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6"/>
  </p:notesMasterIdLst>
  <p:sldIdLst>
    <p:sldId id="256" r:id="rId2"/>
    <p:sldId id="258" r:id="rId3"/>
    <p:sldId id="307" r:id="rId4"/>
    <p:sldId id="259" r:id="rId5"/>
    <p:sldId id="260" r:id="rId6"/>
    <p:sldId id="305" r:id="rId7"/>
    <p:sldId id="263" r:id="rId8"/>
    <p:sldId id="303" r:id="rId9"/>
    <p:sldId id="304" r:id="rId10"/>
    <p:sldId id="265" r:id="rId11"/>
    <p:sldId id="309" r:id="rId12"/>
    <p:sldId id="267" r:id="rId13"/>
    <p:sldId id="269" r:id="rId14"/>
    <p:sldId id="270" r:id="rId15"/>
    <p:sldId id="271" r:id="rId16"/>
    <p:sldId id="272" r:id="rId17"/>
    <p:sldId id="273" r:id="rId18"/>
    <p:sldId id="274" r:id="rId19"/>
    <p:sldId id="275" r:id="rId20"/>
    <p:sldId id="276" r:id="rId21"/>
    <p:sldId id="277" r:id="rId22"/>
    <p:sldId id="278" r:id="rId23"/>
    <p:sldId id="301" r:id="rId24"/>
    <p:sldId id="279" r:id="rId25"/>
    <p:sldId id="280" r:id="rId26"/>
    <p:sldId id="281" r:id="rId27"/>
    <p:sldId id="284" r:id="rId28"/>
    <p:sldId id="285" r:id="rId29"/>
    <p:sldId id="286" r:id="rId30"/>
    <p:sldId id="287" r:id="rId31"/>
    <p:sldId id="289" r:id="rId32"/>
    <p:sldId id="288" r:id="rId33"/>
    <p:sldId id="290" r:id="rId34"/>
    <p:sldId id="291" r:id="rId35"/>
    <p:sldId id="292" r:id="rId36"/>
    <p:sldId id="293" r:id="rId37"/>
    <p:sldId id="294" r:id="rId38"/>
    <p:sldId id="295" r:id="rId39"/>
    <p:sldId id="297" r:id="rId40"/>
    <p:sldId id="298" r:id="rId41"/>
    <p:sldId id="299" r:id="rId42"/>
    <p:sldId id="300" r:id="rId43"/>
    <p:sldId id="302" r:id="rId44"/>
    <p:sldId id="308"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C5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80" d="100"/>
          <a:sy n="80" d="100"/>
        </p:scale>
        <p:origin x="-870" y="-48"/>
      </p:cViewPr>
      <p:guideLst>
        <p:guide orient="horz" pos="2160"/>
        <p:guide pos="2880"/>
      </p:guideLst>
    </p:cSldViewPr>
  </p:slideViewPr>
  <p:outlineViewPr>
    <p:cViewPr>
      <p:scale>
        <a:sx n="33" d="100"/>
        <a:sy n="33" d="100"/>
      </p:scale>
      <p:origin x="0" y="1638"/>
    </p:cViewPr>
  </p:outlineViewPr>
  <p:notesTextViewPr>
    <p:cViewPr>
      <p:scale>
        <a:sx n="1" d="1"/>
        <a:sy n="1" d="1"/>
      </p:scale>
      <p:origin x="0" y="0"/>
    </p:cViewPr>
  </p:notesTextViewPr>
  <p:sorterViewPr>
    <p:cViewPr>
      <p:scale>
        <a:sx n="100" d="100"/>
        <a:sy n="100" d="100"/>
      </p:scale>
      <p:origin x="0" y="18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34.xml"/><Relationship Id="rId1" Type="http://schemas.openxmlformats.org/officeDocument/2006/relationships/slide" Target="../slides/slide37.xml"/><Relationship Id="rId4"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3C2E0-1F36-4F2B-8EAB-658A7E59A9F6}" type="doc">
      <dgm:prSet loTypeId="urn:microsoft.com/office/officeart/2005/8/layout/default#1" loCatId="list" qsTypeId="urn:microsoft.com/office/officeart/2005/8/quickstyle/simple1" qsCatId="simple" csTypeId="urn:microsoft.com/office/officeart/2005/8/colors/accent2_5" csCatId="accent2" phldr="1"/>
      <dgm:spPr/>
      <dgm:t>
        <a:bodyPr/>
        <a:lstStyle/>
        <a:p>
          <a:endParaRPr lang="es-EC"/>
        </a:p>
      </dgm:t>
    </dgm:pt>
    <dgm:pt modelId="{F4DC7FF1-E01A-43CD-907A-1A2995FB04BA}">
      <dgm:prSet phldrT="[Texto]" custT="1"/>
      <dgm:spPr/>
      <dgm:t>
        <a:bodyPr/>
        <a:lstStyle/>
        <a:p>
          <a:r>
            <a:rPr lang="es-ES" sz="1100" dirty="0" smtClean="0"/>
            <a:t>El kiwi aporta una cantidad moderada de hidratos de carbono en forma de azúcares, también contiene fibra fundamentales de tipo insoluble que lo convierte en un alimento recomendable en caso de estreñimiento.</a:t>
          </a:r>
          <a:endParaRPr lang="es-EC" sz="1100" dirty="0"/>
        </a:p>
      </dgm:t>
    </dgm:pt>
    <dgm:pt modelId="{842CD86D-EB7D-4CAA-939A-4ACA26936302}" type="parTrans" cxnId="{5DCF2AA4-AA49-448B-B7BF-15090742BCDD}">
      <dgm:prSet/>
      <dgm:spPr/>
      <dgm:t>
        <a:bodyPr/>
        <a:lstStyle/>
        <a:p>
          <a:endParaRPr lang="es-EC" sz="2400"/>
        </a:p>
      </dgm:t>
    </dgm:pt>
    <dgm:pt modelId="{8D5AD6E2-6FCD-4D64-B5E8-1640CB776234}" type="sibTrans" cxnId="{5DCF2AA4-AA49-448B-B7BF-15090742BCDD}">
      <dgm:prSet/>
      <dgm:spPr/>
      <dgm:t>
        <a:bodyPr/>
        <a:lstStyle/>
        <a:p>
          <a:endParaRPr lang="es-EC" sz="2400"/>
        </a:p>
      </dgm:t>
    </dgm:pt>
    <dgm:pt modelId="{E7DC82DF-33AB-44E3-87B9-F2630BA0A8FE}">
      <dgm:prSet phldrT="[Texto]" custT="1"/>
      <dgm:spPr/>
      <dgm:t>
        <a:bodyPr/>
        <a:lstStyle/>
        <a:p>
          <a:r>
            <a:rPr lang="es-ES" sz="1100" dirty="0" smtClean="0"/>
            <a:t>En cuanto a la composición vitamínica cabe destacar la elevada cantidad de vitamina C, además del ácido ascórbico,. </a:t>
          </a:r>
          <a:endParaRPr lang="es-EC" sz="1100" dirty="0"/>
        </a:p>
      </dgm:t>
    </dgm:pt>
    <dgm:pt modelId="{8A271611-E14C-4B01-A32A-BFE40DB4EB7B}" type="parTrans" cxnId="{DB38B76D-E7D8-4BEE-A5B3-C124961B214F}">
      <dgm:prSet/>
      <dgm:spPr/>
      <dgm:t>
        <a:bodyPr/>
        <a:lstStyle/>
        <a:p>
          <a:endParaRPr lang="es-EC" sz="2400"/>
        </a:p>
      </dgm:t>
    </dgm:pt>
    <dgm:pt modelId="{A84DBDE2-6A3F-4CE9-8AAE-B4A6AC125A10}" type="sibTrans" cxnId="{DB38B76D-E7D8-4BEE-A5B3-C124961B214F}">
      <dgm:prSet/>
      <dgm:spPr/>
      <dgm:t>
        <a:bodyPr/>
        <a:lstStyle/>
        <a:p>
          <a:endParaRPr lang="es-EC" sz="2400"/>
        </a:p>
      </dgm:t>
    </dgm:pt>
    <dgm:pt modelId="{15C56705-7B22-4544-A282-3686CC7E8BAB}">
      <dgm:prSet phldrT="[Texto]" custT="1"/>
      <dgm:spPr/>
      <dgm:t>
        <a:bodyPr/>
        <a:lstStyle/>
        <a:p>
          <a:r>
            <a:rPr lang="es-ES" sz="1100" dirty="0" smtClean="0"/>
            <a:t>Además, contiene potasio que, entre otros beneficios, ayuda a contrarrestar el alto consumo de sodio de la dieta media occidental, lo que ayuda a evitar problemas de hipertensión.</a:t>
          </a:r>
          <a:endParaRPr lang="es-EC" sz="1100" dirty="0"/>
        </a:p>
      </dgm:t>
    </dgm:pt>
    <dgm:pt modelId="{5E82FB2D-EFDC-47A6-88C4-E50FC1BDF615}" type="parTrans" cxnId="{5840F563-D05E-40B4-B8E6-204DE2C7C8D0}">
      <dgm:prSet/>
      <dgm:spPr/>
      <dgm:t>
        <a:bodyPr/>
        <a:lstStyle/>
        <a:p>
          <a:endParaRPr lang="es-EC" sz="2400"/>
        </a:p>
      </dgm:t>
    </dgm:pt>
    <dgm:pt modelId="{2111E89D-58F8-4BAA-BBC9-97858D34F06C}" type="sibTrans" cxnId="{5840F563-D05E-40B4-B8E6-204DE2C7C8D0}">
      <dgm:prSet/>
      <dgm:spPr/>
      <dgm:t>
        <a:bodyPr/>
        <a:lstStyle/>
        <a:p>
          <a:endParaRPr lang="es-EC" sz="2400"/>
        </a:p>
      </dgm:t>
    </dgm:pt>
    <dgm:pt modelId="{E1D7D0B1-C684-4BE2-8F04-2785234B9DB4}">
      <dgm:prSet phldrT="[Texto]" custT="1"/>
      <dgm:spPr/>
      <dgm:t>
        <a:bodyPr/>
        <a:lstStyle/>
        <a:p>
          <a:r>
            <a:rPr lang="es-ES" sz="1100" dirty="0" smtClean="0"/>
            <a:t>El kiwi es rico en fibras solubles que ayudan a reducir el colesterol en la sangre.</a:t>
          </a:r>
          <a:endParaRPr lang="es-EC" sz="1100" dirty="0"/>
        </a:p>
      </dgm:t>
    </dgm:pt>
    <dgm:pt modelId="{32A18652-D323-4DF1-BEC6-E0A8BFE5834D}" type="parTrans" cxnId="{0F416F5E-62D0-476E-867C-BB1B990093FD}">
      <dgm:prSet/>
      <dgm:spPr/>
      <dgm:t>
        <a:bodyPr/>
        <a:lstStyle/>
        <a:p>
          <a:endParaRPr lang="es-EC" sz="2400"/>
        </a:p>
      </dgm:t>
    </dgm:pt>
    <dgm:pt modelId="{88074DFE-672F-44EA-ABD3-30CDB7FEFF00}" type="sibTrans" cxnId="{0F416F5E-62D0-476E-867C-BB1B990093FD}">
      <dgm:prSet/>
      <dgm:spPr/>
      <dgm:t>
        <a:bodyPr/>
        <a:lstStyle/>
        <a:p>
          <a:endParaRPr lang="es-EC" sz="2400"/>
        </a:p>
      </dgm:t>
    </dgm:pt>
    <dgm:pt modelId="{4E80BFB7-F3BB-4CD8-87BE-A7CD8BA40B67}">
      <dgm:prSet phldrT="[Texto]" custT="1"/>
      <dgm:spPr/>
      <dgm:t>
        <a:bodyPr/>
        <a:lstStyle/>
        <a:p>
          <a:r>
            <a:rPr lang="es-ES" sz="1100" dirty="0" smtClean="0"/>
            <a:t>Posee vitamina B (sobre todo, ácido fólico) y otros minerales esenciales como calcio, fósforo y hierro,.</a:t>
          </a:r>
          <a:endParaRPr lang="es-EC" sz="1100" dirty="0"/>
        </a:p>
      </dgm:t>
    </dgm:pt>
    <dgm:pt modelId="{76800B2C-342B-45CF-BD02-F189B9A001CB}" type="parTrans" cxnId="{593F42FC-3AAA-4BD8-A48F-29F8384E93A4}">
      <dgm:prSet/>
      <dgm:spPr/>
      <dgm:t>
        <a:bodyPr/>
        <a:lstStyle/>
        <a:p>
          <a:endParaRPr lang="es-EC" sz="2400"/>
        </a:p>
      </dgm:t>
    </dgm:pt>
    <dgm:pt modelId="{A5D43A6A-6673-4966-84C7-5A003A8511C0}" type="sibTrans" cxnId="{593F42FC-3AAA-4BD8-A48F-29F8384E93A4}">
      <dgm:prSet/>
      <dgm:spPr/>
      <dgm:t>
        <a:bodyPr/>
        <a:lstStyle/>
        <a:p>
          <a:endParaRPr lang="es-EC" sz="2400"/>
        </a:p>
      </dgm:t>
    </dgm:pt>
    <dgm:pt modelId="{7D007554-C9EC-476F-93DC-C4642795CFA8}" type="pres">
      <dgm:prSet presAssocID="{17F3C2E0-1F36-4F2B-8EAB-658A7E59A9F6}" presName="diagram" presStyleCnt="0">
        <dgm:presLayoutVars>
          <dgm:dir/>
          <dgm:resizeHandles val="exact"/>
        </dgm:presLayoutVars>
      </dgm:prSet>
      <dgm:spPr/>
      <dgm:t>
        <a:bodyPr/>
        <a:lstStyle/>
        <a:p>
          <a:endParaRPr lang="es-EC"/>
        </a:p>
      </dgm:t>
    </dgm:pt>
    <dgm:pt modelId="{84BC356D-CCE7-4C5B-A39F-5E968AB1F34A}" type="pres">
      <dgm:prSet presAssocID="{F4DC7FF1-E01A-43CD-907A-1A2995FB04BA}" presName="node" presStyleLbl="node1" presStyleIdx="0" presStyleCnt="5">
        <dgm:presLayoutVars>
          <dgm:bulletEnabled val="1"/>
        </dgm:presLayoutVars>
      </dgm:prSet>
      <dgm:spPr/>
      <dgm:t>
        <a:bodyPr/>
        <a:lstStyle/>
        <a:p>
          <a:endParaRPr lang="es-EC"/>
        </a:p>
      </dgm:t>
    </dgm:pt>
    <dgm:pt modelId="{7AD1115F-9048-4B4F-88E9-1CF17C967ED0}" type="pres">
      <dgm:prSet presAssocID="{8D5AD6E2-6FCD-4D64-B5E8-1640CB776234}" presName="sibTrans" presStyleCnt="0"/>
      <dgm:spPr/>
    </dgm:pt>
    <dgm:pt modelId="{1AB4E1FA-E85D-49EB-8332-41E355282D51}" type="pres">
      <dgm:prSet presAssocID="{E7DC82DF-33AB-44E3-87B9-F2630BA0A8FE}" presName="node" presStyleLbl="node1" presStyleIdx="1" presStyleCnt="5">
        <dgm:presLayoutVars>
          <dgm:bulletEnabled val="1"/>
        </dgm:presLayoutVars>
      </dgm:prSet>
      <dgm:spPr/>
      <dgm:t>
        <a:bodyPr/>
        <a:lstStyle/>
        <a:p>
          <a:endParaRPr lang="es-EC"/>
        </a:p>
      </dgm:t>
    </dgm:pt>
    <dgm:pt modelId="{AA292195-5DF4-4A0E-A1F9-C22B43AF656C}" type="pres">
      <dgm:prSet presAssocID="{A84DBDE2-6A3F-4CE9-8AAE-B4A6AC125A10}" presName="sibTrans" presStyleCnt="0"/>
      <dgm:spPr/>
    </dgm:pt>
    <dgm:pt modelId="{843D3D13-0796-4762-AE1D-A1B49E498FEE}" type="pres">
      <dgm:prSet presAssocID="{15C56705-7B22-4544-A282-3686CC7E8BAB}" presName="node" presStyleLbl="node1" presStyleIdx="2" presStyleCnt="5">
        <dgm:presLayoutVars>
          <dgm:bulletEnabled val="1"/>
        </dgm:presLayoutVars>
      </dgm:prSet>
      <dgm:spPr/>
      <dgm:t>
        <a:bodyPr/>
        <a:lstStyle/>
        <a:p>
          <a:endParaRPr lang="es-EC"/>
        </a:p>
      </dgm:t>
    </dgm:pt>
    <dgm:pt modelId="{23696B9A-9895-4470-9659-783CBCD02154}" type="pres">
      <dgm:prSet presAssocID="{2111E89D-58F8-4BAA-BBC9-97858D34F06C}" presName="sibTrans" presStyleCnt="0"/>
      <dgm:spPr/>
    </dgm:pt>
    <dgm:pt modelId="{C4E075EB-E853-4871-BBFF-49C0DB4FEA2A}" type="pres">
      <dgm:prSet presAssocID="{4E80BFB7-F3BB-4CD8-87BE-A7CD8BA40B67}" presName="node" presStyleLbl="node1" presStyleIdx="3" presStyleCnt="5">
        <dgm:presLayoutVars>
          <dgm:bulletEnabled val="1"/>
        </dgm:presLayoutVars>
      </dgm:prSet>
      <dgm:spPr/>
      <dgm:t>
        <a:bodyPr/>
        <a:lstStyle/>
        <a:p>
          <a:endParaRPr lang="es-EC"/>
        </a:p>
      </dgm:t>
    </dgm:pt>
    <dgm:pt modelId="{2B80F0C9-49D9-42F1-85A3-E066EDB01A4E}" type="pres">
      <dgm:prSet presAssocID="{A5D43A6A-6673-4966-84C7-5A003A8511C0}" presName="sibTrans" presStyleCnt="0"/>
      <dgm:spPr/>
    </dgm:pt>
    <dgm:pt modelId="{C5145974-95B3-4A3D-9C5B-66DD373D4667}" type="pres">
      <dgm:prSet presAssocID="{E1D7D0B1-C684-4BE2-8F04-2785234B9DB4}" presName="node" presStyleLbl="node1" presStyleIdx="4" presStyleCnt="5">
        <dgm:presLayoutVars>
          <dgm:bulletEnabled val="1"/>
        </dgm:presLayoutVars>
      </dgm:prSet>
      <dgm:spPr/>
      <dgm:t>
        <a:bodyPr/>
        <a:lstStyle/>
        <a:p>
          <a:endParaRPr lang="es-EC"/>
        </a:p>
      </dgm:t>
    </dgm:pt>
  </dgm:ptLst>
  <dgm:cxnLst>
    <dgm:cxn modelId="{90D546CA-6933-4426-A5B2-3BA84F6C8E83}" type="presOf" srcId="{17F3C2E0-1F36-4F2B-8EAB-658A7E59A9F6}" destId="{7D007554-C9EC-476F-93DC-C4642795CFA8}" srcOrd="0" destOrd="0" presId="urn:microsoft.com/office/officeart/2005/8/layout/default#1"/>
    <dgm:cxn modelId="{E4D75E7B-88B8-4DD4-B11F-B07EF6A3B1FB}" type="presOf" srcId="{15C56705-7B22-4544-A282-3686CC7E8BAB}" destId="{843D3D13-0796-4762-AE1D-A1B49E498FEE}" srcOrd="0" destOrd="0" presId="urn:microsoft.com/office/officeart/2005/8/layout/default#1"/>
    <dgm:cxn modelId="{147A1760-9BCA-437D-A746-6335EEB15802}" type="presOf" srcId="{F4DC7FF1-E01A-43CD-907A-1A2995FB04BA}" destId="{84BC356D-CCE7-4C5B-A39F-5E968AB1F34A}" srcOrd="0" destOrd="0" presId="urn:microsoft.com/office/officeart/2005/8/layout/default#1"/>
    <dgm:cxn modelId="{B4CE221B-7E04-4581-816A-8B6D3102CA8D}" type="presOf" srcId="{E7DC82DF-33AB-44E3-87B9-F2630BA0A8FE}" destId="{1AB4E1FA-E85D-49EB-8332-41E355282D51}" srcOrd="0" destOrd="0" presId="urn:microsoft.com/office/officeart/2005/8/layout/default#1"/>
    <dgm:cxn modelId="{5840F563-D05E-40B4-B8E6-204DE2C7C8D0}" srcId="{17F3C2E0-1F36-4F2B-8EAB-658A7E59A9F6}" destId="{15C56705-7B22-4544-A282-3686CC7E8BAB}" srcOrd="2" destOrd="0" parTransId="{5E82FB2D-EFDC-47A6-88C4-E50FC1BDF615}" sibTransId="{2111E89D-58F8-4BAA-BBC9-97858D34F06C}"/>
    <dgm:cxn modelId="{0F416F5E-62D0-476E-867C-BB1B990093FD}" srcId="{17F3C2E0-1F36-4F2B-8EAB-658A7E59A9F6}" destId="{E1D7D0B1-C684-4BE2-8F04-2785234B9DB4}" srcOrd="4" destOrd="0" parTransId="{32A18652-D323-4DF1-BEC6-E0A8BFE5834D}" sibTransId="{88074DFE-672F-44EA-ABD3-30CDB7FEFF00}"/>
    <dgm:cxn modelId="{DB38B76D-E7D8-4BEE-A5B3-C124961B214F}" srcId="{17F3C2E0-1F36-4F2B-8EAB-658A7E59A9F6}" destId="{E7DC82DF-33AB-44E3-87B9-F2630BA0A8FE}" srcOrd="1" destOrd="0" parTransId="{8A271611-E14C-4B01-A32A-BFE40DB4EB7B}" sibTransId="{A84DBDE2-6A3F-4CE9-8AAE-B4A6AC125A10}"/>
    <dgm:cxn modelId="{92EE752C-F1E7-4682-90F7-EA5E1059EA21}" type="presOf" srcId="{4E80BFB7-F3BB-4CD8-87BE-A7CD8BA40B67}" destId="{C4E075EB-E853-4871-BBFF-49C0DB4FEA2A}" srcOrd="0" destOrd="0" presId="urn:microsoft.com/office/officeart/2005/8/layout/default#1"/>
    <dgm:cxn modelId="{6F13EDA2-E4EF-4904-9B63-11DCC87105A5}" type="presOf" srcId="{E1D7D0B1-C684-4BE2-8F04-2785234B9DB4}" destId="{C5145974-95B3-4A3D-9C5B-66DD373D4667}" srcOrd="0" destOrd="0" presId="urn:microsoft.com/office/officeart/2005/8/layout/default#1"/>
    <dgm:cxn modelId="{593F42FC-3AAA-4BD8-A48F-29F8384E93A4}" srcId="{17F3C2E0-1F36-4F2B-8EAB-658A7E59A9F6}" destId="{4E80BFB7-F3BB-4CD8-87BE-A7CD8BA40B67}" srcOrd="3" destOrd="0" parTransId="{76800B2C-342B-45CF-BD02-F189B9A001CB}" sibTransId="{A5D43A6A-6673-4966-84C7-5A003A8511C0}"/>
    <dgm:cxn modelId="{5DCF2AA4-AA49-448B-B7BF-15090742BCDD}" srcId="{17F3C2E0-1F36-4F2B-8EAB-658A7E59A9F6}" destId="{F4DC7FF1-E01A-43CD-907A-1A2995FB04BA}" srcOrd="0" destOrd="0" parTransId="{842CD86D-EB7D-4CAA-939A-4ACA26936302}" sibTransId="{8D5AD6E2-6FCD-4D64-B5E8-1640CB776234}"/>
    <dgm:cxn modelId="{34543B9F-137A-4ED6-AB3A-7B19032CA889}" type="presParOf" srcId="{7D007554-C9EC-476F-93DC-C4642795CFA8}" destId="{84BC356D-CCE7-4C5B-A39F-5E968AB1F34A}" srcOrd="0" destOrd="0" presId="urn:microsoft.com/office/officeart/2005/8/layout/default#1"/>
    <dgm:cxn modelId="{81A7549F-BBA3-41FC-B374-F76123EC76B9}" type="presParOf" srcId="{7D007554-C9EC-476F-93DC-C4642795CFA8}" destId="{7AD1115F-9048-4B4F-88E9-1CF17C967ED0}" srcOrd="1" destOrd="0" presId="urn:microsoft.com/office/officeart/2005/8/layout/default#1"/>
    <dgm:cxn modelId="{07A10CE1-CF87-4D0F-AB7B-A524F567F857}" type="presParOf" srcId="{7D007554-C9EC-476F-93DC-C4642795CFA8}" destId="{1AB4E1FA-E85D-49EB-8332-41E355282D51}" srcOrd="2" destOrd="0" presId="urn:microsoft.com/office/officeart/2005/8/layout/default#1"/>
    <dgm:cxn modelId="{FAF997D1-613B-40A4-A8CD-D907D838F92D}" type="presParOf" srcId="{7D007554-C9EC-476F-93DC-C4642795CFA8}" destId="{AA292195-5DF4-4A0E-A1F9-C22B43AF656C}" srcOrd="3" destOrd="0" presId="urn:microsoft.com/office/officeart/2005/8/layout/default#1"/>
    <dgm:cxn modelId="{690E56D3-340D-40F1-939D-4F4F80209B46}" type="presParOf" srcId="{7D007554-C9EC-476F-93DC-C4642795CFA8}" destId="{843D3D13-0796-4762-AE1D-A1B49E498FEE}" srcOrd="4" destOrd="0" presId="urn:microsoft.com/office/officeart/2005/8/layout/default#1"/>
    <dgm:cxn modelId="{19C9617F-DC3E-4191-8829-16DD44649612}" type="presParOf" srcId="{7D007554-C9EC-476F-93DC-C4642795CFA8}" destId="{23696B9A-9895-4470-9659-783CBCD02154}" srcOrd="5" destOrd="0" presId="urn:microsoft.com/office/officeart/2005/8/layout/default#1"/>
    <dgm:cxn modelId="{A608BBE7-CB4E-48AF-8E85-5466F795B567}" type="presParOf" srcId="{7D007554-C9EC-476F-93DC-C4642795CFA8}" destId="{C4E075EB-E853-4871-BBFF-49C0DB4FEA2A}" srcOrd="6" destOrd="0" presId="urn:microsoft.com/office/officeart/2005/8/layout/default#1"/>
    <dgm:cxn modelId="{5ACE426D-A367-4893-8520-E58360AD26E8}" type="presParOf" srcId="{7D007554-C9EC-476F-93DC-C4642795CFA8}" destId="{2B80F0C9-49D9-42F1-85A3-E066EDB01A4E}" srcOrd="7" destOrd="0" presId="urn:microsoft.com/office/officeart/2005/8/layout/default#1"/>
    <dgm:cxn modelId="{03D1FCFB-4419-4A4D-99A7-4EA8BCBE890A}" type="presParOf" srcId="{7D007554-C9EC-476F-93DC-C4642795CFA8}" destId="{C5145974-95B3-4A3D-9C5B-66DD373D4667}"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1A385-F570-4015-8335-A63D3AD5BBB5}"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s-EC"/>
        </a:p>
      </dgm:t>
    </dgm:pt>
    <dgm:pt modelId="{1311CFEC-5CA9-444C-831F-7805884FAF78}">
      <dgm:prSet phldrT="[Texto]"/>
      <dgm:spPr/>
      <dgm:t>
        <a:bodyPr/>
        <a:lstStyle/>
        <a:p>
          <a:r>
            <a:rPr lang="es-EC" dirty="0" smtClean="0"/>
            <a:t>ACTORES</a:t>
          </a:r>
          <a:endParaRPr lang="es-EC" dirty="0"/>
        </a:p>
      </dgm:t>
    </dgm:pt>
    <dgm:pt modelId="{6D9EB555-F6B5-417F-89DF-7F34D0542F01}" type="parTrans" cxnId="{2EB637AC-FD3F-4030-99F5-4C13AB2638D3}">
      <dgm:prSet/>
      <dgm:spPr/>
      <dgm:t>
        <a:bodyPr/>
        <a:lstStyle/>
        <a:p>
          <a:endParaRPr lang="es-EC"/>
        </a:p>
      </dgm:t>
    </dgm:pt>
    <dgm:pt modelId="{7D9085F3-1472-4B39-ADF9-0D81C6D48AFE}" type="sibTrans" cxnId="{2EB637AC-FD3F-4030-99F5-4C13AB2638D3}">
      <dgm:prSet/>
      <dgm:spPr/>
      <dgm:t>
        <a:bodyPr/>
        <a:lstStyle/>
        <a:p>
          <a:endParaRPr lang="es-EC"/>
        </a:p>
      </dgm:t>
    </dgm:pt>
    <dgm:pt modelId="{D9625594-28B8-4712-95C5-B531760D1313}">
      <dgm:prSet phldrT="[Texto]"/>
      <dgm:spPr/>
      <dgm:t>
        <a:bodyPr/>
        <a:lstStyle/>
        <a:p>
          <a:r>
            <a:rPr lang="es-EC" dirty="0" smtClean="0"/>
            <a:t> Adquisición de la materia prima</a:t>
          </a:r>
          <a:endParaRPr lang="es-EC" dirty="0"/>
        </a:p>
      </dgm:t>
    </dgm:pt>
    <dgm:pt modelId="{3391109D-E5E8-4EBF-94FD-35D7C61BDA50}" type="parTrans" cxnId="{EABEDB59-5A71-4AB5-88BD-84F3364D2D94}">
      <dgm:prSet/>
      <dgm:spPr/>
      <dgm:t>
        <a:bodyPr/>
        <a:lstStyle/>
        <a:p>
          <a:endParaRPr lang="es-EC"/>
        </a:p>
      </dgm:t>
    </dgm:pt>
    <dgm:pt modelId="{19BB3286-4237-4940-946D-0731D4008406}" type="sibTrans" cxnId="{EABEDB59-5A71-4AB5-88BD-84F3364D2D94}">
      <dgm:prSet/>
      <dgm:spPr/>
      <dgm:t>
        <a:bodyPr/>
        <a:lstStyle/>
        <a:p>
          <a:endParaRPr lang="es-EC"/>
        </a:p>
      </dgm:t>
    </dgm:pt>
    <dgm:pt modelId="{12F8A00E-B4E6-4AEE-B297-018069A75AEC}">
      <dgm:prSet phldrT="[Texto]"/>
      <dgm:spPr/>
      <dgm:t>
        <a:bodyPr/>
        <a:lstStyle/>
        <a:p>
          <a:r>
            <a:rPr lang="es-EC" dirty="0" smtClean="0"/>
            <a:t>ZEDE</a:t>
          </a:r>
        </a:p>
        <a:p>
          <a:r>
            <a:rPr lang="es-EC" dirty="0" smtClean="0"/>
            <a:t>(transformación)</a:t>
          </a:r>
          <a:endParaRPr lang="es-EC" dirty="0"/>
        </a:p>
      </dgm:t>
    </dgm:pt>
    <dgm:pt modelId="{DED7515A-1E3A-4DDD-9EFF-E8CD2647DFDC}" type="parTrans" cxnId="{87D47866-B040-41E5-86FF-FF78B96346CA}">
      <dgm:prSet/>
      <dgm:spPr/>
      <dgm:t>
        <a:bodyPr/>
        <a:lstStyle/>
        <a:p>
          <a:endParaRPr lang="es-EC"/>
        </a:p>
      </dgm:t>
    </dgm:pt>
    <dgm:pt modelId="{CB1AEE2B-5C2F-4824-BE74-75002314EC52}" type="sibTrans" cxnId="{87D47866-B040-41E5-86FF-FF78B96346CA}">
      <dgm:prSet/>
      <dgm:spPr/>
      <dgm:t>
        <a:bodyPr/>
        <a:lstStyle/>
        <a:p>
          <a:endParaRPr lang="es-EC"/>
        </a:p>
      </dgm:t>
    </dgm:pt>
    <dgm:pt modelId="{C4FD538D-C519-4143-9AD4-A33847B894CC}">
      <dgm:prSet phldrT="[Texto]"/>
      <dgm:spPr/>
      <dgm:t>
        <a:bodyPr/>
        <a:lstStyle/>
        <a:p>
          <a:r>
            <a:rPr lang="es-EC" dirty="0" smtClean="0"/>
            <a:t> Comercialización de la pulpa de kiwi</a:t>
          </a:r>
          <a:endParaRPr lang="es-EC" dirty="0"/>
        </a:p>
      </dgm:t>
    </dgm:pt>
    <dgm:pt modelId="{A32DA3BB-0FE0-4963-89C6-E6D2A54A8018}" type="parTrans" cxnId="{3CCACAD3-0B57-442F-8774-FD4B797FCB26}">
      <dgm:prSet/>
      <dgm:spPr/>
      <dgm:t>
        <a:bodyPr/>
        <a:lstStyle/>
        <a:p>
          <a:endParaRPr lang="es-EC"/>
        </a:p>
      </dgm:t>
    </dgm:pt>
    <dgm:pt modelId="{54764D6C-BB05-4F6A-AA22-112B5EEB9AE5}" type="sibTrans" cxnId="{3CCACAD3-0B57-442F-8774-FD4B797FCB26}">
      <dgm:prSet/>
      <dgm:spPr/>
      <dgm:t>
        <a:bodyPr/>
        <a:lstStyle/>
        <a:p>
          <a:endParaRPr lang="es-EC"/>
        </a:p>
      </dgm:t>
    </dgm:pt>
    <dgm:pt modelId="{7CB75214-B43A-4E52-BFDA-ED41BD8B560D}" type="pres">
      <dgm:prSet presAssocID="{B7D1A385-F570-4015-8335-A63D3AD5BBB5}" presName="composite" presStyleCnt="0">
        <dgm:presLayoutVars>
          <dgm:chMax val="1"/>
          <dgm:dir/>
          <dgm:resizeHandles val="exact"/>
        </dgm:presLayoutVars>
      </dgm:prSet>
      <dgm:spPr/>
      <dgm:t>
        <a:bodyPr/>
        <a:lstStyle/>
        <a:p>
          <a:endParaRPr lang="es-EC"/>
        </a:p>
      </dgm:t>
    </dgm:pt>
    <dgm:pt modelId="{95614E64-20B7-4C1C-9574-612EEB39827D}" type="pres">
      <dgm:prSet presAssocID="{1311CFEC-5CA9-444C-831F-7805884FAF78}" presName="roof" presStyleLbl="dkBgShp" presStyleIdx="0" presStyleCnt="2"/>
      <dgm:spPr/>
      <dgm:t>
        <a:bodyPr/>
        <a:lstStyle/>
        <a:p>
          <a:endParaRPr lang="es-EC"/>
        </a:p>
      </dgm:t>
    </dgm:pt>
    <dgm:pt modelId="{A2BF5BAD-852C-4A0A-BB14-FD0260838725}" type="pres">
      <dgm:prSet presAssocID="{1311CFEC-5CA9-444C-831F-7805884FAF78}" presName="pillars" presStyleCnt="0"/>
      <dgm:spPr/>
    </dgm:pt>
    <dgm:pt modelId="{827333A6-D1E7-4421-8AD5-DE4B9D4B4BDC}" type="pres">
      <dgm:prSet presAssocID="{1311CFEC-5CA9-444C-831F-7805884FAF78}" presName="pillar1" presStyleLbl="node1" presStyleIdx="0" presStyleCnt="3">
        <dgm:presLayoutVars>
          <dgm:bulletEnabled val="1"/>
        </dgm:presLayoutVars>
      </dgm:prSet>
      <dgm:spPr/>
      <dgm:t>
        <a:bodyPr/>
        <a:lstStyle/>
        <a:p>
          <a:endParaRPr lang="es-EC"/>
        </a:p>
      </dgm:t>
    </dgm:pt>
    <dgm:pt modelId="{000E4614-9666-4761-9D5A-360B25BDC0C0}" type="pres">
      <dgm:prSet presAssocID="{12F8A00E-B4E6-4AEE-B297-018069A75AEC}" presName="pillarX" presStyleLbl="node1" presStyleIdx="1" presStyleCnt="3">
        <dgm:presLayoutVars>
          <dgm:bulletEnabled val="1"/>
        </dgm:presLayoutVars>
      </dgm:prSet>
      <dgm:spPr/>
      <dgm:t>
        <a:bodyPr/>
        <a:lstStyle/>
        <a:p>
          <a:endParaRPr lang="es-EC"/>
        </a:p>
      </dgm:t>
    </dgm:pt>
    <dgm:pt modelId="{63090485-3024-4723-8D89-5256DFF7CBDC}" type="pres">
      <dgm:prSet presAssocID="{C4FD538D-C519-4143-9AD4-A33847B894CC}" presName="pillarX" presStyleLbl="node1" presStyleIdx="2" presStyleCnt="3">
        <dgm:presLayoutVars>
          <dgm:bulletEnabled val="1"/>
        </dgm:presLayoutVars>
      </dgm:prSet>
      <dgm:spPr/>
      <dgm:t>
        <a:bodyPr/>
        <a:lstStyle/>
        <a:p>
          <a:endParaRPr lang="es-EC"/>
        </a:p>
      </dgm:t>
    </dgm:pt>
    <dgm:pt modelId="{9ABC038F-0C33-489E-81F3-3E217A6D50A7}" type="pres">
      <dgm:prSet presAssocID="{1311CFEC-5CA9-444C-831F-7805884FAF78}" presName="base" presStyleLbl="dkBgShp" presStyleIdx="1" presStyleCnt="2"/>
      <dgm:spPr/>
    </dgm:pt>
  </dgm:ptLst>
  <dgm:cxnLst>
    <dgm:cxn modelId="{3CCACAD3-0B57-442F-8774-FD4B797FCB26}" srcId="{1311CFEC-5CA9-444C-831F-7805884FAF78}" destId="{C4FD538D-C519-4143-9AD4-A33847B894CC}" srcOrd="2" destOrd="0" parTransId="{A32DA3BB-0FE0-4963-89C6-E6D2A54A8018}" sibTransId="{54764D6C-BB05-4F6A-AA22-112B5EEB9AE5}"/>
    <dgm:cxn modelId="{1F18806A-24BF-4EC3-BC17-028B33674B2F}" type="presOf" srcId="{1311CFEC-5CA9-444C-831F-7805884FAF78}" destId="{95614E64-20B7-4C1C-9574-612EEB39827D}" srcOrd="0" destOrd="0" presId="urn:microsoft.com/office/officeart/2005/8/layout/hList3"/>
    <dgm:cxn modelId="{B34CA027-5F5E-40DF-9D6D-C09B6F7B09E2}" type="presOf" srcId="{B7D1A385-F570-4015-8335-A63D3AD5BBB5}" destId="{7CB75214-B43A-4E52-BFDA-ED41BD8B560D}" srcOrd="0" destOrd="0" presId="urn:microsoft.com/office/officeart/2005/8/layout/hList3"/>
    <dgm:cxn modelId="{EABEDB59-5A71-4AB5-88BD-84F3364D2D94}" srcId="{1311CFEC-5CA9-444C-831F-7805884FAF78}" destId="{D9625594-28B8-4712-95C5-B531760D1313}" srcOrd="0" destOrd="0" parTransId="{3391109D-E5E8-4EBF-94FD-35D7C61BDA50}" sibTransId="{19BB3286-4237-4940-946D-0731D4008406}"/>
    <dgm:cxn modelId="{87D47866-B040-41E5-86FF-FF78B96346CA}" srcId="{1311CFEC-5CA9-444C-831F-7805884FAF78}" destId="{12F8A00E-B4E6-4AEE-B297-018069A75AEC}" srcOrd="1" destOrd="0" parTransId="{DED7515A-1E3A-4DDD-9EFF-E8CD2647DFDC}" sibTransId="{CB1AEE2B-5C2F-4824-BE74-75002314EC52}"/>
    <dgm:cxn modelId="{B30BF68B-8FA8-4312-87FD-868C8FF1CAA3}" type="presOf" srcId="{D9625594-28B8-4712-95C5-B531760D1313}" destId="{827333A6-D1E7-4421-8AD5-DE4B9D4B4BDC}" srcOrd="0" destOrd="0" presId="urn:microsoft.com/office/officeart/2005/8/layout/hList3"/>
    <dgm:cxn modelId="{CE75669F-FD10-48FB-B703-AFF861F829E6}" type="presOf" srcId="{C4FD538D-C519-4143-9AD4-A33847B894CC}" destId="{63090485-3024-4723-8D89-5256DFF7CBDC}" srcOrd="0" destOrd="0" presId="urn:microsoft.com/office/officeart/2005/8/layout/hList3"/>
    <dgm:cxn modelId="{2EB637AC-FD3F-4030-99F5-4C13AB2638D3}" srcId="{B7D1A385-F570-4015-8335-A63D3AD5BBB5}" destId="{1311CFEC-5CA9-444C-831F-7805884FAF78}" srcOrd="0" destOrd="0" parTransId="{6D9EB555-F6B5-417F-89DF-7F34D0542F01}" sibTransId="{7D9085F3-1472-4B39-ADF9-0D81C6D48AFE}"/>
    <dgm:cxn modelId="{076279C5-59E0-46BE-B198-57807A0EF9AD}" type="presOf" srcId="{12F8A00E-B4E6-4AEE-B297-018069A75AEC}" destId="{000E4614-9666-4761-9D5A-360B25BDC0C0}" srcOrd="0" destOrd="0" presId="urn:microsoft.com/office/officeart/2005/8/layout/hList3"/>
    <dgm:cxn modelId="{77B7BB33-192B-459F-B006-1CB55CB6C576}" type="presParOf" srcId="{7CB75214-B43A-4E52-BFDA-ED41BD8B560D}" destId="{95614E64-20B7-4C1C-9574-612EEB39827D}" srcOrd="0" destOrd="0" presId="urn:microsoft.com/office/officeart/2005/8/layout/hList3"/>
    <dgm:cxn modelId="{2048D2F7-1FD3-4925-9809-8235ABEF3E6E}" type="presParOf" srcId="{7CB75214-B43A-4E52-BFDA-ED41BD8B560D}" destId="{A2BF5BAD-852C-4A0A-BB14-FD0260838725}" srcOrd="1" destOrd="0" presId="urn:microsoft.com/office/officeart/2005/8/layout/hList3"/>
    <dgm:cxn modelId="{7FB587D0-0B45-48C3-8C16-37FBAAA5BBB7}" type="presParOf" srcId="{A2BF5BAD-852C-4A0A-BB14-FD0260838725}" destId="{827333A6-D1E7-4421-8AD5-DE4B9D4B4BDC}" srcOrd="0" destOrd="0" presId="urn:microsoft.com/office/officeart/2005/8/layout/hList3"/>
    <dgm:cxn modelId="{3EED8DA7-F2DC-43B6-991F-C473101CEFDA}" type="presParOf" srcId="{A2BF5BAD-852C-4A0A-BB14-FD0260838725}" destId="{000E4614-9666-4761-9D5A-360B25BDC0C0}" srcOrd="1" destOrd="0" presId="urn:microsoft.com/office/officeart/2005/8/layout/hList3"/>
    <dgm:cxn modelId="{75C1E945-EC7C-4250-8BB4-2F1489E2542D}" type="presParOf" srcId="{A2BF5BAD-852C-4A0A-BB14-FD0260838725}" destId="{63090485-3024-4723-8D89-5256DFF7CBDC}" srcOrd="2" destOrd="0" presId="urn:microsoft.com/office/officeart/2005/8/layout/hList3"/>
    <dgm:cxn modelId="{92CA5A37-2AE3-4950-A744-2AB7368155A6}" type="presParOf" srcId="{7CB75214-B43A-4E52-BFDA-ED41BD8B560D}" destId="{9ABC038F-0C33-489E-81F3-3E217A6D50A7}"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3C9FF-E9DE-41CD-87E6-28F5F38C5910}"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s-EC"/>
        </a:p>
      </dgm:t>
    </dgm:pt>
    <dgm:pt modelId="{AE48DE1A-4531-43A7-9957-B6643A2B7CEF}">
      <dgm:prSet phldrT="[Texto]"/>
      <dgm:spPr>
        <a:xfrm>
          <a:off x="123850" y="2471137"/>
          <a:ext cx="1194250" cy="454470"/>
        </a:xfrm>
      </dgm:spPr>
      <dgm:t>
        <a:bodyPr/>
        <a:lstStyle/>
        <a:p>
          <a:r>
            <a:rPr lang="es-EC" smtClean="0">
              <a:latin typeface="Calibri"/>
              <a:ea typeface="+mn-ea"/>
              <a:cs typeface="+mn-cs"/>
            </a:rPr>
            <a:t>ACONDICIONAMIENTO</a:t>
          </a:r>
          <a:endParaRPr lang="es-EC" dirty="0">
            <a:latin typeface="Calibri"/>
            <a:ea typeface="+mn-ea"/>
            <a:cs typeface="+mn-cs"/>
          </a:endParaRPr>
        </a:p>
      </dgm:t>
    </dgm:pt>
    <dgm:pt modelId="{2FBFA762-AA1C-421A-BE09-15EA7BBA95D3}" type="parTrans" cxnId="{3E4A368F-9D17-4050-A7EB-29837C2750BE}">
      <dgm:prSet/>
      <dgm:spPr/>
      <dgm:t>
        <a:bodyPr/>
        <a:lstStyle/>
        <a:p>
          <a:endParaRPr lang="es-EC"/>
        </a:p>
      </dgm:t>
    </dgm:pt>
    <dgm:pt modelId="{52FB22D2-5373-4779-93D0-BB0A8258AC7B}" type="sibTrans" cxnId="{3E4A368F-9D17-4050-A7EB-29837C2750BE}">
      <dgm:prSet/>
      <dgm:spPr>
        <a:xfrm>
          <a:off x="540391" y="1265493"/>
          <a:ext cx="2290379" cy="2290379"/>
        </a:xfrm>
      </dgm:spPr>
      <dgm:t>
        <a:bodyPr/>
        <a:lstStyle/>
        <a:p>
          <a:endParaRPr lang="es-EC"/>
        </a:p>
      </dgm:t>
    </dgm:pt>
    <dgm:pt modelId="{4F9A4F63-5468-41D0-A353-07601AD6CD7C}">
      <dgm:prSet phldrT="[Texto]" custT="1"/>
      <dgm:spPr>
        <a:xfrm>
          <a:off x="692" y="1254204"/>
          <a:ext cx="1716666" cy="1415890"/>
        </a:xfrm>
      </dgm:spPr>
      <dgm:t>
        <a:bodyPr/>
        <a:lstStyle/>
        <a:p>
          <a:r>
            <a:rPr lang="es-EC" sz="900" b="0" smtClean="0">
              <a:latin typeface="Calibri"/>
              <a:ea typeface="+mn-ea"/>
              <a:cs typeface="+mn-cs"/>
            </a:rPr>
            <a:t>Higiene de la planta</a:t>
          </a:r>
          <a:endParaRPr lang="es-EC" sz="900" b="0" dirty="0">
            <a:latin typeface="Calibri"/>
            <a:ea typeface="+mn-ea"/>
            <a:cs typeface="+mn-cs"/>
          </a:endParaRPr>
        </a:p>
      </dgm:t>
    </dgm:pt>
    <dgm:pt modelId="{0D6B3D32-2FFF-47F1-B28E-191D17FD6D15}" type="parTrans" cxnId="{4C7D9728-CB28-4BCA-AF89-D3E988DDBA18}">
      <dgm:prSet/>
      <dgm:spPr/>
      <dgm:t>
        <a:bodyPr/>
        <a:lstStyle/>
        <a:p>
          <a:endParaRPr lang="es-EC"/>
        </a:p>
      </dgm:t>
    </dgm:pt>
    <dgm:pt modelId="{3FDB4321-3BE5-4E27-B84F-441C4A492DEB}" type="sibTrans" cxnId="{4C7D9728-CB28-4BCA-AF89-D3E988DDBA18}">
      <dgm:prSet/>
      <dgm:spPr/>
      <dgm:t>
        <a:bodyPr/>
        <a:lstStyle/>
        <a:p>
          <a:endParaRPr lang="es-EC"/>
        </a:p>
      </dgm:t>
    </dgm:pt>
    <dgm:pt modelId="{4CDC1345-4906-4E1C-AE78-10453410553F}">
      <dgm:prSet phldrT="[Texto]"/>
      <dgm:spPr>
        <a:xfrm>
          <a:off x="2469917" y="600237"/>
          <a:ext cx="1525925" cy="606810"/>
        </a:xfrm>
      </dgm:spPr>
      <dgm:t>
        <a:bodyPr/>
        <a:lstStyle/>
        <a:p>
          <a:r>
            <a:rPr lang="es-EC" smtClean="0">
              <a:latin typeface="Calibri"/>
              <a:ea typeface="+mn-ea"/>
              <a:cs typeface="+mn-cs"/>
            </a:rPr>
            <a:t>EXTRACCIÓN Y TRANSFORMACIÓN</a:t>
          </a:r>
          <a:endParaRPr lang="es-EC" dirty="0">
            <a:latin typeface="Calibri"/>
            <a:ea typeface="+mn-ea"/>
            <a:cs typeface="+mn-cs"/>
          </a:endParaRPr>
        </a:p>
      </dgm:t>
    </dgm:pt>
    <dgm:pt modelId="{24EA6913-E9D2-4E7C-869E-B0113A842564}" type="parTrans" cxnId="{4B178028-FC41-444F-A147-DB841B4EADC3}">
      <dgm:prSet/>
      <dgm:spPr/>
      <dgm:t>
        <a:bodyPr/>
        <a:lstStyle/>
        <a:p>
          <a:endParaRPr lang="es-EC"/>
        </a:p>
      </dgm:t>
    </dgm:pt>
    <dgm:pt modelId="{C9C5C6D2-F4BC-4040-A1B2-CE71A63CDB06}" type="sibTrans" cxnId="{4B178028-FC41-444F-A147-DB841B4EADC3}">
      <dgm:prSet/>
      <dgm:spPr>
        <a:xfrm>
          <a:off x="2933260" y="203657"/>
          <a:ext cx="2115808" cy="2115808"/>
        </a:xfrm>
      </dgm:spPr>
      <dgm:t>
        <a:bodyPr/>
        <a:lstStyle/>
        <a:p>
          <a:endParaRPr lang="es-EC"/>
        </a:p>
      </dgm:t>
    </dgm:pt>
    <dgm:pt modelId="{389991CD-63C9-4B9F-8125-EEAFB5BB227A}">
      <dgm:prSet phldrT="[Texto]"/>
      <dgm:spPr>
        <a:xfrm>
          <a:off x="4557660" y="2452746"/>
          <a:ext cx="1525925" cy="570019"/>
        </a:xfrm>
      </dgm:spPr>
      <dgm:t>
        <a:bodyPr/>
        <a:lstStyle/>
        <a:p>
          <a:r>
            <a:rPr lang="es-EC" smtClean="0">
              <a:latin typeface="Calibri"/>
              <a:ea typeface="+mn-ea"/>
              <a:cs typeface="+mn-cs"/>
            </a:rPr>
            <a:t>ALMACENAMIENTO</a:t>
          </a:r>
          <a:endParaRPr lang="es-EC" dirty="0">
            <a:latin typeface="Calibri"/>
            <a:ea typeface="+mn-ea"/>
            <a:cs typeface="+mn-cs"/>
          </a:endParaRPr>
        </a:p>
      </dgm:t>
    </dgm:pt>
    <dgm:pt modelId="{8A1F3D3F-18DC-49E6-B25A-14A6079B27D5}" type="parTrans" cxnId="{9DCB72AA-5E89-478E-8E91-B0DC2A473B8A}">
      <dgm:prSet/>
      <dgm:spPr/>
      <dgm:t>
        <a:bodyPr/>
        <a:lstStyle/>
        <a:p>
          <a:endParaRPr lang="es-EC"/>
        </a:p>
      </dgm:t>
    </dgm:pt>
    <dgm:pt modelId="{D169B83C-01DC-4892-91BD-486A607C1FC1}" type="sibTrans" cxnId="{9DCB72AA-5E89-478E-8E91-B0DC2A473B8A}">
      <dgm:prSet/>
      <dgm:spPr/>
      <dgm:t>
        <a:bodyPr/>
        <a:lstStyle/>
        <a:p>
          <a:endParaRPr lang="es-EC"/>
        </a:p>
      </dgm:t>
    </dgm:pt>
    <dgm:pt modelId="{F676C932-EF7C-4554-8883-4A5A88163897}">
      <dgm:prSet phldrT="[Texto]" custT="1"/>
      <dgm:spPr>
        <a:xfrm>
          <a:off x="4270450" y="1021253"/>
          <a:ext cx="1716666" cy="1885144"/>
        </a:xfrm>
      </dgm:spPr>
      <dgm:t>
        <a:bodyPr/>
        <a:lstStyle/>
        <a:p>
          <a:r>
            <a:rPr lang="es-EC" sz="900" smtClean="0">
              <a:latin typeface="Calibri"/>
              <a:ea typeface="+mn-ea"/>
              <a:cs typeface="+mn-cs"/>
            </a:rPr>
            <a:t>Empacado</a:t>
          </a:r>
          <a:endParaRPr lang="es-EC" sz="900" dirty="0">
            <a:latin typeface="Calibri"/>
            <a:ea typeface="+mn-ea"/>
            <a:cs typeface="+mn-cs"/>
          </a:endParaRPr>
        </a:p>
      </dgm:t>
    </dgm:pt>
    <dgm:pt modelId="{37F26912-49BB-457D-B6E2-8F9F7E735998}" type="parTrans" cxnId="{942F895A-94B4-42FF-B55F-EA2F9DE51698}">
      <dgm:prSet/>
      <dgm:spPr/>
      <dgm:t>
        <a:bodyPr/>
        <a:lstStyle/>
        <a:p>
          <a:endParaRPr lang="es-EC"/>
        </a:p>
      </dgm:t>
    </dgm:pt>
    <dgm:pt modelId="{76DA98C1-8D8B-42AA-9E38-77CBD9227B79}" type="sibTrans" cxnId="{942F895A-94B4-42FF-B55F-EA2F9DE51698}">
      <dgm:prSet/>
      <dgm:spPr/>
      <dgm:t>
        <a:bodyPr/>
        <a:lstStyle/>
        <a:p>
          <a:endParaRPr lang="es-EC"/>
        </a:p>
      </dgm:t>
    </dgm:pt>
    <dgm:pt modelId="{377E4471-FACE-4454-AF84-5C6207F97170}">
      <dgm:prSet custT="1"/>
      <dgm:spPr>
        <a:xfrm>
          <a:off x="692" y="1254204"/>
          <a:ext cx="1716666" cy="1415890"/>
        </a:xfrm>
      </dgm:spPr>
      <dgm:t>
        <a:bodyPr/>
        <a:lstStyle/>
        <a:p>
          <a:r>
            <a:rPr lang="es-EC" sz="900" b="0" smtClean="0">
              <a:latin typeface="Calibri"/>
              <a:ea typeface="+mn-ea"/>
              <a:cs typeface="+mn-cs"/>
            </a:rPr>
            <a:t>Lavado</a:t>
          </a:r>
          <a:endParaRPr lang="es-EC" sz="900" b="0" dirty="0">
            <a:latin typeface="Calibri"/>
            <a:ea typeface="+mn-ea"/>
            <a:cs typeface="+mn-cs"/>
          </a:endParaRPr>
        </a:p>
      </dgm:t>
    </dgm:pt>
    <dgm:pt modelId="{2997126F-4902-4CB7-811D-CDA912486649}" type="parTrans" cxnId="{8020B124-748A-4C69-A2CA-29EF59960711}">
      <dgm:prSet/>
      <dgm:spPr/>
      <dgm:t>
        <a:bodyPr/>
        <a:lstStyle/>
        <a:p>
          <a:endParaRPr lang="es-EC"/>
        </a:p>
      </dgm:t>
    </dgm:pt>
    <dgm:pt modelId="{B320D70C-848B-4886-9213-56C79CAB7EA4}" type="sibTrans" cxnId="{8020B124-748A-4C69-A2CA-29EF59960711}">
      <dgm:prSet/>
      <dgm:spPr/>
      <dgm:t>
        <a:bodyPr/>
        <a:lstStyle/>
        <a:p>
          <a:endParaRPr lang="es-EC"/>
        </a:p>
      </dgm:t>
    </dgm:pt>
    <dgm:pt modelId="{B21C0A9E-C3CF-44B3-B13E-511CFCB70447}">
      <dgm:prSet custT="1"/>
      <dgm:spPr>
        <a:xfrm>
          <a:off x="692" y="1254204"/>
          <a:ext cx="1716666" cy="1415890"/>
        </a:xfrm>
      </dgm:spPr>
      <dgm:t>
        <a:bodyPr/>
        <a:lstStyle/>
        <a:p>
          <a:r>
            <a:rPr lang="es-EC" sz="900" b="0" smtClean="0">
              <a:latin typeface="Calibri"/>
              <a:ea typeface="+mn-ea"/>
              <a:cs typeface="+mn-cs"/>
            </a:rPr>
            <a:t>Desinfección(agua clorada)</a:t>
          </a:r>
          <a:endParaRPr lang="es-EC" sz="900" b="0" dirty="0">
            <a:latin typeface="Calibri"/>
            <a:ea typeface="+mn-ea"/>
            <a:cs typeface="+mn-cs"/>
          </a:endParaRPr>
        </a:p>
      </dgm:t>
    </dgm:pt>
    <dgm:pt modelId="{6743A052-2B03-4216-B329-E6D9F0BACA1B}" type="parTrans" cxnId="{3C096870-48FB-44E3-B5CB-DC075FF3755F}">
      <dgm:prSet/>
      <dgm:spPr/>
      <dgm:t>
        <a:bodyPr/>
        <a:lstStyle/>
        <a:p>
          <a:endParaRPr lang="es-EC"/>
        </a:p>
      </dgm:t>
    </dgm:pt>
    <dgm:pt modelId="{E3BFB8B2-E709-4357-9D4C-5FA1825A8FE5}" type="sibTrans" cxnId="{3C096870-48FB-44E3-B5CB-DC075FF3755F}">
      <dgm:prSet/>
      <dgm:spPr/>
      <dgm:t>
        <a:bodyPr/>
        <a:lstStyle/>
        <a:p>
          <a:endParaRPr lang="es-EC"/>
        </a:p>
      </dgm:t>
    </dgm:pt>
    <dgm:pt modelId="{D8576C6D-C6A2-4A20-9D86-43CF3150D2DD}">
      <dgm:prSet custT="1"/>
      <dgm:spPr>
        <a:xfrm>
          <a:off x="692" y="1254204"/>
          <a:ext cx="1716666" cy="1415890"/>
        </a:xfrm>
      </dgm:spPr>
      <dgm:t>
        <a:bodyPr/>
        <a:lstStyle/>
        <a:p>
          <a:r>
            <a:rPr lang="es-EC" sz="900" b="0" smtClean="0">
              <a:latin typeface="Calibri"/>
              <a:ea typeface="+mn-ea"/>
              <a:cs typeface="+mn-cs"/>
            </a:rPr>
            <a:t>Enjuague</a:t>
          </a:r>
          <a:endParaRPr lang="es-EC" sz="900" b="0" dirty="0">
            <a:latin typeface="Calibri"/>
            <a:ea typeface="+mn-ea"/>
            <a:cs typeface="+mn-cs"/>
          </a:endParaRPr>
        </a:p>
      </dgm:t>
    </dgm:pt>
    <dgm:pt modelId="{E0B9452C-2B8F-4E17-BC63-FC5C4E934EB0}" type="parTrans" cxnId="{EDB30829-5AB2-4698-9664-9A3DEADEA0BE}">
      <dgm:prSet/>
      <dgm:spPr/>
      <dgm:t>
        <a:bodyPr/>
        <a:lstStyle/>
        <a:p>
          <a:endParaRPr lang="es-EC"/>
        </a:p>
      </dgm:t>
    </dgm:pt>
    <dgm:pt modelId="{ACDB52F9-009B-4431-ABAC-17E883170720}" type="sibTrans" cxnId="{EDB30829-5AB2-4698-9664-9A3DEADEA0BE}">
      <dgm:prSet/>
      <dgm:spPr/>
      <dgm:t>
        <a:bodyPr/>
        <a:lstStyle/>
        <a:p>
          <a:endParaRPr lang="es-EC"/>
        </a:p>
      </dgm:t>
    </dgm:pt>
    <dgm:pt modelId="{F5B5CF8D-02AC-40A9-8414-33A2E94809E2}">
      <dgm:prSet phldrT="[Texto]" custT="1"/>
      <dgm:spPr>
        <a:xfrm>
          <a:off x="692" y="1254204"/>
          <a:ext cx="1716666" cy="1415890"/>
        </a:xfrm>
      </dgm:spPr>
      <dgm:t>
        <a:bodyPr/>
        <a:lstStyle/>
        <a:p>
          <a:r>
            <a:rPr lang="es-EC" sz="900" b="0" smtClean="0">
              <a:latin typeface="Calibri"/>
              <a:ea typeface="+mn-ea"/>
              <a:cs typeface="+mn-cs"/>
            </a:rPr>
            <a:t>Recepción de la materia prima</a:t>
          </a:r>
          <a:endParaRPr lang="es-EC" sz="900" b="0" dirty="0">
            <a:latin typeface="Calibri"/>
            <a:ea typeface="+mn-ea"/>
            <a:cs typeface="+mn-cs"/>
          </a:endParaRPr>
        </a:p>
      </dgm:t>
    </dgm:pt>
    <dgm:pt modelId="{B6E4880A-62FA-41ED-9C65-47B8F05475B1}" type="parTrans" cxnId="{ABF75FB8-D7A0-4CFC-A528-EAB5ED0DF54E}">
      <dgm:prSet/>
      <dgm:spPr/>
      <dgm:t>
        <a:bodyPr/>
        <a:lstStyle/>
        <a:p>
          <a:endParaRPr lang="es-EC"/>
        </a:p>
      </dgm:t>
    </dgm:pt>
    <dgm:pt modelId="{E8504325-6879-4E9F-815F-248FCE200C13}" type="sibTrans" cxnId="{ABF75FB8-D7A0-4CFC-A528-EAB5ED0DF54E}">
      <dgm:prSet/>
      <dgm:spPr/>
      <dgm:t>
        <a:bodyPr/>
        <a:lstStyle/>
        <a:p>
          <a:endParaRPr lang="es-EC"/>
        </a:p>
      </dgm:t>
    </dgm:pt>
    <dgm:pt modelId="{C903B809-28FA-4A43-B5B5-7F0B7D10A564}">
      <dgm:prSet phldrT="[Texto]" custT="1"/>
      <dgm:spPr>
        <a:xfrm>
          <a:off x="692" y="1254204"/>
          <a:ext cx="1716666" cy="1415890"/>
        </a:xfrm>
      </dgm:spPr>
      <dgm:t>
        <a:bodyPr/>
        <a:lstStyle/>
        <a:p>
          <a:r>
            <a:rPr lang="es-EC" sz="900" b="0" smtClean="0">
              <a:latin typeface="Calibri"/>
              <a:ea typeface="+mn-ea"/>
              <a:cs typeface="+mn-cs"/>
            </a:rPr>
            <a:t>Pesado</a:t>
          </a:r>
          <a:endParaRPr lang="es-EC" sz="900" b="0" dirty="0">
            <a:latin typeface="Calibri"/>
            <a:ea typeface="+mn-ea"/>
            <a:cs typeface="+mn-cs"/>
          </a:endParaRPr>
        </a:p>
      </dgm:t>
    </dgm:pt>
    <dgm:pt modelId="{3B073793-855E-4480-A995-40350AC4D50F}" type="parTrans" cxnId="{7379406A-5FA2-4A95-86D5-5B4569DE35DE}">
      <dgm:prSet/>
      <dgm:spPr/>
      <dgm:t>
        <a:bodyPr/>
        <a:lstStyle/>
        <a:p>
          <a:endParaRPr lang="es-EC"/>
        </a:p>
      </dgm:t>
    </dgm:pt>
    <dgm:pt modelId="{86AFB4F7-EA47-4AED-ABD9-57231B9C1C33}" type="sibTrans" cxnId="{7379406A-5FA2-4A95-86D5-5B4569DE35DE}">
      <dgm:prSet/>
      <dgm:spPr/>
      <dgm:t>
        <a:bodyPr/>
        <a:lstStyle/>
        <a:p>
          <a:endParaRPr lang="es-EC"/>
        </a:p>
      </dgm:t>
    </dgm:pt>
    <dgm:pt modelId="{0769AA03-80F8-4334-B366-3B3F706E1188}">
      <dgm:prSet custT="1"/>
      <dgm:spPr>
        <a:xfrm>
          <a:off x="2135571" y="998914"/>
          <a:ext cx="1716666" cy="1922850"/>
        </a:xfrm>
      </dgm:spPr>
      <dgm:t>
        <a:bodyPr/>
        <a:lstStyle/>
        <a:p>
          <a:r>
            <a:rPr lang="es-EC" sz="900" b="0" smtClean="0">
              <a:latin typeface="Calibri"/>
              <a:ea typeface="+mn-ea"/>
              <a:cs typeface="+mn-cs"/>
            </a:rPr>
            <a:t>Escaldado </a:t>
          </a:r>
          <a:endParaRPr lang="es-EC" sz="900" b="0" dirty="0">
            <a:latin typeface="Calibri"/>
            <a:ea typeface="+mn-ea"/>
            <a:cs typeface="+mn-cs"/>
          </a:endParaRPr>
        </a:p>
      </dgm:t>
    </dgm:pt>
    <dgm:pt modelId="{EB991D02-D4D4-47CF-8DEF-B0650315F8FD}" type="parTrans" cxnId="{70C984F9-76AD-416D-8B07-16D9A17F0AEF}">
      <dgm:prSet/>
      <dgm:spPr/>
      <dgm:t>
        <a:bodyPr/>
        <a:lstStyle/>
        <a:p>
          <a:endParaRPr lang="es-EC"/>
        </a:p>
      </dgm:t>
    </dgm:pt>
    <dgm:pt modelId="{5AC9D92C-01D3-4774-86D4-BF0930C560F3}" type="sibTrans" cxnId="{70C984F9-76AD-416D-8B07-16D9A17F0AEF}">
      <dgm:prSet/>
      <dgm:spPr/>
      <dgm:t>
        <a:bodyPr/>
        <a:lstStyle/>
        <a:p>
          <a:endParaRPr lang="es-EC"/>
        </a:p>
      </dgm:t>
    </dgm:pt>
    <dgm:pt modelId="{655AAB27-0365-4C16-A4C8-AD020B8D7EC0}">
      <dgm:prSet custT="1"/>
      <dgm:spPr>
        <a:xfrm>
          <a:off x="2135571" y="998914"/>
          <a:ext cx="1716666" cy="1922850"/>
        </a:xfrm>
      </dgm:spPr>
      <dgm:t>
        <a:bodyPr/>
        <a:lstStyle/>
        <a:p>
          <a:r>
            <a:rPr lang="es-EC" sz="900" b="0" smtClean="0">
              <a:latin typeface="Calibri"/>
              <a:ea typeface="+mn-ea"/>
              <a:cs typeface="+mn-cs"/>
            </a:rPr>
            <a:t>Licuado</a:t>
          </a:r>
          <a:endParaRPr lang="es-EC" sz="900" b="0" dirty="0">
            <a:latin typeface="Calibri"/>
            <a:ea typeface="+mn-ea"/>
            <a:cs typeface="+mn-cs"/>
          </a:endParaRPr>
        </a:p>
      </dgm:t>
    </dgm:pt>
    <dgm:pt modelId="{8A683030-272D-4FB8-B71A-F0842BAC269A}" type="parTrans" cxnId="{32F77874-320F-4D8F-8C14-C837B4642CC0}">
      <dgm:prSet/>
      <dgm:spPr/>
      <dgm:t>
        <a:bodyPr/>
        <a:lstStyle/>
        <a:p>
          <a:endParaRPr lang="es-EC"/>
        </a:p>
      </dgm:t>
    </dgm:pt>
    <dgm:pt modelId="{585C069F-951A-4032-B446-9075BB3E877B}" type="sibTrans" cxnId="{32F77874-320F-4D8F-8C14-C837B4642CC0}">
      <dgm:prSet/>
      <dgm:spPr/>
      <dgm:t>
        <a:bodyPr/>
        <a:lstStyle/>
        <a:p>
          <a:endParaRPr lang="es-EC"/>
        </a:p>
      </dgm:t>
    </dgm:pt>
    <dgm:pt modelId="{49460E14-7D16-4FF0-BC6D-3FF84522C514}">
      <dgm:prSet custT="1"/>
      <dgm:spPr>
        <a:xfrm>
          <a:off x="2135571" y="998914"/>
          <a:ext cx="1716666" cy="1922850"/>
        </a:xfrm>
      </dgm:spPr>
      <dgm:t>
        <a:bodyPr/>
        <a:lstStyle/>
        <a:p>
          <a:r>
            <a:rPr lang="es-EC" sz="900" b="0" smtClean="0">
              <a:latin typeface="Calibri"/>
              <a:ea typeface="+mn-ea"/>
              <a:cs typeface="+mn-cs"/>
            </a:rPr>
            <a:t>Despulpado</a:t>
          </a:r>
          <a:endParaRPr lang="es-EC" sz="900" b="0" dirty="0">
            <a:latin typeface="Calibri"/>
            <a:ea typeface="+mn-ea"/>
            <a:cs typeface="+mn-cs"/>
          </a:endParaRPr>
        </a:p>
      </dgm:t>
    </dgm:pt>
    <dgm:pt modelId="{A703698D-F1A5-41DC-B657-0400A53D2D29}" type="parTrans" cxnId="{1F7B61B5-66A2-4887-A27D-0EE10EEB5A96}">
      <dgm:prSet/>
      <dgm:spPr/>
      <dgm:t>
        <a:bodyPr/>
        <a:lstStyle/>
        <a:p>
          <a:endParaRPr lang="es-EC"/>
        </a:p>
      </dgm:t>
    </dgm:pt>
    <dgm:pt modelId="{983213D8-82D1-401A-9824-5630A32430F8}" type="sibTrans" cxnId="{1F7B61B5-66A2-4887-A27D-0EE10EEB5A96}">
      <dgm:prSet/>
      <dgm:spPr/>
      <dgm:t>
        <a:bodyPr/>
        <a:lstStyle/>
        <a:p>
          <a:endParaRPr lang="es-EC"/>
        </a:p>
      </dgm:t>
    </dgm:pt>
    <dgm:pt modelId="{83F3CEEC-34A2-4357-AFAE-97E97ABD05F1}">
      <dgm:prSet custT="1"/>
      <dgm:spPr>
        <a:xfrm>
          <a:off x="2135571" y="998914"/>
          <a:ext cx="1716666" cy="1922850"/>
        </a:xfrm>
      </dgm:spPr>
      <dgm:t>
        <a:bodyPr/>
        <a:lstStyle/>
        <a:p>
          <a:r>
            <a:rPr lang="es-EC" sz="900" b="0" smtClean="0">
              <a:latin typeface="Calibri"/>
              <a:ea typeface="+mn-ea"/>
              <a:cs typeface="+mn-cs"/>
            </a:rPr>
            <a:t>Control de calidad</a:t>
          </a:r>
          <a:endParaRPr lang="es-EC" sz="900" b="0" dirty="0">
            <a:latin typeface="Calibri"/>
            <a:ea typeface="+mn-ea"/>
            <a:cs typeface="+mn-cs"/>
          </a:endParaRPr>
        </a:p>
      </dgm:t>
    </dgm:pt>
    <dgm:pt modelId="{3EF6AF8D-8528-412C-912F-9553BBF1700A}" type="parTrans" cxnId="{5DD1DADF-8A92-41E3-9386-F53094881045}">
      <dgm:prSet/>
      <dgm:spPr/>
      <dgm:t>
        <a:bodyPr/>
        <a:lstStyle/>
        <a:p>
          <a:endParaRPr lang="es-EC"/>
        </a:p>
      </dgm:t>
    </dgm:pt>
    <dgm:pt modelId="{95D4118B-58CE-40FD-8DEA-7AA85B2DBC90}" type="sibTrans" cxnId="{5DD1DADF-8A92-41E3-9386-F53094881045}">
      <dgm:prSet/>
      <dgm:spPr/>
      <dgm:t>
        <a:bodyPr/>
        <a:lstStyle/>
        <a:p>
          <a:endParaRPr lang="es-EC"/>
        </a:p>
      </dgm:t>
    </dgm:pt>
    <dgm:pt modelId="{D17FB4BB-71F1-44F1-B4AB-1B9ACC1F7E5E}">
      <dgm:prSet custT="1"/>
      <dgm:spPr>
        <a:xfrm>
          <a:off x="2135571" y="998914"/>
          <a:ext cx="1716666" cy="1922850"/>
        </a:xfrm>
      </dgm:spPr>
      <dgm:t>
        <a:bodyPr/>
        <a:lstStyle/>
        <a:p>
          <a:r>
            <a:rPr lang="es-EC" sz="900" b="0" smtClean="0">
              <a:latin typeface="Calibri"/>
              <a:ea typeface="+mn-ea"/>
              <a:cs typeface="+mn-cs"/>
            </a:rPr>
            <a:t>Homogenizado</a:t>
          </a:r>
          <a:endParaRPr lang="es-EC" sz="900" b="0" dirty="0">
            <a:latin typeface="Calibri"/>
            <a:ea typeface="+mn-ea"/>
            <a:cs typeface="+mn-cs"/>
          </a:endParaRPr>
        </a:p>
      </dgm:t>
    </dgm:pt>
    <dgm:pt modelId="{2CF10DDC-3312-4213-8343-31665C20D4BD}" type="parTrans" cxnId="{C6FA527F-B2F1-4835-8B44-F554D1FB7212}">
      <dgm:prSet/>
      <dgm:spPr/>
      <dgm:t>
        <a:bodyPr/>
        <a:lstStyle/>
        <a:p>
          <a:endParaRPr lang="es-EC"/>
        </a:p>
      </dgm:t>
    </dgm:pt>
    <dgm:pt modelId="{00D370C9-9851-45BD-B149-41613A3A0957}" type="sibTrans" cxnId="{C6FA527F-B2F1-4835-8B44-F554D1FB7212}">
      <dgm:prSet/>
      <dgm:spPr/>
      <dgm:t>
        <a:bodyPr/>
        <a:lstStyle/>
        <a:p>
          <a:endParaRPr lang="es-EC"/>
        </a:p>
      </dgm:t>
    </dgm:pt>
    <dgm:pt modelId="{153D4E2B-64B4-4183-90BB-71C83DEF89D9}">
      <dgm:prSet custT="1"/>
      <dgm:spPr>
        <a:xfrm>
          <a:off x="2135571" y="998914"/>
          <a:ext cx="1716666" cy="1922850"/>
        </a:xfrm>
      </dgm:spPr>
      <dgm:t>
        <a:bodyPr/>
        <a:lstStyle/>
        <a:p>
          <a:r>
            <a:rPr lang="es-EC" sz="900" b="0" smtClean="0">
              <a:latin typeface="Calibri"/>
              <a:ea typeface="+mn-ea"/>
              <a:cs typeface="+mn-cs"/>
            </a:rPr>
            <a:t> Desaireado</a:t>
          </a:r>
          <a:endParaRPr lang="es-EC" sz="900" b="0" dirty="0">
            <a:latin typeface="Calibri"/>
            <a:ea typeface="+mn-ea"/>
            <a:cs typeface="+mn-cs"/>
          </a:endParaRPr>
        </a:p>
      </dgm:t>
    </dgm:pt>
    <dgm:pt modelId="{4DAE9F04-6238-4341-B4EB-509D8EF751E3}" type="parTrans" cxnId="{12C0288E-D925-48A7-BACB-995FFB512844}">
      <dgm:prSet/>
      <dgm:spPr/>
      <dgm:t>
        <a:bodyPr/>
        <a:lstStyle/>
        <a:p>
          <a:endParaRPr lang="es-EC"/>
        </a:p>
      </dgm:t>
    </dgm:pt>
    <dgm:pt modelId="{F0306C2D-80D5-4A37-B3B1-89BE6BBA8BFF}" type="sibTrans" cxnId="{12C0288E-D925-48A7-BACB-995FFB512844}">
      <dgm:prSet/>
      <dgm:spPr/>
      <dgm:t>
        <a:bodyPr/>
        <a:lstStyle/>
        <a:p>
          <a:endParaRPr lang="es-EC"/>
        </a:p>
      </dgm:t>
    </dgm:pt>
    <dgm:pt modelId="{341E6653-685C-4102-85C8-F818A41A979E}">
      <dgm:prSet phldrT="[Texto]" custT="1"/>
      <dgm:spPr>
        <a:xfrm>
          <a:off x="4270450" y="1021253"/>
          <a:ext cx="1716666" cy="1885144"/>
        </a:xfrm>
      </dgm:spPr>
      <dgm:t>
        <a:bodyPr/>
        <a:lstStyle/>
        <a:p>
          <a:r>
            <a:rPr lang="es-EC" sz="900" smtClean="0">
              <a:latin typeface="Calibri"/>
              <a:ea typeface="+mn-ea"/>
              <a:cs typeface="+mn-cs"/>
            </a:rPr>
            <a:t>Congelado </a:t>
          </a:r>
          <a:endParaRPr lang="es-EC" sz="900" dirty="0">
            <a:latin typeface="Calibri"/>
            <a:ea typeface="+mn-ea"/>
            <a:cs typeface="+mn-cs"/>
          </a:endParaRPr>
        </a:p>
      </dgm:t>
    </dgm:pt>
    <dgm:pt modelId="{68F4A78E-3AD7-44D1-8306-BAF78F84F0BA}" type="parTrans" cxnId="{BB48054F-0416-46DC-A42E-094F42AA31B0}">
      <dgm:prSet/>
      <dgm:spPr/>
      <dgm:t>
        <a:bodyPr/>
        <a:lstStyle/>
        <a:p>
          <a:endParaRPr lang="es-EC"/>
        </a:p>
      </dgm:t>
    </dgm:pt>
    <dgm:pt modelId="{18B5F8E8-4CE9-429A-BBC5-EE37A1F0943B}" type="sibTrans" cxnId="{BB48054F-0416-46DC-A42E-094F42AA31B0}">
      <dgm:prSet/>
      <dgm:spPr/>
      <dgm:t>
        <a:bodyPr/>
        <a:lstStyle/>
        <a:p>
          <a:endParaRPr lang="es-EC"/>
        </a:p>
      </dgm:t>
    </dgm:pt>
    <dgm:pt modelId="{4726FE1E-770F-42FF-A2A4-B5EC161AF873}">
      <dgm:prSet custT="1"/>
      <dgm:spPr>
        <a:xfrm>
          <a:off x="2135571" y="998914"/>
          <a:ext cx="1716666" cy="1922850"/>
        </a:xfrm>
      </dgm:spPr>
      <dgm:t>
        <a:bodyPr/>
        <a:lstStyle/>
        <a:p>
          <a:r>
            <a:rPr lang="es-EC" sz="900" b="0" smtClean="0">
              <a:latin typeface="Calibri"/>
              <a:ea typeface="+mn-ea"/>
              <a:cs typeface="+mn-cs"/>
            </a:rPr>
            <a:t>Pelado </a:t>
          </a:r>
          <a:endParaRPr lang="es-EC" sz="900" b="0" dirty="0">
            <a:latin typeface="Calibri"/>
            <a:ea typeface="+mn-ea"/>
            <a:cs typeface="+mn-cs"/>
          </a:endParaRPr>
        </a:p>
      </dgm:t>
    </dgm:pt>
    <dgm:pt modelId="{D8717C19-EFA3-473C-BE9C-55E00B816FFD}" type="sibTrans" cxnId="{CFFA1810-C9AD-4C6B-A37D-56CDD9460B89}">
      <dgm:prSet/>
      <dgm:spPr/>
      <dgm:t>
        <a:bodyPr/>
        <a:lstStyle/>
        <a:p>
          <a:endParaRPr lang="es-EC"/>
        </a:p>
      </dgm:t>
    </dgm:pt>
    <dgm:pt modelId="{C8B519E8-9FAB-483A-BC1E-3139C788A6FD}" type="parTrans" cxnId="{CFFA1810-C9AD-4C6B-A37D-56CDD9460B89}">
      <dgm:prSet/>
      <dgm:spPr/>
      <dgm:t>
        <a:bodyPr/>
        <a:lstStyle/>
        <a:p>
          <a:endParaRPr lang="es-EC"/>
        </a:p>
      </dgm:t>
    </dgm:pt>
    <dgm:pt modelId="{CF10C5BB-1499-4C64-91A5-B471D8503CE5}" type="pres">
      <dgm:prSet presAssocID="{6813C9FF-E9DE-41CD-87E6-28F5F38C5910}" presName="Name0" presStyleCnt="0">
        <dgm:presLayoutVars>
          <dgm:dir/>
          <dgm:animLvl val="lvl"/>
          <dgm:resizeHandles val="exact"/>
        </dgm:presLayoutVars>
      </dgm:prSet>
      <dgm:spPr/>
      <dgm:t>
        <a:bodyPr/>
        <a:lstStyle/>
        <a:p>
          <a:endParaRPr lang="es-EC"/>
        </a:p>
      </dgm:t>
    </dgm:pt>
    <dgm:pt modelId="{9F04D372-B79B-4350-8748-7199167C75D7}" type="pres">
      <dgm:prSet presAssocID="{6813C9FF-E9DE-41CD-87E6-28F5F38C5910}" presName="tSp" presStyleCnt="0"/>
      <dgm:spPr/>
      <dgm:t>
        <a:bodyPr/>
        <a:lstStyle/>
        <a:p>
          <a:endParaRPr lang="es-EC"/>
        </a:p>
      </dgm:t>
    </dgm:pt>
    <dgm:pt modelId="{B0824B04-7235-499F-8D7A-E7C4CCBE5377}" type="pres">
      <dgm:prSet presAssocID="{6813C9FF-E9DE-41CD-87E6-28F5F38C5910}" presName="bSp" presStyleCnt="0"/>
      <dgm:spPr/>
      <dgm:t>
        <a:bodyPr/>
        <a:lstStyle/>
        <a:p>
          <a:endParaRPr lang="es-EC"/>
        </a:p>
      </dgm:t>
    </dgm:pt>
    <dgm:pt modelId="{DA929D36-5FEB-40F8-B610-07C22316AD51}" type="pres">
      <dgm:prSet presAssocID="{6813C9FF-E9DE-41CD-87E6-28F5F38C5910}" presName="process" presStyleCnt="0"/>
      <dgm:spPr/>
      <dgm:t>
        <a:bodyPr/>
        <a:lstStyle/>
        <a:p>
          <a:endParaRPr lang="es-EC"/>
        </a:p>
      </dgm:t>
    </dgm:pt>
    <dgm:pt modelId="{4664E7E4-D65A-483B-A894-731A76645E6E}" type="pres">
      <dgm:prSet presAssocID="{AE48DE1A-4531-43A7-9957-B6643A2B7CEF}" presName="composite1" presStyleCnt="0"/>
      <dgm:spPr/>
      <dgm:t>
        <a:bodyPr/>
        <a:lstStyle/>
        <a:p>
          <a:endParaRPr lang="es-EC"/>
        </a:p>
      </dgm:t>
    </dgm:pt>
    <dgm:pt modelId="{942A4BAF-995B-47F6-B110-13B89A847D49}" type="pres">
      <dgm:prSet presAssocID="{AE48DE1A-4531-43A7-9957-B6643A2B7CEF}" presName="dummyNode1" presStyleLbl="node1" presStyleIdx="0" presStyleCnt="3"/>
      <dgm:spPr/>
      <dgm:t>
        <a:bodyPr/>
        <a:lstStyle/>
        <a:p>
          <a:endParaRPr lang="es-EC"/>
        </a:p>
      </dgm:t>
    </dgm:pt>
    <dgm:pt modelId="{EE53BD96-E25A-43ED-9F8C-BC213454C784}" type="pres">
      <dgm:prSet presAssocID="{AE48DE1A-4531-43A7-9957-B6643A2B7CEF}" presName="childNode1" presStyleLbl="bgAcc1" presStyleIdx="0" presStyleCnt="3">
        <dgm:presLayoutVars>
          <dgm:bulletEnabled val="1"/>
        </dgm:presLayoutVars>
      </dgm:prSet>
      <dgm:spPr>
        <a:prstGeom prst="roundRect">
          <a:avLst>
            <a:gd name="adj" fmla="val 10000"/>
          </a:avLst>
        </a:prstGeom>
      </dgm:spPr>
      <dgm:t>
        <a:bodyPr/>
        <a:lstStyle/>
        <a:p>
          <a:endParaRPr lang="es-EC"/>
        </a:p>
      </dgm:t>
    </dgm:pt>
    <dgm:pt modelId="{1B3D226A-1711-4B45-83C9-2AF1F32CCFCF}" type="pres">
      <dgm:prSet presAssocID="{AE48DE1A-4531-43A7-9957-B6643A2B7CEF}" presName="childNode1tx" presStyleLbl="bgAcc1" presStyleIdx="0" presStyleCnt="3">
        <dgm:presLayoutVars>
          <dgm:bulletEnabled val="1"/>
        </dgm:presLayoutVars>
      </dgm:prSet>
      <dgm:spPr/>
      <dgm:t>
        <a:bodyPr/>
        <a:lstStyle/>
        <a:p>
          <a:endParaRPr lang="es-EC"/>
        </a:p>
      </dgm:t>
    </dgm:pt>
    <dgm:pt modelId="{10551FF4-7EAB-44DA-BA50-31E429939BE0}" type="pres">
      <dgm:prSet presAssocID="{AE48DE1A-4531-43A7-9957-B6643A2B7CEF}" presName="parentNode1" presStyleLbl="node1" presStyleIdx="0" presStyleCnt="3" custScaleX="78264" custScaleY="74895" custLinFactNeighborX="-27797" custLinFactNeighborY="4660">
        <dgm:presLayoutVars>
          <dgm:chMax val="1"/>
          <dgm:bulletEnabled val="1"/>
        </dgm:presLayoutVars>
      </dgm:prSet>
      <dgm:spPr>
        <a:prstGeom prst="roundRect">
          <a:avLst>
            <a:gd name="adj" fmla="val 10000"/>
          </a:avLst>
        </a:prstGeom>
      </dgm:spPr>
      <dgm:t>
        <a:bodyPr/>
        <a:lstStyle/>
        <a:p>
          <a:endParaRPr lang="es-EC"/>
        </a:p>
      </dgm:t>
    </dgm:pt>
    <dgm:pt modelId="{61B2E51E-FAB7-431B-88C3-FE700A0B7CED}" type="pres">
      <dgm:prSet presAssocID="{AE48DE1A-4531-43A7-9957-B6643A2B7CEF}" presName="connSite1" presStyleCnt="0"/>
      <dgm:spPr/>
      <dgm:t>
        <a:bodyPr/>
        <a:lstStyle/>
        <a:p>
          <a:endParaRPr lang="es-EC"/>
        </a:p>
      </dgm:t>
    </dgm:pt>
    <dgm:pt modelId="{A53B753E-0CC2-40B0-A05F-E72BE7876945}" type="pres">
      <dgm:prSet presAssocID="{52FB22D2-5373-4779-93D0-BB0A8258AC7B}" presName="Name9" presStyleLbl="sibTrans2D1" presStyleIdx="0" presStyleCnt="2"/>
      <dgm:spPr>
        <a:prstGeom prst="leftCircularArrow">
          <a:avLst>
            <a:gd name="adj1" fmla="val 2087"/>
            <a:gd name="adj2" fmla="val 250477"/>
            <a:gd name="adj3" fmla="val 2115845"/>
            <a:gd name="adj4" fmla="val 9114346"/>
            <a:gd name="adj5" fmla="val 2434"/>
          </a:avLst>
        </a:prstGeom>
      </dgm:spPr>
      <dgm:t>
        <a:bodyPr/>
        <a:lstStyle/>
        <a:p>
          <a:endParaRPr lang="es-EC"/>
        </a:p>
      </dgm:t>
    </dgm:pt>
    <dgm:pt modelId="{03852FE9-DEC6-4DD3-A10D-B48BB33E88F7}" type="pres">
      <dgm:prSet presAssocID="{4CDC1345-4906-4E1C-AE78-10453410553F}" presName="composite2" presStyleCnt="0"/>
      <dgm:spPr/>
      <dgm:t>
        <a:bodyPr/>
        <a:lstStyle/>
        <a:p>
          <a:endParaRPr lang="es-EC"/>
        </a:p>
      </dgm:t>
    </dgm:pt>
    <dgm:pt modelId="{260097D0-F6F9-4E1D-98B0-4088DB7DF7C8}" type="pres">
      <dgm:prSet presAssocID="{4CDC1345-4906-4E1C-AE78-10453410553F}" presName="dummyNode2" presStyleLbl="node1" presStyleIdx="0" presStyleCnt="3"/>
      <dgm:spPr/>
      <dgm:t>
        <a:bodyPr/>
        <a:lstStyle/>
        <a:p>
          <a:endParaRPr lang="es-EC"/>
        </a:p>
      </dgm:t>
    </dgm:pt>
    <dgm:pt modelId="{2762E0BF-493C-446E-AB9C-D3037804B787}" type="pres">
      <dgm:prSet presAssocID="{4CDC1345-4906-4E1C-AE78-10453410553F}" presName="childNode2" presStyleLbl="bgAcc1" presStyleIdx="1" presStyleCnt="3" custScaleY="135805">
        <dgm:presLayoutVars>
          <dgm:bulletEnabled val="1"/>
        </dgm:presLayoutVars>
      </dgm:prSet>
      <dgm:spPr>
        <a:prstGeom prst="roundRect">
          <a:avLst>
            <a:gd name="adj" fmla="val 10000"/>
          </a:avLst>
        </a:prstGeom>
      </dgm:spPr>
      <dgm:t>
        <a:bodyPr/>
        <a:lstStyle/>
        <a:p>
          <a:endParaRPr lang="es-EC"/>
        </a:p>
      </dgm:t>
    </dgm:pt>
    <dgm:pt modelId="{12319A0D-387D-483C-AF62-E4ED14EB9CAA}" type="pres">
      <dgm:prSet presAssocID="{4CDC1345-4906-4E1C-AE78-10453410553F}" presName="childNode2tx" presStyleLbl="bgAcc1" presStyleIdx="1" presStyleCnt="3">
        <dgm:presLayoutVars>
          <dgm:bulletEnabled val="1"/>
        </dgm:presLayoutVars>
      </dgm:prSet>
      <dgm:spPr/>
      <dgm:t>
        <a:bodyPr/>
        <a:lstStyle/>
        <a:p>
          <a:endParaRPr lang="es-EC"/>
        </a:p>
      </dgm:t>
    </dgm:pt>
    <dgm:pt modelId="{064E6B12-FAC8-492C-BD0D-BE8C1A5F1537}" type="pres">
      <dgm:prSet presAssocID="{4CDC1345-4906-4E1C-AE78-10453410553F}" presName="parentNode2" presStyleLbl="node1" presStyleIdx="1" presStyleCnt="3" custLinFactNeighborX="-3089" custLinFactNeighborY="-57473">
        <dgm:presLayoutVars>
          <dgm:chMax val="0"/>
          <dgm:bulletEnabled val="1"/>
        </dgm:presLayoutVars>
      </dgm:prSet>
      <dgm:spPr>
        <a:prstGeom prst="roundRect">
          <a:avLst>
            <a:gd name="adj" fmla="val 10000"/>
          </a:avLst>
        </a:prstGeom>
      </dgm:spPr>
      <dgm:t>
        <a:bodyPr/>
        <a:lstStyle/>
        <a:p>
          <a:endParaRPr lang="es-EC"/>
        </a:p>
      </dgm:t>
    </dgm:pt>
    <dgm:pt modelId="{C3C05854-6869-4786-AE6A-CCD0FC4D2C2F}" type="pres">
      <dgm:prSet presAssocID="{4CDC1345-4906-4E1C-AE78-10453410553F}" presName="connSite2" presStyleCnt="0"/>
      <dgm:spPr/>
      <dgm:t>
        <a:bodyPr/>
        <a:lstStyle/>
        <a:p>
          <a:endParaRPr lang="es-EC"/>
        </a:p>
      </dgm:t>
    </dgm:pt>
    <dgm:pt modelId="{10C7B0B0-210C-48D2-9528-0F65AB080904}" type="pres">
      <dgm:prSet presAssocID="{C9C5C6D2-F4BC-4040-A1B2-CE71A63CDB06}" presName="Name18" presStyleLbl="sibTrans2D1" presStyleIdx="1" presStyleCnt="2"/>
      <dgm:spPr>
        <a:prstGeom prst="circularArrow">
          <a:avLst>
            <a:gd name="adj1" fmla="val 2259"/>
            <a:gd name="adj2" fmla="val 272216"/>
            <a:gd name="adj3" fmla="val 20242280"/>
            <a:gd name="adj4" fmla="val 13265517"/>
            <a:gd name="adj5" fmla="val 2635"/>
          </a:avLst>
        </a:prstGeom>
      </dgm:spPr>
      <dgm:t>
        <a:bodyPr/>
        <a:lstStyle/>
        <a:p>
          <a:endParaRPr lang="es-EC"/>
        </a:p>
      </dgm:t>
    </dgm:pt>
    <dgm:pt modelId="{16286CCF-53D1-42C7-B9CB-BA6BB4A00B36}" type="pres">
      <dgm:prSet presAssocID="{389991CD-63C9-4B9F-8125-EEAFB5BB227A}" presName="composite1" presStyleCnt="0"/>
      <dgm:spPr/>
      <dgm:t>
        <a:bodyPr/>
        <a:lstStyle/>
        <a:p>
          <a:endParaRPr lang="es-EC"/>
        </a:p>
      </dgm:t>
    </dgm:pt>
    <dgm:pt modelId="{6AD36E2E-1F00-41C2-A176-B0F3F4AD6796}" type="pres">
      <dgm:prSet presAssocID="{389991CD-63C9-4B9F-8125-EEAFB5BB227A}" presName="dummyNode1" presStyleLbl="node1" presStyleIdx="1" presStyleCnt="3"/>
      <dgm:spPr/>
      <dgm:t>
        <a:bodyPr/>
        <a:lstStyle/>
        <a:p>
          <a:endParaRPr lang="es-EC"/>
        </a:p>
      </dgm:t>
    </dgm:pt>
    <dgm:pt modelId="{38BA589C-C483-48C7-AA29-0B65573075D1}" type="pres">
      <dgm:prSet presAssocID="{389991CD-63C9-4B9F-8125-EEAFB5BB227A}" presName="childNode1" presStyleLbl="bgAcc1" presStyleIdx="2" presStyleCnt="3" custScaleY="133142">
        <dgm:presLayoutVars>
          <dgm:bulletEnabled val="1"/>
        </dgm:presLayoutVars>
      </dgm:prSet>
      <dgm:spPr>
        <a:prstGeom prst="roundRect">
          <a:avLst>
            <a:gd name="adj" fmla="val 10000"/>
          </a:avLst>
        </a:prstGeom>
      </dgm:spPr>
      <dgm:t>
        <a:bodyPr/>
        <a:lstStyle/>
        <a:p>
          <a:endParaRPr lang="es-EC"/>
        </a:p>
      </dgm:t>
    </dgm:pt>
    <dgm:pt modelId="{5E548077-1267-42C6-930F-7392027FF36B}" type="pres">
      <dgm:prSet presAssocID="{389991CD-63C9-4B9F-8125-EEAFB5BB227A}" presName="childNode1tx" presStyleLbl="bgAcc1" presStyleIdx="2" presStyleCnt="3">
        <dgm:presLayoutVars>
          <dgm:bulletEnabled val="1"/>
        </dgm:presLayoutVars>
      </dgm:prSet>
      <dgm:spPr/>
      <dgm:t>
        <a:bodyPr/>
        <a:lstStyle/>
        <a:p>
          <a:endParaRPr lang="es-EC"/>
        </a:p>
      </dgm:t>
    </dgm:pt>
    <dgm:pt modelId="{9171C9FE-4F2F-4747-8A51-E722FBC3742D}" type="pres">
      <dgm:prSet presAssocID="{389991CD-63C9-4B9F-8125-EEAFB5BB227A}" presName="parentNode1" presStyleLbl="node1" presStyleIdx="2" presStyleCnt="3" custScaleY="93937" custLinFactNeighborX="-6178" custLinFactNeighborY="10874">
        <dgm:presLayoutVars>
          <dgm:chMax val="1"/>
          <dgm:bulletEnabled val="1"/>
        </dgm:presLayoutVars>
      </dgm:prSet>
      <dgm:spPr>
        <a:prstGeom prst="roundRect">
          <a:avLst>
            <a:gd name="adj" fmla="val 10000"/>
          </a:avLst>
        </a:prstGeom>
      </dgm:spPr>
      <dgm:t>
        <a:bodyPr/>
        <a:lstStyle/>
        <a:p>
          <a:endParaRPr lang="es-EC"/>
        </a:p>
      </dgm:t>
    </dgm:pt>
    <dgm:pt modelId="{8D5E09F6-88B1-41FB-ADBB-D2364DBFDEAE}" type="pres">
      <dgm:prSet presAssocID="{389991CD-63C9-4B9F-8125-EEAFB5BB227A}" presName="connSite1" presStyleCnt="0"/>
      <dgm:spPr/>
      <dgm:t>
        <a:bodyPr/>
        <a:lstStyle/>
        <a:p>
          <a:endParaRPr lang="es-EC"/>
        </a:p>
      </dgm:t>
    </dgm:pt>
  </dgm:ptLst>
  <dgm:cxnLst>
    <dgm:cxn modelId="{7F621532-3D6B-4D48-93F8-FDEE6AB1B5AB}" type="presOf" srcId="{C903B809-28FA-4A43-B5B5-7F0B7D10A564}" destId="{1B3D226A-1711-4B45-83C9-2AF1F32CCFCF}" srcOrd="1" destOrd="2" presId="urn:microsoft.com/office/officeart/2005/8/layout/hProcess4"/>
    <dgm:cxn modelId="{4076942D-7EE8-486E-9063-012B8B32677E}" type="presOf" srcId="{F676C932-EF7C-4554-8883-4A5A88163897}" destId="{38BA589C-C483-48C7-AA29-0B65573075D1}" srcOrd="0" destOrd="0" presId="urn:microsoft.com/office/officeart/2005/8/layout/hProcess4"/>
    <dgm:cxn modelId="{229D47CC-AA8B-4E0F-B4A0-9DEBE040524A}" type="presOf" srcId="{655AAB27-0365-4C16-A4C8-AD020B8D7EC0}" destId="{2762E0BF-493C-446E-AB9C-D3037804B787}" srcOrd="0" destOrd="2" presId="urn:microsoft.com/office/officeart/2005/8/layout/hProcess4"/>
    <dgm:cxn modelId="{BB48054F-0416-46DC-A42E-094F42AA31B0}" srcId="{389991CD-63C9-4B9F-8125-EEAFB5BB227A}" destId="{341E6653-685C-4102-85C8-F818A41A979E}" srcOrd="1" destOrd="0" parTransId="{68F4A78E-3AD7-44D1-8306-BAF78F84F0BA}" sibTransId="{18B5F8E8-4CE9-429A-BBC5-EE37A1F0943B}"/>
    <dgm:cxn modelId="{A374BF4C-7DA8-4F3F-A800-EA7DDD8AE7E5}" type="presOf" srcId="{B21C0A9E-C3CF-44B3-B13E-511CFCB70447}" destId="{EE53BD96-E25A-43ED-9F8C-BC213454C784}" srcOrd="0" destOrd="4" presId="urn:microsoft.com/office/officeart/2005/8/layout/hProcess4"/>
    <dgm:cxn modelId="{4B178028-FC41-444F-A147-DB841B4EADC3}" srcId="{6813C9FF-E9DE-41CD-87E6-28F5F38C5910}" destId="{4CDC1345-4906-4E1C-AE78-10453410553F}" srcOrd="1" destOrd="0" parTransId="{24EA6913-E9D2-4E7C-869E-B0113A842564}" sibTransId="{C9C5C6D2-F4BC-4040-A1B2-CE71A63CDB06}"/>
    <dgm:cxn modelId="{4D4DB2F4-F3D8-4F86-86F6-DF3186088A77}" type="presOf" srcId="{0769AA03-80F8-4334-B366-3B3F706E1188}" destId="{2762E0BF-493C-446E-AB9C-D3037804B787}" srcOrd="0" destOrd="1" presId="urn:microsoft.com/office/officeart/2005/8/layout/hProcess4"/>
    <dgm:cxn modelId="{32F77874-320F-4D8F-8C14-C837B4642CC0}" srcId="{4CDC1345-4906-4E1C-AE78-10453410553F}" destId="{655AAB27-0365-4C16-A4C8-AD020B8D7EC0}" srcOrd="2" destOrd="0" parTransId="{8A683030-272D-4FB8-B71A-F0842BAC269A}" sibTransId="{585C069F-951A-4032-B446-9075BB3E877B}"/>
    <dgm:cxn modelId="{12E0061A-A1CE-4075-9D0C-F924D753ABBD}" type="presOf" srcId="{52FB22D2-5373-4779-93D0-BB0A8258AC7B}" destId="{A53B753E-0CC2-40B0-A05F-E72BE7876945}" srcOrd="0" destOrd="0" presId="urn:microsoft.com/office/officeart/2005/8/layout/hProcess4"/>
    <dgm:cxn modelId="{1F7B61B5-66A2-4887-A27D-0EE10EEB5A96}" srcId="{4CDC1345-4906-4E1C-AE78-10453410553F}" destId="{49460E14-7D16-4FF0-BC6D-3FF84522C514}" srcOrd="3" destOrd="0" parTransId="{A703698D-F1A5-41DC-B657-0400A53D2D29}" sibTransId="{983213D8-82D1-401A-9824-5630A32430F8}"/>
    <dgm:cxn modelId="{50021913-E968-490B-8575-DD7C8D87ADCA}" type="presOf" srcId="{49460E14-7D16-4FF0-BC6D-3FF84522C514}" destId="{2762E0BF-493C-446E-AB9C-D3037804B787}" srcOrd="0" destOrd="3" presId="urn:microsoft.com/office/officeart/2005/8/layout/hProcess4"/>
    <dgm:cxn modelId="{4FE4191B-987A-45FC-89AA-993EE493F9CD}" type="presOf" srcId="{F676C932-EF7C-4554-8883-4A5A88163897}" destId="{5E548077-1267-42C6-930F-7392027FF36B}" srcOrd="1" destOrd="0" presId="urn:microsoft.com/office/officeart/2005/8/layout/hProcess4"/>
    <dgm:cxn modelId="{2DC31241-4815-4723-B5A7-8F989AA68F1D}" type="presOf" srcId="{4F9A4F63-5468-41D0-A353-07601AD6CD7C}" destId="{1B3D226A-1711-4B45-83C9-2AF1F32CCFCF}" srcOrd="1" destOrd="0" presId="urn:microsoft.com/office/officeart/2005/8/layout/hProcess4"/>
    <dgm:cxn modelId="{7379406A-5FA2-4A95-86D5-5B4569DE35DE}" srcId="{AE48DE1A-4531-43A7-9957-B6643A2B7CEF}" destId="{C903B809-28FA-4A43-B5B5-7F0B7D10A564}" srcOrd="2" destOrd="0" parTransId="{3B073793-855E-4480-A995-40350AC4D50F}" sibTransId="{86AFB4F7-EA47-4AED-ABD9-57231B9C1C33}"/>
    <dgm:cxn modelId="{998BF202-63B8-4DBC-93A6-2BCDACF80AC4}" type="presOf" srcId="{AE48DE1A-4531-43A7-9957-B6643A2B7CEF}" destId="{10551FF4-7EAB-44DA-BA50-31E429939BE0}" srcOrd="0" destOrd="0" presId="urn:microsoft.com/office/officeart/2005/8/layout/hProcess4"/>
    <dgm:cxn modelId="{0CFE2C5E-0C37-4129-BBE1-DB6CCB79BD78}" type="presOf" srcId="{153D4E2B-64B4-4183-90BB-71C83DEF89D9}" destId="{2762E0BF-493C-446E-AB9C-D3037804B787}" srcOrd="0" destOrd="5" presId="urn:microsoft.com/office/officeart/2005/8/layout/hProcess4"/>
    <dgm:cxn modelId="{44397B6A-AD73-444D-A590-60A2A1A30FDA}" type="presOf" srcId="{377E4471-FACE-4454-AF84-5C6207F97170}" destId="{1B3D226A-1711-4B45-83C9-2AF1F32CCFCF}" srcOrd="1" destOrd="3" presId="urn:microsoft.com/office/officeart/2005/8/layout/hProcess4"/>
    <dgm:cxn modelId="{9DCB72AA-5E89-478E-8E91-B0DC2A473B8A}" srcId="{6813C9FF-E9DE-41CD-87E6-28F5F38C5910}" destId="{389991CD-63C9-4B9F-8125-EEAFB5BB227A}" srcOrd="2" destOrd="0" parTransId="{8A1F3D3F-18DC-49E6-B25A-14A6079B27D5}" sibTransId="{D169B83C-01DC-4892-91BD-486A607C1FC1}"/>
    <dgm:cxn modelId="{CBDA71EE-5E10-4280-BEFE-4368DB76BDAA}" type="presOf" srcId="{4CDC1345-4906-4E1C-AE78-10453410553F}" destId="{064E6B12-FAC8-492C-BD0D-BE8C1A5F1537}" srcOrd="0" destOrd="0" presId="urn:microsoft.com/office/officeart/2005/8/layout/hProcess4"/>
    <dgm:cxn modelId="{6B31F43D-FAC6-4890-B2D3-CD453DD26F84}" type="presOf" srcId="{D8576C6D-C6A2-4A20-9D86-43CF3150D2DD}" destId="{EE53BD96-E25A-43ED-9F8C-BC213454C784}" srcOrd="0" destOrd="5" presId="urn:microsoft.com/office/officeart/2005/8/layout/hProcess4"/>
    <dgm:cxn modelId="{EDB30829-5AB2-4698-9664-9A3DEADEA0BE}" srcId="{AE48DE1A-4531-43A7-9957-B6643A2B7CEF}" destId="{D8576C6D-C6A2-4A20-9D86-43CF3150D2DD}" srcOrd="5" destOrd="0" parTransId="{E0B9452C-2B8F-4E17-BC63-FC5C4E934EB0}" sibTransId="{ACDB52F9-009B-4431-ABAC-17E883170720}"/>
    <dgm:cxn modelId="{BB49AEA8-C9F9-4674-B8F9-837F14183C40}" type="presOf" srcId="{C903B809-28FA-4A43-B5B5-7F0B7D10A564}" destId="{EE53BD96-E25A-43ED-9F8C-BC213454C784}" srcOrd="0" destOrd="2" presId="urn:microsoft.com/office/officeart/2005/8/layout/hProcess4"/>
    <dgm:cxn modelId="{CE3972F3-F966-45BE-9731-DCDA47EFB02C}" type="presOf" srcId="{D8576C6D-C6A2-4A20-9D86-43CF3150D2DD}" destId="{1B3D226A-1711-4B45-83C9-2AF1F32CCFCF}" srcOrd="1" destOrd="5" presId="urn:microsoft.com/office/officeart/2005/8/layout/hProcess4"/>
    <dgm:cxn modelId="{D1C93A59-606B-4D31-B0AE-7D3F79A8B099}" type="presOf" srcId="{B21C0A9E-C3CF-44B3-B13E-511CFCB70447}" destId="{1B3D226A-1711-4B45-83C9-2AF1F32CCFCF}" srcOrd="1" destOrd="4" presId="urn:microsoft.com/office/officeart/2005/8/layout/hProcess4"/>
    <dgm:cxn modelId="{9892580C-FBEC-4BC6-A985-322DB435AC0D}" type="presOf" srcId="{389991CD-63C9-4B9F-8125-EEAFB5BB227A}" destId="{9171C9FE-4F2F-4747-8A51-E722FBC3742D}" srcOrd="0" destOrd="0" presId="urn:microsoft.com/office/officeart/2005/8/layout/hProcess4"/>
    <dgm:cxn modelId="{DB980A1D-B3C4-4E56-945F-5D882A2A3A96}" type="presOf" srcId="{49460E14-7D16-4FF0-BC6D-3FF84522C514}" destId="{12319A0D-387D-483C-AF62-E4ED14EB9CAA}" srcOrd="1" destOrd="3" presId="urn:microsoft.com/office/officeart/2005/8/layout/hProcess4"/>
    <dgm:cxn modelId="{27F6187B-104D-45C9-A2B8-465DD72342AD}" type="presOf" srcId="{341E6653-685C-4102-85C8-F818A41A979E}" destId="{5E548077-1267-42C6-930F-7392027FF36B}" srcOrd="1" destOrd="1" presId="urn:microsoft.com/office/officeart/2005/8/layout/hProcess4"/>
    <dgm:cxn modelId="{70C984F9-76AD-416D-8B07-16D9A17F0AEF}" srcId="{4CDC1345-4906-4E1C-AE78-10453410553F}" destId="{0769AA03-80F8-4334-B366-3B3F706E1188}" srcOrd="1" destOrd="0" parTransId="{EB991D02-D4D4-47CF-8DEF-B0650315F8FD}" sibTransId="{5AC9D92C-01D3-4774-86D4-BF0930C560F3}"/>
    <dgm:cxn modelId="{4C7D9728-CB28-4BCA-AF89-D3E988DDBA18}" srcId="{AE48DE1A-4531-43A7-9957-B6643A2B7CEF}" destId="{4F9A4F63-5468-41D0-A353-07601AD6CD7C}" srcOrd="0" destOrd="0" parTransId="{0D6B3D32-2FFF-47F1-B28E-191D17FD6D15}" sibTransId="{3FDB4321-3BE5-4E27-B84F-441C4A492DEB}"/>
    <dgm:cxn modelId="{ABF75FB8-D7A0-4CFC-A528-EAB5ED0DF54E}" srcId="{AE48DE1A-4531-43A7-9957-B6643A2B7CEF}" destId="{F5B5CF8D-02AC-40A9-8414-33A2E94809E2}" srcOrd="1" destOrd="0" parTransId="{B6E4880A-62FA-41ED-9C65-47B8F05475B1}" sibTransId="{E8504325-6879-4E9F-815F-248FCE200C13}"/>
    <dgm:cxn modelId="{8020B124-748A-4C69-A2CA-29EF59960711}" srcId="{AE48DE1A-4531-43A7-9957-B6643A2B7CEF}" destId="{377E4471-FACE-4454-AF84-5C6207F97170}" srcOrd="3" destOrd="0" parTransId="{2997126F-4902-4CB7-811D-CDA912486649}" sibTransId="{B320D70C-848B-4886-9213-56C79CAB7EA4}"/>
    <dgm:cxn modelId="{12C0288E-D925-48A7-BACB-995FFB512844}" srcId="{4CDC1345-4906-4E1C-AE78-10453410553F}" destId="{153D4E2B-64B4-4183-90BB-71C83DEF89D9}" srcOrd="5" destOrd="0" parTransId="{4DAE9F04-6238-4341-B4EB-509D8EF751E3}" sibTransId="{F0306C2D-80D5-4A37-B3B1-89BE6BBA8BFF}"/>
    <dgm:cxn modelId="{9649A00A-E650-4A7C-9B17-F8BE5DF4BD18}" type="presOf" srcId="{341E6653-685C-4102-85C8-F818A41A979E}" destId="{38BA589C-C483-48C7-AA29-0B65573075D1}" srcOrd="0" destOrd="1" presId="urn:microsoft.com/office/officeart/2005/8/layout/hProcess4"/>
    <dgm:cxn modelId="{942F895A-94B4-42FF-B55F-EA2F9DE51698}" srcId="{389991CD-63C9-4B9F-8125-EEAFB5BB227A}" destId="{F676C932-EF7C-4554-8883-4A5A88163897}" srcOrd="0" destOrd="0" parTransId="{37F26912-49BB-457D-B6E2-8F9F7E735998}" sibTransId="{76DA98C1-8D8B-42AA-9E38-77CBD9227B79}"/>
    <dgm:cxn modelId="{C6FA527F-B2F1-4835-8B44-F554D1FB7212}" srcId="{4CDC1345-4906-4E1C-AE78-10453410553F}" destId="{D17FB4BB-71F1-44F1-B4AB-1B9ACC1F7E5E}" srcOrd="4" destOrd="0" parTransId="{2CF10DDC-3312-4213-8343-31665C20D4BD}" sibTransId="{00D370C9-9851-45BD-B149-41613A3A0957}"/>
    <dgm:cxn modelId="{127E64A1-B7ED-4588-8782-909E5975DD76}" type="presOf" srcId="{F5B5CF8D-02AC-40A9-8414-33A2E94809E2}" destId="{1B3D226A-1711-4B45-83C9-2AF1F32CCFCF}" srcOrd="1" destOrd="1" presId="urn:microsoft.com/office/officeart/2005/8/layout/hProcess4"/>
    <dgm:cxn modelId="{CAE99CFF-FBC7-458C-AD34-80E31CB604E3}" type="presOf" srcId="{83F3CEEC-34A2-4357-AFAE-97E97ABD05F1}" destId="{12319A0D-387D-483C-AF62-E4ED14EB9CAA}" srcOrd="1" destOrd="6" presId="urn:microsoft.com/office/officeart/2005/8/layout/hProcess4"/>
    <dgm:cxn modelId="{CFFA1810-C9AD-4C6B-A37D-56CDD9460B89}" srcId="{4CDC1345-4906-4E1C-AE78-10453410553F}" destId="{4726FE1E-770F-42FF-A2A4-B5EC161AF873}" srcOrd="0" destOrd="0" parTransId="{C8B519E8-9FAB-483A-BC1E-3139C788A6FD}" sibTransId="{D8717C19-EFA3-473C-BE9C-55E00B816FFD}"/>
    <dgm:cxn modelId="{55B36A1B-146B-4939-BE7E-F5792AD7EDFB}" type="presOf" srcId="{C9C5C6D2-F4BC-4040-A1B2-CE71A63CDB06}" destId="{10C7B0B0-210C-48D2-9528-0F65AB080904}" srcOrd="0" destOrd="0" presId="urn:microsoft.com/office/officeart/2005/8/layout/hProcess4"/>
    <dgm:cxn modelId="{27D0BB10-14CD-484E-BB33-938A973E18AF}" type="presOf" srcId="{F5B5CF8D-02AC-40A9-8414-33A2E94809E2}" destId="{EE53BD96-E25A-43ED-9F8C-BC213454C784}" srcOrd="0" destOrd="1" presId="urn:microsoft.com/office/officeart/2005/8/layout/hProcess4"/>
    <dgm:cxn modelId="{B91613C1-DADB-4BB8-81E0-F6E920A135BD}" type="presOf" srcId="{83F3CEEC-34A2-4357-AFAE-97E97ABD05F1}" destId="{2762E0BF-493C-446E-AB9C-D3037804B787}" srcOrd="0" destOrd="6" presId="urn:microsoft.com/office/officeart/2005/8/layout/hProcess4"/>
    <dgm:cxn modelId="{71EF5D17-5AAE-46F9-8937-C4786C911C7B}" type="presOf" srcId="{D17FB4BB-71F1-44F1-B4AB-1B9ACC1F7E5E}" destId="{12319A0D-387D-483C-AF62-E4ED14EB9CAA}" srcOrd="1" destOrd="4" presId="urn:microsoft.com/office/officeart/2005/8/layout/hProcess4"/>
    <dgm:cxn modelId="{248E9436-4E7B-4376-A06F-24B2809338F6}" type="presOf" srcId="{153D4E2B-64B4-4183-90BB-71C83DEF89D9}" destId="{12319A0D-387D-483C-AF62-E4ED14EB9CAA}" srcOrd="1" destOrd="5" presId="urn:microsoft.com/office/officeart/2005/8/layout/hProcess4"/>
    <dgm:cxn modelId="{AC052127-FA34-451E-A01C-0BBDD336A395}" type="presOf" srcId="{6813C9FF-E9DE-41CD-87E6-28F5F38C5910}" destId="{CF10C5BB-1499-4C64-91A5-B471D8503CE5}" srcOrd="0" destOrd="0" presId="urn:microsoft.com/office/officeart/2005/8/layout/hProcess4"/>
    <dgm:cxn modelId="{3B0BD7B5-D6A5-421C-99AE-35E972301A3B}" type="presOf" srcId="{377E4471-FACE-4454-AF84-5C6207F97170}" destId="{EE53BD96-E25A-43ED-9F8C-BC213454C784}" srcOrd="0" destOrd="3" presId="urn:microsoft.com/office/officeart/2005/8/layout/hProcess4"/>
    <dgm:cxn modelId="{5DD1DADF-8A92-41E3-9386-F53094881045}" srcId="{4CDC1345-4906-4E1C-AE78-10453410553F}" destId="{83F3CEEC-34A2-4357-AFAE-97E97ABD05F1}" srcOrd="6" destOrd="0" parTransId="{3EF6AF8D-8528-412C-912F-9553BBF1700A}" sibTransId="{95D4118B-58CE-40FD-8DEA-7AA85B2DBC90}"/>
    <dgm:cxn modelId="{F42D926A-6286-4E58-A7AF-279F5B493343}" type="presOf" srcId="{D17FB4BB-71F1-44F1-B4AB-1B9ACC1F7E5E}" destId="{2762E0BF-493C-446E-AB9C-D3037804B787}" srcOrd="0" destOrd="4" presId="urn:microsoft.com/office/officeart/2005/8/layout/hProcess4"/>
    <dgm:cxn modelId="{D323619F-CF47-42A3-8705-E3A2EB1687BF}" type="presOf" srcId="{0769AA03-80F8-4334-B366-3B3F706E1188}" destId="{12319A0D-387D-483C-AF62-E4ED14EB9CAA}" srcOrd="1" destOrd="1" presId="urn:microsoft.com/office/officeart/2005/8/layout/hProcess4"/>
    <dgm:cxn modelId="{F290E045-26FC-4E04-A02D-43749E202558}" type="presOf" srcId="{4F9A4F63-5468-41D0-A353-07601AD6CD7C}" destId="{EE53BD96-E25A-43ED-9F8C-BC213454C784}" srcOrd="0" destOrd="0" presId="urn:microsoft.com/office/officeart/2005/8/layout/hProcess4"/>
    <dgm:cxn modelId="{EFD655E5-8E5C-4D46-9997-E0066BE7405A}" type="presOf" srcId="{4726FE1E-770F-42FF-A2A4-B5EC161AF873}" destId="{12319A0D-387D-483C-AF62-E4ED14EB9CAA}" srcOrd="1" destOrd="0" presId="urn:microsoft.com/office/officeart/2005/8/layout/hProcess4"/>
    <dgm:cxn modelId="{3C096870-48FB-44E3-B5CB-DC075FF3755F}" srcId="{AE48DE1A-4531-43A7-9957-B6643A2B7CEF}" destId="{B21C0A9E-C3CF-44B3-B13E-511CFCB70447}" srcOrd="4" destOrd="0" parTransId="{6743A052-2B03-4216-B329-E6D9F0BACA1B}" sibTransId="{E3BFB8B2-E709-4357-9D4C-5FA1825A8FE5}"/>
    <dgm:cxn modelId="{D562EE81-FC9C-48B5-9619-E443B91BD242}" type="presOf" srcId="{655AAB27-0365-4C16-A4C8-AD020B8D7EC0}" destId="{12319A0D-387D-483C-AF62-E4ED14EB9CAA}" srcOrd="1" destOrd="2" presId="urn:microsoft.com/office/officeart/2005/8/layout/hProcess4"/>
    <dgm:cxn modelId="{3E4A368F-9D17-4050-A7EB-29837C2750BE}" srcId="{6813C9FF-E9DE-41CD-87E6-28F5F38C5910}" destId="{AE48DE1A-4531-43A7-9957-B6643A2B7CEF}" srcOrd="0" destOrd="0" parTransId="{2FBFA762-AA1C-421A-BE09-15EA7BBA95D3}" sibTransId="{52FB22D2-5373-4779-93D0-BB0A8258AC7B}"/>
    <dgm:cxn modelId="{FD7C6C5E-C566-4D7F-89B9-1A546A2D4882}" type="presOf" srcId="{4726FE1E-770F-42FF-A2A4-B5EC161AF873}" destId="{2762E0BF-493C-446E-AB9C-D3037804B787}" srcOrd="0" destOrd="0" presId="urn:microsoft.com/office/officeart/2005/8/layout/hProcess4"/>
    <dgm:cxn modelId="{2A49B6B3-DE38-46EC-9B61-BDBA6C282F4A}" type="presParOf" srcId="{CF10C5BB-1499-4C64-91A5-B471D8503CE5}" destId="{9F04D372-B79B-4350-8748-7199167C75D7}" srcOrd="0" destOrd="0" presId="urn:microsoft.com/office/officeart/2005/8/layout/hProcess4"/>
    <dgm:cxn modelId="{605C8D7E-5C6E-4664-8D7E-A0BCA1C5C67C}" type="presParOf" srcId="{CF10C5BB-1499-4C64-91A5-B471D8503CE5}" destId="{B0824B04-7235-499F-8D7A-E7C4CCBE5377}" srcOrd="1" destOrd="0" presId="urn:microsoft.com/office/officeart/2005/8/layout/hProcess4"/>
    <dgm:cxn modelId="{DF13EFD5-9FDA-4F03-A908-9169EE60719A}" type="presParOf" srcId="{CF10C5BB-1499-4C64-91A5-B471D8503CE5}" destId="{DA929D36-5FEB-40F8-B610-07C22316AD51}" srcOrd="2" destOrd="0" presId="urn:microsoft.com/office/officeart/2005/8/layout/hProcess4"/>
    <dgm:cxn modelId="{B24858DC-4D02-4FD3-81CD-1A1144586792}" type="presParOf" srcId="{DA929D36-5FEB-40F8-B610-07C22316AD51}" destId="{4664E7E4-D65A-483B-A894-731A76645E6E}" srcOrd="0" destOrd="0" presId="urn:microsoft.com/office/officeart/2005/8/layout/hProcess4"/>
    <dgm:cxn modelId="{7B589A79-2F97-49E5-8A56-7D136210E496}" type="presParOf" srcId="{4664E7E4-D65A-483B-A894-731A76645E6E}" destId="{942A4BAF-995B-47F6-B110-13B89A847D49}" srcOrd="0" destOrd="0" presId="urn:microsoft.com/office/officeart/2005/8/layout/hProcess4"/>
    <dgm:cxn modelId="{EC018194-1380-49E1-A847-16C00302A124}" type="presParOf" srcId="{4664E7E4-D65A-483B-A894-731A76645E6E}" destId="{EE53BD96-E25A-43ED-9F8C-BC213454C784}" srcOrd="1" destOrd="0" presId="urn:microsoft.com/office/officeart/2005/8/layout/hProcess4"/>
    <dgm:cxn modelId="{FB8A0ED5-5BF1-48DE-9AB6-75D6E3606252}" type="presParOf" srcId="{4664E7E4-D65A-483B-A894-731A76645E6E}" destId="{1B3D226A-1711-4B45-83C9-2AF1F32CCFCF}" srcOrd="2" destOrd="0" presId="urn:microsoft.com/office/officeart/2005/8/layout/hProcess4"/>
    <dgm:cxn modelId="{D0AAE476-A942-47C2-85A1-9083B27ADF43}" type="presParOf" srcId="{4664E7E4-D65A-483B-A894-731A76645E6E}" destId="{10551FF4-7EAB-44DA-BA50-31E429939BE0}" srcOrd="3" destOrd="0" presId="urn:microsoft.com/office/officeart/2005/8/layout/hProcess4"/>
    <dgm:cxn modelId="{B8A2ED1E-8D43-4F0D-9A4A-13770FC3549A}" type="presParOf" srcId="{4664E7E4-D65A-483B-A894-731A76645E6E}" destId="{61B2E51E-FAB7-431B-88C3-FE700A0B7CED}" srcOrd="4" destOrd="0" presId="urn:microsoft.com/office/officeart/2005/8/layout/hProcess4"/>
    <dgm:cxn modelId="{796431E5-518C-4449-818C-41912CAC8E4E}" type="presParOf" srcId="{DA929D36-5FEB-40F8-B610-07C22316AD51}" destId="{A53B753E-0CC2-40B0-A05F-E72BE7876945}" srcOrd="1" destOrd="0" presId="urn:microsoft.com/office/officeart/2005/8/layout/hProcess4"/>
    <dgm:cxn modelId="{B5BAA2CD-E433-46C3-B3DB-1AB911EE8E48}" type="presParOf" srcId="{DA929D36-5FEB-40F8-B610-07C22316AD51}" destId="{03852FE9-DEC6-4DD3-A10D-B48BB33E88F7}" srcOrd="2" destOrd="0" presId="urn:microsoft.com/office/officeart/2005/8/layout/hProcess4"/>
    <dgm:cxn modelId="{6F9ACAF3-CD5A-452B-9C51-88048D91285F}" type="presParOf" srcId="{03852FE9-DEC6-4DD3-A10D-B48BB33E88F7}" destId="{260097D0-F6F9-4E1D-98B0-4088DB7DF7C8}" srcOrd="0" destOrd="0" presId="urn:microsoft.com/office/officeart/2005/8/layout/hProcess4"/>
    <dgm:cxn modelId="{DC832DCF-7DF4-492C-861C-97ADE881E05E}" type="presParOf" srcId="{03852FE9-DEC6-4DD3-A10D-B48BB33E88F7}" destId="{2762E0BF-493C-446E-AB9C-D3037804B787}" srcOrd="1" destOrd="0" presId="urn:microsoft.com/office/officeart/2005/8/layout/hProcess4"/>
    <dgm:cxn modelId="{D4863D7F-82EC-4A7A-9E39-B56632EB4D92}" type="presParOf" srcId="{03852FE9-DEC6-4DD3-A10D-B48BB33E88F7}" destId="{12319A0D-387D-483C-AF62-E4ED14EB9CAA}" srcOrd="2" destOrd="0" presId="urn:microsoft.com/office/officeart/2005/8/layout/hProcess4"/>
    <dgm:cxn modelId="{3BD9ECE8-6B25-4BF1-9F98-D6885CB5DDED}" type="presParOf" srcId="{03852FE9-DEC6-4DD3-A10D-B48BB33E88F7}" destId="{064E6B12-FAC8-492C-BD0D-BE8C1A5F1537}" srcOrd="3" destOrd="0" presId="urn:microsoft.com/office/officeart/2005/8/layout/hProcess4"/>
    <dgm:cxn modelId="{6C1D57E7-A1E2-4D1A-BCC7-C129B97B8627}" type="presParOf" srcId="{03852FE9-DEC6-4DD3-A10D-B48BB33E88F7}" destId="{C3C05854-6869-4786-AE6A-CCD0FC4D2C2F}" srcOrd="4" destOrd="0" presId="urn:microsoft.com/office/officeart/2005/8/layout/hProcess4"/>
    <dgm:cxn modelId="{B8D2D8E6-8BFF-489D-B67E-046EA4692170}" type="presParOf" srcId="{DA929D36-5FEB-40F8-B610-07C22316AD51}" destId="{10C7B0B0-210C-48D2-9528-0F65AB080904}" srcOrd="3" destOrd="0" presId="urn:microsoft.com/office/officeart/2005/8/layout/hProcess4"/>
    <dgm:cxn modelId="{D1F47D60-1C57-42B2-AF90-F1B246E1A850}" type="presParOf" srcId="{DA929D36-5FEB-40F8-B610-07C22316AD51}" destId="{16286CCF-53D1-42C7-B9CB-BA6BB4A00B36}" srcOrd="4" destOrd="0" presId="urn:microsoft.com/office/officeart/2005/8/layout/hProcess4"/>
    <dgm:cxn modelId="{038E3E7C-637C-4720-BFBE-34F47095D7F7}" type="presParOf" srcId="{16286CCF-53D1-42C7-B9CB-BA6BB4A00B36}" destId="{6AD36E2E-1F00-41C2-A176-B0F3F4AD6796}" srcOrd="0" destOrd="0" presId="urn:microsoft.com/office/officeart/2005/8/layout/hProcess4"/>
    <dgm:cxn modelId="{5A23530E-8CB2-46B0-8565-291086C215E3}" type="presParOf" srcId="{16286CCF-53D1-42C7-B9CB-BA6BB4A00B36}" destId="{38BA589C-C483-48C7-AA29-0B65573075D1}" srcOrd="1" destOrd="0" presId="urn:microsoft.com/office/officeart/2005/8/layout/hProcess4"/>
    <dgm:cxn modelId="{E863E04C-FCB1-4BD2-A7F8-99CAA9ADD730}" type="presParOf" srcId="{16286CCF-53D1-42C7-B9CB-BA6BB4A00B36}" destId="{5E548077-1267-42C6-930F-7392027FF36B}" srcOrd="2" destOrd="0" presId="urn:microsoft.com/office/officeart/2005/8/layout/hProcess4"/>
    <dgm:cxn modelId="{F0CCD5EE-9CFC-4DAC-BBB1-D459B353F0BD}" type="presParOf" srcId="{16286CCF-53D1-42C7-B9CB-BA6BB4A00B36}" destId="{9171C9FE-4F2F-4747-8A51-E722FBC3742D}" srcOrd="3" destOrd="0" presId="urn:microsoft.com/office/officeart/2005/8/layout/hProcess4"/>
    <dgm:cxn modelId="{577396AB-CF17-4A97-AEA3-9DBD73665D28}" type="presParOf" srcId="{16286CCF-53D1-42C7-B9CB-BA6BB4A00B36}" destId="{8D5E09F6-88B1-41FB-ADBB-D2364DBFDEAE}"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9684B7-FAC7-4329-B0A1-9164098A9B5B}" type="doc">
      <dgm:prSet loTypeId="urn:microsoft.com/office/officeart/2008/layout/NameandTitleOrganizationalChart" loCatId="hierarchy" qsTypeId="urn:microsoft.com/office/officeart/2005/8/quickstyle/3d1" qsCatId="3D" csTypeId="urn:microsoft.com/office/officeart/2005/8/colors/accent1_2" csCatId="accent1" phldr="1"/>
      <dgm:spPr/>
      <dgm:t>
        <a:bodyPr/>
        <a:lstStyle/>
        <a:p>
          <a:endParaRPr lang="es-EC"/>
        </a:p>
      </dgm:t>
    </dgm:pt>
    <dgm:pt modelId="{2D66C9D9-61DE-413D-8D74-1A17C08BD1E1}">
      <dgm:prSet phldrT="[Texto]" custT="1"/>
      <dgm:spPr>
        <a:xfrm>
          <a:off x="1623316" y="1380"/>
          <a:ext cx="2239767" cy="49802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900" dirty="0">
              <a:solidFill>
                <a:sysClr val="window" lastClr="FFFFFF"/>
              </a:solidFill>
              <a:latin typeface="Calibri"/>
              <a:ea typeface="+mn-ea"/>
              <a:cs typeface="+mn-cs"/>
            </a:rPr>
            <a:t>GERENTE PROPIETARIO</a:t>
          </a:r>
        </a:p>
        <a:p>
          <a:r>
            <a:rPr lang="es-EC" sz="900" dirty="0">
              <a:solidFill>
                <a:sysClr val="window" lastClr="FFFFFF"/>
              </a:solidFill>
              <a:latin typeface="Calibri"/>
              <a:ea typeface="+mn-ea"/>
              <a:cs typeface="+mn-cs"/>
            </a:rPr>
            <a:t>ING. COMERCIO EXTERIOR</a:t>
          </a:r>
        </a:p>
      </dgm:t>
    </dgm:pt>
    <dgm:pt modelId="{1D568F6D-03F3-4C9F-B94F-355145B94B5A}" type="parTrans" cxnId="{A6AA8F0A-B3D5-4070-A6E9-58244A6B52D1}">
      <dgm:prSet/>
      <dgm:spPr/>
      <dgm:t>
        <a:bodyPr/>
        <a:lstStyle/>
        <a:p>
          <a:endParaRPr lang="es-EC" sz="2000"/>
        </a:p>
      </dgm:t>
    </dgm:pt>
    <dgm:pt modelId="{CF8D7ADE-A6F9-4087-A3B5-1B858679E1B5}" type="sibTrans" cxnId="{A6AA8F0A-B3D5-4070-A6E9-58244A6B52D1}">
      <dgm:prSet custT="1"/>
      <dgm:spPr>
        <a:xfrm rot="10800000" flipV="1">
          <a:off x="2980114" y="369109"/>
          <a:ext cx="1241834" cy="322783"/>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just"/>
          <a:r>
            <a:rPr lang="es-EC" sz="900" dirty="0">
              <a:solidFill>
                <a:sysClr val="windowText" lastClr="000000">
                  <a:hueOff val="0"/>
                  <a:satOff val="0"/>
                  <a:lumOff val="0"/>
                  <a:alphaOff val="0"/>
                </a:sysClr>
              </a:solidFill>
              <a:latin typeface="Calibri"/>
              <a:ea typeface="+mn-ea"/>
              <a:cs typeface="+mn-cs"/>
            </a:rPr>
            <a:t>Es el encargado  de velar por la empresa  y  sus empleados</a:t>
          </a:r>
        </a:p>
      </dgm:t>
    </dgm:pt>
    <dgm:pt modelId="{82DDC877-DAC5-412E-A9F8-32C14E313304}" type="asst">
      <dgm:prSet phldrT="[Texto]" custT="1"/>
      <dgm:spPr>
        <a:xfrm>
          <a:off x="1387699" y="684100"/>
          <a:ext cx="961892" cy="49802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es-EC" sz="1050">
              <a:solidFill>
                <a:sysClr val="window" lastClr="FFFFFF"/>
              </a:solidFill>
              <a:latin typeface="Calibri"/>
              <a:ea typeface="+mn-ea"/>
              <a:cs typeface="+mn-cs"/>
            </a:rPr>
            <a:t>AUXILIAR ADMINISTRATIVO</a:t>
          </a:r>
        </a:p>
      </dgm:t>
    </dgm:pt>
    <dgm:pt modelId="{B71045A1-5654-4347-B5B0-1775A5EFED0D}" type="parTrans" cxnId="{F76FA140-3D62-4DCE-B184-B673E2CDE0A5}">
      <dgm:prSet/>
      <dgm:spPr>
        <a:xfrm>
          <a:off x="2349591" y="499405"/>
          <a:ext cx="393608" cy="433707"/>
        </a:xfrm>
        <a:noFill/>
        <a:ln w="25400" cap="flat" cmpd="sng" algn="ctr">
          <a:solidFill>
            <a:srgbClr val="4F81BD">
              <a:shade val="60000"/>
              <a:hueOff val="0"/>
              <a:satOff val="0"/>
              <a:lumOff val="0"/>
              <a:alphaOff val="0"/>
            </a:srgbClr>
          </a:solidFill>
          <a:prstDash val="solid"/>
        </a:ln>
        <a:effectLst/>
        <a:scene3d>
          <a:camera prst="orthographicFront"/>
          <a:lightRig rig="flat" dir="t"/>
        </a:scene3d>
        <a:sp3d prstMaterial="matte"/>
      </dgm:spPr>
      <dgm:t>
        <a:bodyPr/>
        <a:lstStyle/>
        <a:p>
          <a:endParaRPr lang="es-EC" sz="2000"/>
        </a:p>
      </dgm:t>
    </dgm:pt>
    <dgm:pt modelId="{AB7F1317-6445-481A-8798-7882EB8A0072}" type="sibTrans" cxnId="{F76FA140-3D62-4DCE-B184-B673E2CDE0A5}">
      <dgm:prSet custT="1"/>
      <dgm:spPr>
        <a:xfrm rot="10800000" flipV="1">
          <a:off x="1362582" y="1024260"/>
          <a:ext cx="1264411" cy="44183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just"/>
          <a:r>
            <a:rPr lang="es-EC" sz="900" b="0">
              <a:solidFill>
                <a:sysClr val="windowText" lastClr="000000">
                  <a:hueOff val="0"/>
                  <a:satOff val="0"/>
                  <a:lumOff val="0"/>
                  <a:alphaOff val="0"/>
                </a:sysClr>
              </a:solidFill>
              <a:latin typeface="Calibri"/>
              <a:ea typeface="+mn-ea"/>
              <a:cs typeface="+mn-cs"/>
            </a:rPr>
            <a:t>Encargado  de  </a:t>
          </a:r>
          <a:r>
            <a:rPr lang="es-EC" sz="900" b="0" i="0">
              <a:solidFill>
                <a:sysClr val="windowText" lastClr="000000">
                  <a:hueOff val="0"/>
                  <a:satOff val="0"/>
                  <a:lumOff val="0"/>
                  <a:alphaOff val="0"/>
                </a:sysClr>
              </a:solidFill>
              <a:latin typeface="Calibri"/>
              <a:ea typeface="+mn-ea"/>
              <a:cs typeface="+mn-cs"/>
            </a:rPr>
            <a:t>persona que se ocupa de la realización de actividades elementales de oficina</a:t>
          </a:r>
          <a:endParaRPr lang="es-EC" sz="900" b="0">
            <a:solidFill>
              <a:sysClr val="windowText" lastClr="000000">
                <a:hueOff val="0"/>
                <a:satOff val="0"/>
                <a:lumOff val="0"/>
                <a:alphaOff val="0"/>
              </a:sysClr>
            </a:solidFill>
            <a:latin typeface="Calibri"/>
            <a:ea typeface="+mn-ea"/>
            <a:cs typeface="+mn-cs"/>
          </a:endParaRPr>
        </a:p>
      </dgm:t>
    </dgm:pt>
    <dgm:pt modelId="{DCC3F43E-C64C-4688-B050-E1A115E0B30A}">
      <dgm:prSet phldrT="[Texto]" custT="1"/>
      <dgm:spPr>
        <a:xfrm>
          <a:off x="1035022" y="1789227"/>
          <a:ext cx="1544020" cy="49802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1050">
              <a:solidFill>
                <a:sysClr val="window" lastClr="FFFFFF"/>
              </a:solidFill>
              <a:latin typeface="Calibri"/>
              <a:ea typeface="+mn-ea"/>
              <a:cs typeface="+mn-cs"/>
            </a:rPr>
            <a:t>PRODUCCIÓN</a:t>
          </a:r>
        </a:p>
        <a:p>
          <a:r>
            <a:rPr lang="es-EC" sz="1050">
              <a:solidFill>
                <a:sysClr val="window" lastClr="FFFFFF"/>
              </a:solidFill>
              <a:latin typeface="Calibri"/>
              <a:ea typeface="+mn-ea"/>
              <a:cs typeface="+mn-cs"/>
            </a:rPr>
            <a:t>ING. EN ALIMENTOS </a:t>
          </a:r>
        </a:p>
      </dgm:t>
    </dgm:pt>
    <dgm:pt modelId="{352465E3-E71D-4B21-8A6E-120DCEF3CBF0}" type="parTrans" cxnId="{FFEEF124-2473-41A1-8BCD-F7C53D74408D}">
      <dgm:prSet/>
      <dgm:spPr>
        <a:xfrm>
          <a:off x="1807032" y="499405"/>
          <a:ext cx="936167" cy="1289822"/>
        </a:xfrm>
        <a:noFill/>
        <a:ln w="25400" cap="flat" cmpd="sng" algn="ctr">
          <a:solidFill>
            <a:srgbClr val="4F81BD">
              <a:shade val="60000"/>
              <a:hueOff val="0"/>
              <a:satOff val="0"/>
              <a:lumOff val="0"/>
              <a:alphaOff val="0"/>
            </a:srgbClr>
          </a:solidFill>
          <a:prstDash val="solid"/>
        </a:ln>
        <a:effectLst/>
        <a:scene3d>
          <a:camera prst="orthographicFront"/>
          <a:lightRig rig="flat" dir="t"/>
        </a:scene3d>
        <a:sp3d prstMaterial="matte"/>
      </dgm:spPr>
      <dgm:t>
        <a:bodyPr/>
        <a:lstStyle/>
        <a:p>
          <a:endParaRPr lang="es-EC" sz="2000"/>
        </a:p>
      </dgm:t>
    </dgm:pt>
    <dgm:pt modelId="{111FADB1-7642-4809-BFF5-FBE700CE03C6}" type="sibTrans" cxnId="{FFEEF124-2473-41A1-8BCD-F7C53D74408D}">
      <dgm:prSet custT="1"/>
      <dgm:spPr>
        <a:xfrm>
          <a:off x="1122280" y="2152078"/>
          <a:ext cx="1676027" cy="358716"/>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just"/>
          <a:r>
            <a:rPr lang="es-EC" sz="900" b="0" i="0">
              <a:solidFill>
                <a:sysClr val="windowText" lastClr="000000">
                  <a:hueOff val="0"/>
                  <a:satOff val="0"/>
                  <a:lumOff val="0"/>
                  <a:alphaOff val="0"/>
                </a:sysClr>
              </a:solidFill>
              <a:latin typeface="Calibri"/>
              <a:ea typeface="+mn-ea"/>
              <a:cs typeface="+mn-cs"/>
            </a:rPr>
            <a:t>Transforma la materia prima de consumo humano en productos con una vída útil más prolongada </a:t>
          </a:r>
          <a:endParaRPr lang="es-EC" sz="900">
            <a:solidFill>
              <a:sysClr val="windowText" lastClr="000000">
                <a:hueOff val="0"/>
                <a:satOff val="0"/>
                <a:lumOff val="0"/>
                <a:alphaOff val="0"/>
              </a:sysClr>
            </a:solidFill>
            <a:latin typeface="Calibri"/>
            <a:ea typeface="+mn-ea"/>
            <a:cs typeface="+mn-cs"/>
          </a:endParaRPr>
        </a:p>
      </dgm:t>
    </dgm:pt>
    <dgm:pt modelId="{1C84A97C-B426-4DE8-A387-DFBE1E53002C}">
      <dgm:prSet phldrT="[Texto]" custT="1"/>
      <dgm:spPr>
        <a:xfrm>
          <a:off x="3021742" y="1806768"/>
          <a:ext cx="1297650" cy="49802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1050">
              <a:solidFill>
                <a:sysClr val="window" lastClr="FFFFFF"/>
              </a:solidFill>
              <a:latin typeface="Calibri"/>
              <a:ea typeface="+mn-ea"/>
              <a:cs typeface="+mn-cs"/>
            </a:rPr>
            <a:t>CONTADORA</a:t>
          </a:r>
        </a:p>
      </dgm:t>
    </dgm:pt>
    <dgm:pt modelId="{1957ABEE-AB02-4463-9AE9-22DE2D0A539C}" type="parTrans" cxnId="{7F5696CF-569E-4BD6-8F12-96936F088A30}">
      <dgm:prSet/>
      <dgm:spPr>
        <a:xfrm>
          <a:off x="2743200" y="499405"/>
          <a:ext cx="927367" cy="1307362"/>
        </a:xfrm>
        <a:noFill/>
        <a:ln w="25400" cap="flat" cmpd="sng" algn="ctr">
          <a:solidFill>
            <a:srgbClr val="4F81BD">
              <a:shade val="60000"/>
              <a:hueOff val="0"/>
              <a:satOff val="0"/>
              <a:lumOff val="0"/>
              <a:alphaOff val="0"/>
            </a:srgbClr>
          </a:solidFill>
          <a:prstDash val="solid"/>
        </a:ln>
        <a:effectLst/>
        <a:scene3d>
          <a:camera prst="orthographicFront"/>
          <a:lightRig rig="flat" dir="t"/>
        </a:scene3d>
        <a:sp3d prstMaterial="matte"/>
      </dgm:spPr>
      <dgm:t>
        <a:bodyPr/>
        <a:lstStyle/>
        <a:p>
          <a:endParaRPr lang="es-EC" sz="2000"/>
        </a:p>
      </dgm:t>
    </dgm:pt>
    <dgm:pt modelId="{866FD5E3-9079-4614-B73F-699E57B64108}" type="sibTrans" cxnId="{7F5696CF-569E-4BD6-8F12-96936F088A30}">
      <dgm:prSet custT="1"/>
      <dgm:spPr>
        <a:xfrm>
          <a:off x="3178326" y="2058047"/>
          <a:ext cx="1273051" cy="403075"/>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just"/>
          <a:r>
            <a:rPr lang="es-EC" sz="900">
              <a:solidFill>
                <a:sysClr val="windowText" lastClr="000000">
                  <a:hueOff val="0"/>
                  <a:satOff val="0"/>
                  <a:lumOff val="0"/>
                  <a:alphaOff val="0"/>
                </a:sysClr>
              </a:solidFill>
              <a:latin typeface="Calibri"/>
              <a:ea typeface="+mn-ea"/>
              <a:cs typeface="+mn-cs"/>
            </a:rPr>
            <a:t>Dedicado a aplicar, analizar   e interpretar la información contable y financiera de la empresa.</a:t>
          </a:r>
        </a:p>
      </dgm:t>
    </dgm:pt>
    <dgm:pt modelId="{6D3CC826-E6C6-4D52-8A0F-9C6798E3133C}">
      <dgm:prSet custT="1"/>
      <dgm:spPr>
        <a:xfrm>
          <a:off x="1286946" y="2671355"/>
          <a:ext cx="961892" cy="49802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1050">
              <a:solidFill>
                <a:sysClr val="window" lastClr="FFFFFF"/>
              </a:solidFill>
              <a:latin typeface="Calibri"/>
              <a:ea typeface="+mn-ea"/>
              <a:cs typeface="+mn-cs"/>
            </a:rPr>
            <a:t>OPERARIOS </a:t>
          </a:r>
        </a:p>
      </dgm:t>
    </dgm:pt>
    <dgm:pt modelId="{5563DB9F-55FC-4EBD-8600-BCBE0F1F1DD1}" type="parTrans" cxnId="{A79B9CE1-A94E-4D8F-BBA8-84EF471451F0}">
      <dgm:prSet/>
      <dgm:spPr>
        <a:xfrm>
          <a:off x="1722172" y="2287253"/>
          <a:ext cx="91440" cy="384101"/>
        </a:xfrm>
        <a:noFill/>
        <a:ln w="25400" cap="flat" cmpd="sng" algn="ctr">
          <a:solidFill>
            <a:srgbClr val="4F81BD">
              <a:shade val="80000"/>
              <a:hueOff val="0"/>
              <a:satOff val="0"/>
              <a:lumOff val="0"/>
              <a:alphaOff val="0"/>
            </a:srgbClr>
          </a:solidFill>
          <a:prstDash val="solid"/>
        </a:ln>
        <a:effectLst/>
        <a:scene3d>
          <a:camera prst="orthographicFront"/>
          <a:lightRig rig="flat" dir="t"/>
        </a:scene3d>
        <a:sp3d prstMaterial="matte"/>
      </dgm:spPr>
      <dgm:t>
        <a:bodyPr/>
        <a:lstStyle/>
        <a:p>
          <a:endParaRPr lang="es-EC" sz="2000"/>
        </a:p>
      </dgm:t>
    </dgm:pt>
    <dgm:pt modelId="{8F32AE49-218D-4170-8269-975F158A9772}" type="sibTrans" cxnId="{A79B9CE1-A94E-4D8F-BBA8-84EF471451F0}">
      <dgm:prSet custT="1"/>
      <dgm:spPr>
        <a:xfrm>
          <a:off x="1078967" y="2979630"/>
          <a:ext cx="1666418" cy="324164"/>
        </a:xfr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algn="just"/>
          <a:r>
            <a:rPr lang="es-EC" sz="900">
              <a:solidFill>
                <a:sysClr val="windowText" lastClr="000000">
                  <a:hueOff val="0"/>
                  <a:satOff val="0"/>
                  <a:lumOff val="0"/>
                  <a:alphaOff val="0"/>
                </a:sysClr>
              </a:solidFill>
              <a:latin typeface="Calibri"/>
              <a:ea typeface="+mn-ea"/>
              <a:cs typeface="+mn-cs"/>
            </a:rPr>
            <a:t>Encargados de la transformación del producto.</a:t>
          </a:r>
        </a:p>
      </dgm:t>
    </dgm:pt>
    <dgm:pt modelId="{A79CEDDE-57B5-40BB-986D-C5D6DAE59E79}" type="pres">
      <dgm:prSet presAssocID="{D19684B7-FAC7-4329-B0A1-9164098A9B5B}" presName="hierChild1" presStyleCnt="0">
        <dgm:presLayoutVars>
          <dgm:orgChart val="1"/>
          <dgm:chPref val="1"/>
          <dgm:dir/>
          <dgm:animOne val="branch"/>
          <dgm:animLvl val="lvl"/>
          <dgm:resizeHandles/>
        </dgm:presLayoutVars>
      </dgm:prSet>
      <dgm:spPr/>
      <dgm:t>
        <a:bodyPr/>
        <a:lstStyle/>
        <a:p>
          <a:endParaRPr lang="es-EC"/>
        </a:p>
      </dgm:t>
    </dgm:pt>
    <dgm:pt modelId="{2AFE865F-C1F6-4CFD-BA52-39483D32E677}" type="pres">
      <dgm:prSet presAssocID="{2D66C9D9-61DE-413D-8D74-1A17C08BD1E1}" presName="hierRoot1" presStyleCnt="0">
        <dgm:presLayoutVars>
          <dgm:hierBranch val="init"/>
        </dgm:presLayoutVars>
      </dgm:prSet>
      <dgm:spPr/>
    </dgm:pt>
    <dgm:pt modelId="{D71BF8D7-CDBF-4300-B65E-9A29AB30BA4A}" type="pres">
      <dgm:prSet presAssocID="{2D66C9D9-61DE-413D-8D74-1A17C08BD1E1}" presName="rootComposite1" presStyleCnt="0"/>
      <dgm:spPr/>
    </dgm:pt>
    <dgm:pt modelId="{50A4380B-6690-437C-A36E-FBB5C65C6D77}" type="pres">
      <dgm:prSet presAssocID="{2D66C9D9-61DE-413D-8D74-1A17C08BD1E1}" presName="rootText1" presStyleLbl="node0" presStyleIdx="0" presStyleCnt="1" custScaleX="232850">
        <dgm:presLayoutVars>
          <dgm:chMax/>
          <dgm:chPref val="3"/>
        </dgm:presLayoutVars>
      </dgm:prSet>
      <dgm:spPr>
        <a:prstGeom prst="rect">
          <a:avLst/>
        </a:prstGeom>
      </dgm:spPr>
      <dgm:t>
        <a:bodyPr/>
        <a:lstStyle/>
        <a:p>
          <a:endParaRPr lang="es-EC"/>
        </a:p>
      </dgm:t>
    </dgm:pt>
    <dgm:pt modelId="{780ECBD6-88CC-4261-B464-52158E5747C7}" type="pres">
      <dgm:prSet presAssocID="{2D66C9D9-61DE-413D-8D74-1A17C08BD1E1}" presName="titleText1" presStyleLbl="fgAcc0" presStyleIdx="0" presStyleCnt="1" custAng="10800000" custFlipVert="1" custScaleX="143448" custScaleY="194438" custLinFactNeighborX="82424" custLinFactNeighborY="35398">
        <dgm:presLayoutVars>
          <dgm:chMax val="0"/>
          <dgm:chPref val="0"/>
        </dgm:presLayoutVars>
      </dgm:prSet>
      <dgm:spPr>
        <a:prstGeom prst="rect">
          <a:avLst/>
        </a:prstGeom>
      </dgm:spPr>
      <dgm:t>
        <a:bodyPr/>
        <a:lstStyle/>
        <a:p>
          <a:endParaRPr lang="es-EC"/>
        </a:p>
      </dgm:t>
    </dgm:pt>
    <dgm:pt modelId="{DE241BAF-FE96-49E9-963A-45FE67AA1AA7}" type="pres">
      <dgm:prSet presAssocID="{2D66C9D9-61DE-413D-8D74-1A17C08BD1E1}" presName="rootConnector1" presStyleLbl="node1" presStyleIdx="0" presStyleCnt="3"/>
      <dgm:spPr/>
      <dgm:t>
        <a:bodyPr/>
        <a:lstStyle/>
        <a:p>
          <a:endParaRPr lang="es-EC"/>
        </a:p>
      </dgm:t>
    </dgm:pt>
    <dgm:pt modelId="{626B8D45-94A3-452C-AD8C-D37225322A81}" type="pres">
      <dgm:prSet presAssocID="{2D66C9D9-61DE-413D-8D74-1A17C08BD1E1}" presName="hierChild2" presStyleCnt="0"/>
      <dgm:spPr/>
    </dgm:pt>
    <dgm:pt modelId="{A704AF31-7BDA-4D6E-91DD-C63051290B44}" type="pres">
      <dgm:prSet presAssocID="{352465E3-E71D-4B21-8A6E-120DCEF3CBF0}" presName="Name37" presStyleLbl="parChTrans1D2" presStyleIdx="0" presStyleCnt="3"/>
      <dgm:spPr>
        <a:custGeom>
          <a:avLst/>
          <a:gdLst/>
          <a:ahLst/>
          <a:cxnLst/>
          <a:rect l="0" t="0" r="0" b="0"/>
          <a:pathLst>
            <a:path>
              <a:moveTo>
                <a:pt x="1768747" y="0"/>
              </a:moveTo>
              <a:lnTo>
                <a:pt x="1768747" y="1244636"/>
              </a:lnTo>
              <a:lnTo>
                <a:pt x="0" y="1244636"/>
              </a:lnTo>
              <a:lnTo>
                <a:pt x="0" y="1367874"/>
              </a:lnTo>
            </a:path>
          </a:pathLst>
        </a:custGeom>
      </dgm:spPr>
      <dgm:t>
        <a:bodyPr/>
        <a:lstStyle/>
        <a:p>
          <a:endParaRPr lang="es-EC"/>
        </a:p>
      </dgm:t>
    </dgm:pt>
    <dgm:pt modelId="{4E80E120-A63D-4746-8C3D-06FD23D88418}" type="pres">
      <dgm:prSet presAssocID="{DCC3F43E-C64C-4688-B050-E1A115E0B30A}" presName="hierRoot2" presStyleCnt="0">
        <dgm:presLayoutVars>
          <dgm:hierBranch val="init"/>
        </dgm:presLayoutVars>
      </dgm:prSet>
      <dgm:spPr/>
    </dgm:pt>
    <dgm:pt modelId="{5F55CD03-58E6-4088-A02E-153CB2370BD6}" type="pres">
      <dgm:prSet presAssocID="{DCC3F43E-C64C-4688-B050-E1A115E0B30A}" presName="rootComposite" presStyleCnt="0"/>
      <dgm:spPr/>
    </dgm:pt>
    <dgm:pt modelId="{A762D95A-77D5-4B1F-9045-B5CAF9480CCF}" type="pres">
      <dgm:prSet presAssocID="{DCC3F43E-C64C-4688-B050-E1A115E0B30A}" presName="rootText" presStyleLbl="node1" presStyleIdx="0" presStyleCnt="3" custScaleX="160519">
        <dgm:presLayoutVars>
          <dgm:chMax/>
          <dgm:chPref val="3"/>
        </dgm:presLayoutVars>
      </dgm:prSet>
      <dgm:spPr>
        <a:prstGeom prst="rect">
          <a:avLst/>
        </a:prstGeom>
      </dgm:spPr>
      <dgm:t>
        <a:bodyPr/>
        <a:lstStyle/>
        <a:p>
          <a:endParaRPr lang="es-EC"/>
        </a:p>
      </dgm:t>
    </dgm:pt>
    <dgm:pt modelId="{112C01E6-FA1A-4218-8352-75257C0BF743}" type="pres">
      <dgm:prSet presAssocID="{DCC3F43E-C64C-4688-B050-E1A115E0B30A}" presName="titleText2" presStyleLbl="fgAcc1" presStyleIdx="0" presStyleCnt="3" custScaleX="193603" custScaleY="216083" custLinFactNeighborX="1037" custLinFactNeighborY="43282">
        <dgm:presLayoutVars>
          <dgm:chMax val="0"/>
          <dgm:chPref val="0"/>
        </dgm:presLayoutVars>
      </dgm:prSet>
      <dgm:spPr>
        <a:prstGeom prst="rect">
          <a:avLst/>
        </a:prstGeom>
      </dgm:spPr>
      <dgm:t>
        <a:bodyPr/>
        <a:lstStyle/>
        <a:p>
          <a:endParaRPr lang="es-EC"/>
        </a:p>
      </dgm:t>
    </dgm:pt>
    <dgm:pt modelId="{471FDF7E-D702-4B23-B585-821BBF52D433}" type="pres">
      <dgm:prSet presAssocID="{DCC3F43E-C64C-4688-B050-E1A115E0B30A}" presName="rootConnector" presStyleLbl="node2" presStyleIdx="0" presStyleCnt="0"/>
      <dgm:spPr/>
      <dgm:t>
        <a:bodyPr/>
        <a:lstStyle/>
        <a:p>
          <a:endParaRPr lang="es-EC"/>
        </a:p>
      </dgm:t>
    </dgm:pt>
    <dgm:pt modelId="{D5B65EAD-2B19-495A-94D0-B05BEE1E1C13}" type="pres">
      <dgm:prSet presAssocID="{DCC3F43E-C64C-4688-B050-E1A115E0B30A}" presName="hierChild4" presStyleCnt="0"/>
      <dgm:spPr/>
    </dgm:pt>
    <dgm:pt modelId="{7CFED21E-38A0-41F6-A35F-D99B354CC73F}" type="pres">
      <dgm:prSet presAssocID="{5563DB9F-55FC-4EBD-8600-BCBE0F1F1DD1}" presName="Name37" presStyleLbl="parChTrans1D3" presStyleIdx="0" presStyleCnt="1"/>
      <dgm:spPr>
        <a:custGeom>
          <a:avLst/>
          <a:gdLst/>
          <a:ahLst/>
          <a:cxnLst/>
          <a:rect l="0" t="0" r="0" b="0"/>
          <a:pathLst>
            <a:path>
              <a:moveTo>
                <a:pt x="87228" y="0"/>
              </a:moveTo>
              <a:lnTo>
                <a:pt x="87228" y="284107"/>
              </a:lnTo>
              <a:lnTo>
                <a:pt x="45720" y="284107"/>
              </a:lnTo>
              <a:lnTo>
                <a:pt x="45720" y="407345"/>
              </a:lnTo>
            </a:path>
          </a:pathLst>
        </a:custGeom>
      </dgm:spPr>
      <dgm:t>
        <a:bodyPr/>
        <a:lstStyle/>
        <a:p>
          <a:endParaRPr lang="es-EC"/>
        </a:p>
      </dgm:t>
    </dgm:pt>
    <dgm:pt modelId="{386D4149-421B-4E8E-A4DB-26F3C3FA23CB}" type="pres">
      <dgm:prSet presAssocID="{6D3CC826-E6C6-4D52-8A0F-9C6798E3133C}" presName="hierRoot2" presStyleCnt="0">
        <dgm:presLayoutVars>
          <dgm:hierBranch val="init"/>
        </dgm:presLayoutVars>
      </dgm:prSet>
      <dgm:spPr/>
    </dgm:pt>
    <dgm:pt modelId="{E73F2C0C-5440-4D1E-AE53-E7642E772C9B}" type="pres">
      <dgm:prSet presAssocID="{6D3CC826-E6C6-4D52-8A0F-9C6798E3133C}" presName="rootComposite" presStyleCnt="0"/>
      <dgm:spPr/>
    </dgm:pt>
    <dgm:pt modelId="{F1088787-8CB2-4F60-99A5-FFB855CB307D}" type="pres">
      <dgm:prSet presAssocID="{6D3CC826-E6C6-4D52-8A0F-9C6798E3133C}" presName="rootText" presStyleLbl="node1" presStyleIdx="1" presStyleCnt="3">
        <dgm:presLayoutVars>
          <dgm:chMax/>
          <dgm:chPref val="3"/>
        </dgm:presLayoutVars>
      </dgm:prSet>
      <dgm:spPr>
        <a:prstGeom prst="rect">
          <a:avLst/>
        </a:prstGeom>
      </dgm:spPr>
      <dgm:t>
        <a:bodyPr/>
        <a:lstStyle/>
        <a:p>
          <a:endParaRPr lang="es-EC"/>
        </a:p>
      </dgm:t>
    </dgm:pt>
    <dgm:pt modelId="{45F4CD3D-F4C2-4D26-B321-F3E1C2824F00}" type="pres">
      <dgm:prSet presAssocID="{6D3CC826-E6C6-4D52-8A0F-9C6798E3133C}" presName="titleText2" presStyleLbl="fgAcc1" presStyleIdx="1" presStyleCnt="3" custScaleX="192493" custScaleY="195270">
        <dgm:presLayoutVars>
          <dgm:chMax val="0"/>
          <dgm:chPref val="0"/>
        </dgm:presLayoutVars>
      </dgm:prSet>
      <dgm:spPr>
        <a:prstGeom prst="rect">
          <a:avLst/>
        </a:prstGeom>
      </dgm:spPr>
      <dgm:t>
        <a:bodyPr/>
        <a:lstStyle/>
        <a:p>
          <a:endParaRPr lang="es-EC"/>
        </a:p>
      </dgm:t>
    </dgm:pt>
    <dgm:pt modelId="{F5685AA0-6948-4D86-8E26-5985D6E4A2AD}" type="pres">
      <dgm:prSet presAssocID="{6D3CC826-E6C6-4D52-8A0F-9C6798E3133C}" presName="rootConnector" presStyleLbl="node3" presStyleIdx="0" presStyleCnt="0"/>
      <dgm:spPr/>
      <dgm:t>
        <a:bodyPr/>
        <a:lstStyle/>
        <a:p>
          <a:endParaRPr lang="es-EC"/>
        </a:p>
      </dgm:t>
    </dgm:pt>
    <dgm:pt modelId="{E04C0B23-1F1B-4A8A-9D2D-748E79FC99BC}" type="pres">
      <dgm:prSet presAssocID="{6D3CC826-E6C6-4D52-8A0F-9C6798E3133C}" presName="hierChild4" presStyleCnt="0"/>
      <dgm:spPr/>
    </dgm:pt>
    <dgm:pt modelId="{2D6D173A-0B3F-4975-8887-6D44B550B65B}" type="pres">
      <dgm:prSet presAssocID="{6D3CC826-E6C6-4D52-8A0F-9C6798E3133C}" presName="hierChild5" presStyleCnt="0"/>
      <dgm:spPr/>
    </dgm:pt>
    <dgm:pt modelId="{A8154FA0-0F34-4750-BAA5-3189378924F2}" type="pres">
      <dgm:prSet presAssocID="{DCC3F43E-C64C-4688-B050-E1A115E0B30A}" presName="hierChild5" presStyleCnt="0"/>
      <dgm:spPr/>
    </dgm:pt>
    <dgm:pt modelId="{BF2F12C9-C0B4-4BFD-B4D9-1AE8797D1164}" type="pres">
      <dgm:prSet presAssocID="{1957ABEE-AB02-4463-9AE9-22DE2D0A539C}" presName="Name37" presStyleLbl="parChTrans1D2" presStyleIdx="1" presStyleCnt="3"/>
      <dgm:spPr>
        <a:custGeom>
          <a:avLst/>
          <a:gdLst/>
          <a:ahLst/>
          <a:cxnLst/>
          <a:rect l="0" t="0" r="0" b="0"/>
          <a:pathLst>
            <a:path>
              <a:moveTo>
                <a:pt x="0" y="0"/>
              </a:moveTo>
              <a:lnTo>
                <a:pt x="0" y="1244636"/>
              </a:lnTo>
              <a:lnTo>
                <a:pt x="207558" y="1244636"/>
              </a:lnTo>
              <a:lnTo>
                <a:pt x="207558" y="1367874"/>
              </a:lnTo>
            </a:path>
          </a:pathLst>
        </a:custGeom>
      </dgm:spPr>
      <dgm:t>
        <a:bodyPr/>
        <a:lstStyle/>
        <a:p>
          <a:endParaRPr lang="es-EC"/>
        </a:p>
      </dgm:t>
    </dgm:pt>
    <dgm:pt modelId="{DBB89EEF-82B3-4801-ACF2-5CEBEA37D0C9}" type="pres">
      <dgm:prSet presAssocID="{1C84A97C-B426-4DE8-A387-DFBE1E53002C}" presName="hierRoot2" presStyleCnt="0">
        <dgm:presLayoutVars>
          <dgm:hierBranch val="init"/>
        </dgm:presLayoutVars>
      </dgm:prSet>
      <dgm:spPr/>
    </dgm:pt>
    <dgm:pt modelId="{3F663CFD-26D9-4360-ADAF-D45BE40EB9D1}" type="pres">
      <dgm:prSet presAssocID="{1C84A97C-B426-4DE8-A387-DFBE1E53002C}" presName="rootComposite" presStyleCnt="0"/>
      <dgm:spPr/>
    </dgm:pt>
    <dgm:pt modelId="{753C3314-EE4F-46F4-A27E-6E7750C931F4}" type="pres">
      <dgm:prSet presAssocID="{1C84A97C-B426-4DE8-A387-DFBE1E53002C}" presName="rootText" presStyleLbl="node1" presStyleIdx="2" presStyleCnt="3" custScaleX="134906" custLinFactNeighborY="3522">
        <dgm:presLayoutVars>
          <dgm:chMax/>
          <dgm:chPref val="3"/>
        </dgm:presLayoutVars>
      </dgm:prSet>
      <dgm:spPr>
        <a:prstGeom prst="rect">
          <a:avLst/>
        </a:prstGeom>
      </dgm:spPr>
      <dgm:t>
        <a:bodyPr/>
        <a:lstStyle/>
        <a:p>
          <a:endParaRPr lang="es-EC"/>
        </a:p>
      </dgm:t>
    </dgm:pt>
    <dgm:pt modelId="{9293908A-6468-4397-833B-2E7C35563633}" type="pres">
      <dgm:prSet presAssocID="{1C84A97C-B426-4DE8-A387-DFBE1E53002C}" presName="titleText2" presStyleLbl="fgAcc1" presStyleIdx="2" presStyleCnt="3" custScaleX="147054" custScaleY="242804" custLinFactNeighborY="0">
        <dgm:presLayoutVars>
          <dgm:chMax val="0"/>
          <dgm:chPref val="0"/>
        </dgm:presLayoutVars>
      </dgm:prSet>
      <dgm:spPr>
        <a:prstGeom prst="rect">
          <a:avLst/>
        </a:prstGeom>
      </dgm:spPr>
      <dgm:t>
        <a:bodyPr/>
        <a:lstStyle/>
        <a:p>
          <a:endParaRPr lang="es-EC"/>
        </a:p>
      </dgm:t>
    </dgm:pt>
    <dgm:pt modelId="{DFCDF247-DBEF-49D5-B0FF-815898FF12D0}" type="pres">
      <dgm:prSet presAssocID="{1C84A97C-B426-4DE8-A387-DFBE1E53002C}" presName="rootConnector" presStyleLbl="node2" presStyleIdx="0" presStyleCnt="0"/>
      <dgm:spPr/>
      <dgm:t>
        <a:bodyPr/>
        <a:lstStyle/>
        <a:p>
          <a:endParaRPr lang="es-EC"/>
        </a:p>
      </dgm:t>
    </dgm:pt>
    <dgm:pt modelId="{86DB7F36-EA3B-48F3-B342-1CDB9BDBC369}" type="pres">
      <dgm:prSet presAssocID="{1C84A97C-B426-4DE8-A387-DFBE1E53002C}" presName="hierChild4" presStyleCnt="0"/>
      <dgm:spPr/>
    </dgm:pt>
    <dgm:pt modelId="{F2B97976-EB18-466E-9A3A-E81E1AE5A272}" type="pres">
      <dgm:prSet presAssocID="{1C84A97C-B426-4DE8-A387-DFBE1E53002C}" presName="hierChild5" presStyleCnt="0"/>
      <dgm:spPr/>
    </dgm:pt>
    <dgm:pt modelId="{99D3E069-19A6-4FC7-A0F2-4366E9F9289F}" type="pres">
      <dgm:prSet presAssocID="{2D66C9D9-61DE-413D-8D74-1A17C08BD1E1}" presName="hierChild3" presStyleCnt="0"/>
      <dgm:spPr/>
    </dgm:pt>
    <dgm:pt modelId="{26DE433C-65DB-42E5-B869-A27ED5098671}" type="pres">
      <dgm:prSet presAssocID="{B71045A1-5654-4347-B5B0-1775A5EFED0D}" presName="Name96" presStyleLbl="parChTrans1D2" presStyleIdx="2" presStyleCnt="3"/>
      <dgm:spPr>
        <a:custGeom>
          <a:avLst/>
          <a:gdLst/>
          <a:ahLst/>
          <a:cxnLst/>
          <a:rect l="0" t="0" r="0" b="0"/>
          <a:pathLst>
            <a:path>
              <a:moveTo>
                <a:pt x="417427" y="0"/>
              </a:moveTo>
              <a:lnTo>
                <a:pt x="417427" y="459953"/>
              </a:lnTo>
              <a:lnTo>
                <a:pt x="0" y="459953"/>
              </a:lnTo>
            </a:path>
          </a:pathLst>
        </a:custGeom>
      </dgm:spPr>
      <dgm:t>
        <a:bodyPr/>
        <a:lstStyle/>
        <a:p>
          <a:endParaRPr lang="es-EC"/>
        </a:p>
      </dgm:t>
    </dgm:pt>
    <dgm:pt modelId="{0A8805DC-6D62-4DDF-B5FC-5BD52AF80F06}" type="pres">
      <dgm:prSet presAssocID="{82DDC877-DAC5-412E-A9F8-32C14E313304}" presName="hierRoot3" presStyleCnt="0">
        <dgm:presLayoutVars>
          <dgm:hierBranch val="init"/>
        </dgm:presLayoutVars>
      </dgm:prSet>
      <dgm:spPr/>
    </dgm:pt>
    <dgm:pt modelId="{EE6CC586-6AB7-42B5-904C-D2D2D4E112BE}" type="pres">
      <dgm:prSet presAssocID="{82DDC877-DAC5-412E-A9F8-32C14E313304}" presName="rootComposite3" presStyleCnt="0"/>
      <dgm:spPr/>
    </dgm:pt>
    <dgm:pt modelId="{FE94B9A6-041C-4ED2-BE98-AFC3CCE84DD9}" type="pres">
      <dgm:prSet presAssocID="{82DDC877-DAC5-412E-A9F8-32C14E313304}" presName="rootText3" presStyleLbl="asst1" presStyleIdx="0" presStyleCnt="1" custLinFactNeighborX="1886" custLinFactNeighborY="-36432">
        <dgm:presLayoutVars>
          <dgm:chPref val="3"/>
        </dgm:presLayoutVars>
      </dgm:prSet>
      <dgm:spPr>
        <a:prstGeom prst="rect">
          <a:avLst/>
        </a:prstGeom>
      </dgm:spPr>
      <dgm:t>
        <a:bodyPr/>
        <a:lstStyle/>
        <a:p>
          <a:endParaRPr lang="es-EC"/>
        </a:p>
      </dgm:t>
    </dgm:pt>
    <dgm:pt modelId="{EDB78792-8A9E-4C69-9390-0662CC39B4D9}" type="pres">
      <dgm:prSet presAssocID="{82DDC877-DAC5-412E-A9F8-32C14E313304}" presName="titleText3" presStyleLbl="fgAcc2" presStyleIdx="0" presStyleCnt="1" custAng="10800000" custFlipVert="1" custScaleX="146056" custScaleY="266152" custLinFactNeighborY="-54648">
        <dgm:presLayoutVars>
          <dgm:chMax val="0"/>
          <dgm:chPref val="0"/>
        </dgm:presLayoutVars>
      </dgm:prSet>
      <dgm:spPr>
        <a:prstGeom prst="rect">
          <a:avLst/>
        </a:prstGeom>
      </dgm:spPr>
      <dgm:t>
        <a:bodyPr/>
        <a:lstStyle/>
        <a:p>
          <a:endParaRPr lang="es-EC"/>
        </a:p>
      </dgm:t>
    </dgm:pt>
    <dgm:pt modelId="{AE50B93D-5036-44DC-BEA2-4EE11F4931C1}" type="pres">
      <dgm:prSet presAssocID="{82DDC877-DAC5-412E-A9F8-32C14E313304}" presName="rootConnector3" presStyleLbl="asst1" presStyleIdx="0" presStyleCnt="1"/>
      <dgm:spPr/>
      <dgm:t>
        <a:bodyPr/>
        <a:lstStyle/>
        <a:p>
          <a:endParaRPr lang="es-EC"/>
        </a:p>
      </dgm:t>
    </dgm:pt>
    <dgm:pt modelId="{F4F197CC-4104-40D3-A848-B4D5297DFE9E}" type="pres">
      <dgm:prSet presAssocID="{82DDC877-DAC5-412E-A9F8-32C14E313304}" presName="hierChild6" presStyleCnt="0"/>
      <dgm:spPr/>
    </dgm:pt>
    <dgm:pt modelId="{B8B48A38-A676-4316-8522-ADC074A8B322}" type="pres">
      <dgm:prSet presAssocID="{82DDC877-DAC5-412E-A9F8-32C14E313304}" presName="hierChild7" presStyleCnt="0"/>
      <dgm:spPr/>
    </dgm:pt>
  </dgm:ptLst>
  <dgm:cxnLst>
    <dgm:cxn modelId="{ACCA514F-0803-4A43-9C15-56B8439942D5}" type="presOf" srcId="{6D3CC826-E6C6-4D52-8A0F-9C6798E3133C}" destId="{F1088787-8CB2-4F60-99A5-FFB855CB307D}" srcOrd="0" destOrd="0" presId="urn:microsoft.com/office/officeart/2008/layout/NameandTitleOrganizationalChart"/>
    <dgm:cxn modelId="{A79B9CE1-A94E-4D8F-BBA8-84EF471451F0}" srcId="{DCC3F43E-C64C-4688-B050-E1A115E0B30A}" destId="{6D3CC826-E6C6-4D52-8A0F-9C6798E3133C}" srcOrd="0" destOrd="0" parTransId="{5563DB9F-55FC-4EBD-8600-BCBE0F1F1DD1}" sibTransId="{8F32AE49-218D-4170-8269-975F158A9772}"/>
    <dgm:cxn modelId="{C6B3E789-5CDB-45D1-A708-6D9DF4C6F1C2}" type="presOf" srcId="{8F32AE49-218D-4170-8269-975F158A9772}" destId="{45F4CD3D-F4C2-4D26-B321-F3E1C2824F00}" srcOrd="0" destOrd="0" presId="urn:microsoft.com/office/officeart/2008/layout/NameandTitleOrganizationalChart"/>
    <dgm:cxn modelId="{7F5696CF-569E-4BD6-8F12-96936F088A30}" srcId="{2D66C9D9-61DE-413D-8D74-1A17C08BD1E1}" destId="{1C84A97C-B426-4DE8-A387-DFBE1E53002C}" srcOrd="2" destOrd="0" parTransId="{1957ABEE-AB02-4463-9AE9-22DE2D0A539C}" sibTransId="{866FD5E3-9079-4614-B73F-699E57B64108}"/>
    <dgm:cxn modelId="{428F34E8-0592-441B-B8D6-AEC4D2265AA1}" type="presOf" srcId="{2D66C9D9-61DE-413D-8D74-1A17C08BD1E1}" destId="{50A4380B-6690-437C-A36E-FBB5C65C6D77}" srcOrd="0" destOrd="0" presId="urn:microsoft.com/office/officeart/2008/layout/NameandTitleOrganizationalChart"/>
    <dgm:cxn modelId="{04B99098-12CC-426F-9826-AC6D74145C83}" type="presOf" srcId="{1C84A97C-B426-4DE8-A387-DFBE1E53002C}" destId="{753C3314-EE4F-46F4-A27E-6E7750C931F4}" srcOrd="0" destOrd="0" presId="urn:microsoft.com/office/officeart/2008/layout/NameandTitleOrganizationalChart"/>
    <dgm:cxn modelId="{A1531FF0-2057-4429-B878-714EA3657DFE}" type="presOf" srcId="{B71045A1-5654-4347-B5B0-1775A5EFED0D}" destId="{26DE433C-65DB-42E5-B869-A27ED5098671}" srcOrd="0" destOrd="0" presId="urn:microsoft.com/office/officeart/2008/layout/NameandTitleOrganizationalChart"/>
    <dgm:cxn modelId="{B19F7D52-9A77-4189-8D70-4531FB17DB4E}" type="presOf" srcId="{866FD5E3-9079-4614-B73F-699E57B64108}" destId="{9293908A-6468-4397-833B-2E7C35563633}" srcOrd="0" destOrd="0" presId="urn:microsoft.com/office/officeart/2008/layout/NameandTitleOrganizationalChart"/>
    <dgm:cxn modelId="{D626A0FE-D350-455A-B3FD-4077394C18DE}" type="presOf" srcId="{6D3CC826-E6C6-4D52-8A0F-9C6798E3133C}" destId="{F5685AA0-6948-4D86-8E26-5985D6E4A2AD}" srcOrd="1" destOrd="0" presId="urn:microsoft.com/office/officeart/2008/layout/NameandTitleOrganizationalChart"/>
    <dgm:cxn modelId="{549A9457-BF97-4065-8350-881B6F69A0E4}" type="presOf" srcId="{CF8D7ADE-A6F9-4087-A3B5-1B858679E1B5}" destId="{780ECBD6-88CC-4261-B464-52158E5747C7}" srcOrd="0" destOrd="0" presId="urn:microsoft.com/office/officeart/2008/layout/NameandTitleOrganizationalChart"/>
    <dgm:cxn modelId="{3A4C1661-B95A-463B-8652-AA7C60CC6216}" type="presOf" srcId="{1957ABEE-AB02-4463-9AE9-22DE2D0A539C}" destId="{BF2F12C9-C0B4-4BFD-B4D9-1AE8797D1164}" srcOrd="0" destOrd="0" presId="urn:microsoft.com/office/officeart/2008/layout/NameandTitleOrganizationalChart"/>
    <dgm:cxn modelId="{17CE7FDB-965A-41EE-8763-CB10E55CEF19}" type="presOf" srcId="{5563DB9F-55FC-4EBD-8600-BCBE0F1F1DD1}" destId="{7CFED21E-38A0-41F6-A35F-D99B354CC73F}" srcOrd="0" destOrd="0" presId="urn:microsoft.com/office/officeart/2008/layout/NameandTitleOrganizationalChart"/>
    <dgm:cxn modelId="{599FBAF1-E1A7-4097-B958-5C583CF2E630}" type="presOf" srcId="{352465E3-E71D-4B21-8A6E-120DCEF3CBF0}" destId="{A704AF31-7BDA-4D6E-91DD-C63051290B44}" srcOrd="0" destOrd="0" presId="urn:microsoft.com/office/officeart/2008/layout/NameandTitleOrganizationalChart"/>
    <dgm:cxn modelId="{2233B8BF-B4E8-436E-B264-54C8D848BDCF}" type="presOf" srcId="{111FADB1-7642-4809-BFF5-FBE700CE03C6}" destId="{112C01E6-FA1A-4218-8352-75257C0BF743}" srcOrd="0" destOrd="0" presId="urn:microsoft.com/office/officeart/2008/layout/NameandTitleOrganizationalChart"/>
    <dgm:cxn modelId="{96C22284-A125-4F4D-BA2B-F09BDD8029B0}" type="presOf" srcId="{AB7F1317-6445-481A-8798-7882EB8A0072}" destId="{EDB78792-8A9E-4C69-9390-0662CC39B4D9}" srcOrd="0" destOrd="0" presId="urn:microsoft.com/office/officeart/2008/layout/NameandTitleOrganizationalChart"/>
    <dgm:cxn modelId="{FFEEF124-2473-41A1-8BCD-F7C53D74408D}" srcId="{2D66C9D9-61DE-413D-8D74-1A17C08BD1E1}" destId="{DCC3F43E-C64C-4688-B050-E1A115E0B30A}" srcOrd="1" destOrd="0" parTransId="{352465E3-E71D-4B21-8A6E-120DCEF3CBF0}" sibTransId="{111FADB1-7642-4809-BFF5-FBE700CE03C6}"/>
    <dgm:cxn modelId="{08A9B2AC-C54C-4EB7-8613-E11C166C3FB5}" type="presOf" srcId="{1C84A97C-B426-4DE8-A387-DFBE1E53002C}" destId="{DFCDF247-DBEF-49D5-B0FF-815898FF12D0}" srcOrd="1" destOrd="0" presId="urn:microsoft.com/office/officeart/2008/layout/NameandTitleOrganizationalChart"/>
    <dgm:cxn modelId="{A6AA8F0A-B3D5-4070-A6E9-58244A6B52D1}" srcId="{D19684B7-FAC7-4329-B0A1-9164098A9B5B}" destId="{2D66C9D9-61DE-413D-8D74-1A17C08BD1E1}" srcOrd="0" destOrd="0" parTransId="{1D568F6D-03F3-4C9F-B94F-355145B94B5A}" sibTransId="{CF8D7ADE-A6F9-4087-A3B5-1B858679E1B5}"/>
    <dgm:cxn modelId="{9DA793B6-B7A1-469E-A04B-60313AEC0876}" type="presOf" srcId="{DCC3F43E-C64C-4688-B050-E1A115E0B30A}" destId="{471FDF7E-D702-4B23-B585-821BBF52D433}" srcOrd="1" destOrd="0" presId="urn:microsoft.com/office/officeart/2008/layout/NameandTitleOrganizationalChart"/>
    <dgm:cxn modelId="{1229AB84-1A9F-4C1B-9F69-FD8FE2FBAD74}" type="presOf" srcId="{DCC3F43E-C64C-4688-B050-E1A115E0B30A}" destId="{A762D95A-77D5-4B1F-9045-B5CAF9480CCF}" srcOrd="0" destOrd="0" presId="urn:microsoft.com/office/officeart/2008/layout/NameandTitleOrganizationalChart"/>
    <dgm:cxn modelId="{9831508B-2F24-4977-B960-AFE73AF4CE6A}" type="presOf" srcId="{2D66C9D9-61DE-413D-8D74-1A17C08BD1E1}" destId="{DE241BAF-FE96-49E9-963A-45FE67AA1AA7}" srcOrd="1" destOrd="0" presId="urn:microsoft.com/office/officeart/2008/layout/NameandTitleOrganizationalChart"/>
    <dgm:cxn modelId="{A1150E0E-6D4E-48D3-885A-4DFC24A1451D}" type="presOf" srcId="{82DDC877-DAC5-412E-A9F8-32C14E313304}" destId="{FE94B9A6-041C-4ED2-BE98-AFC3CCE84DD9}" srcOrd="0" destOrd="0" presId="urn:microsoft.com/office/officeart/2008/layout/NameandTitleOrganizationalChart"/>
    <dgm:cxn modelId="{4D43ED24-2589-4A80-9D73-26606D3BA472}" type="presOf" srcId="{82DDC877-DAC5-412E-A9F8-32C14E313304}" destId="{AE50B93D-5036-44DC-BEA2-4EE11F4931C1}" srcOrd="1" destOrd="0" presId="urn:microsoft.com/office/officeart/2008/layout/NameandTitleOrganizationalChart"/>
    <dgm:cxn modelId="{F76FA140-3D62-4DCE-B184-B673E2CDE0A5}" srcId="{2D66C9D9-61DE-413D-8D74-1A17C08BD1E1}" destId="{82DDC877-DAC5-412E-A9F8-32C14E313304}" srcOrd="0" destOrd="0" parTransId="{B71045A1-5654-4347-B5B0-1775A5EFED0D}" sibTransId="{AB7F1317-6445-481A-8798-7882EB8A0072}"/>
    <dgm:cxn modelId="{BD655FA6-3A28-4DA7-90BE-A7C64DB2817D}" type="presOf" srcId="{D19684B7-FAC7-4329-B0A1-9164098A9B5B}" destId="{A79CEDDE-57B5-40BB-986D-C5D6DAE59E79}" srcOrd="0" destOrd="0" presId="urn:microsoft.com/office/officeart/2008/layout/NameandTitleOrganizationalChart"/>
    <dgm:cxn modelId="{67B2F87A-F983-4BEF-BEAE-50677941880B}" type="presParOf" srcId="{A79CEDDE-57B5-40BB-986D-C5D6DAE59E79}" destId="{2AFE865F-C1F6-4CFD-BA52-39483D32E677}" srcOrd="0" destOrd="0" presId="urn:microsoft.com/office/officeart/2008/layout/NameandTitleOrganizationalChart"/>
    <dgm:cxn modelId="{3AD0CD8E-6079-4F79-BB6F-5C977AC099AE}" type="presParOf" srcId="{2AFE865F-C1F6-4CFD-BA52-39483D32E677}" destId="{D71BF8D7-CDBF-4300-B65E-9A29AB30BA4A}" srcOrd="0" destOrd="0" presId="urn:microsoft.com/office/officeart/2008/layout/NameandTitleOrganizationalChart"/>
    <dgm:cxn modelId="{8ED47B19-ADA7-4726-A7E0-AFC6620F64C8}" type="presParOf" srcId="{D71BF8D7-CDBF-4300-B65E-9A29AB30BA4A}" destId="{50A4380B-6690-437C-A36E-FBB5C65C6D77}" srcOrd="0" destOrd="0" presId="urn:microsoft.com/office/officeart/2008/layout/NameandTitleOrganizationalChart"/>
    <dgm:cxn modelId="{EB9C0692-C10E-409D-9271-986D8866E45E}" type="presParOf" srcId="{D71BF8D7-CDBF-4300-B65E-9A29AB30BA4A}" destId="{780ECBD6-88CC-4261-B464-52158E5747C7}" srcOrd="1" destOrd="0" presId="urn:microsoft.com/office/officeart/2008/layout/NameandTitleOrganizationalChart"/>
    <dgm:cxn modelId="{8B8CB4DC-35A3-4D80-B76E-A5313BFB3275}" type="presParOf" srcId="{D71BF8D7-CDBF-4300-B65E-9A29AB30BA4A}" destId="{DE241BAF-FE96-49E9-963A-45FE67AA1AA7}" srcOrd="2" destOrd="0" presId="urn:microsoft.com/office/officeart/2008/layout/NameandTitleOrganizationalChart"/>
    <dgm:cxn modelId="{9AFB78E5-1808-4973-AF93-DF5541180D1B}" type="presParOf" srcId="{2AFE865F-C1F6-4CFD-BA52-39483D32E677}" destId="{626B8D45-94A3-452C-AD8C-D37225322A81}" srcOrd="1" destOrd="0" presId="urn:microsoft.com/office/officeart/2008/layout/NameandTitleOrganizationalChart"/>
    <dgm:cxn modelId="{9410E3CD-92D3-4182-9F46-3989FB472C44}" type="presParOf" srcId="{626B8D45-94A3-452C-AD8C-D37225322A81}" destId="{A704AF31-7BDA-4D6E-91DD-C63051290B44}" srcOrd="0" destOrd="0" presId="urn:microsoft.com/office/officeart/2008/layout/NameandTitleOrganizationalChart"/>
    <dgm:cxn modelId="{4156A14A-68A1-421E-88CA-A1F3C74E75DD}" type="presParOf" srcId="{626B8D45-94A3-452C-AD8C-D37225322A81}" destId="{4E80E120-A63D-4746-8C3D-06FD23D88418}" srcOrd="1" destOrd="0" presId="urn:microsoft.com/office/officeart/2008/layout/NameandTitleOrganizationalChart"/>
    <dgm:cxn modelId="{A2486641-C9E0-4305-9EE2-E1859ED6B883}" type="presParOf" srcId="{4E80E120-A63D-4746-8C3D-06FD23D88418}" destId="{5F55CD03-58E6-4088-A02E-153CB2370BD6}" srcOrd="0" destOrd="0" presId="urn:microsoft.com/office/officeart/2008/layout/NameandTitleOrganizationalChart"/>
    <dgm:cxn modelId="{FBB8DB3E-5F2B-4783-BA4A-BEB201E702D2}" type="presParOf" srcId="{5F55CD03-58E6-4088-A02E-153CB2370BD6}" destId="{A762D95A-77D5-4B1F-9045-B5CAF9480CCF}" srcOrd="0" destOrd="0" presId="urn:microsoft.com/office/officeart/2008/layout/NameandTitleOrganizationalChart"/>
    <dgm:cxn modelId="{438D5FF1-38DD-4542-95D4-622CAF7C55A2}" type="presParOf" srcId="{5F55CD03-58E6-4088-A02E-153CB2370BD6}" destId="{112C01E6-FA1A-4218-8352-75257C0BF743}" srcOrd="1" destOrd="0" presId="urn:microsoft.com/office/officeart/2008/layout/NameandTitleOrganizationalChart"/>
    <dgm:cxn modelId="{9056DB7D-C94D-42DD-A961-E82774E3627C}" type="presParOf" srcId="{5F55CD03-58E6-4088-A02E-153CB2370BD6}" destId="{471FDF7E-D702-4B23-B585-821BBF52D433}" srcOrd="2" destOrd="0" presId="urn:microsoft.com/office/officeart/2008/layout/NameandTitleOrganizationalChart"/>
    <dgm:cxn modelId="{A66A0B3F-FBC7-47AF-B1F8-21C7D3B197AB}" type="presParOf" srcId="{4E80E120-A63D-4746-8C3D-06FD23D88418}" destId="{D5B65EAD-2B19-495A-94D0-B05BEE1E1C13}" srcOrd="1" destOrd="0" presId="urn:microsoft.com/office/officeart/2008/layout/NameandTitleOrganizationalChart"/>
    <dgm:cxn modelId="{9C8D5AF3-B467-4FBD-96E6-20DFE5AE08C1}" type="presParOf" srcId="{D5B65EAD-2B19-495A-94D0-B05BEE1E1C13}" destId="{7CFED21E-38A0-41F6-A35F-D99B354CC73F}" srcOrd="0" destOrd="0" presId="urn:microsoft.com/office/officeart/2008/layout/NameandTitleOrganizationalChart"/>
    <dgm:cxn modelId="{CADCD762-AAA2-41AD-B232-E13FB1C1A44C}" type="presParOf" srcId="{D5B65EAD-2B19-495A-94D0-B05BEE1E1C13}" destId="{386D4149-421B-4E8E-A4DB-26F3C3FA23CB}" srcOrd="1" destOrd="0" presId="urn:microsoft.com/office/officeart/2008/layout/NameandTitleOrganizationalChart"/>
    <dgm:cxn modelId="{4211ACBD-E948-4CFB-9C57-47CC5AF960D7}" type="presParOf" srcId="{386D4149-421B-4E8E-A4DB-26F3C3FA23CB}" destId="{E73F2C0C-5440-4D1E-AE53-E7642E772C9B}" srcOrd="0" destOrd="0" presId="urn:microsoft.com/office/officeart/2008/layout/NameandTitleOrganizationalChart"/>
    <dgm:cxn modelId="{638DAFB4-6055-4741-B59E-9CB9FEA9334B}" type="presParOf" srcId="{E73F2C0C-5440-4D1E-AE53-E7642E772C9B}" destId="{F1088787-8CB2-4F60-99A5-FFB855CB307D}" srcOrd="0" destOrd="0" presId="urn:microsoft.com/office/officeart/2008/layout/NameandTitleOrganizationalChart"/>
    <dgm:cxn modelId="{02AF2CC0-C0A9-412F-887E-C519F2C1B91C}" type="presParOf" srcId="{E73F2C0C-5440-4D1E-AE53-E7642E772C9B}" destId="{45F4CD3D-F4C2-4D26-B321-F3E1C2824F00}" srcOrd="1" destOrd="0" presId="urn:microsoft.com/office/officeart/2008/layout/NameandTitleOrganizationalChart"/>
    <dgm:cxn modelId="{DB8DA077-DDEA-432F-8488-7C7EE47E622B}" type="presParOf" srcId="{E73F2C0C-5440-4D1E-AE53-E7642E772C9B}" destId="{F5685AA0-6948-4D86-8E26-5985D6E4A2AD}" srcOrd="2" destOrd="0" presId="urn:microsoft.com/office/officeart/2008/layout/NameandTitleOrganizationalChart"/>
    <dgm:cxn modelId="{75DF3675-A49E-43C7-BD00-693DF943C19D}" type="presParOf" srcId="{386D4149-421B-4E8E-A4DB-26F3C3FA23CB}" destId="{E04C0B23-1F1B-4A8A-9D2D-748E79FC99BC}" srcOrd="1" destOrd="0" presId="urn:microsoft.com/office/officeart/2008/layout/NameandTitleOrganizationalChart"/>
    <dgm:cxn modelId="{DD9851EB-7EEA-499D-9669-56E18A452B1B}" type="presParOf" srcId="{386D4149-421B-4E8E-A4DB-26F3C3FA23CB}" destId="{2D6D173A-0B3F-4975-8887-6D44B550B65B}" srcOrd="2" destOrd="0" presId="urn:microsoft.com/office/officeart/2008/layout/NameandTitleOrganizationalChart"/>
    <dgm:cxn modelId="{D16C133F-2EDC-4617-83A2-F6A28CEC7B12}" type="presParOf" srcId="{4E80E120-A63D-4746-8C3D-06FD23D88418}" destId="{A8154FA0-0F34-4750-BAA5-3189378924F2}" srcOrd="2" destOrd="0" presId="urn:microsoft.com/office/officeart/2008/layout/NameandTitleOrganizationalChart"/>
    <dgm:cxn modelId="{CD5B3A4A-5CD1-4C35-8E0E-F1FA42529626}" type="presParOf" srcId="{626B8D45-94A3-452C-AD8C-D37225322A81}" destId="{BF2F12C9-C0B4-4BFD-B4D9-1AE8797D1164}" srcOrd="2" destOrd="0" presId="urn:microsoft.com/office/officeart/2008/layout/NameandTitleOrganizationalChart"/>
    <dgm:cxn modelId="{A5B2C304-C9BD-4BC3-8B6C-8526E478FF0C}" type="presParOf" srcId="{626B8D45-94A3-452C-AD8C-D37225322A81}" destId="{DBB89EEF-82B3-4801-ACF2-5CEBEA37D0C9}" srcOrd="3" destOrd="0" presId="urn:microsoft.com/office/officeart/2008/layout/NameandTitleOrganizationalChart"/>
    <dgm:cxn modelId="{BD4C16ED-A629-4D09-B70C-2975060B2EB3}" type="presParOf" srcId="{DBB89EEF-82B3-4801-ACF2-5CEBEA37D0C9}" destId="{3F663CFD-26D9-4360-ADAF-D45BE40EB9D1}" srcOrd="0" destOrd="0" presId="urn:microsoft.com/office/officeart/2008/layout/NameandTitleOrganizationalChart"/>
    <dgm:cxn modelId="{0C34CD7D-382E-4687-B2C8-7BEFD9E4A8D4}" type="presParOf" srcId="{3F663CFD-26D9-4360-ADAF-D45BE40EB9D1}" destId="{753C3314-EE4F-46F4-A27E-6E7750C931F4}" srcOrd="0" destOrd="0" presId="urn:microsoft.com/office/officeart/2008/layout/NameandTitleOrganizationalChart"/>
    <dgm:cxn modelId="{60B79E54-2A5C-4746-8CBD-0A1DE2F6F7A4}" type="presParOf" srcId="{3F663CFD-26D9-4360-ADAF-D45BE40EB9D1}" destId="{9293908A-6468-4397-833B-2E7C35563633}" srcOrd="1" destOrd="0" presId="urn:microsoft.com/office/officeart/2008/layout/NameandTitleOrganizationalChart"/>
    <dgm:cxn modelId="{98721A59-164E-425C-93BB-430F4D5615A8}" type="presParOf" srcId="{3F663CFD-26D9-4360-ADAF-D45BE40EB9D1}" destId="{DFCDF247-DBEF-49D5-B0FF-815898FF12D0}" srcOrd="2" destOrd="0" presId="urn:microsoft.com/office/officeart/2008/layout/NameandTitleOrganizationalChart"/>
    <dgm:cxn modelId="{7484B7E4-69A6-473B-9D14-6BDBE7542998}" type="presParOf" srcId="{DBB89EEF-82B3-4801-ACF2-5CEBEA37D0C9}" destId="{86DB7F36-EA3B-48F3-B342-1CDB9BDBC369}" srcOrd="1" destOrd="0" presId="urn:microsoft.com/office/officeart/2008/layout/NameandTitleOrganizationalChart"/>
    <dgm:cxn modelId="{4A966301-9E6E-4B8E-ABCB-04B5D4982DF7}" type="presParOf" srcId="{DBB89EEF-82B3-4801-ACF2-5CEBEA37D0C9}" destId="{F2B97976-EB18-466E-9A3A-E81E1AE5A272}" srcOrd="2" destOrd="0" presId="urn:microsoft.com/office/officeart/2008/layout/NameandTitleOrganizationalChart"/>
    <dgm:cxn modelId="{EA0512E0-AD54-493A-AEFF-A75777BBBA02}" type="presParOf" srcId="{2AFE865F-C1F6-4CFD-BA52-39483D32E677}" destId="{99D3E069-19A6-4FC7-A0F2-4366E9F9289F}" srcOrd="2" destOrd="0" presId="urn:microsoft.com/office/officeart/2008/layout/NameandTitleOrganizationalChart"/>
    <dgm:cxn modelId="{70AFCB64-830A-4BFB-8668-44674F9E65ED}" type="presParOf" srcId="{99D3E069-19A6-4FC7-A0F2-4366E9F9289F}" destId="{26DE433C-65DB-42E5-B869-A27ED5098671}" srcOrd="0" destOrd="0" presId="urn:microsoft.com/office/officeart/2008/layout/NameandTitleOrganizationalChart"/>
    <dgm:cxn modelId="{D72080DF-71F1-4740-9DCD-321497FC73DE}" type="presParOf" srcId="{99D3E069-19A6-4FC7-A0F2-4366E9F9289F}" destId="{0A8805DC-6D62-4DDF-B5FC-5BD52AF80F06}" srcOrd="1" destOrd="0" presId="urn:microsoft.com/office/officeart/2008/layout/NameandTitleOrganizationalChart"/>
    <dgm:cxn modelId="{1AFC0B0E-6785-4E58-B264-5D02AC7777DA}" type="presParOf" srcId="{0A8805DC-6D62-4DDF-B5FC-5BD52AF80F06}" destId="{EE6CC586-6AB7-42B5-904C-D2D2D4E112BE}" srcOrd="0" destOrd="0" presId="urn:microsoft.com/office/officeart/2008/layout/NameandTitleOrganizationalChart"/>
    <dgm:cxn modelId="{E171D5F7-DBC8-401F-88DA-D523E2781F5E}" type="presParOf" srcId="{EE6CC586-6AB7-42B5-904C-D2D2D4E112BE}" destId="{FE94B9A6-041C-4ED2-BE98-AFC3CCE84DD9}" srcOrd="0" destOrd="0" presId="urn:microsoft.com/office/officeart/2008/layout/NameandTitleOrganizationalChart"/>
    <dgm:cxn modelId="{D5FB956E-0D71-49F4-8C96-BBDF65EACE91}" type="presParOf" srcId="{EE6CC586-6AB7-42B5-904C-D2D2D4E112BE}" destId="{EDB78792-8A9E-4C69-9390-0662CC39B4D9}" srcOrd="1" destOrd="0" presId="urn:microsoft.com/office/officeart/2008/layout/NameandTitleOrganizationalChart"/>
    <dgm:cxn modelId="{9EB3DE0A-207B-4FF6-8438-6E20129F8641}" type="presParOf" srcId="{EE6CC586-6AB7-42B5-904C-D2D2D4E112BE}" destId="{AE50B93D-5036-44DC-BEA2-4EE11F4931C1}" srcOrd="2" destOrd="0" presId="urn:microsoft.com/office/officeart/2008/layout/NameandTitleOrganizationalChart"/>
    <dgm:cxn modelId="{7AD4C8C9-AB0D-44CE-939A-F85391E7CF32}" type="presParOf" srcId="{0A8805DC-6D62-4DDF-B5FC-5BD52AF80F06}" destId="{F4F197CC-4104-40D3-A848-B4D5297DFE9E}" srcOrd="1" destOrd="0" presId="urn:microsoft.com/office/officeart/2008/layout/NameandTitleOrganizationalChart"/>
    <dgm:cxn modelId="{8FADFD25-A2BF-4C9D-9F84-0ED981EC863D}" type="presParOf" srcId="{0A8805DC-6D62-4DDF-B5FC-5BD52AF80F06}" destId="{B8B48A38-A676-4316-8522-ADC074A8B322}" srcOrd="2" destOrd="0" presId="urn:microsoft.com/office/officeart/2008/layout/NameandTitleOrganizational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F829D-B3C7-44F6-A3A2-54FE5E354130}" type="doc">
      <dgm:prSet loTypeId="urn:microsoft.com/office/officeart/2008/layout/LinedList" loCatId="list" qsTypeId="urn:microsoft.com/office/officeart/2005/8/quickstyle/simple1" qsCatId="simple" csTypeId="urn:microsoft.com/office/officeart/2005/8/colors/accent1_2" csCatId="accent1" phldr="1"/>
      <dgm:spPr/>
    </dgm:pt>
    <dgm:pt modelId="{4C0F4A67-FA60-4EA7-92EA-2ED1B966D475}">
      <dgm:prSet phldrT="[Texto]"/>
      <dgm:spPr/>
      <dgm:t>
        <a:bodyPr/>
        <a:lstStyle/>
        <a:p>
          <a:r>
            <a:rPr lang="es-EC" dirty="0" smtClean="0"/>
            <a:t>Para ingresar a un supermercado solo es por medio de distribuidores.</a:t>
          </a:r>
          <a:endParaRPr lang="es-EC" dirty="0"/>
        </a:p>
      </dgm:t>
    </dgm:pt>
    <dgm:pt modelId="{87C6BB59-D415-4D1E-B2EC-DF0286F02C49}" type="parTrans" cxnId="{CA3A3E47-256B-41C5-B27C-6B2799574EE5}">
      <dgm:prSet/>
      <dgm:spPr/>
      <dgm:t>
        <a:bodyPr/>
        <a:lstStyle/>
        <a:p>
          <a:endParaRPr lang="es-EC"/>
        </a:p>
      </dgm:t>
    </dgm:pt>
    <dgm:pt modelId="{ACB8D94F-E8A2-4FD2-A313-77A7B596D96F}" type="sibTrans" cxnId="{CA3A3E47-256B-41C5-B27C-6B2799574EE5}">
      <dgm:prSet/>
      <dgm:spPr/>
      <dgm:t>
        <a:bodyPr/>
        <a:lstStyle/>
        <a:p>
          <a:endParaRPr lang="es-EC"/>
        </a:p>
      </dgm:t>
    </dgm:pt>
    <dgm:pt modelId="{12BB1382-82F9-418E-BCC1-65EBEA81595A}">
      <dgm:prSet phldrT="[Texto]"/>
      <dgm:spPr/>
      <dgm:t>
        <a:bodyPr/>
        <a:lstStyle/>
        <a:p>
          <a:r>
            <a:rPr lang="es-EC" dirty="0" smtClean="0"/>
            <a:t>Productos mas vendido de 500 gramos. </a:t>
          </a:r>
          <a:endParaRPr lang="es-EC" dirty="0"/>
        </a:p>
      </dgm:t>
    </dgm:pt>
    <dgm:pt modelId="{FD8B43C4-CDA4-4269-9E3D-20FCE2751117}" type="parTrans" cxnId="{7D429DE1-AD63-4CDE-A6B2-E0183833C627}">
      <dgm:prSet/>
      <dgm:spPr/>
      <dgm:t>
        <a:bodyPr/>
        <a:lstStyle/>
        <a:p>
          <a:endParaRPr lang="es-EC"/>
        </a:p>
      </dgm:t>
    </dgm:pt>
    <dgm:pt modelId="{8CEE4730-5CAE-47C2-B197-A5AB7E91D28E}" type="sibTrans" cxnId="{7D429DE1-AD63-4CDE-A6B2-E0183833C627}">
      <dgm:prSet/>
      <dgm:spPr/>
      <dgm:t>
        <a:bodyPr/>
        <a:lstStyle/>
        <a:p>
          <a:endParaRPr lang="es-EC"/>
        </a:p>
      </dgm:t>
    </dgm:pt>
    <dgm:pt modelId="{5BA95FAA-8FD1-46BC-9EE8-88D3B8F8BCFA}">
      <dgm:prSet phldrT="[Texto]"/>
      <dgm:spPr/>
      <dgm:t>
        <a:bodyPr/>
        <a:lstStyle/>
        <a:p>
          <a:r>
            <a:rPr lang="es-EC" dirty="0" smtClean="0"/>
            <a:t>La mayoría de hogares consumen pulpas por su tiempo.</a:t>
          </a:r>
          <a:endParaRPr lang="es-EC" dirty="0"/>
        </a:p>
      </dgm:t>
    </dgm:pt>
    <dgm:pt modelId="{3DB0CF0A-B7D6-4C69-9BAB-89CCDE6F9F7C}" type="parTrans" cxnId="{25952F36-5E4E-4616-AB9E-ACF55F3213D1}">
      <dgm:prSet/>
      <dgm:spPr/>
      <dgm:t>
        <a:bodyPr/>
        <a:lstStyle/>
        <a:p>
          <a:endParaRPr lang="es-EC"/>
        </a:p>
      </dgm:t>
    </dgm:pt>
    <dgm:pt modelId="{2BAAC58C-B4CA-45BB-96B8-38E46C5FFFA5}" type="sibTrans" cxnId="{25952F36-5E4E-4616-AB9E-ACF55F3213D1}">
      <dgm:prSet/>
      <dgm:spPr/>
      <dgm:t>
        <a:bodyPr/>
        <a:lstStyle/>
        <a:p>
          <a:endParaRPr lang="es-EC"/>
        </a:p>
      </dgm:t>
    </dgm:pt>
    <dgm:pt modelId="{39CD16BB-FFA9-4FB2-AC49-015935E5368B}">
      <dgm:prSet phldrT="[Texto]"/>
      <dgm:spPr/>
      <dgm:t>
        <a:bodyPr/>
        <a:lstStyle/>
        <a:p>
          <a:r>
            <a:rPr lang="es-EC" dirty="0" smtClean="0"/>
            <a:t>Actualmente distribuye productos a PUBLIX, SHOP RITE en Miami.</a:t>
          </a:r>
          <a:endParaRPr lang="es-EC" dirty="0"/>
        </a:p>
      </dgm:t>
    </dgm:pt>
    <dgm:pt modelId="{10F9DC99-C73B-4EDC-ADFC-0D19A7FD4526}" type="parTrans" cxnId="{9804164D-952C-4714-B7F4-C81C3252BF01}">
      <dgm:prSet/>
      <dgm:spPr/>
      <dgm:t>
        <a:bodyPr/>
        <a:lstStyle/>
        <a:p>
          <a:endParaRPr lang="es-EC"/>
        </a:p>
      </dgm:t>
    </dgm:pt>
    <dgm:pt modelId="{3C691E35-7812-4F39-B453-176BB872AC95}" type="sibTrans" cxnId="{9804164D-952C-4714-B7F4-C81C3252BF01}">
      <dgm:prSet/>
      <dgm:spPr/>
      <dgm:t>
        <a:bodyPr/>
        <a:lstStyle/>
        <a:p>
          <a:endParaRPr lang="es-EC"/>
        </a:p>
      </dgm:t>
    </dgm:pt>
    <dgm:pt modelId="{FE956374-084C-438D-B0CA-B0E6F3733C57}" type="pres">
      <dgm:prSet presAssocID="{07CF829D-B3C7-44F6-A3A2-54FE5E354130}" presName="vert0" presStyleCnt="0">
        <dgm:presLayoutVars>
          <dgm:dir/>
          <dgm:animOne val="branch"/>
          <dgm:animLvl val="lvl"/>
        </dgm:presLayoutVars>
      </dgm:prSet>
      <dgm:spPr/>
    </dgm:pt>
    <dgm:pt modelId="{4BB7380D-F5E8-4203-A4FB-5B22857E1713}" type="pres">
      <dgm:prSet presAssocID="{39CD16BB-FFA9-4FB2-AC49-015935E5368B}" presName="thickLine" presStyleLbl="alignNode1" presStyleIdx="0" presStyleCnt="4"/>
      <dgm:spPr/>
    </dgm:pt>
    <dgm:pt modelId="{DA88CA73-B150-435B-B007-92105179AF0E}" type="pres">
      <dgm:prSet presAssocID="{39CD16BB-FFA9-4FB2-AC49-015935E5368B}" presName="horz1" presStyleCnt="0"/>
      <dgm:spPr/>
    </dgm:pt>
    <dgm:pt modelId="{C7234C4B-77F4-4344-B234-D9087F244126}" type="pres">
      <dgm:prSet presAssocID="{39CD16BB-FFA9-4FB2-AC49-015935E5368B}" presName="tx1" presStyleLbl="revTx" presStyleIdx="0" presStyleCnt="4"/>
      <dgm:spPr/>
      <dgm:t>
        <a:bodyPr/>
        <a:lstStyle/>
        <a:p>
          <a:endParaRPr lang="es-EC"/>
        </a:p>
      </dgm:t>
    </dgm:pt>
    <dgm:pt modelId="{A98F67A6-10D1-4FC7-88B6-7CAC8744007A}" type="pres">
      <dgm:prSet presAssocID="{39CD16BB-FFA9-4FB2-AC49-015935E5368B}" presName="vert1" presStyleCnt="0"/>
      <dgm:spPr/>
    </dgm:pt>
    <dgm:pt modelId="{5C7907A7-0A6D-4B95-94A3-C6C68C8CE0D8}" type="pres">
      <dgm:prSet presAssocID="{4C0F4A67-FA60-4EA7-92EA-2ED1B966D475}" presName="thickLine" presStyleLbl="alignNode1" presStyleIdx="1" presStyleCnt="4"/>
      <dgm:spPr/>
    </dgm:pt>
    <dgm:pt modelId="{D139EB11-C45E-4618-A596-6F159E51805B}" type="pres">
      <dgm:prSet presAssocID="{4C0F4A67-FA60-4EA7-92EA-2ED1B966D475}" presName="horz1" presStyleCnt="0"/>
      <dgm:spPr/>
    </dgm:pt>
    <dgm:pt modelId="{56B989E7-C288-45B1-B779-574A573D121A}" type="pres">
      <dgm:prSet presAssocID="{4C0F4A67-FA60-4EA7-92EA-2ED1B966D475}" presName="tx1" presStyleLbl="revTx" presStyleIdx="1" presStyleCnt="4"/>
      <dgm:spPr/>
      <dgm:t>
        <a:bodyPr/>
        <a:lstStyle/>
        <a:p>
          <a:endParaRPr lang="es-EC"/>
        </a:p>
      </dgm:t>
    </dgm:pt>
    <dgm:pt modelId="{06D5FBBE-75D9-473C-BF99-0F85C790DCA6}" type="pres">
      <dgm:prSet presAssocID="{4C0F4A67-FA60-4EA7-92EA-2ED1B966D475}" presName="vert1" presStyleCnt="0"/>
      <dgm:spPr/>
    </dgm:pt>
    <dgm:pt modelId="{4EEFC4E3-6C33-4CCC-BE52-92BA75E5BE2A}" type="pres">
      <dgm:prSet presAssocID="{12BB1382-82F9-418E-BCC1-65EBEA81595A}" presName="thickLine" presStyleLbl="alignNode1" presStyleIdx="2" presStyleCnt="4"/>
      <dgm:spPr/>
    </dgm:pt>
    <dgm:pt modelId="{659BB633-9CF1-4446-9757-1B4D7135D973}" type="pres">
      <dgm:prSet presAssocID="{12BB1382-82F9-418E-BCC1-65EBEA81595A}" presName="horz1" presStyleCnt="0"/>
      <dgm:spPr/>
    </dgm:pt>
    <dgm:pt modelId="{FA0FCAED-C18D-4441-84C0-2BA5C0735475}" type="pres">
      <dgm:prSet presAssocID="{12BB1382-82F9-418E-BCC1-65EBEA81595A}" presName="tx1" presStyleLbl="revTx" presStyleIdx="2" presStyleCnt="4"/>
      <dgm:spPr/>
      <dgm:t>
        <a:bodyPr/>
        <a:lstStyle/>
        <a:p>
          <a:endParaRPr lang="es-EC"/>
        </a:p>
      </dgm:t>
    </dgm:pt>
    <dgm:pt modelId="{3AECE749-43F5-419F-A0F6-85450E66647C}" type="pres">
      <dgm:prSet presAssocID="{12BB1382-82F9-418E-BCC1-65EBEA81595A}" presName="vert1" presStyleCnt="0"/>
      <dgm:spPr/>
    </dgm:pt>
    <dgm:pt modelId="{9F393EA7-2D8D-4773-B0B5-0CD3AED76D8D}" type="pres">
      <dgm:prSet presAssocID="{5BA95FAA-8FD1-46BC-9EE8-88D3B8F8BCFA}" presName="thickLine" presStyleLbl="alignNode1" presStyleIdx="3" presStyleCnt="4"/>
      <dgm:spPr/>
    </dgm:pt>
    <dgm:pt modelId="{060D5BC5-48DA-4FC3-A20F-49087B03B03B}" type="pres">
      <dgm:prSet presAssocID="{5BA95FAA-8FD1-46BC-9EE8-88D3B8F8BCFA}" presName="horz1" presStyleCnt="0"/>
      <dgm:spPr/>
    </dgm:pt>
    <dgm:pt modelId="{D1780C18-BAC6-4EEC-A493-4B8971F0ACB7}" type="pres">
      <dgm:prSet presAssocID="{5BA95FAA-8FD1-46BC-9EE8-88D3B8F8BCFA}" presName="tx1" presStyleLbl="revTx" presStyleIdx="3" presStyleCnt="4"/>
      <dgm:spPr/>
      <dgm:t>
        <a:bodyPr/>
        <a:lstStyle/>
        <a:p>
          <a:endParaRPr lang="es-EC"/>
        </a:p>
      </dgm:t>
    </dgm:pt>
    <dgm:pt modelId="{6135CA3E-9A2C-49EF-BE2A-CA9F8F8BF748}" type="pres">
      <dgm:prSet presAssocID="{5BA95FAA-8FD1-46BC-9EE8-88D3B8F8BCFA}" presName="vert1" presStyleCnt="0"/>
      <dgm:spPr/>
    </dgm:pt>
  </dgm:ptLst>
  <dgm:cxnLst>
    <dgm:cxn modelId="{05E2CF39-C45B-4BB4-985D-2035726A0729}" type="presOf" srcId="{4C0F4A67-FA60-4EA7-92EA-2ED1B966D475}" destId="{56B989E7-C288-45B1-B779-574A573D121A}" srcOrd="0" destOrd="0" presId="urn:microsoft.com/office/officeart/2008/layout/LinedList"/>
    <dgm:cxn modelId="{4AC61531-318B-4259-85D6-F186C0460CF0}" type="presOf" srcId="{39CD16BB-FFA9-4FB2-AC49-015935E5368B}" destId="{C7234C4B-77F4-4344-B234-D9087F244126}" srcOrd="0" destOrd="0" presId="urn:microsoft.com/office/officeart/2008/layout/LinedList"/>
    <dgm:cxn modelId="{CA3A3E47-256B-41C5-B27C-6B2799574EE5}" srcId="{07CF829D-B3C7-44F6-A3A2-54FE5E354130}" destId="{4C0F4A67-FA60-4EA7-92EA-2ED1B966D475}" srcOrd="1" destOrd="0" parTransId="{87C6BB59-D415-4D1E-B2EC-DF0286F02C49}" sibTransId="{ACB8D94F-E8A2-4FD2-A313-77A7B596D96F}"/>
    <dgm:cxn modelId="{75125A95-8743-4C5C-BC4B-55C8747F8620}" type="presOf" srcId="{5BA95FAA-8FD1-46BC-9EE8-88D3B8F8BCFA}" destId="{D1780C18-BAC6-4EEC-A493-4B8971F0ACB7}" srcOrd="0" destOrd="0" presId="urn:microsoft.com/office/officeart/2008/layout/LinedList"/>
    <dgm:cxn modelId="{9804164D-952C-4714-B7F4-C81C3252BF01}" srcId="{07CF829D-B3C7-44F6-A3A2-54FE5E354130}" destId="{39CD16BB-FFA9-4FB2-AC49-015935E5368B}" srcOrd="0" destOrd="0" parTransId="{10F9DC99-C73B-4EDC-ADFC-0D19A7FD4526}" sibTransId="{3C691E35-7812-4F39-B453-176BB872AC95}"/>
    <dgm:cxn modelId="{D6BE50A1-EF16-4FAC-A213-F0FCCFBB0F6F}" type="presOf" srcId="{12BB1382-82F9-418E-BCC1-65EBEA81595A}" destId="{FA0FCAED-C18D-4441-84C0-2BA5C0735475}" srcOrd="0" destOrd="0" presId="urn:microsoft.com/office/officeart/2008/layout/LinedList"/>
    <dgm:cxn modelId="{DBDB5506-2DF0-4744-A350-82D27F5B917F}" type="presOf" srcId="{07CF829D-B3C7-44F6-A3A2-54FE5E354130}" destId="{FE956374-084C-438D-B0CA-B0E6F3733C57}" srcOrd="0" destOrd="0" presId="urn:microsoft.com/office/officeart/2008/layout/LinedList"/>
    <dgm:cxn modelId="{7D429DE1-AD63-4CDE-A6B2-E0183833C627}" srcId="{07CF829D-B3C7-44F6-A3A2-54FE5E354130}" destId="{12BB1382-82F9-418E-BCC1-65EBEA81595A}" srcOrd="2" destOrd="0" parTransId="{FD8B43C4-CDA4-4269-9E3D-20FCE2751117}" sibTransId="{8CEE4730-5CAE-47C2-B197-A5AB7E91D28E}"/>
    <dgm:cxn modelId="{25952F36-5E4E-4616-AB9E-ACF55F3213D1}" srcId="{07CF829D-B3C7-44F6-A3A2-54FE5E354130}" destId="{5BA95FAA-8FD1-46BC-9EE8-88D3B8F8BCFA}" srcOrd="3" destOrd="0" parTransId="{3DB0CF0A-B7D6-4C69-9BAB-89CCDE6F9F7C}" sibTransId="{2BAAC58C-B4CA-45BB-96B8-38E46C5FFFA5}"/>
    <dgm:cxn modelId="{EF845390-CAFB-4F01-A895-51693D5F9217}" type="presParOf" srcId="{FE956374-084C-438D-B0CA-B0E6F3733C57}" destId="{4BB7380D-F5E8-4203-A4FB-5B22857E1713}" srcOrd="0" destOrd="0" presId="urn:microsoft.com/office/officeart/2008/layout/LinedList"/>
    <dgm:cxn modelId="{01FC4E56-7889-40EA-9D67-F22BE7342D5D}" type="presParOf" srcId="{FE956374-084C-438D-B0CA-B0E6F3733C57}" destId="{DA88CA73-B150-435B-B007-92105179AF0E}" srcOrd="1" destOrd="0" presId="urn:microsoft.com/office/officeart/2008/layout/LinedList"/>
    <dgm:cxn modelId="{0E109247-9B41-4210-99A0-25574ACFD05E}" type="presParOf" srcId="{DA88CA73-B150-435B-B007-92105179AF0E}" destId="{C7234C4B-77F4-4344-B234-D9087F244126}" srcOrd="0" destOrd="0" presId="urn:microsoft.com/office/officeart/2008/layout/LinedList"/>
    <dgm:cxn modelId="{667F44BF-6B53-4D3E-9973-66BA01B8E56F}" type="presParOf" srcId="{DA88CA73-B150-435B-B007-92105179AF0E}" destId="{A98F67A6-10D1-4FC7-88B6-7CAC8744007A}" srcOrd="1" destOrd="0" presId="urn:microsoft.com/office/officeart/2008/layout/LinedList"/>
    <dgm:cxn modelId="{7C98719D-C553-45F0-9618-E091FC422D78}" type="presParOf" srcId="{FE956374-084C-438D-B0CA-B0E6F3733C57}" destId="{5C7907A7-0A6D-4B95-94A3-C6C68C8CE0D8}" srcOrd="2" destOrd="0" presId="urn:microsoft.com/office/officeart/2008/layout/LinedList"/>
    <dgm:cxn modelId="{111EC1F6-890B-48AC-B97A-79D31CA1FEBA}" type="presParOf" srcId="{FE956374-084C-438D-B0CA-B0E6F3733C57}" destId="{D139EB11-C45E-4618-A596-6F159E51805B}" srcOrd="3" destOrd="0" presId="urn:microsoft.com/office/officeart/2008/layout/LinedList"/>
    <dgm:cxn modelId="{6071FF05-010A-4296-B6D6-D169C23BB2F9}" type="presParOf" srcId="{D139EB11-C45E-4618-A596-6F159E51805B}" destId="{56B989E7-C288-45B1-B779-574A573D121A}" srcOrd="0" destOrd="0" presId="urn:microsoft.com/office/officeart/2008/layout/LinedList"/>
    <dgm:cxn modelId="{24EE6490-4D2B-42A7-A85F-9072A31A7560}" type="presParOf" srcId="{D139EB11-C45E-4618-A596-6F159E51805B}" destId="{06D5FBBE-75D9-473C-BF99-0F85C790DCA6}" srcOrd="1" destOrd="0" presId="urn:microsoft.com/office/officeart/2008/layout/LinedList"/>
    <dgm:cxn modelId="{B2E7FB50-C563-49BF-8526-6B77957F3787}" type="presParOf" srcId="{FE956374-084C-438D-B0CA-B0E6F3733C57}" destId="{4EEFC4E3-6C33-4CCC-BE52-92BA75E5BE2A}" srcOrd="4" destOrd="0" presId="urn:microsoft.com/office/officeart/2008/layout/LinedList"/>
    <dgm:cxn modelId="{A2005F97-5A68-4094-9719-2813938BA092}" type="presParOf" srcId="{FE956374-084C-438D-B0CA-B0E6F3733C57}" destId="{659BB633-9CF1-4446-9757-1B4D7135D973}" srcOrd="5" destOrd="0" presId="urn:microsoft.com/office/officeart/2008/layout/LinedList"/>
    <dgm:cxn modelId="{381BC9A3-386A-4F27-9B20-1055000080F5}" type="presParOf" srcId="{659BB633-9CF1-4446-9757-1B4D7135D973}" destId="{FA0FCAED-C18D-4441-84C0-2BA5C0735475}" srcOrd="0" destOrd="0" presId="urn:microsoft.com/office/officeart/2008/layout/LinedList"/>
    <dgm:cxn modelId="{FDFC8839-B1BA-40E0-971E-9DEACE3187EF}" type="presParOf" srcId="{659BB633-9CF1-4446-9757-1B4D7135D973}" destId="{3AECE749-43F5-419F-A0F6-85450E66647C}" srcOrd="1" destOrd="0" presId="urn:microsoft.com/office/officeart/2008/layout/LinedList"/>
    <dgm:cxn modelId="{1FF34574-B50D-4430-832C-400C24E0A039}" type="presParOf" srcId="{FE956374-084C-438D-B0CA-B0E6F3733C57}" destId="{9F393EA7-2D8D-4773-B0B5-0CD3AED76D8D}" srcOrd="6" destOrd="0" presId="urn:microsoft.com/office/officeart/2008/layout/LinedList"/>
    <dgm:cxn modelId="{89070A0B-6B9B-4282-B5B1-1888D188FF1B}" type="presParOf" srcId="{FE956374-084C-438D-B0CA-B0E6F3733C57}" destId="{060D5BC5-48DA-4FC3-A20F-49087B03B03B}" srcOrd="7" destOrd="0" presId="urn:microsoft.com/office/officeart/2008/layout/LinedList"/>
    <dgm:cxn modelId="{1EE3FF5D-2D48-482A-AFCA-8AA643A9048F}" type="presParOf" srcId="{060D5BC5-48DA-4FC3-A20F-49087B03B03B}" destId="{D1780C18-BAC6-4EEC-A493-4B8971F0ACB7}" srcOrd="0" destOrd="0" presId="urn:microsoft.com/office/officeart/2008/layout/LinedList"/>
    <dgm:cxn modelId="{9BBBB985-B648-48B7-91FF-D507BC8A5D7C}" type="presParOf" srcId="{060D5BC5-48DA-4FC3-A20F-49087B03B03B}" destId="{6135CA3E-9A2C-49EF-BE2A-CA9F8F8BF748}"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A08387-2FE9-4D3E-B04A-B5C3CF95C8DA}" type="doc">
      <dgm:prSet loTypeId="urn:microsoft.com/office/officeart/2005/8/layout/bProcess4" loCatId="process" qsTypeId="urn:microsoft.com/office/officeart/2005/8/quickstyle/simple2" qsCatId="simple" csTypeId="urn:microsoft.com/office/officeart/2005/8/colors/colorful5" csCatId="colorful" phldr="1"/>
      <dgm:spPr/>
      <dgm:t>
        <a:bodyPr/>
        <a:lstStyle/>
        <a:p>
          <a:endParaRPr lang="es-EC"/>
        </a:p>
      </dgm:t>
    </dgm:pt>
    <dgm:pt modelId="{3D3320D5-5B4C-4A28-A03F-AAA4E0F90A51}">
      <dgm:prSet phldrT="[Texto]"/>
      <dgm:spPr>
        <a:xfrm>
          <a:off x="689095" y="842538"/>
          <a:ext cx="1122461" cy="673477"/>
        </a:xfrm>
        <a:solidFill>
          <a:srgbClr val="4BACC6">
            <a:hueOff val="-993388"/>
            <a:satOff val="3981"/>
            <a:lumOff val="863"/>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a:solidFill>
                <a:sysClr val="window" lastClr="FFFFFF"/>
              </a:solidFill>
              <a:latin typeface="Calibri"/>
              <a:ea typeface="+mn-ea"/>
              <a:cs typeface="+mn-cs"/>
            </a:rPr>
            <a:t>Solicitud dirigida al Consejo Sectorial de la Producción</a:t>
          </a:r>
        </a:p>
      </dgm:t>
    </dgm:pt>
    <dgm:pt modelId="{DFF0B80F-13A1-4514-A283-778491EB2BD4}" type="parTrans" cxnId="{7C897EE0-79BF-42F0-8EC3-745CE15149CB}">
      <dgm:prSet/>
      <dgm:spPr/>
      <dgm:t>
        <a:bodyPr/>
        <a:lstStyle/>
        <a:p>
          <a:endParaRPr lang="es-EC"/>
        </a:p>
      </dgm:t>
    </dgm:pt>
    <dgm:pt modelId="{57DCF0C8-74A9-49D1-A1C2-FDFDD9A56134}" type="sibTrans" cxnId="{7C897EE0-79BF-42F0-8EC3-745CE15149CB}">
      <dgm:prSet/>
      <dgm:spPr>
        <a:xfrm rot="5400000">
          <a:off x="500029" y="1379390"/>
          <a:ext cx="834481" cy="101021"/>
        </a:xfrm>
        <a:solidFill>
          <a:srgbClr val="4BACC6">
            <a:hueOff val="-1103764"/>
            <a:satOff val="4423"/>
            <a:lumOff val="959"/>
            <a:alphaOff val="0"/>
          </a:srgbClr>
        </a:solidFill>
        <a:ln>
          <a:noFill/>
        </a:ln>
        <a:effectLst>
          <a:outerShdw blurRad="40000" dist="20000" dir="5400000" rotWithShape="0">
            <a:srgbClr val="000000">
              <a:alpha val="38000"/>
            </a:srgbClr>
          </a:outerShdw>
        </a:effectLst>
      </dgm:spPr>
      <dgm:t>
        <a:bodyPr/>
        <a:lstStyle/>
        <a:p>
          <a:endParaRPr lang="es-EC"/>
        </a:p>
      </dgm:t>
    </dgm:pt>
    <dgm:pt modelId="{8F00E112-C9D6-4EFE-A336-F27D3CFCF3FB}">
      <dgm:prSet phldrT="[Texto]"/>
      <dgm:spPr>
        <a:xfrm>
          <a:off x="689095" y="1684384"/>
          <a:ext cx="1122461" cy="673477"/>
        </a:xfrm>
        <a:solidFill>
          <a:srgbClr val="4BACC6">
            <a:hueOff val="-1986775"/>
            <a:satOff val="7962"/>
            <a:lumOff val="172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a:solidFill>
                <a:sysClr val="window" lastClr="FFFFFF"/>
              </a:solidFill>
              <a:latin typeface="Calibri"/>
              <a:ea typeface="+mn-ea"/>
              <a:cs typeface="+mn-cs"/>
            </a:rPr>
            <a:t>RUC</a:t>
          </a:r>
        </a:p>
      </dgm:t>
    </dgm:pt>
    <dgm:pt modelId="{7EFE70F4-07AC-4C27-8C4E-0EB01932E931}" type="parTrans" cxnId="{B9578AFC-B154-4498-9A25-888879465087}">
      <dgm:prSet/>
      <dgm:spPr/>
      <dgm:t>
        <a:bodyPr/>
        <a:lstStyle/>
        <a:p>
          <a:endParaRPr lang="es-EC"/>
        </a:p>
      </dgm:t>
    </dgm:pt>
    <dgm:pt modelId="{21010A6B-D7FC-4B7D-8789-62F53ECAC36C}" type="sibTrans" cxnId="{B9578AFC-B154-4498-9A25-888879465087}">
      <dgm:prSet/>
      <dgm:spPr>
        <a:xfrm rot="5400000">
          <a:off x="500029" y="2221236"/>
          <a:ext cx="834481" cy="101021"/>
        </a:xfrm>
        <a:solidFill>
          <a:srgbClr val="4BACC6">
            <a:hueOff val="-2207528"/>
            <a:satOff val="8847"/>
            <a:lumOff val="1917"/>
            <a:alphaOff val="0"/>
          </a:srgbClr>
        </a:solidFill>
        <a:ln>
          <a:noFill/>
        </a:ln>
        <a:effectLst>
          <a:outerShdw blurRad="40000" dist="20000" dir="5400000" rotWithShape="0">
            <a:srgbClr val="000000">
              <a:alpha val="38000"/>
            </a:srgbClr>
          </a:outerShdw>
        </a:effectLst>
      </dgm:spPr>
      <dgm:t>
        <a:bodyPr/>
        <a:lstStyle/>
        <a:p>
          <a:endParaRPr lang="es-EC"/>
        </a:p>
      </dgm:t>
    </dgm:pt>
    <dgm:pt modelId="{6376F56E-8853-4990-B722-EC6E0A942CD1}">
      <dgm:prSet phldrT="[Texto]"/>
      <dgm:spPr>
        <a:xfrm>
          <a:off x="689095" y="2526230"/>
          <a:ext cx="1122461" cy="673477"/>
        </a:xfrm>
        <a:solidFill>
          <a:srgbClr val="4BACC6">
            <a:hueOff val="-2980163"/>
            <a:satOff val="11943"/>
            <a:lumOff val="258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a:solidFill>
                <a:sysClr val="window" lastClr="FFFFFF"/>
              </a:solidFill>
              <a:latin typeface="Calibri"/>
              <a:ea typeface="+mn-ea"/>
              <a:cs typeface="+mn-cs"/>
            </a:rPr>
            <a:t>Compromiso de arrendamiento</a:t>
          </a:r>
        </a:p>
      </dgm:t>
    </dgm:pt>
    <dgm:pt modelId="{867C0F7C-0C1F-4AAC-96B0-709431183BE7}" type="parTrans" cxnId="{37605BAF-8083-4997-8861-14A29A0029E6}">
      <dgm:prSet/>
      <dgm:spPr/>
      <dgm:t>
        <a:bodyPr/>
        <a:lstStyle/>
        <a:p>
          <a:endParaRPr lang="es-EC"/>
        </a:p>
      </dgm:t>
    </dgm:pt>
    <dgm:pt modelId="{4D90C389-DB8B-4765-9634-52BC52E10B4F}" type="sibTrans" cxnId="{37605BAF-8083-4997-8861-14A29A0029E6}">
      <dgm:prSet/>
      <dgm:spPr>
        <a:xfrm>
          <a:off x="920952" y="2642159"/>
          <a:ext cx="1485508" cy="101021"/>
        </a:xfrm>
        <a:solidFill>
          <a:srgbClr val="4BACC6">
            <a:hueOff val="-3311292"/>
            <a:satOff val="13270"/>
            <a:lumOff val="2876"/>
            <a:alphaOff val="0"/>
          </a:srgbClr>
        </a:solidFill>
        <a:ln>
          <a:noFill/>
        </a:ln>
        <a:effectLst>
          <a:outerShdw blurRad="40000" dist="20000" dir="5400000" rotWithShape="0">
            <a:srgbClr val="000000">
              <a:alpha val="38000"/>
            </a:srgbClr>
          </a:outerShdw>
        </a:effectLst>
      </dgm:spPr>
      <dgm:t>
        <a:bodyPr/>
        <a:lstStyle/>
        <a:p>
          <a:endParaRPr lang="es-EC"/>
        </a:p>
      </dgm:t>
    </dgm:pt>
    <dgm:pt modelId="{57E0638B-0337-47E8-A0C4-A19ACFA692EE}">
      <dgm:prSet phldrT="[Texto]"/>
      <dgm:spPr>
        <a:xfrm>
          <a:off x="2181969" y="2526230"/>
          <a:ext cx="1122461" cy="673477"/>
        </a:xfrm>
        <a:solidFill>
          <a:srgbClr val="4BACC6">
            <a:hueOff val="-3973551"/>
            <a:satOff val="15924"/>
            <a:lumOff val="3451"/>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dirty="0">
              <a:solidFill>
                <a:sysClr val="window" lastClr="FFFFFF"/>
              </a:solidFill>
              <a:latin typeface="Calibri"/>
              <a:ea typeface="+mn-ea"/>
              <a:cs typeface="+mn-cs"/>
            </a:rPr>
            <a:t>Solicitud de que no haya sido antes </a:t>
          </a:r>
          <a:r>
            <a:rPr lang="es-EC" dirty="0" smtClean="0">
              <a:solidFill>
                <a:sysClr val="window" lastClr="FFFFFF"/>
              </a:solidFill>
              <a:latin typeface="Calibri"/>
              <a:ea typeface="+mn-ea"/>
              <a:cs typeface="+mn-cs"/>
            </a:rPr>
            <a:t>concesionado </a:t>
          </a:r>
          <a:r>
            <a:rPr lang="es-EC" dirty="0">
              <a:solidFill>
                <a:sysClr val="window" lastClr="FFFFFF"/>
              </a:solidFill>
              <a:latin typeface="Calibri"/>
              <a:ea typeface="+mn-ea"/>
              <a:cs typeface="+mn-cs"/>
            </a:rPr>
            <a:t>en Zona Franca</a:t>
          </a:r>
        </a:p>
      </dgm:t>
    </dgm:pt>
    <dgm:pt modelId="{3DE301BB-3D0F-472E-AEE4-0355458C88D4}" type="parTrans" cxnId="{89741C19-3E6F-406F-BAD2-7BC18A13A985}">
      <dgm:prSet/>
      <dgm:spPr/>
      <dgm:t>
        <a:bodyPr/>
        <a:lstStyle/>
        <a:p>
          <a:endParaRPr lang="es-EC"/>
        </a:p>
      </dgm:t>
    </dgm:pt>
    <dgm:pt modelId="{3DBFD401-D28F-419E-B1E2-9353F658D5D7}" type="sibTrans" cxnId="{89741C19-3E6F-406F-BAD2-7BC18A13A985}">
      <dgm:prSet/>
      <dgm:spPr>
        <a:xfrm rot="16200000">
          <a:off x="1992903" y="2221236"/>
          <a:ext cx="834481" cy="101021"/>
        </a:xfrm>
        <a:solidFill>
          <a:srgbClr val="4BACC6">
            <a:hueOff val="-4415056"/>
            <a:satOff val="17694"/>
            <a:lumOff val="3835"/>
            <a:alphaOff val="0"/>
          </a:srgbClr>
        </a:solidFill>
        <a:ln>
          <a:noFill/>
        </a:ln>
        <a:effectLst>
          <a:outerShdw blurRad="40000" dist="20000" dir="5400000" rotWithShape="0">
            <a:srgbClr val="000000">
              <a:alpha val="38000"/>
            </a:srgbClr>
          </a:outerShdw>
        </a:effectLst>
      </dgm:spPr>
      <dgm:t>
        <a:bodyPr/>
        <a:lstStyle/>
        <a:p>
          <a:endParaRPr lang="es-EC"/>
        </a:p>
      </dgm:t>
    </dgm:pt>
    <dgm:pt modelId="{F4C69AA1-2060-4A8E-A029-38D0DE48B3C8}">
      <dgm:prSet phldrT="[Texto]"/>
      <dgm:spPr>
        <a:xfrm>
          <a:off x="2181969" y="1684384"/>
          <a:ext cx="1122461" cy="673477"/>
        </a:xfrm>
        <a:solidFill>
          <a:srgbClr val="4BACC6">
            <a:hueOff val="-4966938"/>
            <a:satOff val="19906"/>
            <a:lumOff val="4314"/>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a:solidFill>
                <a:sysClr val="window" lastClr="FFFFFF"/>
              </a:solidFill>
              <a:latin typeface="Calibri"/>
              <a:ea typeface="+mn-ea"/>
              <a:cs typeface="+mn-cs"/>
            </a:rPr>
            <a:t>Cédula de ciudadanía</a:t>
          </a:r>
        </a:p>
      </dgm:t>
    </dgm:pt>
    <dgm:pt modelId="{3F589F22-80F1-4236-8A3A-FE25D28D4269}" type="parTrans" cxnId="{EF35982B-B48E-4297-AC4E-F4BC7C6DCCF5}">
      <dgm:prSet/>
      <dgm:spPr/>
      <dgm:t>
        <a:bodyPr/>
        <a:lstStyle/>
        <a:p>
          <a:endParaRPr lang="es-EC"/>
        </a:p>
      </dgm:t>
    </dgm:pt>
    <dgm:pt modelId="{07AF0FE9-F290-4C16-85B4-C225D2C164F9}" type="sibTrans" cxnId="{EF35982B-B48E-4297-AC4E-F4BC7C6DCCF5}">
      <dgm:prSet/>
      <dgm:spPr>
        <a:xfrm rot="16200000">
          <a:off x="1992903" y="1379390"/>
          <a:ext cx="834481" cy="101021"/>
        </a:xfrm>
        <a:solidFill>
          <a:srgbClr val="4BACC6">
            <a:hueOff val="-5518820"/>
            <a:satOff val="22117"/>
            <a:lumOff val="4793"/>
            <a:alphaOff val="0"/>
          </a:srgbClr>
        </a:solidFill>
        <a:ln>
          <a:noFill/>
        </a:ln>
        <a:effectLst>
          <a:outerShdw blurRad="40000" dist="20000" dir="5400000" rotWithShape="0">
            <a:srgbClr val="000000">
              <a:alpha val="38000"/>
            </a:srgbClr>
          </a:outerShdw>
        </a:effectLst>
      </dgm:spPr>
      <dgm:t>
        <a:bodyPr/>
        <a:lstStyle/>
        <a:p>
          <a:endParaRPr lang="es-EC"/>
        </a:p>
      </dgm:t>
    </dgm:pt>
    <dgm:pt modelId="{23FE95D3-F03D-4C85-9160-60A9023B767B}">
      <dgm:prSet phldrT="[Texto]"/>
      <dgm:spPr>
        <a:xfrm>
          <a:off x="2181969" y="842538"/>
          <a:ext cx="1122461" cy="673477"/>
        </a:xfrm>
        <a:solidFill>
          <a:srgbClr val="4BACC6">
            <a:hueOff val="-5960326"/>
            <a:satOff val="23887"/>
            <a:lumOff val="5177"/>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a:solidFill>
                <a:sysClr val="window" lastClr="FFFFFF"/>
              </a:solidFill>
              <a:latin typeface="Calibri"/>
              <a:ea typeface="+mn-ea"/>
              <a:cs typeface="+mn-cs"/>
            </a:rPr>
            <a:t>Documento de acreditación financiera</a:t>
          </a:r>
        </a:p>
      </dgm:t>
    </dgm:pt>
    <dgm:pt modelId="{27BF609D-9A9E-43EB-8A7C-3F44CBBE073C}" type="parTrans" cxnId="{F5F6BC70-A2DB-48D7-9BE0-2D5ACE0846B8}">
      <dgm:prSet/>
      <dgm:spPr/>
      <dgm:t>
        <a:bodyPr/>
        <a:lstStyle/>
        <a:p>
          <a:endParaRPr lang="es-EC"/>
        </a:p>
      </dgm:t>
    </dgm:pt>
    <dgm:pt modelId="{C650F463-B790-4464-9150-47B74FDEF288}" type="sibTrans" cxnId="{F5F6BC70-A2DB-48D7-9BE0-2D5ACE0846B8}">
      <dgm:prSet/>
      <dgm:spPr>
        <a:xfrm rot="16200000">
          <a:off x="1992903" y="537543"/>
          <a:ext cx="834481" cy="101021"/>
        </a:xfrm>
        <a:solidFill>
          <a:srgbClr val="4BACC6">
            <a:hueOff val="-6622584"/>
            <a:satOff val="26541"/>
            <a:lumOff val="5752"/>
            <a:alphaOff val="0"/>
          </a:srgbClr>
        </a:solidFill>
        <a:ln>
          <a:noFill/>
        </a:ln>
        <a:effectLst>
          <a:outerShdw blurRad="40000" dist="20000" dir="5400000" rotWithShape="0">
            <a:srgbClr val="000000">
              <a:alpha val="38000"/>
            </a:srgbClr>
          </a:outerShdw>
        </a:effectLst>
      </dgm:spPr>
      <dgm:t>
        <a:bodyPr/>
        <a:lstStyle/>
        <a:p>
          <a:endParaRPr lang="es-EC"/>
        </a:p>
      </dgm:t>
    </dgm:pt>
    <dgm:pt modelId="{B9F159C2-79CA-4058-B8CC-F7C8ED2B9C5B}">
      <dgm:prSet phldrT="[Texto]"/>
      <dgm:spPr>
        <a:xfrm>
          <a:off x="2181969" y="692"/>
          <a:ext cx="1122461" cy="673477"/>
        </a:xfrm>
        <a:solidFill>
          <a:srgbClr val="4BACC6">
            <a:hueOff val="-6953714"/>
            <a:satOff val="27868"/>
            <a:lumOff val="604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a:solidFill>
                <a:sysClr val="window" lastClr="FFFFFF"/>
              </a:solidFill>
              <a:latin typeface="Calibri"/>
              <a:ea typeface="+mn-ea"/>
              <a:cs typeface="+mn-cs"/>
            </a:rPr>
            <a:t>Cronograma de inversión</a:t>
          </a:r>
        </a:p>
      </dgm:t>
    </dgm:pt>
    <dgm:pt modelId="{109577EC-AC77-4B56-BB84-A3F502F71A58}" type="parTrans" cxnId="{3B081B2F-A580-46A5-A414-AF63E9E05CA6}">
      <dgm:prSet/>
      <dgm:spPr/>
      <dgm:t>
        <a:bodyPr/>
        <a:lstStyle/>
        <a:p>
          <a:endParaRPr lang="es-EC"/>
        </a:p>
      </dgm:t>
    </dgm:pt>
    <dgm:pt modelId="{2B52854D-0E72-4F5A-B6D0-221C54F81455}" type="sibTrans" cxnId="{3B081B2F-A580-46A5-A414-AF63E9E05CA6}">
      <dgm:prSet/>
      <dgm:spPr>
        <a:xfrm>
          <a:off x="2413826" y="116620"/>
          <a:ext cx="1485508" cy="101021"/>
        </a:xfrm>
        <a:solidFill>
          <a:srgbClr val="4BACC6">
            <a:hueOff val="-7726349"/>
            <a:satOff val="30964"/>
            <a:lumOff val="6711"/>
            <a:alphaOff val="0"/>
          </a:srgbClr>
        </a:solidFill>
        <a:ln>
          <a:noFill/>
        </a:ln>
        <a:effectLst>
          <a:outerShdw blurRad="40000" dist="20000" dir="5400000" rotWithShape="0">
            <a:srgbClr val="000000">
              <a:alpha val="38000"/>
            </a:srgbClr>
          </a:outerShdw>
        </a:effectLst>
      </dgm:spPr>
      <dgm:t>
        <a:bodyPr/>
        <a:lstStyle/>
        <a:p>
          <a:endParaRPr lang="es-EC"/>
        </a:p>
      </dgm:t>
    </dgm:pt>
    <dgm:pt modelId="{A3F535A8-4CE4-4DDD-8012-4AB98144CC57}">
      <dgm:prSet phldrT="[Texto]"/>
      <dgm:spPr>
        <a:xfrm>
          <a:off x="3674843" y="692"/>
          <a:ext cx="1122461" cy="673477"/>
        </a:xfrm>
        <a:solidFill>
          <a:srgbClr val="4BACC6">
            <a:hueOff val="-7947101"/>
            <a:satOff val="31849"/>
            <a:lumOff val="6902"/>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a:solidFill>
                <a:sysClr val="window" lastClr="FFFFFF"/>
              </a:solidFill>
              <a:latin typeface="Calibri"/>
              <a:ea typeface="+mn-ea"/>
              <a:cs typeface="+mn-cs"/>
            </a:rPr>
            <a:t>Detalle de plazas de trabajo</a:t>
          </a:r>
        </a:p>
      </dgm:t>
    </dgm:pt>
    <dgm:pt modelId="{4462A628-0590-41A3-8818-A02D0C2C8F06}" type="parTrans" cxnId="{CCB5524A-6D51-42B8-B6ED-5AE4AB07FD2A}">
      <dgm:prSet/>
      <dgm:spPr/>
      <dgm:t>
        <a:bodyPr/>
        <a:lstStyle/>
        <a:p>
          <a:endParaRPr lang="es-EC"/>
        </a:p>
      </dgm:t>
    </dgm:pt>
    <dgm:pt modelId="{0636395B-D07D-4E5D-AF7B-59007AF80C33}" type="sibTrans" cxnId="{CCB5524A-6D51-42B8-B6ED-5AE4AB07FD2A}">
      <dgm:prSet/>
      <dgm:spPr>
        <a:xfrm rot="5400000">
          <a:off x="3485777" y="537543"/>
          <a:ext cx="834481" cy="101021"/>
        </a:xfrm>
        <a:solidFill>
          <a:srgbClr val="4BACC6">
            <a:hueOff val="-8830112"/>
            <a:satOff val="35388"/>
            <a:lumOff val="7669"/>
            <a:alphaOff val="0"/>
          </a:srgbClr>
        </a:solidFill>
        <a:ln>
          <a:noFill/>
        </a:ln>
        <a:effectLst>
          <a:outerShdw blurRad="40000" dist="20000" dir="5400000" rotWithShape="0">
            <a:srgbClr val="000000">
              <a:alpha val="38000"/>
            </a:srgbClr>
          </a:outerShdw>
        </a:effectLst>
      </dgm:spPr>
      <dgm:t>
        <a:bodyPr/>
        <a:lstStyle/>
        <a:p>
          <a:endParaRPr lang="es-EC"/>
        </a:p>
      </dgm:t>
    </dgm:pt>
    <dgm:pt modelId="{0A854C4E-E9C5-4827-898C-B99F994D4CDA}">
      <dgm:prSet phldrT="[Texto]"/>
      <dgm:spPr>
        <a:xfrm>
          <a:off x="3674843" y="842538"/>
          <a:ext cx="1122461" cy="673477"/>
        </a:xfrm>
        <a:solidFill>
          <a:srgbClr val="4BACC6">
            <a:hueOff val="-8940489"/>
            <a:satOff val="35830"/>
            <a:lumOff val="7765"/>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a:solidFill>
                <a:sysClr val="window" lastClr="FFFFFF"/>
              </a:solidFill>
              <a:latin typeface="Calibri"/>
              <a:ea typeface="+mn-ea"/>
              <a:cs typeface="+mn-cs"/>
            </a:rPr>
            <a:t>Estudio de impaccto ambiental</a:t>
          </a:r>
        </a:p>
      </dgm:t>
    </dgm:pt>
    <dgm:pt modelId="{414AC25D-942F-4BA8-817F-E36BEC86EFFC}" type="parTrans" cxnId="{207E9677-9FBA-4E30-A1EE-A1758EE64AE5}">
      <dgm:prSet/>
      <dgm:spPr/>
      <dgm:t>
        <a:bodyPr/>
        <a:lstStyle/>
        <a:p>
          <a:endParaRPr lang="es-EC"/>
        </a:p>
      </dgm:t>
    </dgm:pt>
    <dgm:pt modelId="{21D89F59-F718-4941-8D6F-7C968EDB7BDA}" type="sibTrans" cxnId="{207E9677-9FBA-4E30-A1EE-A1758EE64AE5}">
      <dgm:prSet/>
      <dgm:spPr>
        <a:xfrm rot="5400000">
          <a:off x="3485777" y="1379390"/>
          <a:ext cx="834481" cy="101021"/>
        </a:xfrm>
        <a:solidFill>
          <a:srgbClr val="4BACC6">
            <a:hueOff val="-9933876"/>
            <a:satOff val="39811"/>
            <a:lumOff val="8628"/>
            <a:alphaOff val="0"/>
          </a:srgbClr>
        </a:solidFill>
        <a:ln>
          <a:noFill/>
        </a:ln>
        <a:effectLst>
          <a:outerShdw blurRad="40000" dist="20000" dir="5400000" rotWithShape="0">
            <a:srgbClr val="000000">
              <a:alpha val="38000"/>
            </a:srgbClr>
          </a:outerShdw>
        </a:effectLst>
      </dgm:spPr>
      <dgm:t>
        <a:bodyPr/>
        <a:lstStyle/>
        <a:p>
          <a:endParaRPr lang="es-EC"/>
        </a:p>
      </dgm:t>
    </dgm:pt>
    <dgm:pt modelId="{C32A3FCF-773F-49EC-A15D-1ABA27F6ED26}">
      <dgm:prSet phldrT="[Texto]"/>
      <dgm:spPr>
        <a:xfrm>
          <a:off x="3674843" y="1684384"/>
          <a:ext cx="1122461" cy="673477"/>
        </a:xfrm>
        <a:solidFill>
          <a:srgbClr val="4BACC6">
            <a:hueOff val="-9933876"/>
            <a:satOff val="39811"/>
            <a:lumOff val="862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s-EC" dirty="0">
              <a:solidFill>
                <a:sysClr val="window" lastClr="FFFFFF"/>
              </a:solidFill>
              <a:latin typeface="Calibri"/>
              <a:ea typeface="+mn-ea"/>
              <a:cs typeface="+mn-cs"/>
            </a:rPr>
            <a:t>Los demás exigidos por el Consejo </a:t>
          </a:r>
          <a:r>
            <a:rPr lang="es-EC" dirty="0" smtClean="0">
              <a:solidFill>
                <a:sysClr val="window" lastClr="FFFFFF"/>
              </a:solidFill>
              <a:latin typeface="Calibri"/>
              <a:ea typeface="+mn-ea"/>
              <a:cs typeface="+mn-cs"/>
            </a:rPr>
            <a:t>Sectorial</a:t>
          </a:r>
          <a:endParaRPr lang="es-EC" dirty="0">
            <a:solidFill>
              <a:sysClr val="window" lastClr="FFFFFF"/>
            </a:solidFill>
            <a:latin typeface="Calibri"/>
            <a:ea typeface="+mn-ea"/>
            <a:cs typeface="+mn-cs"/>
          </a:endParaRPr>
        </a:p>
      </dgm:t>
    </dgm:pt>
    <dgm:pt modelId="{5DDA87CC-47A2-4961-BFA1-D603FA9EAC5A}" type="parTrans" cxnId="{2B0DB195-B498-4E5F-B1F1-912149B5862D}">
      <dgm:prSet/>
      <dgm:spPr/>
      <dgm:t>
        <a:bodyPr/>
        <a:lstStyle/>
        <a:p>
          <a:endParaRPr lang="es-EC"/>
        </a:p>
      </dgm:t>
    </dgm:pt>
    <dgm:pt modelId="{15092D17-0F60-479B-AA5E-5501DF128F13}" type="sibTrans" cxnId="{2B0DB195-B498-4E5F-B1F1-912149B5862D}">
      <dgm:prSet/>
      <dgm:spPr/>
      <dgm:t>
        <a:bodyPr/>
        <a:lstStyle/>
        <a:p>
          <a:endParaRPr lang="es-EC"/>
        </a:p>
      </dgm:t>
    </dgm:pt>
    <dgm:pt modelId="{960E6009-F7DD-4206-AA99-4D936FE67EA5}" type="pres">
      <dgm:prSet presAssocID="{8AA08387-2FE9-4D3E-B04A-B5C3CF95C8DA}" presName="Name0" presStyleCnt="0">
        <dgm:presLayoutVars>
          <dgm:dir/>
          <dgm:resizeHandles/>
        </dgm:presLayoutVars>
      </dgm:prSet>
      <dgm:spPr/>
      <dgm:t>
        <a:bodyPr/>
        <a:lstStyle/>
        <a:p>
          <a:endParaRPr lang="es-EC"/>
        </a:p>
      </dgm:t>
    </dgm:pt>
    <dgm:pt modelId="{723630E9-0A2A-4087-A7B3-BFBDCD246E2E}" type="pres">
      <dgm:prSet presAssocID="{3D3320D5-5B4C-4A28-A03F-AAA4E0F90A51}" presName="compNode" presStyleCnt="0"/>
      <dgm:spPr/>
    </dgm:pt>
    <dgm:pt modelId="{037760AE-0165-4856-80D4-27BCC4C6131B}" type="pres">
      <dgm:prSet presAssocID="{3D3320D5-5B4C-4A28-A03F-AAA4E0F90A51}" presName="dummyConnPt" presStyleCnt="0"/>
      <dgm:spPr/>
    </dgm:pt>
    <dgm:pt modelId="{9590D206-431C-4AE7-B880-6CCF5FD816B5}" type="pres">
      <dgm:prSet presAssocID="{3D3320D5-5B4C-4A28-A03F-AAA4E0F90A51}" presName="node" presStyleLbl="node1" presStyleIdx="0" presStyleCnt="10">
        <dgm:presLayoutVars>
          <dgm:bulletEnabled val="1"/>
        </dgm:presLayoutVars>
      </dgm:prSet>
      <dgm:spPr>
        <a:prstGeom prst="roundRect">
          <a:avLst>
            <a:gd name="adj" fmla="val 10000"/>
          </a:avLst>
        </a:prstGeom>
      </dgm:spPr>
      <dgm:t>
        <a:bodyPr/>
        <a:lstStyle/>
        <a:p>
          <a:endParaRPr lang="es-EC"/>
        </a:p>
      </dgm:t>
    </dgm:pt>
    <dgm:pt modelId="{ED90E952-0E59-4B3B-9B22-6D4F723CB182}" type="pres">
      <dgm:prSet presAssocID="{57DCF0C8-74A9-49D1-A1C2-FDFDD9A56134}" presName="sibTrans" presStyleLbl="bgSibTrans2D1" presStyleIdx="0" presStyleCnt="9"/>
      <dgm:spPr>
        <a:prstGeom prst="rect">
          <a:avLst/>
        </a:prstGeom>
      </dgm:spPr>
      <dgm:t>
        <a:bodyPr/>
        <a:lstStyle/>
        <a:p>
          <a:endParaRPr lang="es-EC"/>
        </a:p>
      </dgm:t>
    </dgm:pt>
    <dgm:pt modelId="{285090F6-7CA2-4853-9888-DB989A4018D7}" type="pres">
      <dgm:prSet presAssocID="{8F00E112-C9D6-4EFE-A336-F27D3CFCF3FB}" presName="compNode" presStyleCnt="0"/>
      <dgm:spPr/>
    </dgm:pt>
    <dgm:pt modelId="{1068A489-CF2E-4671-AE11-1CE0AC06351E}" type="pres">
      <dgm:prSet presAssocID="{8F00E112-C9D6-4EFE-A336-F27D3CFCF3FB}" presName="dummyConnPt" presStyleCnt="0"/>
      <dgm:spPr/>
    </dgm:pt>
    <dgm:pt modelId="{4F622679-C906-4949-A7EC-ED25E0DCEB41}" type="pres">
      <dgm:prSet presAssocID="{8F00E112-C9D6-4EFE-A336-F27D3CFCF3FB}" presName="node" presStyleLbl="node1" presStyleIdx="1" presStyleCnt="10">
        <dgm:presLayoutVars>
          <dgm:bulletEnabled val="1"/>
        </dgm:presLayoutVars>
      </dgm:prSet>
      <dgm:spPr>
        <a:prstGeom prst="roundRect">
          <a:avLst>
            <a:gd name="adj" fmla="val 10000"/>
          </a:avLst>
        </a:prstGeom>
      </dgm:spPr>
      <dgm:t>
        <a:bodyPr/>
        <a:lstStyle/>
        <a:p>
          <a:endParaRPr lang="es-EC"/>
        </a:p>
      </dgm:t>
    </dgm:pt>
    <dgm:pt modelId="{C3C2AC37-3944-497A-A74B-14F8DDA3AA87}" type="pres">
      <dgm:prSet presAssocID="{21010A6B-D7FC-4B7D-8789-62F53ECAC36C}" presName="sibTrans" presStyleLbl="bgSibTrans2D1" presStyleIdx="1" presStyleCnt="9"/>
      <dgm:spPr>
        <a:prstGeom prst="rect">
          <a:avLst/>
        </a:prstGeom>
      </dgm:spPr>
      <dgm:t>
        <a:bodyPr/>
        <a:lstStyle/>
        <a:p>
          <a:endParaRPr lang="es-EC"/>
        </a:p>
      </dgm:t>
    </dgm:pt>
    <dgm:pt modelId="{7605381A-19D2-48BB-A2E4-68EAB5807DAB}" type="pres">
      <dgm:prSet presAssocID="{6376F56E-8853-4990-B722-EC6E0A942CD1}" presName="compNode" presStyleCnt="0"/>
      <dgm:spPr/>
    </dgm:pt>
    <dgm:pt modelId="{AB77E247-8FF1-473D-B269-DC5547D559EE}" type="pres">
      <dgm:prSet presAssocID="{6376F56E-8853-4990-B722-EC6E0A942CD1}" presName="dummyConnPt" presStyleCnt="0"/>
      <dgm:spPr/>
    </dgm:pt>
    <dgm:pt modelId="{B9ADFEA7-6F23-41BB-8B91-311A10A1ECEB}" type="pres">
      <dgm:prSet presAssocID="{6376F56E-8853-4990-B722-EC6E0A942CD1}" presName="node" presStyleLbl="node1" presStyleIdx="2" presStyleCnt="10">
        <dgm:presLayoutVars>
          <dgm:bulletEnabled val="1"/>
        </dgm:presLayoutVars>
      </dgm:prSet>
      <dgm:spPr>
        <a:prstGeom prst="roundRect">
          <a:avLst>
            <a:gd name="adj" fmla="val 10000"/>
          </a:avLst>
        </a:prstGeom>
      </dgm:spPr>
      <dgm:t>
        <a:bodyPr/>
        <a:lstStyle/>
        <a:p>
          <a:endParaRPr lang="es-EC"/>
        </a:p>
      </dgm:t>
    </dgm:pt>
    <dgm:pt modelId="{5F37E250-0F76-41DC-BF46-F44AB9DE3F82}" type="pres">
      <dgm:prSet presAssocID="{4D90C389-DB8B-4765-9634-52BC52E10B4F}" presName="sibTrans" presStyleLbl="bgSibTrans2D1" presStyleIdx="2" presStyleCnt="9"/>
      <dgm:spPr>
        <a:prstGeom prst="rect">
          <a:avLst/>
        </a:prstGeom>
      </dgm:spPr>
      <dgm:t>
        <a:bodyPr/>
        <a:lstStyle/>
        <a:p>
          <a:endParaRPr lang="es-EC"/>
        </a:p>
      </dgm:t>
    </dgm:pt>
    <dgm:pt modelId="{EE09F628-18A2-4900-A723-EB0FCB382C5A}" type="pres">
      <dgm:prSet presAssocID="{57E0638B-0337-47E8-A0C4-A19ACFA692EE}" presName="compNode" presStyleCnt="0"/>
      <dgm:spPr/>
    </dgm:pt>
    <dgm:pt modelId="{22642537-6FD5-42B0-8FCE-BB9B1C2D8A68}" type="pres">
      <dgm:prSet presAssocID="{57E0638B-0337-47E8-A0C4-A19ACFA692EE}" presName="dummyConnPt" presStyleCnt="0"/>
      <dgm:spPr/>
    </dgm:pt>
    <dgm:pt modelId="{B469001B-7AF4-4B9E-9F76-7743711050CA}" type="pres">
      <dgm:prSet presAssocID="{57E0638B-0337-47E8-A0C4-A19ACFA692EE}" presName="node" presStyleLbl="node1" presStyleIdx="3" presStyleCnt="10">
        <dgm:presLayoutVars>
          <dgm:bulletEnabled val="1"/>
        </dgm:presLayoutVars>
      </dgm:prSet>
      <dgm:spPr>
        <a:prstGeom prst="roundRect">
          <a:avLst>
            <a:gd name="adj" fmla="val 10000"/>
          </a:avLst>
        </a:prstGeom>
      </dgm:spPr>
      <dgm:t>
        <a:bodyPr/>
        <a:lstStyle/>
        <a:p>
          <a:endParaRPr lang="es-EC"/>
        </a:p>
      </dgm:t>
    </dgm:pt>
    <dgm:pt modelId="{1764A4A9-2795-49A6-8915-F2E896A02B45}" type="pres">
      <dgm:prSet presAssocID="{3DBFD401-D28F-419E-B1E2-9353F658D5D7}" presName="sibTrans" presStyleLbl="bgSibTrans2D1" presStyleIdx="3" presStyleCnt="9"/>
      <dgm:spPr>
        <a:prstGeom prst="rect">
          <a:avLst/>
        </a:prstGeom>
      </dgm:spPr>
      <dgm:t>
        <a:bodyPr/>
        <a:lstStyle/>
        <a:p>
          <a:endParaRPr lang="es-EC"/>
        </a:p>
      </dgm:t>
    </dgm:pt>
    <dgm:pt modelId="{C7B7D11A-BD53-4B43-8BB5-A95022E87B0C}" type="pres">
      <dgm:prSet presAssocID="{F4C69AA1-2060-4A8E-A029-38D0DE48B3C8}" presName="compNode" presStyleCnt="0"/>
      <dgm:spPr/>
    </dgm:pt>
    <dgm:pt modelId="{FBE72F97-D5F2-4A8E-91BB-694DC75C52EE}" type="pres">
      <dgm:prSet presAssocID="{F4C69AA1-2060-4A8E-A029-38D0DE48B3C8}" presName="dummyConnPt" presStyleCnt="0"/>
      <dgm:spPr/>
    </dgm:pt>
    <dgm:pt modelId="{CD6946A5-6F0E-49CE-BA08-CD3BDD3B4DDD}" type="pres">
      <dgm:prSet presAssocID="{F4C69AA1-2060-4A8E-A029-38D0DE48B3C8}" presName="node" presStyleLbl="node1" presStyleIdx="4" presStyleCnt="10">
        <dgm:presLayoutVars>
          <dgm:bulletEnabled val="1"/>
        </dgm:presLayoutVars>
      </dgm:prSet>
      <dgm:spPr>
        <a:prstGeom prst="roundRect">
          <a:avLst>
            <a:gd name="adj" fmla="val 10000"/>
          </a:avLst>
        </a:prstGeom>
      </dgm:spPr>
      <dgm:t>
        <a:bodyPr/>
        <a:lstStyle/>
        <a:p>
          <a:endParaRPr lang="es-EC"/>
        </a:p>
      </dgm:t>
    </dgm:pt>
    <dgm:pt modelId="{9F89CA1B-C844-4A47-BD36-9FDDBF9E544E}" type="pres">
      <dgm:prSet presAssocID="{07AF0FE9-F290-4C16-85B4-C225D2C164F9}" presName="sibTrans" presStyleLbl="bgSibTrans2D1" presStyleIdx="4" presStyleCnt="9"/>
      <dgm:spPr>
        <a:prstGeom prst="rect">
          <a:avLst/>
        </a:prstGeom>
      </dgm:spPr>
      <dgm:t>
        <a:bodyPr/>
        <a:lstStyle/>
        <a:p>
          <a:endParaRPr lang="es-EC"/>
        </a:p>
      </dgm:t>
    </dgm:pt>
    <dgm:pt modelId="{0C747543-FF0B-43BA-ABE3-14C88FE211C1}" type="pres">
      <dgm:prSet presAssocID="{23FE95D3-F03D-4C85-9160-60A9023B767B}" presName="compNode" presStyleCnt="0"/>
      <dgm:spPr/>
    </dgm:pt>
    <dgm:pt modelId="{3DAD9430-4D08-46F2-BE1A-1EAD1B4DE0E6}" type="pres">
      <dgm:prSet presAssocID="{23FE95D3-F03D-4C85-9160-60A9023B767B}" presName="dummyConnPt" presStyleCnt="0"/>
      <dgm:spPr/>
    </dgm:pt>
    <dgm:pt modelId="{4CAF4312-89C4-4963-B8EC-25A4E45FE629}" type="pres">
      <dgm:prSet presAssocID="{23FE95D3-F03D-4C85-9160-60A9023B767B}" presName="node" presStyleLbl="node1" presStyleIdx="5" presStyleCnt="10">
        <dgm:presLayoutVars>
          <dgm:bulletEnabled val="1"/>
        </dgm:presLayoutVars>
      </dgm:prSet>
      <dgm:spPr>
        <a:prstGeom prst="roundRect">
          <a:avLst>
            <a:gd name="adj" fmla="val 10000"/>
          </a:avLst>
        </a:prstGeom>
      </dgm:spPr>
      <dgm:t>
        <a:bodyPr/>
        <a:lstStyle/>
        <a:p>
          <a:endParaRPr lang="es-EC"/>
        </a:p>
      </dgm:t>
    </dgm:pt>
    <dgm:pt modelId="{7783CC12-5066-49CD-A33A-EF203F0BFB4B}" type="pres">
      <dgm:prSet presAssocID="{C650F463-B790-4464-9150-47B74FDEF288}" presName="sibTrans" presStyleLbl="bgSibTrans2D1" presStyleIdx="5" presStyleCnt="9"/>
      <dgm:spPr>
        <a:prstGeom prst="rect">
          <a:avLst/>
        </a:prstGeom>
      </dgm:spPr>
      <dgm:t>
        <a:bodyPr/>
        <a:lstStyle/>
        <a:p>
          <a:endParaRPr lang="es-EC"/>
        </a:p>
      </dgm:t>
    </dgm:pt>
    <dgm:pt modelId="{C6C7468D-A509-4A09-A41E-85D4621B55B5}" type="pres">
      <dgm:prSet presAssocID="{B9F159C2-79CA-4058-B8CC-F7C8ED2B9C5B}" presName="compNode" presStyleCnt="0"/>
      <dgm:spPr/>
    </dgm:pt>
    <dgm:pt modelId="{6387241A-B9CA-4D27-A3A7-D5B0B1DDBD9A}" type="pres">
      <dgm:prSet presAssocID="{B9F159C2-79CA-4058-B8CC-F7C8ED2B9C5B}" presName="dummyConnPt" presStyleCnt="0"/>
      <dgm:spPr/>
    </dgm:pt>
    <dgm:pt modelId="{C363F838-580E-4A05-A1F3-8A22F76C74B6}" type="pres">
      <dgm:prSet presAssocID="{B9F159C2-79CA-4058-B8CC-F7C8ED2B9C5B}" presName="node" presStyleLbl="node1" presStyleIdx="6" presStyleCnt="10">
        <dgm:presLayoutVars>
          <dgm:bulletEnabled val="1"/>
        </dgm:presLayoutVars>
      </dgm:prSet>
      <dgm:spPr>
        <a:prstGeom prst="roundRect">
          <a:avLst>
            <a:gd name="adj" fmla="val 10000"/>
          </a:avLst>
        </a:prstGeom>
      </dgm:spPr>
      <dgm:t>
        <a:bodyPr/>
        <a:lstStyle/>
        <a:p>
          <a:endParaRPr lang="es-EC"/>
        </a:p>
      </dgm:t>
    </dgm:pt>
    <dgm:pt modelId="{F999829C-2790-4811-A20D-FE9472881BB2}" type="pres">
      <dgm:prSet presAssocID="{2B52854D-0E72-4F5A-B6D0-221C54F81455}" presName="sibTrans" presStyleLbl="bgSibTrans2D1" presStyleIdx="6" presStyleCnt="9"/>
      <dgm:spPr>
        <a:prstGeom prst="rect">
          <a:avLst/>
        </a:prstGeom>
      </dgm:spPr>
      <dgm:t>
        <a:bodyPr/>
        <a:lstStyle/>
        <a:p>
          <a:endParaRPr lang="es-EC"/>
        </a:p>
      </dgm:t>
    </dgm:pt>
    <dgm:pt modelId="{B73CA1CB-648B-4FA1-9217-976438F28CC5}" type="pres">
      <dgm:prSet presAssocID="{A3F535A8-4CE4-4DDD-8012-4AB98144CC57}" presName="compNode" presStyleCnt="0"/>
      <dgm:spPr/>
    </dgm:pt>
    <dgm:pt modelId="{5F8B404D-9E95-4D2C-84D1-7DF20D6785E9}" type="pres">
      <dgm:prSet presAssocID="{A3F535A8-4CE4-4DDD-8012-4AB98144CC57}" presName="dummyConnPt" presStyleCnt="0"/>
      <dgm:spPr/>
    </dgm:pt>
    <dgm:pt modelId="{2F178226-1795-4E28-81DE-EC5A15A4F1ED}" type="pres">
      <dgm:prSet presAssocID="{A3F535A8-4CE4-4DDD-8012-4AB98144CC57}" presName="node" presStyleLbl="node1" presStyleIdx="7" presStyleCnt="10">
        <dgm:presLayoutVars>
          <dgm:bulletEnabled val="1"/>
        </dgm:presLayoutVars>
      </dgm:prSet>
      <dgm:spPr>
        <a:prstGeom prst="roundRect">
          <a:avLst>
            <a:gd name="adj" fmla="val 10000"/>
          </a:avLst>
        </a:prstGeom>
      </dgm:spPr>
      <dgm:t>
        <a:bodyPr/>
        <a:lstStyle/>
        <a:p>
          <a:endParaRPr lang="es-EC"/>
        </a:p>
      </dgm:t>
    </dgm:pt>
    <dgm:pt modelId="{F109E895-8744-436A-8E67-2363A13F5AB6}" type="pres">
      <dgm:prSet presAssocID="{0636395B-D07D-4E5D-AF7B-59007AF80C33}" presName="sibTrans" presStyleLbl="bgSibTrans2D1" presStyleIdx="7" presStyleCnt="9"/>
      <dgm:spPr>
        <a:prstGeom prst="rect">
          <a:avLst/>
        </a:prstGeom>
      </dgm:spPr>
      <dgm:t>
        <a:bodyPr/>
        <a:lstStyle/>
        <a:p>
          <a:endParaRPr lang="es-EC"/>
        </a:p>
      </dgm:t>
    </dgm:pt>
    <dgm:pt modelId="{E20FFAAC-2873-4156-9F90-C134B20F4FE1}" type="pres">
      <dgm:prSet presAssocID="{0A854C4E-E9C5-4827-898C-B99F994D4CDA}" presName="compNode" presStyleCnt="0"/>
      <dgm:spPr/>
    </dgm:pt>
    <dgm:pt modelId="{9A9B9158-3B4A-4F09-A0E3-155A39D5270E}" type="pres">
      <dgm:prSet presAssocID="{0A854C4E-E9C5-4827-898C-B99F994D4CDA}" presName="dummyConnPt" presStyleCnt="0"/>
      <dgm:spPr/>
    </dgm:pt>
    <dgm:pt modelId="{ECDE0B86-16BC-4C82-9156-B403BFA6AC01}" type="pres">
      <dgm:prSet presAssocID="{0A854C4E-E9C5-4827-898C-B99F994D4CDA}" presName="node" presStyleLbl="node1" presStyleIdx="8" presStyleCnt="10">
        <dgm:presLayoutVars>
          <dgm:bulletEnabled val="1"/>
        </dgm:presLayoutVars>
      </dgm:prSet>
      <dgm:spPr>
        <a:prstGeom prst="roundRect">
          <a:avLst>
            <a:gd name="adj" fmla="val 10000"/>
          </a:avLst>
        </a:prstGeom>
      </dgm:spPr>
      <dgm:t>
        <a:bodyPr/>
        <a:lstStyle/>
        <a:p>
          <a:endParaRPr lang="es-EC"/>
        </a:p>
      </dgm:t>
    </dgm:pt>
    <dgm:pt modelId="{EEB3CB65-0158-406B-9767-3A78A97A1C21}" type="pres">
      <dgm:prSet presAssocID="{21D89F59-F718-4941-8D6F-7C968EDB7BDA}" presName="sibTrans" presStyleLbl="bgSibTrans2D1" presStyleIdx="8" presStyleCnt="9"/>
      <dgm:spPr>
        <a:prstGeom prst="rect">
          <a:avLst/>
        </a:prstGeom>
      </dgm:spPr>
      <dgm:t>
        <a:bodyPr/>
        <a:lstStyle/>
        <a:p>
          <a:endParaRPr lang="es-EC"/>
        </a:p>
      </dgm:t>
    </dgm:pt>
    <dgm:pt modelId="{70568CE4-51DE-48C6-9316-1FB6B7060D07}" type="pres">
      <dgm:prSet presAssocID="{C32A3FCF-773F-49EC-A15D-1ABA27F6ED26}" presName="compNode" presStyleCnt="0"/>
      <dgm:spPr/>
    </dgm:pt>
    <dgm:pt modelId="{78DD4B63-AF07-497A-94FB-7AB1FB7F0B25}" type="pres">
      <dgm:prSet presAssocID="{C32A3FCF-773F-49EC-A15D-1ABA27F6ED26}" presName="dummyConnPt" presStyleCnt="0"/>
      <dgm:spPr/>
    </dgm:pt>
    <dgm:pt modelId="{D2C33C47-6B70-446F-84B1-D914A7B629E9}" type="pres">
      <dgm:prSet presAssocID="{C32A3FCF-773F-49EC-A15D-1ABA27F6ED26}" presName="node" presStyleLbl="node1" presStyleIdx="9" presStyleCnt="10">
        <dgm:presLayoutVars>
          <dgm:bulletEnabled val="1"/>
        </dgm:presLayoutVars>
      </dgm:prSet>
      <dgm:spPr>
        <a:prstGeom prst="roundRect">
          <a:avLst>
            <a:gd name="adj" fmla="val 10000"/>
          </a:avLst>
        </a:prstGeom>
      </dgm:spPr>
      <dgm:t>
        <a:bodyPr/>
        <a:lstStyle/>
        <a:p>
          <a:endParaRPr lang="es-EC"/>
        </a:p>
      </dgm:t>
    </dgm:pt>
  </dgm:ptLst>
  <dgm:cxnLst>
    <dgm:cxn modelId="{37605BAF-8083-4997-8861-14A29A0029E6}" srcId="{8AA08387-2FE9-4D3E-B04A-B5C3CF95C8DA}" destId="{6376F56E-8853-4990-B722-EC6E0A942CD1}" srcOrd="2" destOrd="0" parTransId="{867C0F7C-0C1F-4AAC-96B0-709431183BE7}" sibTransId="{4D90C389-DB8B-4765-9634-52BC52E10B4F}"/>
    <dgm:cxn modelId="{B9578AFC-B154-4498-9A25-888879465087}" srcId="{8AA08387-2FE9-4D3E-B04A-B5C3CF95C8DA}" destId="{8F00E112-C9D6-4EFE-A336-F27D3CFCF3FB}" srcOrd="1" destOrd="0" parTransId="{7EFE70F4-07AC-4C27-8C4E-0EB01932E931}" sibTransId="{21010A6B-D7FC-4B7D-8789-62F53ECAC36C}"/>
    <dgm:cxn modelId="{8AFDE837-2E65-440F-A78D-B17F009C8164}" type="presOf" srcId="{0A854C4E-E9C5-4827-898C-B99F994D4CDA}" destId="{ECDE0B86-16BC-4C82-9156-B403BFA6AC01}" srcOrd="0" destOrd="0" presId="urn:microsoft.com/office/officeart/2005/8/layout/bProcess4"/>
    <dgm:cxn modelId="{3B081B2F-A580-46A5-A414-AF63E9E05CA6}" srcId="{8AA08387-2FE9-4D3E-B04A-B5C3CF95C8DA}" destId="{B9F159C2-79CA-4058-B8CC-F7C8ED2B9C5B}" srcOrd="6" destOrd="0" parTransId="{109577EC-AC77-4B56-BB84-A3F502F71A58}" sibTransId="{2B52854D-0E72-4F5A-B6D0-221C54F81455}"/>
    <dgm:cxn modelId="{7C897EE0-79BF-42F0-8EC3-745CE15149CB}" srcId="{8AA08387-2FE9-4D3E-B04A-B5C3CF95C8DA}" destId="{3D3320D5-5B4C-4A28-A03F-AAA4E0F90A51}" srcOrd="0" destOrd="0" parTransId="{DFF0B80F-13A1-4514-A283-778491EB2BD4}" sibTransId="{57DCF0C8-74A9-49D1-A1C2-FDFDD9A56134}"/>
    <dgm:cxn modelId="{2B0DB195-B498-4E5F-B1F1-912149B5862D}" srcId="{8AA08387-2FE9-4D3E-B04A-B5C3CF95C8DA}" destId="{C32A3FCF-773F-49EC-A15D-1ABA27F6ED26}" srcOrd="9" destOrd="0" parTransId="{5DDA87CC-47A2-4961-BFA1-D603FA9EAC5A}" sibTransId="{15092D17-0F60-479B-AA5E-5501DF128F13}"/>
    <dgm:cxn modelId="{0C5E0985-2EF7-4D9A-B4E5-CE1CACCF55D5}" type="presOf" srcId="{23FE95D3-F03D-4C85-9160-60A9023B767B}" destId="{4CAF4312-89C4-4963-B8EC-25A4E45FE629}" srcOrd="0" destOrd="0" presId="urn:microsoft.com/office/officeart/2005/8/layout/bProcess4"/>
    <dgm:cxn modelId="{95B6F9F7-E5A8-49C5-889D-0693E9E0DD0C}" type="presOf" srcId="{F4C69AA1-2060-4A8E-A029-38D0DE48B3C8}" destId="{CD6946A5-6F0E-49CE-BA08-CD3BDD3B4DDD}" srcOrd="0" destOrd="0" presId="urn:microsoft.com/office/officeart/2005/8/layout/bProcess4"/>
    <dgm:cxn modelId="{F5F6BC70-A2DB-48D7-9BE0-2D5ACE0846B8}" srcId="{8AA08387-2FE9-4D3E-B04A-B5C3CF95C8DA}" destId="{23FE95D3-F03D-4C85-9160-60A9023B767B}" srcOrd="5" destOrd="0" parTransId="{27BF609D-9A9E-43EB-8A7C-3F44CBBE073C}" sibTransId="{C650F463-B790-4464-9150-47B74FDEF288}"/>
    <dgm:cxn modelId="{124852DE-D7FF-4A9E-B0F6-EED1DCD9D4BA}" type="presOf" srcId="{8F00E112-C9D6-4EFE-A336-F27D3CFCF3FB}" destId="{4F622679-C906-4949-A7EC-ED25E0DCEB41}" srcOrd="0" destOrd="0" presId="urn:microsoft.com/office/officeart/2005/8/layout/bProcess4"/>
    <dgm:cxn modelId="{A4CF90E8-1D7B-44AB-A9A5-BFDE14579EDB}" type="presOf" srcId="{07AF0FE9-F290-4C16-85B4-C225D2C164F9}" destId="{9F89CA1B-C844-4A47-BD36-9FDDBF9E544E}" srcOrd="0" destOrd="0" presId="urn:microsoft.com/office/officeart/2005/8/layout/bProcess4"/>
    <dgm:cxn modelId="{F19BA3D2-6F7E-476B-BF29-A090FACF8054}" type="presOf" srcId="{3D3320D5-5B4C-4A28-A03F-AAA4E0F90A51}" destId="{9590D206-431C-4AE7-B880-6CCF5FD816B5}" srcOrd="0" destOrd="0" presId="urn:microsoft.com/office/officeart/2005/8/layout/bProcess4"/>
    <dgm:cxn modelId="{ADEA579D-CB27-4ACC-A4BF-49BB6F87F007}" type="presOf" srcId="{6376F56E-8853-4990-B722-EC6E0A942CD1}" destId="{B9ADFEA7-6F23-41BB-8B91-311A10A1ECEB}" srcOrd="0" destOrd="0" presId="urn:microsoft.com/office/officeart/2005/8/layout/bProcess4"/>
    <dgm:cxn modelId="{EDFD97F7-5AD0-4C60-A5E6-AF2667726EDB}" type="presOf" srcId="{8AA08387-2FE9-4D3E-B04A-B5C3CF95C8DA}" destId="{960E6009-F7DD-4206-AA99-4D936FE67EA5}" srcOrd="0" destOrd="0" presId="urn:microsoft.com/office/officeart/2005/8/layout/bProcess4"/>
    <dgm:cxn modelId="{21129079-82A2-4893-8DC5-1E87673086DF}" type="presOf" srcId="{57E0638B-0337-47E8-A0C4-A19ACFA692EE}" destId="{B469001B-7AF4-4B9E-9F76-7743711050CA}" srcOrd="0" destOrd="0" presId="urn:microsoft.com/office/officeart/2005/8/layout/bProcess4"/>
    <dgm:cxn modelId="{D6E4ECE4-100F-4801-9DBF-B70F8F57C983}" type="presOf" srcId="{C32A3FCF-773F-49EC-A15D-1ABA27F6ED26}" destId="{D2C33C47-6B70-446F-84B1-D914A7B629E9}" srcOrd="0" destOrd="0" presId="urn:microsoft.com/office/officeart/2005/8/layout/bProcess4"/>
    <dgm:cxn modelId="{CCB5524A-6D51-42B8-B6ED-5AE4AB07FD2A}" srcId="{8AA08387-2FE9-4D3E-B04A-B5C3CF95C8DA}" destId="{A3F535A8-4CE4-4DDD-8012-4AB98144CC57}" srcOrd="7" destOrd="0" parTransId="{4462A628-0590-41A3-8818-A02D0C2C8F06}" sibTransId="{0636395B-D07D-4E5D-AF7B-59007AF80C33}"/>
    <dgm:cxn modelId="{43938402-43DA-4E24-B0BD-2A2CA3157FB4}" type="presOf" srcId="{C650F463-B790-4464-9150-47B74FDEF288}" destId="{7783CC12-5066-49CD-A33A-EF203F0BFB4B}" srcOrd="0" destOrd="0" presId="urn:microsoft.com/office/officeart/2005/8/layout/bProcess4"/>
    <dgm:cxn modelId="{4DCE6986-DCCA-4D15-8364-D73E708FF8A3}" type="presOf" srcId="{A3F535A8-4CE4-4DDD-8012-4AB98144CC57}" destId="{2F178226-1795-4E28-81DE-EC5A15A4F1ED}" srcOrd="0" destOrd="0" presId="urn:microsoft.com/office/officeart/2005/8/layout/bProcess4"/>
    <dgm:cxn modelId="{6624B499-EC1A-4BA5-9800-863945393B48}" type="presOf" srcId="{4D90C389-DB8B-4765-9634-52BC52E10B4F}" destId="{5F37E250-0F76-41DC-BF46-F44AB9DE3F82}" srcOrd="0" destOrd="0" presId="urn:microsoft.com/office/officeart/2005/8/layout/bProcess4"/>
    <dgm:cxn modelId="{D79880BE-8718-4F73-A754-9E834AF55701}" type="presOf" srcId="{21D89F59-F718-4941-8D6F-7C968EDB7BDA}" destId="{EEB3CB65-0158-406B-9767-3A78A97A1C21}" srcOrd="0" destOrd="0" presId="urn:microsoft.com/office/officeart/2005/8/layout/bProcess4"/>
    <dgm:cxn modelId="{207E9677-9FBA-4E30-A1EE-A1758EE64AE5}" srcId="{8AA08387-2FE9-4D3E-B04A-B5C3CF95C8DA}" destId="{0A854C4E-E9C5-4827-898C-B99F994D4CDA}" srcOrd="8" destOrd="0" parTransId="{414AC25D-942F-4BA8-817F-E36BEC86EFFC}" sibTransId="{21D89F59-F718-4941-8D6F-7C968EDB7BDA}"/>
    <dgm:cxn modelId="{D571CEC8-DCED-47FB-AAA1-E040569AE3D9}" type="presOf" srcId="{2B52854D-0E72-4F5A-B6D0-221C54F81455}" destId="{F999829C-2790-4811-A20D-FE9472881BB2}" srcOrd="0" destOrd="0" presId="urn:microsoft.com/office/officeart/2005/8/layout/bProcess4"/>
    <dgm:cxn modelId="{06806267-EE74-4858-8C21-7426FF15CB3B}" type="presOf" srcId="{57DCF0C8-74A9-49D1-A1C2-FDFDD9A56134}" destId="{ED90E952-0E59-4B3B-9B22-6D4F723CB182}" srcOrd="0" destOrd="0" presId="urn:microsoft.com/office/officeart/2005/8/layout/bProcess4"/>
    <dgm:cxn modelId="{286C2976-6E09-493F-88AA-60A4FC94EC25}" type="presOf" srcId="{0636395B-D07D-4E5D-AF7B-59007AF80C33}" destId="{F109E895-8744-436A-8E67-2363A13F5AB6}" srcOrd="0" destOrd="0" presId="urn:microsoft.com/office/officeart/2005/8/layout/bProcess4"/>
    <dgm:cxn modelId="{880DFD33-BEF1-4981-BFAA-1AC249BCE942}" type="presOf" srcId="{B9F159C2-79CA-4058-B8CC-F7C8ED2B9C5B}" destId="{C363F838-580E-4A05-A1F3-8A22F76C74B6}" srcOrd="0" destOrd="0" presId="urn:microsoft.com/office/officeart/2005/8/layout/bProcess4"/>
    <dgm:cxn modelId="{F4B04963-2452-4241-B880-086A14728647}" type="presOf" srcId="{21010A6B-D7FC-4B7D-8789-62F53ECAC36C}" destId="{C3C2AC37-3944-497A-A74B-14F8DDA3AA87}" srcOrd="0" destOrd="0" presId="urn:microsoft.com/office/officeart/2005/8/layout/bProcess4"/>
    <dgm:cxn modelId="{89741C19-3E6F-406F-BAD2-7BC18A13A985}" srcId="{8AA08387-2FE9-4D3E-B04A-B5C3CF95C8DA}" destId="{57E0638B-0337-47E8-A0C4-A19ACFA692EE}" srcOrd="3" destOrd="0" parTransId="{3DE301BB-3D0F-472E-AEE4-0355458C88D4}" sibTransId="{3DBFD401-D28F-419E-B1E2-9353F658D5D7}"/>
    <dgm:cxn modelId="{5366C4BB-09EF-4B20-831B-9DCFE135AB91}" type="presOf" srcId="{3DBFD401-D28F-419E-B1E2-9353F658D5D7}" destId="{1764A4A9-2795-49A6-8915-F2E896A02B45}" srcOrd="0" destOrd="0" presId="urn:microsoft.com/office/officeart/2005/8/layout/bProcess4"/>
    <dgm:cxn modelId="{EF35982B-B48E-4297-AC4E-F4BC7C6DCCF5}" srcId="{8AA08387-2FE9-4D3E-B04A-B5C3CF95C8DA}" destId="{F4C69AA1-2060-4A8E-A029-38D0DE48B3C8}" srcOrd="4" destOrd="0" parTransId="{3F589F22-80F1-4236-8A3A-FE25D28D4269}" sibTransId="{07AF0FE9-F290-4C16-85B4-C225D2C164F9}"/>
    <dgm:cxn modelId="{B559D151-282A-4C54-8928-C53122EBD556}" type="presParOf" srcId="{960E6009-F7DD-4206-AA99-4D936FE67EA5}" destId="{723630E9-0A2A-4087-A7B3-BFBDCD246E2E}" srcOrd="0" destOrd="0" presId="urn:microsoft.com/office/officeart/2005/8/layout/bProcess4"/>
    <dgm:cxn modelId="{B29D4C66-8136-4448-84E9-00DF3FC955B0}" type="presParOf" srcId="{723630E9-0A2A-4087-A7B3-BFBDCD246E2E}" destId="{037760AE-0165-4856-80D4-27BCC4C6131B}" srcOrd="0" destOrd="0" presId="urn:microsoft.com/office/officeart/2005/8/layout/bProcess4"/>
    <dgm:cxn modelId="{1EA7B3CD-E1EF-494C-A10D-0B2C4658EE13}" type="presParOf" srcId="{723630E9-0A2A-4087-A7B3-BFBDCD246E2E}" destId="{9590D206-431C-4AE7-B880-6CCF5FD816B5}" srcOrd="1" destOrd="0" presId="urn:microsoft.com/office/officeart/2005/8/layout/bProcess4"/>
    <dgm:cxn modelId="{C7036FD9-EC24-4E8B-91B3-740BEFFAD9B3}" type="presParOf" srcId="{960E6009-F7DD-4206-AA99-4D936FE67EA5}" destId="{ED90E952-0E59-4B3B-9B22-6D4F723CB182}" srcOrd="1" destOrd="0" presId="urn:microsoft.com/office/officeart/2005/8/layout/bProcess4"/>
    <dgm:cxn modelId="{91C50CBB-A047-4FE9-A117-AD9F988856E5}" type="presParOf" srcId="{960E6009-F7DD-4206-AA99-4D936FE67EA5}" destId="{285090F6-7CA2-4853-9888-DB989A4018D7}" srcOrd="2" destOrd="0" presId="urn:microsoft.com/office/officeart/2005/8/layout/bProcess4"/>
    <dgm:cxn modelId="{1F428599-3384-4C6A-A11D-B9B91C26B5DD}" type="presParOf" srcId="{285090F6-7CA2-4853-9888-DB989A4018D7}" destId="{1068A489-CF2E-4671-AE11-1CE0AC06351E}" srcOrd="0" destOrd="0" presId="urn:microsoft.com/office/officeart/2005/8/layout/bProcess4"/>
    <dgm:cxn modelId="{34C41500-664C-428C-BB4A-CA383CD16B5B}" type="presParOf" srcId="{285090F6-7CA2-4853-9888-DB989A4018D7}" destId="{4F622679-C906-4949-A7EC-ED25E0DCEB41}" srcOrd="1" destOrd="0" presId="urn:microsoft.com/office/officeart/2005/8/layout/bProcess4"/>
    <dgm:cxn modelId="{38D239B6-71C6-4D01-AC94-0C05659FB6EA}" type="presParOf" srcId="{960E6009-F7DD-4206-AA99-4D936FE67EA5}" destId="{C3C2AC37-3944-497A-A74B-14F8DDA3AA87}" srcOrd="3" destOrd="0" presId="urn:microsoft.com/office/officeart/2005/8/layout/bProcess4"/>
    <dgm:cxn modelId="{5E6E280C-1428-4DEF-82C7-65875EF18EE7}" type="presParOf" srcId="{960E6009-F7DD-4206-AA99-4D936FE67EA5}" destId="{7605381A-19D2-48BB-A2E4-68EAB5807DAB}" srcOrd="4" destOrd="0" presId="urn:microsoft.com/office/officeart/2005/8/layout/bProcess4"/>
    <dgm:cxn modelId="{F369804D-A845-4BF8-9E11-DC890F28FB57}" type="presParOf" srcId="{7605381A-19D2-48BB-A2E4-68EAB5807DAB}" destId="{AB77E247-8FF1-473D-B269-DC5547D559EE}" srcOrd="0" destOrd="0" presId="urn:microsoft.com/office/officeart/2005/8/layout/bProcess4"/>
    <dgm:cxn modelId="{89827896-0BF2-4D28-8575-A6481C22B5EA}" type="presParOf" srcId="{7605381A-19D2-48BB-A2E4-68EAB5807DAB}" destId="{B9ADFEA7-6F23-41BB-8B91-311A10A1ECEB}" srcOrd="1" destOrd="0" presId="urn:microsoft.com/office/officeart/2005/8/layout/bProcess4"/>
    <dgm:cxn modelId="{63A5066F-F7F6-451C-B177-434EA0EA75CE}" type="presParOf" srcId="{960E6009-F7DD-4206-AA99-4D936FE67EA5}" destId="{5F37E250-0F76-41DC-BF46-F44AB9DE3F82}" srcOrd="5" destOrd="0" presId="urn:microsoft.com/office/officeart/2005/8/layout/bProcess4"/>
    <dgm:cxn modelId="{F7E2012E-7B07-4F90-8109-4A9FF42A8693}" type="presParOf" srcId="{960E6009-F7DD-4206-AA99-4D936FE67EA5}" destId="{EE09F628-18A2-4900-A723-EB0FCB382C5A}" srcOrd="6" destOrd="0" presId="urn:microsoft.com/office/officeart/2005/8/layout/bProcess4"/>
    <dgm:cxn modelId="{4E39CCE3-2325-4CF4-B546-1C2BFD265C49}" type="presParOf" srcId="{EE09F628-18A2-4900-A723-EB0FCB382C5A}" destId="{22642537-6FD5-42B0-8FCE-BB9B1C2D8A68}" srcOrd="0" destOrd="0" presId="urn:microsoft.com/office/officeart/2005/8/layout/bProcess4"/>
    <dgm:cxn modelId="{70FAA851-76E4-4174-AF10-8DD769C0E0B2}" type="presParOf" srcId="{EE09F628-18A2-4900-A723-EB0FCB382C5A}" destId="{B469001B-7AF4-4B9E-9F76-7743711050CA}" srcOrd="1" destOrd="0" presId="urn:microsoft.com/office/officeart/2005/8/layout/bProcess4"/>
    <dgm:cxn modelId="{BB5A79EC-1101-42E8-ABB6-70F7FE9261DB}" type="presParOf" srcId="{960E6009-F7DD-4206-AA99-4D936FE67EA5}" destId="{1764A4A9-2795-49A6-8915-F2E896A02B45}" srcOrd="7" destOrd="0" presId="urn:microsoft.com/office/officeart/2005/8/layout/bProcess4"/>
    <dgm:cxn modelId="{F2FC6C90-284F-4F9F-B9AE-84F11E1B9791}" type="presParOf" srcId="{960E6009-F7DD-4206-AA99-4D936FE67EA5}" destId="{C7B7D11A-BD53-4B43-8BB5-A95022E87B0C}" srcOrd="8" destOrd="0" presId="urn:microsoft.com/office/officeart/2005/8/layout/bProcess4"/>
    <dgm:cxn modelId="{56D3830C-D1D3-42EC-AA9E-F5462ED227F8}" type="presParOf" srcId="{C7B7D11A-BD53-4B43-8BB5-A95022E87B0C}" destId="{FBE72F97-D5F2-4A8E-91BB-694DC75C52EE}" srcOrd="0" destOrd="0" presId="urn:microsoft.com/office/officeart/2005/8/layout/bProcess4"/>
    <dgm:cxn modelId="{5B1F3025-D9C1-42A4-937A-46BE2BE976E6}" type="presParOf" srcId="{C7B7D11A-BD53-4B43-8BB5-A95022E87B0C}" destId="{CD6946A5-6F0E-49CE-BA08-CD3BDD3B4DDD}" srcOrd="1" destOrd="0" presId="urn:microsoft.com/office/officeart/2005/8/layout/bProcess4"/>
    <dgm:cxn modelId="{AEA2A775-F90A-4115-AB60-4011AAE3EE0C}" type="presParOf" srcId="{960E6009-F7DD-4206-AA99-4D936FE67EA5}" destId="{9F89CA1B-C844-4A47-BD36-9FDDBF9E544E}" srcOrd="9" destOrd="0" presId="urn:microsoft.com/office/officeart/2005/8/layout/bProcess4"/>
    <dgm:cxn modelId="{020FCC62-C319-434C-A7CC-7E48D1282C1B}" type="presParOf" srcId="{960E6009-F7DD-4206-AA99-4D936FE67EA5}" destId="{0C747543-FF0B-43BA-ABE3-14C88FE211C1}" srcOrd="10" destOrd="0" presId="urn:microsoft.com/office/officeart/2005/8/layout/bProcess4"/>
    <dgm:cxn modelId="{33AC976C-D315-4919-81B6-70F85FB09E2C}" type="presParOf" srcId="{0C747543-FF0B-43BA-ABE3-14C88FE211C1}" destId="{3DAD9430-4D08-46F2-BE1A-1EAD1B4DE0E6}" srcOrd="0" destOrd="0" presId="urn:microsoft.com/office/officeart/2005/8/layout/bProcess4"/>
    <dgm:cxn modelId="{ED8F525D-5F25-4580-AC44-B40769146F58}" type="presParOf" srcId="{0C747543-FF0B-43BA-ABE3-14C88FE211C1}" destId="{4CAF4312-89C4-4963-B8EC-25A4E45FE629}" srcOrd="1" destOrd="0" presId="urn:microsoft.com/office/officeart/2005/8/layout/bProcess4"/>
    <dgm:cxn modelId="{65439942-54AB-4FAF-A84B-7E7DA1CC736C}" type="presParOf" srcId="{960E6009-F7DD-4206-AA99-4D936FE67EA5}" destId="{7783CC12-5066-49CD-A33A-EF203F0BFB4B}" srcOrd="11" destOrd="0" presId="urn:microsoft.com/office/officeart/2005/8/layout/bProcess4"/>
    <dgm:cxn modelId="{E2446A98-D426-461B-A8D6-3882B0A6034E}" type="presParOf" srcId="{960E6009-F7DD-4206-AA99-4D936FE67EA5}" destId="{C6C7468D-A509-4A09-A41E-85D4621B55B5}" srcOrd="12" destOrd="0" presId="urn:microsoft.com/office/officeart/2005/8/layout/bProcess4"/>
    <dgm:cxn modelId="{3755CE92-4C49-496D-988C-430D04400497}" type="presParOf" srcId="{C6C7468D-A509-4A09-A41E-85D4621B55B5}" destId="{6387241A-B9CA-4D27-A3A7-D5B0B1DDBD9A}" srcOrd="0" destOrd="0" presId="urn:microsoft.com/office/officeart/2005/8/layout/bProcess4"/>
    <dgm:cxn modelId="{9DFF4B26-BB86-4970-BA1D-38CE8788A631}" type="presParOf" srcId="{C6C7468D-A509-4A09-A41E-85D4621B55B5}" destId="{C363F838-580E-4A05-A1F3-8A22F76C74B6}" srcOrd="1" destOrd="0" presId="urn:microsoft.com/office/officeart/2005/8/layout/bProcess4"/>
    <dgm:cxn modelId="{92BF2DEF-6591-4EB5-87C3-8A194B8DEAE9}" type="presParOf" srcId="{960E6009-F7DD-4206-AA99-4D936FE67EA5}" destId="{F999829C-2790-4811-A20D-FE9472881BB2}" srcOrd="13" destOrd="0" presId="urn:microsoft.com/office/officeart/2005/8/layout/bProcess4"/>
    <dgm:cxn modelId="{892C3B6D-258C-4C7D-B2C0-76AF70D05E3F}" type="presParOf" srcId="{960E6009-F7DD-4206-AA99-4D936FE67EA5}" destId="{B73CA1CB-648B-4FA1-9217-976438F28CC5}" srcOrd="14" destOrd="0" presId="urn:microsoft.com/office/officeart/2005/8/layout/bProcess4"/>
    <dgm:cxn modelId="{0678CF5F-F2C6-4A46-8F66-30B0D4DBE2E5}" type="presParOf" srcId="{B73CA1CB-648B-4FA1-9217-976438F28CC5}" destId="{5F8B404D-9E95-4D2C-84D1-7DF20D6785E9}" srcOrd="0" destOrd="0" presId="urn:microsoft.com/office/officeart/2005/8/layout/bProcess4"/>
    <dgm:cxn modelId="{AD674210-B657-49D7-A853-B73376672E66}" type="presParOf" srcId="{B73CA1CB-648B-4FA1-9217-976438F28CC5}" destId="{2F178226-1795-4E28-81DE-EC5A15A4F1ED}" srcOrd="1" destOrd="0" presId="urn:microsoft.com/office/officeart/2005/8/layout/bProcess4"/>
    <dgm:cxn modelId="{DAB4A189-5715-4A94-AE93-B0B234405E68}" type="presParOf" srcId="{960E6009-F7DD-4206-AA99-4D936FE67EA5}" destId="{F109E895-8744-436A-8E67-2363A13F5AB6}" srcOrd="15" destOrd="0" presId="urn:microsoft.com/office/officeart/2005/8/layout/bProcess4"/>
    <dgm:cxn modelId="{AB0BC445-8BEB-4764-9399-6E3E2AF4ABF2}" type="presParOf" srcId="{960E6009-F7DD-4206-AA99-4D936FE67EA5}" destId="{E20FFAAC-2873-4156-9F90-C134B20F4FE1}" srcOrd="16" destOrd="0" presId="urn:microsoft.com/office/officeart/2005/8/layout/bProcess4"/>
    <dgm:cxn modelId="{FFA01037-B81D-4373-A587-22A2EDB4E9AF}" type="presParOf" srcId="{E20FFAAC-2873-4156-9F90-C134B20F4FE1}" destId="{9A9B9158-3B4A-4F09-A0E3-155A39D5270E}" srcOrd="0" destOrd="0" presId="urn:microsoft.com/office/officeart/2005/8/layout/bProcess4"/>
    <dgm:cxn modelId="{279A5D6C-FE81-4B50-88C3-11BDFBFAEBA9}" type="presParOf" srcId="{E20FFAAC-2873-4156-9F90-C134B20F4FE1}" destId="{ECDE0B86-16BC-4C82-9156-B403BFA6AC01}" srcOrd="1" destOrd="0" presId="urn:microsoft.com/office/officeart/2005/8/layout/bProcess4"/>
    <dgm:cxn modelId="{74A8C30B-6D49-4041-8DCA-760659A99C56}" type="presParOf" srcId="{960E6009-F7DD-4206-AA99-4D936FE67EA5}" destId="{EEB3CB65-0158-406B-9767-3A78A97A1C21}" srcOrd="17" destOrd="0" presId="urn:microsoft.com/office/officeart/2005/8/layout/bProcess4"/>
    <dgm:cxn modelId="{AA24F84D-E6BF-4A4E-9AAD-09CEDE7295D6}" type="presParOf" srcId="{960E6009-F7DD-4206-AA99-4D936FE67EA5}" destId="{70568CE4-51DE-48C6-9316-1FB6B7060D07}" srcOrd="18" destOrd="0" presId="urn:microsoft.com/office/officeart/2005/8/layout/bProcess4"/>
    <dgm:cxn modelId="{0B345443-2C77-4B7D-96D4-2B14AF176074}" type="presParOf" srcId="{70568CE4-51DE-48C6-9316-1FB6B7060D07}" destId="{78DD4B63-AF07-497A-94FB-7AB1FB7F0B25}" srcOrd="0" destOrd="0" presId="urn:microsoft.com/office/officeart/2005/8/layout/bProcess4"/>
    <dgm:cxn modelId="{950783A3-9F94-4C77-B2A4-C44F1E041D73}" type="presParOf" srcId="{70568CE4-51DE-48C6-9316-1FB6B7060D07}" destId="{D2C33C47-6B70-446F-84B1-D914A7B629E9}"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8DC71E-0D4E-4668-8926-AE9F13031BB7}"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s-EC"/>
        </a:p>
      </dgm:t>
    </dgm:pt>
    <dgm:pt modelId="{636ADF84-C59D-4BF2-B791-1A2339DDA176}">
      <dgm:prSet phldrT="[Texto]" custT="1"/>
      <dgm:spPr>
        <a:solidFill>
          <a:srgbClr val="FFC000">
            <a:alpha val="50000"/>
          </a:srgbClr>
        </a:solidFill>
      </dgm:spPr>
      <dgm:t>
        <a:bodyPr/>
        <a:lstStyle/>
        <a:p>
          <a:r>
            <a:rPr lang="es-EC" sz="3600" dirty="0" smtClean="0"/>
            <a:t>Marketing </a:t>
          </a:r>
          <a:r>
            <a:rPr lang="es-EC" sz="3600" dirty="0" err="1" smtClean="0"/>
            <a:t>Mix</a:t>
          </a:r>
          <a:r>
            <a:rPr lang="es-EC" sz="3600" dirty="0" smtClean="0"/>
            <a:t>  </a:t>
          </a:r>
        </a:p>
      </dgm:t>
    </dgm:pt>
    <dgm:pt modelId="{2D07288A-2704-4D63-89EF-28D1B35F429D}" type="parTrans" cxnId="{A6529E1D-96F3-4BA5-967E-A74CEA2F81BE}">
      <dgm:prSet/>
      <dgm:spPr/>
      <dgm:t>
        <a:bodyPr/>
        <a:lstStyle/>
        <a:p>
          <a:endParaRPr lang="es-EC" sz="2400"/>
        </a:p>
      </dgm:t>
    </dgm:pt>
    <dgm:pt modelId="{CF58F6DF-731E-4947-AACC-E416640C6534}" type="sibTrans" cxnId="{A6529E1D-96F3-4BA5-967E-A74CEA2F81BE}">
      <dgm:prSet/>
      <dgm:spPr/>
      <dgm:t>
        <a:bodyPr/>
        <a:lstStyle/>
        <a:p>
          <a:endParaRPr lang="es-EC" sz="2400"/>
        </a:p>
      </dgm:t>
    </dgm:pt>
    <dgm:pt modelId="{17E09283-2C5B-4664-A1B9-98166193A0B9}">
      <dgm:prSet phldrT="[Texto]" custT="1"/>
      <dgm:spPr/>
      <dgm:t>
        <a:bodyPr/>
        <a:lstStyle/>
        <a:p>
          <a:r>
            <a:rPr lang="es-EC" sz="2000" dirty="0" smtClean="0">
              <a:hlinkClick xmlns:r="http://schemas.openxmlformats.org/officeDocument/2006/relationships" r:id="rId1" action="ppaction://hlinksldjump"/>
            </a:rPr>
            <a:t>Promoción</a:t>
          </a:r>
          <a:endParaRPr lang="es-EC" sz="2000" dirty="0"/>
        </a:p>
      </dgm:t>
    </dgm:pt>
    <dgm:pt modelId="{AA227E20-8B2A-4C30-8EEC-C11CB70B5369}" type="parTrans" cxnId="{168230E5-10D6-4CBC-A480-286D860230C5}">
      <dgm:prSet/>
      <dgm:spPr/>
      <dgm:t>
        <a:bodyPr/>
        <a:lstStyle/>
        <a:p>
          <a:endParaRPr lang="es-EC" sz="2400"/>
        </a:p>
      </dgm:t>
    </dgm:pt>
    <dgm:pt modelId="{239DE9AC-12EE-4E85-BA26-F699D52F8AE8}" type="sibTrans" cxnId="{168230E5-10D6-4CBC-A480-286D860230C5}">
      <dgm:prSet/>
      <dgm:spPr/>
      <dgm:t>
        <a:bodyPr/>
        <a:lstStyle/>
        <a:p>
          <a:endParaRPr lang="es-EC" sz="2400"/>
        </a:p>
      </dgm:t>
    </dgm:pt>
    <dgm:pt modelId="{EF7978FA-7A69-4B6E-AA19-276F01A5322E}">
      <dgm:prSet phldrT="[Texto]" custT="1"/>
      <dgm:spPr/>
      <dgm:t>
        <a:bodyPr/>
        <a:lstStyle/>
        <a:p>
          <a:r>
            <a:rPr lang="es-EC" sz="3200" dirty="0" smtClean="0">
              <a:hlinkClick xmlns:r="http://schemas.openxmlformats.org/officeDocument/2006/relationships" r:id="rId2" action="ppaction://hlinksldjump"/>
            </a:rPr>
            <a:t>Precio</a:t>
          </a:r>
          <a:endParaRPr lang="es-EC" sz="3200" dirty="0"/>
        </a:p>
      </dgm:t>
    </dgm:pt>
    <dgm:pt modelId="{3C07A4A1-B17D-40DC-8F11-1CDE5BE03A2D}" type="parTrans" cxnId="{B417DCB7-6B84-4488-B790-CA1975E8730F}">
      <dgm:prSet/>
      <dgm:spPr/>
      <dgm:t>
        <a:bodyPr/>
        <a:lstStyle/>
        <a:p>
          <a:endParaRPr lang="es-EC" sz="2400"/>
        </a:p>
      </dgm:t>
    </dgm:pt>
    <dgm:pt modelId="{F3F8A568-356D-4009-B8BF-486360B86572}" type="sibTrans" cxnId="{B417DCB7-6B84-4488-B790-CA1975E8730F}">
      <dgm:prSet/>
      <dgm:spPr/>
      <dgm:t>
        <a:bodyPr/>
        <a:lstStyle/>
        <a:p>
          <a:endParaRPr lang="es-EC" sz="2400"/>
        </a:p>
      </dgm:t>
    </dgm:pt>
    <dgm:pt modelId="{65861E3D-7033-45DA-80E8-E4866F6E18C4}">
      <dgm:prSet phldrT="[Texto]" custT="1"/>
      <dgm:spPr/>
      <dgm:t>
        <a:bodyPr/>
        <a:lstStyle/>
        <a:p>
          <a:r>
            <a:rPr lang="es-EC" sz="2400" dirty="0" smtClean="0">
              <a:solidFill>
                <a:schemeClr val="tx1"/>
              </a:solidFill>
            </a:rPr>
            <a:t>Producto</a:t>
          </a:r>
          <a:endParaRPr lang="es-EC" sz="2000" dirty="0">
            <a:solidFill>
              <a:schemeClr val="tx1"/>
            </a:solidFill>
          </a:endParaRPr>
        </a:p>
      </dgm:t>
      <dgm:extLst>
        <a:ext uri="{E40237B7-FDA0-4F09-8148-C483321AD2D9}">
          <dgm14:cNvPr xmlns:dgm14="http://schemas.microsoft.com/office/drawing/2010/diagram" xmlns="" id="0" name="">
            <a:hlinkClick xmlns:r="http://schemas.openxmlformats.org/officeDocument/2006/relationships" r:id="rId3" action="ppaction://hlinksldjump"/>
          </dgm14:cNvPr>
        </a:ext>
      </dgm:extLst>
    </dgm:pt>
    <dgm:pt modelId="{D9FC9F5A-1139-4564-8AC8-614B34D1A440}" type="parTrans" cxnId="{D8FAABFD-3980-4859-BAFE-6C1DC8D19017}">
      <dgm:prSet/>
      <dgm:spPr/>
      <dgm:t>
        <a:bodyPr/>
        <a:lstStyle/>
        <a:p>
          <a:endParaRPr lang="es-EC" sz="2400"/>
        </a:p>
      </dgm:t>
    </dgm:pt>
    <dgm:pt modelId="{3DFF604D-120E-4C71-B011-59F94A9E410F}" type="sibTrans" cxnId="{D8FAABFD-3980-4859-BAFE-6C1DC8D19017}">
      <dgm:prSet/>
      <dgm:spPr/>
      <dgm:t>
        <a:bodyPr/>
        <a:lstStyle/>
        <a:p>
          <a:endParaRPr lang="es-EC" sz="2400"/>
        </a:p>
      </dgm:t>
    </dgm:pt>
    <dgm:pt modelId="{00B717AC-1437-43A9-81B7-6273B421BD60}">
      <dgm:prSet phldrT="[Texto]" custT="1"/>
      <dgm:spPr/>
      <dgm:t>
        <a:bodyPr/>
        <a:lstStyle/>
        <a:p>
          <a:r>
            <a:rPr lang="es-EC" sz="3200" dirty="0" smtClean="0">
              <a:solidFill>
                <a:schemeClr val="tx1"/>
              </a:solidFill>
              <a:hlinkClick xmlns:r="http://schemas.openxmlformats.org/officeDocument/2006/relationships" r:id="rId4" action="ppaction://hlinksldjump"/>
            </a:rPr>
            <a:t>Plaza</a:t>
          </a:r>
          <a:endParaRPr lang="es-EC" sz="3200" dirty="0">
            <a:solidFill>
              <a:schemeClr val="tx1"/>
            </a:solidFill>
          </a:endParaRPr>
        </a:p>
      </dgm:t>
    </dgm:pt>
    <dgm:pt modelId="{A1C6C7FF-9399-4A2F-999F-8DC3110485C5}" type="parTrans" cxnId="{1B0FBAB8-4136-4D91-A3F0-30BB4B489778}">
      <dgm:prSet/>
      <dgm:spPr/>
      <dgm:t>
        <a:bodyPr/>
        <a:lstStyle/>
        <a:p>
          <a:endParaRPr lang="es-EC" sz="2400"/>
        </a:p>
      </dgm:t>
    </dgm:pt>
    <dgm:pt modelId="{86C64E74-C76A-437E-A522-B9C972A1284A}" type="sibTrans" cxnId="{1B0FBAB8-4136-4D91-A3F0-30BB4B489778}">
      <dgm:prSet/>
      <dgm:spPr/>
      <dgm:t>
        <a:bodyPr/>
        <a:lstStyle/>
        <a:p>
          <a:endParaRPr lang="es-EC" sz="2400"/>
        </a:p>
      </dgm:t>
    </dgm:pt>
    <dgm:pt modelId="{F80677AC-E5AE-41D5-9B75-11BDBD9D6F5E}" type="pres">
      <dgm:prSet presAssocID="{3F8DC71E-0D4E-4668-8926-AE9F13031BB7}" presName="composite" presStyleCnt="0">
        <dgm:presLayoutVars>
          <dgm:chMax val="1"/>
          <dgm:dir/>
          <dgm:resizeHandles val="exact"/>
        </dgm:presLayoutVars>
      </dgm:prSet>
      <dgm:spPr/>
      <dgm:t>
        <a:bodyPr/>
        <a:lstStyle/>
        <a:p>
          <a:endParaRPr lang="es-EC"/>
        </a:p>
      </dgm:t>
    </dgm:pt>
    <dgm:pt modelId="{5D543BDE-9908-4B91-9977-B9910B68F562}" type="pres">
      <dgm:prSet presAssocID="{3F8DC71E-0D4E-4668-8926-AE9F13031BB7}" presName="radial" presStyleCnt="0">
        <dgm:presLayoutVars>
          <dgm:animLvl val="ctr"/>
        </dgm:presLayoutVars>
      </dgm:prSet>
      <dgm:spPr/>
    </dgm:pt>
    <dgm:pt modelId="{D78B8CBA-6227-45B2-B8DF-AF427FE89B95}" type="pres">
      <dgm:prSet presAssocID="{636ADF84-C59D-4BF2-B791-1A2339DDA176}" presName="centerShape" presStyleLbl="vennNode1" presStyleIdx="0" presStyleCnt="5"/>
      <dgm:spPr/>
      <dgm:t>
        <a:bodyPr/>
        <a:lstStyle/>
        <a:p>
          <a:endParaRPr lang="es-EC"/>
        </a:p>
      </dgm:t>
    </dgm:pt>
    <dgm:pt modelId="{7ACF155F-18AB-41FA-B845-3C6F866FCFDC}" type="pres">
      <dgm:prSet presAssocID="{17E09283-2C5B-4664-A1B9-98166193A0B9}" presName="node" presStyleLbl="vennNode1" presStyleIdx="1" presStyleCnt="5" custScaleX="126057" custRadScaleRad="98366" custRadScaleInc="-103630">
        <dgm:presLayoutVars>
          <dgm:bulletEnabled val="1"/>
        </dgm:presLayoutVars>
      </dgm:prSet>
      <dgm:spPr/>
      <dgm:t>
        <a:bodyPr/>
        <a:lstStyle/>
        <a:p>
          <a:endParaRPr lang="es-EC"/>
        </a:p>
      </dgm:t>
    </dgm:pt>
    <dgm:pt modelId="{4258D52D-8A40-4E86-9279-5004B2CCA85C}" type="pres">
      <dgm:prSet presAssocID="{EF7978FA-7A69-4B6E-AA19-276F01A5322E}" presName="node" presStyleLbl="vennNode1" presStyleIdx="2" presStyleCnt="5" custScaleX="123793">
        <dgm:presLayoutVars>
          <dgm:bulletEnabled val="1"/>
        </dgm:presLayoutVars>
      </dgm:prSet>
      <dgm:spPr/>
      <dgm:t>
        <a:bodyPr/>
        <a:lstStyle/>
        <a:p>
          <a:endParaRPr lang="es-EC"/>
        </a:p>
      </dgm:t>
    </dgm:pt>
    <dgm:pt modelId="{3CBE8408-51AC-4B29-8490-008654B63F3F}" type="pres">
      <dgm:prSet presAssocID="{65861E3D-7033-45DA-80E8-E4866F6E18C4}" presName="node" presStyleLbl="vennNode1" presStyleIdx="3" presStyleCnt="5" custScaleX="121014">
        <dgm:presLayoutVars>
          <dgm:bulletEnabled val="1"/>
        </dgm:presLayoutVars>
      </dgm:prSet>
      <dgm:spPr/>
      <dgm:t>
        <a:bodyPr/>
        <a:lstStyle/>
        <a:p>
          <a:endParaRPr lang="es-EC"/>
        </a:p>
      </dgm:t>
    </dgm:pt>
    <dgm:pt modelId="{FE75F0BE-0B39-42E3-ACA0-A06BB7D932DB}" type="pres">
      <dgm:prSet presAssocID="{00B717AC-1437-43A9-81B7-6273B421BD60}" presName="node" presStyleLbl="vennNode1" presStyleIdx="4" presStyleCnt="5" custRadScaleRad="103670" custRadScaleInc="100087">
        <dgm:presLayoutVars>
          <dgm:bulletEnabled val="1"/>
        </dgm:presLayoutVars>
      </dgm:prSet>
      <dgm:spPr/>
      <dgm:t>
        <a:bodyPr/>
        <a:lstStyle/>
        <a:p>
          <a:endParaRPr lang="es-EC"/>
        </a:p>
      </dgm:t>
    </dgm:pt>
  </dgm:ptLst>
  <dgm:cxnLst>
    <dgm:cxn modelId="{2098A67A-696E-47A1-B070-378C4C40C8DB}" type="presOf" srcId="{3F8DC71E-0D4E-4668-8926-AE9F13031BB7}" destId="{F80677AC-E5AE-41D5-9B75-11BDBD9D6F5E}" srcOrd="0" destOrd="0" presId="urn:microsoft.com/office/officeart/2005/8/layout/radial3"/>
    <dgm:cxn modelId="{2A50ED0D-2438-4AF6-8861-14569CCCA198}" type="presOf" srcId="{17E09283-2C5B-4664-A1B9-98166193A0B9}" destId="{7ACF155F-18AB-41FA-B845-3C6F866FCFDC}" srcOrd="0" destOrd="0" presId="urn:microsoft.com/office/officeart/2005/8/layout/radial3"/>
    <dgm:cxn modelId="{4ACF665D-5E26-4FB8-AB03-F18E58DEB537}" type="presOf" srcId="{EF7978FA-7A69-4B6E-AA19-276F01A5322E}" destId="{4258D52D-8A40-4E86-9279-5004B2CCA85C}" srcOrd="0" destOrd="0" presId="urn:microsoft.com/office/officeart/2005/8/layout/radial3"/>
    <dgm:cxn modelId="{742D91E1-F815-4FD2-A702-629DBF49DBCF}" type="presOf" srcId="{65861E3D-7033-45DA-80E8-E4866F6E18C4}" destId="{3CBE8408-51AC-4B29-8490-008654B63F3F}" srcOrd="0" destOrd="0" presId="urn:microsoft.com/office/officeart/2005/8/layout/radial3"/>
    <dgm:cxn modelId="{E2AD8C90-65C8-4C4E-8786-699041A75D34}" type="presOf" srcId="{636ADF84-C59D-4BF2-B791-1A2339DDA176}" destId="{D78B8CBA-6227-45B2-B8DF-AF427FE89B95}" srcOrd="0" destOrd="0" presId="urn:microsoft.com/office/officeart/2005/8/layout/radial3"/>
    <dgm:cxn modelId="{D8FAABFD-3980-4859-BAFE-6C1DC8D19017}" srcId="{636ADF84-C59D-4BF2-B791-1A2339DDA176}" destId="{65861E3D-7033-45DA-80E8-E4866F6E18C4}" srcOrd="2" destOrd="0" parTransId="{D9FC9F5A-1139-4564-8AC8-614B34D1A440}" sibTransId="{3DFF604D-120E-4C71-B011-59F94A9E410F}"/>
    <dgm:cxn modelId="{1B0FBAB8-4136-4D91-A3F0-30BB4B489778}" srcId="{636ADF84-C59D-4BF2-B791-1A2339DDA176}" destId="{00B717AC-1437-43A9-81B7-6273B421BD60}" srcOrd="3" destOrd="0" parTransId="{A1C6C7FF-9399-4A2F-999F-8DC3110485C5}" sibTransId="{86C64E74-C76A-437E-A522-B9C972A1284A}"/>
    <dgm:cxn modelId="{A6529E1D-96F3-4BA5-967E-A74CEA2F81BE}" srcId="{3F8DC71E-0D4E-4668-8926-AE9F13031BB7}" destId="{636ADF84-C59D-4BF2-B791-1A2339DDA176}" srcOrd="0" destOrd="0" parTransId="{2D07288A-2704-4D63-89EF-28D1B35F429D}" sibTransId="{CF58F6DF-731E-4947-AACC-E416640C6534}"/>
    <dgm:cxn modelId="{168230E5-10D6-4CBC-A480-286D860230C5}" srcId="{636ADF84-C59D-4BF2-B791-1A2339DDA176}" destId="{17E09283-2C5B-4664-A1B9-98166193A0B9}" srcOrd="0" destOrd="0" parTransId="{AA227E20-8B2A-4C30-8EEC-C11CB70B5369}" sibTransId="{239DE9AC-12EE-4E85-BA26-F699D52F8AE8}"/>
    <dgm:cxn modelId="{B417DCB7-6B84-4488-B790-CA1975E8730F}" srcId="{636ADF84-C59D-4BF2-B791-1A2339DDA176}" destId="{EF7978FA-7A69-4B6E-AA19-276F01A5322E}" srcOrd="1" destOrd="0" parTransId="{3C07A4A1-B17D-40DC-8F11-1CDE5BE03A2D}" sibTransId="{F3F8A568-356D-4009-B8BF-486360B86572}"/>
    <dgm:cxn modelId="{4FD617DA-DFB0-4FE2-B490-5B6D1C3CFF1D}" type="presOf" srcId="{00B717AC-1437-43A9-81B7-6273B421BD60}" destId="{FE75F0BE-0B39-42E3-ACA0-A06BB7D932DB}" srcOrd="0" destOrd="0" presId="urn:microsoft.com/office/officeart/2005/8/layout/radial3"/>
    <dgm:cxn modelId="{37E167E8-E92C-4AE4-B15B-44C065AED239}" type="presParOf" srcId="{F80677AC-E5AE-41D5-9B75-11BDBD9D6F5E}" destId="{5D543BDE-9908-4B91-9977-B9910B68F562}" srcOrd="0" destOrd="0" presId="urn:microsoft.com/office/officeart/2005/8/layout/radial3"/>
    <dgm:cxn modelId="{1D2496D2-48EC-42EF-9C5F-BCCA0EA9D061}" type="presParOf" srcId="{5D543BDE-9908-4B91-9977-B9910B68F562}" destId="{D78B8CBA-6227-45B2-B8DF-AF427FE89B95}" srcOrd="0" destOrd="0" presId="urn:microsoft.com/office/officeart/2005/8/layout/radial3"/>
    <dgm:cxn modelId="{4C195522-70A9-41E2-A5B6-5C1BA97D805F}" type="presParOf" srcId="{5D543BDE-9908-4B91-9977-B9910B68F562}" destId="{7ACF155F-18AB-41FA-B845-3C6F866FCFDC}" srcOrd="1" destOrd="0" presId="urn:microsoft.com/office/officeart/2005/8/layout/radial3"/>
    <dgm:cxn modelId="{C204CDDE-B07B-4CA6-89A1-0179BFD3B802}" type="presParOf" srcId="{5D543BDE-9908-4B91-9977-B9910B68F562}" destId="{4258D52D-8A40-4E86-9279-5004B2CCA85C}" srcOrd="2" destOrd="0" presId="urn:microsoft.com/office/officeart/2005/8/layout/radial3"/>
    <dgm:cxn modelId="{C31D4B80-585E-427F-B54E-51179BCCB777}" type="presParOf" srcId="{5D543BDE-9908-4B91-9977-B9910B68F562}" destId="{3CBE8408-51AC-4B29-8490-008654B63F3F}" srcOrd="3" destOrd="0" presId="urn:microsoft.com/office/officeart/2005/8/layout/radial3"/>
    <dgm:cxn modelId="{AF16AED7-6D60-437D-AC67-C28052B2D069}" type="presParOf" srcId="{5D543BDE-9908-4B91-9977-B9910B68F562}" destId="{FE75F0BE-0B39-42E3-ACA0-A06BB7D932DB}"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6F4485-1A0C-4A2D-93B3-837C72B27A7A}" type="doc">
      <dgm:prSet loTypeId="urn:microsoft.com/office/officeart/2005/8/layout/process1" loCatId="process" qsTypeId="urn:microsoft.com/office/officeart/2005/8/quickstyle/simple1" qsCatId="simple" csTypeId="urn:microsoft.com/office/officeart/2005/8/colors/colorful1#2" csCatId="colorful" phldr="1"/>
      <dgm:spPr/>
    </dgm:pt>
    <dgm:pt modelId="{2BCFE0C5-0BB6-45E3-B535-17315977C1D7}">
      <dgm:prSet phldrT="[Texto]"/>
      <dgm:spPr>
        <a:xfrm>
          <a:off x="4744" y="184180"/>
          <a:ext cx="1418064" cy="850838"/>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 lastClr="FFFFFF"/>
              </a:solidFill>
              <a:latin typeface="Calibri"/>
              <a:ea typeface="+mn-ea"/>
              <a:cs typeface="+mn-cs"/>
            </a:rPr>
            <a:t>FRESH PULP </a:t>
          </a:r>
        </a:p>
      </dgm:t>
    </dgm:pt>
    <dgm:pt modelId="{66D8DDD1-0F65-4C2E-9DCE-EA9675C6EC62}" type="parTrans" cxnId="{D46F4999-72F2-4248-9095-D2698C4DDF73}">
      <dgm:prSet/>
      <dgm:spPr/>
      <dgm:t>
        <a:bodyPr/>
        <a:lstStyle/>
        <a:p>
          <a:endParaRPr lang="es-EC"/>
        </a:p>
      </dgm:t>
    </dgm:pt>
    <dgm:pt modelId="{F24E30F0-496D-4779-AE7F-76F634F7DE29}" type="sibTrans" cxnId="{D46F4999-72F2-4248-9095-D2698C4DDF73}">
      <dgm:prSet/>
      <dgm:spPr>
        <a:xfrm>
          <a:off x="1564615" y="433759"/>
          <a:ext cx="300629" cy="351680"/>
        </a:xfrm>
        <a:solidFill>
          <a:srgbClr val="C0504D">
            <a:hueOff val="0"/>
            <a:satOff val="0"/>
            <a:lumOff val="0"/>
            <a:alphaOff val="0"/>
          </a:srgbClr>
        </a:solidFill>
        <a:ln>
          <a:noFill/>
        </a:ln>
        <a:effectLst/>
      </dgm:spPr>
      <dgm:t>
        <a:bodyPr/>
        <a:lstStyle/>
        <a:p>
          <a:endParaRPr lang="es-EC">
            <a:solidFill>
              <a:sysClr val="window" lastClr="FFFFFF"/>
            </a:solidFill>
            <a:latin typeface="Calibri"/>
            <a:ea typeface="+mn-ea"/>
            <a:cs typeface="+mn-cs"/>
          </a:endParaRPr>
        </a:p>
      </dgm:t>
    </dgm:pt>
    <dgm:pt modelId="{8BC65BD0-BAAA-4635-80D1-17FAC3C295A9}">
      <dgm:prSet phldrT="[Texto]"/>
      <dgm:spPr>
        <a:xfrm>
          <a:off x="1990035" y="184180"/>
          <a:ext cx="1418064" cy="850838"/>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 lastClr="FFFFFF"/>
              </a:solidFill>
              <a:latin typeface="Calibri"/>
              <a:ea typeface="+mn-ea"/>
              <a:cs typeface="+mn-cs"/>
            </a:rPr>
            <a:t>AUTOSERVICIO</a:t>
          </a:r>
        </a:p>
      </dgm:t>
    </dgm:pt>
    <dgm:pt modelId="{64AE5C1D-25CC-4250-9E52-C52E93CBD612}" type="parTrans" cxnId="{06ECDFD0-DBD6-4DB3-80BE-F4B33C84558B}">
      <dgm:prSet/>
      <dgm:spPr/>
      <dgm:t>
        <a:bodyPr/>
        <a:lstStyle/>
        <a:p>
          <a:endParaRPr lang="es-EC"/>
        </a:p>
      </dgm:t>
    </dgm:pt>
    <dgm:pt modelId="{D9EE25F1-B2EE-4156-B852-84929D24B81D}" type="sibTrans" cxnId="{06ECDFD0-DBD6-4DB3-80BE-F4B33C84558B}">
      <dgm:prSet/>
      <dgm:spPr>
        <a:xfrm>
          <a:off x="3549906" y="433759"/>
          <a:ext cx="300629" cy="351680"/>
        </a:xfrm>
        <a:solidFill>
          <a:srgbClr val="9BBB59">
            <a:hueOff val="0"/>
            <a:satOff val="0"/>
            <a:lumOff val="0"/>
            <a:alphaOff val="0"/>
          </a:srgbClr>
        </a:solidFill>
        <a:ln>
          <a:noFill/>
        </a:ln>
        <a:effectLst/>
      </dgm:spPr>
      <dgm:t>
        <a:bodyPr/>
        <a:lstStyle/>
        <a:p>
          <a:endParaRPr lang="es-EC">
            <a:solidFill>
              <a:sysClr val="window" lastClr="FFFFFF"/>
            </a:solidFill>
            <a:latin typeface="Calibri"/>
            <a:ea typeface="+mn-ea"/>
            <a:cs typeface="+mn-cs"/>
          </a:endParaRPr>
        </a:p>
      </dgm:t>
    </dgm:pt>
    <dgm:pt modelId="{4CE7A44C-BF62-4DE5-94C1-5E4C5DEF0C1B}">
      <dgm:prSet phldrT="[Texto]"/>
      <dgm:spPr>
        <a:xfrm>
          <a:off x="3975325" y="184180"/>
          <a:ext cx="1418064" cy="850838"/>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 lastClr="FFFFFF"/>
              </a:solidFill>
              <a:latin typeface="Calibri"/>
              <a:ea typeface="+mn-ea"/>
              <a:cs typeface="+mn-cs"/>
            </a:rPr>
            <a:t>CONSUMIDOR FINAL</a:t>
          </a:r>
        </a:p>
      </dgm:t>
    </dgm:pt>
    <dgm:pt modelId="{BD5F99A1-23CD-480C-A764-6460387A8C03}" type="parTrans" cxnId="{9B5275AF-336F-4F07-816C-8931A068A118}">
      <dgm:prSet/>
      <dgm:spPr/>
      <dgm:t>
        <a:bodyPr/>
        <a:lstStyle/>
        <a:p>
          <a:endParaRPr lang="es-EC"/>
        </a:p>
      </dgm:t>
    </dgm:pt>
    <dgm:pt modelId="{104CC6EF-9DFB-4F43-BAD0-E2C8F6123843}" type="sibTrans" cxnId="{9B5275AF-336F-4F07-816C-8931A068A118}">
      <dgm:prSet/>
      <dgm:spPr/>
      <dgm:t>
        <a:bodyPr/>
        <a:lstStyle/>
        <a:p>
          <a:endParaRPr lang="es-EC"/>
        </a:p>
      </dgm:t>
    </dgm:pt>
    <dgm:pt modelId="{32D2AA5D-463C-414A-8D7C-757ADAAA4D28}" type="pres">
      <dgm:prSet presAssocID="{2E6F4485-1A0C-4A2D-93B3-837C72B27A7A}" presName="Name0" presStyleCnt="0">
        <dgm:presLayoutVars>
          <dgm:dir/>
          <dgm:resizeHandles val="exact"/>
        </dgm:presLayoutVars>
      </dgm:prSet>
      <dgm:spPr/>
    </dgm:pt>
    <dgm:pt modelId="{566F2CE4-AEE3-4786-8B9B-70E3AD0647C4}" type="pres">
      <dgm:prSet presAssocID="{2BCFE0C5-0BB6-45E3-B535-17315977C1D7}" presName="node" presStyleLbl="node1" presStyleIdx="0" presStyleCnt="3">
        <dgm:presLayoutVars>
          <dgm:bulletEnabled val="1"/>
        </dgm:presLayoutVars>
      </dgm:prSet>
      <dgm:spPr>
        <a:prstGeom prst="roundRect">
          <a:avLst>
            <a:gd name="adj" fmla="val 10000"/>
          </a:avLst>
        </a:prstGeom>
      </dgm:spPr>
      <dgm:t>
        <a:bodyPr/>
        <a:lstStyle/>
        <a:p>
          <a:endParaRPr lang="es-EC"/>
        </a:p>
      </dgm:t>
    </dgm:pt>
    <dgm:pt modelId="{AAA44754-71F1-48E8-A901-D068D5563C15}" type="pres">
      <dgm:prSet presAssocID="{F24E30F0-496D-4779-AE7F-76F634F7DE29}" presName="sibTrans" presStyleLbl="sibTrans2D1" presStyleIdx="0" presStyleCnt="2"/>
      <dgm:spPr>
        <a:prstGeom prst="rightArrow">
          <a:avLst>
            <a:gd name="adj1" fmla="val 60000"/>
            <a:gd name="adj2" fmla="val 50000"/>
          </a:avLst>
        </a:prstGeom>
      </dgm:spPr>
      <dgm:t>
        <a:bodyPr/>
        <a:lstStyle/>
        <a:p>
          <a:endParaRPr lang="es-EC"/>
        </a:p>
      </dgm:t>
    </dgm:pt>
    <dgm:pt modelId="{FA3DC5FB-AB9A-4C81-A801-C77B97AB4F11}" type="pres">
      <dgm:prSet presAssocID="{F24E30F0-496D-4779-AE7F-76F634F7DE29}" presName="connectorText" presStyleLbl="sibTrans2D1" presStyleIdx="0" presStyleCnt="2"/>
      <dgm:spPr/>
      <dgm:t>
        <a:bodyPr/>
        <a:lstStyle/>
        <a:p>
          <a:endParaRPr lang="es-EC"/>
        </a:p>
      </dgm:t>
    </dgm:pt>
    <dgm:pt modelId="{8B3016B1-DD22-4936-9FAE-3F6A934BB3B6}" type="pres">
      <dgm:prSet presAssocID="{8BC65BD0-BAAA-4635-80D1-17FAC3C295A9}" presName="node" presStyleLbl="node1" presStyleIdx="1" presStyleCnt="3">
        <dgm:presLayoutVars>
          <dgm:bulletEnabled val="1"/>
        </dgm:presLayoutVars>
      </dgm:prSet>
      <dgm:spPr>
        <a:prstGeom prst="roundRect">
          <a:avLst>
            <a:gd name="adj" fmla="val 10000"/>
          </a:avLst>
        </a:prstGeom>
      </dgm:spPr>
      <dgm:t>
        <a:bodyPr/>
        <a:lstStyle/>
        <a:p>
          <a:endParaRPr lang="es-EC"/>
        </a:p>
      </dgm:t>
    </dgm:pt>
    <dgm:pt modelId="{D12EC677-8C48-47AA-B29E-776CD1A55196}" type="pres">
      <dgm:prSet presAssocID="{D9EE25F1-B2EE-4156-B852-84929D24B81D}" presName="sibTrans" presStyleLbl="sibTrans2D1" presStyleIdx="1" presStyleCnt="2"/>
      <dgm:spPr>
        <a:prstGeom prst="rightArrow">
          <a:avLst>
            <a:gd name="adj1" fmla="val 60000"/>
            <a:gd name="adj2" fmla="val 50000"/>
          </a:avLst>
        </a:prstGeom>
      </dgm:spPr>
      <dgm:t>
        <a:bodyPr/>
        <a:lstStyle/>
        <a:p>
          <a:endParaRPr lang="es-EC"/>
        </a:p>
      </dgm:t>
    </dgm:pt>
    <dgm:pt modelId="{C66E2AF9-153A-486E-A49D-ACE712658F60}" type="pres">
      <dgm:prSet presAssocID="{D9EE25F1-B2EE-4156-B852-84929D24B81D}" presName="connectorText" presStyleLbl="sibTrans2D1" presStyleIdx="1" presStyleCnt="2"/>
      <dgm:spPr/>
      <dgm:t>
        <a:bodyPr/>
        <a:lstStyle/>
        <a:p>
          <a:endParaRPr lang="es-EC"/>
        </a:p>
      </dgm:t>
    </dgm:pt>
    <dgm:pt modelId="{0A5B5C5D-28E2-43B5-A5E6-087AF2029CEA}" type="pres">
      <dgm:prSet presAssocID="{4CE7A44C-BF62-4DE5-94C1-5E4C5DEF0C1B}" presName="node" presStyleLbl="node1" presStyleIdx="2" presStyleCnt="3">
        <dgm:presLayoutVars>
          <dgm:bulletEnabled val="1"/>
        </dgm:presLayoutVars>
      </dgm:prSet>
      <dgm:spPr>
        <a:prstGeom prst="roundRect">
          <a:avLst>
            <a:gd name="adj" fmla="val 10000"/>
          </a:avLst>
        </a:prstGeom>
      </dgm:spPr>
      <dgm:t>
        <a:bodyPr/>
        <a:lstStyle/>
        <a:p>
          <a:endParaRPr lang="es-EC"/>
        </a:p>
      </dgm:t>
    </dgm:pt>
  </dgm:ptLst>
  <dgm:cxnLst>
    <dgm:cxn modelId="{4CFBAE42-C7F0-494C-B6DC-7D13941FD88C}" type="presOf" srcId="{D9EE25F1-B2EE-4156-B852-84929D24B81D}" destId="{C66E2AF9-153A-486E-A49D-ACE712658F60}" srcOrd="1" destOrd="0" presId="urn:microsoft.com/office/officeart/2005/8/layout/process1"/>
    <dgm:cxn modelId="{E7621162-69C8-4FE6-8B5D-9700DE6CC533}" type="presOf" srcId="{D9EE25F1-B2EE-4156-B852-84929D24B81D}" destId="{D12EC677-8C48-47AA-B29E-776CD1A55196}" srcOrd="0" destOrd="0" presId="urn:microsoft.com/office/officeart/2005/8/layout/process1"/>
    <dgm:cxn modelId="{B77A1FD8-6CAD-4244-A8B3-204054A9BD38}" type="presOf" srcId="{8BC65BD0-BAAA-4635-80D1-17FAC3C295A9}" destId="{8B3016B1-DD22-4936-9FAE-3F6A934BB3B6}" srcOrd="0" destOrd="0" presId="urn:microsoft.com/office/officeart/2005/8/layout/process1"/>
    <dgm:cxn modelId="{9D900164-6898-4C1E-9CEF-2FB59BB8B3E7}" type="presOf" srcId="{F24E30F0-496D-4779-AE7F-76F634F7DE29}" destId="{AAA44754-71F1-48E8-A901-D068D5563C15}" srcOrd="0" destOrd="0" presId="urn:microsoft.com/office/officeart/2005/8/layout/process1"/>
    <dgm:cxn modelId="{4ED407E3-E129-4079-A5AA-CD81E2644671}" type="presOf" srcId="{2BCFE0C5-0BB6-45E3-B535-17315977C1D7}" destId="{566F2CE4-AEE3-4786-8B9B-70E3AD0647C4}" srcOrd="0" destOrd="0" presId="urn:microsoft.com/office/officeart/2005/8/layout/process1"/>
    <dgm:cxn modelId="{5E1354F6-406D-4C03-8A6A-BBF10F267931}" type="presOf" srcId="{F24E30F0-496D-4779-AE7F-76F634F7DE29}" destId="{FA3DC5FB-AB9A-4C81-A801-C77B97AB4F11}" srcOrd="1" destOrd="0" presId="urn:microsoft.com/office/officeart/2005/8/layout/process1"/>
    <dgm:cxn modelId="{D46F4999-72F2-4248-9095-D2698C4DDF73}" srcId="{2E6F4485-1A0C-4A2D-93B3-837C72B27A7A}" destId="{2BCFE0C5-0BB6-45E3-B535-17315977C1D7}" srcOrd="0" destOrd="0" parTransId="{66D8DDD1-0F65-4C2E-9DCE-EA9675C6EC62}" sibTransId="{F24E30F0-496D-4779-AE7F-76F634F7DE29}"/>
    <dgm:cxn modelId="{06ECDFD0-DBD6-4DB3-80BE-F4B33C84558B}" srcId="{2E6F4485-1A0C-4A2D-93B3-837C72B27A7A}" destId="{8BC65BD0-BAAA-4635-80D1-17FAC3C295A9}" srcOrd="1" destOrd="0" parTransId="{64AE5C1D-25CC-4250-9E52-C52E93CBD612}" sibTransId="{D9EE25F1-B2EE-4156-B852-84929D24B81D}"/>
    <dgm:cxn modelId="{13E0B66F-A863-48A8-A926-AC8936B83D7E}" type="presOf" srcId="{4CE7A44C-BF62-4DE5-94C1-5E4C5DEF0C1B}" destId="{0A5B5C5D-28E2-43B5-A5E6-087AF2029CEA}" srcOrd="0" destOrd="0" presId="urn:microsoft.com/office/officeart/2005/8/layout/process1"/>
    <dgm:cxn modelId="{9B5275AF-336F-4F07-816C-8931A068A118}" srcId="{2E6F4485-1A0C-4A2D-93B3-837C72B27A7A}" destId="{4CE7A44C-BF62-4DE5-94C1-5E4C5DEF0C1B}" srcOrd="2" destOrd="0" parTransId="{BD5F99A1-23CD-480C-A764-6460387A8C03}" sibTransId="{104CC6EF-9DFB-4F43-BAD0-E2C8F6123843}"/>
    <dgm:cxn modelId="{CE68702A-07FB-40D0-8E4C-E34992473CB7}" type="presOf" srcId="{2E6F4485-1A0C-4A2D-93B3-837C72B27A7A}" destId="{32D2AA5D-463C-414A-8D7C-757ADAAA4D28}" srcOrd="0" destOrd="0" presId="urn:microsoft.com/office/officeart/2005/8/layout/process1"/>
    <dgm:cxn modelId="{35CFB283-1245-4FC3-8391-6A7C2ED949E5}" type="presParOf" srcId="{32D2AA5D-463C-414A-8D7C-757ADAAA4D28}" destId="{566F2CE4-AEE3-4786-8B9B-70E3AD0647C4}" srcOrd="0" destOrd="0" presId="urn:microsoft.com/office/officeart/2005/8/layout/process1"/>
    <dgm:cxn modelId="{9A842F53-B56A-4B5C-B51A-8D572A2770B4}" type="presParOf" srcId="{32D2AA5D-463C-414A-8D7C-757ADAAA4D28}" destId="{AAA44754-71F1-48E8-A901-D068D5563C15}" srcOrd="1" destOrd="0" presId="urn:microsoft.com/office/officeart/2005/8/layout/process1"/>
    <dgm:cxn modelId="{FFF53CC5-F7E5-4E67-9C12-D1FEA6E63AFA}" type="presParOf" srcId="{AAA44754-71F1-48E8-A901-D068D5563C15}" destId="{FA3DC5FB-AB9A-4C81-A801-C77B97AB4F11}" srcOrd="0" destOrd="0" presId="urn:microsoft.com/office/officeart/2005/8/layout/process1"/>
    <dgm:cxn modelId="{202DB692-7624-4BAE-AF68-3C34D5AE11F2}" type="presParOf" srcId="{32D2AA5D-463C-414A-8D7C-757ADAAA4D28}" destId="{8B3016B1-DD22-4936-9FAE-3F6A934BB3B6}" srcOrd="2" destOrd="0" presId="urn:microsoft.com/office/officeart/2005/8/layout/process1"/>
    <dgm:cxn modelId="{F5C005F7-77B5-4D49-9853-0ADACCB4E0B3}" type="presParOf" srcId="{32D2AA5D-463C-414A-8D7C-757ADAAA4D28}" destId="{D12EC677-8C48-47AA-B29E-776CD1A55196}" srcOrd="3" destOrd="0" presId="urn:microsoft.com/office/officeart/2005/8/layout/process1"/>
    <dgm:cxn modelId="{C316CB82-6334-435C-8786-00E0E51A2F32}" type="presParOf" srcId="{D12EC677-8C48-47AA-B29E-776CD1A55196}" destId="{C66E2AF9-153A-486E-A49D-ACE712658F60}" srcOrd="0" destOrd="0" presId="urn:microsoft.com/office/officeart/2005/8/layout/process1"/>
    <dgm:cxn modelId="{E0F8D0BC-25C0-466E-AD24-C3A10F68A554}" type="presParOf" srcId="{32D2AA5D-463C-414A-8D7C-757ADAAA4D28}" destId="{0A5B5C5D-28E2-43B5-A5E6-087AF2029CEA}"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6F4485-1A0C-4A2D-93B3-837C72B27A7A}" type="doc">
      <dgm:prSet loTypeId="urn:microsoft.com/office/officeart/2005/8/layout/process1" loCatId="process" qsTypeId="urn:microsoft.com/office/officeart/2005/8/quickstyle/simple1" qsCatId="simple" csTypeId="urn:microsoft.com/office/officeart/2005/8/colors/colorful5" csCatId="colorful" phldr="1"/>
      <dgm:spPr/>
    </dgm:pt>
    <dgm:pt modelId="{2BCFE0C5-0BB6-45E3-B535-17315977C1D7}">
      <dgm:prSet phldrT="[Texto]"/>
      <dgm:spPr>
        <a:xfrm>
          <a:off x="4749" y="183730"/>
          <a:ext cx="1419566" cy="851739"/>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 lastClr="FFFFFF"/>
              </a:solidFill>
              <a:latin typeface="Calibri"/>
              <a:ea typeface="+mn-ea"/>
              <a:cs typeface="+mn-cs"/>
            </a:rPr>
            <a:t>FRESH PULP </a:t>
          </a:r>
        </a:p>
      </dgm:t>
    </dgm:pt>
    <dgm:pt modelId="{66D8DDD1-0F65-4C2E-9DCE-EA9675C6EC62}" type="parTrans" cxnId="{D46F4999-72F2-4248-9095-D2698C4DDF73}">
      <dgm:prSet/>
      <dgm:spPr/>
      <dgm:t>
        <a:bodyPr/>
        <a:lstStyle/>
        <a:p>
          <a:endParaRPr lang="es-EC"/>
        </a:p>
      </dgm:t>
    </dgm:pt>
    <dgm:pt modelId="{F24E30F0-496D-4779-AE7F-76F634F7DE29}" type="sibTrans" cxnId="{D46F4999-72F2-4248-9095-D2698C4DDF73}">
      <dgm:prSet/>
      <dgm:spPr>
        <a:xfrm>
          <a:off x="1566272" y="433573"/>
          <a:ext cx="300948" cy="352052"/>
        </a:xfrm>
        <a:solidFill>
          <a:srgbClr val="4BACC6">
            <a:hueOff val="0"/>
            <a:satOff val="0"/>
            <a:lumOff val="0"/>
            <a:alphaOff val="0"/>
          </a:srgbClr>
        </a:solidFill>
        <a:ln>
          <a:noFill/>
        </a:ln>
        <a:effectLst/>
      </dgm:spPr>
      <dgm:t>
        <a:bodyPr/>
        <a:lstStyle/>
        <a:p>
          <a:endParaRPr lang="es-EC">
            <a:solidFill>
              <a:sysClr val="window" lastClr="FFFFFF"/>
            </a:solidFill>
            <a:latin typeface="Calibri"/>
            <a:ea typeface="+mn-ea"/>
            <a:cs typeface="+mn-cs"/>
          </a:endParaRPr>
        </a:p>
      </dgm:t>
    </dgm:pt>
    <dgm:pt modelId="{8BC65BD0-BAAA-4635-80D1-17FAC3C295A9}">
      <dgm:prSet phldrT="[Texto]"/>
      <dgm:spPr>
        <a:xfrm>
          <a:off x="1992141" y="183730"/>
          <a:ext cx="1419566" cy="851739"/>
        </a:xfr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r>
            <a:rPr lang="es-EC">
              <a:solidFill>
                <a:sysClr val="window" lastClr="FFFFFF"/>
              </a:solidFill>
              <a:latin typeface="Calibri"/>
              <a:ea typeface="+mn-ea"/>
              <a:cs typeface="+mn-cs"/>
            </a:rPr>
            <a:t>TRADE</a:t>
          </a:r>
        </a:p>
      </dgm:t>
    </dgm:pt>
    <dgm:pt modelId="{64AE5C1D-25CC-4250-9E52-C52E93CBD612}" type="parTrans" cxnId="{06ECDFD0-DBD6-4DB3-80BE-F4B33C84558B}">
      <dgm:prSet/>
      <dgm:spPr/>
      <dgm:t>
        <a:bodyPr/>
        <a:lstStyle/>
        <a:p>
          <a:endParaRPr lang="es-EC"/>
        </a:p>
      </dgm:t>
    </dgm:pt>
    <dgm:pt modelId="{D9EE25F1-B2EE-4156-B852-84929D24B81D}" type="sibTrans" cxnId="{06ECDFD0-DBD6-4DB3-80BE-F4B33C84558B}">
      <dgm:prSet/>
      <dgm:spPr>
        <a:xfrm>
          <a:off x="3553664" y="433573"/>
          <a:ext cx="300948" cy="352052"/>
        </a:xfrm>
        <a:solidFill>
          <a:srgbClr val="4BACC6">
            <a:hueOff val="-9933876"/>
            <a:satOff val="39811"/>
            <a:lumOff val="8628"/>
            <a:alphaOff val="0"/>
          </a:srgbClr>
        </a:solidFill>
        <a:ln>
          <a:noFill/>
        </a:ln>
        <a:effectLst/>
      </dgm:spPr>
      <dgm:t>
        <a:bodyPr/>
        <a:lstStyle/>
        <a:p>
          <a:endParaRPr lang="es-EC">
            <a:solidFill>
              <a:sysClr val="window" lastClr="FFFFFF"/>
            </a:solidFill>
            <a:latin typeface="Calibri"/>
            <a:ea typeface="+mn-ea"/>
            <a:cs typeface="+mn-cs"/>
          </a:endParaRPr>
        </a:p>
      </dgm:t>
    </dgm:pt>
    <dgm:pt modelId="{4CE7A44C-BF62-4DE5-94C1-5E4C5DEF0C1B}">
      <dgm:prSet phldrT="[Texto]" custT="1"/>
      <dgm:spPr>
        <a:xfrm>
          <a:off x="3979534" y="183730"/>
          <a:ext cx="1419566" cy="851739"/>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es-EC" sz="1200">
              <a:solidFill>
                <a:sysClr val="window" lastClr="FFFFFF"/>
              </a:solidFill>
              <a:latin typeface="Calibri"/>
              <a:ea typeface="+mn-ea"/>
              <a:cs typeface="+mn-cs"/>
            </a:rPr>
            <a:t>AUTOSERVICIO</a:t>
          </a:r>
        </a:p>
        <a:p>
          <a:r>
            <a:rPr lang="es-EC" sz="1200">
              <a:solidFill>
                <a:sysClr val="window" lastClr="FFFFFF"/>
              </a:solidFill>
              <a:latin typeface="Calibri"/>
              <a:ea typeface="+mn-ea"/>
              <a:cs typeface="+mn-cs"/>
            </a:rPr>
            <a:t>(SUPERMERCADO)</a:t>
          </a:r>
        </a:p>
      </dgm:t>
    </dgm:pt>
    <dgm:pt modelId="{BD5F99A1-23CD-480C-A764-6460387A8C03}" type="parTrans" cxnId="{9B5275AF-336F-4F07-816C-8931A068A118}">
      <dgm:prSet/>
      <dgm:spPr/>
      <dgm:t>
        <a:bodyPr/>
        <a:lstStyle/>
        <a:p>
          <a:endParaRPr lang="es-EC"/>
        </a:p>
      </dgm:t>
    </dgm:pt>
    <dgm:pt modelId="{104CC6EF-9DFB-4F43-BAD0-E2C8F6123843}" type="sibTrans" cxnId="{9B5275AF-336F-4F07-816C-8931A068A118}">
      <dgm:prSet/>
      <dgm:spPr/>
      <dgm:t>
        <a:bodyPr/>
        <a:lstStyle/>
        <a:p>
          <a:endParaRPr lang="es-EC"/>
        </a:p>
      </dgm:t>
    </dgm:pt>
    <dgm:pt modelId="{32D2AA5D-463C-414A-8D7C-757ADAAA4D28}" type="pres">
      <dgm:prSet presAssocID="{2E6F4485-1A0C-4A2D-93B3-837C72B27A7A}" presName="Name0" presStyleCnt="0">
        <dgm:presLayoutVars>
          <dgm:dir/>
          <dgm:resizeHandles val="exact"/>
        </dgm:presLayoutVars>
      </dgm:prSet>
      <dgm:spPr/>
    </dgm:pt>
    <dgm:pt modelId="{566F2CE4-AEE3-4786-8B9B-70E3AD0647C4}" type="pres">
      <dgm:prSet presAssocID="{2BCFE0C5-0BB6-45E3-B535-17315977C1D7}" presName="node" presStyleLbl="node1" presStyleIdx="0" presStyleCnt="3">
        <dgm:presLayoutVars>
          <dgm:bulletEnabled val="1"/>
        </dgm:presLayoutVars>
      </dgm:prSet>
      <dgm:spPr>
        <a:prstGeom prst="roundRect">
          <a:avLst>
            <a:gd name="adj" fmla="val 10000"/>
          </a:avLst>
        </a:prstGeom>
      </dgm:spPr>
      <dgm:t>
        <a:bodyPr/>
        <a:lstStyle/>
        <a:p>
          <a:endParaRPr lang="es-EC"/>
        </a:p>
      </dgm:t>
    </dgm:pt>
    <dgm:pt modelId="{AAA44754-71F1-48E8-A901-D068D5563C15}" type="pres">
      <dgm:prSet presAssocID="{F24E30F0-496D-4779-AE7F-76F634F7DE29}" presName="sibTrans" presStyleLbl="sibTrans2D1" presStyleIdx="0" presStyleCnt="2"/>
      <dgm:spPr>
        <a:prstGeom prst="rightArrow">
          <a:avLst>
            <a:gd name="adj1" fmla="val 60000"/>
            <a:gd name="adj2" fmla="val 50000"/>
          </a:avLst>
        </a:prstGeom>
      </dgm:spPr>
      <dgm:t>
        <a:bodyPr/>
        <a:lstStyle/>
        <a:p>
          <a:endParaRPr lang="es-EC"/>
        </a:p>
      </dgm:t>
    </dgm:pt>
    <dgm:pt modelId="{FA3DC5FB-AB9A-4C81-A801-C77B97AB4F11}" type="pres">
      <dgm:prSet presAssocID="{F24E30F0-496D-4779-AE7F-76F634F7DE29}" presName="connectorText" presStyleLbl="sibTrans2D1" presStyleIdx="0" presStyleCnt="2"/>
      <dgm:spPr/>
      <dgm:t>
        <a:bodyPr/>
        <a:lstStyle/>
        <a:p>
          <a:endParaRPr lang="es-EC"/>
        </a:p>
      </dgm:t>
    </dgm:pt>
    <dgm:pt modelId="{8B3016B1-DD22-4936-9FAE-3F6A934BB3B6}" type="pres">
      <dgm:prSet presAssocID="{8BC65BD0-BAAA-4635-80D1-17FAC3C295A9}" presName="node" presStyleLbl="node1" presStyleIdx="1" presStyleCnt="3">
        <dgm:presLayoutVars>
          <dgm:bulletEnabled val="1"/>
        </dgm:presLayoutVars>
      </dgm:prSet>
      <dgm:spPr>
        <a:prstGeom prst="roundRect">
          <a:avLst>
            <a:gd name="adj" fmla="val 10000"/>
          </a:avLst>
        </a:prstGeom>
      </dgm:spPr>
      <dgm:t>
        <a:bodyPr/>
        <a:lstStyle/>
        <a:p>
          <a:endParaRPr lang="es-EC"/>
        </a:p>
      </dgm:t>
    </dgm:pt>
    <dgm:pt modelId="{D12EC677-8C48-47AA-B29E-776CD1A55196}" type="pres">
      <dgm:prSet presAssocID="{D9EE25F1-B2EE-4156-B852-84929D24B81D}" presName="sibTrans" presStyleLbl="sibTrans2D1" presStyleIdx="1" presStyleCnt="2"/>
      <dgm:spPr>
        <a:prstGeom prst="rightArrow">
          <a:avLst>
            <a:gd name="adj1" fmla="val 60000"/>
            <a:gd name="adj2" fmla="val 50000"/>
          </a:avLst>
        </a:prstGeom>
      </dgm:spPr>
      <dgm:t>
        <a:bodyPr/>
        <a:lstStyle/>
        <a:p>
          <a:endParaRPr lang="es-EC"/>
        </a:p>
      </dgm:t>
    </dgm:pt>
    <dgm:pt modelId="{C66E2AF9-153A-486E-A49D-ACE712658F60}" type="pres">
      <dgm:prSet presAssocID="{D9EE25F1-B2EE-4156-B852-84929D24B81D}" presName="connectorText" presStyleLbl="sibTrans2D1" presStyleIdx="1" presStyleCnt="2"/>
      <dgm:spPr/>
      <dgm:t>
        <a:bodyPr/>
        <a:lstStyle/>
        <a:p>
          <a:endParaRPr lang="es-EC"/>
        </a:p>
      </dgm:t>
    </dgm:pt>
    <dgm:pt modelId="{0A5B5C5D-28E2-43B5-A5E6-087AF2029CEA}" type="pres">
      <dgm:prSet presAssocID="{4CE7A44C-BF62-4DE5-94C1-5E4C5DEF0C1B}" presName="node" presStyleLbl="node1" presStyleIdx="2" presStyleCnt="3">
        <dgm:presLayoutVars>
          <dgm:bulletEnabled val="1"/>
        </dgm:presLayoutVars>
      </dgm:prSet>
      <dgm:spPr>
        <a:prstGeom prst="roundRect">
          <a:avLst>
            <a:gd name="adj" fmla="val 10000"/>
          </a:avLst>
        </a:prstGeom>
      </dgm:spPr>
      <dgm:t>
        <a:bodyPr/>
        <a:lstStyle/>
        <a:p>
          <a:endParaRPr lang="es-EC"/>
        </a:p>
      </dgm:t>
    </dgm:pt>
  </dgm:ptLst>
  <dgm:cxnLst>
    <dgm:cxn modelId="{E773C79E-1AC5-4F11-BB7B-1C98DBCC9021}" type="presOf" srcId="{8BC65BD0-BAAA-4635-80D1-17FAC3C295A9}" destId="{8B3016B1-DD22-4936-9FAE-3F6A934BB3B6}" srcOrd="0" destOrd="0" presId="urn:microsoft.com/office/officeart/2005/8/layout/process1"/>
    <dgm:cxn modelId="{04871BA0-7E9B-4779-9ADF-E44E5524CB6F}" type="presOf" srcId="{F24E30F0-496D-4779-AE7F-76F634F7DE29}" destId="{FA3DC5FB-AB9A-4C81-A801-C77B97AB4F11}" srcOrd="1" destOrd="0" presId="urn:microsoft.com/office/officeart/2005/8/layout/process1"/>
    <dgm:cxn modelId="{0EDA65D2-2046-4B27-81DF-DB8583AFC6D8}" type="presOf" srcId="{F24E30F0-496D-4779-AE7F-76F634F7DE29}" destId="{AAA44754-71F1-48E8-A901-D068D5563C15}" srcOrd="0" destOrd="0" presId="urn:microsoft.com/office/officeart/2005/8/layout/process1"/>
    <dgm:cxn modelId="{64E5BA00-8697-4827-AB8D-12E3AD87C800}" type="presOf" srcId="{D9EE25F1-B2EE-4156-B852-84929D24B81D}" destId="{C66E2AF9-153A-486E-A49D-ACE712658F60}" srcOrd="1" destOrd="0" presId="urn:microsoft.com/office/officeart/2005/8/layout/process1"/>
    <dgm:cxn modelId="{645A11F1-9C9F-4A78-86F6-DDB81DDFDB0E}" type="presOf" srcId="{2BCFE0C5-0BB6-45E3-B535-17315977C1D7}" destId="{566F2CE4-AEE3-4786-8B9B-70E3AD0647C4}" srcOrd="0" destOrd="0" presId="urn:microsoft.com/office/officeart/2005/8/layout/process1"/>
    <dgm:cxn modelId="{D46F4999-72F2-4248-9095-D2698C4DDF73}" srcId="{2E6F4485-1A0C-4A2D-93B3-837C72B27A7A}" destId="{2BCFE0C5-0BB6-45E3-B535-17315977C1D7}" srcOrd="0" destOrd="0" parTransId="{66D8DDD1-0F65-4C2E-9DCE-EA9675C6EC62}" sibTransId="{F24E30F0-496D-4779-AE7F-76F634F7DE29}"/>
    <dgm:cxn modelId="{06ECDFD0-DBD6-4DB3-80BE-F4B33C84558B}" srcId="{2E6F4485-1A0C-4A2D-93B3-837C72B27A7A}" destId="{8BC65BD0-BAAA-4635-80D1-17FAC3C295A9}" srcOrd="1" destOrd="0" parTransId="{64AE5C1D-25CC-4250-9E52-C52E93CBD612}" sibTransId="{D9EE25F1-B2EE-4156-B852-84929D24B81D}"/>
    <dgm:cxn modelId="{6521AF63-63E2-4477-82A4-D32EDB8C6399}" type="presOf" srcId="{4CE7A44C-BF62-4DE5-94C1-5E4C5DEF0C1B}" destId="{0A5B5C5D-28E2-43B5-A5E6-087AF2029CEA}" srcOrd="0" destOrd="0" presId="urn:microsoft.com/office/officeart/2005/8/layout/process1"/>
    <dgm:cxn modelId="{1A309657-4DAC-4FFD-8A00-1769ACFA6504}" type="presOf" srcId="{D9EE25F1-B2EE-4156-B852-84929D24B81D}" destId="{D12EC677-8C48-47AA-B29E-776CD1A55196}" srcOrd="0" destOrd="0" presId="urn:microsoft.com/office/officeart/2005/8/layout/process1"/>
    <dgm:cxn modelId="{01BF3B62-E6F6-4FAB-957C-9AE489ADC80B}" type="presOf" srcId="{2E6F4485-1A0C-4A2D-93B3-837C72B27A7A}" destId="{32D2AA5D-463C-414A-8D7C-757ADAAA4D28}" srcOrd="0" destOrd="0" presId="urn:microsoft.com/office/officeart/2005/8/layout/process1"/>
    <dgm:cxn modelId="{9B5275AF-336F-4F07-816C-8931A068A118}" srcId="{2E6F4485-1A0C-4A2D-93B3-837C72B27A7A}" destId="{4CE7A44C-BF62-4DE5-94C1-5E4C5DEF0C1B}" srcOrd="2" destOrd="0" parTransId="{BD5F99A1-23CD-480C-A764-6460387A8C03}" sibTransId="{104CC6EF-9DFB-4F43-BAD0-E2C8F6123843}"/>
    <dgm:cxn modelId="{8D4F24AA-CF87-4744-B1B6-CBD28B6798F3}" type="presParOf" srcId="{32D2AA5D-463C-414A-8D7C-757ADAAA4D28}" destId="{566F2CE4-AEE3-4786-8B9B-70E3AD0647C4}" srcOrd="0" destOrd="0" presId="urn:microsoft.com/office/officeart/2005/8/layout/process1"/>
    <dgm:cxn modelId="{6C637E14-B996-4CE4-B079-637010250F9C}" type="presParOf" srcId="{32D2AA5D-463C-414A-8D7C-757ADAAA4D28}" destId="{AAA44754-71F1-48E8-A901-D068D5563C15}" srcOrd="1" destOrd="0" presId="urn:microsoft.com/office/officeart/2005/8/layout/process1"/>
    <dgm:cxn modelId="{5D998F96-2362-44F6-8A79-0B7679EC9FAD}" type="presParOf" srcId="{AAA44754-71F1-48E8-A901-D068D5563C15}" destId="{FA3DC5FB-AB9A-4C81-A801-C77B97AB4F11}" srcOrd="0" destOrd="0" presId="urn:microsoft.com/office/officeart/2005/8/layout/process1"/>
    <dgm:cxn modelId="{01A4F0F2-A298-4587-9491-6D4C3E2148E2}" type="presParOf" srcId="{32D2AA5D-463C-414A-8D7C-757ADAAA4D28}" destId="{8B3016B1-DD22-4936-9FAE-3F6A934BB3B6}" srcOrd="2" destOrd="0" presId="urn:microsoft.com/office/officeart/2005/8/layout/process1"/>
    <dgm:cxn modelId="{98C03036-1113-4489-8389-5B8406071A1C}" type="presParOf" srcId="{32D2AA5D-463C-414A-8D7C-757ADAAA4D28}" destId="{D12EC677-8C48-47AA-B29E-776CD1A55196}" srcOrd="3" destOrd="0" presId="urn:microsoft.com/office/officeart/2005/8/layout/process1"/>
    <dgm:cxn modelId="{A77E04D5-4B08-41F9-9EE7-933C4D30C5B0}" type="presParOf" srcId="{D12EC677-8C48-47AA-B29E-776CD1A55196}" destId="{C66E2AF9-153A-486E-A49D-ACE712658F60}" srcOrd="0" destOrd="0" presId="urn:microsoft.com/office/officeart/2005/8/layout/process1"/>
    <dgm:cxn modelId="{4FEA4121-F597-416B-B336-16E38A355BFE}" type="presParOf" srcId="{32D2AA5D-463C-414A-8D7C-757ADAAA4D28}" destId="{0A5B5C5D-28E2-43B5-A5E6-087AF2029CEA}"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BC356D-CCE7-4C5B-A39F-5E968AB1F34A}">
      <dsp:nvSpPr>
        <dsp:cNvPr id="0" name=""/>
        <dsp:cNvSpPr/>
      </dsp:nvSpPr>
      <dsp:spPr>
        <a:xfrm>
          <a:off x="585192" y="2616"/>
          <a:ext cx="2345531" cy="1407318"/>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El kiwi aporta una cantidad moderada de hidratos de carbono en forma de azúcares, también contiene fibra fundamentales de tipo insoluble que lo convierte en un alimento recomendable en caso de estreñimiento.</a:t>
          </a:r>
          <a:endParaRPr lang="es-EC" sz="1100" kern="1200" dirty="0"/>
        </a:p>
      </dsp:txBody>
      <dsp:txXfrm>
        <a:off x="585192" y="2616"/>
        <a:ext cx="2345531" cy="1407318"/>
      </dsp:txXfrm>
    </dsp:sp>
    <dsp:sp modelId="{1AB4E1FA-E85D-49EB-8332-41E355282D51}">
      <dsp:nvSpPr>
        <dsp:cNvPr id="0" name=""/>
        <dsp:cNvSpPr/>
      </dsp:nvSpPr>
      <dsp:spPr>
        <a:xfrm>
          <a:off x="3165276" y="2616"/>
          <a:ext cx="2345531" cy="1407318"/>
        </a:xfrm>
        <a:prstGeom prst="rect">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En cuanto a la composición vitamínica cabe destacar la elevada cantidad de vitamina C, además del ácido ascórbico,. </a:t>
          </a:r>
          <a:endParaRPr lang="es-EC" sz="1100" kern="1200" dirty="0"/>
        </a:p>
      </dsp:txBody>
      <dsp:txXfrm>
        <a:off x="3165276" y="2616"/>
        <a:ext cx="2345531" cy="1407318"/>
      </dsp:txXfrm>
    </dsp:sp>
    <dsp:sp modelId="{843D3D13-0796-4762-AE1D-A1B49E498FEE}">
      <dsp:nvSpPr>
        <dsp:cNvPr id="0" name=""/>
        <dsp:cNvSpPr/>
      </dsp:nvSpPr>
      <dsp:spPr>
        <a:xfrm>
          <a:off x="585192" y="1644488"/>
          <a:ext cx="2345531" cy="1407318"/>
        </a:xfrm>
        <a:prstGeom prst="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Además, contiene potasio que, entre otros beneficios, ayuda a contrarrestar el alto consumo de sodio de la dieta media occidental, lo que ayuda a evitar problemas de hipertensión.</a:t>
          </a:r>
          <a:endParaRPr lang="es-EC" sz="1100" kern="1200" dirty="0"/>
        </a:p>
      </dsp:txBody>
      <dsp:txXfrm>
        <a:off x="585192" y="1644488"/>
        <a:ext cx="2345531" cy="1407318"/>
      </dsp:txXfrm>
    </dsp:sp>
    <dsp:sp modelId="{C4E075EB-E853-4871-BBFF-49C0DB4FEA2A}">
      <dsp:nvSpPr>
        <dsp:cNvPr id="0" name=""/>
        <dsp:cNvSpPr/>
      </dsp:nvSpPr>
      <dsp:spPr>
        <a:xfrm>
          <a:off x="3165276" y="1644488"/>
          <a:ext cx="2345531" cy="1407318"/>
        </a:xfrm>
        <a:prstGeom prst="rect">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Posee vitamina B (sobre todo, ácido fólico) y otros minerales esenciales como calcio, fósforo y hierro,.</a:t>
          </a:r>
          <a:endParaRPr lang="es-EC" sz="1100" kern="1200" dirty="0"/>
        </a:p>
      </dsp:txBody>
      <dsp:txXfrm>
        <a:off x="3165276" y="1644488"/>
        <a:ext cx="2345531" cy="1407318"/>
      </dsp:txXfrm>
    </dsp:sp>
    <dsp:sp modelId="{C5145974-95B3-4A3D-9C5B-66DD373D4667}">
      <dsp:nvSpPr>
        <dsp:cNvPr id="0" name=""/>
        <dsp:cNvSpPr/>
      </dsp:nvSpPr>
      <dsp:spPr>
        <a:xfrm>
          <a:off x="1875234" y="3286360"/>
          <a:ext cx="2345531" cy="1407318"/>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El kiwi es rico en fibras solubles que ayudan a reducir el colesterol en la sangre.</a:t>
          </a:r>
          <a:endParaRPr lang="es-EC" sz="1100" kern="1200" dirty="0"/>
        </a:p>
      </dsp:txBody>
      <dsp:txXfrm>
        <a:off x="1875234" y="3286360"/>
        <a:ext cx="2345531" cy="14073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614E64-20B7-4C1C-9574-612EEB39827D}">
      <dsp:nvSpPr>
        <dsp:cNvPr id="0" name=""/>
        <dsp:cNvSpPr/>
      </dsp:nvSpPr>
      <dsp:spPr>
        <a:xfrm>
          <a:off x="0" y="0"/>
          <a:ext cx="7521575" cy="1073943"/>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s-EC" sz="5200" kern="1200" dirty="0" smtClean="0"/>
            <a:t>ACTORES</a:t>
          </a:r>
          <a:endParaRPr lang="es-EC" sz="5200" kern="1200" dirty="0"/>
        </a:p>
      </dsp:txBody>
      <dsp:txXfrm>
        <a:off x="0" y="0"/>
        <a:ext cx="7521575" cy="1073943"/>
      </dsp:txXfrm>
    </dsp:sp>
    <dsp:sp modelId="{827333A6-D1E7-4421-8AD5-DE4B9D4B4BDC}">
      <dsp:nvSpPr>
        <dsp:cNvPr id="0" name=""/>
        <dsp:cNvSpPr/>
      </dsp:nvSpPr>
      <dsp:spPr>
        <a:xfrm>
          <a:off x="3672" y="1073943"/>
          <a:ext cx="2504743" cy="22552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 Adquisición de la materia prima</a:t>
          </a:r>
          <a:endParaRPr lang="es-EC" sz="2500" kern="1200" dirty="0"/>
        </a:p>
      </dsp:txBody>
      <dsp:txXfrm>
        <a:off x="3672" y="1073943"/>
        <a:ext cx="2504743" cy="2255281"/>
      </dsp:txXfrm>
    </dsp:sp>
    <dsp:sp modelId="{000E4614-9666-4761-9D5A-360B25BDC0C0}">
      <dsp:nvSpPr>
        <dsp:cNvPr id="0" name=""/>
        <dsp:cNvSpPr/>
      </dsp:nvSpPr>
      <dsp:spPr>
        <a:xfrm>
          <a:off x="2508415" y="1073943"/>
          <a:ext cx="2504743" cy="2255281"/>
        </a:xfrm>
        <a:prstGeom prst="rect">
          <a:avLst/>
        </a:prstGeom>
        <a:solidFill>
          <a:schemeClr val="accent3">
            <a:hueOff val="-3436168"/>
            <a:satOff val="-29185"/>
            <a:lumOff val="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ZEDE</a:t>
          </a:r>
        </a:p>
        <a:p>
          <a:pPr lvl="0" algn="ctr" defTabSz="1111250">
            <a:lnSpc>
              <a:spcPct val="90000"/>
            </a:lnSpc>
            <a:spcBef>
              <a:spcPct val="0"/>
            </a:spcBef>
            <a:spcAft>
              <a:spcPct val="35000"/>
            </a:spcAft>
          </a:pPr>
          <a:r>
            <a:rPr lang="es-EC" sz="2500" kern="1200" dirty="0" smtClean="0"/>
            <a:t>(transformación)</a:t>
          </a:r>
          <a:endParaRPr lang="es-EC" sz="2500" kern="1200" dirty="0"/>
        </a:p>
      </dsp:txBody>
      <dsp:txXfrm>
        <a:off x="2508415" y="1073943"/>
        <a:ext cx="2504743" cy="2255281"/>
      </dsp:txXfrm>
    </dsp:sp>
    <dsp:sp modelId="{63090485-3024-4723-8D89-5256DFF7CBDC}">
      <dsp:nvSpPr>
        <dsp:cNvPr id="0" name=""/>
        <dsp:cNvSpPr/>
      </dsp:nvSpPr>
      <dsp:spPr>
        <a:xfrm>
          <a:off x="5013159" y="1073943"/>
          <a:ext cx="2504743" cy="2255281"/>
        </a:xfrm>
        <a:prstGeom prst="rect">
          <a:avLst/>
        </a:prstGeom>
        <a:solidFill>
          <a:schemeClr val="accent3">
            <a:hueOff val="-6872335"/>
            <a:satOff val="-58371"/>
            <a:lumOff val="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 Comercialización de la pulpa de kiwi</a:t>
          </a:r>
          <a:endParaRPr lang="es-EC" sz="2500" kern="1200" dirty="0"/>
        </a:p>
      </dsp:txBody>
      <dsp:txXfrm>
        <a:off x="5013159" y="1073943"/>
        <a:ext cx="2504743" cy="2255281"/>
      </dsp:txXfrm>
    </dsp:sp>
    <dsp:sp modelId="{9ABC038F-0C33-489E-81F3-3E217A6D50A7}">
      <dsp:nvSpPr>
        <dsp:cNvPr id="0" name=""/>
        <dsp:cNvSpPr/>
      </dsp:nvSpPr>
      <dsp:spPr>
        <a:xfrm>
          <a:off x="0" y="3329225"/>
          <a:ext cx="7521575" cy="250586"/>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53BD96-E25A-43ED-9F8C-BC213454C784}">
      <dsp:nvSpPr>
        <dsp:cNvPr id="0" name=""/>
        <dsp:cNvSpPr/>
      </dsp:nvSpPr>
      <dsp:spPr>
        <a:xfrm>
          <a:off x="3025" y="1232643"/>
          <a:ext cx="1831502" cy="151060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es-EC" sz="900" b="0" kern="1200" smtClean="0">
              <a:latin typeface="Calibri"/>
              <a:ea typeface="+mn-ea"/>
              <a:cs typeface="+mn-cs"/>
            </a:rPr>
            <a:t>Higiene de la planta</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Recepción de la materia prima</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Pesado</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Lavado</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Desinfección(agua clorada)</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Enjuague</a:t>
          </a:r>
          <a:endParaRPr lang="es-EC" sz="900" b="0" kern="1200" dirty="0">
            <a:latin typeface="Calibri"/>
            <a:ea typeface="+mn-ea"/>
            <a:cs typeface="+mn-cs"/>
          </a:endParaRPr>
        </a:p>
      </dsp:txBody>
      <dsp:txXfrm>
        <a:off x="3025" y="1232643"/>
        <a:ext cx="1831502" cy="1186905"/>
      </dsp:txXfrm>
    </dsp:sp>
    <dsp:sp modelId="{A53B753E-0CC2-40B0-A05F-E72BE7876945}">
      <dsp:nvSpPr>
        <dsp:cNvPr id="0" name=""/>
        <dsp:cNvSpPr/>
      </dsp:nvSpPr>
      <dsp:spPr>
        <a:xfrm>
          <a:off x="574549" y="1229318"/>
          <a:ext cx="2466298" cy="2466298"/>
        </a:xfrm>
        <a:prstGeom prst="leftCircularArrow">
          <a:avLst>
            <a:gd name="adj1" fmla="val 2087"/>
            <a:gd name="adj2" fmla="val 250477"/>
            <a:gd name="adj3" fmla="val 2115845"/>
            <a:gd name="adj4" fmla="val 9114346"/>
            <a:gd name="adj5" fmla="val 243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551FF4-7EAB-44DA-BA50-31E429939BE0}">
      <dsp:nvSpPr>
        <dsp:cNvPr id="0" name=""/>
        <dsp:cNvSpPr/>
      </dsp:nvSpPr>
      <dsp:spPr>
        <a:xfrm>
          <a:off x="134421" y="2530983"/>
          <a:ext cx="1274139" cy="4848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smtClean="0">
              <a:latin typeface="Calibri"/>
              <a:ea typeface="+mn-ea"/>
              <a:cs typeface="+mn-cs"/>
            </a:rPr>
            <a:t>ACONDICIONAMIENTO</a:t>
          </a:r>
          <a:endParaRPr lang="es-EC" sz="1000" kern="1200" dirty="0">
            <a:latin typeface="Calibri"/>
            <a:ea typeface="+mn-ea"/>
            <a:cs typeface="+mn-cs"/>
          </a:endParaRPr>
        </a:p>
      </dsp:txBody>
      <dsp:txXfrm>
        <a:off x="134421" y="2530983"/>
        <a:ext cx="1274139" cy="484872"/>
      </dsp:txXfrm>
    </dsp:sp>
    <dsp:sp modelId="{2762E0BF-493C-446E-AB9C-D3037804B787}">
      <dsp:nvSpPr>
        <dsp:cNvPr id="0" name=""/>
        <dsp:cNvSpPr/>
      </dsp:nvSpPr>
      <dsp:spPr>
        <a:xfrm>
          <a:off x="2294866" y="960275"/>
          <a:ext cx="1831502" cy="205147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241764"/>
              <a:satOff val="-994"/>
              <a:lumOff val="-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es-EC" sz="900" b="0" kern="1200" smtClean="0">
              <a:latin typeface="Calibri"/>
              <a:ea typeface="+mn-ea"/>
              <a:cs typeface="+mn-cs"/>
            </a:rPr>
            <a:t>Pelado </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Escaldado </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Licuado</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Despulpado</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Homogenizado</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 Desaireado</a:t>
          </a:r>
          <a:endParaRPr lang="es-EC" sz="900" b="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b="0" kern="1200" smtClean="0">
              <a:latin typeface="Calibri"/>
              <a:ea typeface="+mn-ea"/>
              <a:cs typeface="+mn-cs"/>
            </a:rPr>
            <a:t>Control de calidad</a:t>
          </a:r>
          <a:endParaRPr lang="es-EC" sz="900" b="0" kern="1200" dirty="0">
            <a:latin typeface="Calibri"/>
            <a:ea typeface="+mn-ea"/>
            <a:cs typeface="+mn-cs"/>
          </a:endParaRPr>
        </a:p>
      </dsp:txBody>
      <dsp:txXfrm>
        <a:off x="2294866" y="1399878"/>
        <a:ext cx="1831502" cy="1611876"/>
      </dsp:txXfrm>
    </dsp:sp>
    <dsp:sp modelId="{10C7B0B0-210C-48D2-9528-0F65AB080904}">
      <dsp:nvSpPr>
        <dsp:cNvPr id="0" name=""/>
        <dsp:cNvSpPr/>
      </dsp:nvSpPr>
      <dsp:spPr>
        <a:xfrm>
          <a:off x="3141799" y="104644"/>
          <a:ext cx="2279730" cy="2279730"/>
        </a:xfrm>
        <a:prstGeom prst="circularArrow">
          <a:avLst>
            <a:gd name="adj1" fmla="val 2259"/>
            <a:gd name="adj2" fmla="val 272216"/>
            <a:gd name="adj3" fmla="val 20242280"/>
            <a:gd name="adj4" fmla="val 13265517"/>
            <a:gd name="adj5" fmla="val 2635"/>
          </a:avLst>
        </a:prstGeom>
        <a:solidFill>
          <a:schemeClr val="accent2">
            <a:hueOff val="10483529"/>
            <a:satOff val="-1988"/>
            <a:lumOff val="-99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4E6B12-FAC8-492C-BD0D-BE8C1A5F1537}">
      <dsp:nvSpPr>
        <dsp:cNvPr id="0" name=""/>
        <dsp:cNvSpPr/>
      </dsp:nvSpPr>
      <dsp:spPr>
        <a:xfrm>
          <a:off x="2651578" y="534928"/>
          <a:ext cx="1628002" cy="647402"/>
        </a:xfrm>
        <a:prstGeom prst="roundRect">
          <a:avLst>
            <a:gd name="adj" fmla="val 10000"/>
          </a:avLst>
        </a:prstGeom>
        <a:solidFill>
          <a:schemeClr val="accent2">
            <a:hueOff val="5241764"/>
            <a:satOff val="-994"/>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smtClean="0">
              <a:latin typeface="Calibri"/>
              <a:ea typeface="+mn-ea"/>
              <a:cs typeface="+mn-cs"/>
            </a:rPr>
            <a:t>EXTRACCIÓN Y TRANSFORMACIÓN</a:t>
          </a:r>
          <a:endParaRPr lang="es-EC" sz="1000" kern="1200" dirty="0">
            <a:latin typeface="Calibri"/>
            <a:ea typeface="+mn-ea"/>
            <a:cs typeface="+mn-cs"/>
          </a:endParaRPr>
        </a:p>
      </dsp:txBody>
      <dsp:txXfrm>
        <a:off x="2651578" y="534928"/>
        <a:ext cx="1628002" cy="647402"/>
      </dsp:txXfrm>
    </dsp:sp>
    <dsp:sp modelId="{38BA589C-C483-48C7-AA29-0B65573075D1}">
      <dsp:nvSpPr>
        <dsp:cNvPr id="0" name=""/>
        <dsp:cNvSpPr/>
      </dsp:nvSpPr>
      <dsp:spPr>
        <a:xfrm>
          <a:off x="4586707" y="984108"/>
          <a:ext cx="1831502" cy="201125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0483529"/>
              <a:satOff val="-1988"/>
              <a:lumOff val="-99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es-EC" sz="900" kern="1200" smtClean="0">
              <a:latin typeface="Calibri"/>
              <a:ea typeface="+mn-ea"/>
              <a:cs typeface="+mn-cs"/>
            </a:rPr>
            <a:t>Empacado</a:t>
          </a:r>
          <a:endParaRPr lang="es-EC" sz="900" kern="1200" dirty="0">
            <a:latin typeface="Calibri"/>
            <a:ea typeface="+mn-ea"/>
            <a:cs typeface="+mn-cs"/>
          </a:endParaRPr>
        </a:p>
        <a:p>
          <a:pPr marL="57150" lvl="1" indent="-57150" algn="l" defTabSz="400050">
            <a:lnSpc>
              <a:spcPct val="90000"/>
            </a:lnSpc>
            <a:spcBef>
              <a:spcPct val="0"/>
            </a:spcBef>
            <a:spcAft>
              <a:spcPct val="15000"/>
            </a:spcAft>
            <a:buChar char="••"/>
          </a:pPr>
          <a:r>
            <a:rPr lang="es-EC" sz="900" kern="1200" smtClean="0">
              <a:latin typeface="Calibri"/>
              <a:ea typeface="+mn-ea"/>
              <a:cs typeface="+mn-cs"/>
            </a:rPr>
            <a:t>Congelado </a:t>
          </a:r>
          <a:endParaRPr lang="es-EC" sz="900" kern="1200" dirty="0">
            <a:latin typeface="Calibri"/>
            <a:ea typeface="+mn-ea"/>
            <a:cs typeface="+mn-cs"/>
          </a:endParaRPr>
        </a:p>
      </dsp:txBody>
      <dsp:txXfrm>
        <a:off x="4586707" y="984108"/>
        <a:ext cx="1831502" cy="1580269"/>
      </dsp:txXfrm>
    </dsp:sp>
    <dsp:sp modelId="{9171C9FE-4F2F-4747-8A51-E722FBC3742D}">
      <dsp:nvSpPr>
        <dsp:cNvPr id="0" name=""/>
        <dsp:cNvSpPr/>
      </dsp:nvSpPr>
      <dsp:spPr>
        <a:xfrm>
          <a:off x="4893130" y="2511361"/>
          <a:ext cx="1628002" cy="608150"/>
        </a:xfrm>
        <a:prstGeom prst="roundRect">
          <a:avLst>
            <a:gd name="adj" fmla="val 10000"/>
          </a:avLst>
        </a:prstGeom>
        <a:solidFill>
          <a:schemeClr val="accent2">
            <a:hueOff val="10483529"/>
            <a:satOff val="-1988"/>
            <a:lumOff val="-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smtClean="0">
              <a:latin typeface="Calibri"/>
              <a:ea typeface="+mn-ea"/>
              <a:cs typeface="+mn-cs"/>
            </a:rPr>
            <a:t>ALMACENAMIENTO</a:t>
          </a:r>
          <a:endParaRPr lang="es-EC" sz="1000" kern="1200" dirty="0">
            <a:latin typeface="Calibri"/>
            <a:ea typeface="+mn-ea"/>
            <a:cs typeface="+mn-cs"/>
          </a:endParaRPr>
        </a:p>
      </dsp:txBody>
      <dsp:txXfrm>
        <a:off x="4893130" y="2511361"/>
        <a:ext cx="1628002" cy="6081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433C-65DB-42E5-B869-A27ED5098671}">
      <dsp:nvSpPr>
        <dsp:cNvPr id="0" name=""/>
        <dsp:cNvSpPr/>
      </dsp:nvSpPr>
      <dsp:spPr>
        <a:xfrm>
          <a:off x="2132301" y="651798"/>
          <a:ext cx="514866" cy="567319"/>
        </a:xfrm>
        <a:custGeom>
          <a:avLst/>
          <a:gdLst/>
          <a:ahLst/>
          <a:cxnLst/>
          <a:rect l="0" t="0" r="0" b="0"/>
          <a:pathLst>
            <a:path>
              <a:moveTo>
                <a:pt x="417427" y="0"/>
              </a:moveTo>
              <a:lnTo>
                <a:pt x="417427" y="459953"/>
              </a:lnTo>
              <a:lnTo>
                <a:pt x="0" y="459953"/>
              </a:lnTo>
            </a:path>
          </a:pathLst>
        </a:custGeom>
        <a:noFill/>
        <a:ln w="25400" cap="flat" cmpd="sng" algn="ctr">
          <a:solidFill>
            <a:srgbClr val="4F81BD">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2F12C9-C0B4-4BFD-B4D9-1AE8797D1164}">
      <dsp:nvSpPr>
        <dsp:cNvPr id="0" name=""/>
        <dsp:cNvSpPr/>
      </dsp:nvSpPr>
      <dsp:spPr>
        <a:xfrm>
          <a:off x="2647168" y="651798"/>
          <a:ext cx="1213061" cy="1710120"/>
        </a:xfrm>
        <a:custGeom>
          <a:avLst/>
          <a:gdLst/>
          <a:ahLst/>
          <a:cxnLst/>
          <a:rect l="0" t="0" r="0" b="0"/>
          <a:pathLst>
            <a:path>
              <a:moveTo>
                <a:pt x="0" y="0"/>
              </a:moveTo>
              <a:lnTo>
                <a:pt x="0" y="1244636"/>
              </a:lnTo>
              <a:lnTo>
                <a:pt x="207558" y="1244636"/>
              </a:lnTo>
              <a:lnTo>
                <a:pt x="207558" y="1367874"/>
              </a:lnTo>
            </a:path>
          </a:pathLst>
        </a:custGeom>
        <a:noFill/>
        <a:ln w="25400" cap="flat" cmpd="sng" algn="ctr">
          <a:solidFill>
            <a:srgbClr val="4F81BD">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FED21E-38A0-41F6-A35F-D99B354CC73F}">
      <dsp:nvSpPr>
        <dsp:cNvPr id="0" name=""/>
        <dsp:cNvSpPr/>
      </dsp:nvSpPr>
      <dsp:spPr>
        <a:xfrm>
          <a:off x="1325679" y="2990426"/>
          <a:ext cx="91440" cy="502431"/>
        </a:xfrm>
        <a:custGeom>
          <a:avLst/>
          <a:gdLst/>
          <a:ahLst/>
          <a:cxnLst/>
          <a:rect l="0" t="0" r="0" b="0"/>
          <a:pathLst>
            <a:path>
              <a:moveTo>
                <a:pt x="87228" y="0"/>
              </a:moveTo>
              <a:lnTo>
                <a:pt x="87228" y="284107"/>
              </a:lnTo>
              <a:lnTo>
                <a:pt x="45720" y="284107"/>
              </a:lnTo>
              <a:lnTo>
                <a:pt x="45720" y="407345"/>
              </a:lnTo>
            </a:path>
          </a:pathLst>
        </a:custGeom>
        <a:noFill/>
        <a:ln w="25400" cap="flat" cmpd="sng" algn="ctr">
          <a:solidFill>
            <a:srgbClr val="4F81BD">
              <a:shade val="8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04AF31-7BDA-4D6E-91DD-C63051290B44}">
      <dsp:nvSpPr>
        <dsp:cNvPr id="0" name=""/>
        <dsp:cNvSpPr/>
      </dsp:nvSpPr>
      <dsp:spPr>
        <a:xfrm>
          <a:off x="1422597" y="651798"/>
          <a:ext cx="1224571" cy="1687176"/>
        </a:xfrm>
        <a:custGeom>
          <a:avLst/>
          <a:gdLst/>
          <a:ahLst/>
          <a:cxnLst/>
          <a:rect l="0" t="0" r="0" b="0"/>
          <a:pathLst>
            <a:path>
              <a:moveTo>
                <a:pt x="1768747" y="0"/>
              </a:moveTo>
              <a:lnTo>
                <a:pt x="1768747" y="1244636"/>
              </a:lnTo>
              <a:lnTo>
                <a:pt x="0" y="1244636"/>
              </a:lnTo>
              <a:lnTo>
                <a:pt x="0" y="1367874"/>
              </a:lnTo>
            </a:path>
          </a:pathLst>
        </a:custGeom>
        <a:noFill/>
        <a:ln w="25400" cap="flat" cmpd="sng" algn="ctr">
          <a:solidFill>
            <a:srgbClr val="4F81BD">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A4380B-6690-437C-A36E-FBB5C65C6D77}">
      <dsp:nvSpPr>
        <dsp:cNvPr id="0" name=""/>
        <dsp:cNvSpPr/>
      </dsp:nvSpPr>
      <dsp:spPr>
        <a:xfrm>
          <a:off x="1182283" y="346"/>
          <a:ext cx="2929770" cy="651451"/>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91927" numCol="1" spcCol="1270" anchor="ctr" anchorCtr="0">
          <a:noAutofit/>
        </a:bodyPr>
        <a:lstStyle/>
        <a:p>
          <a:pPr lvl="0" algn="ctr" defTabSz="400050">
            <a:lnSpc>
              <a:spcPct val="90000"/>
            </a:lnSpc>
            <a:spcBef>
              <a:spcPct val="0"/>
            </a:spcBef>
            <a:spcAft>
              <a:spcPct val="35000"/>
            </a:spcAft>
          </a:pPr>
          <a:r>
            <a:rPr lang="es-EC" sz="900" kern="1200" dirty="0">
              <a:solidFill>
                <a:sysClr val="window" lastClr="FFFFFF"/>
              </a:solidFill>
              <a:latin typeface="Calibri"/>
              <a:ea typeface="+mn-ea"/>
              <a:cs typeface="+mn-cs"/>
            </a:rPr>
            <a:t>GERENTE PROPIETARIO</a:t>
          </a:r>
        </a:p>
        <a:p>
          <a:pPr lvl="0" algn="ctr" defTabSz="400050">
            <a:lnSpc>
              <a:spcPct val="90000"/>
            </a:lnSpc>
            <a:spcBef>
              <a:spcPct val="0"/>
            </a:spcBef>
            <a:spcAft>
              <a:spcPct val="35000"/>
            </a:spcAft>
          </a:pPr>
          <a:r>
            <a:rPr lang="es-EC" sz="900" kern="1200" dirty="0">
              <a:solidFill>
                <a:sysClr val="window" lastClr="FFFFFF"/>
              </a:solidFill>
              <a:latin typeface="Calibri"/>
              <a:ea typeface="+mn-ea"/>
              <a:cs typeface="+mn-cs"/>
            </a:rPr>
            <a:t>ING. COMERCIO EXTERIOR</a:t>
          </a:r>
        </a:p>
      </dsp:txBody>
      <dsp:txXfrm>
        <a:off x="1182283" y="346"/>
        <a:ext cx="2929770" cy="651451"/>
      </dsp:txXfrm>
    </dsp:sp>
    <dsp:sp modelId="{780ECBD6-88CC-4261-B464-52158E5747C7}">
      <dsp:nvSpPr>
        <dsp:cNvPr id="0" name=""/>
        <dsp:cNvSpPr/>
      </dsp:nvSpPr>
      <dsp:spPr>
        <a:xfrm rot="10800000" flipV="1">
          <a:off x="2957068" y="481362"/>
          <a:ext cx="1624404" cy="422223"/>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just" defTabSz="400050">
            <a:lnSpc>
              <a:spcPct val="90000"/>
            </a:lnSpc>
            <a:spcBef>
              <a:spcPct val="0"/>
            </a:spcBef>
            <a:spcAft>
              <a:spcPct val="35000"/>
            </a:spcAft>
          </a:pPr>
          <a:r>
            <a:rPr lang="es-EC" sz="900" kern="1200" dirty="0">
              <a:solidFill>
                <a:sysClr val="windowText" lastClr="000000">
                  <a:hueOff val="0"/>
                  <a:satOff val="0"/>
                  <a:lumOff val="0"/>
                  <a:alphaOff val="0"/>
                </a:sysClr>
              </a:solidFill>
              <a:latin typeface="Calibri"/>
              <a:ea typeface="+mn-ea"/>
              <a:cs typeface="+mn-cs"/>
            </a:rPr>
            <a:t>Es el encargado  de velar por la empresa  y  sus empleados</a:t>
          </a:r>
        </a:p>
      </dsp:txBody>
      <dsp:txXfrm rot="10800000" flipV="1">
        <a:off x="2957068" y="481362"/>
        <a:ext cx="1624404" cy="422223"/>
      </dsp:txXfrm>
    </dsp:sp>
    <dsp:sp modelId="{A762D95A-77D5-4B1F-9045-B5CAF9480CCF}">
      <dsp:nvSpPr>
        <dsp:cNvPr id="0" name=""/>
        <dsp:cNvSpPr/>
      </dsp:nvSpPr>
      <dsp:spPr>
        <a:xfrm>
          <a:off x="412754" y="2338974"/>
          <a:ext cx="2019685" cy="651451"/>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1927" numCol="1" spcCol="1270" anchor="ctr" anchorCtr="0">
          <a:noAutofit/>
        </a:bodyPr>
        <a:lstStyle/>
        <a:p>
          <a:pPr lvl="0" algn="ctr" defTabSz="466725">
            <a:lnSpc>
              <a:spcPct val="90000"/>
            </a:lnSpc>
            <a:spcBef>
              <a:spcPct val="0"/>
            </a:spcBef>
            <a:spcAft>
              <a:spcPct val="35000"/>
            </a:spcAft>
          </a:pPr>
          <a:r>
            <a:rPr lang="es-EC" sz="1050" kern="1200">
              <a:solidFill>
                <a:sysClr val="window" lastClr="FFFFFF"/>
              </a:solidFill>
              <a:latin typeface="Calibri"/>
              <a:ea typeface="+mn-ea"/>
              <a:cs typeface="+mn-cs"/>
            </a:rPr>
            <a:t>PRODUCCIÓN</a:t>
          </a:r>
        </a:p>
        <a:p>
          <a:pPr lvl="0" algn="ctr" defTabSz="466725">
            <a:lnSpc>
              <a:spcPct val="90000"/>
            </a:lnSpc>
            <a:spcBef>
              <a:spcPct val="0"/>
            </a:spcBef>
            <a:spcAft>
              <a:spcPct val="35000"/>
            </a:spcAft>
          </a:pPr>
          <a:r>
            <a:rPr lang="es-EC" sz="1050" kern="1200">
              <a:solidFill>
                <a:sysClr val="window" lastClr="FFFFFF"/>
              </a:solidFill>
              <a:latin typeface="Calibri"/>
              <a:ea typeface="+mn-ea"/>
              <a:cs typeface="+mn-cs"/>
            </a:rPr>
            <a:t>ING. EN ALIMENTOS </a:t>
          </a:r>
        </a:p>
      </dsp:txBody>
      <dsp:txXfrm>
        <a:off x="412754" y="2338974"/>
        <a:ext cx="2019685" cy="651451"/>
      </dsp:txXfrm>
    </dsp:sp>
    <dsp:sp modelId="{112C01E6-FA1A-4218-8352-75257C0BF743}">
      <dsp:nvSpPr>
        <dsp:cNvPr id="0" name=""/>
        <dsp:cNvSpPr/>
      </dsp:nvSpPr>
      <dsp:spPr>
        <a:xfrm>
          <a:off x="526893" y="2813609"/>
          <a:ext cx="2192360" cy="469225"/>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just" defTabSz="400050">
            <a:lnSpc>
              <a:spcPct val="90000"/>
            </a:lnSpc>
            <a:spcBef>
              <a:spcPct val="0"/>
            </a:spcBef>
            <a:spcAft>
              <a:spcPct val="35000"/>
            </a:spcAft>
          </a:pPr>
          <a:r>
            <a:rPr lang="es-EC" sz="900" b="0" i="0" kern="1200">
              <a:solidFill>
                <a:sysClr val="windowText" lastClr="000000">
                  <a:hueOff val="0"/>
                  <a:satOff val="0"/>
                  <a:lumOff val="0"/>
                  <a:alphaOff val="0"/>
                </a:sysClr>
              </a:solidFill>
              <a:latin typeface="Calibri"/>
              <a:ea typeface="+mn-ea"/>
              <a:cs typeface="+mn-cs"/>
            </a:rPr>
            <a:t>Transforma la materia prima de consumo humano en productos con una vída útil más prolongada </a:t>
          </a:r>
          <a:endParaRPr lang="es-EC" sz="900" kern="1200">
            <a:solidFill>
              <a:sysClr val="windowText" lastClr="000000">
                <a:hueOff val="0"/>
                <a:satOff val="0"/>
                <a:lumOff val="0"/>
                <a:alphaOff val="0"/>
              </a:sysClr>
            </a:solidFill>
            <a:latin typeface="Calibri"/>
            <a:ea typeface="+mn-ea"/>
            <a:cs typeface="+mn-cs"/>
          </a:endParaRPr>
        </a:p>
      </dsp:txBody>
      <dsp:txXfrm>
        <a:off x="526893" y="2813609"/>
        <a:ext cx="2192360" cy="469225"/>
      </dsp:txXfrm>
    </dsp:sp>
    <dsp:sp modelId="{F1088787-8CB2-4F60-99A5-FFB855CB307D}">
      <dsp:nvSpPr>
        <dsp:cNvPr id="0" name=""/>
        <dsp:cNvSpPr/>
      </dsp:nvSpPr>
      <dsp:spPr>
        <a:xfrm>
          <a:off x="742288" y="3492858"/>
          <a:ext cx="1258222" cy="651451"/>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1927" numCol="1" spcCol="1270" anchor="ctr" anchorCtr="0">
          <a:noAutofit/>
        </a:bodyPr>
        <a:lstStyle/>
        <a:p>
          <a:pPr lvl="0" algn="ctr" defTabSz="466725">
            <a:lnSpc>
              <a:spcPct val="90000"/>
            </a:lnSpc>
            <a:spcBef>
              <a:spcPct val="0"/>
            </a:spcBef>
            <a:spcAft>
              <a:spcPct val="35000"/>
            </a:spcAft>
          </a:pPr>
          <a:r>
            <a:rPr lang="es-EC" sz="1050" kern="1200">
              <a:solidFill>
                <a:sysClr val="window" lastClr="FFFFFF"/>
              </a:solidFill>
              <a:latin typeface="Calibri"/>
              <a:ea typeface="+mn-ea"/>
              <a:cs typeface="+mn-cs"/>
            </a:rPr>
            <a:t>OPERARIOS </a:t>
          </a:r>
        </a:p>
      </dsp:txBody>
      <dsp:txXfrm>
        <a:off x="742288" y="3492858"/>
        <a:ext cx="1258222" cy="651451"/>
      </dsp:txXfrm>
    </dsp:sp>
    <dsp:sp modelId="{45F4CD3D-F4C2-4D26-B321-F3E1C2824F00}">
      <dsp:nvSpPr>
        <dsp:cNvPr id="0" name=""/>
        <dsp:cNvSpPr/>
      </dsp:nvSpPr>
      <dsp:spPr>
        <a:xfrm>
          <a:off x="470237" y="3896103"/>
          <a:ext cx="2179790" cy="424029"/>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just" defTabSz="400050">
            <a:lnSpc>
              <a:spcPct val="90000"/>
            </a:lnSpc>
            <a:spcBef>
              <a:spcPct val="0"/>
            </a:spcBef>
            <a:spcAft>
              <a:spcPct val="35000"/>
            </a:spcAft>
          </a:pPr>
          <a:r>
            <a:rPr lang="es-EC" sz="900" kern="1200">
              <a:solidFill>
                <a:sysClr val="windowText" lastClr="000000">
                  <a:hueOff val="0"/>
                  <a:satOff val="0"/>
                  <a:lumOff val="0"/>
                  <a:alphaOff val="0"/>
                </a:sysClr>
              </a:solidFill>
              <a:latin typeface="Calibri"/>
              <a:ea typeface="+mn-ea"/>
              <a:cs typeface="+mn-cs"/>
            </a:rPr>
            <a:t>Encargados de la transformación del producto.</a:t>
          </a:r>
        </a:p>
      </dsp:txBody>
      <dsp:txXfrm>
        <a:off x="470237" y="3896103"/>
        <a:ext cx="2179790" cy="424029"/>
      </dsp:txXfrm>
    </dsp:sp>
    <dsp:sp modelId="{753C3314-EE4F-46F4-A27E-6E7750C931F4}">
      <dsp:nvSpPr>
        <dsp:cNvPr id="0" name=""/>
        <dsp:cNvSpPr/>
      </dsp:nvSpPr>
      <dsp:spPr>
        <a:xfrm>
          <a:off x="3011521" y="2361919"/>
          <a:ext cx="1697417" cy="651451"/>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91927" numCol="1" spcCol="1270" anchor="ctr" anchorCtr="0">
          <a:noAutofit/>
        </a:bodyPr>
        <a:lstStyle/>
        <a:p>
          <a:pPr lvl="0" algn="ctr" defTabSz="466725">
            <a:lnSpc>
              <a:spcPct val="90000"/>
            </a:lnSpc>
            <a:spcBef>
              <a:spcPct val="0"/>
            </a:spcBef>
            <a:spcAft>
              <a:spcPct val="35000"/>
            </a:spcAft>
          </a:pPr>
          <a:r>
            <a:rPr lang="es-EC" sz="1050" kern="1200">
              <a:solidFill>
                <a:sysClr val="window" lastClr="FFFFFF"/>
              </a:solidFill>
              <a:latin typeface="Calibri"/>
              <a:ea typeface="+mn-ea"/>
              <a:cs typeface="+mn-cs"/>
            </a:rPr>
            <a:t>CONTADORA</a:t>
          </a:r>
        </a:p>
      </dsp:txBody>
      <dsp:txXfrm>
        <a:off x="3011521" y="2361919"/>
        <a:ext cx="1697417" cy="651451"/>
      </dsp:txXfrm>
    </dsp:sp>
    <dsp:sp modelId="{9293908A-6468-4397-833B-2E7C35563633}">
      <dsp:nvSpPr>
        <dsp:cNvPr id="0" name=""/>
        <dsp:cNvSpPr/>
      </dsp:nvSpPr>
      <dsp:spPr>
        <a:xfrm>
          <a:off x="3216343" y="2690609"/>
          <a:ext cx="1665239" cy="52725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just" defTabSz="400050">
            <a:lnSpc>
              <a:spcPct val="90000"/>
            </a:lnSpc>
            <a:spcBef>
              <a:spcPct val="0"/>
            </a:spcBef>
            <a:spcAft>
              <a:spcPct val="35000"/>
            </a:spcAft>
          </a:pPr>
          <a:r>
            <a:rPr lang="es-EC" sz="900" kern="1200">
              <a:solidFill>
                <a:sysClr val="windowText" lastClr="000000">
                  <a:hueOff val="0"/>
                  <a:satOff val="0"/>
                  <a:lumOff val="0"/>
                  <a:alphaOff val="0"/>
                </a:sysClr>
              </a:solidFill>
              <a:latin typeface="Calibri"/>
              <a:ea typeface="+mn-ea"/>
              <a:cs typeface="+mn-cs"/>
            </a:rPr>
            <a:t>Dedicado a aplicar, analizar   e interpretar la información contable y financiera de la empresa.</a:t>
          </a:r>
        </a:p>
      </dsp:txBody>
      <dsp:txXfrm>
        <a:off x="3216343" y="2690609"/>
        <a:ext cx="1665239" cy="527250"/>
      </dsp:txXfrm>
    </dsp:sp>
    <dsp:sp modelId="{FE94B9A6-041C-4ED2-BE98-AFC3CCE84DD9}">
      <dsp:nvSpPr>
        <dsp:cNvPr id="0" name=""/>
        <dsp:cNvSpPr/>
      </dsp:nvSpPr>
      <dsp:spPr>
        <a:xfrm>
          <a:off x="874079" y="893392"/>
          <a:ext cx="1258222" cy="651451"/>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91927" numCol="1" spcCol="1270" anchor="ctr" anchorCtr="0">
          <a:noAutofit/>
        </a:bodyPr>
        <a:lstStyle/>
        <a:p>
          <a:pPr lvl="0" algn="ctr" defTabSz="466725">
            <a:lnSpc>
              <a:spcPct val="90000"/>
            </a:lnSpc>
            <a:spcBef>
              <a:spcPct val="0"/>
            </a:spcBef>
            <a:spcAft>
              <a:spcPct val="35000"/>
            </a:spcAft>
          </a:pPr>
          <a:r>
            <a:rPr lang="es-EC" sz="1050" kern="1200">
              <a:solidFill>
                <a:sysClr val="window" lastClr="FFFFFF"/>
              </a:solidFill>
              <a:latin typeface="Calibri"/>
              <a:ea typeface="+mn-ea"/>
              <a:cs typeface="+mn-cs"/>
            </a:rPr>
            <a:t>AUXILIAR ADMINISTRATIVO</a:t>
          </a:r>
        </a:p>
      </dsp:txBody>
      <dsp:txXfrm>
        <a:off x="874079" y="893392"/>
        <a:ext cx="1258222" cy="651451"/>
      </dsp:txXfrm>
    </dsp:sp>
    <dsp:sp modelId="{EDB78792-8A9E-4C69-9390-0662CC39B4D9}">
      <dsp:nvSpPr>
        <dsp:cNvPr id="0" name=""/>
        <dsp:cNvSpPr/>
      </dsp:nvSpPr>
      <dsp:spPr>
        <a:xfrm rot="10800000" flipV="1">
          <a:off x="841225" y="1338345"/>
          <a:ext cx="1653937" cy="577950"/>
        </a:xfrm>
        <a:prstGeom prst="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just" defTabSz="400050">
            <a:lnSpc>
              <a:spcPct val="90000"/>
            </a:lnSpc>
            <a:spcBef>
              <a:spcPct val="0"/>
            </a:spcBef>
            <a:spcAft>
              <a:spcPct val="35000"/>
            </a:spcAft>
          </a:pPr>
          <a:r>
            <a:rPr lang="es-EC" sz="900" b="0" kern="1200">
              <a:solidFill>
                <a:sysClr val="windowText" lastClr="000000">
                  <a:hueOff val="0"/>
                  <a:satOff val="0"/>
                  <a:lumOff val="0"/>
                  <a:alphaOff val="0"/>
                </a:sysClr>
              </a:solidFill>
              <a:latin typeface="Calibri"/>
              <a:ea typeface="+mn-ea"/>
              <a:cs typeface="+mn-cs"/>
            </a:rPr>
            <a:t>Encargado  de  </a:t>
          </a:r>
          <a:r>
            <a:rPr lang="es-EC" sz="900" b="0" i="0" kern="1200">
              <a:solidFill>
                <a:sysClr val="windowText" lastClr="000000">
                  <a:hueOff val="0"/>
                  <a:satOff val="0"/>
                  <a:lumOff val="0"/>
                  <a:alphaOff val="0"/>
                </a:sysClr>
              </a:solidFill>
              <a:latin typeface="Calibri"/>
              <a:ea typeface="+mn-ea"/>
              <a:cs typeface="+mn-cs"/>
            </a:rPr>
            <a:t>persona que se ocupa de la realización de actividades elementales de oficina</a:t>
          </a:r>
          <a:endParaRPr lang="es-EC" sz="900" b="0" kern="1200">
            <a:solidFill>
              <a:sysClr val="windowText" lastClr="000000">
                <a:hueOff val="0"/>
                <a:satOff val="0"/>
                <a:lumOff val="0"/>
                <a:alphaOff val="0"/>
              </a:sysClr>
            </a:solidFill>
            <a:latin typeface="Calibri"/>
            <a:ea typeface="+mn-ea"/>
            <a:cs typeface="+mn-cs"/>
          </a:endParaRPr>
        </a:p>
      </dsp:txBody>
      <dsp:txXfrm rot="10800000" flipV="1">
        <a:off x="841225" y="1338345"/>
        <a:ext cx="1653937" cy="5779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B7380D-F5E8-4203-A4FB-5B22857E1713}">
      <dsp:nvSpPr>
        <dsp:cNvPr id="0" name=""/>
        <dsp:cNvSpPr/>
      </dsp:nvSpPr>
      <dsp:spPr>
        <a:xfrm>
          <a:off x="0" y="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34C4B-77F4-4344-B234-D9087F244126}">
      <dsp:nvSpPr>
        <dsp:cNvPr id="0" name=""/>
        <dsp:cNvSpPr/>
      </dsp:nvSpPr>
      <dsp:spPr>
        <a:xfrm>
          <a:off x="0" y="0"/>
          <a:ext cx="6096000" cy="77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Actualmente distribuye productos a PUBLIX, SHOP RITE en Miami.</a:t>
          </a:r>
          <a:endParaRPr lang="es-EC" sz="2300" kern="1200" dirty="0"/>
        </a:p>
      </dsp:txBody>
      <dsp:txXfrm>
        <a:off x="0" y="0"/>
        <a:ext cx="6096000" cy="778030"/>
      </dsp:txXfrm>
    </dsp:sp>
    <dsp:sp modelId="{5C7907A7-0A6D-4B95-94A3-C6C68C8CE0D8}">
      <dsp:nvSpPr>
        <dsp:cNvPr id="0" name=""/>
        <dsp:cNvSpPr/>
      </dsp:nvSpPr>
      <dsp:spPr>
        <a:xfrm>
          <a:off x="0" y="77803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989E7-C288-45B1-B779-574A573D121A}">
      <dsp:nvSpPr>
        <dsp:cNvPr id="0" name=""/>
        <dsp:cNvSpPr/>
      </dsp:nvSpPr>
      <dsp:spPr>
        <a:xfrm>
          <a:off x="0" y="778030"/>
          <a:ext cx="6096000" cy="77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Para ingresar a un supermercado solo es por medio de distribuidores.</a:t>
          </a:r>
          <a:endParaRPr lang="es-EC" sz="2300" kern="1200" dirty="0"/>
        </a:p>
      </dsp:txBody>
      <dsp:txXfrm>
        <a:off x="0" y="778030"/>
        <a:ext cx="6096000" cy="778030"/>
      </dsp:txXfrm>
    </dsp:sp>
    <dsp:sp modelId="{4EEFC4E3-6C33-4CCC-BE52-92BA75E5BE2A}">
      <dsp:nvSpPr>
        <dsp:cNvPr id="0" name=""/>
        <dsp:cNvSpPr/>
      </dsp:nvSpPr>
      <dsp:spPr>
        <a:xfrm>
          <a:off x="0" y="155606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FCAED-C18D-4441-84C0-2BA5C0735475}">
      <dsp:nvSpPr>
        <dsp:cNvPr id="0" name=""/>
        <dsp:cNvSpPr/>
      </dsp:nvSpPr>
      <dsp:spPr>
        <a:xfrm>
          <a:off x="0" y="1556060"/>
          <a:ext cx="6096000" cy="77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Productos mas vendido de 500 gramos. </a:t>
          </a:r>
          <a:endParaRPr lang="es-EC" sz="2300" kern="1200" dirty="0"/>
        </a:p>
      </dsp:txBody>
      <dsp:txXfrm>
        <a:off x="0" y="1556060"/>
        <a:ext cx="6096000" cy="778030"/>
      </dsp:txXfrm>
    </dsp:sp>
    <dsp:sp modelId="{9F393EA7-2D8D-4773-B0B5-0CD3AED76D8D}">
      <dsp:nvSpPr>
        <dsp:cNvPr id="0" name=""/>
        <dsp:cNvSpPr/>
      </dsp:nvSpPr>
      <dsp:spPr>
        <a:xfrm>
          <a:off x="0" y="2334089"/>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80C18-BAC6-4EEC-A493-4B8971F0ACB7}">
      <dsp:nvSpPr>
        <dsp:cNvPr id="0" name=""/>
        <dsp:cNvSpPr/>
      </dsp:nvSpPr>
      <dsp:spPr>
        <a:xfrm>
          <a:off x="0" y="2334089"/>
          <a:ext cx="6096000" cy="77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t>La mayoría de hogares consumen pulpas por su tiempo.</a:t>
          </a:r>
          <a:endParaRPr lang="es-EC" sz="2300" kern="1200" dirty="0"/>
        </a:p>
      </dsp:txBody>
      <dsp:txXfrm>
        <a:off x="0" y="2334089"/>
        <a:ext cx="6096000" cy="77803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90E952-0E59-4B3B-9B22-6D4F723CB182}">
      <dsp:nvSpPr>
        <dsp:cNvPr id="0" name=""/>
        <dsp:cNvSpPr/>
      </dsp:nvSpPr>
      <dsp:spPr>
        <a:xfrm rot="5400000">
          <a:off x="304555" y="737191"/>
          <a:ext cx="1146925" cy="138613"/>
        </a:xfrm>
        <a:prstGeom prst="rect">
          <a:avLst/>
        </a:prstGeom>
        <a:solidFill>
          <a:srgbClr val="4BACC6">
            <a:hueOff val="-1103764"/>
            <a:satOff val="4423"/>
            <a:lumOff val="959"/>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590D206-431C-4AE7-B880-6CCF5FD816B5}">
      <dsp:nvSpPr>
        <dsp:cNvPr id="0" name=""/>
        <dsp:cNvSpPr/>
      </dsp:nvSpPr>
      <dsp:spPr>
        <a:xfrm>
          <a:off x="565891" y="1522"/>
          <a:ext cx="1540155" cy="924093"/>
        </a:xfrm>
        <a:prstGeom prst="roundRect">
          <a:avLst>
            <a:gd name="adj" fmla="val 10000"/>
          </a:avLst>
        </a:prstGeom>
        <a:solidFill>
          <a:srgbClr val="4BACC6">
            <a:hueOff val="-993388"/>
            <a:satOff val="3981"/>
            <a:lumOff val="863"/>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ysClr val="window" lastClr="FFFFFF"/>
              </a:solidFill>
              <a:latin typeface="Calibri"/>
              <a:ea typeface="+mn-ea"/>
              <a:cs typeface="+mn-cs"/>
            </a:rPr>
            <a:t>Solicitud dirigida al Consejo Sectorial de la Producción</a:t>
          </a:r>
        </a:p>
      </dsp:txBody>
      <dsp:txXfrm>
        <a:off x="565891" y="1522"/>
        <a:ext cx="1540155" cy="924093"/>
      </dsp:txXfrm>
    </dsp:sp>
    <dsp:sp modelId="{C3C2AC37-3944-497A-A74B-14F8DDA3AA87}">
      <dsp:nvSpPr>
        <dsp:cNvPr id="0" name=""/>
        <dsp:cNvSpPr/>
      </dsp:nvSpPr>
      <dsp:spPr>
        <a:xfrm rot="5400000">
          <a:off x="304555" y="1892308"/>
          <a:ext cx="1146925" cy="138613"/>
        </a:xfrm>
        <a:prstGeom prst="rect">
          <a:avLst/>
        </a:prstGeom>
        <a:solidFill>
          <a:srgbClr val="4BACC6">
            <a:hueOff val="-2207528"/>
            <a:satOff val="8847"/>
            <a:lumOff val="1917"/>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F622679-C906-4949-A7EC-ED25E0DCEB41}">
      <dsp:nvSpPr>
        <dsp:cNvPr id="0" name=""/>
        <dsp:cNvSpPr/>
      </dsp:nvSpPr>
      <dsp:spPr>
        <a:xfrm>
          <a:off x="565891" y="1156638"/>
          <a:ext cx="1540155" cy="924093"/>
        </a:xfrm>
        <a:prstGeom prst="roundRect">
          <a:avLst>
            <a:gd name="adj" fmla="val 10000"/>
          </a:avLst>
        </a:prstGeom>
        <a:solidFill>
          <a:srgbClr val="4BACC6">
            <a:hueOff val="-1986775"/>
            <a:satOff val="7962"/>
            <a:lumOff val="172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ysClr val="window" lastClr="FFFFFF"/>
              </a:solidFill>
              <a:latin typeface="Calibri"/>
              <a:ea typeface="+mn-ea"/>
              <a:cs typeface="+mn-cs"/>
            </a:rPr>
            <a:t>RUC</a:t>
          </a:r>
        </a:p>
      </dsp:txBody>
      <dsp:txXfrm>
        <a:off x="565891" y="1156638"/>
        <a:ext cx="1540155" cy="924093"/>
      </dsp:txXfrm>
    </dsp:sp>
    <dsp:sp modelId="{5F37E250-0F76-41DC-BF46-F44AB9DE3F82}">
      <dsp:nvSpPr>
        <dsp:cNvPr id="0" name=""/>
        <dsp:cNvSpPr/>
      </dsp:nvSpPr>
      <dsp:spPr>
        <a:xfrm rot="5400000">
          <a:off x="304555" y="3047424"/>
          <a:ext cx="1146925" cy="138613"/>
        </a:xfrm>
        <a:prstGeom prst="rect">
          <a:avLst/>
        </a:prstGeom>
        <a:solidFill>
          <a:srgbClr val="4BACC6">
            <a:hueOff val="-3311292"/>
            <a:satOff val="13270"/>
            <a:lumOff val="2876"/>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9ADFEA7-6F23-41BB-8B91-311A10A1ECEB}">
      <dsp:nvSpPr>
        <dsp:cNvPr id="0" name=""/>
        <dsp:cNvSpPr/>
      </dsp:nvSpPr>
      <dsp:spPr>
        <a:xfrm>
          <a:off x="565891" y="2311755"/>
          <a:ext cx="1540155" cy="924093"/>
        </a:xfrm>
        <a:prstGeom prst="roundRect">
          <a:avLst>
            <a:gd name="adj" fmla="val 10000"/>
          </a:avLst>
        </a:prstGeom>
        <a:solidFill>
          <a:srgbClr val="4BACC6">
            <a:hueOff val="-2980163"/>
            <a:satOff val="11943"/>
            <a:lumOff val="258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ysClr val="window" lastClr="FFFFFF"/>
              </a:solidFill>
              <a:latin typeface="Calibri"/>
              <a:ea typeface="+mn-ea"/>
              <a:cs typeface="+mn-cs"/>
            </a:rPr>
            <a:t>Compromiso de arrendamiento</a:t>
          </a:r>
        </a:p>
      </dsp:txBody>
      <dsp:txXfrm>
        <a:off x="565891" y="2311755"/>
        <a:ext cx="1540155" cy="924093"/>
      </dsp:txXfrm>
    </dsp:sp>
    <dsp:sp modelId="{1764A4A9-2795-49A6-8915-F2E896A02B45}">
      <dsp:nvSpPr>
        <dsp:cNvPr id="0" name=""/>
        <dsp:cNvSpPr/>
      </dsp:nvSpPr>
      <dsp:spPr>
        <a:xfrm>
          <a:off x="882113" y="3624982"/>
          <a:ext cx="2040215" cy="138613"/>
        </a:xfrm>
        <a:prstGeom prst="rect">
          <a:avLst/>
        </a:prstGeom>
        <a:solidFill>
          <a:srgbClr val="4BACC6">
            <a:hueOff val="-4415056"/>
            <a:satOff val="17694"/>
            <a:lumOff val="3835"/>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469001B-7AF4-4B9E-9F76-7743711050CA}">
      <dsp:nvSpPr>
        <dsp:cNvPr id="0" name=""/>
        <dsp:cNvSpPr/>
      </dsp:nvSpPr>
      <dsp:spPr>
        <a:xfrm>
          <a:off x="565891" y="3466871"/>
          <a:ext cx="1540155" cy="924093"/>
        </a:xfrm>
        <a:prstGeom prst="roundRect">
          <a:avLst>
            <a:gd name="adj" fmla="val 10000"/>
          </a:avLst>
        </a:prstGeom>
        <a:solidFill>
          <a:srgbClr val="4BACC6">
            <a:hueOff val="-3973551"/>
            <a:satOff val="15924"/>
            <a:lumOff val="3451"/>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a:solidFill>
                <a:sysClr val="window" lastClr="FFFFFF"/>
              </a:solidFill>
              <a:latin typeface="Calibri"/>
              <a:ea typeface="+mn-ea"/>
              <a:cs typeface="+mn-cs"/>
            </a:rPr>
            <a:t>Solicitud de que no haya sido antes </a:t>
          </a:r>
          <a:r>
            <a:rPr lang="es-EC" sz="1300" kern="1200" dirty="0" smtClean="0">
              <a:solidFill>
                <a:sysClr val="window" lastClr="FFFFFF"/>
              </a:solidFill>
              <a:latin typeface="Calibri"/>
              <a:ea typeface="+mn-ea"/>
              <a:cs typeface="+mn-cs"/>
            </a:rPr>
            <a:t>concesionado </a:t>
          </a:r>
          <a:r>
            <a:rPr lang="es-EC" sz="1300" kern="1200" dirty="0">
              <a:solidFill>
                <a:sysClr val="window" lastClr="FFFFFF"/>
              </a:solidFill>
              <a:latin typeface="Calibri"/>
              <a:ea typeface="+mn-ea"/>
              <a:cs typeface="+mn-cs"/>
            </a:rPr>
            <a:t>en Zona Franca</a:t>
          </a:r>
        </a:p>
      </dsp:txBody>
      <dsp:txXfrm>
        <a:off x="565891" y="3466871"/>
        <a:ext cx="1540155" cy="924093"/>
      </dsp:txXfrm>
    </dsp:sp>
    <dsp:sp modelId="{9F89CA1B-C844-4A47-BD36-9FDDBF9E544E}">
      <dsp:nvSpPr>
        <dsp:cNvPr id="0" name=""/>
        <dsp:cNvSpPr/>
      </dsp:nvSpPr>
      <dsp:spPr>
        <a:xfrm rot="16200000">
          <a:off x="2352962" y="3047424"/>
          <a:ext cx="1146925" cy="138613"/>
        </a:xfrm>
        <a:prstGeom prst="rect">
          <a:avLst/>
        </a:prstGeom>
        <a:solidFill>
          <a:srgbClr val="4BACC6">
            <a:hueOff val="-5518820"/>
            <a:satOff val="22117"/>
            <a:lumOff val="4793"/>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D6946A5-6F0E-49CE-BA08-CD3BDD3B4DDD}">
      <dsp:nvSpPr>
        <dsp:cNvPr id="0" name=""/>
        <dsp:cNvSpPr/>
      </dsp:nvSpPr>
      <dsp:spPr>
        <a:xfrm>
          <a:off x="2614297" y="3466871"/>
          <a:ext cx="1540155" cy="924093"/>
        </a:xfrm>
        <a:prstGeom prst="roundRect">
          <a:avLst>
            <a:gd name="adj" fmla="val 10000"/>
          </a:avLst>
        </a:prstGeom>
        <a:solidFill>
          <a:srgbClr val="4BACC6">
            <a:hueOff val="-4966938"/>
            <a:satOff val="19906"/>
            <a:lumOff val="4314"/>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ysClr val="window" lastClr="FFFFFF"/>
              </a:solidFill>
              <a:latin typeface="Calibri"/>
              <a:ea typeface="+mn-ea"/>
              <a:cs typeface="+mn-cs"/>
            </a:rPr>
            <a:t>Cédula de ciudadanía</a:t>
          </a:r>
        </a:p>
      </dsp:txBody>
      <dsp:txXfrm>
        <a:off x="2614297" y="3466871"/>
        <a:ext cx="1540155" cy="924093"/>
      </dsp:txXfrm>
    </dsp:sp>
    <dsp:sp modelId="{7783CC12-5066-49CD-A33A-EF203F0BFB4B}">
      <dsp:nvSpPr>
        <dsp:cNvPr id="0" name=""/>
        <dsp:cNvSpPr/>
      </dsp:nvSpPr>
      <dsp:spPr>
        <a:xfrm rot="16200000">
          <a:off x="2352962" y="1892308"/>
          <a:ext cx="1146925" cy="138613"/>
        </a:xfrm>
        <a:prstGeom prst="rect">
          <a:avLst/>
        </a:prstGeom>
        <a:solidFill>
          <a:srgbClr val="4BACC6">
            <a:hueOff val="-6622584"/>
            <a:satOff val="26541"/>
            <a:lumOff val="5752"/>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CAF4312-89C4-4963-B8EC-25A4E45FE629}">
      <dsp:nvSpPr>
        <dsp:cNvPr id="0" name=""/>
        <dsp:cNvSpPr/>
      </dsp:nvSpPr>
      <dsp:spPr>
        <a:xfrm>
          <a:off x="2614297" y="2311755"/>
          <a:ext cx="1540155" cy="924093"/>
        </a:xfrm>
        <a:prstGeom prst="roundRect">
          <a:avLst>
            <a:gd name="adj" fmla="val 10000"/>
          </a:avLst>
        </a:prstGeom>
        <a:solidFill>
          <a:srgbClr val="4BACC6">
            <a:hueOff val="-5960326"/>
            <a:satOff val="23887"/>
            <a:lumOff val="5177"/>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ysClr val="window" lastClr="FFFFFF"/>
              </a:solidFill>
              <a:latin typeface="Calibri"/>
              <a:ea typeface="+mn-ea"/>
              <a:cs typeface="+mn-cs"/>
            </a:rPr>
            <a:t>Documento de acreditación financiera</a:t>
          </a:r>
        </a:p>
      </dsp:txBody>
      <dsp:txXfrm>
        <a:off x="2614297" y="2311755"/>
        <a:ext cx="1540155" cy="924093"/>
      </dsp:txXfrm>
    </dsp:sp>
    <dsp:sp modelId="{F999829C-2790-4811-A20D-FE9472881BB2}">
      <dsp:nvSpPr>
        <dsp:cNvPr id="0" name=""/>
        <dsp:cNvSpPr/>
      </dsp:nvSpPr>
      <dsp:spPr>
        <a:xfrm rot="16200000">
          <a:off x="2352962" y="737191"/>
          <a:ext cx="1146925" cy="138613"/>
        </a:xfrm>
        <a:prstGeom prst="rect">
          <a:avLst/>
        </a:prstGeom>
        <a:solidFill>
          <a:srgbClr val="4BACC6">
            <a:hueOff val="-7726349"/>
            <a:satOff val="30964"/>
            <a:lumOff val="6711"/>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63F838-580E-4A05-A1F3-8A22F76C74B6}">
      <dsp:nvSpPr>
        <dsp:cNvPr id="0" name=""/>
        <dsp:cNvSpPr/>
      </dsp:nvSpPr>
      <dsp:spPr>
        <a:xfrm>
          <a:off x="2614297" y="1156638"/>
          <a:ext cx="1540155" cy="924093"/>
        </a:xfrm>
        <a:prstGeom prst="roundRect">
          <a:avLst>
            <a:gd name="adj" fmla="val 10000"/>
          </a:avLst>
        </a:prstGeom>
        <a:solidFill>
          <a:srgbClr val="4BACC6">
            <a:hueOff val="-6953714"/>
            <a:satOff val="27868"/>
            <a:lumOff val="604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ysClr val="window" lastClr="FFFFFF"/>
              </a:solidFill>
              <a:latin typeface="Calibri"/>
              <a:ea typeface="+mn-ea"/>
              <a:cs typeface="+mn-cs"/>
            </a:rPr>
            <a:t>Cronograma de inversión</a:t>
          </a:r>
        </a:p>
      </dsp:txBody>
      <dsp:txXfrm>
        <a:off x="2614297" y="1156638"/>
        <a:ext cx="1540155" cy="924093"/>
      </dsp:txXfrm>
    </dsp:sp>
    <dsp:sp modelId="{F109E895-8744-436A-8E67-2363A13F5AB6}">
      <dsp:nvSpPr>
        <dsp:cNvPr id="0" name=""/>
        <dsp:cNvSpPr/>
      </dsp:nvSpPr>
      <dsp:spPr>
        <a:xfrm>
          <a:off x="2930520" y="159633"/>
          <a:ext cx="2040215" cy="138613"/>
        </a:xfrm>
        <a:prstGeom prst="rect">
          <a:avLst/>
        </a:prstGeom>
        <a:solidFill>
          <a:srgbClr val="4BACC6">
            <a:hueOff val="-8830112"/>
            <a:satOff val="35388"/>
            <a:lumOff val="7669"/>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F178226-1795-4E28-81DE-EC5A15A4F1ED}">
      <dsp:nvSpPr>
        <dsp:cNvPr id="0" name=""/>
        <dsp:cNvSpPr/>
      </dsp:nvSpPr>
      <dsp:spPr>
        <a:xfrm>
          <a:off x="2614297" y="1522"/>
          <a:ext cx="1540155" cy="924093"/>
        </a:xfrm>
        <a:prstGeom prst="roundRect">
          <a:avLst>
            <a:gd name="adj" fmla="val 10000"/>
          </a:avLst>
        </a:prstGeom>
        <a:solidFill>
          <a:srgbClr val="4BACC6">
            <a:hueOff val="-7947101"/>
            <a:satOff val="31849"/>
            <a:lumOff val="6902"/>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ysClr val="window" lastClr="FFFFFF"/>
              </a:solidFill>
              <a:latin typeface="Calibri"/>
              <a:ea typeface="+mn-ea"/>
              <a:cs typeface="+mn-cs"/>
            </a:rPr>
            <a:t>Detalle de plazas de trabajo</a:t>
          </a:r>
        </a:p>
      </dsp:txBody>
      <dsp:txXfrm>
        <a:off x="2614297" y="1522"/>
        <a:ext cx="1540155" cy="924093"/>
      </dsp:txXfrm>
    </dsp:sp>
    <dsp:sp modelId="{EEB3CB65-0158-406B-9767-3A78A97A1C21}">
      <dsp:nvSpPr>
        <dsp:cNvPr id="0" name=""/>
        <dsp:cNvSpPr/>
      </dsp:nvSpPr>
      <dsp:spPr>
        <a:xfrm rot="5400000">
          <a:off x="4401368" y="737191"/>
          <a:ext cx="1146925" cy="138613"/>
        </a:xfrm>
        <a:prstGeom prst="rect">
          <a:avLst/>
        </a:prstGeom>
        <a:solidFill>
          <a:srgbClr val="4BACC6">
            <a:hueOff val="-9933876"/>
            <a:satOff val="39811"/>
            <a:lumOff val="8628"/>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CDE0B86-16BC-4C82-9156-B403BFA6AC01}">
      <dsp:nvSpPr>
        <dsp:cNvPr id="0" name=""/>
        <dsp:cNvSpPr/>
      </dsp:nvSpPr>
      <dsp:spPr>
        <a:xfrm>
          <a:off x="4662704" y="1522"/>
          <a:ext cx="1540155" cy="924093"/>
        </a:xfrm>
        <a:prstGeom prst="roundRect">
          <a:avLst>
            <a:gd name="adj" fmla="val 10000"/>
          </a:avLst>
        </a:prstGeom>
        <a:solidFill>
          <a:srgbClr val="4BACC6">
            <a:hueOff val="-8940489"/>
            <a:satOff val="35830"/>
            <a:lumOff val="7765"/>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a:solidFill>
                <a:sysClr val="window" lastClr="FFFFFF"/>
              </a:solidFill>
              <a:latin typeface="Calibri"/>
              <a:ea typeface="+mn-ea"/>
              <a:cs typeface="+mn-cs"/>
            </a:rPr>
            <a:t>Estudio de impaccto ambiental</a:t>
          </a:r>
        </a:p>
      </dsp:txBody>
      <dsp:txXfrm>
        <a:off x="4662704" y="1522"/>
        <a:ext cx="1540155" cy="924093"/>
      </dsp:txXfrm>
    </dsp:sp>
    <dsp:sp modelId="{D2C33C47-6B70-446F-84B1-D914A7B629E9}">
      <dsp:nvSpPr>
        <dsp:cNvPr id="0" name=""/>
        <dsp:cNvSpPr/>
      </dsp:nvSpPr>
      <dsp:spPr>
        <a:xfrm>
          <a:off x="4662704" y="1156638"/>
          <a:ext cx="1540155" cy="924093"/>
        </a:xfrm>
        <a:prstGeom prst="roundRect">
          <a:avLst>
            <a:gd name="adj" fmla="val 10000"/>
          </a:avLst>
        </a:prstGeom>
        <a:solidFill>
          <a:srgbClr val="4BACC6">
            <a:hueOff val="-9933876"/>
            <a:satOff val="39811"/>
            <a:lumOff val="862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a:solidFill>
                <a:sysClr val="window" lastClr="FFFFFF"/>
              </a:solidFill>
              <a:latin typeface="Calibri"/>
              <a:ea typeface="+mn-ea"/>
              <a:cs typeface="+mn-cs"/>
            </a:rPr>
            <a:t>Los demás exigidos por el Consejo </a:t>
          </a:r>
          <a:r>
            <a:rPr lang="es-EC" sz="1300" kern="1200" dirty="0" smtClean="0">
              <a:solidFill>
                <a:sysClr val="window" lastClr="FFFFFF"/>
              </a:solidFill>
              <a:latin typeface="Calibri"/>
              <a:ea typeface="+mn-ea"/>
              <a:cs typeface="+mn-cs"/>
            </a:rPr>
            <a:t>Sectorial</a:t>
          </a:r>
          <a:endParaRPr lang="es-EC" sz="1300" kern="1200" dirty="0">
            <a:solidFill>
              <a:sysClr val="window" lastClr="FFFFFF"/>
            </a:solidFill>
            <a:latin typeface="Calibri"/>
            <a:ea typeface="+mn-ea"/>
            <a:cs typeface="+mn-cs"/>
          </a:endParaRPr>
        </a:p>
      </dsp:txBody>
      <dsp:txXfrm>
        <a:off x="4662704" y="1156638"/>
        <a:ext cx="1540155" cy="92409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8B8CBA-6227-45B2-B8DF-AF427FE89B95}">
      <dsp:nvSpPr>
        <dsp:cNvPr id="0" name=""/>
        <dsp:cNvSpPr/>
      </dsp:nvSpPr>
      <dsp:spPr>
        <a:xfrm>
          <a:off x="1884312" y="1218510"/>
          <a:ext cx="3035587" cy="3035587"/>
        </a:xfrm>
        <a:prstGeom prst="ellipse">
          <a:avLst/>
        </a:prstGeom>
        <a:solidFill>
          <a:srgbClr val="FFC0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C" sz="3600" kern="1200" dirty="0" smtClean="0"/>
            <a:t>Marketing </a:t>
          </a:r>
          <a:r>
            <a:rPr lang="es-EC" sz="3600" kern="1200" dirty="0" err="1" smtClean="0"/>
            <a:t>Mix</a:t>
          </a:r>
          <a:r>
            <a:rPr lang="es-EC" sz="3600" kern="1200" dirty="0" smtClean="0"/>
            <a:t>  </a:t>
          </a:r>
        </a:p>
      </dsp:txBody>
      <dsp:txXfrm>
        <a:off x="1884312" y="1218510"/>
        <a:ext cx="3035587" cy="3035587"/>
      </dsp:txXfrm>
    </dsp:sp>
    <dsp:sp modelId="{7ACF155F-18AB-41FA-B845-3C6F866FCFDC}">
      <dsp:nvSpPr>
        <dsp:cNvPr id="0" name=""/>
        <dsp:cNvSpPr/>
      </dsp:nvSpPr>
      <dsp:spPr>
        <a:xfrm>
          <a:off x="504060" y="2088225"/>
          <a:ext cx="1913285" cy="1517793"/>
        </a:xfrm>
        <a:prstGeom prst="ellipse">
          <a:avLst/>
        </a:prstGeom>
        <a:solidFill>
          <a:schemeClr val="accent5">
            <a:alpha val="50000"/>
            <a:hueOff val="2659525"/>
            <a:satOff val="-115"/>
            <a:lumOff val="-524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hlinkClick xmlns:r="http://schemas.openxmlformats.org/officeDocument/2006/relationships" r:id="" action="ppaction://hlinksldjump"/>
            </a:rPr>
            <a:t>Promoción</a:t>
          </a:r>
          <a:endParaRPr lang="es-EC" sz="2000" kern="1200" dirty="0"/>
        </a:p>
      </dsp:txBody>
      <dsp:txXfrm>
        <a:off x="504060" y="2088225"/>
        <a:ext cx="1913285" cy="1517793"/>
      </dsp:txXfrm>
    </dsp:sp>
    <dsp:sp modelId="{4258D52D-8A40-4E86-9279-5004B2CCA85C}">
      <dsp:nvSpPr>
        <dsp:cNvPr id="0" name=""/>
        <dsp:cNvSpPr/>
      </dsp:nvSpPr>
      <dsp:spPr>
        <a:xfrm>
          <a:off x="4439510" y="1977407"/>
          <a:ext cx="1878922" cy="1517793"/>
        </a:xfrm>
        <a:prstGeom prst="ellipse">
          <a:avLst/>
        </a:prstGeom>
        <a:solidFill>
          <a:schemeClr val="accent5">
            <a:alpha val="50000"/>
            <a:hueOff val="5319050"/>
            <a:satOff val="-230"/>
            <a:lumOff val="-1049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hlinkClick xmlns:r="http://schemas.openxmlformats.org/officeDocument/2006/relationships" r:id="" action="ppaction://hlinksldjump"/>
            </a:rPr>
            <a:t>Precio</a:t>
          </a:r>
          <a:endParaRPr lang="es-EC" sz="3200" kern="1200" dirty="0"/>
        </a:p>
      </dsp:txBody>
      <dsp:txXfrm>
        <a:off x="4439510" y="1977407"/>
        <a:ext cx="1878922" cy="1517793"/>
      </dsp:txXfrm>
    </dsp:sp>
    <dsp:sp modelId="{3CBE8408-51AC-4B29-8490-008654B63F3F}">
      <dsp:nvSpPr>
        <dsp:cNvPr id="0" name=""/>
        <dsp:cNvSpPr/>
      </dsp:nvSpPr>
      <dsp:spPr>
        <a:xfrm>
          <a:off x="2483734" y="3954272"/>
          <a:ext cx="1836742" cy="1517793"/>
        </a:xfrm>
        <a:prstGeom prst="ellipse">
          <a:avLst/>
        </a:prstGeom>
        <a:solidFill>
          <a:schemeClr val="accent5">
            <a:alpha val="50000"/>
            <a:hueOff val="7978575"/>
            <a:satOff val="-345"/>
            <a:lumOff val="-1573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Producto</a:t>
          </a:r>
          <a:endParaRPr lang="es-EC" sz="2000" kern="1200" dirty="0">
            <a:solidFill>
              <a:schemeClr val="tx1"/>
            </a:solidFill>
          </a:endParaRPr>
        </a:p>
      </dsp:txBody>
      <dsp:txXfrm>
        <a:off x="2483734" y="3954272"/>
        <a:ext cx="1836742" cy="1517793"/>
      </dsp:txXfrm>
    </dsp:sp>
    <dsp:sp modelId="{FE75F0BE-0B39-42E3-ACA0-A06BB7D932DB}">
      <dsp:nvSpPr>
        <dsp:cNvPr id="0" name=""/>
        <dsp:cNvSpPr/>
      </dsp:nvSpPr>
      <dsp:spPr>
        <a:xfrm>
          <a:off x="2646009" y="0"/>
          <a:ext cx="1517793" cy="1517793"/>
        </a:xfrm>
        <a:prstGeom prst="ellipse">
          <a:avLst/>
        </a:prstGeom>
        <a:solidFill>
          <a:schemeClr val="accent5">
            <a:alpha val="50000"/>
            <a:hueOff val="10638100"/>
            <a:satOff val="-460"/>
            <a:lumOff val="-2098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hlinkClick xmlns:r="http://schemas.openxmlformats.org/officeDocument/2006/relationships" r:id="" action="ppaction://hlinksldjump"/>
            </a:rPr>
            <a:t>Plaza</a:t>
          </a:r>
          <a:endParaRPr lang="es-EC" sz="3200" kern="1200" dirty="0">
            <a:solidFill>
              <a:schemeClr val="tx1"/>
            </a:solidFill>
          </a:endParaRPr>
        </a:p>
      </dsp:txBody>
      <dsp:txXfrm>
        <a:off x="2646009" y="0"/>
        <a:ext cx="1517793" cy="151779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6F2CE4-AEE3-4786-8B9B-70E3AD0647C4}">
      <dsp:nvSpPr>
        <dsp:cNvPr id="0" name=""/>
        <dsp:cNvSpPr/>
      </dsp:nvSpPr>
      <dsp:spPr>
        <a:xfrm>
          <a:off x="6265" y="734333"/>
          <a:ext cx="1872700" cy="112362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a:solidFill>
                <a:sysClr val="window" lastClr="FFFFFF"/>
              </a:solidFill>
              <a:latin typeface="Calibri"/>
              <a:ea typeface="+mn-ea"/>
              <a:cs typeface="+mn-cs"/>
            </a:rPr>
            <a:t>FRESH PULP </a:t>
          </a:r>
        </a:p>
      </dsp:txBody>
      <dsp:txXfrm>
        <a:off x="6265" y="734333"/>
        <a:ext cx="1872700" cy="1123620"/>
      </dsp:txXfrm>
    </dsp:sp>
    <dsp:sp modelId="{AAA44754-71F1-48E8-A901-D068D5563C15}">
      <dsp:nvSpPr>
        <dsp:cNvPr id="0" name=""/>
        <dsp:cNvSpPr/>
      </dsp:nvSpPr>
      <dsp:spPr>
        <a:xfrm>
          <a:off x="2066235" y="1063929"/>
          <a:ext cx="397012" cy="464429"/>
        </a:xfrm>
        <a:prstGeom prst="righ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 lastClr="FFFFFF"/>
            </a:solidFill>
            <a:latin typeface="Calibri"/>
            <a:ea typeface="+mn-ea"/>
            <a:cs typeface="+mn-cs"/>
          </a:endParaRPr>
        </a:p>
      </dsp:txBody>
      <dsp:txXfrm>
        <a:off x="2066235" y="1063929"/>
        <a:ext cx="397012" cy="464429"/>
      </dsp:txXfrm>
    </dsp:sp>
    <dsp:sp modelId="{8B3016B1-DD22-4936-9FAE-3F6A934BB3B6}">
      <dsp:nvSpPr>
        <dsp:cNvPr id="0" name=""/>
        <dsp:cNvSpPr/>
      </dsp:nvSpPr>
      <dsp:spPr>
        <a:xfrm>
          <a:off x="2628045" y="734333"/>
          <a:ext cx="1872700" cy="112362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a:solidFill>
                <a:sysClr val="window" lastClr="FFFFFF"/>
              </a:solidFill>
              <a:latin typeface="Calibri"/>
              <a:ea typeface="+mn-ea"/>
              <a:cs typeface="+mn-cs"/>
            </a:rPr>
            <a:t>AUTOSERVICIO</a:t>
          </a:r>
        </a:p>
      </dsp:txBody>
      <dsp:txXfrm>
        <a:off x="2628045" y="734333"/>
        <a:ext cx="1872700" cy="1123620"/>
      </dsp:txXfrm>
    </dsp:sp>
    <dsp:sp modelId="{D12EC677-8C48-47AA-B29E-776CD1A55196}">
      <dsp:nvSpPr>
        <dsp:cNvPr id="0" name=""/>
        <dsp:cNvSpPr/>
      </dsp:nvSpPr>
      <dsp:spPr>
        <a:xfrm>
          <a:off x="4688016" y="1063929"/>
          <a:ext cx="397012" cy="464429"/>
        </a:xfrm>
        <a:prstGeom prst="righ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solidFill>
              <a:sysClr val="window" lastClr="FFFFFF"/>
            </a:solidFill>
            <a:latin typeface="Calibri"/>
            <a:ea typeface="+mn-ea"/>
            <a:cs typeface="+mn-cs"/>
          </a:endParaRPr>
        </a:p>
      </dsp:txBody>
      <dsp:txXfrm>
        <a:off x="4688016" y="1063929"/>
        <a:ext cx="397012" cy="464429"/>
      </dsp:txXfrm>
    </dsp:sp>
    <dsp:sp modelId="{0A5B5C5D-28E2-43B5-A5E6-087AF2029CEA}">
      <dsp:nvSpPr>
        <dsp:cNvPr id="0" name=""/>
        <dsp:cNvSpPr/>
      </dsp:nvSpPr>
      <dsp:spPr>
        <a:xfrm>
          <a:off x="5249826" y="734333"/>
          <a:ext cx="1872700" cy="112362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a:solidFill>
                <a:sysClr val="window" lastClr="FFFFFF"/>
              </a:solidFill>
              <a:latin typeface="Calibri"/>
              <a:ea typeface="+mn-ea"/>
              <a:cs typeface="+mn-cs"/>
            </a:rPr>
            <a:t>CONSUMIDOR FINAL</a:t>
          </a:r>
        </a:p>
      </dsp:txBody>
      <dsp:txXfrm>
        <a:off x="5249826" y="734333"/>
        <a:ext cx="1872700" cy="11236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6F2CE4-AEE3-4786-8B9B-70E3AD0647C4}">
      <dsp:nvSpPr>
        <dsp:cNvPr id="0" name=""/>
        <dsp:cNvSpPr/>
      </dsp:nvSpPr>
      <dsp:spPr>
        <a:xfrm>
          <a:off x="5695" y="785407"/>
          <a:ext cx="1702454" cy="1021472"/>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a:solidFill>
                <a:sysClr val="window" lastClr="FFFFFF"/>
              </a:solidFill>
              <a:latin typeface="Calibri"/>
              <a:ea typeface="+mn-ea"/>
              <a:cs typeface="+mn-cs"/>
            </a:rPr>
            <a:t>FRESH PULP </a:t>
          </a:r>
        </a:p>
      </dsp:txBody>
      <dsp:txXfrm>
        <a:off x="5695" y="785407"/>
        <a:ext cx="1702454" cy="1021472"/>
      </dsp:txXfrm>
    </dsp:sp>
    <dsp:sp modelId="{AAA44754-71F1-48E8-A901-D068D5563C15}">
      <dsp:nvSpPr>
        <dsp:cNvPr id="0" name=""/>
        <dsp:cNvSpPr/>
      </dsp:nvSpPr>
      <dsp:spPr>
        <a:xfrm>
          <a:off x="1878396" y="1085039"/>
          <a:ext cx="360920" cy="422208"/>
        </a:xfrm>
        <a:prstGeom prst="righ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ysClr val="window" lastClr="FFFFFF"/>
            </a:solidFill>
            <a:latin typeface="Calibri"/>
            <a:ea typeface="+mn-ea"/>
            <a:cs typeface="+mn-cs"/>
          </a:endParaRPr>
        </a:p>
      </dsp:txBody>
      <dsp:txXfrm>
        <a:off x="1878396" y="1085039"/>
        <a:ext cx="360920" cy="422208"/>
      </dsp:txXfrm>
    </dsp:sp>
    <dsp:sp modelId="{8B3016B1-DD22-4936-9FAE-3F6A934BB3B6}">
      <dsp:nvSpPr>
        <dsp:cNvPr id="0" name=""/>
        <dsp:cNvSpPr/>
      </dsp:nvSpPr>
      <dsp:spPr>
        <a:xfrm>
          <a:off x="2389132" y="785407"/>
          <a:ext cx="1702454" cy="1021472"/>
        </a:xfrm>
        <a:prstGeom prst="roundRect">
          <a:avLst>
            <a:gd name="adj" fmla="val 10000"/>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a:solidFill>
                <a:sysClr val="window" lastClr="FFFFFF"/>
              </a:solidFill>
              <a:latin typeface="Calibri"/>
              <a:ea typeface="+mn-ea"/>
              <a:cs typeface="+mn-cs"/>
            </a:rPr>
            <a:t>TRADE</a:t>
          </a:r>
        </a:p>
      </dsp:txBody>
      <dsp:txXfrm>
        <a:off x="2389132" y="785407"/>
        <a:ext cx="1702454" cy="1021472"/>
      </dsp:txXfrm>
    </dsp:sp>
    <dsp:sp modelId="{D12EC677-8C48-47AA-B29E-776CD1A55196}">
      <dsp:nvSpPr>
        <dsp:cNvPr id="0" name=""/>
        <dsp:cNvSpPr/>
      </dsp:nvSpPr>
      <dsp:spPr>
        <a:xfrm>
          <a:off x="4261832" y="1085039"/>
          <a:ext cx="360920" cy="422208"/>
        </a:xfrm>
        <a:prstGeom prst="rightArrow">
          <a:avLst>
            <a:gd name="adj1" fmla="val 60000"/>
            <a:gd name="adj2" fmla="val 50000"/>
          </a:avLst>
        </a:prstGeom>
        <a:solidFill>
          <a:srgbClr val="4BACC6">
            <a:hueOff val="-9933876"/>
            <a:satOff val="39811"/>
            <a:lumOff val="8628"/>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ysClr val="window" lastClr="FFFFFF"/>
            </a:solidFill>
            <a:latin typeface="Calibri"/>
            <a:ea typeface="+mn-ea"/>
            <a:cs typeface="+mn-cs"/>
          </a:endParaRPr>
        </a:p>
      </dsp:txBody>
      <dsp:txXfrm>
        <a:off x="4261832" y="1085039"/>
        <a:ext cx="360920" cy="422208"/>
      </dsp:txXfrm>
    </dsp:sp>
    <dsp:sp modelId="{0A5B5C5D-28E2-43B5-A5E6-087AF2029CEA}">
      <dsp:nvSpPr>
        <dsp:cNvPr id="0" name=""/>
        <dsp:cNvSpPr/>
      </dsp:nvSpPr>
      <dsp:spPr>
        <a:xfrm>
          <a:off x="4772569" y="785407"/>
          <a:ext cx="1702454" cy="1021472"/>
        </a:xfrm>
        <a:prstGeom prst="roundRect">
          <a:avLst>
            <a:gd name="adj" fmla="val 1000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AUTOSERVICIO</a:t>
          </a:r>
        </a:p>
        <a:p>
          <a:pPr lvl="0" algn="ctr" defTabSz="533400">
            <a:lnSpc>
              <a:spcPct val="90000"/>
            </a:lnSpc>
            <a:spcBef>
              <a:spcPct val="0"/>
            </a:spcBef>
            <a:spcAft>
              <a:spcPct val="35000"/>
            </a:spcAft>
          </a:pPr>
          <a:r>
            <a:rPr lang="es-EC" sz="1200" kern="1200">
              <a:solidFill>
                <a:sysClr val="window" lastClr="FFFFFF"/>
              </a:solidFill>
              <a:latin typeface="Calibri"/>
              <a:ea typeface="+mn-ea"/>
              <a:cs typeface="+mn-cs"/>
            </a:rPr>
            <a:t>(SUPERMERCADO)</a:t>
          </a:r>
        </a:p>
      </dsp:txBody>
      <dsp:txXfrm>
        <a:off x="4772569" y="785407"/>
        <a:ext cx="1702454" cy="10214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DA0E0-E7E3-4B88-A423-C7D4FA9EC96A}" type="datetimeFigureOut">
              <a:rPr lang="es-EC" smtClean="0"/>
              <a:pPr/>
              <a:t>19/09/2012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0ADF3-FF6F-47B1-8168-AE1A77E0540F}" type="slidenum">
              <a:rPr lang="es-EC" smtClean="0"/>
              <a:pPr/>
              <a:t>‹Nº›</a:t>
            </a:fld>
            <a:endParaRPr lang="es-EC"/>
          </a:p>
        </p:txBody>
      </p:sp>
    </p:spTree>
    <p:extLst>
      <p:ext uri="{BB962C8B-B14F-4D97-AF65-F5344CB8AC3E}">
        <p14:creationId xmlns:p14="http://schemas.microsoft.com/office/powerpoint/2010/main" xmlns="" val="209729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490ADF3-FF6F-47B1-8168-AE1A77E0540F}" type="slidenum">
              <a:rPr lang="es-EC" smtClean="0"/>
              <a:pPr/>
              <a:t>39</a:t>
            </a:fld>
            <a:endParaRPr lang="es-EC"/>
          </a:p>
        </p:txBody>
      </p:sp>
    </p:spTree>
    <p:extLst>
      <p:ext uri="{BB962C8B-B14F-4D97-AF65-F5344CB8AC3E}">
        <p14:creationId xmlns:p14="http://schemas.microsoft.com/office/powerpoint/2010/main" xmlns="" val="134941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490ADF3-FF6F-47B1-8168-AE1A77E0540F}" type="slidenum">
              <a:rPr lang="es-EC" smtClean="0"/>
              <a:pPr/>
              <a:t>42</a:t>
            </a:fld>
            <a:endParaRPr lang="es-EC"/>
          </a:p>
        </p:txBody>
      </p:sp>
    </p:spTree>
    <p:extLst>
      <p:ext uri="{BB962C8B-B14F-4D97-AF65-F5344CB8AC3E}">
        <p14:creationId xmlns:p14="http://schemas.microsoft.com/office/powerpoint/2010/main" xmlns="" val="73156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1F2460B-D8CF-466E-8926-894F76EBAF42}" type="slidenum">
              <a:rPr lang="es-EC" smtClean="0"/>
              <a:pPr/>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1F2460B-D8CF-466E-8926-894F76EBAF42}"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817CDB8-7C2D-4F3F-9D0A-2A1637F336F6}" type="datetimeFigureOut">
              <a:rPr lang="es-EC" smtClean="0"/>
              <a:pPr/>
              <a:t>19/09/2012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1F2460B-D8CF-466E-8926-894F76EBAF42}"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817CDB8-7C2D-4F3F-9D0A-2A1637F336F6}" type="datetimeFigureOut">
              <a:rPr lang="es-EC" smtClean="0"/>
              <a:pPr/>
              <a:t>19/09/2012</a:t>
            </a:fld>
            <a:endParaRPr lang="es-EC"/>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C"/>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1F2460B-D8CF-466E-8926-894F76EBAF42}"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slide" Target="slide21.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15.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23.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5.xml"/><Relationship Id="rId1" Type="http://schemas.openxmlformats.org/officeDocument/2006/relationships/slideLayout" Target="../slideLayouts/slideLayout4.xml"/><Relationship Id="rId5" Type="http://schemas.openxmlformats.org/officeDocument/2006/relationships/slide" Target="slide32.xml"/><Relationship Id="rId4" Type="http://schemas.openxmlformats.org/officeDocument/2006/relationships/slide" Target="slide3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slide" Target="slide2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2.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slide" Target="slide3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32.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is%20sitios%20Web/misitio/numero_de_visitas.htm" TargetMode="External"/><Relationship Id="rId1" Type="http://schemas.openxmlformats.org/officeDocument/2006/relationships/slideLayout" Target="../slideLayouts/slideLayout6.xml"/><Relationship Id="rId4" Type="http://schemas.openxmlformats.org/officeDocument/2006/relationships/slide" Target="slide3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6.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55976" y="836712"/>
            <a:ext cx="4536503" cy="5040560"/>
          </a:xfrm>
        </p:spPr>
        <p:txBody>
          <a:bodyPr>
            <a:normAutofit/>
          </a:bodyPr>
          <a:lstStyle/>
          <a:p>
            <a:pPr algn="ctr"/>
            <a:r>
              <a:rPr lang="es-EC" dirty="0" smtClean="0"/>
              <a:t>Importación de kiwi desde Chile a una Zona Especial de Desarrollo Económico Quito y su extracción y transformación a pulpa para su Exportación a Miami  y mercado nacional</a:t>
            </a:r>
            <a:endParaRPr lang="es-EC" dirty="0"/>
          </a:p>
        </p:txBody>
      </p:sp>
      <p:pic>
        <p:nvPicPr>
          <p:cNvPr id="6" name="Picture 2" descr="http://upload.wikimedia.org/wikipedia/commons/thumb/1/10/Logoespe2.jpg/200px-Logoespe2.jpg"/>
          <p:cNvPicPr>
            <a:picLocks noChangeAspect="1" noChangeArrowheads="1"/>
          </p:cNvPicPr>
          <p:nvPr/>
        </p:nvPicPr>
        <p:blipFill>
          <a:blip r:embed="rId2" cstate="print"/>
          <a:srcRect/>
          <a:stretch>
            <a:fillRect/>
          </a:stretch>
        </p:blipFill>
        <p:spPr bwMode="auto">
          <a:xfrm>
            <a:off x="395537" y="620688"/>
            <a:ext cx="3168352" cy="2520280"/>
          </a:xfrm>
          <a:prstGeom prst="rect">
            <a:avLst/>
          </a:prstGeom>
          <a:noFill/>
        </p:spPr>
      </p:pic>
      <p:sp>
        <p:nvSpPr>
          <p:cNvPr id="7" name="6 CuadroTexto"/>
          <p:cNvSpPr txBox="1"/>
          <p:nvPr/>
        </p:nvSpPr>
        <p:spPr>
          <a:xfrm>
            <a:off x="539552" y="4149080"/>
            <a:ext cx="3672408" cy="707886"/>
          </a:xfrm>
          <a:prstGeom prst="rect">
            <a:avLst/>
          </a:prstGeom>
          <a:noFill/>
        </p:spPr>
        <p:txBody>
          <a:bodyPr wrap="square" rtlCol="0">
            <a:spAutoFit/>
          </a:bodyPr>
          <a:lstStyle/>
          <a:p>
            <a:pPr algn="ctr"/>
            <a:r>
              <a:rPr lang="es-EC" sz="2000" b="1" dirty="0" smtClean="0"/>
              <a:t>MA. GABRIELA ROMÁN AGUILAR</a:t>
            </a:r>
            <a:endParaRPr lang="es-EC" b="1" dirty="0"/>
          </a:p>
        </p:txBody>
      </p:sp>
    </p:spTree>
    <p:extLst>
      <p:ext uri="{BB962C8B-B14F-4D97-AF65-F5344CB8AC3E}">
        <p14:creationId xmlns:p14="http://schemas.microsoft.com/office/powerpoint/2010/main" xmlns="" val="284328086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s-EC" dirty="0" smtClean="0"/>
              <a:t>DIAGRAMA FUNCIONAL DE FRESH PULP</a:t>
            </a:r>
            <a:endParaRPr lang="es-EC" dirty="0"/>
          </a:p>
        </p:txBody>
      </p:sp>
      <p:graphicFrame>
        <p:nvGraphicFramePr>
          <p:cNvPr id="4" name="3 Diagrama"/>
          <p:cNvGraphicFramePr>
            <a:graphicFrameLocks/>
          </p:cNvGraphicFramePr>
          <p:nvPr>
            <p:extLst>
              <p:ext uri="{D42A27DB-BD31-4B8C-83A1-F6EECF244321}">
                <p14:modId xmlns:p14="http://schemas.microsoft.com/office/powerpoint/2010/main" xmlns="" val="3932371934"/>
              </p:ext>
            </p:extLst>
          </p:nvPr>
        </p:nvGraphicFramePr>
        <p:xfrm>
          <a:off x="2085974" y="1268760"/>
          <a:ext cx="5294337"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otón de acción: Inicio">
            <a:hlinkClick r:id="rId7" action="ppaction://hlinksldjump" highlightClick="1"/>
          </p:cNvPr>
          <p:cNvSpPr/>
          <p:nvPr/>
        </p:nvSpPr>
        <p:spPr>
          <a:xfrm>
            <a:off x="7884368" y="5877272"/>
            <a:ext cx="864096"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810602819"/>
      </p:ext>
    </p:extLst>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fontAlgn="auto">
              <a:spcAft>
                <a:spcPts val="0"/>
              </a:spcAft>
              <a:defRPr/>
            </a:pPr>
            <a:r>
              <a:rPr lang="es-EC" dirty="0" smtClean="0"/>
              <a:t>ESTUDIO DE MERCADO </a:t>
            </a:r>
            <a:endParaRPr lang="es-EC" dirty="0"/>
          </a:p>
        </p:txBody>
      </p:sp>
      <p:sp>
        <p:nvSpPr>
          <p:cNvPr id="4" name="3 CuadroTexto"/>
          <p:cNvSpPr txBox="1"/>
          <p:nvPr/>
        </p:nvSpPr>
        <p:spPr>
          <a:xfrm>
            <a:off x="1042988" y="981075"/>
            <a:ext cx="6769100" cy="6217087"/>
          </a:xfrm>
          <a:prstGeom prst="rect">
            <a:avLst/>
          </a:prstGeom>
          <a:noFill/>
        </p:spPr>
        <p:txBody>
          <a:bodyPr>
            <a:spAutoFit/>
          </a:bodyPr>
          <a:lstStyle/>
          <a:p>
            <a:pPr marL="285750" indent="-285750" fontAlgn="auto">
              <a:spcBef>
                <a:spcPts val="0"/>
              </a:spcBef>
              <a:spcAft>
                <a:spcPts val="0"/>
              </a:spcAft>
              <a:buClr>
                <a:srgbClr val="92D050"/>
              </a:buClr>
              <a:buSzPct val="132000"/>
              <a:buFont typeface="Courier New" pitchFamily="49" charset="0"/>
              <a:buChar char="o"/>
              <a:defRPr/>
            </a:pPr>
            <a:r>
              <a:rPr lang="es-ES" sz="2000" b="1" dirty="0">
                <a:latin typeface="+mn-lt"/>
                <a:cs typeface="+mn-cs"/>
              </a:rPr>
              <a:t>Objetivo </a:t>
            </a:r>
            <a:r>
              <a:rPr lang="es-ES" sz="2000" b="1" dirty="0" smtClean="0">
                <a:latin typeface="+mn-lt"/>
                <a:cs typeface="+mn-cs"/>
              </a:rPr>
              <a:t>General</a:t>
            </a:r>
          </a:p>
          <a:p>
            <a:pPr marL="285750" indent="-285750" fontAlgn="auto">
              <a:spcBef>
                <a:spcPts val="0"/>
              </a:spcBef>
              <a:spcAft>
                <a:spcPts val="0"/>
              </a:spcAft>
              <a:buClr>
                <a:srgbClr val="92D050"/>
              </a:buClr>
              <a:buSzPct val="132000"/>
              <a:buFont typeface="Courier New" pitchFamily="49" charset="0"/>
              <a:buChar char="o"/>
              <a:defRPr/>
            </a:pPr>
            <a:endParaRPr lang="es-ES" sz="2000" b="1" dirty="0">
              <a:latin typeface="+mn-lt"/>
              <a:cs typeface="+mn-cs"/>
            </a:endParaRPr>
          </a:p>
          <a:p>
            <a:pPr algn="just" fontAlgn="auto">
              <a:spcBef>
                <a:spcPts val="0"/>
              </a:spcBef>
              <a:spcAft>
                <a:spcPts val="0"/>
              </a:spcAft>
              <a:defRPr/>
            </a:pPr>
            <a:r>
              <a:rPr lang="es-ES" sz="2000" dirty="0">
                <a:latin typeface="+mn-lt"/>
                <a:cs typeface="+mn-cs"/>
              </a:rPr>
              <a:t>Contribuir con  la factibilidad de implementar una empresa en una Zona Especial de Desarrollo Económico (ZEDE)  para su transformación  y comercialización de pulpa de  kiwi a nivel nacional  y su exportación a </a:t>
            </a:r>
            <a:r>
              <a:rPr lang="es-ES" sz="2000" dirty="0" smtClean="0">
                <a:latin typeface="+mn-lt"/>
                <a:cs typeface="+mn-cs"/>
              </a:rPr>
              <a:t>Miami.</a:t>
            </a:r>
          </a:p>
          <a:p>
            <a:pPr algn="just" fontAlgn="auto">
              <a:spcBef>
                <a:spcPts val="0"/>
              </a:spcBef>
              <a:spcAft>
                <a:spcPts val="0"/>
              </a:spcAft>
              <a:defRPr/>
            </a:pPr>
            <a:endParaRPr lang="es-EC" sz="2000" dirty="0">
              <a:latin typeface="+mn-lt"/>
              <a:cs typeface="+mn-cs"/>
            </a:endParaRPr>
          </a:p>
          <a:p>
            <a:pPr marL="285750" indent="-285750" fontAlgn="auto">
              <a:spcBef>
                <a:spcPts val="0"/>
              </a:spcBef>
              <a:spcAft>
                <a:spcPts val="0"/>
              </a:spcAft>
              <a:buClr>
                <a:srgbClr val="92D050"/>
              </a:buClr>
              <a:buSzPct val="157000"/>
              <a:buFont typeface="Courier New" pitchFamily="49" charset="0"/>
              <a:buChar char="o"/>
              <a:defRPr/>
            </a:pPr>
            <a:r>
              <a:rPr lang="es-ES" sz="2000" b="1" dirty="0">
                <a:latin typeface="+mn-lt"/>
                <a:cs typeface="+mn-cs"/>
              </a:rPr>
              <a:t>Objetivos Específicos </a:t>
            </a:r>
            <a:endParaRPr lang="es-ES" sz="2000" b="1" dirty="0" smtClean="0">
              <a:latin typeface="+mn-lt"/>
              <a:cs typeface="+mn-cs"/>
            </a:endParaRPr>
          </a:p>
          <a:p>
            <a:pPr marL="285750" indent="-285750" fontAlgn="auto">
              <a:spcBef>
                <a:spcPts val="0"/>
              </a:spcBef>
              <a:spcAft>
                <a:spcPts val="0"/>
              </a:spcAft>
              <a:buClr>
                <a:srgbClr val="92D050"/>
              </a:buClr>
              <a:buSzPct val="157000"/>
              <a:buFont typeface="Courier New" pitchFamily="49" charset="0"/>
              <a:buChar char="o"/>
              <a:defRPr/>
            </a:pPr>
            <a:endParaRPr lang="es-EC" sz="2000" dirty="0">
              <a:latin typeface="+mn-lt"/>
              <a:cs typeface="+mn-cs"/>
            </a:endParaRPr>
          </a:p>
          <a:p>
            <a:pPr marL="342900" indent="-342900" algn="just" fontAlgn="auto">
              <a:spcBef>
                <a:spcPts val="0"/>
              </a:spcBef>
              <a:spcAft>
                <a:spcPts val="0"/>
              </a:spcAft>
              <a:buFont typeface="Arial" pitchFamily="34" charset="0"/>
              <a:buChar char="•"/>
              <a:defRPr/>
            </a:pPr>
            <a:r>
              <a:rPr lang="es-ES" sz="2000" dirty="0">
                <a:latin typeface="+mn-lt"/>
                <a:cs typeface="+mn-cs"/>
              </a:rPr>
              <a:t>Establecer la aceptación de la pulpa de kiwi en el mercado nacional e internacional.</a:t>
            </a:r>
            <a:endParaRPr lang="es-EC" sz="2000" dirty="0">
              <a:latin typeface="+mn-lt"/>
              <a:cs typeface="+mn-cs"/>
            </a:endParaRPr>
          </a:p>
          <a:p>
            <a:pPr marL="342900" indent="-342900" algn="just" fontAlgn="auto">
              <a:spcBef>
                <a:spcPts val="0"/>
              </a:spcBef>
              <a:spcAft>
                <a:spcPts val="0"/>
              </a:spcAft>
              <a:buFont typeface="Arial" pitchFamily="34" charset="0"/>
              <a:buChar char="•"/>
              <a:defRPr/>
            </a:pPr>
            <a:r>
              <a:rPr lang="es-ES" sz="2000" dirty="0">
                <a:latin typeface="+mn-lt"/>
                <a:cs typeface="+mn-cs"/>
              </a:rPr>
              <a:t>Identificar la demanda insatisfecha.</a:t>
            </a:r>
            <a:endParaRPr lang="es-EC" sz="2000" dirty="0">
              <a:latin typeface="+mn-lt"/>
              <a:cs typeface="+mn-cs"/>
            </a:endParaRPr>
          </a:p>
          <a:p>
            <a:pPr marL="342900" indent="-342900" algn="just" fontAlgn="auto">
              <a:spcBef>
                <a:spcPts val="0"/>
              </a:spcBef>
              <a:spcAft>
                <a:spcPts val="0"/>
              </a:spcAft>
              <a:buFont typeface="Arial" pitchFamily="34" charset="0"/>
              <a:buChar char="•"/>
              <a:defRPr/>
            </a:pPr>
            <a:r>
              <a:rPr lang="es-ES" sz="2000" dirty="0">
                <a:latin typeface="+mn-lt"/>
                <a:cs typeface="+mn-cs"/>
              </a:rPr>
              <a:t>Determinar la frecuencia de compra de dicho producto.</a:t>
            </a:r>
            <a:endParaRPr lang="es-EC" sz="2000" dirty="0">
              <a:latin typeface="+mn-lt"/>
              <a:cs typeface="+mn-cs"/>
            </a:endParaRPr>
          </a:p>
          <a:p>
            <a:pPr marL="342900" indent="-342900" algn="just" fontAlgn="auto">
              <a:spcBef>
                <a:spcPts val="0"/>
              </a:spcBef>
              <a:spcAft>
                <a:spcPts val="0"/>
              </a:spcAft>
              <a:buFont typeface="Arial" pitchFamily="34" charset="0"/>
              <a:buChar char="•"/>
              <a:defRPr/>
            </a:pPr>
            <a:r>
              <a:rPr lang="es-ES" sz="2000" dirty="0">
                <a:latin typeface="+mn-lt"/>
                <a:cs typeface="+mn-cs"/>
              </a:rPr>
              <a:t>Identificar la marca de preferencia que tiene los </a:t>
            </a:r>
            <a:r>
              <a:rPr lang="es-ES" sz="2000" dirty="0" smtClean="0">
                <a:latin typeface="+mn-lt"/>
                <a:cs typeface="+mn-cs"/>
              </a:rPr>
              <a:t>autoservicios(supermercados) </a:t>
            </a:r>
            <a:r>
              <a:rPr lang="es-ES" sz="2000" dirty="0">
                <a:latin typeface="+mn-lt"/>
                <a:cs typeface="+mn-cs"/>
              </a:rPr>
              <a:t>al momento de elegir estos productos.</a:t>
            </a:r>
            <a:endParaRPr lang="es-EC" sz="2000" dirty="0">
              <a:latin typeface="+mn-lt"/>
              <a:cs typeface="+mn-cs"/>
            </a:endParaRPr>
          </a:p>
          <a:p>
            <a:pPr marL="342900" indent="-342900" algn="just" fontAlgn="auto">
              <a:spcBef>
                <a:spcPts val="0"/>
              </a:spcBef>
              <a:spcAft>
                <a:spcPts val="0"/>
              </a:spcAft>
              <a:buFont typeface="Arial" pitchFamily="34" charset="0"/>
              <a:buChar char="•"/>
              <a:defRPr/>
            </a:pPr>
            <a:r>
              <a:rPr lang="es-ES" sz="2000" dirty="0">
                <a:latin typeface="+mn-lt"/>
                <a:cs typeface="+mn-cs"/>
              </a:rPr>
              <a:t>Identificar la cantidad de compra de la pulpa de kiwi.</a:t>
            </a:r>
            <a:endParaRPr lang="es-EC" sz="2000" dirty="0">
              <a:latin typeface="+mn-lt"/>
              <a:cs typeface="+mn-cs"/>
            </a:endParaRPr>
          </a:p>
          <a:p>
            <a:pPr marL="342900" indent="-342900" algn="just" fontAlgn="auto">
              <a:spcBef>
                <a:spcPts val="0"/>
              </a:spcBef>
              <a:spcAft>
                <a:spcPts val="0"/>
              </a:spcAft>
              <a:buFont typeface="Arial" pitchFamily="34" charset="0"/>
              <a:buChar char="•"/>
              <a:defRPr/>
            </a:pPr>
            <a:r>
              <a:rPr lang="es-ES" sz="2000" dirty="0">
                <a:latin typeface="+mn-lt"/>
                <a:cs typeface="+mn-cs"/>
              </a:rPr>
              <a:t>Identificar los precios referenciales para la comercialización de la pulpa de kiwi.</a:t>
            </a:r>
            <a:endParaRPr lang="es-EC" sz="2000" dirty="0">
              <a:latin typeface="+mn-lt"/>
              <a:cs typeface="+mn-cs"/>
            </a:endParaRPr>
          </a:p>
          <a:p>
            <a:pPr fontAlgn="auto">
              <a:spcBef>
                <a:spcPts val="0"/>
              </a:spcBef>
              <a:spcAft>
                <a:spcPts val="0"/>
              </a:spcAft>
              <a:defRPr/>
            </a:pPr>
            <a:endParaRPr lang="es-EC" dirty="0">
              <a:latin typeface="+mn-lt"/>
              <a:cs typeface="+mn-cs"/>
            </a:endParaRPr>
          </a:p>
        </p:txBody>
      </p:sp>
    </p:spTree>
    <p:extLst>
      <p:ext uri="{BB962C8B-B14F-4D97-AF65-F5344CB8AC3E}">
        <p14:creationId xmlns:p14="http://schemas.microsoft.com/office/powerpoint/2010/main" xmlns="" val="41211897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s-EC" dirty="0" smtClean="0"/>
              <a:t>DEMANDA INSATISFECHA NACIONAL</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xmlns="" val="3697558325"/>
              </p:ext>
            </p:extLst>
          </p:nvPr>
        </p:nvGraphicFramePr>
        <p:xfrm>
          <a:off x="1835696" y="1340768"/>
          <a:ext cx="5112568" cy="3528391"/>
        </p:xfrm>
        <a:graphic>
          <a:graphicData uri="http://schemas.openxmlformats.org/drawingml/2006/table">
            <a:tbl>
              <a:tblPr firstRow="1" firstCol="1" bandRow="1">
                <a:tableStyleId>{69C7853C-536D-4A76-A0AE-DD22124D55A5}</a:tableStyleId>
              </a:tblPr>
              <a:tblGrid>
                <a:gridCol w="1028168"/>
                <a:gridCol w="1259507"/>
                <a:gridCol w="1096713"/>
                <a:gridCol w="1728180"/>
              </a:tblGrid>
              <a:tr h="1056361">
                <a:tc>
                  <a:txBody>
                    <a:bodyPr/>
                    <a:lstStyle/>
                    <a:p>
                      <a:pPr algn="ctr">
                        <a:lnSpc>
                          <a:spcPct val="150000"/>
                        </a:lnSpc>
                        <a:spcAft>
                          <a:spcPts val="0"/>
                        </a:spcAft>
                      </a:pPr>
                      <a:r>
                        <a:rPr lang="es-EC" sz="1200" dirty="0">
                          <a:effectLst/>
                        </a:rPr>
                        <a:t>AÑOS</a:t>
                      </a:r>
                      <a:endParaRPr lang="es-EC" sz="14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DEMANDA</a:t>
                      </a:r>
                      <a:endParaRPr lang="es-EC" sz="14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a:effectLst/>
                        </a:rPr>
                        <a:t>OFERTA</a:t>
                      </a:r>
                      <a:endParaRPr lang="es-EC"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DEMANDA INSATISFECHA</a:t>
                      </a:r>
                      <a:endParaRPr lang="es-EC" sz="1400">
                        <a:effectLst/>
                        <a:latin typeface="Times New Roman"/>
                        <a:ea typeface="Times New Roman"/>
                        <a:cs typeface="Times New Roman"/>
                      </a:endParaRPr>
                    </a:p>
                  </a:txBody>
                  <a:tcPr marL="68580" marR="68580" marT="0" marB="0"/>
                </a:tc>
              </a:tr>
              <a:tr h="494406">
                <a:tc>
                  <a:txBody>
                    <a:bodyPr/>
                    <a:lstStyle/>
                    <a:p>
                      <a:pPr algn="r">
                        <a:lnSpc>
                          <a:spcPct val="150000"/>
                        </a:lnSpc>
                        <a:spcAft>
                          <a:spcPts val="0"/>
                        </a:spcAft>
                      </a:pPr>
                      <a:r>
                        <a:rPr lang="es-EC" sz="1200">
                          <a:effectLst/>
                        </a:rPr>
                        <a:t>2012</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2112,83</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1984,05</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128,79</a:t>
                      </a:r>
                      <a:endParaRPr lang="es-EC" sz="1400">
                        <a:effectLst/>
                        <a:latin typeface="Times New Roman"/>
                        <a:ea typeface="Times New Roman"/>
                        <a:cs typeface="Times New Roman"/>
                      </a:endParaRPr>
                    </a:p>
                  </a:txBody>
                  <a:tcPr marL="68580" marR="68580" marT="0" marB="0"/>
                </a:tc>
              </a:tr>
              <a:tr h="494406">
                <a:tc>
                  <a:txBody>
                    <a:bodyPr/>
                    <a:lstStyle/>
                    <a:p>
                      <a:pPr algn="r">
                        <a:lnSpc>
                          <a:spcPct val="150000"/>
                        </a:lnSpc>
                        <a:spcAft>
                          <a:spcPts val="0"/>
                        </a:spcAft>
                      </a:pPr>
                      <a:r>
                        <a:rPr lang="es-EC" sz="1200">
                          <a:effectLst/>
                        </a:rPr>
                        <a:t>2013</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2239,60</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2182,45</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57,15</a:t>
                      </a:r>
                      <a:endParaRPr lang="es-EC" sz="1400">
                        <a:effectLst/>
                        <a:latin typeface="Times New Roman"/>
                        <a:ea typeface="Times New Roman"/>
                        <a:cs typeface="Times New Roman"/>
                      </a:endParaRPr>
                    </a:p>
                  </a:txBody>
                  <a:tcPr marL="68580" marR="68580" marT="0" marB="0"/>
                </a:tc>
              </a:tr>
              <a:tr h="494406">
                <a:tc>
                  <a:txBody>
                    <a:bodyPr/>
                    <a:lstStyle/>
                    <a:p>
                      <a:pPr algn="r">
                        <a:lnSpc>
                          <a:spcPct val="150000"/>
                        </a:lnSpc>
                        <a:spcAft>
                          <a:spcPts val="0"/>
                        </a:spcAft>
                      </a:pPr>
                      <a:r>
                        <a:rPr lang="es-EC" sz="1200">
                          <a:effectLst/>
                        </a:rPr>
                        <a:t>2014</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2239,60</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2182,45</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57,15</a:t>
                      </a:r>
                      <a:endParaRPr lang="es-EC" sz="1400">
                        <a:effectLst/>
                        <a:latin typeface="Times New Roman"/>
                        <a:ea typeface="Times New Roman"/>
                        <a:cs typeface="Times New Roman"/>
                      </a:endParaRPr>
                    </a:p>
                  </a:txBody>
                  <a:tcPr marL="68580" marR="68580" marT="0" marB="0"/>
                </a:tc>
              </a:tr>
              <a:tr h="494406">
                <a:tc>
                  <a:txBody>
                    <a:bodyPr/>
                    <a:lstStyle/>
                    <a:p>
                      <a:pPr algn="r">
                        <a:lnSpc>
                          <a:spcPct val="150000"/>
                        </a:lnSpc>
                        <a:spcAft>
                          <a:spcPts val="0"/>
                        </a:spcAft>
                      </a:pPr>
                      <a:r>
                        <a:rPr lang="es-EC" sz="1200">
                          <a:effectLst/>
                        </a:rPr>
                        <a:t>2015</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2239,60</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2182,45</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57,15</a:t>
                      </a:r>
                      <a:endParaRPr lang="es-EC" sz="1400">
                        <a:effectLst/>
                        <a:latin typeface="Times New Roman"/>
                        <a:ea typeface="Times New Roman"/>
                        <a:cs typeface="Times New Roman"/>
                      </a:endParaRPr>
                    </a:p>
                  </a:txBody>
                  <a:tcPr marL="68580" marR="68580" marT="0" marB="0"/>
                </a:tc>
              </a:tr>
              <a:tr h="494406">
                <a:tc>
                  <a:txBody>
                    <a:bodyPr/>
                    <a:lstStyle/>
                    <a:p>
                      <a:pPr algn="r">
                        <a:lnSpc>
                          <a:spcPct val="150000"/>
                        </a:lnSpc>
                        <a:spcAft>
                          <a:spcPts val="0"/>
                        </a:spcAft>
                      </a:pPr>
                      <a:r>
                        <a:rPr lang="es-EC" sz="1200">
                          <a:effectLst/>
                        </a:rPr>
                        <a:t>2016</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dirty="0">
                          <a:effectLst/>
                        </a:rPr>
                        <a:t>2239,60</a:t>
                      </a:r>
                      <a:endParaRPr lang="es-EC" sz="14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a:effectLst/>
                        </a:rPr>
                        <a:t>2182,45</a:t>
                      </a:r>
                      <a:endParaRPr lang="es-EC" sz="14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200" dirty="0">
                          <a:effectLst/>
                        </a:rPr>
                        <a:t>57,15</a:t>
                      </a:r>
                      <a:endParaRPr lang="es-EC" sz="14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41690842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88640"/>
            <a:ext cx="3816424" cy="1569660"/>
          </a:xfrm>
          <a:prstGeom prst="rect">
            <a:avLst/>
          </a:prstGeom>
        </p:spPr>
        <p:txBody>
          <a:bodyPr wrap="square">
            <a:spAutoFit/>
          </a:bodyPr>
          <a:lstStyle/>
          <a:p>
            <a:pPr algn="ctr"/>
            <a:r>
              <a:rPr lang="es-E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Predisposición </a:t>
            </a:r>
          </a:p>
          <a:p>
            <a:pPr algn="ctr"/>
            <a:r>
              <a:rPr lang="es-E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 Compra del producto 500gr.</a:t>
            </a:r>
            <a:endParaRPr lang="es-E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6 CuadroTexto"/>
          <p:cNvSpPr txBox="1"/>
          <p:nvPr/>
        </p:nvSpPr>
        <p:spPr>
          <a:xfrm>
            <a:off x="4932040" y="883985"/>
            <a:ext cx="3744416" cy="95410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C"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Frecuencia de compra del producto 500gr.</a:t>
            </a:r>
            <a:endParaRPr lang="es-EC"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8" name="7 Tabla"/>
          <p:cNvGraphicFramePr>
            <a:graphicFrameLocks noGrp="1"/>
          </p:cNvGraphicFramePr>
          <p:nvPr>
            <p:extLst>
              <p:ext uri="{D42A27DB-BD31-4B8C-83A1-F6EECF244321}">
                <p14:modId xmlns:p14="http://schemas.microsoft.com/office/powerpoint/2010/main" xmlns="" val="1885184730"/>
              </p:ext>
            </p:extLst>
          </p:nvPr>
        </p:nvGraphicFramePr>
        <p:xfrm>
          <a:off x="5255568" y="1988840"/>
          <a:ext cx="2921000" cy="1327404"/>
        </p:xfrm>
        <a:graphic>
          <a:graphicData uri="http://schemas.openxmlformats.org/drawingml/2006/table">
            <a:tbl>
              <a:tblPr firstRow="1" firstCol="1" bandRow="1">
                <a:tableStyleId>{5C22544A-7EE6-4342-B048-85BDC9FD1C3A}</a:tableStyleId>
              </a:tblPr>
              <a:tblGrid>
                <a:gridCol w="1028700"/>
                <a:gridCol w="1054100"/>
                <a:gridCol w="838200"/>
              </a:tblGrid>
              <a:tr h="190500">
                <a:tc>
                  <a:txBody>
                    <a:bodyPr/>
                    <a:lstStyle/>
                    <a:p>
                      <a:pPr algn="just">
                        <a:lnSpc>
                          <a:spcPct val="150000"/>
                        </a:lnSpc>
                        <a:spcAft>
                          <a:spcPts val="0"/>
                        </a:spcAft>
                      </a:pPr>
                      <a:r>
                        <a:rPr lang="es-EC" sz="1100">
                          <a:effectLst/>
                        </a:rPr>
                        <a:t>INDICADOR</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FRECUENCIA</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a:t>
                      </a:r>
                      <a:endParaRPr lang="es-EC" sz="1200">
                        <a:effectLst/>
                        <a:latin typeface="Times New Roman"/>
                        <a:ea typeface="Times New Roman"/>
                        <a:cs typeface="Times New Roman"/>
                      </a:endParaRPr>
                    </a:p>
                  </a:txBody>
                  <a:tcPr marL="68580" marR="68580" marT="0" marB="0"/>
                </a:tc>
              </a:tr>
              <a:tr h="190500">
                <a:tc>
                  <a:txBody>
                    <a:bodyPr/>
                    <a:lstStyle/>
                    <a:p>
                      <a:pPr algn="just">
                        <a:lnSpc>
                          <a:spcPct val="150000"/>
                        </a:lnSpc>
                        <a:spcAft>
                          <a:spcPts val="0"/>
                        </a:spcAft>
                      </a:pPr>
                      <a:r>
                        <a:rPr lang="es-EC" sz="1100">
                          <a:effectLst/>
                        </a:rPr>
                        <a:t>Cada semana</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r>
              <a:tr h="190500">
                <a:tc>
                  <a:txBody>
                    <a:bodyPr/>
                    <a:lstStyle/>
                    <a:p>
                      <a:pPr algn="just">
                        <a:lnSpc>
                          <a:spcPct val="150000"/>
                        </a:lnSpc>
                        <a:spcAft>
                          <a:spcPts val="0"/>
                        </a:spcAft>
                      </a:pPr>
                      <a:r>
                        <a:rPr lang="es-EC" sz="1100">
                          <a:effectLst/>
                        </a:rPr>
                        <a:t>Cada 15 días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r>
              <a:tr h="190500">
                <a:tc>
                  <a:txBody>
                    <a:bodyPr/>
                    <a:lstStyle/>
                    <a:p>
                      <a:pPr algn="just">
                        <a:lnSpc>
                          <a:spcPct val="150000"/>
                        </a:lnSpc>
                        <a:spcAft>
                          <a:spcPts val="0"/>
                        </a:spcAft>
                      </a:pPr>
                      <a:r>
                        <a:rPr lang="es-EC" sz="1100">
                          <a:effectLst/>
                        </a:rPr>
                        <a:t>Cada mes</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4</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80</a:t>
                      </a:r>
                      <a:endParaRPr lang="es-EC" sz="1200">
                        <a:effectLst/>
                        <a:latin typeface="Times New Roman"/>
                        <a:ea typeface="Times New Roman"/>
                        <a:cs typeface="Times New Roman"/>
                      </a:endParaRPr>
                    </a:p>
                  </a:txBody>
                  <a:tcPr marL="68580" marR="68580" marT="0" marB="0"/>
                </a:tc>
              </a:tr>
              <a:tr h="190500">
                <a:tc>
                  <a:txBody>
                    <a:bodyPr/>
                    <a:lstStyle/>
                    <a:p>
                      <a:pPr algn="just">
                        <a:lnSpc>
                          <a:spcPct val="150000"/>
                        </a:lnSpc>
                        <a:spcAft>
                          <a:spcPts val="0"/>
                        </a:spcAft>
                      </a:pPr>
                      <a:r>
                        <a:rPr lang="es-EC" sz="1100">
                          <a:effectLst/>
                        </a:rPr>
                        <a:t>Cada 45 días </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1</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20</a:t>
                      </a:r>
                      <a:endParaRPr lang="es-EC" sz="1200">
                        <a:effectLst/>
                        <a:latin typeface="Times New Roman"/>
                        <a:ea typeface="Times New Roman"/>
                        <a:cs typeface="Times New Roman"/>
                      </a:endParaRPr>
                    </a:p>
                  </a:txBody>
                  <a:tcPr marL="68580" marR="68580" marT="0" marB="0"/>
                </a:tc>
              </a:tr>
              <a:tr h="190500">
                <a:tc>
                  <a:txBody>
                    <a:bodyPr/>
                    <a:lstStyle/>
                    <a:p>
                      <a:pPr algn="just">
                        <a:lnSpc>
                          <a:spcPct val="150000"/>
                        </a:lnSpc>
                        <a:spcAft>
                          <a:spcPts val="0"/>
                        </a:spcAft>
                      </a:pPr>
                      <a:r>
                        <a:rPr lang="es-EC" sz="1100">
                          <a:effectLst/>
                        </a:rPr>
                        <a:t>TOTAL </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5</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a:effectLst/>
                        </a:rPr>
                        <a:t>100</a:t>
                      </a:r>
                      <a:endParaRPr lang="es-EC" sz="1200" dirty="0">
                        <a:effectLst/>
                        <a:latin typeface="Times New Roman"/>
                        <a:ea typeface="Times New Roman"/>
                        <a:cs typeface="Times New Roman"/>
                      </a:endParaRPr>
                    </a:p>
                  </a:txBody>
                  <a:tcPr marL="68580" marR="68580" marT="0" marB="0"/>
                </a:tc>
              </a:tr>
            </a:tbl>
          </a:graphicData>
        </a:graphic>
      </p:graphicFrame>
      <p:sp>
        <p:nvSpPr>
          <p:cNvPr id="9" name="8 CuadroTexto"/>
          <p:cNvSpPr txBox="1"/>
          <p:nvPr/>
        </p:nvSpPr>
        <p:spPr>
          <a:xfrm>
            <a:off x="1083327" y="3140968"/>
            <a:ext cx="381642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C" sz="2400" dirty="0" smtClean="0"/>
              <a:t>Cantidad de compra del producto 500gr. </a:t>
            </a:r>
            <a:endParaRPr lang="es-EC" sz="2400" dirty="0"/>
          </a:p>
        </p:txBody>
      </p:sp>
      <p:graphicFrame>
        <p:nvGraphicFramePr>
          <p:cNvPr id="10" name="9 Tabla"/>
          <p:cNvGraphicFramePr>
            <a:graphicFrameLocks noGrp="1"/>
          </p:cNvGraphicFramePr>
          <p:nvPr>
            <p:extLst>
              <p:ext uri="{D42A27DB-BD31-4B8C-83A1-F6EECF244321}">
                <p14:modId xmlns:p14="http://schemas.microsoft.com/office/powerpoint/2010/main" xmlns="" val="2584855953"/>
              </p:ext>
            </p:extLst>
          </p:nvPr>
        </p:nvGraphicFramePr>
        <p:xfrm>
          <a:off x="1115616" y="4221088"/>
          <a:ext cx="2935605" cy="1719580"/>
        </p:xfrm>
        <a:graphic>
          <a:graphicData uri="http://schemas.openxmlformats.org/drawingml/2006/table">
            <a:tbl>
              <a:tblPr firstRow="1" firstCol="1" bandRow="1">
                <a:tableStyleId>{5C22544A-7EE6-4342-B048-85BDC9FD1C3A}</a:tableStyleId>
              </a:tblPr>
              <a:tblGrid>
                <a:gridCol w="1028700"/>
                <a:gridCol w="1068705"/>
                <a:gridCol w="838200"/>
              </a:tblGrid>
              <a:tr h="361950">
                <a:tc>
                  <a:txBody>
                    <a:bodyPr/>
                    <a:lstStyle/>
                    <a:p>
                      <a:pPr>
                        <a:lnSpc>
                          <a:spcPct val="150000"/>
                        </a:lnSpc>
                        <a:spcAft>
                          <a:spcPts val="0"/>
                        </a:spcAft>
                      </a:pPr>
                      <a:r>
                        <a:rPr lang="es-EC" sz="1100" dirty="0">
                          <a:effectLst/>
                        </a:rPr>
                        <a:t>INDICADOR</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FRECUENCIA</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500 a 1000</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1001 a 1500</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1</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a:effectLst/>
                        </a:rPr>
                        <a:t>20</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1501 a 2000</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3</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60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2001 en adelante</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1</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20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TOTAL</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5</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a:effectLst/>
                        </a:rPr>
                        <a:t>100</a:t>
                      </a:r>
                      <a:endParaRPr lang="es-EC" sz="1200" dirty="0">
                        <a:effectLst/>
                        <a:latin typeface="Times New Roman"/>
                        <a:ea typeface="Times New Roman"/>
                        <a:cs typeface="Times New Roman"/>
                      </a:endParaRPr>
                    </a:p>
                  </a:txBody>
                  <a:tcPr marL="68580" marR="68580" marT="0" marB="0"/>
                </a:tc>
              </a:tr>
            </a:tbl>
          </a:graphicData>
        </a:graphic>
      </p:graphicFrame>
      <p:sp>
        <p:nvSpPr>
          <p:cNvPr id="11" name="10 CuadroTexto"/>
          <p:cNvSpPr txBox="1"/>
          <p:nvPr/>
        </p:nvSpPr>
        <p:spPr>
          <a:xfrm>
            <a:off x="5255568" y="3645024"/>
            <a:ext cx="3132856" cy="646331"/>
          </a:xfrm>
          <a:prstGeom prst="rect">
            <a:avLst/>
          </a:prstGeom>
          <a:noFill/>
        </p:spPr>
        <p:txBody>
          <a:bodyPr wrap="square" rtlCol="0">
            <a:spAutoFit/>
          </a:bodyPr>
          <a:lstStyle/>
          <a:p>
            <a:pPr algn="ctr"/>
            <a:r>
              <a:rPr lang="es-EC"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Precios Referencias del producto 500 gr.</a:t>
            </a:r>
            <a:endPar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12" name="11 Tabla"/>
          <p:cNvGraphicFramePr>
            <a:graphicFrameLocks noGrp="1"/>
          </p:cNvGraphicFramePr>
          <p:nvPr>
            <p:extLst>
              <p:ext uri="{D42A27DB-BD31-4B8C-83A1-F6EECF244321}">
                <p14:modId xmlns:p14="http://schemas.microsoft.com/office/powerpoint/2010/main" xmlns="" val="4108758708"/>
              </p:ext>
            </p:extLst>
          </p:nvPr>
        </p:nvGraphicFramePr>
        <p:xfrm>
          <a:off x="5580112" y="4293096"/>
          <a:ext cx="2935605" cy="1578864"/>
        </p:xfrm>
        <a:graphic>
          <a:graphicData uri="http://schemas.openxmlformats.org/drawingml/2006/table">
            <a:tbl>
              <a:tblPr firstRow="1" firstCol="1" bandRow="1">
                <a:tableStyleId>{5C22544A-7EE6-4342-B048-85BDC9FD1C3A}</a:tableStyleId>
              </a:tblPr>
              <a:tblGrid>
                <a:gridCol w="1028700"/>
                <a:gridCol w="1068705"/>
                <a:gridCol w="838200"/>
              </a:tblGrid>
              <a:tr h="190500">
                <a:tc>
                  <a:txBody>
                    <a:bodyPr/>
                    <a:lstStyle/>
                    <a:p>
                      <a:pPr>
                        <a:lnSpc>
                          <a:spcPct val="150000"/>
                        </a:lnSpc>
                        <a:spcAft>
                          <a:spcPts val="0"/>
                        </a:spcAft>
                      </a:pPr>
                      <a:r>
                        <a:rPr lang="es-EC" sz="1100" dirty="0">
                          <a:effectLst/>
                        </a:rPr>
                        <a:t>INDICADOR</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FRECUENCIA</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100">
                          <a:effectLst/>
                        </a:rPr>
                        <a:t>%</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1,50 a 2,00</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4</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80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2,01 a 2,50</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1</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20</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2,51 a 3,00</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a:effectLst/>
                        </a:rPr>
                        <a:t>3,01 en adelante</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a:effectLst/>
                        </a:rPr>
                        <a:t> -</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C" sz="1100" dirty="0">
                          <a:effectLst/>
                        </a:rPr>
                        <a:t>TOTAL</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a:effectLst/>
                        </a:rPr>
                        <a:t>5</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a:effectLst/>
                        </a:rPr>
                        <a:t>100</a:t>
                      </a:r>
                      <a:endParaRPr lang="es-EC" sz="1200" dirty="0">
                        <a:effectLst/>
                        <a:latin typeface="Times New Roman"/>
                        <a:ea typeface="Times New Roman"/>
                        <a:cs typeface="Times New Roman"/>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xmlns="" val="2274172445"/>
              </p:ext>
            </p:extLst>
          </p:nvPr>
        </p:nvGraphicFramePr>
        <p:xfrm>
          <a:off x="1187624" y="1838092"/>
          <a:ext cx="2959735" cy="884936"/>
        </p:xfrm>
        <a:graphic>
          <a:graphicData uri="http://schemas.openxmlformats.org/drawingml/2006/table">
            <a:tbl>
              <a:tblPr firstRow="1" firstCol="1" bandRow="1">
                <a:tableStyleId>{5C22544A-7EE6-4342-B048-85BDC9FD1C3A}</a:tableStyleId>
              </a:tblPr>
              <a:tblGrid>
                <a:gridCol w="1052830"/>
                <a:gridCol w="1068705"/>
                <a:gridCol w="838200"/>
              </a:tblGrid>
              <a:tr h="190500">
                <a:tc>
                  <a:txBody>
                    <a:bodyPr/>
                    <a:lstStyle/>
                    <a:p>
                      <a:pPr algn="just">
                        <a:lnSpc>
                          <a:spcPct val="150000"/>
                        </a:lnSpc>
                        <a:spcAft>
                          <a:spcPts val="0"/>
                        </a:spcAft>
                      </a:pPr>
                      <a:r>
                        <a:rPr lang="es-EC" sz="1100" dirty="0">
                          <a:effectLst/>
                        </a:rPr>
                        <a:t>INDICADOR</a:t>
                      </a:r>
                      <a:endParaRPr lang="es-EC"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FRECUENCIA</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100">
                          <a:effectLst/>
                        </a:rPr>
                        <a:t>%</a:t>
                      </a:r>
                      <a:endParaRPr lang="es-EC" sz="120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100">
                          <a:effectLst/>
                        </a:rPr>
                        <a:t>SI </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smtClean="0">
                          <a:effectLst/>
                          <a:latin typeface="+mn-lt"/>
                          <a:ea typeface="+mn-ea"/>
                          <a:cs typeface="+mn-cs"/>
                        </a:rPr>
                        <a:t>5</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smtClean="0">
                          <a:effectLst/>
                          <a:latin typeface="+mn-lt"/>
                          <a:ea typeface="+mn-ea"/>
                          <a:cs typeface="+mn-cs"/>
                        </a:rPr>
                        <a:t>83</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100">
                          <a:effectLst/>
                        </a:rPr>
                        <a:t>NO</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a:effectLst/>
                        </a:rPr>
                        <a:t>1</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smtClean="0">
                          <a:effectLst/>
                          <a:latin typeface="+mn-lt"/>
                          <a:ea typeface="+mn-ea"/>
                          <a:cs typeface="+mn-cs"/>
                        </a:rPr>
                        <a:t>17</a:t>
                      </a:r>
                      <a:endParaRPr lang="es-EC" sz="1200" dirty="0">
                        <a:effectLst/>
                        <a:latin typeface="Times New Roman"/>
                        <a:ea typeface="Times New Roman"/>
                        <a:cs typeface="Times New Roman"/>
                      </a:endParaRPr>
                    </a:p>
                  </a:txBody>
                  <a:tcPr marL="68580" marR="68580" marT="0" marB="0"/>
                </a:tc>
              </a:tr>
              <a:tr h="190500">
                <a:tc>
                  <a:txBody>
                    <a:bodyPr/>
                    <a:lstStyle/>
                    <a:p>
                      <a:pPr>
                        <a:lnSpc>
                          <a:spcPct val="150000"/>
                        </a:lnSpc>
                        <a:spcAft>
                          <a:spcPts val="0"/>
                        </a:spcAft>
                      </a:pPr>
                      <a:r>
                        <a:rPr lang="es-ES" sz="1100">
                          <a:effectLst/>
                        </a:rPr>
                        <a:t>TOTAL</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smtClean="0">
                          <a:effectLst/>
                          <a:latin typeface="+mn-lt"/>
                          <a:ea typeface="+mn-ea"/>
                          <a:cs typeface="+mn-cs"/>
                        </a:rPr>
                        <a:t>6</a:t>
                      </a:r>
                      <a:endParaRPr lang="es-EC" sz="1200" dirty="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a:effectLst/>
                        </a:rPr>
                        <a:t>100</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23005481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81896620"/>
              </p:ext>
            </p:extLst>
          </p:nvPr>
        </p:nvGraphicFramePr>
        <p:xfrm>
          <a:off x="683568" y="1505726"/>
          <a:ext cx="5688632" cy="1203194"/>
        </p:xfrm>
        <a:graphic>
          <a:graphicData uri="http://schemas.openxmlformats.org/drawingml/2006/table">
            <a:tbl>
              <a:tblPr firstRow="1" firstCol="1" bandRow="1">
                <a:tableStyleId>{F5AB1C69-6EDB-4FF4-983F-18BD219EF322}</a:tableStyleId>
              </a:tblPr>
              <a:tblGrid>
                <a:gridCol w="812662"/>
                <a:gridCol w="869548"/>
                <a:gridCol w="852041"/>
                <a:gridCol w="773283"/>
                <a:gridCol w="755775"/>
                <a:gridCol w="869548"/>
                <a:gridCol w="755775"/>
              </a:tblGrid>
              <a:tr h="290864">
                <a:tc>
                  <a:txBody>
                    <a:bodyPr/>
                    <a:lstStyle/>
                    <a:p>
                      <a:pPr algn="ctr">
                        <a:lnSpc>
                          <a:spcPct val="150000"/>
                        </a:lnSpc>
                        <a:spcAft>
                          <a:spcPts val="0"/>
                        </a:spcAft>
                      </a:pPr>
                      <a:r>
                        <a:rPr lang="es-EC" sz="1000" dirty="0">
                          <a:effectLst/>
                        </a:rPr>
                        <a:t>Distrito </a:t>
                      </a:r>
                      <a:endParaRPr lang="es-EC" sz="1200" dirty="0">
                        <a:effectLst/>
                        <a:latin typeface="Times New Roman"/>
                        <a:ea typeface="Times New Roman"/>
                        <a:cs typeface="Times New Roman"/>
                      </a:endParaRPr>
                    </a:p>
                  </a:txBody>
                  <a:tcPr marL="68580" marR="68580" marT="0" marB="0"/>
                </a:tc>
                <a:tc gridSpan="2">
                  <a:txBody>
                    <a:bodyPr/>
                    <a:lstStyle/>
                    <a:p>
                      <a:pPr algn="ctr">
                        <a:lnSpc>
                          <a:spcPct val="150000"/>
                        </a:lnSpc>
                        <a:spcAft>
                          <a:spcPts val="0"/>
                        </a:spcAft>
                      </a:pPr>
                      <a:r>
                        <a:rPr lang="es-EC" sz="1100" dirty="0">
                          <a:effectLst/>
                        </a:rPr>
                        <a:t>VALOR(</a:t>
                      </a:r>
                      <a:r>
                        <a:rPr lang="es-EC" sz="1100" dirty="0" err="1">
                          <a:effectLst/>
                        </a:rPr>
                        <a:t>Dollars</a:t>
                      </a:r>
                      <a:r>
                        <a:rPr lang="es-EC" sz="1100" dirty="0">
                          <a:effectLst/>
                        </a:rPr>
                        <a:t>)</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100">
                          <a:effectLst/>
                        </a:rPr>
                        <a:t>CANTIDAD</a:t>
                      </a:r>
                      <a:endParaRPr lang="es-EC" sz="1200">
                        <a:effectLst/>
                        <a:latin typeface="Times New Roman"/>
                        <a:ea typeface="Times New Roman"/>
                        <a:cs typeface="Times New Roman"/>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100">
                          <a:effectLst/>
                        </a:rPr>
                        <a:t>PRECIO UNITARIO</a:t>
                      </a:r>
                      <a:endParaRPr lang="es-EC" sz="1200">
                        <a:effectLst/>
                        <a:latin typeface="Times New Roman"/>
                        <a:ea typeface="Times New Roman"/>
                        <a:cs typeface="Times New Roman"/>
                      </a:endParaRPr>
                    </a:p>
                  </a:txBody>
                  <a:tcPr marL="68580" marR="68580" marT="0" marB="0"/>
                </a:tc>
                <a:tc hMerge="1">
                  <a:txBody>
                    <a:bodyPr/>
                    <a:lstStyle/>
                    <a:p>
                      <a:endParaRPr lang="es-EC"/>
                    </a:p>
                  </a:txBody>
                  <a:tcPr/>
                </a:tc>
              </a:tr>
              <a:tr h="264399">
                <a:tc>
                  <a:txBody>
                    <a:bodyPr/>
                    <a:lstStyle/>
                    <a:p>
                      <a:pPr algn="ctr">
                        <a:lnSpc>
                          <a:spcPct val="150000"/>
                        </a:lnSpc>
                        <a:spcAft>
                          <a:spcPts val="0"/>
                        </a:spcAft>
                      </a:pPr>
                      <a:r>
                        <a:rPr lang="es-EC" sz="1000">
                          <a:effectLst/>
                        </a:rPr>
                        <a:t>País</a:t>
                      </a:r>
                      <a:endParaRPr lang="es-EC" sz="1200">
                        <a:effectLst/>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1100">
                          <a:effectLst/>
                        </a:rPr>
                        <a:t>All Districts</a:t>
                      </a:r>
                      <a:endParaRPr lang="es-EC" sz="1200">
                        <a:effectLst/>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1100">
                          <a:effectLst/>
                        </a:rPr>
                        <a:t>Miami, FL</a:t>
                      </a:r>
                      <a:endParaRPr lang="es-EC" sz="1200">
                        <a:effectLst/>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1100" dirty="0" err="1">
                          <a:effectLst/>
                        </a:rPr>
                        <a:t>All</a:t>
                      </a:r>
                      <a:r>
                        <a:rPr lang="es-EC" sz="1100" dirty="0">
                          <a:effectLst/>
                        </a:rPr>
                        <a:t> </a:t>
                      </a:r>
                      <a:r>
                        <a:rPr lang="es-EC" sz="1100" dirty="0" err="1">
                          <a:effectLst/>
                        </a:rPr>
                        <a:t>Districts</a:t>
                      </a:r>
                      <a:endParaRPr lang="es-EC" sz="1200" dirty="0">
                        <a:effectLst/>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1100">
                          <a:effectLst/>
                        </a:rPr>
                        <a:t>Miami, FL</a:t>
                      </a:r>
                      <a:endParaRPr lang="es-EC" sz="1200">
                        <a:effectLst/>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1100">
                          <a:effectLst/>
                        </a:rPr>
                        <a:t>All Districts</a:t>
                      </a:r>
                      <a:endParaRPr lang="es-EC" sz="1200">
                        <a:effectLst/>
                        <a:latin typeface="Times New Roman"/>
                        <a:ea typeface="Times New Roman"/>
                        <a:cs typeface="Times New Roman"/>
                      </a:endParaRPr>
                    </a:p>
                  </a:txBody>
                  <a:tcPr marL="68580" marR="68580" marT="0" marB="0"/>
                </a:tc>
                <a:tc rowSpan="2">
                  <a:txBody>
                    <a:bodyPr/>
                    <a:lstStyle/>
                    <a:p>
                      <a:pPr algn="ctr">
                        <a:lnSpc>
                          <a:spcPct val="150000"/>
                        </a:lnSpc>
                        <a:spcAft>
                          <a:spcPts val="0"/>
                        </a:spcAft>
                      </a:pPr>
                      <a:r>
                        <a:rPr lang="es-EC" sz="1100">
                          <a:effectLst/>
                        </a:rPr>
                        <a:t>Miami, FL</a:t>
                      </a:r>
                      <a:endParaRPr lang="es-EC" sz="1200">
                        <a:effectLst/>
                        <a:latin typeface="Times New Roman"/>
                        <a:ea typeface="Times New Roman"/>
                        <a:cs typeface="Times New Roman"/>
                      </a:endParaRPr>
                    </a:p>
                  </a:txBody>
                  <a:tcPr marL="68580" marR="68580" marT="0" marB="0"/>
                </a:tc>
              </a:tr>
              <a:tr h="357067">
                <a:tc>
                  <a:txBody>
                    <a:bodyPr/>
                    <a:lstStyle/>
                    <a:p>
                      <a:endParaRPr lang="es-EC" sz="1000">
                        <a:effectLst/>
                        <a:latin typeface="Calibri"/>
                        <a:cs typeface="Times New Roman"/>
                      </a:endParaRPr>
                    </a:p>
                  </a:txBody>
                  <a:tcPr marL="68580" marR="68580" marT="0" marB="0"/>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90864">
                <a:tc>
                  <a:txBody>
                    <a:bodyPr/>
                    <a:lstStyle/>
                    <a:p>
                      <a:pPr>
                        <a:lnSpc>
                          <a:spcPct val="150000"/>
                        </a:lnSpc>
                        <a:spcAft>
                          <a:spcPts val="0"/>
                        </a:spcAft>
                      </a:pPr>
                      <a:r>
                        <a:rPr lang="es-EC" sz="1100">
                          <a:effectLst/>
                        </a:rPr>
                        <a:t>Ecuador</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100">
                          <a:effectLst/>
                        </a:rPr>
                        <a:t>2424</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100">
                          <a:effectLst/>
                        </a:rPr>
                        <a:t>1262</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S" sz="1100">
                          <a:effectLst/>
                        </a:rPr>
                        <a:t>1182</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a:effectLst/>
                        </a:rPr>
                        <a:t>634</a:t>
                      </a:r>
                      <a:endParaRPr lang="es-EC"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100">
                          <a:effectLst/>
                        </a:rPr>
                        <a:t>2,18</a:t>
                      </a:r>
                      <a:endParaRPr lang="es-EC" sz="1200">
                        <a:effectLst/>
                        <a:latin typeface="Times New Roman"/>
                        <a:ea typeface="Times New Roman"/>
                        <a:cs typeface="Times New Roman"/>
                      </a:endParaRPr>
                    </a:p>
                  </a:txBody>
                  <a:tcPr marL="68580" marR="68580" marT="0" marB="0"/>
                </a:tc>
                <a:tc>
                  <a:txBody>
                    <a:bodyPr/>
                    <a:lstStyle/>
                    <a:p>
                      <a:pPr algn="r">
                        <a:lnSpc>
                          <a:spcPct val="150000"/>
                        </a:lnSpc>
                        <a:spcAft>
                          <a:spcPts val="0"/>
                        </a:spcAft>
                      </a:pPr>
                      <a:r>
                        <a:rPr lang="es-EC" sz="1100" dirty="0">
                          <a:effectLst/>
                        </a:rPr>
                        <a:t>2,10</a:t>
                      </a:r>
                      <a:endParaRPr lang="es-EC" sz="1200" dirty="0">
                        <a:effectLst/>
                        <a:latin typeface="Times New Roman"/>
                        <a:ea typeface="Times New Roman"/>
                        <a:cs typeface="Times New Roman"/>
                      </a:endParaRPr>
                    </a:p>
                  </a:txBody>
                  <a:tcPr marL="68580" marR="68580" marT="0" marB="0"/>
                </a:tc>
              </a:tr>
            </a:tbl>
          </a:graphicData>
        </a:graphic>
      </p:graphicFrame>
      <p:sp>
        <p:nvSpPr>
          <p:cNvPr id="4" name="3 CuadroTexto"/>
          <p:cNvSpPr txBox="1"/>
          <p:nvPr/>
        </p:nvSpPr>
        <p:spPr>
          <a:xfrm>
            <a:off x="3600337" y="2700209"/>
            <a:ext cx="36004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Entrevista </a:t>
            </a:r>
            <a:r>
              <a:rPr lang="es-EC"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Trade</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xmlns="" val="2950702489"/>
              </p:ext>
            </p:extLst>
          </p:nvPr>
        </p:nvGraphicFramePr>
        <p:xfrm>
          <a:off x="2483768" y="3602198"/>
          <a:ext cx="6096000"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259632" y="260648"/>
            <a:ext cx="4464496"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MERCADO </a:t>
            </a:r>
            <a:r>
              <a:rPr lang="es-EC"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INTERNACIONAL EXPORTACIÓN DE PULPA DE KIWI EN TONELADAS</a:t>
            </a:r>
            <a:endParaRPr lang="es-EC"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1 Botón de acción: Inicio">
            <a:hlinkClick r:id="rId7" action="ppaction://hlinksldjump" highlightClick="1"/>
          </p:cNvPr>
          <p:cNvSpPr/>
          <p:nvPr/>
        </p:nvSpPr>
        <p:spPr>
          <a:xfrm>
            <a:off x="395536" y="5661248"/>
            <a:ext cx="1296144"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63289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99204" y="908720"/>
            <a:ext cx="7416824" cy="3785652"/>
          </a:xfrm>
          <a:prstGeom prst="rect">
            <a:avLst/>
          </a:prstGeom>
          <a:noFill/>
        </p:spPr>
        <p:txBody>
          <a:bodyPr wrap="square" rtlCol="0">
            <a:spAutoFit/>
          </a:bodyPr>
          <a:lstStyle/>
          <a:p>
            <a:pPr marL="457200" indent="-457200">
              <a:buClr>
                <a:schemeClr val="accent2">
                  <a:lumMod val="75000"/>
                </a:schemeClr>
              </a:buClr>
              <a:buSzPct val="158000"/>
              <a:buFont typeface="Wingdings" pitchFamily="2" charset="2"/>
              <a:buChar char="v"/>
            </a:pPr>
            <a:r>
              <a:rPr lang="es-EC" sz="2400" dirty="0" smtClean="0">
                <a:solidFill>
                  <a:srgbClr val="FF0000"/>
                </a:solidFill>
                <a:latin typeface="Centaur" pitchFamily="18" charset="0"/>
                <a:hlinkClick r:id="" action="ppaction://hlinkshowjump?jump=nextslide"/>
              </a:rPr>
              <a:t>OPERADOR ECONOMICO AUTORIZADO  IMPORTADOR/ EXPORTADOR)</a:t>
            </a:r>
            <a:endParaRPr lang="es-EC" sz="2400" dirty="0" smtClean="0">
              <a:solidFill>
                <a:srgbClr val="FF0000"/>
              </a:solidFill>
              <a:latin typeface="Centaur" pitchFamily="18" charset="0"/>
            </a:endParaRPr>
          </a:p>
          <a:p>
            <a:pPr marL="457200" indent="-457200">
              <a:buClr>
                <a:schemeClr val="accent2">
                  <a:lumMod val="75000"/>
                </a:schemeClr>
              </a:buClr>
              <a:buSzPct val="158000"/>
              <a:buFont typeface="Wingdings" pitchFamily="2" charset="2"/>
              <a:buChar char="v"/>
            </a:pPr>
            <a:endParaRPr lang="es-EC" sz="2400" dirty="0" smtClean="0">
              <a:solidFill>
                <a:srgbClr val="FF0000"/>
              </a:solidFill>
              <a:latin typeface="Centaur" pitchFamily="18" charset="0"/>
            </a:endParaRPr>
          </a:p>
          <a:p>
            <a:pPr marL="457200" indent="-457200">
              <a:buClr>
                <a:schemeClr val="accent2">
                  <a:lumMod val="75000"/>
                </a:schemeClr>
              </a:buClr>
              <a:buSzPct val="158000"/>
              <a:buFont typeface="Wingdings" pitchFamily="2" charset="2"/>
              <a:buChar char="v"/>
            </a:pPr>
            <a:r>
              <a:rPr lang="es-EC" sz="2400" dirty="0" smtClean="0">
                <a:solidFill>
                  <a:srgbClr val="FF0000"/>
                </a:solidFill>
                <a:latin typeface="Centaur" pitchFamily="18" charset="0"/>
                <a:hlinkClick r:id="rId2" action="ppaction://hlinksldjump"/>
              </a:rPr>
              <a:t>PASO PARA SER OPERADOR DE UNA ZEDE</a:t>
            </a:r>
            <a:endParaRPr lang="es-EC" sz="2400" dirty="0" smtClean="0">
              <a:solidFill>
                <a:srgbClr val="FF0000"/>
              </a:solidFill>
              <a:latin typeface="Centaur" pitchFamily="18" charset="0"/>
            </a:endParaRPr>
          </a:p>
          <a:p>
            <a:pPr marL="457200" indent="-457200">
              <a:buClr>
                <a:schemeClr val="accent2">
                  <a:lumMod val="75000"/>
                </a:schemeClr>
              </a:buClr>
              <a:buSzPct val="158000"/>
              <a:buFont typeface="Wingdings" pitchFamily="2" charset="2"/>
              <a:buChar char="v"/>
            </a:pPr>
            <a:endParaRPr lang="es-EC" sz="2400" dirty="0" smtClean="0">
              <a:solidFill>
                <a:srgbClr val="FF0000"/>
              </a:solidFill>
              <a:latin typeface="Centaur" pitchFamily="18" charset="0"/>
            </a:endParaRPr>
          </a:p>
          <a:p>
            <a:pPr marL="457200" indent="-457200">
              <a:buClr>
                <a:schemeClr val="accent2">
                  <a:lumMod val="75000"/>
                </a:schemeClr>
              </a:buClr>
              <a:buSzPct val="158000"/>
              <a:buFont typeface="Wingdings" pitchFamily="2" charset="2"/>
              <a:buChar char="v"/>
            </a:pPr>
            <a:r>
              <a:rPr lang="es-EC" sz="2400" dirty="0" smtClean="0">
                <a:solidFill>
                  <a:srgbClr val="FF0000"/>
                </a:solidFill>
                <a:latin typeface="Centaur" pitchFamily="18" charset="0"/>
                <a:hlinkClick r:id="rId3" action="ppaction://hlinksldjump"/>
              </a:rPr>
              <a:t>FORMA DE PAGO/TERMINO DE NEGOCIACIÓN</a:t>
            </a:r>
            <a:endParaRPr lang="es-EC" sz="2400" dirty="0" smtClean="0">
              <a:solidFill>
                <a:srgbClr val="FF0000"/>
              </a:solidFill>
              <a:latin typeface="Centaur" pitchFamily="18" charset="0"/>
            </a:endParaRPr>
          </a:p>
          <a:p>
            <a:pPr marL="457200" indent="-457200">
              <a:buClr>
                <a:schemeClr val="accent2">
                  <a:lumMod val="75000"/>
                </a:schemeClr>
              </a:buClr>
              <a:buSzPct val="158000"/>
              <a:buFont typeface="Wingdings" pitchFamily="2" charset="2"/>
              <a:buChar char="v"/>
            </a:pPr>
            <a:endParaRPr lang="es-EC" sz="2400" dirty="0" smtClean="0">
              <a:solidFill>
                <a:srgbClr val="FF0000"/>
              </a:solidFill>
              <a:latin typeface="Centaur" pitchFamily="18" charset="0"/>
            </a:endParaRPr>
          </a:p>
          <a:p>
            <a:pPr marL="457200" indent="-457200">
              <a:buClr>
                <a:schemeClr val="accent2">
                  <a:lumMod val="75000"/>
                </a:schemeClr>
              </a:buClr>
              <a:buSzPct val="158000"/>
              <a:buFont typeface="Wingdings" pitchFamily="2" charset="2"/>
              <a:buChar char="v"/>
            </a:pPr>
            <a:r>
              <a:rPr lang="es-EC" sz="2400" dirty="0" smtClean="0">
                <a:solidFill>
                  <a:srgbClr val="FF0000"/>
                </a:solidFill>
                <a:latin typeface="Centaur" pitchFamily="18" charset="0"/>
                <a:hlinkClick r:id="rId4" action="ppaction://hlinksldjump"/>
              </a:rPr>
              <a:t>PROCESO DE INGRESO Y SALIDA DE ZEDE</a:t>
            </a:r>
            <a:endParaRPr lang="es-EC" sz="2400" dirty="0" smtClean="0">
              <a:solidFill>
                <a:srgbClr val="FF0000"/>
              </a:solidFill>
              <a:latin typeface="Centaur" pitchFamily="18" charset="0"/>
            </a:endParaRPr>
          </a:p>
          <a:p>
            <a:pPr marL="457200" indent="-457200">
              <a:buClr>
                <a:schemeClr val="accent2">
                  <a:lumMod val="75000"/>
                </a:schemeClr>
              </a:buClr>
              <a:buSzPct val="158000"/>
              <a:buFont typeface="Wingdings" pitchFamily="2" charset="2"/>
              <a:buChar char="v"/>
            </a:pPr>
            <a:endParaRPr lang="es-EC" sz="2400" dirty="0">
              <a:solidFill>
                <a:srgbClr val="FF0000"/>
              </a:solidFill>
              <a:latin typeface="Centaur" pitchFamily="18" charset="0"/>
            </a:endParaRPr>
          </a:p>
          <a:p>
            <a:pPr marL="457200" indent="-457200">
              <a:buClr>
                <a:schemeClr val="accent2">
                  <a:lumMod val="75000"/>
                </a:schemeClr>
              </a:buClr>
              <a:buSzPct val="158000"/>
              <a:buFont typeface="Wingdings" pitchFamily="2" charset="2"/>
              <a:buChar char="v"/>
            </a:pPr>
            <a:r>
              <a:rPr lang="es-EC" sz="2400" dirty="0" smtClean="0">
                <a:solidFill>
                  <a:srgbClr val="FF0000"/>
                </a:solidFill>
                <a:latin typeface="Centaur" pitchFamily="18" charset="0"/>
                <a:hlinkClick r:id="rId5" action="ppaction://hlinksldjump"/>
              </a:rPr>
              <a:t>PAGO POR NACIONALIZACIÓN </a:t>
            </a:r>
            <a:endParaRPr lang="es-EC" sz="2400" dirty="0">
              <a:solidFill>
                <a:srgbClr val="FF0000"/>
              </a:solidFill>
              <a:latin typeface="Centaur" pitchFamily="18" charset="0"/>
            </a:endParaRPr>
          </a:p>
        </p:txBody>
      </p:sp>
      <p:sp>
        <p:nvSpPr>
          <p:cNvPr id="2" name="1 CuadroTexto"/>
          <p:cNvSpPr txBox="1"/>
          <p:nvPr/>
        </p:nvSpPr>
        <p:spPr>
          <a:xfrm>
            <a:off x="1099204" y="5301208"/>
            <a:ext cx="7416824"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sz="2800" dirty="0" smtClean="0"/>
              <a:t>Procedimientos y Proceso de Comercio Exterior</a:t>
            </a:r>
            <a:endParaRPr lang="es-EC" sz="2800" dirty="0"/>
          </a:p>
        </p:txBody>
      </p:sp>
      <p:sp>
        <p:nvSpPr>
          <p:cNvPr id="4" name="3 Botón de acción: Inicio">
            <a:hlinkClick r:id="rId6" action="ppaction://hlinksldjump" highlightClick="1"/>
          </p:cNvPr>
          <p:cNvSpPr/>
          <p:nvPr/>
        </p:nvSpPr>
        <p:spPr>
          <a:xfrm>
            <a:off x="8100392" y="4437112"/>
            <a:ext cx="720080"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88264863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r="-13324" b="44447"/>
          <a:stretch/>
        </p:blipFill>
        <p:spPr bwMode="auto">
          <a:xfrm>
            <a:off x="611560" y="836711"/>
            <a:ext cx="4392488" cy="4940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5385"/>
          <a:stretch/>
        </p:blipFill>
        <p:spPr bwMode="auto">
          <a:xfrm>
            <a:off x="4698892" y="780806"/>
            <a:ext cx="4106227" cy="4918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401447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447270"/>
            <a:ext cx="5184575" cy="6086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Botón de acción: Volver">
            <a:hlinkClick r:id="rId3" action="ppaction://hlinksldjump" highlightClick="1"/>
          </p:cNvPr>
          <p:cNvSpPr/>
          <p:nvPr/>
        </p:nvSpPr>
        <p:spPr>
          <a:xfrm>
            <a:off x="7884368" y="5733256"/>
            <a:ext cx="864096" cy="80077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85083115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975008"/>
          </a:xfrm>
        </p:spPr>
        <p:style>
          <a:lnRef idx="1">
            <a:schemeClr val="accent6"/>
          </a:lnRef>
          <a:fillRef idx="2">
            <a:schemeClr val="accent6"/>
          </a:fillRef>
          <a:effectRef idx="1">
            <a:schemeClr val="accent6"/>
          </a:effectRef>
          <a:fontRef idx="minor">
            <a:schemeClr val="dk1"/>
          </a:fontRef>
        </p:style>
        <p:txBody>
          <a:bodyPr/>
          <a:lstStyle/>
          <a:p>
            <a:pPr algn="ctr"/>
            <a:r>
              <a:rPr lang="es-EC" dirty="0" smtClean="0"/>
              <a:t>REGISTRO DE OPERADOR DE ZEDE </a:t>
            </a:r>
            <a:endParaRPr lang="es-EC" dirty="0"/>
          </a:p>
        </p:txBody>
      </p:sp>
      <p:graphicFrame>
        <p:nvGraphicFramePr>
          <p:cNvPr id="4" name="3 Diagrama"/>
          <p:cNvGraphicFramePr>
            <a:graphicFrameLocks/>
          </p:cNvGraphicFramePr>
          <p:nvPr>
            <p:extLst>
              <p:ext uri="{D42A27DB-BD31-4B8C-83A1-F6EECF244321}">
                <p14:modId xmlns:p14="http://schemas.microsoft.com/office/powerpoint/2010/main" xmlns="" val="1929393200"/>
              </p:ext>
            </p:extLst>
          </p:nvPr>
        </p:nvGraphicFramePr>
        <p:xfrm>
          <a:off x="1115616" y="1556792"/>
          <a:ext cx="6768751" cy="439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Botón de acción: Volver">
            <a:hlinkClick r:id="rId7" action="ppaction://hlinksldjump" highlightClick="1"/>
          </p:cNvPr>
          <p:cNvSpPr/>
          <p:nvPr/>
        </p:nvSpPr>
        <p:spPr>
          <a:xfrm>
            <a:off x="7812360" y="5805264"/>
            <a:ext cx="936104" cy="86409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58939522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2.gstatic.com/images?q=tbn:ANd9GcQQUisMaZemQtQPm_496eoFR6Xu5eqDa8bEoC9fQBAmYj34YmS9v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9259" y="620688"/>
            <a:ext cx="1981200" cy="220980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8" descr="http://t3.gstatic.com/images?q=tbn:ANd9GcQnfvwcxl0Dwjp89z2s6vdhEjkr9RbjQYAzOeJlCco535b9131h1Q"/>
          <p:cNvPicPr>
            <a:picLocks noChangeAspect="1" noChangeArrowheads="1"/>
          </p:cNvPicPr>
          <p:nvPr/>
        </p:nvPicPr>
        <p:blipFill>
          <a:blip r:embed="rId3" cstate="print"/>
          <a:srcRect/>
          <a:stretch>
            <a:fillRect/>
          </a:stretch>
        </p:blipFill>
        <p:spPr bwMode="auto">
          <a:xfrm>
            <a:off x="5076056" y="2420888"/>
            <a:ext cx="3124200" cy="1409700"/>
          </a:xfrm>
          <a:prstGeom prst="rect">
            <a:avLst/>
          </a:prstGeom>
          <a:noFill/>
        </p:spPr>
      </p:pic>
      <p:pic>
        <p:nvPicPr>
          <p:cNvPr id="9220" name="Picture 4" descr="http://www.bolivariano.com/images/stories/headers/1.banca-personas/1.20-comercio-exterior/comex_standby_head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9069" y="4077072"/>
            <a:ext cx="3772932" cy="21145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Flecha circular"/>
          <p:cNvSpPr/>
          <p:nvPr/>
        </p:nvSpPr>
        <p:spPr>
          <a:xfrm>
            <a:off x="3099355" y="1124744"/>
            <a:ext cx="2768789" cy="1800200"/>
          </a:xfrm>
          <a:prstGeom prst="circularArrow">
            <a:avLst>
              <a:gd name="adj1" fmla="val 12500"/>
              <a:gd name="adj2" fmla="val 358935"/>
              <a:gd name="adj3" fmla="val 20457681"/>
              <a:gd name="adj4" fmla="val 10800000"/>
              <a:gd name="adj5" fmla="val 125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solidFill>
                <a:schemeClr val="accent2">
                  <a:lumMod val="50000"/>
                </a:schemeClr>
              </a:solidFill>
            </a:endParaRPr>
          </a:p>
        </p:txBody>
      </p:sp>
      <p:sp>
        <p:nvSpPr>
          <p:cNvPr id="9" name="8 Flecha curvada hacia abajo"/>
          <p:cNvSpPr/>
          <p:nvPr/>
        </p:nvSpPr>
        <p:spPr>
          <a:xfrm rot="8212409">
            <a:off x="4600058" y="4948404"/>
            <a:ext cx="2557154" cy="524763"/>
          </a:xfrm>
          <a:prstGeom prst="curvedDownArrow">
            <a:avLst>
              <a:gd name="adj1" fmla="val 50000"/>
              <a:gd name="adj2" fmla="val 50000"/>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solidFill>
                <a:schemeClr val="tx1"/>
              </a:solidFill>
            </a:endParaRPr>
          </a:p>
        </p:txBody>
      </p:sp>
      <p:sp>
        <p:nvSpPr>
          <p:cNvPr id="2" name="1 Botón de acción: Volver">
            <a:hlinkClick r:id="rId5" action="ppaction://hlinksldjump" highlightClick="1"/>
          </p:cNvPr>
          <p:cNvSpPr/>
          <p:nvPr/>
        </p:nvSpPr>
        <p:spPr>
          <a:xfrm>
            <a:off x="7380312" y="5805264"/>
            <a:ext cx="936104" cy="64807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71765516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s-EC" sz="3200" dirty="0" smtClean="0"/>
              <a:t>CONTENIDO</a:t>
            </a:r>
            <a:endParaRPr lang="es-EC" sz="3200" dirty="0"/>
          </a:p>
        </p:txBody>
      </p:sp>
      <p:sp>
        <p:nvSpPr>
          <p:cNvPr id="4" name="3 CuadroTexto"/>
          <p:cNvSpPr txBox="1"/>
          <p:nvPr/>
        </p:nvSpPr>
        <p:spPr>
          <a:xfrm>
            <a:off x="755576" y="1628800"/>
            <a:ext cx="7992888"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Clr>
                <a:srgbClr val="FFFF00"/>
              </a:buClr>
              <a:buSzPct val="110000"/>
              <a:buFont typeface="Wingdings" pitchFamily="2" charset="2"/>
              <a:buChar char="v"/>
            </a:pPr>
            <a:r>
              <a:rPr lang="es-EC" sz="3200" dirty="0" smtClean="0">
                <a:solidFill>
                  <a:srgbClr val="92D050"/>
                </a:solidFill>
                <a:effectLst>
                  <a:innerShdw blurRad="114300">
                    <a:prstClr val="black"/>
                  </a:innerShdw>
                </a:effectLst>
                <a:hlinkClick r:id="" action="ppaction://hlinkshowjump?jump=nextslide"/>
              </a:rPr>
              <a:t>ANTECEDENTES</a:t>
            </a:r>
            <a:r>
              <a:rPr lang="es-EC" sz="3200" dirty="0" smtClean="0">
                <a:solidFill>
                  <a:srgbClr val="92D050"/>
                </a:solidFill>
                <a:effectLst>
                  <a:innerShdw blurRad="114300">
                    <a:prstClr val="black"/>
                  </a:innerShdw>
                </a:effectLst>
              </a:rPr>
              <a:t> </a:t>
            </a:r>
          </a:p>
          <a:p>
            <a:pPr marL="457200" indent="-457200">
              <a:buClr>
                <a:srgbClr val="FFFF00"/>
              </a:buClr>
              <a:buSzPct val="110000"/>
              <a:buFont typeface="Wingdings" pitchFamily="2" charset="2"/>
              <a:buChar char="v"/>
            </a:pPr>
            <a:r>
              <a:rPr lang="es-EC" sz="3200" dirty="0" smtClean="0">
                <a:solidFill>
                  <a:srgbClr val="92D050"/>
                </a:solidFill>
                <a:effectLst>
                  <a:innerShdw blurRad="114300">
                    <a:prstClr val="black"/>
                  </a:innerShdw>
                </a:effectLst>
                <a:hlinkClick r:id="rId2" action="ppaction://hlinksldjump"/>
              </a:rPr>
              <a:t>ESTUDIO TÉCNICO</a:t>
            </a:r>
            <a:endParaRPr lang="es-EC" sz="3200" dirty="0" smtClean="0">
              <a:solidFill>
                <a:srgbClr val="92D050"/>
              </a:solidFill>
              <a:effectLst>
                <a:innerShdw blurRad="114300">
                  <a:prstClr val="black"/>
                </a:innerShdw>
              </a:effectLst>
            </a:endParaRPr>
          </a:p>
          <a:p>
            <a:pPr marL="457200" indent="-457200">
              <a:buClr>
                <a:srgbClr val="FFFF00"/>
              </a:buClr>
              <a:buSzPct val="110000"/>
              <a:buFont typeface="Wingdings" pitchFamily="2" charset="2"/>
              <a:buChar char="v"/>
            </a:pPr>
            <a:r>
              <a:rPr lang="es-EC" sz="3200" dirty="0" smtClean="0">
                <a:solidFill>
                  <a:srgbClr val="92D050"/>
                </a:solidFill>
                <a:effectLst>
                  <a:innerShdw blurRad="114300">
                    <a:prstClr val="black"/>
                  </a:innerShdw>
                </a:effectLst>
                <a:hlinkClick r:id="rId3" action="ppaction://hlinksldjump"/>
              </a:rPr>
              <a:t>ESTUDIO DE MERCADO</a:t>
            </a:r>
            <a:endParaRPr lang="es-EC" sz="3200" dirty="0" smtClean="0">
              <a:solidFill>
                <a:srgbClr val="92D050"/>
              </a:solidFill>
              <a:effectLst>
                <a:innerShdw blurRad="114300">
                  <a:prstClr val="black"/>
                </a:innerShdw>
              </a:effectLst>
            </a:endParaRPr>
          </a:p>
          <a:p>
            <a:pPr marL="457200" indent="-457200">
              <a:buClr>
                <a:srgbClr val="FFFF00"/>
              </a:buClr>
              <a:buSzPct val="110000"/>
              <a:buFont typeface="Wingdings" pitchFamily="2" charset="2"/>
              <a:buChar char="v"/>
            </a:pPr>
            <a:r>
              <a:rPr lang="es-EC" sz="3200" dirty="0" smtClean="0">
                <a:solidFill>
                  <a:srgbClr val="92D050"/>
                </a:solidFill>
                <a:effectLst>
                  <a:innerShdw blurRad="114300">
                    <a:prstClr val="black"/>
                  </a:innerShdw>
                </a:effectLst>
                <a:hlinkClick r:id="rId4" action="ppaction://hlinksldjump"/>
              </a:rPr>
              <a:t>PROCESOS Y PROCEDIMIENTOS DE COMERCIO EXTERIOR</a:t>
            </a:r>
            <a:endParaRPr lang="es-EC" sz="3200" dirty="0" smtClean="0">
              <a:solidFill>
                <a:srgbClr val="92D050"/>
              </a:solidFill>
              <a:effectLst>
                <a:innerShdw blurRad="114300">
                  <a:prstClr val="black"/>
                </a:innerShdw>
              </a:effectLst>
            </a:endParaRPr>
          </a:p>
          <a:p>
            <a:pPr marL="457200" indent="-457200">
              <a:buClr>
                <a:srgbClr val="FFFF00"/>
              </a:buClr>
              <a:buSzPct val="110000"/>
              <a:buFont typeface="Wingdings" pitchFamily="2" charset="2"/>
              <a:buChar char="v"/>
            </a:pPr>
            <a:r>
              <a:rPr lang="es-EC" sz="3200" dirty="0" smtClean="0">
                <a:solidFill>
                  <a:srgbClr val="92D050"/>
                </a:solidFill>
                <a:effectLst>
                  <a:innerShdw blurRad="114300">
                    <a:prstClr val="black"/>
                  </a:innerShdw>
                </a:effectLst>
                <a:hlinkClick r:id="rId5" action="ppaction://hlinksldjump"/>
              </a:rPr>
              <a:t>PLAN ESTRATEGICO Y OPERATIVO </a:t>
            </a:r>
            <a:endParaRPr lang="es-EC" sz="3200" dirty="0" smtClean="0">
              <a:solidFill>
                <a:srgbClr val="92D050"/>
              </a:solidFill>
              <a:effectLst>
                <a:innerShdw blurRad="114300">
                  <a:prstClr val="black"/>
                </a:innerShdw>
              </a:effectLst>
            </a:endParaRPr>
          </a:p>
          <a:p>
            <a:pPr marL="457200" indent="-457200">
              <a:buClr>
                <a:srgbClr val="FFFF00"/>
              </a:buClr>
              <a:buSzPct val="110000"/>
              <a:buFont typeface="Wingdings" pitchFamily="2" charset="2"/>
              <a:buChar char="v"/>
            </a:pPr>
            <a:r>
              <a:rPr lang="es-EC" sz="3200" dirty="0" smtClean="0">
                <a:solidFill>
                  <a:srgbClr val="92D050"/>
                </a:solidFill>
                <a:effectLst>
                  <a:innerShdw blurRad="114300">
                    <a:prstClr val="black"/>
                  </a:innerShdw>
                </a:effectLst>
                <a:hlinkClick r:id="rId6" action="ppaction://hlinksldjump"/>
              </a:rPr>
              <a:t>VIABILIDAD DEL PROYECTO</a:t>
            </a:r>
            <a:endParaRPr lang="es-EC" sz="3200" dirty="0" smtClean="0">
              <a:solidFill>
                <a:srgbClr val="92D050"/>
              </a:solidFill>
              <a:effectLst>
                <a:innerShdw blurRad="114300">
                  <a:prstClr val="black"/>
                </a:innerShdw>
              </a:effectLst>
            </a:endParaRPr>
          </a:p>
          <a:p>
            <a:pPr marL="457200" indent="-457200">
              <a:buClr>
                <a:srgbClr val="FFFF00"/>
              </a:buClr>
              <a:buSzPct val="110000"/>
              <a:buFont typeface="Wingdings" pitchFamily="2" charset="2"/>
              <a:buChar char="v"/>
            </a:pPr>
            <a:endParaRPr lang="es-EC" sz="3200" dirty="0">
              <a:solidFill>
                <a:srgbClr val="92D050"/>
              </a:solidFill>
              <a:effectLst>
                <a:innerShdw blurRad="114300">
                  <a:prstClr val="black"/>
                </a:innerShdw>
              </a:effectLst>
            </a:endParaRPr>
          </a:p>
        </p:txBody>
      </p:sp>
    </p:spTree>
    <p:extLst>
      <p:ext uri="{BB962C8B-B14F-4D97-AF65-F5344CB8AC3E}">
        <p14:creationId xmlns:p14="http://schemas.microsoft.com/office/powerpoint/2010/main" xmlns="" val="173999231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830992"/>
          </a:xfrm>
        </p:spPr>
        <p:txBody>
          <a:bodyPr/>
          <a:lstStyle/>
          <a:p>
            <a:pPr algn="ctr"/>
            <a:r>
              <a:rPr lang="es-EC" dirty="0" smtClean="0"/>
              <a:t>Procedimiento para ingreso y salida de </a:t>
            </a:r>
            <a:r>
              <a:rPr lang="es-EC" dirty="0" err="1" smtClean="0"/>
              <a:t>zede</a:t>
            </a:r>
            <a:endParaRPr lang="es-EC" dirty="0"/>
          </a:p>
        </p:txBody>
      </p:sp>
      <p:pic>
        <p:nvPicPr>
          <p:cNvPr id="3" name="2 Imagen"/>
          <p:cNvPicPr/>
          <p:nvPr/>
        </p:nvPicPr>
        <p:blipFill>
          <a:blip r:embed="rId2" cstate="print">
            <a:extLst>
              <a:ext uri="{28A0092B-C50C-407E-A947-70E740481C1C}">
                <a14:useLocalDpi xmlns:a14="http://schemas.microsoft.com/office/drawing/2010/main" xmlns="" val="0"/>
              </a:ext>
            </a:extLst>
          </a:blip>
          <a:srcRect l="28897" t="24294" r="23705" b="11864"/>
          <a:stretch>
            <a:fillRect/>
          </a:stretch>
        </p:blipFill>
        <p:spPr bwMode="auto">
          <a:xfrm>
            <a:off x="1187624" y="1484784"/>
            <a:ext cx="6336704" cy="3960439"/>
          </a:xfrm>
          <a:prstGeom prst="rect">
            <a:avLst/>
          </a:prstGeom>
          <a:noFill/>
          <a:ln>
            <a:noFill/>
          </a:ln>
        </p:spPr>
      </p:pic>
      <p:sp>
        <p:nvSpPr>
          <p:cNvPr id="4" name="3 Botón de acción: Volver">
            <a:hlinkClick r:id="rId3" action="ppaction://hlinksldjump" highlightClick="1"/>
          </p:cNvPr>
          <p:cNvSpPr/>
          <p:nvPr/>
        </p:nvSpPr>
        <p:spPr>
          <a:xfrm>
            <a:off x="7740352" y="5805264"/>
            <a:ext cx="1008112" cy="7200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79930186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pPr algn="ctr"/>
            <a:r>
              <a:rPr lang="es-EC" dirty="0" smtClean="0"/>
              <a:t>Importación de kiwi</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xmlns="" val="365593333"/>
              </p:ext>
            </p:extLst>
          </p:nvPr>
        </p:nvGraphicFramePr>
        <p:xfrm>
          <a:off x="1187624" y="1412774"/>
          <a:ext cx="6552727" cy="3888430"/>
        </p:xfrm>
        <a:graphic>
          <a:graphicData uri="http://schemas.openxmlformats.org/drawingml/2006/table">
            <a:tbl>
              <a:tblPr firstRow="1" firstCol="1" bandRow="1">
                <a:tableStyleId>{08FB837D-C827-4EFA-A057-4D05807E0F7C}</a:tableStyleId>
              </a:tblPr>
              <a:tblGrid>
                <a:gridCol w="3396933"/>
                <a:gridCol w="3155794"/>
              </a:tblGrid>
              <a:tr h="388843">
                <a:tc>
                  <a:txBody>
                    <a:bodyPr/>
                    <a:lstStyle/>
                    <a:p>
                      <a:pPr>
                        <a:spcAft>
                          <a:spcPts val="0"/>
                        </a:spcAft>
                      </a:pPr>
                      <a:r>
                        <a:rPr lang="es-EC" sz="1100" dirty="0" err="1">
                          <a:effectLst/>
                        </a:rPr>
                        <a:t>Subpartida</a:t>
                      </a:r>
                      <a:endParaRPr lang="es-EC" sz="1200" dirty="0">
                        <a:effectLst/>
                        <a:latin typeface="Times New Roman"/>
                        <a:ea typeface="Times New Roman"/>
                        <a:cs typeface="Times New Roman"/>
                      </a:endParaRPr>
                    </a:p>
                  </a:txBody>
                  <a:tcPr marL="68580" marR="68580" marT="0" marB="0"/>
                </a:tc>
                <a:tc>
                  <a:txBody>
                    <a:bodyPr/>
                    <a:lstStyle/>
                    <a:p>
                      <a:pPr>
                        <a:spcAft>
                          <a:spcPts val="0"/>
                        </a:spcAft>
                      </a:pPr>
                      <a:r>
                        <a:rPr lang="es-EC" sz="1100">
                          <a:effectLst/>
                        </a:rPr>
                        <a:t>810500000</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a:effectLst/>
                        </a:rPr>
                        <a:t>Producto</a:t>
                      </a:r>
                      <a:endParaRPr lang="es-EC" sz="1200">
                        <a:effectLst/>
                        <a:latin typeface="Times New Roman"/>
                        <a:ea typeface="Times New Roman"/>
                        <a:cs typeface="Times New Roman"/>
                      </a:endParaRPr>
                    </a:p>
                  </a:txBody>
                  <a:tcPr marL="68580" marR="68580" marT="0" marB="0"/>
                </a:tc>
                <a:tc>
                  <a:txBody>
                    <a:bodyPr/>
                    <a:lstStyle/>
                    <a:p>
                      <a:pPr>
                        <a:spcAft>
                          <a:spcPts val="0"/>
                        </a:spcAft>
                      </a:pPr>
                      <a:r>
                        <a:rPr lang="es-EC" sz="1100">
                          <a:effectLst/>
                        </a:rPr>
                        <a:t>KIWIS</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a:effectLst/>
                        </a:rPr>
                        <a:t>Cantidad de cajas</a:t>
                      </a:r>
                      <a:endParaRPr lang="es-EC" sz="1200">
                        <a:effectLst/>
                        <a:latin typeface="Times New Roman"/>
                        <a:ea typeface="Times New Roman"/>
                        <a:cs typeface="Times New Roman"/>
                      </a:endParaRPr>
                    </a:p>
                  </a:txBody>
                  <a:tcPr marL="68580" marR="68580" marT="0" marB="0"/>
                </a:tc>
                <a:tc>
                  <a:txBody>
                    <a:bodyPr/>
                    <a:lstStyle/>
                    <a:p>
                      <a:pPr>
                        <a:spcAft>
                          <a:spcPts val="0"/>
                        </a:spcAft>
                      </a:pPr>
                      <a:r>
                        <a:rPr lang="es-EC" sz="1100">
                          <a:effectLst/>
                        </a:rPr>
                        <a:t>2200</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a:effectLst/>
                        </a:rPr>
                        <a:t>KG.</a:t>
                      </a:r>
                      <a:endParaRPr lang="es-EC" sz="1200">
                        <a:effectLst/>
                        <a:latin typeface="Times New Roman"/>
                        <a:ea typeface="Times New Roman"/>
                        <a:cs typeface="Times New Roman"/>
                      </a:endParaRPr>
                    </a:p>
                  </a:txBody>
                  <a:tcPr marL="68580" marR="68580" marT="0" marB="0"/>
                </a:tc>
                <a:tc>
                  <a:txBody>
                    <a:bodyPr/>
                    <a:lstStyle/>
                    <a:p>
                      <a:pPr>
                        <a:spcAft>
                          <a:spcPts val="0"/>
                        </a:spcAft>
                      </a:pPr>
                      <a:r>
                        <a:rPr lang="es-EC" sz="1100">
                          <a:effectLst/>
                        </a:rPr>
                        <a:t>22000</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dirty="0">
                          <a:effectLst/>
                        </a:rPr>
                        <a:t>Peso de caja neto kg</a:t>
                      </a:r>
                      <a:endParaRPr lang="es-EC" sz="1200" dirty="0">
                        <a:effectLst/>
                        <a:latin typeface="Times New Roman"/>
                        <a:ea typeface="Times New Roman"/>
                        <a:cs typeface="Times New Roman"/>
                      </a:endParaRPr>
                    </a:p>
                  </a:txBody>
                  <a:tcPr marL="68580" marR="68580" marT="0" marB="0"/>
                </a:tc>
                <a:tc>
                  <a:txBody>
                    <a:bodyPr/>
                    <a:lstStyle/>
                    <a:p>
                      <a:pPr>
                        <a:spcAft>
                          <a:spcPts val="0"/>
                        </a:spcAft>
                      </a:pPr>
                      <a:r>
                        <a:rPr lang="es-EC" sz="1100">
                          <a:effectLst/>
                        </a:rPr>
                        <a:t>10</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a:effectLst/>
                        </a:rPr>
                        <a:t>Precio CHILE</a:t>
                      </a:r>
                      <a:endParaRPr lang="es-EC" sz="1200">
                        <a:effectLst/>
                        <a:latin typeface="Times New Roman"/>
                        <a:ea typeface="Times New Roman"/>
                        <a:cs typeface="Times New Roman"/>
                      </a:endParaRPr>
                    </a:p>
                  </a:txBody>
                  <a:tcPr marL="68580" marR="68580" marT="0" marB="0"/>
                </a:tc>
                <a:tc>
                  <a:txBody>
                    <a:bodyPr/>
                    <a:lstStyle/>
                    <a:p>
                      <a:pPr>
                        <a:spcAft>
                          <a:spcPts val="0"/>
                        </a:spcAft>
                      </a:pPr>
                      <a:r>
                        <a:rPr lang="es-EC" sz="1100">
                          <a:effectLst/>
                        </a:rPr>
                        <a:t>1,06</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a:effectLst/>
                        </a:rPr>
                        <a:t>Precio por caja </a:t>
                      </a:r>
                      <a:endParaRPr lang="es-EC" sz="1200">
                        <a:effectLst/>
                        <a:latin typeface="Times New Roman"/>
                        <a:ea typeface="Times New Roman"/>
                        <a:cs typeface="Times New Roman"/>
                      </a:endParaRPr>
                    </a:p>
                  </a:txBody>
                  <a:tcPr marL="68580" marR="68580" marT="0" marB="0"/>
                </a:tc>
                <a:tc>
                  <a:txBody>
                    <a:bodyPr/>
                    <a:lstStyle/>
                    <a:p>
                      <a:pPr>
                        <a:spcAft>
                          <a:spcPts val="0"/>
                        </a:spcAft>
                      </a:pPr>
                      <a:r>
                        <a:rPr lang="es-EC" sz="1100">
                          <a:effectLst/>
                        </a:rPr>
                        <a:t>10,59</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a:effectLst/>
                        </a:rPr>
                        <a:t>Costo  FOB</a:t>
                      </a:r>
                      <a:endParaRPr lang="es-EC" sz="1200">
                        <a:effectLst/>
                        <a:latin typeface="Times New Roman"/>
                        <a:ea typeface="Times New Roman"/>
                        <a:cs typeface="Times New Roman"/>
                      </a:endParaRPr>
                    </a:p>
                  </a:txBody>
                  <a:tcPr marL="68580" marR="68580" marT="0" marB="0"/>
                </a:tc>
                <a:tc>
                  <a:txBody>
                    <a:bodyPr/>
                    <a:lstStyle/>
                    <a:p>
                      <a:pPr>
                        <a:spcAft>
                          <a:spcPts val="0"/>
                        </a:spcAft>
                      </a:pPr>
                      <a:r>
                        <a:rPr lang="es-EC" sz="1100">
                          <a:effectLst/>
                        </a:rPr>
                        <a:t>23296,00</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a:effectLst/>
                        </a:rPr>
                        <a:t>FLETE</a:t>
                      </a:r>
                      <a:endParaRPr lang="es-EC" sz="1200">
                        <a:effectLst/>
                        <a:latin typeface="Times New Roman"/>
                        <a:ea typeface="Times New Roman"/>
                        <a:cs typeface="Times New Roman"/>
                      </a:endParaRPr>
                    </a:p>
                  </a:txBody>
                  <a:tcPr marL="68580" marR="68580" marT="0" marB="0"/>
                </a:tc>
                <a:tc>
                  <a:txBody>
                    <a:bodyPr/>
                    <a:lstStyle/>
                    <a:p>
                      <a:pPr>
                        <a:spcAft>
                          <a:spcPts val="0"/>
                        </a:spcAft>
                      </a:pPr>
                      <a:r>
                        <a:rPr lang="es-EC" sz="1100">
                          <a:effectLst/>
                        </a:rPr>
                        <a:t>2257,11</a:t>
                      </a:r>
                      <a:endParaRPr lang="es-EC" sz="1200">
                        <a:effectLst/>
                        <a:latin typeface="Times New Roman"/>
                        <a:ea typeface="Times New Roman"/>
                        <a:cs typeface="Times New Roman"/>
                      </a:endParaRPr>
                    </a:p>
                  </a:txBody>
                  <a:tcPr marL="68580" marR="68580" marT="0" marB="0"/>
                </a:tc>
              </a:tr>
              <a:tr h="388843">
                <a:tc>
                  <a:txBody>
                    <a:bodyPr/>
                    <a:lstStyle/>
                    <a:p>
                      <a:pPr>
                        <a:spcAft>
                          <a:spcPts val="0"/>
                        </a:spcAft>
                      </a:pPr>
                      <a:r>
                        <a:rPr lang="es-EC" sz="1100">
                          <a:effectLst/>
                        </a:rPr>
                        <a:t>SEGURO </a:t>
                      </a:r>
                      <a:endParaRPr lang="es-EC" sz="1200">
                        <a:effectLst/>
                        <a:latin typeface="Times New Roman"/>
                        <a:ea typeface="Times New Roman"/>
                        <a:cs typeface="Times New Roman"/>
                      </a:endParaRPr>
                    </a:p>
                  </a:txBody>
                  <a:tcPr marL="68580" marR="68580" marT="0" marB="0"/>
                </a:tc>
                <a:tc>
                  <a:txBody>
                    <a:bodyPr/>
                    <a:lstStyle/>
                    <a:p>
                      <a:pPr>
                        <a:spcAft>
                          <a:spcPts val="0"/>
                        </a:spcAft>
                      </a:pPr>
                      <a:r>
                        <a:rPr lang="es-EC" sz="1100" dirty="0">
                          <a:effectLst/>
                        </a:rPr>
                        <a:t>454,45</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35703626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half" idx="1"/>
            <p:extLst>
              <p:ext uri="{D42A27DB-BD31-4B8C-83A1-F6EECF244321}">
                <p14:modId xmlns:p14="http://schemas.microsoft.com/office/powerpoint/2010/main" xmlns="" val="423072533"/>
              </p:ext>
            </p:extLst>
          </p:nvPr>
        </p:nvGraphicFramePr>
        <p:xfrm>
          <a:off x="827584" y="980728"/>
          <a:ext cx="3200399" cy="2952330"/>
        </p:xfrm>
        <a:graphic>
          <a:graphicData uri="http://schemas.openxmlformats.org/drawingml/2006/table">
            <a:tbl>
              <a:tblPr firstRow="1" firstCol="1" bandRow="1">
                <a:tableStyleId>{F5AB1C69-6EDB-4FF4-983F-18BD219EF322}</a:tableStyleId>
              </a:tblPr>
              <a:tblGrid>
                <a:gridCol w="1662056"/>
                <a:gridCol w="1538343"/>
              </a:tblGrid>
              <a:tr h="590466">
                <a:tc>
                  <a:txBody>
                    <a:bodyPr/>
                    <a:lstStyle/>
                    <a:p>
                      <a:pPr>
                        <a:spcAft>
                          <a:spcPts val="0"/>
                        </a:spcAft>
                      </a:pPr>
                      <a:r>
                        <a:rPr lang="es-EC" sz="1600" dirty="0">
                          <a:effectLst/>
                        </a:rPr>
                        <a:t>CIF</a:t>
                      </a:r>
                      <a:endParaRPr lang="es-EC" sz="1800" dirty="0">
                        <a:effectLst/>
                        <a:latin typeface="Times New Roman"/>
                        <a:ea typeface="Times New Roman"/>
                        <a:cs typeface="Times New Roman"/>
                      </a:endParaRPr>
                    </a:p>
                  </a:txBody>
                  <a:tcPr marL="58091" marR="58091" marT="0" marB="0"/>
                </a:tc>
                <a:tc>
                  <a:txBody>
                    <a:bodyPr/>
                    <a:lstStyle/>
                    <a:p>
                      <a:pPr algn="r">
                        <a:spcAft>
                          <a:spcPts val="0"/>
                        </a:spcAft>
                      </a:pPr>
                      <a:r>
                        <a:rPr lang="es-EC" sz="1600">
                          <a:effectLst/>
                        </a:rPr>
                        <a:t>7802,27</a:t>
                      </a:r>
                      <a:endParaRPr lang="es-EC" sz="1800">
                        <a:effectLst/>
                        <a:latin typeface="Times New Roman"/>
                        <a:ea typeface="Times New Roman"/>
                        <a:cs typeface="Times New Roman"/>
                      </a:endParaRPr>
                    </a:p>
                  </a:txBody>
                  <a:tcPr marL="58091" marR="58091" marT="0" marB="0"/>
                </a:tc>
              </a:tr>
              <a:tr h="590466">
                <a:tc>
                  <a:txBody>
                    <a:bodyPr/>
                    <a:lstStyle/>
                    <a:p>
                      <a:pPr>
                        <a:spcAft>
                          <a:spcPts val="0"/>
                        </a:spcAft>
                      </a:pPr>
                      <a:r>
                        <a:rPr lang="es-EC" sz="1600">
                          <a:effectLst/>
                        </a:rPr>
                        <a:t>Ad-valorem 25%</a:t>
                      </a:r>
                      <a:endParaRPr lang="es-EC" sz="1800">
                        <a:effectLst/>
                        <a:latin typeface="Times New Roman"/>
                        <a:ea typeface="Times New Roman"/>
                        <a:cs typeface="Times New Roman"/>
                      </a:endParaRPr>
                    </a:p>
                  </a:txBody>
                  <a:tcPr marL="58091" marR="58091" marT="0" marB="0"/>
                </a:tc>
                <a:tc>
                  <a:txBody>
                    <a:bodyPr/>
                    <a:lstStyle/>
                    <a:p>
                      <a:pPr algn="r">
                        <a:spcAft>
                          <a:spcPts val="0"/>
                        </a:spcAft>
                      </a:pPr>
                      <a:r>
                        <a:rPr lang="es-EC" sz="1600">
                          <a:effectLst/>
                        </a:rPr>
                        <a:t>0,00</a:t>
                      </a:r>
                      <a:endParaRPr lang="es-EC" sz="1800">
                        <a:effectLst/>
                        <a:latin typeface="Times New Roman"/>
                        <a:ea typeface="Times New Roman"/>
                        <a:cs typeface="Times New Roman"/>
                      </a:endParaRPr>
                    </a:p>
                  </a:txBody>
                  <a:tcPr marL="58091" marR="58091" marT="0" marB="0"/>
                </a:tc>
              </a:tr>
              <a:tr h="590466">
                <a:tc>
                  <a:txBody>
                    <a:bodyPr/>
                    <a:lstStyle/>
                    <a:p>
                      <a:pPr>
                        <a:spcAft>
                          <a:spcPts val="0"/>
                        </a:spcAft>
                      </a:pPr>
                      <a:r>
                        <a:rPr lang="es-EC" sz="1600">
                          <a:effectLst/>
                        </a:rPr>
                        <a:t>I.V.A</a:t>
                      </a:r>
                      <a:endParaRPr lang="es-EC" sz="1800">
                        <a:effectLst/>
                        <a:latin typeface="Times New Roman"/>
                        <a:ea typeface="Times New Roman"/>
                        <a:cs typeface="Times New Roman"/>
                      </a:endParaRPr>
                    </a:p>
                  </a:txBody>
                  <a:tcPr marL="58091" marR="58091" marT="0" marB="0"/>
                </a:tc>
                <a:tc>
                  <a:txBody>
                    <a:bodyPr/>
                    <a:lstStyle/>
                    <a:p>
                      <a:pPr algn="r">
                        <a:spcAft>
                          <a:spcPts val="0"/>
                        </a:spcAft>
                      </a:pPr>
                      <a:r>
                        <a:rPr lang="es-EC" sz="1600">
                          <a:effectLst/>
                        </a:rPr>
                        <a:t>936,27</a:t>
                      </a:r>
                      <a:endParaRPr lang="es-EC" sz="1800">
                        <a:effectLst/>
                        <a:latin typeface="Times New Roman"/>
                        <a:ea typeface="Times New Roman"/>
                        <a:cs typeface="Times New Roman"/>
                      </a:endParaRPr>
                    </a:p>
                  </a:txBody>
                  <a:tcPr marL="58091" marR="58091" marT="0" marB="0"/>
                </a:tc>
              </a:tr>
              <a:tr h="590466">
                <a:tc>
                  <a:txBody>
                    <a:bodyPr/>
                    <a:lstStyle/>
                    <a:p>
                      <a:pPr>
                        <a:spcAft>
                          <a:spcPts val="0"/>
                        </a:spcAft>
                      </a:pPr>
                      <a:r>
                        <a:rPr lang="es-EC" sz="1600">
                          <a:effectLst/>
                        </a:rPr>
                        <a:t>FODINFA    0.50%</a:t>
                      </a:r>
                      <a:endParaRPr lang="es-EC" sz="1800">
                        <a:effectLst/>
                        <a:latin typeface="Times New Roman"/>
                        <a:ea typeface="Times New Roman"/>
                        <a:cs typeface="Times New Roman"/>
                      </a:endParaRPr>
                    </a:p>
                  </a:txBody>
                  <a:tcPr marL="58091" marR="58091" marT="0" marB="0"/>
                </a:tc>
                <a:tc>
                  <a:txBody>
                    <a:bodyPr/>
                    <a:lstStyle/>
                    <a:p>
                      <a:pPr algn="r">
                        <a:spcAft>
                          <a:spcPts val="0"/>
                        </a:spcAft>
                      </a:pPr>
                      <a:r>
                        <a:rPr lang="es-EC" sz="1600" dirty="0">
                          <a:effectLst/>
                        </a:rPr>
                        <a:t>39,01</a:t>
                      </a:r>
                      <a:endParaRPr lang="es-EC" sz="1800" dirty="0">
                        <a:effectLst/>
                        <a:latin typeface="Times New Roman"/>
                        <a:ea typeface="Times New Roman"/>
                        <a:cs typeface="Times New Roman"/>
                      </a:endParaRPr>
                    </a:p>
                  </a:txBody>
                  <a:tcPr marL="58091" marR="58091" marT="0" marB="0"/>
                </a:tc>
              </a:tr>
              <a:tr h="590466">
                <a:tc>
                  <a:txBody>
                    <a:bodyPr/>
                    <a:lstStyle/>
                    <a:p>
                      <a:pPr>
                        <a:spcAft>
                          <a:spcPts val="0"/>
                        </a:spcAft>
                      </a:pPr>
                      <a:r>
                        <a:rPr lang="es-EC" sz="1600">
                          <a:effectLst/>
                        </a:rPr>
                        <a:t>VALOR EX-ADUANA</a:t>
                      </a:r>
                      <a:endParaRPr lang="es-EC" sz="1800">
                        <a:effectLst/>
                        <a:latin typeface="Times New Roman"/>
                        <a:ea typeface="Times New Roman"/>
                        <a:cs typeface="Times New Roman"/>
                      </a:endParaRPr>
                    </a:p>
                  </a:txBody>
                  <a:tcPr marL="58091" marR="58091" marT="0" marB="0"/>
                </a:tc>
                <a:tc>
                  <a:txBody>
                    <a:bodyPr/>
                    <a:lstStyle/>
                    <a:p>
                      <a:pPr algn="r">
                        <a:spcAft>
                          <a:spcPts val="0"/>
                        </a:spcAft>
                      </a:pPr>
                      <a:r>
                        <a:rPr lang="es-EC" sz="1600" dirty="0">
                          <a:effectLst/>
                        </a:rPr>
                        <a:t>8789,55</a:t>
                      </a:r>
                      <a:endParaRPr lang="es-EC" sz="1800" dirty="0">
                        <a:effectLst/>
                        <a:latin typeface="Times New Roman"/>
                        <a:ea typeface="Times New Roman"/>
                        <a:cs typeface="Times New Roman"/>
                      </a:endParaRPr>
                    </a:p>
                  </a:txBody>
                  <a:tcPr marL="58091" marR="58091" marT="0" marB="0"/>
                </a:tc>
              </a:tr>
            </a:tbl>
          </a:graphicData>
        </a:graphic>
      </p:graphicFrame>
      <p:sp>
        <p:nvSpPr>
          <p:cNvPr id="8" name="7 CuadroTexto"/>
          <p:cNvSpPr txBox="1"/>
          <p:nvPr/>
        </p:nvSpPr>
        <p:spPr>
          <a:xfrm>
            <a:off x="4788024" y="980728"/>
            <a:ext cx="288032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C" sz="2400" dirty="0" smtClean="0"/>
              <a:t>Pago por nacionalización 30%</a:t>
            </a:r>
            <a:endParaRPr lang="es-EC" sz="2400" dirty="0"/>
          </a:p>
        </p:txBody>
      </p:sp>
      <p:sp>
        <p:nvSpPr>
          <p:cNvPr id="2" name="1 Botón de acción: Volver">
            <a:hlinkClick r:id="rId2" action="ppaction://hlinksldjump" highlightClick="1"/>
          </p:cNvPr>
          <p:cNvSpPr/>
          <p:nvPr/>
        </p:nvSpPr>
        <p:spPr>
          <a:xfrm>
            <a:off x="7596336" y="5517232"/>
            <a:ext cx="792088" cy="79208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40238731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822960" y="365760"/>
            <a:ext cx="6341328" cy="975008"/>
          </a:xfrm>
        </p:spPr>
        <p:style>
          <a:lnRef idx="1">
            <a:schemeClr val="accent6"/>
          </a:lnRef>
          <a:fillRef idx="2">
            <a:schemeClr val="accent6"/>
          </a:fillRef>
          <a:effectRef idx="1">
            <a:schemeClr val="accent6"/>
          </a:effectRef>
          <a:fontRef idx="minor">
            <a:schemeClr val="dk1"/>
          </a:fontRef>
        </p:style>
        <p:txBody>
          <a:bodyPr/>
          <a:lstStyle/>
          <a:p>
            <a:r>
              <a:rPr lang="es-EC" sz="3200" dirty="0" smtClean="0"/>
              <a:t>Plan estratégico y operativo</a:t>
            </a:r>
            <a:endParaRPr lang="es-EC" sz="3200" dirty="0"/>
          </a:p>
        </p:txBody>
      </p:sp>
      <p:sp>
        <p:nvSpPr>
          <p:cNvPr id="5" name="4 CuadroTexto"/>
          <p:cNvSpPr txBox="1"/>
          <p:nvPr/>
        </p:nvSpPr>
        <p:spPr>
          <a:xfrm>
            <a:off x="1043608" y="1988840"/>
            <a:ext cx="6120680" cy="2523768"/>
          </a:xfrm>
          <a:prstGeom prst="rect">
            <a:avLst/>
          </a:prstGeom>
          <a:noFill/>
        </p:spPr>
        <p:txBody>
          <a:bodyPr wrap="square" rtlCol="0">
            <a:spAutoFit/>
          </a:bodyPr>
          <a:lstStyle/>
          <a:p>
            <a:pPr marL="457200" indent="-457200">
              <a:buClr>
                <a:srgbClr val="FFFF00"/>
              </a:buClr>
              <a:buFont typeface="Wingdings" pitchFamily="2" charset="2"/>
              <a:buChar char="Ø"/>
            </a:pPr>
            <a:r>
              <a:rPr lang="es-EC" sz="2800" dirty="0" smtClean="0">
                <a:latin typeface="Aharoni" pitchFamily="2" charset="-79"/>
                <a:cs typeface="Aharoni" pitchFamily="2" charset="-79"/>
                <a:hlinkClick r:id="" action="ppaction://hlinkshowjump?jump=nextslide"/>
              </a:rPr>
              <a:t>IDEA DEL NEGOCIO</a:t>
            </a:r>
            <a:endParaRPr lang="es-EC" sz="2800" dirty="0" smtClean="0">
              <a:latin typeface="Aharoni" pitchFamily="2" charset="-79"/>
              <a:cs typeface="Aharoni" pitchFamily="2" charset="-79"/>
            </a:endParaRPr>
          </a:p>
          <a:p>
            <a:pPr marL="457200" indent="-457200">
              <a:buClr>
                <a:srgbClr val="FFFF00"/>
              </a:buClr>
              <a:buFont typeface="Wingdings" pitchFamily="2" charset="2"/>
              <a:buChar char="Ø"/>
            </a:pPr>
            <a:r>
              <a:rPr lang="es-EC" sz="2800" dirty="0" smtClean="0">
                <a:latin typeface="Aharoni" pitchFamily="2" charset="-79"/>
                <a:cs typeface="Aharoni" pitchFamily="2" charset="-79"/>
                <a:hlinkClick r:id="rId2" action="ppaction://hlinksldjump"/>
              </a:rPr>
              <a:t>FILOSOFÍA CORPORATIVA</a:t>
            </a:r>
            <a:endParaRPr lang="es-EC" sz="2800" dirty="0" smtClean="0">
              <a:latin typeface="Aharoni" pitchFamily="2" charset="-79"/>
              <a:cs typeface="Aharoni" pitchFamily="2" charset="-79"/>
            </a:endParaRPr>
          </a:p>
          <a:p>
            <a:pPr marL="457200" indent="-457200">
              <a:buClr>
                <a:srgbClr val="FFFF00"/>
              </a:buClr>
              <a:buFont typeface="Wingdings" pitchFamily="2" charset="2"/>
              <a:buChar char="Ø"/>
            </a:pPr>
            <a:r>
              <a:rPr lang="es-EC" sz="2800" dirty="0" smtClean="0">
                <a:latin typeface="Aharoni" pitchFamily="2" charset="-79"/>
                <a:cs typeface="Aharoni" pitchFamily="2" charset="-79"/>
                <a:hlinkClick r:id="rId3" action="ppaction://hlinksldjump"/>
              </a:rPr>
              <a:t>ESTRATEGIAS DEL FODA</a:t>
            </a:r>
            <a:endParaRPr lang="es-EC" sz="2800" dirty="0" smtClean="0">
              <a:latin typeface="Aharoni" pitchFamily="2" charset="-79"/>
              <a:cs typeface="Aharoni" pitchFamily="2" charset="-79"/>
            </a:endParaRPr>
          </a:p>
          <a:p>
            <a:pPr marL="457200" indent="-457200">
              <a:buClr>
                <a:srgbClr val="FFFF00"/>
              </a:buClr>
              <a:buFont typeface="Wingdings" pitchFamily="2" charset="2"/>
              <a:buChar char="Ø"/>
            </a:pPr>
            <a:r>
              <a:rPr lang="es-EC" sz="2800" dirty="0" smtClean="0">
                <a:latin typeface="Aharoni" pitchFamily="2" charset="-79"/>
                <a:cs typeface="Aharoni" pitchFamily="2" charset="-79"/>
                <a:hlinkClick r:id="rId4" action="ppaction://hlinksldjump"/>
              </a:rPr>
              <a:t>MARKETING SOCIAL</a:t>
            </a:r>
            <a:endParaRPr lang="es-EC" sz="2800" dirty="0" smtClean="0">
              <a:latin typeface="Aharoni" pitchFamily="2" charset="-79"/>
              <a:cs typeface="Aharoni" pitchFamily="2" charset="-79"/>
            </a:endParaRPr>
          </a:p>
          <a:p>
            <a:pPr marL="457200" indent="-457200">
              <a:buClr>
                <a:srgbClr val="FFFF00"/>
              </a:buClr>
              <a:buFont typeface="Wingdings" pitchFamily="2" charset="2"/>
              <a:buChar char="Ø"/>
            </a:pPr>
            <a:r>
              <a:rPr lang="es-EC" sz="2800" dirty="0" smtClean="0">
                <a:latin typeface="Aharoni" pitchFamily="2" charset="-79"/>
                <a:cs typeface="Aharoni" pitchFamily="2" charset="-79"/>
                <a:hlinkClick r:id="rId5" action="ppaction://hlinksldjump"/>
              </a:rPr>
              <a:t>MARKETING MIX</a:t>
            </a:r>
            <a:endParaRPr lang="es-EC" sz="2800" dirty="0" smtClean="0">
              <a:latin typeface="Aharoni" pitchFamily="2" charset="-79"/>
              <a:cs typeface="Aharoni" pitchFamily="2" charset="-79"/>
            </a:endParaRPr>
          </a:p>
          <a:p>
            <a:endParaRPr lang="es-EC" dirty="0"/>
          </a:p>
        </p:txBody>
      </p:sp>
    </p:spTree>
    <p:extLst>
      <p:ext uri="{BB962C8B-B14F-4D97-AF65-F5344CB8AC3E}">
        <p14:creationId xmlns:p14="http://schemas.microsoft.com/office/powerpoint/2010/main" xmlns="" val="2789901327"/>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xplosión 1"/>
          <p:cNvSpPr/>
          <p:nvPr/>
        </p:nvSpPr>
        <p:spPr>
          <a:xfrm>
            <a:off x="3331274" y="2492896"/>
            <a:ext cx="2088232" cy="20882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GIRO DEL NEGOCIO</a:t>
            </a:r>
            <a:endParaRPr lang="es-EC" dirty="0"/>
          </a:p>
        </p:txBody>
      </p:sp>
      <p:pic>
        <p:nvPicPr>
          <p:cNvPr id="12290" name="Picture 2" descr="http://www.crisisynegocio.com/wp-content/uploads/2011/07/empresas-exitosa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858575"/>
            <a:ext cx="3429000" cy="303847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1.bp.blogspot.com/-bq542VRbC74/TmwHHKnuu_I/AAAAAAAAAFk/RS8ebQRWv8o/s1600/empres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3727" y="563301"/>
            <a:ext cx="2952328" cy="279369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http://1.bp.blogspot.com/--ivDBUeqQxw/TqWFfYhomiI/AAAAAAAAHNE/0-ik7PUYjpg/s1600/ZED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4532" y="4750831"/>
            <a:ext cx="3619500"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Flecha curvada hacia abajo"/>
          <p:cNvSpPr/>
          <p:nvPr/>
        </p:nvSpPr>
        <p:spPr>
          <a:xfrm>
            <a:off x="3131840" y="858575"/>
            <a:ext cx="2287666" cy="4821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10 Flecha curvada hacia la izquierda"/>
          <p:cNvSpPr/>
          <p:nvPr/>
        </p:nvSpPr>
        <p:spPr>
          <a:xfrm>
            <a:off x="6444208" y="3789040"/>
            <a:ext cx="432048"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 name="1 Botón de acción: Volver">
            <a:hlinkClick r:id="rId5" action="ppaction://hlinksldjump" highlightClick="1"/>
          </p:cNvPr>
          <p:cNvSpPr/>
          <p:nvPr/>
        </p:nvSpPr>
        <p:spPr>
          <a:xfrm>
            <a:off x="7956376" y="5373216"/>
            <a:ext cx="648072" cy="7200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72731245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s-EC" dirty="0" smtClean="0"/>
              <a:t>Filosofía  corporativa</a:t>
            </a:r>
            <a:endParaRPr lang="es-EC" dirty="0"/>
          </a:p>
        </p:txBody>
      </p:sp>
      <p:sp>
        <p:nvSpPr>
          <p:cNvPr id="3" name="2 CuadroTexto"/>
          <p:cNvSpPr txBox="1"/>
          <p:nvPr/>
        </p:nvSpPr>
        <p:spPr>
          <a:xfrm>
            <a:off x="899592" y="1268760"/>
            <a:ext cx="7416824" cy="4832092"/>
          </a:xfrm>
          <a:prstGeom prst="rect">
            <a:avLst/>
          </a:prstGeom>
          <a:noFill/>
        </p:spPr>
        <p:txBody>
          <a:bodyPr wrap="square" rtlCol="0">
            <a:spAutoFit/>
          </a:bodyPr>
          <a:lstStyle/>
          <a:p>
            <a:pPr algn="ctr"/>
            <a:r>
              <a:rPr lang="es-EC" sz="2400" b="1" dirty="0">
                <a:solidFill>
                  <a:srgbClr val="0070C0"/>
                </a:solidFill>
                <a:latin typeface="Centaur" pitchFamily="18" charset="0"/>
              </a:rPr>
              <a:t>Misión</a:t>
            </a:r>
          </a:p>
          <a:p>
            <a:pPr marL="342900" indent="-342900" algn="just">
              <a:buClr>
                <a:srgbClr val="41C5DF"/>
              </a:buClr>
              <a:buSzPct val="130000"/>
              <a:buFont typeface="Wingdings" pitchFamily="2" charset="2"/>
              <a:buChar char="v"/>
            </a:pPr>
            <a:r>
              <a:rPr lang="es-EC" sz="2400" dirty="0">
                <a:latin typeface="Centaur" pitchFamily="18" charset="0"/>
              </a:rPr>
              <a:t>Ofrecer a nuestros clientes un producto natural 100% libre de químicos, de tal manera que no perjudique a la salud de las personas que consumen la pulpa de frutas, además de tener una responsabilidad social con nuestros clientes externos e internos, ya que buscamos un entorno agradable para que nuestros empleados laboren con entusiasmo y motivación para así elaborar productos de calidad.</a:t>
            </a:r>
          </a:p>
          <a:p>
            <a:pPr algn="ctr"/>
            <a:r>
              <a:rPr lang="es-EC" sz="2400" b="1" dirty="0">
                <a:solidFill>
                  <a:srgbClr val="0070C0"/>
                </a:solidFill>
                <a:latin typeface="Centaur" pitchFamily="18" charset="0"/>
              </a:rPr>
              <a:t>Visión</a:t>
            </a:r>
          </a:p>
          <a:p>
            <a:pPr marL="342900" indent="-342900" algn="just">
              <a:buClr>
                <a:srgbClr val="00B0F0"/>
              </a:buClr>
              <a:buSzPct val="130000"/>
              <a:buFont typeface="Wingdings" pitchFamily="2" charset="2"/>
              <a:buChar char="v"/>
            </a:pPr>
            <a:r>
              <a:rPr lang="es-ES" sz="2400" dirty="0" err="1">
                <a:latin typeface="Centaur" pitchFamily="18" charset="0"/>
              </a:rPr>
              <a:t>Fresh</a:t>
            </a:r>
            <a:r>
              <a:rPr lang="es-ES" sz="2400" dirty="0">
                <a:latin typeface="Centaur" pitchFamily="18" charset="0"/>
              </a:rPr>
              <a:t> </a:t>
            </a:r>
            <a:r>
              <a:rPr lang="es-ES" sz="2400" dirty="0" err="1">
                <a:latin typeface="Centaur" pitchFamily="18" charset="0"/>
              </a:rPr>
              <a:t>Pulp</a:t>
            </a:r>
            <a:r>
              <a:rPr lang="es-ES" sz="2400" dirty="0">
                <a:latin typeface="Centaur" pitchFamily="18" charset="0"/>
              </a:rPr>
              <a:t> en el 2013 asegura </a:t>
            </a:r>
            <a:r>
              <a:rPr lang="es-ES" sz="2400" dirty="0" err="1">
                <a:latin typeface="Centaur" pitchFamily="18" charset="0"/>
              </a:rPr>
              <a:t>aperturar</a:t>
            </a:r>
            <a:r>
              <a:rPr lang="es-ES" sz="2400" dirty="0">
                <a:latin typeface="Centaur" pitchFamily="18" charset="0"/>
              </a:rPr>
              <a:t> la cartera de productos con pulpas de diferentes frutas y cubrir con la demanda según los gustos y preferencias de los clientes.</a:t>
            </a:r>
            <a:endParaRPr lang="es-EC" sz="2400" dirty="0">
              <a:latin typeface="Centaur" pitchFamily="18" charset="0"/>
            </a:endParaRPr>
          </a:p>
          <a:p>
            <a:endParaRPr lang="es-EC" sz="2000" dirty="0">
              <a:latin typeface="Centaur" pitchFamily="18" charset="0"/>
            </a:endParaRPr>
          </a:p>
        </p:txBody>
      </p:sp>
    </p:spTree>
    <p:extLst>
      <p:ext uri="{BB962C8B-B14F-4D97-AF65-F5344CB8AC3E}">
        <p14:creationId xmlns:p14="http://schemas.microsoft.com/office/powerpoint/2010/main" xmlns="" val="84563154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975008"/>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EC" dirty="0" smtClean="0"/>
              <a:t>Matriz axiológica de principios y valores</a:t>
            </a:r>
            <a:endParaRPr lang="es-EC" dirty="0"/>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290" t="43417" r="35479" b="21662"/>
          <a:stretch/>
        </p:blipFill>
        <p:spPr bwMode="auto">
          <a:xfrm>
            <a:off x="1691680" y="1844824"/>
            <a:ext cx="6117269" cy="2554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Botón de acción: Volver">
            <a:hlinkClick r:id="rId3" action="ppaction://hlinksldjump" highlightClick="1"/>
          </p:cNvPr>
          <p:cNvSpPr/>
          <p:nvPr/>
        </p:nvSpPr>
        <p:spPr>
          <a:xfrm>
            <a:off x="7020272" y="5229200"/>
            <a:ext cx="1296144" cy="64807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392427458"/>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1049408922"/>
              </p:ext>
            </p:extLst>
          </p:nvPr>
        </p:nvGraphicFramePr>
        <p:xfrm>
          <a:off x="1744662" y="476672"/>
          <a:ext cx="5676900" cy="4356111"/>
        </p:xfrm>
        <a:graphic>
          <a:graphicData uri="http://schemas.openxmlformats.org/drawingml/2006/table">
            <a:tbl>
              <a:tblPr firstRow="1" firstCol="1" bandRow="1">
                <a:tableStyleId>{93296810-A885-4BE3-A3E7-6D5BEEA58F35}</a:tableStyleId>
              </a:tblPr>
              <a:tblGrid>
                <a:gridCol w="5676900"/>
              </a:tblGrid>
              <a:tr h="648818">
                <a:tc>
                  <a:txBody>
                    <a:bodyPr/>
                    <a:lstStyle/>
                    <a:p>
                      <a:pPr algn="just">
                        <a:lnSpc>
                          <a:spcPct val="150000"/>
                        </a:lnSpc>
                        <a:spcBef>
                          <a:spcPts val="1200"/>
                        </a:spcBef>
                        <a:spcAft>
                          <a:spcPts val="1200"/>
                        </a:spcAft>
                        <a:tabLst>
                          <a:tab pos="990600" algn="l"/>
                        </a:tabLst>
                      </a:pPr>
                      <a:r>
                        <a:rPr lang="es-ES" sz="1600" dirty="0">
                          <a:effectLst/>
                        </a:rPr>
                        <a:t>VENTAJA COMPETITIVA</a:t>
                      </a:r>
                      <a:endParaRPr lang="es-EC" sz="2400" dirty="0">
                        <a:effectLst/>
                        <a:latin typeface="Times New Roman"/>
                        <a:ea typeface="Times New Roman"/>
                        <a:cs typeface="Times New Roman"/>
                      </a:endParaRPr>
                    </a:p>
                  </a:txBody>
                  <a:tcPr marL="68580" marR="68580" marT="0" marB="0"/>
                </a:tc>
              </a:tr>
              <a:tr h="1583430">
                <a:tc>
                  <a:txBody>
                    <a:bodyPr/>
                    <a:lstStyle/>
                    <a:p>
                      <a:pPr algn="just">
                        <a:lnSpc>
                          <a:spcPct val="150000"/>
                        </a:lnSpc>
                        <a:spcBef>
                          <a:spcPts val="1200"/>
                        </a:spcBef>
                        <a:spcAft>
                          <a:spcPts val="1200"/>
                        </a:spcAft>
                        <a:tabLst>
                          <a:tab pos="990600" algn="l"/>
                        </a:tabLst>
                      </a:pPr>
                      <a:r>
                        <a:rPr lang="es-ES" sz="1600" dirty="0" smtClean="0">
                          <a:effectLst/>
                        </a:rPr>
                        <a:t>F1 </a:t>
                      </a:r>
                      <a:r>
                        <a:rPr lang="es-ES" sz="1600" dirty="0">
                          <a:effectLst/>
                        </a:rPr>
                        <a:t>+ </a:t>
                      </a:r>
                      <a:r>
                        <a:rPr lang="es-ES" sz="1600" dirty="0" smtClean="0">
                          <a:effectLst/>
                        </a:rPr>
                        <a:t>O7 </a:t>
                      </a:r>
                      <a:r>
                        <a:rPr lang="es-ES" sz="1600" dirty="0">
                          <a:effectLst/>
                        </a:rPr>
                        <a:t>= El  apoyo de una pagina web,  </a:t>
                      </a:r>
                      <a:r>
                        <a:rPr lang="es-ES" sz="1600" dirty="0" smtClean="0">
                          <a:effectLst/>
                        </a:rPr>
                        <a:t>más</a:t>
                      </a:r>
                      <a:r>
                        <a:rPr lang="es-ES" sz="1600" baseline="0" dirty="0" smtClean="0">
                          <a:effectLst/>
                        </a:rPr>
                        <a:t> </a:t>
                      </a:r>
                      <a:r>
                        <a:rPr lang="es-ES" sz="1600" dirty="0" smtClean="0">
                          <a:effectLst/>
                        </a:rPr>
                        <a:t>poseer </a:t>
                      </a:r>
                      <a:r>
                        <a:rPr lang="es-ES" sz="1600" dirty="0">
                          <a:effectLst/>
                        </a:rPr>
                        <a:t>el producto en percha en supermercados con gran acogida  serán </a:t>
                      </a:r>
                      <a:r>
                        <a:rPr lang="es-ES" sz="1600" dirty="0" smtClean="0">
                          <a:effectLst/>
                        </a:rPr>
                        <a:t>una </a:t>
                      </a:r>
                      <a:r>
                        <a:rPr lang="es-ES" sz="1600" dirty="0">
                          <a:effectLst/>
                        </a:rPr>
                        <a:t>estrategia para posicionar la marca en el </a:t>
                      </a:r>
                      <a:r>
                        <a:rPr lang="es-ES" sz="1600" dirty="0" smtClean="0">
                          <a:effectLst/>
                        </a:rPr>
                        <a:t>mercado </a:t>
                      </a:r>
                      <a:r>
                        <a:rPr lang="es-ES" sz="1600" dirty="0">
                          <a:effectLst/>
                        </a:rPr>
                        <a:t>local </a:t>
                      </a:r>
                      <a:r>
                        <a:rPr lang="es-ES" sz="1600" dirty="0" smtClean="0">
                          <a:effectLst/>
                        </a:rPr>
                        <a:t>e internacional.</a:t>
                      </a:r>
                      <a:endParaRPr lang="es-EC" sz="2400" dirty="0">
                        <a:effectLst/>
                        <a:latin typeface="Times New Roman"/>
                        <a:ea typeface="Times New Roman"/>
                        <a:cs typeface="Times New Roman"/>
                      </a:endParaRPr>
                    </a:p>
                  </a:txBody>
                  <a:tcPr marL="68580" marR="68580" marT="0" marB="0"/>
                </a:tc>
              </a:tr>
              <a:tr h="2123863">
                <a:tc>
                  <a:txBody>
                    <a:bodyPr/>
                    <a:lstStyle/>
                    <a:p>
                      <a:pPr algn="just">
                        <a:lnSpc>
                          <a:spcPct val="150000"/>
                        </a:lnSpc>
                        <a:spcBef>
                          <a:spcPts val="1200"/>
                        </a:spcBef>
                        <a:spcAft>
                          <a:spcPts val="1200"/>
                        </a:spcAft>
                        <a:tabLst>
                          <a:tab pos="990600" algn="l"/>
                        </a:tabLst>
                      </a:pPr>
                      <a:r>
                        <a:rPr lang="es-ES" sz="1600" dirty="0">
                          <a:effectLst/>
                        </a:rPr>
                        <a:t>F2 + </a:t>
                      </a:r>
                      <a:r>
                        <a:rPr lang="es-ES" sz="1600" dirty="0" smtClean="0">
                          <a:effectLst/>
                        </a:rPr>
                        <a:t>05= </a:t>
                      </a:r>
                      <a:r>
                        <a:rPr lang="es-ES" sz="1600" dirty="0">
                          <a:effectLst/>
                        </a:rPr>
                        <a:t>El brindar a los consumidores un producto 100% natural sin </a:t>
                      </a:r>
                      <a:r>
                        <a:rPr lang="es-ES" sz="1600" dirty="0" err="1">
                          <a:effectLst/>
                        </a:rPr>
                        <a:t>preservantes</a:t>
                      </a:r>
                      <a:r>
                        <a:rPr lang="es-ES" sz="1600" dirty="0">
                          <a:effectLst/>
                        </a:rPr>
                        <a:t> ni colorantes a través de canales directos como son los supermercados  serán cualidades y herramientas  para </a:t>
                      </a:r>
                      <a:r>
                        <a:rPr lang="es-ES" sz="1600" dirty="0" smtClean="0">
                          <a:effectLst/>
                        </a:rPr>
                        <a:t>la apertura </a:t>
                      </a:r>
                      <a:r>
                        <a:rPr lang="es-ES" sz="1600" dirty="0">
                          <a:effectLst/>
                        </a:rPr>
                        <a:t>de </a:t>
                      </a:r>
                      <a:r>
                        <a:rPr lang="es-ES" sz="1600" dirty="0" smtClean="0">
                          <a:effectLst/>
                        </a:rPr>
                        <a:t>mercados.</a:t>
                      </a:r>
                      <a:endParaRPr lang="es-EC" sz="24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32155786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380550028"/>
              </p:ext>
            </p:extLst>
          </p:nvPr>
        </p:nvGraphicFramePr>
        <p:xfrm>
          <a:off x="1744662" y="548680"/>
          <a:ext cx="5676900" cy="4977149"/>
        </p:xfrm>
        <a:graphic>
          <a:graphicData uri="http://schemas.openxmlformats.org/drawingml/2006/table">
            <a:tbl>
              <a:tblPr firstRow="1" firstCol="1" bandRow="1">
                <a:tableStyleId>{8799B23B-EC83-4686-B30A-512413B5E67A}</a:tableStyleId>
              </a:tblPr>
              <a:tblGrid>
                <a:gridCol w="5676900"/>
              </a:tblGrid>
              <a:tr h="456893">
                <a:tc>
                  <a:txBody>
                    <a:bodyPr/>
                    <a:lstStyle/>
                    <a:p>
                      <a:pPr algn="just">
                        <a:lnSpc>
                          <a:spcPct val="150000"/>
                        </a:lnSpc>
                        <a:spcBef>
                          <a:spcPts val="1200"/>
                        </a:spcBef>
                        <a:spcAft>
                          <a:spcPts val="1200"/>
                        </a:spcAft>
                        <a:tabLst>
                          <a:tab pos="990600" algn="l"/>
                        </a:tabLst>
                      </a:pPr>
                      <a:r>
                        <a:rPr lang="es-ES" sz="1600" dirty="0">
                          <a:effectLst/>
                        </a:rPr>
                        <a:t>MOVILIZACION DE RECURSOS</a:t>
                      </a:r>
                      <a:endParaRPr lang="es-EC" sz="2400" dirty="0">
                        <a:effectLst/>
                        <a:latin typeface="Times New Roman"/>
                        <a:ea typeface="Times New Roman"/>
                        <a:cs typeface="Times New Roman"/>
                      </a:endParaRPr>
                    </a:p>
                  </a:txBody>
                  <a:tcPr marL="68580" marR="68580" marT="0" marB="0"/>
                </a:tc>
              </a:tr>
              <a:tr h="2534339">
                <a:tc>
                  <a:txBody>
                    <a:bodyPr/>
                    <a:lstStyle/>
                    <a:p>
                      <a:pPr algn="just">
                        <a:lnSpc>
                          <a:spcPct val="150000"/>
                        </a:lnSpc>
                        <a:spcBef>
                          <a:spcPts val="1200"/>
                        </a:spcBef>
                        <a:spcAft>
                          <a:spcPts val="1200"/>
                        </a:spcAft>
                        <a:tabLst>
                          <a:tab pos="990600" algn="l"/>
                        </a:tabLst>
                      </a:pPr>
                      <a:r>
                        <a:rPr lang="es-ES" sz="1600" b="0" dirty="0">
                          <a:effectLst/>
                        </a:rPr>
                        <a:t>A1+O2= Al tener en este momento en el Ecuador la tendencia al uso de productos naturales, el cuidado de la salud y </a:t>
                      </a:r>
                      <a:r>
                        <a:rPr lang="es-ES" sz="1600" b="0" dirty="0" smtClean="0">
                          <a:effectLst/>
                        </a:rPr>
                        <a:t>personal</a:t>
                      </a:r>
                      <a:r>
                        <a:rPr lang="es-ES" sz="1600" b="0" dirty="0">
                          <a:effectLst/>
                        </a:rPr>
                        <a:t>, serán factores que apoyaran a la venta de este </a:t>
                      </a:r>
                      <a:r>
                        <a:rPr lang="es-ES" sz="1600" b="0" dirty="0" smtClean="0">
                          <a:effectLst/>
                        </a:rPr>
                        <a:t>producto, </a:t>
                      </a:r>
                      <a:r>
                        <a:rPr lang="es-ES" sz="1600" b="0" dirty="0">
                          <a:effectLst/>
                        </a:rPr>
                        <a:t>se </a:t>
                      </a:r>
                      <a:r>
                        <a:rPr lang="es-ES" sz="1600" b="0" dirty="0" smtClean="0">
                          <a:effectLst/>
                        </a:rPr>
                        <a:t>penetrará </a:t>
                      </a:r>
                      <a:r>
                        <a:rPr lang="es-ES" sz="1600" b="0" dirty="0">
                          <a:effectLst/>
                        </a:rPr>
                        <a:t>en la mente del consumidor como un </a:t>
                      </a:r>
                      <a:r>
                        <a:rPr lang="es-ES" sz="1600" b="0" dirty="0" smtClean="0">
                          <a:effectLst/>
                        </a:rPr>
                        <a:t>pulpa</a:t>
                      </a:r>
                      <a:r>
                        <a:rPr lang="es-ES" sz="1600" b="0" baseline="0" dirty="0" smtClean="0">
                          <a:effectLst/>
                        </a:rPr>
                        <a:t> de kiwi de</a:t>
                      </a:r>
                      <a:r>
                        <a:rPr lang="es-ES" sz="1600" b="0" dirty="0" smtClean="0">
                          <a:effectLst/>
                        </a:rPr>
                        <a:t> </a:t>
                      </a:r>
                      <a:r>
                        <a:rPr lang="es-ES" sz="1600" b="0" dirty="0">
                          <a:effectLst/>
                        </a:rPr>
                        <a:t>calidad y esto </a:t>
                      </a:r>
                      <a:r>
                        <a:rPr lang="es-ES" sz="1600" b="0" dirty="0" smtClean="0">
                          <a:effectLst/>
                        </a:rPr>
                        <a:t>generará </a:t>
                      </a:r>
                      <a:r>
                        <a:rPr lang="es-ES" sz="1600" b="0" dirty="0">
                          <a:effectLst/>
                        </a:rPr>
                        <a:t>ganancias que se </a:t>
                      </a:r>
                      <a:r>
                        <a:rPr lang="es-ES" sz="1600" b="0" dirty="0" smtClean="0">
                          <a:effectLst/>
                        </a:rPr>
                        <a:t>destinarán</a:t>
                      </a:r>
                      <a:r>
                        <a:rPr lang="es-ES" sz="1600" b="0" baseline="0" dirty="0" smtClean="0">
                          <a:effectLst/>
                        </a:rPr>
                        <a:t> para ampliar la cartera de productos</a:t>
                      </a:r>
                      <a:r>
                        <a:rPr lang="es-ES" sz="1600" b="0" dirty="0" smtClean="0">
                          <a:effectLst/>
                        </a:rPr>
                        <a:t>.</a:t>
                      </a:r>
                      <a:endParaRPr lang="es-EC" sz="2400" b="0" dirty="0">
                        <a:effectLst/>
                        <a:latin typeface="Times New Roman"/>
                        <a:ea typeface="Times New Roman"/>
                        <a:cs typeface="Times New Roman"/>
                      </a:endParaRPr>
                    </a:p>
                  </a:txBody>
                  <a:tcPr marL="68580" marR="68580" marT="0" marB="0"/>
                </a:tc>
              </a:tr>
              <a:tr h="1985917">
                <a:tc>
                  <a:txBody>
                    <a:bodyPr/>
                    <a:lstStyle/>
                    <a:p>
                      <a:pPr algn="just">
                        <a:lnSpc>
                          <a:spcPct val="150000"/>
                        </a:lnSpc>
                        <a:spcAft>
                          <a:spcPts val="0"/>
                        </a:spcAft>
                      </a:pPr>
                      <a:r>
                        <a:rPr lang="es-EC" sz="1600" b="0" dirty="0">
                          <a:effectLst/>
                        </a:rPr>
                        <a:t>A2+O5= El pertenecer a una ZEDE, </a:t>
                      </a:r>
                      <a:r>
                        <a:rPr lang="es-EC" sz="1600" b="0" dirty="0" smtClean="0">
                          <a:effectLst/>
                        </a:rPr>
                        <a:t>siendo</a:t>
                      </a:r>
                      <a:r>
                        <a:rPr lang="es-EC" sz="1600" b="0" baseline="0" dirty="0" smtClean="0">
                          <a:effectLst/>
                        </a:rPr>
                        <a:t> un </a:t>
                      </a:r>
                      <a:r>
                        <a:rPr lang="es-EC" sz="1600" b="0" dirty="0" smtClean="0">
                          <a:effectLst/>
                        </a:rPr>
                        <a:t>espacio </a:t>
                      </a:r>
                      <a:r>
                        <a:rPr lang="es-EC" sz="1600" b="0" dirty="0">
                          <a:effectLst/>
                        </a:rPr>
                        <a:t>delimitado que ayuda al país traer inversión extranjera, y beneficiarse de esta servirá para la generación de  fuentes de empleo, </a:t>
                      </a:r>
                      <a:r>
                        <a:rPr lang="es-EC" sz="1600" b="0" dirty="0" smtClean="0">
                          <a:effectLst/>
                        </a:rPr>
                        <a:t>transferencia </a:t>
                      </a:r>
                      <a:r>
                        <a:rPr lang="es-EC" sz="1600" b="0" dirty="0">
                          <a:effectLst/>
                        </a:rPr>
                        <a:t>de tecnología y hará </a:t>
                      </a:r>
                      <a:r>
                        <a:rPr lang="es-EC" sz="1600" b="0" dirty="0" smtClean="0">
                          <a:effectLst/>
                        </a:rPr>
                        <a:t>que el</a:t>
                      </a:r>
                      <a:r>
                        <a:rPr lang="es-EC" sz="1600" b="0" baseline="0" dirty="0" smtClean="0">
                          <a:effectLst/>
                        </a:rPr>
                        <a:t> </a:t>
                      </a:r>
                      <a:r>
                        <a:rPr lang="es-EC" sz="1600" b="0" dirty="0" smtClean="0">
                          <a:effectLst/>
                        </a:rPr>
                        <a:t>país </a:t>
                      </a:r>
                      <a:r>
                        <a:rPr lang="es-EC" sz="1600" b="0" dirty="0">
                          <a:effectLst/>
                        </a:rPr>
                        <a:t>sea competitivo.</a:t>
                      </a:r>
                      <a:endParaRPr lang="es-EC" sz="2400" b="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418655925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3854103785"/>
              </p:ext>
            </p:extLst>
          </p:nvPr>
        </p:nvGraphicFramePr>
        <p:xfrm>
          <a:off x="1331640" y="908720"/>
          <a:ext cx="6552728" cy="4536504"/>
        </p:xfrm>
        <a:graphic>
          <a:graphicData uri="http://schemas.openxmlformats.org/drawingml/2006/table">
            <a:tbl>
              <a:tblPr firstRow="1" firstCol="1" bandRow="1">
                <a:tableStyleId>{0E3FDE45-AF77-4B5C-9715-49D594BDF05E}</a:tableStyleId>
              </a:tblPr>
              <a:tblGrid>
                <a:gridCol w="6552728"/>
              </a:tblGrid>
              <a:tr h="504056">
                <a:tc>
                  <a:txBody>
                    <a:bodyPr/>
                    <a:lstStyle/>
                    <a:p>
                      <a:pPr algn="just">
                        <a:lnSpc>
                          <a:spcPct val="150000"/>
                        </a:lnSpc>
                        <a:spcBef>
                          <a:spcPts val="1200"/>
                        </a:spcBef>
                        <a:spcAft>
                          <a:spcPts val="1200"/>
                        </a:spcAft>
                        <a:tabLst>
                          <a:tab pos="990600" algn="l"/>
                        </a:tabLst>
                      </a:pPr>
                      <a:r>
                        <a:rPr lang="es-ES" sz="1800" dirty="0">
                          <a:effectLst/>
                        </a:rPr>
                        <a:t>ESTRATEGIAS DE COLOBORACIÓN </a:t>
                      </a:r>
                      <a:endParaRPr lang="es-EC" sz="2800" dirty="0">
                        <a:effectLst/>
                        <a:latin typeface="Times New Roman"/>
                        <a:ea typeface="Times New Roman"/>
                        <a:cs typeface="Times New Roman"/>
                      </a:endParaRPr>
                    </a:p>
                  </a:txBody>
                  <a:tcPr marL="68580" marR="68580" marT="0" marB="0"/>
                </a:tc>
              </a:tr>
              <a:tr h="2520280">
                <a:tc>
                  <a:txBody>
                    <a:bodyPr/>
                    <a:lstStyle/>
                    <a:p>
                      <a:pPr algn="just">
                        <a:lnSpc>
                          <a:spcPct val="150000"/>
                        </a:lnSpc>
                        <a:spcBef>
                          <a:spcPts val="1200"/>
                        </a:spcBef>
                        <a:spcAft>
                          <a:spcPts val="1200"/>
                        </a:spcAft>
                        <a:tabLst>
                          <a:tab pos="990600" algn="l"/>
                        </a:tabLst>
                      </a:pPr>
                      <a:r>
                        <a:rPr lang="es-ES" sz="1800" b="0" dirty="0">
                          <a:effectLst/>
                        </a:rPr>
                        <a:t>O1+D2= El producto asegura grandes utilidades y por </a:t>
                      </a:r>
                      <a:r>
                        <a:rPr lang="es-ES" sz="1800" b="0" dirty="0" smtClean="0">
                          <a:effectLst/>
                        </a:rPr>
                        <a:t>ello </a:t>
                      </a:r>
                      <a:r>
                        <a:rPr lang="es-ES" sz="1800" b="0" dirty="0">
                          <a:effectLst/>
                        </a:rPr>
                        <a:t>esto representa el crecimiento del negocio lo que significa que tendremos ganancias que servirán para invertir en maquinaria que será de mucha ayuda para que la empresa amplié la gama de productos. </a:t>
                      </a:r>
                      <a:endParaRPr lang="es-EC" sz="2800" b="0" dirty="0">
                        <a:effectLst/>
                        <a:latin typeface="Times New Roman"/>
                        <a:ea typeface="Times New Roman"/>
                        <a:cs typeface="Times New Roman"/>
                      </a:endParaRPr>
                    </a:p>
                  </a:txBody>
                  <a:tcPr marL="68580" marR="68580" marT="0" marB="0"/>
                </a:tc>
              </a:tr>
              <a:tr h="1512168">
                <a:tc>
                  <a:txBody>
                    <a:bodyPr/>
                    <a:lstStyle/>
                    <a:p>
                      <a:pPr algn="just">
                        <a:lnSpc>
                          <a:spcPct val="150000"/>
                        </a:lnSpc>
                        <a:spcBef>
                          <a:spcPts val="1200"/>
                        </a:spcBef>
                        <a:spcAft>
                          <a:spcPts val="1200"/>
                        </a:spcAft>
                        <a:tabLst>
                          <a:tab pos="990600" algn="l"/>
                        </a:tabLst>
                      </a:pPr>
                      <a:r>
                        <a:rPr lang="es-ES" sz="1800" b="0" dirty="0" smtClean="0">
                          <a:effectLst/>
                        </a:rPr>
                        <a:t>O7+D1</a:t>
                      </a:r>
                      <a:r>
                        <a:rPr lang="es-ES" sz="1800" b="0" dirty="0">
                          <a:effectLst/>
                        </a:rPr>
                        <a:t>= Una de las estrategias de la empresa es invertir en </a:t>
                      </a:r>
                      <a:r>
                        <a:rPr lang="es-ES" sz="1800" b="0" dirty="0" smtClean="0">
                          <a:effectLst/>
                        </a:rPr>
                        <a:t>herramientas</a:t>
                      </a:r>
                      <a:r>
                        <a:rPr lang="es-ES" sz="1800" b="0" baseline="0" dirty="0" smtClean="0">
                          <a:effectLst/>
                        </a:rPr>
                        <a:t> </a:t>
                      </a:r>
                      <a:r>
                        <a:rPr lang="es-ES" sz="1800" b="0" dirty="0" smtClean="0">
                          <a:effectLst/>
                        </a:rPr>
                        <a:t>tecnológicas </a:t>
                      </a:r>
                      <a:r>
                        <a:rPr lang="es-ES" sz="1800" b="0" dirty="0">
                          <a:effectLst/>
                        </a:rPr>
                        <a:t>para eficaz comunicación con los clientes (autoservicios), y atender óptimamente a sus pedidos.</a:t>
                      </a:r>
                      <a:endParaRPr lang="es-EC" sz="2800" b="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400269261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fontAlgn="auto">
              <a:spcAft>
                <a:spcPts val="0"/>
              </a:spcAft>
              <a:defRPr/>
            </a:pPr>
            <a:r>
              <a:rPr lang="es-EC" dirty="0" smtClean="0"/>
              <a:t>PROPIEDADES DEL KIWI</a:t>
            </a:r>
            <a:endParaRPr lang="es-EC" dirty="0"/>
          </a:p>
        </p:txBody>
      </p:sp>
      <p:graphicFrame>
        <p:nvGraphicFramePr>
          <p:cNvPr id="4" name="3 Diagrama"/>
          <p:cNvGraphicFramePr/>
          <p:nvPr/>
        </p:nvGraphicFramePr>
        <p:xfrm>
          <a:off x="1524000" y="1397000"/>
          <a:ext cx="60960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173315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3465900533"/>
              </p:ext>
            </p:extLst>
          </p:nvPr>
        </p:nvGraphicFramePr>
        <p:xfrm>
          <a:off x="1744662" y="1052736"/>
          <a:ext cx="5676900" cy="2520280"/>
        </p:xfrm>
        <a:graphic>
          <a:graphicData uri="http://schemas.openxmlformats.org/drawingml/2006/table">
            <a:tbl>
              <a:tblPr firstRow="1" firstCol="1" bandRow="1">
                <a:tableStyleId>{17292A2E-F333-43FB-9621-5CBBE7FDCDCB}</a:tableStyleId>
              </a:tblPr>
              <a:tblGrid>
                <a:gridCol w="5676900"/>
              </a:tblGrid>
              <a:tr h="589755">
                <a:tc>
                  <a:txBody>
                    <a:bodyPr/>
                    <a:lstStyle/>
                    <a:p>
                      <a:pPr algn="just">
                        <a:lnSpc>
                          <a:spcPct val="150000"/>
                        </a:lnSpc>
                        <a:spcBef>
                          <a:spcPts val="1200"/>
                        </a:spcBef>
                        <a:spcAft>
                          <a:spcPts val="1200"/>
                        </a:spcAft>
                        <a:tabLst>
                          <a:tab pos="990600" algn="l"/>
                        </a:tabLst>
                      </a:pPr>
                      <a:r>
                        <a:rPr lang="es-ES" sz="1600" dirty="0">
                          <a:effectLst/>
                        </a:rPr>
                        <a:t>CONTROL DE DAÑOS</a:t>
                      </a:r>
                      <a:endParaRPr lang="es-EC" sz="2400" dirty="0">
                        <a:effectLst/>
                        <a:latin typeface="Times New Roman"/>
                        <a:ea typeface="Times New Roman"/>
                        <a:cs typeface="Times New Roman"/>
                      </a:endParaRPr>
                    </a:p>
                  </a:txBody>
                  <a:tcPr marL="68580" marR="68580" marT="0" marB="0"/>
                </a:tc>
              </a:tr>
              <a:tr h="1930525">
                <a:tc>
                  <a:txBody>
                    <a:bodyPr/>
                    <a:lstStyle/>
                    <a:p>
                      <a:pPr algn="just">
                        <a:lnSpc>
                          <a:spcPct val="150000"/>
                        </a:lnSpc>
                        <a:spcBef>
                          <a:spcPts val="1200"/>
                        </a:spcBef>
                        <a:spcAft>
                          <a:spcPts val="1200"/>
                        </a:spcAft>
                        <a:tabLst>
                          <a:tab pos="990600" algn="l"/>
                        </a:tabLst>
                      </a:pPr>
                      <a:r>
                        <a:rPr lang="es-ES" sz="1600" b="0" dirty="0">
                          <a:effectLst/>
                        </a:rPr>
                        <a:t>D4+A2= Al pertenecer a una ZEDE el producto importado ingresará al país a precios bajos y así será una ventaja para la empresa ya que los precios serán </a:t>
                      </a:r>
                      <a:r>
                        <a:rPr lang="es-ES" sz="1600" b="0" dirty="0" smtClean="0">
                          <a:effectLst/>
                        </a:rPr>
                        <a:t>competitivos.</a:t>
                      </a:r>
                      <a:endParaRPr lang="es-EC" sz="2400" b="0" dirty="0">
                        <a:effectLst/>
                        <a:latin typeface="Times New Roman"/>
                        <a:ea typeface="Times New Roman"/>
                        <a:cs typeface="Times New Roman"/>
                      </a:endParaRPr>
                    </a:p>
                  </a:txBody>
                  <a:tcPr marL="68580" marR="68580" marT="0" marB="0"/>
                </a:tc>
              </a:tr>
            </a:tbl>
          </a:graphicData>
        </a:graphic>
      </p:graphicFrame>
      <p:sp>
        <p:nvSpPr>
          <p:cNvPr id="4" name="3 Botón de acción: Volver">
            <a:hlinkClick r:id="rId2" action="ppaction://hlinksldjump" highlightClick="1"/>
          </p:cNvPr>
          <p:cNvSpPr/>
          <p:nvPr/>
        </p:nvSpPr>
        <p:spPr>
          <a:xfrm>
            <a:off x="6588224" y="4941168"/>
            <a:ext cx="1008112" cy="93610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03609615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476672"/>
            <a:ext cx="3244984" cy="548640"/>
          </a:xfrm>
        </p:spPr>
        <p:style>
          <a:lnRef idx="1">
            <a:schemeClr val="accent3"/>
          </a:lnRef>
          <a:fillRef idx="2">
            <a:schemeClr val="accent3"/>
          </a:fillRef>
          <a:effectRef idx="1">
            <a:schemeClr val="accent3"/>
          </a:effectRef>
          <a:fontRef idx="minor">
            <a:schemeClr val="dk1"/>
          </a:fontRef>
        </p:style>
        <p:txBody>
          <a:bodyPr/>
          <a:lstStyle/>
          <a:p>
            <a:pPr algn="ctr"/>
            <a:r>
              <a:rPr lang="es-EC" dirty="0" smtClean="0"/>
              <a:t>Marketing social </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xmlns="" val="1772614725"/>
              </p:ext>
            </p:extLst>
          </p:nvPr>
        </p:nvGraphicFramePr>
        <p:xfrm>
          <a:off x="1403647" y="1340766"/>
          <a:ext cx="6048672" cy="2736306"/>
        </p:xfrm>
        <a:graphic>
          <a:graphicData uri="http://schemas.openxmlformats.org/drawingml/2006/table">
            <a:tbl>
              <a:tblPr firstRow="1" firstCol="1" bandRow="1">
                <a:tableStyleId>{93296810-A885-4BE3-A3E7-6D5BEEA58F35}</a:tableStyleId>
              </a:tblPr>
              <a:tblGrid>
                <a:gridCol w="3024336"/>
                <a:gridCol w="3024336"/>
              </a:tblGrid>
              <a:tr h="456051">
                <a:tc gridSpan="2">
                  <a:txBody>
                    <a:bodyPr/>
                    <a:lstStyle/>
                    <a:p>
                      <a:pPr algn="ctr">
                        <a:lnSpc>
                          <a:spcPct val="150000"/>
                        </a:lnSpc>
                        <a:spcAft>
                          <a:spcPts val="0"/>
                        </a:spcAft>
                      </a:pPr>
                      <a:r>
                        <a:rPr lang="es-ES" sz="1000" dirty="0">
                          <a:effectLst/>
                        </a:rPr>
                        <a:t>CRONOGRAMA</a:t>
                      </a:r>
                      <a:endParaRPr lang="es-EC" sz="1200" dirty="0">
                        <a:effectLst/>
                        <a:latin typeface="Times New Roman"/>
                        <a:ea typeface="Times New Roman"/>
                        <a:cs typeface="Times New Roman"/>
                      </a:endParaRPr>
                    </a:p>
                  </a:txBody>
                  <a:tcPr marL="68580" marR="68580" marT="0" marB="0"/>
                </a:tc>
                <a:tc hMerge="1">
                  <a:txBody>
                    <a:bodyPr/>
                    <a:lstStyle/>
                    <a:p>
                      <a:endParaRPr lang="es-EC"/>
                    </a:p>
                  </a:txBody>
                  <a:tcPr/>
                </a:tc>
              </a:tr>
              <a:tr h="456051">
                <a:tc>
                  <a:txBody>
                    <a:bodyPr/>
                    <a:lstStyle/>
                    <a:p>
                      <a:pPr>
                        <a:lnSpc>
                          <a:spcPct val="150000"/>
                        </a:lnSpc>
                        <a:spcAft>
                          <a:spcPts val="0"/>
                        </a:spcAft>
                      </a:pPr>
                      <a:r>
                        <a:rPr lang="es-ES" sz="1000">
                          <a:effectLst/>
                        </a:rPr>
                        <a:t>FECHA</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USD</a:t>
                      </a:r>
                      <a:endParaRPr lang="es-EC" sz="1200">
                        <a:effectLst/>
                        <a:latin typeface="Times New Roman"/>
                        <a:ea typeface="Times New Roman"/>
                        <a:cs typeface="Times New Roman"/>
                      </a:endParaRPr>
                    </a:p>
                  </a:txBody>
                  <a:tcPr marL="68580" marR="68580" marT="0" marB="0"/>
                </a:tc>
              </a:tr>
              <a:tr h="456051">
                <a:tc>
                  <a:txBody>
                    <a:bodyPr/>
                    <a:lstStyle/>
                    <a:p>
                      <a:pPr>
                        <a:lnSpc>
                          <a:spcPct val="150000"/>
                        </a:lnSpc>
                        <a:spcAft>
                          <a:spcPts val="0"/>
                        </a:spcAft>
                      </a:pPr>
                      <a:r>
                        <a:rPr lang="es-ES" sz="1000">
                          <a:effectLst/>
                        </a:rPr>
                        <a:t>ENERO </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200</a:t>
                      </a:r>
                      <a:endParaRPr lang="es-EC" sz="1200">
                        <a:effectLst/>
                        <a:latin typeface="Times New Roman"/>
                        <a:ea typeface="Times New Roman"/>
                        <a:cs typeface="Times New Roman"/>
                      </a:endParaRPr>
                    </a:p>
                  </a:txBody>
                  <a:tcPr marL="68580" marR="68580" marT="0" marB="0"/>
                </a:tc>
              </a:tr>
              <a:tr h="456051">
                <a:tc>
                  <a:txBody>
                    <a:bodyPr/>
                    <a:lstStyle/>
                    <a:p>
                      <a:pPr>
                        <a:lnSpc>
                          <a:spcPct val="150000"/>
                        </a:lnSpc>
                        <a:spcAft>
                          <a:spcPts val="0"/>
                        </a:spcAft>
                      </a:pPr>
                      <a:r>
                        <a:rPr lang="es-ES" sz="1000">
                          <a:effectLst/>
                        </a:rPr>
                        <a:t>ABRIL</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200</a:t>
                      </a:r>
                      <a:endParaRPr lang="es-EC" sz="1200">
                        <a:effectLst/>
                        <a:latin typeface="Times New Roman"/>
                        <a:ea typeface="Times New Roman"/>
                        <a:cs typeface="Times New Roman"/>
                      </a:endParaRPr>
                    </a:p>
                  </a:txBody>
                  <a:tcPr marL="68580" marR="68580" marT="0" marB="0"/>
                </a:tc>
              </a:tr>
              <a:tr h="456051">
                <a:tc>
                  <a:txBody>
                    <a:bodyPr/>
                    <a:lstStyle/>
                    <a:p>
                      <a:pPr>
                        <a:lnSpc>
                          <a:spcPct val="150000"/>
                        </a:lnSpc>
                        <a:spcAft>
                          <a:spcPts val="0"/>
                        </a:spcAft>
                      </a:pPr>
                      <a:r>
                        <a:rPr lang="es-ES" sz="1000">
                          <a:effectLst/>
                        </a:rPr>
                        <a:t>JULIO</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a:effectLst/>
                        </a:rPr>
                        <a:t>200</a:t>
                      </a:r>
                      <a:endParaRPr lang="es-EC" sz="1200">
                        <a:effectLst/>
                        <a:latin typeface="Times New Roman"/>
                        <a:ea typeface="Times New Roman"/>
                        <a:cs typeface="Times New Roman"/>
                      </a:endParaRPr>
                    </a:p>
                  </a:txBody>
                  <a:tcPr marL="68580" marR="68580" marT="0" marB="0"/>
                </a:tc>
              </a:tr>
              <a:tr h="456051">
                <a:tc>
                  <a:txBody>
                    <a:bodyPr/>
                    <a:lstStyle/>
                    <a:p>
                      <a:pPr>
                        <a:lnSpc>
                          <a:spcPct val="150000"/>
                        </a:lnSpc>
                        <a:spcAft>
                          <a:spcPts val="0"/>
                        </a:spcAft>
                      </a:pPr>
                      <a:r>
                        <a:rPr lang="es-ES" sz="1000">
                          <a:effectLst/>
                        </a:rPr>
                        <a:t>DICIEMBRE</a:t>
                      </a:r>
                      <a:endParaRPr lang="es-EC"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S" sz="1000" dirty="0">
                          <a:effectLst/>
                        </a:rPr>
                        <a:t>200</a:t>
                      </a:r>
                      <a:endParaRPr lang="es-EC" sz="1200" dirty="0">
                        <a:effectLst/>
                        <a:latin typeface="Times New Roman"/>
                        <a:ea typeface="Times New Roman"/>
                        <a:cs typeface="Times New Roman"/>
                      </a:endParaRPr>
                    </a:p>
                  </a:txBody>
                  <a:tcPr marL="68580" marR="68580" marT="0" marB="0"/>
                </a:tc>
              </a:tr>
            </a:tbl>
          </a:graphicData>
        </a:graphic>
      </p:graphicFrame>
      <p:sp>
        <p:nvSpPr>
          <p:cNvPr id="4" name="3 CuadroTexto"/>
          <p:cNvSpPr txBox="1"/>
          <p:nvPr/>
        </p:nvSpPr>
        <p:spPr>
          <a:xfrm>
            <a:off x="1403648" y="4581128"/>
            <a:ext cx="6480720" cy="1631216"/>
          </a:xfrm>
          <a:prstGeom prst="rect">
            <a:avLst/>
          </a:prstGeom>
          <a:noFill/>
        </p:spPr>
        <p:txBody>
          <a:bodyPr wrap="square" rtlCol="0">
            <a:spAutoFit/>
          </a:bodyPr>
          <a:lstStyle/>
          <a:p>
            <a:pPr algn="just"/>
            <a:r>
              <a:rPr lang="es-EC" sz="2000" dirty="0" smtClean="0">
                <a:latin typeface="Calibri" pitchFamily="34" charset="0"/>
                <a:cs typeface="Calibri" pitchFamily="34" charset="0"/>
              </a:rPr>
              <a:t>El objetivo no es solo es tener utilidades para la empresa sino ayudar a esta fundación que se dedica a promover derechos para el desarrollo integral de niños/a, la familia y las comunidad mas vulnerable a la Fundación Centro Cristiana.</a:t>
            </a:r>
            <a:endParaRPr lang="es-EC" sz="2000" dirty="0">
              <a:latin typeface="Calibri" pitchFamily="34" charset="0"/>
              <a:cs typeface="Calibri" pitchFamily="34" charset="0"/>
            </a:endParaRPr>
          </a:p>
        </p:txBody>
      </p:sp>
      <p:sp>
        <p:nvSpPr>
          <p:cNvPr id="5" name="4 Botón de acción: Volver">
            <a:hlinkClick r:id="rId2" action="ppaction://hlinksldjump" highlightClick="1"/>
          </p:cNvPr>
          <p:cNvSpPr/>
          <p:nvPr/>
        </p:nvSpPr>
        <p:spPr>
          <a:xfrm>
            <a:off x="8244408" y="908720"/>
            <a:ext cx="504056" cy="5760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412415434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4217249816"/>
              </p:ext>
            </p:extLst>
          </p:nvPr>
        </p:nvGraphicFramePr>
        <p:xfrm>
          <a:off x="1115616" y="764704"/>
          <a:ext cx="69847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Botón de acción: Inicio">
            <a:hlinkClick r:id="rId7" action="ppaction://hlinksldjump" highlightClick="1"/>
          </p:cNvPr>
          <p:cNvSpPr/>
          <p:nvPr/>
        </p:nvSpPr>
        <p:spPr>
          <a:xfrm>
            <a:off x="6948264" y="5445224"/>
            <a:ext cx="864096" cy="576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79668375"/>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escripción: C:\Users\Compucell\AppData\Local\Temp\wz9e83\gresh pulp.bmp"/>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3612" y="1268760"/>
            <a:ext cx="4676775" cy="1143000"/>
          </a:xfrm>
          <a:prstGeom prst="rect">
            <a:avLst/>
          </a:prstGeom>
          <a:noFill/>
          <a:ln>
            <a:noFill/>
          </a:ln>
        </p:spPr>
      </p:pic>
      <p:sp>
        <p:nvSpPr>
          <p:cNvPr id="5" name="4 CuadroTexto"/>
          <p:cNvSpPr txBox="1"/>
          <p:nvPr/>
        </p:nvSpPr>
        <p:spPr>
          <a:xfrm>
            <a:off x="2483768" y="2564904"/>
            <a:ext cx="3888432" cy="461665"/>
          </a:xfrm>
          <a:prstGeom prst="rect">
            <a:avLst/>
          </a:prstGeom>
          <a:noFill/>
        </p:spPr>
        <p:txBody>
          <a:bodyPr wrap="square" rtlCol="0">
            <a:spAutoFit/>
          </a:bodyPr>
          <a:lstStyle/>
          <a:p>
            <a:pPr algn="ctr"/>
            <a:r>
              <a:rPr lang="es-EC" sz="2400" i="1" dirty="0" smtClean="0">
                <a:solidFill>
                  <a:srgbClr val="0070C0"/>
                </a:solidFill>
              </a:rPr>
              <a:t>100% PURE &amp; Natural</a:t>
            </a:r>
            <a:endParaRPr lang="es-EC" sz="2400" i="1" dirty="0">
              <a:solidFill>
                <a:srgbClr val="0070C0"/>
              </a:solidFill>
            </a:endParaRPr>
          </a:p>
        </p:txBody>
      </p:sp>
      <p:pic>
        <p:nvPicPr>
          <p:cNvPr id="8" name="7 Imagen" descr="Descripción: C:\Users\Compucell\Documents\tesis gaby1\tesis\informacion\mi amoor.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3166" y="3573016"/>
            <a:ext cx="2410966" cy="2605691"/>
          </a:xfrm>
          <a:prstGeom prst="rect">
            <a:avLst/>
          </a:prstGeom>
          <a:noFill/>
          <a:ln>
            <a:noFill/>
          </a:ln>
        </p:spPr>
      </p:pic>
      <p:sp>
        <p:nvSpPr>
          <p:cNvPr id="7" name="6 CuadroTexto"/>
          <p:cNvSpPr txBox="1"/>
          <p:nvPr/>
        </p:nvSpPr>
        <p:spPr>
          <a:xfrm>
            <a:off x="2771800" y="620688"/>
            <a:ext cx="259228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MARCA</a:t>
            </a:r>
            <a:endParaRPr lang="es-EC"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8 CuadroTexto"/>
          <p:cNvSpPr txBox="1"/>
          <p:nvPr/>
        </p:nvSpPr>
        <p:spPr>
          <a:xfrm>
            <a:off x="6516216" y="2795736"/>
            <a:ext cx="1857916" cy="46166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C" sz="2400" b="1" dirty="0" smtClean="0">
                <a:ln/>
                <a:solidFill>
                  <a:schemeClr val="accent3"/>
                </a:solidFill>
              </a:rPr>
              <a:t>PRODUCTO </a:t>
            </a:r>
            <a:endParaRPr lang="es-EC" sz="2400" b="1" dirty="0">
              <a:ln/>
              <a:solidFill>
                <a:schemeClr val="accent3"/>
              </a:solidFill>
            </a:endParaRPr>
          </a:p>
        </p:txBody>
      </p:sp>
      <p:pic>
        <p:nvPicPr>
          <p:cNvPr id="11" name="10 Imagen" descr="http://y.e-static.net/file-pic/cicloproducto/cicloproducto.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4149080"/>
            <a:ext cx="4408170" cy="1796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9 CuadroTexto"/>
          <p:cNvSpPr txBox="1"/>
          <p:nvPr/>
        </p:nvSpPr>
        <p:spPr>
          <a:xfrm>
            <a:off x="1699521" y="3257401"/>
            <a:ext cx="2376263"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CICLO DE VIDA</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11 Botón de acción: Volver">
            <a:hlinkClick r:id="rId5" action="ppaction://hlinksldjump" highlightClick="1"/>
          </p:cNvPr>
          <p:cNvSpPr/>
          <p:nvPr/>
        </p:nvSpPr>
        <p:spPr>
          <a:xfrm>
            <a:off x="7596336" y="620688"/>
            <a:ext cx="1008112" cy="86409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61485454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otón de acción: Volver">
            <a:hlinkClick r:id="rId2" action="ppaction://hlinksldjump" highlightClick="1"/>
          </p:cNvPr>
          <p:cNvSpPr/>
          <p:nvPr/>
        </p:nvSpPr>
        <p:spPr>
          <a:xfrm>
            <a:off x="7308304" y="4869160"/>
            <a:ext cx="1296144" cy="79208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1 Tabla"/>
          <p:cNvGraphicFramePr>
            <a:graphicFrameLocks noGrp="1"/>
          </p:cNvGraphicFramePr>
          <p:nvPr>
            <p:extLst>
              <p:ext uri="{D42A27DB-BD31-4B8C-83A1-F6EECF244321}">
                <p14:modId xmlns:p14="http://schemas.microsoft.com/office/powerpoint/2010/main" xmlns="" val="2520201957"/>
              </p:ext>
            </p:extLst>
          </p:nvPr>
        </p:nvGraphicFramePr>
        <p:xfrm>
          <a:off x="2195736" y="1340769"/>
          <a:ext cx="5256584" cy="2448270"/>
        </p:xfrm>
        <a:graphic>
          <a:graphicData uri="http://schemas.openxmlformats.org/drawingml/2006/table">
            <a:tbl>
              <a:tblPr firstRow="1" firstCol="1" bandRow="1">
                <a:tableStyleId>{5C22544A-7EE6-4342-B048-85BDC9FD1C3A}</a:tableStyleId>
              </a:tblPr>
              <a:tblGrid>
                <a:gridCol w="1760366"/>
                <a:gridCol w="1748109"/>
                <a:gridCol w="1748109"/>
              </a:tblGrid>
              <a:tr h="816090">
                <a:tc>
                  <a:txBody>
                    <a:bodyPr/>
                    <a:lstStyle/>
                    <a:p>
                      <a:pPr algn="just">
                        <a:spcAft>
                          <a:spcPts val="0"/>
                        </a:spcAft>
                      </a:pPr>
                      <a:r>
                        <a:rPr lang="es-ES" sz="1400" dirty="0">
                          <a:effectLst/>
                          <a:latin typeface="Times New Roman" pitchFamily="18" charset="0"/>
                          <a:cs typeface="Times New Roman" pitchFamily="18" charset="0"/>
                        </a:rPr>
                        <a:t>MERCADO </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s-ES" sz="1400" dirty="0" smtClean="0">
                          <a:effectLst/>
                          <a:latin typeface="Times New Roman" pitchFamily="18" charset="0"/>
                          <a:cs typeface="Times New Roman" pitchFamily="18" charset="0"/>
                        </a:rPr>
                        <a:t>PRECIO  DISTRIBUIDOR</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s-EC" sz="1400" dirty="0" smtClean="0">
                          <a:effectLst/>
                          <a:latin typeface="Times New Roman" pitchFamily="18" charset="0"/>
                          <a:ea typeface="Times New Roman"/>
                          <a:cs typeface="Times New Roman" pitchFamily="18" charset="0"/>
                        </a:rPr>
                        <a:t>CLIENTE FINAL</a:t>
                      </a:r>
                      <a:endParaRPr lang="es-EC" sz="1400" dirty="0">
                        <a:effectLst/>
                        <a:latin typeface="Times New Roman" pitchFamily="18" charset="0"/>
                        <a:ea typeface="Times New Roman"/>
                        <a:cs typeface="Times New Roman" pitchFamily="18" charset="0"/>
                      </a:endParaRPr>
                    </a:p>
                  </a:txBody>
                  <a:tcPr marL="68580" marR="68580" marT="0" marB="0"/>
                </a:tc>
              </a:tr>
              <a:tr h="816090">
                <a:tc>
                  <a:txBody>
                    <a:bodyPr/>
                    <a:lstStyle/>
                    <a:p>
                      <a:pPr algn="just">
                        <a:spcAft>
                          <a:spcPts val="0"/>
                        </a:spcAft>
                      </a:pPr>
                      <a:r>
                        <a:rPr lang="es-ES" sz="1400" dirty="0">
                          <a:effectLst/>
                          <a:latin typeface="Times New Roman" pitchFamily="18" charset="0"/>
                          <a:cs typeface="Times New Roman" pitchFamily="18" charset="0"/>
                        </a:rPr>
                        <a:t>NACIONAL</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s-ES" sz="1400">
                          <a:effectLst/>
                          <a:latin typeface="Times New Roman" pitchFamily="18" charset="0"/>
                          <a:cs typeface="Times New Roman" pitchFamily="18" charset="0"/>
                        </a:rPr>
                        <a:t>$ 1,40</a:t>
                      </a:r>
                      <a:endParaRPr lang="es-EC" sz="1400">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s-EC" sz="1400" dirty="0" smtClean="0">
                          <a:effectLst/>
                          <a:latin typeface="Times New Roman" pitchFamily="18" charset="0"/>
                          <a:ea typeface="Times New Roman"/>
                          <a:cs typeface="Times New Roman" pitchFamily="18" charset="0"/>
                        </a:rPr>
                        <a:t>$ 1,82</a:t>
                      </a:r>
                      <a:endParaRPr lang="es-EC" sz="1400" dirty="0">
                        <a:effectLst/>
                        <a:latin typeface="Times New Roman" pitchFamily="18" charset="0"/>
                        <a:ea typeface="Times New Roman"/>
                        <a:cs typeface="Times New Roman" pitchFamily="18" charset="0"/>
                      </a:endParaRPr>
                    </a:p>
                  </a:txBody>
                  <a:tcPr marL="68580" marR="68580" marT="0" marB="0"/>
                </a:tc>
              </a:tr>
              <a:tr h="816090">
                <a:tc>
                  <a:txBody>
                    <a:bodyPr/>
                    <a:lstStyle/>
                    <a:p>
                      <a:pPr algn="just">
                        <a:spcAft>
                          <a:spcPts val="0"/>
                        </a:spcAft>
                      </a:pPr>
                      <a:r>
                        <a:rPr lang="es-ES" sz="1400" dirty="0">
                          <a:effectLst/>
                          <a:latin typeface="Times New Roman" pitchFamily="18" charset="0"/>
                          <a:cs typeface="Times New Roman" pitchFamily="18" charset="0"/>
                        </a:rPr>
                        <a:t>INTERNACIONAL </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s-ES" sz="1400" dirty="0">
                          <a:effectLst/>
                          <a:latin typeface="Times New Roman" pitchFamily="18" charset="0"/>
                          <a:cs typeface="Times New Roman" pitchFamily="18" charset="0"/>
                        </a:rPr>
                        <a:t>$ 1,56</a:t>
                      </a:r>
                      <a:endParaRPr lang="es-EC" sz="1400" dirty="0">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s-EC" sz="1400" smtClean="0">
                          <a:effectLst/>
                          <a:latin typeface="Times New Roman" pitchFamily="18" charset="0"/>
                          <a:ea typeface="Times New Roman"/>
                          <a:cs typeface="Times New Roman" pitchFamily="18" charset="0"/>
                        </a:rPr>
                        <a:t>$ 2,74</a:t>
                      </a:r>
                      <a:endParaRPr lang="es-EC" sz="14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4 CuadroTexto"/>
          <p:cNvSpPr txBox="1"/>
          <p:nvPr/>
        </p:nvSpPr>
        <p:spPr>
          <a:xfrm>
            <a:off x="1979712" y="332656"/>
            <a:ext cx="41044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PRECIO EMPAQUE DE 500 GRAMOS</a:t>
            </a:r>
            <a:endParaRPr lang="es-EC" dirty="0"/>
          </a:p>
        </p:txBody>
      </p:sp>
    </p:spTree>
    <p:extLst>
      <p:ext uri="{BB962C8B-B14F-4D97-AF65-F5344CB8AC3E}">
        <p14:creationId xmlns:p14="http://schemas.microsoft.com/office/powerpoint/2010/main" xmlns="" val="143650047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1263040"/>
          </a:xfrm>
        </p:spPr>
        <p:txBody>
          <a:bodyPr/>
          <a:lstStyle/>
          <a:p>
            <a:pPr algn="ctr"/>
            <a:r>
              <a:rPr lang="es-EC" dirty="0" smtClean="0"/>
              <a:t>CANAL DE DISTRIBUCIÓN EN EL MERCADO NACIONAL </a:t>
            </a:r>
            <a:endParaRPr lang="es-EC" dirty="0"/>
          </a:p>
        </p:txBody>
      </p:sp>
      <p:graphicFrame>
        <p:nvGraphicFramePr>
          <p:cNvPr id="3" name="2 Diagrama"/>
          <p:cNvGraphicFramePr>
            <a:graphicFrameLocks/>
          </p:cNvGraphicFramePr>
          <p:nvPr>
            <p:extLst>
              <p:ext uri="{D42A27DB-BD31-4B8C-83A1-F6EECF244321}">
                <p14:modId xmlns:p14="http://schemas.microsoft.com/office/powerpoint/2010/main" xmlns="" val="2432270819"/>
              </p:ext>
            </p:extLst>
          </p:nvPr>
        </p:nvGraphicFramePr>
        <p:xfrm>
          <a:off x="827584" y="2276872"/>
          <a:ext cx="7128792"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2989118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1119024"/>
          </a:xfrm>
        </p:spPr>
        <p:txBody>
          <a:bodyPr/>
          <a:lstStyle/>
          <a:p>
            <a:pPr algn="ctr"/>
            <a:r>
              <a:rPr lang="es-EC" dirty="0" smtClean="0"/>
              <a:t>CANAL DE DISTRIBUCIÓN EN EL MERCADO INTERNACIONAL</a:t>
            </a:r>
            <a:endParaRPr lang="es-EC" dirty="0"/>
          </a:p>
        </p:txBody>
      </p:sp>
      <p:graphicFrame>
        <p:nvGraphicFramePr>
          <p:cNvPr id="3" name="2 Diagrama"/>
          <p:cNvGraphicFramePr>
            <a:graphicFrameLocks/>
          </p:cNvGraphicFramePr>
          <p:nvPr>
            <p:extLst>
              <p:ext uri="{D42A27DB-BD31-4B8C-83A1-F6EECF244321}">
                <p14:modId xmlns:p14="http://schemas.microsoft.com/office/powerpoint/2010/main" xmlns="" val="4188520450"/>
              </p:ext>
            </p:extLst>
          </p:nvPr>
        </p:nvGraphicFramePr>
        <p:xfrm>
          <a:off x="1403648" y="2276872"/>
          <a:ext cx="6480720"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Botón de acción: Volver">
            <a:hlinkClick r:id="rId7" action="ppaction://hlinksldjump" highlightClick="1"/>
          </p:cNvPr>
          <p:cNvSpPr/>
          <p:nvPr/>
        </p:nvSpPr>
        <p:spPr>
          <a:xfrm>
            <a:off x="7308304" y="5085184"/>
            <a:ext cx="1224136" cy="5760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145991180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57200" indent="-457200">
              <a:buClr>
                <a:srgbClr val="FFFF00"/>
              </a:buClr>
              <a:buSzPct val="142000"/>
              <a:buFont typeface="Arial" pitchFamily="34" charset="0"/>
              <a:buChar char="•"/>
            </a:pPr>
            <a:r>
              <a:rPr lang="es-EC" dirty="0" smtClean="0">
                <a:hlinkClick r:id="rId2" action="ppaction://hlinkfile"/>
              </a:rPr>
              <a:t>PAGINA WEB</a:t>
            </a:r>
            <a:endParaRPr lang="es-EC" dirty="0"/>
          </a:p>
        </p:txBody>
      </p:sp>
      <p:pic>
        <p:nvPicPr>
          <p:cNvPr id="3" name="2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9" y="1052737"/>
            <a:ext cx="7560840" cy="4968552"/>
          </a:xfrm>
          <a:prstGeom prst="rect">
            <a:avLst/>
          </a:prstGeom>
          <a:noFill/>
          <a:ln>
            <a:noFill/>
          </a:ln>
        </p:spPr>
      </p:pic>
      <p:sp>
        <p:nvSpPr>
          <p:cNvPr id="4" name="3 Botón de acción: Volver">
            <a:hlinkClick r:id="rId4" action="ppaction://hlinksldjump" highlightClick="1"/>
          </p:cNvPr>
          <p:cNvSpPr/>
          <p:nvPr/>
        </p:nvSpPr>
        <p:spPr>
          <a:xfrm>
            <a:off x="8460432" y="5301208"/>
            <a:ext cx="576064"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85898898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5517232"/>
            <a:ext cx="7272808" cy="646331"/>
          </a:xfrm>
          <a:prstGeom prst="rect">
            <a:avLst/>
          </a:prstGeom>
        </p:spPr>
        <p:txBody>
          <a:bodyPr wrap="square">
            <a:spAutoFit/>
          </a:bodyPr>
          <a:lstStyle/>
          <a:p>
            <a:r>
              <a:rPr lang="es-ES" dirty="0"/>
              <a:t>Inflación 5,42% </a:t>
            </a:r>
            <a:endParaRPr lang="es-EC" dirty="0"/>
          </a:p>
          <a:p>
            <a:r>
              <a:rPr lang="es-ES" dirty="0"/>
              <a:t>Tasa de crecimiento de la demanda para la proyección de ventas 5,83%</a:t>
            </a:r>
            <a:endParaRPr lang="es-EC"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27" t="32282" r="49873" b="37221"/>
          <a:stretch/>
        </p:blipFill>
        <p:spPr bwMode="auto">
          <a:xfrm>
            <a:off x="1444162" y="764704"/>
            <a:ext cx="6258296"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154640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184666"/>
            <a:ext cx="5184576" cy="1015663"/>
          </a:xfrm>
          <a:prstGeom prst="rect">
            <a:avLst/>
          </a:prstGeom>
          <a:noFill/>
        </p:spPr>
        <p:txBody>
          <a:bodyPr wrap="square" rtlCol="0">
            <a:spAutoFit/>
          </a:bodyPr>
          <a:lstStyle/>
          <a:p>
            <a:pPr lvl="1" algn="ctr" fontAlgn="base"/>
            <a:r>
              <a:rPr lang="es-ES" sz="1400" b="1" dirty="0" smtClean="0"/>
              <a:t>FRESH </a:t>
            </a:r>
            <a:r>
              <a:rPr lang="es-ES" sz="1400" b="1" dirty="0"/>
              <a:t>PULP</a:t>
            </a:r>
            <a:endParaRPr lang="es-EC" sz="1400" dirty="0"/>
          </a:p>
          <a:p>
            <a:pPr lvl="1" algn="ctr"/>
            <a:r>
              <a:rPr lang="es-ES" sz="1400" b="1" dirty="0" smtClean="0"/>
              <a:t>Flujo </a:t>
            </a:r>
            <a:r>
              <a:rPr lang="es-ES" sz="1400" b="1" dirty="0"/>
              <a:t>de Caja</a:t>
            </a:r>
            <a:endParaRPr lang="es-EC" sz="1400" dirty="0"/>
          </a:p>
          <a:p>
            <a:pPr algn="ctr"/>
            <a:r>
              <a:rPr lang="es-ES" sz="1400" b="1" dirty="0"/>
              <a:t>(Valores en </a:t>
            </a:r>
            <a:r>
              <a:rPr lang="es-ES" sz="1400" b="1" dirty="0" err="1"/>
              <a:t>usd</a:t>
            </a:r>
            <a:r>
              <a:rPr lang="es-ES" sz="1400" b="1" dirty="0"/>
              <a:t> por productos de 500 gramos)</a:t>
            </a:r>
            <a:endParaRPr lang="es-EC" sz="1400" dirty="0"/>
          </a:p>
          <a:p>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xmlns="" val="3430221281"/>
              </p:ext>
            </p:extLst>
          </p:nvPr>
        </p:nvGraphicFramePr>
        <p:xfrm>
          <a:off x="179512" y="908720"/>
          <a:ext cx="8856985" cy="5569233"/>
        </p:xfrm>
        <a:graphic>
          <a:graphicData uri="http://schemas.openxmlformats.org/drawingml/2006/table">
            <a:tbl>
              <a:tblPr firstRow="1" firstCol="1" bandRow="1">
                <a:tableStyleId>{F5AB1C69-6EDB-4FF4-983F-18BD219EF322}</a:tableStyleId>
              </a:tblPr>
              <a:tblGrid>
                <a:gridCol w="3039941"/>
                <a:gridCol w="755776"/>
                <a:gridCol w="864279"/>
                <a:gridCol w="1095314"/>
                <a:gridCol w="1080348"/>
                <a:gridCol w="987747"/>
                <a:gridCol w="1033580"/>
              </a:tblGrid>
              <a:tr h="235978">
                <a:tc>
                  <a:txBody>
                    <a:bodyPr/>
                    <a:lstStyle/>
                    <a:p>
                      <a:endParaRPr lang="es-EC" sz="1100">
                        <a:effectLst/>
                        <a:latin typeface="Calibri"/>
                        <a:cs typeface="Times New Roman"/>
                      </a:endParaRPr>
                    </a:p>
                  </a:txBody>
                  <a:tcPr marL="34473" marR="34473" marT="0" marB="0" anchor="b"/>
                </a:tc>
                <a:tc>
                  <a:txBody>
                    <a:bodyPr/>
                    <a:lstStyle/>
                    <a:p>
                      <a:endParaRPr lang="es-EC" sz="1100">
                        <a:effectLst/>
                        <a:latin typeface="Calibri"/>
                        <a:cs typeface="Times New Roman"/>
                      </a:endParaRPr>
                    </a:p>
                  </a:txBody>
                  <a:tcPr marL="34473" marR="34473" marT="0" marB="0" anchor="b"/>
                </a:tc>
                <a:tc>
                  <a:txBody>
                    <a:bodyPr/>
                    <a:lstStyle/>
                    <a:p>
                      <a:pPr algn="r">
                        <a:lnSpc>
                          <a:spcPct val="115000"/>
                        </a:lnSpc>
                        <a:spcAft>
                          <a:spcPts val="0"/>
                        </a:spcAft>
                      </a:pPr>
                      <a:r>
                        <a:rPr lang="es-EC" sz="900">
                          <a:effectLst/>
                        </a:rPr>
                        <a:t>Año 1</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Año 2</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Año 3</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Año 4</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Año 5</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PRODUCCIÓN</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369600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391148</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413952</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438085</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463625</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PRECIO DE VENTA</a:t>
                      </a:r>
                      <a:endParaRPr lang="es-EC" sz="1200">
                        <a:effectLst/>
                        <a:latin typeface="Times New Roman"/>
                        <a:ea typeface="Times New Roman"/>
                        <a:cs typeface="Times New Roman"/>
                      </a:endParaRPr>
                    </a:p>
                  </a:txBody>
                  <a:tcPr marL="34473" marR="34473" marT="0" marB="0" anchor="b"/>
                </a:tc>
                <a:tc>
                  <a:txBody>
                    <a:bodyPr/>
                    <a:lstStyle/>
                    <a:p>
                      <a:pPr algn="ct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1,48</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1,56</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1,64</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1,73</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1,82</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INGRESO NETO</a:t>
                      </a:r>
                      <a:endParaRPr lang="es-EC" sz="1200">
                        <a:effectLst/>
                        <a:latin typeface="Times New Roman"/>
                        <a:ea typeface="Times New Roman"/>
                        <a:cs typeface="Times New Roman"/>
                      </a:endParaRPr>
                    </a:p>
                  </a:txBody>
                  <a:tcPr marL="34473" marR="34473" marT="0" marB="0" anchor="b"/>
                </a:tc>
                <a:tc>
                  <a:txBody>
                    <a:bodyPr/>
                    <a:lstStyle/>
                    <a:p>
                      <a:pPr algn="ct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545732,99</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608736,88</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679014,46</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757405,46</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844846,56</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(COSTOS DIRECTO)</a:t>
                      </a:r>
                      <a:endParaRPr lang="es-EC" sz="1200">
                        <a:effectLst/>
                        <a:latin typeface="Times New Roman"/>
                        <a:ea typeface="Times New Roman"/>
                        <a:cs typeface="Times New Roman"/>
                      </a:endParaRPr>
                    </a:p>
                  </a:txBody>
                  <a:tcPr marL="34473" marR="34473" marT="0" marB="0" anchor="b"/>
                </a:tc>
                <a:tc>
                  <a:txBody>
                    <a:bodyPr/>
                    <a:lstStyle/>
                    <a:p>
                      <a:pPr algn="ct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302483,21</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336050,96</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373430,28</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415058,48</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461423,25</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(COSTOS DE FABRICA)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105531,80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111407,46</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117621,61</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124193,79</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131144,66</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(GASTOS ADMINISTRATIVOS)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92400,00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97786,92</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103487,90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109521,24</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115906,33</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GASTOS DE VENTA)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800,00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800,00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1000,00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1000,00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1000,00</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S" sz="900">
                          <a:effectLst/>
                        </a:rPr>
                        <a:t> </a:t>
                      </a:r>
                      <a:r>
                        <a:rPr lang="es-EC" sz="900">
                          <a:effectLst/>
                        </a:rPr>
                        <a:t>(GASTOS FINANCIEROS)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4561,99</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3802,99</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2921,96</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1899,31</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712,27</a:t>
                      </a:r>
                      <a:endParaRPr lang="es-EC" sz="1200">
                        <a:effectLst/>
                        <a:latin typeface="Times New Roman"/>
                        <a:ea typeface="Times New Roman"/>
                        <a:cs typeface="Times New Roman"/>
                      </a:endParaRPr>
                    </a:p>
                  </a:txBody>
                  <a:tcPr marL="34473" marR="34473" marT="0" marB="0" anchor="ctr"/>
                </a:tc>
              </a:tr>
              <a:tr h="377717">
                <a:tc>
                  <a:txBody>
                    <a:bodyPr/>
                    <a:lstStyle/>
                    <a:p>
                      <a:pPr algn="ctr">
                        <a:lnSpc>
                          <a:spcPct val="115000"/>
                        </a:lnSpc>
                        <a:spcAft>
                          <a:spcPts val="0"/>
                        </a:spcAft>
                      </a:pPr>
                      <a:r>
                        <a:rPr lang="es-EC" sz="900">
                          <a:effectLst/>
                        </a:rPr>
                        <a:t> UTILIDAD ANTES DE LA PARTICIPACION DE TRABAJADORES E IMP. A LA RENTA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39955,99</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58888,56</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80552,70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105732,63</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134660,04</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15% DE PARTICIPACIÓN DE TRABAJADORES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5993,40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8833,28</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12082,91</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15859,89</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20199,01</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UTILIDAD ANTES DEL IMPUESTO A LA RENTA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33962,59</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50055,27</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68469,80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89872,73</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114461,04</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TASA IMPUESTO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0,23</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0,17</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0,17</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0,17</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0,17</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IMPUESTO A LA RENTA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7811,40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8509,40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11639,87</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15278,36</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19458,38</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UTILIDAD DEL EJERCICIO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26151,20</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41545,88</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56829,93</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74594,37</a:t>
                      </a:r>
                      <a:endParaRPr lang="es-EC" sz="1200">
                        <a:effectLst/>
                        <a:latin typeface="Times New Roman"/>
                        <a:ea typeface="Times New Roman"/>
                        <a:cs typeface="Times New Roman"/>
                      </a:endParaRPr>
                    </a:p>
                  </a:txBody>
                  <a:tcPr marL="34473" marR="34473" marT="0" marB="0" anchor="ctr"/>
                </a:tc>
                <a:tc>
                  <a:txBody>
                    <a:bodyPr/>
                    <a:lstStyle/>
                    <a:p>
                      <a:pPr algn="r">
                        <a:lnSpc>
                          <a:spcPct val="115000"/>
                        </a:lnSpc>
                        <a:spcAft>
                          <a:spcPts val="0"/>
                        </a:spcAft>
                      </a:pPr>
                      <a:r>
                        <a:rPr lang="es-EC" sz="900">
                          <a:effectLst/>
                        </a:rPr>
                        <a:t>95002,66</a:t>
                      </a:r>
                      <a:endParaRPr lang="es-EC" sz="1200">
                        <a:effectLst/>
                        <a:latin typeface="Times New Roman"/>
                        <a:ea typeface="Times New Roman"/>
                        <a:cs typeface="Times New Roman"/>
                      </a:endParaRPr>
                    </a:p>
                  </a:txBody>
                  <a:tcPr marL="34473" marR="34473" marT="0" marB="0" anchor="ctr"/>
                </a:tc>
              </a:tr>
              <a:tr h="235978">
                <a:tc>
                  <a:txBody>
                    <a:bodyPr/>
                    <a:lstStyle/>
                    <a:p>
                      <a:pPr>
                        <a:lnSpc>
                          <a:spcPct val="115000"/>
                        </a:lnSpc>
                        <a:spcAft>
                          <a:spcPts val="0"/>
                        </a:spcAft>
                      </a:pPr>
                      <a:r>
                        <a:rPr lang="es-EC" sz="900">
                          <a:effectLst/>
                        </a:rPr>
                        <a:t> DEPRECIACIONES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4247,19</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4247,19</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4247,19</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4247,19</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4247,19</a:t>
                      </a:r>
                      <a:endParaRPr lang="es-EC" sz="1200">
                        <a:effectLst/>
                        <a:latin typeface="Times New Roman"/>
                        <a:ea typeface="Times New Roman"/>
                        <a:cs typeface="Times New Roman"/>
                      </a:endParaRPr>
                    </a:p>
                  </a:txBody>
                  <a:tcPr marL="34473" marR="34473" marT="0" marB="0" anchor="b"/>
                </a:tc>
              </a:tr>
              <a:tr h="235978">
                <a:tc>
                  <a:txBody>
                    <a:bodyPr/>
                    <a:lstStyle/>
                    <a:p>
                      <a:pPr>
                        <a:lnSpc>
                          <a:spcPct val="115000"/>
                        </a:lnSpc>
                        <a:spcAft>
                          <a:spcPts val="0"/>
                        </a:spcAft>
                      </a:pPr>
                      <a:r>
                        <a:rPr lang="es-EC" sz="900">
                          <a:effectLst/>
                        </a:rPr>
                        <a:t> (ACTIVOS FIJOS)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41.591,00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r>
              <a:tr h="235978">
                <a:tc>
                  <a:txBody>
                    <a:bodyPr/>
                    <a:lstStyle/>
                    <a:p>
                      <a:pPr>
                        <a:lnSpc>
                          <a:spcPct val="115000"/>
                        </a:lnSpc>
                        <a:spcAft>
                          <a:spcPts val="0"/>
                        </a:spcAft>
                      </a:pPr>
                      <a:r>
                        <a:rPr lang="es-EC" sz="900">
                          <a:effectLst/>
                        </a:rPr>
                        <a:t> (ACTIVO DIFERIDO)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500,00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r>
              <a:tr h="235978">
                <a:tc>
                  <a:txBody>
                    <a:bodyPr/>
                    <a:lstStyle/>
                    <a:p>
                      <a:pPr>
                        <a:lnSpc>
                          <a:spcPct val="115000"/>
                        </a:lnSpc>
                        <a:spcAft>
                          <a:spcPts val="0"/>
                        </a:spcAft>
                      </a:pPr>
                      <a:r>
                        <a:rPr lang="es-EC" sz="900">
                          <a:effectLst/>
                        </a:rPr>
                        <a:t> (CAPITAL DE TRABAJO)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36.972,35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r>
              <a:tr h="235978">
                <a:tc>
                  <a:txBody>
                    <a:bodyPr/>
                    <a:lstStyle/>
                    <a:p>
                      <a:pPr>
                        <a:lnSpc>
                          <a:spcPct val="115000"/>
                        </a:lnSpc>
                        <a:spcAft>
                          <a:spcPts val="0"/>
                        </a:spcAft>
                      </a:pPr>
                      <a:r>
                        <a:rPr lang="es-EC" sz="900">
                          <a:effectLst/>
                        </a:rPr>
                        <a:t> (AMORTIZACIÓN DEL CRÉDITO)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4721,53</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5480,54</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6361,56</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7384,21</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8571,26</a:t>
                      </a:r>
                      <a:endParaRPr lang="es-EC" sz="1200">
                        <a:effectLst/>
                        <a:latin typeface="Times New Roman"/>
                        <a:ea typeface="Times New Roman"/>
                        <a:cs typeface="Times New Roman"/>
                      </a:endParaRPr>
                    </a:p>
                  </a:txBody>
                  <a:tcPr marL="34473" marR="34473" marT="0" marB="0" anchor="b"/>
                </a:tc>
              </a:tr>
              <a:tr h="235978">
                <a:tc>
                  <a:txBody>
                    <a:bodyPr/>
                    <a:lstStyle/>
                    <a:p>
                      <a:pPr>
                        <a:lnSpc>
                          <a:spcPct val="115000"/>
                        </a:lnSpc>
                        <a:spcAft>
                          <a:spcPts val="0"/>
                        </a:spcAft>
                      </a:pPr>
                      <a:r>
                        <a:rPr lang="es-EC" sz="900">
                          <a:effectLst/>
                        </a:rPr>
                        <a:t> CAPITAL DE TRABAJO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36972,35</a:t>
                      </a:r>
                      <a:endParaRPr lang="es-EC" sz="1200">
                        <a:effectLst/>
                        <a:latin typeface="Times New Roman"/>
                        <a:ea typeface="Times New Roman"/>
                        <a:cs typeface="Times New Roman"/>
                      </a:endParaRPr>
                    </a:p>
                  </a:txBody>
                  <a:tcPr marL="34473" marR="34473" marT="0" marB="0" anchor="b"/>
                </a:tc>
              </a:tr>
              <a:tr h="235978">
                <a:tc>
                  <a:txBody>
                    <a:bodyPr/>
                    <a:lstStyle/>
                    <a:p>
                      <a:pPr>
                        <a:lnSpc>
                          <a:spcPct val="115000"/>
                        </a:lnSpc>
                        <a:spcAft>
                          <a:spcPts val="0"/>
                        </a:spcAft>
                      </a:pPr>
                      <a:r>
                        <a:rPr lang="es-EC" sz="900">
                          <a:effectLst/>
                        </a:rPr>
                        <a:t> VALOR RESIDUAL ACTIVOS FIJOS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4159,10</a:t>
                      </a:r>
                      <a:endParaRPr lang="es-EC" sz="1200">
                        <a:effectLst/>
                        <a:latin typeface="Times New Roman"/>
                        <a:ea typeface="Times New Roman"/>
                        <a:cs typeface="Times New Roman"/>
                      </a:endParaRPr>
                    </a:p>
                  </a:txBody>
                  <a:tcPr marL="34473" marR="34473" marT="0" marB="0" anchor="b"/>
                </a:tc>
              </a:tr>
              <a:tr h="235978">
                <a:tc>
                  <a:txBody>
                    <a:bodyPr/>
                    <a:lstStyle/>
                    <a:p>
                      <a:pPr>
                        <a:lnSpc>
                          <a:spcPct val="115000"/>
                        </a:lnSpc>
                        <a:spcAft>
                          <a:spcPts val="0"/>
                        </a:spcAft>
                      </a:pPr>
                      <a:r>
                        <a:rPr lang="es-EC" sz="900">
                          <a:effectLst/>
                        </a:rPr>
                        <a:t> FLUJO DE CAJA </a:t>
                      </a:r>
                      <a:endParaRPr lang="es-EC" sz="1200">
                        <a:effectLst/>
                        <a:latin typeface="Times New Roman"/>
                        <a:ea typeface="Times New Roman"/>
                        <a:cs typeface="Times New Roman"/>
                      </a:endParaRPr>
                    </a:p>
                  </a:txBody>
                  <a:tcPr marL="34473" marR="34473" marT="0" marB="0" anchor="b"/>
                </a:tc>
                <a:tc>
                  <a:txBody>
                    <a:bodyPr/>
                    <a:lstStyle/>
                    <a:p>
                      <a:pPr>
                        <a:lnSpc>
                          <a:spcPct val="115000"/>
                        </a:lnSpc>
                        <a:spcAft>
                          <a:spcPts val="0"/>
                        </a:spcAft>
                      </a:pPr>
                      <a:r>
                        <a:rPr lang="es-EC" sz="900">
                          <a:effectLst/>
                        </a:rPr>
                        <a:t> (79.063,35)</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25676,85</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40312,53</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54715,56</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a:effectLst/>
                        </a:rPr>
                        <a:t>71457,35</a:t>
                      </a:r>
                      <a:endParaRPr lang="es-EC" sz="1200">
                        <a:effectLst/>
                        <a:latin typeface="Times New Roman"/>
                        <a:ea typeface="Times New Roman"/>
                        <a:cs typeface="Times New Roman"/>
                      </a:endParaRPr>
                    </a:p>
                  </a:txBody>
                  <a:tcPr marL="34473" marR="34473" marT="0" marB="0" anchor="b"/>
                </a:tc>
                <a:tc>
                  <a:txBody>
                    <a:bodyPr/>
                    <a:lstStyle/>
                    <a:p>
                      <a:pPr algn="r">
                        <a:lnSpc>
                          <a:spcPct val="115000"/>
                        </a:lnSpc>
                        <a:spcAft>
                          <a:spcPts val="0"/>
                        </a:spcAft>
                      </a:pPr>
                      <a:r>
                        <a:rPr lang="es-EC" sz="900" dirty="0">
                          <a:effectLst/>
                        </a:rPr>
                        <a:t>131810,05</a:t>
                      </a:r>
                      <a:endParaRPr lang="es-EC" sz="1200" dirty="0">
                        <a:effectLst/>
                        <a:latin typeface="Times New Roman"/>
                        <a:ea typeface="Times New Roman"/>
                        <a:cs typeface="Times New Roman"/>
                      </a:endParaRPr>
                    </a:p>
                  </a:txBody>
                  <a:tcPr marL="34473" marR="34473" marT="0" marB="0" anchor="b"/>
                </a:tc>
              </a:tr>
            </a:tbl>
          </a:graphicData>
        </a:graphic>
      </p:graphicFrame>
    </p:spTree>
    <p:extLst>
      <p:ext uri="{BB962C8B-B14F-4D97-AF65-F5344CB8AC3E}">
        <p14:creationId xmlns:p14="http://schemas.microsoft.com/office/powerpoint/2010/main" xmlns="" val="353340632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182553656"/>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8850369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3189313693"/>
              </p:ext>
            </p:extLst>
          </p:nvPr>
        </p:nvGraphicFramePr>
        <p:xfrm>
          <a:off x="1971992" y="1124746"/>
          <a:ext cx="5222241" cy="3744413"/>
        </p:xfrm>
        <a:graphic>
          <a:graphicData uri="http://schemas.openxmlformats.org/drawingml/2006/table">
            <a:tbl>
              <a:tblPr firstRow="1" firstCol="1" bandRow="1">
                <a:tableStyleId>{93296810-A885-4BE3-A3E7-6D5BEEA58F35}</a:tableStyleId>
              </a:tblPr>
              <a:tblGrid>
                <a:gridCol w="1384624"/>
                <a:gridCol w="1525508"/>
                <a:gridCol w="1281896"/>
                <a:gridCol w="1030213"/>
              </a:tblGrid>
              <a:tr h="501188">
                <a:tc>
                  <a:txBody>
                    <a:bodyPr/>
                    <a:lstStyle/>
                    <a:p>
                      <a:pPr algn="ctr">
                        <a:spcAft>
                          <a:spcPts val="0"/>
                        </a:spcAft>
                      </a:pPr>
                      <a:r>
                        <a:rPr lang="es-EC" sz="1400" dirty="0">
                          <a:effectLst/>
                        </a:rPr>
                        <a:t>VAN</a:t>
                      </a:r>
                      <a:endParaRPr lang="es-EC" sz="1200" dirty="0">
                        <a:effectLst/>
                        <a:latin typeface="Times New Roman"/>
                        <a:ea typeface="Times New Roman"/>
                        <a:cs typeface="Times New Roman"/>
                      </a:endParaRPr>
                    </a:p>
                  </a:txBody>
                  <a:tcPr marL="44450" marR="44450" marT="0" marB="0" anchor="b"/>
                </a:tc>
                <a:tc>
                  <a:txBody>
                    <a:bodyPr/>
                    <a:lstStyle/>
                    <a:p>
                      <a:pPr algn="ctr">
                        <a:spcAft>
                          <a:spcPts val="0"/>
                        </a:spcAft>
                      </a:pPr>
                      <a:r>
                        <a:rPr lang="es-EC" sz="900">
                          <a:effectLst/>
                        </a:rPr>
                        <a:t>II</a:t>
                      </a:r>
                      <a:endParaRPr lang="es-EC" sz="1200">
                        <a:effectLst/>
                        <a:latin typeface="Times New Roman"/>
                        <a:ea typeface="Times New Roman"/>
                        <a:cs typeface="Times New Roman"/>
                      </a:endParaRPr>
                    </a:p>
                  </a:txBody>
                  <a:tcPr marL="44450" marR="44450" marT="0" marB="0" anchor="b"/>
                </a:tc>
                <a:tc>
                  <a:txBody>
                    <a:bodyPr/>
                    <a:lstStyle/>
                    <a:p>
                      <a:pPr>
                        <a:spcAft>
                          <a:spcPts val="0"/>
                        </a:spcAft>
                      </a:pPr>
                      <a:r>
                        <a:rPr lang="es-EC" sz="1000">
                          <a:effectLst/>
                        </a:rPr>
                        <a:t>           (79.063,35)</a:t>
                      </a:r>
                      <a:endParaRPr lang="es-EC" sz="1200">
                        <a:effectLst/>
                        <a:latin typeface="Times New Roman"/>
                        <a:ea typeface="Times New Roman"/>
                        <a:cs typeface="Times New Roman"/>
                      </a:endParaRPr>
                    </a:p>
                  </a:txBody>
                  <a:tcPr marL="44450" marR="44450" marT="0" marB="0" anchor="b"/>
                </a:tc>
                <a:tc>
                  <a:txBody>
                    <a:bodyPr/>
                    <a:lstStyle/>
                    <a:p>
                      <a:endParaRPr lang="es-EC" sz="1000" dirty="0">
                        <a:effectLst/>
                        <a:latin typeface="Calibri"/>
                        <a:cs typeface="Times New Roman"/>
                      </a:endParaRPr>
                    </a:p>
                  </a:txBody>
                  <a:tcPr marL="44450" marR="44450" marT="0" marB="0" anchor="b"/>
                </a:tc>
              </a:tr>
              <a:tr h="400398">
                <a:tc>
                  <a:txBody>
                    <a:bodyPr/>
                    <a:lstStyle/>
                    <a:p>
                      <a:endParaRPr lang="es-EC" sz="1000">
                        <a:effectLst/>
                        <a:latin typeface="Calibri"/>
                        <a:cs typeface="Times New Roman"/>
                      </a:endParaRPr>
                    </a:p>
                  </a:txBody>
                  <a:tcPr marL="44450" marR="44450" marT="0" marB="0" anchor="b"/>
                </a:tc>
                <a:tc>
                  <a:txBody>
                    <a:bodyPr/>
                    <a:lstStyle/>
                    <a:p>
                      <a:pPr algn="ctr">
                        <a:spcAft>
                          <a:spcPts val="0"/>
                        </a:spcAft>
                      </a:pPr>
                      <a:r>
                        <a:rPr lang="es-EC" sz="1000">
                          <a:effectLst/>
                        </a:rPr>
                        <a:t>1</a:t>
                      </a:r>
                      <a:endParaRPr lang="es-EC" sz="1200">
                        <a:effectLst/>
                        <a:latin typeface="Times New Roman"/>
                        <a:ea typeface="Times New Roman"/>
                        <a:cs typeface="Times New Roman"/>
                      </a:endParaRPr>
                    </a:p>
                  </a:txBody>
                  <a:tcPr marL="44450" marR="44450" marT="0" marB="0" anchor="b"/>
                </a:tc>
                <a:tc>
                  <a:txBody>
                    <a:bodyPr/>
                    <a:lstStyle/>
                    <a:p>
                      <a:pPr>
                        <a:spcAft>
                          <a:spcPts val="0"/>
                        </a:spcAft>
                      </a:pPr>
                      <a:r>
                        <a:rPr lang="es-EC" sz="1000">
                          <a:effectLst/>
                        </a:rPr>
                        <a:t>            25.676,85 </a:t>
                      </a:r>
                      <a:endParaRPr lang="es-EC" sz="1200">
                        <a:effectLst/>
                        <a:latin typeface="Times New Roman"/>
                        <a:ea typeface="Times New Roman"/>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r>
              <a:tr h="400398">
                <a:tc>
                  <a:txBody>
                    <a:bodyPr/>
                    <a:lstStyle/>
                    <a:p>
                      <a:endParaRPr lang="es-EC" sz="1000">
                        <a:effectLst/>
                        <a:latin typeface="Calibri"/>
                        <a:cs typeface="Times New Roman"/>
                      </a:endParaRPr>
                    </a:p>
                  </a:txBody>
                  <a:tcPr marL="44450" marR="44450" marT="0" marB="0" anchor="b"/>
                </a:tc>
                <a:tc>
                  <a:txBody>
                    <a:bodyPr/>
                    <a:lstStyle/>
                    <a:p>
                      <a:pPr algn="ctr">
                        <a:spcAft>
                          <a:spcPts val="0"/>
                        </a:spcAft>
                      </a:pPr>
                      <a:r>
                        <a:rPr lang="es-EC" sz="1000">
                          <a:effectLst/>
                        </a:rPr>
                        <a:t>2</a:t>
                      </a:r>
                      <a:endParaRPr lang="es-EC" sz="1200">
                        <a:effectLst/>
                        <a:latin typeface="Times New Roman"/>
                        <a:ea typeface="Times New Roman"/>
                        <a:cs typeface="Times New Roman"/>
                      </a:endParaRPr>
                    </a:p>
                  </a:txBody>
                  <a:tcPr marL="44450" marR="44450" marT="0" marB="0" anchor="b"/>
                </a:tc>
                <a:tc>
                  <a:txBody>
                    <a:bodyPr/>
                    <a:lstStyle/>
                    <a:p>
                      <a:pPr>
                        <a:spcAft>
                          <a:spcPts val="0"/>
                        </a:spcAft>
                      </a:pPr>
                      <a:r>
                        <a:rPr lang="es-EC" sz="1000">
                          <a:effectLst/>
                        </a:rPr>
                        <a:t>            40.312,53 </a:t>
                      </a:r>
                      <a:endParaRPr lang="es-EC" sz="1200">
                        <a:effectLst/>
                        <a:latin typeface="Times New Roman"/>
                        <a:ea typeface="Times New Roman"/>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r>
              <a:tr h="400398">
                <a:tc>
                  <a:txBody>
                    <a:bodyPr/>
                    <a:lstStyle/>
                    <a:p>
                      <a:endParaRPr lang="es-EC" sz="1000">
                        <a:effectLst/>
                        <a:latin typeface="Calibri"/>
                        <a:cs typeface="Times New Roman"/>
                      </a:endParaRPr>
                    </a:p>
                  </a:txBody>
                  <a:tcPr marL="44450" marR="44450" marT="0" marB="0" anchor="b"/>
                </a:tc>
                <a:tc>
                  <a:txBody>
                    <a:bodyPr/>
                    <a:lstStyle/>
                    <a:p>
                      <a:pPr algn="ctr">
                        <a:spcAft>
                          <a:spcPts val="0"/>
                        </a:spcAft>
                      </a:pPr>
                      <a:r>
                        <a:rPr lang="es-EC" sz="1000">
                          <a:effectLst/>
                        </a:rPr>
                        <a:t>3</a:t>
                      </a:r>
                      <a:endParaRPr lang="es-EC" sz="1200">
                        <a:effectLst/>
                        <a:latin typeface="Times New Roman"/>
                        <a:ea typeface="Times New Roman"/>
                        <a:cs typeface="Times New Roman"/>
                      </a:endParaRPr>
                    </a:p>
                  </a:txBody>
                  <a:tcPr marL="44450" marR="44450" marT="0" marB="0" anchor="b"/>
                </a:tc>
                <a:tc>
                  <a:txBody>
                    <a:bodyPr/>
                    <a:lstStyle/>
                    <a:p>
                      <a:pPr>
                        <a:spcAft>
                          <a:spcPts val="0"/>
                        </a:spcAft>
                      </a:pPr>
                      <a:r>
                        <a:rPr lang="es-EC" sz="1000">
                          <a:effectLst/>
                        </a:rPr>
                        <a:t>            54.715,56 </a:t>
                      </a:r>
                      <a:endParaRPr lang="es-EC" sz="1200">
                        <a:effectLst/>
                        <a:latin typeface="Times New Roman"/>
                        <a:ea typeface="Times New Roman"/>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r>
              <a:tr h="400398">
                <a:tc>
                  <a:txBody>
                    <a:bodyPr/>
                    <a:lstStyle/>
                    <a:p>
                      <a:endParaRPr lang="es-EC" sz="1000">
                        <a:effectLst/>
                        <a:latin typeface="Calibri"/>
                        <a:cs typeface="Times New Roman"/>
                      </a:endParaRPr>
                    </a:p>
                  </a:txBody>
                  <a:tcPr marL="44450" marR="44450" marT="0" marB="0" anchor="b"/>
                </a:tc>
                <a:tc>
                  <a:txBody>
                    <a:bodyPr/>
                    <a:lstStyle/>
                    <a:p>
                      <a:pPr algn="ctr">
                        <a:spcAft>
                          <a:spcPts val="0"/>
                        </a:spcAft>
                      </a:pPr>
                      <a:r>
                        <a:rPr lang="es-EC" sz="1000">
                          <a:effectLst/>
                        </a:rPr>
                        <a:t>4</a:t>
                      </a:r>
                      <a:endParaRPr lang="es-EC" sz="1200">
                        <a:effectLst/>
                        <a:latin typeface="Times New Roman"/>
                        <a:ea typeface="Times New Roman"/>
                        <a:cs typeface="Times New Roman"/>
                      </a:endParaRPr>
                    </a:p>
                  </a:txBody>
                  <a:tcPr marL="44450" marR="44450" marT="0" marB="0" anchor="b"/>
                </a:tc>
                <a:tc>
                  <a:txBody>
                    <a:bodyPr/>
                    <a:lstStyle/>
                    <a:p>
                      <a:pPr>
                        <a:spcAft>
                          <a:spcPts val="0"/>
                        </a:spcAft>
                      </a:pPr>
                      <a:r>
                        <a:rPr lang="es-EC" sz="1000">
                          <a:effectLst/>
                        </a:rPr>
                        <a:t>            71.457,35 </a:t>
                      </a:r>
                      <a:endParaRPr lang="es-EC" sz="1200">
                        <a:effectLst/>
                        <a:latin typeface="Times New Roman"/>
                        <a:ea typeface="Times New Roman"/>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r>
              <a:tr h="400398">
                <a:tc>
                  <a:txBody>
                    <a:bodyPr/>
                    <a:lstStyle/>
                    <a:p>
                      <a:endParaRPr lang="es-EC" sz="1000">
                        <a:effectLst/>
                        <a:latin typeface="Calibri"/>
                        <a:cs typeface="Times New Roman"/>
                      </a:endParaRPr>
                    </a:p>
                  </a:txBody>
                  <a:tcPr marL="44450" marR="44450" marT="0" marB="0" anchor="b"/>
                </a:tc>
                <a:tc>
                  <a:txBody>
                    <a:bodyPr/>
                    <a:lstStyle/>
                    <a:p>
                      <a:pPr algn="ctr">
                        <a:spcAft>
                          <a:spcPts val="0"/>
                        </a:spcAft>
                      </a:pPr>
                      <a:r>
                        <a:rPr lang="es-EC" sz="1000">
                          <a:effectLst/>
                        </a:rPr>
                        <a:t>5</a:t>
                      </a:r>
                      <a:endParaRPr lang="es-EC" sz="1200">
                        <a:effectLst/>
                        <a:latin typeface="Times New Roman"/>
                        <a:ea typeface="Times New Roman"/>
                        <a:cs typeface="Times New Roman"/>
                      </a:endParaRPr>
                    </a:p>
                  </a:txBody>
                  <a:tcPr marL="44450" marR="44450" marT="0" marB="0" anchor="b"/>
                </a:tc>
                <a:tc>
                  <a:txBody>
                    <a:bodyPr/>
                    <a:lstStyle/>
                    <a:p>
                      <a:pPr>
                        <a:spcAft>
                          <a:spcPts val="0"/>
                        </a:spcAft>
                      </a:pPr>
                      <a:r>
                        <a:rPr lang="es-EC" sz="1000">
                          <a:effectLst/>
                        </a:rPr>
                        <a:t>          131.810,05 </a:t>
                      </a:r>
                      <a:endParaRPr lang="es-EC" sz="1200">
                        <a:effectLst/>
                        <a:latin typeface="Times New Roman"/>
                        <a:ea typeface="Times New Roman"/>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r>
              <a:tr h="400398">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r>
              <a:tr h="400398">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r>
              <a:tr h="440439">
                <a:tc>
                  <a:txBody>
                    <a:bodyPr/>
                    <a:lstStyle/>
                    <a:p>
                      <a:endParaRPr lang="es-EC" sz="1000">
                        <a:effectLst/>
                        <a:latin typeface="Calibri"/>
                        <a:cs typeface="Times New Roman"/>
                      </a:endParaRPr>
                    </a:p>
                  </a:txBody>
                  <a:tcPr marL="44450" marR="44450" marT="0" marB="0" anchor="b"/>
                </a:tc>
                <a:tc>
                  <a:txBody>
                    <a:bodyPr/>
                    <a:lstStyle/>
                    <a:p>
                      <a:pPr>
                        <a:spcAft>
                          <a:spcPts val="0"/>
                        </a:spcAft>
                      </a:pPr>
                      <a:r>
                        <a:rPr lang="es-EC" sz="1200">
                          <a:effectLst/>
                        </a:rPr>
                        <a:t>VAN</a:t>
                      </a:r>
                      <a:endParaRPr lang="es-EC" sz="1200">
                        <a:effectLst/>
                        <a:latin typeface="Times New Roman"/>
                        <a:ea typeface="Times New Roman"/>
                        <a:cs typeface="Times New Roman"/>
                      </a:endParaRPr>
                    </a:p>
                  </a:txBody>
                  <a:tcPr marL="44450" marR="44450" marT="0" marB="0" anchor="b"/>
                </a:tc>
                <a:tc>
                  <a:txBody>
                    <a:bodyPr/>
                    <a:lstStyle/>
                    <a:p>
                      <a:pPr>
                        <a:spcAft>
                          <a:spcPts val="0"/>
                        </a:spcAft>
                      </a:pPr>
                      <a:r>
                        <a:rPr lang="es-EC" sz="1200">
                          <a:effectLst/>
                        </a:rPr>
                        <a:t>   128.155,50 </a:t>
                      </a:r>
                      <a:endParaRPr lang="es-EC" sz="1200">
                        <a:effectLst/>
                        <a:latin typeface="Times New Roman"/>
                        <a:ea typeface="Times New Roman"/>
                        <a:cs typeface="Times New Roman"/>
                      </a:endParaRPr>
                    </a:p>
                  </a:txBody>
                  <a:tcPr marL="44450" marR="44450" marT="0" marB="0" anchor="b"/>
                </a:tc>
                <a:tc>
                  <a:txBody>
                    <a:bodyPr/>
                    <a:lstStyle/>
                    <a:p>
                      <a:endParaRPr lang="es-EC" sz="1000" dirty="0">
                        <a:effectLst/>
                        <a:latin typeface="Calibri"/>
                        <a:cs typeface="Times New Roman"/>
                      </a:endParaRPr>
                    </a:p>
                  </a:txBody>
                  <a:tcPr marL="44450" marR="44450" marT="0" marB="0" anchor="b"/>
                </a:tc>
              </a:tr>
            </a:tbl>
          </a:graphicData>
        </a:graphic>
      </p:graphicFrame>
      <p:sp>
        <p:nvSpPr>
          <p:cNvPr id="3" name="2 CuadroTexto"/>
          <p:cNvSpPr txBox="1"/>
          <p:nvPr/>
        </p:nvSpPr>
        <p:spPr>
          <a:xfrm>
            <a:off x="2051720" y="5373216"/>
            <a:ext cx="5256584" cy="369332"/>
          </a:xfrm>
          <a:prstGeom prst="rect">
            <a:avLst/>
          </a:prstGeom>
          <a:noFill/>
        </p:spPr>
        <p:txBody>
          <a:bodyPr wrap="square" rtlCol="0">
            <a:spAutoFit/>
          </a:bodyPr>
          <a:lstStyle/>
          <a:p>
            <a:r>
              <a:rPr lang="es-EC" dirty="0" smtClean="0"/>
              <a:t>13,06% tasa de descuento </a:t>
            </a:r>
            <a:endParaRPr lang="es-EC" dirty="0"/>
          </a:p>
        </p:txBody>
      </p:sp>
    </p:spTree>
    <p:extLst>
      <p:ext uri="{BB962C8B-B14F-4D97-AF65-F5344CB8AC3E}">
        <p14:creationId xmlns:p14="http://schemas.microsoft.com/office/powerpoint/2010/main" xmlns="" val="3830943834"/>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03648" y="332656"/>
            <a:ext cx="3456384"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C" sz="2000" dirty="0" smtClean="0"/>
              <a:t>TASA INTERNA DE RETORNO</a:t>
            </a:r>
            <a:endParaRPr lang="es-EC" sz="2000" dirty="0"/>
          </a:p>
        </p:txBody>
      </p:sp>
      <p:graphicFrame>
        <p:nvGraphicFramePr>
          <p:cNvPr id="2" name="1 Tabla"/>
          <p:cNvGraphicFramePr>
            <a:graphicFrameLocks noGrp="1"/>
          </p:cNvGraphicFramePr>
          <p:nvPr>
            <p:extLst>
              <p:ext uri="{D42A27DB-BD31-4B8C-83A1-F6EECF244321}">
                <p14:modId xmlns:p14="http://schemas.microsoft.com/office/powerpoint/2010/main" xmlns="" val="843506078"/>
              </p:ext>
            </p:extLst>
          </p:nvPr>
        </p:nvGraphicFramePr>
        <p:xfrm>
          <a:off x="1691680" y="908720"/>
          <a:ext cx="5760640" cy="4896543"/>
        </p:xfrm>
        <a:graphic>
          <a:graphicData uri="http://schemas.openxmlformats.org/drawingml/2006/table">
            <a:tbl>
              <a:tblPr firstRow="1" firstCol="1" bandRow="1">
                <a:tableStyleId>{5C22544A-7EE6-4342-B048-85BDC9FD1C3A}</a:tableStyleId>
              </a:tblPr>
              <a:tblGrid>
                <a:gridCol w="1993418"/>
                <a:gridCol w="2196139"/>
                <a:gridCol w="1571083"/>
              </a:tblGrid>
              <a:tr h="302255">
                <a:tc>
                  <a:txBody>
                    <a:bodyPr/>
                    <a:lstStyle/>
                    <a:p>
                      <a:pPr algn="ctr">
                        <a:spcAft>
                          <a:spcPts val="0"/>
                        </a:spcAft>
                      </a:pPr>
                      <a:r>
                        <a:rPr lang="es-EC" sz="1200">
                          <a:effectLst/>
                        </a:rPr>
                        <a:t>TIR</a:t>
                      </a:r>
                      <a:endParaRPr lang="es-EC" sz="1200">
                        <a:effectLst/>
                        <a:latin typeface="Times New Roman"/>
                        <a:ea typeface="Times New Roman"/>
                        <a:cs typeface="Times New Roman"/>
                      </a:endParaRPr>
                    </a:p>
                  </a:txBody>
                  <a:tcPr marL="44450" marR="44450" marT="0" marB="0" anchor="b"/>
                </a:tc>
                <a:tc>
                  <a:txBody>
                    <a:bodyPr/>
                    <a:lstStyle/>
                    <a:p>
                      <a:pPr algn="ctr">
                        <a:spcAft>
                          <a:spcPts val="0"/>
                        </a:spcAft>
                      </a:pPr>
                      <a:r>
                        <a:rPr lang="es-EC" sz="1200">
                          <a:effectLst/>
                        </a:rPr>
                        <a:t> </a:t>
                      </a:r>
                      <a:endParaRPr lang="es-EC" sz="1200">
                        <a:effectLst/>
                        <a:latin typeface="Times New Roman"/>
                        <a:ea typeface="Times New Roman"/>
                        <a:cs typeface="Times New Roman"/>
                      </a:endParaRPr>
                    </a:p>
                  </a:txBody>
                  <a:tcPr marL="44450" marR="44450" marT="0" marB="0" anchor="b"/>
                </a:tc>
                <a:tc>
                  <a:txBody>
                    <a:bodyPr/>
                    <a:lstStyle/>
                    <a:p>
                      <a:pPr algn="ctr">
                        <a:spcAft>
                          <a:spcPts val="0"/>
                        </a:spcAft>
                      </a:pPr>
                      <a:r>
                        <a:rPr lang="es-EC" sz="1200">
                          <a:effectLst/>
                        </a:rPr>
                        <a:t> </a:t>
                      </a:r>
                      <a:endParaRPr lang="es-EC" sz="1200">
                        <a:effectLst/>
                        <a:latin typeface="Times New Roman"/>
                        <a:ea typeface="Times New Roman"/>
                        <a:cs typeface="Times New Roman"/>
                      </a:endParaRPr>
                    </a:p>
                  </a:txBody>
                  <a:tcPr marL="44450" marR="44450" marT="0" marB="0" anchor="b"/>
                </a:tc>
              </a:tr>
              <a:tr h="302255">
                <a:tc>
                  <a:txBody>
                    <a:bodyPr/>
                    <a:lstStyle/>
                    <a:p>
                      <a:pPr algn="ctr"/>
                      <a:endParaRPr lang="es-EC" sz="1000">
                        <a:effectLst/>
                        <a:latin typeface="Calibri"/>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r>
              <a:tr h="302255">
                <a:tc>
                  <a:txBody>
                    <a:bodyPr/>
                    <a:lstStyle/>
                    <a:p>
                      <a:pPr algn="ctr">
                        <a:spcAft>
                          <a:spcPts val="0"/>
                        </a:spcAft>
                      </a:pPr>
                      <a:r>
                        <a:rPr lang="es-EC" sz="1200">
                          <a:effectLst/>
                        </a:rPr>
                        <a:t>flujos de efectivo</a:t>
                      </a:r>
                      <a:endParaRPr lang="es-EC" sz="1200">
                        <a:effectLst/>
                        <a:latin typeface="Times New Roman"/>
                        <a:ea typeface="Times New Roman"/>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r>
              <a:tr h="527574">
                <a:tc>
                  <a:txBody>
                    <a:bodyPr/>
                    <a:lstStyle/>
                    <a:p>
                      <a:pPr algn="ctr">
                        <a:spcAft>
                          <a:spcPts val="0"/>
                        </a:spcAft>
                      </a:pPr>
                      <a:r>
                        <a:rPr lang="es-EC" sz="1200">
                          <a:effectLst/>
                        </a:rPr>
                        <a:t>                   (79.063,35)</a:t>
                      </a:r>
                      <a:endParaRPr lang="es-EC" sz="1200">
                        <a:effectLst/>
                        <a:latin typeface="Times New Roman"/>
                        <a:ea typeface="Times New Roman"/>
                        <a:cs typeface="Times New Roman"/>
                      </a:endParaRPr>
                    </a:p>
                  </a:txBody>
                  <a:tcPr marL="44450" marR="44450" marT="0" marB="0" anchor="b"/>
                </a:tc>
                <a:tc>
                  <a:txBody>
                    <a:bodyPr/>
                    <a:lstStyle/>
                    <a:p>
                      <a:pPr algn="ctr">
                        <a:spcAft>
                          <a:spcPts val="0"/>
                        </a:spcAft>
                      </a:pPr>
                      <a:r>
                        <a:rPr lang="es-EC" sz="1200">
                          <a:effectLst/>
                        </a:rPr>
                        <a:t>1</a:t>
                      </a:r>
                      <a:endParaRPr lang="es-EC" sz="1200">
                        <a:effectLst/>
                        <a:latin typeface="Times New Roman"/>
                        <a:ea typeface="Times New Roman"/>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r>
              <a:tr h="527574">
                <a:tc>
                  <a:txBody>
                    <a:bodyPr/>
                    <a:lstStyle/>
                    <a:p>
                      <a:pPr algn="ctr">
                        <a:spcAft>
                          <a:spcPts val="0"/>
                        </a:spcAft>
                      </a:pPr>
                      <a:r>
                        <a:rPr lang="es-EC" sz="1200">
                          <a:effectLst/>
                        </a:rPr>
                        <a:t>                     25.676,85 </a:t>
                      </a:r>
                      <a:endParaRPr lang="es-EC" sz="1200">
                        <a:effectLst/>
                        <a:latin typeface="Times New Roman"/>
                        <a:ea typeface="Times New Roman"/>
                        <a:cs typeface="Times New Roman"/>
                      </a:endParaRPr>
                    </a:p>
                  </a:txBody>
                  <a:tcPr marL="44450" marR="44450" marT="0" marB="0" anchor="b"/>
                </a:tc>
                <a:tc gridSpan="2">
                  <a:txBody>
                    <a:bodyPr/>
                    <a:lstStyle/>
                    <a:p>
                      <a:pPr algn="ctr">
                        <a:spcAft>
                          <a:spcPts val="0"/>
                        </a:spcAft>
                      </a:pPr>
                      <a:r>
                        <a:rPr lang="es-EC" sz="1200">
                          <a:effectLst/>
                        </a:rPr>
                        <a:t>TIR NOMINAL DEL PERÍODO</a:t>
                      </a:r>
                      <a:endParaRPr lang="es-EC" sz="1200">
                        <a:effectLst/>
                        <a:latin typeface="Times New Roman"/>
                        <a:ea typeface="Times New Roman"/>
                        <a:cs typeface="Times New Roman"/>
                      </a:endParaRPr>
                    </a:p>
                  </a:txBody>
                  <a:tcPr marL="44450" marR="44450" marT="0" marB="0" anchor="b"/>
                </a:tc>
                <a:tc hMerge="1">
                  <a:txBody>
                    <a:bodyPr/>
                    <a:lstStyle/>
                    <a:p>
                      <a:endParaRPr lang="es-EC"/>
                    </a:p>
                  </a:txBody>
                  <a:tcPr/>
                </a:tc>
              </a:tr>
              <a:tr h="527574">
                <a:tc>
                  <a:txBody>
                    <a:bodyPr/>
                    <a:lstStyle/>
                    <a:p>
                      <a:pPr algn="ctr">
                        <a:spcAft>
                          <a:spcPts val="0"/>
                        </a:spcAft>
                      </a:pPr>
                      <a:r>
                        <a:rPr lang="es-EC" sz="1200">
                          <a:effectLst/>
                        </a:rPr>
                        <a:t>                     40.312,53 </a:t>
                      </a:r>
                      <a:endParaRPr lang="es-EC" sz="1200">
                        <a:effectLst/>
                        <a:latin typeface="Times New Roman"/>
                        <a:ea typeface="Times New Roman"/>
                        <a:cs typeface="Times New Roman"/>
                      </a:endParaRPr>
                    </a:p>
                  </a:txBody>
                  <a:tcPr marL="44450" marR="44450" marT="0" marB="0" anchor="b"/>
                </a:tc>
                <a:tc gridSpan="2">
                  <a:txBody>
                    <a:bodyPr/>
                    <a:lstStyle/>
                    <a:p>
                      <a:pPr algn="ctr">
                        <a:spcAft>
                          <a:spcPts val="0"/>
                        </a:spcAft>
                      </a:pPr>
                      <a:r>
                        <a:rPr lang="es-EC" sz="1200" dirty="0" smtClean="0">
                          <a:effectLst/>
                        </a:rPr>
                        <a:t>27,81%</a:t>
                      </a:r>
                      <a:endParaRPr lang="es-EC" sz="1200" dirty="0">
                        <a:effectLst/>
                        <a:latin typeface="Times New Roman"/>
                        <a:ea typeface="Times New Roman"/>
                        <a:cs typeface="Times New Roman"/>
                      </a:endParaRPr>
                    </a:p>
                  </a:txBody>
                  <a:tcPr marL="44450" marR="44450" marT="0" marB="0" anchor="b"/>
                </a:tc>
                <a:tc hMerge="1">
                  <a:txBody>
                    <a:bodyPr/>
                    <a:lstStyle/>
                    <a:p>
                      <a:endParaRPr lang="es-EC"/>
                    </a:p>
                  </a:txBody>
                  <a:tcPr/>
                </a:tc>
              </a:tr>
              <a:tr h="527574">
                <a:tc>
                  <a:txBody>
                    <a:bodyPr/>
                    <a:lstStyle/>
                    <a:p>
                      <a:pPr algn="ctr">
                        <a:spcAft>
                          <a:spcPts val="0"/>
                        </a:spcAft>
                      </a:pPr>
                      <a:r>
                        <a:rPr lang="es-EC" sz="1200">
                          <a:effectLst/>
                        </a:rPr>
                        <a:t>                     54.715,56 </a:t>
                      </a:r>
                      <a:endParaRPr lang="es-EC" sz="1200">
                        <a:effectLst/>
                        <a:latin typeface="Times New Roman"/>
                        <a:ea typeface="Times New Roman"/>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r>
              <a:tr h="527574">
                <a:tc>
                  <a:txBody>
                    <a:bodyPr/>
                    <a:lstStyle/>
                    <a:p>
                      <a:pPr algn="ctr">
                        <a:spcAft>
                          <a:spcPts val="0"/>
                        </a:spcAft>
                      </a:pPr>
                      <a:r>
                        <a:rPr lang="es-EC" sz="1200">
                          <a:effectLst/>
                        </a:rPr>
                        <a:t>                     71.457,35 </a:t>
                      </a:r>
                      <a:endParaRPr lang="es-EC" sz="1200">
                        <a:effectLst/>
                        <a:latin typeface="Times New Roman"/>
                        <a:ea typeface="Times New Roman"/>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r>
              <a:tr h="527574">
                <a:tc>
                  <a:txBody>
                    <a:bodyPr/>
                    <a:lstStyle/>
                    <a:p>
                      <a:pPr algn="ctr">
                        <a:spcAft>
                          <a:spcPts val="0"/>
                        </a:spcAft>
                      </a:pPr>
                      <a:r>
                        <a:rPr lang="es-EC" sz="1200">
                          <a:effectLst/>
                        </a:rPr>
                        <a:t>                   131.810,05 </a:t>
                      </a:r>
                      <a:endParaRPr lang="es-EC" sz="1200">
                        <a:effectLst/>
                        <a:latin typeface="Times New Roman"/>
                        <a:ea typeface="Times New Roman"/>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r>
              <a:tr h="274778">
                <a:tc>
                  <a:txBody>
                    <a:bodyPr/>
                    <a:lstStyle/>
                    <a:p>
                      <a:pPr algn="ctr"/>
                      <a:endParaRPr lang="es-EC" sz="1000">
                        <a:effectLst/>
                        <a:latin typeface="Calibri"/>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r>
              <a:tr h="274778">
                <a:tc>
                  <a:txBody>
                    <a:bodyPr/>
                    <a:lstStyle/>
                    <a:p>
                      <a:pPr algn="ctr"/>
                      <a:endParaRPr lang="es-EC" sz="1000">
                        <a:effectLst/>
                        <a:latin typeface="Calibri"/>
                        <a:cs typeface="Times New Roman"/>
                      </a:endParaRPr>
                    </a:p>
                  </a:txBody>
                  <a:tcPr marL="44450" marR="44450" marT="0" marB="0" anchor="b"/>
                </a:tc>
                <a:tc>
                  <a:txBody>
                    <a:bodyPr/>
                    <a:lstStyle/>
                    <a:p>
                      <a:pPr algn="ctr">
                        <a:spcAft>
                          <a:spcPts val="0"/>
                        </a:spcAft>
                      </a:pPr>
                      <a:r>
                        <a:rPr lang="es-EC" sz="1000">
                          <a:effectLst/>
                        </a:rPr>
                        <a:t>tir nominal anual</a:t>
                      </a:r>
                      <a:endParaRPr lang="es-EC" sz="1200">
                        <a:effectLst/>
                        <a:latin typeface="Times New Roman"/>
                        <a:ea typeface="Times New Roman"/>
                        <a:cs typeface="Times New Roman"/>
                      </a:endParaRPr>
                    </a:p>
                  </a:txBody>
                  <a:tcPr marL="44450" marR="44450" marT="0" marB="0" anchor="b"/>
                </a:tc>
                <a:tc>
                  <a:txBody>
                    <a:bodyPr/>
                    <a:lstStyle/>
                    <a:p>
                      <a:pPr algn="ctr"/>
                      <a:endParaRPr lang="es-EC" sz="1000">
                        <a:effectLst/>
                        <a:latin typeface="Calibri"/>
                        <a:cs typeface="Times New Roman"/>
                      </a:endParaRPr>
                    </a:p>
                  </a:txBody>
                  <a:tcPr marL="44450" marR="44450" marT="0" marB="0" anchor="b"/>
                </a:tc>
              </a:tr>
              <a:tr h="274778">
                <a:tc>
                  <a:txBody>
                    <a:bodyPr/>
                    <a:lstStyle/>
                    <a:p>
                      <a:pPr algn="ctr"/>
                      <a:endParaRPr lang="es-EC" sz="1000">
                        <a:effectLst/>
                        <a:latin typeface="Calibri"/>
                        <a:cs typeface="Times New Roman"/>
                      </a:endParaRPr>
                    </a:p>
                  </a:txBody>
                  <a:tcPr marL="44450" marR="44450" marT="0" marB="0" anchor="b"/>
                </a:tc>
                <a:tc>
                  <a:txBody>
                    <a:bodyPr/>
                    <a:lstStyle/>
                    <a:p>
                      <a:pPr algn="ctr">
                        <a:spcAft>
                          <a:spcPts val="0"/>
                        </a:spcAft>
                      </a:pPr>
                      <a:r>
                        <a:rPr lang="es-EC" sz="1000" dirty="0" smtClean="0">
                          <a:effectLst/>
                        </a:rPr>
                        <a:t>27,81%</a:t>
                      </a:r>
                      <a:endParaRPr lang="es-EC" sz="1200" dirty="0">
                        <a:effectLst/>
                        <a:latin typeface="Times New Roman"/>
                        <a:ea typeface="Times New Roman"/>
                        <a:cs typeface="Times New Roman"/>
                      </a:endParaRPr>
                    </a:p>
                  </a:txBody>
                  <a:tcPr marL="44450" marR="44450" marT="0" marB="0" anchor="b"/>
                </a:tc>
                <a:tc>
                  <a:txBody>
                    <a:bodyPr/>
                    <a:lstStyle/>
                    <a:p>
                      <a:pPr algn="ctr"/>
                      <a:endParaRPr lang="es-EC" sz="1000" dirty="0">
                        <a:effectLst/>
                        <a:latin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xmlns="" val="223155432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9632" y="5517232"/>
            <a:ext cx="5688632" cy="369332"/>
          </a:xfrm>
          <a:prstGeom prst="rect">
            <a:avLst/>
          </a:prstGeom>
          <a:noFill/>
        </p:spPr>
        <p:txBody>
          <a:bodyPr wrap="square" rtlCol="0">
            <a:spAutoFit/>
          </a:bodyPr>
          <a:lstStyle/>
          <a:p>
            <a:r>
              <a:rPr lang="es-EC" dirty="0" smtClean="0"/>
              <a:t>Aproximadamente 2 años.</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xmlns="" val="2615386624"/>
              </p:ext>
            </p:extLst>
          </p:nvPr>
        </p:nvGraphicFramePr>
        <p:xfrm>
          <a:off x="1043607" y="1484780"/>
          <a:ext cx="6552729" cy="3384379"/>
        </p:xfrm>
        <a:graphic>
          <a:graphicData uri="http://schemas.openxmlformats.org/drawingml/2006/table">
            <a:tbl>
              <a:tblPr firstRow="1" firstCol="1" bandRow="1">
                <a:tableStyleId>{ED083AE6-46FA-4A59-8FB0-9F97EB10719F}</a:tableStyleId>
              </a:tblPr>
              <a:tblGrid>
                <a:gridCol w="524376"/>
                <a:gridCol w="2846831"/>
                <a:gridCol w="1974440"/>
                <a:gridCol w="1207082"/>
              </a:tblGrid>
              <a:tr h="504055">
                <a:tc gridSpan="3">
                  <a:txBody>
                    <a:bodyPr/>
                    <a:lstStyle/>
                    <a:p>
                      <a:pPr algn="ctr">
                        <a:spcAft>
                          <a:spcPts val="0"/>
                        </a:spcAft>
                      </a:pPr>
                      <a:r>
                        <a:rPr lang="es-EC" sz="1600" dirty="0">
                          <a:effectLst/>
                        </a:rPr>
                        <a:t>PERIODO DE RECUPERACION DE </a:t>
                      </a:r>
                      <a:r>
                        <a:rPr lang="es-EC" sz="1600" dirty="0" smtClean="0">
                          <a:effectLst/>
                        </a:rPr>
                        <a:t>LA INVERSION</a:t>
                      </a:r>
                      <a:endParaRPr lang="es-EC" sz="1800" dirty="0">
                        <a:effectLst/>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a:txBody>
                    <a:bodyPr/>
                    <a:lstStyle/>
                    <a:p>
                      <a:pPr>
                        <a:spcAft>
                          <a:spcPts val="0"/>
                        </a:spcAft>
                      </a:pPr>
                      <a:r>
                        <a:rPr lang="es-EC" sz="1200">
                          <a:effectLst/>
                        </a:rPr>
                        <a:t> </a:t>
                      </a:r>
                      <a:endParaRPr lang="es-EC" sz="1800">
                        <a:effectLst/>
                        <a:latin typeface="Times New Roman"/>
                        <a:ea typeface="Times New Roman"/>
                        <a:cs typeface="Times New Roman"/>
                      </a:endParaRPr>
                    </a:p>
                  </a:txBody>
                  <a:tcPr marL="44450" marR="44450" marT="0" marB="0" anchor="b"/>
                </a:tc>
              </a:tr>
              <a:tr h="480054">
                <a:tc>
                  <a:txBody>
                    <a:bodyPr/>
                    <a:lstStyle/>
                    <a:p>
                      <a:pPr algn="r">
                        <a:spcAft>
                          <a:spcPts val="0"/>
                        </a:spcAft>
                      </a:pPr>
                      <a:r>
                        <a:rPr lang="es-EC" sz="1200">
                          <a:effectLst/>
                        </a:rPr>
                        <a:t>Año</a:t>
                      </a:r>
                      <a:endParaRPr lang="es-EC" sz="1800">
                        <a:effectLst/>
                        <a:latin typeface="Times New Roman"/>
                        <a:ea typeface="Times New Roman"/>
                        <a:cs typeface="Times New Roman"/>
                      </a:endParaRPr>
                    </a:p>
                  </a:txBody>
                  <a:tcPr marL="44450" marR="44450" marT="0" marB="0" anchor="b"/>
                </a:tc>
                <a:tc>
                  <a:txBody>
                    <a:bodyPr/>
                    <a:lstStyle/>
                    <a:p>
                      <a:pPr algn="r">
                        <a:spcAft>
                          <a:spcPts val="0"/>
                        </a:spcAft>
                      </a:pPr>
                      <a:r>
                        <a:rPr lang="es-EC" sz="1050">
                          <a:effectLst/>
                        </a:rPr>
                        <a:t>Recuperación Anual de Caja</a:t>
                      </a:r>
                      <a:endParaRPr lang="es-EC" sz="1800">
                        <a:effectLst/>
                        <a:latin typeface="Times New Roman"/>
                        <a:ea typeface="Times New Roman"/>
                        <a:cs typeface="Times New Roman"/>
                      </a:endParaRPr>
                    </a:p>
                  </a:txBody>
                  <a:tcPr marL="44450" marR="44450" marT="0" marB="0" anchor="b"/>
                </a:tc>
                <a:tc>
                  <a:txBody>
                    <a:bodyPr/>
                    <a:lstStyle/>
                    <a:p>
                      <a:pPr>
                        <a:spcAft>
                          <a:spcPts val="0"/>
                        </a:spcAft>
                      </a:pPr>
                      <a:r>
                        <a:rPr lang="es-EC" sz="1050">
                          <a:effectLst/>
                        </a:rPr>
                        <a:t>valor actual</a:t>
                      </a:r>
                      <a:endParaRPr lang="es-EC" sz="1800">
                        <a:effectLst/>
                        <a:latin typeface="Times New Roman"/>
                        <a:ea typeface="Times New Roman"/>
                        <a:cs typeface="Times New Roman"/>
                      </a:endParaRPr>
                    </a:p>
                  </a:txBody>
                  <a:tcPr marL="44450" marR="44450" marT="0" marB="0" anchor="b"/>
                </a:tc>
                <a:tc>
                  <a:txBody>
                    <a:bodyPr/>
                    <a:lstStyle/>
                    <a:p>
                      <a:pPr>
                        <a:spcAft>
                          <a:spcPts val="0"/>
                        </a:spcAft>
                      </a:pPr>
                      <a:r>
                        <a:rPr lang="es-EC" sz="1050">
                          <a:effectLst/>
                        </a:rPr>
                        <a:t>acumulado</a:t>
                      </a:r>
                      <a:endParaRPr lang="es-EC" sz="1800">
                        <a:effectLst/>
                        <a:latin typeface="Times New Roman"/>
                        <a:ea typeface="Times New Roman"/>
                        <a:cs typeface="Times New Roman"/>
                      </a:endParaRPr>
                    </a:p>
                  </a:txBody>
                  <a:tcPr marL="44450" marR="44450" marT="0" marB="0" anchor="b"/>
                </a:tc>
              </a:tr>
              <a:tr h="480054">
                <a:tc>
                  <a:txBody>
                    <a:bodyPr/>
                    <a:lstStyle/>
                    <a:p>
                      <a:pPr algn="r">
                        <a:spcAft>
                          <a:spcPts val="0"/>
                        </a:spcAft>
                      </a:pPr>
                      <a:r>
                        <a:rPr lang="es-EC" sz="1200">
                          <a:effectLst/>
                        </a:rPr>
                        <a:t>1</a:t>
                      </a:r>
                      <a:endParaRPr lang="es-EC" sz="1800">
                        <a:effectLst/>
                        <a:latin typeface="Times New Roman"/>
                        <a:ea typeface="Times New Roman"/>
                        <a:cs typeface="Times New Roman"/>
                      </a:endParaRPr>
                    </a:p>
                  </a:txBody>
                  <a:tcPr marL="44450" marR="44450" marT="0" marB="0" anchor="b"/>
                </a:tc>
                <a:tc>
                  <a:txBody>
                    <a:bodyPr/>
                    <a:lstStyle/>
                    <a:p>
                      <a:pPr algn="r">
                        <a:spcAft>
                          <a:spcPts val="0"/>
                        </a:spcAft>
                      </a:pPr>
                      <a:r>
                        <a:rPr lang="es-EC" sz="1050">
                          <a:effectLst/>
                        </a:rPr>
                        <a:t>                          25.676,85 </a:t>
                      </a:r>
                      <a:endParaRPr lang="es-EC" sz="1800">
                        <a:effectLst/>
                        <a:latin typeface="Times New Roman"/>
                        <a:ea typeface="Times New Roman"/>
                        <a:cs typeface="Times New Roman"/>
                      </a:endParaRPr>
                    </a:p>
                  </a:txBody>
                  <a:tcPr marL="44450" marR="44450" marT="0" marB="0" anchor="b"/>
                </a:tc>
                <a:tc>
                  <a:txBody>
                    <a:bodyPr/>
                    <a:lstStyle/>
                    <a:p>
                      <a:pPr>
                        <a:spcAft>
                          <a:spcPts val="0"/>
                        </a:spcAft>
                      </a:pPr>
                      <a:r>
                        <a:rPr lang="es-EC" sz="1050">
                          <a:effectLst/>
                        </a:rPr>
                        <a:t>              22.711,62 </a:t>
                      </a:r>
                      <a:endParaRPr lang="es-EC" sz="1800">
                        <a:effectLst/>
                        <a:latin typeface="Times New Roman"/>
                        <a:ea typeface="Times New Roman"/>
                        <a:cs typeface="Times New Roman"/>
                      </a:endParaRPr>
                    </a:p>
                  </a:txBody>
                  <a:tcPr marL="44450" marR="44450" marT="0" marB="0" anchor="b"/>
                </a:tc>
                <a:tc>
                  <a:txBody>
                    <a:bodyPr/>
                    <a:lstStyle/>
                    <a:p>
                      <a:pPr>
                        <a:spcAft>
                          <a:spcPts val="0"/>
                        </a:spcAft>
                      </a:pPr>
                      <a:r>
                        <a:rPr lang="es-EC" sz="1200">
                          <a:effectLst/>
                        </a:rPr>
                        <a:t>     22.711,62 </a:t>
                      </a:r>
                      <a:endParaRPr lang="es-EC" sz="1800">
                        <a:effectLst/>
                        <a:latin typeface="Times New Roman"/>
                        <a:ea typeface="Times New Roman"/>
                        <a:cs typeface="Times New Roman"/>
                      </a:endParaRPr>
                    </a:p>
                  </a:txBody>
                  <a:tcPr marL="44450" marR="44450" marT="0" marB="0" anchor="b"/>
                </a:tc>
              </a:tr>
              <a:tr h="480054">
                <a:tc>
                  <a:txBody>
                    <a:bodyPr/>
                    <a:lstStyle/>
                    <a:p>
                      <a:pPr algn="r">
                        <a:spcAft>
                          <a:spcPts val="0"/>
                        </a:spcAft>
                      </a:pPr>
                      <a:r>
                        <a:rPr lang="es-EC" sz="1200" dirty="0">
                          <a:effectLst/>
                        </a:rPr>
                        <a:t>2</a:t>
                      </a:r>
                      <a:endParaRPr lang="es-EC" sz="1800" dirty="0">
                        <a:effectLst/>
                        <a:latin typeface="Times New Roman"/>
                        <a:ea typeface="Times New Roman"/>
                        <a:cs typeface="Times New Roman"/>
                      </a:endParaRPr>
                    </a:p>
                  </a:txBody>
                  <a:tcPr marL="44450" marR="44450" marT="0" marB="0" anchor="b">
                    <a:solidFill>
                      <a:srgbClr val="00B050">
                        <a:alpha val="20000"/>
                      </a:srgbClr>
                    </a:solidFill>
                  </a:tcPr>
                </a:tc>
                <a:tc>
                  <a:txBody>
                    <a:bodyPr/>
                    <a:lstStyle/>
                    <a:p>
                      <a:pPr algn="r">
                        <a:spcAft>
                          <a:spcPts val="0"/>
                        </a:spcAft>
                      </a:pPr>
                      <a:r>
                        <a:rPr lang="es-EC" sz="1050" dirty="0">
                          <a:effectLst/>
                        </a:rPr>
                        <a:t>                          40.312,53 </a:t>
                      </a:r>
                      <a:endParaRPr lang="es-EC" sz="1800" dirty="0">
                        <a:effectLst/>
                        <a:latin typeface="Times New Roman"/>
                        <a:ea typeface="Times New Roman"/>
                        <a:cs typeface="Times New Roman"/>
                      </a:endParaRPr>
                    </a:p>
                  </a:txBody>
                  <a:tcPr marL="44450" marR="44450" marT="0" marB="0" anchor="b">
                    <a:solidFill>
                      <a:srgbClr val="00B050">
                        <a:alpha val="20000"/>
                      </a:srgbClr>
                    </a:solidFill>
                  </a:tcPr>
                </a:tc>
                <a:tc>
                  <a:txBody>
                    <a:bodyPr/>
                    <a:lstStyle/>
                    <a:p>
                      <a:pPr algn="ctr">
                        <a:spcAft>
                          <a:spcPts val="0"/>
                        </a:spcAft>
                      </a:pPr>
                      <a:r>
                        <a:rPr lang="es-EC" sz="1050" dirty="0">
                          <a:effectLst/>
                        </a:rPr>
                        <a:t>31.539,35</a:t>
                      </a:r>
                      <a:endParaRPr lang="es-EC" sz="1800" dirty="0">
                        <a:effectLst/>
                        <a:latin typeface="Times New Roman"/>
                        <a:ea typeface="Times New Roman"/>
                        <a:cs typeface="Times New Roman"/>
                      </a:endParaRPr>
                    </a:p>
                  </a:txBody>
                  <a:tcPr marL="44450" marR="44450" marT="0" marB="0" anchor="b">
                    <a:solidFill>
                      <a:srgbClr val="00B050">
                        <a:alpha val="20000"/>
                      </a:srgbClr>
                    </a:solidFill>
                  </a:tcPr>
                </a:tc>
                <a:tc>
                  <a:txBody>
                    <a:bodyPr/>
                    <a:lstStyle/>
                    <a:p>
                      <a:pPr algn="r">
                        <a:spcAft>
                          <a:spcPts val="0"/>
                        </a:spcAft>
                      </a:pPr>
                      <a:r>
                        <a:rPr lang="es-EC" sz="1200" dirty="0">
                          <a:effectLst/>
                        </a:rPr>
                        <a:t>54.250,98 </a:t>
                      </a:r>
                      <a:endParaRPr lang="es-EC" sz="1800" dirty="0">
                        <a:effectLst/>
                        <a:latin typeface="Times New Roman"/>
                        <a:ea typeface="Times New Roman"/>
                        <a:cs typeface="Times New Roman"/>
                      </a:endParaRPr>
                    </a:p>
                  </a:txBody>
                  <a:tcPr marL="44450" marR="44450" marT="0" marB="0" anchor="b">
                    <a:solidFill>
                      <a:srgbClr val="00B050">
                        <a:alpha val="20000"/>
                      </a:srgbClr>
                    </a:solidFill>
                  </a:tcPr>
                </a:tc>
              </a:tr>
              <a:tr h="480054">
                <a:tc>
                  <a:txBody>
                    <a:bodyPr/>
                    <a:lstStyle/>
                    <a:p>
                      <a:pPr algn="r">
                        <a:spcAft>
                          <a:spcPts val="0"/>
                        </a:spcAft>
                      </a:pPr>
                      <a:r>
                        <a:rPr lang="es-EC" sz="1200">
                          <a:effectLst/>
                        </a:rPr>
                        <a:t>3</a:t>
                      </a:r>
                      <a:endParaRPr lang="es-EC" sz="1800">
                        <a:effectLst/>
                        <a:latin typeface="Times New Roman"/>
                        <a:ea typeface="Times New Roman"/>
                        <a:cs typeface="Times New Roman"/>
                      </a:endParaRPr>
                    </a:p>
                  </a:txBody>
                  <a:tcPr marL="44450" marR="44450" marT="0" marB="0" anchor="b"/>
                </a:tc>
                <a:tc>
                  <a:txBody>
                    <a:bodyPr/>
                    <a:lstStyle/>
                    <a:p>
                      <a:pPr algn="r">
                        <a:spcAft>
                          <a:spcPts val="0"/>
                        </a:spcAft>
                      </a:pPr>
                      <a:r>
                        <a:rPr lang="es-EC" sz="1050">
                          <a:effectLst/>
                        </a:rPr>
                        <a:t>                          54.715,56 </a:t>
                      </a:r>
                      <a:endParaRPr lang="es-EC" sz="1800">
                        <a:effectLst/>
                        <a:latin typeface="Times New Roman"/>
                        <a:ea typeface="Times New Roman"/>
                        <a:cs typeface="Times New Roman"/>
                      </a:endParaRPr>
                    </a:p>
                  </a:txBody>
                  <a:tcPr marL="44450" marR="44450" marT="0" marB="0" anchor="b"/>
                </a:tc>
                <a:tc>
                  <a:txBody>
                    <a:bodyPr/>
                    <a:lstStyle/>
                    <a:p>
                      <a:pPr>
                        <a:spcAft>
                          <a:spcPts val="0"/>
                        </a:spcAft>
                      </a:pPr>
                      <a:r>
                        <a:rPr lang="es-EC" sz="1050">
                          <a:effectLst/>
                        </a:rPr>
                        <a:t>               37.864,31 </a:t>
                      </a:r>
                      <a:endParaRPr lang="es-EC" sz="1800">
                        <a:effectLst/>
                        <a:latin typeface="Times New Roman"/>
                        <a:ea typeface="Times New Roman"/>
                        <a:cs typeface="Times New Roman"/>
                      </a:endParaRPr>
                    </a:p>
                  </a:txBody>
                  <a:tcPr marL="44450" marR="44450" marT="0" marB="0" anchor="b"/>
                </a:tc>
                <a:tc>
                  <a:txBody>
                    <a:bodyPr/>
                    <a:lstStyle/>
                    <a:p>
                      <a:pPr algn="r">
                        <a:spcAft>
                          <a:spcPts val="0"/>
                        </a:spcAft>
                      </a:pPr>
                      <a:r>
                        <a:rPr lang="es-EC" sz="1200" dirty="0">
                          <a:effectLst/>
                        </a:rPr>
                        <a:t> 92.115,29 </a:t>
                      </a:r>
                      <a:endParaRPr lang="es-EC" sz="1800" dirty="0">
                        <a:effectLst/>
                        <a:latin typeface="Times New Roman"/>
                        <a:ea typeface="Times New Roman"/>
                        <a:cs typeface="Times New Roman"/>
                      </a:endParaRPr>
                    </a:p>
                  </a:txBody>
                  <a:tcPr marL="44450" marR="44450" marT="0" marB="0" anchor="b"/>
                </a:tc>
              </a:tr>
              <a:tr h="480054">
                <a:tc>
                  <a:txBody>
                    <a:bodyPr/>
                    <a:lstStyle/>
                    <a:p>
                      <a:pPr algn="r">
                        <a:spcAft>
                          <a:spcPts val="0"/>
                        </a:spcAft>
                      </a:pPr>
                      <a:r>
                        <a:rPr lang="es-EC" sz="1200">
                          <a:effectLst/>
                        </a:rPr>
                        <a:t>4</a:t>
                      </a:r>
                      <a:endParaRPr lang="es-EC" sz="1800">
                        <a:effectLst/>
                        <a:latin typeface="Times New Roman"/>
                        <a:ea typeface="Times New Roman"/>
                        <a:cs typeface="Times New Roman"/>
                      </a:endParaRPr>
                    </a:p>
                  </a:txBody>
                  <a:tcPr marL="44450" marR="44450" marT="0" marB="0" anchor="b"/>
                </a:tc>
                <a:tc>
                  <a:txBody>
                    <a:bodyPr/>
                    <a:lstStyle/>
                    <a:p>
                      <a:pPr algn="r">
                        <a:spcAft>
                          <a:spcPts val="0"/>
                        </a:spcAft>
                      </a:pPr>
                      <a:r>
                        <a:rPr lang="es-EC" sz="1050">
                          <a:effectLst/>
                        </a:rPr>
                        <a:t>                          71.457,35 </a:t>
                      </a:r>
                      <a:endParaRPr lang="es-EC" sz="1800">
                        <a:effectLst/>
                        <a:latin typeface="Times New Roman"/>
                        <a:ea typeface="Times New Roman"/>
                        <a:cs typeface="Times New Roman"/>
                      </a:endParaRPr>
                    </a:p>
                  </a:txBody>
                  <a:tcPr marL="44450" marR="44450" marT="0" marB="0" anchor="b"/>
                </a:tc>
                <a:tc>
                  <a:txBody>
                    <a:bodyPr/>
                    <a:lstStyle/>
                    <a:p>
                      <a:pPr>
                        <a:spcAft>
                          <a:spcPts val="0"/>
                        </a:spcAft>
                      </a:pPr>
                      <a:r>
                        <a:rPr lang="es-EC" sz="1050">
                          <a:effectLst/>
                        </a:rPr>
                        <a:t>                43.739,36 </a:t>
                      </a:r>
                      <a:endParaRPr lang="es-EC" sz="1800">
                        <a:effectLst/>
                        <a:latin typeface="Times New Roman"/>
                        <a:ea typeface="Times New Roman"/>
                        <a:cs typeface="Times New Roman"/>
                      </a:endParaRPr>
                    </a:p>
                  </a:txBody>
                  <a:tcPr marL="44450" marR="44450" marT="0" marB="0" anchor="b"/>
                </a:tc>
                <a:tc>
                  <a:txBody>
                    <a:bodyPr/>
                    <a:lstStyle/>
                    <a:p>
                      <a:pPr algn="r">
                        <a:spcAft>
                          <a:spcPts val="0"/>
                        </a:spcAft>
                      </a:pPr>
                      <a:r>
                        <a:rPr lang="es-EC" sz="1200" dirty="0">
                          <a:effectLst/>
                        </a:rPr>
                        <a:t> 135.854,65 </a:t>
                      </a:r>
                      <a:endParaRPr lang="es-EC" sz="1800" dirty="0">
                        <a:effectLst/>
                        <a:latin typeface="Times New Roman"/>
                        <a:ea typeface="Times New Roman"/>
                        <a:cs typeface="Times New Roman"/>
                      </a:endParaRPr>
                    </a:p>
                  </a:txBody>
                  <a:tcPr marL="44450" marR="44450" marT="0" marB="0" anchor="b"/>
                </a:tc>
              </a:tr>
              <a:tr h="480054">
                <a:tc>
                  <a:txBody>
                    <a:bodyPr/>
                    <a:lstStyle/>
                    <a:p>
                      <a:pPr algn="r">
                        <a:spcAft>
                          <a:spcPts val="0"/>
                        </a:spcAft>
                      </a:pPr>
                      <a:r>
                        <a:rPr lang="es-EC" sz="1200">
                          <a:effectLst/>
                        </a:rPr>
                        <a:t>5</a:t>
                      </a:r>
                      <a:endParaRPr lang="es-EC" sz="1800">
                        <a:effectLst/>
                        <a:latin typeface="Times New Roman"/>
                        <a:ea typeface="Times New Roman"/>
                        <a:cs typeface="Times New Roman"/>
                      </a:endParaRPr>
                    </a:p>
                  </a:txBody>
                  <a:tcPr marL="44450" marR="44450" marT="0" marB="0" anchor="b"/>
                </a:tc>
                <a:tc>
                  <a:txBody>
                    <a:bodyPr/>
                    <a:lstStyle/>
                    <a:p>
                      <a:pPr algn="r">
                        <a:spcAft>
                          <a:spcPts val="0"/>
                        </a:spcAft>
                      </a:pPr>
                      <a:r>
                        <a:rPr lang="es-EC" sz="1050">
                          <a:effectLst/>
                        </a:rPr>
                        <a:t>                        131.810,05 </a:t>
                      </a:r>
                      <a:endParaRPr lang="es-EC" sz="1800">
                        <a:effectLst/>
                        <a:latin typeface="Times New Roman"/>
                        <a:ea typeface="Times New Roman"/>
                        <a:cs typeface="Times New Roman"/>
                      </a:endParaRPr>
                    </a:p>
                  </a:txBody>
                  <a:tcPr marL="44450" marR="44450" marT="0" marB="0" anchor="b"/>
                </a:tc>
                <a:tc>
                  <a:txBody>
                    <a:bodyPr/>
                    <a:lstStyle/>
                    <a:p>
                      <a:pPr>
                        <a:spcAft>
                          <a:spcPts val="0"/>
                        </a:spcAft>
                      </a:pPr>
                      <a:r>
                        <a:rPr lang="es-EC" sz="1050">
                          <a:effectLst/>
                        </a:rPr>
                        <a:t>                71.364,21 </a:t>
                      </a:r>
                      <a:endParaRPr lang="es-EC" sz="1800">
                        <a:effectLst/>
                        <a:latin typeface="Times New Roman"/>
                        <a:ea typeface="Times New Roman"/>
                        <a:cs typeface="Times New Roman"/>
                      </a:endParaRPr>
                    </a:p>
                  </a:txBody>
                  <a:tcPr marL="44450" marR="44450" marT="0" marB="0" anchor="b"/>
                </a:tc>
                <a:tc>
                  <a:txBody>
                    <a:bodyPr/>
                    <a:lstStyle/>
                    <a:p>
                      <a:pPr algn="r">
                        <a:spcAft>
                          <a:spcPts val="0"/>
                        </a:spcAft>
                      </a:pPr>
                      <a:r>
                        <a:rPr lang="es-EC" sz="1200" dirty="0">
                          <a:effectLst/>
                        </a:rPr>
                        <a:t> 207.218,85 </a:t>
                      </a:r>
                      <a:endParaRPr lang="es-EC" sz="1800" dirty="0">
                        <a:effectLst/>
                        <a:latin typeface="Times New Roman"/>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xmlns="" val="104836722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i950.photobucket.com/albums/ad343/elrinconcito/gifs/Mensajes/Gracias/GIF17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700808"/>
            <a:ext cx="6048672"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456553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Producción y DISTRIBUCIÓN</a:t>
            </a:r>
            <a:endParaRPr lang="es-EC" dirty="0"/>
          </a:p>
        </p:txBody>
      </p:sp>
      <p:sp>
        <p:nvSpPr>
          <p:cNvPr id="5" name="4 CuadroTexto"/>
          <p:cNvSpPr txBox="1"/>
          <p:nvPr/>
        </p:nvSpPr>
        <p:spPr>
          <a:xfrm>
            <a:off x="1259632" y="1124744"/>
            <a:ext cx="5112568" cy="1477328"/>
          </a:xfrm>
          <a:prstGeom prst="rect">
            <a:avLst/>
          </a:prstGeom>
          <a:noFill/>
        </p:spPr>
        <p:txBody>
          <a:bodyPr wrap="square" rtlCol="0">
            <a:spAutoFit/>
          </a:bodyPr>
          <a:lstStyle/>
          <a:p>
            <a:r>
              <a:rPr lang="es-EC" dirty="0" smtClean="0"/>
              <a:t>Producción mensual 30800 unidades</a:t>
            </a:r>
          </a:p>
          <a:p>
            <a:r>
              <a:rPr lang="es-EC" dirty="0" smtClean="0"/>
              <a:t>Mercado Nacional 30% 9240 unidades</a:t>
            </a:r>
          </a:p>
          <a:p>
            <a:r>
              <a:rPr lang="es-EC" dirty="0" smtClean="0"/>
              <a:t>Mercado Internacional 70% 21560 unidades total cajas 1078.</a:t>
            </a:r>
          </a:p>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xmlns="" val="4184517110"/>
              </p:ext>
            </p:extLst>
          </p:nvPr>
        </p:nvGraphicFramePr>
        <p:xfrm>
          <a:off x="2506663" y="2492896"/>
          <a:ext cx="4416717" cy="3096344"/>
        </p:xfrm>
        <a:graphic>
          <a:graphicData uri="http://schemas.openxmlformats.org/drawingml/2006/table">
            <a:tbl>
              <a:tblPr/>
              <a:tblGrid>
                <a:gridCol w="1625468"/>
                <a:gridCol w="1385397"/>
                <a:gridCol w="1405852"/>
              </a:tblGrid>
              <a:tr h="300252">
                <a:tc gridSpan="3">
                  <a:txBody>
                    <a:bodyPr/>
                    <a:lstStyle/>
                    <a:p>
                      <a:pPr algn="ctr"/>
                      <a:r>
                        <a:rPr lang="es-EC" sz="1300" b="1" dirty="0" smtClean="0"/>
                        <a:t>DISTRIBUCIÓN</a:t>
                      </a:r>
                      <a:endParaRPr lang="es-EC" sz="1300" b="1" dirty="0"/>
                    </a:p>
                  </a:txBody>
                  <a:tcPr marL="66447" marR="66447" marT="33223" marB="33223"/>
                </a:tc>
                <a:tc hMerge="1">
                  <a:txBody>
                    <a:bodyPr/>
                    <a:lstStyle/>
                    <a:p>
                      <a:endParaRPr lang="es-EC"/>
                    </a:p>
                  </a:txBody>
                  <a:tcPr/>
                </a:tc>
                <a:tc hMerge="1">
                  <a:txBody>
                    <a:bodyPr/>
                    <a:lstStyle/>
                    <a:p>
                      <a:endParaRPr lang="es-EC"/>
                    </a:p>
                  </a:txBody>
                  <a:tcPr/>
                </a:tc>
              </a:tr>
              <a:tr h="947669">
                <a:tc>
                  <a:txBody>
                    <a:bodyPr/>
                    <a:lstStyle/>
                    <a:p>
                      <a:pPr algn="ctr"/>
                      <a:r>
                        <a:rPr lang="es-EC" sz="1300" b="1" dirty="0">
                          <a:effectLst/>
                          <a:latin typeface="Verdana, Arial, Helvetica, sans-serif"/>
                        </a:rPr>
                        <a:t>PRODUCTO</a:t>
                      </a:r>
                      <a:endParaRPr lang="es-EC" sz="1300" dirty="0">
                        <a:effectLst/>
                      </a:endParaRPr>
                    </a:p>
                  </a:txBody>
                  <a:tcPr marL="20765" marR="20765" marT="20765" marB="20765" anchor="ctr">
                    <a:lnL>
                      <a:noFill/>
                    </a:lnL>
                    <a:lnR>
                      <a:noFill/>
                    </a:lnR>
                    <a:lnB>
                      <a:noFill/>
                    </a:lnB>
                    <a:solidFill>
                      <a:srgbClr val="339966"/>
                    </a:solidFill>
                  </a:tcPr>
                </a:tc>
                <a:tc>
                  <a:txBody>
                    <a:bodyPr/>
                    <a:lstStyle/>
                    <a:p>
                      <a:pPr algn="ctr"/>
                      <a:r>
                        <a:rPr lang="es-EC" sz="1300" b="1">
                          <a:effectLst/>
                          <a:latin typeface="Verdana, Arial, Helvetica, sans-serif"/>
                        </a:rPr>
                        <a:t>PRESENTACIÓN</a:t>
                      </a:r>
                      <a:endParaRPr lang="es-EC" sz="1300">
                        <a:effectLst/>
                      </a:endParaRPr>
                    </a:p>
                  </a:txBody>
                  <a:tcPr marL="20765" marR="20765" marT="20765" marB="20765" anchor="ctr">
                    <a:lnL>
                      <a:noFill/>
                    </a:lnL>
                    <a:lnR>
                      <a:noFill/>
                    </a:lnR>
                    <a:lnB>
                      <a:noFill/>
                    </a:lnB>
                    <a:solidFill>
                      <a:srgbClr val="339966"/>
                    </a:solidFill>
                  </a:tcPr>
                </a:tc>
                <a:tc>
                  <a:txBody>
                    <a:bodyPr/>
                    <a:lstStyle/>
                    <a:p>
                      <a:pPr algn="ctr"/>
                      <a:r>
                        <a:rPr lang="es-EC" sz="1300" b="1">
                          <a:effectLst/>
                          <a:latin typeface="Verdana, Arial, Helvetica, sans-serif"/>
                        </a:rPr>
                        <a:t>EMBALAJE</a:t>
                      </a:r>
                      <a:endParaRPr lang="es-EC" sz="1300">
                        <a:effectLst/>
                      </a:endParaRPr>
                    </a:p>
                  </a:txBody>
                  <a:tcPr marL="20765" marR="20765" marT="20765" marB="20765" anchor="ctr">
                    <a:lnL>
                      <a:noFill/>
                    </a:lnL>
                    <a:lnR>
                      <a:noFill/>
                    </a:lnR>
                    <a:lnB>
                      <a:noFill/>
                    </a:lnB>
                    <a:solidFill>
                      <a:srgbClr val="339966"/>
                    </a:solidFill>
                  </a:tcPr>
                </a:tc>
              </a:tr>
              <a:tr h="1848423">
                <a:tc>
                  <a:txBody>
                    <a:bodyPr/>
                    <a:lstStyle/>
                    <a:p>
                      <a:pPr algn="ctr"/>
                      <a:r>
                        <a:rPr lang="es-EC" sz="1300" b="1" dirty="0">
                          <a:latin typeface="Verdana, Arial, Helvetica, sans-serif"/>
                        </a:rPr>
                        <a:t>Pulpa Congelada de Fruta</a:t>
                      </a:r>
                      <a:endParaRPr lang="es-EC" sz="1300" dirty="0"/>
                    </a:p>
                  </a:txBody>
                  <a:tcPr marL="20765" marR="20765" marT="20765" marB="20765" anchor="ctr">
                    <a:lnL>
                      <a:noFill/>
                    </a:lnL>
                    <a:lnR>
                      <a:noFill/>
                    </a:lnR>
                    <a:lnT>
                      <a:noFill/>
                    </a:lnT>
                    <a:lnB>
                      <a:noFill/>
                    </a:lnB>
                    <a:solidFill>
                      <a:srgbClr val="CCFFCC"/>
                    </a:solidFill>
                  </a:tcPr>
                </a:tc>
                <a:tc>
                  <a:txBody>
                    <a:bodyPr/>
                    <a:lstStyle/>
                    <a:p>
                      <a:pPr algn="ctr"/>
                      <a:r>
                        <a:rPr lang="es-EC" sz="1300" dirty="0">
                          <a:latin typeface="Verdana, Arial, Helvetica, sans-serif"/>
                        </a:rPr>
                        <a:t>Fundas de poliéster – polietileno </a:t>
                      </a:r>
                      <a:r>
                        <a:rPr lang="es-EC" sz="1300" dirty="0" smtClean="0">
                          <a:latin typeface="Verdana, Arial, Helvetica, sans-serif"/>
                        </a:rPr>
                        <a:t>de</a:t>
                      </a:r>
                      <a:r>
                        <a:rPr lang="es-EC" sz="1300" baseline="0" dirty="0" smtClean="0">
                          <a:latin typeface="Verdana, Arial, Helvetica, sans-serif"/>
                        </a:rPr>
                        <a:t> 500 gramos.</a:t>
                      </a:r>
                      <a:endParaRPr lang="es-EC" sz="1300" dirty="0"/>
                    </a:p>
                  </a:txBody>
                  <a:tcPr marL="20765" marR="20765" marT="20765" marB="20765" anchor="ctr">
                    <a:lnL>
                      <a:noFill/>
                    </a:lnL>
                    <a:lnR>
                      <a:noFill/>
                    </a:lnR>
                    <a:lnT>
                      <a:noFill/>
                    </a:lnT>
                    <a:lnB>
                      <a:noFill/>
                    </a:lnB>
                    <a:solidFill>
                      <a:srgbClr val="FFFFFF"/>
                    </a:solidFill>
                  </a:tcPr>
                </a:tc>
                <a:tc>
                  <a:txBody>
                    <a:bodyPr/>
                    <a:lstStyle/>
                    <a:p>
                      <a:pPr algn="ctr"/>
                      <a:r>
                        <a:rPr lang="es-EC" sz="1300" dirty="0">
                          <a:latin typeface="Verdana, Arial, Helvetica, sans-serif"/>
                        </a:rPr>
                        <a:t>Cajas de cartón por 20 unidades </a:t>
                      </a:r>
                      <a:r>
                        <a:rPr lang="es-EC" sz="1300" dirty="0" smtClean="0">
                          <a:latin typeface="Verdana, Arial, Helvetica, sans-serif"/>
                        </a:rPr>
                        <a:t>(500 gr.) </a:t>
                      </a:r>
                      <a:endParaRPr lang="es-EC" sz="1300" dirty="0"/>
                    </a:p>
                  </a:txBody>
                  <a:tcPr marL="20765" marR="20765" marT="20765" marB="20765" anchor="ctr">
                    <a:lnL>
                      <a:noFill/>
                    </a:lnL>
                    <a:lnR>
                      <a:noFill/>
                    </a:lnR>
                    <a:lnT>
                      <a:noFill/>
                    </a:lnT>
                    <a:lnB>
                      <a:noFill/>
                    </a:lnB>
                    <a:solidFill>
                      <a:srgbClr val="FFFFFF"/>
                    </a:solidFill>
                  </a:tcPr>
                </a:tc>
              </a:tr>
            </a:tbl>
          </a:graphicData>
        </a:graphic>
      </p:graphicFrame>
      <p:sp>
        <p:nvSpPr>
          <p:cNvPr id="7" name="Rectangle 1"/>
          <p:cNvSpPr>
            <a:spLocks noChangeArrowheads="1"/>
          </p:cNvSpPr>
          <p:nvPr/>
        </p:nvSpPr>
        <p:spPr bwMode="auto">
          <a:xfrm>
            <a:off x="2506663" y="11001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660254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sz="half" idx="1"/>
            <p:extLst>
              <p:ext uri="{D42A27DB-BD31-4B8C-83A1-F6EECF244321}">
                <p14:modId xmlns:p14="http://schemas.microsoft.com/office/powerpoint/2010/main" xmlns="" val="3572748956"/>
              </p:ext>
            </p:extLst>
          </p:nvPr>
        </p:nvGraphicFramePr>
        <p:xfrm>
          <a:off x="822325" y="1556792"/>
          <a:ext cx="3200400" cy="2016224"/>
        </p:xfrm>
        <a:graphic>
          <a:graphicData uri="http://schemas.openxmlformats.org/drawingml/2006/table">
            <a:tbl>
              <a:tblPr firstRow="1" firstCol="1" bandRow="1">
                <a:tableStyleId>{F5AB1C69-6EDB-4FF4-983F-18BD219EF322}</a:tableStyleId>
              </a:tblPr>
              <a:tblGrid>
                <a:gridCol w="1138953"/>
                <a:gridCol w="582566"/>
                <a:gridCol w="1478881"/>
              </a:tblGrid>
              <a:tr h="454796">
                <a:tc>
                  <a:txBody>
                    <a:bodyPr/>
                    <a:lstStyle/>
                    <a:p>
                      <a:pPr algn="just">
                        <a:lnSpc>
                          <a:spcPct val="150000"/>
                        </a:lnSpc>
                        <a:spcAft>
                          <a:spcPts val="0"/>
                        </a:spcAft>
                      </a:pPr>
                      <a:r>
                        <a:rPr lang="es-ES" sz="700" dirty="0">
                          <a:effectLst/>
                        </a:rPr>
                        <a:t>SECCIÓN:</a:t>
                      </a:r>
                      <a:endParaRPr lang="es-EC" sz="700" dirty="0">
                        <a:effectLst/>
                        <a:latin typeface="Times New Roman"/>
                        <a:ea typeface="Times New Roman"/>
                        <a:cs typeface="Times New Roman"/>
                      </a:endParaRPr>
                    </a:p>
                  </a:txBody>
                  <a:tcPr marL="42198" marR="42198" marT="0" marB="0"/>
                </a:tc>
                <a:tc>
                  <a:txBody>
                    <a:bodyPr/>
                    <a:lstStyle/>
                    <a:p>
                      <a:pPr algn="just">
                        <a:lnSpc>
                          <a:spcPct val="150000"/>
                        </a:lnSpc>
                        <a:spcAft>
                          <a:spcPts val="0"/>
                        </a:spcAft>
                      </a:pPr>
                      <a:r>
                        <a:rPr lang="es-ES" sz="700">
                          <a:effectLst/>
                        </a:rPr>
                        <a:t>II</a:t>
                      </a:r>
                      <a:endParaRPr lang="es-EC" sz="700">
                        <a:effectLst/>
                        <a:latin typeface="Times New Roman"/>
                        <a:ea typeface="Times New Roman"/>
                        <a:cs typeface="Times New Roman"/>
                      </a:endParaRPr>
                    </a:p>
                  </a:txBody>
                  <a:tcPr marL="42198" marR="42198" marT="0" marB="0"/>
                </a:tc>
                <a:tc>
                  <a:txBody>
                    <a:bodyPr/>
                    <a:lstStyle/>
                    <a:p>
                      <a:pPr algn="just">
                        <a:lnSpc>
                          <a:spcPct val="150000"/>
                        </a:lnSpc>
                        <a:spcAft>
                          <a:spcPts val="0"/>
                        </a:spcAft>
                      </a:pPr>
                      <a:r>
                        <a:rPr lang="es-EC" sz="700">
                          <a:effectLst/>
                        </a:rPr>
                        <a:t>PRODUCTOS DEL REINO VEGETAL</a:t>
                      </a:r>
                      <a:endParaRPr lang="es-EC" sz="700">
                        <a:effectLst/>
                        <a:latin typeface="Times New Roman"/>
                        <a:ea typeface="Times New Roman"/>
                        <a:cs typeface="Times New Roman"/>
                      </a:endParaRPr>
                    </a:p>
                  </a:txBody>
                  <a:tcPr marL="42198" marR="42198" marT="0" marB="0"/>
                </a:tc>
              </a:tr>
              <a:tr h="677262">
                <a:tc>
                  <a:txBody>
                    <a:bodyPr/>
                    <a:lstStyle/>
                    <a:p>
                      <a:pPr algn="just">
                        <a:lnSpc>
                          <a:spcPct val="150000"/>
                        </a:lnSpc>
                        <a:spcAft>
                          <a:spcPts val="0"/>
                        </a:spcAft>
                      </a:pPr>
                      <a:r>
                        <a:rPr lang="es-ES" sz="700">
                          <a:effectLst/>
                        </a:rPr>
                        <a:t>CAPITULO:</a:t>
                      </a:r>
                      <a:endParaRPr lang="es-EC" sz="700">
                        <a:effectLst/>
                        <a:latin typeface="Times New Roman"/>
                        <a:ea typeface="Times New Roman"/>
                        <a:cs typeface="Times New Roman"/>
                      </a:endParaRPr>
                    </a:p>
                  </a:txBody>
                  <a:tcPr marL="42198" marR="42198" marT="0" marB="0"/>
                </a:tc>
                <a:tc>
                  <a:txBody>
                    <a:bodyPr/>
                    <a:lstStyle/>
                    <a:p>
                      <a:pPr algn="just">
                        <a:lnSpc>
                          <a:spcPct val="150000"/>
                        </a:lnSpc>
                        <a:spcAft>
                          <a:spcPts val="0"/>
                        </a:spcAft>
                      </a:pPr>
                      <a:r>
                        <a:rPr lang="es-ES" sz="700">
                          <a:effectLst/>
                        </a:rPr>
                        <a:t>08</a:t>
                      </a:r>
                      <a:endParaRPr lang="es-EC" sz="700">
                        <a:effectLst/>
                        <a:latin typeface="Times New Roman"/>
                        <a:ea typeface="Times New Roman"/>
                        <a:cs typeface="Times New Roman"/>
                      </a:endParaRPr>
                    </a:p>
                  </a:txBody>
                  <a:tcPr marL="42198" marR="42198" marT="0" marB="0"/>
                </a:tc>
                <a:tc>
                  <a:txBody>
                    <a:bodyPr/>
                    <a:lstStyle/>
                    <a:p>
                      <a:pPr algn="just">
                        <a:lnSpc>
                          <a:spcPct val="150000"/>
                        </a:lnSpc>
                        <a:spcAft>
                          <a:spcPts val="0"/>
                        </a:spcAft>
                      </a:pPr>
                      <a:r>
                        <a:rPr lang="es-EC" sz="700" dirty="0">
                          <a:effectLst/>
                        </a:rPr>
                        <a:t>Frutas y frutos comestibles; cortezas de agrios (cítricos), melones o sandías</a:t>
                      </a:r>
                      <a:endParaRPr lang="es-EC" sz="700" dirty="0">
                        <a:effectLst/>
                        <a:latin typeface="Times New Roman"/>
                        <a:ea typeface="Times New Roman"/>
                        <a:cs typeface="Times New Roman"/>
                      </a:endParaRPr>
                    </a:p>
                  </a:txBody>
                  <a:tcPr marL="42198" marR="42198" marT="0" marB="0"/>
                </a:tc>
              </a:tr>
              <a:tr h="442083">
                <a:tc>
                  <a:txBody>
                    <a:bodyPr/>
                    <a:lstStyle/>
                    <a:p>
                      <a:pPr algn="just">
                        <a:lnSpc>
                          <a:spcPct val="150000"/>
                        </a:lnSpc>
                        <a:spcAft>
                          <a:spcPts val="0"/>
                        </a:spcAft>
                      </a:pPr>
                      <a:r>
                        <a:rPr lang="es-ES" sz="700">
                          <a:effectLst/>
                        </a:rPr>
                        <a:t>PARTIDA:</a:t>
                      </a:r>
                      <a:endParaRPr lang="es-EC" sz="700">
                        <a:effectLst/>
                        <a:latin typeface="Times New Roman"/>
                        <a:ea typeface="Times New Roman"/>
                        <a:cs typeface="Times New Roman"/>
                      </a:endParaRPr>
                    </a:p>
                  </a:txBody>
                  <a:tcPr marL="42198" marR="42198" marT="0" marB="0"/>
                </a:tc>
                <a:tc>
                  <a:txBody>
                    <a:bodyPr/>
                    <a:lstStyle/>
                    <a:p>
                      <a:pPr algn="just">
                        <a:lnSpc>
                          <a:spcPct val="150000"/>
                        </a:lnSpc>
                        <a:spcAft>
                          <a:spcPts val="0"/>
                        </a:spcAft>
                      </a:pPr>
                      <a:r>
                        <a:rPr lang="es-ES" sz="700">
                          <a:effectLst/>
                        </a:rPr>
                        <a:t>0810</a:t>
                      </a:r>
                      <a:endParaRPr lang="es-EC" sz="700">
                        <a:effectLst/>
                        <a:latin typeface="Times New Roman"/>
                        <a:ea typeface="Times New Roman"/>
                        <a:cs typeface="Times New Roman"/>
                      </a:endParaRPr>
                    </a:p>
                  </a:txBody>
                  <a:tcPr marL="42198" marR="42198" marT="0" marB="0"/>
                </a:tc>
                <a:tc>
                  <a:txBody>
                    <a:bodyPr/>
                    <a:lstStyle/>
                    <a:p>
                      <a:pPr algn="just">
                        <a:lnSpc>
                          <a:spcPct val="150000"/>
                        </a:lnSpc>
                        <a:spcAft>
                          <a:spcPts val="0"/>
                        </a:spcAft>
                      </a:pPr>
                      <a:r>
                        <a:rPr lang="es-EC" sz="700">
                          <a:effectLst/>
                        </a:rPr>
                        <a:t>Las demás frutas u otros frutos, frescos</a:t>
                      </a:r>
                      <a:endParaRPr lang="es-EC" sz="700">
                        <a:effectLst/>
                        <a:latin typeface="Times New Roman"/>
                        <a:ea typeface="Times New Roman"/>
                        <a:cs typeface="Times New Roman"/>
                      </a:endParaRPr>
                    </a:p>
                  </a:txBody>
                  <a:tcPr marL="42198" marR="42198" marT="0" marB="0"/>
                </a:tc>
              </a:tr>
              <a:tr h="442083">
                <a:tc>
                  <a:txBody>
                    <a:bodyPr/>
                    <a:lstStyle/>
                    <a:p>
                      <a:pPr algn="just">
                        <a:lnSpc>
                          <a:spcPct val="150000"/>
                        </a:lnSpc>
                        <a:spcAft>
                          <a:spcPts val="0"/>
                        </a:spcAft>
                      </a:pPr>
                      <a:r>
                        <a:rPr lang="es-ES" sz="700">
                          <a:effectLst/>
                        </a:rPr>
                        <a:t>SUBPARTIDA:</a:t>
                      </a:r>
                      <a:endParaRPr lang="es-EC" sz="700">
                        <a:effectLst/>
                        <a:latin typeface="Times New Roman"/>
                        <a:ea typeface="Times New Roman"/>
                        <a:cs typeface="Times New Roman"/>
                      </a:endParaRPr>
                    </a:p>
                  </a:txBody>
                  <a:tcPr marL="42198" marR="42198" marT="0" marB="0"/>
                </a:tc>
                <a:tc>
                  <a:txBody>
                    <a:bodyPr/>
                    <a:lstStyle/>
                    <a:p>
                      <a:pPr algn="just">
                        <a:lnSpc>
                          <a:spcPct val="150000"/>
                        </a:lnSpc>
                        <a:spcAft>
                          <a:spcPts val="0"/>
                        </a:spcAft>
                      </a:pPr>
                      <a:r>
                        <a:rPr lang="es-ES" sz="700">
                          <a:effectLst/>
                        </a:rPr>
                        <a:t>0810.50.00.00</a:t>
                      </a:r>
                      <a:endParaRPr lang="es-EC" sz="700">
                        <a:effectLst/>
                        <a:latin typeface="Times New Roman"/>
                        <a:ea typeface="Times New Roman"/>
                        <a:cs typeface="Times New Roman"/>
                      </a:endParaRPr>
                    </a:p>
                  </a:txBody>
                  <a:tcPr marL="42198" marR="42198" marT="0" marB="0"/>
                </a:tc>
                <a:tc>
                  <a:txBody>
                    <a:bodyPr/>
                    <a:lstStyle/>
                    <a:p>
                      <a:pPr algn="just">
                        <a:lnSpc>
                          <a:spcPct val="150000"/>
                        </a:lnSpc>
                        <a:spcAft>
                          <a:spcPts val="0"/>
                        </a:spcAft>
                      </a:pPr>
                      <a:r>
                        <a:rPr lang="es-ES" sz="700" dirty="0">
                          <a:effectLst/>
                        </a:rPr>
                        <a:t>- Kiwis</a:t>
                      </a:r>
                      <a:endParaRPr lang="es-EC" sz="700" dirty="0">
                        <a:effectLst/>
                        <a:latin typeface="Times New Roman"/>
                        <a:ea typeface="Times New Roman"/>
                        <a:cs typeface="Times New Roman"/>
                      </a:endParaRPr>
                    </a:p>
                  </a:txBody>
                  <a:tcPr marL="42198" marR="42198" marT="0" marB="0"/>
                </a:tc>
              </a:tr>
            </a:tbl>
          </a:graphicData>
        </a:graphic>
      </p:graphicFrame>
      <p:graphicFrame>
        <p:nvGraphicFramePr>
          <p:cNvPr id="8" name="7 Marcador de contenido"/>
          <p:cNvGraphicFramePr>
            <a:graphicFrameLocks noGrp="1"/>
          </p:cNvGraphicFramePr>
          <p:nvPr>
            <p:ph sz="half" idx="2"/>
            <p:extLst>
              <p:ext uri="{D42A27DB-BD31-4B8C-83A1-F6EECF244321}">
                <p14:modId xmlns:p14="http://schemas.microsoft.com/office/powerpoint/2010/main" xmlns="" val="2738401515"/>
              </p:ext>
            </p:extLst>
          </p:nvPr>
        </p:nvGraphicFramePr>
        <p:xfrm>
          <a:off x="4700588" y="3284984"/>
          <a:ext cx="3200399" cy="2064160"/>
        </p:xfrm>
        <a:graphic>
          <a:graphicData uri="http://schemas.openxmlformats.org/drawingml/2006/table">
            <a:tbl>
              <a:tblPr firstRow="1" firstCol="1" bandRow="1">
                <a:tableStyleId>{C083E6E3-FA7D-4D7B-A595-EF9225AFEA82}</a:tableStyleId>
              </a:tblPr>
              <a:tblGrid>
                <a:gridCol w="862937"/>
                <a:gridCol w="642031"/>
                <a:gridCol w="1695431"/>
              </a:tblGrid>
              <a:tr h="504056">
                <a:tc>
                  <a:txBody>
                    <a:bodyPr/>
                    <a:lstStyle/>
                    <a:p>
                      <a:pPr algn="just">
                        <a:spcAft>
                          <a:spcPts val="0"/>
                        </a:spcAft>
                      </a:pPr>
                      <a:r>
                        <a:rPr lang="es-ES" sz="600" dirty="0">
                          <a:effectLst/>
                        </a:rPr>
                        <a:t>SECCIÓN:</a:t>
                      </a:r>
                      <a:endParaRPr lang="es-EC" sz="700" dirty="0">
                        <a:effectLst/>
                        <a:latin typeface="Times New Roman"/>
                        <a:ea typeface="Times New Roman"/>
                        <a:cs typeface="Times New Roman"/>
                      </a:endParaRPr>
                    </a:p>
                  </a:txBody>
                  <a:tcPr marL="42152" marR="42152" marT="0" marB="0"/>
                </a:tc>
                <a:tc>
                  <a:txBody>
                    <a:bodyPr/>
                    <a:lstStyle/>
                    <a:p>
                      <a:pPr algn="just">
                        <a:spcAft>
                          <a:spcPts val="0"/>
                        </a:spcAft>
                      </a:pPr>
                      <a:r>
                        <a:rPr lang="es-ES" sz="600">
                          <a:effectLst/>
                        </a:rPr>
                        <a:t>IV</a:t>
                      </a:r>
                      <a:endParaRPr lang="es-EC" sz="700">
                        <a:effectLst/>
                        <a:latin typeface="Times New Roman"/>
                        <a:ea typeface="Times New Roman"/>
                        <a:cs typeface="Times New Roman"/>
                      </a:endParaRPr>
                    </a:p>
                  </a:txBody>
                  <a:tcPr marL="42152" marR="42152" marT="0" marB="0"/>
                </a:tc>
                <a:tc>
                  <a:txBody>
                    <a:bodyPr/>
                    <a:lstStyle/>
                    <a:p>
                      <a:pPr algn="just">
                        <a:spcAft>
                          <a:spcPts val="0"/>
                        </a:spcAft>
                      </a:pPr>
                      <a:r>
                        <a:rPr lang="es-EC" sz="600">
                          <a:effectLst/>
                        </a:rPr>
                        <a:t>PRODUCTOS DE LAS INDUSTRIAS ALIMENTARIAS; BEBIDAS, LIQUIDOS ALCOHOLICOS Y VINAGRE; TABACO Y SUCEDANEOS DEL TABACO ELABORADOS</a:t>
                      </a:r>
                      <a:endParaRPr lang="es-EC" sz="700">
                        <a:effectLst/>
                        <a:latin typeface="Times New Roman"/>
                        <a:ea typeface="Times New Roman"/>
                        <a:cs typeface="Times New Roman"/>
                      </a:endParaRPr>
                    </a:p>
                  </a:txBody>
                  <a:tcPr marL="42152" marR="42152" marT="0" marB="0"/>
                </a:tc>
              </a:tr>
              <a:tr h="470403">
                <a:tc>
                  <a:txBody>
                    <a:bodyPr/>
                    <a:lstStyle/>
                    <a:p>
                      <a:pPr algn="just">
                        <a:spcAft>
                          <a:spcPts val="0"/>
                        </a:spcAft>
                      </a:pPr>
                      <a:r>
                        <a:rPr lang="es-ES" sz="600">
                          <a:effectLst/>
                        </a:rPr>
                        <a:t>CAPÍTULO:</a:t>
                      </a:r>
                      <a:endParaRPr lang="es-EC" sz="700">
                        <a:effectLst/>
                        <a:latin typeface="Times New Roman"/>
                        <a:ea typeface="Times New Roman"/>
                        <a:cs typeface="Times New Roman"/>
                      </a:endParaRPr>
                    </a:p>
                  </a:txBody>
                  <a:tcPr marL="42152" marR="42152" marT="0" marB="0"/>
                </a:tc>
                <a:tc>
                  <a:txBody>
                    <a:bodyPr/>
                    <a:lstStyle/>
                    <a:p>
                      <a:pPr algn="just">
                        <a:spcAft>
                          <a:spcPts val="0"/>
                        </a:spcAft>
                      </a:pPr>
                      <a:r>
                        <a:rPr lang="es-ES" sz="600">
                          <a:effectLst/>
                        </a:rPr>
                        <a:t>20</a:t>
                      </a:r>
                      <a:endParaRPr lang="es-EC" sz="700">
                        <a:effectLst/>
                        <a:latin typeface="Times New Roman"/>
                        <a:ea typeface="Times New Roman"/>
                        <a:cs typeface="Times New Roman"/>
                      </a:endParaRPr>
                    </a:p>
                  </a:txBody>
                  <a:tcPr marL="42152" marR="42152" marT="0" marB="0"/>
                </a:tc>
                <a:tc>
                  <a:txBody>
                    <a:bodyPr/>
                    <a:lstStyle/>
                    <a:p>
                      <a:pPr algn="just">
                        <a:spcAft>
                          <a:spcPts val="0"/>
                        </a:spcAft>
                      </a:pPr>
                      <a:r>
                        <a:rPr lang="es-EC" sz="600">
                          <a:effectLst/>
                        </a:rPr>
                        <a:t>Preparaciones de hortalizas, frutas u otros frutos o demás partes de plantas</a:t>
                      </a:r>
                      <a:endParaRPr lang="es-EC" sz="700">
                        <a:effectLst/>
                        <a:latin typeface="Times New Roman"/>
                        <a:ea typeface="Times New Roman"/>
                        <a:cs typeface="Times New Roman"/>
                      </a:endParaRPr>
                    </a:p>
                  </a:txBody>
                  <a:tcPr marL="42152" marR="42152" marT="0" marB="0"/>
                </a:tc>
              </a:tr>
              <a:tr h="609717">
                <a:tc>
                  <a:txBody>
                    <a:bodyPr/>
                    <a:lstStyle/>
                    <a:p>
                      <a:pPr algn="just">
                        <a:spcAft>
                          <a:spcPts val="0"/>
                        </a:spcAft>
                      </a:pPr>
                      <a:r>
                        <a:rPr lang="es-ES" sz="600">
                          <a:effectLst/>
                        </a:rPr>
                        <a:t>PARTIDA:</a:t>
                      </a:r>
                      <a:endParaRPr lang="es-EC" sz="700">
                        <a:effectLst/>
                        <a:latin typeface="Times New Roman"/>
                        <a:ea typeface="Times New Roman"/>
                        <a:cs typeface="Times New Roman"/>
                      </a:endParaRPr>
                    </a:p>
                  </a:txBody>
                  <a:tcPr marL="42152" marR="42152" marT="0" marB="0"/>
                </a:tc>
                <a:tc>
                  <a:txBody>
                    <a:bodyPr/>
                    <a:lstStyle/>
                    <a:p>
                      <a:pPr algn="just">
                        <a:spcAft>
                          <a:spcPts val="0"/>
                        </a:spcAft>
                      </a:pPr>
                      <a:r>
                        <a:rPr lang="es-ES" sz="600">
                          <a:effectLst/>
                        </a:rPr>
                        <a:t>2008</a:t>
                      </a:r>
                      <a:endParaRPr lang="es-EC" sz="700">
                        <a:effectLst/>
                        <a:latin typeface="Times New Roman"/>
                        <a:ea typeface="Times New Roman"/>
                        <a:cs typeface="Times New Roman"/>
                      </a:endParaRPr>
                    </a:p>
                  </a:txBody>
                  <a:tcPr marL="42152" marR="42152" marT="0" marB="0"/>
                </a:tc>
                <a:tc>
                  <a:txBody>
                    <a:bodyPr/>
                    <a:lstStyle/>
                    <a:p>
                      <a:pPr algn="just">
                        <a:spcAft>
                          <a:spcPts val="0"/>
                        </a:spcAft>
                      </a:pPr>
                      <a:r>
                        <a:rPr lang="es-EC" sz="600">
                          <a:effectLst/>
                        </a:rPr>
                        <a:t>Frutas u otros frutos y demás partes comestibles de plantas, preparados o conservados de otro modo, incluso con adición de azúcar u otro edulcorante o alcohol, no expresados ni comprendidos en otra parte.</a:t>
                      </a:r>
                      <a:endParaRPr lang="es-EC" sz="700">
                        <a:effectLst/>
                        <a:latin typeface="Times New Roman"/>
                        <a:ea typeface="Times New Roman"/>
                        <a:cs typeface="Times New Roman"/>
                      </a:endParaRPr>
                    </a:p>
                  </a:txBody>
                  <a:tcPr marL="42152" marR="42152" marT="0" marB="0"/>
                </a:tc>
              </a:tr>
              <a:tr h="479984">
                <a:tc>
                  <a:txBody>
                    <a:bodyPr/>
                    <a:lstStyle/>
                    <a:p>
                      <a:pPr algn="just">
                        <a:spcAft>
                          <a:spcPts val="0"/>
                        </a:spcAft>
                      </a:pPr>
                      <a:r>
                        <a:rPr lang="es-ES" sz="600" dirty="0">
                          <a:effectLst/>
                        </a:rPr>
                        <a:t>SUBPARTIDA NACIONAL:</a:t>
                      </a:r>
                      <a:endParaRPr lang="es-EC" sz="700" dirty="0">
                        <a:effectLst/>
                        <a:latin typeface="Times New Roman"/>
                        <a:ea typeface="Times New Roman"/>
                        <a:cs typeface="Times New Roman"/>
                      </a:endParaRPr>
                    </a:p>
                  </a:txBody>
                  <a:tcPr marL="42152" marR="42152" marT="0" marB="0"/>
                </a:tc>
                <a:tc>
                  <a:txBody>
                    <a:bodyPr/>
                    <a:lstStyle/>
                    <a:p>
                      <a:pPr algn="just">
                        <a:spcAft>
                          <a:spcPts val="0"/>
                        </a:spcAft>
                      </a:pPr>
                      <a:r>
                        <a:rPr lang="es-ES" sz="600">
                          <a:effectLst/>
                        </a:rPr>
                        <a:t>2008.99.90.00</a:t>
                      </a:r>
                      <a:endParaRPr lang="es-EC" sz="700">
                        <a:effectLst/>
                        <a:latin typeface="Times New Roman"/>
                        <a:ea typeface="Times New Roman"/>
                        <a:cs typeface="Times New Roman"/>
                      </a:endParaRPr>
                    </a:p>
                  </a:txBody>
                  <a:tcPr marL="42152" marR="42152" marT="0" marB="0"/>
                </a:tc>
                <a:tc>
                  <a:txBody>
                    <a:bodyPr/>
                    <a:lstStyle/>
                    <a:p>
                      <a:pPr algn="just">
                        <a:spcAft>
                          <a:spcPts val="0"/>
                        </a:spcAft>
                      </a:pPr>
                      <a:r>
                        <a:rPr lang="es-EC" sz="600" dirty="0">
                          <a:effectLst/>
                        </a:rPr>
                        <a:t>- - - Los demás</a:t>
                      </a:r>
                      <a:endParaRPr lang="es-EC" sz="700" dirty="0">
                        <a:effectLst/>
                        <a:latin typeface="Times New Roman"/>
                        <a:ea typeface="Times New Roman"/>
                        <a:cs typeface="Times New Roman"/>
                      </a:endParaRPr>
                    </a:p>
                  </a:txBody>
                  <a:tcPr marL="42152" marR="42152" marT="0" marB="0"/>
                </a:tc>
              </a:tr>
            </a:tbl>
          </a:graphicData>
        </a:graphic>
      </p:graphicFrame>
      <p:sp>
        <p:nvSpPr>
          <p:cNvPr id="2" name="1 Título"/>
          <p:cNvSpPr>
            <a:spLocks noGrp="1"/>
          </p:cNvSpPr>
          <p:nvPr>
            <p:ph type="title"/>
          </p:nvPr>
        </p:nvSpPr>
        <p:spPr/>
        <p:txBody>
          <a:bodyPr/>
          <a:lstStyle/>
          <a:p>
            <a:r>
              <a:rPr lang="es-EC" dirty="0" smtClean="0"/>
              <a:t>CLASIFICACIÓN ARANCELARIA</a:t>
            </a:r>
            <a:endParaRPr lang="es-EC" dirty="0"/>
          </a:p>
        </p:txBody>
      </p:sp>
      <p:sp>
        <p:nvSpPr>
          <p:cNvPr id="9" name="8 CuadroTexto"/>
          <p:cNvSpPr txBox="1"/>
          <p:nvPr/>
        </p:nvSpPr>
        <p:spPr>
          <a:xfrm>
            <a:off x="4716016" y="1556792"/>
            <a:ext cx="259228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smtClean="0"/>
              <a:t>Clasificación del kiwi</a:t>
            </a:r>
            <a:endParaRPr lang="es-EC" dirty="0"/>
          </a:p>
        </p:txBody>
      </p:sp>
      <p:sp>
        <p:nvSpPr>
          <p:cNvPr id="11" name="10 Flecha curvada hacia abajo"/>
          <p:cNvSpPr/>
          <p:nvPr/>
        </p:nvSpPr>
        <p:spPr>
          <a:xfrm>
            <a:off x="3707904" y="980728"/>
            <a:ext cx="1152128" cy="576064"/>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sp>
        <p:nvSpPr>
          <p:cNvPr id="16" name="15 Flecha izquierda"/>
          <p:cNvSpPr/>
          <p:nvPr/>
        </p:nvSpPr>
        <p:spPr>
          <a:xfrm>
            <a:off x="3491880" y="4509120"/>
            <a:ext cx="115212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CuadroTexto"/>
          <p:cNvSpPr txBox="1"/>
          <p:nvPr/>
        </p:nvSpPr>
        <p:spPr>
          <a:xfrm>
            <a:off x="1187624" y="4509120"/>
            <a:ext cx="21602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dirty="0" smtClean="0"/>
              <a:t>Clasificación Pulpa de kiwi</a:t>
            </a:r>
            <a:endParaRPr lang="es-EC" dirty="0"/>
          </a:p>
        </p:txBody>
      </p:sp>
      <p:sp>
        <p:nvSpPr>
          <p:cNvPr id="3" name="2 Botón de acción: Inicio">
            <a:hlinkClick r:id="rId2" action="ppaction://hlinksldjump" highlightClick="1"/>
          </p:cNvPr>
          <p:cNvSpPr/>
          <p:nvPr/>
        </p:nvSpPr>
        <p:spPr>
          <a:xfrm>
            <a:off x="7092280" y="5589240"/>
            <a:ext cx="1008112"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8988971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22960" y="365760"/>
            <a:ext cx="4325104" cy="548640"/>
          </a:xfrm>
        </p:spPr>
        <p:style>
          <a:lnRef idx="1">
            <a:schemeClr val="accent6"/>
          </a:lnRef>
          <a:fillRef idx="3">
            <a:schemeClr val="accent6"/>
          </a:fillRef>
          <a:effectRef idx="2">
            <a:schemeClr val="accent6"/>
          </a:effectRef>
          <a:fontRef idx="minor">
            <a:schemeClr val="lt1"/>
          </a:fontRef>
        </p:style>
        <p:txBody>
          <a:bodyPr/>
          <a:lstStyle/>
          <a:p>
            <a:r>
              <a:rPr lang="es-EC" dirty="0" smtClean="0"/>
              <a:t>ESTUDIO TÉCNICO</a:t>
            </a:r>
            <a:endParaRPr lang="es-EC" dirty="0"/>
          </a:p>
        </p:txBody>
      </p:sp>
      <p:sp>
        <p:nvSpPr>
          <p:cNvPr id="6" name="5 CuadroTexto"/>
          <p:cNvSpPr txBox="1"/>
          <p:nvPr/>
        </p:nvSpPr>
        <p:spPr>
          <a:xfrm>
            <a:off x="1115616" y="1268760"/>
            <a:ext cx="6696744" cy="2831544"/>
          </a:xfrm>
          <a:prstGeom prst="rect">
            <a:avLst/>
          </a:prstGeom>
          <a:noFill/>
          <a:ln>
            <a:solidFill>
              <a:srgbClr val="92D050"/>
            </a:solidFill>
          </a:ln>
        </p:spPr>
        <p:txBody>
          <a:bodyPr wrap="square" rtlCol="0">
            <a:spAutoFit/>
          </a:bodyPr>
          <a:lstStyle/>
          <a:p>
            <a:pPr>
              <a:buClr>
                <a:srgbClr val="00B050"/>
              </a:buClr>
            </a:pPr>
            <a:endParaRPr lang="es-EC" sz="3200" dirty="0">
              <a:solidFill>
                <a:srgbClr val="00B050"/>
              </a:solidFill>
              <a:hlinkClick r:id="rId2" action="ppaction://hlinksldjump"/>
            </a:endParaRPr>
          </a:p>
          <a:p>
            <a:pPr marL="457200" indent="-457200">
              <a:buClr>
                <a:srgbClr val="00B050"/>
              </a:buClr>
              <a:buFont typeface="Wingdings" pitchFamily="2" charset="2"/>
              <a:buChar char="Ø"/>
            </a:pPr>
            <a:r>
              <a:rPr lang="es-EC" sz="3200" dirty="0" smtClean="0">
                <a:solidFill>
                  <a:srgbClr val="00B050"/>
                </a:solidFill>
                <a:hlinkClick r:id="rId2" action="ppaction://hlinksldjump"/>
              </a:rPr>
              <a:t>PROCESO DE ELABORACIÓN</a:t>
            </a:r>
            <a:endParaRPr lang="es-EC" sz="3200" dirty="0" smtClean="0">
              <a:solidFill>
                <a:srgbClr val="00B050"/>
              </a:solidFill>
            </a:endParaRPr>
          </a:p>
          <a:p>
            <a:pPr marL="457200" indent="-457200">
              <a:buClr>
                <a:srgbClr val="00B050"/>
              </a:buClr>
              <a:buFont typeface="Wingdings" pitchFamily="2" charset="2"/>
              <a:buChar char="Ø"/>
            </a:pPr>
            <a:r>
              <a:rPr lang="es-EC" sz="3200" dirty="0" smtClean="0">
                <a:solidFill>
                  <a:srgbClr val="00B050"/>
                </a:solidFill>
                <a:hlinkClick r:id="rId3" action="ppaction://hlinksldjump"/>
              </a:rPr>
              <a:t>CRITERIOS DE LOCALIZACIÓN</a:t>
            </a:r>
            <a:endParaRPr lang="es-EC" sz="3200" dirty="0" smtClean="0">
              <a:solidFill>
                <a:srgbClr val="00B050"/>
              </a:solidFill>
            </a:endParaRPr>
          </a:p>
          <a:p>
            <a:pPr marL="457200" indent="-457200">
              <a:buClr>
                <a:srgbClr val="00B050"/>
              </a:buClr>
              <a:buFont typeface="Wingdings" pitchFamily="2" charset="2"/>
              <a:buChar char="Ø"/>
            </a:pPr>
            <a:r>
              <a:rPr lang="es-EC" sz="3200" dirty="0" smtClean="0">
                <a:solidFill>
                  <a:srgbClr val="00B050"/>
                </a:solidFill>
                <a:hlinkClick r:id="rId4" action="ppaction://hlinksldjump"/>
              </a:rPr>
              <a:t>DIAGRAMA FUNCIONAL</a:t>
            </a:r>
          </a:p>
          <a:p>
            <a:r>
              <a:rPr lang="es-EC" sz="3200" dirty="0" smtClean="0">
                <a:hlinkClick r:id="rId4" action="ppaction://hlinksldjump"/>
              </a:rPr>
              <a:t> </a:t>
            </a:r>
            <a:endParaRPr lang="es-EC" sz="3200" dirty="0" smtClean="0"/>
          </a:p>
          <a:p>
            <a:endParaRPr lang="es-EC" dirty="0"/>
          </a:p>
        </p:txBody>
      </p:sp>
    </p:spTree>
    <p:extLst>
      <p:ext uri="{BB962C8B-B14F-4D97-AF65-F5344CB8AC3E}">
        <p14:creationId xmlns:p14="http://schemas.microsoft.com/office/powerpoint/2010/main" xmlns="" val="331512548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s-EC" dirty="0" smtClean="0"/>
              <a:t>PROCESO DE ELABORACIÓN</a:t>
            </a:r>
            <a:endParaRPr lang="es-EC" dirty="0"/>
          </a:p>
        </p:txBody>
      </p:sp>
      <p:graphicFrame>
        <p:nvGraphicFramePr>
          <p:cNvPr id="6" name="5 Diagrama"/>
          <p:cNvGraphicFramePr>
            <a:graphicFrameLocks/>
          </p:cNvGraphicFramePr>
          <p:nvPr>
            <p:extLst>
              <p:ext uri="{D42A27DB-BD31-4B8C-83A1-F6EECF244321}">
                <p14:modId xmlns:p14="http://schemas.microsoft.com/office/powerpoint/2010/main" xmlns="" val="3717273307"/>
              </p:ext>
            </p:extLst>
          </p:nvPr>
        </p:nvGraphicFramePr>
        <p:xfrm>
          <a:off x="1475657" y="1628800"/>
          <a:ext cx="6624736" cy="3975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otón de acción: Volver">
            <a:hlinkClick r:id="rId7" action="ppaction://hlinksldjump" highlightClick="1"/>
          </p:cNvPr>
          <p:cNvSpPr/>
          <p:nvPr/>
        </p:nvSpPr>
        <p:spPr>
          <a:xfrm>
            <a:off x="7812360" y="5229200"/>
            <a:ext cx="864096" cy="7200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5528338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59" y="365760"/>
            <a:ext cx="5126303" cy="548640"/>
          </a:xfrm>
        </p:spPr>
        <p:txBody>
          <a:bodyPr/>
          <a:lstStyle/>
          <a:p>
            <a:r>
              <a:rPr lang="es-EC" sz="3600" b="1"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Criterio de localización </a:t>
            </a:r>
            <a:endParaRPr lang="es-EC" sz="3600" b="1" cap="none"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4 Imagen" descr="http://www.metrozona.com/assets/mapas/MAP.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1484784"/>
            <a:ext cx="4914766" cy="4464496"/>
          </a:xfrm>
          <a:prstGeom prst="rect">
            <a:avLst/>
          </a:prstGeom>
          <a:ln w="228600" cap="sq" cmpd="thickThin">
            <a:solidFill>
              <a:srgbClr val="000000"/>
            </a:solidFill>
            <a:prstDash val="solid"/>
            <a:miter lim="800000"/>
          </a:ln>
          <a:effectLst>
            <a:innerShdw blurRad="76200">
              <a:srgbClr val="000000"/>
            </a:innerShdw>
          </a:effectLst>
        </p:spPr>
      </p:pic>
      <p:sp>
        <p:nvSpPr>
          <p:cNvPr id="6" name="5 CuadroTexto"/>
          <p:cNvSpPr txBox="1"/>
          <p:nvPr/>
        </p:nvSpPr>
        <p:spPr>
          <a:xfrm>
            <a:off x="467544" y="1484784"/>
            <a:ext cx="2664296"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a:t>La </a:t>
            </a:r>
            <a:r>
              <a:rPr lang="es-ES" dirty="0" err="1"/>
              <a:t>macrolocalización</a:t>
            </a:r>
            <a:r>
              <a:rPr lang="es-ES" dirty="0"/>
              <a:t> de los proyectos se refiere a la </a:t>
            </a:r>
            <a:r>
              <a:rPr lang="es-ES" dirty="0" smtClean="0"/>
              <a:t>ubicación de la </a:t>
            </a:r>
            <a:r>
              <a:rPr lang="es-ES" dirty="0" err="1" smtClean="0"/>
              <a:t>macrozona</a:t>
            </a:r>
            <a:r>
              <a:rPr lang="es-ES" dirty="0" smtClean="0"/>
              <a:t> </a:t>
            </a:r>
            <a:r>
              <a:rPr lang="es-ES" dirty="0"/>
              <a:t>dentro de la cual se establecerá el proyecto, en este caso, FRESH PULP se encuentra ubicado en Provincia Pichincha, Cantón Quito, Parroquia </a:t>
            </a:r>
            <a:r>
              <a:rPr lang="es-ES" dirty="0" err="1"/>
              <a:t>Yaruquí</a:t>
            </a:r>
            <a:r>
              <a:rPr lang="es-ES" dirty="0"/>
              <a:t> como se muestra en el siguiente </a:t>
            </a:r>
            <a:r>
              <a:rPr lang="es-ES" dirty="0" smtClean="0"/>
              <a:t>figura.</a:t>
            </a:r>
            <a:endParaRPr lang="es-EC" dirty="0"/>
          </a:p>
        </p:txBody>
      </p:sp>
    </p:spTree>
    <p:extLst>
      <p:ext uri="{BB962C8B-B14F-4D97-AF65-F5344CB8AC3E}">
        <p14:creationId xmlns:p14="http://schemas.microsoft.com/office/powerpoint/2010/main" xmlns="" val="411131368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830992"/>
          </a:xfrm>
        </p:spPr>
        <p:txBody>
          <a:bodyPr/>
          <a:lstStyle/>
          <a:p>
            <a:r>
              <a:rPr lang="es-EC" dirty="0" smtClean="0"/>
              <a:t>                </a:t>
            </a:r>
            <a:r>
              <a:rPr lang="es-EC" dirty="0" err="1" smtClean="0"/>
              <a:t>Microlocalización</a:t>
            </a:r>
            <a:r>
              <a:rPr lang="es-EC" dirty="0" smtClean="0"/>
              <a:t/>
            </a:r>
            <a:br>
              <a:rPr lang="es-EC" dirty="0" smtClean="0"/>
            </a:br>
            <a:endParaRPr lang="es-EC" dirty="0"/>
          </a:p>
        </p:txBody>
      </p:sp>
      <p:pic>
        <p:nvPicPr>
          <p:cNvPr id="4" name="3 Imagen" descr="http://www.metrozona.com/assets/mapas/Camino3.gif"/>
          <p:cNvPicPr/>
          <p:nvPr/>
        </p:nvPicPr>
        <p:blipFill rotWithShape="1">
          <a:blip r:embed="rId2" cstate="print">
            <a:extLst>
              <a:ext uri="{28A0092B-C50C-407E-A947-70E740481C1C}">
                <a14:useLocalDpi xmlns:a14="http://schemas.microsoft.com/office/drawing/2010/main" xmlns="" val="0"/>
              </a:ext>
            </a:extLst>
          </a:blip>
          <a:srcRect t="7270" b="12463"/>
          <a:stretch/>
        </p:blipFill>
        <p:spPr bwMode="auto">
          <a:xfrm>
            <a:off x="467544" y="1262545"/>
            <a:ext cx="4896544" cy="4320480"/>
          </a:xfrm>
          <a:prstGeom prst="rect">
            <a:avLst/>
          </a:prstGeom>
          <a:ln w="228600" cap="sq" cmpd="thickThin" algn="ctr">
            <a:solidFill>
              <a:srgbClr val="000000"/>
            </a:solidFill>
            <a:prstDash val="solid"/>
            <a:miter lim="800000"/>
            <a:headEnd type="none" w="med" len="med"/>
            <a:tailEnd type="none" w="med" len="med"/>
          </a:ln>
          <a:effectLst>
            <a:innerShdw blurRad="76200">
              <a:srgbClr val="000000"/>
            </a:innerShdw>
          </a:effectLst>
          <a:extLst>
            <a:ext uri="{53640926-AAD7-44D8-BBD7-CCE9431645EC}">
              <a14:shadowObscured xmlns:a14="http://schemas.microsoft.com/office/drawing/2010/main" xmlns=""/>
            </a:ext>
          </a:extLst>
        </p:spPr>
      </p:pic>
      <p:sp>
        <p:nvSpPr>
          <p:cNvPr id="6" name="5 CuadroTexto"/>
          <p:cNvSpPr txBox="1"/>
          <p:nvPr/>
        </p:nvSpPr>
        <p:spPr>
          <a:xfrm>
            <a:off x="6156176" y="1052736"/>
            <a:ext cx="2520280" cy="4524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El análisis de </a:t>
            </a:r>
            <a:r>
              <a:rPr lang="es-ES" dirty="0" err="1"/>
              <a:t>microlocalización</a:t>
            </a:r>
            <a:r>
              <a:rPr lang="es-ES" dirty="0"/>
              <a:t> indica cuál es la mejor alternativa de instalación de un proyecto dentro de la </a:t>
            </a:r>
            <a:r>
              <a:rPr lang="es-ES" dirty="0" err="1"/>
              <a:t>macrozona</a:t>
            </a:r>
            <a:r>
              <a:rPr lang="es-ES" dirty="0"/>
              <a:t> elegida, para la instalación de </a:t>
            </a:r>
            <a:r>
              <a:rPr lang="es-ES" dirty="0" err="1"/>
              <a:t>Fresh</a:t>
            </a:r>
            <a:r>
              <a:rPr lang="es-ES" dirty="0"/>
              <a:t> </a:t>
            </a:r>
            <a:r>
              <a:rPr lang="es-ES" dirty="0" err="1"/>
              <a:t>Pulp</a:t>
            </a:r>
            <a:r>
              <a:rPr lang="es-ES" dirty="0"/>
              <a:t> en el cual se realizará la transformación y extracción de la pulpa de kiwi, se dispone de un terreno </a:t>
            </a:r>
            <a:r>
              <a:rPr lang="es-ES"/>
              <a:t>de </a:t>
            </a:r>
            <a:r>
              <a:rPr lang="es-ES" smtClean="0"/>
              <a:t>200m2 (</a:t>
            </a:r>
            <a:r>
              <a:rPr lang="es-ES" dirty="0"/>
              <a:t>20 de largo y 10 de ancho), </a:t>
            </a:r>
            <a:endParaRPr lang="es-EC" dirty="0"/>
          </a:p>
        </p:txBody>
      </p:sp>
      <p:sp>
        <p:nvSpPr>
          <p:cNvPr id="7" name="6 Botón de acción: Volver">
            <a:hlinkClick r:id="rId3" action="ppaction://hlinksldjump" highlightClick="1"/>
          </p:cNvPr>
          <p:cNvSpPr/>
          <p:nvPr/>
        </p:nvSpPr>
        <p:spPr>
          <a:xfrm>
            <a:off x="7956376" y="5805264"/>
            <a:ext cx="792088" cy="5760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242076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1881</TotalTime>
  <Words>2000</Words>
  <Application>Microsoft Office PowerPoint</Application>
  <PresentationFormat>Presentación en pantalla (4:3)</PresentationFormat>
  <Paragraphs>579</Paragraphs>
  <Slides>44</Slides>
  <Notes>2</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Ángulos</vt:lpstr>
      <vt:lpstr>Importación de kiwi desde Chile a una Zona Especial de Desarrollo Económico Quito y su extracción y transformación a pulpa para su Exportación a Miami  y mercado nacional</vt:lpstr>
      <vt:lpstr>CONTENIDO</vt:lpstr>
      <vt:lpstr>PROPIEDADES DEL KIWI</vt:lpstr>
      <vt:lpstr>Diapositiva 4</vt:lpstr>
      <vt:lpstr>CLASIFICACIÓN ARANCELARIA</vt:lpstr>
      <vt:lpstr>ESTUDIO TÉCNICO</vt:lpstr>
      <vt:lpstr>PROCESO DE ELABORACIÓN</vt:lpstr>
      <vt:lpstr>Criterio de localización </vt:lpstr>
      <vt:lpstr>                Microlocalización </vt:lpstr>
      <vt:lpstr>DIAGRAMA FUNCIONAL DE FRESH PULP</vt:lpstr>
      <vt:lpstr>ESTUDIO DE MERCADO </vt:lpstr>
      <vt:lpstr>DEMANDA INSATISFECHA NACIONAL</vt:lpstr>
      <vt:lpstr>Diapositiva 13</vt:lpstr>
      <vt:lpstr>Diapositiva 14</vt:lpstr>
      <vt:lpstr>Diapositiva 15</vt:lpstr>
      <vt:lpstr>Diapositiva 16</vt:lpstr>
      <vt:lpstr>Diapositiva 17</vt:lpstr>
      <vt:lpstr>REGISTRO DE OPERADOR DE ZEDE </vt:lpstr>
      <vt:lpstr>Diapositiva 19</vt:lpstr>
      <vt:lpstr>Procedimiento para ingreso y salida de zede</vt:lpstr>
      <vt:lpstr>Importación de kiwi</vt:lpstr>
      <vt:lpstr>Diapositiva 22</vt:lpstr>
      <vt:lpstr>Plan estratégico y operativo</vt:lpstr>
      <vt:lpstr>Diapositiva 24</vt:lpstr>
      <vt:lpstr>Filosofía  corporativa</vt:lpstr>
      <vt:lpstr>Matriz axiológica de principios y valores</vt:lpstr>
      <vt:lpstr>Diapositiva 27</vt:lpstr>
      <vt:lpstr>Diapositiva 28</vt:lpstr>
      <vt:lpstr>Diapositiva 29</vt:lpstr>
      <vt:lpstr>Diapositiva 30</vt:lpstr>
      <vt:lpstr>Marketing social </vt:lpstr>
      <vt:lpstr>Diapositiva 32</vt:lpstr>
      <vt:lpstr>Diapositiva 33</vt:lpstr>
      <vt:lpstr>Diapositiva 34</vt:lpstr>
      <vt:lpstr>CANAL DE DISTRIBUCIÓN EN EL MERCADO NACIONAL </vt:lpstr>
      <vt:lpstr>CANAL DE DISTRIBUCIÓN EN EL MERCADO INTERNACIONAL</vt:lpstr>
      <vt:lpstr>PAGINA WEB</vt:lpstr>
      <vt:lpstr>Diapositiva 38</vt:lpstr>
      <vt:lpstr>Diapositiva 39</vt:lpstr>
      <vt:lpstr>Diapositiva 40</vt:lpstr>
      <vt:lpstr>Diapositiva 41</vt:lpstr>
      <vt:lpstr>Diapositiva 42</vt:lpstr>
      <vt:lpstr>Diapositiva 43</vt:lpstr>
      <vt:lpstr>Producción y DISTRIBUCIÓN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WinXP SP3 LITE</cp:lastModifiedBy>
  <cp:revision>86</cp:revision>
  <dcterms:created xsi:type="dcterms:W3CDTF">2012-07-22T01:38:14Z</dcterms:created>
  <dcterms:modified xsi:type="dcterms:W3CDTF">2012-09-20T03:53:57Z</dcterms:modified>
</cp:coreProperties>
</file>