
<file path=[Content_Types].xml><?xml version="1.0" encoding="utf-8"?>
<Types xmlns="http://schemas.openxmlformats.org/package/2006/content-types">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charts/chart7.xml" ContentType="application/vnd.openxmlformats-officedocument.drawingml.chart+xml"/>
  <Override PartName="/ppt/charts/chart20.xml" ContentType="application/vnd.openxmlformats-officedocument.drawingml.chart+xml"/>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charts/chart5.xml" ContentType="application/vnd.openxmlformats-officedocument.drawingml.chart+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bin" ContentType="application/vnd.openxmlformats-officedocument.oleObject"/>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charts/chart8.xml" ContentType="application/vnd.openxmlformats-officedocument.drawingml.chart+xml"/>
  <Override PartName="/ppt/charts/chart12.xml" ContentType="application/vnd.openxmlformats-officedocument.drawingml.chart+xml"/>
  <Override PartName="/ppt/charts/chart21.xml" ContentType="application/vnd.openxmlformats-officedocument.drawingml.char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Default Extension="vml" ContentType="application/vnd.openxmlformats-officedocument.vmlDrawing"/>
  <Override PartName="/ppt/diagrams/data5.xml" ContentType="application/vnd.openxmlformats-officedocument.drawingml.diagramData+xml"/>
  <Override PartName="/ppt/charts/chart6.xml" ContentType="application/vnd.openxmlformats-officedocument.drawingml.chart+xml"/>
  <Override PartName="/ppt/charts/chart10.xml" ContentType="application/vnd.openxmlformats-officedocument.drawingml.chart+xml"/>
  <Override PartName="/ppt/diagrams/data3.xml" ContentType="application/vnd.openxmlformats-officedocument.drawingml.diagramData+xml"/>
  <Override PartName="/ppt/diagrams/colors5.xml" ContentType="application/vnd.openxmlformats-officedocument.drawingml.diagramColors+xml"/>
  <Override PartName="/ppt/charts/chart4.xml" ContentType="application/vnd.openxmlformats-officedocument.drawingml.chart+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charts/chart2.xml" ContentType="application/vnd.openxmlformats-officedocument.drawingml.chart+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22.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6" r:id="rId2"/>
    <p:sldId id="257" r:id="rId3"/>
    <p:sldId id="258" r:id="rId4"/>
    <p:sldId id="259" r:id="rId5"/>
    <p:sldId id="309" r:id="rId6"/>
    <p:sldId id="310" r:id="rId7"/>
    <p:sldId id="302" r:id="rId8"/>
    <p:sldId id="325" r:id="rId9"/>
    <p:sldId id="326" r:id="rId10"/>
    <p:sldId id="327" r:id="rId11"/>
    <p:sldId id="279" r:id="rId12"/>
    <p:sldId id="306" r:id="rId13"/>
    <p:sldId id="273" r:id="rId14"/>
    <p:sldId id="320" r:id="rId15"/>
    <p:sldId id="321" r:id="rId16"/>
    <p:sldId id="281" r:id="rId17"/>
    <p:sldId id="312" r:id="rId18"/>
    <p:sldId id="313" r:id="rId19"/>
    <p:sldId id="314" r:id="rId20"/>
    <p:sldId id="318" r:id="rId21"/>
    <p:sldId id="317" r:id="rId22"/>
    <p:sldId id="315" r:id="rId23"/>
    <p:sldId id="311" r:id="rId24"/>
    <p:sldId id="266" r:id="rId25"/>
    <p:sldId id="299" r:id="rId26"/>
    <p:sldId id="319" r:id="rId27"/>
    <p:sldId id="323" r:id="rId28"/>
    <p:sldId id="322" r:id="rId29"/>
    <p:sldId id="324" r:id="rId30"/>
    <p:sldId id="301" r:id="rId31"/>
    <p:sldId id="329" r:id="rId32"/>
    <p:sldId id="305" r:id="rId33"/>
    <p:sldId id="330" r:id="rId34"/>
    <p:sldId id="332" r:id="rId35"/>
    <p:sldId id="307" r:id="rId36"/>
    <p:sldId id="334" r:id="rId37"/>
    <p:sldId id="33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99FF66"/>
  </p:clrMru>
</p:presentationPr>
</file>

<file path=ppt/tableStyles.xml><?xml version="1.0" encoding="utf-8"?>
<a:tblStyleLst xmlns:a="http://schemas.openxmlformats.org/drawingml/2006/main" def="{5C22544A-7EE6-4342-B048-85BDC9FD1C3A}">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62" autoAdjust="0"/>
    <p:restoredTop sz="94718" autoAdjust="0"/>
  </p:normalViewPr>
  <p:slideViewPr>
    <p:cSldViewPr>
      <p:cViewPr>
        <p:scale>
          <a:sx n="75" d="100"/>
          <a:sy n="75" d="100"/>
        </p:scale>
        <p:origin x="-1128"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E:\VERO%20OCTUBRE%20012\TESIS\Tabulacion%20correcta%20agricola.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DESEMBOLSOS%20BNF.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Vero\Documents\BASANDOSE\Tabulacion%20correcta%20agricola%2030%2001%202013.xlsx" TargetMode="External"/></Relationships>
</file>

<file path=ppt/charts/_rels/chart1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VERO%20OCTUBRE%20012\TESIS\Tabulacion%20correcta%20agricola.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F:\VERO%20OCTUBRE%20012\TESIS\Tabulacion%20correcta%20agricol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Vero\Documents\BASANDOSE\Tabulacion%20correcta%20agricola%2030%2001%20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ero\Downloads\pib%20marzo%2028.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VERO%20OCTUBRE%20012\TESIS\Tabulacion%20correcta%20agricola.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VERO%20OCTUBRE%20012\TESIS\Tabulacion%20agr1cola%20s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E:\VERO%20OCTUBRE%20012\TESIS\Tabulacion%20agr1cola%20s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VERO%20OCTUBRE%20012\TESIS\Tabulacion%20correcta%20agricol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E:\VERO%20OCTUBRE%20012\TESIS\Tabulacion%20correcta%20agricol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0"/>
  <c:chart>
    <c:title>
      <c:layout/>
    </c:title>
    <c:view3D>
      <c:rAngAx val="1"/>
    </c:view3D>
    <c:plotArea>
      <c:layout>
        <c:manualLayout>
          <c:layoutTarget val="inner"/>
          <c:xMode val="edge"/>
          <c:yMode val="edge"/>
          <c:x val="0.10724199475065622"/>
          <c:y val="0.13993927229684541"/>
          <c:w val="0.90718364414974451"/>
          <c:h val="0.64939418286999862"/>
        </c:manualLayout>
      </c:layout>
      <c:bar3DChart>
        <c:barDir val="col"/>
        <c:grouping val="stacked"/>
        <c:ser>
          <c:idx val="0"/>
          <c:order val="0"/>
          <c:tx>
            <c:v>PRODUCTOS QUE CULTIVA</c:v>
          </c:tx>
          <c:dLbls>
            <c:showVal val="1"/>
          </c:dLbls>
          <c:cat>
            <c:strRef>
              <c:f>Hoja3!$C$3:$F$3</c:f>
              <c:strCache>
                <c:ptCount val="4"/>
                <c:pt idx="0">
                  <c:v> Tubérculos, Hortalizas, Pastos, Producción de leche</c:v>
                </c:pt>
                <c:pt idx="1">
                  <c:v>Hortalizas</c:v>
                </c:pt>
                <c:pt idx="2">
                  <c:v> Tubérculos,  y Naranjilla</c:v>
                </c:pt>
                <c:pt idx="3">
                  <c:v> Tubérculo y Hortalizas</c:v>
                </c:pt>
              </c:strCache>
            </c:strRef>
          </c:cat>
          <c:val>
            <c:numRef>
              <c:f>Hoja3!$C$5:$F$5</c:f>
              <c:numCache>
                <c:formatCode>0%</c:formatCode>
                <c:ptCount val="4"/>
                <c:pt idx="0">
                  <c:v>0.14285714285714612</c:v>
                </c:pt>
                <c:pt idx="1">
                  <c:v>0.22222222222222243</c:v>
                </c:pt>
                <c:pt idx="2">
                  <c:v>6.349206349206353E-2</c:v>
                </c:pt>
                <c:pt idx="3">
                  <c:v>0.57142857142858461</c:v>
                </c:pt>
              </c:numCache>
            </c:numRef>
          </c:val>
        </c:ser>
        <c:shape val="box"/>
        <c:axId val="144169600"/>
        <c:axId val="144212352"/>
        <c:axId val="0"/>
      </c:bar3DChart>
      <c:catAx>
        <c:axId val="144169600"/>
        <c:scaling>
          <c:orientation val="minMax"/>
        </c:scaling>
        <c:axPos val="b"/>
        <c:tickLblPos val="nextTo"/>
        <c:crossAx val="144212352"/>
        <c:crosses val="autoZero"/>
        <c:auto val="1"/>
        <c:lblAlgn val="ctr"/>
        <c:lblOffset val="100"/>
      </c:catAx>
      <c:valAx>
        <c:axId val="144212352"/>
        <c:scaling>
          <c:orientation val="minMax"/>
        </c:scaling>
        <c:axPos val="l"/>
        <c:majorGridlines/>
        <c:numFmt formatCode="0%" sourceLinked="1"/>
        <c:tickLblPos val="nextTo"/>
        <c:crossAx val="144169600"/>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30"/>
  <c:chart>
    <c:title>
      <c:tx>
        <c:rich>
          <a:bodyPr/>
          <a:lstStyle/>
          <a:p>
            <a:pPr>
              <a:defRPr/>
            </a:pPr>
            <a:r>
              <a:rPr lang="en-US"/>
              <a:t>UTILIDAD O PÉRDIDA  DEL BANCO NACIONAL DE FOMENTO</a:t>
            </a:r>
          </a:p>
          <a:p>
            <a:pPr>
              <a:defRPr/>
            </a:pPr>
            <a:r>
              <a:rPr lang="en-US"/>
              <a:t> SUCURSAL MACHACHI</a:t>
            </a:r>
          </a:p>
        </c:rich>
      </c:tx>
      <c:layout>
        <c:manualLayout>
          <c:xMode val="edge"/>
          <c:yMode val="edge"/>
          <c:x val="0.17871516060492612"/>
          <c:y val="2.8490140655495006E-2"/>
        </c:manualLayout>
      </c:layout>
    </c:title>
    <c:plotArea>
      <c:layout>
        <c:manualLayout>
          <c:layoutTarget val="inner"/>
          <c:xMode val="edge"/>
          <c:yMode val="edge"/>
          <c:x val="0.27515651452659329"/>
          <c:y val="0.29653947102766476"/>
          <c:w val="0.65937189669474461"/>
          <c:h val="0.61751598357897575"/>
        </c:manualLayout>
      </c:layout>
      <c:barChart>
        <c:barDir val="col"/>
        <c:grouping val="stacked"/>
        <c:ser>
          <c:idx val="0"/>
          <c:order val="0"/>
          <c:tx>
            <c:strRef>
              <c:f>Hoja1!$G$2</c:f>
              <c:strCache>
                <c:ptCount val="1"/>
                <c:pt idx="0">
                  <c:v>UTILIDAD O PERDIDA</c:v>
                </c:pt>
              </c:strCache>
            </c:strRef>
          </c:tx>
          <c:cat>
            <c:numRef>
              <c:f>Hoja1!$G$3:$G$7</c:f>
              <c:numCache>
                <c:formatCode>General</c:formatCode>
                <c:ptCount val="5"/>
                <c:pt idx="0">
                  <c:v>2008</c:v>
                </c:pt>
                <c:pt idx="1">
                  <c:v>2009</c:v>
                </c:pt>
                <c:pt idx="2">
                  <c:v>2010</c:v>
                </c:pt>
                <c:pt idx="3">
                  <c:v>2011</c:v>
                </c:pt>
                <c:pt idx="4">
                  <c:v>2012</c:v>
                </c:pt>
              </c:numCache>
            </c:numRef>
          </c:cat>
          <c:val>
            <c:numRef>
              <c:f>Hoja1!$H$3:$H$7</c:f>
              <c:numCache>
                <c:formatCode>_-* #,##0_-;\-* #,##0_-;_-* "-"??_-;_-@_-</c:formatCode>
                <c:ptCount val="5"/>
                <c:pt idx="0">
                  <c:v>-576633</c:v>
                </c:pt>
                <c:pt idx="1">
                  <c:v>2451588</c:v>
                </c:pt>
                <c:pt idx="2">
                  <c:v>-1305361</c:v>
                </c:pt>
                <c:pt idx="3">
                  <c:v>-1724741</c:v>
                </c:pt>
                <c:pt idx="4">
                  <c:v>2812881</c:v>
                </c:pt>
              </c:numCache>
            </c:numRef>
          </c:val>
        </c:ser>
        <c:overlap val="100"/>
        <c:axId val="145362944"/>
        <c:axId val="145364480"/>
      </c:barChart>
      <c:catAx>
        <c:axId val="145362944"/>
        <c:scaling>
          <c:orientation val="minMax"/>
        </c:scaling>
        <c:axPos val="b"/>
        <c:numFmt formatCode="General" sourceLinked="1"/>
        <c:tickLblPos val="nextTo"/>
        <c:crossAx val="145364480"/>
        <c:crosses val="autoZero"/>
        <c:auto val="1"/>
        <c:lblAlgn val="ctr"/>
        <c:lblOffset val="100"/>
      </c:catAx>
      <c:valAx>
        <c:axId val="145364480"/>
        <c:scaling>
          <c:orientation val="minMax"/>
        </c:scaling>
        <c:axPos val="l"/>
        <c:majorGridlines/>
        <c:numFmt formatCode="_-* #,##0_-;\-* #,##0_-;_-* &quot;-&quot;??_-;_-@_-" sourceLinked="1"/>
        <c:tickLblPos val="nextTo"/>
        <c:crossAx val="145362944"/>
        <c:crosses val="autoZero"/>
        <c:crossBetween val="between"/>
      </c:valAx>
    </c:plotArea>
    <c:plotVisOnly val="1"/>
  </c:chart>
  <c:txPr>
    <a:bodyPr/>
    <a:lstStyle/>
    <a:p>
      <a:pPr>
        <a:defRPr sz="1200">
          <a:latin typeface="Times New Roman" pitchFamily="18" charset="0"/>
          <a:cs typeface="Times New Roman" pitchFamily="18" charset="0"/>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3"/>
  <c:chart>
    <c:title>
      <c:layout/>
      <c:txPr>
        <a:bodyPr/>
        <a:lstStyle/>
        <a:p>
          <a:pPr>
            <a:defRPr sz="1400"/>
          </a:pPr>
          <a:endParaRPr lang="en-US"/>
        </a:p>
      </c:txPr>
    </c:title>
    <c:view3D>
      <c:rotX val="30"/>
      <c:perspective val="30"/>
    </c:view3D>
    <c:plotArea>
      <c:layout/>
      <c:pie3DChart>
        <c:varyColors val="1"/>
        <c:ser>
          <c:idx val="0"/>
          <c:order val="0"/>
          <c:tx>
            <c:strRef>
              <c:f>'capitulo 3'!$B$78</c:f>
              <c:strCache>
                <c:ptCount val="1"/>
                <c:pt idx="0">
                  <c:v>¿QUÉ TIPO DE GARANTÍA LE SOLICITARON?</c:v>
                </c:pt>
              </c:strCache>
            </c:strRef>
          </c:tx>
          <c:explosion val="18"/>
          <c:dLbls>
            <c:dLbl>
              <c:idx val="0"/>
              <c:layout/>
              <c:showVal val="1"/>
            </c:dLbl>
            <c:dLbl>
              <c:idx val="1"/>
              <c:layout/>
              <c:showVal val="1"/>
            </c:dLbl>
            <c:dLbl>
              <c:idx val="2"/>
              <c:layout/>
              <c:showVal val="1"/>
            </c:dLbl>
            <c:delete val="1"/>
          </c:dLbls>
          <c:cat>
            <c:strRef>
              <c:f>'capitulo 3'!$C$80:$E$80</c:f>
              <c:strCache>
                <c:ptCount val="3"/>
                <c:pt idx="0">
                  <c:v>Hipotecaria</c:v>
                </c:pt>
                <c:pt idx="1">
                  <c:v>Prendaria</c:v>
                </c:pt>
                <c:pt idx="2">
                  <c:v>Quirografaria</c:v>
                </c:pt>
              </c:strCache>
            </c:strRef>
          </c:cat>
          <c:val>
            <c:numRef>
              <c:f>'capitulo 3'!$C$82:$E$82</c:f>
              <c:numCache>
                <c:formatCode>0%</c:formatCode>
                <c:ptCount val="3"/>
                <c:pt idx="0">
                  <c:v>0.4230769230769314</c:v>
                </c:pt>
                <c:pt idx="1">
                  <c:v>0.34615384615384631</c:v>
                </c:pt>
                <c:pt idx="2">
                  <c:v>0.23076923076923775</c:v>
                </c:pt>
              </c:numCache>
            </c:numRef>
          </c:val>
        </c:ser>
      </c:pie3DChart>
    </c:plotArea>
    <c:legend>
      <c:legendPos val="r"/>
      <c:layout/>
    </c:legend>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29"/>
  <c:chart>
    <c:title>
      <c:tx>
        <c:rich>
          <a:bodyPr/>
          <a:lstStyle/>
          <a:p>
            <a:pPr>
              <a:defRPr sz="1400"/>
            </a:pPr>
            <a:r>
              <a:rPr lang="en-US" sz="1400"/>
              <a:t>EL PLAZO DEL CR</a:t>
            </a:r>
            <a:r>
              <a:rPr lang="es-ES" sz="1400"/>
              <a:t>É</a:t>
            </a:r>
            <a:r>
              <a:rPr lang="en-US" sz="1400"/>
              <a:t>DITO </a:t>
            </a:r>
          </a:p>
        </c:rich>
      </c:tx>
      <c:layout/>
    </c:title>
    <c:plotArea>
      <c:layout/>
      <c:barChart>
        <c:barDir val="col"/>
        <c:grouping val="clustered"/>
        <c:ser>
          <c:idx val="0"/>
          <c:order val="0"/>
          <c:tx>
            <c:strRef>
              <c:f>'capitulo 3'!$C$91</c:f>
              <c:strCache>
                <c:ptCount val="1"/>
                <c:pt idx="0">
                  <c:v>EL PLAZO AL  QUE LE OTORGARON FUE</c:v>
                </c:pt>
              </c:strCache>
            </c:strRef>
          </c:tx>
          <c:dLbls>
            <c:dLbl>
              <c:idx val="1"/>
              <c:layout>
                <c:manualLayout>
                  <c:x val="6.8198117141274554E-3"/>
                  <c:y val="3.0168477883892687E-2"/>
                </c:manualLayout>
              </c:layout>
              <c:showVal val="1"/>
            </c:dLbl>
            <c:showVal val="1"/>
          </c:dLbls>
          <c:cat>
            <c:strRef>
              <c:f>'capitulo 3'!$C$93:$D$93</c:f>
              <c:strCache>
                <c:ptCount val="2"/>
                <c:pt idx="0">
                  <c:v>Corto plazo</c:v>
                </c:pt>
                <c:pt idx="1">
                  <c:v>Mediano plazo</c:v>
                </c:pt>
              </c:strCache>
            </c:strRef>
          </c:cat>
          <c:val>
            <c:numRef>
              <c:f>'capitulo 3'!$C$95:$D$95</c:f>
              <c:numCache>
                <c:formatCode>0%</c:formatCode>
                <c:ptCount val="2"/>
                <c:pt idx="0">
                  <c:v>0.11538461538461539</c:v>
                </c:pt>
                <c:pt idx="1">
                  <c:v>0.88461538461538469</c:v>
                </c:pt>
              </c:numCache>
            </c:numRef>
          </c:val>
        </c:ser>
        <c:axId val="145466496"/>
        <c:axId val="145468032"/>
      </c:barChart>
      <c:catAx>
        <c:axId val="145466496"/>
        <c:scaling>
          <c:orientation val="minMax"/>
        </c:scaling>
        <c:axPos val="b"/>
        <c:tickLblPos val="nextTo"/>
        <c:crossAx val="145468032"/>
        <c:crosses val="autoZero"/>
        <c:auto val="1"/>
        <c:lblAlgn val="ctr"/>
        <c:lblOffset val="100"/>
      </c:catAx>
      <c:valAx>
        <c:axId val="145468032"/>
        <c:scaling>
          <c:orientation val="minMax"/>
        </c:scaling>
        <c:axPos val="l"/>
        <c:majorGridlines/>
        <c:numFmt formatCode="0%" sourceLinked="1"/>
        <c:tickLblPos val="nextTo"/>
        <c:crossAx val="145466496"/>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 FORMA DE PAGO DEL CRÉDITO </a:t>
            </a:r>
          </a:p>
        </c:rich>
      </c:tx>
      <c:layout/>
    </c:title>
    <c:view3D>
      <c:rAngAx val="1"/>
    </c:view3D>
    <c:plotArea>
      <c:layout>
        <c:manualLayout>
          <c:layoutTarget val="inner"/>
          <c:xMode val="edge"/>
          <c:yMode val="edge"/>
          <c:x val="0.19855673750484326"/>
          <c:y val="0.18639897570957251"/>
          <c:w val="0.73420417045948982"/>
          <c:h val="0.70303739971249357"/>
        </c:manualLayout>
      </c:layout>
      <c:bar3DChart>
        <c:barDir val="bar"/>
        <c:grouping val="stacked"/>
        <c:ser>
          <c:idx val="0"/>
          <c:order val="0"/>
          <c:tx>
            <c:strRef>
              <c:f>'capitulo 3'!$B$108</c:f>
              <c:strCache>
                <c:ptCount val="1"/>
                <c:pt idx="0">
                  <c:v>4.7.   LA FORMA DE PAGO DE SU CRÉDITO ES:</c:v>
                </c:pt>
              </c:strCache>
            </c:strRef>
          </c:tx>
          <c:dLbls>
            <c:dLbl>
              <c:idx val="1"/>
              <c:layout>
                <c:manualLayout>
                  <c:x val="1.51593172625472E-2"/>
                  <c:y val="0"/>
                </c:manualLayout>
              </c:layout>
              <c:showVal val="1"/>
            </c:dLbl>
            <c:showVal val="1"/>
          </c:dLbls>
          <c:cat>
            <c:strRef>
              <c:f>'capitulo 3'!$E$110:$G$110</c:f>
              <c:strCache>
                <c:ptCount val="3"/>
                <c:pt idx="0">
                  <c:v>Mensual</c:v>
                </c:pt>
                <c:pt idx="1">
                  <c:v>Trimestral</c:v>
                </c:pt>
                <c:pt idx="2">
                  <c:v>Semestral</c:v>
                </c:pt>
              </c:strCache>
            </c:strRef>
          </c:cat>
          <c:val>
            <c:numRef>
              <c:f>'capitulo 3'!$E$112:$G$112</c:f>
              <c:numCache>
                <c:formatCode>0%</c:formatCode>
                <c:ptCount val="3"/>
                <c:pt idx="0">
                  <c:v>0.1153846153846154</c:v>
                </c:pt>
                <c:pt idx="1">
                  <c:v>3.8461538461538471E-2</c:v>
                </c:pt>
                <c:pt idx="2">
                  <c:v>0.84615384615386369</c:v>
                </c:pt>
              </c:numCache>
            </c:numRef>
          </c:val>
        </c:ser>
        <c:shape val="box"/>
        <c:axId val="145488512"/>
        <c:axId val="145498496"/>
        <c:axId val="0"/>
      </c:bar3DChart>
      <c:catAx>
        <c:axId val="145488512"/>
        <c:scaling>
          <c:orientation val="minMax"/>
        </c:scaling>
        <c:axPos val="l"/>
        <c:tickLblPos val="nextTo"/>
        <c:crossAx val="145498496"/>
        <c:crosses val="autoZero"/>
        <c:auto val="1"/>
        <c:lblAlgn val="ctr"/>
        <c:lblOffset val="100"/>
      </c:catAx>
      <c:valAx>
        <c:axId val="145498496"/>
        <c:scaling>
          <c:orientation val="minMax"/>
        </c:scaling>
        <c:axPos val="b"/>
        <c:majorGridlines/>
        <c:numFmt formatCode="0%" sourceLinked="1"/>
        <c:tickLblPos val="nextTo"/>
        <c:crossAx val="145488512"/>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4"/>
  <c:chart>
    <c:title>
      <c:tx>
        <c:rich>
          <a:bodyPr/>
          <a:lstStyle/>
          <a:p>
            <a:pPr>
              <a:defRPr sz="1400"/>
            </a:pPr>
            <a:r>
              <a:rPr lang="en-US" sz="1400"/>
              <a:t> VENTAJAS ENCONTRADAS EN EL BANCO NACIONAL DE FOMENTO</a:t>
            </a:r>
          </a:p>
        </c:rich>
      </c:tx>
      <c:layout/>
    </c:title>
    <c:view3D>
      <c:rAngAx val="1"/>
    </c:view3D>
    <c:plotArea>
      <c:layout/>
      <c:bar3DChart>
        <c:barDir val="col"/>
        <c:grouping val="stacked"/>
        <c:ser>
          <c:idx val="0"/>
          <c:order val="0"/>
          <c:tx>
            <c:strRef>
              <c:f>'capitulo 3'!$B$145:$C$145</c:f>
              <c:strCache>
                <c:ptCount val="1"/>
                <c:pt idx="0">
                  <c:v>QUÉ VENTAJAS ENCONTRÓ AL OBTENER RECURSOS A TRAVÉS DE ESTE BANCO CON RELACIÓN A OTRO TIPO DE INSTITUCIONES</c:v>
                </c:pt>
              </c:strCache>
            </c:strRef>
          </c:tx>
          <c:dLbls>
            <c:showVal val="1"/>
          </c:dLbls>
          <c:cat>
            <c:strRef>
              <c:f>'capitulo 3'!$C$147:$E$147</c:f>
              <c:strCache>
                <c:ptCount val="3"/>
                <c:pt idx="0">
                  <c:v>Tasas más bajas</c:v>
                </c:pt>
                <c:pt idx="1">
                  <c:v>Mayores plazos</c:v>
                </c:pt>
                <c:pt idx="2">
                  <c:v>Mayor monto</c:v>
                </c:pt>
              </c:strCache>
            </c:strRef>
          </c:cat>
          <c:val>
            <c:numRef>
              <c:f>'capitulo 3'!$C$149:$E$149</c:f>
              <c:numCache>
                <c:formatCode>0%</c:formatCode>
                <c:ptCount val="3"/>
                <c:pt idx="0">
                  <c:v>0.61538461538461564</c:v>
                </c:pt>
                <c:pt idx="1">
                  <c:v>0.26923076923076938</c:v>
                </c:pt>
                <c:pt idx="2">
                  <c:v>0.11538461538461539</c:v>
                </c:pt>
              </c:numCache>
            </c:numRef>
          </c:val>
        </c:ser>
        <c:shape val="box"/>
        <c:axId val="145531264"/>
        <c:axId val="145532800"/>
        <c:axId val="0"/>
      </c:bar3DChart>
      <c:catAx>
        <c:axId val="145531264"/>
        <c:scaling>
          <c:orientation val="minMax"/>
        </c:scaling>
        <c:axPos val="b"/>
        <c:tickLblPos val="nextTo"/>
        <c:crossAx val="145532800"/>
        <c:crosses val="autoZero"/>
        <c:auto val="1"/>
        <c:lblAlgn val="ctr"/>
        <c:lblOffset val="100"/>
      </c:catAx>
      <c:valAx>
        <c:axId val="145532800"/>
        <c:scaling>
          <c:orientation val="minMax"/>
        </c:scaling>
        <c:axPos val="l"/>
        <c:majorGridlines/>
        <c:numFmt formatCode="0%" sourceLinked="1"/>
        <c:tickLblPos val="nextTo"/>
        <c:crossAx val="145531264"/>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1200"/>
          </a:pPr>
          <a:endParaRPr lang="en-US"/>
        </a:p>
      </c:txPr>
    </c:title>
    <c:view3D>
      <c:rotX val="30"/>
      <c:perspective val="30"/>
    </c:view3D>
    <c:plotArea>
      <c:layout>
        <c:manualLayout>
          <c:layoutTarget val="inner"/>
          <c:xMode val="edge"/>
          <c:yMode val="edge"/>
          <c:x val="6.687797177526722E-2"/>
          <c:y val="0.17783895944788441"/>
          <c:w val="0.48460154437217084"/>
          <c:h val="0.68637251222745221"/>
        </c:manualLayout>
      </c:layout>
      <c:pie3DChart>
        <c:varyColors val="1"/>
        <c:ser>
          <c:idx val="0"/>
          <c:order val="0"/>
          <c:tx>
            <c:v>¿ESTE FINANCIAMIENTO EN QUE LO AYUDÓ?</c:v>
          </c:tx>
          <c:explosion val="25"/>
          <c:dLbls>
            <c:showVal val="1"/>
            <c:showLeaderLines val="1"/>
          </c:dLbls>
          <c:cat>
            <c:strRef>
              <c:f>Hoja9!$C$23:$H$23</c:f>
              <c:strCache>
                <c:ptCount val="6"/>
                <c:pt idx="0">
                  <c:v>A poder seguir con la producción, necesitaba comprar semillas.</c:v>
                </c:pt>
                <c:pt idx="1">
                  <c:v>Adquisición de nuevos materiales, ampliar el terreno de cultivo, abono orgánico y semillas.</c:v>
                </c:pt>
                <c:pt idx="2">
                  <c:v>Comprar semillas, mejorar los potreros, adquirir más ganado</c:v>
                </c:pt>
                <c:pt idx="3">
                  <c:v>Contratar un sistema de riego, ampliar el terreno y en la compra de semillas.</c:v>
                </c:pt>
                <c:pt idx="4">
                  <c:v>Preparar el terreno para una nueva cosecha, comprar abono.</c:v>
                </c:pt>
                <c:pt idx="5">
                  <c:v>Comprar abono y semillas</c:v>
                </c:pt>
              </c:strCache>
            </c:strRef>
          </c:cat>
          <c:val>
            <c:numRef>
              <c:f>Hoja9!$C$25:$H$25</c:f>
              <c:numCache>
                <c:formatCode>0%</c:formatCode>
                <c:ptCount val="6"/>
                <c:pt idx="0">
                  <c:v>0.11538461538461539</c:v>
                </c:pt>
                <c:pt idx="1">
                  <c:v>0.34615384615384631</c:v>
                </c:pt>
                <c:pt idx="2">
                  <c:v>0.15384615384615552</c:v>
                </c:pt>
                <c:pt idx="3">
                  <c:v>0.1923076923076924</c:v>
                </c:pt>
                <c:pt idx="4">
                  <c:v>7.6923076923076927E-2</c:v>
                </c:pt>
                <c:pt idx="5">
                  <c:v>0.11538461538461539</c:v>
                </c:pt>
              </c:numCache>
            </c:numRef>
          </c:val>
        </c:ser>
      </c:pie3DChart>
    </c:plotArea>
    <c:legend>
      <c:legendPos val="r"/>
      <c:layout>
        <c:manualLayout>
          <c:xMode val="edge"/>
          <c:yMode val="edge"/>
          <c:x val="0.5636182433717527"/>
          <c:y val="0.15844724960158219"/>
          <c:w val="0.42188900300506277"/>
          <c:h val="0.8415527503984197"/>
        </c:manualLayout>
      </c:layout>
      <c:txPr>
        <a:bodyPr/>
        <a:lstStyle/>
        <a:p>
          <a:pPr algn="just" rtl="0">
            <a:defRPr sz="1100"/>
          </a:pPr>
          <a:endParaRPr lang="en-US"/>
        </a:p>
      </c:txPr>
    </c:legend>
    <c:plotVisOnly val="1"/>
  </c:chart>
  <c:txPr>
    <a:bodyPr/>
    <a:lstStyle/>
    <a:p>
      <a:pPr>
        <a:defRPr sz="1200">
          <a:latin typeface="Times New Roman" pitchFamily="18" charset="0"/>
          <a:cs typeface="Times New Roman" pitchFamily="18" charset="0"/>
        </a:defRPr>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21"/>
  <c:chart>
    <c:title>
      <c:tx>
        <c:rich>
          <a:bodyPr/>
          <a:lstStyle/>
          <a:p>
            <a:pPr>
              <a:defRPr sz="1200"/>
            </a:pPr>
            <a:r>
              <a:rPr lang="en-US" sz="1200"/>
              <a:t>DIFICULTADES ENCONTRADAS  EN EL PROCESO DE CRÉDITO</a:t>
            </a:r>
          </a:p>
        </c:rich>
      </c:tx>
      <c:layout>
        <c:manualLayout>
          <c:xMode val="edge"/>
          <c:yMode val="edge"/>
          <c:x val="0.18728877898527144"/>
          <c:y val="5.6610949947046442E-2"/>
        </c:manualLayout>
      </c:layout>
    </c:title>
    <c:view3D>
      <c:rotX val="30"/>
      <c:perspective val="30"/>
    </c:view3D>
    <c:plotArea>
      <c:layout/>
      <c:pie3DChart>
        <c:varyColors val="1"/>
        <c:ser>
          <c:idx val="0"/>
          <c:order val="0"/>
          <c:tx>
            <c:strRef>
              <c:f>'capitulo 3'!$B$158</c:f>
              <c:strCache>
                <c:ptCount val="1"/>
                <c:pt idx="0">
                  <c:v>¿QUÉ DIFICULTADES ENCONTRÓ EN EL PROCESO DE CRÉDITO?</c:v>
                </c:pt>
              </c:strCache>
            </c:strRef>
          </c:tx>
          <c:explosion val="25"/>
          <c:dLbls>
            <c:showVal val="1"/>
            <c:showLeaderLines val="1"/>
          </c:dLbls>
          <c:cat>
            <c:strRef>
              <c:f>'capitulo 3'!$C$159:$E$159</c:f>
              <c:strCache>
                <c:ptCount val="3"/>
                <c:pt idx="0">
                  <c:v>Obtener  el RUC</c:v>
                </c:pt>
                <c:pt idx="1">
                  <c:v>Realizar la Hipoteca del terreno </c:v>
                </c:pt>
                <c:pt idx="2">
                  <c:v>Tardanza en la concesión del crédito</c:v>
                </c:pt>
              </c:strCache>
            </c:strRef>
          </c:cat>
          <c:val>
            <c:numRef>
              <c:f>'capitulo 3'!$C$161:$E$161</c:f>
              <c:numCache>
                <c:formatCode>0%</c:formatCode>
                <c:ptCount val="3"/>
                <c:pt idx="0">
                  <c:v>0.15384615384615857</c:v>
                </c:pt>
                <c:pt idx="1">
                  <c:v>0.34615384615384631</c:v>
                </c:pt>
                <c:pt idx="2">
                  <c:v>0.5</c:v>
                </c:pt>
              </c:numCache>
            </c:numRef>
          </c:val>
        </c:ser>
      </c:pie3DChart>
    </c:plotArea>
    <c:legend>
      <c:legendPos val="r"/>
      <c:layout>
        <c:manualLayout>
          <c:xMode val="edge"/>
          <c:yMode val="edge"/>
          <c:x val="0.64187327823691465"/>
          <c:y val="0.33904821107888367"/>
          <c:w val="0.34159779614325081"/>
          <c:h val="0.57108440392320003"/>
        </c:manualLayout>
      </c:layout>
    </c:legend>
    <c:plotVisOnly val="1"/>
  </c:chart>
  <c:txPr>
    <a:bodyPr/>
    <a:lstStyle/>
    <a:p>
      <a:pPr>
        <a:defRPr sz="1200">
          <a:latin typeface="Times New Roman" pitchFamily="18" charset="0"/>
          <a:cs typeface="Times New Roman" pitchFamily="18" charset="0"/>
        </a:defRPr>
      </a:pPr>
      <a:endParaRPr lang="en-US"/>
    </a:p>
  </c:txPr>
  <c:externalData r:id="rId1"/>
  <c:userShapes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style val="4"/>
  <c:chart>
    <c:title>
      <c:layout/>
      <c:txPr>
        <a:bodyPr/>
        <a:lstStyle/>
        <a:p>
          <a:pPr>
            <a:defRPr sz="1200"/>
          </a:pPr>
          <a:endParaRPr lang="en-US"/>
        </a:p>
      </c:txPr>
    </c:title>
    <c:view3D>
      <c:rAngAx val="1"/>
    </c:view3D>
    <c:plotArea>
      <c:layout/>
      <c:bar3DChart>
        <c:barDir val="col"/>
        <c:grouping val="stacked"/>
        <c:ser>
          <c:idx val="0"/>
          <c:order val="0"/>
          <c:tx>
            <c:v>TIEMPO QUE LLEVO EL PROCESO CREDITICIO</c:v>
          </c:tx>
          <c:dLbls>
            <c:showVal val="1"/>
          </c:dLbls>
          <c:cat>
            <c:strRef>
              <c:f>'capitulo 3'!$C$198:$C$200</c:f>
              <c:strCache>
                <c:ptCount val="3"/>
                <c:pt idx="0">
                  <c:v>Menos de un Mes</c:v>
                </c:pt>
                <c:pt idx="1">
                  <c:v>De 1 a 3 Meses</c:v>
                </c:pt>
                <c:pt idx="2">
                  <c:v>Más de tres meses</c:v>
                </c:pt>
              </c:strCache>
            </c:strRef>
          </c:cat>
          <c:val>
            <c:numRef>
              <c:f>'capitulo 3'!$E$198:$E$200</c:f>
              <c:numCache>
                <c:formatCode>0%</c:formatCode>
                <c:ptCount val="3"/>
                <c:pt idx="0">
                  <c:v>0.34615384615384631</c:v>
                </c:pt>
                <c:pt idx="1">
                  <c:v>0.57692307692309786</c:v>
                </c:pt>
                <c:pt idx="2">
                  <c:v>7.6923076923076927E-2</c:v>
                </c:pt>
              </c:numCache>
            </c:numRef>
          </c:val>
        </c:ser>
        <c:shape val="box"/>
        <c:axId val="145694720"/>
        <c:axId val="145696256"/>
        <c:axId val="0"/>
      </c:bar3DChart>
      <c:catAx>
        <c:axId val="145694720"/>
        <c:scaling>
          <c:orientation val="minMax"/>
        </c:scaling>
        <c:axPos val="b"/>
        <c:tickLblPos val="nextTo"/>
        <c:crossAx val="145696256"/>
        <c:crosses val="autoZero"/>
        <c:auto val="1"/>
        <c:lblAlgn val="ctr"/>
        <c:lblOffset val="100"/>
      </c:catAx>
      <c:valAx>
        <c:axId val="145696256"/>
        <c:scaling>
          <c:orientation val="minMax"/>
        </c:scaling>
        <c:axPos val="l"/>
        <c:majorGridlines/>
        <c:numFmt formatCode="0%" sourceLinked="1"/>
        <c:tickLblPos val="nextTo"/>
        <c:crossAx val="145694720"/>
        <c:crosses val="autoZero"/>
        <c:crossBetween val="between"/>
      </c:valAx>
    </c:plotArea>
    <c:plotVisOnly val="1"/>
  </c:chart>
  <c:txPr>
    <a:bodyPr/>
    <a:lstStyle/>
    <a:p>
      <a:pPr>
        <a:defRPr sz="1200">
          <a:latin typeface="Times New Roman" pitchFamily="18" charset="0"/>
          <a:cs typeface="Times New Roman" pitchFamily="18" charset="0"/>
        </a:defRPr>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date1904 val="1"/>
  <c:lang val="en-US"/>
  <c:style val="38"/>
  <c:chart>
    <c:title>
      <c:tx>
        <c:rich>
          <a:bodyPr/>
          <a:lstStyle/>
          <a:p>
            <a:pPr>
              <a:defRPr sz="1200"/>
            </a:pPr>
            <a:r>
              <a:rPr lang="en-US" sz="1200"/>
              <a:t>AGILIDAD EN EL PROCESO CREDITICIO </a:t>
            </a:r>
          </a:p>
        </c:rich>
      </c:tx>
      <c:layout/>
    </c:title>
    <c:view3D>
      <c:rotX val="30"/>
      <c:perspective val="30"/>
    </c:view3D>
    <c:plotArea>
      <c:layout>
        <c:manualLayout>
          <c:layoutTarget val="inner"/>
          <c:xMode val="edge"/>
          <c:yMode val="edge"/>
          <c:x val="8.9355217509939966E-2"/>
          <c:y val="0.24859037016924795"/>
          <c:w val="0.68476114835893043"/>
          <c:h val="0.61089419857001315"/>
        </c:manualLayout>
      </c:layout>
      <c:pie3DChart>
        <c:varyColors val="1"/>
        <c:ser>
          <c:idx val="0"/>
          <c:order val="0"/>
          <c:tx>
            <c:strRef>
              <c:f>'capitulo 3'!$B$179</c:f>
              <c:strCache>
                <c:ptCount val="1"/>
                <c:pt idx="0">
                  <c:v>¿CONSIDERA QUE EXISTE AGILIDAD EN LA ATENCIÓN DE LAS SOLICITUDES DE CRÉDITO PARA LOS DESEMBOLSOS?</c:v>
                </c:pt>
              </c:strCache>
            </c:strRef>
          </c:tx>
          <c:explosion val="15"/>
          <c:dLbls>
            <c:txPr>
              <a:bodyPr/>
              <a:lstStyle/>
              <a:p>
                <a:pPr>
                  <a:defRPr sz="1200"/>
                </a:pPr>
                <a:endParaRPr lang="en-US"/>
              </a:p>
            </c:txPr>
            <c:showVal val="1"/>
            <c:showLeaderLines val="1"/>
          </c:dLbls>
          <c:cat>
            <c:strRef>
              <c:f>'capitulo 3'!$C$181:$D$181</c:f>
              <c:strCache>
                <c:ptCount val="2"/>
                <c:pt idx="0">
                  <c:v>Si</c:v>
                </c:pt>
                <c:pt idx="1">
                  <c:v>No</c:v>
                </c:pt>
              </c:strCache>
            </c:strRef>
          </c:cat>
          <c:val>
            <c:numRef>
              <c:f>'capitulo 3'!$C$183:$D$183</c:f>
              <c:numCache>
                <c:formatCode>0%</c:formatCode>
                <c:ptCount val="2"/>
                <c:pt idx="0">
                  <c:v>0.34615384615384631</c:v>
                </c:pt>
                <c:pt idx="1">
                  <c:v>0.65384615384615385</c:v>
                </c:pt>
              </c:numCache>
            </c:numRef>
          </c:val>
        </c:ser>
      </c:pie3DChart>
    </c:plotArea>
    <c:legend>
      <c:legendPos val="r"/>
      <c:layout>
        <c:manualLayout>
          <c:xMode val="edge"/>
          <c:yMode val="edge"/>
          <c:x val="0.79055500874890638"/>
          <c:y val="0.46112363109783738"/>
          <c:w val="0.1692224409448819"/>
          <c:h val="0.24645076623486581"/>
        </c:manualLayout>
      </c:layout>
      <c:txPr>
        <a:bodyPr/>
        <a:lstStyle/>
        <a:p>
          <a:pPr>
            <a:defRPr sz="1400"/>
          </a:pPr>
          <a:endParaRPr lang="en-US"/>
        </a:p>
      </c:txPr>
    </c:legend>
    <c:plotVisOnly val="1"/>
  </c:chart>
  <c:txPr>
    <a:bodyPr/>
    <a:lstStyle/>
    <a:p>
      <a:pPr>
        <a:defRPr sz="1800">
          <a:latin typeface="Times New Roman" pitchFamily="18" charset="0"/>
          <a:cs typeface="Times New Roman" pitchFamily="18" charset="0"/>
        </a:defRPr>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pPr>
            <a:r>
              <a:rPr lang="es-ES" dirty="0"/>
              <a:t>RAZONES </a:t>
            </a:r>
            <a:r>
              <a:rPr lang="es-ES" dirty="0" smtClean="0"/>
              <a:t>PARA ACUDIR AL SISTEMA </a:t>
            </a:r>
            <a:r>
              <a:rPr lang="es-ES" dirty="0"/>
              <a:t>FINANCIERO PRIVADO</a:t>
            </a:r>
          </a:p>
        </c:rich>
      </c:tx>
      <c:layout>
        <c:manualLayout>
          <c:xMode val="edge"/>
          <c:yMode val="edge"/>
          <c:x val="0.13022526510886739"/>
          <c:y val="3.1496062992125991E-2"/>
        </c:manualLayout>
      </c:layout>
    </c:title>
    <c:view3D>
      <c:rotX val="30"/>
      <c:perspective val="30"/>
    </c:view3D>
    <c:plotArea>
      <c:layout>
        <c:manualLayout>
          <c:layoutTarget val="inner"/>
          <c:xMode val="edge"/>
          <c:yMode val="edge"/>
          <c:x val="0.10222397200350235"/>
          <c:y val="0.28428805774278232"/>
          <c:w val="0.55335892388451469"/>
          <c:h val="0.61799795858853379"/>
        </c:manualLayout>
      </c:layout>
      <c:pie3DChart>
        <c:varyColors val="1"/>
        <c:ser>
          <c:idx val="0"/>
          <c:order val="0"/>
          <c:tx>
            <c:strRef>
              <c:f>'capitulo 3'!$B$264</c:f>
              <c:strCache>
                <c:ptCount val="1"/>
                <c:pt idx="0">
                  <c:v>RAZONES POR LAS CUALES ACUDE AL SISTEMA FINANCIERO PRIVADO</c:v>
                </c:pt>
              </c:strCache>
            </c:strRef>
          </c:tx>
          <c:explosion val="25"/>
          <c:dLbls>
            <c:dLbl>
              <c:idx val="0"/>
              <c:layout/>
              <c:tx>
                <c:rich>
                  <a:bodyPr/>
                  <a:lstStyle/>
                  <a:p>
                    <a:r>
                      <a:rPr lang="en-US" smtClean="0"/>
                      <a:t>50%</a:t>
                    </a:r>
                    <a:endParaRPr lang="en-US"/>
                  </a:p>
                </c:rich>
              </c:tx>
              <c:showVal val="1"/>
            </c:dLbl>
            <c:dLbl>
              <c:idx val="1"/>
              <c:layout/>
              <c:tx>
                <c:rich>
                  <a:bodyPr/>
                  <a:lstStyle/>
                  <a:p>
                    <a:r>
                      <a:rPr lang="en-US" smtClean="0"/>
                      <a:t>9%</a:t>
                    </a:r>
                    <a:endParaRPr lang="en-US"/>
                  </a:p>
                </c:rich>
              </c:tx>
              <c:showVal val="1"/>
            </c:dLbl>
            <c:dLbl>
              <c:idx val="2"/>
              <c:layout/>
              <c:tx>
                <c:rich>
                  <a:bodyPr/>
                  <a:lstStyle/>
                  <a:p>
                    <a:r>
                      <a:rPr lang="en-US" smtClean="0"/>
                      <a:t>41%</a:t>
                    </a:r>
                    <a:endParaRPr lang="en-US"/>
                  </a:p>
                </c:rich>
              </c:tx>
              <c:showVal val="1"/>
            </c:dLbl>
            <c:showVal val="1"/>
            <c:showLeaderLines val="1"/>
          </c:dLbls>
          <c:cat>
            <c:strRef>
              <c:f>'capitulo 3'!$B$266:$D$266</c:f>
              <c:strCache>
                <c:ptCount val="3"/>
                <c:pt idx="0">
                  <c:v>Proceso más ágil</c:v>
                </c:pt>
                <c:pt idx="1">
                  <c:v>No requiero Garante</c:v>
                </c:pt>
                <c:pt idx="2">
                  <c:v>los requisitos son mínimos</c:v>
                </c:pt>
              </c:strCache>
            </c:strRef>
          </c:cat>
          <c:val>
            <c:numRef>
              <c:f>'capitulo 3'!$B$268:$D$268</c:f>
              <c:numCache>
                <c:formatCode>0.00%</c:formatCode>
                <c:ptCount val="3"/>
                <c:pt idx="0">
                  <c:v>0.5</c:v>
                </c:pt>
                <c:pt idx="1">
                  <c:v>9.0909090909091064E-2</c:v>
                </c:pt>
                <c:pt idx="2">
                  <c:v>0.40909090909091467</c:v>
                </c:pt>
              </c:numCache>
            </c:numRef>
          </c:val>
        </c:ser>
      </c:pie3DChart>
    </c:plotArea>
    <c:legend>
      <c:legendPos val="r"/>
      <c:layout/>
      <c:txPr>
        <a:bodyPr/>
        <a:lstStyle/>
        <a:p>
          <a:pPr rtl="0">
            <a:defRPr/>
          </a:pPr>
          <a:endParaRPr lang="en-US"/>
        </a:p>
      </c:txPr>
    </c:legend>
    <c:plotVisOnly val="1"/>
  </c:chart>
  <c:txPr>
    <a:bodyPr/>
    <a:lstStyle/>
    <a:p>
      <a:pPr>
        <a:defRPr sz="1200">
          <a:latin typeface="Times New Roman" pitchFamily="18" charset="0"/>
          <a:cs typeface="Times New Roman" pitchFamily="18" charset="0"/>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manualLayout>
          <c:layoutTarget val="inner"/>
          <c:xMode val="edge"/>
          <c:yMode val="edge"/>
          <c:x val="9.4913760779902503E-2"/>
          <c:y val="9.2803030303030304E-2"/>
          <c:w val="0.52985231012790057"/>
          <c:h val="0.79166666666666652"/>
        </c:manualLayout>
      </c:layout>
      <c:pie3DChart>
        <c:varyColors val="1"/>
        <c:ser>
          <c:idx val="0"/>
          <c:order val="0"/>
          <c:tx>
            <c:strRef>
              <c:f>'cpitulo 2'!$B$3</c:f>
              <c:strCache>
                <c:ptCount val="1"/>
                <c:pt idx="0">
                  <c:v>Usted trabaja en la siembra con?</c:v>
                </c:pt>
              </c:strCache>
            </c:strRef>
          </c:tx>
          <c:explosion val="11"/>
          <c:dLbls>
            <c:showVal val="1"/>
            <c:showLeaderLines val="1"/>
          </c:dLbls>
          <c:cat>
            <c:strRef>
              <c:f>'cpitulo 2'!$B$5:$G$5</c:f>
              <c:strCache>
                <c:ptCount val="6"/>
                <c:pt idx="0">
                  <c:v>Dinero Propio</c:v>
                </c:pt>
                <c:pt idx="1">
                  <c:v>BNF</c:v>
                </c:pt>
                <c:pt idx="2">
                  <c:v>Cooperativas de Ahorro y Crédito </c:v>
                </c:pt>
                <c:pt idx="3">
                  <c:v>Bancos Privados</c:v>
                </c:pt>
                <c:pt idx="4">
                  <c:v>Familiares y Amigos</c:v>
                </c:pt>
                <c:pt idx="5">
                  <c:v>Otros</c:v>
                </c:pt>
              </c:strCache>
            </c:strRef>
          </c:cat>
          <c:val>
            <c:numRef>
              <c:f>'cpitulo 2'!$B$7:$G$7</c:f>
              <c:numCache>
                <c:formatCode>0%</c:formatCode>
                <c:ptCount val="6"/>
                <c:pt idx="0">
                  <c:v>0.12698412698412698</c:v>
                </c:pt>
                <c:pt idx="1">
                  <c:v>0.41269841269841268</c:v>
                </c:pt>
                <c:pt idx="2">
                  <c:v>0.23809523809524347</c:v>
                </c:pt>
                <c:pt idx="3">
                  <c:v>0.11111111111111166</c:v>
                </c:pt>
                <c:pt idx="4">
                  <c:v>6.349206349206353E-2</c:v>
                </c:pt>
                <c:pt idx="5">
                  <c:v>4.7619047619047714E-2</c:v>
                </c:pt>
              </c:numCache>
            </c:numRef>
          </c:val>
        </c:ser>
      </c:pie3DChart>
    </c:plotArea>
    <c:legend>
      <c:legendPos val="r"/>
      <c:layout/>
      <c:txPr>
        <a:bodyPr/>
        <a:lstStyle/>
        <a:p>
          <a:pPr rtl="0">
            <a:defRPr sz="1200"/>
          </a:pPr>
          <a:endParaRPr lang="en-US"/>
        </a:p>
      </c:txPr>
    </c:legend>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date1904 val="1"/>
  <c:lang val="en-US"/>
  <c:style val="16"/>
  <c:chart>
    <c:title>
      <c:layout/>
    </c:title>
    <c:plotArea>
      <c:layout/>
      <c:barChart>
        <c:barDir val="bar"/>
        <c:grouping val="stacked"/>
        <c:ser>
          <c:idx val="0"/>
          <c:order val="0"/>
          <c:tx>
            <c:strRef>
              <c:f>'capitulo 3'!$B$250</c:f>
              <c:strCache>
                <c:ptCount val="1"/>
                <c:pt idx="0">
                  <c:v>BANCOS PRIVADOS</c:v>
                </c:pt>
              </c:strCache>
            </c:strRef>
          </c:tx>
          <c:dLbls>
            <c:numFmt formatCode="0%" sourceLinked="0"/>
            <c:showVal val="1"/>
          </c:dLbls>
          <c:cat>
            <c:strRef>
              <c:f>'capitulo 3'!$B$252:$D$252</c:f>
              <c:strCache>
                <c:ptCount val="3"/>
                <c:pt idx="0">
                  <c:v>Banco Pichincha</c:v>
                </c:pt>
                <c:pt idx="1">
                  <c:v>Banco de Guayaquil</c:v>
                </c:pt>
                <c:pt idx="2">
                  <c:v>Produbanco</c:v>
                </c:pt>
              </c:strCache>
            </c:strRef>
          </c:cat>
          <c:val>
            <c:numRef>
              <c:f>'capitulo 3'!$B$254:$D$254</c:f>
              <c:numCache>
                <c:formatCode>0.00%</c:formatCode>
                <c:ptCount val="3"/>
                <c:pt idx="0">
                  <c:v>0.57142857142857273</c:v>
                </c:pt>
                <c:pt idx="1">
                  <c:v>0.14285714285714318</c:v>
                </c:pt>
                <c:pt idx="2">
                  <c:v>0.28571428571428636</c:v>
                </c:pt>
              </c:numCache>
            </c:numRef>
          </c:val>
        </c:ser>
        <c:overlap val="100"/>
        <c:axId val="144108160"/>
        <c:axId val="146354560"/>
      </c:barChart>
      <c:catAx>
        <c:axId val="144108160"/>
        <c:scaling>
          <c:orientation val="minMax"/>
        </c:scaling>
        <c:axPos val="l"/>
        <c:tickLblPos val="nextTo"/>
        <c:crossAx val="146354560"/>
        <c:crosses val="autoZero"/>
        <c:auto val="1"/>
        <c:lblAlgn val="ctr"/>
        <c:lblOffset val="100"/>
      </c:catAx>
      <c:valAx>
        <c:axId val="146354560"/>
        <c:scaling>
          <c:orientation val="minMax"/>
        </c:scaling>
        <c:axPos val="b"/>
        <c:majorGridlines/>
        <c:numFmt formatCode="0%" sourceLinked="0"/>
        <c:tickLblPos val="nextTo"/>
        <c:crossAx val="144108160"/>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400"/>
            </a:pPr>
            <a:r>
              <a:rPr lang="en-US" sz="1400"/>
              <a:t>COOPERATIVA DE AHORRO Y CRÉDITO A LA QUE ACUDE POR FINANCIAMIENTO</a:t>
            </a:r>
          </a:p>
        </c:rich>
      </c:tx>
      <c:layout/>
    </c:title>
    <c:view3D>
      <c:rAngAx val="1"/>
    </c:view3D>
    <c:plotArea>
      <c:layout>
        <c:manualLayout>
          <c:layoutTarget val="inner"/>
          <c:xMode val="edge"/>
          <c:yMode val="edge"/>
          <c:x val="0.14011267129892996"/>
          <c:y val="0.36792640545679683"/>
          <c:w val="0.82956073590592783"/>
          <c:h val="0.47948893550469956"/>
        </c:manualLayout>
      </c:layout>
      <c:bar3DChart>
        <c:barDir val="col"/>
        <c:grouping val="stacked"/>
        <c:ser>
          <c:idx val="0"/>
          <c:order val="0"/>
          <c:tx>
            <c:strRef>
              <c:f>'capitulo 3'!$B$304</c:f>
              <c:strCache>
                <c:ptCount val="1"/>
                <c:pt idx="0">
                  <c:v>Número de Personas</c:v>
                </c:pt>
              </c:strCache>
            </c:strRef>
          </c:tx>
          <c:dLbls>
            <c:dLbl>
              <c:idx val="0"/>
              <c:layout>
                <c:manualLayout>
                  <c:x val="2.2290873866612496E-2"/>
                  <c:y val="0"/>
                </c:manualLayout>
              </c:layout>
              <c:tx>
                <c:rich>
                  <a:bodyPr/>
                  <a:lstStyle/>
                  <a:p>
                    <a:r>
                      <a:rPr lang="en-US"/>
                      <a:t>33%</a:t>
                    </a:r>
                  </a:p>
                </c:rich>
              </c:tx>
              <c:showVal val="1"/>
            </c:dLbl>
            <c:dLbl>
              <c:idx val="1"/>
              <c:layout>
                <c:manualLayout>
                  <c:x val="2.2290873866612496E-2"/>
                  <c:y val="0"/>
                </c:manualLayout>
              </c:layout>
              <c:tx>
                <c:rich>
                  <a:bodyPr/>
                  <a:lstStyle/>
                  <a:p>
                    <a:r>
                      <a:rPr lang="en-US"/>
                      <a:t>47%</a:t>
                    </a:r>
                  </a:p>
                </c:rich>
              </c:tx>
              <c:showVal val="1"/>
            </c:dLbl>
            <c:dLbl>
              <c:idx val="2"/>
              <c:layout>
                <c:manualLayout>
                  <c:x val="2.476763762956969E-2"/>
                  <c:y val="0"/>
                </c:manualLayout>
              </c:layout>
              <c:tx>
                <c:rich>
                  <a:bodyPr/>
                  <a:lstStyle/>
                  <a:p>
                    <a:r>
                      <a:rPr lang="en-US"/>
                      <a:t>20%</a:t>
                    </a:r>
                  </a:p>
                </c:rich>
              </c:tx>
              <c:showVal val="1"/>
            </c:dLbl>
            <c:showVal val="1"/>
          </c:dLbls>
          <c:cat>
            <c:strRef>
              <c:f>'capitulo 3'!$C$303:$F$303</c:f>
              <c:strCache>
                <c:ptCount val="4"/>
                <c:pt idx="0">
                  <c:v>Cooperativa de Ahorro y Crédito COORAMBATO</c:v>
                </c:pt>
                <c:pt idx="1">
                  <c:v>Cooperativa de Ahorro y Crédito CHIBULEO</c:v>
                </c:pt>
                <c:pt idx="2">
                  <c:v>Cooperativa de Ahorro y Crédito SIERRA CENTRO</c:v>
                </c:pt>
                <c:pt idx="3">
                  <c:v>TOTAL</c:v>
                </c:pt>
              </c:strCache>
            </c:strRef>
          </c:cat>
          <c:val>
            <c:numRef>
              <c:f>'capitulo 3'!$C$305:$E$305</c:f>
              <c:numCache>
                <c:formatCode>0.00%</c:formatCode>
                <c:ptCount val="3"/>
                <c:pt idx="0">
                  <c:v>0.33333333333333331</c:v>
                </c:pt>
                <c:pt idx="1">
                  <c:v>0.46666666666667267</c:v>
                </c:pt>
                <c:pt idx="2">
                  <c:v>0.2</c:v>
                </c:pt>
              </c:numCache>
            </c:numRef>
          </c:val>
        </c:ser>
        <c:shape val="cylinder"/>
        <c:axId val="146361728"/>
        <c:axId val="147055744"/>
        <c:axId val="0"/>
      </c:bar3DChart>
      <c:catAx>
        <c:axId val="146361728"/>
        <c:scaling>
          <c:orientation val="minMax"/>
        </c:scaling>
        <c:axPos val="b"/>
        <c:tickLblPos val="nextTo"/>
        <c:txPr>
          <a:bodyPr/>
          <a:lstStyle/>
          <a:p>
            <a:pPr>
              <a:defRPr sz="1050"/>
            </a:pPr>
            <a:endParaRPr lang="en-US"/>
          </a:p>
        </c:txPr>
        <c:crossAx val="147055744"/>
        <c:crosses val="autoZero"/>
        <c:auto val="1"/>
        <c:lblAlgn val="ctr"/>
        <c:lblOffset val="100"/>
      </c:catAx>
      <c:valAx>
        <c:axId val="147055744"/>
        <c:scaling>
          <c:orientation val="minMax"/>
        </c:scaling>
        <c:axPos val="l"/>
        <c:majorGridlines/>
        <c:numFmt formatCode="0.00%" sourceLinked="1"/>
        <c:tickLblPos val="nextTo"/>
        <c:crossAx val="146361728"/>
        <c:crosses val="autoZero"/>
        <c:crossBetween val="between"/>
      </c:valAx>
    </c:plotArea>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date1904 val="1"/>
  <c:lang val="en-US"/>
  <c:style val="16"/>
  <c:chart>
    <c:title>
      <c:tx>
        <c:rich>
          <a:bodyPr/>
          <a:lstStyle/>
          <a:p>
            <a:pPr>
              <a:defRPr sz="1400"/>
            </a:pPr>
            <a:r>
              <a:rPr lang="en-US" sz="1400" dirty="0"/>
              <a:t>PUDO AMPLIAR SU  SUPERFICIE DE TERRENO DEBIDO </a:t>
            </a:r>
            <a:r>
              <a:rPr lang="en-US" sz="1400" dirty="0" smtClean="0"/>
              <a:t>AL CRÉDITO OBTENIDO</a:t>
            </a:r>
            <a:endParaRPr lang="en-US" sz="1400" dirty="0"/>
          </a:p>
        </c:rich>
      </c:tx>
      <c:layout>
        <c:manualLayout>
          <c:xMode val="edge"/>
          <c:yMode val="edge"/>
          <c:x val="0.13179762510961587"/>
          <c:y val="3.0351020304115631E-2"/>
        </c:manualLayout>
      </c:layout>
    </c:title>
    <c:view3D>
      <c:rotX val="30"/>
      <c:perspective val="30"/>
    </c:view3D>
    <c:plotArea>
      <c:layout>
        <c:manualLayout>
          <c:layoutTarget val="inner"/>
          <c:xMode val="edge"/>
          <c:yMode val="edge"/>
          <c:x val="0.10009453267494106"/>
          <c:y val="0.3617475940507438"/>
          <c:w val="0.70640842564171002"/>
          <c:h val="0.54103018372703293"/>
        </c:manualLayout>
      </c:layout>
      <c:pie3DChart>
        <c:varyColors val="1"/>
        <c:ser>
          <c:idx val="0"/>
          <c:order val="0"/>
          <c:tx>
            <c:v>PUDO AMPLIAR SU  SUERFICIE DE TERRENO DEBIDO A UN CRÉDITO</c:v>
          </c:tx>
          <c:explosion val="22"/>
          <c:dLbls>
            <c:showVal val="1"/>
            <c:showLeaderLines val="1"/>
          </c:dLbls>
          <c:cat>
            <c:strRef>
              <c:f>Hoja9!$C$2:$D$2</c:f>
              <c:strCache>
                <c:ptCount val="2"/>
                <c:pt idx="0">
                  <c:v>Si</c:v>
                </c:pt>
                <c:pt idx="1">
                  <c:v>No</c:v>
                </c:pt>
              </c:strCache>
            </c:strRef>
          </c:cat>
          <c:val>
            <c:numRef>
              <c:f>Hoja9!$C$4:$D$4</c:f>
              <c:numCache>
                <c:formatCode>0%</c:formatCode>
                <c:ptCount val="2"/>
                <c:pt idx="0">
                  <c:v>0.39583333333333331</c:v>
                </c:pt>
                <c:pt idx="1">
                  <c:v>0.60416666666666652</c:v>
                </c:pt>
              </c:numCache>
            </c:numRef>
          </c:val>
        </c:ser>
      </c:pie3DChart>
    </c:plotArea>
    <c:legend>
      <c:legendPos val="r"/>
      <c:layout/>
    </c:legend>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6"/>
  <c:chart>
    <c:title>
      <c:layout/>
      <c:txPr>
        <a:bodyPr/>
        <a:lstStyle/>
        <a:p>
          <a:pPr>
            <a:defRPr sz="1400"/>
          </a:pPr>
          <a:endParaRPr lang="en-US"/>
        </a:p>
      </c:txPr>
    </c:title>
    <c:view3D>
      <c:rotX val="30"/>
      <c:perspective val="30"/>
    </c:view3D>
    <c:plotArea>
      <c:layout>
        <c:manualLayout>
          <c:layoutTarget val="inner"/>
          <c:xMode val="edge"/>
          <c:yMode val="edge"/>
          <c:x val="9.8898905242478848E-3"/>
          <c:y val="0.21824329250510421"/>
          <c:w val="0.99011010947575095"/>
          <c:h val="0.75772637795275588"/>
        </c:manualLayout>
      </c:layout>
      <c:pie3DChart>
        <c:varyColors val="1"/>
        <c:ser>
          <c:idx val="0"/>
          <c:order val="0"/>
          <c:tx>
            <c:v>Agricultores según tipo de financiamiento</c:v>
          </c:tx>
          <c:explosion val="25"/>
          <c:dLbls>
            <c:dLbl>
              <c:idx val="0"/>
              <c:layout>
                <c:manualLayout>
                  <c:x val="0.10014776321973848"/>
                  <c:y val="0.12045275590551204"/>
                </c:manualLayout>
              </c:layout>
              <c:showVal val="1"/>
              <c:showCatName val="1"/>
            </c:dLbl>
            <c:showVal val="1"/>
            <c:showCatName val="1"/>
            <c:showLeaderLines val="1"/>
          </c:dLbls>
          <c:cat>
            <c:strRef>
              <c:f>Hoja2!$B$9:$C$9</c:f>
              <c:strCache>
                <c:ptCount val="2"/>
                <c:pt idx="0">
                  <c:v>Financiamiento con recursos internos</c:v>
                </c:pt>
                <c:pt idx="1">
                  <c:v>Financiamiento con recursos externos</c:v>
                </c:pt>
              </c:strCache>
            </c:strRef>
          </c:cat>
          <c:val>
            <c:numRef>
              <c:f>Hoja2!$B$10:$C$10</c:f>
              <c:numCache>
                <c:formatCode>0%</c:formatCode>
                <c:ptCount val="2"/>
                <c:pt idx="0">
                  <c:v>0.11</c:v>
                </c:pt>
                <c:pt idx="1">
                  <c:v>0.89</c:v>
                </c:pt>
              </c:numCache>
            </c:numRef>
          </c:val>
        </c:ser>
      </c:pie3DChart>
    </c:plotArea>
    <c:plotVisOnly val="1"/>
  </c:chart>
  <c:txPr>
    <a:bodyPr/>
    <a:lstStyle/>
    <a:p>
      <a:pPr>
        <a:defRPr sz="1050">
          <a:latin typeface="Times New Roman" pitchFamily="18" charset="0"/>
          <a:cs typeface="Times New Roman" pitchFamily="18"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style val="38"/>
  <c:chart>
    <c:view3D>
      <c:rAngAx val="1"/>
    </c:view3D>
    <c:plotArea>
      <c:layout>
        <c:manualLayout>
          <c:layoutTarget val="inner"/>
          <c:xMode val="edge"/>
          <c:yMode val="edge"/>
          <c:x val="0.19106315884743694"/>
          <c:y val="0.23507205147744062"/>
          <c:w val="0.69711723534558245"/>
          <c:h val="0.6927329396325459"/>
        </c:manualLayout>
      </c:layout>
      <c:bar3DChart>
        <c:barDir val="col"/>
        <c:grouping val="clustered"/>
        <c:ser>
          <c:idx val="0"/>
          <c:order val="0"/>
          <c:tx>
            <c:strRef>
              <c:f>'cpitulo 2'!$C$30</c:f>
              <c:strCache>
                <c:ptCount val="1"/>
                <c:pt idx="0">
                  <c:v>Sí</c:v>
                </c:pt>
              </c:strCache>
            </c:strRef>
          </c:tx>
          <c:dLbls>
            <c:dLbl>
              <c:idx val="0"/>
              <c:layout>
                <c:manualLayout>
                  <c:x val="2.0877967866835177E-2"/>
                  <c:y val="0"/>
                </c:manualLayout>
              </c:layout>
              <c:showVal val="1"/>
            </c:dLbl>
            <c:showVal val="1"/>
          </c:dLbls>
          <c:val>
            <c:numRef>
              <c:f>'cpitulo 2'!$E$30</c:f>
              <c:numCache>
                <c:formatCode>0%</c:formatCode>
                <c:ptCount val="1"/>
                <c:pt idx="0">
                  <c:v>0.80952380952380965</c:v>
                </c:pt>
              </c:numCache>
            </c:numRef>
          </c:val>
        </c:ser>
        <c:ser>
          <c:idx val="1"/>
          <c:order val="1"/>
          <c:tx>
            <c:strRef>
              <c:f>'cpitulo 2'!$C$31</c:f>
              <c:strCache>
                <c:ptCount val="1"/>
                <c:pt idx="0">
                  <c:v>No </c:v>
                </c:pt>
              </c:strCache>
            </c:strRef>
          </c:tx>
          <c:dLbls>
            <c:dLbl>
              <c:idx val="0"/>
              <c:layout>
                <c:manualLayout>
                  <c:x val="3.6536443766960802E-2"/>
                  <c:y val="0"/>
                </c:manualLayout>
              </c:layout>
              <c:showVal val="1"/>
            </c:dLbl>
            <c:showVal val="1"/>
          </c:dLbls>
          <c:val>
            <c:numRef>
              <c:f>'cpitulo 2'!$E$31</c:f>
              <c:numCache>
                <c:formatCode>0%</c:formatCode>
                <c:ptCount val="1"/>
                <c:pt idx="0">
                  <c:v>0.19047619047619083</c:v>
                </c:pt>
              </c:numCache>
            </c:numRef>
          </c:val>
        </c:ser>
        <c:shape val="box"/>
        <c:axId val="144980608"/>
        <c:axId val="145002880"/>
        <c:axId val="0"/>
      </c:bar3DChart>
      <c:catAx>
        <c:axId val="144980608"/>
        <c:scaling>
          <c:orientation val="minMax"/>
        </c:scaling>
        <c:delete val="1"/>
        <c:axPos val="b"/>
        <c:tickLblPos val="none"/>
        <c:crossAx val="145002880"/>
        <c:crosses val="autoZero"/>
        <c:auto val="1"/>
        <c:lblAlgn val="ctr"/>
        <c:lblOffset val="100"/>
      </c:catAx>
      <c:valAx>
        <c:axId val="145002880"/>
        <c:scaling>
          <c:orientation val="minMax"/>
        </c:scaling>
        <c:axPos val="l"/>
        <c:majorGridlines/>
        <c:numFmt formatCode="0%" sourceLinked="1"/>
        <c:tickLblPos val="nextTo"/>
        <c:crossAx val="144980608"/>
        <c:crosses val="autoZero"/>
        <c:crossBetween val="between"/>
      </c:valAx>
    </c:plotArea>
    <c:legend>
      <c:legendPos val="r"/>
      <c:layout/>
    </c:legend>
    <c:plotVisOnly val="1"/>
  </c:chart>
  <c:txPr>
    <a:bodyPr/>
    <a:lstStyle/>
    <a:p>
      <a:pPr>
        <a:defRPr sz="1400">
          <a:latin typeface="Times New Roman" pitchFamily="18" charset="0"/>
          <a:cs typeface="Times New Roman" pitchFamily="18" charset="0"/>
        </a:defRPr>
      </a:pPr>
      <a:endParaRPr lang="en-US"/>
    </a:p>
  </c:txPr>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manualLayout>
          <c:layoutTarget val="inner"/>
          <c:xMode val="edge"/>
          <c:yMode val="edge"/>
          <c:x val="6.5827500729075519E-2"/>
          <c:y val="0.328467561656475"/>
          <c:w val="0.45399314668999674"/>
          <c:h val="0.50951218762527539"/>
        </c:manualLayout>
      </c:layout>
      <c:pie3DChart>
        <c:varyColors val="1"/>
        <c:ser>
          <c:idx val="0"/>
          <c:order val="0"/>
          <c:tx>
            <c:strRef>
              <c:f>'cpitulo 2'!$A$49</c:f>
              <c:strCache>
                <c:ptCount val="1"/>
                <c:pt idx="0">
                  <c:v>Qué lo motivo a ser parte de dicha Asociación Agrícola</c:v>
                </c:pt>
              </c:strCache>
            </c:strRef>
          </c:tx>
          <c:dLbls>
            <c:dLbl>
              <c:idx val="0"/>
              <c:layout/>
              <c:showVal val="1"/>
            </c:dLbl>
            <c:dLbl>
              <c:idx val="1"/>
              <c:layout/>
              <c:showVal val="1"/>
            </c:dLbl>
            <c:dLbl>
              <c:idx val="2"/>
              <c:layout>
                <c:manualLayout>
                  <c:x val="0.15506944444444737"/>
                  <c:y val="-7.5554766921740513E-2"/>
                </c:manualLayout>
              </c:layout>
              <c:showVal val="1"/>
            </c:dLbl>
            <c:delete val="1"/>
          </c:dLbls>
          <c:cat>
            <c:strRef>
              <c:f>'cpitulo 2'!$D$51:$F$51</c:f>
              <c:strCache>
                <c:ptCount val="3"/>
                <c:pt idx="0">
                  <c:v>La promesa  de obtener más tierras para cultivar, aumentar la producción,obtener mayores ganancias, participar en proyectos de canasta solidaria y ferias.</c:v>
                </c:pt>
                <c:pt idx="1">
                  <c:v>El hecho de poder vender directamente al consumidor y obtener alguna ganancia y poder incrementar la producción o simplemente para ayudarnos economicamente.</c:v>
                </c:pt>
                <c:pt idx="2">
                  <c:v>La producción de productos orgánicos,  eliminar al intermediario,  obtener semillas a través del MAGAP,  obtener mejores ganancias, un lugar fijo de venta,  crear una microempresa.</c:v>
                </c:pt>
              </c:strCache>
            </c:strRef>
          </c:cat>
          <c:val>
            <c:numRef>
              <c:f>'cpitulo 2'!$D$52:$F$52</c:f>
              <c:numCache>
                <c:formatCode>0%</c:formatCode>
                <c:ptCount val="3"/>
                <c:pt idx="0">
                  <c:v>0.33333333333333331</c:v>
                </c:pt>
                <c:pt idx="1">
                  <c:v>9.8039215686274508E-2</c:v>
                </c:pt>
                <c:pt idx="2">
                  <c:v>0.56862745098040957</c:v>
                </c:pt>
              </c:numCache>
            </c:numRef>
          </c:val>
        </c:ser>
      </c:pie3DChart>
    </c:plotArea>
    <c:legend>
      <c:legendPos val="r"/>
      <c:layout>
        <c:manualLayout>
          <c:xMode val="edge"/>
          <c:yMode val="edge"/>
          <c:x val="0.52777777777777779"/>
          <c:y val="0.13611474622010278"/>
          <c:w val="0.45833333333333326"/>
          <c:h val="0.7577955713282386"/>
        </c:manualLayout>
      </c:layout>
      <c:txPr>
        <a:bodyPr/>
        <a:lstStyle/>
        <a:p>
          <a:pPr algn="just">
            <a:defRPr/>
          </a:pPr>
          <a:endParaRPr lang="en-US"/>
        </a:p>
      </c:txPr>
    </c:legend>
    <c:plotVisOnly val="1"/>
  </c:chart>
  <c:txPr>
    <a:bodyPr/>
    <a:lstStyle/>
    <a:p>
      <a:pPr>
        <a:defRPr sz="1100">
          <a:latin typeface="Times New Roman" pitchFamily="18" charset="0"/>
          <a:cs typeface="Times New Roman" pitchFamily="18" charset="0"/>
        </a:defRPr>
      </a:pPr>
      <a:endParaRPr lang="en-US"/>
    </a:p>
  </c:tx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sz="1200"/>
          </a:pPr>
          <a:endParaRPr lang="en-US"/>
        </a:p>
      </c:txPr>
    </c:title>
    <c:view3D>
      <c:rAngAx val="1"/>
    </c:view3D>
    <c:plotArea>
      <c:layout>
        <c:manualLayout>
          <c:layoutTarget val="inner"/>
          <c:xMode val="edge"/>
          <c:yMode val="edge"/>
          <c:x val="5.8174247569095748E-2"/>
          <c:y val="0.15735609135814546"/>
          <c:w val="0.93152338962996029"/>
          <c:h val="0.67882069089190256"/>
        </c:manualLayout>
      </c:layout>
      <c:bar3DChart>
        <c:barDir val="col"/>
        <c:grouping val="clustered"/>
        <c:ser>
          <c:idx val="0"/>
          <c:order val="0"/>
          <c:tx>
            <c:strRef>
              <c:f>'cpitulo 2'!$B$38</c:f>
              <c:strCache>
                <c:ptCount val="1"/>
                <c:pt idx="0">
                  <c:v>Asociación Agrícola a la que Pertenece?</c:v>
                </c:pt>
              </c:strCache>
            </c:strRef>
          </c:tx>
          <c:dLbls>
            <c:dLbl>
              <c:idx val="0"/>
              <c:layout>
                <c:manualLayout>
                  <c:x val="1.243667212280773E-2"/>
                  <c:y val="0"/>
                </c:manualLayout>
              </c:layout>
              <c:showVal val="1"/>
            </c:dLbl>
            <c:dLbl>
              <c:idx val="1"/>
              <c:layout>
                <c:manualLayout>
                  <c:x val="1.243667212280773E-2"/>
                  <c:y val="0"/>
                </c:manualLayout>
              </c:layout>
              <c:showVal val="1"/>
            </c:dLbl>
            <c:dLbl>
              <c:idx val="2"/>
              <c:layout>
                <c:manualLayout>
                  <c:x val="1.4509450809942363E-2"/>
                  <c:y val="0"/>
                </c:manualLayout>
              </c:layout>
              <c:showVal val="1"/>
            </c:dLbl>
            <c:dLbl>
              <c:idx val="3"/>
              <c:layout/>
              <c:showVal val="1"/>
            </c:dLbl>
            <c:dLbl>
              <c:idx val="4"/>
              <c:layout/>
              <c:showVal val="1"/>
            </c:dLbl>
            <c:dLbl>
              <c:idx val="5"/>
              <c:layout/>
              <c:showVal val="1"/>
            </c:dLbl>
            <c:delete val="1"/>
          </c:dLbls>
          <c:cat>
            <c:strRef>
              <c:f>'cpitulo 2'!$B$40:$G$40</c:f>
              <c:strCache>
                <c:ptCount val="6"/>
                <c:pt idx="0">
                  <c:v>Asociación de Trabajadores Agrícolas Miraflores </c:v>
                </c:pt>
                <c:pt idx="1">
                  <c:v>Asociación  Agropecuria Miraflores Bajos de Aloasi</c:v>
                </c:pt>
                <c:pt idx="2">
                  <c:v>Asociación Agropecuaria Tierra y Trabajo</c:v>
                </c:pt>
                <c:pt idx="3">
                  <c:v>Asociación  Agropecuaria Luz y Vida</c:v>
                </c:pt>
                <c:pt idx="4">
                  <c:v>Asociación  de productores Agropecuarios y Comercialización Recinto Mirabad</c:v>
                </c:pt>
                <c:pt idx="5">
                  <c:v>Asociación   Agropecuaria  Pampas Argentinas</c:v>
                </c:pt>
              </c:strCache>
            </c:strRef>
          </c:cat>
          <c:val>
            <c:numRef>
              <c:f>'cpitulo 2'!$B$41:$G$41</c:f>
              <c:numCache>
                <c:formatCode>0%</c:formatCode>
                <c:ptCount val="6"/>
                <c:pt idx="0">
                  <c:v>3.9215686274509803E-2</c:v>
                </c:pt>
                <c:pt idx="1">
                  <c:v>0.31372549019607848</c:v>
                </c:pt>
                <c:pt idx="2">
                  <c:v>0.33333333333333331</c:v>
                </c:pt>
                <c:pt idx="3">
                  <c:v>0.17647058823529421</c:v>
                </c:pt>
                <c:pt idx="4">
                  <c:v>5.8823529411764705E-2</c:v>
                </c:pt>
                <c:pt idx="5">
                  <c:v>7.8431372549019607E-2</c:v>
                </c:pt>
              </c:numCache>
            </c:numRef>
          </c:val>
        </c:ser>
        <c:shape val="cylinder"/>
        <c:axId val="145102720"/>
        <c:axId val="145104256"/>
        <c:axId val="0"/>
      </c:bar3DChart>
      <c:catAx>
        <c:axId val="145102720"/>
        <c:scaling>
          <c:orientation val="minMax"/>
        </c:scaling>
        <c:axPos val="b"/>
        <c:tickLblPos val="nextTo"/>
        <c:txPr>
          <a:bodyPr/>
          <a:lstStyle/>
          <a:p>
            <a:pPr>
              <a:defRPr sz="900"/>
            </a:pPr>
            <a:endParaRPr lang="en-US"/>
          </a:p>
        </c:txPr>
        <c:crossAx val="145104256"/>
        <c:crosses val="autoZero"/>
        <c:auto val="1"/>
        <c:lblAlgn val="ctr"/>
        <c:lblOffset val="100"/>
      </c:catAx>
      <c:valAx>
        <c:axId val="145104256"/>
        <c:scaling>
          <c:orientation val="minMax"/>
        </c:scaling>
        <c:axPos val="l"/>
        <c:majorGridlines/>
        <c:numFmt formatCode="0%" sourceLinked="1"/>
        <c:tickLblPos val="nextTo"/>
        <c:crossAx val="145102720"/>
        <c:crosses val="autoZero"/>
        <c:crossBetween val="between"/>
      </c:valAx>
    </c:plotArea>
    <c:plotVisOnly val="1"/>
  </c:chart>
  <c:txPr>
    <a:bodyPr/>
    <a:lstStyle/>
    <a:p>
      <a:pPr>
        <a:defRPr>
          <a:latin typeface="Times New Roman" pitchFamily="18" charset="0"/>
          <a:cs typeface="Times New Roman" pitchFamily="18" charset="0"/>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8"/>
  <c:chart>
    <c:title>
      <c:tx>
        <c:rich>
          <a:bodyPr/>
          <a:lstStyle/>
          <a:p>
            <a:pPr>
              <a:defRPr sz="1400"/>
            </a:pPr>
            <a:r>
              <a:rPr lang="es-ES" sz="1400" dirty="0" smtClean="0"/>
              <a:t>CONOCIMIENTO</a:t>
            </a:r>
            <a:r>
              <a:rPr lang="es-ES" sz="1400" baseline="0" dirty="0" smtClean="0"/>
              <a:t> SOBRE </a:t>
            </a:r>
            <a:r>
              <a:rPr lang="es-ES" sz="1400" dirty="0" smtClean="0"/>
              <a:t>LA </a:t>
            </a:r>
            <a:r>
              <a:rPr lang="es-ES" sz="1400" dirty="0"/>
              <a:t>CORPORACIÓN FINANCIERA NACIONAL  </a:t>
            </a:r>
            <a:endParaRPr lang="en-US" sz="1400" dirty="0"/>
          </a:p>
        </c:rich>
      </c:tx>
      <c:layout/>
    </c:title>
    <c:view3D>
      <c:rotX val="30"/>
      <c:perspective val="30"/>
    </c:view3D>
    <c:plotArea>
      <c:layout>
        <c:manualLayout>
          <c:layoutTarget val="inner"/>
          <c:xMode val="edge"/>
          <c:yMode val="edge"/>
          <c:x val="1.7840696901153329E-2"/>
          <c:y val="0.26633819669600128"/>
          <c:w val="0.98215929739551866"/>
          <c:h val="0.68202601513046168"/>
        </c:manualLayout>
      </c:layout>
      <c:pie3DChart>
        <c:varyColors val="1"/>
        <c:ser>
          <c:idx val="0"/>
          <c:order val="0"/>
          <c:tx>
            <c:strRef>
              <c:f>Hoja6!$A$1</c:f>
              <c:strCache>
                <c:ptCount val="1"/>
                <c:pt idx="0">
                  <c:v>¿CONOCE USTED sobre la  EXiSTENcia dE LA Corporación Financiera Nacional  QUE LE  OTORGAN CRéDiTOS PARA SU Actividad Agrícola? </c:v>
                </c:pt>
              </c:strCache>
            </c:strRef>
          </c:tx>
          <c:explosion val="25"/>
          <c:dLbls>
            <c:showVal val="1"/>
            <c:showLeaderLines val="1"/>
          </c:dLbls>
          <c:cat>
            <c:strRef>
              <c:f>Hoja6!$C$3:$C$4</c:f>
              <c:strCache>
                <c:ptCount val="2"/>
                <c:pt idx="0">
                  <c:v>Si</c:v>
                </c:pt>
                <c:pt idx="1">
                  <c:v>No</c:v>
                </c:pt>
              </c:strCache>
            </c:strRef>
          </c:cat>
          <c:val>
            <c:numRef>
              <c:f>Hoja6!$E$3:$E$4</c:f>
              <c:numCache>
                <c:formatCode>0%</c:formatCode>
                <c:ptCount val="2"/>
                <c:pt idx="0">
                  <c:v>0.42857142857142855</c:v>
                </c:pt>
                <c:pt idx="1">
                  <c:v>0.57142857142858794</c:v>
                </c:pt>
              </c:numCache>
            </c:numRef>
          </c:val>
        </c:ser>
      </c:pie3DChart>
    </c:plotArea>
    <c:legend>
      <c:legendPos val="r"/>
      <c:layout/>
    </c:legend>
    <c:plotVisOnly val="1"/>
  </c:chart>
  <c:txPr>
    <a:bodyPr/>
    <a:lstStyle/>
    <a:p>
      <a:pPr>
        <a:defRPr sz="1200">
          <a:latin typeface="Times New Roman" pitchFamily="18" charset="0"/>
          <a:cs typeface="Times New Roman" pitchFamily="18" charset="0"/>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defRPr sz="1400"/>
            </a:pPr>
            <a:r>
              <a:rPr lang="en-US" sz="1400"/>
              <a:t>INTERÉS POR CONOCER CÓMO OBTENER FINANCIAMIENTO A TRAVÉS DE LA CFN</a:t>
            </a:r>
          </a:p>
        </c:rich>
      </c:tx>
      <c:layout/>
    </c:title>
    <c:view3D>
      <c:rotX val="30"/>
      <c:perspective val="30"/>
    </c:view3D>
    <c:plotArea>
      <c:layout>
        <c:manualLayout>
          <c:layoutTarget val="inner"/>
          <c:xMode val="edge"/>
          <c:yMode val="edge"/>
          <c:x val="0.15091754155731343"/>
          <c:y val="0.26576953922426388"/>
          <c:w val="0.71284689413823465"/>
          <c:h val="0.60410906969962164"/>
        </c:manualLayout>
      </c:layout>
      <c:pie3DChart>
        <c:varyColors val="1"/>
        <c:ser>
          <c:idx val="0"/>
          <c:order val="0"/>
          <c:tx>
            <c:strRef>
              <c:f>Hoja6!$A$12</c:f>
              <c:strCache>
                <c:ptCount val="1"/>
                <c:pt idx="0">
                  <c:v>¿LE GUSTARÍA CONOCER COMO OBTENER DINERO A TRAVÉS DE ELLA?</c:v>
                </c:pt>
              </c:strCache>
            </c:strRef>
          </c:tx>
          <c:explosion val="25"/>
          <c:dLbls>
            <c:showVal val="1"/>
            <c:showLeaderLines val="1"/>
          </c:dLbls>
          <c:cat>
            <c:strRef>
              <c:f>Hoja6!$B$14:$B$15</c:f>
              <c:strCache>
                <c:ptCount val="2"/>
                <c:pt idx="0">
                  <c:v>Si</c:v>
                </c:pt>
                <c:pt idx="1">
                  <c:v>No</c:v>
                </c:pt>
              </c:strCache>
            </c:strRef>
          </c:cat>
          <c:val>
            <c:numRef>
              <c:f>Hoja6!$E$14:$E$15</c:f>
              <c:numCache>
                <c:formatCode>0%</c:formatCode>
                <c:ptCount val="2"/>
                <c:pt idx="0">
                  <c:v>0.76190476190476186</c:v>
                </c:pt>
                <c:pt idx="1">
                  <c:v>0.23809523809524344</c:v>
                </c:pt>
              </c:numCache>
            </c:numRef>
          </c:val>
        </c:ser>
      </c:pie3DChart>
    </c:plotArea>
    <c:legend>
      <c:legendPos val="r"/>
      <c:layout/>
    </c:legend>
    <c:plotVisOnly val="1"/>
  </c:chart>
  <c:txPr>
    <a:bodyPr/>
    <a:lstStyle/>
    <a:p>
      <a:pPr>
        <a:defRPr sz="1400">
          <a:latin typeface="Times New Roman" pitchFamily="18" charset="0"/>
          <a:cs typeface="Times New Roman" pitchFamily="18" charset="0"/>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40"/>
  <c:chart>
    <c:title>
      <c:tx>
        <c:rich>
          <a:bodyPr/>
          <a:lstStyle/>
          <a:p>
            <a:pPr>
              <a:defRPr sz="1200"/>
            </a:pPr>
            <a:r>
              <a:rPr lang="en-US" sz="1200"/>
              <a:t> ¿HA ACUDIDO A ESTA INSTITUCIÓN POR FINANCIAMIENTO?</a:t>
            </a:r>
          </a:p>
        </c:rich>
      </c:tx>
      <c:layout/>
    </c:title>
    <c:view3D>
      <c:rotX val="30"/>
      <c:perspective val="30"/>
    </c:view3D>
    <c:plotArea>
      <c:layout>
        <c:manualLayout>
          <c:layoutTarget val="inner"/>
          <c:xMode val="edge"/>
          <c:yMode val="edge"/>
          <c:x val="7.9426404984326765E-2"/>
          <c:y val="0.37667893013327342"/>
          <c:w val="0.82455700803403353"/>
          <c:h val="0.58940470448017179"/>
        </c:manualLayout>
      </c:layout>
      <c:pie3DChart>
        <c:varyColors val="1"/>
        <c:ser>
          <c:idx val="0"/>
          <c:order val="0"/>
          <c:tx>
            <c:strRef>
              <c:f>Hoja6!$B$23</c:f>
              <c:strCache>
                <c:ptCount val="1"/>
                <c:pt idx="0">
                  <c:v> ¿HA Acudido A ESTA institucion POR Financiamiento?</c:v>
                </c:pt>
              </c:strCache>
            </c:strRef>
          </c:tx>
          <c:explosion val="25"/>
          <c:dLbls>
            <c:dLbl>
              <c:idx val="0"/>
              <c:layout/>
              <c:showVal val="1"/>
            </c:dLbl>
            <c:dLbl>
              <c:idx val="1"/>
              <c:layout/>
              <c:showVal val="1"/>
            </c:dLbl>
            <c:delete val="1"/>
          </c:dLbls>
          <c:cat>
            <c:strRef>
              <c:f>Hoja6!$D$25:$D$26</c:f>
              <c:strCache>
                <c:ptCount val="2"/>
                <c:pt idx="0">
                  <c:v>Si</c:v>
                </c:pt>
                <c:pt idx="1">
                  <c:v>No</c:v>
                </c:pt>
              </c:strCache>
            </c:strRef>
          </c:cat>
          <c:val>
            <c:numRef>
              <c:f>Hoja6!$E$25:$E$26</c:f>
              <c:numCache>
                <c:formatCode>0%</c:formatCode>
                <c:ptCount val="2"/>
                <c:pt idx="0">
                  <c:v>3.0769230769230792E-2</c:v>
                </c:pt>
                <c:pt idx="1">
                  <c:v>0.96923076923076856</c:v>
                </c:pt>
              </c:numCache>
            </c:numRef>
          </c:val>
        </c:ser>
      </c:pie3DChart>
    </c:plotArea>
    <c:legend>
      <c:legendPos val="r"/>
      <c:layout/>
    </c:legend>
    <c:plotVisOnly val="1"/>
  </c:chart>
  <c:txPr>
    <a:bodyPr/>
    <a:lstStyle/>
    <a:p>
      <a:pPr>
        <a:defRPr sz="1200">
          <a:latin typeface="Times New Roman" pitchFamily="18" charset="0"/>
          <a:cs typeface="Times New Roman" pitchFamily="18" charset="0"/>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AC8FF8-0D80-4CA1-A78D-368E801CFCAF}" type="doc">
      <dgm:prSet loTypeId="urn:microsoft.com/office/officeart/2005/8/layout/cycle2" loCatId="cycle" qsTypeId="urn:microsoft.com/office/officeart/2005/8/quickstyle/simple1" qsCatId="simple" csTypeId="urn:microsoft.com/office/officeart/2005/8/colors/colorful2" csCatId="colorful" phldr="1"/>
      <dgm:spPr/>
      <dgm:t>
        <a:bodyPr/>
        <a:lstStyle/>
        <a:p>
          <a:endParaRPr lang="en-US"/>
        </a:p>
      </dgm:t>
    </dgm:pt>
    <dgm:pt modelId="{EC307882-5DA7-412A-9ADE-79FB717DF24B}">
      <dgm:prSet phldrT="[Texto]" custT="1"/>
      <dgm:spPr/>
      <dgm:t>
        <a:bodyPr/>
        <a:lstStyle/>
        <a:p>
          <a:r>
            <a:rPr lang="es-EC" sz="1400" noProof="0" dirty="0" smtClean="0">
              <a:solidFill>
                <a:schemeClr val="tx1"/>
              </a:solidFill>
              <a:latin typeface="Times New Roman" pitchFamily="18" charset="0"/>
              <a:cs typeface="Times New Roman" pitchFamily="18" charset="0"/>
            </a:rPr>
            <a:t>Explotación de minas y canteras 13.46%</a:t>
          </a:r>
          <a:endParaRPr lang="en-US" sz="1400" dirty="0">
            <a:solidFill>
              <a:schemeClr val="tx1"/>
            </a:solidFill>
            <a:latin typeface="Times New Roman" pitchFamily="18" charset="0"/>
            <a:cs typeface="Times New Roman" pitchFamily="18" charset="0"/>
          </a:endParaRPr>
        </a:p>
      </dgm:t>
    </dgm:pt>
    <dgm:pt modelId="{CE509048-852B-400B-A361-D6058FE874A6}" type="parTrans" cxnId="{3A2DF393-6083-4E8F-A3FD-7CD435EF74B8}">
      <dgm:prSet/>
      <dgm:spPr/>
      <dgm:t>
        <a:bodyPr/>
        <a:lstStyle/>
        <a:p>
          <a:endParaRPr lang="en-US" sz="1400">
            <a:solidFill>
              <a:schemeClr val="tx1"/>
            </a:solidFill>
            <a:latin typeface="Times New Roman" pitchFamily="18" charset="0"/>
            <a:cs typeface="Times New Roman" pitchFamily="18" charset="0"/>
          </a:endParaRPr>
        </a:p>
      </dgm:t>
    </dgm:pt>
    <dgm:pt modelId="{B5419D38-9C3E-4D17-9A7F-E6E5F03C7976}" type="sibTrans" cxnId="{3A2DF393-6083-4E8F-A3FD-7CD435EF74B8}">
      <dgm:prSet custT="1"/>
      <dgm:spPr/>
      <dgm:t>
        <a:bodyPr/>
        <a:lstStyle/>
        <a:p>
          <a:endParaRPr lang="en-US" sz="1400">
            <a:solidFill>
              <a:schemeClr val="tx1"/>
            </a:solidFill>
            <a:latin typeface="Times New Roman" pitchFamily="18" charset="0"/>
            <a:cs typeface="Times New Roman" pitchFamily="18" charset="0"/>
          </a:endParaRPr>
        </a:p>
      </dgm:t>
    </dgm:pt>
    <dgm:pt modelId="{4E3343F9-4F73-4D8B-AB6E-6037B1D16AB0}">
      <dgm:prSet phldrT="[Texto]" custT="1"/>
      <dgm:spPr/>
      <dgm:t>
        <a:bodyPr/>
        <a:lstStyle/>
        <a:p>
          <a:r>
            <a:rPr lang="es-EC" sz="1400" noProof="0" dirty="0" smtClean="0">
              <a:solidFill>
                <a:schemeClr val="tx1"/>
              </a:solidFill>
              <a:latin typeface="Times New Roman" pitchFamily="18" charset="0"/>
              <a:cs typeface="Times New Roman" pitchFamily="18" charset="0"/>
            </a:rPr>
            <a:t>Manufacturero</a:t>
          </a:r>
        </a:p>
        <a:p>
          <a:r>
            <a:rPr lang="es-EC" sz="1400" noProof="0" dirty="0" smtClean="0">
              <a:solidFill>
                <a:schemeClr val="tx1"/>
              </a:solidFill>
              <a:latin typeface="Times New Roman" pitchFamily="18" charset="0"/>
              <a:cs typeface="Times New Roman" pitchFamily="18" charset="0"/>
            </a:rPr>
            <a:t>11.71%</a:t>
          </a:r>
          <a:endParaRPr lang="es-EC" sz="1400" noProof="0" dirty="0">
            <a:solidFill>
              <a:schemeClr val="tx1"/>
            </a:solidFill>
            <a:latin typeface="Times New Roman" pitchFamily="18" charset="0"/>
            <a:cs typeface="Times New Roman" pitchFamily="18" charset="0"/>
          </a:endParaRPr>
        </a:p>
      </dgm:t>
    </dgm:pt>
    <dgm:pt modelId="{77E02673-83D9-43E1-BA23-432F213B20A9}" type="parTrans" cxnId="{B8AC3BB6-4CE8-4317-8971-0D9430507019}">
      <dgm:prSet/>
      <dgm:spPr/>
      <dgm:t>
        <a:bodyPr/>
        <a:lstStyle/>
        <a:p>
          <a:endParaRPr lang="en-US" sz="1400">
            <a:solidFill>
              <a:schemeClr val="tx1"/>
            </a:solidFill>
            <a:latin typeface="Times New Roman" pitchFamily="18" charset="0"/>
            <a:cs typeface="Times New Roman" pitchFamily="18" charset="0"/>
          </a:endParaRPr>
        </a:p>
      </dgm:t>
    </dgm:pt>
    <dgm:pt modelId="{3C2AAD3F-9D28-464A-BE85-90C9A6FDBE04}" type="sibTrans" cxnId="{B8AC3BB6-4CE8-4317-8971-0D9430507019}">
      <dgm:prSet custT="1"/>
      <dgm:spPr/>
      <dgm:t>
        <a:bodyPr/>
        <a:lstStyle/>
        <a:p>
          <a:endParaRPr lang="en-US" sz="1400">
            <a:solidFill>
              <a:schemeClr val="tx1"/>
            </a:solidFill>
            <a:latin typeface="Times New Roman" pitchFamily="18" charset="0"/>
            <a:cs typeface="Times New Roman" pitchFamily="18" charset="0"/>
          </a:endParaRPr>
        </a:p>
      </dgm:t>
    </dgm:pt>
    <dgm:pt modelId="{D7607C43-9B07-4C0D-8E34-3CAC77DC1942}">
      <dgm:prSet phldrT="[Texto]" custT="1"/>
      <dgm:spPr/>
      <dgm:t>
        <a:bodyPr/>
        <a:lstStyle/>
        <a:p>
          <a:r>
            <a:rPr lang="es-EC" sz="1400" dirty="0" smtClean="0">
              <a:solidFill>
                <a:schemeClr val="tx1"/>
              </a:solidFill>
              <a:latin typeface="Times New Roman" pitchFamily="18" charset="0"/>
              <a:cs typeface="Times New Roman" pitchFamily="18" charset="0"/>
            </a:rPr>
            <a:t>Comercio</a:t>
          </a:r>
        </a:p>
        <a:p>
          <a:r>
            <a:rPr lang="es-EC" sz="1400" dirty="0" smtClean="0">
              <a:solidFill>
                <a:schemeClr val="tx1"/>
              </a:solidFill>
              <a:latin typeface="Times New Roman" pitchFamily="18" charset="0"/>
              <a:cs typeface="Times New Roman" pitchFamily="18" charset="0"/>
            </a:rPr>
            <a:t>11.01%</a:t>
          </a:r>
          <a:endParaRPr lang="en-US" sz="1400" dirty="0">
            <a:solidFill>
              <a:schemeClr val="tx1"/>
            </a:solidFill>
            <a:latin typeface="Times New Roman" pitchFamily="18" charset="0"/>
            <a:cs typeface="Times New Roman" pitchFamily="18" charset="0"/>
          </a:endParaRPr>
        </a:p>
      </dgm:t>
    </dgm:pt>
    <dgm:pt modelId="{E093280D-A0EA-4B9C-9A8F-085242A66310}" type="parTrans" cxnId="{25E363DD-0112-4ACC-BC46-0514349C7055}">
      <dgm:prSet/>
      <dgm:spPr/>
      <dgm:t>
        <a:bodyPr/>
        <a:lstStyle/>
        <a:p>
          <a:endParaRPr lang="en-US" sz="1400">
            <a:solidFill>
              <a:schemeClr val="tx1"/>
            </a:solidFill>
            <a:latin typeface="Times New Roman" pitchFamily="18" charset="0"/>
            <a:cs typeface="Times New Roman" pitchFamily="18" charset="0"/>
          </a:endParaRPr>
        </a:p>
      </dgm:t>
    </dgm:pt>
    <dgm:pt modelId="{BCF453C9-E8E6-491A-8CD2-18DE43D2694D}" type="sibTrans" cxnId="{25E363DD-0112-4ACC-BC46-0514349C7055}">
      <dgm:prSet custT="1"/>
      <dgm:spPr/>
      <dgm:t>
        <a:bodyPr/>
        <a:lstStyle/>
        <a:p>
          <a:endParaRPr lang="en-US" sz="1400">
            <a:solidFill>
              <a:schemeClr val="tx1"/>
            </a:solidFill>
            <a:latin typeface="Times New Roman" pitchFamily="18" charset="0"/>
            <a:cs typeface="Times New Roman" pitchFamily="18" charset="0"/>
          </a:endParaRPr>
        </a:p>
      </dgm:t>
    </dgm:pt>
    <dgm:pt modelId="{36032F8A-96A7-4F6D-ACE0-460971CCDE4E}">
      <dgm:prSet phldrT="[Texto]" custT="1"/>
      <dgm:spPr/>
      <dgm:t>
        <a:bodyPr/>
        <a:lstStyle/>
        <a:p>
          <a:r>
            <a:rPr lang="es-EC" sz="1400" dirty="0" smtClean="0">
              <a:solidFill>
                <a:schemeClr val="tx1"/>
              </a:solidFill>
              <a:latin typeface="Times New Roman" pitchFamily="18" charset="0"/>
              <a:cs typeface="Times New Roman" pitchFamily="18" charset="0"/>
            </a:rPr>
            <a:t>Construcción9.90%</a:t>
          </a:r>
          <a:endParaRPr lang="en-US" sz="1400" dirty="0">
            <a:solidFill>
              <a:schemeClr val="tx1"/>
            </a:solidFill>
            <a:latin typeface="Times New Roman" pitchFamily="18" charset="0"/>
            <a:cs typeface="Times New Roman" pitchFamily="18" charset="0"/>
          </a:endParaRPr>
        </a:p>
      </dgm:t>
    </dgm:pt>
    <dgm:pt modelId="{3558A974-A7D2-49C6-9646-F4AADF3583F4}" type="parTrans" cxnId="{530F5557-27C5-4281-99D3-73919CA14EE2}">
      <dgm:prSet/>
      <dgm:spPr/>
      <dgm:t>
        <a:bodyPr/>
        <a:lstStyle/>
        <a:p>
          <a:endParaRPr lang="en-US" sz="1400">
            <a:solidFill>
              <a:schemeClr val="tx1"/>
            </a:solidFill>
            <a:latin typeface="Times New Roman" pitchFamily="18" charset="0"/>
            <a:cs typeface="Times New Roman" pitchFamily="18" charset="0"/>
          </a:endParaRPr>
        </a:p>
      </dgm:t>
    </dgm:pt>
    <dgm:pt modelId="{82F579EB-E979-4264-80A1-EE49F7D0E3C8}" type="sibTrans" cxnId="{530F5557-27C5-4281-99D3-73919CA14EE2}">
      <dgm:prSet custT="1"/>
      <dgm:spPr/>
      <dgm:t>
        <a:bodyPr/>
        <a:lstStyle/>
        <a:p>
          <a:endParaRPr lang="en-US" sz="1400">
            <a:solidFill>
              <a:schemeClr val="tx1"/>
            </a:solidFill>
            <a:latin typeface="Times New Roman" pitchFamily="18" charset="0"/>
            <a:cs typeface="Times New Roman" pitchFamily="18" charset="0"/>
          </a:endParaRPr>
        </a:p>
      </dgm:t>
    </dgm:pt>
    <dgm:pt modelId="{85A14C58-6B0C-4285-904E-F4EE3AAAC83B}">
      <dgm:prSet phldrT="[Texto]" custT="1"/>
      <dgm:spPr/>
      <dgm:t>
        <a:bodyPr/>
        <a:lstStyle/>
        <a:p>
          <a:r>
            <a:rPr lang="es-ES" sz="1400" dirty="0" smtClean="0">
              <a:solidFill>
                <a:schemeClr val="tx1"/>
              </a:solidFill>
              <a:latin typeface="Times New Roman" pitchFamily="18" charset="0"/>
              <a:cs typeface="Times New Roman" pitchFamily="18" charset="0"/>
            </a:rPr>
            <a:t>Agricultura, ganadería, caza y silvicultura</a:t>
          </a:r>
        </a:p>
        <a:p>
          <a:r>
            <a:rPr lang="es-ES" sz="1400" dirty="0" smtClean="0">
              <a:solidFill>
                <a:schemeClr val="tx1"/>
              </a:solidFill>
              <a:latin typeface="Times New Roman" pitchFamily="18" charset="0"/>
              <a:cs typeface="Times New Roman" pitchFamily="18" charset="0"/>
            </a:rPr>
            <a:t>9.19%</a:t>
          </a:r>
          <a:endParaRPr lang="en-US" sz="1400" dirty="0">
            <a:solidFill>
              <a:schemeClr val="tx1"/>
            </a:solidFill>
            <a:latin typeface="Times New Roman" pitchFamily="18" charset="0"/>
            <a:cs typeface="Times New Roman" pitchFamily="18" charset="0"/>
          </a:endParaRPr>
        </a:p>
      </dgm:t>
    </dgm:pt>
    <dgm:pt modelId="{E8D67341-7B90-4DCD-8D38-6C3B1254B654}" type="parTrans" cxnId="{5E6404D1-3337-4297-88A1-E1F79449970D}">
      <dgm:prSet/>
      <dgm:spPr/>
      <dgm:t>
        <a:bodyPr/>
        <a:lstStyle/>
        <a:p>
          <a:endParaRPr lang="en-US" sz="1400">
            <a:solidFill>
              <a:schemeClr val="tx1"/>
            </a:solidFill>
            <a:latin typeface="Times New Roman" pitchFamily="18" charset="0"/>
            <a:cs typeface="Times New Roman" pitchFamily="18" charset="0"/>
          </a:endParaRPr>
        </a:p>
      </dgm:t>
    </dgm:pt>
    <dgm:pt modelId="{5BA5A74E-6C73-4ADC-89F5-38EB1DB25266}" type="sibTrans" cxnId="{5E6404D1-3337-4297-88A1-E1F79449970D}">
      <dgm:prSet custT="1"/>
      <dgm:spPr/>
      <dgm:t>
        <a:bodyPr/>
        <a:lstStyle/>
        <a:p>
          <a:endParaRPr lang="en-US" sz="1400">
            <a:solidFill>
              <a:schemeClr val="tx1"/>
            </a:solidFill>
            <a:latin typeface="Times New Roman" pitchFamily="18" charset="0"/>
            <a:cs typeface="Times New Roman" pitchFamily="18" charset="0"/>
          </a:endParaRPr>
        </a:p>
      </dgm:t>
    </dgm:pt>
    <dgm:pt modelId="{CC580A8C-8FA0-4930-9CEE-C4791A6F9229}" type="pres">
      <dgm:prSet presAssocID="{ACAC8FF8-0D80-4CA1-A78D-368E801CFCAF}" presName="cycle" presStyleCnt="0">
        <dgm:presLayoutVars>
          <dgm:dir/>
          <dgm:resizeHandles val="exact"/>
        </dgm:presLayoutVars>
      </dgm:prSet>
      <dgm:spPr/>
      <dgm:t>
        <a:bodyPr/>
        <a:lstStyle/>
        <a:p>
          <a:endParaRPr lang="en-US"/>
        </a:p>
      </dgm:t>
    </dgm:pt>
    <dgm:pt modelId="{B56D9348-5131-4AC6-83EE-7CAB67EE7245}" type="pres">
      <dgm:prSet presAssocID="{EC307882-5DA7-412A-9ADE-79FB717DF24B}" presName="node" presStyleLbl="node1" presStyleIdx="0" presStyleCnt="5">
        <dgm:presLayoutVars>
          <dgm:bulletEnabled val="1"/>
        </dgm:presLayoutVars>
      </dgm:prSet>
      <dgm:spPr/>
      <dgm:t>
        <a:bodyPr/>
        <a:lstStyle/>
        <a:p>
          <a:endParaRPr lang="en-US"/>
        </a:p>
      </dgm:t>
    </dgm:pt>
    <dgm:pt modelId="{4AE05437-5784-4222-8969-14C99174D94D}" type="pres">
      <dgm:prSet presAssocID="{B5419D38-9C3E-4D17-9A7F-E6E5F03C7976}" presName="sibTrans" presStyleLbl="sibTrans2D1" presStyleIdx="0" presStyleCnt="5"/>
      <dgm:spPr/>
      <dgm:t>
        <a:bodyPr/>
        <a:lstStyle/>
        <a:p>
          <a:endParaRPr lang="en-US"/>
        </a:p>
      </dgm:t>
    </dgm:pt>
    <dgm:pt modelId="{28BA68DA-AEBC-4E9B-A37A-68321F0CBAC1}" type="pres">
      <dgm:prSet presAssocID="{B5419D38-9C3E-4D17-9A7F-E6E5F03C7976}" presName="connectorText" presStyleLbl="sibTrans2D1" presStyleIdx="0" presStyleCnt="5"/>
      <dgm:spPr/>
      <dgm:t>
        <a:bodyPr/>
        <a:lstStyle/>
        <a:p>
          <a:endParaRPr lang="en-US"/>
        </a:p>
      </dgm:t>
    </dgm:pt>
    <dgm:pt modelId="{89F1372C-E1A4-47BE-8992-9E83E3C9AE13}" type="pres">
      <dgm:prSet presAssocID="{4E3343F9-4F73-4D8B-AB6E-6037B1D16AB0}" presName="node" presStyleLbl="node1" presStyleIdx="1" presStyleCnt="5" custScaleX="110197" custScaleY="101807" custRadScaleRad="93643" custRadScaleInc="-3523">
        <dgm:presLayoutVars>
          <dgm:bulletEnabled val="1"/>
        </dgm:presLayoutVars>
      </dgm:prSet>
      <dgm:spPr/>
      <dgm:t>
        <a:bodyPr/>
        <a:lstStyle/>
        <a:p>
          <a:endParaRPr lang="en-US"/>
        </a:p>
      </dgm:t>
    </dgm:pt>
    <dgm:pt modelId="{344EE2DA-098F-4D93-BB58-D12B4A204E60}" type="pres">
      <dgm:prSet presAssocID="{3C2AAD3F-9D28-464A-BE85-90C9A6FDBE04}" presName="sibTrans" presStyleLbl="sibTrans2D1" presStyleIdx="1" presStyleCnt="5"/>
      <dgm:spPr/>
      <dgm:t>
        <a:bodyPr/>
        <a:lstStyle/>
        <a:p>
          <a:endParaRPr lang="en-US"/>
        </a:p>
      </dgm:t>
    </dgm:pt>
    <dgm:pt modelId="{FD6C0691-6776-4FF9-A916-E8E7D5D1F9D4}" type="pres">
      <dgm:prSet presAssocID="{3C2AAD3F-9D28-464A-BE85-90C9A6FDBE04}" presName="connectorText" presStyleLbl="sibTrans2D1" presStyleIdx="1" presStyleCnt="5"/>
      <dgm:spPr/>
      <dgm:t>
        <a:bodyPr/>
        <a:lstStyle/>
        <a:p>
          <a:endParaRPr lang="en-US"/>
        </a:p>
      </dgm:t>
    </dgm:pt>
    <dgm:pt modelId="{826F98C1-2742-438D-894B-CFAC691B3BB1}" type="pres">
      <dgm:prSet presAssocID="{D7607C43-9B07-4C0D-8E34-3CAC77DC1942}" presName="node" presStyleLbl="node1" presStyleIdx="2" presStyleCnt="5">
        <dgm:presLayoutVars>
          <dgm:bulletEnabled val="1"/>
        </dgm:presLayoutVars>
      </dgm:prSet>
      <dgm:spPr/>
      <dgm:t>
        <a:bodyPr/>
        <a:lstStyle/>
        <a:p>
          <a:endParaRPr lang="en-US"/>
        </a:p>
      </dgm:t>
    </dgm:pt>
    <dgm:pt modelId="{4D6CDE42-D5A2-4C5D-B2CC-978792340ACC}" type="pres">
      <dgm:prSet presAssocID="{BCF453C9-E8E6-491A-8CD2-18DE43D2694D}" presName="sibTrans" presStyleLbl="sibTrans2D1" presStyleIdx="2" presStyleCnt="5"/>
      <dgm:spPr/>
      <dgm:t>
        <a:bodyPr/>
        <a:lstStyle/>
        <a:p>
          <a:endParaRPr lang="en-US"/>
        </a:p>
      </dgm:t>
    </dgm:pt>
    <dgm:pt modelId="{96D2CB69-A12C-4C66-B46E-D57972E57B02}" type="pres">
      <dgm:prSet presAssocID="{BCF453C9-E8E6-491A-8CD2-18DE43D2694D}" presName="connectorText" presStyleLbl="sibTrans2D1" presStyleIdx="2" presStyleCnt="5"/>
      <dgm:spPr/>
      <dgm:t>
        <a:bodyPr/>
        <a:lstStyle/>
        <a:p>
          <a:endParaRPr lang="en-US"/>
        </a:p>
      </dgm:t>
    </dgm:pt>
    <dgm:pt modelId="{A4FDC984-D549-4089-98C9-C26612984656}" type="pres">
      <dgm:prSet presAssocID="{36032F8A-96A7-4F6D-ACE0-460971CCDE4E}" presName="node" presStyleLbl="node1" presStyleIdx="3" presStyleCnt="5">
        <dgm:presLayoutVars>
          <dgm:bulletEnabled val="1"/>
        </dgm:presLayoutVars>
      </dgm:prSet>
      <dgm:spPr/>
      <dgm:t>
        <a:bodyPr/>
        <a:lstStyle/>
        <a:p>
          <a:endParaRPr lang="en-US"/>
        </a:p>
      </dgm:t>
    </dgm:pt>
    <dgm:pt modelId="{A54863E2-CA76-4530-BC4A-77B5B7CBE573}" type="pres">
      <dgm:prSet presAssocID="{82F579EB-E979-4264-80A1-EE49F7D0E3C8}" presName="sibTrans" presStyleLbl="sibTrans2D1" presStyleIdx="3" presStyleCnt="5"/>
      <dgm:spPr/>
      <dgm:t>
        <a:bodyPr/>
        <a:lstStyle/>
        <a:p>
          <a:endParaRPr lang="en-US"/>
        </a:p>
      </dgm:t>
    </dgm:pt>
    <dgm:pt modelId="{AD2FBE67-E20B-46F6-A1B1-CCB215D050F0}" type="pres">
      <dgm:prSet presAssocID="{82F579EB-E979-4264-80A1-EE49F7D0E3C8}" presName="connectorText" presStyleLbl="sibTrans2D1" presStyleIdx="3" presStyleCnt="5"/>
      <dgm:spPr/>
      <dgm:t>
        <a:bodyPr/>
        <a:lstStyle/>
        <a:p>
          <a:endParaRPr lang="en-US"/>
        </a:p>
      </dgm:t>
    </dgm:pt>
    <dgm:pt modelId="{E291FF19-FA4E-41B6-87ED-0D99F0E91C01}" type="pres">
      <dgm:prSet presAssocID="{85A14C58-6B0C-4285-904E-F4EE3AAAC83B}" presName="node" presStyleLbl="node1" presStyleIdx="4" presStyleCnt="5">
        <dgm:presLayoutVars>
          <dgm:bulletEnabled val="1"/>
        </dgm:presLayoutVars>
      </dgm:prSet>
      <dgm:spPr/>
      <dgm:t>
        <a:bodyPr/>
        <a:lstStyle/>
        <a:p>
          <a:endParaRPr lang="en-US"/>
        </a:p>
      </dgm:t>
    </dgm:pt>
    <dgm:pt modelId="{DB9444FD-9CDE-4708-8955-232AA3154095}" type="pres">
      <dgm:prSet presAssocID="{5BA5A74E-6C73-4ADC-89F5-38EB1DB25266}" presName="sibTrans" presStyleLbl="sibTrans2D1" presStyleIdx="4" presStyleCnt="5"/>
      <dgm:spPr/>
      <dgm:t>
        <a:bodyPr/>
        <a:lstStyle/>
        <a:p>
          <a:endParaRPr lang="en-US"/>
        </a:p>
      </dgm:t>
    </dgm:pt>
    <dgm:pt modelId="{A39A424B-5E52-4D94-9862-9181276D7577}" type="pres">
      <dgm:prSet presAssocID="{5BA5A74E-6C73-4ADC-89F5-38EB1DB25266}" presName="connectorText" presStyleLbl="sibTrans2D1" presStyleIdx="4" presStyleCnt="5"/>
      <dgm:spPr/>
      <dgm:t>
        <a:bodyPr/>
        <a:lstStyle/>
        <a:p>
          <a:endParaRPr lang="en-US"/>
        </a:p>
      </dgm:t>
    </dgm:pt>
  </dgm:ptLst>
  <dgm:cxnLst>
    <dgm:cxn modelId="{3AA48EC2-8CD2-4CC3-937B-DE3291AEA3B4}" type="presOf" srcId="{36032F8A-96A7-4F6D-ACE0-460971CCDE4E}" destId="{A4FDC984-D549-4089-98C9-C26612984656}" srcOrd="0" destOrd="0" presId="urn:microsoft.com/office/officeart/2005/8/layout/cycle2"/>
    <dgm:cxn modelId="{691D1B6F-D91B-469F-B62A-8C1E4F382690}" type="presOf" srcId="{82F579EB-E979-4264-80A1-EE49F7D0E3C8}" destId="{AD2FBE67-E20B-46F6-A1B1-CCB215D050F0}" srcOrd="1" destOrd="0" presId="urn:microsoft.com/office/officeart/2005/8/layout/cycle2"/>
    <dgm:cxn modelId="{B8AC3BB6-4CE8-4317-8971-0D9430507019}" srcId="{ACAC8FF8-0D80-4CA1-A78D-368E801CFCAF}" destId="{4E3343F9-4F73-4D8B-AB6E-6037B1D16AB0}" srcOrd="1" destOrd="0" parTransId="{77E02673-83D9-43E1-BA23-432F213B20A9}" sibTransId="{3C2AAD3F-9D28-464A-BE85-90C9A6FDBE04}"/>
    <dgm:cxn modelId="{D8CA875E-77A6-451D-B19E-142A7FAF2A38}" type="presOf" srcId="{B5419D38-9C3E-4D17-9A7F-E6E5F03C7976}" destId="{4AE05437-5784-4222-8969-14C99174D94D}" srcOrd="0" destOrd="0" presId="urn:microsoft.com/office/officeart/2005/8/layout/cycle2"/>
    <dgm:cxn modelId="{3A2DF393-6083-4E8F-A3FD-7CD435EF74B8}" srcId="{ACAC8FF8-0D80-4CA1-A78D-368E801CFCAF}" destId="{EC307882-5DA7-412A-9ADE-79FB717DF24B}" srcOrd="0" destOrd="0" parTransId="{CE509048-852B-400B-A361-D6058FE874A6}" sibTransId="{B5419D38-9C3E-4D17-9A7F-E6E5F03C7976}"/>
    <dgm:cxn modelId="{0259BF9C-C7D0-4A5C-AD52-B710573AACF4}" type="presOf" srcId="{EC307882-5DA7-412A-9ADE-79FB717DF24B}" destId="{B56D9348-5131-4AC6-83EE-7CAB67EE7245}" srcOrd="0" destOrd="0" presId="urn:microsoft.com/office/officeart/2005/8/layout/cycle2"/>
    <dgm:cxn modelId="{4C128771-7F7D-4AE1-8E37-36056BD7341A}" type="presOf" srcId="{ACAC8FF8-0D80-4CA1-A78D-368E801CFCAF}" destId="{CC580A8C-8FA0-4930-9CEE-C4791A6F9229}" srcOrd="0" destOrd="0" presId="urn:microsoft.com/office/officeart/2005/8/layout/cycle2"/>
    <dgm:cxn modelId="{AA7DB38B-3E4B-4FDC-B0CE-772E4A48377E}" type="presOf" srcId="{4E3343F9-4F73-4D8B-AB6E-6037B1D16AB0}" destId="{89F1372C-E1A4-47BE-8992-9E83E3C9AE13}" srcOrd="0" destOrd="0" presId="urn:microsoft.com/office/officeart/2005/8/layout/cycle2"/>
    <dgm:cxn modelId="{AF2667B2-5FA5-46A3-ADA1-E48CBD748CF5}" type="presOf" srcId="{BCF453C9-E8E6-491A-8CD2-18DE43D2694D}" destId="{96D2CB69-A12C-4C66-B46E-D57972E57B02}" srcOrd="1" destOrd="0" presId="urn:microsoft.com/office/officeart/2005/8/layout/cycle2"/>
    <dgm:cxn modelId="{BB2984DB-3896-4E40-91A0-BC43BA6EEA99}" type="presOf" srcId="{3C2AAD3F-9D28-464A-BE85-90C9A6FDBE04}" destId="{344EE2DA-098F-4D93-BB58-D12B4A204E60}" srcOrd="0" destOrd="0" presId="urn:microsoft.com/office/officeart/2005/8/layout/cycle2"/>
    <dgm:cxn modelId="{25E363DD-0112-4ACC-BC46-0514349C7055}" srcId="{ACAC8FF8-0D80-4CA1-A78D-368E801CFCAF}" destId="{D7607C43-9B07-4C0D-8E34-3CAC77DC1942}" srcOrd="2" destOrd="0" parTransId="{E093280D-A0EA-4B9C-9A8F-085242A66310}" sibTransId="{BCF453C9-E8E6-491A-8CD2-18DE43D2694D}"/>
    <dgm:cxn modelId="{470DF01D-D8FA-4AA3-99E4-3C53C9536A86}" type="presOf" srcId="{D7607C43-9B07-4C0D-8E34-3CAC77DC1942}" destId="{826F98C1-2742-438D-894B-CFAC691B3BB1}" srcOrd="0" destOrd="0" presId="urn:microsoft.com/office/officeart/2005/8/layout/cycle2"/>
    <dgm:cxn modelId="{7FC938AC-5E09-4DEB-8EF4-54473C6ABCD4}" type="presOf" srcId="{B5419D38-9C3E-4D17-9A7F-E6E5F03C7976}" destId="{28BA68DA-AEBC-4E9B-A37A-68321F0CBAC1}" srcOrd="1" destOrd="0" presId="urn:microsoft.com/office/officeart/2005/8/layout/cycle2"/>
    <dgm:cxn modelId="{5E6404D1-3337-4297-88A1-E1F79449970D}" srcId="{ACAC8FF8-0D80-4CA1-A78D-368E801CFCAF}" destId="{85A14C58-6B0C-4285-904E-F4EE3AAAC83B}" srcOrd="4" destOrd="0" parTransId="{E8D67341-7B90-4DCD-8D38-6C3B1254B654}" sibTransId="{5BA5A74E-6C73-4ADC-89F5-38EB1DB25266}"/>
    <dgm:cxn modelId="{E02892FA-1CA8-4B16-8A4D-FF34DBD62A5B}" type="presOf" srcId="{5BA5A74E-6C73-4ADC-89F5-38EB1DB25266}" destId="{A39A424B-5E52-4D94-9862-9181276D7577}" srcOrd="1" destOrd="0" presId="urn:microsoft.com/office/officeart/2005/8/layout/cycle2"/>
    <dgm:cxn modelId="{3271BE5F-7BBD-4751-BFEC-5857EBACA757}" type="presOf" srcId="{5BA5A74E-6C73-4ADC-89F5-38EB1DB25266}" destId="{DB9444FD-9CDE-4708-8955-232AA3154095}" srcOrd="0" destOrd="0" presId="urn:microsoft.com/office/officeart/2005/8/layout/cycle2"/>
    <dgm:cxn modelId="{239990C7-876E-4D84-8D60-05F7A9A87D24}" type="presOf" srcId="{85A14C58-6B0C-4285-904E-F4EE3AAAC83B}" destId="{E291FF19-FA4E-41B6-87ED-0D99F0E91C01}" srcOrd="0" destOrd="0" presId="urn:microsoft.com/office/officeart/2005/8/layout/cycle2"/>
    <dgm:cxn modelId="{C17E1717-8328-403D-9369-709CECA699D6}" type="presOf" srcId="{82F579EB-E979-4264-80A1-EE49F7D0E3C8}" destId="{A54863E2-CA76-4530-BC4A-77B5B7CBE573}" srcOrd="0" destOrd="0" presId="urn:microsoft.com/office/officeart/2005/8/layout/cycle2"/>
    <dgm:cxn modelId="{530F5557-27C5-4281-99D3-73919CA14EE2}" srcId="{ACAC8FF8-0D80-4CA1-A78D-368E801CFCAF}" destId="{36032F8A-96A7-4F6D-ACE0-460971CCDE4E}" srcOrd="3" destOrd="0" parTransId="{3558A974-A7D2-49C6-9646-F4AADF3583F4}" sibTransId="{82F579EB-E979-4264-80A1-EE49F7D0E3C8}"/>
    <dgm:cxn modelId="{4FA989B5-97B5-4EFB-8970-A5F9359150D9}" type="presOf" srcId="{BCF453C9-E8E6-491A-8CD2-18DE43D2694D}" destId="{4D6CDE42-D5A2-4C5D-B2CC-978792340ACC}" srcOrd="0" destOrd="0" presId="urn:microsoft.com/office/officeart/2005/8/layout/cycle2"/>
    <dgm:cxn modelId="{F8EDA696-3760-48E2-B3A4-6E3127AB437C}" type="presOf" srcId="{3C2AAD3F-9D28-464A-BE85-90C9A6FDBE04}" destId="{FD6C0691-6776-4FF9-A916-E8E7D5D1F9D4}" srcOrd="1" destOrd="0" presId="urn:microsoft.com/office/officeart/2005/8/layout/cycle2"/>
    <dgm:cxn modelId="{CE86AF9E-17F1-469C-809B-893040C76E84}" type="presParOf" srcId="{CC580A8C-8FA0-4930-9CEE-C4791A6F9229}" destId="{B56D9348-5131-4AC6-83EE-7CAB67EE7245}" srcOrd="0" destOrd="0" presId="urn:microsoft.com/office/officeart/2005/8/layout/cycle2"/>
    <dgm:cxn modelId="{CF1FDB6F-FBE1-4BC1-843B-A397B2A6CB4D}" type="presParOf" srcId="{CC580A8C-8FA0-4930-9CEE-C4791A6F9229}" destId="{4AE05437-5784-4222-8969-14C99174D94D}" srcOrd="1" destOrd="0" presId="urn:microsoft.com/office/officeart/2005/8/layout/cycle2"/>
    <dgm:cxn modelId="{95690742-4BC2-4FC6-AF0B-FC651B71FA22}" type="presParOf" srcId="{4AE05437-5784-4222-8969-14C99174D94D}" destId="{28BA68DA-AEBC-4E9B-A37A-68321F0CBAC1}" srcOrd="0" destOrd="0" presId="urn:microsoft.com/office/officeart/2005/8/layout/cycle2"/>
    <dgm:cxn modelId="{CB6CB8E7-E681-4044-9C0C-D1DEFD81D325}" type="presParOf" srcId="{CC580A8C-8FA0-4930-9CEE-C4791A6F9229}" destId="{89F1372C-E1A4-47BE-8992-9E83E3C9AE13}" srcOrd="2" destOrd="0" presId="urn:microsoft.com/office/officeart/2005/8/layout/cycle2"/>
    <dgm:cxn modelId="{92124445-7D67-4376-90DB-B6EEE71F2EF8}" type="presParOf" srcId="{CC580A8C-8FA0-4930-9CEE-C4791A6F9229}" destId="{344EE2DA-098F-4D93-BB58-D12B4A204E60}" srcOrd="3" destOrd="0" presId="urn:microsoft.com/office/officeart/2005/8/layout/cycle2"/>
    <dgm:cxn modelId="{23420713-B1F4-4877-9345-42434AE39236}" type="presParOf" srcId="{344EE2DA-098F-4D93-BB58-D12B4A204E60}" destId="{FD6C0691-6776-4FF9-A916-E8E7D5D1F9D4}" srcOrd="0" destOrd="0" presId="urn:microsoft.com/office/officeart/2005/8/layout/cycle2"/>
    <dgm:cxn modelId="{3C11A8D5-026B-40F4-B74C-48A176A7D5D9}" type="presParOf" srcId="{CC580A8C-8FA0-4930-9CEE-C4791A6F9229}" destId="{826F98C1-2742-438D-894B-CFAC691B3BB1}" srcOrd="4" destOrd="0" presId="urn:microsoft.com/office/officeart/2005/8/layout/cycle2"/>
    <dgm:cxn modelId="{809F74BB-CD1C-4F57-A9C0-DA419343F3A6}" type="presParOf" srcId="{CC580A8C-8FA0-4930-9CEE-C4791A6F9229}" destId="{4D6CDE42-D5A2-4C5D-B2CC-978792340ACC}" srcOrd="5" destOrd="0" presId="urn:microsoft.com/office/officeart/2005/8/layout/cycle2"/>
    <dgm:cxn modelId="{5DDCF6BE-9952-4F58-B29D-AE5E1D5940F0}" type="presParOf" srcId="{4D6CDE42-D5A2-4C5D-B2CC-978792340ACC}" destId="{96D2CB69-A12C-4C66-B46E-D57972E57B02}" srcOrd="0" destOrd="0" presId="urn:microsoft.com/office/officeart/2005/8/layout/cycle2"/>
    <dgm:cxn modelId="{EC047222-1FE7-4327-BB32-2D67E8B4DB2E}" type="presParOf" srcId="{CC580A8C-8FA0-4930-9CEE-C4791A6F9229}" destId="{A4FDC984-D549-4089-98C9-C26612984656}" srcOrd="6" destOrd="0" presId="urn:microsoft.com/office/officeart/2005/8/layout/cycle2"/>
    <dgm:cxn modelId="{35026867-7280-4367-B2D1-92E2D866077B}" type="presParOf" srcId="{CC580A8C-8FA0-4930-9CEE-C4791A6F9229}" destId="{A54863E2-CA76-4530-BC4A-77B5B7CBE573}" srcOrd="7" destOrd="0" presId="urn:microsoft.com/office/officeart/2005/8/layout/cycle2"/>
    <dgm:cxn modelId="{28CAE3D6-6F26-4A8B-9434-271E4D0D2278}" type="presParOf" srcId="{A54863E2-CA76-4530-BC4A-77B5B7CBE573}" destId="{AD2FBE67-E20B-46F6-A1B1-CCB215D050F0}" srcOrd="0" destOrd="0" presId="urn:microsoft.com/office/officeart/2005/8/layout/cycle2"/>
    <dgm:cxn modelId="{1EDBE4EE-8B4A-4297-AF50-6F23DA603346}" type="presParOf" srcId="{CC580A8C-8FA0-4930-9CEE-C4791A6F9229}" destId="{E291FF19-FA4E-41B6-87ED-0D99F0E91C01}" srcOrd="8" destOrd="0" presId="urn:microsoft.com/office/officeart/2005/8/layout/cycle2"/>
    <dgm:cxn modelId="{209EDD3A-5BF4-4CAB-879A-BE2BDDB65E53}" type="presParOf" srcId="{CC580A8C-8FA0-4930-9CEE-C4791A6F9229}" destId="{DB9444FD-9CDE-4708-8955-232AA3154095}" srcOrd="9" destOrd="0" presId="urn:microsoft.com/office/officeart/2005/8/layout/cycle2"/>
    <dgm:cxn modelId="{71A66ED8-7639-4F33-90CA-E0409F6C7088}" type="presParOf" srcId="{DB9444FD-9CDE-4708-8955-232AA3154095}" destId="{A39A424B-5E52-4D94-9862-9181276D7577}"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993D8A-DB5B-49D0-820D-9DC3D3997D66}" type="doc">
      <dgm:prSet loTypeId="urn:microsoft.com/office/officeart/2005/8/layout/funnel1" loCatId="process" qsTypeId="urn:microsoft.com/office/officeart/2005/8/quickstyle/simple1" qsCatId="simple" csTypeId="urn:microsoft.com/office/officeart/2005/8/colors/colorful1" csCatId="colorful" phldr="1"/>
      <dgm:spPr/>
      <dgm:t>
        <a:bodyPr/>
        <a:lstStyle/>
        <a:p>
          <a:endParaRPr lang="en-US"/>
        </a:p>
      </dgm:t>
    </dgm:pt>
    <dgm:pt modelId="{9A2DD489-0F03-4A7D-9DA5-422C1F278C02}">
      <dgm:prSet phldrT="[Texto]" custT="1"/>
      <dgm:spPr/>
      <dgm:t>
        <a:bodyPr/>
        <a:lstStyle/>
        <a:p>
          <a:r>
            <a:rPr lang="es-EC" sz="1400" dirty="0" smtClean="0">
              <a:solidFill>
                <a:schemeClr val="tx1"/>
              </a:solidFill>
              <a:latin typeface="Times New Roman" pitchFamily="18" charset="0"/>
              <a:cs typeface="Times New Roman" pitchFamily="18" charset="0"/>
            </a:rPr>
            <a:t>Alto riesgo</a:t>
          </a:r>
          <a:endParaRPr lang="en-US" sz="1400" dirty="0">
            <a:solidFill>
              <a:schemeClr val="tx1"/>
            </a:solidFill>
            <a:latin typeface="Times New Roman" pitchFamily="18" charset="0"/>
            <a:cs typeface="Times New Roman" pitchFamily="18" charset="0"/>
          </a:endParaRPr>
        </a:p>
      </dgm:t>
    </dgm:pt>
    <dgm:pt modelId="{908EDFD6-34A1-44BC-B10E-759A939077B9}" type="parTrans" cxnId="{043B9E3B-9F5B-4DD7-A0B6-1FE27D42716B}">
      <dgm:prSet/>
      <dgm:spPr/>
      <dgm:t>
        <a:bodyPr/>
        <a:lstStyle/>
        <a:p>
          <a:endParaRPr lang="en-US" sz="1400">
            <a:solidFill>
              <a:schemeClr val="tx1"/>
            </a:solidFill>
            <a:latin typeface="Times New Roman" pitchFamily="18" charset="0"/>
            <a:cs typeface="Times New Roman" pitchFamily="18" charset="0"/>
          </a:endParaRPr>
        </a:p>
      </dgm:t>
    </dgm:pt>
    <dgm:pt modelId="{680743B9-A649-429A-B8C3-47154B0A72C4}" type="sibTrans" cxnId="{043B9E3B-9F5B-4DD7-A0B6-1FE27D42716B}">
      <dgm:prSet/>
      <dgm:spPr/>
      <dgm:t>
        <a:bodyPr/>
        <a:lstStyle/>
        <a:p>
          <a:endParaRPr lang="en-US" sz="1400">
            <a:solidFill>
              <a:schemeClr val="tx1"/>
            </a:solidFill>
            <a:latin typeface="Times New Roman" pitchFamily="18" charset="0"/>
            <a:cs typeface="Times New Roman" pitchFamily="18" charset="0"/>
          </a:endParaRPr>
        </a:p>
      </dgm:t>
    </dgm:pt>
    <dgm:pt modelId="{B7B5618A-ABC9-40A5-A5DC-F5C94C4E79F7}">
      <dgm:prSet phldrT="[Texto]" custT="1"/>
      <dgm:spPr/>
      <dgm:t>
        <a:bodyPr/>
        <a:lstStyle/>
        <a:p>
          <a:r>
            <a:rPr lang="es-EC" sz="1400" dirty="0" smtClean="0">
              <a:solidFill>
                <a:schemeClr val="tx1"/>
              </a:solidFill>
              <a:latin typeface="Times New Roman" pitchFamily="18" charset="0"/>
              <a:cs typeface="Times New Roman" pitchFamily="18" charset="0"/>
            </a:rPr>
            <a:t>Por su naturaleza</a:t>
          </a:r>
          <a:endParaRPr lang="en-US" sz="1400" dirty="0">
            <a:solidFill>
              <a:schemeClr val="tx1"/>
            </a:solidFill>
            <a:latin typeface="Times New Roman" pitchFamily="18" charset="0"/>
            <a:cs typeface="Times New Roman" pitchFamily="18" charset="0"/>
          </a:endParaRPr>
        </a:p>
      </dgm:t>
    </dgm:pt>
    <dgm:pt modelId="{0A8471BD-50CC-41F9-ACD6-3551E2A74CF7}" type="parTrans" cxnId="{525F162F-72DF-4713-8728-ADCEEFB44D5D}">
      <dgm:prSet/>
      <dgm:spPr/>
      <dgm:t>
        <a:bodyPr/>
        <a:lstStyle/>
        <a:p>
          <a:endParaRPr lang="en-US" sz="1400">
            <a:solidFill>
              <a:schemeClr val="tx1"/>
            </a:solidFill>
            <a:latin typeface="Times New Roman" pitchFamily="18" charset="0"/>
            <a:cs typeface="Times New Roman" pitchFamily="18" charset="0"/>
          </a:endParaRPr>
        </a:p>
      </dgm:t>
    </dgm:pt>
    <dgm:pt modelId="{EDBFC5C8-437E-40B5-856E-3350C7D24301}" type="sibTrans" cxnId="{525F162F-72DF-4713-8728-ADCEEFB44D5D}">
      <dgm:prSet/>
      <dgm:spPr/>
      <dgm:t>
        <a:bodyPr/>
        <a:lstStyle/>
        <a:p>
          <a:endParaRPr lang="en-US" sz="1400">
            <a:solidFill>
              <a:schemeClr val="tx1"/>
            </a:solidFill>
            <a:latin typeface="Times New Roman" pitchFamily="18" charset="0"/>
            <a:cs typeface="Times New Roman" pitchFamily="18" charset="0"/>
          </a:endParaRPr>
        </a:p>
      </dgm:t>
    </dgm:pt>
    <dgm:pt modelId="{2D5ED7EA-CB87-448D-A035-CF353D337874}">
      <dgm:prSet phldrT="[Texto]" custT="1"/>
      <dgm:spPr/>
      <dgm:t>
        <a:bodyPr/>
        <a:lstStyle/>
        <a:p>
          <a:r>
            <a:rPr lang="es-EC" sz="1400" dirty="0" smtClean="0">
              <a:solidFill>
                <a:schemeClr val="tx1"/>
              </a:solidFill>
              <a:latin typeface="Times New Roman" pitchFamily="18" charset="0"/>
              <a:cs typeface="Times New Roman" pitchFamily="18" charset="0"/>
            </a:rPr>
            <a:t>Limitaciones producción de cultivos</a:t>
          </a:r>
          <a:endParaRPr lang="en-US" sz="1400" dirty="0">
            <a:solidFill>
              <a:schemeClr val="tx1"/>
            </a:solidFill>
            <a:latin typeface="Times New Roman" pitchFamily="18" charset="0"/>
            <a:cs typeface="Times New Roman" pitchFamily="18" charset="0"/>
          </a:endParaRPr>
        </a:p>
      </dgm:t>
    </dgm:pt>
    <dgm:pt modelId="{67C6217D-A4D8-40DD-8F8C-17DA14752B46}" type="parTrans" cxnId="{4B90C54C-7D4D-4428-A932-A3694FADB722}">
      <dgm:prSet/>
      <dgm:spPr/>
      <dgm:t>
        <a:bodyPr/>
        <a:lstStyle/>
        <a:p>
          <a:endParaRPr lang="en-US" sz="1400">
            <a:solidFill>
              <a:schemeClr val="tx1"/>
            </a:solidFill>
            <a:latin typeface="Times New Roman" pitchFamily="18" charset="0"/>
            <a:cs typeface="Times New Roman" pitchFamily="18" charset="0"/>
          </a:endParaRPr>
        </a:p>
      </dgm:t>
    </dgm:pt>
    <dgm:pt modelId="{3BB91FC2-2371-4A3E-9733-E5220E7C4A36}" type="sibTrans" cxnId="{4B90C54C-7D4D-4428-A932-A3694FADB722}">
      <dgm:prSet/>
      <dgm:spPr/>
      <dgm:t>
        <a:bodyPr/>
        <a:lstStyle/>
        <a:p>
          <a:endParaRPr lang="en-US" sz="1400">
            <a:solidFill>
              <a:schemeClr val="tx1"/>
            </a:solidFill>
            <a:latin typeface="Times New Roman" pitchFamily="18" charset="0"/>
            <a:cs typeface="Times New Roman" pitchFamily="18" charset="0"/>
          </a:endParaRPr>
        </a:p>
      </dgm:t>
    </dgm:pt>
    <dgm:pt modelId="{C4890B25-5352-4E47-80E0-B6752C62CE9E}">
      <dgm:prSet phldrT="[Texto]" custT="1"/>
      <dgm:spPr/>
      <dgm:t>
        <a:bodyPr/>
        <a:lstStyle/>
        <a:p>
          <a:r>
            <a:rPr lang="es-EC" sz="1400" dirty="0" smtClean="0">
              <a:solidFill>
                <a:schemeClr val="tx1"/>
              </a:solidFill>
              <a:latin typeface="Times New Roman" pitchFamily="18" charset="0"/>
              <a:cs typeface="Times New Roman" pitchFamily="18" charset="0"/>
            </a:rPr>
            <a:t>Disponibilidad y condiciones de un crédito</a:t>
          </a:r>
          <a:endParaRPr lang="en-US" sz="1400" dirty="0">
            <a:solidFill>
              <a:schemeClr val="tx1"/>
            </a:solidFill>
            <a:latin typeface="Times New Roman" pitchFamily="18" charset="0"/>
            <a:cs typeface="Times New Roman" pitchFamily="18" charset="0"/>
          </a:endParaRPr>
        </a:p>
      </dgm:t>
    </dgm:pt>
    <dgm:pt modelId="{C1DA17BA-7A3E-404A-959A-A89D4270BA08}" type="parTrans" cxnId="{F3B1C8C2-28CE-4DC5-82D1-3BD145994535}">
      <dgm:prSet/>
      <dgm:spPr/>
      <dgm:t>
        <a:bodyPr/>
        <a:lstStyle/>
        <a:p>
          <a:endParaRPr lang="en-US" sz="1400">
            <a:solidFill>
              <a:schemeClr val="tx1"/>
            </a:solidFill>
            <a:latin typeface="Times New Roman" pitchFamily="18" charset="0"/>
            <a:cs typeface="Times New Roman" pitchFamily="18" charset="0"/>
          </a:endParaRPr>
        </a:p>
      </dgm:t>
    </dgm:pt>
    <dgm:pt modelId="{BCFE58D3-D21B-4F04-9C43-BCEE1EE3C820}" type="sibTrans" cxnId="{F3B1C8C2-28CE-4DC5-82D1-3BD145994535}">
      <dgm:prSet/>
      <dgm:spPr/>
      <dgm:t>
        <a:bodyPr/>
        <a:lstStyle/>
        <a:p>
          <a:endParaRPr lang="en-US" sz="1400">
            <a:solidFill>
              <a:schemeClr val="tx1"/>
            </a:solidFill>
            <a:latin typeface="Times New Roman" pitchFamily="18" charset="0"/>
            <a:cs typeface="Times New Roman" pitchFamily="18" charset="0"/>
          </a:endParaRPr>
        </a:p>
      </dgm:t>
    </dgm:pt>
    <dgm:pt modelId="{74483E1F-E5B7-4242-8134-A9E69B4162FE}" type="pres">
      <dgm:prSet presAssocID="{EB993D8A-DB5B-49D0-820D-9DC3D3997D66}" presName="Name0" presStyleCnt="0">
        <dgm:presLayoutVars>
          <dgm:chMax val="4"/>
          <dgm:resizeHandles val="exact"/>
        </dgm:presLayoutVars>
      </dgm:prSet>
      <dgm:spPr/>
      <dgm:t>
        <a:bodyPr/>
        <a:lstStyle/>
        <a:p>
          <a:endParaRPr lang="en-US"/>
        </a:p>
      </dgm:t>
    </dgm:pt>
    <dgm:pt modelId="{5ECEC1EB-35E2-495B-8D90-BB3A1360EF20}" type="pres">
      <dgm:prSet presAssocID="{EB993D8A-DB5B-49D0-820D-9DC3D3997D66}" presName="ellipse" presStyleLbl="trBgShp" presStyleIdx="0" presStyleCnt="1" custLinFactNeighborY="-8929"/>
      <dgm:spPr/>
    </dgm:pt>
    <dgm:pt modelId="{C0A23D4E-8610-4F29-9C84-872F5EB3E932}" type="pres">
      <dgm:prSet presAssocID="{EB993D8A-DB5B-49D0-820D-9DC3D3997D66}" presName="arrow1" presStyleLbl="fgShp" presStyleIdx="0" presStyleCnt="1"/>
      <dgm:spPr/>
    </dgm:pt>
    <dgm:pt modelId="{155A6FE3-C477-4053-B07E-AD110DD2D9F3}" type="pres">
      <dgm:prSet presAssocID="{EB993D8A-DB5B-49D0-820D-9DC3D3997D66}" presName="rectangle" presStyleLbl="revTx" presStyleIdx="0" presStyleCnt="1">
        <dgm:presLayoutVars>
          <dgm:bulletEnabled val="1"/>
        </dgm:presLayoutVars>
      </dgm:prSet>
      <dgm:spPr/>
      <dgm:t>
        <a:bodyPr/>
        <a:lstStyle/>
        <a:p>
          <a:endParaRPr lang="en-US"/>
        </a:p>
      </dgm:t>
    </dgm:pt>
    <dgm:pt modelId="{CF590D40-4A1E-4FE3-A8F3-DA3361D68A40}" type="pres">
      <dgm:prSet presAssocID="{B7B5618A-ABC9-40A5-A5DC-F5C94C4E79F7}" presName="item1" presStyleLbl="node1" presStyleIdx="0" presStyleCnt="3">
        <dgm:presLayoutVars>
          <dgm:bulletEnabled val="1"/>
        </dgm:presLayoutVars>
      </dgm:prSet>
      <dgm:spPr/>
      <dgm:t>
        <a:bodyPr/>
        <a:lstStyle/>
        <a:p>
          <a:endParaRPr lang="en-US"/>
        </a:p>
      </dgm:t>
    </dgm:pt>
    <dgm:pt modelId="{EF66C96A-7DF7-4D36-86BE-473C0512AABD}" type="pres">
      <dgm:prSet presAssocID="{2D5ED7EA-CB87-448D-A035-CF353D337874}" presName="item2" presStyleLbl="node1" presStyleIdx="1" presStyleCnt="3">
        <dgm:presLayoutVars>
          <dgm:bulletEnabled val="1"/>
        </dgm:presLayoutVars>
      </dgm:prSet>
      <dgm:spPr/>
      <dgm:t>
        <a:bodyPr/>
        <a:lstStyle/>
        <a:p>
          <a:endParaRPr lang="en-US"/>
        </a:p>
      </dgm:t>
    </dgm:pt>
    <dgm:pt modelId="{3545665C-C87A-4B31-BEDA-9756949DCF92}" type="pres">
      <dgm:prSet presAssocID="{C4890B25-5352-4E47-80E0-B6752C62CE9E}" presName="item3" presStyleLbl="node1" presStyleIdx="2" presStyleCnt="3">
        <dgm:presLayoutVars>
          <dgm:bulletEnabled val="1"/>
        </dgm:presLayoutVars>
      </dgm:prSet>
      <dgm:spPr/>
      <dgm:t>
        <a:bodyPr/>
        <a:lstStyle/>
        <a:p>
          <a:endParaRPr lang="en-US"/>
        </a:p>
      </dgm:t>
    </dgm:pt>
    <dgm:pt modelId="{F61C4252-748A-4221-97C3-D8CD4BD51612}" type="pres">
      <dgm:prSet presAssocID="{EB993D8A-DB5B-49D0-820D-9DC3D3997D66}" presName="funnel" presStyleLbl="trAlignAcc1" presStyleIdx="0" presStyleCnt="1"/>
      <dgm:spPr/>
    </dgm:pt>
  </dgm:ptLst>
  <dgm:cxnLst>
    <dgm:cxn modelId="{F3B1C8C2-28CE-4DC5-82D1-3BD145994535}" srcId="{EB993D8A-DB5B-49D0-820D-9DC3D3997D66}" destId="{C4890B25-5352-4E47-80E0-B6752C62CE9E}" srcOrd="3" destOrd="0" parTransId="{C1DA17BA-7A3E-404A-959A-A89D4270BA08}" sibTransId="{BCFE58D3-D21B-4F04-9C43-BCEE1EE3C820}"/>
    <dgm:cxn modelId="{294D25A0-91C2-49F7-A4A7-F20CB34E55C9}" type="presOf" srcId="{2D5ED7EA-CB87-448D-A035-CF353D337874}" destId="{CF590D40-4A1E-4FE3-A8F3-DA3361D68A40}" srcOrd="0" destOrd="0" presId="urn:microsoft.com/office/officeart/2005/8/layout/funnel1"/>
    <dgm:cxn modelId="{04F2D0DD-0740-4076-B895-9AA1633B9AC8}" type="presOf" srcId="{EB993D8A-DB5B-49D0-820D-9DC3D3997D66}" destId="{74483E1F-E5B7-4242-8134-A9E69B4162FE}" srcOrd="0" destOrd="0" presId="urn:microsoft.com/office/officeart/2005/8/layout/funnel1"/>
    <dgm:cxn modelId="{D4497902-100D-4139-B9F1-AB4FD9BE8039}" type="presOf" srcId="{C4890B25-5352-4E47-80E0-B6752C62CE9E}" destId="{155A6FE3-C477-4053-B07E-AD110DD2D9F3}" srcOrd="0" destOrd="0" presId="urn:microsoft.com/office/officeart/2005/8/layout/funnel1"/>
    <dgm:cxn modelId="{525F162F-72DF-4713-8728-ADCEEFB44D5D}" srcId="{EB993D8A-DB5B-49D0-820D-9DC3D3997D66}" destId="{B7B5618A-ABC9-40A5-A5DC-F5C94C4E79F7}" srcOrd="1" destOrd="0" parTransId="{0A8471BD-50CC-41F9-ACD6-3551E2A74CF7}" sibTransId="{EDBFC5C8-437E-40B5-856E-3350C7D24301}"/>
    <dgm:cxn modelId="{4B90C54C-7D4D-4428-A932-A3694FADB722}" srcId="{EB993D8A-DB5B-49D0-820D-9DC3D3997D66}" destId="{2D5ED7EA-CB87-448D-A035-CF353D337874}" srcOrd="2" destOrd="0" parTransId="{67C6217D-A4D8-40DD-8F8C-17DA14752B46}" sibTransId="{3BB91FC2-2371-4A3E-9733-E5220E7C4A36}"/>
    <dgm:cxn modelId="{4189E24A-5275-415A-A8BE-F5BD9046D08E}" type="presOf" srcId="{9A2DD489-0F03-4A7D-9DA5-422C1F278C02}" destId="{3545665C-C87A-4B31-BEDA-9756949DCF92}" srcOrd="0" destOrd="0" presId="urn:microsoft.com/office/officeart/2005/8/layout/funnel1"/>
    <dgm:cxn modelId="{F48D5419-A6C4-4C47-8CBA-6683E9FD3D12}" type="presOf" srcId="{B7B5618A-ABC9-40A5-A5DC-F5C94C4E79F7}" destId="{EF66C96A-7DF7-4D36-86BE-473C0512AABD}" srcOrd="0" destOrd="0" presId="urn:microsoft.com/office/officeart/2005/8/layout/funnel1"/>
    <dgm:cxn modelId="{043B9E3B-9F5B-4DD7-A0B6-1FE27D42716B}" srcId="{EB993D8A-DB5B-49D0-820D-9DC3D3997D66}" destId="{9A2DD489-0F03-4A7D-9DA5-422C1F278C02}" srcOrd="0" destOrd="0" parTransId="{908EDFD6-34A1-44BC-B10E-759A939077B9}" sibTransId="{680743B9-A649-429A-B8C3-47154B0A72C4}"/>
    <dgm:cxn modelId="{0626D783-EF2D-45E8-81EE-44DE66EA82E8}" type="presParOf" srcId="{74483E1F-E5B7-4242-8134-A9E69B4162FE}" destId="{5ECEC1EB-35E2-495B-8D90-BB3A1360EF20}" srcOrd="0" destOrd="0" presId="urn:microsoft.com/office/officeart/2005/8/layout/funnel1"/>
    <dgm:cxn modelId="{E94B7C15-630C-4250-9F4F-66D239151A78}" type="presParOf" srcId="{74483E1F-E5B7-4242-8134-A9E69B4162FE}" destId="{C0A23D4E-8610-4F29-9C84-872F5EB3E932}" srcOrd="1" destOrd="0" presId="urn:microsoft.com/office/officeart/2005/8/layout/funnel1"/>
    <dgm:cxn modelId="{AD838197-3881-46DF-9AE1-59712001440A}" type="presParOf" srcId="{74483E1F-E5B7-4242-8134-A9E69B4162FE}" destId="{155A6FE3-C477-4053-B07E-AD110DD2D9F3}" srcOrd="2" destOrd="0" presId="urn:microsoft.com/office/officeart/2005/8/layout/funnel1"/>
    <dgm:cxn modelId="{02165B24-100B-49E4-91EA-505BD3E959C6}" type="presParOf" srcId="{74483E1F-E5B7-4242-8134-A9E69B4162FE}" destId="{CF590D40-4A1E-4FE3-A8F3-DA3361D68A40}" srcOrd="3" destOrd="0" presId="urn:microsoft.com/office/officeart/2005/8/layout/funnel1"/>
    <dgm:cxn modelId="{E9470CB8-A3E1-4B32-BB8B-B5D3B2C0983D}" type="presParOf" srcId="{74483E1F-E5B7-4242-8134-A9E69B4162FE}" destId="{EF66C96A-7DF7-4D36-86BE-473C0512AABD}" srcOrd="4" destOrd="0" presId="urn:microsoft.com/office/officeart/2005/8/layout/funnel1"/>
    <dgm:cxn modelId="{3CAB56EC-02BB-4270-A5AB-2EC25A6EAEFB}" type="presParOf" srcId="{74483E1F-E5B7-4242-8134-A9E69B4162FE}" destId="{3545665C-C87A-4B31-BEDA-9756949DCF92}" srcOrd="5" destOrd="0" presId="urn:microsoft.com/office/officeart/2005/8/layout/funnel1"/>
    <dgm:cxn modelId="{41B4F86C-CA1D-4FDC-BF40-AF64F0871C7C}" type="presParOf" srcId="{74483E1F-E5B7-4242-8134-A9E69B4162FE}" destId="{F61C4252-748A-4221-97C3-D8CD4BD51612}"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526EEB-046B-45DC-9734-4D283423B701}" type="doc">
      <dgm:prSet loTypeId="urn:microsoft.com/office/officeart/2005/8/layout/hProcess11" loCatId="process" qsTypeId="urn:microsoft.com/office/officeart/2005/8/quickstyle/simple1" qsCatId="simple" csTypeId="urn:microsoft.com/office/officeart/2005/8/colors/colorful3" csCatId="colorful" phldr="1"/>
      <dgm:spPr/>
    </dgm:pt>
    <dgm:pt modelId="{7DBA49CE-0402-46C1-B0E1-0E7BCD674D9B}">
      <dgm:prSet phldrT="[Texto]" custT="1"/>
      <dgm:spPr/>
      <dgm:t>
        <a:bodyPr/>
        <a:lstStyle/>
        <a:p>
          <a:r>
            <a:rPr lang="es-EC" sz="1400" dirty="0" smtClean="0">
              <a:effectLst>
                <a:outerShdw blurRad="38100" dist="38100" dir="2700000" algn="tl">
                  <a:srgbClr val="000000">
                    <a:alpha val="43137"/>
                  </a:srgbClr>
                </a:outerShdw>
              </a:effectLst>
              <a:latin typeface="Times New Roman" pitchFamily="18" charset="0"/>
              <a:cs typeface="Times New Roman" pitchFamily="18" charset="0"/>
            </a:rPr>
            <a:t>35 km. Desde Quito</a:t>
          </a:r>
          <a:endParaRPr lang="en-US" sz="1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95BAB0A5-ABFA-4E77-9696-373512B9A85B}" type="parTrans" cxnId="{2A27EC52-ED61-46FC-BD1A-38259A7FEB71}">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A3A7744A-C19A-45FD-B877-35A57D316217}" type="sibTrans" cxnId="{2A27EC52-ED61-46FC-BD1A-38259A7FEB71}">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F01C5436-35C6-4F69-BA1E-12337A99E462}">
      <dgm:prSet phldrT="[Texto]" custT="1"/>
      <dgm:spPr/>
      <dgm:t>
        <a:bodyPr/>
        <a:lstStyle/>
        <a:p>
          <a:r>
            <a:rPr lang="es-EC" sz="1400" dirty="0" smtClean="0">
              <a:effectLst>
                <a:outerShdw blurRad="38100" dist="38100" dir="2700000" algn="tl">
                  <a:srgbClr val="000000">
                    <a:alpha val="43137"/>
                  </a:srgbClr>
                </a:outerShdw>
              </a:effectLst>
              <a:latin typeface="Times New Roman" pitchFamily="18" charset="0"/>
              <a:cs typeface="Times New Roman" pitchFamily="18" charset="0"/>
            </a:rPr>
            <a:t>1 km. De Machachi</a:t>
          </a:r>
          <a:endParaRPr lang="en-US" sz="1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B569B5CE-30B2-4947-891E-81C78C416B43}" type="parTrans" cxnId="{8F04FC77-B61F-4D4F-89D8-E5BA76544564}">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411FB8A5-CCBD-4812-8902-816FF0A500C7}" type="sibTrans" cxnId="{8F04FC77-B61F-4D4F-89D8-E5BA76544564}">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EC772F51-13D1-49A8-8A5B-0751B3721B04}">
      <dgm:prSet phldrT="[Texto]" custT="1"/>
      <dgm:spPr/>
      <dgm:t>
        <a:bodyPr/>
        <a:lstStyle/>
        <a:p>
          <a:r>
            <a:rPr lang="es-EC" sz="1400" dirty="0" smtClean="0">
              <a:effectLst>
                <a:outerShdw blurRad="38100" dist="38100" dir="2700000" algn="tl">
                  <a:srgbClr val="000000">
                    <a:alpha val="43137"/>
                  </a:srgbClr>
                </a:outerShdw>
              </a:effectLst>
              <a:latin typeface="Times New Roman" pitchFamily="18" charset="0"/>
              <a:cs typeface="Times New Roman" pitchFamily="18" charset="0"/>
            </a:rPr>
            <a:t>Actividad económica la Agricultura</a:t>
          </a:r>
          <a:endParaRPr lang="en-US" sz="1400" dirty="0">
            <a:effectLst>
              <a:outerShdw blurRad="38100" dist="38100" dir="2700000" algn="tl">
                <a:srgbClr val="000000">
                  <a:alpha val="43137"/>
                </a:srgbClr>
              </a:outerShdw>
            </a:effectLst>
            <a:latin typeface="Times New Roman" pitchFamily="18" charset="0"/>
            <a:cs typeface="Times New Roman" pitchFamily="18" charset="0"/>
          </a:endParaRPr>
        </a:p>
      </dgm:t>
    </dgm:pt>
    <dgm:pt modelId="{D74002B4-9132-4D7B-94AF-7EA0196FF787}" type="parTrans" cxnId="{0A71A238-5B6B-4C30-B859-C361FB23749D}">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6F795CA0-6FCD-43A9-9B34-C7EABA433A06}" type="sibTrans" cxnId="{0A71A238-5B6B-4C30-B859-C361FB23749D}">
      <dgm:prSet/>
      <dgm:spPr/>
      <dgm:t>
        <a:bodyPr/>
        <a:lstStyle/>
        <a:p>
          <a:endParaRPr lang="en-US" sz="1400">
            <a:effectLst>
              <a:outerShdw blurRad="38100" dist="38100" dir="2700000" algn="tl">
                <a:srgbClr val="000000">
                  <a:alpha val="43137"/>
                </a:srgbClr>
              </a:outerShdw>
            </a:effectLst>
            <a:latin typeface="Times New Roman" pitchFamily="18" charset="0"/>
            <a:cs typeface="Times New Roman" pitchFamily="18" charset="0"/>
          </a:endParaRPr>
        </a:p>
      </dgm:t>
    </dgm:pt>
    <dgm:pt modelId="{6E1110C9-79A3-42DB-9983-38757B12986D}" type="pres">
      <dgm:prSet presAssocID="{36526EEB-046B-45DC-9734-4D283423B701}" presName="Name0" presStyleCnt="0">
        <dgm:presLayoutVars>
          <dgm:dir/>
          <dgm:resizeHandles val="exact"/>
        </dgm:presLayoutVars>
      </dgm:prSet>
      <dgm:spPr/>
    </dgm:pt>
    <dgm:pt modelId="{989FC45E-F862-4F4C-9DAE-6D41ED98FC17}" type="pres">
      <dgm:prSet presAssocID="{36526EEB-046B-45DC-9734-4D283423B701}" presName="arrow" presStyleLbl="bgShp" presStyleIdx="0" presStyleCnt="1" custLinFactNeighborX="1250" custLinFactNeighborY="-52941"/>
      <dgm:spPr/>
    </dgm:pt>
    <dgm:pt modelId="{42E47C92-7174-43C5-9B40-85EF13523F46}" type="pres">
      <dgm:prSet presAssocID="{36526EEB-046B-45DC-9734-4D283423B701}" presName="points" presStyleCnt="0"/>
      <dgm:spPr/>
    </dgm:pt>
    <dgm:pt modelId="{A1B14B6A-B125-42F2-9003-378D453EAA93}" type="pres">
      <dgm:prSet presAssocID="{7DBA49CE-0402-46C1-B0E1-0E7BCD674D9B}" presName="compositeA" presStyleCnt="0"/>
      <dgm:spPr/>
    </dgm:pt>
    <dgm:pt modelId="{F31B20E8-C77E-4EB7-AEA3-03628CD8308D}" type="pres">
      <dgm:prSet presAssocID="{7DBA49CE-0402-46C1-B0E1-0E7BCD674D9B}" presName="textA" presStyleLbl="revTx" presStyleIdx="0" presStyleCnt="3">
        <dgm:presLayoutVars>
          <dgm:bulletEnabled val="1"/>
        </dgm:presLayoutVars>
      </dgm:prSet>
      <dgm:spPr/>
      <dgm:t>
        <a:bodyPr/>
        <a:lstStyle/>
        <a:p>
          <a:endParaRPr lang="en-US"/>
        </a:p>
      </dgm:t>
    </dgm:pt>
    <dgm:pt modelId="{E4EB1339-7191-470F-8822-4101038388BE}" type="pres">
      <dgm:prSet presAssocID="{7DBA49CE-0402-46C1-B0E1-0E7BCD674D9B}" presName="circleA" presStyleLbl="node1" presStyleIdx="0" presStyleCnt="3"/>
      <dgm:spPr/>
    </dgm:pt>
    <dgm:pt modelId="{EE2E651C-87C4-4E79-997C-8B18F2950501}" type="pres">
      <dgm:prSet presAssocID="{7DBA49CE-0402-46C1-B0E1-0E7BCD674D9B}" presName="spaceA" presStyleCnt="0"/>
      <dgm:spPr/>
    </dgm:pt>
    <dgm:pt modelId="{9539D54C-79DD-4304-9EE8-A43801E2588B}" type="pres">
      <dgm:prSet presAssocID="{A3A7744A-C19A-45FD-B877-35A57D316217}" presName="space" presStyleCnt="0"/>
      <dgm:spPr/>
    </dgm:pt>
    <dgm:pt modelId="{366D3CAB-193E-4B20-9726-8EA668F28C95}" type="pres">
      <dgm:prSet presAssocID="{F01C5436-35C6-4F69-BA1E-12337A99E462}" presName="compositeB" presStyleCnt="0"/>
      <dgm:spPr/>
    </dgm:pt>
    <dgm:pt modelId="{E6FEB3C4-727B-4A6C-B8E1-CC709F0DFAA6}" type="pres">
      <dgm:prSet presAssocID="{F01C5436-35C6-4F69-BA1E-12337A99E462}" presName="textB" presStyleLbl="revTx" presStyleIdx="1" presStyleCnt="3">
        <dgm:presLayoutVars>
          <dgm:bulletEnabled val="1"/>
        </dgm:presLayoutVars>
      </dgm:prSet>
      <dgm:spPr/>
      <dgm:t>
        <a:bodyPr/>
        <a:lstStyle/>
        <a:p>
          <a:endParaRPr lang="en-US"/>
        </a:p>
      </dgm:t>
    </dgm:pt>
    <dgm:pt modelId="{EBF0B141-4536-4E51-A12D-3A7CFC240ED5}" type="pres">
      <dgm:prSet presAssocID="{F01C5436-35C6-4F69-BA1E-12337A99E462}" presName="circleB" presStyleLbl="node1" presStyleIdx="1" presStyleCnt="3"/>
      <dgm:spPr/>
    </dgm:pt>
    <dgm:pt modelId="{9A150903-6C84-4FF7-B88E-C0C388850090}" type="pres">
      <dgm:prSet presAssocID="{F01C5436-35C6-4F69-BA1E-12337A99E462}" presName="spaceB" presStyleCnt="0"/>
      <dgm:spPr/>
    </dgm:pt>
    <dgm:pt modelId="{0AD13FD3-C490-4E54-BD28-F978BAB3F450}" type="pres">
      <dgm:prSet presAssocID="{411FB8A5-CCBD-4812-8902-816FF0A500C7}" presName="space" presStyleCnt="0"/>
      <dgm:spPr/>
    </dgm:pt>
    <dgm:pt modelId="{C6C335D9-B3E4-4915-AFBB-5A459EF5AE42}" type="pres">
      <dgm:prSet presAssocID="{EC772F51-13D1-49A8-8A5B-0751B3721B04}" presName="compositeA" presStyleCnt="0"/>
      <dgm:spPr/>
    </dgm:pt>
    <dgm:pt modelId="{7536EF79-BD48-4605-B008-B7417F949E06}" type="pres">
      <dgm:prSet presAssocID="{EC772F51-13D1-49A8-8A5B-0751B3721B04}" presName="textA" presStyleLbl="revTx" presStyleIdx="2" presStyleCnt="3">
        <dgm:presLayoutVars>
          <dgm:bulletEnabled val="1"/>
        </dgm:presLayoutVars>
      </dgm:prSet>
      <dgm:spPr/>
      <dgm:t>
        <a:bodyPr/>
        <a:lstStyle/>
        <a:p>
          <a:endParaRPr lang="en-US"/>
        </a:p>
      </dgm:t>
    </dgm:pt>
    <dgm:pt modelId="{C8C5F238-6343-4D4D-8FDF-FF344DB8DB8B}" type="pres">
      <dgm:prSet presAssocID="{EC772F51-13D1-49A8-8A5B-0751B3721B04}" presName="circleA" presStyleLbl="node1" presStyleIdx="2" presStyleCnt="3"/>
      <dgm:spPr/>
    </dgm:pt>
    <dgm:pt modelId="{30FE7FAD-9479-4E76-9F89-5DB0AA38EC61}" type="pres">
      <dgm:prSet presAssocID="{EC772F51-13D1-49A8-8A5B-0751B3721B04}" presName="spaceA" presStyleCnt="0"/>
      <dgm:spPr/>
    </dgm:pt>
  </dgm:ptLst>
  <dgm:cxnLst>
    <dgm:cxn modelId="{2A27EC52-ED61-46FC-BD1A-38259A7FEB71}" srcId="{36526EEB-046B-45DC-9734-4D283423B701}" destId="{7DBA49CE-0402-46C1-B0E1-0E7BCD674D9B}" srcOrd="0" destOrd="0" parTransId="{95BAB0A5-ABFA-4E77-9696-373512B9A85B}" sibTransId="{A3A7744A-C19A-45FD-B877-35A57D316217}"/>
    <dgm:cxn modelId="{E7CEECCB-35BE-4F2D-A48F-97A2710DC743}" type="presOf" srcId="{EC772F51-13D1-49A8-8A5B-0751B3721B04}" destId="{7536EF79-BD48-4605-B008-B7417F949E06}" srcOrd="0" destOrd="0" presId="urn:microsoft.com/office/officeart/2005/8/layout/hProcess11"/>
    <dgm:cxn modelId="{0A71A238-5B6B-4C30-B859-C361FB23749D}" srcId="{36526EEB-046B-45DC-9734-4D283423B701}" destId="{EC772F51-13D1-49A8-8A5B-0751B3721B04}" srcOrd="2" destOrd="0" parTransId="{D74002B4-9132-4D7B-94AF-7EA0196FF787}" sibTransId="{6F795CA0-6FCD-43A9-9B34-C7EABA433A06}"/>
    <dgm:cxn modelId="{5FA1B429-A5ED-4A2F-8A64-8D2362F856A0}" type="presOf" srcId="{36526EEB-046B-45DC-9734-4D283423B701}" destId="{6E1110C9-79A3-42DB-9983-38757B12986D}" srcOrd="0" destOrd="0" presId="urn:microsoft.com/office/officeart/2005/8/layout/hProcess11"/>
    <dgm:cxn modelId="{E8048E4B-8029-4DF4-80DC-00CB14AA4738}" type="presOf" srcId="{7DBA49CE-0402-46C1-B0E1-0E7BCD674D9B}" destId="{F31B20E8-C77E-4EB7-AEA3-03628CD8308D}" srcOrd="0" destOrd="0" presId="urn:microsoft.com/office/officeart/2005/8/layout/hProcess11"/>
    <dgm:cxn modelId="{8F04FC77-B61F-4D4F-89D8-E5BA76544564}" srcId="{36526EEB-046B-45DC-9734-4D283423B701}" destId="{F01C5436-35C6-4F69-BA1E-12337A99E462}" srcOrd="1" destOrd="0" parTransId="{B569B5CE-30B2-4947-891E-81C78C416B43}" sibTransId="{411FB8A5-CCBD-4812-8902-816FF0A500C7}"/>
    <dgm:cxn modelId="{CA4B22F3-E5E4-4CA6-9E0A-EA4EA3A4B4C9}" type="presOf" srcId="{F01C5436-35C6-4F69-BA1E-12337A99E462}" destId="{E6FEB3C4-727B-4A6C-B8E1-CC709F0DFAA6}" srcOrd="0" destOrd="0" presId="urn:microsoft.com/office/officeart/2005/8/layout/hProcess11"/>
    <dgm:cxn modelId="{2120A5EA-2592-4921-AE31-2D74368109F4}" type="presParOf" srcId="{6E1110C9-79A3-42DB-9983-38757B12986D}" destId="{989FC45E-F862-4F4C-9DAE-6D41ED98FC17}" srcOrd="0" destOrd="0" presId="urn:microsoft.com/office/officeart/2005/8/layout/hProcess11"/>
    <dgm:cxn modelId="{D8E059D7-21F7-4D9E-9E85-11C135C0FD37}" type="presParOf" srcId="{6E1110C9-79A3-42DB-9983-38757B12986D}" destId="{42E47C92-7174-43C5-9B40-85EF13523F46}" srcOrd="1" destOrd="0" presId="urn:microsoft.com/office/officeart/2005/8/layout/hProcess11"/>
    <dgm:cxn modelId="{5541D580-FCF3-43C8-B94A-997C3378F1D6}" type="presParOf" srcId="{42E47C92-7174-43C5-9B40-85EF13523F46}" destId="{A1B14B6A-B125-42F2-9003-378D453EAA93}" srcOrd="0" destOrd="0" presId="urn:microsoft.com/office/officeart/2005/8/layout/hProcess11"/>
    <dgm:cxn modelId="{8F9ADD84-59E6-4E90-BF7E-8DE6C5F018FB}" type="presParOf" srcId="{A1B14B6A-B125-42F2-9003-378D453EAA93}" destId="{F31B20E8-C77E-4EB7-AEA3-03628CD8308D}" srcOrd="0" destOrd="0" presId="urn:microsoft.com/office/officeart/2005/8/layout/hProcess11"/>
    <dgm:cxn modelId="{C6878512-4692-42CE-9A80-365A77E2F4EF}" type="presParOf" srcId="{A1B14B6A-B125-42F2-9003-378D453EAA93}" destId="{E4EB1339-7191-470F-8822-4101038388BE}" srcOrd="1" destOrd="0" presId="urn:microsoft.com/office/officeart/2005/8/layout/hProcess11"/>
    <dgm:cxn modelId="{AE639419-D57A-4B57-AF39-3DE5E4097AC8}" type="presParOf" srcId="{A1B14B6A-B125-42F2-9003-378D453EAA93}" destId="{EE2E651C-87C4-4E79-997C-8B18F2950501}" srcOrd="2" destOrd="0" presId="urn:microsoft.com/office/officeart/2005/8/layout/hProcess11"/>
    <dgm:cxn modelId="{054A7F34-8D6A-4C04-98A7-B63FB739E850}" type="presParOf" srcId="{42E47C92-7174-43C5-9B40-85EF13523F46}" destId="{9539D54C-79DD-4304-9EE8-A43801E2588B}" srcOrd="1" destOrd="0" presId="urn:microsoft.com/office/officeart/2005/8/layout/hProcess11"/>
    <dgm:cxn modelId="{FC35340E-C06A-4B8B-8D26-F87DDE859BE9}" type="presParOf" srcId="{42E47C92-7174-43C5-9B40-85EF13523F46}" destId="{366D3CAB-193E-4B20-9726-8EA668F28C95}" srcOrd="2" destOrd="0" presId="urn:microsoft.com/office/officeart/2005/8/layout/hProcess11"/>
    <dgm:cxn modelId="{E602CADB-15C4-4FC9-B779-6DBA12024B4E}" type="presParOf" srcId="{366D3CAB-193E-4B20-9726-8EA668F28C95}" destId="{E6FEB3C4-727B-4A6C-B8E1-CC709F0DFAA6}" srcOrd="0" destOrd="0" presId="urn:microsoft.com/office/officeart/2005/8/layout/hProcess11"/>
    <dgm:cxn modelId="{3E32B6E8-799F-43C3-B0F9-B1E52DBD0955}" type="presParOf" srcId="{366D3CAB-193E-4B20-9726-8EA668F28C95}" destId="{EBF0B141-4536-4E51-A12D-3A7CFC240ED5}" srcOrd="1" destOrd="0" presId="urn:microsoft.com/office/officeart/2005/8/layout/hProcess11"/>
    <dgm:cxn modelId="{8D194047-0ACD-4E98-82AD-A9A65C8935B6}" type="presParOf" srcId="{366D3CAB-193E-4B20-9726-8EA668F28C95}" destId="{9A150903-6C84-4FF7-B88E-C0C388850090}" srcOrd="2" destOrd="0" presId="urn:microsoft.com/office/officeart/2005/8/layout/hProcess11"/>
    <dgm:cxn modelId="{9F9AC17A-1B02-48D2-9C34-279AE1C424C7}" type="presParOf" srcId="{42E47C92-7174-43C5-9B40-85EF13523F46}" destId="{0AD13FD3-C490-4E54-BD28-F978BAB3F450}" srcOrd="3" destOrd="0" presId="urn:microsoft.com/office/officeart/2005/8/layout/hProcess11"/>
    <dgm:cxn modelId="{F299E72C-F6EA-47F1-9A6C-EDA3F6FC934E}" type="presParOf" srcId="{42E47C92-7174-43C5-9B40-85EF13523F46}" destId="{C6C335D9-B3E4-4915-AFBB-5A459EF5AE42}" srcOrd="4" destOrd="0" presId="urn:microsoft.com/office/officeart/2005/8/layout/hProcess11"/>
    <dgm:cxn modelId="{2C11E804-CF3A-4F90-A919-F3E70F32B318}" type="presParOf" srcId="{C6C335D9-B3E4-4915-AFBB-5A459EF5AE42}" destId="{7536EF79-BD48-4605-B008-B7417F949E06}" srcOrd="0" destOrd="0" presId="urn:microsoft.com/office/officeart/2005/8/layout/hProcess11"/>
    <dgm:cxn modelId="{A8F9B1D9-A1B6-4426-86DF-92D5A6DF2521}" type="presParOf" srcId="{C6C335D9-B3E4-4915-AFBB-5A459EF5AE42}" destId="{C8C5F238-6343-4D4D-8FDF-FF344DB8DB8B}" srcOrd="1" destOrd="0" presId="urn:microsoft.com/office/officeart/2005/8/layout/hProcess11"/>
    <dgm:cxn modelId="{BD3A6BB6-50A5-44B2-B01F-6906C9A7347B}" type="presParOf" srcId="{C6C335D9-B3E4-4915-AFBB-5A459EF5AE42}" destId="{30FE7FAD-9479-4E76-9F89-5DB0AA38EC61}" srcOrd="2" destOrd="0" presId="urn:microsoft.com/office/officeart/2005/8/layout/hProcess1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86E0CF-6F45-4619-9571-647DEB96653B}" type="doc">
      <dgm:prSet loTypeId="urn:microsoft.com/office/officeart/2005/8/layout/hierarchy2" loCatId="hierarchy" qsTypeId="urn:microsoft.com/office/officeart/2005/8/quickstyle/simple5" qsCatId="simple" csTypeId="urn:microsoft.com/office/officeart/2005/8/colors/colorful2" csCatId="colorful" phldr="1"/>
      <dgm:spPr/>
      <dgm:t>
        <a:bodyPr/>
        <a:lstStyle/>
        <a:p>
          <a:endParaRPr lang="en-US"/>
        </a:p>
      </dgm:t>
    </dgm:pt>
    <dgm:pt modelId="{A362D580-1DBD-46AA-9A74-A7CD972065FE}">
      <dgm:prSet phldrT="[Texto]" custT="1"/>
      <dgm:spPr/>
      <dgm:t>
        <a:bodyPr/>
        <a:lstStyle/>
        <a:p>
          <a:r>
            <a:rPr lang="es-EC" sz="1400" dirty="0" smtClean="0">
              <a:solidFill>
                <a:schemeClr val="tx1"/>
              </a:solidFill>
              <a:latin typeface="Times New Roman" pitchFamily="18" charset="0"/>
              <a:cs typeface="Times New Roman" pitchFamily="18" charset="0"/>
            </a:rPr>
            <a:t>Financiamiento</a:t>
          </a:r>
          <a:endParaRPr lang="en-US" sz="1400" dirty="0">
            <a:solidFill>
              <a:schemeClr val="tx1"/>
            </a:solidFill>
            <a:latin typeface="Times New Roman" pitchFamily="18" charset="0"/>
            <a:cs typeface="Times New Roman" pitchFamily="18" charset="0"/>
          </a:endParaRPr>
        </a:p>
      </dgm:t>
    </dgm:pt>
    <dgm:pt modelId="{7F7B3A52-44CF-4561-9AE9-85C91916FC58}" type="parTrans" cxnId="{78A3C525-7AEF-44A8-B96A-447F65C20B3A}">
      <dgm:prSet/>
      <dgm:spPr/>
      <dgm:t>
        <a:bodyPr/>
        <a:lstStyle/>
        <a:p>
          <a:endParaRPr lang="en-US" sz="1400">
            <a:solidFill>
              <a:schemeClr val="tx1"/>
            </a:solidFill>
            <a:latin typeface="Times New Roman" pitchFamily="18" charset="0"/>
            <a:cs typeface="Times New Roman" pitchFamily="18" charset="0"/>
          </a:endParaRPr>
        </a:p>
      </dgm:t>
    </dgm:pt>
    <dgm:pt modelId="{FBC22CE8-7DCE-4201-B055-67EE970F22C9}" type="sibTrans" cxnId="{78A3C525-7AEF-44A8-B96A-447F65C20B3A}">
      <dgm:prSet/>
      <dgm:spPr/>
      <dgm:t>
        <a:bodyPr/>
        <a:lstStyle/>
        <a:p>
          <a:endParaRPr lang="en-US" sz="1400">
            <a:solidFill>
              <a:schemeClr val="tx1"/>
            </a:solidFill>
            <a:latin typeface="Times New Roman" pitchFamily="18" charset="0"/>
            <a:cs typeface="Times New Roman" pitchFamily="18" charset="0"/>
          </a:endParaRPr>
        </a:p>
      </dgm:t>
    </dgm:pt>
    <dgm:pt modelId="{DA25054D-405D-4E23-B554-6AC3B9CE0BA9}">
      <dgm:prSet phldrT="[Texto]" custT="1"/>
      <dgm:spPr/>
      <dgm:t>
        <a:bodyPr/>
        <a:lstStyle/>
        <a:p>
          <a:r>
            <a:rPr lang="es-EC" sz="1400" dirty="0" smtClean="0">
              <a:solidFill>
                <a:schemeClr val="tx1"/>
              </a:solidFill>
              <a:latin typeface="Times New Roman" pitchFamily="18" charset="0"/>
              <a:cs typeface="Times New Roman" pitchFamily="18" charset="0"/>
            </a:rPr>
            <a:t>Sistema Financiero</a:t>
          </a:r>
          <a:endParaRPr lang="en-US" sz="1400" dirty="0">
            <a:solidFill>
              <a:schemeClr val="tx1"/>
            </a:solidFill>
            <a:latin typeface="Times New Roman" pitchFamily="18" charset="0"/>
            <a:cs typeface="Times New Roman" pitchFamily="18" charset="0"/>
          </a:endParaRPr>
        </a:p>
      </dgm:t>
    </dgm:pt>
    <dgm:pt modelId="{0F88728B-96DC-44E4-A631-33F9A0AA7571}" type="parTrans" cxnId="{58CB6F7E-9B8A-42EF-AA58-1498B5263435}">
      <dgm:prSet custT="1"/>
      <dgm:spPr/>
      <dgm:t>
        <a:bodyPr/>
        <a:lstStyle/>
        <a:p>
          <a:endParaRPr lang="en-US" sz="1400">
            <a:solidFill>
              <a:schemeClr val="tx1"/>
            </a:solidFill>
            <a:latin typeface="Times New Roman" pitchFamily="18" charset="0"/>
            <a:cs typeface="Times New Roman" pitchFamily="18" charset="0"/>
          </a:endParaRPr>
        </a:p>
      </dgm:t>
    </dgm:pt>
    <dgm:pt modelId="{62D9243B-A964-4050-93F0-467643B3EBAB}" type="sibTrans" cxnId="{58CB6F7E-9B8A-42EF-AA58-1498B5263435}">
      <dgm:prSet/>
      <dgm:spPr/>
      <dgm:t>
        <a:bodyPr/>
        <a:lstStyle/>
        <a:p>
          <a:endParaRPr lang="en-US" sz="1400">
            <a:solidFill>
              <a:schemeClr val="tx1"/>
            </a:solidFill>
            <a:latin typeface="Times New Roman" pitchFamily="18" charset="0"/>
            <a:cs typeface="Times New Roman" pitchFamily="18" charset="0"/>
          </a:endParaRPr>
        </a:p>
      </dgm:t>
    </dgm:pt>
    <dgm:pt modelId="{929E62AF-8BE8-4B32-BEC3-0654CB1BB60D}">
      <dgm:prSet phldrT="[Texto]" custT="1"/>
      <dgm:spPr/>
      <dgm:t>
        <a:bodyPr/>
        <a:lstStyle/>
        <a:p>
          <a:r>
            <a:rPr lang="es-EC" sz="1400" dirty="0" smtClean="0">
              <a:solidFill>
                <a:schemeClr val="tx1"/>
              </a:solidFill>
              <a:latin typeface="Times New Roman" pitchFamily="18" charset="0"/>
              <a:cs typeface="Times New Roman" pitchFamily="18" charset="0"/>
            </a:rPr>
            <a:t>Público</a:t>
          </a:r>
          <a:endParaRPr lang="en-US" sz="1400" dirty="0">
            <a:solidFill>
              <a:schemeClr val="tx1"/>
            </a:solidFill>
            <a:latin typeface="Times New Roman" pitchFamily="18" charset="0"/>
            <a:cs typeface="Times New Roman" pitchFamily="18" charset="0"/>
          </a:endParaRPr>
        </a:p>
      </dgm:t>
    </dgm:pt>
    <dgm:pt modelId="{002A527F-5C38-4A7D-B634-CDA10E47F9A9}" type="parTrans" cxnId="{C01C7082-0C5F-4E97-8DB3-146A0A0A8FA2}">
      <dgm:prSet custT="1"/>
      <dgm:spPr/>
      <dgm:t>
        <a:bodyPr/>
        <a:lstStyle/>
        <a:p>
          <a:endParaRPr lang="en-US" sz="1400">
            <a:solidFill>
              <a:schemeClr val="tx1"/>
            </a:solidFill>
            <a:latin typeface="Times New Roman" pitchFamily="18" charset="0"/>
            <a:cs typeface="Times New Roman" pitchFamily="18" charset="0"/>
          </a:endParaRPr>
        </a:p>
      </dgm:t>
    </dgm:pt>
    <dgm:pt modelId="{F74D3801-D558-42A4-8225-176C2816F45B}" type="sibTrans" cxnId="{C01C7082-0C5F-4E97-8DB3-146A0A0A8FA2}">
      <dgm:prSet/>
      <dgm:spPr/>
      <dgm:t>
        <a:bodyPr/>
        <a:lstStyle/>
        <a:p>
          <a:endParaRPr lang="en-US" sz="1400">
            <a:solidFill>
              <a:schemeClr val="tx1"/>
            </a:solidFill>
            <a:latin typeface="Times New Roman" pitchFamily="18" charset="0"/>
            <a:cs typeface="Times New Roman" pitchFamily="18" charset="0"/>
          </a:endParaRPr>
        </a:p>
      </dgm:t>
    </dgm:pt>
    <dgm:pt modelId="{4EBDC3F1-8053-4D22-9442-7EB9B3E96521}">
      <dgm:prSet phldrT="[Texto]" custT="1"/>
      <dgm:spPr/>
      <dgm:t>
        <a:bodyPr/>
        <a:lstStyle/>
        <a:p>
          <a:r>
            <a:rPr lang="es-EC" sz="1400" dirty="0" smtClean="0">
              <a:solidFill>
                <a:schemeClr val="tx1"/>
              </a:solidFill>
              <a:latin typeface="Times New Roman" pitchFamily="18" charset="0"/>
              <a:cs typeface="Times New Roman" pitchFamily="18" charset="0"/>
            </a:rPr>
            <a:t>Privado</a:t>
          </a:r>
          <a:endParaRPr lang="en-US" sz="1400" dirty="0">
            <a:solidFill>
              <a:schemeClr val="tx1"/>
            </a:solidFill>
            <a:latin typeface="Times New Roman" pitchFamily="18" charset="0"/>
            <a:cs typeface="Times New Roman" pitchFamily="18" charset="0"/>
          </a:endParaRPr>
        </a:p>
      </dgm:t>
    </dgm:pt>
    <dgm:pt modelId="{DDBA2383-D754-4206-A0A1-ECA76A50EDBF}" type="parTrans" cxnId="{B8F923F1-5F99-4B9B-9467-5ACD577E7D8C}">
      <dgm:prSet custT="1"/>
      <dgm:spPr/>
      <dgm:t>
        <a:bodyPr/>
        <a:lstStyle/>
        <a:p>
          <a:endParaRPr lang="en-US" sz="1400">
            <a:solidFill>
              <a:schemeClr val="tx1"/>
            </a:solidFill>
            <a:latin typeface="Times New Roman" pitchFamily="18" charset="0"/>
            <a:cs typeface="Times New Roman" pitchFamily="18" charset="0"/>
          </a:endParaRPr>
        </a:p>
      </dgm:t>
    </dgm:pt>
    <dgm:pt modelId="{4113265A-C895-4355-98B7-6C1F8C85CE1C}" type="sibTrans" cxnId="{B8F923F1-5F99-4B9B-9467-5ACD577E7D8C}">
      <dgm:prSet/>
      <dgm:spPr/>
      <dgm:t>
        <a:bodyPr/>
        <a:lstStyle/>
        <a:p>
          <a:endParaRPr lang="en-US" sz="1400">
            <a:solidFill>
              <a:schemeClr val="tx1"/>
            </a:solidFill>
            <a:latin typeface="Times New Roman" pitchFamily="18" charset="0"/>
            <a:cs typeface="Times New Roman" pitchFamily="18" charset="0"/>
          </a:endParaRPr>
        </a:p>
      </dgm:t>
    </dgm:pt>
    <dgm:pt modelId="{1F2BB842-D956-4200-A122-2BBB8C726011}">
      <dgm:prSet phldrT="[Texto]" custT="1"/>
      <dgm:spPr/>
      <dgm:t>
        <a:bodyPr/>
        <a:lstStyle/>
        <a:p>
          <a:r>
            <a:rPr lang="es-EC" sz="1400" dirty="0" smtClean="0">
              <a:solidFill>
                <a:schemeClr val="tx1"/>
              </a:solidFill>
              <a:latin typeface="Times New Roman" pitchFamily="18" charset="0"/>
              <a:cs typeface="Times New Roman" pitchFamily="18" charset="0"/>
            </a:rPr>
            <a:t>Otras fuentes</a:t>
          </a:r>
          <a:endParaRPr lang="en-US" sz="1400" dirty="0">
            <a:solidFill>
              <a:schemeClr val="tx1"/>
            </a:solidFill>
            <a:latin typeface="Times New Roman" pitchFamily="18" charset="0"/>
            <a:cs typeface="Times New Roman" pitchFamily="18" charset="0"/>
          </a:endParaRPr>
        </a:p>
      </dgm:t>
    </dgm:pt>
    <dgm:pt modelId="{DC369D06-8EFD-473A-97D0-0DDBC324DD63}" type="parTrans" cxnId="{E68DCD97-4A33-4723-86DF-3A542B4BD45B}">
      <dgm:prSet custT="1"/>
      <dgm:spPr/>
      <dgm:t>
        <a:bodyPr/>
        <a:lstStyle/>
        <a:p>
          <a:endParaRPr lang="en-US" sz="1400">
            <a:solidFill>
              <a:schemeClr val="tx1"/>
            </a:solidFill>
            <a:latin typeface="Times New Roman" pitchFamily="18" charset="0"/>
            <a:cs typeface="Times New Roman" pitchFamily="18" charset="0"/>
          </a:endParaRPr>
        </a:p>
      </dgm:t>
    </dgm:pt>
    <dgm:pt modelId="{6E10E8DE-98B5-4D52-849F-FB88449F7672}" type="sibTrans" cxnId="{E68DCD97-4A33-4723-86DF-3A542B4BD45B}">
      <dgm:prSet/>
      <dgm:spPr/>
      <dgm:t>
        <a:bodyPr/>
        <a:lstStyle/>
        <a:p>
          <a:endParaRPr lang="en-US" sz="1400">
            <a:solidFill>
              <a:schemeClr val="tx1"/>
            </a:solidFill>
            <a:latin typeface="Times New Roman" pitchFamily="18" charset="0"/>
            <a:cs typeface="Times New Roman" pitchFamily="18" charset="0"/>
          </a:endParaRPr>
        </a:p>
      </dgm:t>
    </dgm:pt>
    <dgm:pt modelId="{7E4AB056-2C84-4016-BD4C-6C3FC52E2A9C}">
      <dgm:prSet phldrT="[Texto]" custT="1"/>
      <dgm:spPr/>
      <dgm:t>
        <a:bodyPr/>
        <a:lstStyle/>
        <a:p>
          <a:r>
            <a:rPr lang="es-EC" sz="1400" dirty="0" smtClean="0">
              <a:solidFill>
                <a:schemeClr val="tx1"/>
              </a:solidFill>
              <a:latin typeface="Times New Roman" pitchFamily="18" charset="0"/>
              <a:cs typeface="Times New Roman" pitchFamily="18" charset="0"/>
            </a:rPr>
            <a:t>Familiares y Amigos</a:t>
          </a:r>
          <a:endParaRPr lang="en-US" sz="1400" dirty="0">
            <a:solidFill>
              <a:schemeClr val="tx1"/>
            </a:solidFill>
            <a:latin typeface="Times New Roman" pitchFamily="18" charset="0"/>
            <a:cs typeface="Times New Roman" pitchFamily="18" charset="0"/>
          </a:endParaRPr>
        </a:p>
      </dgm:t>
    </dgm:pt>
    <dgm:pt modelId="{2CEF4515-DF42-496B-A873-6D1E8B9172BD}" type="parTrans" cxnId="{623A9362-43A0-46DD-8FE0-BA0982EA079D}">
      <dgm:prSet custT="1"/>
      <dgm:spPr/>
      <dgm:t>
        <a:bodyPr/>
        <a:lstStyle/>
        <a:p>
          <a:endParaRPr lang="en-US" sz="1400">
            <a:solidFill>
              <a:schemeClr val="tx1"/>
            </a:solidFill>
            <a:latin typeface="Times New Roman" pitchFamily="18" charset="0"/>
            <a:cs typeface="Times New Roman" pitchFamily="18" charset="0"/>
          </a:endParaRPr>
        </a:p>
      </dgm:t>
    </dgm:pt>
    <dgm:pt modelId="{A141C801-75C4-4316-82EA-55469AAC7DAE}" type="sibTrans" cxnId="{623A9362-43A0-46DD-8FE0-BA0982EA079D}">
      <dgm:prSet/>
      <dgm:spPr/>
      <dgm:t>
        <a:bodyPr/>
        <a:lstStyle/>
        <a:p>
          <a:endParaRPr lang="en-US" sz="1400">
            <a:solidFill>
              <a:schemeClr val="tx1"/>
            </a:solidFill>
            <a:latin typeface="Times New Roman" pitchFamily="18" charset="0"/>
            <a:cs typeface="Times New Roman" pitchFamily="18" charset="0"/>
          </a:endParaRPr>
        </a:p>
      </dgm:t>
    </dgm:pt>
    <dgm:pt modelId="{8EA68743-ED9F-4917-AE19-C2B6785B78FE}">
      <dgm:prSet phldrT="[Texto]" custT="1"/>
      <dgm:spPr/>
      <dgm:t>
        <a:bodyPr/>
        <a:lstStyle/>
        <a:p>
          <a:r>
            <a:rPr lang="es-EC" sz="1400" dirty="0" smtClean="0">
              <a:solidFill>
                <a:schemeClr val="tx1"/>
              </a:solidFill>
              <a:latin typeface="Times New Roman" pitchFamily="18" charset="0"/>
              <a:cs typeface="Times New Roman" pitchFamily="18" charset="0"/>
            </a:rPr>
            <a:t>Asociaciones Agrícolas</a:t>
          </a:r>
          <a:endParaRPr lang="en-US" sz="1400" dirty="0">
            <a:solidFill>
              <a:schemeClr val="tx1"/>
            </a:solidFill>
            <a:latin typeface="Times New Roman" pitchFamily="18" charset="0"/>
            <a:cs typeface="Times New Roman" pitchFamily="18" charset="0"/>
          </a:endParaRPr>
        </a:p>
      </dgm:t>
    </dgm:pt>
    <dgm:pt modelId="{D4A00FED-0421-4BBB-869B-4455748AD332}" type="parTrans" cxnId="{D98A5BBD-BEAD-4B5B-980E-22EBDDD1E80F}">
      <dgm:prSet custT="1"/>
      <dgm:spPr/>
      <dgm:t>
        <a:bodyPr/>
        <a:lstStyle/>
        <a:p>
          <a:endParaRPr lang="en-US" sz="1400">
            <a:solidFill>
              <a:schemeClr val="tx1"/>
            </a:solidFill>
            <a:latin typeface="Times New Roman" pitchFamily="18" charset="0"/>
            <a:cs typeface="Times New Roman" pitchFamily="18" charset="0"/>
          </a:endParaRPr>
        </a:p>
      </dgm:t>
    </dgm:pt>
    <dgm:pt modelId="{C569C6FF-ECFA-4F6A-80E4-BB475D7800CB}" type="sibTrans" cxnId="{D98A5BBD-BEAD-4B5B-980E-22EBDDD1E80F}">
      <dgm:prSet/>
      <dgm:spPr/>
      <dgm:t>
        <a:bodyPr/>
        <a:lstStyle/>
        <a:p>
          <a:endParaRPr lang="en-US" sz="1400">
            <a:solidFill>
              <a:schemeClr val="tx1"/>
            </a:solidFill>
            <a:latin typeface="Times New Roman" pitchFamily="18" charset="0"/>
            <a:cs typeface="Times New Roman" pitchFamily="18" charset="0"/>
          </a:endParaRPr>
        </a:p>
      </dgm:t>
    </dgm:pt>
    <dgm:pt modelId="{AFDB6FF3-4771-477F-8614-49D291C77A84}" type="pres">
      <dgm:prSet presAssocID="{4986E0CF-6F45-4619-9571-647DEB96653B}" presName="diagram" presStyleCnt="0">
        <dgm:presLayoutVars>
          <dgm:chPref val="1"/>
          <dgm:dir/>
          <dgm:animOne val="branch"/>
          <dgm:animLvl val="lvl"/>
          <dgm:resizeHandles val="exact"/>
        </dgm:presLayoutVars>
      </dgm:prSet>
      <dgm:spPr/>
      <dgm:t>
        <a:bodyPr/>
        <a:lstStyle/>
        <a:p>
          <a:endParaRPr lang="en-US"/>
        </a:p>
      </dgm:t>
    </dgm:pt>
    <dgm:pt modelId="{BE8278BC-8D2D-472D-9D49-3EB16105E9DE}" type="pres">
      <dgm:prSet presAssocID="{A362D580-1DBD-46AA-9A74-A7CD972065FE}" presName="root1" presStyleCnt="0"/>
      <dgm:spPr/>
      <dgm:t>
        <a:bodyPr/>
        <a:lstStyle/>
        <a:p>
          <a:endParaRPr lang="en-US"/>
        </a:p>
      </dgm:t>
    </dgm:pt>
    <dgm:pt modelId="{769E4463-60EB-47C7-8418-2DA7D10091B9}" type="pres">
      <dgm:prSet presAssocID="{A362D580-1DBD-46AA-9A74-A7CD972065FE}" presName="LevelOneTextNode" presStyleLbl="node0" presStyleIdx="0" presStyleCnt="1">
        <dgm:presLayoutVars>
          <dgm:chPref val="3"/>
        </dgm:presLayoutVars>
      </dgm:prSet>
      <dgm:spPr/>
      <dgm:t>
        <a:bodyPr/>
        <a:lstStyle/>
        <a:p>
          <a:endParaRPr lang="en-US"/>
        </a:p>
      </dgm:t>
    </dgm:pt>
    <dgm:pt modelId="{4E9E0778-0CB4-4379-A8FB-C894F40A90EE}" type="pres">
      <dgm:prSet presAssocID="{A362D580-1DBD-46AA-9A74-A7CD972065FE}" presName="level2hierChild" presStyleCnt="0"/>
      <dgm:spPr/>
      <dgm:t>
        <a:bodyPr/>
        <a:lstStyle/>
        <a:p>
          <a:endParaRPr lang="en-US"/>
        </a:p>
      </dgm:t>
    </dgm:pt>
    <dgm:pt modelId="{DD6F55D4-1AE4-4B31-BF5B-82AD8BEDA26C}" type="pres">
      <dgm:prSet presAssocID="{0F88728B-96DC-44E4-A631-33F9A0AA7571}" presName="conn2-1" presStyleLbl="parChTrans1D2" presStyleIdx="0" presStyleCnt="2"/>
      <dgm:spPr/>
      <dgm:t>
        <a:bodyPr/>
        <a:lstStyle/>
        <a:p>
          <a:endParaRPr lang="en-US"/>
        </a:p>
      </dgm:t>
    </dgm:pt>
    <dgm:pt modelId="{988F8004-11AB-48FD-9F7C-E1FA753D5EDB}" type="pres">
      <dgm:prSet presAssocID="{0F88728B-96DC-44E4-A631-33F9A0AA7571}" presName="connTx" presStyleLbl="parChTrans1D2" presStyleIdx="0" presStyleCnt="2"/>
      <dgm:spPr/>
      <dgm:t>
        <a:bodyPr/>
        <a:lstStyle/>
        <a:p>
          <a:endParaRPr lang="en-US"/>
        </a:p>
      </dgm:t>
    </dgm:pt>
    <dgm:pt modelId="{ACEA931E-C2B2-41D1-83E9-BE8A19573000}" type="pres">
      <dgm:prSet presAssocID="{DA25054D-405D-4E23-B554-6AC3B9CE0BA9}" presName="root2" presStyleCnt="0"/>
      <dgm:spPr/>
      <dgm:t>
        <a:bodyPr/>
        <a:lstStyle/>
        <a:p>
          <a:endParaRPr lang="en-US"/>
        </a:p>
      </dgm:t>
    </dgm:pt>
    <dgm:pt modelId="{C2A2ECBE-330C-4E67-B363-EF3EC084C8D9}" type="pres">
      <dgm:prSet presAssocID="{DA25054D-405D-4E23-B554-6AC3B9CE0BA9}" presName="LevelTwoTextNode" presStyleLbl="node2" presStyleIdx="0" presStyleCnt="2">
        <dgm:presLayoutVars>
          <dgm:chPref val="3"/>
        </dgm:presLayoutVars>
      </dgm:prSet>
      <dgm:spPr/>
      <dgm:t>
        <a:bodyPr/>
        <a:lstStyle/>
        <a:p>
          <a:endParaRPr lang="en-US"/>
        </a:p>
      </dgm:t>
    </dgm:pt>
    <dgm:pt modelId="{C755A583-3EAC-4857-9055-017A14EAA3A1}" type="pres">
      <dgm:prSet presAssocID="{DA25054D-405D-4E23-B554-6AC3B9CE0BA9}" presName="level3hierChild" presStyleCnt="0"/>
      <dgm:spPr/>
      <dgm:t>
        <a:bodyPr/>
        <a:lstStyle/>
        <a:p>
          <a:endParaRPr lang="en-US"/>
        </a:p>
      </dgm:t>
    </dgm:pt>
    <dgm:pt modelId="{75B2BAF0-DE5C-40EC-9597-264BD6C8C9A5}" type="pres">
      <dgm:prSet presAssocID="{002A527F-5C38-4A7D-B634-CDA10E47F9A9}" presName="conn2-1" presStyleLbl="parChTrans1D3" presStyleIdx="0" presStyleCnt="4"/>
      <dgm:spPr/>
      <dgm:t>
        <a:bodyPr/>
        <a:lstStyle/>
        <a:p>
          <a:endParaRPr lang="en-US"/>
        </a:p>
      </dgm:t>
    </dgm:pt>
    <dgm:pt modelId="{8D5A3E0B-6774-4DCE-BA35-5A1D1866369C}" type="pres">
      <dgm:prSet presAssocID="{002A527F-5C38-4A7D-B634-CDA10E47F9A9}" presName="connTx" presStyleLbl="parChTrans1D3" presStyleIdx="0" presStyleCnt="4"/>
      <dgm:spPr/>
      <dgm:t>
        <a:bodyPr/>
        <a:lstStyle/>
        <a:p>
          <a:endParaRPr lang="en-US"/>
        </a:p>
      </dgm:t>
    </dgm:pt>
    <dgm:pt modelId="{27257931-43F3-436C-94C4-9C96D64462BC}" type="pres">
      <dgm:prSet presAssocID="{929E62AF-8BE8-4B32-BEC3-0654CB1BB60D}" presName="root2" presStyleCnt="0"/>
      <dgm:spPr/>
      <dgm:t>
        <a:bodyPr/>
        <a:lstStyle/>
        <a:p>
          <a:endParaRPr lang="en-US"/>
        </a:p>
      </dgm:t>
    </dgm:pt>
    <dgm:pt modelId="{4783F318-8DAA-4F54-9973-DB512B4F28A8}" type="pres">
      <dgm:prSet presAssocID="{929E62AF-8BE8-4B32-BEC3-0654CB1BB60D}" presName="LevelTwoTextNode" presStyleLbl="node3" presStyleIdx="0" presStyleCnt="4" custScaleX="71684" custScaleY="38219">
        <dgm:presLayoutVars>
          <dgm:chPref val="3"/>
        </dgm:presLayoutVars>
      </dgm:prSet>
      <dgm:spPr/>
      <dgm:t>
        <a:bodyPr/>
        <a:lstStyle/>
        <a:p>
          <a:endParaRPr lang="en-US"/>
        </a:p>
      </dgm:t>
    </dgm:pt>
    <dgm:pt modelId="{AC370744-2619-466F-80A1-F636E650114A}" type="pres">
      <dgm:prSet presAssocID="{929E62AF-8BE8-4B32-BEC3-0654CB1BB60D}" presName="level3hierChild" presStyleCnt="0"/>
      <dgm:spPr/>
      <dgm:t>
        <a:bodyPr/>
        <a:lstStyle/>
        <a:p>
          <a:endParaRPr lang="en-US"/>
        </a:p>
      </dgm:t>
    </dgm:pt>
    <dgm:pt modelId="{A241E3E2-A04E-43F3-8B8D-CFE315D82B16}" type="pres">
      <dgm:prSet presAssocID="{DDBA2383-D754-4206-A0A1-ECA76A50EDBF}" presName="conn2-1" presStyleLbl="parChTrans1D3" presStyleIdx="1" presStyleCnt="4"/>
      <dgm:spPr/>
      <dgm:t>
        <a:bodyPr/>
        <a:lstStyle/>
        <a:p>
          <a:endParaRPr lang="en-US"/>
        </a:p>
      </dgm:t>
    </dgm:pt>
    <dgm:pt modelId="{668FFCA5-603F-455E-8924-948307D53E0C}" type="pres">
      <dgm:prSet presAssocID="{DDBA2383-D754-4206-A0A1-ECA76A50EDBF}" presName="connTx" presStyleLbl="parChTrans1D3" presStyleIdx="1" presStyleCnt="4"/>
      <dgm:spPr/>
      <dgm:t>
        <a:bodyPr/>
        <a:lstStyle/>
        <a:p>
          <a:endParaRPr lang="en-US"/>
        </a:p>
      </dgm:t>
    </dgm:pt>
    <dgm:pt modelId="{451E8FAB-218F-4D6A-8B9D-68AA6135EE17}" type="pres">
      <dgm:prSet presAssocID="{4EBDC3F1-8053-4D22-9442-7EB9B3E96521}" presName="root2" presStyleCnt="0"/>
      <dgm:spPr/>
      <dgm:t>
        <a:bodyPr/>
        <a:lstStyle/>
        <a:p>
          <a:endParaRPr lang="en-US"/>
        </a:p>
      </dgm:t>
    </dgm:pt>
    <dgm:pt modelId="{110E3833-0EAF-4835-A1DE-CDADF8F8A366}" type="pres">
      <dgm:prSet presAssocID="{4EBDC3F1-8053-4D22-9442-7EB9B3E96521}" presName="LevelTwoTextNode" presStyleLbl="node3" presStyleIdx="1" presStyleCnt="4" custScaleX="71683" custScaleY="49108" custLinFactNeighborX="297">
        <dgm:presLayoutVars>
          <dgm:chPref val="3"/>
        </dgm:presLayoutVars>
      </dgm:prSet>
      <dgm:spPr/>
      <dgm:t>
        <a:bodyPr/>
        <a:lstStyle/>
        <a:p>
          <a:endParaRPr lang="en-US"/>
        </a:p>
      </dgm:t>
    </dgm:pt>
    <dgm:pt modelId="{C8E9090B-AF97-4094-9290-BB940205CD58}" type="pres">
      <dgm:prSet presAssocID="{4EBDC3F1-8053-4D22-9442-7EB9B3E96521}" presName="level3hierChild" presStyleCnt="0"/>
      <dgm:spPr/>
      <dgm:t>
        <a:bodyPr/>
        <a:lstStyle/>
        <a:p>
          <a:endParaRPr lang="en-US"/>
        </a:p>
      </dgm:t>
    </dgm:pt>
    <dgm:pt modelId="{1F8AEF64-CAAB-4816-A5FD-CFBB698C6FD0}" type="pres">
      <dgm:prSet presAssocID="{DC369D06-8EFD-473A-97D0-0DDBC324DD63}" presName="conn2-1" presStyleLbl="parChTrans1D2" presStyleIdx="1" presStyleCnt="2"/>
      <dgm:spPr/>
      <dgm:t>
        <a:bodyPr/>
        <a:lstStyle/>
        <a:p>
          <a:endParaRPr lang="en-US"/>
        </a:p>
      </dgm:t>
    </dgm:pt>
    <dgm:pt modelId="{02F6ECDC-76C6-4755-B28E-4CD72118C1A0}" type="pres">
      <dgm:prSet presAssocID="{DC369D06-8EFD-473A-97D0-0DDBC324DD63}" presName="connTx" presStyleLbl="parChTrans1D2" presStyleIdx="1" presStyleCnt="2"/>
      <dgm:spPr/>
      <dgm:t>
        <a:bodyPr/>
        <a:lstStyle/>
        <a:p>
          <a:endParaRPr lang="en-US"/>
        </a:p>
      </dgm:t>
    </dgm:pt>
    <dgm:pt modelId="{C00BC4AD-95E0-47D7-A362-904FC2B9F40C}" type="pres">
      <dgm:prSet presAssocID="{1F2BB842-D956-4200-A122-2BBB8C726011}" presName="root2" presStyleCnt="0"/>
      <dgm:spPr/>
      <dgm:t>
        <a:bodyPr/>
        <a:lstStyle/>
        <a:p>
          <a:endParaRPr lang="en-US"/>
        </a:p>
      </dgm:t>
    </dgm:pt>
    <dgm:pt modelId="{12283CDD-F31E-4CB6-A2EA-57D4C1E0E91A}" type="pres">
      <dgm:prSet presAssocID="{1F2BB842-D956-4200-A122-2BBB8C726011}" presName="LevelTwoTextNode" presStyleLbl="node2" presStyleIdx="1" presStyleCnt="2">
        <dgm:presLayoutVars>
          <dgm:chPref val="3"/>
        </dgm:presLayoutVars>
      </dgm:prSet>
      <dgm:spPr/>
      <dgm:t>
        <a:bodyPr/>
        <a:lstStyle/>
        <a:p>
          <a:endParaRPr lang="en-US"/>
        </a:p>
      </dgm:t>
    </dgm:pt>
    <dgm:pt modelId="{8EBE16F2-3F53-400B-8CD6-9E4FC660F7F0}" type="pres">
      <dgm:prSet presAssocID="{1F2BB842-D956-4200-A122-2BBB8C726011}" presName="level3hierChild" presStyleCnt="0"/>
      <dgm:spPr/>
      <dgm:t>
        <a:bodyPr/>
        <a:lstStyle/>
        <a:p>
          <a:endParaRPr lang="en-US"/>
        </a:p>
      </dgm:t>
    </dgm:pt>
    <dgm:pt modelId="{E3B35239-1CF2-4BF0-A297-DD65AE4F98BE}" type="pres">
      <dgm:prSet presAssocID="{2CEF4515-DF42-496B-A873-6D1E8B9172BD}" presName="conn2-1" presStyleLbl="parChTrans1D3" presStyleIdx="2" presStyleCnt="4"/>
      <dgm:spPr/>
      <dgm:t>
        <a:bodyPr/>
        <a:lstStyle/>
        <a:p>
          <a:endParaRPr lang="en-US"/>
        </a:p>
      </dgm:t>
    </dgm:pt>
    <dgm:pt modelId="{96DE6E19-91CF-4D10-9229-F4B4F7B43B19}" type="pres">
      <dgm:prSet presAssocID="{2CEF4515-DF42-496B-A873-6D1E8B9172BD}" presName="connTx" presStyleLbl="parChTrans1D3" presStyleIdx="2" presStyleCnt="4"/>
      <dgm:spPr/>
      <dgm:t>
        <a:bodyPr/>
        <a:lstStyle/>
        <a:p>
          <a:endParaRPr lang="en-US"/>
        </a:p>
      </dgm:t>
    </dgm:pt>
    <dgm:pt modelId="{772F48B4-EFF5-406A-99A8-56CD95328C10}" type="pres">
      <dgm:prSet presAssocID="{7E4AB056-2C84-4016-BD4C-6C3FC52E2A9C}" presName="root2" presStyleCnt="0"/>
      <dgm:spPr/>
      <dgm:t>
        <a:bodyPr/>
        <a:lstStyle/>
        <a:p>
          <a:endParaRPr lang="en-US"/>
        </a:p>
      </dgm:t>
    </dgm:pt>
    <dgm:pt modelId="{19E6A86F-3C01-4B4B-B8F3-7248DB7FE585}" type="pres">
      <dgm:prSet presAssocID="{7E4AB056-2C84-4016-BD4C-6C3FC52E2A9C}" presName="LevelTwoTextNode" presStyleLbl="node3" presStyleIdx="2" presStyleCnt="4" custScaleX="71486" custScaleY="53020">
        <dgm:presLayoutVars>
          <dgm:chPref val="3"/>
        </dgm:presLayoutVars>
      </dgm:prSet>
      <dgm:spPr/>
      <dgm:t>
        <a:bodyPr/>
        <a:lstStyle/>
        <a:p>
          <a:endParaRPr lang="en-US"/>
        </a:p>
      </dgm:t>
    </dgm:pt>
    <dgm:pt modelId="{FDE346CE-08FC-4CD7-90F2-69EE06FEFF23}" type="pres">
      <dgm:prSet presAssocID="{7E4AB056-2C84-4016-BD4C-6C3FC52E2A9C}" presName="level3hierChild" presStyleCnt="0"/>
      <dgm:spPr/>
      <dgm:t>
        <a:bodyPr/>
        <a:lstStyle/>
        <a:p>
          <a:endParaRPr lang="en-US"/>
        </a:p>
      </dgm:t>
    </dgm:pt>
    <dgm:pt modelId="{84A96FB5-1F51-4C76-80AF-44F224C9074C}" type="pres">
      <dgm:prSet presAssocID="{D4A00FED-0421-4BBB-869B-4455748AD332}" presName="conn2-1" presStyleLbl="parChTrans1D3" presStyleIdx="3" presStyleCnt="4"/>
      <dgm:spPr/>
      <dgm:t>
        <a:bodyPr/>
        <a:lstStyle/>
        <a:p>
          <a:endParaRPr lang="en-US"/>
        </a:p>
      </dgm:t>
    </dgm:pt>
    <dgm:pt modelId="{BB5B59FC-A23E-4F4C-8118-6F8E4D9F46E8}" type="pres">
      <dgm:prSet presAssocID="{D4A00FED-0421-4BBB-869B-4455748AD332}" presName="connTx" presStyleLbl="parChTrans1D3" presStyleIdx="3" presStyleCnt="4"/>
      <dgm:spPr/>
      <dgm:t>
        <a:bodyPr/>
        <a:lstStyle/>
        <a:p>
          <a:endParaRPr lang="en-US"/>
        </a:p>
      </dgm:t>
    </dgm:pt>
    <dgm:pt modelId="{B0EE28F0-F58B-4211-9F3B-46A9F1B38CAB}" type="pres">
      <dgm:prSet presAssocID="{8EA68743-ED9F-4917-AE19-C2B6785B78FE}" presName="root2" presStyleCnt="0"/>
      <dgm:spPr/>
      <dgm:t>
        <a:bodyPr/>
        <a:lstStyle/>
        <a:p>
          <a:endParaRPr lang="en-US"/>
        </a:p>
      </dgm:t>
    </dgm:pt>
    <dgm:pt modelId="{71768329-3F24-445B-BE8D-3DB5BECE35A0}" type="pres">
      <dgm:prSet presAssocID="{8EA68743-ED9F-4917-AE19-C2B6785B78FE}" presName="LevelTwoTextNode" presStyleLbl="node3" presStyleIdx="3" presStyleCnt="4" custScaleX="68431" custScaleY="49247" custLinFactNeighborX="3356">
        <dgm:presLayoutVars>
          <dgm:chPref val="3"/>
        </dgm:presLayoutVars>
      </dgm:prSet>
      <dgm:spPr/>
      <dgm:t>
        <a:bodyPr/>
        <a:lstStyle/>
        <a:p>
          <a:endParaRPr lang="en-US"/>
        </a:p>
      </dgm:t>
    </dgm:pt>
    <dgm:pt modelId="{3300DEFE-21A6-4B41-A333-B84A6E2AA582}" type="pres">
      <dgm:prSet presAssocID="{8EA68743-ED9F-4917-AE19-C2B6785B78FE}" presName="level3hierChild" presStyleCnt="0"/>
      <dgm:spPr/>
      <dgm:t>
        <a:bodyPr/>
        <a:lstStyle/>
        <a:p>
          <a:endParaRPr lang="en-US"/>
        </a:p>
      </dgm:t>
    </dgm:pt>
  </dgm:ptLst>
  <dgm:cxnLst>
    <dgm:cxn modelId="{E80299B3-5265-4568-B959-26AB71DC1A93}" type="presOf" srcId="{DC369D06-8EFD-473A-97D0-0DDBC324DD63}" destId="{1F8AEF64-CAAB-4816-A5FD-CFBB698C6FD0}" srcOrd="0" destOrd="0" presId="urn:microsoft.com/office/officeart/2005/8/layout/hierarchy2"/>
    <dgm:cxn modelId="{191F6B33-23E9-4429-A6FF-55E18B42C3CE}" type="presOf" srcId="{8EA68743-ED9F-4917-AE19-C2B6785B78FE}" destId="{71768329-3F24-445B-BE8D-3DB5BECE35A0}" srcOrd="0" destOrd="0" presId="urn:microsoft.com/office/officeart/2005/8/layout/hierarchy2"/>
    <dgm:cxn modelId="{BCE951D1-CB8A-46DE-BF6A-2B783B93A6FB}" type="presOf" srcId="{7E4AB056-2C84-4016-BD4C-6C3FC52E2A9C}" destId="{19E6A86F-3C01-4B4B-B8F3-7248DB7FE585}" srcOrd="0" destOrd="0" presId="urn:microsoft.com/office/officeart/2005/8/layout/hierarchy2"/>
    <dgm:cxn modelId="{58CB6F7E-9B8A-42EF-AA58-1498B5263435}" srcId="{A362D580-1DBD-46AA-9A74-A7CD972065FE}" destId="{DA25054D-405D-4E23-B554-6AC3B9CE0BA9}" srcOrd="0" destOrd="0" parTransId="{0F88728B-96DC-44E4-A631-33F9A0AA7571}" sibTransId="{62D9243B-A964-4050-93F0-467643B3EBAB}"/>
    <dgm:cxn modelId="{B8F923F1-5F99-4B9B-9467-5ACD577E7D8C}" srcId="{DA25054D-405D-4E23-B554-6AC3B9CE0BA9}" destId="{4EBDC3F1-8053-4D22-9442-7EB9B3E96521}" srcOrd="1" destOrd="0" parTransId="{DDBA2383-D754-4206-A0A1-ECA76A50EDBF}" sibTransId="{4113265A-C895-4355-98B7-6C1F8C85CE1C}"/>
    <dgm:cxn modelId="{B191785F-A2EC-4B1C-9166-D7E5BB588F2F}" type="presOf" srcId="{1F2BB842-D956-4200-A122-2BBB8C726011}" destId="{12283CDD-F31E-4CB6-A2EA-57D4C1E0E91A}" srcOrd="0" destOrd="0" presId="urn:microsoft.com/office/officeart/2005/8/layout/hierarchy2"/>
    <dgm:cxn modelId="{D98A5BBD-BEAD-4B5B-980E-22EBDDD1E80F}" srcId="{1F2BB842-D956-4200-A122-2BBB8C726011}" destId="{8EA68743-ED9F-4917-AE19-C2B6785B78FE}" srcOrd="1" destOrd="0" parTransId="{D4A00FED-0421-4BBB-869B-4455748AD332}" sibTransId="{C569C6FF-ECFA-4F6A-80E4-BB475D7800CB}"/>
    <dgm:cxn modelId="{BF7B2A38-04A2-4DDE-BE22-36328CBEAA40}" type="presOf" srcId="{2CEF4515-DF42-496B-A873-6D1E8B9172BD}" destId="{96DE6E19-91CF-4D10-9229-F4B4F7B43B19}" srcOrd="1" destOrd="0" presId="urn:microsoft.com/office/officeart/2005/8/layout/hierarchy2"/>
    <dgm:cxn modelId="{E68DCD97-4A33-4723-86DF-3A542B4BD45B}" srcId="{A362D580-1DBD-46AA-9A74-A7CD972065FE}" destId="{1F2BB842-D956-4200-A122-2BBB8C726011}" srcOrd="1" destOrd="0" parTransId="{DC369D06-8EFD-473A-97D0-0DDBC324DD63}" sibTransId="{6E10E8DE-98B5-4D52-849F-FB88449F7672}"/>
    <dgm:cxn modelId="{81AB80BE-CB1E-4CC0-B33C-879CCD5D7E41}" type="presOf" srcId="{DC369D06-8EFD-473A-97D0-0DDBC324DD63}" destId="{02F6ECDC-76C6-4755-B28E-4CD72118C1A0}" srcOrd="1" destOrd="0" presId="urn:microsoft.com/office/officeart/2005/8/layout/hierarchy2"/>
    <dgm:cxn modelId="{30FB1C6B-C4E7-4E17-9E8C-D7C3B7678527}" type="presOf" srcId="{DDBA2383-D754-4206-A0A1-ECA76A50EDBF}" destId="{668FFCA5-603F-455E-8924-948307D53E0C}" srcOrd="1" destOrd="0" presId="urn:microsoft.com/office/officeart/2005/8/layout/hierarchy2"/>
    <dgm:cxn modelId="{9E7F6730-A0D1-4960-A0C0-0DAD49789CDA}" type="presOf" srcId="{D4A00FED-0421-4BBB-869B-4455748AD332}" destId="{84A96FB5-1F51-4C76-80AF-44F224C9074C}" srcOrd="0" destOrd="0" presId="urn:microsoft.com/office/officeart/2005/8/layout/hierarchy2"/>
    <dgm:cxn modelId="{641016C0-7AA7-4229-848F-393EBE67BE9B}" type="presOf" srcId="{4986E0CF-6F45-4619-9571-647DEB96653B}" destId="{AFDB6FF3-4771-477F-8614-49D291C77A84}" srcOrd="0" destOrd="0" presId="urn:microsoft.com/office/officeart/2005/8/layout/hierarchy2"/>
    <dgm:cxn modelId="{7808BF4F-438F-407B-8D25-470F0EF99B99}" type="presOf" srcId="{D4A00FED-0421-4BBB-869B-4455748AD332}" destId="{BB5B59FC-A23E-4F4C-8118-6F8E4D9F46E8}" srcOrd="1" destOrd="0" presId="urn:microsoft.com/office/officeart/2005/8/layout/hierarchy2"/>
    <dgm:cxn modelId="{53911DCB-A873-4861-93A5-9FAFABC39AEE}" type="presOf" srcId="{0F88728B-96DC-44E4-A631-33F9A0AA7571}" destId="{988F8004-11AB-48FD-9F7C-E1FA753D5EDB}" srcOrd="1" destOrd="0" presId="urn:microsoft.com/office/officeart/2005/8/layout/hierarchy2"/>
    <dgm:cxn modelId="{266F235F-9A2E-4919-A55B-D833A9EC7B48}" type="presOf" srcId="{4EBDC3F1-8053-4D22-9442-7EB9B3E96521}" destId="{110E3833-0EAF-4835-A1DE-CDADF8F8A366}" srcOrd="0" destOrd="0" presId="urn:microsoft.com/office/officeart/2005/8/layout/hierarchy2"/>
    <dgm:cxn modelId="{4B3C2DF1-1E85-4A25-90E2-F9858AA0316E}" type="presOf" srcId="{DDBA2383-D754-4206-A0A1-ECA76A50EDBF}" destId="{A241E3E2-A04E-43F3-8B8D-CFE315D82B16}" srcOrd="0" destOrd="0" presId="urn:microsoft.com/office/officeart/2005/8/layout/hierarchy2"/>
    <dgm:cxn modelId="{78A3C525-7AEF-44A8-B96A-447F65C20B3A}" srcId="{4986E0CF-6F45-4619-9571-647DEB96653B}" destId="{A362D580-1DBD-46AA-9A74-A7CD972065FE}" srcOrd="0" destOrd="0" parTransId="{7F7B3A52-44CF-4561-9AE9-85C91916FC58}" sibTransId="{FBC22CE8-7DCE-4201-B055-67EE970F22C9}"/>
    <dgm:cxn modelId="{23CB67A4-4040-4B65-BD50-2630A3564F2B}" type="presOf" srcId="{2CEF4515-DF42-496B-A873-6D1E8B9172BD}" destId="{E3B35239-1CF2-4BF0-A297-DD65AE4F98BE}" srcOrd="0" destOrd="0" presId="urn:microsoft.com/office/officeart/2005/8/layout/hierarchy2"/>
    <dgm:cxn modelId="{623A9362-43A0-46DD-8FE0-BA0982EA079D}" srcId="{1F2BB842-D956-4200-A122-2BBB8C726011}" destId="{7E4AB056-2C84-4016-BD4C-6C3FC52E2A9C}" srcOrd="0" destOrd="0" parTransId="{2CEF4515-DF42-496B-A873-6D1E8B9172BD}" sibTransId="{A141C801-75C4-4316-82EA-55469AAC7DAE}"/>
    <dgm:cxn modelId="{C01C7082-0C5F-4E97-8DB3-146A0A0A8FA2}" srcId="{DA25054D-405D-4E23-B554-6AC3B9CE0BA9}" destId="{929E62AF-8BE8-4B32-BEC3-0654CB1BB60D}" srcOrd="0" destOrd="0" parTransId="{002A527F-5C38-4A7D-B634-CDA10E47F9A9}" sibTransId="{F74D3801-D558-42A4-8225-176C2816F45B}"/>
    <dgm:cxn modelId="{2C0A839A-C26C-4195-A7F5-0AD623AA543E}" type="presOf" srcId="{DA25054D-405D-4E23-B554-6AC3B9CE0BA9}" destId="{C2A2ECBE-330C-4E67-B363-EF3EC084C8D9}" srcOrd="0" destOrd="0" presId="urn:microsoft.com/office/officeart/2005/8/layout/hierarchy2"/>
    <dgm:cxn modelId="{3D0D08AB-8D1A-4312-8BEB-26163FDD3069}" type="presOf" srcId="{002A527F-5C38-4A7D-B634-CDA10E47F9A9}" destId="{8D5A3E0B-6774-4DCE-BA35-5A1D1866369C}" srcOrd="1" destOrd="0" presId="urn:microsoft.com/office/officeart/2005/8/layout/hierarchy2"/>
    <dgm:cxn modelId="{5D9DF3B0-019B-4A61-A806-03B79E9C44FC}" type="presOf" srcId="{A362D580-1DBD-46AA-9A74-A7CD972065FE}" destId="{769E4463-60EB-47C7-8418-2DA7D10091B9}" srcOrd="0" destOrd="0" presId="urn:microsoft.com/office/officeart/2005/8/layout/hierarchy2"/>
    <dgm:cxn modelId="{092E9584-9EFD-40E0-9504-CCD8E2FEE674}" type="presOf" srcId="{929E62AF-8BE8-4B32-BEC3-0654CB1BB60D}" destId="{4783F318-8DAA-4F54-9973-DB512B4F28A8}" srcOrd="0" destOrd="0" presId="urn:microsoft.com/office/officeart/2005/8/layout/hierarchy2"/>
    <dgm:cxn modelId="{EF10B079-88FD-4FB2-8E51-D7BEC882404C}" type="presOf" srcId="{0F88728B-96DC-44E4-A631-33F9A0AA7571}" destId="{DD6F55D4-1AE4-4B31-BF5B-82AD8BEDA26C}" srcOrd="0" destOrd="0" presId="urn:microsoft.com/office/officeart/2005/8/layout/hierarchy2"/>
    <dgm:cxn modelId="{A2B4DD9A-CC7A-490B-991F-C636610B6792}" type="presOf" srcId="{002A527F-5C38-4A7D-B634-CDA10E47F9A9}" destId="{75B2BAF0-DE5C-40EC-9597-264BD6C8C9A5}" srcOrd="0" destOrd="0" presId="urn:microsoft.com/office/officeart/2005/8/layout/hierarchy2"/>
    <dgm:cxn modelId="{B51B0491-268D-485F-B602-08E1FA893BCA}" type="presParOf" srcId="{AFDB6FF3-4771-477F-8614-49D291C77A84}" destId="{BE8278BC-8D2D-472D-9D49-3EB16105E9DE}" srcOrd="0" destOrd="0" presId="urn:microsoft.com/office/officeart/2005/8/layout/hierarchy2"/>
    <dgm:cxn modelId="{958FC56F-D8CB-4DAE-80A8-BDA385C6ECD6}" type="presParOf" srcId="{BE8278BC-8D2D-472D-9D49-3EB16105E9DE}" destId="{769E4463-60EB-47C7-8418-2DA7D10091B9}" srcOrd="0" destOrd="0" presId="urn:microsoft.com/office/officeart/2005/8/layout/hierarchy2"/>
    <dgm:cxn modelId="{66F10B1C-9774-4C74-985C-E4BC84A114D9}" type="presParOf" srcId="{BE8278BC-8D2D-472D-9D49-3EB16105E9DE}" destId="{4E9E0778-0CB4-4379-A8FB-C894F40A90EE}" srcOrd="1" destOrd="0" presId="urn:microsoft.com/office/officeart/2005/8/layout/hierarchy2"/>
    <dgm:cxn modelId="{CECBEBFF-4A78-44B6-A24F-5F5A0F6CE812}" type="presParOf" srcId="{4E9E0778-0CB4-4379-A8FB-C894F40A90EE}" destId="{DD6F55D4-1AE4-4B31-BF5B-82AD8BEDA26C}" srcOrd="0" destOrd="0" presId="urn:microsoft.com/office/officeart/2005/8/layout/hierarchy2"/>
    <dgm:cxn modelId="{2F93B8DF-A19F-4CFA-BEA4-5E5B654363BC}" type="presParOf" srcId="{DD6F55D4-1AE4-4B31-BF5B-82AD8BEDA26C}" destId="{988F8004-11AB-48FD-9F7C-E1FA753D5EDB}" srcOrd="0" destOrd="0" presId="urn:microsoft.com/office/officeart/2005/8/layout/hierarchy2"/>
    <dgm:cxn modelId="{601FBEBB-F34F-4849-AF24-A85F892DA5D2}" type="presParOf" srcId="{4E9E0778-0CB4-4379-A8FB-C894F40A90EE}" destId="{ACEA931E-C2B2-41D1-83E9-BE8A19573000}" srcOrd="1" destOrd="0" presId="urn:microsoft.com/office/officeart/2005/8/layout/hierarchy2"/>
    <dgm:cxn modelId="{C8953F2C-CE0E-4DAB-AC78-B5770E8BFFE3}" type="presParOf" srcId="{ACEA931E-C2B2-41D1-83E9-BE8A19573000}" destId="{C2A2ECBE-330C-4E67-B363-EF3EC084C8D9}" srcOrd="0" destOrd="0" presId="urn:microsoft.com/office/officeart/2005/8/layout/hierarchy2"/>
    <dgm:cxn modelId="{BEEA0E35-8EEE-4607-8154-9911598BCD8A}" type="presParOf" srcId="{ACEA931E-C2B2-41D1-83E9-BE8A19573000}" destId="{C755A583-3EAC-4857-9055-017A14EAA3A1}" srcOrd="1" destOrd="0" presId="urn:microsoft.com/office/officeart/2005/8/layout/hierarchy2"/>
    <dgm:cxn modelId="{32C3622F-C9DA-4953-B247-A281929146BC}" type="presParOf" srcId="{C755A583-3EAC-4857-9055-017A14EAA3A1}" destId="{75B2BAF0-DE5C-40EC-9597-264BD6C8C9A5}" srcOrd="0" destOrd="0" presId="urn:microsoft.com/office/officeart/2005/8/layout/hierarchy2"/>
    <dgm:cxn modelId="{1B5A7AD5-C332-40A7-8705-25EA15910C5D}" type="presParOf" srcId="{75B2BAF0-DE5C-40EC-9597-264BD6C8C9A5}" destId="{8D5A3E0B-6774-4DCE-BA35-5A1D1866369C}" srcOrd="0" destOrd="0" presId="urn:microsoft.com/office/officeart/2005/8/layout/hierarchy2"/>
    <dgm:cxn modelId="{F83BDC27-36D6-4A80-88BA-A7F4F8248D37}" type="presParOf" srcId="{C755A583-3EAC-4857-9055-017A14EAA3A1}" destId="{27257931-43F3-436C-94C4-9C96D64462BC}" srcOrd="1" destOrd="0" presId="urn:microsoft.com/office/officeart/2005/8/layout/hierarchy2"/>
    <dgm:cxn modelId="{41BF7A24-30FF-4C5E-8DDE-D07F6D812BA9}" type="presParOf" srcId="{27257931-43F3-436C-94C4-9C96D64462BC}" destId="{4783F318-8DAA-4F54-9973-DB512B4F28A8}" srcOrd="0" destOrd="0" presId="urn:microsoft.com/office/officeart/2005/8/layout/hierarchy2"/>
    <dgm:cxn modelId="{C39CBB32-AA25-4E89-8307-2FBA1BCA5272}" type="presParOf" srcId="{27257931-43F3-436C-94C4-9C96D64462BC}" destId="{AC370744-2619-466F-80A1-F636E650114A}" srcOrd="1" destOrd="0" presId="urn:microsoft.com/office/officeart/2005/8/layout/hierarchy2"/>
    <dgm:cxn modelId="{A900CD86-6D4C-434E-9346-5CD204DECC48}" type="presParOf" srcId="{C755A583-3EAC-4857-9055-017A14EAA3A1}" destId="{A241E3E2-A04E-43F3-8B8D-CFE315D82B16}" srcOrd="2" destOrd="0" presId="urn:microsoft.com/office/officeart/2005/8/layout/hierarchy2"/>
    <dgm:cxn modelId="{0888DAEA-4459-45D5-870B-3F67D72B561F}" type="presParOf" srcId="{A241E3E2-A04E-43F3-8B8D-CFE315D82B16}" destId="{668FFCA5-603F-455E-8924-948307D53E0C}" srcOrd="0" destOrd="0" presId="urn:microsoft.com/office/officeart/2005/8/layout/hierarchy2"/>
    <dgm:cxn modelId="{029235C9-EA53-44A0-A7F7-12F2E1347160}" type="presParOf" srcId="{C755A583-3EAC-4857-9055-017A14EAA3A1}" destId="{451E8FAB-218F-4D6A-8B9D-68AA6135EE17}" srcOrd="3" destOrd="0" presId="urn:microsoft.com/office/officeart/2005/8/layout/hierarchy2"/>
    <dgm:cxn modelId="{6224954C-6666-47CF-9320-BEBD2026B44B}" type="presParOf" srcId="{451E8FAB-218F-4D6A-8B9D-68AA6135EE17}" destId="{110E3833-0EAF-4835-A1DE-CDADF8F8A366}" srcOrd="0" destOrd="0" presId="urn:microsoft.com/office/officeart/2005/8/layout/hierarchy2"/>
    <dgm:cxn modelId="{B0D9B118-969F-4C19-AF83-8390288FEC32}" type="presParOf" srcId="{451E8FAB-218F-4D6A-8B9D-68AA6135EE17}" destId="{C8E9090B-AF97-4094-9290-BB940205CD58}" srcOrd="1" destOrd="0" presId="urn:microsoft.com/office/officeart/2005/8/layout/hierarchy2"/>
    <dgm:cxn modelId="{2ED50899-8C52-4C85-9C94-703F23C9B585}" type="presParOf" srcId="{4E9E0778-0CB4-4379-A8FB-C894F40A90EE}" destId="{1F8AEF64-CAAB-4816-A5FD-CFBB698C6FD0}" srcOrd="2" destOrd="0" presId="urn:microsoft.com/office/officeart/2005/8/layout/hierarchy2"/>
    <dgm:cxn modelId="{F1B0301E-DF75-4FDF-9646-EDDAFBE09338}" type="presParOf" srcId="{1F8AEF64-CAAB-4816-A5FD-CFBB698C6FD0}" destId="{02F6ECDC-76C6-4755-B28E-4CD72118C1A0}" srcOrd="0" destOrd="0" presId="urn:microsoft.com/office/officeart/2005/8/layout/hierarchy2"/>
    <dgm:cxn modelId="{27DF3AFB-B789-4B10-A8C7-B060CF963CCA}" type="presParOf" srcId="{4E9E0778-0CB4-4379-A8FB-C894F40A90EE}" destId="{C00BC4AD-95E0-47D7-A362-904FC2B9F40C}" srcOrd="3" destOrd="0" presId="urn:microsoft.com/office/officeart/2005/8/layout/hierarchy2"/>
    <dgm:cxn modelId="{379672D4-DD41-4534-B335-BE5964B52F55}" type="presParOf" srcId="{C00BC4AD-95E0-47D7-A362-904FC2B9F40C}" destId="{12283CDD-F31E-4CB6-A2EA-57D4C1E0E91A}" srcOrd="0" destOrd="0" presId="urn:microsoft.com/office/officeart/2005/8/layout/hierarchy2"/>
    <dgm:cxn modelId="{07264659-4C1E-4FBF-82A7-3F4555A01D67}" type="presParOf" srcId="{C00BC4AD-95E0-47D7-A362-904FC2B9F40C}" destId="{8EBE16F2-3F53-400B-8CD6-9E4FC660F7F0}" srcOrd="1" destOrd="0" presId="urn:microsoft.com/office/officeart/2005/8/layout/hierarchy2"/>
    <dgm:cxn modelId="{8969A65E-F402-4D03-AFFF-03F489913102}" type="presParOf" srcId="{8EBE16F2-3F53-400B-8CD6-9E4FC660F7F0}" destId="{E3B35239-1CF2-4BF0-A297-DD65AE4F98BE}" srcOrd="0" destOrd="0" presId="urn:microsoft.com/office/officeart/2005/8/layout/hierarchy2"/>
    <dgm:cxn modelId="{ED78E1DB-A76B-46ED-A350-551909103242}" type="presParOf" srcId="{E3B35239-1CF2-4BF0-A297-DD65AE4F98BE}" destId="{96DE6E19-91CF-4D10-9229-F4B4F7B43B19}" srcOrd="0" destOrd="0" presId="urn:microsoft.com/office/officeart/2005/8/layout/hierarchy2"/>
    <dgm:cxn modelId="{7460BDBA-C6CF-4C6F-BB88-93AF1CA645C7}" type="presParOf" srcId="{8EBE16F2-3F53-400B-8CD6-9E4FC660F7F0}" destId="{772F48B4-EFF5-406A-99A8-56CD95328C10}" srcOrd="1" destOrd="0" presId="urn:microsoft.com/office/officeart/2005/8/layout/hierarchy2"/>
    <dgm:cxn modelId="{7FEEB1DB-F7B1-4EAA-932F-166B0A4B418E}" type="presParOf" srcId="{772F48B4-EFF5-406A-99A8-56CD95328C10}" destId="{19E6A86F-3C01-4B4B-B8F3-7248DB7FE585}" srcOrd="0" destOrd="0" presId="urn:microsoft.com/office/officeart/2005/8/layout/hierarchy2"/>
    <dgm:cxn modelId="{067F2D27-3D80-412B-B57F-299BE3DB47B8}" type="presParOf" srcId="{772F48B4-EFF5-406A-99A8-56CD95328C10}" destId="{FDE346CE-08FC-4CD7-90F2-69EE06FEFF23}" srcOrd="1" destOrd="0" presId="urn:microsoft.com/office/officeart/2005/8/layout/hierarchy2"/>
    <dgm:cxn modelId="{C92B1F72-1878-42DD-8C60-C2956217FE27}" type="presParOf" srcId="{8EBE16F2-3F53-400B-8CD6-9E4FC660F7F0}" destId="{84A96FB5-1F51-4C76-80AF-44F224C9074C}" srcOrd="2" destOrd="0" presId="urn:microsoft.com/office/officeart/2005/8/layout/hierarchy2"/>
    <dgm:cxn modelId="{2CE780CB-D6A7-4E52-B27A-526EB7982E9E}" type="presParOf" srcId="{84A96FB5-1F51-4C76-80AF-44F224C9074C}" destId="{BB5B59FC-A23E-4F4C-8118-6F8E4D9F46E8}" srcOrd="0" destOrd="0" presId="urn:microsoft.com/office/officeart/2005/8/layout/hierarchy2"/>
    <dgm:cxn modelId="{16B7C5BF-6FAE-414D-9916-DA2B75D9A197}" type="presParOf" srcId="{8EBE16F2-3F53-400B-8CD6-9E4FC660F7F0}" destId="{B0EE28F0-F58B-4211-9F3B-46A9F1B38CAB}" srcOrd="3" destOrd="0" presId="urn:microsoft.com/office/officeart/2005/8/layout/hierarchy2"/>
    <dgm:cxn modelId="{BC2413FF-3DAC-4941-AA4F-B00BE7C9F257}" type="presParOf" srcId="{B0EE28F0-F58B-4211-9F3B-46A9F1B38CAB}" destId="{71768329-3F24-445B-BE8D-3DB5BECE35A0}" srcOrd="0" destOrd="0" presId="urn:microsoft.com/office/officeart/2005/8/layout/hierarchy2"/>
    <dgm:cxn modelId="{74BBA12C-B28E-44D3-BC19-F6ACC9A70FB1}" type="presParOf" srcId="{B0EE28F0-F58B-4211-9F3B-46A9F1B38CAB}" destId="{3300DEFE-21A6-4B41-A333-B84A6E2AA582}"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A6B2BA-DF71-4F9C-870D-AF044CB4C470}" type="doc">
      <dgm:prSet loTypeId="urn:microsoft.com/office/officeart/2005/8/layout/cycle4" loCatId="cycle" qsTypeId="urn:microsoft.com/office/officeart/2005/8/quickstyle/simple1" qsCatId="simple" csTypeId="urn:microsoft.com/office/officeart/2005/8/colors/colorful3" csCatId="colorful" phldr="1"/>
      <dgm:spPr/>
      <dgm:t>
        <a:bodyPr/>
        <a:lstStyle/>
        <a:p>
          <a:endParaRPr lang="en-US"/>
        </a:p>
      </dgm:t>
    </dgm:pt>
    <dgm:pt modelId="{76875243-9060-4BE7-A6B5-E47665BF7ED5}">
      <dgm:prSet phldrT="[Texto]" custT="1"/>
      <dgm:spPr/>
      <dgm:t>
        <a:bodyPr/>
        <a:lstStyle/>
        <a:p>
          <a:r>
            <a:rPr lang="es-EC" sz="1400" dirty="0" smtClean="0">
              <a:latin typeface="Times New Roman" pitchFamily="18" charset="0"/>
              <a:cs typeface="Times New Roman" pitchFamily="18" charset="0"/>
            </a:rPr>
            <a:t>Encuesta</a:t>
          </a:r>
          <a:endParaRPr lang="en-US" sz="1400" dirty="0">
            <a:latin typeface="Times New Roman" pitchFamily="18" charset="0"/>
            <a:cs typeface="Times New Roman" pitchFamily="18" charset="0"/>
          </a:endParaRPr>
        </a:p>
      </dgm:t>
    </dgm:pt>
    <dgm:pt modelId="{251E0D4B-80A0-42AB-9986-06FE278F5B4B}" type="parTrans" cxnId="{AA52D482-122C-497A-AC4B-EA6C4D29282D}">
      <dgm:prSet/>
      <dgm:spPr/>
      <dgm:t>
        <a:bodyPr/>
        <a:lstStyle/>
        <a:p>
          <a:endParaRPr lang="en-US" sz="1400">
            <a:latin typeface="Times New Roman" pitchFamily="18" charset="0"/>
            <a:cs typeface="Times New Roman" pitchFamily="18" charset="0"/>
          </a:endParaRPr>
        </a:p>
      </dgm:t>
    </dgm:pt>
    <dgm:pt modelId="{78720616-0680-40FD-9774-FD0F42AE3D60}" type="sibTrans" cxnId="{AA52D482-122C-497A-AC4B-EA6C4D29282D}">
      <dgm:prSet/>
      <dgm:spPr/>
      <dgm:t>
        <a:bodyPr/>
        <a:lstStyle/>
        <a:p>
          <a:endParaRPr lang="en-US" sz="1400">
            <a:latin typeface="Times New Roman" pitchFamily="18" charset="0"/>
            <a:cs typeface="Times New Roman" pitchFamily="18" charset="0"/>
          </a:endParaRPr>
        </a:p>
      </dgm:t>
    </dgm:pt>
    <dgm:pt modelId="{5EA53583-23B8-45E5-AE15-4C353DB7A091}">
      <dgm:prSet phldrT="[Texto]" custT="1"/>
      <dgm:spPr/>
      <dgm:t>
        <a:bodyPr/>
        <a:lstStyle/>
        <a:p>
          <a:r>
            <a:rPr lang="es-EC" sz="1200" dirty="0" smtClean="0">
              <a:latin typeface="Times New Roman" pitchFamily="18" charset="0"/>
              <a:cs typeface="Times New Roman" pitchFamily="18" charset="0"/>
            </a:rPr>
            <a:t>Información General del Agricultor y su Actividad</a:t>
          </a:r>
          <a:endParaRPr lang="en-US" sz="1200" dirty="0">
            <a:latin typeface="Times New Roman" pitchFamily="18" charset="0"/>
            <a:cs typeface="Times New Roman" pitchFamily="18" charset="0"/>
          </a:endParaRPr>
        </a:p>
      </dgm:t>
    </dgm:pt>
    <dgm:pt modelId="{C93E35AF-105F-4B1F-8CD9-D486241E2524}" type="parTrans" cxnId="{9566A898-A189-40EA-B023-CCFCE8152D42}">
      <dgm:prSet/>
      <dgm:spPr/>
      <dgm:t>
        <a:bodyPr/>
        <a:lstStyle/>
        <a:p>
          <a:endParaRPr lang="en-US" sz="1400">
            <a:latin typeface="Times New Roman" pitchFamily="18" charset="0"/>
            <a:cs typeface="Times New Roman" pitchFamily="18" charset="0"/>
          </a:endParaRPr>
        </a:p>
      </dgm:t>
    </dgm:pt>
    <dgm:pt modelId="{4D983908-3439-4B4D-9A14-A95183932593}" type="sibTrans" cxnId="{9566A898-A189-40EA-B023-CCFCE8152D42}">
      <dgm:prSet/>
      <dgm:spPr/>
      <dgm:t>
        <a:bodyPr/>
        <a:lstStyle/>
        <a:p>
          <a:endParaRPr lang="en-US" sz="1400">
            <a:latin typeface="Times New Roman" pitchFamily="18" charset="0"/>
            <a:cs typeface="Times New Roman" pitchFamily="18" charset="0"/>
          </a:endParaRPr>
        </a:p>
      </dgm:t>
    </dgm:pt>
    <dgm:pt modelId="{D09F1052-6DA3-43A7-B923-E3E64C8A53FD}">
      <dgm:prSet phldrT="[Texto]" custT="1"/>
      <dgm:spPr/>
      <dgm:t>
        <a:bodyPr/>
        <a:lstStyle/>
        <a:p>
          <a:r>
            <a:rPr lang="es-EC" sz="1400" dirty="0" smtClean="0">
              <a:latin typeface="Times New Roman" pitchFamily="18" charset="0"/>
              <a:cs typeface="Times New Roman" pitchFamily="18" charset="0"/>
            </a:rPr>
            <a:t>Población</a:t>
          </a:r>
          <a:endParaRPr lang="en-US" sz="1400" dirty="0">
            <a:latin typeface="Times New Roman" pitchFamily="18" charset="0"/>
            <a:cs typeface="Times New Roman" pitchFamily="18" charset="0"/>
          </a:endParaRPr>
        </a:p>
      </dgm:t>
    </dgm:pt>
    <dgm:pt modelId="{7E4C8054-F054-4F77-8DE4-416AF1334411}" type="parTrans" cxnId="{6D1E865B-44CC-42B1-9562-3EB9498E537F}">
      <dgm:prSet/>
      <dgm:spPr/>
      <dgm:t>
        <a:bodyPr/>
        <a:lstStyle/>
        <a:p>
          <a:endParaRPr lang="en-US" sz="1400">
            <a:latin typeface="Times New Roman" pitchFamily="18" charset="0"/>
            <a:cs typeface="Times New Roman" pitchFamily="18" charset="0"/>
          </a:endParaRPr>
        </a:p>
      </dgm:t>
    </dgm:pt>
    <dgm:pt modelId="{B42C7B70-A935-4A78-8DA1-43120922F9CD}" type="sibTrans" cxnId="{6D1E865B-44CC-42B1-9562-3EB9498E537F}">
      <dgm:prSet/>
      <dgm:spPr/>
      <dgm:t>
        <a:bodyPr/>
        <a:lstStyle/>
        <a:p>
          <a:endParaRPr lang="en-US" sz="1400">
            <a:latin typeface="Times New Roman" pitchFamily="18" charset="0"/>
            <a:cs typeface="Times New Roman" pitchFamily="18" charset="0"/>
          </a:endParaRPr>
        </a:p>
      </dgm:t>
    </dgm:pt>
    <dgm:pt modelId="{F3D33914-BD29-44EF-B5A7-BC6704C41578}">
      <dgm:prSet phldrT="[Texto]" custT="1"/>
      <dgm:spPr/>
      <dgm:t>
        <a:bodyPr/>
        <a:lstStyle/>
        <a:p>
          <a:r>
            <a:rPr lang="es-EC" sz="1400" dirty="0" smtClean="0">
              <a:latin typeface="Times New Roman" pitchFamily="18" charset="0"/>
              <a:cs typeface="Times New Roman" pitchFamily="18" charset="0"/>
            </a:rPr>
            <a:t>VI Censo de Población Y V de Vivienda 2010, INEC </a:t>
          </a:r>
          <a:endParaRPr lang="en-US" sz="1400" dirty="0">
            <a:latin typeface="Times New Roman" pitchFamily="18" charset="0"/>
            <a:cs typeface="Times New Roman" pitchFamily="18" charset="0"/>
          </a:endParaRPr>
        </a:p>
      </dgm:t>
    </dgm:pt>
    <dgm:pt modelId="{0379D15A-4BE7-4BC8-B59E-CDBEBB317DFD}" type="parTrans" cxnId="{19D4BA11-A6B4-41AA-80B8-2DFBD8867142}">
      <dgm:prSet/>
      <dgm:spPr/>
      <dgm:t>
        <a:bodyPr/>
        <a:lstStyle/>
        <a:p>
          <a:endParaRPr lang="en-US" sz="1400">
            <a:latin typeface="Times New Roman" pitchFamily="18" charset="0"/>
            <a:cs typeface="Times New Roman" pitchFamily="18" charset="0"/>
          </a:endParaRPr>
        </a:p>
      </dgm:t>
    </dgm:pt>
    <dgm:pt modelId="{AA8D75C4-5BEE-4AF9-8ECC-DB42686A997F}" type="sibTrans" cxnId="{19D4BA11-A6B4-41AA-80B8-2DFBD8867142}">
      <dgm:prSet/>
      <dgm:spPr/>
      <dgm:t>
        <a:bodyPr/>
        <a:lstStyle/>
        <a:p>
          <a:endParaRPr lang="en-US" sz="1400">
            <a:latin typeface="Times New Roman" pitchFamily="18" charset="0"/>
            <a:cs typeface="Times New Roman" pitchFamily="18" charset="0"/>
          </a:endParaRPr>
        </a:p>
      </dgm:t>
    </dgm:pt>
    <dgm:pt modelId="{1C873D5D-DC93-4772-A413-9640EC94F7D3}">
      <dgm:prSet phldrT="[Texto]" custT="1"/>
      <dgm:spPr/>
      <dgm:t>
        <a:bodyPr/>
        <a:lstStyle/>
        <a:p>
          <a:r>
            <a:rPr lang="es-EC" sz="1400" dirty="0" smtClean="0">
              <a:latin typeface="Times New Roman" pitchFamily="18" charset="0"/>
              <a:cs typeface="Times New Roman" pitchFamily="18" charset="0"/>
            </a:rPr>
            <a:t>Muestra</a:t>
          </a:r>
          <a:endParaRPr lang="en-US" sz="1400" dirty="0">
            <a:latin typeface="Times New Roman" pitchFamily="18" charset="0"/>
            <a:cs typeface="Times New Roman" pitchFamily="18" charset="0"/>
          </a:endParaRPr>
        </a:p>
      </dgm:t>
    </dgm:pt>
    <dgm:pt modelId="{057D383C-EA2E-43DF-BBBE-A19B383A2A0B}" type="parTrans" cxnId="{B4BDEB3C-49DD-4AB3-9701-3EAD0084F89C}">
      <dgm:prSet/>
      <dgm:spPr/>
      <dgm:t>
        <a:bodyPr/>
        <a:lstStyle/>
        <a:p>
          <a:endParaRPr lang="en-US" sz="1400">
            <a:latin typeface="Times New Roman" pitchFamily="18" charset="0"/>
            <a:cs typeface="Times New Roman" pitchFamily="18" charset="0"/>
          </a:endParaRPr>
        </a:p>
      </dgm:t>
    </dgm:pt>
    <dgm:pt modelId="{FD39DA94-A098-4A6F-942B-2A2D1B7CD565}" type="sibTrans" cxnId="{B4BDEB3C-49DD-4AB3-9701-3EAD0084F89C}">
      <dgm:prSet/>
      <dgm:spPr/>
      <dgm:t>
        <a:bodyPr/>
        <a:lstStyle/>
        <a:p>
          <a:endParaRPr lang="en-US" sz="1400">
            <a:latin typeface="Times New Roman" pitchFamily="18" charset="0"/>
            <a:cs typeface="Times New Roman" pitchFamily="18" charset="0"/>
          </a:endParaRPr>
        </a:p>
      </dgm:t>
    </dgm:pt>
    <dgm:pt modelId="{3AA9B764-577B-4B0C-BAEB-1F14AA981044}">
      <dgm:prSet phldrT="[Texto]" custT="1"/>
      <dgm:spPr/>
      <dgm:t>
        <a:bodyPr/>
        <a:lstStyle/>
        <a:p>
          <a:r>
            <a:rPr lang="es-EC" sz="1400" dirty="0" smtClean="0">
              <a:latin typeface="Times New Roman" pitchFamily="18" charset="0"/>
              <a:cs typeface="Times New Roman" pitchFamily="18" charset="0"/>
            </a:rPr>
            <a:t>n= 63 personas</a:t>
          </a:r>
          <a:endParaRPr lang="en-US" sz="1400" dirty="0">
            <a:latin typeface="Times New Roman" pitchFamily="18" charset="0"/>
            <a:cs typeface="Times New Roman" pitchFamily="18" charset="0"/>
          </a:endParaRPr>
        </a:p>
      </dgm:t>
    </dgm:pt>
    <dgm:pt modelId="{C6444147-8AD7-4616-8EC9-65BD655B1ADE}" type="parTrans" cxnId="{B34229CB-9BA4-4802-8A65-F84B3603B22B}">
      <dgm:prSet/>
      <dgm:spPr/>
      <dgm:t>
        <a:bodyPr/>
        <a:lstStyle/>
        <a:p>
          <a:endParaRPr lang="en-US" sz="1400">
            <a:latin typeface="Times New Roman" pitchFamily="18" charset="0"/>
            <a:cs typeface="Times New Roman" pitchFamily="18" charset="0"/>
          </a:endParaRPr>
        </a:p>
      </dgm:t>
    </dgm:pt>
    <dgm:pt modelId="{944A7AD0-FB68-4504-A018-BB0955F0AACB}" type="sibTrans" cxnId="{B34229CB-9BA4-4802-8A65-F84B3603B22B}">
      <dgm:prSet/>
      <dgm:spPr/>
      <dgm:t>
        <a:bodyPr/>
        <a:lstStyle/>
        <a:p>
          <a:endParaRPr lang="en-US" sz="1400">
            <a:latin typeface="Times New Roman" pitchFamily="18" charset="0"/>
            <a:cs typeface="Times New Roman" pitchFamily="18" charset="0"/>
          </a:endParaRPr>
        </a:p>
      </dgm:t>
    </dgm:pt>
    <dgm:pt modelId="{BE245109-5EAC-4094-8715-90BDA4403D60}">
      <dgm:prSet phldrT="[Texto]" custT="1"/>
      <dgm:spPr/>
      <dgm:t>
        <a:bodyPr/>
        <a:lstStyle/>
        <a:p>
          <a:r>
            <a:rPr lang="es-EC" sz="1400" dirty="0" smtClean="0">
              <a:latin typeface="Times New Roman" pitchFamily="18" charset="0"/>
              <a:cs typeface="Times New Roman" pitchFamily="18" charset="0"/>
            </a:rPr>
            <a:t>Recopilación de Datos</a:t>
          </a:r>
          <a:endParaRPr lang="en-US" sz="1400" dirty="0">
            <a:latin typeface="Times New Roman" pitchFamily="18" charset="0"/>
            <a:cs typeface="Times New Roman" pitchFamily="18" charset="0"/>
          </a:endParaRPr>
        </a:p>
      </dgm:t>
    </dgm:pt>
    <dgm:pt modelId="{2D0F5C2F-302D-4593-8FFB-9C59C187A98C}" type="parTrans" cxnId="{1C37100C-CAE1-4929-BC3E-BC10CE02D5F8}">
      <dgm:prSet/>
      <dgm:spPr/>
      <dgm:t>
        <a:bodyPr/>
        <a:lstStyle/>
        <a:p>
          <a:endParaRPr lang="en-US" sz="1400">
            <a:latin typeface="Times New Roman" pitchFamily="18" charset="0"/>
            <a:cs typeface="Times New Roman" pitchFamily="18" charset="0"/>
          </a:endParaRPr>
        </a:p>
      </dgm:t>
    </dgm:pt>
    <dgm:pt modelId="{1E434D8A-2BA5-4B9F-81B3-F7B9116BCD14}" type="sibTrans" cxnId="{1C37100C-CAE1-4929-BC3E-BC10CE02D5F8}">
      <dgm:prSet/>
      <dgm:spPr/>
      <dgm:t>
        <a:bodyPr/>
        <a:lstStyle/>
        <a:p>
          <a:endParaRPr lang="en-US" sz="1400">
            <a:latin typeface="Times New Roman" pitchFamily="18" charset="0"/>
            <a:cs typeface="Times New Roman" pitchFamily="18" charset="0"/>
          </a:endParaRPr>
        </a:p>
      </dgm:t>
    </dgm:pt>
    <dgm:pt modelId="{70BBFB94-AD5D-495C-B77F-C5AE04EFBC63}">
      <dgm:prSet phldrT="[Texto]" custT="1"/>
      <dgm:spPr/>
      <dgm:t>
        <a:bodyPr/>
        <a:lstStyle/>
        <a:p>
          <a:r>
            <a:rPr lang="es-EC" sz="1400" dirty="0" smtClean="0">
              <a:latin typeface="Times New Roman" pitchFamily="18" charset="0"/>
              <a:cs typeface="Times New Roman" pitchFamily="18" charset="0"/>
            </a:rPr>
            <a:t>63 Agricultores de la Parroquia Rural Aloasí</a:t>
          </a:r>
          <a:endParaRPr lang="en-US" sz="1400" dirty="0">
            <a:latin typeface="Times New Roman" pitchFamily="18" charset="0"/>
            <a:cs typeface="Times New Roman" pitchFamily="18" charset="0"/>
          </a:endParaRPr>
        </a:p>
      </dgm:t>
    </dgm:pt>
    <dgm:pt modelId="{4E7DA059-49D3-4F2A-9930-76CFE9F2CAB2}" type="parTrans" cxnId="{4B68E3F1-A249-4918-AAB2-1A233EE1BD77}">
      <dgm:prSet/>
      <dgm:spPr/>
      <dgm:t>
        <a:bodyPr/>
        <a:lstStyle/>
        <a:p>
          <a:endParaRPr lang="en-US" sz="1400">
            <a:latin typeface="Times New Roman" pitchFamily="18" charset="0"/>
            <a:cs typeface="Times New Roman" pitchFamily="18" charset="0"/>
          </a:endParaRPr>
        </a:p>
      </dgm:t>
    </dgm:pt>
    <dgm:pt modelId="{6FACDA97-F918-470F-9BF2-9C0C672F6936}" type="sibTrans" cxnId="{4B68E3F1-A249-4918-AAB2-1A233EE1BD77}">
      <dgm:prSet/>
      <dgm:spPr/>
      <dgm:t>
        <a:bodyPr/>
        <a:lstStyle/>
        <a:p>
          <a:endParaRPr lang="en-US" sz="1400">
            <a:latin typeface="Times New Roman" pitchFamily="18" charset="0"/>
            <a:cs typeface="Times New Roman" pitchFamily="18" charset="0"/>
          </a:endParaRPr>
        </a:p>
      </dgm:t>
    </dgm:pt>
    <dgm:pt modelId="{4E15F2AC-73C7-4586-AB75-963A4A193F85}">
      <dgm:prSet phldrT="[Texto]" custT="1"/>
      <dgm:spPr/>
      <dgm:t>
        <a:bodyPr/>
        <a:lstStyle/>
        <a:p>
          <a:r>
            <a:rPr lang="es-EC" sz="1200" dirty="0" smtClean="0">
              <a:latin typeface="Times New Roman" pitchFamily="18" charset="0"/>
              <a:cs typeface="Times New Roman" pitchFamily="18" charset="0"/>
            </a:rPr>
            <a:t>Financiamiento a través del Sistema Financiero Público y Privado</a:t>
          </a:r>
          <a:endParaRPr lang="en-US" sz="1200" dirty="0">
            <a:latin typeface="Times New Roman" pitchFamily="18" charset="0"/>
            <a:cs typeface="Times New Roman" pitchFamily="18" charset="0"/>
          </a:endParaRPr>
        </a:p>
      </dgm:t>
    </dgm:pt>
    <dgm:pt modelId="{C2B7B66F-831D-4A93-AE61-28DDD2BCB577}" type="parTrans" cxnId="{C3F050EF-C4D0-4EF6-AC6D-81FBE5394AFD}">
      <dgm:prSet/>
      <dgm:spPr/>
      <dgm:t>
        <a:bodyPr/>
        <a:lstStyle/>
        <a:p>
          <a:endParaRPr lang="en-US"/>
        </a:p>
      </dgm:t>
    </dgm:pt>
    <dgm:pt modelId="{04101DF4-4700-4B13-8744-6D93B52E0F6D}" type="sibTrans" cxnId="{C3F050EF-C4D0-4EF6-AC6D-81FBE5394AFD}">
      <dgm:prSet/>
      <dgm:spPr/>
      <dgm:t>
        <a:bodyPr/>
        <a:lstStyle/>
        <a:p>
          <a:endParaRPr lang="en-US"/>
        </a:p>
      </dgm:t>
    </dgm:pt>
    <dgm:pt modelId="{0ACD0945-44AB-4648-85CD-7959C9FDF38A}">
      <dgm:prSet phldrT="[Texto]" custT="1"/>
      <dgm:spPr/>
      <dgm:t>
        <a:bodyPr/>
        <a:lstStyle/>
        <a:p>
          <a:endParaRPr lang="en-US" sz="1400" dirty="0">
            <a:latin typeface="Times New Roman" pitchFamily="18" charset="0"/>
            <a:cs typeface="Times New Roman" pitchFamily="18" charset="0"/>
          </a:endParaRPr>
        </a:p>
      </dgm:t>
    </dgm:pt>
    <dgm:pt modelId="{E9871725-23C9-4A8E-9019-03283A68D20F}" type="parTrans" cxnId="{370A6D40-04B5-4444-8707-3B62B9922BE8}">
      <dgm:prSet/>
      <dgm:spPr/>
      <dgm:t>
        <a:bodyPr/>
        <a:lstStyle/>
        <a:p>
          <a:endParaRPr lang="en-US"/>
        </a:p>
      </dgm:t>
    </dgm:pt>
    <dgm:pt modelId="{A42F875B-3D48-4209-8E45-ED337862C283}" type="sibTrans" cxnId="{370A6D40-04B5-4444-8707-3B62B9922BE8}">
      <dgm:prSet/>
      <dgm:spPr/>
      <dgm:t>
        <a:bodyPr/>
        <a:lstStyle/>
        <a:p>
          <a:endParaRPr lang="en-US"/>
        </a:p>
      </dgm:t>
    </dgm:pt>
    <dgm:pt modelId="{C6181182-3C07-4CEE-BECD-933FE1F283F1}">
      <dgm:prSet phldrT="[Texto]" custT="1"/>
      <dgm:spPr/>
      <dgm:t>
        <a:bodyPr/>
        <a:lstStyle/>
        <a:p>
          <a:endParaRPr lang="en-US" sz="1400" dirty="0">
            <a:latin typeface="Times New Roman" pitchFamily="18" charset="0"/>
            <a:cs typeface="Times New Roman" pitchFamily="18" charset="0"/>
          </a:endParaRPr>
        </a:p>
      </dgm:t>
    </dgm:pt>
    <dgm:pt modelId="{7F19CE0E-C7FB-4DA7-A35A-13F6C65373DD}" type="parTrans" cxnId="{A8ADE0B4-2D9A-41E9-832C-F290BDEE61E6}">
      <dgm:prSet/>
      <dgm:spPr/>
      <dgm:t>
        <a:bodyPr/>
        <a:lstStyle/>
        <a:p>
          <a:endParaRPr lang="en-US"/>
        </a:p>
      </dgm:t>
    </dgm:pt>
    <dgm:pt modelId="{5DAE0E5B-53C7-4CE5-AF3F-3E6D81088AA9}" type="sibTrans" cxnId="{A8ADE0B4-2D9A-41E9-832C-F290BDEE61E6}">
      <dgm:prSet/>
      <dgm:spPr/>
      <dgm:t>
        <a:bodyPr/>
        <a:lstStyle/>
        <a:p>
          <a:endParaRPr lang="en-US"/>
        </a:p>
      </dgm:t>
    </dgm:pt>
    <dgm:pt modelId="{2F523B82-1D08-4083-B413-14BAF6DA0AFC}">
      <dgm:prSet phldrT="[Texto]" custT="1"/>
      <dgm:spPr/>
      <dgm:t>
        <a:bodyPr/>
        <a:lstStyle/>
        <a:p>
          <a:endParaRPr lang="en-US" sz="1400" dirty="0">
            <a:latin typeface="Times New Roman" pitchFamily="18" charset="0"/>
            <a:cs typeface="Times New Roman" pitchFamily="18" charset="0"/>
          </a:endParaRPr>
        </a:p>
      </dgm:t>
    </dgm:pt>
    <dgm:pt modelId="{C511F49A-BCAB-4D24-A6C2-F0DE540E894B}" type="parTrans" cxnId="{C6144A65-C35F-4938-ABBC-DE7CF34521F9}">
      <dgm:prSet/>
      <dgm:spPr/>
      <dgm:t>
        <a:bodyPr/>
        <a:lstStyle/>
        <a:p>
          <a:endParaRPr lang="en-US"/>
        </a:p>
      </dgm:t>
    </dgm:pt>
    <dgm:pt modelId="{1D03BCFA-5A5A-4921-97EF-CFF1502AC0BC}" type="sibTrans" cxnId="{C6144A65-C35F-4938-ABBC-DE7CF34521F9}">
      <dgm:prSet/>
      <dgm:spPr/>
      <dgm:t>
        <a:bodyPr/>
        <a:lstStyle/>
        <a:p>
          <a:endParaRPr lang="en-US"/>
        </a:p>
      </dgm:t>
    </dgm:pt>
    <dgm:pt modelId="{5C0D8CFC-5664-4E18-B673-BA7D19C4DBF4}" type="pres">
      <dgm:prSet presAssocID="{2CA6B2BA-DF71-4F9C-870D-AF044CB4C470}" presName="cycleMatrixDiagram" presStyleCnt="0">
        <dgm:presLayoutVars>
          <dgm:chMax val="1"/>
          <dgm:dir/>
          <dgm:animLvl val="lvl"/>
          <dgm:resizeHandles val="exact"/>
        </dgm:presLayoutVars>
      </dgm:prSet>
      <dgm:spPr/>
      <dgm:t>
        <a:bodyPr/>
        <a:lstStyle/>
        <a:p>
          <a:endParaRPr lang="en-US"/>
        </a:p>
      </dgm:t>
    </dgm:pt>
    <dgm:pt modelId="{0E82F0F9-C2CF-46DF-AF8F-30B0B1ABC133}" type="pres">
      <dgm:prSet presAssocID="{2CA6B2BA-DF71-4F9C-870D-AF044CB4C470}" presName="children" presStyleCnt="0"/>
      <dgm:spPr/>
    </dgm:pt>
    <dgm:pt modelId="{C32D554B-5445-425F-906B-966E563ADEA2}" type="pres">
      <dgm:prSet presAssocID="{2CA6B2BA-DF71-4F9C-870D-AF044CB4C470}" presName="child1group" presStyleCnt="0"/>
      <dgm:spPr/>
    </dgm:pt>
    <dgm:pt modelId="{6D084E2D-0B92-4392-B62E-18ED2EFF3F4F}" type="pres">
      <dgm:prSet presAssocID="{2CA6B2BA-DF71-4F9C-870D-AF044CB4C470}" presName="child1" presStyleLbl="bgAcc1" presStyleIdx="0" presStyleCnt="4" custScaleX="121860" custScaleY="88251" custLinFactNeighborX="-18573" custLinFactNeighborY="-5874"/>
      <dgm:spPr/>
      <dgm:t>
        <a:bodyPr/>
        <a:lstStyle/>
        <a:p>
          <a:endParaRPr lang="en-US"/>
        </a:p>
      </dgm:t>
    </dgm:pt>
    <dgm:pt modelId="{8DCE4A5E-4CE4-440D-BD37-ECF55640C542}" type="pres">
      <dgm:prSet presAssocID="{2CA6B2BA-DF71-4F9C-870D-AF044CB4C470}" presName="child1Text" presStyleLbl="bgAcc1" presStyleIdx="0" presStyleCnt="4">
        <dgm:presLayoutVars>
          <dgm:bulletEnabled val="1"/>
        </dgm:presLayoutVars>
      </dgm:prSet>
      <dgm:spPr/>
      <dgm:t>
        <a:bodyPr/>
        <a:lstStyle/>
        <a:p>
          <a:endParaRPr lang="en-US"/>
        </a:p>
      </dgm:t>
    </dgm:pt>
    <dgm:pt modelId="{4DB6FD91-AC71-4C00-8931-E48FF573C591}" type="pres">
      <dgm:prSet presAssocID="{2CA6B2BA-DF71-4F9C-870D-AF044CB4C470}" presName="child2group" presStyleCnt="0"/>
      <dgm:spPr/>
    </dgm:pt>
    <dgm:pt modelId="{DAD63750-5129-4C8A-88B7-01B59CE8D003}" type="pres">
      <dgm:prSet presAssocID="{2CA6B2BA-DF71-4F9C-870D-AF044CB4C470}" presName="child2" presStyleLbl="bgAcc1" presStyleIdx="1" presStyleCnt="4"/>
      <dgm:spPr/>
      <dgm:t>
        <a:bodyPr/>
        <a:lstStyle/>
        <a:p>
          <a:endParaRPr lang="en-US"/>
        </a:p>
      </dgm:t>
    </dgm:pt>
    <dgm:pt modelId="{375FAC75-4DEF-4F30-B296-EEB75D8BA4F8}" type="pres">
      <dgm:prSet presAssocID="{2CA6B2BA-DF71-4F9C-870D-AF044CB4C470}" presName="child2Text" presStyleLbl="bgAcc1" presStyleIdx="1" presStyleCnt="4">
        <dgm:presLayoutVars>
          <dgm:bulletEnabled val="1"/>
        </dgm:presLayoutVars>
      </dgm:prSet>
      <dgm:spPr/>
      <dgm:t>
        <a:bodyPr/>
        <a:lstStyle/>
        <a:p>
          <a:endParaRPr lang="en-US"/>
        </a:p>
      </dgm:t>
    </dgm:pt>
    <dgm:pt modelId="{655A3411-9D17-4C93-A64F-877A7AE27626}" type="pres">
      <dgm:prSet presAssocID="{2CA6B2BA-DF71-4F9C-870D-AF044CB4C470}" presName="child3group" presStyleCnt="0"/>
      <dgm:spPr/>
    </dgm:pt>
    <dgm:pt modelId="{66335F2C-8862-4688-B8E2-0A05AEE5E9C6}" type="pres">
      <dgm:prSet presAssocID="{2CA6B2BA-DF71-4F9C-870D-AF044CB4C470}" presName="child3" presStyleLbl="bgAcc1" presStyleIdx="2" presStyleCnt="4"/>
      <dgm:spPr/>
      <dgm:t>
        <a:bodyPr/>
        <a:lstStyle/>
        <a:p>
          <a:endParaRPr lang="en-US"/>
        </a:p>
      </dgm:t>
    </dgm:pt>
    <dgm:pt modelId="{424AA90C-22E1-4E56-B697-FE29BBF85455}" type="pres">
      <dgm:prSet presAssocID="{2CA6B2BA-DF71-4F9C-870D-AF044CB4C470}" presName="child3Text" presStyleLbl="bgAcc1" presStyleIdx="2" presStyleCnt="4">
        <dgm:presLayoutVars>
          <dgm:bulletEnabled val="1"/>
        </dgm:presLayoutVars>
      </dgm:prSet>
      <dgm:spPr/>
      <dgm:t>
        <a:bodyPr/>
        <a:lstStyle/>
        <a:p>
          <a:endParaRPr lang="en-US"/>
        </a:p>
      </dgm:t>
    </dgm:pt>
    <dgm:pt modelId="{5DA51685-58AD-4BBF-8006-44085CF3C287}" type="pres">
      <dgm:prSet presAssocID="{2CA6B2BA-DF71-4F9C-870D-AF044CB4C470}" presName="child4group" presStyleCnt="0"/>
      <dgm:spPr/>
    </dgm:pt>
    <dgm:pt modelId="{D9668287-07D3-4E15-A362-382860F47DFD}" type="pres">
      <dgm:prSet presAssocID="{2CA6B2BA-DF71-4F9C-870D-AF044CB4C470}" presName="child4" presStyleLbl="bgAcc1" presStyleIdx="3" presStyleCnt="4" custLinFactNeighborX="-6512" custLinFactNeighborY="-2371"/>
      <dgm:spPr/>
      <dgm:t>
        <a:bodyPr/>
        <a:lstStyle/>
        <a:p>
          <a:endParaRPr lang="en-US"/>
        </a:p>
      </dgm:t>
    </dgm:pt>
    <dgm:pt modelId="{0DAEBFEE-5DD1-4093-8A1F-6D1C61D13C1F}" type="pres">
      <dgm:prSet presAssocID="{2CA6B2BA-DF71-4F9C-870D-AF044CB4C470}" presName="child4Text" presStyleLbl="bgAcc1" presStyleIdx="3" presStyleCnt="4">
        <dgm:presLayoutVars>
          <dgm:bulletEnabled val="1"/>
        </dgm:presLayoutVars>
      </dgm:prSet>
      <dgm:spPr/>
      <dgm:t>
        <a:bodyPr/>
        <a:lstStyle/>
        <a:p>
          <a:endParaRPr lang="en-US"/>
        </a:p>
      </dgm:t>
    </dgm:pt>
    <dgm:pt modelId="{B3CB593B-5F37-4AEE-8F6B-16372A2AFCA7}" type="pres">
      <dgm:prSet presAssocID="{2CA6B2BA-DF71-4F9C-870D-AF044CB4C470}" presName="childPlaceholder" presStyleCnt="0"/>
      <dgm:spPr/>
    </dgm:pt>
    <dgm:pt modelId="{587F5928-030A-47F0-9221-1BC9F699AE38}" type="pres">
      <dgm:prSet presAssocID="{2CA6B2BA-DF71-4F9C-870D-AF044CB4C470}" presName="circle" presStyleCnt="0"/>
      <dgm:spPr/>
    </dgm:pt>
    <dgm:pt modelId="{0648D1BE-5587-4CE7-AFB9-23D1D175A4B0}" type="pres">
      <dgm:prSet presAssocID="{2CA6B2BA-DF71-4F9C-870D-AF044CB4C470}" presName="quadrant1" presStyleLbl="node1" presStyleIdx="0" presStyleCnt="4">
        <dgm:presLayoutVars>
          <dgm:chMax val="1"/>
          <dgm:bulletEnabled val="1"/>
        </dgm:presLayoutVars>
      </dgm:prSet>
      <dgm:spPr/>
      <dgm:t>
        <a:bodyPr/>
        <a:lstStyle/>
        <a:p>
          <a:endParaRPr lang="en-US"/>
        </a:p>
      </dgm:t>
    </dgm:pt>
    <dgm:pt modelId="{4BB08C3F-9E82-43E9-8314-4788312F760D}" type="pres">
      <dgm:prSet presAssocID="{2CA6B2BA-DF71-4F9C-870D-AF044CB4C470}" presName="quadrant2" presStyleLbl="node1" presStyleIdx="1" presStyleCnt="4">
        <dgm:presLayoutVars>
          <dgm:chMax val="1"/>
          <dgm:bulletEnabled val="1"/>
        </dgm:presLayoutVars>
      </dgm:prSet>
      <dgm:spPr/>
      <dgm:t>
        <a:bodyPr/>
        <a:lstStyle/>
        <a:p>
          <a:endParaRPr lang="en-US"/>
        </a:p>
      </dgm:t>
    </dgm:pt>
    <dgm:pt modelId="{9372FD8A-B5CF-40A5-8ECF-08B6FA77D13A}" type="pres">
      <dgm:prSet presAssocID="{2CA6B2BA-DF71-4F9C-870D-AF044CB4C470}" presName="quadrant3" presStyleLbl="node1" presStyleIdx="2" presStyleCnt="4">
        <dgm:presLayoutVars>
          <dgm:chMax val="1"/>
          <dgm:bulletEnabled val="1"/>
        </dgm:presLayoutVars>
      </dgm:prSet>
      <dgm:spPr/>
      <dgm:t>
        <a:bodyPr/>
        <a:lstStyle/>
        <a:p>
          <a:endParaRPr lang="en-US"/>
        </a:p>
      </dgm:t>
    </dgm:pt>
    <dgm:pt modelId="{2F62F19B-6869-4701-9818-2E0F9755DEFC}" type="pres">
      <dgm:prSet presAssocID="{2CA6B2BA-DF71-4F9C-870D-AF044CB4C470}" presName="quadrant4" presStyleLbl="node1" presStyleIdx="3" presStyleCnt="4">
        <dgm:presLayoutVars>
          <dgm:chMax val="1"/>
          <dgm:bulletEnabled val="1"/>
        </dgm:presLayoutVars>
      </dgm:prSet>
      <dgm:spPr/>
      <dgm:t>
        <a:bodyPr/>
        <a:lstStyle/>
        <a:p>
          <a:endParaRPr lang="en-US"/>
        </a:p>
      </dgm:t>
    </dgm:pt>
    <dgm:pt modelId="{1AC7C056-355F-4862-B28A-6C1E2956401D}" type="pres">
      <dgm:prSet presAssocID="{2CA6B2BA-DF71-4F9C-870D-AF044CB4C470}" presName="quadrantPlaceholder" presStyleCnt="0"/>
      <dgm:spPr/>
    </dgm:pt>
    <dgm:pt modelId="{03A221C3-06B9-4802-845B-19120DB76679}" type="pres">
      <dgm:prSet presAssocID="{2CA6B2BA-DF71-4F9C-870D-AF044CB4C470}" presName="center1" presStyleLbl="fgShp" presStyleIdx="0" presStyleCnt="2"/>
      <dgm:spPr/>
    </dgm:pt>
    <dgm:pt modelId="{5AA848F7-023D-4B3B-90DA-DD28929133E6}" type="pres">
      <dgm:prSet presAssocID="{2CA6B2BA-DF71-4F9C-870D-AF044CB4C470}" presName="center2" presStyleLbl="fgShp" presStyleIdx="1" presStyleCnt="2"/>
      <dgm:spPr/>
    </dgm:pt>
  </dgm:ptLst>
  <dgm:cxnLst>
    <dgm:cxn modelId="{6D1E865B-44CC-42B1-9562-3EB9498E537F}" srcId="{2CA6B2BA-DF71-4F9C-870D-AF044CB4C470}" destId="{D09F1052-6DA3-43A7-B923-E3E64C8A53FD}" srcOrd="1" destOrd="0" parTransId="{7E4C8054-F054-4F77-8DE4-416AF1334411}" sibTransId="{B42C7B70-A935-4A78-8DA1-43120922F9CD}"/>
    <dgm:cxn modelId="{139663C2-63FF-4B13-85AC-8AC2C689FDA7}" type="presOf" srcId="{C6181182-3C07-4CEE-BECD-933FE1F283F1}" destId="{66335F2C-8862-4688-B8E2-0A05AEE5E9C6}" srcOrd="0" destOrd="1" presId="urn:microsoft.com/office/officeart/2005/8/layout/cycle4"/>
    <dgm:cxn modelId="{525CF7EA-A1A1-4754-A641-E50FC5550911}" type="presOf" srcId="{5EA53583-23B8-45E5-AE15-4C353DB7A091}" destId="{8DCE4A5E-4CE4-440D-BD37-ECF55640C542}" srcOrd="1" destOrd="0" presId="urn:microsoft.com/office/officeart/2005/8/layout/cycle4"/>
    <dgm:cxn modelId="{D77BF687-E575-4148-9330-8DC6EF894ED6}" type="presOf" srcId="{76875243-9060-4BE7-A6B5-E47665BF7ED5}" destId="{0648D1BE-5587-4CE7-AFB9-23D1D175A4B0}" srcOrd="0" destOrd="0" presId="urn:microsoft.com/office/officeart/2005/8/layout/cycle4"/>
    <dgm:cxn modelId="{1C37100C-CAE1-4929-BC3E-BC10CE02D5F8}" srcId="{2CA6B2BA-DF71-4F9C-870D-AF044CB4C470}" destId="{BE245109-5EAC-4094-8715-90BDA4403D60}" srcOrd="3" destOrd="0" parTransId="{2D0F5C2F-302D-4593-8FFB-9C59C187A98C}" sibTransId="{1E434D8A-2BA5-4B9F-81B3-F7B9116BCD14}"/>
    <dgm:cxn modelId="{D7ACE111-8766-4C35-A3CB-95BB5FC0C515}" type="presOf" srcId="{4E15F2AC-73C7-4586-AB75-963A4A193F85}" destId="{8DCE4A5E-4CE4-440D-BD37-ECF55640C542}" srcOrd="1" destOrd="1" presId="urn:microsoft.com/office/officeart/2005/8/layout/cycle4"/>
    <dgm:cxn modelId="{08BCAAC5-FA9E-4FD0-B7AC-0EAEBC1CE77A}" type="presOf" srcId="{2CA6B2BA-DF71-4F9C-870D-AF044CB4C470}" destId="{5C0D8CFC-5664-4E18-B673-BA7D19C4DBF4}" srcOrd="0" destOrd="0" presId="urn:microsoft.com/office/officeart/2005/8/layout/cycle4"/>
    <dgm:cxn modelId="{F779AFB7-23DE-4ABB-B54D-3976CCE26D21}" type="presOf" srcId="{70BBFB94-AD5D-495C-B77F-C5AE04EFBC63}" destId="{D9668287-07D3-4E15-A362-382860F47DFD}" srcOrd="0" destOrd="0" presId="urn:microsoft.com/office/officeart/2005/8/layout/cycle4"/>
    <dgm:cxn modelId="{D0367A57-1D56-4AFA-89B9-824F83E0B303}" type="presOf" srcId="{D09F1052-6DA3-43A7-B923-E3E64C8A53FD}" destId="{4BB08C3F-9E82-43E9-8314-4788312F760D}" srcOrd="0" destOrd="0" presId="urn:microsoft.com/office/officeart/2005/8/layout/cycle4"/>
    <dgm:cxn modelId="{C24C2F42-6CEF-4C6B-A4E7-EA39EB24BCC1}" type="presOf" srcId="{0ACD0945-44AB-4648-85CD-7959C9FDF38A}" destId="{424AA90C-22E1-4E56-B697-FE29BBF85455}" srcOrd="1" destOrd="0" presId="urn:microsoft.com/office/officeart/2005/8/layout/cycle4"/>
    <dgm:cxn modelId="{9566A898-A189-40EA-B023-CCFCE8152D42}" srcId="{76875243-9060-4BE7-A6B5-E47665BF7ED5}" destId="{5EA53583-23B8-45E5-AE15-4C353DB7A091}" srcOrd="0" destOrd="0" parTransId="{C93E35AF-105F-4B1F-8CD9-D486241E2524}" sibTransId="{4D983908-3439-4B4D-9A14-A95183932593}"/>
    <dgm:cxn modelId="{370A6D40-04B5-4444-8707-3B62B9922BE8}" srcId="{1C873D5D-DC93-4772-A413-9640EC94F7D3}" destId="{0ACD0945-44AB-4648-85CD-7959C9FDF38A}" srcOrd="0" destOrd="0" parTransId="{E9871725-23C9-4A8E-9019-03283A68D20F}" sibTransId="{A42F875B-3D48-4209-8E45-ED337862C283}"/>
    <dgm:cxn modelId="{19D4BA11-A6B4-41AA-80B8-2DFBD8867142}" srcId="{D09F1052-6DA3-43A7-B923-E3E64C8A53FD}" destId="{F3D33914-BD29-44EF-B5A7-BC6704C41578}" srcOrd="0" destOrd="0" parTransId="{0379D15A-4BE7-4BC8-B59E-CDBEBB317DFD}" sibTransId="{AA8D75C4-5BEE-4AF9-8ECC-DB42686A997F}"/>
    <dgm:cxn modelId="{D5130A35-2ABB-434B-81C4-4BB18E0F6F10}" type="presOf" srcId="{F3D33914-BD29-44EF-B5A7-BC6704C41578}" destId="{375FAC75-4DEF-4F30-B296-EEB75D8BA4F8}" srcOrd="1" destOrd="0" presId="urn:microsoft.com/office/officeart/2005/8/layout/cycle4"/>
    <dgm:cxn modelId="{AEA76956-9763-4941-9FA5-8E8EDD56DD79}" type="presOf" srcId="{0ACD0945-44AB-4648-85CD-7959C9FDF38A}" destId="{66335F2C-8862-4688-B8E2-0A05AEE5E9C6}" srcOrd="0" destOrd="0" presId="urn:microsoft.com/office/officeart/2005/8/layout/cycle4"/>
    <dgm:cxn modelId="{22B55D9F-8791-4B30-BE0F-61A5DA2D7B79}" type="presOf" srcId="{3AA9B764-577B-4B0C-BAEB-1F14AA981044}" destId="{66335F2C-8862-4688-B8E2-0A05AEE5E9C6}" srcOrd="0" destOrd="3" presId="urn:microsoft.com/office/officeart/2005/8/layout/cycle4"/>
    <dgm:cxn modelId="{A8ADE0B4-2D9A-41E9-832C-F290BDEE61E6}" srcId="{1C873D5D-DC93-4772-A413-9640EC94F7D3}" destId="{C6181182-3C07-4CEE-BECD-933FE1F283F1}" srcOrd="1" destOrd="0" parTransId="{7F19CE0E-C7FB-4DA7-A35A-13F6C65373DD}" sibTransId="{5DAE0E5B-53C7-4CE5-AF3F-3E6D81088AA9}"/>
    <dgm:cxn modelId="{07E29DAF-7E7D-47C8-9A06-FCE538AE7CEC}" type="presOf" srcId="{5EA53583-23B8-45E5-AE15-4C353DB7A091}" destId="{6D084E2D-0B92-4392-B62E-18ED2EFF3F4F}" srcOrd="0" destOrd="0" presId="urn:microsoft.com/office/officeart/2005/8/layout/cycle4"/>
    <dgm:cxn modelId="{2C226C8C-4604-4992-9E67-483F09477272}" type="presOf" srcId="{C6181182-3C07-4CEE-BECD-933FE1F283F1}" destId="{424AA90C-22E1-4E56-B697-FE29BBF85455}" srcOrd="1" destOrd="1" presId="urn:microsoft.com/office/officeart/2005/8/layout/cycle4"/>
    <dgm:cxn modelId="{4B68E3F1-A249-4918-AAB2-1A233EE1BD77}" srcId="{BE245109-5EAC-4094-8715-90BDA4403D60}" destId="{70BBFB94-AD5D-495C-B77F-C5AE04EFBC63}" srcOrd="0" destOrd="0" parTransId="{4E7DA059-49D3-4F2A-9930-76CFE9F2CAB2}" sibTransId="{6FACDA97-F918-470F-9BF2-9C0C672F6936}"/>
    <dgm:cxn modelId="{A0E1AC3B-65C7-480C-A7D0-8E5ED5E5062D}" type="presOf" srcId="{3AA9B764-577B-4B0C-BAEB-1F14AA981044}" destId="{424AA90C-22E1-4E56-B697-FE29BBF85455}" srcOrd="1" destOrd="3" presId="urn:microsoft.com/office/officeart/2005/8/layout/cycle4"/>
    <dgm:cxn modelId="{5A3259F4-26D7-4748-B7EE-D03B321C9E10}" type="presOf" srcId="{2F523B82-1D08-4083-B413-14BAF6DA0AFC}" destId="{424AA90C-22E1-4E56-B697-FE29BBF85455}" srcOrd="1" destOrd="2" presId="urn:microsoft.com/office/officeart/2005/8/layout/cycle4"/>
    <dgm:cxn modelId="{D6205BE9-84B6-4072-9CF0-32283E2AF320}" type="presOf" srcId="{F3D33914-BD29-44EF-B5A7-BC6704C41578}" destId="{DAD63750-5129-4C8A-88B7-01B59CE8D003}" srcOrd="0" destOrd="0" presId="urn:microsoft.com/office/officeart/2005/8/layout/cycle4"/>
    <dgm:cxn modelId="{D494BBBC-6D32-49B4-A40F-0D4C597C9CA9}" type="presOf" srcId="{4E15F2AC-73C7-4586-AB75-963A4A193F85}" destId="{6D084E2D-0B92-4392-B62E-18ED2EFF3F4F}" srcOrd="0" destOrd="1" presId="urn:microsoft.com/office/officeart/2005/8/layout/cycle4"/>
    <dgm:cxn modelId="{B4BDEB3C-49DD-4AB3-9701-3EAD0084F89C}" srcId="{2CA6B2BA-DF71-4F9C-870D-AF044CB4C470}" destId="{1C873D5D-DC93-4772-A413-9640EC94F7D3}" srcOrd="2" destOrd="0" parTransId="{057D383C-EA2E-43DF-BBBE-A19B383A2A0B}" sibTransId="{FD39DA94-A098-4A6F-942B-2A2D1B7CD565}"/>
    <dgm:cxn modelId="{AA52D482-122C-497A-AC4B-EA6C4D29282D}" srcId="{2CA6B2BA-DF71-4F9C-870D-AF044CB4C470}" destId="{76875243-9060-4BE7-A6B5-E47665BF7ED5}" srcOrd="0" destOrd="0" parTransId="{251E0D4B-80A0-42AB-9986-06FE278F5B4B}" sibTransId="{78720616-0680-40FD-9774-FD0F42AE3D60}"/>
    <dgm:cxn modelId="{C6144A65-C35F-4938-ABBC-DE7CF34521F9}" srcId="{1C873D5D-DC93-4772-A413-9640EC94F7D3}" destId="{2F523B82-1D08-4083-B413-14BAF6DA0AFC}" srcOrd="2" destOrd="0" parTransId="{C511F49A-BCAB-4D24-A6C2-F0DE540E894B}" sibTransId="{1D03BCFA-5A5A-4921-97EF-CFF1502AC0BC}"/>
    <dgm:cxn modelId="{2565178E-AE0C-4029-A75D-2804EDA8C7CA}" type="presOf" srcId="{2F523B82-1D08-4083-B413-14BAF6DA0AFC}" destId="{66335F2C-8862-4688-B8E2-0A05AEE5E9C6}" srcOrd="0" destOrd="2" presId="urn:microsoft.com/office/officeart/2005/8/layout/cycle4"/>
    <dgm:cxn modelId="{0B7BEB6C-964F-4F88-B7A1-8D095F7FBD47}" type="presOf" srcId="{1C873D5D-DC93-4772-A413-9640EC94F7D3}" destId="{9372FD8A-B5CF-40A5-8ECF-08B6FA77D13A}" srcOrd="0" destOrd="0" presId="urn:microsoft.com/office/officeart/2005/8/layout/cycle4"/>
    <dgm:cxn modelId="{0497041D-4010-4C5A-B377-55603F3B8530}" type="presOf" srcId="{70BBFB94-AD5D-495C-B77F-C5AE04EFBC63}" destId="{0DAEBFEE-5DD1-4093-8A1F-6D1C61D13C1F}" srcOrd="1" destOrd="0" presId="urn:microsoft.com/office/officeart/2005/8/layout/cycle4"/>
    <dgm:cxn modelId="{C3F050EF-C4D0-4EF6-AC6D-81FBE5394AFD}" srcId="{76875243-9060-4BE7-A6B5-E47665BF7ED5}" destId="{4E15F2AC-73C7-4586-AB75-963A4A193F85}" srcOrd="1" destOrd="0" parTransId="{C2B7B66F-831D-4A93-AE61-28DDD2BCB577}" sibTransId="{04101DF4-4700-4B13-8744-6D93B52E0F6D}"/>
    <dgm:cxn modelId="{D3F5A832-01EE-4AE9-9DA5-287E91FC1372}" type="presOf" srcId="{BE245109-5EAC-4094-8715-90BDA4403D60}" destId="{2F62F19B-6869-4701-9818-2E0F9755DEFC}" srcOrd="0" destOrd="0" presId="urn:microsoft.com/office/officeart/2005/8/layout/cycle4"/>
    <dgm:cxn modelId="{B34229CB-9BA4-4802-8A65-F84B3603B22B}" srcId="{1C873D5D-DC93-4772-A413-9640EC94F7D3}" destId="{3AA9B764-577B-4B0C-BAEB-1F14AA981044}" srcOrd="3" destOrd="0" parTransId="{C6444147-8AD7-4616-8EC9-65BD655B1ADE}" sibTransId="{944A7AD0-FB68-4504-A018-BB0955F0AACB}"/>
    <dgm:cxn modelId="{7C893A0F-468F-45D1-9782-E89E7CEEB735}" type="presParOf" srcId="{5C0D8CFC-5664-4E18-B673-BA7D19C4DBF4}" destId="{0E82F0F9-C2CF-46DF-AF8F-30B0B1ABC133}" srcOrd="0" destOrd="0" presId="urn:microsoft.com/office/officeart/2005/8/layout/cycle4"/>
    <dgm:cxn modelId="{5A4C130B-8636-439D-9C6E-E251FDC2A69E}" type="presParOf" srcId="{0E82F0F9-C2CF-46DF-AF8F-30B0B1ABC133}" destId="{C32D554B-5445-425F-906B-966E563ADEA2}" srcOrd="0" destOrd="0" presId="urn:microsoft.com/office/officeart/2005/8/layout/cycle4"/>
    <dgm:cxn modelId="{EBB40CCF-A349-4D9F-A0EB-AD4F4ACD148E}" type="presParOf" srcId="{C32D554B-5445-425F-906B-966E563ADEA2}" destId="{6D084E2D-0B92-4392-B62E-18ED2EFF3F4F}" srcOrd="0" destOrd="0" presId="urn:microsoft.com/office/officeart/2005/8/layout/cycle4"/>
    <dgm:cxn modelId="{257868BC-9090-4316-BD17-3726802F2EFB}" type="presParOf" srcId="{C32D554B-5445-425F-906B-966E563ADEA2}" destId="{8DCE4A5E-4CE4-440D-BD37-ECF55640C542}" srcOrd="1" destOrd="0" presId="urn:microsoft.com/office/officeart/2005/8/layout/cycle4"/>
    <dgm:cxn modelId="{0D391987-66D0-4E47-87E1-C1A881141B2B}" type="presParOf" srcId="{0E82F0F9-C2CF-46DF-AF8F-30B0B1ABC133}" destId="{4DB6FD91-AC71-4C00-8931-E48FF573C591}" srcOrd="1" destOrd="0" presId="urn:microsoft.com/office/officeart/2005/8/layout/cycle4"/>
    <dgm:cxn modelId="{F1456E71-2AFF-4EBA-85BE-0EE3EE804F12}" type="presParOf" srcId="{4DB6FD91-AC71-4C00-8931-E48FF573C591}" destId="{DAD63750-5129-4C8A-88B7-01B59CE8D003}" srcOrd="0" destOrd="0" presId="urn:microsoft.com/office/officeart/2005/8/layout/cycle4"/>
    <dgm:cxn modelId="{5A9E3726-2DF5-4F81-A827-D5CB6F3FD8AF}" type="presParOf" srcId="{4DB6FD91-AC71-4C00-8931-E48FF573C591}" destId="{375FAC75-4DEF-4F30-B296-EEB75D8BA4F8}" srcOrd="1" destOrd="0" presId="urn:microsoft.com/office/officeart/2005/8/layout/cycle4"/>
    <dgm:cxn modelId="{FB67E13B-5A6F-446A-80F5-5874E5346565}" type="presParOf" srcId="{0E82F0F9-C2CF-46DF-AF8F-30B0B1ABC133}" destId="{655A3411-9D17-4C93-A64F-877A7AE27626}" srcOrd="2" destOrd="0" presId="urn:microsoft.com/office/officeart/2005/8/layout/cycle4"/>
    <dgm:cxn modelId="{C156F6D8-3580-423C-8F47-89A0BCED587D}" type="presParOf" srcId="{655A3411-9D17-4C93-A64F-877A7AE27626}" destId="{66335F2C-8862-4688-B8E2-0A05AEE5E9C6}" srcOrd="0" destOrd="0" presId="urn:microsoft.com/office/officeart/2005/8/layout/cycle4"/>
    <dgm:cxn modelId="{516BBBC2-0626-4FF4-BD3E-B43F9656D0BF}" type="presParOf" srcId="{655A3411-9D17-4C93-A64F-877A7AE27626}" destId="{424AA90C-22E1-4E56-B697-FE29BBF85455}" srcOrd="1" destOrd="0" presId="urn:microsoft.com/office/officeart/2005/8/layout/cycle4"/>
    <dgm:cxn modelId="{B582198F-EBAD-4733-9549-19EA1A995B0B}" type="presParOf" srcId="{0E82F0F9-C2CF-46DF-AF8F-30B0B1ABC133}" destId="{5DA51685-58AD-4BBF-8006-44085CF3C287}" srcOrd="3" destOrd="0" presId="urn:microsoft.com/office/officeart/2005/8/layout/cycle4"/>
    <dgm:cxn modelId="{B87705F7-AB08-457F-B82F-487B3883F6FB}" type="presParOf" srcId="{5DA51685-58AD-4BBF-8006-44085CF3C287}" destId="{D9668287-07D3-4E15-A362-382860F47DFD}" srcOrd="0" destOrd="0" presId="urn:microsoft.com/office/officeart/2005/8/layout/cycle4"/>
    <dgm:cxn modelId="{85569F33-3DE8-4626-9F79-551CBB853BE3}" type="presParOf" srcId="{5DA51685-58AD-4BBF-8006-44085CF3C287}" destId="{0DAEBFEE-5DD1-4093-8A1F-6D1C61D13C1F}" srcOrd="1" destOrd="0" presId="urn:microsoft.com/office/officeart/2005/8/layout/cycle4"/>
    <dgm:cxn modelId="{9E453A44-C7D0-405A-86F1-9DD0C55F6A33}" type="presParOf" srcId="{0E82F0F9-C2CF-46DF-AF8F-30B0B1ABC133}" destId="{B3CB593B-5F37-4AEE-8F6B-16372A2AFCA7}" srcOrd="4" destOrd="0" presId="urn:microsoft.com/office/officeart/2005/8/layout/cycle4"/>
    <dgm:cxn modelId="{A2FEE536-E0B6-4465-8B40-99BEF8C3F25B}" type="presParOf" srcId="{5C0D8CFC-5664-4E18-B673-BA7D19C4DBF4}" destId="{587F5928-030A-47F0-9221-1BC9F699AE38}" srcOrd="1" destOrd="0" presId="urn:microsoft.com/office/officeart/2005/8/layout/cycle4"/>
    <dgm:cxn modelId="{AE03133E-75F9-41DE-89B1-D0E4C2544B6C}" type="presParOf" srcId="{587F5928-030A-47F0-9221-1BC9F699AE38}" destId="{0648D1BE-5587-4CE7-AFB9-23D1D175A4B0}" srcOrd="0" destOrd="0" presId="urn:microsoft.com/office/officeart/2005/8/layout/cycle4"/>
    <dgm:cxn modelId="{9C54B8DA-9E79-47C9-8068-35F907D95FC5}" type="presParOf" srcId="{587F5928-030A-47F0-9221-1BC9F699AE38}" destId="{4BB08C3F-9E82-43E9-8314-4788312F760D}" srcOrd="1" destOrd="0" presId="urn:microsoft.com/office/officeart/2005/8/layout/cycle4"/>
    <dgm:cxn modelId="{F7A76863-C3F9-43DC-B0F5-9A129B903190}" type="presParOf" srcId="{587F5928-030A-47F0-9221-1BC9F699AE38}" destId="{9372FD8A-B5CF-40A5-8ECF-08B6FA77D13A}" srcOrd="2" destOrd="0" presId="urn:microsoft.com/office/officeart/2005/8/layout/cycle4"/>
    <dgm:cxn modelId="{18D78FF9-20D7-4C1C-B32C-00A1389102E9}" type="presParOf" srcId="{587F5928-030A-47F0-9221-1BC9F699AE38}" destId="{2F62F19B-6869-4701-9818-2E0F9755DEFC}" srcOrd="3" destOrd="0" presId="urn:microsoft.com/office/officeart/2005/8/layout/cycle4"/>
    <dgm:cxn modelId="{F858DF34-D231-4ECF-B821-55DEBAB6ECD2}" type="presParOf" srcId="{587F5928-030A-47F0-9221-1BC9F699AE38}" destId="{1AC7C056-355F-4862-B28A-6C1E2956401D}" srcOrd="4" destOrd="0" presId="urn:microsoft.com/office/officeart/2005/8/layout/cycle4"/>
    <dgm:cxn modelId="{44F55D7D-2EF0-40D9-BB19-1C7E0580CCF3}" type="presParOf" srcId="{5C0D8CFC-5664-4E18-B673-BA7D19C4DBF4}" destId="{03A221C3-06B9-4802-845B-19120DB76679}" srcOrd="2" destOrd="0" presId="urn:microsoft.com/office/officeart/2005/8/layout/cycle4"/>
    <dgm:cxn modelId="{833B425E-AAD6-4280-86BB-3B35EF512963}" type="presParOf" srcId="{5C0D8CFC-5664-4E18-B673-BA7D19C4DBF4}" destId="{5AA848F7-023D-4B3B-90DA-DD28929133E6}" srcOrd="3" destOrd="0" presId="urn:microsoft.com/office/officeart/2005/8/layout/cycle4"/>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9D266C-67D3-4349-9E91-F45452367493}" type="doc">
      <dgm:prSet loTypeId="urn:microsoft.com/office/officeart/2005/8/layout/bProcess3" loCatId="process" qsTypeId="urn:microsoft.com/office/officeart/2005/8/quickstyle/simple1" qsCatId="simple" csTypeId="urn:microsoft.com/office/officeart/2005/8/colors/colorful2" csCatId="colorful" phldr="1"/>
      <dgm:spPr/>
      <dgm:t>
        <a:bodyPr/>
        <a:lstStyle/>
        <a:p>
          <a:endParaRPr lang="en-US"/>
        </a:p>
      </dgm:t>
    </dgm:pt>
    <dgm:pt modelId="{4BC02A06-9CDF-424F-9373-493CC7C9E7D5}">
      <dgm:prSet phldrT="[Texto]" custT="1"/>
      <dgm:spPr/>
      <dgm:t>
        <a:bodyPr/>
        <a:lstStyle/>
        <a:p>
          <a:pPr algn="just"/>
          <a:r>
            <a:rPr lang="es-EC" sz="1200" noProof="0" smtClean="0">
              <a:solidFill>
                <a:schemeClr val="tx1"/>
              </a:solidFill>
              <a:latin typeface="Times New Roman" pitchFamily="18" charset="0"/>
              <a:cs typeface="Times New Roman" pitchFamily="18" charset="0"/>
            </a:rPr>
            <a:t>Copia  blanco/negro o a color de la cédula de ciudadanía  vigente  y certificado de votación</a:t>
          </a:r>
          <a:endParaRPr lang="es-EC" sz="1200" noProof="0">
            <a:solidFill>
              <a:schemeClr val="tx1"/>
            </a:solidFill>
            <a:latin typeface="Times New Roman" pitchFamily="18" charset="0"/>
            <a:cs typeface="Times New Roman" pitchFamily="18" charset="0"/>
          </a:endParaRPr>
        </a:p>
      </dgm:t>
    </dgm:pt>
    <dgm:pt modelId="{0FB40847-444A-486A-98CC-4E762A8AF809}" type="parTrans" cxnId="{DEE26042-2BF9-4644-8594-059EE100F183}">
      <dgm:prSet/>
      <dgm:spPr/>
      <dgm:t>
        <a:bodyPr/>
        <a:lstStyle/>
        <a:p>
          <a:pPr algn="just"/>
          <a:endParaRPr lang="es-EC" sz="1200" noProof="0">
            <a:solidFill>
              <a:schemeClr val="tx1"/>
            </a:solidFill>
            <a:latin typeface="Times New Roman" pitchFamily="18" charset="0"/>
            <a:cs typeface="Times New Roman" pitchFamily="18" charset="0"/>
          </a:endParaRPr>
        </a:p>
      </dgm:t>
    </dgm:pt>
    <dgm:pt modelId="{7954C39A-431F-45D9-89CE-E906A1BC9447}" type="sibTrans" cxnId="{DEE26042-2BF9-4644-8594-059EE100F183}">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7082C806-EB25-4123-964A-C732BF1A1F39}">
      <dgm:prSet phldrT="[Texto]" custT="1"/>
      <dgm:spPr/>
      <dgm:t>
        <a:bodyPr/>
        <a:lstStyle/>
        <a:p>
          <a:pPr algn="just"/>
          <a:r>
            <a:rPr lang="es-EC" sz="1200" noProof="0" smtClean="0">
              <a:solidFill>
                <a:schemeClr val="tx1"/>
              </a:solidFill>
              <a:latin typeface="Times New Roman" pitchFamily="18" charset="0"/>
              <a:cs typeface="Times New Roman" pitchFamily="18" charset="0"/>
            </a:rPr>
            <a:t>Copia  del Registro Único RUC o  Régimen Impositivo  Simplificado Ecuatoriano RISE</a:t>
          </a:r>
          <a:endParaRPr lang="es-EC" sz="1200" noProof="0">
            <a:solidFill>
              <a:schemeClr val="tx1"/>
            </a:solidFill>
            <a:latin typeface="Times New Roman" pitchFamily="18" charset="0"/>
            <a:cs typeface="Times New Roman" pitchFamily="18" charset="0"/>
          </a:endParaRPr>
        </a:p>
      </dgm:t>
    </dgm:pt>
    <dgm:pt modelId="{68AA25BC-C9FA-45F8-BD4D-4F7DC34986DE}" type="parTrans" cxnId="{5FBE9007-D579-4864-944D-4FB126D5980F}">
      <dgm:prSet/>
      <dgm:spPr/>
      <dgm:t>
        <a:bodyPr/>
        <a:lstStyle/>
        <a:p>
          <a:pPr algn="just"/>
          <a:endParaRPr lang="es-EC" sz="1200" noProof="0">
            <a:solidFill>
              <a:schemeClr val="tx1"/>
            </a:solidFill>
            <a:latin typeface="Times New Roman" pitchFamily="18" charset="0"/>
            <a:cs typeface="Times New Roman" pitchFamily="18" charset="0"/>
          </a:endParaRPr>
        </a:p>
      </dgm:t>
    </dgm:pt>
    <dgm:pt modelId="{537A5D07-E0BB-4625-88C2-59DB59AA1F3A}" type="sibTrans" cxnId="{5FBE9007-D579-4864-944D-4FB126D5980F}">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F139AAB0-187C-44B2-886D-580091C3E562}">
      <dgm:prSet phldrT="[Texto]" custT="1"/>
      <dgm:spPr/>
      <dgm:t>
        <a:bodyPr/>
        <a:lstStyle/>
        <a:p>
          <a:pPr algn="just"/>
          <a:r>
            <a:rPr lang="es-EC" sz="1200" noProof="0" dirty="0" smtClean="0">
              <a:solidFill>
                <a:schemeClr val="tx1"/>
              </a:solidFill>
              <a:latin typeface="Times New Roman" pitchFamily="18" charset="0"/>
              <a:cs typeface="Times New Roman" pitchFamily="18" charset="0"/>
            </a:rPr>
            <a:t>Para compra de activos fijos: cotización o proforma de los bienes a adquirir.</a:t>
          </a:r>
          <a:endParaRPr lang="es-EC" sz="1200" noProof="0" dirty="0">
            <a:solidFill>
              <a:schemeClr val="tx1"/>
            </a:solidFill>
            <a:latin typeface="Times New Roman" pitchFamily="18" charset="0"/>
            <a:cs typeface="Times New Roman" pitchFamily="18" charset="0"/>
          </a:endParaRPr>
        </a:p>
      </dgm:t>
    </dgm:pt>
    <dgm:pt modelId="{8C9B82C0-B074-4EA9-9BDC-95530AD11762}" type="parTrans" cxnId="{FA6E7CC4-E12A-4FF3-9AD9-3A25B6B74F38}">
      <dgm:prSet/>
      <dgm:spPr/>
      <dgm:t>
        <a:bodyPr/>
        <a:lstStyle/>
        <a:p>
          <a:pPr algn="just"/>
          <a:endParaRPr lang="es-EC" sz="1200" noProof="0">
            <a:solidFill>
              <a:schemeClr val="tx1"/>
            </a:solidFill>
            <a:latin typeface="Times New Roman" pitchFamily="18" charset="0"/>
            <a:cs typeface="Times New Roman" pitchFamily="18" charset="0"/>
          </a:endParaRPr>
        </a:p>
      </dgm:t>
    </dgm:pt>
    <dgm:pt modelId="{4AD013B5-CBD6-4FF2-86B6-B7BEAD9C35E4}" type="sibTrans" cxnId="{FA6E7CC4-E12A-4FF3-9AD9-3A25B6B74F38}">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67CC1D7E-6D59-472F-A453-878C5E708FFC}">
      <dgm:prSet phldrT="[Texto]" custT="1"/>
      <dgm:spPr/>
      <dgm:t>
        <a:bodyPr/>
        <a:lstStyle/>
        <a:p>
          <a:pPr algn="just"/>
          <a:r>
            <a:rPr lang="es-EC" sz="1200" noProof="0" dirty="0" smtClean="0">
              <a:solidFill>
                <a:schemeClr val="tx1"/>
              </a:solidFill>
              <a:latin typeface="Times New Roman" pitchFamily="18" charset="0"/>
              <a:cs typeface="Times New Roman" pitchFamily="18" charset="0"/>
            </a:rPr>
            <a:t>Copia del contrato de Arriendo y/o título de la propiedad (copia pago impuesto predial 2012) del lugar de la inversión</a:t>
          </a:r>
          <a:endParaRPr lang="es-EC" sz="1200" noProof="0" dirty="0">
            <a:solidFill>
              <a:schemeClr val="tx1"/>
            </a:solidFill>
            <a:latin typeface="Times New Roman" pitchFamily="18" charset="0"/>
            <a:cs typeface="Times New Roman" pitchFamily="18" charset="0"/>
          </a:endParaRPr>
        </a:p>
      </dgm:t>
    </dgm:pt>
    <dgm:pt modelId="{F743AE95-A306-4E10-BF7C-4F8DF4CFB7CD}" type="parTrans" cxnId="{C32DD0FB-7434-47EA-8028-22EF8FDDCA46}">
      <dgm:prSet/>
      <dgm:spPr/>
      <dgm:t>
        <a:bodyPr/>
        <a:lstStyle/>
        <a:p>
          <a:pPr algn="just"/>
          <a:endParaRPr lang="es-EC" sz="1200" noProof="0">
            <a:solidFill>
              <a:schemeClr val="tx1"/>
            </a:solidFill>
            <a:latin typeface="Times New Roman" pitchFamily="18" charset="0"/>
            <a:cs typeface="Times New Roman" pitchFamily="18" charset="0"/>
          </a:endParaRPr>
        </a:p>
      </dgm:t>
    </dgm:pt>
    <dgm:pt modelId="{525AEA69-DDD9-4A61-B3B8-D14623D33905}" type="sibTrans" cxnId="{C32DD0FB-7434-47EA-8028-22EF8FDDCA46}">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2AF8A24B-FDE2-4485-9874-33CE195BFCB7}">
      <dgm:prSet phldrT="[Texto]" custT="1"/>
      <dgm:spPr/>
      <dgm:t>
        <a:bodyPr/>
        <a:lstStyle/>
        <a:p>
          <a:pPr algn="just"/>
          <a:r>
            <a:rPr lang="es-EC" sz="1200" noProof="0" smtClean="0">
              <a:solidFill>
                <a:schemeClr val="tx1"/>
              </a:solidFill>
              <a:latin typeface="Times New Roman" pitchFamily="18" charset="0"/>
              <a:cs typeface="Times New Roman" pitchFamily="18" charset="0"/>
            </a:rPr>
            <a:t>Si el solicitante posee propiedades o vehículo, adjuntar copia del pago del impuesto predial y copia de la matrícula del vehículo</a:t>
          </a:r>
          <a:endParaRPr lang="es-EC" sz="1200" noProof="0">
            <a:solidFill>
              <a:schemeClr val="tx1"/>
            </a:solidFill>
            <a:latin typeface="Times New Roman" pitchFamily="18" charset="0"/>
            <a:cs typeface="Times New Roman" pitchFamily="18" charset="0"/>
          </a:endParaRPr>
        </a:p>
      </dgm:t>
    </dgm:pt>
    <dgm:pt modelId="{D2DF0C0D-2625-474B-9857-5FEDAC30D666}" type="parTrans" cxnId="{9947310D-0BE5-4C06-A99A-2626BC7EEBBA}">
      <dgm:prSet/>
      <dgm:spPr/>
      <dgm:t>
        <a:bodyPr/>
        <a:lstStyle/>
        <a:p>
          <a:pPr algn="just"/>
          <a:endParaRPr lang="es-EC" sz="1200" noProof="0">
            <a:solidFill>
              <a:schemeClr val="tx1"/>
            </a:solidFill>
            <a:latin typeface="Times New Roman" pitchFamily="18" charset="0"/>
            <a:cs typeface="Times New Roman" pitchFamily="18" charset="0"/>
          </a:endParaRPr>
        </a:p>
      </dgm:t>
    </dgm:pt>
    <dgm:pt modelId="{AB9018A3-CD53-403E-8341-6C95104E34D3}" type="sibTrans" cxnId="{9947310D-0BE5-4C06-A99A-2626BC7EEBBA}">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A05DBEBE-710D-4B72-B3A2-D277C47C51AA}">
      <dgm:prSet custT="1"/>
      <dgm:spPr/>
      <dgm:t>
        <a:bodyPr/>
        <a:lstStyle/>
        <a:p>
          <a:pPr algn="just"/>
          <a:r>
            <a:rPr lang="es-EC" sz="1200" noProof="0" smtClean="0">
              <a:solidFill>
                <a:schemeClr val="tx1"/>
              </a:solidFill>
              <a:latin typeface="Times New Roman" pitchFamily="18" charset="0"/>
              <a:cs typeface="Times New Roman" pitchFamily="18" charset="0"/>
            </a:rPr>
            <a:t>Copia del comprobante de pago de los servicios básicos</a:t>
          </a:r>
          <a:endParaRPr lang="es-EC" sz="1200" noProof="0">
            <a:solidFill>
              <a:schemeClr val="tx1"/>
            </a:solidFill>
            <a:latin typeface="Times New Roman" pitchFamily="18" charset="0"/>
            <a:cs typeface="Times New Roman" pitchFamily="18" charset="0"/>
          </a:endParaRPr>
        </a:p>
      </dgm:t>
    </dgm:pt>
    <dgm:pt modelId="{8CB97CE6-5CAA-4C4B-AE4E-90CBE253881C}" type="parTrans" cxnId="{F6CC2621-0A8F-486A-A167-59DDA335DB76}">
      <dgm:prSet/>
      <dgm:spPr/>
      <dgm:t>
        <a:bodyPr/>
        <a:lstStyle/>
        <a:p>
          <a:pPr algn="just"/>
          <a:endParaRPr lang="es-EC" sz="1200" noProof="0">
            <a:solidFill>
              <a:schemeClr val="tx1"/>
            </a:solidFill>
            <a:latin typeface="Times New Roman" pitchFamily="18" charset="0"/>
            <a:cs typeface="Times New Roman" pitchFamily="18" charset="0"/>
          </a:endParaRPr>
        </a:p>
      </dgm:t>
    </dgm:pt>
    <dgm:pt modelId="{87BF8737-845A-4FAA-87D1-B668F7B08339}" type="sibTrans" cxnId="{F6CC2621-0A8F-486A-A167-59DDA335DB76}">
      <dgm:prSet custT="1"/>
      <dgm:spPr/>
      <dgm:t>
        <a:bodyPr/>
        <a:lstStyle/>
        <a:p>
          <a:pPr algn="just"/>
          <a:endParaRPr lang="es-EC" sz="1200" noProof="0">
            <a:solidFill>
              <a:schemeClr val="tx1"/>
            </a:solidFill>
            <a:latin typeface="Times New Roman" pitchFamily="18" charset="0"/>
            <a:cs typeface="Times New Roman" pitchFamily="18" charset="0"/>
          </a:endParaRPr>
        </a:p>
      </dgm:t>
    </dgm:pt>
    <dgm:pt modelId="{496B1081-97DA-4338-888B-C8284E5F6216}">
      <dgm:prSet phldrT="[Texto]" custT="1"/>
      <dgm:spPr/>
      <dgm:t>
        <a:bodyPr/>
        <a:lstStyle/>
        <a:p>
          <a:pPr algn="just"/>
          <a:r>
            <a:rPr lang="es-EC" sz="1200" noProof="0" dirty="0" smtClean="0">
              <a:solidFill>
                <a:schemeClr val="tx1"/>
              </a:solidFill>
              <a:latin typeface="Times New Roman" pitchFamily="18" charset="0"/>
              <a:cs typeface="Times New Roman" pitchFamily="18" charset="0"/>
            </a:rPr>
            <a:t>Certificado de ingresos o rol de pagos (si trabajan en relación de dependencia).</a:t>
          </a:r>
          <a:endParaRPr lang="es-EC" sz="1200" noProof="0" dirty="0">
            <a:solidFill>
              <a:schemeClr val="tx1"/>
            </a:solidFill>
            <a:latin typeface="Times New Roman" pitchFamily="18" charset="0"/>
            <a:cs typeface="Times New Roman" pitchFamily="18" charset="0"/>
          </a:endParaRPr>
        </a:p>
      </dgm:t>
    </dgm:pt>
    <dgm:pt modelId="{A7D1A882-BA3D-46F1-A661-D55B08794869}" type="parTrans" cxnId="{019F3416-4CBC-442C-A3F9-7831495831BC}">
      <dgm:prSet/>
      <dgm:spPr/>
      <dgm:t>
        <a:bodyPr/>
        <a:lstStyle/>
        <a:p>
          <a:pPr algn="just"/>
          <a:endParaRPr lang="es-EC" sz="1200" noProof="0">
            <a:solidFill>
              <a:schemeClr val="tx1"/>
            </a:solidFill>
            <a:latin typeface="Times New Roman" pitchFamily="18" charset="0"/>
            <a:cs typeface="Times New Roman" pitchFamily="18" charset="0"/>
          </a:endParaRPr>
        </a:p>
      </dgm:t>
    </dgm:pt>
    <dgm:pt modelId="{99E6BCE8-C237-4B2A-A6EE-653EB685F4A7}" type="sibTrans" cxnId="{019F3416-4CBC-442C-A3F9-7831495831BC}">
      <dgm:prSet/>
      <dgm:spPr/>
      <dgm:t>
        <a:bodyPr/>
        <a:lstStyle/>
        <a:p>
          <a:pPr algn="just"/>
          <a:endParaRPr lang="es-EC" sz="1200" noProof="0">
            <a:solidFill>
              <a:schemeClr val="tx1"/>
            </a:solidFill>
            <a:latin typeface="Times New Roman" pitchFamily="18" charset="0"/>
            <a:cs typeface="Times New Roman" pitchFamily="18" charset="0"/>
          </a:endParaRPr>
        </a:p>
      </dgm:t>
    </dgm:pt>
    <dgm:pt modelId="{B284D40E-EE51-414C-9605-20A66DB1470D}" type="pres">
      <dgm:prSet presAssocID="{4B9D266C-67D3-4349-9E91-F45452367493}" presName="Name0" presStyleCnt="0">
        <dgm:presLayoutVars>
          <dgm:dir/>
          <dgm:resizeHandles val="exact"/>
        </dgm:presLayoutVars>
      </dgm:prSet>
      <dgm:spPr/>
      <dgm:t>
        <a:bodyPr/>
        <a:lstStyle/>
        <a:p>
          <a:endParaRPr lang="en-US"/>
        </a:p>
      </dgm:t>
    </dgm:pt>
    <dgm:pt modelId="{419EBCF0-9BEC-4DF7-8839-8A883906B65F}" type="pres">
      <dgm:prSet presAssocID="{4BC02A06-9CDF-424F-9373-493CC7C9E7D5}" presName="node" presStyleLbl="node1" presStyleIdx="0" presStyleCnt="7">
        <dgm:presLayoutVars>
          <dgm:bulletEnabled val="1"/>
        </dgm:presLayoutVars>
      </dgm:prSet>
      <dgm:spPr/>
      <dgm:t>
        <a:bodyPr/>
        <a:lstStyle/>
        <a:p>
          <a:endParaRPr lang="en-US"/>
        </a:p>
      </dgm:t>
    </dgm:pt>
    <dgm:pt modelId="{ADE34F9F-2758-495D-90EB-4DD896738EF0}" type="pres">
      <dgm:prSet presAssocID="{7954C39A-431F-45D9-89CE-E906A1BC9447}" presName="sibTrans" presStyleLbl="sibTrans1D1" presStyleIdx="0" presStyleCnt="6"/>
      <dgm:spPr/>
      <dgm:t>
        <a:bodyPr/>
        <a:lstStyle/>
        <a:p>
          <a:endParaRPr lang="en-US"/>
        </a:p>
      </dgm:t>
    </dgm:pt>
    <dgm:pt modelId="{480FD03F-EC2B-44FE-9FFE-3231817B3BDD}" type="pres">
      <dgm:prSet presAssocID="{7954C39A-431F-45D9-89CE-E906A1BC9447}" presName="connectorText" presStyleLbl="sibTrans1D1" presStyleIdx="0" presStyleCnt="6"/>
      <dgm:spPr/>
      <dgm:t>
        <a:bodyPr/>
        <a:lstStyle/>
        <a:p>
          <a:endParaRPr lang="en-US"/>
        </a:p>
      </dgm:t>
    </dgm:pt>
    <dgm:pt modelId="{D5EE0AC8-6256-482D-9B65-CD9B6D0AD50D}" type="pres">
      <dgm:prSet presAssocID="{7082C806-EB25-4123-964A-C732BF1A1F39}" presName="node" presStyleLbl="node1" presStyleIdx="1" presStyleCnt="7">
        <dgm:presLayoutVars>
          <dgm:bulletEnabled val="1"/>
        </dgm:presLayoutVars>
      </dgm:prSet>
      <dgm:spPr/>
      <dgm:t>
        <a:bodyPr/>
        <a:lstStyle/>
        <a:p>
          <a:endParaRPr lang="en-US"/>
        </a:p>
      </dgm:t>
    </dgm:pt>
    <dgm:pt modelId="{C783A1A8-F1EB-44F7-B113-74C01726B990}" type="pres">
      <dgm:prSet presAssocID="{537A5D07-E0BB-4625-88C2-59DB59AA1F3A}" presName="sibTrans" presStyleLbl="sibTrans1D1" presStyleIdx="1" presStyleCnt="6"/>
      <dgm:spPr/>
      <dgm:t>
        <a:bodyPr/>
        <a:lstStyle/>
        <a:p>
          <a:endParaRPr lang="en-US"/>
        </a:p>
      </dgm:t>
    </dgm:pt>
    <dgm:pt modelId="{365B285B-B4B4-44E6-9A5B-4B899BDBDB85}" type="pres">
      <dgm:prSet presAssocID="{537A5D07-E0BB-4625-88C2-59DB59AA1F3A}" presName="connectorText" presStyleLbl="sibTrans1D1" presStyleIdx="1" presStyleCnt="6"/>
      <dgm:spPr/>
      <dgm:t>
        <a:bodyPr/>
        <a:lstStyle/>
        <a:p>
          <a:endParaRPr lang="en-US"/>
        </a:p>
      </dgm:t>
    </dgm:pt>
    <dgm:pt modelId="{C2930B68-CB5E-4214-B46D-447542C01A83}" type="pres">
      <dgm:prSet presAssocID="{A05DBEBE-710D-4B72-B3A2-D277C47C51AA}" presName="node" presStyleLbl="node1" presStyleIdx="2" presStyleCnt="7">
        <dgm:presLayoutVars>
          <dgm:bulletEnabled val="1"/>
        </dgm:presLayoutVars>
      </dgm:prSet>
      <dgm:spPr/>
      <dgm:t>
        <a:bodyPr/>
        <a:lstStyle/>
        <a:p>
          <a:endParaRPr lang="en-US"/>
        </a:p>
      </dgm:t>
    </dgm:pt>
    <dgm:pt modelId="{9EA14EC9-8586-4AB1-90F7-96D97430D3FD}" type="pres">
      <dgm:prSet presAssocID="{87BF8737-845A-4FAA-87D1-B668F7B08339}" presName="sibTrans" presStyleLbl="sibTrans1D1" presStyleIdx="2" presStyleCnt="6"/>
      <dgm:spPr/>
      <dgm:t>
        <a:bodyPr/>
        <a:lstStyle/>
        <a:p>
          <a:endParaRPr lang="en-US"/>
        </a:p>
      </dgm:t>
    </dgm:pt>
    <dgm:pt modelId="{C27DCEAF-FD91-4BE8-9D05-726C63999347}" type="pres">
      <dgm:prSet presAssocID="{87BF8737-845A-4FAA-87D1-B668F7B08339}" presName="connectorText" presStyleLbl="sibTrans1D1" presStyleIdx="2" presStyleCnt="6"/>
      <dgm:spPr/>
      <dgm:t>
        <a:bodyPr/>
        <a:lstStyle/>
        <a:p>
          <a:endParaRPr lang="en-US"/>
        </a:p>
      </dgm:t>
    </dgm:pt>
    <dgm:pt modelId="{4AD5DD7F-C228-4E6E-8BBC-67CF3B9A43E3}" type="pres">
      <dgm:prSet presAssocID="{F139AAB0-187C-44B2-886D-580091C3E562}" presName="node" presStyleLbl="node1" presStyleIdx="3" presStyleCnt="7">
        <dgm:presLayoutVars>
          <dgm:bulletEnabled val="1"/>
        </dgm:presLayoutVars>
      </dgm:prSet>
      <dgm:spPr/>
      <dgm:t>
        <a:bodyPr/>
        <a:lstStyle/>
        <a:p>
          <a:endParaRPr lang="en-US"/>
        </a:p>
      </dgm:t>
    </dgm:pt>
    <dgm:pt modelId="{F9271268-17A4-4B12-8D24-1D813A58C38D}" type="pres">
      <dgm:prSet presAssocID="{4AD013B5-CBD6-4FF2-86B6-B7BEAD9C35E4}" presName="sibTrans" presStyleLbl="sibTrans1D1" presStyleIdx="3" presStyleCnt="6"/>
      <dgm:spPr/>
      <dgm:t>
        <a:bodyPr/>
        <a:lstStyle/>
        <a:p>
          <a:endParaRPr lang="en-US"/>
        </a:p>
      </dgm:t>
    </dgm:pt>
    <dgm:pt modelId="{243F2509-DC14-4E3D-8F33-FC1FFA8B1A09}" type="pres">
      <dgm:prSet presAssocID="{4AD013B5-CBD6-4FF2-86B6-B7BEAD9C35E4}" presName="connectorText" presStyleLbl="sibTrans1D1" presStyleIdx="3" presStyleCnt="6"/>
      <dgm:spPr/>
      <dgm:t>
        <a:bodyPr/>
        <a:lstStyle/>
        <a:p>
          <a:endParaRPr lang="en-US"/>
        </a:p>
      </dgm:t>
    </dgm:pt>
    <dgm:pt modelId="{5B7ED2DA-F279-49C7-BC7C-F3BE9D90DD0B}" type="pres">
      <dgm:prSet presAssocID="{67CC1D7E-6D59-472F-A453-878C5E708FFC}" presName="node" presStyleLbl="node1" presStyleIdx="4" presStyleCnt="7" custLinFactNeighborY="2395">
        <dgm:presLayoutVars>
          <dgm:bulletEnabled val="1"/>
        </dgm:presLayoutVars>
      </dgm:prSet>
      <dgm:spPr/>
      <dgm:t>
        <a:bodyPr/>
        <a:lstStyle/>
        <a:p>
          <a:endParaRPr lang="en-US"/>
        </a:p>
      </dgm:t>
    </dgm:pt>
    <dgm:pt modelId="{232477F3-B6F9-4A80-BD32-20BF370C5AC4}" type="pres">
      <dgm:prSet presAssocID="{525AEA69-DDD9-4A61-B3B8-D14623D33905}" presName="sibTrans" presStyleLbl="sibTrans1D1" presStyleIdx="4" presStyleCnt="6"/>
      <dgm:spPr/>
      <dgm:t>
        <a:bodyPr/>
        <a:lstStyle/>
        <a:p>
          <a:endParaRPr lang="en-US"/>
        </a:p>
      </dgm:t>
    </dgm:pt>
    <dgm:pt modelId="{BE78FC1D-F0C9-478E-A795-C94BB63B2275}" type="pres">
      <dgm:prSet presAssocID="{525AEA69-DDD9-4A61-B3B8-D14623D33905}" presName="connectorText" presStyleLbl="sibTrans1D1" presStyleIdx="4" presStyleCnt="6"/>
      <dgm:spPr/>
      <dgm:t>
        <a:bodyPr/>
        <a:lstStyle/>
        <a:p>
          <a:endParaRPr lang="en-US"/>
        </a:p>
      </dgm:t>
    </dgm:pt>
    <dgm:pt modelId="{C25EC05D-BEA0-40DF-A926-0C03CFB793AB}" type="pres">
      <dgm:prSet presAssocID="{2AF8A24B-FDE2-4485-9874-33CE195BFCB7}" presName="node" presStyleLbl="node1" presStyleIdx="5" presStyleCnt="7" custLinFactNeighborX="638" custLinFactNeighborY="-536">
        <dgm:presLayoutVars>
          <dgm:bulletEnabled val="1"/>
        </dgm:presLayoutVars>
      </dgm:prSet>
      <dgm:spPr/>
      <dgm:t>
        <a:bodyPr/>
        <a:lstStyle/>
        <a:p>
          <a:endParaRPr lang="en-US"/>
        </a:p>
      </dgm:t>
    </dgm:pt>
    <dgm:pt modelId="{A90F202A-BB3A-44AB-8EA5-498923FDBDB4}" type="pres">
      <dgm:prSet presAssocID="{AB9018A3-CD53-403E-8341-6C95104E34D3}" presName="sibTrans" presStyleLbl="sibTrans1D1" presStyleIdx="5" presStyleCnt="6"/>
      <dgm:spPr/>
      <dgm:t>
        <a:bodyPr/>
        <a:lstStyle/>
        <a:p>
          <a:endParaRPr lang="en-US"/>
        </a:p>
      </dgm:t>
    </dgm:pt>
    <dgm:pt modelId="{9AC43CBF-BDD1-439A-A773-A55C34F07320}" type="pres">
      <dgm:prSet presAssocID="{AB9018A3-CD53-403E-8341-6C95104E34D3}" presName="connectorText" presStyleLbl="sibTrans1D1" presStyleIdx="5" presStyleCnt="6"/>
      <dgm:spPr/>
      <dgm:t>
        <a:bodyPr/>
        <a:lstStyle/>
        <a:p>
          <a:endParaRPr lang="en-US"/>
        </a:p>
      </dgm:t>
    </dgm:pt>
    <dgm:pt modelId="{9870A7AF-ED8F-4F47-AC8C-59643B8C0AA5}" type="pres">
      <dgm:prSet presAssocID="{496B1081-97DA-4338-888B-C8284E5F6216}" presName="node" presStyleLbl="node1" presStyleIdx="6" presStyleCnt="7" custLinFactNeighborX="-8929" custLinFactNeighborY="34397">
        <dgm:presLayoutVars>
          <dgm:bulletEnabled val="1"/>
        </dgm:presLayoutVars>
      </dgm:prSet>
      <dgm:spPr/>
      <dgm:t>
        <a:bodyPr/>
        <a:lstStyle/>
        <a:p>
          <a:endParaRPr lang="en-US"/>
        </a:p>
      </dgm:t>
    </dgm:pt>
  </dgm:ptLst>
  <dgm:cxnLst>
    <dgm:cxn modelId="{F98277A2-2C2E-4602-82AF-AC62930CE82F}" type="presOf" srcId="{2AF8A24B-FDE2-4485-9874-33CE195BFCB7}" destId="{C25EC05D-BEA0-40DF-A926-0C03CFB793AB}" srcOrd="0" destOrd="0" presId="urn:microsoft.com/office/officeart/2005/8/layout/bProcess3"/>
    <dgm:cxn modelId="{74AF27A2-9B6E-4CED-81FF-67B38065286D}" type="presOf" srcId="{537A5D07-E0BB-4625-88C2-59DB59AA1F3A}" destId="{365B285B-B4B4-44E6-9A5B-4B899BDBDB85}" srcOrd="1" destOrd="0" presId="urn:microsoft.com/office/officeart/2005/8/layout/bProcess3"/>
    <dgm:cxn modelId="{5945E500-B552-4957-96C8-5BDF961B42C6}" type="presOf" srcId="{AB9018A3-CD53-403E-8341-6C95104E34D3}" destId="{A90F202A-BB3A-44AB-8EA5-498923FDBDB4}" srcOrd="0" destOrd="0" presId="urn:microsoft.com/office/officeart/2005/8/layout/bProcess3"/>
    <dgm:cxn modelId="{46C52173-0308-46CB-92E3-CCB233ED8C7F}" type="presOf" srcId="{7954C39A-431F-45D9-89CE-E906A1BC9447}" destId="{ADE34F9F-2758-495D-90EB-4DD896738EF0}" srcOrd="0" destOrd="0" presId="urn:microsoft.com/office/officeart/2005/8/layout/bProcess3"/>
    <dgm:cxn modelId="{F5683BA8-1E7E-43FC-91BA-8AB0FE22BA27}" type="presOf" srcId="{F139AAB0-187C-44B2-886D-580091C3E562}" destId="{4AD5DD7F-C228-4E6E-8BBC-67CF3B9A43E3}" srcOrd="0" destOrd="0" presId="urn:microsoft.com/office/officeart/2005/8/layout/bProcess3"/>
    <dgm:cxn modelId="{B2A2AE90-58CF-401B-B58A-11875D879BEA}" type="presOf" srcId="{496B1081-97DA-4338-888B-C8284E5F6216}" destId="{9870A7AF-ED8F-4F47-AC8C-59643B8C0AA5}" srcOrd="0" destOrd="0" presId="urn:microsoft.com/office/officeart/2005/8/layout/bProcess3"/>
    <dgm:cxn modelId="{FE25F953-FD27-438B-B514-FF36E292491F}" type="presOf" srcId="{4AD013B5-CBD6-4FF2-86B6-B7BEAD9C35E4}" destId="{243F2509-DC14-4E3D-8F33-FC1FFA8B1A09}" srcOrd="1" destOrd="0" presId="urn:microsoft.com/office/officeart/2005/8/layout/bProcess3"/>
    <dgm:cxn modelId="{8D2B588E-D734-46FC-8270-BA01CAAE1BB1}" type="presOf" srcId="{537A5D07-E0BB-4625-88C2-59DB59AA1F3A}" destId="{C783A1A8-F1EB-44F7-B113-74C01726B990}" srcOrd="0" destOrd="0" presId="urn:microsoft.com/office/officeart/2005/8/layout/bProcess3"/>
    <dgm:cxn modelId="{F6CC2621-0A8F-486A-A167-59DDA335DB76}" srcId="{4B9D266C-67D3-4349-9E91-F45452367493}" destId="{A05DBEBE-710D-4B72-B3A2-D277C47C51AA}" srcOrd="2" destOrd="0" parTransId="{8CB97CE6-5CAA-4C4B-AE4E-90CBE253881C}" sibTransId="{87BF8737-845A-4FAA-87D1-B668F7B08339}"/>
    <dgm:cxn modelId="{FA6E7CC4-E12A-4FF3-9AD9-3A25B6B74F38}" srcId="{4B9D266C-67D3-4349-9E91-F45452367493}" destId="{F139AAB0-187C-44B2-886D-580091C3E562}" srcOrd="3" destOrd="0" parTransId="{8C9B82C0-B074-4EA9-9BDC-95530AD11762}" sibTransId="{4AD013B5-CBD6-4FF2-86B6-B7BEAD9C35E4}"/>
    <dgm:cxn modelId="{5FBE9007-D579-4864-944D-4FB126D5980F}" srcId="{4B9D266C-67D3-4349-9E91-F45452367493}" destId="{7082C806-EB25-4123-964A-C732BF1A1F39}" srcOrd="1" destOrd="0" parTransId="{68AA25BC-C9FA-45F8-BD4D-4F7DC34986DE}" sibTransId="{537A5D07-E0BB-4625-88C2-59DB59AA1F3A}"/>
    <dgm:cxn modelId="{79C46050-C037-44A1-8FE4-9F7BFEB39372}" type="presOf" srcId="{525AEA69-DDD9-4A61-B3B8-D14623D33905}" destId="{BE78FC1D-F0C9-478E-A795-C94BB63B2275}" srcOrd="1" destOrd="0" presId="urn:microsoft.com/office/officeart/2005/8/layout/bProcess3"/>
    <dgm:cxn modelId="{C32DD0FB-7434-47EA-8028-22EF8FDDCA46}" srcId="{4B9D266C-67D3-4349-9E91-F45452367493}" destId="{67CC1D7E-6D59-472F-A453-878C5E708FFC}" srcOrd="4" destOrd="0" parTransId="{F743AE95-A306-4E10-BF7C-4F8DF4CFB7CD}" sibTransId="{525AEA69-DDD9-4A61-B3B8-D14623D33905}"/>
    <dgm:cxn modelId="{AB11DD37-20DA-4930-A279-264E532130D1}" type="presOf" srcId="{67CC1D7E-6D59-472F-A453-878C5E708FFC}" destId="{5B7ED2DA-F279-49C7-BC7C-F3BE9D90DD0B}" srcOrd="0" destOrd="0" presId="urn:microsoft.com/office/officeart/2005/8/layout/bProcess3"/>
    <dgm:cxn modelId="{56F0B27B-604F-4330-A552-69C57555D6A3}" type="presOf" srcId="{7954C39A-431F-45D9-89CE-E906A1BC9447}" destId="{480FD03F-EC2B-44FE-9FFE-3231817B3BDD}" srcOrd="1" destOrd="0" presId="urn:microsoft.com/office/officeart/2005/8/layout/bProcess3"/>
    <dgm:cxn modelId="{DEE26042-2BF9-4644-8594-059EE100F183}" srcId="{4B9D266C-67D3-4349-9E91-F45452367493}" destId="{4BC02A06-9CDF-424F-9373-493CC7C9E7D5}" srcOrd="0" destOrd="0" parTransId="{0FB40847-444A-486A-98CC-4E762A8AF809}" sibTransId="{7954C39A-431F-45D9-89CE-E906A1BC9447}"/>
    <dgm:cxn modelId="{019F3416-4CBC-442C-A3F9-7831495831BC}" srcId="{4B9D266C-67D3-4349-9E91-F45452367493}" destId="{496B1081-97DA-4338-888B-C8284E5F6216}" srcOrd="6" destOrd="0" parTransId="{A7D1A882-BA3D-46F1-A661-D55B08794869}" sibTransId="{99E6BCE8-C237-4B2A-A6EE-653EB685F4A7}"/>
    <dgm:cxn modelId="{4C508365-AD91-45D7-9292-78CD2561A654}" type="presOf" srcId="{4B9D266C-67D3-4349-9E91-F45452367493}" destId="{B284D40E-EE51-414C-9605-20A66DB1470D}" srcOrd="0" destOrd="0" presId="urn:microsoft.com/office/officeart/2005/8/layout/bProcess3"/>
    <dgm:cxn modelId="{EF4CDE88-5536-41A8-A89F-E81638F3528C}" type="presOf" srcId="{87BF8737-845A-4FAA-87D1-B668F7B08339}" destId="{C27DCEAF-FD91-4BE8-9D05-726C63999347}" srcOrd="1" destOrd="0" presId="urn:microsoft.com/office/officeart/2005/8/layout/bProcess3"/>
    <dgm:cxn modelId="{E206988A-05BF-4039-958D-39CD191585DB}" type="presOf" srcId="{87BF8737-845A-4FAA-87D1-B668F7B08339}" destId="{9EA14EC9-8586-4AB1-90F7-96D97430D3FD}" srcOrd="0" destOrd="0" presId="urn:microsoft.com/office/officeart/2005/8/layout/bProcess3"/>
    <dgm:cxn modelId="{259E6210-B8D7-48EE-BB11-E6D34B5CD842}" type="presOf" srcId="{525AEA69-DDD9-4A61-B3B8-D14623D33905}" destId="{232477F3-B6F9-4A80-BD32-20BF370C5AC4}" srcOrd="0" destOrd="0" presId="urn:microsoft.com/office/officeart/2005/8/layout/bProcess3"/>
    <dgm:cxn modelId="{DD61FE6C-F89D-421F-A662-EDA268EE16E2}" type="presOf" srcId="{A05DBEBE-710D-4B72-B3A2-D277C47C51AA}" destId="{C2930B68-CB5E-4214-B46D-447542C01A83}" srcOrd="0" destOrd="0" presId="urn:microsoft.com/office/officeart/2005/8/layout/bProcess3"/>
    <dgm:cxn modelId="{B209763F-F9A3-4CE2-B5A6-17FF19C0D74B}" type="presOf" srcId="{4BC02A06-9CDF-424F-9373-493CC7C9E7D5}" destId="{419EBCF0-9BEC-4DF7-8839-8A883906B65F}" srcOrd="0" destOrd="0" presId="urn:microsoft.com/office/officeart/2005/8/layout/bProcess3"/>
    <dgm:cxn modelId="{71673F78-5348-4007-8A8B-62EDEF507C34}" type="presOf" srcId="{7082C806-EB25-4123-964A-C732BF1A1F39}" destId="{D5EE0AC8-6256-482D-9B65-CD9B6D0AD50D}" srcOrd="0" destOrd="0" presId="urn:microsoft.com/office/officeart/2005/8/layout/bProcess3"/>
    <dgm:cxn modelId="{4AC746F5-D987-4B2B-BF25-01BA58744435}" type="presOf" srcId="{AB9018A3-CD53-403E-8341-6C95104E34D3}" destId="{9AC43CBF-BDD1-439A-A773-A55C34F07320}" srcOrd="1" destOrd="0" presId="urn:microsoft.com/office/officeart/2005/8/layout/bProcess3"/>
    <dgm:cxn modelId="{862C5BFD-3722-42A2-A503-B578675B7C78}" type="presOf" srcId="{4AD013B5-CBD6-4FF2-86B6-B7BEAD9C35E4}" destId="{F9271268-17A4-4B12-8D24-1D813A58C38D}" srcOrd="0" destOrd="0" presId="urn:microsoft.com/office/officeart/2005/8/layout/bProcess3"/>
    <dgm:cxn modelId="{9947310D-0BE5-4C06-A99A-2626BC7EEBBA}" srcId="{4B9D266C-67D3-4349-9E91-F45452367493}" destId="{2AF8A24B-FDE2-4485-9874-33CE195BFCB7}" srcOrd="5" destOrd="0" parTransId="{D2DF0C0D-2625-474B-9857-5FEDAC30D666}" sibTransId="{AB9018A3-CD53-403E-8341-6C95104E34D3}"/>
    <dgm:cxn modelId="{32B08B66-3A2A-4DD1-8AED-46CACA050785}" type="presParOf" srcId="{B284D40E-EE51-414C-9605-20A66DB1470D}" destId="{419EBCF0-9BEC-4DF7-8839-8A883906B65F}" srcOrd="0" destOrd="0" presId="urn:microsoft.com/office/officeart/2005/8/layout/bProcess3"/>
    <dgm:cxn modelId="{42E534DC-8360-4C67-AF99-B8C92422493F}" type="presParOf" srcId="{B284D40E-EE51-414C-9605-20A66DB1470D}" destId="{ADE34F9F-2758-495D-90EB-4DD896738EF0}" srcOrd="1" destOrd="0" presId="urn:microsoft.com/office/officeart/2005/8/layout/bProcess3"/>
    <dgm:cxn modelId="{8D8B8A73-3606-4CC2-8D59-9132FF7981BC}" type="presParOf" srcId="{ADE34F9F-2758-495D-90EB-4DD896738EF0}" destId="{480FD03F-EC2B-44FE-9FFE-3231817B3BDD}" srcOrd="0" destOrd="0" presId="urn:microsoft.com/office/officeart/2005/8/layout/bProcess3"/>
    <dgm:cxn modelId="{B8E1A54B-3329-4D04-8D76-6B260B915B23}" type="presParOf" srcId="{B284D40E-EE51-414C-9605-20A66DB1470D}" destId="{D5EE0AC8-6256-482D-9B65-CD9B6D0AD50D}" srcOrd="2" destOrd="0" presId="urn:microsoft.com/office/officeart/2005/8/layout/bProcess3"/>
    <dgm:cxn modelId="{DFB30586-F0D8-4108-94DD-65F145A6DA0F}" type="presParOf" srcId="{B284D40E-EE51-414C-9605-20A66DB1470D}" destId="{C783A1A8-F1EB-44F7-B113-74C01726B990}" srcOrd="3" destOrd="0" presId="urn:microsoft.com/office/officeart/2005/8/layout/bProcess3"/>
    <dgm:cxn modelId="{E110F805-8280-45D2-8403-2B61F7047059}" type="presParOf" srcId="{C783A1A8-F1EB-44F7-B113-74C01726B990}" destId="{365B285B-B4B4-44E6-9A5B-4B899BDBDB85}" srcOrd="0" destOrd="0" presId="urn:microsoft.com/office/officeart/2005/8/layout/bProcess3"/>
    <dgm:cxn modelId="{0907F944-3BF0-478F-AD04-B0434132AD35}" type="presParOf" srcId="{B284D40E-EE51-414C-9605-20A66DB1470D}" destId="{C2930B68-CB5E-4214-B46D-447542C01A83}" srcOrd="4" destOrd="0" presId="urn:microsoft.com/office/officeart/2005/8/layout/bProcess3"/>
    <dgm:cxn modelId="{4034E3D0-CEEB-4A7D-A75B-DC2C721C91B4}" type="presParOf" srcId="{B284D40E-EE51-414C-9605-20A66DB1470D}" destId="{9EA14EC9-8586-4AB1-90F7-96D97430D3FD}" srcOrd="5" destOrd="0" presId="urn:microsoft.com/office/officeart/2005/8/layout/bProcess3"/>
    <dgm:cxn modelId="{B11907D1-AE44-4692-A9A9-956551730010}" type="presParOf" srcId="{9EA14EC9-8586-4AB1-90F7-96D97430D3FD}" destId="{C27DCEAF-FD91-4BE8-9D05-726C63999347}" srcOrd="0" destOrd="0" presId="urn:microsoft.com/office/officeart/2005/8/layout/bProcess3"/>
    <dgm:cxn modelId="{011BAFBD-1DE0-4ED5-81AB-A917A268D09E}" type="presParOf" srcId="{B284D40E-EE51-414C-9605-20A66DB1470D}" destId="{4AD5DD7F-C228-4E6E-8BBC-67CF3B9A43E3}" srcOrd="6" destOrd="0" presId="urn:microsoft.com/office/officeart/2005/8/layout/bProcess3"/>
    <dgm:cxn modelId="{12E1F7EA-16B2-470C-8B87-D8786ACD7330}" type="presParOf" srcId="{B284D40E-EE51-414C-9605-20A66DB1470D}" destId="{F9271268-17A4-4B12-8D24-1D813A58C38D}" srcOrd="7" destOrd="0" presId="urn:microsoft.com/office/officeart/2005/8/layout/bProcess3"/>
    <dgm:cxn modelId="{EF5D5A8B-66FC-4C85-97C1-CE5DFFE5D061}" type="presParOf" srcId="{F9271268-17A4-4B12-8D24-1D813A58C38D}" destId="{243F2509-DC14-4E3D-8F33-FC1FFA8B1A09}" srcOrd="0" destOrd="0" presId="urn:microsoft.com/office/officeart/2005/8/layout/bProcess3"/>
    <dgm:cxn modelId="{F2ADF68B-F521-4DDE-9756-EA29D5FD7B52}" type="presParOf" srcId="{B284D40E-EE51-414C-9605-20A66DB1470D}" destId="{5B7ED2DA-F279-49C7-BC7C-F3BE9D90DD0B}" srcOrd="8" destOrd="0" presId="urn:microsoft.com/office/officeart/2005/8/layout/bProcess3"/>
    <dgm:cxn modelId="{7EAB2A31-C56A-48D4-9042-8A307845CD3F}" type="presParOf" srcId="{B284D40E-EE51-414C-9605-20A66DB1470D}" destId="{232477F3-B6F9-4A80-BD32-20BF370C5AC4}" srcOrd="9" destOrd="0" presId="urn:microsoft.com/office/officeart/2005/8/layout/bProcess3"/>
    <dgm:cxn modelId="{7EF27013-9D3C-4472-8D9A-5E07FB45EDAB}" type="presParOf" srcId="{232477F3-B6F9-4A80-BD32-20BF370C5AC4}" destId="{BE78FC1D-F0C9-478E-A795-C94BB63B2275}" srcOrd="0" destOrd="0" presId="urn:microsoft.com/office/officeart/2005/8/layout/bProcess3"/>
    <dgm:cxn modelId="{7F90A310-8251-45C0-A462-9560F82EEDAF}" type="presParOf" srcId="{B284D40E-EE51-414C-9605-20A66DB1470D}" destId="{C25EC05D-BEA0-40DF-A926-0C03CFB793AB}" srcOrd="10" destOrd="0" presId="urn:microsoft.com/office/officeart/2005/8/layout/bProcess3"/>
    <dgm:cxn modelId="{E22B9F24-F27A-4A54-8CED-F2F157503F5A}" type="presParOf" srcId="{B284D40E-EE51-414C-9605-20A66DB1470D}" destId="{A90F202A-BB3A-44AB-8EA5-498923FDBDB4}" srcOrd="11" destOrd="0" presId="urn:microsoft.com/office/officeart/2005/8/layout/bProcess3"/>
    <dgm:cxn modelId="{CBE83394-E563-4B0D-8727-36E8FCA48884}" type="presParOf" srcId="{A90F202A-BB3A-44AB-8EA5-498923FDBDB4}" destId="{9AC43CBF-BDD1-439A-A773-A55C34F07320}" srcOrd="0" destOrd="0" presId="urn:microsoft.com/office/officeart/2005/8/layout/bProcess3"/>
    <dgm:cxn modelId="{E5933E19-ADE9-42BE-8787-37CAF8B11474}" type="presParOf" srcId="{B284D40E-EE51-414C-9605-20A66DB1470D}" destId="{9870A7AF-ED8F-4F47-AC8C-59643B8C0AA5}" srcOrd="12" destOrd="0" presId="urn:microsoft.com/office/officeart/2005/8/layout/b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6D9348-5131-4AC6-83EE-7CAB67EE7245}">
      <dsp:nvSpPr>
        <dsp:cNvPr id="0" name=""/>
        <dsp:cNvSpPr/>
      </dsp:nvSpPr>
      <dsp:spPr>
        <a:xfrm>
          <a:off x="2987674" y="999"/>
          <a:ext cx="1450069" cy="1450069"/>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noProof="0" dirty="0" smtClean="0">
              <a:solidFill>
                <a:schemeClr val="tx1"/>
              </a:solidFill>
              <a:latin typeface="Times New Roman" pitchFamily="18" charset="0"/>
              <a:cs typeface="Times New Roman" pitchFamily="18" charset="0"/>
            </a:rPr>
            <a:t>Explotación de minas y canteras 13.46%</a:t>
          </a:r>
          <a:endParaRPr lang="en-US" sz="1400" kern="1200" dirty="0">
            <a:solidFill>
              <a:schemeClr val="tx1"/>
            </a:solidFill>
            <a:latin typeface="Times New Roman" pitchFamily="18" charset="0"/>
            <a:cs typeface="Times New Roman" pitchFamily="18" charset="0"/>
          </a:endParaRPr>
        </a:p>
      </dsp:txBody>
      <dsp:txXfrm>
        <a:off x="2987674" y="999"/>
        <a:ext cx="1450069" cy="1450069"/>
      </dsp:txXfrm>
    </dsp:sp>
    <dsp:sp modelId="{4AE05437-5784-4222-8969-14C99174D94D}">
      <dsp:nvSpPr>
        <dsp:cNvPr id="0" name=""/>
        <dsp:cNvSpPr/>
      </dsp:nvSpPr>
      <dsp:spPr>
        <a:xfrm rot="2280843">
          <a:off x="4351582" y="1100384"/>
          <a:ext cx="306146" cy="48939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2280843">
        <a:off x="4351582" y="1100384"/>
        <a:ext cx="306146" cy="489398"/>
      </dsp:txXfrm>
    </dsp:sp>
    <dsp:sp modelId="{89F1372C-E1A4-47BE-8992-9E83E3C9AE13}">
      <dsp:nvSpPr>
        <dsp:cNvPr id="0" name=""/>
        <dsp:cNvSpPr/>
      </dsp:nvSpPr>
      <dsp:spPr>
        <a:xfrm>
          <a:off x="4549999" y="1266928"/>
          <a:ext cx="1597933" cy="1476272"/>
        </a:xfrm>
        <a:prstGeom prst="ellipse">
          <a:avLst/>
        </a:prstGeom>
        <a:solidFill>
          <a:schemeClr val="accent2">
            <a:hueOff val="4752210"/>
            <a:satOff val="-9171"/>
            <a:lumOff val="-1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noProof="0" dirty="0" smtClean="0">
              <a:solidFill>
                <a:schemeClr val="tx1"/>
              </a:solidFill>
              <a:latin typeface="Times New Roman" pitchFamily="18" charset="0"/>
              <a:cs typeface="Times New Roman" pitchFamily="18" charset="0"/>
            </a:rPr>
            <a:t>Manufacturero</a:t>
          </a:r>
        </a:p>
        <a:p>
          <a:pPr lvl="0" algn="ctr" defTabSz="622300">
            <a:lnSpc>
              <a:spcPct val="90000"/>
            </a:lnSpc>
            <a:spcBef>
              <a:spcPct val="0"/>
            </a:spcBef>
            <a:spcAft>
              <a:spcPct val="35000"/>
            </a:spcAft>
          </a:pPr>
          <a:r>
            <a:rPr lang="es-EC" sz="1400" kern="1200" noProof="0" dirty="0" smtClean="0">
              <a:solidFill>
                <a:schemeClr val="tx1"/>
              </a:solidFill>
              <a:latin typeface="Times New Roman" pitchFamily="18" charset="0"/>
              <a:cs typeface="Times New Roman" pitchFamily="18" charset="0"/>
            </a:rPr>
            <a:t>11.71%</a:t>
          </a:r>
          <a:endParaRPr lang="es-EC" sz="1400" kern="1200" noProof="0" dirty="0">
            <a:solidFill>
              <a:schemeClr val="tx1"/>
            </a:solidFill>
            <a:latin typeface="Times New Roman" pitchFamily="18" charset="0"/>
            <a:cs typeface="Times New Roman" pitchFamily="18" charset="0"/>
          </a:endParaRPr>
        </a:p>
      </dsp:txBody>
      <dsp:txXfrm>
        <a:off x="4549999" y="1266928"/>
        <a:ext cx="1597933" cy="1476272"/>
      </dsp:txXfrm>
    </dsp:sp>
    <dsp:sp modelId="{344EE2DA-098F-4D93-BB58-D12B4A204E60}">
      <dsp:nvSpPr>
        <dsp:cNvPr id="0" name=""/>
        <dsp:cNvSpPr/>
      </dsp:nvSpPr>
      <dsp:spPr>
        <a:xfrm rot="6290278">
          <a:off x="4896644" y="2793398"/>
          <a:ext cx="357299" cy="489398"/>
        </a:xfrm>
        <a:prstGeom prst="rightArrow">
          <a:avLst>
            <a:gd name="adj1" fmla="val 60000"/>
            <a:gd name="adj2" fmla="val 50000"/>
          </a:avLst>
        </a:prstGeom>
        <a:solidFill>
          <a:schemeClr val="accent2">
            <a:hueOff val="4752210"/>
            <a:satOff val="-9171"/>
            <a:lumOff val="-117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6290278">
        <a:off x="4896644" y="2793398"/>
        <a:ext cx="357299" cy="489398"/>
      </dsp:txXfrm>
    </dsp:sp>
    <dsp:sp modelId="{826F98C1-2742-438D-894B-CFAC691B3BB1}">
      <dsp:nvSpPr>
        <dsp:cNvPr id="0" name=""/>
        <dsp:cNvSpPr/>
      </dsp:nvSpPr>
      <dsp:spPr>
        <a:xfrm>
          <a:off x="4075677" y="3349530"/>
          <a:ext cx="1450069" cy="1450069"/>
        </a:xfrm>
        <a:prstGeom prst="ellipse">
          <a:avLst/>
        </a:prstGeom>
        <a:solidFill>
          <a:schemeClr val="accent2">
            <a:hueOff val="9504421"/>
            <a:satOff val="-18343"/>
            <a:lumOff val="-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Comercio</a:t>
          </a:r>
        </a:p>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11.01%</a:t>
          </a:r>
          <a:endParaRPr lang="en-US" sz="1400" kern="1200" dirty="0">
            <a:solidFill>
              <a:schemeClr val="tx1"/>
            </a:solidFill>
            <a:latin typeface="Times New Roman" pitchFamily="18" charset="0"/>
            <a:cs typeface="Times New Roman" pitchFamily="18" charset="0"/>
          </a:endParaRPr>
        </a:p>
      </dsp:txBody>
      <dsp:txXfrm>
        <a:off x="4075677" y="3349530"/>
        <a:ext cx="1450069" cy="1450069"/>
      </dsp:txXfrm>
    </dsp:sp>
    <dsp:sp modelId="{4D6CDE42-D5A2-4C5D-B2CC-978792340ACC}">
      <dsp:nvSpPr>
        <dsp:cNvPr id="0" name=""/>
        <dsp:cNvSpPr/>
      </dsp:nvSpPr>
      <dsp:spPr>
        <a:xfrm rot="10800000">
          <a:off x="3531224" y="3829866"/>
          <a:ext cx="384746" cy="489398"/>
        </a:xfrm>
        <a:prstGeom prst="rightArrow">
          <a:avLst>
            <a:gd name="adj1" fmla="val 60000"/>
            <a:gd name="adj2" fmla="val 50000"/>
          </a:avLst>
        </a:prstGeom>
        <a:solidFill>
          <a:schemeClr val="accent2">
            <a:hueOff val="9504421"/>
            <a:satOff val="-18343"/>
            <a:lumOff val="-23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0800000">
        <a:off x="3531224" y="3829866"/>
        <a:ext cx="384746" cy="489398"/>
      </dsp:txXfrm>
    </dsp:sp>
    <dsp:sp modelId="{A4FDC984-D549-4089-98C9-C26612984656}">
      <dsp:nvSpPr>
        <dsp:cNvPr id="0" name=""/>
        <dsp:cNvSpPr/>
      </dsp:nvSpPr>
      <dsp:spPr>
        <a:xfrm>
          <a:off x="1899670" y="3349530"/>
          <a:ext cx="1450069" cy="1450069"/>
        </a:xfrm>
        <a:prstGeom prst="ellipse">
          <a:avLst/>
        </a:prstGeom>
        <a:solidFill>
          <a:schemeClr val="accent2">
            <a:hueOff val="14256631"/>
            <a:satOff val="-27514"/>
            <a:lumOff val="-35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Construcción9.90%</a:t>
          </a:r>
          <a:endParaRPr lang="en-US" sz="1400" kern="1200" dirty="0">
            <a:solidFill>
              <a:schemeClr val="tx1"/>
            </a:solidFill>
            <a:latin typeface="Times New Roman" pitchFamily="18" charset="0"/>
            <a:cs typeface="Times New Roman" pitchFamily="18" charset="0"/>
          </a:endParaRPr>
        </a:p>
      </dsp:txBody>
      <dsp:txXfrm>
        <a:off x="1899670" y="3349530"/>
        <a:ext cx="1450069" cy="1450069"/>
      </dsp:txXfrm>
    </dsp:sp>
    <dsp:sp modelId="{A54863E2-CA76-4530-BC4A-77B5B7CBE573}">
      <dsp:nvSpPr>
        <dsp:cNvPr id="0" name=""/>
        <dsp:cNvSpPr/>
      </dsp:nvSpPr>
      <dsp:spPr>
        <a:xfrm rot="15120000">
          <a:off x="2099485" y="2805469"/>
          <a:ext cx="384746" cy="489398"/>
        </a:xfrm>
        <a:prstGeom prst="rightArrow">
          <a:avLst>
            <a:gd name="adj1" fmla="val 60000"/>
            <a:gd name="adj2" fmla="val 50000"/>
          </a:avLst>
        </a:prstGeom>
        <a:solidFill>
          <a:schemeClr val="accent2">
            <a:hueOff val="14256631"/>
            <a:satOff val="-27514"/>
            <a:lumOff val="-353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5120000">
        <a:off x="2099485" y="2805469"/>
        <a:ext cx="384746" cy="489398"/>
      </dsp:txXfrm>
    </dsp:sp>
    <dsp:sp modelId="{E291FF19-FA4E-41B6-87ED-0D99F0E91C01}">
      <dsp:nvSpPr>
        <dsp:cNvPr id="0" name=""/>
        <dsp:cNvSpPr/>
      </dsp:nvSpPr>
      <dsp:spPr>
        <a:xfrm>
          <a:off x="1227247" y="1280024"/>
          <a:ext cx="1450069" cy="1450069"/>
        </a:xfrm>
        <a:prstGeom prst="ellipse">
          <a:avLst/>
        </a:prstGeom>
        <a:solidFill>
          <a:schemeClr val="accent2">
            <a:hueOff val="19008842"/>
            <a:satOff val="-36686"/>
            <a:lumOff val="-47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S" sz="1400" kern="1200" dirty="0" smtClean="0">
              <a:solidFill>
                <a:schemeClr val="tx1"/>
              </a:solidFill>
              <a:latin typeface="Times New Roman" pitchFamily="18" charset="0"/>
              <a:cs typeface="Times New Roman" pitchFamily="18" charset="0"/>
            </a:rPr>
            <a:t>Agricultura, ganadería, caza y silvicultura</a:t>
          </a:r>
        </a:p>
        <a:p>
          <a:pPr lvl="0" algn="ctr" defTabSz="622300">
            <a:lnSpc>
              <a:spcPct val="90000"/>
            </a:lnSpc>
            <a:spcBef>
              <a:spcPct val="0"/>
            </a:spcBef>
            <a:spcAft>
              <a:spcPct val="35000"/>
            </a:spcAft>
          </a:pPr>
          <a:r>
            <a:rPr lang="es-ES" sz="1400" kern="1200" dirty="0" smtClean="0">
              <a:solidFill>
                <a:schemeClr val="tx1"/>
              </a:solidFill>
              <a:latin typeface="Times New Roman" pitchFamily="18" charset="0"/>
              <a:cs typeface="Times New Roman" pitchFamily="18" charset="0"/>
            </a:rPr>
            <a:t>9.19%</a:t>
          </a:r>
          <a:endParaRPr lang="en-US" sz="1400" kern="1200" dirty="0">
            <a:solidFill>
              <a:schemeClr val="tx1"/>
            </a:solidFill>
            <a:latin typeface="Times New Roman" pitchFamily="18" charset="0"/>
            <a:cs typeface="Times New Roman" pitchFamily="18" charset="0"/>
          </a:endParaRPr>
        </a:p>
      </dsp:txBody>
      <dsp:txXfrm>
        <a:off x="1227247" y="1280024"/>
        <a:ext cx="1450069" cy="1450069"/>
      </dsp:txXfrm>
    </dsp:sp>
    <dsp:sp modelId="{DB9444FD-9CDE-4708-8955-232AA3154095}">
      <dsp:nvSpPr>
        <dsp:cNvPr id="0" name=""/>
        <dsp:cNvSpPr/>
      </dsp:nvSpPr>
      <dsp:spPr>
        <a:xfrm rot="19440000">
          <a:off x="2631312" y="1127248"/>
          <a:ext cx="384746" cy="489398"/>
        </a:xfrm>
        <a:prstGeom prst="rightArrow">
          <a:avLst>
            <a:gd name="adj1" fmla="val 60000"/>
            <a:gd name="adj2" fmla="val 50000"/>
          </a:avLst>
        </a:prstGeom>
        <a:solidFill>
          <a:schemeClr val="accent2">
            <a:hueOff val="19008842"/>
            <a:satOff val="-36686"/>
            <a:lumOff val="-47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9440000">
        <a:off x="2631312" y="1127248"/>
        <a:ext cx="384746" cy="4893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CEC1EB-35E2-495B-8D90-BB3A1360EF20}">
      <dsp:nvSpPr>
        <dsp:cNvPr id="0" name=""/>
        <dsp:cNvSpPr/>
      </dsp:nvSpPr>
      <dsp:spPr>
        <a:xfrm>
          <a:off x="1456943" y="76194"/>
          <a:ext cx="3931920" cy="1365504"/>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A23D4E-8610-4F29-9C84-872F5EB3E932}">
      <dsp:nvSpPr>
        <dsp:cNvPr id="0" name=""/>
        <dsp:cNvSpPr/>
      </dsp:nvSpPr>
      <dsp:spPr>
        <a:xfrm>
          <a:off x="3048000" y="3541776"/>
          <a:ext cx="762000" cy="487680"/>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5A6FE3-C477-4053-B07E-AD110DD2D9F3}">
      <dsp:nvSpPr>
        <dsp:cNvPr id="0" name=""/>
        <dsp:cNvSpPr/>
      </dsp:nvSpPr>
      <dsp:spPr>
        <a:xfrm>
          <a:off x="1600199" y="3931919"/>
          <a:ext cx="3657600" cy="914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Disponibilidad y condiciones de un crédito</a:t>
          </a:r>
          <a:endParaRPr lang="en-US" sz="1400" kern="1200" dirty="0">
            <a:solidFill>
              <a:schemeClr val="tx1"/>
            </a:solidFill>
            <a:latin typeface="Times New Roman" pitchFamily="18" charset="0"/>
            <a:cs typeface="Times New Roman" pitchFamily="18" charset="0"/>
          </a:endParaRPr>
        </a:p>
      </dsp:txBody>
      <dsp:txXfrm>
        <a:off x="1600199" y="3931919"/>
        <a:ext cx="3657600" cy="914400"/>
      </dsp:txXfrm>
    </dsp:sp>
    <dsp:sp modelId="{CF590D40-4A1E-4FE3-A8F3-DA3361D68A40}">
      <dsp:nvSpPr>
        <dsp:cNvPr id="0" name=""/>
        <dsp:cNvSpPr/>
      </dsp:nvSpPr>
      <dsp:spPr>
        <a:xfrm>
          <a:off x="2886455" y="1669084"/>
          <a:ext cx="1371600" cy="137160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Limitaciones producción de cultivos</a:t>
          </a:r>
          <a:endParaRPr lang="en-US" sz="1400" kern="1200" dirty="0">
            <a:solidFill>
              <a:schemeClr val="tx1"/>
            </a:solidFill>
            <a:latin typeface="Times New Roman" pitchFamily="18" charset="0"/>
            <a:cs typeface="Times New Roman" pitchFamily="18" charset="0"/>
          </a:endParaRPr>
        </a:p>
      </dsp:txBody>
      <dsp:txXfrm>
        <a:off x="2886455" y="1669084"/>
        <a:ext cx="1371600" cy="1371600"/>
      </dsp:txXfrm>
    </dsp:sp>
    <dsp:sp modelId="{EF66C96A-7DF7-4D36-86BE-473C0512AABD}">
      <dsp:nvSpPr>
        <dsp:cNvPr id="0" name=""/>
        <dsp:cNvSpPr/>
      </dsp:nvSpPr>
      <dsp:spPr>
        <a:xfrm>
          <a:off x="1904999" y="640079"/>
          <a:ext cx="1371600" cy="137160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Por su naturaleza</a:t>
          </a:r>
          <a:endParaRPr lang="en-US" sz="1400" kern="1200" dirty="0">
            <a:solidFill>
              <a:schemeClr val="tx1"/>
            </a:solidFill>
            <a:latin typeface="Times New Roman" pitchFamily="18" charset="0"/>
            <a:cs typeface="Times New Roman" pitchFamily="18" charset="0"/>
          </a:endParaRPr>
        </a:p>
      </dsp:txBody>
      <dsp:txXfrm>
        <a:off x="1904999" y="640079"/>
        <a:ext cx="1371600" cy="1371600"/>
      </dsp:txXfrm>
    </dsp:sp>
    <dsp:sp modelId="{3545665C-C87A-4B31-BEDA-9756949DCF92}">
      <dsp:nvSpPr>
        <dsp:cNvPr id="0" name=""/>
        <dsp:cNvSpPr/>
      </dsp:nvSpPr>
      <dsp:spPr>
        <a:xfrm>
          <a:off x="3307080" y="308457"/>
          <a:ext cx="1371600" cy="137160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Alto riesgo</a:t>
          </a:r>
          <a:endParaRPr lang="en-US" sz="1400" kern="1200" dirty="0">
            <a:solidFill>
              <a:schemeClr val="tx1"/>
            </a:solidFill>
            <a:latin typeface="Times New Roman" pitchFamily="18" charset="0"/>
            <a:cs typeface="Times New Roman" pitchFamily="18" charset="0"/>
          </a:endParaRPr>
        </a:p>
      </dsp:txBody>
      <dsp:txXfrm>
        <a:off x="3307080" y="308457"/>
        <a:ext cx="1371600" cy="1371600"/>
      </dsp:txXfrm>
    </dsp:sp>
    <dsp:sp modelId="{F61C4252-748A-4221-97C3-D8CD4BD51612}">
      <dsp:nvSpPr>
        <dsp:cNvPr id="0" name=""/>
        <dsp:cNvSpPr/>
      </dsp:nvSpPr>
      <dsp:spPr>
        <a:xfrm>
          <a:off x="1295399" y="30479"/>
          <a:ext cx="4267200" cy="341376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9FC45E-F862-4F4C-9DAE-6D41ED98FC17}">
      <dsp:nvSpPr>
        <dsp:cNvPr id="0" name=""/>
        <dsp:cNvSpPr/>
      </dsp:nvSpPr>
      <dsp:spPr>
        <a:xfrm>
          <a:off x="0" y="228601"/>
          <a:ext cx="6096000" cy="1036320"/>
        </a:xfrm>
        <a:prstGeom prst="notched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B20E8-C77E-4EB7-AEA3-03628CD8308D}">
      <dsp:nvSpPr>
        <dsp:cNvPr id="0" name=""/>
        <dsp:cNvSpPr/>
      </dsp:nvSpPr>
      <dsp:spPr>
        <a:xfrm>
          <a:off x="2678" y="0"/>
          <a:ext cx="1768078" cy="103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s-EC" sz="1400" kern="1200" dirty="0" smtClean="0">
              <a:effectLst>
                <a:outerShdw blurRad="38100" dist="38100" dir="2700000" algn="tl">
                  <a:srgbClr val="000000">
                    <a:alpha val="43137"/>
                  </a:srgbClr>
                </a:outerShdw>
              </a:effectLst>
              <a:latin typeface="Times New Roman" pitchFamily="18" charset="0"/>
              <a:cs typeface="Times New Roman" pitchFamily="18" charset="0"/>
            </a:rPr>
            <a:t>35 km. Desde Quito</a:t>
          </a:r>
          <a:endParaRPr lang="en-US" sz="1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2678" y="0"/>
        <a:ext cx="1768078" cy="1036320"/>
      </dsp:txXfrm>
    </dsp:sp>
    <dsp:sp modelId="{E4EB1339-7191-470F-8822-4101038388BE}">
      <dsp:nvSpPr>
        <dsp:cNvPr id="0" name=""/>
        <dsp:cNvSpPr/>
      </dsp:nvSpPr>
      <dsp:spPr>
        <a:xfrm>
          <a:off x="757177" y="1165859"/>
          <a:ext cx="259080" cy="25908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FEB3C4-727B-4A6C-B8E1-CC709F0DFAA6}">
      <dsp:nvSpPr>
        <dsp:cNvPr id="0" name=""/>
        <dsp:cNvSpPr/>
      </dsp:nvSpPr>
      <dsp:spPr>
        <a:xfrm>
          <a:off x="1859160" y="1554479"/>
          <a:ext cx="1768078" cy="103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lvl="0" algn="ctr" defTabSz="622300">
            <a:lnSpc>
              <a:spcPct val="90000"/>
            </a:lnSpc>
            <a:spcBef>
              <a:spcPct val="0"/>
            </a:spcBef>
            <a:spcAft>
              <a:spcPct val="35000"/>
            </a:spcAft>
          </a:pPr>
          <a:r>
            <a:rPr lang="es-EC" sz="1400" kern="1200" dirty="0" smtClean="0">
              <a:effectLst>
                <a:outerShdw blurRad="38100" dist="38100" dir="2700000" algn="tl">
                  <a:srgbClr val="000000">
                    <a:alpha val="43137"/>
                  </a:srgbClr>
                </a:outerShdw>
              </a:effectLst>
              <a:latin typeface="Times New Roman" pitchFamily="18" charset="0"/>
              <a:cs typeface="Times New Roman" pitchFamily="18" charset="0"/>
            </a:rPr>
            <a:t>1 km. De Machachi</a:t>
          </a:r>
          <a:endParaRPr lang="en-US" sz="1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1859160" y="1554479"/>
        <a:ext cx="1768078" cy="1036320"/>
      </dsp:txXfrm>
    </dsp:sp>
    <dsp:sp modelId="{EBF0B141-4536-4E51-A12D-3A7CFC240ED5}">
      <dsp:nvSpPr>
        <dsp:cNvPr id="0" name=""/>
        <dsp:cNvSpPr/>
      </dsp:nvSpPr>
      <dsp:spPr>
        <a:xfrm>
          <a:off x="2613660" y="1165859"/>
          <a:ext cx="259080" cy="259080"/>
        </a:xfrm>
        <a:prstGeom prst="ellipse">
          <a:avLst/>
        </a:prstGeom>
        <a:solidFill>
          <a:schemeClr val="accent3">
            <a:hueOff val="-8413219"/>
            <a:satOff val="-4326"/>
            <a:lumOff val="-18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36EF79-BD48-4605-B008-B7417F949E06}">
      <dsp:nvSpPr>
        <dsp:cNvPr id="0" name=""/>
        <dsp:cNvSpPr/>
      </dsp:nvSpPr>
      <dsp:spPr>
        <a:xfrm>
          <a:off x="3715642" y="0"/>
          <a:ext cx="1768078" cy="1036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s-EC" sz="1400" kern="1200" dirty="0" smtClean="0">
              <a:effectLst>
                <a:outerShdw blurRad="38100" dist="38100" dir="2700000" algn="tl">
                  <a:srgbClr val="000000">
                    <a:alpha val="43137"/>
                  </a:srgbClr>
                </a:outerShdw>
              </a:effectLst>
              <a:latin typeface="Times New Roman" pitchFamily="18" charset="0"/>
              <a:cs typeface="Times New Roman" pitchFamily="18" charset="0"/>
            </a:rPr>
            <a:t>Actividad económica la Agricultura</a:t>
          </a:r>
          <a:endParaRPr lang="en-US" sz="1400" kern="1200" dirty="0">
            <a:effectLst>
              <a:outerShdw blurRad="38100" dist="38100" dir="2700000" algn="tl">
                <a:srgbClr val="000000">
                  <a:alpha val="43137"/>
                </a:srgbClr>
              </a:outerShdw>
            </a:effectLst>
            <a:latin typeface="Times New Roman" pitchFamily="18" charset="0"/>
            <a:cs typeface="Times New Roman" pitchFamily="18" charset="0"/>
          </a:endParaRPr>
        </a:p>
      </dsp:txBody>
      <dsp:txXfrm>
        <a:off x="3715642" y="0"/>
        <a:ext cx="1768078" cy="1036320"/>
      </dsp:txXfrm>
    </dsp:sp>
    <dsp:sp modelId="{C8C5F238-6343-4D4D-8FDF-FF344DB8DB8B}">
      <dsp:nvSpPr>
        <dsp:cNvPr id="0" name=""/>
        <dsp:cNvSpPr/>
      </dsp:nvSpPr>
      <dsp:spPr>
        <a:xfrm>
          <a:off x="4470142" y="1165859"/>
          <a:ext cx="259080" cy="259080"/>
        </a:xfrm>
        <a:prstGeom prst="ellipse">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69E4463-60EB-47C7-8418-2DA7D10091B9}">
      <dsp:nvSpPr>
        <dsp:cNvPr id="0" name=""/>
        <dsp:cNvSpPr/>
      </dsp:nvSpPr>
      <dsp:spPr>
        <a:xfrm>
          <a:off x="1784" y="1566558"/>
          <a:ext cx="1732359" cy="866179"/>
        </a:xfrm>
        <a:prstGeom prst="roundRect">
          <a:avLst>
            <a:gd name="adj" fmla="val 10000"/>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Financiamiento</a:t>
          </a:r>
          <a:endParaRPr lang="en-US" sz="1400" kern="1200" dirty="0">
            <a:solidFill>
              <a:schemeClr val="tx1"/>
            </a:solidFill>
            <a:latin typeface="Times New Roman" pitchFamily="18" charset="0"/>
            <a:cs typeface="Times New Roman" pitchFamily="18" charset="0"/>
          </a:endParaRPr>
        </a:p>
      </dsp:txBody>
      <dsp:txXfrm>
        <a:off x="1784" y="1566558"/>
        <a:ext cx="1732359" cy="866179"/>
      </dsp:txXfrm>
    </dsp:sp>
    <dsp:sp modelId="{DD6F55D4-1AE4-4B31-BF5B-82AD8BEDA26C}">
      <dsp:nvSpPr>
        <dsp:cNvPr id="0" name=""/>
        <dsp:cNvSpPr/>
      </dsp:nvSpPr>
      <dsp:spPr>
        <a:xfrm rot="19322786">
          <a:off x="1641214" y="1710224"/>
          <a:ext cx="878802" cy="38364"/>
        </a:xfrm>
        <a:custGeom>
          <a:avLst/>
          <a:gdLst/>
          <a:ahLst/>
          <a:cxnLst/>
          <a:rect l="0" t="0" r="0" b="0"/>
          <a:pathLst>
            <a:path>
              <a:moveTo>
                <a:pt x="0" y="19182"/>
              </a:moveTo>
              <a:lnTo>
                <a:pt x="878802" y="1918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9322786">
        <a:off x="2058645" y="1707436"/>
        <a:ext cx="43940" cy="43940"/>
      </dsp:txXfrm>
    </dsp:sp>
    <dsp:sp modelId="{C2A2ECBE-330C-4E67-B363-EF3EC084C8D9}">
      <dsp:nvSpPr>
        <dsp:cNvPr id="0" name=""/>
        <dsp:cNvSpPr/>
      </dsp:nvSpPr>
      <dsp:spPr>
        <a:xfrm>
          <a:off x="2427087" y="1026075"/>
          <a:ext cx="1732359" cy="866179"/>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Sistema Financiero</a:t>
          </a:r>
          <a:endParaRPr lang="en-US" sz="1400" kern="1200" dirty="0">
            <a:solidFill>
              <a:schemeClr val="tx1"/>
            </a:solidFill>
            <a:latin typeface="Times New Roman" pitchFamily="18" charset="0"/>
            <a:cs typeface="Times New Roman" pitchFamily="18" charset="0"/>
          </a:endParaRPr>
        </a:p>
      </dsp:txBody>
      <dsp:txXfrm>
        <a:off x="2427087" y="1026075"/>
        <a:ext cx="1732359" cy="866179"/>
      </dsp:txXfrm>
    </dsp:sp>
    <dsp:sp modelId="{75B2BAF0-DE5C-40EC-9597-264BD6C8C9A5}">
      <dsp:nvSpPr>
        <dsp:cNvPr id="0" name=""/>
        <dsp:cNvSpPr/>
      </dsp:nvSpPr>
      <dsp:spPr>
        <a:xfrm rot="20289915">
          <a:off x="4132670" y="1301160"/>
          <a:ext cx="746497" cy="38364"/>
        </a:xfrm>
        <a:custGeom>
          <a:avLst/>
          <a:gdLst/>
          <a:ahLst/>
          <a:cxnLst/>
          <a:rect l="0" t="0" r="0" b="0"/>
          <a:pathLst>
            <a:path>
              <a:moveTo>
                <a:pt x="0" y="19182"/>
              </a:moveTo>
              <a:lnTo>
                <a:pt x="746497" y="19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20289915">
        <a:off x="4487256" y="1301680"/>
        <a:ext cx="37324" cy="37324"/>
      </dsp:txXfrm>
    </dsp:sp>
    <dsp:sp modelId="{4783F318-8DAA-4F54-9973-DB512B4F28A8}">
      <dsp:nvSpPr>
        <dsp:cNvPr id="0" name=""/>
        <dsp:cNvSpPr/>
      </dsp:nvSpPr>
      <dsp:spPr>
        <a:xfrm>
          <a:off x="4852390" y="1015997"/>
          <a:ext cx="1241824" cy="331045"/>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Público</a:t>
          </a:r>
          <a:endParaRPr lang="en-US" sz="1400" kern="1200" dirty="0">
            <a:solidFill>
              <a:schemeClr val="tx1"/>
            </a:solidFill>
            <a:latin typeface="Times New Roman" pitchFamily="18" charset="0"/>
            <a:cs typeface="Times New Roman" pitchFamily="18" charset="0"/>
          </a:endParaRPr>
        </a:p>
      </dsp:txBody>
      <dsp:txXfrm>
        <a:off x="4852390" y="1015997"/>
        <a:ext cx="1241824" cy="331045"/>
      </dsp:txXfrm>
    </dsp:sp>
    <dsp:sp modelId="{A241E3E2-A04E-43F3-8B8D-CFE315D82B16}">
      <dsp:nvSpPr>
        <dsp:cNvPr id="0" name=""/>
        <dsp:cNvSpPr/>
      </dsp:nvSpPr>
      <dsp:spPr>
        <a:xfrm rot="1101215">
          <a:off x="4140829" y="1555225"/>
          <a:ext cx="731980" cy="38364"/>
        </a:xfrm>
        <a:custGeom>
          <a:avLst/>
          <a:gdLst/>
          <a:ahLst/>
          <a:cxnLst/>
          <a:rect l="0" t="0" r="0" b="0"/>
          <a:pathLst>
            <a:path>
              <a:moveTo>
                <a:pt x="0" y="19182"/>
              </a:moveTo>
              <a:lnTo>
                <a:pt x="731980" y="19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101215">
        <a:off x="4488520" y="1556108"/>
        <a:ext cx="36599" cy="36599"/>
      </dsp:txXfrm>
    </dsp:sp>
    <dsp:sp modelId="{110E3833-0EAF-4835-A1DE-CDADF8F8A366}">
      <dsp:nvSpPr>
        <dsp:cNvPr id="0" name=""/>
        <dsp:cNvSpPr/>
      </dsp:nvSpPr>
      <dsp:spPr>
        <a:xfrm>
          <a:off x="4854192" y="1476969"/>
          <a:ext cx="1241807" cy="425363"/>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Privado</a:t>
          </a:r>
          <a:endParaRPr lang="en-US" sz="1400" kern="1200" dirty="0">
            <a:solidFill>
              <a:schemeClr val="tx1"/>
            </a:solidFill>
            <a:latin typeface="Times New Roman" pitchFamily="18" charset="0"/>
            <a:cs typeface="Times New Roman" pitchFamily="18" charset="0"/>
          </a:endParaRPr>
        </a:p>
      </dsp:txBody>
      <dsp:txXfrm>
        <a:off x="4854192" y="1476969"/>
        <a:ext cx="1241807" cy="425363"/>
      </dsp:txXfrm>
    </dsp:sp>
    <dsp:sp modelId="{1F8AEF64-CAAB-4816-A5FD-CFBB698C6FD0}">
      <dsp:nvSpPr>
        <dsp:cNvPr id="0" name=""/>
        <dsp:cNvSpPr/>
      </dsp:nvSpPr>
      <dsp:spPr>
        <a:xfrm rot="2277214">
          <a:off x="1641214" y="2250707"/>
          <a:ext cx="878802" cy="38364"/>
        </a:xfrm>
        <a:custGeom>
          <a:avLst/>
          <a:gdLst/>
          <a:ahLst/>
          <a:cxnLst/>
          <a:rect l="0" t="0" r="0" b="0"/>
          <a:pathLst>
            <a:path>
              <a:moveTo>
                <a:pt x="0" y="19182"/>
              </a:moveTo>
              <a:lnTo>
                <a:pt x="878802" y="19182"/>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2277214">
        <a:off x="2058645" y="2247919"/>
        <a:ext cx="43940" cy="43940"/>
      </dsp:txXfrm>
    </dsp:sp>
    <dsp:sp modelId="{12283CDD-F31E-4CB6-A2EA-57D4C1E0E91A}">
      <dsp:nvSpPr>
        <dsp:cNvPr id="0" name=""/>
        <dsp:cNvSpPr/>
      </dsp:nvSpPr>
      <dsp:spPr>
        <a:xfrm>
          <a:off x="2427087" y="2107041"/>
          <a:ext cx="1732359" cy="866179"/>
        </a:xfrm>
        <a:prstGeom prst="roundRect">
          <a:avLst>
            <a:gd name="adj" fmla="val 10000"/>
          </a:avLst>
        </a:prstGeom>
        <a:gradFill rotWithShape="0">
          <a:gsLst>
            <a:gs pos="0">
              <a:schemeClr val="accent3">
                <a:hueOff val="0"/>
                <a:satOff val="0"/>
                <a:lumOff val="0"/>
                <a:alphaOff val="0"/>
                <a:tint val="92000"/>
                <a:satMod val="170000"/>
              </a:schemeClr>
            </a:gs>
            <a:gs pos="15000">
              <a:schemeClr val="accent3">
                <a:hueOff val="0"/>
                <a:satOff val="0"/>
                <a:lumOff val="0"/>
                <a:alphaOff val="0"/>
                <a:tint val="92000"/>
                <a:shade val="99000"/>
                <a:satMod val="170000"/>
              </a:schemeClr>
            </a:gs>
            <a:gs pos="62000">
              <a:schemeClr val="accent3">
                <a:hueOff val="0"/>
                <a:satOff val="0"/>
                <a:lumOff val="0"/>
                <a:alphaOff val="0"/>
                <a:tint val="96000"/>
                <a:shade val="80000"/>
                <a:satMod val="170000"/>
              </a:schemeClr>
            </a:gs>
            <a:gs pos="97000">
              <a:schemeClr val="accent3">
                <a:hueOff val="0"/>
                <a:satOff val="0"/>
                <a:lumOff val="0"/>
                <a:alphaOff val="0"/>
                <a:tint val="98000"/>
                <a:shade val="63000"/>
                <a:satMod val="170000"/>
              </a:schemeClr>
            </a:gs>
            <a:gs pos="100000">
              <a:schemeClr val="accent3">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Otras fuentes</a:t>
          </a:r>
          <a:endParaRPr lang="en-US" sz="1400" kern="1200" dirty="0">
            <a:solidFill>
              <a:schemeClr val="tx1"/>
            </a:solidFill>
            <a:latin typeface="Times New Roman" pitchFamily="18" charset="0"/>
            <a:cs typeface="Times New Roman" pitchFamily="18" charset="0"/>
          </a:endParaRPr>
        </a:p>
      </dsp:txBody>
      <dsp:txXfrm>
        <a:off x="2427087" y="2107041"/>
        <a:ext cx="1732359" cy="866179"/>
      </dsp:txXfrm>
    </dsp:sp>
    <dsp:sp modelId="{E3B35239-1CF2-4BF0-A297-DD65AE4F98BE}">
      <dsp:nvSpPr>
        <dsp:cNvPr id="0" name=""/>
        <dsp:cNvSpPr/>
      </dsp:nvSpPr>
      <dsp:spPr>
        <a:xfrm rot="20287343">
          <a:off x="4132558" y="2381825"/>
          <a:ext cx="746721" cy="38364"/>
        </a:xfrm>
        <a:custGeom>
          <a:avLst/>
          <a:gdLst/>
          <a:ahLst/>
          <a:cxnLst/>
          <a:rect l="0" t="0" r="0" b="0"/>
          <a:pathLst>
            <a:path>
              <a:moveTo>
                <a:pt x="0" y="19182"/>
              </a:moveTo>
              <a:lnTo>
                <a:pt x="746721" y="19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20287343">
        <a:off x="4487250" y="2382339"/>
        <a:ext cx="37336" cy="37336"/>
      </dsp:txXfrm>
    </dsp:sp>
    <dsp:sp modelId="{19E6A86F-3C01-4B4B-B8F3-7248DB7FE585}">
      <dsp:nvSpPr>
        <dsp:cNvPr id="0" name=""/>
        <dsp:cNvSpPr/>
      </dsp:nvSpPr>
      <dsp:spPr>
        <a:xfrm>
          <a:off x="4852390" y="2032259"/>
          <a:ext cx="1238394" cy="459248"/>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Familiares y Amigos</a:t>
          </a:r>
          <a:endParaRPr lang="en-US" sz="1400" kern="1200" dirty="0">
            <a:solidFill>
              <a:schemeClr val="tx1"/>
            </a:solidFill>
            <a:latin typeface="Times New Roman" pitchFamily="18" charset="0"/>
            <a:cs typeface="Times New Roman" pitchFamily="18" charset="0"/>
          </a:endParaRPr>
        </a:p>
      </dsp:txBody>
      <dsp:txXfrm>
        <a:off x="4852390" y="2032259"/>
        <a:ext cx="1238394" cy="459248"/>
      </dsp:txXfrm>
    </dsp:sp>
    <dsp:sp modelId="{84A96FB5-1F51-4C76-80AF-44F224C9074C}">
      <dsp:nvSpPr>
        <dsp:cNvPr id="0" name=""/>
        <dsp:cNvSpPr/>
      </dsp:nvSpPr>
      <dsp:spPr>
        <a:xfrm rot="1284960">
          <a:off x="4131594" y="2668243"/>
          <a:ext cx="806787" cy="38364"/>
        </a:xfrm>
        <a:custGeom>
          <a:avLst/>
          <a:gdLst/>
          <a:ahLst/>
          <a:cxnLst/>
          <a:rect l="0" t="0" r="0" b="0"/>
          <a:pathLst>
            <a:path>
              <a:moveTo>
                <a:pt x="0" y="19182"/>
              </a:moveTo>
              <a:lnTo>
                <a:pt x="806787" y="1918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lang="en-US" sz="1400" kern="1200">
            <a:solidFill>
              <a:schemeClr val="tx1"/>
            </a:solidFill>
            <a:latin typeface="Times New Roman" pitchFamily="18" charset="0"/>
            <a:cs typeface="Times New Roman" pitchFamily="18" charset="0"/>
          </a:endParaRPr>
        </a:p>
      </dsp:txBody>
      <dsp:txXfrm rot="1284960">
        <a:off x="4514818" y="2667255"/>
        <a:ext cx="40339" cy="40339"/>
      </dsp:txXfrm>
    </dsp:sp>
    <dsp:sp modelId="{71768329-3F24-445B-BE8D-3DB5BECE35A0}">
      <dsp:nvSpPr>
        <dsp:cNvPr id="0" name=""/>
        <dsp:cNvSpPr/>
      </dsp:nvSpPr>
      <dsp:spPr>
        <a:xfrm>
          <a:off x="4910528" y="2621435"/>
          <a:ext cx="1185470" cy="426567"/>
        </a:xfrm>
        <a:prstGeom prst="roundRect">
          <a:avLst>
            <a:gd name="adj" fmla="val 10000"/>
          </a:avLst>
        </a:prstGeom>
        <a:gradFill rotWithShape="0">
          <a:gsLst>
            <a:gs pos="0">
              <a:schemeClr val="accent4">
                <a:hueOff val="0"/>
                <a:satOff val="0"/>
                <a:lumOff val="0"/>
                <a:alphaOff val="0"/>
                <a:tint val="92000"/>
                <a:satMod val="170000"/>
              </a:schemeClr>
            </a:gs>
            <a:gs pos="15000">
              <a:schemeClr val="accent4">
                <a:hueOff val="0"/>
                <a:satOff val="0"/>
                <a:lumOff val="0"/>
                <a:alphaOff val="0"/>
                <a:tint val="92000"/>
                <a:shade val="99000"/>
                <a:satMod val="170000"/>
              </a:schemeClr>
            </a:gs>
            <a:gs pos="62000">
              <a:schemeClr val="accent4">
                <a:hueOff val="0"/>
                <a:satOff val="0"/>
                <a:lumOff val="0"/>
                <a:alphaOff val="0"/>
                <a:tint val="96000"/>
                <a:shade val="80000"/>
                <a:satMod val="170000"/>
              </a:schemeClr>
            </a:gs>
            <a:gs pos="97000">
              <a:schemeClr val="accent4">
                <a:hueOff val="0"/>
                <a:satOff val="0"/>
                <a:lumOff val="0"/>
                <a:alphaOff val="0"/>
                <a:tint val="98000"/>
                <a:shade val="63000"/>
                <a:satMod val="170000"/>
              </a:schemeClr>
            </a:gs>
            <a:gs pos="100000">
              <a:schemeClr val="accent4">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s-EC" sz="1400" kern="1200" dirty="0" smtClean="0">
              <a:solidFill>
                <a:schemeClr val="tx1"/>
              </a:solidFill>
              <a:latin typeface="Times New Roman" pitchFamily="18" charset="0"/>
              <a:cs typeface="Times New Roman" pitchFamily="18" charset="0"/>
            </a:rPr>
            <a:t>Asociaciones Agrícolas</a:t>
          </a:r>
          <a:endParaRPr lang="en-US" sz="1400" kern="1200" dirty="0">
            <a:solidFill>
              <a:schemeClr val="tx1"/>
            </a:solidFill>
            <a:latin typeface="Times New Roman" pitchFamily="18" charset="0"/>
            <a:cs typeface="Times New Roman" pitchFamily="18" charset="0"/>
          </a:endParaRPr>
        </a:p>
      </dsp:txBody>
      <dsp:txXfrm>
        <a:off x="4910528" y="2621435"/>
        <a:ext cx="1185470" cy="42656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335F2C-8862-4688-B8E2-0A05AEE5E9C6}">
      <dsp:nvSpPr>
        <dsp:cNvPr id="0" name=""/>
        <dsp:cNvSpPr/>
      </dsp:nvSpPr>
      <dsp:spPr>
        <a:xfrm>
          <a:off x="4085373" y="3005328"/>
          <a:ext cx="2183282" cy="141427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17626"/>
              <a:satOff val="-5768"/>
              <a:lumOff val="-248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endParaRPr lang="en-US"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endParaRPr lang="en-US"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endParaRPr lang="en-US" sz="1400" kern="1200" dirty="0">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es-EC" sz="1400" kern="1200" dirty="0" smtClean="0">
              <a:latin typeface="Times New Roman" pitchFamily="18" charset="0"/>
              <a:cs typeface="Times New Roman" pitchFamily="18" charset="0"/>
            </a:rPr>
            <a:t>n= 63 personas</a:t>
          </a:r>
          <a:endParaRPr lang="en-US" sz="1400" kern="1200" dirty="0">
            <a:latin typeface="Times New Roman" pitchFamily="18" charset="0"/>
            <a:cs typeface="Times New Roman" pitchFamily="18" charset="0"/>
          </a:endParaRPr>
        </a:p>
      </dsp:txBody>
      <dsp:txXfrm>
        <a:off x="4740358" y="3358895"/>
        <a:ext cx="1528297" cy="1060704"/>
      </dsp:txXfrm>
    </dsp:sp>
    <dsp:sp modelId="{D9668287-07D3-4E15-A362-382860F47DFD}">
      <dsp:nvSpPr>
        <dsp:cNvPr id="0" name=""/>
        <dsp:cNvSpPr/>
      </dsp:nvSpPr>
      <dsp:spPr>
        <a:xfrm>
          <a:off x="381001" y="2971795"/>
          <a:ext cx="2183282" cy="141427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6826439"/>
              <a:satOff val="-8652"/>
              <a:lumOff val="-37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latin typeface="Times New Roman" pitchFamily="18" charset="0"/>
              <a:cs typeface="Times New Roman" pitchFamily="18" charset="0"/>
            </a:rPr>
            <a:t>63 Agricultores de la Parroquia Rural Aloasí</a:t>
          </a:r>
          <a:endParaRPr lang="en-US" sz="1400" kern="1200" dirty="0">
            <a:latin typeface="Times New Roman" pitchFamily="18" charset="0"/>
            <a:cs typeface="Times New Roman" pitchFamily="18" charset="0"/>
          </a:endParaRPr>
        </a:p>
      </dsp:txBody>
      <dsp:txXfrm>
        <a:off x="381001" y="3325363"/>
        <a:ext cx="1528297" cy="1060704"/>
      </dsp:txXfrm>
    </dsp:sp>
    <dsp:sp modelId="{DAD63750-5129-4C8A-88B7-01B59CE8D003}">
      <dsp:nvSpPr>
        <dsp:cNvPr id="0" name=""/>
        <dsp:cNvSpPr/>
      </dsp:nvSpPr>
      <dsp:spPr>
        <a:xfrm>
          <a:off x="4085373" y="0"/>
          <a:ext cx="2183282" cy="1414272"/>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08813"/>
              <a:satOff val="-2884"/>
              <a:lumOff val="-124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t" anchorCtr="0">
          <a:noAutofit/>
        </a:bodyPr>
        <a:lstStyle/>
        <a:p>
          <a:pPr marL="114300" lvl="1" indent="-114300" algn="l" defTabSz="622300">
            <a:lnSpc>
              <a:spcPct val="90000"/>
            </a:lnSpc>
            <a:spcBef>
              <a:spcPct val="0"/>
            </a:spcBef>
            <a:spcAft>
              <a:spcPct val="15000"/>
            </a:spcAft>
            <a:buChar char="••"/>
          </a:pPr>
          <a:r>
            <a:rPr lang="es-EC" sz="1400" kern="1200" dirty="0" smtClean="0">
              <a:latin typeface="Times New Roman" pitchFamily="18" charset="0"/>
              <a:cs typeface="Times New Roman" pitchFamily="18" charset="0"/>
            </a:rPr>
            <a:t>VI Censo de Población Y V de Vivienda 2010, INEC </a:t>
          </a:r>
          <a:endParaRPr lang="en-US" sz="1400" kern="1200" dirty="0">
            <a:latin typeface="Times New Roman" pitchFamily="18" charset="0"/>
            <a:cs typeface="Times New Roman" pitchFamily="18" charset="0"/>
          </a:endParaRPr>
        </a:p>
      </dsp:txBody>
      <dsp:txXfrm>
        <a:off x="4740358" y="0"/>
        <a:ext cx="1528297" cy="1060704"/>
      </dsp:txXfrm>
    </dsp:sp>
    <dsp:sp modelId="{6D084E2D-0B92-4392-B62E-18ED2EFF3F4F}">
      <dsp:nvSpPr>
        <dsp:cNvPr id="0" name=""/>
        <dsp:cNvSpPr/>
      </dsp:nvSpPr>
      <dsp:spPr>
        <a:xfrm>
          <a:off x="0" y="7"/>
          <a:ext cx="2660547" cy="124810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s-EC" sz="1200" kern="1200" dirty="0" smtClean="0">
              <a:latin typeface="Times New Roman" pitchFamily="18" charset="0"/>
              <a:cs typeface="Times New Roman" pitchFamily="18" charset="0"/>
            </a:rPr>
            <a:t>Información General del Agricultor y su Actividad</a:t>
          </a:r>
          <a:endParaRPr lang="en-US" sz="1200"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es-EC" sz="1200" kern="1200" dirty="0" smtClean="0">
              <a:latin typeface="Times New Roman" pitchFamily="18" charset="0"/>
              <a:cs typeface="Times New Roman" pitchFamily="18" charset="0"/>
            </a:rPr>
            <a:t>Financiamiento a través del Sistema Financiero Público y Privado</a:t>
          </a:r>
          <a:endParaRPr lang="en-US" sz="1200" kern="1200" dirty="0">
            <a:latin typeface="Times New Roman" pitchFamily="18" charset="0"/>
            <a:cs typeface="Times New Roman" pitchFamily="18" charset="0"/>
          </a:endParaRPr>
        </a:p>
      </dsp:txBody>
      <dsp:txXfrm>
        <a:off x="0" y="7"/>
        <a:ext cx="1862383" cy="936081"/>
      </dsp:txXfrm>
    </dsp:sp>
    <dsp:sp modelId="{0648D1BE-5587-4CE7-AFB9-23D1D175A4B0}">
      <dsp:nvSpPr>
        <dsp:cNvPr id="0" name=""/>
        <dsp:cNvSpPr/>
      </dsp:nvSpPr>
      <dsp:spPr>
        <a:xfrm>
          <a:off x="1318717" y="251917"/>
          <a:ext cx="1913686" cy="1913686"/>
        </a:xfrm>
        <a:prstGeom prst="pieWedg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itchFamily="18" charset="0"/>
              <a:cs typeface="Times New Roman" pitchFamily="18" charset="0"/>
            </a:rPr>
            <a:t>Encuesta</a:t>
          </a:r>
          <a:endParaRPr lang="en-US" sz="1400" kern="1200" dirty="0">
            <a:latin typeface="Times New Roman" pitchFamily="18" charset="0"/>
            <a:cs typeface="Times New Roman" pitchFamily="18" charset="0"/>
          </a:endParaRPr>
        </a:p>
      </dsp:txBody>
      <dsp:txXfrm>
        <a:off x="1318717" y="251917"/>
        <a:ext cx="1913686" cy="1913686"/>
      </dsp:txXfrm>
    </dsp:sp>
    <dsp:sp modelId="{4BB08C3F-9E82-43E9-8314-4788312F760D}">
      <dsp:nvSpPr>
        <dsp:cNvPr id="0" name=""/>
        <dsp:cNvSpPr/>
      </dsp:nvSpPr>
      <dsp:spPr>
        <a:xfrm rot="5400000">
          <a:off x="3320795" y="251917"/>
          <a:ext cx="1913686" cy="1913686"/>
        </a:xfrm>
        <a:prstGeom prst="pieWedge">
          <a:avLst/>
        </a:prstGeom>
        <a:solidFill>
          <a:schemeClr val="accent3">
            <a:hueOff val="-5608813"/>
            <a:satOff val="-2884"/>
            <a:lumOff val="-124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itchFamily="18" charset="0"/>
              <a:cs typeface="Times New Roman" pitchFamily="18" charset="0"/>
            </a:rPr>
            <a:t>Población</a:t>
          </a:r>
          <a:endParaRPr lang="en-US" sz="1400" kern="1200" dirty="0">
            <a:latin typeface="Times New Roman" pitchFamily="18" charset="0"/>
            <a:cs typeface="Times New Roman" pitchFamily="18" charset="0"/>
          </a:endParaRPr>
        </a:p>
      </dsp:txBody>
      <dsp:txXfrm rot="5400000">
        <a:off x="3320795" y="251917"/>
        <a:ext cx="1913686" cy="1913686"/>
      </dsp:txXfrm>
    </dsp:sp>
    <dsp:sp modelId="{9372FD8A-B5CF-40A5-8ECF-08B6FA77D13A}">
      <dsp:nvSpPr>
        <dsp:cNvPr id="0" name=""/>
        <dsp:cNvSpPr/>
      </dsp:nvSpPr>
      <dsp:spPr>
        <a:xfrm rot="10800000">
          <a:off x="3320795" y="2253995"/>
          <a:ext cx="1913686" cy="1913686"/>
        </a:xfrm>
        <a:prstGeom prst="pieWedge">
          <a:avLst/>
        </a:prstGeom>
        <a:solidFill>
          <a:schemeClr val="accent3">
            <a:hueOff val="-11217626"/>
            <a:satOff val="-5768"/>
            <a:lumOff val="-248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itchFamily="18" charset="0"/>
              <a:cs typeface="Times New Roman" pitchFamily="18" charset="0"/>
            </a:rPr>
            <a:t>Muestra</a:t>
          </a:r>
          <a:endParaRPr lang="en-US" sz="1400" kern="1200" dirty="0">
            <a:latin typeface="Times New Roman" pitchFamily="18" charset="0"/>
            <a:cs typeface="Times New Roman" pitchFamily="18" charset="0"/>
          </a:endParaRPr>
        </a:p>
      </dsp:txBody>
      <dsp:txXfrm rot="10800000">
        <a:off x="3320795" y="2253995"/>
        <a:ext cx="1913686" cy="1913686"/>
      </dsp:txXfrm>
    </dsp:sp>
    <dsp:sp modelId="{2F62F19B-6869-4701-9818-2E0F9755DEFC}">
      <dsp:nvSpPr>
        <dsp:cNvPr id="0" name=""/>
        <dsp:cNvSpPr/>
      </dsp:nvSpPr>
      <dsp:spPr>
        <a:xfrm rot="16200000">
          <a:off x="1318717" y="2253995"/>
          <a:ext cx="1913686" cy="1913686"/>
        </a:xfrm>
        <a:prstGeom prst="pieWedge">
          <a:avLst/>
        </a:prstGeom>
        <a:solidFill>
          <a:schemeClr val="accent3">
            <a:hueOff val="-16826439"/>
            <a:satOff val="-8652"/>
            <a:lumOff val="-37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Times New Roman" pitchFamily="18" charset="0"/>
              <a:cs typeface="Times New Roman" pitchFamily="18" charset="0"/>
            </a:rPr>
            <a:t>Recopilación de Datos</a:t>
          </a:r>
          <a:endParaRPr lang="en-US" sz="1400" kern="1200" dirty="0">
            <a:latin typeface="Times New Roman" pitchFamily="18" charset="0"/>
            <a:cs typeface="Times New Roman" pitchFamily="18" charset="0"/>
          </a:endParaRPr>
        </a:p>
      </dsp:txBody>
      <dsp:txXfrm rot="16200000">
        <a:off x="1318717" y="2253995"/>
        <a:ext cx="1913686" cy="1913686"/>
      </dsp:txXfrm>
    </dsp:sp>
    <dsp:sp modelId="{03A221C3-06B9-4802-845B-19120DB76679}">
      <dsp:nvSpPr>
        <dsp:cNvPr id="0" name=""/>
        <dsp:cNvSpPr/>
      </dsp:nvSpPr>
      <dsp:spPr>
        <a:xfrm>
          <a:off x="2946234" y="1812036"/>
          <a:ext cx="660730" cy="574548"/>
        </a:xfrm>
        <a:prstGeom prst="circular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A848F7-023D-4B3B-90DA-DD28929133E6}">
      <dsp:nvSpPr>
        <dsp:cNvPr id="0" name=""/>
        <dsp:cNvSpPr/>
      </dsp:nvSpPr>
      <dsp:spPr>
        <a:xfrm rot="10800000">
          <a:off x="2946234" y="2033016"/>
          <a:ext cx="660730" cy="574548"/>
        </a:xfrm>
        <a:prstGeom prst="circularArrow">
          <a:avLst/>
        </a:prstGeom>
        <a:solidFill>
          <a:schemeClr val="accent3">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E34F9F-2758-495D-90EB-4DD896738EF0}">
      <dsp:nvSpPr>
        <dsp:cNvPr id="0" name=""/>
        <dsp:cNvSpPr/>
      </dsp:nvSpPr>
      <dsp:spPr>
        <a:xfrm>
          <a:off x="1763275" y="527612"/>
          <a:ext cx="373609" cy="91440"/>
        </a:xfrm>
        <a:custGeom>
          <a:avLst/>
          <a:gdLst/>
          <a:ahLst/>
          <a:cxnLst/>
          <a:rect l="0" t="0" r="0" b="0"/>
          <a:pathLst>
            <a:path>
              <a:moveTo>
                <a:pt x="0" y="45720"/>
              </a:moveTo>
              <a:lnTo>
                <a:pt x="373609"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1939975" y="571309"/>
        <a:ext cx="20210" cy="4046"/>
      </dsp:txXfrm>
    </dsp:sp>
    <dsp:sp modelId="{419EBCF0-9BEC-4DF7-8839-8A883906B65F}">
      <dsp:nvSpPr>
        <dsp:cNvPr id="0" name=""/>
        <dsp:cNvSpPr/>
      </dsp:nvSpPr>
      <dsp:spPr>
        <a:xfrm>
          <a:off x="7645" y="46103"/>
          <a:ext cx="1757430" cy="105445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smtClean="0">
              <a:solidFill>
                <a:schemeClr val="tx1"/>
              </a:solidFill>
              <a:latin typeface="Times New Roman" pitchFamily="18" charset="0"/>
              <a:cs typeface="Times New Roman" pitchFamily="18" charset="0"/>
            </a:rPr>
            <a:t>Copia  blanco/negro o a color de la cédula de ciudadanía  vigente  y certificado de votación</a:t>
          </a:r>
          <a:endParaRPr lang="es-EC" sz="1200" kern="1200" noProof="0">
            <a:solidFill>
              <a:schemeClr val="tx1"/>
            </a:solidFill>
            <a:latin typeface="Times New Roman" pitchFamily="18" charset="0"/>
            <a:cs typeface="Times New Roman" pitchFamily="18" charset="0"/>
          </a:endParaRPr>
        </a:p>
      </dsp:txBody>
      <dsp:txXfrm>
        <a:off x="7645" y="46103"/>
        <a:ext cx="1757430" cy="1054458"/>
      </dsp:txXfrm>
    </dsp:sp>
    <dsp:sp modelId="{C783A1A8-F1EB-44F7-B113-74C01726B990}">
      <dsp:nvSpPr>
        <dsp:cNvPr id="0" name=""/>
        <dsp:cNvSpPr/>
      </dsp:nvSpPr>
      <dsp:spPr>
        <a:xfrm>
          <a:off x="3924915" y="527612"/>
          <a:ext cx="373609" cy="91440"/>
        </a:xfrm>
        <a:custGeom>
          <a:avLst/>
          <a:gdLst/>
          <a:ahLst/>
          <a:cxnLst/>
          <a:rect l="0" t="0" r="0" b="0"/>
          <a:pathLst>
            <a:path>
              <a:moveTo>
                <a:pt x="0" y="45720"/>
              </a:moveTo>
              <a:lnTo>
                <a:pt x="373609" y="45720"/>
              </a:lnTo>
            </a:path>
          </a:pathLst>
        </a:custGeom>
        <a:noFill/>
        <a:ln w="9525" cap="flat" cmpd="sng" algn="ctr">
          <a:solidFill>
            <a:schemeClr val="accent2">
              <a:hueOff val="3801768"/>
              <a:satOff val="-7337"/>
              <a:lumOff val="-942"/>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4101614" y="571309"/>
        <a:ext cx="20210" cy="4046"/>
      </dsp:txXfrm>
    </dsp:sp>
    <dsp:sp modelId="{D5EE0AC8-6256-482D-9B65-CD9B6D0AD50D}">
      <dsp:nvSpPr>
        <dsp:cNvPr id="0" name=""/>
        <dsp:cNvSpPr/>
      </dsp:nvSpPr>
      <dsp:spPr>
        <a:xfrm>
          <a:off x="2169284" y="46103"/>
          <a:ext cx="1757430" cy="1054458"/>
        </a:xfrm>
        <a:prstGeom prst="rect">
          <a:avLst/>
        </a:prstGeom>
        <a:solidFill>
          <a:schemeClr val="accent2">
            <a:hueOff val="3168140"/>
            <a:satOff val="-6114"/>
            <a:lumOff val="-7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smtClean="0">
              <a:solidFill>
                <a:schemeClr val="tx1"/>
              </a:solidFill>
              <a:latin typeface="Times New Roman" pitchFamily="18" charset="0"/>
              <a:cs typeface="Times New Roman" pitchFamily="18" charset="0"/>
            </a:rPr>
            <a:t>Copia  del Registro Único RUC o  Régimen Impositivo  Simplificado Ecuatoriano RISE</a:t>
          </a:r>
          <a:endParaRPr lang="es-EC" sz="1200" kern="1200" noProof="0">
            <a:solidFill>
              <a:schemeClr val="tx1"/>
            </a:solidFill>
            <a:latin typeface="Times New Roman" pitchFamily="18" charset="0"/>
            <a:cs typeface="Times New Roman" pitchFamily="18" charset="0"/>
          </a:endParaRPr>
        </a:p>
      </dsp:txBody>
      <dsp:txXfrm>
        <a:off x="2169284" y="46103"/>
        <a:ext cx="1757430" cy="1054458"/>
      </dsp:txXfrm>
    </dsp:sp>
    <dsp:sp modelId="{9EA14EC9-8586-4AB1-90F7-96D97430D3FD}">
      <dsp:nvSpPr>
        <dsp:cNvPr id="0" name=""/>
        <dsp:cNvSpPr/>
      </dsp:nvSpPr>
      <dsp:spPr>
        <a:xfrm>
          <a:off x="886360" y="1098761"/>
          <a:ext cx="4323279" cy="373609"/>
        </a:xfrm>
        <a:custGeom>
          <a:avLst/>
          <a:gdLst/>
          <a:ahLst/>
          <a:cxnLst/>
          <a:rect l="0" t="0" r="0" b="0"/>
          <a:pathLst>
            <a:path>
              <a:moveTo>
                <a:pt x="4323279" y="0"/>
              </a:moveTo>
              <a:lnTo>
                <a:pt x="4323279" y="203904"/>
              </a:lnTo>
              <a:lnTo>
                <a:pt x="0" y="203904"/>
              </a:lnTo>
              <a:lnTo>
                <a:pt x="0" y="373609"/>
              </a:lnTo>
            </a:path>
          </a:pathLst>
        </a:custGeom>
        <a:noFill/>
        <a:ln w="9525" cap="flat" cmpd="sng" algn="ctr">
          <a:solidFill>
            <a:schemeClr val="accent2">
              <a:hueOff val="7603537"/>
              <a:satOff val="-14674"/>
              <a:lumOff val="-188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2939446" y="1283543"/>
        <a:ext cx="217106" cy="4046"/>
      </dsp:txXfrm>
    </dsp:sp>
    <dsp:sp modelId="{C2930B68-CB5E-4214-B46D-447542C01A83}">
      <dsp:nvSpPr>
        <dsp:cNvPr id="0" name=""/>
        <dsp:cNvSpPr/>
      </dsp:nvSpPr>
      <dsp:spPr>
        <a:xfrm>
          <a:off x="4330924" y="46103"/>
          <a:ext cx="1757430" cy="1054458"/>
        </a:xfrm>
        <a:prstGeom prst="rect">
          <a:avLst/>
        </a:prstGeom>
        <a:solidFill>
          <a:schemeClr val="accent2">
            <a:hueOff val="6336281"/>
            <a:satOff val="-12229"/>
            <a:lumOff val="-15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smtClean="0">
              <a:solidFill>
                <a:schemeClr val="tx1"/>
              </a:solidFill>
              <a:latin typeface="Times New Roman" pitchFamily="18" charset="0"/>
              <a:cs typeface="Times New Roman" pitchFamily="18" charset="0"/>
            </a:rPr>
            <a:t>Copia del comprobante de pago de los servicios básicos</a:t>
          </a:r>
          <a:endParaRPr lang="es-EC" sz="1200" kern="1200" noProof="0">
            <a:solidFill>
              <a:schemeClr val="tx1"/>
            </a:solidFill>
            <a:latin typeface="Times New Roman" pitchFamily="18" charset="0"/>
            <a:cs typeface="Times New Roman" pitchFamily="18" charset="0"/>
          </a:endParaRPr>
        </a:p>
      </dsp:txBody>
      <dsp:txXfrm>
        <a:off x="4330924" y="46103"/>
        <a:ext cx="1757430" cy="1054458"/>
      </dsp:txXfrm>
    </dsp:sp>
    <dsp:sp modelId="{F9271268-17A4-4B12-8D24-1D813A58C38D}">
      <dsp:nvSpPr>
        <dsp:cNvPr id="0" name=""/>
        <dsp:cNvSpPr/>
      </dsp:nvSpPr>
      <dsp:spPr>
        <a:xfrm>
          <a:off x="1763275" y="1986279"/>
          <a:ext cx="373609" cy="91440"/>
        </a:xfrm>
        <a:custGeom>
          <a:avLst/>
          <a:gdLst/>
          <a:ahLst/>
          <a:cxnLst/>
          <a:rect l="0" t="0" r="0" b="0"/>
          <a:pathLst>
            <a:path>
              <a:moveTo>
                <a:pt x="0" y="45720"/>
              </a:moveTo>
              <a:lnTo>
                <a:pt x="203904" y="45720"/>
              </a:lnTo>
              <a:lnTo>
                <a:pt x="203904" y="70974"/>
              </a:lnTo>
              <a:lnTo>
                <a:pt x="373609" y="70974"/>
              </a:lnTo>
            </a:path>
          </a:pathLst>
        </a:custGeom>
        <a:noFill/>
        <a:ln w="9525" cap="flat" cmpd="sng" algn="ctr">
          <a:solidFill>
            <a:schemeClr val="accent2">
              <a:hueOff val="11405305"/>
              <a:satOff val="-22012"/>
              <a:lumOff val="-2826"/>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1939955" y="2029976"/>
        <a:ext cx="20249" cy="4046"/>
      </dsp:txXfrm>
    </dsp:sp>
    <dsp:sp modelId="{4AD5DD7F-C228-4E6E-8BBC-67CF3B9A43E3}">
      <dsp:nvSpPr>
        <dsp:cNvPr id="0" name=""/>
        <dsp:cNvSpPr/>
      </dsp:nvSpPr>
      <dsp:spPr>
        <a:xfrm>
          <a:off x="7645" y="1504770"/>
          <a:ext cx="1757430" cy="1054458"/>
        </a:xfrm>
        <a:prstGeom prst="rect">
          <a:avLst/>
        </a:prstGeom>
        <a:solidFill>
          <a:schemeClr val="accent2">
            <a:hueOff val="9504421"/>
            <a:satOff val="-18343"/>
            <a:lumOff val="-235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dirty="0" smtClean="0">
              <a:solidFill>
                <a:schemeClr val="tx1"/>
              </a:solidFill>
              <a:latin typeface="Times New Roman" pitchFamily="18" charset="0"/>
              <a:cs typeface="Times New Roman" pitchFamily="18" charset="0"/>
            </a:rPr>
            <a:t>Para compra de activos fijos: cotización o proforma de los bienes a adquirir.</a:t>
          </a:r>
          <a:endParaRPr lang="es-EC" sz="1200" kern="1200" noProof="0" dirty="0">
            <a:solidFill>
              <a:schemeClr val="tx1"/>
            </a:solidFill>
            <a:latin typeface="Times New Roman" pitchFamily="18" charset="0"/>
            <a:cs typeface="Times New Roman" pitchFamily="18" charset="0"/>
          </a:endParaRPr>
        </a:p>
      </dsp:txBody>
      <dsp:txXfrm>
        <a:off x="7645" y="1504770"/>
        <a:ext cx="1757430" cy="1054458"/>
      </dsp:txXfrm>
    </dsp:sp>
    <dsp:sp modelId="{232477F3-B6F9-4A80-BD32-20BF370C5AC4}">
      <dsp:nvSpPr>
        <dsp:cNvPr id="0" name=""/>
        <dsp:cNvSpPr/>
      </dsp:nvSpPr>
      <dsp:spPr>
        <a:xfrm>
          <a:off x="3924915" y="1980628"/>
          <a:ext cx="381254" cy="91440"/>
        </a:xfrm>
        <a:custGeom>
          <a:avLst/>
          <a:gdLst/>
          <a:ahLst/>
          <a:cxnLst/>
          <a:rect l="0" t="0" r="0" b="0"/>
          <a:pathLst>
            <a:path>
              <a:moveTo>
                <a:pt x="0" y="76626"/>
              </a:moveTo>
              <a:lnTo>
                <a:pt x="207727" y="76626"/>
              </a:lnTo>
              <a:lnTo>
                <a:pt x="207727" y="45720"/>
              </a:lnTo>
              <a:lnTo>
                <a:pt x="381254" y="45720"/>
              </a:lnTo>
            </a:path>
          </a:pathLst>
        </a:custGeom>
        <a:noFill/>
        <a:ln w="9525" cap="flat" cmpd="sng" algn="ctr">
          <a:solidFill>
            <a:schemeClr val="accent2">
              <a:hueOff val="15207073"/>
              <a:satOff val="-29349"/>
              <a:lumOff val="-376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4105217" y="2024325"/>
        <a:ext cx="20650" cy="4046"/>
      </dsp:txXfrm>
    </dsp:sp>
    <dsp:sp modelId="{5B7ED2DA-F279-49C7-BC7C-F3BE9D90DD0B}">
      <dsp:nvSpPr>
        <dsp:cNvPr id="0" name=""/>
        <dsp:cNvSpPr/>
      </dsp:nvSpPr>
      <dsp:spPr>
        <a:xfrm>
          <a:off x="2169284" y="1530025"/>
          <a:ext cx="1757430" cy="1054458"/>
        </a:xfrm>
        <a:prstGeom prst="rect">
          <a:avLst/>
        </a:prstGeom>
        <a:solidFill>
          <a:schemeClr val="accent2">
            <a:hueOff val="12672561"/>
            <a:satOff val="-24457"/>
            <a:lumOff val="-31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dirty="0" smtClean="0">
              <a:solidFill>
                <a:schemeClr val="tx1"/>
              </a:solidFill>
              <a:latin typeface="Times New Roman" pitchFamily="18" charset="0"/>
              <a:cs typeface="Times New Roman" pitchFamily="18" charset="0"/>
            </a:rPr>
            <a:t>Copia del contrato de Arriendo y/o título de la propiedad (copia pago impuesto predial 2012) del lugar de la inversión</a:t>
          </a:r>
          <a:endParaRPr lang="es-EC" sz="1200" kern="1200" noProof="0" dirty="0">
            <a:solidFill>
              <a:schemeClr val="tx1"/>
            </a:solidFill>
            <a:latin typeface="Times New Roman" pitchFamily="18" charset="0"/>
            <a:cs typeface="Times New Roman" pitchFamily="18" charset="0"/>
          </a:endParaRPr>
        </a:p>
      </dsp:txBody>
      <dsp:txXfrm>
        <a:off x="2169284" y="1530025"/>
        <a:ext cx="1757430" cy="1054458"/>
      </dsp:txXfrm>
    </dsp:sp>
    <dsp:sp modelId="{A90F202A-BB3A-44AB-8EA5-498923FDBDB4}">
      <dsp:nvSpPr>
        <dsp:cNvPr id="0" name=""/>
        <dsp:cNvSpPr/>
      </dsp:nvSpPr>
      <dsp:spPr>
        <a:xfrm>
          <a:off x="878715" y="2551777"/>
          <a:ext cx="4338569" cy="425364"/>
        </a:xfrm>
        <a:custGeom>
          <a:avLst/>
          <a:gdLst/>
          <a:ahLst/>
          <a:cxnLst/>
          <a:rect l="0" t="0" r="0" b="0"/>
          <a:pathLst>
            <a:path>
              <a:moveTo>
                <a:pt x="4338569" y="0"/>
              </a:moveTo>
              <a:lnTo>
                <a:pt x="4338569" y="229782"/>
              </a:lnTo>
              <a:lnTo>
                <a:pt x="0" y="229782"/>
              </a:lnTo>
              <a:lnTo>
                <a:pt x="0" y="425364"/>
              </a:lnTo>
            </a:path>
          </a:pathLst>
        </a:custGeom>
        <a:noFill/>
        <a:ln w="9525" cap="flat" cmpd="sng" algn="ctr">
          <a:solidFill>
            <a:schemeClr val="accent2">
              <a:hueOff val="19008842"/>
              <a:satOff val="-36686"/>
              <a:lumOff val="-471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just" defTabSz="533400">
            <a:lnSpc>
              <a:spcPct val="90000"/>
            </a:lnSpc>
            <a:spcBef>
              <a:spcPct val="0"/>
            </a:spcBef>
            <a:spcAft>
              <a:spcPct val="35000"/>
            </a:spcAft>
          </a:pPr>
          <a:endParaRPr lang="es-EC" sz="1200" kern="1200" noProof="0">
            <a:solidFill>
              <a:schemeClr val="tx1"/>
            </a:solidFill>
            <a:latin typeface="Times New Roman" pitchFamily="18" charset="0"/>
            <a:cs typeface="Times New Roman" pitchFamily="18" charset="0"/>
          </a:endParaRPr>
        </a:p>
      </dsp:txBody>
      <dsp:txXfrm>
        <a:off x="2938938" y="2762436"/>
        <a:ext cx="218123" cy="4046"/>
      </dsp:txXfrm>
    </dsp:sp>
    <dsp:sp modelId="{C25EC05D-BEA0-40DF-A926-0C03CFB793AB}">
      <dsp:nvSpPr>
        <dsp:cNvPr id="0" name=""/>
        <dsp:cNvSpPr/>
      </dsp:nvSpPr>
      <dsp:spPr>
        <a:xfrm>
          <a:off x="4338569" y="1499118"/>
          <a:ext cx="1757430" cy="1054458"/>
        </a:xfrm>
        <a:prstGeom prst="rect">
          <a:avLst/>
        </a:prstGeom>
        <a:solidFill>
          <a:schemeClr val="accent2">
            <a:hueOff val="15840701"/>
            <a:satOff val="-30572"/>
            <a:lumOff val="-392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smtClean="0">
              <a:solidFill>
                <a:schemeClr val="tx1"/>
              </a:solidFill>
              <a:latin typeface="Times New Roman" pitchFamily="18" charset="0"/>
              <a:cs typeface="Times New Roman" pitchFamily="18" charset="0"/>
            </a:rPr>
            <a:t>Si el solicitante posee propiedades o vehículo, adjuntar copia del pago del impuesto predial y copia de la matrícula del vehículo</a:t>
          </a:r>
          <a:endParaRPr lang="es-EC" sz="1200" kern="1200" noProof="0">
            <a:solidFill>
              <a:schemeClr val="tx1"/>
            </a:solidFill>
            <a:latin typeface="Times New Roman" pitchFamily="18" charset="0"/>
            <a:cs typeface="Times New Roman" pitchFamily="18" charset="0"/>
          </a:endParaRPr>
        </a:p>
      </dsp:txBody>
      <dsp:txXfrm>
        <a:off x="4338569" y="1499118"/>
        <a:ext cx="1757430" cy="1054458"/>
      </dsp:txXfrm>
    </dsp:sp>
    <dsp:sp modelId="{9870A7AF-ED8F-4F47-AC8C-59643B8C0AA5}">
      <dsp:nvSpPr>
        <dsp:cNvPr id="0" name=""/>
        <dsp:cNvSpPr/>
      </dsp:nvSpPr>
      <dsp:spPr>
        <a:xfrm>
          <a:off x="0" y="3009541"/>
          <a:ext cx="1757430" cy="1054458"/>
        </a:xfrm>
        <a:prstGeom prst="rect">
          <a:avLst/>
        </a:prstGeom>
        <a:solidFill>
          <a:schemeClr val="accent2">
            <a:hueOff val="19008842"/>
            <a:satOff val="-36686"/>
            <a:lumOff val="-471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just" defTabSz="533400">
            <a:lnSpc>
              <a:spcPct val="90000"/>
            </a:lnSpc>
            <a:spcBef>
              <a:spcPct val="0"/>
            </a:spcBef>
            <a:spcAft>
              <a:spcPct val="35000"/>
            </a:spcAft>
          </a:pPr>
          <a:r>
            <a:rPr lang="es-EC" sz="1200" kern="1200" noProof="0" dirty="0" smtClean="0">
              <a:solidFill>
                <a:schemeClr val="tx1"/>
              </a:solidFill>
              <a:latin typeface="Times New Roman" pitchFamily="18" charset="0"/>
              <a:cs typeface="Times New Roman" pitchFamily="18" charset="0"/>
            </a:rPr>
            <a:t>Certificado de ingresos o rol de pagos (si trabajan en relación de dependencia).</a:t>
          </a:r>
          <a:endParaRPr lang="es-EC" sz="1200" kern="1200" noProof="0" dirty="0">
            <a:solidFill>
              <a:schemeClr val="tx1"/>
            </a:solidFill>
            <a:latin typeface="Times New Roman" pitchFamily="18" charset="0"/>
            <a:cs typeface="Times New Roman" pitchFamily="18" charset="0"/>
          </a:endParaRPr>
        </a:p>
      </dsp:txBody>
      <dsp:txXfrm>
        <a:off x="0" y="3009541"/>
        <a:ext cx="1757430" cy="105445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8.wmf"/></Relationships>
</file>

<file path=ppt/drawings/drawing1.xml><?xml version="1.0" encoding="utf-8"?>
<c:userShapes xmlns:c="http://schemas.openxmlformats.org/drawingml/2006/chart">
  <cdr:relSizeAnchor xmlns:cdr="http://schemas.openxmlformats.org/drawingml/2006/chartDrawing">
    <cdr:from>
      <cdr:x>0.017</cdr:x>
      <cdr:y>0.03333</cdr:y>
    </cdr:from>
    <cdr:to>
      <cdr:x>0.96894</cdr:x>
      <cdr:y>0.2384</cdr:y>
    </cdr:to>
    <cdr:sp macro="" textlink="">
      <cdr:nvSpPr>
        <cdr:cNvPr id="2" name="1 CuadroTexto"/>
        <cdr:cNvSpPr txBox="1"/>
      </cdr:nvSpPr>
      <cdr:spPr>
        <a:xfrm xmlns:a="http://schemas.openxmlformats.org/drawingml/2006/main">
          <a:off x="76200" y="76200"/>
          <a:ext cx="4267200" cy="4689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s-ES" sz="1400" b="1" dirty="0">
              <a:latin typeface="Times New Roman" pitchFamily="18" charset="0"/>
              <a:ea typeface="+mn-ea"/>
              <a:cs typeface="Times New Roman" pitchFamily="18" charset="0"/>
            </a:rPr>
            <a:t>PERTENECE A ALGUNA ASOCIACIÓN AGRÍCOLA</a:t>
          </a:r>
          <a:r>
            <a:rPr lang="en-US" sz="1400" b="1" dirty="0">
              <a:latin typeface="Times New Roman" pitchFamily="18" charset="0"/>
              <a:ea typeface="+mn-ea"/>
              <a:cs typeface="Times New Roman" pitchFamily="18" charset="0"/>
            </a:rPr>
            <a:t>?</a:t>
          </a:r>
          <a:endParaRPr lang="en-US" sz="1400" dirty="0">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0.99696</cdr:y>
    </cdr:to>
    <cdr:sp macro="" textlink="">
      <cdr:nvSpPr>
        <cdr:cNvPr id="2" name="1 CuadroTexto"/>
        <cdr:cNvSpPr txBox="1"/>
      </cdr:nvSpPr>
      <cdr:spPr>
        <a:xfrm xmlns:a="http://schemas.openxmlformats.org/drawingml/2006/main">
          <a:off x="0" y="-219075"/>
          <a:ext cx="5486400" cy="3124198"/>
        </a:xfrm>
        <a:prstGeom xmlns:a="http://schemas.openxmlformats.org/drawingml/2006/main" prst="rect">
          <a:avLst/>
        </a:prstGeom>
        <a:ln xmlns:a="http://schemas.openxmlformats.org/drawingml/2006/main">
          <a:solidFill>
            <a:schemeClr val="tx1">
              <a:lumMod val="50000"/>
              <a:lumOff val="50000"/>
            </a:schemeClr>
          </a:solidFill>
        </a:ln>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0.12174</cdr:x>
      <cdr:y>0</cdr:y>
    </cdr:from>
    <cdr:to>
      <cdr:x>0.9913</cdr:x>
      <cdr:y>1</cdr:y>
    </cdr:to>
    <cdr:sp macro="" textlink="">
      <cdr:nvSpPr>
        <cdr:cNvPr id="2" name="1 CuadroTexto"/>
        <cdr:cNvSpPr txBox="1"/>
      </cdr:nvSpPr>
      <cdr:spPr>
        <a:xfrm xmlns:a="http://schemas.openxmlformats.org/drawingml/2006/main">
          <a:off x="533400" y="0"/>
          <a:ext cx="3810000" cy="2362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0.01851</cdr:x>
      <cdr:y>0</cdr:y>
    </cdr:from>
    <cdr:to>
      <cdr:x>0.99954</cdr:x>
      <cdr:y>1</cdr:y>
    </cdr:to>
    <cdr:sp macro="" textlink="">
      <cdr:nvSpPr>
        <cdr:cNvPr id="2" name="1 CuadroTexto"/>
        <cdr:cNvSpPr txBox="1"/>
      </cdr:nvSpPr>
      <cdr:spPr>
        <a:xfrm xmlns:a="http://schemas.openxmlformats.org/drawingml/2006/main">
          <a:off x="76200" y="0"/>
          <a:ext cx="4038600" cy="2438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964CBF-B117-4AA7-8DC1-210BC5A7DF8F}" type="datetimeFigureOut">
              <a:rPr lang="en-US" smtClean="0"/>
              <a:pPr/>
              <a:t>6/10/2013</a:t>
            </a:fld>
            <a:endParaRPr lang="en-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60DADC-47AC-4BD1-8D48-7C1E6E17CDA0}"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20" name="19 Marcador de pie de página"/>
          <p:cNvSpPr>
            <a:spLocks noGrp="1"/>
          </p:cNvSpPr>
          <p:nvPr>
            <p:ph type="ftr" sz="quarter" idx="11"/>
          </p:nvPr>
        </p:nvSpPr>
        <p:spPr/>
        <p:txBody>
          <a:bodyPr/>
          <a:lstStyle>
            <a:extLst/>
          </a:lstStyle>
          <a:p>
            <a:endParaRPr lang="en-US"/>
          </a:p>
        </p:txBody>
      </p:sp>
      <p:sp>
        <p:nvSpPr>
          <p:cNvPr id="10" name="9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5" name="4 Marcador de pie de página"/>
          <p:cNvSpPr>
            <a:spLocks noGrp="1"/>
          </p:cNvSpPr>
          <p:nvPr>
            <p:ph type="ftr" sz="quarter" idx="11"/>
          </p:nvPr>
        </p:nvSpPr>
        <p:spPr/>
        <p:txBody>
          <a:bodyPr/>
          <a:lstStyle>
            <a:extLst/>
          </a:lstStyle>
          <a:p>
            <a:endParaRPr lang="en-US"/>
          </a:p>
        </p:txBody>
      </p:sp>
      <p:sp>
        <p:nvSpPr>
          <p:cNvPr id="6" name="5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8" name="7 Marcador de pie de página"/>
          <p:cNvSpPr>
            <a:spLocks noGrp="1"/>
          </p:cNvSpPr>
          <p:nvPr>
            <p:ph type="ftr" sz="quarter" idx="11"/>
          </p:nvPr>
        </p:nvSpPr>
        <p:spPr/>
        <p:txBody>
          <a:bodyPr/>
          <a:lstStyle>
            <a:extLst/>
          </a:lstStyle>
          <a:p>
            <a:endParaRPr lang="en-US"/>
          </a:p>
        </p:txBody>
      </p:sp>
      <p:sp>
        <p:nvSpPr>
          <p:cNvPr id="9" name="8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4" name="3 Marcador de pie de página"/>
          <p:cNvSpPr>
            <a:spLocks noGrp="1"/>
          </p:cNvSpPr>
          <p:nvPr>
            <p:ph type="ftr" sz="quarter" idx="11"/>
          </p:nvPr>
        </p:nvSpPr>
        <p:spPr/>
        <p:txBody>
          <a:bodyPr/>
          <a:lstStyle>
            <a:extLst/>
          </a:lstStyle>
          <a:p>
            <a:endParaRPr lang="en-US"/>
          </a:p>
        </p:txBody>
      </p:sp>
      <p:sp>
        <p:nvSpPr>
          <p:cNvPr id="5" name="4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3" name="2 Marcador de pie de página"/>
          <p:cNvSpPr>
            <a:spLocks noGrp="1"/>
          </p:cNvSpPr>
          <p:nvPr>
            <p:ph type="ftr" sz="quarter" idx="11"/>
          </p:nvPr>
        </p:nvSpPr>
        <p:spPr/>
        <p:txBody>
          <a:bodyPr/>
          <a:lstStyle>
            <a:extLst/>
          </a:lstStyle>
          <a:p>
            <a:endParaRPr lang="en-US"/>
          </a:p>
        </p:txBody>
      </p:sp>
      <p:sp>
        <p:nvSpPr>
          <p:cNvPr id="4" name="3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3106E6FB-3C55-4B93-B139-292865A2B6C7}" type="datetimeFigureOut">
              <a:rPr lang="en-US" smtClean="0"/>
              <a:pPr/>
              <a:t>6/10/2013</a:t>
            </a:fld>
            <a:endParaRPr lang="en-US"/>
          </a:p>
        </p:txBody>
      </p:sp>
      <p:sp>
        <p:nvSpPr>
          <p:cNvPr id="6" name="5 Marcador de pie de página"/>
          <p:cNvSpPr>
            <a:spLocks noGrp="1"/>
          </p:cNvSpPr>
          <p:nvPr>
            <p:ph type="ftr" sz="quarter" idx="11"/>
          </p:nvPr>
        </p:nvSpPr>
        <p:spPr/>
        <p:txBody>
          <a:bodyPr/>
          <a:lstStyle>
            <a:extLst/>
          </a:lstStyle>
          <a:p>
            <a:endParaRPr lang="en-US"/>
          </a:p>
        </p:txBody>
      </p:sp>
      <p:sp>
        <p:nvSpPr>
          <p:cNvPr id="7" name="6 Marcador de número de diapositiva"/>
          <p:cNvSpPr>
            <a:spLocks noGrp="1"/>
          </p:cNvSpPr>
          <p:nvPr>
            <p:ph type="sldNum" sz="quarter" idx="12"/>
          </p:nvPr>
        </p:nvSpPr>
        <p:spPr/>
        <p:txBody>
          <a:bodyPr/>
          <a:lstStyle>
            <a:extLst/>
          </a:lstStyle>
          <a:p>
            <a:fld id="{2D466930-A468-4114-87A7-1DCD480D3B84}" type="slidenum">
              <a:rPr lang="en-US" smtClean="0"/>
              <a:pPr/>
              <a:t>‹Nº›</a:t>
            </a:fld>
            <a:endParaRPr lang="en-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106E6FB-3C55-4B93-B139-292865A2B6C7}" type="datetimeFigureOut">
              <a:rPr lang="en-US" smtClean="0"/>
              <a:pPr/>
              <a:t>6/10/2013</a:t>
            </a:fld>
            <a:endParaRPr lang="en-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466930-A468-4114-87A7-1DCD480D3B84}" type="slidenum">
              <a:rPr lang="en-US" smtClean="0"/>
              <a:pPr/>
              <a:t>‹Nº›</a:t>
            </a:fld>
            <a:endParaRPr lang="en-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Layout" Target="../diagrams/layout4.xml"/><Relationship Id="rId7" Type="http://schemas.openxmlformats.org/officeDocument/2006/relationships/image" Target="../media/image14.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openxmlformats.org/officeDocument/2006/relationships/image" Target="../media/image17.gif"/><Relationship Id="rId5" Type="http://schemas.openxmlformats.org/officeDocument/2006/relationships/diagramColors" Target="../diagrams/colors4.xml"/><Relationship Id="rId10" Type="http://schemas.openxmlformats.org/officeDocument/2006/relationships/image" Target="../media/image16.jpeg"/><Relationship Id="rId4" Type="http://schemas.openxmlformats.org/officeDocument/2006/relationships/diagramQuickStyle" Target="../diagrams/quickStyle4.xml"/><Relationship Id="rId9" Type="http://schemas.openxmlformats.org/officeDocument/2006/relationships/image" Target="../media/image4.jpeg"/></Relationships>
</file>

<file path=ppt/slides/_rels/slide12.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9.jpeg"/><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20.gi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 Id="rId5" Type="http://schemas.openxmlformats.org/officeDocument/2006/relationships/chart" Target="../charts/chart14.xml"/><Relationship Id="rId4" Type="http://schemas.openxmlformats.org/officeDocument/2006/relationships/chart" Target="../charts/chart13.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2.xml"/><Relationship Id="rId4" Type="http://schemas.openxmlformats.org/officeDocument/2006/relationships/chart" Target="../charts/char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image" Target="../media/image9.jpeg"/><Relationship Id="rId4" Type="http://schemas.openxmlformats.org/officeDocument/2006/relationships/diagramQuickStyle" Target="../diagrams/quickStyle1.xml"/><Relationship Id="rId9" Type="http://schemas.openxmlformats.org/officeDocument/2006/relationships/image" Target="../media/image8.gif"/></Relationships>
</file>

<file path=ppt/slides/_rels/slide6.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diagramLayout" Target="../diagrams/layout2.xml"/><Relationship Id="rId7" Type="http://schemas.openxmlformats.org/officeDocument/2006/relationships/image" Target="../media/image10.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3.jpeg"/><Relationship Id="rId7" Type="http://schemas.openxmlformats.org/officeDocument/2006/relationships/diagramColors" Target="../diagrams/colors3.xml"/><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8" name="Picture 2" descr="http://360.espe.edu.ec/images/Sedes/1/ESPE.Matriz.jpg"/>
          <p:cNvPicPr>
            <a:picLocks noChangeAspect="1" noChangeArrowheads="1"/>
          </p:cNvPicPr>
          <p:nvPr/>
        </p:nvPicPr>
        <p:blipFill>
          <a:blip r:embed="rId2" cstate="print"/>
          <a:srcRect/>
          <a:stretch>
            <a:fillRect/>
          </a:stretch>
        </p:blipFill>
        <p:spPr bwMode="auto">
          <a:xfrm>
            <a:off x="0" y="0"/>
            <a:ext cx="9144000" cy="6811628"/>
          </a:xfrm>
          <a:prstGeom prst="rect">
            <a:avLst/>
          </a:prstGeom>
          <a:noFill/>
        </p:spPr>
      </p:pic>
      <p:sp>
        <p:nvSpPr>
          <p:cNvPr id="2" name="1 Título"/>
          <p:cNvSpPr>
            <a:spLocks noGrp="1"/>
          </p:cNvSpPr>
          <p:nvPr>
            <p:ph type="ctrTitle"/>
          </p:nvPr>
        </p:nvSpPr>
        <p:spPr>
          <a:xfrm>
            <a:off x="1524000" y="0"/>
            <a:ext cx="7086600" cy="990600"/>
          </a:xfrm>
        </p:spPr>
        <p:txBody>
          <a:bodyPr>
            <a:normAutofit/>
          </a:bodyPr>
          <a:lstStyle/>
          <a:p>
            <a:pPr algn="ctr"/>
            <a:r>
              <a:rPr lang="en-US" sz="1800" b="1" dirty="0" smtClean="0">
                <a:solidFill>
                  <a:schemeClr val="bg1"/>
                </a:solidFill>
                <a:latin typeface="Times New Roman" pitchFamily="18" charset="0"/>
                <a:cs typeface="Times New Roman" pitchFamily="18" charset="0"/>
              </a:rPr>
              <a:t>ESCUELA  POLITÉCNICA  DEL EJ</a:t>
            </a:r>
            <a:r>
              <a:rPr lang="es-EC" sz="1800" b="1" dirty="0" smtClean="0">
                <a:solidFill>
                  <a:schemeClr val="bg1"/>
                </a:solidFill>
                <a:latin typeface="Times New Roman" pitchFamily="18" charset="0"/>
                <a:cs typeface="Times New Roman" pitchFamily="18" charset="0"/>
              </a:rPr>
              <a:t>É</a:t>
            </a:r>
            <a:r>
              <a:rPr lang="en-US" sz="1800" b="1" dirty="0" smtClean="0">
                <a:solidFill>
                  <a:schemeClr val="bg1"/>
                </a:solidFill>
                <a:latin typeface="Times New Roman" pitchFamily="18" charset="0"/>
                <a:cs typeface="Times New Roman" pitchFamily="18" charset="0"/>
              </a:rPr>
              <a:t>RCITO</a:t>
            </a:r>
            <a:endParaRPr lang="en-US" sz="1800" b="1" dirty="0">
              <a:solidFill>
                <a:schemeClr val="bg1"/>
              </a:solidFill>
              <a:latin typeface="Times New Roman" pitchFamily="18" charset="0"/>
              <a:cs typeface="Times New Roman" pitchFamily="18" charset="0"/>
            </a:endParaRPr>
          </a:p>
        </p:txBody>
      </p:sp>
      <p:sp>
        <p:nvSpPr>
          <p:cNvPr id="3" name="2 Subtítulo"/>
          <p:cNvSpPr>
            <a:spLocks noGrp="1"/>
          </p:cNvSpPr>
          <p:nvPr>
            <p:ph type="subTitle" idx="1"/>
          </p:nvPr>
        </p:nvSpPr>
        <p:spPr>
          <a:xfrm>
            <a:off x="3581400" y="5257800"/>
            <a:ext cx="3962400" cy="457200"/>
          </a:xfrm>
        </p:spPr>
        <p:txBody>
          <a:bodyPr>
            <a:normAutofit/>
          </a:bodyPr>
          <a:lstStyle/>
          <a:p>
            <a:r>
              <a:rPr lang="es-EC" sz="1400" b="1" dirty="0" smtClean="0">
                <a:solidFill>
                  <a:schemeClr val="bg1"/>
                </a:solidFill>
                <a:latin typeface="Times New Roman" pitchFamily="18" charset="0"/>
                <a:cs typeface="Times New Roman" pitchFamily="18" charset="0"/>
              </a:rPr>
              <a:t>VERÓNICA NATALIA AUQUI SAYAGO</a:t>
            </a:r>
            <a:endParaRPr lang="en-US" sz="1400" b="1" dirty="0">
              <a:solidFill>
                <a:schemeClr val="bg1"/>
              </a:solidFill>
              <a:latin typeface="Times New Roman" pitchFamily="18" charset="0"/>
              <a:cs typeface="Times New Roman" pitchFamily="18" charset="0"/>
            </a:endParaRPr>
          </a:p>
        </p:txBody>
      </p:sp>
      <p:sp>
        <p:nvSpPr>
          <p:cNvPr id="6" name="2 Subtítulo"/>
          <p:cNvSpPr txBox="1">
            <a:spLocks/>
          </p:cNvSpPr>
          <p:nvPr/>
        </p:nvSpPr>
        <p:spPr>
          <a:xfrm>
            <a:off x="2362200" y="3886200"/>
            <a:ext cx="6172200" cy="1219200"/>
          </a:xfrm>
          <a:prstGeom prst="rect">
            <a:avLst/>
          </a:prstGeom>
        </p:spPr>
        <p:txBody>
          <a:bodyPr vert="horz">
            <a:noAutofit/>
          </a:bodyPr>
          <a:lstStyle/>
          <a:p>
            <a:pPr marL="0" marR="0" lvl="0" indent="0" algn="ctr" defTabSz="914400" rtl="0" eaLnBrk="1" fontAlgn="auto" latinLnBrk="0" hangingPunct="1">
              <a:lnSpc>
                <a:spcPct val="150000"/>
              </a:lnSpc>
              <a:spcBef>
                <a:spcPts val="600"/>
              </a:spcBef>
              <a:spcAft>
                <a:spcPts val="0"/>
              </a:spcAft>
              <a:buClr>
                <a:schemeClr val="accent1"/>
              </a:buClr>
              <a:buSzPct val="70000"/>
              <a:buFont typeface="Wingdings"/>
              <a:buNone/>
              <a:tabLst/>
              <a:defRPr/>
            </a:pPr>
            <a:r>
              <a:rPr kumimoji="0" lang="es-EC" sz="1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TESIS</a:t>
            </a:r>
            <a:r>
              <a:rPr kumimoji="0" lang="es-EC" sz="1400" b="1" i="0"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DE GRADO</a:t>
            </a:r>
          </a:p>
          <a:p>
            <a:pPr marL="0" marR="0" lvl="0" indent="0" algn="ctr" defTabSz="914400" rtl="0" eaLnBrk="1" fontAlgn="auto" latinLnBrk="0" hangingPunct="1">
              <a:lnSpc>
                <a:spcPct val="150000"/>
              </a:lnSpc>
              <a:spcBef>
                <a:spcPts val="600"/>
              </a:spcBef>
              <a:spcAft>
                <a:spcPts val="0"/>
              </a:spcAft>
              <a:buClr>
                <a:schemeClr val="accent1"/>
              </a:buClr>
              <a:buSzPct val="70000"/>
              <a:buFont typeface="Wingdings"/>
              <a:buNone/>
              <a:tabLst/>
              <a:defRPr/>
            </a:pPr>
            <a:r>
              <a:rPr lang="es-EC" sz="1400" b="1" baseline="0" dirty="0" smtClean="0">
                <a:solidFill>
                  <a:schemeClr val="bg1"/>
                </a:solidFill>
                <a:latin typeface="Times New Roman" pitchFamily="18" charset="0"/>
                <a:cs typeface="Times New Roman" pitchFamily="18" charset="0"/>
              </a:rPr>
              <a:t>Previa</a:t>
            </a:r>
            <a:r>
              <a:rPr lang="es-EC" sz="1400" b="1" dirty="0" smtClean="0">
                <a:solidFill>
                  <a:schemeClr val="bg1"/>
                </a:solidFill>
                <a:latin typeface="Times New Roman" pitchFamily="18" charset="0"/>
                <a:cs typeface="Times New Roman" pitchFamily="18" charset="0"/>
              </a:rPr>
              <a:t> a la obtención del Título de:</a:t>
            </a:r>
          </a:p>
          <a:p>
            <a:pPr marL="0" marR="0" lvl="0" indent="0" algn="ctr" defTabSz="914400" rtl="0" eaLnBrk="1" fontAlgn="auto" latinLnBrk="0" hangingPunct="1">
              <a:lnSpc>
                <a:spcPct val="150000"/>
              </a:lnSpc>
              <a:spcBef>
                <a:spcPts val="600"/>
              </a:spcBef>
              <a:spcAft>
                <a:spcPts val="0"/>
              </a:spcAft>
              <a:buClr>
                <a:schemeClr val="accent1"/>
              </a:buClr>
              <a:buSzPct val="70000"/>
              <a:buFont typeface="Wingdings"/>
              <a:buNone/>
              <a:tabLst/>
              <a:defRPr/>
            </a:pPr>
            <a:r>
              <a:rPr kumimoji="0" lang="es-EC" sz="1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INGENIERÍA EN FINANZAS Y AUDITORÍA,</a:t>
            </a:r>
            <a:r>
              <a:rPr kumimoji="0" lang="es-EC" sz="1400" b="1" i="0"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C.P.A.</a:t>
            </a:r>
            <a:endParaRPr kumimoji="0" lang="en-US" sz="14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sp>
        <p:nvSpPr>
          <p:cNvPr id="7" name="2 Subtítulo"/>
          <p:cNvSpPr txBox="1">
            <a:spLocks/>
          </p:cNvSpPr>
          <p:nvPr/>
        </p:nvSpPr>
        <p:spPr>
          <a:xfrm>
            <a:off x="2362200" y="2286000"/>
            <a:ext cx="5943600" cy="1371600"/>
          </a:xfrm>
          <a:prstGeom prst="rect">
            <a:avLst/>
          </a:prstGeom>
        </p:spPr>
        <p:txBody>
          <a:bodyPr vert="horz">
            <a:noAutofit/>
          </a:bodyPr>
          <a:lstStyle/>
          <a:p>
            <a:pPr algn="ctr">
              <a:lnSpc>
                <a:spcPct val="160000"/>
              </a:lnSpc>
            </a:pPr>
            <a:r>
              <a:rPr lang="es-EC" sz="1400" b="1" cap="all" dirty="0">
                <a:solidFill>
                  <a:schemeClr val="bg1"/>
                </a:solidFill>
                <a:latin typeface="Times New Roman" pitchFamily="18" charset="0"/>
                <a:cs typeface="Times New Roman" pitchFamily="18" charset="0"/>
              </a:rPr>
              <a:t>Contribución del Sistema Financiero Público en el Desarrollo Socio-económico del Sector Agrícola de la Parroquia Rural Aloasí  del Cantón Mejía de la Provincia de Pichincha</a:t>
            </a:r>
            <a:endParaRPr lang="en-US" sz="1400" b="1" dirty="0">
              <a:solidFill>
                <a:schemeClr val="bg1"/>
              </a:solidFill>
              <a:latin typeface="Times New Roman" pitchFamily="18" charset="0"/>
              <a:cs typeface="Times New Roman" pitchFamily="18" charset="0"/>
            </a:endParaRPr>
          </a:p>
        </p:txBody>
      </p:sp>
      <p:sp>
        <p:nvSpPr>
          <p:cNvPr id="8" name="2 Subtítulo"/>
          <p:cNvSpPr txBox="1">
            <a:spLocks/>
          </p:cNvSpPr>
          <p:nvPr/>
        </p:nvSpPr>
        <p:spPr>
          <a:xfrm>
            <a:off x="2667000" y="5791200"/>
            <a:ext cx="5791200" cy="609600"/>
          </a:xfrm>
          <a:prstGeom prst="rect">
            <a:avLst/>
          </a:prstGeom>
        </p:spPr>
        <p:txBody>
          <a:bodyPr vert="horz">
            <a:noAutofit/>
          </a:bodyPr>
          <a:lstStyle/>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kumimoji="0" lang="es-EC" sz="1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Eco. Oscar</a:t>
            </a:r>
            <a:r>
              <a:rPr kumimoji="0" lang="es-EC" sz="1400" b="1" i="0"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Peñaherrera</a:t>
            </a:r>
            <a:r>
              <a:rPr kumimoji="0" lang="es-EC" sz="1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a:t>
            </a:r>
            <a:r>
              <a:rPr lang="es-EC" sz="1400" b="1" dirty="0">
                <a:solidFill>
                  <a:schemeClr val="bg1"/>
                </a:solidFill>
                <a:latin typeface="Times New Roman" pitchFamily="18" charset="0"/>
                <a:cs typeface="Times New Roman" pitchFamily="18" charset="0"/>
              </a:rPr>
              <a:t> </a:t>
            </a:r>
            <a:r>
              <a:rPr lang="es-EC" sz="1400" b="1" dirty="0" smtClean="0">
                <a:solidFill>
                  <a:schemeClr val="bg1"/>
                </a:solidFill>
                <a:latin typeface="Times New Roman" pitchFamily="18" charset="0"/>
                <a:cs typeface="Times New Roman" pitchFamily="18" charset="0"/>
              </a:rPr>
              <a:t> 	                </a:t>
            </a:r>
            <a:r>
              <a:rPr kumimoji="0" lang="es-EC" sz="1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Ing.</a:t>
            </a:r>
            <a:r>
              <a:rPr kumimoji="0" lang="es-EC" sz="1400" b="1" i="0"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José Morales</a:t>
            </a:r>
          </a:p>
          <a:p>
            <a:pPr marL="0" marR="0" lvl="0" indent="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EC" sz="1400" b="1" dirty="0" smtClean="0">
                <a:solidFill>
                  <a:schemeClr val="bg1"/>
                </a:solidFill>
                <a:latin typeface="Times New Roman" pitchFamily="18" charset="0"/>
                <a:cs typeface="Times New Roman" pitchFamily="18" charset="0"/>
              </a:rPr>
              <a:t>        </a:t>
            </a:r>
            <a:r>
              <a:rPr lang="es-EC" sz="1400" b="1" baseline="0" dirty="0" smtClean="0">
                <a:solidFill>
                  <a:schemeClr val="bg1"/>
                </a:solidFill>
                <a:latin typeface="Times New Roman" pitchFamily="18" charset="0"/>
                <a:cs typeface="Times New Roman" pitchFamily="18" charset="0"/>
              </a:rPr>
              <a:t>DIRECTOR</a:t>
            </a:r>
            <a:r>
              <a:rPr lang="es-EC" sz="1400" b="1" dirty="0" smtClean="0">
                <a:solidFill>
                  <a:schemeClr val="bg1"/>
                </a:solidFill>
                <a:latin typeface="Times New Roman" pitchFamily="18" charset="0"/>
                <a:cs typeface="Times New Roman" pitchFamily="18" charset="0"/>
              </a:rPr>
              <a:t> 		                CODIRECTOR</a:t>
            </a:r>
            <a:endParaRPr kumimoji="0" lang="en-US" sz="1400" b="1" i="0" u="none" strike="noStrike" kern="1200" cap="none" spc="0" normalizeH="0" baseline="0" noProof="0" dirty="0">
              <a:ln>
                <a:noFill/>
              </a:ln>
              <a:solidFill>
                <a:schemeClr val="bg1"/>
              </a:solidFill>
              <a:effectLst/>
              <a:uLnTx/>
              <a:uFillTx/>
              <a:latin typeface="Times New Roman" pitchFamily="18" charset="0"/>
              <a:ea typeface="+mn-ea"/>
              <a:cs typeface="Times New Roman" pitchFamily="18" charset="0"/>
            </a:endParaRPr>
          </a:p>
        </p:txBody>
      </p:sp>
      <p:pic>
        <p:nvPicPr>
          <p:cNvPr id="4" name="3 Imagen"/>
          <p:cNvPicPr/>
          <p:nvPr/>
        </p:nvPicPr>
        <p:blipFill>
          <a:blip r:embed="rId3" cstate="print"/>
          <a:srcRect/>
          <a:stretch>
            <a:fillRect/>
          </a:stretch>
        </p:blipFill>
        <p:spPr bwMode="auto">
          <a:xfrm>
            <a:off x="4191000" y="1066800"/>
            <a:ext cx="1295400" cy="1219200"/>
          </a:xfrm>
          <a:prstGeom prst="rect">
            <a:avLst/>
          </a:prstGeom>
          <a:solidFill>
            <a:srgbClr val="FFFFFF"/>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47800" y="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TIPO DE PRODUCTOS QUE CULTIVAN LOS AGRICULTORES </a:t>
            </a:r>
            <a:endParaRPr lang="en-US" sz="2800" b="1" i="1" dirty="0">
              <a:solidFill>
                <a:schemeClr val="tx1"/>
              </a:solidFill>
              <a:latin typeface="Times New Roman" pitchFamily="18" charset="0"/>
              <a:cs typeface="Times New Roman" pitchFamily="18" charset="0"/>
            </a:endParaRPr>
          </a:p>
        </p:txBody>
      </p:sp>
      <p:graphicFrame>
        <p:nvGraphicFramePr>
          <p:cNvPr id="4" name="3 Gráfico"/>
          <p:cNvGraphicFramePr/>
          <p:nvPr/>
        </p:nvGraphicFramePr>
        <p:xfrm>
          <a:off x="2286000" y="1524000"/>
          <a:ext cx="5672138" cy="4095750"/>
        </p:xfrm>
        <a:graphic>
          <a:graphicData uri="http://schemas.openxmlformats.org/drawingml/2006/chart">
            <c:chart xmlns:c="http://schemas.openxmlformats.org/drawingml/2006/chart" xmlns:r="http://schemas.openxmlformats.org/officeDocument/2006/relationships" r:id="rId2"/>
          </a:graphicData>
        </a:graphic>
      </p:graphicFrame>
      <p:sp>
        <p:nvSpPr>
          <p:cNvPr id="5" name="4 CuadroTexto"/>
          <p:cNvSpPr txBox="1"/>
          <p:nvPr/>
        </p:nvSpPr>
        <p:spPr>
          <a:xfrm>
            <a:off x="2667000" y="53340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
        <p:nvSpPr>
          <p:cNvPr id="84998" name="AutoShape 6" descr="data:image/jpeg;base64,/9j/4AAQSkZJRgABAQAAAQABAAD/2wCEAAkGBxQSEhUUExQWFRUXGBoaGRgXGRwZHBocGBUYHRscHRwcHCggGhwlHBgXITEiJSkrLi4uGh8zODMsNygtLisBCgoKDg0OGhAQGiwkICQsLCwsLCwsLCwsLCwsLCwsLCwsLCwsLCwsLCwsLCwsLCwsLCwsLCwsLCwsLCwsLCwsLP/AABEIAOEA4QMBIgACEQEDEQH/xAAcAAACAgMBAQAAAAAAAAAAAAAEBQMGAAIHAQj/xABCEAABAgQEAgcGBAUDBAIDAAABAhEAAwQhBRIxQVFhBhMicYGRoTJCUrHB8CNi0eEHFBUzchaCklNUY/Gishc0Q//EABoBAAMBAQEBAAAAAAAAAAAAAAIDBAEABQb/xAAtEQADAAICAgICAQMCBwAAAAAAAQIDERIhMUEEIhNRMgVhgRRxQlKhscHw8f/aAAwDAQACEQMRAD8ABCVpzDIVBuwUl2OwMSSpUxbrLAj3ToLcd94Cp8TmoChLHZKWKjp96xNhY65BSskJFwx1vCbbn2JtuOzaXUpSp2BNhwjddQk5wAQO/V+EQ1NKnOB7iGFtzrrEfXgFOTUlgNXPHm0Hy2dz3rQbSVR0ILm1+6GJWCAzvbSAJOF1KhaUt3upYyjlc6CHuHUEpA/HmknUpQ4A/wBzOfBoDJ8jHH8mG8krywSVLzEMkk8GhtIPVjt2XsOA584dYcmWtJTLDSxbs7luPKFGIyshId9L8o8/53yaeP6eH7J7zbXQLPmBrOT9X1jfDJBUorUAQg6fmI7Ntx+kCFSQ7Fjwh/g8kS6YqOqzm/2jTwIfzjx8S23VehC7MqJJbZ9YUzp2VTM3KGM2uExAy698KKsPy+7RzUv+JlMLmS7BQfnwvG8im6xe+SxUdh3Hi9oXUVUVkSib7K0tFtlkJlZEhgEgjnximOPow3mLEsdgBhrx74gm1drawKKoOdYAndlQGcZR590Kr5L10bs8XVKcF2PKGcjGAeyty2hFjFZxDEu0yL62EQUM4qDkkc4l/JkXa8MxWyyYnSSqhaFJVlLsp90/U6jxEK8awPq+2mZmSGBSQxD6GxuOcSSSfCD5MwqGQgFJDEbh9wfVot+N87IqUvwVY81dJlRmSnKk5rNA8pakBSXchmfcfqIdYnRqSgulKFAsRqT3crwspsPnFssqYxsOwWHiRaPoOaXsfb7WzRSesOUM+8B1MpQUXIKdLagw+T0bqMwVlAOhYh/GFVTIKZhQqyg+YHlAy4p9CqmXW0zKCoypLqOjXESTBMXlIYJu3l6QGjQlKt3jF1RAy6bvB+Br6QUghIFw5LEQXNoUKlBQIBJhFLnomG4IPKHdDMGVk3EcmdD5Ef8ATPv7MZBmfkIyN5DOIuKXQBZlOTsANHMKsWq1JlgITkS7W174a4hcC5Te6R4ML6Xg44SlVOZyiUqSHykefOOUpvsnhqisYhiJV1fZSpfVjtaOTolQGpEXjopgApiamflClJBSnVuLRVcKUlc+UCkFOYWbiR5Rb8QmlZJu2w5f+oh/qPynilTK7YOauPRvX4suapiezsNhAC5WYpA1UWA77fvEKja0G4Ic0wk6pFu8/tHgRu6WyTe2WbDZYlSxLSdNeZ3MQYhSGZ2UpdXHQeJjBMKQ5Pl+nGPKhRfqs34i9TwGoT4AEmPWukp/97DQkXIlSlhyZqhqPcfwupvKHippUm6b2YaW2DbCF0+YiV7IubZiA/gPdEe0ylKUCk23J0H6mPJdcq1szaRX6yVMlzGyqSQXKWfxttDOnkTZ1xKWQfykOOTsItkiuSkAZn25nujSlxFFwSde+KlhxrW6MSRX8NwSckrmKQQoMEgt3neGUomW3WWucv6GGc6rfTThC6bd0qGZPA8/lA1mma+p2kLcdUgDMOz/AI2eKhVYoQDYk84ttXg5UGlzAR+d3A8BeAV9D0KDLnq/2oB+Zhf1quV6Ac0xd0HQZtU6mITLWT3EZfrDeTTmX2XQwsAOUHpTT0EhXVAuWdSi6lliznbewiuHE7txgc176jwb1KSLNJmIbIpgk2B4cxGi0LTbKSkGygC1uBhUiuGhD8/vWD6TpB1diDl35c+cKVN9UEqT8jDrklBUpIK2YKZyGBu/3pAUvE1tuwd4bJxBFlMFaXT+0BTZCSGSVS+8gjx3ih5W0tV2g67PU44WDpPA22gfE6iTVoKAQiaLoUQ1+B4g6eLwIKpaF5VWId9+7wjSTJC1uCxFzZoKflXL2n2ZL0yqVlIpGawBFlB9Du8L6qSpgoKtbw5PF5xnChPeZLA6y5Un47M4HxW0379asKRSQohjf2dPSPfwZozTykop8xZKpmOYkgm1tTDJKigbj9Y8mTSoWDNvEyJUxQIT2rXA7tYcMxtSR/1P/LyjIG/ph4LjyNGboYUo7M8pClKIBuHNyS4hevHJiCtClkoJ0t9iC+juILOZE24yFhozaB4gxGkmTAqZLpVqBNyEltPdgploTjXEZdC0GfO665Sjsta2axUeLAmLNUSuwW1BPjAX8OMFnSJa5s10GaWSk2YJ3PMw2qVMqw1Go0f9+MeR/UOLvsVmfZWpqspvBmETGK24/SI6uW7vYjThfaB6CYUKUNd7eUeVM8a2iYskup7QOye0R3aerR7MmGWkrX/cWC35UnU8iX8ol6K0mfNMXo7B+V/0hF0txXPMOXQWHg9/vlFOZUsabfb8IJvSNJk/rFMNG24Q4pVBAYXGw8IQYckhIUm5u4hxQrBGuW+8ebrT6ARPTgKLsR9I9n0wBzBwT6+Eap7KnCgT3xqusF7ktrb6xrfo4Z4eA1ySTEtSjheEtDXpUSlKwDwe/hBU7FJctSUlRKjoACo+SQTGpN9aN2FS7QqxbE/5diQS50EFKFWtbpkhEoe8sgE/7RceMJ+kFMhaxnWrMA/4QSoC+99YZOCk/sujnsVYpiRnEZgEITogFy53Pk3KB5EwK9kAHS8G4kiUEpCQpgfaUNzxI0iD+gzwc0uWsi3AP5kGHuN+EA0xhhQzuleoiefStY3hb/PlCnKClYspJBBiyUs4TS5Dgix4W0MCoVLi+mcB4Qsg5Abajw2htlJ3iClpgwWNQX8NGiWVMuwLh27vt4lyTx8jZZrOoUzruUrFgdu4jhCpZUFFI1BY821h/TqAJewtBE/COsJWhQBOoI3b9XMMx43kWl5Cc77FFONhEddhZmEKR7TXHxeHH5wxVhypfteB2MbAZCCOO8Pw1k+LfJf5QcU0yjz8NUknKDcuQeHKN5VKpIfTleLxWYWmeAtByTPRXeOPOEGMKmS+x1ZCwRrooNqOMfRYss5VuSqHNdifre/yjIm/mJ3/AEk+cZDuDG8i80XQmipHmEEn4lqOnDhEdZjBU4T+FLToGuvhb3U+sKcXx6bMypzPvoztEH82ldyVOQz8+BjzPkf1BPqCKsnfQerFguwbmYCxKYLMdxaNZYQxtfj+8K6xYBZNjHi5ctVQls2rKpKSz3Noho8JmzZifcS4DnUg8BqY2wvDsrrqC5BcSzbTdZ2HKC8ExFU+vlBKnSFkltCEoPoCRDcMbtJdgpotqQJcsoQCAEKZ9fZN/OOaKczHNwP2jqeOVaZcpa92IHMmw+ccvR7Su5vSKfm9Vpekda8DM0KkduUXS2Y8uMEylpZytifI+ELUVpQmzvyNvGDqLApkwpKlBALWN1AHhsD3xGodv6oFf2Aq/FESj2lEg6MDCedjqpisstJVyuPQRZekfRSmlJ6yZPmIN7HKoq/xDW+UKuiFDLqTMDqRSyyM6n7U1WyHDMGF2szcXiqPjQluv8/o7i29A+D4FU184JSOrlpuuY1k8gfeXy0G8dCT/LUCepkpVOns5SntKLbrUAyB3tyERzalcxIRKJp5I1TLAClJ4ZvcHdfmIX1XYGVIb8qfqdSeZg6+TiiUsa2xq4yv7glSud2p1RnKT7qHWkcglLsO+EdH03kGcUKlZBpmUS1uIYZYXV+ITAolC1II0KSQ3hpGv+pahdytGYakS0BR8Wgcabluvf8AfwK5/svqcXlJDpQgE6EXP1EDTMTJupzzii9IZip9MialRE6XNSmxbMFBRuNHSU684Z4fNqJst1y7izoIIUQOGxifLgtwqdG0+tjqpxBKj22VZu0AT56wRhtRLSSU5kPqxdPkbjzMUqtxXqzlU4PAgj5i8Wfo9KTMQguXN32HCF1iyRPIGWxtUGak5gvsHTTKeXEHvjakqkqXsCwzHjw8bekEzMKXMp1SwCF2KXsHB34OHHjCmnwSrSr+yQ41zy9ids7wN4qqdjNMfrqLOLcI1pqlSTmBd+PCEsytmS+xNQUqGxGo4gjXwiWkxBC1BJsdvGEauH15CVaLjNmCah37Oh5Hj3wvm0xTZWuxG8R0lYJdn+/0gqYsTEgE5b9ki4+zF85pzT9vIfkHpJjGD6iQiollExyDuCygW1BFwYCFCsGwfm4jydNEmazHtXAue8CHfGdzvfo5bQp/0Aj/ALqb5CPIsX8+fhPkYyLv9Q/2M5spCycwSogHj5+RgerzoulObi2viIZzaTMohXZSQ4J4hvK7wVJRKAZfbI42SfDUx5epS1TJ9MBwUrnOlikBsxVoOVtTyg2dJRKzFPaXrmUzp/x+HwvE0yrChwHJh6QqxCuCAbuSInu58QdtIr/SfEAAJY11Pja54xa/4UYaBKVOWO0okS/8LOR3n5RzUpM2clJ99SU/8lAR3KhkJlIShDhKEhI7kho9b4mNY52BHdbFPTGvD9Um7XV5WHfvHOJdUXXdtyOV4cY5jCVrUU3JJcs0VFJzTQkO1gebl/pEveW6qjrrbLd0epgVdYtzvLSe7Xm99Y6PhlOwClhiRpw74Q9FsOBaasBhdIOwGhPhAvSjpZnzSaY5jotY0HEJ4nnD8eonk/8AAU6S2xX0sXLrKlOYFctHYQkEgKJN1WuXPy5xZKvD5UmUiUhCQkEMEhmIFyw3MV3ohT9ZUBxaUkq7lOAPr5RZMTQpPbSQsDUFvMcYjyXktd+DU9rZ7LFrD73gdZSnMVEFew4CEuOdIDIl51AAk9gHUvyG0U+dUVc0rmIUpIO5A9LW7ozHib+3j/cxtEeOIN9dTYQmRmQxyqbcsf0tFnwGsWtWVUvtpbMT2s7g35OxtFrqcICg8tSU9n2V6X1vsIqjIsf0sxSVKklpFy5lLAdtRu45iLV0ZnKp6KbMTL65SZighKS2cWY8t7a+cVKRImSFqkTklO6NwpJ3SRYjj3xYuh2JJlLVInWRMIYnQK09QwfkIF7VapbBlcaWyp1vSKXVgoqJXUzdCQ+V+JBug+kO/wCFk1jPSVAlCgUpNzpdQ5cot3STofInDMqWMw98WUPEaxzno5QTaavWgdnIFO/vJOne9ooyRP4qU9ew3o7NTYkDoCTw74mmoftG3IwFhsxKU3YFnfnBkmd1ib22iePvj02bvogrqWVPl9XMuDod0kaEcI5viFEunnqlzCHGUpI3Gx5f+46Wilym5hb0gwhNQUqcZ0gpD6KBOhOx4GFN7njS7NpbQqkLzpzWJaD6aY6ClnIuG1Zj5wBSUypYyqBSoPr6eEEyJjKB0/aPOnUWAtomkYuct1XiSpxSz6kaHd2u3nCnFl5VsAwLKdtX/d4inTLXBfYcufCKfy2trYXII/rszgfX9YyF/WnhGQvnX7M5MD61ZLlRMEy6jiSDERTl4RLkB+7RlGbCFXDptbeFeIyQoavaN1KKd9NIDrqgiUo7ga8zHQm6WgWxJhkkrqZKBqZqB/8AMXjsVTVqZZAY5VZeDsW9Wjmf8OaDrqzrCbSgVNuVHsj5k+AjqlWuWEqcuUglhqQB6x7yhqAsaOPq9kk2G53MB9F6cz6sJAbMWHjb5RLiqtosf8MqJOeZOOqQw5WN/WJMbShtgLzoI6Y9IChBkyDlSDlURqTp5aQh6PpCfJxGmNpzz5vw5lPzILxvIkqSEWusAJ8YCm+GjX2y6dG6UokrWCy5in8Bp37mK5jvSQq6xKFFlEDNyGuUcHGsWSYsSqZSQSMss3Grt+sUDorSFc4ZkgozdpRN2Gw4AAFy8Dimb3T9Bv8ARJhdCalXWTXIA7JWrspA3J4ngIfNTJMuWVqzLJSlS3CSrK7AbcnhDiWMqCiFzJcpAJyIAUyU7MEjVvExBUUUvEpY6qfME2X7KZjBCiNQwugnYl9n5P8AxOq3fUnQtvsZ4VOKZ8wKYKTlazOElYJ77jzhjiOJrCT2C12J08OMULDptQvrpczN1klJUkn2kqRqlR1Ukhxd9BDvEcWMyVLWg9kpsOBa8Dn+Jq0/Po65croaScdRPP8ALTAfYUZZOqZgS4y7gFiG7oSVNWlaQoG5F++EOFVplVslbuOsS5PBRYn1doYV0oU9QpBuhXs8uUUX8dLWvOgah6O2dEcdTWUqL9tACZgOoIGv+J1BhLj1CkVMueAAW6tX5hqPEH5xyrBccm0lUiZLO4SpOykk6K4x1rpeSZeZJKVBiO+xA+hjvkbU635Cp9bA6uvChlBI8IcUdayE3swDDXxeKtRVom3ZjuDt98oZ0VUmYWI7TMefOPHfKXvYCZYhVZrgltzAtVWAm1hEaprJA0gCbxgbtvsNsZCvLG4UOYf5xoEhegCTtw/aAyRZtImTNYhyA/PflC+bryans0rA6AoAZkFu1wJ8tfnC0yb9/E3MPalGhaygx+/WE6xkUUl3Bhlfs5yadVy9Y8ghjGQPJGaE237R4JrWg5VK6UqUyXS4Z7ubQJUUrB35XhjjXTZjQumTbwJjE1peXi338oPNHMyqKQ7cNYTYtJVYl7fPnFGGPsmC0MOgeKiTU5DZM1kv+Z7fp5R1grSpOgzDcx8+GeUrCt0qBHgX+kdlw+vC0JmoVZQdtRfWPT3qQp6RzrGJYExQ4EjjoYtn8N5X4U9VmBSPG5hFjlG88ygbrWkA6tnI82d4vGFUCKWWJEt8ouSdVGzqUeZ27o867mcfZkrtsp3SQAT5qQls5BHJ0h/Vz4xJQ0y8pmTlJ6tCvwSLKUzObe6C4fciBqyoFRWHXKpTHjlSL+bHueA+lFUqoT1dP2EJsLs4Fm5Jg4T1wfv3+gto3xvpEKkCVL4nMoWHdzvDvotQ2UP/ABL9SB+3jFDwinKDcMpPtD72joNNUGRRzZ6GzKKUoB4Bj+nlG5MSl8J8Geym9McIyqDXd3+/vWEmGJXIUZsssCSAk7p2fmIvGKYyiekp6tie43ilSk5StRYS0KNz735RxL8Ir+NVVjcP/wChQ200gut6TzSsplSkJmzfbWLqUC3Gw5nvgvBMMQnOsghG4KiEKUNQhIDnfcAekKsYopkieFS1ZZiUpzJ4KyjMnRjwblEf9YmzfbToNrDy0HdD3G4Sx6/uG0+K4jTEeqCutly5aeqKVdkHUKBGYElgWZwTe0edOZRUphqVDKN7sw773iHorK61UxSy6RklhI9rMqYkpLbJGVRcxY6fo5PqZ4mLQtKUupL6rKuD3tfXjAW1jqXXoHWmtlIw6iC6qnl5iUqnSkKP+UxIJHnHcekCwQtW9+4cPSKVQdHpaauXlSAJa0k8XSsN4v8AKLfjc+ykG9yVNu+kIyZ5za16Bd8kUOmxASZuRfsrOZJ+Ek3EO6Y5JyVghszEA3uIrWOUnWORqnTmbv8ApG+B4oVJAmDtA2VzGxibJj5TzXn2LaLtUVGou7x7KlqDFy5jalmIWkLdxr+3gYPpCm5fXf6RA5W9M3ybhBSluMRzpILOBqDflBpbwjRIBPKGr4+1tMJPRAVqAIbM+zsX2IO14HxRABD2JSH8LQVOl7i8D4qk5JalDUEeL/pBfja2mG62gC3GMiHKPsRkT6QHIIoZmeUhLh5f4ZbhqnXjcf7Y9MnMWOm/3xhbJnLlTswS6FBlpFnALuOY1EPaaZIm6TGL+8wB7+B74tePlXILyRpokhPZJ1uDp6QlrpbulTXt9mLdNl5XBS3OEuI0YWQVEtoSNbxtSzGij4jgw2DnyeD+hNaEFclSiH7SAXIcA5rbFmhljFKEsQTYQs6NYcaiul9opCXmEjgnVPi7PDcOR9qgfZaqPDOtqUz1gZEJt+dblvAOD3tBPSfFTJkrULrIZI5kM55B3hzOAALWYNb6RSumqQack/ECD9+MRzSyZF+g30VzBJClFTntZbn4QTd+BOnhFio8KCgopA0DPawH11hd0Sw9SqcBOq7qPj6m0XimoFIZ3AIa3EwfyK3bSA1s53X4eQsKTuySOIe1+R+cNek6Qino5Ze+ZVj7xFvHLHuM0x/mJctJspW+zBz5awX0slhaUp1CAAG1sGB8h6wU5XqeRyZScTUoBISb6BwHvAVJQCZMzrcypZZKfiY3PJy/nDDE6EoVndRBFnFwT9+sSppJqXQZK3TZgL8mEXzfGPr79my2l0LsczCqWkKBVNmZkF/dWcySeHtfOK/ilQ6urQCkJJB4qINyfLSLbieCTZyZK0pKZyOwQvs2SSQS8TDo3LlqVMmTAVElWVGznQqIvrwHjD4z44nk/P8A5HTcyti7B8sqZIpE6rWhU9e6izpQOCUg+JMW3+KkxWZBBLNmF29osCO5miv1qVJSFymWkEMR7SSC4ChtFj6dyzMlUgUCk2zjcZilRB7gPnCMl88k0xVXy7Yb0crFLMrrTmmplDOom6khSikq4lrPBOIqLEm6phfkBsn6wp6NzPxTN+Lb8pIyj/jAGPVZTOUh/eyi/wA/R4kh/ekBL62E1tKkBkl1WcO5c722gen6PTXLpCQouCT9BpDfAcKSLgnMftgNhFwo8KCQSS6ud27oH8jqmsa6N3sptLhq5RckFBdwn1IhxIUkAMSRFhIQJapkwABAckDbZucVSZPTM7ctGRJ0ALny08NIlyS2uTO1obpnizCCEzQ3AwnkzyLK04j68IJ60lh6wEZqnpmpbDzMa8Q4k65MspBJSovvtGiwU66QfhkpJQSDd7vziqLrIno1LvRW/wCe5ekZFt/kh8KfMRkB+Kw+BU6+nKyCi36/tCDpdJDgFIBa5G9t4utFL7Gb3diLg93GKt0il9Ythu3mYryJRqgKQx6AY/nBpp6i4vKJNyNChzuLNFnrKdgSAW1jkM3NJnJUCykKzJPAg2PpHYZFamfJTORooXY6HdJ7jG33OzU9oqOMTBcQq6IzstdL4KC0+aCR8oOxuYQogNv6mK/Kqeqnom/AtKm5A39HibE9tgN9nUFrdLRSOkqDNUindgpdzwSASYu0lCVoC0EKSoOlQ0PLkYqmOST1ujEKfzsYVCeKu/RtHiek8iiUmTKlGYkBlFBYDgLjtHjHsr+J1NMWlBkznUoJOYpAS5bQcIQrpilTcS7xUuklN1U/NoF3tsRr6xf8aMWR8Wu9eTYfo7PX0KFHrpJzM4UncAs5bwhHik3OkEB72IHpEXRDHRMlJKi0xLAnuFj4wbX0pmqzylEK16uwCjvkJsD+U/tENY9XpmCDESpaQSWSkFiNXB0bi4F4sCcaVJWCxKP/AOiNg42GgILxFR4dNJYyEIPxLUVEHusHeJF9GJzl5gCS5di77uIOq60zOxsKyTUB5S0lSX7OhFtxFZxHo+tb6S/zEhvIaxDU9FNw4ILu+vc2kDVuHLsVZrb51fN46Xj3uaM0T4VgsmjX1qlKnze7JLTzykkr8WgTpFiwmBybgvxvxMAVIYdrMe9R+pis4viCCMqENzcmLMeOs1pthcXRd8AnvKQdLMfAxtV0BqatiwCQklXGwv3lmit9D6lkLTwII8R+0XrDZiUkNcEa84lzp4ctaApaeiw4Vh4QCpJ0Gp1sIZUrEOSfHeElLUKCsp0+kHzkolJzLW6RcD3jwSOcDhr9BJCrplXCXTiUC5mLSe5KS/g5AEIqCuEvMlYZJIL7BW/c8bYvM69yQygXblw7gIHwpfZUlV9r8XaDtS5S9GU3ssNNMHfBEwAMQez8u6KqiWU+zZtGhjLC1LCVHgbaRHx0teUcqHi1kahxxhhhCkkKYHa0LyxTE+HpyKBaxsRBYLcUhk+R716eA8oyJerlcR5x5Hp8v7DjneB4kqWlCFMELSFIJNnYOI2xQZlhmtc7aQrmUzU0ptQpbcQyvoY2lzlTkE6ZWC9nJFvP6GFZafa/QoXYpKzHPzIhj/DvFyiom0yldmajsf5pGg/MQSPCBqiSOrUSWbXhFPFSpM0TEEhSVBSSNikuD6CGfG+0tMFdM6Zi8tlu2sVjEUu5+2i44HVIxKVmBCJqf7iH0PxJGuQ+l42n9EiRZTcbPE34njo6p2Kv4X4xknLp1n8OYMyH0CxsO8H0i39JaIKbu8uEUReBzKeYlYS5QoKSra2ndF/osURUoBBAUAxTuDuD4784Zmc5J68mrtaZT10Pav6Qg6R4amdY7aEbF4v82mIXccYSY1IHusTo3hEuOnjpUgfD2c2wyqXRzsq/ZNn2L6RYpeMpf3nfY+sD1tElaSiYHOxf7eAafo1WyihUtKmWQBm57ng273j1H+LMuVdP/uHqb7RZKfplVyy4OZI2mDMD9RaLZh/8QZCsqZstUolnPtIDjV9QPCBaHomMoExalKLZstkjizwdUdBaaxCCC+yiX74keXH40CuSHUxCSkZSFJIcEFwX4QsrsNUUkP2d7aN9Ig/pRpu1TkkO6pR0I3b4TG6+lEskpWFSyWHaFtDqdB4xLwlvo5v9gNfhaChlAZhccxxEc+6T4AUpBQl2JUQOB19Y6PVVgUoAMQHY8thFcr0KqFJlykqV2i+QWbU30bbWHfFyXF9ePZir9CfoXhGSUZy7FdkjlxixSpQFmcnbhDVOHolIBqJqJTaJHaIty3iGp6RUlGHlgzFkWLNfa+w9bweSbzXyfs5rb2xnKKaZAmTlDrCGSCQ4voBxiv4vMVNWhTEKSc2rpLuPNjCGZNXUrM2d7Z8k8hwGg8Is2EILISvVrOOJAaBtcPrDMIUyDMSVixSdBw4n1gOol+8mx3++MWL+mG+QhPxBWnIwNOwtTOojnAOKXhGtCySAb6vBGFgmaRwTZ4hmIKTYEtvHtJMKZgmbOx7jvE4BYpFKxDXOpg+QMyuTRHSzAS4LiPZs8IWkAvcE9x2h+Pi57/Y2V7Df6bK+L5RkQZV8FeUZF24GFFnTfwpSSPdzAtrmJgfCSD1qXb2Sx5E/rDGfaRJB1EsW77j5wmUMi0q2NldxN3iW+7aA9gmKJzlh7P14mEapLFjx1iyTZRZRdJ4sQWeAJ9ECkFakofTMoB+4Ew/DbX1AaeyLA6wyZiZktRQpJ14jhzBjs+DYrKrJPWIIB0Wl7pPBvkeccRQghwGUORBHmIPwnFl0686Dl8LHkobxStPphy9eTsNVISo5WDRV62mFPUdYkkJXZQ2cCx5Wh3hWLS6jKpHt5QVJ4d3EQo6ekiRmQLpUD63iK509I6lpbN66tMvtKDy/+oNE8Ase6dn0MDTerWCrOCW1cawv6L46mb2FkCYxGU+ytO4/aPMR6OoQ60vkJsRcp4BTfOF3iXsDftAKKimTMdSkhaR7xOV3soEb6Qbh2LTZRV1RSsK90nXmAd4S1Ut/d04CxER4X1iFBBDy7kGxKTw10+UMWnPT7QOy4f6lnSy5lpA/MFH6iD5XTQMCuTfik/QxWJdcoAvmI3BBV5QHOxaWQQVJA4LCh8rwWKk1riHLLnM6TU6luVKRm+JNvMPAmIYfLqC6Jks9yr+Ucwn1s1ZITMCUv8N/WNcNworU/WLA95T5X5CGV8aP5N6Oa35OlU+E01PeZN6w7IzZU+KQXV3aRmK9IpiwESQGNtMtuQGvjCKjloQGQkD1J5knWGVOohyEnvAeJqy8epMFow9Y7Ux1qez/AEGggesw3rLlOUggu425HaLDTSDMPDlBq8JDOfa2HGAm73tHFErJk+XlbKUJbshIGYA6EgQ9ldMZAUh0TAoMFuAAm/rxeGNZhgUk5faGqOI5cYoyqVps5NyCAfvuirFSpfdeDN6OpmtCwFI9lQDK1cEawHVKK2B0EV/ojWTEIVKBcJLpBALA6+sWITgoDP2eJAcW7oRlqnXHZqexbORrfzjSlkhQAuQfaaGJp5au0qagA+flA1WkJH4Rc7q09IncPyZxDsPolyzlSHlu7k3B/SMmzRMnnLcJs4/LzgSiRNWklcwpT33PdyjZS7ZUEJQk3I1U23E90NjE32MXgtWZPP8A5RkU/wD1H/4V+RjIu/GghUma6UO/spF76JERVEx+6PVySg5F2ISH25fSF1ROUkEu8Q1D5PYFAipBE1SpasuZs2mw5iI2JWQHUv4tWHPgOUDGqygk3POLJQ4dkp0kvnmDOe46ejRe25jYIllURLlyCdWLfKFdbLmZsqXUPO0WRcpeyfGJ6bDSQF6WzFI1aFznae2EhJ0cqZss+2QpJdI3DcD9I6B/WEVdOUTuwvQqGjghnG3fFdkUspRU6dQ4UNR4xJh1BOlgqJzJ3ezjbxg3c5F9jUwfFOilQghcopWHcLll2P0hvhfSZcopl1aShWmf3Twf4T6QXQ1st+ry5CzuCzjjY3g00KZgOYhQOy2V66wX42112jNHtVIkzRmbX3kWP6GBE4bTt2pk1J+LIG8WvCPFMKnSSDSTCjXNLUp094CnbujbDsSnoAFSEFzqFDMfAWhVYJRu1+hvU4NMF5eWclndJu3NOsIq2mCv7jW2AuPOGSsflIUCsTA24BcHkRG03pbRTD+KoE6OUlC/Et2vGAWGvMGcUytyqAP2RDOTIAFw0bTcZw0khM5aeZSpSfMD9YNlJkqS4qZR73Hq0Dkx5P0wHLI5YTr6QfSqBSwQw5mAF9TKWCuokkOz5w3lrDFNVRpZRrZD8Apx5N6wv8Fv0apYdShOwbjBpTwueEQS5aNUz5RGpVnSWG8bUdVLmOZM1E1tcpuPDVo5TU+gtGVknMAtPYUIoeMJKKjMdwApt3eOgS6nVOXNq/H/ANRS8SAm1VvZSARzIMM3/wAWxdEeFy1JnBQdtPCLYJnZLAOfSF8qWkMSMx2A+sTSisXWQhHHh4amEfZvkgpROmnCmAHLnCTFulVDJmGSD1sxJZRD5Qoe6+5HKGlVWsCiWoglJGchiCQwMcOxagmSJypc0MsG52L3cHd3ePS+H8JUm7KpwdbZdekPTmo7KZCES0vwCyfFVo2l1c1KUzVFa1qY+LObWAHKKrgqQrslWYvYGLjVYrJyJStQlse0CCTbg20Pyxx1EoXaf8Tz/VKvgV5R7GnXU/8A15fn+0ZA8b/5TOFFw6VylTPxEpvLDKa7vw7jFNXmXZrvvFqqeliJUxUgIzL2UPYV+p7oRYnnU0woyK0W2mbYjkRCs2By+bOqHsDGFnMhCrlZAHiY6BLo05Sm5AAD9wa0U/BJ/W1EsK1SCX4MLxZ6/pGiWcqEFbbuEj9T3wOlrtg8dgVZhwT7OYMC8CTJhSt06EJI7ikfvGVfTEJB6yUQCGdJB18oCo8bppmVClFLnsr0yudFDcOddoTXx6a3IxY21tDakpQHWtgDsImnTzNOVPs8BB9BhaFJBSrOCPaBd+6GCqBIGVIAI4fU8Y3hSXgXxa8lYraF7tpw24MdogEiYUuJigx4w3raWYD7VuBiE0/WDRvibubyMIhtPo3Qjm1M1Vk5be8zwNU0y5ntlKjsCG8m0h6qQBZAYbmNZ9KWs178415Mnk4qVTIWnQqSNxdQMLsSkCYQUpCdgA9y9oslRSrex84H6lsqiBm4/fOKMeZrszYJKwNCEDMM0w+Q7uMQzcJRulzD6SoHVo3FO5DCE/6i9gMpq8KD2cDuhjh+DghwHPE6eUXKXhb62teJMDoipbBPZfSCv5Vta9mpMrB6NKV7IY/Pwj2VQVVOQtCykj3htF5xHEUyRlloE2aNbskHg+pMVmb0pqWUmbJkqBtlykW7wY2Xlf8AJr/ITlL2T1vSicmWkzQk5nQTLDE2D92o04wHS45TJOZKFEtoQfqWhZUzOsAK+yL5JafdBOvEk2uTsI8pcMKiMtn23jWoS+3n/oZ7HE3pESewnI/G7eUTSes9qYoqVsDsG4DeIZOHJkHtdqZw1CP1Vy2ibrIoxYd9vwW4MD/lRITvEGK4bLrJfVzeypL5Jg1SWZjxTyiUF48Kosl68FrW1o5vU9HKiVMKVJylOivdPNJ3EWrEejwXRJmAlUxCQJn5hq/+31EWw1SJsjqZo0LoVumCKTJTyppXdCUEk3ykAXjsl26TIc01L36OIfyyuA849iyf6sp/+zR5fvGQ/wC/6M2/0W+o6Opldo/3EEZSFbnXvtFiFLLMr8WwUACeLfWE3SrFUoDO01RLAXa/tHgGipTcTnzCkKmrIGz247QMYtp8vAWHbT2N+qTLmZpaxuMqizjkoONIbU6kqDsNO9oqaWD/ADMBVClJVmSopL6gkP4iEP4s76Dfxl6GnSWV2wNA3rFZnSSDraGBUtZdalKPMk2+kTIpnDGH454TobManRtgHSKbSLCpZcboU5SoH5HnHYOjeLyquSJsriyknVKuB/WOJ1VAUHik+keYdiE6mXnkzFIVy0LbKGhEZkxK/wDcXkxcjuFT7TKEKMTQZRKk6K1EK8G6by6pkTB1c61j7CzxSTofyw2mVAJY3vcHcR5GTG4emiO5c9MViqHgQxERqm2dzYXc2iSdSpc5VdwaA51KVWKsoG3384n7A2DzqgmwZuMQo9n4rwf1CQwDeUaPYsBb1jpAYtyXdm7oYUy1IS4uTo8EJnAp9kPzgmXhUxSCtTJSNyG8o7TZyRBKqVENuTDegmKlIVstQZx7o37iY1p5qJcp0JOY6qOob5DuhNMxAgv9+UGpUtNh8dBZmgE28oR4lNzKbbciMn1KzZIJ7hA0uXMK2UGJ1fa/nDKp0C+wmVSBRAAuTB384mS6ZbZ9Cv4eITz5wbgmHsokgqt7R0vw56iFWJUTKUBqkkP3Q342Hb3RX8bHLfZGmZEyFwtTNIsdeETomxeXhwXGzvAiZkbhcccTbwxpZsuZJm0872FpbUg34GFWeMBjk9GNbFn/AOOZf/dj/iIyGmeMhv5mDxQi6W//ALJ/xPzgKk3jIyHCcRLP9kR5O2jyMhbKTEQYIyMjGYST/YVCCr1EZGQQLBU6jvHzjrKfYH+Kf/qI8jIh+d4RLnIJn1jWq1HdGRkeWyZgyN+4xHT6eBjyMjECG4f7aYe9K/Ylf5H6RkZDIDkDpP7UyFuK6I7h8o9jI1hsXD2ld0bV/wDf8E/WMjIz0Ai7UP8AYT3/AFMVPEv7i/8AKMjI9L4v8v8ABRg8sRV3tCPBtGRkUPyW+glMbojIyMMN0xvHsZHHGRkZGRx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43000" y="381000"/>
            <a:ext cx="7467600" cy="715962"/>
          </a:xfrm>
        </p:spPr>
        <p:txBody>
          <a:bodyPr>
            <a:noAutofit/>
          </a:bodyPr>
          <a:lstStyle/>
          <a:p>
            <a:pPr algn="ctr"/>
            <a:r>
              <a:rPr lang="en-US" sz="2400" b="1" i="1" cap="none" dirty="0" smtClean="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rPr>
              <a:t>FINANCIAMIENTO DEL SECTOR AGR</a:t>
            </a:r>
            <a:r>
              <a:rPr lang="es-EC" sz="2400" b="1" i="1" cap="none" dirty="0" smtClean="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rPr>
              <a:t>ÍCOLA DE LA PARROQUIA ALOASÍ</a:t>
            </a:r>
            <a:endParaRPr lang="en-US" sz="2400" b="1" i="1" cap="none" dirty="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4" name="3 Diagrama"/>
          <p:cNvGraphicFramePr/>
          <p:nvPr/>
        </p:nvGraphicFramePr>
        <p:xfrm>
          <a:off x="1524000" y="1752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3490" name="Picture 2" descr="http://t2.gstatic.com/images?q=tbn:ANd9GcRCk8BScnromMUlJw9tpo2-Dw0HBKrsZdozQKH8c-7Q05sAFdA5-A"/>
          <p:cNvPicPr>
            <a:picLocks noChangeAspect="1" noChangeArrowheads="1"/>
          </p:cNvPicPr>
          <p:nvPr/>
        </p:nvPicPr>
        <p:blipFill>
          <a:blip r:embed="rId7" cstate="print"/>
          <a:srcRect t="3556" r="4000" b="4000"/>
          <a:stretch>
            <a:fillRect/>
          </a:stretch>
        </p:blipFill>
        <p:spPr bwMode="auto">
          <a:xfrm>
            <a:off x="2209800" y="4953000"/>
            <a:ext cx="1266092" cy="1219200"/>
          </a:xfrm>
          <a:prstGeom prst="rect">
            <a:avLst/>
          </a:prstGeom>
          <a:noFill/>
        </p:spPr>
      </p:pic>
      <p:pic>
        <p:nvPicPr>
          <p:cNvPr id="63492" name="Picture 4" descr="http://www.radiowebrural.com/radio/sites/default/files/asociarse_0.jpg"/>
          <p:cNvPicPr>
            <a:picLocks noChangeAspect="1" noChangeArrowheads="1"/>
          </p:cNvPicPr>
          <p:nvPr/>
        </p:nvPicPr>
        <p:blipFill>
          <a:blip r:embed="rId8" cstate="print"/>
          <a:srcRect l="5882" t="5145" r="2941" b="17685"/>
          <a:stretch>
            <a:fillRect/>
          </a:stretch>
        </p:blipFill>
        <p:spPr bwMode="auto">
          <a:xfrm>
            <a:off x="6324600" y="4953000"/>
            <a:ext cx="1219200" cy="1179871"/>
          </a:xfrm>
          <a:prstGeom prst="rect">
            <a:avLst/>
          </a:prstGeom>
          <a:noFill/>
        </p:spPr>
      </p:pic>
      <p:sp>
        <p:nvSpPr>
          <p:cNvPr id="63494" name="AutoShape 6" descr="data:image/jpeg;base64,/9j/4AAQSkZJRgABAQAAAQABAAD/2wCEAAkGBhQSERUUExQVFRUUGRcWFxgWFhgYGBwbHx0aGRgYGBwZGyYfGhkvGRcYIDAgIyksLSwtHR8zNTIuNyc3LCkBCQoKBQUFDQUFDSkYEhgpKSkpKSkpKSkpKSkpKSkpKSkpKSkpKSkpKSkpKSkpKSkpKSkpKSkpKSkpKSkpKSkpKf/AABEIAMABBwMBIgACEQEDEQH/xAAcAAACAwEBAQEAAAAAAAAAAAAABgQFBwMCAQj/xABEEAACAQMDAwIGAAMGAQgLAAABAgMEERIABSEGEzEiQQcUIzJRYUJxgRUkM1KCkWJEVHKUobHB0hYXNDVDU2SSo9Hw/8QAFAEBAAAAAAAAAAAAAAAAAAAAAP/EABQRAQAAAAAAAAAAAAAAAAAAAAD/2gAMAwEAAhEDEQA/ANx0aNGgNGjRoDRo0aA0aNGgNGoW8boKeIyFHexVQsYBYlmCADIgeWHJIA1R9Q9dxwUJqYgXYhwquCmLoGLCUGxSxQgjyTiouWFwZ3kCgkkADkk8AfzOqM9e7flj87TXP4mQj+RINgf0TfWDbtI9dUytNLKwWVFCu8Trw7hy1pQiJjDK3bBUDK5bFczR/MxYqIxGquwzkeyR8jBwECszOhqSc1stkFo+LEP1ikgYAggg8gjkH+WvWsi+BnUZZ6mlLXBtVRKAAFVzeRVAVVADOnCKFvkQBe2td0Bo0aNAaNI3WPUztDlTpOYYpR35ERTG8S5LOgPcVgALnOwX0GxOrii2SV0EdTUiVEAUpGCmYsADOc2ZibEkAqpvYgjQMAOvukKl6ko46mMUhEStKsEqBe3G5b0L204HdWUxqSADYsDcrZWjqDqWGjjylb1McY4wR3JGPAVATybkc+B5JAF9BYVVUsaM7sFVQWYngAAXJ/2GqcSVNVyhNLCb2JT+8P8A8QDjGFeP4lZiD4Q6oUo5KwFpqPvu1yDU3hgh9wkKupny8Xl7aliAbgAKvTaNikqYcZK+qKi+IitDdG5W0jBpZEsRZy4Jtz5toL3ZK2RZHpqh85EAeOTEL3YjxkQPT3Fe6sFsOUNhmALrWTNu09DuFHSVLNI6yIIKhyT3YpT2ZomYD7rmKSzE+pPJGI1rI0Bo0aNAaNGjQGjRo0Bo0aNAaNGjQGjRo0Bo0aNAaNGjQGjRr4RoFf4hbjTijmp5ZAHnjcKgsWPsGN+FXLEZsQASOQba/PXWXVffKmJ5QAAjZFTm6qiF3XI2YpHT3/hzRiCfOtV6r+HSRq01TWqFkYKzmlMtVMxNo0DNK15LekLGiqR5SyjFOfoxHmkjknWngUopWSLN+53QpErr2VZleqBZoSyqrqCSApIKNN9UMJkkjRyzhimWVslwLBQ7Pm5Cm5GeIZSDdNC2LoVKWngkqKCOWSp7SiOZsAhui+PXNJMwDTMlgqDIcW547N0443CF0iSYqIZ4+y15DGpQAfUKJCg7OJWSz5SEXkIOL3u3XssEjiWOZA+LQXgdQMPU8UzC49Q47qsyi/KjE5gopTf2Puc8lMIuxDgjJke6UmlTNcSR6ldoQHHhGhurZZa2/WKb7t9RudZA/YjhSe0frOaCSK8yMzRv9SURCoUAoFAPDNkGGy0kGEaJkz4Kq5Mbs1hbJj7sbXJ/Og7aNGjQZT0vDJJuRjEarSMaiaxbJyUkBCSDEYm88MgHP01hFzY5et0TsR9yOapgEcdxAAndaPuhIIWmIJiAaVbK4d41dhfkjTPFtn9nz90ANDPII2N2Vow7lowwyKyIJpCoNgyrIByF1Tb3GkklcI4xJLU/RVggWNO1EWRjJjjJMalVUpln6UBsI+Ax/a92jTdJE3V55I2YLI6SSICQUKyuLCQocI29OJACkDjHW3dQ7atJAslHEqxeqR3ikWJybXV5JmJyjsWbnK7CMEFWNvzv1jRqKmolBt3Ze6iqpCiOYd6Mg2t9rFcbAi36IGrfAnq7vwPt07MbIxhN7HDkOim9+L5A+3I/hGg1Xaqg1NPaoiCsVVZY2UFCSqscbkhozlwf6GxBAQ9xibapop4I45aWKOWEYtDG5fhRGxVBm5eMKFAZrqSSOQZmx5JVVNPI7LLMe39KQzTIAZJFqJWK4oCZbhQMPWowHqA+02wSwUknfbBIp1ngMkncly7jKy5KhvnEQi8M5Z24F1VQPittiVlDTyoUMwkjanHcADl7EqHBtjiO4WHtGTceR36Y6k7MkVPkktO7SqssAlliiYyEwwGcjB/S2A8EYC/3Aa4U1I1fRyQRSvlBIk0bSIMXf1OquZAzSRGZTIrlRdTHfKxv92+cz1lKirVsYXldpZWhVY+33IWURQHD1OHjDMt7ZFSfIDQ9GjRoDRo0aA0aNGgNGjRoDRo0aA0aNGgNGjRoDRo0aA1USbw8jslKgfBijyuSIlIsGC2F5XBNiq2AKspdSLa59UVNkjiLGNJ5BFJICVwQhiRl/AzkLEDcEGQEcgamVOyRPEsRUrGlsVjd4rWBAA7bKbWPjxoKDcOiZZj3GrH7xx9RhjxQK6yqsKizRrmi5eslrC54FkDepJ6aqZIYI0qFFyiJFK0zutopzLUfUKNMzIx4JJVBkzlhqI6aaOxpqiaOw4SRjURH/pCUmT/7ZF/77qdWKh94gSpTtCTs49s5xS/L/MzZZlVZCHkj+mR+7kC+gbekumI6KDBVQPIzSysi4hpGJLWHOKC+KrfgAfz1d6Nc551RWdjZVBYn8AC5P+2gQesKVGrYVp4KbvAlnZmaB2uCMBNFFnHJd0P+ILhyCjXGuHXPUUmz0ySLVuZJWASnqAs44sXAkXCXAA8sSx5W3nn70vUtPubNgwZDKzmdplkMTG8XaRl9KXKCxKhlFymS3VF+JER3KsqHzUJThYYPS7KWydTm+QjjvKUJdziEeIk8gENb+HnWf9p0nfMfadXaORLkgMArXBIBsVZT/XTPrJ+h6t4q+GBZZmWZZZGyRvViiquZDPA1yC/eikYm6pZVUDWnbpuKwQvK9yqC9l5YnwFUe7EkAD3JA0HzdaVZIJI3XNXRlZb43BBuL+38/bWRmko6+OlqquQUtXijRVg4glKkEZuO3edQhUqxQghioKga0DeaaR4WkrLdoAf3eEyMhubXndVDyR+MlChQueQcWsuRV6VLmCFVxq5Enj55p5EB+bZWiawdWWJhY2ZqgG7Kx0Ct1FsSVq1M1A2UtO7SwuLL3oSxd8MrX7U5kAccFGC8+kiZv3QZ26lj3OliEVVTSd+RFJK9piweO3PhHVWscbK5Fr82m5bZWUNTTYyxTANNJEXBhuO2zVFKbEovcxSRT6UVo3sqqoXV3J1utQqKsXbp5kW7zoSWVgbosKm5BAdQxNjixVXRWYB136hNVHDWUl27qwk8tcxepkaNeQst5CM7KQGPrS19Xu176k8kkFmEkKRGUEcAuD6QwYhmGJBsTY+51l3QMYoFikWNu5NTt24iWzkLmJaZRlewZoKqc29MYka/HJZOnOlpGqqqOZ2ENohIqgJ3mymZi7o17N3O6yXvaVFPpHqD10ntc0Uk8cCxKC7BqhS7hSLAgZWSSQEBbKtgFHcdnUh3TZ9pSmiEaFiLu5ZjdmZ2Lu7WAFy7MeABzwANSaenWNVRFCooCqqgBQBwAAOALe2umgNGjRoDRo1Vz78M3SKKWdo+H7YQBTbLHKV0UtYj0gki4vbQWmjVNP1E0fMlLUqnu4WKQDxyVild7eeceLH9XtYJ1dQyMGVgCrKQQQfBBHBH70HTRo0aA0aNGgNGjRoDRo0aA0aNGg51FOsiMjqGRwVZWFwVIsQQfIINraWd6SWgizppchdUSnnLSBmJChY5C3cTjkliyqATYAE6ZauqWJGkkYKiKWZjwAoFyT+gBfWcxVMtdURVSuI8XKwfbJ6LI3aRUJZJGI+rIQAq+gZL6iFrs/X8s5QdmIhgj5RySuojctizEQYxHtgOVkYEBl4ubCPuu6S1BT6LSKhWRJ6N5VkiYxm5TOIRynF2GBNiDYqWIXVD/ZhandiMkkwsRTs80lVgRJEFixXt5xm8vjFmRWCi4kN8ywNVSxzBjKZms8y0vb7YRO3Ckg7jFisrKUBJV1ZltYhePulU1JPK1TC0MCOxlgUpO+C5FJFkVlpnFrNYMebgIeNd22+WnoTG0zTS1Mgt65JLKwXOOAyyl2AijkYZPycjbnDULf6/ACswjgdpJIryqwSWmCks1UMQ6+lCUFib4KOJCNUm31M0gUUUsNTEqgpTQiSRI2KkAGd5IzSrh6cLta7WQjgAxbDSGh2+qkjQqyCZo0ZWij9IZo8I5ACiktY5Am/BZ7Bm49UUEVNtUmIBmjSFFwIb64MSxLY3uplSMspFmAN9VG79Z0tNRzUcsa0ztHKwWJ+9T5XuyI0YJjN2+1kUAt+xftTT01Wz45sVmieGrC4SMjXlpr9xQKhBURSRAPflUP3eoA1dNdHJTSNUNgZ5I0jcxwxRKLeprBBcktySSfC2tbV1ulAs8MkL3xlRkNvIDAi4/fN9JVJu2SSmtrZkCp3gYsIonhyFniCx94MGtG0RYurEDnJSbKkpI6qAVFN32LkgCWuqkThrFh25JFYcXsvB8EjnQXXTm4NNTo0gAlW8coHgSISklve2Skj9EaVOselZ45kqduCQ3DiqaNFaQqcfqQx42acAubghmsB6uBpY6hqdw2+TGLb1ZHbIyx1FbIru5K+sBwzOSBwcj7+99TOlZdxr5Vjqad6anxWSRwayFzYg9lTJLze1mNvtLeCQdBZSQpPEvckaamUtJCaohxIUH1Kucen+7J/CgxDFrnhlt4k2NKgSzVYmfl6amjSZ1kZmzWX7JFVnYHFr+lRE4+xAdNG67c0cFRMi5SKl441XykILxQADyGcG/F/qFfYWyrYviOqVPbJm9MKwRvLAqTxAsg+lCJHWeV2ZXbhSQt7NiEIa5PucdPHGZ2WSqEYUKgXvSMcchEt72ZwvuFHBJAFxA6baSmlkjqlVXrJXnRlZmQsVW8BZv/iKiADwHVSQBZgLrbNjhguY0GbffIeZHPuXc+pj/M8WAFgANddz21J4yjji4YEcMrKbq6n2YMAQfyNBL0aqNg3F27kM1u/AQrEAAOjXMUyi/AYAgj2dJAOBq30Bo0aNBWdR7i0NOzR4mRmSKMMbLnIyxoT+QC2RA5IBtqg6W3qNc6UMchNUR94m+UuRcMQ3l2Bkb0gJlFKAAFANt1agEcUptannhla/IC3wkY8eFSRnv7Yg+BpJoZWkQXQySx9+OphikDSssEwwlVgwK1SySGRMeCGYXBxOgZoN3lZnjkk7bSKYDxj2qgK2LR35aGRfWhJ4KWuS1l9dJVBWRo7BEmQVKR//AC5CxWrjH4UTFW5/ike3AsKZ6r5uIWdWmK2gqIiFSpj+4KpPpjqkYZhG+11uPSXAhdO9RoauKS5AaSSJxi2KPP8A4iWYBl/vdIxBIt9cXsTZQ1DRo0aA0aNGgNGjRoDRo0aA0aNcqupWNGkdgqIpZmPACgXJP6sDoE3rauE88dGtm9SM0TI5SV75pFIymyRqqmV7827XDBsWqqWplljq6mFpIqmDvks8NgS4S8JjlNlkQUsAuGIK4t5cheGySRTRGSraYArJujBHQFW4F84XMqYrZY1yHAcG9sVYnrQsEkDUqq8PZlEbM8ysGdnVndUZu7lDIzMVcBrElrnQLdesAjaOnmkRYIQ5nlqZhOIQVAEEQsXhK+mzYK5MbAsVvq0n3tpI+zCxJ7Y7FPRDFTYDGP5kOAEUPEzsmCgFACcsWW+n0ngipZ45MgkdTMIJcoVSmKrK4lkaG8hZ2iLS2xLKAgChmEncayohpZqlGhYsiwTTxVDLKaq8apOboO3FiQxiA5yvyvrIdNx3twjLIGnmp1RQ0k4jWMxhI5HZY5eal5C5XFjcELkpDLqTvHScwnEcEpV6tGaogjmaFBHGqIHBxkUvftxsxj+p+EGQPHbKVamRoBTt3Y+8hilU/Lwr3AIJRIrErJaIk9s5Su7Emy5I+9N9MRUSMIxd5GzlkIGTt+7eAPAHt+ySSGTbp8JjJfIbmiGxN/k5lHNzZYpVIXx6FX2FgbWFjsXTrUVP2oYJJCOWkfbpVZ8XEkdwKtSWV8cTbi3kAMw2DRbQZvT1VYf+RK5DPIGNKyKGkDB8Vmqhjl6srecibermzj3PdiP8Fb+LfLR/gm/O5+LgD+unXRoFBJ91dCcY0bwAY0T/ACm9xUzfhh/X9X1zfbN0Y37+N7cCWFQLEA/8hdrGxP3e9v3pz0aBOh6UrGv3qst9trvN7G59MLwgk/k3/lbgwa7ouKkeGsZTN2Zu7MVT7V7boJEiT7sWZGN8mstwfTiX/RoOFDXRzRrJE6yI4urKQVI/RGu+qOfpgJK09K5glclnUcwysR5lj8ZX5zXFvyT41Hk62igutb/dpR4Ukusvj/2YgAy8kDHEOCRdeQSEnfh2pIKkHHF1hksAckmYRqv54maJr+wDfnV3pQ6W3UbnI9SyssVPKY4IyV5OCkzPixBa0hVR4UXPk+lv0Bo0aNBXdQ0plpZo1XMujKU4GYIs0YJIClluoYngm/trNOlq+rpjUVMtNC7TLhFOrU9OjsjTSSSVIaQOpsQSLMwETcA3vrmsl6topCZq7bqSFsJO8Z3sHLRAFpIfSGZGsYyMiHsxUDLJwv6taaUyVK00RphGytICY/mJbhIhHZgroDdRI4+5kKGwvpR692g0dZ9GokkkrIZgYXAZmwidEJdVyLYtJizXYuqXJAJDbQb4atYXq5KdcO3OKaAvJMZAcAJFIDLjP/AFNnQXb0kFc3GsWtrzMS+EU0KQrYLzHJGkci+r15S1qsG4AQn3sSGhU/WdKQuU2NxfJ0kjU2uGbJ1C2up5vbUleqqMmwqqcn8CaO/sf834I/3Gq7pPqTPbYKmqdIiVs7OwVbhigbIsRziD55vqEm+UtXX/AC7HNIye2nalMbzKBJI7Nh2zgrRY3P3OT5wIBxB0apXo0+eQxoqOiZyuFILKwaNEJFg3KFrG9u2vHII+aC80aNGgNGjRoDSx8SJrbdKlyO8YoOA7G0siRtZYwXb0s3pXk+B50z6WOt5wDSKcuZy4KhmsYoJ5lPbTmXmMegefbm2gVNs2FEeOYQU1kL0rQsTTmOWQwsjM8imSaQq1wbk+tMVvc69y7NUsJEue5WRNhNSv9F2PeljE0kgLFSl0ARbIoAy9a4zejqF3nlSalnRJYu5VGdi8Us79tvQrscSq5pYfwqgP2g6c6OhhpYmx+nGMnOTsUUW5tmxCIAPtFlAHAGgTitawEUkEU3cd4ZzmrxWKhQmBx7MAyDWGUhxAIubn3V0DGWoS0kklRIhpzLdHVowVkqA0RR0gQSIgAKkkG3MuTcKaSjepaeeSljxZ6g0zPKXV47jv4d/tF/QXyWHkchm+4tfTtK7ZVMylZZ8SEPmKMD6cJ/4hdmb/AInYXIUaDv0/sSUkCxIWYixeRyWeR7AF5GPLMbAc+AABwANWWqfqbqRaNIyVzknljghS+IaRzZQWscV8ktY2A8E8ao9861qKNSs0CGR2p4oChftPJM0o9TFbqFEYJXk+P8wsDpo0oTdaGlaqhqSsktNT/NqY1KdyL1AjElsWDqFJuQQyn8gVlB1xVR/2fLVCFoNyIQdpHUwySDKFSSxEgI9J4UggnxoNC0ayiLrSvSoykmieMbkduMCwhSyYr9VDcvkMrleRqz6Z6vqKqong78YlgqpE7ZhtlTwvEJGY5ErIRKQD4uvjQaJo1nO3dc1JnKs0Ul9ymoRCEIftKLiZSCeVsS1xYi/Km17yq6wKbtDRkWikikAe17zjCQR39rQkt+8x+NA1aNZnVSV/9prRLXyqzURqMu3TlBMJCtrdm5h4tb7re+oe47lWyUG6yJVTd2hq5VjIxX6MfbZlOCDI4M/Jv4F9BrGqnqfpyOup2hkut7Mjrw8bjlZEPswP/Zce+lrd9+k+WqqyleR2aCNYEDAp3Gj7pkRW44jdHNx/A2mXpPevm6KnqOLyxIzW8Bresf0a4/poFz4QbT8pQvStbvwzSiYAm9yfQ1j/AAtFgwPgg/z086Xd8X5eqgqlvaRkpJwDYFXJ7Dke7LMQo/Uz6YtAaNGqnqjA0rrIjSB8VVEdkZ3LAIoZCGW7Wub8C5PAOg5Vkxqy0MTlY1YLNIo+4c5wxMD6W8BnH2g2X1cpw3CMVFFPFAlhFlFGq4gMYiLIo4CjNDHY8cfjVdRSy7XEsUhE0XakcFbL2mW7OpH3fLepQJGLMhPrJyBHXpjqGCKJxNLHG7O9RZmC3WYiZSgJu6/VxuL+oEedBU7lVwzyTzQ0s8M7J8vLUvC8JEJCMwTuYq0xc9lbXYMAT6AL/Kej7UXcsPprJIBew7dOJHAXO2KfOTXS/pwji499Xm4Vpq3iSEsqE3VuUbjiSTB1BAQHFbg/VZSRaO55S9t1BJxhlKlRdVVKam9ZcW/gZrc3+2RPFraDl0LRIJKhHjQy07hEkZFEhUoubL5KxmoWe1vx+Rq02ooZqqrfAAMYVcm1oobh8ifFp+/f9KPxpNq+sTDVNFRQSE1AQZOG+m0jVlS03bN3kurd0IouRdTiQF03UG1qwjgRWWlgCN61IaZzZxkGUEgE5sf4nNj9rAhYbC7OjTNladu4it/CllWMW/hJVQxHkFiDo1Z6NAaNGjQGjRo0BpW62qo45KJ5ZhTqJpQJGKqFZqedV5cFL3a/q4uBf8Fp0tfEePLbahOLyBYlupf1SOsS2AVje724BP40EKrkFPJDDDICk2cspZO+0zMyFjIIxlZou9iQAmSot7AIYVDMrj5aFZUp56hzC+Kx9qSP60kfZcXaETwurEheZMB/m1jPSPUsm11Ik7YqVaxjHcmjCFkABPpCH0viQykArxa1zcVXXUM9T3iiIzi7QJNKbgYr8vnHAVED5SSPEFObLctyBoNF22gqHqo6aphVg8j1UkjGK2FO4jpliSO+Km0LXYi/1BbzrSNZv8MKtO3W1RVYokkdFQD0xqmUsgjBiiKoWkviUB4GRJ8OWx72ajIGMxlFhLgm9pHQSNH4HKqyc25y0FR8RNollSllhjMrUlVDUFFtkyKTmEDcFrG4H6451B62op9wpVeCFw1LUQVEaSjttKYy2aYtbEWbgk8kEceS96WOv6+eGCJ4JGjJngjcqsbeiR1jJOaMBbIWP5te/jQUlf0edyqqqdlkhimohRr3Y7NmZDIZMCb2Uqlr2ub28X1Dp+nKyog2ulmp2h+QmilllLxMjCAFY1iCMWYsCD6lW1je/v8AK/quspzuVHJMWnpqf5umnWJFZ4xa4dChjJDWUlQL+q1rcMPw93h6uBJzM8n040lDdvEy9uKRmj7ajEAyOpB9x+tBD6J6dMVXWyzUeMktTNNDUMISe2wVQisHMin7zawFj59tQ9h2Grppq6Rab6tTVyPDIWiKpE5AZ5PqZGygsEANyAOL3F9ufVZi3WlpCLRzxS3a3Hd+6Nbnx6I5OAecl48XoI94cVu7071FRaOOIwWWR+3nEZHI7Sezstr82FhoIVJ0NVR1bVsMCJOKyWf1yoBJTTraSFjGP8RWBIuMRlfJjzqZv3RdVUYVMSFKuOt74WWoPZMa3VCFQMoJjWJTwGuG5/MPYN1mrDtdIZZe29GaupdZWEkpv2wjOJC4XuG5AbngWUCwibxv0yUO4wNLNeirIY0kEj9wwSSJZGZGzchGZbnk8e44Bvbp2obeFrsYhEtMKa3cbO5cyMwHbtYE42uL+ePGu3THS0kDV4mETR1lRLMMWYti4C4OrIB4B5BPnSHve4PNstfMru9NHUo1G0hcuYxJGrK1yGMeRcAPza9xwLeqrfpFotzejkMNIamCngLZq0JOCVRCn1RJdwQOLEkgA6By2DoP5aCjpiVkipxK0jZOjNI1wrBV4YBXdbMfBH4tqb0B0zLQUvy7ujoru0WIb0oxLYEn7rMTzYXv41Ww7elBudJFTIFiqoZ1lGR+6EI0cpvcs/rKlibkNz9unfQVvUu1mppJoVOLSIwRj7Pa6N/RgD/TXTYtzFRTQzjjvRxyW/GShreT+banHSr0juscO1RyTMI0hWRWLcAdt3Q+/P2H+f49tAwbpuSU8LyyGyopY/k/hV/LE8Ae5IGkHbfiIJ6krUUzo8BtHEoZpFmZCUjZWVbyNGJcWHpAElzbFj1g6ngwSqcLWVLDPtxz0zNT35WKKMyC8lnxuoLuRyftXXb/ANGaat3kVnLCCnppI2RvQzs0zKzED1EIEIF/DC/FtBZ7nQSmjqppQvfeJjgOVREu6wgi2R85Nxkx9lAAkRUtVFGY4TAYh/gyHMukdiQgiVcZCosqnNbi1/HqvZ5lUerwSq+L8sQoH+5A1U020TRIIYplWFbBCUylRLcRqSShtwFZlNlABDH1EIkUDKqw+JZgGlxIAhhXgICBYcegWAuxkcAWI1wqenmrF7gdY1LARIUEkTQKGCB0DKGVmPdAvawiDA421KejE0ssMZJQverc+W4GNMtha2OIb8LxyzlgxgaDN+tdqMTxtJPPOrKe6vZgaRkV4/sPbwyVpO4qmMsAJcHW9i19EmP5ONY1RVjLx/TJKko7L3ASSfVbueok+rkk86jfELaxNSBixQwSRzBwQMbHFmNwQQEdjaxvbVp07swpadIQQStyxAsCxJJsPYXNhck2AuT50Flo0aNAaNGjQGjRo0BpV+JrldukZb3V4GAClrnvR2Fgyt5sfSwPHn2LVpV+J+0SVO2zxxFcvS1nNgwVgxW5IF+OLkC4FyNBiu3vNHMAqTtHH27XNfiWWfNTbAlWwixx8eSCCOI1XBJkgMcgMapFnatJWyrTuLFBbhMsQOOV5sAKyn3GKaZkjjD5OxV+zGPSVkHqzEluXXzcCym4xvqN8yjVFkERu7E2SFlHrc3AFLyuLfaoPtxYBFDbvh66PsErVF0WQ1ndNsnGTurXBF2axtyPYDTR0krZ1DMZcneMsssIjIYRqmV1JViVRftsBYcC9yt/C2RamgnppsiSc5A0bxMBUIJWtlyfqNLZx7BSNMWwzMaglpIS2BimCSAl5I2KiQR2+mcQ1xz9yi5wuQZdLXxE2iaqoHhp1DSO8JF3CAYSJIST/otx7kaZdGgQN66Pqahq6odIhNPSfJQRxyk2UkszyO8ai+RBsAbBeDc6tuj9lqaZIo5FhRI4lVzFM0hlkVIolch4VwASI8Bvxqrpt/q/mKiillAqBPAYGSJVD07rk5CvlfFY5rm/3WF+QDZdZ9QyxTUdJTkLLWyMuZUNhGihpWUE4l7EWvceeDoKjqLoerqWMymOOpSqjnhY1M7RKiAKMou3gXKryAOcj6rcHtBtNXTzbjVTikSOqSMkmokIj7URjJbKAAqRc/r96idablXUfYzqwkL1dNCZgsKN2XD90yZqyhgQPUABb286hT9W1D7WZ3lOK16wpMI4z3aYSqncZcGW5u3KAcqCPxoJ/S3SDNDt9TFMqy0kTwXaF8JoSSB6XCOn+YN+/cHUus+HkslDND8wiT1c4qZ5e0WUMGVgsSFxYDtoAWJNgSeTxVb/AFkgpIqmKsqFimrYQMpApETv2pFLAfYcc1/y31z6k32eBtyou7MezSCtpZe4RIgWysjsti47nIyvcXBvoLaq+G0kkFbTtUosVbIJyFha8chKPLgWl5VmS9j41Jj+G6k1SyTF4a1E78YTH6ygDvxtkcGLAORY8gc8aqd9oJEbbX+ZqcamphjZFnnUdswXKG0t2vJGWLk5eoj213pNu+cqqminmlcUEFNGjB2RzLIpc1BKtcyALGAx8HLze5Bm2zpkpOtRPO9RKkRhRmVUCqWyZgqi2bWXJv8Ah4A8avdLPw13iWq2ynlmOUpDo7f5jHI8eR/ZCXP7J0zaA1mUG3lKaGu7sYkkRwI3pzUkvJJLKvyqhlZJSZTe2QIAvwt9O3V1e0NFUOl+522WK3kyMMIgLEcmRlA/nrPdm2eemrYZXp9wFNSRiNTI6z2yjWL0xRSv6ebkxgkWsRYcB42F9w3CmqqSoeKCd4yQk1CY2aMqAGUlgLCXJS2LYkKR5Gnzo3aXgikDxLCHdCkSydzBEhhgUFsQL/RJ49iPe4FZuW7U1WYnNLJLCHSLvsrQ4tM6RhUV8Hdc+3kQLDi1ypAnbJhRtWq7duCN1lQu7FVjaKPLlycV7iSG1/c8c8hO6shVqOcs5jCIZQ4Fypj+qr2uL2ZAbX5tbUGemr6lEV2jpFOJlMMjSSkWOSIzRqsZysMgGNr2Ovk+8xV8KpDdo5J1hkLxugKqO7IoDgFgUQrcf5v1pm0HGjo0iQJGoVV8Af7km/JJJJJPJJJOu2jRoI25UQmhkia1pEZDcXHqBH/jqN05XtNSwyOCHZF7gPkOOJB/Rww1ZapOm/S1VFxaOpcj82kVKg3tx98z/wBLX550F3o0aNBXbl1DBAwSSQdxhdYlDSSsOeVijBdhweQLCx1U7j15FDjlGy5WIEstPTn3/hnmRvb8e+kzdemq+WprzSzyAGpS4R4lbmCFxmGjUyRgOFCdwDzwTcmLQfCuojYtepBdGBEUkNOmTWN/oSLwLnggi6k2P2kHOn+I8M1QsNO9NMWNhapAc2uTinbIPpF/uGrk9RhP8eGaEWuWZVdF/ObxM4QC4JLWFub2BtnVL8H5EBURxPck5yyUzuf2c9udr/n1efz51I6g+HkkNJUP31CrEwsiuGK2HDGOSNGPC/fGw44A0Gq6zzqLc4KueWKpjlloaeRIH7bKIhMQGLThJBKwUsigBcQ2RORAw0IDSjuPw7jkmeVXCl2z5iQujFsyY5VxkALlmxZmALNa3AALsm2UTU3ehkjgiXPsR1U7GN1QlXbGUGWma9wGibJeCRclNL8m409XNTGrAaGAgLUTJFG84xDhneRlDgqFj9vDG2ThYnb/ANTVDJI01SJaiZzkztK688WtgwIsBYXJP7/Fl/6uqWPtvTA00sLF45EIci6NGVPdyBTFj6ePyCDzoKqbrml+dp5YnZxJG0U/bRpUUH6kZkkiyTNHV1xBNhMT45Nuu3wVcjS08+LBgzYAZLKFASSzC6sYjgQRZ0IB8X1nO99VsN1SCGo3CsUmIE08yWJPe7gURKsRILQnkW+mwJFyQwbH1TNBXyUK0LCSZjIstRP6iojBUTOpmLsLEAhvFuAb6DTdGkHeem5nlFRUSxk5wgRRmQGNWZY3McgIkVgDmCgUFgcgQRg09LVzzUkTym8gBRyPBdGMbMLAWBZCbW4voKCv2aoO+Q1axFoEpzAzB4wQzOWviWyKgEX4v+AdWHVfTrzTUlVDiZqORnCsbB0dcJUBscWsAQTxcc2vcMmjQI/WWxVldDEBFCDHVRTiOVwR24wbrIQGUsxJ9IuAPc6ph0RuCUMlHH2SkNUk1GzykkRLIZQkno9iBbz5I8AX1HRoM76j6SrqumMKx08CiaGSNO87gYmSSV2btXJZ2UBQP3+jKqehJpvnp5Wi+ZrYflVAZ2jghtiQrFAztf6lsVBIA45OnrRoE3dOl6uWOhXOnD0ciTF7SYsyKyBAnkAq18s+CPB86k7x0vP82aqjmSKSSEwTCRCyta5ikGJB7iknySCLDjTTo0FV0vsC0VJFTISwiWxYixZiSzsR7XZmNv3q10a4VlWI1ueT4VQVBZvZFyIGR9rkaCo3VjNVwQAXWIipmuARYZCBOR9xlvICPHZP5F+e89c09OXFw5jOLnOONFbg4NJK6JnYg4AlhcXHOp2xbUYld5CGmnYySsORfwqKSAcFQBB+bE+SdKr9I7ZI9WauGA41RvJIAjZSRxzYlwwLC8xAufwLcaDjuHW8dZSVGKwzLCadisFTNncyo2QcQpjiVLBkZuU58EagzbmtPFUSlG9QDsKkPXH+7TSwyouc8fCOI5L34zYi/kTR0hspeMRw0rIwk9fzRFgt8lQCQlj91/AADXPsban6e2hWIxpnYEm0kglIYuFbiR2sTJIAfyzC/J0CJF8eYlUAOpxsFAoWjVRYji1Y/wCgAAOL60nofqv+0KbvFAhVzGbFsTYKwZc1VgpVgbMAf5+TyjqqCGRYoYYc3kWMiGKNcSQ5DOfSAAEP5PK2ByF5nSspeKVib5VFUAfeyzPGB/QIB/IDQXWjRqJPu8KOI3miV28IzqGN+BZSbnQS9VG38VlUtiLrA/hQDcOmXHJb6djf2VbajdRdeUVEpM06ZcWjVg0jE+LKDe37Nh+9Reiaz50Hcb499eysQIKqkUkoUlvLOSzm4sLMBY2yINWjRo0CVvm6NR1dUY1yeopUkiut1MyP2FU2sWuZ4BYc2Bt5A1HPxCkldlhVEBCFHmRwg/u4qmVyWX1Y3Wy3KD1G/jV9vzCOroZbgFpJKY3NvTJG0lh++5Tx/wD8dWc2zQP90MTXvfKNT5Kk+R+VU/6R+NAjv8QKlicEjUd0qMkbiMFwWf18KBGQWHIcOrKuBOu1VvMs9P6iJUkmo8JERkW/zMEbLZr8ZB2+4nhrgDG7ytKgNwqgi/Nhfnlv9z5/OqnqaT1Ui8WeqjBBAN7LJIPPuGRW4/Ggu9GjRoDS31rOoWBZrClebGpLEhcO3IyK5txGZliU3IBuFNwxGoFX1XWrVrCtJcFj6A0ZYxBsTP3O8O2tuQrR8n0g3vjLqd6n7sYIRTHOBKqM5UK0UgjVpGjUEmV4TYCwta50BSb7USITSU0LwkskEizgR2Vmju6hLgZKTZMuP3peq+jaYbjHNuFdJNOyBIkIEKkeMQYrXGbkqtwbnnLTLPVyojYKVilVpVkBxeInEtldHFyzswAU8g3HvpXj6zZY5StTUSPGrOqhYKq5TIMsiwQK0SZL5coeR48aDzv/AEVTQV61UpanjbCJJomXFW4w7wkVsXzAKy3K3AuFYBmcarfaaipY3XmnCgK0VnRYwpOV78rYAcXJJFgdLe7VxrtrWWpjTE1NNxE78gVSRObsEI4y5v4PtbXyq+GbQA/IvdWYuY5pG+/yHDMrqxuBy6Zj2kWwABq6d6vpa9S1LKJQtsrKykX/ACGUHVxrF9woK1JsqjbZZYYxkXjZ6iRmvdcInrHxQMTwCfBNhey89p+JXypImklp/WCY6mNVbwDzHDAZFuLc2A4PN9Btmuc8wRWY3soJNgWNhybBQST+gL6Xtp+JG3VCBkrIBfjF5Fja/wD0JCrW/dtVO99VRsGdGpKhIjbLJHHqxIxEc7MTyq2wBuCRx5Bwot0jlJCFiVAJujr5vb7lHPB48jj8jUvWcjriSK6okSxgkqBeLyzcfWREteRBkGJJF8fUcZI+KNFCqPUV8eTKSYo8ZiPAsxhDWPINrj3820Djuu5rTxmRwxA/yrc/19gP2SAPc6p5etVtlGhcAEsQwYAi3pvEJFDEMPuIHI/pnu9/EKt3BlSio6xY0l5+itpFBUqWkdfotex45HnL8WlN0luVSuMo+VUscjJVPUzjxgY3Wygqbnnn8FbnQNadYRxRmWqnjCtgY0SJ8zn9iLZ370nsRGP6C+jpqrarlkmnjeN4TjHC9vpKyhgzAE3nZCCT/ArhBznl02DoSnpZO8TJUVB4M9Q5klsfIUnhByeFA86qU6p+Xra5BT1Ex7kLN2lQhQYoUXIu6+TkePZToHnSZvGy9+pqIrk5NQTMFOJCZSo/Jt5WJ/BvbxY2Op0PWubMi0lWWRsGGMIOWKuQLzer0up4v5182/eY5quCWK+NRBOtzcWMMiC1vtIvJIMgSDYWJBvoKHp/pGWFTHJDLg0Kq3benYsy3aI5kq6PGO2iFeB2154B173DouqlxY9o2Dh1aSQFu8E7+LJxHZx3Bw3qRccfOtB0aBG2X4dPDdGqGeJZe6ha7y27sMuLObAeqmj5A/icfhtZht3VW505epojJURVDzTNE8EjQqWZmJi9V7D3tj58G19foKsqMI3e18FZreL2F7f9mvz9scc8FJ3JGpUYKqv83CJY2VfEEpSRjHKvoKrIiOSCASFI0F7V/EupnjQLOFWRSxeOLsekFA+DzSC/JZRZkPB58aruoII0RYhTM4clyBBVRObAXkl+cdoQwJ9Up7hxI5UG+qSr3OZgxpoGVmAHfWVTDbIlcnlvJADbIK8wDem6kNbVhR9OuwtV3QIBI0IpI6clR6gWSKNRIt1tlKyQo1iWYAroIUFOLoAkMfazDYSUp9OQK2wORHIIaWQYtYiRDiTqPwWnvSToAqxxVDLGEYsoBRHYKxd8lyZmBzN8tJdJ03VTzsyxrWUxC5BHDRq3DAHuCIVHpw9URjUhj6rFstC+HvRL0DTvcIk+Ldm6uVYXuxdFRRwbYKuItwToHTRo0aCj60gY0cjxrlLBjURj3LxMJAo4J5CleOSGI99W1JVJIiyRsGRwGVlNwQeQQfcW121TTdIUxYsqPExJJMEssFyfJYQuoY/sg6C51nvxL3eJ3gpo5sahHeb0OgZAIZYgz3uQMpl4ALEZEDi+mf8A9FFIIknqpQfZp3Uf/iwuOfBuNWG37RDAoWGKOIDiyIq/9w0CJ0/V1cxZYJK1ooswJJhBH3PWRD22kp2Z1wUhyQGBKnm/D7tol7Y7xQyc3wvja5xHPk42ubAE3IAHAk6NAtbnDDPVxHO5UTUz9qVo3DsqyhS0bq3CRubc8m/FtQZXoQRCryyFpsH/AL1OCrKWJZmaQFsTCwuL2KckWJEqp2JKSmMhkdjHUCrklcgtbP6pOOIxEJcWH+xvYyF6LiE/eDyBu8Z7egrmwKPwyGwK2HHI5INySQiX2xQkmKTGQKUbF6lyL4BixzIGRxyYixNidep+ooainnhiDoPlpGUuhjFsWFkVrEkLixFuA8f+Yaouk1pJ37bM80kqOGPEaYwmnWwWORhclI3PqvywNvtFz1B09DT0VRIoZpEhnKFnbmQxtGrYqQvcxIjDABsfSDoK2bpWpSjkitGyQ9+WJUeR3kJmFRGpBQBCMSotnywta1i7bZucdRGssTB0b3HsfdWHlWB4KnkG4OpI1V1PTcTStMheGVrZPE5Qta1i68pIbAC7qSBwNBa6Laov7OrU+yrjkH/1FOC1vb1QvGL/AOnn9aPmdwXjsUrj8ipkQn94mBrX54yNvyfOgnV+w08/+NBDL7/UiR/a38QPtxqEeh9v/wCY0n/Vof8AyaP7ZqhwaFyR5KTwlf8ASWZSR/NR/LXM9Q1V/wD3bUHn2mpPyeeZx+L/ANR+7B0HQu3/APMaP/q0P/k1Z022xRm8caITflUVTybnwPzzqtTeao8fIuv7aeG3i9vSzG/t4/8A3r6ZK5hwlLEeOTJJN/MWCR/rm/8ATQXWi+qMUFczDOqhRb8iGmIfx4DSzOo9XN8PYa9t0xG9u+8tRa3ErDDwBcxRqsTeL+pTY+LaD43UgkbCkX5hr2ZwbQJbzlLYhiPGCZNfyFHIVq+oSiqZUlMjvNFSDJYnKmWSpqTYlQVjUswVQ7eABdiCdN9P0+qixlnYXuB3WQD2xAiwAX9W/wDC3CHo2lWf5jt5SWQAyEyFcWdgyl7kNdzzf2FrW0FVT01TJUu/yxRDKz/XlTFkaGOErghkIOSFubcfjIgc6Pp1aFoHLqoacKVj+nBGHiaMJGjFjYyCK/PLWNha2nTVfv2ypVwNDJ9pKN4B5Vg63DAqwyUXVgQRwdBYaNJLdP10NxFIXQeO3UNGbcXCx1MU638gfUA8WC+ddDT7hKDxMlz4epp0AtfwYKVmN7jg/g/zYJvxD3FI6CdC6q88bxRqWUFi4wsoZhkfX+bD3tpI6tqKGWVplJ+YLwyiWfB0iSE3OMdy7xEM91QWLEXZbAhmpfh13BasZXVsTJHGZbyMvK92eRzLIoPIQFVuAbe2r2g6OooGDRUsCuOc+2pe/wCSxGRPJ5vc30HnpHcTNT3aDs4sy2ChUccESRgM1kYN4ubHIXa2RXet9qoKemdI6aD5qRXNOqRx93IKWzS/KqoUtdfFuASQC+6RetekJJXlmjBlWVY1lisjmyE2KRy+hiMyws0bA5ep8sQHWk6lHzLS0sM1TDUgdwxR4mOaMBbP3cOWjKCxIx7fI9WmPbd8EzY9qeJgoY92JkH4xDcozcHgE/nxzrOq7qqeCGKlSnMCgBFkPcpoTwLdx5QHT+JmWMuxOI7lyTpWkpo6sR3RpCVVo46VokykJZmjkZY+5cBSe6q4c8v/ABEP0Bo0g/D3eZhK1JIzzgIZRIZFlEPIApmkCgzEA/4p4JDKL4GxoH7Ro0aA0aNGgNGjUPdnmELGnVGl4xEhKoeRe5Av9tyPybC48gO1ZSrLG8bi6urIw/IIsR/sTpCj6h3Pto0UGSqsCG4BJkTJKoHEXUZWs1rXjPjKwN72HcmIluZe0L9uOsaBpLOj4/Sp0CjFXABc8sLtxz7gjr0kZ6eKoRJpM3SRqcrEzD6hQM95I87tZe2blicr2AcO5uzY4cKUCBu0kZEmRZ7o8eSLw0Ya7A2Q2GZdfO7bRUpSvLUMQ32sXlzLhjHcKlisYMq5hVb0hcQDkSLU1G5E4kTAE2ySGiU+fILVj2H+gn9a4VvRdVUSI8zxOFyssrPJibgq3oSNf5qioTaxdgbaBfrqNk3KoYRVCnuxSLJ/eo4OGnEgLRZDIrLwQtuXva5Z9G6bv2BeoWp5a0ikEWBthkCcrWILHkm99Rdu2SqwAnrGY29QiREHIAIzYM9gQSCCDz/tZ7ZtSQKVTI5NmzOzO7NYLkzMSScVUfoAD20EzRo0aA0aNGgNGjRoDRo0aA0aNGgNGjRoDRo0aA0aNGgNGjRoPLoCCCAQeCD4I/B0s1Pwy252YmmADnJkWSVI2b8tGjiMn/Tpo0aCHte0Q00YjgjSJB/CgAHi1z+TYDk6NTNGg//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 name="Picture 4" descr="http://confirmado.net/images/stories/banco_nacional_fomento.jpg"/>
          <p:cNvPicPr>
            <a:picLocks noChangeAspect="1" noChangeArrowheads="1"/>
          </p:cNvPicPr>
          <p:nvPr/>
        </p:nvPicPr>
        <p:blipFill>
          <a:blip r:embed="rId9" cstate="print"/>
          <a:srcRect l="11429" t="25600" r="10857" b="26400"/>
          <a:stretch>
            <a:fillRect/>
          </a:stretch>
        </p:blipFill>
        <p:spPr bwMode="auto">
          <a:xfrm>
            <a:off x="3886200" y="1371600"/>
            <a:ext cx="1727200" cy="762000"/>
          </a:xfrm>
          <a:prstGeom prst="rect">
            <a:avLst/>
          </a:prstGeom>
          <a:noFill/>
        </p:spPr>
      </p:pic>
      <p:pic>
        <p:nvPicPr>
          <p:cNvPr id="63496" name="Picture 8" descr="http://www.portalmicrofinanzas.org/gm/document-1.9.48942/Chibuelo.jpg"/>
          <p:cNvPicPr>
            <a:picLocks noChangeAspect="1" noChangeArrowheads="1"/>
          </p:cNvPicPr>
          <p:nvPr/>
        </p:nvPicPr>
        <p:blipFill>
          <a:blip r:embed="rId10" cstate="print"/>
          <a:srcRect/>
          <a:stretch>
            <a:fillRect/>
          </a:stretch>
        </p:blipFill>
        <p:spPr bwMode="auto">
          <a:xfrm>
            <a:off x="7924800" y="2667000"/>
            <a:ext cx="899650" cy="533400"/>
          </a:xfrm>
          <a:prstGeom prst="rect">
            <a:avLst/>
          </a:prstGeom>
          <a:noFill/>
        </p:spPr>
      </p:pic>
      <p:pic>
        <p:nvPicPr>
          <p:cNvPr id="63498" name="Picture 10" descr="http://2.bp.blogspot.com/_EqPrJ10sm9A/TCC-LvfR30I/AAAAAAAAAEo/9oQcnt_Rs5M/s1600/Constel+Familiares+1.gif"/>
          <p:cNvPicPr>
            <a:picLocks noChangeAspect="1" noChangeArrowheads="1"/>
          </p:cNvPicPr>
          <p:nvPr/>
        </p:nvPicPr>
        <p:blipFill>
          <a:blip r:embed="rId11" cstate="print"/>
          <a:srcRect l="2676" t="2439" r="3679" b="2439"/>
          <a:stretch>
            <a:fillRect/>
          </a:stretch>
        </p:blipFill>
        <p:spPr bwMode="auto">
          <a:xfrm>
            <a:off x="7924800" y="3429000"/>
            <a:ext cx="957384" cy="10668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274638"/>
            <a:ext cx="7409688" cy="944562"/>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METODOLOGÍA Y TÉCNICAS DE INVESTIGACIÓN</a:t>
            </a:r>
            <a:endParaRPr lang="en-US" sz="2800" b="1" i="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91138" name="AutoShape 2" descr="data:image/jpeg;base64,/9j/4AAQSkZJRgABAQAAAQABAAD/2wCEAAkGBhQSEBUUEBIVFBUUFxgYGBcXGBUWGxsaGxwfGRodHB0ZHCYfGR4lIBghKy8gJyg1LCwsFx4xNzAuNiYrLSkBCQoKDgwOGQ8PGjEkHB0sLyo1LCwsKSwvKikvLSwsLDUvLCwuLCwtKSwpKSksLiw0KS8sLCwsLCksLCwsLCkqLP/AABEIAGgArAMBIgACEQEDEQH/xAAcAAACAwEBAQEAAAAAAAAAAAAABQQGBwMBAgj/xABAEAACAQMCBAQDBAcFCQEAAAABAgMABBESIQUGMUETIlFhB3GBFDJCUjNicoKRobEVI0PBwySDkpSistHT8Rf/xAAZAQEAAwEBAAAAAAAAAAAAAAAAAQIEAwX/xAAjEQACAgICAgIDAQAAAAAAAAAAAQIRAxIhMQRBIlEUYaET/9oADAMBAAIRAxEAPwDcaKKKAKKKKAKKKKAKKKKAKKKKAKKKKAK8ozSHjEhmm+z5KxqgklIJUtqJCx5G4HlJbHUADuarOSirZKVuhhNx63VtLXEKsTgAyIDn0wT19qyjmziNza8UklDnxV88OSdLQHHkx005BB9GweuKYcy8burEq/2aBLAYEkehSdJkWMY0nBchi2jGAo3JJrH+NcxPLcmYPIY4pG8FWJIjiLErH6KNO2P/ABXHZ5FxwWa1Nak+IdzMiuJ1gDAMFiQNgEZAZpA2o79gPlV15E5oa8ikEukywPodl2VsqGVgM+XIO47EHtWG8OusIY8eaPIH6w6ofquP51d/hFzK0bpavb+a6aSRpA5LAquRqQoMKAoGdXUj1rnhnPd7Mhrg2KiiithUKKKKAKKKKAKKKKAKKKKAKKXcX47Hbga9TM33UQanb5AdB+scAetUzjHPb6tLTx2uekagTz49+qg+wRv2jXOeWMOyaNDzXOW5VRlmCj3IH9ay+ydJwXdrmXB3M7zoD8kyq4/dr5uYLJPM8NquD95o4+vsWG59hvWWXmpOkmW1L3LztZrnNwhA6sup1GOuXQFVx7mvvinM8UWFQiWRgGCqex6Mx6Kp7Hv2Bqs29307qR0Gwx7Cq/NaCzul8PAguSSABgJIBkr+yyjIHbSwG2w5rzXK0lyNTlxnnS8W8bwpJZZIhGVgiUsjlySQyqMhMYGonbOc5prwt+Lvfm6mtoY4ZUWMweKutFBJVs4OXGo56ZBxtgU25RAEl30yZIyfXHhLjP8AA19tzbAZB/e4QHAcq6xnfG0pXw2+jVH+s5Rrs6RilySea+VouIW5gmLAagysuAysO4zt0JG/rS7ggHg+Bwy0i8JdmaRikZU9CcKzSM482MfdZSSNQFM+N8bEUaacMZpEiXJ8o153bG+MDA9SVHeoUVjcwxTxWqQPHM7MjPNNEyB1AK+RCdsYDBhgY9KYq6m+C079GQcy8Be0ujbyNGkqgNCVLFGjckrGxYBgV0kAnfbvWw/CyytRaeJb5aZsLOz/AKQONyh/KozsBsQQd85pVwXhS8SaN5LKNYYnXzSxKXAiVojDrYs8x1g6nOBhcDJORfuE8GhtkKW0SRKTkhABk+p9TW+MEnaM9k2iivM10IPaKM0UAUUUUAUUUUAV4a9qv8c4+wcwWpHijBdyNSxA9Mj8TkdF9PMdsBqTkoK2DPIIri5Z3mkMYZ28RkbLy6WKgK3+HEMYUDzEb7ZOer3cFsDoEcQPVjpXPzJ3Y+5NTpOU4lBBuLnScnQJcDJOTjAyASTsDgZ2xXOPgFuhzHCqn83VvqzZY/xrxZ5IybdnVISf22biXwrcl3wCzEMERT+I5xqJ7AdfXFMykFsPEc6nAwXbdvkPy5/Ko396Xv41tJPogeUTOrK6sgAUIqBW1EFcEHsdjUXgM395PNeNHiBlVNyFjOnU+M9SNQGs79cYq7jatdf1galpJB4tyzQQr5hGDpZvQyEbj2jG/r6V14/MXs9ZUoUmhdQ2M7yKm4HTKudu2ah8KvFu2NwzDw4mxHH3DD8bg7g/lHp5uuMduZbgmKKPG80yDHoqN4rH6BB/GqV8kvoeiS8ZBaMvpS8j8IsOzrkx59Qykj3wB3p6OcrjS0S8PW6aMBZBbuQg2+7iSPC7Y8mo4yKqPELtSot3XV4+QupliAYbjEjkBWB3HfI2FabyXwqW2so4pxHrXOfDzg5OdTE/ec9WPc5Neh4ilryVkyFFyPaTxq0tqY9aZMBc6I2Yb4RW0Bhk4K9DuKWcucQMKPBcyAyW5MchJAJA3jkOezIVOfXPpV9pff8AALedw89vDKy7BpI0cgexYGtGTEpqhGWpA5J3tNeMCSa4kX3SSZ3Rv3lIP1rjzdz3BYABsyTNusSEZx+ZidkX3PXsDSzn7n8WY8C2w05G56rGD0JHdj2X6nsDjc87SOWctJI53JyzMx+W5PoB8hXRKkULHxb4k387HEwgQ9EhABA93YFifcY+VVO7mUtqmbUzd3Jd2+rZY1eeX/hZPPg3LG3Q/gXDSke+fLH/ADPyrUuA8oWtkoFvCqkdZCNUh9y58x/jUgwbh9ve2ym4tIbqEKpYyCNlTSoyS6PgOuB6fKto5P5+hvLVZJWWGUHRLG50lZABnAbfByCPY1C574wGH2aM+aQDX+rDnzZ/bwVA7+bsDVWtPhbHxHXcyHTqYovXzBAFLbH8wYfSgNhooooAooooBHzLxhowIYCBPKDpJGQijZpCO+M4A7sQOmarkSLCmiPJOSWZjqZmO7MxP3mJ6mucd14jSTn78zsAfSONikaj0GAT82Y965TS6VJwzY7KMk/IV4vk5Xknr6R1iqPt377mob8QI/AfrXEceQtpAYNjOl1aM++Aw830r5nvSwx0FZ9WuybPme6ZuvT0FJ+IWNsp8eZUBGDqOdyOnl6M3ptmnFlYyTP4cK6m752VR6sew9up7U343wWO3jjtwfEmnOqWQgZESYLKo/ArNpXA6hmySa1YsTpyfCKtlV5Rt/FD3B/x2D47BVGhB88DJ9yasPKnAYOJyTXE48SGJjBAAzruuDLJ5CM5JAG/RD61T+MeAsxEbypATIbjT4vgFzgaSQNKknJbBxtg9a1H4Yhf7OVo9OlpbgrpxjHjOq9PZR9MVpwQTm5Mhv0MbTkqyiOUtYcj8TIHb/ifJ/nToCva8zW8oe1V+f8Am37DbgpgzSkrGD2x95yO4Udu5KjvTG65ts4xIXuoR4WdYEiFlx2Kgls52xjOdqw/nXm37dfawjLGE0whsZwDliQPukkjb0AoBaiSTS4AaWWVvmzMepP+Z6D5CtV5O5CS0PizESXBGx/DGCNwnqfVzufYVB+FnAQsJu3GWmyI/wBWMHGR+0RnPoFq+UB9xS6TkUl5r5zFuBGi+JPIP7uIHt+Zz+CMdz36DelfGOdRqaKy0yyDZ5TvFGfTI/SP+oD8yKrVnbs0xjgDXF1JhpGY7+muVukaDsoHsooCTw3hzzzeFrLTTZeaX8q9C3sB91F+Xoa1ays0hjSOMaUjUKo9ABgUt5a5cS0Q765ZMGWTGNRGwAH4VHQL29ySS5oAooooAoqFLxuBZhC08aynBEZdQ5z0wpOTmoHNHMP2ZUCAGSUkJqzpAAyzNjcgbbDqSBkdRDaStgpDym2uHtZgVwztC2NniZiwK+pXVgjqMehFTVYHoc1G4ust5GUnuAwzkaIolKHsUYhmRh65pN/Z15EcI0U6DoWYxS/UhSh+e1eLlWOUrgzqrQ+urRJF0yKGHXfsfUHqD7jekl7wqaMAxyGRAQWXSPG0Z8wR/ulgOgZd+mahpzs0UvhXdvLDtnU2llxnGdSnpvue2d8Vao5AwBByDVPljavonsuXLUduLZGtMGJxqDbkt6lidy3Y56YxtikPPXBpmkjuYFMnhoyPGv3tJIbUo/FgjdepB26YpVwPiBsrsb/7NcsA47RzNsrj0Vz5W/WKnua0K6fEbH0Vj/KvXi45sf6Zy6Zl3AuYoGQJC8eldtAxgD9nqv1r6uLS2hSSZfEgChnb7PNJCpIHXSrBMn1xVeisIpLeNpIwxEYYHow2zsw8w/jTwfDm5nsIDb3gJljhdxMucfdclHXc/ssD8xWDHhcpPR1Rds7nm25tbFJUvYL1mKR6WCsVkYEkB4mGQoBJ1LnCHfekPCOcbiC3nhj8xnkaQTlzqTWAJCFxuxYEjfAJPyr7+LFrBB9lt7NYvGgQrIdPmCaAqamA3zudJOd81UOHcQzF18y9R7jZh881qyvJDpkcM6cQ4azMjRaPICMNnvjcEDOdqf2Hw+a64abi1Oq7ieVHQnyOBuBH+Q4IIJ6nIPbFcvLt5CkUKszyEAKurJJPYqp/+Zr9B8ocuLY2cVup1FBl2xjU7bs31J79gKt4+9ckSMy4Dztci2SNTZIIkWPz+KroVAUq8ZYAMMdM4r4l4s10SklxLeHvDbodH7whGMeztitam4BbvJ4r28LSbedo0L7dPMRmpscQUYUAD0Ax/StRUzngfI08wBn/ANkhHSJNJlI9CR5Ih7Lk+4q98J4LDbJogjVFzk46sfVid2PuTmp1FAFFFFAFVf4ic1NYWRljUNIzrGmegZs+YjvjB271J4hz7YQuyS3cSspwy6tRB9CFzv7ViPP3PDcSnBAKQRE+Eh6nOxkf9YjoOwPqTQFdnu3eQyuxaRm1M5PmLdc5/p6YGOlabxP4hQcRaCMWlwrpqdpIyjPHtg6BuJFJwDqAGMdxtjsHEcysjYxk4P8AlWhcjcpzzwXMw8JLd4zEzys8YIGSzKVU+VQcE9M/I0pPhgfcvO0yO+WCiRljdkCF0GMMVDEDfI2ODpzT5AcbnJ9elV/lThUyI5nlMilh4Q3XEYGAd1UjPoRsMbUylvHVjkfyrwMqW7SOy6PriHC1maJm/wAJmbGAchkZCp9iG/lXXh/D0hjWOMEKoAAJJ2HzryK/U9djUhWz03qjbqiTle2gljeNujqV/j0P0P8ASrdy5xE3fDo3P33jKPntIuUcH94GqvUnlZtr+HxGiQBJtaHDIZFbWV+sWr5sfWtvhT5cSkyoWfA73w9AFsoSYWuovK2WBEZYAINsn19a1vl/hht7SCAtrMMSRlumdKgZx26V+fre4uGDM1xcKS/ig+LgM+dQkKLspzg4rV+WfiXbskcVyzwSKgGuYqUcgbnxAcZOM4bBrZicE2kVYu5z+F01xdvcW0sf96VLrJqGGCqmVKqcjCjYjrnemXC/hBYoi+NGZpOruWdQ5P6qkDA7D06k1dYZldQyEMrDIIIIIPQgjqK6Vp7Kibh/J1nBKJYLWKOQDSGVQCBjG3ocd+ppzRRQBRSq+5ptYZPCmuIo32OlmAIz0z6fWu8PHIHBZJ4mA3JWRCB8yDtQE6iq5e/EOwiOGuoyfRMyf9gIqLJ8S7Vo5DalriVELLAqsrvjGdIYb4zk4yQO1AW2isb/AP13iHi6PssIbP6NlljbHoWkdQNu5H0rX7ecOisMYYA7EMN/QjY/OgPzNzHy7c21zJHPFIWLuQ6xyMsmoltSlQc5zuOoqr8Ssp2uVhWGYSnAEZR1c6unlIzvmvaKA/Rfw++GNvZWYWeCOSeVQZy4WQZ66BkEaR7dSM0y574e5slW3jJWOWFmjQdYkYFgqjrjAOkem1FFQ1aoFQPGD+GGc/7i5P8ASOuU9079Yp/+Wuf/AF15RWL8OBfZkOa4YA6YLnONj9luWGfloGf41wtbq+BOeH3LL+eOOQf9EgDfwJooq68WCRGzJ0XE522S1vGPobaVN/m6gD55xV75S5aeOKVrsAy3IAkQHKqgBCpkfeOGOT6scbAUUV0x4IY3aIbsTH4MWvmAnuguMKutSE9MZTLY6YbNRrT4MKP0t9O2OmhY49vfIfJ+WKKK6aR+hZeuB8HS1t44IixSNdILHJPfJPrk1Pooq5AUUUUBTuaPhlBeTGfxJYpGADFNJVtOwJVgd8bbEdBVck+CBPS8X963z/q15RQHB/grPkYu4sd8xOP9SnfA/hq1iJLiNxdXYRliDZgjXVjPQs2Tj7xPttmiigKPa/CniCylnt4ZFc5IeYkDPXzBw5+ZJPzrbeFcJjtoUhgXRHGMKuScDr3+deUU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1140" name="Picture 4" descr="http://www.hugozapata.com.ar/wp-content/uploads/2009/07/pic_inspectpath.jpg"/>
          <p:cNvPicPr>
            <a:picLocks noChangeAspect="1" noChangeArrowheads="1"/>
          </p:cNvPicPr>
          <p:nvPr/>
        </p:nvPicPr>
        <p:blipFill>
          <a:blip r:embed="rId3" cstate="print"/>
          <a:srcRect l="2500" t="3404" r="15000"/>
          <a:stretch>
            <a:fillRect/>
          </a:stretch>
        </p:blipFill>
        <p:spPr bwMode="auto">
          <a:xfrm>
            <a:off x="6629400" y="2209800"/>
            <a:ext cx="2514600" cy="2162176"/>
          </a:xfrm>
          <a:prstGeom prst="rect">
            <a:avLst/>
          </a:prstGeom>
          <a:noFill/>
        </p:spPr>
      </p:pic>
      <p:graphicFrame>
        <p:nvGraphicFramePr>
          <p:cNvPr id="7" name="6 Diagrama"/>
          <p:cNvGraphicFramePr/>
          <p:nvPr/>
        </p:nvGraphicFramePr>
        <p:xfrm>
          <a:off x="1447800" y="1371600"/>
          <a:ext cx="65532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55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5537" name="Object 1"/>
          <p:cNvGraphicFramePr>
            <a:graphicFrameLocks noChangeAspect="1"/>
          </p:cNvGraphicFramePr>
          <p:nvPr/>
        </p:nvGraphicFramePr>
        <p:xfrm>
          <a:off x="6172200" y="4724400"/>
          <a:ext cx="1543050" cy="447675"/>
        </p:xfrm>
        <a:graphic>
          <a:graphicData uri="http://schemas.openxmlformats.org/presentationml/2006/ole">
            <p:oleObj spid="_x0000_s65537" name="Ecuación" r:id="rId9" imgW="642708" imgH="487219" progId="Equation.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304800"/>
            <a:ext cx="7848600" cy="914400"/>
          </a:xfrm>
        </p:spPr>
        <p:txBody>
          <a:bodyPr>
            <a:noAutofit/>
          </a:bodyPr>
          <a:lstStyle/>
          <a:p>
            <a:pPr algn="ctr"/>
            <a:r>
              <a:rPr lang="es-ES" sz="28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t>FINANCIAMIENTO INTERNO Y EXTERNO </a:t>
            </a:r>
            <a:r>
              <a:rPr lang="en-US" sz="28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t/>
            </a:r>
            <a:br>
              <a:rPr lang="en-US" sz="28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br>
            <a:endParaRPr lang="en-US" sz="2800" b="1" i="1" cap="none" dirty="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5" name="4 Gráfico"/>
          <p:cNvGraphicFramePr/>
          <p:nvPr/>
        </p:nvGraphicFramePr>
        <p:xfrm>
          <a:off x="609600" y="3352800"/>
          <a:ext cx="4800600" cy="3352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2 Tabla"/>
          <p:cNvGraphicFramePr>
            <a:graphicFrameLocks noGrp="1"/>
          </p:cNvGraphicFramePr>
          <p:nvPr/>
        </p:nvGraphicFramePr>
        <p:xfrm>
          <a:off x="1295400" y="1676400"/>
          <a:ext cx="3352800" cy="731520"/>
        </p:xfrm>
        <a:graphic>
          <a:graphicData uri="http://schemas.openxmlformats.org/drawingml/2006/table">
            <a:tbl>
              <a:tblPr>
                <a:tableStyleId>{ED083AE6-46FA-4A59-8FB0-9F97EB10719F}</a:tableStyleId>
              </a:tblPr>
              <a:tblGrid>
                <a:gridCol w="1582867"/>
                <a:gridCol w="1769933"/>
              </a:tblGrid>
              <a:tr h="476250">
                <a:tc>
                  <a:txBody>
                    <a:bodyPr/>
                    <a:lstStyle/>
                    <a:p>
                      <a:pPr algn="ctr" fontAlgn="b"/>
                      <a:r>
                        <a:rPr lang="es-EC" sz="1200" u="none" strike="noStrike" noProof="0" dirty="0" smtClean="0">
                          <a:latin typeface="Times New Roman" pitchFamily="18" charset="0"/>
                          <a:cs typeface="Times New Roman" pitchFamily="18" charset="0"/>
                        </a:rPr>
                        <a:t>% de Agricultores que se financian con recursos internos</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 de Agricultores que se financian con recursos externos</a:t>
                      </a:r>
                      <a:endParaRPr lang="es-EC" sz="1200" b="0" i="0" u="none" strike="noStrike" noProof="0" dirty="0">
                        <a:latin typeface="Times New Roman" pitchFamily="18" charset="0"/>
                        <a:cs typeface="Times New Roman" pitchFamily="18" charset="0"/>
                      </a:endParaRPr>
                    </a:p>
                  </a:txBody>
                  <a:tcPr marL="0" marR="0" marT="0" marB="0" anchor="b"/>
                </a:tc>
              </a:tr>
              <a:tr h="161925">
                <a:tc>
                  <a:txBody>
                    <a:bodyPr/>
                    <a:lstStyle/>
                    <a:p>
                      <a:pPr algn="ctr" fontAlgn="b"/>
                      <a:r>
                        <a:rPr lang="es-EC" sz="1200" u="none" strike="noStrike" noProof="0" dirty="0" smtClean="0">
                          <a:latin typeface="Times New Roman" pitchFamily="18" charset="0"/>
                          <a:cs typeface="Times New Roman" pitchFamily="18" charset="0"/>
                        </a:rPr>
                        <a:t>11% (12)</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89 % ( 51)</a:t>
                      </a:r>
                      <a:endParaRPr lang="es-EC" sz="1200" b="0" i="0" u="none" strike="noStrike" noProof="0" dirty="0">
                        <a:latin typeface="Times New Roman" pitchFamily="18" charset="0"/>
                        <a:cs typeface="Times New Roman" pitchFamily="18" charset="0"/>
                      </a:endParaRPr>
                    </a:p>
                  </a:txBody>
                  <a:tcPr marL="0" marR="0" marT="0" marB="0" anchor="b"/>
                </a:tc>
              </a:tr>
            </a:tbl>
          </a:graphicData>
        </a:graphic>
      </p:graphicFrame>
      <p:graphicFrame>
        <p:nvGraphicFramePr>
          <p:cNvPr id="14" name="13 Tabla"/>
          <p:cNvGraphicFramePr>
            <a:graphicFrameLocks noGrp="1"/>
          </p:cNvGraphicFramePr>
          <p:nvPr/>
        </p:nvGraphicFramePr>
        <p:xfrm>
          <a:off x="5397500" y="3810000"/>
          <a:ext cx="3670300" cy="2712720"/>
        </p:xfrm>
        <a:graphic>
          <a:graphicData uri="http://schemas.openxmlformats.org/drawingml/2006/table">
            <a:tbl>
              <a:tblPr>
                <a:tableStyleId>{E8B1032C-EA38-4F05-BA0D-38AFFFC7BED3}</a:tableStyleId>
              </a:tblPr>
              <a:tblGrid>
                <a:gridCol w="2091881"/>
                <a:gridCol w="903312"/>
                <a:gridCol w="675107"/>
              </a:tblGrid>
              <a:tr h="377190">
                <a:tc gridSpan="3">
                  <a:txBody>
                    <a:bodyPr/>
                    <a:lstStyle/>
                    <a:p>
                      <a:pPr algn="ctr" fontAlgn="b"/>
                      <a:r>
                        <a:rPr lang="es-EC" sz="1200" b="1" u="none" strike="noStrike" noProof="0" dirty="0" smtClean="0">
                          <a:latin typeface="Times New Roman" pitchFamily="18" charset="0"/>
                          <a:cs typeface="Times New Roman" pitchFamily="18" charset="0"/>
                        </a:rPr>
                        <a:t>FINANCIAMIENTO INTERNO</a:t>
                      </a:r>
                      <a:endParaRPr lang="es-EC" sz="1200" b="1" i="0" u="none" strike="noStrike" noProof="0" dirty="0">
                        <a:latin typeface="Times New Roman" pitchFamily="18" charset="0"/>
                        <a:cs typeface="Times New Roman" pitchFamily="18" charset="0"/>
                      </a:endParaRPr>
                    </a:p>
                  </a:txBody>
                  <a:tcPr marL="0" marR="0" marT="0" marB="0" anchor="b"/>
                </a:tc>
                <a:tc hMerge="1">
                  <a:txBody>
                    <a:bodyPr/>
                    <a:lstStyle/>
                    <a:p>
                      <a:endParaRPr lang="en-US"/>
                    </a:p>
                  </a:txBody>
                  <a:tcPr/>
                </a:tc>
                <a:tc hMerge="1">
                  <a:txBody>
                    <a:bodyPr/>
                    <a:lstStyle/>
                    <a:p>
                      <a:endParaRPr lang="en-US"/>
                    </a:p>
                  </a:txBody>
                  <a:tcPr/>
                </a:tc>
              </a:tr>
              <a:tr h="200025">
                <a:tc>
                  <a:txBody>
                    <a:bodyPr/>
                    <a:lstStyle/>
                    <a:p>
                      <a:pPr algn="ctr" fontAlgn="b"/>
                      <a:r>
                        <a:rPr lang="es-EC" sz="1100" b="1" u="none" strike="noStrike" noProof="0" dirty="0" smtClean="0">
                          <a:latin typeface="Times New Roman" pitchFamily="18" charset="0"/>
                          <a:cs typeface="Times New Roman" pitchFamily="18" charset="0"/>
                        </a:rPr>
                        <a:t> FUENTE</a:t>
                      </a:r>
                      <a:endParaRPr lang="es-EC" sz="1100" b="1"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100" b="1" u="none" strike="noStrike" noProof="0" dirty="0" smtClean="0">
                          <a:latin typeface="Times New Roman" pitchFamily="18" charset="0"/>
                          <a:cs typeface="Times New Roman" pitchFamily="18" charset="0"/>
                        </a:rPr>
                        <a:t>Número  de Agricultores</a:t>
                      </a:r>
                      <a:endParaRPr lang="es-EC" sz="1100" b="1"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100" b="1" u="none" strike="noStrike" noProof="0" dirty="0" smtClean="0">
                          <a:latin typeface="Times New Roman" pitchFamily="18" charset="0"/>
                          <a:cs typeface="Times New Roman" pitchFamily="18" charset="0"/>
                        </a:rPr>
                        <a:t>Porcentaje</a:t>
                      </a:r>
                      <a:endParaRPr lang="es-EC" sz="1100" b="1" i="0" u="none" strike="noStrike" noProof="0" dirty="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Dinero Propio</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8</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13%</a:t>
                      </a:r>
                      <a:endParaRPr lang="es-EC" sz="1200" b="0" i="0" u="none" strike="noStrike" noProof="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Familiares y Amigos</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4</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6%</a:t>
                      </a:r>
                      <a:endParaRPr lang="es-EC" sz="1200" b="0" i="0" u="none" strike="noStrike" noProof="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TOTAL</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12</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19%</a:t>
                      </a:r>
                      <a:endParaRPr lang="es-EC" sz="1200" b="0" i="0" u="none" strike="noStrike" noProof="0">
                        <a:latin typeface="Times New Roman" pitchFamily="18" charset="0"/>
                        <a:cs typeface="Times New Roman" pitchFamily="18" charset="0"/>
                      </a:endParaRPr>
                    </a:p>
                  </a:txBody>
                  <a:tcPr marL="0" marR="0" marT="0" marB="0" anchor="b"/>
                </a:tc>
              </a:tr>
              <a:tr h="200025">
                <a:tc gridSpan="3">
                  <a:txBody>
                    <a:bodyPr/>
                    <a:lstStyle/>
                    <a:p>
                      <a:pPr algn="ctr" fontAlgn="b"/>
                      <a:r>
                        <a:rPr lang="es-EC" sz="1200" b="1" u="none" strike="noStrike" noProof="0" dirty="0" smtClean="0">
                          <a:latin typeface="Times New Roman" pitchFamily="18" charset="0"/>
                          <a:cs typeface="Times New Roman" pitchFamily="18" charset="0"/>
                        </a:rPr>
                        <a:t>FINANCIAMIENTO EXTERNO</a:t>
                      </a:r>
                      <a:endParaRPr lang="es-EC" sz="1200" b="1" i="0" u="none" strike="noStrike" noProof="0" dirty="0">
                        <a:latin typeface="Times New Roman" pitchFamily="18" charset="0"/>
                        <a:cs typeface="Times New Roman" pitchFamily="18" charset="0"/>
                      </a:endParaRPr>
                    </a:p>
                  </a:txBody>
                  <a:tcPr marL="0" marR="0" marT="0" marB="0" anchor="b"/>
                </a:tc>
                <a:tc hMerge="1">
                  <a:txBody>
                    <a:bodyPr/>
                    <a:lstStyle/>
                    <a:p>
                      <a:endParaRPr lang="en-US"/>
                    </a:p>
                  </a:txBody>
                  <a:tcPr/>
                </a:tc>
                <a:tc hMerge="1">
                  <a:txBody>
                    <a:bodyPr/>
                    <a:lstStyle/>
                    <a:p>
                      <a:endParaRPr lang="en-US"/>
                    </a:p>
                  </a:txBody>
                  <a:tcPr/>
                </a:tc>
              </a:tr>
              <a:tr h="200025">
                <a:tc>
                  <a:txBody>
                    <a:bodyPr/>
                    <a:lstStyle/>
                    <a:p>
                      <a:pPr algn="ctr" fontAlgn="b"/>
                      <a:r>
                        <a:rPr lang="es-EC" sz="1200" u="none" strike="noStrike" noProof="0" smtClean="0">
                          <a:latin typeface="Times New Roman" pitchFamily="18" charset="0"/>
                          <a:cs typeface="Times New Roman" pitchFamily="18" charset="0"/>
                        </a:rPr>
                        <a:t>BNF </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26</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41%</a:t>
                      </a:r>
                      <a:endParaRPr lang="es-EC" sz="1200" b="0" i="0" u="none" strike="noStrike" noProof="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dirty="0" smtClean="0">
                          <a:latin typeface="Times New Roman" pitchFamily="18" charset="0"/>
                          <a:cs typeface="Times New Roman" pitchFamily="18" charset="0"/>
                        </a:rPr>
                        <a:t>Cooperativas de Ahorro y Crédito  </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15</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24%</a:t>
                      </a:r>
                      <a:endParaRPr lang="es-EC" sz="1200" b="0" i="0" u="none" strike="noStrike" noProof="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Bancos Privados </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smtClean="0">
                          <a:latin typeface="Times New Roman" pitchFamily="18" charset="0"/>
                          <a:cs typeface="Times New Roman" pitchFamily="18" charset="0"/>
                        </a:rPr>
                        <a:t>7</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11%</a:t>
                      </a:r>
                      <a:endParaRPr lang="es-EC" sz="1200" b="0" i="0" u="none" strike="noStrike" noProof="0" dirty="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Otros </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3</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5%</a:t>
                      </a:r>
                      <a:endParaRPr lang="es-EC" sz="1200" b="0" i="0" u="none" strike="noStrike" noProof="0" dirty="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smtClean="0">
                          <a:latin typeface="Times New Roman" pitchFamily="18" charset="0"/>
                          <a:cs typeface="Times New Roman" pitchFamily="18" charset="0"/>
                        </a:rPr>
                        <a:t>TOTAL</a:t>
                      </a:r>
                      <a:endParaRPr lang="es-EC" sz="1200" b="0" i="0" u="none" strike="noStrike" noProof="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51</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81%</a:t>
                      </a:r>
                      <a:endParaRPr lang="es-EC" sz="1200" b="0" i="0" u="none" strike="noStrike" noProof="0" dirty="0">
                        <a:latin typeface="Times New Roman" pitchFamily="18" charset="0"/>
                        <a:cs typeface="Times New Roman" pitchFamily="18" charset="0"/>
                      </a:endParaRPr>
                    </a:p>
                  </a:txBody>
                  <a:tcPr marL="0" marR="0" marT="0" marB="0" anchor="b"/>
                </a:tc>
              </a:tr>
              <a:tr h="200025">
                <a:tc>
                  <a:txBody>
                    <a:bodyPr/>
                    <a:lstStyle/>
                    <a:p>
                      <a:pPr algn="ctr" fontAlgn="b"/>
                      <a:r>
                        <a:rPr lang="es-EC" sz="1200" u="none" strike="noStrike" noProof="0" dirty="0" smtClean="0">
                          <a:latin typeface="Times New Roman" pitchFamily="18" charset="0"/>
                          <a:cs typeface="Times New Roman" pitchFamily="18" charset="0"/>
                        </a:rPr>
                        <a:t>ENCUESTADOS</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63</a:t>
                      </a:r>
                      <a:endParaRPr lang="es-EC" sz="1200" b="0" i="0" u="none" strike="noStrike" noProof="0" dirty="0">
                        <a:latin typeface="Times New Roman" pitchFamily="18" charset="0"/>
                        <a:cs typeface="Times New Roman" pitchFamily="18" charset="0"/>
                      </a:endParaRPr>
                    </a:p>
                  </a:txBody>
                  <a:tcPr marL="0" marR="0" marT="0" marB="0" anchor="b"/>
                </a:tc>
                <a:tc>
                  <a:txBody>
                    <a:bodyPr/>
                    <a:lstStyle/>
                    <a:p>
                      <a:pPr algn="ctr" fontAlgn="b"/>
                      <a:r>
                        <a:rPr lang="es-EC" sz="1200" u="none" strike="noStrike" noProof="0" dirty="0" smtClean="0">
                          <a:latin typeface="Times New Roman" pitchFamily="18" charset="0"/>
                          <a:cs typeface="Times New Roman" pitchFamily="18" charset="0"/>
                        </a:rPr>
                        <a:t>100%</a:t>
                      </a:r>
                      <a:endParaRPr lang="es-EC" sz="1200" b="0" i="0" u="none" strike="noStrike" noProof="0" dirty="0">
                        <a:latin typeface="Times New Roman" pitchFamily="18" charset="0"/>
                        <a:cs typeface="Times New Roman" pitchFamily="18" charset="0"/>
                      </a:endParaRPr>
                    </a:p>
                  </a:txBody>
                  <a:tcPr marL="0" marR="0" marT="0" marB="0" anchor="b"/>
                </a:tc>
              </a:tr>
            </a:tbl>
          </a:graphicData>
        </a:graphic>
      </p:graphicFrame>
      <p:sp>
        <p:nvSpPr>
          <p:cNvPr id="16" name="15 CuadroTexto"/>
          <p:cNvSpPr txBox="1"/>
          <p:nvPr/>
        </p:nvSpPr>
        <p:spPr>
          <a:xfrm>
            <a:off x="1600200" y="3426023"/>
            <a:ext cx="2895600" cy="307777"/>
          </a:xfrm>
          <a:prstGeom prst="rect">
            <a:avLst/>
          </a:prstGeom>
          <a:noFill/>
        </p:spPr>
        <p:txBody>
          <a:bodyPr wrap="square" rtlCol="0">
            <a:spAutoFit/>
          </a:bodyPr>
          <a:lstStyle/>
          <a:p>
            <a:r>
              <a:rPr lang="es-EC" sz="1400" b="1" dirty="0" smtClean="0">
                <a:latin typeface="Times New Roman" pitchFamily="18" charset="0"/>
                <a:cs typeface="Times New Roman" pitchFamily="18" charset="0"/>
              </a:rPr>
              <a:t>Financiamiento del Sector Agrícola</a:t>
            </a:r>
            <a:endParaRPr lang="en-US" sz="1400" b="1" dirty="0">
              <a:latin typeface="Times New Roman" pitchFamily="18" charset="0"/>
              <a:cs typeface="Times New Roman" pitchFamily="18" charset="0"/>
            </a:endParaRPr>
          </a:p>
        </p:txBody>
      </p:sp>
      <p:sp>
        <p:nvSpPr>
          <p:cNvPr id="17" name="16 CuadroTexto"/>
          <p:cNvSpPr txBox="1"/>
          <p:nvPr/>
        </p:nvSpPr>
        <p:spPr>
          <a:xfrm>
            <a:off x="1371600" y="61722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graphicFrame>
        <p:nvGraphicFramePr>
          <p:cNvPr id="19" name="1 Gráfico"/>
          <p:cNvGraphicFramePr/>
          <p:nvPr/>
        </p:nvGraphicFramePr>
        <p:xfrm>
          <a:off x="4267200" y="914400"/>
          <a:ext cx="4733925"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95400" y="228600"/>
            <a:ext cx="7467600" cy="762000"/>
          </a:xfrm>
        </p:spPr>
        <p:txBody>
          <a:bodyPr>
            <a:noAutofit/>
          </a:bodyPr>
          <a:lstStyle/>
          <a:p>
            <a:pPr algn="ctr">
              <a:buNone/>
            </a:pPr>
            <a:r>
              <a:rPr lang="es-ES" sz="2800" b="1" i="1" dirty="0" smtClean="0">
                <a:ln w="1905"/>
                <a:effectLst>
                  <a:innerShdw blurRad="69850" dist="43180" dir="5400000">
                    <a:srgbClr val="000000">
                      <a:alpha val="65000"/>
                    </a:srgbClr>
                  </a:innerShdw>
                </a:effectLst>
                <a:latin typeface="Times New Roman" pitchFamily="18" charset="0"/>
                <a:cs typeface="Times New Roman" pitchFamily="18" charset="0"/>
              </a:rPr>
              <a:t>OTRAS FUENTES DE FINANCIAMIENTO</a:t>
            </a:r>
            <a:endParaRPr lang="en-US" sz="2800" b="1" i="1" dirty="0" smtClean="0">
              <a:ln w="1905"/>
              <a:effectLst>
                <a:innerShdw blurRad="69850" dist="43180" dir="5400000">
                  <a:srgbClr val="000000">
                    <a:alpha val="65000"/>
                  </a:srgbClr>
                </a:innerShdw>
              </a:effectLst>
              <a:latin typeface="Times New Roman" pitchFamily="18" charset="0"/>
              <a:cs typeface="Times New Roman" pitchFamily="18" charset="0"/>
            </a:endParaRPr>
          </a:p>
          <a:p>
            <a:pPr algn="ctr"/>
            <a:endParaRPr lang="en-US" sz="2800" b="1" i="1" dirty="0">
              <a:ln w="1905"/>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4" name="3 Gráfico"/>
          <p:cNvGraphicFramePr/>
          <p:nvPr/>
        </p:nvGraphicFramePr>
        <p:xfrm>
          <a:off x="1066800" y="990600"/>
          <a:ext cx="5486400" cy="2438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nvGraphicFramePr>
        <p:xfrm>
          <a:off x="3429000" y="3581400"/>
          <a:ext cx="5486400" cy="3133725"/>
        </p:xfrm>
        <a:graphic>
          <a:graphicData uri="http://schemas.openxmlformats.org/drawingml/2006/chart">
            <c:chart xmlns:c="http://schemas.openxmlformats.org/drawingml/2006/chart" xmlns:r="http://schemas.openxmlformats.org/officeDocument/2006/relationships" r:id="rId3"/>
          </a:graphicData>
        </a:graphic>
      </p:graphicFrame>
      <p:sp>
        <p:nvSpPr>
          <p:cNvPr id="6" name="5 CuadroTexto"/>
          <p:cNvSpPr txBox="1"/>
          <p:nvPr/>
        </p:nvSpPr>
        <p:spPr>
          <a:xfrm>
            <a:off x="990600" y="64770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371600" y="1371600"/>
          <a:ext cx="7086600" cy="4111625"/>
        </p:xfrm>
        <a:graphic>
          <a:graphicData uri="http://schemas.openxmlformats.org/drawingml/2006/chart">
            <c:chart xmlns:c="http://schemas.openxmlformats.org/drawingml/2006/chart" xmlns:r="http://schemas.openxmlformats.org/officeDocument/2006/relationships" r:id="rId2"/>
          </a:graphicData>
        </a:graphic>
      </p:graphicFrame>
      <p:sp>
        <p:nvSpPr>
          <p:cNvPr id="3" name="2 Marcador de contenido"/>
          <p:cNvSpPr txBox="1">
            <a:spLocks/>
          </p:cNvSpPr>
          <p:nvPr/>
        </p:nvSpPr>
        <p:spPr>
          <a:xfrm>
            <a:off x="1066800" y="228600"/>
            <a:ext cx="7696200" cy="762000"/>
          </a:xfrm>
          <a:prstGeom prst="rect">
            <a:avLst/>
          </a:prstGeom>
        </p:spPr>
        <p:txBody>
          <a:bodyPr>
            <a:noAutofit/>
          </a:bodyPr>
          <a:lstStyle/>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es-EC" sz="2800" b="1" i="1" u="none" strike="noStrike" kern="1200" cap="none" spc="0" normalizeH="0" baseline="0" noProof="0" dirty="0" smtClean="0">
                <a:ln w="1905"/>
                <a:solidFill>
                  <a:schemeClr val="tx1"/>
                </a:solidFill>
                <a:effectLst>
                  <a:innerShdw blurRad="69850" dist="43180" dir="5400000">
                    <a:srgbClr val="000000">
                      <a:alpha val="65000"/>
                    </a:srgbClr>
                  </a:innerShdw>
                </a:effectLst>
                <a:uLnTx/>
                <a:uFillTx/>
                <a:latin typeface="Times New Roman" pitchFamily="18" charset="0"/>
                <a:ea typeface="+mn-ea"/>
                <a:cs typeface="Times New Roman" pitchFamily="18" charset="0"/>
              </a:rPr>
              <a:t>ASOCIACIONES AGRÍCOLAS </a:t>
            </a:r>
            <a:r>
              <a:rPr kumimoji="0" lang="es-EC" sz="2800" b="1" i="1" u="none" strike="noStrike" kern="1200" cap="none" spc="0" normalizeH="0" noProof="0" dirty="0" smtClean="0">
                <a:ln w="1905"/>
                <a:solidFill>
                  <a:schemeClr val="tx1"/>
                </a:solidFill>
                <a:effectLst>
                  <a:innerShdw blurRad="69850" dist="43180" dir="5400000">
                    <a:srgbClr val="000000">
                      <a:alpha val="65000"/>
                    </a:srgbClr>
                  </a:innerShdw>
                </a:effectLst>
                <a:uLnTx/>
                <a:uFillTx/>
                <a:latin typeface="Times New Roman" pitchFamily="18" charset="0"/>
                <a:ea typeface="+mn-ea"/>
                <a:cs typeface="Times New Roman" pitchFamily="18" charset="0"/>
              </a:rPr>
              <a:t> ESTABLECIDAS  </a:t>
            </a:r>
            <a:endParaRPr kumimoji="0" lang="en-US" sz="2800" b="1" i="1" u="none" strike="noStrike" kern="1200" cap="none" spc="0" normalizeH="0" baseline="0" noProof="0" dirty="0" smtClean="0">
              <a:ln w="1905"/>
              <a:solidFill>
                <a:schemeClr val="tx1"/>
              </a:soli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a:p>
            <a:pPr marL="365760" marR="0" lvl="0" indent="-283464" algn="ctr"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en-US" sz="2800" b="1" i="1" u="none" strike="noStrike" kern="1200" cap="none" spc="0" normalizeH="0" baseline="0" noProof="0" dirty="0">
              <a:ln w="1905"/>
              <a:solidFill>
                <a:schemeClr val="tx1"/>
              </a:solidFill>
              <a:effectLst>
                <a:innerShdw blurRad="69850" dist="43180" dir="5400000">
                  <a:srgbClr val="000000">
                    <a:alpha val="65000"/>
                  </a:srgbClr>
                </a:innerShdw>
              </a:effectLst>
              <a:uLnTx/>
              <a:uFillTx/>
              <a:latin typeface="Times New Roman" pitchFamily="18" charset="0"/>
              <a:ea typeface="+mn-ea"/>
              <a:cs typeface="Times New Roman" pitchFamily="18" charset="0"/>
            </a:endParaRPr>
          </a:p>
        </p:txBody>
      </p:sp>
      <p:sp>
        <p:nvSpPr>
          <p:cNvPr id="5" name="4 CuadroTexto"/>
          <p:cNvSpPr txBox="1"/>
          <p:nvPr/>
        </p:nvSpPr>
        <p:spPr>
          <a:xfrm>
            <a:off x="1524000" y="57912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Marcador de contenido"/>
          <p:cNvGraphicFramePr>
            <a:graphicFrameLocks noGrp="1"/>
          </p:cNvGraphicFramePr>
          <p:nvPr>
            <p:ph idx="1"/>
          </p:nvPr>
        </p:nvGraphicFramePr>
        <p:xfrm>
          <a:off x="533400" y="1143000"/>
          <a:ext cx="4267200" cy="2590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5 Gráfico"/>
          <p:cNvGraphicFramePr/>
          <p:nvPr/>
        </p:nvGraphicFramePr>
        <p:xfrm>
          <a:off x="2438400" y="4114800"/>
          <a:ext cx="4569069"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4" name="1 Título"/>
          <p:cNvSpPr>
            <a:spLocks noGrp="1"/>
          </p:cNvSpPr>
          <p:nvPr>
            <p:ph type="title"/>
          </p:nvPr>
        </p:nvSpPr>
        <p:spPr>
          <a:xfrm>
            <a:off x="1066800" y="152400"/>
            <a:ext cx="7848600" cy="914400"/>
          </a:xfrm>
        </p:spPr>
        <p:txBody>
          <a:bodyPr>
            <a:noAutofit/>
          </a:bodyPr>
          <a:lstStyle/>
          <a:p>
            <a:pPr algn="ctr"/>
            <a:r>
              <a:rPr lang="es-EC" sz="24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t>DESCONOCIMIENTO CORPORACIÓN FINANCIERA NACIONAL</a:t>
            </a:r>
            <a:endParaRPr lang="en-US" sz="2400" b="1" i="1" cap="none" dirty="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7" name="6 Gráfico"/>
          <p:cNvGraphicFramePr/>
          <p:nvPr/>
        </p:nvGraphicFramePr>
        <p:xfrm>
          <a:off x="4876800" y="1066800"/>
          <a:ext cx="41148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8" name="7 CuadroTexto"/>
          <p:cNvSpPr txBox="1"/>
          <p:nvPr/>
        </p:nvSpPr>
        <p:spPr>
          <a:xfrm>
            <a:off x="1143000" y="63246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3733800" y="1219200"/>
          <a:ext cx="5172076" cy="3476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Tabla"/>
          <p:cNvGraphicFramePr>
            <a:graphicFrameLocks noGrp="1"/>
          </p:cNvGraphicFramePr>
          <p:nvPr/>
        </p:nvGraphicFramePr>
        <p:xfrm>
          <a:off x="1447800" y="914400"/>
          <a:ext cx="2019300" cy="1645920"/>
        </p:xfrm>
        <a:graphic>
          <a:graphicData uri="http://schemas.openxmlformats.org/drawingml/2006/table">
            <a:tbl>
              <a:tblPr>
                <a:tableStyleId>{775DCB02-9BB8-47FD-8907-85C794F793BA}</a:tableStyleId>
              </a:tblPr>
              <a:tblGrid>
                <a:gridCol w="666750"/>
                <a:gridCol w="1352550"/>
              </a:tblGrid>
              <a:tr h="180975">
                <a:tc gridSpan="2">
                  <a:txBody>
                    <a:bodyPr/>
                    <a:lstStyle/>
                    <a:p>
                      <a:pPr marL="0" marR="0" algn="ctr">
                        <a:lnSpc>
                          <a:spcPct val="150000"/>
                        </a:lnSpc>
                        <a:spcBef>
                          <a:spcPts val="0"/>
                        </a:spcBef>
                        <a:spcAft>
                          <a:spcPts val="0"/>
                        </a:spcAft>
                      </a:pPr>
                      <a:r>
                        <a:rPr lang="en-US" sz="1200" b="1" dirty="0">
                          <a:latin typeface="Times New Roman" pitchFamily="18" charset="0"/>
                          <a:cs typeface="Times New Roman" pitchFamily="18" charset="0"/>
                        </a:rPr>
                        <a:t>UTILIDAD O PÉRDIDA</a:t>
                      </a:r>
                      <a:endParaRPr lang="en-US" sz="1100" b="1" dirty="0">
                        <a:latin typeface="Times New Roman" pitchFamily="18" charset="0"/>
                        <a:ea typeface="Calibri"/>
                        <a:cs typeface="Times New Roman" pitchFamily="18" charset="0"/>
                      </a:endParaRPr>
                    </a:p>
                  </a:txBody>
                  <a:tcPr marL="68580" marR="68580" marT="0" marB="0"/>
                </a:tc>
                <a:tc hMerge="1">
                  <a:txBody>
                    <a:bodyPr/>
                    <a:lstStyle/>
                    <a:p>
                      <a:endParaRPr lang="en-US"/>
                    </a:p>
                  </a:txBody>
                  <a:tcPr/>
                </a:tc>
              </a:tr>
              <a:tr h="161925">
                <a:tc>
                  <a:txBody>
                    <a:bodyPr/>
                    <a:lstStyle/>
                    <a:p>
                      <a:pPr marL="0" marR="0" algn="ctr">
                        <a:lnSpc>
                          <a:spcPct val="150000"/>
                        </a:lnSpc>
                        <a:spcBef>
                          <a:spcPts val="0"/>
                        </a:spcBef>
                        <a:spcAft>
                          <a:spcPts val="0"/>
                        </a:spcAft>
                      </a:pPr>
                      <a:r>
                        <a:rPr lang="en-US" sz="1200" b="1">
                          <a:latin typeface="Times New Roman" pitchFamily="18" charset="0"/>
                          <a:cs typeface="Times New Roman" pitchFamily="18" charset="0"/>
                        </a:rPr>
                        <a:t>2008</a:t>
                      </a:r>
                      <a:endParaRPr lang="en-US" sz="1100" b="1">
                        <a:latin typeface="Times New Roman" pitchFamily="18" charset="0"/>
                        <a:ea typeface="Calibri"/>
                        <a:cs typeface="Times New Roman" pitchFamily="18" charset="0"/>
                      </a:endParaRPr>
                    </a:p>
                  </a:txBody>
                  <a:tcPr marL="68580" marR="68580" marT="0" marB="0"/>
                </a:tc>
                <a:tc>
                  <a:txBody>
                    <a:bodyPr/>
                    <a:lstStyle/>
                    <a:p>
                      <a:pPr marL="0" marR="0" algn="r">
                        <a:lnSpc>
                          <a:spcPct val="150000"/>
                        </a:lnSpc>
                        <a:spcBef>
                          <a:spcPts val="0"/>
                        </a:spcBef>
                        <a:spcAft>
                          <a:spcPts val="0"/>
                        </a:spcAft>
                      </a:pPr>
                      <a:r>
                        <a:rPr lang="en-US" sz="1200">
                          <a:latin typeface="Times New Roman" pitchFamily="18" charset="0"/>
                          <a:cs typeface="Times New Roman" pitchFamily="18" charset="0"/>
                        </a:rPr>
                        <a:t>-     576,633 </a:t>
                      </a:r>
                      <a:endParaRPr lang="en-US" sz="1100">
                        <a:latin typeface="Times New Roman" pitchFamily="18" charset="0"/>
                        <a:ea typeface="Calibri"/>
                        <a:cs typeface="Times New Roman" pitchFamily="18" charset="0"/>
                      </a:endParaRPr>
                    </a:p>
                  </a:txBody>
                  <a:tcPr marL="68580" marR="68580" marT="0" marB="0"/>
                </a:tc>
              </a:tr>
              <a:tr h="161925">
                <a:tc>
                  <a:txBody>
                    <a:bodyPr/>
                    <a:lstStyle/>
                    <a:p>
                      <a:pPr marL="0" marR="0" algn="ctr">
                        <a:lnSpc>
                          <a:spcPct val="150000"/>
                        </a:lnSpc>
                        <a:spcBef>
                          <a:spcPts val="0"/>
                        </a:spcBef>
                        <a:spcAft>
                          <a:spcPts val="0"/>
                        </a:spcAft>
                      </a:pPr>
                      <a:r>
                        <a:rPr lang="en-US" sz="1200" b="1" dirty="0">
                          <a:latin typeface="Times New Roman" pitchFamily="18" charset="0"/>
                          <a:cs typeface="Times New Roman" pitchFamily="18" charset="0"/>
                        </a:rPr>
                        <a:t>2009</a:t>
                      </a:r>
                      <a:endParaRPr lang="en-US" sz="1100" b="1" dirty="0">
                        <a:latin typeface="Times New Roman" pitchFamily="18" charset="0"/>
                        <a:ea typeface="Calibri"/>
                        <a:cs typeface="Times New Roman" pitchFamily="18" charset="0"/>
                      </a:endParaRPr>
                    </a:p>
                  </a:txBody>
                  <a:tcPr marL="68580" marR="68580" marT="0" marB="0"/>
                </a:tc>
                <a:tc>
                  <a:txBody>
                    <a:bodyPr/>
                    <a:lstStyle/>
                    <a:p>
                      <a:pPr marL="0" marR="0" algn="r">
                        <a:lnSpc>
                          <a:spcPct val="150000"/>
                        </a:lnSpc>
                        <a:spcBef>
                          <a:spcPts val="0"/>
                        </a:spcBef>
                        <a:spcAft>
                          <a:spcPts val="0"/>
                        </a:spcAft>
                      </a:pPr>
                      <a:r>
                        <a:rPr lang="en-US" sz="1200">
                          <a:latin typeface="Times New Roman" pitchFamily="18" charset="0"/>
                          <a:cs typeface="Times New Roman" pitchFamily="18" charset="0"/>
                        </a:rPr>
                        <a:t>     2,451,588 </a:t>
                      </a:r>
                      <a:endParaRPr lang="en-US" sz="1100">
                        <a:latin typeface="Times New Roman" pitchFamily="18" charset="0"/>
                        <a:ea typeface="Calibri"/>
                        <a:cs typeface="Times New Roman" pitchFamily="18" charset="0"/>
                      </a:endParaRPr>
                    </a:p>
                  </a:txBody>
                  <a:tcPr marL="68580" marR="68580" marT="0" marB="0"/>
                </a:tc>
              </a:tr>
              <a:tr h="161925">
                <a:tc>
                  <a:txBody>
                    <a:bodyPr/>
                    <a:lstStyle/>
                    <a:p>
                      <a:pPr marL="0" marR="0" algn="ctr">
                        <a:lnSpc>
                          <a:spcPct val="150000"/>
                        </a:lnSpc>
                        <a:spcBef>
                          <a:spcPts val="0"/>
                        </a:spcBef>
                        <a:spcAft>
                          <a:spcPts val="0"/>
                        </a:spcAft>
                      </a:pPr>
                      <a:r>
                        <a:rPr lang="en-US" sz="1200" b="1">
                          <a:latin typeface="Times New Roman" pitchFamily="18" charset="0"/>
                          <a:cs typeface="Times New Roman" pitchFamily="18" charset="0"/>
                        </a:rPr>
                        <a:t>2010</a:t>
                      </a:r>
                      <a:endParaRPr lang="en-US" sz="1100" b="1">
                        <a:latin typeface="Times New Roman" pitchFamily="18" charset="0"/>
                        <a:ea typeface="Calibri"/>
                        <a:cs typeface="Times New Roman" pitchFamily="18" charset="0"/>
                      </a:endParaRPr>
                    </a:p>
                  </a:txBody>
                  <a:tcPr marL="68580" marR="68580" marT="0" marB="0"/>
                </a:tc>
                <a:tc>
                  <a:txBody>
                    <a:bodyPr/>
                    <a:lstStyle/>
                    <a:p>
                      <a:pPr marL="0" marR="0" algn="r">
                        <a:lnSpc>
                          <a:spcPct val="150000"/>
                        </a:lnSpc>
                        <a:spcBef>
                          <a:spcPts val="0"/>
                        </a:spcBef>
                        <a:spcAft>
                          <a:spcPts val="0"/>
                        </a:spcAft>
                      </a:pPr>
                      <a:r>
                        <a:rPr lang="en-US" sz="1200" dirty="0">
                          <a:latin typeface="Times New Roman" pitchFamily="18" charset="0"/>
                          <a:cs typeface="Times New Roman" pitchFamily="18" charset="0"/>
                        </a:rPr>
                        <a:t>-    1,305,361 </a:t>
                      </a:r>
                      <a:endParaRPr lang="en-US" sz="1100" dirty="0">
                        <a:latin typeface="Times New Roman" pitchFamily="18" charset="0"/>
                        <a:ea typeface="Calibri"/>
                        <a:cs typeface="Times New Roman" pitchFamily="18" charset="0"/>
                      </a:endParaRPr>
                    </a:p>
                  </a:txBody>
                  <a:tcPr marL="68580" marR="68580" marT="0" marB="0"/>
                </a:tc>
              </a:tr>
              <a:tr h="161925">
                <a:tc>
                  <a:txBody>
                    <a:bodyPr/>
                    <a:lstStyle/>
                    <a:p>
                      <a:pPr marL="0" marR="0" algn="ctr">
                        <a:lnSpc>
                          <a:spcPct val="150000"/>
                        </a:lnSpc>
                        <a:spcBef>
                          <a:spcPts val="0"/>
                        </a:spcBef>
                        <a:spcAft>
                          <a:spcPts val="0"/>
                        </a:spcAft>
                      </a:pPr>
                      <a:r>
                        <a:rPr lang="en-US" sz="1200" b="1">
                          <a:latin typeface="Times New Roman" pitchFamily="18" charset="0"/>
                          <a:cs typeface="Times New Roman" pitchFamily="18" charset="0"/>
                        </a:rPr>
                        <a:t>2011</a:t>
                      </a:r>
                      <a:endParaRPr lang="en-US" sz="1100" b="1">
                        <a:latin typeface="Times New Roman" pitchFamily="18" charset="0"/>
                        <a:ea typeface="Calibri"/>
                        <a:cs typeface="Times New Roman" pitchFamily="18" charset="0"/>
                      </a:endParaRPr>
                    </a:p>
                  </a:txBody>
                  <a:tcPr marL="68580" marR="68580" marT="0" marB="0"/>
                </a:tc>
                <a:tc>
                  <a:txBody>
                    <a:bodyPr/>
                    <a:lstStyle/>
                    <a:p>
                      <a:pPr marL="0" marR="0" algn="r">
                        <a:lnSpc>
                          <a:spcPct val="150000"/>
                        </a:lnSpc>
                        <a:spcBef>
                          <a:spcPts val="0"/>
                        </a:spcBef>
                        <a:spcAft>
                          <a:spcPts val="0"/>
                        </a:spcAft>
                      </a:pPr>
                      <a:r>
                        <a:rPr lang="en-US" sz="1200">
                          <a:latin typeface="Times New Roman" pitchFamily="18" charset="0"/>
                          <a:cs typeface="Times New Roman" pitchFamily="18" charset="0"/>
                        </a:rPr>
                        <a:t>-    1,724,741 </a:t>
                      </a:r>
                      <a:endParaRPr lang="en-US" sz="1100">
                        <a:latin typeface="Times New Roman" pitchFamily="18" charset="0"/>
                        <a:ea typeface="Calibri"/>
                        <a:cs typeface="Times New Roman" pitchFamily="18" charset="0"/>
                      </a:endParaRPr>
                    </a:p>
                  </a:txBody>
                  <a:tcPr marL="68580" marR="68580" marT="0" marB="0"/>
                </a:tc>
              </a:tr>
              <a:tr h="161925">
                <a:tc>
                  <a:txBody>
                    <a:bodyPr/>
                    <a:lstStyle/>
                    <a:p>
                      <a:pPr marL="0" marR="0" algn="ctr">
                        <a:lnSpc>
                          <a:spcPct val="150000"/>
                        </a:lnSpc>
                        <a:spcBef>
                          <a:spcPts val="0"/>
                        </a:spcBef>
                        <a:spcAft>
                          <a:spcPts val="0"/>
                        </a:spcAft>
                      </a:pPr>
                      <a:r>
                        <a:rPr lang="en-US" sz="1200" b="1" dirty="0">
                          <a:latin typeface="Times New Roman" pitchFamily="18" charset="0"/>
                          <a:cs typeface="Times New Roman" pitchFamily="18" charset="0"/>
                        </a:rPr>
                        <a:t>2012</a:t>
                      </a:r>
                      <a:endParaRPr lang="en-US" sz="1100" b="1" dirty="0">
                        <a:latin typeface="Times New Roman" pitchFamily="18" charset="0"/>
                        <a:ea typeface="Calibri"/>
                        <a:cs typeface="Times New Roman" pitchFamily="18" charset="0"/>
                      </a:endParaRPr>
                    </a:p>
                  </a:txBody>
                  <a:tcPr marL="68580" marR="68580" marT="0" marB="0"/>
                </a:tc>
                <a:tc>
                  <a:txBody>
                    <a:bodyPr/>
                    <a:lstStyle/>
                    <a:p>
                      <a:pPr marL="0" marR="0" algn="r">
                        <a:lnSpc>
                          <a:spcPct val="150000"/>
                        </a:lnSpc>
                        <a:spcBef>
                          <a:spcPts val="0"/>
                        </a:spcBef>
                        <a:spcAft>
                          <a:spcPts val="0"/>
                        </a:spcAft>
                      </a:pPr>
                      <a:r>
                        <a:rPr lang="en-US" sz="1200" dirty="0">
                          <a:latin typeface="Times New Roman" pitchFamily="18" charset="0"/>
                          <a:cs typeface="Times New Roman" pitchFamily="18" charset="0"/>
                        </a:rPr>
                        <a:t>     2,812,881 </a:t>
                      </a:r>
                      <a:endParaRPr lang="en-US" sz="1100" dirty="0">
                        <a:latin typeface="Times New Roman" pitchFamily="18" charset="0"/>
                        <a:ea typeface="Calibri"/>
                        <a:cs typeface="Times New Roman" pitchFamily="18" charset="0"/>
                      </a:endParaRPr>
                    </a:p>
                  </a:txBody>
                  <a:tcPr marL="68580" marR="68580" marT="0" marB="0"/>
                </a:tc>
              </a:tr>
            </a:tbl>
          </a:graphicData>
        </a:graphic>
      </p:graphicFrame>
      <p:sp>
        <p:nvSpPr>
          <p:cNvPr id="6" name="1 Título"/>
          <p:cNvSpPr>
            <a:spLocks noGrp="1"/>
          </p:cNvSpPr>
          <p:nvPr>
            <p:ph type="title"/>
          </p:nvPr>
        </p:nvSpPr>
        <p:spPr>
          <a:xfrm>
            <a:off x="1066800" y="0"/>
            <a:ext cx="7848600" cy="685800"/>
          </a:xfrm>
        </p:spPr>
        <p:txBody>
          <a:bodyPr>
            <a:noAutofit/>
          </a:bodyPr>
          <a:lstStyle/>
          <a:p>
            <a:pPr algn="ctr"/>
            <a:r>
              <a:rPr lang="es-EC" sz="24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t>BANCO NACIONAL DE FOMENTO</a:t>
            </a:r>
            <a:endParaRPr lang="en-US" sz="2400" b="1" i="1" cap="none" dirty="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7" name="6 CuadroTexto"/>
          <p:cNvSpPr txBox="1"/>
          <p:nvPr/>
        </p:nvSpPr>
        <p:spPr>
          <a:xfrm>
            <a:off x="5029200" y="4904601"/>
            <a:ext cx="29718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BNF, Sucursal Machachi</a:t>
            </a:r>
            <a:endParaRPr lang="en-US" sz="1200" dirty="0">
              <a:latin typeface="Times New Roman" pitchFamily="18" charset="0"/>
              <a:cs typeface="Times New Roman" pitchFamily="18" charset="0"/>
            </a:endParaRPr>
          </a:p>
        </p:txBody>
      </p:sp>
      <p:sp>
        <p:nvSpPr>
          <p:cNvPr id="8" name="7 CuadroTexto"/>
          <p:cNvSpPr txBox="1"/>
          <p:nvPr/>
        </p:nvSpPr>
        <p:spPr>
          <a:xfrm>
            <a:off x="1143000" y="2895600"/>
            <a:ext cx="2895600" cy="2308324"/>
          </a:xfrm>
          <a:prstGeom prst="rect">
            <a:avLst/>
          </a:prstGeom>
          <a:noFill/>
        </p:spPr>
        <p:txBody>
          <a:bodyPr wrap="square" rtlCol="0">
            <a:spAutoFit/>
          </a:bodyPr>
          <a:lstStyle/>
          <a:p>
            <a:pPr algn="just"/>
            <a:r>
              <a:rPr lang="es-EC" sz="1200" dirty="0" smtClean="0">
                <a:latin typeface="Times New Roman" pitchFamily="18" charset="0"/>
                <a:cs typeface="Times New Roman" pitchFamily="18" charset="0"/>
              </a:rPr>
              <a:t>Durante los 4 últimos años el banco ha atravesado  por constantes pérdidas, debido a  la mala administración de los funcionarios, que otorgaban créditos de manera irregular, falsificando documentos.</a:t>
            </a:r>
          </a:p>
          <a:p>
            <a:pPr algn="just"/>
            <a:endParaRPr lang="es-EC" sz="1200" dirty="0" smtClean="0">
              <a:latin typeface="Times New Roman" pitchFamily="18" charset="0"/>
              <a:cs typeface="Times New Roman" pitchFamily="18" charset="0"/>
            </a:endParaRPr>
          </a:p>
          <a:p>
            <a:pPr algn="just"/>
            <a:r>
              <a:rPr lang="es-ES" sz="1200" dirty="0" smtClean="0">
                <a:latin typeface="Times New Roman" pitchFamily="18" charset="0"/>
                <a:cs typeface="Times New Roman" pitchFamily="18" charset="0"/>
              </a:rPr>
              <a:t>Hoy en día,  la sucursal Machachi  ocupa el primer puesto de la agencia más rentable de la zona Quito y la tercera del país  entre más de 175 oficinas ubicadas en todo el país. </a:t>
            </a:r>
            <a:endParaRPr lang="en-US" sz="1200" dirty="0" smtClean="0">
              <a:latin typeface="Times New Roman" pitchFamily="18" charset="0"/>
              <a:cs typeface="Times New Roman" pitchFamily="18" charset="0"/>
            </a:endParaRPr>
          </a:p>
          <a:p>
            <a:pPr algn="just"/>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066798" y="1371600"/>
          <a:ext cx="7727954" cy="3906295"/>
        </p:xfrm>
        <a:graphic>
          <a:graphicData uri="http://schemas.openxmlformats.org/drawingml/2006/table">
            <a:tbl>
              <a:tblPr/>
              <a:tblGrid>
                <a:gridCol w="990602"/>
                <a:gridCol w="736899"/>
                <a:gridCol w="471137"/>
                <a:gridCol w="785228"/>
                <a:gridCol w="784288"/>
                <a:gridCol w="786168"/>
                <a:gridCol w="549659"/>
                <a:gridCol w="785228"/>
                <a:gridCol w="471137"/>
                <a:gridCol w="863751"/>
                <a:gridCol w="503857"/>
              </a:tblGrid>
              <a:tr h="204357">
                <a:tc rowSpan="2">
                  <a:txBody>
                    <a:bodyPr/>
                    <a:lstStyle/>
                    <a:p>
                      <a:pPr marL="0" marR="0" algn="ctr">
                        <a:lnSpc>
                          <a:spcPct val="150000"/>
                        </a:lnSpc>
                        <a:spcBef>
                          <a:spcPts val="0"/>
                        </a:spcBef>
                        <a:spcAft>
                          <a:spcPts val="0"/>
                        </a:spcAft>
                      </a:pPr>
                      <a:r>
                        <a:rPr lang="es-EC" sz="900" dirty="0">
                          <a:latin typeface="Times New Roman"/>
                          <a:ea typeface="Times New Roman"/>
                          <a:cs typeface="Times New Roman"/>
                        </a:rPr>
                        <a:t> </a:t>
                      </a:r>
                      <a:endParaRPr lang="en-US" sz="1000" dirty="0">
                        <a:latin typeface="Calibri"/>
                        <a:ea typeface="Calibri"/>
                        <a:cs typeface="Times New Roman"/>
                      </a:endParaRPr>
                    </a:p>
                    <a:p>
                      <a:pPr marL="0" marR="0" algn="ctr">
                        <a:lnSpc>
                          <a:spcPct val="150000"/>
                        </a:lnSpc>
                        <a:spcBef>
                          <a:spcPts val="0"/>
                        </a:spcBef>
                        <a:spcAft>
                          <a:spcPts val="0"/>
                        </a:spcAft>
                      </a:pPr>
                      <a:r>
                        <a:rPr lang="es-EC" sz="900" b="1" dirty="0">
                          <a:latin typeface="Times New Roman"/>
                          <a:ea typeface="Times New Roman"/>
                          <a:cs typeface="Times New Roman"/>
                        </a:rPr>
                        <a:t>DESTINO</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gridSpan="8">
                  <a:txBody>
                    <a:bodyPr/>
                    <a:lstStyle/>
                    <a:p>
                      <a:pPr marL="0" marR="0" algn="l">
                        <a:lnSpc>
                          <a:spcPct val="150000"/>
                        </a:lnSpc>
                        <a:spcBef>
                          <a:spcPts val="0"/>
                        </a:spcBef>
                        <a:spcAft>
                          <a:spcPts val="0"/>
                        </a:spcAft>
                        <a:tabLst>
                          <a:tab pos="2639695" algn="l"/>
                          <a:tab pos="2797810" algn="ctr"/>
                        </a:tabLst>
                      </a:pPr>
                      <a:r>
                        <a:rPr lang="es-EC" sz="900" b="1">
                          <a:latin typeface="Times New Roman"/>
                          <a:ea typeface="Times New Roman"/>
                          <a:cs typeface="Times New Roman"/>
                        </a:rPr>
                        <a:t>		Años</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l">
                        <a:lnSpc>
                          <a:spcPct val="150000"/>
                        </a:lnSpc>
                        <a:spcBef>
                          <a:spcPts val="0"/>
                        </a:spcBef>
                        <a:spcAft>
                          <a:spcPts val="0"/>
                        </a:spcAft>
                      </a:pPr>
                      <a:r>
                        <a:rPr lang="es-EC" sz="900">
                          <a:latin typeface="Times New Roman"/>
                          <a:ea typeface="Times New Roman"/>
                          <a:cs typeface="Times New Roman"/>
                        </a:rPr>
                        <a:t> </a:t>
                      </a: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Times New Roman"/>
                          <a:cs typeface="Times New Roman"/>
                        </a:rPr>
                        <a:t>MONTO TOTAL OTORGADO en ($)</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rowSpan="2">
                  <a:txBody>
                    <a:bodyPr/>
                    <a:lstStyle/>
                    <a:p>
                      <a:pPr marL="0" marR="0" algn="l">
                        <a:lnSpc>
                          <a:spcPct val="150000"/>
                        </a:lnSpc>
                        <a:spcBef>
                          <a:spcPts val="0"/>
                        </a:spcBef>
                        <a:spcAft>
                          <a:spcPts val="0"/>
                        </a:spcAft>
                      </a:pPr>
                      <a:r>
                        <a:rPr lang="es-EC" sz="900" dirty="0">
                          <a:latin typeface="Times New Roman"/>
                          <a:ea typeface="Times New Roman"/>
                          <a:cs typeface="Times New Roman"/>
                        </a:rPr>
                        <a:t> </a:t>
                      </a:r>
                      <a:endParaRPr lang="en-US" sz="1000" dirty="0">
                        <a:latin typeface="Calibri"/>
                        <a:ea typeface="Calibri"/>
                        <a:cs typeface="Times New Roman"/>
                      </a:endParaRPr>
                    </a:p>
                    <a:p>
                      <a:pPr marL="0" marR="0" algn="ctr">
                        <a:lnSpc>
                          <a:spcPct val="150000"/>
                        </a:lnSpc>
                        <a:spcBef>
                          <a:spcPts val="0"/>
                        </a:spcBef>
                        <a:spcAft>
                          <a:spcPts val="0"/>
                        </a:spcAft>
                      </a:pPr>
                      <a:r>
                        <a:rPr lang="es-EC" sz="900" b="1" dirty="0">
                          <a:latin typeface="Times New Roman"/>
                          <a:ea typeface="Times New Roman"/>
                          <a:cs typeface="Times New Roman"/>
                        </a:rPr>
                        <a:t>%</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817430">
                <a:tc vMerge="1">
                  <a:txBody>
                    <a:bodyPr/>
                    <a:lstStyle/>
                    <a:p>
                      <a:endParaRPr lang="en-US"/>
                    </a:p>
                  </a:txBody>
                  <a:tcPr/>
                </a:tc>
                <a:tc>
                  <a:txBody>
                    <a:bodyPr/>
                    <a:lstStyle/>
                    <a:p>
                      <a:pPr marL="0" marR="0" algn="ctr">
                        <a:lnSpc>
                          <a:spcPct val="150000"/>
                        </a:lnSpc>
                        <a:spcBef>
                          <a:spcPts val="0"/>
                        </a:spcBef>
                        <a:spcAft>
                          <a:spcPts val="0"/>
                        </a:spcAft>
                      </a:pP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Calibri"/>
                          <a:cs typeface="Times New Roman"/>
                        </a:rPr>
                        <a:t>2009</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Calibri"/>
                          <a:cs typeface="Times New Roman"/>
                        </a:rPr>
                        <a:t>%</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Calibri"/>
                          <a:cs typeface="Times New Roman"/>
                        </a:rPr>
                        <a:t>2010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dirty="0">
                        <a:latin typeface="Calibri"/>
                        <a:ea typeface="Calibri"/>
                        <a:cs typeface="Times New Roman"/>
                      </a:endParaRPr>
                    </a:p>
                    <a:p>
                      <a:pPr marL="0" marR="0" algn="ctr">
                        <a:lnSpc>
                          <a:spcPct val="150000"/>
                        </a:lnSpc>
                        <a:spcBef>
                          <a:spcPts val="0"/>
                        </a:spcBef>
                        <a:spcAft>
                          <a:spcPts val="0"/>
                        </a:spcAft>
                      </a:pPr>
                      <a:r>
                        <a:rPr lang="es-EC" sz="900" b="1" dirty="0">
                          <a:latin typeface="Times New Roman"/>
                          <a:ea typeface="Calibri"/>
                          <a:cs typeface="Times New Roman"/>
                        </a:rPr>
                        <a:t>%</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Calibri"/>
                          <a:cs typeface="Times New Roman"/>
                        </a:rPr>
                        <a:t>2011</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dirty="0">
                        <a:latin typeface="Calibri"/>
                        <a:ea typeface="Calibri"/>
                        <a:cs typeface="Times New Roman"/>
                      </a:endParaRPr>
                    </a:p>
                    <a:p>
                      <a:pPr marL="0" marR="0" algn="ctr">
                        <a:lnSpc>
                          <a:spcPct val="150000"/>
                        </a:lnSpc>
                        <a:spcBef>
                          <a:spcPts val="0"/>
                        </a:spcBef>
                        <a:spcAft>
                          <a:spcPts val="0"/>
                        </a:spcAft>
                      </a:pPr>
                      <a:r>
                        <a:rPr lang="es-EC" sz="900" b="1" dirty="0">
                          <a:latin typeface="Times New Roman"/>
                          <a:ea typeface="Calibri"/>
                          <a:cs typeface="Times New Roman"/>
                        </a:rPr>
                        <a:t>%</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dirty="0">
                        <a:latin typeface="Calibri"/>
                        <a:ea typeface="Calibri"/>
                        <a:cs typeface="Times New Roman"/>
                      </a:endParaRPr>
                    </a:p>
                    <a:p>
                      <a:pPr marL="0" marR="0" algn="ctr">
                        <a:lnSpc>
                          <a:spcPct val="150000"/>
                        </a:lnSpc>
                        <a:spcBef>
                          <a:spcPts val="0"/>
                        </a:spcBef>
                        <a:spcAft>
                          <a:spcPts val="0"/>
                        </a:spcAft>
                      </a:pPr>
                      <a:r>
                        <a:rPr lang="es-EC" sz="900" b="1" dirty="0">
                          <a:latin typeface="Times New Roman"/>
                          <a:ea typeface="Calibri"/>
                          <a:cs typeface="Times New Roman"/>
                        </a:rPr>
                        <a:t>2012</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ctr">
                        <a:lnSpc>
                          <a:spcPct val="150000"/>
                        </a:lnSpc>
                        <a:spcBef>
                          <a:spcPts val="0"/>
                        </a:spcBef>
                        <a:spcAft>
                          <a:spcPts val="0"/>
                        </a:spcAft>
                      </a:pPr>
                      <a:endParaRPr lang="en-US" sz="1000">
                        <a:latin typeface="Calibri"/>
                        <a:ea typeface="Calibri"/>
                        <a:cs typeface="Times New Roman"/>
                      </a:endParaRPr>
                    </a:p>
                    <a:p>
                      <a:pPr marL="0" marR="0" algn="ctr">
                        <a:lnSpc>
                          <a:spcPct val="150000"/>
                        </a:lnSpc>
                        <a:spcBef>
                          <a:spcPts val="0"/>
                        </a:spcBef>
                        <a:spcAft>
                          <a:spcPts val="0"/>
                        </a:spcAft>
                      </a:pPr>
                      <a:r>
                        <a:rPr lang="es-EC" sz="900" b="1">
                          <a:latin typeface="Times New Roman"/>
                          <a:ea typeface="Calibri"/>
                          <a:cs typeface="Times New Roman"/>
                        </a:rPr>
                        <a:t>%</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vMerge="1">
                  <a:txBody>
                    <a:bodyPr/>
                    <a:lstStyle/>
                    <a:p>
                      <a:endParaRPr lang="en-US"/>
                    </a:p>
                  </a:txBody>
                  <a:tcPr/>
                </a:tc>
                <a:tc vMerge="1">
                  <a:txBody>
                    <a:bodyPr/>
                    <a:lstStyle/>
                    <a:p>
                      <a:endParaRPr lang="en-US"/>
                    </a:p>
                  </a:txBody>
                  <a:tcPr/>
                </a:tc>
              </a:tr>
              <a:tr h="204357">
                <a:tc>
                  <a:txBody>
                    <a:bodyPr/>
                    <a:lstStyle/>
                    <a:p>
                      <a:pPr marL="0" marR="0" algn="l">
                        <a:lnSpc>
                          <a:spcPct val="150000"/>
                        </a:lnSpc>
                        <a:spcBef>
                          <a:spcPts val="0"/>
                        </a:spcBef>
                        <a:spcAft>
                          <a:spcPts val="0"/>
                        </a:spcAft>
                      </a:pPr>
                      <a:r>
                        <a:rPr lang="es-EC" sz="900">
                          <a:latin typeface="Times New Roman"/>
                          <a:ea typeface="Times New Roman"/>
                          <a:cs typeface="Times New Roman"/>
                        </a:rPr>
                        <a:t>Agrícola</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50,000.00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1.50%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201,001.00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3.55%</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45,700.00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1.02%</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100,547.48</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3.84%</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397,248.48</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2.47%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08715">
                <a:tc>
                  <a:txBody>
                    <a:bodyPr/>
                    <a:lstStyle/>
                    <a:p>
                      <a:pPr marL="0" marR="0" algn="l">
                        <a:lnSpc>
                          <a:spcPct val="150000"/>
                        </a:lnSpc>
                        <a:spcBef>
                          <a:spcPts val="0"/>
                        </a:spcBef>
                        <a:spcAft>
                          <a:spcPts val="0"/>
                        </a:spcAft>
                      </a:pPr>
                      <a:r>
                        <a:rPr lang="es-EC" sz="900">
                          <a:latin typeface="Times New Roman"/>
                          <a:ea typeface="Times New Roman"/>
                          <a:cs typeface="Times New Roman"/>
                        </a:rPr>
                        <a:t>Pecuario</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2,613,432.00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78.53%</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3,121,699.00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55.21%</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2,259,172.40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50.66%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1,147,928.56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43.86%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9,142,231.96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56.93%</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408715">
                <a:tc>
                  <a:txBody>
                    <a:bodyPr/>
                    <a:lstStyle/>
                    <a:p>
                      <a:pPr marL="0" marR="0" algn="l">
                        <a:lnSpc>
                          <a:spcPct val="150000"/>
                        </a:lnSpc>
                        <a:spcBef>
                          <a:spcPts val="0"/>
                        </a:spcBef>
                        <a:spcAft>
                          <a:spcPts val="0"/>
                        </a:spcAft>
                      </a:pPr>
                      <a:r>
                        <a:rPr lang="es-EC" sz="900" dirty="0">
                          <a:latin typeface="Times New Roman"/>
                          <a:ea typeface="Times New Roman"/>
                          <a:cs typeface="Times New Roman"/>
                        </a:rPr>
                        <a:t>Adquisición de  tierras agrícolas</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349,152.90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6.17%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222,395.12</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4.99%</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403,727.25</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15.43%</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975,275.27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6.07%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08715">
                <a:tc>
                  <a:txBody>
                    <a:bodyPr/>
                    <a:lstStyle/>
                    <a:p>
                      <a:pPr marL="0" marR="0" algn="l">
                        <a:lnSpc>
                          <a:spcPct val="150000"/>
                        </a:lnSpc>
                        <a:spcBef>
                          <a:spcPts val="0"/>
                        </a:spcBef>
                        <a:spcAft>
                          <a:spcPts val="0"/>
                        </a:spcAft>
                      </a:pPr>
                      <a:r>
                        <a:rPr lang="es-EC" sz="900" dirty="0">
                          <a:latin typeface="Times New Roman"/>
                          <a:ea typeface="Times New Roman"/>
                          <a:cs typeface="Times New Roman"/>
                        </a:rPr>
                        <a:t>Industria y ecoturismo</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473,162.16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14.22%</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825,600.00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14.60%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461,339.00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10.35%</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267,633.32</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10.23%</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2,027,734.48</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12.63%</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613072">
                <a:tc>
                  <a:txBody>
                    <a:bodyPr/>
                    <a:lstStyle/>
                    <a:p>
                      <a:pPr marL="0" marR="0" algn="l">
                        <a:lnSpc>
                          <a:spcPct val="150000"/>
                        </a:lnSpc>
                        <a:spcBef>
                          <a:spcPts val="0"/>
                        </a:spcBef>
                        <a:spcAft>
                          <a:spcPts val="0"/>
                        </a:spcAft>
                      </a:pPr>
                      <a:r>
                        <a:rPr lang="es-EC" sz="900">
                          <a:latin typeface="Times New Roman"/>
                          <a:ea typeface="Times New Roman"/>
                          <a:cs typeface="Times New Roman"/>
                        </a:rPr>
                        <a:t>Comercialización Productos Agrícolas</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191,298.00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5.75%</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893,200.00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15.80%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1,186,412.02</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26.61%</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666,890.16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25.48%</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2,937,800.18</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a:latin typeface="Times New Roman"/>
                          <a:ea typeface="Calibri"/>
                          <a:cs typeface="Times New Roman"/>
                        </a:rPr>
                        <a:t>18.29%</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r h="408715">
                <a:tc>
                  <a:txBody>
                    <a:bodyPr/>
                    <a:lstStyle/>
                    <a:p>
                      <a:pPr marL="0" marR="0" algn="l">
                        <a:lnSpc>
                          <a:spcPct val="150000"/>
                        </a:lnSpc>
                        <a:spcBef>
                          <a:spcPts val="0"/>
                        </a:spcBef>
                        <a:spcAft>
                          <a:spcPts val="0"/>
                        </a:spcAft>
                      </a:pPr>
                      <a:r>
                        <a:rPr lang="es-EC" sz="900">
                          <a:latin typeface="Times New Roman"/>
                          <a:ea typeface="Times New Roman"/>
                          <a:cs typeface="Times New Roman"/>
                        </a:rPr>
                        <a:t>Consumo - Agrícola</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dirty="0">
                          <a:latin typeface="Times New Roman"/>
                          <a:ea typeface="Calibri"/>
                          <a:cs typeface="Times New Roman"/>
                        </a:rPr>
                        <a:t>0.00</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264,060.00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4.67%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284,061.00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6.37%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30,400.00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1.16%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578,521.00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marL="0" marR="0" algn="r">
                        <a:lnSpc>
                          <a:spcPct val="150000"/>
                        </a:lnSpc>
                        <a:spcBef>
                          <a:spcPts val="0"/>
                        </a:spcBef>
                        <a:spcAft>
                          <a:spcPts val="0"/>
                        </a:spcAft>
                      </a:pPr>
                      <a:r>
                        <a:rPr lang="es-EC" sz="900">
                          <a:latin typeface="Times New Roman"/>
                          <a:ea typeface="Calibri"/>
                          <a:cs typeface="Times New Roman"/>
                        </a:rPr>
                        <a:t>3.60%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r h="408715">
                <a:tc>
                  <a:txBody>
                    <a:bodyPr/>
                    <a:lstStyle/>
                    <a:p>
                      <a:pPr marL="0" marR="0" algn="ctr">
                        <a:lnSpc>
                          <a:spcPct val="150000"/>
                        </a:lnSpc>
                        <a:spcBef>
                          <a:spcPts val="0"/>
                        </a:spcBef>
                        <a:spcAft>
                          <a:spcPts val="0"/>
                        </a:spcAft>
                      </a:pPr>
                      <a:r>
                        <a:rPr lang="es-EC" sz="900" b="1" dirty="0">
                          <a:latin typeface="Times New Roman"/>
                          <a:ea typeface="Times New Roman"/>
                          <a:cs typeface="Times New Roman"/>
                        </a:rPr>
                        <a:t>TOTAL </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3,327,892.16</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5,654,712.90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4,459,079.54</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dirty="0">
                          <a:latin typeface="Times New Roman"/>
                          <a:ea typeface="Calibri"/>
                          <a:cs typeface="Times New Roman"/>
                        </a:rPr>
                        <a:t>2,617,126.77</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100%</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a:latin typeface="Times New Roman"/>
                          <a:ea typeface="Calibri"/>
                          <a:cs typeface="Times New Roman"/>
                        </a:rPr>
                        <a:t>16,058,811.37</a:t>
                      </a:r>
                      <a:endParaRPr lang="en-US" sz="100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900" b="1" dirty="0">
                          <a:latin typeface="Times New Roman"/>
                          <a:ea typeface="Calibri"/>
                          <a:cs typeface="Times New Roman"/>
                        </a:rPr>
                        <a:t>100%</a:t>
                      </a:r>
                      <a:endParaRPr lang="en-US" sz="1000" dirty="0">
                        <a:latin typeface="Calibri"/>
                        <a:ea typeface="Calibri"/>
                        <a:cs typeface="Times New Roman"/>
                      </a:endParaRPr>
                    </a:p>
                  </a:txBody>
                  <a:tcPr marL="61307" marR="61307"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tcPr>
                </a:tc>
              </a:tr>
            </a:tbl>
          </a:graphicData>
        </a:graphic>
      </p:graphicFrame>
      <p:sp>
        <p:nvSpPr>
          <p:cNvPr id="72705" name="Rectangle 1"/>
          <p:cNvSpPr>
            <a:spLocks noChangeArrowheads="1"/>
          </p:cNvSpPr>
          <p:nvPr/>
        </p:nvSpPr>
        <p:spPr bwMode="auto">
          <a:xfrm>
            <a:off x="1271666" y="533400"/>
            <a:ext cx="7719934"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40013" algn="l"/>
                <a:tab pos="2797175" algn="ctr"/>
              </a:tabLst>
            </a:pPr>
            <a:r>
              <a:rPr kumimoji="0" lang="es-ES" sz="1600" b="1" i="0" u="none" strike="noStrike" cap="none" normalizeH="0" baseline="0" dirty="0" smtClean="0">
                <a:ln>
                  <a:noFill/>
                </a:ln>
                <a:solidFill>
                  <a:schemeClr val="tx1"/>
                </a:solidFill>
                <a:effectLst/>
                <a:latin typeface="Times New Roman" pitchFamily="18" charset="0"/>
                <a:ea typeface="WenQuanYi Micro Hei"/>
                <a:cs typeface="Times New Roman" pitchFamily="18" charset="0"/>
              </a:rPr>
              <a:t>MONTOS OTORGADOS AL SECTOR AGROPECUARIO EN EL CANTÓN MEJÍA</a:t>
            </a:r>
            <a:endParaRPr kumimoji="0" lang="es-E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4 CuadroTexto"/>
          <p:cNvSpPr txBox="1"/>
          <p:nvPr/>
        </p:nvSpPr>
        <p:spPr>
          <a:xfrm>
            <a:off x="1066800" y="6096000"/>
            <a:ext cx="29718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BNF, Sucursal Machachi</a:t>
            </a:r>
            <a:endParaRPr lang="en-US" sz="1200" dirty="0">
              <a:latin typeface="Times New Roman" pitchFamily="18" charset="0"/>
              <a:cs typeface="Times New Roman" pitchFamily="18" charset="0"/>
            </a:endParaRPr>
          </a:p>
        </p:txBody>
      </p:sp>
      <p:sp>
        <p:nvSpPr>
          <p:cNvPr id="6" name="5 CuadroTexto"/>
          <p:cNvSpPr txBox="1"/>
          <p:nvPr/>
        </p:nvSpPr>
        <p:spPr>
          <a:xfrm>
            <a:off x="1066800" y="5410200"/>
            <a:ext cx="7772400" cy="461665"/>
          </a:xfrm>
          <a:prstGeom prst="rect">
            <a:avLst/>
          </a:prstGeom>
          <a:noFill/>
        </p:spPr>
        <p:txBody>
          <a:bodyPr wrap="square" rtlCol="0">
            <a:spAutoFit/>
          </a:bodyPr>
          <a:lstStyle/>
          <a:p>
            <a:pPr algn="just"/>
            <a:r>
              <a:rPr lang="es-ES" sz="1200" dirty="0" smtClean="0">
                <a:latin typeface="Times New Roman" pitchFamily="18" charset="0"/>
                <a:cs typeface="Times New Roman" pitchFamily="18" charset="0"/>
              </a:rPr>
              <a:t>Los datos correspondientes a los años 2009, 2010, 2011 (3 primeros trimestres) no son fidedignos debido al fraude realizado a esta sucursal por anteriores funcionarios.</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228600"/>
            <a:ext cx="7498080" cy="1143000"/>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TASAS DE INTERÉS PARA CRÉDITOS AGRÍCOLAS</a:t>
            </a:r>
            <a:endParaRPr lang="en-US" sz="28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nvPr>
        </p:nvGraphicFramePr>
        <p:xfrm>
          <a:off x="2667000" y="1828800"/>
          <a:ext cx="5410199" cy="2699004"/>
        </p:xfrm>
        <a:graphic>
          <a:graphicData uri="http://schemas.openxmlformats.org/drawingml/2006/table">
            <a:tbl>
              <a:tblPr/>
              <a:tblGrid>
                <a:gridCol w="1954437"/>
                <a:gridCol w="1309222"/>
                <a:gridCol w="2146540"/>
              </a:tblGrid>
              <a:tr h="0">
                <a:tc>
                  <a:txBody>
                    <a:bodyPr/>
                    <a:lstStyle/>
                    <a:p>
                      <a:pPr marL="0" marR="0" algn="ctr">
                        <a:lnSpc>
                          <a:spcPct val="115000"/>
                        </a:lnSpc>
                        <a:spcBef>
                          <a:spcPts val="0"/>
                        </a:spcBef>
                        <a:spcAft>
                          <a:spcPts val="0"/>
                        </a:spcAft>
                      </a:pPr>
                      <a:endParaRPr lang="en-US" sz="14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b="1" dirty="0">
                          <a:latin typeface="Times New Roman" pitchFamily="18" charset="0"/>
                          <a:ea typeface="Times New Roman"/>
                          <a:cs typeface="Times New Roman" pitchFamily="18" charset="0"/>
                        </a:rPr>
                        <a:t>DESTINO</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b="1">
                          <a:latin typeface="Times New Roman" pitchFamily="18" charset="0"/>
                          <a:ea typeface="Times New Roman"/>
                          <a:cs typeface="Times New Roman" pitchFamily="18" charset="0"/>
                        </a:rPr>
                        <a:t>PLAZO</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4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b="1">
                          <a:latin typeface="Times New Roman" pitchFamily="18" charset="0"/>
                          <a:ea typeface="Times New Roman"/>
                          <a:cs typeface="Times New Roman" pitchFamily="18" charset="0"/>
                        </a:rPr>
                        <a:t>TASAS DE INTERÉS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s-EC" sz="1400" dirty="0" smtClean="0">
                          <a:latin typeface="Times New Roman" pitchFamily="18" charset="0"/>
                          <a:ea typeface="Times New Roman"/>
                          <a:cs typeface="Times New Roman" pitchFamily="18" charset="0"/>
                        </a:rPr>
                        <a:t>Agrícola</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De 3 a 5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400" dirty="0" smtClean="0">
                          <a:latin typeface="Times New Roman" pitchFamily="18" charset="0"/>
                          <a:ea typeface="Calibri"/>
                          <a:cs typeface="Times New Roman" pitchFamily="18" charset="0"/>
                        </a:rPr>
                        <a:t>Oscilan </a:t>
                      </a:r>
                      <a:r>
                        <a:rPr lang="es-EC" sz="1400" dirty="0">
                          <a:latin typeface="Times New Roman" pitchFamily="18" charset="0"/>
                          <a:ea typeface="Calibri"/>
                          <a:cs typeface="Times New Roman" pitchFamily="18" charset="0"/>
                        </a:rPr>
                        <a:t>del 9.85 - 11.82%</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0">
                <a:tc>
                  <a:txBody>
                    <a:bodyPr/>
                    <a:lstStyle/>
                    <a:p>
                      <a:pPr marL="0" marR="0" algn="just">
                        <a:lnSpc>
                          <a:spcPct val="115000"/>
                        </a:lnSpc>
                        <a:spcBef>
                          <a:spcPts val="0"/>
                        </a:spcBef>
                        <a:spcAft>
                          <a:spcPts val="0"/>
                        </a:spcAft>
                      </a:pPr>
                      <a:r>
                        <a:rPr lang="es-EC" sz="1400">
                          <a:latin typeface="Times New Roman" pitchFamily="18" charset="0"/>
                          <a:ea typeface="Times New Roman"/>
                          <a:cs typeface="Times New Roman" pitchFamily="18" charset="0"/>
                        </a:rPr>
                        <a:t>Pecuario</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De 3 a 5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dirty="0" smtClean="0">
                          <a:latin typeface="Times New Roman" pitchFamily="18" charset="0"/>
                          <a:ea typeface="Calibri"/>
                          <a:cs typeface="Times New Roman" pitchFamily="18" charset="0"/>
                        </a:rPr>
                        <a:t>Oscilan </a:t>
                      </a:r>
                      <a:r>
                        <a:rPr lang="es-EC" sz="1400" dirty="0">
                          <a:latin typeface="Times New Roman" pitchFamily="18" charset="0"/>
                          <a:ea typeface="Calibri"/>
                          <a:cs typeface="Times New Roman" pitchFamily="18" charset="0"/>
                        </a:rPr>
                        <a:t>del 11.82 - 15%</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s-EC" sz="1400">
                          <a:latin typeface="Times New Roman" pitchFamily="18" charset="0"/>
                          <a:ea typeface="Times New Roman"/>
                          <a:cs typeface="Times New Roman" pitchFamily="18" charset="0"/>
                        </a:rPr>
                        <a:t>Adquisiciones de Tierras Agrícolas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Hasta (15) o (20)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4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Oscilan del 5 - 10.5% *</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0">
                <a:tc>
                  <a:txBody>
                    <a:bodyPr/>
                    <a:lstStyle/>
                    <a:p>
                      <a:pPr marL="0" marR="0" algn="just">
                        <a:lnSpc>
                          <a:spcPct val="115000"/>
                        </a:lnSpc>
                        <a:spcBef>
                          <a:spcPts val="0"/>
                        </a:spcBef>
                        <a:spcAft>
                          <a:spcPts val="0"/>
                        </a:spcAft>
                      </a:pPr>
                      <a:r>
                        <a:rPr lang="es-EC" sz="1400">
                          <a:latin typeface="Times New Roman" pitchFamily="18" charset="0"/>
                          <a:ea typeface="Times New Roman"/>
                          <a:cs typeface="Times New Roman" pitchFamily="18" charset="0"/>
                        </a:rPr>
                        <a:t>Industria y Ecoturismo</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De 3 a 5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Oscilan del 5 - 11.82% *</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s-EC" sz="1400" dirty="0">
                          <a:latin typeface="Times New Roman" pitchFamily="18" charset="0"/>
                          <a:ea typeface="Times New Roman"/>
                          <a:cs typeface="Times New Roman" pitchFamily="18" charset="0"/>
                        </a:rPr>
                        <a:t>Comercialización de Productos Agrícolas</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4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A 3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4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Oscilan del 1.82 - 15%</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0">
                <a:tc>
                  <a:txBody>
                    <a:bodyPr/>
                    <a:lstStyle/>
                    <a:p>
                      <a:pPr marL="0" marR="0" algn="just">
                        <a:lnSpc>
                          <a:spcPct val="115000"/>
                        </a:lnSpc>
                        <a:spcBef>
                          <a:spcPts val="0"/>
                        </a:spcBef>
                        <a:spcAft>
                          <a:spcPts val="0"/>
                        </a:spcAft>
                      </a:pPr>
                      <a:r>
                        <a:rPr lang="es-EC" sz="1400">
                          <a:latin typeface="Times New Roman" pitchFamily="18" charset="0"/>
                          <a:ea typeface="Times New Roman"/>
                          <a:cs typeface="Times New Roman" pitchFamily="18" charset="0"/>
                        </a:rPr>
                        <a:t>Consumo - Agrícolas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A 3 años</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400">
                          <a:latin typeface="Times New Roman" pitchFamily="18" charset="0"/>
                          <a:ea typeface="Calibri"/>
                          <a:cs typeface="Times New Roman" pitchFamily="18" charset="0"/>
                        </a:rPr>
                        <a:t>16%</a:t>
                      </a:r>
                      <a:endParaRPr lang="en-US" sz="140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0">
                <a:tc gridSpan="3">
                  <a:txBody>
                    <a:bodyPr/>
                    <a:lstStyle/>
                    <a:p>
                      <a:pPr marL="0" marR="0">
                        <a:lnSpc>
                          <a:spcPct val="115000"/>
                        </a:lnSpc>
                        <a:spcBef>
                          <a:spcPts val="0"/>
                        </a:spcBef>
                        <a:spcAft>
                          <a:spcPts val="0"/>
                        </a:spcAft>
                      </a:pPr>
                      <a:r>
                        <a:rPr lang="es-EC" sz="1400" dirty="0">
                          <a:latin typeface="Times New Roman" pitchFamily="18" charset="0"/>
                          <a:ea typeface="Times New Roman"/>
                          <a:cs typeface="Times New Roman" pitchFamily="18" charset="0"/>
                        </a:rPr>
                        <a:t>* 5% Solamente mediante convenios con los distintos ministerios</a:t>
                      </a:r>
                      <a:endParaRPr lang="en-US" sz="1400" dirty="0">
                        <a:latin typeface="Times New Roman" pitchFamily="18" charset="0"/>
                        <a:ea typeface="Calibri"/>
                        <a:cs typeface="Times New Roman" pitchFamily="18" charset="0"/>
                      </a:endParaRPr>
                    </a:p>
                  </a:txBody>
                  <a:tcPr marL="68580" marR="68580"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hMerge="1">
                  <a:txBody>
                    <a:bodyPr/>
                    <a:lstStyle/>
                    <a:p>
                      <a:endParaRPr lang="en-US"/>
                    </a:p>
                  </a:txBody>
                  <a:tcPr/>
                </a:tc>
                <a:tc hMerge="1">
                  <a:txBody>
                    <a:bodyPr/>
                    <a:lstStyle/>
                    <a:p>
                      <a:endParaRPr lang="en-US"/>
                    </a:p>
                  </a:txBody>
                  <a:tcPr/>
                </a:tc>
              </a:tr>
            </a:tbl>
          </a:graphicData>
        </a:graphic>
      </p:graphicFrame>
      <p:sp>
        <p:nvSpPr>
          <p:cNvPr id="5" name="4 CuadroTexto"/>
          <p:cNvSpPr txBox="1"/>
          <p:nvPr/>
        </p:nvSpPr>
        <p:spPr>
          <a:xfrm>
            <a:off x="2590800" y="4724400"/>
            <a:ext cx="54102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Entrevista con el Ing. Roberto Redín, Gerente de la Sucursal Machachi</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28800" y="1066800"/>
            <a:ext cx="6019800" cy="579438"/>
          </a:xfrm>
        </p:spPr>
        <p:txBody>
          <a:bodyPr>
            <a:noAutofit/>
          </a:bodyPr>
          <a:lstStyle/>
          <a:p>
            <a:pPr algn="ctr"/>
            <a:r>
              <a:rPr lang="es-EC" sz="3200" b="1" i="1" cap="none" dirty="0" smtClean="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rPr>
              <a:t>OBJETIVO GENERAL</a:t>
            </a:r>
            <a:endParaRPr lang="es-EC" sz="3200" b="1" i="1" cap="none" dirty="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2 Marcador de contenido"/>
          <p:cNvSpPr>
            <a:spLocks noGrp="1"/>
          </p:cNvSpPr>
          <p:nvPr>
            <p:ph idx="1"/>
          </p:nvPr>
        </p:nvSpPr>
        <p:spPr>
          <a:xfrm>
            <a:off x="1676400" y="2209800"/>
            <a:ext cx="6477000" cy="1905000"/>
          </a:xfrm>
        </p:spPr>
        <p:style>
          <a:lnRef idx="1">
            <a:schemeClr val="accent2"/>
          </a:lnRef>
          <a:fillRef idx="2">
            <a:schemeClr val="accent2"/>
          </a:fillRef>
          <a:effectRef idx="1">
            <a:schemeClr val="accent2"/>
          </a:effectRef>
          <a:fontRef idx="minor">
            <a:schemeClr val="dk1"/>
          </a:fontRef>
        </p:style>
        <p:txBody>
          <a:bodyPr>
            <a:noAutofit/>
          </a:bodyPr>
          <a:lstStyle/>
          <a:p>
            <a:pPr algn="just">
              <a:lnSpc>
                <a:spcPct val="150000"/>
              </a:lnSpc>
            </a:pPr>
            <a:r>
              <a:rPr lang="es-ES" sz="1600" dirty="0" smtClean="0">
                <a:latin typeface="Times New Roman" pitchFamily="18" charset="0"/>
                <a:cs typeface="Times New Roman" pitchFamily="18" charset="0"/>
              </a:rPr>
              <a:t>Analizar la contribución  del  Sistema Financiero Público al sector agrícola en  la parroquia de Aloasí mediante la creación de fuentes de financiamiento  para el aumento de la producción y conocer el aporte que ha tenido en el desarrollo socio-económico de los pequeños y medianos agricultores.</a:t>
            </a:r>
            <a:endParaRPr lang="en-US" sz="1600" dirty="0" smtClean="0">
              <a:latin typeface="Times New Roman" pitchFamily="18" charset="0"/>
              <a:cs typeface="Times New Roman" pitchFamily="18" charset="0"/>
            </a:endParaRPr>
          </a:p>
          <a:p>
            <a:pPr algn="just">
              <a:lnSpc>
                <a:spcPct val="150000"/>
              </a:lnSpc>
            </a:pPr>
            <a:endParaRPr lang="en-US" sz="1600" dirty="0">
              <a:latin typeface="Times New Roman" pitchFamily="18" charset="0"/>
              <a:cs typeface="Times New Roman" pitchFamily="18" charset="0"/>
            </a:endParaRPr>
          </a:p>
        </p:txBody>
      </p:sp>
      <p:sp>
        <p:nvSpPr>
          <p:cNvPr id="29698" name="AutoShape 2" descr="data:image/jpeg;base64,/9j/4AAQSkZJRgABAQAAAQABAAD/2wCEAAkGBhISERUSExQVFRUWGR0aFhgYFxgfHhceGhsYHBwdHhkXHCYhGB8jIB8dIDEsIycqLCwsFh8xNTAsNSYuLCwBCQoKDgwOGg8PGjUkHyQwLCwtKTUsLCwyNC8sLy8qLiosLzUvLDYsKSksLCksKSwsLCwuLCksLCwpLCwsLCwsLP/AABEIADgApgMBIgACEQEDEQH/xAAcAAABBQEBAQAAAAAAAAAAAAAHAAMEBQYBAgj/xABEEAACAQIDBQQGBggDCQAAAAABAgMAEQQSIQUGMUFRBxMicTJSYYGRsSMkQnOhshQVNGKCksHRcsLwFhclJjM1Y4PS/8QAGgEAAgMBAQAAAAAAAAAAAAAAAQMAAgUEBv/EACoRAAEEAQMDAwMFAAAAAAAAAAEAAgMRIQQSMQUiURNBYSMykRQVcbHw/9oADAMBAAIRAxEAPwA33qDjtqLHpxbpXNq4/u109I8KzRYkkk3vzNee6p1X9OfSi+7z4T4ot2Sp8225W4EKOgH9TTA2lL67fh/am8Phmc2UXPP2VNbYUgF9D7L/AN68606/Ud4JK6fptwlDtyQelZh+PxFXWDxySC68eYrKuhBsdDXqGYq2ZTqK6NJ1eaB22bI9/Ko+IEYWyFVe1oMUdYJIl01EkbNc/wCJWFh7jUvA4sSIG+I6GpBr3EcjZGh7eCuJw9kIsZ2n4+KR43WEMjFSArcQbcc3vq22DvRtXGRtJCuGIVspDBgb2B9b21hd7h9exP3rfOiF2Pj6rN99/kSg0kmliaeWR8xjLjWVXbS392nhHCTwRC/o6NZrcbMrEVK2f2iS4siOLuoJiDZZFLLIbaAOpBQ8dCNauu0vCI+AlLAXTKynocwHyJFBZZCpzA2K6gjkRrp5EUCS00jPNJBJt3WFt8V2mbQido3SFWUkEFDof59R86v9ye0Q4mXucRkV2/6ZUWDfu2JNj0rMbW2HJjZ8TIl+8SOCQp62aMZh5jiPhWQW4IIJBGoI5EdPfU3EcpJ1MsT7J7V9KCs/vAcegeTDtCwAuI2RsxAFyAwaxJ9oqFuDvkMXF3ch+nQeL98esP6+3zrVyjwnyPypoNraDxKzc0oaYPfLacuFkxarB3cfG6tc2tmt4uV6qv8AezjfVh/kP/1V3sRR+ocR/wC/8xoX0pxIWPqJpIw2nHIReweP21LGkiLhCrqGHpA2IvzNM47a+3IlzGCFlHHIMx+Ae591azdcfUsP90n5RUo45O97n7eXPa32b24+dXAxytMRksB3FYrcXfbEYyZ45RGAqZhlUjXMAeLUqtMNsPudqSSohCSwAkgaZw4B95Fj7qVDPlCNz2Da42VT7d31wwndGZroctsp5cdfOocO+GGZgqmRieAWNiT/AAi5qj2visIuJlSLCvPMZHBMzEgtmNwscdri/C54U1icXIv0crkE6DC4UBNejtGNDfSwLN5ViTdHhkeXuJs/KV+4ytNY/CIOzN7cNGuVu8V+LAobi5sMw+z/ABWqd/t1hOGZv5D+FCwvlBWy3j9JI9EVm0SJSLlnY6M5JNgwB4mvTMQSB4rNMotpm7kQk8OFwH8r3rUhY2FgjaMBKOukJsrdbV3mw8jAxiRyB4gsbE8AR4fSt7bWqlbfXCg2LOD0MbXHu4is84zeEASFRnCnQyIdRLCy6xvxzKNLgkLxFOR42aRbxMuLUC5hnUNIo52+049qMfIc8yfpME8hkdeUwdRlAoUt1uhvXBNMYY2YkqWAKkeja+p8/wAK2ooTbh4rCPjY8kEkMwDei5MZ8JvcP4los1p6WAaeLY3gLrhmdK3c7lfP+9/7fifvW+dajs83vwuDgkSd8rNJmUZSbjKo5eVZfe/9vxP3rfOt72S4NHw02dFb6W3iUH7CdaY37li6YOOpO35VDvvv5+mKIIVZYrgszWBcg+HS+gvrr0r3up2bSSlZcQVEQN8qsGL25ErcKPfetLvzuJC8DywRrHKgLeAABwOIKjS9r2PUULtl7Zmwz54JCnUC+U+a8CPOrHHKZLccwM+fCLWwEH61x4Hqw/lrN9pG5WQnFwr4TrKo5H1x7Dz+NWnZ5tb9KxmKntlLpFmHQgEG3s0reyxBgQRcEWIPMGrVYXc2Juoh/NL502ftCSCRZY2yupuD8weoPA0c93N5I8Zh+8TRgLOvqtbh5dOooXb+bnnByZ4xeCQ+H9wn7JPy+HKqrdreGTBzZ11U6SL6y/36VRvbgrNhldpXljuFudif9hxHlP8AmNC+ihsQ/wDAMR7RP+Y0Lzz99B3sq6zhn8Iz7J33wUODhDzJmSJQyqcxBCi4so41XbkbfbGbSxE1iq90qop5KG+etz51abL3Owc+CgzwJmaJSWAs1yo1zDW9VW5O75we0sRDcle6VkJ5qXPG3PQg+VXzhaX1dzL4x/SIWWlXoUquu8gIRb+NLBi2igjEff8AiLxgmSYtoVzcVFxwW1+dUEiDC/RJ4sU3hcrr3N9MiEcZDexblwFGPeLZLTRN3RVZwp7qQjVSbXsfs3AtflehJg8A+DSXEzKUlVjHArce8PpPrxCDUHmTelEZtY2qhLX35SiVY5VhBBXCh5pj68qL16K2VB5E86jYbEd1DhZTqFxEpb2i0Ob4jN8abwqZMFNIeMrrEPaF+kf8QldxSfUMOf8AzTflioFchOL+LT5wbXkw6kibDMzwEHUqpuyg9bWlW3PN1ryIv0kGWHw4lfE6Jp3lte8jtwYfaUceIpbUxLq+GxaaM0am/wC/EcjeegX3Mamnd2WbERS4MFVm+kRhoIGB+kUkcMpNx1BFSlYAuNAX/uVpOzJ2xEjzyorPGMizahmzakNbRza2pF9aJF6jbNwKxJlAW51YhQMzH0msOZOtQ9sY6eMgQxxNcaGSbJr0tlOb3GmgYW5Ez0o6KCm937difvW+dETsf/ZZvvf8iVmcZ2cY6WR5GMGd2zN9JzY9Le4eVWm7mwtp4PMkL4Yh9crOTw0uLa+w+VLAN8LK07HsnLy01lb7eDaCQ4aWR7WVDx56Gw8ydPfXzwvCiTtXdnamOt30+HCA6BWOQHyA8R8zSw3Zs0BRgI8U+pAd8iKRw8IVmk+IouFpmpjk1Dh20Al2QQlJcQGBByRmx6G5B+BHxooUMNkbF2lDinxSthnMl86mTQgW0Fh4cunlb21v9nY12W8qoh5BZA4I5G9hxqzcBdmk7IwwhO7U2ak8bRSDMjCxH+uBFAnefduTBzmNrlTrG/rL/QjnR9EwPMdOI5capd6diQ4yJoXIDDxK1xdCODeXX2VHCwpq9OJm2OVkthn/AJfn/wAM3zNDJ+dEjDbIxw2c2FUQIjM4aRph4gWvoALC/tPDlVGezTGa+LD6cfpOAJ05aXpZBWZPE94YA3gIr7rH6lh/uk/KKk/q5e/7/XNkyey2bN86ze7s+Mw8ccEyQMEsgcT2NhoPAU1Yac9a1LY1BxZR5sP6mmhbUTgWC0/SppcSpJAIJHEA8PhXaKbYXsrVNvJurBjECyghl9BwdVv8x50qVRB7Q5tFYnb/AGb4juYYcOVdYs5bMcpZnYG/TQADjUPE7iY1sFBEIhnSWRmGddAwWxvfW9qVKq0CuN2kjNnyrTZ3ZrJJhVgxLhMkpdcniOVlAZbkaai/OtxsXYUWFi7qIWXib6kk8SSeJpUqIACfFAxgwFYAVQbzbvHFZLMq5Q4NwT6YAvoRwt76VKimuG4ZUKXc5mZ2aa4kZWfw29B8yZSDcFRprfgOldg3RdVytIjZkys5Txg5XW6G9kvmv5361ylQSxC1PrusWikR2Qd40ZIjUqoEZW9he4LBePI26VHj3OkBQmckoGUHILkOXMhvyLZgdLC6L0rtKorGFpXW3SYqoLQgpawWKytbuSMwv4ge7seoIHKuLucwdZBIoYMpICnLYSNKVC30FytuYKnrSpVEDE1OYDdeWAqUlVirFjnQ+k6WkIykcT4vMmu7T3VaWWR8yAPzynMD3LRWzX9HXNb2UqVRH0m1SeO7JaGOJmAySZzlB1AVgBqdDrfnwqJjdze8LgsmVi59DxNnZWKu1/EBaw/h6UqVQhQxNqlzCbnSI6v3isQWLkqQWL93mOhtqVJ946V7we5mQZS6soMJUFb5e7bMwFzwYk26XtwtSpVAEBC0KRs/dkxyZsy2AcAqtmbO4fxtc5rWsPM0qVKij6TV/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9700" name="Picture 4" descr="http://confirmado.net/images/stories/banco_nacional_fomento.jpg"/>
          <p:cNvPicPr>
            <a:picLocks noChangeAspect="1" noChangeArrowheads="1"/>
          </p:cNvPicPr>
          <p:nvPr/>
        </p:nvPicPr>
        <p:blipFill>
          <a:blip r:embed="rId2" cstate="print"/>
          <a:srcRect l="11429" t="25600" r="10857" b="26400"/>
          <a:stretch>
            <a:fillRect/>
          </a:stretch>
        </p:blipFill>
        <p:spPr bwMode="auto">
          <a:xfrm>
            <a:off x="1981200" y="4724400"/>
            <a:ext cx="1727200" cy="762000"/>
          </a:xfrm>
          <a:prstGeom prst="rect">
            <a:avLst/>
          </a:prstGeom>
          <a:noFill/>
        </p:spPr>
      </p:pic>
      <p:pic>
        <p:nvPicPr>
          <p:cNvPr id="29702" name="Picture 6" descr="http://t1.gstatic.com/images?q=tbn:ANd9GcRj8keYrH0twtvQVF_vHozrYiojGj5bcFV4IV0hj1sB_QSdAdMRRg"/>
          <p:cNvPicPr>
            <a:picLocks noChangeAspect="1" noChangeArrowheads="1"/>
          </p:cNvPicPr>
          <p:nvPr/>
        </p:nvPicPr>
        <p:blipFill>
          <a:blip r:embed="rId3" cstate="print"/>
          <a:srcRect t="17518" r="-272" b="18248"/>
          <a:stretch>
            <a:fillRect/>
          </a:stretch>
        </p:blipFill>
        <p:spPr bwMode="auto">
          <a:xfrm>
            <a:off x="5029200" y="4800600"/>
            <a:ext cx="2549237" cy="6096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371600" y="228600"/>
            <a:ext cx="7498080" cy="1143000"/>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REQUISITOS PARA OBTENER UN CRÉDITO EN EL BNF </a:t>
            </a:r>
            <a:endParaRPr lang="en-US" sz="28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graphicFrame>
        <p:nvGraphicFramePr>
          <p:cNvPr id="5" name="4 Diagrama"/>
          <p:cNvGraphicFramePr/>
          <p:nvPr/>
        </p:nvGraphicFramePr>
        <p:xfrm>
          <a:off x="1447800" y="13716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8610" name="Picture 2" descr="http://www.menri.com.mx/requisitos.gif"/>
          <p:cNvPicPr>
            <a:picLocks noChangeAspect="1" noChangeArrowheads="1"/>
          </p:cNvPicPr>
          <p:nvPr/>
        </p:nvPicPr>
        <p:blipFill>
          <a:blip r:embed="rId7" cstate="print"/>
          <a:srcRect l="17306" b="8446"/>
          <a:stretch>
            <a:fillRect/>
          </a:stretch>
        </p:blipFill>
        <p:spPr bwMode="auto">
          <a:xfrm>
            <a:off x="7687531" y="1066800"/>
            <a:ext cx="1456469" cy="2362200"/>
          </a:xfrm>
          <a:prstGeom prst="rect">
            <a:avLst/>
          </a:prstGeom>
          <a:noFill/>
        </p:spPr>
      </p:pic>
      <p:sp>
        <p:nvSpPr>
          <p:cNvPr id="7" name="6 CuadroTexto"/>
          <p:cNvSpPr txBox="1"/>
          <p:nvPr/>
        </p:nvSpPr>
        <p:spPr>
          <a:xfrm>
            <a:off x="1447800" y="5638800"/>
            <a:ext cx="5410200" cy="461665"/>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BNF</a:t>
            </a:r>
          </a:p>
          <a:p>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228725" y="133350"/>
            <a:ext cx="7498080" cy="1143000"/>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GARANTÍAS, PLAZOS, FORMA DE PAGO DEL BANCO NACIONAL DE FOMENTO </a:t>
            </a:r>
            <a:endParaRPr lang="en-US" sz="28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6" name="5 CuadroTexto"/>
          <p:cNvSpPr txBox="1"/>
          <p:nvPr/>
        </p:nvSpPr>
        <p:spPr>
          <a:xfrm>
            <a:off x="1295400" y="64008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graphicFrame>
        <p:nvGraphicFramePr>
          <p:cNvPr id="7" name="6 Gráfico"/>
          <p:cNvGraphicFramePr/>
          <p:nvPr/>
        </p:nvGraphicFramePr>
        <p:xfrm>
          <a:off x="1066800" y="1524000"/>
          <a:ext cx="4191540" cy="192369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nvGraphicFramePr>
        <p:xfrm>
          <a:off x="5181600" y="1447800"/>
          <a:ext cx="3724443" cy="21048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8 Gráfico"/>
          <p:cNvGraphicFramePr/>
          <p:nvPr/>
        </p:nvGraphicFramePr>
        <p:xfrm>
          <a:off x="1066800" y="3962400"/>
          <a:ext cx="4188843" cy="2303253"/>
        </p:xfrm>
        <a:graphic>
          <a:graphicData uri="http://schemas.openxmlformats.org/drawingml/2006/chart">
            <c:chart xmlns:c="http://schemas.openxmlformats.org/drawingml/2006/chart" xmlns:r="http://schemas.openxmlformats.org/officeDocument/2006/relationships" r:id="rId4"/>
          </a:graphicData>
        </a:graphic>
      </p:graphicFrame>
      <p:sp>
        <p:nvSpPr>
          <p:cNvPr id="10" name="9 CuadroTexto"/>
          <p:cNvSpPr txBox="1"/>
          <p:nvPr/>
        </p:nvSpPr>
        <p:spPr>
          <a:xfrm>
            <a:off x="5562600" y="3502223"/>
            <a:ext cx="4495800" cy="307777"/>
          </a:xfrm>
          <a:prstGeom prst="rect">
            <a:avLst/>
          </a:prstGeom>
          <a:noFill/>
        </p:spPr>
        <p:txBody>
          <a:bodyPr wrap="square" rtlCol="0">
            <a:spAutoFit/>
          </a:bodyPr>
          <a:lstStyle/>
          <a:p>
            <a:pPr algn="just"/>
            <a:r>
              <a:rPr lang="es-ES" sz="1400" dirty="0" smtClean="0">
                <a:latin typeface="Times New Roman" pitchFamily="18" charset="0"/>
                <a:cs typeface="Times New Roman" pitchFamily="18" charset="0"/>
              </a:rPr>
              <a:t>Mediano plazo corresponde de 2 a 7 años.</a:t>
            </a:r>
            <a:endParaRPr lang="en-US" sz="1400" dirty="0">
              <a:latin typeface="Times New Roman" pitchFamily="18" charset="0"/>
              <a:cs typeface="Times New Roman" pitchFamily="18" charset="0"/>
            </a:endParaRPr>
          </a:p>
        </p:txBody>
      </p:sp>
      <p:graphicFrame>
        <p:nvGraphicFramePr>
          <p:cNvPr id="12" name="11 Gráfico"/>
          <p:cNvGraphicFramePr/>
          <p:nvPr/>
        </p:nvGraphicFramePr>
        <p:xfrm>
          <a:off x="4800600" y="3886200"/>
          <a:ext cx="4114800" cy="2590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ox(in)">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9" grpId="0">
        <p:bldAsOne/>
      </p:bldGraphic>
      <p:bldGraphic spid="12"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1828800" y="1905000"/>
          <a:ext cx="6172200" cy="4191000"/>
        </p:xfrm>
        <a:graphic>
          <a:graphicData uri="http://schemas.openxmlformats.org/drawingml/2006/chart">
            <c:chart xmlns:c="http://schemas.openxmlformats.org/drawingml/2006/chart" xmlns:r="http://schemas.openxmlformats.org/officeDocument/2006/relationships" r:id="rId2"/>
          </a:graphicData>
        </a:graphic>
      </p:graphicFrame>
      <p:sp>
        <p:nvSpPr>
          <p:cNvPr id="3" name="2 CuadroTexto"/>
          <p:cNvSpPr txBox="1"/>
          <p:nvPr/>
        </p:nvSpPr>
        <p:spPr>
          <a:xfrm>
            <a:off x="1219200" y="1219200"/>
            <a:ext cx="7467600" cy="523220"/>
          </a:xfrm>
          <a:prstGeom prst="rect">
            <a:avLst/>
          </a:prstGeom>
          <a:noFill/>
        </p:spPr>
        <p:txBody>
          <a:bodyPr wrap="square" rtlCol="0">
            <a:spAutoFit/>
          </a:bodyPr>
          <a:lstStyle/>
          <a:p>
            <a:pPr algn="just"/>
            <a:r>
              <a:rPr lang="es-EC" sz="1400" dirty="0" smtClean="0">
                <a:latin typeface="Times New Roman" pitchFamily="18" charset="0"/>
                <a:cs typeface="Times New Roman" pitchFamily="18" charset="0"/>
              </a:rPr>
              <a:t>Del total de encuestados el 41% (26 agricultores) se financian a través del Banco Nacional de Fomento.</a:t>
            </a:r>
            <a:endParaRPr lang="en-US" sz="1400" dirty="0">
              <a:latin typeface="Times New Roman" pitchFamily="18" charset="0"/>
              <a:cs typeface="Times New Roman" pitchFamily="18" charset="0"/>
            </a:endParaRPr>
          </a:p>
        </p:txBody>
      </p:sp>
      <p:sp>
        <p:nvSpPr>
          <p:cNvPr id="5" name="1 Título"/>
          <p:cNvSpPr>
            <a:spLocks noGrp="1"/>
          </p:cNvSpPr>
          <p:nvPr>
            <p:ph type="title"/>
          </p:nvPr>
        </p:nvSpPr>
        <p:spPr>
          <a:xfrm>
            <a:off x="1036320" y="0"/>
            <a:ext cx="7498080" cy="1143000"/>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USO DEL CRÉDITO OBTENIDO EN EL BNF </a:t>
            </a:r>
            <a:endParaRPr lang="en-US" sz="2800" b="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6" name="5 CuadroTexto"/>
          <p:cNvSpPr txBox="1"/>
          <p:nvPr/>
        </p:nvSpPr>
        <p:spPr>
          <a:xfrm>
            <a:off x="1600200" y="62484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1066800" y="304800"/>
            <a:ext cx="7848600" cy="914400"/>
          </a:xfrm>
        </p:spPr>
        <p:txBody>
          <a:bodyPr>
            <a:noAutofit/>
          </a:bodyPr>
          <a:lstStyle/>
          <a:p>
            <a:pPr algn="ctr"/>
            <a:r>
              <a:rPr lang="es-EC" sz="24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t>DIFICULTADES CONSIDERADAS POR LOS AGRICULTORES PARA ACCEDER A UN CRÉDITO EN EL BNF</a:t>
            </a:r>
            <a:br>
              <a:rPr lang="es-EC" sz="2400" b="1" i="1" cap="none" dirty="0" smtClean="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rPr>
            </a:br>
            <a:endParaRPr lang="en-US" sz="2400" b="1" i="1" cap="none" dirty="0">
              <a:ln w="1905"/>
              <a:solidFill>
                <a:schemeClr val="bg2">
                  <a:lumMod val="10000"/>
                </a:schemeClr>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8" name="7 CuadroTexto"/>
          <p:cNvSpPr txBox="1"/>
          <p:nvPr/>
        </p:nvSpPr>
        <p:spPr>
          <a:xfrm>
            <a:off x="1143000" y="63246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graphicFrame>
        <p:nvGraphicFramePr>
          <p:cNvPr id="10" name="9 Gráfico"/>
          <p:cNvGraphicFramePr/>
          <p:nvPr/>
        </p:nvGraphicFramePr>
        <p:xfrm>
          <a:off x="2971800" y="4114800"/>
          <a:ext cx="4381500" cy="22479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10 Gráfico"/>
          <p:cNvGraphicFramePr/>
          <p:nvPr/>
        </p:nvGraphicFramePr>
        <p:xfrm>
          <a:off x="990600" y="1600200"/>
          <a:ext cx="4114800" cy="2209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11 Gráfico"/>
          <p:cNvGraphicFramePr/>
          <p:nvPr/>
        </p:nvGraphicFramePr>
        <p:xfrm>
          <a:off x="5105400" y="1524000"/>
          <a:ext cx="3657600" cy="2362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plus(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Graphic spid="11"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228600"/>
            <a:ext cx="8001000" cy="1401762"/>
          </a:xfrm>
        </p:spPr>
        <p:txBody>
          <a:bodyPr>
            <a:noAutofit/>
          </a:bodyPr>
          <a:lstStyle/>
          <a:p>
            <a:pPr lvl="0" algn="ctr" fontAlgn="base">
              <a:spcAft>
                <a:spcPct val="0"/>
              </a:spcAft>
            </a:pP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r>
            <a:b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b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r>
            <a:b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b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CRÉDITO CONCEDIDO AL SECTOR AGROPECUARIO Y PESCA 1/ POR EL SISTEMA FINANCIERO PRIVADO</a:t>
            </a:r>
            <a: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a:r>
            <a:b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Acumulado Enero - Junio/2012</a:t>
            </a:r>
            <a: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a:r>
            <a:b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n-US" sz="2400" b="1" i="1" dirty="0" smtClean="0">
                <a:solidFill>
                  <a:schemeClr val="tx1"/>
                </a:solidFill>
                <a:latin typeface="Times New Roman" pitchFamily="18" charset="0"/>
                <a:cs typeface="Times New Roman" pitchFamily="18" charset="0"/>
              </a:rPr>
              <a:t/>
            </a:r>
            <a:br>
              <a:rPr lang="en-US" sz="2400" b="1" i="1" dirty="0" smtClean="0">
                <a:solidFill>
                  <a:schemeClr val="tx1"/>
                </a:solidFill>
                <a:latin typeface="Times New Roman" pitchFamily="18" charset="0"/>
                <a:cs typeface="Times New Roman" pitchFamily="18" charset="0"/>
              </a:rPr>
            </a:br>
            <a:endParaRPr lang="en-US" sz="2400" b="1" i="1" dirty="0">
              <a:solidFill>
                <a:schemeClr val="tx1"/>
              </a:solidFill>
              <a:latin typeface="Times New Roman" pitchFamily="18" charset="0"/>
              <a:cs typeface="Times New Roman" pitchFamily="18" charset="0"/>
            </a:endParaRPr>
          </a:p>
        </p:txBody>
      </p:sp>
      <p:graphicFrame>
        <p:nvGraphicFramePr>
          <p:cNvPr id="5" name="3 Marcador de contenido"/>
          <p:cNvGraphicFramePr>
            <a:graphicFrameLocks noGrp="1"/>
          </p:cNvGraphicFramePr>
          <p:nvPr>
            <p:ph idx="1"/>
          </p:nvPr>
        </p:nvGraphicFramePr>
        <p:xfrm>
          <a:off x="1676400" y="1981200"/>
          <a:ext cx="6934200" cy="2743200"/>
        </p:xfrm>
        <a:graphic>
          <a:graphicData uri="http://schemas.openxmlformats.org/drawingml/2006/table">
            <a:tbl>
              <a:tblPr/>
              <a:tblGrid>
                <a:gridCol w="1217911"/>
                <a:gridCol w="850553"/>
                <a:gridCol w="928597"/>
                <a:gridCol w="736739"/>
                <a:gridCol w="304800"/>
                <a:gridCol w="914400"/>
                <a:gridCol w="1226793"/>
                <a:gridCol w="754407"/>
              </a:tblGrid>
              <a:tr h="200025">
                <a:tc rowSpan="2">
                  <a:txBody>
                    <a:bodyPr/>
                    <a:lstStyle/>
                    <a:p>
                      <a:pPr marL="0" marR="0" algn="ctr">
                        <a:lnSpc>
                          <a:spcPct val="150000"/>
                        </a:lnSpc>
                        <a:spcBef>
                          <a:spcPts val="0"/>
                        </a:spcBef>
                        <a:spcAft>
                          <a:spcPts val="0"/>
                        </a:spcAft>
                      </a:pPr>
                      <a:r>
                        <a:rPr lang="es-EC" sz="1200" b="1" dirty="0">
                          <a:latin typeface="Times New Roman"/>
                          <a:ea typeface="Times New Roman"/>
                          <a:cs typeface="Times New Roman"/>
                        </a:rPr>
                        <a:t>INSTITUCIÓN</a:t>
                      </a:r>
                      <a:endParaRPr lang="en-US" sz="1200" dirty="0">
                        <a:latin typeface="Calibri"/>
                        <a:ea typeface="Calibri"/>
                        <a:cs typeface="Times New Roman"/>
                      </a:endParaRPr>
                    </a:p>
                  </a:txBody>
                  <a:tcPr marL="68580" marR="68580" marT="0" marB="0" anchor="b">
                    <a:lnL>
                      <a:noFill/>
                    </a:lnL>
                    <a:lnR>
                      <a:noFill/>
                    </a:lnR>
                    <a:lnT>
                      <a:noFill/>
                    </a:lnT>
                    <a:lnB>
                      <a:noFill/>
                    </a:lnB>
                    <a:solidFill>
                      <a:srgbClr val="C2D69A"/>
                    </a:solidFill>
                  </a:tcPr>
                </a:tc>
                <a:tc gridSpan="2">
                  <a:txBody>
                    <a:bodyPr/>
                    <a:lstStyle/>
                    <a:p>
                      <a:pPr marL="0" marR="0" algn="ctr">
                        <a:lnSpc>
                          <a:spcPct val="150000"/>
                        </a:lnSpc>
                        <a:spcBef>
                          <a:spcPts val="0"/>
                        </a:spcBef>
                        <a:spcAft>
                          <a:spcPts val="0"/>
                        </a:spcAft>
                      </a:pPr>
                      <a:r>
                        <a:rPr lang="es-EC" sz="1200" b="1">
                          <a:latin typeface="Times New Roman"/>
                          <a:ea typeface="Times New Roman"/>
                          <a:cs typeface="Times New Roman"/>
                        </a:rPr>
                        <a:t>2012</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n-US"/>
                    </a:p>
                  </a:txBody>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C2D69A"/>
                    </a:solidFill>
                  </a:tcPr>
                </a:tc>
                <a:tc gridSpan="2">
                  <a:txBody>
                    <a:bodyPr/>
                    <a:lstStyle/>
                    <a:p>
                      <a:pPr marL="0" marR="0" algn="ctr">
                        <a:lnSpc>
                          <a:spcPct val="150000"/>
                        </a:lnSpc>
                        <a:spcBef>
                          <a:spcPts val="0"/>
                        </a:spcBef>
                        <a:spcAft>
                          <a:spcPts val="0"/>
                        </a:spcAft>
                      </a:pPr>
                      <a:r>
                        <a:rPr lang="es-EC" sz="1200" b="1" dirty="0">
                          <a:latin typeface="Times New Roman"/>
                          <a:ea typeface="Times New Roman"/>
                          <a:cs typeface="Times New Roman"/>
                        </a:rPr>
                        <a:t>2011</a:t>
                      </a:r>
                      <a:endParaRPr lang="en-US" sz="1200" dirty="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solidFill>
                      <a:srgbClr val="C2D69A"/>
                    </a:solidFill>
                  </a:tcPr>
                </a:tc>
                <a:tc hMerge="1">
                  <a:txBody>
                    <a:bodyPr/>
                    <a:lstStyle/>
                    <a:p>
                      <a:endParaRPr lang="en-US"/>
                    </a:p>
                  </a:txBody>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C2D69A"/>
                    </a:solidFill>
                  </a:tcPr>
                </a:tc>
              </a:tr>
              <a:tr h="333375">
                <a:tc vMerge="1">
                  <a:txBody>
                    <a:bodyPr/>
                    <a:lstStyle/>
                    <a:p>
                      <a:endParaRPr lang="en-US"/>
                    </a:p>
                  </a:txBody>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Oper. (Num.)</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Valor (Dólares)</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2D69A"/>
                    </a:solidFill>
                  </a:tcPr>
                </a:tc>
                <a:tc>
                  <a:txBody>
                    <a:bodyPr/>
                    <a:lstStyle/>
                    <a:p>
                      <a:pPr marL="0" marR="0" algn="ctr">
                        <a:lnSpc>
                          <a:spcPct val="150000"/>
                        </a:lnSpc>
                        <a:spcBef>
                          <a:spcPts val="0"/>
                        </a:spcBef>
                        <a:spcAft>
                          <a:spcPts val="0"/>
                        </a:spcAft>
                      </a:pPr>
                      <a:r>
                        <a:rPr lang="es-EC" sz="1200" b="1" dirty="0">
                          <a:latin typeface="Times New Roman"/>
                          <a:ea typeface="Times New Roman"/>
                          <a:cs typeface="Times New Roman"/>
                        </a:rPr>
                        <a:t>% Valor</a:t>
                      </a:r>
                      <a:endParaRPr lang="en-US" sz="1200" dirty="0">
                        <a:latin typeface="Calibri"/>
                        <a:ea typeface="Calibri"/>
                        <a:cs typeface="Times New Roman"/>
                      </a:endParaRPr>
                    </a:p>
                  </a:txBody>
                  <a:tcPr marL="68580" marR="68580" marT="0" marB="0" anchor="b">
                    <a:lnL>
                      <a:noFill/>
                    </a:lnL>
                    <a:lnR>
                      <a:noFill/>
                    </a:lnR>
                    <a:lnT>
                      <a:noFill/>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Oper. (Num.)</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Valor (Dólares)</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C2D69A"/>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Valor</a:t>
                      </a:r>
                      <a:endParaRPr lang="en-US" sz="1200">
                        <a:latin typeface="Calibri"/>
                        <a:ea typeface="Calibri"/>
                        <a:cs typeface="Times New Roman"/>
                      </a:endParaRPr>
                    </a:p>
                  </a:txBody>
                  <a:tcPr marL="68580" marR="68580" marT="0" marB="0" anchor="b">
                    <a:lnL>
                      <a:noFill/>
                    </a:lnL>
                    <a:lnR>
                      <a:noFill/>
                    </a:lnR>
                    <a:lnT>
                      <a:noFill/>
                    </a:lnT>
                    <a:lnB>
                      <a:noFill/>
                    </a:lnB>
                    <a:solidFill>
                      <a:srgbClr val="C2D69A"/>
                    </a:solidFill>
                  </a:tcPr>
                </a:tc>
              </a:tr>
              <a:tr h="190500">
                <a:tc>
                  <a:txBody>
                    <a:bodyPr/>
                    <a:lstStyle/>
                    <a:p>
                      <a:pPr marL="0" marR="0">
                        <a:lnSpc>
                          <a:spcPct val="150000"/>
                        </a:lnSpc>
                        <a:spcBef>
                          <a:spcPts val="0"/>
                        </a:spcBef>
                        <a:spcAft>
                          <a:spcPts val="0"/>
                        </a:spcAft>
                      </a:pPr>
                      <a:r>
                        <a:rPr lang="es-EC" sz="1200">
                          <a:latin typeface="Times New Roman"/>
                          <a:ea typeface="Times New Roman"/>
                          <a:cs typeface="Times New Roman"/>
                        </a:rPr>
                        <a:t>Bancos Privados</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36,959</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616,998,208</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85.52%</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nSpc>
                          <a:spcPct val="150000"/>
                        </a:lnSpc>
                        <a:spcBef>
                          <a:spcPts val="0"/>
                        </a:spcBef>
                        <a:spcAft>
                          <a:spcPts val="0"/>
                        </a:spcAft>
                      </a:pPr>
                      <a:r>
                        <a:rPr lang="es-EC" sz="1200">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72,224</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1,149,198,253</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86.02%</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r>
              <a:tr h="190500">
                <a:tc>
                  <a:txBody>
                    <a:bodyPr/>
                    <a:lstStyle/>
                    <a:p>
                      <a:pPr marL="0" marR="0">
                        <a:lnSpc>
                          <a:spcPct val="150000"/>
                        </a:lnSpc>
                        <a:spcBef>
                          <a:spcPts val="0"/>
                        </a:spcBef>
                        <a:spcAft>
                          <a:spcPts val="0"/>
                        </a:spcAft>
                      </a:pPr>
                      <a:r>
                        <a:rPr lang="es-EC" sz="1200">
                          <a:latin typeface="Times New Roman"/>
                          <a:ea typeface="Times New Roman"/>
                          <a:cs typeface="Times New Roman"/>
                        </a:rPr>
                        <a:t>Cooperativas de Ahorro y Crédito</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27,985</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100,160,968</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13.88%</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a:lnSpc>
                          <a:spcPct val="115000"/>
                        </a:lnSpc>
                      </a:pPr>
                      <a:endParaRPr lang="en-US" sz="1200">
                        <a:latin typeface="Calibri"/>
                        <a:ea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51,494</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177,331,585</a:t>
                      </a:r>
                      <a:endParaRPr lang="en-US" sz="1200">
                        <a:latin typeface="Calibri"/>
                        <a:ea typeface="Calibri"/>
                        <a:cs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b="1" dirty="0">
                          <a:latin typeface="Times New Roman"/>
                          <a:ea typeface="Times New Roman"/>
                          <a:cs typeface="Times New Roman"/>
                        </a:rPr>
                        <a:t>13.27%</a:t>
                      </a:r>
                      <a:endParaRPr lang="en-US" sz="1200" dirty="0">
                        <a:latin typeface="Calibri"/>
                        <a:ea typeface="Calibri"/>
                        <a:cs typeface="Times New Roman"/>
                      </a:endParaRPr>
                    </a:p>
                  </a:txBody>
                  <a:tcPr marL="68580" marR="68580" marT="0" marB="0" anchor="b">
                    <a:lnL>
                      <a:noFill/>
                    </a:lnL>
                    <a:lnR>
                      <a:noFill/>
                    </a:lnR>
                    <a:lnT>
                      <a:noFill/>
                    </a:lnT>
                    <a:lnB>
                      <a:noFill/>
                    </a:lnB>
                  </a:tcPr>
                </a:tc>
              </a:tr>
              <a:tr h="190500">
                <a:tc>
                  <a:txBody>
                    <a:bodyPr/>
                    <a:lstStyle/>
                    <a:p>
                      <a:pPr marL="0" marR="0">
                        <a:lnSpc>
                          <a:spcPct val="150000"/>
                        </a:lnSpc>
                        <a:spcBef>
                          <a:spcPts val="0"/>
                        </a:spcBef>
                        <a:spcAft>
                          <a:spcPts val="0"/>
                        </a:spcAft>
                      </a:pPr>
                      <a:r>
                        <a:rPr lang="es-EC" sz="1200">
                          <a:latin typeface="Times New Roman"/>
                          <a:ea typeface="Times New Roman"/>
                          <a:cs typeface="Times New Roman"/>
                        </a:rPr>
                        <a:t>Sociedades Financieras</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272</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4,040,848</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0.56%</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nSpc>
                          <a:spcPct val="150000"/>
                        </a:lnSpc>
                        <a:spcBef>
                          <a:spcPts val="0"/>
                        </a:spcBef>
                        <a:spcAft>
                          <a:spcPts val="0"/>
                        </a:spcAft>
                      </a:pPr>
                      <a:r>
                        <a:rPr lang="es-EC" sz="1200">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517</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8,873,849</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0.66%</a:t>
                      </a:r>
                      <a:endParaRPr lang="en-US" sz="1200">
                        <a:latin typeface="Calibri"/>
                        <a:ea typeface="Calibri"/>
                        <a:cs typeface="Times New Roman"/>
                      </a:endParaRPr>
                    </a:p>
                  </a:txBody>
                  <a:tcPr marL="68580" marR="68580" marT="0" marB="0" anchor="b">
                    <a:lnL>
                      <a:noFill/>
                    </a:lnL>
                    <a:lnR>
                      <a:noFill/>
                    </a:lnR>
                    <a:lnT>
                      <a:noFill/>
                    </a:lnT>
                    <a:lnB>
                      <a:noFill/>
                    </a:lnB>
                    <a:solidFill>
                      <a:srgbClr val="D7E4BC"/>
                    </a:solidFill>
                  </a:tcPr>
                </a:tc>
              </a:tr>
              <a:tr h="200025">
                <a:tc>
                  <a:txBody>
                    <a:bodyPr/>
                    <a:lstStyle/>
                    <a:p>
                      <a:pPr marL="0" marR="0">
                        <a:lnSpc>
                          <a:spcPct val="150000"/>
                        </a:lnSpc>
                        <a:spcBef>
                          <a:spcPts val="0"/>
                        </a:spcBef>
                        <a:spcAft>
                          <a:spcPts val="0"/>
                        </a:spcAft>
                      </a:pPr>
                      <a:r>
                        <a:rPr lang="es-EC" sz="1200">
                          <a:latin typeface="Times New Roman"/>
                          <a:ea typeface="Times New Roman"/>
                          <a:cs typeface="Times New Roman"/>
                        </a:rPr>
                        <a:t>Mutualistas</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18</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247,496</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0.03%</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en-US" sz="1200">
                        <a:latin typeface="Calibri"/>
                        <a:ea typeface="Times New Roman"/>
                      </a:endParaRPr>
                    </a:p>
                  </a:txBody>
                  <a:tcPr marL="68580" marR="68580" marT="0" marB="0" anchor="b">
                    <a:lnL>
                      <a:noFill/>
                    </a:lnL>
                    <a:lnR>
                      <a:noFill/>
                    </a:lnR>
                    <a:lnT>
                      <a:noFill/>
                    </a:lnT>
                    <a:lnB>
                      <a:noFill/>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42</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1200">
                          <a:latin typeface="Times New Roman"/>
                          <a:ea typeface="Times New Roman"/>
                          <a:cs typeface="Times New Roman"/>
                        </a:rPr>
                        <a:t>599,990</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0.04%</a:t>
                      </a:r>
                      <a:endParaRPr lang="en-US" sz="1200">
                        <a:latin typeface="Calibri"/>
                        <a:ea typeface="Calibri"/>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190500">
                <a:tc>
                  <a:txBody>
                    <a:bodyPr/>
                    <a:lstStyle/>
                    <a:p>
                      <a:pPr marL="0" marR="0" algn="ctr">
                        <a:lnSpc>
                          <a:spcPct val="150000"/>
                        </a:lnSpc>
                        <a:spcBef>
                          <a:spcPts val="0"/>
                        </a:spcBef>
                        <a:spcAft>
                          <a:spcPts val="0"/>
                        </a:spcAft>
                      </a:pPr>
                      <a:r>
                        <a:rPr lang="es-EC" sz="1200" b="1">
                          <a:latin typeface="Times New Roman"/>
                          <a:ea typeface="Times New Roman"/>
                          <a:cs typeface="Times New Roman"/>
                        </a:rPr>
                        <a:t>TOTAL</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r">
                        <a:lnSpc>
                          <a:spcPct val="150000"/>
                        </a:lnSpc>
                        <a:spcBef>
                          <a:spcPts val="0"/>
                        </a:spcBef>
                        <a:spcAft>
                          <a:spcPts val="0"/>
                        </a:spcAft>
                      </a:pPr>
                      <a:r>
                        <a:rPr lang="es-EC" sz="1200" b="1" dirty="0">
                          <a:latin typeface="Times New Roman"/>
                          <a:ea typeface="Times New Roman"/>
                          <a:cs typeface="Times New Roman"/>
                        </a:rPr>
                        <a:t>65,234</a:t>
                      </a:r>
                      <a:endParaRPr lang="en-US" sz="12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721,447,520</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r">
                        <a:lnSpc>
                          <a:spcPct val="150000"/>
                        </a:lnSpc>
                        <a:spcBef>
                          <a:spcPts val="0"/>
                        </a:spcBef>
                        <a:spcAft>
                          <a:spcPts val="0"/>
                        </a:spcAft>
                      </a:pPr>
                      <a:r>
                        <a:rPr lang="es-EC" sz="1200" b="1" dirty="0">
                          <a:latin typeface="Times New Roman"/>
                          <a:ea typeface="Times New Roman"/>
                          <a:cs typeface="Times New Roman"/>
                        </a:rPr>
                        <a:t>100%</a:t>
                      </a:r>
                      <a:endParaRPr lang="en-US" sz="12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ctr">
                        <a:lnSpc>
                          <a:spcPct val="150000"/>
                        </a:lnSpc>
                        <a:spcBef>
                          <a:spcPts val="0"/>
                        </a:spcBef>
                        <a:spcAft>
                          <a:spcPts val="0"/>
                        </a:spcAft>
                      </a:pPr>
                      <a:r>
                        <a:rPr lang="es-EC" sz="1200" b="1">
                          <a:latin typeface="Times New Roman"/>
                          <a:ea typeface="Times New Roman"/>
                          <a:cs typeface="Times New Roman"/>
                        </a:rPr>
                        <a:t> </a:t>
                      </a:r>
                      <a:endParaRPr lang="en-US" sz="1200">
                        <a:latin typeface="Calibri"/>
                        <a:ea typeface="Calibri"/>
                        <a:cs typeface="Times New Roman"/>
                      </a:endParaRPr>
                    </a:p>
                  </a:txBody>
                  <a:tcPr marL="68580" marR="68580" marT="0" marB="0" anchor="b">
                    <a:lnL>
                      <a:noFill/>
                    </a:lnL>
                    <a:lnR>
                      <a:noFill/>
                    </a:lnR>
                    <a:lnT>
                      <a:noFill/>
                    </a:lnT>
                    <a:lnB>
                      <a:noFill/>
                    </a:lnB>
                    <a:solidFill>
                      <a:srgbClr val="E5E0E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124,277</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r">
                        <a:lnSpc>
                          <a:spcPct val="150000"/>
                        </a:lnSpc>
                        <a:spcBef>
                          <a:spcPts val="0"/>
                        </a:spcBef>
                        <a:spcAft>
                          <a:spcPts val="0"/>
                        </a:spcAft>
                      </a:pPr>
                      <a:r>
                        <a:rPr lang="es-EC" sz="1200" b="1">
                          <a:latin typeface="Times New Roman"/>
                          <a:ea typeface="Times New Roman"/>
                          <a:cs typeface="Times New Roman"/>
                        </a:rPr>
                        <a:t>1,336,003,678</a:t>
                      </a:r>
                      <a:endParaRPr lang="en-US" sz="12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c>
                  <a:txBody>
                    <a:bodyPr/>
                    <a:lstStyle/>
                    <a:p>
                      <a:pPr marL="0" marR="0" algn="r">
                        <a:lnSpc>
                          <a:spcPct val="150000"/>
                        </a:lnSpc>
                        <a:spcBef>
                          <a:spcPts val="0"/>
                        </a:spcBef>
                        <a:spcAft>
                          <a:spcPts val="0"/>
                        </a:spcAft>
                      </a:pPr>
                      <a:r>
                        <a:rPr lang="es-EC" sz="1200" b="1" dirty="0">
                          <a:latin typeface="Times New Roman"/>
                          <a:ea typeface="Times New Roman"/>
                          <a:cs typeface="Times New Roman"/>
                        </a:rPr>
                        <a:t>100%</a:t>
                      </a:r>
                      <a:endParaRPr lang="en-US" sz="12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solidFill>
                      <a:srgbClr val="E5E0EC"/>
                    </a:solidFill>
                  </a:tcPr>
                </a:tc>
              </a:tr>
            </a:tbl>
          </a:graphicData>
        </a:graphic>
      </p:graphicFrame>
      <p:sp>
        <p:nvSpPr>
          <p:cNvPr id="6" name="5 CuadroTexto"/>
          <p:cNvSpPr txBox="1"/>
          <p:nvPr/>
        </p:nvSpPr>
        <p:spPr>
          <a:xfrm>
            <a:off x="1676400" y="4953000"/>
            <a:ext cx="67818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Superintendencia de Bancos y Seguros (cifras sujetas a revisión)</a:t>
            </a:r>
            <a:endParaRPr lang="en-US" sz="1200" dirty="0">
              <a:latin typeface="Times New Roman" pitchFamily="18" charset="0"/>
              <a:cs typeface="Times New Roman" pitchFamily="18" charset="0"/>
            </a:endParaRPr>
          </a:p>
        </p:txBody>
      </p:sp>
      <p:sp>
        <p:nvSpPr>
          <p:cNvPr id="8" name="7 CuadroTexto"/>
          <p:cNvSpPr txBox="1"/>
          <p:nvPr/>
        </p:nvSpPr>
        <p:spPr>
          <a:xfrm>
            <a:off x="1752600" y="5410200"/>
            <a:ext cx="4724400" cy="738664"/>
          </a:xfrm>
          <a:prstGeom prst="rect">
            <a:avLst/>
          </a:prstGeom>
          <a:noFill/>
        </p:spPr>
        <p:txBody>
          <a:bodyPr wrap="square" rtlCol="0">
            <a:spAutoFit/>
          </a:bodyPr>
          <a:lstStyle/>
          <a:p>
            <a:pPr fontAlgn="b">
              <a:buFont typeface="Wingdings" pitchFamily="2" charset="2"/>
              <a:buChar char="ü"/>
            </a:pPr>
            <a:r>
              <a:rPr lang="es-EC" sz="1400" dirty="0" smtClean="0">
                <a:latin typeface="Times New Roman" pitchFamily="18" charset="0"/>
                <a:cs typeface="Times New Roman" pitchFamily="18" charset="0"/>
              </a:rPr>
              <a:t> Cooperativas de Ahorro y Crédito 24% ( 15 agricultores)  </a:t>
            </a:r>
          </a:p>
          <a:p>
            <a:pPr fontAlgn="b">
              <a:buFont typeface="Wingdings" pitchFamily="2" charset="2"/>
              <a:buChar char="ü"/>
            </a:pPr>
            <a:r>
              <a:rPr lang="es-EC" sz="1400" dirty="0" smtClean="0">
                <a:latin typeface="Times New Roman" pitchFamily="18" charset="0"/>
                <a:cs typeface="Times New Roman" pitchFamily="18" charset="0"/>
              </a:rPr>
              <a:t> Bancos Privados  11% ( 7 agricultores)</a:t>
            </a:r>
          </a:p>
          <a:p>
            <a:pPr>
              <a:buFont typeface="Wingdings" pitchFamily="2" charset="2"/>
              <a:buChar char="ü"/>
            </a:pP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Gráfico"/>
          <p:cNvGraphicFramePr/>
          <p:nvPr/>
        </p:nvGraphicFramePr>
        <p:xfrm>
          <a:off x="2895600" y="1524000"/>
          <a:ext cx="4116705" cy="2419350"/>
        </p:xfrm>
        <a:graphic>
          <a:graphicData uri="http://schemas.openxmlformats.org/drawingml/2006/chart">
            <c:chart xmlns:c="http://schemas.openxmlformats.org/drawingml/2006/chart" xmlns:r="http://schemas.openxmlformats.org/officeDocument/2006/relationships" r:id="rId2"/>
          </a:graphicData>
        </a:graphic>
      </p:graphicFrame>
      <p:sp>
        <p:nvSpPr>
          <p:cNvPr id="7" name="1 Título"/>
          <p:cNvSpPr>
            <a:spLocks noGrp="1"/>
          </p:cNvSpPr>
          <p:nvPr>
            <p:ph type="title"/>
          </p:nvPr>
        </p:nvSpPr>
        <p:spPr>
          <a:xfrm>
            <a:off x="1066800" y="76200"/>
            <a:ext cx="8001000" cy="1401762"/>
          </a:xfrm>
        </p:spPr>
        <p:txBody>
          <a:bodyPr>
            <a:noAutofit/>
          </a:bodyPr>
          <a:lstStyle/>
          <a:p>
            <a:pPr lvl="0" algn="ctr" fontAlgn="base">
              <a:spcAft>
                <a:spcPct val="0"/>
              </a:spcAft>
            </a:pP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r>
            <a:b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br>
            <a:r>
              <a:rPr lang="es-EC"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RAZONES POR LAS CUALES ACUDEN AL SISTEMA FINANCIERO PRIVADO</a:t>
            </a:r>
            <a:r>
              <a:rPr lang="en-US" sz="2400" b="1" i="1" dirty="0" smtClean="0">
                <a:solidFill>
                  <a:schemeClr val="tx1"/>
                </a:solidFill>
                <a:latin typeface="Times New Roman" pitchFamily="18" charset="0"/>
                <a:cs typeface="Times New Roman" pitchFamily="18" charset="0"/>
              </a:rPr>
              <a:t/>
            </a:r>
            <a:br>
              <a:rPr lang="en-US" sz="2400" b="1" i="1" dirty="0" smtClean="0">
                <a:solidFill>
                  <a:schemeClr val="tx1"/>
                </a:solidFill>
                <a:latin typeface="Times New Roman" pitchFamily="18" charset="0"/>
                <a:cs typeface="Times New Roman" pitchFamily="18" charset="0"/>
              </a:rPr>
            </a:br>
            <a:endParaRPr lang="en-US" sz="2400" b="1" i="1" dirty="0">
              <a:solidFill>
                <a:schemeClr val="tx1"/>
              </a:solidFill>
              <a:latin typeface="Times New Roman" pitchFamily="18" charset="0"/>
              <a:cs typeface="Times New Roman" pitchFamily="18" charset="0"/>
            </a:endParaRPr>
          </a:p>
        </p:txBody>
      </p:sp>
      <p:sp>
        <p:nvSpPr>
          <p:cNvPr id="11" name="10 CuadroTexto"/>
          <p:cNvSpPr txBox="1"/>
          <p:nvPr/>
        </p:nvSpPr>
        <p:spPr>
          <a:xfrm>
            <a:off x="1524000" y="4495800"/>
            <a:ext cx="7086600" cy="1708160"/>
          </a:xfrm>
          <a:prstGeom prst="rect">
            <a:avLst/>
          </a:prstGeom>
          <a:noFill/>
        </p:spPr>
        <p:txBody>
          <a:bodyPr wrap="square" rtlCol="0">
            <a:spAutoFit/>
          </a:bodyPr>
          <a:lstStyle/>
          <a:p>
            <a:pPr algn="just">
              <a:lnSpc>
                <a:spcPct val="150000"/>
              </a:lnSpc>
            </a:pPr>
            <a:r>
              <a:rPr lang="es-EC" sz="1400" dirty="0" smtClean="0">
                <a:latin typeface="Times New Roman" pitchFamily="18" charset="0"/>
                <a:cs typeface="Times New Roman" pitchFamily="18" charset="0"/>
              </a:rPr>
              <a:t>A pesar de  que las tasas de interés son altas acuden a estas instituciones.</a:t>
            </a:r>
          </a:p>
          <a:p>
            <a:pPr algn="just">
              <a:lnSpc>
                <a:spcPct val="150000"/>
              </a:lnSpc>
            </a:pPr>
            <a:r>
              <a:rPr lang="es-EC" sz="1400" dirty="0" smtClean="0">
                <a:latin typeface="Times New Roman" pitchFamily="18" charset="0"/>
                <a:cs typeface="Times New Roman" pitchFamily="18" charset="0"/>
              </a:rPr>
              <a:t>En estas instituciones el promedio de entrega del desembolso del dinero es de aproximadamente 2 días hábiles.</a:t>
            </a:r>
            <a:endParaRPr lang="en-US" sz="1400" dirty="0" smtClean="0">
              <a:latin typeface="Times New Roman" pitchFamily="18" charset="0"/>
              <a:cs typeface="Times New Roman" pitchFamily="18" charset="0"/>
            </a:endParaRPr>
          </a:p>
          <a:p>
            <a:pPr algn="just">
              <a:lnSpc>
                <a:spcPct val="150000"/>
              </a:lnSpc>
            </a:pPr>
            <a:r>
              <a:rPr lang="es-EC" sz="1400" dirty="0" smtClean="0">
                <a:latin typeface="Times New Roman" pitchFamily="18" charset="0"/>
                <a:cs typeface="Times New Roman" pitchFamily="18" charset="0"/>
              </a:rPr>
              <a:t>No requieren garante  debido a que mantienen una hipoteca abierta  que les permite obtener un nuevo crédito de forma inmediata. </a:t>
            </a:r>
            <a:endParaRPr lang="en-US" sz="1400" dirty="0">
              <a:latin typeface="Times New Roman" pitchFamily="18" charset="0"/>
              <a:cs typeface="Times New Roman" pitchFamily="18" charset="0"/>
            </a:endParaRPr>
          </a:p>
        </p:txBody>
      </p:sp>
      <p:sp>
        <p:nvSpPr>
          <p:cNvPr id="12" name="11 CuadroTexto"/>
          <p:cNvSpPr txBox="1"/>
          <p:nvPr/>
        </p:nvSpPr>
        <p:spPr>
          <a:xfrm>
            <a:off x="3352800" y="40386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Título"/>
          <p:cNvSpPr>
            <a:spLocks noGrp="1"/>
          </p:cNvSpPr>
          <p:nvPr>
            <p:ph type="title"/>
          </p:nvPr>
        </p:nvSpPr>
        <p:spPr>
          <a:xfrm>
            <a:off x="1066800" y="76200"/>
            <a:ext cx="8001000" cy="1401762"/>
          </a:xfrm>
        </p:spPr>
        <p:txBody>
          <a:bodyPr>
            <a:noAutofit/>
          </a:bodyPr>
          <a:lstStyle/>
          <a:p>
            <a:pPr lvl="0" algn="ctr" fontAlgn="base">
              <a:spcAft>
                <a:spcPct val="0"/>
              </a:spcAft>
            </a:pP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r>
            <a:b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br>
            <a:r>
              <a:rPr lang="es-EC"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INSTITUCIONES FINANCIERAS PRIVADAS A LAS QUE ACUDEN LOS AGRICULTORES POR FINANCIAMIENTO</a:t>
            </a:r>
            <a: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a:r>
            <a:b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n-US" sz="2400" b="1" i="1" dirty="0" smtClean="0">
                <a:solidFill>
                  <a:schemeClr val="tx1"/>
                </a:solidFill>
                <a:latin typeface="Times New Roman" pitchFamily="18" charset="0"/>
                <a:cs typeface="Times New Roman" pitchFamily="18" charset="0"/>
              </a:rPr>
              <a:t/>
            </a:r>
            <a:br>
              <a:rPr lang="en-US" sz="2400" b="1" i="1" dirty="0" smtClean="0">
                <a:solidFill>
                  <a:schemeClr val="tx1"/>
                </a:solidFill>
                <a:latin typeface="Times New Roman" pitchFamily="18" charset="0"/>
                <a:cs typeface="Times New Roman" pitchFamily="18" charset="0"/>
              </a:rPr>
            </a:br>
            <a:endParaRPr lang="en-US" sz="2400" b="1" i="1" dirty="0">
              <a:solidFill>
                <a:schemeClr val="tx1"/>
              </a:solidFill>
              <a:latin typeface="Times New Roman" pitchFamily="18" charset="0"/>
              <a:cs typeface="Times New Roman" pitchFamily="18" charset="0"/>
            </a:endParaRPr>
          </a:p>
        </p:txBody>
      </p:sp>
      <p:graphicFrame>
        <p:nvGraphicFramePr>
          <p:cNvPr id="10" name="21 Gráfico"/>
          <p:cNvGraphicFramePr/>
          <p:nvPr/>
        </p:nvGraphicFramePr>
        <p:xfrm>
          <a:off x="2743200" y="1219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Tabla"/>
          <p:cNvGraphicFramePr>
            <a:graphicFrameLocks noGrp="1"/>
          </p:cNvGraphicFramePr>
          <p:nvPr/>
        </p:nvGraphicFramePr>
        <p:xfrm>
          <a:off x="2133600" y="4191000"/>
          <a:ext cx="5791199" cy="2246843"/>
        </p:xfrm>
        <a:graphic>
          <a:graphicData uri="http://schemas.openxmlformats.org/drawingml/2006/table">
            <a:tbl>
              <a:tblPr/>
              <a:tblGrid>
                <a:gridCol w="1904999"/>
                <a:gridCol w="1323532"/>
                <a:gridCol w="2562668"/>
              </a:tblGrid>
              <a:tr h="519124">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S" sz="1200" b="1" dirty="0">
                          <a:latin typeface="Times New Roman" pitchFamily="18" charset="0"/>
                          <a:ea typeface="Times New Roman"/>
                          <a:cs typeface="Times New Roman" pitchFamily="18" charset="0"/>
                        </a:rPr>
                        <a:t>INSTITUCIÓN FINANCIERA</a:t>
                      </a:r>
                      <a:endParaRPr lang="en-US" sz="1200" dirty="0">
                        <a:latin typeface="Times New Roman" pitchFamily="18" charset="0"/>
                        <a:ea typeface="Calibri"/>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20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S" sz="1200" b="1">
                          <a:latin typeface="Times New Roman" pitchFamily="18" charset="0"/>
                          <a:ea typeface="Times New Roman"/>
                          <a:cs typeface="Times New Roman" pitchFamily="18" charset="0"/>
                        </a:rPr>
                        <a:t>TASA DE INTERÉS</a:t>
                      </a:r>
                      <a:endParaRPr lang="en-US" sz="1200">
                        <a:latin typeface="Times New Roman" pitchFamily="18" charset="0"/>
                        <a:ea typeface="Calibri"/>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2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S" sz="1200" b="1" dirty="0">
                          <a:latin typeface="Times New Roman" pitchFamily="18" charset="0"/>
                          <a:ea typeface="Times New Roman"/>
                          <a:cs typeface="Times New Roman" pitchFamily="18" charset="0"/>
                        </a:rPr>
                        <a:t>TIPO DE CRÉDITO AL QUE HAN ACCEDIDO</a:t>
                      </a:r>
                      <a:endParaRPr lang="en-US" sz="1200" dirty="0">
                        <a:latin typeface="Times New Roman" pitchFamily="18" charset="0"/>
                        <a:ea typeface="Calibri"/>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r>
              <a:tr h="1423883">
                <a:tc>
                  <a:txBody>
                    <a:bodyPr/>
                    <a:lstStyle/>
                    <a:p>
                      <a:pPr marL="342900" marR="0" lvl="0" indent="-342900">
                        <a:lnSpc>
                          <a:spcPct val="150000"/>
                        </a:lnSpc>
                        <a:spcBef>
                          <a:spcPts val="0"/>
                        </a:spcBef>
                        <a:spcAft>
                          <a:spcPts val="0"/>
                        </a:spcAft>
                        <a:buFont typeface="Arial" pitchFamily="34" charset="0"/>
                        <a:buChar char="•"/>
                        <a:tabLst>
                          <a:tab pos="57150" algn="l"/>
                          <a:tab pos="1885950" algn="l"/>
                        </a:tabLst>
                      </a:pPr>
                      <a:r>
                        <a:rPr lang="es-ES" sz="1200" dirty="0" smtClean="0">
                          <a:latin typeface="Times New Roman" pitchFamily="18" charset="0"/>
                          <a:ea typeface="Times New Roman"/>
                          <a:cs typeface="Times New Roman" pitchFamily="18" charset="0"/>
                        </a:rPr>
                        <a:t>Banco </a:t>
                      </a:r>
                      <a:r>
                        <a:rPr lang="es-ES" sz="1200" dirty="0">
                          <a:latin typeface="Times New Roman" pitchFamily="18" charset="0"/>
                          <a:ea typeface="Times New Roman"/>
                          <a:cs typeface="Times New Roman" pitchFamily="18" charset="0"/>
                        </a:rPr>
                        <a:t>del Pichincha</a:t>
                      </a:r>
                      <a:endParaRPr lang="en-US" sz="1200" dirty="0">
                        <a:latin typeface="Times New Roman" pitchFamily="18" charset="0"/>
                        <a:ea typeface="Times New Roman"/>
                        <a:cs typeface="Times New Roman" pitchFamily="18" charset="0"/>
                      </a:endParaRPr>
                    </a:p>
                    <a:p>
                      <a:pPr marL="342900" marR="0" lvl="0" indent="-342900">
                        <a:lnSpc>
                          <a:spcPct val="150000"/>
                        </a:lnSpc>
                        <a:spcBef>
                          <a:spcPts val="0"/>
                        </a:spcBef>
                        <a:spcAft>
                          <a:spcPts val="0"/>
                        </a:spcAft>
                        <a:buFont typeface="Symbol"/>
                        <a:buChar char=""/>
                        <a:tabLst>
                          <a:tab pos="57150" algn="l"/>
                          <a:tab pos="1885950" algn="l"/>
                        </a:tabLst>
                      </a:pPr>
                      <a:r>
                        <a:rPr lang="es-ES" sz="1200" dirty="0">
                          <a:latin typeface="Times New Roman" pitchFamily="18" charset="0"/>
                          <a:ea typeface="Times New Roman"/>
                          <a:cs typeface="Times New Roman" pitchFamily="18" charset="0"/>
                        </a:rPr>
                        <a:t>Banco de Guayaquil</a:t>
                      </a:r>
                      <a:endParaRPr lang="en-US" sz="1200" dirty="0">
                        <a:latin typeface="Times New Roman" pitchFamily="18" charset="0"/>
                        <a:ea typeface="Times New Roman"/>
                        <a:cs typeface="Times New Roman" pitchFamily="18" charset="0"/>
                      </a:endParaRPr>
                    </a:p>
                    <a:p>
                      <a:pPr marL="342900" marR="0" lvl="0" indent="-342900">
                        <a:lnSpc>
                          <a:spcPct val="150000"/>
                        </a:lnSpc>
                        <a:spcBef>
                          <a:spcPts val="0"/>
                        </a:spcBef>
                        <a:spcAft>
                          <a:spcPts val="0"/>
                        </a:spcAft>
                        <a:buFont typeface="Symbol"/>
                        <a:buChar char=""/>
                        <a:tabLst>
                          <a:tab pos="57150" algn="l"/>
                          <a:tab pos="1885950" algn="l"/>
                        </a:tabLst>
                      </a:pPr>
                      <a:r>
                        <a:rPr lang="es-ES" sz="1200" dirty="0">
                          <a:latin typeface="Times New Roman" pitchFamily="18" charset="0"/>
                          <a:ea typeface="Times New Roman"/>
                          <a:cs typeface="Times New Roman" pitchFamily="18" charset="0"/>
                        </a:rPr>
                        <a:t>Produbanco</a:t>
                      </a:r>
                      <a:endParaRPr lang="en-US" sz="1200" dirty="0">
                        <a:latin typeface="Times New Roman" pitchFamily="18" charset="0"/>
                        <a:ea typeface="Times New Roman"/>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s-ES" sz="1200" dirty="0" smtClean="0">
                          <a:latin typeface="Times New Roman" pitchFamily="18" charset="0"/>
                          <a:ea typeface="Calibri"/>
                          <a:cs typeface="Times New Roman" pitchFamily="18" charset="0"/>
                        </a:rPr>
                        <a:t>15,18</a:t>
                      </a:r>
                      <a:r>
                        <a:rPr lang="es-ES" sz="1200" dirty="0">
                          <a:latin typeface="Times New Roman" pitchFamily="18" charset="0"/>
                          <a:ea typeface="Calibri"/>
                          <a:cs typeface="Times New Roman" pitchFamily="18" charset="0"/>
                        </a:rPr>
                        <a:t>%</a:t>
                      </a:r>
                      <a:endParaRPr lang="en-US" sz="12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S" sz="1200" dirty="0">
                          <a:latin typeface="Times New Roman" pitchFamily="18" charset="0"/>
                          <a:ea typeface="Calibri"/>
                          <a:cs typeface="Times New Roman" pitchFamily="18" charset="0"/>
                        </a:rPr>
                        <a:t>16,30%</a:t>
                      </a:r>
                      <a:endParaRPr lang="en-US" sz="12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S" sz="1200" dirty="0">
                          <a:latin typeface="Times New Roman" pitchFamily="18" charset="0"/>
                          <a:ea typeface="Calibri"/>
                          <a:cs typeface="Times New Roman" pitchFamily="18" charset="0"/>
                        </a:rPr>
                        <a:t>16,29%</a:t>
                      </a:r>
                      <a:endParaRPr lang="en-US" sz="1200" dirty="0">
                        <a:latin typeface="Times New Roman" pitchFamily="18" charset="0"/>
                        <a:ea typeface="Calibri"/>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342900" marR="0" lvl="0" indent="-342900" algn="just">
                        <a:lnSpc>
                          <a:spcPct val="150000"/>
                        </a:lnSpc>
                        <a:spcBef>
                          <a:spcPts val="0"/>
                        </a:spcBef>
                        <a:spcAft>
                          <a:spcPts val="0"/>
                        </a:spcAft>
                        <a:buFont typeface="Symbol"/>
                        <a:buChar char=""/>
                      </a:pPr>
                      <a:r>
                        <a:rPr lang="es-ES" sz="1200" dirty="0" smtClean="0">
                          <a:latin typeface="Times New Roman" pitchFamily="18" charset="0"/>
                          <a:ea typeface="Times New Roman"/>
                          <a:cs typeface="Times New Roman" pitchFamily="18" charset="0"/>
                        </a:rPr>
                        <a:t>Crédito </a:t>
                      </a:r>
                      <a:r>
                        <a:rPr lang="es-ES" sz="1200" dirty="0">
                          <a:latin typeface="Times New Roman" pitchFamily="18" charset="0"/>
                          <a:ea typeface="Times New Roman"/>
                          <a:cs typeface="Times New Roman" pitchFamily="18" charset="0"/>
                        </a:rPr>
                        <a:t>Línea  Abierta</a:t>
                      </a:r>
                      <a:endParaRPr lang="en-US" sz="1200" dirty="0">
                        <a:latin typeface="Times New Roman" pitchFamily="18" charset="0"/>
                        <a:ea typeface="Times New Roman"/>
                        <a:cs typeface="Times New Roman" pitchFamily="18" charset="0"/>
                      </a:endParaRPr>
                    </a:p>
                    <a:p>
                      <a:pPr marL="342900" marR="0" lvl="0" indent="-342900" algn="just">
                        <a:lnSpc>
                          <a:spcPct val="150000"/>
                        </a:lnSpc>
                        <a:spcBef>
                          <a:spcPts val="0"/>
                        </a:spcBef>
                        <a:spcAft>
                          <a:spcPts val="0"/>
                        </a:spcAft>
                        <a:buFont typeface="Symbol"/>
                        <a:buChar char=""/>
                      </a:pPr>
                      <a:r>
                        <a:rPr lang="es-ES" sz="1200" dirty="0">
                          <a:latin typeface="Times New Roman" pitchFamily="18" charset="0"/>
                          <a:ea typeface="Times New Roman"/>
                          <a:cs typeface="Times New Roman" pitchFamily="18" charset="0"/>
                        </a:rPr>
                        <a:t>Crédito de Consumo</a:t>
                      </a:r>
                      <a:endParaRPr lang="en-US" sz="1200" dirty="0">
                        <a:latin typeface="Times New Roman" pitchFamily="18" charset="0"/>
                        <a:ea typeface="Times New Roman"/>
                        <a:cs typeface="Times New Roman" pitchFamily="18" charset="0"/>
                      </a:endParaRPr>
                    </a:p>
                    <a:p>
                      <a:pPr marL="342900" marR="0" lvl="0" indent="-342900" algn="just">
                        <a:lnSpc>
                          <a:spcPct val="150000"/>
                        </a:lnSpc>
                        <a:spcBef>
                          <a:spcPts val="0"/>
                        </a:spcBef>
                        <a:spcAft>
                          <a:spcPts val="0"/>
                        </a:spcAft>
                        <a:buFont typeface="Symbol"/>
                        <a:buChar char=""/>
                      </a:pPr>
                      <a:r>
                        <a:rPr lang="es-ES" sz="1200" dirty="0">
                          <a:latin typeface="Times New Roman" pitchFamily="18" charset="0"/>
                          <a:ea typeface="Times New Roman"/>
                          <a:cs typeface="Times New Roman" pitchFamily="18" charset="0"/>
                        </a:rPr>
                        <a:t>Crédito de Consumo</a:t>
                      </a:r>
                      <a:endParaRPr lang="en-US" sz="1200" dirty="0">
                        <a:latin typeface="Times New Roman" pitchFamily="18" charset="0"/>
                        <a:ea typeface="Times New Roman"/>
                        <a:cs typeface="Times New Roman" pitchFamily="18" charset="0"/>
                      </a:endParaRPr>
                    </a:p>
                  </a:txBody>
                  <a:tcPr marL="44496" marR="44496"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bl>
          </a:graphicData>
        </a:graphic>
      </p:graphicFrame>
      <p:sp>
        <p:nvSpPr>
          <p:cNvPr id="9" name="8 CuadroTexto"/>
          <p:cNvSpPr txBox="1"/>
          <p:nvPr/>
        </p:nvSpPr>
        <p:spPr>
          <a:xfrm>
            <a:off x="1066800" y="6504801"/>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1752600" y="1066800"/>
          <a:ext cx="6172201" cy="5194046"/>
        </p:xfrm>
        <a:graphic>
          <a:graphicData uri="http://schemas.openxmlformats.org/drawingml/2006/table">
            <a:tbl>
              <a:tblPr/>
              <a:tblGrid>
                <a:gridCol w="3276601"/>
                <a:gridCol w="838200"/>
                <a:gridCol w="990600"/>
                <a:gridCol w="1066800"/>
              </a:tblGrid>
              <a:tr h="391160">
                <a:tc>
                  <a:txBody>
                    <a:bodyPr/>
                    <a:lstStyle/>
                    <a:p>
                      <a:pPr marL="0" marR="0" algn="ctr">
                        <a:lnSpc>
                          <a:spcPct val="115000"/>
                        </a:lnSpc>
                        <a:spcBef>
                          <a:spcPts val="0"/>
                        </a:spcBef>
                        <a:spcAft>
                          <a:spcPts val="0"/>
                        </a:spcAft>
                      </a:pPr>
                      <a:endParaRPr lang="en-US" sz="10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b="1" dirty="0">
                          <a:latin typeface="Times New Roman" pitchFamily="18" charset="0"/>
                          <a:ea typeface="Times New Roman"/>
                          <a:cs typeface="Times New Roman" pitchFamily="18" charset="0"/>
                        </a:rPr>
                        <a:t>REQUISITOS</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00" b="1" dirty="0">
                          <a:latin typeface="Times New Roman" pitchFamily="18" charset="0"/>
                          <a:ea typeface="Times New Roman"/>
                          <a:cs typeface="Times New Roman" pitchFamily="18" charset="0"/>
                        </a:rPr>
                        <a:t>BANCO DEL</a:t>
                      </a:r>
                      <a:endParaRPr lang="en-US" sz="10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00" b="1" dirty="0">
                          <a:latin typeface="Times New Roman" pitchFamily="18" charset="0"/>
                          <a:ea typeface="Times New Roman"/>
                          <a:cs typeface="Times New Roman" pitchFamily="18" charset="0"/>
                        </a:rPr>
                        <a:t>PICHINCHA</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00" b="1">
                          <a:latin typeface="Times New Roman" pitchFamily="18" charset="0"/>
                          <a:ea typeface="Times New Roman"/>
                          <a:cs typeface="Times New Roman" pitchFamily="18" charset="0"/>
                        </a:rPr>
                        <a:t>BANCO   DE GUAYAQUIL</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00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00" b="1" dirty="0">
                          <a:latin typeface="Times New Roman" pitchFamily="18" charset="0"/>
                          <a:ea typeface="Times New Roman"/>
                          <a:cs typeface="Times New Roman" pitchFamily="18" charset="0"/>
                        </a:rPr>
                        <a:t>PRODUBANCO</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28575" cap="flat" cmpd="sng" algn="ctr">
                      <a:solidFill>
                        <a:srgbClr val="9BBB59"/>
                      </a:solidFill>
                      <a:prstDash val="solid"/>
                      <a:round/>
                      <a:headEnd type="none" w="med" len="med"/>
                      <a:tailEnd type="none" w="med" len="med"/>
                    </a:lnB>
                  </a:tcPr>
                </a:tc>
              </a:tr>
              <a:tr h="14224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Pre evaluación de crédito</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28575"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28448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Impresión de la cotización de crédito firmada por el cliente.</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8448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Solicitud del crédito del solicitante y garante</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426720">
                <a:tc>
                  <a:txBody>
                    <a:bodyPr/>
                    <a:lstStyle/>
                    <a:p>
                      <a:pPr marL="0" marR="0" algn="just">
                        <a:lnSpc>
                          <a:spcPct val="115000"/>
                        </a:lnSpc>
                        <a:spcBef>
                          <a:spcPts val="0"/>
                        </a:spcBef>
                        <a:spcAft>
                          <a:spcPts val="0"/>
                        </a:spcAft>
                      </a:pPr>
                      <a:r>
                        <a:rPr lang="es-EC" sz="1050" dirty="0">
                          <a:latin typeface="Times New Roman" pitchFamily="18" charset="0"/>
                          <a:ea typeface="Times New Roman"/>
                          <a:cs typeface="Times New Roman" pitchFamily="18" charset="0"/>
                        </a:rPr>
                        <a:t>Copias de cédulas de identidad  y papeleta de votación de todos los partícipes.</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dirty="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dirty="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6896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Fotocopia de RUC, permiso de funcionamiento, carné municipal de ocupación de puesto</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284480">
                <a:tc>
                  <a:txBody>
                    <a:bodyPr/>
                    <a:lstStyle/>
                    <a:p>
                      <a:pPr marL="0" marR="0" algn="just">
                        <a:lnSpc>
                          <a:spcPct val="115000"/>
                        </a:lnSpc>
                        <a:spcBef>
                          <a:spcPts val="0"/>
                        </a:spcBef>
                        <a:spcAft>
                          <a:spcPts val="0"/>
                        </a:spcAft>
                      </a:pPr>
                      <a:r>
                        <a:rPr lang="es-EC" sz="1050" dirty="0">
                          <a:latin typeface="Times New Roman" pitchFamily="18" charset="0"/>
                          <a:ea typeface="Times New Roman"/>
                          <a:cs typeface="Times New Roman" pitchFamily="18" charset="0"/>
                        </a:rPr>
                        <a:t>Copia de planilla de luz, agua o teléfono</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42672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Copia legible de los 3 últimos roles de pago u original de certificado de trabajo.</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28448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Copia de los soportes de ingresos variables</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6896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Copias de los soportes de activos declarados tales como:  matrícula de vehículos, impuestos prediales, etc. </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p>
                      <a:pPr marL="0" marR="0" algn="ctr">
                        <a:lnSpc>
                          <a:spcPct val="115000"/>
                        </a:lnSpc>
                        <a:spcBef>
                          <a:spcPts val="0"/>
                        </a:spcBef>
                        <a:spcAft>
                          <a:spcPts val="0"/>
                        </a:spcAft>
                      </a:pPr>
                      <a:r>
                        <a:rPr lang="es-EC" sz="1050">
                          <a:latin typeface="Times New Roman" pitchFamily="18" charset="0"/>
                          <a:ea typeface="Calibri"/>
                          <a:cs typeface="Times New Roman" pitchFamily="18" charset="0"/>
                        </a:rPr>
                        <a:t>x</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28448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Estabilidad laboral para independientes mínimo 3 años.</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284480">
                <a:tc>
                  <a:txBody>
                    <a:bodyPr/>
                    <a:lstStyle/>
                    <a:p>
                      <a:pPr marL="0" marR="0" algn="just">
                        <a:lnSpc>
                          <a:spcPct val="115000"/>
                        </a:lnSpc>
                        <a:spcBef>
                          <a:spcPts val="0"/>
                        </a:spcBef>
                        <a:spcAft>
                          <a:spcPts val="0"/>
                        </a:spcAft>
                      </a:pPr>
                      <a:r>
                        <a:rPr lang="es-EC" sz="1050">
                          <a:latin typeface="Times New Roman" pitchFamily="18" charset="0"/>
                          <a:ea typeface="Times New Roman"/>
                          <a:cs typeface="Times New Roman" pitchFamily="18" charset="0"/>
                        </a:rPr>
                        <a:t>Solvencia moral y buró de crédito adecuado</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r h="426720">
                <a:tc>
                  <a:txBody>
                    <a:bodyPr/>
                    <a:lstStyle/>
                    <a:p>
                      <a:pPr marL="0" marR="0" algn="just">
                        <a:lnSpc>
                          <a:spcPct val="115000"/>
                        </a:lnSpc>
                        <a:spcBef>
                          <a:spcPts val="0"/>
                        </a:spcBef>
                        <a:spcAft>
                          <a:spcPts val="0"/>
                        </a:spcAft>
                      </a:pPr>
                      <a:r>
                        <a:rPr lang="es-EC" sz="1050" dirty="0">
                          <a:latin typeface="Times New Roman" pitchFamily="18" charset="0"/>
                          <a:ea typeface="Times New Roman"/>
                          <a:cs typeface="Times New Roman" pitchFamily="18" charset="0"/>
                        </a:rPr>
                        <a:t>Referencias bancarias o comerciales o tarjetas de crédito</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5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50" dirty="0" smtClean="0">
                          <a:latin typeface="Times New Roman" pitchFamily="18" charset="0"/>
                          <a:ea typeface="Calibri"/>
                          <a:cs typeface="Times New Roman" pitchFamily="18" charset="0"/>
                        </a:rPr>
                        <a:t>X</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42240">
                <a:tc>
                  <a:txBody>
                    <a:bodyPr/>
                    <a:lstStyle/>
                    <a:p>
                      <a:pPr marL="0" marR="0" algn="ctr">
                        <a:lnSpc>
                          <a:spcPct val="115000"/>
                        </a:lnSpc>
                        <a:spcBef>
                          <a:spcPts val="0"/>
                        </a:spcBef>
                        <a:spcAft>
                          <a:spcPts val="0"/>
                        </a:spcAft>
                      </a:pPr>
                      <a:r>
                        <a:rPr lang="es-EC" sz="1050" b="1" dirty="0">
                          <a:latin typeface="Times New Roman" pitchFamily="18" charset="0"/>
                          <a:ea typeface="Times New Roman"/>
                          <a:cs typeface="Times New Roman" pitchFamily="18" charset="0"/>
                        </a:rPr>
                        <a:t>PLAZO</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b="1">
                          <a:latin typeface="Times New Roman" pitchFamily="18" charset="0"/>
                          <a:ea typeface="Calibri"/>
                          <a:cs typeface="Times New Roman" pitchFamily="18" charset="0"/>
                        </a:rPr>
                        <a:t>De 3 a 84 m.</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b="1">
                          <a:latin typeface="Times New Roman" pitchFamily="18" charset="0"/>
                          <a:ea typeface="Calibri"/>
                          <a:cs typeface="Times New Roman" pitchFamily="18" charset="0"/>
                        </a:rPr>
                        <a:t>Hasta 36 m.</a:t>
                      </a:r>
                      <a:endParaRPr lang="en-US" sz="100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c>
                  <a:txBody>
                    <a:bodyPr/>
                    <a:lstStyle/>
                    <a:p>
                      <a:pPr marL="0" marR="0" algn="ctr">
                        <a:lnSpc>
                          <a:spcPct val="115000"/>
                        </a:lnSpc>
                        <a:spcBef>
                          <a:spcPts val="0"/>
                        </a:spcBef>
                        <a:spcAft>
                          <a:spcPts val="0"/>
                        </a:spcAft>
                      </a:pPr>
                      <a:r>
                        <a:rPr lang="es-EC" sz="1050" b="1" dirty="0">
                          <a:latin typeface="Times New Roman" pitchFamily="18" charset="0"/>
                          <a:ea typeface="Calibri"/>
                          <a:cs typeface="Times New Roman" pitchFamily="18" charset="0"/>
                        </a:rPr>
                        <a:t>Hasta 36 meses</a:t>
                      </a:r>
                      <a:endParaRPr lang="en-US" sz="1000" dirty="0">
                        <a:latin typeface="Times New Roman" pitchFamily="18" charset="0"/>
                        <a:ea typeface="Calibri"/>
                        <a:cs typeface="Times New Roman" pitchFamily="18" charset="0"/>
                      </a:endParaRPr>
                    </a:p>
                  </a:txBody>
                  <a:tcPr marL="46383" marR="46383" marT="0" marB="0">
                    <a:lnL w="12700" cap="flat" cmpd="sng" algn="ctr">
                      <a:solidFill>
                        <a:srgbClr val="9BBB59"/>
                      </a:solidFill>
                      <a:prstDash val="solid"/>
                      <a:round/>
                      <a:headEnd type="none" w="med" len="med"/>
                      <a:tailEnd type="none" w="med" len="med"/>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E6EED5"/>
                    </a:solidFill>
                  </a:tcPr>
                </a:tc>
              </a:tr>
            </a:tbl>
          </a:graphicData>
        </a:graphic>
      </p:graphicFrame>
      <p:sp>
        <p:nvSpPr>
          <p:cNvPr id="79873" name="Rectangle 1"/>
          <p:cNvSpPr>
            <a:spLocks noChangeArrowheads="1"/>
          </p:cNvSpPr>
          <p:nvPr/>
        </p:nvSpPr>
        <p:spPr bwMode="auto">
          <a:xfrm>
            <a:off x="1524000" y="6400800"/>
            <a:ext cx="46482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14400" algn="l"/>
                <a:tab pos="1847850" algn="l"/>
              </a:tabLst>
            </a:pPr>
            <a:r>
              <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Fuente: </a:t>
            </a: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Banco de Pichincha, Banco de Guayaquil, Produbanco</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6 CuadroTexto"/>
          <p:cNvSpPr txBox="1"/>
          <p:nvPr/>
        </p:nvSpPr>
        <p:spPr>
          <a:xfrm>
            <a:off x="1676400" y="76200"/>
            <a:ext cx="6858000" cy="830997"/>
          </a:xfrm>
          <a:prstGeom prst="rect">
            <a:avLst/>
          </a:prstGeom>
          <a:noFill/>
        </p:spPr>
        <p:txBody>
          <a:bodyPr wrap="square" rtlCol="0">
            <a:spAutoFit/>
          </a:bodyPr>
          <a:lstStyle/>
          <a:p>
            <a:pPr algn="ctr"/>
            <a:r>
              <a:rPr lang="es-EC" sz="2400" b="1" i="1" dirty="0" smtClean="0">
                <a:latin typeface="Times New Roman" pitchFamily="18" charset="0"/>
                <a:cs typeface="Times New Roman" pitchFamily="18" charset="0"/>
              </a:rPr>
              <a:t>REQUISITOS  PARA ACCEDER A UN CRÉDITO EN LOS BANCOS OBJETO DE ESTUDIO</a:t>
            </a:r>
            <a:endParaRPr lang="en-US" sz="24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Gráfico"/>
          <p:cNvGraphicFramePr/>
          <p:nvPr/>
        </p:nvGraphicFramePr>
        <p:xfrm>
          <a:off x="2590800" y="1143000"/>
          <a:ext cx="5127659" cy="2548015"/>
        </p:xfrm>
        <a:graphic>
          <a:graphicData uri="http://schemas.openxmlformats.org/drawingml/2006/chart">
            <c:chart xmlns:c="http://schemas.openxmlformats.org/drawingml/2006/chart" xmlns:r="http://schemas.openxmlformats.org/officeDocument/2006/relationships" r:id="rId2"/>
          </a:graphicData>
        </a:graphic>
      </p:graphicFrame>
      <p:sp>
        <p:nvSpPr>
          <p:cNvPr id="7" name="1 Título"/>
          <p:cNvSpPr>
            <a:spLocks noGrp="1"/>
          </p:cNvSpPr>
          <p:nvPr>
            <p:ph type="title"/>
          </p:nvPr>
        </p:nvSpPr>
        <p:spPr>
          <a:xfrm>
            <a:off x="1066800" y="76200"/>
            <a:ext cx="8001000" cy="1401762"/>
          </a:xfrm>
        </p:spPr>
        <p:txBody>
          <a:bodyPr>
            <a:noAutofit/>
          </a:bodyPr>
          <a:lstStyle/>
          <a:p>
            <a:pPr lvl="0" algn="ctr" fontAlgn="base">
              <a:spcAft>
                <a:spcPct val="0"/>
              </a:spcAft>
            </a:pPr>
            <a: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
            </a:r>
            <a:br>
              <a:rPr lang="es-ES"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br>
            <a:r>
              <a:rPr lang="es-EC" sz="2400" b="1" i="1" dirty="0" smtClean="0">
                <a:ln w="1905"/>
                <a:solidFill>
                  <a:schemeClr val="tx1"/>
                </a:solidFill>
                <a:effectLst>
                  <a:innerShdw blurRad="69850" dist="43180" dir="5400000">
                    <a:srgbClr val="000000">
                      <a:alpha val="65000"/>
                    </a:srgbClr>
                  </a:innerShdw>
                </a:effectLst>
                <a:latin typeface="Times New Roman" pitchFamily="18" charset="0"/>
                <a:ea typeface="Calibri" pitchFamily="34" charset="0"/>
                <a:cs typeface="Times New Roman" pitchFamily="18" charset="0"/>
              </a:rPr>
              <a:t>INSTITUCIONES FINANCIERAS PRIVADAS A LAS QUE ACUDEN LOS AGRICULTORES POR FINANCIAMIENTO</a:t>
            </a:r>
            <a: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
            </a:r>
            <a:br>
              <a:rPr lang="en-US" sz="24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br>
            <a:r>
              <a:rPr lang="en-US" sz="2400" b="1" i="1" dirty="0" smtClean="0">
                <a:solidFill>
                  <a:schemeClr val="tx1"/>
                </a:solidFill>
                <a:latin typeface="Times New Roman" pitchFamily="18" charset="0"/>
                <a:cs typeface="Times New Roman" pitchFamily="18" charset="0"/>
              </a:rPr>
              <a:t/>
            </a:r>
            <a:br>
              <a:rPr lang="en-US" sz="2400" b="1" i="1" dirty="0" smtClean="0">
                <a:solidFill>
                  <a:schemeClr val="tx1"/>
                </a:solidFill>
                <a:latin typeface="Times New Roman" pitchFamily="18" charset="0"/>
                <a:cs typeface="Times New Roman" pitchFamily="18" charset="0"/>
              </a:rPr>
            </a:br>
            <a:endParaRPr lang="en-US" sz="2400" b="1" i="1" dirty="0">
              <a:solidFill>
                <a:schemeClr val="tx1"/>
              </a:solidFill>
              <a:latin typeface="Times New Roman" pitchFamily="18" charset="0"/>
              <a:cs typeface="Times New Roman" pitchFamily="18" charset="0"/>
            </a:endParaRPr>
          </a:p>
        </p:txBody>
      </p:sp>
      <p:graphicFrame>
        <p:nvGraphicFramePr>
          <p:cNvPr id="5" name="4 Tabla"/>
          <p:cNvGraphicFramePr>
            <a:graphicFrameLocks noGrp="1"/>
          </p:cNvGraphicFramePr>
          <p:nvPr/>
        </p:nvGraphicFramePr>
        <p:xfrm>
          <a:off x="1752600" y="3657600"/>
          <a:ext cx="6477001" cy="2841083"/>
        </p:xfrm>
        <a:graphic>
          <a:graphicData uri="http://schemas.openxmlformats.org/drawingml/2006/table">
            <a:tbl>
              <a:tblPr>
                <a:tableStyleId>{69CF1AB2-1976-4502-BF36-3FF5EA218861}</a:tableStyleId>
              </a:tblPr>
              <a:tblGrid>
                <a:gridCol w="2718741"/>
                <a:gridCol w="959556"/>
                <a:gridCol w="2798704"/>
              </a:tblGrid>
              <a:tr h="519124">
                <a:tc>
                  <a:txBody>
                    <a:bodyPr/>
                    <a:lstStyle/>
                    <a:p>
                      <a:pPr marL="0" marR="0" algn="ctr">
                        <a:lnSpc>
                          <a:spcPct val="150000"/>
                        </a:lnSpc>
                        <a:spcBef>
                          <a:spcPts val="0"/>
                        </a:spcBef>
                        <a:spcAft>
                          <a:spcPts val="0"/>
                        </a:spcAft>
                      </a:pPr>
                      <a:endParaRPr lang="en-US" sz="1050" b="1" dirty="0">
                        <a:latin typeface="Times New Roman" pitchFamily="18" charset="0"/>
                        <a:cs typeface="Times New Roman" pitchFamily="18" charset="0"/>
                      </a:endParaRPr>
                    </a:p>
                    <a:p>
                      <a:pPr marL="0" marR="0" algn="ctr">
                        <a:lnSpc>
                          <a:spcPct val="150000"/>
                        </a:lnSpc>
                        <a:spcBef>
                          <a:spcPts val="0"/>
                        </a:spcBef>
                        <a:spcAft>
                          <a:spcPts val="0"/>
                        </a:spcAft>
                      </a:pPr>
                      <a:r>
                        <a:rPr lang="es-ES" sz="1050" b="1" dirty="0">
                          <a:latin typeface="Times New Roman" pitchFamily="18" charset="0"/>
                          <a:cs typeface="Times New Roman" pitchFamily="18" charset="0"/>
                        </a:rPr>
                        <a:t>INSTITUCIÓN FINANCIERA</a:t>
                      </a:r>
                      <a:endParaRPr lang="en-US" sz="1050" b="1" dirty="0">
                        <a:latin typeface="Times New Roman" pitchFamily="18" charset="0"/>
                        <a:ea typeface="Calibri"/>
                        <a:cs typeface="Times New Roman" pitchFamily="18" charset="0"/>
                      </a:endParaRPr>
                    </a:p>
                  </a:txBody>
                  <a:tcPr marL="44496" marR="44496" marT="0" marB="0"/>
                </a:tc>
                <a:tc>
                  <a:txBody>
                    <a:bodyPr/>
                    <a:lstStyle/>
                    <a:p>
                      <a:pPr marL="0" marR="0" algn="ctr">
                        <a:lnSpc>
                          <a:spcPct val="150000"/>
                        </a:lnSpc>
                        <a:spcBef>
                          <a:spcPts val="0"/>
                        </a:spcBef>
                        <a:spcAft>
                          <a:spcPts val="0"/>
                        </a:spcAft>
                      </a:pPr>
                      <a:endParaRPr lang="en-US" sz="1050" b="1" dirty="0">
                        <a:latin typeface="Times New Roman" pitchFamily="18" charset="0"/>
                        <a:cs typeface="Times New Roman" pitchFamily="18" charset="0"/>
                      </a:endParaRPr>
                    </a:p>
                    <a:p>
                      <a:pPr marL="0" marR="0" algn="ctr">
                        <a:lnSpc>
                          <a:spcPct val="150000"/>
                        </a:lnSpc>
                        <a:spcBef>
                          <a:spcPts val="0"/>
                        </a:spcBef>
                        <a:spcAft>
                          <a:spcPts val="0"/>
                        </a:spcAft>
                      </a:pPr>
                      <a:r>
                        <a:rPr lang="es-ES" sz="1050" b="1" dirty="0">
                          <a:latin typeface="Times New Roman" pitchFamily="18" charset="0"/>
                          <a:cs typeface="Times New Roman" pitchFamily="18" charset="0"/>
                        </a:rPr>
                        <a:t>TASA DE INTERÉS</a:t>
                      </a:r>
                      <a:endParaRPr lang="en-US" sz="1050" b="1" dirty="0">
                        <a:latin typeface="Times New Roman" pitchFamily="18" charset="0"/>
                        <a:ea typeface="Calibri"/>
                        <a:cs typeface="Times New Roman" pitchFamily="18" charset="0"/>
                      </a:endParaRPr>
                    </a:p>
                  </a:txBody>
                  <a:tcPr marL="44496" marR="44496" marT="0" marB="0"/>
                </a:tc>
                <a:tc>
                  <a:txBody>
                    <a:bodyPr/>
                    <a:lstStyle/>
                    <a:p>
                      <a:pPr marL="0" marR="0" algn="ctr">
                        <a:lnSpc>
                          <a:spcPct val="150000"/>
                        </a:lnSpc>
                        <a:spcBef>
                          <a:spcPts val="0"/>
                        </a:spcBef>
                        <a:spcAft>
                          <a:spcPts val="0"/>
                        </a:spcAft>
                      </a:pPr>
                      <a:endParaRPr lang="en-US" sz="1050" b="1" dirty="0">
                        <a:latin typeface="Times New Roman" pitchFamily="18" charset="0"/>
                        <a:cs typeface="Times New Roman" pitchFamily="18" charset="0"/>
                      </a:endParaRPr>
                    </a:p>
                    <a:p>
                      <a:pPr marL="0" marR="0" algn="ctr">
                        <a:lnSpc>
                          <a:spcPct val="150000"/>
                        </a:lnSpc>
                        <a:spcBef>
                          <a:spcPts val="0"/>
                        </a:spcBef>
                        <a:spcAft>
                          <a:spcPts val="0"/>
                        </a:spcAft>
                      </a:pPr>
                      <a:r>
                        <a:rPr lang="es-ES" sz="1050" b="1" dirty="0">
                          <a:latin typeface="Times New Roman" pitchFamily="18" charset="0"/>
                          <a:cs typeface="Times New Roman" pitchFamily="18" charset="0"/>
                        </a:rPr>
                        <a:t>TIPO DE CRÉDITO AL QUE HAN ACCEDIDO</a:t>
                      </a:r>
                      <a:endParaRPr lang="en-US" sz="1050" b="1" dirty="0">
                        <a:latin typeface="Times New Roman" pitchFamily="18" charset="0"/>
                        <a:ea typeface="Calibri"/>
                        <a:cs typeface="Times New Roman" pitchFamily="18" charset="0"/>
                      </a:endParaRPr>
                    </a:p>
                  </a:txBody>
                  <a:tcPr marL="44496" marR="44496" marT="0" marB="0"/>
                </a:tc>
              </a:tr>
              <a:tr h="2120993">
                <a:tc>
                  <a:txBody>
                    <a:bodyPr/>
                    <a:lstStyle/>
                    <a:p>
                      <a:pPr marL="0" marR="0" algn="ctr">
                        <a:lnSpc>
                          <a:spcPct val="150000"/>
                        </a:lnSpc>
                        <a:spcBef>
                          <a:spcPts val="0"/>
                        </a:spcBef>
                        <a:spcAft>
                          <a:spcPts val="0"/>
                        </a:spcAft>
                        <a:tabLst>
                          <a:tab pos="57150" algn="l"/>
                          <a:tab pos="1885950" algn="l"/>
                        </a:tabLst>
                      </a:pPr>
                      <a:endParaRPr lang="en-US" sz="1000" dirty="0">
                        <a:latin typeface="Times New Roman" pitchFamily="18" charset="0"/>
                        <a:cs typeface="Times New Roman" pitchFamily="18" charset="0"/>
                      </a:endParaRPr>
                    </a:p>
                    <a:p>
                      <a:pPr marL="0" marR="0" algn="ctr">
                        <a:lnSpc>
                          <a:spcPct val="150000"/>
                        </a:lnSpc>
                        <a:spcBef>
                          <a:spcPts val="0"/>
                        </a:spcBef>
                        <a:spcAft>
                          <a:spcPts val="0"/>
                        </a:spcAft>
                        <a:tabLst>
                          <a:tab pos="57150" algn="l"/>
                          <a:tab pos="1885950" algn="l"/>
                        </a:tabLst>
                      </a:pPr>
                      <a:r>
                        <a:rPr lang="es-ES" sz="1000" dirty="0">
                          <a:latin typeface="Times New Roman" pitchFamily="18" charset="0"/>
                          <a:cs typeface="Times New Roman" pitchFamily="18" charset="0"/>
                        </a:rPr>
                        <a:t>COOPERATIVAS DE AHORRO Y CRÉDITO </a:t>
                      </a:r>
                      <a:endParaRPr lang="en-US" sz="1000" dirty="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tabLst>
                          <a:tab pos="57150" algn="l"/>
                          <a:tab pos="1885950" algn="l"/>
                        </a:tabLst>
                      </a:pPr>
                      <a:r>
                        <a:rPr lang="es-ES" sz="1000" dirty="0">
                          <a:latin typeface="Times New Roman" pitchFamily="18" charset="0"/>
                          <a:cs typeface="Times New Roman" pitchFamily="18" charset="0"/>
                        </a:rPr>
                        <a:t>Cooperativa de Ahorro y Crédito </a:t>
                      </a:r>
                      <a:r>
                        <a:rPr lang="es-ES" sz="1000" dirty="0" smtClean="0">
                          <a:latin typeface="Times New Roman" pitchFamily="18" charset="0"/>
                          <a:cs typeface="Times New Roman" pitchFamily="18" charset="0"/>
                        </a:rPr>
                        <a:t>COORAMBATO (Encaje de $100)</a:t>
                      </a:r>
                      <a:endParaRPr lang="en-US" sz="1000" dirty="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tabLst>
                          <a:tab pos="57150" algn="l"/>
                          <a:tab pos="1885950" algn="l"/>
                        </a:tabLst>
                      </a:pPr>
                      <a:r>
                        <a:rPr lang="es-ES" sz="1000" dirty="0">
                          <a:latin typeface="Times New Roman" pitchFamily="18" charset="0"/>
                          <a:cs typeface="Times New Roman" pitchFamily="18" charset="0"/>
                        </a:rPr>
                        <a:t>Cooperativa de Ahorro y Crédito </a:t>
                      </a:r>
                      <a:r>
                        <a:rPr lang="es-ES" sz="1000" dirty="0" smtClean="0">
                          <a:latin typeface="Times New Roman" pitchFamily="18" charset="0"/>
                          <a:cs typeface="Times New Roman" pitchFamily="18" charset="0"/>
                        </a:rPr>
                        <a:t>Chibuleo</a:t>
                      </a:r>
                    </a:p>
                    <a:p>
                      <a:pPr marL="342900" marR="0" lvl="0" indent="-342900" algn="just">
                        <a:lnSpc>
                          <a:spcPct val="150000"/>
                        </a:lnSpc>
                        <a:spcBef>
                          <a:spcPts val="0"/>
                        </a:spcBef>
                        <a:spcAft>
                          <a:spcPts val="0"/>
                        </a:spcAft>
                        <a:buFont typeface="Symbol"/>
                        <a:buChar char=""/>
                        <a:tabLst>
                          <a:tab pos="57150" algn="l"/>
                          <a:tab pos="1885950" algn="l"/>
                        </a:tabLst>
                      </a:pPr>
                      <a:r>
                        <a:rPr lang="es-ES" sz="1000" dirty="0" smtClean="0">
                          <a:latin typeface="Times New Roman" pitchFamily="18" charset="0"/>
                          <a:cs typeface="Times New Roman" pitchFamily="18" charset="0"/>
                        </a:rPr>
                        <a:t> (Encaje de $500)</a:t>
                      </a:r>
                      <a:endParaRPr lang="en-US" sz="1000" dirty="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tabLst>
                          <a:tab pos="57150" algn="l"/>
                          <a:tab pos="1885950" algn="l"/>
                        </a:tabLst>
                      </a:pPr>
                      <a:r>
                        <a:rPr lang="es-ES" sz="1000" dirty="0">
                          <a:latin typeface="Times New Roman" pitchFamily="18" charset="0"/>
                          <a:cs typeface="Times New Roman" pitchFamily="18" charset="0"/>
                        </a:rPr>
                        <a:t>Cooperativa de Ahorro y Crédito Sierra </a:t>
                      </a:r>
                      <a:r>
                        <a:rPr lang="es-ES" sz="1000" dirty="0" smtClean="0">
                          <a:latin typeface="Times New Roman" pitchFamily="18" charset="0"/>
                          <a:cs typeface="Times New Roman" pitchFamily="18" charset="0"/>
                        </a:rPr>
                        <a:t>Centro  (Encaje de $600)</a:t>
                      </a:r>
                      <a:endParaRPr lang="en-US" sz="1000" dirty="0">
                        <a:latin typeface="Times New Roman" pitchFamily="18" charset="0"/>
                        <a:ea typeface="Times New Roman"/>
                        <a:cs typeface="Times New Roman" pitchFamily="18" charset="0"/>
                      </a:endParaRPr>
                    </a:p>
                  </a:txBody>
                  <a:tcPr marL="44496" marR="44496" marT="0" marB="0"/>
                </a:tc>
                <a:tc>
                  <a:txBody>
                    <a:bodyPr/>
                    <a:lstStyle/>
                    <a:p>
                      <a:pPr marL="0" marR="0" algn="ctr">
                        <a:lnSpc>
                          <a:spcPct val="150000"/>
                        </a:lnSpc>
                        <a:spcBef>
                          <a:spcPts val="0"/>
                        </a:spcBef>
                        <a:spcAft>
                          <a:spcPts val="0"/>
                        </a:spcAft>
                      </a:pPr>
                      <a:endParaRPr lang="es-ES" sz="1000" dirty="0">
                        <a:latin typeface="Times New Roman" pitchFamily="18" charset="0"/>
                        <a:cs typeface="Times New Roman" pitchFamily="18" charset="0"/>
                      </a:endParaRPr>
                    </a:p>
                    <a:p>
                      <a:pPr marL="0" marR="0" algn="ctr">
                        <a:lnSpc>
                          <a:spcPct val="150000"/>
                        </a:lnSpc>
                        <a:spcBef>
                          <a:spcPts val="0"/>
                        </a:spcBef>
                        <a:spcAft>
                          <a:spcPts val="0"/>
                        </a:spcAft>
                      </a:pPr>
                      <a:endParaRPr lang="es-ES" sz="1000" dirty="0" smtClean="0">
                        <a:latin typeface="Times New Roman" pitchFamily="18" charset="0"/>
                        <a:cs typeface="Times New Roman" pitchFamily="18" charset="0"/>
                      </a:endParaRPr>
                    </a:p>
                    <a:p>
                      <a:pPr marL="0" marR="0" algn="ctr">
                        <a:lnSpc>
                          <a:spcPct val="150000"/>
                        </a:lnSpc>
                        <a:spcBef>
                          <a:spcPts val="0"/>
                        </a:spcBef>
                        <a:spcAft>
                          <a:spcPts val="0"/>
                        </a:spcAft>
                      </a:pPr>
                      <a:r>
                        <a:rPr lang="es-ES" sz="1000" dirty="0" smtClean="0">
                          <a:latin typeface="Times New Roman" pitchFamily="18" charset="0"/>
                          <a:cs typeface="Times New Roman" pitchFamily="18" charset="0"/>
                        </a:rPr>
                        <a:t>22</a:t>
                      </a:r>
                      <a:r>
                        <a:rPr lang="es-ES" sz="1000" dirty="0">
                          <a:latin typeface="Times New Roman" pitchFamily="18" charset="0"/>
                          <a:cs typeface="Times New Roman" pitchFamily="18" charset="0"/>
                        </a:rPr>
                        <a:t>%</a:t>
                      </a:r>
                      <a:endParaRPr lang="en-US" sz="1000" dirty="0">
                        <a:latin typeface="Times New Roman" pitchFamily="18" charset="0"/>
                        <a:cs typeface="Times New Roman" pitchFamily="18" charset="0"/>
                      </a:endParaRPr>
                    </a:p>
                    <a:p>
                      <a:pPr marL="0" marR="0" algn="ctr">
                        <a:lnSpc>
                          <a:spcPct val="150000"/>
                        </a:lnSpc>
                        <a:spcBef>
                          <a:spcPts val="0"/>
                        </a:spcBef>
                        <a:spcAft>
                          <a:spcPts val="0"/>
                        </a:spcAft>
                      </a:pPr>
                      <a:endParaRPr lang="es-ES" sz="1000" dirty="0" smtClean="0">
                        <a:latin typeface="Times New Roman" pitchFamily="18" charset="0"/>
                        <a:cs typeface="Times New Roman" pitchFamily="18" charset="0"/>
                      </a:endParaRPr>
                    </a:p>
                    <a:p>
                      <a:pPr marL="0" marR="0" algn="ctr">
                        <a:lnSpc>
                          <a:spcPct val="150000"/>
                        </a:lnSpc>
                        <a:spcBef>
                          <a:spcPts val="0"/>
                        </a:spcBef>
                        <a:spcAft>
                          <a:spcPts val="0"/>
                        </a:spcAft>
                      </a:pPr>
                      <a:r>
                        <a:rPr lang="es-ES" sz="1000" dirty="0" smtClean="0">
                          <a:latin typeface="Times New Roman" pitchFamily="18" charset="0"/>
                          <a:cs typeface="Times New Roman" pitchFamily="18" charset="0"/>
                        </a:rPr>
                        <a:t>19%</a:t>
                      </a:r>
                    </a:p>
                    <a:p>
                      <a:pPr marL="0" marR="0" algn="ctr">
                        <a:lnSpc>
                          <a:spcPct val="150000"/>
                        </a:lnSpc>
                        <a:spcBef>
                          <a:spcPts val="0"/>
                        </a:spcBef>
                        <a:spcAft>
                          <a:spcPts val="0"/>
                        </a:spcAft>
                      </a:pPr>
                      <a:endParaRPr lang="en-US" sz="1000" dirty="0">
                        <a:latin typeface="Times New Roman" pitchFamily="18" charset="0"/>
                        <a:cs typeface="Times New Roman" pitchFamily="18" charset="0"/>
                      </a:endParaRPr>
                    </a:p>
                    <a:p>
                      <a:pPr marL="0" marR="0" algn="ctr">
                        <a:lnSpc>
                          <a:spcPct val="150000"/>
                        </a:lnSpc>
                        <a:spcBef>
                          <a:spcPts val="0"/>
                        </a:spcBef>
                        <a:spcAft>
                          <a:spcPts val="0"/>
                        </a:spcAft>
                      </a:pPr>
                      <a:r>
                        <a:rPr lang="es-ES" sz="1000" dirty="0">
                          <a:latin typeface="Times New Roman" pitchFamily="18" charset="0"/>
                          <a:cs typeface="Times New Roman" pitchFamily="18" charset="0"/>
                        </a:rPr>
                        <a:t>18%</a:t>
                      </a:r>
                      <a:endParaRPr lang="en-US" sz="1000" dirty="0">
                        <a:latin typeface="Times New Roman" pitchFamily="18" charset="0"/>
                        <a:ea typeface="Calibri"/>
                        <a:cs typeface="Times New Roman" pitchFamily="18" charset="0"/>
                      </a:endParaRPr>
                    </a:p>
                  </a:txBody>
                  <a:tcPr marL="44496" marR="44496" marT="0" marB="0"/>
                </a:tc>
                <a:tc>
                  <a:txBody>
                    <a:bodyPr/>
                    <a:lstStyle/>
                    <a:p>
                      <a:pPr marL="0" marR="0" algn="just">
                        <a:lnSpc>
                          <a:spcPct val="150000"/>
                        </a:lnSpc>
                        <a:spcBef>
                          <a:spcPts val="0"/>
                        </a:spcBef>
                        <a:spcAft>
                          <a:spcPts val="0"/>
                        </a:spcAft>
                      </a:pPr>
                      <a:endParaRPr lang="es-ES" sz="1000" dirty="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pPr>
                      <a:endParaRPr lang="es-ES" sz="1000" dirty="0" smtClean="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pPr>
                      <a:r>
                        <a:rPr lang="es-ES" sz="1000" dirty="0" smtClean="0">
                          <a:latin typeface="Times New Roman" pitchFamily="18" charset="0"/>
                          <a:cs typeface="Times New Roman" pitchFamily="18" charset="0"/>
                        </a:rPr>
                        <a:t>Crédito Hipotecario</a:t>
                      </a:r>
                      <a:endParaRPr lang="en-US" sz="1000" dirty="0" smtClean="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pPr>
                      <a:endParaRPr lang="en-US" sz="1000" dirty="0" smtClean="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pPr>
                      <a:r>
                        <a:rPr lang="es-ES" sz="1000" dirty="0" smtClean="0">
                          <a:latin typeface="Times New Roman" pitchFamily="18" charset="0"/>
                          <a:cs typeface="Times New Roman" pitchFamily="18" charset="0"/>
                        </a:rPr>
                        <a:t>Crédito Hipotecario</a:t>
                      </a:r>
                    </a:p>
                    <a:p>
                      <a:pPr marL="342900" marR="0" lvl="0" indent="-342900" algn="just">
                        <a:lnSpc>
                          <a:spcPct val="150000"/>
                        </a:lnSpc>
                        <a:spcBef>
                          <a:spcPts val="0"/>
                        </a:spcBef>
                        <a:spcAft>
                          <a:spcPts val="0"/>
                        </a:spcAft>
                        <a:buFont typeface="Symbol"/>
                        <a:buNone/>
                      </a:pPr>
                      <a:endParaRPr lang="en-US" sz="1000" dirty="0">
                        <a:latin typeface="Times New Roman" pitchFamily="18" charset="0"/>
                        <a:cs typeface="Times New Roman" pitchFamily="18" charset="0"/>
                      </a:endParaRPr>
                    </a:p>
                    <a:p>
                      <a:pPr marL="342900" marR="0" lvl="0" indent="-342900" algn="just">
                        <a:lnSpc>
                          <a:spcPct val="150000"/>
                        </a:lnSpc>
                        <a:spcBef>
                          <a:spcPts val="0"/>
                        </a:spcBef>
                        <a:spcAft>
                          <a:spcPts val="0"/>
                        </a:spcAft>
                        <a:buFont typeface="Symbol"/>
                        <a:buChar char=""/>
                      </a:pPr>
                      <a:r>
                        <a:rPr lang="es-ES" sz="1000" dirty="0">
                          <a:latin typeface="Times New Roman" pitchFamily="18" charset="0"/>
                          <a:cs typeface="Times New Roman" pitchFamily="18" charset="0"/>
                        </a:rPr>
                        <a:t>Microcrédito</a:t>
                      </a:r>
                      <a:endParaRPr lang="en-US" sz="1000" dirty="0">
                        <a:latin typeface="Times New Roman" pitchFamily="18" charset="0"/>
                        <a:ea typeface="Times New Roman"/>
                        <a:cs typeface="Times New Roman" pitchFamily="18" charset="0"/>
                      </a:endParaRPr>
                    </a:p>
                  </a:txBody>
                  <a:tcPr marL="44496" marR="44496" marT="0" marB="0"/>
                </a:tc>
              </a:tr>
            </a:tbl>
          </a:graphicData>
        </a:graphic>
      </p:graphicFrame>
      <p:sp>
        <p:nvSpPr>
          <p:cNvPr id="8" name="7 CuadroTexto"/>
          <p:cNvSpPr txBox="1"/>
          <p:nvPr/>
        </p:nvSpPr>
        <p:spPr>
          <a:xfrm>
            <a:off x="1066800" y="6504801"/>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76400" y="0"/>
            <a:ext cx="6858000" cy="1015663"/>
          </a:xfrm>
          <a:prstGeom prst="rect">
            <a:avLst/>
          </a:prstGeom>
          <a:noFill/>
        </p:spPr>
        <p:txBody>
          <a:bodyPr wrap="square" rtlCol="0">
            <a:spAutoFit/>
          </a:bodyPr>
          <a:lstStyle/>
          <a:p>
            <a:pPr algn="ctr"/>
            <a:r>
              <a:rPr lang="es-EC" sz="2000" b="1" i="1" dirty="0" smtClean="0">
                <a:latin typeface="Times New Roman" pitchFamily="18" charset="0"/>
                <a:cs typeface="Times New Roman" pitchFamily="18" charset="0"/>
              </a:rPr>
              <a:t>REQUISITOS  PARA ACCEDER A UN CRÉDITO EN LAS COOPERATIVAS DE AHORRO Y CRÉDITO OBJETO DE ESTUDIO</a:t>
            </a:r>
            <a:endParaRPr lang="en-US" sz="2000" b="1" i="1" dirty="0">
              <a:latin typeface="Times New Roman" pitchFamily="18" charset="0"/>
              <a:cs typeface="Times New Roman" pitchFamily="18" charset="0"/>
            </a:endParaRPr>
          </a:p>
        </p:txBody>
      </p:sp>
      <p:graphicFrame>
        <p:nvGraphicFramePr>
          <p:cNvPr id="5" name="4 Tabla"/>
          <p:cNvGraphicFramePr>
            <a:graphicFrameLocks noGrp="1"/>
          </p:cNvGraphicFramePr>
          <p:nvPr/>
        </p:nvGraphicFramePr>
        <p:xfrm>
          <a:off x="1447800" y="1295400"/>
          <a:ext cx="6400800" cy="5132979"/>
        </p:xfrm>
        <a:graphic>
          <a:graphicData uri="http://schemas.openxmlformats.org/drawingml/2006/table">
            <a:tbl>
              <a:tblPr/>
              <a:tblGrid>
                <a:gridCol w="3429000"/>
                <a:gridCol w="914400"/>
                <a:gridCol w="838200"/>
                <a:gridCol w="1219200"/>
              </a:tblGrid>
              <a:tr h="116114">
                <a:tc rowSpan="2">
                  <a:txBody>
                    <a:bodyPr/>
                    <a:lstStyle/>
                    <a:p>
                      <a:pPr marL="0" marR="0" algn="ctr">
                        <a:lnSpc>
                          <a:spcPct val="115000"/>
                        </a:lnSpc>
                        <a:spcBef>
                          <a:spcPts val="0"/>
                        </a:spcBef>
                        <a:spcAft>
                          <a:spcPts val="0"/>
                        </a:spcAft>
                      </a:pPr>
                      <a:endParaRPr lang="es-EC" sz="1000" dirty="0">
                        <a:latin typeface="Times New Roman"/>
                        <a:ea typeface="Times New Roman"/>
                        <a:cs typeface="Times New Roman"/>
                      </a:endParaRPr>
                    </a:p>
                    <a:p>
                      <a:pPr marL="0" marR="0" algn="ctr">
                        <a:lnSpc>
                          <a:spcPct val="115000"/>
                        </a:lnSpc>
                        <a:spcBef>
                          <a:spcPts val="0"/>
                        </a:spcBef>
                        <a:spcAft>
                          <a:spcPts val="0"/>
                        </a:spcAft>
                      </a:pPr>
                      <a:r>
                        <a:rPr lang="es-EC" sz="1000" b="1" dirty="0">
                          <a:latin typeface="Times New Roman"/>
                          <a:ea typeface="Times New Roman"/>
                          <a:cs typeface="Times New Roman"/>
                        </a:rPr>
                        <a:t>REQUISITOS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gridSpan="3">
                  <a:txBody>
                    <a:bodyPr/>
                    <a:lstStyle/>
                    <a:p>
                      <a:pPr marL="0" marR="0" algn="ctr">
                        <a:lnSpc>
                          <a:spcPct val="115000"/>
                        </a:lnSpc>
                        <a:spcBef>
                          <a:spcPts val="0"/>
                        </a:spcBef>
                        <a:spcAft>
                          <a:spcPts val="0"/>
                        </a:spcAft>
                      </a:pPr>
                      <a:r>
                        <a:rPr lang="es-EC" sz="1000" b="1">
                          <a:latin typeface="Times New Roman"/>
                          <a:ea typeface="Times New Roman"/>
                          <a:cs typeface="Times New Roman"/>
                        </a:rPr>
                        <a:t>COOPERATIVA DE AHORRO Y CRÉDITO</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28575" cap="flat" cmpd="sng" algn="ctr">
                      <a:solidFill>
                        <a:srgbClr val="4BACC6"/>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32229">
                <a:tc vMerge="1">
                  <a:txBody>
                    <a:bodyPr/>
                    <a:lstStyle/>
                    <a:p>
                      <a:endParaRPr lang="en-US"/>
                    </a:p>
                  </a:txBody>
                  <a:tcPr/>
                </a:tc>
                <a:tc>
                  <a:txBody>
                    <a:bodyPr/>
                    <a:lstStyle/>
                    <a:p>
                      <a:pPr marL="0" marR="0" algn="ctr">
                        <a:lnSpc>
                          <a:spcPct val="115000"/>
                        </a:lnSpc>
                        <a:spcBef>
                          <a:spcPts val="0"/>
                        </a:spcBef>
                        <a:spcAft>
                          <a:spcPts val="0"/>
                        </a:spcAft>
                      </a:pPr>
                      <a:r>
                        <a:rPr lang="es-EC" sz="1000" b="1">
                          <a:latin typeface="Times New Roman"/>
                          <a:ea typeface="Calibri"/>
                          <a:cs typeface="Times New Roman"/>
                        </a:rPr>
                        <a:t>CHIBULEO</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b="1" dirty="0">
                          <a:latin typeface="Times New Roman"/>
                          <a:ea typeface="Calibri"/>
                          <a:cs typeface="Times New Roman"/>
                        </a:rPr>
                        <a:t>COORAMBATO</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b="1">
                          <a:latin typeface="Times New Roman"/>
                          <a:ea typeface="Calibri"/>
                          <a:cs typeface="Times New Roman"/>
                        </a:rPr>
                        <a:t>SIERRA CENTRO</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28575"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348343">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Copia de la cédula y papeleta de votación (deudores y garantes)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348343">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Planilla de luz, agua o  teléfono (deudores y garantes)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348343">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Pago del impuesto predial más copia de la escritura. (deudores y garantes)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16114">
                <a:tc>
                  <a:txBody>
                    <a:bodyPr/>
                    <a:lstStyle/>
                    <a:p>
                      <a:pPr marL="0" marR="0" algn="just">
                        <a:lnSpc>
                          <a:spcPct val="115000"/>
                        </a:lnSpc>
                        <a:spcBef>
                          <a:spcPts val="0"/>
                        </a:spcBef>
                        <a:spcAft>
                          <a:spcPts val="0"/>
                        </a:spcAft>
                      </a:pPr>
                      <a:r>
                        <a:rPr lang="es-EC" sz="1000">
                          <a:latin typeface="Times New Roman"/>
                          <a:ea typeface="Times New Roman"/>
                          <a:cs typeface="Times New Roman"/>
                        </a:rPr>
                        <a:t>Ingresos justificados</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Certificado personal o comercial</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Rol de pagos y certificado de trabajo</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La escritura original (si es hipoteca)</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Matrícula del vehículo ( en caso de poseer) </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Plan o planimetría opcional (si es hipoteca)</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16114">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Copia de libreta de ahorros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116114">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RUC o RISE</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Certificado de gravamen (si es hipoteca)</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32229">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Encaje al 5x1 y 10x1 de acuerdo al tipo de crédito</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smtClean="0">
                        <a:latin typeface="Times New Roman"/>
                        <a:ea typeface="Calibri"/>
                        <a:cs typeface="Times New Roman"/>
                      </a:endParaRPr>
                    </a:p>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16114">
                <a:tc>
                  <a:txBody>
                    <a:bodyPr/>
                    <a:lstStyle/>
                    <a:p>
                      <a:pPr marL="0" marR="0" algn="just">
                        <a:lnSpc>
                          <a:spcPct val="115000"/>
                        </a:lnSpc>
                        <a:spcBef>
                          <a:spcPts val="0"/>
                        </a:spcBef>
                        <a:spcAft>
                          <a:spcPts val="0"/>
                        </a:spcAft>
                      </a:pPr>
                      <a:r>
                        <a:rPr lang="es-EC" sz="1000" dirty="0">
                          <a:latin typeface="Times New Roman"/>
                          <a:ea typeface="Times New Roman"/>
                          <a:cs typeface="Times New Roman"/>
                        </a:rPr>
                        <a:t>Avalúo de la propiedad</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232229">
                <a:tc>
                  <a:txBody>
                    <a:bodyPr/>
                    <a:lstStyle/>
                    <a:p>
                      <a:pPr marL="0" marR="0" algn="just">
                        <a:lnSpc>
                          <a:spcPct val="115000"/>
                        </a:lnSpc>
                        <a:spcBef>
                          <a:spcPts val="0"/>
                        </a:spcBef>
                        <a:spcAft>
                          <a:spcPts val="0"/>
                        </a:spcAft>
                      </a:pPr>
                      <a:r>
                        <a:rPr lang="es-EC" sz="1000">
                          <a:latin typeface="Times New Roman"/>
                          <a:ea typeface="Times New Roman"/>
                          <a:cs typeface="Times New Roman"/>
                        </a:rPr>
                        <a:t>Certificado de no adeudar al municipio</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16114">
                <a:tc>
                  <a:txBody>
                    <a:bodyPr/>
                    <a:lstStyle/>
                    <a:p>
                      <a:pPr marL="0" marR="0" algn="just">
                        <a:lnSpc>
                          <a:spcPct val="115000"/>
                        </a:lnSpc>
                        <a:spcBef>
                          <a:spcPts val="0"/>
                        </a:spcBef>
                        <a:spcAft>
                          <a:spcPts val="0"/>
                        </a:spcAft>
                      </a:pPr>
                      <a:r>
                        <a:rPr lang="es-EC" sz="1000">
                          <a:latin typeface="Times New Roman"/>
                          <a:ea typeface="Times New Roman"/>
                          <a:cs typeface="Times New Roman"/>
                        </a:rPr>
                        <a:t>Foto tamaño carnet</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r h="116114">
                <a:tc>
                  <a:txBody>
                    <a:bodyPr/>
                    <a:lstStyle/>
                    <a:p>
                      <a:pPr marL="0" marR="0" algn="just">
                        <a:lnSpc>
                          <a:spcPct val="115000"/>
                        </a:lnSpc>
                        <a:spcBef>
                          <a:spcPts val="0"/>
                        </a:spcBef>
                        <a:spcAft>
                          <a:spcPts val="0"/>
                        </a:spcAft>
                      </a:pPr>
                      <a:r>
                        <a:rPr lang="es-EC" sz="1000">
                          <a:latin typeface="Times New Roman"/>
                          <a:ea typeface="Times New Roman"/>
                          <a:cs typeface="Times New Roman"/>
                        </a:rPr>
                        <a:t>Dos garantes</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s-EC" sz="1000" dirty="0">
                        <a:latin typeface="Times New Roman"/>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EC" sz="1000" dirty="0" smtClean="0">
                          <a:latin typeface="Times New Roman"/>
                          <a:ea typeface="Calibri"/>
                          <a:cs typeface="Times New Roman"/>
                        </a:rPr>
                        <a:t>x</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116114">
                <a:tc>
                  <a:txBody>
                    <a:bodyPr/>
                    <a:lstStyle/>
                    <a:p>
                      <a:pPr marL="0" marR="0" algn="just">
                        <a:lnSpc>
                          <a:spcPct val="115000"/>
                        </a:lnSpc>
                        <a:spcBef>
                          <a:spcPts val="0"/>
                        </a:spcBef>
                        <a:spcAft>
                          <a:spcPts val="0"/>
                        </a:spcAft>
                      </a:pPr>
                      <a:r>
                        <a:rPr lang="es-EC" sz="1000" b="1">
                          <a:latin typeface="Times New Roman"/>
                          <a:ea typeface="Times New Roman"/>
                          <a:cs typeface="Times New Roman"/>
                        </a:rPr>
                        <a:t>DESEMBOLSO</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a:latin typeface="Times New Roman"/>
                          <a:ea typeface="Calibri"/>
                          <a:cs typeface="Times New Roman"/>
                        </a:rPr>
                        <a:t>8 días hábiles</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gn="ctr">
                        <a:lnSpc>
                          <a:spcPct val="115000"/>
                        </a:lnSpc>
                        <a:spcBef>
                          <a:spcPts val="0"/>
                        </a:spcBef>
                        <a:spcAft>
                          <a:spcPts val="0"/>
                        </a:spcAft>
                      </a:pPr>
                      <a:r>
                        <a:rPr lang="es-EC" sz="1000">
                          <a:latin typeface="Times New Roman"/>
                          <a:ea typeface="Calibri"/>
                          <a:cs typeface="Times New Roman"/>
                        </a:rPr>
                        <a:t>48 horas</a:t>
                      </a:r>
                      <a:endParaRPr lang="en-US" sz="90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c>
                  <a:txBody>
                    <a:bodyPr/>
                    <a:lstStyle/>
                    <a:p>
                      <a:pPr marL="0" marR="0">
                        <a:lnSpc>
                          <a:spcPct val="115000"/>
                        </a:lnSpc>
                        <a:spcBef>
                          <a:spcPts val="0"/>
                        </a:spcBef>
                        <a:spcAft>
                          <a:spcPts val="0"/>
                        </a:spcAft>
                      </a:pPr>
                      <a:r>
                        <a:rPr lang="es-EC" sz="1000" dirty="0">
                          <a:latin typeface="Times New Roman"/>
                          <a:ea typeface="Calibri"/>
                          <a:cs typeface="Times New Roman"/>
                        </a:rPr>
                        <a:t>5 días hábiles</a:t>
                      </a:r>
                      <a:endParaRPr lang="en-US" sz="900" dirty="0">
                        <a:latin typeface="Calibri"/>
                        <a:ea typeface="Calibri"/>
                        <a:cs typeface="Times New Roman"/>
                      </a:endParaRPr>
                    </a:p>
                  </a:txBody>
                  <a:tcPr marL="37863" marR="3786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D2EAF1"/>
                    </a:solidFill>
                  </a:tcPr>
                </a:tc>
              </a:tr>
            </a:tbl>
          </a:graphicData>
        </a:graphic>
      </p:graphicFrame>
      <p:sp>
        <p:nvSpPr>
          <p:cNvPr id="7" name="6 CuadroTexto"/>
          <p:cNvSpPr txBox="1"/>
          <p:nvPr/>
        </p:nvSpPr>
        <p:spPr>
          <a:xfrm>
            <a:off x="1371600" y="6400801"/>
            <a:ext cx="5562600" cy="461665"/>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Cooperativas de Ahorro y Crédito Chibuleo, Coorambato y Sierra Centro.</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133600" y="762000"/>
            <a:ext cx="6019800" cy="427038"/>
          </a:xfrm>
        </p:spPr>
        <p:txBody>
          <a:bodyPr>
            <a:noAutofit/>
          </a:bodyPr>
          <a:lstStyle/>
          <a:p>
            <a:pPr algn="ctr"/>
            <a:r>
              <a:rPr lang="es-EC" sz="3200" b="1" i="1" cap="none" dirty="0" smtClean="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rPr>
              <a:t>OBJETIVOS ESPECÍFICOS</a:t>
            </a:r>
            <a:endParaRPr lang="es-EC" sz="3200" b="1" i="1" cap="none" dirty="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2 Marcador de contenido"/>
          <p:cNvSpPr>
            <a:spLocks noGrp="1"/>
          </p:cNvSpPr>
          <p:nvPr>
            <p:ph idx="1"/>
          </p:nvPr>
        </p:nvSpPr>
        <p:spPr>
          <a:xfrm>
            <a:off x="1828800" y="1524000"/>
            <a:ext cx="6629400" cy="3276600"/>
          </a:xfrm>
          <a:noFill/>
        </p:spPr>
        <p:style>
          <a:lnRef idx="1">
            <a:schemeClr val="accent4"/>
          </a:lnRef>
          <a:fillRef idx="2">
            <a:schemeClr val="accent4"/>
          </a:fillRef>
          <a:effectRef idx="1">
            <a:schemeClr val="accent4"/>
          </a:effectRef>
          <a:fontRef idx="minor">
            <a:schemeClr val="dk1"/>
          </a:fontRef>
        </p:style>
        <p:txBody>
          <a:bodyPr>
            <a:noAutofit/>
          </a:bodyPr>
          <a:lstStyle/>
          <a:p>
            <a:pPr lvl="0" algn="just">
              <a:lnSpc>
                <a:spcPct val="150000"/>
              </a:lnSpc>
            </a:pPr>
            <a:r>
              <a:rPr lang="es-ES" sz="1600" dirty="0" smtClean="0">
                <a:latin typeface="Times New Roman" pitchFamily="18" charset="0"/>
                <a:cs typeface="Times New Roman" pitchFamily="18" charset="0"/>
              </a:rPr>
              <a:t>Establecer la situación actual del sistema financiero público en el sector agrícola del país.</a:t>
            </a:r>
          </a:p>
          <a:p>
            <a:pPr lvl="0" algn="just">
              <a:lnSpc>
                <a:spcPct val="150000"/>
              </a:lnSpc>
              <a:buNone/>
            </a:pPr>
            <a:endParaRPr lang="en-US" sz="1600" dirty="0" smtClean="0">
              <a:latin typeface="Times New Roman" pitchFamily="18" charset="0"/>
              <a:cs typeface="Times New Roman" pitchFamily="18" charset="0"/>
            </a:endParaRPr>
          </a:p>
          <a:p>
            <a:pPr lvl="0" algn="just">
              <a:lnSpc>
                <a:spcPct val="150000"/>
              </a:lnSpc>
            </a:pPr>
            <a:r>
              <a:rPr lang="es-ES" sz="1600" dirty="0" smtClean="0">
                <a:latin typeface="Times New Roman" pitchFamily="18" charset="0"/>
                <a:cs typeface="Times New Roman" pitchFamily="18" charset="0"/>
              </a:rPr>
              <a:t>Establecer las causas por las cuales el sistema financiero público ha tenido un rol protagónico en el desarrollo del sector agrícola.  </a:t>
            </a:r>
          </a:p>
          <a:p>
            <a:pPr lvl="0" algn="just">
              <a:lnSpc>
                <a:spcPct val="150000"/>
              </a:lnSpc>
              <a:buNone/>
            </a:pPr>
            <a:endParaRPr lang="en-US" sz="1600" dirty="0" smtClean="0">
              <a:latin typeface="Times New Roman" pitchFamily="18" charset="0"/>
              <a:cs typeface="Times New Roman" pitchFamily="18" charset="0"/>
            </a:endParaRPr>
          </a:p>
          <a:p>
            <a:pPr lvl="0" algn="just">
              <a:lnSpc>
                <a:spcPct val="150000"/>
              </a:lnSpc>
            </a:pPr>
            <a:r>
              <a:rPr lang="es-ES" sz="1600" dirty="0" smtClean="0">
                <a:latin typeface="Times New Roman" pitchFamily="18" charset="0"/>
                <a:cs typeface="Times New Roman" pitchFamily="18" charset="0"/>
              </a:rPr>
              <a:t>Determinar los tipos de crédito que ofrecen las instituciones financieras públicas al sector agrícola.</a:t>
            </a:r>
            <a:endParaRPr lang="en-US" sz="1600" dirty="0" smtClean="0">
              <a:latin typeface="Times New Roman" pitchFamily="18" charset="0"/>
              <a:cs typeface="Times New Roman" pitchFamily="18" charset="0"/>
            </a:endParaRPr>
          </a:p>
          <a:p>
            <a:pPr>
              <a:lnSpc>
                <a:spcPct val="150000"/>
              </a:lnSpc>
            </a:pP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394278" y="304800"/>
            <a:ext cx="7478779" cy="1015663"/>
          </a:xfrm>
          <a:prstGeom prst="rect">
            <a:avLst/>
          </a:prstGeom>
          <a:noFill/>
        </p:spPr>
        <p:txBody>
          <a:bodyPr wrap="none" rtlCol="0">
            <a:spAutoFit/>
          </a:bodyPr>
          <a:lstStyle/>
          <a:p>
            <a:pPr algn="ctr"/>
            <a:r>
              <a:rPr lang="es-EC" sz="2000" b="1" i="1" dirty="0" smtClean="0">
                <a:latin typeface="Times New Roman" pitchFamily="18" charset="0"/>
                <a:cs typeface="Times New Roman" pitchFamily="18" charset="0"/>
              </a:rPr>
              <a:t>ANÁLISIS DEL SECTOR AGRÍCOLA ANTES Y DESPUÉS </a:t>
            </a:r>
          </a:p>
          <a:p>
            <a:pPr algn="ctr"/>
            <a:r>
              <a:rPr lang="es-EC" sz="2000" b="1" i="1" dirty="0" smtClean="0">
                <a:latin typeface="Times New Roman" pitchFamily="18" charset="0"/>
                <a:cs typeface="Times New Roman" pitchFamily="18" charset="0"/>
              </a:rPr>
              <a:t>DE LA CREACIÓN  DE  LAS  FUENTES DE FINANCIAMIENTO</a:t>
            </a:r>
          </a:p>
          <a:p>
            <a:pPr algn="ctr"/>
            <a:r>
              <a:rPr lang="es-EC" sz="2000" b="1" i="1" dirty="0" smtClean="0">
                <a:latin typeface="Times New Roman" pitchFamily="18" charset="0"/>
                <a:cs typeface="Times New Roman" pitchFamily="18" charset="0"/>
              </a:rPr>
              <a:t> DEL SISTEMA FINANCIERO PÚBLICO</a:t>
            </a:r>
            <a:endParaRPr lang="en-US" sz="2000" b="1" i="1" dirty="0">
              <a:latin typeface="Times New Roman" pitchFamily="18" charset="0"/>
              <a:cs typeface="Times New Roman" pitchFamily="18" charset="0"/>
            </a:endParaRPr>
          </a:p>
        </p:txBody>
      </p:sp>
      <p:graphicFrame>
        <p:nvGraphicFramePr>
          <p:cNvPr id="9" name="8 Gráfico"/>
          <p:cNvGraphicFramePr/>
          <p:nvPr/>
        </p:nvGraphicFramePr>
        <p:xfrm>
          <a:off x="2895600" y="4114800"/>
          <a:ext cx="44958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9 Tabla"/>
          <p:cNvGraphicFramePr>
            <a:graphicFrameLocks noGrp="1"/>
          </p:cNvGraphicFramePr>
          <p:nvPr/>
        </p:nvGraphicFramePr>
        <p:xfrm>
          <a:off x="1295400" y="1676400"/>
          <a:ext cx="7391398" cy="2327622"/>
        </p:xfrm>
        <a:graphic>
          <a:graphicData uri="http://schemas.openxmlformats.org/drawingml/2006/table">
            <a:tbl>
              <a:tblPr>
                <a:tableStyleId>{E8B1032C-EA38-4F05-BA0D-38AFFFC7BED3}</a:tableStyleId>
              </a:tblPr>
              <a:tblGrid>
                <a:gridCol w="2721431"/>
                <a:gridCol w="846918"/>
                <a:gridCol w="838762"/>
                <a:gridCol w="838762"/>
                <a:gridCol w="790456"/>
                <a:gridCol w="1355069"/>
              </a:tblGrid>
              <a:tr h="172343">
                <a:tc rowSpan="3">
                  <a:txBody>
                    <a:bodyPr/>
                    <a:lstStyle/>
                    <a:p>
                      <a:pPr marL="0" marR="0" algn="ctr">
                        <a:lnSpc>
                          <a:spcPct val="115000"/>
                        </a:lnSpc>
                        <a:spcBef>
                          <a:spcPts val="0"/>
                        </a:spcBef>
                        <a:spcAft>
                          <a:spcPts val="0"/>
                        </a:spcAft>
                      </a:pPr>
                      <a:endParaRPr lang="en-US" sz="1050" b="1" dirty="0">
                        <a:latin typeface="Times New Roman" pitchFamily="18" charset="0"/>
                        <a:cs typeface="Times New Roman" pitchFamily="18" charset="0"/>
                      </a:endParaRPr>
                    </a:p>
                    <a:p>
                      <a:pPr marL="0" marR="0" algn="ctr">
                        <a:lnSpc>
                          <a:spcPct val="115000"/>
                        </a:lnSpc>
                        <a:spcBef>
                          <a:spcPts val="0"/>
                        </a:spcBef>
                        <a:spcAft>
                          <a:spcPts val="0"/>
                        </a:spcAft>
                      </a:pPr>
                      <a:r>
                        <a:rPr lang="es-EC" sz="1050" b="1" dirty="0">
                          <a:latin typeface="Times New Roman" pitchFamily="18" charset="0"/>
                          <a:cs typeface="Times New Roman" pitchFamily="18" charset="0"/>
                        </a:rPr>
                        <a:t>TIPO DE CULTIVOS</a:t>
                      </a:r>
                      <a:endParaRPr lang="en-US" sz="1050" b="1" dirty="0">
                        <a:latin typeface="Times New Roman" pitchFamily="18" charset="0"/>
                        <a:cs typeface="Times New Roman" pitchFamily="18" charset="0"/>
                      </a:endParaRPr>
                    </a:p>
                    <a:p>
                      <a:pPr marL="0" marR="0" algn="ctr">
                        <a:lnSpc>
                          <a:spcPct val="115000"/>
                        </a:lnSpc>
                        <a:spcBef>
                          <a:spcPts val="0"/>
                        </a:spcBef>
                        <a:spcAft>
                          <a:spcPts val="0"/>
                        </a:spcAft>
                      </a:pPr>
                      <a:r>
                        <a:rPr lang="es-EC" sz="1050" b="1" dirty="0">
                          <a:latin typeface="Times New Roman" pitchFamily="18" charset="0"/>
                          <a:cs typeface="Times New Roman" pitchFamily="18" charset="0"/>
                        </a:rPr>
                        <a:t> </a:t>
                      </a:r>
                      <a:endParaRPr lang="en-US" sz="1050" b="1" dirty="0">
                        <a:latin typeface="Times New Roman" pitchFamily="18" charset="0"/>
                        <a:ea typeface="Calibri"/>
                        <a:cs typeface="Times New Roman" pitchFamily="18" charset="0"/>
                      </a:endParaRPr>
                    </a:p>
                  </a:txBody>
                  <a:tcPr marL="56199" marR="56199" marT="0" marB="0"/>
                </a:tc>
                <a:tc gridSpan="4">
                  <a:txBody>
                    <a:bodyPr/>
                    <a:lstStyle/>
                    <a:p>
                      <a:pPr marL="0" marR="0" algn="ctr">
                        <a:lnSpc>
                          <a:spcPct val="115000"/>
                        </a:lnSpc>
                        <a:spcBef>
                          <a:spcPts val="0"/>
                        </a:spcBef>
                        <a:spcAft>
                          <a:spcPts val="0"/>
                        </a:spcAft>
                      </a:pPr>
                      <a:r>
                        <a:rPr lang="es-EC" sz="1050" b="1" dirty="0" smtClean="0">
                          <a:latin typeface="Times New Roman" pitchFamily="18" charset="0"/>
                          <a:cs typeface="Times New Roman" pitchFamily="18" charset="0"/>
                        </a:rPr>
                        <a:t>PRODUCCIÓN TOTAL </a:t>
                      </a:r>
                      <a:endParaRPr lang="en-US" sz="1050" b="1" dirty="0">
                        <a:latin typeface="Times New Roman" pitchFamily="18" charset="0"/>
                        <a:ea typeface="Calibri"/>
                        <a:cs typeface="Times New Roman" pitchFamily="18" charset="0"/>
                      </a:endParaRPr>
                    </a:p>
                  </a:txBody>
                  <a:tcPr marL="56199" marR="56199" marT="0" marB="0"/>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algn="ctr">
                        <a:lnSpc>
                          <a:spcPct val="115000"/>
                        </a:lnSpc>
                        <a:spcBef>
                          <a:spcPts val="0"/>
                        </a:spcBef>
                        <a:spcAft>
                          <a:spcPts val="0"/>
                        </a:spcAft>
                      </a:pPr>
                      <a:endParaRPr lang="en-US" sz="1050">
                        <a:latin typeface="Times New Roman" pitchFamily="18" charset="0"/>
                        <a:cs typeface="Times New Roman" pitchFamily="18" charset="0"/>
                      </a:endParaRPr>
                    </a:p>
                    <a:p>
                      <a:pPr marL="0" marR="0" algn="ctr">
                        <a:lnSpc>
                          <a:spcPct val="115000"/>
                        </a:lnSpc>
                        <a:spcBef>
                          <a:spcPts val="0"/>
                        </a:spcBef>
                        <a:spcAft>
                          <a:spcPts val="0"/>
                        </a:spcAft>
                      </a:pPr>
                      <a:r>
                        <a:rPr lang="es-EC" sz="1050">
                          <a:latin typeface="Times New Roman" pitchFamily="18" charset="0"/>
                          <a:cs typeface="Times New Roman" pitchFamily="18" charset="0"/>
                        </a:rPr>
                        <a:t>CRECIMIENTO EN HECTÁREAS CON LA AYUDA DEL CRÉDITO </a:t>
                      </a:r>
                      <a:endParaRPr lang="en-US" sz="1050">
                        <a:latin typeface="Times New Roman" pitchFamily="18" charset="0"/>
                        <a:ea typeface="Calibri"/>
                        <a:cs typeface="Times New Roman" pitchFamily="18" charset="0"/>
                      </a:endParaRPr>
                    </a:p>
                  </a:txBody>
                  <a:tcPr marL="56199" marR="56199" marT="0" marB="0"/>
                </a:tc>
              </a:tr>
              <a:tr h="303369">
                <a:tc vMerge="1">
                  <a:txBody>
                    <a:bodyPr/>
                    <a:lstStyle/>
                    <a:p>
                      <a:endParaRPr lang="en-US"/>
                    </a:p>
                  </a:txBody>
                  <a:tcPr/>
                </a:tc>
                <a:tc gridSpan="2">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Al inicio de la actividad</a:t>
                      </a:r>
                      <a:endParaRPr lang="en-US" sz="1050">
                        <a:latin typeface="Times New Roman" pitchFamily="18" charset="0"/>
                        <a:ea typeface="Calibri"/>
                        <a:cs typeface="Times New Roman" pitchFamily="18" charset="0"/>
                      </a:endParaRPr>
                    </a:p>
                  </a:txBody>
                  <a:tcPr marL="56199" marR="56199" marT="0" marB="0"/>
                </a:tc>
                <a:tc hMerge="1">
                  <a:txBody>
                    <a:bodyPr/>
                    <a:lstStyle/>
                    <a:p>
                      <a:endParaRPr lang="en-US"/>
                    </a:p>
                  </a:txBody>
                  <a:tcPr/>
                </a:tc>
                <a:tc gridSpan="2">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Actualmente</a:t>
                      </a:r>
                      <a:endParaRPr lang="en-US" sz="1050">
                        <a:latin typeface="Times New Roman" pitchFamily="18" charset="0"/>
                        <a:ea typeface="Calibri"/>
                        <a:cs typeface="Times New Roman" pitchFamily="18" charset="0"/>
                      </a:endParaRPr>
                    </a:p>
                  </a:txBody>
                  <a:tcPr marL="56199" marR="56199" marT="0" marB="0"/>
                </a:tc>
                <a:tc hMerge="1">
                  <a:txBody>
                    <a:bodyPr/>
                    <a:lstStyle/>
                    <a:p>
                      <a:endParaRPr lang="en-US"/>
                    </a:p>
                  </a:txBody>
                  <a:tcPr/>
                </a:tc>
                <a:tc vMerge="1">
                  <a:txBody>
                    <a:bodyPr/>
                    <a:lstStyle/>
                    <a:p>
                      <a:endParaRPr lang="en-US"/>
                    </a:p>
                  </a:txBody>
                  <a:tcPr/>
                </a:tc>
              </a:tr>
              <a:tr h="517028">
                <a:tc vMerge="1">
                  <a:txBody>
                    <a:bodyPr/>
                    <a:lstStyle/>
                    <a:p>
                      <a:endParaRPr lang="en-US"/>
                    </a:p>
                  </a:txBody>
                  <a:tcPr/>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Hectáreas Cultivadas</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Litros de Leche obtenidos</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Hectáreas Cultivadas</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Litros de Leche obtenidos</a:t>
                      </a:r>
                      <a:endParaRPr lang="en-US" sz="1050">
                        <a:latin typeface="Times New Roman" pitchFamily="18" charset="0"/>
                        <a:ea typeface="Calibri"/>
                        <a:cs typeface="Times New Roman" pitchFamily="18" charset="0"/>
                      </a:endParaRPr>
                    </a:p>
                  </a:txBody>
                  <a:tcPr marL="56199" marR="56199" marT="0" marB="0"/>
                </a:tc>
                <a:tc vMerge="1">
                  <a:txBody>
                    <a:bodyPr/>
                    <a:lstStyle/>
                    <a:p>
                      <a:endParaRPr lang="en-US"/>
                    </a:p>
                  </a:txBody>
                  <a:tcPr/>
                </a:tc>
              </a:tr>
              <a:tr h="172343">
                <a:tc>
                  <a:txBody>
                    <a:bodyPr/>
                    <a:lstStyle/>
                    <a:p>
                      <a:pPr marL="0" marR="0">
                        <a:lnSpc>
                          <a:spcPct val="115000"/>
                        </a:lnSpc>
                        <a:spcBef>
                          <a:spcPts val="0"/>
                        </a:spcBef>
                        <a:spcAft>
                          <a:spcPts val="0"/>
                        </a:spcAft>
                      </a:pPr>
                      <a:r>
                        <a:rPr lang="es-EC" sz="1050">
                          <a:latin typeface="Times New Roman" pitchFamily="18" charset="0"/>
                          <a:cs typeface="Times New Roman" pitchFamily="18" charset="0"/>
                        </a:rPr>
                        <a:t>Tubérculos</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3 1/2</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r>
              <a:tr h="344686">
                <a:tc>
                  <a:txBody>
                    <a:bodyPr/>
                    <a:lstStyle/>
                    <a:p>
                      <a:pPr marL="0" marR="0" algn="just">
                        <a:lnSpc>
                          <a:spcPct val="115000"/>
                        </a:lnSpc>
                        <a:spcBef>
                          <a:spcPts val="0"/>
                        </a:spcBef>
                        <a:spcAft>
                          <a:spcPts val="0"/>
                        </a:spcAft>
                      </a:pPr>
                      <a:r>
                        <a:rPr lang="es-EC" sz="1050">
                          <a:latin typeface="Times New Roman" pitchFamily="18" charset="0"/>
                          <a:cs typeface="Times New Roman" pitchFamily="18" charset="0"/>
                        </a:rPr>
                        <a:t>Tubérculos, hortalizas, pastos, producción de leche</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35</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505</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40</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565</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5</a:t>
                      </a:r>
                      <a:endParaRPr lang="en-US" sz="1050">
                        <a:latin typeface="Times New Roman" pitchFamily="18" charset="0"/>
                        <a:ea typeface="Calibri"/>
                        <a:cs typeface="Times New Roman" pitchFamily="18" charset="0"/>
                      </a:endParaRPr>
                    </a:p>
                  </a:txBody>
                  <a:tcPr marL="56199" marR="56199" marT="0" marB="0"/>
                </a:tc>
              </a:tr>
              <a:tr h="172343">
                <a:tc>
                  <a:txBody>
                    <a:bodyPr/>
                    <a:lstStyle/>
                    <a:p>
                      <a:pPr marL="0" marR="0">
                        <a:lnSpc>
                          <a:spcPct val="115000"/>
                        </a:lnSpc>
                        <a:spcBef>
                          <a:spcPts val="0"/>
                        </a:spcBef>
                        <a:spcAft>
                          <a:spcPts val="0"/>
                        </a:spcAft>
                      </a:pPr>
                      <a:r>
                        <a:rPr lang="es-EC" sz="1050" dirty="0">
                          <a:latin typeface="Times New Roman" pitchFamily="18" charset="0"/>
                          <a:cs typeface="Times New Roman" pitchFamily="18" charset="0"/>
                        </a:rPr>
                        <a:t>Hortalizas </a:t>
                      </a:r>
                      <a:endParaRPr lang="en-US" sz="1050" dirty="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23 1/2</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32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8 1/2</a:t>
                      </a:r>
                      <a:endParaRPr lang="en-US" sz="1050">
                        <a:latin typeface="Times New Roman" pitchFamily="18" charset="0"/>
                        <a:ea typeface="Calibri"/>
                        <a:cs typeface="Times New Roman" pitchFamily="18" charset="0"/>
                      </a:endParaRPr>
                    </a:p>
                  </a:txBody>
                  <a:tcPr marL="56199" marR="56199" marT="0" marB="0"/>
                </a:tc>
              </a:tr>
              <a:tr h="172343">
                <a:tc>
                  <a:txBody>
                    <a:bodyPr/>
                    <a:lstStyle/>
                    <a:p>
                      <a:pPr marL="0" marR="0">
                        <a:lnSpc>
                          <a:spcPct val="115000"/>
                        </a:lnSpc>
                        <a:spcBef>
                          <a:spcPts val="0"/>
                        </a:spcBef>
                        <a:spcAft>
                          <a:spcPts val="0"/>
                        </a:spcAft>
                      </a:pPr>
                      <a:r>
                        <a:rPr lang="es-EC" sz="1050">
                          <a:latin typeface="Times New Roman" pitchFamily="18" charset="0"/>
                          <a:cs typeface="Times New Roman" pitchFamily="18" charset="0"/>
                        </a:rPr>
                        <a:t>Tubérculos y naranjilla</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13</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15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2    </a:t>
                      </a:r>
                      <a:endParaRPr lang="en-US" sz="1050">
                        <a:latin typeface="Times New Roman" pitchFamily="18" charset="0"/>
                        <a:ea typeface="Calibri"/>
                        <a:cs typeface="Times New Roman" pitchFamily="18" charset="0"/>
                      </a:endParaRPr>
                    </a:p>
                  </a:txBody>
                  <a:tcPr marL="56199" marR="56199" marT="0" marB="0"/>
                </a:tc>
              </a:tr>
              <a:tr h="172343">
                <a:tc>
                  <a:txBody>
                    <a:bodyPr/>
                    <a:lstStyle/>
                    <a:p>
                      <a:pPr marL="0" marR="0">
                        <a:lnSpc>
                          <a:spcPct val="115000"/>
                        </a:lnSpc>
                        <a:spcBef>
                          <a:spcPts val="0"/>
                        </a:spcBef>
                        <a:spcAft>
                          <a:spcPts val="0"/>
                        </a:spcAft>
                      </a:pPr>
                      <a:r>
                        <a:rPr lang="es-EC" sz="1050">
                          <a:latin typeface="Times New Roman" pitchFamily="18" charset="0"/>
                          <a:cs typeface="Times New Roman" pitchFamily="18" charset="0"/>
                        </a:rPr>
                        <a:t>Tubérculos  y hortalizas</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87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103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16    </a:t>
                      </a:r>
                      <a:endParaRPr lang="en-US" sz="1050">
                        <a:latin typeface="Times New Roman" pitchFamily="18" charset="0"/>
                        <a:ea typeface="Calibri"/>
                        <a:cs typeface="Times New Roman" pitchFamily="18" charset="0"/>
                      </a:endParaRPr>
                    </a:p>
                  </a:txBody>
                  <a:tcPr marL="56199" marR="56199" marT="0" marB="0"/>
                </a:tc>
              </a:tr>
              <a:tr h="172343">
                <a:tc>
                  <a:txBody>
                    <a:bodyPr/>
                    <a:lstStyle/>
                    <a:p>
                      <a:pPr marL="0" marR="0">
                        <a:lnSpc>
                          <a:spcPct val="115000"/>
                        </a:lnSpc>
                        <a:spcBef>
                          <a:spcPts val="0"/>
                        </a:spcBef>
                        <a:spcAft>
                          <a:spcPts val="0"/>
                        </a:spcAft>
                      </a:pPr>
                      <a:r>
                        <a:rPr lang="es-EC" sz="1050" dirty="0">
                          <a:latin typeface="Times New Roman" pitchFamily="18" charset="0"/>
                          <a:cs typeface="Times New Roman" pitchFamily="18" charset="0"/>
                        </a:rPr>
                        <a:t>TOTAL HECTÁREAS CULTIVADAS</a:t>
                      </a:r>
                      <a:endParaRPr lang="en-US" sz="1050" dirty="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162    </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505</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190</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a:latin typeface="Times New Roman" pitchFamily="18" charset="0"/>
                          <a:cs typeface="Times New Roman" pitchFamily="18" charset="0"/>
                        </a:rPr>
                        <a:t>565</a:t>
                      </a:r>
                      <a:endParaRPr lang="en-US" sz="1050">
                        <a:latin typeface="Times New Roman" pitchFamily="18" charset="0"/>
                        <a:ea typeface="Calibri"/>
                        <a:cs typeface="Times New Roman" pitchFamily="18" charset="0"/>
                      </a:endParaRPr>
                    </a:p>
                  </a:txBody>
                  <a:tcPr marL="56199" marR="56199" marT="0" marB="0"/>
                </a:tc>
                <a:tc>
                  <a:txBody>
                    <a:bodyPr/>
                    <a:lstStyle/>
                    <a:p>
                      <a:pPr marL="0" marR="0" algn="ctr">
                        <a:lnSpc>
                          <a:spcPct val="115000"/>
                        </a:lnSpc>
                        <a:spcBef>
                          <a:spcPts val="0"/>
                        </a:spcBef>
                        <a:spcAft>
                          <a:spcPts val="0"/>
                        </a:spcAft>
                      </a:pPr>
                      <a:r>
                        <a:rPr lang="es-EC" sz="1050" dirty="0">
                          <a:latin typeface="Times New Roman" pitchFamily="18" charset="0"/>
                          <a:cs typeface="Times New Roman" pitchFamily="18" charset="0"/>
                        </a:rPr>
                        <a:t>28    </a:t>
                      </a:r>
                      <a:endParaRPr lang="en-US" sz="1050" dirty="0">
                        <a:latin typeface="Times New Roman" pitchFamily="18" charset="0"/>
                        <a:ea typeface="Calibri"/>
                        <a:cs typeface="Times New Roman" pitchFamily="18" charset="0"/>
                      </a:endParaRPr>
                    </a:p>
                  </a:txBody>
                  <a:tcPr marL="56199" marR="56199" marT="0" marB="0"/>
                </a:tc>
              </a:tr>
            </a:tbl>
          </a:graphicData>
        </a:graphic>
      </p:graphicFrame>
      <p:sp>
        <p:nvSpPr>
          <p:cNvPr id="11" name="10 CuadroTexto"/>
          <p:cNvSpPr txBox="1"/>
          <p:nvPr/>
        </p:nvSpPr>
        <p:spPr>
          <a:xfrm>
            <a:off x="1143000" y="6324600"/>
            <a:ext cx="24384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Encuesta Sector Agrícola</a:t>
            </a:r>
            <a:endParaRPr lang="en-US"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4 Grupo"/>
          <p:cNvGrpSpPr/>
          <p:nvPr/>
        </p:nvGrpSpPr>
        <p:grpSpPr>
          <a:xfrm>
            <a:off x="228600" y="685800"/>
            <a:ext cx="7978303" cy="5203304"/>
            <a:chOff x="0" y="547301"/>
            <a:chExt cx="7978303" cy="5203304"/>
          </a:xfrm>
        </p:grpSpPr>
        <p:grpSp>
          <p:nvGrpSpPr>
            <p:cNvPr id="7" name="Group 64"/>
            <p:cNvGrpSpPr>
              <a:grpSpLocks/>
            </p:cNvGrpSpPr>
            <p:nvPr/>
          </p:nvGrpSpPr>
          <p:grpSpPr bwMode="auto">
            <a:xfrm>
              <a:off x="958850" y="1189038"/>
              <a:ext cx="3217510" cy="1603375"/>
              <a:chOff x="3777" y="3267"/>
              <a:chExt cx="5068" cy="2524"/>
            </a:xfrm>
          </p:grpSpPr>
          <p:sp>
            <p:nvSpPr>
              <p:cNvPr id="24" name="Text Box 70"/>
              <p:cNvSpPr txBox="1">
                <a:spLocks noChangeArrowheads="1"/>
              </p:cNvSpPr>
              <p:nvPr/>
            </p:nvSpPr>
            <p:spPr bwMode="auto">
              <a:xfrm>
                <a:off x="3777" y="3267"/>
                <a:ext cx="2737" cy="5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EC" sz="1200" b="1" dirty="0" smtClean="0">
                    <a:latin typeface="Times New Roman" pitchFamily="18" charset="0"/>
                    <a:cs typeface="Times New Roman" pitchFamily="18" charset="0"/>
                  </a:rPr>
                  <a:t>DIFICULTADES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25" name="Group 65"/>
              <p:cNvGrpSpPr>
                <a:grpSpLocks/>
              </p:cNvGrpSpPr>
              <p:nvPr/>
            </p:nvGrpSpPr>
            <p:grpSpPr bwMode="auto">
              <a:xfrm>
                <a:off x="3777" y="3970"/>
                <a:ext cx="5068" cy="1821"/>
                <a:chOff x="3777" y="3970"/>
                <a:chExt cx="5068" cy="1821"/>
              </a:xfrm>
            </p:grpSpPr>
            <p:sp>
              <p:nvSpPr>
                <p:cNvPr id="26" name="Text Box 69"/>
                <p:cNvSpPr txBox="1">
                  <a:spLocks noChangeArrowheads="1"/>
                </p:cNvSpPr>
                <p:nvPr/>
              </p:nvSpPr>
              <p:spPr bwMode="auto">
                <a:xfrm>
                  <a:off x="3777" y="4578"/>
                  <a:ext cx="2205" cy="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Obtener el RUC</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nvGrpSpPr>
                <p:cNvPr id="27" name="Group 66"/>
                <p:cNvGrpSpPr>
                  <a:grpSpLocks/>
                </p:cNvGrpSpPr>
                <p:nvPr/>
              </p:nvGrpSpPr>
              <p:grpSpPr bwMode="auto">
                <a:xfrm>
                  <a:off x="5421" y="3970"/>
                  <a:ext cx="3424" cy="1821"/>
                  <a:chOff x="5421" y="3970"/>
                  <a:chExt cx="3424" cy="1821"/>
                </a:xfrm>
              </p:grpSpPr>
              <p:sp>
                <p:nvSpPr>
                  <p:cNvPr id="28" name="Text Box 68"/>
                  <p:cNvSpPr txBox="1">
                    <a:spLocks noChangeArrowheads="1"/>
                  </p:cNvSpPr>
                  <p:nvPr/>
                </p:nvSpPr>
                <p:spPr bwMode="auto">
                  <a:xfrm>
                    <a:off x="5421" y="3970"/>
                    <a:ext cx="2310" cy="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Hipotecar el terreno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9" name="Text Box 67"/>
                  <p:cNvSpPr txBox="1">
                    <a:spLocks noChangeArrowheads="1"/>
                  </p:cNvSpPr>
                  <p:nvPr/>
                </p:nvSpPr>
                <p:spPr bwMode="auto">
                  <a:xfrm>
                    <a:off x="6373" y="4751"/>
                    <a:ext cx="2472" cy="1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Proceso de obtención del crédito largo y tedioso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grpSp>
        </p:grpSp>
        <p:sp>
          <p:nvSpPr>
            <p:cNvPr id="9" name="Text Box 49"/>
            <p:cNvSpPr txBox="1">
              <a:spLocks noChangeArrowheads="1"/>
            </p:cNvSpPr>
            <p:nvPr/>
          </p:nvSpPr>
          <p:spPr bwMode="auto">
            <a:xfrm>
              <a:off x="4392488" y="1123365"/>
              <a:ext cx="1704975" cy="4095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VENTAJAS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 name="Text Box 53"/>
            <p:cNvSpPr txBox="1">
              <a:spLocks noChangeArrowheads="1"/>
            </p:cNvSpPr>
            <p:nvPr/>
          </p:nvSpPr>
          <p:spPr bwMode="auto">
            <a:xfrm>
              <a:off x="6552728" y="2131477"/>
              <a:ext cx="1425575" cy="574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Mayor monto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 name="Text Box 51"/>
            <p:cNvSpPr txBox="1">
              <a:spLocks noChangeArrowheads="1"/>
            </p:cNvSpPr>
            <p:nvPr/>
          </p:nvSpPr>
          <p:spPr bwMode="auto">
            <a:xfrm>
              <a:off x="4214813" y="1879600"/>
              <a:ext cx="1400175"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Tasas de interés</a:t>
              </a:r>
              <a:r>
                <a:rPr kumimoji="0" lang="es-EC"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bajas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2" name="Text Box 54"/>
            <p:cNvSpPr txBox="1">
              <a:spLocks noChangeArrowheads="1"/>
            </p:cNvSpPr>
            <p:nvPr/>
          </p:nvSpPr>
          <p:spPr bwMode="auto">
            <a:xfrm>
              <a:off x="720080" y="3211597"/>
              <a:ext cx="1400175"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Tasas de interés muy elevadas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3" name="Text Box 48"/>
            <p:cNvSpPr txBox="1">
              <a:spLocks noChangeArrowheads="1"/>
            </p:cNvSpPr>
            <p:nvPr/>
          </p:nvSpPr>
          <p:spPr bwMode="auto">
            <a:xfrm>
              <a:off x="6324600" y="4204901"/>
              <a:ext cx="1400175"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Falta de productos financieros dirigidos a este sector</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4" name="Text Box 61"/>
            <p:cNvSpPr txBox="1">
              <a:spLocks noChangeArrowheads="1"/>
            </p:cNvSpPr>
            <p:nvPr/>
          </p:nvSpPr>
          <p:spPr bwMode="auto">
            <a:xfrm>
              <a:off x="4953000" y="3366701"/>
              <a:ext cx="1400175" cy="71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Costos de operación</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5" name="Text Box 63"/>
            <p:cNvSpPr txBox="1">
              <a:spLocks noChangeArrowheads="1"/>
            </p:cNvSpPr>
            <p:nvPr/>
          </p:nvSpPr>
          <p:spPr bwMode="auto">
            <a:xfrm>
              <a:off x="6248400" y="3595301"/>
              <a:ext cx="1589409" cy="5119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Analfabetismo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 name="Text Box 59"/>
            <p:cNvSpPr txBox="1">
              <a:spLocks noChangeArrowheads="1"/>
            </p:cNvSpPr>
            <p:nvPr/>
          </p:nvSpPr>
          <p:spPr bwMode="auto">
            <a:xfrm>
              <a:off x="2438400" y="3976301"/>
              <a:ext cx="1440160" cy="3600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Encaje bancario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 name="Text Box 58"/>
            <p:cNvSpPr txBox="1">
              <a:spLocks noChangeArrowheads="1"/>
            </p:cNvSpPr>
            <p:nvPr/>
          </p:nvSpPr>
          <p:spPr bwMode="auto">
            <a:xfrm>
              <a:off x="613792" y="3900101"/>
              <a:ext cx="1238250" cy="30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Menor monto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 name="Text Box 55"/>
            <p:cNvSpPr txBox="1">
              <a:spLocks noChangeArrowheads="1"/>
            </p:cNvSpPr>
            <p:nvPr/>
          </p:nvSpPr>
          <p:spPr bwMode="auto">
            <a:xfrm>
              <a:off x="766192" y="4814501"/>
              <a:ext cx="2160240" cy="9361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SISTEMA FINANCIERO</a:t>
              </a:r>
              <a:r>
                <a:rPr kumimoji="0" lang="es-EC" sz="12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PRIVADO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 name="Text Box 56"/>
            <p:cNvSpPr txBox="1">
              <a:spLocks noChangeArrowheads="1"/>
            </p:cNvSpPr>
            <p:nvPr/>
          </p:nvSpPr>
          <p:spPr bwMode="auto">
            <a:xfrm>
              <a:off x="4957192" y="4966901"/>
              <a:ext cx="177165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LIMITACIONES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 name="Text Box 52"/>
            <p:cNvSpPr txBox="1">
              <a:spLocks noChangeArrowheads="1"/>
            </p:cNvSpPr>
            <p:nvPr/>
          </p:nvSpPr>
          <p:spPr bwMode="auto">
            <a:xfrm>
              <a:off x="5904656" y="1627421"/>
              <a:ext cx="1554163"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Plazos a acorde</a:t>
              </a:r>
              <a:r>
                <a:rPr kumimoji="0" lang="es-EC"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 las necesidades</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2" name="Text Box 60"/>
            <p:cNvSpPr txBox="1">
              <a:spLocks noChangeArrowheads="1"/>
            </p:cNvSpPr>
            <p:nvPr/>
          </p:nvSpPr>
          <p:spPr bwMode="auto">
            <a:xfrm>
              <a:off x="1905000" y="4509701"/>
              <a:ext cx="1257300" cy="27699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Menos requisitos</a:t>
              </a:r>
              <a:r>
                <a:rPr kumimoji="0" lang="es-EC"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3" name="Rectangle 91"/>
            <p:cNvSpPr>
              <a:spLocks noChangeArrowheads="1"/>
            </p:cNvSpPr>
            <p:nvPr/>
          </p:nvSpPr>
          <p:spPr bwMode="auto">
            <a:xfrm>
              <a:off x="0" y="547301"/>
              <a:ext cx="1847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sz="1200">
                <a:latin typeface="Times New Roman" pitchFamily="18" charset="0"/>
                <a:cs typeface="Times New Roman" pitchFamily="18" charset="0"/>
              </a:endParaRPr>
            </a:p>
          </p:txBody>
        </p:sp>
      </p:grpSp>
      <p:sp>
        <p:nvSpPr>
          <p:cNvPr id="30" name="Text Box 61"/>
          <p:cNvSpPr txBox="1">
            <a:spLocks noChangeArrowheads="1"/>
          </p:cNvSpPr>
          <p:nvPr/>
        </p:nvSpPr>
        <p:spPr bwMode="auto">
          <a:xfrm>
            <a:off x="4953000" y="4267200"/>
            <a:ext cx="1400175" cy="2899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mn-lt"/>
                <a:ea typeface="Times New Roman" pitchFamily="18" charset="0"/>
                <a:cs typeface="Arial" pitchFamily="34" charset="0"/>
              </a:rPr>
              <a:t>Riesgo crediticio</a:t>
            </a:r>
            <a:endParaRPr kumimoji="0" lang="es-EC" sz="1200" b="0" i="0" u="none" strike="noStrike" cap="none" normalizeH="0" baseline="0" dirty="0" smtClean="0">
              <a:ln>
                <a:noFill/>
              </a:ln>
              <a:solidFill>
                <a:schemeClr val="tx1"/>
              </a:solidFill>
              <a:effectLst/>
              <a:latin typeface="+mn-lt"/>
              <a:cs typeface="Arial" pitchFamily="34" charset="0"/>
            </a:endParaRPr>
          </a:p>
        </p:txBody>
      </p:sp>
      <p:sp>
        <p:nvSpPr>
          <p:cNvPr id="31" name="Text Box 67"/>
          <p:cNvSpPr txBox="1">
            <a:spLocks noChangeArrowheads="1"/>
          </p:cNvSpPr>
          <p:nvPr/>
        </p:nvSpPr>
        <p:spPr bwMode="auto">
          <a:xfrm>
            <a:off x="3048000" y="3429000"/>
            <a:ext cx="1569393" cy="660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Proceso de obtención del crédito </a:t>
            </a:r>
            <a:r>
              <a:rPr lang="es-EC" sz="1200" dirty="0" smtClean="0">
                <a:latin typeface="Times New Roman" pitchFamily="18" charset="0"/>
                <a:ea typeface="Times New Roman" pitchFamily="18" charset="0"/>
                <a:cs typeface="Times New Roman" pitchFamily="18" charset="0"/>
              </a:rPr>
              <a:t>corto</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5" name="Text Box 53"/>
          <p:cNvSpPr txBox="1">
            <a:spLocks noChangeArrowheads="1"/>
          </p:cNvSpPr>
          <p:nvPr/>
        </p:nvSpPr>
        <p:spPr bwMode="auto">
          <a:xfrm>
            <a:off x="5486400" y="2590800"/>
            <a:ext cx="1425575" cy="5746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C"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Menores</a:t>
            </a:r>
            <a:r>
              <a:rPr kumimoji="0" lang="es-EC"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costos de operación</a:t>
            </a:r>
            <a:endParaRPr kumimoji="0" lang="es-EC"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6" name="35 CuadroTexto"/>
          <p:cNvSpPr txBox="1"/>
          <p:nvPr/>
        </p:nvSpPr>
        <p:spPr>
          <a:xfrm>
            <a:off x="7467600" y="2590800"/>
            <a:ext cx="1600200" cy="1384995"/>
          </a:xfrm>
          <a:prstGeom prst="rect">
            <a:avLst/>
          </a:prstGeom>
          <a:noFill/>
        </p:spPr>
        <p:txBody>
          <a:bodyPr wrap="square" rtlCol="0">
            <a:spAutoFit/>
          </a:bodyPr>
          <a:lstStyle/>
          <a:p>
            <a:pPr algn="ctr"/>
            <a:r>
              <a:rPr lang="es-EC" sz="1400" b="1" dirty="0" smtClean="0">
                <a:latin typeface="Times New Roman" pitchFamily="18" charset="0"/>
                <a:cs typeface="Times New Roman" pitchFamily="18" charset="0"/>
              </a:rPr>
              <a:t>Contribución del Sistema Financiero Público a la Parroquia de Aloasí</a:t>
            </a:r>
            <a:endParaRPr lang="en-US" sz="1400" b="1" dirty="0">
              <a:latin typeface="Times New Roman" pitchFamily="18" charset="0"/>
              <a:cs typeface="Times New Roman" pitchFamily="18" charset="0"/>
            </a:endParaRPr>
          </a:p>
        </p:txBody>
      </p:sp>
      <p:cxnSp>
        <p:nvCxnSpPr>
          <p:cNvPr id="33" name="32 Conector recto"/>
          <p:cNvCxnSpPr/>
          <p:nvPr/>
        </p:nvCxnSpPr>
        <p:spPr>
          <a:xfrm>
            <a:off x="1066800" y="3200400"/>
            <a:ext cx="6553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8" name="37 Conector recto"/>
          <p:cNvCxnSpPr/>
          <p:nvPr/>
        </p:nvCxnSpPr>
        <p:spPr>
          <a:xfrm flipH="1" flipV="1">
            <a:off x="6019800" y="1905000"/>
            <a:ext cx="1143000" cy="1219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39" name="38 Conector recto"/>
          <p:cNvCxnSpPr/>
          <p:nvPr/>
        </p:nvCxnSpPr>
        <p:spPr>
          <a:xfrm flipH="1" flipV="1">
            <a:off x="2133600" y="1905000"/>
            <a:ext cx="1143000" cy="1219200"/>
          </a:xfrm>
          <a:prstGeom prst="line">
            <a:avLst/>
          </a:prstGeom>
        </p:spPr>
        <p:style>
          <a:lnRef idx="1">
            <a:schemeClr val="accent2"/>
          </a:lnRef>
          <a:fillRef idx="0">
            <a:schemeClr val="accent2"/>
          </a:fillRef>
          <a:effectRef idx="0">
            <a:schemeClr val="accent2"/>
          </a:effectRef>
          <a:fontRef idx="minor">
            <a:schemeClr val="tx1"/>
          </a:fontRef>
        </p:style>
      </p:cxnSp>
      <p:cxnSp>
        <p:nvCxnSpPr>
          <p:cNvPr id="41" name="40 Conector recto"/>
          <p:cNvCxnSpPr/>
          <p:nvPr/>
        </p:nvCxnSpPr>
        <p:spPr>
          <a:xfrm flipH="1">
            <a:off x="6172200" y="3200400"/>
            <a:ext cx="914400" cy="1524000"/>
          </a:xfrm>
          <a:prstGeom prst="line">
            <a:avLst/>
          </a:prstGeom>
        </p:spPr>
        <p:style>
          <a:lnRef idx="1">
            <a:schemeClr val="accent2"/>
          </a:lnRef>
          <a:fillRef idx="0">
            <a:schemeClr val="accent2"/>
          </a:fillRef>
          <a:effectRef idx="0">
            <a:schemeClr val="accent2"/>
          </a:effectRef>
          <a:fontRef idx="minor">
            <a:schemeClr val="tx1"/>
          </a:fontRef>
        </p:style>
      </p:cxnSp>
      <p:cxnSp>
        <p:nvCxnSpPr>
          <p:cNvPr id="43" name="42 Conector recto"/>
          <p:cNvCxnSpPr/>
          <p:nvPr/>
        </p:nvCxnSpPr>
        <p:spPr>
          <a:xfrm flipH="1">
            <a:off x="2057400" y="3276600"/>
            <a:ext cx="1219200" cy="1371600"/>
          </a:xfrm>
          <a:prstGeom prst="line">
            <a:avLst/>
          </a:prstGeom>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45720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CONCLUSIONES</a:t>
            </a:r>
            <a:br>
              <a:rPr lang="es-EC" sz="2800" b="1" i="1" dirty="0" smtClean="0">
                <a:solidFill>
                  <a:schemeClr val="tx1"/>
                </a:solidFill>
                <a:latin typeface="Times New Roman" pitchFamily="18" charset="0"/>
                <a:cs typeface="Times New Roman" pitchFamily="18" charset="0"/>
              </a:rPr>
            </a:br>
            <a:endParaRPr lang="en-US" sz="2800" b="1" i="1" dirty="0">
              <a:solidFill>
                <a:schemeClr val="tx1"/>
              </a:solidFill>
              <a:latin typeface="Times New Roman" pitchFamily="18" charset="0"/>
              <a:cs typeface="Times New Roman" pitchFamily="18" charset="0"/>
            </a:endParaRPr>
          </a:p>
        </p:txBody>
      </p:sp>
      <p:sp>
        <p:nvSpPr>
          <p:cNvPr id="3" name="2 CuadroTexto"/>
          <p:cNvSpPr txBox="1"/>
          <p:nvPr/>
        </p:nvSpPr>
        <p:spPr>
          <a:xfrm>
            <a:off x="1143000" y="1295400"/>
            <a:ext cx="7620000" cy="5309146"/>
          </a:xfrm>
          <a:prstGeom prst="rect">
            <a:avLst/>
          </a:prstGeom>
          <a:noFill/>
        </p:spPr>
        <p:txBody>
          <a:bodyPr wrap="square" rtlCol="0">
            <a:spAutoFit/>
          </a:bodyPr>
          <a:lstStyle/>
          <a:p>
            <a:pPr lvl="0" algn="just">
              <a:lnSpc>
                <a:spcPct val="150000"/>
              </a:lnSpc>
              <a:buFont typeface="Wingdings" pitchFamily="2" charset="2"/>
              <a:buChar char="ü"/>
            </a:pPr>
            <a:r>
              <a:rPr lang="es-ES" sz="1400" dirty="0" smtClean="0">
                <a:latin typeface="Times New Roman" pitchFamily="18" charset="0"/>
                <a:cs typeface="Times New Roman" pitchFamily="18" charset="0"/>
              </a:rPr>
              <a:t>La presente investigación  ha sido realizada con la finalidad de establecer la  contribución del sistema financiero público al sector agrícola de la parroquia Aloasí, por ser una de las parroquias de mayor productividad agrícola del cantón Mejía, he podido establecer la situación de este sector, antes y después de la obtención del crédito, el mismo que ha contribuido de manera favorable al aumento de la producción, convirtiéndose  esta actividad en una de las principales fuentes de ingreso  que  aportan  a una mejor calidad de vida de los agricultores y sus familias;  a más de incentivar  a los agricultores a confiar en la banca pública por sus diferentes beneficios que proporciona. </a:t>
            </a:r>
            <a:endParaRPr lang="en-US" sz="1400" dirty="0" smtClean="0">
              <a:latin typeface="Times New Roman" pitchFamily="18" charset="0"/>
              <a:cs typeface="Times New Roman" pitchFamily="18" charset="0"/>
            </a:endParaRPr>
          </a:p>
          <a:p>
            <a:pPr algn="just">
              <a:lnSpc>
                <a:spcPct val="150000"/>
              </a:lnSpc>
              <a:buFont typeface="Wingdings" pitchFamily="2" charset="2"/>
              <a:buChar char="ü"/>
            </a:pPr>
            <a:endParaRPr lang="es-EC"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En la parroquia de Aloasí y a nivel cantonal se han establecido Asociaciones Agrícolas, las mismas que han sido creadas  con la finalidad de ser atendidos por los Gobiernos de turno, en cuanto a apoyo técnico y  financiero, sin embargo, no es hasta el presente gobierno, que este sector ha sido atendido ya que actualmente estas asociaciones cuentan con el apoyo del Ministerio de Agricultura, Ganadería y Pesca (MAGAP) que a través de charlas, seminarios, entrega gratuita de semillas e insumos agrícolas, apoyo en cuanto a la comercialización de sus productos mediante la iniciativa de ferias;  ha contribuido a la mejora de estas asociaciones y por ende de sus miembros. </a:t>
            </a:r>
            <a:endParaRPr lang="es-EC" sz="1400" dirty="0" smtClean="0">
              <a:latin typeface="Times New Roman" pitchFamily="18" charset="0"/>
              <a:cs typeface="Times New Roman" pitchFamily="18" charset="0"/>
            </a:endParaRPr>
          </a:p>
          <a:p>
            <a:pPr algn="just">
              <a:lnSpc>
                <a:spcPct val="150000"/>
              </a:lnSpc>
            </a:pPr>
            <a:endParaRPr lang="es-EC"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CONCLUSIONES</a:t>
            </a:r>
            <a:br>
              <a:rPr lang="es-EC" sz="2800" b="1" i="1" dirty="0" smtClean="0">
                <a:solidFill>
                  <a:schemeClr val="tx1"/>
                </a:solidFill>
                <a:latin typeface="Times New Roman" pitchFamily="18" charset="0"/>
                <a:cs typeface="Times New Roman" pitchFamily="18" charset="0"/>
              </a:rPr>
            </a:br>
            <a:endParaRPr lang="en-US" sz="2800" b="1" i="1" dirty="0">
              <a:solidFill>
                <a:schemeClr val="tx1"/>
              </a:solidFill>
              <a:latin typeface="Times New Roman" pitchFamily="18" charset="0"/>
              <a:cs typeface="Times New Roman" pitchFamily="18" charset="0"/>
            </a:endParaRPr>
          </a:p>
        </p:txBody>
      </p:sp>
      <p:sp>
        <p:nvSpPr>
          <p:cNvPr id="3" name="2 CuadroTexto"/>
          <p:cNvSpPr txBox="1"/>
          <p:nvPr/>
        </p:nvSpPr>
        <p:spPr>
          <a:xfrm>
            <a:off x="1371600" y="838200"/>
            <a:ext cx="7467600" cy="5586145"/>
          </a:xfrm>
          <a:prstGeom prst="rect">
            <a:avLst/>
          </a:prstGeom>
          <a:noFill/>
        </p:spPr>
        <p:txBody>
          <a:bodyPr wrap="square" rtlCol="0">
            <a:spAutoFit/>
          </a:bodyPr>
          <a:lstStyle/>
          <a:p>
            <a:pPr lvl="0" algn="just">
              <a:lnSpc>
                <a:spcPct val="150000"/>
              </a:lnSpc>
              <a:buFont typeface="Wingdings" pitchFamily="2" charset="2"/>
              <a:buChar char="ü"/>
            </a:pPr>
            <a:endParaRPr lang="es-EC"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La única institución financiera perteneciente al Sistema Financiero Público que brinda apoyo a través de sus  diferentes líneas de financiamiento al sector agrícola es el Banco Nacional de Fomento, del total de encuestados un  57% desconocen  sobre la existencia de la Corporación Financiera Nacional, esto se debe a que no existe una publicidad adecuada sobre las líneas de financiamiento disponibles para el sector agropecuario.</a:t>
            </a:r>
            <a:endParaRPr lang="en-US" sz="1400" dirty="0" smtClean="0">
              <a:latin typeface="Times New Roman" pitchFamily="18" charset="0"/>
              <a:cs typeface="Times New Roman" pitchFamily="18" charset="0"/>
            </a:endParaRPr>
          </a:p>
          <a:p>
            <a:pPr algn="just">
              <a:lnSpc>
                <a:spcPct val="150000"/>
              </a:lnSpc>
              <a:buFont typeface="Wingdings" pitchFamily="2" charset="2"/>
              <a:buChar char="ü"/>
            </a:pPr>
            <a:endParaRPr lang="es-EC" sz="1400" dirty="0" smtClean="0">
              <a:latin typeface="Times New Roman" pitchFamily="18" charset="0"/>
              <a:cs typeface="Times New Roman" pitchFamily="18" charset="0"/>
            </a:endParaRPr>
          </a:p>
          <a:p>
            <a:pPr algn="just">
              <a:lnSpc>
                <a:spcPct val="150000"/>
              </a:lnSpc>
              <a:buFont typeface="Wingdings" pitchFamily="2" charset="2"/>
              <a:buChar char="ü"/>
            </a:pPr>
            <a:endParaRPr lang="es-EC" sz="1400" dirty="0" smtClean="0">
              <a:latin typeface="Times New Roman" pitchFamily="18" charset="0"/>
              <a:cs typeface="Times New Roman" pitchFamily="18" charset="0"/>
            </a:endParaRPr>
          </a:p>
          <a:p>
            <a:pPr lvl="0">
              <a:lnSpc>
                <a:spcPct val="150000"/>
              </a:lnSpc>
              <a:buFont typeface="Wingdings" pitchFamily="2" charset="2"/>
              <a:buChar char="ü"/>
            </a:pPr>
            <a:r>
              <a:rPr lang="es-ES" sz="1400" dirty="0" smtClean="0">
                <a:latin typeface="Times New Roman" pitchFamily="18" charset="0"/>
                <a:cs typeface="Times New Roman" pitchFamily="18" charset="0"/>
              </a:rPr>
              <a:t>En cuanto a las líneas de crédito a los cuales accedieron los agricultores en busca de financiamiento en el Banco Nacional de Fomento el 38% ha accedido a un microcrédito,  el 27% al crédito de producción,  el 25% al crédito 5-5-5 y el 12%   a la línea de crédito compra de tierras, buscando el mejoramiento de su producción e ingresos.</a:t>
            </a:r>
            <a:endParaRPr lang="en-US" sz="1400" dirty="0" smtClean="0">
              <a:latin typeface="Times New Roman" pitchFamily="18" charset="0"/>
              <a:cs typeface="Times New Roman" pitchFamily="18" charset="0"/>
            </a:endParaRPr>
          </a:p>
          <a:p>
            <a:pPr algn="just">
              <a:lnSpc>
                <a:spcPct val="150000"/>
              </a:lnSpc>
              <a:buFont typeface="Wingdings" pitchFamily="2" charset="2"/>
              <a:buChar char="ü"/>
            </a:pPr>
            <a:endParaRPr lang="es-EC" sz="1400" dirty="0" smtClean="0">
              <a:latin typeface="Times New Roman" pitchFamily="18" charset="0"/>
              <a:cs typeface="Times New Roman" pitchFamily="18" charset="0"/>
            </a:endParaRPr>
          </a:p>
          <a:p>
            <a:pPr lvl="0">
              <a:lnSpc>
                <a:spcPct val="150000"/>
              </a:lnSpc>
              <a:buFont typeface="Wingdings" pitchFamily="2" charset="2"/>
              <a:buChar char="ü"/>
            </a:pPr>
            <a:r>
              <a:rPr lang="es-ES" sz="1400" dirty="0" smtClean="0">
                <a:latin typeface="Times New Roman" pitchFamily="18" charset="0"/>
                <a:cs typeface="Times New Roman" pitchFamily="18" charset="0"/>
              </a:rPr>
              <a:t>La mayoría de agricultores 41% a pesar de considerar que el trámite para la obtención de un crédito en el Banco Nacional de Fomento es demasiado largo, han preferido acudir a esta institución ya que proporciona créditos a  tasas de interés más bajas que las que otorgan los Bancos Privados y las Cooperativas de Ahorro y Crédito, representándoles menores costos en dicha operación.</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95400" y="45720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CONCLUSIONES</a:t>
            </a:r>
            <a:br>
              <a:rPr lang="es-EC" sz="2800" b="1" i="1" dirty="0" smtClean="0">
                <a:solidFill>
                  <a:schemeClr val="tx1"/>
                </a:solidFill>
                <a:latin typeface="Times New Roman" pitchFamily="18" charset="0"/>
                <a:cs typeface="Times New Roman" pitchFamily="18" charset="0"/>
              </a:rPr>
            </a:br>
            <a:endParaRPr lang="en-US" sz="2800" b="1" i="1" dirty="0">
              <a:solidFill>
                <a:schemeClr val="tx1"/>
              </a:solidFill>
              <a:latin typeface="Times New Roman" pitchFamily="18" charset="0"/>
              <a:cs typeface="Times New Roman" pitchFamily="18" charset="0"/>
            </a:endParaRPr>
          </a:p>
        </p:txBody>
      </p:sp>
      <p:sp>
        <p:nvSpPr>
          <p:cNvPr id="3" name="2 CuadroTexto"/>
          <p:cNvSpPr txBox="1"/>
          <p:nvPr/>
        </p:nvSpPr>
        <p:spPr>
          <a:xfrm>
            <a:off x="1447800" y="1447800"/>
            <a:ext cx="7162800" cy="5155257"/>
          </a:xfrm>
          <a:prstGeom prst="rect">
            <a:avLst/>
          </a:prstGeom>
          <a:noFill/>
        </p:spPr>
        <p:txBody>
          <a:bodyPr wrap="square" rtlCol="0">
            <a:spAutoFit/>
          </a:bodyPr>
          <a:lstStyle/>
          <a:p>
            <a:pPr lvl="0" algn="just">
              <a:lnSpc>
                <a:spcPct val="150000"/>
              </a:lnSpc>
              <a:buFont typeface="Wingdings" pitchFamily="2" charset="2"/>
              <a:buChar char="ü"/>
            </a:pPr>
            <a:r>
              <a:rPr lang="es-ES" sz="1400" dirty="0" smtClean="0">
                <a:latin typeface="Times New Roman" pitchFamily="18" charset="0"/>
                <a:cs typeface="Times New Roman" pitchFamily="18" charset="0"/>
              </a:rPr>
              <a:t>A pesar de los problemas suscitados por la posible estafa en la sucursal de Machachi del Banco Nacional de Fomento, aquellos agricultores (22%) que actualmente requieren de capital para continuar con su actividad agrícola  tienen como primera opción acudir a esta institución en busca de un crédito, demostrando de esta manera la  confianza en el Sistema Financiero Público.   </a:t>
            </a:r>
            <a:endParaRPr lang="en-US" sz="1400" dirty="0" smtClean="0">
              <a:latin typeface="Times New Roman" pitchFamily="18" charset="0"/>
              <a:cs typeface="Times New Roman" pitchFamily="18" charset="0"/>
            </a:endParaRPr>
          </a:p>
          <a:p>
            <a:pPr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La mayoría de agricultores que han acudido al Banco Nacional de Fomento concluye que el trámite para la obtención de un crédito es muy largo que muchas veces toma más de tres meses, poniendo en riesgo su producción o algún tipo de negociación,  por lo cual ciertos agricultores han decidido acudir a la banca privada por financiamiento.</a:t>
            </a:r>
            <a:endParaRPr lang="en-US" sz="1400" dirty="0" smtClean="0">
              <a:latin typeface="Times New Roman" pitchFamily="18" charset="0"/>
              <a:cs typeface="Times New Roman" pitchFamily="18" charset="0"/>
            </a:endParaRPr>
          </a:p>
          <a:p>
            <a:pPr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Un porcentaje considerable de agricultores 35% han decidido acudir al Sistema Financiero Privado por financiamiento para su actividad agrícola, de los cuales el 24% han acudido a una Cooperativa de Ahorro y Crédito,  mientras que el 11% a un  Banco Privado, entre las razones expuestas por los encuestados para acudir a estas instituciones, es que el desembolso y los  trámites son más rápidos en comparación a los de la banca pública.</a:t>
            </a:r>
            <a:endParaRPr lang="en-US" sz="1400" dirty="0" smtClean="0">
              <a:latin typeface="Times New Roman" pitchFamily="18" charset="0"/>
              <a:cs typeface="Times New Roman" pitchFamily="18" charset="0"/>
            </a:endParaRPr>
          </a:p>
          <a:p>
            <a:r>
              <a:rPr lang="es-ES" sz="1400" b="1" dirty="0" smtClean="0"/>
              <a:t> </a:t>
            </a:r>
            <a:endParaRPr lang="en-US" sz="1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9200" y="685800"/>
            <a:ext cx="7498080" cy="762000"/>
          </a:xfrm>
        </p:spPr>
        <p:txBody>
          <a:bodyPr>
            <a:noAutofit/>
          </a:bodyPr>
          <a:lstStyle/>
          <a:p>
            <a:pPr algn="ctr"/>
            <a:r>
              <a:rPr lang="es-EC" sz="2800" dirty="0" smtClean="0">
                <a:latin typeface="Times New Roman" pitchFamily="18" charset="0"/>
                <a:cs typeface="Times New Roman" pitchFamily="18" charset="0"/>
              </a:rPr>
              <a:t/>
            </a:r>
            <a:br>
              <a:rPr lang="es-EC" sz="2800" dirty="0" smtClean="0">
                <a:latin typeface="Times New Roman" pitchFamily="18" charset="0"/>
                <a:cs typeface="Times New Roman" pitchFamily="18" charset="0"/>
              </a:rPr>
            </a:br>
            <a:r>
              <a:rPr lang="es-EC" sz="2800" dirty="0" smtClean="0">
                <a:latin typeface="Times New Roman" pitchFamily="18" charset="0"/>
                <a:cs typeface="Times New Roman" pitchFamily="18" charset="0"/>
              </a:rPr>
              <a:t>RECOMENDACIONES</a:t>
            </a:r>
            <a:br>
              <a:rPr lang="es-EC"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2 CuadroTexto"/>
          <p:cNvSpPr txBox="1"/>
          <p:nvPr/>
        </p:nvSpPr>
        <p:spPr>
          <a:xfrm>
            <a:off x="1447800" y="1752600"/>
            <a:ext cx="7086600" cy="4254819"/>
          </a:xfrm>
          <a:prstGeom prst="rect">
            <a:avLst/>
          </a:prstGeom>
          <a:noFill/>
        </p:spPr>
        <p:txBody>
          <a:bodyPr wrap="square" rtlCol="0">
            <a:spAutoFit/>
          </a:bodyPr>
          <a:lstStyle/>
          <a:p>
            <a:pPr lvl="0" algn="just">
              <a:lnSpc>
                <a:spcPct val="150000"/>
              </a:lnSpc>
              <a:buFont typeface="Wingdings" pitchFamily="2" charset="2"/>
              <a:buChar char="ü"/>
            </a:pPr>
            <a:r>
              <a:rPr lang="es-ES" sz="1400" dirty="0" smtClean="0">
                <a:latin typeface="Times New Roman" pitchFamily="18" charset="0"/>
                <a:cs typeface="Times New Roman" pitchFamily="18" charset="0"/>
              </a:rPr>
              <a:t>Implementar a través del  Ministerio de agricultura, ganadería, acuacultura y pesca (MAGAP) nuevos programas productivos que fortalezcan y contribuyan al desarrollo socio económico y productivo de los agricultores de esta parroquia y a nivel global. </a:t>
            </a:r>
            <a:endParaRPr lang="en-US" sz="1400" dirty="0" smtClean="0">
              <a:latin typeface="Times New Roman" pitchFamily="18" charset="0"/>
              <a:cs typeface="Times New Roman" pitchFamily="18" charset="0"/>
            </a:endParaRPr>
          </a:p>
          <a:p>
            <a:pPr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C" sz="1400" dirty="0" smtClean="0">
                <a:latin typeface="Times New Roman" pitchFamily="18" charset="0"/>
                <a:cs typeface="Times New Roman" pitchFamily="18" charset="0"/>
              </a:rPr>
              <a:t>Realizar un previo análisis de cada uno de los  beneficios y costos que traen consigo la obtención de un crédito,  tanto en una institución financiera  pública como privada  y optar por la opción que les ofrezcan mejores condiciones de pago.</a:t>
            </a:r>
            <a:endParaRPr lang="en-US" sz="1400" dirty="0" smtClean="0">
              <a:latin typeface="Times New Roman" pitchFamily="18" charset="0"/>
              <a:cs typeface="Times New Roman" pitchFamily="18" charset="0"/>
            </a:endParaRPr>
          </a:p>
          <a:p>
            <a:pPr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Atraer a posibles clientes del Sector Agropecuario hacia la Corporación Financiera Nacional, a través de  una agresiva campaña publicitaria en el Cantón Mejía específicamente en los sectores  rurales donde existe un desconocimiento total de la existencia de esta institución en cuanto a las líneas de crédito que ofrecen para este sector a la cual pueden acudir en busca de financiamiento.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9200" y="685800"/>
            <a:ext cx="7498080" cy="762000"/>
          </a:xfrm>
        </p:spPr>
        <p:txBody>
          <a:bodyPr>
            <a:noAutofit/>
          </a:bodyPr>
          <a:lstStyle/>
          <a:p>
            <a:pPr algn="ctr"/>
            <a:r>
              <a:rPr lang="es-EC" sz="2800" dirty="0" smtClean="0">
                <a:latin typeface="Times New Roman" pitchFamily="18" charset="0"/>
                <a:cs typeface="Times New Roman" pitchFamily="18" charset="0"/>
              </a:rPr>
              <a:t/>
            </a:r>
            <a:br>
              <a:rPr lang="es-EC" sz="2800" dirty="0" smtClean="0">
                <a:latin typeface="Times New Roman" pitchFamily="18" charset="0"/>
                <a:cs typeface="Times New Roman" pitchFamily="18" charset="0"/>
              </a:rPr>
            </a:br>
            <a:r>
              <a:rPr lang="es-EC" sz="2800" dirty="0" smtClean="0">
                <a:latin typeface="Times New Roman" pitchFamily="18" charset="0"/>
                <a:cs typeface="Times New Roman" pitchFamily="18" charset="0"/>
              </a:rPr>
              <a:t>RECOMENDACIONES</a:t>
            </a:r>
            <a:br>
              <a:rPr lang="es-EC"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2 CuadroTexto"/>
          <p:cNvSpPr txBox="1"/>
          <p:nvPr/>
        </p:nvSpPr>
        <p:spPr>
          <a:xfrm>
            <a:off x="1447800" y="1600200"/>
            <a:ext cx="7391400" cy="5801588"/>
          </a:xfrm>
          <a:prstGeom prst="rect">
            <a:avLst/>
          </a:prstGeom>
          <a:noFill/>
        </p:spPr>
        <p:txBody>
          <a:bodyPr wrap="square" rtlCol="0">
            <a:spAutoFit/>
          </a:bodyPr>
          <a:lstStyle/>
          <a:p>
            <a:pPr lvl="0" algn="just">
              <a:lnSpc>
                <a:spcPct val="150000"/>
              </a:lnSpc>
              <a:buFont typeface="Wingdings" pitchFamily="2" charset="2"/>
              <a:buChar char="ü"/>
            </a:pPr>
            <a:r>
              <a:rPr lang="es-ES" sz="1400" dirty="0" smtClean="0">
                <a:latin typeface="Times New Roman" pitchFamily="18" charset="0"/>
                <a:cs typeface="Times New Roman" pitchFamily="18" charset="0"/>
              </a:rPr>
              <a:t>Realizar una reingeniería en cuanto al proceso crediticio establecido por el Banco Nacional de Fomento, debido a ser este uno de los principales factores por los cuales los agricultores no deciden acudir a la institución por financiamiento, prefiriendo acudir a instituciones financieras privadas, al realizar este cambio se podrá brindar una atención eficiente y oportuna, captando mayor cantidad de clientes. </a:t>
            </a:r>
            <a:endParaRPr lang="en-US" sz="1400" dirty="0" smtClean="0">
              <a:latin typeface="Times New Roman" pitchFamily="18" charset="0"/>
              <a:cs typeface="Times New Roman" pitchFamily="18" charset="0"/>
            </a:endParaRPr>
          </a:p>
          <a:p>
            <a:pPr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Incentivar a los productores a acceder a un crédito en el Banco Nacional de Fomento, mediante una campaña masiva que efectivamente informe sobre los importantes beneficios que obtienen en esta institución en cuanto a tasas de interés, formas de pago acorde a sus necesidades y el seguro agrícola  que cubre cualquier tipo de catástrofe. </a:t>
            </a:r>
            <a:endParaRPr lang="en-US" sz="1400" dirty="0" smtClean="0">
              <a:latin typeface="Times New Roman" pitchFamily="18" charset="0"/>
              <a:cs typeface="Times New Roman" pitchFamily="18" charset="0"/>
            </a:endParaRPr>
          </a:p>
          <a:p>
            <a:pPr lvl="0" algn="just">
              <a:lnSpc>
                <a:spcPct val="150000"/>
              </a:lnSpc>
            </a:pPr>
            <a:endParaRPr lang="en-US" sz="1400" dirty="0" smtClean="0">
              <a:latin typeface="Times New Roman" pitchFamily="18" charset="0"/>
              <a:cs typeface="Times New Roman" pitchFamily="18" charset="0"/>
            </a:endParaRPr>
          </a:p>
          <a:p>
            <a:pPr lvl="0" algn="just">
              <a:lnSpc>
                <a:spcPct val="150000"/>
              </a:lnSpc>
              <a:buFont typeface="Wingdings" pitchFamily="2" charset="2"/>
              <a:buChar char="ü"/>
            </a:pPr>
            <a:r>
              <a:rPr lang="es-ES" sz="1400" dirty="0" smtClean="0">
                <a:latin typeface="Times New Roman" pitchFamily="18" charset="0"/>
                <a:cs typeface="Times New Roman" pitchFamily="18" charset="0"/>
              </a:rPr>
              <a:t>Realizar un seguimiento de los resultados favorables que han obtenido los agricultores a través del crédito obtenido en el Banco Nacional de Fomento, de modo que se pueda verificar las bondades del crédito que se brinda al sector agrícola. </a:t>
            </a:r>
            <a:endParaRPr lang="en-US" sz="1400" dirty="0" smtClean="0">
              <a:latin typeface="Times New Roman" pitchFamily="18" charset="0"/>
              <a:cs typeface="Times New Roman" pitchFamily="18" charset="0"/>
            </a:endParaRPr>
          </a:p>
          <a:p>
            <a:r>
              <a:rPr lang="es-ES" sz="1400" b="1" dirty="0" smtClean="0"/>
              <a:t> </a:t>
            </a:r>
            <a:endParaRPr lang="en-US" sz="1400" dirty="0" smtClean="0"/>
          </a:p>
          <a:p>
            <a:r>
              <a:rPr lang="es-ES" sz="1400" b="1" dirty="0" smtClean="0"/>
              <a:t> </a:t>
            </a:r>
            <a:endParaRPr lang="en-US" sz="1400" dirty="0" smtClean="0"/>
          </a:p>
          <a:p>
            <a:r>
              <a:rPr lang="es-ES" sz="1400" b="1" dirty="0" smtClean="0"/>
              <a:t> </a:t>
            </a:r>
            <a:endParaRPr lang="en-US" sz="1400" dirty="0" smtClean="0"/>
          </a:p>
          <a:p>
            <a:r>
              <a:rPr lang="es-ES" sz="1400" b="1" dirty="0" smtClean="0"/>
              <a:t> </a:t>
            </a:r>
            <a:endParaRPr lang="en-US" sz="1400" dirty="0" smtClean="0"/>
          </a:p>
          <a:p>
            <a:pPr>
              <a:lnSpc>
                <a:spcPct val="150000"/>
              </a:lnSpc>
            </a:pPr>
            <a:endParaRPr lang="es-EC" sz="1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rot="20721232">
            <a:off x="1175315" y="2604530"/>
            <a:ext cx="7498080" cy="1219200"/>
          </a:xfrm>
        </p:spPr>
        <p:txBody>
          <a:bodyPr/>
          <a:lstStyle/>
          <a:p>
            <a:pPr algn="ctr">
              <a:buNone/>
            </a:pPr>
            <a:r>
              <a:rPr lang="es-EC" dirty="0" smtClean="0">
                <a:latin typeface="Times New Roman" pitchFamily="18" charset="0"/>
                <a:cs typeface="Times New Roman" pitchFamily="18" charset="0"/>
              </a:rPr>
              <a:t>GRACIAS POR LA ATENCIÓN PRESTADA</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2209800" y="685800"/>
            <a:ext cx="6019800" cy="427038"/>
          </a:xfrm>
        </p:spPr>
        <p:txBody>
          <a:bodyPr>
            <a:noAutofit/>
          </a:bodyPr>
          <a:lstStyle/>
          <a:p>
            <a:pPr algn="ctr"/>
            <a:r>
              <a:rPr lang="es-EC" sz="3200" b="1" i="1" dirty="0" smtClean="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rPr>
              <a:t>OBJETIVOS ESPECÍFICOS</a:t>
            </a:r>
            <a:endParaRPr lang="es-EC" sz="3200" b="1" i="1" dirty="0">
              <a:ln w="1905"/>
              <a:solidFill>
                <a:sysClr val="windowText" lastClr="00000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3" name="2 Marcador de contenido"/>
          <p:cNvSpPr>
            <a:spLocks noGrp="1"/>
          </p:cNvSpPr>
          <p:nvPr>
            <p:ph idx="1"/>
          </p:nvPr>
        </p:nvSpPr>
        <p:spPr>
          <a:xfrm>
            <a:off x="1676400" y="1600200"/>
            <a:ext cx="6705600" cy="3505200"/>
          </a:xfrm>
          <a:noFill/>
        </p:spPr>
        <p:style>
          <a:lnRef idx="1">
            <a:schemeClr val="accent4"/>
          </a:lnRef>
          <a:fillRef idx="2">
            <a:schemeClr val="accent4"/>
          </a:fillRef>
          <a:effectRef idx="1">
            <a:schemeClr val="accent4"/>
          </a:effectRef>
          <a:fontRef idx="minor">
            <a:schemeClr val="dk1"/>
          </a:fontRef>
        </p:style>
        <p:txBody>
          <a:bodyPr>
            <a:normAutofit/>
          </a:bodyPr>
          <a:lstStyle/>
          <a:p>
            <a:pPr lvl="0" algn="just">
              <a:lnSpc>
                <a:spcPct val="150000"/>
              </a:lnSpc>
            </a:pPr>
            <a:r>
              <a:rPr lang="es-ES" sz="1600" dirty="0" smtClean="0">
                <a:latin typeface="Times New Roman" pitchFamily="18" charset="0"/>
                <a:cs typeface="Times New Roman" pitchFamily="18" charset="0"/>
              </a:rPr>
              <a:t>Establecer el grado de conocimiento de los agricultores sobre las ventajas que ofrecen las instituciones financieras públicas. </a:t>
            </a:r>
          </a:p>
          <a:p>
            <a:pPr lvl="0" algn="just">
              <a:lnSpc>
                <a:spcPct val="150000"/>
              </a:lnSpc>
              <a:buNone/>
            </a:pPr>
            <a:endParaRPr lang="en-US" sz="1600" dirty="0" smtClean="0">
              <a:latin typeface="Times New Roman" pitchFamily="18" charset="0"/>
              <a:cs typeface="Times New Roman" pitchFamily="18" charset="0"/>
            </a:endParaRPr>
          </a:p>
          <a:p>
            <a:pPr lvl="0" algn="just">
              <a:lnSpc>
                <a:spcPct val="150000"/>
              </a:lnSpc>
            </a:pPr>
            <a:r>
              <a:rPr lang="es-ES" sz="1600" dirty="0" smtClean="0">
                <a:latin typeface="Times New Roman" pitchFamily="18" charset="0"/>
                <a:cs typeface="Times New Roman" pitchFamily="18" charset="0"/>
              </a:rPr>
              <a:t>Analizar las limitaciones de los agricultores de acceder a fuentes de financiamiento a través de la banca pública.</a:t>
            </a:r>
          </a:p>
          <a:p>
            <a:pPr lvl="0" algn="just">
              <a:lnSpc>
                <a:spcPct val="150000"/>
              </a:lnSpc>
              <a:buNone/>
            </a:pPr>
            <a:endParaRPr lang="en-US" sz="1600" dirty="0" smtClean="0">
              <a:latin typeface="Times New Roman" pitchFamily="18" charset="0"/>
              <a:cs typeface="Times New Roman" pitchFamily="18" charset="0"/>
            </a:endParaRPr>
          </a:p>
          <a:p>
            <a:pPr lvl="0" algn="just">
              <a:lnSpc>
                <a:spcPct val="150000"/>
              </a:lnSpc>
            </a:pPr>
            <a:r>
              <a:rPr lang="es-ES" sz="1600" dirty="0" smtClean="0">
                <a:latin typeface="Times New Roman" pitchFamily="18" charset="0"/>
                <a:cs typeface="Times New Roman" pitchFamily="18" charset="0"/>
              </a:rPr>
              <a:t>Determinar el incremento de la producción agrícola en la parroquia resultado  del acceso al financiamiento público. </a:t>
            </a:r>
            <a:endParaRPr lang="en-US" sz="1600" dirty="0" smtClean="0">
              <a:latin typeface="Times New Roman" pitchFamily="18" charset="0"/>
              <a:cs typeface="Times New Roman" pitchFamily="18" charset="0"/>
            </a:endParaRPr>
          </a:p>
          <a:p>
            <a:pPr algn="just">
              <a:lnSpc>
                <a:spcPct val="150000"/>
              </a:lnSpc>
            </a:pP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038600" y="2971800"/>
            <a:ext cx="1981200" cy="1143000"/>
          </a:xfrm>
        </p:spPr>
        <p:txBody>
          <a:bodyPr>
            <a:normAutofit/>
          </a:bodyPr>
          <a:lstStyle/>
          <a:p>
            <a:pPr algn="ctr"/>
            <a:r>
              <a:rPr lang="es-EC" sz="2000" dirty="0" smtClean="0">
                <a:latin typeface="Times New Roman" pitchFamily="18" charset="0"/>
                <a:cs typeface="Times New Roman" pitchFamily="18" charset="0"/>
              </a:rPr>
              <a:t>Sectores Económicos</a:t>
            </a:r>
            <a:endParaRPr lang="en-US" sz="2000" dirty="0">
              <a:latin typeface="Times New Roman" pitchFamily="18" charset="0"/>
              <a:cs typeface="Times New Roman" pitchFamily="18" charset="0"/>
            </a:endParaRPr>
          </a:p>
        </p:txBody>
      </p:sp>
      <p:graphicFrame>
        <p:nvGraphicFramePr>
          <p:cNvPr id="4" name="3 Marcador de contenido"/>
          <p:cNvGraphicFramePr>
            <a:graphicFrameLocks noGrp="1"/>
          </p:cNvGraphicFramePr>
          <p:nvPr>
            <p:ph idx="1"/>
          </p:nvPr>
        </p:nvGraphicFramePr>
        <p:xfrm>
          <a:off x="1371600" y="1066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5300" name="AutoShape 4" descr="data:image/jpeg;base64,/9j/4AAQSkZJRgABAQAAAQABAAD/2wCEAAkGBhQSEBUUExQWFBUVFxgaGBgXFxocFxgYGxgWFxcYHBcYGyYeGBkkHBgZHy8gJCcpLCwsGB4xNTAqNSYrLCkBCQoKDgwOGg8PGiwkHBwpLCwsKSwsKSwsLCksKiwpLCwsKSksLCwpKSwsLCwsKSwpKSwsLCwsLCwsLCwpLCkpLP/AABEIALwBDAMBIgACEQEDEQH/xAAcAAACAwEBAQEAAAAAAAAAAAAEBQIDBgEABwj/xABHEAACAQIEAwUECAIIBQMFAAABAhEDIQAEEjEFQVEGEyJhcTKBkaEUI0JSscHR8GJyFSQzgpKy4fEHQ1NjwnOi0hY0o7PD/8QAGAEAAwEBAAAAAAAAAAAAAAAAAAECAwT/xAAoEQEBAAIBAwMDBAMAAAAAAAAAAQIREgMhMRNBUTJCYTNxgfAiI7H/2gAMAwEAAhEDEQA/ANc5nFenF2jHO7xuhTGPRggU8eKYApjHQMWinjopYA5Sa98GLcYoSlghVjCNXUpdMUtTxewxWVwBQVxGMXlMR0YrZIAYNyuUkScDKuGFAwuJtNOnlRgXuBUcnku36+8/JR1xbms1A082tvy/U7e/yxZRSwHT9/v0xn3qp2RXL+mK+7OChSxHucVsijIn64iDMXPI2A/IfE9DLumcK6dGK8DqZ8o70fv1HnDEUyMZ9Pw0z8jAcd1YopvierFIWA49qxVrx7VhGkz4iL48ExaBg2ESmKS2LKj4qYYRK2x2cRbFbVRg2E2x4YpLk7D9+/8ATFgJi8Tzjb4wPww9hPXiGvHDjmnAAIxJcT049oxqhzTj3d46Ex2MBohcTCYX8czzUaWtQpOobki0Gdh6XJGF2R7RVGKB1NMahLFfCy9Q2w6SJHpiLnJdHMbWjCRjtJwwBBBB2IxJHUoWBEAG822nfb54t4VQHcpaLQbztbf5+/BchpDusR+jnphl3eJ6MLkNFi5Lri05MRtg0piDpg5DRZUy0HbE6dExg008e0YexoB9Al9ZvG1tt+eCaZxOqtsVLggXBr4sUYGWZtgpadsKmUvUjNCx3iYtGpt/8R+XWzicJsxQX6Srcwyz72o3HuMf4ve4ItjPp+68/Z0KMcZMSQWxFq/jCxYg38xFo+J92LtS53eOBcWMbb4HbMAWkn9/vbC2NCSMeZh1xQlYtssfzCPxE/L4Y82Xnck/vqb/AIb4WzRqVh+/9d/dih6jHYR6/wCv6YJ7sDYfr8cVvgIMaZO5+H6n/THUpAbD9fjibY5qwydjHMRxMDAHkXFoOKBmBMA46XwAMoxYqY6oxdTGNLUq+7xzRi8jEQMGw4lPExQBEEAjoRI+BxNRiYOFaZPxbs7SajV0jQxRhKkgXB3W4I8ovijsrw2vTy8moKhYkwZWLQALaYi8FRc4e5mpCNysfdinhDxSHL/YfLGVk2vfZKjm6gnvE0jVAvMiBclJAMzaOnni+nnFPl8x8RI+OLRU/f8AtgeqFN4E9dj8d8MhHeD3dRtiBbAFWkRdSfgZ3j2lg/P9cRSrUAmOWxv8gQR88Gxofqx6cCJnAfL9/H5YtWuDzxUJZU2wvzvEKdNSzMAB+48z5b4R9r+I5gELQNismFlp1RYG0X5jljMV+Gm1TM1tJFzqJduVoBsLeWIy6muy5jtvuH9oaFQ+Cqs9D4W+DQT7sNnzarueXv8AgL4+PV+0eVokrTol2UkE1zYEWP1awNxzb3YX5/tPXrAgudHQQiQOekQp984m52+w4x9R4lxqmKoaTY7wbexY8xdPn5X0GXzqVBqRlcdVIYfETj4/kMuRl1JvqUNYHbvlAE8oljEdTyAOZo9oHWNzNr/hO/zGM+nnd1eeM1H6CHFaZc0w6s4ElVOphyuFkr78LuKZuuK2X7tAEZiG1MAbgCy3MAEncG2PmnAv+JdSj4IBSSSsc5vBs0+pPpjTUv8AiRSq6NQ0MGB3B9bHSfcNWNLURtRk5IZnYkTYeFbxuJLHbmxHyi9UA2EYByXHKVW1OorH7sw3+Bob5YLFacaJXKpx0nFa1sTLThBU5xU2PVay7Tih8yBvb1t+MYY0mccOKFzQa6+L0v8AgIxw1G6fh+p/DC2NLpxEvikhuZH4/pimlloABdmI52BP+EA4A8M0O/KzcqDzuOX57Y5X4pTQwzgH1jANbh6/SFYiRGzEsJhxs09RzsYgYYAAbAD0AGFN07ow04ozwimxJgR129+OUOH1dRZqx2gBIA2gk6lJn0+eB+NcKVss6NqIgRLGdxFxzw7bopJswqV1VdRgCJnlG++PCsOQn0/0xWjUaSLOlQqi5AmABfryxVl+0uWc+GsvkWOkE9PHBn3c8GwMRidlj1/1j9zi0UmPQfv0OPLmFiZEdRcX2uLYnRzQbVceEkb+QM+W+AKMzSIptLfZNxPQ+eKuD0AKQ336+Q57x7+QwTmKwNNmUggKTIII26gxgfgtWaU/xEbg7BRuPh7sL3VvsPFIdP378eNse1YgxxSEWOKmbEmOK2w4C3jOepU1BrFYkxqjkOU3JuNr4yHEO39NT9Us+bEx7gRJ+WNlxYUdH1wplf8AuBSB/i/LHz/iH9HjUBTZyXYg02ZQATZfHKgCeSnYXxGaooo9pqlfXrqFFWPYUzBIUAX29WHLFbCV10qBIIP1tZwFFt5OlB6S3vxHI51Zfu+6oAQWLeJtOoWlgTMn7Kj3YpzWapMCWNXMN4tJJ0gkgKACdbEWEDw+7GK0+JUsmarO1TvGbV4aSgCb37ypYHY+FGvzwP8A01TpR3VOnTgQGI7ypH81QEDf7IXEs72LquSwp90DEaitJRKzZqzgkDbnhdT7NU0/tayT0T61h75WkeYs3TDJpeH5itVoGqSWXxkFgYENSi+2yvb0xk81nUVoekAR5FDfn4YBnzGNW1BDl6YQmBQqhSzS5gMGJpqAJ8wZAgCb4xPEclLAh19n7WoRDva0x0jyxj0vqrXqa4xKrRovMMynzAImZ3WD1Gx5Y5T4YxB0EPtAVhMQZ8JhunLA1XIsWJUoQbjxgG+1jHPF1Siyj2bCLjY79LDbryOOrTnM8lkc3pcpTqFKYZmOk6VCjUxMiNvf0GPqHY/h2cpy1dwVKwqBixBJUgz7K2my9cfL+EDMun1SVHHiBgErEEkEkadtwcfT+x+XzhCVKzqaTU5UFpeGVCpEWAgLYm17Ak4JO57aQhuoH792PaPP8PznEziJOL0lHQPM+pOOBALAAegx2eX+/wAMUZviCUvaPMCBBIJBIkTaYMTgC1TI5+/ytjhGK6GfpupdHDKOYNh69PfiCZ5WjSQwJIkEECBN4PlgCZGInEmOKycMBc0YdD+91/InF5OB88bA9CfwJ/LBBOJnmqviG+BOJ1h3BabED5kcvywVVfwn0P4Yy3HmqGmnd1FQdyCSU1GQyAXLCPanY+z8DLwU8kHaCjTau3e1zBPgpgGo4sBGkQFvO5nbC3O8TpUklaTtLsoDlVhrTKoTI2tO+OZipoLaW1gKJFFYZttU1XvcztqFjbAOe4tU0BkQ03NRxY+IEAEwx8Um/sxttjGLqGe41XVEqBnTdPBqQBQRpAiDzOLc/wBtK9N0ljUBpoxBM3KiTNzM4UcQbMKodzVklp1a5EaYnUJ+18jijjHEWBpyA00aZOpQd1HXFyJtM8j2iAqoO70FipBDmL7SCLjGlp/8TTQbQyBh5Ezvpj2iv2fu4weRzwNakGprcpBErAmBsQMW8WqU+/uG1DaCD9to3E/PaMR4z/hfnD+X1jhv/E/L1B4j3ZtMgn1jSJ+I+OHmR4/SeQKiswLWkaokkeGxI0xyx8HyC5bvAarVO7+0FUBj5A6iBO0xj6Bk+O5GlUBQBHCVAzMviOo0jTlpJMIrDyk9b6ys30d8RGKcvn0qIHRgVYSpmxB92LA3TFykjmshTqCKiK45BlBj0nb3YyOc7LZFe9NX6n6xipFTQNJVCIDSCASw2vHPGtq14Kj7xjfyJ/LCjMcLyzPVNalSMsDqYKpju6cnXYxIPPecTe5sG2Qy+upTyhepKeJ3KqukMCYsJvp8TaRygzOI0+D01Ug1QTr1QoZjtAv4VmY2J2wzzeUyYqsMqGaoUYEKS9OLT4iSdVhGmRbligcMCB+9dKdwYZhIADE+FdTdNwNsYZeWsZ/NcFNY6qKMzEUz4QWbxUkYzAN5OKk7I5lZNY9yIt3rKk7fYu5i+wwfn61erp7uvWYMFIUM+mCqmRTXYX2i2B6HZvMzNWKIJuazLTkWvpY6z7hhkdZOmqUKNMt3gYVVDqYRiSxYQ6a/DO8rubGYxkuM5B3KaYYadIllBs7nYnzPw5SBjX8PpKtOjTNZHYVHMJ3kMGt9pFLHVHKBvfGa4twlm0Qym176YtTj27HntyjGOHbP+/lrl3wKMxw6rrMIYgbQeQB2J54ggqKbhlMdCD574LzHDKgKwjRCyYlRAM3FpwLQzlUGzEeh/IY63M3HZrM59qIRKQamKm9SFue7BEtfbTsDE4+g9m65HD6DMPZorYGTCrpG8eKBflPPHzfsvxzOmmUp0DUXWstGkD2TGokKBCe7fGr4VWzJydHu0p6latTZXczC1SGZdIiRJW7clN5gUTXM4nfr0/3/AN8VVswFEsQF6kwPibYxRNcU1NfP0sskDSqhVbSI3LQ025E74W004a8anr51hbWxeCf5joJvGxPLC73wL2abjHafJaqZesC1N9aikSxLAMYlRpjwtaROmPI0/wD1K1diKWTqkc6tRQqDSSkiAQSFJIuJE7YW5jtFSoKaiZelSAg6imt73Hs6WmSR7XPfEVzeczLqozJUN/06aqAIJu8M4+OK4VPKCzS4pVpSr5ehS7sRI1MQFESSrgXnmLYylN8xSZiWWowG6HSZ1DYgCLHD3J9izXdzULuIJUs+oTA8IUsSoUyNuXpjOPwVqJYeINDizTFiRuB0tiVG+X7eVKZirqH86kj3OsMd/PDzK9tadSORkSVIYRN5FiLeWMPQr1QAGMzydecX6HHeH6XqCMv44JkAlYgySBAxV7Ft9S4hTlY8x87fniym0gHyH4YqruTSkiDAMediRz9MWZf2R+9jH5YX3K+0xrt4G/lP4HGE4x2aLFXbNOVCgjvNOkMSPALgC0naTGNJxvPVlUilRNSxJJZVWL2kmfljKcXWsqxVqBBoaoiJaCe9KjV7XtCLHYxbEZbpzSqtkkVNL5kimVICKChMAXI9tgxtOk2kziur2gpKjKid04JLPrKC8MdPtPzXUBBkEWwozfDqjl2Qv3MSAITUIBMsAbneTOL+AcKWrQIgDQtZuuwTETGWncqVcVYmiKtOrUJKBtzck/xXxfUy7uaZLwDRpkjSCZ0LPtSOfTE+P5cLkqZFteVpOdgJaCbCwGLqHsU//Rp/5ExtjJuM8r2oajw4d6sKrsGt4QD4TP2QNrnAPE6YNcfVzvDBiPZLG9iOnLmMMHnUfSp6ezz8uvlOA8zRYVNQIA1OSJ9oFVjl1n92E5yerJ+FY2+laGWhQp1PrVqaTPssgm94bTb4c98aulxbJJUWKMPpbxN4yQwpmmQTYFQCJAHteeMxxGGotqaBIuBMHUbb4Yq0qCL/AFaQYifAOXLF3HV7IlfW8vxehUKgGHcAhSjK1xMXHTzwS+VBBALC24N/Uapx8Yq9oMymZYrMqxYE9BufEYPO2GVL/iVmKJCkBpVXJc3moi1DeRYFiAOgxO1vo3FKdQGkUqQO8GrUJt7iPMR58sKeJ8KQ1HfMJQKkpeo7IdvF3ZLbc4ned8LOE9rnzzrTekyITLOjVEEC0Bweci03nBFTsFRerVl6qrpplWDTv3gfUSpkyoO+xGJyVAdajkUZmpNV1LKEUzqXxBgILkfdJ9oiwOILwgaSUyxKk71WYrveNGhQPKSMXUOAUMtrKZmWBnUSp0wGUQtLUQZdr+lhgP6Ol2qPVrMLgkBJvEB6hZvO6DGFXCviXEM2iBVqqq6R4KIVE3Kx9XAMaSLztvhNlKVes4VJYsxEU1LG2m8D+YYeVuLPRpKFylJQq+HvJqtGup94BCdWr7AwFX7YZpxpJqhfuhhTTr7K6V+WLhHfCOz9RKSd8rUqi1dSipCnu4WTBuLg8p35Ezm+NZGp4dAadTTAMXCASfUGT+y14KjVKDsQBorU5gmfHovYGfYmCCJjbfC/tBmHSSsgd6QDP88i23si08/PGM7dRr9hLXqvS0Qxkjrzkg3+GJ0OLVWZZuZkFhJt0JnEm4xUCoWYtqmxE7R1nrj2X4wpI+qSZ+6FPL7sY6XOZ8K7X1aYKoo8UCAtzAZV94DsLdfIY0vCc5WzFPuvo1Qr31SW7w02V3YPVU+JQQJnSVMTHPGRTiCMI0sto8B6RNtJ+6Pn1OG/C+JoQ4Y13Uli0FgdRCyxZCCSQCDPXyBwSitLlezWVplqlXukmbswVibhiZi0zF9sL8pluHUBHf1K0GAEUhZBAjbrH2+eKRxHJJVZRlqtaqwJvZShJ07tfeD4cSy3bZl1ill6GW0EyCCTMxfSEFyPPbGkt9kXXuaLxTUq/R+GvVBCkNVAAg6CJ1hhIDExP2Tg5hxJ4vl8vTvMSxHhaIs6i+k8rTjF8R7Y5t6NF++ZDU1htAC3EgXUavPfA3Z2n9JqEZhmqk9zBqMzEBgQSC8wbg4fG+5cpI02Yy9Ev/WOIsgDf2SPZoIbVpBPhb+XY74zv0Wglb6mu7CftSJm0EaVxpn7LIM3RikWRVqK5J2AVe72ib8vM4S8XyapmKnhAC1ARbpU267EYiKtDJ3seF0qDTsYu3Lbb3nF2WztRXkUiG2lYIOqzbwOZvPnjPKgV2ERDsPOJEYccMyz1HRe8IV3CmRqgEjqeWNOOonb6VlqxbLKz2Jp32sYg7H87Ynw/OIyWYWJ+fiseYhhtivhmX0ZZVkmA17C+pp+eBHzCb7yPP8AI4zyusttMZvE+reyfQ/hjN8ZyiM7EgavojD0jVfrz+Qxo63sn0P4YQcaUd4+3/2bg3ExJ5bxvfbF1DN8SyDMz1NJFELCgmFAChYBghRv8dsEdl6s0angVfq6uxY7BBzPPc/oMD8RyDOzVmA0FQQGOgRCnqNIibDBfZqvNKoO7Sn9VUPh1dE+8x3mT5/DGOHlpkSdpa5+i0HBg/RKDbCx32FhiCmUpmd6NK/9xMS7W1dWUpM1icnRJgAXNzYCB6C2KaV6dL/0KX+RMbY+Yyy8VU0ipIPKr5fYNr9dvLAHFI1ksxVg76ZNvZWTvcR++eDYIYkG/wBb/kbzwDxlvGRpJGpxEXXwrtb3eurEZ/rT9l4fpX9w+YYdwZEIWuVg/aN4Mbn4YbZYg0x93u036aIwrzDDuWLXEiywCPEIGxuMH5Rh3SxMd0sTvsemNazhXn6Y71z3keKdMHa3un9+WGdKQ9MmsABSpQA3inQBI5D488KOIVlFZpQzI52+ydo/PB3dU2alqp1WHcp7LBYuyiWKNHsnGa2u7O5otVGrMuzELF1nUwTWASD4liJ38OHOZ7Ld7mKqvmKxUJTZCzBjfWGkEDmttsZ7s3l079TSy5pnTOuo+shWAGoA2MweXM2tjS5rhuZqZhqX0uoqd2HUhFEnUARCFdicRfKkMv2NWgxfvtQidLqFBi+5eDePLAaZitpYNmKaAQYoySLif7BdJ3i7T+OLaHYuqlUOcwtQXDKUILL9oapa/P1GBXr5gKQMtTpBVsatpgc2rMF9+mMZ5SrxLavEcsKY1jMVSdR1ELTmXdmmS7bsfhgJe1GXT+yytIE7syNVb/8AISg/w4Y1alJ6K9/maKsNYIpw4WTIAFAd3A8jhWq5FLtUq1bR4QlIHfmxY/LADTIdoK+YpVCGhaWklVRACp1CAqrHKNrThf2jzpTWSqkd4IDL5vcSDqAgCZ6CBzN4NxmgFqjL0u7KhSS1Z2lfG1yqjTFxKjmeWAe0eYU953oYnwH2zayjlYe0NvOwtONn+z+/htPoI24ghRS1JIkhY1CP8JH7GOUs5QGyMPRjG4Ng04j9KpFPZcANvqG5ny23x5Gy8g+MWNiFMnkdxjpcxk+dotYoB1BUG9/MfsYI4Y9MVJp6WYEsBpY6TEsRAN7EzyvgbvaLAAQjRvpMkwTJmb+WDeGVhTra0dW8JBE3hqbU2kf3vlhzwL5auiqfT6b+xUejUATSR4dYqNJixBtFtzjIcWQjN5sAhPrCQektUYH4H8Mahs2pzWVcqS1TvQpmyzSVmkD2pEAehxmO06f13Mzsyq0dfq6Np9/zxpj5RfBaKg+iUyRJSsw9L6p9OXvxf2SrRU8u7BnzWpHXp+WBKdUjKvBI01Ad4sQo/GMS7MCKwv8AYdY63LfKBjX3jP2r6ZxigTmcuwKgLW1X3INPSQOrdMZ3tQkZir5pP/tRvxbDHtdWXTl6h+zXy7zO0ipf4gYH7V0v6z6pHraD/kxlGjH5v+2qfzT5Xvhlw54g9HU/j+mF2Zb6wm91Q/FRgvInwt/dPwN/zxrfpRPL6rlfZYcg7j3aifzwCKx8x7idjG/XBHDKsqTtJVuX2kQ8j649RXf+Y45+p7OjpmFY+E+h/DCDjEa3kx/U3tziWk4c1m8J9D+GEfGHGuoJuMm/LkS1+mLrIh4hkSXevUAUFdWmo2k+yPaGpWmJnTzJvbBfZyuWp1JRF+rq+zq5BAPaYm+5849MB8XyBDVKrimCVnu2cAmwEEK4aYtbBfZqsxR5RFmnUjSpA+wB7RO9zvvOMsGmRJ2mzLfRaD7N9EotaLHfYW+GB1cslMkmTRpknczpXBfaBwcvlxVBDHL0gwAA5EsLEAGZtAi2FLcRBgaSAEVQAALKABYG/hi+5IJN7nSZasRlO1WlPEbT/a26+BsCcYLFmKERqMnYxokD15/3vK1uWqozgHVfXsQDDK3ObED547xgIXPiYeIyQd5mOV7GfO3vzzznqytMML6dgCnSLIVWG8TTqMTBJmQDeYwwp0iiAbRTXYzFjztOBMvVUbMZLSbGDPuwS+aVjGqLBdidhc7DrMY1uU8spj4LM/qljrWPDCmJNh4vTDLu67iiFamAaILF3RRIrVlF2NzA5eeA8xWWmADpeQJgXgRGxkH8fli2q9FaeXJUmaBCkzYjM172t94XH2vLExR3wpqlHMUxUq0mBAHgLOIIYKJAEwVFvNeuNHV4nmnqAIyIDReorNQ8UqUDKCxaPaBsY2xlez+dpd/TCpqNlML9rvGbVMQIWBP8ONzximAaOlQIoV4vChVWizDSF6AQQevXBqbMsznCc4cwtNs2SvhJguBpL6TCiByOBRncsrMoo1Ha8ksqSB7WyvO0m+HHFPpPegL3CsyRI1khdRuGcGGufFA8rjAlXheXR2BqEsNS2ViYIK3kKCee++M+pIrEty/C2zVENSoFV11QNAZgVC0QSXaJhtQ6DCJuwVaQW0UxH/MrUVgQYMFzueQ6YPz+So1Kbd1rKrUIlgACSATpAdvDJJ3uemDOwfZChmVqGuHOhkgK7KCCGmdMH7PI4IFHZThS0e/PeU6jPQAC0izuJYNMgaRERYzLCOeBe0WWDIwlbqniuNu5JgknfT58vXBfZThVSnm8wxVhSWnXSXDaYFSB42MbI1/I++WdpJUYjR4GpLZi2wgR5xAM79cY5/XGuN/wYv6DNLRrpzqDe3/Nbbe+2OUeGQfaQ77MvQRvywTV4W4p1gEe7nTCn2VcbHmInAKcMqD2kfcT4W6SfkZ9BjqjnO6a6acqgcs2k6dJb2bBWBJGxNox7hlD6w/VX1pAqAlS2pxJ1CCt4IxXQy6hVUrY1KQPvOYXY7WC8uWDaNHu6zBbeBWBtIh1va3MnbDDS8QY99kGbcVUUweT0tH/AI4S9sEH09v46A+JGn/+eDuNZ16HcjUWZaqEmRGjVWV1vsIt1iMJ+1Ge15yk0RNPT1/63p1GHPKb4KcuymhXHLwEdYk/oMc7O1gtdLEyzhT0lBy+XvxXw5yUrjeaX4T+uKeDVWFdSAB9YkgAbNPwHp5Y0vsj5fRuO1kbKr3hhQtJidOoyrqIjz1AehOPdqHBqU2ncdP5/wD5fLCDjdUmi0yYSYnoVaOcbY9Xzf1dFjJnp18B3MW8WM72q54Lc2PGv8gHwJHXyxfkyYb+U/kfyxGpm6Ou6tYcysTqlo8W+9uWIUc0gIgG4vYXsB9/rf34rl2Tx7vpvAak0xymnTPwDJ/4x7sRqZ6GaACJ3vfbaFOM9wTjFRdEI7qVKqCggwZNwZ3J3PMYYZtX1To3ANzceVhjDqXt2bYAuLdqXZSBqpgkiwuZtcnnHIYzg7SVUJ8Xeg0yhLDZCZKyLi5PO2Feb43UIALkiZibdPceXuwDVq1Ohv0xHe1DUjtICzOyUe8JEswLC2n7OqOW8eeL892lzHdI9NghLMPCAsARER+9sZGhmSpk6ZAgAg+G3tCCPF8d9sFZTtNWQaVfmYJUaptMSCQcEiuQ/iebzJy6VXquWdmEFiQNJYc+dh8cK+JZuoopXgtSUnbczg/iGbrnK06z1GJdnEE7aSw/LC7iPEKkUYbekpPrfrjSQWrcjWfXSv7avNh9xtoH6+/BfGS7VAqgAtUjZY+1tbkRp57Yr4bVaKbFvEdcTEew1jcWtNoPmMT41mHVhp8P1iwDuJ7wdSRYAHnPM8sr+pGs+ioDhNWaY8BFWnUqL4RMU51A23sTiNSie7DAC0iI39oz8h8cDtnqkqJCggwZPhFptBgGdueLwXZV0sLAzbezHn00nG7EHn3aY0g+Fb36TG8RPLB2bJ7vKSi3puDvb+s5gcjGI18uGQsTfR1IAtM2wUq0zTyve1KgTu6o+rI1E/SKukeK3MjrtGCA44TnKlStSLVPs3gRam1UKhvBEEn+/jY8Y/5AgklK4EEAXoS0mZFl6XxgMtlqJqo1Ja7pAPjZblWYFoQQVHhkdQcb/iBBWgJIYGoBAmZoVVImCBtzwGX8V4261R/V3LaIGpiQZYwRpTxc7A8jJEYjU4K4ctUqqpGqQXRZJDSYZ/CJM4lxXMjVRYipIQhT3a3kBSQGYQIO/wDFHOcLhwqpVqmoVCy5Li/NpI6nfGeasQddXyykUK62qAkIKTlTUWsw1PoPJLSTF9rYe/8ADTidap3y1mZggpaA2wB72YjrC/AYU5XhtWmjzlu/mohhjUFhTqKBCKDYsZM/aAw17K5o5fvGzGWXKIQoD+Ml2kwplmNhJFhzwSw7KTcINT+mMwrMxUHNBZMwFqSABqkC0QOvLFtUgt0OhpsbkO8TKr4oIO3XzOPUuOTxGpIpDLM9X61aa94Q5Lg6j4/ajkLYqqV1BW4I0sJE8ySsSOhvjLqfVuNMPGmVroTUzMk+FmK+V5FvlhZT1/ePIH3n8Yj540NWpW11NOkLukpTOo6djqWd7XtcHAR+k/dXcxZIibT8/PHTMow41LKErTBknx0yRJi1VAP/ANpwyzjxXILEDuW6wIMho5zEe7AmXytXu6lgTp2hdhVy5F46A/Druxq3qAjbS4JjnpbRymJN4wcpryONH9oEZx400E7qSZAFVnIO1wSfgL4WcUzIVhP2hpEAb6gbmPW3ngriKB6aoJPhgz/cvt5Ny/HC/iuUapojdDJ3vdT+K4mZTfkXG/BPwpGFSqIN6bjn1kX9B8sBZWiyurEGxpsDBjcRf3rjVmk9jaYiDMbfr54opcMPdaCCfPlFmi43kC/nir1IXp0VxEEqR/Cw+TdMV5Vw2URoiJsJsAKdr35HElRiRqYcza94EDb1xOllD3DJGm8DTFtSve8DlgvUmznTuirP0frOft/iAcH6ApVQNyJvvcXvHmPj54keHB6lyQLHcch6HHl4fLeBi5mQL7i5sBAsp+GDnL22njZ7NR2WnukHIM4P+FT79pw0zmaAbfl1PK3v23wp4E4ppqcqo1WJdQNOlgdzvEH48hivi3aREcBBRqDSLmsnmIsTtGIyq8Zpgclwys0jQy+KCWU+GOo9BipeF1O9ZCDKFgxF1GkX8W0RHxxtqudq9+6KFamlXQHsJSfbjVe0NHnGKUQ+Lw0yT3kklrMQhCgSPiQeWEnUZur2cqozrKKRpBl1PtXkaSW+XMe6n+jmWidaSxfdlEwq8m3gzcbWGNlWoAuakyxAsVlZ8JiOYkR6YD4g9XuxApEid6KkQVCiAVibGThTKDc+QfEK1Rsjl28AaaloQLAeoQdKgCdrxOFuYFU9031bfVrIaLnxReJxpqnaSqWo6VZAviIBVVdGFgFUQLzfAVDiFfTTLVqpiJl2IYgjcBrAkx7sVctDcQylGs4pKKKmz2VCTdTz+HLBGf4PmCTFI+0BLUXsJYcvWd/hznmaruFktu19U76eRJ+fU9MDtlzUIFySAABckk+lzJ2HljHffap1JJpWezlfSpKWYH/kP4CCOeoCemIjs+66CTNmDCy7g8iZ64JNOF0ERoql7iCHgKQZG0D/AFwMOEquldTgrz1wbmbkDzxp6kiOUSqdmmhxpLeAkS6geFC8TqgWBwB9BLZbLHSw0d8eW4qalBJgQSf98PqVd9ZbvHvrF3bQAyuDC7CxtAtA9/KmXC0acajHeAXM3KT+/XBOoNwZ2H4bTagGcHUrVUCs0CCVqHYTz3mN7Y1NSpTGnU1IaTKywsSGBIl94Yj3nGTymaZaembTNxJvAO+9uXlixc60HxlYFtKrBI2Foj4c8Y55W3tW2HUxk1Y1dGsjkKpRoB9khoFuUmBiihn6ayNRuTyJ23uq7+829LZyjnWZoas6G0GTp5AyVMjabKdsepNO7sWBgXMFWmYMyAYkiLwPdGrfK51p8NS3EF38dv8At1Z/yYXdqPFlZggFkIkEG/kdt8Z7MFe8Ml9xba5vYkmV2tY+LlF2WSvkqi7w/rfwxf4YfHVVj1eV0y4rfwt8B+uOrIJMNDX9lRN2m4uxmLnbxDaJKqXQwJuNv7w/PBecypTLK7K8qzahEFdWleZ2kL/i9+N8M9Sz5LKS6vwUhyYhWMif2MTFKp/02wTlENRAaaMQAQx5bxJ6fG+GeSyUtpeUgeRM2ERO5PLEaPYLumk6aRUd0xEmZJGuNQAFtIERa9zihUJUjSe8sYldMSwN95t8/g9bI1FChkKnSwg7g6HEEcj67c4wNQ4S5glSCVYgaSWsVF5iPaHM+l8PRZZ8rsp7pz7IEgXBYRz6Y4cpUv7MT5+fL3YY5hBRdUqsqsYteCswYP2j4ogAm222AM5xKC2m4Anz3jV15/L1w5htN6mnfo7QPEsxex9PhbBTrNJVOmxcEgXNk3M+fy8zJeVCGnqalmS5UEaKbsu0xrVWUmehP60vUqGnPd1SysYWozjUDMTqVbWEwBG14Bw5jdeU3NDipeq1N2IWVABC7wFLbsebH5Y9SyDFSoqEkssQFvGsdD1HwwyHCkbR9YRpWCAyGDN9p6dOmJPlysBYaGkgl4JhhMimRz5ThzGW9xctTsTfQgpku3sk30jpeNPridXJI4MzBHW3MTcXvPwwfmeHM5kGITRuD5DfTAAi3l8G2WqFSGVQGUi6kLz/AIZwakvZPK3yzKcEpshFm1HUeUeGqskdIZvgd8c/oigLNK+S0wRe5PtDmTjRZjIVahJao5kk3ctY/Zuvs4AzvCQGAYajG8sdyTuzEm87nBaWk04a5L35j7/3V8sVLk31NHOqQSNUA6UJkLsPPbCQ8Y38bTz8TX94GKBxQCYm+5k/HkcZ8hZGoqcLdTJZAeszyjoeuF/EchppmHQ3i0m58gpM4RfT2Jv+E/s479MPSPQEYnaOOJnU4W12CwIAAmTCrHMfucUU8sVTUxE3ME+LleD6c8L2zAPJvicSGY8vjJ/OMFyOyHH0W060ty1efpjiZb+NJ66iPnGE6Zw8tPwHnjwzDbgj4YnY1DscOJJ+sS8/bHniwcH/AO6n+Jf/AJYzzVmPP5x+GPCph7LjPhoF4aAL1qYv95T16N54LOTo6FU5inYufaH2tP8AF5fPGWL+vyx0VI6x64N/gajTjLZeI+kIZ6EeR/L546ctlv8Arg/D8hjMq1+cfv8AcYsFuvvn473+eFy/B9vhoSmVH/NJ9Fb8lxEZugpsSTbk0WF9xvfyxnQfz5zaSZuMSNQ/Db0/PBy/A2enMZcmSahkgk6UgbCeZjyvghOI5dQQC9zcCQCfgJxmFc7/AL+WJJP+/P4YLlVTJpqfGsuABpaANtTxEXtt+uK81nKVak6CVECSAZAmJBI3kj44QrPTF2WYgtM3Rh5zZl+aj44JbvuJnTXhuYpUE0qQwE3emhYXk+IKDEnnODhx5PvET90KB8CDjNBHiSPD1Nh/i2xGnVtZgT/CNX+QPhzK/H/RyrU/0uCPCWt1A/Ir1+eONn2YeKW6EU4gHzJbp8sIKFJybhyOukgf+8r+GLaKuDulMeblj8EAHzxpLfg900XPqBEE+RCfkoOI084o21e5iB8BgdM0FF2NQn7wUD3AbDynAzVJ5fDGshWmD5tTuoP80H5mccGaA2UD0gfhGF7N5RiOvFaIzGc6gHFgzo+6P36jCpJO2OlT0wtA2/pD1/fuxxs8DYlh6MR+GFQx7X5YOMGzj6ev8Vvf+M44M2nNmPqT/wCMCPdhRrxzXhcIOTPD0j9+7Hu9H7/3wStMTHkcSFIfv3frjmSDRp5/I4lMc59/+mGdDIq3X5eXli0cJS+/x/0wjmOyhqvr8/0xwbW5fvc4dtwtBNp9T+mILl0geEXA5npPXFcaOJSB5/P9z8MT1crfD4WjDDul+4v4/icV01AXZdh9lenphcVcQhj9jbHADyg9dwcNsvRlQZI22gflg0ZIROpvjhzEcSFaLR7DfAmfS2JDKNzEesD8YwxqKAdgfUn9cRMclUe4fnivSLUALlzIFp9VP4E8sWNRNhv6BtvQCMGd6fL3AD8MROYbqcV6Q7Bzkmt4Wj+S0/3iMWDIzuIPmy/lOO96cR7w4fpQdkvonmvvZj+CjHvow+8o9EJ/zPj3vxBhfFenAMo5nSrLqLK26kKBPI+ETI9YxVUZGbUwJNuelbACdKwBMem+B9WLVSf2P0w+EG0xVQAgU0AJBNpkiYN5mJPxOLDnWPUelvwxBaIxf9FXph6hhzX9T+/fjneE7A/P/TBJtyGPCr6YNjSlVbpHuxctJyLkgepx0Vj1x0sTucGwiMoOZxNMso5jHAMSGFsLQoGOyMVg4mMBJSOn4YkFXoPgMWpQETfEVAJ2H79cBotTVrX9B+gxWeHr+zg4URHPHBT/AHA/TC2N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5302" name="Picture 6" descr="http://4.bp.blogspot.com/-m3QrkSAZ7pI/UP1CLEfsY9I/AAAAAAAAYg0/se4BohLoXQM/s1600/Sector%2Bconstrucci%25C3%25B3n%2BChile.jpg"/>
          <p:cNvPicPr>
            <a:picLocks noChangeAspect="1" noChangeArrowheads="1"/>
          </p:cNvPicPr>
          <p:nvPr/>
        </p:nvPicPr>
        <p:blipFill>
          <a:blip r:embed="rId7" cstate="print"/>
          <a:srcRect l="2609" t="8696" r="4058"/>
          <a:stretch>
            <a:fillRect/>
          </a:stretch>
        </p:blipFill>
        <p:spPr bwMode="auto">
          <a:xfrm>
            <a:off x="1828800" y="4953000"/>
            <a:ext cx="1112761" cy="76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5304" name="AutoShape 8" descr="data:image/jpeg;base64,/9j/4AAQSkZJRgABAQAAAQABAAD/2wCEAAkGBxQTEhUUExQWFhUXGR8aGRgXGSIgIRwfHyIgGx8cHh0iICgiGyAmIB8cIjEhJikrLi4uHB8zODMsNygtLiwBCgoKDg0OGxAQGywkICYsNCwvLy8sLCwsLCwsLCwsLCwsLCwsLCwsLCwsLCwsLCwsLCwsLCwsLCwsLCwsLCwsLP/AABEIALYBFQMBIgACEQEDEQH/xAAbAAACAgMBAAAAAAAAAAAAAAAEBQMGAAIHAf/EAD4QAAIBAgUCBAQEBAYBAwUAAAECEQMhAAQSMUEFURMiYXEGMoGRQqGxwRQjUmIVM3LR4fDxBxZDU4KSosL/xAAZAQADAQEBAAAAAAAAAAAAAAACAwQBBQD/xAAvEQACAgICAgIBAQYHAQAAAAAAAQIRAyESMQRBEyJRMhRCYXGBkSOhscHh8PEF/9oADAMBAAIRAxEAPwCuZ2mYSNDax+HUT30wfSDxJ4tgf+NVNQCrqA+UgyD6bDAurSIO5G1z3E22ON8ugkgW8skmTJPpJ4MYnS/ID0iamSx1TqltgNh6LM/niSnT84lXAWY24JMwdgY2xNl8uVMW4AkgD7n64nrVUpteCYM2LSTuZg+lhjzYtzclokq6yAQzxEwrRpmbcWNyR6YHr6Fkw3m3OqRN9hHf8sQZnPu5BbSw2EKQY+wP64s3SOhBlVyRUR1/y3lGRpG0nb15wnJkjiVs2OJJbF/QOijMElzU8NFswECbAKJ5vJMcYkrdObKA1UrLrRtGnTcgxJJIOiRfsLXvh7/iuSyp0GFfVpZKYZjIntbCnMdTr19SSAPkMCAwtdiZ8kQY3k4SpZJu/X8Tzl+ATN5qpWTTUYASCYpqSCCQNoJJtfcY1zFZUQqIDSJ9udN/1xmYzdNBeRPlJBg27drn8sKMw+tpDH0AM/SAZ/LFEYrpCoReR76CURq9QU6JfUeGdRZQbce2HeVyWbytFirqFRtRpzJMjhogDuN5xN8G0CFql0Z4AcMVIMAGYJ4EfniDr3V8vUBp0vFaoBEq0UgdtLAkGqI7fTE2Scp5PjS+q7KWCqHrP4tVV1RwBJux8xAvbnC3rFS8atjJJE7/AFBB/K+GGXqBKZgEEHSFiIsP+ffCPqokgCSTYgjYngenrviyAjGuWS/waNlNUunmA+bUoDD/AFKZkH0J5xoaUEkuZBFlUW+0Eb4F0A3hhG+nb78YNosrtYkM0hdbyPQFtNhx9d8Moqk9aHWWZEKwj1ahuWiQAO+0idp43vjfPZQsqnUNXmJE3E6T5Sdj81sRdMr1BT1AglmMrMkRaCbcydtmwZUzMjzK3rp/D6iefTE0tM4020xY/TV03UoNgWYza8kgxN97xgaoP4GolSixLxeGBW9oJ7RwL7YteUzFJVVKoUkFiG3iffa2+F9OgsmUWOwWPb3HrgXLj2NxZnDsc/DvVS9LW587WK6uJgQGJOn9b3nDwKj0iJUKwv5b6TzIuLci+KymhFpqyhZY6NNiDB9ZIvMbc4lTMu61DZU0spBPzWgTf029cR/scnPlF0N/aY9UVH4n6B4NRmoh6lAmdXaZgH8R9zgPotZ0qIISzAhWhRI5DEiDwMOuoZHM1aKSG08EKwLR37fYA4Efpzwx8KqpWNRKmPWYUn/acdDFJ8KyNWWpWtjuv1kPTC1FZh8wloKxaI0kMeR9DNsKaPTqdVobWjk6qZNMlmBkgM2sAGBIPOIendQNJw5pqREaXBj3IJ+b1GHvTqlGuNFUKWAMKkyBvC8yN78bY39KBS4dLRtX6Mvh6VzBcEgkmmy8ficag3HNr98A0ejt4umlmEBfZ1NWCO3yT2tGHObp0wrPRLUnpkK+6g3BGpTAJgjzb436Rn6jn+amoDzDf/SAI+Yje5O+AlPjFyRqmpRslyPRM1TVZqA6bkK+rbgajMTcAA/phjSrNGlnZgDN1mwMmJJOk8872wmfqYDazqpqOTvExPtPPpiJ2qvWR6VYIG2D0w1p3BJBFrTcicTePmlKVSQiP2f1Nut0qoJBaiyxqEqFgbEgCCvsTcQLbGQ9LytOkKrh1YEkqpiYFwFghRP/AJwo6u1VwdbIz6iDBJkGT/pW088Dtjfo1FnYBJOlAVAgwH1EsTyJtYHucVqTb0A55G6Y7p9SprUDMgovY6zLTOwUg+UkWk2M4IzHVKdbxKbCoGI84Vhbn5rwABF++KyatJzUo6zAaSlSkDUgG6hg1oO0CwnHuUziq7PRNJqceVIYRtMhoF9zfjBU6HShJR0y3fA2QQCrpqvBKwNBFrxfUNX2GMwP0LrMGoCKSm0+G9ibzyZjaZ49MZjVIDlkOcVmlp1SQRPljYcC4/PnDFCpAIB3uAORsSeB/tiFFQCahgGDO8C4sLSSR9gcaZjqA3E6bCSBP5EX/wCcaEouYZV6iwFjoBtqCiSOQSd7yYHfAT1VFwQY4v39BHGBkzALLqKqpP8ATMep3JA3jHRqFbLZlaZUJXNPygUlMg/3KtuNj/vhWbKsfoamoqkLcvRy1PJrVrUmiBqqQ63m1zBAm0gYj6v8U0qlOm1Kq7VCYYspIiIhjY7mODHtiD4gzuWq5eqiGnTanUBqBiEGoT5VCnzMSdwItvhNlMo4TUCCpgCTJkbi4k++J8eHmuc776Ytv2Q5ah5gFGrU5J33sZEzH/OGWezBUCxbV5bcab3ETG1o4N7YjzDaVb1OkdyZvA5Ej9O+FK1GM6jUn7rHtBtve3OKq5GKKm0z2qlSQ3hkk2F9+4HJ9gDix/DGWqA1BXyhYMFYatQkBtIAsLTc/ng74P6Syv47FdDLsfmvGw2A7zviwV6NTRUIYQASFESBePMYFt4g7c4h8jybfxx/uO0tIRdV+K6RpaGatTgaV0G5OmAu+krFjq+1sVGnVLssqAOJfzetwMB5eg7NqfQWidSAD0sAFjfgYe5dE0+UIdPpbvz7NzviyGJY1SAk1FEmcqEoVWJEfMd7XCzuQOJ2wjqVTqgDUoItBE87nY4KzdRyqghRYKAYm+xY/wDePXAuSI8RC660DAlbkRM7GSbYavqgscOKN8s7jUEpki8jWCBzsGx5VzJazUyL2Oo+Xm0MYH3+mGnxD1DKrTRqFFFLE+YeUrH9nY973Fowop9Uc6diGO5udUW3H13wMJuUbqgnKkNqleiNOlSpVdOpQGNt5/qvfDB6qFVdKlgLhBee5W2+EGR6dWzFVgsARqdmOlV2kn3J/I4cp8MNTU1BXkreQF0n0Enfge22C4to5OSO+yapmksrArIMNIsfURa3Zj7YFzOYCaZI2vaSf2/TCvqXWa11KJBtLAk29RCg9iFnGv8AhrVdOpkQNcs7wAN9jH5YRLFyfZihRY+mZ6nUYMfnVNCDSzEkkmVCgkwPT8hgnN9LLktUUUkQHwldrljs7QYW/BJMcYrpoGlIp1g2wApTDA3BYxA4OmTMY86n1HMs3heQimdtU33Bi0wIjDccKVM3jZZssSp8lZ2bcRqg/cXxZ6+YrQjzTmI8zQLgewk/XFE6b8QJQXTXCGp2XUfuJge8jFj6MXZC9dDSUwtJVexBEE6iZD/XbviTz4Liqod417/Au+IcrQpVA+ZomqXILTqW0fIHHlqNvCgyOd5xXc3UyauQlNiI8hVyLnzCRL7TEBvSARjpHgrUWrSckLEEuykEkWi+oQVmYxzzrPQK9CLa7BtSiARYmRINjbBeLmUo8X2XR3o9yD1Mw60VpoLidTtcAXAk2J9BwO2H2Z6dWQ+FlabUTqLNVJbSAQYCb6rjiYm+KGcwwMwI9DtebcD7Yb9O+JKlPUNTspg6dTGCLiCdp2NwMUSx2tAzxv8AdGvT8lmK1dlFMgIdNV3adR3ItZjNwFA3vEjDXqvRdKoJpMyG5YAuL8eaE4/7bCrqXUwhXUA+sB9LEwyxYGBe+7QDtj1+qGooVMutJkiXoyPuSRM9jPOFQxr9SVAQg7slzmRFZHDsRVgiAjLItwV/mTJChYm4GFOQVKPh6EZjcsVDKWI2GhrCO2q8k4OHVWpvDl0qKNJLRsIICgq3liNsH5zq/jhQzgBZOgUgQQLA/hJ77Yb0ihxXRCMtRjXU8SCdRGlCZczpK/NpJnaZxNmkRkU2DAkqUTQwHIgrAsYmL4Br/wAKoJrIKjXLOG0l52JXVP6gdoxPlqtGmP5WXrrYM0uSsQQTLsoieFB474FJ0xcsdqkO+mZTKadRq+Ax3BIJaJAJtbn88e4zpFTSulqZptpU3nzAzDbTcXM3vjMNUtdEa5rVMoToG0wLQBFjJ2kW3P6nHgyGqFC+cmAg+Zj2i98CjMAk6aTGfxav2iDxx9cW34MfQtSro86yWqu6QoEWIJDqZBExf6HA5JuEbSsvukedEOUoIVzFNEroSzl4JHsTawIGm/thf1H4oyeg0stQNOox1NWQ6dM3KyLtaRpMAThl17P0tGo0VbXfxB4bk2sw82m20z/xVenZawbTpBOkGoILe0T7zGJ8K53klf8AIXfsip0E1EgEwJmP2O9/TDijVCh20mVAE2tBgmOIkY3DQzamWO4sQsR5gDePS4wDXzYU6QWZYiDo+YczuRIBtEzilO9A/rBq+d8xIAW/DGY7b7+uDel9IfNHUukhI1eLVjfcqo8zQJO0Yjy9YEqKnkAN3YFgo/0gTfbFqFDp9Ri4qKpQXOXcKY72uMIz5/i0l/XsdqKoHz3w5mVUGjXDKB8i1GBG1pNiN4NrRiv1+rV3ik1apoI8ylrEj2GoDiJxYPiQZNcuhFfXVVQFOttVQE31CSAN77YrvT8ooKlGJ2sL2Oxmxjj398DgVx5SS/tQLejfpqrqMk7G22x3mfriTMZrT5VDiDGomTvfYfTfElUDcEAMNvlvebn1BwpzFanJvqPHl8v/ANpkye1r4etsXH7yt9Ib9E6nl6VcVMxqI06QSs6WtBi89tuZ4xaGq5Bl1MlOpSWSCp0gzfcEBva/MDFW+FqdGpW01FT5DCPI1H0m0gYe9dyuUp5GuEpaKIYM4BMmpIhQxntZRwDtNo87XypK09DZdlc+JMklGGpGkadQkqDDFY4LL5TEgQDNxgLIvLaYtaLc7EnAuVrD/wCJNP8ApGr3G/54Y5AOQGOpQrT5hGrjaTMenfFrTUdgZdQZunXvBqDyKQBBBMEgiRFrd74LOdzDlGy+oeJLRzAJW/CiQQObcWxXOr0garCQPod4gD3w+6J1J6eTA06o1QJiBJN7WJJMCbAdzhsf00S5IL41KtnuZzLS38Uy1jFqSrBB2C6x8o5PthbmaozHh+aKqtApJpCiOQBGn3Yme+Ic7my9OKaaFYxYyWO+8QBiT/C3p01amoDGCzEGTFoHYY3iAnXZNla7qAyKagRtQZAGIGx8oJOpuSeBwBhf1nqQdp0KV7sCSPUggX+mIaGYCVSDTiobAqYgmYjkb7iDiwZQ/wASjJWEvstTm3Dd/rz98C1TDbUQPp1GmVlhTA/qgj6RON6nxBWpnRSYGms6RAM2IB2Bj0wszFUo8PrlfKAD+KIBP5SBg3pfVqOseNQEwApptEtYAtqEDmYwOSNrasfDEo/a7LT0zJ5uouonQCAYiGnygsA1gPc7Ta+G9fotSqEmpSNVVIcXGrmQQIhbGQBscAP8Q1nqFvDY2g6SBdvKFKneCR74sFSV8rEJMW1XM24I0/fHDnkyQlySSPQavRVuo/B1cS48Ik7FTd7CfKBExNyBitGi6kyVMCSHgbXi3Pp+WOvrQHhkoSJkAo0H6EiJ7G2Kdn/hCtUqfyRpVlkljBk7l2nzE9+cV+N5vOXGeh6fsr2RzaBlcIHI2pfMtthJU6Rf19MPy+VqKk0NDidSoSBJF78mbg8Yrmd6NVy1RkrEKAAdQkAjgqRcQbT740pUKZYBXudxcAjsZOqI9Bi+W46ZkoqS0HHKVDqUFD4ZsC34Z3PrBE9zjSmg0tpq09QtCCQN5BaJmINtpiMQZmkAwYOi7yNOlZJ2Aj6wZuDviBqe0aTebRYegZff/jHqsNdbDsll66BmpgFRcsoSR6wRP2Bw06ZmcytQo6M7VAQuo6wDbSxN9PeDYkdxOEi+I9VBDozMBq1aR5o+gHNibcY6N0ZlpRSSpSEk64/Ge5MAMTfE/k+QsVKrsFyoRZmvUo1G10GFVgGcrqM7wS3mDHeTM3vjMXDJZo+YhgAT+IEbbxBuPzxmIV/9Cu4g8ziuphZkZbbBYIG+9rf94wTlUXUNNM05H+YRqmP7SYMwdsWL4s6hSZkSi+t0BZ3A1ACw0GBEnteMVyg7efUwYgxa0SxH0IvbHWhNzgm1R5StWS9Pyl2llbV2HrNx2sTvhhSpgFhfybSYBHcnuf8AbtiOhS0U9Kxq3mZJO23Iv+uB81UaSNVoVot5YmREHy8ex9cb2KpybrojzlcMYsGIGorsfv8A9OIIAuSl/wCyb/TnG9Es7KtLSSTBCkxvvG4H1xYaPwXWcnVUpyb3Ba/YC2BnlhBpSdD1UdAvTWyVbw/GYKw8rIDpDRsbyVm034OLL1GjkkyxAWnTy6JYDcneQd3YkDnfFf690l2p0wmXMU6fnFNBYwCS5FiRtHvhA9fx1RTrqaICKzAqv+lBHH1xLHH8tS5Or6AewdKlOo51AEvuQxUjtYeXeLADnDXptRV+QsY4O4ncMORhT0+ihMG0Hvcn/wDn3w0VCCC0QSQdhteYG/P3xZLqkZk60b5nNIuoIdPcPsCfw/LHM+s+mFj0QzS7Lc3A4HMCOMFZurTP9x/ED8oP03+v1xrkHovUVNVOmLDW6E3xl8VY2MeKoK+GaNDxorVQNtIiNRHGr8Nhtvf0xdK/RMjXphGQUzNnUyQReInzEiRBvthB1n4VqJpFD+YGCioQNjJ2gi23eMCZ3o+ZyZLUqtRaMgFjoYFonYkkDVYGPviGT+SalCf9AZWV+t5GYWVpIggAiD8p3v8Avhl02oKnJJCkEHkHbmbX4xBW6e9aoatao1Wo0EkAX2Hp+nbEmThZ0AgKwJ1wIAMH19ZOL21RmWLcGhf1u7eVrne0fQGOwxDlatQAL5io3C3AB7gWE2ue2GPVqbaiXM0wABJtsAIA5O89pwDXYpp8NhDCSVYi882AEflgo9IGFOCJMhmqiMTqGo2LGCo7ADi4iP8AjBWf6/mWBRjTXyyCgEgD6/tgIV2eoAqU6WwApKJtyWM6juZOCaqKtpA1eUji979j9AMek60ZKEX2iu065B+UMfW/ufX3Jw2ynWqgBldQH4hwfU7GcR5XIKKmmoJGoWEj0KttEHfkicOHWpZmmNtoAItpjaI29PbGZMij6F5nFUmheKBZi9TRLwx1BtiLDiBHYHEnT+h6qbsG1FR5kWxC9xKyQOSLjF4rfDNNspTctpbQLmY3JCiDbc8H8sIMt0ytSSpWMJ4elqZY3c8hYncagQTzGEPLKQp5ZtC7p9Otl61KssNT16WdlJ2GsK4Hzdwe4HaMWTI9eqs7OArPfyqstpJGwa5WbGDO2HvR8ur5cU6lNUQNMC4sdSm4EHa33xp13RTqZapT3V9K23U/NIm//OETSyegeT0G9Cr5nW2mmVUj8ZBkm5m0L6DDahlBmCHqJa4K69MRuIG4O+Avh7PUqpiT4gALUxwN5Y2A3jHtDq1IViNDkmYCjbiDeI9cc7jJNNrRSmuPYL17pdbQKlI+LVUwQxGkpbWCZ5AiL845nnMuKdRlfWINpkW9yN4j0x2HOBA0gQYnSeT3jjHPvjXOLV8NfDGoajr2Y3IIjldjfFvheQ+XxVobHQqpZjUISqoNrGRNtjEj8sGZR0rVfDr11CgBVakBc7xqjaS125tiufw5uVBvvMT9MSZBq1CqrU2h+zAEdoZdm/bHRnC4umG7Z1Tonw/Qp0kSWJV9WprSbDcG44g8AYB+IcnSUumXJatp8QC55KmNy0b6fUYqa/EeZYpSQURHlYNUnVNrljCC9vpfBXSOm5ihW11VKtoYNqM8ATNwQDx6ziDF4+RNyy0yfJFtbCslna2n/PpKQdLA1dDBhZgwa8+vOMwRV+HGzAVk8IwIZ6iwzGSTMAWFr33OMw1eLBq/9hSprsrHT8jopkkkliIJFxe9iCLnn2wQbxKLsJO5JG8nckfa2CKChVCvAOgGbECLA2nkRt+E4DzdRQwARjeSzSdRm/pHA9B64rvY2NyuvyQZjOCCFQmbkzp5m8YF8QDZATwrFv8AefrOCqCy50r5pJhVUx6AmQI9MeGtJABqb7gTHeyj/sY0oSS0ibKZbNR4tDLuPMIdQxAg9iTb1nFxzWazf8N4jplkqKvnmox1egQLAY7fOY3wHlviOnSpKqaqhUQQFYSdzdxeTNsL+rfFj1KelqTK51WMBb7HYkkfTnHNm55XuGhTewrqHxBTbJNSaozVXXyppIj+mWBI3EzqI9MVLplN5Q6QpDgMLid95Jg+ggHHmV1Fh3AJ1TYkbTPE/rhzlKBPmJ2cAhuSDaImRpjtscW48UcSaiZJqOgPMZVFc6mReIuN7WMb74MqUhKwQTcNcC/YD9pxDnvPUUqpY6vlmdj7XPpx3xi1Kanz1QX5UnSJJvL7GP8ApwVNhwlaVgr0U1EsD9/ztftbG+Ty9aUdKJNMMGJUGGAMkatx7TiOpnkNrVGmyiIJnve2Om9Jz9JKSigyMQgLojAkbajpFxB3JGEZ8rxx6sOTFqdUV63h0Vq1WFqgpsihO5JZpHI+lsLfivO1RSKJVQ6n89EIrhVHGqA06o3N/TFp6dnVlyVVQTMqIYkwZnkR37YUdb+HqdYmtSrUkeDrWoxXUBcEEf7HjbHO8eWL5FSoCNWc9SkbOSVveARBHAgX9gcN8kIUAjQGG0nUVPvtvzHpjKNFASBBOw0Ete0bgb/vgo1CgVqhA7LE831Nx7bDHWcrGSX1YB12iW8psxYfcCIm3PrpE++B+o9GZJABN7IG1QO8qCD7TOHmdqKAXZRpEsO1iBYT2I//ACGKtVqAzFt+5mTcfqZ5tgotvQnA/rQUensFB8gBmYN7ejAfvgVaCwTV/wAljHlIktvAiYPMFdt8D0XKHUB5p2sViIgyJ+m0YbZXqIRdV2ciAKY0i/sQInkgHBOxsmktkGYU03OlVcpp81RQzMIGkk8AyB5bxEk4Z9NzaOSDKo9nVmEqZlGC6iWCmPPEm8xyV0np7161JWo6DqUAySNBnVMx2Jj1i1iK51CvTFR6ZDIUZlht7GAdXtHv9cKac3RzpNydnTc+4VKdEMFRVAIHJX6+uK38Q0tQTwlLuXWFUTri+wuSN53thb0v4h8ahoYnxKY3P4l2H1AxaPgnOKKD12uS5Ve4UWge5k4V8bUrYO7oHzPWJRVmGUaSBMki0meZ3Hriv9Yz/i10pBgNKxN7E3JttA59MOPi/MLXDvSVadQXLTdu8jbVHO+KSKrUQaimXYwpMzpj5zBwzDjV2eSZbf8A3Zl8s709LkjlQp1HjUxIaB2g4Y9C6uhogVwZry9JVYioQDpKg+UaSYIJPJ33xznIdO8ZmZmIUQWbc+aw/PDPqTU6pSHgUwACs8GfKsGOOeMDk8eEnXsdCN6RfC9VKwpu5QuJ0MoeQPwyPMu23PfC34yyhqrTqgFWsr6RsCJA0Fp1CCd+87TjX4J+F3qVVzdSu4CyFZ2Zi4AgieFHcn2GOg/4Kpdawpo7wLkXgTztEHjviGbWDIuO2vwUQg0zh9NolSdU/wBRN/1+2GSJSKyrGQQdNgR3ETJ9CPyx1HqXwhlqrBmoU1IbUwpSuv0Yz+YvgLq/w10/RBpPTYiAadQmJ5hiQTHfviqPnYpd6G3RzqnQtMgWgX32O8g9++xxDljuTrLCylqmmCB+FWJnfaD7HDDNZZ8tU0nTCCfFUFRUUwAZ1STLBSBYHAmdai6CZ1OblWkQYB9J4vwbDFfaPPZY0yuXzXnLCk1g6SVh4hoiBotYCwOqy85hAuUcgFa5iAPknb6tE7+5Ji+Pce4v8g0z3qld3hlU+GYOs7SRtO287XEnENJVPzFm5kOInvx97/TAxqOxJcSIgiYtxA2tvtHGNLqJVYBAEkdz9/tgqPRXFEng6nWmHOl2AkcA/cxE7Ti89c+DaVPLxl9etRKjUTqNpkSBJE/WMUnovWatGsj6dSgEEBNJIMC1/mFjbF06l8X0/CBpo5e4FNhpJA5Jva+IvKeZSSgjzsr9X4azFOgXPhbBvMYYC5KifxRAifTCIay51E7wTIt2EYM6j8RZnOOFKKiQQqoCY5ksZ5A7YynReEMEakkmYvttzMTinFzUf8SrM5b2b9K1SyzAIJKmDBBBBk7dvTDlXgOimSVkARvsTPG5vbbEPT8t5yCBMaj/AFTPmG5kQT2uPfENX/LgkGo0SDEd9tmEX0mZJvYQdET+7pG9KsWphEH8oSZiSxMSxP4VJEX3gQLHC7UYsFCg6bmwmbAEW94i2Bs5VLEszszSBDSdu0QDxxjYRpP8z5gJjcgkE2m5sLemNoqhGlRNRl4XxB8wWFB5MAwBvJHbv3wY+UzmXqIyyZFqlGWWDaD5bbXVhecD9LytNnUMwpq5jxKg06TOqVIIkgwJ24NpnoK9VoUT4dOoKrKI/l1Ax0wB5gtgRHHecS+TmljSdWZKfEpfT3rP4dBFl/wu8KV3PlB2Vdpg4izNKpRYrXoq5uGUCxHq6kBvXmcdL6d1SnXVkUrKj52NxNo1EQCdoBnFV+NaiUkRXFNqjtKobwBMsQTsJi+84Rjnykqh32AmmyvZXK0i2qnTFNTsCXeB2EmW9z7YKrVNN0UmdyALQb2mTx6YX0s0Wb5NMxMbH2ggk/2/rhlk7AlQC+q4YeYdxBmB7jFrGydInzNU+GGIkbgGwkTZuYBEwPXFZrOjkrr0P+IsGAPtYkH8vbDLPZlWCgvrkMNO25PnOwtsP3wnzFVgPD2VW1aQsm/qb4OAjBGo2QtKt5TJEXEweeRMfTDTLdUZX8VQtMkxCqIM78XPOoxhXl8yhNyZHuP0gfc8Ylr1ApkeYFR80RO8ASdJHcE/thlDJw5IsvRXHiCtV8QVQ2rUhkAG1wYUiInbYYl+KMpTzBV3YPVAMhVglALExYlTsOdsJMvnzoEIWP8AdEehtEx7b4Mz05SklXMvVetWGqnRQhdK8VHN4U8JEnkxhTi/RFwn29CfLZPSSWKKSAwM8H12jiCe4xYMjmilDwSIK1DAHIa4P31D6YG6HkmzVQuquuXViCapUaj+LSqrYzBsd7yNsOhktFVqoLCVgKY8p+UsGWLmW++NeOXsXkaWvYJlsy2sUgjgndoKwOZJER+uDst0jJ0WLtTDtMaqg1A2iNJsL+mNaxVXQNUArAwVabgwBf6kXw06h0130QohEkme959bRj0FFJiVN+iqfE/V6RQinTWmWYFgigTpETAFpt9sV+n1BQwPhzEG8X77Cw4GLIfhCvWquyoAjHy1HYAEEQYvJE6jt2wH1nogy5AqQzG9iFTsBqYhmAHou5vjaXRVHI0qRcOlfGdJ6YR0d1IgKCqn1VuCI57YtOazlYIPD8iKAAFMwOL8/THLPhLK0WZw5Qst9OogIeCG+U/cm2HuZRpFBc5rYCRRpOL7EamEjaTBuccnyMNScY3/AN/iNjOSWy4H4vRWVPBZ2iLEC/Jk/piuZ/4hpPmHISGYgEfNtbvC23I3wr6BWCVjqoZpnWJYfzFjmGCqFP3O2Lv0Jk0yQmgkk6EjT7mWJPcyL4VOP7sjbkyofF3UwQKRK1dSz5lby+YFVWCBFgYvsMUvNGlCnQyv+Ndp7EDgnYi20jfHcyMvUpmiEpnV+BvlJ3Goib4rXXPgijUn+HApOFBKGShmdryJjjtjoYM8YxUByaooXT3pFPO1YGT8mhQPQllJY8z64zEFTJaSV0MrKSGEBoPvqGMxZpjEa5aoXICKxa8Wv3t9sXnovw5l7CoGYkSPEiFJuQIv9STiD4DORFFn8SiuY/8Ak1CNK8aZPIvqXcz2xr1T4noBitJncqbEJYn3MSPUYh8mWZusa0Kk2+g7pfRqdJ8xTZg1OooAfTGlZIanM7+x7HFT+LkpUqoFBXVNATzqwBAkSpN4nfDzpPWkcPWruKaJYBuT6KJLE2sJxR+t585zMtUEopOlA5PlUC1hsTcn1OC8b5JTbmtHlsmdnXSxUlRfVLAbc3sLxpw5EVCAqCCqtJgyNIkSZ0jbaNjit5PN1EeabaS0GYBnuPMI3nFqOZOlCQGchQQkgLwdpEcwRiyXQvJKgb+L/h0eoZ8qge7GwI7X/Q4SZLMAnVDQZNyL8GT+2HfWaGsKKRDD5nO3mgWIkSVu3YzthJVYkT4kwSG1ADzGSQJi3MCceVUFgjrk/YQlAQTMHcwY9bMBEffBPS8r47igiQW7mYG8lo29d8LqldgATp0QBNh9YJufpGLh8IU/AqmocxTJK3oqNZiZ4bynY2B7YRnyfHGxzehl1D/0+y70185psgAZ4nXeZKk29AMZnPhrNVXSnRqUfBUDUaY8EgRABC6j3PlIw1HUgWctxcgcdpxr/jSrS1LBDkq4A2xyYeXkbuW0Kckc/wDif4apZUhNFNiTIqTG25IJJF+JPfCyl0+oWAaYJsrk87iD23vjp6dZpuQKeVpsyn/MZB5RyQCJnHP+q9dSpmK2g6POx1r+LuTIgknn1x0/Hz/Iq9jIyTJ8v0wwQCNLWIEXj0P2m1sYlE6wpqeYfLySp3UxabSN9iMCL1D8KwxIBmZAn1i2N8rlhVOoG4MXY3PBC2JI7b2tOHddnsnRt1cLpgUkYgnzcjuT6A3+pwjQMLOd97d77besYe9XpTUlgSFUE23EyPoSRiv1mBb+kzeQbk9ha3/jDIdC8GoIJo06XiAVXiBJgR3gzMSbWvbA/UMo1ODrQ6rqUMg7XA32IwJnJ1c3HPbG2WJiALb3Nrfr/wA4ZVbsawvK12WVkyeRz6X2icOM3nfGZajJSZ1VUdWggqLBgRe9pvbfCXL9PrVVZqdOYkkiLRvaf+2wZlOls4nwnkmADvP4oBj7nbbC50uxc4c1RbOjdQQQqL4YU/KCSDO7XPPa+GPUOujTFl81zw1ouNPlO1wRsMVqh0LMF2YIlJR5ZZ4n1AE74df4h4YWhVFGqoF1AifWY8x9d8bFOSo5mSKUtOwnxaDKriIYQWM6k4AuYPefTE4chBTQa6RETU3f/TsYA7ThWKFIsBSpEEn8bFkXue9uFNsPMtQXVNg7fMzXc+hPb0FsIaalvRiaogytUrooCnUEhr6DHtNoF++EnxD0uyoagpsxIFNdTlp5a/8ALUf1X3xZPCaAFYyTBH64V57L6avi69FSL/3D+8gTHtOGRyfk9FuLtHPc58NVzUal4bVHF9SmQQdjqNiD6+uJcj8H55YZUZCDIKldQI5A1DHRclmxV8q/MOOD9eQcHkgRABP9OMfkel0ULyJNdCbqXxp4TaJLCnAIZCnaZ1bk3NhzgbpvxdlwppJqUsx8r2ubxqEgj0Iw5z2TpVSpqUlcp5gWG3pP7HFa650Tx69DR4dMsSlxABgtsBvAP2xJ8ONv2ejkUnRcPh3PLDoCrNMhVcE3G/8AcLcWHOD6tatTVanhBqjWdVnyqBZQ0xad4kydsV7pHTqOSqL41MBxIGbA1LUDeoHkIECD9zjoNB0PlDgDTqDE9+QNiPrziVR+1RHpHM878IZhXJRlZX8wBaCs3g6r8xudsZjp9XMrABKVALKYNhbe98Zin5Mvpr+3/I3kvyckof8Ap8zp5z4cW0k6+bGZAI5iJ9cD5D4EzTVIeaASytpmRtK8e0jbFyqdZfxQheQu8GLnby9j+xxA/wAUSwWASWgnsBaReMI/bZu6/wDAfkEvVf8A08p06DsjsXQE6nO95kgDi/MckTikrkHU+bTPp+Rna/6RjsfVchUzOXdMpAZxBaoWA0n5oIEyRadr45Vmq7K9RJR3p7MGlYPAI3KkibWJYcYv8acpRbbs1Sfs3y3ThKi7NuL/AG+Ujf39cOlcwDBJ3KtAkiYk7i5An8jhbkfMoVtntwLD0O/qPTBT14VxBgnQNRgQLkqYt7/uMM9k+W5OgLN1FqRfWw7HVcRa/En023xAqqtmAniFn6cW25jBlakiqaQRWcjVqIuCflA9ALwe+I8jWWSCzIeCsxP9JEeWee31xpdGqIAsDWCNjBKA/a+/3jAlGtWot4lEFWVTqMahBv5pB3xYun9GNf8AGtNAIDFSTPJsQY9Ri39O+HMvHh1FDysFuTa5nj9sTZPKxp8e/wCAMmjlv/uHMGnoeq9QaS6imVCpY6lZdMEEwfQraJODMn8W0kQr/DHVBAIb/wDYi5n63OL1lfhujTr1WQM/mIBIkKCLoI3A2vxit/EXSly9YqgHnWYI1HSTsZlRcGPywEMmDNLil1/QDjFsrmd69m66lRV8NAI0rE6dvM0ST9cQZLphCiZCxIKiSY4AscG1a601Cy4iZE2JBiQBxM8YNq5sSshVkWKr5pjYtG/pzIxYqiqiqGRikCUOmKpBZZXa4gSbzAIJiNpPH0JyWZpgFQZRvKUAgibgyfUDjcDBVLQ8sFJeJBIOxn3HE2xHl6lUlRqJsFhvOFYHc8gja0RjLvszJG0ELQhKhmC0QBvvP7YqtRJZgS1jEG2364tvUAVVmAgJc2kf0gTxYbnFY6hmtRnVMC15+mCxgYX9EQVdI/uHpa/tGBi39oj9PXBeXy+s2YWBPnMbcTBviCpSMxIifUz9YuMNGM3AAWTqbfyggCTHvFufTD34Vz6pVIam9S2lSuk6Rc3577dsKculMR5gZ33mb8m3/fXDj4WzQpvqXXrhvIUGggrY6pmb9sIzLlBoGTpE/WslmlrlqRc6iACzd+CCQI9TgLIUBSrI7VVaqt2RaZqAd7gnjc7Xxe8q+XrI4JDk2ZZ2EmDPcxb0vg7plClQXQtNKan+kTPuxu0++F4Jylj+5zptRYroZ1XZtKKBbyg9+bnGfxQDaSCpGxPbtfceuCstSpq7OtNVgaW48wg7C2xxDVza31aSDsMDkXtCTR8+7vAhQbEyQZ7mLHGVlIRw4Bgbx/22BHyuuWTab+n0/fDGtU/kTYsoipebbK37H6YRGTvZq2Vfo7w5hoYEwCZE/rB9MOc5njqViNLGxB4I/XEuTdKagIVLTewknvPGE/XswPEi5kbH9fTDHXoFliyVcuwO3DT22nHtLyvp06hFiNyx7EbEYVZbqhtGkbA94EXn9sb1+rvo5DAwf3/fGwlFPZ62Fpk61MuHKmg4FrnS28kcdpG84z4az6VG8MMxKFoDcAxIHB2BHaTjfp/WEZPOGJ5tM/XgYI6NlULtVSVVhEH84xkvEhJ3Hr8BrM0OEKkfNGMxC68JU0jtpn73x7iqP1VJaAbvs5nV6k9SnulKrBQVSGEDYwskhogAn1NsKkzlel8tZhEhSouZ+8+82x1Kp0SgakpRQADTIWJgR7D7d8c+65RpUq9WmocBYI0kGRYkQQu3bVibxsmObcYxo6n0/Amz/U8w+kPmK9T0ZmC7nZQY9MMuk5NTW/GCSRPlIhpF7jRvPOwwvfMaoBZmWbBibTzpJYDDejWWNSJ8w8uwIi29h2je97RiyWtJBSCqH8oablwAGGxlzNxHviTOVQir/aTG8Fjyw7DeO5A743z1UMVdLyA8A7kj5dRsIvhQuTZ08QsqILDUe+wi4hr+b0nAJbJ4Lk7ZBW1X1wCLltyZ3kmAD68TjypmIUNBM7E8xvF7HY/l3OMXKOgA0sS3ytqDT6bwAPQmTOJ/4cTG5B3J5vE29djbBMtRZfg34hoonh16gpmfKzWEG4BOy+xxZ6FUOHeky1aQEa0YMASYggG3uccwfIU28oA9Wkb3+pG1/XAGV6OxLFXKHjSY2O7QdhiDL4GPJLknTBcW+jtGRzSqisoYguVUKm7GTBJ2Avf2wm/9RqM5UU1ZS5cMZIE6fwgyIIP4Z74UfCvxXVok+KfEUi7pKkQOEI0sd7+XbCr476vTzISlTplUpkszVCssWgCNJIO878m2FYPFnCaAporqk6YMCIgLN4Mmb3n07YLzdWufMdYOoFABJPBYm5W94Nsb5Ssqj8MR5QBcHa/++D0doksoJ3LzpjuzAjkQBe+Om2OPenK9MlwAy6CO5kwTFgA0id9pxJ1Itq1u9MLYoiGDA5N4k9xbGuVh4KhSDcCTvyIK2tbn5pnHueyRaQqAqu7KgIA2idwJPEXAwFuwcj4xsJzGVX+c7O0kaVUWCjf6mRebCcVR8vBVSwk2k2AI4JuBizZvMM7GmgDEG0AmDuxJAgTMXPGE2cyzr8yiTwQbR2wcXsHEqiheaRETae/rgqtlBSBWtBAsvh16cyTJ/qO3BH1xiZSfMGA4ljtbb09pOJcjSILQfwkkr2G5kiV9xfDOQY0+FumZap4jeG1TSB/nvoWnuS5dD6AARNxhvR+Dcvmdb5XWFAJFMuYe5UkMw1RYi9vW+NfgrOUFrilUWnSp1L6ixYFwIC/2gyTc7++LnV6UlKFSsg838inSF0Ikt5puL6oNpnebKbYLRQ8jWOTapQqZeDrsCw8sjgx5l9QT74bUuoWBAldikyF9xBP1ww6v1MsQrgMROpnhpJidP9M9gMI61HW00VCld0mJ9b4VLfRy8zTm6H3SuqLUHhqyoQYiYBB4MizC0Hbg7iPOo9NcagFvMdr+nr6YrJ6igOiooDDh+PZhce4ODH+IChRtTOoGllLEgLxBIkx6zjE9UwOyB6VRWm6kbld/qMe/xFQsSKh1EQe8diNsN363QrQDTYObAyI/MRhJnF0sSGBG5EAEesA7eowieN1pg1sMR2qWqmGT/wCSQAR/SfX2vviHPZbWwaiRVKpEAw3pYwW9/TAuYqMwm0cACJ9T3PrheOoFGBMiNmXjGRcjew7K5Uq01QAoEldUNPAtsTierWZoYhQSAIjsI53xsrLXQusCoLsot4nr784StnTPoLQe+NnBt6MHVMCwEgtaw5/7xixtQaBSUjyDzAHmLybbbAYrPSXmotwIBInebAfa5w2pZUiYLxN1X739++HYlrYDGuXqCmIimpO+okk/X9sZiqdU6g4IAqEATAFo98eYP5a6RodmfjeiuukVqNUWzMCuid4BLSBeCYxz2pXZ6hqOSWJ1SBz6enGNTQM6gtjtAiJBsDyfbBrZUwGEKQkwTcgmDEiJBnnbDMWGGLo7HGtE1PLQwIFj5uI9APa9sHZai1RWcJ/LRgZ087EX3xv0ysEhWhkddMmJUzZgeCDeeQGHOA2pVFZWLBVZ+E1TpJERN5M/fBA3f19jJCrACPJTa7cuSLUxaAAZJYbD3xpUWajsXEM1xAJn/bjAefq6mIVv5QMKBuAbybjzGxJE9r41fT+En0tBNtzyJ4MTjKDxwrb7D6zAShDEORqERxIYA/iFjNre+Gfwh8I+JVl4OXpnzFiQSwEhVAN7RN+cVOiSzjQT5iFgXkzHbe2xg46v0WsMvSWn8wVYEiJvM7bzP5Yl8rP8KS9sKUqCOpfDeWNN/DHhliCWuYI/pB27QMVT4o+GlFLxqM2MMPmJWbMJusDeMWfN9VaoJAH4Yjbfn19MaVM2KYLtc/aDOwB4AMknHKj5mRTTT0Byo5hVqKDuz7ADaN7kW02BO2JquZp21ST2P3m1o22xYfiaq9dRWSlKJu8jWwNrCJCbYr38MrHVCib6EEmPcm/0AvjtYcinDkNTs8y9EEzpA1fQekE7H6SZEb4MSi5sYWbgNE3/ADjexjn2x5qRSNNnnYXPYe5+uIadV1qOWcajJsAO/Hf0I5wzs0no00DXqKSJ+UQDwJ9bn3wWM3ULDzamSGBiGUBfp+ffCqnmq3lhFJWCzA3N7nyg7bcYmr5mogbSjQdUQ2qWBuIkwTvHbGUJzN1SGLOpUNAXmAYufT6n74CzmZiPLEi3rxuCOffHiVTUUU6dLXmI1kyAALeW9jAIO4iOb4hy1Zo84CjeRHvKm4Entvjyh7HJqtEOY8omZAFhvB5Bm49/fADdQE+YaovA2JHf09ffBudQNrmDcAXiReZB3Pta2AHcJ52AJ23ttaZkHi+GLaMZJ/EKYDCGtEREEA3G59ojDzpVWotRqaM6KrDxIawA/t4B7jv6YruTzasxXS0uoTyDeIEckgAf84MyVN0OrbzRqMzaRGmNX1xkkZLp0W3MVaHCpBjZjI9FwNm+nVYFSkrtBt5TMcT35EjCrx3RtRKhh/UJv6WMYvfROra6C1amlm2bSZuPS0cThKjb7OP/ADK5Vp1GSK1NhaVYi4+vEHjFe6i1emogqyTBPb/UP3xfB1UuxKnyidQKgq0/hiAfscAdQz1EAeLl6R73YX9Lk41PezU0hF8I1abHRWEB7I4sQfT0OPfiPo9ai3iK5anN3G4juO35YzrGfTT5aS0zNgHJYcySbDi2LAymogIqKSVWUI7gEg+s49HdqjJOtlV6RnPEQg2Kkgxz64G6jQ+uBSDQzRiyzttY9/b9sTdazMsBNok/+cC4cZ2gmt6I+jZgh9M77HE3xAwFSVI3vHBi4wP0XMomYLNBEHSCYBa0T6Ys+Y6SXpNV0EagSWCwPfBOP2ujJNRdgvSc3oAZZUkeab37+gwx6p8UmkgkS5+UCwtyT2xUctmHUXAuJBJgG/GAzWarVKmBaPNxG98FGJ5YXy2TVuuPVYs7+b0UAYzEnTsnJZaVDxdMancEXvsOB+ePMMqP4KOMfx/oDpl4Hy+th+c7874aUAGJWfIAACTGkxE7mJn/ALGPFygADhgBNiTcweRHl7aT2O+JsnTpsyhm0g8hSWtYwNu3mPcY1lbfsKzOSIWnrBLfhFOBJmFWTJknjeJJgYGzasxBBIaBIWDpjdd4sT9r84a5/ONROoaNiwgSCsx8u/YT6nCXMdRYgINC3NgiiZ9oI5tOBVg43yds0apAnQRwWff2HYG2IxXUatAEHsCADvvzF95vjzXrl3kJzwBJgX3MdgMSEiArMCouVVgNRmNzAJgxjaHEcVVNNwQSvnEDXBEadSwff0x0Cp8WZJaA1s7VFVdWmkdJaBMEDTv6iMUT+JWkGNAFS3lDa4KhYPlAmxmJ+3OIKdBA6rUUldIctcTE33JOo9+2E5sEMq+6Mas6LQ6iXyy1KNFmptMknTzeJsT6YW9RylVnCkDwinkPmmCQSxPe0RtgPpHxbXyQah4CPSMvTBbTAP4dQkb3mMCUuuZpyzsitSkaAxgKJ/8AqiDyQVO9sQ/sLi7jVf5i542xl8VdZXJ0fBUzVqKbf0jaSd78DFRTOOiqWRtgfmsd4m1v2GPerUWq1WqzLHeB5V0gAD/s41p1HVNGoFSwIkcmxuRAsDvi7BhWOFe/YyKpG1Str8xYifl2vfYGPTn39Me18yx8NI1EfN5SIvN4Pmm+3GJ/DYjQrUYjemJ81lCzpkqOSDg/K9CbSHM2EM0EgjaLbLp4N8NbSDIEy1MqBUiSb+SAFFwAx+Yk+u0d8HV1Id0RHBqbtq3mxAFwo0xsJ9cQdZRVRCF1GWUG8ALF4gRv/wCcbI5qFHJWCgBFyNRt2vF8DvsTklUlX8hHms2wqOQNzAiRAGwxBUzDVDqaS2wtxgjO0mX5gASfl2J9SOPSwJwKRF9sNVDEqJASD6xyf9r4izVUsADAHAFvS5O+CK2TZINRHQMJUspAIPIJEHvbAlOihPmOkTdgJj1iRP3xujzCsolVAxpiXiZQzpU3IgfKfXGVKxLBndahvAUREDcjkSYOGzZGEUZWpmqWqJV0IDHbUSmwPYzEb4PyddKdKMxlS6qQC6gaWgEMWUEE7ydJghVkTgHRl0L0o6iQyJTj8/UQTbEmUqqhKlmKG8KIE+vfAfWloKymgyEmdYDGBsVAQltIi86j2sbYio1pIBiIlb2vsRzG+FSg/RBlwv8AUuhr/jF9zA2jj6YXZrqUtqkkjk3+3b3wJmKctJYD0GIMtT1NAlvTBKKExgENX1DUbkzvi7dLRtC1UqABwLE/Q2G0RigEefTffzR6bj0w56HXampWQZOx3EgYyUPZ6cdD/rGRFQh/5ZcH8O545EHFdylSpSZg9JSs6YcAhhMxEW9O22DambCgkST68Y8q559N4LEGZAPNr8ERvjLtGQeuLAD16sjk5dadLsFpp+unBlH4mzwBqNULISFYMqlb7CItOAadBSfOCs7aYMT6k4GzOWd3FOmZAN7xtsTeLYJNPQxU9D2nlaNdWYKabTLUkJ07/MvYf28YkXoaK/jcA/LuJ7ye0/fA3Rq5pklvIbjvbv6j19cFjqOsgIdS94IBntO+BT7sTNTXXQ8y3UF0gsYJ4A5G5t3x7hRmaig6TLEAfLJj3jbGYPmvwK4yZXcsxZyPmJ3DbHm+5mZv7YYGiuiBqkxfVe+9yDuBBOPcZgn0dbLqgLrFcrUZpkKPDUHhZiPqTJwFSYTLD5to7zecZjMEhmP9KGAyZAVg8R5tge42Npt6xjTNkSqmxEmQJ1M0SWBNh2jbHmMwNjQelT0uabgFluSACLGIuJImbW3xPVoi7BmYWD6oEiZhbHSMZjMazEGZTLKaXieZikxrb5O4QARPYkYhaoKsGCqoBCTIIMxJgS3ckYzGYD+JpGFL1GQb+vFva9vbEdLLaydgAhe1iQJm8b4zGYL0eLNlOlijSFV2YkIpCqTB1XBa42v5Vge+JK/U3iWvTCMWUFtgJ8omBz6YzGYUzUKnzpbLtqJAZn0EbqV8ODJMgkAgkH8Rx5k6CrTVWBkwwKn0MgzuDI+3rjMZg5OgIqxV1WlB8UmJBmBJOmxPFz3wJUPIG9hx9Y748xmDj0GSUqcsqkmJFpMGfrb6YgrMROwj8v8AfHuMwS7MZZOhtTqOqQVqM6otQcu22oTIW0SDaZCnE/xZ1aqniUHpUAKbKSaerz20yxbzTAN57bxjMZgWlYlP7CTpP83MIKgXSReFEkRsWPtvh260VZqdNArICSdIvO0GScZjMDk0tEvkt86v0LctSDvDIjTYyI/MYJfJojMKepAi6mhjJOw0kRHuftjzGYW26J02mJ82GZraVg6BptvG53ODMhkACxLEwSp9TEk/9OMxmCbqIcpOhilJYAUWBtPfucb18npE4zGYQnsnYBmqEK7LYLBb69sC9NzoZxspMzCCTPdi37Y9xmHL9I6HQ4quihnCBtInzmflAG23a22FOf6g1cJULNpDaSthB38sWiLX/PGYzGRK8UVJWzTp/VqiqV0rIO6nT+QF/f8A2xmMxmHvHH8DaR//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5306" name="Picture 10" descr="http://web.educastur.princast.es/proyectos/grupotecne/archivos/investiga/199resena1%5b1%5d.jpg"/>
          <p:cNvPicPr>
            <a:picLocks noChangeAspect="1" noChangeArrowheads="1"/>
          </p:cNvPicPr>
          <p:nvPr/>
        </p:nvPicPr>
        <p:blipFill>
          <a:blip r:embed="rId8" cstate="print"/>
          <a:srcRect/>
          <a:stretch>
            <a:fillRect/>
          </a:stretch>
        </p:blipFill>
        <p:spPr bwMode="auto">
          <a:xfrm>
            <a:off x="1219200" y="2971800"/>
            <a:ext cx="1386349" cy="914400"/>
          </a:xfrm>
          <a:prstGeom prst="rect">
            <a:avLst/>
          </a:prstGeom>
          <a:ln>
            <a:noFill/>
          </a:ln>
          <a:effectLst>
            <a:softEdge rad="112500"/>
          </a:effectLst>
        </p:spPr>
      </p:pic>
      <p:pic>
        <p:nvPicPr>
          <p:cNvPr id="55308" name="Picture 12" descr="http://subsuelo.wikispaces.com/space/showlogo/1292689682/logo.gif"/>
          <p:cNvPicPr>
            <a:picLocks noChangeAspect="1" noChangeArrowheads="1"/>
          </p:cNvPicPr>
          <p:nvPr/>
        </p:nvPicPr>
        <p:blipFill>
          <a:blip r:embed="rId9" cstate="print"/>
          <a:srcRect/>
          <a:stretch>
            <a:fillRect/>
          </a:stretch>
        </p:blipFill>
        <p:spPr bwMode="auto">
          <a:xfrm>
            <a:off x="3657600" y="1219200"/>
            <a:ext cx="509239" cy="9279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5310" name="AutoShape 14" descr="data:image/jpeg;base64,/9j/4AAQSkZJRgABAQAAAQABAAD/2wCEAAkGBxQSEhQUExQWFRUXGRcXGRYXGR0eHBwfHxkdHBkeHBwYHSggHBwlHBwYITEjJSorLi4uGh8zODMsNygtLisBCgoKDg0OGxAQGywlICQsLCwsLCwuLCwsLCwsLCwsLCwsLCwsLCwsLCwsLCwsLCwsLCwsLCwsLCwsLCwsLCwsLP/AABEIAMIBAwMBIgACEQEDEQH/xAAcAAACAgMBAQAAAAAAAAAAAAAFBgQHAAIDAQj/xABJEAACAgAEAwYDBgQEAgkCBwABAgMRAAQSIQUxQQYTIlFhcTKBkQcUQqGxwSNS0fAzYnKSJOEWQ1OCorLC0vFjkxUXJTRUc4P/xAAaAQADAQEBAQAAAAAAAAAAAAABAgMEAAUG/8QAMBEAAgIBAwMCBQMDBQAAAAAAAAECEQMSITEEQVETMiJhcYGRFDPRBVLwFUKxweH/2gAMAwEAAhEDEQA/ALfddY7tyVfYqy7cjsy+dWLU+dGwd++TzV+Fxpccx0I81PUfmOuEeT7QMq42y2aVhuD3cZo/KTlVg+YJ88bzduMrIo1d/FIp8LiNiOXkpNqeRU9RsfhbDaJ+BNcfI/M22OeWbwL/AKR+mEw9vco0bBnkVtLDaOQg+HmLW+Zrejt5UTMy/bfI1/jsNuscn/swNE/AdS8jbjMD+G56OdBJDLrQ9VIPyNiwfQ0RiZR8z+X9MAY6YBdo8nqMUmjUYnLAdd1ZGr10O/zoYmzcVhjOl541byZlB+m2OT8WgbYTwn01D+u354Ek6E9WF1a/Iu5HhczMXBLghdLBl3AQLZs8iADsNtR+bJwrhndku1FyNNjoLuvUk7k4iZTORxtStHpkYkAMtKxsncX8fP8A1av5gATGdT+eP/cMThDextUTpmUB2PUEDz89vasRclKe8kUrXwt7kjS3/lB+Yx2aUMVIZTRPIjyOIHE3aN0lULykQrq+Pwl1A23bUlD0ZsUZ1okZE6pp3IqikY9VVdV++p3HyGCLHELh0BjjVdidyxs7sSWc8urE4kyOR0J9q/rjgnim2PpsP3/b6Yi8T4NDmBUsat5NuHX/AEupDKfVSKxKhShyr+p3P1NnGzOR0JxxwCHCs1Btl8yJEGwizILaR0CyrTn3fWfXHOPjcyyqMxlJUtHJaJllTbSSfDUhG9DwXvywbnkf8IHLr52PXyv6Yi5nMEOhIqyUXmSSRY2A8lJ/rgWce8N4vBOziKRWZdmS6df9SNTLvY3HTExDzHz+R/s4D8W4VFPWuJta7JNESkq/6JEplBoWLqqvbEYZXOQUyTx5lRt/xK6JACRZ72BNJqusfluKN8jiJNnGy2YljRW7siPQxoIryEhUN71r3H+ory0DErPSlwIoWYmyLVjqsC2ckV+LT5g6htWNOI8YRCwzeXliQjSZColhO2/ijtgK6uqcsdOzuZhvVG6yI/wTB9Yo7hGOo0+5369bPNKk2ENiEhuf4Vr0K3Z+drt5A4lIdscc34QH/l3Pt+Ll6b/LHrtpN/h6/wBcOAkY8OPFaxePcE4F5U90/dkbf9WfTmUs9V3IH8p2+FqIMevQb/Lr/XHPPZYOhWyLohhzUg2pHsQDXWscsrmvF3b7SCiR5jkGHoSD7HbysHExTjWQgA2axzNqAFPUeu397YH9pin3dw66gRQU+fTHN0jiYmYU6dJDb1e/1B671/Yx3mjDKQQCCKo8vpgD3gkVljNlqCNYCj+W6HSuXpg+HsYWMrR1CtNwiJWIWHMlbJHd5iZE338KpKFUC6oAYzBfL5K1Ul5kJA8Jbl6bbY9x1HCmPsvh/wD5Ev0T9hjxvsuj6ZmUe4X9qwJ//G89/wBrP/8AaH7xY2HHs9/2svziX9o8a9U/7jyP9Sxf2S/BMzf2a0prMuR5aeW/q4B29Rvjg32eMQdGb1mvhMVML5WGlH0NY8TtDnihDGQ+IEOke2nUCQ4ZFo6QaIvmdsenjWc/FI5rr3IIH0j2wFPI+5XL1mLGk3GTvwgVmuHZ7h0iNl5A+rYkDRv1DwuzagBtqBYb7EWMMUva+eVVRUVGagSjXZPIAso02duvuMecO7OzZs65iyxkfi1AkXuAhoAV5j5HHHtP2BWQBYpHWv8AtG1LZrQXFajva3uRYO+kg85pv4vyTrqM6vH8EfHd/wABPKdjpGUF3VG6qAW/8Wob/wB2ccsz2T0kBp1BNkeA71V8mPmPrhSbjnFsh/w+iVgvJjC823Lwuq7rttZv25ATwnt5nIuIhszO5iMgWVGFKqk70jfDosbjfY3d4WWqJWP9M6aS3i/yw9n4hrdYpcvIsdKzFmJZr8ad3GWcaa3J6igOuJXAuFDMyOqOCB8JZTvpVCxBZQSLk2J3NHlW6BwN5u+d4dCmaUvITqrxHUqUosKAXIqjTc9hVj9m87NmcmZ5JAkomaNpu7U6BGKR2BoHSbG1bOxIoEYi5tNtvY0P+mdPoUVDkKDsU4/FF9D/AO3EPiHZiQHTcZ0r3zEE7BGBUVQ8TEGj5I3vgTL2x4irEUJYwb7yKAsuxNMSpOgWA1PRrEYdreKqXYZae3on/gpegoD4dwB7bk+eNCjKXDRH9Bgg60vb5sY5eyGZIBR0A2IIkcXvzsDqPrjuOzmZUg96BR2uRh78x+WFfh3avip8Ahl8MUrKpykg3WJzFzHIsqjbmdhZx7/0x4yeWXlHvkZv/aMDRK6tA/Q4Oaf5Y0js9nBykPKv8eT+7xsnBs4CR3pvy75r/PC1F2t4oCokhkFhzQycmxAND4TbFtI0j+bniRlOP8UkfSVdAI3Ze+yzRKXCHStutXr0/iAoHcGgRpl8hv0WPzL8sY/uGeHJ3P8A/qP/AFLjjmcpnzROs6CGHji5jY7kV8JYb7bjywtN2x4sL/gStX8uTkI5cwygqRfUEjrjke2XF+X3eQ+n3Kb9hy6YKxSfgP6eK4lL8jieIZzL1JMGZBsRSHn1uMWPntjnxvtwg7uLLI0uYlHhQq1DY3YHxMKNqDsNyQKtU4R2m4lmC0IjQxhX7zUjoFUDcEqwYEcgoN2QNgCRFj7XdzLAwEcRe1kK3UZFagyOdgxIFhtgobf4cLJKL3GjDJj3Tbj3T5D2S4zxbWEeG1UjX/CN0N6BVquq6dRgXnYM7MWZ8kiueckSTQsfO3ikBblyaxhhk4jK4VXyzaV1EAwu3iokkEruSb5He9rxpl2dy3/CxoALDNA4s3yFRHp+3nhJTaftQ8Ooxy2Tf4BfDeNcYisOpnUUAJIraq5kwkEb2PEu9bdcSl7ZcRQUeGmh1XvGNeQUxi/931wQyPEZohIyw21ABVibpdGlqgbvl0baxjZ+02dqxAT1GmGUg7eYuxy3GBGWpbrc6fUwhzf4B/8A+YMsKgzZTQCoYd4skIFkgBpGRkW6oBiD9RjoftEk0hjkttyCJnojqQRBR+Xngjlu0GYI1vl3BoLp7txd2fxAEjp8/UYCcUzT5MSZvK5Z4iGiaSNFcRyByNeuOgocdXA1Dre4wU0uUdHPCdVf4Op+1OrJyyiqv+Pvv6GKz8hjmftMy0jL3sRQXetJNTL6qAoLDla735Hljziv2i5kxRmHL928q6gZAx005XSFIAZvDdWKDDzGAnZ3tfnMy7Jm2XuvgdmljiMZBPi0kgSb0KAoV1+HHOcOKNGl6dXYfsz2qih0anWbUodGRl8aGvEQNhVrv1DWOtcMx2tha9SMRt4SyVt5b/rzoY6PJ3EkaKsrl9SfCxCg7ljy0rsBfmwHsAf7Qs4Aa4XO210yTKQfIgQMBy/m64WC1rgjOOS7Uq+wdh7SZVXMgRlat6019A1XgpwTj6TySqAV0aT46B3uxsTyI/8AEMJuV7cTy5iVXyaQrApdlkbSzLrC6v4qKVUDU18jprUOrHwTtAkkhQR92wPK1JddNg+HYgiiKv8AbA0+EOozj7nYz/eF8x9RjMfM3aPtlmps1NIJ3iBc1GG06ANlUitmAAv1vGYWi/py8H0Lw/OtDko5c6yxukSGZiQFDaRr/P8APFQZ/wC1fOSzyPlSq5dQSFMYYhAfic3YJG/Srr359tPtBmzbCOAvCi1qCtRL2LJfYgKdl5XzO9VKy8eXOSV/vPecQ0K7CWVyGVmYrBqc6Ay7gVRsb0DvaUXFbkoaZPcfezXbZc1kxI66ZNUcTgAgXJKsQZbuxbKa3IO3rhr4Zme9hik5a0R6/wBQB/fFY8L7ZR/d4e+ypQ08E9gaAykMTbbliA7U3IknejbLl+3mSjg1d4Aq8/Cdv9oPXE78jNDkxrCRJ2wyjM7mSRElRUVu6cMCurUwpSdtaUTY/PHCX7TIwFbu/A1MpaQKWQ7qwBWrO2xI+WFnspx5YonBiWRGkmejoYaQykKBqoEK5v2Bo3jrTQsk06OPbT7VJmYQ5OkA7vXMPiZiAWVA67LZ02fFYPLnjbgXZ9s/JFLniXkFswOkEqrEKpKACr32s03M2MKM2R7zOyyMvgErSMgQ6Auqx41ICggitr5HD9Hlh3AmViBbUAAxDUfCQwIAJ1bVYr1xPM5NVE19Oo09Qyp2Xy8jRSIgjRDtHGAqH0KqKKnf/c3nhZ7ZzR5N1iiVEg3ZoEbTZ2Y+EEUrXzHVSMQuFdpmhZopRLoAHgTZvxE6RGqlaCHYMOvnhX+0rNJIYtAkDXKSJDZADBHB1ktYdK+I8um14+m6bIpfG9gTyaXt24LE7Lccy00EccaiBDrWWJdILHS7avDXjPcs1G/CfLCr2o+0PORcSlWOQ91E6BIQBUg0qwu1LFn1dCOYobYhdms392y80sI7yQRRqEPiBdxKrlY99R0kbUdlA5YD57jE6szJKSiGgxCjSAzCNQxF1pAPkCSPf0oRvgjLaW59AnOxzCMqxSQuyqSDYZCDIhsbjY7dasbgETRM4B1JdDmpFH/duPb8zipOxfbYvA5k1TTRh5VkUBiPD4tdbkgHoL07b1ht4f2xWV0y/ehpmTWUQajWmz4oyE1ULK6gfQ4STpi0wjmeKQQSaJ3EbaxIi0SPG+pvFW5Lar2FDl5klLxrKyLJ/EidVCmQWDpVjzcdF2O522OFri/GFEWZkhCmZIiGdtmVQvgbSSx0h9iprUQ221FY4LxI5TLhpXEoGhyImCjXodGNAIhiKMhCnquwsCgmFRbdIM/ad2mzOXhQ5RZES7llWM/w1AXQLI0qCWaybrTW14VY+3Mb5VppTO+e0GCIo8iRkC3Vn7t1W9/EBu2ldsMHB+1pzDqEUpuSVvUaomwVFttq5dawuZvsJEGlaX7wA7sxkVAFhJN6dJBMimz4rCgKOe5w8GnyGUaDv2ZZZ3zOaz2Yh0M0caR+Wn8QBJthQi3IoXtgT9pgj7zLxwwhpFVwsSeFEQSlAGjSq1GtJ2+A+2InDeHxZacQtPrFxEK0RjBAkDIAHJV3dgoO4J6ahizezPZ+BcssMpE7x6lErfFpYlhpNAhdyAV5hRgy24FXut8CDwz7Q2gjGVzhbbSNUIIljWmpWLMKdWEdc/CSDZ3xPy/Fcq8HfHPcURLArvSzXW4AUWQLA9yL5i684twhAZ4YIs1LmY53HgTUugGqYI7k8iQ9C9rG+xrsxwjMxxTQZiOOMMwOmaYozWmlgpiLMh01zQjnttuKVDVvsHOPSSpHHJlM1ncyrFgwM0lqVGqvC2xoMaO56Y07Lo2ajYyT5xZFJDhXaQL1trexQIxrmcrlmjCa5yRKZFEG/iaNVKh5IwzC1JBVLG3pZyXj+bCQouX7pXYRx96ostRIADBVBpW/COW2Jv5D1t8yLL2dZxeXzTzUzI43tSI2YbCTe27schQkDcscOO8Bky9KMykhNk2xjdf5RpaQ6r3NVYpfPbxoJ54dRlBQaQIw9EiyNKx+CPUNJNA9PljlPwyKJCHeXvW1d2tR2TTlfDv07u63u+mw4VchrhneZ6OOCECIwiQszHUBrc6WUA70NQHI7HcDmK4v9kOYMbOM0kzqpIjMRXVzJUHvCBftzw1/Z7DGmUE5b+K+pZHZjuEZtwt0KG+wvfnhuhzgIs2L5DS3L6YZJXZzm+FwVt2P7aSNHEc0vjEhyrHxd5ar3tuuksWpaI6875407adrJnmWPKzPlEQuZZJYyhY+EKIw9d4B4iQKvbcgViwxnIzOy3Z7tCVo3uz9K9D+eAPaXsNlc2qtTQhGL1GBpbz1IVI3vmBdbemOQtqxNzvCfv5do+ISysVQaYpYzYGsbrDzJoelhvkd7McClfMh8xEmlQpDPG3efDpVQ7mrGkGwLogX5Re2MuUjf7wc00YjaKSSOLSC5Ld2p/nIOghk3GxYVvq5cO7exTRzvAHNqO9YsFaNTappLO0fxFzYquo2srq0q+x3pa5KhV420IzEwSJHUSOA1c/Ed9ue/XrzxmCi5LJIAuucUB+At056gtMDzsbHnjMZvsfURzdMopPn6FXCbStmxd0B6HnXve+JQnkjYBxvVgjqOhVlvUprYg76fQ4ztbwyTKOIJjEXTe431AAk2psAg2Lojp6469moklGie9JDd23i2a1/lPw6QwGx3O4NbelOSW58tjjq2Gfszw1M3FIZSNIZVQlmUsQu4tUfwBRpJ02AdjtiVxvhsgjaSSTLR7xLZkbRQHhAZo1YuFWzfXegKo12cdEy/dMiuEWhtTsNWogG10kn8V7GjvuCsRcBEryHMSSO9gndR8KAAMAWG42O/KtlPLLDJq3ZbLjcHR1fs8tl2liI0m1aUUSdWx05csq2VoAkjl64IcN4Tl4QhGZi+GSu9ljjbUO7NqCorw73e1DkMcuG8MyncoHheQSRrR1tqqgUIeOPwha06dr02RuTgnFHAgK9wXBBFMylRenVpXu/DehLrnpW98UllIKLF7N5gxyzoeccbSu0LqaFauayG9jyNHlvvg32TZnycwMWbljZQVqCUGTWxPgdLvQabUDyF78sTeI8WSViJMvEzssm5D7BqEm4IAJFChRO+BuRyWWVWUZcpRK2kz9VDfDMJF2voOnTlhFJFZz1UM2R4AqwwERyKx1byanCa1GpW7xw6GqFHULFleWKy+0aVvvAtGTV3kihhTaXmkZfyI2w2ccyJnyiLBlZJpI3QSVTlhofS5FBQfCo2A6VtthY43kTHAjyZbMIyx6dtSqm7G3uNlUDYEBl+MUKF4pBL3WSIPCC8eX11LGTMp1r4CV0MvhdjQPjaiRVkb7kA3mO080LuyO5sC1k8RYAb3WxIpfwnmTYwLy+WU5UGOeGWQSKXBZo9OpRpUnMKiM40ScjRAbyFis8TExRpGQ7qVWUSAcv5GahRFHVR6ctraYyQLaHfhvaU5g6pctE5CLTMiDZl1CnVdQ2Nn0Pnjt2O4IucEkzKcqNI7kwm9LDUsiy6t+ekgUliwDzwqcP4jltIMzvHINTB401izsraNKlSOe0m3hFbHBzsnnsuwngXv5ddFnZI4iAbRhbTnmruLCk+LrQxnyKcU3EeLT5CuQ7N8QfV3qzJEyoriUROpAYsAT95sqHbUSACd9t8Kva/Vl3MLEG2aQ6VKjxsX8Kl2PIjmb29Md+KZnLxtWWEwAsW0nhO3kqg+m5+WAcMzNIWmqQb0jE113FEb789/Y4eUXJcBxtR5YT7Pd67qYVY6NLbFtR0HVtotifDsBvv64Ndo+MZloEVpZQQTrKoRZ0kDRVa7J2BPIk+WIXCO/jjd8rDrVbJsBgq1uKZdLADqeXvtjH7QuSrvFlmdDqQuoVrtT4SQAG2FbjcDEoRbb24KZ3VEjhPF43nyuYzg1EPKHkOpnGlmdKAO7BpAeRoWAOQxavZTjSZh3CHwjdfA4On8BZn2YsWl5V8GK7yPaebMKmlI4w8pTU8KnQRHuxpGKilCcrHXYYi5/jmZgQxl61s8SquwKqwW1oDwOCpAAAAOLNqXYzNtIM9ueJRtm1GUDmV/DO0bERyHwrekHxuoWrHmQbPJYypklVlDOso1BVAVr2rSQAXUg9RZ2Ni98CJJVKuZKKsrIKCMdRHgOhnUhOZ1gHTsOtYiqxKrAEPeqDZEgI+FbAA2BFEkht6rASQLm+C18s6MmuEAOscELcozroszL3tLqL0bo3RsMLGGHP8DhH8fuz3lI5HeRxjWqgBiTsHAoaq/D5AXVKcSK5GeVNCAy5ciLWJNAZJlZXN6vEBdMFNEgeg3sxDHr1SyaPh02vfC7txpJB3XkfzxJQpN2V1W0mWsvEMl3arLlQ6qTQBysig0ST4JAT1Hw3vgdx98jlMur5OJoZWddDBj4b+NtOsgHQCLrrgHwbsPDmJY5Is07mPU9HKSqGPeMR43fTtYWhvS9MScx2Y7+dx92JQvIsgD0CxYFZNSB72BGkVp2BIPNG32ZaMYd+SXwbjAyuSd5FVoI5VFKmpyWIAUa2ClSzI3MEANzvBPtP9pixxI+WW9SBtUlbWAdOkNuy2NVbA9cVr2n4vJHD91U0jSNI3L8OkdRdghTz5qPXCo/EGLarNHqOZHT169cVS2J1uOHFftCzcsmtpDGSBQRdIoXXO7+Jt/U4fux/2jRd1FDmn0t8JdlGjn4SSDQFVZI63ijMxOW/GQP5RsB7DHOPMMvW1/THUFqz6a7XSuhUrlsxmEYeMRHYaSCLU3Q+I7A35jrXPaLtMsgMQhkh1Eau8IOqm5A6BqABsVdHSPIYaexnbIyZSiuiVNEaBpCQ5Kih497tarc79cNebQZkwu8dFLYASMGBK6WBoKCKNXqG/nVYDipKjsOR4cin4AvAuCpDl4o5Y07wLb2VvU3ibmfMnHuDM/DYnYsVDk82/iG/9rV6YzDaUCWfK3dlL/Zn2QHEMwTICIId3IO5Y7qBt1+I+3riy8/9l2UotD3iPd7Uw23Ph2u/cYNfZ7wIZPJRJVOwDyGty7bn5C9I9BhimlCi2IA9dvzwfdyLqkuGUlnOMRQWYstRFrrzEjWbOmjGpVAenO+eBEfElkjeZRpILhh/mVVPhHICq5bbHFn8a7J5XNTvP44GQMJHCoEfbdrcEbLfiGxHO62T+Jdi8vDAxyOYOZINuplQ7GMqpVYlUAhjGbY8hgNLsSx61vOVsALxPQkaqreFVRV1JyAAXTZBP0/bEjh9RlVeZxVlktZK231O97DnS8rAuzQG5+YZcmOPxPqY6rtudWW6kAAX6eWA085QbmyaJ8vT3rf64k7b2NkYJK2O5zkRfSHN8xa7V6kNt6beWOuWaOyC/wAZBXp0C7n1r9cIUGbrbl+Ie/P67n8sd0zrMrJZrmv6j5f1wNDXcNQfYeH4y+WFxM1PVlY+83XkD41r4j5g/LCj2i7ZZuaGVGnPduWjKd1EAyAKx3CagdxsDy6455Di1HS7Eg8x0O5NUdq8WCKZdHWh3YkpwGljhKA1al+9RlRRR3AugBeGx6Iv4luLPHJq48AnhfCgcnO6lpVHcyMUXT3cgSZdLat3C603XbxHlWOHDOHwSI5d6dY2bTdFmFmx5AWvh3vnYug/9guHSJBmEk7v+M8hQoyGN1KaLQx+HRqsBQBQA2HQb/05OUKLmuCwwOwvwR90SOpVXjPXrqxp1XsjMLEHBw+QSRA75h51iCpuaKuxtApPRaO9HbqcRcrwaWPxzRyRMASgljZdW6qdOsDdQwPXl9Wvi32tPq/4XLIF5AzFixF7bROoG2nqcL/FO10ufozLGhQsBoV6GoCxbsxvw8r6YZau4yIhmxI4TF94lWMdTv6Dr/T3IwP0/TzwwdgYCc23gWSoXbSxr8aDY9G32wnUT04214KYIqWRJl09nlTKxxxoPCQKI8+uKy412bbK5wCOCM5ZpoaZVJcRsQWJ1atIXxi6UAKCK6NsHEtUYjAfZiRaksoNnSRRvoCPIXgyjM0NrA7TpG4jPdst7BigZgNOoqBzANA48Hos+XFN7N2bOoxRfxMVeJcAyrvL3Mpyxl8SsJ9SvTMTIyyM3eFxQveqFeRXeO/Z4+VXvmlZoEVmZkiDNvpA0KjAHnZLaAoBIusNmT7K5iYkyJm4RuWjb7qyMWO4QM7rsCfjB5e2CWa7L5uZxqzxRQVqMrGWIv8AiB+7oOGWxXLzB6+zGbrcwSSZVZ4Pl5BAEzErNOSytoRV2YppKs40OpXfxMtaSOeCOZOVWczloFYXYZjmL207xxpGAa6b7jmcWFJ2Q8KRy5fJui6iNOVIC6vi0IrNuaW6UXWJGU7C8PZTqyyAdX7povcBW3rzJ28vTrsC22SKv4lxiJuHTxQFikRioaAqqZJtW3eFpCCVf8W1jphJgzxVgV2PSv8Antj6Ll7EZVowsGWiRJCDJqdzspJQhUfS25sEttZrfCJxX7MKkgfh1Undlu9GndZLLs5JZSQAw0xhSoNdFLqNAl8XJJ7PdpOJJEkc0AmYXpkOaiQi60mRNy+mrvnXO9zglw+bMxvGfu8kY+Jz3ayAnWXm06JLGtiW1MTR5Dpivc7w3iWVLGbMNCFJ8EkkoU7mgpClCrVQ0ve/QigCn4uJzrkj8bDZg2qtjQ/ihnr/AL/meu66JS5Y7cUEe3ZDlXF0XnIvY+Ioyg/X8sKkbgiuR9Tg92hYHLZc9CB8iUB/bCsWwYrYMmdjvz5Y7IK3HTcg/viGrYl5VyTSgsT0Au/THATL07D8LcZeBZe4QQW693I7vrYlizoKj1jbmX6jffDFJxpIFfSxvmWZrJ9/BXKx/eyH2dzM+WW5mktgNmIZiK2GqzsLsBevniU+f+8uI2DBbDNsbIBuvnywqVbgasZoO1pZQSsjHfxIhKmjWxDCx8sZjumaVAFSNQo5ADl+WMxlfUxNP6QZp+OIFBV03F2x2XawCBuW/wAo8jywM/6Wxk6WZa+l+41GsUBP2hDklnniJ20rUiAWTYEhsdPPmd8eR52FiNWYlr1ofoR+wxtnhm9k6IQnBe7cvviHaWFgwGYWMEENQDVe12eW2K34l2BSFHzSZsSoiNpjeMbrR0hWDkUNqFUNuWFMZjI0QxzEq+iDc9N3kOJE/Fsu8Zjy+WZQqsRJIy2CfJUXr74X0JxjeoZSxt8AmTNEs3TmNufLf5YizOSb+XttiO8h+e/6/wDPG/4eYwyiFyZ1Y0RiXlsyFIoWSPpgdIu+M3JHtgNBiyYIrBYchXzvnXnVfnh27A5USMe9W0AtlP4qYCt/MdT++EjLzvq286Hp/S8Xv9m/ZhUgWaWmkkUHnagdNuWocj5G/fEpx1bDalFA7txwEJC75fRDGkXiSEaXQKG8alSNVIF8O3+GaLE4qTjuXeNCjSNKAIvF4qNvISaY+E1pHyxffEMo4IDDUDpD6RVjYPYvlp8umPnPP8ZMiRRBAixxrHtdsELEFrNarduVYth5M0vkOPZ7Iw/dYZWjTVWkuas2W5hrVrGrcqa35Y7IuTlhjk7qBkZipZEeFw1XTdywHqLFbr5jHsHFYosvw1WSGRHCK4MbIVOggsZGfSSNW+wsE9DuC7CkxSSwSHmFcHmARtfqCG/IYEk1bCqewWzHYzLzFTG0sQbSQbSdSCt2LMTCxR5nEvs72Tkyk+v7zGAVKMsqyxEgkEAMRp3Kjq3LkcTOJLG2XmiVo21I4VS0NarJj8Gu+ddPwjY2cCuwfGGA0y+KJQQqKOtURTbKtE8utbXviGSbeNtmjFBvItIwnimcRqTNlNTAKmsSC+gV2+L25+mJ0fbDiSNpdYnI3qih611F2PTpgB2jk7zQVCxAuxAVRQpQAaYb14TuN/WsB+zMrSv3c2kkqSx0hRSyBQfABQpg11e1jEcS1RtOiuWovdFk5DtlOz19yjViPjLk9PMrfPpeJWY49mqt5YYvXQB+cjYrlMpNBls0HaUSrJmO7bvGYmMxIYShDeIGzpI5n2Iwt9qOFmNQ0nxMysTuWoKA1k7lgzKKvywdE5SpyE+BRtItWftAjDxZ7UNx4ZBueoqOziLHxmFmtdUjI92+qiwOoAlhdEjoDzxWmX4nlU0oxlCpYDIqtz3uid+Y6jDTwxQ4XSpdXl0eIBS2uNlXw6jVkja/zoYb0FGS3b3O9W4vbsXDw7iT/d45ZwY2cC028OtgEXb+UEX6kn0x24bllf8AimLSxtARz0CtHsppWoel3WKJ7a9qc397kUSiOlQaI6KKdAutVkXe4+R8g3dkc7xDM5CIpmxCv8SMN4WdyJCWZ+8G1AhQF6b/AOXG+UUop2YUpXvwNX2j8ehy2W7tx3kkgpYaHiHJy97hCLBPPlW4xRecniZizRITy5yHly+Jzy9bOHpu0GTy/EsyeIBp2jjihjZ4tZXSCxIN7ag97crr3rztLncu88jZUFYmclEK6dKnkB4j7V0wYFPke8cl1ZWChQvYeysP2wuxKPMD3H9MO8nBTLw1JS4UIryAEfEV12oN86Pr8PLCQVwi32DddiVlMihI1yLXod/zw+9nOzuX095E6yNyrWGK+dgcsV0q4k5SYoQymiOR8vY4709+Quaqki2YZJIh/Mnkf2PTEidtMeoCmYivrt/X5Yr/ACPauddjJqXyIU36XV/nhty3HVzZQKCpG5HToNiOgsDfCzi0mCG8kNEU5oWd6xmN0j26fnjMeI2rPaRSeeI71LUBf4dqBzF7/M7j3GGXL9l8tMTp76LeizFSovppK2TsfxDphRz0wLKQbpVB+RJr9cM8vaJBWlgtcgB+tXePY6ieZJaOTycEMbb1HDKdn424h9zaQrFrdO+AFmo2dKB2s0o+eCPF+HZPLKwy2ZadiPEp00K9VUD6HCxPxBnmeUMbJJBG34KPtttjvw7h8st93QAFlmKqgG3NmNfIWfTDZY5Hp+Ltx8x8GODUn8wbJJ4m8r/usYz2B064m5vgktagupSSAVPUUTV0SNxvVb7GwQI6ZInwj4vLqfl6Ya0ibTfByVzsOZ3r3/usH+I9nHWNZY2LxkfFyogAsCOd7g10xByPA5HNHwrzJNEj2AN4deE5NYE0g6rG5PX6dP7vEMmZJ7GjBhcuQN2IyKqe+kF18IP0s/U188fQuTmkaHkBJpqtqB9a29aHtip+C8P7yZFAJthsovYbnbyoHFidneHNADHUzKzEkSG9IJvwnyscugGJ45ttyYvUpRSiiVxkiQ1VhCh1DmDqsjl1Ao++Pm/tX2TmyMrK6Ex6iFmFlH6/Fy1VzXoQ3Tc/RvFuL9zapEdR0gyMCsY26tzrkLF0T5WcAM1lxn4pIJpoIoyArRBC5U14NEjMAWDDV4V2O2/PGyNxWowOUb09yqMrwcT5KOV3IMMUhQRqqnwhiNRIJawi77c8ReynDpdP3vUGUGSIrZ1HYelVZH0GHNMmIuHzxkhnjy2ZQkHYlI5Fsehq8BuxserhyqNtWZkXyq1Vfyu/liTyNpl1HdBZeJRxvUhZCGBIceXeA161IRfoMJM2f+55mTSqPGzawG5aWo2pV1YHfoa9MNPF3zU8uXy+QGpu67x4xo07hGGrvRpAAK89/GOeLHyHYsPQmiVFUghfCelBaUkV9MJo2p72OslPZlfnOq8cE5jOl0f+ElljrTTS8yW3+uI3YbsxmnkuQxxuop0dwHBLq16Fs1pBG/UVtvi2G7CQE2Xk2JoLoUCxVCkv88TeEdj8rlnMkUbB2GklpHaxd8mYgbi9gOuBjxONpdw5M2qvkIC8O+6P93ZjN/EMgsbprOuoxq2QAjwE0Tv4TvjnxDsdmM4SndL3e/iL6RY8rXUGvoV23BxbkeXVfhUC/IAfpiPnckx8UTiNzpttNggGyCLFmrAN7X1Fgssdbsn6m1IoFPsW4gXr+AqWQHMhJA6EgJz5csWJkPsxEaL/ABg7qSVtDpFjTt4tWrTYu+p5c8OuZjmRCQ5cittKAnpzJA9cBeIcf7lljnk7suLUmN+7K7/9cqaQ9KTo58gOYxR0LqZRHb6MrxDMI+jWpRW0KVS+6T4dRJr3PPfrhy+xCUtBmIxJEumRZNEgDWXTSSNwR8FWMCe18mVknkl7hrNazLHmAdVVv/xUYHhC/hFjfE/sP2jyWVdSUijEh0ykq6BVFlDpaaXWLrcEEXh29UaBYn/aYf8A9Vzl/wDaAfSNB+2Ar8NYZZZtL1Z1nT4VFgRsDXwtbC+VqcWR9oHa/h7S68rBlMw7Ke8eTLsbaxp8R06ttVnfpvhDftHPo7u1WNdgqoKq9WnxX4b2oYpFKtxZOW2lB/h/EDHwzS0EjHu5SCFFaS+nvAf5AW0n3HzQmFYtDttxKLL0uU7hoVVHKKq6QzlgyOIzpYaWBIPR2B5nCX/0vkX4YMkvtlIv3BxOHkdgL8se68GM32uzMsbRsINDgghMtAprrTLHqHuDgHiiFOgkrDv9mKg5guRaqpWjy8X78t8IQOLL7Bwd3lwx5uS302GM3Vz049jX0UNU7fZFm6UPIj5rZ+vXGYWhn/XGY8f7HqLT5KVhgZmKgEk8gOZ9gN8Ecl2Wz03+HlMw1mrET6b9WK6R8zidBJNljDLAsgnQSK7Ldbt4NJQg/Ad69MWZ2T+0vNPFrliEihzGwJpwVVSTYWvxAbjn1x72abjvR4GOOrgrqLgP3RiubQiZd+51jYEbGQrZsg2FBB8/LGmZzlDSgCruaXl+Zut/PHTtLxHv83mZt/HK5HtdC76gAD3vAh5MWhwmLNtPSPPCSrxqBy5geQJJ29ro4KxZQVVD2/u8Vjk8+8V6G8jR5f8AI+uDcXbKZRyH5fuuJuF8qzWnCW8Z6fk//B3HDlbbSfexfyNXiJxPg7xAOjgCzaSFVvrab7m6222wqz9scwwpTp9Rsf8AwgHAjM5t5DbuW+f93ib6dPsUWaOPmer6L+S4uxXEoMoGklmEsjrSxQqWKAG2smgWPgvoNJ3PPBuX7TIdtEMp89RRf/KzYobLPp5bevLBODiRumIJ8654pHporZmPJk1O0W/mO3uQmXTmYTRP4gjDlzvUGvfoMc4jwYIO7bR1od6T81e1PzGKmHD5c1OixgEEVbGlHMsSTyAAJ+gFnbFtZPgcceSXLEhvCdUukBmY8289jsAegG+IdQ8ePZ2NhxynugL2qz6vDL3eYmnBR1IkjTkVOoAB4rbTsFAs2BzwN7Adostlo1SfKLoU2ZmVdQJNa2VnauVncUByOAHFSIFlV3fvlkASMLQaPTq7xzyANgACzerat8ChxaQitCkeRF3tvi2PDHTs9ieRu/mfTmUiioFAlGiNIFeh2HkcTAMfPHDe2eejoWpUUKdTyHkVIOHLJ/aYUUa8u99dDivl3gH5kY54pIGpFrY8xXOY+0KSXLscvlM0HdXEMjCDQWFrY/jHXpbmFB9sT+Gdt+8h/wAKVJV0owmAW2rcjSSCLvbY8tqIxMYdZHCiziLmeIogtjttv74UW7UMfiPyHLEfOdoUIJUHSBZ1csB2MkOIziyrswK9f7HLArtBxSKHu1cgd4aTzO3wgWATXQk3vsaxWXG/tBiy/hy51ykkc6Vd6Fmt/bCb2j4lOk4MkmuSQs5begSaoAnl4cdVsDvmi2splBPnM4glmiCrC+lHBBY6gde134VBQ+YskaQKn+0fgpy2bmCG4gy6LK2NSKxsAA1qPPfpe94FcTzUvfsWldnOklhIxu1BFnrQIHuK6DA6WQkNZv8Av/li6jSEikt0cVeiDZ88dZmJdiTzN7/viMDddcMHC+zGYzMazRhShtb8RIK7HworMcGTS5HCuR4Ys2UJWCQ3G1iMi5JFehp2cq2wBXTXhPIkYSZ8uY2IZSCOYYEEGuRB3GLK7N8QiyED943fXbrpSlAIAPxjVdrz0j3wi9qOOtncw0zBVsBVVRyVdkB8zXM4jB7saXCBJ3641OPdWPC2KtiGyLZA88PHZ9y67OyqHKWKoDauY9cJOV5g+Vn8sNvYjM/w5VNEWD+RxGcVJ7l8cnGDr/KGMQ/52PyGMxPgUaRtjMS9KHgXXkf+4Q8xI8AvUWUfhIBHPow3HzH154J8D4xbWHYKSvhbdSfUEWDy3FWML0WcYAq1MvVW3H54m8OjiJaUBlKCwuxW+g2o7nzugCaOPQnG1T4M+NvURcy/M+ZP5m8cDyx5mH3ryx5q2wUqVHN22z28eHHuNbxyQGjZcbXjUY3GCcdsvP54IRsrCrwEYVvifwePvJFW9ube3X+mA3SsfHjc5qK7jHkOHTJpkj0i6KksoJ8jTH/5xbHBs8k6aWpXrdNSt71R3GFbIQCgCpJqjyrlVD0wzZHNGPZVVF2vT1HqcYuow+qrfJtWXHibjC/87lfduYlXOaXtG0LR38Ytt1NbkDasBlRR8Ksx9fCP64tLtv2aXiECmMgTRm0ugT/9Mkja+YPmMVW02gETfw5EOllfwkMOexxfpJXBRfKMmdXLV5Nw7dKX2Fn6nGvd72d/UnGuVzBmNZeKbMEcxDGz1t1NVhk4f2G4jOAfu8cKk/8AXSkH18MSsRi7yRXckosc+FN93yMRttooxpBIFyH0oA+JjZYVV+Zwry5B1lM7MhZnYAxS0w1W2l1lgoqaGrcaa9sHOLyOJxk3FFwzCRWUrpUEMLNMGXUQAVrf3qA8UUcqyamy0oYBTGbVvw0EJoBthYOrcrZs3gfNl1FNErK5SRtQDLIaB/hqjAXyup789lU4Ws9wPNSmR5RJPAgNJHHLESRp3KTRBmHxfBq3HTFp5DjzL3SSiNyzMrtFagbFgSj73yBUE0SfWji5eNgSmk6uew38rHI/PHXqQOGfOQ4yFsJEIiB/KJGHrvdHryGIHG8s2ZkQpbHSqC9rJPQbb2ax9DcXy+XZ1XMwxOpsd44XwbHkzeNSTQ2uvMcsCeJ8AymVcGONw7q1HUzaQCLoG2BINeGz8sS0qO6HnmuNS2KE7TZcRZuSPcFe7G/n3aaunK7r0rA+AW4G3iYD6msN/bjs7Mc3NMiHu2KkE0K8CruSFUbj+uBOV7MTSMBaqWuqJdthZ0ogJYjY1WNimnHd7kotVtuTh2cEDjWkR3oFu9cbX0AMZ6bN/wDDHle1wRo8tAqz5gnStKI0F7771tyoVy3rngd2n7dRlJYIkJd1KM5BXSfxUjUwYUasCj7YC9hM3loppJc0+groKNpZzqIcHZASOYv/AJ4hTe7HuuDTvDMJXkHikDFytrd2dg1heZ2AA9MCc5wqNTYdq8iBf+4f0wbz+aR5c00RBitnRwGUENbVpYWNJJX1rC7Pmbo7+f5f1w9+COOE7uT2/wCT37mpvwqB6Fifrq/bA2eEqduR3H9+eCML9PTENltL8mr5Ef1/XAiXml2NcrGTqA51hy7C5AhGd9rbYeYHUfO/phV4UakHrtfuNvzw8dneKp/hG1YDYHkfMC+o3BHmPpz91D6U8SkvoMak4zHPvPXGY7chqKsmlBxKmfQNA5jdj/mI5eyg17lsQ8gg1qSdrH1vlWOcjkk3zs379cam7YI/DB+eDe98ejljiDjcHDEzoceHGt48JOOCdkbG+OAO+OqnBRxnPDB2Ny1ylquqH6t/6R9cABh07I5Y91YHMkn60D/4T9cJl7GvpNpSm+yf8f8AY35SWsGIiWwtRuRzxKhk98BogMdAoyO+lWFWCdY3BBUjcMCAQehGOuT4Plc1mBPJBFLKUAuRQfhIK1YIvS55qeQG1YAhh05/3+hI+uAvartHPlkDZdyjh1UOKNWCTswIOykcsQypbLuykYtpvwi6NSx0DGVWuagFR8l3HvVYT/tL7aR5PLsikSSSq6KqSBWW1bxHQ3eAL5gbeYNYT+A/bFKoUZmNZhXxodDmvMVoJ/2jDWnbbhmeQJNoB6pmUGn2Dtce5/zYm/he6I60VLw7i2ZHc5iSRpAhl7pXVjRlBVyd7ZW1sdVk2N9rOJmZ46ZJWLr8ehbjYgqorVs43J3PQnbyGLIl7FZVhcHeQq24bLyHQR/pfXHy8hhfz/2ez2oWVJAHUtaCKQptqGoBkL1dXQvDeojlk8HXg+YyYdWE2llJoSs67kEV46QmieV88NHEczUDOHAUV/EDbDez4htyxGyXYPLsv/DzZiCRDzLK29DYgCiAbB0kcue+EP7R+x+fWPXMEmRCLmRYwaOxJVVDnerJ1V1Nb4WkympnTinbrLA0gkl3q1ACn2LkE++nBzh/bJczGBMxiEREaqja3kBNAkOmnwgbk3e26n4lfsX9nkGYy5nzM8kOqyqppGlVJGqTUp6i62AHXnRDs9w7LvIVy6M3djeUsY3lU6gZFUlgv4dtidQuh4SJNJWuxHNbg6VhRc/m1RO9MQWRZANSKrEKU30g6a8R2Iw3/Ztw6OKB5NKh2draq2IUgDoF5chyC+WAGW4dJHMkqiQBCxCkL+JdL+MvdkBfP4Rhz7MzSMJdSaF1DQWI1HwgNsOQFAA9d/Lefq63sYujjJSfZEXjiQT2k8MUq3+NAfpY25YTc99nXDZjapJCf/pudPP+WTUPkKHph9zuSsmla9+hr64Czw+pwLaNtsQ+PdiBAAsMxdJP4dMgHd2pHeMy3Y3F+HphVz32c8QjU1CJVKmngZXB2sDTYf0+GsWzMKFsRX+aq/PHGTtXFGKsyH+VOX1O364Km0N6vkozO5TuZ+7pxSqadSjfCCbVgCKNjl0vEZoqjZeZq/pvi0e2vamSfLSoVVYwpNfF5BSGbkb6qBirw3iHl5dMVi9RWEtSBsbkYt+Tsw+eyOSzgQCdYiGRToZwmru2U6SO8ZVXY7HUu4reseBcJ7/NRwGwGcBiOijdj9Lx9DNxFY0CrsAAAB5D+gFfLBmwwbVoqjL8dtQVkirp3mpW9mAUixy2O9XjMD842qRypXSWYgFtxZO3Ppy+WMw9kRdyOQLk76aHPmQeljoPfyODuf4LGoQayrFbtwdR2G5FboTYDC/hPlgfw/hz6GmhmUFNzvpIG4trNCzQF8ywA3x0gzE/eFJy5KAUsl7b9B0U3e2xu8XxLVNJ8C5ZOMGwa0LLzB9xv+n745j5YOwkHb8sQcxw03afT+/0xrydO4q47mbHnTdS2IN7+mNm5Y1miZOYI/vzxkbDGf6mlGK14972vbHrw9Rjk3tgnEpZBhw4ZmHhaKr0hFVh0GwJY+xb6A4RNX0xY3DoxLGpMihSOXXkOg3PTb1GJt3JGnE6wz+wxLKGq+fLbG6NvW3pfU77b9Nq+uBCKVCqAdI2BuiQB5DcV79B547T5qREkeJdbKL8RNClPLbxUBqrbl67l7Eo23SO2e45DEDcig2QdwKqwR0PPCD2p49960rHsiknfqSOddABy9z81+dyWs/FZs9b5m/neMhO/wAsJHEnPW2PLM1HQiT3+gGuR/D7ddvl+WOuV4mB8Qr1G/64iSJsOm/P9f2+mOmV4XK6PIiEpHZdtqWt+ZIs+g3w04qyKSY08K7511wLMy77xhzW1EHRy68+eCnCO0s8WrupmoaWoPqTnTDQbXUbHS9uuFLh3EczlJCYysciDRsserz3JU2d+fOrF4cuO5jLZhVdHy6SmrJcJyFEVtVG6sge+2IvETcHYyZbt6XAXNZeKYD8QUBht62L9tODfA+O8OY6hUBJIAkBAA3A8VlBY5nVveKkgjdGTWbjLBTLGyyRjqVEinc10Jxwg46i2JLWuo3/AExKWIapI+lcosMy0pjkWiCAVYUeYPMUcR8xwfLxkGOCFDXNY0B/JbrFE8P4wgp45ChrYrqU+XMUf7HnhtyHbHNAAGTWo6Ourp/MKb8zibi6oXX5LNgcKytzoEED1I6fLnviTmc7DpPeMEHm/g/89H8sVjN2rnb4WC/6V/Utf5YA5nO2bZyx9SS3PzwiTsZZNtkPWe7Swxhlj8QJOygBT7+f0ws5/tVIaCgID5c6Hqf2GF3M8QC+h9TufkP3wJ4nxYLt8TDoTXSzsAfMYdRYYwk+QpLnpJG1O7Mburvp+W/6Yi5viapsWVfTmfywrZ7iMj1baV8ga+W2/XzxxHLYViscaG0pBHPZnvH33AH4j577i6xzUITWlfoP2xylnClh126f5cbLmVHW/kcdVFUjWfMNlpkmiajf/wAhiOYIOGvN9qkaDUjeJh8JO6nrftv77YUs8gdaXrVe4/TEWfh5StgfM4613CoumzafN2xrl71jMDztjzFDOSstaMGVirLuCOnrgrBxEymjp8K81GkGzZOkbWSx3AHIbYDSsNwK9xeJPBz/ABD/AKf3GL4vegZlcGb51uf99cewcUYUG8Q9ef1xpxMb4hVjTlnKM9ieOEZQ3D0WdRufh9+X1G31x2+4p/KPphdLEDneCPBJWLlbOnSTXTph4Z9TqSRLJg0pyg6JuZ4WBWk1sPb5dcBZG3IO2GqSMHSb3obV+/8AfP0wqTN4m9z+pwOogo1QcE3K0zmR8xhn7K8cVP4cmwNU3l7j2/TCvjFej64ySRtxz07Ph8l2JBQG/P8Av5g87GJUeXC+DpRv11Cv3/PC52S44rZaMSsoZaQWQLA+H6Cx8hgjxfiumCQ5cd65B8SnwrsbYm+gvYf1wuq1uM4NSpFTcbjCZiRVNgMRf6/neIQat8dMzYJ1XZ88cWwY1Wws/duFGp1sGuRwz9rZVjycGWjJCBzJTbO1g70BQAJa+W+mhtsn8Ok8WknZtsNnF8usmSyjqimWR2g2+IsO7ABvffS9H/N16HJK2mKgHl4kfSt6TyPyvptzGDn3eMimiXp4o2Cnb+bWCCa6DfC3nIWicqQykFlN8wQKo11ryOJMebk1qEYgnmDup5VQO1k35YjOLe6GTobeH8HhMbMjd2StNqkRdIDbhw7BgCN7rErgWXky0veRqNXjS5I9aks3IV4bAXpXxczjjkODySIWZo9hdaaX82azt+fLE/gT34CDYLA710Jo0KPnXmDzwtN8h2OHE80pl1d3lNS6e/WNBpIIJGumN/EuxP4a20kYHSZCYF5FlVAxLaNI0gEk6VD7Ko5ADoAMSc/2fSGQPEzaZtI0miQwYgAsV2O16lN0Tv5MPFIUkyymiGOqip6AALY8tRPI3saPLAe/B1LuJR4iysQzd4CBQWlW/koJ8uuIrcRkbVpBpTRCCqPkTzv0wLgz8iyRyLWsMpF8gRzsdaII3vBI34mbctqZiepJs/mcDSFUuDjD8QPrgbxSep5dt9h+QH7Yn5ZvGvvgVnotU0hU6ubG9uXMb8yOXrikuwsWcJCWr1xMI9t8QEa2GJ4WwL+nvjo8Anyc85/iPfny+Q9cZGwPX63jXOA62NbXiMr4mVJjyFaP97Y65ed3mAJ251/fPEPVt+eO0DVOpArcbDlgqKsnKTukb5jhkpZiEsEkg/PGYaUTbYjGYqLYgnBXhA3Ps36DGYzDw9yFn7H9DOKfv+2BvljMZjR1H7hPB7UeLgnwT/EP+k/tjMZhMXvQ2b9uX0GS9l9CawmZr4n/ANR/XGYzGvrPbH7mbpPdI5DGYzGY85m0Z+yYuKf0Tb/cuHXKjTmQq+ENHZA2BI5WBzxmMxnfY9jH+2/oV9nz/HmX8IdwB0+I9MBpP3OMxmKY+552bsapguZ2AQBmAWfUACaB0ruPI+uMxmHl7UQ7hfjG8oJ3uOMm+p1vufM7DEVlAIoV4WG2PMZgR9pz5G3sjIdJ3PweftiVF/8AuJ//AOz9mxmMwXwE75xyARZrVy6cyMFMgf4cXsv6X+uMxmEXDOKlB/jyjprk2/7+Cec+Fv764zGYUdcEfh48a++DM8CjJTEKoPgNgC7M0YO/tYxmMw0uSfZiREPF8ziZ1H/dxmMwI8AfY1nO592/U48U7D5YzGYUojnOorl1P643y/8AjL/qH6YzGYaIs/cNicseYzGY4m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5312" name="Picture 16" descr="http://www.intoleranciadiario.com/media/images/58725.jpg"/>
          <p:cNvPicPr>
            <a:picLocks noChangeAspect="1" noChangeArrowheads="1"/>
          </p:cNvPicPr>
          <p:nvPr/>
        </p:nvPicPr>
        <p:blipFill>
          <a:blip r:embed="rId10" cstate="print"/>
          <a:srcRect/>
          <a:stretch>
            <a:fillRect/>
          </a:stretch>
        </p:blipFill>
        <p:spPr bwMode="auto">
          <a:xfrm>
            <a:off x="7315200" y="3733800"/>
            <a:ext cx="1600200" cy="1200150"/>
          </a:xfrm>
          <a:prstGeom prst="rect">
            <a:avLst/>
          </a:prstGeom>
          <a:ln>
            <a:noFill/>
          </a:ln>
          <a:effectLst>
            <a:softEdge rad="112500"/>
          </a:effectLst>
        </p:spPr>
      </p:pic>
      <p:sp>
        <p:nvSpPr>
          <p:cNvPr id="13" name="12 CuadroTexto"/>
          <p:cNvSpPr txBox="1"/>
          <p:nvPr/>
        </p:nvSpPr>
        <p:spPr>
          <a:xfrm>
            <a:off x="7315200" y="4950023"/>
            <a:ext cx="1981200" cy="307777"/>
          </a:xfrm>
          <a:prstGeom prst="rect">
            <a:avLst/>
          </a:prstGeom>
          <a:noFill/>
        </p:spPr>
        <p:txBody>
          <a:bodyPr wrap="square" rtlCol="0">
            <a:spAutoFit/>
          </a:bodyPr>
          <a:lstStyle/>
          <a:p>
            <a:r>
              <a:rPr lang="es-EC" sz="1400" dirty="0" smtClean="0">
                <a:latin typeface="Times New Roman" pitchFamily="18" charset="0"/>
                <a:cs typeface="Times New Roman" pitchFamily="18" charset="0"/>
              </a:rPr>
              <a:t>PIB (2011): $78.189</a:t>
            </a:r>
            <a:endParaRPr lang="en-US" sz="1400" dirty="0">
              <a:latin typeface="Times New Roman" pitchFamily="18" charset="0"/>
              <a:cs typeface="Times New Roman" pitchFamily="18" charset="0"/>
            </a:endParaRPr>
          </a:p>
        </p:txBody>
      </p:sp>
      <p:sp>
        <p:nvSpPr>
          <p:cNvPr id="12" name="11 CuadroTexto"/>
          <p:cNvSpPr txBox="1"/>
          <p:nvPr/>
        </p:nvSpPr>
        <p:spPr>
          <a:xfrm>
            <a:off x="1066800" y="6172200"/>
            <a:ext cx="4419600" cy="307777"/>
          </a:xfrm>
          <a:prstGeom prst="rect">
            <a:avLst/>
          </a:prstGeom>
          <a:noFill/>
        </p:spPr>
        <p:txBody>
          <a:bodyPr wrap="square" rtlCol="0">
            <a:spAutoFit/>
          </a:bodyPr>
          <a:lstStyle/>
          <a:p>
            <a:pPr>
              <a:buFont typeface="Arial" pitchFamily="34" charset="0"/>
              <a:buChar char="•"/>
            </a:pPr>
            <a:r>
              <a:rPr lang="es-EC" sz="1400" dirty="0" smtClean="0">
                <a:latin typeface="Times New Roman" pitchFamily="18" charset="0"/>
                <a:cs typeface="Times New Roman" pitchFamily="18" charset="0"/>
              </a:rPr>
              <a:t> Encuesta de empleo, desempleo y subempleo ENEMUR </a:t>
            </a:r>
            <a:endParaRPr lang="es-EC" dirty="0">
              <a:latin typeface="Times New Roman" pitchFamily="18" charset="0"/>
              <a:cs typeface="Times New Roman" pitchFamily="18" charset="0"/>
            </a:endParaRPr>
          </a:p>
        </p:txBody>
      </p:sp>
      <p:sp>
        <p:nvSpPr>
          <p:cNvPr id="14" name="1 Título"/>
          <p:cNvSpPr txBox="1">
            <a:spLocks/>
          </p:cNvSpPr>
          <p:nvPr/>
        </p:nvSpPr>
        <p:spPr>
          <a:xfrm>
            <a:off x="1295400" y="152400"/>
            <a:ext cx="7409688" cy="944562"/>
          </a:xfrm>
          <a:prstGeom prst="rect">
            <a:avLst/>
          </a:prstGeom>
        </p:spPr>
        <p:txBody>
          <a:bodyPr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2800" b="1" i="1" u="none" strike="noStrike" kern="1200" cap="none" spc="0" normalizeH="0" baseline="0" dirty="0" smtClean="0">
                <a:ln w="1905"/>
                <a:solidFill>
                  <a:schemeClr val="tx1"/>
                </a:solidFill>
                <a:effectLst>
                  <a:innerShdw blurRad="69850" dist="43180" dir="5400000">
                    <a:srgbClr val="000000">
                      <a:alpha val="65000"/>
                    </a:srgbClr>
                  </a:innerShdw>
                </a:effectLst>
                <a:uLnTx/>
                <a:uFillTx/>
                <a:latin typeface="Times New Roman" pitchFamily="18" charset="0"/>
                <a:ea typeface="+mj-ea"/>
                <a:cs typeface="Times New Roman" pitchFamily="18" charset="0"/>
              </a:rPr>
              <a:t>CONTRIBUCIÓN DEL SECTOR EN LA ECONOMÍA</a:t>
            </a:r>
            <a:r>
              <a:rPr kumimoji="0" lang="es-EC" sz="2800" b="1" i="1" u="none" strike="noStrike" kern="1200" cap="none" spc="0" normalizeH="0" dirty="0" smtClean="0">
                <a:ln w="1905"/>
                <a:solidFill>
                  <a:schemeClr val="tx1"/>
                </a:solidFill>
                <a:effectLst>
                  <a:innerShdw blurRad="69850" dist="43180" dir="5400000">
                    <a:srgbClr val="000000">
                      <a:alpha val="65000"/>
                    </a:srgbClr>
                  </a:innerShdw>
                </a:effectLst>
                <a:uLnTx/>
                <a:uFillTx/>
                <a:latin typeface="Times New Roman" pitchFamily="18" charset="0"/>
                <a:ea typeface="+mj-ea"/>
                <a:cs typeface="Times New Roman" pitchFamily="18" charset="0"/>
              </a:rPr>
              <a:t> </a:t>
            </a:r>
            <a:r>
              <a:rPr lang="es-EC" sz="2800" b="1" i="1" dirty="0" smtClean="0">
                <a:ln w="1905"/>
                <a:effectLst>
                  <a:innerShdw blurRad="69850" dist="43180" dir="5400000">
                    <a:srgbClr val="000000">
                      <a:alpha val="65000"/>
                    </a:srgbClr>
                  </a:innerShdw>
                </a:effectLst>
                <a:latin typeface="Times New Roman" pitchFamily="18" charset="0"/>
                <a:ea typeface="+mj-ea"/>
                <a:cs typeface="Times New Roman" pitchFamily="18" charset="0"/>
              </a:rPr>
              <a:t>N</a:t>
            </a:r>
            <a:r>
              <a:rPr kumimoji="0" lang="es-EC" sz="2800" b="1" i="1" u="none" strike="noStrike" kern="1200" cap="none" spc="0" normalizeH="0" dirty="0" smtClean="0">
                <a:ln w="1905"/>
                <a:solidFill>
                  <a:schemeClr val="tx1"/>
                </a:solidFill>
                <a:effectLst>
                  <a:innerShdw blurRad="69850" dist="43180" dir="5400000">
                    <a:srgbClr val="000000">
                      <a:alpha val="65000"/>
                    </a:srgbClr>
                  </a:innerShdw>
                </a:effectLst>
                <a:uLnTx/>
                <a:uFillTx/>
                <a:latin typeface="Times New Roman" pitchFamily="18" charset="0"/>
                <a:ea typeface="+mj-ea"/>
                <a:cs typeface="Times New Roman" pitchFamily="18" charset="0"/>
              </a:rPr>
              <a:t>ACIONAL </a:t>
            </a:r>
            <a:endParaRPr kumimoji="0" lang="es-EC" sz="2800" b="1" i="1" u="none" strike="noStrike" kern="1200" cap="none" spc="0" normalizeH="0" baseline="0" dirty="0">
              <a:ln w="1905"/>
              <a:solidFill>
                <a:schemeClr val="tx1"/>
              </a:solidFill>
              <a:effectLst>
                <a:innerShdw blurRad="69850" dist="43180" dir="5400000">
                  <a:srgbClr val="000000">
                    <a:alpha val="65000"/>
                  </a:srgbClr>
                </a:innerShdw>
              </a:effectLst>
              <a:uLnTx/>
              <a:uFillTx/>
              <a:latin typeface="Times New Roman" pitchFamily="18" charset="0"/>
              <a:ea typeface="+mj-ea"/>
              <a:cs typeface="Times New Roman" pitchFamily="18" charset="0"/>
            </a:endParaRPr>
          </a:p>
        </p:txBody>
      </p:sp>
      <p:sp>
        <p:nvSpPr>
          <p:cNvPr id="15" name="14 CuadroTexto"/>
          <p:cNvSpPr txBox="1"/>
          <p:nvPr/>
        </p:nvSpPr>
        <p:spPr>
          <a:xfrm>
            <a:off x="6477000" y="5867400"/>
            <a:ext cx="2514600" cy="73866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s-EC" sz="1400" dirty="0" smtClean="0">
                <a:latin typeface="Times New Roman" pitchFamily="18" charset="0"/>
                <a:cs typeface="Times New Roman" pitchFamily="18" charset="0"/>
              </a:rPr>
              <a:t>Año 2010: 1.764.786</a:t>
            </a:r>
            <a:r>
              <a:rPr lang="es-EC" sz="1400" b="1" dirty="0" smtClean="0">
                <a:latin typeface="Times New Roman" pitchFamily="18" charset="0"/>
                <a:cs typeface="Times New Roman" pitchFamily="18" charset="0"/>
              </a:rPr>
              <a:t> </a:t>
            </a:r>
            <a:r>
              <a:rPr lang="es-EC" sz="1400" dirty="0" smtClean="0">
                <a:latin typeface="Times New Roman" pitchFamily="18" charset="0"/>
                <a:cs typeface="Times New Roman" pitchFamily="18" charset="0"/>
              </a:rPr>
              <a:t>personas Año 2011: 1.729.814  personas 37% de la PEA Nacional</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title"/>
          </p:nvPr>
        </p:nvSpPr>
        <p:spPr>
          <a:xfrm>
            <a:off x="1295400" y="0"/>
            <a:ext cx="7409688" cy="944562"/>
          </a:xfrm>
        </p:spPr>
        <p:txBody>
          <a:bodyPr>
            <a:noAutofit/>
          </a:bodyPr>
          <a:lstStyle/>
          <a:p>
            <a:pPr algn="ctr"/>
            <a:r>
              <a:rPr lang="en-US" sz="2800" b="1" i="1" dirty="0" smtClean="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rPr>
              <a:t>EL SECTOR AGRÍCOLA</a:t>
            </a:r>
            <a:endParaRPr lang="en-US" sz="2800" b="1" i="1" dirty="0">
              <a:ln w="1905"/>
              <a:solidFill>
                <a:schemeClr val="tx1"/>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7" name="6 CuadroTexto"/>
          <p:cNvSpPr txBox="1"/>
          <p:nvPr/>
        </p:nvSpPr>
        <p:spPr>
          <a:xfrm rot="20456836">
            <a:off x="1035635" y="1162424"/>
            <a:ext cx="2971800" cy="307777"/>
          </a:xfrm>
          <a:prstGeom prst="rect">
            <a:avLst/>
          </a:prstGeom>
          <a:noFill/>
        </p:spPr>
        <p:txBody>
          <a:bodyPr wrap="square" rtlCol="0">
            <a:spAutoFit/>
          </a:bodyPr>
          <a:lstStyle/>
          <a:p>
            <a:pPr>
              <a:buFont typeface="Arial" pitchFamily="34" charset="0"/>
              <a:buChar char="•"/>
            </a:pPr>
            <a:r>
              <a:rPr lang="es-EC" sz="1400" dirty="0" smtClean="0">
                <a:latin typeface="Times New Roman" pitchFamily="18" charset="0"/>
                <a:cs typeface="Times New Roman" pitchFamily="18" charset="0"/>
              </a:rPr>
              <a:t> Excluida de la banca tradicional </a:t>
            </a:r>
            <a:endParaRPr lang="en-US" sz="1400" dirty="0">
              <a:latin typeface="Times New Roman" pitchFamily="18" charset="0"/>
              <a:cs typeface="Times New Roman" pitchFamily="18" charset="0"/>
            </a:endParaRPr>
          </a:p>
        </p:txBody>
      </p:sp>
      <p:graphicFrame>
        <p:nvGraphicFramePr>
          <p:cNvPr id="12" name="11 Diagrama"/>
          <p:cNvGraphicFramePr/>
          <p:nvPr/>
        </p:nvGraphicFramePr>
        <p:xfrm>
          <a:off x="1600200" y="1143000"/>
          <a:ext cx="6858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0658" name="Picture 2" descr="http://www.redrural.org.py/V3/uploads/2009/01/prestamos-dolar.jpg"/>
          <p:cNvPicPr>
            <a:picLocks noChangeAspect="1" noChangeArrowheads="1"/>
          </p:cNvPicPr>
          <p:nvPr/>
        </p:nvPicPr>
        <p:blipFill>
          <a:blip r:embed="rId7" cstate="print"/>
          <a:srcRect/>
          <a:stretch>
            <a:fillRect/>
          </a:stretch>
        </p:blipFill>
        <p:spPr bwMode="auto">
          <a:xfrm>
            <a:off x="2133600" y="3733800"/>
            <a:ext cx="1524000" cy="1219200"/>
          </a:xfrm>
          <a:prstGeom prst="rect">
            <a:avLst/>
          </a:prstGeom>
          <a:noFill/>
        </p:spPr>
      </p:pic>
      <p:pic>
        <p:nvPicPr>
          <p:cNvPr id="70662" name="Picture 6" descr="http://www.bankimia.com/blog/wp-content/uploads/2012/02/prestamos-familia.jpg"/>
          <p:cNvPicPr>
            <a:picLocks noChangeAspect="1" noChangeArrowheads="1"/>
          </p:cNvPicPr>
          <p:nvPr/>
        </p:nvPicPr>
        <p:blipFill>
          <a:blip r:embed="rId8" cstate="print"/>
          <a:srcRect/>
          <a:stretch>
            <a:fillRect/>
          </a:stretch>
        </p:blipFill>
        <p:spPr bwMode="auto">
          <a:xfrm>
            <a:off x="6172200" y="3810000"/>
            <a:ext cx="1790700" cy="1092328"/>
          </a:xfrm>
          <a:prstGeom prst="rect">
            <a:avLst/>
          </a:prstGeom>
          <a:noFill/>
        </p:spPr>
      </p:pic>
      <p:sp>
        <p:nvSpPr>
          <p:cNvPr id="8" name="7 CuadroTexto"/>
          <p:cNvSpPr txBox="1"/>
          <p:nvPr/>
        </p:nvSpPr>
        <p:spPr>
          <a:xfrm>
            <a:off x="1143000" y="6019800"/>
            <a:ext cx="1905000" cy="523220"/>
          </a:xfrm>
          <a:prstGeom prst="rect">
            <a:avLst/>
          </a:prstGeom>
          <a:noFill/>
        </p:spPr>
        <p:txBody>
          <a:bodyPr wrap="square" rtlCol="0">
            <a:spAutoFit/>
          </a:bodyPr>
          <a:lstStyle/>
          <a:p>
            <a:pPr algn="just">
              <a:buFont typeface="Arial" pitchFamily="34" charset="0"/>
              <a:buChar char="•"/>
            </a:pPr>
            <a:r>
              <a:rPr lang="es-EC" sz="1400" dirty="0" smtClean="0">
                <a:latin typeface="Times New Roman" pitchFamily="18" charset="0"/>
                <a:cs typeface="Times New Roman" pitchFamily="18" charset="0"/>
              </a:rPr>
              <a:t>Angustiosa situación  económica y crediticia</a:t>
            </a:r>
            <a:endParaRPr lang="en-US" sz="1400" dirty="0">
              <a:latin typeface="Times New Roman" pitchFamily="18" charset="0"/>
              <a:cs typeface="Times New Roman" pitchFamily="18" charset="0"/>
            </a:endParaRPr>
          </a:p>
        </p:txBody>
      </p:sp>
      <p:sp>
        <p:nvSpPr>
          <p:cNvPr id="9" name="8 CuadroTexto"/>
          <p:cNvSpPr txBox="1"/>
          <p:nvPr/>
        </p:nvSpPr>
        <p:spPr>
          <a:xfrm>
            <a:off x="3810000" y="6096000"/>
            <a:ext cx="2057400" cy="307777"/>
          </a:xfrm>
          <a:prstGeom prst="rect">
            <a:avLst/>
          </a:prstGeom>
          <a:noFill/>
        </p:spPr>
        <p:txBody>
          <a:bodyPr wrap="square" rtlCol="0">
            <a:spAutoFit/>
          </a:bodyPr>
          <a:lstStyle/>
          <a:p>
            <a:pPr algn="ctr">
              <a:buFont typeface="Arial" pitchFamily="34" charset="0"/>
              <a:buChar char="•"/>
            </a:pPr>
            <a:r>
              <a:rPr lang="es-EC" sz="1400" dirty="0" smtClean="0">
                <a:latin typeface="Times New Roman" pitchFamily="18" charset="0"/>
                <a:cs typeface="Times New Roman" pitchFamily="18" charset="0"/>
              </a:rPr>
              <a:t>Fenómenos climáticos</a:t>
            </a:r>
            <a:endParaRPr lang="en-US" sz="1400" dirty="0">
              <a:latin typeface="Times New Roman" pitchFamily="18" charset="0"/>
              <a:cs typeface="Times New Roman" pitchFamily="18" charset="0"/>
            </a:endParaRPr>
          </a:p>
        </p:txBody>
      </p:sp>
      <p:sp>
        <p:nvSpPr>
          <p:cNvPr id="10" name="9 Flecha abajo"/>
          <p:cNvSpPr/>
          <p:nvPr/>
        </p:nvSpPr>
        <p:spPr>
          <a:xfrm rot="16200000">
            <a:off x="3238500" y="6134100"/>
            <a:ext cx="381000" cy="304800"/>
          </a:xfrm>
          <a:prstGeom prst="down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11" name="10 Igual que"/>
          <p:cNvSpPr/>
          <p:nvPr/>
        </p:nvSpPr>
        <p:spPr>
          <a:xfrm>
            <a:off x="5791200" y="6019800"/>
            <a:ext cx="457200" cy="457200"/>
          </a:xfrm>
          <a:prstGeom prst="mathEqual">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13" name="12 CuadroTexto"/>
          <p:cNvSpPr txBox="1"/>
          <p:nvPr/>
        </p:nvSpPr>
        <p:spPr>
          <a:xfrm>
            <a:off x="6324600" y="6019800"/>
            <a:ext cx="1676400" cy="523220"/>
          </a:xfrm>
          <a:prstGeom prst="rect">
            <a:avLst/>
          </a:prstGeom>
          <a:noFill/>
        </p:spPr>
        <p:txBody>
          <a:bodyPr wrap="square" rtlCol="0">
            <a:spAutoFit/>
          </a:bodyPr>
          <a:lstStyle/>
          <a:p>
            <a:pPr algn="ctr"/>
            <a:r>
              <a:rPr lang="es-EC" sz="1400" dirty="0" smtClean="0">
                <a:latin typeface="Times New Roman" pitchFamily="18" charset="0"/>
                <a:cs typeface="Times New Roman" pitchFamily="18" charset="0"/>
              </a:rPr>
              <a:t>Incumplimiento crediticio </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9200" y="381000"/>
            <a:ext cx="7498080" cy="762000"/>
          </a:xfrm>
          <a:ln>
            <a:noFill/>
          </a:ln>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C" sz="2800" b="1" i="1" dirty="0" smtClean="0">
                <a:ln/>
                <a:solidFill>
                  <a:schemeClr val="tx1"/>
                </a:solidFill>
                <a:effectLst/>
                <a:latin typeface="Times New Roman" pitchFamily="18" charset="0"/>
                <a:cs typeface="Times New Roman" pitchFamily="18" charset="0"/>
              </a:rPr>
              <a:t>PARROQUIA ALOASÍ</a:t>
            </a:r>
            <a:endParaRPr lang="en-US" sz="2800" b="1" i="1" dirty="0">
              <a:ln/>
              <a:solidFill>
                <a:schemeClr val="tx1"/>
              </a:solidFill>
              <a:effectLst/>
              <a:latin typeface="Times New Roman" pitchFamily="18" charset="0"/>
              <a:cs typeface="Times New Roman" pitchFamily="18" charset="0"/>
            </a:endParaRPr>
          </a:p>
        </p:txBody>
      </p:sp>
      <p:pic>
        <p:nvPicPr>
          <p:cNvPr id="5" name="4 Imagen"/>
          <p:cNvPicPr/>
          <p:nvPr/>
        </p:nvPicPr>
        <p:blipFill>
          <a:blip r:embed="rId2" cstate="print"/>
          <a:srcRect/>
          <a:stretch>
            <a:fillRect/>
          </a:stretch>
        </p:blipFill>
        <p:spPr bwMode="auto">
          <a:xfrm>
            <a:off x="3429000" y="1295400"/>
            <a:ext cx="5160887" cy="2438400"/>
          </a:xfrm>
          <a:prstGeom prst="rect">
            <a:avLst/>
          </a:prstGeom>
          <a:ln>
            <a:noFill/>
          </a:ln>
          <a:effectLst>
            <a:outerShdw blurRad="292100" dist="139700" dir="2700000" algn="tl" rotWithShape="0">
              <a:srgbClr val="333333">
                <a:alpha val="65000"/>
              </a:srgbClr>
            </a:outerShdw>
          </a:effectLst>
        </p:spPr>
      </p:pic>
      <p:pic>
        <p:nvPicPr>
          <p:cNvPr id="64514" name="Picture 2" descr="http://204.93.168.132/~joyasd/images/stories/aloasi/aloasi1.jpg"/>
          <p:cNvPicPr>
            <a:picLocks noChangeAspect="1" noChangeArrowheads="1"/>
          </p:cNvPicPr>
          <p:nvPr/>
        </p:nvPicPr>
        <p:blipFill>
          <a:blip r:embed="rId3" cstate="print"/>
          <a:srcRect/>
          <a:stretch>
            <a:fillRect/>
          </a:stretch>
        </p:blipFill>
        <p:spPr bwMode="auto">
          <a:xfrm>
            <a:off x="1143000" y="1447800"/>
            <a:ext cx="1905000" cy="25431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aphicFrame>
        <p:nvGraphicFramePr>
          <p:cNvPr id="7" name="6 Diagrama"/>
          <p:cNvGraphicFramePr/>
          <p:nvPr/>
        </p:nvGraphicFramePr>
        <p:xfrm flipV="1">
          <a:off x="1828800" y="4572000"/>
          <a:ext cx="6096000" cy="2590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7 CuadroTexto"/>
          <p:cNvSpPr txBox="1"/>
          <p:nvPr/>
        </p:nvSpPr>
        <p:spPr>
          <a:xfrm>
            <a:off x="1295400" y="4114800"/>
            <a:ext cx="1600200" cy="307777"/>
          </a:xfrm>
          <a:prstGeom prst="rect">
            <a:avLst/>
          </a:prstGeom>
          <a:noFill/>
        </p:spPr>
        <p:txBody>
          <a:bodyPr wrap="square" rtlCol="0">
            <a:spAutoFit/>
          </a:bodyPr>
          <a:lstStyle/>
          <a:p>
            <a:r>
              <a:rPr lang="es-EC" sz="1400" dirty="0" smtClean="0">
                <a:latin typeface="Times New Roman" pitchFamily="18" charset="0"/>
                <a:cs typeface="Times New Roman" pitchFamily="18" charset="0"/>
              </a:rPr>
              <a:t>9686 Habitantes</a:t>
            </a:r>
            <a:endParaRPr lang="en-US" sz="1400" dirty="0">
              <a:latin typeface="Times New Roman" pitchFamily="18" charset="0"/>
              <a:cs typeface="Times New Roman" pitchFamily="18" charset="0"/>
            </a:endParaRPr>
          </a:p>
        </p:txBody>
      </p:sp>
      <p:sp>
        <p:nvSpPr>
          <p:cNvPr id="10" name="9 Elipse"/>
          <p:cNvSpPr/>
          <p:nvPr/>
        </p:nvSpPr>
        <p:spPr>
          <a:xfrm rot="900000">
            <a:off x="990600" y="1066800"/>
            <a:ext cx="2209800" cy="7620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C" sz="1400" dirty="0" smtClean="0">
                <a:solidFill>
                  <a:schemeClr val="tx1"/>
                </a:solidFill>
                <a:latin typeface="Times New Roman" pitchFamily="18" charset="0"/>
                <a:cs typeface="Times New Roman" pitchFamily="18" charset="0"/>
              </a:rPr>
              <a:t>4to.  lugar de importancia dentro del Cantón Mejía</a:t>
            </a:r>
            <a:endParaRPr lang="en-US" sz="1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71600" y="15240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OCUPACIÓN DE LA POBLACIÓN DE LA PARROQUIA DE ALOASÍ </a:t>
            </a:r>
            <a:endParaRPr lang="en-US" sz="2800" b="1" i="1" dirty="0">
              <a:solidFill>
                <a:schemeClr val="tx1"/>
              </a:solidFill>
              <a:latin typeface="Times New Roman" pitchFamily="18" charset="0"/>
              <a:cs typeface="Times New Roman" pitchFamily="18" charset="0"/>
            </a:endParaRPr>
          </a:p>
        </p:txBody>
      </p:sp>
      <p:graphicFrame>
        <p:nvGraphicFramePr>
          <p:cNvPr id="6" name="5 Marcador de contenido"/>
          <p:cNvGraphicFramePr>
            <a:graphicFrameLocks noGrp="1"/>
          </p:cNvGraphicFramePr>
          <p:nvPr>
            <p:ph idx="1"/>
          </p:nvPr>
        </p:nvGraphicFramePr>
        <p:xfrm>
          <a:off x="2514600" y="1447800"/>
          <a:ext cx="5289550" cy="4232275"/>
        </p:xfrm>
        <a:graphic>
          <a:graphicData uri="http://schemas.openxmlformats.org/drawingml/2006/table">
            <a:tbl>
              <a:tblPr/>
              <a:tblGrid>
                <a:gridCol w="3098165"/>
                <a:gridCol w="787400"/>
                <a:gridCol w="436880"/>
                <a:gridCol w="967105"/>
              </a:tblGrid>
              <a:tr h="266700">
                <a:tc>
                  <a:txBody>
                    <a:bodyPr/>
                    <a:lstStyle/>
                    <a:p>
                      <a:pPr marL="0" marR="0" algn="ctr">
                        <a:lnSpc>
                          <a:spcPct val="150000"/>
                        </a:lnSpc>
                        <a:spcBef>
                          <a:spcPts val="0"/>
                        </a:spcBef>
                        <a:spcAft>
                          <a:spcPts val="0"/>
                        </a:spcAft>
                      </a:pPr>
                      <a:r>
                        <a:rPr lang="es-ES" sz="1200" b="1" dirty="0">
                          <a:latin typeface="Times New Roman"/>
                          <a:ea typeface="Times New Roman"/>
                          <a:cs typeface="Times New Roman"/>
                        </a:rPr>
                        <a:t>Grupo de </a:t>
                      </a:r>
                      <a:r>
                        <a:rPr lang="es-ES" sz="1200" b="1" dirty="0" smtClean="0">
                          <a:latin typeface="Times New Roman"/>
                          <a:ea typeface="Times New Roman"/>
                          <a:cs typeface="Times New Roman"/>
                        </a:rPr>
                        <a:t>ocupación</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200" b="1">
                          <a:latin typeface="Times New Roman"/>
                          <a:ea typeface="Times New Roman"/>
                          <a:cs typeface="Times New Roman"/>
                        </a:rPr>
                        <a:t>Casos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b="1">
                          <a:latin typeface="Times New Roman"/>
                          <a:ea typeface="Times New Roman"/>
                          <a:cs typeface="Times New Roman"/>
                        </a:rPr>
                        <a:t>%</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US" sz="1200" b="1">
                          <a:latin typeface="Times New Roman"/>
                          <a:ea typeface="Times New Roman"/>
                          <a:cs typeface="Times New Roman"/>
                        </a:rPr>
                        <a:t>Acumulado</a:t>
                      </a:r>
                      <a:r>
                        <a:rPr lang="en-US" sz="1200" b="1">
                          <a:latin typeface="Times New Roman"/>
                          <a:ea typeface="Times New Roman"/>
                          <a:cs typeface="Times New Roman"/>
                        </a:rPr>
                        <a:t> %</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28575"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Directores y gerentes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28575"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Profesionales científicos e intelectuales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159</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4</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Técnico y profesionales del nivel medio</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97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2</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Personal de apoyo administrativo</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202</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12</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Trabajadores de los servicios y vendedores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544</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13</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dirty="0">
                          <a:latin typeface="Times New Roman"/>
                          <a:ea typeface="Times New Roman"/>
                          <a:cs typeface="Times New Roman"/>
                        </a:rPr>
                        <a:t>25</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Agricultores y trabajadores calificados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852</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20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44</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Oficiales, operarios y artesanos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570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13</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Operadores de instalaciones y maquinaria</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526</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12</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70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71450">
                <a:tc>
                  <a:txBody>
                    <a:bodyPr/>
                    <a:lstStyle/>
                    <a:p>
                      <a:pPr marL="0" marR="0">
                        <a:lnSpc>
                          <a:spcPct val="150000"/>
                        </a:lnSpc>
                        <a:spcBef>
                          <a:spcPts val="0"/>
                        </a:spcBef>
                        <a:spcAft>
                          <a:spcPts val="0"/>
                        </a:spcAft>
                      </a:pPr>
                      <a:r>
                        <a:rPr lang="es-EC" sz="1200">
                          <a:latin typeface="Times New Roman"/>
                          <a:ea typeface="Times New Roman"/>
                          <a:cs typeface="Times New Roman"/>
                        </a:rPr>
                        <a:t>Ocupaciones elementales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787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18</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88</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391795">
                <a:tc>
                  <a:txBody>
                    <a:bodyPr/>
                    <a:lstStyle/>
                    <a:p>
                      <a:pPr marL="0" marR="0">
                        <a:lnSpc>
                          <a:spcPct val="150000"/>
                        </a:lnSpc>
                        <a:spcBef>
                          <a:spcPts val="0"/>
                        </a:spcBef>
                        <a:spcAft>
                          <a:spcPts val="0"/>
                        </a:spcAft>
                      </a:pPr>
                      <a:r>
                        <a:rPr lang="es-EC" sz="1200">
                          <a:latin typeface="Times New Roman"/>
                          <a:ea typeface="Times New Roman"/>
                          <a:cs typeface="Times New Roman"/>
                        </a:rPr>
                        <a:t>Ocupaciones militares</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20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88</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no declarado</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388</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9</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97</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161925">
                <a:tc>
                  <a:txBody>
                    <a:bodyPr/>
                    <a:lstStyle/>
                    <a:p>
                      <a:pPr marL="0" marR="0">
                        <a:lnSpc>
                          <a:spcPct val="150000"/>
                        </a:lnSpc>
                        <a:spcBef>
                          <a:spcPts val="0"/>
                        </a:spcBef>
                        <a:spcAft>
                          <a:spcPts val="0"/>
                        </a:spcAft>
                      </a:pPr>
                      <a:r>
                        <a:rPr lang="es-EC" sz="1200">
                          <a:latin typeface="Times New Roman"/>
                          <a:ea typeface="Times New Roman"/>
                          <a:cs typeface="Times New Roman"/>
                        </a:rPr>
                        <a:t>Trabajador nuevo</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114</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3</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200">
                          <a:latin typeface="Times New Roman"/>
                          <a:ea typeface="Times New Roman"/>
                          <a:cs typeface="Times New Roman"/>
                        </a:rPr>
                        <a:t>100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tcPr>
                </a:tc>
              </a:tr>
              <a:tr h="161925">
                <a:tc>
                  <a:txBody>
                    <a:bodyPr/>
                    <a:lstStyle/>
                    <a:p>
                      <a:pPr marL="0" marR="0">
                        <a:lnSpc>
                          <a:spcPct val="150000"/>
                        </a:lnSpc>
                        <a:spcBef>
                          <a:spcPts val="0"/>
                        </a:spcBef>
                        <a:spcAft>
                          <a:spcPts val="0"/>
                        </a:spcAft>
                      </a:pPr>
                      <a:r>
                        <a:rPr lang="en-US" sz="1200" b="1" dirty="0">
                          <a:latin typeface="Times New Roman"/>
                          <a:ea typeface="Times New Roman"/>
                          <a:cs typeface="Times New Roman"/>
                        </a:rPr>
                        <a:t>Total</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b="1">
                          <a:latin typeface="Times New Roman"/>
                          <a:ea typeface="Times New Roman"/>
                          <a:cs typeface="Times New Roman"/>
                        </a:rPr>
                        <a:t>4316</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b="1">
                          <a:latin typeface="Times New Roman"/>
                          <a:ea typeface="Times New Roman"/>
                          <a:cs typeface="Times New Roman"/>
                        </a:rPr>
                        <a:t>100</a:t>
                      </a:r>
                      <a:endParaRPr lang="en-US" sz="110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marL="0" marR="0" algn="ctr">
                        <a:lnSpc>
                          <a:spcPct val="150000"/>
                        </a:lnSpc>
                        <a:spcBef>
                          <a:spcPts val="0"/>
                        </a:spcBef>
                        <a:spcAft>
                          <a:spcPts val="0"/>
                        </a:spcAft>
                      </a:pPr>
                      <a:r>
                        <a:rPr lang="en-US" sz="1200" b="1" dirty="0">
                          <a:latin typeface="Times New Roman"/>
                          <a:ea typeface="Times New Roman"/>
                          <a:cs typeface="Times New Roman"/>
                        </a:rPr>
                        <a:t>100</a:t>
                      </a:r>
                      <a:endParaRPr lang="en-US" sz="1100" dirty="0">
                        <a:latin typeface="Calibri"/>
                        <a:ea typeface="Calibri"/>
                        <a:cs typeface="Times New Roman"/>
                      </a:endParaRPr>
                    </a:p>
                  </a:txBody>
                  <a:tcPr marL="68580" marR="68580"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bl>
          </a:graphicData>
        </a:graphic>
      </p:graphicFrame>
      <p:sp>
        <p:nvSpPr>
          <p:cNvPr id="7" name="6 CuadroTexto"/>
          <p:cNvSpPr txBox="1"/>
          <p:nvPr/>
        </p:nvSpPr>
        <p:spPr>
          <a:xfrm>
            <a:off x="2438400" y="5791200"/>
            <a:ext cx="5791200" cy="276999"/>
          </a:xfrm>
          <a:prstGeom prst="rect">
            <a:avLst/>
          </a:prstGeom>
          <a:noFill/>
        </p:spPr>
        <p:txBody>
          <a:bodyPr wrap="square" rtlCol="0">
            <a:spAutoFit/>
          </a:bodyPr>
          <a:lstStyle/>
          <a:p>
            <a:r>
              <a:rPr lang="es-EC" sz="1200" b="1" dirty="0" smtClean="0">
                <a:latin typeface="Times New Roman" pitchFamily="18" charset="0"/>
                <a:cs typeface="Times New Roman" pitchFamily="18" charset="0"/>
              </a:rPr>
              <a:t>Fuente: </a:t>
            </a:r>
            <a:r>
              <a:rPr lang="es-EC" sz="1200" dirty="0" smtClean="0">
                <a:latin typeface="Times New Roman" pitchFamily="18" charset="0"/>
                <a:cs typeface="Times New Roman" pitchFamily="18" charset="0"/>
              </a:rPr>
              <a:t>VI Censo de Población y V de Vivienda 2010, INEC-Ecuador</a:t>
            </a:r>
            <a:endParaRPr lang="es-EC" sz="1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95400" y="0"/>
            <a:ext cx="7498080" cy="1143000"/>
          </a:xfrm>
        </p:spPr>
        <p:txBody>
          <a:bodyPr>
            <a:noAutofit/>
          </a:bodyPr>
          <a:lstStyle/>
          <a:p>
            <a:pPr algn="ctr"/>
            <a:r>
              <a:rPr lang="es-EC" sz="2800" b="1" i="1" dirty="0" smtClean="0">
                <a:solidFill>
                  <a:schemeClr val="tx1"/>
                </a:solidFill>
                <a:latin typeface="Times New Roman" pitchFamily="18" charset="0"/>
                <a:cs typeface="Times New Roman" pitchFamily="18" charset="0"/>
              </a:rPr>
              <a:t>ACTIVIDAD ECONÓMICA DE LA PARROQUIA ALOASÍ</a:t>
            </a:r>
            <a:endParaRPr lang="en-US" sz="2800" b="1" i="1" dirty="0">
              <a:solidFill>
                <a:schemeClr val="tx1"/>
              </a:solidFill>
              <a:latin typeface="Times New Roman" pitchFamily="18" charset="0"/>
              <a:cs typeface="Times New Roman" pitchFamily="18" charset="0"/>
            </a:endParaRPr>
          </a:p>
        </p:txBody>
      </p:sp>
      <p:sp>
        <p:nvSpPr>
          <p:cNvPr id="5" name="4 CuadroTexto"/>
          <p:cNvSpPr txBox="1"/>
          <p:nvPr/>
        </p:nvSpPr>
        <p:spPr>
          <a:xfrm>
            <a:off x="2133600" y="6172200"/>
            <a:ext cx="4038600" cy="461665"/>
          </a:xfrm>
          <a:prstGeom prst="rect">
            <a:avLst/>
          </a:prstGeom>
          <a:noFill/>
        </p:spPr>
        <p:txBody>
          <a:bodyPr wrap="square" rtlCol="0">
            <a:spAutoFit/>
          </a:bodyPr>
          <a:lstStyle/>
          <a:p>
            <a:r>
              <a:rPr lang="es-ES" sz="1200" b="1" dirty="0" smtClean="0">
                <a:latin typeface="Times New Roman" pitchFamily="18" charset="0"/>
                <a:cs typeface="Times New Roman" pitchFamily="18" charset="0"/>
              </a:rPr>
              <a:t>Fuente:</a:t>
            </a:r>
            <a:r>
              <a:rPr lang="es-ES" sz="1200" dirty="0" smtClean="0">
                <a:latin typeface="Times New Roman" pitchFamily="18" charset="0"/>
                <a:cs typeface="Times New Roman" pitchFamily="18" charset="0"/>
              </a:rPr>
              <a:t> Municipio de Mejía. Año: 2010</a:t>
            </a:r>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p:txBody>
      </p:sp>
      <p:graphicFrame>
        <p:nvGraphicFramePr>
          <p:cNvPr id="6" name="5 Tabla"/>
          <p:cNvGraphicFramePr>
            <a:graphicFrameLocks noGrp="1"/>
          </p:cNvGraphicFramePr>
          <p:nvPr/>
        </p:nvGraphicFramePr>
        <p:xfrm>
          <a:off x="1981200" y="1371600"/>
          <a:ext cx="6400800" cy="4800600"/>
        </p:xfrm>
        <a:graphic>
          <a:graphicData uri="http://schemas.openxmlformats.org/drawingml/2006/table">
            <a:tbl>
              <a:tblPr/>
              <a:tblGrid>
                <a:gridCol w="1503344"/>
                <a:gridCol w="1544656"/>
                <a:gridCol w="2057400"/>
                <a:gridCol w="1295400"/>
              </a:tblGrid>
              <a:tr h="822960">
                <a:tc>
                  <a:txBody>
                    <a:bodyPr/>
                    <a:lstStyle/>
                    <a:p>
                      <a:pPr marL="0" marR="0" algn="ctr">
                        <a:lnSpc>
                          <a:spcPct val="150000"/>
                        </a:lnSpc>
                        <a:spcBef>
                          <a:spcPts val="0"/>
                        </a:spcBef>
                        <a:spcAft>
                          <a:spcPts val="0"/>
                        </a:spcAft>
                      </a:pPr>
                      <a:endParaRPr lang="en-US" sz="14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ACTIVIDADES PRODUCTIVAS</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a:txBody>
                    <a:bodyPr/>
                    <a:lstStyle/>
                    <a:p>
                      <a:pPr marL="0" marR="0" algn="ctr">
                        <a:lnSpc>
                          <a:spcPct val="150000"/>
                        </a:lnSpc>
                        <a:spcBef>
                          <a:spcPts val="0"/>
                        </a:spcBef>
                        <a:spcAft>
                          <a:spcPts val="0"/>
                        </a:spcAft>
                      </a:pPr>
                      <a:endParaRPr lang="en-US" sz="14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TIPO DE PRODUCCIÓN O CULTIVOS</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a:txBody>
                    <a:bodyPr/>
                    <a:lstStyle/>
                    <a:p>
                      <a:pPr marL="0" marR="0" algn="ctr">
                        <a:lnSpc>
                          <a:spcPct val="150000"/>
                        </a:lnSpc>
                        <a:spcBef>
                          <a:spcPts val="0"/>
                        </a:spcBef>
                        <a:spcAft>
                          <a:spcPts val="0"/>
                        </a:spcAft>
                      </a:pPr>
                      <a:endParaRPr lang="en-US" sz="14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PRINCIPALES MERCADOS DE COMERCIALIZACIÓN</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a:txBody>
                    <a:bodyPr/>
                    <a:lstStyle/>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NÚMERO APROXIMADO DE EMPLEADOS</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r>
              <a:tr h="2031216">
                <a:tc>
                  <a:txBody>
                    <a:bodyPr/>
                    <a:lstStyle/>
                    <a:p>
                      <a:pPr marL="0" marR="0" algn="ctr">
                        <a:lnSpc>
                          <a:spcPct val="150000"/>
                        </a:lnSpc>
                        <a:spcBef>
                          <a:spcPts val="0"/>
                        </a:spcBef>
                        <a:spcAft>
                          <a:spcPts val="0"/>
                        </a:spcAft>
                      </a:pPr>
                      <a:endParaRPr lang="en-US" sz="140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C" sz="1400" b="1">
                          <a:latin typeface="Times New Roman" pitchFamily="18" charset="0"/>
                          <a:ea typeface="Times New Roman"/>
                          <a:cs typeface="Times New Roman" pitchFamily="18" charset="0"/>
                        </a:rPr>
                        <a:t>AGRÍCOLA</a:t>
                      </a:r>
                      <a:endParaRPr lang="en-US" sz="140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400" dirty="0">
                          <a:latin typeface="Times New Roman" pitchFamily="18" charset="0"/>
                          <a:ea typeface="Times New Roman"/>
                          <a:cs typeface="Times New Roman" pitchFamily="18" charset="0"/>
                        </a:rPr>
                        <a:t>MAÍZ, FREJOL, PAPAS, HABAS, MELLOCOS ARVEJAS, ZANAHORIA, REMOLACHA, LECHUGA</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dirty="0">
                        <a:latin typeface="Times New Roman" pitchFamily="18" charset="0"/>
                        <a:ea typeface="Times New Roman"/>
                        <a:cs typeface="Times New Roman" pitchFamily="18" charset="0"/>
                      </a:endParaRPr>
                    </a:p>
                    <a:p>
                      <a:pPr marL="0" marR="0" algn="ctr">
                        <a:lnSpc>
                          <a:spcPct val="150000"/>
                        </a:lnSpc>
                        <a:spcBef>
                          <a:spcPts val="0"/>
                        </a:spcBef>
                        <a:spcAft>
                          <a:spcPts val="0"/>
                        </a:spcAft>
                      </a:pPr>
                      <a:r>
                        <a:rPr lang="es-EC" sz="1400" dirty="0">
                          <a:latin typeface="Times New Roman" pitchFamily="18" charset="0"/>
                          <a:ea typeface="Times New Roman"/>
                          <a:cs typeface="Times New Roman" pitchFamily="18" charset="0"/>
                        </a:rPr>
                        <a:t>MERCADO MAYORISTA QUITO</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dirty="0">
                        <a:latin typeface="Times New Roman" pitchFamily="18" charset="0"/>
                        <a:ea typeface="Times New Roman"/>
                        <a:cs typeface="Times New Roman" pitchFamily="18" charset="0"/>
                      </a:endParaRPr>
                    </a:p>
                    <a:p>
                      <a:pPr marL="0" marR="0" algn="ctr">
                        <a:lnSpc>
                          <a:spcPct val="150000"/>
                        </a:lnSpc>
                        <a:spcBef>
                          <a:spcPts val="0"/>
                        </a:spcBef>
                        <a:spcAft>
                          <a:spcPts val="0"/>
                        </a:spcAft>
                      </a:pPr>
                      <a:r>
                        <a:rPr lang="es-EC" sz="1400" dirty="0">
                          <a:latin typeface="Times New Roman" pitchFamily="18" charset="0"/>
                          <a:ea typeface="Times New Roman"/>
                          <a:cs typeface="Times New Roman" pitchFamily="18" charset="0"/>
                        </a:rPr>
                        <a:t>45</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677072">
                <a:tc>
                  <a:txBody>
                    <a:bodyPr/>
                    <a:lstStyle/>
                    <a:p>
                      <a:pPr marL="0" marR="0" algn="ctr">
                        <a:lnSpc>
                          <a:spcPct val="150000"/>
                        </a:lnSpc>
                        <a:spcBef>
                          <a:spcPts val="0"/>
                        </a:spcBef>
                        <a:spcAft>
                          <a:spcPts val="0"/>
                        </a:spcAft>
                      </a:pPr>
                      <a:endParaRPr lang="en-US" sz="1400" dirty="0">
                        <a:latin typeface="Times New Roman" pitchFamily="18" charset="0"/>
                        <a:ea typeface="Calibri"/>
                        <a:cs typeface="Times New Roman" pitchFamily="18" charset="0"/>
                      </a:endParaRPr>
                    </a:p>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GANADERÍA</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dirty="0">
                        <a:latin typeface="Times New Roman" pitchFamily="18" charset="0"/>
                        <a:ea typeface="Times New Roman"/>
                        <a:cs typeface="Times New Roman" pitchFamily="18" charset="0"/>
                      </a:endParaRPr>
                    </a:p>
                    <a:p>
                      <a:pPr marL="0" marR="0" algn="ctr">
                        <a:lnSpc>
                          <a:spcPct val="150000"/>
                        </a:lnSpc>
                        <a:spcBef>
                          <a:spcPts val="0"/>
                        </a:spcBef>
                        <a:spcAft>
                          <a:spcPts val="0"/>
                        </a:spcAft>
                      </a:pPr>
                      <a:r>
                        <a:rPr lang="es-EC" sz="1400" dirty="0">
                          <a:latin typeface="Times New Roman" pitchFamily="18" charset="0"/>
                          <a:ea typeface="Times New Roman"/>
                          <a:cs typeface="Times New Roman" pitchFamily="18" charset="0"/>
                        </a:rPr>
                        <a:t>LECHE, CARNE</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a:latin typeface="Times New Roman" pitchFamily="18" charset="0"/>
                        <a:ea typeface="Times New Roman"/>
                        <a:cs typeface="Times New Roman" pitchFamily="18" charset="0"/>
                      </a:endParaRPr>
                    </a:p>
                    <a:p>
                      <a:pPr marL="0" marR="0" algn="ctr">
                        <a:lnSpc>
                          <a:spcPct val="150000"/>
                        </a:lnSpc>
                        <a:spcBef>
                          <a:spcPts val="0"/>
                        </a:spcBef>
                        <a:spcAft>
                          <a:spcPts val="0"/>
                        </a:spcAft>
                      </a:pPr>
                      <a:r>
                        <a:rPr lang="es-EC" sz="1400">
                          <a:latin typeface="Times New Roman" pitchFamily="18" charset="0"/>
                          <a:ea typeface="Times New Roman"/>
                          <a:cs typeface="Times New Roman" pitchFamily="18" charset="0"/>
                        </a:rPr>
                        <a:t>MERCADO MAYORISTA QUITO</a:t>
                      </a:r>
                      <a:endParaRPr lang="en-US" sz="140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a:latin typeface="Times New Roman" pitchFamily="18" charset="0"/>
                        <a:ea typeface="Times New Roman"/>
                        <a:cs typeface="Times New Roman" pitchFamily="18" charset="0"/>
                      </a:endParaRPr>
                    </a:p>
                    <a:p>
                      <a:pPr marL="0" marR="0" algn="ctr">
                        <a:lnSpc>
                          <a:spcPct val="150000"/>
                        </a:lnSpc>
                        <a:spcBef>
                          <a:spcPts val="0"/>
                        </a:spcBef>
                        <a:spcAft>
                          <a:spcPts val="0"/>
                        </a:spcAft>
                      </a:pPr>
                      <a:r>
                        <a:rPr lang="es-EC" sz="1400">
                          <a:latin typeface="Times New Roman" pitchFamily="18" charset="0"/>
                          <a:ea typeface="Times New Roman"/>
                          <a:cs typeface="Times New Roman" pitchFamily="18" charset="0"/>
                        </a:rPr>
                        <a:t>80</a:t>
                      </a:r>
                      <a:endParaRPr lang="en-US" sz="140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r h="246066">
                <a:tc>
                  <a:txBody>
                    <a:bodyPr/>
                    <a:lstStyle/>
                    <a:p>
                      <a:pPr marL="0" marR="0" algn="ctr">
                        <a:lnSpc>
                          <a:spcPct val="150000"/>
                        </a:lnSpc>
                        <a:spcBef>
                          <a:spcPts val="0"/>
                        </a:spcBef>
                        <a:spcAft>
                          <a:spcPts val="0"/>
                        </a:spcAft>
                      </a:pPr>
                      <a:r>
                        <a:rPr lang="es-EC" sz="1400" b="1" dirty="0">
                          <a:latin typeface="Times New Roman" pitchFamily="18" charset="0"/>
                          <a:ea typeface="Times New Roman"/>
                          <a:cs typeface="Times New Roman" pitchFamily="18" charset="0"/>
                        </a:rPr>
                        <a:t>FLORÍCOLA</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400">
                          <a:latin typeface="Times New Roman" pitchFamily="18" charset="0"/>
                          <a:ea typeface="Times New Roman"/>
                          <a:cs typeface="Times New Roman" pitchFamily="18" charset="0"/>
                        </a:rPr>
                        <a:t>FLORES</a:t>
                      </a:r>
                      <a:endParaRPr lang="en-US" sz="140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s-EC" sz="1400">
                        <a:latin typeface="Times New Roman" pitchFamily="18" charset="0"/>
                        <a:ea typeface="Times New Roman"/>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400" dirty="0">
                          <a:latin typeface="Times New Roman" pitchFamily="18" charset="0"/>
                          <a:ea typeface="Times New Roman"/>
                          <a:cs typeface="Times New Roman" pitchFamily="18" charset="0"/>
                        </a:rPr>
                        <a:t>40</a:t>
                      </a:r>
                      <a:endParaRPr lang="en-US" sz="1400" dirty="0">
                        <a:latin typeface="Times New Roman" pitchFamily="18" charset="0"/>
                        <a:ea typeface="Calibri"/>
                        <a:cs typeface="Times New Roman" pitchFamily="18" charset="0"/>
                      </a:endParaRPr>
                    </a:p>
                  </a:txBody>
                  <a:tcPr marL="56423" marR="56423" marT="0" marB="0">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3519</TotalTime>
  <Words>3315</Words>
  <Application>Microsoft Office PowerPoint</Application>
  <PresentationFormat>Presentación en pantalla (4:3)</PresentationFormat>
  <Paragraphs>755</Paragraphs>
  <Slides>37</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39" baseType="lpstr">
      <vt:lpstr>Solsticio</vt:lpstr>
      <vt:lpstr>Ecuación</vt:lpstr>
      <vt:lpstr>ESCUELA  POLITÉCNICA  DEL EJÉRCITO</vt:lpstr>
      <vt:lpstr>OBJETIVO GENERAL</vt:lpstr>
      <vt:lpstr>OBJETIVOS ESPECÍFICOS</vt:lpstr>
      <vt:lpstr>OBJETIVOS ESPECÍFICOS</vt:lpstr>
      <vt:lpstr>Sectores Económicos</vt:lpstr>
      <vt:lpstr>EL SECTOR AGRÍCOLA</vt:lpstr>
      <vt:lpstr>PARROQUIA ALOASÍ</vt:lpstr>
      <vt:lpstr>OCUPACIÓN DE LA POBLACIÓN DE LA PARROQUIA DE ALOASÍ </vt:lpstr>
      <vt:lpstr>ACTIVIDAD ECONÓMICA DE LA PARROQUIA ALOASÍ</vt:lpstr>
      <vt:lpstr>TIPO DE PRODUCTOS QUE CULTIVAN LOS AGRICULTORES </vt:lpstr>
      <vt:lpstr>FINANCIAMIENTO DEL SECTOR AGRÍCOLA DE LA PARROQUIA ALOASÍ</vt:lpstr>
      <vt:lpstr>METODOLOGÍA Y TÉCNICAS DE INVESTIGACIÓN</vt:lpstr>
      <vt:lpstr>FINANCIAMIENTO INTERNO Y EXTERNO  </vt:lpstr>
      <vt:lpstr>Diapositiva 14</vt:lpstr>
      <vt:lpstr>Diapositiva 15</vt:lpstr>
      <vt:lpstr>DESCONOCIMIENTO CORPORACIÓN FINANCIERA NACIONAL</vt:lpstr>
      <vt:lpstr>BANCO NACIONAL DE FOMENTO</vt:lpstr>
      <vt:lpstr>Diapositiva 18</vt:lpstr>
      <vt:lpstr> TASAS DE INTERÉS PARA CRÉDITOS AGRÍCOLAS</vt:lpstr>
      <vt:lpstr> REQUISITOS PARA OBTENER UN CRÉDITO EN EL BNF </vt:lpstr>
      <vt:lpstr> GARANTÍAS, PLAZOS, FORMA DE PAGO DEL BANCO NACIONAL DE FOMENTO </vt:lpstr>
      <vt:lpstr>USO DEL CRÉDITO OBTENIDO EN EL BNF </vt:lpstr>
      <vt:lpstr>DIFICULTADES CONSIDERADAS POR LOS AGRICULTORES PARA ACCEDER A UN CRÉDITO EN EL BNF </vt:lpstr>
      <vt:lpstr>  CRÉDITO CONCEDIDO AL SECTOR AGROPECUARIO Y PESCA 1/ POR EL SISTEMA FINANCIERO PRIVADO Acumulado Enero - Junio/2012  </vt:lpstr>
      <vt:lpstr> RAZONES POR LAS CUALES ACUDEN AL SISTEMA FINANCIERO PRIVADO </vt:lpstr>
      <vt:lpstr> INSTITUCIONES FINANCIERAS PRIVADAS A LAS QUE ACUDEN LOS AGRICULTORES POR FINANCIAMIENTO  </vt:lpstr>
      <vt:lpstr>Diapositiva 27</vt:lpstr>
      <vt:lpstr> INSTITUCIONES FINANCIERAS PRIVADAS A LAS QUE ACUDEN LOS AGRICULTORES POR FINANCIAMIENTO  </vt:lpstr>
      <vt:lpstr>Diapositiva 29</vt:lpstr>
      <vt:lpstr>Diapositiva 30</vt:lpstr>
      <vt:lpstr>Diapositiva 31</vt:lpstr>
      <vt:lpstr>CONCLUSIONES </vt:lpstr>
      <vt:lpstr>CONCLUSIONES </vt:lpstr>
      <vt:lpstr>CONCLUSIONES </vt:lpstr>
      <vt:lpstr> RECOMENDACIONES </vt:lpstr>
      <vt:lpstr> RECOMENDACIONES </vt:lpstr>
      <vt:lpstr>Diapositiva 37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POLITÉCNICA  DEL EJÉRCITO</dc:title>
  <dc:creator>Vero</dc:creator>
  <cp:lastModifiedBy>Vero</cp:lastModifiedBy>
  <cp:revision>36</cp:revision>
  <dcterms:created xsi:type="dcterms:W3CDTF">2013-03-05T23:58:06Z</dcterms:created>
  <dcterms:modified xsi:type="dcterms:W3CDTF">2013-06-11T04:23:50Z</dcterms:modified>
</cp:coreProperties>
</file>