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261" r:id="rId3"/>
    <p:sldId id="258" r:id="rId4"/>
    <p:sldId id="268" r:id="rId5"/>
    <p:sldId id="267" r:id="rId6"/>
    <p:sldId id="266" r:id="rId7"/>
    <p:sldId id="270" r:id="rId8"/>
    <p:sldId id="273" r:id="rId9"/>
    <p:sldId id="274" r:id="rId10"/>
    <p:sldId id="282" r:id="rId11"/>
    <p:sldId id="276" r:id="rId12"/>
    <p:sldId id="278" r:id="rId13"/>
    <p:sldId id="279" r:id="rId14"/>
    <p:sldId id="330" r:id="rId15"/>
    <p:sldId id="283" r:id="rId16"/>
    <p:sldId id="285" r:id="rId17"/>
    <p:sldId id="291" r:id="rId18"/>
    <p:sldId id="325" r:id="rId19"/>
    <p:sldId id="310" r:id="rId20"/>
    <p:sldId id="311" r:id="rId21"/>
    <p:sldId id="324" r:id="rId22"/>
    <p:sldId id="318" r:id="rId23"/>
    <p:sldId id="313" r:id="rId24"/>
    <p:sldId id="323" r:id="rId25"/>
    <p:sldId id="320" r:id="rId26"/>
    <p:sldId id="319" r:id="rId27"/>
    <p:sldId id="321" r:id="rId28"/>
    <p:sldId id="322" r:id="rId29"/>
    <p:sldId id="292" r:id="rId30"/>
    <p:sldId id="326" r:id="rId31"/>
    <p:sldId id="293" r:id="rId32"/>
    <p:sldId id="305" r:id="rId33"/>
    <p:sldId id="296" r:id="rId34"/>
    <p:sldId id="306" r:id="rId35"/>
    <p:sldId id="299" r:id="rId36"/>
    <p:sldId id="290" r:id="rId37"/>
    <p:sldId id="329" r:id="rId38"/>
    <p:sldId id="300" r:id="rId39"/>
    <p:sldId id="301" r:id="rId40"/>
    <p:sldId id="307" r:id="rId41"/>
    <p:sldId id="302" r:id="rId42"/>
    <p:sldId id="308" r:id="rId43"/>
    <p:sldId id="309" r:id="rId44"/>
    <p:sldId id="327" r:id="rId45"/>
    <p:sldId id="328" r:id="rId46"/>
    <p:sldId id="260"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FF9933"/>
    <a:srgbClr val="FF99FF"/>
    <a:srgbClr val="3333CC"/>
    <a:srgbClr val="6699FF"/>
    <a:srgbClr val="CCFF99"/>
    <a:srgbClr val="33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0" d="100"/>
          <a:sy n="60" d="100"/>
        </p:scale>
        <p:origin x="-209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41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D8977-9BA8-47F8-B523-49AB63A22F4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F00077C4-A5EE-48FD-AC84-48C29AE12AB4}">
      <dgm:prSet phldrT="[Texto]" custT="1"/>
      <dgm:spPr>
        <a:ln>
          <a:solidFill>
            <a:srgbClr val="00B050"/>
          </a:solidFill>
        </a:ln>
      </dgm:spPr>
      <dgm:t>
        <a:bodyPr/>
        <a:lstStyle/>
        <a:p>
          <a:pPr algn="just"/>
          <a:r>
            <a:rPr lang="es-EC" sz="1800" dirty="0" smtClean="0">
              <a:latin typeface="+mn-lt"/>
            </a:rPr>
            <a:t>Analizar la demanda histórica, presente y futura del servicio de capacitación laboral con el fin de determinar el porcentaje de la demanda insatisfecha que el servicio  del Centro de Capacitación Laboral brindará.</a:t>
          </a:r>
          <a:endParaRPr lang="en-US" sz="1800" dirty="0">
            <a:latin typeface="+mn-lt"/>
          </a:endParaRPr>
        </a:p>
      </dgm:t>
    </dgm:pt>
    <dgm:pt modelId="{D44377BA-4F06-4555-9B80-9CC93C372CB2}" type="parTrans" cxnId="{8B6A5C7C-3138-4D08-9B89-EF97CA229448}">
      <dgm:prSet/>
      <dgm:spPr/>
      <dgm:t>
        <a:bodyPr/>
        <a:lstStyle/>
        <a:p>
          <a:endParaRPr lang="en-US"/>
        </a:p>
      </dgm:t>
    </dgm:pt>
    <dgm:pt modelId="{21BD7487-3470-4D4E-A80D-70FABF7C0D98}" type="sibTrans" cxnId="{8B6A5C7C-3138-4D08-9B89-EF97CA229448}">
      <dgm:prSet/>
      <dgm:spPr>
        <a:ln>
          <a:solidFill>
            <a:srgbClr val="00B050">
              <a:alpha val="90000"/>
            </a:srgbClr>
          </a:solidFill>
        </a:ln>
      </dgm:spPr>
      <dgm:t>
        <a:bodyPr/>
        <a:lstStyle/>
        <a:p>
          <a:endParaRPr lang="en-US"/>
        </a:p>
      </dgm:t>
    </dgm:pt>
    <dgm:pt modelId="{DF500753-8841-42E7-B4B6-B097F7130EB8}">
      <dgm:prSet custT="1"/>
      <dgm:spPr>
        <a:ln>
          <a:solidFill>
            <a:srgbClr val="00B050"/>
          </a:solidFill>
        </a:ln>
      </dgm:spPr>
      <dgm:t>
        <a:bodyPr/>
        <a:lstStyle/>
        <a:p>
          <a:pPr algn="just"/>
          <a:r>
            <a:rPr lang="es-EC" sz="1800" dirty="0" smtClean="0">
              <a:latin typeface="+mn-lt"/>
            </a:rPr>
            <a:t>Fijar estrategias para el producto, precio, plaza y promoción del servicio que prestará el Centro de Capacitación Laboral, para obtener una rápida aceptación por parte de nuestro mercado meta.</a:t>
          </a:r>
          <a:endParaRPr lang="en-US" sz="1800" dirty="0">
            <a:latin typeface="+mn-lt"/>
          </a:endParaRPr>
        </a:p>
      </dgm:t>
    </dgm:pt>
    <dgm:pt modelId="{5E9DD596-25F5-491C-86C3-3A515EC69C23}" type="parTrans" cxnId="{565F6DC5-93D2-4A72-A8E2-704E3BA18B78}">
      <dgm:prSet/>
      <dgm:spPr/>
      <dgm:t>
        <a:bodyPr/>
        <a:lstStyle/>
        <a:p>
          <a:endParaRPr lang="en-US"/>
        </a:p>
      </dgm:t>
    </dgm:pt>
    <dgm:pt modelId="{6EB21721-57D3-4DC1-9A01-8F4618CD912E}" type="sibTrans" cxnId="{565F6DC5-93D2-4A72-A8E2-704E3BA18B78}">
      <dgm:prSet/>
      <dgm:spPr>
        <a:ln>
          <a:solidFill>
            <a:srgbClr val="00B050">
              <a:alpha val="90000"/>
            </a:srgbClr>
          </a:solidFill>
        </a:ln>
      </dgm:spPr>
      <dgm:t>
        <a:bodyPr/>
        <a:lstStyle/>
        <a:p>
          <a:endParaRPr lang="en-US"/>
        </a:p>
      </dgm:t>
    </dgm:pt>
    <dgm:pt modelId="{C6CF8950-4646-445F-BEA5-B9C8B49E1B4C}">
      <dgm:prSet custT="1"/>
      <dgm:spPr/>
      <dgm:t>
        <a:bodyPr/>
        <a:lstStyle/>
        <a:p>
          <a:pPr algn="just"/>
          <a:r>
            <a:rPr lang="es-EC" sz="1800" dirty="0" smtClean="0">
              <a:latin typeface="+mn-lt"/>
            </a:rPr>
            <a:t>Recopilar y analizar la información sobre la oferta presente y futura del servicio de capacitación laboral.</a:t>
          </a:r>
          <a:endParaRPr lang="en-US" sz="1800" dirty="0">
            <a:latin typeface="+mn-lt"/>
          </a:endParaRPr>
        </a:p>
      </dgm:t>
    </dgm:pt>
    <dgm:pt modelId="{281F39F6-7BD7-49C3-A7E5-020736AF01F4}" type="sibTrans" cxnId="{00983DCA-33BB-4A06-AC1B-381BB9D646EB}">
      <dgm:prSet/>
      <dgm:spPr/>
      <dgm:t>
        <a:bodyPr/>
        <a:lstStyle/>
        <a:p>
          <a:endParaRPr lang="en-US"/>
        </a:p>
      </dgm:t>
    </dgm:pt>
    <dgm:pt modelId="{132E0F85-DE7C-4B44-A0F7-B2108D86FD19}" type="parTrans" cxnId="{00983DCA-33BB-4A06-AC1B-381BB9D646EB}">
      <dgm:prSet/>
      <dgm:spPr/>
      <dgm:t>
        <a:bodyPr/>
        <a:lstStyle/>
        <a:p>
          <a:endParaRPr lang="en-US"/>
        </a:p>
      </dgm:t>
    </dgm:pt>
    <dgm:pt modelId="{FA93AF27-2F52-4BD4-9611-C86B7CA5B157}">
      <dgm:prSet custT="1"/>
      <dgm:spPr/>
      <dgm:t>
        <a:bodyPr/>
        <a:lstStyle/>
        <a:p>
          <a:pPr algn="just"/>
          <a:r>
            <a:rPr lang="es-EC" sz="1800" dirty="0" smtClean="0">
              <a:latin typeface="+mn-lt"/>
            </a:rPr>
            <a:t>Determinar el canal de distribución adecuado para la prestación del servicio de capacitación laboral.</a:t>
          </a:r>
          <a:endParaRPr lang="en-US" sz="1800" dirty="0">
            <a:latin typeface="+mn-lt"/>
          </a:endParaRPr>
        </a:p>
      </dgm:t>
    </dgm:pt>
    <dgm:pt modelId="{0F4F95FA-1649-41E0-91FB-073ECFC9BFD4}" type="parTrans" cxnId="{BD597D8F-845A-416B-82A2-A49E608161A9}">
      <dgm:prSet/>
      <dgm:spPr/>
      <dgm:t>
        <a:bodyPr/>
        <a:lstStyle/>
        <a:p>
          <a:endParaRPr lang="en-US"/>
        </a:p>
      </dgm:t>
    </dgm:pt>
    <dgm:pt modelId="{AF08AECA-F799-4D40-ACF8-8B1F0236728D}" type="sibTrans" cxnId="{BD597D8F-845A-416B-82A2-A49E608161A9}">
      <dgm:prSet/>
      <dgm:spPr/>
      <dgm:t>
        <a:bodyPr/>
        <a:lstStyle/>
        <a:p>
          <a:endParaRPr lang="en-US"/>
        </a:p>
      </dgm:t>
    </dgm:pt>
    <dgm:pt modelId="{A59E5515-EF9C-427E-A510-6C6E32A630CD}" type="pres">
      <dgm:prSet presAssocID="{DFED8977-9BA8-47F8-B523-49AB63A22F4A}" presName="outerComposite" presStyleCnt="0">
        <dgm:presLayoutVars>
          <dgm:chMax val="5"/>
          <dgm:dir/>
          <dgm:resizeHandles val="exact"/>
        </dgm:presLayoutVars>
      </dgm:prSet>
      <dgm:spPr/>
      <dgm:t>
        <a:bodyPr/>
        <a:lstStyle/>
        <a:p>
          <a:endParaRPr lang="en-US"/>
        </a:p>
      </dgm:t>
    </dgm:pt>
    <dgm:pt modelId="{6C3F0B16-0418-45BC-B15C-EBAC1F2BAC28}" type="pres">
      <dgm:prSet presAssocID="{DFED8977-9BA8-47F8-B523-49AB63A22F4A}" presName="dummyMaxCanvas" presStyleCnt="0">
        <dgm:presLayoutVars/>
      </dgm:prSet>
      <dgm:spPr/>
    </dgm:pt>
    <dgm:pt modelId="{223664A7-9E30-4BA8-A12C-4507B08BBCDF}" type="pres">
      <dgm:prSet presAssocID="{DFED8977-9BA8-47F8-B523-49AB63A22F4A}" presName="FourNodes_1" presStyleLbl="node1" presStyleIdx="0" presStyleCnt="4">
        <dgm:presLayoutVars>
          <dgm:bulletEnabled val="1"/>
        </dgm:presLayoutVars>
      </dgm:prSet>
      <dgm:spPr/>
      <dgm:t>
        <a:bodyPr/>
        <a:lstStyle/>
        <a:p>
          <a:endParaRPr lang="en-US"/>
        </a:p>
      </dgm:t>
    </dgm:pt>
    <dgm:pt modelId="{0D7988CD-2318-4514-A089-682A0B20D791}" type="pres">
      <dgm:prSet presAssocID="{DFED8977-9BA8-47F8-B523-49AB63A22F4A}" presName="FourNodes_2" presStyleLbl="node1" presStyleIdx="1" presStyleCnt="4">
        <dgm:presLayoutVars>
          <dgm:bulletEnabled val="1"/>
        </dgm:presLayoutVars>
      </dgm:prSet>
      <dgm:spPr/>
      <dgm:t>
        <a:bodyPr/>
        <a:lstStyle/>
        <a:p>
          <a:endParaRPr lang="en-US"/>
        </a:p>
      </dgm:t>
    </dgm:pt>
    <dgm:pt modelId="{FF9D88EB-F7EC-4E64-810E-CC2A066944A6}" type="pres">
      <dgm:prSet presAssocID="{DFED8977-9BA8-47F8-B523-49AB63A22F4A}" presName="FourNodes_3" presStyleLbl="node1" presStyleIdx="2" presStyleCnt="4">
        <dgm:presLayoutVars>
          <dgm:bulletEnabled val="1"/>
        </dgm:presLayoutVars>
      </dgm:prSet>
      <dgm:spPr/>
      <dgm:t>
        <a:bodyPr/>
        <a:lstStyle/>
        <a:p>
          <a:endParaRPr lang="en-US"/>
        </a:p>
      </dgm:t>
    </dgm:pt>
    <dgm:pt modelId="{19740ED2-45C3-42A5-8B79-B41D2F5408FF}" type="pres">
      <dgm:prSet presAssocID="{DFED8977-9BA8-47F8-B523-49AB63A22F4A}" presName="FourNodes_4" presStyleLbl="node1" presStyleIdx="3" presStyleCnt="4">
        <dgm:presLayoutVars>
          <dgm:bulletEnabled val="1"/>
        </dgm:presLayoutVars>
      </dgm:prSet>
      <dgm:spPr/>
      <dgm:t>
        <a:bodyPr/>
        <a:lstStyle/>
        <a:p>
          <a:endParaRPr lang="en-US"/>
        </a:p>
      </dgm:t>
    </dgm:pt>
    <dgm:pt modelId="{2B8DA9F3-4BC0-41CA-AE9A-0116FA88671C}" type="pres">
      <dgm:prSet presAssocID="{DFED8977-9BA8-47F8-B523-49AB63A22F4A}" presName="FourConn_1-2" presStyleLbl="fgAccFollowNode1" presStyleIdx="0" presStyleCnt="3">
        <dgm:presLayoutVars>
          <dgm:bulletEnabled val="1"/>
        </dgm:presLayoutVars>
      </dgm:prSet>
      <dgm:spPr/>
      <dgm:t>
        <a:bodyPr/>
        <a:lstStyle/>
        <a:p>
          <a:endParaRPr lang="en-US"/>
        </a:p>
      </dgm:t>
    </dgm:pt>
    <dgm:pt modelId="{B0E7C047-700C-426C-BC34-4D8975F347C2}" type="pres">
      <dgm:prSet presAssocID="{DFED8977-9BA8-47F8-B523-49AB63A22F4A}" presName="FourConn_2-3" presStyleLbl="fgAccFollowNode1" presStyleIdx="1" presStyleCnt="3">
        <dgm:presLayoutVars>
          <dgm:bulletEnabled val="1"/>
        </dgm:presLayoutVars>
      </dgm:prSet>
      <dgm:spPr/>
      <dgm:t>
        <a:bodyPr/>
        <a:lstStyle/>
        <a:p>
          <a:endParaRPr lang="en-US"/>
        </a:p>
      </dgm:t>
    </dgm:pt>
    <dgm:pt modelId="{EFFEF3BD-0F29-46D9-93C7-4045044767F2}" type="pres">
      <dgm:prSet presAssocID="{DFED8977-9BA8-47F8-B523-49AB63A22F4A}" presName="FourConn_3-4" presStyleLbl="fgAccFollowNode1" presStyleIdx="2" presStyleCnt="3">
        <dgm:presLayoutVars>
          <dgm:bulletEnabled val="1"/>
        </dgm:presLayoutVars>
      </dgm:prSet>
      <dgm:spPr/>
      <dgm:t>
        <a:bodyPr/>
        <a:lstStyle/>
        <a:p>
          <a:endParaRPr lang="en-US"/>
        </a:p>
      </dgm:t>
    </dgm:pt>
    <dgm:pt modelId="{3E4B8B86-BFF0-491A-8FD6-C529B7356CA9}" type="pres">
      <dgm:prSet presAssocID="{DFED8977-9BA8-47F8-B523-49AB63A22F4A}" presName="FourNodes_1_text" presStyleLbl="node1" presStyleIdx="3" presStyleCnt="4">
        <dgm:presLayoutVars>
          <dgm:bulletEnabled val="1"/>
        </dgm:presLayoutVars>
      </dgm:prSet>
      <dgm:spPr/>
      <dgm:t>
        <a:bodyPr/>
        <a:lstStyle/>
        <a:p>
          <a:endParaRPr lang="en-US"/>
        </a:p>
      </dgm:t>
    </dgm:pt>
    <dgm:pt modelId="{524D0065-DBF8-4536-85D0-1AC21605A524}" type="pres">
      <dgm:prSet presAssocID="{DFED8977-9BA8-47F8-B523-49AB63A22F4A}" presName="FourNodes_2_text" presStyleLbl="node1" presStyleIdx="3" presStyleCnt="4">
        <dgm:presLayoutVars>
          <dgm:bulletEnabled val="1"/>
        </dgm:presLayoutVars>
      </dgm:prSet>
      <dgm:spPr/>
      <dgm:t>
        <a:bodyPr/>
        <a:lstStyle/>
        <a:p>
          <a:endParaRPr lang="en-US"/>
        </a:p>
      </dgm:t>
    </dgm:pt>
    <dgm:pt modelId="{1CDED15D-98F2-41C1-BCF5-B4C4A483C6D9}" type="pres">
      <dgm:prSet presAssocID="{DFED8977-9BA8-47F8-B523-49AB63A22F4A}" presName="FourNodes_3_text" presStyleLbl="node1" presStyleIdx="3" presStyleCnt="4">
        <dgm:presLayoutVars>
          <dgm:bulletEnabled val="1"/>
        </dgm:presLayoutVars>
      </dgm:prSet>
      <dgm:spPr/>
      <dgm:t>
        <a:bodyPr/>
        <a:lstStyle/>
        <a:p>
          <a:endParaRPr lang="en-US"/>
        </a:p>
      </dgm:t>
    </dgm:pt>
    <dgm:pt modelId="{E071234E-D834-4214-BA89-150FC203D13E}" type="pres">
      <dgm:prSet presAssocID="{DFED8977-9BA8-47F8-B523-49AB63A22F4A}" presName="FourNodes_4_text" presStyleLbl="node1" presStyleIdx="3" presStyleCnt="4">
        <dgm:presLayoutVars>
          <dgm:bulletEnabled val="1"/>
        </dgm:presLayoutVars>
      </dgm:prSet>
      <dgm:spPr/>
      <dgm:t>
        <a:bodyPr/>
        <a:lstStyle/>
        <a:p>
          <a:endParaRPr lang="en-US"/>
        </a:p>
      </dgm:t>
    </dgm:pt>
  </dgm:ptLst>
  <dgm:cxnLst>
    <dgm:cxn modelId="{00983DCA-33BB-4A06-AC1B-381BB9D646EB}" srcId="{DFED8977-9BA8-47F8-B523-49AB63A22F4A}" destId="{C6CF8950-4646-445F-BEA5-B9C8B49E1B4C}" srcOrd="1" destOrd="0" parTransId="{132E0F85-DE7C-4B44-A0F7-B2108D86FD19}" sibTransId="{281F39F6-7BD7-49C3-A7E5-020736AF01F4}"/>
    <dgm:cxn modelId="{A91AE4FB-6276-42F9-84BB-E6B920AAE165}" type="presOf" srcId="{C6CF8950-4646-445F-BEA5-B9C8B49E1B4C}" destId="{0D7988CD-2318-4514-A089-682A0B20D791}" srcOrd="0" destOrd="0" presId="urn:microsoft.com/office/officeart/2005/8/layout/vProcess5"/>
    <dgm:cxn modelId="{F46B4EE3-AF29-4B3C-87CB-E162F56E80E7}" type="presOf" srcId="{DF500753-8841-42E7-B4B6-B097F7130EB8}" destId="{FF9D88EB-F7EC-4E64-810E-CC2A066944A6}" srcOrd="0" destOrd="0" presId="urn:microsoft.com/office/officeart/2005/8/layout/vProcess5"/>
    <dgm:cxn modelId="{565F6DC5-93D2-4A72-A8E2-704E3BA18B78}" srcId="{DFED8977-9BA8-47F8-B523-49AB63A22F4A}" destId="{DF500753-8841-42E7-B4B6-B097F7130EB8}" srcOrd="2" destOrd="0" parTransId="{5E9DD596-25F5-491C-86C3-3A515EC69C23}" sibTransId="{6EB21721-57D3-4DC1-9A01-8F4618CD912E}"/>
    <dgm:cxn modelId="{27F34EC8-3B51-45D1-9D29-C44FD15BA891}" type="presOf" srcId="{F00077C4-A5EE-48FD-AC84-48C29AE12AB4}" destId="{3E4B8B86-BFF0-491A-8FD6-C529B7356CA9}" srcOrd="1" destOrd="0" presId="urn:microsoft.com/office/officeart/2005/8/layout/vProcess5"/>
    <dgm:cxn modelId="{196A1A14-519B-4584-A1AB-70482DCF5638}" type="presOf" srcId="{FA93AF27-2F52-4BD4-9611-C86B7CA5B157}" destId="{19740ED2-45C3-42A5-8B79-B41D2F5408FF}" srcOrd="0" destOrd="0" presId="urn:microsoft.com/office/officeart/2005/8/layout/vProcess5"/>
    <dgm:cxn modelId="{1786D22E-3680-4687-9453-CB53B77715B3}" type="presOf" srcId="{DFED8977-9BA8-47F8-B523-49AB63A22F4A}" destId="{A59E5515-EF9C-427E-A510-6C6E32A630CD}" srcOrd="0" destOrd="0" presId="urn:microsoft.com/office/officeart/2005/8/layout/vProcess5"/>
    <dgm:cxn modelId="{8B6A5C7C-3138-4D08-9B89-EF97CA229448}" srcId="{DFED8977-9BA8-47F8-B523-49AB63A22F4A}" destId="{F00077C4-A5EE-48FD-AC84-48C29AE12AB4}" srcOrd="0" destOrd="0" parTransId="{D44377BA-4F06-4555-9B80-9CC93C372CB2}" sibTransId="{21BD7487-3470-4D4E-A80D-70FABF7C0D98}"/>
    <dgm:cxn modelId="{BD597D8F-845A-416B-82A2-A49E608161A9}" srcId="{DFED8977-9BA8-47F8-B523-49AB63A22F4A}" destId="{FA93AF27-2F52-4BD4-9611-C86B7CA5B157}" srcOrd="3" destOrd="0" parTransId="{0F4F95FA-1649-41E0-91FB-073ECFC9BFD4}" sibTransId="{AF08AECA-F799-4D40-ACF8-8B1F0236728D}"/>
    <dgm:cxn modelId="{E673951D-AE7F-4A41-9580-2B0D2B615A10}" type="presOf" srcId="{C6CF8950-4646-445F-BEA5-B9C8B49E1B4C}" destId="{524D0065-DBF8-4536-85D0-1AC21605A524}" srcOrd="1" destOrd="0" presId="urn:microsoft.com/office/officeart/2005/8/layout/vProcess5"/>
    <dgm:cxn modelId="{4426C0CA-26FD-4604-857F-D9A7E72258BC}" type="presOf" srcId="{FA93AF27-2F52-4BD4-9611-C86B7CA5B157}" destId="{E071234E-D834-4214-BA89-150FC203D13E}" srcOrd="1" destOrd="0" presId="urn:microsoft.com/office/officeart/2005/8/layout/vProcess5"/>
    <dgm:cxn modelId="{B64078DF-0048-4B24-8126-664F68607FC9}" type="presOf" srcId="{F00077C4-A5EE-48FD-AC84-48C29AE12AB4}" destId="{223664A7-9E30-4BA8-A12C-4507B08BBCDF}" srcOrd="0" destOrd="0" presId="urn:microsoft.com/office/officeart/2005/8/layout/vProcess5"/>
    <dgm:cxn modelId="{42D1DAA0-4FB8-4EFB-9C42-4C27CBBEBDDD}" type="presOf" srcId="{281F39F6-7BD7-49C3-A7E5-020736AF01F4}" destId="{B0E7C047-700C-426C-BC34-4D8975F347C2}" srcOrd="0" destOrd="0" presId="urn:microsoft.com/office/officeart/2005/8/layout/vProcess5"/>
    <dgm:cxn modelId="{177DB4CE-9B96-41BA-BC6F-1F85E45EA8FE}" type="presOf" srcId="{6EB21721-57D3-4DC1-9A01-8F4618CD912E}" destId="{EFFEF3BD-0F29-46D9-93C7-4045044767F2}" srcOrd="0" destOrd="0" presId="urn:microsoft.com/office/officeart/2005/8/layout/vProcess5"/>
    <dgm:cxn modelId="{0F219E29-7552-409C-8D76-C38B7B4937D5}" type="presOf" srcId="{21BD7487-3470-4D4E-A80D-70FABF7C0D98}" destId="{2B8DA9F3-4BC0-41CA-AE9A-0116FA88671C}" srcOrd="0" destOrd="0" presId="urn:microsoft.com/office/officeart/2005/8/layout/vProcess5"/>
    <dgm:cxn modelId="{E14C46D7-BC00-44A6-AC1E-947301C8AEE2}" type="presOf" srcId="{DF500753-8841-42E7-B4B6-B097F7130EB8}" destId="{1CDED15D-98F2-41C1-BCF5-B4C4A483C6D9}" srcOrd="1" destOrd="0" presId="urn:microsoft.com/office/officeart/2005/8/layout/vProcess5"/>
    <dgm:cxn modelId="{05C39302-FB87-42E9-AD43-78D380B90E2D}" type="presParOf" srcId="{A59E5515-EF9C-427E-A510-6C6E32A630CD}" destId="{6C3F0B16-0418-45BC-B15C-EBAC1F2BAC28}" srcOrd="0" destOrd="0" presId="urn:microsoft.com/office/officeart/2005/8/layout/vProcess5"/>
    <dgm:cxn modelId="{69055092-0F6F-43D0-9128-B7BA5CE058DF}" type="presParOf" srcId="{A59E5515-EF9C-427E-A510-6C6E32A630CD}" destId="{223664A7-9E30-4BA8-A12C-4507B08BBCDF}" srcOrd="1" destOrd="0" presId="urn:microsoft.com/office/officeart/2005/8/layout/vProcess5"/>
    <dgm:cxn modelId="{CAD33B3A-C1E2-4000-A145-85E1B51A181B}" type="presParOf" srcId="{A59E5515-EF9C-427E-A510-6C6E32A630CD}" destId="{0D7988CD-2318-4514-A089-682A0B20D791}" srcOrd="2" destOrd="0" presId="urn:microsoft.com/office/officeart/2005/8/layout/vProcess5"/>
    <dgm:cxn modelId="{7AAFFBAE-C1E3-437B-B2FF-4E0CE2A02A71}" type="presParOf" srcId="{A59E5515-EF9C-427E-A510-6C6E32A630CD}" destId="{FF9D88EB-F7EC-4E64-810E-CC2A066944A6}" srcOrd="3" destOrd="0" presId="urn:microsoft.com/office/officeart/2005/8/layout/vProcess5"/>
    <dgm:cxn modelId="{C95F4D66-8BD3-4411-877B-CE433E5DA006}" type="presParOf" srcId="{A59E5515-EF9C-427E-A510-6C6E32A630CD}" destId="{19740ED2-45C3-42A5-8B79-B41D2F5408FF}" srcOrd="4" destOrd="0" presId="urn:microsoft.com/office/officeart/2005/8/layout/vProcess5"/>
    <dgm:cxn modelId="{54D2E159-BC14-4CFC-92B7-08501D4AEBCF}" type="presParOf" srcId="{A59E5515-EF9C-427E-A510-6C6E32A630CD}" destId="{2B8DA9F3-4BC0-41CA-AE9A-0116FA88671C}" srcOrd="5" destOrd="0" presId="urn:microsoft.com/office/officeart/2005/8/layout/vProcess5"/>
    <dgm:cxn modelId="{0EBA59B7-A9E5-4060-B813-CA7C7B711D52}" type="presParOf" srcId="{A59E5515-EF9C-427E-A510-6C6E32A630CD}" destId="{B0E7C047-700C-426C-BC34-4D8975F347C2}" srcOrd="6" destOrd="0" presId="urn:microsoft.com/office/officeart/2005/8/layout/vProcess5"/>
    <dgm:cxn modelId="{E8C0839D-E99A-4E39-8E8D-FA5765EE7C34}" type="presParOf" srcId="{A59E5515-EF9C-427E-A510-6C6E32A630CD}" destId="{EFFEF3BD-0F29-46D9-93C7-4045044767F2}" srcOrd="7" destOrd="0" presId="urn:microsoft.com/office/officeart/2005/8/layout/vProcess5"/>
    <dgm:cxn modelId="{BA71FBB4-86FE-4D22-ADCD-195ECCD76440}" type="presParOf" srcId="{A59E5515-EF9C-427E-A510-6C6E32A630CD}" destId="{3E4B8B86-BFF0-491A-8FD6-C529B7356CA9}" srcOrd="8" destOrd="0" presId="urn:microsoft.com/office/officeart/2005/8/layout/vProcess5"/>
    <dgm:cxn modelId="{53EB4525-2F74-475D-BF73-EF49AF7F4D70}" type="presParOf" srcId="{A59E5515-EF9C-427E-A510-6C6E32A630CD}" destId="{524D0065-DBF8-4536-85D0-1AC21605A524}" srcOrd="9" destOrd="0" presId="urn:microsoft.com/office/officeart/2005/8/layout/vProcess5"/>
    <dgm:cxn modelId="{980117A5-9C7B-42D1-8C7B-A47B60D40B2E}" type="presParOf" srcId="{A59E5515-EF9C-427E-A510-6C6E32A630CD}" destId="{1CDED15D-98F2-41C1-BCF5-B4C4A483C6D9}" srcOrd="10" destOrd="0" presId="urn:microsoft.com/office/officeart/2005/8/layout/vProcess5"/>
    <dgm:cxn modelId="{52F620E3-D9D7-4698-A30B-172C1D6AB360}" type="presParOf" srcId="{A59E5515-EF9C-427E-A510-6C6E32A630CD}" destId="{E071234E-D834-4214-BA89-150FC203D13E}" srcOrd="11" destOrd="0" presId="urn:microsoft.com/office/officeart/2005/8/layout/vProcess5"/>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6B3692-0D8E-46C7-8234-009DC922E8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4B92CD6-F813-4528-A105-253D2ABAAA77}">
      <dgm:prSet phldrT="[Texto]" custT="1">
        <dgm:style>
          <a:lnRef idx="1">
            <a:schemeClr val="dk1"/>
          </a:lnRef>
          <a:fillRef idx="2">
            <a:schemeClr val="dk1"/>
          </a:fillRef>
          <a:effectRef idx="1">
            <a:schemeClr val="dk1"/>
          </a:effectRef>
          <a:fontRef idx="minor">
            <a:schemeClr val="dk1"/>
          </a:fontRef>
        </dgm:style>
      </dgm:prSet>
      <dgm:spPr/>
      <dgm:t>
        <a:bodyPr/>
        <a:lstStyle/>
        <a:p>
          <a:r>
            <a:rPr lang="es-ES" sz="1800" b="1" noProof="0" dirty="0" smtClean="0"/>
            <a:t>SERVICIO</a:t>
          </a:r>
          <a:endParaRPr lang="es-ES" sz="1800" b="1" noProof="0" dirty="0"/>
        </a:p>
      </dgm:t>
    </dgm:pt>
    <dgm:pt modelId="{BA4E6C71-4372-4102-86C6-BFA33D43E002}" type="parTrans" cxnId="{19AEE8A1-3630-4A07-81B6-E73BEA863CB2}">
      <dgm:prSet/>
      <dgm:spPr/>
      <dgm:t>
        <a:bodyPr/>
        <a:lstStyle/>
        <a:p>
          <a:endParaRPr lang="en-US"/>
        </a:p>
      </dgm:t>
    </dgm:pt>
    <dgm:pt modelId="{36030927-8507-41D4-B588-A0A5D604EF44}" type="sibTrans" cxnId="{19AEE8A1-3630-4A07-81B6-E73BEA863CB2}">
      <dgm:prSet/>
      <dgm:spPr/>
      <dgm:t>
        <a:bodyPr/>
        <a:lstStyle/>
        <a:p>
          <a:endParaRPr lang="en-US"/>
        </a:p>
      </dgm:t>
    </dgm:pt>
    <dgm:pt modelId="{8B5BA46B-AB2F-4291-8355-10F1B0C106D4}">
      <dgm:prSet phldrT="[Texto]" custT="1">
        <dgm:style>
          <a:lnRef idx="2">
            <a:schemeClr val="dk1"/>
          </a:lnRef>
          <a:fillRef idx="1">
            <a:schemeClr val="lt1"/>
          </a:fillRef>
          <a:effectRef idx="0">
            <a:schemeClr val="dk1"/>
          </a:effectRef>
          <a:fontRef idx="minor">
            <a:schemeClr val="dk1"/>
          </a:fontRef>
        </dgm:style>
      </dgm:prSet>
      <dgm:spPr/>
      <dgm:t>
        <a:bodyPr/>
        <a:lstStyle/>
        <a:p>
          <a:r>
            <a:rPr lang="es-ES" sz="1800" dirty="0" smtClean="0"/>
            <a:t>Personal capacitado en educación</a:t>
          </a:r>
          <a:endParaRPr lang="en-US" sz="1800" dirty="0"/>
        </a:p>
      </dgm:t>
    </dgm:pt>
    <dgm:pt modelId="{9D370E20-04E2-49B0-9AB9-EB4A3FF14BF6}" type="parTrans" cxnId="{818F9D84-B07D-40BA-B7DD-8C95DEF8D8C3}">
      <dgm:prSet/>
      <dgm:spPr/>
      <dgm:t>
        <a:bodyPr/>
        <a:lstStyle/>
        <a:p>
          <a:endParaRPr lang="en-US"/>
        </a:p>
      </dgm:t>
    </dgm:pt>
    <dgm:pt modelId="{5606A41E-806D-40D0-9E96-DD2D14898F6A}" type="sibTrans" cxnId="{818F9D84-B07D-40BA-B7DD-8C95DEF8D8C3}">
      <dgm:prSet/>
      <dgm:spPr/>
      <dgm:t>
        <a:bodyPr/>
        <a:lstStyle/>
        <a:p>
          <a:endParaRPr lang="en-US"/>
        </a:p>
      </dgm:t>
    </dgm:pt>
    <dgm:pt modelId="{A164BCE8-D307-443D-AA78-EABBCCE764C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800" b="1" noProof="0" dirty="0" smtClean="0"/>
            <a:t>PRECIO</a:t>
          </a:r>
          <a:endParaRPr lang="es-ES" sz="1800" b="1" noProof="0" dirty="0"/>
        </a:p>
      </dgm:t>
    </dgm:pt>
    <dgm:pt modelId="{13E4250D-016E-4EB0-B330-3CF1F9F95EDA}" type="parTrans" cxnId="{C683808D-8F0B-42A5-B87C-0677F18D5857}">
      <dgm:prSet/>
      <dgm:spPr/>
      <dgm:t>
        <a:bodyPr/>
        <a:lstStyle/>
        <a:p>
          <a:endParaRPr lang="en-US"/>
        </a:p>
      </dgm:t>
    </dgm:pt>
    <dgm:pt modelId="{CF1B8843-2C85-4CDD-88F2-143494484610}" type="sibTrans" cxnId="{C683808D-8F0B-42A5-B87C-0677F18D5857}">
      <dgm:prSet/>
      <dgm:spPr/>
      <dgm:t>
        <a:bodyPr/>
        <a:lstStyle/>
        <a:p>
          <a:endParaRPr lang="en-US"/>
        </a:p>
      </dgm:t>
    </dgm:pt>
    <dgm:pt modelId="{246E1861-7377-46FB-A95F-8E18DD0291FC}">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800" dirty="0" smtClean="0"/>
            <a:t>Se establecerán precios bajos con la finalidad de facilitar el acceso al servicio</a:t>
          </a:r>
          <a:endParaRPr lang="en-US" sz="1800" dirty="0"/>
        </a:p>
      </dgm:t>
    </dgm:pt>
    <dgm:pt modelId="{D3A2D4B7-E083-470B-A44B-5120EF9260D0}" type="parTrans" cxnId="{54FE0047-7AF8-438A-8675-065D125B00EA}">
      <dgm:prSet/>
      <dgm:spPr/>
      <dgm:t>
        <a:bodyPr/>
        <a:lstStyle/>
        <a:p>
          <a:endParaRPr lang="en-US"/>
        </a:p>
      </dgm:t>
    </dgm:pt>
    <dgm:pt modelId="{85FFFDAC-A61E-4BFB-B29E-DB7AFA14CAE9}" type="sibTrans" cxnId="{54FE0047-7AF8-438A-8675-065D125B00EA}">
      <dgm:prSet/>
      <dgm:spPr/>
      <dgm:t>
        <a:bodyPr/>
        <a:lstStyle/>
        <a:p>
          <a:endParaRPr lang="en-US"/>
        </a:p>
      </dgm:t>
    </dgm:pt>
    <dgm:pt modelId="{FD6F7E08-6EBF-4F1B-A189-0194E535163B}">
      <dgm:prSet phldrT="[Texto]" custT="1">
        <dgm:style>
          <a:lnRef idx="2">
            <a:schemeClr val="accent6"/>
          </a:lnRef>
          <a:fillRef idx="1">
            <a:schemeClr val="lt1"/>
          </a:fillRef>
          <a:effectRef idx="0">
            <a:schemeClr val="accent6"/>
          </a:effectRef>
          <a:fontRef idx="minor">
            <a:schemeClr val="dk1"/>
          </a:fontRef>
        </dgm:style>
      </dgm:prSet>
      <dgm:spPr/>
      <dgm:t>
        <a:bodyPr/>
        <a:lstStyle/>
        <a:p>
          <a:r>
            <a:rPr lang="en-US" sz="1800" b="1" dirty="0" smtClean="0"/>
            <a:t>PLAZA</a:t>
          </a:r>
          <a:endParaRPr lang="en-US" sz="1800" b="1" dirty="0"/>
        </a:p>
      </dgm:t>
    </dgm:pt>
    <dgm:pt modelId="{04781ABE-5D8C-4640-AEA0-1EC23B7AA6B2}" type="parTrans" cxnId="{2E299A51-A7FD-4227-B439-52974B118A2A}">
      <dgm:prSet/>
      <dgm:spPr/>
      <dgm:t>
        <a:bodyPr/>
        <a:lstStyle/>
        <a:p>
          <a:endParaRPr lang="en-US"/>
        </a:p>
      </dgm:t>
    </dgm:pt>
    <dgm:pt modelId="{5229C0F6-C185-45A7-A709-F73F0B1B344C}" type="sibTrans" cxnId="{2E299A51-A7FD-4227-B439-52974B118A2A}">
      <dgm:prSet/>
      <dgm:spPr/>
      <dgm:t>
        <a:bodyPr/>
        <a:lstStyle/>
        <a:p>
          <a:endParaRPr lang="en-US"/>
        </a:p>
      </dgm:t>
    </dgm:pt>
    <dgm:pt modelId="{A495E7E3-AC63-48E7-B398-050F003014B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800" dirty="0" smtClean="0"/>
            <a:t>Localización céntrica en la Parroquia de </a:t>
          </a:r>
          <a:r>
            <a:rPr lang="es-EC" sz="1800" dirty="0" smtClean="0"/>
            <a:t>Amaguaña.</a:t>
          </a:r>
          <a:endParaRPr lang="en-US" sz="1800" dirty="0"/>
        </a:p>
      </dgm:t>
    </dgm:pt>
    <dgm:pt modelId="{3CAAACF9-686E-4B10-A855-BC84279AB8B1}" type="parTrans" cxnId="{A57CA287-1BB5-450E-AFAC-003D5DDA0256}">
      <dgm:prSet/>
      <dgm:spPr/>
      <dgm:t>
        <a:bodyPr/>
        <a:lstStyle/>
        <a:p>
          <a:endParaRPr lang="en-US"/>
        </a:p>
      </dgm:t>
    </dgm:pt>
    <dgm:pt modelId="{D0174BF1-9FF3-4DA3-A99E-EBA7B354FE61}" type="sibTrans" cxnId="{A57CA287-1BB5-450E-AFAC-003D5DDA0256}">
      <dgm:prSet/>
      <dgm:spPr/>
      <dgm:t>
        <a:bodyPr/>
        <a:lstStyle/>
        <a:p>
          <a:endParaRPr lang="en-US"/>
        </a:p>
      </dgm:t>
    </dgm:pt>
    <dgm:pt modelId="{A31A26ED-0D9C-46AF-848A-5D9F348C0089}">
      <dgm:prSet custT="1">
        <dgm:style>
          <a:lnRef idx="2">
            <a:schemeClr val="dk1"/>
          </a:lnRef>
          <a:fillRef idx="1">
            <a:schemeClr val="lt1"/>
          </a:fillRef>
          <a:effectRef idx="0">
            <a:schemeClr val="dk1"/>
          </a:effectRef>
          <a:fontRef idx="minor">
            <a:schemeClr val="dk1"/>
          </a:fontRef>
        </dgm:style>
      </dgm:prSet>
      <dgm:spPr/>
      <dgm:t>
        <a:bodyPr/>
        <a:lstStyle/>
        <a:p>
          <a:r>
            <a:rPr lang="es-ES" sz="1800" dirty="0" smtClean="0"/>
            <a:t>Brindar diferentes horarios</a:t>
          </a:r>
          <a:endParaRPr lang="es-ES" sz="1800" dirty="0"/>
        </a:p>
      </dgm:t>
    </dgm:pt>
    <dgm:pt modelId="{24567ED7-FB08-49AE-9C30-4F3168AFB2EA}" type="parTrans" cxnId="{1EF88762-99A0-4B5B-B891-BD1EE4590AAD}">
      <dgm:prSet/>
      <dgm:spPr/>
      <dgm:t>
        <a:bodyPr/>
        <a:lstStyle/>
        <a:p>
          <a:endParaRPr lang="en-US"/>
        </a:p>
      </dgm:t>
    </dgm:pt>
    <dgm:pt modelId="{9270C31D-B817-46D1-AA33-2790485D38E2}" type="sibTrans" cxnId="{1EF88762-99A0-4B5B-B891-BD1EE4590AAD}">
      <dgm:prSet/>
      <dgm:spPr/>
      <dgm:t>
        <a:bodyPr/>
        <a:lstStyle/>
        <a:p>
          <a:endParaRPr lang="en-US"/>
        </a:p>
      </dgm:t>
    </dgm:pt>
    <dgm:pt modelId="{60CEEB9E-222E-44C3-8D3E-C14943B2F0A5}">
      <dgm:prSet custT="1">
        <dgm:style>
          <a:lnRef idx="1">
            <a:schemeClr val="accent6"/>
          </a:lnRef>
          <a:fillRef idx="2">
            <a:schemeClr val="accent6"/>
          </a:fillRef>
          <a:effectRef idx="1">
            <a:schemeClr val="accent6"/>
          </a:effectRef>
          <a:fontRef idx="minor">
            <a:schemeClr val="dk1"/>
          </a:fontRef>
        </dgm:style>
      </dgm:prSet>
      <dgm:spPr/>
      <dgm:t>
        <a:bodyPr/>
        <a:lstStyle/>
        <a:p>
          <a:r>
            <a:rPr lang="es-ES" sz="1800" dirty="0" smtClean="0"/>
            <a:t>Acceso a servicios básicos de calidad</a:t>
          </a:r>
          <a:endParaRPr lang="es-ES" sz="1800" dirty="0"/>
        </a:p>
      </dgm:t>
    </dgm:pt>
    <dgm:pt modelId="{95566D3B-77D4-4173-8C6E-EEF2B332F935}" type="parTrans" cxnId="{20FFDD94-4730-48FA-BBEE-2F186076C8E0}">
      <dgm:prSet/>
      <dgm:spPr/>
      <dgm:t>
        <a:bodyPr/>
        <a:lstStyle/>
        <a:p>
          <a:endParaRPr lang="en-US"/>
        </a:p>
      </dgm:t>
    </dgm:pt>
    <dgm:pt modelId="{A5B7C473-0873-4A65-9507-E355FBC0FED0}" type="sibTrans" cxnId="{20FFDD94-4730-48FA-BBEE-2F186076C8E0}">
      <dgm:prSet/>
      <dgm:spPr/>
      <dgm:t>
        <a:bodyPr/>
        <a:lstStyle/>
        <a:p>
          <a:endParaRPr lang="en-US"/>
        </a:p>
      </dgm:t>
    </dgm:pt>
    <dgm:pt modelId="{3C9568F4-D346-4F69-B567-E712DDD0C17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800" dirty="0" smtClean="0"/>
            <a:t>Vías de acceso en correcto estado.</a:t>
          </a:r>
          <a:endParaRPr lang="en-US" sz="1800" dirty="0"/>
        </a:p>
      </dgm:t>
    </dgm:pt>
    <dgm:pt modelId="{0356049F-1BB8-420A-BD69-2A64416F38B4}" type="parTrans" cxnId="{986B349A-B145-4009-9B4F-698FF81C5A6E}">
      <dgm:prSet/>
      <dgm:spPr/>
      <dgm:t>
        <a:bodyPr/>
        <a:lstStyle/>
        <a:p>
          <a:endParaRPr lang="en-US"/>
        </a:p>
      </dgm:t>
    </dgm:pt>
    <dgm:pt modelId="{F8CAD14B-4DA4-4A5D-991A-4DE7CC9452F4}" type="sibTrans" cxnId="{986B349A-B145-4009-9B4F-698FF81C5A6E}">
      <dgm:prSet/>
      <dgm:spPr/>
      <dgm:t>
        <a:bodyPr/>
        <a:lstStyle/>
        <a:p>
          <a:endParaRPr lang="en-US"/>
        </a:p>
      </dgm:t>
    </dgm:pt>
    <dgm:pt modelId="{822CF4CA-064F-4EFD-8AAA-9C683283541D}">
      <dgm:prSet custT="1">
        <dgm:style>
          <a:lnRef idx="1">
            <a:schemeClr val="dk1"/>
          </a:lnRef>
          <a:fillRef idx="2">
            <a:schemeClr val="dk1"/>
          </a:fillRef>
          <a:effectRef idx="1">
            <a:schemeClr val="dk1"/>
          </a:effectRef>
          <a:fontRef idx="minor">
            <a:schemeClr val="dk1"/>
          </a:fontRef>
        </dgm:style>
      </dgm:prSet>
      <dgm:spPr/>
      <dgm:t>
        <a:bodyPr/>
        <a:lstStyle/>
        <a:p>
          <a:r>
            <a:rPr lang="es-EC" sz="1800" dirty="0" smtClean="0"/>
            <a:t>Elaboración de una pagina web</a:t>
          </a:r>
          <a:endParaRPr lang="es-ES" sz="1800" dirty="0"/>
        </a:p>
      </dgm:t>
    </dgm:pt>
    <dgm:pt modelId="{46F37AB2-35A4-4398-9F64-50DD676DEC97}" type="parTrans" cxnId="{083E39AC-1B94-4DE6-97A3-1FF4F537C5DC}">
      <dgm:prSet/>
      <dgm:spPr/>
      <dgm:t>
        <a:bodyPr/>
        <a:lstStyle/>
        <a:p>
          <a:endParaRPr lang="en-US"/>
        </a:p>
      </dgm:t>
    </dgm:pt>
    <dgm:pt modelId="{BDF27E88-79AD-45FF-92F3-CFDFE7CA50E2}" type="sibTrans" cxnId="{083E39AC-1B94-4DE6-97A3-1FF4F537C5DC}">
      <dgm:prSet/>
      <dgm:spPr/>
      <dgm:t>
        <a:bodyPr/>
        <a:lstStyle/>
        <a:p>
          <a:endParaRPr lang="en-US"/>
        </a:p>
      </dgm:t>
    </dgm:pt>
    <dgm:pt modelId="{F3D0B021-ADDA-44A8-BDE1-D539CC001365}">
      <dgm:prSet custT="1">
        <dgm:style>
          <a:lnRef idx="2">
            <a:schemeClr val="dk1"/>
          </a:lnRef>
          <a:fillRef idx="1">
            <a:schemeClr val="lt1"/>
          </a:fillRef>
          <a:effectRef idx="0">
            <a:schemeClr val="dk1"/>
          </a:effectRef>
          <a:fontRef idx="minor">
            <a:schemeClr val="dk1"/>
          </a:fontRef>
        </dgm:style>
      </dgm:prSet>
      <dgm:spPr/>
      <dgm:t>
        <a:bodyPr/>
        <a:lstStyle/>
        <a:p>
          <a:r>
            <a:rPr lang="es-ES" sz="1800" b="1" dirty="0" smtClean="0"/>
            <a:t>PROMOCIÓN</a:t>
          </a:r>
          <a:endParaRPr lang="es-ES" sz="1800" b="1" dirty="0"/>
        </a:p>
      </dgm:t>
    </dgm:pt>
    <dgm:pt modelId="{CC64B7E2-7A1C-4152-B5F5-D53A4BD9952E}" type="parTrans" cxnId="{59A3AF64-DCB2-4C8A-9DDC-5BD266CDD9B6}">
      <dgm:prSet/>
      <dgm:spPr/>
      <dgm:t>
        <a:bodyPr/>
        <a:lstStyle/>
        <a:p>
          <a:endParaRPr lang="en-US"/>
        </a:p>
      </dgm:t>
    </dgm:pt>
    <dgm:pt modelId="{95DC417F-16C0-4B63-A7E5-942EF661A008}" type="sibTrans" cxnId="{59A3AF64-DCB2-4C8A-9DDC-5BD266CDD9B6}">
      <dgm:prSet/>
      <dgm:spPr/>
      <dgm:t>
        <a:bodyPr/>
        <a:lstStyle/>
        <a:p>
          <a:endParaRPr lang="en-US"/>
        </a:p>
      </dgm:t>
    </dgm:pt>
    <dgm:pt modelId="{FD16E590-9669-4598-9DFB-CDC5B2E84A35}">
      <dgm:prSet custT="1">
        <dgm:style>
          <a:lnRef idx="1">
            <a:schemeClr val="dk1"/>
          </a:lnRef>
          <a:fillRef idx="2">
            <a:schemeClr val="dk1"/>
          </a:fillRef>
          <a:effectRef idx="1">
            <a:schemeClr val="dk1"/>
          </a:effectRef>
          <a:fontRef idx="minor">
            <a:schemeClr val="dk1"/>
          </a:fontRef>
        </dgm:style>
      </dgm:prSet>
      <dgm:spPr/>
      <dgm:t>
        <a:bodyPr/>
        <a:lstStyle/>
        <a:p>
          <a:r>
            <a:rPr lang="es-EC" sz="1800" dirty="0" smtClean="0"/>
            <a:t>Entrega de  trípticos detallados con la descripción de los cursos de capacitación. </a:t>
          </a:r>
          <a:endParaRPr lang="es-EC" sz="1800" dirty="0" smtClean="0"/>
        </a:p>
      </dgm:t>
    </dgm:pt>
    <dgm:pt modelId="{B89D81D4-F11C-4E2B-BE89-C58341874177}" type="parTrans" cxnId="{2F51BAAD-A08B-4EB0-B89C-AB62533DCDB7}">
      <dgm:prSet/>
      <dgm:spPr/>
      <dgm:t>
        <a:bodyPr/>
        <a:lstStyle/>
        <a:p>
          <a:endParaRPr lang="en-US"/>
        </a:p>
      </dgm:t>
    </dgm:pt>
    <dgm:pt modelId="{0D6A6E1B-2377-4D20-8AD8-60D6D26BC9AA}" type="sibTrans" cxnId="{2F51BAAD-A08B-4EB0-B89C-AB62533DCDB7}">
      <dgm:prSet/>
      <dgm:spPr/>
      <dgm:t>
        <a:bodyPr/>
        <a:lstStyle/>
        <a:p>
          <a:endParaRPr lang="en-US"/>
        </a:p>
      </dgm:t>
    </dgm:pt>
    <dgm:pt modelId="{DB0F2EF2-ED83-49E6-ACFD-B81BC9409AC9}" type="pres">
      <dgm:prSet presAssocID="{176B3692-0D8E-46C7-8234-009DC922E89E}" presName="Name0" presStyleCnt="0">
        <dgm:presLayoutVars>
          <dgm:dir/>
          <dgm:animLvl val="lvl"/>
          <dgm:resizeHandles val="exact"/>
        </dgm:presLayoutVars>
      </dgm:prSet>
      <dgm:spPr/>
    </dgm:pt>
    <dgm:pt modelId="{1F2A51C5-8A44-4BD0-8FED-646CEBA6ABB9}" type="pres">
      <dgm:prSet presAssocID="{C4B92CD6-F813-4528-A105-253D2ABAAA77}" presName="linNode" presStyleCnt="0"/>
      <dgm:spPr/>
    </dgm:pt>
    <dgm:pt modelId="{BF6BDFA5-BC9A-46FD-9B86-91BA6FFDDD4C}" type="pres">
      <dgm:prSet presAssocID="{C4B92CD6-F813-4528-A105-253D2ABAAA77}" presName="parentText" presStyleLbl="node1" presStyleIdx="0" presStyleCnt="4" custScaleX="61895">
        <dgm:presLayoutVars>
          <dgm:chMax val="1"/>
          <dgm:bulletEnabled val="1"/>
        </dgm:presLayoutVars>
      </dgm:prSet>
      <dgm:spPr/>
      <dgm:t>
        <a:bodyPr/>
        <a:lstStyle/>
        <a:p>
          <a:endParaRPr lang="en-US"/>
        </a:p>
      </dgm:t>
    </dgm:pt>
    <dgm:pt modelId="{0F95E168-ECAC-472B-8054-E74245B11A6D}" type="pres">
      <dgm:prSet presAssocID="{C4B92CD6-F813-4528-A105-253D2ABAAA77}" presName="descendantText" presStyleLbl="alignAccFollowNode1" presStyleIdx="0" presStyleCnt="4" custScaleX="115156">
        <dgm:presLayoutVars>
          <dgm:bulletEnabled val="1"/>
        </dgm:presLayoutVars>
      </dgm:prSet>
      <dgm:spPr/>
      <dgm:t>
        <a:bodyPr/>
        <a:lstStyle/>
        <a:p>
          <a:endParaRPr lang="en-US"/>
        </a:p>
      </dgm:t>
    </dgm:pt>
    <dgm:pt modelId="{49FE8DE1-91C9-45BE-B186-7C58D6D90BE0}" type="pres">
      <dgm:prSet presAssocID="{36030927-8507-41D4-B588-A0A5D604EF44}" presName="sp" presStyleCnt="0"/>
      <dgm:spPr/>
    </dgm:pt>
    <dgm:pt modelId="{D8BDC938-26D0-4B76-93F5-485481D4EF58}" type="pres">
      <dgm:prSet presAssocID="{A164BCE8-D307-443D-AA78-EABBCCE764CB}" presName="linNode" presStyleCnt="0"/>
      <dgm:spPr/>
    </dgm:pt>
    <dgm:pt modelId="{4AAD3415-3908-41CF-94F4-29F3326AB02C}" type="pres">
      <dgm:prSet presAssocID="{A164BCE8-D307-443D-AA78-EABBCCE764CB}" presName="parentText" presStyleLbl="node1" presStyleIdx="1" presStyleCnt="4" custScaleX="61895">
        <dgm:presLayoutVars>
          <dgm:chMax val="1"/>
          <dgm:bulletEnabled val="1"/>
        </dgm:presLayoutVars>
      </dgm:prSet>
      <dgm:spPr/>
      <dgm:t>
        <a:bodyPr/>
        <a:lstStyle/>
        <a:p>
          <a:endParaRPr lang="en-US"/>
        </a:p>
      </dgm:t>
    </dgm:pt>
    <dgm:pt modelId="{A24EF69E-23C7-413C-8CB6-FE4EBB4E3555}" type="pres">
      <dgm:prSet presAssocID="{A164BCE8-D307-443D-AA78-EABBCCE764CB}" presName="descendantText" presStyleLbl="alignAccFollowNode1" presStyleIdx="1" presStyleCnt="4" custScaleX="115361">
        <dgm:presLayoutVars>
          <dgm:bulletEnabled val="1"/>
        </dgm:presLayoutVars>
      </dgm:prSet>
      <dgm:spPr/>
      <dgm:t>
        <a:bodyPr/>
        <a:lstStyle/>
        <a:p>
          <a:endParaRPr lang="en-US"/>
        </a:p>
      </dgm:t>
    </dgm:pt>
    <dgm:pt modelId="{C0B5B1F3-B528-4D03-991A-FB1427BC49DE}" type="pres">
      <dgm:prSet presAssocID="{CF1B8843-2C85-4CDD-88F2-143494484610}" presName="sp" presStyleCnt="0"/>
      <dgm:spPr/>
    </dgm:pt>
    <dgm:pt modelId="{B7A21451-55D1-4B00-AEF4-EA7F0AEEF36F}" type="pres">
      <dgm:prSet presAssocID="{FD6F7E08-6EBF-4F1B-A189-0194E535163B}" presName="linNode" presStyleCnt="0"/>
      <dgm:spPr/>
    </dgm:pt>
    <dgm:pt modelId="{F26414F4-EC55-4FD7-9465-CA1B4E9DED44}" type="pres">
      <dgm:prSet presAssocID="{FD6F7E08-6EBF-4F1B-A189-0194E535163B}" presName="parentText" presStyleLbl="node1" presStyleIdx="2" presStyleCnt="4" custScaleX="61895">
        <dgm:presLayoutVars>
          <dgm:chMax val="1"/>
          <dgm:bulletEnabled val="1"/>
        </dgm:presLayoutVars>
      </dgm:prSet>
      <dgm:spPr/>
      <dgm:t>
        <a:bodyPr/>
        <a:lstStyle/>
        <a:p>
          <a:endParaRPr lang="en-US"/>
        </a:p>
      </dgm:t>
    </dgm:pt>
    <dgm:pt modelId="{4BEB8A1E-25FE-43B8-A598-224A3AB05511}" type="pres">
      <dgm:prSet presAssocID="{FD6F7E08-6EBF-4F1B-A189-0194E535163B}" presName="descendantText" presStyleLbl="alignAccFollowNode1" presStyleIdx="2" presStyleCnt="4" custScaleX="115833">
        <dgm:presLayoutVars>
          <dgm:bulletEnabled val="1"/>
        </dgm:presLayoutVars>
      </dgm:prSet>
      <dgm:spPr/>
      <dgm:t>
        <a:bodyPr/>
        <a:lstStyle/>
        <a:p>
          <a:endParaRPr lang="en-US"/>
        </a:p>
      </dgm:t>
    </dgm:pt>
    <dgm:pt modelId="{426EBB8B-5454-493B-8638-EA8F571893EF}" type="pres">
      <dgm:prSet presAssocID="{5229C0F6-C185-45A7-A709-F73F0B1B344C}" presName="sp" presStyleCnt="0"/>
      <dgm:spPr/>
    </dgm:pt>
    <dgm:pt modelId="{1C6DC014-E0C0-4B1F-9E00-4623D289A19F}" type="pres">
      <dgm:prSet presAssocID="{F3D0B021-ADDA-44A8-BDE1-D539CC001365}" presName="linNode" presStyleCnt="0"/>
      <dgm:spPr/>
    </dgm:pt>
    <dgm:pt modelId="{7CDE8B76-D76F-4738-8234-366F42AABFEC}" type="pres">
      <dgm:prSet presAssocID="{F3D0B021-ADDA-44A8-BDE1-D539CC001365}" presName="parentText" presStyleLbl="node1" presStyleIdx="3" presStyleCnt="4" custScaleX="61895">
        <dgm:presLayoutVars>
          <dgm:chMax val="1"/>
          <dgm:bulletEnabled val="1"/>
        </dgm:presLayoutVars>
      </dgm:prSet>
      <dgm:spPr/>
      <dgm:t>
        <a:bodyPr/>
        <a:lstStyle/>
        <a:p>
          <a:endParaRPr lang="en-US"/>
        </a:p>
      </dgm:t>
    </dgm:pt>
    <dgm:pt modelId="{D073E5F1-0AB0-44EE-89FC-3E4DCEE55520}" type="pres">
      <dgm:prSet presAssocID="{F3D0B021-ADDA-44A8-BDE1-D539CC001365}" presName="descendantText" presStyleLbl="alignAccFollowNode1" presStyleIdx="3" presStyleCnt="4" custScaleX="115299">
        <dgm:presLayoutVars>
          <dgm:bulletEnabled val="1"/>
        </dgm:presLayoutVars>
      </dgm:prSet>
      <dgm:spPr/>
      <dgm:t>
        <a:bodyPr/>
        <a:lstStyle/>
        <a:p>
          <a:endParaRPr lang="en-US"/>
        </a:p>
      </dgm:t>
    </dgm:pt>
  </dgm:ptLst>
  <dgm:cxnLst>
    <dgm:cxn modelId="{A57CA287-1BB5-450E-AFAC-003D5DDA0256}" srcId="{FD6F7E08-6EBF-4F1B-A189-0194E535163B}" destId="{A495E7E3-AC63-48E7-B398-050F003014BA}" srcOrd="0" destOrd="0" parTransId="{3CAAACF9-686E-4B10-A855-BC84279AB8B1}" sibTransId="{D0174BF1-9FF3-4DA3-A99E-EBA7B354FE61}"/>
    <dgm:cxn modelId="{083E39AC-1B94-4DE6-97A3-1FF4F537C5DC}" srcId="{F3D0B021-ADDA-44A8-BDE1-D539CC001365}" destId="{822CF4CA-064F-4EFD-8AAA-9C683283541D}" srcOrd="0" destOrd="0" parTransId="{46F37AB2-35A4-4398-9F64-50DD676DEC97}" sibTransId="{BDF27E88-79AD-45FF-92F3-CFDFE7CA50E2}"/>
    <dgm:cxn modelId="{04ED2756-286C-4A94-B008-0EA8FEC41174}" type="presOf" srcId="{F3D0B021-ADDA-44A8-BDE1-D539CC001365}" destId="{7CDE8B76-D76F-4738-8234-366F42AABFEC}" srcOrd="0" destOrd="0" presId="urn:microsoft.com/office/officeart/2005/8/layout/vList5"/>
    <dgm:cxn modelId="{1EF88762-99A0-4B5B-B891-BD1EE4590AAD}" srcId="{C4B92CD6-F813-4528-A105-253D2ABAAA77}" destId="{A31A26ED-0D9C-46AF-848A-5D9F348C0089}" srcOrd="1" destOrd="0" parTransId="{24567ED7-FB08-49AE-9C30-4F3168AFB2EA}" sibTransId="{9270C31D-B817-46D1-AA33-2790485D38E2}"/>
    <dgm:cxn modelId="{CB13A21C-40F8-43D5-963C-79B1BDB31ED4}" type="presOf" srcId="{176B3692-0D8E-46C7-8234-009DC922E89E}" destId="{DB0F2EF2-ED83-49E6-ACFD-B81BC9409AC9}" srcOrd="0" destOrd="0" presId="urn:microsoft.com/office/officeart/2005/8/layout/vList5"/>
    <dgm:cxn modelId="{4FF632D0-EF96-4A76-9B08-CCAE4D8AD3E5}" type="presOf" srcId="{FD6F7E08-6EBF-4F1B-A189-0194E535163B}" destId="{F26414F4-EC55-4FD7-9465-CA1B4E9DED44}" srcOrd="0" destOrd="0" presId="urn:microsoft.com/office/officeart/2005/8/layout/vList5"/>
    <dgm:cxn modelId="{2362E91A-6BB6-4DA5-B420-1F33DD287DAC}" type="presOf" srcId="{822CF4CA-064F-4EFD-8AAA-9C683283541D}" destId="{D073E5F1-0AB0-44EE-89FC-3E4DCEE55520}" srcOrd="0" destOrd="0" presId="urn:microsoft.com/office/officeart/2005/8/layout/vList5"/>
    <dgm:cxn modelId="{0B2BC6FA-3916-4E34-B366-7FE5BA6A6A31}" type="presOf" srcId="{A164BCE8-D307-443D-AA78-EABBCCE764CB}" destId="{4AAD3415-3908-41CF-94F4-29F3326AB02C}" srcOrd="0" destOrd="0" presId="urn:microsoft.com/office/officeart/2005/8/layout/vList5"/>
    <dgm:cxn modelId="{2C81E672-D5C2-4152-A401-1C5D347C514B}" type="presOf" srcId="{C4B92CD6-F813-4528-A105-253D2ABAAA77}" destId="{BF6BDFA5-BC9A-46FD-9B86-91BA6FFDDD4C}" srcOrd="0" destOrd="0" presId="urn:microsoft.com/office/officeart/2005/8/layout/vList5"/>
    <dgm:cxn modelId="{409D8391-922B-491F-B625-BBFEB38614E1}" type="presOf" srcId="{A31A26ED-0D9C-46AF-848A-5D9F348C0089}" destId="{0F95E168-ECAC-472B-8054-E74245B11A6D}" srcOrd="0" destOrd="1" presId="urn:microsoft.com/office/officeart/2005/8/layout/vList5"/>
    <dgm:cxn modelId="{1EB34FAB-BD97-45C5-95F3-A4CFBB5C0E3B}" type="presOf" srcId="{8B5BA46B-AB2F-4291-8355-10F1B0C106D4}" destId="{0F95E168-ECAC-472B-8054-E74245B11A6D}" srcOrd="0" destOrd="0" presId="urn:microsoft.com/office/officeart/2005/8/layout/vList5"/>
    <dgm:cxn modelId="{54FE0047-7AF8-438A-8675-065D125B00EA}" srcId="{A164BCE8-D307-443D-AA78-EABBCCE764CB}" destId="{246E1861-7377-46FB-A95F-8E18DD0291FC}" srcOrd="0" destOrd="0" parTransId="{D3A2D4B7-E083-470B-A44B-5120EF9260D0}" sibTransId="{85FFFDAC-A61E-4BFB-B29E-DB7AFA14CAE9}"/>
    <dgm:cxn modelId="{986B349A-B145-4009-9B4F-698FF81C5A6E}" srcId="{FD6F7E08-6EBF-4F1B-A189-0194E535163B}" destId="{3C9568F4-D346-4F69-B567-E712DDD0C176}" srcOrd="1" destOrd="0" parTransId="{0356049F-1BB8-420A-BD69-2A64416F38B4}" sibTransId="{F8CAD14B-4DA4-4A5D-991A-4DE7CC9452F4}"/>
    <dgm:cxn modelId="{818F9D84-B07D-40BA-B7DD-8C95DEF8D8C3}" srcId="{C4B92CD6-F813-4528-A105-253D2ABAAA77}" destId="{8B5BA46B-AB2F-4291-8355-10F1B0C106D4}" srcOrd="0" destOrd="0" parTransId="{9D370E20-04E2-49B0-9AB9-EB4A3FF14BF6}" sibTransId="{5606A41E-806D-40D0-9E96-DD2D14898F6A}"/>
    <dgm:cxn modelId="{976387E4-5FE9-4C66-BC6A-5E60CFAF6E05}" type="presOf" srcId="{FD16E590-9669-4598-9DFB-CDC5B2E84A35}" destId="{D073E5F1-0AB0-44EE-89FC-3E4DCEE55520}" srcOrd="0" destOrd="1" presId="urn:microsoft.com/office/officeart/2005/8/layout/vList5"/>
    <dgm:cxn modelId="{19AEE8A1-3630-4A07-81B6-E73BEA863CB2}" srcId="{176B3692-0D8E-46C7-8234-009DC922E89E}" destId="{C4B92CD6-F813-4528-A105-253D2ABAAA77}" srcOrd="0" destOrd="0" parTransId="{BA4E6C71-4372-4102-86C6-BFA33D43E002}" sibTransId="{36030927-8507-41D4-B588-A0A5D604EF44}"/>
    <dgm:cxn modelId="{74AE6868-AA64-4EC3-8F47-651FD3B9E398}" type="presOf" srcId="{246E1861-7377-46FB-A95F-8E18DD0291FC}" destId="{A24EF69E-23C7-413C-8CB6-FE4EBB4E3555}" srcOrd="0" destOrd="0" presId="urn:microsoft.com/office/officeart/2005/8/layout/vList5"/>
    <dgm:cxn modelId="{2E299A51-A7FD-4227-B439-52974B118A2A}" srcId="{176B3692-0D8E-46C7-8234-009DC922E89E}" destId="{FD6F7E08-6EBF-4F1B-A189-0194E535163B}" srcOrd="2" destOrd="0" parTransId="{04781ABE-5D8C-4640-AEA0-1EC23B7AA6B2}" sibTransId="{5229C0F6-C185-45A7-A709-F73F0B1B344C}"/>
    <dgm:cxn modelId="{70E8912D-A6D7-4E37-85B6-CE375900C13E}" type="presOf" srcId="{60CEEB9E-222E-44C3-8D3E-C14943B2F0A5}" destId="{4BEB8A1E-25FE-43B8-A598-224A3AB05511}" srcOrd="0" destOrd="2" presId="urn:microsoft.com/office/officeart/2005/8/layout/vList5"/>
    <dgm:cxn modelId="{C683808D-8F0B-42A5-B87C-0677F18D5857}" srcId="{176B3692-0D8E-46C7-8234-009DC922E89E}" destId="{A164BCE8-D307-443D-AA78-EABBCCE764CB}" srcOrd="1" destOrd="0" parTransId="{13E4250D-016E-4EB0-B330-3CF1F9F95EDA}" sibTransId="{CF1B8843-2C85-4CDD-88F2-143494484610}"/>
    <dgm:cxn modelId="{A77263B9-243F-4221-B238-F046758C5A98}" type="presOf" srcId="{A495E7E3-AC63-48E7-B398-050F003014BA}" destId="{4BEB8A1E-25FE-43B8-A598-224A3AB05511}" srcOrd="0" destOrd="0" presId="urn:microsoft.com/office/officeart/2005/8/layout/vList5"/>
    <dgm:cxn modelId="{20FFDD94-4730-48FA-BBEE-2F186076C8E0}" srcId="{FD6F7E08-6EBF-4F1B-A189-0194E535163B}" destId="{60CEEB9E-222E-44C3-8D3E-C14943B2F0A5}" srcOrd="2" destOrd="0" parTransId="{95566D3B-77D4-4173-8C6E-EEF2B332F935}" sibTransId="{A5B7C473-0873-4A65-9507-E355FBC0FED0}"/>
    <dgm:cxn modelId="{C958F2F2-1B51-466A-AE43-CCEE4B5D1AA5}" type="presOf" srcId="{3C9568F4-D346-4F69-B567-E712DDD0C176}" destId="{4BEB8A1E-25FE-43B8-A598-224A3AB05511}" srcOrd="0" destOrd="1" presId="urn:microsoft.com/office/officeart/2005/8/layout/vList5"/>
    <dgm:cxn modelId="{2F51BAAD-A08B-4EB0-B89C-AB62533DCDB7}" srcId="{F3D0B021-ADDA-44A8-BDE1-D539CC001365}" destId="{FD16E590-9669-4598-9DFB-CDC5B2E84A35}" srcOrd="1" destOrd="0" parTransId="{B89D81D4-F11C-4E2B-BE89-C58341874177}" sibTransId="{0D6A6E1B-2377-4D20-8AD8-60D6D26BC9AA}"/>
    <dgm:cxn modelId="{59A3AF64-DCB2-4C8A-9DDC-5BD266CDD9B6}" srcId="{176B3692-0D8E-46C7-8234-009DC922E89E}" destId="{F3D0B021-ADDA-44A8-BDE1-D539CC001365}" srcOrd="3" destOrd="0" parTransId="{CC64B7E2-7A1C-4152-B5F5-D53A4BD9952E}" sibTransId="{95DC417F-16C0-4B63-A7E5-942EF661A008}"/>
    <dgm:cxn modelId="{2BD9C0CA-0C89-40BC-B46B-A19FD4059C0F}" type="presParOf" srcId="{DB0F2EF2-ED83-49E6-ACFD-B81BC9409AC9}" destId="{1F2A51C5-8A44-4BD0-8FED-646CEBA6ABB9}" srcOrd="0" destOrd="0" presId="urn:microsoft.com/office/officeart/2005/8/layout/vList5"/>
    <dgm:cxn modelId="{B992D1EC-A6A4-4957-952B-4B862095BAAC}" type="presParOf" srcId="{1F2A51C5-8A44-4BD0-8FED-646CEBA6ABB9}" destId="{BF6BDFA5-BC9A-46FD-9B86-91BA6FFDDD4C}" srcOrd="0" destOrd="0" presId="urn:microsoft.com/office/officeart/2005/8/layout/vList5"/>
    <dgm:cxn modelId="{03D4E232-FF6A-41A0-AE90-F8E6B4D63651}" type="presParOf" srcId="{1F2A51C5-8A44-4BD0-8FED-646CEBA6ABB9}" destId="{0F95E168-ECAC-472B-8054-E74245B11A6D}" srcOrd="1" destOrd="0" presId="urn:microsoft.com/office/officeart/2005/8/layout/vList5"/>
    <dgm:cxn modelId="{806BE591-D2AE-41AA-993B-30AA1A4E897E}" type="presParOf" srcId="{DB0F2EF2-ED83-49E6-ACFD-B81BC9409AC9}" destId="{49FE8DE1-91C9-45BE-B186-7C58D6D90BE0}" srcOrd="1" destOrd="0" presId="urn:microsoft.com/office/officeart/2005/8/layout/vList5"/>
    <dgm:cxn modelId="{47C76AE5-D938-4D2E-93BC-18019FA673B3}" type="presParOf" srcId="{DB0F2EF2-ED83-49E6-ACFD-B81BC9409AC9}" destId="{D8BDC938-26D0-4B76-93F5-485481D4EF58}" srcOrd="2" destOrd="0" presId="urn:microsoft.com/office/officeart/2005/8/layout/vList5"/>
    <dgm:cxn modelId="{BFBE25E7-05B7-4616-B5C0-83B8C316A1F0}" type="presParOf" srcId="{D8BDC938-26D0-4B76-93F5-485481D4EF58}" destId="{4AAD3415-3908-41CF-94F4-29F3326AB02C}" srcOrd="0" destOrd="0" presId="urn:microsoft.com/office/officeart/2005/8/layout/vList5"/>
    <dgm:cxn modelId="{C94E5311-A29F-46BA-8201-65B22118BE57}" type="presParOf" srcId="{D8BDC938-26D0-4B76-93F5-485481D4EF58}" destId="{A24EF69E-23C7-413C-8CB6-FE4EBB4E3555}" srcOrd="1" destOrd="0" presId="urn:microsoft.com/office/officeart/2005/8/layout/vList5"/>
    <dgm:cxn modelId="{FD185EC8-1677-4CB7-8C54-A27BCE7E3776}" type="presParOf" srcId="{DB0F2EF2-ED83-49E6-ACFD-B81BC9409AC9}" destId="{C0B5B1F3-B528-4D03-991A-FB1427BC49DE}" srcOrd="3" destOrd="0" presId="urn:microsoft.com/office/officeart/2005/8/layout/vList5"/>
    <dgm:cxn modelId="{6E5DE9C0-C7C7-4468-80F8-00546DD0109C}" type="presParOf" srcId="{DB0F2EF2-ED83-49E6-ACFD-B81BC9409AC9}" destId="{B7A21451-55D1-4B00-AEF4-EA7F0AEEF36F}" srcOrd="4" destOrd="0" presId="urn:microsoft.com/office/officeart/2005/8/layout/vList5"/>
    <dgm:cxn modelId="{C4E2F8F2-F735-4639-AA9E-B517CE8AFB8E}" type="presParOf" srcId="{B7A21451-55D1-4B00-AEF4-EA7F0AEEF36F}" destId="{F26414F4-EC55-4FD7-9465-CA1B4E9DED44}" srcOrd="0" destOrd="0" presId="urn:microsoft.com/office/officeart/2005/8/layout/vList5"/>
    <dgm:cxn modelId="{8F84DA47-314E-40C5-B731-8CB59450F4A8}" type="presParOf" srcId="{B7A21451-55D1-4B00-AEF4-EA7F0AEEF36F}" destId="{4BEB8A1E-25FE-43B8-A598-224A3AB05511}" srcOrd="1" destOrd="0" presId="urn:microsoft.com/office/officeart/2005/8/layout/vList5"/>
    <dgm:cxn modelId="{EB511C6C-5711-4B22-82A7-DB59719AF7E8}" type="presParOf" srcId="{DB0F2EF2-ED83-49E6-ACFD-B81BC9409AC9}" destId="{426EBB8B-5454-493B-8638-EA8F571893EF}" srcOrd="5" destOrd="0" presId="urn:microsoft.com/office/officeart/2005/8/layout/vList5"/>
    <dgm:cxn modelId="{5D0B2E2E-47BA-4404-9A29-88923577E14C}" type="presParOf" srcId="{DB0F2EF2-ED83-49E6-ACFD-B81BC9409AC9}" destId="{1C6DC014-E0C0-4B1F-9E00-4623D289A19F}" srcOrd="6" destOrd="0" presId="urn:microsoft.com/office/officeart/2005/8/layout/vList5"/>
    <dgm:cxn modelId="{3F1F315D-EC17-4D1F-BD0D-E0E50FB46E38}" type="presParOf" srcId="{1C6DC014-E0C0-4B1F-9E00-4623D289A19F}" destId="{7CDE8B76-D76F-4738-8234-366F42AABFEC}" srcOrd="0" destOrd="0" presId="urn:microsoft.com/office/officeart/2005/8/layout/vList5"/>
    <dgm:cxn modelId="{70F16A35-8A31-425C-AD08-89F68F75D737}" type="presParOf" srcId="{1C6DC014-E0C0-4B1F-9E00-4623D289A19F}" destId="{D073E5F1-0AB0-44EE-89FC-3E4DCEE555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D8977-9BA8-47F8-B523-49AB63A22F4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BED75BBA-300F-43A2-925D-D15B85D64B7C}">
      <dgm:prSet phldrT="[Texto]" custT="1"/>
      <dgm:spPr>
        <a:ln>
          <a:solidFill>
            <a:srgbClr val="00B050"/>
          </a:solidFill>
        </a:ln>
      </dgm:spPr>
      <dgm:t>
        <a:bodyPr/>
        <a:lstStyle/>
        <a:p>
          <a:pPr algn="just"/>
          <a:r>
            <a:rPr lang="es-ES" sz="1800" dirty="0" smtClean="0"/>
            <a:t>Definir el tamaño óptimo del proyecto que permita cumplir con la eficiente prestación del servicio.</a:t>
          </a:r>
          <a:endParaRPr lang="en-US" sz="1800" dirty="0">
            <a:latin typeface="+mn-lt"/>
          </a:endParaRPr>
        </a:p>
      </dgm:t>
    </dgm:pt>
    <dgm:pt modelId="{CCA047F6-21E5-4D05-83C5-65492A0872ED}" type="parTrans" cxnId="{ED187C89-D48F-47D0-B35D-9C4B7B467861}">
      <dgm:prSet/>
      <dgm:spPr/>
      <dgm:t>
        <a:bodyPr/>
        <a:lstStyle/>
        <a:p>
          <a:endParaRPr lang="en-US"/>
        </a:p>
      </dgm:t>
    </dgm:pt>
    <dgm:pt modelId="{DF32B8FB-366F-4A36-96A0-67D17655ECA6}" type="sibTrans" cxnId="{ED187C89-D48F-47D0-B35D-9C4B7B467861}">
      <dgm:prSet/>
      <dgm:spPr>
        <a:ln>
          <a:solidFill>
            <a:srgbClr val="00B050">
              <a:alpha val="90000"/>
            </a:srgbClr>
          </a:solidFill>
        </a:ln>
      </dgm:spPr>
      <dgm:t>
        <a:bodyPr/>
        <a:lstStyle/>
        <a:p>
          <a:endParaRPr lang="en-US"/>
        </a:p>
      </dgm:t>
    </dgm:pt>
    <dgm:pt modelId="{AED0AA60-837B-4B96-91EE-2E3C7C45108C}">
      <dgm:prSet/>
      <dgm:spPr>
        <a:ln>
          <a:solidFill>
            <a:srgbClr val="00B050"/>
          </a:solidFill>
        </a:ln>
      </dgm:spPr>
      <dgm:t>
        <a:bodyPr/>
        <a:lstStyle/>
        <a:p>
          <a:r>
            <a:rPr lang="es-ES" smtClean="0"/>
            <a:t>Definir la localización el proyecto con el fin de situarlo estratégicamente para los clientes.</a:t>
          </a:r>
          <a:endParaRPr lang="en-US"/>
        </a:p>
      </dgm:t>
    </dgm:pt>
    <dgm:pt modelId="{B7C080D5-10E9-48B1-A2F4-99969978AF5B}" type="parTrans" cxnId="{43DDAF85-E048-40FC-8EE9-669AB1F11E35}">
      <dgm:prSet/>
      <dgm:spPr/>
      <dgm:t>
        <a:bodyPr/>
        <a:lstStyle/>
        <a:p>
          <a:endParaRPr lang="en-US"/>
        </a:p>
      </dgm:t>
    </dgm:pt>
    <dgm:pt modelId="{B96CDA17-FB4F-4935-BADD-6A290C468525}" type="sibTrans" cxnId="{43DDAF85-E048-40FC-8EE9-669AB1F11E35}">
      <dgm:prSet/>
      <dgm:spPr/>
      <dgm:t>
        <a:bodyPr/>
        <a:lstStyle/>
        <a:p>
          <a:endParaRPr lang="en-US"/>
        </a:p>
      </dgm:t>
    </dgm:pt>
    <dgm:pt modelId="{02143F00-00B9-4E1C-8246-EAAA8F38951C}">
      <dgm:prSet/>
      <dgm:spPr/>
      <dgm:t>
        <a:bodyPr/>
        <a:lstStyle/>
        <a:p>
          <a:r>
            <a:rPr lang="es-ES" smtClean="0"/>
            <a:t>Definir los procesos productivos necesarios para que la operación del servicio de capacitación optimice los recursos.</a:t>
          </a:r>
          <a:endParaRPr lang="en-US"/>
        </a:p>
      </dgm:t>
    </dgm:pt>
    <dgm:pt modelId="{3CDEB3F9-07BF-4BAE-AAF6-E596C2F34454}" type="parTrans" cxnId="{C33D14AF-B3A9-448D-8FB0-7831DCEB1E85}">
      <dgm:prSet/>
      <dgm:spPr/>
      <dgm:t>
        <a:bodyPr/>
        <a:lstStyle/>
        <a:p>
          <a:endParaRPr lang="en-US"/>
        </a:p>
      </dgm:t>
    </dgm:pt>
    <dgm:pt modelId="{86FB7C19-CE5C-40E0-AC01-B0D43C577086}" type="sibTrans" cxnId="{C33D14AF-B3A9-448D-8FB0-7831DCEB1E85}">
      <dgm:prSet/>
      <dgm:spPr/>
      <dgm:t>
        <a:bodyPr/>
        <a:lstStyle/>
        <a:p>
          <a:endParaRPr lang="en-US"/>
        </a:p>
      </dgm:t>
    </dgm:pt>
    <dgm:pt modelId="{6079FD0B-C42B-4599-AF85-C6F37240E128}">
      <dgm:prSet/>
      <dgm:spPr>
        <a:ln>
          <a:solidFill>
            <a:srgbClr val="00B050"/>
          </a:solidFill>
        </a:ln>
      </dgm:spPr>
      <dgm:t>
        <a:bodyPr/>
        <a:lstStyle/>
        <a:p>
          <a:r>
            <a:rPr lang="es-ES" dirty="0" smtClean="0"/>
            <a:t>Realizar el diseño estructural de la organización para cubrir el nivel de producción del servicio que atenderá un porcentaje del mercado objetivo.</a:t>
          </a:r>
          <a:endParaRPr lang="en-US" dirty="0"/>
        </a:p>
      </dgm:t>
    </dgm:pt>
    <dgm:pt modelId="{4713F8BC-AD5C-4158-89C6-9FBEC7CE8AFE}" type="parTrans" cxnId="{D51A41F2-B9DA-4F1A-B745-4B496F0DEDCD}">
      <dgm:prSet/>
      <dgm:spPr/>
      <dgm:t>
        <a:bodyPr/>
        <a:lstStyle/>
        <a:p>
          <a:endParaRPr lang="en-US"/>
        </a:p>
      </dgm:t>
    </dgm:pt>
    <dgm:pt modelId="{1BD98F31-6B00-4532-BF88-11CE2AD7CEB6}" type="sibTrans" cxnId="{D51A41F2-B9DA-4F1A-B745-4B496F0DEDCD}">
      <dgm:prSet/>
      <dgm:spPr/>
      <dgm:t>
        <a:bodyPr/>
        <a:lstStyle/>
        <a:p>
          <a:endParaRPr lang="en-US"/>
        </a:p>
      </dgm:t>
    </dgm:pt>
    <dgm:pt modelId="{BB5BA7D3-104E-4B87-9E9F-A051A593CC96}">
      <dgm:prSet/>
      <dgm:spPr/>
      <dgm:t>
        <a:bodyPr/>
        <a:lstStyle/>
        <a:p>
          <a:r>
            <a:rPr lang="es-ES" dirty="0" smtClean="0"/>
            <a:t>Establecer la estructura funcional y organizacional necesaria de la empresa de tal manera que se pueda ofrecer al cliente un servicio especializado.</a:t>
          </a:r>
          <a:endParaRPr lang="en-US" dirty="0"/>
        </a:p>
      </dgm:t>
    </dgm:pt>
    <dgm:pt modelId="{9B0B1336-242C-4288-8725-4B8FBF78EAF8}" type="parTrans" cxnId="{92F94783-1A33-44EF-8080-0F78AECE989E}">
      <dgm:prSet/>
      <dgm:spPr/>
      <dgm:t>
        <a:bodyPr/>
        <a:lstStyle/>
        <a:p>
          <a:endParaRPr lang="en-US"/>
        </a:p>
      </dgm:t>
    </dgm:pt>
    <dgm:pt modelId="{24EC6F0E-CC95-444A-8451-8FFEB98DF395}" type="sibTrans" cxnId="{92F94783-1A33-44EF-8080-0F78AECE989E}">
      <dgm:prSet/>
      <dgm:spPr/>
      <dgm:t>
        <a:bodyPr/>
        <a:lstStyle/>
        <a:p>
          <a:endParaRPr lang="en-US"/>
        </a:p>
      </dgm:t>
    </dgm:pt>
    <dgm:pt modelId="{A59E5515-EF9C-427E-A510-6C6E32A630CD}" type="pres">
      <dgm:prSet presAssocID="{DFED8977-9BA8-47F8-B523-49AB63A22F4A}" presName="outerComposite" presStyleCnt="0">
        <dgm:presLayoutVars>
          <dgm:chMax val="5"/>
          <dgm:dir/>
          <dgm:resizeHandles val="exact"/>
        </dgm:presLayoutVars>
      </dgm:prSet>
      <dgm:spPr/>
      <dgm:t>
        <a:bodyPr/>
        <a:lstStyle/>
        <a:p>
          <a:endParaRPr lang="en-US"/>
        </a:p>
      </dgm:t>
    </dgm:pt>
    <dgm:pt modelId="{6C3F0B16-0418-45BC-B15C-EBAC1F2BAC28}" type="pres">
      <dgm:prSet presAssocID="{DFED8977-9BA8-47F8-B523-49AB63A22F4A}" presName="dummyMaxCanvas" presStyleCnt="0">
        <dgm:presLayoutVars/>
      </dgm:prSet>
      <dgm:spPr/>
    </dgm:pt>
    <dgm:pt modelId="{2D8411A8-7B7E-43A4-8830-B3EABE03DFA2}" type="pres">
      <dgm:prSet presAssocID="{DFED8977-9BA8-47F8-B523-49AB63A22F4A}" presName="FiveNodes_1" presStyleLbl="node1" presStyleIdx="0" presStyleCnt="5">
        <dgm:presLayoutVars>
          <dgm:bulletEnabled val="1"/>
        </dgm:presLayoutVars>
      </dgm:prSet>
      <dgm:spPr/>
      <dgm:t>
        <a:bodyPr/>
        <a:lstStyle/>
        <a:p>
          <a:endParaRPr lang="en-US"/>
        </a:p>
      </dgm:t>
    </dgm:pt>
    <dgm:pt modelId="{7FD4B819-F6C9-4D87-95A8-4423B389D43E}" type="pres">
      <dgm:prSet presAssocID="{DFED8977-9BA8-47F8-B523-49AB63A22F4A}" presName="FiveNodes_2" presStyleLbl="node1" presStyleIdx="1" presStyleCnt="5">
        <dgm:presLayoutVars>
          <dgm:bulletEnabled val="1"/>
        </dgm:presLayoutVars>
      </dgm:prSet>
      <dgm:spPr/>
      <dgm:t>
        <a:bodyPr/>
        <a:lstStyle/>
        <a:p>
          <a:endParaRPr lang="en-US"/>
        </a:p>
      </dgm:t>
    </dgm:pt>
    <dgm:pt modelId="{214184D4-5AA3-46F6-BE38-18670109E7B5}" type="pres">
      <dgm:prSet presAssocID="{DFED8977-9BA8-47F8-B523-49AB63A22F4A}" presName="FiveNodes_3" presStyleLbl="node1" presStyleIdx="2" presStyleCnt="5">
        <dgm:presLayoutVars>
          <dgm:bulletEnabled val="1"/>
        </dgm:presLayoutVars>
      </dgm:prSet>
      <dgm:spPr/>
      <dgm:t>
        <a:bodyPr/>
        <a:lstStyle/>
        <a:p>
          <a:endParaRPr lang="en-US"/>
        </a:p>
      </dgm:t>
    </dgm:pt>
    <dgm:pt modelId="{99AF9190-DBA4-43B0-9813-F11BF54245DA}" type="pres">
      <dgm:prSet presAssocID="{DFED8977-9BA8-47F8-B523-49AB63A22F4A}" presName="FiveNodes_4" presStyleLbl="node1" presStyleIdx="3" presStyleCnt="5">
        <dgm:presLayoutVars>
          <dgm:bulletEnabled val="1"/>
        </dgm:presLayoutVars>
      </dgm:prSet>
      <dgm:spPr/>
      <dgm:t>
        <a:bodyPr/>
        <a:lstStyle/>
        <a:p>
          <a:endParaRPr lang="en-US"/>
        </a:p>
      </dgm:t>
    </dgm:pt>
    <dgm:pt modelId="{51930454-FC66-4C81-9543-30AD16E46F14}" type="pres">
      <dgm:prSet presAssocID="{DFED8977-9BA8-47F8-B523-49AB63A22F4A}" presName="FiveNodes_5" presStyleLbl="node1" presStyleIdx="4" presStyleCnt="5">
        <dgm:presLayoutVars>
          <dgm:bulletEnabled val="1"/>
        </dgm:presLayoutVars>
      </dgm:prSet>
      <dgm:spPr/>
      <dgm:t>
        <a:bodyPr/>
        <a:lstStyle/>
        <a:p>
          <a:endParaRPr lang="en-US"/>
        </a:p>
      </dgm:t>
    </dgm:pt>
    <dgm:pt modelId="{7FDC4A09-7624-4115-A8E0-88FBED0AEFF5}" type="pres">
      <dgm:prSet presAssocID="{DFED8977-9BA8-47F8-B523-49AB63A22F4A}" presName="FiveConn_1-2" presStyleLbl="fgAccFollowNode1" presStyleIdx="0" presStyleCnt="4">
        <dgm:presLayoutVars>
          <dgm:bulletEnabled val="1"/>
        </dgm:presLayoutVars>
      </dgm:prSet>
      <dgm:spPr/>
      <dgm:t>
        <a:bodyPr/>
        <a:lstStyle/>
        <a:p>
          <a:endParaRPr lang="en-US"/>
        </a:p>
      </dgm:t>
    </dgm:pt>
    <dgm:pt modelId="{C981C532-3C3C-48B4-95B2-DA21584D2234}" type="pres">
      <dgm:prSet presAssocID="{DFED8977-9BA8-47F8-B523-49AB63A22F4A}" presName="FiveConn_2-3" presStyleLbl="fgAccFollowNode1" presStyleIdx="1" presStyleCnt="4">
        <dgm:presLayoutVars>
          <dgm:bulletEnabled val="1"/>
        </dgm:presLayoutVars>
      </dgm:prSet>
      <dgm:spPr/>
      <dgm:t>
        <a:bodyPr/>
        <a:lstStyle/>
        <a:p>
          <a:endParaRPr lang="en-US"/>
        </a:p>
      </dgm:t>
    </dgm:pt>
    <dgm:pt modelId="{D80E3EEC-6754-41EC-B68E-802E727C73D4}" type="pres">
      <dgm:prSet presAssocID="{DFED8977-9BA8-47F8-B523-49AB63A22F4A}" presName="FiveConn_3-4" presStyleLbl="fgAccFollowNode1" presStyleIdx="2" presStyleCnt="4">
        <dgm:presLayoutVars>
          <dgm:bulletEnabled val="1"/>
        </dgm:presLayoutVars>
      </dgm:prSet>
      <dgm:spPr/>
      <dgm:t>
        <a:bodyPr/>
        <a:lstStyle/>
        <a:p>
          <a:endParaRPr lang="en-US"/>
        </a:p>
      </dgm:t>
    </dgm:pt>
    <dgm:pt modelId="{FDB7A961-D160-4E80-81CF-6A7C567B51FB}" type="pres">
      <dgm:prSet presAssocID="{DFED8977-9BA8-47F8-B523-49AB63A22F4A}" presName="FiveConn_4-5" presStyleLbl="fgAccFollowNode1" presStyleIdx="3" presStyleCnt="4">
        <dgm:presLayoutVars>
          <dgm:bulletEnabled val="1"/>
        </dgm:presLayoutVars>
      </dgm:prSet>
      <dgm:spPr/>
      <dgm:t>
        <a:bodyPr/>
        <a:lstStyle/>
        <a:p>
          <a:endParaRPr lang="en-US"/>
        </a:p>
      </dgm:t>
    </dgm:pt>
    <dgm:pt modelId="{A0B14180-ACA2-48D8-A49D-99406169A045}" type="pres">
      <dgm:prSet presAssocID="{DFED8977-9BA8-47F8-B523-49AB63A22F4A}" presName="FiveNodes_1_text" presStyleLbl="node1" presStyleIdx="4" presStyleCnt="5">
        <dgm:presLayoutVars>
          <dgm:bulletEnabled val="1"/>
        </dgm:presLayoutVars>
      </dgm:prSet>
      <dgm:spPr/>
      <dgm:t>
        <a:bodyPr/>
        <a:lstStyle/>
        <a:p>
          <a:endParaRPr lang="en-US"/>
        </a:p>
      </dgm:t>
    </dgm:pt>
    <dgm:pt modelId="{7A9BC25E-E9B5-4CCB-B0C5-09876803FB0D}" type="pres">
      <dgm:prSet presAssocID="{DFED8977-9BA8-47F8-B523-49AB63A22F4A}" presName="FiveNodes_2_text" presStyleLbl="node1" presStyleIdx="4" presStyleCnt="5">
        <dgm:presLayoutVars>
          <dgm:bulletEnabled val="1"/>
        </dgm:presLayoutVars>
      </dgm:prSet>
      <dgm:spPr/>
      <dgm:t>
        <a:bodyPr/>
        <a:lstStyle/>
        <a:p>
          <a:endParaRPr lang="en-US"/>
        </a:p>
      </dgm:t>
    </dgm:pt>
    <dgm:pt modelId="{2FFE58BC-9198-42C4-9FA8-985A2CEFC8C6}" type="pres">
      <dgm:prSet presAssocID="{DFED8977-9BA8-47F8-B523-49AB63A22F4A}" presName="FiveNodes_3_text" presStyleLbl="node1" presStyleIdx="4" presStyleCnt="5">
        <dgm:presLayoutVars>
          <dgm:bulletEnabled val="1"/>
        </dgm:presLayoutVars>
      </dgm:prSet>
      <dgm:spPr/>
      <dgm:t>
        <a:bodyPr/>
        <a:lstStyle/>
        <a:p>
          <a:endParaRPr lang="en-US"/>
        </a:p>
      </dgm:t>
    </dgm:pt>
    <dgm:pt modelId="{655BF6EC-0D2A-441F-B72D-15C8C5E7669A}" type="pres">
      <dgm:prSet presAssocID="{DFED8977-9BA8-47F8-B523-49AB63A22F4A}" presName="FiveNodes_4_text" presStyleLbl="node1" presStyleIdx="4" presStyleCnt="5">
        <dgm:presLayoutVars>
          <dgm:bulletEnabled val="1"/>
        </dgm:presLayoutVars>
      </dgm:prSet>
      <dgm:spPr/>
      <dgm:t>
        <a:bodyPr/>
        <a:lstStyle/>
        <a:p>
          <a:endParaRPr lang="en-US"/>
        </a:p>
      </dgm:t>
    </dgm:pt>
    <dgm:pt modelId="{6C012796-5FC1-448E-974A-3271113B8FA4}" type="pres">
      <dgm:prSet presAssocID="{DFED8977-9BA8-47F8-B523-49AB63A22F4A}" presName="FiveNodes_5_text" presStyleLbl="node1" presStyleIdx="4" presStyleCnt="5">
        <dgm:presLayoutVars>
          <dgm:bulletEnabled val="1"/>
        </dgm:presLayoutVars>
      </dgm:prSet>
      <dgm:spPr/>
      <dgm:t>
        <a:bodyPr/>
        <a:lstStyle/>
        <a:p>
          <a:endParaRPr lang="en-US"/>
        </a:p>
      </dgm:t>
    </dgm:pt>
  </dgm:ptLst>
  <dgm:cxnLst>
    <dgm:cxn modelId="{43DDAF85-E048-40FC-8EE9-669AB1F11E35}" srcId="{DFED8977-9BA8-47F8-B523-49AB63A22F4A}" destId="{AED0AA60-837B-4B96-91EE-2E3C7C45108C}" srcOrd="1" destOrd="0" parTransId="{B7C080D5-10E9-48B1-A2F4-99969978AF5B}" sibTransId="{B96CDA17-FB4F-4935-BADD-6A290C468525}"/>
    <dgm:cxn modelId="{79C4EA0B-B5F3-41A8-A46D-C50B28081B4E}" type="presOf" srcId="{BB5BA7D3-104E-4B87-9E9F-A051A593CC96}" destId="{51930454-FC66-4C81-9543-30AD16E46F14}" srcOrd="0" destOrd="0" presId="urn:microsoft.com/office/officeart/2005/8/layout/vProcess5"/>
    <dgm:cxn modelId="{47C69C5F-FAB4-477B-84D3-EB671975159A}" type="presOf" srcId="{BED75BBA-300F-43A2-925D-D15B85D64B7C}" destId="{2D8411A8-7B7E-43A4-8830-B3EABE03DFA2}" srcOrd="0" destOrd="0" presId="urn:microsoft.com/office/officeart/2005/8/layout/vProcess5"/>
    <dgm:cxn modelId="{A8B6B5FE-7750-4023-961D-AAF9A11581B1}" type="presOf" srcId="{BED75BBA-300F-43A2-925D-D15B85D64B7C}" destId="{A0B14180-ACA2-48D8-A49D-99406169A045}" srcOrd="1" destOrd="0" presId="urn:microsoft.com/office/officeart/2005/8/layout/vProcess5"/>
    <dgm:cxn modelId="{B52165EF-7BE7-46CF-8247-590CBB2AAF6E}" type="presOf" srcId="{BB5BA7D3-104E-4B87-9E9F-A051A593CC96}" destId="{6C012796-5FC1-448E-974A-3271113B8FA4}" srcOrd="1" destOrd="0" presId="urn:microsoft.com/office/officeart/2005/8/layout/vProcess5"/>
    <dgm:cxn modelId="{0CA1EFF8-F885-4A9C-823A-A0D2D5373151}" type="presOf" srcId="{02143F00-00B9-4E1C-8246-EAAA8F38951C}" destId="{2FFE58BC-9198-42C4-9FA8-985A2CEFC8C6}" srcOrd="1" destOrd="0" presId="urn:microsoft.com/office/officeart/2005/8/layout/vProcess5"/>
    <dgm:cxn modelId="{D51A41F2-B9DA-4F1A-B745-4B496F0DEDCD}" srcId="{DFED8977-9BA8-47F8-B523-49AB63A22F4A}" destId="{6079FD0B-C42B-4599-AF85-C6F37240E128}" srcOrd="3" destOrd="0" parTransId="{4713F8BC-AD5C-4158-89C6-9FBEC7CE8AFE}" sibTransId="{1BD98F31-6B00-4532-BF88-11CE2AD7CEB6}"/>
    <dgm:cxn modelId="{8BAB96E6-E2E0-4E07-B819-BFFD2A4CB5F6}" type="presOf" srcId="{1BD98F31-6B00-4532-BF88-11CE2AD7CEB6}" destId="{FDB7A961-D160-4E80-81CF-6A7C567B51FB}" srcOrd="0" destOrd="0" presId="urn:microsoft.com/office/officeart/2005/8/layout/vProcess5"/>
    <dgm:cxn modelId="{7CA2AB14-631E-4F6E-92A0-0FE1F01B3958}" type="presOf" srcId="{DF32B8FB-366F-4A36-96A0-67D17655ECA6}" destId="{7FDC4A09-7624-4115-A8E0-88FBED0AEFF5}" srcOrd="0" destOrd="0" presId="urn:microsoft.com/office/officeart/2005/8/layout/vProcess5"/>
    <dgm:cxn modelId="{C33D14AF-B3A9-448D-8FB0-7831DCEB1E85}" srcId="{DFED8977-9BA8-47F8-B523-49AB63A22F4A}" destId="{02143F00-00B9-4E1C-8246-EAAA8F38951C}" srcOrd="2" destOrd="0" parTransId="{3CDEB3F9-07BF-4BAE-AAF6-E596C2F34454}" sibTransId="{86FB7C19-CE5C-40E0-AC01-B0D43C577086}"/>
    <dgm:cxn modelId="{ED187C89-D48F-47D0-B35D-9C4B7B467861}" srcId="{DFED8977-9BA8-47F8-B523-49AB63A22F4A}" destId="{BED75BBA-300F-43A2-925D-D15B85D64B7C}" srcOrd="0" destOrd="0" parTransId="{CCA047F6-21E5-4D05-83C5-65492A0872ED}" sibTransId="{DF32B8FB-366F-4A36-96A0-67D17655ECA6}"/>
    <dgm:cxn modelId="{DA147FB6-7931-4346-8F75-D720501DA0BD}" type="presOf" srcId="{B96CDA17-FB4F-4935-BADD-6A290C468525}" destId="{C981C532-3C3C-48B4-95B2-DA21584D2234}" srcOrd="0" destOrd="0" presId="urn:microsoft.com/office/officeart/2005/8/layout/vProcess5"/>
    <dgm:cxn modelId="{ABF834FA-7BD8-4BC6-B69A-C0A82B8DD2BE}" type="presOf" srcId="{86FB7C19-CE5C-40E0-AC01-B0D43C577086}" destId="{D80E3EEC-6754-41EC-B68E-802E727C73D4}" srcOrd="0" destOrd="0" presId="urn:microsoft.com/office/officeart/2005/8/layout/vProcess5"/>
    <dgm:cxn modelId="{71C5CAF8-B693-4D42-8EFF-316220F627F5}" type="presOf" srcId="{6079FD0B-C42B-4599-AF85-C6F37240E128}" destId="{655BF6EC-0D2A-441F-B72D-15C8C5E7669A}" srcOrd="1" destOrd="0" presId="urn:microsoft.com/office/officeart/2005/8/layout/vProcess5"/>
    <dgm:cxn modelId="{92F94783-1A33-44EF-8080-0F78AECE989E}" srcId="{DFED8977-9BA8-47F8-B523-49AB63A22F4A}" destId="{BB5BA7D3-104E-4B87-9E9F-A051A593CC96}" srcOrd="4" destOrd="0" parTransId="{9B0B1336-242C-4288-8725-4B8FBF78EAF8}" sibTransId="{24EC6F0E-CC95-444A-8451-8FFEB98DF395}"/>
    <dgm:cxn modelId="{5AB868E0-FD31-4907-993D-0FC3057CAFB1}" type="presOf" srcId="{DFED8977-9BA8-47F8-B523-49AB63A22F4A}" destId="{A59E5515-EF9C-427E-A510-6C6E32A630CD}" srcOrd="0" destOrd="0" presId="urn:microsoft.com/office/officeart/2005/8/layout/vProcess5"/>
    <dgm:cxn modelId="{1023DD77-7711-4BBA-95F4-F51A7EAA8ED0}" type="presOf" srcId="{02143F00-00B9-4E1C-8246-EAAA8F38951C}" destId="{214184D4-5AA3-46F6-BE38-18670109E7B5}" srcOrd="0" destOrd="0" presId="urn:microsoft.com/office/officeart/2005/8/layout/vProcess5"/>
    <dgm:cxn modelId="{982B015D-5EF9-4450-A2E3-5E889D2F01DB}" type="presOf" srcId="{AED0AA60-837B-4B96-91EE-2E3C7C45108C}" destId="{7FD4B819-F6C9-4D87-95A8-4423B389D43E}" srcOrd="0" destOrd="0" presId="urn:microsoft.com/office/officeart/2005/8/layout/vProcess5"/>
    <dgm:cxn modelId="{89D6CD29-0168-455D-BF27-F1D6EA751C20}" type="presOf" srcId="{6079FD0B-C42B-4599-AF85-C6F37240E128}" destId="{99AF9190-DBA4-43B0-9813-F11BF54245DA}" srcOrd="0" destOrd="0" presId="urn:microsoft.com/office/officeart/2005/8/layout/vProcess5"/>
    <dgm:cxn modelId="{7E888E8F-849D-4E85-BB82-742FD15C4AAE}" type="presOf" srcId="{AED0AA60-837B-4B96-91EE-2E3C7C45108C}" destId="{7A9BC25E-E9B5-4CCB-B0C5-09876803FB0D}" srcOrd="1" destOrd="0" presId="urn:microsoft.com/office/officeart/2005/8/layout/vProcess5"/>
    <dgm:cxn modelId="{4E5F779E-1DD7-4913-BA38-617D35A70E44}" type="presParOf" srcId="{A59E5515-EF9C-427E-A510-6C6E32A630CD}" destId="{6C3F0B16-0418-45BC-B15C-EBAC1F2BAC28}" srcOrd="0" destOrd="0" presId="urn:microsoft.com/office/officeart/2005/8/layout/vProcess5"/>
    <dgm:cxn modelId="{B3ABDCA8-0017-4B13-9555-FE7325F2CE21}" type="presParOf" srcId="{A59E5515-EF9C-427E-A510-6C6E32A630CD}" destId="{2D8411A8-7B7E-43A4-8830-B3EABE03DFA2}" srcOrd="1" destOrd="0" presId="urn:microsoft.com/office/officeart/2005/8/layout/vProcess5"/>
    <dgm:cxn modelId="{1EE8F8C2-DC47-4975-9506-6C88BAD6241A}" type="presParOf" srcId="{A59E5515-EF9C-427E-A510-6C6E32A630CD}" destId="{7FD4B819-F6C9-4D87-95A8-4423B389D43E}" srcOrd="2" destOrd="0" presId="urn:microsoft.com/office/officeart/2005/8/layout/vProcess5"/>
    <dgm:cxn modelId="{349EAC82-5DC5-45CE-A038-9978AA6F0C8E}" type="presParOf" srcId="{A59E5515-EF9C-427E-A510-6C6E32A630CD}" destId="{214184D4-5AA3-46F6-BE38-18670109E7B5}" srcOrd="3" destOrd="0" presId="urn:microsoft.com/office/officeart/2005/8/layout/vProcess5"/>
    <dgm:cxn modelId="{CE7D0DD8-4028-49A9-A5EC-BE1AF5D4C5DC}" type="presParOf" srcId="{A59E5515-EF9C-427E-A510-6C6E32A630CD}" destId="{99AF9190-DBA4-43B0-9813-F11BF54245DA}" srcOrd="4" destOrd="0" presId="urn:microsoft.com/office/officeart/2005/8/layout/vProcess5"/>
    <dgm:cxn modelId="{83D82C43-2B3C-418E-AB71-35207E6C47BC}" type="presParOf" srcId="{A59E5515-EF9C-427E-A510-6C6E32A630CD}" destId="{51930454-FC66-4C81-9543-30AD16E46F14}" srcOrd="5" destOrd="0" presId="urn:microsoft.com/office/officeart/2005/8/layout/vProcess5"/>
    <dgm:cxn modelId="{2A57E6C3-B8F4-41B4-AEA6-4B78466E891D}" type="presParOf" srcId="{A59E5515-EF9C-427E-A510-6C6E32A630CD}" destId="{7FDC4A09-7624-4115-A8E0-88FBED0AEFF5}" srcOrd="6" destOrd="0" presId="urn:microsoft.com/office/officeart/2005/8/layout/vProcess5"/>
    <dgm:cxn modelId="{29520A83-85B7-40EC-83D7-DB894882CFC4}" type="presParOf" srcId="{A59E5515-EF9C-427E-A510-6C6E32A630CD}" destId="{C981C532-3C3C-48B4-95B2-DA21584D2234}" srcOrd="7" destOrd="0" presId="urn:microsoft.com/office/officeart/2005/8/layout/vProcess5"/>
    <dgm:cxn modelId="{A8475B4A-9FA9-47D7-BBCF-9B247EA3F2D8}" type="presParOf" srcId="{A59E5515-EF9C-427E-A510-6C6E32A630CD}" destId="{D80E3EEC-6754-41EC-B68E-802E727C73D4}" srcOrd="8" destOrd="0" presId="urn:microsoft.com/office/officeart/2005/8/layout/vProcess5"/>
    <dgm:cxn modelId="{DC53BA9D-12A4-4638-8A59-26DF665E0286}" type="presParOf" srcId="{A59E5515-EF9C-427E-A510-6C6E32A630CD}" destId="{FDB7A961-D160-4E80-81CF-6A7C567B51FB}" srcOrd="9" destOrd="0" presId="urn:microsoft.com/office/officeart/2005/8/layout/vProcess5"/>
    <dgm:cxn modelId="{F340BC74-A840-4F1B-8F0E-73F87A23A135}" type="presParOf" srcId="{A59E5515-EF9C-427E-A510-6C6E32A630CD}" destId="{A0B14180-ACA2-48D8-A49D-99406169A045}" srcOrd="10" destOrd="0" presId="urn:microsoft.com/office/officeart/2005/8/layout/vProcess5"/>
    <dgm:cxn modelId="{D1C9783C-E0E7-4724-B65F-7917C392D93D}" type="presParOf" srcId="{A59E5515-EF9C-427E-A510-6C6E32A630CD}" destId="{7A9BC25E-E9B5-4CCB-B0C5-09876803FB0D}" srcOrd="11" destOrd="0" presId="urn:microsoft.com/office/officeart/2005/8/layout/vProcess5"/>
    <dgm:cxn modelId="{E2ABAD00-CD95-485C-8B91-BF47D43BE735}" type="presParOf" srcId="{A59E5515-EF9C-427E-A510-6C6E32A630CD}" destId="{2FFE58BC-9198-42C4-9FA8-985A2CEFC8C6}" srcOrd="12" destOrd="0" presId="urn:microsoft.com/office/officeart/2005/8/layout/vProcess5"/>
    <dgm:cxn modelId="{D2682DFD-715D-4D1D-BB68-1BD957260FF7}" type="presParOf" srcId="{A59E5515-EF9C-427E-A510-6C6E32A630CD}" destId="{655BF6EC-0D2A-441F-B72D-15C8C5E7669A}" srcOrd="13" destOrd="0" presId="urn:microsoft.com/office/officeart/2005/8/layout/vProcess5"/>
    <dgm:cxn modelId="{12552259-BE31-4632-BBC3-6E955CAA2D6B}" type="presParOf" srcId="{A59E5515-EF9C-427E-A510-6C6E32A630CD}" destId="{6C012796-5FC1-448E-974A-3271113B8FA4}" srcOrd="14" destOrd="0" presId="urn:microsoft.com/office/officeart/2005/8/layout/vProcess5"/>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4F6A0E0-B076-48B8-8513-19C4A30F749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A5D99C2-046C-404B-B787-38414E5B85DF}">
      <dgm:prSet phldrT="[Texto]" phldr="1">
        <dgm:style>
          <a:lnRef idx="1">
            <a:schemeClr val="accent6"/>
          </a:lnRef>
          <a:fillRef idx="2">
            <a:schemeClr val="accent6"/>
          </a:fillRef>
          <a:effectRef idx="1">
            <a:schemeClr val="accent6"/>
          </a:effectRef>
          <a:fontRef idx="minor">
            <a:schemeClr val="dk1"/>
          </a:fontRef>
        </dgm:style>
      </dgm:prSet>
      <dgm:spPr/>
      <dgm:t>
        <a:bodyPr/>
        <a:lstStyle/>
        <a:p>
          <a:endParaRPr lang="en-US" dirty="0">
            <a:solidFill>
              <a:schemeClr val="accent2">
                <a:lumMod val="60000"/>
                <a:lumOff val="40000"/>
              </a:schemeClr>
            </a:solidFill>
          </a:endParaRPr>
        </a:p>
      </dgm:t>
    </dgm:pt>
    <dgm:pt modelId="{C3BBA5F3-87AE-41C1-A961-505F562F7A3F}" type="parTrans" cxnId="{E14E0847-148B-4E30-8DB2-5EA7D59104D0}">
      <dgm:prSet/>
      <dgm:spPr/>
      <dgm:t>
        <a:bodyPr/>
        <a:lstStyle/>
        <a:p>
          <a:endParaRPr lang="en-US"/>
        </a:p>
      </dgm:t>
    </dgm:pt>
    <dgm:pt modelId="{07296DB3-FA24-4A2E-8E93-A3E9E9EDCA87}" type="sibTrans" cxnId="{E14E0847-148B-4E30-8DB2-5EA7D59104D0}">
      <dgm:prSet/>
      <dgm:spPr/>
      <dgm:t>
        <a:bodyPr/>
        <a:lstStyle/>
        <a:p>
          <a:endParaRPr lang="en-US"/>
        </a:p>
      </dgm:t>
    </dgm:pt>
    <dgm:pt modelId="{3B6E2424-D846-48BE-B06F-78E876341580}">
      <dgm:prSet phldrT="[Texto]"/>
      <dgm:spPr/>
      <dgm:t>
        <a:bodyPr/>
        <a:lstStyle/>
        <a:p>
          <a:r>
            <a:rPr lang="es-ES" b="0" dirty="0" smtClean="0"/>
            <a:t>Disponibilidad de capital propio y prestado</a:t>
          </a:r>
          <a:endParaRPr lang="en-US" b="0" dirty="0"/>
        </a:p>
      </dgm:t>
    </dgm:pt>
    <dgm:pt modelId="{A51A8868-217C-4EA1-97A1-0313F5D90195}" type="parTrans" cxnId="{5840BF56-FFA4-4884-9BA9-7362DD41A542}">
      <dgm:prSet/>
      <dgm:spPr/>
      <dgm:t>
        <a:bodyPr/>
        <a:lstStyle/>
        <a:p>
          <a:endParaRPr lang="en-US"/>
        </a:p>
      </dgm:t>
    </dgm:pt>
    <dgm:pt modelId="{7FB919EF-C2C2-4400-B159-C37CBD88CFF9}" type="sibTrans" cxnId="{5840BF56-FFA4-4884-9BA9-7362DD41A542}">
      <dgm:prSet/>
      <dgm:spPr/>
      <dgm:t>
        <a:bodyPr/>
        <a:lstStyle/>
        <a:p>
          <a:endParaRPr lang="en-US"/>
        </a:p>
      </dgm:t>
    </dgm:pt>
    <dgm:pt modelId="{A7B65992-A4CF-47CA-BB66-640FD75FA478}">
      <dgm:prSet phldrT="[Texto]" phldr="1">
        <dgm:style>
          <a:lnRef idx="1">
            <a:schemeClr val="accent3"/>
          </a:lnRef>
          <a:fillRef idx="3">
            <a:schemeClr val="accent3"/>
          </a:fillRef>
          <a:effectRef idx="2">
            <a:schemeClr val="accent3"/>
          </a:effectRef>
          <a:fontRef idx="minor">
            <a:schemeClr val="lt1"/>
          </a:fontRef>
        </dgm:style>
      </dgm:prSet>
      <dgm:spPr/>
      <dgm:t>
        <a:bodyPr/>
        <a:lstStyle/>
        <a:p>
          <a:endParaRPr lang="en-US">
            <a:solidFill>
              <a:schemeClr val="bg1">
                <a:lumMod val="85000"/>
              </a:schemeClr>
            </a:solidFill>
          </a:endParaRPr>
        </a:p>
      </dgm:t>
    </dgm:pt>
    <dgm:pt modelId="{D6461FE0-116F-422A-9429-916DCC0DADB5}" type="parTrans" cxnId="{1140016E-70B8-4E51-BBAE-927FED2C4355}">
      <dgm:prSet/>
      <dgm:spPr/>
      <dgm:t>
        <a:bodyPr/>
        <a:lstStyle/>
        <a:p>
          <a:endParaRPr lang="en-US"/>
        </a:p>
      </dgm:t>
    </dgm:pt>
    <dgm:pt modelId="{45277891-5644-476A-8D1D-C4443C6A0578}" type="sibTrans" cxnId="{1140016E-70B8-4E51-BBAE-927FED2C4355}">
      <dgm:prSet/>
      <dgm:spPr/>
      <dgm:t>
        <a:bodyPr/>
        <a:lstStyle/>
        <a:p>
          <a:endParaRPr lang="en-US"/>
        </a:p>
      </dgm:t>
    </dgm:pt>
    <dgm:pt modelId="{4EAC059A-0520-4D96-BFDA-23BC1659ED73}">
      <dgm:prSet phldrT="[Texto]"/>
      <dgm:spPr/>
      <dgm:t>
        <a:bodyPr/>
        <a:lstStyle/>
        <a:p>
          <a:pPr algn="just"/>
          <a:r>
            <a:rPr lang="es-ES" b="0" dirty="0" smtClean="0"/>
            <a:t>Cantidad demandada que se piensa satisfacer</a:t>
          </a:r>
          <a:endParaRPr lang="en-US" b="0" dirty="0"/>
        </a:p>
      </dgm:t>
    </dgm:pt>
    <dgm:pt modelId="{AA1EFF50-ADE0-47D5-B611-A5F83FBE5709}" type="parTrans" cxnId="{E1DEADF9-87C7-4197-80E0-9DF4C2426BA3}">
      <dgm:prSet/>
      <dgm:spPr/>
      <dgm:t>
        <a:bodyPr/>
        <a:lstStyle/>
        <a:p>
          <a:endParaRPr lang="en-US"/>
        </a:p>
      </dgm:t>
    </dgm:pt>
    <dgm:pt modelId="{C372BE84-433D-481F-B0A9-EDF623397E91}" type="sibTrans" cxnId="{E1DEADF9-87C7-4197-80E0-9DF4C2426BA3}">
      <dgm:prSet/>
      <dgm:spPr/>
      <dgm:t>
        <a:bodyPr/>
        <a:lstStyle/>
        <a:p>
          <a:endParaRPr lang="en-US"/>
        </a:p>
      </dgm:t>
    </dgm:pt>
    <dgm:pt modelId="{EC0427D0-8CDA-471F-B2D4-7BDECECEF47B}">
      <dgm:prSet phldrT="[Texto]" phldr="1">
        <dgm:style>
          <a:lnRef idx="1">
            <a:schemeClr val="accent2"/>
          </a:lnRef>
          <a:fillRef idx="2">
            <a:schemeClr val="accent2"/>
          </a:fillRef>
          <a:effectRef idx="1">
            <a:schemeClr val="accent2"/>
          </a:effectRef>
          <a:fontRef idx="minor">
            <a:schemeClr val="dk1"/>
          </a:fontRef>
        </dgm:style>
      </dgm:prSet>
      <dgm:spPr/>
      <dgm:t>
        <a:bodyPr/>
        <a:lstStyle/>
        <a:p>
          <a:endParaRPr lang="en-US" dirty="0">
            <a:solidFill>
              <a:schemeClr val="accent2">
                <a:lumMod val="60000"/>
                <a:lumOff val="40000"/>
              </a:schemeClr>
            </a:solidFill>
          </a:endParaRPr>
        </a:p>
      </dgm:t>
    </dgm:pt>
    <dgm:pt modelId="{00CB7425-8CC1-480E-AEDF-75C29336C284}" type="parTrans" cxnId="{0FE1F79E-4F51-449D-B5DD-46187620B62F}">
      <dgm:prSet/>
      <dgm:spPr/>
      <dgm:t>
        <a:bodyPr/>
        <a:lstStyle/>
        <a:p>
          <a:endParaRPr lang="en-US"/>
        </a:p>
      </dgm:t>
    </dgm:pt>
    <dgm:pt modelId="{A70EFCA0-E39C-4CF8-AC89-0A7F2B31E929}" type="sibTrans" cxnId="{0FE1F79E-4F51-449D-B5DD-46187620B62F}">
      <dgm:prSet/>
      <dgm:spPr/>
      <dgm:t>
        <a:bodyPr/>
        <a:lstStyle/>
        <a:p>
          <a:endParaRPr lang="en-US"/>
        </a:p>
      </dgm:t>
    </dgm:pt>
    <dgm:pt modelId="{6ACF88D3-3085-45A3-A54A-D3F1E65DC31B}">
      <dgm:prSet phldrT="[Texto]"/>
      <dgm:spPr/>
      <dgm:t>
        <a:bodyPr/>
        <a:lstStyle/>
        <a:p>
          <a:endParaRPr lang="en-US" b="0" dirty="0"/>
        </a:p>
      </dgm:t>
    </dgm:pt>
    <dgm:pt modelId="{87C81F4C-69E1-4874-9403-16149CF906E6}" type="parTrans" cxnId="{537D60EF-4670-4D9C-99DE-C162A561BFC2}">
      <dgm:prSet/>
      <dgm:spPr/>
      <dgm:t>
        <a:bodyPr/>
        <a:lstStyle/>
        <a:p>
          <a:endParaRPr lang="en-US"/>
        </a:p>
      </dgm:t>
    </dgm:pt>
    <dgm:pt modelId="{307D23AD-8BFB-4409-93EF-A240D81685DA}" type="sibTrans" cxnId="{537D60EF-4670-4D9C-99DE-C162A561BFC2}">
      <dgm:prSet/>
      <dgm:spPr/>
      <dgm:t>
        <a:bodyPr/>
        <a:lstStyle/>
        <a:p>
          <a:endParaRPr lang="en-US"/>
        </a:p>
      </dgm:t>
    </dgm:pt>
    <dgm:pt modelId="{5594562F-568F-4362-8E41-DB0B32538260}">
      <dgm:prSet phldrT="[Texto]"/>
      <dgm:spPr/>
      <dgm:t>
        <a:bodyPr/>
        <a:lstStyle/>
        <a:p>
          <a:pPr algn="l"/>
          <a:endParaRPr lang="en-US" dirty="0"/>
        </a:p>
      </dgm:t>
    </dgm:pt>
    <dgm:pt modelId="{DC53A7BD-7AD4-4780-ABFB-025EFF0A784C}" type="parTrans" cxnId="{C77B3D48-ABDB-40F7-9334-9BCAA81C7127}">
      <dgm:prSet/>
      <dgm:spPr/>
      <dgm:t>
        <a:bodyPr/>
        <a:lstStyle/>
        <a:p>
          <a:endParaRPr lang="en-US"/>
        </a:p>
      </dgm:t>
    </dgm:pt>
    <dgm:pt modelId="{2BFEFE37-7027-46DA-BB10-642E2A18E1A5}" type="sibTrans" cxnId="{C77B3D48-ABDB-40F7-9334-9BCAA81C7127}">
      <dgm:prSet/>
      <dgm:spPr/>
      <dgm:t>
        <a:bodyPr/>
        <a:lstStyle/>
        <a:p>
          <a:endParaRPr lang="en-US"/>
        </a:p>
      </dgm:t>
    </dgm:pt>
    <dgm:pt modelId="{D3092526-A15E-49A2-BC22-F34DC7C4B578}">
      <dgm:prSet/>
      <dgm:spPr/>
      <dgm:t>
        <a:bodyPr/>
        <a:lstStyle/>
        <a:p>
          <a:r>
            <a:rPr lang="es-ES" b="0" dirty="0" smtClean="0"/>
            <a:t>El tipo de tecnología </a:t>
          </a:r>
          <a:endParaRPr lang="en-US" b="0" dirty="0"/>
        </a:p>
      </dgm:t>
    </dgm:pt>
    <dgm:pt modelId="{D9ABB149-3EBF-4691-80FC-3347143A4C66}" type="parTrans" cxnId="{0F5FBB22-CD98-4536-AF70-FAF3EDC90B35}">
      <dgm:prSet/>
      <dgm:spPr/>
      <dgm:t>
        <a:bodyPr/>
        <a:lstStyle/>
        <a:p>
          <a:endParaRPr lang="en-US"/>
        </a:p>
      </dgm:t>
    </dgm:pt>
    <dgm:pt modelId="{89C07CC1-86A9-44DC-81BA-E9EA2F1A97CB}" type="sibTrans" cxnId="{0F5FBB22-CD98-4536-AF70-FAF3EDC90B35}">
      <dgm:prSet/>
      <dgm:spPr/>
      <dgm:t>
        <a:bodyPr/>
        <a:lstStyle/>
        <a:p>
          <a:endParaRPr lang="en-US"/>
        </a:p>
      </dgm:t>
    </dgm:pt>
    <dgm:pt modelId="{B532DA6E-CA1F-4964-A275-A9F2CFBF9933}">
      <dgm:prSet phldrT="[Texto]"/>
      <dgm:spPr/>
      <dgm:t>
        <a:bodyPr/>
        <a:lstStyle/>
        <a:p>
          <a:endParaRPr lang="en-US" dirty="0"/>
        </a:p>
      </dgm:t>
    </dgm:pt>
    <dgm:pt modelId="{9309E459-684D-4A33-A1A1-8D938DBC72AE}" type="parTrans" cxnId="{CE0A8253-6642-41A7-8F7C-F37EE3219089}">
      <dgm:prSet/>
      <dgm:spPr/>
      <dgm:t>
        <a:bodyPr/>
        <a:lstStyle/>
        <a:p>
          <a:endParaRPr lang="en-US"/>
        </a:p>
      </dgm:t>
    </dgm:pt>
    <dgm:pt modelId="{B68AC72D-7D9F-4279-962C-43DC3BBE7F63}" type="sibTrans" cxnId="{CE0A8253-6642-41A7-8F7C-F37EE3219089}">
      <dgm:prSet/>
      <dgm:spPr/>
      <dgm:t>
        <a:bodyPr/>
        <a:lstStyle/>
        <a:p>
          <a:endParaRPr lang="en-US"/>
        </a:p>
      </dgm:t>
    </dgm:pt>
    <dgm:pt modelId="{62CC2FAB-0EF3-47CC-B606-A2C323B3DEA0}" type="pres">
      <dgm:prSet presAssocID="{A4F6A0E0-B076-48B8-8513-19C4A30F7490}" presName="Name0" presStyleCnt="0">
        <dgm:presLayoutVars>
          <dgm:chMax val="5"/>
          <dgm:chPref val="5"/>
          <dgm:dir/>
          <dgm:animLvl val="lvl"/>
        </dgm:presLayoutVars>
      </dgm:prSet>
      <dgm:spPr/>
      <dgm:t>
        <a:bodyPr/>
        <a:lstStyle/>
        <a:p>
          <a:endParaRPr lang="en-US"/>
        </a:p>
      </dgm:t>
    </dgm:pt>
    <dgm:pt modelId="{CE159997-66D2-4BE6-8FC3-36F301BB9C1D}" type="pres">
      <dgm:prSet presAssocID="{2A5D99C2-046C-404B-B787-38414E5B85DF}" presName="parentText1" presStyleLbl="node1" presStyleIdx="0" presStyleCnt="3">
        <dgm:presLayoutVars>
          <dgm:chMax/>
          <dgm:chPref val="3"/>
          <dgm:bulletEnabled val="1"/>
        </dgm:presLayoutVars>
      </dgm:prSet>
      <dgm:spPr/>
      <dgm:t>
        <a:bodyPr/>
        <a:lstStyle/>
        <a:p>
          <a:endParaRPr lang="en-US"/>
        </a:p>
      </dgm:t>
    </dgm:pt>
    <dgm:pt modelId="{370342AA-02A6-44F2-8FF4-8B9CACB9A0E8}" type="pres">
      <dgm:prSet presAssocID="{2A5D99C2-046C-404B-B787-38414E5B85DF}" presName="childText1" presStyleLbl="solidAlignAcc1" presStyleIdx="0" presStyleCnt="3" custLinFactNeighborX="1260" custLinFactNeighborY="-366">
        <dgm:presLayoutVars>
          <dgm:chMax val="0"/>
          <dgm:chPref val="0"/>
          <dgm:bulletEnabled val="1"/>
        </dgm:presLayoutVars>
      </dgm:prSet>
      <dgm:spPr/>
      <dgm:t>
        <a:bodyPr/>
        <a:lstStyle/>
        <a:p>
          <a:endParaRPr lang="en-US"/>
        </a:p>
      </dgm:t>
    </dgm:pt>
    <dgm:pt modelId="{DC18195E-50FC-4A82-99C5-C05B7DC8306F}" type="pres">
      <dgm:prSet presAssocID="{A7B65992-A4CF-47CA-BB66-640FD75FA478}" presName="parentText2" presStyleLbl="node1" presStyleIdx="1" presStyleCnt="3">
        <dgm:presLayoutVars>
          <dgm:chMax/>
          <dgm:chPref val="3"/>
          <dgm:bulletEnabled val="1"/>
        </dgm:presLayoutVars>
      </dgm:prSet>
      <dgm:spPr/>
      <dgm:t>
        <a:bodyPr/>
        <a:lstStyle/>
        <a:p>
          <a:endParaRPr lang="en-US"/>
        </a:p>
      </dgm:t>
    </dgm:pt>
    <dgm:pt modelId="{0D67A236-72D4-49DB-9162-F39C436F45B4}" type="pres">
      <dgm:prSet presAssocID="{A7B65992-A4CF-47CA-BB66-640FD75FA478}" presName="childText2" presStyleLbl="solidAlignAcc1" presStyleIdx="1" presStyleCnt="3">
        <dgm:presLayoutVars>
          <dgm:chMax val="0"/>
          <dgm:chPref val="0"/>
          <dgm:bulletEnabled val="1"/>
        </dgm:presLayoutVars>
      </dgm:prSet>
      <dgm:spPr/>
      <dgm:t>
        <a:bodyPr/>
        <a:lstStyle/>
        <a:p>
          <a:endParaRPr lang="en-US"/>
        </a:p>
      </dgm:t>
    </dgm:pt>
    <dgm:pt modelId="{4A3457AD-261A-4F9F-9D24-BB22ADFDB80F}" type="pres">
      <dgm:prSet presAssocID="{EC0427D0-8CDA-471F-B2D4-7BDECECEF47B}" presName="parentText3" presStyleLbl="node1" presStyleIdx="2" presStyleCnt="3">
        <dgm:presLayoutVars>
          <dgm:chMax/>
          <dgm:chPref val="3"/>
          <dgm:bulletEnabled val="1"/>
        </dgm:presLayoutVars>
      </dgm:prSet>
      <dgm:spPr/>
      <dgm:t>
        <a:bodyPr/>
        <a:lstStyle/>
        <a:p>
          <a:endParaRPr lang="en-US"/>
        </a:p>
      </dgm:t>
    </dgm:pt>
    <dgm:pt modelId="{A089468B-9553-42B6-8462-32D9E33A58A3}" type="pres">
      <dgm:prSet presAssocID="{EC0427D0-8CDA-471F-B2D4-7BDECECEF47B}" presName="childText3" presStyleLbl="solidAlignAcc1" presStyleIdx="2" presStyleCnt="3">
        <dgm:presLayoutVars>
          <dgm:chMax val="0"/>
          <dgm:chPref val="0"/>
          <dgm:bulletEnabled val="1"/>
        </dgm:presLayoutVars>
      </dgm:prSet>
      <dgm:spPr/>
      <dgm:t>
        <a:bodyPr/>
        <a:lstStyle/>
        <a:p>
          <a:endParaRPr lang="en-US"/>
        </a:p>
      </dgm:t>
    </dgm:pt>
  </dgm:ptLst>
  <dgm:cxnLst>
    <dgm:cxn modelId="{208CACF1-565C-4C24-8A0A-4B14D7E68F2B}" type="presOf" srcId="{6ACF88D3-3085-45A3-A54A-D3F1E65DC31B}" destId="{A089468B-9553-42B6-8462-32D9E33A58A3}" srcOrd="0" destOrd="0" presId="urn:microsoft.com/office/officeart/2009/3/layout/IncreasingArrowsProcess"/>
    <dgm:cxn modelId="{A4E4E054-1CC3-481B-A4ED-5132FF699CB4}" type="presOf" srcId="{2A5D99C2-046C-404B-B787-38414E5B85DF}" destId="{CE159997-66D2-4BE6-8FC3-36F301BB9C1D}" srcOrd="0" destOrd="0" presId="urn:microsoft.com/office/officeart/2009/3/layout/IncreasingArrowsProcess"/>
    <dgm:cxn modelId="{CE0A8253-6642-41A7-8F7C-F37EE3219089}" srcId="{EC0427D0-8CDA-471F-B2D4-7BDECECEF47B}" destId="{B532DA6E-CA1F-4964-A275-A9F2CFBF9933}" srcOrd="2" destOrd="0" parTransId="{9309E459-684D-4A33-A1A1-8D938DBC72AE}" sibTransId="{B68AC72D-7D9F-4279-962C-43DC3BBE7F63}"/>
    <dgm:cxn modelId="{8E994B82-8F72-400D-B861-D58C02CC0E32}" type="presOf" srcId="{A7B65992-A4CF-47CA-BB66-640FD75FA478}" destId="{DC18195E-50FC-4A82-99C5-C05B7DC8306F}" srcOrd="0" destOrd="0" presId="urn:microsoft.com/office/officeart/2009/3/layout/IncreasingArrowsProcess"/>
    <dgm:cxn modelId="{E14E0847-148B-4E30-8DB2-5EA7D59104D0}" srcId="{A4F6A0E0-B076-48B8-8513-19C4A30F7490}" destId="{2A5D99C2-046C-404B-B787-38414E5B85DF}" srcOrd="0" destOrd="0" parTransId="{C3BBA5F3-87AE-41C1-A961-505F562F7A3F}" sibTransId="{07296DB3-FA24-4A2E-8E93-A3E9E9EDCA87}"/>
    <dgm:cxn modelId="{7466568D-7278-4408-BB92-42E64BD9F85A}" type="presOf" srcId="{EC0427D0-8CDA-471F-B2D4-7BDECECEF47B}" destId="{4A3457AD-261A-4F9F-9D24-BB22ADFDB80F}" srcOrd="0" destOrd="0" presId="urn:microsoft.com/office/officeart/2009/3/layout/IncreasingArrowsProcess"/>
    <dgm:cxn modelId="{68308D21-FF89-4E4E-B94C-BDE1BDBF85CE}" type="presOf" srcId="{4EAC059A-0520-4D96-BFDA-23BC1659ED73}" destId="{0D67A236-72D4-49DB-9162-F39C436F45B4}" srcOrd="0" destOrd="0" presId="urn:microsoft.com/office/officeart/2009/3/layout/IncreasingArrowsProcess"/>
    <dgm:cxn modelId="{55C94FD1-8D9F-439B-8EC4-9BF7342637F2}" type="presOf" srcId="{A4F6A0E0-B076-48B8-8513-19C4A30F7490}" destId="{62CC2FAB-0EF3-47CC-B606-A2C323B3DEA0}" srcOrd="0" destOrd="0" presId="urn:microsoft.com/office/officeart/2009/3/layout/IncreasingArrowsProcess"/>
    <dgm:cxn modelId="{AC016DE7-C50A-40D9-B472-C829D0DFC758}" type="presOf" srcId="{D3092526-A15E-49A2-BC22-F34DC7C4B578}" destId="{A089468B-9553-42B6-8462-32D9E33A58A3}" srcOrd="0" destOrd="1" presId="urn:microsoft.com/office/officeart/2009/3/layout/IncreasingArrowsProcess"/>
    <dgm:cxn modelId="{0FE1F79E-4F51-449D-B5DD-46187620B62F}" srcId="{A4F6A0E0-B076-48B8-8513-19C4A30F7490}" destId="{EC0427D0-8CDA-471F-B2D4-7BDECECEF47B}" srcOrd="2" destOrd="0" parTransId="{00CB7425-8CC1-480E-AEDF-75C29336C284}" sibTransId="{A70EFCA0-E39C-4CF8-AC89-0A7F2B31E929}"/>
    <dgm:cxn modelId="{5840BF56-FFA4-4884-9BA9-7362DD41A542}" srcId="{2A5D99C2-046C-404B-B787-38414E5B85DF}" destId="{3B6E2424-D846-48BE-B06F-78E876341580}" srcOrd="0" destOrd="0" parTransId="{A51A8868-217C-4EA1-97A1-0313F5D90195}" sibTransId="{7FB919EF-C2C2-4400-B159-C37CBD88CFF9}"/>
    <dgm:cxn modelId="{537D60EF-4670-4D9C-99DE-C162A561BFC2}" srcId="{EC0427D0-8CDA-471F-B2D4-7BDECECEF47B}" destId="{6ACF88D3-3085-45A3-A54A-D3F1E65DC31B}" srcOrd="0" destOrd="0" parTransId="{87C81F4C-69E1-4874-9403-16149CF906E6}" sibTransId="{307D23AD-8BFB-4409-93EF-A240D81685DA}"/>
    <dgm:cxn modelId="{0A250162-E3D2-40BF-845E-278220B39113}" type="presOf" srcId="{B532DA6E-CA1F-4964-A275-A9F2CFBF9933}" destId="{A089468B-9553-42B6-8462-32D9E33A58A3}" srcOrd="0" destOrd="2" presId="urn:microsoft.com/office/officeart/2009/3/layout/IncreasingArrowsProcess"/>
    <dgm:cxn modelId="{DE21E55A-0A2A-4A85-A842-170B08A6FCF0}" type="presOf" srcId="{5594562F-568F-4362-8E41-DB0B32538260}" destId="{0D67A236-72D4-49DB-9162-F39C436F45B4}" srcOrd="0" destOrd="1" presId="urn:microsoft.com/office/officeart/2009/3/layout/IncreasingArrowsProcess"/>
    <dgm:cxn modelId="{0F5FBB22-CD98-4536-AF70-FAF3EDC90B35}" srcId="{EC0427D0-8CDA-471F-B2D4-7BDECECEF47B}" destId="{D3092526-A15E-49A2-BC22-F34DC7C4B578}" srcOrd="1" destOrd="0" parTransId="{D9ABB149-3EBF-4691-80FC-3347143A4C66}" sibTransId="{89C07CC1-86A9-44DC-81BA-E9EA2F1A97CB}"/>
    <dgm:cxn modelId="{C77B3D48-ABDB-40F7-9334-9BCAA81C7127}" srcId="{A7B65992-A4CF-47CA-BB66-640FD75FA478}" destId="{5594562F-568F-4362-8E41-DB0B32538260}" srcOrd="1" destOrd="0" parTransId="{DC53A7BD-7AD4-4780-ABFB-025EFF0A784C}" sibTransId="{2BFEFE37-7027-46DA-BB10-642E2A18E1A5}"/>
    <dgm:cxn modelId="{E1DEADF9-87C7-4197-80E0-9DF4C2426BA3}" srcId="{A7B65992-A4CF-47CA-BB66-640FD75FA478}" destId="{4EAC059A-0520-4D96-BFDA-23BC1659ED73}" srcOrd="0" destOrd="0" parTransId="{AA1EFF50-ADE0-47D5-B611-A5F83FBE5709}" sibTransId="{C372BE84-433D-481F-B0A9-EDF623397E91}"/>
    <dgm:cxn modelId="{7578D77A-B40B-4C35-9366-28AA9BD86147}" type="presOf" srcId="{3B6E2424-D846-48BE-B06F-78E876341580}" destId="{370342AA-02A6-44F2-8FF4-8B9CACB9A0E8}" srcOrd="0" destOrd="0" presId="urn:microsoft.com/office/officeart/2009/3/layout/IncreasingArrowsProcess"/>
    <dgm:cxn modelId="{1140016E-70B8-4E51-BBAE-927FED2C4355}" srcId="{A4F6A0E0-B076-48B8-8513-19C4A30F7490}" destId="{A7B65992-A4CF-47CA-BB66-640FD75FA478}" srcOrd="1" destOrd="0" parTransId="{D6461FE0-116F-422A-9429-916DCC0DADB5}" sibTransId="{45277891-5644-476A-8D1D-C4443C6A0578}"/>
    <dgm:cxn modelId="{DB08CAAF-4F0B-4798-ABC1-8284A203AC3D}" type="presParOf" srcId="{62CC2FAB-0EF3-47CC-B606-A2C323B3DEA0}" destId="{CE159997-66D2-4BE6-8FC3-36F301BB9C1D}" srcOrd="0" destOrd="0" presId="urn:microsoft.com/office/officeart/2009/3/layout/IncreasingArrowsProcess"/>
    <dgm:cxn modelId="{BF5E03F0-7A5E-4A32-94E6-C4974516A06E}" type="presParOf" srcId="{62CC2FAB-0EF3-47CC-B606-A2C323B3DEA0}" destId="{370342AA-02A6-44F2-8FF4-8B9CACB9A0E8}" srcOrd="1" destOrd="0" presId="urn:microsoft.com/office/officeart/2009/3/layout/IncreasingArrowsProcess"/>
    <dgm:cxn modelId="{FDA546B8-094F-4D1E-BA33-D7D758BFB521}" type="presParOf" srcId="{62CC2FAB-0EF3-47CC-B606-A2C323B3DEA0}" destId="{DC18195E-50FC-4A82-99C5-C05B7DC8306F}" srcOrd="2" destOrd="0" presId="urn:microsoft.com/office/officeart/2009/3/layout/IncreasingArrowsProcess"/>
    <dgm:cxn modelId="{AFF1549F-19A1-41BE-8A82-6A7D3DBC25AA}" type="presParOf" srcId="{62CC2FAB-0EF3-47CC-B606-A2C323B3DEA0}" destId="{0D67A236-72D4-49DB-9162-F39C436F45B4}" srcOrd="3" destOrd="0" presId="urn:microsoft.com/office/officeart/2009/3/layout/IncreasingArrowsProcess"/>
    <dgm:cxn modelId="{FDDCCAEC-B79A-41DA-A428-2F320B831E83}" type="presParOf" srcId="{62CC2FAB-0EF3-47CC-B606-A2C323B3DEA0}" destId="{4A3457AD-261A-4F9F-9D24-BB22ADFDB80F}" srcOrd="4" destOrd="0" presId="urn:microsoft.com/office/officeart/2009/3/layout/IncreasingArrowsProcess"/>
    <dgm:cxn modelId="{E2D885AD-CC7F-4A3D-8E28-46C3A6DC62D5}" type="presParOf" srcId="{62CC2FAB-0EF3-47CC-B606-A2C323B3DEA0}" destId="{A089468B-9553-42B6-8462-32D9E33A58A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7E4102-A334-4E3D-B70E-533F7F4EB721}" type="doc">
      <dgm:prSet loTypeId="urn:microsoft.com/office/officeart/2005/8/layout/default#2" loCatId="list" qsTypeId="urn:microsoft.com/office/officeart/2005/8/quickstyle/3d1" qsCatId="3D" csTypeId="urn:microsoft.com/office/officeart/2005/8/colors/colorful2" csCatId="colorful" phldr="1"/>
      <dgm:spPr/>
      <dgm:t>
        <a:bodyPr/>
        <a:lstStyle/>
        <a:p>
          <a:endParaRPr lang="en-US"/>
        </a:p>
      </dgm:t>
    </dgm:pt>
    <dgm:pt modelId="{C50C2777-2759-4780-A1EA-7CF0DC4E89D2}">
      <dgm:prSet phldrT="[Texto]" custT="1"/>
      <dgm:spPr/>
      <dgm:t>
        <a:bodyPr/>
        <a:lstStyle/>
        <a:p>
          <a:r>
            <a:rPr lang="es-ES" sz="1800" b="1" dirty="0" smtClean="0">
              <a:solidFill>
                <a:schemeClr val="tx1"/>
              </a:solidFill>
            </a:rPr>
            <a:t>Factores Geográficos</a:t>
          </a:r>
          <a:endParaRPr lang="en-US" sz="1800" dirty="0">
            <a:solidFill>
              <a:schemeClr val="tx1"/>
            </a:solidFill>
          </a:endParaRPr>
        </a:p>
      </dgm:t>
    </dgm:pt>
    <dgm:pt modelId="{BA3B8353-E5BE-4E0C-AF96-58027C19067F}" type="parTrans" cxnId="{2230CEC9-1721-4951-8531-DBEC1480DB6D}">
      <dgm:prSet/>
      <dgm:spPr/>
      <dgm:t>
        <a:bodyPr/>
        <a:lstStyle/>
        <a:p>
          <a:endParaRPr lang="en-US"/>
        </a:p>
      </dgm:t>
    </dgm:pt>
    <dgm:pt modelId="{4754C68C-820A-4344-9D89-4EE517475841}" type="sibTrans" cxnId="{2230CEC9-1721-4951-8531-DBEC1480DB6D}">
      <dgm:prSet/>
      <dgm:spPr/>
      <dgm:t>
        <a:bodyPr/>
        <a:lstStyle/>
        <a:p>
          <a:endParaRPr lang="en-US"/>
        </a:p>
      </dgm:t>
    </dgm:pt>
    <dgm:pt modelId="{5BAC4E8A-E179-4F45-9268-837CC2F1F68A}">
      <dgm:prSet phldrT="[Texto]" custT="1"/>
      <dgm:spPr/>
      <dgm:t>
        <a:bodyPr/>
        <a:lstStyle/>
        <a:p>
          <a:r>
            <a:rPr lang="es-ES" sz="1800" b="1" dirty="0" smtClean="0">
              <a:solidFill>
                <a:schemeClr val="tx1"/>
              </a:solidFill>
            </a:rPr>
            <a:t>Factores Económicos</a:t>
          </a:r>
          <a:endParaRPr lang="en-US" sz="1800" dirty="0">
            <a:solidFill>
              <a:schemeClr val="tx1"/>
            </a:solidFill>
          </a:endParaRPr>
        </a:p>
      </dgm:t>
    </dgm:pt>
    <dgm:pt modelId="{1AADD1FD-D578-459A-91D7-33EB9666503A}" type="parTrans" cxnId="{CEF48DFB-F782-4B2E-868C-CA1E56CA8659}">
      <dgm:prSet/>
      <dgm:spPr/>
      <dgm:t>
        <a:bodyPr/>
        <a:lstStyle/>
        <a:p>
          <a:endParaRPr lang="en-US"/>
        </a:p>
      </dgm:t>
    </dgm:pt>
    <dgm:pt modelId="{8B3F56C9-6880-4784-A57F-66BC029A5430}" type="sibTrans" cxnId="{CEF48DFB-F782-4B2E-868C-CA1E56CA8659}">
      <dgm:prSet/>
      <dgm:spPr/>
      <dgm:t>
        <a:bodyPr/>
        <a:lstStyle/>
        <a:p>
          <a:endParaRPr lang="en-US"/>
        </a:p>
      </dgm:t>
    </dgm:pt>
    <dgm:pt modelId="{EBEC2118-A259-4952-A0EF-9F15D71D832C}">
      <dgm:prSet phldrT="[Texto]" custT="1"/>
      <dgm:spPr/>
      <dgm:t>
        <a:bodyPr/>
        <a:lstStyle/>
        <a:p>
          <a:r>
            <a:rPr lang="es-ES" sz="1800" b="1" dirty="0" smtClean="0">
              <a:solidFill>
                <a:schemeClr val="tx1"/>
              </a:solidFill>
            </a:rPr>
            <a:t>Factores Institucionales</a:t>
          </a:r>
          <a:endParaRPr lang="en-US" sz="1800" dirty="0">
            <a:solidFill>
              <a:schemeClr val="tx1"/>
            </a:solidFill>
          </a:endParaRPr>
        </a:p>
      </dgm:t>
    </dgm:pt>
    <dgm:pt modelId="{E7F04252-DF0E-4F15-8026-0183E52803FF}" type="parTrans" cxnId="{0A5751D5-E6C6-4413-B47C-5CD905CDDBD4}">
      <dgm:prSet/>
      <dgm:spPr/>
      <dgm:t>
        <a:bodyPr/>
        <a:lstStyle/>
        <a:p>
          <a:endParaRPr lang="en-US"/>
        </a:p>
      </dgm:t>
    </dgm:pt>
    <dgm:pt modelId="{9B0EEB59-FE55-4262-907F-D3E82E4B6C8E}" type="sibTrans" cxnId="{0A5751D5-E6C6-4413-B47C-5CD905CDDBD4}">
      <dgm:prSet/>
      <dgm:spPr/>
      <dgm:t>
        <a:bodyPr/>
        <a:lstStyle/>
        <a:p>
          <a:endParaRPr lang="en-US"/>
        </a:p>
      </dgm:t>
    </dgm:pt>
    <dgm:pt modelId="{CF5E0984-F029-4CE0-B83F-7706BB36E5DA}" type="pres">
      <dgm:prSet presAssocID="{317E4102-A334-4E3D-B70E-533F7F4EB721}" presName="diagram" presStyleCnt="0">
        <dgm:presLayoutVars>
          <dgm:dir/>
          <dgm:resizeHandles val="exact"/>
        </dgm:presLayoutVars>
      </dgm:prSet>
      <dgm:spPr/>
      <dgm:t>
        <a:bodyPr/>
        <a:lstStyle/>
        <a:p>
          <a:endParaRPr lang="en-US"/>
        </a:p>
      </dgm:t>
    </dgm:pt>
    <dgm:pt modelId="{38D78E9A-64B1-4A38-9438-0EFC6893552D}" type="pres">
      <dgm:prSet presAssocID="{C50C2777-2759-4780-A1EA-7CF0DC4E89D2}" presName="node" presStyleLbl="node1" presStyleIdx="0" presStyleCnt="3">
        <dgm:presLayoutVars>
          <dgm:bulletEnabled val="1"/>
        </dgm:presLayoutVars>
      </dgm:prSet>
      <dgm:spPr/>
      <dgm:t>
        <a:bodyPr/>
        <a:lstStyle/>
        <a:p>
          <a:endParaRPr lang="en-US"/>
        </a:p>
      </dgm:t>
    </dgm:pt>
    <dgm:pt modelId="{F65C0A3B-E31C-41E8-8114-9E074EDECCAB}" type="pres">
      <dgm:prSet presAssocID="{4754C68C-820A-4344-9D89-4EE517475841}" presName="sibTrans" presStyleCnt="0"/>
      <dgm:spPr/>
    </dgm:pt>
    <dgm:pt modelId="{3A10B80F-E39D-493E-BF81-ACCB6FA824EF}" type="pres">
      <dgm:prSet presAssocID="{5BAC4E8A-E179-4F45-9268-837CC2F1F68A}" presName="node" presStyleLbl="node1" presStyleIdx="1" presStyleCnt="3">
        <dgm:presLayoutVars>
          <dgm:bulletEnabled val="1"/>
        </dgm:presLayoutVars>
      </dgm:prSet>
      <dgm:spPr/>
      <dgm:t>
        <a:bodyPr/>
        <a:lstStyle/>
        <a:p>
          <a:endParaRPr lang="en-US"/>
        </a:p>
      </dgm:t>
    </dgm:pt>
    <dgm:pt modelId="{738935BD-4799-44BA-998E-D67CD1188148}" type="pres">
      <dgm:prSet presAssocID="{8B3F56C9-6880-4784-A57F-66BC029A5430}" presName="sibTrans" presStyleCnt="0"/>
      <dgm:spPr/>
    </dgm:pt>
    <dgm:pt modelId="{5B1BA6A2-8467-464C-B59C-370F8C5DEDBB}" type="pres">
      <dgm:prSet presAssocID="{EBEC2118-A259-4952-A0EF-9F15D71D832C}" presName="node" presStyleLbl="node1" presStyleIdx="2" presStyleCnt="3">
        <dgm:presLayoutVars>
          <dgm:bulletEnabled val="1"/>
        </dgm:presLayoutVars>
      </dgm:prSet>
      <dgm:spPr/>
      <dgm:t>
        <a:bodyPr/>
        <a:lstStyle/>
        <a:p>
          <a:endParaRPr lang="en-US"/>
        </a:p>
      </dgm:t>
    </dgm:pt>
  </dgm:ptLst>
  <dgm:cxnLst>
    <dgm:cxn modelId="{1DE35F34-3E43-40A0-A185-BC7BE06E6FE6}" type="presOf" srcId="{C50C2777-2759-4780-A1EA-7CF0DC4E89D2}" destId="{38D78E9A-64B1-4A38-9438-0EFC6893552D}" srcOrd="0" destOrd="0" presId="urn:microsoft.com/office/officeart/2005/8/layout/default#2"/>
    <dgm:cxn modelId="{2230CEC9-1721-4951-8531-DBEC1480DB6D}" srcId="{317E4102-A334-4E3D-B70E-533F7F4EB721}" destId="{C50C2777-2759-4780-A1EA-7CF0DC4E89D2}" srcOrd="0" destOrd="0" parTransId="{BA3B8353-E5BE-4E0C-AF96-58027C19067F}" sibTransId="{4754C68C-820A-4344-9D89-4EE517475841}"/>
    <dgm:cxn modelId="{0A5751D5-E6C6-4413-B47C-5CD905CDDBD4}" srcId="{317E4102-A334-4E3D-B70E-533F7F4EB721}" destId="{EBEC2118-A259-4952-A0EF-9F15D71D832C}" srcOrd="2" destOrd="0" parTransId="{E7F04252-DF0E-4F15-8026-0183E52803FF}" sibTransId="{9B0EEB59-FE55-4262-907F-D3E82E4B6C8E}"/>
    <dgm:cxn modelId="{E0987A17-88BA-45F4-991B-BBC5931D85A7}" type="presOf" srcId="{EBEC2118-A259-4952-A0EF-9F15D71D832C}" destId="{5B1BA6A2-8467-464C-B59C-370F8C5DEDBB}" srcOrd="0" destOrd="0" presId="urn:microsoft.com/office/officeart/2005/8/layout/default#2"/>
    <dgm:cxn modelId="{3045F604-CD4C-400C-98D0-8630BF59D139}" type="presOf" srcId="{5BAC4E8A-E179-4F45-9268-837CC2F1F68A}" destId="{3A10B80F-E39D-493E-BF81-ACCB6FA824EF}" srcOrd="0" destOrd="0" presId="urn:microsoft.com/office/officeart/2005/8/layout/default#2"/>
    <dgm:cxn modelId="{AB39CE01-6EDA-4476-A769-F147A4C0648D}" type="presOf" srcId="{317E4102-A334-4E3D-B70E-533F7F4EB721}" destId="{CF5E0984-F029-4CE0-B83F-7706BB36E5DA}" srcOrd="0" destOrd="0" presId="urn:microsoft.com/office/officeart/2005/8/layout/default#2"/>
    <dgm:cxn modelId="{CEF48DFB-F782-4B2E-868C-CA1E56CA8659}" srcId="{317E4102-A334-4E3D-B70E-533F7F4EB721}" destId="{5BAC4E8A-E179-4F45-9268-837CC2F1F68A}" srcOrd="1" destOrd="0" parTransId="{1AADD1FD-D578-459A-91D7-33EB9666503A}" sibTransId="{8B3F56C9-6880-4784-A57F-66BC029A5430}"/>
    <dgm:cxn modelId="{1B411FCE-BE6F-4C9F-99FC-BCA636C442AA}" type="presParOf" srcId="{CF5E0984-F029-4CE0-B83F-7706BB36E5DA}" destId="{38D78E9A-64B1-4A38-9438-0EFC6893552D}" srcOrd="0" destOrd="0" presId="urn:microsoft.com/office/officeart/2005/8/layout/default#2"/>
    <dgm:cxn modelId="{E85974BB-0BFB-4101-9D7C-1A522A829E43}" type="presParOf" srcId="{CF5E0984-F029-4CE0-B83F-7706BB36E5DA}" destId="{F65C0A3B-E31C-41E8-8114-9E074EDECCAB}" srcOrd="1" destOrd="0" presId="urn:microsoft.com/office/officeart/2005/8/layout/default#2"/>
    <dgm:cxn modelId="{0EE7B6C1-863F-4E62-BC56-092EE2E0CDB2}" type="presParOf" srcId="{CF5E0984-F029-4CE0-B83F-7706BB36E5DA}" destId="{3A10B80F-E39D-493E-BF81-ACCB6FA824EF}" srcOrd="2" destOrd="0" presId="urn:microsoft.com/office/officeart/2005/8/layout/default#2"/>
    <dgm:cxn modelId="{CA6CB381-AB83-4725-A1B1-BCEB5EB877F0}" type="presParOf" srcId="{CF5E0984-F029-4CE0-B83F-7706BB36E5DA}" destId="{738935BD-4799-44BA-998E-D67CD1188148}" srcOrd="3" destOrd="0" presId="urn:microsoft.com/office/officeart/2005/8/layout/default#2"/>
    <dgm:cxn modelId="{4B71D88A-BD6C-4628-A692-B10E3967C8F4}" type="presParOf" srcId="{CF5E0984-F029-4CE0-B83F-7706BB36E5DA}" destId="{5B1BA6A2-8467-464C-B59C-370F8C5DEDBB}"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FBBF6-2524-419D-923D-6D44D91616F3}"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C"/>
        </a:p>
      </dgm:t>
    </dgm:pt>
    <dgm:pt modelId="{B3F5F006-2E6A-4845-9B42-9E08BA4D1385}">
      <dgm:prSet phldrT="[Texto]" custT="1"/>
      <dgm:spPr/>
      <dgm:t>
        <a:bodyPr/>
        <a:lstStyle/>
        <a:p>
          <a:r>
            <a:rPr lang="es-ES" sz="1800" b="1" dirty="0" smtClean="0">
              <a:solidFill>
                <a:schemeClr val="tx1"/>
              </a:solidFill>
            </a:rPr>
            <a:t>La ubicación de la mano de obra especializada</a:t>
          </a:r>
          <a:endParaRPr lang="es-EC" sz="1800" dirty="0">
            <a:solidFill>
              <a:schemeClr val="tx1"/>
            </a:solidFill>
          </a:endParaRPr>
        </a:p>
      </dgm:t>
    </dgm:pt>
    <dgm:pt modelId="{7D7E2C68-7DBF-43EF-ABAE-93D23617EC55}" type="parTrans" cxnId="{D999C9E2-C35C-4291-9D61-50C4D1B94025}">
      <dgm:prSet/>
      <dgm:spPr/>
      <dgm:t>
        <a:bodyPr/>
        <a:lstStyle/>
        <a:p>
          <a:endParaRPr lang="es-EC"/>
        </a:p>
      </dgm:t>
    </dgm:pt>
    <dgm:pt modelId="{F2917781-A26C-4892-A0E6-25D863BE6503}" type="sibTrans" cxnId="{D999C9E2-C35C-4291-9D61-50C4D1B94025}">
      <dgm:prSet/>
      <dgm:spPr/>
      <dgm:t>
        <a:bodyPr/>
        <a:lstStyle/>
        <a:p>
          <a:endParaRPr lang="es-EC"/>
        </a:p>
      </dgm:t>
    </dgm:pt>
    <dgm:pt modelId="{DEBF0843-FF31-44EF-9DD4-56D7C802B1B8}">
      <dgm:prSet phldrT="[Texto]" custT="1"/>
      <dgm:spPr/>
      <dgm:t>
        <a:bodyPr/>
        <a:lstStyle/>
        <a:p>
          <a:r>
            <a:rPr lang="es-ES" sz="1800" b="1" dirty="0" smtClean="0">
              <a:solidFill>
                <a:schemeClr val="tx1"/>
              </a:solidFill>
            </a:rPr>
            <a:t>La ubicación de caminos y vías de acceso</a:t>
          </a:r>
          <a:endParaRPr lang="es-EC" sz="1800" dirty="0">
            <a:solidFill>
              <a:schemeClr val="tx1"/>
            </a:solidFill>
          </a:endParaRPr>
        </a:p>
      </dgm:t>
    </dgm:pt>
    <dgm:pt modelId="{34C7FDE3-04C7-4569-9070-45FF06C98243}" type="parTrans" cxnId="{2812E381-331F-4145-BE3B-0ECBD6C15913}">
      <dgm:prSet/>
      <dgm:spPr/>
      <dgm:t>
        <a:bodyPr/>
        <a:lstStyle/>
        <a:p>
          <a:endParaRPr lang="es-EC"/>
        </a:p>
      </dgm:t>
    </dgm:pt>
    <dgm:pt modelId="{040D2539-01A1-4E58-B8DE-6BF93407FF36}" type="sibTrans" cxnId="{2812E381-331F-4145-BE3B-0ECBD6C15913}">
      <dgm:prSet/>
      <dgm:spPr/>
      <dgm:t>
        <a:bodyPr/>
        <a:lstStyle/>
        <a:p>
          <a:endParaRPr lang="es-EC"/>
        </a:p>
      </dgm:t>
    </dgm:pt>
    <dgm:pt modelId="{621866AC-7211-48CE-A728-7C8BB1E19341}">
      <dgm:prSet phldrT="[Texto]" custT="1"/>
      <dgm:spPr/>
      <dgm:t>
        <a:bodyPr/>
        <a:lstStyle/>
        <a:p>
          <a:r>
            <a:rPr lang="es-ES" sz="1800" b="1" dirty="0" smtClean="0">
              <a:solidFill>
                <a:schemeClr val="tx1"/>
              </a:solidFill>
            </a:rPr>
            <a:t>La existencia de servicios básicos</a:t>
          </a:r>
          <a:endParaRPr lang="es-EC" sz="1800" dirty="0">
            <a:solidFill>
              <a:schemeClr val="tx1"/>
            </a:solidFill>
          </a:endParaRPr>
        </a:p>
      </dgm:t>
    </dgm:pt>
    <dgm:pt modelId="{4900E8DB-8F5F-44EE-A3C6-A8A9EB7A47C0}" type="parTrans" cxnId="{3F55D233-254A-4FEC-B1A5-F3FD48D34DF0}">
      <dgm:prSet/>
      <dgm:spPr/>
      <dgm:t>
        <a:bodyPr/>
        <a:lstStyle/>
        <a:p>
          <a:endParaRPr lang="es-EC"/>
        </a:p>
      </dgm:t>
    </dgm:pt>
    <dgm:pt modelId="{8F5E1435-F694-4F1E-B001-B13250578C71}" type="sibTrans" cxnId="{3F55D233-254A-4FEC-B1A5-F3FD48D34DF0}">
      <dgm:prSet/>
      <dgm:spPr/>
      <dgm:t>
        <a:bodyPr/>
        <a:lstStyle/>
        <a:p>
          <a:endParaRPr lang="es-EC"/>
        </a:p>
      </dgm:t>
    </dgm:pt>
    <dgm:pt modelId="{CFA12904-95D5-472E-B667-63C23DF47E34}">
      <dgm:prSet phldrT="[Texto]" custT="1"/>
      <dgm:spPr/>
      <dgm:t>
        <a:bodyPr/>
        <a:lstStyle/>
        <a:p>
          <a:r>
            <a:rPr lang="es-ES" sz="1800" b="1" dirty="0" smtClean="0">
              <a:solidFill>
                <a:schemeClr val="tx1"/>
              </a:solidFill>
            </a:rPr>
            <a:t>Cercanía del mercado</a:t>
          </a:r>
          <a:endParaRPr lang="es-EC" sz="1800" dirty="0">
            <a:solidFill>
              <a:schemeClr val="tx1"/>
            </a:solidFill>
          </a:endParaRPr>
        </a:p>
      </dgm:t>
    </dgm:pt>
    <dgm:pt modelId="{B2B1DA7D-8B61-4D75-A683-D53BFE9CEDBA}" type="parTrans" cxnId="{056C409B-1F4C-497D-BD2C-6B2DE20ACDAD}">
      <dgm:prSet/>
      <dgm:spPr/>
      <dgm:t>
        <a:bodyPr/>
        <a:lstStyle/>
        <a:p>
          <a:endParaRPr lang="es-EC"/>
        </a:p>
      </dgm:t>
    </dgm:pt>
    <dgm:pt modelId="{910D9D05-0949-4DA3-8DDA-6FE3B6CA4D02}" type="sibTrans" cxnId="{056C409B-1F4C-497D-BD2C-6B2DE20ACDAD}">
      <dgm:prSet/>
      <dgm:spPr/>
      <dgm:t>
        <a:bodyPr/>
        <a:lstStyle/>
        <a:p>
          <a:endParaRPr lang="es-EC"/>
        </a:p>
      </dgm:t>
    </dgm:pt>
    <dgm:pt modelId="{8F09615B-F37B-4733-8AD9-076CD3861629}" type="pres">
      <dgm:prSet presAssocID="{712FBBF6-2524-419D-923D-6D44D91616F3}" presName="linear" presStyleCnt="0">
        <dgm:presLayoutVars>
          <dgm:dir/>
          <dgm:animLvl val="lvl"/>
          <dgm:resizeHandles val="exact"/>
        </dgm:presLayoutVars>
      </dgm:prSet>
      <dgm:spPr/>
      <dgm:t>
        <a:bodyPr/>
        <a:lstStyle/>
        <a:p>
          <a:endParaRPr lang="en-US"/>
        </a:p>
      </dgm:t>
    </dgm:pt>
    <dgm:pt modelId="{54AF77B1-9D54-4F5C-B83F-6B1E530ADB9E}" type="pres">
      <dgm:prSet presAssocID="{B3F5F006-2E6A-4845-9B42-9E08BA4D1385}" presName="parentLin" presStyleCnt="0"/>
      <dgm:spPr/>
    </dgm:pt>
    <dgm:pt modelId="{A71057D7-6141-4FC4-9190-EA68D377D6C0}" type="pres">
      <dgm:prSet presAssocID="{B3F5F006-2E6A-4845-9B42-9E08BA4D1385}" presName="parentLeftMargin" presStyleLbl="node1" presStyleIdx="0" presStyleCnt="4"/>
      <dgm:spPr/>
      <dgm:t>
        <a:bodyPr/>
        <a:lstStyle/>
        <a:p>
          <a:endParaRPr lang="en-US"/>
        </a:p>
      </dgm:t>
    </dgm:pt>
    <dgm:pt modelId="{60D71871-9BD9-4C1A-9439-A4C8C7DC53BF}" type="pres">
      <dgm:prSet presAssocID="{B3F5F006-2E6A-4845-9B42-9E08BA4D1385}" presName="parentText" presStyleLbl="node1" presStyleIdx="0" presStyleCnt="4">
        <dgm:presLayoutVars>
          <dgm:chMax val="0"/>
          <dgm:bulletEnabled val="1"/>
        </dgm:presLayoutVars>
      </dgm:prSet>
      <dgm:spPr/>
      <dgm:t>
        <a:bodyPr/>
        <a:lstStyle/>
        <a:p>
          <a:endParaRPr lang="en-US"/>
        </a:p>
      </dgm:t>
    </dgm:pt>
    <dgm:pt modelId="{BD0802CE-6986-44F6-9B26-A4F870547CAD}" type="pres">
      <dgm:prSet presAssocID="{B3F5F006-2E6A-4845-9B42-9E08BA4D1385}" presName="negativeSpace" presStyleCnt="0"/>
      <dgm:spPr/>
    </dgm:pt>
    <dgm:pt modelId="{A3C70CA3-F3B3-401B-9251-C3F18A699645}" type="pres">
      <dgm:prSet presAssocID="{B3F5F006-2E6A-4845-9B42-9E08BA4D1385}" presName="childText" presStyleLbl="conFgAcc1" presStyleIdx="0" presStyleCnt="4">
        <dgm:presLayoutVars>
          <dgm:bulletEnabled val="1"/>
        </dgm:presLayoutVars>
      </dgm:prSet>
      <dgm:spPr/>
    </dgm:pt>
    <dgm:pt modelId="{494DB624-CD60-413E-AA18-7DFDAD9BFD39}" type="pres">
      <dgm:prSet presAssocID="{F2917781-A26C-4892-A0E6-25D863BE6503}" presName="spaceBetweenRectangles" presStyleCnt="0"/>
      <dgm:spPr/>
    </dgm:pt>
    <dgm:pt modelId="{7F1982B7-50A9-4520-A63B-FA4E45B14E73}" type="pres">
      <dgm:prSet presAssocID="{DEBF0843-FF31-44EF-9DD4-56D7C802B1B8}" presName="parentLin" presStyleCnt="0"/>
      <dgm:spPr/>
    </dgm:pt>
    <dgm:pt modelId="{7C49080E-E8CF-491B-B1B9-F2EDC126F0FA}" type="pres">
      <dgm:prSet presAssocID="{DEBF0843-FF31-44EF-9DD4-56D7C802B1B8}" presName="parentLeftMargin" presStyleLbl="node1" presStyleIdx="0" presStyleCnt="4"/>
      <dgm:spPr/>
      <dgm:t>
        <a:bodyPr/>
        <a:lstStyle/>
        <a:p>
          <a:endParaRPr lang="en-US"/>
        </a:p>
      </dgm:t>
    </dgm:pt>
    <dgm:pt modelId="{D2EA5986-A9B7-4113-8355-DCF5F89C6BAF}" type="pres">
      <dgm:prSet presAssocID="{DEBF0843-FF31-44EF-9DD4-56D7C802B1B8}" presName="parentText" presStyleLbl="node1" presStyleIdx="1" presStyleCnt="4">
        <dgm:presLayoutVars>
          <dgm:chMax val="0"/>
          <dgm:bulletEnabled val="1"/>
        </dgm:presLayoutVars>
      </dgm:prSet>
      <dgm:spPr/>
      <dgm:t>
        <a:bodyPr/>
        <a:lstStyle/>
        <a:p>
          <a:endParaRPr lang="en-US"/>
        </a:p>
      </dgm:t>
    </dgm:pt>
    <dgm:pt modelId="{50CDFA08-AD54-4B0D-A767-897EB8CCF7CB}" type="pres">
      <dgm:prSet presAssocID="{DEBF0843-FF31-44EF-9DD4-56D7C802B1B8}" presName="negativeSpace" presStyleCnt="0"/>
      <dgm:spPr/>
    </dgm:pt>
    <dgm:pt modelId="{11591CB7-0C52-4182-B8C3-E38590407888}" type="pres">
      <dgm:prSet presAssocID="{DEBF0843-FF31-44EF-9DD4-56D7C802B1B8}" presName="childText" presStyleLbl="conFgAcc1" presStyleIdx="1" presStyleCnt="4">
        <dgm:presLayoutVars>
          <dgm:bulletEnabled val="1"/>
        </dgm:presLayoutVars>
      </dgm:prSet>
      <dgm:spPr/>
    </dgm:pt>
    <dgm:pt modelId="{33CA58EB-DDE4-4333-82CC-4B23DBBDD431}" type="pres">
      <dgm:prSet presAssocID="{040D2539-01A1-4E58-B8DE-6BF93407FF36}" presName="spaceBetweenRectangles" presStyleCnt="0"/>
      <dgm:spPr/>
    </dgm:pt>
    <dgm:pt modelId="{A1F664CE-A63B-45C4-9163-7B0931CB36A9}" type="pres">
      <dgm:prSet presAssocID="{621866AC-7211-48CE-A728-7C8BB1E19341}" presName="parentLin" presStyleCnt="0"/>
      <dgm:spPr/>
    </dgm:pt>
    <dgm:pt modelId="{6C8BF1A6-998C-4CD3-BBF8-091DFE9E039C}" type="pres">
      <dgm:prSet presAssocID="{621866AC-7211-48CE-A728-7C8BB1E19341}" presName="parentLeftMargin" presStyleLbl="node1" presStyleIdx="1" presStyleCnt="4"/>
      <dgm:spPr/>
      <dgm:t>
        <a:bodyPr/>
        <a:lstStyle/>
        <a:p>
          <a:endParaRPr lang="en-US"/>
        </a:p>
      </dgm:t>
    </dgm:pt>
    <dgm:pt modelId="{85F532D4-EEED-40EC-BDC6-7D52CCC61F6A}" type="pres">
      <dgm:prSet presAssocID="{621866AC-7211-48CE-A728-7C8BB1E19341}" presName="parentText" presStyleLbl="node1" presStyleIdx="2" presStyleCnt="4">
        <dgm:presLayoutVars>
          <dgm:chMax val="0"/>
          <dgm:bulletEnabled val="1"/>
        </dgm:presLayoutVars>
      </dgm:prSet>
      <dgm:spPr/>
      <dgm:t>
        <a:bodyPr/>
        <a:lstStyle/>
        <a:p>
          <a:endParaRPr lang="en-US"/>
        </a:p>
      </dgm:t>
    </dgm:pt>
    <dgm:pt modelId="{97D41592-9473-40B9-AC80-14CD227C66F2}" type="pres">
      <dgm:prSet presAssocID="{621866AC-7211-48CE-A728-7C8BB1E19341}" presName="negativeSpace" presStyleCnt="0"/>
      <dgm:spPr/>
    </dgm:pt>
    <dgm:pt modelId="{B06A9AD6-CC18-4728-B7D5-86C2AB2BC638}" type="pres">
      <dgm:prSet presAssocID="{621866AC-7211-48CE-A728-7C8BB1E19341}" presName="childText" presStyleLbl="conFgAcc1" presStyleIdx="2" presStyleCnt="4">
        <dgm:presLayoutVars>
          <dgm:bulletEnabled val="1"/>
        </dgm:presLayoutVars>
      </dgm:prSet>
      <dgm:spPr/>
    </dgm:pt>
    <dgm:pt modelId="{ECB6F23C-C0E8-429F-9F24-757E7315A3CC}" type="pres">
      <dgm:prSet presAssocID="{8F5E1435-F694-4F1E-B001-B13250578C71}" presName="spaceBetweenRectangles" presStyleCnt="0"/>
      <dgm:spPr/>
    </dgm:pt>
    <dgm:pt modelId="{FA1A1DA5-1239-4A7F-83F4-0C6BCA17D0FB}" type="pres">
      <dgm:prSet presAssocID="{CFA12904-95D5-472E-B667-63C23DF47E34}" presName="parentLin" presStyleCnt="0"/>
      <dgm:spPr/>
    </dgm:pt>
    <dgm:pt modelId="{D16200B3-24DA-4F58-A510-6138BB440E8D}" type="pres">
      <dgm:prSet presAssocID="{CFA12904-95D5-472E-B667-63C23DF47E34}" presName="parentLeftMargin" presStyleLbl="node1" presStyleIdx="2" presStyleCnt="4"/>
      <dgm:spPr/>
      <dgm:t>
        <a:bodyPr/>
        <a:lstStyle/>
        <a:p>
          <a:endParaRPr lang="en-US"/>
        </a:p>
      </dgm:t>
    </dgm:pt>
    <dgm:pt modelId="{B3AB9C5A-C93E-45B1-BC6D-B8D69A44E57D}" type="pres">
      <dgm:prSet presAssocID="{CFA12904-95D5-472E-B667-63C23DF47E34}" presName="parentText" presStyleLbl="node1" presStyleIdx="3" presStyleCnt="4">
        <dgm:presLayoutVars>
          <dgm:chMax val="0"/>
          <dgm:bulletEnabled val="1"/>
        </dgm:presLayoutVars>
      </dgm:prSet>
      <dgm:spPr/>
      <dgm:t>
        <a:bodyPr/>
        <a:lstStyle/>
        <a:p>
          <a:endParaRPr lang="en-US"/>
        </a:p>
      </dgm:t>
    </dgm:pt>
    <dgm:pt modelId="{ABB137B1-DFFA-4F39-A5D5-7EA8DDB3CADB}" type="pres">
      <dgm:prSet presAssocID="{CFA12904-95D5-472E-B667-63C23DF47E34}" presName="negativeSpace" presStyleCnt="0"/>
      <dgm:spPr/>
    </dgm:pt>
    <dgm:pt modelId="{D027F010-BE81-4489-A1C0-9106709FEF75}" type="pres">
      <dgm:prSet presAssocID="{CFA12904-95D5-472E-B667-63C23DF47E34}" presName="childText" presStyleLbl="conFgAcc1" presStyleIdx="3" presStyleCnt="4">
        <dgm:presLayoutVars>
          <dgm:bulletEnabled val="1"/>
        </dgm:presLayoutVars>
      </dgm:prSet>
      <dgm:spPr/>
    </dgm:pt>
  </dgm:ptLst>
  <dgm:cxnLst>
    <dgm:cxn modelId="{29F76B50-2530-4EAF-9CE0-2B2067964B28}" type="presOf" srcId="{621866AC-7211-48CE-A728-7C8BB1E19341}" destId="{6C8BF1A6-998C-4CD3-BBF8-091DFE9E039C}" srcOrd="0" destOrd="0" presId="urn:microsoft.com/office/officeart/2005/8/layout/list1"/>
    <dgm:cxn modelId="{486B6AC9-700A-426A-A0E0-44E3FEC866CD}" type="presOf" srcId="{B3F5F006-2E6A-4845-9B42-9E08BA4D1385}" destId="{60D71871-9BD9-4C1A-9439-A4C8C7DC53BF}" srcOrd="1" destOrd="0" presId="urn:microsoft.com/office/officeart/2005/8/layout/list1"/>
    <dgm:cxn modelId="{67FBEE09-4821-4A76-AF35-B3986041F2D2}" type="presOf" srcId="{CFA12904-95D5-472E-B667-63C23DF47E34}" destId="{D16200B3-24DA-4F58-A510-6138BB440E8D}" srcOrd="0" destOrd="0" presId="urn:microsoft.com/office/officeart/2005/8/layout/list1"/>
    <dgm:cxn modelId="{AB3898B1-E76D-408B-8850-0D666DA0684C}" type="presOf" srcId="{DEBF0843-FF31-44EF-9DD4-56D7C802B1B8}" destId="{D2EA5986-A9B7-4113-8355-DCF5F89C6BAF}" srcOrd="1" destOrd="0" presId="urn:microsoft.com/office/officeart/2005/8/layout/list1"/>
    <dgm:cxn modelId="{2A747528-4E2F-46DF-A49D-F338DBCA1B0B}" type="presOf" srcId="{CFA12904-95D5-472E-B667-63C23DF47E34}" destId="{B3AB9C5A-C93E-45B1-BC6D-B8D69A44E57D}" srcOrd="1" destOrd="0" presId="urn:microsoft.com/office/officeart/2005/8/layout/list1"/>
    <dgm:cxn modelId="{3F55D233-254A-4FEC-B1A5-F3FD48D34DF0}" srcId="{712FBBF6-2524-419D-923D-6D44D91616F3}" destId="{621866AC-7211-48CE-A728-7C8BB1E19341}" srcOrd="2" destOrd="0" parTransId="{4900E8DB-8F5F-44EE-A3C6-A8A9EB7A47C0}" sibTransId="{8F5E1435-F694-4F1E-B001-B13250578C71}"/>
    <dgm:cxn modelId="{2812E381-331F-4145-BE3B-0ECBD6C15913}" srcId="{712FBBF6-2524-419D-923D-6D44D91616F3}" destId="{DEBF0843-FF31-44EF-9DD4-56D7C802B1B8}" srcOrd="1" destOrd="0" parTransId="{34C7FDE3-04C7-4569-9070-45FF06C98243}" sibTransId="{040D2539-01A1-4E58-B8DE-6BF93407FF36}"/>
    <dgm:cxn modelId="{7D675DC9-AC4F-4CDE-88A9-A77DE330AE35}" type="presOf" srcId="{B3F5F006-2E6A-4845-9B42-9E08BA4D1385}" destId="{A71057D7-6141-4FC4-9190-EA68D377D6C0}" srcOrd="0" destOrd="0" presId="urn:microsoft.com/office/officeart/2005/8/layout/list1"/>
    <dgm:cxn modelId="{056C409B-1F4C-497D-BD2C-6B2DE20ACDAD}" srcId="{712FBBF6-2524-419D-923D-6D44D91616F3}" destId="{CFA12904-95D5-472E-B667-63C23DF47E34}" srcOrd="3" destOrd="0" parTransId="{B2B1DA7D-8B61-4D75-A683-D53BFE9CEDBA}" sibTransId="{910D9D05-0949-4DA3-8DDA-6FE3B6CA4D02}"/>
    <dgm:cxn modelId="{D999C9E2-C35C-4291-9D61-50C4D1B94025}" srcId="{712FBBF6-2524-419D-923D-6D44D91616F3}" destId="{B3F5F006-2E6A-4845-9B42-9E08BA4D1385}" srcOrd="0" destOrd="0" parTransId="{7D7E2C68-7DBF-43EF-ABAE-93D23617EC55}" sibTransId="{F2917781-A26C-4892-A0E6-25D863BE6503}"/>
    <dgm:cxn modelId="{11265DA5-16BB-4D3D-ABF0-4B3B8E22978C}" type="presOf" srcId="{621866AC-7211-48CE-A728-7C8BB1E19341}" destId="{85F532D4-EEED-40EC-BDC6-7D52CCC61F6A}" srcOrd="1" destOrd="0" presId="urn:microsoft.com/office/officeart/2005/8/layout/list1"/>
    <dgm:cxn modelId="{85EA2D82-27E4-427C-9336-55A0E8A2A38F}" type="presOf" srcId="{DEBF0843-FF31-44EF-9DD4-56D7C802B1B8}" destId="{7C49080E-E8CF-491B-B1B9-F2EDC126F0FA}" srcOrd="0" destOrd="0" presId="urn:microsoft.com/office/officeart/2005/8/layout/list1"/>
    <dgm:cxn modelId="{ECA1E394-7066-477E-BEDB-153DBFC133BD}" type="presOf" srcId="{712FBBF6-2524-419D-923D-6D44D91616F3}" destId="{8F09615B-F37B-4733-8AD9-076CD3861629}" srcOrd="0" destOrd="0" presId="urn:microsoft.com/office/officeart/2005/8/layout/list1"/>
    <dgm:cxn modelId="{0C97378D-97E2-4386-BED6-35AEC5DE8AFA}" type="presParOf" srcId="{8F09615B-F37B-4733-8AD9-076CD3861629}" destId="{54AF77B1-9D54-4F5C-B83F-6B1E530ADB9E}" srcOrd="0" destOrd="0" presId="urn:microsoft.com/office/officeart/2005/8/layout/list1"/>
    <dgm:cxn modelId="{A6B2E1B5-0189-4779-9096-228C79D8E6FF}" type="presParOf" srcId="{54AF77B1-9D54-4F5C-B83F-6B1E530ADB9E}" destId="{A71057D7-6141-4FC4-9190-EA68D377D6C0}" srcOrd="0" destOrd="0" presId="urn:microsoft.com/office/officeart/2005/8/layout/list1"/>
    <dgm:cxn modelId="{9B7005F9-67A7-41DE-B907-4DBB27FC0675}" type="presParOf" srcId="{54AF77B1-9D54-4F5C-B83F-6B1E530ADB9E}" destId="{60D71871-9BD9-4C1A-9439-A4C8C7DC53BF}" srcOrd="1" destOrd="0" presId="urn:microsoft.com/office/officeart/2005/8/layout/list1"/>
    <dgm:cxn modelId="{0DC43C60-99BA-4A78-B5AD-2A7048ACFE2B}" type="presParOf" srcId="{8F09615B-F37B-4733-8AD9-076CD3861629}" destId="{BD0802CE-6986-44F6-9B26-A4F870547CAD}" srcOrd="1" destOrd="0" presId="urn:microsoft.com/office/officeart/2005/8/layout/list1"/>
    <dgm:cxn modelId="{829CE570-D36A-4715-9A4E-EC2840F60E40}" type="presParOf" srcId="{8F09615B-F37B-4733-8AD9-076CD3861629}" destId="{A3C70CA3-F3B3-401B-9251-C3F18A699645}" srcOrd="2" destOrd="0" presId="urn:microsoft.com/office/officeart/2005/8/layout/list1"/>
    <dgm:cxn modelId="{0492D402-5DD2-473B-AA15-7EBA0F392772}" type="presParOf" srcId="{8F09615B-F37B-4733-8AD9-076CD3861629}" destId="{494DB624-CD60-413E-AA18-7DFDAD9BFD39}" srcOrd="3" destOrd="0" presId="urn:microsoft.com/office/officeart/2005/8/layout/list1"/>
    <dgm:cxn modelId="{C6EBA515-6B31-4BD1-9325-09A2F3A9035A}" type="presParOf" srcId="{8F09615B-F37B-4733-8AD9-076CD3861629}" destId="{7F1982B7-50A9-4520-A63B-FA4E45B14E73}" srcOrd="4" destOrd="0" presId="urn:microsoft.com/office/officeart/2005/8/layout/list1"/>
    <dgm:cxn modelId="{07796676-0ADA-4717-9E2B-B328FF16296A}" type="presParOf" srcId="{7F1982B7-50A9-4520-A63B-FA4E45B14E73}" destId="{7C49080E-E8CF-491B-B1B9-F2EDC126F0FA}" srcOrd="0" destOrd="0" presId="urn:microsoft.com/office/officeart/2005/8/layout/list1"/>
    <dgm:cxn modelId="{45F757C4-CE82-4F1E-9ED5-DF666ED0A130}" type="presParOf" srcId="{7F1982B7-50A9-4520-A63B-FA4E45B14E73}" destId="{D2EA5986-A9B7-4113-8355-DCF5F89C6BAF}" srcOrd="1" destOrd="0" presId="urn:microsoft.com/office/officeart/2005/8/layout/list1"/>
    <dgm:cxn modelId="{807D1164-C718-4382-B2DB-2BF77CAAF675}" type="presParOf" srcId="{8F09615B-F37B-4733-8AD9-076CD3861629}" destId="{50CDFA08-AD54-4B0D-A767-897EB8CCF7CB}" srcOrd="5" destOrd="0" presId="urn:microsoft.com/office/officeart/2005/8/layout/list1"/>
    <dgm:cxn modelId="{51293B70-53A3-4283-820D-96C845033BD3}" type="presParOf" srcId="{8F09615B-F37B-4733-8AD9-076CD3861629}" destId="{11591CB7-0C52-4182-B8C3-E38590407888}" srcOrd="6" destOrd="0" presId="urn:microsoft.com/office/officeart/2005/8/layout/list1"/>
    <dgm:cxn modelId="{B0BA3349-E277-48EA-983B-E861EA9EA4A8}" type="presParOf" srcId="{8F09615B-F37B-4733-8AD9-076CD3861629}" destId="{33CA58EB-DDE4-4333-82CC-4B23DBBDD431}" srcOrd="7" destOrd="0" presId="urn:microsoft.com/office/officeart/2005/8/layout/list1"/>
    <dgm:cxn modelId="{EF9C7DA4-52D3-4945-B6CE-EA6FDBDF559A}" type="presParOf" srcId="{8F09615B-F37B-4733-8AD9-076CD3861629}" destId="{A1F664CE-A63B-45C4-9163-7B0931CB36A9}" srcOrd="8" destOrd="0" presId="urn:microsoft.com/office/officeart/2005/8/layout/list1"/>
    <dgm:cxn modelId="{36D19366-8D07-4EBD-A5FC-C7EF9C1C08FF}" type="presParOf" srcId="{A1F664CE-A63B-45C4-9163-7B0931CB36A9}" destId="{6C8BF1A6-998C-4CD3-BBF8-091DFE9E039C}" srcOrd="0" destOrd="0" presId="urn:microsoft.com/office/officeart/2005/8/layout/list1"/>
    <dgm:cxn modelId="{8A577A35-0ED5-4DD1-9324-0100871363DB}" type="presParOf" srcId="{A1F664CE-A63B-45C4-9163-7B0931CB36A9}" destId="{85F532D4-EEED-40EC-BDC6-7D52CCC61F6A}" srcOrd="1" destOrd="0" presId="urn:microsoft.com/office/officeart/2005/8/layout/list1"/>
    <dgm:cxn modelId="{505E714B-EF03-409F-9E3C-0263C813E049}" type="presParOf" srcId="{8F09615B-F37B-4733-8AD9-076CD3861629}" destId="{97D41592-9473-40B9-AC80-14CD227C66F2}" srcOrd="9" destOrd="0" presId="urn:microsoft.com/office/officeart/2005/8/layout/list1"/>
    <dgm:cxn modelId="{C1BDBC87-ED8B-4111-89B9-8CD6BD94B5C6}" type="presParOf" srcId="{8F09615B-F37B-4733-8AD9-076CD3861629}" destId="{B06A9AD6-CC18-4728-B7D5-86C2AB2BC638}" srcOrd="10" destOrd="0" presId="urn:microsoft.com/office/officeart/2005/8/layout/list1"/>
    <dgm:cxn modelId="{4B8335AF-DEDD-49B8-BDC8-0B649B51B0D9}" type="presParOf" srcId="{8F09615B-F37B-4733-8AD9-076CD3861629}" destId="{ECB6F23C-C0E8-429F-9F24-757E7315A3CC}" srcOrd="11" destOrd="0" presId="urn:microsoft.com/office/officeart/2005/8/layout/list1"/>
    <dgm:cxn modelId="{69754E21-7F5F-4E31-9214-908B4F2F1A43}" type="presParOf" srcId="{8F09615B-F37B-4733-8AD9-076CD3861629}" destId="{FA1A1DA5-1239-4A7F-83F4-0C6BCA17D0FB}" srcOrd="12" destOrd="0" presId="urn:microsoft.com/office/officeart/2005/8/layout/list1"/>
    <dgm:cxn modelId="{18DD9F0E-97F4-4178-BB51-87EB5BA3F198}" type="presParOf" srcId="{FA1A1DA5-1239-4A7F-83F4-0C6BCA17D0FB}" destId="{D16200B3-24DA-4F58-A510-6138BB440E8D}" srcOrd="0" destOrd="0" presId="urn:microsoft.com/office/officeart/2005/8/layout/list1"/>
    <dgm:cxn modelId="{5CB4936D-9232-47C7-9BEE-CA6397EE47C4}" type="presParOf" srcId="{FA1A1DA5-1239-4A7F-83F4-0C6BCA17D0FB}" destId="{B3AB9C5A-C93E-45B1-BC6D-B8D69A44E57D}" srcOrd="1" destOrd="0" presId="urn:microsoft.com/office/officeart/2005/8/layout/list1"/>
    <dgm:cxn modelId="{0539BAFF-AD77-48D0-A103-0B762A77C4B9}" type="presParOf" srcId="{8F09615B-F37B-4733-8AD9-076CD3861629}" destId="{ABB137B1-DFFA-4F39-A5D5-7EA8DDB3CADB}" srcOrd="13" destOrd="0" presId="urn:microsoft.com/office/officeart/2005/8/layout/list1"/>
    <dgm:cxn modelId="{1A3B1A9A-1C9E-4708-8177-4481D43336D8}" type="presParOf" srcId="{8F09615B-F37B-4733-8AD9-076CD3861629}" destId="{D027F010-BE81-4489-A1C0-9106709FEF7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ED8977-9BA8-47F8-B523-49AB63A22F4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A3498C09-42B2-4647-ACD5-4CD39052371F}">
      <dgm:prSet custT="1"/>
      <dgm:spPr>
        <a:ln>
          <a:solidFill>
            <a:srgbClr val="00B050"/>
          </a:solidFill>
        </a:ln>
      </dgm:spPr>
      <dgm:t>
        <a:bodyPr/>
        <a:lstStyle/>
        <a:p>
          <a:pPr algn="just"/>
          <a:r>
            <a:rPr lang="es-ES" sz="1800" dirty="0" smtClean="0"/>
            <a:t>Determinar el monto de la inversión inicial del proyecto.                            Determinar el capital de trabajo pre-operativo necesario para empezar a trabajar. </a:t>
          </a:r>
          <a:endParaRPr lang="en-US" sz="1800" dirty="0">
            <a:latin typeface="+mn-lt"/>
          </a:endParaRPr>
        </a:p>
      </dgm:t>
    </dgm:pt>
    <dgm:pt modelId="{A21BFF7C-71BC-47A9-90E9-0A6F585EFADF}" type="parTrans" cxnId="{33904BDE-1C5F-4191-99C3-EA805CCC89BA}">
      <dgm:prSet/>
      <dgm:spPr/>
      <dgm:t>
        <a:bodyPr/>
        <a:lstStyle/>
        <a:p>
          <a:endParaRPr lang="en-US"/>
        </a:p>
      </dgm:t>
    </dgm:pt>
    <dgm:pt modelId="{70261BAF-9AC0-4559-8E1D-A4075E282987}" type="sibTrans" cxnId="{33904BDE-1C5F-4191-99C3-EA805CCC89BA}">
      <dgm:prSet/>
      <dgm:spPr>
        <a:ln>
          <a:solidFill>
            <a:srgbClr val="00B050">
              <a:alpha val="90000"/>
            </a:srgbClr>
          </a:solidFill>
        </a:ln>
      </dgm:spPr>
      <dgm:t>
        <a:bodyPr/>
        <a:lstStyle/>
        <a:p>
          <a:endParaRPr lang="en-US"/>
        </a:p>
      </dgm:t>
    </dgm:pt>
    <dgm:pt modelId="{2ED7442F-A9A3-4E99-90D4-0E95461C2697}">
      <dgm:prSet custT="1"/>
      <dgm:spPr/>
      <dgm:t>
        <a:bodyPr/>
        <a:lstStyle/>
        <a:p>
          <a:r>
            <a:rPr lang="es-ES" sz="1800" dirty="0" smtClean="0"/>
            <a:t>Determinar los gastos administrativos, de ventas y de financiamiento para el proyecto.</a:t>
          </a:r>
          <a:endParaRPr lang="en-US" sz="1800" dirty="0"/>
        </a:p>
      </dgm:t>
    </dgm:pt>
    <dgm:pt modelId="{7FBDE5B4-273C-47B5-9A5C-3A3525F6A5F2}" type="parTrans" cxnId="{B2D58AE0-A688-402D-BDCE-EE437691ED0B}">
      <dgm:prSet/>
      <dgm:spPr/>
      <dgm:t>
        <a:bodyPr/>
        <a:lstStyle/>
        <a:p>
          <a:endParaRPr lang="en-US"/>
        </a:p>
      </dgm:t>
    </dgm:pt>
    <dgm:pt modelId="{4D8646DD-E8BD-4850-943F-91C7124F8DAF}" type="sibTrans" cxnId="{B2D58AE0-A688-402D-BDCE-EE437691ED0B}">
      <dgm:prSet/>
      <dgm:spPr/>
      <dgm:t>
        <a:bodyPr/>
        <a:lstStyle/>
        <a:p>
          <a:endParaRPr lang="en-US"/>
        </a:p>
      </dgm:t>
    </dgm:pt>
    <dgm:pt modelId="{82EDCD7F-E897-4718-816F-A7AB6CDE6AE9}">
      <dgm:prSet custT="1"/>
      <dgm:spPr/>
      <dgm:t>
        <a:bodyPr/>
        <a:lstStyle/>
        <a:p>
          <a:r>
            <a:rPr lang="es-ES" sz="1800" dirty="0" smtClean="0"/>
            <a:t>Identificar el flujo de efectivo del proyecto </a:t>
          </a:r>
        </a:p>
        <a:p>
          <a:r>
            <a:rPr lang="es-ES" sz="1800" dirty="0" smtClean="0"/>
            <a:t>Elaborar el Balance de Situación Inicial y El Estado de Pérdidas y Ganancias del proyecto. </a:t>
          </a:r>
          <a:endParaRPr lang="en-US" sz="1800" dirty="0"/>
        </a:p>
      </dgm:t>
    </dgm:pt>
    <dgm:pt modelId="{85265888-D6FC-4BBE-9335-D74C126735D4}" type="parTrans" cxnId="{B33091E3-AD1B-4964-9840-03C838FDEA70}">
      <dgm:prSet/>
      <dgm:spPr/>
      <dgm:t>
        <a:bodyPr/>
        <a:lstStyle/>
        <a:p>
          <a:endParaRPr lang="en-US"/>
        </a:p>
      </dgm:t>
    </dgm:pt>
    <dgm:pt modelId="{5F3976A6-2E17-40F7-AD74-EE3A64AE597B}" type="sibTrans" cxnId="{B33091E3-AD1B-4964-9840-03C838FDEA70}">
      <dgm:prSet/>
      <dgm:spPr/>
      <dgm:t>
        <a:bodyPr/>
        <a:lstStyle/>
        <a:p>
          <a:endParaRPr lang="en-US"/>
        </a:p>
      </dgm:t>
    </dgm:pt>
    <dgm:pt modelId="{30FC08BD-FE2B-49F5-BE24-83BAE9890B3E}">
      <dgm:prSet custT="1"/>
      <dgm:spPr/>
      <dgm:t>
        <a:bodyPr/>
        <a:lstStyle/>
        <a:p>
          <a:r>
            <a:rPr lang="es-ES" sz="1800" dirty="0" smtClean="0"/>
            <a:t>Aplicar los métodos de evaluación financiera para el proyecto: VAN, </a:t>
          </a:r>
          <a:r>
            <a:rPr lang="es-ES" sz="1800" dirty="0" err="1" smtClean="0"/>
            <a:t>TIR</a:t>
          </a:r>
          <a:r>
            <a:rPr lang="es-ES" sz="1800" dirty="0" smtClean="0"/>
            <a:t>, Relación Beneficio-Costo, Periodo de recuperación de la inversión.</a:t>
          </a:r>
        </a:p>
      </dgm:t>
    </dgm:pt>
    <dgm:pt modelId="{1967C722-9F5D-4BA1-927D-995BF1970C6C}" type="parTrans" cxnId="{4E9A7C18-AB53-4F10-97CA-DE8F25748FFE}">
      <dgm:prSet/>
      <dgm:spPr/>
      <dgm:t>
        <a:bodyPr/>
        <a:lstStyle/>
        <a:p>
          <a:endParaRPr lang="en-US"/>
        </a:p>
      </dgm:t>
    </dgm:pt>
    <dgm:pt modelId="{90611EC2-3C60-4FFE-90E9-968B6C6FE6C9}" type="sibTrans" cxnId="{4E9A7C18-AB53-4F10-97CA-DE8F25748FFE}">
      <dgm:prSet/>
      <dgm:spPr/>
      <dgm:t>
        <a:bodyPr/>
        <a:lstStyle/>
        <a:p>
          <a:endParaRPr lang="en-US"/>
        </a:p>
      </dgm:t>
    </dgm:pt>
    <dgm:pt modelId="{7EEDABF9-1828-4280-8F9A-52C72E058A8A}">
      <dgm:prSet custT="1"/>
      <dgm:spPr/>
      <dgm:t>
        <a:bodyPr/>
        <a:lstStyle/>
        <a:p>
          <a:r>
            <a:rPr lang="es-ES" sz="1800" dirty="0" smtClean="0"/>
            <a:t>Realizar un análisis de sensibilidad para determinar hasta qué punto se puede modificar el valor de las variables para que el proyecto siga siendo rentable.</a:t>
          </a:r>
          <a:endParaRPr lang="en-US" sz="1800" dirty="0"/>
        </a:p>
      </dgm:t>
    </dgm:pt>
    <dgm:pt modelId="{8A1DE4C3-09A0-4BE1-A15F-C4953314195C}" type="parTrans" cxnId="{70C0F0A7-5A03-4A89-B19F-AF135383DFE8}">
      <dgm:prSet/>
      <dgm:spPr/>
      <dgm:t>
        <a:bodyPr/>
        <a:lstStyle/>
        <a:p>
          <a:endParaRPr lang="en-US"/>
        </a:p>
      </dgm:t>
    </dgm:pt>
    <dgm:pt modelId="{FF0543F8-365E-4252-B3AA-D84E4BC2FE31}" type="sibTrans" cxnId="{70C0F0A7-5A03-4A89-B19F-AF135383DFE8}">
      <dgm:prSet/>
      <dgm:spPr/>
      <dgm:t>
        <a:bodyPr/>
        <a:lstStyle/>
        <a:p>
          <a:endParaRPr lang="en-US"/>
        </a:p>
      </dgm:t>
    </dgm:pt>
    <dgm:pt modelId="{A59E5515-EF9C-427E-A510-6C6E32A630CD}" type="pres">
      <dgm:prSet presAssocID="{DFED8977-9BA8-47F8-B523-49AB63A22F4A}" presName="outerComposite" presStyleCnt="0">
        <dgm:presLayoutVars>
          <dgm:chMax val="5"/>
          <dgm:dir/>
          <dgm:resizeHandles val="exact"/>
        </dgm:presLayoutVars>
      </dgm:prSet>
      <dgm:spPr/>
      <dgm:t>
        <a:bodyPr/>
        <a:lstStyle/>
        <a:p>
          <a:endParaRPr lang="en-US"/>
        </a:p>
      </dgm:t>
    </dgm:pt>
    <dgm:pt modelId="{6C3F0B16-0418-45BC-B15C-EBAC1F2BAC28}" type="pres">
      <dgm:prSet presAssocID="{DFED8977-9BA8-47F8-B523-49AB63A22F4A}" presName="dummyMaxCanvas" presStyleCnt="0">
        <dgm:presLayoutVars/>
      </dgm:prSet>
      <dgm:spPr/>
    </dgm:pt>
    <dgm:pt modelId="{5B84D0B2-E0E0-4855-AD00-FDC0670D556B}" type="pres">
      <dgm:prSet presAssocID="{DFED8977-9BA8-47F8-B523-49AB63A22F4A}" presName="FiveNodes_1" presStyleLbl="node1" presStyleIdx="0" presStyleCnt="5">
        <dgm:presLayoutVars>
          <dgm:bulletEnabled val="1"/>
        </dgm:presLayoutVars>
      </dgm:prSet>
      <dgm:spPr/>
      <dgm:t>
        <a:bodyPr/>
        <a:lstStyle/>
        <a:p>
          <a:endParaRPr lang="en-US"/>
        </a:p>
      </dgm:t>
    </dgm:pt>
    <dgm:pt modelId="{D24D3E5A-151D-4D05-B876-BB45731043CC}" type="pres">
      <dgm:prSet presAssocID="{DFED8977-9BA8-47F8-B523-49AB63A22F4A}" presName="FiveNodes_2" presStyleLbl="node1" presStyleIdx="1" presStyleCnt="5">
        <dgm:presLayoutVars>
          <dgm:bulletEnabled val="1"/>
        </dgm:presLayoutVars>
      </dgm:prSet>
      <dgm:spPr/>
      <dgm:t>
        <a:bodyPr/>
        <a:lstStyle/>
        <a:p>
          <a:endParaRPr lang="en-US"/>
        </a:p>
      </dgm:t>
    </dgm:pt>
    <dgm:pt modelId="{7F59B5C4-4D05-43E1-8F08-19724C030CDB}" type="pres">
      <dgm:prSet presAssocID="{DFED8977-9BA8-47F8-B523-49AB63A22F4A}" presName="FiveNodes_3" presStyleLbl="node1" presStyleIdx="2" presStyleCnt="5">
        <dgm:presLayoutVars>
          <dgm:bulletEnabled val="1"/>
        </dgm:presLayoutVars>
      </dgm:prSet>
      <dgm:spPr/>
      <dgm:t>
        <a:bodyPr/>
        <a:lstStyle/>
        <a:p>
          <a:endParaRPr lang="en-US"/>
        </a:p>
      </dgm:t>
    </dgm:pt>
    <dgm:pt modelId="{507D8258-1A26-4451-8E4A-AAF6E4311A85}" type="pres">
      <dgm:prSet presAssocID="{DFED8977-9BA8-47F8-B523-49AB63A22F4A}" presName="FiveNodes_4" presStyleLbl="node1" presStyleIdx="3" presStyleCnt="5">
        <dgm:presLayoutVars>
          <dgm:bulletEnabled val="1"/>
        </dgm:presLayoutVars>
      </dgm:prSet>
      <dgm:spPr/>
      <dgm:t>
        <a:bodyPr/>
        <a:lstStyle/>
        <a:p>
          <a:endParaRPr lang="en-US"/>
        </a:p>
      </dgm:t>
    </dgm:pt>
    <dgm:pt modelId="{EBC45029-94D6-4372-B47D-F5C7E5A199EC}" type="pres">
      <dgm:prSet presAssocID="{DFED8977-9BA8-47F8-B523-49AB63A22F4A}" presName="FiveNodes_5" presStyleLbl="node1" presStyleIdx="4" presStyleCnt="5">
        <dgm:presLayoutVars>
          <dgm:bulletEnabled val="1"/>
        </dgm:presLayoutVars>
      </dgm:prSet>
      <dgm:spPr/>
      <dgm:t>
        <a:bodyPr/>
        <a:lstStyle/>
        <a:p>
          <a:endParaRPr lang="en-US"/>
        </a:p>
      </dgm:t>
    </dgm:pt>
    <dgm:pt modelId="{6251BF30-CC2B-4CA5-BBE4-C5594A372B3F}" type="pres">
      <dgm:prSet presAssocID="{DFED8977-9BA8-47F8-B523-49AB63A22F4A}" presName="FiveConn_1-2" presStyleLbl="fgAccFollowNode1" presStyleIdx="0" presStyleCnt="4">
        <dgm:presLayoutVars>
          <dgm:bulletEnabled val="1"/>
        </dgm:presLayoutVars>
      </dgm:prSet>
      <dgm:spPr/>
      <dgm:t>
        <a:bodyPr/>
        <a:lstStyle/>
        <a:p>
          <a:endParaRPr lang="en-US"/>
        </a:p>
      </dgm:t>
    </dgm:pt>
    <dgm:pt modelId="{BD67A150-2441-40F4-9BD7-8E68E67E279B}" type="pres">
      <dgm:prSet presAssocID="{DFED8977-9BA8-47F8-B523-49AB63A22F4A}" presName="FiveConn_2-3" presStyleLbl="fgAccFollowNode1" presStyleIdx="1" presStyleCnt="4">
        <dgm:presLayoutVars>
          <dgm:bulletEnabled val="1"/>
        </dgm:presLayoutVars>
      </dgm:prSet>
      <dgm:spPr/>
      <dgm:t>
        <a:bodyPr/>
        <a:lstStyle/>
        <a:p>
          <a:endParaRPr lang="en-US"/>
        </a:p>
      </dgm:t>
    </dgm:pt>
    <dgm:pt modelId="{DE332858-B5B2-485A-9521-CC4904D33FAC}" type="pres">
      <dgm:prSet presAssocID="{DFED8977-9BA8-47F8-B523-49AB63A22F4A}" presName="FiveConn_3-4" presStyleLbl="fgAccFollowNode1" presStyleIdx="2" presStyleCnt="4">
        <dgm:presLayoutVars>
          <dgm:bulletEnabled val="1"/>
        </dgm:presLayoutVars>
      </dgm:prSet>
      <dgm:spPr/>
      <dgm:t>
        <a:bodyPr/>
        <a:lstStyle/>
        <a:p>
          <a:endParaRPr lang="en-US"/>
        </a:p>
      </dgm:t>
    </dgm:pt>
    <dgm:pt modelId="{6317D39B-48FF-4EEE-A055-7CDA494D9E41}" type="pres">
      <dgm:prSet presAssocID="{DFED8977-9BA8-47F8-B523-49AB63A22F4A}" presName="FiveConn_4-5" presStyleLbl="fgAccFollowNode1" presStyleIdx="3" presStyleCnt="4">
        <dgm:presLayoutVars>
          <dgm:bulletEnabled val="1"/>
        </dgm:presLayoutVars>
      </dgm:prSet>
      <dgm:spPr/>
      <dgm:t>
        <a:bodyPr/>
        <a:lstStyle/>
        <a:p>
          <a:endParaRPr lang="en-US"/>
        </a:p>
      </dgm:t>
    </dgm:pt>
    <dgm:pt modelId="{FC2F8261-4A25-4332-8558-6E66934C52EC}" type="pres">
      <dgm:prSet presAssocID="{DFED8977-9BA8-47F8-B523-49AB63A22F4A}" presName="FiveNodes_1_text" presStyleLbl="node1" presStyleIdx="4" presStyleCnt="5">
        <dgm:presLayoutVars>
          <dgm:bulletEnabled val="1"/>
        </dgm:presLayoutVars>
      </dgm:prSet>
      <dgm:spPr/>
      <dgm:t>
        <a:bodyPr/>
        <a:lstStyle/>
        <a:p>
          <a:endParaRPr lang="en-US"/>
        </a:p>
      </dgm:t>
    </dgm:pt>
    <dgm:pt modelId="{71F4A5FC-534A-4577-9C95-F8F3387D173A}" type="pres">
      <dgm:prSet presAssocID="{DFED8977-9BA8-47F8-B523-49AB63A22F4A}" presName="FiveNodes_2_text" presStyleLbl="node1" presStyleIdx="4" presStyleCnt="5">
        <dgm:presLayoutVars>
          <dgm:bulletEnabled val="1"/>
        </dgm:presLayoutVars>
      </dgm:prSet>
      <dgm:spPr/>
      <dgm:t>
        <a:bodyPr/>
        <a:lstStyle/>
        <a:p>
          <a:endParaRPr lang="en-US"/>
        </a:p>
      </dgm:t>
    </dgm:pt>
    <dgm:pt modelId="{35952A81-6E6F-4F73-9C40-99FE3340B73E}" type="pres">
      <dgm:prSet presAssocID="{DFED8977-9BA8-47F8-B523-49AB63A22F4A}" presName="FiveNodes_3_text" presStyleLbl="node1" presStyleIdx="4" presStyleCnt="5">
        <dgm:presLayoutVars>
          <dgm:bulletEnabled val="1"/>
        </dgm:presLayoutVars>
      </dgm:prSet>
      <dgm:spPr/>
      <dgm:t>
        <a:bodyPr/>
        <a:lstStyle/>
        <a:p>
          <a:endParaRPr lang="en-US"/>
        </a:p>
      </dgm:t>
    </dgm:pt>
    <dgm:pt modelId="{6C16C1AE-E9BE-4ED8-AF1A-7A048F17887B}" type="pres">
      <dgm:prSet presAssocID="{DFED8977-9BA8-47F8-B523-49AB63A22F4A}" presName="FiveNodes_4_text" presStyleLbl="node1" presStyleIdx="4" presStyleCnt="5">
        <dgm:presLayoutVars>
          <dgm:bulletEnabled val="1"/>
        </dgm:presLayoutVars>
      </dgm:prSet>
      <dgm:spPr/>
      <dgm:t>
        <a:bodyPr/>
        <a:lstStyle/>
        <a:p>
          <a:endParaRPr lang="en-US"/>
        </a:p>
      </dgm:t>
    </dgm:pt>
    <dgm:pt modelId="{ACFBBE7A-9AD0-4128-9CC8-0D0E8AB531A8}" type="pres">
      <dgm:prSet presAssocID="{DFED8977-9BA8-47F8-B523-49AB63A22F4A}" presName="FiveNodes_5_text" presStyleLbl="node1" presStyleIdx="4" presStyleCnt="5">
        <dgm:presLayoutVars>
          <dgm:bulletEnabled val="1"/>
        </dgm:presLayoutVars>
      </dgm:prSet>
      <dgm:spPr/>
      <dgm:t>
        <a:bodyPr/>
        <a:lstStyle/>
        <a:p>
          <a:endParaRPr lang="en-US"/>
        </a:p>
      </dgm:t>
    </dgm:pt>
  </dgm:ptLst>
  <dgm:cxnLst>
    <dgm:cxn modelId="{BB8C4DE6-A1D8-496C-99A5-5663230804D8}" type="presOf" srcId="{5F3976A6-2E17-40F7-AD74-EE3A64AE597B}" destId="{DE332858-B5B2-485A-9521-CC4904D33FAC}" srcOrd="0" destOrd="0" presId="urn:microsoft.com/office/officeart/2005/8/layout/vProcess5"/>
    <dgm:cxn modelId="{44305A12-4077-4253-B9E1-622DD84CF50F}" type="presOf" srcId="{4D8646DD-E8BD-4850-943F-91C7124F8DAF}" destId="{BD67A150-2441-40F4-9BD7-8E68E67E279B}" srcOrd="0" destOrd="0" presId="urn:microsoft.com/office/officeart/2005/8/layout/vProcess5"/>
    <dgm:cxn modelId="{530EE4A9-CD57-4528-B7C4-2F4EF20CE89E}" type="presOf" srcId="{30FC08BD-FE2B-49F5-BE24-83BAE9890B3E}" destId="{507D8258-1A26-4451-8E4A-AAF6E4311A85}" srcOrd="0" destOrd="0" presId="urn:microsoft.com/office/officeart/2005/8/layout/vProcess5"/>
    <dgm:cxn modelId="{095F4158-65FD-45D9-94D6-565293B7BCDB}" type="presOf" srcId="{A3498C09-42B2-4647-ACD5-4CD39052371F}" destId="{FC2F8261-4A25-4332-8558-6E66934C52EC}" srcOrd="1" destOrd="0" presId="urn:microsoft.com/office/officeart/2005/8/layout/vProcess5"/>
    <dgm:cxn modelId="{58388D54-C866-4E9D-A87B-50AF8B84DCD7}" type="presOf" srcId="{82EDCD7F-E897-4718-816F-A7AB6CDE6AE9}" destId="{35952A81-6E6F-4F73-9C40-99FE3340B73E}" srcOrd="1" destOrd="0" presId="urn:microsoft.com/office/officeart/2005/8/layout/vProcess5"/>
    <dgm:cxn modelId="{D896A589-414C-40D4-B478-6EB7234DE8B9}" type="presOf" srcId="{A3498C09-42B2-4647-ACD5-4CD39052371F}" destId="{5B84D0B2-E0E0-4855-AD00-FDC0670D556B}" srcOrd="0" destOrd="0" presId="urn:microsoft.com/office/officeart/2005/8/layout/vProcess5"/>
    <dgm:cxn modelId="{49BBD99F-7622-4282-B881-D51CE19FF54E}" type="presOf" srcId="{2ED7442F-A9A3-4E99-90D4-0E95461C2697}" destId="{71F4A5FC-534A-4577-9C95-F8F3387D173A}" srcOrd="1" destOrd="0" presId="urn:microsoft.com/office/officeart/2005/8/layout/vProcess5"/>
    <dgm:cxn modelId="{FC6455AD-E6A5-448D-9AD3-6E637B3E4490}" type="presOf" srcId="{70261BAF-9AC0-4559-8E1D-A4075E282987}" destId="{6251BF30-CC2B-4CA5-BBE4-C5594A372B3F}" srcOrd="0" destOrd="0" presId="urn:microsoft.com/office/officeart/2005/8/layout/vProcess5"/>
    <dgm:cxn modelId="{B2D58AE0-A688-402D-BDCE-EE437691ED0B}" srcId="{DFED8977-9BA8-47F8-B523-49AB63A22F4A}" destId="{2ED7442F-A9A3-4E99-90D4-0E95461C2697}" srcOrd="1" destOrd="0" parTransId="{7FBDE5B4-273C-47B5-9A5C-3A3525F6A5F2}" sibTransId="{4D8646DD-E8BD-4850-943F-91C7124F8DAF}"/>
    <dgm:cxn modelId="{BF651B52-2651-4D22-B508-F50E98732AA9}" type="presOf" srcId="{7EEDABF9-1828-4280-8F9A-52C72E058A8A}" destId="{ACFBBE7A-9AD0-4128-9CC8-0D0E8AB531A8}" srcOrd="1" destOrd="0" presId="urn:microsoft.com/office/officeart/2005/8/layout/vProcess5"/>
    <dgm:cxn modelId="{33904BDE-1C5F-4191-99C3-EA805CCC89BA}" srcId="{DFED8977-9BA8-47F8-B523-49AB63A22F4A}" destId="{A3498C09-42B2-4647-ACD5-4CD39052371F}" srcOrd="0" destOrd="0" parTransId="{A21BFF7C-71BC-47A9-90E9-0A6F585EFADF}" sibTransId="{70261BAF-9AC0-4559-8E1D-A4075E282987}"/>
    <dgm:cxn modelId="{4E9A7C18-AB53-4F10-97CA-DE8F25748FFE}" srcId="{DFED8977-9BA8-47F8-B523-49AB63A22F4A}" destId="{30FC08BD-FE2B-49F5-BE24-83BAE9890B3E}" srcOrd="3" destOrd="0" parTransId="{1967C722-9F5D-4BA1-927D-995BF1970C6C}" sibTransId="{90611EC2-3C60-4FFE-90E9-968B6C6FE6C9}"/>
    <dgm:cxn modelId="{52D3489B-FA6C-4D75-98E1-D9C38D474689}" type="presOf" srcId="{82EDCD7F-E897-4718-816F-A7AB6CDE6AE9}" destId="{7F59B5C4-4D05-43E1-8F08-19724C030CDB}" srcOrd="0" destOrd="0" presId="urn:microsoft.com/office/officeart/2005/8/layout/vProcess5"/>
    <dgm:cxn modelId="{486B9A60-0126-481B-81DD-A6B6168AFD03}" type="presOf" srcId="{7EEDABF9-1828-4280-8F9A-52C72E058A8A}" destId="{EBC45029-94D6-4372-B47D-F5C7E5A199EC}" srcOrd="0" destOrd="0" presId="urn:microsoft.com/office/officeart/2005/8/layout/vProcess5"/>
    <dgm:cxn modelId="{B39EE424-7968-4AD8-8616-E92008BCCA6A}" type="presOf" srcId="{30FC08BD-FE2B-49F5-BE24-83BAE9890B3E}" destId="{6C16C1AE-E9BE-4ED8-AF1A-7A048F17887B}" srcOrd="1" destOrd="0" presId="urn:microsoft.com/office/officeart/2005/8/layout/vProcess5"/>
    <dgm:cxn modelId="{B33091E3-AD1B-4964-9840-03C838FDEA70}" srcId="{DFED8977-9BA8-47F8-B523-49AB63A22F4A}" destId="{82EDCD7F-E897-4718-816F-A7AB6CDE6AE9}" srcOrd="2" destOrd="0" parTransId="{85265888-D6FC-4BBE-9335-D74C126735D4}" sibTransId="{5F3976A6-2E17-40F7-AD74-EE3A64AE597B}"/>
    <dgm:cxn modelId="{3FF01836-482C-43D8-98D3-D0DAC6F322F4}" type="presOf" srcId="{2ED7442F-A9A3-4E99-90D4-0E95461C2697}" destId="{D24D3E5A-151D-4D05-B876-BB45731043CC}" srcOrd="0" destOrd="0" presId="urn:microsoft.com/office/officeart/2005/8/layout/vProcess5"/>
    <dgm:cxn modelId="{70C0F0A7-5A03-4A89-B19F-AF135383DFE8}" srcId="{DFED8977-9BA8-47F8-B523-49AB63A22F4A}" destId="{7EEDABF9-1828-4280-8F9A-52C72E058A8A}" srcOrd="4" destOrd="0" parTransId="{8A1DE4C3-09A0-4BE1-A15F-C4953314195C}" sibTransId="{FF0543F8-365E-4252-B3AA-D84E4BC2FE31}"/>
    <dgm:cxn modelId="{C7A2B0AA-DAA8-4404-B35C-E8191E971072}" type="presOf" srcId="{DFED8977-9BA8-47F8-B523-49AB63A22F4A}" destId="{A59E5515-EF9C-427E-A510-6C6E32A630CD}" srcOrd="0" destOrd="0" presId="urn:microsoft.com/office/officeart/2005/8/layout/vProcess5"/>
    <dgm:cxn modelId="{74D9B041-0DE7-4006-8787-8F0BD14F002A}" type="presOf" srcId="{90611EC2-3C60-4FFE-90E9-968B6C6FE6C9}" destId="{6317D39B-48FF-4EEE-A055-7CDA494D9E41}" srcOrd="0" destOrd="0" presId="urn:microsoft.com/office/officeart/2005/8/layout/vProcess5"/>
    <dgm:cxn modelId="{02A7E195-3E86-4A70-A983-3E1476CF4975}" type="presParOf" srcId="{A59E5515-EF9C-427E-A510-6C6E32A630CD}" destId="{6C3F0B16-0418-45BC-B15C-EBAC1F2BAC28}" srcOrd="0" destOrd="0" presId="urn:microsoft.com/office/officeart/2005/8/layout/vProcess5"/>
    <dgm:cxn modelId="{632DBE8E-F86F-43C9-9814-85031AD67B23}" type="presParOf" srcId="{A59E5515-EF9C-427E-A510-6C6E32A630CD}" destId="{5B84D0B2-E0E0-4855-AD00-FDC0670D556B}" srcOrd="1" destOrd="0" presId="urn:microsoft.com/office/officeart/2005/8/layout/vProcess5"/>
    <dgm:cxn modelId="{DEC32235-99B7-442D-8FD6-48C2E9D24480}" type="presParOf" srcId="{A59E5515-EF9C-427E-A510-6C6E32A630CD}" destId="{D24D3E5A-151D-4D05-B876-BB45731043CC}" srcOrd="2" destOrd="0" presId="urn:microsoft.com/office/officeart/2005/8/layout/vProcess5"/>
    <dgm:cxn modelId="{73C388A7-A4F1-4449-91DB-764E602F2200}" type="presParOf" srcId="{A59E5515-EF9C-427E-A510-6C6E32A630CD}" destId="{7F59B5C4-4D05-43E1-8F08-19724C030CDB}" srcOrd="3" destOrd="0" presId="urn:microsoft.com/office/officeart/2005/8/layout/vProcess5"/>
    <dgm:cxn modelId="{518DA89C-C29C-4BF0-BD57-BAEA887FCE1E}" type="presParOf" srcId="{A59E5515-EF9C-427E-A510-6C6E32A630CD}" destId="{507D8258-1A26-4451-8E4A-AAF6E4311A85}" srcOrd="4" destOrd="0" presId="urn:microsoft.com/office/officeart/2005/8/layout/vProcess5"/>
    <dgm:cxn modelId="{5A7712DB-34C6-41A7-8F1A-6ADE721A2A49}" type="presParOf" srcId="{A59E5515-EF9C-427E-A510-6C6E32A630CD}" destId="{EBC45029-94D6-4372-B47D-F5C7E5A199EC}" srcOrd="5" destOrd="0" presId="urn:microsoft.com/office/officeart/2005/8/layout/vProcess5"/>
    <dgm:cxn modelId="{AA81F737-CF68-4161-B0BE-14800834869D}" type="presParOf" srcId="{A59E5515-EF9C-427E-A510-6C6E32A630CD}" destId="{6251BF30-CC2B-4CA5-BBE4-C5594A372B3F}" srcOrd="6" destOrd="0" presId="urn:microsoft.com/office/officeart/2005/8/layout/vProcess5"/>
    <dgm:cxn modelId="{A890B89C-F80D-435C-8AFA-F18F5C848342}" type="presParOf" srcId="{A59E5515-EF9C-427E-A510-6C6E32A630CD}" destId="{BD67A150-2441-40F4-9BD7-8E68E67E279B}" srcOrd="7" destOrd="0" presId="urn:microsoft.com/office/officeart/2005/8/layout/vProcess5"/>
    <dgm:cxn modelId="{33A1648C-73E5-4FB1-8AF3-AD33CFEE789A}" type="presParOf" srcId="{A59E5515-EF9C-427E-A510-6C6E32A630CD}" destId="{DE332858-B5B2-485A-9521-CC4904D33FAC}" srcOrd="8" destOrd="0" presId="urn:microsoft.com/office/officeart/2005/8/layout/vProcess5"/>
    <dgm:cxn modelId="{A494435D-F12B-465D-BF15-62357D0F836C}" type="presParOf" srcId="{A59E5515-EF9C-427E-A510-6C6E32A630CD}" destId="{6317D39B-48FF-4EEE-A055-7CDA494D9E41}" srcOrd="9" destOrd="0" presId="urn:microsoft.com/office/officeart/2005/8/layout/vProcess5"/>
    <dgm:cxn modelId="{6411F448-176A-4E33-8B9F-3B2A55D029A3}" type="presParOf" srcId="{A59E5515-EF9C-427E-A510-6C6E32A630CD}" destId="{FC2F8261-4A25-4332-8558-6E66934C52EC}" srcOrd="10" destOrd="0" presId="urn:microsoft.com/office/officeart/2005/8/layout/vProcess5"/>
    <dgm:cxn modelId="{43AE024F-A7F6-4B72-9F86-6C9C8E947480}" type="presParOf" srcId="{A59E5515-EF9C-427E-A510-6C6E32A630CD}" destId="{71F4A5FC-534A-4577-9C95-F8F3387D173A}" srcOrd="11" destOrd="0" presId="urn:microsoft.com/office/officeart/2005/8/layout/vProcess5"/>
    <dgm:cxn modelId="{9245DA20-A0D4-4025-92C6-583BE71B08A3}" type="presParOf" srcId="{A59E5515-EF9C-427E-A510-6C6E32A630CD}" destId="{35952A81-6E6F-4F73-9C40-99FE3340B73E}" srcOrd="12" destOrd="0" presId="urn:microsoft.com/office/officeart/2005/8/layout/vProcess5"/>
    <dgm:cxn modelId="{188779B9-BFEC-4907-8333-961A9FBAD342}" type="presParOf" srcId="{A59E5515-EF9C-427E-A510-6C6E32A630CD}" destId="{6C16C1AE-E9BE-4ED8-AF1A-7A048F17887B}" srcOrd="13" destOrd="0" presId="urn:microsoft.com/office/officeart/2005/8/layout/vProcess5"/>
    <dgm:cxn modelId="{B815AAC2-B757-4FD8-A87F-A345FBEC1C53}" type="presParOf" srcId="{A59E5515-EF9C-427E-A510-6C6E32A630CD}" destId="{ACFBBE7A-9AD0-4128-9CC8-0D0E8AB531A8}" srcOrd="14" destOrd="0" presId="urn:microsoft.com/office/officeart/2005/8/layout/vProcess5"/>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55E916C-2C12-4A10-ADF6-1CBF992F40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DF9BC36B-57D3-46D1-84F9-F446EDB5EC92}">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1</a:t>
          </a:r>
          <a:endParaRPr lang="es-EC" dirty="0"/>
        </a:p>
      </dgm:t>
    </dgm:pt>
    <dgm:pt modelId="{E63D909E-20E2-4870-9484-03B5CAEFE221}" type="parTrans" cxnId="{BE948723-04F1-4544-B672-9886FEFB4FA9}">
      <dgm:prSet/>
      <dgm:spPr/>
      <dgm:t>
        <a:bodyPr/>
        <a:lstStyle/>
        <a:p>
          <a:endParaRPr lang="es-EC"/>
        </a:p>
      </dgm:t>
    </dgm:pt>
    <dgm:pt modelId="{23B14B9F-FF37-4034-B760-FF5DB8E33D9E}" type="sibTrans" cxnId="{BE948723-04F1-4544-B672-9886FEFB4FA9}">
      <dgm:prSet/>
      <dgm:spPr/>
      <dgm:t>
        <a:bodyPr/>
        <a:lstStyle/>
        <a:p>
          <a:endParaRPr lang="es-EC"/>
        </a:p>
      </dgm:t>
    </dgm:pt>
    <dgm:pt modelId="{47C2927D-5B5E-4538-8E4F-1D86C24CE384}">
      <dgm:prSet phldrT="[Texto]" custT="1">
        <dgm:style>
          <a:lnRef idx="2">
            <a:schemeClr val="accent6"/>
          </a:lnRef>
          <a:fillRef idx="1">
            <a:schemeClr val="lt1"/>
          </a:fillRef>
          <a:effectRef idx="0">
            <a:schemeClr val="accent6"/>
          </a:effectRef>
          <a:fontRef idx="minor">
            <a:schemeClr val="dk1"/>
          </a:fontRef>
        </dgm:style>
      </dgm:prSet>
      <dgm:spPr/>
      <dgm:t>
        <a:bodyPr/>
        <a:lstStyle/>
        <a:p>
          <a:pPr algn="just"/>
          <a:r>
            <a:rPr lang="es-ES_tradnl" sz="1700" dirty="0" smtClean="0"/>
            <a:t>De acuerdo con el estudio de mercado realizado se determinó que el Centro de Capacitación Laboral cubrirá un 56,8% de la demanda proyectada del año 2013 esto significa que se lograra satisfacer las necesidades de la población mediante la implementación del presente proyecto</a:t>
          </a:r>
          <a:endParaRPr lang="es-EC" sz="1700" dirty="0"/>
        </a:p>
      </dgm:t>
    </dgm:pt>
    <dgm:pt modelId="{DF29ED26-79C7-4ACD-8982-18560F9B9936}" type="parTrans" cxnId="{3B5FC974-91DA-48E5-BF5B-6AA18F4C043B}">
      <dgm:prSet/>
      <dgm:spPr/>
      <dgm:t>
        <a:bodyPr/>
        <a:lstStyle/>
        <a:p>
          <a:endParaRPr lang="es-EC"/>
        </a:p>
      </dgm:t>
    </dgm:pt>
    <dgm:pt modelId="{D82DE8EE-353F-4B31-B732-E73836CEDDB9}" type="sibTrans" cxnId="{3B5FC974-91DA-48E5-BF5B-6AA18F4C043B}">
      <dgm:prSet/>
      <dgm:spPr/>
      <dgm:t>
        <a:bodyPr/>
        <a:lstStyle/>
        <a:p>
          <a:endParaRPr lang="es-EC"/>
        </a:p>
      </dgm:t>
    </dgm:pt>
    <dgm:pt modelId="{7741C091-013D-4BEA-ADB1-ADC34652FDB2}">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S" sz="3200" b="0" dirty="0" smtClean="0"/>
            <a:t>2</a:t>
          </a:r>
          <a:endParaRPr lang="es-EC" sz="3200" b="0" dirty="0"/>
        </a:p>
      </dgm:t>
    </dgm:pt>
    <dgm:pt modelId="{CF677555-FE77-4E1C-8ACA-60FE82CE8F7A}" type="parTrans" cxnId="{AD9FF5D8-58E5-419A-9FB7-D1497FBF3EC1}">
      <dgm:prSet/>
      <dgm:spPr/>
      <dgm:t>
        <a:bodyPr/>
        <a:lstStyle/>
        <a:p>
          <a:endParaRPr lang="es-EC"/>
        </a:p>
      </dgm:t>
    </dgm:pt>
    <dgm:pt modelId="{774F2C76-0CE7-4DB9-BFD6-ABE753AB506C}" type="sibTrans" cxnId="{AD9FF5D8-58E5-419A-9FB7-D1497FBF3EC1}">
      <dgm:prSet/>
      <dgm:spPr/>
      <dgm:t>
        <a:bodyPr/>
        <a:lstStyle/>
        <a:p>
          <a:endParaRPr lang="es-EC"/>
        </a:p>
      </dgm:t>
    </dgm:pt>
    <dgm:pt modelId="{8415456E-AB86-4F3D-AC37-7B55924E068D}">
      <dgm:prSet phldrT="[Texto]" custT="1">
        <dgm:style>
          <a:lnRef idx="1">
            <a:schemeClr val="accent4"/>
          </a:lnRef>
          <a:fillRef idx="2">
            <a:schemeClr val="accent4"/>
          </a:fillRef>
          <a:effectRef idx="1">
            <a:schemeClr val="accent4"/>
          </a:effectRef>
          <a:fontRef idx="minor">
            <a:schemeClr val="dk1"/>
          </a:fontRef>
        </dgm:style>
      </dgm:prSet>
      <dgm:spPr/>
      <dgm:t>
        <a:bodyPr/>
        <a:lstStyle/>
        <a:p>
          <a:pPr algn="just"/>
          <a:r>
            <a:rPr lang="es-ES_tradnl" sz="1700" dirty="0" smtClean="0"/>
            <a:t>El centro de Capacitación Laboral estará ubicado junto al parque central de la Parroquia de Amaguaña el cual de acuerdo con la matriz de localización realizada es un sitio estratégico dentro del mercado meta del proyecto.</a:t>
          </a:r>
          <a:endParaRPr lang="es-EC" sz="1700" dirty="0"/>
        </a:p>
      </dgm:t>
    </dgm:pt>
    <dgm:pt modelId="{97BDEEF3-2BA2-47C5-B70E-1B8F55849373}" type="parTrans" cxnId="{A63EE019-0454-4BBE-AB8E-1E9A7BF685B2}">
      <dgm:prSet/>
      <dgm:spPr/>
      <dgm:t>
        <a:bodyPr/>
        <a:lstStyle/>
        <a:p>
          <a:endParaRPr lang="es-EC"/>
        </a:p>
      </dgm:t>
    </dgm:pt>
    <dgm:pt modelId="{645C0E49-7BF6-4050-AF33-9A3962BA7A16}" type="sibTrans" cxnId="{A63EE019-0454-4BBE-AB8E-1E9A7BF685B2}">
      <dgm:prSet/>
      <dgm:spPr/>
      <dgm:t>
        <a:bodyPr/>
        <a:lstStyle/>
        <a:p>
          <a:endParaRPr lang="es-EC"/>
        </a:p>
      </dgm:t>
    </dgm:pt>
    <dgm:pt modelId="{55D56B13-06F4-49E2-97B1-4B7AEC519A43}">
      <dgm:prSet phldrT="[Texto]" custT="1">
        <dgm:style>
          <a:lnRef idx="2">
            <a:schemeClr val="accent2"/>
          </a:lnRef>
          <a:fillRef idx="1">
            <a:schemeClr val="lt1"/>
          </a:fillRef>
          <a:effectRef idx="0">
            <a:schemeClr val="accent2"/>
          </a:effectRef>
          <a:fontRef idx="minor">
            <a:schemeClr val="dk1"/>
          </a:fontRef>
        </dgm:style>
      </dgm:prSet>
      <dgm:spPr/>
      <dgm:t>
        <a:bodyPr/>
        <a:lstStyle/>
        <a:p>
          <a:pPr algn="ctr"/>
          <a:r>
            <a:rPr lang="es-ES" sz="3200" dirty="0" smtClean="0"/>
            <a:t>3</a:t>
          </a:r>
          <a:endParaRPr lang="es-EC" sz="3200" dirty="0"/>
        </a:p>
      </dgm:t>
    </dgm:pt>
    <dgm:pt modelId="{154A9D17-5D6F-4D91-8BE7-612E62EDC5F2}" type="parTrans" cxnId="{3CDE9A16-8756-43CA-89B1-8ED7373BFA7A}">
      <dgm:prSet/>
      <dgm:spPr/>
      <dgm:t>
        <a:bodyPr/>
        <a:lstStyle/>
        <a:p>
          <a:endParaRPr lang="es-EC"/>
        </a:p>
      </dgm:t>
    </dgm:pt>
    <dgm:pt modelId="{B7AB8CF3-4460-4A6C-BAAB-92FCB871D340}" type="sibTrans" cxnId="{3CDE9A16-8756-43CA-89B1-8ED7373BFA7A}">
      <dgm:prSet/>
      <dgm:spPr/>
      <dgm:t>
        <a:bodyPr/>
        <a:lstStyle/>
        <a:p>
          <a:endParaRPr lang="es-EC"/>
        </a:p>
      </dgm:t>
    </dgm:pt>
    <dgm:pt modelId="{30181A6B-FA81-4414-9588-3CBA49D6416F}">
      <dgm:prSet phldrT="[Texto]" custT="1">
        <dgm:style>
          <a:lnRef idx="1">
            <a:schemeClr val="accent6"/>
          </a:lnRef>
          <a:fillRef idx="2">
            <a:schemeClr val="accent6"/>
          </a:fillRef>
          <a:effectRef idx="1">
            <a:schemeClr val="accent6"/>
          </a:effectRef>
          <a:fontRef idx="minor">
            <a:schemeClr val="dk1"/>
          </a:fontRef>
        </dgm:style>
      </dgm:prSet>
      <dgm:spPr/>
      <dgm:t>
        <a:bodyPr/>
        <a:lstStyle/>
        <a:p>
          <a:pPr algn="just"/>
          <a:r>
            <a:rPr lang="es-ES_tradnl" sz="1700" dirty="0" smtClean="0"/>
            <a:t>El proyecto se financiara en un 68% con capital propio del inversionista y el 32% mediante un préstamo a largo plazo en la Cooperativa de Ahorro y Crédito “Luz del Valle” </a:t>
          </a:r>
          <a:endParaRPr lang="es-EC" sz="1700" dirty="0"/>
        </a:p>
      </dgm:t>
    </dgm:pt>
    <dgm:pt modelId="{FF1D9934-D453-42CD-91E7-C9A61C3817A7}" type="parTrans" cxnId="{35DF9378-49C3-4784-BA4E-2CD00DDCFB4A}">
      <dgm:prSet/>
      <dgm:spPr/>
      <dgm:t>
        <a:bodyPr/>
        <a:lstStyle/>
        <a:p>
          <a:endParaRPr lang="es-EC"/>
        </a:p>
      </dgm:t>
    </dgm:pt>
    <dgm:pt modelId="{E0E4118C-6656-4B65-9525-063C94F4019E}" type="sibTrans" cxnId="{35DF9378-49C3-4784-BA4E-2CD00DDCFB4A}">
      <dgm:prSet/>
      <dgm:spPr/>
      <dgm:t>
        <a:bodyPr/>
        <a:lstStyle/>
        <a:p>
          <a:endParaRPr lang="es-EC"/>
        </a:p>
      </dgm:t>
    </dgm:pt>
    <dgm:pt modelId="{AA25408D-E49C-4434-A858-8441502E78EF}">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S" sz="3200" dirty="0" smtClean="0"/>
            <a:t>4</a:t>
          </a:r>
          <a:endParaRPr lang="es-EC" sz="3200" dirty="0"/>
        </a:p>
      </dgm:t>
    </dgm:pt>
    <dgm:pt modelId="{2538A48B-545A-4532-A085-CA5FE73F017C}" type="parTrans" cxnId="{E8B4A56D-3A4A-4CBD-8481-366EF1F44778}">
      <dgm:prSet/>
      <dgm:spPr/>
      <dgm:t>
        <a:bodyPr/>
        <a:lstStyle/>
        <a:p>
          <a:endParaRPr lang="es-EC"/>
        </a:p>
      </dgm:t>
    </dgm:pt>
    <dgm:pt modelId="{33629327-08E6-412A-99E6-75D0B0CE4255}" type="sibTrans" cxnId="{E8B4A56D-3A4A-4CBD-8481-366EF1F44778}">
      <dgm:prSet/>
      <dgm:spPr/>
      <dgm:t>
        <a:bodyPr/>
        <a:lstStyle/>
        <a:p>
          <a:endParaRPr lang="es-EC"/>
        </a:p>
      </dgm:t>
    </dgm:pt>
    <dgm:pt modelId="{9CE762C2-2D0F-4505-9C9C-78AA82DDE9AD}">
      <dgm:prSet custT="1"/>
      <dgm:spPr/>
      <dgm:t>
        <a:bodyPr/>
        <a:lstStyle/>
        <a:p>
          <a:pPr algn="just"/>
          <a:r>
            <a:rPr lang="es-ES_tradnl" sz="1700" dirty="0" smtClean="0"/>
            <a:t>Después de desarrollada la Evaluación Financiera del presente proyecto se demostró que, la TIR del Inversionista es del 43% y es mayor a la TIR Global del Proyecto que representa </a:t>
          </a:r>
          <a:r>
            <a:rPr lang="es-ES_tradnl" sz="1700" dirty="0" smtClean="0"/>
            <a:t>13.9%, </a:t>
          </a:r>
          <a:r>
            <a:rPr lang="es-ES_tradnl" sz="1700" dirty="0" smtClean="0"/>
            <a:t>en consecuencia la evaluación del proyecto arrojo resultados favorables por lo cual se acepta el proyecto.</a:t>
          </a:r>
          <a:endParaRPr lang="es-EC" sz="1700" dirty="0"/>
        </a:p>
      </dgm:t>
    </dgm:pt>
    <dgm:pt modelId="{447AF7BD-16C3-45E5-B45C-A0588A192B7F}" type="parTrans" cxnId="{117AA37F-18DB-4E2B-B7B8-AF9C6312ABF4}">
      <dgm:prSet/>
      <dgm:spPr/>
      <dgm:t>
        <a:bodyPr/>
        <a:lstStyle/>
        <a:p>
          <a:endParaRPr lang="es-EC"/>
        </a:p>
      </dgm:t>
    </dgm:pt>
    <dgm:pt modelId="{EB2FE880-7119-45F3-A094-8B5A474DB1A4}" type="sibTrans" cxnId="{117AA37F-18DB-4E2B-B7B8-AF9C6312ABF4}">
      <dgm:prSet/>
      <dgm:spPr/>
      <dgm:t>
        <a:bodyPr/>
        <a:lstStyle/>
        <a:p>
          <a:endParaRPr lang="es-EC"/>
        </a:p>
      </dgm:t>
    </dgm:pt>
    <dgm:pt modelId="{294100A2-1B19-4FD5-8705-10CAFEDD93C3}" type="pres">
      <dgm:prSet presAssocID="{D55E916C-2C12-4A10-ADF6-1CBF992F40B9}" presName="linearFlow" presStyleCnt="0">
        <dgm:presLayoutVars>
          <dgm:dir/>
          <dgm:animLvl val="lvl"/>
          <dgm:resizeHandles val="exact"/>
        </dgm:presLayoutVars>
      </dgm:prSet>
      <dgm:spPr/>
      <dgm:t>
        <a:bodyPr/>
        <a:lstStyle/>
        <a:p>
          <a:endParaRPr lang="es-EC"/>
        </a:p>
      </dgm:t>
    </dgm:pt>
    <dgm:pt modelId="{BB970681-C088-4E57-BDDC-3BA1DEF48736}" type="pres">
      <dgm:prSet presAssocID="{DF9BC36B-57D3-46D1-84F9-F446EDB5EC92}" presName="composite" presStyleCnt="0"/>
      <dgm:spPr/>
    </dgm:pt>
    <dgm:pt modelId="{A21F8D31-7060-48DE-B275-FF3930E1B40D}" type="pres">
      <dgm:prSet presAssocID="{DF9BC36B-57D3-46D1-84F9-F446EDB5EC92}" presName="parentText" presStyleLbl="alignNode1" presStyleIdx="0" presStyleCnt="4">
        <dgm:presLayoutVars>
          <dgm:chMax val="1"/>
          <dgm:bulletEnabled val="1"/>
        </dgm:presLayoutVars>
      </dgm:prSet>
      <dgm:spPr/>
      <dgm:t>
        <a:bodyPr/>
        <a:lstStyle/>
        <a:p>
          <a:endParaRPr lang="es-EC"/>
        </a:p>
      </dgm:t>
    </dgm:pt>
    <dgm:pt modelId="{284452DC-1F82-4328-B7E9-2C03EDDE67FD}" type="pres">
      <dgm:prSet presAssocID="{DF9BC36B-57D3-46D1-84F9-F446EDB5EC92}" presName="descendantText" presStyleLbl="alignAcc1" presStyleIdx="0" presStyleCnt="4">
        <dgm:presLayoutVars>
          <dgm:bulletEnabled val="1"/>
        </dgm:presLayoutVars>
      </dgm:prSet>
      <dgm:spPr/>
      <dgm:t>
        <a:bodyPr/>
        <a:lstStyle/>
        <a:p>
          <a:endParaRPr lang="es-EC"/>
        </a:p>
      </dgm:t>
    </dgm:pt>
    <dgm:pt modelId="{8665044A-D0EE-40AF-B425-7F2E84632F09}" type="pres">
      <dgm:prSet presAssocID="{23B14B9F-FF37-4034-B760-FF5DB8E33D9E}" presName="sp" presStyleCnt="0"/>
      <dgm:spPr/>
    </dgm:pt>
    <dgm:pt modelId="{55567A9B-3529-4339-A984-D064C5CA9A26}" type="pres">
      <dgm:prSet presAssocID="{7741C091-013D-4BEA-ADB1-ADC34652FDB2}" presName="composite" presStyleCnt="0"/>
      <dgm:spPr/>
    </dgm:pt>
    <dgm:pt modelId="{A5C6A0EE-6582-44D0-BC5B-5A1C148D1EB5}" type="pres">
      <dgm:prSet presAssocID="{7741C091-013D-4BEA-ADB1-ADC34652FDB2}" presName="parentText" presStyleLbl="alignNode1" presStyleIdx="1" presStyleCnt="4">
        <dgm:presLayoutVars>
          <dgm:chMax val="1"/>
          <dgm:bulletEnabled val="1"/>
        </dgm:presLayoutVars>
      </dgm:prSet>
      <dgm:spPr/>
      <dgm:t>
        <a:bodyPr/>
        <a:lstStyle/>
        <a:p>
          <a:endParaRPr lang="es-EC"/>
        </a:p>
      </dgm:t>
    </dgm:pt>
    <dgm:pt modelId="{8C19C2E0-B162-4AD6-AC5A-BBEA962093DD}" type="pres">
      <dgm:prSet presAssocID="{7741C091-013D-4BEA-ADB1-ADC34652FDB2}" presName="descendantText" presStyleLbl="alignAcc1" presStyleIdx="1" presStyleCnt="4">
        <dgm:presLayoutVars>
          <dgm:bulletEnabled val="1"/>
        </dgm:presLayoutVars>
      </dgm:prSet>
      <dgm:spPr/>
      <dgm:t>
        <a:bodyPr/>
        <a:lstStyle/>
        <a:p>
          <a:endParaRPr lang="es-EC"/>
        </a:p>
      </dgm:t>
    </dgm:pt>
    <dgm:pt modelId="{EB63199E-F37B-450E-AF51-196A83C0D695}" type="pres">
      <dgm:prSet presAssocID="{774F2C76-0CE7-4DB9-BFD6-ABE753AB506C}" presName="sp" presStyleCnt="0"/>
      <dgm:spPr/>
    </dgm:pt>
    <dgm:pt modelId="{55FB2EF3-7BBC-4AF9-9853-3FFAE83ECB5F}" type="pres">
      <dgm:prSet presAssocID="{55D56B13-06F4-49E2-97B1-4B7AEC519A43}" presName="composite" presStyleCnt="0"/>
      <dgm:spPr/>
    </dgm:pt>
    <dgm:pt modelId="{2A343A14-D2A2-4C00-A40B-8566515136D9}" type="pres">
      <dgm:prSet presAssocID="{55D56B13-06F4-49E2-97B1-4B7AEC519A43}" presName="parentText" presStyleLbl="alignNode1" presStyleIdx="2" presStyleCnt="4">
        <dgm:presLayoutVars>
          <dgm:chMax val="1"/>
          <dgm:bulletEnabled val="1"/>
        </dgm:presLayoutVars>
      </dgm:prSet>
      <dgm:spPr/>
      <dgm:t>
        <a:bodyPr/>
        <a:lstStyle/>
        <a:p>
          <a:endParaRPr lang="es-EC"/>
        </a:p>
      </dgm:t>
    </dgm:pt>
    <dgm:pt modelId="{B5E325CA-EBE3-40B8-A41E-5C3EE9EAB22C}" type="pres">
      <dgm:prSet presAssocID="{55D56B13-06F4-49E2-97B1-4B7AEC519A43}" presName="descendantText" presStyleLbl="alignAcc1" presStyleIdx="2" presStyleCnt="4">
        <dgm:presLayoutVars>
          <dgm:bulletEnabled val="1"/>
        </dgm:presLayoutVars>
      </dgm:prSet>
      <dgm:spPr/>
      <dgm:t>
        <a:bodyPr/>
        <a:lstStyle/>
        <a:p>
          <a:endParaRPr lang="es-EC"/>
        </a:p>
      </dgm:t>
    </dgm:pt>
    <dgm:pt modelId="{9EA0A3F8-F607-419E-919B-EA9D22DCE4B2}" type="pres">
      <dgm:prSet presAssocID="{B7AB8CF3-4460-4A6C-BAAB-92FCB871D340}" presName="sp" presStyleCnt="0"/>
      <dgm:spPr/>
    </dgm:pt>
    <dgm:pt modelId="{C9B3A78C-3C00-4935-ABE3-27E083B58FFE}" type="pres">
      <dgm:prSet presAssocID="{AA25408D-E49C-4434-A858-8441502E78EF}" presName="composite" presStyleCnt="0"/>
      <dgm:spPr/>
    </dgm:pt>
    <dgm:pt modelId="{2451B0E5-4C99-4E07-ACD3-2095CA280A89}" type="pres">
      <dgm:prSet presAssocID="{AA25408D-E49C-4434-A858-8441502E78EF}" presName="parentText" presStyleLbl="alignNode1" presStyleIdx="3" presStyleCnt="4">
        <dgm:presLayoutVars>
          <dgm:chMax val="1"/>
          <dgm:bulletEnabled val="1"/>
        </dgm:presLayoutVars>
      </dgm:prSet>
      <dgm:spPr/>
      <dgm:t>
        <a:bodyPr/>
        <a:lstStyle/>
        <a:p>
          <a:endParaRPr lang="es-EC"/>
        </a:p>
      </dgm:t>
    </dgm:pt>
    <dgm:pt modelId="{1E8427AB-EC98-46B7-AA0D-0AFAF979946E}" type="pres">
      <dgm:prSet presAssocID="{AA25408D-E49C-4434-A858-8441502E78EF}" presName="descendantText" presStyleLbl="alignAcc1" presStyleIdx="3" presStyleCnt="4">
        <dgm:presLayoutVars>
          <dgm:bulletEnabled val="1"/>
        </dgm:presLayoutVars>
      </dgm:prSet>
      <dgm:spPr/>
      <dgm:t>
        <a:bodyPr/>
        <a:lstStyle/>
        <a:p>
          <a:endParaRPr lang="es-EC"/>
        </a:p>
      </dgm:t>
    </dgm:pt>
  </dgm:ptLst>
  <dgm:cxnLst>
    <dgm:cxn modelId="{C1C80AA3-1BCF-4C5C-AF0F-04C14E32FC03}" type="presOf" srcId="{7741C091-013D-4BEA-ADB1-ADC34652FDB2}" destId="{A5C6A0EE-6582-44D0-BC5B-5A1C148D1EB5}" srcOrd="0" destOrd="0" presId="urn:microsoft.com/office/officeart/2005/8/layout/chevron2"/>
    <dgm:cxn modelId="{A63EE019-0454-4BBE-AB8E-1E9A7BF685B2}" srcId="{7741C091-013D-4BEA-ADB1-ADC34652FDB2}" destId="{8415456E-AB86-4F3D-AC37-7B55924E068D}" srcOrd="0" destOrd="0" parTransId="{97BDEEF3-2BA2-47C5-B70E-1B8F55849373}" sibTransId="{645C0E49-7BF6-4050-AF33-9A3962BA7A16}"/>
    <dgm:cxn modelId="{BE800EB6-C6BE-4025-823F-4681CB4F260D}" type="presOf" srcId="{55D56B13-06F4-49E2-97B1-4B7AEC519A43}" destId="{2A343A14-D2A2-4C00-A40B-8566515136D9}" srcOrd="0" destOrd="0" presId="urn:microsoft.com/office/officeart/2005/8/layout/chevron2"/>
    <dgm:cxn modelId="{3B5FC974-91DA-48E5-BF5B-6AA18F4C043B}" srcId="{DF9BC36B-57D3-46D1-84F9-F446EDB5EC92}" destId="{47C2927D-5B5E-4538-8E4F-1D86C24CE384}" srcOrd="0" destOrd="0" parTransId="{DF29ED26-79C7-4ACD-8982-18560F9B9936}" sibTransId="{D82DE8EE-353F-4B31-B732-E73836CEDDB9}"/>
    <dgm:cxn modelId="{AD9FF5D8-58E5-419A-9FB7-D1497FBF3EC1}" srcId="{D55E916C-2C12-4A10-ADF6-1CBF992F40B9}" destId="{7741C091-013D-4BEA-ADB1-ADC34652FDB2}" srcOrd="1" destOrd="0" parTransId="{CF677555-FE77-4E1C-8ACA-60FE82CE8F7A}" sibTransId="{774F2C76-0CE7-4DB9-BFD6-ABE753AB506C}"/>
    <dgm:cxn modelId="{5921B993-FC13-45AF-8191-0CCB1BDF19A1}" type="presOf" srcId="{D55E916C-2C12-4A10-ADF6-1CBF992F40B9}" destId="{294100A2-1B19-4FD5-8705-10CAFEDD93C3}" srcOrd="0" destOrd="0" presId="urn:microsoft.com/office/officeart/2005/8/layout/chevron2"/>
    <dgm:cxn modelId="{A1BCB8BF-3041-4D5B-A041-E3FD38696117}" type="presOf" srcId="{47C2927D-5B5E-4538-8E4F-1D86C24CE384}" destId="{284452DC-1F82-4328-B7E9-2C03EDDE67FD}" srcOrd="0" destOrd="0" presId="urn:microsoft.com/office/officeart/2005/8/layout/chevron2"/>
    <dgm:cxn modelId="{E8B4A56D-3A4A-4CBD-8481-366EF1F44778}" srcId="{D55E916C-2C12-4A10-ADF6-1CBF992F40B9}" destId="{AA25408D-E49C-4434-A858-8441502E78EF}" srcOrd="3" destOrd="0" parTransId="{2538A48B-545A-4532-A085-CA5FE73F017C}" sibTransId="{33629327-08E6-412A-99E6-75D0B0CE4255}"/>
    <dgm:cxn modelId="{0732D481-C55B-4427-8445-C6347911426F}" type="presOf" srcId="{8415456E-AB86-4F3D-AC37-7B55924E068D}" destId="{8C19C2E0-B162-4AD6-AC5A-BBEA962093DD}" srcOrd="0" destOrd="0" presId="urn:microsoft.com/office/officeart/2005/8/layout/chevron2"/>
    <dgm:cxn modelId="{117AA37F-18DB-4E2B-B7B8-AF9C6312ABF4}" srcId="{AA25408D-E49C-4434-A858-8441502E78EF}" destId="{9CE762C2-2D0F-4505-9C9C-78AA82DDE9AD}" srcOrd="0" destOrd="0" parTransId="{447AF7BD-16C3-45E5-B45C-A0588A192B7F}" sibTransId="{EB2FE880-7119-45F3-A094-8B5A474DB1A4}"/>
    <dgm:cxn modelId="{B193E18D-EDC1-422E-A5F3-768B53B144F0}" type="presOf" srcId="{30181A6B-FA81-4414-9588-3CBA49D6416F}" destId="{B5E325CA-EBE3-40B8-A41E-5C3EE9EAB22C}" srcOrd="0" destOrd="0" presId="urn:microsoft.com/office/officeart/2005/8/layout/chevron2"/>
    <dgm:cxn modelId="{06BF035C-F526-424F-A071-E37F34F320F5}" type="presOf" srcId="{AA25408D-E49C-4434-A858-8441502E78EF}" destId="{2451B0E5-4C99-4E07-ACD3-2095CA280A89}" srcOrd="0" destOrd="0" presId="urn:microsoft.com/office/officeart/2005/8/layout/chevron2"/>
    <dgm:cxn modelId="{35DF9378-49C3-4784-BA4E-2CD00DDCFB4A}" srcId="{55D56B13-06F4-49E2-97B1-4B7AEC519A43}" destId="{30181A6B-FA81-4414-9588-3CBA49D6416F}" srcOrd="0" destOrd="0" parTransId="{FF1D9934-D453-42CD-91E7-C9A61C3817A7}" sibTransId="{E0E4118C-6656-4B65-9525-063C94F4019E}"/>
    <dgm:cxn modelId="{3CDE9A16-8756-43CA-89B1-8ED7373BFA7A}" srcId="{D55E916C-2C12-4A10-ADF6-1CBF992F40B9}" destId="{55D56B13-06F4-49E2-97B1-4B7AEC519A43}" srcOrd="2" destOrd="0" parTransId="{154A9D17-5D6F-4D91-8BE7-612E62EDC5F2}" sibTransId="{B7AB8CF3-4460-4A6C-BAAB-92FCB871D340}"/>
    <dgm:cxn modelId="{18AFF76D-AE6E-4787-9176-B32D32187854}" type="presOf" srcId="{9CE762C2-2D0F-4505-9C9C-78AA82DDE9AD}" destId="{1E8427AB-EC98-46B7-AA0D-0AFAF979946E}" srcOrd="0" destOrd="0" presId="urn:microsoft.com/office/officeart/2005/8/layout/chevron2"/>
    <dgm:cxn modelId="{BE948723-04F1-4544-B672-9886FEFB4FA9}" srcId="{D55E916C-2C12-4A10-ADF6-1CBF992F40B9}" destId="{DF9BC36B-57D3-46D1-84F9-F446EDB5EC92}" srcOrd="0" destOrd="0" parTransId="{E63D909E-20E2-4870-9484-03B5CAEFE221}" sibTransId="{23B14B9F-FF37-4034-B760-FF5DB8E33D9E}"/>
    <dgm:cxn modelId="{1B868E5C-0364-4469-9C00-61E397FE832A}" type="presOf" srcId="{DF9BC36B-57D3-46D1-84F9-F446EDB5EC92}" destId="{A21F8D31-7060-48DE-B275-FF3930E1B40D}" srcOrd="0" destOrd="0" presId="urn:microsoft.com/office/officeart/2005/8/layout/chevron2"/>
    <dgm:cxn modelId="{E29B1925-6221-4E06-A65C-FB03321530CD}" type="presParOf" srcId="{294100A2-1B19-4FD5-8705-10CAFEDD93C3}" destId="{BB970681-C088-4E57-BDDC-3BA1DEF48736}" srcOrd="0" destOrd="0" presId="urn:microsoft.com/office/officeart/2005/8/layout/chevron2"/>
    <dgm:cxn modelId="{4F1E594E-8976-4194-8DA6-859A4F46A1E9}" type="presParOf" srcId="{BB970681-C088-4E57-BDDC-3BA1DEF48736}" destId="{A21F8D31-7060-48DE-B275-FF3930E1B40D}" srcOrd="0" destOrd="0" presId="urn:microsoft.com/office/officeart/2005/8/layout/chevron2"/>
    <dgm:cxn modelId="{8934F13D-436D-433B-B866-8B9A1F7DC8A2}" type="presParOf" srcId="{BB970681-C088-4E57-BDDC-3BA1DEF48736}" destId="{284452DC-1F82-4328-B7E9-2C03EDDE67FD}" srcOrd="1" destOrd="0" presId="urn:microsoft.com/office/officeart/2005/8/layout/chevron2"/>
    <dgm:cxn modelId="{66B12DE2-4A62-472C-B3B5-DABDB9FABC9C}" type="presParOf" srcId="{294100A2-1B19-4FD5-8705-10CAFEDD93C3}" destId="{8665044A-D0EE-40AF-B425-7F2E84632F09}" srcOrd="1" destOrd="0" presId="urn:microsoft.com/office/officeart/2005/8/layout/chevron2"/>
    <dgm:cxn modelId="{C2B1C821-AD43-4D52-8AE7-3536D7D386C5}" type="presParOf" srcId="{294100A2-1B19-4FD5-8705-10CAFEDD93C3}" destId="{55567A9B-3529-4339-A984-D064C5CA9A26}" srcOrd="2" destOrd="0" presId="urn:microsoft.com/office/officeart/2005/8/layout/chevron2"/>
    <dgm:cxn modelId="{9A7D9520-9BC8-4900-935A-2406E3BF14D6}" type="presParOf" srcId="{55567A9B-3529-4339-A984-D064C5CA9A26}" destId="{A5C6A0EE-6582-44D0-BC5B-5A1C148D1EB5}" srcOrd="0" destOrd="0" presId="urn:microsoft.com/office/officeart/2005/8/layout/chevron2"/>
    <dgm:cxn modelId="{CA7EC647-7CC3-41CC-BC9E-FD81849C82CF}" type="presParOf" srcId="{55567A9B-3529-4339-A984-D064C5CA9A26}" destId="{8C19C2E0-B162-4AD6-AC5A-BBEA962093DD}" srcOrd="1" destOrd="0" presId="urn:microsoft.com/office/officeart/2005/8/layout/chevron2"/>
    <dgm:cxn modelId="{4CAFBFD3-CB46-4922-B7F3-B3F79A009011}" type="presParOf" srcId="{294100A2-1B19-4FD5-8705-10CAFEDD93C3}" destId="{EB63199E-F37B-450E-AF51-196A83C0D695}" srcOrd="3" destOrd="0" presId="urn:microsoft.com/office/officeart/2005/8/layout/chevron2"/>
    <dgm:cxn modelId="{348E9B21-C931-443B-9271-B906C406696D}" type="presParOf" srcId="{294100A2-1B19-4FD5-8705-10CAFEDD93C3}" destId="{55FB2EF3-7BBC-4AF9-9853-3FFAE83ECB5F}" srcOrd="4" destOrd="0" presId="urn:microsoft.com/office/officeart/2005/8/layout/chevron2"/>
    <dgm:cxn modelId="{5B79EA2B-2BB7-46AF-B582-BAF3D4CD4A2C}" type="presParOf" srcId="{55FB2EF3-7BBC-4AF9-9853-3FFAE83ECB5F}" destId="{2A343A14-D2A2-4C00-A40B-8566515136D9}" srcOrd="0" destOrd="0" presId="urn:microsoft.com/office/officeart/2005/8/layout/chevron2"/>
    <dgm:cxn modelId="{AB9E7762-E37B-4204-A97F-507EBED3CD0F}" type="presParOf" srcId="{55FB2EF3-7BBC-4AF9-9853-3FFAE83ECB5F}" destId="{B5E325CA-EBE3-40B8-A41E-5C3EE9EAB22C}" srcOrd="1" destOrd="0" presId="urn:microsoft.com/office/officeart/2005/8/layout/chevron2"/>
    <dgm:cxn modelId="{C2734FF3-DD64-450B-8640-EE63579887E6}" type="presParOf" srcId="{294100A2-1B19-4FD5-8705-10CAFEDD93C3}" destId="{9EA0A3F8-F607-419E-919B-EA9D22DCE4B2}" srcOrd="5" destOrd="0" presId="urn:microsoft.com/office/officeart/2005/8/layout/chevron2"/>
    <dgm:cxn modelId="{F08D9D99-335D-414B-8CEE-AED7CBEB1D8A}" type="presParOf" srcId="{294100A2-1B19-4FD5-8705-10CAFEDD93C3}" destId="{C9B3A78C-3C00-4935-ABE3-27E083B58FFE}" srcOrd="6" destOrd="0" presId="urn:microsoft.com/office/officeart/2005/8/layout/chevron2"/>
    <dgm:cxn modelId="{1E14A3F4-3570-4B05-90D6-34274DCB905E}" type="presParOf" srcId="{C9B3A78C-3C00-4935-ABE3-27E083B58FFE}" destId="{2451B0E5-4C99-4E07-ACD3-2095CA280A89}" srcOrd="0" destOrd="0" presId="urn:microsoft.com/office/officeart/2005/8/layout/chevron2"/>
    <dgm:cxn modelId="{1B177D8F-EFCE-4BA3-A5E6-1C1090DA51DE}" type="presParOf" srcId="{C9B3A78C-3C00-4935-ABE3-27E083B58FFE}" destId="{1E8427AB-EC98-46B7-AA0D-0AFAF97994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664A7-9E30-4BA8-A12C-4507B08BBCDF}">
      <dsp:nvSpPr>
        <dsp:cNvPr id="0" name=""/>
        <dsp:cNvSpPr/>
      </dsp:nvSpPr>
      <dsp:spPr>
        <a:xfrm>
          <a:off x="0" y="0"/>
          <a:ext cx="7229196" cy="1100312"/>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mn-lt"/>
            </a:rPr>
            <a:t>Analizar la demanda histórica, presente y futura del servicio de capacitación laboral con el fin de determinar el porcentaje de la demanda insatisfecha que el servicio  del Centro de Capacitación Laboral brindará.</a:t>
          </a:r>
          <a:endParaRPr lang="en-US" sz="1800" kern="1200" dirty="0">
            <a:latin typeface="+mn-lt"/>
          </a:endParaRPr>
        </a:p>
      </dsp:txBody>
      <dsp:txXfrm>
        <a:off x="32227" y="32227"/>
        <a:ext cx="5948897" cy="1035858"/>
      </dsp:txXfrm>
    </dsp:sp>
    <dsp:sp modelId="{0D7988CD-2318-4514-A089-682A0B20D791}">
      <dsp:nvSpPr>
        <dsp:cNvPr id="0" name=""/>
        <dsp:cNvSpPr/>
      </dsp:nvSpPr>
      <dsp:spPr>
        <a:xfrm>
          <a:off x="605445" y="1300368"/>
          <a:ext cx="7229196" cy="110031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mn-lt"/>
            </a:rPr>
            <a:t>Recopilar y analizar la información sobre la oferta presente y futura del servicio de capacitación laboral.</a:t>
          </a:r>
          <a:endParaRPr lang="en-US" sz="1800" kern="1200" dirty="0">
            <a:latin typeface="+mn-lt"/>
          </a:endParaRPr>
        </a:p>
      </dsp:txBody>
      <dsp:txXfrm>
        <a:off x="637672" y="1332595"/>
        <a:ext cx="5844094" cy="1035858"/>
      </dsp:txXfrm>
    </dsp:sp>
    <dsp:sp modelId="{FF9D88EB-F7EC-4E64-810E-CC2A066944A6}">
      <dsp:nvSpPr>
        <dsp:cNvPr id="0" name=""/>
        <dsp:cNvSpPr/>
      </dsp:nvSpPr>
      <dsp:spPr>
        <a:xfrm>
          <a:off x="1201853" y="2600737"/>
          <a:ext cx="7229196" cy="1100312"/>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mn-lt"/>
            </a:rPr>
            <a:t>Fijar estrategias para el producto, precio, plaza y promoción del servicio que prestará el Centro de Capacitación Laboral, para obtener una rápida aceptación por parte de nuestro mercado meta.</a:t>
          </a:r>
          <a:endParaRPr lang="en-US" sz="1800" kern="1200" dirty="0">
            <a:latin typeface="+mn-lt"/>
          </a:endParaRPr>
        </a:p>
      </dsp:txBody>
      <dsp:txXfrm>
        <a:off x="1234080" y="2632964"/>
        <a:ext cx="5853131" cy="1035858"/>
      </dsp:txXfrm>
    </dsp:sp>
    <dsp:sp modelId="{19740ED2-45C3-42A5-8B79-B41D2F5408FF}">
      <dsp:nvSpPr>
        <dsp:cNvPr id="0" name=""/>
        <dsp:cNvSpPr/>
      </dsp:nvSpPr>
      <dsp:spPr>
        <a:xfrm>
          <a:off x="1807299" y="3901106"/>
          <a:ext cx="7229196" cy="110031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mn-lt"/>
            </a:rPr>
            <a:t>Determinar el canal de distribución adecuado para la prestación del servicio de capacitación laboral.</a:t>
          </a:r>
          <a:endParaRPr lang="en-US" sz="1800" kern="1200" dirty="0">
            <a:latin typeface="+mn-lt"/>
          </a:endParaRPr>
        </a:p>
      </dsp:txBody>
      <dsp:txXfrm>
        <a:off x="1839526" y="3933333"/>
        <a:ext cx="5844094" cy="1035858"/>
      </dsp:txXfrm>
    </dsp:sp>
    <dsp:sp modelId="{2B8DA9F3-4BC0-41CA-AE9A-0116FA88671C}">
      <dsp:nvSpPr>
        <dsp:cNvPr id="0" name=""/>
        <dsp:cNvSpPr/>
      </dsp:nvSpPr>
      <dsp:spPr>
        <a:xfrm>
          <a:off x="6513993" y="842739"/>
          <a:ext cx="715202" cy="71520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674913" y="842739"/>
        <a:ext cx="393362" cy="538190"/>
      </dsp:txXfrm>
    </dsp:sp>
    <dsp:sp modelId="{B0E7C047-700C-426C-BC34-4D8975F347C2}">
      <dsp:nvSpPr>
        <dsp:cNvPr id="0" name=""/>
        <dsp:cNvSpPr/>
      </dsp:nvSpPr>
      <dsp:spPr>
        <a:xfrm>
          <a:off x="7119439" y="2143108"/>
          <a:ext cx="715202" cy="71520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7280359" y="2143108"/>
        <a:ext cx="393362" cy="538190"/>
      </dsp:txXfrm>
    </dsp:sp>
    <dsp:sp modelId="{EFFEF3BD-0F29-46D9-93C7-4045044767F2}">
      <dsp:nvSpPr>
        <dsp:cNvPr id="0" name=""/>
        <dsp:cNvSpPr/>
      </dsp:nvSpPr>
      <dsp:spPr>
        <a:xfrm>
          <a:off x="7715847" y="3443476"/>
          <a:ext cx="715202" cy="71520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7876767" y="3443476"/>
        <a:ext cx="393362" cy="538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5E168-ECAC-472B-8054-E74245B11A6D}">
      <dsp:nvSpPr>
        <dsp:cNvPr id="0" name=""/>
        <dsp:cNvSpPr/>
      </dsp:nvSpPr>
      <dsp:spPr>
        <a:xfrm rot="5400000">
          <a:off x="5018882" y="-2676624"/>
          <a:ext cx="1104099" cy="6739113"/>
        </a:xfrm>
        <a:prstGeom prst="round2Same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Personal capacitado en educación</a:t>
          </a:r>
          <a:endParaRPr lang="en-US" sz="1800" kern="1200" dirty="0"/>
        </a:p>
        <a:p>
          <a:pPr marL="171450" lvl="1" indent="-171450" algn="l" defTabSz="800100">
            <a:lnSpc>
              <a:spcPct val="90000"/>
            </a:lnSpc>
            <a:spcBef>
              <a:spcPct val="0"/>
            </a:spcBef>
            <a:spcAft>
              <a:spcPct val="15000"/>
            </a:spcAft>
            <a:buChar char="••"/>
          </a:pPr>
          <a:r>
            <a:rPr lang="es-ES" sz="1800" kern="1200" dirty="0" smtClean="0"/>
            <a:t>Brindar diferentes horarios</a:t>
          </a:r>
          <a:endParaRPr lang="es-ES" sz="1800" kern="1200" dirty="0"/>
        </a:p>
      </dsp:txBody>
      <dsp:txXfrm rot="-5400000">
        <a:off x="2201375" y="194781"/>
        <a:ext cx="6685215" cy="996303"/>
      </dsp:txXfrm>
    </dsp:sp>
    <dsp:sp modelId="{BF6BDFA5-BC9A-46FD-9B86-91BA6FFDDD4C}">
      <dsp:nvSpPr>
        <dsp:cNvPr id="0" name=""/>
        <dsp:cNvSpPr/>
      </dsp:nvSpPr>
      <dsp:spPr>
        <a:xfrm>
          <a:off x="163891" y="2869"/>
          <a:ext cx="2037484" cy="1380124"/>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noProof="0" dirty="0" smtClean="0"/>
            <a:t>SERVICIO</a:t>
          </a:r>
          <a:endParaRPr lang="es-ES" sz="1800" b="1" kern="1200" noProof="0" dirty="0"/>
        </a:p>
      </dsp:txBody>
      <dsp:txXfrm>
        <a:off x="231263" y="70241"/>
        <a:ext cx="1902740" cy="1245380"/>
      </dsp:txXfrm>
    </dsp:sp>
    <dsp:sp modelId="{A24EF69E-23C7-413C-8CB6-FE4EBB4E3555}">
      <dsp:nvSpPr>
        <dsp:cNvPr id="0" name=""/>
        <dsp:cNvSpPr/>
      </dsp:nvSpPr>
      <dsp:spPr>
        <a:xfrm rot="5400000">
          <a:off x="5024881" y="-1233492"/>
          <a:ext cx="1104099" cy="6751110"/>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Se establecerán precios bajos con la finalidad de facilitar el acceso al servicio</a:t>
          </a:r>
          <a:endParaRPr lang="en-US" sz="1800" kern="1200" dirty="0"/>
        </a:p>
      </dsp:txBody>
      <dsp:txXfrm rot="-5400000">
        <a:off x="2201376" y="1643911"/>
        <a:ext cx="6697212" cy="996303"/>
      </dsp:txXfrm>
    </dsp:sp>
    <dsp:sp modelId="{4AAD3415-3908-41CF-94F4-29F3326AB02C}">
      <dsp:nvSpPr>
        <dsp:cNvPr id="0" name=""/>
        <dsp:cNvSpPr/>
      </dsp:nvSpPr>
      <dsp:spPr>
        <a:xfrm>
          <a:off x="163891" y="1452000"/>
          <a:ext cx="2037484" cy="1380124"/>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noProof="0" dirty="0" smtClean="0"/>
            <a:t>PRECIO</a:t>
          </a:r>
          <a:endParaRPr lang="es-ES" sz="1800" b="1" kern="1200" noProof="0" dirty="0"/>
        </a:p>
      </dsp:txBody>
      <dsp:txXfrm>
        <a:off x="231263" y="1519372"/>
        <a:ext cx="1902740" cy="1245380"/>
      </dsp:txXfrm>
    </dsp:sp>
    <dsp:sp modelId="{4BEB8A1E-25FE-43B8-A598-224A3AB05511}">
      <dsp:nvSpPr>
        <dsp:cNvPr id="0" name=""/>
        <dsp:cNvSpPr/>
      </dsp:nvSpPr>
      <dsp:spPr>
        <a:xfrm rot="5400000">
          <a:off x="5038692" y="201827"/>
          <a:ext cx="1104099" cy="6778732"/>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Localización céntrica en la Parroquia de </a:t>
          </a:r>
          <a:r>
            <a:rPr lang="es-EC" sz="1800" kern="1200" dirty="0" smtClean="0"/>
            <a:t>Amaguaña.</a:t>
          </a:r>
          <a:endParaRPr lang="en-US" sz="1800" kern="1200" dirty="0"/>
        </a:p>
        <a:p>
          <a:pPr marL="171450" lvl="1" indent="-171450" algn="l" defTabSz="800100">
            <a:lnSpc>
              <a:spcPct val="90000"/>
            </a:lnSpc>
            <a:spcBef>
              <a:spcPct val="0"/>
            </a:spcBef>
            <a:spcAft>
              <a:spcPct val="15000"/>
            </a:spcAft>
            <a:buChar char="••"/>
          </a:pPr>
          <a:r>
            <a:rPr lang="es-ES" sz="1800" kern="1200" dirty="0" smtClean="0"/>
            <a:t>Vías de acceso en correcto estado.</a:t>
          </a:r>
          <a:endParaRPr lang="en-US" sz="1800" kern="1200" dirty="0"/>
        </a:p>
        <a:p>
          <a:pPr marL="171450" lvl="1" indent="-171450" algn="l" defTabSz="800100">
            <a:lnSpc>
              <a:spcPct val="90000"/>
            </a:lnSpc>
            <a:spcBef>
              <a:spcPct val="0"/>
            </a:spcBef>
            <a:spcAft>
              <a:spcPct val="15000"/>
            </a:spcAft>
            <a:buChar char="••"/>
          </a:pPr>
          <a:r>
            <a:rPr lang="es-ES" sz="1800" kern="1200" dirty="0" smtClean="0"/>
            <a:t>Acceso a servicios básicos de calidad</a:t>
          </a:r>
          <a:endParaRPr lang="es-ES" sz="1800" kern="1200" dirty="0"/>
        </a:p>
      </dsp:txBody>
      <dsp:txXfrm rot="-5400000">
        <a:off x="2201376" y="3093041"/>
        <a:ext cx="6724834" cy="996303"/>
      </dsp:txXfrm>
    </dsp:sp>
    <dsp:sp modelId="{F26414F4-EC55-4FD7-9465-CA1B4E9DED44}">
      <dsp:nvSpPr>
        <dsp:cNvPr id="0" name=""/>
        <dsp:cNvSpPr/>
      </dsp:nvSpPr>
      <dsp:spPr>
        <a:xfrm>
          <a:off x="163891" y="2901131"/>
          <a:ext cx="2037484" cy="1380124"/>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PLAZA</a:t>
          </a:r>
          <a:endParaRPr lang="en-US" sz="1800" b="1" kern="1200" dirty="0"/>
        </a:p>
      </dsp:txBody>
      <dsp:txXfrm>
        <a:off x="231263" y="2968503"/>
        <a:ext cx="1902740" cy="1245380"/>
      </dsp:txXfrm>
    </dsp:sp>
    <dsp:sp modelId="{D073E5F1-0AB0-44EE-89FC-3E4DCEE55520}">
      <dsp:nvSpPr>
        <dsp:cNvPr id="0" name=""/>
        <dsp:cNvSpPr/>
      </dsp:nvSpPr>
      <dsp:spPr>
        <a:xfrm rot="5400000">
          <a:off x="5023067" y="1666583"/>
          <a:ext cx="1104099" cy="6747481"/>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Elaboración de una pagina web</a:t>
          </a:r>
          <a:endParaRPr lang="es-ES" sz="1800" kern="1200" dirty="0"/>
        </a:p>
        <a:p>
          <a:pPr marL="171450" lvl="1" indent="-171450" algn="l" defTabSz="800100">
            <a:lnSpc>
              <a:spcPct val="90000"/>
            </a:lnSpc>
            <a:spcBef>
              <a:spcPct val="0"/>
            </a:spcBef>
            <a:spcAft>
              <a:spcPct val="15000"/>
            </a:spcAft>
            <a:buChar char="••"/>
          </a:pPr>
          <a:r>
            <a:rPr lang="es-EC" sz="1800" kern="1200" dirty="0" smtClean="0"/>
            <a:t>Entrega de  trípticos detallados con la descripción de los cursos de capacitación. </a:t>
          </a:r>
          <a:endParaRPr lang="es-EC" sz="1800" kern="1200" dirty="0" smtClean="0"/>
        </a:p>
      </dsp:txBody>
      <dsp:txXfrm rot="-5400000">
        <a:off x="2201376" y="4542172"/>
        <a:ext cx="6693583" cy="996303"/>
      </dsp:txXfrm>
    </dsp:sp>
    <dsp:sp modelId="{7CDE8B76-D76F-4738-8234-366F42AABFEC}">
      <dsp:nvSpPr>
        <dsp:cNvPr id="0" name=""/>
        <dsp:cNvSpPr/>
      </dsp:nvSpPr>
      <dsp:spPr>
        <a:xfrm>
          <a:off x="163891" y="4350261"/>
          <a:ext cx="2037484" cy="138012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t>PROMOCIÓN</a:t>
          </a:r>
          <a:endParaRPr lang="es-ES" sz="1800" b="1" kern="1200" dirty="0"/>
        </a:p>
      </dsp:txBody>
      <dsp:txXfrm>
        <a:off x="231263" y="4417633"/>
        <a:ext cx="1902740" cy="1245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411A8-7B7E-43A4-8830-B3EABE03DFA2}">
      <dsp:nvSpPr>
        <dsp:cNvPr id="0" name=""/>
        <dsp:cNvSpPr/>
      </dsp:nvSpPr>
      <dsp:spPr>
        <a:xfrm>
          <a:off x="0" y="0"/>
          <a:ext cx="7040880" cy="933223"/>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Definir el tamaño óptimo del proyecto que permita cumplir con la eficiente prestación del servicio.</a:t>
          </a:r>
          <a:endParaRPr lang="en-US" sz="1800" kern="1200" dirty="0">
            <a:latin typeface="+mn-lt"/>
          </a:endParaRPr>
        </a:p>
      </dsp:txBody>
      <dsp:txXfrm>
        <a:off x="27333" y="27333"/>
        <a:ext cx="5924672" cy="878557"/>
      </dsp:txXfrm>
    </dsp:sp>
    <dsp:sp modelId="{7FD4B819-F6C9-4D87-95A8-4423B389D43E}">
      <dsp:nvSpPr>
        <dsp:cNvPr id="0" name=""/>
        <dsp:cNvSpPr/>
      </dsp:nvSpPr>
      <dsp:spPr>
        <a:xfrm>
          <a:off x="525780" y="1062838"/>
          <a:ext cx="7040880" cy="933223"/>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smtClean="0"/>
            <a:t>Definir la localización el proyecto con el fin de situarlo estratégicamente para los clientes.</a:t>
          </a:r>
          <a:endParaRPr lang="en-US" sz="1800" kern="1200"/>
        </a:p>
      </dsp:txBody>
      <dsp:txXfrm>
        <a:off x="553113" y="1090171"/>
        <a:ext cx="5853838" cy="878557"/>
      </dsp:txXfrm>
    </dsp:sp>
    <dsp:sp modelId="{214184D4-5AA3-46F6-BE38-18670109E7B5}">
      <dsp:nvSpPr>
        <dsp:cNvPr id="0" name=""/>
        <dsp:cNvSpPr/>
      </dsp:nvSpPr>
      <dsp:spPr>
        <a:xfrm>
          <a:off x="1051559" y="2125676"/>
          <a:ext cx="7040880" cy="93322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smtClean="0"/>
            <a:t>Definir los procesos productivos necesarios para que la operación del servicio de capacitación optimice los recursos.</a:t>
          </a:r>
          <a:endParaRPr lang="en-US" sz="1800" kern="1200"/>
        </a:p>
      </dsp:txBody>
      <dsp:txXfrm>
        <a:off x="1078892" y="2153009"/>
        <a:ext cx="5853838" cy="878557"/>
      </dsp:txXfrm>
    </dsp:sp>
    <dsp:sp modelId="{99AF9190-DBA4-43B0-9813-F11BF54245DA}">
      <dsp:nvSpPr>
        <dsp:cNvPr id="0" name=""/>
        <dsp:cNvSpPr/>
      </dsp:nvSpPr>
      <dsp:spPr>
        <a:xfrm>
          <a:off x="1577339" y="3188514"/>
          <a:ext cx="7040880" cy="933223"/>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Realizar el diseño estructural de la organización para cubrir el nivel de producción del servicio que atenderá un porcentaje del mercado objetivo.</a:t>
          </a:r>
          <a:endParaRPr lang="en-US" sz="1800" kern="1200" dirty="0"/>
        </a:p>
      </dsp:txBody>
      <dsp:txXfrm>
        <a:off x="1604672" y="3215847"/>
        <a:ext cx="5853838" cy="878557"/>
      </dsp:txXfrm>
    </dsp:sp>
    <dsp:sp modelId="{51930454-FC66-4C81-9543-30AD16E46F14}">
      <dsp:nvSpPr>
        <dsp:cNvPr id="0" name=""/>
        <dsp:cNvSpPr/>
      </dsp:nvSpPr>
      <dsp:spPr>
        <a:xfrm>
          <a:off x="2103119" y="4251352"/>
          <a:ext cx="7040880" cy="93322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Establecer la estructura funcional y organizacional necesaria de la empresa de tal manera que se pueda ofrecer al cliente un servicio especializado.</a:t>
          </a:r>
          <a:endParaRPr lang="en-US" sz="1800" kern="1200" dirty="0"/>
        </a:p>
      </dsp:txBody>
      <dsp:txXfrm>
        <a:off x="2130452" y="4278685"/>
        <a:ext cx="5853838" cy="878557"/>
      </dsp:txXfrm>
    </dsp:sp>
    <dsp:sp modelId="{7FDC4A09-7624-4115-A8E0-88FBED0AEFF5}">
      <dsp:nvSpPr>
        <dsp:cNvPr id="0" name=""/>
        <dsp:cNvSpPr/>
      </dsp:nvSpPr>
      <dsp:spPr>
        <a:xfrm>
          <a:off x="6434284" y="681771"/>
          <a:ext cx="606595" cy="606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570768" y="681771"/>
        <a:ext cx="333627" cy="456463"/>
      </dsp:txXfrm>
    </dsp:sp>
    <dsp:sp modelId="{C981C532-3C3C-48B4-95B2-DA21584D2234}">
      <dsp:nvSpPr>
        <dsp:cNvPr id="0" name=""/>
        <dsp:cNvSpPr/>
      </dsp:nvSpPr>
      <dsp:spPr>
        <a:xfrm>
          <a:off x="6960064" y="1744609"/>
          <a:ext cx="606595" cy="606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096548" y="1744609"/>
        <a:ext cx="333627" cy="456463"/>
      </dsp:txXfrm>
    </dsp:sp>
    <dsp:sp modelId="{D80E3EEC-6754-41EC-B68E-802E727C73D4}">
      <dsp:nvSpPr>
        <dsp:cNvPr id="0" name=""/>
        <dsp:cNvSpPr/>
      </dsp:nvSpPr>
      <dsp:spPr>
        <a:xfrm>
          <a:off x="7485844" y="2791894"/>
          <a:ext cx="606595" cy="606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622328" y="2791894"/>
        <a:ext cx="333627" cy="456463"/>
      </dsp:txXfrm>
    </dsp:sp>
    <dsp:sp modelId="{FDB7A961-D160-4E80-81CF-6A7C567B51FB}">
      <dsp:nvSpPr>
        <dsp:cNvPr id="0" name=""/>
        <dsp:cNvSpPr/>
      </dsp:nvSpPr>
      <dsp:spPr>
        <a:xfrm>
          <a:off x="8011624" y="3865101"/>
          <a:ext cx="606595" cy="60659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148108" y="3865101"/>
        <a:ext cx="333627" cy="45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59997-66D2-4BE6-8FC3-36F301BB9C1D}">
      <dsp:nvSpPr>
        <dsp:cNvPr id="0" name=""/>
        <dsp:cNvSpPr/>
      </dsp:nvSpPr>
      <dsp:spPr>
        <a:xfrm>
          <a:off x="0" y="551139"/>
          <a:ext cx="6096000" cy="887809"/>
        </a:xfrm>
        <a:prstGeom prst="rightArrow">
          <a:avLst>
            <a:gd name="adj1" fmla="val 50000"/>
            <a:gd name="adj2" fmla="val 5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endParaRPr lang="en-US" sz="1700" kern="1200" dirty="0">
            <a:solidFill>
              <a:schemeClr val="accent2">
                <a:lumMod val="60000"/>
                <a:lumOff val="40000"/>
              </a:schemeClr>
            </a:solidFill>
          </a:endParaRPr>
        </a:p>
      </dsp:txBody>
      <dsp:txXfrm>
        <a:off x="0" y="773091"/>
        <a:ext cx="5874048" cy="443905"/>
      </dsp:txXfrm>
    </dsp:sp>
    <dsp:sp modelId="{370342AA-02A6-44F2-8FF4-8B9CACB9A0E8}">
      <dsp:nvSpPr>
        <dsp:cNvPr id="0" name=""/>
        <dsp:cNvSpPr/>
      </dsp:nvSpPr>
      <dsp:spPr>
        <a:xfrm>
          <a:off x="23657" y="1229509"/>
          <a:ext cx="1877568" cy="17102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b="0" kern="1200" dirty="0" smtClean="0"/>
            <a:t>Disponibilidad de capital propio y prestado</a:t>
          </a:r>
          <a:endParaRPr lang="en-US" sz="2100" b="0" kern="1200" dirty="0"/>
        </a:p>
      </dsp:txBody>
      <dsp:txXfrm>
        <a:off x="23657" y="1229509"/>
        <a:ext cx="1877568" cy="1710248"/>
      </dsp:txXfrm>
    </dsp:sp>
    <dsp:sp modelId="{DC18195E-50FC-4A82-99C5-C05B7DC8306F}">
      <dsp:nvSpPr>
        <dsp:cNvPr id="0" name=""/>
        <dsp:cNvSpPr/>
      </dsp:nvSpPr>
      <dsp:spPr>
        <a:xfrm>
          <a:off x="1877568" y="847075"/>
          <a:ext cx="4218432" cy="887809"/>
        </a:xfrm>
        <a:prstGeom prst="rightArrow">
          <a:avLst>
            <a:gd name="adj1" fmla="val 5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endParaRPr lang="en-US" sz="1700" kern="1200">
            <a:solidFill>
              <a:schemeClr val="bg1">
                <a:lumMod val="85000"/>
              </a:schemeClr>
            </a:solidFill>
          </a:endParaRPr>
        </a:p>
      </dsp:txBody>
      <dsp:txXfrm>
        <a:off x="1877568" y="1069027"/>
        <a:ext cx="3996480" cy="443905"/>
      </dsp:txXfrm>
    </dsp:sp>
    <dsp:sp modelId="{0D67A236-72D4-49DB-9162-F39C436F45B4}">
      <dsp:nvSpPr>
        <dsp:cNvPr id="0" name=""/>
        <dsp:cNvSpPr/>
      </dsp:nvSpPr>
      <dsp:spPr>
        <a:xfrm>
          <a:off x="1877568" y="1531705"/>
          <a:ext cx="1877568" cy="17102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s-ES" sz="2100" b="0" kern="1200" dirty="0" smtClean="0"/>
            <a:t>Cantidad demandada que se piensa satisfacer</a:t>
          </a:r>
          <a:endParaRPr lang="en-US" sz="2100" b="0" kern="1200" dirty="0"/>
        </a:p>
        <a:p>
          <a:pPr lvl="0" algn="l" defTabSz="933450">
            <a:lnSpc>
              <a:spcPct val="90000"/>
            </a:lnSpc>
            <a:spcBef>
              <a:spcPct val="0"/>
            </a:spcBef>
            <a:spcAft>
              <a:spcPct val="35000"/>
            </a:spcAft>
          </a:pPr>
          <a:endParaRPr lang="en-US" sz="2100" kern="1200" dirty="0"/>
        </a:p>
      </dsp:txBody>
      <dsp:txXfrm>
        <a:off x="1877568" y="1531705"/>
        <a:ext cx="1877568" cy="1710248"/>
      </dsp:txXfrm>
    </dsp:sp>
    <dsp:sp modelId="{4A3457AD-261A-4F9F-9D24-BB22ADFDB80F}">
      <dsp:nvSpPr>
        <dsp:cNvPr id="0" name=""/>
        <dsp:cNvSpPr/>
      </dsp:nvSpPr>
      <dsp:spPr>
        <a:xfrm>
          <a:off x="3755136" y="1143012"/>
          <a:ext cx="2340864" cy="887809"/>
        </a:xfrm>
        <a:prstGeom prst="rightArrow">
          <a:avLst>
            <a:gd name="adj1" fmla="val 5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endParaRPr lang="en-US" sz="1700" kern="1200" dirty="0">
            <a:solidFill>
              <a:schemeClr val="accent2">
                <a:lumMod val="60000"/>
                <a:lumOff val="40000"/>
              </a:schemeClr>
            </a:solidFill>
          </a:endParaRPr>
        </a:p>
      </dsp:txBody>
      <dsp:txXfrm>
        <a:off x="3755136" y="1364964"/>
        <a:ext cx="2118912" cy="443905"/>
      </dsp:txXfrm>
    </dsp:sp>
    <dsp:sp modelId="{A089468B-9553-42B6-8462-32D9E33A58A3}">
      <dsp:nvSpPr>
        <dsp:cNvPr id="0" name=""/>
        <dsp:cNvSpPr/>
      </dsp:nvSpPr>
      <dsp:spPr>
        <a:xfrm>
          <a:off x="3755136" y="1827641"/>
          <a:ext cx="1877568" cy="16852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en-US" sz="2100" b="0" kern="1200" dirty="0"/>
        </a:p>
        <a:p>
          <a:pPr lvl="0" algn="l" defTabSz="933450">
            <a:lnSpc>
              <a:spcPct val="90000"/>
            </a:lnSpc>
            <a:spcBef>
              <a:spcPct val="0"/>
            </a:spcBef>
            <a:spcAft>
              <a:spcPct val="35000"/>
            </a:spcAft>
          </a:pPr>
          <a:r>
            <a:rPr lang="es-ES" sz="2100" b="0" kern="1200" dirty="0" smtClean="0"/>
            <a:t>El tipo de tecnología </a:t>
          </a:r>
          <a:endParaRPr lang="en-US" sz="2100" b="0" kern="1200" dirty="0"/>
        </a:p>
        <a:p>
          <a:pPr lvl="0" algn="l" defTabSz="933450">
            <a:lnSpc>
              <a:spcPct val="90000"/>
            </a:lnSpc>
            <a:spcBef>
              <a:spcPct val="0"/>
            </a:spcBef>
            <a:spcAft>
              <a:spcPct val="35000"/>
            </a:spcAft>
          </a:pPr>
          <a:endParaRPr lang="en-US" sz="2100" kern="1200" dirty="0"/>
        </a:p>
      </dsp:txBody>
      <dsp:txXfrm>
        <a:off x="3755136" y="1827641"/>
        <a:ext cx="1877568" cy="16852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8E9A-64B1-4A38-9438-0EFC6893552D}">
      <dsp:nvSpPr>
        <dsp:cNvPr id="0" name=""/>
        <dsp:cNvSpPr/>
      </dsp:nvSpPr>
      <dsp:spPr>
        <a:xfrm>
          <a:off x="522" y="14369"/>
          <a:ext cx="2039486" cy="122369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Factores Geográficos</a:t>
          </a:r>
          <a:endParaRPr lang="en-US" sz="1800" kern="1200" dirty="0">
            <a:solidFill>
              <a:schemeClr val="tx1"/>
            </a:solidFill>
          </a:endParaRPr>
        </a:p>
      </dsp:txBody>
      <dsp:txXfrm>
        <a:off x="522" y="14369"/>
        <a:ext cx="2039486" cy="1223692"/>
      </dsp:txXfrm>
    </dsp:sp>
    <dsp:sp modelId="{3A10B80F-E39D-493E-BF81-ACCB6FA824EF}">
      <dsp:nvSpPr>
        <dsp:cNvPr id="0" name=""/>
        <dsp:cNvSpPr/>
      </dsp:nvSpPr>
      <dsp:spPr>
        <a:xfrm>
          <a:off x="2243958" y="14369"/>
          <a:ext cx="2039486" cy="1223692"/>
        </a:xfrm>
        <a:prstGeom prst="rect">
          <a:avLst/>
        </a:prstGeom>
        <a:gradFill rotWithShape="0">
          <a:gsLst>
            <a:gs pos="0">
              <a:schemeClr val="accent2">
                <a:hueOff val="-600003"/>
                <a:satOff val="-50000"/>
                <a:lumOff val="15000"/>
                <a:alphaOff val="0"/>
                <a:shade val="51000"/>
                <a:satMod val="130000"/>
              </a:schemeClr>
            </a:gs>
            <a:gs pos="80000">
              <a:schemeClr val="accent2">
                <a:hueOff val="-600003"/>
                <a:satOff val="-50000"/>
                <a:lumOff val="15000"/>
                <a:alphaOff val="0"/>
                <a:shade val="93000"/>
                <a:satMod val="130000"/>
              </a:schemeClr>
            </a:gs>
            <a:gs pos="100000">
              <a:schemeClr val="accent2">
                <a:hueOff val="-600003"/>
                <a:satOff val="-50000"/>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Factores Económicos</a:t>
          </a:r>
          <a:endParaRPr lang="en-US" sz="1800" kern="1200" dirty="0">
            <a:solidFill>
              <a:schemeClr val="tx1"/>
            </a:solidFill>
          </a:endParaRPr>
        </a:p>
      </dsp:txBody>
      <dsp:txXfrm>
        <a:off x="2243958" y="14369"/>
        <a:ext cx="2039486" cy="1223692"/>
      </dsp:txXfrm>
    </dsp:sp>
    <dsp:sp modelId="{5B1BA6A2-8467-464C-B59C-370F8C5DEDBB}">
      <dsp:nvSpPr>
        <dsp:cNvPr id="0" name=""/>
        <dsp:cNvSpPr/>
      </dsp:nvSpPr>
      <dsp:spPr>
        <a:xfrm>
          <a:off x="1122240" y="1442010"/>
          <a:ext cx="2039486" cy="1223692"/>
        </a:xfrm>
        <a:prstGeom prst="rect">
          <a:avLst/>
        </a:prstGeom>
        <a:gradFill rotWithShape="0">
          <a:gsLst>
            <a:gs pos="0">
              <a:schemeClr val="accent2">
                <a:hueOff val="-1200007"/>
                <a:satOff val="-100000"/>
                <a:lumOff val="30000"/>
                <a:alphaOff val="0"/>
                <a:shade val="51000"/>
                <a:satMod val="130000"/>
              </a:schemeClr>
            </a:gs>
            <a:gs pos="80000">
              <a:schemeClr val="accent2">
                <a:hueOff val="-1200007"/>
                <a:satOff val="-100000"/>
                <a:lumOff val="30000"/>
                <a:alphaOff val="0"/>
                <a:shade val="93000"/>
                <a:satMod val="130000"/>
              </a:schemeClr>
            </a:gs>
            <a:gs pos="100000">
              <a:schemeClr val="accent2">
                <a:hueOff val="-1200007"/>
                <a:satOff val="-10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Factores Institucionales</a:t>
          </a:r>
          <a:endParaRPr lang="en-US" sz="1800" kern="1200" dirty="0">
            <a:solidFill>
              <a:schemeClr val="tx1"/>
            </a:solidFill>
          </a:endParaRPr>
        </a:p>
      </dsp:txBody>
      <dsp:txXfrm>
        <a:off x="1122240" y="1442010"/>
        <a:ext cx="2039486" cy="12236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70CA3-F3B3-401B-9251-C3F18A699645}">
      <dsp:nvSpPr>
        <dsp:cNvPr id="0" name=""/>
        <dsp:cNvSpPr/>
      </dsp:nvSpPr>
      <dsp:spPr>
        <a:xfrm>
          <a:off x="0" y="352199"/>
          <a:ext cx="5148064"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0D71871-9BD9-4C1A-9439-A4C8C7DC53BF}">
      <dsp:nvSpPr>
        <dsp:cNvPr id="0" name=""/>
        <dsp:cNvSpPr/>
      </dsp:nvSpPr>
      <dsp:spPr>
        <a:xfrm>
          <a:off x="257403" y="56999"/>
          <a:ext cx="3603644" cy="590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6209" tIns="0" rIns="13620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La ubicación de la mano de obra especializada</a:t>
          </a:r>
          <a:endParaRPr lang="es-EC" sz="1800" kern="1200" dirty="0">
            <a:solidFill>
              <a:schemeClr val="tx1"/>
            </a:solidFill>
          </a:endParaRPr>
        </a:p>
      </dsp:txBody>
      <dsp:txXfrm>
        <a:off x="286224" y="85820"/>
        <a:ext cx="3546002" cy="532758"/>
      </dsp:txXfrm>
    </dsp:sp>
    <dsp:sp modelId="{11591CB7-0C52-4182-B8C3-E38590407888}">
      <dsp:nvSpPr>
        <dsp:cNvPr id="0" name=""/>
        <dsp:cNvSpPr/>
      </dsp:nvSpPr>
      <dsp:spPr>
        <a:xfrm>
          <a:off x="0" y="1259399"/>
          <a:ext cx="5148064" cy="504000"/>
        </a:xfrm>
        <a:prstGeom prst="rect">
          <a:avLst/>
        </a:prstGeom>
        <a:solidFill>
          <a:schemeClr val="lt1">
            <a:alpha val="90000"/>
            <a:hueOff val="0"/>
            <a:satOff val="0"/>
            <a:lumOff val="0"/>
            <a:alphaOff val="0"/>
          </a:schemeClr>
        </a:solidFill>
        <a:ln w="9525" cap="flat" cmpd="sng" algn="ctr">
          <a:solidFill>
            <a:schemeClr val="accent2">
              <a:hueOff val="-400002"/>
              <a:satOff val="-33333"/>
              <a:lumOff val="100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2EA5986-A9B7-4113-8355-DCF5F89C6BAF}">
      <dsp:nvSpPr>
        <dsp:cNvPr id="0" name=""/>
        <dsp:cNvSpPr/>
      </dsp:nvSpPr>
      <dsp:spPr>
        <a:xfrm>
          <a:off x="257403" y="964199"/>
          <a:ext cx="3603644" cy="590400"/>
        </a:xfrm>
        <a:prstGeom prst="roundRect">
          <a:avLst/>
        </a:prstGeom>
        <a:gradFill rotWithShape="0">
          <a:gsLst>
            <a:gs pos="0">
              <a:schemeClr val="accent2">
                <a:hueOff val="-400002"/>
                <a:satOff val="-33333"/>
                <a:lumOff val="10000"/>
                <a:alphaOff val="0"/>
                <a:shade val="51000"/>
                <a:satMod val="130000"/>
              </a:schemeClr>
            </a:gs>
            <a:gs pos="80000">
              <a:schemeClr val="accent2">
                <a:hueOff val="-400002"/>
                <a:satOff val="-33333"/>
                <a:lumOff val="10000"/>
                <a:alphaOff val="0"/>
                <a:shade val="93000"/>
                <a:satMod val="130000"/>
              </a:schemeClr>
            </a:gs>
            <a:gs pos="100000">
              <a:schemeClr val="accent2">
                <a:hueOff val="-400002"/>
                <a:satOff val="-33333"/>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6209" tIns="0" rIns="13620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La ubicación de caminos y vías de acceso</a:t>
          </a:r>
          <a:endParaRPr lang="es-EC" sz="1800" kern="1200" dirty="0">
            <a:solidFill>
              <a:schemeClr val="tx1"/>
            </a:solidFill>
          </a:endParaRPr>
        </a:p>
      </dsp:txBody>
      <dsp:txXfrm>
        <a:off x="286224" y="993020"/>
        <a:ext cx="3546002" cy="532758"/>
      </dsp:txXfrm>
    </dsp:sp>
    <dsp:sp modelId="{B06A9AD6-CC18-4728-B7D5-86C2AB2BC638}">
      <dsp:nvSpPr>
        <dsp:cNvPr id="0" name=""/>
        <dsp:cNvSpPr/>
      </dsp:nvSpPr>
      <dsp:spPr>
        <a:xfrm>
          <a:off x="0" y="2166599"/>
          <a:ext cx="5148064" cy="504000"/>
        </a:xfrm>
        <a:prstGeom prst="rect">
          <a:avLst/>
        </a:prstGeom>
        <a:solidFill>
          <a:schemeClr val="lt1">
            <a:alpha val="90000"/>
            <a:hueOff val="0"/>
            <a:satOff val="0"/>
            <a:lumOff val="0"/>
            <a:alphaOff val="0"/>
          </a:schemeClr>
        </a:solidFill>
        <a:ln w="9525" cap="flat" cmpd="sng" algn="ctr">
          <a:solidFill>
            <a:schemeClr val="accent2">
              <a:hueOff val="-800005"/>
              <a:satOff val="-66667"/>
              <a:lumOff val="200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5F532D4-EEED-40EC-BDC6-7D52CCC61F6A}">
      <dsp:nvSpPr>
        <dsp:cNvPr id="0" name=""/>
        <dsp:cNvSpPr/>
      </dsp:nvSpPr>
      <dsp:spPr>
        <a:xfrm>
          <a:off x="257403" y="1871399"/>
          <a:ext cx="3603644" cy="590400"/>
        </a:xfrm>
        <a:prstGeom prst="roundRect">
          <a:avLst/>
        </a:prstGeom>
        <a:gradFill rotWithShape="0">
          <a:gsLst>
            <a:gs pos="0">
              <a:schemeClr val="accent2">
                <a:hueOff val="-800005"/>
                <a:satOff val="-66667"/>
                <a:lumOff val="20000"/>
                <a:alphaOff val="0"/>
                <a:shade val="51000"/>
                <a:satMod val="130000"/>
              </a:schemeClr>
            </a:gs>
            <a:gs pos="80000">
              <a:schemeClr val="accent2">
                <a:hueOff val="-800005"/>
                <a:satOff val="-66667"/>
                <a:lumOff val="20000"/>
                <a:alphaOff val="0"/>
                <a:shade val="93000"/>
                <a:satMod val="130000"/>
              </a:schemeClr>
            </a:gs>
            <a:gs pos="100000">
              <a:schemeClr val="accent2">
                <a:hueOff val="-800005"/>
                <a:satOff val="-66667"/>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6209" tIns="0" rIns="13620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La existencia de servicios básicos</a:t>
          </a:r>
          <a:endParaRPr lang="es-EC" sz="1800" kern="1200" dirty="0">
            <a:solidFill>
              <a:schemeClr val="tx1"/>
            </a:solidFill>
          </a:endParaRPr>
        </a:p>
      </dsp:txBody>
      <dsp:txXfrm>
        <a:off x="286224" y="1900220"/>
        <a:ext cx="3546002" cy="532758"/>
      </dsp:txXfrm>
    </dsp:sp>
    <dsp:sp modelId="{D027F010-BE81-4489-A1C0-9106709FEF75}">
      <dsp:nvSpPr>
        <dsp:cNvPr id="0" name=""/>
        <dsp:cNvSpPr/>
      </dsp:nvSpPr>
      <dsp:spPr>
        <a:xfrm>
          <a:off x="0" y="3073799"/>
          <a:ext cx="5148064" cy="504000"/>
        </a:xfrm>
        <a:prstGeom prst="rect">
          <a:avLst/>
        </a:prstGeom>
        <a:solidFill>
          <a:schemeClr val="lt1">
            <a:alpha val="90000"/>
            <a:hueOff val="0"/>
            <a:satOff val="0"/>
            <a:lumOff val="0"/>
            <a:alphaOff val="0"/>
          </a:schemeClr>
        </a:solidFill>
        <a:ln w="9525" cap="flat" cmpd="sng" algn="ctr">
          <a:solidFill>
            <a:schemeClr val="accent2">
              <a:hueOff val="-1200007"/>
              <a:satOff val="-100000"/>
              <a:lumOff val="300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AB9C5A-C93E-45B1-BC6D-B8D69A44E57D}">
      <dsp:nvSpPr>
        <dsp:cNvPr id="0" name=""/>
        <dsp:cNvSpPr/>
      </dsp:nvSpPr>
      <dsp:spPr>
        <a:xfrm>
          <a:off x="257403" y="2778599"/>
          <a:ext cx="3603644" cy="590400"/>
        </a:xfrm>
        <a:prstGeom prst="roundRect">
          <a:avLst/>
        </a:prstGeom>
        <a:gradFill rotWithShape="0">
          <a:gsLst>
            <a:gs pos="0">
              <a:schemeClr val="accent2">
                <a:hueOff val="-1200007"/>
                <a:satOff val="-100000"/>
                <a:lumOff val="30000"/>
                <a:alphaOff val="0"/>
                <a:shade val="51000"/>
                <a:satMod val="130000"/>
              </a:schemeClr>
            </a:gs>
            <a:gs pos="80000">
              <a:schemeClr val="accent2">
                <a:hueOff val="-1200007"/>
                <a:satOff val="-100000"/>
                <a:lumOff val="30000"/>
                <a:alphaOff val="0"/>
                <a:shade val="93000"/>
                <a:satMod val="130000"/>
              </a:schemeClr>
            </a:gs>
            <a:gs pos="100000">
              <a:schemeClr val="accent2">
                <a:hueOff val="-1200007"/>
                <a:satOff val="-10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6209" tIns="0" rIns="136209" bIns="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Cercanía del mercado</a:t>
          </a:r>
          <a:endParaRPr lang="es-EC" sz="1800" kern="1200" dirty="0">
            <a:solidFill>
              <a:schemeClr val="tx1"/>
            </a:solidFill>
          </a:endParaRPr>
        </a:p>
      </dsp:txBody>
      <dsp:txXfrm>
        <a:off x="286224" y="2807420"/>
        <a:ext cx="3546002"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D0B2-E0E0-4855-AD00-FDC0670D556B}">
      <dsp:nvSpPr>
        <dsp:cNvPr id="0" name=""/>
        <dsp:cNvSpPr/>
      </dsp:nvSpPr>
      <dsp:spPr>
        <a:xfrm>
          <a:off x="0" y="0"/>
          <a:ext cx="6958101" cy="939139"/>
        </a:xfrm>
        <a:prstGeom prst="roundRect">
          <a:avLst>
            <a:gd name="adj" fmla="val 10000"/>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Determinar el monto de la inversión inicial del proyecto.                            Determinar el capital de trabajo pre-operativo necesario para empezar a trabajar. </a:t>
          </a:r>
          <a:endParaRPr lang="en-US" sz="1800" kern="1200" dirty="0">
            <a:latin typeface="+mn-lt"/>
          </a:endParaRPr>
        </a:p>
      </dsp:txBody>
      <dsp:txXfrm>
        <a:off x="27506" y="27506"/>
        <a:ext cx="5834818" cy="884127"/>
      </dsp:txXfrm>
    </dsp:sp>
    <dsp:sp modelId="{D24D3E5A-151D-4D05-B876-BB45731043CC}">
      <dsp:nvSpPr>
        <dsp:cNvPr id="0" name=""/>
        <dsp:cNvSpPr/>
      </dsp:nvSpPr>
      <dsp:spPr>
        <a:xfrm>
          <a:off x="519598" y="1069575"/>
          <a:ext cx="6958101" cy="9391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Determinar los gastos administrativos, de ventas y de financiamiento para el proyecto.</a:t>
          </a:r>
          <a:endParaRPr lang="en-US" sz="1800" kern="1200" dirty="0"/>
        </a:p>
      </dsp:txBody>
      <dsp:txXfrm>
        <a:off x="547104" y="1097081"/>
        <a:ext cx="5773050" cy="884127"/>
      </dsp:txXfrm>
    </dsp:sp>
    <dsp:sp modelId="{7F59B5C4-4D05-43E1-8F08-19724C030CDB}">
      <dsp:nvSpPr>
        <dsp:cNvPr id="0" name=""/>
        <dsp:cNvSpPr/>
      </dsp:nvSpPr>
      <dsp:spPr>
        <a:xfrm>
          <a:off x="1039197" y="2139151"/>
          <a:ext cx="6958101" cy="9391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Identificar el flujo de efectivo del proyecto </a:t>
          </a:r>
        </a:p>
        <a:p>
          <a:pPr lvl="0" algn="l" defTabSz="800100">
            <a:lnSpc>
              <a:spcPct val="90000"/>
            </a:lnSpc>
            <a:spcBef>
              <a:spcPct val="0"/>
            </a:spcBef>
            <a:spcAft>
              <a:spcPct val="35000"/>
            </a:spcAft>
          </a:pPr>
          <a:r>
            <a:rPr lang="es-ES" sz="1800" kern="1200" dirty="0" smtClean="0"/>
            <a:t>Elaborar el Balance de Situación Inicial y El Estado de Pérdidas y Ganancias del proyecto. </a:t>
          </a:r>
          <a:endParaRPr lang="en-US" sz="1800" kern="1200" dirty="0"/>
        </a:p>
      </dsp:txBody>
      <dsp:txXfrm>
        <a:off x="1066703" y="2166657"/>
        <a:ext cx="5773050" cy="884127"/>
      </dsp:txXfrm>
    </dsp:sp>
    <dsp:sp modelId="{507D8258-1A26-4451-8E4A-AAF6E4311A85}">
      <dsp:nvSpPr>
        <dsp:cNvPr id="0" name=""/>
        <dsp:cNvSpPr/>
      </dsp:nvSpPr>
      <dsp:spPr>
        <a:xfrm>
          <a:off x="1558795" y="3208727"/>
          <a:ext cx="6958101" cy="9391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Aplicar los métodos de evaluación financiera para el proyecto: VAN, </a:t>
          </a:r>
          <a:r>
            <a:rPr lang="es-ES" sz="1800" kern="1200" dirty="0" err="1" smtClean="0"/>
            <a:t>TIR</a:t>
          </a:r>
          <a:r>
            <a:rPr lang="es-ES" sz="1800" kern="1200" dirty="0" smtClean="0"/>
            <a:t>, Relación Beneficio-Costo, Periodo de recuperación de la inversión.</a:t>
          </a:r>
        </a:p>
      </dsp:txBody>
      <dsp:txXfrm>
        <a:off x="1586301" y="3236233"/>
        <a:ext cx="5773050" cy="884127"/>
      </dsp:txXfrm>
    </dsp:sp>
    <dsp:sp modelId="{EBC45029-94D6-4372-B47D-F5C7E5A199EC}">
      <dsp:nvSpPr>
        <dsp:cNvPr id="0" name=""/>
        <dsp:cNvSpPr/>
      </dsp:nvSpPr>
      <dsp:spPr>
        <a:xfrm>
          <a:off x="2078394" y="4278303"/>
          <a:ext cx="6958101" cy="93913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Realizar un análisis de sensibilidad para determinar hasta qué punto se puede modificar el valor de las variables para que el proyecto siga siendo rentable.</a:t>
          </a:r>
          <a:endParaRPr lang="en-US" sz="1800" kern="1200" dirty="0"/>
        </a:p>
      </dsp:txBody>
      <dsp:txXfrm>
        <a:off x="2105900" y="4305809"/>
        <a:ext cx="5773050" cy="884127"/>
      </dsp:txXfrm>
    </dsp:sp>
    <dsp:sp modelId="{6251BF30-CC2B-4CA5-BBE4-C5594A372B3F}">
      <dsp:nvSpPr>
        <dsp:cNvPr id="0" name=""/>
        <dsp:cNvSpPr/>
      </dsp:nvSpPr>
      <dsp:spPr>
        <a:xfrm>
          <a:off x="6347661" y="686093"/>
          <a:ext cx="610440" cy="6104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485010" y="686093"/>
        <a:ext cx="335742" cy="459356"/>
      </dsp:txXfrm>
    </dsp:sp>
    <dsp:sp modelId="{BD67A150-2441-40F4-9BD7-8E68E67E279B}">
      <dsp:nvSpPr>
        <dsp:cNvPr id="0" name=""/>
        <dsp:cNvSpPr/>
      </dsp:nvSpPr>
      <dsp:spPr>
        <a:xfrm>
          <a:off x="6867259" y="1755669"/>
          <a:ext cx="610440" cy="6104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004608" y="1755669"/>
        <a:ext cx="335742" cy="459356"/>
      </dsp:txXfrm>
    </dsp:sp>
    <dsp:sp modelId="{DE332858-B5B2-485A-9521-CC4904D33FAC}">
      <dsp:nvSpPr>
        <dsp:cNvPr id="0" name=""/>
        <dsp:cNvSpPr/>
      </dsp:nvSpPr>
      <dsp:spPr>
        <a:xfrm>
          <a:off x="7386858" y="2809593"/>
          <a:ext cx="610440" cy="6104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524207" y="2809593"/>
        <a:ext cx="335742" cy="459356"/>
      </dsp:txXfrm>
    </dsp:sp>
    <dsp:sp modelId="{6317D39B-48FF-4EEE-A055-7CDA494D9E41}">
      <dsp:nvSpPr>
        <dsp:cNvPr id="0" name=""/>
        <dsp:cNvSpPr/>
      </dsp:nvSpPr>
      <dsp:spPr>
        <a:xfrm>
          <a:off x="7906456" y="3889603"/>
          <a:ext cx="610440" cy="61044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043805" y="3889603"/>
        <a:ext cx="335742" cy="459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F8D31-7060-48DE-B275-FF3930E1B40D}">
      <dsp:nvSpPr>
        <dsp:cNvPr id="0" name=""/>
        <dsp:cNvSpPr/>
      </dsp:nvSpPr>
      <dsp:spPr>
        <a:xfrm rot="5400000">
          <a:off x="-228932" y="236393"/>
          <a:ext cx="1526216" cy="106835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1</a:t>
          </a:r>
          <a:endParaRPr lang="es-EC" sz="3100" kern="1200" dirty="0"/>
        </a:p>
      </dsp:txBody>
      <dsp:txXfrm rot="-5400000">
        <a:off x="1" y="541637"/>
        <a:ext cx="1068351" cy="457865"/>
      </dsp:txXfrm>
    </dsp:sp>
    <dsp:sp modelId="{284452DC-1F82-4328-B7E9-2C03EDDE67FD}">
      <dsp:nvSpPr>
        <dsp:cNvPr id="0" name=""/>
        <dsp:cNvSpPr/>
      </dsp:nvSpPr>
      <dsp:spPr>
        <a:xfrm rot="5400000">
          <a:off x="4520399" y="-3444587"/>
          <a:ext cx="992040" cy="7896136"/>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_tradnl" sz="1700" kern="1200" dirty="0" smtClean="0"/>
            <a:t>De acuerdo con el estudio de mercado realizado se determinó que el Centro de Capacitación Laboral cubrirá un 56,8% de la demanda proyectada del año 2013 esto significa que se lograra satisfacer las necesidades de la población mediante la implementación del presente proyecto</a:t>
          </a:r>
          <a:endParaRPr lang="es-EC" sz="1700" kern="1200" dirty="0"/>
        </a:p>
      </dsp:txBody>
      <dsp:txXfrm rot="-5400000">
        <a:off x="1068352" y="55887"/>
        <a:ext cx="7847709" cy="895186"/>
      </dsp:txXfrm>
    </dsp:sp>
    <dsp:sp modelId="{A5C6A0EE-6582-44D0-BC5B-5A1C148D1EB5}">
      <dsp:nvSpPr>
        <dsp:cNvPr id="0" name=""/>
        <dsp:cNvSpPr/>
      </dsp:nvSpPr>
      <dsp:spPr>
        <a:xfrm rot="5400000">
          <a:off x="-228932" y="1618891"/>
          <a:ext cx="1526216" cy="1068351"/>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0" kern="1200" dirty="0" smtClean="0"/>
            <a:t>2</a:t>
          </a:r>
          <a:endParaRPr lang="es-EC" sz="3200" b="0" kern="1200" dirty="0"/>
        </a:p>
      </dsp:txBody>
      <dsp:txXfrm rot="-5400000">
        <a:off x="1" y="1924135"/>
        <a:ext cx="1068351" cy="457865"/>
      </dsp:txXfrm>
    </dsp:sp>
    <dsp:sp modelId="{8C19C2E0-B162-4AD6-AC5A-BBEA962093DD}">
      <dsp:nvSpPr>
        <dsp:cNvPr id="0" name=""/>
        <dsp:cNvSpPr/>
      </dsp:nvSpPr>
      <dsp:spPr>
        <a:xfrm rot="5400000">
          <a:off x="4520138" y="-2061828"/>
          <a:ext cx="992562" cy="7896136"/>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_tradnl" sz="1700" kern="1200" dirty="0" smtClean="0"/>
            <a:t>El centro de Capacitación Laboral estará ubicado junto al parque central de la Parroquia de Amaguaña el cual de acuerdo con la matriz de localización realizada es un sitio estratégico dentro del mercado meta del proyecto.</a:t>
          </a:r>
          <a:endParaRPr lang="es-EC" sz="1700" kern="1200" dirty="0"/>
        </a:p>
      </dsp:txBody>
      <dsp:txXfrm rot="-5400000">
        <a:off x="1068352" y="1438411"/>
        <a:ext cx="7847683" cy="895656"/>
      </dsp:txXfrm>
    </dsp:sp>
    <dsp:sp modelId="{2A343A14-D2A2-4C00-A40B-8566515136D9}">
      <dsp:nvSpPr>
        <dsp:cNvPr id="0" name=""/>
        <dsp:cNvSpPr/>
      </dsp:nvSpPr>
      <dsp:spPr>
        <a:xfrm rot="5400000">
          <a:off x="-228932" y="3001389"/>
          <a:ext cx="1526216" cy="1068351"/>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3</a:t>
          </a:r>
          <a:endParaRPr lang="es-EC" sz="3200" kern="1200" dirty="0"/>
        </a:p>
      </dsp:txBody>
      <dsp:txXfrm rot="-5400000">
        <a:off x="1" y="3306633"/>
        <a:ext cx="1068351" cy="457865"/>
      </dsp:txXfrm>
    </dsp:sp>
    <dsp:sp modelId="{B5E325CA-EBE3-40B8-A41E-5C3EE9EAB22C}">
      <dsp:nvSpPr>
        <dsp:cNvPr id="0" name=""/>
        <dsp:cNvSpPr/>
      </dsp:nvSpPr>
      <dsp:spPr>
        <a:xfrm rot="5400000">
          <a:off x="4520399" y="-679591"/>
          <a:ext cx="992040" cy="7896136"/>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_tradnl" sz="1700" kern="1200" dirty="0" smtClean="0"/>
            <a:t>El proyecto se financiara en un 68% con capital propio del inversionista y el 32% mediante un préstamo a largo plazo en la Cooperativa de Ahorro y Crédito “Luz del Valle” </a:t>
          </a:r>
          <a:endParaRPr lang="es-EC" sz="1700" kern="1200" dirty="0"/>
        </a:p>
      </dsp:txBody>
      <dsp:txXfrm rot="-5400000">
        <a:off x="1068352" y="2820883"/>
        <a:ext cx="7847709" cy="895186"/>
      </dsp:txXfrm>
    </dsp:sp>
    <dsp:sp modelId="{2451B0E5-4C99-4E07-ACD3-2095CA280A89}">
      <dsp:nvSpPr>
        <dsp:cNvPr id="0" name=""/>
        <dsp:cNvSpPr/>
      </dsp:nvSpPr>
      <dsp:spPr>
        <a:xfrm rot="5400000">
          <a:off x="-228932" y="4383887"/>
          <a:ext cx="1526216" cy="106835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4</a:t>
          </a:r>
          <a:endParaRPr lang="es-EC" sz="3200" kern="1200" dirty="0"/>
        </a:p>
      </dsp:txBody>
      <dsp:txXfrm rot="-5400000">
        <a:off x="1" y="4689131"/>
        <a:ext cx="1068351" cy="457865"/>
      </dsp:txXfrm>
    </dsp:sp>
    <dsp:sp modelId="{1E8427AB-EC98-46B7-AA0D-0AFAF979946E}">
      <dsp:nvSpPr>
        <dsp:cNvPr id="0" name=""/>
        <dsp:cNvSpPr/>
      </dsp:nvSpPr>
      <dsp:spPr>
        <a:xfrm rot="5400000">
          <a:off x="4520399" y="702906"/>
          <a:ext cx="992040" cy="78961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_tradnl" sz="1700" kern="1200" dirty="0" smtClean="0"/>
            <a:t>Después de desarrollada la Evaluación Financiera del presente proyecto se demostró que, la TIR del Inversionista es del 43% y es mayor a la TIR Global del Proyecto que representa </a:t>
          </a:r>
          <a:r>
            <a:rPr lang="es-ES_tradnl" sz="1700" kern="1200" dirty="0" smtClean="0"/>
            <a:t>13.9%, </a:t>
          </a:r>
          <a:r>
            <a:rPr lang="es-ES_tradnl" sz="1700" kern="1200" dirty="0" smtClean="0"/>
            <a:t>en consecuencia la evaluación del proyecto arrojo resultados favorables por lo cual se acepta el proyecto.</a:t>
          </a:r>
          <a:endParaRPr lang="es-EC" sz="1700" kern="1200" dirty="0"/>
        </a:p>
      </dsp:txBody>
      <dsp:txXfrm rot="-5400000">
        <a:off x="1068352" y="4203381"/>
        <a:ext cx="7847709" cy="8951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C6C8D5-A11E-4115-BD2C-EABF2D6DB98B}" type="datetimeFigureOut">
              <a:rPr lang="en-US" smtClean="0"/>
              <a:t>4/29/2013</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BD0EE-157F-40AC-8F65-A1B62462E8D2}" type="slidenum">
              <a:rPr lang="en-US" smtClean="0"/>
              <a:t>‹Nº›</a:t>
            </a:fld>
            <a:endParaRPr lang="en-US"/>
          </a:p>
        </p:txBody>
      </p:sp>
    </p:spTree>
    <p:extLst>
      <p:ext uri="{BB962C8B-B14F-4D97-AF65-F5344CB8AC3E}">
        <p14:creationId xmlns:p14="http://schemas.microsoft.com/office/powerpoint/2010/main" val="100127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BFF4-3242-4CDD-98B7-471E5DA785D3}" type="datetimeFigureOut">
              <a:rPr lang="en-US" smtClean="0"/>
              <a:pPr/>
              <a:t>4/29/2013</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23BF7-F797-4C16-B444-D757E2BE1297}" type="slidenum">
              <a:rPr lang="en-US" smtClean="0"/>
              <a:pPr/>
              <a:t>‹Nº›</a:t>
            </a:fld>
            <a:endParaRPr lang="en-US" dirty="0"/>
          </a:p>
        </p:txBody>
      </p:sp>
    </p:spTree>
    <p:extLst>
      <p:ext uri="{BB962C8B-B14F-4D97-AF65-F5344CB8AC3E}">
        <p14:creationId xmlns:p14="http://schemas.microsoft.com/office/powerpoint/2010/main" val="3780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099FC6A7-B9BA-420A-A3B3-661EE8498D1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2038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3F23BF7-F797-4C16-B444-D757E2BE129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3F23BF7-F797-4C16-B444-D757E2BE1297}" type="slidenum">
              <a:rPr lang="en-US" smtClean="0"/>
              <a:pPr/>
              <a:t>10</a:t>
            </a:fld>
            <a:endParaRPr lang="en-US" dirty="0"/>
          </a:p>
        </p:txBody>
      </p:sp>
    </p:spTree>
    <p:extLst>
      <p:ext uri="{BB962C8B-B14F-4D97-AF65-F5344CB8AC3E}">
        <p14:creationId xmlns:p14="http://schemas.microsoft.com/office/powerpoint/2010/main" val="195976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0254DF8-9DBB-4063-ACDC-F898DA7A7BDB}" type="slidenum">
              <a:rPr lang="es-EC" smtClean="0"/>
              <a:pPr/>
              <a:t>41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54" name="CorelDRAW" r:id="rId3" imgW="9168480" imgH="5375520" progId="">
                  <p:embed/>
                </p:oleObj>
              </mc:Choice>
              <mc:Fallback>
                <p:oleObj name="CorelDRAW" r:id="rId3" imgW="9168480" imgH="537552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solidFill>
                <a:srgbClr val="000000"/>
              </a:solidFill>
            </a:endParaRPr>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solidFill>
                <a:srgbClr val="000000"/>
              </a:solidFill>
            </a:endParaRPr>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solidFill>
                <a:srgbClr val="000000"/>
              </a:solidFill>
            </a:endParaRPr>
          </a:p>
        </p:txBody>
      </p:sp>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solidFill>
                <a:srgbClr val="000000"/>
              </a:solidFill>
            </a:endParaRPr>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spTree>
    <p:extLst>
      <p:ext uri="{BB962C8B-B14F-4D97-AF65-F5344CB8AC3E}">
        <p14:creationId xmlns:p14="http://schemas.microsoft.com/office/powerpoint/2010/main" val="88480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65585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3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16183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396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8144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5998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6642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87839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8829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0448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3787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srgbClr val="000000"/>
              </a:solidFill>
            </a:endParaRPr>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dirty="0">
              <a:solidFill>
                <a:srgbClr val="000000"/>
              </a:solidFill>
            </a:endParaRPr>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dirty="0">
              <a:solidFill>
                <a:srgbClr val="000000"/>
              </a:solidFill>
            </a:endParaRPr>
          </a:p>
        </p:txBody>
      </p:sp>
      <p:pic>
        <p:nvPicPr>
          <p:cNvPr id="3078" name="Picture 25" descr="LOGO-OFICIAL-transparente"/>
          <p:cNvPicPr>
            <a:picLocks noChangeAspect="1" noChangeArrowheads="1"/>
          </p:cNvPicPr>
          <p:nvPr/>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extLst>
      <p:ext uri="{BB962C8B-B14F-4D97-AF65-F5344CB8AC3E}">
        <p14:creationId xmlns:p14="http://schemas.microsoft.com/office/powerpoint/2010/main" val="171377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0.wav"/></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1.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1.emf"/><Relationship Id="rId5"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8.emf"/><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emf"/></Relationships>
</file>

<file path=ppt/slides/_rels/slide4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827856" y="937366"/>
            <a:ext cx="7848600" cy="5083922"/>
          </a:xfrm>
          <a:prstGeom prst="rect">
            <a:avLst/>
          </a:prstGeom>
        </p:spPr>
        <p:txBody>
          <a:bodyPr/>
          <a:lstStyle/>
          <a:p>
            <a:pPr algn="ctr"/>
            <a:r>
              <a:rPr lang="es-ES" sz="2000" b="1" dirty="0">
                <a:solidFill>
                  <a:srgbClr val="000000"/>
                </a:solidFill>
                <a:effectLst>
                  <a:outerShdw blurRad="38100" dist="38100" dir="2700000" algn="tl">
                    <a:srgbClr val="000000">
                      <a:alpha val="43137"/>
                    </a:srgbClr>
                  </a:outerShdw>
                </a:effectLst>
              </a:rPr>
              <a:t>DEPARTAMENTO DE CIENCIAS ECONÓMICAS, ADMINISTRATIVAS Y DEL COMERCIO</a:t>
            </a:r>
            <a:br>
              <a:rPr lang="es-ES" sz="2000" b="1" dirty="0">
                <a:solidFill>
                  <a:srgbClr val="000000"/>
                </a:solidFill>
                <a:effectLst>
                  <a:outerShdw blurRad="38100" dist="38100" dir="2700000" algn="tl">
                    <a:srgbClr val="000000">
                      <a:alpha val="43137"/>
                    </a:srgbClr>
                  </a:outerShdw>
                </a:effectLst>
              </a:rPr>
            </a:br>
            <a:r>
              <a:rPr lang="es-ES" sz="2000" b="1" dirty="0">
                <a:solidFill>
                  <a:srgbClr val="000000"/>
                </a:solidFill>
                <a:effectLst>
                  <a:outerShdw blurRad="38100" dist="38100" dir="2700000" algn="tl">
                    <a:srgbClr val="000000">
                      <a:alpha val="43137"/>
                    </a:srgbClr>
                  </a:outerShdw>
                </a:effectLst>
              </a:rPr>
              <a:t/>
            </a:r>
            <a:br>
              <a:rPr lang="es-ES" sz="2000" b="1" dirty="0">
                <a:solidFill>
                  <a:srgbClr val="000000"/>
                </a:solidFill>
                <a:effectLst>
                  <a:outerShdw blurRad="38100" dist="38100" dir="2700000" algn="tl">
                    <a:srgbClr val="000000">
                      <a:alpha val="43137"/>
                    </a:srgbClr>
                  </a:outerShdw>
                </a:effectLst>
              </a:rPr>
            </a:br>
            <a:r>
              <a:rPr lang="en-US" sz="2000" b="1" dirty="0"/>
              <a:t> </a:t>
            </a:r>
            <a:endParaRPr lang="en-US" sz="2000" dirty="0"/>
          </a:p>
          <a:p>
            <a:pPr algn="ctr"/>
            <a:r>
              <a:rPr lang="es-EC" sz="2000" b="1" dirty="0"/>
              <a:t>TESIS DE GRADO PREVIA LA OBTENCIÓN DEL TÍTULO DE</a:t>
            </a:r>
            <a:endParaRPr lang="en-US" sz="2000" dirty="0"/>
          </a:p>
          <a:p>
            <a:pPr algn="ctr"/>
            <a:r>
              <a:rPr lang="es-EC" sz="2000" b="1" dirty="0"/>
              <a:t>INGENIERA COMERCIAL</a:t>
            </a:r>
            <a:endParaRPr lang="en-US" sz="2000" dirty="0"/>
          </a:p>
          <a:p>
            <a:pPr algn="ctr"/>
            <a:r>
              <a:rPr lang="es-EC" sz="2000" b="1" dirty="0"/>
              <a:t> </a:t>
            </a:r>
            <a:endParaRPr lang="en-US" sz="2000" dirty="0"/>
          </a:p>
          <a:p>
            <a:pPr algn="ctr"/>
            <a:r>
              <a:rPr lang="es-EC" sz="2000" b="1" dirty="0"/>
              <a:t> </a:t>
            </a:r>
            <a:endParaRPr lang="en-US" sz="2000" dirty="0"/>
          </a:p>
          <a:p>
            <a:pPr algn="ctr"/>
            <a:r>
              <a:rPr lang="es-EC" sz="2000" b="1" dirty="0" smtClean="0"/>
              <a:t>“CREACIÓN </a:t>
            </a:r>
            <a:r>
              <a:rPr lang="es-EC" sz="2000" b="1" dirty="0"/>
              <a:t>DE UN CENTRO CAPACITACIÓN LABORAL EN LA PARROQUIA DE AMAGUAÑA”</a:t>
            </a:r>
            <a:endParaRPr lang="en-US" sz="2000" dirty="0"/>
          </a:p>
          <a:p>
            <a:pPr algn="ctr">
              <a:defRPr/>
            </a:pPr>
            <a:endParaRPr lang="es-ES" sz="2400" b="1" dirty="0" smtClean="0">
              <a:solidFill>
                <a:srgbClr val="000000"/>
              </a:solidFill>
              <a:effectLst>
                <a:outerShdw blurRad="38100" dist="38100" dir="2700000" algn="tl">
                  <a:srgbClr val="000000">
                    <a:alpha val="43137"/>
                  </a:srgbClr>
                </a:outerShdw>
              </a:effectLst>
            </a:endParaRPr>
          </a:p>
          <a:p>
            <a:pPr algn="ctr">
              <a:defRPr/>
            </a:pPr>
            <a:r>
              <a:rPr lang="es-ES" sz="2400" b="1" dirty="0">
                <a:solidFill>
                  <a:srgbClr val="000000"/>
                </a:solidFill>
                <a:effectLst>
                  <a:outerShdw blurRad="38100" dist="38100" dir="2700000" algn="tl">
                    <a:srgbClr val="000000">
                      <a:alpha val="43137"/>
                    </a:srgbClr>
                  </a:outerShdw>
                </a:effectLst>
              </a:rPr>
              <a:t/>
            </a:r>
            <a:br>
              <a:rPr lang="es-ES" sz="2400" b="1" dirty="0">
                <a:solidFill>
                  <a:srgbClr val="000000"/>
                </a:solidFill>
                <a:effectLst>
                  <a:outerShdw blurRad="38100" dist="38100" dir="2700000" algn="tl">
                    <a:srgbClr val="000000">
                      <a:alpha val="43137"/>
                    </a:srgbClr>
                  </a:outerShdw>
                </a:effectLst>
              </a:rPr>
            </a:br>
            <a:r>
              <a:rPr lang="es-ES" dirty="0" smtClean="0">
                <a:solidFill>
                  <a:srgbClr val="000000"/>
                </a:solidFill>
                <a:effectLst>
                  <a:outerShdw blurRad="38100" dist="38100" dir="2700000" algn="tl">
                    <a:srgbClr val="000000">
                      <a:alpha val="43137"/>
                    </a:srgbClr>
                  </a:outerShdw>
                </a:effectLst>
              </a:rPr>
              <a:t>JENNY FERNANDA VILLACÍS BENÍTEZ</a:t>
            </a:r>
          </a:p>
          <a:p>
            <a:pPr algn="ctr">
              <a:defRPr/>
            </a:pPr>
            <a:endParaRPr lang="es-ES" dirty="0">
              <a:solidFill>
                <a:srgbClr val="000000"/>
              </a:solidFill>
              <a:effectLst>
                <a:outerShdw blurRad="38100" dist="38100" dir="2700000" algn="tl">
                  <a:srgbClr val="000000">
                    <a:alpha val="43137"/>
                  </a:srgbClr>
                </a:outerShdw>
              </a:effectLst>
            </a:endParaRPr>
          </a:p>
          <a:p>
            <a:pPr algn="ctr">
              <a:defRPr/>
            </a:pPr>
            <a:r>
              <a:rPr lang="es-ES" dirty="0" smtClean="0">
                <a:solidFill>
                  <a:srgbClr val="000000"/>
                </a:solidFill>
                <a:effectLst>
                  <a:outerShdw blurRad="38100" dist="38100" dir="2700000" algn="tl">
                    <a:srgbClr val="000000">
                      <a:alpha val="43137"/>
                    </a:srgbClr>
                  </a:outerShdw>
                </a:effectLst>
              </a:rPr>
              <a:t>ABRIL 2013</a:t>
            </a:r>
          </a:p>
        </p:txBody>
      </p:sp>
    </p:spTree>
    <p:extLst>
      <p:ext uri="{BB962C8B-B14F-4D97-AF65-F5344CB8AC3E}">
        <p14:creationId xmlns:p14="http://schemas.microsoft.com/office/powerpoint/2010/main" val="37878201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arrow.wav"/>
          </p:stSnd>
        </p:sndAc>
      </p:transition>
    </mc:Choice>
    <mc:Fallback xmlns="">
      <p:transition spd="slow">
        <p:circl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sencilla"/>
          <p:cNvSpPr/>
          <p:nvPr/>
        </p:nvSpPr>
        <p:spPr>
          <a:xfrm>
            <a:off x="226971" y="3212976"/>
            <a:ext cx="4968552" cy="648072"/>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Pregunta 3: </a:t>
            </a:r>
            <a:r>
              <a:rPr lang="es-EC" dirty="0"/>
              <a:t>¿Qué días preferiría tomar la capacitación?</a:t>
            </a:r>
            <a:endParaRPr lang="es-ES" dirty="0"/>
          </a:p>
        </p:txBody>
      </p:sp>
      <p:sp>
        <p:nvSpPr>
          <p:cNvPr id="7" name="6 Redondear rectángulo de esquina sencilla"/>
          <p:cNvSpPr/>
          <p:nvPr/>
        </p:nvSpPr>
        <p:spPr>
          <a:xfrm>
            <a:off x="4155006" y="5062006"/>
            <a:ext cx="4968551" cy="86409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Pregunta 4: </a:t>
            </a:r>
            <a:r>
              <a:rPr lang="es-EC" dirty="0"/>
              <a:t>¿En qué horario preferiría asistir a la capacitación?</a:t>
            </a:r>
            <a:endParaRPr lang="es-ES" dirty="0"/>
          </a:p>
          <a:p>
            <a:pPr algn="just"/>
            <a:endParaRPr lang="es-E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21" y="4321817"/>
            <a:ext cx="3208652" cy="23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161" t="44145" r="53079" b="30490"/>
          <a:stretch/>
        </p:blipFill>
        <p:spPr bwMode="auto">
          <a:xfrm>
            <a:off x="5436096" y="2736304"/>
            <a:ext cx="3510556"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8202579" y="4321817"/>
            <a:ext cx="744073" cy="335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dondear rectángulo de esquina sencilla"/>
          <p:cNvSpPr/>
          <p:nvPr/>
        </p:nvSpPr>
        <p:spPr>
          <a:xfrm>
            <a:off x="190534" y="1233705"/>
            <a:ext cx="3618656" cy="122413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Pregunta 2:</a:t>
            </a:r>
            <a:r>
              <a:rPr lang="es-ES" dirty="0"/>
              <a:t> </a:t>
            </a:r>
            <a:r>
              <a:rPr lang="es-EC" dirty="0"/>
              <a:t>¿En qué áreas desearía usted capacitarse?</a:t>
            </a:r>
            <a:endParaRPr lang="es-ES" dirty="0"/>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840" t="44686" r="11515" b="21455"/>
          <a:stretch/>
        </p:blipFill>
        <p:spPr bwMode="auto">
          <a:xfrm>
            <a:off x="4499992" y="-34721"/>
            <a:ext cx="4475753" cy="274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Elipse"/>
          <p:cNvSpPr/>
          <p:nvPr/>
        </p:nvSpPr>
        <p:spPr>
          <a:xfrm>
            <a:off x="7020272" y="371189"/>
            <a:ext cx="762099" cy="250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2878146" y="5507655"/>
            <a:ext cx="744073" cy="335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0048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362">
                                          <p:stCondLst>
                                            <p:cond delay="0"/>
                                          </p:stCondLst>
                                        </p:cTn>
                                        <p:tgtEl>
                                          <p:spTgt spid="4"/>
                                        </p:tgtEl>
                                      </p:cBhvr>
                                    </p:animEffect>
                                    <p:anim calcmode="lin" valueType="num">
                                      <p:cBhvr>
                                        <p:cTn id="3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4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4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43" dur="16">
                                          <p:stCondLst>
                                            <p:cond delay="406"/>
                                          </p:stCondLst>
                                        </p:cTn>
                                        <p:tgtEl>
                                          <p:spTgt spid="4"/>
                                        </p:tgtEl>
                                      </p:cBhvr>
                                      <p:to x="100000" y="60000"/>
                                    </p:animScale>
                                    <p:animScale>
                                      <p:cBhvr>
                                        <p:cTn id="44" dur="104" decel="50000">
                                          <p:stCondLst>
                                            <p:cond delay="423"/>
                                          </p:stCondLst>
                                        </p:cTn>
                                        <p:tgtEl>
                                          <p:spTgt spid="4"/>
                                        </p:tgtEl>
                                      </p:cBhvr>
                                      <p:to x="100000" y="100000"/>
                                    </p:animScale>
                                    <p:animScale>
                                      <p:cBhvr>
                                        <p:cTn id="45" dur="16">
                                          <p:stCondLst>
                                            <p:cond delay="820"/>
                                          </p:stCondLst>
                                        </p:cTn>
                                        <p:tgtEl>
                                          <p:spTgt spid="4"/>
                                        </p:tgtEl>
                                      </p:cBhvr>
                                      <p:to x="100000" y="80000"/>
                                    </p:animScale>
                                    <p:animScale>
                                      <p:cBhvr>
                                        <p:cTn id="46" dur="104" decel="50000">
                                          <p:stCondLst>
                                            <p:cond delay="836"/>
                                          </p:stCondLst>
                                        </p:cTn>
                                        <p:tgtEl>
                                          <p:spTgt spid="4"/>
                                        </p:tgtEl>
                                      </p:cBhvr>
                                      <p:to x="100000" y="100000"/>
                                    </p:animScale>
                                    <p:animScale>
                                      <p:cBhvr>
                                        <p:cTn id="47" dur="16">
                                          <p:stCondLst>
                                            <p:cond delay="1026"/>
                                          </p:stCondLst>
                                        </p:cTn>
                                        <p:tgtEl>
                                          <p:spTgt spid="4"/>
                                        </p:tgtEl>
                                      </p:cBhvr>
                                      <p:to x="100000" y="90000"/>
                                    </p:animScale>
                                    <p:animScale>
                                      <p:cBhvr>
                                        <p:cTn id="48" dur="104" decel="50000">
                                          <p:stCondLst>
                                            <p:cond delay="1042"/>
                                          </p:stCondLst>
                                        </p:cTn>
                                        <p:tgtEl>
                                          <p:spTgt spid="4"/>
                                        </p:tgtEl>
                                      </p:cBhvr>
                                      <p:to x="100000" y="100000"/>
                                    </p:animScale>
                                    <p:animScale>
                                      <p:cBhvr>
                                        <p:cTn id="49" dur="16">
                                          <p:stCondLst>
                                            <p:cond delay="1130"/>
                                          </p:stCondLst>
                                        </p:cTn>
                                        <p:tgtEl>
                                          <p:spTgt spid="4"/>
                                        </p:tgtEl>
                                      </p:cBhvr>
                                      <p:to x="100000" y="95000"/>
                                    </p:animScale>
                                    <p:animScale>
                                      <p:cBhvr>
                                        <p:cTn id="50" dur="104" decel="50000">
                                          <p:stCondLst>
                                            <p:cond delay="1146"/>
                                          </p:stCondLst>
                                        </p:cTn>
                                        <p:tgtEl>
                                          <p:spTgt spid="4"/>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122"/>
                                        </p:tgtEl>
                                        <p:attrNameLst>
                                          <p:attrName>style.visibility</p:attrName>
                                        </p:attrNameLst>
                                      </p:cBhvr>
                                      <p:to>
                                        <p:strVal val="visible"/>
                                      </p:to>
                                    </p:set>
                                    <p:anim calcmode="lin" valueType="num">
                                      <p:cBhvr>
                                        <p:cTn id="55" dur="500" fill="hold"/>
                                        <p:tgtEl>
                                          <p:spTgt spid="5122"/>
                                        </p:tgtEl>
                                        <p:attrNameLst>
                                          <p:attrName>ppt_w</p:attrName>
                                        </p:attrNameLst>
                                      </p:cBhvr>
                                      <p:tavLst>
                                        <p:tav tm="0">
                                          <p:val>
                                            <p:fltVal val="0"/>
                                          </p:val>
                                        </p:tav>
                                        <p:tav tm="100000">
                                          <p:val>
                                            <p:strVal val="#ppt_w"/>
                                          </p:val>
                                        </p:tav>
                                      </p:tavLst>
                                    </p:anim>
                                    <p:anim calcmode="lin" valueType="num">
                                      <p:cBhvr>
                                        <p:cTn id="56" dur="500" fill="hold"/>
                                        <p:tgtEl>
                                          <p:spTgt spid="5122"/>
                                        </p:tgtEl>
                                        <p:attrNameLst>
                                          <p:attrName>ppt_h</p:attrName>
                                        </p:attrNameLst>
                                      </p:cBhvr>
                                      <p:tavLst>
                                        <p:tav tm="0">
                                          <p:val>
                                            <p:fltVal val="0"/>
                                          </p:val>
                                        </p:tav>
                                        <p:tav tm="100000">
                                          <p:val>
                                            <p:strVal val="#ppt_h"/>
                                          </p:val>
                                        </p:tav>
                                      </p:tavLst>
                                    </p:anim>
                                    <p:animEffect transition="in" filter="fade">
                                      <p:cBhvr>
                                        <p:cTn id="57" dur="500"/>
                                        <p:tgtEl>
                                          <p:spTgt spid="512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heel(1)">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9219"/>
                                        </p:tgtEl>
                                        <p:attrNameLst>
                                          <p:attrName>style.visibility</p:attrName>
                                        </p:attrNameLst>
                                      </p:cBhvr>
                                      <p:to>
                                        <p:strVal val="visible"/>
                                      </p:to>
                                    </p:set>
                                    <p:animEffect transition="in" filter="wipe(down)">
                                      <p:cBhvr>
                                        <p:cTn id="67" dur="290">
                                          <p:stCondLst>
                                            <p:cond delay="0"/>
                                          </p:stCondLst>
                                        </p:cTn>
                                        <p:tgtEl>
                                          <p:spTgt spid="9219"/>
                                        </p:tgtEl>
                                      </p:cBhvr>
                                    </p:animEffect>
                                    <p:anim calcmode="lin" valueType="num">
                                      <p:cBhvr>
                                        <p:cTn id="68" dur="911" tmFilter="0,0; 0.14,0.36; 0.43,0.73; 0.71,0.91; 1.0,1.0">
                                          <p:stCondLst>
                                            <p:cond delay="0"/>
                                          </p:stCondLst>
                                        </p:cTn>
                                        <p:tgtEl>
                                          <p:spTgt spid="9219"/>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9219"/>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9219"/>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9219"/>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9219"/>
                                        </p:tgtEl>
                                        <p:attrNameLst>
                                          <p:attrName>ppt_y</p:attrName>
                                        </p:attrNameLst>
                                      </p:cBhvr>
                                      <p:tavLst>
                                        <p:tav tm="0" fmla="#ppt_y-sin(pi*$)/81">
                                          <p:val>
                                            <p:fltVal val="0"/>
                                          </p:val>
                                        </p:tav>
                                        <p:tav tm="100000">
                                          <p:val>
                                            <p:fltVal val="1"/>
                                          </p:val>
                                        </p:tav>
                                      </p:tavLst>
                                    </p:anim>
                                    <p:animScale>
                                      <p:cBhvr>
                                        <p:cTn id="73" dur="13">
                                          <p:stCondLst>
                                            <p:cond delay="325"/>
                                          </p:stCondLst>
                                        </p:cTn>
                                        <p:tgtEl>
                                          <p:spTgt spid="9219"/>
                                        </p:tgtEl>
                                      </p:cBhvr>
                                      <p:to x="100000" y="60000"/>
                                    </p:animScale>
                                    <p:animScale>
                                      <p:cBhvr>
                                        <p:cTn id="74" dur="83" decel="50000">
                                          <p:stCondLst>
                                            <p:cond delay="338"/>
                                          </p:stCondLst>
                                        </p:cTn>
                                        <p:tgtEl>
                                          <p:spTgt spid="9219"/>
                                        </p:tgtEl>
                                      </p:cBhvr>
                                      <p:to x="100000" y="100000"/>
                                    </p:animScale>
                                    <p:animScale>
                                      <p:cBhvr>
                                        <p:cTn id="75" dur="13">
                                          <p:stCondLst>
                                            <p:cond delay="656"/>
                                          </p:stCondLst>
                                        </p:cTn>
                                        <p:tgtEl>
                                          <p:spTgt spid="9219"/>
                                        </p:tgtEl>
                                      </p:cBhvr>
                                      <p:to x="100000" y="80000"/>
                                    </p:animScale>
                                    <p:animScale>
                                      <p:cBhvr>
                                        <p:cTn id="76" dur="83" decel="50000">
                                          <p:stCondLst>
                                            <p:cond delay="669"/>
                                          </p:stCondLst>
                                        </p:cTn>
                                        <p:tgtEl>
                                          <p:spTgt spid="9219"/>
                                        </p:tgtEl>
                                      </p:cBhvr>
                                      <p:to x="100000" y="100000"/>
                                    </p:animScale>
                                    <p:animScale>
                                      <p:cBhvr>
                                        <p:cTn id="77" dur="13">
                                          <p:stCondLst>
                                            <p:cond delay="821"/>
                                          </p:stCondLst>
                                        </p:cTn>
                                        <p:tgtEl>
                                          <p:spTgt spid="9219"/>
                                        </p:tgtEl>
                                      </p:cBhvr>
                                      <p:to x="100000" y="90000"/>
                                    </p:animScale>
                                    <p:animScale>
                                      <p:cBhvr>
                                        <p:cTn id="78" dur="83" decel="50000">
                                          <p:stCondLst>
                                            <p:cond delay="834"/>
                                          </p:stCondLst>
                                        </p:cTn>
                                        <p:tgtEl>
                                          <p:spTgt spid="9219"/>
                                        </p:tgtEl>
                                      </p:cBhvr>
                                      <p:to x="100000" y="100000"/>
                                    </p:animScale>
                                    <p:animScale>
                                      <p:cBhvr>
                                        <p:cTn id="79" dur="13">
                                          <p:stCondLst>
                                            <p:cond delay="904"/>
                                          </p:stCondLst>
                                        </p:cTn>
                                        <p:tgtEl>
                                          <p:spTgt spid="9219"/>
                                        </p:tgtEl>
                                      </p:cBhvr>
                                      <p:to x="100000" y="95000"/>
                                    </p:animScale>
                                    <p:animScale>
                                      <p:cBhvr>
                                        <p:cTn id="80" dur="83" decel="50000">
                                          <p:stCondLst>
                                            <p:cond delay="917"/>
                                          </p:stCondLst>
                                        </p:cTn>
                                        <p:tgtEl>
                                          <p:spTgt spid="921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 calcmode="lin" valueType="num">
                                      <p:cBhvr>
                                        <p:cTn id="87" dur="500" fill="hold"/>
                                        <p:tgtEl>
                                          <p:spTgt spid="7"/>
                                        </p:tgtEl>
                                        <p:attrNameLst>
                                          <p:attrName>style.rotation</p:attrName>
                                        </p:attrNameLst>
                                      </p:cBhvr>
                                      <p:tavLst>
                                        <p:tav tm="0">
                                          <p:val>
                                            <p:fltVal val="90"/>
                                          </p:val>
                                        </p:tav>
                                        <p:tav tm="100000">
                                          <p:val>
                                            <p:fltVal val="0"/>
                                          </p:val>
                                        </p:tav>
                                      </p:tavLst>
                                    </p:anim>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heel(1)">
                                      <p:cBhvr>
                                        <p:cTn id="9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dondear rectángulo de esquina sencilla"/>
          <p:cNvSpPr/>
          <p:nvPr/>
        </p:nvSpPr>
        <p:spPr>
          <a:xfrm>
            <a:off x="179512" y="3072978"/>
            <a:ext cx="4176464" cy="1220118"/>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smtClean="0"/>
              <a:t>Pregunta </a:t>
            </a:r>
            <a:r>
              <a:rPr lang="es-ES" b="1" dirty="0"/>
              <a:t>9: </a:t>
            </a:r>
            <a:r>
              <a:rPr lang="es-EC" dirty="0"/>
              <a:t>¿Ha tenido dificultades para acceder a un curso de capacitación? ¿De qué Tipo?</a:t>
            </a:r>
            <a:r>
              <a:rPr lang="es-EC" b="1" dirty="0"/>
              <a:t> </a:t>
            </a:r>
            <a:endParaRPr lang="es-E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71006"/>
            <a:ext cx="46577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5442297" y="5229200"/>
            <a:ext cx="712100" cy="281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dondear rectángulo de esquina sencilla"/>
          <p:cNvSpPr/>
          <p:nvPr/>
        </p:nvSpPr>
        <p:spPr>
          <a:xfrm>
            <a:off x="175336" y="980728"/>
            <a:ext cx="4386213" cy="122413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Pregunta 5:</a:t>
            </a:r>
            <a:r>
              <a:rPr lang="es-ES" dirty="0"/>
              <a:t> ¿Cuánto estaría usted dispuesto a invertir mensualmente para capacitarse?</a:t>
            </a:r>
          </a:p>
          <a:p>
            <a:pPr algn="just"/>
            <a:endParaRPr lang="es-ES"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359" y="476672"/>
            <a:ext cx="3913138" cy="212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Elipse"/>
          <p:cNvSpPr/>
          <p:nvPr/>
        </p:nvSpPr>
        <p:spPr>
          <a:xfrm>
            <a:off x="7211068" y="1052736"/>
            <a:ext cx="1676201"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26426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75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8891" y="188640"/>
            <a:ext cx="273630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lvl="2" algn="ctr"/>
            <a:r>
              <a:rPr lang="es-ES" b="1" dirty="0"/>
              <a:t>Demanda Proyectada </a:t>
            </a:r>
            <a:endParaRPr lang="es-E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775" t="28016" r="19920" b="24559"/>
          <a:stretch/>
        </p:blipFill>
        <p:spPr bwMode="auto">
          <a:xfrm>
            <a:off x="407488" y="955613"/>
            <a:ext cx="4956600" cy="52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86" t="40194" r="50000" b="35021"/>
          <a:stretch/>
        </p:blipFill>
        <p:spPr bwMode="auto">
          <a:xfrm>
            <a:off x="4450493" y="2402579"/>
            <a:ext cx="4716016" cy="219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3950821" y="4662776"/>
            <a:ext cx="909211" cy="35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Elipse"/>
          <p:cNvSpPr/>
          <p:nvPr/>
        </p:nvSpPr>
        <p:spPr>
          <a:xfrm>
            <a:off x="7100260" y="3861048"/>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377631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00200"/>
            <a:ext cx="8229600" cy="4525963"/>
          </a:xfrm>
          <a:prstGeom prst="rect">
            <a:avLst/>
          </a:prstGeom>
        </p:spPr>
        <p:txBody>
          <a:bodyPr/>
          <a:lstStyle/>
          <a:p>
            <a:r>
              <a:rPr lang="es-ES" b="1" dirty="0"/>
              <a:t>Oferta Pasada </a:t>
            </a:r>
          </a:p>
          <a:p>
            <a:endParaRPr lang="en-US" dirty="0"/>
          </a:p>
        </p:txBody>
      </p:sp>
      <p:sp>
        <p:nvSpPr>
          <p:cNvPr id="5" name="4 Redondear rectángulo de esquina diagonal"/>
          <p:cNvSpPr/>
          <p:nvPr/>
        </p:nvSpPr>
        <p:spPr>
          <a:xfrm>
            <a:off x="755576" y="1844824"/>
            <a:ext cx="2016224" cy="86409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b="1" dirty="0"/>
              <a:t>Oferta Pasada </a:t>
            </a:r>
          </a:p>
        </p:txBody>
      </p:sp>
      <p:sp>
        <p:nvSpPr>
          <p:cNvPr id="6" name="5 Redondear rectángulo de esquina diagonal"/>
          <p:cNvSpPr/>
          <p:nvPr/>
        </p:nvSpPr>
        <p:spPr>
          <a:xfrm>
            <a:off x="5462346" y="900473"/>
            <a:ext cx="2016224" cy="86409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b="1" dirty="0"/>
              <a:t>Oferta Presente</a:t>
            </a:r>
            <a:endParaRPr lang="es-ES" b="1" dirty="0"/>
          </a:p>
        </p:txBody>
      </p:sp>
      <p:sp>
        <p:nvSpPr>
          <p:cNvPr id="7" name="6 Rectángulo redondeado"/>
          <p:cNvSpPr/>
          <p:nvPr/>
        </p:nvSpPr>
        <p:spPr>
          <a:xfrm>
            <a:off x="3779912" y="3969060"/>
            <a:ext cx="5364087" cy="14041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EC" b="1" dirty="0" smtClean="0"/>
          </a:p>
          <a:p>
            <a:pPr algn="just"/>
            <a:r>
              <a:rPr lang="es-EC" b="1" dirty="0" smtClean="0"/>
              <a:t>Los </a:t>
            </a:r>
            <a:r>
              <a:rPr lang="es-EC" b="1" dirty="0" err="1"/>
              <a:t>Infocentros</a:t>
            </a:r>
            <a:endParaRPr lang="es-ES" dirty="0"/>
          </a:p>
          <a:p>
            <a:pPr algn="just"/>
            <a:r>
              <a:rPr lang="es-EC" dirty="0"/>
              <a:t>Son espacios comunitarios de participación, en los que se garantiza el acceso a las Tecnologías de la Información y Comunicación (TIC).</a:t>
            </a:r>
            <a:endParaRPr lang="es-ES" dirty="0"/>
          </a:p>
          <a:p>
            <a:pPr algn="ctr"/>
            <a:endParaRPr lang="es-ES" dirty="0"/>
          </a:p>
        </p:txBody>
      </p:sp>
      <p:sp>
        <p:nvSpPr>
          <p:cNvPr id="8" name="7 Rectángulo redondeado"/>
          <p:cNvSpPr/>
          <p:nvPr/>
        </p:nvSpPr>
        <p:spPr>
          <a:xfrm>
            <a:off x="131851" y="2924944"/>
            <a:ext cx="3528392" cy="20882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a:t>Específicamente en la Parroquia de </a:t>
            </a:r>
            <a:r>
              <a:rPr lang="es-ES" dirty="0" err="1"/>
              <a:t>Amaguaña</a:t>
            </a:r>
            <a:r>
              <a:rPr lang="es-ES" dirty="0"/>
              <a:t> no se cuenta con un Centro de Capacitación Laboral que brinde los servicios planteados en el presente proyecto</a:t>
            </a:r>
          </a:p>
        </p:txBody>
      </p:sp>
      <p:sp>
        <p:nvSpPr>
          <p:cNvPr id="9" name="8 Redondear rectángulo de esquina del mismo lado"/>
          <p:cNvSpPr/>
          <p:nvPr/>
        </p:nvSpPr>
        <p:spPr>
          <a:xfrm>
            <a:off x="395536" y="216397"/>
            <a:ext cx="3240360" cy="79208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ANÁLISIS DE LA OFERTA</a:t>
            </a:r>
            <a:endParaRPr lang="es-ES" dirty="0"/>
          </a:p>
        </p:txBody>
      </p:sp>
      <p:pic>
        <p:nvPicPr>
          <p:cNvPr id="10" name="9 Imagen" descr="http://www.infocentros.gob.ec/imagenes/1.jpg"/>
          <p:cNvPicPr/>
          <p:nvPr/>
        </p:nvPicPr>
        <p:blipFill>
          <a:blip r:embed="rId2">
            <a:extLst>
              <a:ext uri="{28A0092B-C50C-407E-A947-70E740481C1C}">
                <a14:useLocalDpi xmlns:a14="http://schemas.microsoft.com/office/drawing/2010/main" val="0"/>
              </a:ext>
            </a:extLst>
          </a:blip>
          <a:srcRect/>
          <a:stretch>
            <a:fillRect/>
          </a:stretch>
        </p:blipFill>
        <p:spPr bwMode="auto">
          <a:xfrm>
            <a:off x="5517958" y="1844824"/>
            <a:ext cx="1905000" cy="1905000"/>
          </a:xfrm>
          <a:prstGeom prst="rect">
            <a:avLst/>
          </a:prstGeom>
          <a:noFill/>
          <a:ln>
            <a:noFill/>
          </a:ln>
        </p:spPr>
      </p:pic>
    </p:spTree>
    <p:extLst>
      <p:ext uri="{BB962C8B-B14F-4D97-AF65-F5344CB8AC3E}">
        <p14:creationId xmlns:p14="http://schemas.microsoft.com/office/powerpoint/2010/main" val="243721193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00200"/>
            <a:ext cx="8229600" cy="4525963"/>
          </a:xfrm>
          <a:prstGeom prst="rect">
            <a:avLst/>
          </a:prstGeom>
        </p:spPr>
        <p:txBody>
          <a:bodyPr/>
          <a:lstStyle/>
          <a:p>
            <a:r>
              <a:rPr lang="es-ES" b="1" dirty="0"/>
              <a:t>Oferta Pasada </a:t>
            </a:r>
          </a:p>
          <a:p>
            <a:endParaRPr lang="en-US" dirty="0"/>
          </a:p>
        </p:txBody>
      </p:sp>
      <p:sp>
        <p:nvSpPr>
          <p:cNvPr id="9" name="8 Redondear rectángulo de esquina del mismo lado"/>
          <p:cNvSpPr/>
          <p:nvPr/>
        </p:nvSpPr>
        <p:spPr>
          <a:xfrm>
            <a:off x="251520" y="549379"/>
            <a:ext cx="5544616" cy="79208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ANÁLISIS DE </a:t>
            </a:r>
            <a:r>
              <a:rPr lang="es-ES" b="1" dirty="0" smtClean="0"/>
              <a:t>LA DEMANDA INSATISFECHA</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9" y="3456901"/>
            <a:ext cx="5581018" cy="239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68" y="1735460"/>
            <a:ext cx="7938679" cy="183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48675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sencilla"/>
          <p:cNvSpPr/>
          <p:nvPr/>
        </p:nvSpPr>
        <p:spPr>
          <a:xfrm>
            <a:off x="2639244" y="0"/>
            <a:ext cx="2808312" cy="792088"/>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MARKETING MIX</a:t>
            </a:r>
            <a:endParaRPr lang="es-ES" dirty="0"/>
          </a:p>
        </p:txBody>
      </p:sp>
      <p:graphicFrame>
        <p:nvGraphicFramePr>
          <p:cNvPr id="3" name="2 Diagrama"/>
          <p:cNvGraphicFramePr/>
          <p:nvPr>
            <p:extLst>
              <p:ext uri="{D42A27DB-BD31-4B8C-83A1-F6EECF244321}">
                <p14:modId xmlns:p14="http://schemas.microsoft.com/office/powerpoint/2010/main" val="2240173001"/>
              </p:ext>
            </p:extLst>
          </p:nvPr>
        </p:nvGraphicFramePr>
        <p:xfrm>
          <a:off x="0" y="792088"/>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3747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sencilla"/>
          <p:cNvSpPr/>
          <p:nvPr/>
        </p:nvSpPr>
        <p:spPr>
          <a:xfrm>
            <a:off x="2787228" y="548680"/>
            <a:ext cx="2808312" cy="1008112"/>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CANALES DE  COMERCIALIZACIÓN</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1619" y="3501008"/>
            <a:ext cx="5996150" cy="78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843012" y="1772816"/>
            <a:ext cx="711336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s-EC" b="1" dirty="0"/>
              <a:t>Canal </a:t>
            </a:r>
            <a:r>
              <a:rPr lang="es-EC" b="1" dirty="0" smtClean="0"/>
              <a:t>Directo</a:t>
            </a:r>
          </a:p>
          <a:p>
            <a:pPr lvl="0"/>
            <a:endParaRPr lang="es-ES" dirty="0"/>
          </a:p>
          <a:p>
            <a:r>
              <a:rPr lang="es-ES" dirty="0"/>
              <a:t>El centro de capacitación utiliza este tipo de canal debido a que no </a:t>
            </a:r>
            <a:endParaRPr lang="es-ES" dirty="0" smtClean="0"/>
          </a:p>
          <a:p>
            <a:r>
              <a:rPr lang="es-ES" dirty="0" smtClean="0"/>
              <a:t>necesita </a:t>
            </a:r>
            <a:r>
              <a:rPr lang="es-ES" dirty="0"/>
              <a:t>la intervención de intermediarios para prestar el servicio</a:t>
            </a:r>
            <a:r>
              <a:rPr lang="es-ES" dirty="0" smtClean="0"/>
              <a:t>.</a:t>
            </a:r>
          </a:p>
          <a:p>
            <a:r>
              <a:rPr lang="es-ES" dirty="0" smtClean="0"/>
              <a:t> </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426" y="4365104"/>
            <a:ext cx="21701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49553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412776"/>
            <a:ext cx="7772400" cy="1470025"/>
          </a:xfrm>
        </p:spPr>
        <p:txBody>
          <a:bodyPr>
            <a:normAutofit fontScale="90000"/>
          </a:bodyPr>
          <a:lstStyle/>
          <a:p>
            <a:pPr algn="ctr"/>
            <a:r>
              <a:rPr lang="en-US" sz="3600" i="0" dirty="0">
                <a:solidFill>
                  <a:schemeClr val="tx1"/>
                </a:solidFill>
              </a:rPr>
              <a:t>CAPITULO </a:t>
            </a:r>
            <a:r>
              <a:rPr lang="en-US" sz="3600" i="0" dirty="0" smtClean="0">
                <a:solidFill>
                  <a:schemeClr val="tx1"/>
                </a:solidFill>
              </a:rPr>
              <a:t>II</a:t>
            </a:r>
            <a:r>
              <a:rPr lang="en-US" sz="3600" i="0" dirty="0">
                <a:solidFill>
                  <a:schemeClr val="tx1"/>
                </a:solidFill>
              </a:rPr>
              <a:t/>
            </a:r>
            <a:br>
              <a:rPr lang="en-US" sz="3600" i="0"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s-EC" i="0" dirty="0" smtClean="0">
                <a:solidFill>
                  <a:schemeClr val="tx1"/>
                </a:solidFill>
              </a:rPr>
              <a:t>ESTUDIO</a:t>
            </a:r>
            <a:r>
              <a:rPr lang="en-US" i="0" dirty="0" smtClean="0">
                <a:solidFill>
                  <a:schemeClr val="tx1"/>
                </a:solidFill>
              </a:rPr>
              <a:t> 	</a:t>
            </a:r>
            <a:r>
              <a:rPr lang="es-ES_tradnl" i="0" dirty="0" smtClean="0">
                <a:solidFill>
                  <a:schemeClr val="tx1"/>
                </a:solidFill>
              </a:rPr>
              <a:t>TÉCNICO</a:t>
            </a:r>
            <a:r>
              <a:rPr lang="en-US" dirty="0">
                <a:solidFill>
                  <a:schemeClr val="tx1"/>
                </a:solidFill>
              </a:rPr>
              <a:t/>
            </a:r>
            <a:br>
              <a:rPr lang="en-US" dirty="0">
                <a:solidFill>
                  <a:schemeClr val="tx1"/>
                </a:solidFill>
              </a:rPr>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1743075"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95736" y="3861048"/>
            <a:ext cx="5425934" cy="1323439"/>
          </a:xfrm>
          <a:prstGeom prst="rect">
            <a:avLst/>
          </a:prstGeom>
          <a:ln>
            <a:solidFill>
              <a:srgbClr val="00B050"/>
            </a:solidFill>
          </a:ln>
        </p:spPr>
        <p:txBody>
          <a:bodyPr wrap="square">
            <a:spAutoFit/>
          </a:bodyPr>
          <a:lstStyle/>
          <a:p>
            <a:pPr algn="just"/>
            <a:endParaRPr lang="es-ES" sz="2000" dirty="0"/>
          </a:p>
          <a:p>
            <a:pPr algn="just"/>
            <a:endParaRPr lang="es-ES" sz="2000" dirty="0" smtClean="0"/>
          </a:p>
          <a:p>
            <a:pPr algn="just"/>
            <a:endParaRPr lang="es-ES" sz="2000" dirty="0"/>
          </a:p>
          <a:p>
            <a:pPr algn="just"/>
            <a:endParaRPr lang="es-ES" sz="2000" dirty="0"/>
          </a:p>
        </p:txBody>
      </p:sp>
      <p:sp>
        <p:nvSpPr>
          <p:cNvPr id="5" name="4 Rectángulo"/>
          <p:cNvSpPr/>
          <p:nvPr/>
        </p:nvSpPr>
        <p:spPr>
          <a:xfrm>
            <a:off x="2286000" y="3922602"/>
            <a:ext cx="5335670" cy="1200329"/>
          </a:xfrm>
          <a:prstGeom prst="rect">
            <a:avLst/>
          </a:prstGeom>
        </p:spPr>
        <p:txBody>
          <a:bodyPr wrap="square">
            <a:spAutoFit/>
          </a:bodyPr>
          <a:lstStyle/>
          <a:p>
            <a:r>
              <a:rPr lang="es-ES" dirty="0"/>
              <a:t>C</a:t>
            </a:r>
            <a:r>
              <a:rPr lang="es-ES" dirty="0" smtClean="0"/>
              <a:t>on </a:t>
            </a:r>
            <a:r>
              <a:rPr lang="es-ES" dirty="0"/>
              <a:t>el estudio técnico se pretende verificar la posibilidad técnica de fabricación del producto, o producción del servicio, para lograr los objetivos del proyecto</a:t>
            </a:r>
            <a:endParaRPr lang="en-US" dirty="0"/>
          </a:p>
        </p:txBody>
      </p:sp>
    </p:spTree>
    <p:extLst>
      <p:ext uri="{BB962C8B-B14F-4D97-AF65-F5344CB8AC3E}">
        <p14:creationId xmlns:p14="http://schemas.microsoft.com/office/powerpoint/2010/main" val="1522414933"/>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i="0" dirty="0" smtClean="0">
                <a:solidFill>
                  <a:schemeClr val="tx1"/>
                </a:solidFill>
              </a:rPr>
              <a:t>Objetivos </a:t>
            </a:r>
            <a:r>
              <a:rPr lang="es-ES" sz="2800" i="0" dirty="0">
                <a:solidFill>
                  <a:schemeClr val="tx1"/>
                </a:solidFill>
              </a:rPr>
              <a:t>Del Estudio </a:t>
            </a:r>
            <a:r>
              <a:rPr lang="es-ES" sz="2800" i="0" dirty="0" smtClean="0">
                <a:solidFill>
                  <a:schemeClr val="tx1"/>
                </a:solidFill>
              </a:rPr>
              <a:t>Técnico</a:t>
            </a:r>
            <a:endParaRPr lang="en-US" sz="2800" i="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1888165"/>
              </p:ext>
            </p:extLst>
          </p:nvPr>
        </p:nvGraphicFramePr>
        <p:xfrm>
          <a:off x="0" y="764704"/>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119043"/>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p:spPr>
        <p:txBody>
          <a:bodyPr/>
          <a:lstStyle/>
          <a:p>
            <a:pPr algn="ctr"/>
            <a:r>
              <a:rPr lang="es-ES" sz="2800" i="0" dirty="0" smtClean="0">
                <a:solidFill>
                  <a:schemeClr val="tx1"/>
                </a:solidFill>
                <a:effectLst/>
                <a:latin typeface="Arial" pitchFamily="34" charset="0"/>
                <a:cs typeface="Arial" pitchFamily="34" charset="0"/>
              </a:rPr>
              <a:t>TAMAÑO DEL PROYECTO</a:t>
            </a:r>
            <a:endParaRPr lang="es-EC" sz="2800" i="0" dirty="0">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l="43375" t="40039" r="26427" b="39453"/>
          <a:stretch>
            <a:fillRect/>
          </a:stretch>
        </p:blipFill>
        <p:spPr bwMode="auto">
          <a:xfrm>
            <a:off x="1547664" y="908720"/>
            <a:ext cx="6361384" cy="2428892"/>
          </a:xfrm>
          <a:prstGeom prst="rect">
            <a:avLst/>
          </a:prstGeom>
          <a:noFill/>
          <a:ln w="9525">
            <a:noFill/>
            <a:miter lim="800000"/>
            <a:headEnd/>
            <a:tailEnd/>
          </a:ln>
          <a:effectLst/>
        </p:spPr>
      </p:pic>
      <p:graphicFrame>
        <p:nvGraphicFramePr>
          <p:cNvPr id="4" name="3 Diagrama"/>
          <p:cNvGraphicFramePr/>
          <p:nvPr>
            <p:extLst>
              <p:ext uri="{D42A27DB-BD31-4B8C-83A1-F6EECF244321}">
                <p14:modId xmlns:p14="http://schemas.microsoft.com/office/powerpoint/2010/main" val="1431458404"/>
              </p:ext>
            </p:extLst>
          </p:nvPr>
        </p:nvGraphicFramePr>
        <p:xfrm>
          <a:off x="64451" y="3284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redondeado"/>
          <p:cNvSpPr/>
          <p:nvPr/>
        </p:nvSpPr>
        <p:spPr>
          <a:xfrm>
            <a:off x="6353351" y="3717032"/>
            <a:ext cx="2664296"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lvl="2" algn="ctr"/>
            <a:r>
              <a:rPr lang="es-ES" b="1" dirty="0"/>
              <a:t>Factores que influyen en el tamaño del proyecto</a:t>
            </a:r>
            <a:endParaRPr lang="en-US" sz="1200" dirty="0"/>
          </a:p>
          <a:p>
            <a:pPr algn="ctr"/>
            <a:endParaRPr lang="en-US" dirty="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0747" y="1484784"/>
            <a:ext cx="8902505" cy="1656184"/>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gn="ctr">
              <a:buNone/>
            </a:pPr>
            <a:endParaRPr lang="es-ES" b="1" dirty="0" smtClean="0"/>
          </a:p>
          <a:p>
            <a:pPr marL="0" indent="0" algn="just">
              <a:buNone/>
            </a:pPr>
            <a:r>
              <a:rPr lang="es-EC" dirty="0"/>
              <a:t> </a:t>
            </a:r>
            <a:endParaRPr lang="en-US" dirty="0"/>
          </a:p>
          <a:p>
            <a:pPr marL="0" indent="0" algn="just">
              <a:lnSpc>
                <a:spcPct val="170000"/>
              </a:lnSpc>
              <a:buNone/>
            </a:pPr>
            <a:r>
              <a:rPr lang="es-EC" sz="7200" dirty="0"/>
              <a:t>“La palabra “Capacitación”, con origen etimológico de “</a:t>
            </a:r>
            <a:r>
              <a:rPr lang="es-EC" sz="7200" dirty="0" err="1"/>
              <a:t>Capax</a:t>
            </a:r>
            <a:r>
              <a:rPr lang="es-EC" sz="7200" dirty="0"/>
              <a:t>”  en latín “Capaz</a:t>
            </a:r>
            <a:r>
              <a:rPr lang="es-EC" sz="7200" dirty="0" smtClean="0"/>
              <a:t>”, preparar </a:t>
            </a:r>
            <a:r>
              <a:rPr lang="es-EC" sz="7200" dirty="0"/>
              <a:t>a una persona para tener buena cabida en un entorno en nuestro caso laboral</a:t>
            </a:r>
            <a:r>
              <a:rPr lang="es-EC" sz="7200" dirty="0" smtClean="0"/>
              <a:t>”.</a:t>
            </a:r>
            <a:endParaRPr lang="en-US" sz="7200" dirty="0"/>
          </a:p>
        </p:txBody>
      </p:sp>
      <p:sp>
        <p:nvSpPr>
          <p:cNvPr id="2" name="1 Rectángulo"/>
          <p:cNvSpPr/>
          <p:nvPr/>
        </p:nvSpPr>
        <p:spPr>
          <a:xfrm>
            <a:off x="160186" y="852761"/>
            <a:ext cx="3116559" cy="523220"/>
          </a:xfrm>
          <a:prstGeom prst="rect">
            <a:avLst/>
          </a:prstGeom>
        </p:spPr>
        <p:txBody>
          <a:bodyPr wrap="none">
            <a:spAutoFit/>
          </a:bodyPr>
          <a:lstStyle/>
          <a:p>
            <a:pPr algn="just"/>
            <a:r>
              <a:rPr lang="es-EC" sz="2800" b="1" dirty="0"/>
              <a:t>ANTECEDENTES</a:t>
            </a:r>
            <a:endParaRPr lang="en-US" sz="2800" b="1" dirty="0"/>
          </a:p>
        </p:txBody>
      </p:sp>
      <p:sp>
        <p:nvSpPr>
          <p:cNvPr id="4" name="3 Marcador de contenido"/>
          <p:cNvSpPr txBox="1">
            <a:spLocks/>
          </p:cNvSpPr>
          <p:nvPr/>
        </p:nvSpPr>
        <p:spPr>
          <a:xfrm>
            <a:off x="-16103" y="4255370"/>
            <a:ext cx="2283847" cy="1117846"/>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normAutofit fontScale="92500" lnSpcReduction="20000"/>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algn="ctr"/>
            <a:endParaRPr lang="es-EC" sz="1800" b="1" dirty="0" smtClean="0"/>
          </a:p>
          <a:p>
            <a:pPr marL="0" indent="0" algn="ctr">
              <a:buFontTx/>
              <a:buNone/>
            </a:pPr>
            <a:r>
              <a:rPr lang="es-EC" sz="1900" b="1" dirty="0" smtClean="0"/>
              <a:t>EL PROGRAMA DE CAPACITACIÓN</a:t>
            </a:r>
            <a:endParaRPr lang="en-US" sz="1900" b="1" dirty="0" smtClean="0"/>
          </a:p>
          <a:p>
            <a:pPr algn="ctr"/>
            <a:endParaRPr lang="en-US" sz="1800" dirty="0"/>
          </a:p>
        </p:txBody>
      </p:sp>
      <p:sp>
        <p:nvSpPr>
          <p:cNvPr id="5" name="4 Rectángulo redondeado"/>
          <p:cNvSpPr/>
          <p:nvPr/>
        </p:nvSpPr>
        <p:spPr>
          <a:xfrm>
            <a:off x="2267744" y="3943871"/>
            <a:ext cx="3456384" cy="1800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t>E</a:t>
            </a:r>
            <a:r>
              <a:rPr lang="es-EC" dirty="0" smtClean="0"/>
              <a:t>s </a:t>
            </a:r>
            <a:r>
              <a:rPr lang="es-EC" dirty="0"/>
              <a:t>el instrumento que </a:t>
            </a:r>
            <a:r>
              <a:rPr lang="es-EC" dirty="0" smtClean="0"/>
              <a:t>sirve </a:t>
            </a:r>
            <a:r>
              <a:rPr lang="es-EC" dirty="0"/>
              <a:t>para explicitar los propósitos formales e informales de la capacitación y las </a:t>
            </a:r>
            <a:r>
              <a:rPr lang="es-EC" dirty="0" smtClean="0"/>
              <a:t>condiciones administrativas </a:t>
            </a:r>
            <a:r>
              <a:rPr lang="es-EC" dirty="0"/>
              <a:t>en las que se desarrollará.</a:t>
            </a:r>
          </a:p>
        </p:txBody>
      </p:sp>
      <p:sp>
        <p:nvSpPr>
          <p:cNvPr id="6" name="5 Rectángulo"/>
          <p:cNvSpPr/>
          <p:nvPr/>
        </p:nvSpPr>
        <p:spPr>
          <a:xfrm>
            <a:off x="0" y="3418"/>
            <a:ext cx="9144000" cy="830997"/>
          </a:xfrm>
          <a:prstGeom prst="rect">
            <a:avLst/>
          </a:prstGeom>
        </p:spPr>
        <p:txBody>
          <a:bodyPr wrap="square">
            <a:spAutoFit/>
          </a:bodyPr>
          <a:lstStyle/>
          <a:p>
            <a:pPr algn="ctr"/>
            <a:r>
              <a:rPr lang="es-EC" sz="2400" b="1" dirty="0"/>
              <a:t>“CREACIÓN DE UN CENTRO CAPACITACIÓN LABORAL EN LA PARROQUIA DE AMAGUAÑA”</a:t>
            </a:r>
            <a:endParaRPr lang="en-US" sz="2400" dirty="0"/>
          </a:p>
        </p:txBody>
      </p:sp>
      <p:sp>
        <p:nvSpPr>
          <p:cNvPr id="11" name="10 Redondear rectángulo de esquina diagonal"/>
          <p:cNvSpPr/>
          <p:nvPr/>
        </p:nvSpPr>
        <p:spPr>
          <a:xfrm>
            <a:off x="6732240" y="3340970"/>
            <a:ext cx="2160240" cy="9144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t>ELABORAR EL </a:t>
            </a:r>
            <a:r>
              <a:rPr lang="es-EC" b="1" dirty="0"/>
              <a:t>CURRICULUM</a:t>
            </a:r>
            <a:endParaRPr lang="es-ES" dirty="0"/>
          </a:p>
        </p:txBody>
      </p:sp>
      <p:sp>
        <p:nvSpPr>
          <p:cNvPr id="12" name="11 Redondear rectángulo de esquina diagonal"/>
          <p:cNvSpPr/>
          <p:nvPr/>
        </p:nvSpPr>
        <p:spPr>
          <a:xfrm>
            <a:off x="6732240" y="4437671"/>
            <a:ext cx="2160240" cy="753243"/>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s-EC" b="1" dirty="0" smtClean="0"/>
              <a:t>INSTRUMENTAR </a:t>
            </a:r>
            <a:endParaRPr lang="es-ES" dirty="0"/>
          </a:p>
        </p:txBody>
      </p:sp>
      <p:sp>
        <p:nvSpPr>
          <p:cNvPr id="13" name="12 Redondear rectángulo de esquina diagonal"/>
          <p:cNvSpPr/>
          <p:nvPr/>
        </p:nvSpPr>
        <p:spPr>
          <a:xfrm>
            <a:off x="6732240" y="5359646"/>
            <a:ext cx="2160240" cy="673224"/>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s-EC" b="1" dirty="0"/>
              <a:t> </a:t>
            </a:r>
            <a:endParaRPr lang="es-ES" dirty="0"/>
          </a:p>
          <a:p>
            <a:pPr algn="ctr"/>
            <a:r>
              <a:rPr lang="es-EC" b="1" dirty="0"/>
              <a:t> APLICAR </a:t>
            </a:r>
            <a:endParaRPr lang="es-EC" b="1" dirty="0" smtClean="0"/>
          </a:p>
          <a:p>
            <a:pPr algn="ctr"/>
            <a:endParaRPr lang="es-ES" dirty="0"/>
          </a:p>
        </p:txBody>
      </p:sp>
      <p:sp>
        <p:nvSpPr>
          <p:cNvPr id="14" name="13 Redondear rectángulo de esquina diagonal"/>
          <p:cNvSpPr/>
          <p:nvPr/>
        </p:nvSpPr>
        <p:spPr>
          <a:xfrm>
            <a:off x="6732240" y="6215000"/>
            <a:ext cx="2160240" cy="6430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t>EVALUAR</a:t>
            </a:r>
            <a:r>
              <a:rPr lang="es-EC" dirty="0" smtClean="0"/>
              <a:t>  </a:t>
            </a:r>
            <a:endParaRPr lang="es-ES" dirty="0"/>
          </a:p>
        </p:txBody>
      </p:sp>
      <p:cxnSp>
        <p:nvCxnSpPr>
          <p:cNvPr id="16" name="15 Conector recto de flecha"/>
          <p:cNvCxnSpPr>
            <a:endCxn id="13" idx="2"/>
          </p:cNvCxnSpPr>
          <p:nvPr/>
        </p:nvCxnSpPr>
        <p:spPr>
          <a:xfrm>
            <a:off x="5724128" y="4890864"/>
            <a:ext cx="1008112" cy="8053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17 Conector recto de flecha"/>
          <p:cNvCxnSpPr/>
          <p:nvPr/>
        </p:nvCxnSpPr>
        <p:spPr>
          <a:xfrm>
            <a:off x="5724128" y="4869160"/>
            <a:ext cx="855712" cy="15401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21 Conector recto de flecha"/>
          <p:cNvCxnSpPr>
            <a:stCxn id="5" idx="3"/>
          </p:cNvCxnSpPr>
          <p:nvPr/>
        </p:nvCxnSpPr>
        <p:spPr>
          <a:xfrm flipV="1">
            <a:off x="5724128" y="3798170"/>
            <a:ext cx="1058841" cy="10458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24 Conector recto de flecha"/>
          <p:cNvCxnSpPr>
            <a:stCxn id="5" idx="3"/>
            <a:endCxn id="12" idx="2"/>
          </p:cNvCxnSpPr>
          <p:nvPr/>
        </p:nvCxnSpPr>
        <p:spPr>
          <a:xfrm flipV="1">
            <a:off x="5724128" y="4814293"/>
            <a:ext cx="1008112" cy="296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0993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a:ln>
            <a:noFill/>
          </a:ln>
        </p:spPr>
        <p:txBody>
          <a:bodyPr/>
          <a:lstStyle/>
          <a:p>
            <a:pPr algn="ctr"/>
            <a:r>
              <a:rPr lang="es-EC" i="0" dirty="0" smtClean="0">
                <a:solidFill>
                  <a:schemeClr val="tx1"/>
                </a:solidFill>
              </a:rPr>
              <a:t>LOCALIZACIÓN DEL PROYECTO</a:t>
            </a:r>
            <a:endParaRPr lang="es-EC" i="0" dirty="0">
              <a:solidFill>
                <a:schemeClr val="tx1"/>
              </a:solidFill>
            </a:endParaRPr>
          </a:p>
        </p:txBody>
      </p:sp>
      <p:pic>
        <p:nvPicPr>
          <p:cNvPr id="5122" name="Picture 2"/>
          <p:cNvPicPr>
            <a:picLocks noGrp="1" noChangeAspect="1" noChangeArrowheads="1"/>
          </p:cNvPicPr>
          <p:nvPr>
            <p:ph idx="1"/>
          </p:nvPr>
        </p:nvPicPr>
        <p:blipFill>
          <a:blip r:embed="rId2"/>
          <a:srcRect l="42901" t="37250" r="25152" b="21711"/>
          <a:stretch>
            <a:fillRect/>
          </a:stretch>
        </p:blipFill>
        <p:spPr bwMode="auto">
          <a:xfrm>
            <a:off x="-1" y="1445254"/>
            <a:ext cx="6105624" cy="4409617"/>
          </a:xfrm>
          <a:prstGeom prst="rect">
            <a:avLst/>
          </a:prstGeom>
          <a:noFill/>
          <a:ln w="9525">
            <a:noFill/>
            <a:miter lim="800000"/>
            <a:headEnd/>
            <a:tailEnd/>
          </a:ln>
          <a:effectLst/>
        </p:spPr>
      </p:pic>
      <p:sp>
        <p:nvSpPr>
          <p:cNvPr id="5" name="4 Rectángulo"/>
          <p:cNvSpPr/>
          <p:nvPr/>
        </p:nvSpPr>
        <p:spPr>
          <a:xfrm>
            <a:off x="2915816" y="908720"/>
            <a:ext cx="3021981"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sz="2400" b="1" dirty="0" smtClean="0"/>
              <a:t>Macro- localización</a:t>
            </a:r>
            <a:endParaRPr lang="es-EC" sz="2400" b="1" dirty="0"/>
          </a:p>
        </p:txBody>
      </p:sp>
      <p:graphicFrame>
        <p:nvGraphicFramePr>
          <p:cNvPr id="3" name="2 Diagrama"/>
          <p:cNvGraphicFramePr/>
          <p:nvPr>
            <p:extLst>
              <p:ext uri="{D42A27DB-BD31-4B8C-83A1-F6EECF244321}">
                <p14:modId xmlns:p14="http://schemas.microsoft.com/office/powerpoint/2010/main" val="3731736880"/>
              </p:ext>
            </p:extLst>
          </p:nvPr>
        </p:nvGraphicFramePr>
        <p:xfrm>
          <a:off x="4860032" y="2420888"/>
          <a:ext cx="4283968"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00013"/>
            <a:ext cx="8147050" cy="901701"/>
          </a:xfrm>
          <a:prstGeom prst="rect">
            <a:avLst/>
          </a:prstGeom>
          <a:ln>
            <a:noFill/>
          </a:ln>
        </p:spPr>
        <p:txBody>
          <a:bodyPr/>
          <a:lstStyle/>
          <a:p>
            <a:pPr algn="ctr"/>
            <a:r>
              <a:rPr lang="es-EC" sz="2800" i="0" dirty="0" smtClean="0">
                <a:solidFill>
                  <a:schemeClr val="tx1"/>
                </a:solidFill>
              </a:rPr>
              <a:t>LOCALIZACIÓN DEL PROYECTO</a:t>
            </a:r>
            <a:endParaRPr lang="es-EC" sz="2800" i="0" dirty="0">
              <a:solidFill>
                <a:schemeClr val="tx1"/>
              </a:solidFill>
            </a:endParaRPr>
          </a:p>
        </p:txBody>
      </p:sp>
      <p:sp>
        <p:nvSpPr>
          <p:cNvPr id="5" name="4 Rectángulo"/>
          <p:cNvSpPr/>
          <p:nvPr/>
        </p:nvSpPr>
        <p:spPr>
          <a:xfrm>
            <a:off x="5724128" y="1311151"/>
            <a:ext cx="2935419"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sz="2400" b="1" dirty="0" smtClean="0"/>
              <a:t>Micro- localización</a:t>
            </a:r>
            <a:endParaRPr lang="es-EC" sz="2400" b="1" dirty="0"/>
          </a:p>
        </p:txBody>
      </p:sp>
      <p:sp>
        <p:nvSpPr>
          <p:cNvPr id="9" name="8 Elipse"/>
          <p:cNvSpPr/>
          <p:nvPr/>
        </p:nvSpPr>
        <p:spPr>
          <a:xfrm>
            <a:off x="5148064" y="2636912"/>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Diagrama"/>
          <p:cNvGraphicFramePr/>
          <p:nvPr>
            <p:extLst>
              <p:ext uri="{D42A27DB-BD31-4B8C-83A1-F6EECF244321}">
                <p14:modId xmlns:p14="http://schemas.microsoft.com/office/powerpoint/2010/main" val="585161468"/>
              </p:ext>
            </p:extLst>
          </p:nvPr>
        </p:nvGraphicFramePr>
        <p:xfrm>
          <a:off x="0" y="802312"/>
          <a:ext cx="5148064" cy="363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rotWithShape="1">
          <a:blip r:embed="rId7"/>
          <a:srcRect l="41728" t="31251" r="24780" b="25542"/>
          <a:stretch/>
        </p:blipFill>
        <p:spPr bwMode="auto">
          <a:xfrm>
            <a:off x="3426594" y="2712033"/>
            <a:ext cx="5753918" cy="4173351"/>
          </a:xfrm>
          <a:prstGeom prst="rect">
            <a:avLst/>
          </a:prstGeom>
          <a:noFill/>
          <a:ln w="9525">
            <a:noFill/>
            <a:miter lim="800000"/>
            <a:headEnd/>
            <a:tailEnd/>
          </a:ln>
          <a:effectLst/>
        </p:spPr>
      </p:pic>
      <p:pic>
        <p:nvPicPr>
          <p:cNvPr id="12" name="Picture 2"/>
          <p:cNvPicPr>
            <a:picLocks noChangeAspect="1" noChangeArrowheads="1"/>
          </p:cNvPicPr>
          <p:nvPr/>
        </p:nvPicPr>
        <p:blipFill rotWithShape="1">
          <a:blip r:embed="rId7"/>
          <a:srcRect l="41728" t="31251" r="24780" b="25542"/>
          <a:stretch/>
        </p:blipFill>
        <p:spPr bwMode="auto">
          <a:xfrm>
            <a:off x="3426594" y="2636912"/>
            <a:ext cx="5753918" cy="4173351"/>
          </a:xfrm>
          <a:prstGeom prst="rect">
            <a:avLst/>
          </a:prstGeom>
          <a:noFill/>
          <a:ln w="9525">
            <a:noFill/>
            <a:miter lim="800000"/>
            <a:headEnd/>
            <a:tailEnd/>
          </a:ln>
          <a:effectLst/>
        </p:spPr>
      </p:pic>
      <p:sp>
        <p:nvSpPr>
          <p:cNvPr id="13" name="12 Elipse"/>
          <p:cNvSpPr/>
          <p:nvPr/>
        </p:nvSpPr>
        <p:spPr>
          <a:xfrm>
            <a:off x="6876256" y="3861048"/>
            <a:ext cx="1000132" cy="937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4864213" y="5949280"/>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1691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11829"/>
            <a:ext cx="9144000" cy="1143000"/>
          </a:xfrm>
          <a:prstGeom prst="rect">
            <a:avLst/>
          </a:prstGeom>
          <a:ln>
            <a:noFill/>
          </a:ln>
        </p:spPr>
        <p:txBody>
          <a:bodyPr/>
          <a:lstStyle/>
          <a:p>
            <a:pPr algn="ctr"/>
            <a:r>
              <a:rPr lang="es-EC" sz="2800" i="0" dirty="0" smtClean="0">
                <a:solidFill>
                  <a:schemeClr val="tx1"/>
                </a:solidFill>
              </a:rPr>
              <a:t>LOCALIZACIÓN DEL PROYECTO</a:t>
            </a:r>
            <a:endParaRPr lang="es-EC" sz="2800" i="0" dirty="0">
              <a:solidFill>
                <a:schemeClr val="tx1"/>
              </a:solidFill>
            </a:endParaRPr>
          </a:p>
        </p:txBody>
      </p:sp>
      <p:sp>
        <p:nvSpPr>
          <p:cNvPr id="5" name="4 Rectángulo"/>
          <p:cNvSpPr/>
          <p:nvPr/>
        </p:nvSpPr>
        <p:spPr>
          <a:xfrm>
            <a:off x="2753163" y="1015597"/>
            <a:ext cx="2935419" cy="461665"/>
          </a:xfrm>
          <a:prstGeom prst="rect">
            <a:avLst/>
          </a:prstGeom>
        </p:spPr>
        <p:txBody>
          <a:bodyPr wrap="none">
            <a:spAutoFit/>
          </a:bodyPr>
          <a:lstStyle/>
          <a:p>
            <a:r>
              <a:rPr lang="es-ES" sz="2400" b="1" dirty="0" smtClean="0"/>
              <a:t>Micro- localización</a:t>
            </a:r>
            <a:endParaRPr lang="es-EC" sz="2400" b="1" dirty="0"/>
          </a:p>
        </p:txBody>
      </p:sp>
      <p:pic>
        <p:nvPicPr>
          <p:cNvPr id="5123" name="Picture 3"/>
          <p:cNvPicPr>
            <a:picLocks noChangeAspect="1" noChangeArrowheads="1"/>
          </p:cNvPicPr>
          <p:nvPr/>
        </p:nvPicPr>
        <p:blipFill>
          <a:blip r:embed="rId2"/>
          <a:srcRect l="32979" t="28516" r="14861" b="38281"/>
          <a:stretch>
            <a:fillRect/>
          </a:stretch>
        </p:blipFill>
        <p:spPr bwMode="auto">
          <a:xfrm>
            <a:off x="0" y="603752"/>
            <a:ext cx="7236296" cy="2589844"/>
          </a:xfrm>
          <a:prstGeom prst="rect">
            <a:avLst/>
          </a:prstGeom>
          <a:noFill/>
          <a:ln w="9525">
            <a:noFill/>
            <a:miter lim="800000"/>
            <a:headEnd/>
            <a:tailEnd/>
          </a:ln>
          <a:effectLst/>
        </p:spPr>
      </p:pic>
      <p:pic>
        <p:nvPicPr>
          <p:cNvPr id="23553" name="Picture 1"/>
          <p:cNvPicPr>
            <a:picLocks noChangeAspect="1" noChangeArrowheads="1"/>
          </p:cNvPicPr>
          <p:nvPr/>
        </p:nvPicPr>
        <p:blipFill rotWithShape="1">
          <a:blip r:embed="rId3"/>
          <a:srcRect l="42826" t="27344" r="23682" b="27815"/>
          <a:stretch/>
        </p:blipFill>
        <p:spPr bwMode="auto">
          <a:xfrm>
            <a:off x="4167317" y="2989462"/>
            <a:ext cx="4976683" cy="3895922"/>
          </a:xfrm>
          <a:prstGeom prst="rect">
            <a:avLst/>
          </a:prstGeom>
          <a:noFill/>
          <a:ln w="9525">
            <a:noFill/>
            <a:miter lim="800000"/>
            <a:headEnd/>
            <a:tailEnd/>
          </a:ln>
          <a:effectLst/>
        </p:spPr>
      </p:pic>
      <p:sp>
        <p:nvSpPr>
          <p:cNvPr id="6" name="5 Elipse"/>
          <p:cNvSpPr/>
          <p:nvPr/>
        </p:nvSpPr>
        <p:spPr>
          <a:xfrm>
            <a:off x="3715884" y="2639192"/>
            <a:ext cx="100013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1691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057436" y="2914660"/>
            <a:ext cx="6972320" cy="1143000"/>
          </a:xfrm>
          <a:ln>
            <a:noFill/>
          </a:ln>
        </p:spPr>
        <p:txBody>
          <a:bodyPr/>
          <a:lstStyle/>
          <a:p>
            <a:pPr algn="ctr"/>
            <a:r>
              <a:rPr lang="es-EC" i="0" dirty="0" smtClean="0">
                <a:solidFill>
                  <a:schemeClr val="tx1"/>
                </a:solidFill>
              </a:rPr>
              <a:t>INGENIERÍA DEL PROYECTO</a:t>
            </a:r>
            <a:endParaRPr lang="es-EC" i="0" dirty="0">
              <a:solidFill>
                <a:schemeClr val="tx1"/>
              </a:solidFill>
            </a:endParaRPr>
          </a:p>
        </p:txBody>
      </p:sp>
      <p:pic>
        <p:nvPicPr>
          <p:cNvPr id="6146" name="Picture 2"/>
          <p:cNvPicPr>
            <a:picLocks noChangeAspect="1" noChangeArrowheads="1"/>
          </p:cNvPicPr>
          <p:nvPr/>
        </p:nvPicPr>
        <p:blipFill rotWithShape="1">
          <a:blip r:embed="rId2"/>
          <a:srcRect l="41728" t="14871" r="49708" b="14494"/>
          <a:stretch/>
        </p:blipFill>
        <p:spPr bwMode="auto">
          <a:xfrm>
            <a:off x="1475656" y="-15766"/>
            <a:ext cx="1480003" cy="6653048"/>
          </a:xfrm>
          <a:prstGeom prst="rect">
            <a:avLst/>
          </a:prstGeom>
          <a:noFill/>
          <a:ln w="9525">
            <a:noFill/>
            <a:miter lim="800000"/>
            <a:headEnd/>
            <a:tailEnd/>
          </a:ln>
          <a:effectLst/>
        </p:spPr>
      </p:pic>
      <p:pic>
        <p:nvPicPr>
          <p:cNvPr id="4" name="Picture 2"/>
          <p:cNvPicPr>
            <a:picLocks noChangeAspect="1" noChangeArrowheads="1"/>
          </p:cNvPicPr>
          <p:nvPr/>
        </p:nvPicPr>
        <p:blipFill rotWithShape="1">
          <a:blip r:embed="rId2"/>
          <a:srcRect l="50603" t="16524" r="40513" b="16572"/>
          <a:stretch/>
        </p:blipFill>
        <p:spPr bwMode="auto">
          <a:xfrm>
            <a:off x="2955658" y="141887"/>
            <a:ext cx="1535389" cy="6301695"/>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2"/>
          <a:srcRect l="59496" t="14871" r="25995" b="17730"/>
          <a:stretch/>
        </p:blipFill>
        <p:spPr bwMode="auto">
          <a:xfrm>
            <a:off x="4491048" y="-11618"/>
            <a:ext cx="2507723" cy="6348248"/>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188640"/>
            <a:ext cx="2808312" cy="648072"/>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0" indent="0">
              <a:buNone/>
            </a:pPr>
            <a:r>
              <a:rPr lang="es-EC" b="1" dirty="0" smtClean="0">
                <a:solidFill>
                  <a:schemeClr val="tx1">
                    <a:lumMod val="75000"/>
                    <a:lumOff val="25000"/>
                  </a:schemeClr>
                </a:solidFill>
              </a:rPr>
              <a:t>Diseño De Planta</a:t>
            </a:r>
          </a:p>
          <a:p>
            <a:endParaRPr lang="es-EC" dirty="0"/>
          </a:p>
        </p:txBody>
      </p:sp>
      <p:pic>
        <p:nvPicPr>
          <p:cNvPr id="8" name="Picture 2"/>
          <p:cNvPicPr>
            <a:picLocks noChangeAspect="1" noChangeArrowheads="1"/>
          </p:cNvPicPr>
          <p:nvPr/>
        </p:nvPicPr>
        <p:blipFill rotWithShape="1">
          <a:blip r:embed="rId2"/>
          <a:srcRect l="46804" t="32653" r="30234" b="42625"/>
          <a:stretch/>
        </p:blipFill>
        <p:spPr bwMode="auto">
          <a:xfrm>
            <a:off x="-18697" y="908720"/>
            <a:ext cx="3724357" cy="2254469"/>
          </a:xfrm>
          <a:prstGeom prst="rect">
            <a:avLst/>
          </a:prstGeom>
          <a:noFill/>
          <a:ln w="9525">
            <a:noFill/>
            <a:miter lim="800000"/>
            <a:headEnd/>
            <a:tailEnd/>
          </a:ln>
          <a:effectLst/>
        </p:spPr>
      </p:pic>
      <p:pic>
        <p:nvPicPr>
          <p:cNvPr id="9" name="Picture 3"/>
          <p:cNvPicPr>
            <a:picLocks noChangeAspect="1" noChangeArrowheads="1"/>
          </p:cNvPicPr>
          <p:nvPr/>
        </p:nvPicPr>
        <p:blipFill rotWithShape="1">
          <a:blip r:embed="rId3"/>
          <a:srcRect l="37372" t="21679" r="21998" b="26495"/>
          <a:stretch/>
        </p:blipFill>
        <p:spPr bwMode="auto">
          <a:xfrm>
            <a:off x="3588599" y="2934068"/>
            <a:ext cx="5555401" cy="3984026"/>
          </a:xfrm>
          <a:prstGeom prst="rect">
            <a:avLst/>
          </a:prstGeom>
          <a:noFill/>
          <a:ln w="9525">
            <a:noFill/>
            <a:miter lim="800000"/>
            <a:headEnd/>
            <a:tailEnd/>
          </a:ln>
          <a:effectLst/>
        </p:spPr>
      </p:pic>
      <p:sp>
        <p:nvSpPr>
          <p:cNvPr id="10" name="9 Elipse"/>
          <p:cNvSpPr/>
          <p:nvPr/>
        </p:nvSpPr>
        <p:spPr>
          <a:xfrm rot="16200000">
            <a:off x="3600177" y="4640329"/>
            <a:ext cx="165333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lipse"/>
          <p:cNvSpPr/>
          <p:nvPr/>
        </p:nvSpPr>
        <p:spPr>
          <a:xfrm>
            <a:off x="5076056" y="5445224"/>
            <a:ext cx="23823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Elipse"/>
          <p:cNvSpPr/>
          <p:nvPr/>
        </p:nvSpPr>
        <p:spPr>
          <a:xfrm>
            <a:off x="7452320" y="4640329"/>
            <a:ext cx="100013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8784976" cy="2485132"/>
          </a:xfrm>
          <a:prstGeom prst="rect">
            <a:avLst/>
          </a:prstGeom>
          <a:noFill/>
          <a:ln>
            <a:noFill/>
          </a:ln>
        </p:spPr>
      </p:pic>
      <p:sp>
        <p:nvSpPr>
          <p:cNvPr id="6" name="2 Marcador de contenido"/>
          <p:cNvSpPr txBox="1">
            <a:spLocks/>
          </p:cNvSpPr>
          <p:nvPr/>
        </p:nvSpPr>
        <p:spPr>
          <a:xfrm>
            <a:off x="285720" y="1000108"/>
            <a:ext cx="4500594" cy="571504"/>
          </a:xfrm>
          <a:prstGeom prst="rect">
            <a:avLst/>
          </a:prstGeom>
        </p:spPr>
        <p:style>
          <a:lnRef idx="1">
            <a:schemeClr val="accent2"/>
          </a:lnRef>
          <a:fillRef idx="2">
            <a:schemeClr val="accent2"/>
          </a:fillRef>
          <a:effectRef idx="1">
            <a:schemeClr val="accent2"/>
          </a:effectRef>
          <a:fontRef idx="minor">
            <a:schemeClr val="dk1"/>
          </a:fontRef>
        </p:style>
        <p:txBody>
          <a:bodyPr/>
          <a:lstStyle/>
          <a:p>
            <a:pPr lvl="0"/>
            <a:r>
              <a:rPr lang="es-ES" sz="2400" b="1" dirty="0" smtClean="0"/>
              <a:t>Cronograma de Inversiones</a:t>
            </a:r>
            <a:endParaRPr lang="es-EC" sz="240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C" sz="2400" b="0" i="0" u="none" strike="noStrike" kern="0" cap="none" spc="0" normalizeH="0" baseline="0" noProof="0" dirty="0">
              <a:ln>
                <a:noFill/>
              </a:ln>
              <a:solidFill>
                <a:schemeClr val="dk1"/>
              </a:solidFill>
              <a:effectLst/>
              <a:uLnTx/>
              <a:uFillTx/>
              <a:latin typeface="+mn-lt"/>
              <a:ea typeface="+mn-ea"/>
              <a:cs typeface="+mn-cs"/>
            </a:endParaRPr>
          </a:p>
        </p:txBody>
      </p:sp>
      <p:sp>
        <p:nvSpPr>
          <p:cNvPr id="5" name="2 Marcador de contenido"/>
          <p:cNvSpPr txBox="1">
            <a:spLocks/>
          </p:cNvSpPr>
          <p:nvPr/>
        </p:nvSpPr>
        <p:spPr>
          <a:xfrm>
            <a:off x="5580112" y="5013176"/>
            <a:ext cx="1584176" cy="432048"/>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marL="0" indent="0" algn="ctr">
              <a:buFontTx/>
              <a:buNone/>
            </a:pPr>
            <a:r>
              <a:rPr lang="es-EC" sz="1800" b="1" dirty="0" smtClean="0">
                <a:solidFill>
                  <a:schemeClr val="tx1">
                    <a:lumMod val="75000"/>
                    <a:lumOff val="25000"/>
                  </a:schemeClr>
                </a:solidFill>
              </a:rPr>
              <a:t>2 meses</a:t>
            </a:r>
          </a:p>
          <a:p>
            <a:pPr algn="ctr"/>
            <a:endParaRPr lang="es-EC" sz="1800" dirty="0"/>
          </a:p>
        </p:txBody>
      </p:sp>
      <p:sp>
        <p:nvSpPr>
          <p:cNvPr id="3" name="2 Abrir llave"/>
          <p:cNvSpPr/>
          <p:nvPr/>
        </p:nvSpPr>
        <p:spPr>
          <a:xfrm rot="16200000">
            <a:off x="6120172" y="2240868"/>
            <a:ext cx="432048" cy="511256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14348" y="2934601"/>
            <a:ext cx="7643866" cy="13573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smtClean="0"/>
          </a:p>
          <a:p>
            <a:pPr algn="ctr"/>
            <a:r>
              <a:rPr lang="es-ES" dirty="0" smtClean="0"/>
              <a:t>Líder en capacitación y formación laboral en la Parroquia de Amaguaña mediante el uso de herramientas tecnológicas y personal especializado en cada área del conocimiento</a:t>
            </a:r>
            <a:endParaRPr lang="es-EC" dirty="0" smtClean="0"/>
          </a:p>
          <a:p>
            <a:pPr algn="ctr"/>
            <a:endParaRPr lang="es-EC" dirty="0"/>
          </a:p>
        </p:txBody>
      </p:sp>
      <p:sp>
        <p:nvSpPr>
          <p:cNvPr id="6" name="5 Redondear rectángulo de esquina diagonal"/>
          <p:cNvSpPr/>
          <p:nvPr/>
        </p:nvSpPr>
        <p:spPr>
          <a:xfrm>
            <a:off x="2786050" y="2000240"/>
            <a:ext cx="3214710" cy="64294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b="1" dirty="0" smtClean="0">
              <a:solidFill>
                <a:schemeClr val="tx1">
                  <a:lumMod val="75000"/>
                  <a:lumOff val="25000"/>
                </a:schemeClr>
              </a:solidFill>
            </a:endParaRPr>
          </a:p>
          <a:p>
            <a:pPr algn="ctr"/>
            <a:r>
              <a:rPr lang="es-EC" b="1" dirty="0" smtClean="0">
                <a:solidFill>
                  <a:schemeClr val="tx1">
                    <a:lumMod val="75000"/>
                    <a:lumOff val="25000"/>
                  </a:schemeClr>
                </a:solidFill>
              </a:rPr>
              <a:t>Visión</a:t>
            </a:r>
          </a:p>
          <a:p>
            <a:pPr algn="ctr"/>
            <a:endParaRPr lang="es-EC" dirty="0"/>
          </a:p>
        </p:txBody>
      </p:sp>
      <p:sp>
        <p:nvSpPr>
          <p:cNvPr id="7" name="6 Redondear rectángulo de esquina diagonal"/>
          <p:cNvSpPr/>
          <p:nvPr/>
        </p:nvSpPr>
        <p:spPr>
          <a:xfrm>
            <a:off x="2928926" y="4653136"/>
            <a:ext cx="3214710" cy="64294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b="1" dirty="0" smtClean="0">
              <a:solidFill>
                <a:schemeClr val="tx1">
                  <a:lumMod val="75000"/>
                  <a:lumOff val="25000"/>
                </a:schemeClr>
              </a:solidFill>
            </a:endParaRPr>
          </a:p>
          <a:p>
            <a:pPr algn="ctr"/>
            <a:r>
              <a:rPr lang="es-EC" b="1" dirty="0" smtClean="0">
                <a:solidFill>
                  <a:schemeClr val="tx1">
                    <a:lumMod val="75000"/>
                    <a:lumOff val="25000"/>
                  </a:schemeClr>
                </a:solidFill>
              </a:rPr>
              <a:t>Misión</a:t>
            </a:r>
          </a:p>
          <a:p>
            <a:pPr algn="ctr"/>
            <a:endParaRPr lang="es-EC" dirty="0"/>
          </a:p>
        </p:txBody>
      </p:sp>
      <p:sp>
        <p:nvSpPr>
          <p:cNvPr id="8" name="7 Rectángulo redondeado"/>
          <p:cNvSpPr/>
          <p:nvPr/>
        </p:nvSpPr>
        <p:spPr>
          <a:xfrm>
            <a:off x="942892" y="5572116"/>
            <a:ext cx="7643866"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smtClean="0"/>
          </a:p>
          <a:p>
            <a:pPr algn="ctr"/>
            <a:r>
              <a:rPr lang="es-ES" dirty="0" smtClean="0"/>
              <a:t>Desarrollar los conocimientos y habilidades de las personas a través de un proceso de capacitación laboral con instructores profesionales, para lograr mayores oportunidades laborales.</a:t>
            </a:r>
            <a:endParaRPr lang="es-EC" dirty="0" smtClean="0"/>
          </a:p>
          <a:p>
            <a:pPr algn="ctr"/>
            <a:endParaRPr lang="es-EC" dirty="0"/>
          </a:p>
        </p:txBody>
      </p:sp>
      <p:sp>
        <p:nvSpPr>
          <p:cNvPr id="9" name="1 Título"/>
          <p:cNvSpPr txBox="1">
            <a:spLocks/>
          </p:cNvSpPr>
          <p:nvPr/>
        </p:nvSpPr>
        <p:spPr>
          <a:xfrm>
            <a:off x="278605" y="31136"/>
            <a:ext cx="8229600" cy="65403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mj-lt"/>
                <a:ea typeface="Calibri"/>
                <a:cs typeface="+mj-cs"/>
              </a:rPr>
              <a:t>LA EMPRESA Y SU ORGANIZACIÓN</a:t>
            </a:r>
            <a:endParaRPr kumimoji="0" lang="es-EC" sz="2800" b="1" i="0"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561" y="664086"/>
            <a:ext cx="3253230" cy="100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idx="4294967295"/>
          </p:nvPr>
        </p:nvSpPr>
        <p:spPr>
          <a:xfrm>
            <a:off x="395536" y="285736"/>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mj-lt"/>
                <a:ea typeface="Calibri"/>
                <a:cs typeface="+mj-cs"/>
              </a:rPr>
              <a:t>LA EMPRESA Y SU ORGANIZACIÓN</a:t>
            </a:r>
            <a:endParaRPr kumimoji="0" lang="es-EC" sz="2800" b="1" i="0" u="none" strike="noStrike" kern="0" cap="none" spc="0" normalizeH="0" baseline="0" noProof="0" dirty="0">
              <a:ln>
                <a:noFill/>
              </a:ln>
              <a:solidFill>
                <a:srgbClr val="FFFFCC"/>
              </a:solidFill>
              <a:effectLst>
                <a:outerShdw blurRad="38100" dist="38100" dir="2700000" algn="tl">
                  <a:srgbClr val="C0C0C0"/>
                </a:outerShdw>
              </a:effectLst>
              <a:uLnTx/>
              <a:uFillTx/>
              <a:latin typeface="+mj-lt"/>
              <a:cs typeface="+mj-cs"/>
            </a:endParaRPr>
          </a:p>
        </p:txBody>
      </p:sp>
      <p:pic>
        <p:nvPicPr>
          <p:cNvPr id="4097" name="Picture 1"/>
          <p:cNvPicPr>
            <a:picLocks noChangeAspect="1" noChangeArrowheads="1"/>
          </p:cNvPicPr>
          <p:nvPr/>
        </p:nvPicPr>
        <p:blipFill rotWithShape="1">
          <a:blip r:embed="rId2"/>
          <a:srcRect l="45022" t="37109" r="31369" b="31810"/>
          <a:stretch/>
        </p:blipFill>
        <p:spPr bwMode="auto">
          <a:xfrm>
            <a:off x="1802538" y="2204863"/>
            <a:ext cx="5304345" cy="3926091"/>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30124"/>
            <a:ext cx="2789758" cy="8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idx="4294967295"/>
          </p:nvPr>
        </p:nvSpPr>
        <p:spPr>
          <a:xfrm>
            <a:off x="0" y="274638"/>
            <a:ext cx="925252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mj-lt"/>
                <a:ea typeface="Calibri"/>
                <a:cs typeface="+mj-cs"/>
              </a:rPr>
              <a:t>LA EMPRESA Y SU ORGANIZACIÓN</a:t>
            </a:r>
            <a:endParaRPr kumimoji="0" lang="es-EC" sz="2800" b="1" i="0" u="none" strike="noStrike" kern="0" cap="none" spc="0" normalizeH="0" baseline="0" noProof="0" dirty="0">
              <a:ln>
                <a:noFill/>
              </a:ln>
              <a:solidFill>
                <a:srgbClr val="FFFFCC"/>
              </a:solidFill>
              <a:effectLst>
                <a:outerShdw blurRad="38100" dist="38100" dir="2700000" algn="tl">
                  <a:srgbClr val="C0C0C0"/>
                </a:outerShdw>
              </a:effectLst>
              <a:uLnTx/>
              <a:uFillTx/>
              <a:latin typeface="+mj-lt"/>
              <a:cs typeface="+mj-cs"/>
            </a:endParaRPr>
          </a:p>
        </p:txBody>
      </p:sp>
      <p:pic>
        <p:nvPicPr>
          <p:cNvPr id="67586" name="Picture 2"/>
          <p:cNvPicPr>
            <a:picLocks noChangeAspect="1" noChangeArrowheads="1"/>
          </p:cNvPicPr>
          <p:nvPr/>
        </p:nvPicPr>
        <p:blipFill rotWithShape="1">
          <a:blip r:embed="rId2"/>
          <a:srcRect l="35688" t="40040" r="19839" b="17694"/>
          <a:stretch/>
        </p:blipFill>
        <p:spPr bwMode="auto">
          <a:xfrm>
            <a:off x="620896" y="1721930"/>
            <a:ext cx="7911544" cy="422735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6603" y="982357"/>
            <a:ext cx="2402691" cy="73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412776"/>
            <a:ext cx="7772400" cy="1470025"/>
          </a:xfrm>
        </p:spPr>
        <p:txBody>
          <a:bodyPr>
            <a:normAutofit fontScale="90000"/>
          </a:bodyPr>
          <a:lstStyle/>
          <a:p>
            <a:pPr algn="ctr"/>
            <a:r>
              <a:rPr lang="es-EC" sz="3600" i="0" dirty="0" smtClean="0">
                <a:solidFill>
                  <a:schemeClr val="tx1"/>
                </a:solidFill>
              </a:rPr>
              <a:t>CAPITULO</a:t>
            </a:r>
            <a:r>
              <a:rPr lang="en-US" sz="3600" i="0" dirty="0" smtClean="0">
                <a:solidFill>
                  <a:schemeClr val="tx1"/>
                </a:solidFill>
              </a:rPr>
              <a:t> III</a:t>
            </a: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s-EC" dirty="0" smtClean="0">
                <a:solidFill>
                  <a:schemeClr val="tx1"/>
                </a:solidFill>
              </a:rPr>
              <a:t>ESTUDIO</a:t>
            </a:r>
            <a:r>
              <a:rPr lang="en-US" dirty="0" smtClean="0">
                <a:solidFill>
                  <a:schemeClr val="tx1"/>
                </a:solidFill>
              </a:rPr>
              <a:t> </a:t>
            </a:r>
            <a:r>
              <a:rPr lang="es-EC" dirty="0" smtClean="0">
                <a:solidFill>
                  <a:schemeClr val="tx1"/>
                </a:solidFill>
              </a:rPr>
              <a:t>FINANCIERO</a:t>
            </a:r>
            <a:r>
              <a:rPr lang="en-US" dirty="0" smtClean="0">
                <a:solidFill>
                  <a:schemeClr val="tx1"/>
                </a:solidFill>
              </a:rPr>
              <a:t> </a:t>
            </a:r>
            <a:r>
              <a:rPr lang="en-US" dirty="0">
                <a:solidFill>
                  <a:schemeClr val="tx1"/>
                </a:solidFill>
              </a:rPr>
              <a:t/>
            </a:r>
            <a:br>
              <a:rPr lang="en-US" dirty="0">
                <a:solidFill>
                  <a:schemeClr val="tx1"/>
                </a:solidFill>
              </a:rPr>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1743075"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95736" y="3861048"/>
            <a:ext cx="5425934" cy="1323439"/>
          </a:xfrm>
          <a:prstGeom prst="rect">
            <a:avLst/>
          </a:prstGeom>
          <a:ln>
            <a:solidFill>
              <a:srgbClr val="00B050"/>
            </a:solidFill>
          </a:ln>
        </p:spPr>
        <p:txBody>
          <a:bodyPr wrap="square">
            <a:spAutoFit/>
          </a:bodyPr>
          <a:lstStyle/>
          <a:p>
            <a:pPr algn="just"/>
            <a:r>
              <a:rPr lang="es-ES" sz="2000" dirty="0" smtClean="0"/>
              <a:t>El marco financiero permite establecer los recursos que demanda el proyecto, los ingresos y egresos que generará y la manera como se financiará</a:t>
            </a:r>
            <a:endParaRPr lang="es-ES" sz="2000" dirty="0"/>
          </a:p>
        </p:txBody>
      </p:sp>
    </p:spTree>
    <p:extLst>
      <p:ext uri="{BB962C8B-B14F-4D97-AF65-F5344CB8AC3E}">
        <p14:creationId xmlns:p14="http://schemas.microsoft.com/office/powerpoint/2010/main" val="1522414933"/>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992560" y="-315416"/>
            <a:ext cx="7467600" cy="571500"/>
          </a:xfrm>
          <a:prstGeom prst="rect">
            <a:avLst/>
          </a:prstGeom>
        </p:spPr>
        <p:txBody>
          <a:bodyPr>
            <a:noAutofit/>
          </a:bodyPr>
          <a:lstStyle/>
          <a:p>
            <a:pPr algn="ctr"/>
            <a:r>
              <a:rPr lang="en-US" sz="2800" dirty="0"/>
              <a:t/>
            </a:r>
            <a:br>
              <a:rPr lang="en-US" sz="2800" dirty="0"/>
            </a:br>
            <a:r>
              <a:rPr lang="es-EC" sz="2800" i="0" dirty="0">
                <a:solidFill>
                  <a:schemeClr val="tx1"/>
                </a:solidFill>
              </a:rPr>
              <a:t>LA CAPACITACIÓN EN EL ECUADOR </a:t>
            </a:r>
            <a:endParaRPr lang="en-US" sz="2800" i="0" dirty="0">
              <a:solidFill>
                <a:schemeClr val="tx1"/>
              </a:solidFill>
            </a:endParaRPr>
          </a:p>
        </p:txBody>
      </p:sp>
      <p:sp>
        <p:nvSpPr>
          <p:cNvPr id="8" name="1 Título"/>
          <p:cNvSpPr txBox="1">
            <a:spLocks/>
          </p:cNvSpPr>
          <p:nvPr/>
        </p:nvSpPr>
        <p:spPr>
          <a:xfrm>
            <a:off x="611560" y="188640"/>
            <a:ext cx="82296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2" name="1 Rectángulo"/>
          <p:cNvSpPr/>
          <p:nvPr/>
        </p:nvSpPr>
        <p:spPr>
          <a:xfrm>
            <a:off x="35496" y="764704"/>
            <a:ext cx="4572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r>
              <a:rPr lang="es-ES" dirty="0"/>
              <a:t>En el Ecuador existe una diversidad de oferentes tanto a nivel privado como  público que están amparados por cuatro grandes organizaciones que </a:t>
            </a:r>
            <a:r>
              <a:rPr lang="es-ES" dirty="0" smtClean="0"/>
              <a:t>son: </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360" y="663811"/>
            <a:ext cx="16764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0768"/>
            <a:ext cx="1646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742206"/>
            <a:ext cx="14144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Junta Nacional de Artesan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107" y="1268760"/>
            <a:ext cx="1531620" cy="593725"/>
          </a:xfrm>
          <a:prstGeom prst="rect">
            <a:avLst/>
          </a:prstGeom>
          <a:noFill/>
          <a:ln>
            <a:noFill/>
          </a:ln>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2447" t="45082" r="29797" b="23398"/>
          <a:stretch/>
        </p:blipFill>
        <p:spPr bwMode="auto">
          <a:xfrm>
            <a:off x="521812" y="2538219"/>
            <a:ext cx="3952715" cy="247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610082" y="2826802"/>
            <a:ext cx="444963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t>Según el informe Servicio Ecuatoriano de Capacitación Profesional (SECAP) se estableció que en el año 2012, fueron 16.275 las personas de la Provincia de Pichincha accedieron a cursos de capacitación.</a:t>
            </a:r>
          </a:p>
        </p:txBody>
      </p:sp>
      <p:sp>
        <p:nvSpPr>
          <p:cNvPr id="13" name="12 Rectángulo"/>
          <p:cNvSpPr/>
          <p:nvPr/>
        </p:nvSpPr>
        <p:spPr>
          <a:xfrm>
            <a:off x="411721" y="5157192"/>
            <a:ext cx="430429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a:t>
            </a:r>
            <a:r>
              <a:rPr lang="es-EC" dirty="0" smtClean="0"/>
              <a:t>xiste </a:t>
            </a:r>
            <a:r>
              <a:rPr lang="es-EC" dirty="0"/>
              <a:t>una alta diversidad de oferentes de servicios de capacitación tanto a nivel privado como público. </a:t>
            </a:r>
            <a:endParaRPr lang="es-ES" dirty="0"/>
          </a:p>
        </p:txBody>
      </p:sp>
      <p:sp>
        <p:nvSpPr>
          <p:cNvPr id="14" name="13 Rectángulo"/>
          <p:cNvSpPr/>
          <p:nvPr/>
        </p:nvSpPr>
        <p:spPr>
          <a:xfrm>
            <a:off x="1136695" y="2060848"/>
            <a:ext cx="667566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b="1" dirty="0" smtClean="0"/>
              <a:t>DEMANDA DE CAPACITACIÓN PROVINCIA DE PICHINCHA</a:t>
            </a:r>
            <a:endParaRPr lang="es-ES" b="1" dirty="0"/>
          </a:p>
        </p:txBody>
      </p:sp>
      <p:sp>
        <p:nvSpPr>
          <p:cNvPr id="15" name="14 Rectángulo"/>
          <p:cNvSpPr/>
          <p:nvPr/>
        </p:nvSpPr>
        <p:spPr>
          <a:xfrm>
            <a:off x="4932040" y="5435932"/>
            <a:ext cx="38057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OFERTA DE CAPACITACIÓN</a:t>
            </a:r>
            <a:endParaRPr lang="es-ES" b="1" dirty="0"/>
          </a:p>
        </p:txBody>
      </p:sp>
    </p:spTree>
    <p:extLst>
      <p:ext uri="{BB962C8B-B14F-4D97-AF65-F5344CB8AC3E}">
        <p14:creationId xmlns:p14="http://schemas.microsoft.com/office/powerpoint/2010/main" val="36322102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algn="ctr"/>
            <a:r>
              <a:rPr lang="es-ES" sz="2800" i="0" dirty="0" smtClean="0">
                <a:solidFill>
                  <a:schemeClr val="tx1"/>
                </a:solidFill>
              </a:rPr>
              <a:t>Objetivos </a:t>
            </a:r>
            <a:r>
              <a:rPr lang="es-ES" sz="2800" i="0" dirty="0">
                <a:solidFill>
                  <a:schemeClr val="tx1"/>
                </a:solidFill>
              </a:rPr>
              <a:t>Del Estudio </a:t>
            </a:r>
            <a:r>
              <a:rPr lang="es-ES" sz="2800" i="0" dirty="0" smtClean="0">
                <a:solidFill>
                  <a:schemeClr val="tx1"/>
                </a:solidFill>
              </a:rPr>
              <a:t>Financiero</a:t>
            </a:r>
            <a:endParaRPr lang="en-US" sz="2800" i="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17710790"/>
              </p:ext>
            </p:extLst>
          </p:nvPr>
        </p:nvGraphicFramePr>
        <p:xfrm>
          <a:off x="107504" y="692696"/>
          <a:ext cx="9036496"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119043"/>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idx="4294967295"/>
          </p:nvPr>
        </p:nvSpPr>
        <p:spPr>
          <a:xfrm>
            <a:off x="428596" y="0"/>
            <a:ext cx="8229600" cy="1143000"/>
          </a:xfrm>
          <a:prstGeom prst="rect">
            <a:avLst/>
          </a:prstGeom>
          <a:ln>
            <a:noFill/>
          </a:ln>
        </p:spPr>
        <p:txBody>
          <a:bodyPr/>
          <a:lstStyle/>
          <a:p>
            <a:pPr algn="ctr"/>
            <a:r>
              <a:rPr lang="es-EC" sz="2800" i="0" dirty="0">
                <a:solidFill>
                  <a:schemeClr val="tx1"/>
                </a:solidFill>
              </a:rPr>
              <a:t>PRESUPUESTO DE INVERSIÓN</a:t>
            </a:r>
          </a:p>
        </p:txBody>
      </p:sp>
      <p:sp>
        <p:nvSpPr>
          <p:cNvPr id="6" name="5 Rectángulo"/>
          <p:cNvSpPr/>
          <p:nvPr/>
        </p:nvSpPr>
        <p:spPr>
          <a:xfrm>
            <a:off x="3286116" y="3786190"/>
            <a:ext cx="3429024" cy="461665"/>
          </a:xfrm>
          <a:prstGeom prst="rect">
            <a:avLst/>
          </a:prstGeom>
        </p:spPr>
        <p:txBody>
          <a:bodyPr wrap="square">
            <a:spAutoFit/>
          </a:bodyPr>
          <a:lstStyle/>
          <a:p>
            <a:r>
              <a:rPr lang="es-ES" sz="2400" b="1" dirty="0" smtClean="0">
                <a:latin typeface="Arial Black" pitchFamily="34" charset="0"/>
                <a:ea typeface="+mj-ea"/>
                <a:cs typeface="+mj-cs"/>
              </a:rPr>
              <a:t>Activos</a:t>
            </a:r>
            <a:r>
              <a:rPr lang="es-ES" sz="2400" b="1" dirty="0" smtClean="0">
                <a:latin typeface="Arial Black" pitchFamily="34" charset="0"/>
              </a:rPr>
              <a:t> </a:t>
            </a:r>
            <a:r>
              <a:rPr lang="es-ES" sz="2400" b="1" dirty="0" smtClean="0">
                <a:latin typeface="Arial Black" pitchFamily="34" charset="0"/>
                <a:ea typeface="+mj-ea"/>
                <a:cs typeface="+mj-cs"/>
              </a:rPr>
              <a:t>Diferidos</a:t>
            </a:r>
            <a:endParaRPr lang="es-EC" sz="2400" b="1" dirty="0" smtClean="0">
              <a:latin typeface="Arial Black" pitchFamily="34" charset="0"/>
              <a:ea typeface="+mj-ea"/>
              <a:cs typeface="+mj-cs"/>
            </a:endParaRPr>
          </a:p>
        </p:txBody>
      </p:sp>
      <p:sp>
        <p:nvSpPr>
          <p:cNvPr id="11" name="10 Flecha derecha"/>
          <p:cNvSpPr/>
          <p:nvPr/>
        </p:nvSpPr>
        <p:spPr>
          <a:xfrm>
            <a:off x="179512" y="4429132"/>
            <a:ext cx="2120722" cy="136815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600" b="1" dirty="0">
                <a:solidFill>
                  <a:schemeClr val="tx1"/>
                </a:solidFill>
              </a:rPr>
              <a:t>Inversión Inicial Activos </a:t>
            </a:r>
            <a:r>
              <a:rPr lang="es-EC" sz="1600" b="1" dirty="0" smtClean="0">
                <a:solidFill>
                  <a:schemeClr val="tx1"/>
                </a:solidFill>
              </a:rPr>
              <a:t>Intangibles </a:t>
            </a:r>
            <a:endParaRPr lang="es-EC" sz="1600" b="1" dirty="0">
              <a:solidFill>
                <a:schemeClr val="tx1"/>
              </a:solidFill>
            </a:endParaRPr>
          </a:p>
        </p:txBody>
      </p:sp>
      <p:sp>
        <p:nvSpPr>
          <p:cNvPr id="14" name="13 Rectángulo"/>
          <p:cNvSpPr/>
          <p:nvPr/>
        </p:nvSpPr>
        <p:spPr>
          <a:xfrm>
            <a:off x="3286116" y="857232"/>
            <a:ext cx="3214710" cy="461665"/>
          </a:xfrm>
          <a:prstGeom prst="rect">
            <a:avLst/>
          </a:prstGeom>
        </p:spPr>
        <p:txBody>
          <a:bodyPr wrap="square">
            <a:spAutoFit/>
          </a:bodyPr>
          <a:lstStyle/>
          <a:p>
            <a:r>
              <a:rPr lang="es-ES" sz="2400" b="1" dirty="0" smtClean="0">
                <a:latin typeface="Arial Black" pitchFamily="34" charset="0"/>
                <a:ea typeface="+mj-ea"/>
                <a:cs typeface="+mj-cs"/>
              </a:rPr>
              <a:t>Activos</a:t>
            </a:r>
            <a:r>
              <a:rPr lang="es-ES" sz="2400" b="1" dirty="0" smtClean="0">
                <a:latin typeface="Arial Black" pitchFamily="34" charset="0"/>
              </a:rPr>
              <a:t> </a:t>
            </a:r>
            <a:r>
              <a:rPr lang="es-ES" sz="2400" b="1" dirty="0" smtClean="0">
                <a:latin typeface="Arial Black" pitchFamily="34" charset="0"/>
                <a:ea typeface="+mj-ea"/>
                <a:cs typeface="+mj-cs"/>
              </a:rPr>
              <a:t>Fijos</a:t>
            </a:r>
            <a:endParaRPr lang="es-EC" sz="2400" b="1" dirty="0" smtClean="0">
              <a:latin typeface="Arial Black" pitchFamily="34" charset="0"/>
              <a:ea typeface="+mj-ea"/>
              <a:cs typeface="+mj-cs"/>
            </a:endParaRPr>
          </a:p>
        </p:txBody>
      </p:sp>
      <p:pic>
        <p:nvPicPr>
          <p:cNvPr id="17409" name="Picture 1"/>
          <p:cNvPicPr>
            <a:picLocks noChangeAspect="1" noChangeArrowheads="1"/>
          </p:cNvPicPr>
          <p:nvPr/>
        </p:nvPicPr>
        <p:blipFill>
          <a:blip r:embed="rId2"/>
          <a:srcRect/>
          <a:stretch>
            <a:fillRect/>
          </a:stretch>
        </p:blipFill>
        <p:spPr bwMode="auto">
          <a:xfrm>
            <a:off x="2222147" y="4286256"/>
            <a:ext cx="5239562" cy="1571636"/>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2071670" y="1500174"/>
            <a:ext cx="5540516" cy="1857388"/>
          </a:xfrm>
          <a:prstGeom prst="rect">
            <a:avLst/>
          </a:prstGeom>
          <a:noFill/>
          <a:ln w="9525">
            <a:noFill/>
            <a:miter lim="800000"/>
            <a:headEnd/>
            <a:tailEnd/>
          </a:ln>
          <a:effectLst/>
        </p:spPr>
      </p:pic>
      <p:sp>
        <p:nvSpPr>
          <p:cNvPr id="18" name="17 Elipse"/>
          <p:cNvSpPr/>
          <p:nvPr/>
        </p:nvSpPr>
        <p:spPr>
          <a:xfrm>
            <a:off x="6429388" y="3000372"/>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Elipse"/>
          <p:cNvSpPr/>
          <p:nvPr/>
        </p:nvSpPr>
        <p:spPr>
          <a:xfrm>
            <a:off x="6612054" y="5572140"/>
            <a:ext cx="1000132"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idx="4294967295"/>
          </p:nvPr>
        </p:nvSpPr>
        <p:spPr>
          <a:xfrm>
            <a:off x="428596" y="0"/>
            <a:ext cx="8229600" cy="1143000"/>
          </a:xfrm>
          <a:prstGeom prst="rect">
            <a:avLst/>
          </a:prstGeom>
          <a:ln>
            <a:noFill/>
          </a:ln>
        </p:spPr>
        <p:txBody>
          <a:bodyPr/>
          <a:lstStyle/>
          <a:p>
            <a:pPr algn="ctr"/>
            <a:r>
              <a:rPr lang="es-EC" sz="2800" i="0" dirty="0">
                <a:solidFill>
                  <a:schemeClr val="tx1"/>
                </a:solidFill>
              </a:rPr>
              <a:t>PRESUPUESTO DE </a:t>
            </a:r>
            <a:r>
              <a:rPr lang="es-EC" sz="2800" i="0" dirty="0" smtClean="0">
                <a:solidFill>
                  <a:schemeClr val="tx1"/>
                </a:solidFill>
              </a:rPr>
              <a:t>INVERSIÓN</a:t>
            </a:r>
            <a:endParaRPr lang="es-EC" sz="2800" i="0" dirty="0">
              <a:solidFill>
                <a:schemeClr val="tx1"/>
              </a:solidFill>
            </a:endParaRPr>
          </a:p>
        </p:txBody>
      </p:sp>
      <p:sp>
        <p:nvSpPr>
          <p:cNvPr id="14" name="13 Rectángulo"/>
          <p:cNvSpPr/>
          <p:nvPr/>
        </p:nvSpPr>
        <p:spPr>
          <a:xfrm>
            <a:off x="1547664" y="928670"/>
            <a:ext cx="6667674" cy="461665"/>
          </a:xfrm>
          <a:prstGeom prst="rect">
            <a:avLst/>
          </a:prstGeom>
        </p:spPr>
        <p:txBody>
          <a:bodyPr wrap="square">
            <a:spAutoFit/>
          </a:bodyPr>
          <a:lstStyle/>
          <a:p>
            <a:r>
              <a:rPr lang="es-EC" sz="2400" b="1" dirty="0" smtClean="0">
                <a:latin typeface="Arial Black" pitchFamily="34" charset="0"/>
                <a:ea typeface="+mj-ea"/>
                <a:cs typeface="+mj-cs"/>
              </a:rPr>
              <a:t>Capital De Trabajo Pre-Operativo</a:t>
            </a:r>
          </a:p>
        </p:txBody>
      </p:sp>
      <p:pic>
        <p:nvPicPr>
          <p:cNvPr id="76801" name="Picture 1"/>
          <p:cNvPicPr>
            <a:picLocks noChangeAspect="1" noChangeArrowheads="1"/>
          </p:cNvPicPr>
          <p:nvPr/>
        </p:nvPicPr>
        <p:blipFill>
          <a:blip r:embed="rId2"/>
          <a:srcRect/>
          <a:stretch>
            <a:fillRect/>
          </a:stretch>
        </p:blipFill>
        <p:spPr bwMode="auto">
          <a:xfrm>
            <a:off x="1285852" y="1643050"/>
            <a:ext cx="6895043" cy="3214710"/>
          </a:xfrm>
          <a:prstGeom prst="rect">
            <a:avLst/>
          </a:prstGeom>
          <a:noFill/>
          <a:ln w="9525">
            <a:noFill/>
            <a:miter lim="800000"/>
            <a:headEnd/>
            <a:tailEnd/>
          </a:ln>
          <a:effectLst/>
        </p:spPr>
      </p:pic>
      <p:sp>
        <p:nvSpPr>
          <p:cNvPr id="5" name="4 Elipse"/>
          <p:cNvSpPr/>
          <p:nvPr/>
        </p:nvSpPr>
        <p:spPr>
          <a:xfrm>
            <a:off x="7244276" y="4581128"/>
            <a:ext cx="1000132"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1285852" y="4143380"/>
            <a:ext cx="6000792" cy="124681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00033" y="1214422"/>
            <a:ext cx="6609361" cy="1643074"/>
          </a:xfrm>
          <a:prstGeom prst="rect">
            <a:avLst/>
          </a:prstGeom>
          <a:noFill/>
          <a:ln w="9525">
            <a:noFill/>
            <a:miter lim="800000"/>
            <a:headEnd/>
            <a:tailEnd/>
          </a:ln>
          <a:effectLst/>
        </p:spPr>
      </p:pic>
      <p:sp>
        <p:nvSpPr>
          <p:cNvPr id="13" name="12 Flecha derecha"/>
          <p:cNvSpPr/>
          <p:nvPr/>
        </p:nvSpPr>
        <p:spPr>
          <a:xfrm flipH="1">
            <a:off x="7358082" y="1857364"/>
            <a:ext cx="1643074" cy="135732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400" b="1" dirty="0" smtClean="0">
                <a:solidFill>
                  <a:schemeClr val="tx1"/>
                </a:solidFill>
              </a:rPr>
              <a:t>TOTAL</a:t>
            </a:r>
          </a:p>
          <a:p>
            <a:pPr algn="ctr">
              <a:defRPr/>
            </a:pPr>
            <a:r>
              <a:rPr lang="es-EC" sz="1400" b="1" dirty="0" smtClean="0">
                <a:solidFill>
                  <a:schemeClr val="tx1"/>
                </a:solidFill>
              </a:rPr>
              <a:t>Inversión Inicial</a:t>
            </a:r>
            <a:endParaRPr lang="es-EC" sz="1400" b="1" dirty="0">
              <a:solidFill>
                <a:schemeClr val="tx1"/>
              </a:solidFill>
            </a:endParaRPr>
          </a:p>
        </p:txBody>
      </p:sp>
      <p:sp>
        <p:nvSpPr>
          <p:cNvPr id="14" name="13 Rectángulo"/>
          <p:cNvSpPr/>
          <p:nvPr/>
        </p:nvSpPr>
        <p:spPr>
          <a:xfrm>
            <a:off x="1907704" y="3357562"/>
            <a:ext cx="5236064" cy="461665"/>
          </a:xfrm>
          <a:prstGeom prst="rect">
            <a:avLst/>
          </a:prstGeom>
        </p:spPr>
        <p:txBody>
          <a:bodyPr wrap="square">
            <a:spAutoFit/>
          </a:bodyPr>
          <a:lstStyle/>
          <a:p>
            <a:r>
              <a:rPr lang="es-EC" sz="2400" b="1" dirty="0" smtClean="0">
                <a:latin typeface="Arial Black" pitchFamily="34" charset="0"/>
                <a:ea typeface="+mj-ea"/>
                <a:cs typeface="+mj-cs"/>
              </a:rPr>
              <a:t>Financiamiento del Proyecto</a:t>
            </a:r>
          </a:p>
        </p:txBody>
      </p:sp>
      <p:sp>
        <p:nvSpPr>
          <p:cNvPr id="16" name="1 Título"/>
          <p:cNvSpPr txBox="1">
            <a:spLocks/>
          </p:cNvSpPr>
          <p:nvPr/>
        </p:nvSpPr>
        <p:spPr>
          <a:xfrm>
            <a:off x="428596" y="214290"/>
            <a:ext cx="8229600" cy="928710"/>
          </a:xfrm>
          <a:prstGeom prst="rect">
            <a:avLst/>
          </a:prstGeom>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28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PRESUPUESTO DE INVERSIÓN</a:t>
            </a:r>
            <a:endParaRPr kumimoji="0" lang="es-EC" sz="28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17" name="16 Elipse"/>
          <p:cNvSpPr/>
          <p:nvPr/>
        </p:nvSpPr>
        <p:spPr>
          <a:xfrm>
            <a:off x="6143636" y="2357430"/>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0 Imagen"/>
          <p:cNvPicPr/>
          <p:nvPr/>
        </p:nvPicPr>
        <p:blipFill>
          <a:blip r:embed="rId4" cstate="print">
            <a:extLst>
              <a:ext uri="{28A0092B-C50C-407E-A947-70E740481C1C}">
                <a14:useLocalDpi xmlns:a14="http://schemas.microsoft.com/office/drawing/2010/main" val="0"/>
              </a:ext>
            </a:extLst>
          </a:blip>
          <a:stretch>
            <a:fillRect/>
          </a:stretch>
        </p:blipFill>
        <p:spPr>
          <a:xfrm>
            <a:off x="7434580" y="4694310"/>
            <a:ext cx="1709420" cy="628650"/>
          </a:xfrm>
          <a:prstGeom prst="rect">
            <a:avLst/>
          </a:prstGeom>
        </p:spPr>
      </p:pic>
      <p:sp>
        <p:nvSpPr>
          <p:cNvPr id="11" name="10 Elipse"/>
          <p:cNvSpPr/>
          <p:nvPr/>
        </p:nvSpPr>
        <p:spPr>
          <a:xfrm>
            <a:off x="5796136" y="4869160"/>
            <a:ext cx="1000132" cy="250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857232"/>
            <a:ext cx="5857916" cy="523220"/>
          </a:xfrm>
          <a:prstGeom prst="rect">
            <a:avLst/>
          </a:prstGeom>
        </p:spPr>
        <p:txBody>
          <a:bodyPr wrap="square">
            <a:spAutoFit/>
          </a:bodyPr>
          <a:lstStyle/>
          <a:p>
            <a:r>
              <a:rPr lang="es-EC" sz="2800" b="1" dirty="0" smtClean="0">
                <a:latin typeface="Arial Black" pitchFamily="34" charset="0"/>
                <a:ea typeface="+mj-ea"/>
                <a:cs typeface="+mj-cs"/>
              </a:rPr>
              <a:t>Financiamiento del Proyecto</a:t>
            </a:r>
          </a:p>
        </p:txBody>
      </p:sp>
      <p:pic>
        <p:nvPicPr>
          <p:cNvPr id="3" name="2 Imagen"/>
          <p:cNvPicPr/>
          <p:nvPr/>
        </p:nvPicPr>
        <p:blipFill>
          <a:blip r:embed="rId2"/>
          <a:srcRect/>
          <a:stretch>
            <a:fillRect/>
          </a:stretch>
        </p:blipFill>
        <p:spPr bwMode="auto">
          <a:xfrm>
            <a:off x="2357422" y="3857628"/>
            <a:ext cx="4929222" cy="1877380"/>
          </a:xfrm>
          <a:prstGeom prst="rect">
            <a:avLst/>
          </a:prstGeom>
          <a:noFill/>
          <a:ln w="9525">
            <a:noFill/>
            <a:miter lim="800000"/>
            <a:headEnd/>
            <a:tailEnd/>
          </a:ln>
        </p:spPr>
      </p:pic>
      <p:pic>
        <p:nvPicPr>
          <p:cNvPr id="4" name="3 Imagen"/>
          <p:cNvPicPr/>
          <p:nvPr/>
        </p:nvPicPr>
        <p:blipFill>
          <a:blip r:embed="rId3"/>
          <a:srcRect/>
          <a:stretch>
            <a:fillRect/>
          </a:stretch>
        </p:blipFill>
        <p:spPr bwMode="auto">
          <a:xfrm>
            <a:off x="3000364" y="2428868"/>
            <a:ext cx="3286148" cy="1000132"/>
          </a:xfrm>
          <a:prstGeom prst="rect">
            <a:avLst/>
          </a:prstGeom>
          <a:noFill/>
          <a:ln w="9525">
            <a:noFill/>
            <a:miter lim="800000"/>
            <a:headEnd/>
            <a:tailEnd/>
          </a:ln>
        </p:spPr>
      </p:pic>
      <p:sp>
        <p:nvSpPr>
          <p:cNvPr id="77825" name="Rectangle 1"/>
          <p:cNvSpPr>
            <a:spLocks noChangeArrowheads="1"/>
          </p:cNvSpPr>
          <p:nvPr/>
        </p:nvSpPr>
        <p:spPr bwMode="auto">
          <a:xfrm>
            <a:off x="2357422" y="1714488"/>
            <a:ext cx="450056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de Amortización del Crédito</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Elipse"/>
          <p:cNvSpPr/>
          <p:nvPr/>
        </p:nvSpPr>
        <p:spPr>
          <a:xfrm>
            <a:off x="5076056" y="2924944"/>
            <a:ext cx="121045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810127" y="188640"/>
            <a:ext cx="7595152" cy="523220"/>
          </a:xfrm>
          <a:prstGeom prst="rect">
            <a:avLst/>
          </a:prstGeom>
        </p:spPr>
        <p:txBody>
          <a:bodyPr wrap="square">
            <a:spAutoFit/>
          </a:bodyPr>
          <a:lstStyle/>
          <a:p>
            <a:pPr lvl="0" algn="ctr" fontAlgn="base">
              <a:spcBef>
                <a:spcPct val="0"/>
              </a:spcBef>
              <a:spcAft>
                <a:spcPct val="0"/>
              </a:spcAft>
              <a:defRPr/>
            </a:pPr>
            <a:r>
              <a:rPr lang="es-EC" sz="2800" b="1" kern="0" dirty="0">
                <a:effectLst>
                  <a:outerShdw blurRad="38100" dist="38100" dir="2700000" algn="tl">
                    <a:srgbClr val="C0C0C0"/>
                  </a:outerShdw>
                </a:effectLst>
              </a:rPr>
              <a:t>PRESUPUESTO DE INVERSIÓN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14609"/>
            <a:ext cx="17065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i="0" dirty="0" smtClean="0">
                <a:solidFill>
                  <a:schemeClr val="tx1"/>
                </a:solidFill>
                <a:latin typeface="Arial" pitchFamily="34" charset="0"/>
                <a:cs typeface="Arial" pitchFamily="34" charset="0"/>
              </a:rPr>
              <a:t>Punto de Equilibrio</a:t>
            </a: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9" name="Rectangle 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8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52525" y="1114425"/>
            <a:ext cx="785818" cy="736705"/>
          </a:xfrm>
          <a:prstGeom prst="rect">
            <a:avLst/>
          </a:prstGeom>
          <a:noFill/>
        </p:spPr>
      </p:pic>
      <p:sp>
        <p:nvSpPr>
          <p:cNvPr id="12291"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0" y="1998566"/>
            <a:ext cx="300036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 donde: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 =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$ 71.897,57</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 =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1848</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964381" y="3284984"/>
            <a:ext cx="7215238" cy="400110"/>
          </a:xfrm>
          <a:prstGeom prst="rect">
            <a:avLst/>
          </a:prstGeom>
          <a:noFill/>
          <a:ln w="9525">
            <a:noFill/>
            <a:miter lim="800000"/>
            <a:headEnd/>
            <a:tailEnd/>
          </a:ln>
          <a:effectLst/>
        </p:spPr>
        <p:txBody>
          <a:bodyPr vert="horz" wrap="square" lIns="2171016" tIns="45720" rIns="2182125"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43300" algn="dec"/>
              </a:tabLst>
            </a:pPr>
            <a:r>
              <a:rPr kumimoji="0" lang="es-ES" sz="2000" b="1" i="0"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P=</a:t>
            </a:r>
            <a:r>
              <a:rPr kumimoji="0" lang="es-ES" sz="2000" b="0" i="0"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$ 38.90</a:t>
            </a:r>
            <a:endParaRPr kumimoji="0" lang="es-ES" sz="3200" b="0" i="0" u="none" strike="noStrike" cap="none" normalizeH="0" baseline="0" dirty="0" smtClean="0">
              <a:ln>
                <a:noFill/>
              </a:ln>
              <a:solidFill>
                <a:srgbClr val="3333CC"/>
              </a:solidFill>
              <a:effectLst/>
              <a:latin typeface="Arial" pitchFamily="34" charset="0"/>
              <a:cs typeface="Arial" pitchFamily="34" charset="0"/>
            </a:endParaRPr>
          </a:p>
        </p:txBody>
      </p:sp>
      <p:sp>
        <p:nvSpPr>
          <p:cNvPr id="122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296"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23896" y="2232081"/>
            <a:ext cx="1824167" cy="663333"/>
          </a:xfrm>
          <a:prstGeom prst="rect">
            <a:avLst/>
          </a:prstGeom>
          <a:noFill/>
        </p:spPr>
      </p:pic>
      <p:sp>
        <p:nvSpPr>
          <p:cNvPr id="1229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5"/>
          <p:cNvSpPr>
            <a:spLocks noChangeArrowheads="1"/>
          </p:cNvSpPr>
          <p:nvPr/>
        </p:nvSpPr>
        <p:spPr bwMode="auto">
          <a:xfrm>
            <a:off x="0" y="857232"/>
            <a:ext cx="30003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Fórmula:</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20 Elipse"/>
          <p:cNvSpPr/>
          <p:nvPr/>
        </p:nvSpPr>
        <p:spPr>
          <a:xfrm>
            <a:off x="3720994" y="3212976"/>
            <a:ext cx="157163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3563888" y="4149080"/>
            <a:ext cx="2304256" cy="1015663"/>
          </a:xfrm>
          <a:prstGeom prst="rect">
            <a:avLst/>
          </a:prstGeom>
        </p:spPr>
        <p:txBody>
          <a:bodyPr wrap="square">
            <a:spAutoFit/>
          </a:bodyPr>
          <a:lstStyle/>
          <a:p>
            <a:r>
              <a:rPr lang="es-ES" sz="2000" b="1" dirty="0"/>
              <a:t>P=</a:t>
            </a:r>
            <a:r>
              <a:rPr lang="es-ES" sz="2000" dirty="0"/>
              <a:t> $ 38.49 x </a:t>
            </a:r>
            <a:r>
              <a:rPr lang="es-ES" sz="2000" dirty="0" smtClean="0"/>
              <a:t>1.30</a:t>
            </a:r>
          </a:p>
          <a:p>
            <a:endParaRPr lang="en-US" sz="2000" dirty="0"/>
          </a:p>
          <a:p>
            <a:pPr algn="ctr"/>
            <a:r>
              <a:rPr lang="es-ES" sz="2000" b="1" dirty="0"/>
              <a:t>P= $</a:t>
            </a:r>
            <a:r>
              <a:rPr lang="es-ES" sz="2000" b="1" dirty="0" smtClean="0"/>
              <a:t>50.00   </a:t>
            </a:r>
            <a:endParaRPr lang="en-US" sz="2000" dirty="0"/>
          </a:p>
        </p:txBody>
      </p:sp>
      <p:sp>
        <p:nvSpPr>
          <p:cNvPr id="4" name="3 Rectángulo"/>
          <p:cNvSpPr/>
          <p:nvPr/>
        </p:nvSpPr>
        <p:spPr>
          <a:xfrm>
            <a:off x="76702" y="4426079"/>
            <a:ext cx="1254938" cy="400110"/>
          </a:xfrm>
          <a:prstGeom prst="rect">
            <a:avLst/>
          </a:prstGeom>
        </p:spPr>
        <p:txBody>
          <a:bodyPr wrap="square">
            <a:spAutoFit/>
          </a:bodyPr>
          <a:lstStyle/>
          <a:p>
            <a:r>
              <a:rPr lang="es-ES" sz="2000" b="1" dirty="0"/>
              <a:t>U=</a:t>
            </a:r>
            <a:r>
              <a:rPr lang="es-ES" sz="2000" dirty="0"/>
              <a:t> 30%</a:t>
            </a:r>
            <a:endParaRPr lang="en-US" sz="2000" dirty="0"/>
          </a:p>
        </p:txBody>
      </p:sp>
      <p:sp>
        <p:nvSpPr>
          <p:cNvPr id="18" name="17 Elipse"/>
          <p:cNvSpPr/>
          <p:nvPr/>
        </p:nvSpPr>
        <p:spPr>
          <a:xfrm>
            <a:off x="3873394" y="4657696"/>
            <a:ext cx="157163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1357290" y="1714488"/>
            <a:ext cx="6572296" cy="3357586"/>
          </a:xfrm>
          <a:prstGeom prst="rect">
            <a:avLst/>
          </a:prstGeom>
          <a:noFill/>
          <a:ln w="9525">
            <a:noFill/>
            <a:miter lim="800000"/>
            <a:headEnd/>
            <a:tailEnd/>
          </a:ln>
        </p:spPr>
      </p:pic>
      <p:sp>
        <p:nvSpPr>
          <p:cNvPr id="7" name="1 Título"/>
          <p:cNvSpPr txBox="1">
            <a:spLocks/>
          </p:cNvSpPr>
          <p:nvPr/>
        </p:nvSpPr>
        <p:spPr>
          <a:xfrm>
            <a:off x="0" y="274638"/>
            <a:ext cx="8933688"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PRESUPUESTO DE INGRESOS</a:t>
            </a:r>
            <a:endParaRPr kumimoji="0" lang="es-EC" sz="3200" b="1"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mj-cs"/>
            </a:endParaRPr>
          </a:p>
        </p:txBody>
      </p:sp>
      <p:sp>
        <p:nvSpPr>
          <p:cNvPr id="4" name="3 Elipse"/>
          <p:cNvSpPr/>
          <p:nvPr/>
        </p:nvSpPr>
        <p:spPr>
          <a:xfrm>
            <a:off x="7020272" y="3645024"/>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Elipse"/>
          <p:cNvSpPr/>
          <p:nvPr/>
        </p:nvSpPr>
        <p:spPr>
          <a:xfrm>
            <a:off x="7020272" y="4509120"/>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800" i="0" dirty="0" smtClean="0">
                <a:solidFill>
                  <a:schemeClr val="tx1"/>
                </a:solidFill>
                <a:latin typeface="Arial" pitchFamily="34" charset="0"/>
                <a:cs typeface="Arial" pitchFamily="34" charset="0"/>
              </a:rPr>
              <a:t>PRESUPUESTO DE GASTOS</a:t>
            </a: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9" name="Rectangle 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291"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2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29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20 Elipse"/>
          <p:cNvSpPr/>
          <p:nvPr/>
        </p:nvSpPr>
        <p:spPr>
          <a:xfrm>
            <a:off x="5521740" y="3996057"/>
            <a:ext cx="1216780" cy="374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2078888" y="1201975"/>
            <a:ext cx="4529253" cy="461665"/>
          </a:xfrm>
          <a:prstGeom prst="rect">
            <a:avLst/>
          </a:prstGeom>
        </p:spPr>
        <p:txBody>
          <a:bodyPr wrap="none">
            <a:spAutoFit/>
          </a:bodyPr>
          <a:lstStyle/>
          <a:p>
            <a:r>
              <a:rPr lang="es-ES" sz="2400" b="1" dirty="0" smtClean="0">
                <a:latin typeface="Arial Black" pitchFamily="34" charset="0"/>
              </a:rPr>
              <a:t>Gastos de Administración</a:t>
            </a:r>
            <a:endParaRPr lang="es-EC" sz="2400" b="1" dirty="0">
              <a:latin typeface="Arial Black" pitchFamily="34" charset="0"/>
            </a:endParaRPr>
          </a:p>
        </p:txBody>
      </p:sp>
      <p:sp>
        <p:nvSpPr>
          <p:cNvPr id="17" name="16 Rectángulo"/>
          <p:cNvSpPr/>
          <p:nvPr/>
        </p:nvSpPr>
        <p:spPr>
          <a:xfrm>
            <a:off x="3016963" y="4370610"/>
            <a:ext cx="3140988" cy="461665"/>
          </a:xfrm>
          <a:prstGeom prst="rect">
            <a:avLst/>
          </a:prstGeom>
        </p:spPr>
        <p:txBody>
          <a:bodyPr wrap="none">
            <a:spAutoFit/>
          </a:bodyPr>
          <a:lstStyle/>
          <a:p>
            <a:r>
              <a:rPr lang="es-ES" sz="2400" b="1" dirty="0" smtClean="0">
                <a:latin typeface="Arial Black" pitchFamily="34" charset="0"/>
              </a:rPr>
              <a:t>Gastos de Ventas</a:t>
            </a:r>
            <a:endParaRPr lang="es-EC" sz="2400" b="1" dirty="0">
              <a:latin typeface="Arial Black" pitchFamily="34" charset="0"/>
            </a:endParaRPr>
          </a:p>
        </p:txBody>
      </p:sp>
      <p:pic>
        <p:nvPicPr>
          <p:cNvPr id="18" name="17 Imagen"/>
          <p:cNvPicPr/>
          <p:nvPr/>
        </p:nvPicPr>
        <p:blipFill>
          <a:blip r:embed="rId2"/>
          <a:srcRect/>
          <a:stretch>
            <a:fillRect/>
          </a:stretch>
        </p:blipFill>
        <p:spPr bwMode="auto">
          <a:xfrm>
            <a:off x="2195736" y="4941168"/>
            <a:ext cx="4412405" cy="1224136"/>
          </a:xfrm>
          <a:prstGeom prst="rect">
            <a:avLst/>
          </a:prstGeom>
          <a:noFill/>
          <a:ln w="9525">
            <a:noFill/>
            <a:miter lim="800000"/>
            <a:headEnd/>
            <a:tailEnd/>
          </a:ln>
        </p:spPr>
      </p:pic>
      <p:sp>
        <p:nvSpPr>
          <p:cNvPr id="20" name="19 Elipse"/>
          <p:cNvSpPr/>
          <p:nvPr/>
        </p:nvSpPr>
        <p:spPr>
          <a:xfrm>
            <a:off x="5808015" y="5877669"/>
            <a:ext cx="956021" cy="37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369" y="1663640"/>
            <a:ext cx="4615382" cy="270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768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9144001" cy="633412"/>
          </a:xfrm>
          <a:prstGeom prst="rect">
            <a:avLst/>
          </a:prstGeom>
        </p:spPr>
        <p:txBody>
          <a:bodyPr>
            <a:normAutofit/>
          </a:bodyPr>
          <a:lstStyle/>
          <a:p>
            <a:pPr algn="ctr"/>
            <a:r>
              <a:rPr lang="es-EC" i="0" dirty="0" smtClean="0">
                <a:solidFill>
                  <a:schemeClr val="tx1"/>
                </a:solidFill>
                <a:latin typeface="Arial" pitchFamily="34" charset="0"/>
                <a:cs typeface="Arial" pitchFamily="34" charset="0"/>
              </a:rPr>
              <a:t>Estado de Resultados</a:t>
            </a:r>
            <a:endParaRPr lang="es-EC" i="0" dirty="0">
              <a:solidFill>
                <a:schemeClr val="tx1"/>
              </a:solidFill>
              <a:latin typeface="Arial" pitchFamily="34" charset="0"/>
              <a:cs typeface="Arial"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880" y="1571612"/>
            <a:ext cx="8858280" cy="3571900"/>
          </a:xfrm>
          <a:prstGeom prst="rect">
            <a:avLst/>
          </a:prstGeom>
          <a:noFill/>
          <a:ln>
            <a:noFill/>
          </a:ln>
        </p:spPr>
      </p:pic>
      <p:sp>
        <p:nvSpPr>
          <p:cNvPr id="4" name="3 Elipse"/>
          <p:cNvSpPr/>
          <p:nvPr/>
        </p:nvSpPr>
        <p:spPr>
          <a:xfrm>
            <a:off x="3419872" y="4797152"/>
            <a:ext cx="1008112" cy="346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Elipse"/>
          <p:cNvSpPr/>
          <p:nvPr/>
        </p:nvSpPr>
        <p:spPr>
          <a:xfrm>
            <a:off x="8117996" y="4797152"/>
            <a:ext cx="1008112" cy="346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8244408" y="3573016"/>
            <a:ext cx="899592" cy="346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3474132" y="3573016"/>
            <a:ext cx="953852" cy="346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i="0" dirty="0" smtClean="0">
                <a:solidFill>
                  <a:srgbClr val="002060"/>
                </a:solidFill>
                <a:latin typeface="Arial" pitchFamily="34" charset="0"/>
                <a:cs typeface="Arial" pitchFamily="34" charset="0"/>
              </a:rPr>
              <a:t>Flujo de Fondos</a:t>
            </a:r>
            <a:endParaRPr lang="es-EC" i="0" dirty="0">
              <a:solidFill>
                <a:srgbClr val="002060"/>
              </a:solidFill>
              <a:latin typeface="Arial" pitchFamily="34" charset="0"/>
              <a:cs typeface="Arial" pitchFamily="34" charset="0"/>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928670"/>
            <a:ext cx="8429684" cy="5000660"/>
          </a:xfrm>
          <a:prstGeom prst="rect">
            <a:avLst/>
          </a:prstGeom>
          <a:noFill/>
          <a:ln>
            <a:noFill/>
          </a:ln>
        </p:spPr>
      </p:pic>
      <p:sp>
        <p:nvSpPr>
          <p:cNvPr id="7" name="6 Elipse"/>
          <p:cNvSpPr/>
          <p:nvPr/>
        </p:nvSpPr>
        <p:spPr>
          <a:xfrm>
            <a:off x="3071802" y="5643578"/>
            <a:ext cx="92869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4984" y="-315416"/>
            <a:ext cx="8229600" cy="1143000"/>
          </a:xfrm>
        </p:spPr>
        <p:txBody>
          <a:bodyPr>
            <a:normAutofit/>
          </a:bodyPr>
          <a:lstStyle/>
          <a:p>
            <a:pPr algn="ctr"/>
            <a:r>
              <a:rPr lang="en-US" dirty="0" smtClean="0">
                <a:solidFill>
                  <a:schemeClr val="tx1"/>
                </a:solidFill>
              </a:rPr>
              <a:t/>
            </a:r>
            <a:br>
              <a:rPr lang="en-US" dirty="0" smtClean="0">
                <a:solidFill>
                  <a:schemeClr val="tx1"/>
                </a:solidFill>
              </a:rPr>
            </a:br>
            <a:r>
              <a:rPr lang="en-US" sz="2800" i="0" dirty="0" smtClean="0">
                <a:solidFill>
                  <a:schemeClr val="tx1"/>
                </a:solidFill>
              </a:rPr>
              <a:t>LA </a:t>
            </a:r>
            <a:r>
              <a:rPr lang="en-US" sz="2800" i="0" dirty="0">
                <a:solidFill>
                  <a:schemeClr val="tx1"/>
                </a:solidFill>
              </a:rPr>
              <a:t>PARROQUIA DE AMAGUAÑA </a:t>
            </a:r>
            <a:endParaRPr lang="en-US" i="0" dirty="0">
              <a:solidFill>
                <a:schemeClr val="tx1"/>
              </a:solidFill>
            </a:endParaRPr>
          </a:p>
        </p:txBody>
      </p:sp>
      <p:pic>
        <p:nvPicPr>
          <p:cNvPr id="5" name="4 Marcador de contenido" descr="Ima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92696"/>
            <a:ext cx="2782662" cy="2049699"/>
          </a:xfrm>
          <a:prstGeom prst="rect">
            <a:avLst/>
          </a:prstGeom>
          <a:noFill/>
          <a:ln>
            <a:noFill/>
          </a:ln>
        </p:spPr>
      </p:pic>
      <p:sp>
        <p:nvSpPr>
          <p:cNvPr id="4" name="3 Rectángulo"/>
          <p:cNvSpPr/>
          <p:nvPr/>
        </p:nvSpPr>
        <p:spPr>
          <a:xfrm>
            <a:off x="22662" y="836712"/>
            <a:ext cx="5845482"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“El nombre de la parroquia tiene su origen en la lengua quechua AMA: Negación y WAÑUNA: Morir, Amaguaña se traduce entonces como la tierra de vida. </a:t>
            </a:r>
            <a:endParaRPr lang="en-US" dirty="0"/>
          </a:p>
        </p:txBody>
      </p:sp>
      <p:pic>
        <p:nvPicPr>
          <p:cNvPr id="6" name="5 Imagen"/>
          <p:cNvPicPr/>
          <p:nvPr/>
        </p:nvPicPr>
        <p:blipFill rotWithShape="1">
          <a:blip r:embed="rId3">
            <a:extLst>
              <a:ext uri="{28A0092B-C50C-407E-A947-70E740481C1C}">
                <a14:useLocalDpi xmlns:a14="http://schemas.microsoft.com/office/drawing/2010/main" val="0"/>
              </a:ext>
            </a:extLst>
          </a:blip>
          <a:srcRect l="14727" t="3488" r="16749" b="6201"/>
          <a:stretch/>
        </p:blipFill>
        <p:spPr bwMode="auto">
          <a:xfrm>
            <a:off x="67205" y="2185057"/>
            <a:ext cx="3888432" cy="4198878"/>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7 Llamada de flecha a la derecha"/>
          <p:cNvSpPr/>
          <p:nvPr/>
        </p:nvSpPr>
        <p:spPr>
          <a:xfrm flipH="1">
            <a:off x="4355976" y="3212976"/>
            <a:ext cx="4608512" cy="1656184"/>
          </a:xfrm>
          <a:prstGeom prst="rightArrowCallout">
            <a:avLst>
              <a:gd name="adj1" fmla="val 23566"/>
              <a:gd name="adj2" fmla="val 35039"/>
              <a:gd name="adj3" fmla="val 35645"/>
              <a:gd name="adj4" fmla="val 81528"/>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b="1" dirty="0"/>
              <a:t>Norte:</a:t>
            </a:r>
            <a:r>
              <a:rPr lang="es-ES" dirty="0"/>
              <a:t> </a:t>
            </a:r>
            <a:r>
              <a:rPr lang="es-ES" dirty="0" err="1"/>
              <a:t>Conocoto</a:t>
            </a:r>
            <a:endParaRPr lang="en-US" dirty="0"/>
          </a:p>
          <a:p>
            <a:r>
              <a:rPr lang="es-ES" b="1" dirty="0"/>
              <a:t>Sur:</a:t>
            </a:r>
            <a:r>
              <a:rPr lang="es-ES" dirty="0"/>
              <a:t> </a:t>
            </a:r>
            <a:r>
              <a:rPr lang="es-ES" dirty="0" err="1"/>
              <a:t>Uyumbicho</a:t>
            </a:r>
            <a:r>
              <a:rPr lang="es-ES" dirty="0"/>
              <a:t> (Cantón Mejía)</a:t>
            </a:r>
            <a:endParaRPr lang="en-US" dirty="0"/>
          </a:p>
          <a:p>
            <a:r>
              <a:rPr lang="es-ES" b="1" dirty="0"/>
              <a:t>Este:</a:t>
            </a:r>
            <a:r>
              <a:rPr lang="es-ES" dirty="0"/>
              <a:t> Cantón Rumiñahui</a:t>
            </a:r>
            <a:endParaRPr lang="en-US" dirty="0"/>
          </a:p>
          <a:p>
            <a:r>
              <a:rPr lang="es-ES" b="1" dirty="0"/>
              <a:t>Oeste:</a:t>
            </a:r>
            <a:r>
              <a:rPr lang="es-ES" dirty="0"/>
              <a:t> </a:t>
            </a:r>
            <a:r>
              <a:rPr lang="es-ES" dirty="0" err="1"/>
              <a:t>Uyumbicho</a:t>
            </a:r>
            <a:r>
              <a:rPr lang="es-ES" dirty="0"/>
              <a:t>, </a:t>
            </a:r>
            <a:r>
              <a:rPr lang="es-ES" dirty="0" err="1"/>
              <a:t>Cutuglahua</a:t>
            </a:r>
            <a:r>
              <a:rPr lang="es-ES" dirty="0"/>
              <a:t> y Quito urbano</a:t>
            </a:r>
            <a:r>
              <a:rPr lang="es-ES" dirty="0" smtClean="0"/>
              <a:t>.</a:t>
            </a:r>
            <a:endParaRPr lang="en-US" dirty="0"/>
          </a:p>
        </p:txBody>
      </p:sp>
      <p:sp>
        <p:nvSpPr>
          <p:cNvPr id="7" name="2 Marcador de contenido"/>
          <p:cNvSpPr txBox="1">
            <a:spLocks/>
          </p:cNvSpPr>
          <p:nvPr/>
        </p:nvSpPr>
        <p:spPr>
          <a:xfrm>
            <a:off x="3995936" y="5214345"/>
            <a:ext cx="5184576" cy="1684784"/>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marL="0" indent="0" algn="just">
              <a:buFontTx/>
              <a:buNone/>
            </a:pPr>
            <a:r>
              <a:rPr lang="es-ES" sz="1800" smtClean="0">
                <a:solidFill>
                  <a:schemeClr val="tx1"/>
                </a:solidFill>
              </a:rPr>
              <a:t>La Parroquia  Amaguaña cuenta con una población de 31.106 habitantes según los datos del Censo de Población y Vivienda 2010 presentados por el Instituto Nacional de Estadísticas y Censo (INEC). </a:t>
            </a:r>
            <a:endParaRPr lang="en-US" sz="1800" smtClean="0">
              <a:solidFill>
                <a:schemeClr val="tx1"/>
              </a:solidFill>
            </a:endParaRPr>
          </a:p>
          <a:p>
            <a:endParaRPr lang="en-US" sz="1800" dirty="0"/>
          </a:p>
        </p:txBody>
      </p:sp>
      <p:sp>
        <p:nvSpPr>
          <p:cNvPr id="9" name="8 Elipse"/>
          <p:cNvSpPr/>
          <p:nvPr/>
        </p:nvSpPr>
        <p:spPr>
          <a:xfrm>
            <a:off x="1915684" y="5013176"/>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6000" b="1" dirty="0"/>
          </a:p>
        </p:txBody>
      </p:sp>
    </p:spTree>
    <p:extLst>
      <p:ext uri="{BB962C8B-B14F-4D97-AF65-F5344CB8AC3E}">
        <p14:creationId xmlns:p14="http://schemas.microsoft.com/office/powerpoint/2010/main" val="22631442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i="0" dirty="0" smtClean="0">
                <a:solidFill>
                  <a:schemeClr val="tx1"/>
                </a:solidFill>
                <a:latin typeface="Arial" pitchFamily="34" charset="0"/>
                <a:cs typeface="Arial" pitchFamily="34" charset="0"/>
              </a:rPr>
              <a:t>EVALUACIÓN FINANCIERA </a:t>
            </a:r>
            <a:endParaRPr lang="es-EC" dirty="0">
              <a:solidFill>
                <a:schemeClr val="tx1"/>
              </a:solidFill>
            </a:endParaRPr>
          </a:p>
        </p:txBody>
      </p:sp>
      <p:sp>
        <p:nvSpPr>
          <p:cNvPr id="78850" name="Rectangle 2"/>
          <p:cNvSpPr>
            <a:spLocks noChangeArrowheads="1"/>
          </p:cNvSpPr>
          <p:nvPr/>
        </p:nvSpPr>
        <p:spPr bwMode="auto">
          <a:xfrm>
            <a:off x="214282" y="1671992"/>
            <a:ext cx="178591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Cálculo:</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1" name="Rectangle 3"/>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244204" y="1000107"/>
            <a:ext cx="1074333"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VE" sz="2400" b="1" u="sng" dirty="0" smtClean="0">
                <a:solidFill>
                  <a:schemeClr val="accent4">
                    <a:lumMod val="95000"/>
                    <a:lumOff val="5000"/>
                  </a:schemeClr>
                </a:solidFill>
              </a:rPr>
              <a:t>TMAR</a:t>
            </a:r>
            <a:endParaRPr lang="es-EC" sz="2400" b="1" u="sng" dirty="0">
              <a:solidFill>
                <a:schemeClr val="accent4">
                  <a:lumMod val="95000"/>
                  <a:lumOff val="5000"/>
                </a:schemeClr>
              </a:solidFill>
            </a:endParaRPr>
          </a:p>
        </p:txBody>
      </p:sp>
      <p:sp>
        <p:nvSpPr>
          <p:cNvPr id="13" name="6 Rectángulo"/>
          <p:cNvSpPr>
            <a:spLocks noChangeArrowheads="1"/>
          </p:cNvSpPr>
          <p:nvPr/>
        </p:nvSpPr>
        <p:spPr bwMode="auto">
          <a:xfrm>
            <a:off x="357158" y="3643314"/>
            <a:ext cx="2542684"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s-VE" sz="2400" b="1" u="sng" dirty="0" smtClean="0">
                <a:solidFill>
                  <a:schemeClr val="accent4">
                    <a:lumMod val="95000"/>
                    <a:lumOff val="5000"/>
                  </a:schemeClr>
                </a:solidFill>
              </a:rPr>
              <a:t>TMAR  GLOBAL</a:t>
            </a:r>
            <a:endParaRPr lang="es-EC" sz="2800" b="1" u="sng" dirty="0">
              <a:solidFill>
                <a:schemeClr val="accent4">
                  <a:lumMod val="95000"/>
                  <a:lumOff val="5000"/>
                </a:schemeClr>
              </a:solidFill>
            </a:endParaRPr>
          </a:p>
        </p:txBody>
      </p:sp>
      <p:sp>
        <p:nvSpPr>
          <p:cNvPr id="14" name="13 Elipse"/>
          <p:cNvSpPr/>
          <p:nvPr/>
        </p:nvSpPr>
        <p:spPr>
          <a:xfrm>
            <a:off x="5357818" y="2428868"/>
            <a:ext cx="92869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15 Conector recto de flecha"/>
          <p:cNvCxnSpPr/>
          <p:nvPr/>
        </p:nvCxnSpPr>
        <p:spPr>
          <a:xfrm>
            <a:off x="7143768" y="5715016"/>
            <a:ext cx="71438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17 Elipse"/>
          <p:cNvSpPr/>
          <p:nvPr/>
        </p:nvSpPr>
        <p:spPr>
          <a:xfrm>
            <a:off x="6215074" y="5500702"/>
            <a:ext cx="85725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Rectángulo redondeado"/>
          <p:cNvSpPr/>
          <p:nvPr/>
        </p:nvSpPr>
        <p:spPr>
          <a:xfrm>
            <a:off x="7858148" y="5429264"/>
            <a:ext cx="1142976" cy="500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13.9%</a:t>
            </a:r>
            <a:endParaRPr lang="es-EC" b="1" dirty="0"/>
          </a:p>
        </p:txBody>
      </p:sp>
      <p:pic>
        <p:nvPicPr>
          <p:cNvPr id="15" name="14 Imagen"/>
          <p:cNvPicPr/>
          <p:nvPr/>
        </p:nvPicPr>
        <p:blipFill>
          <a:blip r:embed="rId2">
            <a:extLst>
              <a:ext uri="{28A0092B-C50C-407E-A947-70E740481C1C}">
                <a14:useLocalDpi xmlns:a14="http://schemas.microsoft.com/office/drawing/2010/main" val="0"/>
              </a:ext>
            </a:extLst>
          </a:blip>
          <a:srcRect/>
          <a:stretch>
            <a:fillRect/>
          </a:stretch>
        </p:blipFill>
        <p:spPr bwMode="auto">
          <a:xfrm>
            <a:off x="357158" y="2072101"/>
            <a:ext cx="2542684" cy="1356899"/>
          </a:xfrm>
          <a:prstGeom prst="rect">
            <a:avLst/>
          </a:prstGeom>
          <a:noFill/>
          <a:ln>
            <a:noFill/>
          </a:ln>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254287"/>
            <a:ext cx="2838464" cy="59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6 Imagen"/>
          <p:cNvPicPr/>
          <p:nvPr/>
        </p:nvPicPr>
        <p:blipFill>
          <a:blip r:embed="rId4">
            <a:extLst>
              <a:ext uri="{28A0092B-C50C-407E-A947-70E740481C1C}">
                <a14:useLocalDpi xmlns:a14="http://schemas.microsoft.com/office/drawing/2010/main" val="0"/>
              </a:ext>
            </a:extLst>
          </a:blip>
          <a:srcRect/>
          <a:stretch>
            <a:fillRect/>
          </a:stretch>
        </p:blipFill>
        <p:spPr bwMode="auto">
          <a:xfrm>
            <a:off x="2431710" y="4241038"/>
            <a:ext cx="4804586" cy="15642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14282" y="274638"/>
            <a:ext cx="8929718" cy="1143000"/>
          </a:xfrm>
          <a:prstGeom prst="rect">
            <a:avLst/>
          </a:prstGeom>
        </p:spPr>
        <p:txBody>
          <a:bodyPr>
            <a:normAutofit/>
          </a:bodyPr>
          <a:lstStyle/>
          <a:p>
            <a:pPr algn="ctr"/>
            <a:r>
              <a:rPr lang="es-VE" i="0" dirty="0" smtClean="0">
                <a:solidFill>
                  <a:schemeClr val="tx1"/>
                </a:solidFill>
                <a:latin typeface="Arial" pitchFamily="34" charset="0"/>
                <a:cs typeface="Arial" pitchFamily="34" charset="0"/>
              </a:rPr>
              <a:t>EVALUACIÓN FINANCIERA </a:t>
            </a:r>
            <a:endParaRPr lang="es-EC" i="0" dirty="0">
              <a:solidFill>
                <a:schemeClr val="tx1"/>
              </a:solidFill>
              <a:latin typeface="Arial" pitchFamily="34" charset="0"/>
              <a:cs typeface="Arial" pitchFamily="34" charset="0"/>
            </a:endParaRPr>
          </a:p>
        </p:txBody>
      </p:sp>
      <p:sp>
        <p:nvSpPr>
          <p:cNvPr id="9" name="6 Rectángulo"/>
          <p:cNvSpPr>
            <a:spLocks noChangeArrowheads="1"/>
          </p:cNvSpPr>
          <p:nvPr/>
        </p:nvSpPr>
        <p:spPr bwMode="auto">
          <a:xfrm>
            <a:off x="571472" y="1285860"/>
            <a:ext cx="916213"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s-VE" sz="2800" b="1" u="sng" dirty="0">
                <a:solidFill>
                  <a:schemeClr val="accent4">
                    <a:lumMod val="95000"/>
                    <a:lumOff val="5000"/>
                  </a:schemeClr>
                </a:solidFill>
              </a:rPr>
              <a:t>VAN</a:t>
            </a:r>
            <a:endParaRPr lang="es-EC" sz="2800" b="1" u="sng" dirty="0">
              <a:solidFill>
                <a:schemeClr val="accent4">
                  <a:lumMod val="95000"/>
                  <a:lumOff val="5000"/>
                </a:schemeClr>
              </a:solidFill>
            </a:endParaRPr>
          </a:p>
        </p:txBody>
      </p:sp>
      <p:sp>
        <p:nvSpPr>
          <p:cNvPr id="10" name="6 Rectángulo"/>
          <p:cNvSpPr>
            <a:spLocks noChangeArrowheads="1"/>
          </p:cNvSpPr>
          <p:nvPr/>
        </p:nvSpPr>
        <p:spPr bwMode="auto">
          <a:xfrm>
            <a:off x="428596" y="3786190"/>
            <a:ext cx="76335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s-VE" sz="2800" b="1" u="sng" dirty="0" err="1" smtClean="0">
                <a:solidFill>
                  <a:schemeClr val="accent4">
                    <a:lumMod val="95000"/>
                    <a:lumOff val="5000"/>
                  </a:schemeClr>
                </a:solidFill>
              </a:rPr>
              <a:t>TIR</a:t>
            </a:r>
            <a:endParaRPr lang="es-VE" sz="2800" b="1" u="sng" dirty="0" smtClean="0">
              <a:solidFill>
                <a:schemeClr val="accent4">
                  <a:lumMod val="95000"/>
                  <a:lumOff val="5000"/>
                </a:schemeClr>
              </a:solidFill>
            </a:endParaRPr>
          </a:p>
        </p:txBody>
      </p:sp>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60306" bIns="45720" numCol="1" anchor="ctr" anchorCtr="0" compatLnSpc="1">
            <a:prstTxWarp prst="textNoShape">
              <a:avLst/>
            </a:prstTxWarp>
            <a:spAutoFit/>
          </a:bodyPr>
          <a:lstStyle/>
          <a:p>
            <a:endParaRPr lang="es-EC"/>
          </a:p>
        </p:txBody>
      </p:sp>
      <p:sp>
        <p:nvSpPr>
          <p:cNvPr id="9220" name="Rectangle 4"/>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2926870" y="3244334"/>
            <a:ext cx="3320076" cy="369332"/>
          </a:xfrm>
          <a:prstGeom prst="rect">
            <a:avLst/>
          </a:prstGeom>
        </p:spPr>
        <p:txBody>
          <a:bodyPr wrap="none">
            <a:spAutoFit/>
          </a:bodyPr>
          <a:lstStyle/>
          <a:p>
            <a:r>
              <a:rPr lang="es-ES" dirty="0" smtClean="0"/>
              <a:t> </a:t>
            </a:r>
            <a:r>
              <a:rPr lang="es-ES" dirty="0" smtClean="0"/>
              <a:t>23.844,37 </a:t>
            </a:r>
            <a:r>
              <a:rPr lang="es-ES" dirty="0" smtClean="0"/>
              <a:t>&gt; 0</a:t>
            </a:r>
            <a:r>
              <a:rPr lang="es-ES" b="1" dirty="0" smtClean="0"/>
              <a:t> →</a:t>
            </a:r>
            <a:r>
              <a:rPr lang="es-ES" dirty="0" smtClean="0"/>
              <a:t> </a:t>
            </a:r>
            <a:r>
              <a:rPr lang="es-ES" b="1" dirty="0" smtClean="0"/>
              <a:t>SE ACEPTA</a:t>
            </a:r>
            <a:endParaRPr lang="es-EC" b="1" dirty="0"/>
          </a:p>
        </p:txBody>
      </p:sp>
      <p:sp>
        <p:nvSpPr>
          <p:cNvPr id="9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710786" tIns="45720" rIns="1920270" bIns="45720" numCol="1" anchor="ctr" anchorCtr="0" compatLnSpc="1">
            <a:prstTxWarp prst="textNoShape">
              <a:avLst/>
            </a:prstTxWarp>
            <a:spAutoFit/>
          </a:bodyPr>
          <a:lstStyle/>
          <a:p>
            <a:endParaRPr lang="es-EC"/>
          </a:p>
        </p:txBody>
      </p:sp>
      <p:pic>
        <p:nvPicPr>
          <p:cNvPr id="922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4" y="1500174"/>
            <a:ext cx="2130607" cy="714380"/>
          </a:xfrm>
          <a:prstGeom prst="rect">
            <a:avLst/>
          </a:prstGeom>
          <a:noFill/>
        </p:spPr>
      </p:pic>
      <p:sp>
        <p:nvSpPr>
          <p:cNvPr id="9223" name="Rectangle 7"/>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17 Elipse"/>
          <p:cNvSpPr/>
          <p:nvPr/>
        </p:nvSpPr>
        <p:spPr>
          <a:xfrm>
            <a:off x="2786050" y="3143248"/>
            <a:ext cx="364333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Rectángulo"/>
          <p:cNvSpPr/>
          <p:nvPr/>
        </p:nvSpPr>
        <p:spPr>
          <a:xfrm>
            <a:off x="3071802" y="5492328"/>
            <a:ext cx="3076420" cy="369332"/>
          </a:xfrm>
          <a:prstGeom prst="rect">
            <a:avLst/>
          </a:prstGeom>
        </p:spPr>
        <p:txBody>
          <a:bodyPr wrap="none">
            <a:spAutoFit/>
          </a:bodyPr>
          <a:lstStyle/>
          <a:p>
            <a:r>
              <a:rPr lang="es-ES" dirty="0" smtClean="0"/>
              <a:t> 43% &gt; </a:t>
            </a:r>
            <a:r>
              <a:rPr lang="es-ES" dirty="0" smtClean="0"/>
              <a:t>13,9</a:t>
            </a:r>
            <a:r>
              <a:rPr lang="es-ES" b="1" dirty="0" smtClean="0"/>
              <a:t> </a:t>
            </a:r>
            <a:r>
              <a:rPr lang="es-ES" dirty="0" smtClean="0"/>
              <a:t>→</a:t>
            </a:r>
            <a:r>
              <a:rPr lang="es-ES" b="1" dirty="0" smtClean="0"/>
              <a:t> SE ACEPTA</a:t>
            </a:r>
            <a:endParaRPr lang="es-EC" b="1" dirty="0"/>
          </a:p>
        </p:txBody>
      </p:sp>
      <p:sp>
        <p:nvSpPr>
          <p:cNvPr id="20" name="19 Elipse"/>
          <p:cNvSpPr/>
          <p:nvPr/>
        </p:nvSpPr>
        <p:spPr>
          <a:xfrm>
            <a:off x="2714612" y="5429264"/>
            <a:ext cx="364333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 name="2 Rectángulo"/>
              <p:cNvSpPr/>
              <p:nvPr/>
            </p:nvSpPr>
            <p:spPr>
              <a:xfrm>
                <a:off x="2378247" y="4311876"/>
                <a:ext cx="446353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𝐓𝐈𝐑</m:t>
                      </m:r>
                      <m:r>
                        <a:rPr lang="es-ES" b="1">
                          <a:latin typeface="Cambria Math"/>
                        </a:rPr>
                        <m:t>=</m:t>
                      </m:r>
                      <m:r>
                        <a:rPr lang="es-ES">
                          <a:latin typeface="Cambria Math"/>
                        </a:rPr>
                        <m:t> </m:t>
                      </m:r>
                      <m:d>
                        <m:dPr>
                          <m:begChr m:val="["/>
                          <m:endChr m:val="]"/>
                          <m:ctrlPr>
                            <a:rPr lang="es-EC" i="1">
                              <a:latin typeface="Cambria Math"/>
                            </a:rPr>
                          </m:ctrlPr>
                        </m:dPr>
                        <m:e>
                          <m:r>
                            <a:rPr lang="es-ES" i="1">
                              <a:latin typeface="Cambria Math"/>
                            </a:rPr>
                            <m:t>𝑇</m:t>
                          </m:r>
                          <m:r>
                            <a:rPr lang="es-ES" i="1">
                              <a:latin typeface="Cambria Math"/>
                            </a:rPr>
                            <m:t>1+</m:t>
                          </m:r>
                          <m:d>
                            <m:dPr>
                              <m:ctrlPr>
                                <a:rPr lang="es-EC" i="1">
                                  <a:latin typeface="Cambria Math"/>
                                </a:rPr>
                              </m:ctrlPr>
                            </m:dPr>
                            <m:e>
                              <m:r>
                                <a:rPr lang="es-ES" i="1">
                                  <a:latin typeface="Cambria Math"/>
                                </a:rPr>
                                <m:t>𝑇</m:t>
                              </m:r>
                              <m:r>
                                <a:rPr lang="es-ES" i="1">
                                  <a:latin typeface="Cambria Math"/>
                                </a:rPr>
                                <m:t>2−</m:t>
                              </m:r>
                              <m:r>
                                <a:rPr lang="es-ES" i="1">
                                  <a:latin typeface="Cambria Math"/>
                                </a:rPr>
                                <m:t>𝑇</m:t>
                              </m:r>
                              <m:r>
                                <a:rPr lang="es-ES" i="1">
                                  <a:latin typeface="Cambria Math"/>
                                </a:rPr>
                                <m:t>1</m:t>
                              </m:r>
                            </m:e>
                          </m:d>
                          <m:d>
                            <m:dPr>
                              <m:ctrlPr>
                                <a:rPr lang="es-EC" i="1">
                                  <a:latin typeface="Cambria Math"/>
                                </a:rPr>
                              </m:ctrlPr>
                            </m:dPr>
                            <m:e>
                              <m:f>
                                <m:fPr>
                                  <m:ctrlPr>
                                    <a:rPr lang="es-EC" i="1">
                                      <a:latin typeface="Cambria Math"/>
                                    </a:rPr>
                                  </m:ctrlPr>
                                </m:fPr>
                                <m:num>
                                  <m:r>
                                    <a:rPr lang="es-ES" i="1">
                                      <a:latin typeface="Cambria Math"/>
                                    </a:rPr>
                                    <m:t>𝑉𝐴𝑁</m:t>
                                  </m:r>
                                  <m:r>
                                    <a:rPr lang="es-ES" i="1">
                                      <a:latin typeface="Cambria Math"/>
                                    </a:rPr>
                                    <m:t>1</m:t>
                                  </m:r>
                                </m:num>
                                <m:den>
                                  <m:r>
                                    <a:rPr lang="es-ES" i="1">
                                      <a:latin typeface="Cambria Math"/>
                                    </a:rPr>
                                    <m:t>𝑉𝐴𝑁</m:t>
                                  </m:r>
                                  <m:r>
                                    <a:rPr lang="es-ES" i="1">
                                      <a:latin typeface="Cambria Math"/>
                                    </a:rPr>
                                    <m:t>1−</m:t>
                                  </m:r>
                                  <m:r>
                                    <a:rPr lang="es-ES" i="1">
                                      <a:latin typeface="Cambria Math"/>
                                    </a:rPr>
                                    <m:t>𝑉𝐴𝑁</m:t>
                                  </m:r>
                                  <m:r>
                                    <a:rPr lang="es-ES" i="1">
                                      <a:latin typeface="Cambria Math"/>
                                    </a:rPr>
                                    <m:t>2</m:t>
                                  </m:r>
                                </m:den>
                              </m:f>
                            </m:e>
                          </m:d>
                        </m:e>
                      </m:d>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2378247" y="4311876"/>
                <a:ext cx="4463530" cy="714683"/>
              </a:xfrm>
              <a:prstGeom prst="rect">
                <a:avLst/>
              </a:prstGeom>
              <a:blipFill rotWithShape="1">
                <a:blip r:embed="rId5"/>
                <a:stretch>
                  <a:fillRect/>
                </a:stretch>
              </a:blipFill>
            </p:spPr>
            <p:txBody>
              <a:bodyPr/>
              <a:lstStyle/>
              <a:p>
                <a:r>
                  <a:rPr lang="es-EC">
                    <a:noFill/>
                  </a:rPr>
                  <a:t> </a:t>
                </a:r>
              </a:p>
            </p:txBody>
          </p:sp>
        </mc:Fallback>
      </mc:AlternateContent>
      <p:pic>
        <p:nvPicPr>
          <p:cNvPr id="512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32" y="2322164"/>
            <a:ext cx="85689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 Rectángulo"/>
          <p:cNvSpPr>
            <a:spLocks noChangeArrowheads="1"/>
          </p:cNvSpPr>
          <p:nvPr/>
        </p:nvSpPr>
        <p:spPr bwMode="auto">
          <a:xfrm>
            <a:off x="139972" y="2643182"/>
            <a:ext cx="3154456" cy="6429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b="1" dirty="0">
                <a:solidFill>
                  <a:srgbClr val="000000"/>
                </a:solidFill>
              </a:rPr>
              <a:t>Relación Beneficio / Costo</a:t>
            </a:r>
          </a:p>
        </p:txBody>
      </p:sp>
      <p:sp>
        <p:nvSpPr>
          <p:cNvPr id="15" name="1 Título"/>
          <p:cNvSpPr txBox="1">
            <a:spLocks/>
          </p:cNvSpPr>
          <p:nvPr/>
        </p:nvSpPr>
        <p:spPr>
          <a:xfrm>
            <a:off x="0" y="0"/>
            <a:ext cx="9136869" cy="11430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VE" sz="3200" b="1" i="0" u="none" strike="noStrike" kern="0" cap="none" spc="0" normalizeH="0" baseline="0" noProof="0" dirty="0" smtClean="0">
                <a:ln>
                  <a:noFill/>
                </a:ln>
                <a:effectLst>
                  <a:outerShdw blurRad="38100" dist="38100" dir="2700000" algn="tl">
                    <a:srgbClr val="C0C0C0"/>
                  </a:outerShdw>
                </a:effectLst>
                <a:uLnTx/>
                <a:uFillTx/>
                <a:latin typeface="Arial" pitchFamily="34" charset="0"/>
                <a:ea typeface="+mj-ea"/>
                <a:cs typeface="Arial" pitchFamily="34" charset="0"/>
              </a:rPr>
              <a:t>EVALUACIÓN FINANCIERA </a:t>
            </a:r>
            <a:endParaRPr kumimoji="0" lang="es-EC" sz="3200" b="1" i="0" u="none" strike="noStrike" kern="0" cap="none" spc="0" normalizeH="0" baseline="0" noProof="0" dirty="0">
              <a:ln>
                <a:noFill/>
              </a:ln>
              <a:effectLst>
                <a:outerShdw blurRad="38100" dist="38100" dir="2700000" algn="tl">
                  <a:srgbClr val="C0C0C0"/>
                </a:outerShdw>
              </a:effectLst>
              <a:uLnTx/>
              <a:uFillTx/>
              <a:latin typeface="Arial" pitchFamily="34" charset="0"/>
              <a:ea typeface="+mj-ea"/>
              <a:cs typeface="Arial" pitchFamily="34" charset="0"/>
            </a:endParaRP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1469562" bIns="45720" numCol="1" anchor="ctr" anchorCtr="0" compatLnSpc="1">
            <a:prstTxWarp prst="textNoShape">
              <a:avLst/>
            </a:prstTxWarp>
            <a:spAutoFit/>
          </a:bodyPr>
          <a:lstStyle/>
          <a:p>
            <a:endParaRPr lang="es-EC"/>
          </a:p>
        </p:txBody>
      </p:sp>
      <p:sp>
        <p:nvSpPr>
          <p:cNvPr id="614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40200"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2190060" bIns="45720" numCol="1" anchor="ctr" anchorCtr="0" compatLnSpc="1">
            <a:prstTxWarp prst="textNoShape">
              <a:avLst/>
            </a:prstTxWarp>
            <a:spAutoFit/>
          </a:bodyPr>
          <a:lstStyle/>
          <a:p>
            <a:endParaRPr lang="es-EC"/>
          </a:p>
        </p:txBody>
      </p:sp>
      <p:sp>
        <p:nvSpPr>
          <p:cNvPr id="6150"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987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3643314"/>
            <a:ext cx="1802436" cy="571504"/>
          </a:xfrm>
          <a:prstGeom prst="rect">
            <a:avLst/>
          </a:prstGeom>
          <a:noFill/>
        </p:spPr>
      </p:pic>
      <p:pic>
        <p:nvPicPr>
          <p:cNvPr id="7987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2910" y="4357694"/>
            <a:ext cx="1643074" cy="585650"/>
          </a:xfrm>
          <a:prstGeom prst="rect">
            <a:avLst/>
          </a:prstGeom>
          <a:noFill/>
        </p:spPr>
      </p:pic>
      <p:sp>
        <p:nvSpPr>
          <p:cNvPr id="79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828224" tIns="45720" rIns="2067861" bIns="45720" numCol="1" anchor="ctr" anchorCtr="0" compatLnSpc="1">
            <a:prstTxWarp prst="textNoShape">
              <a:avLst/>
            </a:prstTxWarp>
            <a:spAutoFit/>
          </a:bodyPr>
          <a:lstStyle/>
          <a:p>
            <a:endParaRPr lang="es-EC"/>
          </a:p>
        </p:txBody>
      </p:sp>
      <p:sp>
        <p:nvSpPr>
          <p:cNvPr id="79877" name="Rectangle 5"/>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9879" name="Rectangle 7"/>
          <p:cNvSpPr>
            <a:spLocks noChangeArrowheads="1"/>
          </p:cNvSpPr>
          <p:nvPr/>
        </p:nvSpPr>
        <p:spPr bwMode="auto">
          <a:xfrm>
            <a:off x="0" y="5143512"/>
            <a:ext cx="329442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   2,57 &gt; 1 </a:t>
            </a:r>
            <a:r>
              <a:rPr kumimoji="0" lang="es-E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 SE ACEPTA</a:t>
            </a:r>
            <a:r>
              <a:rPr kumimoji="0" lang="es-ES" sz="1200" b="0" i="0" u="none" strike="noStrike" cap="none" normalizeH="0" baseline="0" dirty="0" smtClean="0">
                <a:ln>
                  <a:noFill/>
                </a:ln>
                <a:solidFill>
                  <a:srgbClr val="FFFFFF"/>
                </a:solidFill>
                <a:effectLst/>
                <a:latin typeface="Arial" pitchFamily="34" charset="0"/>
                <a:ea typeface="Calibri" pitchFamily="34" charset="0"/>
                <a:cs typeface="Arial" pitchFamily="34" charset="0"/>
              </a:rPr>
              <a:t>...</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7 Rectángulo"/>
          <p:cNvSpPr>
            <a:spLocks noChangeArrowheads="1"/>
          </p:cNvSpPr>
          <p:nvPr/>
        </p:nvSpPr>
        <p:spPr bwMode="auto">
          <a:xfrm>
            <a:off x="5000628" y="2643182"/>
            <a:ext cx="3744416" cy="6429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b="1" dirty="0">
                <a:solidFill>
                  <a:srgbClr val="000000"/>
                </a:solidFill>
              </a:rPr>
              <a:t>Período de recuperación de la inversión</a:t>
            </a:r>
          </a:p>
        </p:txBody>
      </p:sp>
      <p:pic>
        <p:nvPicPr>
          <p:cNvPr id="27" name="26 Imagen"/>
          <p:cNvPicPr/>
          <p:nvPr/>
        </p:nvPicPr>
        <p:blipFill>
          <a:blip r:embed="rId4"/>
          <a:srcRect/>
          <a:stretch>
            <a:fillRect/>
          </a:stretch>
        </p:blipFill>
        <p:spPr bwMode="auto">
          <a:xfrm>
            <a:off x="2428860" y="800100"/>
            <a:ext cx="4000528" cy="1771644"/>
          </a:xfrm>
          <a:prstGeom prst="rect">
            <a:avLst/>
          </a:prstGeom>
          <a:noFill/>
          <a:ln w="9525">
            <a:noFill/>
            <a:miter lim="800000"/>
            <a:headEnd/>
            <a:tailEnd/>
          </a:ln>
        </p:spPr>
      </p:pic>
      <p:pic>
        <p:nvPicPr>
          <p:cNvPr id="28"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429256" y="3571876"/>
            <a:ext cx="2714644" cy="534489"/>
          </a:xfrm>
          <a:prstGeom prst="rect">
            <a:avLst/>
          </a:prstGeom>
          <a:noFill/>
        </p:spPr>
      </p:pic>
      <p:pic>
        <p:nvPicPr>
          <p:cNvPr id="29"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929322" y="4214818"/>
            <a:ext cx="1041804" cy="500066"/>
          </a:xfrm>
          <a:prstGeom prst="rect">
            <a:avLst/>
          </a:prstGeom>
          <a:noFill/>
        </p:spPr>
      </p:pic>
      <p:pic>
        <p:nvPicPr>
          <p:cNvPr id="30" name="29 Imagen"/>
          <p:cNvPicPr/>
          <p:nvPr/>
        </p:nvPicPr>
        <p:blipFill>
          <a:blip r:embed="rId7">
            <a:extLst>
              <a:ext uri="{28A0092B-C50C-407E-A947-70E740481C1C}">
                <a14:useLocalDpi xmlns:a14="http://schemas.microsoft.com/office/drawing/2010/main" val="0"/>
              </a:ext>
            </a:extLst>
          </a:blip>
          <a:srcRect/>
          <a:stretch>
            <a:fillRect/>
          </a:stretch>
        </p:blipFill>
        <p:spPr bwMode="auto">
          <a:xfrm>
            <a:off x="5572132" y="5000636"/>
            <a:ext cx="2071702" cy="714380"/>
          </a:xfrm>
          <a:prstGeom prst="rect">
            <a:avLst/>
          </a:prstGeom>
          <a:noFill/>
          <a:ln>
            <a:noFill/>
          </a:ln>
        </p:spPr>
      </p:pic>
      <p:sp>
        <p:nvSpPr>
          <p:cNvPr id="31" name="30 Elipse"/>
          <p:cNvSpPr/>
          <p:nvPr/>
        </p:nvSpPr>
        <p:spPr>
          <a:xfrm>
            <a:off x="0" y="5286388"/>
            <a:ext cx="3643338"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wheel(1)">
                                      <p:cBhvr>
                                        <p:cTn id="7" dur="2000"/>
                                        <p:tgtEl>
                                          <p:spTgt spid="7987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3071802" y="1124744"/>
            <a:ext cx="3267362" cy="2018504"/>
          </a:xfrm>
          <a:prstGeom prst="rect">
            <a:avLst/>
          </a:prstGeom>
          <a:noFill/>
          <a:ln w="9525">
            <a:noFill/>
            <a:miter lim="800000"/>
            <a:headEnd/>
            <a:tailEnd/>
          </a:ln>
          <a:effectLst/>
        </p:spPr>
      </p:pic>
      <p:sp>
        <p:nvSpPr>
          <p:cNvPr id="7" name="6 Rectángulo"/>
          <p:cNvSpPr/>
          <p:nvPr/>
        </p:nvSpPr>
        <p:spPr>
          <a:xfrm>
            <a:off x="1" y="285728"/>
            <a:ext cx="9097494" cy="523220"/>
          </a:xfrm>
          <a:prstGeom prst="rect">
            <a:avLst/>
          </a:prstGeom>
        </p:spPr>
        <p:txBody>
          <a:bodyPr wrap="square">
            <a:spAutoFit/>
          </a:bodyPr>
          <a:lstStyle/>
          <a:p>
            <a:pPr lvl="0" algn="ctr" fontAlgn="base">
              <a:spcBef>
                <a:spcPct val="0"/>
              </a:spcBef>
              <a:spcAft>
                <a:spcPct val="0"/>
              </a:spcAft>
              <a:defRPr/>
            </a:pPr>
            <a:r>
              <a:rPr lang="es-EC" sz="2800" b="1" kern="0" dirty="0" smtClean="0">
                <a:effectLst>
                  <a:outerShdw blurRad="38100" dist="38100" dir="2700000" algn="tl">
                    <a:srgbClr val="C0C0C0"/>
                  </a:outerShdw>
                </a:effectLst>
                <a:latin typeface="Arial" pitchFamily="34" charset="0"/>
                <a:cs typeface="Arial" pitchFamily="34" charset="0"/>
              </a:rPr>
              <a:t>ANÁLISIS DE SENSIBILIDAD DEL PROYECTO</a:t>
            </a:r>
            <a:endParaRPr lang="es-EC" sz="2800" b="1" kern="0" dirty="0">
              <a:effectLst>
                <a:outerShdw blurRad="38100" dist="38100" dir="2700000" algn="tl">
                  <a:srgbClr val="C0C0C0"/>
                </a:outerShdw>
              </a:effectLst>
              <a:latin typeface="Arial" pitchFamily="34" charset="0"/>
              <a:cs typeface="Arial" pitchFamily="34" charset="0"/>
            </a:endParaRPr>
          </a:p>
        </p:txBody>
      </p:sp>
      <p:sp>
        <p:nvSpPr>
          <p:cNvPr id="10" name="9 Rectángulo redondeado"/>
          <p:cNvSpPr/>
          <p:nvPr/>
        </p:nvSpPr>
        <p:spPr>
          <a:xfrm>
            <a:off x="5643570" y="4500570"/>
            <a:ext cx="2500330"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NO SENSIBLE</a:t>
            </a:r>
            <a:endParaRPr lang="es-EC" b="1" dirty="0"/>
          </a:p>
        </p:txBody>
      </p:sp>
      <p:cxnSp>
        <p:nvCxnSpPr>
          <p:cNvPr id="12" name="11 Conector recto de flecha"/>
          <p:cNvCxnSpPr/>
          <p:nvPr/>
        </p:nvCxnSpPr>
        <p:spPr>
          <a:xfrm rot="16200000" flipH="1">
            <a:off x="5543556" y="4100518"/>
            <a:ext cx="442908" cy="3857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p:nvPr/>
        </p:nvCxnSpPr>
        <p:spPr>
          <a:xfrm rot="5400000">
            <a:off x="6715140" y="4286256"/>
            <a:ext cx="42862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13 Conector recto de flecha"/>
          <p:cNvCxnSpPr/>
          <p:nvPr/>
        </p:nvCxnSpPr>
        <p:spPr>
          <a:xfrm rot="10800000" flipV="1">
            <a:off x="7786710" y="4000504"/>
            <a:ext cx="571504" cy="5000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02" y="3189894"/>
            <a:ext cx="8748463" cy="88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07673699"/>
              </p:ext>
            </p:extLst>
          </p:nvPr>
        </p:nvGraphicFramePr>
        <p:xfrm>
          <a:off x="179512" y="980728"/>
          <a:ext cx="896448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1187624" y="231639"/>
            <a:ext cx="6779096" cy="634082"/>
          </a:xfrm>
          <a:prstGeom prst="rect">
            <a:avLst/>
          </a:prstGeom>
        </p:spPr>
        <p:style>
          <a:lnRef idx="2">
            <a:schemeClr val="accent2"/>
          </a:lnRef>
          <a:fillRef idx="1">
            <a:schemeClr val="lt1"/>
          </a:fillRef>
          <a:effectRef idx="0">
            <a:schemeClr val="accent2"/>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S" i="0" dirty="0">
                <a:effectLst/>
              </a:rPr>
              <a:t>CONCLUSIONES</a:t>
            </a:r>
            <a:endParaRPr lang="es-EC" i="0" dirty="0">
              <a:effectLst/>
            </a:endParaRPr>
          </a:p>
          <a:p>
            <a:pPr algn="ctr"/>
            <a:r>
              <a:rPr lang="es-EC" i="0" dirty="0" smtClean="0">
                <a:effectLst/>
              </a:rPr>
              <a:t/>
            </a:r>
            <a:br>
              <a:rPr lang="es-EC" i="0" dirty="0" smtClean="0">
                <a:effectLst/>
              </a:rPr>
            </a:br>
            <a:endParaRPr lang="es-EC" i="0" dirty="0"/>
          </a:p>
        </p:txBody>
      </p:sp>
    </p:spTree>
    <p:extLst>
      <p:ext uri="{BB962C8B-B14F-4D97-AF65-F5344CB8AC3E}">
        <p14:creationId xmlns:p14="http://schemas.microsoft.com/office/powerpoint/2010/main" val="20779267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48680"/>
            <a:ext cx="6779096" cy="634082"/>
          </a:xfrm>
        </p:spPr>
        <p:style>
          <a:lnRef idx="2">
            <a:schemeClr val="accent2"/>
          </a:lnRef>
          <a:fillRef idx="1">
            <a:schemeClr val="lt1"/>
          </a:fillRef>
          <a:effectRef idx="0">
            <a:schemeClr val="accent2"/>
          </a:effectRef>
          <a:fontRef idx="minor">
            <a:schemeClr val="dk1"/>
          </a:fontRef>
        </p:style>
        <p:txBody>
          <a:bodyPr/>
          <a:lstStyle/>
          <a:p>
            <a:pPr algn="ctr"/>
            <a:r>
              <a:rPr lang="es-ES" i="0" dirty="0">
                <a:effectLst/>
              </a:rPr>
              <a:t>RECOMENDACIONES</a:t>
            </a:r>
            <a:r>
              <a:rPr lang="es-EC" i="0" dirty="0">
                <a:effectLst/>
              </a:rPr>
              <a:t/>
            </a:r>
            <a:br>
              <a:rPr lang="es-EC" i="0" dirty="0">
                <a:effectLst/>
              </a:rPr>
            </a:br>
            <a:endParaRPr lang="es-EC" i="0" dirty="0"/>
          </a:p>
        </p:txBody>
      </p:sp>
      <p:sp>
        <p:nvSpPr>
          <p:cNvPr id="3" name="2 Marcador de contenido"/>
          <p:cNvSpPr>
            <a:spLocks noGrp="1"/>
          </p:cNvSpPr>
          <p:nvPr>
            <p:ph idx="1"/>
          </p:nvPr>
        </p:nvSpPr>
        <p:spPr>
          <a:xfrm>
            <a:off x="395536" y="1268760"/>
            <a:ext cx="8219256" cy="5040560"/>
          </a:xfrm>
        </p:spPr>
        <p:style>
          <a:lnRef idx="1">
            <a:schemeClr val="accent2"/>
          </a:lnRef>
          <a:fillRef idx="2">
            <a:schemeClr val="accent2"/>
          </a:fillRef>
          <a:effectRef idx="1">
            <a:schemeClr val="accent2"/>
          </a:effectRef>
          <a:fontRef idx="minor">
            <a:schemeClr val="dk1"/>
          </a:fontRef>
        </p:style>
        <p:txBody>
          <a:bodyPr/>
          <a:lstStyle/>
          <a:p>
            <a:pPr algn="just">
              <a:buFont typeface="Wingdings" pitchFamily="2" charset="2"/>
              <a:buChar char="q"/>
            </a:pPr>
            <a:r>
              <a:rPr lang="es-ES" dirty="0" smtClean="0">
                <a:solidFill>
                  <a:schemeClr val="tx1"/>
                </a:solidFill>
              </a:rPr>
              <a:t>Se </a:t>
            </a:r>
            <a:r>
              <a:rPr lang="es-ES" dirty="0">
                <a:solidFill>
                  <a:schemeClr val="tx1"/>
                </a:solidFill>
              </a:rPr>
              <a:t>recomienda ejecutar el proyecto toda vez que se ha demostrado la factibilidad de mercado, técnica, organizacional y financiera.</a:t>
            </a:r>
          </a:p>
          <a:p>
            <a:pPr marL="0" indent="0" algn="just">
              <a:buNone/>
            </a:pPr>
            <a:endParaRPr lang="es-ES" dirty="0">
              <a:solidFill>
                <a:schemeClr val="tx1"/>
              </a:solidFill>
            </a:endParaRPr>
          </a:p>
          <a:p>
            <a:pPr algn="just">
              <a:buFont typeface="Wingdings" pitchFamily="2" charset="2"/>
              <a:buChar char="q"/>
            </a:pPr>
            <a:r>
              <a:rPr lang="es-ES" dirty="0" smtClean="0">
                <a:solidFill>
                  <a:schemeClr val="tx1"/>
                </a:solidFill>
              </a:rPr>
              <a:t>Efectuar </a:t>
            </a:r>
            <a:r>
              <a:rPr lang="es-ES" dirty="0">
                <a:solidFill>
                  <a:schemeClr val="tx1"/>
                </a:solidFill>
              </a:rPr>
              <a:t>un seguimiento de control de los procesos establecidos a fin de mantener la calidad del servicio, aplicando la mejora continua a los mismos.</a:t>
            </a:r>
          </a:p>
          <a:p>
            <a:pPr marL="0" indent="0" algn="just">
              <a:buNone/>
            </a:pPr>
            <a:endParaRPr lang="es-ES" dirty="0">
              <a:solidFill>
                <a:schemeClr val="tx1"/>
              </a:solidFill>
            </a:endParaRPr>
          </a:p>
          <a:p>
            <a:pPr algn="just">
              <a:buFont typeface="Wingdings" pitchFamily="2" charset="2"/>
              <a:buChar char="q"/>
            </a:pPr>
            <a:r>
              <a:rPr lang="es-ES" dirty="0" smtClean="0">
                <a:solidFill>
                  <a:schemeClr val="tx1"/>
                </a:solidFill>
              </a:rPr>
              <a:t>Considerar </a:t>
            </a:r>
            <a:r>
              <a:rPr lang="es-ES" dirty="0">
                <a:solidFill>
                  <a:schemeClr val="tx1"/>
                </a:solidFill>
              </a:rPr>
              <a:t>que a largo plazo se debe contar con un espacio propio donde se ubicará el Centro de Capacitación, con el fin de disminuir el gasto que implica arrendar el local.</a:t>
            </a:r>
          </a:p>
          <a:p>
            <a:pPr marL="0" indent="0">
              <a:buNone/>
            </a:pPr>
            <a:endParaRPr lang="es-EC" dirty="0"/>
          </a:p>
        </p:txBody>
      </p:sp>
    </p:spTree>
    <p:extLst>
      <p:ext uri="{BB962C8B-B14F-4D97-AF65-F5344CB8AC3E}">
        <p14:creationId xmlns:p14="http://schemas.microsoft.com/office/powerpoint/2010/main" val="355822514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08535"/>
            <a:ext cx="1746849" cy="2391519"/>
          </a:xfrm>
          <a:prstGeom prst="rect">
            <a:avLst/>
          </a:prstGeom>
        </p:spPr>
      </p:pic>
      <p:sp>
        <p:nvSpPr>
          <p:cNvPr id="2" name="1 Rectángulo"/>
          <p:cNvSpPr/>
          <p:nvPr/>
        </p:nvSpPr>
        <p:spPr>
          <a:xfrm>
            <a:off x="2771800" y="1916832"/>
            <a:ext cx="4752528"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B050"/>
                </a:solidFill>
                <a:effectLst>
                  <a:outerShdw blurRad="50800" dist="39000" dir="5460000" algn="tl">
                    <a:srgbClr val="000000">
                      <a:alpha val="38000"/>
                    </a:srgbClr>
                  </a:outerShdw>
                </a:effectLst>
              </a:rPr>
              <a:t>GRACIAS </a:t>
            </a:r>
          </a:p>
          <a:p>
            <a:pPr algn="ctr"/>
            <a:r>
              <a:rPr lang="es-ES" sz="5400" b="1" cap="none" spc="0" dirty="0" smtClean="0">
                <a:ln w="11430"/>
                <a:solidFill>
                  <a:srgbClr val="00B050"/>
                </a:solidFill>
                <a:effectLst>
                  <a:outerShdw blurRad="50800" dist="39000" dir="5460000" algn="tl">
                    <a:srgbClr val="000000">
                      <a:alpha val="38000"/>
                    </a:srgbClr>
                  </a:outerShdw>
                </a:effectLst>
              </a:rPr>
              <a:t>POR SU</a:t>
            </a:r>
          </a:p>
          <a:p>
            <a:pPr algn="ctr"/>
            <a:r>
              <a:rPr lang="es-ES" sz="5400" b="1" cap="none" spc="0" dirty="0" smtClean="0">
                <a:ln w="11430"/>
                <a:solidFill>
                  <a:srgbClr val="00B050"/>
                </a:solidFill>
                <a:effectLst>
                  <a:outerShdw blurRad="50800" dist="39000" dir="5460000" algn="tl">
                    <a:srgbClr val="000000">
                      <a:alpha val="38000"/>
                    </a:srgbClr>
                  </a:outerShdw>
                </a:effectLst>
              </a:rPr>
              <a:t> ATENCIÓN</a:t>
            </a:r>
            <a:endParaRPr lang="en-US" sz="5400" b="1" cap="none" spc="0"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26226305"/>
      </p:ext>
    </p:extLst>
  </p:cSld>
  <p:clrMapOvr>
    <a:masterClrMapping/>
  </p:clrMapOvr>
  <mc:AlternateContent xmlns:mc="http://schemas.openxmlformats.org/markup-compatibility/2006" xmlns:p14="http://schemas.microsoft.com/office/powerpoint/2010/main">
    <mc:Choice Requires="p14">
      <p:transition spd="slow">
        <p14:ripple/>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412776"/>
            <a:ext cx="7772400" cy="1470025"/>
          </a:xfrm>
        </p:spPr>
        <p:txBody>
          <a:bodyPr>
            <a:normAutofit fontScale="90000"/>
          </a:bodyPr>
          <a:lstStyle/>
          <a:p>
            <a:pPr algn="ctr"/>
            <a:r>
              <a:rPr lang="en-US" i="0" dirty="0">
                <a:solidFill>
                  <a:schemeClr val="tx1"/>
                </a:solidFill>
              </a:rPr>
              <a:t>CAPITULO I</a:t>
            </a: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i="0" dirty="0" smtClean="0">
                <a:solidFill>
                  <a:schemeClr val="tx1"/>
                </a:solidFill>
              </a:rPr>
              <a:t>ESTUDIO </a:t>
            </a:r>
            <a:r>
              <a:rPr lang="en-US" i="0" dirty="0">
                <a:solidFill>
                  <a:schemeClr val="tx1"/>
                </a:solidFill>
              </a:rPr>
              <a:t>DE MERCADO</a:t>
            </a:r>
            <a:r>
              <a:rPr lang="en-US" dirty="0">
                <a:solidFill>
                  <a:schemeClr val="tx1"/>
                </a:solidFill>
              </a:rPr>
              <a:t/>
            </a:r>
            <a:br>
              <a:rPr lang="en-US" dirty="0">
                <a:solidFill>
                  <a:schemeClr val="tx1"/>
                </a:solidFill>
              </a:rPr>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1743075"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95736" y="3861048"/>
            <a:ext cx="5425934" cy="1323439"/>
          </a:xfrm>
          <a:prstGeom prst="rect">
            <a:avLst/>
          </a:prstGeom>
          <a:ln>
            <a:solidFill>
              <a:srgbClr val="00B050"/>
            </a:solidFill>
          </a:ln>
        </p:spPr>
        <p:txBody>
          <a:bodyPr wrap="square">
            <a:spAutoFit/>
          </a:bodyPr>
          <a:lstStyle/>
          <a:p>
            <a:pPr algn="just"/>
            <a:r>
              <a:rPr lang="es-ES" sz="2000" dirty="0"/>
              <a:t>El estudio de mercado es un proceso sistemático de recolección y análisis de datos e información acerca de los clientes, competidores y el mercado</a:t>
            </a:r>
          </a:p>
        </p:txBody>
      </p:sp>
    </p:spTree>
    <p:extLst>
      <p:ext uri="{BB962C8B-B14F-4D97-AF65-F5344CB8AC3E}">
        <p14:creationId xmlns:p14="http://schemas.microsoft.com/office/powerpoint/2010/main" val="3282456966"/>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i="0" dirty="0" smtClean="0">
                <a:solidFill>
                  <a:schemeClr val="tx1"/>
                </a:solidFill>
              </a:rPr>
              <a:t>Objetivos </a:t>
            </a:r>
            <a:r>
              <a:rPr lang="es-ES" sz="2800" i="0" dirty="0">
                <a:solidFill>
                  <a:schemeClr val="tx1"/>
                </a:solidFill>
              </a:rPr>
              <a:t>Del Estudio De Mercado</a:t>
            </a:r>
            <a:endParaRPr lang="en-US" sz="2800" i="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7978297"/>
              </p:ext>
            </p:extLst>
          </p:nvPr>
        </p:nvGraphicFramePr>
        <p:xfrm>
          <a:off x="107504" y="908720"/>
          <a:ext cx="903649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826084"/>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110" y="260648"/>
            <a:ext cx="8229600" cy="850106"/>
          </a:xfrm>
        </p:spPr>
        <p:txBody>
          <a:bodyPr/>
          <a:lstStyle/>
          <a:p>
            <a:pPr algn="ctr"/>
            <a:r>
              <a:rPr lang="es-ES" sz="2800" i="0" dirty="0" smtClean="0">
                <a:solidFill>
                  <a:schemeClr val="tx1"/>
                </a:solidFill>
              </a:rPr>
              <a:t>ANÁLISIS </a:t>
            </a:r>
            <a:r>
              <a:rPr lang="es-ES" sz="2800" i="0" dirty="0">
                <a:solidFill>
                  <a:schemeClr val="tx1"/>
                </a:solidFill>
              </a:rPr>
              <a:t>DE LA DEMANDA</a:t>
            </a:r>
            <a:endParaRPr lang="en-US" sz="2800" i="0" dirty="0">
              <a:solidFill>
                <a:schemeClr val="tx1"/>
              </a:solidFill>
            </a:endParaRPr>
          </a:p>
        </p:txBody>
      </p:sp>
      <p:sp>
        <p:nvSpPr>
          <p:cNvPr id="4" name="3 Redondear rectángulo de esquina sencilla"/>
          <p:cNvSpPr/>
          <p:nvPr/>
        </p:nvSpPr>
        <p:spPr>
          <a:xfrm>
            <a:off x="298881" y="1844824"/>
            <a:ext cx="4442792" cy="1706488"/>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Mediante la investigación se estableció que en la Parroquia de Amaguaña ha existido una demanda de </a:t>
            </a:r>
            <a:r>
              <a:rPr lang="es-EC" dirty="0" smtClean="0"/>
              <a:t>10.407 </a:t>
            </a:r>
            <a:r>
              <a:rPr lang="es-EC" dirty="0"/>
              <a:t>personas que han solicitado el servicio de capacitación entre los años 2005 y 2012</a:t>
            </a:r>
            <a:r>
              <a:rPr lang="es-EC" dirty="0" smtClean="0"/>
              <a:t>.</a:t>
            </a:r>
            <a:endParaRPr lang="es-ES" dirty="0"/>
          </a:p>
        </p:txBody>
      </p:sp>
      <p:sp>
        <p:nvSpPr>
          <p:cNvPr id="6" name="5 Rectángulo redondeado"/>
          <p:cNvSpPr/>
          <p:nvPr/>
        </p:nvSpPr>
        <p:spPr>
          <a:xfrm>
            <a:off x="1115616" y="980728"/>
            <a:ext cx="25922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t>Demanda Pasada </a:t>
            </a:r>
            <a:endParaRPr lang="es-ES" dirty="0"/>
          </a:p>
        </p:txBody>
      </p:sp>
      <p:sp>
        <p:nvSpPr>
          <p:cNvPr id="8" name="7 Rectángulo redondeado"/>
          <p:cNvSpPr/>
          <p:nvPr/>
        </p:nvSpPr>
        <p:spPr>
          <a:xfrm>
            <a:off x="1357290" y="3861048"/>
            <a:ext cx="25922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Demanda Presente </a:t>
            </a:r>
            <a:endParaRPr lang="es-ES" dirty="0"/>
          </a:p>
        </p:txBody>
      </p:sp>
      <p:sp>
        <p:nvSpPr>
          <p:cNvPr id="7" name="6 Rectángulo"/>
          <p:cNvSpPr/>
          <p:nvPr/>
        </p:nvSpPr>
        <p:spPr>
          <a:xfrm>
            <a:off x="357158" y="4725144"/>
            <a:ext cx="724267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s-ES" dirty="0" smtClean="0"/>
          </a:p>
          <a:p>
            <a:r>
              <a:rPr lang="es-ES" dirty="0" smtClean="0"/>
              <a:t>Para </a:t>
            </a:r>
            <a:r>
              <a:rPr lang="es-ES" dirty="0"/>
              <a:t>determinar la demanda presente del servicio de capacitación se realizará a continuación la investigación de mercado</a:t>
            </a:r>
            <a:r>
              <a:rPr lang="es-ES" dirty="0" smtClean="0"/>
              <a:t>.</a:t>
            </a:r>
          </a:p>
          <a:p>
            <a:endParaRPr lang="es-ES" dirty="0"/>
          </a:p>
        </p:txBody>
      </p:sp>
      <p:pic>
        <p:nvPicPr>
          <p:cNvPr id="3" name="Picture 2"/>
          <p:cNvPicPr>
            <a:picLocks noChangeAspect="1" noChangeArrowheads="1"/>
          </p:cNvPicPr>
          <p:nvPr/>
        </p:nvPicPr>
        <p:blipFill>
          <a:blip r:embed="rId2"/>
          <a:srcRect l="39844" t="23437" r="36133" b="53125"/>
          <a:stretch>
            <a:fillRect/>
          </a:stretch>
        </p:blipFill>
        <p:spPr bwMode="auto">
          <a:xfrm>
            <a:off x="4857752" y="1285860"/>
            <a:ext cx="4100541" cy="2500330"/>
          </a:xfrm>
          <a:prstGeom prst="rect">
            <a:avLst/>
          </a:prstGeom>
          <a:noFill/>
          <a:ln w="9525">
            <a:noFill/>
            <a:miter lim="800000"/>
            <a:headEnd/>
            <a:tailEnd/>
          </a:ln>
          <a:effectLst/>
        </p:spPr>
      </p:pic>
      <p:sp>
        <p:nvSpPr>
          <p:cNvPr id="9" name="8 Elipse"/>
          <p:cNvSpPr/>
          <p:nvPr/>
        </p:nvSpPr>
        <p:spPr>
          <a:xfrm>
            <a:off x="6884236" y="3144958"/>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0814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51920" y="4709419"/>
            <a:ext cx="4679950" cy="985838"/>
          </a:xfrm>
          <a:prstGeom prst="rect">
            <a:avLst/>
          </a:prstGeom>
          <a:noFill/>
          <a:ln>
            <a:noFill/>
          </a:ln>
        </p:spPr>
      </p:pic>
      <p:sp>
        <p:nvSpPr>
          <p:cNvPr id="5" name="4 Rectángulo"/>
          <p:cNvSpPr/>
          <p:nvPr/>
        </p:nvSpPr>
        <p:spPr>
          <a:xfrm>
            <a:off x="179512" y="4843661"/>
            <a:ext cx="2952328"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Determinación de la población objetivo </a:t>
            </a:r>
            <a:endParaRPr lang="es-ES" dirty="0"/>
          </a:p>
        </p:txBody>
      </p:sp>
      <p:sp>
        <p:nvSpPr>
          <p:cNvPr id="7" name="6 Rectángulo"/>
          <p:cNvSpPr/>
          <p:nvPr/>
        </p:nvSpPr>
        <p:spPr>
          <a:xfrm>
            <a:off x="-41358" y="1196752"/>
            <a:ext cx="1872208"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Segmentación del mercado</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1996439466"/>
              </p:ext>
            </p:extLst>
          </p:nvPr>
        </p:nvGraphicFramePr>
        <p:xfrm>
          <a:off x="2266822" y="908720"/>
          <a:ext cx="6877178" cy="3596640"/>
        </p:xfrm>
        <a:graphic>
          <a:graphicData uri="http://schemas.openxmlformats.org/drawingml/2006/table">
            <a:tbl>
              <a:tblPr firstRow="1" bandRow="1">
                <a:tableStyleId>{5DA37D80-6434-44D0-A028-1B22A696006F}</a:tableStyleId>
              </a:tblPr>
              <a:tblGrid>
                <a:gridCol w="2234646"/>
                <a:gridCol w="2719880"/>
                <a:gridCol w="1922652"/>
              </a:tblGrid>
              <a:tr h="537868">
                <a:tc>
                  <a:txBody>
                    <a:bodyPr/>
                    <a:lstStyle/>
                    <a:p>
                      <a:pPr algn="ctr"/>
                      <a:r>
                        <a:rPr lang="es-ES" sz="1600" kern="1200" dirty="0" smtClean="0">
                          <a:effectLst/>
                        </a:rPr>
                        <a:t>Segmentación Geográfica</a:t>
                      </a:r>
                      <a:endParaRPr lang="es-ES" sz="1600" dirty="0"/>
                    </a:p>
                  </a:txBody>
                  <a:tcPr/>
                </a:tc>
                <a:tc>
                  <a:txBody>
                    <a:bodyPr/>
                    <a:lstStyle/>
                    <a:p>
                      <a:pPr algn="ctr"/>
                      <a:r>
                        <a:rPr lang="es-ES" sz="1600" b="1" kern="1200" dirty="0" smtClean="0">
                          <a:solidFill>
                            <a:schemeClr val="tx1"/>
                          </a:solidFill>
                          <a:effectLst/>
                          <a:latin typeface="+mn-lt"/>
                          <a:ea typeface="+mn-ea"/>
                          <a:cs typeface="+mn-cs"/>
                        </a:rPr>
                        <a:t>Segmentación Demográfica</a:t>
                      </a:r>
                      <a:endParaRPr lang="es-ES" sz="1600" dirty="0"/>
                    </a:p>
                  </a:txBody>
                  <a:tcPr/>
                </a:tc>
                <a:tc>
                  <a:txBody>
                    <a:bodyPr/>
                    <a:lstStyle/>
                    <a:p>
                      <a:pPr algn="ctr"/>
                      <a:r>
                        <a:rPr lang="es-ES" sz="1600" b="1" kern="1200" dirty="0" smtClean="0">
                          <a:solidFill>
                            <a:schemeClr val="tx1"/>
                          </a:solidFill>
                          <a:effectLst/>
                          <a:latin typeface="+mn-lt"/>
                          <a:ea typeface="+mn-ea"/>
                          <a:cs typeface="+mn-cs"/>
                        </a:rPr>
                        <a:t>Segmentación Conductual</a:t>
                      </a:r>
                      <a:endParaRPr lang="es-ES" sz="1600" dirty="0"/>
                    </a:p>
                  </a:txBody>
                  <a:tcPr/>
                </a:tc>
              </a:tr>
              <a:tr h="2802577">
                <a:tc>
                  <a:txBody>
                    <a:bodyPr/>
                    <a:lstStyle/>
                    <a:p>
                      <a:r>
                        <a:rPr lang="es-ES" sz="1600" b="1" kern="1200" dirty="0" smtClean="0">
                          <a:effectLst/>
                        </a:rPr>
                        <a:t>País: </a:t>
                      </a:r>
                      <a:r>
                        <a:rPr lang="es-ES" sz="1600" kern="1200" dirty="0" smtClean="0">
                          <a:effectLst/>
                        </a:rPr>
                        <a:t>Ecuador</a:t>
                      </a:r>
                    </a:p>
                    <a:p>
                      <a:r>
                        <a:rPr lang="es-ES" sz="1600" b="1" kern="1200" dirty="0" smtClean="0">
                          <a:effectLst/>
                        </a:rPr>
                        <a:t>Región: </a:t>
                      </a:r>
                      <a:r>
                        <a:rPr lang="es-ES" sz="1600" kern="1200" dirty="0" smtClean="0">
                          <a:effectLst/>
                        </a:rPr>
                        <a:t>Sierra</a:t>
                      </a:r>
                    </a:p>
                    <a:p>
                      <a:r>
                        <a:rPr lang="es-ES" sz="1600" b="1" kern="1200" dirty="0" smtClean="0">
                          <a:effectLst/>
                        </a:rPr>
                        <a:t>Provincia: </a:t>
                      </a:r>
                      <a:r>
                        <a:rPr lang="es-ES" sz="1600" kern="1200" dirty="0" smtClean="0">
                          <a:effectLst/>
                        </a:rPr>
                        <a:t>Pichincha.</a:t>
                      </a:r>
                    </a:p>
                    <a:p>
                      <a:r>
                        <a:rPr lang="es-ES" sz="1600" b="1" kern="1200" dirty="0" smtClean="0">
                          <a:effectLst/>
                        </a:rPr>
                        <a:t>Sector: </a:t>
                      </a:r>
                      <a:r>
                        <a:rPr lang="es-ES" sz="1600" kern="1200" dirty="0" smtClean="0">
                          <a:effectLst/>
                        </a:rPr>
                        <a:t>Parroquia Rural Amaguaña</a:t>
                      </a:r>
                    </a:p>
                    <a:p>
                      <a:endParaRPr lang="es-ES" sz="1600" dirty="0"/>
                    </a:p>
                  </a:txBody>
                  <a:tcPr/>
                </a:tc>
                <a:tc>
                  <a:txBody>
                    <a:bodyPr/>
                    <a:lstStyle/>
                    <a:p>
                      <a:r>
                        <a:rPr lang="es-ES" sz="1600" b="1" kern="1200" dirty="0" smtClean="0">
                          <a:solidFill>
                            <a:schemeClr val="tx1"/>
                          </a:solidFill>
                          <a:effectLst/>
                          <a:latin typeface="+mn-lt"/>
                          <a:ea typeface="+mn-ea"/>
                          <a:cs typeface="+mn-cs"/>
                        </a:rPr>
                        <a:t>Edad:</a:t>
                      </a:r>
                      <a:r>
                        <a:rPr lang="es-ES" sz="1600" kern="1200" dirty="0" smtClean="0">
                          <a:solidFill>
                            <a:schemeClr val="tx1"/>
                          </a:solidFill>
                          <a:effectLst/>
                          <a:latin typeface="+mn-lt"/>
                          <a:ea typeface="+mn-ea"/>
                          <a:cs typeface="+mn-cs"/>
                        </a:rPr>
                        <a:t> Desde los 18 años hasta los 65 años.</a:t>
                      </a:r>
                    </a:p>
                    <a:p>
                      <a:r>
                        <a:rPr lang="es-EC" sz="1600" b="1" kern="1200" dirty="0" smtClean="0">
                          <a:solidFill>
                            <a:schemeClr val="tx1"/>
                          </a:solidFill>
                          <a:effectLst/>
                          <a:latin typeface="+mn-lt"/>
                          <a:ea typeface="+mn-ea"/>
                          <a:cs typeface="+mn-cs"/>
                        </a:rPr>
                        <a:t>Género:</a:t>
                      </a:r>
                      <a:r>
                        <a:rPr lang="es-EC" sz="1600" kern="1200" dirty="0" smtClean="0">
                          <a:solidFill>
                            <a:schemeClr val="tx1"/>
                          </a:solidFill>
                          <a:effectLst/>
                          <a:latin typeface="+mn-lt"/>
                          <a:ea typeface="+mn-ea"/>
                          <a:cs typeface="+mn-cs"/>
                        </a:rPr>
                        <a:t> Hombres y mujeres </a:t>
                      </a:r>
                      <a:endParaRPr lang="es-ES" sz="1600" kern="1200" dirty="0" smtClean="0">
                        <a:solidFill>
                          <a:schemeClr val="tx1"/>
                        </a:solidFill>
                        <a:effectLst/>
                        <a:latin typeface="+mn-lt"/>
                        <a:ea typeface="+mn-ea"/>
                        <a:cs typeface="+mn-cs"/>
                      </a:endParaRPr>
                    </a:p>
                    <a:p>
                      <a:r>
                        <a:rPr lang="es-EC" sz="1600" b="1" kern="1200" dirty="0" smtClean="0">
                          <a:solidFill>
                            <a:schemeClr val="tx1"/>
                          </a:solidFill>
                          <a:effectLst/>
                          <a:latin typeface="+mn-lt"/>
                          <a:ea typeface="+mn-ea"/>
                          <a:cs typeface="+mn-cs"/>
                        </a:rPr>
                        <a:t>Educación:</a:t>
                      </a:r>
                      <a:r>
                        <a:rPr lang="es-EC" sz="1600" kern="1200" dirty="0" smtClean="0">
                          <a:solidFill>
                            <a:schemeClr val="tx1"/>
                          </a:solidFill>
                          <a:effectLst/>
                          <a:latin typeface="+mn-lt"/>
                          <a:ea typeface="+mn-ea"/>
                          <a:cs typeface="+mn-cs"/>
                        </a:rPr>
                        <a:t> Se toma en cuenta el nivel de educación de acuerdo al curso que desee acceder</a:t>
                      </a:r>
                      <a:endParaRPr lang="es-ES" sz="1600" dirty="0"/>
                    </a:p>
                  </a:txBody>
                  <a:tcPr/>
                </a:tc>
                <a:tc>
                  <a:txBody>
                    <a:bodyPr/>
                    <a:lstStyle/>
                    <a:p>
                      <a:r>
                        <a:rPr lang="es-ES" sz="1600" b="1" kern="1200" dirty="0" smtClean="0">
                          <a:solidFill>
                            <a:schemeClr val="tx1"/>
                          </a:solidFill>
                          <a:effectLst/>
                          <a:latin typeface="+mn-lt"/>
                          <a:ea typeface="+mn-ea"/>
                          <a:cs typeface="+mn-cs"/>
                        </a:rPr>
                        <a:t>Beneficios:</a:t>
                      </a:r>
                      <a:r>
                        <a:rPr lang="es-ES" sz="1600" kern="1200" dirty="0" smtClean="0">
                          <a:solidFill>
                            <a:schemeClr val="tx1"/>
                          </a:solidFill>
                          <a:effectLst/>
                          <a:latin typeface="+mn-lt"/>
                          <a:ea typeface="+mn-ea"/>
                          <a:cs typeface="+mn-cs"/>
                        </a:rPr>
                        <a:t> Mejorar  conocimientos </a:t>
                      </a:r>
                    </a:p>
                    <a:p>
                      <a:r>
                        <a:rPr lang="es-ES" sz="1600" b="1" kern="1200" dirty="0" smtClean="0">
                          <a:solidFill>
                            <a:schemeClr val="tx1"/>
                          </a:solidFill>
                          <a:effectLst/>
                          <a:latin typeface="+mn-lt"/>
                          <a:ea typeface="+mn-ea"/>
                          <a:cs typeface="+mn-cs"/>
                        </a:rPr>
                        <a:t>Frecuencia de uso: </a:t>
                      </a:r>
                      <a:r>
                        <a:rPr lang="es-EC" sz="1600" kern="1200" dirty="0" smtClean="0">
                          <a:solidFill>
                            <a:schemeClr val="tx1"/>
                          </a:solidFill>
                          <a:effectLst/>
                          <a:latin typeface="+mn-lt"/>
                          <a:ea typeface="+mn-ea"/>
                          <a:cs typeface="+mn-cs"/>
                        </a:rPr>
                        <a:t>continuamente.</a:t>
                      </a:r>
                      <a:endParaRPr lang="es-ES" sz="1600" kern="1200" dirty="0" smtClean="0">
                        <a:solidFill>
                          <a:schemeClr val="tx1"/>
                        </a:solidFill>
                        <a:effectLst/>
                        <a:latin typeface="+mn-lt"/>
                        <a:ea typeface="+mn-ea"/>
                        <a:cs typeface="+mn-cs"/>
                      </a:endParaRPr>
                    </a:p>
                    <a:p>
                      <a:r>
                        <a:rPr lang="es-EC" sz="1600" b="1" kern="1200" dirty="0" smtClean="0">
                          <a:solidFill>
                            <a:schemeClr val="tx1"/>
                          </a:solidFill>
                          <a:effectLst/>
                          <a:latin typeface="+mn-lt"/>
                          <a:ea typeface="+mn-ea"/>
                          <a:cs typeface="+mn-cs"/>
                        </a:rPr>
                        <a:t>Actitud hacia el producto:</a:t>
                      </a:r>
                      <a:r>
                        <a:rPr lang="es-EC" sz="1600" kern="1200" dirty="0" smtClean="0">
                          <a:solidFill>
                            <a:schemeClr val="tx1"/>
                          </a:solidFill>
                          <a:effectLst/>
                          <a:latin typeface="+mn-lt"/>
                          <a:ea typeface="+mn-ea"/>
                          <a:cs typeface="+mn-cs"/>
                        </a:rPr>
                        <a:t> Entusiastas con ganas de aprender.</a:t>
                      </a:r>
                      <a:endParaRPr lang="es-ES" sz="1600" kern="1200" dirty="0" smtClean="0">
                        <a:solidFill>
                          <a:schemeClr val="tx1"/>
                        </a:solidFill>
                        <a:effectLst/>
                        <a:latin typeface="+mn-lt"/>
                        <a:ea typeface="+mn-ea"/>
                        <a:cs typeface="+mn-cs"/>
                      </a:endParaRPr>
                    </a:p>
                    <a:p>
                      <a:endParaRPr lang="es-ES" sz="1600" dirty="0"/>
                    </a:p>
                  </a:txBody>
                  <a:tcPr/>
                </a:tc>
              </a:tr>
            </a:tbl>
          </a:graphicData>
        </a:graphic>
      </p:graphicFrame>
      <p:sp>
        <p:nvSpPr>
          <p:cNvPr id="9" name="8 Elipse"/>
          <p:cNvSpPr/>
          <p:nvPr/>
        </p:nvSpPr>
        <p:spPr>
          <a:xfrm>
            <a:off x="7596336" y="5275709"/>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dondear rectángulo de esquina diagonal"/>
          <p:cNvSpPr/>
          <p:nvPr/>
        </p:nvSpPr>
        <p:spPr>
          <a:xfrm>
            <a:off x="3131840" y="-49567"/>
            <a:ext cx="2808312" cy="648072"/>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S" b="1" dirty="0"/>
              <a:t>El Diseño </a:t>
            </a:r>
            <a:r>
              <a:rPr lang="es-EC" b="1" dirty="0" smtClean="0"/>
              <a:t>Muestral</a:t>
            </a:r>
            <a:endParaRPr lang="es-EC" dirty="0"/>
          </a:p>
        </p:txBody>
      </p:sp>
    </p:spTree>
    <p:extLst>
      <p:ext uri="{BB962C8B-B14F-4D97-AF65-F5344CB8AC3E}">
        <p14:creationId xmlns:p14="http://schemas.microsoft.com/office/powerpoint/2010/main" val="4127267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90">
                                          <p:stCondLst>
                                            <p:cond delay="0"/>
                                          </p:stCondLst>
                                        </p:cTn>
                                        <p:tgtEl>
                                          <p:spTgt spid="8"/>
                                        </p:tgtEl>
                                      </p:cBhvr>
                                    </p:animEffect>
                                    <p:anim calcmode="lin" valueType="num">
                                      <p:cBhvr>
                                        <p:cTn id="15"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0" dur="13">
                                          <p:stCondLst>
                                            <p:cond delay="325"/>
                                          </p:stCondLst>
                                        </p:cTn>
                                        <p:tgtEl>
                                          <p:spTgt spid="8"/>
                                        </p:tgtEl>
                                      </p:cBhvr>
                                      <p:to x="100000" y="60000"/>
                                    </p:animScale>
                                    <p:animScale>
                                      <p:cBhvr>
                                        <p:cTn id="21" dur="83" decel="50000">
                                          <p:stCondLst>
                                            <p:cond delay="338"/>
                                          </p:stCondLst>
                                        </p:cTn>
                                        <p:tgtEl>
                                          <p:spTgt spid="8"/>
                                        </p:tgtEl>
                                      </p:cBhvr>
                                      <p:to x="100000" y="100000"/>
                                    </p:animScale>
                                    <p:animScale>
                                      <p:cBhvr>
                                        <p:cTn id="22" dur="13">
                                          <p:stCondLst>
                                            <p:cond delay="656"/>
                                          </p:stCondLst>
                                        </p:cTn>
                                        <p:tgtEl>
                                          <p:spTgt spid="8"/>
                                        </p:tgtEl>
                                      </p:cBhvr>
                                      <p:to x="100000" y="80000"/>
                                    </p:animScale>
                                    <p:animScale>
                                      <p:cBhvr>
                                        <p:cTn id="23" dur="83" decel="50000">
                                          <p:stCondLst>
                                            <p:cond delay="669"/>
                                          </p:stCondLst>
                                        </p:cTn>
                                        <p:tgtEl>
                                          <p:spTgt spid="8"/>
                                        </p:tgtEl>
                                      </p:cBhvr>
                                      <p:to x="100000" y="100000"/>
                                    </p:animScale>
                                    <p:animScale>
                                      <p:cBhvr>
                                        <p:cTn id="24" dur="13">
                                          <p:stCondLst>
                                            <p:cond delay="821"/>
                                          </p:stCondLst>
                                        </p:cTn>
                                        <p:tgtEl>
                                          <p:spTgt spid="8"/>
                                        </p:tgtEl>
                                      </p:cBhvr>
                                      <p:to x="100000" y="90000"/>
                                    </p:animScale>
                                    <p:animScale>
                                      <p:cBhvr>
                                        <p:cTn id="25" dur="83" decel="50000">
                                          <p:stCondLst>
                                            <p:cond delay="834"/>
                                          </p:stCondLst>
                                        </p:cTn>
                                        <p:tgtEl>
                                          <p:spTgt spid="8"/>
                                        </p:tgtEl>
                                      </p:cBhvr>
                                      <p:to x="100000" y="100000"/>
                                    </p:animScale>
                                    <p:animScale>
                                      <p:cBhvr>
                                        <p:cTn id="26" dur="13">
                                          <p:stCondLst>
                                            <p:cond delay="904"/>
                                          </p:stCondLst>
                                        </p:cTn>
                                        <p:tgtEl>
                                          <p:spTgt spid="8"/>
                                        </p:tgtEl>
                                      </p:cBhvr>
                                      <p:to x="100000" y="95000"/>
                                    </p:animScale>
                                    <p:animScale>
                                      <p:cBhvr>
                                        <p:cTn id="27" dur="83" decel="50000">
                                          <p:stCondLst>
                                            <p:cond delay="917"/>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idx="4294967295"/>
          </p:nvPr>
        </p:nvSpPr>
        <p:spPr>
          <a:xfrm>
            <a:off x="107504" y="1124744"/>
            <a:ext cx="1728788" cy="896938"/>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lvl="0" indent="0" algn="ctr">
              <a:buNone/>
            </a:pPr>
            <a:r>
              <a:rPr lang="es-EC" sz="1800" b="1" dirty="0"/>
              <a:t>Tamaño de la Muestra</a:t>
            </a:r>
            <a:endParaRPr lang="es-ES" sz="1800" dirty="0"/>
          </a:p>
        </p:txBody>
      </p:sp>
      <p:sp>
        <p:nvSpPr>
          <p:cNvPr id="4" name="3 Redondear rectángulo de esquina sencilla"/>
          <p:cNvSpPr/>
          <p:nvPr/>
        </p:nvSpPr>
        <p:spPr>
          <a:xfrm>
            <a:off x="14802" y="116632"/>
            <a:ext cx="3045030" cy="648072"/>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t>Calculo de la Muestra</a:t>
            </a:r>
            <a:endParaRPr lang="es-ES"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0010" t="38781" r="34170" b="48104"/>
          <a:stretch/>
        </p:blipFill>
        <p:spPr bwMode="auto">
          <a:xfrm>
            <a:off x="2051720" y="1124744"/>
            <a:ext cx="2518348" cy="95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711" t="39191" r="26947" b="25153"/>
          <a:stretch/>
        </p:blipFill>
        <p:spPr bwMode="auto">
          <a:xfrm>
            <a:off x="4570068" y="666211"/>
            <a:ext cx="4384094" cy="283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Elipse"/>
          <p:cNvSpPr/>
          <p:nvPr/>
        </p:nvSpPr>
        <p:spPr>
          <a:xfrm>
            <a:off x="4570068" y="3001953"/>
            <a:ext cx="2484941"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0 Marcador de contenido"/>
          <p:cNvSpPr txBox="1">
            <a:spLocks/>
          </p:cNvSpPr>
          <p:nvPr/>
        </p:nvSpPr>
        <p:spPr>
          <a:xfrm>
            <a:off x="-17451" y="4221088"/>
            <a:ext cx="2224730" cy="592485"/>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marL="0" indent="0" algn="ctr">
              <a:buFontTx/>
              <a:buNone/>
            </a:pPr>
            <a:r>
              <a:rPr lang="es-EC" sz="1800" b="1" dirty="0" smtClean="0"/>
              <a:t>ENCUESTA</a:t>
            </a:r>
            <a:endParaRPr lang="es-ES" sz="1800" dirty="0"/>
          </a:p>
        </p:txBody>
      </p:sp>
      <p:sp>
        <p:nvSpPr>
          <p:cNvPr id="10" name="9 Redondear rectángulo de esquina sencilla"/>
          <p:cNvSpPr/>
          <p:nvPr/>
        </p:nvSpPr>
        <p:spPr>
          <a:xfrm>
            <a:off x="17240" y="5223904"/>
            <a:ext cx="5418856" cy="1686798"/>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Pregunta 1: </a:t>
            </a:r>
            <a:r>
              <a:rPr lang="es-EC" dirty="0"/>
              <a:t>Si se </a:t>
            </a:r>
            <a:r>
              <a:rPr lang="es-EC" dirty="0" smtClean="0"/>
              <a:t>implementaría </a:t>
            </a:r>
            <a:r>
              <a:rPr lang="es-EC" dirty="0"/>
              <a:t>un Centro de Capacitación Laboral dentro de la Parroquia de Amaguaña. ¿Estaría dispuesto asistir a las capacitaciones programadas</a:t>
            </a:r>
            <a:r>
              <a:rPr lang="es-EC" dirty="0" smtClean="0"/>
              <a:t>?</a:t>
            </a:r>
            <a:endParaRPr lang="es-ES"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221088"/>
            <a:ext cx="2915816" cy="272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Elipse"/>
          <p:cNvSpPr/>
          <p:nvPr/>
        </p:nvSpPr>
        <p:spPr>
          <a:xfrm>
            <a:off x="7812360" y="6453337"/>
            <a:ext cx="762099" cy="404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59540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75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theme/theme1.xml><?xml version="1.0" encoding="utf-8"?>
<a:theme xmlns:a="http://schemas.openxmlformats.org/drawingml/2006/main" name="1_Tema1">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TotalTime>
  <Words>1587</Words>
  <Application>Microsoft Office PowerPoint</Application>
  <PresentationFormat>Presentación en pantalla (4:3)</PresentationFormat>
  <Paragraphs>228</Paragraphs>
  <Slides>46</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1_Tema1</vt:lpstr>
      <vt:lpstr>CorelDRAW</vt:lpstr>
      <vt:lpstr>Presentación de PowerPoint</vt:lpstr>
      <vt:lpstr>Presentación de PowerPoint</vt:lpstr>
      <vt:lpstr> LA CAPACITACIÓN EN EL ECUADOR </vt:lpstr>
      <vt:lpstr> LA PARROQUIA DE AMAGUAÑA </vt:lpstr>
      <vt:lpstr>CAPITULO I   ESTUDIO DE MERCADO </vt:lpstr>
      <vt:lpstr>Objetivos Del Estudio De Mercado</vt:lpstr>
      <vt:lpstr>ANÁLISIS DE LA DEMANDA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   ESTUDIO  TÉCNICO </vt:lpstr>
      <vt:lpstr>Objetivos Del Estudio Técnico</vt:lpstr>
      <vt:lpstr>TAMAÑO DEL PROYECTO</vt:lpstr>
      <vt:lpstr>LOCALIZACIÓN DEL PROYECTO</vt:lpstr>
      <vt:lpstr>LOCALIZACIÓN DEL PROYECTO</vt:lpstr>
      <vt:lpstr>LOCALIZACIÓN DEL PROYECTO</vt:lpstr>
      <vt:lpstr>INGENIERÍA DEL PROYECTO</vt:lpstr>
      <vt:lpstr>Presentación de PowerPoint</vt:lpstr>
      <vt:lpstr>Presentación de PowerPoint</vt:lpstr>
      <vt:lpstr>Presentación de PowerPoint</vt:lpstr>
      <vt:lpstr>LA EMPRESA Y SU ORGANIZACIÓN</vt:lpstr>
      <vt:lpstr>LA EMPRESA Y SU ORGANIZACIÓN</vt:lpstr>
      <vt:lpstr>CAPITULO III   ESTUDIO FINANCIERO  </vt:lpstr>
      <vt:lpstr>Objetivos Del Estudio Financiero</vt:lpstr>
      <vt:lpstr>PRESUPUESTO DE INVERSIÓN</vt:lpstr>
      <vt:lpstr>PRESUPUESTO DE INVERSIÓN</vt:lpstr>
      <vt:lpstr>Presentación de PowerPoint</vt:lpstr>
      <vt:lpstr>Presentación de PowerPoint</vt:lpstr>
      <vt:lpstr>Punto de Equilibrio</vt:lpstr>
      <vt:lpstr>Presentación de PowerPoint</vt:lpstr>
      <vt:lpstr>PRESUPUESTO DE GASTOS</vt:lpstr>
      <vt:lpstr>Estado de Resultados</vt:lpstr>
      <vt:lpstr>Flujo de Fondos</vt:lpstr>
      <vt:lpstr>EVALUACIÓN FINANCIERA </vt:lpstr>
      <vt:lpstr>EVALUACIÓN FINANCIERA </vt:lpstr>
      <vt:lpstr>Presentación de PowerPoint</vt:lpstr>
      <vt:lpstr>Presentación de PowerPoint</vt:lpstr>
      <vt:lpstr>Presentación de PowerPoint</vt:lpstr>
      <vt:lpstr>RECOMENDACIONES </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SISTEMA DE ENTREGA DEL SERVICIO</dc:title>
  <dc:creator>biblioteca</dc:creator>
  <cp:lastModifiedBy>user</cp:lastModifiedBy>
  <cp:revision>147</cp:revision>
  <dcterms:created xsi:type="dcterms:W3CDTF">2012-01-18T00:02:54Z</dcterms:created>
  <dcterms:modified xsi:type="dcterms:W3CDTF">2013-04-29T18:13:25Z</dcterms:modified>
</cp:coreProperties>
</file>