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7"/>
  </p:notesMasterIdLst>
  <p:sldIdLst>
    <p:sldId id="256" r:id="rId2"/>
    <p:sldId id="257" r:id="rId3"/>
    <p:sldId id="258" r:id="rId4"/>
    <p:sldId id="322" r:id="rId5"/>
    <p:sldId id="259" r:id="rId6"/>
    <p:sldId id="296" r:id="rId7"/>
    <p:sldId id="297" r:id="rId8"/>
    <p:sldId id="299" r:id="rId9"/>
    <p:sldId id="300" r:id="rId10"/>
    <p:sldId id="301" r:id="rId11"/>
    <p:sldId id="302" r:id="rId12"/>
    <p:sldId id="303" r:id="rId13"/>
    <p:sldId id="260" r:id="rId14"/>
    <p:sldId id="262" r:id="rId15"/>
    <p:sldId id="263" r:id="rId16"/>
    <p:sldId id="304" r:id="rId17"/>
    <p:sldId id="305" r:id="rId18"/>
    <p:sldId id="306" r:id="rId19"/>
    <p:sldId id="307" r:id="rId20"/>
    <p:sldId id="286" r:id="rId21"/>
    <p:sldId id="264" r:id="rId22"/>
    <p:sldId id="281" r:id="rId23"/>
    <p:sldId id="282" r:id="rId24"/>
    <p:sldId id="283" r:id="rId25"/>
    <p:sldId id="284" r:id="rId26"/>
    <p:sldId id="265" r:id="rId27"/>
    <p:sldId id="266" r:id="rId28"/>
    <p:sldId id="267" r:id="rId29"/>
    <p:sldId id="285" r:id="rId30"/>
    <p:sldId id="268" r:id="rId31"/>
    <p:sldId id="269" r:id="rId32"/>
    <p:sldId id="270" r:id="rId33"/>
    <p:sldId id="271" r:id="rId34"/>
    <p:sldId id="272" r:id="rId35"/>
    <p:sldId id="273" r:id="rId36"/>
    <p:sldId id="320" r:id="rId37"/>
    <p:sldId id="274" r:id="rId38"/>
    <p:sldId id="275" r:id="rId39"/>
    <p:sldId id="276" r:id="rId40"/>
    <p:sldId id="277" r:id="rId41"/>
    <p:sldId id="278" r:id="rId42"/>
    <p:sldId id="279" r:id="rId43"/>
    <p:sldId id="280" r:id="rId44"/>
    <p:sldId id="287" r:id="rId45"/>
    <p:sldId id="288" r:id="rId46"/>
    <p:sldId id="289" r:id="rId47"/>
    <p:sldId id="308" r:id="rId48"/>
    <p:sldId id="290" r:id="rId49"/>
    <p:sldId id="291" r:id="rId50"/>
    <p:sldId id="309" r:id="rId51"/>
    <p:sldId id="310" r:id="rId52"/>
    <p:sldId id="292" r:id="rId53"/>
    <p:sldId id="293" r:id="rId54"/>
    <p:sldId id="294" r:id="rId55"/>
    <p:sldId id="295" r:id="rId56"/>
    <p:sldId id="311" r:id="rId57"/>
    <p:sldId id="312" r:id="rId58"/>
    <p:sldId id="321" r:id="rId59"/>
    <p:sldId id="313" r:id="rId60"/>
    <p:sldId id="314" r:id="rId61"/>
    <p:sldId id="315" r:id="rId62"/>
    <p:sldId id="316" r:id="rId63"/>
    <p:sldId id="317" r:id="rId64"/>
    <p:sldId id="318" r:id="rId65"/>
    <p:sldId id="319" r:id="rId66"/>
  </p:sldIdLst>
  <p:sldSz cx="9144000" cy="6858000" type="screen4x3"/>
  <p:notesSz cx="6858000" cy="9144000"/>
  <p:defaultTextStyle>
    <a:defPPr>
      <a:defRPr lang="es-EC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Estilo medio 2 - Énfasis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3C2FFA5D-87B4-456A-9821-1D502468CF0F}" styleName="Estilo temático 1 - Énfasis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1386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C90C6F1-F58A-4AF6-BA44-79FF0FB86881}" type="datetimeFigureOut">
              <a:rPr lang="es-EC" smtClean="0"/>
              <a:t>20/06/2013</a:t>
            </a:fld>
            <a:endParaRPr lang="es-EC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C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29142E-2952-40F9-B77E-B3D6A5136AF9}" type="slidenum">
              <a:rPr lang="es-EC" smtClean="0"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51517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C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929142E-2952-40F9-B77E-B3D6A5136AF9}" type="slidenum">
              <a:rPr lang="es-EC" smtClean="0"/>
              <a:t>1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4083938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6921487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157512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1770635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054395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0434638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41533561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655966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712519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50317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19206461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C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3391476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EC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C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82CCE7-DA08-476E-9544-0B896E727093}" type="datetimeFigureOut">
              <a:rPr lang="es-EC" smtClean="0"/>
              <a:pPr/>
              <a:t>20/06/2013</a:t>
            </a:fld>
            <a:endParaRPr lang="es-EC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C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2184C4-49BF-4DDC-A614-C3A065D21A62}" type="slidenum">
              <a:rPr lang="es-EC" smtClean="0"/>
              <a:pPr/>
              <a:t>‹Nº›</a:t>
            </a:fld>
            <a:endParaRPr lang="es-EC"/>
          </a:p>
        </p:txBody>
      </p:sp>
    </p:spTree>
    <p:extLst>
      <p:ext uri="{BB962C8B-B14F-4D97-AF65-F5344CB8AC3E}">
        <p14:creationId xmlns:p14="http://schemas.microsoft.com/office/powerpoint/2010/main" val="2354348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C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emf"/><Relationship Id="rId4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image" Target="../media/image14.png"/><Relationship Id="rId7" Type="http://schemas.openxmlformats.org/officeDocument/2006/relationships/slide" Target="slide17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slide" Target="slide18.xml"/><Relationship Id="rId5" Type="http://schemas.openxmlformats.org/officeDocument/2006/relationships/slide" Target="slide16.xml"/><Relationship Id="rId4" Type="http://schemas.openxmlformats.org/officeDocument/2006/relationships/image" Target="../media/image15.png"/><Relationship Id="rId9" Type="http://schemas.openxmlformats.org/officeDocument/2006/relationships/slide" Target="slide2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jpeg"/><Relationship Id="rId7" Type="http://schemas.openxmlformats.org/officeDocument/2006/relationships/image" Target="../media/image4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10" Type="http://schemas.openxmlformats.org/officeDocument/2006/relationships/hyperlink" Target="ANEXO%20A.%20DIAGRAMA%20DE%20PROCESO%20DE%20FABRICACI&#211;N.xlsx" TargetMode="External"/><Relationship Id="rId4" Type="http://schemas.openxmlformats.org/officeDocument/2006/relationships/image" Target="../media/image37.jpeg"/><Relationship Id="rId9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png"/><Relationship Id="rId5" Type="http://schemas.openxmlformats.org/officeDocument/2006/relationships/image" Target="../media/image57.png"/><Relationship Id="rId4" Type="http://schemas.openxmlformats.org/officeDocument/2006/relationships/image" Target="../media/image56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png"/><Relationship Id="rId4" Type="http://schemas.openxmlformats.org/officeDocument/2006/relationships/image" Target="../media/image6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eg"/><Relationship Id="rId13" Type="http://schemas.openxmlformats.org/officeDocument/2006/relationships/image" Target="../media/image83.jpeg"/><Relationship Id="rId3" Type="http://schemas.openxmlformats.org/officeDocument/2006/relationships/image" Target="../media/image73.jpeg"/><Relationship Id="rId7" Type="http://schemas.openxmlformats.org/officeDocument/2006/relationships/image" Target="../media/image77.jpeg"/><Relationship Id="rId12" Type="http://schemas.openxmlformats.org/officeDocument/2006/relationships/image" Target="../media/image8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jpeg"/><Relationship Id="rId10" Type="http://schemas.openxmlformats.org/officeDocument/2006/relationships/image" Target="../media/image80.jpeg"/><Relationship Id="rId4" Type="http://schemas.openxmlformats.org/officeDocument/2006/relationships/image" Target="../media/image74.jpeg"/><Relationship Id="rId9" Type="http://schemas.openxmlformats.org/officeDocument/2006/relationships/image" Target="../media/image7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13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slide" Target="slide12.xml"/><Relationship Id="rId12" Type="http://schemas.openxmlformats.org/officeDocument/2006/relationships/image" Target="../media/image8.jpeg"/><Relationship Id="rId17" Type="http://schemas.openxmlformats.org/officeDocument/2006/relationships/slide" Target="slide13.xml"/><Relationship Id="rId2" Type="http://schemas.openxmlformats.org/officeDocument/2006/relationships/image" Target="../media/image2.jpeg"/><Relationship Id="rId16" Type="http://schemas.openxmlformats.org/officeDocument/2006/relationships/slide" Target="slide6.xml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11" Type="http://schemas.openxmlformats.org/officeDocument/2006/relationships/image" Target="../media/image7.jpeg"/><Relationship Id="rId5" Type="http://schemas.openxmlformats.org/officeDocument/2006/relationships/slide" Target="slide8.xml"/><Relationship Id="rId15" Type="http://schemas.openxmlformats.org/officeDocument/2006/relationships/image" Target="../media/image10.png"/><Relationship Id="rId10" Type="http://schemas.openxmlformats.org/officeDocument/2006/relationships/image" Target="../media/image6.jpeg"/><Relationship Id="rId4" Type="http://schemas.openxmlformats.org/officeDocument/2006/relationships/slide" Target="slide7.xml"/><Relationship Id="rId9" Type="http://schemas.openxmlformats.org/officeDocument/2006/relationships/image" Target="../media/image5.jpeg"/><Relationship Id="rId14" Type="http://schemas.openxmlformats.org/officeDocument/2006/relationships/slide" Target="slide10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png"/><Relationship Id="rId4" Type="http://schemas.openxmlformats.org/officeDocument/2006/relationships/image" Target="../media/image9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emf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emf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9.jpeg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5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3" descr="FORMATOCARATULA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285784" y="-72148"/>
            <a:ext cx="9399640" cy="70730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3 Subtítulo"/>
          <p:cNvSpPr txBox="1">
            <a:spLocks/>
          </p:cNvSpPr>
          <p:nvPr/>
        </p:nvSpPr>
        <p:spPr bwMode="auto">
          <a:xfrm>
            <a:off x="1691680" y="980728"/>
            <a:ext cx="6400800" cy="568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es-EC" sz="2800" b="1" dirty="0" smtClean="0"/>
              <a:t>ESCUELA POLITÉCNICA DEL EJÉRCITO</a:t>
            </a:r>
            <a:endParaRPr lang="es-EC" sz="2800" dirty="0" smtClean="0"/>
          </a:p>
          <a:p>
            <a:pPr algn="ctr"/>
            <a:r>
              <a:rPr lang="es-ES" sz="2000" b="1" dirty="0" smtClean="0"/>
              <a:t> </a:t>
            </a:r>
            <a:endParaRPr lang="es-EC" sz="2000" dirty="0" smtClean="0"/>
          </a:p>
          <a:p>
            <a:pPr algn="ctr"/>
            <a:r>
              <a:rPr lang="es-ES" sz="2000" b="1" dirty="0" smtClean="0"/>
              <a:t>CARRERA DE INGENIERÍA MECÁNICA</a:t>
            </a:r>
            <a:endParaRPr lang="es-EC" sz="2000" dirty="0" smtClean="0"/>
          </a:p>
          <a:p>
            <a:pPr algn="ctr"/>
            <a:r>
              <a:rPr lang="es-ES" sz="2000" b="1" dirty="0" smtClean="0"/>
              <a:t> </a:t>
            </a:r>
            <a:endParaRPr lang="es-EC" sz="2000" dirty="0" smtClean="0"/>
          </a:p>
          <a:p>
            <a:pPr algn="ctr"/>
            <a:r>
              <a:rPr lang="es-ES" sz="2000" b="1" dirty="0" smtClean="0"/>
              <a:t> </a:t>
            </a:r>
            <a:r>
              <a:rPr lang="es-EC" sz="2000" dirty="0" smtClean="0"/>
              <a:t>“</a:t>
            </a:r>
            <a:r>
              <a:rPr lang="es-EC" sz="2000" b="1" dirty="0"/>
              <a:t>DISEÑO DE LOS SISTEMAS ESTRUCTURAL, DE ALIMENTACIÓN DE ENERGÍA SOLAR Y CONSTRUCCIÓN DE PROTOTIPO ESTRUCTURAL DE UN PICOSATÉLITE PARA EL C.I.E. DE LA ESPE</a:t>
            </a:r>
            <a:r>
              <a:rPr lang="es-EC" sz="2000" dirty="0"/>
              <a:t>.”</a:t>
            </a:r>
          </a:p>
          <a:p>
            <a:pPr algn="ctr"/>
            <a:endParaRPr lang="es-ES" sz="2000" dirty="0" smtClean="0"/>
          </a:p>
          <a:p>
            <a:pPr algn="ctr"/>
            <a:r>
              <a:rPr lang="es-EC" sz="2000" b="1" dirty="0" smtClean="0"/>
              <a:t>ANGEL  ALEJANDRO BÁEZ SUAREZ</a:t>
            </a:r>
          </a:p>
          <a:p>
            <a:pPr algn="ctr"/>
            <a:r>
              <a:rPr lang="es-EC" sz="2000" b="1" dirty="0" smtClean="0"/>
              <a:t>OMAR ANIBAL RODRÍGUEZ MONCAYO</a:t>
            </a:r>
            <a:endParaRPr lang="es-EC" sz="2000" dirty="0" smtClean="0"/>
          </a:p>
          <a:p>
            <a:pPr algn="ctr"/>
            <a:endParaRPr lang="es-ES" sz="2000" b="1" dirty="0" smtClean="0"/>
          </a:p>
          <a:p>
            <a:pPr algn="ctr"/>
            <a:r>
              <a:rPr lang="es-ES" sz="2000" b="1" dirty="0" smtClean="0"/>
              <a:t>DIRECTOR: ING. </a:t>
            </a:r>
            <a:r>
              <a:rPr lang="es-EC" sz="2000" b="1" dirty="0" smtClean="0"/>
              <a:t>JOSÉ PEREZ</a:t>
            </a:r>
            <a:endParaRPr lang="es-EC" sz="2000" dirty="0" smtClean="0"/>
          </a:p>
          <a:p>
            <a:pPr algn="ctr"/>
            <a:r>
              <a:rPr lang="es-ES" sz="2000" b="1" dirty="0" smtClean="0"/>
              <a:t>CODIRECTOR: </a:t>
            </a:r>
            <a:r>
              <a:rPr lang="es-EC" sz="2000" b="1" dirty="0" smtClean="0"/>
              <a:t>ING. JOSÉ VAZQUEZ</a:t>
            </a:r>
            <a:endParaRPr lang="es-EC" sz="2000" dirty="0" smtClean="0"/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s-EC" sz="3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4973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44139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CUBESAT</a:t>
            </a:r>
            <a:endParaRPr lang="es-EC" sz="2800" dirty="0"/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2509008"/>
              </p:ext>
            </p:extLst>
          </p:nvPr>
        </p:nvGraphicFramePr>
        <p:xfrm>
          <a:off x="1651658" y="1196752"/>
          <a:ext cx="5840683" cy="38260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25409"/>
                <a:gridCol w="905250"/>
                <a:gridCol w="200388"/>
                <a:gridCol w="176565"/>
                <a:gridCol w="176565"/>
                <a:gridCol w="176565"/>
                <a:gridCol w="176565"/>
                <a:gridCol w="176565"/>
                <a:gridCol w="200388"/>
                <a:gridCol w="200388"/>
                <a:gridCol w="255040"/>
                <a:gridCol w="255040"/>
                <a:gridCol w="1015955"/>
              </a:tblGrid>
              <a:tr h="25520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Criterios de selección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Ponderación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Calificación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Resultado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1397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0139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5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Peso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0,12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0.96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5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Dimensiones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0.96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5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Vida útil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5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Impacto ambiental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5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Maquinabilidad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32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Normas y estandarizaciones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5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Utilidad/Aplicaciones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5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Autonomía energética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312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Restricciones de diseño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520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u="sng" dirty="0">
                          <a:effectLst/>
                        </a:rPr>
                        <a:t>6.85/10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8" name="7 Flecha izquierda">
            <a:hlinkClick r:id="rId3" action="ppaction://hlinksldjump"/>
          </p:cNvPr>
          <p:cNvSpPr/>
          <p:nvPr/>
        </p:nvSpPr>
        <p:spPr>
          <a:xfrm>
            <a:off x="7283080" y="5166838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981230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44139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HEXASAT</a:t>
            </a:r>
            <a:endParaRPr lang="es-EC" sz="2800" dirty="0"/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79401937"/>
              </p:ext>
            </p:extLst>
          </p:nvPr>
        </p:nvGraphicFramePr>
        <p:xfrm>
          <a:off x="1442394" y="1340768"/>
          <a:ext cx="5840686" cy="361975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3294"/>
                <a:gridCol w="908958"/>
                <a:gridCol w="201209"/>
                <a:gridCol w="177289"/>
                <a:gridCol w="177289"/>
                <a:gridCol w="177289"/>
                <a:gridCol w="177289"/>
                <a:gridCol w="177289"/>
                <a:gridCol w="177289"/>
                <a:gridCol w="201209"/>
                <a:gridCol w="256084"/>
                <a:gridCol w="256084"/>
                <a:gridCol w="1020114"/>
              </a:tblGrid>
              <a:tr h="2580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Criterios de selección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Ponderación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Calificación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Resultado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69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x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0.72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Peso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0.96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Dimensiones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Vida útil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Impacto ambiental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Maquinabilidad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64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Normas y estandarizaciones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Utilidad/Aplicaciones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0.49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Autonomía energética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5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Restricciones de diseño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u="sng" dirty="0">
                          <a:effectLst/>
                        </a:rPr>
                        <a:t>8.40/10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8" name="7 Flecha izquierda">
            <a:hlinkClick r:id="rId3" action="ppaction://hlinksldjump"/>
          </p:cNvPr>
          <p:cNvSpPr/>
          <p:nvPr/>
        </p:nvSpPr>
        <p:spPr>
          <a:xfrm>
            <a:off x="7283080" y="5166838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97020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44139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DUBAISAT</a:t>
            </a:r>
            <a:endParaRPr lang="es-EC" sz="2800" dirty="0"/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12205268"/>
              </p:ext>
            </p:extLst>
          </p:nvPr>
        </p:nvGraphicFramePr>
        <p:xfrm>
          <a:off x="1525195" y="1340768"/>
          <a:ext cx="5757885" cy="363512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13725"/>
                <a:gridCol w="899756"/>
                <a:gridCol w="199173"/>
                <a:gridCol w="175494"/>
                <a:gridCol w="175494"/>
                <a:gridCol w="175494"/>
                <a:gridCol w="175494"/>
                <a:gridCol w="175494"/>
                <a:gridCol w="175494"/>
                <a:gridCol w="175494"/>
                <a:gridCol w="253492"/>
                <a:gridCol w="253492"/>
                <a:gridCol w="1009789"/>
              </a:tblGrid>
              <a:tr h="242471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Criterios de selección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Ponderación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Calificación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Resultado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76376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7637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Costo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Peso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Dimensiones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Vida útil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Impacto ambiental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Maquinabilidad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6914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Normas y estandarizaciones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Utilidad/Aplicaciones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Autonomía energética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099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Restricciones de diseño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247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u="sng" dirty="0">
                          <a:effectLst/>
                        </a:rPr>
                        <a:t>3.25/10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8" name="7 Flecha izquierda">
            <a:hlinkClick r:id="rId3" action="ppaction://hlinksldjump"/>
          </p:cNvPr>
          <p:cNvSpPr/>
          <p:nvPr/>
        </p:nvSpPr>
        <p:spPr>
          <a:xfrm>
            <a:off x="7283080" y="5166838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17792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287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6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560101"/>
              </p:ext>
            </p:extLst>
          </p:nvPr>
        </p:nvGraphicFramePr>
        <p:xfrm>
          <a:off x="2051720" y="2060848"/>
          <a:ext cx="5040559" cy="309634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558854"/>
                <a:gridCol w="1490275"/>
                <a:gridCol w="1991430"/>
              </a:tblGrid>
              <a:tr h="3941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Nombre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Alternativa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Puntaje /10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79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CubeSat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6.85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79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Tubesat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2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5.40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941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Cansat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6.43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79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Sich-2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4.29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941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Rasat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4.13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7991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DubaiSat1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6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3.25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39416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8.40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8" name="7 CuadroTexto"/>
          <p:cNvSpPr txBox="1"/>
          <p:nvPr/>
        </p:nvSpPr>
        <p:spPr>
          <a:xfrm>
            <a:off x="2051720" y="1499799"/>
            <a:ext cx="5040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400" dirty="0" smtClean="0"/>
              <a:t>Puntaje </a:t>
            </a:r>
            <a:r>
              <a:rPr lang="es-EC" sz="2400" dirty="0"/>
              <a:t>de todas las alternativas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2771800" y="476672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 smtClean="0"/>
              <a:t>MATRICES DE SELECCIÓN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30276944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4046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GEOMETRÍA </a:t>
            </a:r>
            <a:r>
              <a:rPr lang="es-EC" sz="2800" b="1" dirty="0"/>
              <a:t>Y </a:t>
            </a:r>
            <a:r>
              <a:rPr lang="es-EC" sz="2800" b="1" dirty="0" smtClean="0"/>
              <a:t>MEDIDAS</a:t>
            </a:r>
            <a:endParaRPr lang="es-EC" sz="2800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1" y="1340768"/>
            <a:ext cx="3809483" cy="3860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346806"/>
            <a:ext cx="3978148" cy="3857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204864"/>
            <a:ext cx="219075" cy="30167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6987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00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4834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EC" sz="2800" b="1" dirty="0"/>
              <a:t>SELECCIÓN DE </a:t>
            </a:r>
            <a:r>
              <a:rPr lang="es-EC" sz="2800" b="1" dirty="0" smtClean="0"/>
              <a:t>MATERIAL</a:t>
            </a:r>
            <a:endParaRPr lang="es-EC" sz="2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69668" y="1040542"/>
            <a:ext cx="91091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 err="1"/>
              <a:t>Handbook</a:t>
            </a:r>
            <a:r>
              <a:rPr lang="es-EC" dirty="0"/>
              <a:t> </a:t>
            </a:r>
            <a:r>
              <a:rPr lang="es-EC" dirty="0" err="1"/>
              <a:t>Metallic</a:t>
            </a:r>
            <a:r>
              <a:rPr lang="es-EC" dirty="0"/>
              <a:t> </a:t>
            </a:r>
            <a:r>
              <a:rPr lang="es-EC" dirty="0" err="1"/>
              <a:t>Materials</a:t>
            </a:r>
            <a:r>
              <a:rPr lang="es-EC" dirty="0"/>
              <a:t> and </a:t>
            </a:r>
            <a:r>
              <a:rPr lang="es-EC" dirty="0" err="1"/>
              <a:t>Element</a:t>
            </a:r>
            <a:r>
              <a:rPr lang="es-EC" dirty="0"/>
              <a:t> </a:t>
            </a:r>
            <a:r>
              <a:rPr lang="es-EC" dirty="0" err="1"/>
              <a:t>for</a:t>
            </a:r>
            <a:r>
              <a:rPr lang="es-EC" dirty="0"/>
              <a:t> </a:t>
            </a:r>
            <a:r>
              <a:rPr lang="es-EC" dirty="0" err="1"/>
              <a:t>Aerospace</a:t>
            </a:r>
            <a:r>
              <a:rPr lang="es-EC" dirty="0"/>
              <a:t> </a:t>
            </a:r>
            <a:r>
              <a:rPr lang="es-EC" dirty="0" err="1"/>
              <a:t>Vehicle</a:t>
            </a:r>
            <a:r>
              <a:rPr lang="es-EC" dirty="0"/>
              <a:t> </a:t>
            </a:r>
            <a:r>
              <a:rPr lang="es-EC" dirty="0" err="1"/>
              <a:t>Structures</a:t>
            </a:r>
            <a:endParaRPr lang="es-EC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593" y="2088540"/>
            <a:ext cx="3762375" cy="212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509120"/>
            <a:ext cx="405765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CuadroTexto"/>
          <p:cNvSpPr txBox="1"/>
          <p:nvPr/>
        </p:nvSpPr>
        <p:spPr>
          <a:xfrm>
            <a:off x="5796136" y="2096422"/>
            <a:ext cx="288032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>
                <a:hlinkClick r:id="rId5" action="ppaction://hlinksldjump"/>
              </a:rPr>
              <a:t>Aluminio Comercial</a:t>
            </a:r>
            <a:endParaRPr lang="es-EC" sz="2000" b="1" dirty="0" smtClean="0"/>
          </a:p>
          <a:p>
            <a:endParaRPr lang="es-EC" sz="2000" b="1" dirty="0" smtClean="0"/>
          </a:p>
          <a:p>
            <a:r>
              <a:rPr lang="es-EC" sz="2000" b="1" dirty="0" smtClean="0">
                <a:hlinkClick r:id="rId6" action="ppaction://hlinksldjump"/>
              </a:rPr>
              <a:t>Aluminio 7075</a:t>
            </a:r>
            <a:endParaRPr lang="es-EC" sz="2000" b="1" dirty="0" smtClean="0"/>
          </a:p>
          <a:p>
            <a:endParaRPr lang="es-EC" sz="2000" b="1" dirty="0" smtClean="0"/>
          </a:p>
          <a:p>
            <a:r>
              <a:rPr lang="es-EC" sz="2000" b="1" dirty="0" smtClean="0">
                <a:hlinkClick r:id="rId7" action="ppaction://hlinksldjump"/>
              </a:rPr>
              <a:t>Aluminio 6061-T6</a:t>
            </a:r>
            <a:endParaRPr lang="es-EC" sz="2000" b="1" dirty="0" smtClean="0"/>
          </a:p>
          <a:p>
            <a:endParaRPr lang="es-EC" sz="2000" b="1" dirty="0" smtClean="0"/>
          </a:p>
          <a:p>
            <a:r>
              <a:rPr lang="es-EC" sz="2000" b="1" dirty="0" smtClean="0">
                <a:hlinkClick r:id="rId8" action="ppaction://hlinksldjump"/>
              </a:rPr>
              <a:t>Titanio</a:t>
            </a:r>
            <a:endParaRPr lang="es-EC" sz="2000" b="1" dirty="0"/>
          </a:p>
        </p:txBody>
      </p:sp>
      <p:sp>
        <p:nvSpPr>
          <p:cNvPr id="8" name="7 Flecha derecha">
            <a:hlinkClick r:id="rId9" action="ppaction://hlinksldjump"/>
          </p:cNvPr>
          <p:cNvSpPr/>
          <p:nvPr/>
        </p:nvSpPr>
        <p:spPr>
          <a:xfrm>
            <a:off x="6732240" y="4653136"/>
            <a:ext cx="1584176" cy="96810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Siguiente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5318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00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4834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EC" sz="2800" b="1" dirty="0" smtClean="0"/>
              <a:t>ALUMINIO COMERCIAL</a:t>
            </a:r>
            <a:endParaRPr lang="es-EC" sz="2800" dirty="0"/>
          </a:p>
        </p:txBody>
      </p:sp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4834448"/>
              </p:ext>
            </p:extLst>
          </p:nvPr>
        </p:nvGraphicFramePr>
        <p:xfrm>
          <a:off x="1619672" y="1772816"/>
          <a:ext cx="6120680" cy="3096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1237"/>
                <a:gridCol w="2299443"/>
              </a:tblGrid>
              <a:tr h="515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</a:rPr>
                        <a:t>Propiedad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</a:rPr>
                        <a:t>Valor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Carga a la rotura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90 N/mm</a:t>
                      </a:r>
                      <a:r>
                        <a:rPr lang="es-EC" sz="1800" baseline="30000" dirty="0" smtClean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53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  <a:latin typeface="Calibri"/>
                        </a:rPr>
                        <a:t>Límite</a:t>
                      </a:r>
                      <a:r>
                        <a:rPr lang="es-EC" sz="1800" baseline="0" dirty="0" smtClean="0">
                          <a:effectLst/>
                          <a:latin typeface="Calibri"/>
                        </a:rPr>
                        <a:t> elástico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34 N/mm</a:t>
                      </a:r>
                      <a:r>
                        <a:rPr lang="es-EC" sz="1800" baseline="30000" dirty="0" smtClean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Dureza </a:t>
                      </a:r>
                      <a:r>
                        <a:rPr lang="es-EC" sz="1800" dirty="0" err="1" smtClean="0">
                          <a:effectLst/>
                        </a:rPr>
                        <a:t>Brinell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21 HB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53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Peso específico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2,70</a:t>
                      </a:r>
                      <a:r>
                        <a:rPr lang="es-EC" sz="1800" baseline="0" dirty="0" smtClean="0">
                          <a:effectLst/>
                        </a:rPr>
                        <a:t> g/cm</a:t>
                      </a:r>
                      <a:r>
                        <a:rPr lang="es-EC" sz="1800" baseline="30000" dirty="0" smtClean="0">
                          <a:effectLst/>
                        </a:rPr>
                        <a:t>3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Punto de fusión 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657 </a:t>
                      </a:r>
                      <a:r>
                        <a:rPr lang="es-ES" dirty="0" smtClean="0"/>
                        <a:t>°C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6 Flecha izquierda">
            <a:hlinkClick r:id="rId3" action="ppaction://hlinksldjump"/>
          </p:cNvPr>
          <p:cNvSpPr/>
          <p:nvPr/>
        </p:nvSpPr>
        <p:spPr>
          <a:xfrm>
            <a:off x="7236296" y="5085184"/>
            <a:ext cx="1368152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3068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00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4834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EC" sz="2800" b="1" dirty="0" smtClean="0"/>
              <a:t>ALUMINIO 6061-T6</a:t>
            </a:r>
            <a:endParaRPr lang="es-EC" sz="2800" dirty="0"/>
          </a:p>
        </p:txBody>
      </p:sp>
      <p:graphicFrame>
        <p:nvGraphicFramePr>
          <p:cNvPr id="6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26930241"/>
              </p:ext>
            </p:extLst>
          </p:nvPr>
        </p:nvGraphicFramePr>
        <p:xfrm>
          <a:off x="1619672" y="1772816"/>
          <a:ext cx="6120680" cy="3096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1237"/>
                <a:gridCol w="2299443"/>
              </a:tblGrid>
              <a:tr h="515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</a:rPr>
                        <a:t>Propiedad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>
                          <a:effectLst/>
                        </a:rPr>
                        <a:t>Valor</a:t>
                      </a:r>
                      <a:endParaRPr lang="es-EC" sz="18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Carga a la rotura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150 N/mm</a:t>
                      </a:r>
                      <a:r>
                        <a:rPr lang="es-EC" sz="1800" baseline="30000" dirty="0" smtClean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537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  <a:latin typeface="Calibri"/>
                        </a:rPr>
                        <a:t>Límite</a:t>
                      </a:r>
                      <a:r>
                        <a:rPr lang="es-EC" sz="1800" baseline="0" dirty="0" smtClean="0">
                          <a:effectLst/>
                          <a:latin typeface="Calibri"/>
                        </a:rPr>
                        <a:t> elástico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110 N/mm</a:t>
                      </a:r>
                      <a:r>
                        <a:rPr lang="es-EC" sz="1800" baseline="30000" dirty="0" smtClean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Dureza </a:t>
                      </a:r>
                      <a:r>
                        <a:rPr lang="es-EC" sz="1800" dirty="0" err="1" smtClean="0">
                          <a:effectLst/>
                        </a:rPr>
                        <a:t>Brinell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95 HB 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5378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Peso específico</a:t>
                      </a:r>
                      <a:endParaRPr lang="es-EC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2,70</a:t>
                      </a:r>
                      <a:r>
                        <a:rPr lang="es-EC" sz="1800" baseline="0" dirty="0" smtClean="0">
                          <a:effectLst/>
                        </a:rPr>
                        <a:t> g/cm</a:t>
                      </a:r>
                      <a:r>
                        <a:rPr lang="es-EC" sz="1800" baseline="30000" dirty="0" smtClean="0">
                          <a:effectLst/>
                        </a:rPr>
                        <a:t>3</a:t>
                      </a:r>
                      <a:endParaRPr lang="es-EC" sz="1800" dirty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Punto de fusión </a:t>
                      </a:r>
                      <a:endParaRPr lang="es-EC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650 </a:t>
                      </a:r>
                      <a:r>
                        <a:rPr lang="es-ES" dirty="0" smtClean="0"/>
                        <a:t>°C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6 Flecha izquierda">
            <a:hlinkClick r:id="rId3" action="ppaction://hlinksldjump"/>
          </p:cNvPr>
          <p:cNvSpPr/>
          <p:nvPr/>
        </p:nvSpPr>
        <p:spPr>
          <a:xfrm>
            <a:off x="7236296" y="5085184"/>
            <a:ext cx="1368152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97353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00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4834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EC" sz="2800" b="1" dirty="0" smtClean="0"/>
              <a:t>ALUMINIO 7075</a:t>
            </a:r>
            <a:endParaRPr lang="es-EC" sz="2800" dirty="0"/>
          </a:p>
        </p:txBody>
      </p:sp>
      <p:graphicFrame>
        <p:nvGraphicFramePr>
          <p:cNvPr id="6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27131067"/>
              </p:ext>
            </p:extLst>
          </p:nvPr>
        </p:nvGraphicFramePr>
        <p:xfrm>
          <a:off x="1619672" y="1772816"/>
          <a:ext cx="6120680" cy="3096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1237"/>
                <a:gridCol w="2299443"/>
              </a:tblGrid>
              <a:tr h="515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</a:rPr>
                        <a:t>Propiedad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>
                          <a:effectLst/>
                        </a:rPr>
                        <a:t>Valor</a:t>
                      </a:r>
                      <a:endParaRPr lang="es-EC" sz="18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Carga a la rotura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440 N/mm</a:t>
                      </a:r>
                      <a:r>
                        <a:rPr lang="es-EC" sz="1800" baseline="30000" dirty="0" smtClean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53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  <a:latin typeface="Calibri"/>
                        </a:rPr>
                        <a:t>Límite</a:t>
                      </a:r>
                      <a:r>
                        <a:rPr lang="es-EC" sz="1800" baseline="0" dirty="0" smtClean="0">
                          <a:effectLst/>
                          <a:latin typeface="Calibri"/>
                        </a:rPr>
                        <a:t> elástico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360 N/mm</a:t>
                      </a:r>
                      <a:r>
                        <a:rPr lang="es-EC" sz="1800" baseline="30000" dirty="0" smtClean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Dureza </a:t>
                      </a:r>
                      <a:r>
                        <a:rPr lang="es-EC" sz="1800" dirty="0" err="1" smtClean="0">
                          <a:effectLst/>
                        </a:rPr>
                        <a:t>Brinell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  <a:latin typeface="Calibri"/>
                        </a:rPr>
                        <a:t>140 HB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53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Peso específico</a:t>
                      </a:r>
                      <a:endParaRPr lang="es-EC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2,81 </a:t>
                      </a:r>
                      <a:r>
                        <a:rPr lang="es-EC" sz="1800" baseline="0" dirty="0" smtClean="0">
                          <a:effectLst/>
                        </a:rPr>
                        <a:t>g/cm</a:t>
                      </a:r>
                      <a:r>
                        <a:rPr lang="es-EC" sz="1800" baseline="30000" dirty="0" smtClean="0">
                          <a:effectLst/>
                        </a:rPr>
                        <a:t>3</a:t>
                      </a:r>
                      <a:endParaRPr lang="es-EC" sz="18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Punto de fusión</a:t>
                      </a:r>
                      <a:endParaRPr lang="es-EC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635 </a:t>
                      </a:r>
                      <a:r>
                        <a:rPr lang="es-ES" dirty="0" smtClean="0"/>
                        <a:t>°C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6 Flecha izquierda">
            <a:hlinkClick r:id="rId3" action="ppaction://hlinksldjump"/>
          </p:cNvPr>
          <p:cNvSpPr/>
          <p:nvPr/>
        </p:nvSpPr>
        <p:spPr>
          <a:xfrm>
            <a:off x="7236296" y="5085184"/>
            <a:ext cx="1368152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02831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00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4834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EC" sz="2800" b="1" dirty="0" smtClean="0"/>
              <a:t>TITANIO</a:t>
            </a:r>
            <a:endParaRPr lang="es-EC" sz="2800" dirty="0"/>
          </a:p>
        </p:txBody>
      </p:sp>
      <p:graphicFrame>
        <p:nvGraphicFramePr>
          <p:cNvPr id="6" name="5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5551203"/>
              </p:ext>
            </p:extLst>
          </p:nvPr>
        </p:nvGraphicFramePr>
        <p:xfrm>
          <a:off x="1619672" y="1772816"/>
          <a:ext cx="6120680" cy="30963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21237"/>
                <a:gridCol w="2299443"/>
              </a:tblGrid>
              <a:tr h="515378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>
                          <a:effectLst/>
                        </a:rPr>
                        <a:t>Propiedad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>
                          <a:effectLst/>
                        </a:rPr>
                        <a:t>Valor</a:t>
                      </a:r>
                      <a:endParaRPr lang="es-EC" sz="180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Carga a la rotura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1040 N/mm</a:t>
                      </a:r>
                      <a:r>
                        <a:rPr lang="es-EC" sz="1800" baseline="30000" dirty="0" smtClean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53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  <a:latin typeface="Calibri"/>
                        </a:rPr>
                        <a:t>Límite</a:t>
                      </a:r>
                      <a:r>
                        <a:rPr lang="es-EC" sz="1800" baseline="0" dirty="0" smtClean="0">
                          <a:effectLst/>
                          <a:latin typeface="Calibri"/>
                        </a:rPr>
                        <a:t> elástico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940 N/mm</a:t>
                      </a:r>
                      <a:r>
                        <a:rPr lang="es-EC" sz="1800" baseline="30000" dirty="0" smtClean="0">
                          <a:effectLst/>
                        </a:rPr>
                        <a:t>2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Dureza </a:t>
                      </a:r>
                      <a:r>
                        <a:rPr lang="es-EC" sz="1800" dirty="0" err="1" smtClean="0">
                          <a:effectLst/>
                        </a:rPr>
                        <a:t>Brinell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  <a:latin typeface="Calibri"/>
                        </a:rPr>
                        <a:t>140 HB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  <a:tr h="51537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</a:pPr>
                      <a:r>
                        <a:rPr lang="es-EC" sz="1800" dirty="0" smtClean="0">
                          <a:effectLst/>
                        </a:rPr>
                        <a:t>Peso específico</a:t>
                      </a:r>
                      <a:endParaRPr lang="es-EC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4,50 </a:t>
                      </a:r>
                      <a:r>
                        <a:rPr lang="es-EC" sz="1800" baseline="0" dirty="0" smtClean="0">
                          <a:effectLst/>
                        </a:rPr>
                        <a:t>g/cm</a:t>
                      </a:r>
                      <a:r>
                        <a:rPr lang="es-EC" sz="1800" baseline="30000" dirty="0" smtClean="0">
                          <a:effectLst/>
                        </a:rPr>
                        <a:t>3</a:t>
                      </a:r>
                      <a:endParaRPr lang="es-EC" sz="1800" dirty="0" smtClean="0">
                        <a:effectLst/>
                        <a:latin typeface="+mn-lt"/>
                      </a:endParaRPr>
                    </a:p>
                  </a:txBody>
                  <a:tcPr marL="68580" marR="68580" marT="0" marB="0"/>
                </a:tc>
              </a:tr>
              <a:tr h="51673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Punto de fusión </a:t>
                      </a:r>
                      <a:endParaRPr lang="es-EC" sz="1800" dirty="0">
                        <a:effectLst/>
                        <a:latin typeface="+mn-lt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</a:pPr>
                      <a:r>
                        <a:rPr lang="es-ES" dirty="0" smtClean="0"/>
                        <a:t>1 668 °C</a:t>
                      </a:r>
                      <a:endParaRPr lang="es-EC" sz="1800" dirty="0">
                        <a:effectLst/>
                        <a:latin typeface="Calibri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7" name="6 Flecha izquierda">
            <a:hlinkClick r:id="rId3" action="ppaction://hlinksldjump"/>
          </p:cNvPr>
          <p:cNvSpPr/>
          <p:nvPr/>
        </p:nvSpPr>
        <p:spPr>
          <a:xfrm>
            <a:off x="7236296" y="5085184"/>
            <a:ext cx="1368152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943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11"/>
          <p:cNvSpPr txBox="1">
            <a:spLocks/>
          </p:cNvSpPr>
          <p:nvPr/>
        </p:nvSpPr>
        <p:spPr>
          <a:xfrm>
            <a:off x="457200" y="423080"/>
            <a:ext cx="8229600" cy="5592763"/>
          </a:xfrm>
          <a:prstGeom prst="rect">
            <a:avLst/>
          </a:prstGeom>
        </p:spPr>
        <p:txBody>
          <a:bodyPr vert="horz" lIns="91440" tIns="45720" rIns="91440" bIns="45720" rtlCol="0">
            <a:normAutofit fontScale="85000"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charset="0"/>
              <a:buNone/>
            </a:pPr>
            <a:endParaRPr lang="es-ES" dirty="0" smtClean="0"/>
          </a:p>
          <a:p>
            <a:pPr algn="just"/>
            <a:r>
              <a:rPr lang="es-EC" sz="2400" dirty="0"/>
              <a:t>El Centro de Investigación Espacial perteneciente a la Escuela Politécnica del Ejército, se ha encaminado en el </a:t>
            </a:r>
            <a:r>
              <a:rPr lang="es-EC" sz="2400" dirty="0" smtClean="0"/>
              <a:t>campo </a:t>
            </a:r>
            <a:r>
              <a:rPr lang="es-EC" sz="2400" dirty="0"/>
              <a:t>de la investigación </a:t>
            </a:r>
            <a:r>
              <a:rPr lang="es-EC" sz="2400" dirty="0" smtClean="0"/>
              <a:t>científico espacial mediante </a:t>
            </a:r>
            <a:r>
              <a:rPr lang="es-EC" sz="2400" dirty="0"/>
              <a:t>proyectos como el picosatélite tipo “CubeSat</a:t>
            </a:r>
            <a:r>
              <a:rPr lang="es-EC" sz="2400" dirty="0" smtClean="0"/>
              <a:t>” en el que en su primera fase se realizo el prototipo estructural tomando en cuenta consideraciones teóricas y simulaciones, y en su segunda fase se aportó con ensayos mecánicos a este.</a:t>
            </a:r>
            <a:endParaRPr lang="es-ES" sz="2400" dirty="0" smtClean="0"/>
          </a:p>
          <a:p>
            <a:pPr algn="just"/>
            <a:r>
              <a:rPr lang="es-EC" sz="2400" dirty="0"/>
              <a:t>El desarrollo de </a:t>
            </a:r>
            <a:r>
              <a:rPr lang="es-EC" sz="2400" dirty="0" smtClean="0"/>
              <a:t>este </a:t>
            </a:r>
            <a:r>
              <a:rPr lang="es-EC" sz="2400" dirty="0"/>
              <a:t>proyecto consiste en la fabricación del prototipo estructural de un picosatélite de autoría ecuatoriana, en el cual se considerará la geometría, medidas y selección del material más óptimo para el prototipo, como también se tomarán en cuenta consideraciones, cálculos teóricos de diseño y simulaciones por computadora, así mismo, se someterá a la estructura a ensayos </a:t>
            </a:r>
            <a:r>
              <a:rPr lang="es-EC" sz="2400" dirty="0" smtClean="0"/>
              <a:t>mecánicos considerados </a:t>
            </a:r>
            <a:r>
              <a:rPr lang="es-EC" sz="2400" dirty="0"/>
              <a:t>en los cálculos previos de manera real, es decir de acuerdo a los estudios realizados sobre el diseño de la estructura del picosatélite. </a:t>
            </a:r>
            <a:endParaRPr lang="es-EC" sz="2400" dirty="0" smtClean="0"/>
          </a:p>
          <a:p>
            <a:pPr algn="just"/>
            <a:r>
              <a:rPr lang="es-EC" sz="2400" dirty="0"/>
              <a:t>A su vez se determinará la demanda de energía eléctrica que requiere los sistemas, subsistemas y en si todo el picosatélite para su autonomía y correcto funcionamiento en órbita, tomando en cuenta el balance de energía y sus componentes que conllevan una alimentación </a:t>
            </a:r>
            <a:r>
              <a:rPr lang="es-EC" sz="2400" dirty="0" smtClean="0"/>
              <a:t>energética.</a:t>
            </a:r>
            <a:endParaRPr lang="es-ES" sz="2400" dirty="0" smtClean="0"/>
          </a:p>
        </p:txBody>
      </p:sp>
      <p:sp>
        <p:nvSpPr>
          <p:cNvPr id="6" name="5 CuadroTexto"/>
          <p:cNvSpPr txBox="1"/>
          <p:nvPr/>
        </p:nvSpPr>
        <p:spPr>
          <a:xfrm>
            <a:off x="457200" y="260648"/>
            <a:ext cx="8382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RESUMEN</a:t>
            </a:r>
            <a:endParaRPr lang="es-ES" sz="2800" b="1" dirty="0"/>
          </a:p>
        </p:txBody>
      </p:sp>
    </p:spTree>
    <p:extLst>
      <p:ext uri="{BB962C8B-B14F-4D97-AF65-F5344CB8AC3E}">
        <p14:creationId xmlns:p14="http://schemas.microsoft.com/office/powerpoint/2010/main" val="1603647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700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4834" y="332656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EC" sz="2800" b="1" dirty="0" smtClean="0"/>
              <a:t>PROPIEDADES DE LOS MATERIALES</a:t>
            </a:r>
          </a:p>
          <a:p>
            <a:pPr marL="0" lvl="2" algn="ctr"/>
            <a:r>
              <a:rPr lang="es-EC" sz="2800" b="1" dirty="0" smtClean="0"/>
              <a:t>COMPARACIÓN</a:t>
            </a:r>
            <a:endParaRPr lang="es-EC" sz="2800" dirty="0"/>
          </a:p>
        </p:txBody>
      </p:sp>
      <p:pic>
        <p:nvPicPr>
          <p:cNvPr id="10" name="9 Imagen" descr="Grafico comparativo carga rotura aleaciones aluminio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252492"/>
            <a:ext cx="4076700" cy="232346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10 Imagen" descr="Grafico comparativo limite elasticos aleaciones de aluminio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9452" y="2263287"/>
            <a:ext cx="4038600" cy="2301875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1533786" y="1681998"/>
            <a:ext cx="1656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Carga de rotura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847922" y="1701244"/>
            <a:ext cx="1621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Límite elástico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550377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/>
          <p:cNvPicPr/>
          <p:nvPr/>
        </p:nvPicPr>
        <p:blipFill>
          <a:blip r:embed="rId3" cstate="print"/>
          <a:srcRect r="6438"/>
          <a:stretch>
            <a:fillRect/>
          </a:stretch>
        </p:blipFill>
        <p:spPr bwMode="auto">
          <a:xfrm>
            <a:off x="323528" y="1700808"/>
            <a:ext cx="5040560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332656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 algn="ctr"/>
            <a:r>
              <a:rPr lang="es-EC" sz="2800" b="1" dirty="0"/>
              <a:t>DISEÑO </a:t>
            </a:r>
            <a:r>
              <a:rPr lang="es-EC" sz="2800" b="1" dirty="0" smtClean="0"/>
              <a:t>ENERGÉTICO</a:t>
            </a:r>
            <a:endParaRPr lang="es-EC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5508104" y="1622990"/>
            <a:ext cx="3338627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itchFamily="34" charset="0"/>
              <a:buChar char="•"/>
            </a:pPr>
            <a:r>
              <a:rPr lang="es-ES_tradnl" dirty="0" smtClean="0">
                <a:cs typeface="Arial" pitchFamily="34" charset="0"/>
              </a:rPr>
              <a:t>Fuente principal de energía: Paneles solares</a:t>
            </a:r>
          </a:p>
          <a:p>
            <a:pPr algn="just">
              <a:buFont typeface="Arial" pitchFamily="34" charset="0"/>
              <a:buChar char="•"/>
            </a:pPr>
            <a:endParaRPr lang="es-ES_tradnl" sz="800" dirty="0" smtClean="0"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_tradnl" dirty="0" smtClean="0">
                <a:cs typeface="Arial" pitchFamily="34" charset="0"/>
              </a:rPr>
              <a:t>Fuente de energía en fase de eclipse: Baterías recargables</a:t>
            </a:r>
          </a:p>
          <a:p>
            <a:pPr algn="just">
              <a:buFont typeface="Arial" pitchFamily="34" charset="0"/>
              <a:buChar char="•"/>
            </a:pPr>
            <a:endParaRPr lang="es-ES_tradnl" sz="800" dirty="0" smtClean="0"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_tradnl" dirty="0" smtClean="0">
                <a:cs typeface="Arial" pitchFamily="34" charset="0"/>
              </a:rPr>
              <a:t>TNC: Microcontrolador</a:t>
            </a:r>
          </a:p>
          <a:p>
            <a:pPr algn="just">
              <a:buFont typeface="Arial" pitchFamily="34" charset="0"/>
              <a:buChar char="•"/>
            </a:pPr>
            <a:endParaRPr lang="es-ES_tradnl" sz="800" dirty="0" smtClean="0"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_tradnl" dirty="0" smtClean="0">
                <a:cs typeface="Arial" pitchFamily="34" charset="0"/>
              </a:rPr>
              <a:t>OBC: Procesador principal</a:t>
            </a:r>
          </a:p>
          <a:p>
            <a:pPr algn="just">
              <a:buFont typeface="Arial" pitchFamily="34" charset="0"/>
              <a:buChar char="•"/>
            </a:pPr>
            <a:endParaRPr lang="es-ES_tradnl" sz="800" dirty="0" smtClean="0"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_tradnl" dirty="0" err="1" smtClean="0">
                <a:cs typeface="Arial" pitchFamily="34" charset="0"/>
              </a:rPr>
              <a:t>Tx</a:t>
            </a:r>
            <a:r>
              <a:rPr lang="es-ES_tradnl" dirty="0" smtClean="0">
                <a:cs typeface="Arial" pitchFamily="34" charset="0"/>
              </a:rPr>
              <a:t>: Sistema de sensores</a:t>
            </a:r>
          </a:p>
          <a:p>
            <a:pPr algn="just">
              <a:buFont typeface="Arial" pitchFamily="34" charset="0"/>
              <a:buChar char="•"/>
            </a:pPr>
            <a:endParaRPr lang="es-ES_tradnl" sz="800" dirty="0" smtClean="0">
              <a:cs typeface="Arial" pitchFamily="34" charset="0"/>
            </a:endParaRPr>
          </a:p>
          <a:p>
            <a:pPr marL="285750" indent="-285750" algn="just">
              <a:buFont typeface="Arial" pitchFamily="34" charset="0"/>
              <a:buChar char="•"/>
            </a:pPr>
            <a:r>
              <a:rPr lang="es-ES_tradnl" dirty="0" smtClean="0">
                <a:cs typeface="Arial" pitchFamily="34" charset="0"/>
              </a:rPr>
              <a:t>A: Derivación al Procesador o al Microcontrolador</a:t>
            </a:r>
          </a:p>
          <a:p>
            <a:pPr>
              <a:buFont typeface="Arial" pitchFamily="34" charset="0"/>
              <a:buChar char="•"/>
            </a:pPr>
            <a:endParaRPr lang="es-ES_tradnl" sz="800" dirty="0" smtClean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5249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6234" y="4046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s-EC" sz="2800" b="1" dirty="0"/>
              <a:t>DETERMINACIÓN DE LA DEMANDA DE ENERGÍA</a:t>
            </a:r>
            <a:endParaRPr lang="es-EC" sz="2800" dirty="0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11712497"/>
              </p:ext>
            </p:extLst>
          </p:nvPr>
        </p:nvGraphicFramePr>
        <p:xfrm>
          <a:off x="1115616" y="1518366"/>
          <a:ext cx="7344815" cy="3821267"/>
        </p:xfrm>
        <a:graphic>
          <a:graphicData uri="http://schemas.openxmlformats.org/drawingml/2006/table">
            <a:tbl>
              <a:tblPr firstRow="1" firstCol="1" bandRow="1">
                <a:tableStyleId>{3C2FFA5D-87B4-456A-9821-1D502468CF0F}</a:tableStyleId>
              </a:tblPr>
              <a:tblGrid>
                <a:gridCol w="3024336"/>
                <a:gridCol w="1871935"/>
                <a:gridCol w="2448544"/>
              </a:tblGrid>
              <a:tr h="351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Componente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Energía (mW)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Frecuencia de Uso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OBC (Procesador Principal)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Todo el tiempo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Sensores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Todo el tiempo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Tx TNC (Microcontrolador)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20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Durante enlace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Tx (Sensores)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6000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Durante enlace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60539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CW (Sistema de comunicación)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300/125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Todo el tiempo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40049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CW TNC (Sistema de comunicación)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Todo el tiempo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Rx (Sistema de Comunicación)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125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Todo el tiempo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Rx TNC (Microcontrolador)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20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Todo el tiempo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Cámara 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150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A veces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5113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Magneto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>
                          <a:effectLst/>
                        </a:rPr>
                        <a:t>800</a:t>
                      </a:r>
                      <a:endParaRPr lang="es-EC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400" dirty="0">
                          <a:effectLst/>
                        </a:rPr>
                        <a:t>Despliegue de antena</a:t>
                      </a:r>
                      <a:endParaRPr lang="es-EC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1259632" y="5699618"/>
            <a:ext cx="38884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Demanda crítica Total = 7475 </a:t>
            </a:r>
            <a:r>
              <a:rPr lang="es-EC" dirty="0" err="1" smtClean="0"/>
              <a:t>mW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953109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4831" y="4046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PANELES SOLARES</a:t>
            </a:r>
            <a:endParaRPr lang="es-EC" sz="2800" b="1" dirty="0"/>
          </a:p>
        </p:txBody>
      </p:sp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592722" y="1105409"/>
            <a:ext cx="373349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Tipo de celda</a:t>
            </a:r>
            <a:r>
              <a:rPr kumimoji="0" lang="es-ES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: </a:t>
            </a:r>
            <a:r>
              <a:rPr kumimoji="0" lang="es-ES" b="0" i="0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Tri</a:t>
            </a:r>
            <a:r>
              <a:rPr kumimoji="0" lang="es-ES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-compuesta SHARP</a:t>
            </a:r>
            <a:endParaRPr kumimoji="0" lang="es-EC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s-ES" b="1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Eficiencia</a:t>
            </a:r>
            <a:r>
              <a:rPr kumimoji="0" lang="es-ES" b="0" i="0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ea typeface="Calibri" pitchFamily="34" charset="0"/>
                <a:cs typeface="Arial" pitchFamily="34" charset="0"/>
              </a:rPr>
              <a:t>: 16%</a:t>
            </a:r>
            <a:endParaRPr kumimoji="0" lang="es-EC" b="0" i="0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cs typeface="Arial" pitchFamily="34" charset="0"/>
            </a:endParaRPr>
          </a:p>
        </p:txBody>
      </p:sp>
      <p:pic>
        <p:nvPicPr>
          <p:cNvPr id="9" name="8 Imagen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40720" y="1839726"/>
            <a:ext cx="3816424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266472" y="5268749"/>
            <a:ext cx="4176464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/>
              <a:t>Distribución de celdas en panel solar, caras laterales Hexasat</a:t>
            </a:r>
            <a:endParaRPr lang="es-EC" sz="1200" dirty="0"/>
          </a:p>
        </p:txBody>
      </p:sp>
      <p:sp>
        <p:nvSpPr>
          <p:cNvPr id="11" name="10 Rectángulo"/>
          <p:cNvSpPr/>
          <p:nvPr/>
        </p:nvSpPr>
        <p:spPr>
          <a:xfrm>
            <a:off x="4328163" y="4983559"/>
            <a:ext cx="417646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C" sz="1200" dirty="0" smtClean="0"/>
              <a:t>Distribución de celdas en panel solar, tapas superior e inferior Hexasat</a:t>
            </a:r>
            <a:endParaRPr lang="es-EC" sz="1200" dirty="0"/>
          </a:p>
        </p:txBody>
      </p:sp>
      <p:sp>
        <p:nvSpPr>
          <p:cNvPr id="3" name="2 CuadroTexto"/>
          <p:cNvSpPr txBox="1"/>
          <p:nvPr/>
        </p:nvSpPr>
        <p:spPr>
          <a:xfrm>
            <a:off x="4596831" y="1105408"/>
            <a:ext cx="37444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S" b="1" dirty="0">
                <a:ea typeface="Calibri" pitchFamily="34" charset="0"/>
                <a:cs typeface="Arial" pitchFamily="34" charset="0"/>
              </a:rPr>
              <a:t>Tamaño de la celda</a:t>
            </a:r>
            <a:r>
              <a:rPr lang="es-ES" dirty="0">
                <a:ea typeface="Calibri" pitchFamily="34" charset="0"/>
                <a:cs typeface="Arial" pitchFamily="34" charset="0"/>
              </a:rPr>
              <a:t>: 28.25 x 13.8 mm</a:t>
            </a:r>
            <a:endParaRPr lang="es-ES" dirty="0"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12" name="11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609242" y="1827347"/>
            <a:ext cx="2997001" cy="3387044"/>
          </a:xfrm>
          <a:prstGeom prst="rect">
            <a:avLst/>
          </a:prstGeom>
        </p:spPr>
      </p:pic>
      <p:sp>
        <p:nvSpPr>
          <p:cNvPr id="5" name="4 CuadroTexto"/>
          <p:cNvSpPr txBox="1"/>
          <p:nvPr/>
        </p:nvSpPr>
        <p:spPr>
          <a:xfrm>
            <a:off x="899592" y="5545748"/>
            <a:ext cx="2304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Potencia = 928,8 </a:t>
            </a:r>
            <a:r>
              <a:rPr lang="es-EC" dirty="0" err="1" smtClean="0"/>
              <a:t>mW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444287" y="5419250"/>
            <a:ext cx="25840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Potencia = 1006,2 </a:t>
            </a:r>
            <a:r>
              <a:rPr lang="es-EC" dirty="0" err="1" smtClean="0"/>
              <a:t>mW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933884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0" grpId="0"/>
      <p:bldP spid="11" grpId="0"/>
      <p:bldP spid="3" grpId="0"/>
      <p:bldP spid="5" grpId="0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066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4831" y="40466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BATERÍAS</a:t>
            </a:r>
            <a:endParaRPr lang="es-EC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5364088" y="1344053"/>
            <a:ext cx="3211173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 smtClean="0">
                <a:cs typeface="Arial" pitchFamily="34" charset="0"/>
              </a:rPr>
              <a:t>BATERÍAS DE LITIO POLÍMERO RECARGABLES</a:t>
            </a:r>
            <a:r>
              <a:rPr lang="es-ES" dirty="0" smtClean="0">
                <a:cs typeface="Arial" pitchFamily="34" charset="0"/>
              </a:rPr>
              <a:t>:</a:t>
            </a:r>
          </a:p>
          <a:p>
            <a:pPr algn="just"/>
            <a:endParaRPr lang="es-ES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cs typeface="Arial" pitchFamily="34" charset="0"/>
              </a:rPr>
              <a:t>Alta potencia</a:t>
            </a:r>
          </a:p>
          <a:p>
            <a:pPr algn="just">
              <a:buFont typeface="Arial" pitchFamily="34" charset="0"/>
              <a:buChar char="•"/>
            </a:pPr>
            <a:endParaRPr lang="es-ES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cs typeface="Arial" pitchFamily="34" charset="0"/>
              </a:rPr>
              <a:t>Peso y tamaño reducidos</a:t>
            </a:r>
          </a:p>
          <a:p>
            <a:pPr algn="just">
              <a:buFont typeface="Arial" pitchFamily="34" charset="0"/>
              <a:buChar char="•"/>
            </a:pPr>
            <a:endParaRPr lang="es-ES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cs typeface="Arial" pitchFamily="34" charset="0"/>
              </a:rPr>
              <a:t>No sufren de efecto memoria</a:t>
            </a:r>
          </a:p>
          <a:p>
            <a:pPr algn="just">
              <a:buFont typeface="Arial" pitchFamily="34" charset="0"/>
              <a:buChar char="•"/>
            </a:pPr>
            <a:endParaRPr lang="es-ES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cs typeface="Arial" pitchFamily="34" charset="0"/>
              </a:rPr>
              <a:t>Larga vida útil</a:t>
            </a:r>
          </a:p>
          <a:p>
            <a:pPr algn="just">
              <a:buFont typeface="Arial" pitchFamily="34" charset="0"/>
              <a:buChar char="•"/>
            </a:pPr>
            <a:endParaRPr lang="es-ES" dirty="0" smtClean="0">
              <a:cs typeface="Arial" pitchFamily="34" charset="0"/>
            </a:endParaRPr>
          </a:p>
          <a:p>
            <a:pPr algn="just">
              <a:buFont typeface="Arial" pitchFamily="34" charset="0"/>
              <a:buChar char="•"/>
            </a:pPr>
            <a:r>
              <a:rPr lang="es-ES" dirty="0" smtClean="0">
                <a:cs typeface="Arial" pitchFamily="34" charset="0"/>
              </a:rPr>
              <a:t>Disponibles en modelos de pequeñas dimensiones</a:t>
            </a:r>
            <a:endParaRPr lang="es-EC" dirty="0">
              <a:cs typeface="Arial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531496" y="4287147"/>
            <a:ext cx="33843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 smtClean="0">
                <a:cs typeface="Arial" pitchFamily="34" charset="0"/>
              </a:rPr>
              <a:t>ESPECIFICACIONES:</a:t>
            </a:r>
          </a:p>
          <a:p>
            <a:r>
              <a:rPr lang="en-US" dirty="0" smtClean="0">
                <a:cs typeface="Arial" pitchFamily="34" charset="0"/>
              </a:rPr>
              <a:t>Li-Polymer Rechargeable Battery</a:t>
            </a:r>
            <a:endParaRPr lang="es-EC" dirty="0" smtClean="0">
              <a:cs typeface="Arial" pitchFamily="34" charset="0"/>
            </a:endParaRPr>
          </a:p>
          <a:p>
            <a:r>
              <a:rPr lang="en-US" dirty="0" smtClean="0">
                <a:cs typeface="Arial" pitchFamily="34" charset="0"/>
              </a:rPr>
              <a:t>3.7V 1500 </a:t>
            </a:r>
            <a:r>
              <a:rPr lang="en-US" dirty="0" err="1" smtClean="0">
                <a:cs typeface="Arial" pitchFamily="34" charset="0"/>
              </a:rPr>
              <a:t>mAh</a:t>
            </a:r>
            <a:endParaRPr lang="es-EC" dirty="0" smtClean="0">
              <a:cs typeface="Arial" pitchFamily="34" charset="0"/>
            </a:endParaRPr>
          </a:p>
        </p:txBody>
      </p:sp>
      <p:pic>
        <p:nvPicPr>
          <p:cNvPr id="1026" name="Picture 2" descr="http://image.made-in-china.com/2f0j00WBTEMPVaJZpS/High-Capacity-Rechargeable-Lithium-Polymer-Battery553475-1500mAh-3-7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496" y="1310240"/>
            <a:ext cx="440054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98713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7066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4831" y="47667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BALANCE DE ENERGÍA</a:t>
            </a:r>
            <a:endParaRPr lang="es-EC" sz="2800" b="1" dirty="0"/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9908083"/>
              </p:ext>
            </p:extLst>
          </p:nvPr>
        </p:nvGraphicFramePr>
        <p:xfrm>
          <a:off x="1475656" y="1484784"/>
          <a:ext cx="6552728" cy="3063287"/>
        </p:xfrm>
        <a:graphic>
          <a:graphicData uri="http://schemas.openxmlformats.org/drawingml/2006/table">
            <a:tbl>
              <a:tblPr>
                <a:tableStyleId>{3C2FFA5D-87B4-456A-9821-1D502468CF0F}</a:tableStyleId>
              </a:tblPr>
              <a:tblGrid>
                <a:gridCol w="1574962"/>
                <a:gridCol w="811744"/>
                <a:gridCol w="1076444"/>
                <a:gridCol w="1005857"/>
                <a:gridCol w="1005857"/>
                <a:gridCol w="1077864"/>
              </a:tblGrid>
              <a:tr h="371215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es-EC" sz="1800" b="1" u="none" strike="noStrike" dirty="0" smtClean="0">
                          <a:solidFill>
                            <a:schemeClr val="bg1"/>
                          </a:solidFill>
                        </a:rPr>
                        <a:t>Aporte de Energía</a:t>
                      </a:r>
                      <a:endParaRPr lang="es-EC" sz="18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18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s-EC" sz="1800" b="1" i="0" u="none" strike="noStrike" dirty="0">
                        <a:solidFill>
                          <a:schemeClr val="bg1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L w="9525" cap="flat" cmpd="sng" algn="ctr">
                      <a:noFill/>
                      <a:prstDash val="solid"/>
                    </a:lnL>
                    <a:lnR w="9525" cap="flat" cmpd="sng" algn="ctr">
                      <a:noFill/>
                      <a:prstDash val="solid"/>
                    </a:lnR>
                    <a:lnT w="9525" cap="flat" cmpd="sng" algn="ctr">
                      <a:noFill/>
                      <a:prstDash val="soli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tx2">
                        <a:lumMod val="60000"/>
                        <a:lumOff val="40000"/>
                      </a:schemeClr>
                    </a:solidFill>
                  </a:tcPr>
                </a:tc>
              </a:tr>
              <a:tr h="800643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1" u="none" strike="noStrike" dirty="0"/>
                        <a:t>Panel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u="none" strike="noStrike" dirty="0" smtClean="0"/>
                        <a:t>Voltaje</a:t>
                      </a:r>
                    </a:p>
                    <a:p>
                      <a:pPr algn="ctr" fontAlgn="t"/>
                      <a:r>
                        <a:rPr lang="es-ES" sz="1600" b="1" u="none" strike="noStrike" dirty="0" smtClean="0"/>
                        <a:t>(</a:t>
                      </a:r>
                      <a:r>
                        <a:rPr lang="es-ES" sz="1600" b="1" u="none" strike="noStrike" dirty="0"/>
                        <a:t>V)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u="none" strike="noStrike" dirty="0"/>
                        <a:t>Amperaje</a:t>
                      </a:r>
                      <a:br>
                        <a:rPr lang="es-ES" sz="1600" b="1" u="none" strike="noStrike" dirty="0"/>
                      </a:br>
                      <a:r>
                        <a:rPr lang="es-ES" sz="1600" b="1" u="none" strike="noStrike" dirty="0"/>
                        <a:t>(</a:t>
                      </a:r>
                      <a:r>
                        <a:rPr lang="es-ES" sz="1600" b="1" u="none" strike="noStrike" dirty="0" err="1"/>
                        <a:t>mA</a:t>
                      </a:r>
                      <a:r>
                        <a:rPr lang="es-ES" sz="1600" b="1" u="none" strike="noStrike" dirty="0"/>
                        <a:t>)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u="none" strike="noStrike" dirty="0"/>
                        <a:t>Potencia</a:t>
                      </a:r>
                      <a:br>
                        <a:rPr lang="es-ES" sz="1600" b="1" u="none" strike="noStrike" dirty="0"/>
                      </a:br>
                      <a:r>
                        <a:rPr lang="es-ES" sz="1600" b="1" u="none" strike="noStrike" dirty="0"/>
                        <a:t>(</a:t>
                      </a:r>
                      <a:r>
                        <a:rPr lang="es-ES" sz="1600" b="1" u="none" strike="noStrike" dirty="0" err="1"/>
                        <a:t>mW</a:t>
                      </a:r>
                      <a:r>
                        <a:rPr lang="es-ES" sz="1600" b="1" u="none" strike="noStrike" dirty="0"/>
                        <a:t>)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No</a:t>
                      </a:r>
                      <a:r>
                        <a:rPr lang="es-ES" sz="1600" b="1" i="0" u="none" strike="noStrike" baseline="0" dirty="0" smtClean="0">
                          <a:solidFill>
                            <a:srgbClr val="000000"/>
                          </a:solidFill>
                          <a:latin typeface="Arial"/>
                        </a:rPr>
                        <a:t>.</a:t>
                      </a:r>
                      <a:endParaRPr lang="es-ES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s-ES" sz="1600" b="1" i="0" u="none" strike="noStrike" dirty="0" smtClean="0">
                          <a:solidFill>
                            <a:srgbClr val="000000"/>
                          </a:solidFill>
                          <a:latin typeface="+mn-lt"/>
                        </a:rPr>
                        <a:t>Potencia T.</a:t>
                      </a:r>
                    </a:p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600" b="1" u="none" strike="noStrike" dirty="0" smtClean="0"/>
                        <a:t>(</a:t>
                      </a:r>
                      <a:r>
                        <a:rPr lang="es-ES" sz="1600" b="1" u="none" strike="noStrike" dirty="0" err="1" smtClean="0"/>
                        <a:t>mW</a:t>
                      </a:r>
                      <a:r>
                        <a:rPr lang="es-ES" sz="1600" b="1" u="none" strike="noStrike" dirty="0" smtClean="0"/>
                        <a:t>)</a:t>
                      </a:r>
                      <a:endParaRPr lang="es-ES" sz="1600" b="1" i="0" u="none" strike="noStrike" dirty="0" smtClean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70707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/>
                        <a:t>Laterales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/>
                        <a:t>4.5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/>
                        <a:t>206,4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dirty="0" smtClean="0"/>
                        <a:t>928,8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6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5572,8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</a:tr>
              <a:tr h="707076"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/>
                        <a:t>Superior e Inferior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/>
                        <a:t>4.5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u="none" strike="noStrike" dirty="0" smtClean="0"/>
                        <a:t>223,6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C" sz="1600" dirty="0" smtClean="0"/>
                        <a:t>1006,2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ES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2012,4</a:t>
                      </a:r>
                      <a:endParaRPr lang="es-ES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>
                    <a:solidFill>
                      <a:schemeClr val="tx2">
                        <a:lumMod val="40000"/>
                        <a:lumOff val="60000"/>
                      </a:schemeClr>
                    </a:solidFill>
                  </a:tcPr>
                </a:tc>
              </a:tr>
              <a:tr h="477277">
                <a:tc gridSpan="5">
                  <a:txBody>
                    <a:bodyPr/>
                    <a:lstStyle/>
                    <a:p>
                      <a:pPr algn="r" fontAlgn="ctr"/>
                      <a:r>
                        <a:rPr lang="es-EC" sz="1600" u="none" strike="noStrike" dirty="0" smtClean="0"/>
                        <a:t>TOTAL</a:t>
                      </a:r>
                      <a:endParaRPr lang="es-EC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C" sz="1600" b="1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s-EC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C" sz="1600" b="0" i="0" u="none" strike="noStrike" dirty="0" smtClean="0">
                          <a:solidFill>
                            <a:srgbClr val="000000"/>
                          </a:solidFill>
                          <a:latin typeface="Arial"/>
                        </a:rPr>
                        <a:t>7585,2</a:t>
                      </a: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3" name="2 CuadroTexto"/>
          <p:cNvSpPr txBox="1"/>
          <p:nvPr/>
        </p:nvSpPr>
        <p:spPr>
          <a:xfrm>
            <a:off x="2555776" y="4983167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1,48% mayor que la demanda crítica total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14600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629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 ESTÁTICA POR COMPRESIÓN </a:t>
            </a:r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012304"/>
            <a:ext cx="1600200" cy="33528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670563" y="4515056"/>
            <a:ext cx="14691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 Kg = 19,6 N </a:t>
            </a:r>
            <a:endParaRPr lang="es-EC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274" y="1581390"/>
            <a:ext cx="2664296" cy="2672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3729350" y="4499055"/>
            <a:ext cx="12961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9G máximo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2073166" y="519826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Cmax</a:t>
            </a:r>
            <a:r>
              <a:rPr lang="es-EC" dirty="0" smtClean="0"/>
              <a:t> = </a:t>
            </a:r>
            <a:r>
              <a:rPr lang="es-EC" dirty="0"/>
              <a:t>176,4 N </a:t>
            </a: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988840"/>
            <a:ext cx="2667998" cy="213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12 CuadroTexto"/>
          <p:cNvSpPr txBox="1"/>
          <p:nvPr/>
        </p:nvSpPr>
        <p:spPr>
          <a:xfrm>
            <a:off x="5425787" y="5198267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/>
              <a:t>Fcent</a:t>
            </a:r>
            <a:r>
              <a:rPr lang="es-EC" dirty="0" smtClean="0"/>
              <a:t>. = 29,4 </a:t>
            </a:r>
            <a:r>
              <a:rPr lang="es-EC" dirty="0"/>
              <a:t>N </a:t>
            </a:r>
          </a:p>
        </p:txBody>
      </p:sp>
      <p:sp>
        <p:nvSpPr>
          <p:cNvPr id="14" name="13 CuadroTexto"/>
          <p:cNvSpPr txBox="1"/>
          <p:nvPr/>
        </p:nvSpPr>
        <p:spPr>
          <a:xfrm>
            <a:off x="6554071" y="4499055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Fuerza centrífuga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290023" y="783868"/>
            <a:ext cx="217479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es-EC" sz="2000" b="1" dirty="0"/>
              <a:t>CARGA DE </a:t>
            </a:r>
            <a:r>
              <a:rPr lang="es-EC" sz="2000" b="1" dirty="0" smtClean="0"/>
              <a:t>DISEÑO</a:t>
            </a:r>
            <a:endParaRPr lang="es-EC" sz="2000" dirty="0"/>
          </a:p>
        </p:txBody>
      </p:sp>
    </p:spTree>
    <p:extLst>
      <p:ext uri="{BB962C8B-B14F-4D97-AF65-F5344CB8AC3E}">
        <p14:creationId xmlns:p14="http://schemas.microsoft.com/office/powerpoint/2010/main" val="1740589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  <p:bldP spid="9" grpId="0"/>
      <p:bldP spid="10" grpId="0"/>
      <p:bldP spid="13" grpId="0"/>
      <p:bldP spid="14" grpId="0"/>
      <p:bldP spid="1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</a:t>
            </a:r>
            <a:endParaRPr lang="es-EC" sz="2800" dirty="0"/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153998" y="1124743"/>
            <a:ext cx="4836004" cy="4608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4720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4 Imagen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39552" y="1314542"/>
            <a:ext cx="3672408" cy="3531235"/>
          </a:xfrm>
          <a:prstGeom prst="rect">
            <a:avLst/>
          </a:prstGeom>
        </p:spPr>
      </p:pic>
      <p:sp>
        <p:nvSpPr>
          <p:cNvPr id="6" name="5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RESULTADOS</a:t>
            </a:r>
            <a:endParaRPr lang="es-EC" sz="2800" dirty="0"/>
          </a:p>
        </p:txBody>
      </p:sp>
      <p:pic>
        <p:nvPicPr>
          <p:cNvPr id="8" name="7 Imagen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932040" y="1196752"/>
            <a:ext cx="3888432" cy="3531235"/>
          </a:xfrm>
          <a:prstGeom prst="rect">
            <a:avLst/>
          </a:prstGeom>
        </p:spPr>
      </p:pic>
      <p:graphicFrame>
        <p:nvGraphicFramePr>
          <p:cNvPr id="9" name="8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16982453"/>
              </p:ext>
            </p:extLst>
          </p:nvPr>
        </p:nvGraphicFramePr>
        <p:xfrm>
          <a:off x="5010217" y="4872001"/>
          <a:ext cx="3810255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31636"/>
                <a:gridCol w="1305158"/>
                <a:gridCol w="1073461"/>
              </a:tblGrid>
              <a:tr h="91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 Tensión Mín.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Tensión Máx.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Tensión de von Mises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0.00296112 N/mm^2 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Nodo: 5713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181.07 N/mm^2 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Nodo: 22796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02822"/>
              </p:ext>
            </p:extLst>
          </p:nvPr>
        </p:nvGraphicFramePr>
        <p:xfrm>
          <a:off x="400378" y="4867642"/>
          <a:ext cx="3950755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98426"/>
                <a:gridCol w="1368152"/>
                <a:gridCol w="1584177"/>
              </a:tblGrid>
              <a:tr h="91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Tipo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 Desplazamiento Mín.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Desplazamiento Máx.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Desplazamiento 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Resultante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 mm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Nodo: 40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0.0600 mm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Nodo: 10338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539552" y="842318"/>
            <a:ext cx="385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Desplazamientos estáticos resultantes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5796136" y="823577"/>
            <a:ext cx="234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Tensión de Von Mises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30323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RESULTADOS</a:t>
            </a:r>
            <a:endParaRPr lang="es-EC" sz="2800" dirty="0"/>
          </a:p>
        </p:txBody>
      </p:sp>
      <p:pic>
        <p:nvPicPr>
          <p:cNvPr id="7" name="6 Imagen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483768" y="1412776"/>
            <a:ext cx="4320480" cy="3960440"/>
          </a:xfrm>
          <a:prstGeom prst="rect">
            <a:avLst/>
          </a:prstGeom>
        </p:spPr>
      </p:pic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43860737"/>
              </p:ext>
            </p:extLst>
          </p:nvPr>
        </p:nvGraphicFramePr>
        <p:xfrm>
          <a:off x="3056937" y="5445224"/>
          <a:ext cx="3030125" cy="457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9920"/>
                <a:gridCol w="1320205"/>
              </a:tblGrid>
              <a:tr h="91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FDS </a:t>
                      </a:r>
                      <a:r>
                        <a:rPr lang="es-EC" sz="1000" dirty="0">
                          <a:effectLst/>
                        </a:rPr>
                        <a:t>Máx.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  <a:latin typeface="+mn-lt"/>
                        </a:rPr>
                        <a:t>Factor</a:t>
                      </a:r>
                      <a:r>
                        <a:rPr lang="es-EC" sz="1000" baseline="0" dirty="0" smtClean="0">
                          <a:effectLst/>
                          <a:latin typeface="+mn-lt"/>
                        </a:rPr>
                        <a:t> de Seguridad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15.23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9" name="8 CuadroTexto"/>
          <p:cNvSpPr txBox="1"/>
          <p:nvPr/>
        </p:nvSpPr>
        <p:spPr>
          <a:xfrm>
            <a:off x="3518883" y="903735"/>
            <a:ext cx="22502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Factor de Seguridad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582672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3 Marcador de contenido"/>
          <p:cNvSpPr txBox="1">
            <a:spLocks/>
          </p:cNvSpPr>
          <p:nvPr/>
        </p:nvSpPr>
        <p:spPr>
          <a:xfrm>
            <a:off x="457200" y="1097360"/>
            <a:ext cx="8229600" cy="4779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Arial" pitchFamily="34" charset="0"/>
              <a:buNone/>
            </a:pPr>
            <a:r>
              <a:rPr lang="es-EC" sz="2100" b="1" dirty="0" smtClean="0"/>
              <a:t>Generales: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 smtClean="0"/>
              <a:t>Diseñar el </a:t>
            </a:r>
            <a:r>
              <a:rPr lang="es-EC" sz="1800" dirty="0"/>
              <a:t>sistema estructural, de alimentación de energía solar y construcción de prototipo estructural de un picosatélite.</a:t>
            </a:r>
          </a:p>
          <a:p>
            <a:pPr lvl="1" algn="just">
              <a:buFont typeface="Arial" pitchFamily="34" charset="0"/>
              <a:buChar char="•"/>
            </a:pPr>
            <a:r>
              <a:rPr lang="es-MX" sz="1800" dirty="0"/>
              <a:t>Elaborar simulaciones informáticas que demuestren el funcionamiento de estos sistemas, y también análisis de fallas utilizando ensayos mecánicos.</a:t>
            </a:r>
            <a:endParaRPr lang="es-EC" sz="1800" dirty="0"/>
          </a:p>
          <a:p>
            <a:pPr marL="457200" lvl="1" indent="0" algn="just">
              <a:buNone/>
            </a:pPr>
            <a:endParaRPr lang="es-EC" sz="1800" b="1" dirty="0" smtClean="0">
              <a:effectLst/>
            </a:endParaRPr>
          </a:p>
          <a:p>
            <a:pPr marL="457200" lvl="1" indent="0" algn="just">
              <a:buNone/>
            </a:pPr>
            <a:r>
              <a:rPr lang="es-EC" sz="2100" b="1" dirty="0" smtClean="0"/>
              <a:t>Específicos:</a:t>
            </a:r>
          </a:p>
          <a:p>
            <a:pPr lvl="1" algn="just">
              <a:buFont typeface="Arial" pitchFamily="34" charset="0"/>
              <a:buChar char="•"/>
            </a:pPr>
            <a:r>
              <a:rPr lang="es-MX" sz="1800" dirty="0" smtClean="0"/>
              <a:t>Recopilar </a:t>
            </a:r>
            <a:r>
              <a:rPr lang="es-MX" sz="1800" dirty="0"/>
              <a:t>información relativa al diseño y funcionamiento del CubeSat y determinar los procedimientos de preparación de una misión con este tipo de satélite y </a:t>
            </a:r>
            <a:r>
              <a:rPr lang="es-EC" sz="1800" dirty="0"/>
              <a:t>estudiar alternativas.</a:t>
            </a:r>
          </a:p>
          <a:p>
            <a:pPr lvl="1" algn="just">
              <a:buFont typeface="Arial" pitchFamily="34" charset="0"/>
              <a:buChar char="•"/>
            </a:pPr>
            <a:r>
              <a:rPr lang="es-MX" sz="1800" dirty="0"/>
              <a:t>Determinar la geometría, medidas y materiales de un sistema estructural apropiado para el funcionamiento del picosatélite</a:t>
            </a:r>
            <a:r>
              <a:rPr lang="es-EC" sz="1800" dirty="0" smtClean="0"/>
              <a:t>.</a:t>
            </a:r>
            <a:endParaRPr lang="es-EC" sz="1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26064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3000" b="1" dirty="0" smtClean="0"/>
              <a:t>OBJETIVOS</a:t>
            </a:r>
            <a:endParaRPr lang="es-EC" sz="3000" b="1" dirty="0"/>
          </a:p>
        </p:txBody>
      </p:sp>
    </p:spTree>
    <p:extLst>
      <p:ext uri="{BB962C8B-B14F-4D97-AF65-F5344CB8AC3E}">
        <p14:creationId xmlns:p14="http://schemas.microsoft.com/office/powerpoint/2010/main" val="29460174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 POR CARGA DE FATIGA</a:t>
            </a:r>
          </a:p>
        </p:txBody>
      </p:sp>
      <p:pic>
        <p:nvPicPr>
          <p:cNvPr id="6" name="5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1885" y="1484784"/>
            <a:ext cx="4244759" cy="2335138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2771800" y="4135593"/>
            <a:ext cx="143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20 – 200 HZ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5148064" y="4138189"/>
            <a:ext cx="14380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30 Segundos</a:t>
            </a:r>
            <a:endParaRPr lang="es-EC" dirty="0"/>
          </a:p>
        </p:txBody>
      </p:sp>
      <p:cxnSp>
        <p:nvCxnSpPr>
          <p:cNvPr id="10" name="9 Conector recto de flecha"/>
          <p:cNvCxnSpPr>
            <a:stCxn id="7" idx="3"/>
            <a:endCxn id="8" idx="1"/>
          </p:cNvCxnSpPr>
          <p:nvPr/>
        </p:nvCxnSpPr>
        <p:spPr>
          <a:xfrm>
            <a:off x="4209834" y="4320259"/>
            <a:ext cx="938230" cy="259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10 CuadroTexto"/>
          <p:cNvSpPr txBox="1"/>
          <p:nvPr/>
        </p:nvSpPr>
        <p:spPr>
          <a:xfrm>
            <a:off x="3490816" y="4653136"/>
            <a:ext cx="28093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Total de ciclos = 60000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218101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  <p:bldP spid="11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RESULTADOS</a:t>
            </a:r>
            <a:endParaRPr lang="es-EC" sz="2800" dirty="0"/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700" y="1772816"/>
            <a:ext cx="3326244" cy="3312368"/>
          </a:xfrm>
          <a:prstGeom prst="rect">
            <a:avLst/>
          </a:prstGeom>
        </p:spPr>
      </p:pic>
      <p:pic>
        <p:nvPicPr>
          <p:cNvPr id="7" name="6 Imagen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788024" y="1791698"/>
            <a:ext cx="3384376" cy="3077462"/>
          </a:xfrm>
          <a:prstGeom prst="rect">
            <a:avLst/>
          </a:prstGeom>
        </p:spPr>
      </p:pic>
      <p:sp>
        <p:nvSpPr>
          <p:cNvPr id="8" name="7 CuadroTexto"/>
          <p:cNvSpPr txBox="1"/>
          <p:nvPr/>
        </p:nvSpPr>
        <p:spPr>
          <a:xfrm>
            <a:off x="1547664" y="12687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Porcentaje de daño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5472100" y="12687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Vida total en ciclos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629111" y="5085184"/>
            <a:ext cx="768730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s-EC" dirty="0"/>
              <a:t>Se obtiene un 6% de daño mínimo cuando se llega a cumplir los 76257,27 ciclos, en tanto que a los 60000 ciclos, siendo la carga de fatiga máxima para diseño no presenta daño alguno.</a:t>
            </a:r>
          </a:p>
          <a:p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4340978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  <p:bldP spid="10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316580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 POR CARGAS TÉRMICAS 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395536" y="1052736"/>
            <a:ext cx="84969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Se considera </a:t>
            </a:r>
            <a:r>
              <a:rPr lang="es-EC" dirty="0"/>
              <a:t>dos clases de temperaturas extremas, -80 </a:t>
            </a:r>
            <a:r>
              <a:rPr lang="es-EC" baseline="30000" dirty="0"/>
              <a:t>0</a:t>
            </a:r>
            <a:r>
              <a:rPr lang="es-EC" dirty="0"/>
              <a:t>C y 120 </a:t>
            </a:r>
            <a:r>
              <a:rPr lang="es-EC" baseline="30000" dirty="0" smtClean="0"/>
              <a:t>0</a:t>
            </a:r>
            <a:r>
              <a:rPr lang="es-EC" dirty="0" smtClean="0"/>
              <a:t>C, </a:t>
            </a:r>
            <a:r>
              <a:rPr lang="es-EC" dirty="0"/>
              <a:t>como baja y alta respectivamente, para la simulación es necesario insertar las cargas térmicas en el proceso de simulación estático junto con las cargas de diseño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131550"/>
            <a:ext cx="3346690" cy="3889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31168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RESULTADOS</a:t>
            </a:r>
            <a:endParaRPr lang="es-EC" sz="2800" dirty="0"/>
          </a:p>
        </p:txBody>
      </p:sp>
      <p:pic>
        <p:nvPicPr>
          <p:cNvPr id="6" name="5 Imagen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714027" y="1309026"/>
            <a:ext cx="3906434" cy="3600400"/>
          </a:xfrm>
          <a:prstGeom prst="rect">
            <a:avLst/>
          </a:prstGeom>
        </p:spPr>
      </p:pic>
      <p:sp>
        <p:nvSpPr>
          <p:cNvPr id="7" name="6 CuadroTexto"/>
          <p:cNvSpPr txBox="1"/>
          <p:nvPr/>
        </p:nvSpPr>
        <p:spPr>
          <a:xfrm>
            <a:off x="395536" y="4935650"/>
            <a:ext cx="3996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Desplazamientos estáticos resultantes (Temperatura -80 </a:t>
            </a:r>
            <a:r>
              <a:rPr lang="es-EC" sz="1200" baseline="30000" dirty="0"/>
              <a:t>O</a:t>
            </a:r>
            <a:r>
              <a:rPr lang="es-EC" sz="1200" dirty="0"/>
              <a:t>C</a:t>
            </a:r>
            <a:r>
              <a:rPr lang="es-EC" sz="1200" dirty="0" smtClean="0"/>
              <a:t>)</a:t>
            </a:r>
            <a:endParaRPr lang="es-EC" sz="1200" dirty="0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96860694"/>
              </p:ext>
            </p:extLst>
          </p:nvPr>
        </p:nvGraphicFramePr>
        <p:xfrm>
          <a:off x="323528" y="5301208"/>
          <a:ext cx="4104456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48286"/>
                <a:gridCol w="1607371"/>
                <a:gridCol w="1448799"/>
              </a:tblGrid>
              <a:tr h="91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 Desplazamiento Mín.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Desplazamiento Máx.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Desplazamiento 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Resultante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 mm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Nodo: 40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0.159 </a:t>
                      </a:r>
                      <a:r>
                        <a:rPr lang="es-EC" sz="1000" dirty="0">
                          <a:effectLst/>
                        </a:rPr>
                        <a:t>mm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Nodo: 40982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97227065"/>
              </p:ext>
            </p:extLst>
          </p:nvPr>
        </p:nvGraphicFramePr>
        <p:xfrm>
          <a:off x="4590971" y="5301208"/>
          <a:ext cx="4013477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05165"/>
                <a:gridCol w="1368152"/>
                <a:gridCol w="1440160"/>
              </a:tblGrid>
              <a:tr h="91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Tipo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Desplazamiento Mín</a:t>
                      </a:r>
                      <a:r>
                        <a:rPr lang="es-EC" sz="1000" dirty="0">
                          <a:effectLst/>
                        </a:rPr>
                        <a:t>.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Desplazamiento Máx</a:t>
                      </a:r>
                      <a:r>
                        <a:rPr lang="es-EC" sz="1000" dirty="0">
                          <a:effectLst/>
                        </a:rPr>
                        <a:t>.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Desplazamiento 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Resultante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 mm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Nodo: 40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0.134 mm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Nodo: 40988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4596372" y="4935651"/>
            <a:ext cx="3996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Desplazamientos estáticos resultantes (Temperatura  </a:t>
            </a:r>
            <a:r>
              <a:rPr lang="es-EC" sz="1200" dirty="0" smtClean="0"/>
              <a:t>120 </a:t>
            </a:r>
            <a:r>
              <a:rPr lang="es-EC" sz="1200" baseline="30000" dirty="0"/>
              <a:t>O</a:t>
            </a:r>
            <a:r>
              <a:rPr lang="es-EC" sz="1200" dirty="0"/>
              <a:t>C</a:t>
            </a:r>
            <a:r>
              <a:rPr lang="es-EC" sz="1200" dirty="0" smtClean="0"/>
              <a:t>)</a:t>
            </a:r>
            <a:endParaRPr lang="es-EC" sz="1200" dirty="0"/>
          </a:p>
        </p:txBody>
      </p:sp>
      <p:sp>
        <p:nvSpPr>
          <p:cNvPr id="12" name="11 CuadroTexto"/>
          <p:cNvSpPr txBox="1"/>
          <p:nvPr/>
        </p:nvSpPr>
        <p:spPr>
          <a:xfrm>
            <a:off x="2785123" y="888837"/>
            <a:ext cx="385561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Desplazamientos estáticos resultantes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31186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" grpId="0"/>
      <p:bldP spid="1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395536" y="4935650"/>
            <a:ext cx="3996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Tensión de Von Mises (Temperatura </a:t>
            </a:r>
            <a:r>
              <a:rPr lang="es-EC" sz="1200" dirty="0"/>
              <a:t>-80 </a:t>
            </a:r>
            <a:r>
              <a:rPr lang="es-EC" sz="1200" baseline="30000" dirty="0"/>
              <a:t>O</a:t>
            </a:r>
            <a:r>
              <a:rPr lang="es-EC" sz="1200" dirty="0"/>
              <a:t>C</a:t>
            </a:r>
            <a:r>
              <a:rPr lang="es-EC" sz="1200" dirty="0" smtClean="0"/>
              <a:t>)</a:t>
            </a:r>
            <a:endParaRPr lang="es-EC" sz="1200" dirty="0"/>
          </a:p>
        </p:txBody>
      </p:sp>
      <p:sp>
        <p:nvSpPr>
          <p:cNvPr id="10" name="9 CuadroTexto"/>
          <p:cNvSpPr txBox="1"/>
          <p:nvPr/>
        </p:nvSpPr>
        <p:spPr>
          <a:xfrm>
            <a:off x="5022050" y="4919436"/>
            <a:ext cx="3996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/>
              <a:t>Tensión de Von </a:t>
            </a:r>
            <a:r>
              <a:rPr lang="es-EC" sz="1200" dirty="0" smtClean="0"/>
              <a:t>Mises (Temperatura  120</a:t>
            </a:r>
            <a:r>
              <a:rPr lang="es-EC" sz="1200" baseline="30000" dirty="0" smtClean="0"/>
              <a:t>O</a:t>
            </a:r>
            <a:r>
              <a:rPr lang="es-EC" sz="1200" dirty="0" smtClean="0"/>
              <a:t>C)</a:t>
            </a:r>
            <a:endParaRPr lang="es-EC" sz="1200" dirty="0"/>
          </a:p>
        </p:txBody>
      </p:sp>
      <p:pic>
        <p:nvPicPr>
          <p:cNvPr id="11" name="10 Imagen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393758" y="1176182"/>
            <a:ext cx="4626514" cy="3743254"/>
          </a:xfrm>
          <a:prstGeom prst="rect">
            <a:avLst/>
          </a:prstGeom>
        </p:spPr>
      </p:pic>
      <p:sp>
        <p:nvSpPr>
          <p:cNvPr id="12" name="11 CuadroTexto"/>
          <p:cNvSpPr txBox="1"/>
          <p:nvPr/>
        </p:nvSpPr>
        <p:spPr>
          <a:xfrm>
            <a:off x="3400277" y="797733"/>
            <a:ext cx="2343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Tensión de Von Mises</a:t>
            </a:r>
            <a:endParaRPr lang="es-EC" dirty="0"/>
          </a:p>
        </p:txBody>
      </p:sp>
      <p:graphicFrame>
        <p:nvGraphicFramePr>
          <p:cNvPr id="14" name="1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4409961"/>
              </p:ext>
            </p:extLst>
          </p:nvPr>
        </p:nvGraphicFramePr>
        <p:xfrm>
          <a:off x="173115" y="5373216"/>
          <a:ext cx="4038845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74549"/>
                <a:gridCol w="1296144"/>
                <a:gridCol w="1368152"/>
              </a:tblGrid>
              <a:tr h="91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Tipo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Mín.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Máx.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Tensiones (Von Mises)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0.215 N/mm^2 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Nodo: 33601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 smtClean="0">
                          <a:effectLst/>
                        </a:rPr>
                        <a:t>394.604 </a:t>
                      </a:r>
                      <a:r>
                        <a:rPr lang="es-EC" sz="1000" dirty="0">
                          <a:effectLst/>
                        </a:rPr>
                        <a:t>N/mm^2 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Nodo: 7992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15" name="14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1504584"/>
              </p:ext>
            </p:extLst>
          </p:nvPr>
        </p:nvGraphicFramePr>
        <p:xfrm>
          <a:off x="4571999" y="5373216"/>
          <a:ext cx="4229100" cy="6858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09920"/>
                <a:gridCol w="1198975"/>
                <a:gridCol w="1320205"/>
              </a:tblGrid>
              <a:tr h="914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Tipo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Mín.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Máx.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Tensiones Von Mises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0.190 N/mm^2 </a:t>
                      </a:r>
                      <a:endParaRPr lang="es-EC" sz="110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>
                          <a:effectLst/>
                        </a:rPr>
                        <a:t>Nodo: 33601</a:t>
                      </a: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442.613 N/mm^2 </a:t>
                      </a:r>
                      <a:endParaRPr lang="es-EC" sz="1100" dirty="0">
                        <a:effectLst/>
                      </a:endParaRPr>
                    </a:p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Nodo: 7992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3" name="12 CuadroTexto"/>
          <p:cNvSpPr txBox="1"/>
          <p:nvPr/>
        </p:nvSpPr>
        <p:spPr>
          <a:xfrm>
            <a:off x="0" y="33325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RESULTADOS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3008900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  <p:bldP spid="13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6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9066833"/>
              </p:ext>
            </p:extLst>
          </p:nvPr>
        </p:nvGraphicFramePr>
        <p:xfrm>
          <a:off x="5292080" y="5373216"/>
          <a:ext cx="3140664" cy="228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355963"/>
                <a:gridCol w="178470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Factor de seguridad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6.15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3518086" y="876002"/>
            <a:ext cx="21078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Factor de Seguridad</a:t>
            </a:r>
            <a:endParaRPr lang="es-EC" dirty="0"/>
          </a:p>
        </p:txBody>
      </p:sp>
      <p:sp>
        <p:nvSpPr>
          <p:cNvPr id="7" name="6 CuadroTexto"/>
          <p:cNvSpPr txBox="1"/>
          <p:nvPr/>
        </p:nvSpPr>
        <p:spPr>
          <a:xfrm>
            <a:off x="575555" y="4935650"/>
            <a:ext cx="3996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Factor de seguridad (Temperatura </a:t>
            </a:r>
            <a:r>
              <a:rPr lang="es-EC" sz="1200" dirty="0"/>
              <a:t>-80 </a:t>
            </a:r>
            <a:r>
              <a:rPr lang="es-EC" sz="1200" baseline="30000" dirty="0"/>
              <a:t>O</a:t>
            </a:r>
            <a:r>
              <a:rPr lang="es-EC" sz="1200" dirty="0"/>
              <a:t>C</a:t>
            </a:r>
            <a:r>
              <a:rPr lang="es-EC" sz="1200" dirty="0" smtClean="0"/>
              <a:t>)</a:t>
            </a:r>
            <a:endParaRPr lang="es-EC" sz="1200" dirty="0"/>
          </a:p>
        </p:txBody>
      </p:sp>
      <p:pic>
        <p:nvPicPr>
          <p:cNvPr id="8" name="7 Imagen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2555890" y="1407257"/>
            <a:ext cx="4032218" cy="3528392"/>
          </a:xfrm>
          <a:prstGeom prst="rect">
            <a:avLst/>
          </a:prstGeom>
        </p:spPr>
      </p:pic>
      <p:sp>
        <p:nvSpPr>
          <p:cNvPr id="9" name="8 CuadroTexto"/>
          <p:cNvSpPr txBox="1"/>
          <p:nvPr/>
        </p:nvSpPr>
        <p:spPr>
          <a:xfrm>
            <a:off x="5147556" y="4935649"/>
            <a:ext cx="399644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1200" dirty="0" smtClean="0"/>
              <a:t>Factor de seguridad (Temperatura 120</a:t>
            </a:r>
            <a:r>
              <a:rPr lang="es-EC" sz="1200" baseline="30000" dirty="0" smtClean="0"/>
              <a:t>O</a:t>
            </a:r>
            <a:r>
              <a:rPr lang="es-EC" sz="1200" dirty="0" smtClean="0"/>
              <a:t>C)</a:t>
            </a:r>
            <a:endParaRPr lang="es-EC" sz="1200" dirty="0"/>
          </a:p>
        </p:txBody>
      </p:sp>
      <p:graphicFrame>
        <p:nvGraphicFramePr>
          <p:cNvPr id="10" name="9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141788"/>
              </p:ext>
            </p:extLst>
          </p:nvPr>
        </p:nvGraphicFramePr>
        <p:xfrm>
          <a:off x="575555" y="5373216"/>
          <a:ext cx="2899943" cy="2286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711032"/>
                <a:gridCol w="1188911"/>
              </a:tblGrid>
              <a:tr h="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Factor de seguridad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000" dirty="0">
                          <a:effectLst/>
                        </a:rPr>
                        <a:t>5.64</a:t>
                      </a:r>
                      <a:endParaRPr lang="es-EC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1" name="10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RESULTADOS</a:t>
            </a:r>
            <a:endParaRPr lang="es-EC" sz="2800" dirty="0"/>
          </a:p>
        </p:txBody>
      </p:sp>
    </p:spTree>
    <p:extLst>
      <p:ext uri="{BB962C8B-B14F-4D97-AF65-F5344CB8AC3E}">
        <p14:creationId xmlns:p14="http://schemas.microsoft.com/office/powerpoint/2010/main" val="2563000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9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10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DEMANDA - CAPACIDAD</a:t>
            </a:r>
            <a:endParaRPr lang="es-EC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12 Rectángulo"/>
              <p:cNvSpPr/>
              <p:nvPr/>
            </p:nvSpPr>
            <p:spPr>
              <a:xfrm>
                <a:off x="1547664" y="2060848"/>
                <a:ext cx="6048672" cy="8102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400" i="1">
                              <a:latin typeface="Cambria Math"/>
                            </a:rPr>
                            <m:t>𝐷</m:t>
                          </m:r>
                        </m:num>
                        <m:den>
                          <m:r>
                            <a:rPr lang="es-EC" sz="2400" i="1">
                              <a:latin typeface="Cambria Math"/>
                            </a:rPr>
                            <m:t>𝐶</m:t>
                          </m:r>
                          <m:r>
                            <a:rPr lang="es-EC" sz="2400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𝑃𝑢</m:t>
                              </m:r>
                            </m:num>
                            <m:den>
                              <m:r>
                                <a:rPr lang="es-EC" sz="2400" i="1">
                                  <a:latin typeface="Cambria Math"/>
                                </a:rPr>
                                <m:t>∅∗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𝑃𝑛</m:t>
                              </m:r>
                            </m:den>
                          </m:f>
                        </m:den>
                      </m:f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400" i="1">
                              <a:latin typeface="Cambria Math"/>
                            </a:rPr>
                            <m:t>18</m:t>
                          </m:r>
                        </m:num>
                        <m:den>
                          <m:r>
                            <a:rPr lang="es-EC" sz="2400" i="1">
                              <a:latin typeface="Cambria Math"/>
                            </a:rPr>
                            <m:t>1∗650</m:t>
                          </m:r>
                        </m:den>
                      </m:f>
                      <m:r>
                        <a:rPr lang="es-EC" sz="2400" i="1">
                          <a:latin typeface="Cambria Math"/>
                        </a:rPr>
                        <m:t>=0,0276 ≈2,76 %</m:t>
                      </m:r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13" name="12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060848"/>
                <a:ext cx="6048672" cy="8102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13 CuadroTexto"/>
              <p:cNvSpPr txBox="1"/>
              <p:nvPr/>
            </p:nvSpPr>
            <p:spPr>
              <a:xfrm>
                <a:off x="1403648" y="3836947"/>
                <a:ext cx="65527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C" i="1" smtClean="0">
                        <a:latin typeface="Cambria Math"/>
                      </a:rPr>
                      <m:t>𝑃𝑛</m:t>
                    </m:r>
                    <m:r>
                      <a:rPr lang="es-EC" b="0" i="1" smtClean="0">
                        <a:latin typeface="Cambria Math"/>
                      </a:rPr>
                      <m:t>=</m:t>
                    </m:r>
                    <m:r>
                      <a:rPr lang="es-EC" i="1">
                        <a:latin typeface="Cambria Math"/>
                      </a:rPr>
                      <m:t>𝐶𝑎𝑟𝑔𝑎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  <m:r>
                      <a:rPr lang="es-EC" i="1">
                        <a:latin typeface="Cambria Math"/>
                      </a:rPr>
                      <m:t>𝐴𝑑𝑚𝑖𝑠𝑖𝑏𝑙𝑒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s-EC" i="1">
                            <a:latin typeface="Cambria Math"/>
                          </a:rPr>
                        </m:ctrlPr>
                      </m:dPr>
                      <m:e>
                        <m:r>
                          <a:rPr lang="es-EC" i="1">
                            <a:latin typeface="Cambria Math"/>
                          </a:rPr>
                          <m:t>𝑃𝑟𝑖𝑚𝑒𝑟𝑎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𝐷𝑒𝑓𝑜𝑟𝑚𝑎𝑐𝑖</m:t>
                        </m:r>
                        <m:r>
                          <a:rPr lang="es-EC" i="1">
                            <a:latin typeface="Cambria Math"/>
                          </a:rPr>
                          <m:t>ó</m:t>
                        </m:r>
                        <m:r>
                          <a:rPr lang="es-EC" i="1">
                            <a:latin typeface="Cambria Math"/>
                          </a:rPr>
                          <m:t>𝑛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𝑝𝑟𝑒𝑠𝑒𝑛𝑡𝑎𝑑𝑎</m:t>
                        </m:r>
                      </m:e>
                    </m:d>
                  </m:oMath>
                </a14:m>
                <a:endParaRPr lang="es-EC" dirty="0"/>
              </a:p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𝑃𝑢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</m:oMath>
                </a14:m>
                <a:r>
                  <a:rPr lang="es-EC" dirty="0"/>
                  <a:t>=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𝐶𝑎𝑟𝑔𝑎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  <m:r>
                      <a:rPr lang="es-EC" i="1">
                        <a:latin typeface="Cambria Math"/>
                      </a:rPr>
                      <m:t>𝐴𝑝𝑙𝑖𝑐𝑎𝑑𝑎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s-EC" i="1">
                            <a:latin typeface="Cambria Math"/>
                          </a:rPr>
                        </m:ctrlPr>
                      </m:dPr>
                      <m:e>
                        <m:r>
                          <a:rPr lang="es-EC" i="1">
                            <a:latin typeface="Cambria Math"/>
                          </a:rPr>
                          <m:t>𝐷𝑖𝑠𝑒</m:t>
                        </m:r>
                        <m:r>
                          <a:rPr lang="es-EC" i="1">
                            <a:latin typeface="Cambria Math"/>
                          </a:rPr>
                          <m:t>ñ</m:t>
                        </m:r>
                        <m:r>
                          <a:rPr lang="es-EC" i="1">
                            <a:latin typeface="Cambria Math"/>
                          </a:rPr>
                          <m:t>𝑜</m:t>
                        </m:r>
                      </m:e>
                    </m:d>
                  </m:oMath>
                </a14:m>
                <a:endParaRPr lang="es-EC" dirty="0"/>
              </a:p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∅</m:t>
                    </m:r>
                  </m:oMath>
                </a14:m>
                <a:r>
                  <a:rPr lang="es-EC" i="1" dirty="0">
                    <a:latin typeface="Cambria Math"/>
                  </a:rPr>
                  <a:t> = Factor de carga (1.0) </a:t>
                </a:r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14" name="13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836947"/>
                <a:ext cx="6552728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558" t="-101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39987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b="1" dirty="0" smtClean="0"/>
              <a:t>CONSTRUCCIÓN Y ENSAMBLAJE</a:t>
            </a:r>
            <a:endParaRPr lang="es-ES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323528" y="783868"/>
            <a:ext cx="851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Corte de plancha de aluminio con </a:t>
            </a:r>
            <a:r>
              <a:rPr lang="es-EC" dirty="0"/>
              <a:t>cizalla eléctrica automática de </a:t>
            </a:r>
            <a:r>
              <a:rPr lang="es-EC" dirty="0" smtClean="0"/>
              <a:t>precisión</a:t>
            </a:r>
            <a:endParaRPr lang="es-EC" dirty="0"/>
          </a:p>
        </p:txBody>
      </p:sp>
      <p:pic>
        <p:nvPicPr>
          <p:cNvPr id="8" name="7 Imagen" descr="C:\Users\DELL EDITIONSPECIAL\Dropbox\Tesis\hexasat\Construccion\IMG-20121212-00351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280" y="1181961"/>
            <a:ext cx="374267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:\Users\DELL EDITIONSPECIAL\Dropbox\Tesis\hexasat\Construccion\IMG-20121212-00344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8741" y="1205523"/>
            <a:ext cx="3888432" cy="2520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9 Imagen" descr="C:\Users\DELL EDITIONSPECIAL\Dropbox\Tesis\hexasat\Construccion\IMG-20121212-00349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8616" y="3861048"/>
            <a:ext cx="3671536" cy="216024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1 Conector"/>
          <p:cNvSpPr/>
          <p:nvPr/>
        </p:nvSpPr>
        <p:spPr>
          <a:xfrm>
            <a:off x="4405313" y="1505743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1.1</a:t>
            </a:r>
          </a:p>
        </p:txBody>
      </p:sp>
      <p:sp>
        <p:nvSpPr>
          <p:cNvPr id="12" name="2 Conector"/>
          <p:cNvSpPr/>
          <p:nvPr/>
        </p:nvSpPr>
        <p:spPr>
          <a:xfrm>
            <a:off x="4405313" y="158384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1.2</a:t>
            </a:r>
          </a:p>
        </p:txBody>
      </p:sp>
      <p:sp>
        <p:nvSpPr>
          <p:cNvPr id="13" name="3 Conector"/>
          <p:cNvSpPr/>
          <p:nvPr/>
        </p:nvSpPr>
        <p:spPr>
          <a:xfrm>
            <a:off x="4405313" y="1661001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1.3</a:t>
            </a:r>
          </a:p>
        </p:txBody>
      </p:sp>
      <p:sp>
        <p:nvSpPr>
          <p:cNvPr id="14" name="4 Conector"/>
          <p:cNvSpPr/>
          <p:nvPr/>
        </p:nvSpPr>
        <p:spPr>
          <a:xfrm>
            <a:off x="4405313" y="174005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1.4</a:t>
            </a:r>
          </a:p>
        </p:txBody>
      </p:sp>
      <p:sp>
        <p:nvSpPr>
          <p:cNvPr id="15" name="6 Proceso"/>
          <p:cNvSpPr/>
          <p:nvPr/>
        </p:nvSpPr>
        <p:spPr>
          <a:xfrm>
            <a:off x="4376738" y="18238788"/>
            <a:ext cx="638175" cy="43815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1.1</a:t>
            </a:r>
          </a:p>
        </p:txBody>
      </p:sp>
      <p:sp>
        <p:nvSpPr>
          <p:cNvPr id="16" name="7 Conector"/>
          <p:cNvSpPr/>
          <p:nvPr/>
        </p:nvSpPr>
        <p:spPr>
          <a:xfrm>
            <a:off x="4424363" y="2206783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900"/>
              <a:t>1.10</a:t>
            </a:r>
          </a:p>
        </p:txBody>
      </p:sp>
      <p:sp>
        <p:nvSpPr>
          <p:cNvPr id="17" name="8 Conector"/>
          <p:cNvSpPr/>
          <p:nvPr/>
        </p:nvSpPr>
        <p:spPr>
          <a:xfrm>
            <a:off x="4424363" y="2129631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1.9</a:t>
            </a:r>
          </a:p>
        </p:txBody>
      </p:sp>
      <p:sp>
        <p:nvSpPr>
          <p:cNvPr id="18" name="9 Conector"/>
          <p:cNvSpPr/>
          <p:nvPr/>
        </p:nvSpPr>
        <p:spPr>
          <a:xfrm>
            <a:off x="4424363" y="205247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1.8</a:t>
            </a:r>
          </a:p>
        </p:txBody>
      </p:sp>
      <p:sp>
        <p:nvSpPr>
          <p:cNvPr id="19" name="10 Conector"/>
          <p:cNvSpPr/>
          <p:nvPr/>
        </p:nvSpPr>
        <p:spPr>
          <a:xfrm>
            <a:off x="4424363" y="197246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1.7</a:t>
            </a:r>
          </a:p>
        </p:txBody>
      </p:sp>
      <p:sp>
        <p:nvSpPr>
          <p:cNvPr id="20" name="11 Conector"/>
          <p:cNvSpPr/>
          <p:nvPr/>
        </p:nvSpPr>
        <p:spPr>
          <a:xfrm>
            <a:off x="4424363" y="189626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1.6</a:t>
            </a:r>
          </a:p>
        </p:txBody>
      </p:sp>
      <p:sp>
        <p:nvSpPr>
          <p:cNvPr id="21" name="12 Proceso"/>
          <p:cNvSpPr/>
          <p:nvPr/>
        </p:nvSpPr>
        <p:spPr>
          <a:xfrm>
            <a:off x="4386263" y="22848888"/>
            <a:ext cx="638175" cy="43815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1.2</a:t>
            </a:r>
          </a:p>
        </p:txBody>
      </p:sp>
      <p:cxnSp>
        <p:nvCxnSpPr>
          <p:cNvPr id="22" name="14 Conector recto de flecha"/>
          <p:cNvCxnSpPr/>
          <p:nvPr/>
        </p:nvCxnSpPr>
        <p:spPr>
          <a:xfrm rot="5400000">
            <a:off x="4567238" y="15724188"/>
            <a:ext cx="2286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3" name="15 Conector recto de flecha"/>
          <p:cNvCxnSpPr/>
          <p:nvPr/>
        </p:nvCxnSpPr>
        <p:spPr>
          <a:xfrm rot="5400000">
            <a:off x="4572000" y="16500475"/>
            <a:ext cx="21907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4" name="18 Conector recto de flecha"/>
          <p:cNvCxnSpPr/>
          <p:nvPr/>
        </p:nvCxnSpPr>
        <p:spPr>
          <a:xfrm rot="5400000">
            <a:off x="4562475" y="17281525"/>
            <a:ext cx="2381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5" name="24 Conector recto de flecha"/>
          <p:cNvCxnSpPr/>
          <p:nvPr/>
        </p:nvCxnSpPr>
        <p:spPr>
          <a:xfrm>
            <a:off x="4681538" y="17953038"/>
            <a:ext cx="14287" cy="2905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6" name="27 Conector recto de flecha"/>
          <p:cNvCxnSpPr/>
          <p:nvPr/>
        </p:nvCxnSpPr>
        <p:spPr>
          <a:xfrm rot="16200000" flipH="1">
            <a:off x="4556125" y="18818225"/>
            <a:ext cx="28575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7" name="30 Conector recto de flecha"/>
          <p:cNvCxnSpPr/>
          <p:nvPr/>
        </p:nvCxnSpPr>
        <p:spPr>
          <a:xfrm rot="5400000">
            <a:off x="4595813" y="19619913"/>
            <a:ext cx="20955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8" name="34 Conector recto de flecha"/>
          <p:cNvCxnSpPr/>
          <p:nvPr/>
        </p:nvCxnSpPr>
        <p:spPr>
          <a:xfrm rot="5400000">
            <a:off x="4576763" y="20400963"/>
            <a:ext cx="24765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9" name="37 Conector recto de flecha"/>
          <p:cNvCxnSpPr/>
          <p:nvPr/>
        </p:nvCxnSpPr>
        <p:spPr>
          <a:xfrm rot="5400000">
            <a:off x="4591050" y="21186775"/>
            <a:ext cx="21907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0" name="40 Conector recto de flecha"/>
          <p:cNvCxnSpPr/>
          <p:nvPr/>
        </p:nvCxnSpPr>
        <p:spPr>
          <a:xfrm rot="5400000">
            <a:off x="4591050" y="21958300"/>
            <a:ext cx="21907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1" name="43 Conector recto de flecha"/>
          <p:cNvCxnSpPr/>
          <p:nvPr/>
        </p:nvCxnSpPr>
        <p:spPr>
          <a:xfrm rot="16200000" flipH="1">
            <a:off x="4587875" y="22731413"/>
            <a:ext cx="228600" cy="47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2" name="46 Conector recto de flecha"/>
          <p:cNvCxnSpPr/>
          <p:nvPr/>
        </p:nvCxnSpPr>
        <p:spPr>
          <a:xfrm rot="5400000">
            <a:off x="4448175" y="14824075"/>
            <a:ext cx="4667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33" name="51 Conector recto"/>
          <p:cNvCxnSpPr/>
          <p:nvPr/>
        </p:nvCxnSpPr>
        <p:spPr>
          <a:xfrm>
            <a:off x="2557463" y="14590713"/>
            <a:ext cx="11431587" cy="158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34" name="56 Conector"/>
          <p:cNvSpPr/>
          <p:nvPr/>
        </p:nvSpPr>
        <p:spPr>
          <a:xfrm>
            <a:off x="9034463" y="1505743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2.1</a:t>
            </a:r>
          </a:p>
        </p:txBody>
      </p:sp>
      <p:sp>
        <p:nvSpPr>
          <p:cNvPr id="35" name="57 Conector"/>
          <p:cNvSpPr/>
          <p:nvPr/>
        </p:nvSpPr>
        <p:spPr>
          <a:xfrm>
            <a:off x="9034463" y="158384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2.2</a:t>
            </a:r>
          </a:p>
        </p:txBody>
      </p:sp>
      <p:sp>
        <p:nvSpPr>
          <p:cNvPr id="36" name="58 Conector"/>
          <p:cNvSpPr/>
          <p:nvPr/>
        </p:nvSpPr>
        <p:spPr>
          <a:xfrm>
            <a:off x="9034463" y="1661001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2.3</a:t>
            </a:r>
          </a:p>
        </p:txBody>
      </p:sp>
      <p:sp>
        <p:nvSpPr>
          <p:cNvPr id="37" name="59 Conector"/>
          <p:cNvSpPr/>
          <p:nvPr/>
        </p:nvSpPr>
        <p:spPr>
          <a:xfrm>
            <a:off x="9034463" y="174005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2.4</a:t>
            </a:r>
          </a:p>
        </p:txBody>
      </p:sp>
      <p:sp>
        <p:nvSpPr>
          <p:cNvPr id="38" name="61 Proceso"/>
          <p:cNvSpPr/>
          <p:nvPr/>
        </p:nvSpPr>
        <p:spPr>
          <a:xfrm>
            <a:off x="9005888" y="18238788"/>
            <a:ext cx="638175" cy="43815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2.1</a:t>
            </a:r>
          </a:p>
        </p:txBody>
      </p:sp>
      <p:sp>
        <p:nvSpPr>
          <p:cNvPr id="39" name="63 Conector"/>
          <p:cNvSpPr/>
          <p:nvPr/>
        </p:nvSpPr>
        <p:spPr>
          <a:xfrm>
            <a:off x="9063038" y="2055336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2.8</a:t>
            </a:r>
          </a:p>
        </p:txBody>
      </p:sp>
      <p:sp>
        <p:nvSpPr>
          <p:cNvPr id="40" name="65 Conector"/>
          <p:cNvSpPr/>
          <p:nvPr/>
        </p:nvSpPr>
        <p:spPr>
          <a:xfrm>
            <a:off x="9053513" y="197246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2.7</a:t>
            </a:r>
          </a:p>
        </p:txBody>
      </p:sp>
      <p:sp>
        <p:nvSpPr>
          <p:cNvPr id="41" name="66 Conector"/>
          <p:cNvSpPr/>
          <p:nvPr/>
        </p:nvSpPr>
        <p:spPr>
          <a:xfrm>
            <a:off x="9053513" y="189626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2.6</a:t>
            </a:r>
          </a:p>
        </p:txBody>
      </p:sp>
      <p:sp>
        <p:nvSpPr>
          <p:cNvPr id="42" name="67 Proceso"/>
          <p:cNvSpPr/>
          <p:nvPr/>
        </p:nvSpPr>
        <p:spPr>
          <a:xfrm>
            <a:off x="9024938" y="21391563"/>
            <a:ext cx="638175" cy="43815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2.2</a:t>
            </a:r>
          </a:p>
        </p:txBody>
      </p:sp>
      <p:cxnSp>
        <p:nvCxnSpPr>
          <p:cNvPr id="43" name="68 Conector recto de flecha"/>
          <p:cNvCxnSpPr/>
          <p:nvPr/>
        </p:nvCxnSpPr>
        <p:spPr>
          <a:xfrm rot="5400000">
            <a:off x="9196388" y="15724188"/>
            <a:ext cx="2286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4" name="69 Conector recto de flecha"/>
          <p:cNvCxnSpPr/>
          <p:nvPr/>
        </p:nvCxnSpPr>
        <p:spPr>
          <a:xfrm rot="5400000">
            <a:off x="9201150" y="16500475"/>
            <a:ext cx="21907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5" name="70 Conector recto de flecha"/>
          <p:cNvCxnSpPr/>
          <p:nvPr/>
        </p:nvCxnSpPr>
        <p:spPr>
          <a:xfrm rot="5400000">
            <a:off x="9191625" y="17281525"/>
            <a:ext cx="2381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6" name="72 Conector recto de flecha"/>
          <p:cNvCxnSpPr/>
          <p:nvPr/>
        </p:nvCxnSpPr>
        <p:spPr>
          <a:xfrm>
            <a:off x="9310688" y="17953038"/>
            <a:ext cx="14287" cy="2905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7" name="73 Conector recto de flecha"/>
          <p:cNvCxnSpPr/>
          <p:nvPr/>
        </p:nvCxnSpPr>
        <p:spPr>
          <a:xfrm rot="16200000" flipH="1">
            <a:off x="9185275" y="18818225"/>
            <a:ext cx="28575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8" name="74 Conector recto de flecha"/>
          <p:cNvCxnSpPr/>
          <p:nvPr/>
        </p:nvCxnSpPr>
        <p:spPr>
          <a:xfrm rot="5400000">
            <a:off x="9224963" y="19619913"/>
            <a:ext cx="20955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49" name="75 Conector recto de flecha"/>
          <p:cNvCxnSpPr/>
          <p:nvPr/>
        </p:nvCxnSpPr>
        <p:spPr>
          <a:xfrm rot="16200000" flipH="1">
            <a:off x="9196388" y="20410488"/>
            <a:ext cx="276225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0" name="78 Conector recto de flecha"/>
          <p:cNvCxnSpPr/>
          <p:nvPr/>
        </p:nvCxnSpPr>
        <p:spPr>
          <a:xfrm rot="16200000" flipH="1">
            <a:off x="9197975" y="21245513"/>
            <a:ext cx="285750" cy="47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1" name="79 Conector recto de flecha"/>
          <p:cNvCxnSpPr/>
          <p:nvPr/>
        </p:nvCxnSpPr>
        <p:spPr>
          <a:xfrm rot="5400000">
            <a:off x="9077325" y="14824075"/>
            <a:ext cx="4667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52" name="91 Conector"/>
          <p:cNvSpPr/>
          <p:nvPr/>
        </p:nvSpPr>
        <p:spPr>
          <a:xfrm>
            <a:off x="13663613" y="1505743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3.1</a:t>
            </a:r>
          </a:p>
        </p:txBody>
      </p:sp>
      <p:sp>
        <p:nvSpPr>
          <p:cNvPr id="53" name="92 Conector"/>
          <p:cNvSpPr/>
          <p:nvPr/>
        </p:nvSpPr>
        <p:spPr>
          <a:xfrm>
            <a:off x="13663613" y="158384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3.2</a:t>
            </a:r>
          </a:p>
        </p:txBody>
      </p:sp>
      <p:sp>
        <p:nvSpPr>
          <p:cNvPr id="54" name="93 Conector"/>
          <p:cNvSpPr/>
          <p:nvPr/>
        </p:nvSpPr>
        <p:spPr>
          <a:xfrm>
            <a:off x="13663613" y="1661001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3.3</a:t>
            </a:r>
          </a:p>
        </p:txBody>
      </p:sp>
      <p:sp>
        <p:nvSpPr>
          <p:cNvPr id="55" name="94 Conector"/>
          <p:cNvSpPr/>
          <p:nvPr/>
        </p:nvSpPr>
        <p:spPr>
          <a:xfrm>
            <a:off x="13663613" y="174005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3.4</a:t>
            </a:r>
          </a:p>
        </p:txBody>
      </p:sp>
      <p:sp>
        <p:nvSpPr>
          <p:cNvPr id="56" name="96 Proceso"/>
          <p:cNvSpPr/>
          <p:nvPr/>
        </p:nvSpPr>
        <p:spPr>
          <a:xfrm>
            <a:off x="13635038" y="18238788"/>
            <a:ext cx="638175" cy="43815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3.1</a:t>
            </a:r>
          </a:p>
        </p:txBody>
      </p:sp>
      <p:sp>
        <p:nvSpPr>
          <p:cNvPr id="57" name="97 Conector"/>
          <p:cNvSpPr/>
          <p:nvPr/>
        </p:nvSpPr>
        <p:spPr>
          <a:xfrm>
            <a:off x="13692188" y="2055336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3.8</a:t>
            </a:r>
          </a:p>
        </p:txBody>
      </p:sp>
      <p:sp>
        <p:nvSpPr>
          <p:cNvPr id="58" name="98 Conector"/>
          <p:cNvSpPr/>
          <p:nvPr/>
        </p:nvSpPr>
        <p:spPr>
          <a:xfrm>
            <a:off x="13682663" y="197246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3.7</a:t>
            </a:r>
          </a:p>
        </p:txBody>
      </p:sp>
      <p:sp>
        <p:nvSpPr>
          <p:cNvPr id="59" name="99 Conector"/>
          <p:cNvSpPr/>
          <p:nvPr/>
        </p:nvSpPr>
        <p:spPr>
          <a:xfrm>
            <a:off x="13682663" y="189626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3.6</a:t>
            </a:r>
          </a:p>
        </p:txBody>
      </p:sp>
      <p:sp>
        <p:nvSpPr>
          <p:cNvPr id="60" name="100 Proceso"/>
          <p:cNvSpPr/>
          <p:nvPr/>
        </p:nvSpPr>
        <p:spPr>
          <a:xfrm>
            <a:off x="13654088" y="21391563"/>
            <a:ext cx="638175" cy="43815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3.2</a:t>
            </a:r>
          </a:p>
        </p:txBody>
      </p:sp>
      <p:cxnSp>
        <p:nvCxnSpPr>
          <p:cNvPr id="61" name="101 Conector recto de flecha"/>
          <p:cNvCxnSpPr/>
          <p:nvPr/>
        </p:nvCxnSpPr>
        <p:spPr>
          <a:xfrm rot="5400000">
            <a:off x="13825538" y="15724188"/>
            <a:ext cx="22860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2" name="102 Conector recto de flecha"/>
          <p:cNvCxnSpPr/>
          <p:nvPr/>
        </p:nvCxnSpPr>
        <p:spPr>
          <a:xfrm rot="5400000">
            <a:off x="13830300" y="16500475"/>
            <a:ext cx="21907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3" name="103 Conector recto de flecha"/>
          <p:cNvCxnSpPr/>
          <p:nvPr/>
        </p:nvCxnSpPr>
        <p:spPr>
          <a:xfrm rot="5400000">
            <a:off x="13820775" y="17281525"/>
            <a:ext cx="2381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4" name="105 Conector recto de flecha"/>
          <p:cNvCxnSpPr/>
          <p:nvPr/>
        </p:nvCxnSpPr>
        <p:spPr>
          <a:xfrm>
            <a:off x="13939838" y="17953038"/>
            <a:ext cx="14287" cy="2905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5" name="106 Conector recto de flecha"/>
          <p:cNvCxnSpPr/>
          <p:nvPr/>
        </p:nvCxnSpPr>
        <p:spPr>
          <a:xfrm rot="16200000" flipH="1">
            <a:off x="13814425" y="18818225"/>
            <a:ext cx="28575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6" name="107 Conector recto de flecha"/>
          <p:cNvCxnSpPr/>
          <p:nvPr/>
        </p:nvCxnSpPr>
        <p:spPr>
          <a:xfrm rot="5400000">
            <a:off x="13854113" y="19619913"/>
            <a:ext cx="209550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7" name="108 Conector recto de flecha"/>
          <p:cNvCxnSpPr/>
          <p:nvPr/>
        </p:nvCxnSpPr>
        <p:spPr>
          <a:xfrm rot="16200000" flipH="1">
            <a:off x="13825538" y="20410488"/>
            <a:ext cx="276225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8" name="109 Conector recto de flecha"/>
          <p:cNvCxnSpPr/>
          <p:nvPr/>
        </p:nvCxnSpPr>
        <p:spPr>
          <a:xfrm rot="16200000" flipH="1">
            <a:off x="13827125" y="21245513"/>
            <a:ext cx="285750" cy="47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9" name="110 Conector recto de flecha"/>
          <p:cNvCxnSpPr/>
          <p:nvPr/>
        </p:nvCxnSpPr>
        <p:spPr>
          <a:xfrm rot="5400000">
            <a:off x="13706475" y="14824075"/>
            <a:ext cx="466725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70" name="113 Conector"/>
          <p:cNvSpPr/>
          <p:nvPr/>
        </p:nvSpPr>
        <p:spPr>
          <a:xfrm>
            <a:off x="18292763" y="1505743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4.1</a:t>
            </a:r>
          </a:p>
        </p:txBody>
      </p:sp>
      <p:sp>
        <p:nvSpPr>
          <p:cNvPr id="71" name="114 Conector"/>
          <p:cNvSpPr/>
          <p:nvPr/>
        </p:nvSpPr>
        <p:spPr>
          <a:xfrm>
            <a:off x="18292763" y="1583848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4.2</a:t>
            </a:r>
          </a:p>
        </p:txBody>
      </p:sp>
      <p:sp>
        <p:nvSpPr>
          <p:cNvPr id="72" name="115 Conector"/>
          <p:cNvSpPr/>
          <p:nvPr/>
        </p:nvSpPr>
        <p:spPr>
          <a:xfrm>
            <a:off x="18292763" y="1661001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4.3</a:t>
            </a:r>
          </a:p>
        </p:txBody>
      </p:sp>
      <p:sp>
        <p:nvSpPr>
          <p:cNvPr id="73" name="118 Proceso"/>
          <p:cNvSpPr/>
          <p:nvPr/>
        </p:nvSpPr>
        <p:spPr>
          <a:xfrm>
            <a:off x="18264188" y="17499013"/>
            <a:ext cx="638175" cy="43815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4.1</a:t>
            </a:r>
          </a:p>
        </p:txBody>
      </p:sp>
      <p:sp>
        <p:nvSpPr>
          <p:cNvPr id="74" name="119 Conector"/>
          <p:cNvSpPr/>
          <p:nvPr/>
        </p:nvSpPr>
        <p:spPr>
          <a:xfrm>
            <a:off x="18313400" y="1974691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4.6</a:t>
            </a:r>
          </a:p>
        </p:txBody>
      </p:sp>
      <p:sp>
        <p:nvSpPr>
          <p:cNvPr id="75" name="120 Conector"/>
          <p:cNvSpPr/>
          <p:nvPr/>
        </p:nvSpPr>
        <p:spPr>
          <a:xfrm>
            <a:off x="18311813" y="1898491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4.5</a:t>
            </a:r>
          </a:p>
        </p:txBody>
      </p:sp>
      <p:sp>
        <p:nvSpPr>
          <p:cNvPr id="76" name="122 Proceso"/>
          <p:cNvSpPr/>
          <p:nvPr/>
        </p:nvSpPr>
        <p:spPr>
          <a:xfrm>
            <a:off x="18267363" y="20594638"/>
            <a:ext cx="638175" cy="43815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4.2</a:t>
            </a:r>
          </a:p>
        </p:txBody>
      </p:sp>
      <p:cxnSp>
        <p:nvCxnSpPr>
          <p:cNvPr id="77" name="123 Conector recto de flecha"/>
          <p:cNvCxnSpPr/>
          <p:nvPr/>
        </p:nvCxnSpPr>
        <p:spPr>
          <a:xfrm rot="5400000">
            <a:off x="18454688" y="15724188"/>
            <a:ext cx="227012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8" name="124 Conector recto de flecha"/>
          <p:cNvCxnSpPr/>
          <p:nvPr/>
        </p:nvCxnSpPr>
        <p:spPr>
          <a:xfrm rot="5400000">
            <a:off x="18459450" y="16500475"/>
            <a:ext cx="21748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9" name="125 Conector recto de flecha"/>
          <p:cNvCxnSpPr/>
          <p:nvPr/>
        </p:nvCxnSpPr>
        <p:spPr>
          <a:xfrm rot="16200000" flipH="1">
            <a:off x="18407063" y="17324388"/>
            <a:ext cx="334962" cy="142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0" name="129 Conector recto de flecha"/>
          <p:cNvCxnSpPr/>
          <p:nvPr/>
        </p:nvCxnSpPr>
        <p:spPr>
          <a:xfrm flipH="1">
            <a:off x="18588038" y="18749963"/>
            <a:ext cx="0" cy="2397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1" name="130 Conector recto de flecha"/>
          <p:cNvCxnSpPr/>
          <p:nvPr/>
        </p:nvCxnSpPr>
        <p:spPr>
          <a:xfrm rot="16200000" flipH="1">
            <a:off x="18483263" y="19642138"/>
            <a:ext cx="207962" cy="1587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2" name="131 Conector recto de flecha"/>
          <p:cNvCxnSpPr/>
          <p:nvPr/>
        </p:nvCxnSpPr>
        <p:spPr>
          <a:xfrm rot="5400000">
            <a:off x="18440400" y="20445413"/>
            <a:ext cx="292100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3" name="132 Conector recto de flecha"/>
          <p:cNvCxnSpPr/>
          <p:nvPr/>
        </p:nvCxnSpPr>
        <p:spPr>
          <a:xfrm rot="5400000">
            <a:off x="18335625" y="14824075"/>
            <a:ext cx="465138" cy="15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4" name="134 Conector recto"/>
          <p:cNvCxnSpPr/>
          <p:nvPr/>
        </p:nvCxnSpPr>
        <p:spPr>
          <a:xfrm rot="10800000" flipV="1">
            <a:off x="16764000" y="14595475"/>
            <a:ext cx="1816100" cy="15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5" name="150 Conector recto"/>
          <p:cNvCxnSpPr/>
          <p:nvPr/>
        </p:nvCxnSpPr>
        <p:spPr>
          <a:xfrm>
            <a:off x="9380538" y="24266525"/>
            <a:ext cx="9201150" cy="555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6" name="153 Conector recto"/>
          <p:cNvCxnSpPr/>
          <p:nvPr/>
        </p:nvCxnSpPr>
        <p:spPr>
          <a:xfrm>
            <a:off x="18586450" y="21032788"/>
            <a:ext cx="14288" cy="3314700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7" name="158 Conector recto"/>
          <p:cNvCxnSpPr/>
          <p:nvPr/>
        </p:nvCxnSpPr>
        <p:spPr>
          <a:xfrm rot="16200000" flipH="1">
            <a:off x="8147050" y="23037800"/>
            <a:ext cx="2428875" cy="3333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88" name="164 Conector"/>
          <p:cNvSpPr/>
          <p:nvPr/>
        </p:nvSpPr>
        <p:spPr>
          <a:xfrm>
            <a:off x="13696950" y="24633238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5.1</a:t>
            </a:r>
          </a:p>
        </p:txBody>
      </p:sp>
      <p:cxnSp>
        <p:nvCxnSpPr>
          <p:cNvPr id="89" name="166 Conector recto de flecha"/>
          <p:cNvCxnSpPr/>
          <p:nvPr/>
        </p:nvCxnSpPr>
        <p:spPr>
          <a:xfrm rot="16200000" flipH="1">
            <a:off x="13812838" y="24471313"/>
            <a:ext cx="315912" cy="47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0" name="170 Conector recto"/>
          <p:cNvCxnSpPr/>
          <p:nvPr/>
        </p:nvCxnSpPr>
        <p:spPr>
          <a:xfrm>
            <a:off x="13981113" y="23850600"/>
            <a:ext cx="4610100" cy="428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1" name="172 Conector recto"/>
          <p:cNvCxnSpPr/>
          <p:nvPr/>
        </p:nvCxnSpPr>
        <p:spPr>
          <a:xfrm rot="16200000" flipH="1">
            <a:off x="12960350" y="22842538"/>
            <a:ext cx="2014538" cy="7937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2" name="175 Conector"/>
          <p:cNvSpPr/>
          <p:nvPr/>
        </p:nvSpPr>
        <p:spPr>
          <a:xfrm>
            <a:off x="16821150" y="2566511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5.2</a:t>
            </a:r>
          </a:p>
        </p:txBody>
      </p:sp>
      <p:cxnSp>
        <p:nvCxnSpPr>
          <p:cNvPr id="93" name="176 Conector recto de flecha"/>
          <p:cNvCxnSpPr/>
          <p:nvPr/>
        </p:nvCxnSpPr>
        <p:spPr>
          <a:xfrm rot="16200000" flipH="1">
            <a:off x="16202025" y="24769763"/>
            <a:ext cx="1576388" cy="317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4" name="178 Conector recto"/>
          <p:cNvCxnSpPr/>
          <p:nvPr/>
        </p:nvCxnSpPr>
        <p:spPr>
          <a:xfrm rot="16200000" flipH="1">
            <a:off x="13833475" y="25323800"/>
            <a:ext cx="284163" cy="47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5" name="179 Conector recto"/>
          <p:cNvCxnSpPr/>
          <p:nvPr/>
        </p:nvCxnSpPr>
        <p:spPr>
          <a:xfrm rot="16200000" flipH="1">
            <a:off x="3630613" y="24361775"/>
            <a:ext cx="2147887" cy="17463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6" name="187 Conector recto"/>
          <p:cNvCxnSpPr/>
          <p:nvPr/>
        </p:nvCxnSpPr>
        <p:spPr>
          <a:xfrm>
            <a:off x="4738688" y="25444450"/>
            <a:ext cx="9258300" cy="14288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7" name="197 Conector recto de flecha"/>
          <p:cNvCxnSpPr/>
          <p:nvPr/>
        </p:nvCxnSpPr>
        <p:spPr>
          <a:xfrm rot="5400000">
            <a:off x="8786813" y="25928638"/>
            <a:ext cx="949325" cy="11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8" name="198 Conector"/>
          <p:cNvSpPr/>
          <p:nvPr/>
        </p:nvSpPr>
        <p:spPr>
          <a:xfrm>
            <a:off x="8977313" y="26406475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5.3</a:t>
            </a:r>
          </a:p>
        </p:txBody>
      </p:sp>
      <p:cxnSp>
        <p:nvCxnSpPr>
          <p:cNvPr id="99" name="200 Conector recto"/>
          <p:cNvCxnSpPr/>
          <p:nvPr/>
        </p:nvCxnSpPr>
        <p:spPr>
          <a:xfrm rot="16200000" flipH="1">
            <a:off x="8986838" y="27224038"/>
            <a:ext cx="534987" cy="476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0" name="206 Conector recto"/>
          <p:cNvCxnSpPr/>
          <p:nvPr/>
        </p:nvCxnSpPr>
        <p:spPr>
          <a:xfrm rot="16200000" flipH="1">
            <a:off x="16470313" y="26846213"/>
            <a:ext cx="1260475" cy="3175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1" name="210 Conector recto"/>
          <p:cNvCxnSpPr/>
          <p:nvPr/>
        </p:nvCxnSpPr>
        <p:spPr>
          <a:xfrm>
            <a:off x="9256713" y="27493913"/>
            <a:ext cx="7858125" cy="4762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2" name="216 Conector recto de flecha"/>
          <p:cNvCxnSpPr/>
          <p:nvPr/>
        </p:nvCxnSpPr>
        <p:spPr>
          <a:xfrm rot="16200000" flipH="1">
            <a:off x="13679488" y="27747913"/>
            <a:ext cx="484187" cy="476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03" name="221 Conector"/>
          <p:cNvSpPr/>
          <p:nvPr/>
        </p:nvSpPr>
        <p:spPr>
          <a:xfrm>
            <a:off x="13644563" y="27990800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5.4</a:t>
            </a:r>
          </a:p>
        </p:txBody>
      </p:sp>
      <p:sp>
        <p:nvSpPr>
          <p:cNvPr id="104" name="224 Proceso"/>
          <p:cNvSpPr/>
          <p:nvPr/>
        </p:nvSpPr>
        <p:spPr>
          <a:xfrm>
            <a:off x="13611225" y="28881388"/>
            <a:ext cx="638175" cy="438150"/>
          </a:xfrm>
          <a:prstGeom prst="flowChartProcess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5.1</a:t>
            </a:r>
          </a:p>
        </p:txBody>
      </p:sp>
      <p:cxnSp>
        <p:nvCxnSpPr>
          <p:cNvPr id="105" name="225 Conector recto de flecha"/>
          <p:cNvCxnSpPr/>
          <p:nvPr/>
        </p:nvCxnSpPr>
        <p:spPr>
          <a:xfrm rot="16200000" flipH="1">
            <a:off x="13757275" y="28706763"/>
            <a:ext cx="336550" cy="9525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pic>
        <p:nvPicPr>
          <p:cNvPr id="106" name="116 Image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9488" y="11637963"/>
            <a:ext cx="2357437" cy="2505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117 Imagen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11618913"/>
            <a:ext cx="3929063" cy="248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126 Imagen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413" y="12052300"/>
            <a:ext cx="4533900" cy="1781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127 Image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78375" y="11695113"/>
            <a:ext cx="2357438" cy="2424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0" name="111 Conector"/>
          <p:cNvSpPr/>
          <p:nvPr/>
        </p:nvSpPr>
        <p:spPr>
          <a:xfrm>
            <a:off x="18311813" y="18197513"/>
            <a:ext cx="552450" cy="552450"/>
          </a:xfrm>
          <a:prstGeom prst="flowChartConnector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s-EC" sz="1100"/>
              <a:t>4.4</a:t>
            </a:r>
          </a:p>
        </p:txBody>
      </p:sp>
      <p:cxnSp>
        <p:nvCxnSpPr>
          <p:cNvPr id="111" name="133 Conector recto de flecha"/>
          <p:cNvCxnSpPr/>
          <p:nvPr/>
        </p:nvCxnSpPr>
        <p:spPr>
          <a:xfrm>
            <a:off x="18583275" y="17937163"/>
            <a:ext cx="4763" cy="26511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112 Flecha derecha">
            <a:hlinkClick r:id="rId10" action="ppaction://hlinkfile"/>
          </p:cNvPr>
          <p:cNvSpPr/>
          <p:nvPr/>
        </p:nvSpPr>
        <p:spPr>
          <a:xfrm>
            <a:off x="6395306" y="4725144"/>
            <a:ext cx="2137134" cy="100811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Diagrama de procesos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827742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113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307539" y="683540"/>
            <a:ext cx="84969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Corte de hilo por electroerosión CNC, para tapas y cuerpos de los 5 prototipos , y elaboración de sus respectivos contactos por fresadora de control electrónico</a:t>
            </a:r>
            <a:endParaRPr lang="es-EC" dirty="0"/>
          </a:p>
        </p:txBody>
      </p:sp>
      <p:pic>
        <p:nvPicPr>
          <p:cNvPr id="6" name="5 Imagen" descr="C:\Users\Angel\Dropbox\Tesis\Hexasat\Construccion\DSC0138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55" y="1329871"/>
            <a:ext cx="2833909" cy="2459169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Angel\Dropbox\Tesis\Hexasat\Construccion\DSC01366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7191" y="3928536"/>
            <a:ext cx="3436368" cy="2160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Angel\Dropbox\Tesis\Hexasat\Construccion\DSC0137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39" b="9768"/>
          <a:stretch/>
        </p:blipFill>
        <p:spPr bwMode="auto">
          <a:xfrm>
            <a:off x="513955" y="3933056"/>
            <a:ext cx="1512168" cy="21602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9" name="8 Imagen" descr="C:\Users\Angel\Desktop\SDC10369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121"/>
          <a:stretch/>
        </p:blipFill>
        <p:spPr bwMode="auto">
          <a:xfrm>
            <a:off x="3727335" y="1329871"/>
            <a:ext cx="2016224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 descr="C:\Users\Angel\Dropbox\Tesis\Hexasat\Construccion\DSC06426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628" y="1329870"/>
            <a:ext cx="1724749" cy="188310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38" name="Picture 2" descr="C:\Users\Angel\Dropbox\Tesis\Hexasat\Construccion\DSC0644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1596" y="3425391"/>
            <a:ext cx="2186828" cy="2379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86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5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3072765" y="2754471"/>
          <a:ext cx="2998470" cy="22174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99235"/>
                <a:gridCol w="1499235"/>
              </a:tblGrid>
              <a:tr h="2819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Nombre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(gramos)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161,8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162,0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7241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9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9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161,5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8194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promedio (gramos)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161,74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50090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MONTAJE Y PESOS</a:t>
            </a:r>
            <a:endParaRPr lang="es-EC" sz="2800" b="1" dirty="0"/>
          </a:p>
        </p:txBody>
      </p:sp>
      <p:pic>
        <p:nvPicPr>
          <p:cNvPr id="6" name="5 Imagen" descr="C:\Users\Angel\Dropbox\Tesis\Hexasat\Construccion\IMG_051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82" b="19456"/>
          <a:stretch/>
        </p:blipFill>
        <p:spPr bwMode="auto">
          <a:xfrm>
            <a:off x="303127" y="1268760"/>
            <a:ext cx="2756704" cy="24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362" name="Picture 2" descr="C:\Users\Angel\Dropbox\Tesis\Hexasat\Construccion\DSC0146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127" y="4071641"/>
            <a:ext cx="1877009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3" name="Picture 3" descr="C:\Users\Angel\Dropbox\Tesis\Hexasat\Construccion\DSC0146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1" y="4071640"/>
            <a:ext cx="3905849" cy="1911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C:\Users\Angel\Dropbox\Tesis\Hexasat\Construccion\DSC01480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75" b="39231"/>
          <a:stretch/>
        </p:blipFill>
        <p:spPr bwMode="auto">
          <a:xfrm>
            <a:off x="3272997" y="1268760"/>
            <a:ext cx="2954275" cy="247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01805495"/>
              </p:ext>
            </p:extLst>
          </p:nvPr>
        </p:nvGraphicFramePr>
        <p:xfrm>
          <a:off x="6372200" y="1298432"/>
          <a:ext cx="2376264" cy="3456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75731"/>
                <a:gridCol w="1000533"/>
              </a:tblGrid>
              <a:tr h="7633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Nombre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(gramos)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6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161,8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6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2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162,0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8168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3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22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161,7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2289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Hexasat 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161,5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763373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Peso promedio (gramos)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161,74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3471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3 Marcador de contenido"/>
          <p:cNvSpPr txBox="1">
            <a:spLocks/>
          </p:cNvSpPr>
          <p:nvPr/>
        </p:nvSpPr>
        <p:spPr>
          <a:xfrm>
            <a:off x="4572000" y="1556792"/>
            <a:ext cx="4114800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just">
              <a:buFont typeface="Arial" pitchFamily="34" charset="0"/>
              <a:buNone/>
            </a:pPr>
            <a:r>
              <a:rPr lang="es-EC" sz="2100" b="1" dirty="0" smtClean="0"/>
              <a:t>Características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 smtClean="0"/>
              <a:t>Peso entre 0,1 y 1 Kg.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 smtClean="0"/>
              <a:t>Orbita LEO (</a:t>
            </a:r>
            <a:r>
              <a:rPr lang="es-EC" sz="1800" dirty="0" err="1" smtClean="0"/>
              <a:t>Low</a:t>
            </a:r>
            <a:r>
              <a:rPr lang="es-EC" sz="1800" dirty="0" smtClean="0"/>
              <a:t> </a:t>
            </a:r>
            <a:r>
              <a:rPr lang="es-EC" sz="1800" dirty="0" err="1" smtClean="0"/>
              <a:t>Earth</a:t>
            </a:r>
            <a:r>
              <a:rPr lang="es-EC" sz="1800" dirty="0" smtClean="0"/>
              <a:t> </a:t>
            </a:r>
            <a:r>
              <a:rPr lang="es-EC" sz="1800" dirty="0" err="1" smtClean="0"/>
              <a:t>Orbit</a:t>
            </a:r>
            <a:r>
              <a:rPr lang="es-EC" sz="1800" dirty="0" smtClean="0"/>
              <a:t>)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/>
              <a:t>Altura: 250 – 1000 </a:t>
            </a:r>
            <a:r>
              <a:rPr lang="es-EC" sz="1800" dirty="0" smtClean="0"/>
              <a:t>km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/>
              <a:t>Alta velocidad: &gt; 7 </a:t>
            </a:r>
            <a:r>
              <a:rPr lang="es-EC" sz="1800" dirty="0" smtClean="0"/>
              <a:t>km/s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/>
              <a:t>Facilidad de puesta en </a:t>
            </a:r>
            <a:r>
              <a:rPr lang="es-EC" sz="1800" dirty="0" smtClean="0"/>
              <a:t>órbita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/>
              <a:t>Cobertura </a:t>
            </a:r>
            <a:r>
              <a:rPr lang="es-EC" sz="1800" dirty="0" smtClean="0"/>
              <a:t>global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/>
              <a:t>Retardos mínimos (&lt;10ms</a:t>
            </a:r>
            <a:r>
              <a:rPr lang="es-EC" sz="1800" dirty="0" smtClean="0"/>
              <a:t>)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/>
              <a:t>Gran constelación de satélites para cobertura global</a:t>
            </a:r>
          </a:p>
          <a:p>
            <a:pPr lvl="1" algn="just">
              <a:buFont typeface="Arial" pitchFamily="34" charset="0"/>
              <a:buChar char="•"/>
            </a:pPr>
            <a:r>
              <a:rPr lang="es-EC" sz="1800" dirty="0"/>
              <a:t>Basura espacial (</a:t>
            </a:r>
            <a:r>
              <a:rPr lang="es-EC" sz="1800" i="1" dirty="0" err="1"/>
              <a:t>space</a:t>
            </a:r>
            <a:r>
              <a:rPr lang="es-EC" sz="1800" i="1" dirty="0"/>
              <a:t> </a:t>
            </a:r>
            <a:r>
              <a:rPr lang="es-EC" sz="1800" i="1" dirty="0" err="1"/>
              <a:t>debris</a:t>
            </a:r>
            <a:r>
              <a:rPr lang="es-EC" sz="1800" dirty="0"/>
              <a:t>)</a:t>
            </a:r>
            <a:endParaRPr lang="es-EC" sz="1800" dirty="0" smtClean="0"/>
          </a:p>
          <a:p>
            <a:pPr marL="457200" lvl="1" indent="0" algn="just">
              <a:buNone/>
            </a:pPr>
            <a:endParaRPr lang="es-EC" sz="1800" b="1" dirty="0" smtClean="0">
              <a:effectLst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0" y="260648"/>
            <a:ext cx="91440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3000" b="1" dirty="0" smtClean="0"/>
              <a:t>PICOSATÉLITE</a:t>
            </a:r>
            <a:endParaRPr lang="es-EC" sz="3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779649"/>
            <a:ext cx="3419475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17015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8" name="7 Marcador de contenido"/>
          <p:cNvGraphicFramePr>
            <a:graphicFrameLocks noGrp="1"/>
          </p:cNvGraphicFramePr>
          <p:nvPr>
            <p:ph idx="1"/>
          </p:nvPr>
        </p:nvGraphicFramePr>
        <p:xfrm>
          <a:off x="2334260" y="3314541"/>
          <a:ext cx="4475480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4895"/>
                <a:gridCol w="1233805"/>
                <a:gridCol w="1088390"/>
                <a:gridCol w="1088390"/>
              </a:tblGrid>
              <a:tr h="198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Espesor (mm)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Ancho (mm)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Área (mm</a:t>
                      </a:r>
                      <a:r>
                        <a:rPr lang="es-EC" sz="1200" baseline="30000">
                          <a:effectLst/>
                        </a:rPr>
                        <a:t>2</a:t>
                      </a:r>
                      <a:r>
                        <a:rPr lang="es-EC" sz="1200">
                          <a:effectLst/>
                        </a:rPr>
                        <a:t>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1,174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12,47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14,63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1,174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12,24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14,36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3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1,173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12,27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14,39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0" y="356498"/>
            <a:ext cx="911202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/>
              <a:t>ENSAYOS </a:t>
            </a:r>
            <a:r>
              <a:rPr lang="es-EC" sz="2800" b="1" dirty="0" smtClean="0"/>
              <a:t>DE TRACCIÓN</a:t>
            </a:r>
            <a:endParaRPr lang="es-EC" sz="2800" b="1" dirty="0"/>
          </a:p>
        </p:txBody>
      </p:sp>
      <p:sp>
        <p:nvSpPr>
          <p:cNvPr id="6" name="5 Rectángulo"/>
          <p:cNvSpPr/>
          <p:nvPr/>
        </p:nvSpPr>
        <p:spPr>
          <a:xfrm>
            <a:off x="395536" y="89942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Ensayo de tracción probetas planas</a:t>
            </a:r>
            <a:endParaRPr lang="es-EC" dirty="0"/>
          </a:p>
        </p:txBody>
      </p:sp>
      <p:pic>
        <p:nvPicPr>
          <p:cNvPr id="7" name="6 Imagen" descr="C:\Users\DELL EDITIONSPECIAL\Desktop\fotos probetas\IMG_0312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23" b="6731"/>
          <a:stretch/>
        </p:blipFill>
        <p:spPr bwMode="auto">
          <a:xfrm>
            <a:off x="534229" y="1268760"/>
            <a:ext cx="2520280" cy="37058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9" name="8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8104019"/>
              </p:ext>
            </p:extLst>
          </p:nvPr>
        </p:nvGraphicFramePr>
        <p:xfrm>
          <a:off x="3419872" y="4581128"/>
          <a:ext cx="4896544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969912"/>
                <a:gridCol w="1308877"/>
                <a:gridCol w="1221619"/>
                <a:gridCol w="1396136"/>
              </a:tblGrid>
              <a:tr h="198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Espesor (mm)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Ancho (mm)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Área (mm</a:t>
                      </a:r>
                      <a:r>
                        <a:rPr lang="es-EC" sz="1200" baseline="30000" dirty="0">
                          <a:effectLst/>
                        </a:rPr>
                        <a:t>2</a:t>
                      </a:r>
                      <a:r>
                        <a:rPr lang="es-EC" sz="1200" dirty="0">
                          <a:effectLst/>
                        </a:rPr>
                        <a:t>)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1,174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12,47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14,63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1,174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12,24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14,36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3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1,173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12,27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14,39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10" name="9 Imagen" descr="C:\Users\Angel\Dropbox\Tesis\Hexasat\Ensayos\IMG_0315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30" t="9289" r="20318" b="18540"/>
          <a:stretch/>
        </p:blipFill>
        <p:spPr bwMode="auto">
          <a:xfrm>
            <a:off x="3203848" y="1268760"/>
            <a:ext cx="1440160" cy="29726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1" name="10 Imagen" descr="C:\Users\Angel\Dropbox\Tesis\Hexasat\Ensayos\IMG_032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44"/>
          <a:stretch/>
        </p:blipFill>
        <p:spPr bwMode="auto">
          <a:xfrm>
            <a:off x="4788024" y="1268760"/>
            <a:ext cx="3960440" cy="26846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410028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7 Marcador de contenido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524000" y="3063081"/>
              <a:ext cx="6096000" cy="16002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58825"/>
                    <a:gridCol w="557530"/>
                    <a:gridCol w="638810"/>
                    <a:gridCol w="528320"/>
                    <a:gridCol w="448945"/>
                    <a:gridCol w="515620"/>
                    <a:gridCol w="596265"/>
                    <a:gridCol w="563245"/>
                    <a:gridCol w="596265"/>
                    <a:gridCol w="534035"/>
                    <a:gridCol w="358140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 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PROBETA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Ancho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Espesor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Área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(mm2)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Lo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Lf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Ffl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(N)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Ffl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(Mpa)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Fut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(N)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Fut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(Mpa)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000">
                                    <a:effectLst/>
                                    <a:latin typeface="Cambria Math"/>
                                  </a:rPr>
                                  <m:t>𝛆</m:t>
                                </m:r>
                                <m:r>
                                  <a:rPr lang="es-EC" sz="1000">
                                    <a:effectLst/>
                                    <a:latin typeface="Cambria Math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12,47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1,18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14,72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--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1422,45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96,64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2087,40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141,81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--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12,24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1,18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14,44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54,15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1374,40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95,18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2097,20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145,24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8,30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12,27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1,18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14,48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53,24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1422,45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98,24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2077,60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143,48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dirty="0">
                              <a:effectLst/>
                            </a:rPr>
                            <a:t>6,48</a:t>
                          </a:r>
                          <a:endParaRPr lang="es-EC" sz="11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7 Marcador de contenido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524000" y="3063081"/>
              <a:ext cx="6096000" cy="15057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758825"/>
                    <a:gridCol w="557530"/>
                    <a:gridCol w="638810"/>
                    <a:gridCol w="528320"/>
                    <a:gridCol w="448945"/>
                    <a:gridCol w="515620"/>
                    <a:gridCol w="596265"/>
                    <a:gridCol w="563245"/>
                    <a:gridCol w="596265"/>
                    <a:gridCol w="534035"/>
                    <a:gridCol w="358140"/>
                  </a:tblGrid>
                  <a:tr h="4335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 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PROBETA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Ancho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Espesor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Área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(mm2)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Lo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Lf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Ffl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(N)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Ffl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(Mpa)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Fut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(N)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Fut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(Mpa)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594915" b="-267606"/>
                          </a:stretch>
                        </a:blipFill>
                      </a:tcPr>
                    </a:tc>
                  </a:tr>
                  <a:tr h="2049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12,47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1,18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14,72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--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1422,45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96,64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2087,40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141,81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--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4335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12,24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1,18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14,44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54,15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1374,40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95,18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2097,20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145,24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8,30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4335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12,27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1,18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14,48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53,24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1422,45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98,24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2077,60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143,48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dirty="0">
                              <a:effectLst/>
                            </a:rPr>
                            <a:t>6,48</a:t>
                          </a:r>
                          <a:endParaRPr lang="es-EC" sz="11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0" y="3953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RESULTADOS</a:t>
            </a:r>
            <a:endParaRPr lang="es-EC" sz="2800" b="1" dirty="0"/>
          </a:p>
        </p:txBody>
      </p:sp>
      <p:pic>
        <p:nvPicPr>
          <p:cNvPr id="6" name="5 Imagen" descr="C:\Users\Angel\Dropbox\Tesis\Hexasat\Ensayos\IMG_033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30" r="7471"/>
          <a:stretch/>
        </p:blipFill>
        <p:spPr bwMode="auto">
          <a:xfrm>
            <a:off x="539552" y="1134036"/>
            <a:ext cx="3456940" cy="29660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083553"/>
            <a:ext cx="3162300" cy="3067050"/>
          </a:xfrm>
          <a:prstGeom prst="rect">
            <a:avLst/>
          </a:prstGeom>
          <a:noFill/>
          <a:ln>
            <a:noFill/>
          </a:ln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9651335"/>
                  </p:ext>
                </p:extLst>
              </p:nvPr>
            </p:nvGraphicFramePr>
            <p:xfrm>
              <a:off x="539552" y="4365105"/>
              <a:ext cx="8208911" cy="16002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21839"/>
                    <a:gridCol w="750773"/>
                    <a:gridCol w="860225"/>
                    <a:gridCol w="711439"/>
                    <a:gridCol w="604552"/>
                    <a:gridCol w="694337"/>
                    <a:gridCol w="802934"/>
                    <a:gridCol w="758469"/>
                    <a:gridCol w="802934"/>
                    <a:gridCol w="719135"/>
                    <a:gridCol w="482274"/>
                  </a:tblGrid>
                  <a:tr h="60486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PROBETA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Ancho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Espesor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(mm2)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Lo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Lf</a:t>
                          </a:r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Ffl</a:t>
                          </a:r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(N)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Ffl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(Mpa)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Fut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(N)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Fut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(Mpa)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𝛆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12,47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1,18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14,72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50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--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1422,45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96,64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2087,40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141,81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--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12,24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1,18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14,44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54,15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1374,40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95,18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2097,20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145,24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8,30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12,27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1,18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14,48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53,24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1422,45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98,24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2077,60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143,48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6,48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8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919651335"/>
                  </p:ext>
                </p:extLst>
              </p:nvPr>
            </p:nvGraphicFramePr>
            <p:xfrm>
              <a:off x="539552" y="4365105"/>
              <a:ext cx="8208911" cy="1514296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021839"/>
                    <a:gridCol w="750773"/>
                    <a:gridCol w="860225"/>
                    <a:gridCol w="711439"/>
                    <a:gridCol w="604552"/>
                    <a:gridCol w="694337"/>
                    <a:gridCol w="802934"/>
                    <a:gridCol w="758469"/>
                    <a:gridCol w="802934"/>
                    <a:gridCol w="719135"/>
                    <a:gridCol w="482274"/>
                  </a:tblGrid>
                  <a:tr h="6069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PROBETA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Ancho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Espesor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(mm2)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Lo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Lf</a:t>
                          </a:r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Ffl</a:t>
                          </a:r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(N)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Ffl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(Mpa)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Fut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(N)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Fut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(Mpa)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6"/>
                          <a:stretch>
                            <a:fillRect l="-1605063" r="-1266" b="-165657"/>
                          </a:stretch>
                        </a:blipFill>
                      </a:tcPr>
                    </a:tc>
                  </a:tr>
                  <a:tr h="3024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12,47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1,18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14,72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50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--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1422,45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96,64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2087,40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141,81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--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12,24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1,18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14,44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54,15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1374,40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95,18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2097,20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145,24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8,30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3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12,27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1,18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14,48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53,24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1422,45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98,24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2077,60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143,48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6,48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1382451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</p:nvPr>
        </p:nvGraphicFramePr>
        <p:xfrm>
          <a:off x="2878455" y="3314541"/>
          <a:ext cx="3387090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64895"/>
                <a:gridCol w="1233805"/>
                <a:gridCol w="1088390"/>
              </a:tblGrid>
              <a:tr h="198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Diámetro (mm)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Área (mm</a:t>
                      </a:r>
                      <a:r>
                        <a:rPr lang="es-EC" sz="1200" baseline="30000">
                          <a:effectLst/>
                        </a:rPr>
                        <a:t>2</a:t>
                      </a:r>
                      <a:r>
                        <a:rPr lang="es-EC" sz="1200">
                          <a:effectLst/>
                        </a:rPr>
                        <a:t>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12.52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123.11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12.56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123.90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3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12.51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122.91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395536" y="723741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EC" dirty="0" smtClean="0"/>
              <a:t>Ensayo de tracción probetas cilíndricas</a:t>
            </a:r>
            <a:endParaRPr lang="es-EC" dirty="0"/>
          </a:p>
        </p:txBody>
      </p:sp>
      <p:pic>
        <p:nvPicPr>
          <p:cNvPr id="6" name="5 Imagen" descr="C:\Users\Angel\Dropbox\Tesis\Hexasat\Ensayos\IMG_0356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05" b="16780"/>
          <a:stretch/>
        </p:blipFill>
        <p:spPr bwMode="auto">
          <a:xfrm>
            <a:off x="395536" y="1196752"/>
            <a:ext cx="3528392" cy="410445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7410031"/>
              </p:ext>
            </p:extLst>
          </p:nvPr>
        </p:nvGraphicFramePr>
        <p:xfrm>
          <a:off x="4355976" y="4437112"/>
          <a:ext cx="4320480" cy="10972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358351"/>
                <a:gridCol w="1573808"/>
                <a:gridCol w="1388321"/>
              </a:tblGrid>
              <a:tr h="19875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No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Diámetro (mm)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Área (mm</a:t>
                      </a:r>
                      <a:r>
                        <a:rPr lang="es-EC" sz="1200" baseline="30000">
                          <a:effectLst/>
                        </a:rPr>
                        <a:t>2</a:t>
                      </a:r>
                      <a:r>
                        <a:rPr lang="es-EC" sz="1200">
                          <a:effectLst/>
                        </a:rPr>
                        <a:t>)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12.52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123.11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23558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12.56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123.90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123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Probeta 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12.51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122.91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pic>
        <p:nvPicPr>
          <p:cNvPr id="9" name="8 Imagen" descr="C:\Users\Angel\Dropbox\Tesis\Hexasat\Ensayos\IMG_035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135"/>
          <a:stretch/>
        </p:blipFill>
        <p:spPr bwMode="auto">
          <a:xfrm>
            <a:off x="6300192" y="1211346"/>
            <a:ext cx="2410311" cy="272171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9 Imagen" descr="C:\Users\Angel\Dropbox\Tesis\Hexasat\Ensayos\IMG_0398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11"/>
          <a:stretch/>
        </p:blipFill>
        <p:spPr bwMode="auto">
          <a:xfrm>
            <a:off x="4211960" y="1228800"/>
            <a:ext cx="1800200" cy="28482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2402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7" name="6 Marcador de contenido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623060" y="3291681"/>
              <a:ext cx="5897880" cy="11430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40740"/>
                    <a:gridCol w="691515"/>
                    <a:gridCol w="543560"/>
                    <a:gridCol w="482600"/>
                    <a:gridCol w="504190"/>
                    <a:gridCol w="678815"/>
                    <a:gridCol w="530225"/>
                    <a:gridCol w="584835"/>
                    <a:gridCol w="586105"/>
                    <a:gridCol w="455295"/>
                  </a:tblGrid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 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PROBETA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Diámetro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Área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(mm2)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Lo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Lf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Ffl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(N)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Ffl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(Mpa)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Fut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(N)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Fut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(Mpa)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000">
                                    <a:effectLst/>
                                    <a:latin typeface="Cambria Math"/>
                                  </a:rPr>
                                  <m:t>𝛆</m:t>
                                </m:r>
                                <m:r>
                                  <a:rPr lang="es-EC" sz="1000">
                                    <a:effectLst/>
                                    <a:latin typeface="Cambria Math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12.52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123.11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57,71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40858.65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331.89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44737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363.39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15.42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12.56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123.90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57,66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41349.15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333.73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45031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363.45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15.32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0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12.51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122.91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57,61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40368.15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328.44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44541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362.39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dirty="0">
                              <a:effectLst/>
                            </a:rPr>
                            <a:t>15.22</a:t>
                          </a:r>
                          <a:endParaRPr lang="es-EC" sz="11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7" name="6 Marcador de contenido"/>
              <p:cNvGraphicFramePr>
                <a:graphicFrameLocks noGrp="1"/>
              </p:cNvGraphicFramePr>
              <p:nvPr>
                <p:ph idx="1"/>
              </p:nvPr>
            </p:nvGraphicFramePr>
            <p:xfrm>
              <a:off x="1623060" y="3291681"/>
              <a:ext cx="5897880" cy="1048512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840740"/>
                    <a:gridCol w="691515"/>
                    <a:gridCol w="543560"/>
                    <a:gridCol w="482600"/>
                    <a:gridCol w="504190"/>
                    <a:gridCol w="678815"/>
                    <a:gridCol w="530225"/>
                    <a:gridCol w="584835"/>
                    <a:gridCol w="586105"/>
                    <a:gridCol w="455295"/>
                  </a:tblGrid>
                  <a:tr h="4335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 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PROBETA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Diámetro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Área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(mm2)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Lo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Lf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(mm)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Ffl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(N)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Ffl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(Mpa)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Fut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(N)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Fut</a:t>
                          </a:r>
                          <a:endParaRPr lang="es-EC" sz="110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(Mpa)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2"/>
                          <a:stretch>
                            <a:fillRect l="-1190667" t="-1408" b="-160563"/>
                          </a:stretch>
                        </a:blipFill>
                      </a:tcPr>
                    </a:tc>
                  </a:tr>
                  <a:tr h="2049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12.52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123.11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57,71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40858.65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331.89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44737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363.39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15.42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049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12.56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123.90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57,66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41349.15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333.73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45031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363.45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15.32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204978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12.51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122.91</a:t>
                          </a:r>
                          <a:endParaRPr lang="es-EC" sz="11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50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57,61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40368.15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328.44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44541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>
                              <a:effectLst/>
                            </a:rPr>
                            <a:t>362.39</a:t>
                          </a:r>
                          <a:endParaRPr lang="es-EC" sz="11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000" dirty="0">
                              <a:effectLst/>
                            </a:rPr>
                            <a:t>15.22</a:t>
                          </a:r>
                          <a:endParaRPr lang="es-EC" sz="11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5 Imagen" descr="C:\Users\Angel\Dropbox\Tesis\Hexasat\Ensayos\IMG_041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903" r="24448"/>
          <a:stretch/>
        </p:blipFill>
        <p:spPr bwMode="auto">
          <a:xfrm>
            <a:off x="539552" y="1134036"/>
            <a:ext cx="3438525" cy="2972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8" name="7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1310868"/>
                  </p:ext>
                </p:extLst>
              </p:nvPr>
            </p:nvGraphicFramePr>
            <p:xfrm>
              <a:off x="539552" y="4293096"/>
              <a:ext cx="8208912" cy="1600200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70177"/>
                    <a:gridCol w="962479"/>
                    <a:gridCol w="756549"/>
                    <a:gridCol w="671703"/>
                    <a:gridCol w="701752"/>
                    <a:gridCol w="944803"/>
                    <a:gridCol w="737989"/>
                    <a:gridCol w="813997"/>
                    <a:gridCol w="815765"/>
                    <a:gridCol w="633698"/>
                  </a:tblGrid>
                  <a:tr h="60486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PROBETA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Diámetro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(mm2)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Lo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Lf</a:t>
                          </a:r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Ffl</a:t>
                          </a:r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(N)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Ffl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(Mpa)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Fut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(N)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Fut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(Mpa)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𝛆</m:t>
                                </m:r>
                                <m:r>
                                  <a:rPr lang="es-EC" sz="1400">
                                    <a:effectLst/>
                                    <a:latin typeface="Cambria Math"/>
                                  </a:rPr>
                                  <m:t>%</m:t>
                                </m:r>
                              </m:oMath>
                            </m:oMathPara>
                          </a14:m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12.52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123.11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57,71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40858.65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331.89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44737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363.39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15.42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12.56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123.90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57,66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41349.15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333.73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45031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363.45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15.32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12.51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122.91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57,61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40368.15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328.44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44541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362.39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15.22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8" name="7 Tabla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11310868"/>
                  </p:ext>
                </p:extLst>
              </p:nvPr>
            </p:nvGraphicFramePr>
            <p:xfrm>
              <a:off x="539552" y="4293096"/>
              <a:ext cx="8208912" cy="1514299"/>
            </p:xfrm>
            <a:graphic>
              <a:graphicData uri="http://schemas.openxmlformats.org/drawingml/2006/table">
                <a:tbl>
                  <a:tblPr firstRow="1" firstCol="1" bandRow="1">
                    <a:tableStyleId>{5C22544A-7EE6-4342-B048-85BDC9FD1C3A}</a:tableStyleId>
                  </a:tblPr>
                  <a:tblGrid>
                    <a:gridCol w="1170177"/>
                    <a:gridCol w="962479"/>
                    <a:gridCol w="756549"/>
                    <a:gridCol w="671703"/>
                    <a:gridCol w="701752"/>
                    <a:gridCol w="944803"/>
                    <a:gridCol w="737989"/>
                    <a:gridCol w="813997"/>
                    <a:gridCol w="815765"/>
                    <a:gridCol w="633698"/>
                  </a:tblGrid>
                  <a:tr h="606997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 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PROBETA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Diámetro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Área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(mm2)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Lo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Lf</a:t>
                          </a:r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(mm)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 err="1">
                              <a:effectLst/>
                            </a:rPr>
                            <a:t>Ffl</a:t>
                          </a:r>
                          <a:endParaRPr lang="es-EC" sz="1400" dirty="0">
                            <a:effectLst/>
                          </a:endParaRP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(N)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Ffl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(Mpa)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Fut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(N)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Fut</a:t>
                          </a:r>
                        </a:p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(Mpa)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endParaRPr lang="es-EC"/>
                        </a:p>
                      </a:txBody>
                      <a:tcPr marL="68580" marR="68580" marT="0" marB="0">
                        <a:blipFill rotWithShape="1">
                          <a:blip r:embed="rId5"/>
                          <a:stretch>
                            <a:fillRect l="-1195192" r="-962" b="-164000"/>
                          </a:stretch>
                        </a:blipFill>
                      </a:tcPr>
                    </a:tc>
                  </a:tr>
                  <a:tr h="3024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12.52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123.11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57,71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40858.65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331.89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44737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363.39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15.42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2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12.56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123.90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57,66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41349.15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333.73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45031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363.45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15.32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  <a:tr h="302434"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12.51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122.91</a:t>
                          </a:r>
                          <a:endParaRPr lang="es-EC" sz="1400"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50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57,61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40368.15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>
                              <a:effectLst/>
                            </a:rPr>
                            <a:t>328.44</a:t>
                          </a:r>
                          <a:endParaRPr lang="es-EC" sz="140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44541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362.39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lnSpc>
                              <a:spcPct val="150000"/>
                            </a:lnSpc>
                            <a:spcAft>
                              <a:spcPts val="0"/>
                            </a:spcAft>
                          </a:pPr>
                          <a:r>
                            <a:rPr lang="es-EC" sz="1400" dirty="0">
                              <a:effectLst/>
                            </a:rPr>
                            <a:t>15.22</a:t>
                          </a:r>
                          <a:endParaRPr lang="es-EC" sz="1400" dirty="0">
                            <a:effectLst/>
                            <a:latin typeface="Calibri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  <p:pic>
        <p:nvPicPr>
          <p:cNvPr id="9" name="8 Imagen" descr="C:\Users\Angel\Dropbox\Tesis\Hexasat\Ensayos\IMG_0407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147876"/>
            <a:ext cx="4176464" cy="2958595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Rectángulo"/>
          <p:cNvSpPr/>
          <p:nvPr/>
        </p:nvSpPr>
        <p:spPr>
          <a:xfrm>
            <a:off x="0" y="3953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RESULTADOS</a:t>
            </a:r>
            <a:endParaRPr lang="es-EC" sz="2800" b="1" dirty="0"/>
          </a:p>
        </p:txBody>
      </p:sp>
    </p:spTree>
    <p:extLst>
      <p:ext uri="{BB962C8B-B14F-4D97-AF65-F5344CB8AC3E}">
        <p14:creationId xmlns:p14="http://schemas.microsoft.com/office/powerpoint/2010/main" val="4220902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-2567" y="40466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/>
              <a:t>ENSAYOS </a:t>
            </a:r>
            <a:r>
              <a:rPr lang="es-EC" sz="2800" b="1" dirty="0" smtClean="0"/>
              <a:t>DE COMPRESIÓN</a:t>
            </a:r>
            <a:endParaRPr lang="es-EC" sz="2800" b="1" dirty="0"/>
          </a:p>
        </p:txBody>
      </p:sp>
      <p:pic>
        <p:nvPicPr>
          <p:cNvPr id="6" name="5 Imagen" descr="C:\Users\Angel\Pictures\Nueva carpeta (2)\IMG_0537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1376772"/>
            <a:ext cx="3312368" cy="4104456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6 CuadroTexto"/>
          <p:cNvSpPr txBox="1"/>
          <p:nvPr/>
        </p:nvSpPr>
        <p:spPr>
          <a:xfrm>
            <a:off x="4569432" y="2204864"/>
            <a:ext cx="43230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Máquina </a:t>
            </a:r>
            <a:r>
              <a:rPr lang="es-EC" sz="2400" dirty="0"/>
              <a:t>de ensayos </a:t>
            </a:r>
            <a:r>
              <a:rPr lang="es-EC" sz="2400" dirty="0" smtClean="0"/>
              <a:t>universales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Escala de 5000 Kg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Ensayo hasta la falla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/>
              <a:t>Temperatura ambiente: 11 </a:t>
            </a:r>
            <a:r>
              <a:rPr lang="es-ES" sz="2400" dirty="0"/>
              <a:t>°</a:t>
            </a:r>
            <a:r>
              <a:rPr lang="es-EC" sz="2400" dirty="0"/>
              <a:t>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Humedad: 49.8 %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Duración: 2 minutos</a:t>
            </a: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27679112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7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0" y="3953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RESULTADOS</a:t>
            </a:r>
            <a:endParaRPr lang="es-EC" sz="2800" b="1" dirty="0"/>
          </a:p>
        </p:txBody>
      </p:sp>
      <p:pic>
        <p:nvPicPr>
          <p:cNvPr id="6" name="5 Imagen"/>
          <p:cNvPicPr/>
          <p:nvPr/>
        </p:nvPicPr>
        <p:blipFill rotWithShape="1">
          <a:blip r:embed="rId3" cstate="print"/>
          <a:srcRect l="42273" t="35022" r="42991" b="12386"/>
          <a:stretch/>
        </p:blipFill>
        <p:spPr bwMode="auto">
          <a:xfrm>
            <a:off x="948756" y="1668502"/>
            <a:ext cx="1528527" cy="35209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6 Imagen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34" t="19640" r="35411" b="10747"/>
          <a:stretch/>
        </p:blipFill>
        <p:spPr bwMode="auto">
          <a:xfrm>
            <a:off x="3070502" y="1560490"/>
            <a:ext cx="1513489" cy="3737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7 Imagen" descr="C:\Users\Angel\Dropbox\Tesis\Hexasat\Ensayos\Compresion\IMG_0549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6791" r="12903"/>
          <a:stretch/>
        </p:blipFill>
        <p:spPr bwMode="auto">
          <a:xfrm>
            <a:off x="5652119" y="1874928"/>
            <a:ext cx="3144237" cy="3108141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8 CuadroTexto"/>
          <p:cNvSpPr txBox="1"/>
          <p:nvPr/>
        </p:nvSpPr>
        <p:spPr>
          <a:xfrm>
            <a:off x="1414318" y="5373216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Primera deformación: 650 Kg</a:t>
            </a:r>
          </a:p>
          <a:p>
            <a:r>
              <a:rPr lang="es-EC" dirty="0"/>
              <a:t>Carga Máxima: </a:t>
            </a:r>
            <a:r>
              <a:rPr lang="es-EC" dirty="0" smtClean="0"/>
              <a:t> 910 </a:t>
            </a:r>
            <a:r>
              <a:rPr lang="es-EC" dirty="0"/>
              <a:t>Kg</a:t>
            </a:r>
          </a:p>
          <a:p>
            <a:endParaRPr lang="es-EC" dirty="0" smtClean="0"/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817794" y="1052736"/>
            <a:ext cx="4042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Diagrama Carga vs. Desplazamiento 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5659743" y="1052736"/>
            <a:ext cx="3491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Prototipo después de ensayo</a:t>
            </a:r>
            <a:endParaRPr lang="es-EC" sz="2000" b="1" dirty="0"/>
          </a:p>
        </p:txBody>
      </p:sp>
    </p:spTree>
    <p:extLst>
      <p:ext uri="{BB962C8B-B14F-4D97-AF65-F5344CB8AC3E}">
        <p14:creationId xmlns:p14="http://schemas.microsoft.com/office/powerpoint/2010/main" val="3823321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484784"/>
            <a:ext cx="3949148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</a:t>
            </a:r>
            <a:endParaRPr lang="es-EC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75556" y="5301208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Mayor desplazamiento: </a:t>
            </a:r>
            <a:r>
              <a:rPr lang="es-EC" dirty="0"/>
              <a:t>6.93 mm</a:t>
            </a:r>
          </a:p>
        </p:txBody>
      </p:sp>
      <p:sp>
        <p:nvSpPr>
          <p:cNvPr id="11" name="10 CuadroTexto"/>
          <p:cNvSpPr txBox="1"/>
          <p:nvPr/>
        </p:nvSpPr>
        <p:spPr>
          <a:xfrm>
            <a:off x="1187624" y="10527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Desplazamiento </a:t>
            </a:r>
            <a:r>
              <a:rPr lang="es-EC" b="1" dirty="0" smtClean="0"/>
              <a:t>Total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981567" y="5279665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Esfuerzo máximo</a:t>
            </a:r>
            <a:r>
              <a:rPr lang="es-EC" dirty="0"/>
              <a:t>: </a:t>
            </a:r>
            <a:r>
              <a:rPr lang="es-EC" dirty="0" smtClean="0"/>
              <a:t>445,22 </a:t>
            </a:r>
            <a:r>
              <a:rPr lang="es-EC" dirty="0" err="1" smtClean="0"/>
              <a:t>Mpa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593635" y="1031193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Tensiones (</a:t>
            </a:r>
            <a:r>
              <a:rPr lang="es-EC" b="1" dirty="0" err="1"/>
              <a:t>VonMises</a:t>
            </a:r>
            <a:r>
              <a:rPr lang="es-EC" b="1" dirty="0"/>
              <a:t>)</a:t>
            </a:r>
            <a:endParaRPr lang="es-EC" dirty="0"/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5869" y="1464745"/>
            <a:ext cx="4020501" cy="32844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4706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7" grpId="0"/>
      <p:bldP spid="11" grpId="0"/>
      <p:bldP spid="12" grpId="0"/>
      <p:bldP spid="13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</a:t>
            </a:r>
            <a:endParaRPr lang="es-EC" sz="2800" dirty="0"/>
          </a:p>
        </p:txBody>
      </p:sp>
      <p:sp>
        <p:nvSpPr>
          <p:cNvPr id="8" name="7 CuadroTexto"/>
          <p:cNvSpPr txBox="1"/>
          <p:nvPr/>
        </p:nvSpPr>
        <p:spPr>
          <a:xfrm>
            <a:off x="2935724" y="5273670"/>
            <a:ext cx="318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Factor de seguridad : </a:t>
            </a:r>
            <a:r>
              <a:rPr lang="es-EC" dirty="0" smtClean="0"/>
              <a:t>0,22461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3340055" y="1052735"/>
            <a:ext cx="23762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Factor de </a:t>
            </a:r>
            <a:r>
              <a:rPr lang="es-EC" b="1" dirty="0" smtClean="0"/>
              <a:t>seguridad</a:t>
            </a:r>
            <a:endParaRPr lang="es-EC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486287"/>
            <a:ext cx="4234036" cy="359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1371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8" grpId="0"/>
      <p:bldP spid="9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8 Rectángulo"/>
          <p:cNvSpPr/>
          <p:nvPr/>
        </p:nvSpPr>
        <p:spPr>
          <a:xfrm>
            <a:off x="0" y="13547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/>
              <a:t>ENSAYOS </a:t>
            </a:r>
            <a:r>
              <a:rPr lang="es-EC" sz="2800" b="1" dirty="0" smtClean="0"/>
              <a:t>DE FATIGA VIBRACIONAL</a:t>
            </a:r>
            <a:endParaRPr lang="es-EC" sz="2800" b="1" dirty="0"/>
          </a:p>
        </p:txBody>
      </p:sp>
      <p:pic>
        <p:nvPicPr>
          <p:cNvPr id="11" name="10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28" y="902962"/>
            <a:ext cx="4474687" cy="20372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11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902962"/>
            <a:ext cx="4260866" cy="19773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C:\Users\Angel\Dropbox\Tesis\Hexasat\Ensayos\IMG_0704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113"/>
          <a:stretch/>
        </p:blipFill>
        <p:spPr bwMode="auto">
          <a:xfrm>
            <a:off x="611561" y="3251145"/>
            <a:ext cx="1800200" cy="28083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3059832" y="3251145"/>
            <a:ext cx="57606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Máquina </a:t>
            </a:r>
            <a:r>
              <a:rPr lang="es-EC" sz="2400" dirty="0"/>
              <a:t>de ensayos </a:t>
            </a:r>
            <a:r>
              <a:rPr lang="es-EC" sz="2400" dirty="0" smtClean="0"/>
              <a:t>universales MM-30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Ensayo hasta la falla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/>
              <a:t>Temperatura ambiente: </a:t>
            </a:r>
            <a:r>
              <a:rPr lang="es-EC" sz="2400" dirty="0" smtClean="0"/>
              <a:t>18.4 </a:t>
            </a:r>
            <a:r>
              <a:rPr lang="es-ES" sz="2400" dirty="0"/>
              <a:t>°</a:t>
            </a:r>
            <a:r>
              <a:rPr lang="es-EC" sz="2400" dirty="0"/>
              <a:t>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Humedad: 52 %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400" dirty="0" smtClean="0"/>
              <a:t>Duración: 16 horas</a:t>
            </a:r>
            <a:endParaRPr lang="es-EC" sz="2400" dirty="0"/>
          </a:p>
        </p:txBody>
      </p:sp>
      <p:sp>
        <p:nvSpPr>
          <p:cNvPr id="15" name="14 CuadroTexto"/>
          <p:cNvSpPr txBox="1"/>
          <p:nvPr/>
        </p:nvSpPr>
        <p:spPr>
          <a:xfrm>
            <a:off x="755576" y="918395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50% de carga</a:t>
            </a:r>
            <a:endParaRPr lang="es-EC" dirty="0"/>
          </a:p>
        </p:txBody>
      </p:sp>
      <p:sp>
        <p:nvSpPr>
          <p:cNvPr id="17" name="16 CuadroTexto"/>
          <p:cNvSpPr txBox="1"/>
          <p:nvPr/>
        </p:nvSpPr>
        <p:spPr>
          <a:xfrm>
            <a:off x="5243758" y="901702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75% de carga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4494338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/>
      <p:bldP spid="10" grpId="0"/>
      <p:bldP spid="15" grpId="0"/>
      <p:bldP spid="17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-2124" y="260648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RESULTADOS</a:t>
            </a:r>
            <a:endParaRPr lang="es-EC" sz="2800" b="1" dirty="0"/>
          </a:p>
        </p:txBody>
      </p:sp>
      <p:pic>
        <p:nvPicPr>
          <p:cNvPr id="3089" name="Imagen 39" descr="IMG_072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8192" y="2204275"/>
            <a:ext cx="1638300" cy="1228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7" name="6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83571788"/>
              </p:ext>
            </p:extLst>
          </p:nvPr>
        </p:nvGraphicFramePr>
        <p:xfrm>
          <a:off x="179512" y="770763"/>
          <a:ext cx="4536504" cy="603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04056"/>
                <a:gridCol w="2088232"/>
                <a:gridCol w="1944216"/>
              </a:tblGrid>
              <a:tr h="2098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+mn-lt"/>
                        </a:rPr>
                        <a:t>No. de Ciclos</a:t>
                      </a: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+mn-lt"/>
                        </a:rPr>
                        <a:t>Observaciones</a:t>
                      </a: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+mn-lt"/>
                        </a:rPr>
                        <a:t>Imagen</a:t>
                      </a: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98413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n-lt"/>
                        </a:rPr>
                        <a:t>4480</a:t>
                      </a:r>
                      <a:endParaRPr lang="es-EC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+mn-lt"/>
                        </a:rPr>
                        <a:t>Se registraron las primeras deformaciones de manera </a:t>
                      </a:r>
                      <a:r>
                        <a:rPr lang="es-EC" sz="1200" dirty="0" smtClean="0">
                          <a:effectLst/>
                          <a:latin typeface="+mn-lt"/>
                        </a:rPr>
                        <a:t>electrónica.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839447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n-lt"/>
                        </a:rPr>
                        <a:t>13377</a:t>
                      </a:r>
                      <a:endParaRPr lang="es-EC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smtClean="0">
                          <a:effectLst/>
                          <a:latin typeface="+mn-lt"/>
                        </a:rPr>
                        <a:t>La </a:t>
                      </a:r>
                      <a:r>
                        <a:rPr lang="es-EC" sz="1200" dirty="0">
                          <a:effectLst/>
                          <a:latin typeface="+mn-lt"/>
                        </a:rPr>
                        <a:t>primera deformación en los asentamientos de cada </a:t>
                      </a:r>
                      <a:r>
                        <a:rPr lang="es-EC" sz="1200" dirty="0" smtClean="0">
                          <a:effectLst/>
                          <a:latin typeface="+mn-lt"/>
                        </a:rPr>
                        <a:t>contacto.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419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n-lt"/>
                        </a:rPr>
                        <a:t>20050</a:t>
                      </a:r>
                      <a:endParaRPr lang="es-EC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+mn-lt"/>
                        </a:rPr>
                        <a:t>Las deformaciones se pronunciaron más significativamente</a:t>
                      </a:r>
                      <a:r>
                        <a:rPr lang="es-EC" sz="1200" dirty="0" smtClean="0">
                          <a:effectLst/>
                          <a:latin typeface="+mn-lt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629586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n-lt"/>
                        </a:rPr>
                        <a:t>22490</a:t>
                      </a:r>
                      <a:endParaRPr lang="es-EC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  <a:latin typeface="+mn-lt"/>
                        </a:rPr>
                        <a:t>Se registra un desplazamiento aproximado de </a:t>
                      </a:r>
                      <a:r>
                        <a:rPr lang="es-EC" sz="1200" dirty="0" smtClean="0">
                          <a:effectLst/>
                          <a:latin typeface="+mn-lt"/>
                        </a:rPr>
                        <a:t>5mm </a:t>
                      </a:r>
                      <a:r>
                        <a:rPr lang="es-EC" sz="1200" dirty="0">
                          <a:effectLst/>
                          <a:latin typeface="+mn-lt"/>
                        </a:rPr>
                        <a:t>de la tapa superior</a:t>
                      </a:r>
                      <a:r>
                        <a:rPr lang="es-EC" sz="1200" dirty="0" smtClean="0">
                          <a:effectLst/>
                          <a:latin typeface="+mn-lt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419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  <a:latin typeface="+mn-lt"/>
                        </a:rPr>
                        <a:t>60560</a:t>
                      </a:r>
                      <a:endParaRPr lang="es-EC" sz="120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  <a:latin typeface="+mn-lt"/>
                        </a:rPr>
                        <a:t>Cedencia</a:t>
                      </a:r>
                      <a:r>
                        <a:rPr lang="es-EC" sz="1200" dirty="0">
                          <a:effectLst/>
                          <a:latin typeface="+mn-lt"/>
                        </a:rPr>
                        <a:t> total tapa superior y hundimiento contactos superiores</a:t>
                      </a:r>
                      <a:r>
                        <a:rPr lang="es-EC" sz="1200" dirty="0" smtClean="0">
                          <a:effectLst/>
                          <a:latin typeface="+mn-lt"/>
                        </a:rPr>
                        <a:t>.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</a:tbl>
          </a:graphicData>
        </a:graphic>
      </p:graphicFrame>
      <p:graphicFrame>
        <p:nvGraphicFramePr>
          <p:cNvPr id="8" name="7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0807025"/>
              </p:ext>
            </p:extLst>
          </p:nvPr>
        </p:nvGraphicFramePr>
        <p:xfrm>
          <a:off x="4860032" y="794799"/>
          <a:ext cx="4104456" cy="603504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51925"/>
                <a:gridCol w="1517794"/>
                <a:gridCol w="2034737"/>
              </a:tblGrid>
              <a:tr h="419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No. de Ciclos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Observaciones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Imagen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419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83420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 presentan los primeros agrietamientos en tapa superior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419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107280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Se presentan mayor agrietamientos y pronunciación en tapa superior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419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137440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Doblado de pestaña de junta empernada </a:t>
                      </a:r>
                      <a:r>
                        <a:rPr lang="es-EC" sz="1200" dirty="0" smtClean="0">
                          <a:effectLst/>
                        </a:rPr>
                        <a:t>superior</a:t>
                      </a:r>
                    </a:p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20986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149000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Fisura </a:t>
                      </a:r>
                      <a:r>
                        <a:rPr lang="es-EC" sz="1200" dirty="0" smtClean="0">
                          <a:effectLst/>
                        </a:rPr>
                        <a:t>riostra</a:t>
                      </a:r>
                      <a:r>
                        <a:rPr lang="es-EC" sz="1200" dirty="0">
                          <a:effectLst/>
                        </a:rPr>
                        <a:t>.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  <a:tr h="4197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152000</a:t>
                      </a:r>
                      <a:endParaRPr lang="es-EC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Cedencia de contactos e incrustación en la estructura</a:t>
                      </a:r>
                      <a:endParaRPr lang="es-EC" sz="12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 smtClean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endParaRPr lang="es-EC" sz="1200" dirty="0">
                        <a:effectLst/>
                        <a:latin typeface="Arial"/>
                        <a:ea typeface="Calibri"/>
                        <a:cs typeface="Times New Roman"/>
                      </a:endParaRPr>
                    </a:p>
                  </a:txBody>
                  <a:tcPr marL="40410" marR="40410" marT="0" marB="0"/>
                </a:tc>
              </a:tr>
            </a:tbl>
          </a:graphicData>
        </a:graphic>
      </p:graphicFrame>
      <p:pic>
        <p:nvPicPr>
          <p:cNvPr id="32" name="31 Imagen" descr="C:\Users\Angel\Dropbox\Tesis\Hexasat\Ensayos\fatiga\IMG_0704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88"/>
          <a:stretch/>
        </p:blipFill>
        <p:spPr bwMode="auto">
          <a:xfrm>
            <a:off x="3203848" y="1370863"/>
            <a:ext cx="1036678" cy="9342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32 Imagen" descr="C:\Users\Angel\Dropbox\Tesis\Hexasat\Ensayos\fatiga\IMG_0713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661"/>
          <a:stretch/>
        </p:blipFill>
        <p:spPr bwMode="auto">
          <a:xfrm>
            <a:off x="2943353" y="2450939"/>
            <a:ext cx="1484632" cy="8641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4" name="33 Imagen" descr="C:\Users\Angel\Dropbox\Tesis\Hexasat\Ensayos\fatiga\IMG_0716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700" y="3531104"/>
            <a:ext cx="1558286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34 Imagen" descr="C:\Users\Angel\Dropbox\Tesis\Hexasat\Ensayos\fatiga\IMG_0725.JP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9700" y="4581129"/>
            <a:ext cx="1558285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35 Imagen" descr="C:\Users\Angel\Dropbox\Tesis\Hexasat\Ensayos\fatiga\IMG_0724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783"/>
          <a:stretch/>
        </p:blipFill>
        <p:spPr bwMode="auto">
          <a:xfrm>
            <a:off x="2869701" y="5661249"/>
            <a:ext cx="1558286" cy="864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7" name="36 Imagen" descr="C:\Users\Angel\Dropbox\Tesis\Hexasat\Ensayos\fatiga\IMG_0729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370862"/>
            <a:ext cx="1440160" cy="93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37 Imagen" descr="C:\Users\Angel\Dropbox\Tesis\Hexasat\Ensayos\fatiga\IMG_0759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2450939"/>
            <a:ext cx="1440160" cy="86414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38 Imagen" descr="C:\Users\Angel\Dropbox\Tesis\Hexasat\Ensayos\fatiga\IMG_0770.JPG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3789" y="3675744"/>
            <a:ext cx="1550343" cy="864096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39 Imagen" descr="C:\Users\Angel\Dropbox\Tesis\Hexasat\Ensayos\fatiga\IMG_0773.JPG"/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649"/>
          <a:stretch/>
        </p:blipFill>
        <p:spPr bwMode="auto">
          <a:xfrm>
            <a:off x="7211778" y="4797153"/>
            <a:ext cx="1428204" cy="864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1" name="40 Imagen" descr="C:\Users\Angel\Dropbox\Tesis\Hexasat\Ensayos\fatiga\IMG_0777.JPG"/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6" t="17482" r="19231"/>
          <a:stretch/>
        </p:blipFill>
        <p:spPr bwMode="auto">
          <a:xfrm>
            <a:off x="7308304" y="5805264"/>
            <a:ext cx="1296143" cy="864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3917924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6" name="5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1475656" y="441394"/>
            <a:ext cx="66247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800" b="1" dirty="0"/>
              <a:t>ANÁLISIS Y SELECCIÓN DE ALTERNATIVAS</a:t>
            </a:r>
            <a:endParaRPr lang="es-EC" sz="2800" dirty="0"/>
          </a:p>
        </p:txBody>
      </p:sp>
      <p:pic>
        <p:nvPicPr>
          <p:cNvPr id="8" name="7 Imagen" descr="http://www.fayerwayer.com/up/2009/08/tubesat-solar-cells-antenna-earth-background-assembly-heading-1-300x187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51" t="20950" r="29497" b="28319"/>
          <a:stretch/>
        </p:blipFill>
        <p:spPr bwMode="auto">
          <a:xfrm>
            <a:off x="168052" y="1635170"/>
            <a:ext cx="1825122" cy="1564426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9 CuadroTexto"/>
          <p:cNvSpPr txBox="1"/>
          <p:nvPr/>
        </p:nvSpPr>
        <p:spPr>
          <a:xfrm>
            <a:off x="2932770" y="1115452"/>
            <a:ext cx="960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>
                <a:hlinkClick r:id="rId4" action="ppaction://hlinksldjump"/>
              </a:rPr>
              <a:t>Cansat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040052" y="1115452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>
                <a:hlinkClick r:id="rId5" action="ppaction://hlinksldjump"/>
              </a:rPr>
              <a:t>Sich-2 </a:t>
            </a:r>
            <a:r>
              <a:rPr lang="es-EC" dirty="0" err="1" smtClean="0">
                <a:hlinkClick r:id="rId5" action="ppaction://hlinksldjump"/>
              </a:rPr>
              <a:t>Satellite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634826" y="1115452"/>
            <a:ext cx="7920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>
                <a:hlinkClick r:id="rId6" action="ppaction://hlinksldjump"/>
              </a:rPr>
              <a:t>Rasat</a:t>
            </a:r>
            <a:endParaRPr lang="es-EC" dirty="0"/>
          </a:p>
        </p:txBody>
      </p:sp>
      <p:sp>
        <p:nvSpPr>
          <p:cNvPr id="13" name="12 CuadroTexto"/>
          <p:cNvSpPr txBox="1"/>
          <p:nvPr/>
        </p:nvSpPr>
        <p:spPr>
          <a:xfrm>
            <a:off x="5286197" y="3592678"/>
            <a:ext cx="10918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>
                <a:hlinkClick r:id="rId7" action="ppaction://hlinksldjump"/>
              </a:rPr>
              <a:t>Dubaisat</a:t>
            </a:r>
            <a:endParaRPr lang="es-EC" dirty="0"/>
          </a:p>
        </p:txBody>
      </p:sp>
      <p:sp>
        <p:nvSpPr>
          <p:cNvPr id="14" name="13 CuadroTexto"/>
          <p:cNvSpPr txBox="1"/>
          <p:nvPr/>
        </p:nvSpPr>
        <p:spPr>
          <a:xfrm>
            <a:off x="3275856" y="359267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8" action="ppaction://hlinksldjump"/>
              </a:rPr>
              <a:t>Hexasat</a:t>
            </a:r>
            <a:endParaRPr lang="es-EC" dirty="0"/>
          </a:p>
        </p:txBody>
      </p:sp>
      <p:pic>
        <p:nvPicPr>
          <p:cNvPr id="15" name="14 Imagen" descr="http://www.hakenberg.de/automation/cansat/mounted.jpg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901" y="1635170"/>
            <a:ext cx="2030084" cy="1564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15 Imagen" descr="http://www.nkau.gov.ua/mainsubjects/sich-23b.jpg"/>
          <p:cNvPicPr/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664195"/>
            <a:ext cx="2088232" cy="156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16 Imagen" descr="http://space.skyrocket.de/img_sat/rasat__1.jpg"/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90"/>
          <a:stretch/>
        </p:blipFill>
        <p:spPr bwMode="auto">
          <a:xfrm>
            <a:off x="7239025" y="1601636"/>
            <a:ext cx="1583690" cy="174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17 Imagen" descr="http://space.skyrocket.de/img_sat/dubaisat-1__1.jpg"/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156059"/>
            <a:ext cx="2376264" cy="1745263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18 Imagen"/>
          <p:cNvPicPr/>
          <p:nvPr/>
        </p:nvPicPr>
        <p:blipFill>
          <a:blip r:embed="rId13" cstate="print"/>
          <a:stretch>
            <a:fillRect/>
          </a:stretch>
        </p:blipFill>
        <p:spPr>
          <a:xfrm>
            <a:off x="2734388" y="4115190"/>
            <a:ext cx="1693597" cy="1882294"/>
          </a:xfrm>
          <a:prstGeom prst="rect">
            <a:avLst/>
          </a:prstGeom>
        </p:spPr>
      </p:pic>
      <p:sp>
        <p:nvSpPr>
          <p:cNvPr id="20" name="19 CuadroTexto"/>
          <p:cNvSpPr txBox="1"/>
          <p:nvPr/>
        </p:nvSpPr>
        <p:spPr>
          <a:xfrm>
            <a:off x="858483" y="3592678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err="1" smtClean="0">
                <a:hlinkClick r:id="rId14" action="ppaction://hlinksldjump"/>
              </a:rPr>
              <a:t>Cubesat</a:t>
            </a:r>
            <a:endParaRPr lang="es-EC" dirty="0"/>
          </a:p>
        </p:txBody>
      </p:sp>
      <p:pic>
        <p:nvPicPr>
          <p:cNvPr id="21" name="20 Imagen"/>
          <p:cNvPicPr/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395536" y="4115188"/>
            <a:ext cx="1861999" cy="174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2 CuadroTexto"/>
          <p:cNvSpPr txBox="1"/>
          <p:nvPr/>
        </p:nvSpPr>
        <p:spPr>
          <a:xfrm>
            <a:off x="395536" y="1115452"/>
            <a:ext cx="10076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>
                <a:hlinkClick r:id="rId16" action="ppaction://hlinksldjump"/>
              </a:rPr>
              <a:t>Tubesat</a:t>
            </a:r>
            <a:endParaRPr lang="es-EC" dirty="0"/>
          </a:p>
        </p:txBody>
      </p:sp>
      <p:sp>
        <p:nvSpPr>
          <p:cNvPr id="2" name="1 Flecha derecha">
            <a:hlinkClick r:id="rId17" action="ppaction://hlinksldjump"/>
          </p:cNvPr>
          <p:cNvSpPr/>
          <p:nvPr/>
        </p:nvSpPr>
        <p:spPr>
          <a:xfrm>
            <a:off x="7495621" y="5090550"/>
            <a:ext cx="1332148" cy="73689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Siguiente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86497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/>
      <p:bldP spid="10" grpId="0"/>
      <p:bldP spid="11" grpId="0"/>
      <p:bldP spid="12" grpId="0"/>
      <p:bldP spid="13" grpId="0"/>
      <p:bldP spid="14" grpId="0"/>
      <p:bldP spid="20" grpId="0"/>
      <p:bldP spid="3" grpId="0"/>
      <p:bldP spid="2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44450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0" y="260648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</a:t>
            </a:r>
            <a:endParaRPr lang="es-EC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0" y="5301208"/>
            <a:ext cx="9143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dirty="0"/>
              <a:t>10% de daño mínimo en todo el prototipo estructural a 14125 </a:t>
            </a:r>
            <a:r>
              <a:rPr lang="es-EC" dirty="0" smtClean="0"/>
              <a:t>ciclos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6372791" y="1089105"/>
            <a:ext cx="9361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Daño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1938062" y="1052736"/>
            <a:ext cx="8640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Vida</a:t>
            </a:r>
            <a:endParaRPr lang="es-EC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79" y="1484784"/>
            <a:ext cx="4265662" cy="348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8099" y="1484783"/>
            <a:ext cx="4254381" cy="3486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467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7" grpId="0"/>
      <p:bldP spid="9" grpId="0"/>
      <p:bldP spid="11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</a:t>
            </a:r>
            <a:endParaRPr lang="es-EC" sz="2800" dirty="0"/>
          </a:p>
        </p:txBody>
      </p:sp>
      <p:sp>
        <p:nvSpPr>
          <p:cNvPr id="11" name="10 CuadroTexto"/>
          <p:cNvSpPr txBox="1"/>
          <p:nvPr/>
        </p:nvSpPr>
        <p:spPr>
          <a:xfrm>
            <a:off x="3527884" y="1052736"/>
            <a:ext cx="20882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 de seguridad</a:t>
            </a:r>
            <a:endParaRPr lang="es-EC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613" y="1422068"/>
            <a:ext cx="4951635" cy="3789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13 CuadroTexto"/>
          <p:cNvSpPr txBox="1"/>
          <p:nvPr/>
        </p:nvSpPr>
        <p:spPr>
          <a:xfrm>
            <a:off x="2979537" y="5643003"/>
            <a:ext cx="31849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Factor de seguridad : </a:t>
            </a:r>
            <a:r>
              <a:rPr lang="es-EC" dirty="0"/>
              <a:t>0,37168 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3963460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  <p:bldP spid="14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-2567" y="42714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/>
              <a:t>ENSAYOS </a:t>
            </a:r>
            <a:r>
              <a:rPr lang="es-EC" sz="2800" b="1" dirty="0" smtClean="0"/>
              <a:t>TÉRMICOS (120</a:t>
            </a:r>
            <a:r>
              <a:rPr lang="es-EC" sz="2800" dirty="0" smtClean="0"/>
              <a:t> </a:t>
            </a:r>
            <a:r>
              <a:rPr lang="es-ES" sz="2800" b="1" dirty="0" smtClean="0"/>
              <a:t>°C</a:t>
            </a:r>
            <a:r>
              <a:rPr lang="es-EC" sz="2800" b="1" dirty="0" smtClean="0"/>
              <a:t>)</a:t>
            </a:r>
            <a:endParaRPr lang="es-EC" sz="2800" b="1" dirty="0"/>
          </a:p>
        </p:txBody>
      </p:sp>
      <p:pic>
        <p:nvPicPr>
          <p:cNvPr id="6" name="5 Imagen" descr="C:\Users\Angel\Dropbox\Tesis\Hexasat\Ensayos\Temperatura alta\IMG_0914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8264"/>
            <a:ext cx="2736304" cy="40989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Angel\Dropbox\Tesis\Hexasat\Ensayos\Temperatura alta\IMG_092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3481" y="1418264"/>
            <a:ext cx="2711903" cy="409896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6156177" y="1196752"/>
            <a:ext cx="2760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Temperatura de ensayo: 120 </a:t>
            </a:r>
            <a:r>
              <a:rPr lang="es-ES" sz="2000" dirty="0" smtClean="0"/>
              <a:t>°</a:t>
            </a:r>
            <a:r>
              <a:rPr lang="es-EC" sz="2000" dirty="0" smtClean="0"/>
              <a:t>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Horno mufla horizontal </a:t>
            </a:r>
            <a:r>
              <a:rPr lang="es-EC" sz="2000" dirty="0"/>
              <a:t>Wild </a:t>
            </a:r>
            <a:r>
              <a:rPr lang="es-EC" sz="2000" dirty="0" err="1"/>
              <a:t>Barfield</a:t>
            </a:r>
            <a:r>
              <a:rPr lang="es-EC" sz="2000" dirty="0"/>
              <a:t> </a:t>
            </a:r>
            <a:endParaRPr lang="es-EC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/>
              <a:t>T</a:t>
            </a:r>
            <a:r>
              <a:rPr lang="es-EC" sz="2000" dirty="0" smtClean="0"/>
              <a:t>ermómetro </a:t>
            </a:r>
            <a:r>
              <a:rPr lang="es-EC" sz="2000" dirty="0" err="1" smtClean="0"/>
              <a:t>Fluxe</a:t>
            </a:r>
            <a:r>
              <a:rPr lang="es-EC" sz="2000" dirty="0" smtClean="0"/>
              <a:t> </a:t>
            </a:r>
            <a:r>
              <a:rPr lang="es-EC" sz="2000" dirty="0"/>
              <a:t>con </a:t>
            </a:r>
            <a:r>
              <a:rPr lang="es-EC" sz="2000" dirty="0" smtClean="0"/>
              <a:t>termopar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Duración: 40 minutos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/>
              <a:t>Máquina de ensayos universales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/>
              <a:t>Escala de </a:t>
            </a:r>
            <a:r>
              <a:rPr lang="es-EC" sz="2000" dirty="0" smtClean="0"/>
              <a:t>2000 </a:t>
            </a:r>
            <a:r>
              <a:rPr lang="es-EC" sz="2000" dirty="0"/>
              <a:t>Kg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/>
              <a:t>Ensayo hasta la </a:t>
            </a:r>
            <a:r>
              <a:rPr lang="es-EC" sz="2000" dirty="0" smtClean="0"/>
              <a:t>falla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Temperatura ambiente: 19.8 </a:t>
            </a:r>
            <a:r>
              <a:rPr lang="es-ES" sz="2000" dirty="0"/>
              <a:t>°</a:t>
            </a:r>
            <a:r>
              <a:rPr lang="es-EC" sz="2000" dirty="0"/>
              <a:t>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Humedad: 43 %</a:t>
            </a:r>
            <a:endParaRPr lang="es-EC" sz="2000" dirty="0"/>
          </a:p>
          <a:p>
            <a:pPr marL="285750" indent="-285750">
              <a:buFont typeface="Arial" pitchFamily="34" charset="0"/>
              <a:buChar char="•"/>
            </a:pPr>
            <a:endParaRPr lang="es-EC" sz="2400" dirty="0"/>
          </a:p>
        </p:txBody>
      </p:sp>
    </p:spTree>
    <p:extLst>
      <p:ext uri="{BB962C8B-B14F-4D97-AF65-F5344CB8AC3E}">
        <p14:creationId xmlns:p14="http://schemas.microsoft.com/office/powerpoint/2010/main" val="135674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22145" y="22574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RESULTADOS</a:t>
            </a:r>
            <a:endParaRPr lang="es-EC" sz="2800" b="1" dirty="0"/>
          </a:p>
        </p:txBody>
      </p:sp>
      <p:pic>
        <p:nvPicPr>
          <p:cNvPr id="6" name="5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53" t="19261" r="10265" b="10031"/>
          <a:stretch/>
        </p:blipFill>
        <p:spPr bwMode="auto">
          <a:xfrm>
            <a:off x="2781207" y="1692200"/>
            <a:ext cx="1814260" cy="365295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 descr="C:\Users\Angel\Desktop\IMG_1483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20" y="1474179"/>
            <a:ext cx="3096344" cy="3836570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7 CuadroTexto"/>
          <p:cNvSpPr txBox="1"/>
          <p:nvPr/>
        </p:nvSpPr>
        <p:spPr>
          <a:xfrm>
            <a:off x="551908" y="852681"/>
            <a:ext cx="4042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Diagrama Carga vs. Desplazamiento </a:t>
            </a:r>
          </a:p>
        </p:txBody>
      </p:sp>
      <p:sp>
        <p:nvSpPr>
          <p:cNvPr id="9" name="8 CuadroTexto"/>
          <p:cNvSpPr txBox="1"/>
          <p:nvPr/>
        </p:nvSpPr>
        <p:spPr>
          <a:xfrm>
            <a:off x="5238252" y="852681"/>
            <a:ext cx="3491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Prototipo después de ensayo</a:t>
            </a:r>
            <a:endParaRPr lang="es-EC" sz="2000" b="1" dirty="0"/>
          </a:p>
        </p:txBody>
      </p:sp>
      <p:sp>
        <p:nvSpPr>
          <p:cNvPr id="10" name="9 CuadroTexto"/>
          <p:cNvSpPr txBox="1"/>
          <p:nvPr/>
        </p:nvSpPr>
        <p:spPr>
          <a:xfrm>
            <a:off x="880838" y="5517232"/>
            <a:ext cx="33123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Primera deformación: 610 Kg</a:t>
            </a:r>
          </a:p>
          <a:p>
            <a:r>
              <a:rPr lang="es-EC" dirty="0" smtClean="0"/>
              <a:t>Carga máxima: 645 Kg</a:t>
            </a:r>
          </a:p>
          <a:p>
            <a:endParaRPr lang="es-EC" dirty="0" smtClean="0"/>
          </a:p>
          <a:p>
            <a:endParaRPr lang="es-EC" dirty="0" smtClean="0"/>
          </a:p>
          <a:p>
            <a:endParaRPr lang="es-EC" dirty="0"/>
          </a:p>
        </p:txBody>
      </p:sp>
      <p:pic>
        <p:nvPicPr>
          <p:cNvPr id="11" name="10 Imagen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48" r="35784"/>
          <a:stretch/>
        </p:blipFill>
        <p:spPr bwMode="auto">
          <a:xfrm>
            <a:off x="725214" y="1692200"/>
            <a:ext cx="1322177" cy="35384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44784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8" grpId="0"/>
      <p:bldP spid="9" grpId="0"/>
      <p:bldP spid="10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</a:t>
            </a:r>
            <a:endParaRPr lang="es-EC" sz="2800" dirty="0"/>
          </a:p>
        </p:txBody>
      </p:sp>
      <p:sp>
        <p:nvSpPr>
          <p:cNvPr id="9" name="8 CuadroTexto"/>
          <p:cNvSpPr txBox="1"/>
          <p:nvPr/>
        </p:nvSpPr>
        <p:spPr>
          <a:xfrm>
            <a:off x="575556" y="5301208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Mayor desplazamiento: 4.57 </a:t>
            </a:r>
            <a:r>
              <a:rPr lang="es-EC" dirty="0"/>
              <a:t>mm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4974838" y="5296991"/>
            <a:ext cx="376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Factor de seguridad mínimo:</a:t>
            </a:r>
            <a:r>
              <a:rPr lang="es-EC" dirty="0" smtClean="0"/>
              <a:t> 0.15247 </a:t>
            </a:r>
            <a:endParaRPr lang="es-ES" dirty="0"/>
          </a:p>
        </p:txBody>
      </p:sp>
      <p:sp>
        <p:nvSpPr>
          <p:cNvPr id="11" name="10 CuadroTexto"/>
          <p:cNvSpPr txBox="1"/>
          <p:nvPr/>
        </p:nvSpPr>
        <p:spPr>
          <a:xfrm>
            <a:off x="5717752" y="1046738"/>
            <a:ext cx="216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 de Seguridad</a:t>
            </a:r>
            <a:endParaRPr lang="es-EC" dirty="0"/>
          </a:p>
          <a:p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1187624" y="10527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Desplazamiento </a:t>
            </a:r>
            <a:r>
              <a:rPr lang="es-EC" b="1" dirty="0" smtClean="0"/>
              <a:t>Total</a:t>
            </a:r>
            <a:endParaRPr lang="es-EC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12" y="1465388"/>
            <a:ext cx="4213796" cy="35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8188" y="1505100"/>
            <a:ext cx="4074291" cy="3220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93406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9" grpId="0"/>
      <p:bldP spid="10" grpId="0"/>
      <p:bldP spid="11" grpId="0"/>
      <p:bldP spid="12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7 Rectángulo"/>
          <p:cNvSpPr/>
          <p:nvPr/>
        </p:nvSpPr>
        <p:spPr>
          <a:xfrm>
            <a:off x="-2567" y="427141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/>
              <a:t>ENSAYOS </a:t>
            </a:r>
            <a:r>
              <a:rPr lang="es-EC" sz="2800" b="1" dirty="0" smtClean="0"/>
              <a:t>TÉRMICOS (-77,8</a:t>
            </a:r>
            <a:r>
              <a:rPr lang="es-EC" sz="2800" dirty="0" smtClean="0"/>
              <a:t> </a:t>
            </a:r>
            <a:r>
              <a:rPr lang="es-ES" sz="2800" b="1" dirty="0"/>
              <a:t>°C</a:t>
            </a:r>
            <a:r>
              <a:rPr lang="es-EC" sz="2800" b="1" dirty="0" smtClean="0"/>
              <a:t>)</a:t>
            </a:r>
            <a:endParaRPr lang="es-EC" sz="28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6156177" y="1196752"/>
            <a:ext cx="276093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Temperatura de ensayo: -77,8 </a:t>
            </a:r>
            <a:r>
              <a:rPr lang="es-ES" sz="2000" dirty="0" smtClean="0"/>
              <a:t>°</a:t>
            </a:r>
            <a:r>
              <a:rPr lang="es-EC" sz="2000" dirty="0" smtClean="0"/>
              <a:t>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Hielo seco: 8 Kg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Alcohol Industrial: 2 </a:t>
            </a:r>
            <a:r>
              <a:rPr lang="es-EC" sz="2000" dirty="0" err="1" smtClean="0"/>
              <a:t>Ltrs</a:t>
            </a:r>
            <a:endParaRPr lang="es-EC" sz="2000" dirty="0" smtClean="0"/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/>
              <a:t>T</a:t>
            </a:r>
            <a:r>
              <a:rPr lang="es-EC" sz="2000" dirty="0" smtClean="0"/>
              <a:t>ermómetro </a:t>
            </a:r>
            <a:r>
              <a:rPr lang="es-EC" sz="2000" dirty="0" err="1" smtClean="0"/>
              <a:t>Fluxe</a:t>
            </a:r>
            <a:r>
              <a:rPr lang="es-EC" sz="2000" dirty="0" smtClean="0"/>
              <a:t> </a:t>
            </a:r>
            <a:r>
              <a:rPr lang="es-EC" sz="2000" dirty="0"/>
              <a:t>con </a:t>
            </a:r>
            <a:r>
              <a:rPr lang="es-EC" sz="2000" dirty="0" smtClean="0"/>
              <a:t>termopar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Duración: 30 minutos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/>
              <a:t>Máquina de ensayos universales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/>
              <a:t>Escala de 1</a:t>
            </a:r>
            <a:r>
              <a:rPr lang="es-EC" sz="2000" dirty="0" smtClean="0"/>
              <a:t>000 </a:t>
            </a:r>
            <a:r>
              <a:rPr lang="es-EC" sz="2000" dirty="0"/>
              <a:t>Kg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/>
              <a:t>Ensayo hasta la </a:t>
            </a:r>
            <a:r>
              <a:rPr lang="es-EC" sz="2000" dirty="0" smtClean="0"/>
              <a:t>falla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Temperatura ambiente: 16 </a:t>
            </a:r>
            <a:r>
              <a:rPr lang="es-ES" sz="2000" dirty="0"/>
              <a:t>°</a:t>
            </a:r>
            <a:r>
              <a:rPr lang="es-EC" sz="2000" dirty="0"/>
              <a:t>C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es-EC" sz="2000" dirty="0" smtClean="0"/>
              <a:t>Humedad: 43 %</a:t>
            </a:r>
            <a:endParaRPr lang="es-EC" sz="2000" dirty="0"/>
          </a:p>
          <a:p>
            <a:pPr marL="285750" indent="-285750">
              <a:buFont typeface="Arial" pitchFamily="34" charset="0"/>
              <a:buChar char="•"/>
            </a:pPr>
            <a:endParaRPr lang="es-EC" sz="2400" dirty="0"/>
          </a:p>
        </p:txBody>
      </p:sp>
      <p:pic>
        <p:nvPicPr>
          <p:cNvPr id="12" name="11 Imagen" descr="C:\Users\Angel\Dropbox\Tesis\Hexasat\Ensayos\Temperatura baja\Foto 05-04-13 10 52 3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6721"/>
            <a:ext cx="2520280" cy="412051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C:\Users\Angel\Dropbox\Tesis\Hexasat\Ensayos\Temperatura baja\Foto 05-04-13 11 04 16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7" r="14678"/>
          <a:stretch/>
        </p:blipFill>
        <p:spPr bwMode="auto">
          <a:xfrm rot="5400000">
            <a:off x="2619757" y="1980811"/>
            <a:ext cx="4120510" cy="295233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174079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22145" y="225744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RESULTADOS</a:t>
            </a:r>
            <a:endParaRPr lang="es-EC" sz="28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551908" y="852681"/>
            <a:ext cx="404223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/>
              <a:t>Diagrama Carga vs. Desplazamiento </a:t>
            </a:r>
          </a:p>
        </p:txBody>
      </p:sp>
      <p:sp>
        <p:nvSpPr>
          <p:cNvPr id="10" name="9 CuadroTexto"/>
          <p:cNvSpPr txBox="1"/>
          <p:nvPr/>
        </p:nvSpPr>
        <p:spPr>
          <a:xfrm>
            <a:off x="5238252" y="852681"/>
            <a:ext cx="34918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2000" b="1" dirty="0" smtClean="0"/>
              <a:t>Prototipo después de ensayo</a:t>
            </a:r>
            <a:endParaRPr lang="es-EC" sz="2000" b="1" dirty="0"/>
          </a:p>
        </p:txBody>
      </p:sp>
      <p:sp>
        <p:nvSpPr>
          <p:cNvPr id="11" name="10 CuadroTexto"/>
          <p:cNvSpPr txBox="1"/>
          <p:nvPr/>
        </p:nvSpPr>
        <p:spPr>
          <a:xfrm>
            <a:off x="880838" y="5517232"/>
            <a:ext cx="3312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Primera deformación: 400 Kg</a:t>
            </a:r>
          </a:p>
          <a:p>
            <a:r>
              <a:rPr lang="es-EC" dirty="0" smtClean="0"/>
              <a:t>Carga Máxima: 470 Kg</a:t>
            </a:r>
          </a:p>
          <a:p>
            <a:endParaRPr lang="es-EC" dirty="0" smtClean="0"/>
          </a:p>
          <a:p>
            <a:endParaRPr lang="es-EC" dirty="0"/>
          </a:p>
        </p:txBody>
      </p:sp>
      <p:pic>
        <p:nvPicPr>
          <p:cNvPr id="13" name="12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2" t="22849" r="29602" b="10805"/>
          <a:stretch/>
        </p:blipFill>
        <p:spPr bwMode="auto">
          <a:xfrm>
            <a:off x="2753721" y="1618547"/>
            <a:ext cx="1813205" cy="36922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 descr="C:\Users\Angel\AppData\Local\Microsoft\Windows\Temporary Internet Files\Content.Word\IMG_147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56" t="59159" b="594"/>
          <a:stretch/>
        </p:blipFill>
        <p:spPr bwMode="auto">
          <a:xfrm rot="5400000">
            <a:off x="-212307" y="2605134"/>
            <a:ext cx="3447931" cy="16561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14 Imagen" descr="C:\Users\Angel\Dropbox\Tesis\Hexasat\Ensayos\Temperatura baja\Foto 05-04-13 11 16 26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39" t="29861" r="26250" b="32616"/>
          <a:stretch/>
        </p:blipFill>
        <p:spPr bwMode="auto">
          <a:xfrm>
            <a:off x="5400016" y="1736268"/>
            <a:ext cx="3168352" cy="338546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39453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/>
      <p:bldP spid="11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CuadroTexto"/>
          <p:cNvSpPr txBox="1"/>
          <p:nvPr/>
        </p:nvSpPr>
        <p:spPr>
          <a:xfrm>
            <a:off x="26902" y="11478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SIMULACIÓN</a:t>
            </a:r>
            <a:endParaRPr lang="es-EC" sz="2800" dirty="0"/>
          </a:p>
        </p:txBody>
      </p:sp>
      <p:sp>
        <p:nvSpPr>
          <p:cNvPr id="7" name="6 CuadroTexto"/>
          <p:cNvSpPr txBox="1"/>
          <p:nvPr/>
        </p:nvSpPr>
        <p:spPr>
          <a:xfrm>
            <a:off x="575556" y="5301208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Mayor desplazamiento: 9.239 </a:t>
            </a:r>
            <a:r>
              <a:rPr lang="es-EC" dirty="0"/>
              <a:t>mm</a:t>
            </a:r>
          </a:p>
        </p:txBody>
      </p:sp>
      <p:sp>
        <p:nvSpPr>
          <p:cNvPr id="8" name="7 CuadroTexto"/>
          <p:cNvSpPr txBox="1"/>
          <p:nvPr/>
        </p:nvSpPr>
        <p:spPr>
          <a:xfrm>
            <a:off x="4974838" y="5296991"/>
            <a:ext cx="37609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Factor de seguridad mínimo:</a:t>
            </a:r>
            <a:r>
              <a:rPr lang="es-EC" dirty="0" smtClean="0"/>
              <a:t> 0.15461 </a:t>
            </a:r>
            <a:endParaRPr lang="es-ES" dirty="0"/>
          </a:p>
        </p:txBody>
      </p:sp>
      <p:sp>
        <p:nvSpPr>
          <p:cNvPr id="9" name="8 CuadroTexto"/>
          <p:cNvSpPr txBox="1"/>
          <p:nvPr/>
        </p:nvSpPr>
        <p:spPr>
          <a:xfrm>
            <a:off x="5717752" y="1046738"/>
            <a:ext cx="21666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Factor de Seguridad</a:t>
            </a:r>
            <a:endParaRPr lang="es-EC" dirty="0"/>
          </a:p>
          <a:p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1187624" y="1052736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/>
              <a:t>Desplazamiento </a:t>
            </a:r>
            <a:r>
              <a:rPr lang="es-EC" b="1" dirty="0" smtClean="0"/>
              <a:t>Total</a:t>
            </a:r>
            <a:endParaRPr lang="es-EC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494" y="1482645"/>
            <a:ext cx="3921231" cy="3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482644"/>
            <a:ext cx="4319388" cy="3602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87674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0" y="365617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/>
            <a:r>
              <a:rPr lang="es-EC" sz="2800" b="1" dirty="0" smtClean="0"/>
              <a:t>DEMANDA - CAPACIDAD</a:t>
            </a:r>
            <a:endParaRPr lang="es-EC" sz="2800" dirty="0"/>
          </a:p>
        </p:txBody>
      </p:sp>
      <p:sp>
        <p:nvSpPr>
          <p:cNvPr id="6" name="5 CuadroTexto"/>
          <p:cNvSpPr txBox="1"/>
          <p:nvPr/>
        </p:nvSpPr>
        <p:spPr>
          <a:xfrm>
            <a:off x="1835696" y="4437112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es-EC" i="1" dirty="0">
              <a:latin typeface="Cambria Math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6 Rectángulo"/>
              <p:cNvSpPr/>
              <p:nvPr/>
            </p:nvSpPr>
            <p:spPr>
              <a:xfrm>
                <a:off x="1547664" y="2060848"/>
                <a:ext cx="6048672" cy="8102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type m:val="lin"/>
                          <m:ctrlPr>
                            <a:rPr lang="es-EC" sz="2400" i="1" smtClean="0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400" i="1">
                              <a:latin typeface="Cambria Math"/>
                            </a:rPr>
                            <m:t>𝐷</m:t>
                          </m:r>
                        </m:num>
                        <m:den>
                          <m:r>
                            <a:rPr lang="es-EC" sz="2400" i="1">
                              <a:latin typeface="Cambria Math"/>
                            </a:rPr>
                            <m:t>𝐶</m:t>
                          </m:r>
                          <m:r>
                            <a:rPr lang="es-EC" sz="2400" i="1">
                              <a:latin typeface="Cambria Math"/>
                            </a:rPr>
                            <m:t>=</m:t>
                          </m:r>
                          <m:f>
                            <m:fPr>
                              <m:ctrlPr>
                                <a:rPr lang="es-EC" sz="2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s-EC" sz="2400" i="1">
                                  <a:latin typeface="Cambria Math"/>
                                </a:rPr>
                                <m:t>𝑃𝑢</m:t>
                              </m:r>
                            </m:num>
                            <m:den>
                              <m:r>
                                <a:rPr lang="es-EC" sz="2400" i="1">
                                  <a:latin typeface="Cambria Math"/>
                                </a:rPr>
                                <m:t>∅∗</m:t>
                              </m:r>
                              <m:r>
                                <a:rPr lang="es-EC" sz="2400" i="1">
                                  <a:latin typeface="Cambria Math"/>
                                </a:rPr>
                                <m:t>𝑃𝑛</m:t>
                              </m:r>
                            </m:den>
                          </m:f>
                        </m:den>
                      </m:f>
                      <m:r>
                        <a:rPr lang="es-EC" sz="240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s-EC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s-EC" sz="2400" b="0" i="1" smtClean="0">
                              <a:latin typeface="Cambria Math"/>
                            </a:rPr>
                            <m:t>910</m:t>
                          </m:r>
                        </m:num>
                        <m:den>
                          <m:r>
                            <a:rPr lang="es-EC" sz="2400" i="1">
                              <a:latin typeface="Cambria Math"/>
                            </a:rPr>
                            <m:t>1∗650</m:t>
                          </m:r>
                        </m:den>
                      </m:f>
                      <m:r>
                        <a:rPr lang="es-EC" sz="2400" i="1">
                          <a:latin typeface="Cambria Math"/>
                        </a:rPr>
                        <m:t>=</m:t>
                      </m:r>
                      <m:r>
                        <a:rPr lang="es-EC" sz="2400" b="0" i="1" smtClean="0">
                          <a:latin typeface="Cambria Math"/>
                        </a:rPr>
                        <m:t>1</m:t>
                      </m:r>
                      <m:r>
                        <a:rPr lang="es-EC" sz="2400" i="1">
                          <a:latin typeface="Cambria Math"/>
                        </a:rPr>
                        <m:t>,</m:t>
                      </m:r>
                      <m:r>
                        <a:rPr lang="es-EC" sz="2400" b="0" i="1" smtClean="0">
                          <a:latin typeface="Cambria Math"/>
                        </a:rPr>
                        <m:t>4</m:t>
                      </m:r>
                      <m:r>
                        <a:rPr lang="es-EC" sz="2400" i="1">
                          <a:latin typeface="Cambria Math"/>
                        </a:rPr>
                        <m:t> ≈</m:t>
                      </m:r>
                      <m:r>
                        <a:rPr lang="es-EC" sz="2400" b="0" i="1" smtClean="0">
                          <a:latin typeface="Cambria Math"/>
                        </a:rPr>
                        <m:t>140</m:t>
                      </m:r>
                      <m:r>
                        <a:rPr lang="es-EC" sz="2400" i="1">
                          <a:latin typeface="Cambria Math"/>
                        </a:rPr>
                        <m:t> %</m:t>
                      </m:r>
                    </m:oMath>
                  </m:oMathPara>
                </a14:m>
                <a:endParaRPr lang="es-EC" sz="2400" dirty="0"/>
              </a:p>
            </p:txBody>
          </p:sp>
        </mc:Choice>
        <mc:Fallback xmlns="">
          <p:sp>
            <p:nvSpPr>
              <p:cNvPr id="7" name="6 Rectángulo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47664" y="2060848"/>
                <a:ext cx="6048672" cy="810222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7 CuadroTexto"/>
              <p:cNvSpPr txBox="1"/>
              <p:nvPr/>
            </p:nvSpPr>
            <p:spPr>
              <a:xfrm>
                <a:off x="1403648" y="3836947"/>
                <a:ext cx="6552728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C" i="1" smtClean="0">
                        <a:latin typeface="Cambria Math"/>
                      </a:rPr>
                      <m:t>𝑃𝑛</m:t>
                    </m:r>
                    <m:r>
                      <a:rPr lang="es-EC" b="0" i="1" smtClean="0">
                        <a:latin typeface="Cambria Math"/>
                      </a:rPr>
                      <m:t>=</m:t>
                    </m:r>
                    <m:r>
                      <a:rPr lang="es-EC" i="1">
                        <a:latin typeface="Cambria Math"/>
                      </a:rPr>
                      <m:t>𝐶𝑎𝑟𝑔𝑎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  <m:r>
                      <a:rPr lang="es-EC" i="1">
                        <a:latin typeface="Cambria Math"/>
                      </a:rPr>
                      <m:t>𝐴𝑑𝑚𝑖𝑠𝑖𝑏𝑙𝑒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s-EC" i="1">
                            <a:latin typeface="Cambria Math"/>
                          </a:rPr>
                        </m:ctrlPr>
                      </m:dPr>
                      <m:e>
                        <m:r>
                          <a:rPr lang="es-EC" i="1">
                            <a:latin typeface="Cambria Math"/>
                          </a:rPr>
                          <m:t>𝑃𝑟𝑖𝑚𝑒𝑟𝑎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𝐷𝑒𝑓𝑜𝑟𝑚𝑎𝑐𝑖</m:t>
                        </m:r>
                        <m:r>
                          <a:rPr lang="es-EC" i="1">
                            <a:latin typeface="Cambria Math"/>
                          </a:rPr>
                          <m:t>ó</m:t>
                        </m:r>
                        <m:r>
                          <a:rPr lang="es-EC" i="1">
                            <a:latin typeface="Cambria Math"/>
                          </a:rPr>
                          <m:t>𝑛</m:t>
                        </m:r>
                        <m:r>
                          <a:rPr lang="es-EC" i="1">
                            <a:latin typeface="Cambria Math"/>
                          </a:rPr>
                          <m:t> </m:t>
                        </m:r>
                        <m:r>
                          <a:rPr lang="es-EC" i="1">
                            <a:latin typeface="Cambria Math"/>
                          </a:rPr>
                          <m:t>𝑝𝑟𝑒𝑠𝑒𝑛𝑡𝑎𝑑𝑎</m:t>
                        </m:r>
                      </m:e>
                    </m:d>
                  </m:oMath>
                </a14:m>
                <a:endParaRPr lang="es-EC" dirty="0"/>
              </a:p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𝑃𝑢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</m:oMath>
                </a14:m>
                <a:r>
                  <a:rPr lang="es-EC" dirty="0"/>
                  <a:t>= </a:t>
                </a:r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𝐶𝑎𝑟𝑔𝑎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  <m:r>
                      <a:rPr lang="es-EC" i="1">
                        <a:latin typeface="Cambria Math"/>
                      </a:rPr>
                      <m:t>𝐴𝑝𝑙𝑖𝑐𝑎𝑑𝑎</m:t>
                    </m:r>
                    <m:r>
                      <a:rPr lang="es-EC" i="1">
                        <a:latin typeface="Cambria Math"/>
                      </a:rPr>
                      <m:t> </m:t>
                    </m:r>
                    <m:d>
                      <m:dPr>
                        <m:ctrlPr>
                          <a:rPr lang="es-EC" i="1">
                            <a:latin typeface="Cambria Math"/>
                          </a:rPr>
                        </m:ctrlPr>
                      </m:dPr>
                      <m:e>
                        <m:r>
                          <a:rPr lang="es-EC" i="1">
                            <a:latin typeface="Cambria Math"/>
                          </a:rPr>
                          <m:t>𝐷𝑖𝑠𝑒</m:t>
                        </m:r>
                        <m:r>
                          <a:rPr lang="es-EC" i="1">
                            <a:latin typeface="Cambria Math"/>
                          </a:rPr>
                          <m:t>ñ</m:t>
                        </m:r>
                        <m:r>
                          <a:rPr lang="es-EC" i="1">
                            <a:latin typeface="Cambria Math"/>
                          </a:rPr>
                          <m:t>𝑜</m:t>
                        </m:r>
                      </m:e>
                    </m:d>
                  </m:oMath>
                </a14:m>
                <a:endParaRPr lang="es-EC" dirty="0"/>
              </a:p>
              <a:p>
                <a:pPr marL="285750" indent="-285750" algn="just">
                  <a:buFont typeface="Arial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s-EC" i="1">
                        <a:latin typeface="Cambria Math"/>
                      </a:rPr>
                      <m:t>∅</m:t>
                    </m:r>
                  </m:oMath>
                </a14:m>
                <a:r>
                  <a:rPr lang="es-EC" i="1" dirty="0">
                    <a:latin typeface="Cambria Math"/>
                  </a:rPr>
                  <a:t> = Factor de carga (1.0) </a:t>
                </a:r>
              </a:p>
              <a:p>
                <a:endParaRPr lang="es-EC" dirty="0"/>
              </a:p>
            </p:txBody>
          </p:sp>
        </mc:Choice>
        <mc:Fallback xmlns="">
          <p:sp>
            <p:nvSpPr>
              <p:cNvPr id="8" name="7 CuadroTexto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03648" y="3836947"/>
                <a:ext cx="6552728" cy="1200329"/>
              </a:xfrm>
              <a:prstGeom prst="rect">
                <a:avLst/>
              </a:prstGeom>
              <a:blipFill rotWithShape="1">
                <a:blip r:embed="rId4"/>
                <a:stretch>
                  <a:fillRect l="-558" t="-1015"/>
                </a:stretch>
              </a:blipFill>
            </p:spPr>
            <p:txBody>
              <a:bodyPr/>
              <a:lstStyle/>
              <a:p>
                <a:r>
                  <a:rPr lang="es-EC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77847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Rectángulo"/>
          <p:cNvSpPr/>
          <p:nvPr/>
        </p:nvSpPr>
        <p:spPr>
          <a:xfrm>
            <a:off x="-3204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HEXASAT VS CUBESAT</a:t>
            </a:r>
            <a:endParaRPr lang="es-EC" sz="2800" b="1" dirty="0"/>
          </a:p>
        </p:txBody>
      </p:sp>
      <p:pic>
        <p:nvPicPr>
          <p:cNvPr id="8" name="7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3456384" cy="3384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8 Imagen" descr="C:\Users\Angel\Dropbox\Tesis\Hexasat\Ensayos\Compresion\IMG_0549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6791" r="12903"/>
          <a:stretch/>
        </p:blipFill>
        <p:spPr bwMode="auto">
          <a:xfrm>
            <a:off x="4860032" y="1412776"/>
            <a:ext cx="3312368" cy="338437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9 CuadroTexto"/>
          <p:cNvSpPr txBox="1"/>
          <p:nvPr/>
        </p:nvSpPr>
        <p:spPr>
          <a:xfrm>
            <a:off x="2336548" y="86807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Ensayos de Compresión CubeSat &amp; </a:t>
            </a:r>
            <a:r>
              <a:rPr lang="es-EC" b="1" dirty="0" err="1" smtClean="0"/>
              <a:t>Hexasat</a:t>
            </a:r>
            <a:r>
              <a:rPr lang="es-EC" b="1" dirty="0" smtClean="0"/>
              <a:t> 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755576" y="4951400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Primera deformación : 500 Kg</a:t>
            </a:r>
            <a:endParaRPr lang="es-EC" dirty="0"/>
          </a:p>
        </p:txBody>
      </p:sp>
      <p:sp>
        <p:nvSpPr>
          <p:cNvPr id="12" name="11 CuadroTexto"/>
          <p:cNvSpPr txBox="1"/>
          <p:nvPr/>
        </p:nvSpPr>
        <p:spPr>
          <a:xfrm>
            <a:off x="4833130" y="4951400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Primera </a:t>
            </a:r>
            <a:r>
              <a:rPr lang="es-EC" dirty="0" smtClean="0"/>
              <a:t>deformación: 650 </a:t>
            </a:r>
            <a:r>
              <a:rPr lang="es-EC" dirty="0"/>
              <a:t>Kg</a:t>
            </a:r>
          </a:p>
        </p:txBody>
      </p:sp>
    </p:spTree>
    <p:extLst>
      <p:ext uri="{BB962C8B-B14F-4D97-AF65-F5344CB8AC3E}">
        <p14:creationId xmlns:p14="http://schemas.microsoft.com/office/powerpoint/2010/main" val="3878227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11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44139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TUBESAT</a:t>
            </a:r>
            <a:endParaRPr lang="es-EC" sz="2800" dirty="0"/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7709416"/>
              </p:ext>
            </p:extLst>
          </p:nvPr>
        </p:nvGraphicFramePr>
        <p:xfrm>
          <a:off x="1331640" y="1268760"/>
          <a:ext cx="5829890" cy="376377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7656"/>
                <a:gridCol w="911008"/>
                <a:gridCol w="201663"/>
                <a:gridCol w="177689"/>
                <a:gridCol w="177689"/>
                <a:gridCol w="177689"/>
                <a:gridCol w="177689"/>
                <a:gridCol w="177689"/>
                <a:gridCol w="177689"/>
                <a:gridCol w="177689"/>
                <a:gridCol w="256662"/>
                <a:gridCol w="256662"/>
                <a:gridCol w="1022416"/>
              </a:tblGrid>
              <a:tr h="26831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Criterios de selección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Ponderación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Calificación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Resultado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2715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68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Costo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0.56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68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Peso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68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Dimensiones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0.96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68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Vida útil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68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Impacto ambiental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68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Maquinabilidad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0.35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9783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Normas y estandarizaciones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68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Utilidad/Aplicaciones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0.28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68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Autonomía energética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56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Restricciones de diseño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6831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u="sng" dirty="0">
                          <a:effectLst/>
                        </a:rPr>
                        <a:t>5.40/10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3" name="2 Flecha izquierda">
            <a:hlinkClick r:id="rId3" action="ppaction://hlinksldjump"/>
          </p:cNvPr>
          <p:cNvSpPr/>
          <p:nvPr/>
        </p:nvSpPr>
        <p:spPr>
          <a:xfrm>
            <a:off x="7283080" y="5166838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639133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3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-3204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HEXASAT VS CUBESAT</a:t>
            </a:r>
            <a:endParaRPr lang="es-EC" sz="28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2483768" y="639852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Ensayos de Fatiga CubeSat &amp; </a:t>
            </a:r>
            <a:r>
              <a:rPr lang="es-EC" b="1" dirty="0" err="1" smtClean="0"/>
              <a:t>Hexasat</a:t>
            </a:r>
            <a:r>
              <a:rPr lang="es-EC" b="1" dirty="0" smtClean="0"/>
              <a:t> </a:t>
            </a:r>
            <a:endParaRPr lang="es-EC" dirty="0"/>
          </a:p>
        </p:txBody>
      </p:sp>
      <p:pic>
        <p:nvPicPr>
          <p:cNvPr id="12" name="11 Imagen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65"/>
          <a:stretch/>
        </p:blipFill>
        <p:spPr bwMode="auto">
          <a:xfrm>
            <a:off x="5243311" y="1124744"/>
            <a:ext cx="1839594" cy="192901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12 Image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24744"/>
            <a:ext cx="1731395" cy="19290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13 Imagen" descr="C:\Users\Angel\Desktop\IMG_0085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8870" y="3331974"/>
            <a:ext cx="1669394" cy="21132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14 Imagen" descr="C:\Users\Angel\Desktop\IMG_0083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832" y="3331974"/>
            <a:ext cx="1911813" cy="2113249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6" name="1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51524437"/>
              </p:ext>
            </p:extLst>
          </p:nvPr>
        </p:nvGraphicFramePr>
        <p:xfrm>
          <a:off x="251520" y="1018581"/>
          <a:ext cx="4665399" cy="493776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087381"/>
                <a:gridCol w="1769007"/>
                <a:gridCol w="1809011"/>
              </a:tblGrid>
              <a:tr h="188595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Ciclos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Hexasat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CubeSat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9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5000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Deformaciones insignificantes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Pequeños aplastamientos en los vértices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1029824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 </a:t>
                      </a:r>
                      <a:endParaRPr lang="es-EC" sz="1100">
                        <a:effectLst/>
                      </a:endParaRPr>
                    </a:p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20000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Primera deformación en los asentamientos de cada contacto, las deformaciones se pronunciaron más significativamente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Aplastamientos mucho más pronunciados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609210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130000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Doblado de pestaña de junta empernada superior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Surgimiento de pequeñas grietas junto a los aplastamientos de los vértices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9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140000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>
                          <a:effectLst/>
                        </a:rPr>
                        <a:t>Fisura </a:t>
                      </a:r>
                      <a:r>
                        <a:rPr lang="es-EC" sz="1200" dirty="0" smtClean="0">
                          <a:effectLst/>
                        </a:rPr>
                        <a:t>riostra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Grietas y fisuras en uniones atornilladas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  <a:tr h="398902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152000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>
                          <a:effectLst/>
                        </a:rPr>
                        <a:t>Cedencia de contactos e incrustación en la estructura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C" sz="1200" dirty="0" err="1">
                          <a:effectLst/>
                        </a:rPr>
                        <a:t>Cedencia</a:t>
                      </a:r>
                      <a:r>
                        <a:rPr lang="es-EC" sz="1200" dirty="0">
                          <a:effectLst/>
                        </a:rPr>
                        <a:t> de contactos e incrustación en la estructura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697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-3204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HEXASAT VS CUBESAT</a:t>
            </a:r>
            <a:endParaRPr lang="es-EC" sz="2800" b="1" dirty="0"/>
          </a:p>
        </p:txBody>
      </p:sp>
      <p:sp>
        <p:nvSpPr>
          <p:cNvPr id="9" name="8 CuadroTexto"/>
          <p:cNvSpPr txBox="1"/>
          <p:nvPr/>
        </p:nvSpPr>
        <p:spPr>
          <a:xfrm>
            <a:off x="1" y="868070"/>
            <a:ext cx="9140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b="1" dirty="0" smtClean="0"/>
              <a:t>Ensayos de Compresión (-</a:t>
            </a:r>
            <a:r>
              <a:rPr lang="es-EC" b="1" dirty="0"/>
              <a:t>77,8</a:t>
            </a:r>
            <a:r>
              <a:rPr lang="es-EC" dirty="0"/>
              <a:t> </a:t>
            </a:r>
            <a:r>
              <a:rPr lang="es-EC" dirty="0" smtClean="0"/>
              <a:t> </a:t>
            </a:r>
            <a:r>
              <a:rPr lang="es-ES" b="1" dirty="0"/>
              <a:t>°C</a:t>
            </a:r>
            <a:r>
              <a:rPr lang="es-EC" b="1" dirty="0" smtClean="0"/>
              <a:t>) CubeSat &amp; </a:t>
            </a:r>
            <a:r>
              <a:rPr lang="es-EC" b="1" dirty="0" err="1" smtClean="0"/>
              <a:t>Hexasat</a:t>
            </a:r>
            <a:endParaRPr lang="es-EC" dirty="0"/>
          </a:p>
        </p:txBody>
      </p:sp>
      <p:sp>
        <p:nvSpPr>
          <p:cNvPr id="10" name="9 CuadroTexto"/>
          <p:cNvSpPr txBox="1"/>
          <p:nvPr/>
        </p:nvSpPr>
        <p:spPr>
          <a:xfrm>
            <a:off x="755576" y="4951400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Primera deformación : 400 Kg</a:t>
            </a:r>
            <a:endParaRPr lang="es-EC" dirty="0"/>
          </a:p>
        </p:txBody>
      </p:sp>
      <p:sp>
        <p:nvSpPr>
          <p:cNvPr id="11" name="10 CuadroTexto"/>
          <p:cNvSpPr txBox="1"/>
          <p:nvPr/>
        </p:nvSpPr>
        <p:spPr>
          <a:xfrm>
            <a:off x="4833130" y="4951400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Primera </a:t>
            </a:r>
            <a:r>
              <a:rPr lang="es-EC" dirty="0" smtClean="0"/>
              <a:t>deformación: 400 </a:t>
            </a:r>
            <a:r>
              <a:rPr lang="es-EC" dirty="0"/>
              <a:t>Kg</a:t>
            </a:r>
          </a:p>
        </p:txBody>
      </p:sp>
      <p:pic>
        <p:nvPicPr>
          <p:cNvPr id="12" name="11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39714"/>
            <a:ext cx="3456384" cy="3357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C:\Users\Angel\Dropbox\Tesis\Hexasat\Ensayos\Temperatura baja\Foto 05-04-13 11 17 0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1" t="5433" r="24277" b="1528"/>
          <a:stretch/>
        </p:blipFill>
        <p:spPr bwMode="auto">
          <a:xfrm>
            <a:off x="4949464" y="1497716"/>
            <a:ext cx="3006911" cy="32994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48173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9" grpId="0"/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-3204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HEXASAT VS CUBESAT</a:t>
            </a:r>
            <a:endParaRPr lang="es-EC" sz="2800" b="1" dirty="0"/>
          </a:p>
        </p:txBody>
      </p:sp>
      <p:sp>
        <p:nvSpPr>
          <p:cNvPr id="7" name="6 CuadroTexto"/>
          <p:cNvSpPr txBox="1"/>
          <p:nvPr/>
        </p:nvSpPr>
        <p:spPr>
          <a:xfrm>
            <a:off x="2230138" y="868070"/>
            <a:ext cx="5150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b="1" dirty="0" smtClean="0"/>
              <a:t>Ensayos de Compresión (</a:t>
            </a:r>
            <a:r>
              <a:rPr lang="es-EC" b="1" dirty="0"/>
              <a:t>120</a:t>
            </a:r>
            <a:r>
              <a:rPr lang="es-ES" b="1" dirty="0" smtClean="0"/>
              <a:t>°C</a:t>
            </a:r>
            <a:r>
              <a:rPr lang="es-EC" b="1" dirty="0" smtClean="0"/>
              <a:t>) CubeSat &amp; </a:t>
            </a:r>
            <a:r>
              <a:rPr lang="es-EC" b="1" dirty="0" err="1" smtClean="0"/>
              <a:t>Hexasat</a:t>
            </a:r>
            <a:endParaRPr lang="es-EC" dirty="0"/>
          </a:p>
        </p:txBody>
      </p:sp>
      <p:sp>
        <p:nvSpPr>
          <p:cNvPr id="8" name="7 CuadroTexto"/>
          <p:cNvSpPr txBox="1"/>
          <p:nvPr/>
        </p:nvSpPr>
        <p:spPr>
          <a:xfrm>
            <a:off x="755576" y="5103296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Primera deformación : 600 Kg</a:t>
            </a:r>
            <a:endParaRPr lang="es-EC" dirty="0"/>
          </a:p>
        </p:txBody>
      </p:sp>
      <p:sp>
        <p:nvSpPr>
          <p:cNvPr id="9" name="8 CuadroTexto"/>
          <p:cNvSpPr txBox="1"/>
          <p:nvPr/>
        </p:nvSpPr>
        <p:spPr>
          <a:xfrm>
            <a:off x="4932040" y="5119681"/>
            <a:ext cx="35891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/>
              <a:t>Primera </a:t>
            </a:r>
            <a:r>
              <a:rPr lang="es-EC" dirty="0" smtClean="0"/>
              <a:t>deformación: 610 </a:t>
            </a:r>
            <a:r>
              <a:rPr lang="es-EC" dirty="0"/>
              <a:t>Kg</a:t>
            </a:r>
          </a:p>
        </p:txBody>
      </p:sp>
      <p:pic>
        <p:nvPicPr>
          <p:cNvPr id="12" name="11 Imagen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6" y="1497716"/>
            <a:ext cx="3259599" cy="329943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12 Imagen" descr="C:\Users\Angel\Desktop\IMG_1483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36" b="8194"/>
          <a:stretch/>
        </p:blipFill>
        <p:spPr bwMode="auto">
          <a:xfrm>
            <a:off x="4932040" y="1508666"/>
            <a:ext cx="3168352" cy="32884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463177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  <p:bldP spid="7" grpId="0"/>
      <p:bldP spid="8" grpId="0"/>
      <p:bldP spid="9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-3204" y="116632"/>
            <a:ext cx="9144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800" b="1" dirty="0" smtClean="0"/>
              <a:t>CONCLUSIONES</a:t>
            </a:r>
            <a:endParaRPr lang="es-EC" sz="2800" b="1" dirty="0"/>
          </a:p>
        </p:txBody>
      </p:sp>
      <p:sp>
        <p:nvSpPr>
          <p:cNvPr id="6" name="5 Rectángulo"/>
          <p:cNvSpPr/>
          <p:nvPr/>
        </p:nvSpPr>
        <p:spPr>
          <a:xfrm>
            <a:off x="467544" y="751344"/>
            <a:ext cx="8424936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itchFamily="34" charset="0"/>
              <a:buChar char="•"/>
            </a:pPr>
            <a:r>
              <a:rPr lang="es-EC" sz="1600" dirty="0"/>
              <a:t>Los prototipos </a:t>
            </a:r>
            <a:r>
              <a:rPr lang="es-EC" sz="1600" dirty="0" err="1"/>
              <a:t>Hexasat</a:t>
            </a:r>
            <a:r>
              <a:rPr lang="es-EC" sz="1600" dirty="0"/>
              <a:t> presentan una resistencia a la compresión del 30% mayor, frente a los prototipos CubeSat, lo cual representa una confiabilidad mayor para las condiciones estáticas a las cuales serán expuestos.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sz="1600" dirty="0"/>
              <a:t>El peso del prototipo </a:t>
            </a:r>
            <a:r>
              <a:rPr lang="es-EC" sz="1600" dirty="0" err="1"/>
              <a:t>Hexasat</a:t>
            </a:r>
            <a:r>
              <a:rPr lang="es-EC" sz="1600" dirty="0"/>
              <a:t>, en comparación con el prototipo CubeSat es superior con solamente 30 gramos, lo cual es un incremento mínimo para propiedades favorables como incremento de espacio interior y mayor resistencia estática.</a:t>
            </a:r>
          </a:p>
          <a:p>
            <a:pPr marL="285750" lvl="0" indent="-285750" algn="just">
              <a:buFont typeface="Arial" pitchFamily="34" charset="0"/>
              <a:buChar char="•"/>
            </a:pPr>
            <a:r>
              <a:rPr lang="es-EC" sz="1600" dirty="0"/>
              <a:t>El prototipo estructural </a:t>
            </a:r>
            <a:r>
              <a:rPr lang="es-EC" sz="1600" dirty="0" err="1"/>
              <a:t>Hexasat</a:t>
            </a:r>
            <a:r>
              <a:rPr lang="es-EC" sz="1600" dirty="0"/>
              <a:t> está conformado con pequeños aliviadores de tensión de diámetro 2 mm ubicados en las tapas superior e inferior, que demostraron una alta eficacia en su mayoría para trabajo de fatiga ya que evitaron agrietamientos y rotura de material en cargas de falla</a:t>
            </a:r>
            <a:r>
              <a:rPr lang="es-EC" sz="1600" dirty="0" smtClean="0"/>
              <a:t>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600" dirty="0"/>
              <a:t>El </a:t>
            </a:r>
            <a:r>
              <a:rPr lang="es-EC" sz="1600" dirty="0" err="1"/>
              <a:t>Hexasat</a:t>
            </a:r>
            <a:r>
              <a:rPr lang="es-EC" sz="1600" dirty="0"/>
              <a:t> garantiza el 100% de protección a los sistemas y subsistemas interiores eléctricos y electrónicos ya que en todos los ensayos mecánicos realizados no presento deformación alguna en la tapa inferior, que es la base fundamental del sistema electrónico principal.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600" dirty="0"/>
              <a:t>Utilizando las cargas de diseño reales que soportará la estructura en las fases de lanzamiento, transición y puesta en órbita, el prototipo estructural </a:t>
            </a:r>
            <a:r>
              <a:rPr lang="es-EC" sz="1600" dirty="0" err="1"/>
              <a:t>Hexasat</a:t>
            </a:r>
            <a:r>
              <a:rPr lang="es-EC" sz="1600" dirty="0"/>
              <a:t> no sufrirá daño alguno ya sea por cargas estáticas, fatiga o térmicas, ya que los valores para su primera deformación o fallo están demasiado elevados en comparación a dichas cargas de diseño.</a:t>
            </a:r>
          </a:p>
          <a:p>
            <a:pPr marL="285750" indent="-285750" algn="just">
              <a:buFont typeface="Arial" pitchFamily="34" charset="0"/>
              <a:buChar char="•"/>
            </a:pPr>
            <a:r>
              <a:rPr lang="es-EC" sz="1600" dirty="0"/>
              <a:t>La plataforma de software SOLIDWORKS SIMULATION es útil únicamente para análisis de elementos hasta su respectivo límite elástico, ya que analiza únicamente comportamientos lineales, para trabajar con cargas críticas y analizar los elementos sometidos a estas se debe utilizar una plataforma obtener resultados de comportamiento no lineal, en el presente proyecto se trabajó con ANSYS WORKBENCH.</a:t>
            </a:r>
          </a:p>
          <a:p>
            <a:pPr marL="285750" lvl="0" indent="-285750" algn="just">
              <a:buFont typeface="Arial" pitchFamily="34" charset="0"/>
              <a:buChar char="•"/>
            </a:pP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416414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1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  <p:bldP spid="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 dirty="0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-3204" y="249289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b="1" dirty="0" smtClean="0"/>
              <a:t>PREGUNTAS</a:t>
            </a:r>
            <a:endParaRPr lang="es-EC" sz="4800" b="1" dirty="0"/>
          </a:p>
        </p:txBody>
      </p:sp>
    </p:spTree>
    <p:extLst>
      <p:ext uri="{BB962C8B-B14F-4D97-AF65-F5344CB8AC3E}">
        <p14:creationId xmlns:p14="http://schemas.microsoft.com/office/powerpoint/2010/main" val="2194357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Rectángulo"/>
          <p:cNvSpPr/>
          <p:nvPr/>
        </p:nvSpPr>
        <p:spPr>
          <a:xfrm>
            <a:off x="-3204" y="2492896"/>
            <a:ext cx="91440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4800" b="1" dirty="0" smtClean="0"/>
              <a:t>GRACIAS!!!</a:t>
            </a:r>
            <a:endParaRPr lang="es-EC" sz="4800" b="1" dirty="0"/>
          </a:p>
        </p:txBody>
      </p:sp>
    </p:spTree>
    <p:extLst>
      <p:ext uri="{BB962C8B-B14F-4D97-AF65-F5344CB8AC3E}">
        <p14:creationId xmlns:p14="http://schemas.microsoft.com/office/powerpoint/2010/main" val="1900886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44139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CANSAT</a:t>
            </a:r>
            <a:endParaRPr lang="es-EC" sz="2800" dirty="0"/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03584447"/>
              </p:ext>
            </p:extLst>
          </p:nvPr>
        </p:nvGraphicFramePr>
        <p:xfrm>
          <a:off x="1403646" y="1340770"/>
          <a:ext cx="5879434" cy="361975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54122"/>
                <a:gridCol w="918750"/>
                <a:gridCol w="203376"/>
                <a:gridCol w="179199"/>
                <a:gridCol w="179199"/>
                <a:gridCol w="179199"/>
                <a:gridCol w="179199"/>
                <a:gridCol w="179199"/>
                <a:gridCol w="179199"/>
                <a:gridCol w="179199"/>
                <a:gridCol w="258844"/>
                <a:gridCol w="258844"/>
                <a:gridCol w="1031105"/>
              </a:tblGrid>
              <a:tr h="25805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Criterios de selección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Ponderación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Calificación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Resultado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6983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0.80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Peso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Dimensiones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Vida útil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Impacto ambiental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Maquinabilidad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64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Normas y estandarizaciones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Utilidad/Aplicaciones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Autonomía energética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5836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Restricciones de diseño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1.50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805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u="sng" dirty="0">
                          <a:effectLst/>
                        </a:rPr>
                        <a:t>6.43/10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8" name="7 Flecha izquierda">
            <a:hlinkClick r:id="rId3" action="ppaction://hlinksldjump"/>
          </p:cNvPr>
          <p:cNvSpPr/>
          <p:nvPr/>
        </p:nvSpPr>
        <p:spPr>
          <a:xfrm>
            <a:off x="7283080" y="5166838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319907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44139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SICH-2 SATELLITE</a:t>
            </a:r>
            <a:endParaRPr lang="es-EC" sz="2800" b="1" dirty="0"/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60563642"/>
              </p:ext>
            </p:extLst>
          </p:nvPr>
        </p:nvGraphicFramePr>
        <p:xfrm>
          <a:off x="1434337" y="1268760"/>
          <a:ext cx="5840687" cy="370713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33294"/>
                <a:gridCol w="908958"/>
                <a:gridCol w="201209"/>
                <a:gridCol w="201209"/>
                <a:gridCol w="177289"/>
                <a:gridCol w="177289"/>
                <a:gridCol w="177289"/>
                <a:gridCol w="177289"/>
                <a:gridCol w="177289"/>
                <a:gridCol w="177289"/>
                <a:gridCol w="256084"/>
                <a:gridCol w="256084"/>
                <a:gridCol w="1020115"/>
              </a:tblGrid>
              <a:tr h="24727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Criterios de selección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Ponderación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Calificación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Resultado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485812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48581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Peso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Dimensiones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Vida útil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1.20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Impacto ambiental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Maquinabilidad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7447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Normas y estandarizaciones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Utilidad/Aplicaciones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Autonomía energética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3557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Restricciones de diseño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727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u="sng" dirty="0">
                          <a:effectLst/>
                        </a:rPr>
                        <a:t>4.29/10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8" name="7 Flecha izquierda">
            <a:hlinkClick r:id="rId3" action="ppaction://hlinksldjump"/>
          </p:cNvPr>
          <p:cNvSpPr/>
          <p:nvPr/>
        </p:nvSpPr>
        <p:spPr>
          <a:xfrm>
            <a:off x="7283080" y="5166838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61831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4" name="Picture 10" descr="FORMATOPRESENTACION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2225"/>
            <a:ext cx="9144000" cy="690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6 CuadroTexto"/>
          <p:cNvSpPr txBox="1"/>
          <p:nvPr/>
        </p:nvSpPr>
        <p:spPr>
          <a:xfrm>
            <a:off x="0" y="441394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C" sz="2800" b="1" dirty="0" smtClean="0"/>
              <a:t>RASAT</a:t>
            </a:r>
            <a:endParaRPr lang="es-EC" sz="2800" dirty="0"/>
          </a:p>
        </p:txBody>
      </p:sp>
      <p:graphicFrame>
        <p:nvGraphicFramePr>
          <p:cNvPr id="2" name="1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41687790"/>
              </p:ext>
            </p:extLst>
          </p:nvPr>
        </p:nvGraphicFramePr>
        <p:xfrm>
          <a:off x="1475656" y="1124744"/>
          <a:ext cx="5984698" cy="385114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972884"/>
                <a:gridCol w="927571"/>
                <a:gridCol w="205329"/>
                <a:gridCol w="205329"/>
                <a:gridCol w="217279"/>
                <a:gridCol w="168969"/>
                <a:gridCol w="180919"/>
                <a:gridCol w="180919"/>
                <a:gridCol w="180919"/>
                <a:gridCol w="180919"/>
                <a:gridCol w="261328"/>
                <a:gridCol w="261328"/>
                <a:gridCol w="1041005"/>
              </a:tblGrid>
              <a:tr h="2568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Criterios de selección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Ponderación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Calificación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Resultado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</a:tr>
              <a:tr h="504684"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3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8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9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 v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</a:tr>
              <a:tr h="504684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Costo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0,08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es-EC" sz="1100">
                        <a:effectLst/>
                        <a:latin typeface="Calibri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0.24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6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Peso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0.84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6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Dimensiones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6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Vida útil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0.72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6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Impacto ambiental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6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Maquinabilidad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85137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Normas y estandarizaciones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6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Utilidad/Aplicaciones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0,07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0.70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6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Autonomía energética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0,06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0.60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4472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Restricciones de diseño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0,15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x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 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0.15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  <a:tr h="2568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TOTAL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>
                          <a:effectLst/>
                        </a:rPr>
                        <a:t>1</a:t>
                      </a:r>
                      <a:endParaRPr lang="es-EC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gridSpan="10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dirty="0">
                          <a:effectLst/>
                        </a:rPr>
                        <a:t> 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ctr"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EC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C" sz="1100" u="sng" dirty="0">
                          <a:effectLst/>
                        </a:rPr>
                        <a:t>4.13/10</a:t>
                      </a:r>
                      <a:endParaRPr lang="es-EC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4450" marR="44450" marT="0" marB="0" anchor="b"/>
                </a:tc>
              </a:tr>
            </a:tbl>
          </a:graphicData>
        </a:graphic>
      </p:graphicFrame>
      <p:sp>
        <p:nvSpPr>
          <p:cNvPr id="8" name="7 Flecha izquierda">
            <a:hlinkClick r:id="rId3" action="ppaction://hlinksldjump"/>
          </p:cNvPr>
          <p:cNvSpPr/>
          <p:nvPr/>
        </p:nvSpPr>
        <p:spPr>
          <a:xfrm>
            <a:off x="7283080" y="5166838"/>
            <a:ext cx="1440160" cy="720080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C" dirty="0" smtClean="0"/>
              <a:t>Regresar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113608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2452</TotalTime>
  <Words>3119</Words>
  <Application>Microsoft Office PowerPoint</Application>
  <PresentationFormat>Presentación en pantalla (4:3)</PresentationFormat>
  <Paragraphs>1878</Paragraphs>
  <Slides>65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diapositiva</vt:lpstr>
      </vt:variant>
      <vt:variant>
        <vt:i4>65</vt:i4>
      </vt:variant>
    </vt:vector>
  </HeadingPairs>
  <TitlesOfParts>
    <vt:vector size="66" baseType="lpstr"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Angel</dc:creator>
  <cp:lastModifiedBy>Angel</cp:lastModifiedBy>
  <cp:revision>142</cp:revision>
  <dcterms:created xsi:type="dcterms:W3CDTF">2013-05-21T16:36:53Z</dcterms:created>
  <dcterms:modified xsi:type="dcterms:W3CDTF">2013-06-20T15:01:15Z</dcterms:modified>
</cp:coreProperties>
</file>