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5" r:id="rId2"/>
    <p:sldId id="256" r:id="rId3"/>
    <p:sldId id="262" r:id="rId4"/>
    <p:sldId id="259" r:id="rId5"/>
    <p:sldId id="261" r:id="rId6"/>
    <p:sldId id="264" r:id="rId7"/>
    <p:sldId id="263" r:id="rId8"/>
    <p:sldId id="370" r:id="rId9"/>
    <p:sldId id="387" r:id="rId10"/>
    <p:sldId id="371" r:id="rId11"/>
    <p:sldId id="372" r:id="rId12"/>
    <p:sldId id="373" r:id="rId13"/>
    <p:sldId id="374" r:id="rId14"/>
    <p:sldId id="376" r:id="rId15"/>
    <p:sldId id="375" r:id="rId16"/>
    <p:sldId id="378" r:id="rId17"/>
    <p:sldId id="379" r:id="rId18"/>
    <p:sldId id="380" r:id="rId19"/>
    <p:sldId id="381" r:id="rId20"/>
    <p:sldId id="383" r:id="rId21"/>
    <p:sldId id="402" r:id="rId22"/>
    <p:sldId id="385" r:id="rId23"/>
    <p:sldId id="386" r:id="rId24"/>
    <p:sldId id="389" r:id="rId25"/>
    <p:sldId id="388" r:id="rId26"/>
    <p:sldId id="391" r:id="rId27"/>
    <p:sldId id="392" r:id="rId28"/>
    <p:sldId id="393" r:id="rId29"/>
    <p:sldId id="394" r:id="rId30"/>
    <p:sldId id="395" r:id="rId31"/>
    <p:sldId id="396" r:id="rId32"/>
    <p:sldId id="397" r:id="rId33"/>
    <p:sldId id="398" r:id="rId34"/>
    <p:sldId id="400" r:id="rId35"/>
    <p:sldId id="399" r:id="rId36"/>
    <p:sldId id="401" r:id="rId37"/>
    <p:sldId id="356" r:id="rId38"/>
    <p:sldId id="357" r:id="rId39"/>
    <p:sldId id="403"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94660"/>
  </p:normalViewPr>
  <p:slideViewPr>
    <p:cSldViewPr>
      <p:cViewPr varScale="1">
        <p:scale>
          <a:sx n="49" d="100"/>
          <a:sy n="49" d="100"/>
        </p:scale>
        <p:origin x="-96"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tx1"/>
                </a:solidFill>
                <a:latin typeface="+mn-lt"/>
                <a:ea typeface="+mn-ea"/>
                <a:cs typeface="+mn-cs"/>
              </a:defRPr>
            </a:pPr>
            <a:r>
              <a:rPr lang="es-ES" sz="1600" b="1" i="0" baseline="0" dirty="0">
                <a:solidFill>
                  <a:schemeClr val="tx1"/>
                </a:solidFill>
              </a:rPr>
              <a:t>PRUEBA DE RECONOCIMIENTO </a:t>
            </a:r>
          </a:p>
        </c:rich>
      </c:tx>
      <c:layout/>
    </c:title>
    <c:view3D>
      <c:rotX val="30"/>
      <c:perspective val="30"/>
    </c:view3D>
    <c:plotArea>
      <c:layout/>
      <c:pie3DChart>
        <c:varyColors val="1"/>
        <c:ser>
          <c:idx val="0"/>
          <c:order val="0"/>
          <c:dPt>
            <c:idx val="0"/>
            <c:spPr>
              <a:effectLst>
                <a:innerShdw blurRad="63500" dist="50800" dir="5400000">
                  <a:prstClr val="black">
                    <a:alpha val="50000"/>
                  </a:prstClr>
                </a:innerShdw>
              </a:effectLst>
              <a:scene3d>
                <a:camera prst="orthographicFront"/>
                <a:lightRig rig="threePt" dir="t"/>
              </a:scene3d>
              <a:sp3d>
                <a:bevelT/>
              </a:sp3d>
            </c:spPr>
          </c:dPt>
          <c:dLbls>
            <c:dLbl>
              <c:idx val="0"/>
              <c:layout>
                <c:manualLayout>
                  <c:x val="-0.10282032919013401"/>
                  <c:y val="-0.33720823347670364"/>
                </c:manualLayout>
              </c:layout>
              <c:spPr/>
              <c:txPr>
                <a:bodyPr/>
                <a:lstStyle/>
                <a:p>
                  <a:pPr>
                    <a:defRPr sz="4800" b="1"/>
                  </a:pPr>
                  <a:endParaRPr lang="es-ES"/>
                </a:p>
              </c:txPr>
              <c:showPercent val="1"/>
            </c:dLbl>
            <c:dLbl>
              <c:idx val="1"/>
              <c:layout>
                <c:manualLayout>
                  <c:x val="8.0508071022005773E-2"/>
                  <c:y val="0.10534510715740579"/>
                </c:manualLayout>
              </c:layout>
              <c:spPr/>
              <c:txPr>
                <a:bodyPr/>
                <a:lstStyle/>
                <a:p>
                  <a:pPr>
                    <a:defRPr sz="2400" b="1"/>
                  </a:pPr>
                  <a:endParaRPr lang="es-ES"/>
                </a:p>
              </c:txPr>
              <c:showPercent val="1"/>
            </c:dLbl>
            <c:txPr>
              <a:bodyPr/>
              <a:lstStyle/>
              <a:p>
                <a:pPr>
                  <a:defRPr sz="1100" b="1"/>
                </a:pPr>
                <a:endParaRPr lang="es-ES"/>
              </a:p>
            </c:txPr>
            <c:showPercent val="1"/>
            <c:showLeaderLines val="1"/>
          </c:dLbls>
          <c:cat>
            <c:strRef>
              <c:f>Hoja1!$B$22:$C$22</c:f>
              <c:strCache>
                <c:ptCount val="2"/>
                <c:pt idx="0">
                  <c:v>ACIERTOS</c:v>
                </c:pt>
                <c:pt idx="1">
                  <c:v>DESACIERTOS </c:v>
                </c:pt>
              </c:strCache>
            </c:strRef>
          </c:cat>
          <c:val>
            <c:numRef>
              <c:f>Hoja1!$B$30:$C$30</c:f>
              <c:numCache>
                <c:formatCode>General</c:formatCode>
                <c:ptCount val="2"/>
                <c:pt idx="0">
                  <c:v>25</c:v>
                </c:pt>
                <c:pt idx="1">
                  <c:v>3</c:v>
                </c:pt>
              </c:numCache>
            </c:numRef>
          </c:val>
        </c:ser>
        <c:dLbls>
          <c:showPercent val="1"/>
        </c:dLbls>
      </c:pie3DChart>
    </c:plotArea>
    <c:legend>
      <c:legendPos val="t"/>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8" name="Slide Number Placeholder 7"/>
          <p:cNvSpPr>
            <a:spLocks noGrp="1"/>
          </p:cNvSpPr>
          <p:nvPr>
            <p:ph type="sldNum" sz="quarter" idx="11"/>
          </p:nvPr>
        </p:nvSpPr>
        <p:spPr/>
        <p:txBody>
          <a:bodyPr/>
          <a:lstStyle/>
          <a:p>
            <a:fld id="{132FADFE-3B8F-471C-ABF0-DBC7717ECBBC}" type="slidenum">
              <a:rPr lang="es-ES" smtClean="0"/>
              <a:pPr/>
              <a:t>‹Nº›</a:t>
            </a:fld>
            <a:endParaRPr lang="es-ES" dirty="0"/>
          </a:p>
        </p:txBody>
      </p:sp>
      <p:sp>
        <p:nvSpPr>
          <p:cNvPr id="9" name="Footer Placeholder 8"/>
          <p:cNvSpPr>
            <a:spLocks noGrp="1"/>
          </p:cNvSpPr>
          <p:nvPr>
            <p:ph type="ftr" sz="quarter" idx="12"/>
          </p:nvPr>
        </p:nvSpPr>
        <p:spPr/>
        <p:txBody>
          <a:bodyPr/>
          <a:lstStyle/>
          <a:p>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dirty="0"/>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25/06/2013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A847CFC-816F-41D0-AAC0-9BF4FEBC753E}" type="datetimeFigureOut">
              <a:rPr lang="es-ES" smtClean="0"/>
              <a:pPr/>
              <a:t>25/06/2013</a:t>
            </a:fld>
            <a:endParaRPr lang="es-E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32FADFE-3B8F-471C-ABF0-DBC7717ECBBC}" type="slidenum">
              <a:rPr lang="es-ES" smtClean="0"/>
              <a:pPr/>
              <a:t>‹Nº›</a:t>
            </a:fld>
            <a:endParaRPr lang="es-E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s-E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5229200"/>
            <a:ext cx="5760640" cy="720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t>DIEGO ANDRÉS GUFFANTI </a:t>
            </a:r>
            <a:r>
              <a:rPr lang="es-ES" dirty="0" smtClean="0"/>
              <a:t>MARTÍNEZ</a:t>
            </a:r>
            <a:endParaRPr lang="es-ES" dirty="0"/>
          </a:p>
        </p:txBody>
      </p:sp>
      <p:sp>
        <p:nvSpPr>
          <p:cNvPr id="2" name="1 Título"/>
          <p:cNvSpPr>
            <a:spLocks noGrp="1"/>
          </p:cNvSpPr>
          <p:nvPr>
            <p:ph type="ctrTitle"/>
          </p:nvPr>
        </p:nvSpPr>
        <p:spPr>
          <a:xfrm>
            <a:off x="971600" y="1484784"/>
            <a:ext cx="7315200" cy="2834777"/>
          </a:xfrm>
        </p:spPr>
        <p:txBody>
          <a:bodyPr>
            <a:normAutofit fontScale="90000"/>
          </a:bodyPr>
          <a:lstStyle/>
          <a:p>
            <a:pPr algn="ctr">
              <a:lnSpc>
                <a:spcPct val="150000"/>
              </a:lnSpc>
            </a:pPr>
            <a:r>
              <a:rPr lang="es-ES" b="1" dirty="0" smtClean="0"/>
              <a:t>CONTROL REMOTO POR VOZ DEL ROBOT MÓVIL PIONEER P3-DX </a:t>
            </a:r>
            <a:endParaRPr lang="es-ES" b="1" dirty="0"/>
          </a:p>
        </p:txBody>
      </p:sp>
    </p:spTree>
    <p:extLst>
      <p:ext uri="{BB962C8B-B14F-4D97-AF65-F5344CB8AC3E}">
        <p14:creationId xmlns="" xmlns:p14="http://schemas.microsoft.com/office/powerpoint/2010/main" val="1687437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268760"/>
            <a:ext cx="7632848" cy="1154097"/>
          </a:xfrm>
        </p:spPr>
        <p:txBody>
          <a:bodyPr>
            <a:normAutofit fontScale="90000"/>
          </a:bodyPr>
          <a:lstStyle/>
          <a:p>
            <a:pPr lvl="0" algn="ctr">
              <a:buFont typeface="Wingdings" pitchFamily="2" charset="2"/>
              <a:buChar char="q"/>
            </a:pPr>
            <a:r>
              <a:rPr lang="es-ES" b="1" i="1" dirty="0" smtClean="0"/>
              <a:t>Obtención de información mediante micrófono</a:t>
            </a:r>
            <a:endParaRPr lang="es-ES" b="1" dirty="0"/>
          </a:p>
        </p:txBody>
      </p:sp>
      <p:sp>
        <p:nvSpPr>
          <p:cNvPr id="3" name="2 Marcador de contenido"/>
          <p:cNvSpPr>
            <a:spLocks noGrp="1"/>
          </p:cNvSpPr>
          <p:nvPr>
            <p:ph idx="1"/>
          </p:nvPr>
        </p:nvSpPr>
        <p:spPr>
          <a:xfrm>
            <a:off x="914400" y="2769833"/>
            <a:ext cx="7315200" cy="1163223"/>
          </a:xfrm>
        </p:spPr>
        <p:txBody>
          <a:bodyPr/>
          <a:lstStyle/>
          <a:p>
            <a:r>
              <a:rPr lang="es-ES" dirty="0" smtClean="0"/>
              <a:t>El sistema de reconocimiento de voz diseñado, emplea el micrófono inalámbrico Wireless tipo diadema marca EB-330H para la recepción de la voz</a:t>
            </a:r>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pic>
        <p:nvPicPr>
          <p:cNvPr id="100354" name="Imagen 60" descr="http://img.clasf.co/2012/10/12/Microfono-Diadema-Skp-Vhf-Inhalambrico-20121012145717.jpg"/>
          <p:cNvPicPr>
            <a:picLocks noChangeAspect="1" noChangeArrowheads="1"/>
          </p:cNvPicPr>
          <p:nvPr/>
        </p:nvPicPr>
        <p:blipFill>
          <a:blip r:embed="rId2" cstate="print"/>
          <a:srcRect/>
          <a:stretch>
            <a:fillRect/>
          </a:stretch>
        </p:blipFill>
        <p:spPr bwMode="auto">
          <a:xfrm>
            <a:off x="2627784" y="3933056"/>
            <a:ext cx="4190561"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268761"/>
            <a:ext cx="7632848" cy="720080"/>
          </a:xfrm>
        </p:spPr>
        <p:txBody>
          <a:bodyPr>
            <a:normAutofit/>
          </a:bodyPr>
          <a:lstStyle/>
          <a:p>
            <a:pPr lvl="0" algn="ctr">
              <a:buFont typeface="Wingdings" pitchFamily="2" charset="2"/>
              <a:buChar char="q"/>
            </a:pPr>
            <a:r>
              <a:rPr lang="es-ES" i="1" dirty="0" smtClean="0"/>
              <a:t>Muestreo</a:t>
            </a:r>
            <a:endParaRPr lang="es-ES" dirty="0"/>
          </a:p>
        </p:txBody>
      </p:sp>
      <p:sp>
        <p:nvSpPr>
          <p:cNvPr id="3" name="2 Marcador de contenido"/>
          <p:cNvSpPr>
            <a:spLocks noGrp="1"/>
          </p:cNvSpPr>
          <p:nvPr>
            <p:ph idx="1"/>
          </p:nvPr>
        </p:nvSpPr>
        <p:spPr>
          <a:xfrm>
            <a:off x="395536" y="2276872"/>
            <a:ext cx="8496944" cy="3240359"/>
          </a:xfrm>
        </p:spPr>
        <p:txBody>
          <a:bodyPr>
            <a:normAutofit/>
          </a:bodyPr>
          <a:lstStyle/>
          <a:p>
            <a:pPr algn="just"/>
            <a:r>
              <a:rPr lang="es-ES" dirty="0" smtClean="0"/>
              <a:t>Teniendo en cuenta el teorema de muestreo de Nyquist y que el ancho de banda en el cual se encuentra la señal de voz humana es 100 - 3500Hz, la frecuencia de muestreo elegida es  de 8000 muestras/s. </a:t>
            </a:r>
          </a:p>
          <a:p>
            <a:pPr algn="just">
              <a:buNone/>
            </a:pPr>
            <a:endParaRPr lang="es-ES" dirty="0" smtClean="0"/>
          </a:p>
          <a:p>
            <a:pPr algn="just"/>
            <a:r>
              <a:rPr lang="es-ES" dirty="0" smtClean="0"/>
              <a:t>Debido a que el formato de audio </a:t>
            </a:r>
            <a:r>
              <a:rPr lang="es-ES" dirty="0" err="1" smtClean="0"/>
              <a:t>wav</a:t>
            </a:r>
            <a:r>
              <a:rPr lang="es-ES" dirty="0" smtClean="0"/>
              <a:t> es un formato propio de Windows, con 8 o 16 bits y con índices de muestreo recomendados de 11,025 </a:t>
            </a:r>
            <a:r>
              <a:rPr lang="es-ES" dirty="0" err="1" smtClean="0"/>
              <a:t>kHz</a:t>
            </a:r>
            <a:r>
              <a:rPr lang="es-ES" dirty="0" smtClean="0"/>
              <a:t>, 22,05 </a:t>
            </a:r>
            <a:r>
              <a:rPr lang="es-ES" dirty="0" err="1" smtClean="0"/>
              <a:t>kHz</a:t>
            </a:r>
            <a:r>
              <a:rPr lang="es-ES" dirty="0" smtClean="0"/>
              <a:t> o 44,1 </a:t>
            </a:r>
            <a:r>
              <a:rPr lang="es-ES" dirty="0" err="1" smtClean="0"/>
              <a:t>kHz</a:t>
            </a:r>
            <a:r>
              <a:rPr lang="es-ES" dirty="0" smtClean="0"/>
              <a:t>, para configurar la función wavrecord desde MATLAB se emplea una frecuencia de muestreo de la señal de voz de Fs=11025Hz</a:t>
            </a:r>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259632" y="5661248"/>
            <a:ext cx="6696744" cy="1196752"/>
          </a:xfrm>
          <a:prstGeom prst="rect">
            <a:avLst/>
          </a:prstGeom>
        </p:spPr>
        <p:txBody>
          <a:bodyPr vert="horz" lIns="91440" tIns="45720" rIns="91440" bIns="45720" rtlCol="0">
            <a:normAutofit/>
          </a:bodyPr>
          <a:lstStyle/>
          <a:p>
            <a:pPr algn="ctr"/>
            <a:r>
              <a:rPr lang="es-ES" sz="2000" b="1" dirty="0" smtClean="0"/>
              <a:t>Señal de voz sin procesar muestreada a 11025 Hz durante 2 segundos.</a:t>
            </a:r>
            <a:endParaRPr lang="es-ES" sz="2000" b="1" dirty="0"/>
          </a:p>
        </p:txBody>
      </p:sp>
      <p:pic>
        <p:nvPicPr>
          <p:cNvPr id="101379" name="Imagen 11"/>
          <p:cNvPicPr>
            <a:picLocks noChangeAspect="1" noChangeArrowheads="1"/>
          </p:cNvPicPr>
          <p:nvPr/>
        </p:nvPicPr>
        <p:blipFill>
          <a:blip r:embed="rId2" cstate="print"/>
          <a:srcRect/>
          <a:stretch>
            <a:fillRect/>
          </a:stretch>
        </p:blipFill>
        <p:spPr bwMode="auto">
          <a:xfrm>
            <a:off x="1403648" y="1412776"/>
            <a:ext cx="6444208" cy="3960440"/>
          </a:xfrm>
          <a:prstGeom prst="rect">
            <a:avLst/>
          </a:prstGeom>
          <a:noFill/>
          <a:ln w="9525">
            <a:noFill/>
            <a:miter lim="800000"/>
            <a:headEnd/>
            <a:tailEnd/>
          </a:ln>
        </p:spPr>
      </p:pic>
      <p:sp>
        <p:nvSpPr>
          <p:cNvPr id="7" name="6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268761"/>
            <a:ext cx="7632848" cy="720080"/>
          </a:xfrm>
        </p:spPr>
        <p:txBody>
          <a:bodyPr>
            <a:normAutofit/>
          </a:bodyPr>
          <a:lstStyle/>
          <a:p>
            <a:pPr lvl="0" algn="ctr">
              <a:buFont typeface="Wingdings" pitchFamily="2" charset="2"/>
              <a:buChar char="q"/>
            </a:pPr>
            <a:r>
              <a:rPr lang="es-ES" i="1" dirty="0" smtClean="0"/>
              <a:t>Eliminación de Ruido</a:t>
            </a:r>
            <a:endParaRPr lang="es-ES" dirty="0"/>
          </a:p>
        </p:txBody>
      </p:sp>
      <p:sp>
        <p:nvSpPr>
          <p:cNvPr id="3" name="2 Marcador de contenido"/>
          <p:cNvSpPr>
            <a:spLocks noGrp="1"/>
          </p:cNvSpPr>
          <p:nvPr>
            <p:ph idx="1"/>
          </p:nvPr>
        </p:nvSpPr>
        <p:spPr>
          <a:xfrm>
            <a:off x="1187624" y="2348880"/>
            <a:ext cx="7128792" cy="2232248"/>
          </a:xfrm>
        </p:spPr>
        <p:txBody>
          <a:bodyPr>
            <a:noAutofit/>
          </a:bodyPr>
          <a:lstStyle/>
          <a:p>
            <a:pPr algn="just"/>
            <a:r>
              <a:rPr lang="es-ES" sz="2400" dirty="0" smtClean="0"/>
              <a:t>Para este propósito se escogieron segmentos de 10ms. Si en un segmento la energía promedio es menor que un valor umbral proporcional a la energía promedio de la señal entera, dicho segmento es descartado. </a:t>
            </a:r>
            <a:r>
              <a:rPr lang="en-US" sz="2400" dirty="0" smtClean="0"/>
              <a:t>El valor </a:t>
            </a:r>
            <a:r>
              <a:rPr lang="en-US" sz="2400" dirty="0" err="1" smtClean="0"/>
              <a:t>umbral</a:t>
            </a:r>
            <a:r>
              <a:rPr lang="en-US" sz="2400" dirty="0" smtClean="0"/>
              <a:t> </a:t>
            </a:r>
            <a:r>
              <a:rPr lang="en-US" sz="2400" dirty="0" err="1" smtClean="0"/>
              <a:t>escogido</a:t>
            </a:r>
            <a:r>
              <a:rPr lang="en-US" sz="2400" dirty="0" smtClean="0"/>
              <a:t> </a:t>
            </a:r>
            <a:r>
              <a:rPr lang="en-US" sz="2400" dirty="0" err="1" smtClean="0"/>
              <a:t>es</a:t>
            </a:r>
            <a:r>
              <a:rPr lang="en-US" sz="2400" dirty="0" smtClean="0"/>
              <a:t> 20%</a:t>
            </a:r>
            <a:endParaRPr lang="es-ES" sz="2400"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pic>
        <p:nvPicPr>
          <p:cNvPr id="102403" name="Picture 3"/>
          <p:cNvPicPr>
            <a:picLocks noChangeAspect="1" noChangeArrowheads="1"/>
          </p:cNvPicPr>
          <p:nvPr/>
        </p:nvPicPr>
        <p:blipFill>
          <a:blip r:embed="rId2" cstate="print"/>
          <a:srcRect/>
          <a:stretch>
            <a:fillRect/>
          </a:stretch>
        </p:blipFill>
        <p:spPr bwMode="auto">
          <a:xfrm>
            <a:off x="3203848" y="5085184"/>
            <a:ext cx="3135444" cy="869685"/>
          </a:xfrm>
          <a:prstGeom prst="rect">
            <a:avLst/>
          </a:prstGeom>
          <a:noFill/>
          <a:ln w="38100">
            <a:solidFill>
              <a:schemeClr val="bg1"/>
            </a:solidFill>
            <a:miter lim="800000"/>
            <a:headEnd/>
            <a:tailEnd/>
          </a:ln>
        </p:spPr>
      </p:pic>
      <p:sp>
        <p:nvSpPr>
          <p:cNvPr id="7" name="6 Rectángulo"/>
          <p:cNvSpPr/>
          <p:nvPr/>
        </p:nvSpPr>
        <p:spPr>
          <a:xfrm>
            <a:off x="323528" y="6093296"/>
            <a:ext cx="8576387" cy="461665"/>
          </a:xfrm>
          <a:prstGeom prst="rect">
            <a:avLst/>
          </a:prstGeom>
        </p:spPr>
        <p:txBody>
          <a:bodyPr wrap="none">
            <a:spAutoFit/>
          </a:bodyPr>
          <a:lstStyle/>
          <a:p>
            <a:r>
              <a:rPr lang="es-ES" sz="2400" dirty="0" smtClean="0"/>
              <a:t>Fórmula para el cálculo de la Energía promedio de una Señal</a:t>
            </a:r>
            <a:endParaRPr lang="es-E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259632" y="5661248"/>
            <a:ext cx="6696744" cy="1196752"/>
          </a:xfrm>
          <a:prstGeom prst="rect">
            <a:avLst/>
          </a:prstGeom>
        </p:spPr>
        <p:txBody>
          <a:bodyPr vert="horz" lIns="91440" tIns="45720" rIns="91440" bIns="45720" rtlCol="0">
            <a:normAutofit/>
          </a:bodyPr>
          <a:lstStyle/>
          <a:p>
            <a:pPr algn="ctr"/>
            <a:r>
              <a:rPr lang="es-ES" sz="2000" b="1" dirty="0" smtClean="0"/>
              <a:t>Señal </a:t>
            </a:r>
            <a:r>
              <a:rPr lang="es-ES" sz="2000" b="1" dirty="0" smtClean="0"/>
              <a:t>de voz con ruido eliminado</a:t>
            </a:r>
            <a:endParaRPr lang="es-ES" sz="2000" b="1" dirty="0"/>
          </a:p>
        </p:txBody>
      </p:sp>
      <p:pic>
        <p:nvPicPr>
          <p:cNvPr id="103426" name="Imagen 9" descr="C:\Diego\Amor de Verano\TESIS+\documentos para tesis\graficastesis\fig.jpg"/>
          <p:cNvPicPr>
            <a:picLocks noChangeAspect="1" noChangeArrowheads="1"/>
          </p:cNvPicPr>
          <p:nvPr/>
        </p:nvPicPr>
        <p:blipFill>
          <a:blip r:embed="rId2" cstate="print"/>
          <a:srcRect l="4234" r="6841"/>
          <a:stretch>
            <a:fillRect/>
          </a:stretch>
        </p:blipFill>
        <p:spPr bwMode="auto">
          <a:xfrm>
            <a:off x="1" y="0"/>
            <a:ext cx="51863" cy="36000"/>
          </a:xfrm>
          <a:prstGeom prst="rect">
            <a:avLst/>
          </a:prstGeom>
          <a:noFill/>
          <a:ln w="9525">
            <a:noFill/>
            <a:miter lim="800000"/>
            <a:headEnd/>
            <a:tailEnd/>
          </a:ln>
        </p:spPr>
      </p:pic>
      <p:pic>
        <p:nvPicPr>
          <p:cNvPr id="103427" name="Imagen 9" descr="C:\Diego\Amor de Verano\TESIS+\documentos para tesis\graficastesis\fig.jpg"/>
          <p:cNvPicPr>
            <a:picLocks noChangeAspect="1" noChangeArrowheads="1"/>
          </p:cNvPicPr>
          <p:nvPr/>
        </p:nvPicPr>
        <p:blipFill>
          <a:blip r:embed="rId3" cstate="print"/>
          <a:srcRect l="4234" r="6841"/>
          <a:stretch>
            <a:fillRect/>
          </a:stretch>
        </p:blipFill>
        <p:spPr bwMode="auto">
          <a:xfrm>
            <a:off x="1691680" y="1340768"/>
            <a:ext cx="5913014" cy="4032448"/>
          </a:xfrm>
          <a:prstGeom prst="rect">
            <a:avLst/>
          </a:prstGeom>
          <a:noFill/>
          <a:ln w="9525">
            <a:noFill/>
            <a:miter lim="800000"/>
            <a:headEnd/>
            <a:tailEnd/>
          </a:ln>
        </p:spPr>
      </p:pic>
      <p:sp>
        <p:nvSpPr>
          <p:cNvPr id="7" name="6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96752"/>
            <a:ext cx="7632848" cy="864096"/>
          </a:xfrm>
        </p:spPr>
        <p:txBody>
          <a:bodyPr>
            <a:normAutofit/>
          </a:bodyPr>
          <a:lstStyle/>
          <a:p>
            <a:pPr lvl="0" algn="ctr">
              <a:buFont typeface="Wingdings" pitchFamily="2" charset="2"/>
              <a:buChar char="q"/>
            </a:pPr>
            <a:r>
              <a:rPr lang="es-ES" i="1" dirty="0" smtClean="0"/>
              <a:t>Filtro de preénfasis</a:t>
            </a:r>
            <a:endParaRPr lang="es-ES" dirty="0"/>
          </a:p>
        </p:txBody>
      </p:sp>
      <p:sp>
        <p:nvSpPr>
          <p:cNvPr id="3" name="2 Marcador de contenido"/>
          <p:cNvSpPr>
            <a:spLocks noGrp="1"/>
          </p:cNvSpPr>
          <p:nvPr>
            <p:ph idx="1"/>
          </p:nvPr>
        </p:nvSpPr>
        <p:spPr>
          <a:xfrm>
            <a:off x="971600" y="2060848"/>
            <a:ext cx="7315200" cy="3179447"/>
          </a:xfrm>
        </p:spPr>
        <p:txBody>
          <a:bodyPr>
            <a:normAutofit/>
          </a:bodyPr>
          <a:lstStyle/>
          <a:p>
            <a:r>
              <a:rPr lang="es-ES" dirty="0" smtClean="0"/>
              <a:t>Se </a:t>
            </a:r>
            <a:r>
              <a:rPr lang="es-ES" dirty="0" smtClean="0"/>
              <a:t>realiza con el propósito de suavizar el espectro y reducir las inestabilidades de cálculo asociadas con las operaciones aritméticas de precisión finita. Además se usa para compensar la caída de -6 dB que experimenta la señal al pasar a través del tracto vocal</a:t>
            </a:r>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pic>
        <p:nvPicPr>
          <p:cNvPr id="104450" name="Imagen 2"/>
          <p:cNvPicPr>
            <a:picLocks noChangeAspect="1" noChangeArrowheads="1"/>
          </p:cNvPicPr>
          <p:nvPr/>
        </p:nvPicPr>
        <p:blipFill>
          <a:blip r:embed="rId2" cstate="print"/>
          <a:srcRect/>
          <a:stretch>
            <a:fillRect/>
          </a:stretch>
        </p:blipFill>
        <p:spPr bwMode="auto">
          <a:xfrm>
            <a:off x="2555776" y="3717032"/>
            <a:ext cx="4464496" cy="2332199"/>
          </a:xfrm>
          <a:prstGeom prst="rect">
            <a:avLst/>
          </a:prstGeom>
          <a:noFill/>
          <a:ln w="9525">
            <a:noFill/>
            <a:miter lim="800000"/>
            <a:headEnd/>
            <a:tailEnd/>
          </a:ln>
        </p:spPr>
      </p:pic>
      <p:sp>
        <p:nvSpPr>
          <p:cNvPr id="7" name="6 Rectángulo"/>
          <p:cNvSpPr/>
          <p:nvPr/>
        </p:nvSpPr>
        <p:spPr>
          <a:xfrm>
            <a:off x="2411760" y="6165304"/>
            <a:ext cx="5472608" cy="369332"/>
          </a:xfrm>
          <a:prstGeom prst="rect">
            <a:avLst/>
          </a:prstGeom>
        </p:spPr>
        <p:txBody>
          <a:bodyPr wrap="square">
            <a:spAutoFit/>
          </a:bodyPr>
          <a:lstStyle/>
          <a:p>
            <a:r>
              <a:rPr lang="es-ES" dirty="0" smtClean="0"/>
              <a:t>Respuesta </a:t>
            </a:r>
            <a:r>
              <a:rPr lang="es-ES" dirty="0" smtClean="0"/>
              <a:t>frecuencial del filtro de preénfasis</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24744"/>
            <a:ext cx="7632848" cy="720080"/>
          </a:xfrm>
        </p:spPr>
        <p:txBody>
          <a:bodyPr>
            <a:normAutofit/>
          </a:bodyPr>
          <a:lstStyle/>
          <a:p>
            <a:pPr lvl="0" algn="ctr">
              <a:buFont typeface="Wingdings" pitchFamily="2" charset="2"/>
              <a:buChar char="q"/>
            </a:pPr>
            <a:r>
              <a:rPr lang="es-ES" i="1" dirty="0" smtClean="0"/>
              <a:t>Segmentación y Ventaneo</a:t>
            </a:r>
            <a:endParaRPr lang="es-ES" dirty="0"/>
          </a:p>
        </p:txBody>
      </p:sp>
      <p:sp>
        <p:nvSpPr>
          <p:cNvPr id="3" name="2 Marcador de contenido"/>
          <p:cNvSpPr>
            <a:spLocks noGrp="1"/>
          </p:cNvSpPr>
          <p:nvPr>
            <p:ph idx="1"/>
          </p:nvPr>
        </p:nvSpPr>
        <p:spPr>
          <a:xfrm>
            <a:off x="1043608" y="1916832"/>
            <a:ext cx="7315200" cy="3179447"/>
          </a:xfrm>
        </p:spPr>
        <p:txBody>
          <a:bodyPr>
            <a:normAutofit/>
          </a:bodyPr>
          <a:lstStyle/>
          <a:p>
            <a:r>
              <a:rPr lang="es-ES" dirty="0" smtClean="0"/>
              <a:t>Se </a:t>
            </a:r>
            <a:r>
              <a:rPr lang="es-ES" dirty="0" smtClean="0"/>
              <a:t>puede suponer que las características y propiedades de la señal de voz no varían apreciablemente en un intervalo corto de </a:t>
            </a:r>
            <a:r>
              <a:rPr lang="es-ES" dirty="0" smtClean="0"/>
              <a:t>tiempo</a:t>
            </a:r>
          </a:p>
          <a:p>
            <a:r>
              <a:rPr lang="es-ES" dirty="0" smtClean="0"/>
              <a:t>Durante la segmentación, la señal de voz es agrupada en tramas de 30ms (240 datos) con un desplazamiento inicial de 10ms.</a:t>
            </a:r>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
        <p:nvSpPr>
          <p:cNvPr id="7" name="6 Rectángulo"/>
          <p:cNvSpPr/>
          <p:nvPr/>
        </p:nvSpPr>
        <p:spPr>
          <a:xfrm>
            <a:off x="2267744" y="6165304"/>
            <a:ext cx="5472608" cy="369332"/>
          </a:xfrm>
          <a:prstGeom prst="rect">
            <a:avLst/>
          </a:prstGeom>
        </p:spPr>
        <p:txBody>
          <a:bodyPr wrap="square">
            <a:spAutoFit/>
          </a:bodyPr>
          <a:lstStyle/>
          <a:p>
            <a:pPr algn="ctr"/>
            <a:r>
              <a:rPr lang="es-ES" dirty="0" smtClean="0"/>
              <a:t>Segmentación de la señal de voz</a:t>
            </a:r>
            <a:endParaRPr lang="es-ES" dirty="0"/>
          </a:p>
        </p:txBody>
      </p:sp>
      <p:pic>
        <p:nvPicPr>
          <p:cNvPr id="105474" name="Imagen 36"/>
          <p:cNvPicPr>
            <a:picLocks noChangeAspect="1" noChangeArrowheads="1"/>
          </p:cNvPicPr>
          <p:nvPr/>
        </p:nvPicPr>
        <p:blipFill>
          <a:blip r:embed="rId2" cstate="print"/>
          <a:srcRect l="26128" t="32704" r="21767" b="27882"/>
          <a:stretch>
            <a:fillRect/>
          </a:stretch>
        </p:blipFill>
        <p:spPr bwMode="auto">
          <a:xfrm>
            <a:off x="2483768" y="3933056"/>
            <a:ext cx="4536504" cy="2227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24744"/>
            <a:ext cx="7632848" cy="720080"/>
          </a:xfrm>
        </p:spPr>
        <p:txBody>
          <a:bodyPr>
            <a:normAutofit/>
          </a:bodyPr>
          <a:lstStyle/>
          <a:p>
            <a:pPr lvl="0" algn="ctr">
              <a:buFont typeface="Wingdings" pitchFamily="2" charset="2"/>
              <a:buChar char="q"/>
            </a:pPr>
            <a:r>
              <a:rPr lang="es-ES" i="1" dirty="0" smtClean="0"/>
              <a:t>Segmentación y Ventaneo</a:t>
            </a:r>
            <a:endParaRPr lang="es-ES" dirty="0"/>
          </a:p>
        </p:txBody>
      </p:sp>
      <p:sp>
        <p:nvSpPr>
          <p:cNvPr id="3" name="2 Marcador de contenido"/>
          <p:cNvSpPr>
            <a:spLocks noGrp="1"/>
          </p:cNvSpPr>
          <p:nvPr>
            <p:ph idx="1"/>
          </p:nvPr>
        </p:nvSpPr>
        <p:spPr>
          <a:xfrm>
            <a:off x="971600" y="2348880"/>
            <a:ext cx="7315200" cy="3179447"/>
          </a:xfrm>
        </p:spPr>
        <p:txBody>
          <a:bodyPr>
            <a:normAutofit/>
          </a:bodyPr>
          <a:lstStyle/>
          <a:p>
            <a:pPr algn="just"/>
            <a:r>
              <a:rPr lang="es-ES" dirty="0" smtClean="0"/>
              <a:t>Es necesario procesar las tramas de voz a través de una ventana de Hamming para eliminar los problemas causados por los cambios rápidos de la señal en los extremos de cada trama de voz. </a:t>
            </a:r>
            <a:endParaRPr lang="es-ES" dirty="0" smtClean="0"/>
          </a:p>
          <a:p>
            <a:pPr algn="just">
              <a:buNone/>
            </a:pPr>
            <a:endParaRPr lang="es-ES" dirty="0" smtClean="0"/>
          </a:p>
          <a:p>
            <a:pPr algn="just"/>
            <a:r>
              <a:rPr lang="es-ES" dirty="0" smtClean="0"/>
              <a:t>Por </a:t>
            </a:r>
            <a:r>
              <a:rPr lang="es-ES" dirty="0" smtClean="0"/>
              <a:t>esta misma razón la segmentación se aplica con un desplazamiento inicial (para conseguir transiciones suaves entre tramas).</a:t>
            </a:r>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475656" y="6192688"/>
            <a:ext cx="6696744" cy="1196752"/>
          </a:xfrm>
          <a:prstGeom prst="rect">
            <a:avLst/>
          </a:prstGeom>
        </p:spPr>
        <p:txBody>
          <a:bodyPr vert="horz" lIns="91440" tIns="45720" rIns="91440" bIns="45720" rtlCol="0">
            <a:normAutofit/>
          </a:bodyPr>
          <a:lstStyle/>
          <a:p>
            <a:pPr algn="ctr"/>
            <a:r>
              <a:rPr lang="es-ES" sz="2000" dirty="0" smtClean="0"/>
              <a:t>Ventaneo </a:t>
            </a:r>
            <a:r>
              <a:rPr lang="es-ES" sz="2000" dirty="0" smtClean="0"/>
              <a:t>Hamming de un segmento o trama de la voz</a:t>
            </a:r>
            <a:r>
              <a:rPr lang="es-ES" sz="2000" b="1" dirty="0" smtClean="0"/>
              <a:t>.</a:t>
            </a:r>
            <a:endParaRPr lang="es-ES" sz="2000" b="1" dirty="0"/>
          </a:p>
        </p:txBody>
      </p:sp>
      <p:pic>
        <p:nvPicPr>
          <p:cNvPr id="106498" name="Imagen 3" descr="H:\completo.jpg"/>
          <p:cNvPicPr>
            <a:picLocks noChangeAspect="1" noChangeArrowheads="1"/>
          </p:cNvPicPr>
          <p:nvPr/>
        </p:nvPicPr>
        <p:blipFill>
          <a:blip r:embed="rId2" cstate="print"/>
          <a:srcRect/>
          <a:stretch>
            <a:fillRect/>
          </a:stretch>
        </p:blipFill>
        <p:spPr bwMode="auto">
          <a:xfrm>
            <a:off x="1547664" y="1228140"/>
            <a:ext cx="6552728" cy="4865156"/>
          </a:xfrm>
          <a:prstGeom prst="rect">
            <a:avLst/>
          </a:prstGeom>
          <a:noFill/>
          <a:ln w="9525">
            <a:solidFill>
              <a:schemeClr val="bg1"/>
            </a:solidFill>
            <a:miter lim="800000"/>
            <a:headEnd/>
            <a:tailEnd/>
          </a:ln>
        </p:spPr>
      </p:pic>
      <p:sp>
        <p:nvSpPr>
          <p:cNvPr id="6" name="5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340768"/>
            <a:ext cx="7632848" cy="720080"/>
          </a:xfrm>
        </p:spPr>
        <p:txBody>
          <a:bodyPr>
            <a:normAutofit/>
          </a:bodyPr>
          <a:lstStyle/>
          <a:p>
            <a:pPr lvl="0" algn="ctr">
              <a:buFont typeface="Wingdings" pitchFamily="2" charset="2"/>
              <a:buChar char="q"/>
            </a:pPr>
            <a:r>
              <a:rPr lang="es-ES" i="1" dirty="0" smtClean="0"/>
              <a:t>Cepstrum</a:t>
            </a:r>
            <a:endParaRPr lang="es-ES" dirty="0"/>
          </a:p>
        </p:txBody>
      </p:sp>
      <p:sp>
        <p:nvSpPr>
          <p:cNvPr id="3" name="2 Marcador de contenido"/>
          <p:cNvSpPr>
            <a:spLocks noGrp="1"/>
          </p:cNvSpPr>
          <p:nvPr>
            <p:ph idx="1"/>
          </p:nvPr>
        </p:nvSpPr>
        <p:spPr>
          <a:xfrm>
            <a:off x="755576" y="2060848"/>
            <a:ext cx="7416824" cy="2952328"/>
          </a:xfrm>
        </p:spPr>
        <p:txBody>
          <a:bodyPr>
            <a:noAutofit/>
          </a:bodyPr>
          <a:lstStyle/>
          <a:p>
            <a:pPr algn="just"/>
            <a:r>
              <a:rPr lang="es-ES" dirty="0" smtClean="0"/>
              <a:t>El cepstrum es una transformación común que se utiliza para obtener información de señal de voz de una persona. </a:t>
            </a:r>
            <a:endParaRPr lang="es-ES" dirty="0" smtClean="0"/>
          </a:p>
          <a:p>
            <a:pPr algn="just">
              <a:buNone/>
            </a:pPr>
            <a:endParaRPr lang="es-ES" dirty="0" smtClean="0"/>
          </a:p>
          <a:p>
            <a:pPr algn="just"/>
            <a:r>
              <a:rPr lang="es-ES" dirty="0" smtClean="0"/>
              <a:t>Se </a:t>
            </a:r>
            <a:r>
              <a:rPr lang="es-ES" dirty="0" smtClean="0"/>
              <a:t>puede utilizar para separar la señal de excitación (que contiene las palabras y el tono) y la función de transferencia (que contiene la calidad de la voz</a:t>
            </a:r>
            <a:r>
              <a:rPr lang="es-ES" dirty="0" smtClean="0"/>
              <a:t>).</a:t>
            </a:r>
          </a:p>
          <a:p>
            <a:pPr algn="just">
              <a:buNone/>
            </a:pPr>
            <a:endParaRPr lang="es-ES" dirty="0" smtClean="0"/>
          </a:p>
          <a:p>
            <a:pPr algn="just"/>
            <a:r>
              <a:rPr lang="es-ES" dirty="0" smtClean="0"/>
              <a:t>El proceso de generación de la voz depende de dos factores básicos, uno de baja frecuencia llamado excitación </a:t>
            </a:r>
            <a:r>
              <a:rPr lang="es-ES" dirty="0" smtClean="0"/>
              <a:t>E(w), </a:t>
            </a:r>
            <a:r>
              <a:rPr lang="es-ES" dirty="0" smtClean="0"/>
              <a:t>y uno de alta frecuencia generado por el sistema del tracto vocal </a:t>
            </a:r>
            <a:r>
              <a:rPr lang="el-GR" dirty="0" smtClean="0"/>
              <a:t>θ</a:t>
            </a:r>
            <a:r>
              <a:rPr lang="es-ES" dirty="0" smtClean="0"/>
              <a:t>(w) </a:t>
            </a:r>
            <a:endParaRPr lang="es-ES" dirty="0" smtClean="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
        <p:nvSpPr>
          <p:cNvPr id="1085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0" name="Rectangle 6"/>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1" name="Rectangle 7"/>
          <p:cNvSpPr>
            <a:spLocks noChangeArrowheads="1"/>
          </p:cNvSpPr>
          <p:nvPr/>
        </p:nvSpPr>
        <p:spPr bwMode="auto">
          <a:xfrm>
            <a:off x="0" y="1219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2" name="Rectangle 8"/>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3" name="Rectangle 9"/>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Cambria Math" pitchFamily="18"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8556" name="Rectangle 12"/>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mbria Math" pitchFamily="18" charset="0"/>
                <a:ea typeface="Times New Roman" pitchFamily="18" charset="0"/>
                <a:cs typeface="Times New Roman" pitchFamily="18" charset="0"/>
              </a:rPr>
              <a:t>    </a:t>
            </a:r>
            <a:r>
              <a:rPr kumimoji="0" lang="es-ES" sz="900" b="0" i="0" u="none" strike="noStrike" cap="none" normalizeH="0" baseline="0" smtClean="0">
                <a:ln>
                  <a:noFill/>
                </a:ln>
                <a:solidFill>
                  <a:schemeClr val="tx1"/>
                </a:solidFill>
                <a:effectLst/>
                <a:latin typeface="Arial"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8557" name="Picture 13"/>
          <p:cNvPicPr>
            <a:picLocks noChangeAspect="1" noChangeArrowheads="1"/>
          </p:cNvPicPr>
          <p:nvPr/>
        </p:nvPicPr>
        <p:blipFill>
          <a:blip r:embed="rId2" cstate="print"/>
          <a:srcRect/>
          <a:stretch>
            <a:fillRect/>
          </a:stretch>
        </p:blipFill>
        <p:spPr bwMode="auto">
          <a:xfrm>
            <a:off x="3275856" y="5661248"/>
            <a:ext cx="2952328" cy="72008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88640"/>
            <a:ext cx="7315200" cy="890561"/>
          </a:xfrm>
        </p:spPr>
        <p:txBody>
          <a:bodyPr/>
          <a:lstStyle/>
          <a:p>
            <a:pPr algn="ctr"/>
            <a:r>
              <a:rPr lang="en-US" b="1" dirty="0" smtClean="0"/>
              <a:t>OBJETIVOS</a:t>
            </a:r>
            <a:endParaRPr lang="es-EC" b="1" dirty="0"/>
          </a:p>
        </p:txBody>
      </p:sp>
      <p:sp>
        <p:nvSpPr>
          <p:cNvPr id="4" name="1 Título"/>
          <p:cNvSpPr txBox="1">
            <a:spLocks/>
          </p:cNvSpPr>
          <p:nvPr/>
        </p:nvSpPr>
        <p:spPr>
          <a:xfrm>
            <a:off x="611560" y="980728"/>
            <a:ext cx="7315200" cy="7819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400" dirty="0" smtClean="0"/>
              <a:t>Objetivo</a:t>
            </a:r>
            <a:r>
              <a:rPr lang="en-US" sz="4400" dirty="0" smtClean="0"/>
              <a:t> General</a:t>
            </a:r>
            <a:endParaRPr lang="es-EC" sz="4400" dirty="0"/>
          </a:p>
        </p:txBody>
      </p:sp>
      <p:sp>
        <p:nvSpPr>
          <p:cNvPr id="5" name="2 Marcador de contenido"/>
          <p:cNvSpPr txBox="1">
            <a:spLocks/>
          </p:cNvSpPr>
          <p:nvPr/>
        </p:nvSpPr>
        <p:spPr>
          <a:xfrm>
            <a:off x="539552" y="1772816"/>
            <a:ext cx="7963272" cy="1091215"/>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tx2"/>
              </a:buClr>
              <a:buFont typeface="Wingdings" charset="2"/>
              <a:buNone/>
              <a:defRPr sz="2200" kern="1200">
                <a:solidFill>
                  <a:schemeClr val="tx1"/>
                </a:solidFill>
                <a:latin typeface="+mn-lt"/>
                <a:ea typeface="+mn-ea"/>
                <a:cs typeface="+mn-cs"/>
              </a:defRPr>
            </a:lvl1pPr>
            <a:lvl2pPr marL="457200" indent="0" algn="ctr" defTabSz="914400" rtl="0" eaLnBrk="1" latinLnBrk="0" hangingPunct="1">
              <a:spcBef>
                <a:spcPct val="20000"/>
              </a:spcBef>
              <a:buClr>
                <a:schemeClr val="tx2"/>
              </a:buClr>
              <a:buFont typeface="Wingdings"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pPr marL="342900" indent="-342900" algn="just">
              <a:buFont typeface="Arial" pitchFamily="34" charset="0"/>
              <a:buChar char="•"/>
            </a:pPr>
            <a:r>
              <a:rPr lang="es-ES" sz="2000" dirty="0" smtClean="0"/>
              <a:t>Diseñar una aplicación que permita controlar remotamente por voz la plataforma móvil Pioneer P3-DX</a:t>
            </a:r>
            <a:endParaRPr lang="es-EC" dirty="0"/>
          </a:p>
        </p:txBody>
      </p:sp>
      <p:sp>
        <p:nvSpPr>
          <p:cNvPr id="6" name="1 Título"/>
          <p:cNvSpPr txBox="1">
            <a:spLocks/>
          </p:cNvSpPr>
          <p:nvPr/>
        </p:nvSpPr>
        <p:spPr>
          <a:xfrm>
            <a:off x="539552" y="2564904"/>
            <a:ext cx="7315200" cy="709972"/>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Objetivos</a:t>
            </a:r>
            <a:r>
              <a:rPr lang="en-US" dirty="0" smtClean="0"/>
              <a:t> </a:t>
            </a:r>
            <a:r>
              <a:rPr lang="es-EC" dirty="0" smtClean="0"/>
              <a:t>Específicos</a:t>
            </a:r>
            <a:endParaRPr lang="es-EC" dirty="0"/>
          </a:p>
        </p:txBody>
      </p:sp>
      <p:sp>
        <p:nvSpPr>
          <p:cNvPr id="7" name="2 Marcador de contenido"/>
          <p:cNvSpPr txBox="1">
            <a:spLocks/>
          </p:cNvSpPr>
          <p:nvPr/>
        </p:nvSpPr>
        <p:spPr>
          <a:xfrm>
            <a:off x="539552" y="3429000"/>
            <a:ext cx="7891264" cy="2664296"/>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tx2"/>
              </a:buClr>
              <a:buFont typeface="Wingdings" charset="2"/>
              <a:buNone/>
              <a:defRPr sz="2200" kern="1200">
                <a:solidFill>
                  <a:schemeClr val="tx1"/>
                </a:solidFill>
                <a:latin typeface="+mn-lt"/>
                <a:ea typeface="+mn-ea"/>
                <a:cs typeface="+mn-cs"/>
              </a:defRPr>
            </a:lvl1pPr>
            <a:lvl2pPr marL="457200" indent="0" algn="ctr" defTabSz="914400" rtl="0" eaLnBrk="1" latinLnBrk="0" hangingPunct="1">
              <a:spcBef>
                <a:spcPct val="20000"/>
              </a:spcBef>
              <a:buClr>
                <a:schemeClr val="tx2"/>
              </a:buClr>
              <a:buFont typeface="Wingdings"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Wingdings"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Wingdings" pitchFamily="2" charset="2"/>
              <a:buNone/>
              <a:defRPr sz="1400" kern="1200">
                <a:solidFill>
                  <a:schemeClr val="tx1">
                    <a:tint val="75000"/>
                  </a:schemeClr>
                </a:solidFill>
                <a:latin typeface="+mn-lt"/>
                <a:ea typeface="+mn-ea"/>
                <a:cs typeface="+mn-cs"/>
              </a:defRPr>
            </a:lvl9pPr>
          </a:lstStyle>
          <a:p>
            <a:pPr marL="342900" lvl="0" indent="-342900" algn="just">
              <a:buFont typeface="Arial" pitchFamily="34" charset="0"/>
              <a:buChar char="•"/>
            </a:pPr>
            <a:r>
              <a:rPr lang="es-ES" sz="2000" dirty="0" smtClean="0"/>
              <a:t>Integrar el software de programación de MATLAB a la plataforma ARIA</a:t>
            </a:r>
          </a:p>
          <a:p>
            <a:pPr marL="342900" lvl="0" indent="-342900" algn="just">
              <a:buFont typeface="Arial" pitchFamily="34" charset="0"/>
              <a:buChar char="•"/>
            </a:pPr>
            <a:r>
              <a:rPr lang="es-ES" sz="2000" dirty="0" smtClean="0"/>
              <a:t>Diseñar el sistema de reconocimiento de voz en MATLAB para identificar comandos básicos de ejecución de movimientos.</a:t>
            </a:r>
          </a:p>
          <a:p>
            <a:pPr marL="342900" lvl="0" indent="-342900" algn="just">
              <a:buFont typeface="Arial" pitchFamily="34" charset="0"/>
              <a:buChar char="•"/>
            </a:pPr>
            <a:r>
              <a:rPr lang="es-ES" sz="2000" dirty="0" smtClean="0"/>
              <a:t>Desarrollar una interfaz gráfica en el software de MATLAB que permita controlar remotamente por voz  la plataforma móvil Pioneer P3-DX mediante comandos sencillos.</a:t>
            </a:r>
          </a:p>
        </p:txBody>
      </p:sp>
    </p:spTree>
    <p:extLst>
      <p:ext uri="{BB962C8B-B14F-4D97-AF65-F5344CB8AC3E}">
        <p14:creationId xmlns="" xmlns:p14="http://schemas.microsoft.com/office/powerpoint/2010/main" val="1834786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340768"/>
            <a:ext cx="7632848" cy="720080"/>
          </a:xfrm>
        </p:spPr>
        <p:txBody>
          <a:bodyPr>
            <a:normAutofit/>
          </a:bodyPr>
          <a:lstStyle/>
          <a:p>
            <a:pPr lvl="0" algn="ctr">
              <a:buFont typeface="Wingdings" pitchFamily="2" charset="2"/>
              <a:buChar char="q"/>
            </a:pPr>
            <a:r>
              <a:rPr lang="es-ES" i="1" dirty="0" smtClean="0"/>
              <a:t>Cepstrum</a:t>
            </a:r>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
        <p:nvSpPr>
          <p:cNvPr id="1085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0" name="Rectangle 6"/>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1" name="Rectangle 7"/>
          <p:cNvSpPr>
            <a:spLocks noChangeArrowheads="1"/>
          </p:cNvSpPr>
          <p:nvPr/>
        </p:nvSpPr>
        <p:spPr bwMode="auto">
          <a:xfrm>
            <a:off x="0" y="1219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2" name="Rectangle 8"/>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3" name="Rectangle 9"/>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Cambria Math" pitchFamily="18"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8556" name="Rectangle 12"/>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mbria Math" pitchFamily="18" charset="0"/>
                <a:ea typeface="Times New Roman" pitchFamily="18" charset="0"/>
                <a:cs typeface="Times New Roman" pitchFamily="18" charset="0"/>
              </a:rPr>
              <a:t>    </a:t>
            </a:r>
            <a:r>
              <a:rPr kumimoji="0" lang="es-ES" sz="900" b="0" i="0" u="none" strike="noStrike" cap="none" normalizeH="0" baseline="0" smtClean="0">
                <a:ln>
                  <a:noFill/>
                </a:ln>
                <a:solidFill>
                  <a:schemeClr val="tx1"/>
                </a:solidFill>
                <a:effectLst/>
                <a:latin typeface="Arial"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22886" name="Rectangle 6"/>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7" name="Rectangle 7"/>
          <p:cNvSpPr>
            <a:spLocks noChangeArrowheads="1"/>
          </p:cNvSpPr>
          <p:nvPr/>
        </p:nvSpPr>
        <p:spPr bwMode="auto">
          <a:xfrm>
            <a:off x="0" y="1219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8" name="Rectangle 8"/>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2889" name="Rectangle 9"/>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Cambria Math" pitchFamily="18"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2 Marcador de contenido"/>
          <p:cNvSpPr>
            <a:spLocks noGrp="1"/>
          </p:cNvSpPr>
          <p:nvPr>
            <p:ph idx="1"/>
          </p:nvPr>
        </p:nvSpPr>
        <p:spPr>
          <a:xfrm>
            <a:off x="1043608" y="4581128"/>
            <a:ext cx="7416824" cy="2060848"/>
          </a:xfrm>
        </p:spPr>
        <p:txBody>
          <a:bodyPr>
            <a:normAutofit/>
          </a:bodyPr>
          <a:lstStyle/>
          <a:p>
            <a:pPr algn="just">
              <a:buNone/>
            </a:pPr>
            <a:r>
              <a:rPr lang="es-ES" dirty="0" smtClean="0"/>
              <a:t> </a:t>
            </a:r>
          </a:p>
          <a:p>
            <a:pPr algn="just"/>
            <a:r>
              <a:rPr lang="es-ES" dirty="0" smtClean="0"/>
              <a:t>Finalmente </a:t>
            </a:r>
            <a:r>
              <a:rPr lang="es-ES" dirty="0" smtClean="0"/>
              <a:t>al regresar a la señal al dominio del “tiempo” mediante la Transformada Inversa de Fourier (llamado generalmente dominio quefrency) se puede aplicar un filtro que permite pasar la parte más baja de la señal. Ésta etapa se denomina liftering</a:t>
            </a:r>
          </a:p>
        </p:txBody>
      </p:sp>
      <p:pic>
        <p:nvPicPr>
          <p:cNvPr id="122890" name="Picture 10"/>
          <p:cNvPicPr>
            <a:picLocks noChangeAspect="1" noChangeArrowheads="1"/>
          </p:cNvPicPr>
          <p:nvPr/>
        </p:nvPicPr>
        <p:blipFill>
          <a:blip r:embed="rId2" cstate="print"/>
          <a:srcRect/>
          <a:stretch>
            <a:fillRect/>
          </a:stretch>
        </p:blipFill>
        <p:spPr bwMode="auto">
          <a:xfrm>
            <a:off x="2699792" y="2132856"/>
            <a:ext cx="4032448" cy="2604054"/>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lum bright="-20000" contrast="40000"/>
          </a:blip>
          <a:srcRect/>
          <a:stretch>
            <a:fillRect/>
          </a:stretch>
        </p:blipFill>
        <p:spPr bwMode="auto">
          <a:xfrm>
            <a:off x="683568" y="1268760"/>
            <a:ext cx="7488832" cy="4824536"/>
          </a:xfrm>
          <a:prstGeom prst="rect">
            <a:avLst/>
          </a:prstGeom>
          <a:noFill/>
          <a:ln w="12700">
            <a:solidFill>
              <a:schemeClr val="tx1"/>
            </a:solidFill>
            <a:miter lim="800000"/>
            <a:headEnd/>
            <a:tailEnd/>
          </a:ln>
        </p:spPr>
      </p:pic>
      <p:sp>
        <p:nvSpPr>
          <p:cNvPr id="5" name="4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
        <p:nvSpPr>
          <p:cNvPr id="6" name="5 Rectángulo"/>
          <p:cNvSpPr/>
          <p:nvPr/>
        </p:nvSpPr>
        <p:spPr>
          <a:xfrm>
            <a:off x="2267744" y="6211669"/>
            <a:ext cx="4572000" cy="400110"/>
          </a:xfrm>
          <a:prstGeom prst="rect">
            <a:avLst/>
          </a:prstGeom>
        </p:spPr>
        <p:txBody>
          <a:bodyPr>
            <a:spAutoFit/>
          </a:bodyPr>
          <a:lstStyle/>
          <a:p>
            <a:pPr algn="ctr"/>
            <a:r>
              <a:rPr lang="es-ES" sz="2000" b="1" dirty="0" smtClean="0"/>
              <a:t>Generación de Cepstrum</a:t>
            </a:r>
            <a:endParaRPr lang="es-E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340768"/>
            <a:ext cx="7632848" cy="720080"/>
          </a:xfrm>
        </p:spPr>
        <p:txBody>
          <a:bodyPr>
            <a:normAutofit/>
          </a:bodyPr>
          <a:lstStyle/>
          <a:p>
            <a:pPr lvl="0" algn="ctr">
              <a:buFont typeface="Wingdings" pitchFamily="2" charset="2"/>
              <a:buChar char="q"/>
            </a:pPr>
            <a:r>
              <a:rPr lang="es-ES" i="1" dirty="0" smtClean="0"/>
              <a:t>Cepstrum</a:t>
            </a:r>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sp>
        <p:nvSpPr>
          <p:cNvPr id="1085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0" name="Rectangle 6"/>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1" name="Rectangle 7"/>
          <p:cNvSpPr>
            <a:spLocks noChangeArrowheads="1"/>
          </p:cNvSpPr>
          <p:nvPr/>
        </p:nvSpPr>
        <p:spPr bwMode="auto">
          <a:xfrm>
            <a:off x="0" y="1219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2" name="Rectangle 8"/>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3" name="Rectangle 9"/>
          <p:cNvSpPr>
            <a:spLocks noChangeArrowheads="1"/>
          </p:cNvSpPr>
          <p:nvPr/>
        </p:nvSpPr>
        <p:spPr bwMode="auto">
          <a:xfrm>
            <a:off x="0" y="2438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smtClean="0">
                <a:ln>
                  <a:noFill/>
                </a:ln>
                <a:solidFill>
                  <a:schemeClr val="tx1"/>
                </a:solidFill>
                <a:effectLst/>
                <a:latin typeface="Cambria Math" pitchFamily="18" charset="0"/>
                <a:ea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5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8556" name="Rectangle 12"/>
          <p:cNvSpPr>
            <a:spLocks noChangeArrowheads="1"/>
          </p:cNvSpPr>
          <p:nvPr/>
        </p:nvSpPr>
        <p:spPr bwMode="auto">
          <a:xfrm>
            <a:off x="0" y="152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mbria Math" pitchFamily="18" charset="0"/>
                <a:ea typeface="Times New Roman" pitchFamily="18" charset="0"/>
                <a:cs typeface="Times New Roman" pitchFamily="18" charset="0"/>
              </a:rPr>
              <a:t>    </a:t>
            </a:r>
            <a:r>
              <a:rPr kumimoji="0" lang="es-ES" sz="900" b="0" i="0" u="none" strike="noStrike" cap="none" normalizeH="0" baseline="0" smtClean="0">
                <a:ln>
                  <a:noFill/>
                </a:ln>
                <a:solidFill>
                  <a:schemeClr val="tx1"/>
                </a:solidFill>
                <a:effectLst/>
                <a:latin typeface="Arial" pitchFamily="34"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3906" name="Imagen 4"/>
          <p:cNvPicPr>
            <a:picLocks noChangeAspect="1" noChangeArrowheads="1"/>
          </p:cNvPicPr>
          <p:nvPr/>
        </p:nvPicPr>
        <p:blipFill>
          <a:blip r:embed="rId2" cstate="print"/>
          <a:srcRect/>
          <a:stretch>
            <a:fillRect/>
          </a:stretch>
        </p:blipFill>
        <p:spPr bwMode="auto">
          <a:xfrm>
            <a:off x="611560" y="2060848"/>
            <a:ext cx="3600739" cy="3744416"/>
          </a:xfrm>
          <a:prstGeom prst="rect">
            <a:avLst/>
          </a:prstGeom>
          <a:noFill/>
          <a:ln w="9525">
            <a:solidFill>
              <a:schemeClr val="bg1"/>
            </a:solidFill>
            <a:miter lim="800000"/>
            <a:headEnd/>
            <a:tailEnd/>
          </a:ln>
        </p:spPr>
      </p:pic>
      <p:pic>
        <p:nvPicPr>
          <p:cNvPr id="123907" name="Imagen 4" descr="C:\Diego\Amor de Verano\TESIS+\documentos para tesis\graficastesis\cepstrum.jpg"/>
          <p:cNvPicPr>
            <a:picLocks noChangeAspect="1" noChangeArrowheads="1"/>
          </p:cNvPicPr>
          <p:nvPr/>
        </p:nvPicPr>
        <p:blipFill>
          <a:blip r:embed="rId3" cstate="print"/>
          <a:srcRect/>
          <a:stretch>
            <a:fillRect/>
          </a:stretch>
        </p:blipFill>
        <p:spPr bwMode="auto">
          <a:xfrm>
            <a:off x="4701095" y="2492896"/>
            <a:ext cx="4119377" cy="3096344"/>
          </a:xfrm>
          <a:prstGeom prst="rect">
            <a:avLst/>
          </a:prstGeom>
          <a:noFill/>
          <a:ln w="9525">
            <a:solidFill>
              <a:schemeClr val="bg1"/>
            </a:solidFill>
            <a:miter lim="800000"/>
            <a:headEnd/>
            <a:tailEnd/>
          </a:ln>
        </p:spPr>
      </p:pic>
      <p:sp>
        <p:nvSpPr>
          <p:cNvPr id="123908" name="Rectangle 4"/>
          <p:cNvSpPr>
            <a:spLocks noChangeArrowheads="1"/>
          </p:cNvSpPr>
          <p:nvPr/>
        </p:nvSpPr>
        <p:spPr bwMode="auto">
          <a:xfrm>
            <a:off x="5076056" y="6034643"/>
            <a:ext cx="36004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Coeficientes cepstrales para un segmento o trama de voz</a:t>
            </a:r>
            <a:endParaRPr kumimoji="0" lang="es-E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9" name="Rectangle 5"/>
          <p:cNvSpPr>
            <a:spLocks noChangeArrowheads="1"/>
          </p:cNvSpPr>
          <p:nvPr/>
        </p:nvSpPr>
        <p:spPr bwMode="auto">
          <a:xfrm>
            <a:off x="899592" y="6021288"/>
            <a:ext cx="3096344" cy="1261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Etapas para el cálculo del cepstrum de una señal</a:t>
            </a:r>
            <a:endParaRPr kumimoji="0" lang="es-E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96752"/>
            <a:ext cx="7632848" cy="864096"/>
          </a:xfrm>
        </p:spPr>
        <p:txBody>
          <a:bodyPr>
            <a:normAutofit/>
          </a:bodyPr>
          <a:lstStyle/>
          <a:p>
            <a:pPr lvl="0" algn="ctr">
              <a:buFont typeface="Wingdings" pitchFamily="2" charset="2"/>
              <a:buChar char="q"/>
            </a:pPr>
            <a:r>
              <a:rPr lang="es-ES" i="1" dirty="0" smtClean="0"/>
              <a:t>Distancia</a:t>
            </a:r>
            <a:endParaRPr lang="es-ES" dirty="0"/>
          </a:p>
        </p:txBody>
      </p:sp>
      <p:sp>
        <p:nvSpPr>
          <p:cNvPr id="3" name="2 Marcador de contenido"/>
          <p:cNvSpPr>
            <a:spLocks noGrp="1"/>
          </p:cNvSpPr>
          <p:nvPr>
            <p:ph idx="1"/>
          </p:nvPr>
        </p:nvSpPr>
        <p:spPr>
          <a:xfrm>
            <a:off x="971600" y="2348880"/>
            <a:ext cx="7315200" cy="3456384"/>
          </a:xfrm>
        </p:spPr>
        <p:txBody>
          <a:bodyPr>
            <a:normAutofit fontScale="92500"/>
          </a:bodyPr>
          <a:lstStyle/>
          <a:p>
            <a:r>
              <a:rPr lang="es-ES" dirty="0" smtClean="0"/>
              <a:t>Se </a:t>
            </a:r>
            <a:r>
              <a:rPr lang="es-ES" dirty="0" smtClean="0"/>
              <a:t>mide la distancia Euclidiana punto a punto entre  las dos matrices cepstrum </a:t>
            </a:r>
            <a:endParaRPr lang="es-ES" dirty="0" smtClean="0"/>
          </a:p>
          <a:p>
            <a:endParaRPr lang="es-ES" dirty="0" smtClean="0"/>
          </a:p>
          <a:p>
            <a:endParaRPr lang="es-ES" dirty="0" smtClean="0"/>
          </a:p>
          <a:p>
            <a:endParaRPr lang="es-ES" dirty="0" smtClean="0"/>
          </a:p>
          <a:p>
            <a:endParaRPr lang="es-ES" dirty="0" smtClean="0"/>
          </a:p>
          <a:p>
            <a:endParaRPr lang="es-ES" dirty="0" smtClean="0"/>
          </a:p>
          <a:p>
            <a:r>
              <a:rPr lang="es-ES" dirty="0" smtClean="0"/>
              <a:t>Al generar un vector que almacene las medidas de distancia obtenidas, podemos identificar cuál es la menor de ellas y de ésta manera deducir cuál fue la </a:t>
            </a:r>
            <a:r>
              <a:rPr lang="es-ES" sz="2200" b="1" dirty="0" smtClean="0"/>
              <a:t>PALABRA RECONOCIDA</a:t>
            </a:r>
            <a:r>
              <a:rPr lang="es-ES" dirty="0" smtClean="0"/>
              <a:t>.  </a:t>
            </a:r>
            <a:endParaRPr lang="es-ES" dirty="0" smtClean="0"/>
          </a:p>
          <a:p>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SISTEMA DE RECONOCIMIENTO DE VOZ</a:t>
            </a:r>
            <a:endParaRPr lang="es-ES" b="1" dirty="0"/>
          </a:p>
        </p:txBody>
      </p:sp>
      <p:pic>
        <p:nvPicPr>
          <p:cNvPr id="125955" name="Picture 3"/>
          <p:cNvPicPr>
            <a:picLocks noChangeAspect="1" noChangeArrowheads="1"/>
          </p:cNvPicPr>
          <p:nvPr/>
        </p:nvPicPr>
        <p:blipFill>
          <a:blip r:embed="rId2" cstate="print"/>
          <a:srcRect/>
          <a:stretch>
            <a:fillRect/>
          </a:stretch>
        </p:blipFill>
        <p:spPr bwMode="auto">
          <a:xfrm>
            <a:off x="3275856" y="3429000"/>
            <a:ext cx="2746323" cy="838572"/>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3068960"/>
            <a:ext cx="5226968" cy="1154097"/>
          </a:xfrm>
        </p:spPr>
        <p:txBody>
          <a:bodyPr>
            <a:noAutofit/>
          </a:bodyPr>
          <a:lstStyle/>
          <a:p>
            <a:pPr algn="ctr"/>
            <a:r>
              <a:rPr lang="es-ES" sz="4400" b="1" dirty="0" smtClean="0"/>
              <a:t>INTERFAZ MATLAB - ARIA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24745"/>
            <a:ext cx="7632848" cy="936104"/>
          </a:xfrm>
        </p:spPr>
        <p:txBody>
          <a:bodyPr>
            <a:normAutofit/>
          </a:bodyPr>
          <a:lstStyle/>
          <a:p>
            <a:pPr lvl="0" algn="ctr">
              <a:buFont typeface="Wingdings" pitchFamily="2" charset="2"/>
              <a:buChar char="q"/>
            </a:pPr>
            <a:r>
              <a:rPr lang="es-ES" i="1" dirty="0" smtClean="0"/>
              <a:t>Descripción</a:t>
            </a:r>
            <a:endParaRPr lang="es-ES" dirty="0"/>
          </a:p>
        </p:txBody>
      </p:sp>
      <p:sp>
        <p:nvSpPr>
          <p:cNvPr id="3" name="2 Marcador de contenido"/>
          <p:cNvSpPr>
            <a:spLocks noGrp="1"/>
          </p:cNvSpPr>
          <p:nvPr>
            <p:ph idx="1"/>
          </p:nvPr>
        </p:nvSpPr>
        <p:spPr>
          <a:xfrm>
            <a:off x="971600" y="2276872"/>
            <a:ext cx="7315200" cy="1728192"/>
          </a:xfrm>
        </p:spPr>
        <p:txBody>
          <a:bodyPr>
            <a:noAutofit/>
          </a:bodyPr>
          <a:lstStyle/>
          <a:p>
            <a:pPr algn="just"/>
            <a:r>
              <a:rPr lang="es-ES" sz="1800" dirty="0" smtClean="0"/>
              <a:t>La interfaz de MATLAB-ARIA es una aplicación escrita en lenguaje C++, que permite llamar a muchos comandos y acciones de ARIA desde MATLAB.  Los programas escritos en código C++ y que pueden ser llamados desde MATLAB se denominan Archivos-MEX</a:t>
            </a:r>
            <a:r>
              <a:rPr lang="es-ES" sz="1800" dirty="0" smtClean="0"/>
              <a:t>.</a:t>
            </a:r>
          </a:p>
          <a:p>
            <a:pPr algn="just"/>
            <a:endParaRPr lang="es-ES" sz="1800" dirty="0" smtClean="0"/>
          </a:p>
          <a:p>
            <a:pPr algn="just"/>
            <a:r>
              <a:rPr lang="es-ES" sz="1800" dirty="0" smtClean="0"/>
              <a:t>Función MEX:</a:t>
            </a:r>
            <a:endParaRPr lang="es-ES" sz="1800"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INTERFAZ MATLAB-ARIA</a:t>
            </a:r>
            <a:endParaRPr lang="es-ES" b="1" dirty="0"/>
          </a:p>
        </p:txBody>
      </p:sp>
      <p:sp>
        <p:nvSpPr>
          <p:cNvPr id="6" name="5 Rectángulo"/>
          <p:cNvSpPr/>
          <p:nvPr/>
        </p:nvSpPr>
        <p:spPr>
          <a:xfrm>
            <a:off x="395536" y="4397042"/>
            <a:ext cx="8640960" cy="400110"/>
          </a:xfrm>
          <a:prstGeom prst="rect">
            <a:avLst/>
          </a:prstGeom>
        </p:spPr>
        <p:txBody>
          <a:bodyPr wrap="square">
            <a:spAutoFit/>
          </a:bodyPr>
          <a:lstStyle/>
          <a:p>
            <a:pPr algn="ctr"/>
            <a:r>
              <a:rPr lang="en-US" sz="2000" dirty="0" smtClean="0"/>
              <a:t>void </a:t>
            </a:r>
            <a:r>
              <a:rPr lang="en-US" sz="2000" dirty="0" err="1" smtClean="0"/>
              <a:t>mexFunction</a:t>
            </a:r>
            <a:r>
              <a:rPr lang="en-US" sz="2000" dirty="0" smtClean="0"/>
              <a:t>(</a:t>
            </a:r>
            <a:r>
              <a:rPr lang="en-US" sz="2000" dirty="0" err="1" smtClean="0"/>
              <a:t>int</a:t>
            </a:r>
            <a:r>
              <a:rPr lang="en-US" sz="2000" dirty="0" smtClean="0"/>
              <a:t> </a:t>
            </a:r>
            <a:r>
              <a:rPr lang="en-US" sz="2000" dirty="0" err="1" smtClean="0"/>
              <a:t>nlhs</a:t>
            </a:r>
            <a:r>
              <a:rPr lang="en-US" sz="2000" dirty="0" smtClean="0"/>
              <a:t>, </a:t>
            </a:r>
            <a:r>
              <a:rPr lang="en-US" sz="2000" dirty="0" err="1" smtClean="0"/>
              <a:t>mxArray</a:t>
            </a:r>
            <a:r>
              <a:rPr lang="en-US" sz="2000" dirty="0" smtClean="0"/>
              <a:t> *</a:t>
            </a:r>
            <a:r>
              <a:rPr lang="en-US" sz="2000" dirty="0" err="1" smtClean="0"/>
              <a:t>plhs</a:t>
            </a:r>
            <a:r>
              <a:rPr lang="en-US" sz="2000" dirty="0" smtClean="0"/>
              <a:t>[], </a:t>
            </a:r>
            <a:r>
              <a:rPr lang="en-US" sz="2000" dirty="0" err="1" smtClean="0"/>
              <a:t>int</a:t>
            </a:r>
            <a:r>
              <a:rPr lang="en-US" sz="2000" dirty="0" smtClean="0"/>
              <a:t> </a:t>
            </a:r>
            <a:r>
              <a:rPr lang="en-US" sz="2000" dirty="0" err="1" smtClean="0"/>
              <a:t>nrhs</a:t>
            </a:r>
            <a:r>
              <a:rPr lang="en-US" sz="2000" dirty="0" smtClean="0"/>
              <a:t>, const </a:t>
            </a:r>
            <a:r>
              <a:rPr lang="en-US" sz="2000" dirty="0" err="1" smtClean="0"/>
              <a:t>mxArray</a:t>
            </a:r>
            <a:r>
              <a:rPr lang="en-US" sz="2000" dirty="0" smtClean="0"/>
              <a:t> *</a:t>
            </a:r>
            <a:r>
              <a:rPr lang="en-US" sz="2000" dirty="0" err="1" smtClean="0"/>
              <a:t>prhs</a:t>
            </a:r>
            <a:r>
              <a:rPr lang="en-US" sz="2000" dirty="0" smtClean="0"/>
              <a:t>[])</a:t>
            </a:r>
            <a:endParaRPr lang="es-ES" sz="2000" dirty="0"/>
          </a:p>
        </p:txBody>
      </p:sp>
      <p:sp>
        <p:nvSpPr>
          <p:cNvPr id="9" name="8 Rectángulo"/>
          <p:cNvSpPr/>
          <p:nvPr/>
        </p:nvSpPr>
        <p:spPr>
          <a:xfrm>
            <a:off x="1115616" y="5157192"/>
            <a:ext cx="7056784" cy="1200329"/>
          </a:xfrm>
          <a:prstGeom prst="rect">
            <a:avLst/>
          </a:prstGeom>
        </p:spPr>
        <p:txBody>
          <a:bodyPr wrap="square">
            <a:spAutoFit/>
          </a:bodyPr>
          <a:lstStyle/>
          <a:p>
            <a:pPr algn="just">
              <a:buFont typeface="Arial" pitchFamily="34" charset="0"/>
              <a:buChar char="•"/>
            </a:pPr>
            <a:r>
              <a:rPr lang="es-SV" dirty="0" smtClean="0"/>
              <a:t>La compuerta de comunicación entre los software MATLAB y ARIA está escrita en lenguaje C++ desde Microsoft Visual Studio.NET 2003 y ha sido compilada en MATLAB R2009a con el propósito de generar un archivo MEX llamado ariainterface.mex</a:t>
            </a:r>
            <a:r>
              <a:rPr lang="es-SV" dirty="0" smtClean="0"/>
              <a:t>. </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2123728" y="5719227"/>
            <a:ext cx="561560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Argumentos de una función MEX</a:t>
            </a:r>
            <a:endParaRPr kumimoji="0" lang="es-E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4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1547664" y="1484785"/>
          <a:ext cx="6264695" cy="4091528"/>
        </p:xfrm>
        <a:graphic>
          <a:graphicData uri="http://schemas.openxmlformats.org/drawingml/2006/table">
            <a:tbl>
              <a:tblPr>
                <a:tableStyleId>{D7AC3CCA-C797-4891-BE02-D94E43425B78}</a:tableStyleId>
              </a:tblPr>
              <a:tblGrid>
                <a:gridCol w="2087717"/>
                <a:gridCol w="2088489"/>
                <a:gridCol w="2088489"/>
              </a:tblGrid>
              <a:tr h="244255">
                <a:tc>
                  <a:txBody>
                    <a:bodyPr/>
                    <a:lstStyle/>
                    <a:p>
                      <a:pPr algn="ctr">
                        <a:lnSpc>
                          <a:spcPct val="150000"/>
                        </a:lnSpc>
                        <a:spcAft>
                          <a:spcPts val="0"/>
                        </a:spcAft>
                      </a:pPr>
                      <a:r>
                        <a:rPr lang="es-ES" sz="1600" dirty="0"/>
                        <a:t>C/MEX</a:t>
                      </a:r>
                      <a:endParaRPr lang="es-ES" sz="1600" dirty="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a:t>SIGNIFICADO</a:t>
                      </a:r>
                      <a:endParaRPr lang="es-ES" sz="160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a:t>CÓDIGO .M</a:t>
                      </a:r>
                      <a:endParaRPr lang="es-ES" sz="1600">
                        <a:latin typeface="Times New Roman"/>
                        <a:ea typeface="Calibri"/>
                        <a:cs typeface="Times New Roman"/>
                      </a:endParaRPr>
                    </a:p>
                  </a:txBody>
                  <a:tcPr marL="68580" marR="68580" marT="0" marB="0" anchor="ctr"/>
                </a:tc>
              </a:tr>
              <a:tr h="521972">
                <a:tc>
                  <a:txBody>
                    <a:bodyPr/>
                    <a:lstStyle/>
                    <a:p>
                      <a:pPr algn="ctr">
                        <a:lnSpc>
                          <a:spcPct val="150000"/>
                        </a:lnSpc>
                        <a:spcAft>
                          <a:spcPts val="0"/>
                        </a:spcAft>
                      </a:pPr>
                      <a:r>
                        <a:rPr lang="es-ES" sz="1600"/>
                        <a:t>Nlhs</a:t>
                      </a:r>
                      <a:endParaRPr lang="es-ES" sz="160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a:t>Número de variables de salida</a:t>
                      </a:r>
                      <a:endParaRPr lang="es-ES" sz="160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a:t>Nargout</a:t>
                      </a:r>
                      <a:endParaRPr lang="es-ES" sz="1600">
                        <a:latin typeface="Times New Roman"/>
                        <a:ea typeface="Calibri"/>
                        <a:cs typeface="Times New Roman"/>
                      </a:endParaRPr>
                    </a:p>
                  </a:txBody>
                  <a:tcPr marL="68580" marR="68580" marT="0" marB="0" anchor="ctr"/>
                </a:tc>
              </a:tr>
              <a:tr h="1029088">
                <a:tc>
                  <a:txBody>
                    <a:bodyPr/>
                    <a:lstStyle/>
                    <a:p>
                      <a:pPr algn="ctr">
                        <a:lnSpc>
                          <a:spcPct val="150000"/>
                        </a:lnSpc>
                        <a:spcAft>
                          <a:spcPts val="0"/>
                        </a:spcAft>
                      </a:pPr>
                      <a:r>
                        <a:rPr lang="es-ES" sz="1600" dirty="0"/>
                        <a:t>Plhs</a:t>
                      </a:r>
                      <a:endParaRPr lang="es-ES" sz="1600" dirty="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a:t>Arreglo de punteros mxArray para las variables de salida</a:t>
                      </a:r>
                      <a:endParaRPr lang="es-ES" sz="160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a:t>Varargout</a:t>
                      </a:r>
                      <a:endParaRPr lang="es-ES" sz="1600">
                        <a:latin typeface="Times New Roman"/>
                        <a:ea typeface="Calibri"/>
                        <a:cs typeface="Times New Roman"/>
                      </a:endParaRPr>
                    </a:p>
                  </a:txBody>
                  <a:tcPr marL="68580" marR="68580" marT="0" marB="0" anchor="ctr"/>
                </a:tc>
              </a:tr>
              <a:tr h="799688">
                <a:tc>
                  <a:txBody>
                    <a:bodyPr/>
                    <a:lstStyle/>
                    <a:p>
                      <a:pPr algn="ctr">
                        <a:lnSpc>
                          <a:spcPct val="150000"/>
                        </a:lnSpc>
                        <a:spcAft>
                          <a:spcPts val="0"/>
                        </a:spcAft>
                      </a:pPr>
                      <a:r>
                        <a:rPr lang="es-ES" sz="1600"/>
                        <a:t>Nrhs</a:t>
                      </a:r>
                      <a:endParaRPr lang="es-ES" sz="160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a:t>Número de variables de entrada</a:t>
                      </a:r>
                      <a:endParaRPr lang="es-ES" sz="160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a:t>Nargin</a:t>
                      </a:r>
                      <a:endParaRPr lang="es-ES" sz="1600">
                        <a:latin typeface="Times New Roman"/>
                        <a:ea typeface="Calibri"/>
                        <a:cs typeface="Times New Roman"/>
                      </a:endParaRPr>
                    </a:p>
                  </a:txBody>
                  <a:tcPr marL="68580" marR="68580" marT="0" marB="0" anchor="ctr"/>
                </a:tc>
              </a:tr>
              <a:tr h="1077404">
                <a:tc>
                  <a:txBody>
                    <a:bodyPr/>
                    <a:lstStyle/>
                    <a:p>
                      <a:pPr algn="ctr">
                        <a:lnSpc>
                          <a:spcPct val="150000"/>
                        </a:lnSpc>
                        <a:spcAft>
                          <a:spcPts val="0"/>
                        </a:spcAft>
                      </a:pPr>
                      <a:r>
                        <a:rPr lang="es-ES" sz="1600"/>
                        <a:t>prhs</a:t>
                      </a:r>
                      <a:endParaRPr lang="es-ES" sz="160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a:t>Arreglo de punteros mxArray para las variables de entrada.</a:t>
                      </a:r>
                      <a:endParaRPr lang="es-ES" sz="1600">
                        <a:latin typeface="Times New Roman"/>
                        <a:ea typeface="Calibri"/>
                        <a:cs typeface="Times New Roman"/>
                      </a:endParaRPr>
                    </a:p>
                  </a:txBody>
                  <a:tcPr marL="68580" marR="68580" marT="0" marB="0" anchor="ctr"/>
                </a:tc>
                <a:tc>
                  <a:txBody>
                    <a:bodyPr/>
                    <a:lstStyle/>
                    <a:p>
                      <a:pPr algn="ctr">
                        <a:lnSpc>
                          <a:spcPct val="150000"/>
                        </a:lnSpc>
                        <a:spcAft>
                          <a:spcPts val="0"/>
                        </a:spcAft>
                      </a:pPr>
                      <a:r>
                        <a:rPr lang="es-ES" sz="1600" dirty="0"/>
                        <a:t>varargin</a:t>
                      </a:r>
                      <a:endParaRPr lang="es-ES" sz="1600" dirty="0">
                        <a:latin typeface="Times New Roman"/>
                        <a:ea typeface="Calibri"/>
                        <a:cs typeface="Times New Roman"/>
                      </a:endParaRPr>
                    </a:p>
                  </a:txBody>
                  <a:tcPr marL="68580" marR="68580" marT="0" marB="0" anchor="ctr"/>
                </a:tc>
              </a:tr>
            </a:tbl>
          </a:graphicData>
        </a:graphic>
      </p:graphicFrame>
      <p:sp>
        <p:nvSpPr>
          <p:cNvPr id="8" name="7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INTERFAZ MATLAB-ARIA</a:t>
            </a:r>
            <a:endParaRPr lang="es-E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nvPr>
        </p:nvGraphicFramePr>
        <p:xfrm>
          <a:off x="0" y="44624"/>
          <a:ext cx="9144000" cy="6741368"/>
        </p:xfrm>
        <a:graphic>
          <a:graphicData uri="http://schemas.openxmlformats.org/drawingml/2006/table">
            <a:tbl>
              <a:tblPr>
                <a:tableStyleId>{D7AC3CCA-C797-4891-BE02-D94E43425B78}</a:tableStyleId>
              </a:tblPr>
              <a:tblGrid>
                <a:gridCol w="2125780"/>
                <a:gridCol w="2165390"/>
                <a:gridCol w="2027260"/>
                <a:gridCol w="2825570"/>
              </a:tblGrid>
              <a:tr h="561781">
                <a:tc>
                  <a:txBody>
                    <a:bodyPr/>
                    <a:lstStyle/>
                    <a:p>
                      <a:pPr algn="ctr">
                        <a:lnSpc>
                          <a:spcPct val="150000"/>
                        </a:lnSpc>
                        <a:spcAft>
                          <a:spcPts val="0"/>
                        </a:spcAft>
                      </a:pPr>
                      <a:r>
                        <a:rPr lang="es-SV" sz="1200"/>
                        <a:t>FUNCIÒN DE MATLAB</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s-SV" sz="1200"/>
                        <a:t>INTERFAZ </a:t>
                      </a:r>
                      <a:endParaRPr lang="es-ES" sz="1400"/>
                    </a:p>
                    <a:p>
                      <a:pPr algn="ctr">
                        <a:lnSpc>
                          <a:spcPct val="150000"/>
                        </a:lnSpc>
                        <a:spcAft>
                          <a:spcPts val="0"/>
                        </a:spcAft>
                      </a:pPr>
                      <a:r>
                        <a:rPr lang="es-SV" sz="1200"/>
                        <a:t>MATLAB-ARIA</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s-SV" sz="1200"/>
                        <a:t>FUNCIÓN ARIA</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s-SV" sz="1200"/>
                        <a:t>DESCRIPCIÓN</a:t>
                      </a:r>
                      <a:endParaRPr lang="es-ES" sz="1400">
                        <a:latin typeface="Times New Roman"/>
                        <a:ea typeface="Calibri"/>
                        <a:cs typeface="Times New Roman"/>
                      </a:endParaRPr>
                    </a:p>
                  </a:txBody>
                  <a:tcPr marL="39028" marR="39028" marT="0" marB="0"/>
                </a:tc>
              </a:tr>
              <a:tr h="842671">
                <a:tc>
                  <a:txBody>
                    <a:bodyPr/>
                    <a:lstStyle/>
                    <a:p>
                      <a:pPr algn="ctr">
                        <a:lnSpc>
                          <a:spcPct val="150000"/>
                        </a:lnSpc>
                        <a:spcAft>
                          <a:spcPts val="0"/>
                        </a:spcAft>
                      </a:pPr>
                      <a:r>
                        <a:rPr lang="es-SV" sz="1200"/>
                        <a:t>robotInit()</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s-SV" sz="1200"/>
                        <a:t>ariainterface(0)</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s-SV" sz="1200"/>
                        <a:t>myRobotInit()</a:t>
                      </a:r>
                      <a:endParaRPr lang="es-ES" sz="1400">
                        <a:latin typeface="Times New Roman"/>
                        <a:ea typeface="Calibri"/>
                        <a:cs typeface="Times New Roman"/>
                      </a:endParaRPr>
                    </a:p>
                  </a:txBody>
                  <a:tcPr marL="39028" marR="39028" marT="0" marB="0" anchor="ctr"/>
                </a:tc>
                <a:tc>
                  <a:txBody>
                    <a:bodyPr/>
                    <a:lstStyle/>
                    <a:p>
                      <a:pPr algn="just">
                        <a:lnSpc>
                          <a:spcPct val="150000"/>
                        </a:lnSpc>
                        <a:spcAft>
                          <a:spcPts val="0"/>
                        </a:spcAft>
                      </a:pPr>
                      <a:r>
                        <a:rPr lang="es-ES" sz="1200"/>
                        <a:t>Esta función inicializa la conexión con el robot ya sea en el simulador o el robot físico.</a:t>
                      </a:r>
                      <a:endParaRPr lang="es-ES" sz="1400">
                        <a:latin typeface="Times New Roman"/>
                        <a:ea typeface="Calibri"/>
                        <a:cs typeface="Times New Roman"/>
                      </a:endParaRPr>
                    </a:p>
                  </a:txBody>
                  <a:tcPr marL="39028" marR="39028" marT="0" marB="0" anchor="ctr"/>
                </a:tc>
              </a:tr>
              <a:tr h="842671">
                <a:tc>
                  <a:txBody>
                    <a:bodyPr/>
                    <a:lstStyle/>
                    <a:p>
                      <a:pPr algn="ctr">
                        <a:lnSpc>
                          <a:spcPct val="150000"/>
                        </a:lnSpc>
                        <a:spcAft>
                          <a:spcPts val="0"/>
                        </a:spcAft>
                      </a:pPr>
                      <a:r>
                        <a:rPr lang="en-US" sz="1200"/>
                        <a:t>shutdown()</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ariainterface(1)</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myShutdown()</a:t>
                      </a:r>
                      <a:endParaRPr lang="es-ES" sz="1400">
                        <a:latin typeface="Times New Roman"/>
                        <a:ea typeface="Calibri"/>
                        <a:cs typeface="Times New Roman"/>
                      </a:endParaRPr>
                    </a:p>
                  </a:txBody>
                  <a:tcPr marL="39028" marR="39028" marT="0" marB="0" anchor="ctr"/>
                </a:tc>
                <a:tc>
                  <a:txBody>
                    <a:bodyPr/>
                    <a:lstStyle/>
                    <a:p>
                      <a:pPr algn="just">
                        <a:lnSpc>
                          <a:spcPct val="150000"/>
                        </a:lnSpc>
                        <a:spcAft>
                          <a:spcPts val="0"/>
                        </a:spcAft>
                      </a:pPr>
                      <a:r>
                        <a:rPr lang="es-ES" sz="1200"/>
                        <a:t>Esta función apaga el robot y lo desconecta ya sea en el simulador o el robot físico</a:t>
                      </a:r>
                      <a:endParaRPr lang="es-ES" sz="1400">
                        <a:latin typeface="Times New Roman"/>
                        <a:ea typeface="Calibri"/>
                        <a:cs typeface="Times New Roman"/>
                      </a:endParaRPr>
                    </a:p>
                  </a:txBody>
                  <a:tcPr marL="39028" marR="39028" marT="0" marB="0" anchor="ctr"/>
                </a:tc>
              </a:tr>
              <a:tr h="842671">
                <a:tc>
                  <a:txBody>
                    <a:bodyPr/>
                    <a:lstStyle/>
                    <a:p>
                      <a:pPr algn="ctr">
                        <a:lnSpc>
                          <a:spcPct val="150000"/>
                        </a:lnSpc>
                        <a:spcAft>
                          <a:spcPts val="0"/>
                        </a:spcAft>
                      </a:pPr>
                      <a:r>
                        <a:rPr lang="en-US" sz="1200"/>
                        <a:t>setVel(veltrans)</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ariainterface(2,veltrans)</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robot-&gt;setVel(*firstArg)</a:t>
                      </a:r>
                      <a:endParaRPr lang="es-ES" sz="1400">
                        <a:latin typeface="Times New Roman"/>
                        <a:ea typeface="Calibri"/>
                        <a:cs typeface="Times New Roman"/>
                      </a:endParaRPr>
                    </a:p>
                  </a:txBody>
                  <a:tcPr marL="39028" marR="39028" marT="0" marB="0" anchor="ctr"/>
                </a:tc>
                <a:tc>
                  <a:txBody>
                    <a:bodyPr/>
                    <a:lstStyle/>
                    <a:p>
                      <a:pPr algn="just">
                        <a:lnSpc>
                          <a:spcPct val="150000"/>
                        </a:lnSpc>
                        <a:spcAft>
                          <a:spcPts val="0"/>
                        </a:spcAft>
                      </a:pPr>
                      <a:r>
                        <a:rPr lang="es-ES" sz="1200"/>
                        <a:t>Esta función establece la velocidad transversal del robot en mm/s, siendo la velocidad máxima de 1200mm/s</a:t>
                      </a:r>
                      <a:endParaRPr lang="es-ES" sz="1400">
                        <a:latin typeface="Times New Roman"/>
                        <a:ea typeface="Calibri"/>
                        <a:cs typeface="Times New Roman"/>
                      </a:endParaRPr>
                    </a:p>
                  </a:txBody>
                  <a:tcPr marL="39028" marR="39028" marT="0" marB="0" anchor="ctr"/>
                </a:tc>
              </a:tr>
              <a:tr h="561781">
                <a:tc>
                  <a:txBody>
                    <a:bodyPr/>
                    <a:lstStyle/>
                    <a:p>
                      <a:pPr algn="ctr">
                        <a:lnSpc>
                          <a:spcPct val="150000"/>
                        </a:lnSpc>
                        <a:spcAft>
                          <a:spcPts val="0"/>
                        </a:spcAft>
                      </a:pPr>
                      <a:r>
                        <a:rPr lang="en-US" sz="1200"/>
                        <a:t>stop()</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ariainterface(3)</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robot-&gt;stop()</a:t>
                      </a:r>
                      <a:endParaRPr lang="es-ES" sz="1400">
                        <a:latin typeface="Times New Roman"/>
                        <a:ea typeface="Calibri"/>
                        <a:cs typeface="Times New Roman"/>
                      </a:endParaRPr>
                    </a:p>
                  </a:txBody>
                  <a:tcPr marL="39028" marR="39028" marT="0" marB="0" anchor="ctr"/>
                </a:tc>
                <a:tc>
                  <a:txBody>
                    <a:bodyPr/>
                    <a:lstStyle/>
                    <a:p>
                      <a:pPr algn="just">
                        <a:lnSpc>
                          <a:spcPct val="150000"/>
                        </a:lnSpc>
                        <a:spcAft>
                          <a:spcPts val="0"/>
                        </a:spcAft>
                      </a:pPr>
                      <a:r>
                        <a:rPr lang="es-ES" sz="1200"/>
                        <a:t>Esta función detiene el movimiento del robot</a:t>
                      </a:r>
                      <a:endParaRPr lang="es-ES" sz="1400">
                        <a:latin typeface="Times New Roman"/>
                        <a:ea typeface="Calibri"/>
                        <a:cs typeface="Times New Roman"/>
                      </a:endParaRPr>
                    </a:p>
                  </a:txBody>
                  <a:tcPr marL="39028" marR="39028" marT="0" marB="0" anchor="ctr"/>
                </a:tc>
              </a:tr>
              <a:tr h="1123561">
                <a:tc>
                  <a:txBody>
                    <a:bodyPr/>
                    <a:lstStyle/>
                    <a:p>
                      <a:pPr algn="ctr">
                        <a:lnSpc>
                          <a:spcPct val="150000"/>
                        </a:lnSpc>
                        <a:spcAft>
                          <a:spcPts val="0"/>
                        </a:spcAft>
                      </a:pPr>
                      <a:r>
                        <a:rPr lang="en-US" sz="1200"/>
                        <a:t>setRotVel(velrot)</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ariainterface(4,Velrot)</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robot-&gt;setRotVel(*firstArg)</a:t>
                      </a:r>
                      <a:endParaRPr lang="es-ES" sz="1400">
                        <a:latin typeface="Times New Roman"/>
                        <a:ea typeface="Calibri"/>
                        <a:cs typeface="Times New Roman"/>
                      </a:endParaRPr>
                    </a:p>
                  </a:txBody>
                  <a:tcPr marL="39028" marR="39028" marT="0" marB="0" anchor="ctr"/>
                </a:tc>
                <a:tc>
                  <a:txBody>
                    <a:bodyPr/>
                    <a:lstStyle/>
                    <a:p>
                      <a:pPr algn="just">
                        <a:lnSpc>
                          <a:spcPct val="150000"/>
                        </a:lnSpc>
                        <a:spcAft>
                          <a:spcPts val="0"/>
                        </a:spcAft>
                      </a:pPr>
                      <a:r>
                        <a:rPr lang="es-ES" sz="1200"/>
                        <a:t>Esta función establece la velocidad rotacional deseada del robot en grados/s, siendo la velocidad máxima de rotación de 300 grados/s</a:t>
                      </a:r>
                      <a:endParaRPr lang="es-ES" sz="1400">
                        <a:latin typeface="Times New Roman"/>
                        <a:ea typeface="Calibri"/>
                        <a:cs typeface="Times New Roman"/>
                      </a:endParaRPr>
                    </a:p>
                  </a:txBody>
                  <a:tcPr marL="39028" marR="39028" marT="0" marB="0"/>
                </a:tc>
              </a:tr>
              <a:tr h="842671">
                <a:tc>
                  <a:txBody>
                    <a:bodyPr/>
                    <a:lstStyle/>
                    <a:p>
                      <a:pPr algn="ctr">
                        <a:lnSpc>
                          <a:spcPct val="150000"/>
                        </a:lnSpc>
                        <a:spcAft>
                          <a:spcPts val="0"/>
                        </a:spcAft>
                      </a:pPr>
                      <a:r>
                        <a:rPr lang="en-US" sz="1200"/>
                        <a:t>setTransAccel(acel)</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ariainterface(5,acel)</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robot-&gt;setTransAccel (*firstArg)</a:t>
                      </a:r>
                      <a:endParaRPr lang="es-ES" sz="1400">
                        <a:latin typeface="Times New Roman"/>
                        <a:ea typeface="Calibri"/>
                        <a:cs typeface="Times New Roman"/>
                      </a:endParaRPr>
                    </a:p>
                  </a:txBody>
                  <a:tcPr marL="39028" marR="39028" marT="0" marB="0" anchor="ctr"/>
                </a:tc>
                <a:tc>
                  <a:txBody>
                    <a:bodyPr/>
                    <a:lstStyle/>
                    <a:p>
                      <a:pPr algn="just">
                        <a:lnSpc>
                          <a:spcPct val="150000"/>
                        </a:lnSpc>
                        <a:spcAft>
                          <a:spcPts val="0"/>
                        </a:spcAft>
                      </a:pPr>
                      <a:r>
                        <a:rPr lang="es-ES" sz="1200"/>
                        <a:t>Esta función establece la aceleración de traslación deseada del robot en grados/s</a:t>
                      </a:r>
                      <a:r>
                        <a:rPr lang="es-ES" sz="1200" baseline="30000"/>
                        <a:t>2</a:t>
                      </a:r>
                      <a:r>
                        <a:rPr lang="es-ES" sz="1200"/>
                        <a:t>. Max. 2000 grados/s</a:t>
                      </a:r>
                      <a:r>
                        <a:rPr lang="es-ES" sz="1200" baseline="30000"/>
                        <a:t>2</a:t>
                      </a:r>
                      <a:endParaRPr lang="es-ES" sz="1400">
                        <a:latin typeface="Times New Roman"/>
                        <a:ea typeface="Calibri"/>
                        <a:cs typeface="Times New Roman"/>
                      </a:endParaRPr>
                    </a:p>
                  </a:txBody>
                  <a:tcPr marL="39028" marR="39028" marT="0" marB="0"/>
                </a:tc>
              </a:tr>
              <a:tr h="1123561">
                <a:tc>
                  <a:txBody>
                    <a:bodyPr/>
                    <a:lstStyle/>
                    <a:p>
                      <a:pPr algn="ctr">
                        <a:lnSpc>
                          <a:spcPct val="150000"/>
                        </a:lnSpc>
                        <a:spcAft>
                          <a:spcPts val="0"/>
                        </a:spcAft>
                      </a:pPr>
                      <a:r>
                        <a:rPr lang="en-US" sz="1200"/>
                        <a:t>setTransDecel(desacel)</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ariainterface(6,desacel)</a:t>
                      </a:r>
                      <a:endParaRPr lang="es-ES" sz="1400">
                        <a:latin typeface="Times New Roman"/>
                        <a:ea typeface="Calibri"/>
                        <a:cs typeface="Times New Roman"/>
                      </a:endParaRPr>
                    </a:p>
                  </a:txBody>
                  <a:tcPr marL="39028" marR="39028" marT="0" marB="0" anchor="ctr"/>
                </a:tc>
                <a:tc>
                  <a:txBody>
                    <a:bodyPr/>
                    <a:lstStyle/>
                    <a:p>
                      <a:pPr algn="ctr">
                        <a:lnSpc>
                          <a:spcPct val="150000"/>
                        </a:lnSpc>
                        <a:spcAft>
                          <a:spcPts val="0"/>
                        </a:spcAft>
                      </a:pPr>
                      <a:r>
                        <a:rPr lang="en-US" sz="1200"/>
                        <a:t>robot-&gt;setTransDecel (*firstArg)</a:t>
                      </a:r>
                      <a:endParaRPr lang="es-ES" sz="1400">
                        <a:latin typeface="Times New Roman"/>
                        <a:ea typeface="Calibri"/>
                        <a:cs typeface="Times New Roman"/>
                      </a:endParaRPr>
                    </a:p>
                  </a:txBody>
                  <a:tcPr marL="39028" marR="39028" marT="0" marB="0" anchor="ctr"/>
                </a:tc>
                <a:tc>
                  <a:txBody>
                    <a:bodyPr/>
                    <a:lstStyle/>
                    <a:p>
                      <a:pPr algn="just">
                        <a:lnSpc>
                          <a:spcPct val="150000"/>
                        </a:lnSpc>
                        <a:spcAft>
                          <a:spcPts val="0"/>
                        </a:spcAft>
                      </a:pPr>
                      <a:r>
                        <a:rPr lang="es-ES" sz="1200" dirty="0"/>
                        <a:t>Esta función establece la desaceleración de traslación deseada del robot en grados/s</a:t>
                      </a:r>
                      <a:r>
                        <a:rPr lang="es-ES" sz="1200" baseline="30000" dirty="0"/>
                        <a:t>2</a:t>
                      </a:r>
                      <a:r>
                        <a:rPr lang="es-ES" sz="1200" dirty="0"/>
                        <a:t>. Max. 2000 grados/s</a:t>
                      </a:r>
                      <a:r>
                        <a:rPr lang="es-ES" sz="1200" baseline="30000" dirty="0"/>
                        <a:t>2</a:t>
                      </a:r>
                      <a:endParaRPr lang="es-ES" sz="1400" dirty="0">
                        <a:latin typeface="Times New Roman"/>
                        <a:ea typeface="Calibri"/>
                        <a:cs typeface="Times New Roman"/>
                      </a:endParaRPr>
                    </a:p>
                  </a:txBody>
                  <a:tcPr marL="39028" marR="39028"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Imagen 8"/>
          <p:cNvPicPr>
            <a:picLocks noChangeAspect="1" noChangeArrowheads="1"/>
          </p:cNvPicPr>
          <p:nvPr/>
        </p:nvPicPr>
        <p:blipFill>
          <a:blip r:embed="rId2" cstate="print"/>
          <a:srcRect/>
          <a:stretch>
            <a:fillRect/>
          </a:stretch>
        </p:blipFill>
        <p:spPr bwMode="auto">
          <a:xfrm>
            <a:off x="1331640" y="1412776"/>
            <a:ext cx="6817759" cy="4248472"/>
          </a:xfrm>
          <a:prstGeom prst="rect">
            <a:avLst/>
          </a:prstGeom>
          <a:noFill/>
          <a:ln w="9525">
            <a:noFill/>
            <a:miter lim="800000"/>
            <a:headEnd/>
            <a:tailEnd/>
          </a:ln>
        </p:spPr>
      </p:pic>
      <p:sp>
        <p:nvSpPr>
          <p:cNvPr id="5" name="4 Rectángulo"/>
          <p:cNvSpPr/>
          <p:nvPr/>
        </p:nvSpPr>
        <p:spPr>
          <a:xfrm>
            <a:off x="2483768" y="5877272"/>
            <a:ext cx="4572000" cy="707886"/>
          </a:xfrm>
          <a:prstGeom prst="rect">
            <a:avLst/>
          </a:prstGeom>
        </p:spPr>
        <p:txBody>
          <a:bodyPr>
            <a:spAutoFit/>
          </a:bodyPr>
          <a:lstStyle/>
          <a:p>
            <a:pPr algn="ctr"/>
            <a:r>
              <a:rPr lang="es-ES" sz="2000" b="1" dirty="0" smtClean="0"/>
              <a:t>Funcionamiento de la interfaz MATLAB-ARIA</a:t>
            </a:r>
            <a:endParaRPr lang="es-ES" sz="2000" b="1" dirty="0"/>
          </a:p>
        </p:txBody>
      </p:sp>
      <p:sp>
        <p:nvSpPr>
          <p:cNvPr id="6" name="5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INTERFAZ MATLAB-ARIA</a:t>
            </a:r>
            <a:endParaRPr lang="es-E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3356992"/>
            <a:ext cx="8316416" cy="1154097"/>
          </a:xfrm>
        </p:spPr>
        <p:txBody>
          <a:bodyPr>
            <a:normAutofit fontScale="90000"/>
          </a:bodyPr>
          <a:lstStyle/>
          <a:p>
            <a:pPr algn="ctr"/>
            <a:r>
              <a:rPr lang="es-ES" b="1" cap="small" dirty="0" smtClean="0"/>
              <a:t>CONTROL POR VOZ </a:t>
            </a:r>
            <a:r>
              <a:rPr lang="es-ES" b="1" cap="small" dirty="0" smtClean="0"/>
              <a:t>DEL </a:t>
            </a:r>
            <a:r>
              <a:rPr lang="es-ES" b="1" cap="small" dirty="0" smtClean="0"/>
              <a:t>ROBOT PIONEER P3-DX EMPLEANDO LA INTERFAZ </a:t>
            </a:r>
            <a:r>
              <a:rPr lang="es-ES" b="1" cap="small" dirty="0" smtClean="0"/>
              <a:t/>
            </a:r>
            <a:br>
              <a:rPr lang="es-ES" b="1" cap="small" dirty="0" smtClean="0"/>
            </a:br>
            <a:r>
              <a:rPr lang="es-ES" b="1" cap="small" dirty="0" smtClean="0"/>
              <a:t>MARLAB-ARIA</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700808"/>
            <a:ext cx="7315200" cy="2595025"/>
          </a:xfrm>
        </p:spPr>
        <p:txBody>
          <a:bodyPr/>
          <a:lstStyle/>
          <a:p>
            <a:pPr algn="ctr"/>
            <a:r>
              <a:rPr lang="en-US" b="1" dirty="0" smtClean="0"/>
              <a:t>DESCRIPCIÓN DEL PROBLEMA</a:t>
            </a:r>
            <a:endParaRPr lang="es-EC" b="1" dirty="0"/>
          </a:p>
        </p:txBody>
      </p:sp>
    </p:spTree>
    <p:extLst>
      <p:ext uri="{BB962C8B-B14F-4D97-AF65-F5344CB8AC3E}">
        <p14:creationId xmlns="" xmlns:p14="http://schemas.microsoft.com/office/powerpoint/2010/main" val="1364732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7632848" cy="1154097"/>
          </a:xfrm>
        </p:spPr>
        <p:txBody>
          <a:bodyPr>
            <a:normAutofit/>
          </a:bodyPr>
          <a:lstStyle/>
          <a:p>
            <a:pPr lvl="0" algn="ctr">
              <a:buFont typeface="Wingdings" pitchFamily="2" charset="2"/>
              <a:buChar char="q"/>
            </a:pPr>
            <a:r>
              <a:rPr lang="es-ES" i="1" dirty="0" smtClean="0"/>
              <a:t>Interfaz de la Aplicación</a:t>
            </a:r>
            <a:endParaRPr lang="es-ES" dirty="0"/>
          </a:p>
        </p:txBody>
      </p:sp>
      <p:sp>
        <p:nvSpPr>
          <p:cNvPr id="3" name="2 Marcador de contenido"/>
          <p:cNvSpPr>
            <a:spLocks noGrp="1"/>
          </p:cNvSpPr>
          <p:nvPr>
            <p:ph idx="1"/>
          </p:nvPr>
        </p:nvSpPr>
        <p:spPr>
          <a:xfrm>
            <a:off x="467544" y="2132856"/>
            <a:ext cx="2664296" cy="2232248"/>
          </a:xfrm>
        </p:spPr>
        <p:txBody>
          <a:bodyPr>
            <a:normAutofit/>
          </a:bodyPr>
          <a:lstStyle/>
          <a:p>
            <a:r>
              <a:rPr lang="es-ES" dirty="0" smtClean="0"/>
              <a:t>La interfaz ha sido desarrollada empleando la herramienta GUIDE de MATLAB. </a:t>
            </a:r>
            <a:endParaRPr lang="es-ES" dirty="0"/>
          </a:p>
        </p:txBody>
      </p:sp>
      <p:pic>
        <p:nvPicPr>
          <p:cNvPr id="134146" name="Imagen 1"/>
          <p:cNvPicPr>
            <a:picLocks noChangeAspect="1" noChangeArrowheads="1"/>
          </p:cNvPicPr>
          <p:nvPr/>
        </p:nvPicPr>
        <p:blipFill>
          <a:blip r:embed="rId2" cstate="print"/>
          <a:srcRect l="497" r="41966" b="6227"/>
          <a:stretch>
            <a:fillRect/>
          </a:stretch>
        </p:blipFill>
        <p:spPr bwMode="auto">
          <a:xfrm>
            <a:off x="3131840" y="1628800"/>
            <a:ext cx="5497187" cy="4896544"/>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24744"/>
            <a:ext cx="7632848" cy="1154097"/>
          </a:xfrm>
        </p:spPr>
        <p:txBody>
          <a:bodyPr>
            <a:normAutofit/>
          </a:bodyPr>
          <a:lstStyle/>
          <a:p>
            <a:pPr lvl="0" algn="ctr">
              <a:buFont typeface="Wingdings" pitchFamily="2" charset="2"/>
              <a:buChar char="q"/>
            </a:pPr>
            <a:r>
              <a:rPr lang="es-ES" i="1" dirty="0" smtClean="0"/>
              <a:t>Panel de Configuración</a:t>
            </a:r>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PANELES DE MANDO</a:t>
            </a:r>
            <a:endParaRPr lang="es-ES" b="1" dirty="0"/>
          </a:p>
        </p:txBody>
      </p:sp>
      <p:pic>
        <p:nvPicPr>
          <p:cNvPr id="7" name="6 Imagen"/>
          <p:cNvPicPr/>
          <p:nvPr/>
        </p:nvPicPr>
        <p:blipFill>
          <a:blip r:embed="rId2" cstate="print"/>
          <a:srcRect l="1179" t="12496" r="75742" b="45461"/>
          <a:stretch>
            <a:fillRect/>
          </a:stretch>
        </p:blipFill>
        <p:spPr>
          <a:xfrm>
            <a:off x="2483768" y="2348880"/>
            <a:ext cx="4554545" cy="3888312"/>
          </a:xfrm>
          <a:prstGeom prst="rect">
            <a:avLst/>
          </a:prstGeom>
          <a:ln w="12700">
            <a:solidFill>
              <a:schemeClr val="bg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24744"/>
            <a:ext cx="7632848" cy="1154097"/>
          </a:xfrm>
        </p:spPr>
        <p:txBody>
          <a:bodyPr>
            <a:normAutofit/>
          </a:bodyPr>
          <a:lstStyle/>
          <a:p>
            <a:pPr lvl="0" algn="ctr">
              <a:buFont typeface="Wingdings" pitchFamily="2" charset="2"/>
              <a:buChar char="q"/>
            </a:pPr>
            <a:r>
              <a:rPr lang="es-ES" i="1" dirty="0" smtClean="0"/>
              <a:t>Panel de Mando Manual</a:t>
            </a:r>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PANELES DE MANDO</a:t>
            </a:r>
            <a:endParaRPr lang="es-ES" b="1" dirty="0"/>
          </a:p>
        </p:txBody>
      </p:sp>
      <p:pic>
        <p:nvPicPr>
          <p:cNvPr id="5" name="4 Imagen"/>
          <p:cNvPicPr/>
          <p:nvPr/>
        </p:nvPicPr>
        <p:blipFill>
          <a:blip r:embed="rId2" cstate="print"/>
          <a:srcRect l="1182" t="54427" r="75387" b="12541"/>
          <a:stretch>
            <a:fillRect/>
          </a:stretch>
        </p:blipFill>
        <p:spPr>
          <a:xfrm>
            <a:off x="2555776" y="2420888"/>
            <a:ext cx="4608544" cy="3890286"/>
          </a:xfrm>
          <a:prstGeom prst="rect">
            <a:avLst/>
          </a:prstGeom>
          <a:ln w="12700">
            <a:solidFill>
              <a:schemeClr val="bg1"/>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24744"/>
            <a:ext cx="7632848" cy="1154097"/>
          </a:xfrm>
        </p:spPr>
        <p:txBody>
          <a:bodyPr>
            <a:normAutofit/>
          </a:bodyPr>
          <a:lstStyle/>
          <a:p>
            <a:pPr lvl="0" algn="ctr">
              <a:buFont typeface="Wingdings" pitchFamily="2" charset="2"/>
              <a:buChar char="q"/>
            </a:pPr>
            <a:r>
              <a:rPr lang="es-ES" i="1" dirty="0" smtClean="0"/>
              <a:t>Panel de Mando por Voz</a:t>
            </a:r>
            <a:endParaRPr lang="es-ES" dirty="0"/>
          </a:p>
        </p:txBody>
      </p:sp>
      <p:sp>
        <p:nvSpPr>
          <p:cNvPr id="4" name="3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PANELES DE MANDO</a:t>
            </a:r>
            <a:endParaRPr lang="es-ES" b="1" dirty="0"/>
          </a:p>
        </p:txBody>
      </p:sp>
      <p:pic>
        <p:nvPicPr>
          <p:cNvPr id="5" name="4 Imagen"/>
          <p:cNvPicPr/>
          <p:nvPr/>
        </p:nvPicPr>
        <p:blipFill>
          <a:blip r:embed="rId2" cstate="print"/>
          <a:srcRect l="25096" t="55059" r="42894" b="12190"/>
          <a:stretch>
            <a:fillRect/>
          </a:stretch>
        </p:blipFill>
        <p:spPr>
          <a:xfrm>
            <a:off x="2267744" y="2564904"/>
            <a:ext cx="4590760" cy="3716509"/>
          </a:xfrm>
          <a:prstGeom prst="rect">
            <a:avLst/>
          </a:prstGeom>
          <a:ln w="12700">
            <a:solidFill>
              <a:schemeClr val="bg1"/>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55576" y="2492896"/>
            <a:ext cx="7747248" cy="1154097"/>
          </a:xfrm>
        </p:spPr>
        <p:txBody>
          <a:bodyPr>
            <a:noAutofit/>
          </a:bodyPr>
          <a:lstStyle/>
          <a:p>
            <a:pPr algn="ctr"/>
            <a:r>
              <a:rPr lang="es-ES" sz="4400" b="1" dirty="0" smtClean="0"/>
              <a:t>PRUEBAS Y RESULTADOS</a:t>
            </a:r>
            <a:endParaRPr lang="es-ES" sz="4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srcRect/>
          <a:stretch>
            <a:fillRect/>
          </a:stretch>
        </p:blipFill>
        <p:spPr bwMode="auto">
          <a:xfrm>
            <a:off x="251520" y="260648"/>
            <a:ext cx="5760640" cy="3600400"/>
          </a:xfrm>
          <a:prstGeom prst="rect">
            <a:avLst/>
          </a:prstGeom>
          <a:ln w="12700">
            <a:solidFill>
              <a:schemeClr val="bg1"/>
            </a:solidFill>
          </a:ln>
        </p:spPr>
      </p:pic>
      <p:pic>
        <p:nvPicPr>
          <p:cNvPr id="4" name="3 Imagen" descr="C:\Diego\Amor de Verano\TESIS+\documentos para tesis\pruebas de funcionamiento\2013-04-24 09.35.55.jpg"/>
          <p:cNvPicPr/>
          <p:nvPr/>
        </p:nvPicPr>
        <p:blipFill>
          <a:blip r:embed="rId3" cstate="print"/>
          <a:srcRect/>
          <a:stretch>
            <a:fillRect/>
          </a:stretch>
        </p:blipFill>
        <p:spPr bwMode="auto">
          <a:xfrm>
            <a:off x="5508104" y="4077072"/>
            <a:ext cx="3365375" cy="2520000"/>
          </a:xfrm>
          <a:prstGeom prst="rect">
            <a:avLst/>
          </a:prstGeom>
          <a:ln w="12700">
            <a:solidFill>
              <a:schemeClr val="bg1"/>
            </a:solidFill>
          </a:ln>
        </p:spPr>
      </p:pic>
      <p:sp>
        <p:nvSpPr>
          <p:cNvPr id="7" name="6 CuadroTexto"/>
          <p:cNvSpPr txBox="1"/>
          <p:nvPr/>
        </p:nvSpPr>
        <p:spPr>
          <a:xfrm>
            <a:off x="1547664" y="4149080"/>
            <a:ext cx="3147015" cy="369332"/>
          </a:xfrm>
          <a:prstGeom prst="rect">
            <a:avLst/>
          </a:prstGeom>
          <a:noFill/>
        </p:spPr>
        <p:txBody>
          <a:bodyPr wrap="none" rtlCol="0">
            <a:spAutoFit/>
          </a:bodyPr>
          <a:lstStyle/>
          <a:p>
            <a:r>
              <a:rPr lang="es-ES" b="1" dirty="0" smtClean="0"/>
              <a:t>Pruebas en el SIMULADOR</a:t>
            </a:r>
            <a:endParaRPr lang="es-ES" b="1" dirty="0"/>
          </a:p>
        </p:txBody>
      </p:sp>
      <p:sp>
        <p:nvSpPr>
          <p:cNvPr id="8" name="7 CuadroTexto"/>
          <p:cNvSpPr txBox="1"/>
          <p:nvPr/>
        </p:nvSpPr>
        <p:spPr>
          <a:xfrm>
            <a:off x="2091784" y="6237312"/>
            <a:ext cx="3416320" cy="369332"/>
          </a:xfrm>
          <a:prstGeom prst="rect">
            <a:avLst/>
          </a:prstGeom>
          <a:noFill/>
        </p:spPr>
        <p:txBody>
          <a:bodyPr wrap="none" rtlCol="0">
            <a:spAutoFit/>
          </a:bodyPr>
          <a:lstStyle/>
          <a:p>
            <a:r>
              <a:rPr lang="es-ES" b="1" dirty="0" smtClean="0"/>
              <a:t>Pruebas en el ROBOT FÍSICO</a:t>
            </a:r>
            <a:endParaRPr lang="es-E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95536" y="2204864"/>
          <a:ext cx="5162187" cy="3618870"/>
        </p:xfrm>
        <a:graphic>
          <a:graphicData uri="http://schemas.openxmlformats.org/drawingml/2006/table">
            <a:tbl>
              <a:tblPr>
                <a:tableStyleId>{D7AC3CCA-C797-4891-BE02-D94E43425B78}</a:tableStyleId>
              </a:tblPr>
              <a:tblGrid>
                <a:gridCol w="1782417"/>
                <a:gridCol w="1651934"/>
                <a:gridCol w="1727836"/>
              </a:tblGrid>
              <a:tr h="353184">
                <a:tc>
                  <a:txBody>
                    <a:bodyPr/>
                    <a:lstStyle/>
                    <a:p>
                      <a:pPr algn="ctr">
                        <a:lnSpc>
                          <a:spcPct val="150000"/>
                        </a:lnSpc>
                        <a:spcAft>
                          <a:spcPts val="0"/>
                        </a:spcAft>
                      </a:pPr>
                      <a:r>
                        <a:rPr lang="es-ES" sz="1800" dirty="0"/>
                        <a:t>COMANDO</a:t>
                      </a:r>
                      <a:endParaRPr lang="es-ES" sz="1800" dirty="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ACIERTOS</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DESACIERTOS</a:t>
                      </a:r>
                      <a:endParaRPr lang="es-ES" sz="1800">
                        <a:solidFill>
                          <a:schemeClr val="bg1"/>
                        </a:solidFill>
                        <a:latin typeface="Times New Roman"/>
                        <a:ea typeface="Calibri"/>
                        <a:cs typeface="Times New Roman"/>
                      </a:endParaRPr>
                    </a:p>
                  </a:txBody>
                  <a:tcPr marL="44450" marR="44450" marT="0" marB="0" anchor="ctr"/>
                </a:tc>
              </a:tr>
              <a:tr h="353184">
                <a:tc>
                  <a:txBody>
                    <a:bodyPr/>
                    <a:lstStyle/>
                    <a:p>
                      <a:pPr algn="l">
                        <a:lnSpc>
                          <a:spcPct val="150000"/>
                        </a:lnSpc>
                        <a:spcAft>
                          <a:spcPts val="0"/>
                        </a:spcAft>
                      </a:pPr>
                      <a:r>
                        <a:rPr lang="es-ES" sz="1800"/>
                        <a:t>Conectar</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dirty="0"/>
                        <a:t>4</a:t>
                      </a:r>
                      <a:endParaRPr lang="es-ES" sz="1800" dirty="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0</a:t>
                      </a:r>
                      <a:endParaRPr lang="es-ES" sz="1800">
                        <a:solidFill>
                          <a:schemeClr val="bg1"/>
                        </a:solidFill>
                        <a:latin typeface="Times New Roman"/>
                        <a:ea typeface="Calibri"/>
                        <a:cs typeface="Times New Roman"/>
                      </a:endParaRPr>
                    </a:p>
                  </a:txBody>
                  <a:tcPr marL="44450" marR="44450" marT="0" marB="0" anchor="ctr"/>
                </a:tc>
              </a:tr>
              <a:tr h="353184">
                <a:tc>
                  <a:txBody>
                    <a:bodyPr/>
                    <a:lstStyle/>
                    <a:p>
                      <a:pPr algn="l">
                        <a:lnSpc>
                          <a:spcPct val="150000"/>
                        </a:lnSpc>
                        <a:spcAft>
                          <a:spcPts val="0"/>
                        </a:spcAft>
                      </a:pPr>
                      <a:r>
                        <a:rPr lang="es-ES" sz="1800"/>
                        <a:t>Fin</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dirty="0"/>
                        <a:t>3</a:t>
                      </a:r>
                      <a:endParaRPr lang="es-ES" sz="1800" dirty="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dirty="0"/>
                        <a:t>1</a:t>
                      </a:r>
                      <a:endParaRPr lang="es-ES" sz="1800" dirty="0">
                        <a:solidFill>
                          <a:schemeClr val="bg1"/>
                        </a:solidFill>
                        <a:latin typeface="Times New Roman"/>
                        <a:ea typeface="Calibri"/>
                        <a:cs typeface="Times New Roman"/>
                      </a:endParaRPr>
                    </a:p>
                  </a:txBody>
                  <a:tcPr marL="44450" marR="44450" marT="0" marB="0" anchor="ctr"/>
                </a:tc>
              </a:tr>
              <a:tr h="353184">
                <a:tc>
                  <a:txBody>
                    <a:bodyPr/>
                    <a:lstStyle/>
                    <a:p>
                      <a:pPr algn="l">
                        <a:lnSpc>
                          <a:spcPct val="150000"/>
                        </a:lnSpc>
                        <a:spcAft>
                          <a:spcPts val="0"/>
                        </a:spcAft>
                      </a:pPr>
                      <a:r>
                        <a:rPr lang="es-ES" sz="1800"/>
                        <a:t>Adelante</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4</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0</a:t>
                      </a:r>
                      <a:endParaRPr lang="es-ES" sz="1800">
                        <a:solidFill>
                          <a:schemeClr val="bg1"/>
                        </a:solidFill>
                        <a:latin typeface="Times New Roman"/>
                        <a:ea typeface="Calibri"/>
                        <a:cs typeface="Times New Roman"/>
                      </a:endParaRPr>
                    </a:p>
                  </a:txBody>
                  <a:tcPr marL="44450" marR="44450" marT="0" marB="0" anchor="ctr"/>
                </a:tc>
              </a:tr>
              <a:tr h="353184">
                <a:tc>
                  <a:txBody>
                    <a:bodyPr/>
                    <a:lstStyle/>
                    <a:p>
                      <a:pPr algn="l">
                        <a:lnSpc>
                          <a:spcPct val="150000"/>
                        </a:lnSpc>
                        <a:spcAft>
                          <a:spcPts val="0"/>
                        </a:spcAft>
                      </a:pPr>
                      <a:r>
                        <a:rPr lang="es-ES" sz="1800"/>
                        <a:t>Atrás</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4</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0</a:t>
                      </a:r>
                      <a:endParaRPr lang="es-ES" sz="1800">
                        <a:solidFill>
                          <a:schemeClr val="bg1"/>
                        </a:solidFill>
                        <a:latin typeface="Times New Roman"/>
                        <a:ea typeface="Calibri"/>
                        <a:cs typeface="Times New Roman"/>
                      </a:endParaRPr>
                    </a:p>
                  </a:txBody>
                  <a:tcPr marL="44450" marR="44450" marT="0" marB="0" anchor="ctr"/>
                </a:tc>
              </a:tr>
              <a:tr h="353184">
                <a:tc>
                  <a:txBody>
                    <a:bodyPr/>
                    <a:lstStyle/>
                    <a:p>
                      <a:pPr algn="l">
                        <a:lnSpc>
                          <a:spcPct val="150000"/>
                        </a:lnSpc>
                        <a:spcAft>
                          <a:spcPts val="0"/>
                        </a:spcAft>
                      </a:pPr>
                      <a:r>
                        <a:rPr lang="es-ES" sz="1800"/>
                        <a:t>Paro</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4</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0</a:t>
                      </a:r>
                      <a:endParaRPr lang="es-ES" sz="1800">
                        <a:solidFill>
                          <a:schemeClr val="bg1"/>
                        </a:solidFill>
                        <a:latin typeface="Times New Roman"/>
                        <a:ea typeface="Calibri"/>
                        <a:cs typeface="Times New Roman"/>
                      </a:endParaRPr>
                    </a:p>
                  </a:txBody>
                  <a:tcPr marL="44450" marR="44450" marT="0" marB="0" anchor="ctr"/>
                </a:tc>
              </a:tr>
              <a:tr h="353184">
                <a:tc>
                  <a:txBody>
                    <a:bodyPr/>
                    <a:lstStyle/>
                    <a:p>
                      <a:pPr algn="l">
                        <a:lnSpc>
                          <a:spcPct val="150000"/>
                        </a:lnSpc>
                        <a:spcAft>
                          <a:spcPts val="0"/>
                        </a:spcAft>
                      </a:pPr>
                      <a:r>
                        <a:rPr lang="es-ES" sz="1800"/>
                        <a:t>Giro Uno</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2</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2</a:t>
                      </a:r>
                      <a:endParaRPr lang="es-ES" sz="1800">
                        <a:solidFill>
                          <a:schemeClr val="bg1"/>
                        </a:solidFill>
                        <a:latin typeface="Times New Roman"/>
                        <a:ea typeface="Calibri"/>
                        <a:cs typeface="Times New Roman"/>
                      </a:endParaRPr>
                    </a:p>
                  </a:txBody>
                  <a:tcPr marL="44450" marR="44450" marT="0" marB="0" anchor="ctr"/>
                </a:tc>
              </a:tr>
              <a:tr h="353184">
                <a:tc>
                  <a:txBody>
                    <a:bodyPr/>
                    <a:lstStyle/>
                    <a:p>
                      <a:pPr algn="l">
                        <a:lnSpc>
                          <a:spcPct val="150000"/>
                        </a:lnSpc>
                        <a:spcAft>
                          <a:spcPts val="0"/>
                        </a:spcAft>
                      </a:pPr>
                      <a:r>
                        <a:rPr lang="es-ES" sz="1800"/>
                        <a:t>Giro Dos</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4</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0</a:t>
                      </a:r>
                      <a:endParaRPr lang="es-ES" sz="1800">
                        <a:solidFill>
                          <a:schemeClr val="bg1"/>
                        </a:solidFill>
                        <a:latin typeface="Times New Roman"/>
                        <a:ea typeface="Calibri"/>
                        <a:cs typeface="Times New Roman"/>
                      </a:endParaRPr>
                    </a:p>
                  </a:txBody>
                  <a:tcPr marL="44450" marR="44450" marT="0" marB="0" anchor="ctr"/>
                </a:tc>
              </a:tr>
              <a:tr h="353184">
                <a:tc>
                  <a:txBody>
                    <a:bodyPr/>
                    <a:lstStyle/>
                    <a:p>
                      <a:pPr algn="l">
                        <a:lnSpc>
                          <a:spcPct val="150000"/>
                        </a:lnSpc>
                        <a:spcAft>
                          <a:spcPts val="0"/>
                        </a:spcAft>
                      </a:pPr>
                      <a:r>
                        <a:rPr lang="es-ES" sz="1800"/>
                        <a:t>SUMA</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25</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a:t>3</a:t>
                      </a:r>
                      <a:endParaRPr lang="es-ES" sz="1800">
                        <a:solidFill>
                          <a:schemeClr val="bg1"/>
                        </a:solidFill>
                        <a:latin typeface="Times New Roman"/>
                        <a:ea typeface="Calibri"/>
                        <a:cs typeface="Times New Roman"/>
                      </a:endParaRPr>
                    </a:p>
                  </a:txBody>
                  <a:tcPr marL="44450" marR="44450" marT="0" marB="0" anchor="ctr"/>
                </a:tc>
              </a:tr>
              <a:tr h="353184">
                <a:tc>
                  <a:txBody>
                    <a:bodyPr/>
                    <a:lstStyle/>
                    <a:p>
                      <a:pPr>
                        <a:lnSpc>
                          <a:spcPct val="115000"/>
                        </a:lnSpc>
                      </a:pPr>
                      <a:endParaRPr lang="es-ES" sz="1200">
                        <a:solidFill>
                          <a:schemeClr val="bg1"/>
                        </a:solidFill>
                        <a:latin typeface="Times New Roman"/>
                        <a:ea typeface="Times New Roman"/>
                      </a:endParaRPr>
                    </a:p>
                  </a:txBody>
                  <a:tcPr marL="44450" marR="44450" marT="0" marB="0" anchor="ctr"/>
                </a:tc>
                <a:tc>
                  <a:txBody>
                    <a:bodyPr/>
                    <a:lstStyle/>
                    <a:p>
                      <a:pPr algn="ctr">
                        <a:lnSpc>
                          <a:spcPct val="150000"/>
                        </a:lnSpc>
                        <a:spcAft>
                          <a:spcPts val="0"/>
                        </a:spcAft>
                      </a:pPr>
                      <a:r>
                        <a:rPr lang="es-ES" sz="1600"/>
                        <a:t>TOTAL CASOS</a:t>
                      </a:r>
                      <a:endParaRPr lang="es-ES" sz="1800">
                        <a:solidFill>
                          <a:schemeClr val="bg1"/>
                        </a:solidFill>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800" dirty="0"/>
                        <a:t>28</a:t>
                      </a:r>
                      <a:endParaRPr lang="es-ES" sz="1800" dirty="0">
                        <a:solidFill>
                          <a:schemeClr val="bg1"/>
                        </a:solidFill>
                        <a:latin typeface="Times New Roman"/>
                        <a:ea typeface="Calibri"/>
                        <a:cs typeface="Times New Roman"/>
                      </a:endParaRPr>
                    </a:p>
                  </a:txBody>
                  <a:tcPr marL="44450" marR="44450" marT="0" marB="0" anchor="ctr"/>
                </a:tc>
              </a:tr>
            </a:tbl>
          </a:graphicData>
        </a:graphic>
      </p:graphicFrame>
      <p:graphicFrame>
        <p:nvGraphicFramePr>
          <p:cNvPr id="5" name="4 Gráfico"/>
          <p:cNvGraphicFramePr/>
          <p:nvPr/>
        </p:nvGraphicFramePr>
        <p:xfrm>
          <a:off x="5148064" y="2492896"/>
          <a:ext cx="4283968"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539552" y="548680"/>
            <a:ext cx="7776864" cy="504056"/>
          </a:xfrm>
          <a:prstGeom prst="rect">
            <a:avLst/>
          </a:prstGeom>
          <a:effectLst>
            <a:innerShdw blurRad="63500" dist="50800" dir="135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b="1" dirty="0" smtClean="0"/>
              <a:t>PRUEBAS Y RESULTADOS</a:t>
            </a:r>
            <a:endParaRPr lang="es-E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772816"/>
            <a:ext cx="7315200" cy="2595025"/>
          </a:xfrm>
        </p:spPr>
        <p:txBody>
          <a:bodyPr/>
          <a:lstStyle/>
          <a:p>
            <a:pPr algn="ctr"/>
            <a:r>
              <a:rPr lang="en-US" b="1" dirty="0" smtClean="0"/>
              <a:t>CONCLUSIONES Y RECOMENDACIONES</a:t>
            </a:r>
            <a:endParaRPr lang="es-EC" b="1" dirty="0"/>
          </a:p>
        </p:txBody>
      </p:sp>
    </p:spTree>
    <p:extLst>
      <p:ext uri="{BB962C8B-B14F-4D97-AF65-F5344CB8AC3E}">
        <p14:creationId xmlns="" xmlns:p14="http://schemas.microsoft.com/office/powerpoint/2010/main" val="3067871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315200" cy="1154097"/>
          </a:xfrm>
        </p:spPr>
        <p:txBody>
          <a:bodyPr/>
          <a:lstStyle/>
          <a:p>
            <a:pPr>
              <a:buFont typeface="Wingdings" pitchFamily="2" charset="2"/>
              <a:buChar char="q"/>
            </a:pPr>
            <a:r>
              <a:rPr lang="en-US" dirty="0" smtClean="0"/>
              <a:t>CONCLUSIONES</a:t>
            </a:r>
            <a:endParaRPr lang="es-EC" dirty="0"/>
          </a:p>
        </p:txBody>
      </p:sp>
      <p:sp>
        <p:nvSpPr>
          <p:cNvPr id="3" name="2 Marcador de contenido"/>
          <p:cNvSpPr>
            <a:spLocks noGrp="1"/>
          </p:cNvSpPr>
          <p:nvPr>
            <p:ph idx="1"/>
          </p:nvPr>
        </p:nvSpPr>
        <p:spPr>
          <a:xfrm>
            <a:off x="683568" y="1772816"/>
            <a:ext cx="7920880" cy="4464496"/>
          </a:xfrm>
        </p:spPr>
        <p:txBody>
          <a:bodyPr>
            <a:normAutofit lnSpcReduction="10000"/>
          </a:bodyPr>
          <a:lstStyle/>
          <a:p>
            <a:pPr lvl="0" algn="just"/>
            <a:r>
              <a:rPr lang="es-ES" dirty="0" smtClean="0"/>
              <a:t>El sistema de reconocimiento de voz requirió la implementación de una interfaz entre MATLAB y ARIA. Esta comunicación se implementó en código C++ mediante el uso de archivos MEX, que toman el dato de la palabra reconocida en MATLAB y la traducen a un comando directo de </a:t>
            </a:r>
            <a:r>
              <a:rPr lang="es-ES" dirty="0" smtClean="0"/>
              <a:t>ARIA.</a:t>
            </a:r>
          </a:p>
          <a:p>
            <a:pPr lvl="0" algn="just">
              <a:buNone/>
            </a:pPr>
            <a:endParaRPr lang="es-EC" dirty="0" smtClean="0"/>
          </a:p>
          <a:p>
            <a:pPr lvl="0" algn="just"/>
            <a:r>
              <a:rPr lang="es-ES" dirty="0" smtClean="0"/>
              <a:t>El uso de MATLAB permitió reducir la complejidad del procesamiento digital de señales y ayudó a filtrar la voz para enfatizar únicamente las características acústicas que dependen del tracto vocal, llamadas formantes</a:t>
            </a:r>
            <a:r>
              <a:rPr lang="es-ES" dirty="0" smtClean="0"/>
              <a:t>.</a:t>
            </a:r>
          </a:p>
          <a:p>
            <a:pPr lvl="0" algn="just"/>
            <a:endParaRPr lang="es-ES" dirty="0" smtClean="0"/>
          </a:p>
          <a:p>
            <a:pPr lvl="0" algn="just"/>
            <a:r>
              <a:rPr lang="es-ES" dirty="0" smtClean="0"/>
              <a:t>La </a:t>
            </a:r>
            <a:r>
              <a:rPr lang="es-ES" dirty="0" smtClean="0"/>
              <a:t>interfaz de comunicación fue escrita en lenguaje C++ con el compilador de Visual Studio .NET 2003 para evitar conflictos debido a que de esa manera están generadas las librerías de ARIA</a:t>
            </a:r>
            <a:endParaRPr lang="es-EC" dirty="0"/>
          </a:p>
        </p:txBody>
      </p:sp>
    </p:spTree>
    <p:extLst>
      <p:ext uri="{BB962C8B-B14F-4D97-AF65-F5344CB8AC3E}">
        <p14:creationId xmlns="" xmlns:p14="http://schemas.microsoft.com/office/powerpoint/2010/main" val="1220018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852936"/>
            <a:ext cx="7315200" cy="1154097"/>
          </a:xfrm>
        </p:spPr>
        <p:txBody>
          <a:bodyPr>
            <a:noAutofit/>
          </a:bodyPr>
          <a:lstStyle/>
          <a:p>
            <a:pPr algn="ctr"/>
            <a:r>
              <a:rPr lang="es-ES" sz="7200" b="1" dirty="0" smtClean="0"/>
              <a:t>GRACIAS</a:t>
            </a:r>
            <a:endParaRPr lang="es-ES" sz="7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315200" cy="1154097"/>
          </a:xfrm>
        </p:spPr>
        <p:txBody>
          <a:bodyPr/>
          <a:lstStyle/>
          <a:p>
            <a:pPr>
              <a:buFont typeface="Wingdings" pitchFamily="2" charset="2"/>
              <a:buChar char="q"/>
            </a:pPr>
            <a:r>
              <a:rPr lang="en-US" dirty="0" smtClean="0"/>
              <a:t>   </a:t>
            </a:r>
            <a:r>
              <a:rPr lang="en-US" b="1" dirty="0" smtClean="0"/>
              <a:t>Antecedentes</a:t>
            </a:r>
            <a:endParaRPr lang="es-EC" b="1" dirty="0"/>
          </a:p>
        </p:txBody>
      </p:sp>
      <p:sp>
        <p:nvSpPr>
          <p:cNvPr id="3" name="2 Marcador de contenido"/>
          <p:cNvSpPr>
            <a:spLocks noGrp="1"/>
          </p:cNvSpPr>
          <p:nvPr>
            <p:ph idx="1"/>
          </p:nvPr>
        </p:nvSpPr>
        <p:spPr>
          <a:xfrm>
            <a:off x="683568" y="1772816"/>
            <a:ext cx="7920880" cy="4464496"/>
          </a:xfrm>
        </p:spPr>
        <p:txBody>
          <a:bodyPr>
            <a:normAutofit/>
          </a:bodyPr>
          <a:lstStyle/>
          <a:p>
            <a:pPr algn="just"/>
            <a:r>
              <a:rPr lang="es-ES" dirty="0" smtClean="0"/>
              <a:t>Los sistemas de reconocimiento de voz han sido por mucho tiempo un tema muy estudiado por los investigadores de inteligencia artificial. Hoy en día gracias a los avances tecnológicos contamos con herramientas que nos permiten continuar con estos estudios y comprender cada vez más la anatomía y funcionamiento del aparato fonador</a:t>
            </a:r>
            <a:r>
              <a:rPr lang="es-ES" dirty="0" smtClean="0"/>
              <a:t>.</a:t>
            </a:r>
          </a:p>
          <a:p>
            <a:pPr algn="just">
              <a:buNone/>
            </a:pPr>
            <a:endParaRPr lang="es-ES" dirty="0" smtClean="0"/>
          </a:p>
          <a:p>
            <a:pPr algn="just"/>
            <a:r>
              <a:rPr lang="es-ES" dirty="0" smtClean="0"/>
              <a:t>Gracias a MATLAB se hace posible el análisis y procesamiento de las señales de voz. Es por ello que una integración de este programa con ARIA resultaría de trascendental importancia tanto para este proyecto como para investigaciones futuras usando las plataformas robóticas Pioneer.</a:t>
            </a:r>
            <a:endParaRPr lang="es-ES" dirty="0"/>
          </a:p>
        </p:txBody>
      </p:sp>
    </p:spTree>
    <p:extLst>
      <p:ext uri="{BB962C8B-B14F-4D97-AF65-F5344CB8AC3E}">
        <p14:creationId xmlns="" xmlns:p14="http://schemas.microsoft.com/office/powerpoint/2010/main" val="16248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548680"/>
            <a:ext cx="7315200" cy="722049"/>
          </a:xfrm>
        </p:spPr>
        <p:txBody>
          <a:bodyPr/>
          <a:lstStyle/>
          <a:p>
            <a:pPr>
              <a:buFont typeface="Wingdings" pitchFamily="2" charset="2"/>
              <a:buChar char="q"/>
            </a:pPr>
            <a:r>
              <a:rPr lang="en-US" dirty="0" smtClean="0"/>
              <a:t>     </a:t>
            </a:r>
            <a:r>
              <a:rPr lang="en-US" b="1" dirty="0" smtClean="0"/>
              <a:t>ALCANCE</a:t>
            </a:r>
            <a:endParaRPr lang="es-EC" b="1" dirty="0"/>
          </a:p>
        </p:txBody>
      </p:sp>
      <p:sp>
        <p:nvSpPr>
          <p:cNvPr id="3" name="2 Marcador de contenido"/>
          <p:cNvSpPr>
            <a:spLocks noGrp="1"/>
          </p:cNvSpPr>
          <p:nvPr>
            <p:ph idx="1"/>
          </p:nvPr>
        </p:nvSpPr>
        <p:spPr>
          <a:xfrm>
            <a:off x="827584" y="1988840"/>
            <a:ext cx="7690048" cy="4536504"/>
          </a:xfrm>
        </p:spPr>
        <p:txBody>
          <a:bodyPr>
            <a:normAutofit/>
          </a:bodyPr>
          <a:lstStyle/>
          <a:p>
            <a:pPr algn="just"/>
            <a:r>
              <a:rPr lang="es-ES" dirty="0" smtClean="0"/>
              <a:t>Para poder comandar el robot se </a:t>
            </a:r>
            <a:r>
              <a:rPr lang="es-ES" dirty="0" smtClean="0"/>
              <a:t>desarrollará </a:t>
            </a:r>
            <a:r>
              <a:rPr lang="es-ES" dirty="0" smtClean="0"/>
              <a:t>una interfaz de comunicación entre MATLAB y la aplicación ARIA (</a:t>
            </a:r>
            <a:r>
              <a:rPr lang="es-ES" dirty="0" err="1" smtClean="0"/>
              <a:t>Advanced</a:t>
            </a:r>
            <a:r>
              <a:rPr lang="es-ES" dirty="0" smtClean="0"/>
              <a:t> </a:t>
            </a:r>
            <a:r>
              <a:rPr lang="es-ES" dirty="0" err="1" smtClean="0"/>
              <a:t>Robotics</a:t>
            </a:r>
            <a:r>
              <a:rPr lang="es-ES" dirty="0" smtClean="0"/>
              <a:t> Interface </a:t>
            </a:r>
            <a:r>
              <a:rPr lang="es-ES" dirty="0" err="1" smtClean="0"/>
              <a:t>for</a:t>
            </a:r>
            <a:r>
              <a:rPr lang="es-ES" dirty="0" smtClean="0"/>
              <a:t> </a:t>
            </a:r>
            <a:r>
              <a:rPr lang="es-ES" dirty="0" err="1" smtClean="0"/>
              <a:t>Applications</a:t>
            </a:r>
            <a:r>
              <a:rPr lang="es-ES" dirty="0" smtClean="0"/>
              <a:t>) </a:t>
            </a:r>
            <a:r>
              <a:rPr lang="es-ES" dirty="0" smtClean="0"/>
              <a:t>que controla </a:t>
            </a:r>
            <a:r>
              <a:rPr lang="es-ES" dirty="0" smtClean="0"/>
              <a:t>el </a:t>
            </a:r>
            <a:r>
              <a:rPr lang="es-ES" dirty="0" err="1" smtClean="0"/>
              <a:t>microcontrolador</a:t>
            </a:r>
            <a:r>
              <a:rPr lang="es-ES" dirty="0" smtClean="0"/>
              <a:t>.</a:t>
            </a:r>
          </a:p>
          <a:p>
            <a:pPr algn="just">
              <a:buNone/>
            </a:pPr>
            <a:endParaRPr lang="es-ES" dirty="0" smtClean="0"/>
          </a:p>
          <a:p>
            <a:pPr algn="just"/>
            <a:r>
              <a:rPr lang="es-ES" dirty="0" smtClean="0"/>
              <a:t>Una </a:t>
            </a:r>
            <a:r>
              <a:rPr lang="es-ES" dirty="0" smtClean="0"/>
              <a:t>vez lograda dicha integración, se aplica el control por voz al robot, ejecutando los comandos básicos de movimiento como: conectar, desconectar, adelante, atrás, paro, giro a la izquierda y giro a la derecha, todo esto puede ser manipulado y operado por el usuario mediante una interfaz desarrollada también en MATLAB.</a:t>
            </a:r>
            <a:endParaRPr lang="es-ES" dirty="0"/>
          </a:p>
        </p:txBody>
      </p:sp>
    </p:spTree>
    <p:extLst>
      <p:ext uri="{BB962C8B-B14F-4D97-AF65-F5344CB8AC3E}">
        <p14:creationId xmlns="" xmlns:p14="http://schemas.microsoft.com/office/powerpoint/2010/main" val="162483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564904"/>
            <a:ext cx="7315200" cy="1178593"/>
          </a:xfrm>
        </p:spPr>
        <p:txBody>
          <a:bodyPr/>
          <a:lstStyle/>
          <a:p>
            <a:pPr algn="ctr"/>
            <a:r>
              <a:rPr lang="en-US" b="1" dirty="0" smtClean="0"/>
              <a:t>MARCO TEÓRICO</a:t>
            </a:r>
            <a:endParaRPr lang="es-EC" b="1" dirty="0"/>
          </a:p>
        </p:txBody>
      </p:sp>
    </p:spTree>
    <p:extLst>
      <p:ext uri="{BB962C8B-B14F-4D97-AF65-F5344CB8AC3E}">
        <p14:creationId xmlns="" xmlns:p14="http://schemas.microsoft.com/office/powerpoint/2010/main" val="1527819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00" y="548680"/>
            <a:ext cx="7315200" cy="1154097"/>
          </a:xfrm>
        </p:spPr>
        <p:txBody>
          <a:bodyPr>
            <a:normAutofit fontScale="90000"/>
          </a:bodyPr>
          <a:lstStyle/>
          <a:p>
            <a:pPr algn="ctr">
              <a:buFont typeface="Wingdings" pitchFamily="2" charset="2"/>
              <a:buChar char="q"/>
            </a:pPr>
            <a:r>
              <a:rPr lang="en-US" b="1" dirty="0" smtClean="0"/>
              <a:t>   PLATAFORMAS </a:t>
            </a:r>
            <a:r>
              <a:rPr lang="en-US" b="1" dirty="0" smtClean="0"/>
              <a:t>PIONEER</a:t>
            </a:r>
            <a:br>
              <a:rPr lang="en-US" b="1" dirty="0" smtClean="0"/>
            </a:br>
            <a:r>
              <a:rPr lang="en-US" b="1" dirty="0" smtClean="0"/>
              <a:t>P3-DX</a:t>
            </a:r>
            <a:endParaRPr lang="es-EC" b="1" dirty="0"/>
          </a:p>
        </p:txBody>
      </p:sp>
      <p:sp>
        <p:nvSpPr>
          <p:cNvPr id="3" name="2 Marcador de contenido"/>
          <p:cNvSpPr>
            <a:spLocks noGrp="1"/>
          </p:cNvSpPr>
          <p:nvPr>
            <p:ph idx="1"/>
          </p:nvPr>
        </p:nvSpPr>
        <p:spPr>
          <a:xfrm>
            <a:off x="785192" y="2409793"/>
            <a:ext cx="7315200" cy="1163223"/>
          </a:xfrm>
        </p:spPr>
        <p:txBody>
          <a:bodyPr/>
          <a:lstStyle/>
          <a:p>
            <a:pPr algn="just"/>
            <a:r>
              <a:rPr lang="es-ES" dirty="0" smtClean="0"/>
              <a:t>El Pioneer 3-DX es un pequeño y ligero robot de dos ruedas, y dos motores ideales para el uso dentro de un laboratorio o en un aula de clases.</a:t>
            </a:r>
            <a:endParaRPr lang="es-EC" dirty="0"/>
          </a:p>
        </p:txBody>
      </p:sp>
      <p:pic>
        <p:nvPicPr>
          <p:cNvPr id="4" name="3 Imagen"/>
          <p:cNvPicPr/>
          <p:nvPr/>
        </p:nvPicPr>
        <p:blipFill>
          <a:blip r:embed="rId2" cstate="print"/>
          <a:srcRect/>
          <a:stretch>
            <a:fillRect/>
          </a:stretch>
        </p:blipFill>
        <p:spPr bwMode="auto">
          <a:xfrm>
            <a:off x="2987824" y="3645024"/>
            <a:ext cx="3456384" cy="2664296"/>
          </a:xfrm>
          <a:prstGeom prst="rect">
            <a:avLst/>
          </a:prstGeom>
          <a:noFill/>
          <a:ln w="12700">
            <a:solidFill>
              <a:schemeClr val="bg1"/>
            </a:solidFill>
            <a:miter lim="800000"/>
            <a:headEnd/>
            <a:tailEnd/>
          </a:ln>
        </p:spPr>
      </p:pic>
    </p:spTree>
    <p:extLst>
      <p:ext uri="{BB962C8B-B14F-4D97-AF65-F5344CB8AC3E}">
        <p14:creationId xmlns="" xmlns:p14="http://schemas.microsoft.com/office/powerpoint/2010/main" val="3308066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315200" cy="1154097"/>
          </a:xfrm>
        </p:spPr>
        <p:txBody>
          <a:bodyPr>
            <a:normAutofit/>
          </a:bodyPr>
          <a:lstStyle/>
          <a:p>
            <a:pPr algn="ctr">
              <a:buFont typeface="Wingdings" pitchFamily="2" charset="2"/>
              <a:buChar char="q"/>
            </a:pPr>
            <a:r>
              <a:rPr lang="en-US" b="1" dirty="0" smtClean="0"/>
              <a:t>   ARIA</a:t>
            </a:r>
            <a:endParaRPr lang="es-EC" b="1" dirty="0"/>
          </a:p>
        </p:txBody>
      </p:sp>
      <p:sp>
        <p:nvSpPr>
          <p:cNvPr id="3" name="2 Marcador de contenido"/>
          <p:cNvSpPr>
            <a:spLocks noGrp="1"/>
          </p:cNvSpPr>
          <p:nvPr>
            <p:ph idx="1"/>
          </p:nvPr>
        </p:nvSpPr>
        <p:spPr>
          <a:xfrm>
            <a:off x="1043608" y="1772816"/>
            <a:ext cx="7315200" cy="1163223"/>
          </a:xfrm>
        </p:spPr>
        <p:txBody>
          <a:bodyPr>
            <a:normAutofit fontScale="92500" lnSpcReduction="10000"/>
          </a:bodyPr>
          <a:lstStyle/>
          <a:p>
            <a:r>
              <a:rPr lang="es-ES" dirty="0" smtClean="0"/>
              <a:t>ARIA está escrita en el lenguaje C y trata de ayudar al cliente de la plataforma a un rápido acceso y gestión del servidor de robot, así como a los sensores y muchos otros accesorios de gran utilidad.</a:t>
            </a:r>
            <a:endParaRPr lang="es-ES" dirty="0"/>
          </a:p>
        </p:txBody>
      </p:sp>
      <p:pic>
        <p:nvPicPr>
          <p:cNvPr id="5" name="4 Imagen"/>
          <p:cNvPicPr/>
          <p:nvPr/>
        </p:nvPicPr>
        <p:blipFill>
          <a:blip r:embed="rId2" cstate="print"/>
          <a:stretch>
            <a:fillRect/>
          </a:stretch>
        </p:blipFill>
        <p:spPr>
          <a:xfrm>
            <a:off x="2699792" y="3284984"/>
            <a:ext cx="4248472" cy="2952328"/>
          </a:xfrm>
          <a:prstGeom prst="rect">
            <a:avLst/>
          </a:prstGeom>
          <a:ln w="12700">
            <a:solidFill>
              <a:schemeClr val="bg1"/>
            </a:solidFill>
          </a:ln>
        </p:spPr>
      </p:pic>
    </p:spTree>
    <p:extLst>
      <p:ext uri="{BB962C8B-B14F-4D97-AF65-F5344CB8AC3E}">
        <p14:creationId xmlns="" xmlns:p14="http://schemas.microsoft.com/office/powerpoint/2010/main" val="3308066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971600" y="1484784"/>
            <a:ext cx="7315200" cy="2834777"/>
          </a:xfrm>
          <a:prstGeom prst="rect">
            <a:avLst/>
          </a:prstGeom>
        </p:spPr>
        <p:txBody>
          <a:bodyPr vert="horz" lIns="91440" tIns="45720" rIns="91440" bIns="45720" rtlCol="0" anchor="b">
            <a:normAutofit fontScale="97500"/>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s-ES" sz="4000" b="1" i="0" u="none" strike="noStrike" kern="1200" cap="none" spc="0" normalizeH="0" baseline="0" noProof="0" dirty="0" smtClean="0">
                <a:ln>
                  <a:noFill/>
                </a:ln>
                <a:solidFill>
                  <a:schemeClr val="tx2"/>
                </a:solidFill>
                <a:effectLst/>
                <a:uLnTx/>
                <a:uFillTx/>
                <a:latin typeface="+mj-lt"/>
                <a:ea typeface="+mj-ea"/>
                <a:cs typeface="+mj-cs"/>
              </a:rPr>
              <a:t>SISTEMA DE RECONOCIMIENTO</a:t>
            </a:r>
            <a:r>
              <a:rPr kumimoji="0" lang="es-ES" sz="4000" b="1" i="0" u="none" strike="noStrike" kern="1200" cap="none" spc="0" normalizeH="0" noProof="0" dirty="0" smtClean="0">
                <a:ln>
                  <a:noFill/>
                </a:ln>
                <a:solidFill>
                  <a:schemeClr val="tx2"/>
                </a:solidFill>
                <a:effectLst/>
                <a:uLnTx/>
                <a:uFillTx/>
                <a:latin typeface="+mj-lt"/>
                <a:ea typeface="+mj-ea"/>
                <a:cs typeface="+mj-cs"/>
              </a:rPr>
              <a:t> DE VOZ</a:t>
            </a:r>
            <a:endParaRPr kumimoji="0" lang="es-ES" sz="40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1652</TotalTime>
  <Words>1552</Words>
  <Application>Microsoft Office PowerPoint</Application>
  <PresentationFormat>Presentación en pantalla (4:3)</PresentationFormat>
  <Paragraphs>202</Paragraphs>
  <Slides>39</Slides>
  <Notes>0</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Perspectiva</vt:lpstr>
      <vt:lpstr>CONTROL REMOTO POR VOZ DEL ROBOT MÓVIL PIONEER P3-DX </vt:lpstr>
      <vt:lpstr>OBJETIVOS</vt:lpstr>
      <vt:lpstr>DESCRIPCIÓN DEL PROBLEMA</vt:lpstr>
      <vt:lpstr>   Antecedentes</vt:lpstr>
      <vt:lpstr>     ALCANCE</vt:lpstr>
      <vt:lpstr>MARCO TEÓRICO</vt:lpstr>
      <vt:lpstr>   PLATAFORMAS PIONEER P3-DX</vt:lpstr>
      <vt:lpstr>   ARIA</vt:lpstr>
      <vt:lpstr>Diapositiva 9</vt:lpstr>
      <vt:lpstr>Obtención de información mediante micrófono</vt:lpstr>
      <vt:lpstr>Muestreo</vt:lpstr>
      <vt:lpstr>Diapositiva 12</vt:lpstr>
      <vt:lpstr>Eliminación de Ruido</vt:lpstr>
      <vt:lpstr>Diapositiva 14</vt:lpstr>
      <vt:lpstr>Filtro de preénfasis</vt:lpstr>
      <vt:lpstr>Segmentación y Ventaneo</vt:lpstr>
      <vt:lpstr>Segmentación y Ventaneo</vt:lpstr>
      <vt:lpstr>Diapositiva 18</vt:lpstr>
      <vt:lpstr>Cepstrum</vt:lpstr>
      <vt:lpstr>Cepstrum</vt:lpstr>
      <vt:lpstr>Diapositiva 21</vt:lpstr>
      <vt:lpstr>Cepstrum</vt:lpstr>
      <vt:lpstr>Distancia</vt:lpstr>
      <vt:lpstr>INTERFAZ MATLAB - ARIA</vt:lpstr>
      <vt:lpstr>Descripción</vt:lpstr>
      <vt:lpstr>Diapositiva 26</vt:lpstr>
      <vt:lpstr>Diapositiva 27</vt:lpstr>
      <vt:lpstr>Diapositiva 28</vt:lpstr>
      <vt:lpstr>CONTROL POR VOZ DEL ROBOT PIONEER P3-DX EMPLEANDO LA INTERFAZ  MARLAB-ARIA</vt:lpstr>
      <vt:lpstr>Interfaz de la Aplicación</vt:lpstr>
      <vt:lpstr>Panel de Configuración</vt:lpstr>
      <vt:lpstr>Panel de Mando Manual</vt:lpstr>
      <vt:lpstr>Panel de Mando por Voz</vt:lpstr>
      <vt:lpstr>PRUEBAS Y RESULTADOS</vt:lpstr>
      <vt:lpstr>Diapositiva 35</vt:lpstr>
      <vt:lpstr>Diapositiva 36</vt:lpstr>
      <vt:lpstr>CONCLUSIONES Y RECOMENDACIONES</vt:lpstr>
      <vt:lpstr>CONCLUSIONES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OBJETIVOS</dc:title>
  <dc:creator>Usuario</dc:creator>
  <cp:lastModifiedBy>Usuario</cp:lastModifiedBy>
  <cp:revision>59</cp:revision>
  <dcterms:created xsi:type="dcterms:W3CDTF">2012-03-26T15:41:54Z</dcterms:created>
  <dcterms:modified xsi:type="dcterms:W3CDTF">2013-06-26T05:11:53Z</dcterms:modified>
</cp:coreProperties>
</file>