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83" r:id="rId5"/>
    <p:sldId id="267" r:id="rId6"/>
    <p:sldId id="260" r:id="rId7"/>
    <p:sldId id="261" r:id="rId8"/>
    <p:sldId id="262" r:id="rId9"/>
    <p:sldId id="263" r:id="rId10"/>
    <p:sldId id="264" r:id="rId11"/>
    <p:sldId id="265" r:id="rId12"/>
    <p:sldId id="266" r:id="rId13"/>
    <p:sldId id="269" r:id="rId14"/>
    <p:sldId id="270" r:id="rId15"/>
    <p:sldId id="278" r:id="rId16"/>
    <p:sldId id="268" r:id="rId17"/>
    <p:sldId id="271" r:id="rId18"/>
    <p:sldId id="272" r:id="rId19"/>
    <p:sldId id="273" r:id="rId20"/>
    <p:sldId id="274" r:id="rId21"/>
    <p:sldId id="275" r:id="rId22"/>
    <p:sldId id="276" r:id="rId23"/>
    <p:sldId id="277" r:id="rId24"/>
    <p:sldId id="279" r:id="rId25"/>
    <p:sldId id="280" r:id="rId26"/>
    <p:sldId id="284" r:id="rId27"/>
    <p:sldId id="281" r:id="rId28"/>
    <p:sldId id="282"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cardo%20Pachacama\RESPALDOS\Mis%20documentos%20RKY\WILSON\PHD\PAPER%20ANP%20ENCUESTAS%20SEPT-2012\LIMIT%20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cardo%20Pachacama\RESPALDOS\Mis%20documentos%20RKY\WILSON\PHD\PAPER%20ANP%20ENCUESTAS%20SEPT-2012\LIMIT%20GRAFICOS%20INGLES%2017%20OCT%20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limit%20w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
  <c:chart>
    <c:title>
      <c:layout/>
    </c:title>
    <c:plotArea>
      <c:layout/>
      <c:radarChart>
        <c:radarStyle val="marker"/>
        <c:ser>
          <c:idx val="0"/>
          <c:order val="0"/>
          <c:tx>
            <c:strRef>
              <c:f>Hoja1!$B$122</c:f>
              <c:strCache>
                <c:ptCount val="1"/>
                <c:pt idx="0">
                  <c:v>GLOBAL</c:v>
                </c:pt>
              </c:strCache>
            </c:strRef>
          </c:tx>
          <c:cat>
            <c:strRef>
              <c:f>Hoja1!$A$123:$A$132</c:f>
              <c:strCache>
                <c:ptCount val="10"/>
                <c:pt idx="0">
                  <c:v>Oportunidades trabajo ingresos económicos</c:v>
                </c:pt>
                <c:pt idx="1">
                  <c:v>Tradición pastoril</c:v>
                </c:pt>
                <c:pt idx="2">
                  <c:v>Emisiones a la atmósfera por incendio de pajonales</c:v>
                </c:pt>
                <c:pt idx="3">
                  <c:v>Contaminación aguas subterráneas</c:v>
                </c:pt>
                <c:pt idx="4">
                  <c:v>Contaminación aguas superficiales</c:v>
                </c:pt>
                <c:pt idx="5">
                  <c:v>Delimitación del PNC</c:v>
                </c:pt>
                <c:pt idx="6">
                  <c:v>Tenencia de la tierra</c:v>
                </c:pt>
                <c:pt idx="7">
                  <c:v>Compactación del suelo</c:v>
                </c:pt>
                <c:pt idx="8">
                  <c:v>Erosión</c:v>
                </c:pt>
                <c:pt idx="9">
                  <c:v>Pérdida de cobertura vegetal</c:v>
                </c:pt>
              </c:strCache>
            </c:strRef>
          </c:cat>
          <c:val>
            <c:numRef>
              <c:f>Hoja1!$B$123:$B$132</c:f>
              <c:numCache>
                <c:formatCode>_-* #,##0.00\ _€_-;\-* #,##0.00\ _€_-;_-* "-"??\ _€_-;_-@_-</c:formatCode>
                <c:ptCount val="10"/>
                <c:pt idx="0">
                  <c:v>4.7097145320056523E-2</c:v>
                </c:pt>
                <c:pt idx="1">
                  <c:v>7.1484175473652087E-2</c:v>
                </c:pt>
                <c:pt idx="2">
                  <c:v>0.26081524595869032</c:v>
                </c:pt>
                <c:pt idx="3">
                  <c:v>0.12372229107902585</c:v>
                </c:pt>
                <c:pt idx="4">
                  <c:v>0.1823204603533532</c:v>
                </c:pt>
                <c:pt idx="5">
                  <c:v>4.7435228179463697E-2</c:v>
                </c:pt>
                <c:pt idx="6">
                  <c:v>3.2756103118058419E-2</c:v>
                </c:pt>
                <c:pt idx="7">
                  <c:v>4.1356584072353708E-2</c:v>
                </c:pt>
                <c:pt idx="8">
                  <c:v>7.5160231206420541E-2</c:v>
                </c:pt>
                <c:pt idx="9">
                  <c:v>0.11785253523892629</c:v>
                </c:pt>
              </c:numCache>
            </c:numRef>
          </c:val>
        </c:ser>
        <c:axId val="67266816"/>
        <c:axId val="67276800"/>
      </c:radarChart>
      <c:catAx>
        <c:axId val="67266816"/>
        <c:scaling>
          <c:orientation val="minMax"/>
        </c:scaling>
        <c:axPos val="b"/>
        <c:majorGridlines/>
        <c:tickLblPos val="nextTo"/>
        <c:txPr>
          <a:bodyPr/>
          <a:lstStyle/>
          <a:p>
            <a:pPr>
              <a:defRPr sz="800"/>
            </a:pPr>
            <a:endParaRPr lang="es-EC"/>
          </a:p>
        </c:txPr>
        <c:crossAx val="67276800"/>
        <c:crosses val="autoZero"/>
        <c:auto val="1"/>
        <c:lblAlgn val="ctr"/>
        <c:lblOffset val="100"/>
      </c:catAx>
      <c:valAx>
        <c:axId val="67276800"/>
        <c:scaling>
          <c:orientation val="minMax"/>
        </c:scaling>
        <c:axPos val="l"/>
        <c:majorGridlines/>
        <c:numFmt formatCode="_-* #,##0.00\ _€_-;\-* #,##0.00\ _€_-;_-* &quot;-&quot;??\ _€_-;_-@_-" sourceLinked="1"/>
        <c:majorTickMark val="cross"/>
        <c:tickLblPos val="nextTo"/>
        <c:crossAx val="67266816"/>
        <c:crosses val="autoZero"/>
        <c:crossBetween val="between"/>
      </c:valAx>
    </c:plotArea>
    <c:legend>
      <c:legendPos val="b"/>
      <c:layout/>
    </c:legend>
    <c:plotVisOnly val="1"/>
  </c:chart>
  <c:spPr>
    <a:l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manualLayout>
          <c:layoutTarget val="inner"/>
          <c:xMode val="edge"/>
          <c:yMode val="edge"/>
          <c:x val="0.33035488211032554"/>
          <c:y val="0.17380968683262468"/>
          <c:w val="0.39491245947197845"/>
          <c:h val="0.72245675812262478"/>
        </c:manualLayout>
      </c:layout>
      <c:barChart>
        <c:barDir val="bar"/>
        <c:grouping val="clustered"/>
        <c:ser>
          <c:idx val="0"/>
          <c:order val="0"/>
          <c:tx>
            <c:strRef>
              <c:f>Hoja2!$B$14</c:f>
              <c:strCache>
                <c:ptCount val="1"/>
                <c:pt idx="0">
                  <c:v>INVESTIGADOR</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Hoja2!$B$15:$B$17</c:f>
              <c:numCache>
                <c:formatCode>General</c:formatCode>
                <c:ptCount val="3"/>
                <c:pt idx="0">
                  <c:v>0.46</c:v>
                </c:pt>
                <c:pt idx="1">
                  <c:v>0.26</c:v>
                </c:pt>
                <c:pt idx="2">
                  <c:v>0.28000000000000008</c:v>
                </c:pt>
              </c:numCache>
            </c:numRef>
          </c:val>
        </c:ser>
        <c:ser>
          <c:idx val="1"/>
          <c:order val="1"/>
          <c:tx>
            <c:strRef>
              <c:f>Hoja2!$C$14</c:f>
              <c:strCache>
                <c:ptCount val="1"/>
                <c:pt idx="0">
                  <c:v>TOUR OPERADOR</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Hoja2!$C$15:$C$17</c:f>
              <c:numCache>
                <c:formatCode>General</c:formatCode>
                <c:ptCount val="3"/>
                <c:pt idx="0">
                  <c:v>0.31000000000000044</c:v>
                </c:pt>
                <c:pt idx="1">
                  <c:v>0.630000000000001</c:v>
                </c:pt>
                <c:pt idx="2">
                  <c:v>7.0000000000000021E-2</c:v>
                </c:pt>
              </c:numCache>
            </c:numRef>
          </c:val>
        </c:ser>
        <c:ser>
          <c:idx val="2"/>
          <c:order val="2"/>
          <c:tx>
            <c:strRef>
              <c:f>Hoja2!$D$14</c:f>
              <c:strCache>
                <c:ptCount val="1"/>
                <c:pt idx="0">
                  <c:v>DIRIGENTE BARRIAL</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Hoja2!$D$15:$D$17</c:f>
              <c:numCache>
                <c:formatCode>General</c:formatCode>
                <c:ptCount val="3"/>
                <c:pt idx="0">
                  <c:v>0.24000000000000021</c:v>
                </c:pt>
                <c:pt idx="1">
                  <c:v>0.28000000000000008</c:v>
                </c:pt>
                <c:pt idx="2">
                  <c:v>0.48000000000000032</c:v>
                </c:pt>
              </c:numCache>
            </c:numRef>
          </c:val>
        </c:ser>
        <c:ser>
          <c:idx val="3"/>
          <c:order val="3"/>
          <c:tx>
            <c:strRef>
              <c:f>Hoja2!$E$14</c:f>
              <c:strCache>
                <c:ptCount val="1"/>
                <c:pt idx="0">
                  <c:v>EXPERTO EN ÁREAS NATURALES</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Hoja2!$E$15:$E$17</c:f>
              <c:numCache>
                <c:formatCode>General</c:formatCode>
                <c:ptCount val="3"/>
                <c:pt idx="0">
                  <c:v>0.78</c:v>
                </c:pt>
                <c:pt idx="1">
                  <c:v>0.15000000000000022</c:v>
                </c:pt>
                <c:pt idx="2">
                  <c:v>7.0000000000000021E-2</c:v>
                </c:pt>
              </c:numCache>
            </c:numRef>
          </c:val>
        </c:ser>
        <c:ser>
          <c:idx val="4"/>
          <c:order val="4"/>
          <c:tx>
            <c:strRef>
              <c:f>Hoja2!$F$14</c:f>
              <c:strCache>
                <c:ptCount val="1"/>
                <c:pt idx="0">
                  <c:v>TURISTA</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Hoja2!$F$15:$F$17</c:f>
              <c:numCache>
                <c:formatCode>General</c:formatCode>
                <c:ptCount val="3"/>
                <c:pt idx="0">
                  <c:v>0.68</c:v>
                </c:pt>
                <c:pt idx="1">
                  <c:v>0.24000000000000021</c:v>
                </c:pt>
                <c:pt idx="2">
                  <c:v>8.0000000000000043E-2</c:v>
                </c:pt>
              </c:numCache>
            </c:numRef>
          </c:val>
        </c:ser>
        <c:ser>
          <c:idx val="5"/>
          <c:order val="5"/>
          <c:tx>
            <c:strRef>
              <c:f>Hoja2!$G$14</c:f>
              <c:strCache>
                <c:ptCount val="1"/>
                <c:pt idx="0">
                  <c:v>GANADERO</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Hoja2!$G$15:$G$17</c:f>
              <c:numCache>
                <c:formatCode>General</c:formatCode>
                <c:ptCount val="3"/>
                <c:pt idx="0">
                  <c:v>8.0000000000000043E-2</c:v>
                </c:pt>
                <c:pt idx="1">
                  <c:v>0.69000000000000061</c:v>
                </c:pt>
                <c:pt idx="2">
                  <c:v>0.23</c:v>
                </c:pt>
              </c:numCache>
            </c:numRef>
          </c:val>
        </c:ser>
        <c:ser>
          <c:idx val="6"/>
          <c:order val="6"/>
          <c:tx>
            <c:strRef>
              <c:f>Hoja2!$H$14</c:f>
              <c:strCache>
                <c:ptCount val="1"/>
                <c:pt idx="0">
                  <c:v>GUARDAPARQUE</c:v>
                </c:pt>
              </c:strCache>
            </c:strRef>
          </c:tx>
          <c:cat>
            <c:strRef>
              <c:f>Hoja2!$A$15:$A$17</c:f>
              <c:strCache>
                <c:ptCount val="3"/>
                <c:pt idx="0">
                  <c:v>A1. Delimitación física del parque y control de ingreso de ganado</c:v>
                </c:pt>
                <c:pt idx="1">
                  <c:v>A2. Oportunidades de proyectos productivos</c:v>
                </c:pt>
                <c:pt idx="2">
                  <c:v>A3. Subsidio de pasturas</c:v>
                </c:pt>
              </c:strCache>
            </c:strRef>
          </c:cat>
          <c:val>
            <c:numRef>
              <c:f>Hoja2!$H$15:$H$17</c:f>
              <c:numCache>
                <c:formatCode>General</c:formatCode>
                <c:ptCount val="3"/>
                <c:pt idx="0">
                  <c:v>0.17</c:v>
                </c:pt>
                <c:pt idx="1">
                  <c:v>0.65000000000000113</c:v>
                </c:pt>
                <c:pt idx="2">
                  <c:v>0.18000000000000022</c:v>
                </c:pt>
              </c:numCache>
            </c:numRef>
          </c:val>
        </c:ser>
        <c:gapWidth val="55"/>
        <c:axId val="67311488"/>
        <c:axId val="67313024"/>
      </c:barChart>
      <c:catAx>
        <c:axId val="67311488"/>
        <c:scaling>
          <c:orientation val="minMax"/>
        </c:scaling>
        <c:axPos val="l"/>
        <c:majorTickMark val="none"/>
        <c:tickLblPos val="nextTo"/>
        <c:crossAx val="67313024"/>
        <c:crossesAt val="0"/>
        <c:auto val="1"/>
        <c:lblAlgn val="ctr"/>
        <c:lblOffset val="100"/>
      </c:catAx>
      <c:valAx>
        <c:axId val="67313024"/>
        <c:scaling>
          <c:orientation val="minMax"/>
        </c:scaling>
        <c:axPos val="b"/>
        <c:minorGridlines>
          <c:spPr>
            <a:effectLst>
              <a:outerShdw blurRad="50800" dist="50800" dir="5400000" algn="ctr" rotWithShape="0">
                <a:schemeClr val="bg1"/>
              </a:outerShdw>
            </a:effectLst>
          </c:spPr>
        </c:minorGridlines>
        <c:numFmt formatCode="General" sourceLinked="1"/>
        <c:majorTickMark val="in"/>
        <c:minorTickMark val="in"/>
        <c:tickLblPos val="nextTo"/>
        <c:crossAx val="67311488"/>
        <c:crosses val="autoZero"/>
        <c:crossBetween val="between"/>
        <c:majorUnit val="0.1"/>
      </c:valAx>
    </c:plotArea>
    <c:legend>
      <c:legendPos val="r"/>
      <c:layout>
        <c:manualLayout>
          <c:xMode val="edge"/>
          <c:yMode val="edge"/>
          <c:x val="0.74705222776421976"/>
          <c:y val="0.1902285313442324"/>
          <c:w val="0.24020101074123784"/>
          <c:h val="0.76952179855865177"/>
        </c:manualLayout>
      </c:layout>
      <c:txPr>
        <a:bodyPr/>
        <a:lstStyle/>
        <a:p>
          <a:pPr>
            <a:defRPr sz="800"/>
          </a:pPr>
          <a:endParaRPr lang="es-EC"/>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PRIORIZACIÓN</a:t>
            </a:r>
            <a:r>
              <a:rPr lang="en-US" baseline="0"/>
              <a:t> DE ESTRATEGIAS</a:t>
            </a:r>
            <a:endParaRPr lang="en-US"/>
          </a:p>
        </c:rich>
      </c:tx>
      <c:layout/>
    </c:title>
    <c:plotArea>
      <c:layout/>
      <c:barChart>
        <c:barDir val="col"/>
        <c:grouping val="clustered"/>
        <c:ser>
          <c:idx val="2"/>
          <c:order val="0"/>
          <c:tx>
            <c:strRef>
              <c:f>Límite!$A$52</c:f>
              <c:strCache>
                <c:ptCount val="1"/>
              </c:strCache>
            </c:strRef>
          </c:tx>
          <c:spPr>
            <a:solidFill>
              <a:schemeClr val="tx2">
                <a:lumMod val="60000"/>
                <a:lumOff val="40000"/>
              </a:schemeClr>
            </a:solidFill>
            <a:ln>
              <a:solidFill>
                <a:schemeClr val="tx1"/>
              </a:solidFill>
            </a:ln>
          </c:spPr>
          <c:cat>
            <c:strRef>
              <c:f>Límite!$B$3:$B$5</c:f>
              <c:strCache>
                <c:ptCount val="3"/>
                <c:pt idx="0">
                  <c:v>A1: Control de ingreso de ganado y delimitación física del parque</c:v>
                </c:pt>
                <c:pt idx="1">
                  <c:v>A2: Oportunidades de proyectos productivos</c:v>
                </c:pt>
                <c:pt idx="2">
                  <c:v>A3: Subsidio de pasturas</c:v>
                </c:pt>
              </c:strCache>
            </c:strRef>
          </c:cat>
          <c:val>
            <c:numRef>
              <c:f>Límite!$D$53:$D$55</c:f>
              <c:numCache>
                <c:formatCode>_-* #,##0.00\ _€_-;\-* #,##0.00\ _€_-;_-* "-"??\ _€_-;_-@_-</c:formatCode>
                <c:ptCount val="3"/>
                <c:pt idx="0">
                  <c:v>0.37190866108808662</c:v>
                </c:pt>
                <c:pt idx="1">
                  <c:v>0.43625492954448025</c:v>
                </c:pt>
                <c:pt idx="2">
                  <c:v>0.19183640936743876</c:v>
                </c:pt>
              </c:numCache>
            </c:numRef>
          </c:val>
        </c:ser>
        <c:axId val="67280256"/>
        <c:axId val="67324160"/>
      </c:barChart>
      <c:catAx>
        <c:axId val="67280256"/>
        <c:scaling>
          <c:orientation val="minMax"/>
        </c:scaling>
        <c:axPos val="b"/>
        <c:tickLblPos val="nextTo"/>
        <c:crossAx val="67324160"/>
        <c:crosses val="autoZero"/>
        <c:auto val="1"/>
        <c:lblAlgn val="ctr"/>
        <c:lblOffset val="100"/>
      </c:catAx>
      <c:valAx>
        <c:axId val="67324160"/>
        <c:scaling>
          <c:orientation val="minMax"/>
        </c:scaling>
        <c:axPos val="l"/>
        <c:majorGridlines/>
        <c:numFmt formatCode="_-* #,##0.00\ _€_-;\-* #,##0.00\ _€_-;_-* &quot;-&quot;??\ _€_-;_-@_-" sourceLinked="1"/>
        <c:tickLblPos val="nextTo"/>
        <c:crossAx val="67280256"/>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51C0567-A106-40B9-AAA3-53C1AA009E3A}" type="datetimeFigureOut">
              <a:rPr lang="es-EC" smtClean="0"/>
              <a:pPr/>
              <a:t>12/06/2013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35C7551-BB78-4D0D-A949-8DC83588DF25}"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1C0567-A106-40B9-AAA3-53C1AA009E3A}" type="datetimeFigureOut">
              <a:rPr lang="es-EC" smtClean="0"/>
              <a:pPr/>
              <a:t>12/06/2013</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5C7551-BB78-4D0D-A949-8DC83588DF25}"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437112"/>
            <a:ext cx="7776864" cy="2115667"/>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s-EC" dirty="0" smtClean="0"/>
              <a:t/>
            </a:r>
            <a:br>
              <a:rPr lang="es-EC" dirty="0" smtClean="0"/>
            </a:br>
            <a:r>
              <a:rPr lang="es-EC" dirty="0" smtClean="0"/>
              <a:t/>
            </a:r>
            <a:br>
              <a:rPr lang="es-EC" dirty="0" smtClean="0"/>
            </a:br>
            <a:r>
              <a:rPr lang="es-EC" dirty="0"/>
              <a:t/>
            </a:r>
            <a:br>
              <a:rPr lang="es-EC" dirty="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sz="3100" dirty="0" smtClean="0"/>
              <a:t>MAESTRÍA EN SISTEMAS DE GESTIÓN AMBIENTAL</a:t>
            </a:r>
            <a:r>
              <a:rPr lang="es-EC" dirty="0" smtClean="0"/>
              <a:t/>
            </a:r>
            <a:br>
              <a:rPr lang="es-EC" dirty="0" smtClean="0"/>
            </a:br>
            <a:r>
              <a:rPr lang="es-EC" dirty="0" smtClean="0"/>
              <a:t/>
            </a:r>
            <a:br>
              <a:rPr lang="es-EC" dirty="0" smtClean="0"/>
            </a:br>
            <a:r>
              <a:rPr lang="es-EC" dirty="0" smtClean="0"/>
              <a:t>Autor: Ricardo Pachacama</a:t>
            </a:r>
            <a:br>
              <a:rPr lang="es-EC" dirty="0" smtClean="0"/>
            </a:br>
            <a:r>
              <a:rPr lang="es-EC" dirty="0" smtClean="0"/>
              <a:t>Director: Ing. Wilson Jácome</a:t>
            </a:r>
            <a:br>
              <a:rPr lang="es-EC" dirty="0" smtClean="0"/>
            </a:br>
            <a:r>
              <a:rPr lang="es-EC" dirty="0" err="1" smtClean="0"/>
              <a:t>Sangolquí</a:t>
            </a:r>
            <a:r>
              <a:rPr lang="es-EC" dirty="0" smtClean="0"/>
              <a:t>, 2013</a:t>
            </a:r>
            <a:endParaRPr lang="es-EC" dirty="0"/>
          </a:p>
        </p:txBody>
      </p:sp>
      <p:sp>
        <p:nvSpPr>
          <p:cNvPr id="3" name="2 Subtítulo"/>
          <p:cNvSpPr>
            <a:spLocks noGrp="1"/>
          </p:cNvSpPr>
          <p:nvPr>
            <p:ph type="subTitle" idx="1"/>
          </p:nvPr>
        </p:nvSpPr>
        <p:spPr>
          <a:xfrm>
            <a:off x="683568" y="548680"/>
            <a:ext cx="7776864" cy="1872208"/>
          </a:xfrm>
        </p:spPr>
        <p:txBody>
          <a:bodyPr>
            <a:normAutofit fontScale="92500" lnSpcReduction="10000"/>
          </a:bodyPr>
          <a:lstStyle/>
          <a:p>
            <a:pPr algn="ctr"/>
            <a:r>
              <a:rPr lang="es-ES" b="1" dirty="0">
                <a:solidFill>
                  <a:schemeClr val="tx1"/>
                </a:solidFill>
              </a:rPr>
              <a:t>PROPUESTA  </a:t>
            </a:r>
            <a:r>
              <a:rPr lang="es-ES" b="1" dirty="0" smtClean="0">
                <a:solidFill>
                  <a:schemeClr val="tx1"/>
                </a:solidFill>
              </a:rPr>
              <a:t>DE UN </a:t>
            </a:r>
            <a:r>
              <a:rPr lang="es-ES" b="1" dirty="0">
                <a:solidFill>
                  <a:schemeClr val="tx1"/>
                </a:solidFill>
              </a:rPr>
              <a:t>MODELO ANALÍTICO EN RED  EN LA GESTIÓN DE PROBLEMAS AMBIENTALES DE LAS ÁREAS PROTEGIDAS. </a:t>
            </a:r>
            <a:endParaRPr lang="es-EC" dirty="0">
              <a:solidFill>
                <a:schemeClr val="tx1"/>
              </a:solidFill>
            </a:endParaRPr>
          </a:p>
          <a:p>
            <a:pPr algn="ctr"/>
            <a:r>
              <a:rPr lang="es-ES" b="1" dirty="0">
                <a:solidFill>
                  <a:schemeClr val="tx1"/>
                </a:solidFill>
              </a:rPr>
              <a:t>CASO  DE ESTUDIO: PARQUE NACIONAL COTOPAXI </a:t>
            </a:r>
            <a:endParaRPr lang="es-EC" dirty="0">
              <a:solidFill>
                <a:schemeClr val="tx1"/>
              </a:solidFill>
            </a:endParaRPr>
          </a:p>
          <a:p>
            <a:endParaRPr lang="es-EC"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600" dirty="0" smtClean="0"/>
              <a:t>SELECCIÓN DE LOS PROBLEMAS AMBIENTALES EN EL PNC</a:t>
            </a:r>
            <a:endParaRPr lang="es-EC" sz="3600" dirty="0"/>
          </a:p>
        </p:txBody>
      </p:sp>
      <p:sp>
        <p:nvSpPr>
          <p:cNvPr id="3" name="2 Marcador de contenido"/>
          <p:cNvSpPr>
            <a:spLocks noGrp="1"/>
          </p:cNvSpPr>
          <p:nvPr>
            <p:ph idx="1"/>
          </p:nvPr>
        </p:nvSpPr>
        <p:spPr/>
        <p:txBody>
          <a:bodyPr/>
          <a:lstStyle/>
          <a:p>
            <a:pPr lvl="0"/>
            <a:r>
              <a:rPr lang="es-ES" dirty="0"/>
              <a:t>Pastoreo (malas prácticas de uso del suelo)</a:t>
            </a:r>
            <a:endParaRPr lang="es-EC" dirty="0"/>
          </a:p>
          <a:p>
            <a:pPr lvl="0"/>
            <a:r>
              <a:rPr lang="es-ES" dirty="0"/>
              <a:t>Erosión</a:t>
            </a:r>
            <a:endParaRPr lang="es-EC" dirty="0"/>
          </a:p>
          <a:p>
            <a:pPr lvl="0"/>
            <a:r>
              <a:rPr lang="es-ES" dirty="0"/>
              <a:t>Malas prácticas de los turistas (generación de residuos)</a:t>
            </a:r>
            <a:endParaRPr lang="es-EC" dirty="0"/>
          </a:p>
          <a:p>
            <a:pPr lvl="0"/>
            <a:r>
              <a:rPr lang="es-ES" dirty="0"/>
              <a:t>Contaminación hídrica</a:t>
            </a:r>
            <a:endParaRPr lang="es-EC" dirty="0"/>
          </a:p>
          <a:p>
            <a:pPr lvl="0"/>
            <a:r>
              <a:rPr lang="es-ES" dirty="0"/>
              <a:t>Pesca y Caza ilegal</a:t>
            </a:r>
            <a:endParaRPr lang="es-EC" dirty="0"/>
          </a:p>
          <a:p>
            <a:pPr lvl="0"/>
            <a:r>
              <a:rPr lang="es-ES" dirty="0"/>
              <a:t>Quema de pajonales</a:t>
            </a:r>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b="1" dirty="0"/>
              <a:t>Selección del principal problema ambiental del PNC</a:t>
            </a:r>
            <a:r>
              <a:rPr lang="es-EC" b="1" dirty="0"/>
              <a:t/>
            </a:r>
            <a:br>
              <a:rPr lang="es-EC" b="1" dirty="0"/>
            </a:br>
            <a:endParaRPr lang="es-EC" dirty="0"/>
          </a:p>
        </p:txBody>
      </p:sp>
      <p:graphicFrame>
        <p:nvGraphicFramePr>
          <p:cNvPr id="4" name="3 Marcador de contenido"/>
          <p:cNvGraphicFramePr>
            <a:graphicFrameLocks noGrp="1"/>
          </p:cNvGraphicFramePr>
          <p:nvPr>
            <p:ph idx="1"/>
          </p:nvPr>
        </p:nvGraphicFramePr>
        <p:xfrm>
          <a:off x="971600" y="1844823"/>
          <a:ext cx="7848871" cy="4608514"/>
        </p:xfrm>
        <a:graphic>
          <a:graphicData uri="http://schemas.openxmlformats.org/drawingml/2006/table">
            <a:tbl>
              <a:tblPr/>
              <a:tblGrid>
                <a:gridCol w="1010156"/>
                <a:gridCol w="871491"/>
                <a:gridCol w="96734"/>
                <a:gridCol w="657348"/>
                <a:gridCol w="760908"/>
                <a:gridCol w="864468"/>
                <a:gridCol w="745989"/>
                <a:gridCol w="871491"/>
                <a:gridCol w="870612"/>
                <a:gridCol w="1099674"/>
              </a:tblGrid>
              <a:tr h="1112905">
                <a:tc>
                  <a:txBody>
                    <a:bodyPr/>
                    <a:lstStyle/>
                    <a:p>
                      <a:pPr algn="ctr">
                        <a:lnSpc>
                          <a:spcPct val="150000"/>
                        </a:lnSpc>
                        <a:spcBef>
                          <a:spcPts val="600"/>
                        </a:spcBef>
                        <a:spcAft>
                          <a:spcPts val="0"/>
                        </a:spcAft>
                      </a:pPr>
                      <a:r>
                        <a:rPr lang="es-ES" sz="1000" dirty="0">
                          <a:latin typeface="Times New Roman"/>
                          <a:ea typeface="Calibri"/>
                          <a:cs typeface="Calibri"/>
                        </a:rPr>
                        <a:t>Problemas ambientales </a:t>
                      </a:r>
                      <a:r>
                        <a:rPr lang="es-EC" sz="1000" dirty="0">
                          <a:solidFill>
                            <a:srgbClr val="000000"/>
                          </a:solidFill>
                          <a:latin typeface="Times New Roman"/>
                          <a:ea typeface="Times New Roman"/>
                          <a:cs typeface="Calibri"/>
                        </a:rPr>
                        <a:t> </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Pastoreo</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Erosión</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000" dirty="0">
                          <a:solidFill>
                            <a:srgbClr val="000000"/>
                          </a:solidFill>
                          <a:latin typeface="Times New Roman"/>
                          <a:ea typeface="Times New Roman"/>
                          <a:cs typeface="Calibri"/>
                        </a:rPr>
                        <a:t>Malas Prácticas de los turistas</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dirty="0" err="1">
                          <a:solidFill>
                            <a:srgbClr val="000000"/>
                          </a:solidFill>
                          <a:latin typeface="Times New Roman"/>
                          <a:ea typeface="Times New Roman"/>
                          <a:cs typeface="Calibri"/>
                        </a:rPr>
                        <a:t>Contami</a:t>
                      </a:r>
                      <a:r>
                        <a:rPr lang="es-EC" sz="1000" dirty="0">
                          <a:solidFill>
                            <a:srgbClr val="000000"/>
                          </a:solidFill>
                          <a:latin typeface="Times New Roman"/>
                          <a:ea typeface="Times New Roman"/>
                          <a:cs typeface="Calibri"/>
                        </a:rPr>
                        <a:t>-nación hídrica</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Pesca y Caza ilegal</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Quema de pajonales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N° de relaciones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dirty="0">
                          <a:solidFill>
                            <a:srgbClr val="000000"/>
                          </a:solidFill>
                          <a:latin typeface="Times New Roman"/>
                          <a:ea typeface="Times New Roman"/>
                          <a:cs typeface="Calibri"/>
                        </a:rPr>
                        <a:t>Priorización</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49">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Pastoreo</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6049">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Erosión</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923">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Malas Prácticas de los turistas</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rgbClr val="000000"/>
                          </a:solidFill>
                          <a:latin typeface="Calibri"/>
                          <a:ea typeface="Times New Roman"/>
                          <a:cs typeface="Times New Roman"/>
                        </a:rPr>
                        <a:t>0,5</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2,5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rgbClr val="000000"/>
                          </a:solidFill>
                          <a:latin typeface="Calibri"/>
                          <a:ea typeface="Times New Roman"/>
                          <a:cs typeface="Times New Roman"/>
                        </a:rPr>
                        <a:t>2</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4680">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Contami-nación hídrica</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54">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Pesca y Caza ilegal</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54">
                <a:tc>
                  <a:txBody>
                    <a:bodyPr/>
                    <a:lstStyle/>
                    <a:p>
                      <a:pPr algn="ctr">
                        <a:lnSpc>
                          <a:spcPct val="150000"/>
                        </a:lnSpc>
                        <a:spcBef>
                          <a:spcPts val="600"/>
                        </a:spcBef>
                        <a:spcAft>
                          <a:spcPts val="0"/>
                        </a:spcAft>
                      </a:pPr>
                      <a:r>
                        <a:rPr lang="es-EC" sz="1000">
                          <a:solidFill>
                            <a:srgbClr val="000000"/>
                          </a:solidFill>
                          <a:latin typeface="Times New Roman"/>
                          <a:ea typeface="Times New Roman"/>
                          <a:cs typeface="Calibri"/>
                        </a:rPr>
                        <a:t>Quema de pajonales</a:t>
                      </a:r>
                      <a:endParaRPr lang="es-EC" sz="11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ct val="150000"/>
                        </a:lnSpc>
                        <a:spcBef>
                          <a:spcPts val="600"/>
                        </a:spcBef>
                        <a:spcAft>
                          <a:spcPts val="0"/>
                        </a:spcAft>
                      </a:pPr>
                      <a:r>
                        <a:rPr lang="es-EC" sz="1100">
                          <a:solidFill>
                            <a:srgbClr val="000000"/>
                          </a:solidFill>
                          <a:latin typeface="Calibri"/>
                          <a:ea typeface="Times New Roman"/>
                          <a:cs typeface="Times New Roman"/>
                        </a:rPr>
                        <a:t>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rgbClr val="000000"/>
                          </a:solidFill>
                          <a:latin typeface="Calibri"/>
                          <a:ea typeface="Times New Roman"/>
                          <a:cs typeface="Times New Roman"/>
                        </a:rPr>
                        <a:t>3</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83568" y="1340768"/>
            <a:ext cx="7776864" cy="369332"/>
          </a:xfrm>
          <a:prstGeom prst="rect">
            <a:avLst/>
          </a:prstGeom>
        </p:spPr>
        <p:txBody>
          <a:bodyPr wrap="square">
            <a:spAutoFit/>
          </a:bodyPr>
          <a:lstStyle/>
          <a:p>
            <a:r>
              <a:rPr lang="es-ES" i="1" dirty="0" smtClean="0"/>
              <a:t>        Matriz </a:t>
            </a:r>
            <a:r>
              <a:rPr lang="es-ES" i="1" dirty="0"/>
              <a:t>de interrelación de problemas ambientales del PNC.</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Pastoreo de ganado </a:t>
            </a:r>
            <a:r>
              <a:rPr lang="es-ES" dirty="0" smtClean="0"/>
              <a:t>en </a:t>
            </a:r>
            <a:r>
              <a:rPr lang="es-ES" dirty="0"/>
              <a:t>el PNC</a:t>
            </a:r>
            <a:endParaRPr lang="es-EC" dirty="0"/>
          </a:p>
        </p:txBody>
      </p:sp>
      <p:pic>
        <p:nvPicPr>
          <p:cNvPr id="4" name="3 Marcador de contenido" descr="DSC04406"/>
          <p:cNvPicPr>
            <a:picLocks noGrp="1"/>
          </p:cNvPicPr>
          <p:nvPr>
            <p:ph idx="1"/>
          </p:nvPr>
        </p:nvPicPr>
        <p:blipFill>
          <a:blip r:embed="rId2" cstate="print"/>
          <a:srcRect/>
          <a:stretch>
            <a:fillRect/>
          </a:stretch>
        </p:blipFill>
        <p:spPr bwMode="auto">
          <a:xfrm>
            <a:off x="251520" y="1196752"/>
            <a:ext cx="4401589" cy="3304309"/>
          </a:xfrm>
          <a:prstGeom prst="rect">
            <a:avLst/>
          </a:prstGeom>
          <a:noFill/>
          <a:ln w="9525">
            <a:noFill/>
            <a:miter lim="800000"/>
            <a:headEnd/>
            <a:tailEnd/>
          </a:ln>
        </p:spPr>
      </p:pic>
      <p:pic>
        <p:nvPicPr>
          <p:cNvPr id="5" name="4 Imagen" descr="DSC03996"/>
          <p:cNvPicPr/>
          <p:nvPr/>
        </p:nvPicPr>
        <p:blipFill>
          <a:blip r:embed="rId3" cstate="print"/>
          <a:srcRect/>
          <a:stretch>
            <a:fillRect/>
          </a:stretch>
        </p:blipFill>
        <p:spPr bwMode="auto">
          <a:xfrm>
            <a:off x="4743450" y="3562350"/>
            <a:ext cx="440055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Determinación y selección de criterios</a:t>
            </a:r>
            <a:endParaRPr lang="es-EC" dirty="0"/>
          </a:p>
        </p:txBody>
      </p:sp>
      <p:sp>
        <p:nvSpPr>
          <p:cNvPr id="3" name="2 Marcador de contenido"/>
          <p:cNvSpPr>
            <a:spLocks noGrp="1"/>
          </p:cNvSpPr>
          <p:nvPr>
            <p:ph idx="1"/>
          </p:nvPr>
        </p:nvSpPr>
        <p:spPr>
          <a:xfrm>
            <a:off x="745232" y="1440160"/>
            <a:ext cx="8363272" cy="5661248"/>
          </a:xfrm>
        </p:spPr>
        <p:txBody>
          <a:bodyPr>
            <a:normAutofit fontScale="40000" lnSpcReduction="20000"/>
          </a:bodyPr>
          <a:lstStyle/>
          <a:p>
            <a:pPr>
              <a:buNone/>
            </a:pPr>
            <a:r>
              <a:rPr lang="es-ES" b="1" dirty="0" smtClean="0"/>
              <a:t>	</a:t>
            </a:r>
            <a:r>
              <a:rPr lang="es-ES" b="1" dirty="0" err="1" smtClean="0"/>
              <a:t>Cluster</a:t>
            </a:r>
            <a:r>
              <a:rPr lang="es-ES" b="1" dirty="0" smtClean="0"/>
              <a:t> </a:t>
            </a:r>
            <a:r>
              <a:rPr lang="es-ES" b="1" dirty="0"/>
              <a:t>1: Deterioro del Suelo</a:t>
            </a:r>
            <a:endParaRPr lang="es-EC" dirty="0"/>
          </a:p>
          <a:p>
            <a:pPr>
              <a:buNone/>
            </a:pPr>
            <a:r>
              <a:rPr lang="es-ES" b="1" dirty="0"/>
              <a:t> 	</a:t>
            </a:r>
            <a:r>
              <a:rPr lang="es-ES" b="1" dirty="0" smtClean="0"/>
              <a:t>	C1</a:t>
            </a:r>
            <a:r>
              <a:rPr lang="es-ES" b="1" dirty="0"/>
              <a:t>:</a:t>
            </a:r>
            <a:r>
              <a:rPr lang="es-ES" dirty="0"/>
              <a:t>	Erosión.</a:t>
            </a:r>
            <a:endParaRPr lang="es-EC" dirty="0"/>
          </a:p>
          <a:p>
            <a:r>
              <a:rPr lang="es-ES" b="1" dirty="0"/>
              <a:t>	C2:</a:t>
            </a:r>
            <a:r>
              <a:rPr lang="es-ES" dirty="0"/>
              <a:t>	Compactación del suelo.</a:t>
            </a:r>
            <a:endParaRPr lang="es-EC" dirty="0"/>
          </a:p>
          <a:p>
            <a:r>
              <a:rPr lang="es-ES" b="1" dirty="0"/>
              <a:t>	C3:</a:t>
            </a:r>
            <a:r>
              <a:rPr lang="es-ES" dirty="0"/>
              <a:t>	Pérdida de cobertura vegetal.</a:t>
            </a:r>
            <a:endParaRPr lang="es-EC" dirty="0"/>
          </a:p>
          <a:p>
            <a:r>
              <a:rPr lang="es-ES" dirty="0"/>
              <a:t> </a:t>
            </a:r>
            <a:endParaRPr lang="es-EC" dirty="0"/>
          </a:p>
          <a:p>
            <a:pPr>
              <a:buNone/>
            </a:pPr>
            <a:r>
              <a:rPr lang="es-ES" b="1" dirty="0" smtClean="0"/>
              <a:t>	</a:t>
            </a:r>
            <a:r>
              <a:rPr lang="es-ES" b="1" dirty="0" err="1" smtClean="0"/>
              <a:t>Cluster</a:t>
            </a:r>
            <a:r>
              <a:rPr lang="es-ES" b="1" dirty="0" smtClean="0"/>
              <a:t> </a:t>
            </a:r>
            <a:r>
              <a:rPr lang="es-ES" b="1" dirty="0"/>
              <a:t>2: Contaminación Hídrica</a:t>
            </a:r>
            <a:endParaRPr lang="es-EC" dirty="0"/>
          </a:p>
          <a:p>
            <a:endParaRPr lang="es-EC" dirty="0"/>
          </a:p>
          <a:p>
            <a:r>
              <a:rPr lang="es-ES" dirty="0"/>
              <a:t>	</a:t>
            </a:r>
            <a:r>
              <a:rPr lang="es-ES" b="1" dirty="0"/>
              <a:t>C4:</a:t>
            </a:r>
            <a:r>
              <a:rPr lang="es-ES" dirty="0"/>
              <a:t>	Contaminación de aguas </a:t>
            </a:r>
            <a:r>
              <a:rPr lang="es-ES" dirty="0" smtClean="0"/>
              <a:t>superficiales</a:t>
            </a:r>
          </a:p>
          <a:p>
            <a:pPr lvl="2"/>
            <a:r>
              <a:rPr lang="es-ES" sz="3300" b="1" dirty="0" smtClean="0"/>
              <a:t>C5: </a:t>
            </a:r>
            <a:r>
              <a:rPr lang="es-ES" sz="3300" dirty="0" smtClean="0"/>
              <a:t>	contaminación de aguas subterráneas </a:t>
            </a:r>
            <a:endParaRPr lang="es-EC" sz="3300" dirty="0" smtClean="0"/>
          </a:p>
          <a:p>
            <a:r>
              <a:rPr lang="es-ES" dirty="0" smtClean="0"/>
              <a:t> </a:t>
            </a:r>
            <a:endParaRPr lang="es-EC" dirty="0" smtClean="0"/>
          </a:p>
          <a:p>
            <a:pPr>
              <a:buNone/>
            </a:pPr>
            <a:r>
              <a:rPr lang="es-ES" b="1" dirty="0" smtClean="0"/>
              <a:t>	</a:t>
            </a:r>
            <a:r>
              <a:rPr lang="es-ES" b="1" dirty="0" err="1" smtClean="0"/>
              <a:t>Cluster</a:t>
            </a:r>
            <a:r>
              <a:rPr lang="es-ES" b="1" dirty="0" smtClean="0"/>
              <a:t> </a:t>
            </a:r>
            <a:r>
              <a:rPr lang="es-ES" b="1" dirty="0"/>
              <a:t>3: Contaminación Atmosférica</a:t>
            </a:r>
            <a:endParaRPr lang="es-EC" dirty="0"/>
          </a:p>
          <a:p>
            <a:endParaRPr lang="es-EC" dirty="0"/>
          </a:p>
          <a:p>
            <a:r>
              <a:rPr lang="es-ES" b="1" dirty="0"/>
              <a:t>	C6:</a:t>
            </a:r>
            <a:r>
              <a:rPr lang="es-ES" dirty="0"/>
              <a:t>	Incendios de pajonales</a:t>
            </a:r>
            <a:endParaRPr lang="es-EC" dirty="0"/>
          </a:p>
          <a:p>
            <a:r>
              <a:rPr lang="es-ES" dirty="0"/>
              <a:t> </a:t>
            </a:r>
            <a:endParaRPr lang="es-EC" dirty="0"/>
          </a:p>
          <a:p>
            <a:pPr>
              <a:buNone/>
            </a:pPr>
            <a:r>
              <a:rPr lang="es-ES" b="1" dirty="0" smtClean="0"/>
              <a:t>	</a:t>
            </a:r>
            <a:r>
              <a:rPr lang="es-ES" b="1" dirty="0" err="1" smtClean="0"/>
              <a:t>Cluster</a:t>
            </a:r>
            <a:r>
              <a:rPr lang="es-ES" b="1" dirty="0" smtClean="0"/>
              <a:t> </a:t>
            </a:r>
            <a:r>
              <a:rPr lang="es-ES" b="1" dirty="0"/>
              <a:t>4: Derechos de Propiedad y Límites</a:t>
            </a:r>
            <a:endParaRPr lang="es-EC" dirty="0"/>
          </a:p>
          <a:p>
            <a:endParaRPr lang="es-EC" dirty="0"/>
          </a:p>
          <a:p>
            <a:r>
              <a:rPr lang="es-ES" b="1" dirty="0"/>
              <a:t>	C7:</a:t>
            </a:r>
            <a:r>
              <a:rPr lang="es-ES" dirty="0"/>
              <a:t>	Tenencia de la tierra.</a:t>
            </a:r>
            <a:endParaRPr lang="es-EC" dirty="0"/>
          </a:p>
          <a:p>
            <a:r>
              <a:rPr lang="es-ES" b="1" dirty="0"/>
              <a:t>	C8:</a:t>
            </a:r>
            <a:r>
              <a:rPr lang="es-ES" dirty="0"/>
              <a:t>	Delimitación del PNC.</a:t>
            </a:r>
            <a:endParaRPr lang="es-EC" dirty="0"/>
          </a:p>
          <a:p>
            <a:r>
              <a:rPr lang="es-ES" b="1" dirty="0"/>
              <a:t> </a:t>
            </a:r>
            <a:endParaRPr lang="es-EC" dirty="0"/>
          </a:p>
          <a:p>
            <a:pPr>
              <a:buNone/>
            </a:pPr>
            <a:r>
              <a:rPr lang="es-ES" b="1" dirty="0" smtClean="0"/>
              <a:t>	</a:t>
            </a:r>
            <a:r>
              <a:rPr lang="es-ES" b="1" dirty="0" err="1" smtClean="0"/>
              <a:t>Cluster</a:t>
            </a:r>
            <a:r>
              <a:rPr lang="es-ES" b="1" dirty="0" smtClean="0"/>
              <a:t> </a:t>
            </a:r>
            <a:r>
              <a:rPr lang="es-ES" b="1" dirty="0"/>
              <a:t>5: Aspecto Socioeconómico</a:t>
            </a:r>
            <a:endParaRPr lang="es-EC" dirty="0"/>
          </a:p>
          <a:p>
            <a:pPr>
              <a:buNone/>
            </a:pPr>
            <a:r>
              <a:rPr lang="es-ES" dirty="0"/>
              <a:t>	</a:t>
            </a:r>
            <a:endParaRPr lang="es-EC" dirty="0"/>
          </a:p>
          <a:p>
            <a:r>
              <a:rPr lang="es-ES" dirty="0"/>
              <a:t>	</a:t>
            </a:r>
            <a:r>
              <a:rPr lang="es-ES" b="1" dirty="0" smtClean="0"/>
              <a:t>C9</a:t>
            </a:r>
            <a:r>
              <a:rPr lang="es-ES" b="1" dirty="0"/>
              <a:t>:</a:t>
            </a:r>
            <a:r>
              <a:rPr lang="es-ES" dirty="0"/>
              <a:t>	Oportunidades de trabajo e ingresos económicos.</a:t>
            </a:r>
            <a:endParaRPr lang="es-EC" dirty="0"/>
          </a:p>
          <a:p>
            <a:r>
              <a:rPr lang="es-ES" b="1" dirty="0"/>
              <a:t>	C10:</a:t>
            </a:r>
            <a:r>
              <a:rPr lang="es-ES" dirty="0"/>
              <a:t>	Tradición pastoril.</a:t>
            </a:r>
            <a:endParaRPr lang="es-EC" dirty="0"/>
          </a:p>
          <a:p>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Determinación de Alternativas de Actuación</a:t>
            </a:r>
            <a:endParaRPr lang="es-EC" dirty="0"/>
          </a:p>
        </p:txBody>
      </p:sp>
      <p:sp>
        <p:nvSpPr>
          <p:cNvPr id="3" name="2 Marcador de contenido"/>
          <p:cNvSpPr>
            <a:spLocks noGrp="1"/>
          </p:cNvSpPr>
          <p:nvPr>
            <p:ph idx="1"/>
          </p:nvPr>
        </p:nvSpPr>
        <p:spPr>
          <a:xfrm>
            <a:off x="457200" y="1600200"/>
            <a:ext cx="8229600" cy="4997152"/>
          </a:xfrm>
        </p:spPr>
        <p:txBody>
          <a:bodyPr>
            <a:normAutofit fontScale="70000" lnSpcReduction="20000"/>
          </a:bodyPr>
          <a:lstStyle/>
          <a:p>
            <a:r>
              <a:rPr lang="es-ES" b="1" dirty="0"/>
              <a:t>A1:	</a:t>
            </a:r>
            <a:r>
              <a:rPr lang="es-ES" dirty="0"/>
              <a:t>Control de ingreso de ganado/Delimitación física del parque - a fin de solucionar el pastoreo de ganado en el PNC, es necesario llevar a cabo un control del ingreso del mismo, y no permitir que el ganado invada los límites del parque. Para esto es necesario establecer una </a:t>
            </a:r>
            <a:r>
              <a:rPr lang="es-ES" dirty="0" err="1"/>
              <a:t>linderización</a:t>
            </a:r>
            <a:r>
              <a:rPr lang="es-ES" dirty="0"/>
              <a:t> física en los límites del parque, en los lugares por donde el ganado ingresa.</a:t>
            </a:r>
            <a:endParaRPr lang="es-EC" dirty="0"/>
          </a:p>
          <a:p>
            <a:pPr>
              <a:buNone/>
            </a:pPr>
            <a:r>
              <a:rPr lang="es-ES" dirty="0"/>
              <a:t> </a:t>
            </a:r>
            <a:endParaRPr lang="es-EC" dirty="0"/>
          </a:p>
          <a:p>
            <a:r>
              <a:rPr lang="es-ES" b="1" dirty="0" smtClean="0"/>
              <a:t>A2</a:t>
            </a:r>
            <a:r>
              <a:rPr lang="es-ES" b="1" dirty="0"/>
              <a:t>:</a:t>
            </a:r>
            <a:r>
              <a:rPr lang="es-ES" dirty="0"/>
              <a:t>	Oportunidades de proyectos productivos.- para que los ganaderos locales dejen de hacer labores pastoriles, es necesario brindarles oportunidades fuetes alternativas de ingresos, a través del desarrollo de proyectos  comunitarios sustentables.</a:t>
            </a:r>
            <a:endParaRPr lang="es-EC" dirty="0"/>
          </a:p>
          <a:p>
            <a:pPr>
              <a:buNone/>
            </a:pPr>
            <a:r>
              <a:rPr lang="es-ES" dirty="0"/>
              <a:t> </a:t>
            </a:r>
            <a:endParaRPr lang="es-EC" dirty="0"/>
          </a:p>
          <a:p>
            <a:r>
              <a:rPr lang="es-ES" b="1" dirty="0" smtClean="0"/>
              <a:t>A3</a:t>
            </a:r>
            <a:r>
              <a:rPr lang="es-ES" b="1" dirty="0"/>
              <a:t>:</a:t>
            </a:r>
            <a:r>
              <a:rPr lang="es-ES" dirty="0"/>
              <a:t>	Subsidio de pasturas.- a fin de que los ganaderos no realicen las labores de pastoreo en el interior del parque, es necesario suplir la necesidad de pasturas para el ganado, a través de algún mecanismo de subsidio estatal. </a:t>
            </a:r>
            <a:endParaRPr lang="es-EC" dirty="0"/>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168840" cy="490066"/>
          </a:xfrm>
        </p:spPr>
        <p:txBody>
          <a:bodyPr>
            <a:normAutofit fontScale="90000"/>
          </a:bodyPr>
          <a:lstStyle/>
          <a:p>
            <a:r>
              <a:rPr lang="es-ES" sz="3600" b="1" dirty="0" smtClean="0"/>
              <a:t>Matriz de correlación entre criterios</a:t>
            </a:r>
            <a:r>
              <a:rPr lang="es-ES" b="1" dirty="0" smtClean="0"/>
              <a:t> </a:t>
            </a:r>
            <a:endParaRPr lang="es-EC" dirty="0"/>
          </a:p>
        </p:txBody>
      </p:sp>
      <p:graphicFrame>
        <p:nvGraphicFramePr>
          <p:cNvPr id="4" name="3 Marcador de contenido"/>
          <p:cNvGraphicFramePr>
            <a:graphicFrameLocks noGrp="1"/>
          </p:cNvGraphicFramePr>
          <p:nvPr>
            <p:ph idx="1"/>
          </p:nvPr>
        </p:nvGraphicFramePr>
        <p:xfrm>
          <a:off x="1043605" y="764706"/>
          <a:ext cx="8100390" cy="6093293"/>
        </p:xfrm>
        <a:graphic>
          <a:graphicData uri="http://schemas.openxmlformats.org/drawingml/2006/table">
            <a:tbl>
              <a:tblPr/>
              <a:tblGrid>
                <a:gridCol w="540026"/>
                <a:gridCol w="540026"/>
                <a:gridCol w="540026"/>
                <a:gridCol w="540026"/>
                <a:gridCol w="540026"/>
                <a:gridCol w="540026"/>
                <a:gridCol w="540026"/>
                <a:gridCol w="540026"/>
                <a:gridCol w="540026"/>
                <a:gridCol w="540026"/>
                <a:gridCol w="540026"/>
                <a:gridCol w="540026"/>
                <a:gridCol w="540026"/>
                <a:gridCol w="540026"/>
                <a:gridCol w="540026"/>
              </a:tblGrid>
              <a:tr h="921973">
                <a:tc>
                  <a:txBody>
                    <a:bodyPr/>
                    <a:lstStyle/>
                    <a:p>
                      <a:pPr algn="ctr">
                        <a:spcBef>
                          <a:spcPts val="600"/>
                        </a:spcBef>
                        <a:spcAft>
                          <a:spcPts val="0"/>
                        </a:spcAft>
                      </a:pPr>
                      <a:endParaRPr lang="es-EC" sz="600" dirty="0">
                        <a:solidFill>
                          <a:srgbClr val="000000"/>
                        </a:solidFill>
                        <a:latin typeface="Times New Roman"/>
                        <a:ea typeface="Calibri"/>
                        <a:cs typeface="Calibri"/>
                      </a:endParaRPr>
                    </a:p>
                  </a:txBody>
                  <a:tcPr marL="41610" marR="4161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n-GB" sz="600">
                          <a:solidFill>
                            <a:srgbClr val="000000"/>
                          </a:solidFill>
                          <a:latin typeface="Times New Roman"/>
                          <a:ea typeface="Calibri"/>
                          <a:cs typeface="Calibri"/>
                        </a:rPr>
                        <a:t>CLUSTERS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71755" marR="71755">
                        <a:spcBef>
                          <a:spcPts val="600"/>
                        </a:spcBef>
                        <a:spcAft>
                          <a:spcPts val="0"/>
                        </a:spcAft>
                      </a:pPr>
                      <a:r>
                        <a:rPr lang="en-GB" sz="600">
                          <a:solidFill>
                            <a:srgbClr val="000000"/>
                          </a:solidFill>
                          <a:latin typeface="Times New Roman"/>
                          <a:ea typeface="Calibri"/>
                          <a:cs typeface="Calibri"/>
                        </a:rPr>
                        <a:t>DEGRADACIÓN DEL SUELO</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gridSpan="2">
                  <a:txBody>
                    <a:bodyPr/>
                    <a:lstStyle/>
                    <a:p>
                      <a:pPr marL="71755" marR="71755">
                        <a:spcBef>
                          <a:spcPts val="600"/>
                        </a:spcBef>
                        <a:spcAft>
                          <a:spcPts val="0"/>
                        </a:spcAft>
                      </a:pPr>
                      <a:r>
                        <a:rPr lang="en-GB" sz="600">
                          <a:solidFill>
                            <a:srgbClr val="000000"/>
                          </a:solidFill>
                          <a:latin typeface="Times New Roman"/>
                          <a:ea typeface="Calibri"/>
                          <a:cs typeface="Calibri"/>
                        </a:rPr>
                        <a:t>CONTAMINACIÓN HÍDRICA</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71755" marR="71755">
                        <a:spcBef>
                          <a:spcPts val="600"/>
                        </a:spcBef>
                        <a:spcAft>
                          <a:spcPts val="0"/>
                        </a:spcAft>
                      </a:pPr>
                      <a:r>
                        <a:rPr lang="en-GB" sz="600">
                          <a:solidFill>
                            <a:srgbClr val="000000"/>
                          </a:solidFill>
                          <a:latin typeface="Times New Roman"/>
                          <a:ea typeface="Calibri"/>
                          <a:cs typeface="Calibri"/>
                        </a:rPr>
                        <a:t>CONTAMINACIÓN ATMOSFÉRICA</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71755" marR="71755">
                        <a:spcBef>
                          <a:spcPts val="600"/>
                        </a:spcBef>
                        <a:spcAft>
                          <a:spcPts val="0"/>
                        </a:spcAft>
                      </a:pPr>
                      <a:r>
                        <a:rPr lang="es-EC" sz="600">
                          <a:solidFill>
                            <a:srgbClr val="000000"/>
                          </a:solidFill>
                          <a:latin typeface="Times New Roman"/>
                          <a:ea typeface="Calibri"/>
                          <a:cs typeface="Calibri"/>
                        </a:rPr>
                        <a:t>DERECHOS DE PROPIEDAD Y LIMITES</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marL="71755" marR="71755">
                        <a:spcBef>
                          <a:spcPts val="600"/>
                        </a:spcBef>
                        <a:spcAft>
                          <a:spcPts val="0"/>
                        </a:spcAft>
                      </a:pPr>
                      <a:r>
                        <a:rPr lang="en-GB" sz="600">
                          <a:solidFill>
                            <a:srgbClr val="000000"/>
                          </a:solidFill>
                          <a:latin typeface="Times New Roman"/>
                          <a:ea typeface="Calibri"/>
                          <a:cs typeface="Calibri"/>
                        </a:rPr>
                        <a:t>ASPECTOSSOCIOECONÓMICOS</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3">
                  <a:txBody>
                    <a:bodyPr/>
                    <a:lstStyle/>
                    <a:p>
                      <a:pPr marL="71755" marR="71755">
                        <a:spcBef>
                          <a:spcPts val="600"/>
                        </a:spcBef>
                        <a:spcAft>
                          <a:spcPts val="0"/>
                        </a:spcAft>
                      </a:pPr>
                      <a:r>
                        <a:rPr lang="es-EC" sz="600">
                          <a:latin typeface="Times New Roman"/>
                          <a:ea typeface="Times New Roman"/>
                          <a:cs typeface="Calibri"/>
                        </a:rPr>
                        <a:t>ALTERNATIVAS DE SOLUCIÓN</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r>
              <a:tr h="921973">
                <a:tc>
                  <a:txBody>
                    <a:bodyPr/>
                    <a:lstStyle/>
                    <a:p>
                      <a:pPr algn="ctr">
                        <a:spcBef>
                          <a:spcPts val="600"/>
                        </a:spcBef>
                        <a:spcAft>
                          <a:spcPts val="0"/>
                        </a:spcAft>
                      </a:pPr>
                      <a:r>
                        <a:rPr lang="en-GB" sz="600">
                          <a:solidFill>
                            <a:srgbClr val="000000"/>
                          </a:solidFill>
                          <a:latin typeface="Times New Roman"/>
                          <a:ea typeface="Calibri"/>
                          <a:cs typeface="Calibri"/>
                        </a:rPr>
                        <a:t>CLUSTERS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n-GB" sz="600">
                          <a:solidFill>
                            <a:srgbClr val="000000"/>
                          </a:solidFill>
                          <a:latin typeface="Times New Roman"/>
                          <a:ea typeface="Calibri"/>
                          <a:cs typeface="Calibri"/>
                        </a:rPr>
                        <a:t>ELEMENTOS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C" sz="600">
                          <a:latin typeface="Times New Roman"/>
                          <a:ea typeface="Times New Roman"/>
                          <a:cs typeface="Calibri"/>
                        </a:rPr>
                        <a:t>Erosión</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C" sz="600">
                          <a:latin typeface="Times New Roman"/>
                          <a:ea typeface="Times New Roman"/>
                          <a:cs typeface="Calibri"/>
                        </a:rPr>
                        <a:t>Compactación del suelo</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Pérdida de cobertura vegetal</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Contaminación de aguas superficiales</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Contaminación de aguas subt..</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Emisiones atmosféricas</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Tenencia dela tierra</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Delimitación del parque</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Oportunidades de trabajo</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0"/>
                        </a:spcAft>
                      </a:pPr>
                      <a:r>
                        <a:rPr lang="es-ES" sz="600">
                          <a:latin typeface="Times New Roman"/>
                          <a:ea typeface="Calibri"/>
                          <a:cs typeface="Calibri"/>
                        </a:rPr>
                        <a:t>Tradición pastoril</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600"/>
                        </a:spcBef>
                        <a:spcAft>
                          <a:spcPts val="0"/>
                        </a:spcAft>
                      </a:pPr>
                      <a:r>
                        <a:rPr lang="es-ES" sz="600">
                          <a:latin typeface="Times New Roman"/>
                          <a:ea typeface="Times New Roman"/>
                          <a:cs typeface="Calibri"/>
                        </a:rPr>
                        <a:t>A1</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600"/>
                        </a:spcBef>
                        <a:spcAft>
                          <a:spcPts val="0"/>
                        </a:spcAft>
                      </a:pPr>
                      <a:r>
                        <a:rPr lang="es-ES" sz="600">
                          <a:latin typeface="Times New Roman"/>
                          <a:ea typeface="Times New Roman"/>
                          <a:cs typeface="Calibri"/>
                        </a:rPr>
                        <a:t>A2</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600"/>
                        </a:spcBef>
                        <a:spcAft>
                          <a:spcPts val="0"/>
                        </a:spcAft>
                      </a:pPr>
                      <a:r>
                        <a:rPr lang="es-ES" sz="600">
                          <a:latin typeface="Times New Roman"/>
                          <a:ea typeface="Times New Roman"/>
                          <a:cs typeface="Calibri"/>
                        </a:rPr>
                        <a:t>A3</a:t>
                      </a:r>
                      <a:endParaRPr lang="es-EC" sz="1000">
                        <a:latin typeface="Calibri"/>
                        <a:ea typeface="Calibri"/>
                        <a:cs typeface="Calibri"/>
                      </a:endParaRPr>
                    </a:p>
                  </a:txBody>
                  <a:tcPr marL="41610" marR="4161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065">
                <a:tc rowSpan="3">
                  <a:txBody>
                    <a:bodyPr/>
                    <a:lstStyle/>
                    <a:p>
                      <a:pPr>
                        <a:spcBef>
                          <a:spcPts val="600"/>
                        </a:spcBef>
                        <a:spcAft>
                          <a:spcPts val="0"/>
                        </a:spcAft>
                      </a:pPr>
                      <a:r>
                        <a:rPr lang="en-GB" sz="600">
                          <a:solidFill>
                            <a:srgbClr val="000000"/>
                          </a:solidFill>
                          <a:latin typeface="Times New Roman"/>
                          <a:ea typeface="Calibri"/>
                          <a:cs typeface="Calibri"/>
                        </a:rPr>
                        <a:t>DEGRADACION DEL SUELO</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C" sz="600">
                          <a:latin typeface="Times New Roman"/>
                          <a:ea typeface="Times New Roman"/>
                          <a:cs typeface="Calibri"/>
                        </a:rPr>
                        <a:t>Erosión</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185">
                <a:tc vMerge="1">
                  <a:txBody>
                    <a:bodyPr/>
                    <a:lstStyle/>
                    <a:p>
                      <a:endParaRPr lang="es-EC"/>
                    </a:p>
                  </a:txBody>
                  <a:tcPr/>
                </a:tc>
                <a:tc>
                  <a:txBody>
                    <a:bodyPr/>
                    <a:lstStyle/>
                    <a:p>
                      <a:pPr>
                        <a:spcBef>
                          <a:spcPts val="600"/>
                        </a:spcBef>
                        <a:spcAft>
                          <a:spcPts val="0"/>
                        </a:spcAft>
                      </a:pPr>
                      <a:r>
                        <a:rPr lang="es-EC" sz="600">
                          <a:latin typeface="Times New Roman"/>
                          <a:ea typeface="Times New Roman"/>
                          <a:cs typeface="Calibri"/>
                        </a:rPr>
                        <a:t>Compactación del suelo</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247">
                <a:tc vMerge="1">
                  <a:txBody>
                    <a:bodyPr/>
                    <a:lstStyle/>
                    <a:p>
                      <a:endParaRPr lang="es-EC"/>
                    </a:p>
                  </a:txBody>
                  <a:tcPr/>
                </a:tc>
                <a:tc>
                  <a:txBody>
                    <a:bodyPr/>
                    <a:lstStyle/>
                    <a:p>
                      <a:pPr>
                        <a:spcBef>
                          <a:spcPts val="600"/>
                        </a:spcBef>
                        <a:spcAft>
                          <a:spcPts val="0"/>
                        </a:spcAft>
                      </a:pPr>
                      <a:r>
                        <a:rPr lang="es-ES" sz="600">
                          <a:latin typeface="Times New Roman"/>
                          <a:ea typeface="Calibri"/>
                          <a:cs typeface="Calibri"/>
                        </a:rPr>
                        <a:t>Pérdida de cobertura vegetal</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308">
                <a:tc rowSpan="2">
                  <a:txBody>
                    <a:bodyPr/>
                    <a:lstStyle/>
                    <a:p>
                      <a:pPr>
                        <a:spcBef>
                          <a:spcPts val="600"/>
                        </a:spcBef>
                        <a:spcAft>
                          <a:spcPts val="0"/>
                        </a:spcAft>
                      </a:pPr>
                      <a:r>
                        <a:rPr lang="en-GB" sz="600">
                          <a:solidFill>
                            <a:srgbClr val="000000"/>
                          </a:solidFill>
                          <a:latin typeface="Times New Roman"/>
                          <a:ea typeface="Calibri"/>
                          <a:cs typeface="Calibri"/>
                        </a:rPr>
                        <a:t>CONTAMINACIÓN HÍDRICA</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S" sz="600">
                          <a:latin typeface="Times New Roman"/>
                          <a:ea typeface="Calibri"/>
                          <a:cs typeface="Calibri"/>
                        </a:rPr>
                        <a:t>Contaminación de aguas superficiales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4247">
                <a:tc vMerge="1">
                  <a:txBody>
                    <a:bodyPr/>
                    <a:lstStyle/>
                    <a:p>
                      <a:endParaRPr lang="es-EC"/>
                    </a:p>
                  </a:txBody>
                  <a:tcPr/>
                </a:tc>
                <a:tc>
                  <a:txBody>
                    <a:bodyPr/>
                    <a:lstStyle/>
                    <a:p>
                      <a:pPr>
                        <a:spcBef>
                          <a:spcPts val="600"/>
                        </a:spcBef>
                        <a:spcAft>
                          <a:spcPts val="0"/>
                        </a:spcAft>
                      </a:pPr>
                      <a:r>
                        <a:rPr lang="es-ES" sz="600">
                          <a:latin typeface="Times New Roman"/>
                          <a:ea typeface="Calibri"/>
                          <a:cs typeface="Calibri"/>
                        </a:rPr>
                        <a:t>Contaminación de aguas subt.</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S"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308">
                <a:tc>
                  <a:txBody>
                    <a:bodyPr/>
                    <a:lstStyle/>
                    <a:p>
                      <a:pPr>
                        <a:spcBef>
                          <a:spcPts val="600"/>
                        </a:spcBef>
                        <a:spcAft>
                          <a:spcPts val="0"/>
                        </a:spcAft>
                      </a:pPr>
                      <a:r>
                        <a:rPr lang="en-GB" sz="600">
                          <a:solidFill>
                            <a:srgbClr val="000000"/>
                          </a:solidFill>
                          <a:latin typeface="Times New Roman"/>
                          <a:ea typeface="Calibri"/>
                          <a:cs typeface="Calibri"/>
                        </a:rPr>
                        <a:t>CONTAMINACIÓN ATMOSFÉRICA</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S" sz="600">
                          <a:latin typeface="Times New Roman"/>
                          <a:ea typeface="Calibri"/>
                          <a:cs typeface="Calibri"/>
                        </a:rPr>
                        <a:t>Emisiones atmosféricas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S"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185">
                <a:tc rowSpan="2">
                  <a:txBody>
                    <a:bodyPr/>
                    <a:lstStyle/>
                    <a:p>
                      <a:pPr>
                        <a:spcBef>
                          <a:spcPts val="600"/>
                        </a:spcBef>
                        <a:spcAft>
                          <a:spcPts val="0"/>
                        </a:spcAft>
                      </a:pPr>
                      <a:r>
                        <a:rPr lang="en-GB" sz="600">
                          <a:solidFill>
                            <a:srgbClr val="000000"/>
                          </a:solidFill>
                          <a:latin typeface="Times New Roman"/>
                          <a:ea typeface="Calibri"/>
                          <a:cs typeface="Calibri"/>
                        </a:rPr>
                        <a:t>DERECHOSDE PROPIEDAD Y LIMITES</a:t>
                      </a:r>
                      <a:endParaRPr lang="es-EC" sz="1000">
                        <a:latin typeface="Calibri"/>
                        <a:ea typeface="Calibri"/>
                        <a:cs typeface="Calibri"/>
                      </a:endParaRPr>
                    </a:p>
                  </a:txBody>
                  <a:tcPr marL="41610" marR="41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S" sz="600">
                          <a:latin typeface="Times New Roman"/>
                          <a:ea typeface="Calibri"/>
                          <a:cs typeface="Calibri"/>
                        </a:rPr>
                        <a:t>Tenencia de la tierra</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185">
                <a:tc vMerge="1">
                  <a:txBody>
                    <a:bodyPr/>
                    <a:lstStyle/>
                    <a:p>
                      <a:endParaRPr lang="es-EC"/>
                    </a:p>
                  </a:txBody>
                  <a:tcPr/>
                </a:tc>
                <a:tc>
                  <a:txBody>
                    <a:bodyPr/>
                    <a:lstStyle/>
                    <a:p>
                      <a:pPr>
                        <a:spcBef>
                          <a:spcPts val="600"/>
                        </a:spcBef>
                        <a:spcAft>
                          <a:spcPts val="0"/>
                        </a:spcAft>
                      </a:pPr>
                      <a:r>
                        <a:rPr lang="es-ES" sz="600">
                          <a:latin typeface="Times New Roman"/>
                          <a:ea typeface="Calibri"/>
                          <a:cs typeface="Calibri"/>
                        </a:rPr>
                        <a:t>Delimitación del parque</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C"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185">
                <a:tc rowSpan="2">
                  <a:txBody>
                    <a:bodyPr/>
                    <a:lstStyle/>
                    <a:p>
                      <a:pPr>
                        <a:spcBef>
                          <a:spcPts val="600"/>
                        </a:spcBef>
                        <a:spcAft>
                          <a:spcPts val="0"/>
                        </a:spcAft>
                      </a:pPr>
                      <a:r>
                        <a:rPr lang="en-GB" sz="600">
                          <a:solidFill>
                            <a:srgbClr val="000000"/>
                          </a:solidFill>
                          <a:latin typeface="Times New Roman"/>
                          <a:ea typeface="Calibri"/>
                          <a:cs typeface="Calibri"/>
                        </a:rPr>
                        <a:t>ASPECTOS SOCIOECONÓMICOS</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S" sz="600">
                          <a:latin typeface="Times New Roman"/>
                          <a:ea typeface="Calibri"/>
                          <a:cs typeface="Calibri"/>
                        </a:rPr>
                        <a:t>Oportunidades de trabajo</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S"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2123">
                <a:tc vMerge="1">
                  <a:txBody>
                    <a:bodyPr/>
                    <a:lstStyle/>
                    <a:p>
                      <a:endParaRPr lang="es-EC"/>
                    </a:p>
                  </a:txBody>
                  <a:tcPr/>
                </a:tc>
                <a:tc>
                  <a:txBody>
                    <a:bodyPr/>
                    <a:lstStyle/>
                    <a:p>
                      <a:pPr>
                        <a:spcBef>
                          <a:spcPts val="600"/>
                        </a:spcBef>
                        <a:spcAft>
                          <a:spcPts val="0"/>
                        </a:spcAft>
                      </a:pPr>
                      <a:r>
                        <a:rPr lang="es-ES" sz="600">
                          <a:latin typeface="Times New Roman"/>
                          <a:ea typeface="Calibri"/>
                          <a:cs typeface="Calibri"/>
                        </a:rPr>
                        <a:t>Tradición Pastoril</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endParaRPr lang="es-ES" sz="600">
                        <a:latin typeface="Times New Roman"/>
                        <a:ea typeface="Times New Roman"/>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065">
                <a:tc rowSpan="3">
                  <a:txBody>
                    <a:bodyPr/>
                    <a:lstStyle/>
                    <a:p>
                      <a:pPr>
                        <a:spcBef>
                          <a:spcPts val="600"/>
                        </a:spcBef>
                        <a:spcAft>
                          <a:spcPts val="0"/>
                        </a:spcAft>
                      </a:pPr>
                      <a:r>
                        <a:rPr lang="es-ES" sz="600">
                          <a:latin typeface="Times New Roman"/>
                          <a:ea typeface="Times New Roman"/>
                          <a:cs typeface="Calibri"/>
                        </a:rPr>
                        <a:t>ALTERNATIVAS DE SOLUCIÓN</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0"/>
                        </a:spcAft>
                      </a:pPr>
                      <a:r>
                        <a:rPr lang="es-ES" sz="600">
                          <a:latin typeface="Times New Roman"/>
                          <a:ea typeface="Times New Roman"/>
                          <a:cs typeface="Calibri"/>
                        </a:rPr>
                        <a:t>A1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S"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065">
                <a:tc vMerge="1">
                  <a:txBody>
                    <a:bodyPr/>
                    <a:lstStyle/>
                    <a:p>
                      <a:endParaRPr lang="es-EC"/>
                    </a:p>
                  </a:txBody>
                  <a:tcPr/>
                </a:tc>
                <a:tc>
                  <a:txBody>
                    <a:bodyPr/>
                    <a:lstStyle/>
                    <a:p>
                      <a:pPr>
                        <a:spcBef>
                          <a:spcPts val="600"/>
                        </a:spcBef>
                        <a:spcAft>
                          <a:spcPts val="0"/>
                        </a:spcAft>
                      </a:pPr>
                      <a:r>
                        <a:rPr lang="es-ES" sz="600">
                          <a:latin typeface="Times New Roman"/>
                          <a:ea typeface="Times New Roman"/>
                          <a:cs typeface="Calibri"/>
                        </a:rPr>
                        <a:t>A2</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5179">
                <a:tc vMerge="1">
                  <a:txBody>
                    <a:bodyPr/>
                    <a:lstStyle/>
                    <a:p>
                      <a:endParaRPr lang="es-EC"/>
                    </a:p>
                  </a:txBody>
                  <a:tcPr/>
                </a:tc>
                <a:tc>
                  <a:txBody>
                    <a:bodyPr/>
                    <a:lstStyle/>
                    <a:p>
                      <a:pPr>
                        <a:spcBef>
                          <a:spcPts val="600"/>
                        </a:spcBef>
                        <a:spcAft>
                          <a:spcPts val="0"/>
                        </a:spcAft>
                      </a:pPr>
                      <a:r>
                        <a:rPr lang="es-EC" sz="600">
                          <a:latin typeface="Times New Roman"/>
                          <a:ea typeface="Times New Roman"/>
                          <a:cs typeface="Calibri"/>
                        </a:rPr>
                        <a:t>A3</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1</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dirty="0">
                          <a:latin typeface="Times New Roman"/>
                          <a:ea typeface="Times New Roman"/>
                          <a:cs typeface="Calibri"/>
                        </a:rPr>
                        <a:t>0</a:t>
                      </a:r>
                      <a:endParaRPr lang="es-EC" sz="1000" dirty="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a:latin typeface="Times New Roman"/>
                          <a:ea typeface="Times New Roman"/>
                          <a:cs typeface="Calibri"/>
                        </a:rPr>
                        <a:t>0</a:t>
                      </a:r>
                      <a:endParaRPr lang="es-EC" sz="100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es-EC" sz="600" dirty="0">
                          <a:latin typeface="Times New Roman"/>
                          <a:ea typeface="Times New Roman"/>
                          <a:cs typeface="Calibri"/>
                        </a:rPr>
                        <a:t>0</a:t>
                      </a:r>
                      <a:endParaRPr lang="es-EC" sz="1000" dirty="0">
                        <a:latin typeface="Calibri"/>
                        <a:ea typeface="Calibri"/>
                        <a:cs typeface="Calibri"/>
                      </a:endParaRPr>
                    </a:p>
                  </a:txBody>
                  <a:tcPr marL="41610" marR="4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0"/>
            <a:ext cx="7498080" cy="1143000"/>
          </a:xfrm>
        </p:spPr>
        <p:txBody>
          <a:bodyPr>
            <a:normAutofit fontScale="90000"/>
          </a:bodyPr>
          <a:lstStyle/>
          <a:p>
            <a:r>
              <a:rPr lang="es-ES" dirty="0"/>
              <a:t>Modelo de red de la investigación</a:t>
            </a:r>
            <a:endParaRPr lang="es-EC" dirty="0"/>
          </a:p>
        </p:txBody>
      </p:sp>
      <p:sp>
        <p:nvSpPr>
          <p:cNvPr id="4" name="3 Marcador de contenido"/>
          <p:cNvSpPr>
            <a:spLocks noGrp="1"/>
          </p:cNvSpPr>
          <p:nvPr>
            <p:ph idx="1"/>
          </p:nvPr>
        </p:nvSpPr>
        <p:spPr/>
        <p:txBody>
          <a:bodyPr/>
          <a:lstStyle/>
          <a:p>
            <a:endParaRPr lang="es-EC" dirty="0"/>
          </a:p>
        </p:txBody>
      </p:sp>
      <p:pic>
        <p:nvPicPr>
          <p:cNvPr id="5" name="4 Imagen" descr="C:\Users\Ricardo Pachacama\Desktop\22 mayo\matodo anp 22 de mayo.png"/>
          <p:cNvPicPr/>
          <p:nvPr/>
        </p:nvPicPr>
        <p:blipFill>
          <a:blip r:embed="rId2" cstate="print"/>
          <a:srcRect/>
          <a:stretch>
            <a:fillRect/>
          </a:stretch>
        </p:blipFill>
        <p:spPr bwMode="auto">
          <a:xfrm>
            <a:off x="827584" y="980728"/>
            <a:ext cx="8316416"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Mapa de </a:t>
            </a:r>
            <a:r>
              <a:rPr lang="es-ES" dirty="0" err="1" smtClean="0"/>
              <a:t>stakeholders</a:t>
            </a:r>
            <a:r>
              <a:rPr lang="es-EC" dirty="0" smtClean="0"/>
              <a:t/>
            </a:r>
            <a:br>
              <a:rPr lang="es-EC" dirty="0" smtClean="0"/>
            </a:br>
            <a:endParaRPr lang="es-EC" dirty="0"/>
          </a:p>
        </p:txBody>
      </p:sp>
      <p:sp>
        <p:nvSpPr>
          <p:cNvPr id="3" name="2 Marcador de contenido"/>
          <p:cNvSpPr>
            <a:spLocks noGrp="1"/>
          </p:cNvSpPr>
          <p:nvPr>
            <p:ph idx="1"/>
          </p:nvPr>
        </p:nvSpPr>
        <p:spPr/>
        <p:txBody>
          <a:bodyPr/>
          <a:lstStyle/>
          <a:p>
            <a:endParaRPr lang="es-EC" dirty="0"/>
          </a:p>
        </p:txBody>
      </p:sp>
      <p:sp>
        <p:nvSpPr>
          <p:cNvPr id="235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23553" name="Lienzo 88"/>
          <p:cNvGrpSpPr>
            <a:grpSpLocks/>
          </p:cNvGrpSpPr>
          <p:nvPr/>
        </p:nvGrpSpPr>
        <p:grpSpPr bwMode="auto">
          <a:xfrm>
            <a:off x="1259632" y="1484784"/>
            <a:ext cx="6696744" cy="4392488"/>
            <a:chOff x="2694" y="7743"/>
            <a:chExt cx="8415" cy="5327"/>
          </a:xfrm>
        </p:grpSpPr>
        <p:sp>
          <p:nvSpPr>
            <p:cNvPr id="23565" name="AutoShape 13"/>
            <p:cNvSpPr>
              <a:spLocks noChangeAspect="1" noChangeArrowheads="1"/>
            </p:cNvSpPr>
            <p:nvPr/>
          </p:nvSpPr>
          <p:spPr bwMode="auto">
            <a:xfrm>
              <a:off x="2694" y="7743"/>
              <a:ext cx="8415" cy="53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63" name="Oval 90"/>
            <p:cNvSpPr>
              <a:spLocks noChangeArrowheads="1"/>
            </p:cNvSpPr>
            <p:nvPr/>
          </p:nvSpPr>
          <p:spPr bwMode="auto">
            <a:xfrm>
              <a:off x="5663" y="8086"/>
              <a:ext cx="2390" cy="152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Calibri" pitchFamily="34" charset="0"/>
                </a:rPr>
                <a:t>O</a:t>
              </a: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PERADORES TURÍSTICOS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4" name="Oval 91"/>
            <p:cNvSpPr>
              <a:spLocks noChangeArrowheads="1"/>
            </p:cNvSpPr>
            <p:nvPr/>
          </p:nvSpPr>
          <p:spPr bwMode="auto">
            <a:xfrm>
              <a:off x="3071" y="9286"/>
              <a:ext cx="2391" cy="15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Calibri" pitchFamily="34" charset="0"/>
                </a:rPr>
                <a:t>A</a:t>
              </a: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UTORIDADES</a:t>
              </a:r>
              <a:endParaRPr kumimoji="0" lang="es-EC" sz="800" b="0" i="0" u="none" strike="noStrike" cap="none" normalizeH="0" baseline="0" smtClean="0" bmk="">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PNC</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5" name="Oval 92"/>
            <p:cNvSpPr>
              <a:spLocks noChangeArrowheads="1"/>
            </p:cNvSpPr>
            <p:nvPr/>
          </p:nvSpPr>
          <p:spPr bwMode="auto">
            <a:xfrm>
              <a:off x="8252" y="9286"/>
              <a:ext cx="2392" cy="15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Calibri" pitchFamily="34" charset="0"/>
                </a:rPr>
                <a:t>C</a:t>
              </a: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OMUNIDADES LOCALES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6" name="Oval 93"/>
            <p:cNvSpPr>
              <a:spLocks noChangeArrowheads="1"/>
            </p:cNvSpPr>
            <p:nvPr/>
          </p:nvSpPr>
          <p:spPr bwMode="auto">
            <a:xfrm>
              <a:off x="3834" y="11302"/>
              <a:ext cx="2388" cy="152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Calibri" pitchFamily="34" charset="0"/>
                </a:rPr>
                <a:t>U</a:t>
              </a: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NIVERSIDADES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8" name="Oval 95"/>
            <p:cNvSpPr>
              <a:spLocks noChangeArrowheads="1"/>
            </p:cNvSpPr>
            <p:nvPr/>
          </p:nvSpPr>
          <p:spPr bwMode="auto">
            <a:xfrm>
              <a:off x="7199" y="11303"/>
              <a:ext cx="2390" cy="15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Calibri" pitchFamily="34" charset="0"/>
                </a:rPr>
                <a:t>T</a:t>
              </a:r>
              <a:r>
                <a:rPr kumimoji="0" lang="es-EC" sz="1100" b="0" i="0" u="none" strike="noStrike" cap="none" normalizeH="0" baseline="0" smtClean="0" bmk="">
                  <a:ln>
                    <a:noFill/>
                  </a:ln>
                  <a:solidFill>
                    <a:schemeClr val="tx1"/>
                  </a:solidFill>
                  <a:effectLst/>
                  <a:latin typeface="Arial" pitchFamily="34" charset="0"/>
                  <a:ea typeface="Calibri" pitchFamily="34" charset="0"/>
                  <a:cs typeface="Calibri" pitchFamily="34" charset="0"/>
                </a:rPr>
                <a:t>URISTAS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559" name="AutoShape 7"/>
            <p:cNvSpPr>
              <a:spLocks noChangeShapeType="1"/>
            </p:cNvSpPr>
            <p:nvPr/>
          </p:nvSpPr>
          <p:spPr bwMode="auto">
            <a:xfrm>
              <a:off x="5493" y="10231"/>
              <a:ext cx="729" cy="25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23558" name="Text Box 6"/>
            <p:cNvSpPr txBox="1">
              <a:spLocks noChangeArrowheads="1"/>
            </p:cNvSpPr>
            <p:nvPr/>
          </p:nvSpPr>
          <p:spPr bwMode="auto">
            <a:xfrm>
              <a:off x="6223" y="10231"/>
              <a:ext cx="1106" cy="8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ea typeface="Calibri" pitchFamily="34" charset="0"/>
                  <a:cs typeface="Calibri" pitchFamily="34" charset="0"/>
                </a:rPr>
                <a:t>  PNC</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557" name="AutoShape 5"/>
            <p:cNvSpPr>
              <a:spLocks noChangeShapeType="1"/>
            </p:cNvSpPr>
            <p:nvPr/>
          </p:nvSpPr>
          <p:spPr bwMode="auto">
            <a:xfrm>
              <a:off x="6815" y="9745"/>
              <a:ext cx="17" cy="35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23556" name="AutoShape 4"/>
            <p:cNvSpPr>
              <a:spLocks noChangeShapeType="1"/>
            </p:cNvSpPr>
            <p:nvPr/>
          </p:nvSpPr>
          <p:spPr bwMode="auto">
            <a:xfrm flipH="1">
              <a:off x="7468" y="10047"/>
              <a:ext cx="784" cy="28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23555" name="AutoShape 3"/>
            <p:cNvSpPr>
              <a:spLocks noChangeShapeType="1"/>
            </p:cNvSpPr>
            <p:nvPr/>
          </p:nvSpPr>
          <p:spPr bwMode="auto">
            <a:xfrm flipV="1">
              <a:off x="6260" y="11202"/>
              <a:ext cx="50" cy="48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23554" name="AutoShape 2"/>
            <p:cNvSpPr>
              <a:spLocks noChangeShapeType="1"/>
            </p:cNvSpPr>
            <p:nvPr/>
          </p:nvSpPr>
          <p:spPr bwMode="auto">
            <a:xfrm flipH="1" flipV="1">
              <a:off x="7153" y="11202"/>
              <a:ext cx="16" cy="48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a:t>Resultados de preferencias para Criterios y Alternativas </a:t>
            </a:r>
            <a:endParaRPr lang="es-EC" dirty="0"/>
          </a:p>
        </p:txBody>
      </p:sp>
      <p:graphicFrame>
        <p:nvGraphicFramePr>
          <p:cNvPr id="4" name="3 Marcador de contenido"/>
          <p:cNvGraphicFramePr>
            <a:graphicFrameLocks noGrp="1"/>
          </p:cNvGraphicFramePr>
          <p:nvPr>
            <p:ph idx="1"/>
          </p:nvPr>
        </p:nvGraphicFramePr>
        <p:xfrm>
          <a:off x="395536" y="1628797"/>
          <a:ext cx="8568952" cy="5040563"/>
        </p:xfrm>
        <a:graphic>
          <a:graphicData uri="http://schemas.openxmlformats.org/drawingml/2006/table">
            <a:tbl>
              <a:tblPr/>
              <a:tblGrid>
                <a:gridCol w="1864397"/>
                <a:gridCol w="1864397"/>
                <a:gridCol w="604792"/>
                <a:gridCol w="604792"/>
                <a:gridCol w="604792"/>
                <a:gridCol w="604792"/>
                <a:gridCol w="604792"/>
                <a:gridCol w="604792"/>
                <a:gridCol w="605703"/>
                <a:gridCol w="605703"/>
              </a:tblGrid>
              <a:tr h="1242756">
                <a:tc>
                  <a:txBody>
                    <a:bodyPr/>
                    <a:lstStyle/>
                    <a:p>
                      <a:pPr algn="ctr">
                        <a:lnSpc>
                          <a:spcPct val="115000"/>
                        </a:lnSpc>
                        <a:spcBef>
                          <a:spcPts val="600"/>
                        </a:spcBef>
                        <a:spcAft>
                          <a:spcPts val="0"/>
                        </a:spcAft>
                      </a:pPr>
                      <a:r>
                        <a:rPr lang="en-GB" sz="900" dirty="0">
                          <a:solidFill>
                            <a:srgbClr val="000000"/>
                          </a:solidFill>
                          <a:latin typeface="Times New Roman"/>
                          <a:ea typeface="Times New Roman"/>
                          <a:cs typeface="Calibri"/>
                        </a:rPr>
                        <a:t>CLUSTERS</a:t>
                      </a:r>
                      <a:endParaRPr lang="es-EC" sz="11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r">
                        <a:lnSpc>
                          <a:spcPct val="115000"/>
                        </a:lnSpc>
                        <a:spcBef>
                          <a:spcPts val="600"/>
                        </a:spcBef>
                        <a:spcAft>
                          <a:spcPts val="0"/>
                        </a:spcAft>
                      </a:pPr>
                      <a:r>
                        <a:rPr lang="en-GB" sz="900">
                          <a:solidFill>
                            <a:srgbClr val="000000"/>
                          </a:solidFill>
                          <a:latin typeface="Times New Roman"/>
                          <a:ea typeface="Times New Roman"/>
                          <a:cs typeface="Calibri"/>
                        </a:rPr>
                        <a:t>STAKEHOLDERS</a:t>
                      </a:r>
                      <a:endParaRPr lang="es-EC" sz="1100">
                        <a:latin typeface="Calibri"/>
                        <a:ea typeface="Calibri"/>
                        <a:cs typeface="Calibri"/>
                      </a:endParaRPr>
                    </a:p>
                    <a:p>
                      <a:pPr>
                        <a:lnSpc>
                          <a:spcPct val="115000"/>
                        </a:lnSpc>
                        <a:spcBef>
                          <a:spcPts val="600"/>
                        </a:spcBef>
                        <a:spcAft>
                          <a:spcPts val="0"/>
                        </a:spcAft>
                      </a:pPr>
                      <a:r>
                        <a:rPr lang="en-GB" sz="900">
                          <a:solidFill>
                            <a:srgbClr val="000000"/>
                          </a:solidFill>
                          <a:latin typeface="Times New Roman"/>
                          <a:ea typeface="Times New Roman"/>
                          <a:cs typeface="Calibri"/>
                        </a:rPr>
                        <a:t>ELEMENTOS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Guardaparques PNC</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Operador turístico</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Turista Nacional</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Ganadero</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Dirigente Barrial</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Esperto en Áreas Naturales</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a:solidFill>
                            <a:srgbClr val="000000"/>
                          </a:solidFill>
                          <a:latin typeface="Times New Roman"/>
                          <a:ea typeface="Calibri"/>
                          <a:cs typeface="Calibri"/>
                        </a:rPr>
                        <a:t>Expero Investigadorl </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71755" marR="71755">
                        <a:lnSpc>
                          <a:spcPct val="115000"/>
                        </a:lnSpc>
                        <a:spcBef>
                          <a:spcPts val="600"/>
                        </a:spcBef>
                        <a:spcAft>
                          <a:spcPts val="0"/>
                        </a:spcAft>
                      </a:pPr>
                      <a:r>
                        <a:rPr lang="en-GB" sz="900" b="1">
                          <a:solidFill>
                            <a:srgbClr val="000000"/>
                          </a:solidFill>
                          <a:latin typeface="Times New Roman"/>
                          <a:ea typeface="Calibri"/>
                          <a:cs typeface="Calibri"/>
                        </a:rPr>
                        <a:t>Media Geométrica</a:t>
                      </a:r>
                      <a:endParaRPr lang="es-EC" sz="1100">
                        <a:latin typeface="Calibri"/>
                        <a:ea typeface="Calibri"/>
                        <a:cs typeface="Calibri"/>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78774">
                <a:tc rowSpan="3">
                  <a:txBody>
                    <a:bodyPr/>
                    <a:lstStyle/>
                    <a:p>
                      <a:pPr>
                        <a:lnSpc>
                          <a:spcPct val="115000"/>
                        </a:lnSpc>
                        <a:spcBef>
                          <a:spcPts val="600"/>
                        </a:spcBef>
                        <a:spcAft>
                          <a:spcPts val="0"/>
                        </a:spcAft>
                      </a:pPr>
                      <a:r>
                        <a:rPr lang="en-GB" sz="900" b="1">
                          <a:solidFill>
                            <a:srgbClr val="000000"/>
                          </a:solidFill>
                          <a:latin typeface="Times New Roman"/>
                          <a:ea typeface="Calibri"/>
                          <a:cs typeface="Calibri"/>
                        </a:rPr>
                        <a:t> ALTERNATIVAS DE SOLUCIÓN</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b="1">
                          <a:solidFill>
                            <a:srgbClr val="000000"/>
                          </a:solidFill>
                          <a:latin typeface="Times New Roman"/>
                          <a:ea typeface="Calibri"/>
                          <a:cs typeface="Calibri"/>
                        </a:rPr>
                        <a:t>Delimitación física PNC</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0,31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0,68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0,78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0,46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0,37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9580">
                <a:tc vMerge="1">
                  <a:txBody>
                    <a:bodyPr/>
                    <a:lstStyle/>
                    <a:p>
                      <a:endParaRPr lang="es-EC"/>
                    </a:p>
                  </a:txBody>
                  <a:tcPr/>
                </a:tc>
                <a:tc>
                  <a:txBody>
                    <a:bodyPr/>
                    <a:lstStyle/>
                    <a:p>
                      <a:pPr>
                        <a:lnSpc>
                          <a:spcPct val="115000"/>
                        </a:lnSpc>
                        <a:spcBef>
                          <a:spcPts val="600"/>
                        </a:spcBef>
                        <a:spcAft>
                          <a:spcPts val="0"/>
                        </a:spcAft>
                      </a:pPr>
                      <a:r>
                        <a:rPr lang="en-GB" sz="900" b="1">
                          <a:solidFill>
                            <a:srgbClr val="000000"/>
                          </a:solidFill>
                          <a:latin typeface="Times New Roman"/>
                          <a:ea typeface="Calibri"/>
                          <a:cs typeface="Calibri"/>
                        </a:rPr>
                        <a:t>Proyectos Productivos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0,65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0,63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0,69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dirty="0">
                          <a:solidFill>
                            <a:srgbClr val="000000"/>
                          </a:solidFill>
                          <a:latin typeface="Times New Roman"/>
                          <a:ea typeface="Calibri"/>
                          <a:cs typeface="Calibri"/>
                        </a:rPr>
                        <a:t>0,44</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9580">
                <a:tc vMerge="1">
                  <a:txBody>
                    <a:bodyPr/>
                    <a:lstStyle/>
                    <a:p>
                      <a:endParaRPr lang="es-EC"/>
                    </a:p>
                  </a:txBody>
                  <a:tcPr/>
                </a:tc>
                <a:tc>
                  <a:txBody>
                    <a:bodyPr/>
                    <a:lstStyle/>
                    <a:p>
                      <a:pPr>
                        <a:lnSpc>
                          <a:spcPct val="115000"/>
                        </a:lnSpc>
                        <a:spcBef>
                          <a:spcPts val="600"/>
                        </a:spcBef>
                        <a:spcAft>
                          <a:spcPts val="0"/>
                        </a:spcAft>
                      </a:pPr>
                      <a:r>
                        <a:rPr lang="en-GB" sz="900" b="1">
                          <a:solidFill>
                            <a:srgbClr val="000000"/>
                          </a:solidFill>
                          <a:latin typeface="Times New Roman"/>
                          <a:ea typeface="Calibri"/>
                          <a:cs typeface="Calibri"/>
                        </a:rPr>
                        <a:t>Subcidio de pasturas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0,48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9580">
                <a:tc rowSpan="2">
                  <a:txBody>
                    <a:bodyPr/>
                    <a:lstStyle/>
                    <a:p>
                      <a:pPr>
                        <a:lnSpc>
                          <a:spcPct val="115000"/>
                        </a:lnSpc>
                        <a:spcBef>
                          <a:spcPts val="600"/>
                        </a:spcBef>
                        <a:spcAft>
                          <a:spcPts val="0"/>
                        </a:spcAft>
                      </a:pPr>
                      <a:r>
                        <a:rPr lang="en-GB" sz="900">
                          <a:solidFill>
                            <a:srgbClr val="000000"/>
                          </a:solidFill>
                          <a:latin typeface="Times New Roman"/>
                          <a:ea typeface="Calibri"/>
                          <a:cs typeface="Calibri"/>
                        </a:rPr>
                        <a:t>ASPECTO SOCIO-ECONOMICO</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Oportunidades de trabajo</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9580">
                <a:tc vMerge="1">
                  <a:txBody>
                    <a:bodyPr/>
                    <a:lstStyle/>
                    <a:p>
                      <a:endParaRPr lang="es-EC"/>
                    </a:p>
                  </a:txBody>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Tradición pastoril</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78774">
                <a:tc>
                  <a:txBody>
                    <a:bodyPr/>
                    <a:lstStyle/>
                    <a:p>
                      <a:pPr>
                        <a:lnSpc>
                          <a:spcPct val="115000"/>
                        </a:lnSpc>
                        <a:spcBef>
                          <a:spcPts val="600"/>
                        </a:spcBef>
                        <a:spcAft>
                          <a:spcPts val="0"/>
                        </a:spcAft>
                      </a:pPr>
                      <a:r>
                        <a:rPr lang="en-GB" sz="900">
                          <a:solidFill>
                            <a:srgbClr val="000000"/>
                          </a:solidFill>
                          <a:latin typeface="Times New Roman"/>
                          <a:ea typeface="Calibri"/>
                          <a:cs typeface="Calibri"/>
                        </a:rPr>
                        <a:t>CONTAMINACION ATMOSFÉRICA</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Emisiones atmosféricas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0,39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0,45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dirty="0">
                          <a:solidFill>
                            <a:srgbClr val="000000"/>
                          </a:solidFill>
                          <a:latin typeface="Times New Roman"/>
                          <a:ea typeface="Calibri"/>
                          <a:cs typeface="Calibri"/>
                        </a:rPr>
                        <a:t>0,26</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8774">
                <a:tc rowSpan="2">
                  <a:txBody>
                    <a:bodyPr/>
                    <a:lstStyle/>
                    <a:p>
                      <a:pPr>
                        <a:lnSpc>
                          <a:spcPct val="115000"/>
                        </a:lnSpc>
                        <a:spcBef>
                          <a:spcPts val="600"/>
                        </a:spcBef>
                        <a:spcAft>
                          <a:spcPts val="0"/>
                        </a:spcAft>
                      </a:pPr>
                      <a:r>
                        <a:rPr lang="en-GB" sz="900">
                          <a:solidFill>
                            <a:srgbClr val="000000"/>
                          </a:solidFill>
                          <a:latin typeface="Times New Roman"/>
                          <a:ea typeface="Calibri"/>
                          <a:cs typeface="Calibri"/>
                        </a:rPr>
                        <a:t>CONTAMINACIÓN HÍDRICA</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Contaminación de aguas subterráneas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dirty="0">
                          <a:solidFill>
                            <a:srgbClr val="000000"/>
                          </a:solidFill>
                          <a:latin typeface="Times New Roman"/>
                          <a:ea typeface="Calibri"/>
                          <a:cs typeface="Calibri"/>
                        </a:rPr>
                        <a:t>0,13</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78774">
                <a:tc vMerge="1">
                  <a:txBody>
                    <a:bodyPr/>
                    <a:lstStyle/>
                    <a:p>
                      <a:endParaRPr lang="es-EC"/>
                    </a:p>
                  </a:txBody>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Contaminación de aguas superficiales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0,20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728">
                <a:tc rowSpan="2">
                  <a:txBody>
                    <a:bodyPr/>
                    <a:lstStyle/>
                    <a:p>
                      <a:pPr>
                        <a:lnSpc>
                          <a:spcPct val="115000"/>
                        </a:lnSpc>
                        <a:spcBef>
                          <a:spcPts val="600"/>
                        </a:spcBef>
                        <a:spcAft>
                          <a:spcPts val="0"/>
                        </a:spcAft>
                      </a:pPr>
                      <a:r>
                        <a:rPr lang="es-EC" sz="900">
                          <a:solidFill>
                            <a:srgbClr val="000000"/>
                          </a:solidFill>
                          <a:latin typeface="Times New Roman"/>
                          <a:ea typeface="Calibri"/>
                          <a:cs typeface="Calibri"/>
                        </a:rPr>
                        <a:t>DERECHOS DE PROPIEDAD Y LIMITES</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Delimitación del parque</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39433">
                <a:tc vMerge="1">
                  <a:txBody>
                    <a:bodyPr/>
                    <a:lstStyle/>
                    <a:p>
                      <a:endParaRPr lang="es-EC"/>
                    </a:p>
                  </a:txBody>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Tenencia de la tierra</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0,02</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728">
                <a:tc rowSpan="3">
                  <a:txBody>
                    <a:bodyPr/>
                    <a:lstStyle/>
                    <a:p>
                      <a:pPr>
                        <a:lnSpc>
                          <a:spcPct val="115000"/>
                        </a:lnSpc>
                        <a:spcBef>
                          <a:spcPts val="600"/>
                        </a:spcBef>
                        <a:spcAft>
                          <a:spcPts val="0"/>
                        </a:spcAft>
                      </a:pPr>
                      <a:r>
                        <a:rPr lang="en-GB" sz="900">
                          <a:solidFill>
                            <a:srgbClr val="000000"/>
                          </a:solidFill>
                          <a:latin typeface="Times New Roman"/>
                          <a:ea typeface="Calibri"/>
                          <a:cs typeface="Calibri"/>
                        </a:rPr>
                        <a:t>DEGRADATION DE SUELO</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Compactación de suelo</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0,06</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0,03</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728">
                <a:tc vMerge="1">
                  <a:txBody>
                    <a:bodyPr/>
                    <a:lstStyle/>
                    <a:p>
                      <a:endParaRPr lang="es-EC"/>
                    </a:p>
                  </a:txBody>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Erosión</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0,09</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0,04</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78774">
                <a:tc vMerge="1">
                  <a:txBody>
                    <a:bodyPr/>
                    <a:lstStyle/>
                    <a:p>
                      <a:endParaRPr lang="es-EC"/>
                    </a:p>
                  </a:txBody>
                  <a:tcPr/>
                </a:tc>
                <a:tc>
                  <a:txBody>
                    <a:bodyPr/>
                    <a:lstStyle/>
                    <a:p>
                      <a:pPr>
                        <a:lnSpc>
                          <a:spcPct val="115000"/>
                        </a:lnSpc>
                        <a:spcBef>
                          <a:spcPts val="600"/>
                        </a:spcBef>
                        <a:spcAft>
                          <a:spcPts val="0"/>
                        </a:spcAft>
                      </a:pPr>
                      <a:r>
                        <a:rPr lang="en-GB" sz="900">
                          <a:solidFill>
                            <a:srgbClr val="000000"/>
                          </a:solidFill>
                          <a:latin typeface="Times New Roman"/>
                          <a:ea typeface="Calibri"/>
                          <a:cs typeface="Calibri"/>
                        </a:rPr>
                        <a:t>Pérdida de cobertura veg.</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0,11</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0,10</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0,07</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0,15</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a:solidFill>
                            <a:srgbClr val="000000"/>
                          </a:solidFill>
                          <a:latin typeface="Times New Roman"/>
                          <a:ea typeface="Calibri"/>
                          <a:cs typeface="Calibri"/>
                        </a:rPr>
                        <a:t>0,18</a:t>
                      </a:r>
                      <a:endParaRPr lang="es-EC" sz="110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0"/>
                        </a:spcAft>
                      </a:pPr>
                      <a:r>
                        <a:rPr lang="en-GB" sz="900" dirty="0">
                          <a:solidFill>
                            <a:srgbClr val="000000"/>
                          </a:solidFill>
                          <a:latin typeface="Times New Roman"/>
                          <a:ea typeface="Calibri"/>
                          <a:cs typeface="Calibri"/>
                        </a:rPr>
                        <a:t>0,12</a:t>
                      </a:r>
                      <a:endParaRPr lang="es-EC" sz="1100" dirty="0">
                        <a:latin typeface="Calibri"/>
                        <a:ea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a:t>
            </a:r>
            <a:r>
              <a:rPr lang="es-ES" dirty="0" smtClean="0"/>
              <a:t>de preferencias para </a:t>
            </a:r>
            <a:r>
              <a:rPr lang="es-ES" dirty="0"/>
              <a:t>criterios por </a:t>
            </a:r>
            <a:r>
              <a:rPr lang="es-ES" dirty="0" err="1"/>
              <a:t>stakeholders</a:t>
            </a:r>
            <a:r>
              <a:rPr lang="es-ES" dirty="0"/>
              <a:t> agregado</a:t>
            </a:r>
            <a:endParaRPr lang="es-EC" dirty="0"/>
          </a:p>
        </p:txBody>
      </p:sp>
      <p:pic>
        <p:nvPicPr>
          <p:cNvPr id="4" name="3 Marcador de contenido" descr="wji"/>
          <p:cNvPicPr>
            <a:picLocks noGrp="1"/>
          </p:cNvPicPr>
          <p:nvPr>
            <p:ph idx="1"/>
          </p:nvPr>
        </p:nvPicPr>
        <p:blipFill>
          <a:blip r:embed="rId2" cstate="print"/>
          <a:stretch>
            <a:fillRect/>
          </a:stretch>
        </p:blipFill>
        <p:spPr bwMode="auto">
          <a:xfrm>
            <a:off x="683568" y="1447800"/>
            <a:ext cx="7650922" cy="522156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normAutofit fontScale="92500"/>
          </a:bodyPr>
          <a:lstStyle/>
          <a:p>
            <a:r>
              <a:rPr lang="es-ES" dirty="0"/>
              <a:t>La Gestión Administrativa de los Parques Nacionales en muchos países, está a cargo de las autoridades ambientales designadas para tal fin, quienes emiten las directrices y estrategias de conservación en cada país sin tomar en cuenta a las comunidades locales que hacen vida en estas áreas protegidas, las cuales son responsables en gran medida del uso de los recursos naturales y los impactos que estos usos pueden </a:t>
            </a:r>
            <a:r>
              <a:rPr lang="es-ES" dirty="0" smtClean="0"/>
              <a:t>generar.</a:t>
            </a:r>
            <a:endParaRPr lang="es-EC"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globales de los criterios</a:t>
            </a:r>
            <a:endParaRPr lang="es-EC" dirty="0"/>
          </a:p>
        </p:txBody>
      </p:sp>
      <p:graphicFrame>
        <p:nvGraphicFramePr>
          <p:cNvPr id="4" name="3 Gráfico"/>
          <p:cNvGraphicFramePr/>
          <p:nvPr/>
        </p:nvGraphicFramePr>
        <p:xfrm>
          <a:off x="1547664" y="1412776"/>
          <a:ext cx="7272808"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Resultados de preferencia de Alternativas </a:t>
            </a:r>
            <a:r>
              <a:rPr lang="es-VE" dirty="0"/>
              <a:t>por </a:t>
            </a:r>
            <a:r>
              <a:rPr lang="es-VE" dirty="0" err="1"/>
              <a:t>stakeholders</a:t>
            </a:r>
            <a:r>
              <a:rPr lang="es-EC" b="1" dirty="0"/>
              <a:t/>
            </a:r>
            <a:br>
              <a:rPr lang="es-EC" b="1" dirty="0"/>
            </a:br>
            <a:endParaRPr lang="es-EC" dirty="0"/>
          </a:p>
        </p:txBody>
      </p:sp>
      <p:graphicFrame>
        <p:nvGraphicFramePr>
          <p:cNvPr id="4" name="3 Marcador de contenido"/>
          <p:cNvGraphicFramePr>
            <a:graphicFrameLocks noGrp="1"/>
          </p:cNvGraphicFramePr>
          <p:nvPr>
            <p:ph idx="1"/>
          </p:nvPr>
        </p:nvGraphicFramePr>
        <p:xfrm>
          <a:off x="0" y="0"/>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de las alternativas en global</a:t>
            </a:r>
            <a:endParaRPr lang="es-EC" dirty="0"/>
          </a:p>
        </p:txBody>
      </p:sp>
      <p:graphicFrame>
        <p:nvGraphicFramePr>
          <p:cNvPr id="4" name="3 Marcador de contenido"/>
          <p:cNvGraphicFramePr>
            <a:graphicFrameLocks noGrp="1"/>
          </p:cNvGraphicFramePr>
          <p:nvPr>
            <p:ph idx="1"/>
          </p:nvPr>
        </p:nvGraphicFramePr>
        <p:xfrm>
          <a:off x="1115616" y="1447800"/>
          <a:ext cx="7818834" cy="5221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CONCLUSIONES</a:t>
            </a:r>
            <a:r>
              <a:rPr lang="es-EC" b="1" dirty="0"/>
              <a:t/>
            </a:r>
            <a:br>
              <a:rPr lang="es-EC" b="1" dirty="0"/>
            </a:br>
            <a:endParaRPr lang="es-EC" dirty="0"/>
          </a:p>
        </p:txBody>
      </p:sp>
      <p:sp>
        <p:nvSpPr>
          <p:cNvPr id="3" name="2 Marcador de contenido"/>
          <p:cNvSpPr>
            <a:spLocks noGrp="1"/>
          </p:cNvSpPr>
          <p:nvPr>
            <p:ph idx="1"/>
          </p:nvPr>
        </p:nvSpPr>
        <p:spPr>
          <a:xfrm>
            <a:off x="457200" y="1196752"/>
            <a:ext cx="8229600" cy="5661248"/>
          </a:xfrm>
        </p:spPr>
        <p:txBody>
          <a:bodyPr>
            <a:normAutofit fontScale="77500" lnSpcReduction="20000"/>
          </a:bodyPr>
          <a:lstStyle/>
          <a:p>
            <a:r>
              <a:rPr lang="es-ES" dirty="0"/>
              <a:t>Este trabajo presenta una nueva metodología para definir y evaluar la problemática ambiental dentro de un parque nacional. </a:t>
            </a:r>
            <a:endParaRPr lang="es-ES" dirty="0" smtClean="0"/>
          </a:p>
          <a:p>
            <a:endParaRPr lang="es-ES" dirty="0" smtClean="0"/>
          </a:p>
          <a:p>
            <a:r>
              <a:rPr lang="es-ES" dirty="0" smtClean="0"/>
              <a:t>La </a:t>
            </a:r>
            <a:r>
              <a:rPr lang="es-ES" dirty="0"/>
              <a:t>metodología propuesta permite elaborar un modelo de decisión fomentando la participación de los actores involucrados, combinando los diferentes criterios de ambientales (agrupados según sus características) y tomando en cuenta la opinión de los actores más influyentes involucrados en el desarrollo sostenible del Parque Nacional.</a:t>
            </a:r>
            <a:endParaRPr lang="es-EC" dirty="0"/>
          </a:p>
          <a:p>
            <a:pPr>
              <a:buNone/>
            </a:pPr>
            <a:endParaRPr lang="es-EC" dirty="0"/>
          </a:p>
          <a:p>
            <a:r>
              <a:rPr lang="es-ES" dirty="0"/>
              <a:t>El método ANP permitió agregar de manera eficiente y confiable los juicios de los diferentes actores que influyen dentro de la gestión del PNC, lo cual ayudó en la identificación del Pastoreo como el principal problema ambiental existente dentro del parque.</a:t>
            </a:r>
            <a:endParaRPr lang="es-EC" dirty="0"/>
          </a:p>
          <a:p>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85000" lnSpcReduction="20000"/>
          </a:bodyPr>
          <a:lstStyle/>
          <a:p>
            <a:r>
              <a:rPr lang="es-ES" dirty="0" smtClean="0"/>
              <a:t>De los resultados globales, se concluye que el criterio más influyente es “incendios de pajonales”  (27%), seguido de “contaminación de aguas superficiales” (20%), “pérdida de cobertura vegetal” (13%), y “contaminación de aguas subterráneas” (12%).</a:t>
            </a:r>
            <a:endParaRPr lang="es-EC" dirty="0" smtClean="0"/>
          </a:p>
          <a:p>
            <a:pPr>
              <a:buNone/>
            </a:pPr>
            <a:endParaRPr lang="es-ES" dirty="0" smtClean="0"/>
          </a:p>
          <a:p>
            <a:r>
              <a:rPr lang="es-ES" dirty="0" smtClean="0"/>
              <a:t>Las alternativas de actuación preferidas en conjunto son “oportunidades de proyectos productivos” (44%) y “control de ingreso de ganado y delimitación física del parque” (37%), mientras que “subsidio de pasturas” fue poco preferida (19%).</a:t>
            </a:r>
            <a:endParaRPr lang="es-EC" dirty="0" smtClean="0"/>
          </a:p>
          <a:p>
            <a:endParaRPr lang="es-EC"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Esta herramienta permitió unificar criterios y lenguaje que propiciaron un levantamiento de información más efectivo entre los diferentes grupos de interés que manejan enfoques muy diferentes.</a:t>
            </a:r>
          </a:p>
          <a:p>
            <a:endParaRPr lang="es-EC"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Trabajos relacionados</a:t>
            </a:r>
            <a:endParaRPr lang="es-EC" dirty="0"/>
          </a:p>
        </p:txBody>
      </p:sp>
      <p:sp>
        <p:nvSpPr>
          <p:cNvPr id="3" name="2 Marcador de contenido"/>
          <p:cNvSpPr>
            <a:spLocks noGrp="1"/>
          </p:cNvSpPr>
          <p:nvPr>
            <p:ph idx="1"/>
          </p:nvPr>
        </p:nvSpPr>
        <p:spPr>
          <a:xfrm>
            <a:off x="1435608" y="1196752"/>
            <a:ext cx="7498080" cy="5661248"/>
          </a:xfrm>
        </p:spPr>
        <p:txBody>
          <a:bodyPr>
            <a:normAutofit lnSpcReduction="10000"/>
          </a:bodyPr>
          <a:lstStyle/>
          <a:p>
            <a:r>
              <a:rPr lang="es-ES" dirty="0" smtClean="0"/>
              <a:t>Alternativas tecnológicas para los cultivos de arroz dentro del Parque Nacional De </a:t>
            </a:r>
            <a:r>
              <a:rPr lang="es-ES" dirty="0" err="1" smtClean="0"/>
              <a:t>L´Bufera</a:t>
            </a:r>
            <a:r>
              <a:rPr lang="es-ES" dirty="0" smtClean="0"/>
              <a:t> en valencia – España, donde se utilizaron criterios de sostenibilidad económicos, ambientales y socioculturales (</a:t>
            </a:r>
            <a:r>
              <a:rPr lang="es-ES" dirty="0" err="1" smtClean="0"/>
              <a:t>Reig</a:t>
            </a:r>
            <a:r>
              <a:rPr lang="es-ES" dirty="0" smtClean="0"/>
              <a:t> </a:t>
            </a:r>
            <a:r>
              <a:rPr lang="es-ES" i="1" dirty="0" smtClean="0"/>
              <a:t>et al</a:t>
            </a:r>
            <a:r>
              <a:rPr lang="es-ES" dirty="0" smtClean="0"/>
              <a:t> </a:t>
            </a:r>
            <a:r>
              <a:rPr lang="es-ES" smtClean="0"/>
              <a:t>2010).</a:t>
            </a:r>
            <a:endParaRPr lang="es-ES" dirty="0" smtClean="0"/>
          </a:p>
          <a:p>
            <a:r>
              <a:rPr lang="es-ES" dirty="0" smtClean="0"/>
              <a:t>Gestión del Parque Nacional Archipiélago Los Roques en Venezuela, en donde se analizaron estrategias turísticas sustentables en base a indicadores y criterios de sustentabilidad (García </a:t>
            </a:r>
            <a:r>
              <a:rPr lang="es-ES" i="1" dirty="0" smtClean="0"/>
              <a:t>et al</a:t>
            </a:r>
            <a:r>
              <a:rPr lang="es-ES" dirty="0" smtClean="0"/>
              <a:t>, 2010). </a:t>
            </a:r>
            <a:endParaRPr lang="es-EC"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0"/>
            <a:ext cx="7498080" cy="1143000"/>
          </a:xfrm>
        </p:spPr>
        <p:txBody>
          <a:bodyPr/>
          <a:lstStyle/>
          <a:p>
            <a:r>
              <a:rPr lang="es-EC" dirty="0" smtClean="0"/>
              <a:t>Recomendaciones</a:t>
            </a:r>
            <a:endParaRPr lang="es-EC" dirty="0"/>
          </a:p>
        </p:txBody>
      </p:sp>
      <p:sp>
        <p:nvSpPr>
          <p:cNvPr id="3" name="2 Marcador de contenido"/>
          <p:cNvSpPr>
            <a:spLocks noGrp="1"/>
          </p:cNvSpPr>
          <p:nvPr>
            <p:ph idx="1"/>
          </p:nvPr>
        </p:nvSpPr>
        <p:spPr>
          <a:xfrm>
            <a:off x="1435608" y="1052736"/>
            <a:ext cx="7498080" cy="5195664"/>
          </a:xfrm>
        </p:spPr>
        <p:txBody>
          <a:bodyPr>
            <a:normAutofit fontScale="77500" lnSpcReduction="20000"/>
          </a:bodyPr>
          <a:lstStyle/>
          <a:p>
            <a:r>
              <a:rPr lang="es-ES" dirty="0" smtClean="0"/>
              <a:t>Incentivar  el uso de estas metodologías de análisis de decisión multicriterio (MCDA) al momento de evaluar la problemática ambiental de áreas naturales, ya que toman en cuenta diversos criterios mediante la participación de los diferentes actores los cuales enriquecen y aportan de una manera  objetiva diversas alternativas de solución.</a:t>
            </a:r>
          </a:p>
          <a:p>
            <a:pPr>
              <a:buNone/>
            </a:pPr>
            <a:endParaRPr lang="es-EC" dirty="0" smtClean="0"/>
          </a:p>
          <a:p>
            <a:r>
              <a:rPr lang="es-ES" dirty="0" smtClean="0"/>
              <a:t>Formar un grupo de investigación interdisciplinario e interinstitucional, a fin de desarrollar otros modelos en base al análisis multicriterio, así como también en el análisis de redes sociales (ARS), que permitirá obtener modelos con una ponderación del nivel de influencia o poder de cada actor.</a:t>
            </a:r>
            <a:endParaRPr lang="es-EC" dirty="0" smtClean="0"/>
          </a:p>
          <a:p>
            <a:endParaRPr lang="es-EC"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771800" y="2132856"/>
            <a:ext cx="4228290" cy="2308324"/>
          </a:xfrm>
          <a:prstGeom prst="rect">
            <a:avLst/>
          </a:prstGeom>
        </p:spPr>
        <p:txBody>
          <a:bodyPr wrap="square">
            <a:spAutoFit/>
          </a:bodyPr>
          <a:lstStyle/>
          <a:p>
            <a:pPr>
              <a:buNone/>
            </a:pPr>
            <a:r>
              <a:rPr lang="es-EC" sz="7200" dirty="0" smtClean="0"/>
              <a:t>MUCHAS GRACIAS</a:t>
            </a:r>
            <a:endParaRPr lang="es-EC" sz="7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0"/>
            <a:ext cx="7498080" cy="1143000"/>
          </a:xfrm>
        </p:spPr>
        <p:txBody>
          <a:bodyPr/>
          <a:lstStyle/>
          <a:p>
            <a:r>
              <a:rPr lang="es-EC" dirty="0" smtClean="0"/>
              <a:t>OBJETIVOS</a:t>
            </a:r>
            <a:endParaRPr lang="es-EC" dirty="0"/>
          </a:p>
        </p:txBody>
      </p:sp>
      <p:sp>
        <p:nvSpPr>
          <p:cNvPr id="3" name="2 Marcador de contenido"/>
          <p:cNvSpPr>
            <a:spLocks noGrp="1"/>
          </p:cNvSpPr>
          <p:nvPr>
            <p:ph idx="1"/>
          </p:nvPr>
        </p:nvSpPr>
        <p:spPr>
          <a:xfrm>
            <a:off x="457200" y="1052736"/>
            <a:ext cx="8686800" cy="5805264"/>
          </a:xfrm>
        </p:spPr>
        <p:txBody>
          <a:bodyPr>
            <a:normAutofit fontScale="92500" lnSpcReduction="20000"/>
          </a:bodyPr>
          <a:lstStyle/>
          <a:p>
            <a:pPr>
              <a:buNone/>
            </a:pPr>
            <a:r>
              <a:rPr lang="es-VE" b="1" dirty="0" smtClean="0"/>
              <a:t>	Objetivo </a:t>
            </a:r>
            <a:r>
              <a:rPr lang="es-VE" b="1" dirty="0"/>
              <a:t>General</a:t>
            </a:r>
            <a:endParaRPr lang="es-EC" b="1" dirty="0"/>
          </a:p>
          <a:p>
            <a:r>
              <a:rPr lang="es-ES" dirty="0" smtClean="0"/>
              <a:t>Proponer </a:t>
            </a:r>
            <a:r>
              <a:rPr lang="es-ES" dirty="0"/>
              <a:t>un Modelo Analítico en Red (ANP), para la gestión de problemas ambientales  de  las áreas naturales. Caso de estudio Parque Nacional Cotopaxi (PNC).  </a:t>
            </a:r>
            <a:endParaRPr lang="es-EC" dirty="0"/>
          </a:p>
          <a:p>
            <a:pPr>
              <a:buNone/>
            </a:pPr>
            <a:r>
              <a:rPr lang="es-VE" b="1" dirty="0"/>
              <a:t> </a:t>
            </a:r>
            <a:endParaRPr lang="es-EC" b="1" dirty="0"/>
          </a:p>
          <a:p>
            <a:pPr>
              <a:buNone/>
            </a:pPr>
            <a:r>
              <a:rPr lang="es-VE" b="1" dirty="0" smtClean="0"/>
              <a:t>	Objetivos </a:t>
            </a:r>
            <a:r>
              <a:rPr lang="es-VE" b="1" dirty="0"/>
              <a:t>Específicos</a:t>
            </a:r>
            <a:endParaRPr lang="es-EC" b="1" dirty="0"/>
          </a:p>
          <a:p>
            <a:r>
              <a:rPr lang="es-ES" dirty="0" smtClean="0"/>
              <a:t>1</a:t>
            </a:r>
            <a:r>
              <a:rPr lang="es-ES" dirty="0"/>
              <a:t>.	Identificar la problemática </a:t>
            </a:r>
            <a:r>
              <a:rPr lang="es-ES" dirty="0" smtClean="0"/>
              <a:t>ambiental.</a:t>
            </a:r>
            <a:endParaRPr lang="es-EC" dirty="0"/>
          </a:p>
          <a:p>
            <a:r>
              <a:rPr lang="es-ES" dirty="0" smtClean="0"/>
              <a:t>2</a:t>
            </a:r>
            <a:r>
              <a:rPr lang="es-ES" dirty="0"/>
              <a:t>. Identificar los factores </a:t>
            </a:r>
            <a:r>
              <a:rPr lang="es-ES" dirty="0" smtClean="0"/>
              <a:t>claves: </a:t>
            </a:r>
            <a:r>
              <a:rPr lang="es-ES" dirty="0"/>
              <a:t>grupos de interés, criterios, estrategias de actuación.</a:t>
            </a:r>
            <a:endParaRPr lang="es-EC" dirty="0"/>
          </a:p>
          <a:p>
            <a:r>
              <a:rPr lang="es-ES" dirty="0" smtClean="0"/>
              <a:t>3. </a:t>
            </a:r>
            <a:r>
              <a:rPr lang="es-ES" dirty="0"/>
              <a:t>Desarrollar una metodología para priorizar los criterios y estrategias de solución de la problemática ambiental</a:t>
            </a:r>
            <a:r>
              <a:rPr lang="es-ES" dirty="0" smtClean="0"/>
              <a:t>.</a:t>
            </a:r>
          </a:p>
          <a:p>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b="1" dirty="0" smtClean="0"/>
              <a:t>Descripción general del ANP</a:t>
            </a:r>
            <a:r>
              <a:rPr lang="es-EC" b="1" dirty="0" smtClean="0"/>
              <a:t/>
            </a:r>
            <a:br>
              <a:rPr lang="es-EC" b="1" dirty="0" smtClean="0"/>
            </a:br>
            <a:endParaRPr lang="es-EC" dirty="0"/>
          </a:p>
        </p:txBody>
      </p:sp>
      <p:sp>
        <p:nvSpPr>
          <p:cNvPr id="3" name="2 Marcador de contenido"/>
          <p:cNvSpPr>
            <a:spLocks noGrp="1"/>
          </p:cNvSpPr>
          <p:nvPr>
            <p:ph idx="1"/>
          </p:nvPr>
        </p:nvSpPr>
        <p:spPr>
          <a:xfrm>
            <a:off x="1435608" y="1124744"/>
            <a:ext cx="7498080" cy="5123656"/>
          </a:xfrm>
        </p:spPr>
        <p:txBody>
          <a:bodyPr>
            <a:normAutofit fontScale="85000" lnSpcReduction="20000"/>
          </a:bodyPr>
          <a:lstStyle/>
          <a:p>
            <a:pPr>
              <a:buNone/>
            </a:pPr>
            <a:endParaRPr lang="es-EC" dirty="0" smtClean="0"/>
          </a:p>
          <a:p>
            <a:r>
              <a:rPr lang="es-EC" dirty="0" smtClean="0"/>
              <a:t>El método denominado Proceso Analítico en Red (</a:t>
            </a:r>
            <a:r>
              <a:rPr lang="es-EC" i="1" dirty="0" smtClean="0"/>
              <a:t>Analytic Network Process</a:t>
            </a:r>
            <a:r>
              <a:rPr lang="es-EC" dirty="0" smtClean="0"/>
              <a:t>, ANP), es un método propuesto por Thomas L. </a:t>
            </a:r>
            <a:r>
              <a:rPr lang="es-EC" dirty="0" err="1" smtClean="0"/>
              <a:t>Saaty</a:t>
            </a:r>
            <a:r>
              <a:rPr lang="es-EC" dirty="0" smtClean="0"/>
              <a:t> en el 2001, el cual es recomendable aplicar cuando el decisor se enfrenta a problemas en los que los elementos son interdependientes.</a:t>
            </a:r>
          </a:p>
          <a:p>
            <a:endParaRPr lang="es-EC" dirty="0" smtClean="0"/>
          </a:p>
          <a:p>
            <a:r>
              <a:rPr lang="es-ES" dirty="0" smtClean="0"/>
              <a:t>En este  método ANP, se representa un problema de decisión como una red en la que son posibles las interdependencias entre todos sus elementos que lo componen, lo que permite una modelización más aproximada de la realidad.</a:t>
            </a:r>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Esquema General del ANP</a:t>
            </a:r>
            <a:endParaRPr lang="es-EC" dirty="0"/>
          </a:p>
        </p:txBody>
      </p:sp>
      <p:pic>
        <p:nvPicPr>
          <p:cNvPr id="4" name="3 Marcador de contenido"/>
          <p:cNvPicPr>
            <a:picLocks noGrp="1"/>
          </p:cNvPicPr>
          <p:nvPr>
            <p:ph idx="1"/>
          </p:nvPr>
        </p:nvPicPr>
        <p:blipFill>
          <a:blip r:embed="rId2" cstate="print"/>
          <a:stretch>
            <a:fillRect/>
          </a:stretch>
        </p:blipFill>
        <p:spPr bwMode="auto">
          <a:xfrm>
            <a:off x="2180013" y="2052387"/>
            <a:ext cx="6009524" cy="3591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METODOLOGÍA</a:t>
            </a:r>
            <a:r>
              <a:rPr lang="es-EC" b="1" dirty="0"/>
              <a:t/>
            </a:r>
            <a:br>
              <a:rPr lang="es-EC" b="1" dirty="0"/>
            </a:br>
            <a:endParaRPr lang="es-EC" dirty="0"/>
          </a:p>
        </p:txBody>
      </p:sp>
      <p:pic>
        <p:nvPicPr>
          <p:cNvPr id="4" name="3 Marcador de contenido" descr="J:\investig PNC\FINAL ANP-PNC JULIO 2012\metodologia ANP 19 JULIO 2012.jpg"/>
          <p:cNvPicPr>
            <a:picLocks noGrp="1"/>
          </p:cNvPicPr>
          <p:nvPr>
            <p:ph idx="1"/>
          </p:nvPr>
        </p:nvPicPr>
        <p:blipFill>
          <a:blip r:embed="rId2" cstate="print"/>
          <a:srcRect l="8661" t="2982" r="4194" b="48973"/>
          <a:stretch>
            <a:fillRect/>
          </a:stretch>
        </p:blipFill>
        <p:spPr bwMode="auto">
          <a:xfrm>
            <a:off x="971600" y="1124744"/>
            <a:ext cx="7560840" cy="5733256"/>
          </a:xfrm>
          <a:prstGeom prst="rect">
            <a:avLst/>
          </a:prstGeom>
          <a:noFill/>
          <a:ln w="9525">
            <a:noFill/>
            <a:miter lim="800000"/>
            <a:headEnd/>
            <a:tailEnd/>
          </a:ln>
        </p:spPr>
      </p:pic>
      <p:cxnSp>
        <p:nvCxnSpPr>
          <p:cNvPr id="6" name="5 Conector recto de flecha"/>
          <p:cNvCxnSpPr/>
          <p:nvPr/>
        </p:nvCxnSpPr>
        <p:spPr>
          <a:xfrm>
            <a:off x="2771800" y="1700808"/>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771800" y="22768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699792" y="2852936"/>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699792" y="3573016"/>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627784" y="4293096"/>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699792" y="494116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555776" y="5661248"/>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555776" y="638132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b="1" dirty="0"/>
              <a:t>Análisis FODA del Parque Nacional Cotopaxi</a:t>
            </a:r>
            <a:r>
              <a:rPr lang="es-EC" b="1" dirty="0"/>
              <a:t/>
            </a:r>
            <a:br>
              <a:rPr lang="es-EC" b="1" dirty="0"/>
            </a:br>
            <a:endParaRPr lang="es-EC" dirty="0"/>
          </a:p>
        </p:txBody>
      </p:sp>
      <p:sp>
        <p:nvSpPr>
          <p:cNvPr id="3" name="2 Marcador de contenido"/>
          <p:cNvSpPr>
            <a:spLocks noGrp="1"/>
          </p:cNvSpPr>
          <p:nvPr>
            <p:ph idx="1"/>
          </p:nvPr>
        </p:nvSpPr>
        <p:spPr>
          <a:xfrm>
            <a:off x="0" y="1196752"/>
            <a:ext cx="8686800" cy="5661248"/>
          </a:xfrm>
        </p:spPr>
        <p:txBody>
          <a:bodyPr>
            <a:normAutofit fontScale="92500" lnSpcReduction="10000"/>
          </a:bodyPr>
          <a:lstStyle/>
          <a:p>
            <a:pPr>
              <a:buNone/>
            </a:pPr>
            <a:r>
              <a:rPr lang="es-ES" b="1" dirty="0" smtClean="0"/>
              <a:t>	Fortalezas</a:t>
            </a:r>
            <a:endParaRPr lang="es-EC" dirty="0"/>
          </a:p>
          <a:p>
            <a:pPr lvl="0"/>
            <a:r>
              <a:rPr lang="es-ES" dirty="0"/>
              <a:t>Amplia variedad paisajística, recreativa y de biodiversidad</a:t>
            </a:r>
            <a:r>
              <a:rPr lang="es-ES" dirty="0" smtClean="0"/>
              <a:t>.</a:t>
            </a:r>
            <a:endParaRPr lang="es-EC" dirty="0"/>
          </a:p>
          <a:p>
            <a:pPr lvl="0"/>
            <a:r>
              <a:rPr lang="es-ES" dirty="0" smtClean="0"/>
              <a:t>Vías </a:t>
            </a:r>
            <a:r>
              <a:rPr lang="es-ES" dirty="0"/>
              <a:t>de ingreso al </a:t>
            </a:r>
            <a:r>
              <a:rPr lang="es-ES" dirty="0" smtClean="0"/>
              <a:t>PNC</a:t>
            </a:r>
            <a:endParaRPr lang="es-EC" dirty="0"/>
          </a:p>
          <a:p>
            <a:endParaRPr lang="es-EC" dirty="0"/>
          </a:p>
          <a:p>
            <a:pPr>
              <a:buNone/>
            </a:pPr>
            <a:r>
              <a:rPr lang="es-ES" b="1" dirty="0" smtClean="0"/>
              <a:t>	Oportunidades</a:t>
            </a:r>
            <a:endParaRPr lang="es-EC" dirty="0"/>
          </a:p>
          <a:p>
            <a:pPr lvl="0"/>
            <a:r>
              <a:rPr lang="es-ES" dirty="0" smtClean="0"/>
              <a:t>Desarrollo  </a:t>
            </a:r>
            <a:r>
              <a:rPr lang="es-ES" dirty="0"/>
              <a:t>de actividades  turísticas ecológicas.</a:t>
            </a:r>
            <a:endParaRPr lang="es-EC" dirty="0"/>
          </a:p>
          <a:p>
            <a:pPr lvl="0"/>
            <a:r>
              <a:rPr lang="es-ES" dirty="0"/>
              <a:t>Participación comunitaria para la protección y defensa del PNC.</a:t>
            </a:r>
            <a:endParaRPr lang="es-EC" dirty="0"/>
          </a:p>
          <a:p>
            <a:pPr lvl="0"/>
            <a:r>
              <a:rPr lang="es-ES" dirty="0" smtClean="0"/>
              <a:t>Desarrollo </a:t>
            </a:r>
            <a:r>
              <a:rPr lang="es-ES" dirty="0"/>
              <a:t>de investigación  científica inherente a biodiversidad, geología, vulcanología, hidrología y cambio climático</a:t>
            </a:r>
            <a:r>
              <a:rPr lang="es-ES" dirty="0" smtClean="0"/>
              <a:t>.</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457200" y="548680"/>
            <a:ext cx="8229600" cy="5832648"/>
          </a:xfrm>
        </p:spPr>
        <p:txBody>
          <a:bodyPr>
            <a:normAutofit fontScale="92500"/>
          </a:bodyPr>
          <a:lstStyle/>
          <a:p>
            <a:r>
              <a:rPr lang="es-ES" b="1" dirty="0"/>
              <a:t>Debilidades</a:t>
            </a:r>
            <a:endParaRPr lang="es-EC" dirty="0"/>
          </a:p>
          <a:p>
            <a:pPr lvl="0"/>
            <a:r>
              <a:rPr lang="es-ES" dirty="0"/>
              <a:t>Falta de participación comunitaria en la gestión del PNC.</a:t>
            </a:r>
            <a:endParaRPr lang="es-EC" dirty="0"/>
          </a:p>
          <a:p>
            <a:pPr lvl="0"/>
            <a:r>
              <a:rPr lang="es-ES" dirty="0" smtClean="0"/>
              <a:t>Falta </a:t>
            </a:r>
            <a:r>
              <a:rPr lang="es-ES" dirty="0"/>
              <a:t>de control de las actividades antrópicas al interior del parque.</a:t>
            </a:r>
            <a:endParaRPr lang="es-EC" dirty="0"/>
          </a:p>
          <a:p>
            <a:pPr lvl="0"/>
            <a:r>
              <a:rPr lang="es-ES" dirty="0"/>
              <a:t>Falta de liderazgo por parte de la Autoridad Ambiental del PNC y además excesiva burocracia  involucrada en la gestión del parque.</a:t>
            </a:r>
            <a:endParaRPr lang="es-EC" dirty="0"/>
          </a:p>
          <a:p>
            <a:pPr lvl="0"/>
            <a:r>
              <a:rPr lang="es-EC" dirty="0" smtClean="0"/>
              <a:t>Falta </a:t>
            </a:r>
            <a:r>
              <a:rPr lang="es-EC" dirty="0"/>
              <a:t>de socialización por parte de la administración del parque de temas o procesos ambientales dirigido hacia las comunidades.</a:t>
            </a:r>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669360"/>
          </a:xfrm>
        </p:spPr>
        <p:txBody>
          <a:bodyPr>
            <a:normAutofit fontScale="92500" lnSpcReduction="10000"/>
          </a:bodyPr>
          <a:lstStyle/>
          <a:p>
            <a:r>
              <a:rPr lang="es-ES" b="1" dirty="0"/>
              <a:t>Amenazas</a:t>
            </a:r>
            <a:endParaRPr lang="es-EC" dirty="0"/>
          </a:p>
          <a:p>
            <a:pPr lvl="0"/>
            <a:r>
              <a:rPr lang="es-EC" dirty="0"/>
              <a:t>Pastoreo por la presencia masiva de ganado en el área.</a:t>
            </a:r>
          </a:p>
          <a:p>
            <a:pPr lvl="0"/>
            <a:r>
              <a:rPr lang="es-EC" dirty="0"/>
              <a:t>Quema del páramo por las comunidades que utilizan para tener pasto fresco y tierno para los animales. Por lo tanto, ganado y fuego son dos elementos que caracterizan la presencia humana en las zonas altas del PNC.</a:t>
            </a:r>
          </a:p>
          <a:p>
            <a:pPr lvl="0"/>
            <a:r>
              <a:rPr lang="es-ES" dirty="0" smtClean="0"/>
              <a:t>Ingreso </a:t>
            </a:r>
            <a:r>
              <a:rPr lang="es-ES" dirty="0"/>
              <a:t>masivo de visitantes al parque.</a:t>
            </a:r>
            <a:endParaRPr lang="es-EC" dirty="0"/>
          </a:p>
          <a:p>
            <a:pPr lvl="0"/>
            <a:r>
              <a:rPr lang="es-EC" dirty="0" smtClean="0"/>
              <a:t>Proliferación </a:t>
            </a:r>
            <a:r>
              <a:rPr lang="es-EC" dirty="0"/>
              <a:t>de asentamientos humanos en las cercanías del PNC. </a:t>
            </a:r>
          </a:p>
          <a:p>
            <a:pPr lvl="0"/>
            <a:r>
              <a:rPr lang="es-EC" dirty="0"/>
              <a:t>Degradación de los recursos naturales a causa de las actividades humanas.</a:t>
            </a:r>
          </a:p>
          <a:p>
            <a:pPr lvl="0"/>
            <a:r>
              <a:rPr lang="es-EC" dirty="0"/>
              <a:t>Desorganizado desarrollo turístico en la zona.</a:t>
            </a:r>
          </a:p>
          <a:p>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1780</TotalTime>
  <Words>1427</Words>
  <Application>Microsoft Office PowerPoint</Application>
  <PresentationFormat>Presentación en pantalla (4:3)</PresentationFormat>
  <Paragraphs>513</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Solsticio</vt:lpstr>
      <vt:lpstr>                                               MAESTRÍA EN SISTEMAS DE GESTIÓN AMBIENTAL  Autor: Ricardo Pachacama Director: Ing. Wilson Jácome Sangolquí, 2013</vt:lpstr>
      <vt:lpstr>INTRODUCCIÓN</vt:lpstr>
      <vt:lpstr>OBJETIVOS</vt:lpstr>
      <vt:lpstr>Descripción general del ANP </vt:lpstr>
      <vt:lpstr>Esquema General del ANP</vt:lpstr>
      <vt:lpstr>METODOLOGÍA </vt:lpstr>
      <vt:lpstr>Análisis FODA del Parque Nacional Cotopaxi </vt:lpstr>
      <vt:lpstr>Diapositiva 8</vt:lpstr>
      <vt:lpstr>Diapositiva 9</vt:lpstr>
      <vt:lpstr>SELECCIÓN DE LOS PROBLEMAS AMBIENTALES EN EL PNC</vt:lpstr>
      <vt:lpstr>Selección del principal problema ambiental del PNC </vt:lpstr>
      <vt:lpstr>Pastoreo de ganado en el PNC</vt:lpstr>
      <vt:lpstr>Determinación y selección de criterios</vt:lpstr>
      <vt:lpstr>Determinación de Alternativas de Actuación</vt:lpstr>
      <vt:lpstr>Matriz de correlación entre criterios </vt:lpstr>
      <vt:lpstr>Modelo de red de la investigación</vt:lpstr>
      <vt:lpstr>Mapa de stakeholders </vt:lpstr>
      <vt:lpstr>Resultados de preferencias para Criterios y Alternativas </vt:lpstr>
      <vt:lpstr>Resultados de preferencias para criterios por stakeholders agregado</vt:lpstr>
      <vt:lpstr>Resultados globales de los criterios</vt:lpstr>
      <vt:lpstr>Resultados de preferencia de Alternativas por stakeholders </vt:lpstr>
      <vt:lpstr>Resultados de las alternativas en global</vt:lpstr>
      <vt:lpstr>CONCLUSIONES </vt:lpstr>
      <vt:lpstr>Diapositiva 24</vt:lpstr>
      <vt:lpstr>Diapositiva 25</vt:lpstr>
      <vt:lpstr>Trabajos relacionados</vt:lpstr>
      <vt:lpstr>Recomendaciones</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MAESTRÍA EN SISTEMASDEGESTIÓN AMBIENTAL</dc:title>
  <dc:creator>Sheyla</dc:creator>
  <cp:lastModifiedBy>Ricardo Pachacama</cp:lastModifiedBy>
  <cp:revision>49</cp:revision>
  <dcterms:created xsi:type="dcterms:W3CDTF">2013-05-21T19:41:33Z</dcterms:created>
  <dcterms:modified xsi:type="dcterms:W3CDTF">2013-06-12T18:52:57Z</dcterms:modified>
</cp:coreProperties>
</file>