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ony\Documents\DIPLOMADO\TABULAC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DOCENTES!$C$2</c:f>
              <c:strCache>
                <c:ptCount val="1"/>
                <c:pt idx="0">
                  <c:v>F</c:v>
                </c:pt>
              </c:strCache>
            </c:strRef>
          </c:tx>
          <c:explosion val="25"/>
          <c:dLbls>
            <c:dLbl>
              <c:idx val="2"/>
              <c:layout/>
              <c:tx>
                <c:rich>
                  <a:bodyPr/>
                  <a:lstStyle/>
                  <a:p>
                    <a:r>
                      <a:rPr lang="en-US" sz="1600"/>
                      <a:t>Estratégias para iniciar clases
14%</a:t>
                    </a:r>
                    <a:endParaRPr lang="en-US"/>
                  </a:p>
                </c:rich>
              </c:tx>
              <c:showLegendKey val="0"/>
              <c:showVal val="0"/>
              <c:showCatName val="1"/>
              <c:showSerName val="0"/>
              <c:showPercent val="1"/>
              <c:showBubbleSize val="0"/>
            </c:dLbl>
            <c:txPr>
              <a:bodyPr/>
              <a:lstStyle/>
              <a:p>
                <a:pPr>
                  <a:defRPr lang="es-EC" sz="1600"/>
                </a:pPr>
                <a:endParaRPr lang="es-EC"/>
              </a:p>
            </c:txPr>
            <c:showLegendKey val="0"/>
            <c:showVal val="0"/>
            <c:showCatName val="1"/>
            <c:showSerName val="0"/>
            <c:showPercent val="1"/>
            <c:showBubbleSize val="0"/>
            <c:showLeaderLines val="0"/>
          </c:dLbls>
          <c:cat>
            <c:strRef>
              <c:f>DOCENTES!$B$3:$B$5</c:f>
              <c:strCache>
                <c:ptCount val="3"/>
                <c:pt idx="0">
                  <c:v>Factores que forman la conducta.</c:v>
                </c:pt>
                <c:pt idx="1">
                  <c:v>Esta relacionado con valores</c:v>
                </c:pt>
                <c:pt idx="2">
                  <c:v>Estrategias para iniciar clases</c:v>
                </c:pt>
              </c:strCache>
            </c:strRef>
          </c:cat>
          <c:val>
            <c:numRef>
              <c:f>DOCENTES!$C$3:$C$5</c:f>
              <c:numCache>
                <c:formatCode>General</c:formatCode>
                <c:ptCount val="3"/>
                <c:pt idx="0">
                  <c:v>2</c:v>
                </c:pt>
                <c:pt idx="1">
                  <c:v>4</c:v>
                </c:pt>
                <c:pt idx="2">
                  <c:v>1</c:v>
                </c:pt>
              </c:numCache>
            </c:numRef>
          </c:val>
        </c:ser>
        <c:ser>
          <c:idx val="1"/>
          <c:order val="1"/>
          <c:tx>
            <c:strRef>
              <c:f>DOCENTES!$D$2</c:f>
              <c:strCache>
                <c:ptCount val="1"/>
                <c:pt idx="0">
                  <c:v>%</c:v>
                </c:pt>
              </c:strCache>
            </c:strRef>
          </c:tx>
          <c:explosion val="25"/>
          <c:cat>
            <c:strRef>
              <c:f>DOCENTES!$B$3:$B$5</c:f>
              <c:strCache>
                <c:ptCount val="3"/>
                <c:pt idx="0">
                  <c:v>Factores que forman la conducta.</c:v>
                </c:pt>
                <c:pt idx="1">
                  <c:v>Esta relacionado con valores</c:v>
                </c:pt>
                <c:pt idx="2">
                  <c:v>Estrategias para iniciar clases</c:v>
                </c:pt>
              </c:strCache>
            </c:strRef>
          </c:cat>
          <c:val>
            <c:numRef>
              <c:f>DOCENTES!$D$3:$D$5</c:f>
              <c:numCache>
                <c:formatCode>0%</c:formatCode>
                <c:ptCount val="3"/>
                <c:pt idx="0">
                  <c:v>0.29000000000000031</c:v>
                </c:pt>
                <c:pt idx="1">
                  <c:v>0.56999999999999995</c:v>
                </c:pt>
                <c:pt idx="2">
                  <c:v>0.14000000000000001</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3600"/>
                </a:pPr>
                <a:endParaRPr lang="es-EC"/>
              </a:p>
            </c:txPr>
            <c:showLegendKey val="0"/>
            <c:showVal val="0"/>
            <c:showCatName val="1"/>
            <c:showSerName val="0"/>
            <c:showPercent val="1"/>
            <c:showBubbleSize val="0"/>
            <c:showLeaderLines val="0"/>
          </c:dLbls>
          <c:cat>
            <c:strRef>
              <c:f>Hoja1!$B$2:$B$3</c:f>
              <c:strCache>
                <c:ptCount val="2"/>
                <c:pt idx="0">
                  <c:v>SI</c:v>
                </c:pt>
                <c:pt idx="1">
                  <c:v>NO</c:v>
                </c:pt>
              </c:strCache>
            </c:strRef>
          </c:cat>
          <c:val>
            <c:numRef>
              <c:f>Hoja1!$C$2:$C$3</c:f>
              <c:numCache>
                <c:formatCode>General</c:formatCode>
                <c:ptCount val="2"/>
                <c:pt idx="0">
                  <c:v>3</c:v>
                </c:pt>
                <c:pt idx="1">
                  <c:v>0</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0"/>
        <c:ser>
          <c:idx val="0"/>
          <c:order val="0"/>
          <c:dPt>
            <c:idx val="0"/>
            <c:bubble3D val="0"/>
            <c:spPr>
              <a:solidFill>
                <a:schemeClr val="accent3">
                  <a:lumMod val="60000"/>
                  <a:lumOff val="40000"/>
                </a:schemeClr>
              </a:solidFill>
            </c:spPr>
          </c:dPt>
          <c:dLbls>
            <c:txPr>
              <a:bodyPr/>
              <a:lstStyle/>
              <a:p>
                <a:pPr>
                  <a:defRPr sz="2800"/>
                </a:pPr>
                <a:endParaRPr lang="es-EC"/>
              </a:p>
            </c:txPr>
            <c:showLegendKey val="0"/>
            <c:showVal val="1"/>
            <c:showCatName val="1"/>
            <c:showSerName val="0"/>
            <c:showPercent val="0"/>
            <c:showBubbleSize val="0"/>
            <c:showLeaderLines val="1"/>
          </c:dLbls>
          <c:cat>
            <c:strRef>
              <c:f>Hoja1!$A$1:$A$2</c:f>
              <c:strCache>
                <c:ptCount val="2"/>
                <c:pt idx="0">
                  <c:v>SI</c:v>
                </c:pt>
                <c:pt idx="1">
                  <c:v>NO</c:v>
                </c:pt>
              </c:strCache>
            </c:strRef>
          </c:cat>
          <c:val>
            <c:numRef>
              <c:f>Hoja1!$B$1:$B$2</c:f>
              <c:numCache>
                <c:formatCode>0%</c:formatCode>
                <c:ptCount val="2"/>
                <c:pt idx="0">
                  <c:v>0.67000000000000026</c:v>
                </c:pt>
                <c:pt idx="1">
                  <c:v>0.33000000000000013</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ESTUDIANTES!$C$58</c:f>
              <c:strCache>
                <c:ptCount val="1"/>
                <c:pt idx="0">
                  <c:v>F</c:v>
                </c:pt>
              </c:strCache>
            </c:strRef>
          </c:tx>
          <c:explosion val="25"/>
          <c:dLbls>
            <c:txPr>
              <a:bodyPr/>
              <a:lstStyle/>
              <a:p>
                <a:pPr>
                  <a:defRPr sz="2000"/>
                </a:pPr>
                <a:endParaRPr lang="es-EC"/>
              </a:p>
            </c:txPr>
            <c:showLegendKey val="0"/>
            <c:showVal val="0"/>
            <c:showCatName val="1"/>
            <c:showSerName val="0"/>
            <c:showPercent val="1"/>
            <c:showBubbleSize val="0"/>
            <c:showLeaderLines val="0"/>
          </c:dLbls>
          <c:cat>
            <c:strRef>
              <c:f>ESTUDIANTES!$B$59:$B$61</c:f>
              <c:strCache>
                <c:ptCount val="3"/>
                <c:pt idx="0">
                  <c:v>Motivación Intrinseca</c:v>
                </c:pt>
                <c:pt idx="1">
                  <c:v>Motivación Extrinseca</c:v>
                </c:pt>
                <c:pt idx="2">
                  <c:v>Las dos</c:v>
                </c:pt>
              </c:strCache>
            </c:strRef>
          </c:cat>
          <c:val>
            <c:numRef>
              <c:f>ESTUDIANTES!$C$59:$C$61</c:f>
              <c:numCache>
                <c:formatCode>General</c:formatCode>
                <c:ptCount val="3"/>
                <c:pt idx="0">
                  <c:v>12</c:v>
                </c:pt>
                <c:pt idx="1">
                  <c:v>15</c:v>
                </c:pt>
                <c:pt idx="2">
                  <c:v>19</c:v>
                </c:pt>
              </c:numCache>
            </c:numRef>
          </c:val>
        </c:ser>
        <c:ser>
          <c:idx val="1"/>
          <c:order val="1"/>
          <c:tx>
            <c:strRef>
              <c:f>ESTUDIANTES!$D$58</c:f>
              <c:strCache>
                <c:ptCount val="1"/>
                <c:pt idx="0">
                  <c:v>%</c:v>
                </c:pt>
              </c:strCache>
            </c:strRef>
          </c:tx>
          <c:explosion val="25"/>
          <c:cat>
            <c:strRef>
              <c:f>ESTUDIANTES!$B$59:$B$61</c:f>
              <c:strCache>
                <c:ptCount val="3"/>
                <c:pt idx="0">
                  <c:v>Motivación Intrinseca</c:v>
                </c:pt>
                <c:pt idx="1">
                  <c:v>Motivación Extrinseca</c:v>
                </c:pt>
                <c:pt idx="2">
                  <c:v>Las dos</c:v>
                </c:pt>
              </c:strCache>
            </c:strRef>
          </c:cat>
          <c:val>
            <c:numRef>
              <c:f>ESTUDIANTES!$D$59:$D$61</c:f>
              <c:numCache>
                <c:formatCode>0%</c:formatCode>
                <c:ptCount val="3"/>
                <c:pt idx="0">
                  <c:v>0.26086956521739424</c:v>
                </c:pt>
                <c:pt idx="1">
                  <c:v>0.3260869565217393</c:v>
                </c:pt>
                <c:pt idx="2">
                  <c:v>0.41304347826087218</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chemeClr val="accent6">
                  <a:lumMod val="60000"/>
                  <a:lumOff val="40000"/>
                </a:schemeClr>
              </a:solidFill>
            </c:spPr>
          </c:dPt>
          <c:dLbls>
            <c:txPr>
              <a:bodyPr/>
              <a:lstStyle/>
              <a:p>
                <a:pPr>
                  <a:defRPr sz="2800"/>
                </a:pPr>
                <a:endParaRPr lang="es-EC"/>
              </a:p>
            </c:txPr>
            <c:showLegendKey val="0"/>
            <c:showVal val="1"/>
            <c:showCatName val="1"/>
            <c:showSerName val="0"/>
            <c:showPercent val="0"/>
            <c:showBubbleSize val="0"/>
            <c:showLeaderLines val="1"/>
          </c:dLbls>
          <c:cat>
            <c:strRef>
              <c:f>Hoja1!$A$1:$A$2</c:f>
              <c:strCache>
                <c:ptCount val="2"/>
                <c:pt idx="0">
                  <c:v>SI</c:v>
                </c:pt>
                <c:pt idx="1">
                  <c:v>NO</c:v>
                </c:pt>
              </c:strCache>
            </c:strRef>
          </c:cat>
          <c:val>
            <c:numRef>
              <c:f>Hoja1!$B$1:$B$2</c:f>
              <c:numCache>
                <c:formatCode>0%</c:formatCode>
                <c:ptCount val="2"/>
                <c:pt idx="0">
                  <c:v>0.67000000000000026</c:v>
                </c:pt>
                <c:pt idx="1">
                  <c:v>0.33000000000000013</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chemeClr val="accent2">
                  <a:lumMod val="60000"/>
                  <a:lumOff val="40000"/>
                </a:schemeClr>
              </a:solidFill>
            </c:spPr>
          </c:dPt>
          <c:dLbls>
            <c:spPr>
              <a:solidFill>
                <a:schemeClr val="accent3">
                  <a:lumMod val="40000"/>
                  <a:lumOff val="60000"/>
                </a:schemeClr>
              </a:solidFill>
            </c:spPr>
            <c:txPr>
              <a:bodyPr/>
              <a:lstStyle/>
              <a:p>
                <a:pPr>
                  <a:defRPr sz="2800"/>
                </a:pPr>
                <a:endParaRPr lang="es-EC"/>
              </a:p>
            </c:txPr>
            <c:showLegendKey val="0"/>
            <c:showVal val="1"/>
            <c:showCatName val="1"/>
            <c:showSerName val="0"/>
            <c:showPercent val="0"/>
            <c:showBubbleSize val="0"/>
            <c:showLeaderLines val="1"/>
          </c:dLbls>
          <c:cat>
            <c:strRef>
              <c:f>Hoja1!$A$1:$A$2</c:f>
              <c:strCache>
                <c:ptCount val="2"/>
                <c:pt idx="0">
                  <c:v>SI</c:v>
                </c:pt>
                <c:pt idx="1">
                  <c:v>NO</c:v>
                </c:pt>
              </c:strCache>
            </c:strRef>
          </c:cat>
          <c:val>
            <c:numRef>
              <c:f>Hoja1!$B$1:$B$2</c:f>
              <c:numCache>
                <c:formatCode>0%</c:formatCode>
                <c:ptCount val="2"/>
                <c:pt idx="0">
                  <c:v>0.67000000000000026</c:v>
                </c:pt>
                <c:pt idx="1">
                  <c:v>0.33000000000000013</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Hoja1!$B$8</c:f>
              <c:strCache>
                <c:ptCount val="1"/>
                <c:pt idx="0">
                  <c:v>Aplicar las dos motivaciones</c:v>
                </c:pt>
              </c:strCache>
            </c:strRef>
          </c:tx>
          <c:explosion val="25"/>
          <c:dLbls>
            <c:txPr>
              <a:bodyPr/>
              <a:lstStyle/>
              <a:p>
                <a:pPr>
                  <a:defRPr sz="3200"/>
                </a:pPr>
                <a:endParaRPr lang="es-EC"/>
              </a:p>
            </c:txPr>
            <c:showLegendKey val="0"/>
            <c:showVal val="0"/>
            <c:showCatName val="1"/>
            <c:showSerName val="0"/>
            <c:showPercent val="1"/>
            <c:showBubbleSize val="0"/>
            <c:showLeaderLines val="0"/>
          </c:dLbls>
          <c:val>
            <c:numRef>
              <c:f>Hoja1!$C$8</c:f>
              <c:numCache>
                <c:formatCode>General</c:formatCode>
                <c:ptCount val="1"/>
                <c:pt idx="0">
                  <c:v>3</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Hoja1!$B$8</c:f>
              <c:strCache>
                <c:ptCount val="1"/>
                <c:pt idx="0">
                  <c:v>Aplicar las dos motivaciones</c:v>
                </c:pt>
              </c:strCache>
            </c:strRef>
          </c:tx>
          <c:explosion val="25"/>
          <c:dLbls>
            <c:txPr>
              <a:bodyPr/>
              <a:lstStyle/>
              <a:p>
                <a:pPr>
                  <a:defRPr sz="3200"/>
                </a:pPr>
                <a:endParaRPr lang="es-EC"/>
              </a:p>
            </c:txPr>
            <c:showLegendKey val="0"/>
            <c:showVal val="0"/>
            <c:showCatName val="1"/>
            <c:showSerName val="0"/>
            <c:showPercent val="1"/>
            <c:showBubbleSize val="0"/>
            <c:showLeaderLines val="0"/>
          </c:dLbls>
          <c:val>
            <c:numRef>
              <c:f>Hoja1!$C$8</c:f>
              <c:numCache>
                <c:formatCode>General</c:formatCode>
                <c:ptCount val="1"/>
                <c:pt idx="0">
                  <c:v>3</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269648809236269"/>
          <c:y val="0.10551054102108247"/>
          <c:w val="0.80756750233806951"/>
          <c:h val="0.75672085344171136"/>
        </c:manualLayout>
      </c:layout>
      <c:pie3DChart>
        <c:varyColors val="1"/>
        <c:ser>
          <c:idx val="0"/>
          <c:order val="0"/>
          <c:tx>
            <c:strRef>
              <c:f>Hoja1!$B$8</c:f>
              <c:strCache>
                <c:ptCount val="1"/>
                <c:pt idx="0">
                  <c:v>Aplicar las dos motivaciones</c:v>
                </c:pt>
              </c:strCache>
            </c:strRef>
          </c:tx>
          <c:explosion val="25"/>
          <c:dLbls>
            <c:txPr>
              <a:bodyPr/>
              <a:lstStyle/>
              <a:p>
                <a:pPr>
                  <a:defRPr sz="3200"/>
                </a:pPr>
                <a:endParaRPr lang="es-EC"/>
              </a:p>
            </c:txPr>
            <c:showLegendKey val="0"/>
            <c:showVal val="0"/>
            <c:showCatName val="1"/>
            <c:showSerName val="0"/>
            <c:showPercent val="1"/>
            <c:showBubbleSize val="0"/>
            <c:showLeaderLines val="0"/>
          </c:dLbls>
          <c:val>
            <c:numRef>
              <c:f>Hoja1!$C$8</c:f>
              <c:numCache>
                <c:formatCode>General</c:formatCode>
                <c:ptCount val="1"/>
                <c:pt idx="0">
                  <c:v>3</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Hoja1!$B$8</c:f>
              <c:strCache>
                <c:ptCount val="1"/>
                <c:pt idx="0">
                  <c:v>Aplicar las dos motivaciones</c:v>
                </c:pt>
              </c:strCache>
            </c:strRef>
          </c:tx>
          <c:explosion val="25"/>
          <c:dLbls>
            <c:txPr>
              <a:bodyPr/>
              <a:lstStyle/>
              <a:p>
                <a:pPr>
                  <a:defRPr sz="3200"/>
                </a:pPr>
                <a:endParaRPr lang="es-EC"/>
              </a:p>
            </c:txPr>
            <c:showLegendKey val="0"/>
            <c:showVal val="0"/>
            <c:showCatName val="1"/>
            <c:showSerName val="0"/>
            <c:showPercent val="1"/>
            <c:showBubbleSize val="0"/>
            <c:showLeaderLines val="0"/>
          </c:dLbls>
          <c:val>
            <c:numRef>
              <c:f>Hoja1!$C$8</c:f>
              <c:numCache>
                <c:formatCode>General</c:formatCode>
                <c:ptCount val="1"/>
                <c:pt idx="0">
                  <c:v>3</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861111111111108E-2"/>
          <c:y val="0.11342592592592596"/>
          <c:w val="0.81388888888888911"/>
          <c:h val="0.77314814814814836"/>
        </c:manualLayout>
      </c:layout>
      <c:pie3DChart>
        <c:varyColors val="1"/>
        <c:ser>
          <c:idx val="0"/>
          <c:order val="0"/>
          <c:explosion val="25"/>
          <c:dLbls>
            <c:txPr>
              <a:bodyPr/>
              <a:lstStyle/>
              <a:p>
                <a:pPr>
                  <a:defRPr sz="3200"/>
                </a:pPr>
                <a:endParaRPr lang="es-EC"/>
              </a:p>
            </c:txPr>
            <c:showLegendKey val="0"/>
            <c:showVal val="0"/>
            <c:showCatName val="1"/>
            <c:showSerName val="0"/>
            <c:showPercent val="1"/>
            <c:showBubbleSize val="0"/>
            <c:showLeaderLines val="0"/>
          </c:dLbls>
          <c:cat>
            <c:strRef>
              <c:f>Hoja1!$B$2:$B$3</c:f>
              <c:strCache>
                <c:ptCount val="2"/>
                <c:pt idx="0">
                  <c:v>SI</c:v>
                </c:pt>
                <c:pt idx="1">
                  <c:v>NO</c:v>
                </c:pt>
              </c:strCache>
            </c:strRef>
          </c:cat>
          <c:val>
            <c:numRef>
              <c:f>Hoja1!$C$2:$C$3</c:f>
              <c:numCache>
                <c:formatCode>General</c:formatCode>
                <c:ptCount val="2"/>
                <c:pt idx="0">
                  <c:v>3</c:v>
                </c:pt>
                <c:pt idx="1">
                  <c:v>0</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DOCENTES!$C$18</c:f>
              <c:strCache>
                <c:ptCount val="1"/>
                <c:pt idx="0">
                  <c:v>F</c:v>
                </c:pt>
              </c:strCache>
            </c:strRef>
          </c:tx>
          <c:explosion val="43"/>
          <c:dLbls>
            <c:dLbl>
              <c:idx val="2"/>
              <c:layout>
                <c:manualLayout>
                  <c:x val="7.8854589310629108E-2"/>
                  <c:y val="0.13913689751609712"/>
                </c:manualLayout>
              </c:layout>
              <c:tx>
                <c:rich>
                  <a:bodyPr/>
                  <a:lstStyle/>
                  <a:p>
                    <a:r>
                      <a:rPr lang="en-US" sz="2000"/>
                      <a:t>Nunca
14%</a:t>
                    </a:r>
                    <a:endParaRPr lang="en-US"/>
                  </a:p>
                </c:rich>
              </c:tx>
              <c:showLegendKey val="0"/>
              <c:showVal val="0"/>
              <c:showCatName val="1"/>
              <c:showSerName val="0"/>
              <c:showPercent val="1"/>
              <c:showBubbleSize val="0"/>
            </c:dLbl>
            <c:txPr>
              <a:bodyPr/>
              <a:lstStyle/>
              <a:p>
                <a:pPr>
                  <a:defRPr sz="2000"/>
                </a:pPr>
                <a:endParaRPr lang="es-EC"/>
              </a:p>
            </c:txPr>
            <c:showLegendKey val="0"/>
            <c:showVal val="0"/>
            <c:showCatName val="1"/>
            <c:showSerName val="0"/>
            <c:showPercent val="1"/>
            <c:showBubbleSize val="0"/>
            <c:showLeaderLines val="0"/>
          </c:dLbls>
          <c:cat>
            <c:strRef>
              <c:f>DOCENTES!$B$19:$B$21</c:f>
              <c:strCache>
                <c:ptCount val="3"/>
                <c:pt idx="0">
                  <c:v>Siempre</c:v>
                </c:pt>
                <c:pt idx="1">
                  <c:v>A veces</c:v>
                </c:pt>
                <c:pt idx="2">
                  <c:v>No</c:v>
                </c:pt>
              </c:strCache>
            </c:strRef>
          </c:cat>
          <c:val>
            <c:numRef>
              <c:f>DOCENTES!$C$19:$C$21</c:f>
              <c:numCache>
                <c:formatCode>General</c:formatCode>
                <c:ptCount val="3"/>
                <c:pt idx="0">
                  <c:v>4</c:v>
                </c:pt>
                <c:pt idx="1">
                  <c:v>2</c:v>
                </c:pt>
                <c:pt idx="2">
                  <c:v>1</c:v>
                </c:pt>
              </c:numCache>
            </c:numRef>
          </c:val>
        </c:ser>
        <c:ser>
          <c:idx val="1"/>
          <c:order val="1"/>
          <c:tx>
            <c:strRef>
              <c:f>DOCENTES!$D$18</c:f>
              <c:strCache>
                <c:ptCount val="1"/>
                <c:pt idx="0">
                  <c:v>%</c:v>
                </c:pt>
              </c:strCache>
            </c:strRef>
          </c:tx>
          <c:explosion val="25"/>
          <c:cat>
            <c:strRef>
              <c:f>DOCENTES!$B$19:$B$21</c:f>
              <c:strCache>
                <c:ptCount val="3"/>
                <c:pt idx="0">
                  <c:v>Siempre</c:v>
                </c:pt>
                <c:pt idx="1">
                  <c:v>A veces</c:v>
                </c:pt>
                <c:pt idx="2">
                  <c:v>No</c:v>
                </c:pt>
              </c:strCache>
            </c:strRef>
          </c:cat>
          <c:val>
            <c:numRef>
              <c:f>DOCENTES!$D$19:$D$21</c:f>
              <c:numCache>
                <c:formatCode>0%</c:formatCode>
                <c:ptCount val="3"/>
                <c:pt idx="0">
                  <c:v>0.57142857142857828</c:v>
                </c:pt>
                <c:pt idx="1">
                  <c:v>0.28571428571428914</c:v>
                </c:pt>
                <c:pt idx="2">
                  <c:v>0.14285714285714457</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2800"/>
                </a:pPr>
                <a:endParaRPr lang="es-EC"/>
              </a:p>
            </c:txPr>
            <c:showLegendKey val="0"/>
            <c:showVal val="0"/>
            <c:showCatName val="1"/>
            <c:showSerName val="0"/>
            <c:showPercent val="1"/>
            <c:showBubbleSize val="0"/>
            <c:showLeaderLines val="0"/>
          </c:dLbls>
          <c:cat>
            <c:strRef>
              <c:f>Hoja1!$B$2:$B$3</c:f>
              <c:strCache>
                <c:ptCount val="2"/>
                <c:pt idx="0">
                  <c:v>SI</c:v>
                </c:pt>
                <c:pt idx="1">
                  <c:v>NO</c:v>
                </c:pt>
              </c:strCache>
            </c:strRef>
          </c:cat>
          <c:val>
            <c:numRef>
              <c:f>Hoja1!$C$2:$C$3</c:f>
              <c:numCache>
                <c:formatCode>General</c:formatCode>
                <c:ptCount val="2"/>
                <c:pt idx="0">
                  <c:v>3</c:v>
                </c:pt>
                <c:pt idx="1">
                  <c:v>0</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DOCENTES!$C$49</c:f>
              <c:strCache>
                <c:ptCount val="1"/>
                <c:pt idx="0">
                  <c:v>F</c:v>
                </c:pt>
              </c:strCache>
            </c:strRef>
          </c:tx>
          <c:explosion val="25"/>
          <c:dLbls>
            <c:txPr>
              <a:bodyPr/>
              <a:lstStyle/>
              <a:p>
                <a:pPr>
                  <a:defRPr sz="2000"/>
                </a:pPr>
                <a:endParaRPr lang="es-EC"/>
              </a:p>
            </c:txPr>
            <c:showLegendKey val="0"/>
            <c:showVal val="0"/>
            <c:showCatName val="1"/>
            <c:showSerName val="0"/>
            <c:showPercent val="1"/>
            <c:showBubbleSize val="0"/>
            <c:showLeaderLines val="0"/>
          </c:dLbls>
          <c:cat>
            <c:strRef>
              <c:f>DOCENTES!$B$50:$B$52</c:f>
              <c:strCache>
                <c:ptCount val="3"/>
                <c:pt idx="0">
                  <c:v>Motivación Intrinseca</c:v>
                </c:pt>
                <c:pt idx="1">
                  <c:v>Motivación Extrinseca</c:v>
                </c:pt>
                <c:pt idx="2">
                  <c:v>Las dos</c:v>
                </c:pt>
              </c:strCache>
            </c:strRef>
          </c:cat>
          <c:val>
            <c:numRef>
              <c:f>DOCENTES!$C$50:$C$52</c:f>
              <c:numCache>
                <c:formatCode>General</c:formatCode>
                <c:ptCount val="3"/>
                <c:pt idx="0">
                  <c:v>2</c:v>
                </c:pt>
                <c:pt idx="1">
                  <c:v>2</c:v>
                </c:pt>
                <c:pt idx="2">
                  <c:v>3</c:v>
                </c:pt>
              </c:numCache>
            </c:numRef>
          </c:val>
        </c:ser>
        <c:ser>
          <c:idx val="1"/>
          <c:order val="1"/>
          <c:tx>
            <c:strRef>
              <c:f>DOCENTES!$D$49</c:f>
              <c:strCache>
                <c:ptCount val="1"/>
                <c:pt idx="0">
                  <c:v>%</c:v>
                </c:pt>
              </c:strCache>
            </c:strRef>
          </c:tx>
          <c:explosion val="25"/>
          <c:cat>
            <c:strRef>
              <c:f>DOCENTES!$B$50:$B$52</c:f>
              <c:strCache>
                <c:ptCount val="3"/>
                <c:pt idx="0">
                  <c:v>Motivación Intrinseca</c:v>
                </c:pt>
                <c:pt idx="1">
                  <c:v>Motivación Extrinseca</c:v>
                </c:pt>
                <c:pt idx="2">
                  <c:v>Las dos</c:v>
                </c:pt>
              </c:strCache>
            </c:strRef>
          </c:cat>
          <c:val>
            <c:numRef>
              <c:f>DOCENTES!$D$50:$D$52</c:f>
              <c:numCache>
                <c:formatCode>0%</c:formatCode>
                <c:ptCount val="3"/>
                <c:pt idx="0">
                  <c:v>0.28571428571428914</c:v>
                </c:pt>
                <c:pt idx="1">
                  <c:v>0.28571428571428914</c:v>
                </c:pt>
                <c:pt idx="2">
                  <c:v>0.42857142857142855</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34"/>
          <c:dLbls>
            <c:txPr>
              <a:bodyPr/>
              <a:lstStyle/>
              <a:p>
                <a:pPr>
                  <a:defRPr sz="2800"/>
                </a:pPr>
                <a:endParaRPr lang="es-EC"/>
              </a:p>
            </c:txPr>
            <c:showLegendKey val="0"/>
            <c:showVal val="0"/>
            <c:showCatName val="1"/>
            <c:showSerName val="0"/>
            <c:showPercent val="1"/>
            <c:showBubbleSize val="0"/>
            <c:showLeaderLines val="0"/>
          </c:dLbls>
          <c:cat>
            <c:strRef>
              <c:f>DOCENTES!$B$34:$B$35</c:f>
              <c:strCache>
                <c:ptCount val="2"/>
                <c:pt idx="0">
                  <c:v>SI</c:v>
                </c:pt>
                <c:pt idx="1">
                  <c:v>NO</c:v>
                </c:pt>
              </c:strCache>
            </c:strRef>
          </c:cat>
          <c:val>
            <c:numRef>
              <c:f>DOCENTES!$C$34:$C$35</c:f>
              <c:numCache>
                <c:formatCode>General</c:formatCode>
                <c:ptCount val="2"/>
                <c:pt idx="0">
                  <c:v>5</c:v>
                </c:pt>
                <c:pt idx="1">
                  <c:v>2</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2800"/>
                </a:pPr>
                <a:endParaRPr lang="es-EC"/>
              </a:p>
            </c:txPr>
            <c:showLegendKey val="0"/>
            <c:showVal val="0"/>
            <c:showCatName val="1"/>
            <c:showSerName val="0"/>
            <c:showPercent val="1"/>
            <c:showBubbleSize val="0"/>
            <c:showLeaderLines val="0"/>
          </c:dLbls>
          <c:cat>
            <c:strRef>
              <c:f>Hoja1!$B$2:$B$3</c:f>
              <c:strCache>
                <c:ptCount val="2"/>
                <c:pt idx="0">
                  <c:v>SI</c:v>
                </c:pt>
                <c:pt idx="1">
                  <c:v>NO</c:v>
                </c:pt>
              </c:strCache>
            </c:strRef>
          </c:cat>
          <c:val>
            <c:numRef>
              <c:f>Hoja1!$C$2:$C$3</c:f>
              <c:numCache>
                <c:formatCode>General</c:formatCode>
                <c:ptCount val="2"/>
                <c:pt idx="0">
                  <c:v>3</c:v>
                </c:pt>
                <c:pt idx="1">
                  <c:v>0</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ESTUDIANTES!$C$2</c:f>
              <c:strCache>
                <c:ptCount val="1"/>
                <c:pt idx="0">
                  <c:v>F</c:v>
                </c:pt>
              </c:strCache>
            </c:strRef>
          </c:tx>
          <c:explosion val="16"/>
          <c:dLbls>
            <c:txPr>
              <a:bodyPr/>
              <a:lstStyle/>
              <a:p>
                <a:pPr>
                  <a:defRPr sz="1600"/>
                </a:pPr>
                <a:endParaRPr lang="es-EC"/>
              </a:p>
            </c:txPr>
            <c:showLegendKey val="0"/>
            <c:showVal val="0"/>
            <c:showCatName val="1"/>
            <c:showSerName val="0"/>
            <c:showPercent val="1"/>
            <c:showBubbleSize val="0"/>
            <c:showLeaderLines val="0"/>
          </c:dLbls>
          <c:cat>
            <c:strRef>
              <c:f>ESTUDIANTES!$B$3:$B$6</c:f>
              <c:strCache>
                <c:ptCount val="4"/>
                <c:pt idx="0">
                  <c:v>Entender las clases</c:v>
                </c:pt>
                <c:pt idx="1">
                  <c:v>Llevarme bien con el docente y mis compañeros</c:v>
                </c:pt>
                <c:pt idx="2">
                  <c:v>Que me salgan bien las trabajos y examenes</c:v>
                </c:pt>
                <c:pt idx="3">
                  <c:v>Pasar el semestre sin problemas</c:v>
                </c:pt>
              </c:strCache>
            </c:strRef>
          </c:cat>
          <c:val>
            <c:numRef>
              <c:f>ESTUDIANTES!$C$3:$C$6</c:f>
              <c:numCache>
                <c:formatCode>General</c:formatCode>
                <c:ptCount val="4"/>
                <c:pt idx="0">
                  <c:v>16</c:v>
                </c:pt>
                <c:pt idx="1">
                  <c:v>11</c:v>
                </c:pt>
                <c:pt idx="2">
                  <c:v>7</c:v>
                </c:pt>
                <c:pt idx="3">
                  <c:v>12</c:v>
                </c:pt>
              </c:numCache>
            </c:numRef>
          </c:val>
        </c:ser>
        <c:ser>
          <c:idx val="1"/>
          <c:order val="1"/>
          <c:tx>
            <c:strRef>
              <c:f>ESTUDIANTES!$D$2</c:f>
              <c:strCache>
                <c:ptCount val="1"/>
                <c:pt idx="0">
                  <c:v>%</c:v>
                </c:pt>
              </c:strCache>
            </c:strRef>
          </c:tx>
          <c:explosion val="25"/>
          <c:cat>
            <c:strRef>
              <c:f>ESTUDIANTES!$B$3:$B$6</c:f>
              <c:strCache>
                <c:ptCount val="4"/>
                <c:pt idx="0">
                  <c:v>Entender las clases</c:v>
                </c:pt>
                <c:pt idx="1">
                  <c:v>Llevarme bien con el docente y mis compañeros</c:v>
                </c:pt>
                <c:pt idx="2">
                  <c:v>Que me salgan bien las trabajos y examenes</c:v>
                </c:pt>
                <c:pt idx="3">
                  <c:v>Pasar el semestre sin problemas</c:v>
                </c:pt>
              </c:strCache>
            </c:strRef>
          </c:cat>
          <c:val>
            <c:numRef>
              <c:f>ESTUDIANTES!$D$3:$D$6</c:f>
              <c:numCache>
                <c:formatCode>0%</c:formatCode>
                <c:ptCount val="4"/>
                <c:pt idx="0">
                  <c:v>0.34782608695652439</c:v>
                </c:pt>
                <c:pt idx="1">
                  <c:v>0.23913043478261006</c:v>
                </c:pt>
                <c:pt idx="2">
                  <c:v>0.15217391304347827</c:v>
                </c:pt>
                <c:pt idx="3">
                  <c:v>0.26086956521739424</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8472222222222368"/>
          <c:y val="0.22453703703703845"/>
          <c:w val="0.81388888888889355"/>
          <c:h val="0.77314814814815414"/>
        </c:manualLayout>
      </c:layout>
      <c:pie3DChart>
        <c:varyColors val="1"/>
        <c:ser>
          <c:idx val="0"/>
          <c:order val="0"/>
          <c:tx>
            <c:strRef>
              <c:f>ESTUDIANTES!$C$17</c:f>
              <c:strCache>
                <c:ptCount val="1"/>
                <c:pt idx="0">
                  <c:v>F</c:v>
                </c:pt>
              </c:strCache>
            </c:strRef>
          </c:tx>
          <c:explosion val="25"/>
          <c:dLbls>
            <c:txPr>
              <a:bodyPr/>
              <a:lstStyle/>
              <a:p>
                <a:pPr>
                  <a:defRPr lang="es-EC" sz="1600"/>
                </a:pPr>
                <a:endParaRPr lang="es-EC"/>
              </a:p>
            </c:txPr>
            <c:showLegendKey val="0"/>
            <c:showVal val="0"/>
            <c:showCatName val="1"/>
            <c:showSerName val="0"/>
            <c:showPercent val="1"/>
            <c:showBubbleSize val="0"/>
            <c:showLeaderLines val="0"/>
          </c:dLbls>
          <c:cat>
            <c:strRef>
              <c:f>ESTUDIANTES!$B$18:$B$21</c:f>
              <c:strCache>
                <c:ptCount val="4"/>
                <c:pt idx="0">
                  <c:v>Ser un profesional de exito</c:v>
                </c:pt>
                <c:pt idx="1">
                  <c:v>Ser alguien en la vida</c:v>
                </c:pt>
                <c:pt idx="2">
                  <c:v>Obtener un título</c:v>
                </c:pt>
                <c:pt idx="3">
                  <c:v>Que mis padres se sientan orgullosos de mi</c:v>
                </c:pt>
              </c:strCache>
            </c:strRef>
          </c:cat>
          <c:val>
            <c:numRef>
              <c:f>ESTUDIANTES!$C$18:$C$21</c:f>
              <c:numCache>
                <c:formatCode>General</c:formatCode>
                <c:ptCount val="4"/>
                <c:pt idx="0">
                  <c:v>12</c:v>
                </c:pt>
                <c:pt idx="1">
                  <c:v>23</c:v>
                </c:pt>
                <c:pt idx="2">
                  <c:v>5</c:v>
                </c:pt>
                <c:pt idx="3">
                  <c:v>6</c:v>
                </c:pt>
              </c:numCache>
            </c:numRef>
          </c:val>
        </c:ser>
        <c:ser>
          <c:idx val="1"/>
          <c:order val="1"/>
          <c:tx>
            <c:strRef>
              <c:f>ESTUDIANTES!$D$17</c:f>
              <c:strCache>
                <c:ptCount val="1"/>
                <c:pt idx="0">
                  <c:v>%</c:v>
                </c:pt>
              </c:strCache>
            </c:strRef>
          </c:tx>
          <c:explosion val="25"/>
          <c:cat>
            <c:strRef>
              <c:f>ESTUDIANTES!$B$18:$B$21</c:f>
              <c:strCache>
                <c:ptCount val="4"/>
                <c:pt idx="0">
                  <c:v>Ser un profesional de exito</c:v>
                </c:pt>
                <c:pt idx="1">
                  <c:v>Ser alguien en la vida</c:v>
                </c:pt>
                <c:pt idx="2">
                  <c:v>Obtener un título</c:v>
                </c:pt>
                <c:pt idx="3">
                  <c:v>Que mis padres se sientan orgullosos de mi</c:v>
                </c:pt>
              </c:strCache>
            </c:strRef>
          </c:cat>
          <c:val>
            <c:numRef>
              <c:f>ESTUDIANTES!$D$18:$D$21</c:f>
              <c:numCache>
                <c:formatCode>0%</c:formatCode>
                <c:ptCount val="4"/>
                <c:pt idx="0">
                  <c:v>0.26086956521739424</c:v>
                </c:pt>
                <c:pt idx="1">
                  <c:v>0.5</c:v>
                </c:pt>
                <c:pt idx="2">
                  <c:v>0.10869565217391465</c:v>
                </c:pt>
                <c:pt idx="3">
                  <c:v>0.1304347826086957</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ESTUDIANTES!$C$34</c:f>
              <c:strCache>
                <c:ptCount val="1"/>
                <c:pt idx="0">
                  <c:v>F</c:v>
                </c:pt>
              </c:strCache>
            </c:strRef>
          </c:tx>
          <c:explosion val="25"/>
          <c:dLbls>
            <c:dLbl>
              <c:idx val="2"/>
              <c:layout>
                <c:manualLayout>
                  <c:x val="-3.2888819352887497E-2"/>
                  <c:y val="-0.15796021221849926"/>
                </c:manualLayout>
              </c:layout>
              <c:showLegendKey val="0"/>
              <c:showVal val="0"/>
              <c:showCatName val="1"/>
              <c:showSerName val="0"/>
              <c:showPercent val="1"/>
              <c:showBubbleSize val="0"/>
            </c:dLbl>
            <c:txPr>
              <a:bodyPr/>
              <a:lstStyle/>
              <a:p>
                <a:pPr>
                  <a:defRPr sz="1600"/>
                </a:pPr>
                <a:endParaRPr lang="es-EC"/>
              </a:p>
            </c:txPr>
            <c:showLegendKey val="0"/>
            <c:showVal val="0"/>
            <c:showCatName val="1"/>
            <c:showSerName val="0"/>
            <c:showPercent val="1"/>
            <c:showBubbleSize val="0"/>
            <c:showLeaderLines val="0"/>
          </c:dLbls>
          <c:cat>
            <c:strRef>
              <c:f>ESTUDIANTES!$B$35:$B$38</c:f>
              <c:strCache>
                <c:ptCount val="4"/>
                <c:pt idx="0">
                  <c:v>No entender al docente</c:v>
                </c:pt>
                <c:pt idx="1">
                  <c:v>Sacar malas notas en trabajos y exámenes</c:v>
                </c:pt>
                <c:pt idx="2">
                  <c:v>Tener problemas económicos</c:v>
                </c:pt>
                <c:pt idx="3">
                  <c:v>Estar lejos de la familia</c:v>
                </c:pt>
              </c:strCache>
            </c:strRef>
          </c:cat>
          <c:val>
            <c:numRef>
              <c:f>ESTUDIANTES!$C$35:$C$38</c:f>
              <c:numCache>
                <c:formatCode>General</c:formatCode>
                <c:ptCount val="4"/>
                <c:pt idx="0">
                  <c:v>7</c:v>
                </c:pt>
                <c:pt idx="1">
                  <c:v>12</c:v>
                </c:pt>
                <c:pt idx="2">
                  <c:v>19</c:v>
                </c:pt>
                <c:pt idx="3">
                  <c:v>8</c:v>
                </c:pt>
              </c:numCache>
            </c:numRef>
          </c:val>
        </c:ser>
        <c:ser>
          <c:idx val="1"/>
          <c:order val="1"/>
          <c:tx>
            <c:strRef>
              <c:f>ESTUDIANTES!$D$34</c:f>
              <c:strCache>
                <c:ptCount val="1"/>
                <c:pt idx="0">
                  <c:v>%</c:v>
                </c:pt>
              </c:strCache>
            </c:strRef>
          </c:tx>
          <c:explosion val="25"/>
          <c:cat>
            <c:strRef>
              <c:f>ESTUDIANTES!$B$35:$B$38</c:f>
              <c:strCache>
                <c:ptCount val="4"/>
                <c:pt idx="0">
                  <c:v>No entender al docente</c:v>
                </c:pt>
                <c:pt idx="1">
                  <c:v>Sacar malas notas en trabajos y exámenes</c:v>
                </c:pt>
                <c:pt idx="2">
                  <c:v>Tener problemas económicos</c:v>
                </c:pt>
                <c:pt idx="3">
                  <c:v>Estar lejos de la familia</c:v>
                </c:pt>
              </c:strCache>
            </c:strRef>
          </c:cat>
          <c:val>
            <c:numRef>
              <c:f>ESTUDIANTES!$D$35:$D$38</c:f>
              <c:numCache>
                <c:formatCode>0%</c:formatCode>
                <c:ptCount val="4"/>
                <c:pt idx="0">
                  <c:v>0.15217391304347827</c:v>
                </c:pt>
                <c:pt idx="1">
                  <c:v>0.26086956521739424</c:v>
                </c:pt>
                <c:pt idx="2">
                  <c:v>0.41304347826087218</c:v>
                </c:pt>
                <c:pt idx="3">
                  <c:v>0.1739130434782632</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17" name="16 Marcador de pie de página"/>
          <p:cNvSpPr>
            <a:spLocks noGrp="1"/>
          </p:cNvSpPr>
          <p:nvPr>
            <p:ph type="ftr" sz="quarter" idx="11"/>
          </p:nvPr>
        </p:nvSpPr>
        <p:spPr/>
        <p:txBody>
          <a:bodyPr/>
          <a:lstStyle>
            <a:extLst/>
          </a:lstStyle>
          <a:p>
            <a:endParaRPr lang="es-EC"/>
          </a:p>
        </p:txBody>
      </p:sp>
      <p:sp>
        <p:nvSpPr>
          <p:cNvPr id="29" name="28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userDrawn="1"/>
        </p:nvGraphicFramePr>
        <p:xfrm>
          <a:off x="0" y="981075"/>
          <a:ext cx="9144000" cy="5616575"/>
        </p:xfrm>
        <a:graphic>
          <a:graphicData uri="http://schemas.openxmlformats.org/presentationml/2006/ole">
            <mc:AlternateContent xmlns:mc="http://schemas.openxmlformats.org/markup-compatibility/2006">
              <mc:Choice xmlns:v="urn:schemas-microsoft-com:vml" Requires="v">
                <p:oleObj spid="_x0000_s6146" name="CorelDRAW" r:id="rId3" imgW="7748626" imgH="4759452" progId="CorelDRAW.Graphic.12">
                  <p:embed/>
                </p:oleObj>
              </mc:Choice>
              <mc:Fallback>
                <p:oleObj name="CorelDRAW" r:id="rId3" imgW="7748626" imgH="4759452"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4"/>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pPr>
              <a:defRPr/>
            </a:pPr>
            <a:endParaRPr lang="es-ES" sz="1400"/>
          </a:p>
        </p:txBody>
      </p:sp>
      <p:sp>
        <p:nvSpPr>
          <p:cNvPr id="4" name="Rectangle 25"/>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defRPr/>
            </a:pPr>
            <a:endParaRPr lang="es-ES" sz="1400"/>
          </a:p>
        </p:txBody>
      </p:sp>
      <p:sp>
        <p:nvSpPr>
          <p:cNvPr id="5" name="Rectangle 26"/>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pPr>
              <a:defRPr/>
            </a:pPr>
            <a:endParaRPr lang="es-ES" sz="1400"/>
          </a:p>
        </p:txBody>
      </p:sp>
      <p:sp>
        <p:nvSpPr>
          <p:cNvPr id="6" name="Rectangle 27"/>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defRPr/>
            </a:pPr>
            <a:endParaRPr lang="es-ES" sz="1400"/>
          </a:p>
        </p:txBody>
      </p:sp>
      <p:pic>
        <p:nvPicPr>
          <p:cNvPr id="7" name="Picture 48" descr="bannner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722938"/>
            <a:ext cx="914400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50"/>
          <p:cNvSpPr>
            <a:spLocks noChangeArrowheads="1"/>
          </p:cNvSpPr>
          <p:nvPr userDrawn="1"/>
        </p:nvSpPr>
        <p:spPr bwMode="auto">
          <a:xfrm>
            <a:off x="217488" y="260350"/>
            <a:ext cx="792162" cy="792163"/>
          </a:xfrm>
          <a:prstGeom prst="ellipse">
            <a:avLst/>
          </a:prstGeom>
          <a:solidFill>
            <a:schemeClr val="bg1"/>
          </a:solidFill>
          <a:ln w="9525">
            <a:noFill/>
            <a:round/>
            <a:headEnd/>
            <a:tailEnd/>
          </a:ln>
          <a:effectLst/>
        </p:spPr>
        <p:txBody>
          <a:bodyPr wrap="none" anchor="ctr"/>
          <a:lstStyle/>
          <a:p>
            <a:pPr>
              <a:defRPr/>
            </a:pPr>
            <a:endParaRPr lang="es-ES"/>
          </a:p>
        </p:txBody>
      </p:sp>
      <p:pic>
        <p:nvPicPr>
          <p:cNvPr id="9" name="Picture 49" descr="LOGO ESPE ORIGINAL copia"/>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950" y="115888"/>
            <a:ext cx="3313113"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061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146D81-AD91-47F5-8794-13961472B137}" type="datetimeFigureOut">
              <a:rPr lang="es-EC" smtClean="0"/>
              <a:t>07/04/2013</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71A05119-1E6B-4CAB-A127-6CABA3E5F3FE}"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44146D81-AD91-47F5-8794-13961472B137}" type="datetimeFigureOut">
              <a:rPr lang="es-EC" smtClean="0"/>
              <a:t>07/04/2013</a:t>
            </a:fld>
            <a:endParaRPr lang="es-EC"/>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C"/>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71A05119-1E6B-4CAB-A127-6CABA3E5F3FE}"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4146D81-AD91-47F5-8794-13961472B137}" type="datetimeFigureOut">
              <a:rPr lang="es-EC" smtClean="0"/>
              <a:t>07/04/2013</a:t>
            </a:fld>
            <a:endParaRPr lang="es-EC"/>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C"/>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1A05119-1E6B-4CAB-A127-6CABA3E5F3FE}" type="slidenum">
              <a:rPr lang="es-EC" smtClean="0"/>
              <a:t>‹Nº›</a:t>
            </a:fld>
            <a:endParaRPr lang="es-EC"/>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691680" y="1006570"/>
            <a:ext cx="7200780" cy="407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nchor="ctr">
            <a:spAutoFit/>
          </a:bodyPr>
          <a:lstStyle/>
          <a:p>
            <a:pPr algn="ctr"/>
            <a:r>
              <a:rPr lang="es-ES_tradnl" sz="1600" b="1" dirty="0" smtClean="0">
                <a:effectLst/>
              </a:rPr>
              <a:t>VICERRECTORADO DE INVESTIGACIÓN Y VINCULACIÓN CON LA COLECTIVIDAD </a:t>
            </a:r>
            <a:endParaRPr lang="es-EC" sz="1600" dirty="0" smtClean="0">
              <a:effectLst/>
            </a:endParaRPr>
          </a:p>
          <a:p>
            <a:pPr algn="ctr"/>
            <a:r>
              <a:rPr lang="es-ES_tradnl" sz="1600" b="1" dirty="0" smtClean="0">
                <a:effectLst/>
              </a:rPr>
              <a:t>UNIDAD DE GESTIÓN DE POSTGRADO</a:t>
            </a:r>
            <a:r>
              <a:rPr lang="es-ES_tradnl" sz="1600" b="1" dirty="0"/>
              <a:t> </a:t>
            </a:r>
            <a:endParaRPr lang="es-EC" sz="1600" dirty="0" smtClean="0">
              <a:effectLst/>
            </a:endParaRPr>
          </a:p>
          <a:p>
            <a:pPr algn="ctr"/>
            <a:r>
              <a:rPr lang="es-ES_tradnl" sz="1600" b="1" dirty="0" smtClean="0">
                <a:effectLst/>
              </a:rPr>
              <a:t>DEPARTAMENTO DE CIENCIAS HUMANAS Y SOCIALES</a:t>
            </a:r>
          </a:p>
          <a:p>
            <a:pPr algn="ctr"/>
            <a:endParaRPr lang="es-ES" b="1" dirty="0">
              <a:ea typeface="Times New Roman" pitchFamily="18" charset="0"/>
              <a:cs typeface="Arial" charset="0"/>
            </a:endParaRPr>
          </a:p>
          <a:p>
            <a:pPr algn="ctr"/>
            <a:r>
              <a:rPr lang="es-ES_tradnl" sz="1400" b="1" dirty="0" smtClean="0">
                <a:effectLst/>
              </a:rPr>
              <a:t>PROYECTO DE INVESTIGACIÓN PREVIO A LA OBTENCIÓN DEL TÍTULO </a:t>
            </a:r>
            <a:endParaRPr lang="es-EC" sz="1400" dirty="0" smtClean="0">
              <a:effectLst/>
            </a:endParaRPr>
          </a:p>
          <a:p>
            <a:pPr algn="ctr"/>
            <a:r>
              <a:rPr lang="es-ES_tradnl" sz="1400" b="1" dirty="0" smtClean="0">
                <a:effectLst/>
              </a:rPr>
              <a:t>DIPLOMADO EN GESTIÓN DEL APRENDIZAJE UNIVERSITARIO</a:t>
            </a:r>
            <a:endParaRPr lang="es-EC" sz="1400" dirty="0" smtClean="0">
              <a:effectLst/>
            </a:endParaRPr>
          </a:p>
          <a:p>
            <a:pPr algn="ctr"/>
            <a:endParaRPr lang="es-ES" sz="1400" b="1" dirty="0" smtClean="0"/>
          </a:p>
          <a:p>
            <a:pPr algn="ctr"/>
            <a:endParaRPr lang="es-ES" sz="1400" b="1" dirty="0"/>
          </a:p>
          <a:p>
            <a:pPr algn="ctr"/>
            <a:r>
              <a:rPr lang="es-ES" sz="1400" b="1" dirty="0"/>
              <a:t> TEMA:</a:t>
            </a:r>
            <a:endParaRPr lang="es-EC" sz="1400" dirty="0"/>
          </a:p>
          <a:p>
            <a:endParaRPr lang="es-EC" sz="1400" dirty="0"/>
          </a:p>
          <a:p>
            <a:pPr algn="just"/>
            <a:r>
              <a:rPr lang="es-ES" sz="1400" b="1" dirty="0"/>
              <a:t>“LA MOTIVACIÓN Y SU INCIDENCIA EN EL RENDIMIENTO ACADÉMICO DE LOS ESTUDIANTES DEL PRIMER SEMESTRE DE INGENIERÍA EN MARKETING EN LA FACULTAD DE ADMINISTRACIÓN DE EMPRESAS DE LA ESCUELA SUPERIOR POLITÉCNICA DE CHIMBORAZO DEL PERÍODO OCTUBRE 2011–FEBRERO 2012.</a:t>
            </a:r>
            <a:endParaRPr lang="es-EC" sz="1400" dirty="0"/>
          </a:p>
          <a:p>
            <a:endParaRPr lang="es-ES" sz="1400" b="1" dirty="0" smtClean="0"/>
          </a:p>
          <a:p>
            <a:pPr algn="ctr"/>
            <a:r>
              <a:rPr lang="es-ES" sz="1400" b="1" dirty="0" smtClean="0"/>
              <a:t>AUTORAS</a:t>
            </a:r>
            <a:r>
              <a:rPr lang="es-ES" sz="1400" b="1" dirty="0"/>
              <a:t>:</a:t>
            </a:r>
            <a:endParaRPr lang="es-EC" sz="1400" dirty="0"/>
          </a:p>
          <a:p>
            <a:pPr algn="ctr"/>
            <a:r>
              <a:rPr lang="es-ES" sz="1400" b="1" dirty="0"/>
              <a:t>DEL PINO ACEVEDO JULIA MARCELA</a:t>
            </a:r>
            <a:endParaRPr lang="es-EC" sz="1400" dirty="0"/>
          </a:p>
          <a:p>
            <a:pPr algn="ctr"/>
            <a:r>
              <a:rPr lang="es-ES" sz="1400" b="1" dirty="0"/>
              <a:t>IZURIETA CASTELO MÓNICA </a:t>
            </a:r>
            <a:r>
              <a:rPr lang="es-ES" sz="1400" b="1" dirty="0" smtClean="0"/>
              <a:t>ISABEL</a:t>
            </a:r>
            <a:r>
              <a:rPr lang="es-EC" sz="1400" b="1" dirty="0" smtClean="0">
                <a:cs typeface="Calibri" pitchFamily="34" charset="0"/>
              </a:rPr>
              <a:t>                                             </a:t>
            </a:r>
            <a:endParaRPr lang="es-EC" sz="900" dirty="0">
              <a:cs typeface="Arial" charset="0"/>
            </a:endParaRPr>
          </a:p>
        </p:txBody>
      </p:sp>
    </p:spTree>
    <p:extLst>
      <p:ext uri="{BB962C8B-B14F-4D97-AF65-F5344CB8AC3E}">
        <p14:creationId xmlns:p14="http://schemas.microsoft.com/office/powerpoint/2010/main" val="574904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548680"/>
            <a:ext cx="7416824" cy="646331"/>
          </a:xfrm>
          <a:prstGeom prst="rect">
            <a:avLst/>
          </a:prstGeom>
        </p:spPr>
        <p:txBody>
          <a:bodyPr wrap="square">
            <a:spAutoFit/>
          </a:bodyPr>
          <a:lstStyle/>
          <a:p>
            <a:r>
              <a:rPr lang="es-ES" b="1" dirty="0"/>
              <a:t>2. ¿Cree usted que la motivación tiene alguna relación con el rendimiento académico?</a:t>
            </a:r>
            <a:endParaRPr lang="es-EC" dirty="0"/>
          </a:p>
        </p:txBody>
      </p:sp>
      <p:graphicFrame>
        <p:nvGraphicFramePr>
          <p:cNvPr id="3" name="2 Gráfico"/>
          <p:cNvGraphicFramePr/>
          <p:nvPr>
            <p:extLst>
              <p:ext uri="{D42A27DB-BD31-4B8C-83A1-F6EECF244321}">
                <p14:modId xmlns:p14="http://schemas.microsoft.com/office/powerpoint/2010/main" val="2296224999"/>
              </p:ext>
            </p:extLst>
          </p:nvPr>
        </p:nvGraphicFramePr>
        <p:xfrm>
          <a:off x="1691680" y="2060848"/>
          <a:ext cx="6120680"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798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476672"/>
            <a:ext cx="7488832" cy="369332"/>
          </a:xfrm>
          <a:prstGeom prst="rect">
            <a:avLst/>
          </a:prstGeom>
        </p:spPr>
        <p:txBody>
          <a:bodyPr wrap="square">
            <a:spAutoFit/>
          </a:bodyPr>
          <a:lstStyle/>
          <a:p>
            <a:r>
              <a:rPr lang="es-ES" b="1" dirty="0"/>
              <a:t>3. ¿Cuándo usted imparte clases motiva al estudiante de alguna manera?</a:t>
            </a:r>
            <a:endParaRPr lang="es-EC" dirty="0"/>
          </a:p>
        </p:txBody>
      </p:sp>
      <p:graphicFrame>
        <p:nvGraphicFramePr>
          <p:cNvPr id="3" name="2 Gráfico"/>
          <p:cNvGraphicFramePr/>
          <p:nvPr>
            <p:extLst>
              <p:ext uri="{D42A27DB-BD31-4B8C-83A1-F6EECF244321}">
                <p14:modId xmlns:p14="http://schemas.microsoft.com/office/powerpoint/2010/main" val="3001014593"/>
              </p:ext>
            </p:extLst>
          </p:nvPr>
        </p:nvGraphicFramePr>
        <p:xfrm>
          <a:off x="1619672" y="1700808"/>
          <a:ext cx="6192687"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4596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332656"/>
            <a:ext cx="7704856" cy="369332"/>
          </a:xfrm>
          <a:prstGeom prst="rect">
            <a:avLst/>
          </a:prstGeom>
        </p:spPr>
        <p:txBody>
          <a:bodyPr wrap="square">
            <a:spAutoFit/>
          </a:bodyPr>
          <a:lstStyle/>
          <a:p>
            <a:r>
              <a:rPr lang="es-ES" b="1" dirty="0"/>
              <a:t>4. ¿Considera usted que el rendimiento académico del estudiante depende de: </a:t>
            </a:r>
            <a:endParaRPr lang="es-EC" dirty="0"/>
          </a:p>
        </p:txBody>
      </p:sp>
      <p:graphicFrame>
        <p:nvGraphicFramePr>
          <p:cNvPr id="3" name="2 Gráfico"/>
          <p:cNvGraphicFramePr/>
          <p:nvPr>
            <p:extLst>
              <p:ext uri="{D42A27DB-BD31-4B8C-83A1-F6EECF244321}">
                <p14:modId xmlns:p14="http://schemas.microsoft.com/office/powerpoint/2010/main" val="3034595545"/>
              </p:ext>
            </p:extLst>
          </p:nvPr>
        </p:nvGraphicFramePr>
        <p:xfrm>
          <a:off x="755576" y="1484784"/>
          <a:ext cx="7200799" cy="43204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8423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548680"/>
            <a:ext cx="6912768" cy="369332"/>
          </a:xfrm>
          <a:prstGeom prst="rect">
            <a:avLst/>
          </a:prstGeom>
        </p:spPr>
        <p:txBody>
          <a:bodyPr wrap="square">
            <a:spAutoFit/>
          </a:bodyPr>
          <a:lstStyle/>
          <a:p>
            <a:r>
              <a:rPr lang="es-ES" b="1" dirty="0"/>
              <a:t>5. Aplica alguna técnica de motivación en el aula</a:t>
            </a:r>
            <a:endParaRPr lang="es-EC" dirty="0"/>
          </a:p>
        </p:txBody>
      </p:sp>
      <p:graphicFrame>
        <p:nvGraphicFramePr>
          <p:cNvPr id="3" name="2 Gráfico"/>
          <p:cNvGraphicFramePr/>
          <p:nvPr>
            <p:extLst>
              <p:ext uri="{D42A27DB-BD31-4B8C-83A1-F6EECF244321}">
                <p14:modId xmlns:p14="http://schemas.microsoft.com/office/powerpoint/2010/main" val="927751533"/>
              </p:ext>
            </p:extLst>
          </p:nvPr>
        </p:nvGraphicFramePr>
        <p:xfrm>
          <a:off x="971600" y="1484784"/>
          <a:ext cx="7056784"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044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76672"/>
            <a:ext cx="7992888" cy="923330"/>
          </a:xfrm>
          <a:prstGeom prst="rect">
            <a:avLst/>
          </a:prstGeom>
        </p:spPr>
        <p:txBody>
          <a:bodyPr wrap="square">
            <a:spAutoFit/>
          </a:bodyPr>
          <a:lstStyle/>
          <a:p>
            <a:r>
              <a:rPr lang="es-ES" b="1" dirty="0"/>
              <a:t>6. Considera que las clases podrían realizarse de mejor manera si se establece una relación directa con la técnica de motivación que más se ajuste a la asignatura</a:t>
            </a:r>
            <a:endParaRPr lang="es-EC" dirty="0"/>
          </a:p>
          <a:p>
            <a:r>
              <a:rPr lang="es-EC" dirty="0"/>
              <a:t> </a:t>
            </a:r>
          </a:p>
        </p:txBody>
      </p:sp>
      <p:graphicFrame>
        <p:nvGraphicFramePr>
          <p:cNvPr id="3" name="2 Gráfico"/>
          <p:cNvGraphicFramePr/>
          <p:nvPr>
            <p:extLst>
              <p:ext uri="{D42A27DB-BD31-4B8C-83A1-F6EECF244321}">
                <p14:modId xmlns:p14="http://schemas.microsoft.com/office/powerpoint/2010/main" val="3358087889"/>
              </p:ext>
            </p:extLst>
          </p:nvPr>
        </p:nvGraphicFramePr>
        <p:xfrm>
          <a:off x="1115616" y="1628800"/>
          <a:ext cx="6552728"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1097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11510" y="620688"/>
            <a:ext cx="2104615" cy="369332"/>
          </a:xfrm>
          <a:prstGeom prst="rect">
            <a:avLst/>
          </a:prstGeom>
        </p:spPr>
        <p:txBody>
          <a:bodyPr wrap="none">
            <a:spAutoFit/>
          </a:bodyPr>
          <a:lstStyle/>
          <a:p>
            <a:r>
              <a:rPr lang="es-ES" b="1" dirty="0"/>
              <a:t>INSTRUMENTO Nº 2</a:t>
            </a:r>
            <a:endParaRPr lang="es-EC" dirty="0"/>
          </a:p>
        </p:txBody>
      </p:sp>
      <p:sp>
        <p:nvSpPr>
          <p:cNvPr id="4" name="3 Rectángulo"/>
          <p:cNvSpPr/>
          <p:nvPr/>
        </p:nvSpPr>
        <p:spPr>
          <a:xfrm>
            <a:off x="1030034" y="1268760"/>
            <a:ext cx="7358389" cy="646331"/>
          </a:xfrm>
          <a:prstGeom prst="rect">
            <a:avLst/>
          </a:prstGeom>
        </p:spPr>
        <p:txBody>
          <a:bodyPr wrap="square">
            <a:spAutoFit/>
          </a:bodyPr>
          <a:lstStyle/>
          <a:p>
            <a:r>
              <a:rPr lang="es-ES" dirty="0"/>
              <a:t>ENCUESTA DIRIGIDA A ESTUDIANTES DEL PRIMER SEMESTRE DE INGENIERIA EN MARKETING.</a:t>
            </a:r>
            <a:endParaRPr lang="es-EC" dirty="0"/>
          </a:p>
        </p:txBody>
      </p:sp>
      <p:sp>
        <p:nvSpPr>
          <p:cNvPr id="5" name="4 Rectángulo"/>
          <p:cNvSpPr/>
          <p:nvPr/>
        </p:nvSpPr>
        <p:spPr>
          <a:xfrm>
            <a:off x="1030035" y="2636912"/>
            <a:ext cx="7358389" cy="1754326"/>
          </a:xfrm>
          <a:prstGeom prst="rect">
            <a:avLst/>
          </a:prstGeom>
        </p:spPr>
        <p:txBody>
          <a:bodyPr wrap="square">
            <a:spAutoFit/>
          </a:bodyPr>
          <a:lstStyle/>
          <a:p>
            <a:r>
              <a:rPr lang="es-ES" b="1" dirty="0"/>
              <a:t>OBJETIVO:</a:t>
            </a:r>
            <a:endParaRPr lang="es-EC" dirty="0"/>
          </a:p>
          <a:p>
            <a:r>
              <a:rPr lang="es-ES" b="1" dirty="0"/>
              <a:t> </a:t>
            </a:r>
            <a:endParaRPr lang="es-EC" dirty="0"/>
          </a:p>
          <a:p>
            <a:r>
              <a:rPr lang="es-ES" dirty="0"/>
              <a:t>Determinar la incidencia de  la motivación en el rendimiento Académico de los Estudiantes del Primer Semestre de Ingeniería en Marketing de la Facultad de Administración de Empresas de la Escuela Superior Politécnica de Chimborazo del periodo Octubre 2011- Febrero 2012 </a:t>
            </a:r>
            <a:endParaRPr lang="es-EC" dirty="0"/>
          </a:p>
        </p:txBody>
      </p:sp>
    </p:spTree>
    <p:extLst>
      <p:ext uri="{BB962C8B-B14F-4D97-AF65-F5344CB8AC3E}">
        <p14:creationId xmlns:p14="http://schemas.microsoft.com/office/powerpoint/2010/main" val="3873352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677054"/>
            <a:ext cx="3744416" cy="369332"/>
          </a:xfrm>
          <a:prstGeom prst="rect">
            <a:avLst/>
          </a:prstGeom>
        </p:spPr>
        <p:txBody>
          <a:bodyPr wrap="square">
            <a:spAutoFit/>
          </a:bodyPr>
          <a:lstStyle/>
          <a:p>
            <a:r>
              <a:rPr lang="es-ES" b="1" dirty="0"/>
              <a:t>1. ¿Qué es para usted la motivación?</a:t>
            </a:r>
            <a:endParaRPr lang="es-EC" b="1" dirty="0"/>
          </a:p>
        </p:txBody>
      </p:sp>
      <p:graphicFrame>
        <p:nvGraphicFramePr>
          <p:cNvPr id="3" name="2 Gráfico"/>
          <p:cNvGraphicFramePr/>
          <p:nvPr>
            <p:extLst>
              <p:ext uri="{D42A27DB-BD31-4B8C-83A1-F6EECF244321}">
                <p14:modId xmlns:p14="http://schemas.microsoft.com/office/powerpoint/2010/main" val="896600306"/>
              </p:ext>
            </p:extLst>
          </p:nvPr>
        </p:nvGraphicFramePr>
        <p:xfrm>
          <a:off x="1043608" y="1340768"/>
          <a:ext cx="6840760"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8308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476672"/>
            <a:ext cx="2974340" cy="369332"/>
          </a:xfrm>
          <a:prstGeom prst="rect">
            <a:avLst/>
          </a:prstGeom>
        </p:spPr>
        <p:txBody>
          <a:bodyPr wrap="none">
            <a:spAutoFit/>
          </a:bodyPr>
          <a:lstStyle/>
          <a:p>
            <a:r>
              <a:rPr lang="es-ES" b="1" dirty="0"/>
              <a:t>2. ¿Qué le motiva a estudiar?</a:t>
            </a:r>
            <a:endParaRPr lang="es-EC" dirty="0"/>
          </a:p>
        </p:txBody>
      </p:sp>
      <p:graphicFrame>
        <p:nvGraphicFramePr>
          <p:cNvPr id="3" name="2 Gráfico"/>
          <p:cNvGraphicFramePr/>
          <p:nvPr>
            <p:extLst>
              <p:ext uri="{D42A27DB-BD31-4B8C-83A1-F6EECF244321}">
                <p14:modId xmlns:p14="http://schemas.microsoft.com/office/powerpoint/2010/main" val="521770742"/>
              </p:ext>
            </p:extLst>
          </p:nvPr>
        </p:nvGraphicFramePr>
        <p:xfrm>
          <a:off x="1187624" y="1196752"/>
          <a:ext cx="6840760"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6266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47864" y="539388"/>
            <a:ext cx="2989152" cy="369332"/>
          </a:xfrm>
          <a:prstGeom prst="rect">
            <a:avLst/>
          </a:prstGeom>
        </p:spPr>
        <p:txBody>
          <a:bodyPr wrap="none">
            <a:spAutoFit/>
          </a:bodyPr>
          <a:lstStyle/>
          <a:p>
            <a:r>
              <a:rPr lang="es-ES" b="1" dirty="0"/>
              <a:t>3 ¿Qué le desmotiva a usted?</a:t>
            </a:r>
            <a:endParaRPr lang="es-EC" dirty="0"/>
          </a:p>
        </p:txBody>
      </p:sp>
      <p:graphicFrame>
        <p:nvGraphicFramePr>
          <p:cNvPr id="3" name="2 Gráfico"/>
          <p:cNvGraphicFramePr/>
          <p:nvPr>
            <p:extLst>
              <p:ext uri="{D42A27DB-BD31-4B8C-83A1-F6EECF244321}">
                <p14:modId xmlns:p14="http://schemas.microsoft.com/office/powerpoint/2010/main" val="630911707"/>
              </p:ext>
            </p:extLst>
          </p:nvPr>
        </p:nvGraphicFramePr>
        <p:xfrm>
          <a:off x="1056466" y="1196752"/>
          <a:ext cx="6683886"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7787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548680"/>
            <a:ext cx="7488832" cy="646331"/>
          </a:xfrm>
          <a:prstGeom prst="rect">
            <a:avLst/>
          </a:prstGeom>
        </p:spPr>
        <p:txBody>
          <a:bodyPr wrap="square">
            <a:spAutoFit/>
          </a:bodyPr>
          <a:lstStyle/>
          <a:p>
            <a:r>
              <a:rPr lang="es-ES" b="1" dirty="0"/>
              <a:t>4. ¿Cree usted que estar motivado tiene alguna relación con su rendimiento académico?</a:t>
            </a:r>
            <a:endParaRPr lang="es-EC" dirty="0"/>
          </a:p>
        </p:txBody>
      </p:sp>
      <p:graphicFrame>
        <p:nvGraphicFramePr>
          <p:cNvPr id="3" name="2 Gráfico"/>
          <p:cNvGraphicFramePr/>
          <p:nvPr>
            <p:extLst>
              <p:ext uri="{D42A27DB-BD31-4B8C-83A1-F6EECF244321}">
                <p14:modId xmlns:p14="http://schemas.microsoft.com/office/powerpoint/2010/main" val="594812149"/>
              </p:ext>
            </p:extLst>
          </p:nvPr>
        </p:nvGraphicFramePr>
        <p:xfrm>
          <a:off x="935237" y="1556792"/>
          <a:ext cx="7093147"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5106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39910" y="349042"/>
            <a:ext cx="1703672" cy="369332"/>
          </a:xfrm>
          <a:prstGeom prst="rect">
            <a:avLst/>
          </a:prstGeom>
        </p:spPr>
        <p:txBody>
          <a:bodyPr wrap="none">
            <a:spAutoFit/>
          </a:bodyPr>
          <a:lstStyle/>
          <a:p>
            <a:r>
              <a:rPr lang="es-MX" b="1" dirty="0"/>
              <a:t>INTRODUCCIÓN</a:t>
            </a:r>
            <a:endParaRPr lang="es-EC" b="1" dirty="0"/>
          </a:p>
        </p:txBody>
      </p:sp>
      <p:sp>
        <p:nvSpPr>
          <p:cNvPr id="5" name="4 Rectángulo"/>
          <p:cNvSpPr/>
          <p:nvPr/>
        </p:nvSpPr>
        <p:spPr>
          <a:xfrm>
            <a:off x="551544" y="836712"/>
            <a:ext cx="7548848" cy="1200329"/>
          </a:xfrm>
          <a:prstGeom prst="rect">
            <a:avLst/>
          </a:prstGeom>
        </p:spPr>
        <p:txBody>
          <a:bodyPr wrap="square">
            <a:spAutoFit/>
          </a:bodyPr>
          <a:lstStyle/>
          <a:p>
            <a:pPr algn="just"/>
            <a:r>
              <a:rPr lang="es-EC" dirty="0"/>
              <a:t>La motivación es un aspecto de enorme relevancia en las diversas áreas de la vida, entre ellas la educativa y laboral, por cuanto orienta las acciones y se conforma así en un elemento central que conduce a lo que la persona realiza y hacia qué objetivos se dirige.</a:t>
            </a:r>
          </a:p>
        </p:txBody>
      </p:sp>
      <p:sp>
        <p:nvSpPr>
          <p:cNvPr id="6" name="5 Rectángulo"/>
          <p:cNvSpPr/>
          <p:nvPr/>
        </p:nvSpPr>
        <p:spPr>
          <a:xfrm>
            <a:off x="631203" y="2080034"/>
            <a:ext cx="7389530" cy="1477328"/>
          </a:xfrm>
          <a:prstGeom prst="rect">
            <a:avLst/>
          </a:prstGeom>
        </p:spPr>
        <p:txBody>
          <a:bodyPr wrap="square">
            <a:spAutoFit/>
          </a:bodyPr>
          <a:lstStyle/>
          <a:p>
            <a:pPr algn="just"/>
            <a:r>
              <a:rPr lang="es-ES" dirty="0"/>
              <a:t>El docente como líder de su clase, coordinador de las actividades del aprendizaje, propicia que el estudiante pueda adquirir sentimientos de superación, de valor personal, de estimación, un concepto de sí mismo o todo lo contrario, sentimientos de minusvalía, frustración, apatía e inadecuación.</a:t>
            </a:r>
            <a:endParaRPr lang="es-EC" dirty="0"/>
          </a:p>
        </p:txBody>
      </p:sp>
      <p:sp>
        <p:nvSpPr>
          <p:cNvPr id="7" name="6 Rectángulo"/>
          <p:cNvSpPr/>
          <p:nvPr/>
        </p:nvSpPr>
        <p:spPr>
          <a:xfrm>
            <a:off x="631203" y="3645024"/>
            <a:ext cx="7821578" cy="2585323"/>
          </a:xfrm>
          <a:prstGeom prst="rect">
            <a:avLst/>
          </a:prstGeom>
        </p:spPr>
        <p:txBody>
          <a:bodyPr wrap="square">
            <a:spAutoFit/>
          </a:bodyPr>
          <a:lstStyle/>
          <a:p>
            <a:pPr algn="just"/>
            <a:r>
              <a:rPr lang="es-ES" dirty="0"/>
              <a:t>En la actualidad no es inusual escuchar una conversación entre estudiantes en los que comentan lo bien o mal que les va en el aula, o con determinado docente, es aceptable cuando la asignatura es complicada pero cuando existe involucrado temas como el temor al docente, una materia que aburre, estudiantes que prefieren faltar a clases y si ingresan es por temor a que el docente tome </a:t>
            </a:r>
            <a:r>
              <a:rPr lang="es-ES" dirty="0" err="1"/>
              <a:t>represarias</a:t>
            </a:r>
            <a:r>
              <a:rPr lang="es-ES" dirty="0"/>
              <a:t>, se llega a la conclusión que el docente y estudiante deben </a:t>
            </a:r>
            <a:r>
              <a:rPr lang="es-ES" dirty="0" err="1"/>
              <a:t>consientizarse</a:t>
            </a:r>
            <a:r>
              <a:rPr lang="es-ES" dirty="0"/>
              <a:t> sobre la importancia que radica en las dos partes la motivación  y el resultado que </a:t>
            </a:r>
            <a:r>
              <a:rPr lang="es-ES" dirty="0" err="1"/>
              <a:t>queobtiene</a:t>
            </a:r>
            <a:r>
              <a:rPr lang="es-ES" dirty="0"/>
              <a:t> el estudiante en el rendimiento académico si se lo aplica oportuna y adecuadamente.</a:t>
            </a:r>
            <a:endParaRPr lang="es-EC" dirty="0"/>
          </a:p>
        </p:txBody>
      </p:sp>
    </p:spTree>
    <p:extLst>
      <p:ext uri="{BB962C8B-B14F-4D97-AF65-F5344CB8AC3E}">
        <p14:creationId xmlns:p14="http://schemas.microsoft.com/office/powerpoint/2010/main" val="3112578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476672"/>
            <a:ext cx="7272808" cy="646331"/>
          </a:xfrm>
          <a:prstGeom prst="rect">
            <a:avLst/>
          </a:prstGeom>
        </p:spPr>
        <p:txBody>
          <a:bodyPr wrap="square">
            <a:spAutoFit/>
          </a:bodyPr>
          <a:lstStyle/>
          <a:p>
            <a:r>
              <a:rPr lang="es-ES" b="1" dirty="0"/>
              <a:t>5. ¿Cuándo usted recibe clases es motivado por el docente de alguna manera?</a:t>
            </a:r>
            <a:endParaRPr lang="es-EC" dirty="0"/>
          </a:p>
        </p:txBody>
      </p:sp>
      <p:graphicFrame>
        <p:nvGraphicFramePr>
          <p:cNvPr id="3" name="2 Gráfico"/>
          <p:cNvGraphicFramePr/>
          <p:nvPr>
            <p:extLst>
              <p:ext uri="{D42A27DB-BD31-4B8C-83A1-F6EECF244321}">
                <p14:modId xmlns:p14="http://schemas.microsoft.com/office/powerpoint/2010/main" val="1866613104"/>
              </p:ext>
            </p:extLst>
          </p:nvPr>
        </p:nvGraphicFramePr>
        <p:xfrm>
          <a:off x="827584" y="1484784"/>
          <a:ext cx="6984776"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2070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620688"/>
            <a:ext cx="7200800" cy="369332"/>
          </a:xfrm>
          <a:prstGeom prst="rect">
            <a:avLst/>
          </a:prstGeom>
        </p:spPr>
        <p:txBody>
          <a:bodyPr wrap="square">
            <a:spAutoFit/>
          </a:bodyPr>
          <a:lstStyle/>
          <a:p>
            <a:r>
              <a:rPr lang="es-ES" b="1" dirty="0"/>
              <a:t>6. ¿Considera usted que su rendimiento académico depende de:</a:t>
            </a:r>
            <a:endParaRPr lang="es-EC" dirty="0"/>
          </a:p>
        </p:txBody>
      </p:sp>
      <p:graphicFrame>
        <p:nvGraphicFramePr>
          <p:cNvPr id="3" name="2 Gráfico"/>
          <p:cNvGraphicFramePr/>
          <p:nvPr>
            <p:extLst>
              <p:ext uri="{D42A27DB-BD31-4B8C-83A1-F6EECF244321}">
                <p14:modId xmlns:p14="http://schemas.microsoft.com/office/powerpoint/2010/main" val="1361446779"/>
              </p:ext>
            </p:extLst>
          </p:nvPr>
        </p:nvGraphicFramePr>
        <p:xfrm>
          <a:off x="899592" y="1412776"/>
          <a:ext cx="7056784"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1920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476672"/>
            <a:ext cx="7344816" cy="646331"/>
          </a:xfrm>
          <a:prstGeom prst="rect">
            <a:avLst/>
          </a:prstGeom>
        </p:spPr>
        <p:txBody>
          <a:bodyPr wrap="square">
            <a:spAutoFit/>
          </a:bodyPr>
          <a:lstStyle/>
          <a:p>
            <a:r>
              <a:rPr lang="es-ES" b="1" dirty="0"/>
              <a:t>7. Considera que las clases podrían realizarse de mejor manera si se aplican técnicas de motivación</a:t>
            </a:r>
            <a:endParaRPr lang="es-EC" dirty="0"/>
          </a:p>
        </p:txBody>
      </p:sp>
      <p:graphicFrame>
        <p:nvGraphicFramePr>
          <p:cNvPr id="3" name="2 Gráfico"/>
          <p:cNvGraphicFramePr/>
          <p:nvPr>
            <p:extLst>
              <p:ext uri="{D42A27DB-BD31-4B8C-83A1-F6EECF244321}">
                <p14:modId xmlns:p14="http://schemas.microsoft.com/office/powerpoint/2010/main" val="352419419"/>
              </p:ext>
            </p:extLst>
          </p:nvPr>
        </p:nvGraphicFramePr>
        <p:xfrm>
          <a:off x="899592" y="1556792"/>
          <a:ext cx="7416824"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825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19691" y="548680"/>
            <a:ext cx="2104615" cy="369332"/>
          </a:xfrm>
          <a:prstGeom prst="rect">
            <a:avLst/>
          </a:prstGeom>
        </p:spPr>
        <p:txBody>
          <a:bodyPr wrap="none">
            <a:spAutoFit/>
          </a:bodyPr>
          <a:lstStyle/>
          <a:p>
            <a:r>
              <a:rPr lang="es-ES" b="1" dirty="0"/>
              <a:t>INSTRUMENTO Nº 3</a:t>
            </a:r>
            <a:endParaRPr lang="es-EC" dirty="0"/>
          </a:p>
        </p:txBody>
      </p:sp>
      <p:sp>
        <p:nvSpPr>
          <p:cNvPr id="3" name="2 Rectángulo"/>
          <p:cNvSpPr/>
          <p:nvPr/>
        </p:nvSpPr>
        <p:spPr>
          <a:xfrm>
            <a:off x="1052306" y="1340768"/>
            <a:ext cx="7192102" cy="646331"/>
          </a:xfrm>
          <a:prstGeom prst="rect">
            <a:avLst/>
          </a:prstGeom>
        </p:spPr>
        <p:txBody>
          <a:bodyPr wrap="square">
            <a:spAutoFit/>
          </a:bodyPr>
          <a:lstStyle/>
          <a:p>
            <a:pPr algn="just"/>
            <a:r>
              <a:rPr lang="es-ES" dirty="0"/>
              <a:t>ENCUESTA DIRIGIDA A AUTORIDADES DE LA FACULTAD DE ADMINISTARCIÓN DE EMPRESAS.</a:t>
            </a:r>
            <a:endParaRPr lang="es-EC" dirty="0"/>
          </a:p>
        </p:txBody>
      </p:sp>
      <p:sp>
        <p:nvSpPr>
          <p:cNvPr id="4" name="3 Rectángulo"/>
          <p:cNvSpPr/>
          <p:nvPr/>
        </p:nvSpPr>
        <p:spPr>
          <a:xfrm>
            <a:off x="1052306" y="2564904"/>
            <a:ext cx="7192102" cy="1754326"/>
          </a:xfrm>
          <a:prstGeom prst="rect">
            <a:avLst/>
          </a:prstGeom>
        </p:spPr>
        <p:txBody>
          <a:bodyPr wrap="square">
            <a:spAutoFit/>
          </a:bodyPr>
          <a:lstStyle/>
          <a:p>
            <a:pPr algn="just"/>
            <a:r>
              <a:rPr lang="es-ES" b="1" dirty="0"/>
              <a:t>OBJETIVO:</a:t>
            </a:r>
            <a:endParaRPr lang="es-EC" dirty="0"/>
          </a:p>
          <a:p>
            <a:pPr algn="just"/>
            <a:r>
              <a:rPr lang="es-ES" b="1" dirty="0"/>
              <a:t> </a:t>
            </a:r>
            <a:endParaRPr lang="es-EC" dirty="0"/>
          </a:p>
          <a:p>
            <a:pPr algn="just"/>
            <a:r>
              <a:rPr lang="es-ES" dirty="0"/>
              <a:t>Determinar la incidencia de  la motivación en el rendimiento Académico de los Estudiantes del Primer Semestre de Ingeniería en Comercio Exterior de la Facultad de Administración de Empresas de la Escuela Superior Politécnica de Chimborazo del periodo Octubre 2011- Febrero 2012 .</a:t>
            </a:r>
            <a:endParaRPr lang="es-EC" dirty="0"/>
          </a:p>
        </p:txBody>
      </p:sp>
    </p:spTree>
    <p:extLst>
      <p:ext uri="{BB962C8B-B14F-4D97-AF65-F5344CB8AC3E}">
        <p14:creationId xmlns:p14="http://schemas.microsoft.com/office/powerpoint/2010/main" val="2903641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26495" y="476672"/>
            <a:ext cx="3691010" cy="369332"/>
          </a:xfrm>
          <a:prstGeom prst="rect">
            <a:avLst/>
          </a:prstGeom>
        </p:spPr>
        <p:txBody>
          <a:bodyPr wrap="none">
            <a:spAutoFit/>
          </a:bodyPr>
          <a:lstStyle/>
          <a:p>
            <a:r>
              <a:rPr lang="es-ES" b="1" dirty="0"/>
              <a:t>1. ¿Qué es para usted la motivación?</a:t>
            </a:r>
            <a:endParaRPr lang="es-EC" dirty="0"/>
          </a:p>
        </p:txBody>
      </p:sp>
      <p:graphicFrame>
        <p:nvGraphicFramePr>
          <p:cNvPr id="3" name="2 Gráfico"/>
          <p:cNvGraphicFramePr/>
          <p:nvPr>
            <p:extLst>
              <p:ext uri="{D42A27DB-BD31-4B8C-83A1-F6EECF244321}">
                <p14:modId xmlns:p14="http://schemas.microsoft.com/office/powerpoint/2010/main" val="1477174567"/>
              </p:ext>
            </p:extLst>
          </p:nvPr>
        </p:nvGraphicFramePr>
        <p:xfrm>
          <a:off x="1115616" y="1268760"/>
          <a:ext cx="6912768"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9369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404664"/>
            <a:ext cx="7776864" cy="646331"/>
          </a:xfrm>
          <a:prstGeom prst="rect">
            <a:avLst/>
          </a:prstGeom>
        </p:spPr>
        <p:txBody>
          <a:bodyPr wrap="square">
            <a:spAutoFit/>
          </a:bodyPr>
          <a:lstStyle/>
          <a:p>
            <a:r>
              <a:rPr lang="es-ES" b="1" dirty="0"/>
              <a:t>2. ¿Cree usted que la motivación tiene alguna relación con el rendimiento académico?</a:t>
            </a:r>
            <a:endParaRPr lang="es-EC" dirty="0"/>
          </a:p>
        </p:txBody>
      </p:sp>
      <p:graphicFrame>
        <p:nvGraphicFramePr>
          <p:cNvPr id="3" name="2 Gráfico"/>
          <p:cNvGraphicFramePr/>
          <p:nvPr>
            <p:extLst>
              <p:ext uri="{D42A27DB-BD31-4B8C-83A1-F6EECF244321}">
                <p14:modId xmlns:p14="http://schemas.microsoft.com/office/powerpoint/2010/main" val="2968574023"/>
              </p:ext>
            </p:extLst>
          </p:nvPr>
        </p:nvGraphicFramePr>
        <p:xfrm>
          <a:off x="1043608" y="1484784"/>
          <a:ext cx="676875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524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332656"/>
            <a:ext cx="7920880" cy="646331"/>
          </a:xfrm>
          <a:prstGeom prst="rect">
            <a:avLst/>
          </a:prstGeom>
        </p:spPr>
        <p:txBody>
          <a:bodyPr wrap="square">
            <a:spAutoFit/>
          </a:bodyPr>
          <a:lstStyle/>
          <a:p>
            <a:r>
              <a:rPr lang="es-ES" b="1" dirty="0"/>
              <a:t>3. ¿Cuándo se establecen reuniones con los docentes es necesario hablar de la importancia de aplicar técnicas de motivación en las clases?</a:t>
            </a:r>
            <a:endParaRPr lang="es-EC" dirty="0"/>
          </a:p>
        </p:txBody>
      </p:sp>
      <p:graphicFrame>
        <p:nvGraphicFramePr>
          <p:cNvPr id="3" name="2 Gráfico"/>
          <p:cNvGraphicFramePr/>
          <p:nvPr>
            <p:extLst>
              <p:ext uri="{D42A27DB-BD31-4B8C-83A1-F6EECF244321}">
                <p14:modId xmlns:p14="http://schemas.microsoft.com/office/powerpoint/2010/main" val="1532677474"/>
              </p:ext>
            </p:extLst>
          </p:nvPr>
        </p:nvGraphicFramePr>
        <p:xfrm>
          <a:off x="755576" y="1484784"/>
          <a:ext cx="748883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1441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548680"/>
            <a:ext cx="7776864" cy="369332"/>
          </a:xfrm>
          <a:prstGeom prst="rect">
            <a:avLst/>
          </a:prstGeom>
        </p:spPr>
        <p:txBody>
          <a:bodyPr wrap="square">
            <a:spAutoFit/>
          </a:bodyPr>
          <a:lstStyle/>
          <a:p>
            <a:r>
              <a:rPr lang="es-ES" b="1" dirty="0"/>
              <a:t>4. ¿Considera usted que el rendimiento académico del estudiante depende de: </a:t>
            </a:r>
            <a:endParaRPr lang="es-EC" dirty="0"/>
          </a:p>
        </p:txBody>
      </p:sp>
      <p:graphicFrame>
        <p:nvGraphicFramePr>
          <p:cNvPr id="3" name="2 Gráfico"/>
          <p:cNvGraphicFramePr/>
          <p:nvPr>
            <p:extLst>
              <p:ext uri="{D42A27DB-BD31-4B8C-83A1-F6EECF244321}">
                <p14:modId xmlns:p14="http://schemas.microsoft.com/office/powerpoint/2010/main" val="4074462779"/>
              </p:ext>
            </p:extLst>
          </p:nvPr>
        </p:nvGraphicFramePr>
        <p:xfrm>
          <a:off x="827584" y="1340768"/>
          <a:ext cx="6984776"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1932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404664"/>
            <a:ext cx="7704856" cy="369332"/>
          </a:xfrm>
          <a:prstGeom prst="rect">
            <a:avLst/>
          </a:prstGeom>
        </p:spPr>
        <p:txBody>
          <a:bodyPr wrap="square">
            <a:spAutoFit/>
          </a:bodyPr>
          <a:lstStyle/>
          <a:p>
            <a:r>
              <a:rPr lang="es-ES" b="1" dirty="0"/>
              <a:t>5. Los docentes deben aplicar alguna técnica de motivación en el aula</a:t>
            </a:r>
            <a:endParaRPr lang="es-EC" dirty="0"/>
          </a:p>
        </p:txBody>
      </p:sp>
      <p:graphicFrame>
        <p:nvGraphicFramePr>
          <p:cNvPr id="3" name="2 Gráfico"/>
          <p:cNvGraphicFramePr/>
          <p:nvPr>
            <p:extLst>
              <p:ext uri="{D42A27DB-BD31-4B8C-83A1-F6EECF244321}">
                <p14:modId xmlns:p14="http://schemas.microsoft.com/office/powerpoint/2010/main" val="2679176318"/>
              </p:ext>
            </p:extLst>
          </p:nvPr>
        </p:nvGraphicFramePr>
        <p:xfrm>
          <a:off x="899592" y="1196752"/>
          <a:ext cx="7056784"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5123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992888" cy="646331"/>
          </a:xfrm>
          <a:prstGeom prst="rect">
            <a:avLst/>
          </a:prstGeom>
        </p:spPr>
        <p:txBody>
          <a:bodyPr wrap="square">
            <a:spAutoFit/>
          </a:bodyPr>
          <a:lstStyle/>
          <a:p>
            <a:r>
              <a:rPr lang="es-ES" b="1" dirty="0"/>
              <a:t>6. Considera que las clases podrían realizarse de mejor manera si se aplican técnicas de motivación</a:t>
            </a:r>
            <a:endParaRPr lang="es-EC" dirty="0"/>
          </a:p>
        </p:txBody>
      </p:sp>
      <p:graphicFrame>
        <p:nvGraphicFramePr>
          <p:cNvPr id="3" name="2 Gráfico"/>
          <p:cNvGraphicFramePr/>
          <p:nvPr>
            <p:extLst>
              <p:ext uri="{D42A27DB-BD31-4B8C-83A1-F6EECF244321}">
                <p14:modId xmlns:p14="http://schemas.microsoft.com/office/powerpoint/2010/main" val="2855478118"/>
              </p:ext>
            </p:extLst>
          </p:nvPr>
        </p:nvGraphicFramePr>
        <p:xfrm>
          <a:off x="788520" y="1340768"/>
          <a:ext cx="7239863"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8093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332656"/>
            <a:ext cx="3414909" cy="369332"/>
          </a:xfrm>
          <a:prstGeom prst="rect">
            <a:avLst/>
          </a:prstGeom>
        </p:spPr>
        <p:txBody>
          <a:bodyPr wrap="none">
            <a:spAutoFit/>
          </a:bodyPr>
          <a:lstStyle/>
          <a:p>
            <a:r>
              <a:rPr lang="es-ES" b="1" dirty="0"/>
              <a:t>EL PROBLEMA DE INVESTIGACIÓN</a:t>
            </a:r>
            <a:endParaRPr lang="es-EC" b="1" i="1" dirty="0"/>
          </a:p>
        </p:txBody>
      </p:sp>
      <p:sp>
        <p:nvSpPr>
          <p:cNvPr id="3" name="2 Rectángulo"/>
          <p:cNvSpPr/>
          <p:nvPr/>
        </p:nvSpPr>
        <p:spPr>
          <a:xfrm>
            <a:off x="683568" y="980728"/>
            <a:ext cx="3400226" cy="369332"/>
          </a:xfrm>
          <a:prstGeom prst="rect">
            <a:avLst/>
          </a:prstGeom>
        </p:spPr>
        <p:txBody>
          <a:bodyPr wrap="none">
            <a:spAutoFit/>
          </a:bodyPr>
          <a:lstStyle/>
          <a:p>
            <a:r>
              <a:rPr lang="es-ES" b="1" dirty="0"/>
              <a:t>PLANTEAMIENTO DEL PROBLEMA</a:t>
            </a:r>
            <a:endParaRPr lang="es-EC" dirty="0"/>
          </a:p>
        </p:txBody>
      </p:sp>
      <p:sp>
        <p:nvSpPr>
          <p:cNvPr id="4" name="3 Rectángulo"/>
          <p:cNvSpPr/>
          <p:nvPr/>
        </p:nvSpPr>
        <p:spPr>
          <a:xfrm>
            <a:off x="683568" y="1556792"/>
            <a:ext cx="8064896" cy="1754326"/>
          </a:xfrm>
          <a:prstGeom prst="rect">
            <a:avLst/>
          </a:prstGeom>
        </p:spPr>
        <p:txBody>
          <a:bodyPr wrap="square">
            <a:spAutoFit/>
          </a:bodyPr>
          <a:lstStyle/>
          <a:p>
            <a:pPr algn="just"/>
            <a:r>
              <a:rPr lang="es-ES" dirty="0"/>
              <a:t>De una observación realizada a los estudiantes del primer semestre  Escuela de Ingeniería en Marketing, se pudo deducir que el rendimiento académico era bajo debido a varios factores como: la falta de conocimiento previos en asignaturas estratégicas para la carrera,  la mala orientación vocacional  y el  factor determinante fue  la falta de motivación de los estudiantes para aprender y de los docentes para enseñar. </a:t>
            </a:r>
            <a:endParaRPr lang="es-EC" dirty="0"/>
          </a:p>
        </p:txBody>
      </p:sp>
      <p:sp>
        <p:nvSpPr>
          <p:cNvPr id="5" name="4 Rectángulo"/>
          <p:cNvSpPr/>
          <p:nvPr/>
        </p:nvSpPr>
        <p:spPr>
          <a:xfrm>
            <a:off x="683568" y="3537882"/>
            <a:ext cx="8005692" cy="646331"/>
          </a:xfrm>
          <a:prstGeom prst="rect">
            <a:avLst/>
          </a:prstGeom>
        </p:spPr>
        <p:txBody>
          <a:bodyPr wrap="square">
            <a:spAutoFit/>
          </a:bodyPr>
          <a:lstStyle/>
          <a:p>
            <a:pPr algn="just"/>
            <a:r>
              <a:rPr lang="es-ES" dirty="0"/>
              <a:t>Se deduce entonces que la falta de motivación en los estudiantes para que obtengan interés en sus estudios, es el principal problema de su bajo rendimiento.</a:t>
            </a:r>
            <a:endParaRPr lang="es-EC" dirty="0"/>
          </a:p>
        </p:txBody>
      </p:sp>
      <p:sp>
        <p:nvSpPr>
          <p:cNvPr id="6" name="5 Rectángulo"/>
          <p:cNvSpPr/>
          <p:nvPr/>
        </p:nvSpPr>
        <p:spPr>
          <a:xfrm>
            <a:off x="787172" y="4309607"/>
            <a:ext cx="3136756" cy="369332"/>
          </a:xfrm>
          <a:prstGeom prst="rect">
            <a:avLst/>
          </a:prstGeom>
        </p:spPr>
        <p:txBody>
          <a:bodyPr wrap="none">
            <a:spAutoFit/>
          </a:bodyPr>
          <a:lstStyle/>
          <a:p>
            <a:r>
              <a:rPr lang="es-EC" b="1" dirty="0"/>
              <a:t>DELIMITACIÓN DEL PROBLEMA</a:t>
            </a:r>
            <a:endParaRPr lang="es-EC" dirty="0"/>
          </a:p>
        </p:txBody>
      </p:sp>
      <p:sp>
        <p:nvSpPr>
          <p:cNvPr id="7" name="6 Rectángulo"/>
          <p:cNvSpPr/>
          <p:nvPr/>
        </p:nvSpPr>
        <p:spPr>
          <a:xfrm>
            <a:off x="793610" y="4678939"/>
            <a:ext cx="7895649" cy="646331"/>
          </a:xfrm>
          <a:prstGeom prst="rect">
            <a:avLst/>
          </a:prstGeom>
        </p:spPr>
        <p:txBody>
          <a:bodyPr wrap="square">
            <a:spAutoFit/>
          </a:bodyPr>
          <a:lstStyle/>
          <a:p>
            <a:r>
              <a:rPr lang="es-ES" b="1" dirty="0" smtClean="0"/>
              <a:t>Temporal</a:t>
            </a:r>
            <a:r>
              <a:rPr lang="es-ES" b="1" dirty="0"/>
              <a:t> </a:t>
            </a:r>
            <a:endParaRPr lang="es-EC" dirty="0"/>
          </a:p>
          <a:p>
            <a:r>
              <a:rPr lang="es-ES" dirty="0"/>
              <a:t>La presente investigación comprende el período Octubre 2011- Mayo 2012.</a:t>
            </a:r>
            <a:endParaRPr lang="es-EC" dirty="0"/>
          </a:p>
        </p:txBody>
      </p:sp>
      <p:sp>
        <p:nvSpPr>
          <p:cNvPr id="8" name="7 Rectángulo"/>
          <p:cNvSpPr/>
          <p:nvPr/>
        </p:nvSpPr>
        <p:spPr>
          <a:xfrm>
            <a:off x="852357" y="5481142"/>
            <a:ext cx="7876332" cy="923330"/>
          </a:xfrm>
          <a:prstGeom prst="rect">
            <a:avLst/>
          </a:prstGeom>
        </p:spPr>
        <p:txBody>
          <a:bodyPr wrap="square">
            <a:spAutoFit/>
          </a:bodyPr>
          <a:lstStyle/>
          <a:p>
            <a:pPr algn="just"/>
            <a:r>
              <a:rPr lang="es-ES" b="1" dirty="0" smtClean="0"/>
              <a:t>Espacial</a:t>
            </a:r>
            <a:r>
              <a:rPr lang="es-ES" b="1" dirty="0"/>
              <a:t> </a:t>
            </a:r>
            <a:endParaRPr lang="es-EC" dirty="0"/>
          </a:p>
          <a:p>
            <a:pPr algn="just"/>
            <a:r>
              <a:rPr lang="es-ES" dirty="0"/>
              <a:t>El espacio físico de la presente investigación será el primer Semestre de Ingeniería en Marketing de la Facultad de Administración de Empresas de la ESPOCH.</a:t>
            </a:r>
            <a:endParaRPr lang="es-EC" dirty="0"/>
          </a:p>
        </p:txBody>
      </p:sp>
    </p:spTree>
    <p:extLst>
      <p:ext uri="{BB962C8B-B14F-4D97-AF65-F5344CB8AC3E}">
        <p14:creationId xmlns:p14="http://schemas.microsoft.com/office/powerpoint/2010/main" val="7143928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63888" y="179348"/>
            <a:ext cx="2174057" cy="461665"/>
          </a:xfrm>
          <a:prstGeom prst="rect">
            <a:avLst/>
          </a:prstGeom>
        </p:spPr>
        <p:txBody>
          <a:bodyPr wrap="none">
            <a:spAutoFit/>
          </a:bodyPr>
          <a:lstStyle/>
          <a:p>
            <a:r>
              <a:rPr lang="es-ES" sz="2400" b="1" dirty="0"/>
              <a:t>CONCLUSIONES</a:t>
            </a:r>
            <a:endParaRPr lang="es-EC" sz="2400" dirty="0"/>
          </a:p>
        </p:txBody>
      </p:sp>
      <p:sp>
        <p:nvSpPr>
          <p:cNvPr id="3" name="2 Rectángulo"/>
          <p:cNvSpPr/>
          <p:nvPr/>
        </p:nvSpPr>
        <p:spPr>
          <a:xfrm>
            <a:off x="683568" y="836712"/>
            <a:ext cx="8208912" cy="5355312"/>
          </a:xfrm>
          <a:prstGeom prst="rect">
            <a:avLst/>
          </a:prstGeom>
        </p:spPr>
        <p:txBody>
          <a:bodyPr wrap="square">
            <a:spAutoFit/>
          </a:bodyPr>
          <a:lstStyle/>
          <a:p>
            <a:pPr marL="285750" lvl="0" indent="-285750" algn="just">
              <a:buFont typeface="Arial" pitchFamily="34" charset="0"/>
              <a:buChar char="•"/>
            </a:pPr>
            <a:r>
              <a:rPr lang="es-ES" dirty="0"/>
              <a:t>Existe una confusión en el significado de motivación con valores por parte de los docentes.</a:t>
            </a:r>
            <a:endParaRPr lang="es-EC" dirty="0"/>
          </a:p>
          <a:p>
            <a:pPr algn="just"/>
            <a:r>
              <a:rPr lang="es-ES" dirty="0"/>
              <a:t> </a:t>
            </a:r>
            <a:endParaRPr lang="es-EC" dirty="0"/>
          </a:p>
          <a:p>
            <a:pPr marL="285750" lvl="0" indent="-285750" algn="just">
              <a:buFont typeface="Arial" pitchFamily="34" charset="0"/>
              <a:buChar char="•"/>
            </a:pPr>
            <a:r>
              <a:rPr lang="es-ES" dirty="0"/>
              <a:t>Inapropiada aplicación de técnicas de motivación por parte del docente, lo que provoca que el estudiante refleje en un bajo rendimiento académico.</a:t>
            </a:r>
            <a:endParaRPr lang="es-EC" dirty="0"/>
          </a:p>
          <a:p>
            <a:pPr algn="just"/>
            <a:endParaRPr lang="es-EC" dirty="0"/>
          </a:p>
          <a:p>
            <a:pPr marL="285750" lvl="0" indent="-285750" algn="just">
              <a:buFont typeface="Arial" pitchFamily="34" charset="0"/>
              <a:buChar char="•"/>
            </a:pPr>
            <a:r>
              <a:rPr lang="es-ES" dirty="0"/>
              <a:t>Poca aplicación extrínseca de estrategias para conseguir la atención de los estudiantes, los mismos que no siguen un proceso ni tienen una evaluación de resultados.</a:t>
            </a:r>
            <a:endParaRPr lang="es-EC" dirty="0"/>
          </a:p>
          <a:p>
            <a:pPr algn="just"/>
            <a:endParaRPr lang="es-EC" dirty="0"/>
          </a:p>
          <a:p>
            <a:pPr marL="285750" lvl="0" indent="-285750" algn="just">
              <a:buFont typeface="Arial" pitchFamily="34" charset="0"/>
              <a:buChar char="•"/>
            </a:pPr>
            <a:r>
              <a:rPr lang="es-ES" dirty="0"/>
              <a:t>Falta de guía por parte del docente para que la motivación intrínseca de los estudiantes crezca y se desarrolle de acuerdo a todo lo que va consiguiendo académicamente.</a:t>
            </a:r>
            <a:endParaRPr lang="es-EC" dirty="0"/>
          </a:p>
          <a:p>
            <a:pPr algn="just"/>
            <a:endParaRPr lang="es-EC" dirty="0"/>
          </a:p>
          <a:p>
            <a:pPr marL="285750" lvl="0" indent="-285750" algn="just">
              <a:buFont typeface="Arial" pitchFamily="34" charset="0"/>
              <a:buChar char="•"/>
            </a:pPr>
            <a:r>
              <a:rPr lang="es-ES" dirty="0"/>
              <a:t>Los estudiantes estudian porque necesitan  alcanzar algo, más no, por el deseo de capacitarse profesionalmente.</a:t>
            </a:r>
            <a:endParaRPr lang="es-EC" dirty="0"/>
          </a:p>
          <a:p>
            <a:pPr algn="just"/>
            <a:endParaRPr lang="es-EC" dirty="0"/>
          </a:p>
          <a:p>
            <a:pPr marL="285750" lvl="0" indent="-285750" algn="just">
              <a:buFont typeface="Arial" pitchFamily="34" charset="0"/>
              <a:buChar char="•"/>
            </a:pPr>
            <a:r>
              <a:rPr lang="es-ES" dirty="0"/>
              <a:t>No existe un compromiso claro por parte de las autoridades para realizar seguimiento ni evaluar, si los docentes aplican técnicas de motivación en las aulas. </a:t>
            </a:r>
            <a:endParaRPr lang="es-EC" dirty="0"/>
          </a:p>
        </p:txBody>
      </p:sp>
    </p:spTree>
    <p:extLst>
      <p:ext uri="{BB962C8B-B14F-4D97-AF65-F5344CB8AC3E}">
        <p14:creationId xmlns:p14="http://schemas.microsoft.com/office/powerpoint/2010/main" val="1059502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553429"/>
            <a:ext cx="2813847" cy="461665"/>
          </a:xfrm>
          <a:prstGeom prst="rect">
            <a:avLst/>
          </a:prstGeom>
        </p:spPr>
        <p:txBody>
          <a:bodyPr wrap="none">
            <a:spAutoFit/>
          </a:bodyPr>
          <a:lstStyle/>
          <a:p>
            <a:r>
              <a:rPr lang="es-ES" sz="2400" b="1" dirty="0"/>
              <a:t>RECOMENDACIONES</a:t>
            </a:r>
            <a:endParaRPr lang="es-EC" sz="2400" dirty="0"/>
          </a:p>
        </p:txBody>
      </p:sp>
      <p:sp>
        <p:nvSpPr>
          <p:cNvPr id="3" name="2 Rectángulo"/>
          <p:cNvSpPr/>
          <p:nvPr/>
        </p:nvSpPr>
        <p:spPr>
          <a:xfrm>
            <a:off x="800764" y="1484784"/>
            <a:ext cx="7632848" cy="4247317"/>
          </a:xfrm>
          <a:prstGeom prst="rect">
            <a:avLst/>
          </a:prstGeom>
        </p:spPr>
        <p:txBody>
          <a:bodyPr wrap="square">
            <a:spAutoFit/>
          </a:bodyPr>
          <a:lstStyle/>
          <a:p>
            <a:pPr lvl="0" algn="just"/>
            <a:r>
              <a:rPr lang="es-ES" dirty="0"/>
              <a:t>Es necesario mantener una conversación clara en la que participen docentes y autoridades y se comprometan para que el aula sea un lugar donde el estudiante a más de ir desarrollándose como profesional crezca como ser humano, motivándose por las cosas que tiene y las que podría alcanzar como un futuro profesional sin dejar de lado los valores.</a:t>
            </a:r>
            <a:endParaRPr lang="es-EC" dirty="0"/>
          </a:p>
          <a:p>
            <a:pPr algn="just"/>
            <a:r>
              <a:rPr lang="es-ES" dirty="0"/>
              <a:t> </a:t>
            </a:r>
            <a:endParaRPr lang="es-EC" dirty="0"/>
          </a:p>
          <a:p>
            <a:pPr lvl="0" algn="just"/>
            <a:r>
              <a:rPr lang="es-ES" dirty="0"/>
              <a:t>Dependiendo a la asignatura existe un sin número de técnicas para motivar al estudiante, provocando que las clases se desarrollen de una manera adecuada consiguiendo el interés del estudiante, no solo llegando a su parte intrínseca sino motivándolo con la importancia del tema en su vida cotidiana y en lo posterior en su vida profesional.</a:t>
            </a:r>
            <a:endParaRPr lang="es-EC" dirty="0"/>
          </a:p>
          <a:p>
            <a:pPr algn="just"/>
            <a:r>
              <a:rPr lang="es-ES" dirty="0"/>
              <a:t> </a:t>
            </a:r>
            <a:endParaRPr lang="es-EC" dirty="0"/>
          </a:p>
          <a:p>
            <a:pPr lvl="0" algn="just"/>
            <a:r>
              <a:rPr lang="es-ES" dirty="0"/>
              <a:t>Con la propuesta que se plantea a continuación los docentes podrán escoger la técnica que más se ajuste a la materia que vienen desarrollando para que la apliquen según consideren conveniente.</a:t>
            </a:r>
            <a:endParaRPr lang="es-EC" dirty="0"/>
          </a:p>
        </p:txBody>
      </p:sp>
    </p:spTree>
    <p:extLst>
      <p:ext uri="{BB962C8B-B14F-4D97-AF65-F5344CB8AC3E}">
        <p14:creationId xmlns:p14="http://schemas.microsoft.com/office/powerpoint/2010/main" val="3523250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553429"/>
            <a:ext cx="2813847" cy="461665"/>
          </a:xfrm>
          <a:prstGeom prst="rect">
            <a:avLst/>
          </a:prstGeom>
        </p:spPr>
        <p:txBody>
          <a:bodyPr wrap="none">
            <a:spAutoFit/>
          </a:bodyPr>
          <a:lstStyle/>
          <a:p>
            <a:r>
              <a:rPr lang="es-ES" sz="2400" b="1" dirty="0"/>
              <a:t>RECOMENDACIONES</a:t>
            </a:r>
            <a:endParaRPr lang="es-EC" sz="2400" dirty="0"/>
          </a:p>
        </p:txBody>
      </p:sp>
      <p:sp>
        <p:nvSpPr>
          <p:cNvPr id="4" name="3 Rectángulo"/>
          <p:cNvSpPr/>
          <p:nvPr/>
        </p:nvSpPr>
        <p:spPr>
          <a:xfrm>
            <a:off x="938363" y="1628800"/>
            <a:ext cx="7488832" cy="3970318"/>
          </a:xfrm>
          <a:prstGeom prst="rect">
            <a:avLst/>
          </a:prstGeom>
        </p:spPr>
        <p:txBody>
          <a:bodyPr wrap="square">
            <a:spAutoFit/>
          </a:bodyPr>
          <a:lstStyle/>
          <a:p>
            <a:pPr lvl="0" algn="just"/>
            <a:r>
              <a:rPr lang="es-ES" dirty="0"/>
              <a:t>Es necesario que el docente comprenda que el hecho de estar frente a los estudiantes provoca que en ocasiones se convierta en el tutor, en un amigo y en ocasiones hasta en un familiar que debe aprender a escuchar y guiar a los estudiantes así lo necesiten.</a:t>
            </a:r>
            <a:endParaRPr lang="es-EC" dirty="0"/>
          </a:p>
          <a:p>
            <a:pPr algn="just"/>
            <a:r>
              <a:rPr lang="es-ES" dirty="0"/>
              <a:t> </a:t>
            </a:r>
            <a:endParaRPr lang="es-EC" dirty="0"/>
          </a:p>
          <a:p>
            <a:pPr lvl="0" algn="just"/>
            <a:r>
              <a:rPr lang="es-ES" dirty="0"/>
              <a:t>Es necesario que el docente motive al estudiante para que se considere el mismo, se concientice de la necesidad de realizar estudios superiores en su vida y que no sea siempre, por alcanzar algo, más bien retomar la parte social, humana de seguir preparándose.</a:t>
            </a:r>
            <a:endParaRPr lang="es-EC" dirty="0"/>
          </a:p>
          <a:p>
            <a:pPr algn="just"/>
            <a:r>
              <a:rPr lang="es-ES" dirty="0"/>
              <a:t> </a:t>
            </a:r>
            <a:endParaRPr lang="es-EC" dirty="0"/>
          </a:p>
          <a:p>
            <a:pPr lvl="0" algn="just"/>
            <a:r>
              <a:rPr lang="es-ES" dirty="0"/>
              <a:t>Se debería evaluar al final del semestre a una muestra representativa de cada Escuela que conforma la Facultad de Administración de Empresas para conocer si se aplicaron técnicas de motivación en el aula y como estas han influido en el rendimiento académico de los estudiantes.</a:t>
            </a:r>
            <a:endParaRPr lang="es-EC" dirty="0"/>
          </a:p>
        </p:txBody>
      </p:sp>
    </p:spTree>
    <p:extLst>
      <p:ext uri="{BB962C8B-B14F-4D97-AF65-F5344CB8AC3E}">
        <p14:creationId xmlns:p14="http://schemas.microsoft.com/office/powerpoint/2010/main" val="1141715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87502" y="179348"/>
            <a:ext cx="2793137" cy="369332"/>
          </a:xfrm>
          <a:prstGeom prst="rect">
            <a:avLst/>
          </a:prstGeom>
        </p:spPr>
        <p:txBody>
          <a:bodyPr wrap="none">
            <a:spAutoFit/>
          </a:bodyPr>
          <a:lstStyle/>
          <a:p>
            <a:r>
              <a:rPr lang="es-ES" b="1" dirty="0"/>
              <a:t>PROPUESTA DEL PROYECTO</a:t>
            </a:r>
            <a:endParaRPr lang="es-EC" b="1" dirty="0"/>
          </a:p>
        </p:txBody>
      </p:sp>
      <p:sp>
        <p:nvSpPr>
          <p:cNvPr id="3" name="2 Rectángulo"/>
          <p:cNvSpPr/>
          <p:nvPr/>
        </p:nvSpPr>
        <p:spPr>
          <a:xfrm>
            <a:off x="395536" y="807095"/>
            <a:ext cx="8136904" cy="923330"/>
          </a:xfrm>
          <a:prstGeom prst="rect">
            <a:avLst/>
          </a:prstGeom>
        </p:spPr>
        <p:txBody>
          <a:bodyPr wrap="square">
            <a:spAutoFit/>
          </a:bodyPr>
          <a:lstStyle/>
          <a:p>
            <a:pPr algn="just"/>
            <a:r>
              <a:rPr lang="es-ES" dirty="0"/>
              <a:t>SEMINARIO SOBRE TÉCNICAS METODOLÓGICAS  DE MOTIVACIÓN PARA LOS  DOCENTES DE PRIMER SEMESTRE DE INGENIERÍA EN MARKETING DE LA ESCUELA SUPERIOR POLITÉCNICADE CHIMBORAZO</a:t>
            </a:r>
            <a:endParaRPr lang="es-EC" dirty="0"/>
          </a:p>
        </p:txBody>
      </p:sp>
      <p:sp>
        <p:nvSpPr>
          <p:cNvPr id="4" name="3 Rectángulo"/>
          <p:cNvSpPr/>
          <p:nvPr/>
        </p:nvSpPr>
        <p:spPr>
          <a:xfrm>
            <a:off x="3432234" y="1832069"/>
            <a:ext cx="1703672" cy="369332"/>
          </a:xfrm>
          <a:prstGeom prst="rect">
            <a:avLst/>
          </a:prstGeom>
        </p:spPr>
        <p:txBody>
          <a:bodyPr wrap="none">
            <a:spAutoFit/>
          </a:bodyPr>
          <a:lstStyle/>
          <a:p>
            <a:r>
              <a:rPr lang="es-ES_tradnl" b="1" dirty="0"/>
              <a:t>INTRODUCCIÓN</a:t>
            </a:r>
            <a:endParaRPr lang="es-EC" dirty="0"/>
          </a:p>
        </p:txBody>
      </p:sp>
      <p:sp>
        <p:nvSpPr>
          <p:cNvPr id="5" name="4 Rectángulo"/>
          <p:cNvSpPr/>
          <p:nvPr/>
        </p:nvSpPr>
        <p:spPr>
          <a:xfrm>
            <a:off x="467544" y="2401363"/>
            <a:ext cx="8064896" cy="1200329"/>
          </a:xfrm>
          <a:prstGeom prst="rect">
            <a:avLst/>
          </a:prstGeom>
        </p:spPr>
        <p:txBody>
          <a:bodyPr wrap="square">
            <a:spAutoFit/>
          </a:bodyPr>
          <a:lstStyle/>
          <a:p>
            <a:pPr algn="just"/>
            <a:r>
              <a:rPr lang="es-ES" dirty="0"/>
              <a:t>La palabra "Motivación", ha sufrido un cambio progresivo, desde el punto de vista conductista, hasta las orientaciones cognitivas actuales. Su polémica gira en torno a los factores que pueden influir y la diferencia entre el interés que se presenta por una tarea.</a:t>
            </a:r>
            <a:endParaRPr lang="es-EC" dirty="0"/>
          </a:p>
        </p:txBody>
      </p:sp>
      <p:sp>
        <p:nvSpPr>
          <p:cNvPr id="6" name="5 Rectángulo"/>
          <p:cNvSpPr/>
          <p:nvPr/>
        </p:nvSpPr>
        <p:spPr>
          <a:xfrm>
            <a:off x="467544" y="3789040"/>
            <a:ext cx="8064895" cy="2308324"/>
          </a:xfrm>
          <a:prstGeom prst="rect">
            <a:avLst/>
          </a:prstGeom>
        </p:spPr>
        <p:txBody>
          <a:bodyPr wrap="square">
            <a:spAutoFit/>
          </a:bodyPr>
          <a:lstStyle/>
          <a:p>
            <a:pPr algn="just"/>
            <a:r>
              <a:rPr lang="es-ES" dirty="0"/>
              <a:t>Así mismo, la flexibilidad y atención ante el cambio que debe darse por parte del educador y la oportunidad de tener experiencias significativas que produzcan interés, son elementos propios del proceso. La responsabilidades del educador de hoy en día es, el de moldear su conducta, por lo que los maestros no deben olvidar que son los orientadores y como tales deben saber que el perfil docente debe integrarse como ser humano, como profesional, como parte de una familia, como miembro de una sociedad y como ciudadano responsable, ya que debe estar consciente que son modelos de identificación para sus estudiantes.</a:t>
            </a:r>
            <a:endParaRPr lang="es-EC" dirty="0"/>
          </a:p>
        </p:txBody>
      </p:sp>
    </p:spTree>
    <p:extLst>
      <p:ext uri="{BB962C8B-B14F-4D97-AF65-F5344CB8AC3E}">
        <p14:creationId xmlns:p14="http://schemas.microsoft.com/office/powerpoint/2010/main" val="2654418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63888" y="476672"/>
            <a:ext cx="1676228" cy="369332"/>
          </a:xfrm>
          <a:prstGeom prst="rect">
            <a:avLst/>
          </a:prstGeom>
        </p:spPr>
        <p:txBody>
          <a:bodyPr wrap="none">
            <a:spAutoFit/>
          </a:bodyPr>
          <a:lstStyle/>
          <a:p>
            <a:r>
              <a:rPr lang="es-ES" b="1" dirty="0"/>
              <a:t>ANTECEDENTES</a:t>
            </a:r>
            <a:endParaRPr lang="es-EC" b="1" dirty="0"/>
          </a:p>
        </p:txBody>
      </p:sp>
      <p:sp>
        <p:nvSpPr>
          <p:cNvPr id="3" name="2 Rectángulo"/>
          <p:cNvSpPr/>
          <p:nvPr/>
        </p:nvSpPr>
        <p:spPr>
          <a:xfrm>
            <a:off x="611560" y="1052736"/>
            <a:ext cx="7776864" cy="2031325"/>
          </a:xfrm>
          <a:prstGeom prst="rect">
            <a:avLst/>
          </a:prstGeom>
        </p:spPr>
        <p:txBody>
          <a:bodyPr wrap="square">
            <a:spAutoFit/>
          </a:bodyPr>
          <a:lstStyle/>
          <a:p>
            <a:pPr algn="just"/>
            <a:r>
              <a:rPr lang="es-ES" dirty="0"/>
              <a:t>La motivación, como variable importante para que se realice este proceso son las necesidades, los intereses y los motivos es “la fuerza que impulsa a los hombres y a las mujeres a actuar, a moverse y a encontrar los medios para satisfacer sus demandas”.</a:t>
            </a:r>
            <a:endParaRPr lang="es-EC" dirty="0"/>
          </a:p>
          <a:p>
            <a:pPr algn="just"/>
            <a:r>
              <a:rPr lang="es-ES" dirty="0"/>
              <a:t> </a:t>
            </a:r>
            <a:endParaRPr lang="es-EC" dirty="0"/>
          </a:p>
          <a:p>
            <a:pPr algn="just"/>
            <a:r>
              <a:rPr lang="es-ES" dirty="0"/>
              <a:t>Por esto es importante que el estudiante sienta la necesidad de descubrir para satisfacer su carencia, si no es así es difícil que se dé un aprendizaje.</a:t>
            </a:r>
            <a:endParaRPr lang="es-EC" dirty="0"/>
          </a:p>
        </p:txBody>
      </p:sp>
      <p:sp>
        <p:nvSpPr>
          <p:cNvPr id="4" name="3 Rectángulo"/>
          <p:cNvSpPr/>
          <p:nvPr/>
        </p:nvSpPr>
        <p:spPr>
          <a:xfrm>
            <a:off x="601673" y="3789040"/>
            <a:ext cx="7776864" cy="1754326"/>
          </a:xfrm>
          <a:prstGeom prst="rect">
            <a:avLst/>
          </a:prstGeom>
        </p:spPr>
        <p:txBody>
          <a:bodyPr wrap="square">
            <a:spAutoFit/>
          </a:bodyPr>
          <a:lstStyle/>
          <a:p>
            <a:pPr algn="just"/>
            <a:r>
              <a:rPr lang="es-ES" dirty="0"/>
              <a:t>Es por eso que existe la necesidad de hacer un seminario donde se oriente a los docentes sobre técnicas metodológicas de motivación, cómo desarrollar aprendizajes significativos en el aula, inteligencia emocional en el ejercicio de la docencia, estilos de aprendizaje en los cuales el docente podrá utilizar como herramienta fundamental la motivación y así obtener mejores rendimientos académicos en sus estudiantes y mejorar la calidad de la educación.</a:t>
            </a:r>
            <a:endParaRPr lang="es-EC" dirty="0"/>
          </a:p>
        </p:txBody>
      </p:sp>
    </p:spTree>
    <p:extLst>
      <p:ext uri="{BB962C8B-B14F-4D97-AF65-F5344CB8AC3E}">
        <p14:creationId xmlns:p14="http://schemas.microsoft.com/office/powerpoint/2010/main" val="16500991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51920" y="258193"/>
            <a:ext cx="1812740" cy="523220"/>
          </a:xfrm>
          <a:prstGeom prst="rect">
            <a:avLst/>
          </a:prstGeom>
        </p:spPr>
        <p:txBody>
          <a:bodyPr wrap="none">
            <a:spAutoFit/>
          </a:bodyPr>
          <a:lstStyle/>
          <a:p>
            <a:r>
              <a:rPr lang="es-ES" sz="2800" b="1" dirty="0"/>
              <a:t>OBJETIVOS</a:t>
            </a:r>
            <a:endParaRPr lang="es-EC" sz="2800" b="1" dirty="0"/>
          </a:p>
        </p:txBody>
      </p:sp>
      <p:sp>
        <p:nvSpPr>
          <p:cNvPr id="3" name="2 Rectángulo"/>
          <p:cNvSpPr/>
          <p:nvPr/>
        </p:nvSpPr>
        <p:spPr>
          <a:xfrm>
            <a:off x="683568" y="1166843"/>
            <a:ext cx="7704856" cy="4401205"/>
          </a:xfrm>
          <a:prstGeom prst="rect">
            <a:avLst/>
          </a:prstGeom>
        </p:spPr>
        <p:txBody>
          <a:bodyPr wrap="square">
            <a:spAutoFit/>
          </a:bodyPr>
          <a:lstStyle/>
          <a:p>
            <a:r>
              <a:rPr lang="es-ES" sz="2000" b="1" dirty="0"/>
              <a:t>Objetivo General</a:t>
            </a:r>
            <a:endParaRPr lang="es-EC" sz="2000" dirty="0"/>
          </a:p>
          <a:p>
            <a:r>
              <a:rPr lang="es-ES" sz="2000" dirty="0"/>
              <a:t> </a:t>
            </a:r>
            <a:endParaRPr lang="es-EC" sz="2000" dirty="0"/>
          </a:p>
          <a:p>
            <a:r>
              <a:rPr lang="es-ES" sz="2000" dirty="0"/>
              <a:t>Proporcionar a los docentes técnicas metodológicas de motivación a través de un seminario con el fin de mejorar el rendimiento académico de los estudiantes. </a:t>
            </a:r>
            <a:endParaRPr lang="es-EC" sz="2000" dirty="0"/>
          </a:p>
          <a:p>
            <a:r>
              <a:rPr lang="es-ES" sz="2000" b="1" dirty="0"/>
              <a:t> </a:t>
            </a:r>
            <a:endParaRPr lang="es-EC" sz="2000" dirty="0"/>
          </a:p>
          <a:p>
            <a:r>
              <a:rPr lang="es-ES" sz="2000" b="1" dirty="0"/>
              <a:t> </a:t>
            </a:r>
            <a:endParaRPr lang="es-EC" sz="2000" dirty="0"/>
          </a:p>
          <a:p>
            <a:r>
              <a:rPr lang="es-ES" sz="2000" b="1" dirty="0"/>
              <a:t>Objetivos Específicos</a:t>
            </a:r>
            <a:endParaRPr lang="es-EC" sz="2000" dirty="0"/>
          </a:p>
          <a:p>
            <a:r>
              <a:rPr lang="es-ES" sz="2000" dirty="0"/>
              <a:t> </a:t>
            </a:r>
            <a:endParaRPr lang="es-EC" sz="2000" dirty="0"/>
          </a:p>
          <a:p>
            <a:pPr marL="342900" lvl="0" indent="-342900">
              <a:buFont typeface="Arial" pitchFamily="34" charset="0"/>
              <a:buChar char="•"/>
            </a:pPr>
            <a:r>
              <a:rPr lang="es-ES" sz="2000" dirty="0"/>
              <a:t>Planificar, organizar los contenidos aplicando metodológicas de motivación para mejorar el rendimiento académico</a:t>
            </a:r>
            <a:r>
              <a:rPr lang="es-ES" sz="2000" dirty="0" smtClean="0"/>
              <a:t>.</a:t>
            </a:r>
          </a:p>
          <a:p>
            <a:pPr lvl="0"/>
            <a:endParaRPr lang="es-EC" sz="2000" dirty="0"/>
          </a:p>
          <a:p>
            <a:pPr marL="342900" lvl="0" indent="-342900">
              <a:buFont typeface="Arial" pitchFamily="34" charset="0"/>
              <a:buChar char="•"/>
            </a:pPr>
            <a:r>
              <a:rPr lang="es-ES" sz="2000" dirty="0"/>
              <a:t>Promover que los docentes empleen nuevas técnicas metodológicas de motivación en cada clase.</a:t>
            </a:r>
            <a:endParaRPr lang="es-EC" sz="2000" dirty="0"/>
          </a:p>
        </p:txBody>
      </p:sp>
    </p:spTree>
    <p:extLst>
      <p:ext uri="{BB962C8B-B14F-4D97-AF65-F5344CB8AC3E}">
        <p14:creationId xmlns:p14="http://schemas.microsoft.com/office/powerpoint/2010/main" val="4177662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27579" y="584857"/>
            <a:ext cx="2088842" cy="461665"/>
          </a:xfrm>
          <a:prstGeom prst="rect">
            <a:avLst/>
          </a:prstGeom>
        </p:spPr>
        <p:txBody>
          <a:bodyPr wrap="none">
            <a:spAutoFit/>
          </a:bodyPr>
          <a:lstStyle/>
          <a:p>
            <a:r>
              <a:rPr lang="es-ES" sz="2400" b="1" dirty="0"/>
              <a:t>JUSTIFICACIÓN</a:t>
            </a:r>
            <a:endParaRPr lang="es-EC" sz="2400" b="1" dirty="0"/>
          </a:p>
        </p:txBody>
      </p:sp>
      <p:sp>
        <p:nvSpPr>
          <p:cNvPr id="3" name="2 Rectángulo"/>
          <p:cNvSpPr/>
          <p:nvPr/>
        </p:nvSpPr>
        <p:spPr>
          <a:xfrm>
            <a:off x="755576" y="1436583"/>
            <a:ext cx="7632848" cy="923330"/>
          </a:xfrm>
          <a:prstGeom prst="rect">
            <a:avLst/>
          </a:prstGeom>
        </p:spPr>
        <p:txBody>
          <a:bodyPr wrap="square">
            <a:spAutoFit/>
          </a:bodyPr>
          <a:lstStyle/>
          <a:p>
            <a:pPr algn="just"/>
            <a:r>
              <a:rPr lang="es-ES" dirty="0"/>
              <a:t>En la investigación realizada sobre la motivación y su incidencia en el rendimiento académico de los estudiantes, </a:t>
            </a:r>
            <a:r>
              <a:rPr lang="es-ES" dirty="0" err="1"/>
              <a:t>dió</a:t>
            </a:r>
            <a:r>
              <a:rPr lang="es-ES" dirty="0"/>
              <a:t> como resultado que la misma influye directamente en el rendimiento académico de los estudiantes.</a:t>
            </a:r>
            <a:endParaRPr lang="es-EC" dirty="0"/>
          </a:p>
        </p:txBody>
      </p:sp>
      <p:sp>
        <p:nvSpPr>
          <p:cNvPr id="4" name="3 Rectángulo"/>
          <p:cNvSpPr/>
          <p:nvPr/>
        </p:nvSpPr>
        <p:spPr>
          <a:xfrm>
            <a:off x="755576" y="2660719"/>
            <a:ext cx="7632848" cy="923330"/>
          </a:xfrm>
          <a:prstGeom prst="rect">
            <a:avLst/>
          </a:prstGeom>
        </p:spPr>
        <p:txBody>
          <a:bodyPr wrap="square">
            <a:spAutoFit/>
          </a:bodyPr>
          <a:lstStyle/>
          <a:p>
            <a:pPr algn="just"/>
            <a:r>
              <a:rPr lang="es-ES" dirty="0"/>
              <a:t>El éxito del docente con su asignatura es la motivación de los estudiantes. El mejor entusiasmo del docente es el que se deriva de su confianza, su identificación con los contenidos y un auténtico placer por enseñar.</a:t>
            </a:r>
            <a:endParaRPr lang="es-EC" dirty="0"/>
          </a:p>
        </p:txBody>
      </p:sp>
      <p:sp>
        <p:nvSpPr>
          <p:cNvPr id="5" name="4 Rectángulo"/>
          <p:cNvSpPr/>
          <p:nvPr/>
        </p:nvSpPr>
        <p:spPr>
          <a:xfrm>
            <a:off x="755576" y="4100879"/>
            <a:ext cx="7632848" cy="1200329"/>
          </a:xfrm>
          <a:prstGeom prst="rect">
            <a:avLst/>
          </a:prstGeom>
        </p:spPr>
        <p:txBody>
          <a:bodyPr wrap="square">
            <a:spAutoFit/>
          </a:bodyPr>
          <a:lstStyle/>
          <a:p>
            <a:pPr algn="just"/>
            <a:r>
              <a:rPr lang="es-ES" dirty="0"/>
              <a:t>De ahí la razón de ejecutar acciones como esta propuesta de un Seminario sobre Técnicas Metodológicas de Motivación el mismo que servirá para enriquecer a los docentes en conocimientos que permitan a los estudiantes aumentar su rendimiento académico.</a:t>
            </a:r>
            <a:endParaRPr lang="es-EC" dirty="0"/>
          </a:p>
        </p:txBody>
      </p:sp>
    </p:spTree>
    <p:extLst>
      <p:ext uri="{BB962C8B-B14F-4D97-AF65-F5344CB8AC3E}">
        <p14:creationId xmlns:p14="http://schemas.microsoft.com/office/powerpoint/2010/main" val="32332655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43808" y="476672"/>
            <a:ext cx="3232616" cy="369332"/>
          </a:xfrm>
          <a:prstGeom prst="rect">
            <a:avLst/>
          </a:prstGeom>
        </p:spPr>
        <p:txBody>
          <a:bodyPr wrap="none">
            <a:spAutoFit/>
          </a:bodyPr>
          <a:lstStyle/>
          <a:p>
            <a:r>
              <a:rPr lang="es-ES_tradnl" b="1" dirty="0"/>
              <a:t>DESARROLLO DE LA PROPUESTA</a:t>
            </a:r>
            <a:endParaRPr lang="es-EC" b="1" dirty="0"/>
          </a:p>
        </p:txBody>
      </p:sp>
      <p:sp>
        <p:nvSpPr>
          <p:cNvPr id="3" name="2 Rectángulo"/>
          <p:cNvSpPr/>
          <p:nvPr/>
        </p:nvSpPr>
        <p:spPr>
          <a:xfrm>
            <a:off x="971600" y="1124744"/>
            <a:ext cx="7560840" cy="923330"/>
          </a:xfrm>
          <a:prstGeom prst="rect">
            <a:avLst/>
          </a:prstGeom>
        </p:spPr>
        <p:txBody>
          <a:bodyPr wrap="square">
            <a:spAutoFit/>
          </a:bodyPr>
          <a:lstStyle/>
          <a:p>
            <a:pPr algn="just"/>
            <a:r>
              <a:rPr lang="es-ES" dirty="0"/>
              <a:t>Los docentes que se forman en la actualidad se desempeñan en una época caracterizada por la globalización de los mercados y oportunidades, por la proliferación de la información, por un veloz cambio tecnológico, entre otros.</a:t>
            </a:r>
            <a:endParaRPr lang="es-EC" dirty="0"/>
          </a:p>
        </p:txBody>
      </p:sp>
      <p:sp>
        <p:nvSpPr>
          <p:cNvPr id="4" name="3 Rectángulo"/>
          <p:cNvSpPr/>
          <p:nvPr/>
        </p:nvSpPr>
        <p:spPr>
          <a:xfrm>
            <a:off x="945348" y="2492896"/>
            <a:ext cx="7488832" cy="1477328"/>
          </a:xfrm>
          <a:prstGeom prst="rect">
            <a:avLst/>
          </a:prstGeom>
        </p:spPr>
        <p:txBody>
          <a:bodyPr wrap="square">
            <a:spAutoFit/>
          </a:bodyPr>
          <a:lstStyle/>
          <a:p>
            <a:pPr algn="just"/>
            <a:r>
              <a:rPr lang="es-ES" dirty="0"/>
              <a:t>Para formar profesionales que puedan competir con éxito en tal ambiente, es necesario utilizar técnicas metodológicas de motivación dirigidas a explotar los estilos de aprendizaje de los estudiantes, y que a la vez favorezcan el desarrollo de habilidades destrezas de trabajo en equipo, aprendizaje independiente, y solución creativa de problemas.</a:t>
            </a:r>
            <a:endParaRPr lang="es-EC" dirty="0"/>
          </a:p>
        </p:txBody>
      </p:sp>
      <p:sp>
        <p:nvSpPr>
          <p:cNvPr id="5" name="4 Rectángulo"/>
          <p:cNvSpPr/>
          <p:nvPr/>
        </p:nvSpPr>
        <p:spPr>
          <a:xfrm>
            <a:off x="971600" y="4509120"/>
            <a:ext cx="7462580" cy="923330"/>
          </a:xfrm>
          <a:prstGeom prst="rect">
            <a:avLst/>
          </a:prstGeom>
        </p:spPr>
        <p:txBody>
          <a:bodyPr wrap="square">
            <a:spAutoFit/>
          </a:bodyPr>
          <a:lstStyle/>
          <a:p>
            <a:pPr algn="just"/>
            <a:r>
              <a:rPr lang="es-ES" dirty="0"/>
              <a:t>El presente seminario aborda los principales aspectos que se deben considerar para realizar la docencia activa, moderna y eficaz, que se requiere en los tiempos presentes.</a:t>
            </a:r>
            <a:endParaRPr lang="es-EC" dirty="0"/>
          </a:p>
        </p:txBody>
      </p:sp>
    </p:spTree>
    <p:extLst>
      <p:ext uri="{BB962C8B-B14F-4D97-AF65-F5344CB8AC3E}">
        <p14:creationId xmlns:p14="http://schemas.microsoft.com/office/powerpoint/2010/main" val="39201168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48710" y="476672"/>
            <a:ext cx="3244158" cy="369332"/>
          </a:xfrm>
          <a:prstGeom prst="rect">
            <a:avLst/>
          </a:prstGeom>
        </p:spPr>
        <p:txBody>
          <a:bodyPr wrap="none">
            <a:spAutoFit/>
          </a:bodyPr>
          <a:lstStyle/>
          <a:p>
            <a:r>
              <a:rPr lang="es-ES_tradnl" b="1" dirty="0"/>
              <a:t>METODOLOGÍA DEL SEMINARIO</a:t>
            </a:r>
            <a:endParaRPr lang="es-EC" dirty="0"/>
          </a:p>
        </p:txBody>
      </p:sp>
      <p:sp>
        <p:nvSpPr>
          <p:cNvPr id="3" name="2 Rectángulo"/>
          <p:cNvSpPr/>
          <p:nvPr/>
        </p:nvSpPr>
        <p:spPr>
          <a:xfrm>
            <a:off x="862377" y="1196752"/>
            <a:ext cx="7416824" cy="1477328"/>
          </a:xfrm>
          <a:prstGeom prst="rect">
            <a:avLst/>
          </a:prstGeom>
        </p:spPr>
        <p:txBody>
          <a:bodyPr wrap="square">
            <a:spAutoFit/>
          </a:bodyPr>
          <a:lstStyle/>
          <a:p>
            <a:pPr algn="just"/>
            <a:r>
              <a:rPr lang="es-ES" dirty="0"/>
              <a:t>El seminario se ha diseñado para construir a partir de la experiencia del participante. Por ello, en adición a las presentaciones por parte de los facilitadores, se desarrollarán actividades de lluvia de ideas, presentación de pruebas sobre estilos de trabajo, y discusiones dirigidas por parte de los participantes.</a:t>
            </a:r>
            <a:endParaRPr lang="es-EC" dirty="0"/>
          </a:p>
        </p:txBody>
      </p:sp>
      <p:sp>
        <p:nvSpPr>
          <p:cNvPr id="4" name="3 Rectángulo"/>
          <p:cNvSpPr/>
          <p:nvPr/>
        </p:nvSpPr>
        <p:spPr>
          <a:xfrm>
            <a:off x="971600" y="3068960"/>
            <a:ext cx="7488832" cy="2585323"/>
          </a:xfrm>
          <a:prstGeom prst="rect">
            <a:avLst/>
          </a:prstGeom>
        </p:spPr>
        <p:txBody>
          <a:bodyPr wrap="square">
            <a:spAutoFit/>
          </a:bodyPr>
          <a:lstStyle/>
          <a:p>
            <a:pPr algn="just"/>
            <a:r>
              <a:rPr lang="es-ES" dirty="0"/>
              <a:t>La duración total del seminario- es de 40 horas, distribuidas en cinco días.</a:t>
            </a:r>
            <a:endParaRPr lang="es-EC" dirty="0"/>
          </a:p>
          <a:p>
            <a:pPr algn="just"/>
            <a:r>
              <a:rPr lang="es-ES" dirty="0"/>
              <a:t>El seminario se realizará en el Auditorio de la ESPOCH de lunes a viernes en horario de 08h00 a 12h00 y 14h00 a 16h00</a:t>
            </a:r>
            <a:r>
              <a:rPr lang="es-ES" dirty="0" smtClean="0"/>
              <a:t>.</a:t>
            </a:r>
          </a:p>
          <a:p>
            <a:pPr algn="just"/>
            <a:endParaRPr lang="es-EC" dirty="0"/>
          </a:p>
          <a:p>
            <a:pPr algn="just"/>
            <a:r>
              <a:rPr lang="es-ES" dirty="0"/>
              <a:t>El seminario está dirigido por María Verónica Rodríguez directora de la Área de Pedagogía de la Universidad Técnica e </a:t>
            </a:r>
            <a:r>
              <a:rPr lang="es-ES" dirty="0" smtClean="0"/>
              <a:t>Ambato</a:t>
            </a:r>
          </a:p>
          <a:p>
            <a:pPr algn="just"/>
            <a:endParaRPr lang="es-EC" dirty="0"/>
          </a:p>
          <a:p>
            <a:pPr algn="just"/>
            <a:r>
              <a:rPr lang="es-ES" dirty="0"/>
              <a:t>Por </a:t>
            </a:r>
            <a:r>
              <a:rPr lang="es-ES" dirty="0" err="1"/>
              <a:t>Tracey</a:t>
            </a:r>
            <a:r>
              <a:rPr lang="es-ES" dirty="0"/>
              <a:t> </a:t>
            </a:r>
            <a:r>
              <a:rPr lang="es-ES" dirty="0" err="1"/>
              <a:t>Tokuhama</a:t>
            </a:r>
            <a:r>
              <a:rPr lang="es-ES" dirty="0"/>
              <a:t>-Espinosa, </a:t>
            </a:r>
            <a:r>
              <a:rPr lang="es-ES" dirty="0" err="1"/>
              <a:t>Ph.D</a:t>
            </a:r>
            <a:r>
              <a:rPr lang="es-ES" dirty="0"/>
              <a:t>., Directora de IDEA de la USFQ, Conferencista </a:t>
            </a:r>
            <a:r>
              <a:rPr lang="es-ES" dirty="0" err="1"/>
              <a:t>Nascira</a:t>
            </a:r>
            <a:r>
              <a:rPr lang="es-ES" dirty="0"/>
              <a:t> </a:t>
            </a:r>
            <a:r>
              <a:rPr lang="es-ES" dirty="0" err="1"/>
              <a:t>Ramia</a:t>
            </a:r>
            <a:r>
              <a:rPr lang="es-ES" dirty="0"/>
              <a:t>, </a:t>
            </a:r>
            <a:r>
              <a:rPr lang="es-ES" dirty="0" err="1"/>
              <a:t>Ed.D</a:t>
            </a:r>
            <a:endParaRPr lang="es-EC" dirty="0"/>
          </a:p>
        </p:txBody>
      </p:sp>
    </p:spTree>
    <p:extLst>
      <p:ext uri="{BB962C8B-B14F-4D97-AF65-F5344CB8AC3E}">
        <p14:creationId xmlns:p14="http://schemas.microsoft.com/office/powerpoint/2010/main" val="13813896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692696"/>
            <a:ext cx="7416824" cy="2031325"/>
          </a:xfrm>
          <a:prstGeom prst="rect">
            <a:avLst/>
          </a:prstGeom>
        </p:spPr>
        <p:txBody>
          <a:bodyPr wrap="square">
            <a:spAutoFit/>
          </a:bodyPr>
          <a:lstStyle/>
          <a:p>
            <a:pPr algn="ctr"/>
            <a:r>
              <a:rPr lang="es-ES" b="1" dirty="0"/>
              <a:t>CONTENIDOS</a:t>
            </a:r>
            <a:endParaRPr lang="es-EC" dirty="0"/>
          </a:p>
          <a:p>
            <a:r>
              <a:rPr lang="es-ES" dirty="0"/>
              <a:t> </a:t>
            </a:r>
            <a:endParaRPr lang="es-EC" dirty="0"/>
          </a:p>
          <a:p>
            <a:r>
              <a:rPr lang="es-ES" dirty="0"/>
              <a:t>Taller: Tipos de motivación en el aula.</a:t>
            </a:r>
            <a:endParaRPr lang="es-EC" dirty="0"/>
          </a:p>
          <a:p>
            <a:r>
              <a:rPr lang="es-ES" dirty="0"/>
              <a:t>Taller: Técnicas Metodológicas de Motivación en el aula.</a:t>
            </a:r>
            <a:endParaRPr lang="es-EC" dirty="0"/>
          </a:p>
          <a:p>
            <a:r>
              <a:rPr lang="es-ES" dirty="0"/>
              <a:t>Taller:  Modelos para desarrollar aprendizajes significativos en el aula.</a:t>
            </a:r>
            <a:endParaRPr lang="es-EC" dirty="0"/>
          </a:p>
          <a:p>
            <a:r>
              <a:rPr lang="es-ES" dirty="0"/>
              <a:t>Taller:  La inteligencia emocional en el ejercicio de la docencia.</a:t>
            </a:r>
            <a:endParaRPr lang="es-EC" dirty="0"/>
          </a:p>
          <a:p>
            <a:r>
              <a:rPr lang="es-ES" dirty="0"/>
              <a:t>Taller:  Como elevar el rendimiento académico de los estudiantes.</a:t>
            </a:r>
            <a:endParaRPr lang="es-EC" dirty="0"/>
          </a:p>
        </p:txBody>
      </p:sp>
      <p:sp>
        <p:nvSpPr>
          <p:cNvPr id="3" name="2 Rectángulo"/>
          <p:cNvSpPr/>
          <p:nvPr/>
        </p:nvSpPr>
        <p:spPr>
          <a:xfrm>
            <a:off x="971600" y="2924944"/>
            <a:ext cx="7416824" cy="2585323"/>
          </a:xfrm>
          <a:prstGeom prst="rect">
            <a:avLst/>
          </a:prstGeom>
        </p:spPr>
        <p:txBody>
          <a:bodyPr wrap="square">
            <a:spAutoFit/>
          </a:bodyPr>
          <a:lstStyle/>
          <a:p>
            <a:pPr algn="ctr"/>
            <a:r>
              <a:rPr lang="es-MX" b="1" dirty="0" smtClean="0"/>
              <a:t>EVALUACIÓN</a:t>
            </a:r>
            <a:r>
              <a:rPr lang="es-MX" b="1" dirty="0"/>
              <a:t>:</a:t>
            </a:r>
            <a:endParaRPr lang="es-EC" b="1" dirty="0"/>
          </a:p>
          <a:p>
            <a:pPr algn="just"/>
            <a:r>
              <a:rPr lang="es-ES_tradnl" b="1" dirty="0"/>
              <a:t> </a:t>
            </a:r>
            <a:endParaRPr lang="es-EC" dirty="0"/>
          </a:p>
          <a:p>
            <a:pPr algn="just"/>
            <a:r>
              <a:rPr lang="es-ES_tradnl" b="1" dirty="0"/>
              <a:t>DEL SEMINARIO</a:t>
            </a:r>
            <a:r>
              <a:rPr lang="es-ES_tradnl" dirty="0"/>
              <a:t>: Con</a:t>
            </a:r>
            <a:r>
              <a:rPr lang="es-ES" dirty="0"/>
              <a:t> el fin de conocer si los participantes adquirieron las competencias necesarias para motivar a los estudiantes, se aplicará un instrumento de evaluación. (Anexo 2)</a:t>
            </a:r>
            <a:endParaRPr lang="es-EC" dirty="0"/>
          </a:p>
          <a:p>
            <a:pPr algn="just"/>
            <a:r>
              <a:rPr lang="es-ES" dirty="0"/>
              <a:t> </a:t>
            </a:r>
            <a:endParaRPr lang="es-EC" dirty="0"/>
          </a:p>
          <a:p>
            <a:pPr algn="just"/>
            <a:r>
              <a:rPr lang="es-ES_tradnl" b="1" dirty="0"/>
              <a:t>DE LA PROPUESTA: </a:t>
            </a:r>
            <a:r>
              <a:rPr lang="es-ES" dirty="0"/>
              <a:t>Se aplicará los mismos instrumentos utilizados en la investigación con el fin de verificar si los resultados cambiaron con la aplicación de la propuesta, después de 6 meses.</a:t>
            </a:r>
            <a:endParaRPr lang="es-EC" dirty="0"/>
          </a:p>
        </p:txBody>
      </p:sp>
    </p:spTree>
    <p:extLst>
      <p:ext uri="{BB962C8B-B14F-4D97-AF65-F5344CB8AC3E}">
        <p14:creationId xmlns:p14="http://schemas.microsoft.com/office/powerpoint/2010/main" val="1860505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63888" y="404664"/>
            <a:ext cx="1230145" cy="369332"/>
          </a:xfrm>
          <a:prstGeom prst="rect">
            <a:avLst/>
          </a:prstGeom>
        </p:spPr>
        <p:txBody>
          <a:bodyPr wrap="none">
            <a:spAutoFit/>
          </a:bodyPr>
          <a:lstStyle/>
          <a:p>
            <a:r>
              <a:rPr lang="es-EC" b="1" dirty="0"/>
              <a:t>OBJETIVOS</a:t>
            </a:r>
            <a:endParaRPr lang="es-EC" dirty="0"/>
          </a:p>
        </p:txBody>
      </p:sp>
      <p:sp>
        <p:nvSpPr>
          <p:cNvPr id="3" name="2 Rectángulo"/>
          <p:cNvSpPr/>
          <p:nvPr/>
        </p:nvSpPr>
        <p:spPr>
          <a:xfrm>
            <a:off x="755576" y="980728"/>
            <a:ext cx="7992888" cy="1754326"/>
          </a:xfrm>
          <a:prstGeom prst="rect">
            <a:avLst/>
          </a:prstGeom>
        </p:spPr>
        <p:txBody>
          <a:bodyPr wrap="square">
            <a:spAutoFit/>
          </a:bodyPr>
          <a:lstStyle/>
          <a:p>
            <a:pPr algn="just"/>
            <a:r>
              <a:rPr lang="es-EC" b="1" dirty="0"/>
              <a:t>OBJETIVO GENERAL</a:t>
            </a:r>
            <a:endParaRPr lang="es-EC" dirty="0"/>
          </a:p>
          <a:p>
            <a:pPr algn="just"/>
            <a:r>
              <a:rPr lang="es-ES" b="1" dirty="0"/>
              <a:t> </a:t>
            </a:r>
            <a:endParaRPr lang="es-EC" dirty="0"/>
          </a:p>
          <a:p>
            <a:pPr algn="just"/>
            <a:r>
              <a:rPr lang="es-ES" dirty="0"/>
              <a:t>Determinar la incidencia de la motivación en el rendimiento académico de los estudiantes del primer semestre de Ingeniería en Marketing de la Facultad de Administración de Empresas de la Escuela Superior Politécnica de Chimborazo del periodo Octubre 2011- Febrero 2012.</a:t>
            </a:r>
            <a:endParaRPr lang="es-EC" dirty="0"/>
          </a:p>
        </p:txBody>
      </p:sp>
      <p:sp>
        <p:nvSpPr>
          <p:cNvPr id="4" name="3 Rectángulo"/>
          <p:cNvSpPr/>
          <p:nvPr/>
        </p:nvSpPr>
        <p:spPr>
          <a:xfrm>
            <a:off x="763264" y="2852936"/>
            <a:ext cx="7776864" cy="2862322"/>
          </a:xfrm>
          <a:prstGeom prst="rect">
            <a:avLst/>
          </a:prstGeom>
        </p:spPr>
        <p:txBody>
          <a:bodyPr wrap="square">
            <a:spAutoFit/>
          </a:bodyPr>
          <a:lstStyle/>
          <a:p>
            <a:r>
              <a:rPr lang="es-EC" b="1" dirty="0"/>
              <a:t>OBJETIVOS ESPECÍFICOS</a:t>
            </a:r>
            <a:endParaRPr lang="es-EC" dirty="0"/>
          </a:p>
          <a:p>
            <a:r>
              <a:rPr lang="es-ES" dirty="0"/>
              <a:t> </a:t>
            </a:r>
            <a:endParaRPr lang="es-EC" dirty="0"/>
          </a:p>
          <a:p>
            <a:pPr marL="342900" lvl="0" indent="-342900">
              <a:buFont typeface="+mj-lt"/>
              <a:buAutoNum type="arabicPeriod"/>
            </a:pPr>
            <a:r>
              <a:rPr lang="es-ES" dirty="0"/>
              <a:t>Definir un marco teórico básico.</a:t>
            </a:r>
            <a:endParaRPr lang="es-EC" dirty="0"/>
          </a:p>
          <a:p>
            <a:pPr marL="342900" lvl="0" indent="-342900">
              <a:buFont typeface="+mj-lt"/>
              <a:buAutoNum type="arabicPeriod"/>
            </a:pPr>
            <a:r>
              <a:rPr lang="es-ES" dirty="0"/>
              <a:t>Detectar si los docentes aplican técnicas de motivación para mejorar el rendimiento académico de los estudiantes.</a:t>
            </a:r>
            <a:endParaRPr lang="es-EC" dirty="0"/>
          </a:p>
          <a:p>
            <a:pPr marL="342900" lvl="0" indent="-342900">
              <a:buFont typeface="+mj-lt"/>
              <a:buAutoNum type="arabicPeriod"/>
            </a:pPr>
            <a:r>
              <a:rPr lang="es-ES" dirty="0"/>
              <a:t>Establecer la relación entre el rendimiento académico y la motivación que tiene el estudiante en el aula.</a:t>
            </a:r>
            <a:endParaRPr lang="es-EC" dirty="0"/>
          </a:p>
          <a:p>
            <a:pPr marL="342900" lvl="0" indent="-342900">
              <a:buFont typeface="+mj-lt"/>
              <a:buAutoNum type="arabicPeriod"/>
            </a:pPr>
            <a:r>
              <a:rPr lang="es-ES" dirty="0"/>
              <a:t>Diseñar una propuesta para mejorar el rendimiento académico a  través de la motivación. (Proponer estrategias metodológicas que viabilicen una mejor motivación y participación de los estudiantes en el curso.</a:t>
            </a:r>
            <a:endParaRPr lang="es-EC" dirty="0"/>
          </a:p>
        </p:txBody>
      </p:sp>
    </p:spTree>
    <p:extLst>
      <p:ext uri="{BB962C8B-B14F-4D97-AF65-F5344CB8AC3E}">
        <p14:creationId xmlns:p14="http://schemas.microsoft.com/office/powerpoint/2010/main" val="10272984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419872" y="2505670"/>
            <a:ext cx="2725298" cy="923330"/>
          </a:xfrm>
          <a:prstGeom prst="rect">
            <a:avLst/>
          </a:prstGeom>
          <a:noFill/>
        </p:spPr>
        <p:txBody>
          <a:bodyPr wrap="none" lIns="91440" tIns="45720" rIns="91440" bIns="45720">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GRACIAS</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37773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55775" y="310004"/>
            <a:ext cx="3830087" cy="369332"/>
          </a:xfrm>
          <a:prstGeom prst="rect">
            <a:avLst/>
          </a:prstGeom>
        </p:spPr>
        <p:txBody>
          <a:bodyPr wrap="none">
            <a:spAutoFit/>
          </a:bodyPr>
          <a:lstStyle/>
          <a:p>
            <a:r>
              <a:rPr lang="es-MX" b="1" dirty="0"/>
              <a:t>METODOLOGÍA DE LA INVESTIGACIÓN</a:t>
            </a:r>
            <a:endParaRPr lang="es-EC" b="1" dirty="0"/>
          </a:p>
        </p:txBody>
      </p:sp>
      <p:sp>
        <p:nvSpPr>
          <p:cNvPr id="3" name="2 Rectángulo"/>
          <p:cNvSpPr/>
          <p:nvPr/>
        </p:nvSpPr>
        <p:spPr>
          <a:xfrm>
            <a:off x="755576" y="864002"/>
            <a:ext cx="7776864" cy="1754326"/>
          </a:xfrm>
          <a:prstGeom prst="rect">
            <a:avLst/>
          </a:prstGeom>
        </p:spPr>
        <p:txBody>
          <a:bodyPr wrap="square">
            <a:spAutoFit/>
          </a:bodyPr>
          <a:lstStyle/>
          <a:p>
            <a:pPr algn="just"/>
            <a:r>
              <a:rPr lang="es-EC" b="1" dirty="0" smtClean="0"/>
              <a:t>HIPÓTESIS</a:t>
            </a:r>
          </a:p>
          <a:p>
            <a:pPr algn="just"/>
            <a:r>
              <a:rPr lang="es-ES" dirty="0"/>
              <a:t> </a:t>
            </a:r>
            <a:endParaRPr lang="es-EC" dirty="0"/>
          </a:p>
          <a:p>
            <a:pPr algn="just"/>
            <a:r>
              <a:rPr lang="es-ES" dirty="0"/>
              <a:t>La motivación incide positivamente en el Rendimiento Académico de los Estudiantes del Primer Semestre de Ingeniería en Marketing de la Facultad de Administración de Empresas de la Escuela Superior Politécnica de Chimborazo del período Octubre 2011- Febrero 2012.</a:t>
            </a:r>
            <a:endParaRPr lang="es-EC" dirty="0"/>
          </a:p>
        </p:txBody>
      </p:sp>
      <p:sp>
        <p:nvSpPr>
          <p:cNvPr id="4" name="3 Rectángulo"/>
          <p:cNvSpPr/>
          <p:nvPr/>
        </p:nvSpPr>
        <p:spPr>
          <a:xfrm>
            <a:off x="755576" y="2665872"/>
            <a:ext cx="7776864" cy="2308324"/>
          </a:xfrm>
          <a:prstGeom prst="rect">
            <a:avLst/>
          </a:prstGeom>
        </p:spPr>
        <p:txBody>
          <a:bodyPr wrap="square">
            <a:spAutoFit/>
          </a:bodyPr>
          <a:lstStyle/>
          <a:p>
            <a:r>
              <a:rPr lang="es-ES" b="1" dirty="0"/>
              <a:t>Preguntas de Investigación:</a:t>
            </a:r>
            <a:endParaRPr lang="es-EC" dirty="0"/>
          </a:p>
          <a:p>
            <a:r>
              <a:rPr lang="es-EC" dirty="0"/>
              <a:t> </a:t>
            </a:r>
          </a:p>
          <a:p>
            <a:pPr lvl="0"/>
            <a:r>
              <a:rPr lang="es-ES" dirty="0"/>
              <a:t>¿La falta motivación en los estudiantes incide en el rendimiento académico de los mismos</a:t>
            </a:r>
            <a:r>
              <a:rPr lang="es-ES" dirty="0" smtClean="0"/>
              <a:t>?</a:t>
            </a:r>
            <a:r>
              <a:rPr lang="es-ES" dirty="0"/>
              <a:t> </a:t>
            </a:r>
            <a:endParaRPr lang="es-EC" dirty="0"/>
          </a:p>
          <a:p>
            <a:pPr lvl="0"/>
            <a:r>
              <a:rPr lang="es-ES" dirty="0"/>
              <a:t>¿La motivación intrínseca es un elemento clave para que el estudiante alcance un buen rendimiento académico</a:t>
            </a:r>
            <a:r>
              <a:rPr lang="es-ES" dirty="0" smtClean="0"/>
              <a:t>?.</a:t>
            </a:r>
            <a:r>
              <a:rPr lang="es-ES" b="1" dirty="0"/>
              <a:t> </a:t>
            </a:r>
            <a:endParaRPr lang="es-EC" dirty="0"/>
          </a:p>
          <a:p>
            <a:r>
              <a:rPr lang="es-ES" dirty="0"/>
              <a:t>¿La motivación extrínseca es un elemento clave para que el estudiante alcance un buen rendimiento académico?.</a:t>
            </a:r>
            <a:endParaRPr lang="es-EC" dirty="0"/>
          </a:p>
        </p:txBody>
      </p:sp>
      <p:sp>
        <p:nvSpPr>
          <p:cNvPr id="5" name="4 Rectángulo"/>
          <p:cNvSpPr/>
          <p:nvPr/>
        </p:nvSpPr>
        <p:spPr>
          <a:xfrm>
            <a:off x="755576" y="5157192"/>
            <a:ext cx="7776864" cy="1200329"/>
          </a:xfrm>
          <a:prstGeom prst="rect">
            <a:avLst/>
          </a:prstGeom>
        </p:spPr>
        <p:txBody>
          <a:bodyPr wrap="square">
            <a:spAutoFit/>
          </a:bodyPr>
          <a:lstStyle/>
          <a:p>
            <a:r>
              <a:rPr lang="es-EC" b="1" dirty="0"/>
              <a:t>VARIABLES DE INVESTIGACIÓN</a:t>
            </a:r>
            <a:endParaRPr lang="es-EC" dirty="0"/>
          </a:p>
          <a:p>
            <a:r>
              <a:rPr lang="es-ES" b="1" dirty="0"/>
              <a:t> </a:t>
            </a:r>
            <a:endParaRPr lang="es-EC" dirty="0"/>
          </a:p>
          <a:p>
            <a:r>
              <a:rPr lang="es-ES" b="1" dirty="0"/>
              <a:t>DEPENDIENTE:  </a:t>
            </a:r>
            <a:r>
              <a:rPr lang="es-ES" dirty="0"/>
              <a:t>Rendimiento Académico  </a:t>
            </a:r>
            <a:endParaRPr lang="es-EC" dirty="0"/>
          </a:p>
          <a:p>
            <a:r>
              <a:rPr lang="es-ES" dirty="0"/>
              <a:t>I</a:t>
            </a:r>
            <a:r>
              <a:rPr lang="es-ES" b="1" dirty="0"/>
              <a:t>NDEPENDIENTE:  </a:t>
            </a:r>
            <a:r>
              <a:rPr lang="es-ES" dirty="0"/>
              <a:t>Motivación</a:t>
            </a:r>
            <a:endParaRPr lang="es-EC" dirty="0"/>
          </a:p>
        </p:txBody>
      </p:sp>
    </p:spTree>
    <p:extLst>
      <p:ext uri="{BB962C8B-B14F-4D97-AF65-F5344CB8AC3E}">
        <p14:creationId xmlns:p14="http://schemas.microsoft.com/office/powerpoint/2010/main" val="159773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09666" y="188640"/>
            <a:ext cx="7992888" cy="2308324"/>
          </a:xfrm>
          <a:prstGeom prst="rect">
            <a:avLst/>
          </a:prstGeom>
        </p:spPr>
        <p:txBody>
          <a:bodyPr wrap="square">
            <a:spAutoFit/>
          </a:bodyPr>
          <a:lstStyle/>
          <a:p>
            <a:pPr algn="just"/>
            <a:r>
              <a:rPr lang="es-EC" b="1" dirty="0"/>
              <a:t>POBLACIÓN Y MUESTRA</a:t>
            </a:r>
            <a:endParaRPr lang="es-EC" dirty="0"/>
          </a:p>
          <a:p>
            <a:pPr algn="just"/>
            <a:r>
              <a:rPr lang="es-EC" dirty="0"/>
              <a:t> </a:t>
            </a:r>
          </a:p>
          <a:p>
            <a:pPr algn="just"/>
            <a:r>
              <a:rPr lang="es-ES" dirty="0"/>
              <a:t>Para realizar la presente investigación se trabajo con la población de autoridades, docentes y estudiantes ESPOCH de primer año de semestre de Ingeniería en Marketing.</a:t>
            </a:r>
            <a:endParaRPr lang="es-EC" dirty="0"/>
          </a:p>
          <a:p>
            <a:pPr algn="just"/>
            <a:r>
              <a:rPr lang="es-ES" dirty="0"/>
              <a:t> </a:t>
            </a:r>
            <a:endParaRPr lang="es-EC" dirty="0"/>
          </a:p>
          <a:p>
            <a:pPr algn="just"/>
            <a:r>
              <a:rPr lang="es-ES" dirty="0"/>
              <a:t>Como la población es muy limitada, se realizó una selección de la muestra por conveniencia por lo que se trabajó con toda la población.</a:t>
            </a:r>
            <a:endParaRPr lang="es-EC" dirty="0"/>
          </a:p>
        </p:txBody>
      </p:sp>
      <p:graphicFrame>
        <p:nvGraphicFramePr>
          <p:cNvPr id="5" name="4 Tabla"/>
          <p:cNvGraphicFramePr>
            <a:graphicFrameLocks noGrp="1"/>
          </p:cNvGraphicFramePr>
          <p:nvPr>
            <p:extLst>
              <p:ext uri="{D42A27DB-BD31-4B8C-83A1-F6EECF244321}">
                <p14:modId xmlns:p14="http://schemas.microsoft.com/office/powerpoint/2010/main" val="804633970"/>
              </p:ext>
            </p:extLst>
          </p:nvPr>
        </p:nvGraphicFramePr>
        <p:xfrm>
          <a:off x="1833801" y="2780928"/>
          <a:ext cx="5544617" cy="2297560"/>
        </p:xfrm>
        <a:graphic>
          <a:graphicData uri="http://schemas.openxmlformats.org/drawingml/2006/table">
            <a:tbl>
              <a:tblPr firstRow="1" firstCol="1" bandRow="1">
                <a:tableStyleId>{5C22544A-7EE6-4342-B048-85BDC9FD1C3A}</a:tableStyleId>
              </a:tblPr>
              <a:tblGrid>
                <a:gridCol w="1794895"/>
                <a:gridCol w="1758155"/>
                <a:gridCol w="1991567"/>
              </a:tblGrid>
              <a:tr h="459512">
                <a:tc>
                  <a:txBody>
                    <a:bodyPr/>
                    <a:lstStyle/>
                    <a:p>
                      <a:pPr algn="ctr">
                        <a:lnSpc>
                          <a:spcPct val="150000"/>
                        </a:lnSpc>
                        <a:spcAft>
                          <a:spcPts val="0"/>
                        </a:spcAft>
                      </a:pPr>
                      <a:r>
                        <a:rPr lang="es-ES" sz="1600" dirty="0">
                          <a:effectLst/>
                        </a:rPr>
                        <a:t>POBLACIÓN</a:t>
                      </a:r>
                      <a:endParaRPr lang="es-EC" sz="2400" dirty="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PORCENTAJE</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MUESTRA</a:t>
                      </a:r>
                      <a:endParaRPr lang="es-EC" sz="2400">
                        <a:effectLst/>
                        <a:latin typeface="Times New Roman"/>
                        <a:ea typeface="Times New Roman"/>
                      </a:endParaRPr>
                    </a:p>
                  </a:txBody>
                  <a:tcPr marL="68580" marR="68580" marT="0" marB="0"/>
                </a:tc>
              </a:tr>
              <a:tr h="459512">
                <a:tc>
                  <a:txBody>
                    <a:bodyPr/>
                    <a:lstStyle/>
                    <a:p>
                      <a:pPr algn="just">
                        <a:lnSpc>
                          <a:spcPct val="150000"/>
                        </a:lnSpc>
                        <a:spcAft>
                          <a:spcPts val="0"/>
                        </a:spcAft>
                      </a:pPr>
                      <a:r>
                        <a:rPr lang="es-ES" sz="1600">
                          <a:effectLst/>
                        </a:rPr>
                        <a:t>AUTORIDADES</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100%</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dirty="0">
                          <a:effectLst/>
                        </a:rPr>
                        <a:t>3</a:t>
                      </a:r>
                      <a:endParaRPr lang="es-EC" sz="2400" dirty="0">
                        <a:effectLst/>
                        <a:latin typeface="Times New Roman"/>
                        <a:ea typeface="Times New Roman"/>
                      </a:endParaRPr>
                    </a:p>
                  </a:txBody>
                  <a:tcPr marL="68580" marR="68580" marT="0" marB="0"/>
                </a:tc>
              </a:tr>
              <a:tr h="459512">
                <a:tc>
                  <a:txBody>
                    <a:bodyPr/>
                    <a:lstStyle/>
                    <a:p>
                      <a:pPr algn="just">
                        <a:lnSpc>
                          <a:spcPct val="150000"/>
                        </a:lnSpc>
                        <a:spcAft>
                          <a:spcPts val="0"/>
                        </a:spcAft>
                      </a:pPr>
                      <a:r>
                        <a:rPr lang="es-ES" sz="1600">
                          <a:effectLst/>
                        </a:rPr>
                        <a:t>DOCENTES</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100%</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7</a:t>
                      </a:r>
                      <a:endParaRPr lang="es-EC" sz="2400">
                        <a:effectLst/>
                        <a:latin typeface="Times New Roman"/>
                        <a:ea typeface="Times New Roman"/>
                      </a:endParaRPr>
                    </a:p>
                  </a:txBody>
                  <a:tcPr marL="68580" marR="68580" marT="0" marB="0"/>
                </a:tc>
              </a:tr>
              <a:tr h="459512">
                <a:tc>
                  <a:txBody>
                    <a:bodyPr/>
                    <a:lstStyle/>
                    <a:p>
                      <a:pPr algn="just">
                        <a:lnSpc>
                          <a:spcPct val="150000"/>
                        </a:lnSpc>
                        <a:spcAft>
                          <a:spcPts val="0"/>
                        </a:spcAft>
                      </a:pPr>
                      <a:r>
                        <a:rPr lang="es-ES" sz="1600">
                          <a:effectLst/>
                        </a:rPr>
                        <a:t>ESTUDIANTES</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dirty="0">
                          <a:effectLst/>
                        </a:rPr>
                        <a:t>100%</a:t>
                      </a:r>
                      <a:endParaRPr lang="es-EC" sz="2400" dirty="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46</a:t>
                      </a:r>
                      <a:endParaRPr lang="es-EC" sz="2400">
                        <a:effectLst/>
                        <a:latin typeface="Times New Roman"/>
                        <a:ea typeface="Times New Roman"/>
                      </a:endParaRPr>
                    </a:p>
                  </a:txBody>
                  <a:tcPr marL="68580" marR="68580" marT="0" marB="0"/>
                </a:tc>
              </a:tr>
              <a:tr h="459512">
                <a:tc>
                  <a:txBody>
                    <a:bodyPr/>
                    <a:lstStyle/>
                    <a:p>
                      <a:pPr algn="just">
                        <a:lnSpc>
                          <a:spcPct val="150000"/>
                        </a:lnSpc>
                        <a:spcAft>
                          <a:spcPts val="0"/>
                        </a:spcAft>
                      </a:pPr>
                      <a:r>
                        <a:rPr lang="es-ES" sz="1600">
                          <a:effectLst/>
                        </a:rPr>
                        <a:t>TOTAL</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a:effectLst/>
                        </a:rPr>
                        <a:t> </a:t>
                      </a:r>
                      <a:endParaRPr lang="es-EC" sz="2400">
                        <a:effectLst/>
                        <a:latin typeface="Times New Roman"/>
                        <a:ea typeface="Times New Roman"/>
                      </a:endParaRPr>
                    </a:p>
                  </a:txBody>
                  <a:tcPr marL="68580" marR="68580" marT="0" marB="0"/>
                </a:tc>
                <a:tc>
                  <a:txBody>
                    <a:bodyPr/>
                    <a:lstStyle/>
                    <a:p>
                      <a:pPr algn="ctr">
                        <a:lnSpc>
                          <a:spcPct val="150000"/>
                        </a:lnSpc>
                        <a:spcAft>
                          <a:spcPts val="0"/>
                        </a:spcAft>
                      </a:pPr>
                      <a:r>
                        <a:rPr lang="es-ES" sz="1600" dirty="0">
                          <a:effectLst/>
                        </a:rPr>
                        <a:t>56</a:t>
                      </a:r>
                      <a:endParaRPr lang="es-EC" sz="24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1331640" y="5646266"/>
            <a:ext cx="417646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POBLACIÓN DE LA ESCUELA DE MARKETING</a:t>
            </a:r>
            <a:endParaRPr kumimoji="0" lang="es-EC"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ELABORADO POR</a:t>
            </a:r>
            <a:r>
              <a:rPr kumimoji="0" lang="es-EC"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C"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Marcela Del Pino y Mónica Izurieta</a:t>
            </a:r>
            <a:endParaRPr kumimoji="0" lang="es-EC"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FUENTE:</a:t>
            </a:r>
            <a:r>
              <a:rPr kumimoji="0" lang="es-EC"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Secretaria en Marketing</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2358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03492" y="381977"/>
            <a:ext cx="7776864" cy="923330"/>
          </a:xfrm>
          <a:prstGeom prst="rect">
            <a:avLst/>
          </a:prstGeom>
        </p:spPr>
        <p:txBody>
          <a:bodyPr wrap="square">
            <a:spAutoFit/>
          </a:bodyPr>
          <a:lstStyle/>
          <a:p>
            <a:pPr algn="just"/>
            <a:r>
              <a:rPr lang="es-ES" b="1" dirty="0"/>
              <a:t>NÚMERO DE ESTUDIANTES MATRICULADOS EN EL PRIMER SEMESTRE DE INGENIERÍA EN MARKETING EN EL PERÍODO ACADÉMICO OCTUBRE 2011-FEBRERO 2012, POR ASIGNATURA.</a:t>
            </a:r>
            <a:endParaRPr lang="es-EC" dirty="0"/>
          </a:p>
        </p:txBody>
      </p:sp>
      <p:graphicFrame>
        <p:nvGraphicFramePr>
          <p:cNvPr id="3" name="2 Tabla"/>
          <p:cNvGraphicFramePr>
            <a:graphicFrameLocks noGrp="1"/>
          </p:cNvGraphicFramePr>
          <p:nvPr>
            <p:extLst>
              <p:ext uri="{D42A27DB-BD31-4B8C-83A1-F6EECF244321}">
                <p14:modId xmlns:p14="http://schemas.microsoft.com/office/powerpoint/2010/main" val="735555417"/>
              </p:ext>
            </p:extLst>
          </p:nvPr>
        </p:nvGraphicFramePr>
        <p:xfrm>
          <a:off x="1115616" y="1990001"/>
          <a:ext cx="6768752" cy="2479743"/>
        </p:xfrm>
        <a:graphic>
          <a:graphicData uri="http://schemas.openxmlformats.org/drawingml/2006/table">
            <a:tbl>
              <a:tblPr firstRow="1" firstCol="1" bandRow="1">
                <a:tableStyleId>{5C22544A-7EE6-4342-B048-85BDC9FD1C3A}</a:tableStyleId>
              </a:tblPr>
              <a:tblGrid>
                <a:gridCol w="4804333"/>
                <a:gridCol w="1964419"/>
              </a:tblGrid>
              <a:tr h="216024">
                <a:tc>
                  <a:txBody>
                    <a:bodyPr/>
                    <a:lstStyle/>
                    <a:p>
                      <a:pPr algn="ctr">
                        <a:lnSpc>
                          <a:spcPct val="150000"/>
                        </a:lnSpc>
                        <a:spcAft>
                          <a:spcPts val="0"/>
                        </a:spcAft>
                      </a:pPr>
                      <a:r>
                        <a:rPr lang="es-ES" sz="1200" dirty="0">
                          <a:effectLst/>
                        </a:rPr>
                        <a:t/>
                      </a:r>
                      <a:br>
                        <a:rPr lang="es-ES" sz="1200" dirty="0">
                          <a:effectLst/>
                        </a:rPr>
                      </a:br>
                      <a:r>
                        <a:rPr lang="es-ES" sz="1200" dirty="0">
                          <a:effectLst/>
                        </a:rPr>
                        <a:t>ÁSIGNATURAS</a:t>
                      </a:r>
                      <a:endParaRPr lang="es-EC" sz="1800" dirty="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ESTUDIANTES MATRICULADOS</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Técnicas de Expresión Oral y escrita</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40</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Técnicas de Estudio</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49</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Desarrollo Constitucional</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50</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dirty="0">
                          <a:effectLst/>
                        </a:rPr>
                        <a:t>Fundamentos de Economía</a:t>
                      </a:r>
                      <a:endParaRPr lang="es-EC" sz="1800" dirty="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42</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Introducción a la Matemática empresarial</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49</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Contabilidad General</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49</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Técnicas Modernas de Administración</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a:effectLst/>
                        </a:rPr>
                        <a:t>43</a:t>
                      </a:r>
                      <a:endParaRPr lang="es-EC" sz="1800">
                        <a:effectLst/>
                        <a:latin typeface="Times New Roman"/>
                        <a:ea typeface="Times New Roman"/>
                      </a:endParaRPr>
                    </a:p>
                  </a:txBody>
                  <a:tcPr marL="68580" marR="68580" marT="0" marB="0"/>
                </a:tc>
              </a:tr>
              <a:tr h="0">
                <a:tc>
                  <a:txBody>
                    <a:bodyPr/>
                    <a:lstStyle/>
                    <a:p>
                      <a:pPr>
                        <a:lnSpc>
                          <a:spcPct val="150000"/>
                        </a:lnSpc>
                        <a:spcAft>
                          <a:spcPts val="0"/>
                        </a:spcAft>
                      </a:pPr>
                      <a:r>
                        <a:rPr lang="es-ES" sz="1200">
                          <a:effectLst/>
                        </a:rPr>
                        <a:t>PROMEDIO  ESTUDIANTES MATRICULADOS</a:t>
                      </a:r>
                      <a:endParaRPr lang="es-EC" sz="1800">
                        <a:effectLst/>
                        <a:latin typeface="Times New Roman"/>
                        <a:ea typeface="Times New Roman"/>
                      </a:endParaRPr>
                    </a:p>
                  </a:txBody>
                  <a:tcPr marL="68580" marR="68580" marT="0" marB="0"/>
                </a:tc>
                <a:tc>
                  <a:txBody>
                    <a:bodyPr/>
                    <a:lstStyle/>
                    <a:p>
                      <a:pPr algn="ctr">
                        <a:lnSpc>
                          <a:spcPct val="150000"/>
                        </a:lnSpc>
                        <a:spcAft>
                          <a:spcPts val="0"/>
                        </a:spcAft>
                      </a:pPr>
                      <a:r>
                        <a:rPr lang="es-ES" sz="1200" dirty="0">
                          <a:effectLst/>
                        </a:rPr>
                        <a:t>46</a:t>
                      </a:r>
                      <a:endParaRPr lang="es-EC" sz="1800" dirty="0">
                        <a:effectLst/>
                        <a:latin typeface="Times New Roman"/>
                        <a:ea typeface="Times New Roman"/>
                      </a:endParaRPr>
                    </a:p>
                  </a:txBody>
                  <a:tcPr marL="68580" marR="68580" marT="0" marB="0"/>
                </a:tc>
              </a:tr>
            </a:tbl>
          </a:graphicData>
        </a:graphic>
      </p:graphicFrame>
      <p:sp>
        <p:nvSpPr>
          <p:cNvPr id="4" name="3 Rectángulo"/>
          <p:cNvSpPr/>
          <p:nvPr/>
        </p:nvSpPr>
        <p:spPr>
          <a:xfrm>
            <a:off x="1115616" y="4582289"/>
            <a:ext cx="4572000" cy="430887"/>
          </a:xfrm>
          <a:prstGeom prst="rect">
            <a:avLst/>
          </a:prstGeom>
        </p:spPr>
        <p:txBody>
          <a:bodyPr>
            <a:spAutoFit/>
          </a:bodyPr>
          <a:lstStyle/>
          <a:p>
            <a:r>
              <a:rPr lang="es-ES" sz="1050" b="1" dirty="0"/>
              <a:t>ELABORADO POR</a:t>
            </a:r>
            <a:r>
              <a:rPr lang="es-EC" sz="1050" b="1" dirty="0"/>
              <a:t>:</a:t>
            </a:r>
            <a:r>
              <a:rPr lang="es-EC" sz="1050" dirty="0"/>
              <a:t> Marcela Del Pino y Mónica Izurieta</a:t>
            </a:r>
          </a:p>
          <a:p>
            <a:r>
              <a:rPr lang="es-EC" sz="1050" b="1" dirty="0"/>
              <a:t>FUENTE:</a:t>
            </a:r>
            <a:r>
              <a:rPr lang="es-EC" sz="1050" dirty="0"/>
              <a:t> Secretaria en Marketing</a:t>
            </a:r>
          </a:p>
        </p:txBody>
      </p:sp>
    </p:spTree>
    <p:extLst>
      <p:ext uri="{BB962C8B-B14F-4D97-AF65-F5344CB8AC3E}">
        <p14:creationId xmlns:p14="http://schemas.microsoft.com/office/powerpoint/2010/main" val="337847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67380"/>
            <a:ext cx="8136904" cy="369332"/>
          </a:xfrm>
          <a:prstGeom prst="rect">
            <a:avLst/>
          </a:prstGeom>
        </p:spPr>
        <p:txBody>
          <a:bodyPr wrap="square">
            <a:spAutoFit/>
          </a:bodyPr>
          <a:lstStyle/>
          <a:p>
            <a:pPr algn="ctr"/>
            <a:r>
              <a:rPr lang="es-MX" b="1" dirty="0"/>
              <a:t>TABULACIÓN, ANÁLISIS E INTERPRETACIÓN DE LOS RESULTADOS</a:t>
            </a:r>
            <a:endParaRPr lang="es-EC" b="1" dirty="0"/>
          </a:p>
        </p:txBody>
      </p:sp>
      <p:sp>
        <p:nvSpPr>
          <p:cNvPr id="3" name="2 Rectángulo"/>
          <p:cNvSpPr/>
          <p:nvPr/>
        </p:nvSpPr>
        <p:spPr>
          <a:xfrm>
            <a:off x="539552" y="1126485"/>
            <a:ext cx="7992888" cy="646331"/>
          </a:xfrm>
          <a:prstGeom prst="rect">
            <a:avLst/>
          </a:prstGeom>
        </p:spPr>
        <p:txBody>
          <a:bodyPr wrap="square">
            <a:spAutoFit/>
          </a:bodyPr>
          <a:lstStyle/>
          <a:p>
            <a:pPr algn="just"/>
            <a:r>
              <a:rPr lang="es-ES" dirty="0"/>
              <a:t>Iniciamos la investigación aplicando una encuesta dirigida a 46 estudiantes del primer semestre de Ingeniería en Marketing, 7 docentes, 3 autoridades.</a:t>
            </a:r>
            <a:endParaRPr lang="es-EC" dirty="0"/>
          </a:p>
        </p:txBody>
      </p:sp>
      <p:sp>
        <p:nvSpPr>
          <p:cNvPr id="4" name="3 Rectángulo"/>
          <p:cNvSpPr/>
          <p:nvPr/>
        </p:nvSpPr>
        <p:spPr>
          <a:xfrm>
            <a:off x="683568" y="2305903"/>
            <a:ext cx="7848872" cy="3139321"/>
          </a:xfrm>
          <a:prstGeom prst="rect">
            <a:avLst/>
          </a:prstGeom>
        </p:spPr>
        <p:txBody>
          <a:bodyPr wrap="square">
            <a:spAutoFit/>
          </a:bodyPr>
          <a:lstStyle/>
          <a:p>
            <a:pPr algn="just"/>
            <a:r>
              <a:rPr lang="es-ES" b="1" dirty="0"/>
              <a:t>INSTRUMENTO Nº 1</a:t>
            </a:r>
            <a:endParaRPr lang="es-EC" dirty="0"/>
          </a:p>
          <a:p>
            <a:pPr algn="just"/>
            <a:r>
              <a:rPr lang="es-ES" b="1" dirty="0"/>
              <a:t> </a:t>
            </a:r>
            <a:endParaRPr lang="es-EC" dirty="0"/>
          </a:p>
          <a:p>
            <a:pPr algn="just"/>
            <a:r>
              <a:rPr lang="es-ES" dirty="0"/>
              <a:t>ENCUESTA DIRIGIDA A DOCENTES DEL PRIMER SEMESTRE DE INGENIERÍA EN MARKETING.</a:t>
            </a:r>
            <a:endParaRPr lang="es-EC" dirty="0"/>
          </a:p>
          <a:p>
            <a:pPr algn="just"/>
            <a:r>
              <a:rPr lang="es-ES" b="1" dirty="0"/>
              <a:t> </a:t>
            </a:r>
            <a:endParaRPr lang="es-EC" dirty="0"/>
          </a:p>
          <a:p>
            <a:pPr algn="just"/>
            <a:r>
              <a:rPr lang="es-ES" b="1" dirty="0"/>
              <a:t>OBJETIVO:</a:t>
            </a:r>
            <a:endParaRPr lang="es-EC" dirty="0"/>
          </a:p>
          <a:p>
            <a:pPr algn="just"/>
            <a:r>
              <a:rPr lang="es-ES" b="1" dirty="0"/>
              <a:t> </a:t>
            </a:r>
            <a:endParaRPr lang="es-EC" dirty="0"/>
          </a:p>
          <a:p>
            <a:pPr algn="just"/>
            <a:r>
              <a:rPr lang="es-ES" dirty="0"/>
              <a:t>Determinar la incidencia de  la motivación en el rendimiento Académico de los Estudiantes del Primer Semestre de Ingeniería en Marketing de la Facultad de Administración de Empresas de la Escuela Superior Politécnica de Chimborazo del periodo Octubre 2011- Febrero 2012 .</a:t>
            </a:r>
            <a:endParaRPr lang="es-EC" dirty="0"/>
          </a:p>
        </p:txBody>
      </p:sp>
    </p:spTree>
    <p:extLst>
      <p:ext uri="{BB962C8B-B14F-4D97-AF65-F5344CB8AC3E}">
        <p14:creationId xmlns:p14="http://schemas.microsoft.com/office/powerpoint/2010/main" val="3437986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03648" y="461263"/>
            <a:ext cx="4572000" cy="369332"/>
          </a:xfrm>
          <a:prstGeom prst="rect">
            <a:avLst/>
          </a:prstGeom>
        </p:spPr>
        <p:txBody>
          <a:bodyPr>
            <a:spAutoFit/>
          </a:bodyPr>
          <a:lstStyle/>
          <a:p>
            <a:r>
              <a:rPr lang="es-ES" b="1" dirty="0"/>
              <a:t>1. ¿Qué es para usted la motivación</a:t>
            </a:r>
            <a:r>
              <a:rPr lang="es-ES" b="1" dirty="0" smtClean="0"/>
              <a:t>?</a:t>
            </a:r>
            <a:endParaRPr lang="es-EC" dirty="0"/>
          </a:p>
        </p:txBody>
      </p:sp>
      <p:graphicFrame>
        <p:nvGraphicFramePr>
          <p:cNvPr id="4" name="3 Gráfico"/>
          <p:cNvGraphicFramePr/>
          <p:nvPr>
            <p:extLst>
              <p:ext uri="{D42A27DB-BD31-4B8C-83A1-F6EECF244321}">
                <p14:modId xmlns:p14="http://schemas.microsoft.com/office/powerpoint/2010/main" val="1987645224"/>
              </p:ext>
            </p:extLst>
          </p:nvPr>
        </p:nvGraphicFramePr>
        <p:xfrm>
          <a:off x="1043608" y="1628800"/>
          <a:ext cx="6336704"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5747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TotalTime>
  <Words>1673</Words>
  <Application>Microsoft Office PowerPoint</Application>
  <PresentationFormat>Presentación en pantalla (4:3)</PresentationFormat>
  <Paragraphs>211</Paragraphs>
  <Slides>40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40</vt:i4>
      </vt:variant>
    </vt:vector>
  </HeadingPairs>
  <TitlesOfParts>
    <vt:vector size="42" baseType="lpstr">
      <vt:lpstr>Metro</vt:lpstr>
      <vt:lpstr>CorelDRAW 12.0 Graphic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22</cp:revision>
  <dcterms:created xsi:type="dcterms:W3CDTF">2013-04-07T19:21:29Z</dcterms:created>
  <dcterms:modified xsi:type="dcterms:W3CDTF">2013-04-07T21:31:35Z</dcterms:modified>
</cp:coreProperties>
</file>