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53"/>
  </p:notesMasterIdLst>
  <p:sldIdLst>
    <p:sldId id="257" r:id="rId2"/>
    <p:sldId id="261" r:id="rId3"/>
    <p:sldId id="262" r:id="rId4"/>
    <p:sldId id="263" r:id="rId5"/>
    <p:sldId id="264" r:id="rId6"/>
    <p:sldId id="318" r:id="rId7"/>
    <p:sldId id="266" r:id="rId8"/>
    <p:sldId id="267" r:id="rId9"/>
    <p:sldId id="319" r:id="rId10"/>
    <p:sldId id="320" r:id="rId11"/>
    <p:sldId id="268" r:id="rId12"/>
    <p:sldId id="321" r:id="rId13"/>
    <p:sldId id="270" r:id="rId14"/>
    <p:sldId id="271" r:id="rId15"/>
    <p:sldId id="323" r:id="rId16"/>
    <p:sldId id="324" r:id="rId17"/>
    <p:sldId id="325" r:id="rId18"/>
    <p:sldId id="280" r:id="rId19"/>
    <p:sldId id="281" r:id="rId20"/>
    <p:sldId id="329" r:id="rId21"/>
    <p:sldId id="327" r:id="rId22"/>
    <p:sldId id="330" r:id="rId23"/>
    <p:sldId id="331" r:id="rId24"/>
    <p:sldId id="332" r:id="rId25"/>
    <p:sldId id="333" r:id="rId26"/>
    <p:sldId id="334" r:id="rId27"/>
    <p:sldId id="335" r:id="rId28"/>
    <p:sldId id="336" r:id="rId29"/>
    <p:sldId id="337" r:id="rId30"/>
    <p:sldId id="338" r:id="rId31"/>
    <p:sldId id="282" r:id="rId32"/>
    <p:sldId id="326" r:id="rId33"/>
    <p:sldId id="311" r:id="rId34"/>
    <p:sldId id="312" r:id="rId35"/>
    <p:sldId id="339" r:id="rId36"/>
    <p:sldId id="313" r:id="rId37"/>
    <p:sldId id="314" r:id="rId38"/>
    <p:sldId id="315" r:id="rId39"/>
    <p:sldId id="340" r:id="rId40"/>
    <p:sldId id="316" r:id="rId41"/>
    <p:sldId id="341" r:id="rId42"/>
    <p:sldId id="342" r:id="rId43"/>
    <p:sldId id="343" r:id="rId44"/>
    <p:sldId id="344" r:id="rId45"/>
    <p:sldId id="345" r:id="rId46"/>
    <p:sldId id="346" r:id="rId47"/>
    <p:sldId id="347" r:id="rId48"/>
    <p:sldId id="348" r:id="rId49"/>
    <p:sldId id="349" r:id="rId50"/>
    <p:sldId id="350" r:id="rId51"/>
    <p:sldId id="317" r:id="rId5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99FF66"/>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1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'JUGADORES SELECCIONADOS '!$N$17</c:f>
              <c:strCache>
                <c:ptCount val="1"/>
                <c:pt idx="0">
                  <c:v>DEFENSAS</c:v>
                </c:pt>
              </c:strCache>
            </c:strRef>
          </c:tx>
          <c:spPr>
            <a:solidFill>
              <a:srgbClr val="FF0000"/>
            </a:solidFill>
          </c:spPr>
          <c:invertIfNegative val="0"/>
          <c:dLbls>
            <c:dLbl>
              <c:idx val="0"/>
              <c:layout>
                <c:manualLayout>
                  <c:x val="1.2597806592918247E-2"/>
                  <c:y val="0.14584383786416893"/>
                </c:manualLayout>
              </c:layout>
              <c:tx>
                <c:rich>
                  <a:bodyPr/>
                  <a:lstStyle/>
                  <a:p>
                    <a:r>
                      <a:rPr lang="en-US" sz="1800" dirty="0" smtClean="0"/>
                      <a:t>52ppm</a:t>
                    </a:r>
                    <a:endParaRPr lang="en-US" dirty="0"/>
                  </a:p>
                </c:rich>
              </c:tx>
              <c:showLegendKey val="0"/>
              <c:showVal val="1"/>
              <c:showCatName val="0"/>
              <c:showSerName val="0"/>
              <c:showPercent val="0"/>
              <c:showBubbleSize val="0"/>
            </c:dLbl>
            <c:txPr>
              <a:bodyPr/>
              <a:lstStyle/>
              <a:p>
                <a:pPr>
                  <a:defRPr sz="1800" b="1">
                    <a:solidFill>
                      <a:schemeClr val="bg1"/>
                    </a:solidFill>
                    <a:latin typeface="Arial" pitchFamily="34" charset="0"/>
                    <a:cs typeface="Arial" pitchFamily="34" charset="0"/>
                  </a:defRPr>
                </a:pPr>
                <a:endParaRPr lang="es-EC"/>
              </a:p>
            </c:txPr>
            <c:showLegendKey val="0"/>
            <c:showVal val="1"/>
            <c:showCatName val="0"/>
            <c:showSerName val="0"/>
            <c:showPercent val="0"/>
            <c:showBubbleSize val="0"/>
            <c:showLeaderLines val="0"/>
          </c:dLbls>
          <c:cat>
            <c:strRef>
              <c:f>'JUGADORES SELECCIONADOS '!$M$18</c:f>
              <c:strCache>
                <c:ptCount val="1"/>
                <c:pt idx="0">
                  <c:v>MINIMO </c:v>
                </c:pt>
              </c:strCache>
            </c:strRef>
          </c:cat>
          <c:val>
            <c:numRef>
              <c:f>'JUGADORES SELECCIONADOS '!$N$18</c:f>
              <c:numCache>
                <c:formatCode>0</c:formatCode>
                <c:ptCount val="1"/>
                <c:pt idx="0">
                  <c:v>52</c:v>
                </c:pt>
              </c:numCache>
            </c:numRef>
          </c:val>
        </c:ser>
        <c:ser>
          <c:idx val="1"/>
          <c:order val="1"/>
          <c:tx>
            <c:strRef>
              <c:f>'JUGADORES SELECCIONADOS '!$O$17</c:f>
              <c:strCache>
                <c:ptCount val="1"/>
                <c:pt idx="0">
                  <c:v>DELANTEROS </c:v>
                </c:pt>
              </c:strCache>
            </c:strRef>
          </c:tx>
          <c:spPr>
            <a:solidFill>
              <a:srgbClr val="CCFF99"/>
            </a:solidFill>
          </c:spPr>
          <c:invertIfNegative val="0"/>
          <c:dLbls>
            <c:dLbl>
              <c:idx val="0"/>
              <c:layout>
                <c:manualLayout>
                  <c:x val="2.2046161537606933E-2"/>
                  <c:y val="0.12888525206600976"/>
                </c:manualLayout>
              </c:layout>
              <c:tx>
                <c:rich>
                  <a:bodyPr/>
                  <a:lstStyle/>
                  <a:p>
                    <a:r>
                      <a:rPr lang="en-US" sz="1800" dirty="0" smtClean="0"/>
                      <a:t>56ppm</a:t>
                    </a:r>
                    <a:endParaRPr lang="en-US" dirty="0"/>
                  </a:p>
                </c:rich>
              </c:tx>
              <c:showLegendKey val="0"/>
              <c:showVal val="1"/>
              <c:showCatName val="0"/>
              <c:showSerName val="0"/>
              <c:showPercent val="0"/>
              <c:showBubbleSize val="0"/>
            </c:dLbl>
            <c:txPr>
              <a:bodyPr/>
              <a:lstStyle/>
              <a:p>
                <a:pPr>
                  <a:defRPr sz="1800" b="1">
                    <a:solidFill>
                      <a:schemeClr val="bg1"/>
                    </a:solidFill>
                    <a:latin typeface="Arial" pitchFamily="34" charset="0"/>
                    <a:cs typeface="Arial" pitchFamily="34" charset="0"/>
                  </a:defRPr>
                </a:pPr>
                <a:endParaRPr lang="es-EC"/>
              </a:p>
            </c:txPr>
            <c:showLegendKey val="0"/>
            <c:showVal val="1"/>
            <c:showCatName val="0"/>
            <c:showSerName val="0"/>
            <c:showPercent val="0"/>
            <c:showBubbleSize val="0"/>
            <c:showLeaderLines val="0"/>
          </c:dLbls>
          <c:cat>
            <c:strRef>
              <c:f>'JUGADORES SELECCIONADOS '!$M$18</c:f>
              <c:strCache>
                <c:ptCount val="1"/>
                <c:pt idx="0">
                  <c:v>MINIMO </c:v>
                </c:pt>
              </c:strCache>
            </c:strRef>
          </c:cat>
          <c:val>
            <c:numRef>
              <c:f>'JUGADORES SELECCIONADOS '!$O$18</c:f>
              <c:numCache>
                <c:formatCode>0</c:formatCode>
                <c:ptCount val="1"/>
                <c:pt idx="0">
                  <c:v>56</c:v>
                </c:pt>
              </c:numCache>
            </c:numRef>
          </c:val>
        </c:ser>
        <c:ser>
          <c:idx val="2"/>
          <c:order val="2"/>
          <c:tx>
            <c:strRef>
              <c:f>'JUGADORES SELECCIONADOS '!$P$17</c:f>
              <c:strCache>
                <c:ptCount val="1"/>
                <c:pt idx="0">
                  <c:v>VOLANTES</c:v>
                </c:pt>
              </c:strCache>
            </c:strRef>
          </c:tx>
          <c:spPr>
            <a:solidFill>
              <a:srgbClr val="FFC000"/>
            </a:solidFill>
          </c:spPr>
          <c:invertIfNegative val="0"/>
          <c:dLbls>
            <c:dLbl>
              <c:idx val="0"/>
              <c:layout>
                <c:manualLayout>
                  <c:x val="2.2046161537606933E-2"/>
                  <c:y val="0.12549353490637793"/>
                </c:manualLayout>
              </c:layout>
              <c:tx>
                <c:rich>
                  <a:bodyPr/>
                  <a:lstStyle/>
                  <a:p>
                    <a:pPr>
                      <a:defRPr sz="1800" b="1">
                        <a:solidFill>
                          <a:schemeClr val="bg1"/>
                        </a:solidFill>
                        <a:latin typeface="Arial" pitchFamily="34" charset="0"/>
                        <a:cs typeface="Arial" pitchFamily="34" charset="0"/>
                      </a:defRPr>
                    </a:pPr>
                    <a:r>
                      <a:rPr lang="en-US" sz="1800" dirty="0" smtClean="0"/>
                      <a:t>50ppm</a:t>
                    </a:r>
                    <a:endParaRPr lang="en-US" sz="1800" dirty="0"/>
                  </a:p>
                </c:rich>
              </c:tx>
              <c:spPr/>
              <c:showLegendKey val="0"/>
              <c:showVal val="1"/>
              <c:showCatName val="0"/>
              <c:showSerName val="0"/>
              <c:showPercent val="0"/>
              <c:showBubbleSize val="0"/>
            </c:dLbl>
            <c:txPr>
              <a:bodyPr/>
              <a:lstStyle/>
              <a:p>
                <a:pPr>
                  <a:defRPr sz="2000" b="1">
                    <a:solidFill>
                      <a:schemeClr val="bg1"/>
                    </a:solidFill>
                    <a:latin typeface="Arial" pitchFamily="34" charset="0"/>
                    <a:cs typeface="Arial" pitchFamily="34" charset="0"/>
                  </a:defRPr>
                </a:pPr>
                <a:endParaRPr lang="es-EC"/>
              </a:p>
            </c:txPr>
            <c:showLegendKey val="0"/>
            <c:showVal val="1"/>
            <c:showCatName val="0"/>
            <c:showSerName val="0"/>
            <c:showPercent val="0"/>
            <c:showBubbleSize val="0"/>
            <c:showLeaderLines val="0"/>
          </c:dLbls>
          <c:cat>
            <c:strRef>
              <c:f>'JUGADORES SELECCIONADOS '!$M$18</c:f>
              <c:strCache>
                <c:ptCount val="1"/>
                <c:pt idx="0">
                  <c:v>MINIMO </c:v>
                </c:pt>
              </c:strCache>
            </c:strRef>
          </c:cat>
          <c:val>
            <c:numRef>
              <c:f>'JUGADORES SELECCIONADOS '!$P$18</c:f>
              <c:numCache>
                <c:formatCode>0</c:formatCode>
                <c:ptCount val="1"/>
                <c:pt idx="0">
                  <c:v>50</c:v>
                </c:pt>
              </c:numCache>
            </c:numRef>
          </c:val>
        </c:ser>
        <c:ser>
          <c:idx val="3"/>
          <c:order val="3"/>
          <c:tx>
            <c:strRef>
              <c:f>'JUGADORES SELECCIONADOS '!$Q$17</c:f>
              <c:strCache>
                <c:ptCount val="1"/>
                <c:pt idx="0">
                  <c:v>ARQUEROS </c:v>
                </c:pt>
              </c:strCache>
            </c:strRef>
          </c:tx>
          <c:spPr>
            <a:solidFill>
              <a:srgbClr val="00B0F0"/>
            </a:solidFill>
          </c:spPr>
          <c:invertIfNegative val="0"/>
          <c:dLbls>
            <c:dLbl>
              <c:idx val="0"/>
              <c:layout>
                <c:manualLayout>
                  <c:x val="1.574725824114781E-2"/>
                  <c:y val="0.13227696922564158"/>
                </c:manualLayout>
              </c:layout>
              <c:tx>
                <c:rich>
                  <a:bodyPr/>
                  <a:lstStyle/>
                  <a:p>
                    <a:r>
                      <a:rPr lang="en-US" sz="1800" dirty="0" smtClean="0"/>
                      <a:t>56ppm</a:t>
                    </a:r>
                    <a:endParaRPr lang="en-US" dirty="0"/>
                  </a:p>
                </c:rich>
              </c:tx>
              <c:showLegendKey val="0"/>
              <c:showVal val="1"/>
              <c:showCatName val="0"/>
              <c:showSerName val="0"/>
              <c:showPercent val="0"/>
              <c:showBubbleSize val="0"/>
            </c:dLbl>
            <c:txPr>
              <a:bodyPr/>
              <a:lstStyle/>
              <a:p>
                <a:pPr>
                  <a:defRPr sz="1800" b="1">
                    <a:solidFill>
                      <a:schemeClr val="bg1"/>
                    </a:solidFill>
                    <a:latin typeface="Arial" pitchFamily="34" charset="0"/>
                    <a:cs typeface="Arial" pitchFamily="34" charset="0"/>
                  </a:defRPr>
                </a:pPr>
                <a:endParaRPr lang="es-EC"/>
              </a:p>
            </c:txPr>
            <c:showLegendKey val="0"/>
            <c:showVal val="1"/>
            <c:showCatName val="0"/>
            <c:showSerName val="0"/>
            <c:showPercent val="0"/>
            <c:showBubbleSize val="0"/>
            <c:showLeaderLines val="0"/>
          </c:dLbls>
          <c:cat>
            <c:strRef>
              <c:f>'JUGADORES SELECCIONADOS '!$M$18</c:f>
              <c:strCache>
                <c:ptCount val="1"/>
                <c:pt idx="0">
                  <c:v>MINIMO </c:v>
                </c:pt>
              </c:strCache>
            </c:strRef>
          </c:cat>
          <c:val>
            <c:numRef>
              <c:f>'JUGADORES SELECCIONADOS '!$Q$18</c:f>
              <c:numCache>
                <c:formatCode>0</c:formatCode>
                <c:ptCount val="1"/>
                <c:pt idx="0">
                  <c:v>56</c:v>
                </c:pt>
              </c:numCache>
            </c:numRef>
          </c:val>
        </c:ser>
        <c:dLbls>
          <c:showLegendKey val="0"/>
          <c:showVal val="0"/>
          <c:showCatName val="0"/>
          <c:showSerName val="0"/>
          <c:showPercent val="0"/>
          <c:showBubbleSize val="0"/>
        </c:dLbls>
        <c:gapWidth val="150"/>
        <c:shape val="cylinder"/>
        <c:axId val="210023936"/>
        <c:axId val="210025472"/>
        <c:axId val="0"/>
      </c:bar3DChart>
      <c:catAx>
        <c:axId val="210023936"/>
        <c:scaling>
          <c:orientation val="minMax"/>
        </c:scaling>
        <c:delete val="0"/>
        <c:axPos val="b"/>
        <c:majorTickMark val="out"/>
        <c:minorTickMark val="none"/>
        <c:tickLblPos val="nextTo"/>
        <c:txPr>
          <a:bodyPr/>
          <a:lstStyle/>
          <a:p>
            <a:pPr>
              <a:defRPr sz="1100" b="1">
                <a:solidFill>
                  <a:schemeClr val="bg1"/>
                </a:solidFill>
                <a:latin typeface="Arial" pitchFamily="34" charset="0"/>
                <a:cs typeface="Arial" pitchFamily="34" charset="0"/>
              </a:defRPr>
            </a:pPr>
            <a:endParaRPr lang="es-EC"/>
          </a:p>
        </c:txPr>
        <c:crossAx val="210025472"/>
        <c:crosses val="autoZero"/>
        <c:auto val="1"/>
        <c:lblAlgn val="ctr"/>
        <c:lblOffset val="100"/>
        <c:noMultiLvlLbl val="0"/>
      </c:catAx>
      <c:valAx>
        <c:axId val="210025472"/>
        <c:scaling>
          <c:orientation val="minMax"/>
        </c:scaling>
        <c:delete val="0"/>
        <c:axPos val="l"/>
        <c:majorGridlines/>
        <c:numFmt formatCode="0" sourceLinked="1"/>
        <c:majorTickMark val="out"/>
        <c:minorTickMark val="none"/>
        <c:tickLblPos val="nextTo"/>
        <c:crossAx val="210023936"/>
        <c:crosses val="autoZero"/>
        <c:crossBetween val="between"/>
      </c:valAx>
    </c:plotArea>
    <c:legend>
      <c:legendPos val="r"/>
      <c:layout>
        <c:manualLayout>
          <c:xMode val="edge"/>
          <c:yMode val="edge"/>
          <c:x val="0.81695898406110212"/>
          <c:y val="0.15993920065526487"/>
          <c:w val="0.16420546045045697"/>
          <c:h val="0.25130214289915498"/>
        </c:manualLayout>
      </c:layout>
      <c:overlay val="0"/>
      <c:txPr>
        <a:bodyPr/>
        <a:lstStyle/>
        <a:p>
          <a:pPr>
            <a:defRPr sz="1200" b="1">
              <a:latin typeface="Arial" pitchFamily="34" charset="0"/>
              <a:cs typeface="Arial" pitchFamily="34" charset="0"/>
            </a:defRPr>
          </a:pPr>
          <a:endParaRPr lang="es-EC"/>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C65D68-B280-4340-8965-BF6D7CA04F90}"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EC"/>
        </a:p>
      </dgm:t>
    </dgm:pt>
    <dgm:pt modelId="{304A478A-3A36-4EFD-B43D-B80AD1CA8644}">
      <dgm:prSet phldrT="[Texto]" custT="1"/>
      <dgm:spPr>
        <a:solidFill>
          <a:schemeClr val="tx1">
            <a:lumMod val="95000"/>
          </a:schemeClr>
        </a:solidFill>
      </dgm:spPr>
      <dgm:t>
        <a:bodyPr/>
        <a:lstStyle/>
        <a:p>
          <a:r>
            <a:rPr lang="es-EC" sz="1800" b="1" dirty="0" smtClean="0">
              <a:solidFill>
                <a:schemeClr val="bg1"/>
              </a:solidFill>
            </a:rPr>
            <a:t>Generalidad del entrenamiento </a:t>
          </a:r>
          <a:endParaRPr lang="es-EC" sz="1800" b="1" dirty="0">
            <a:solidFill>
              <a:schemeClr val="bg1"/>
            </a:solidFill>
          </a:endParaRPr>
        </a:p>
      </dgm:t>
    </dgm:pt>
    <dgm:pt modelId="{BE092689-749C-4CD2-972D-D721E9BC9A06}" type="parTrans" cxnId="{373310CD-9FF7-415C-8167-C33EB91B3593}">
      <dgm:prSet/>
      <dgm:spPr/>
      <dgm:t>
        <a:bodyPr/>
        <a:lstStyle/>
        <a:p>
          <a:endParaRPr lang="es-EC" sz="1800"/>
        </a:p>
      </dgm:t>
    </dgm:pt>
    <dgm:pt modelId="{8E689DCB-C700-46E5-AECF-8FAE978B5391}" type="sibTrans" cxnId="{373310CD-9FF7-415C-8167-C33EB91B359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1800" b="1" dirty="0" smtClean="0">
              <a:solidFill>
                <a:schemeClr val="bg1"/>
              </a:solidFill>
            </a:rPr>
            <a:t>Cargas inadecuadas de entrenamiento </a:t>
          </a:r>
        </a:p>
        <a:p>
          <a:pPr defTabSz="1600200">
            <a:lnSpc>
              <a:spcPct val="90000"/>
            </a:lnSpc>
            <a:spcBef>
              <a:spcPct val="0"/>
            </a:spcBef>
            <a:spcAft>
              <a:spcPct val="35000"/>
            </a:spcAft>
          </a:pPr>
          <a:endParaRPr lang="es-EC" sz="1800" b="1" dirty="0">
            <a:solidFill>
              <a:schemeClr val="bg1"/>
            </a:solidFill>
          </a:endParaRPr>
        </a:p>
      </dgm:t>
    </dgm:pt>
    <dgm:pt modelId="{AEF7C987-8D82-407D-8DF1-7284A29C7C54}">
      <dgm:prSet phldrT="[Texto]" custT="1"/>
      <dgm:spPr>
        <a:solidFill>
          <a:srgbClr val="00B0F0"/>
        </a:solidFill>
      </dgm:spPr>
      <dgm:t>
        <a:bodyPr/>
        <a:lstStyle/>
        <a:p>
          <a:r>
            <a:rPr lang="es-EC" sz="1800" b="1" dirty="0" smtClean="0">
              <a:solidFill>
                <a:schemeClr val="bg1"/>
              </a:solidFill>
            </a:rPr>
            <a:t>Presencia de lesiones </a:t>
          </a:r>
          <a:endParaRPr lang="es-EC" sz="1800" b="1" dirty="0">
            <a:solidFill>
              <a:schemeClr val="bg1"/>
            </a:solidFill>
          </a:endParaRPr>
        </a:p>
      </dgm:t>
    </dgm:pt>
    <dgm:pt modelId="{B2797EA8-22A6-49EB-9170-5B8F94F52FE3}" type="parTrans" cxnId="{B7DC7E03-513B-4611-8A5A-E1DF4BC110E8}">
      <dgm:prSet/>
      <dgm:spPr/>
      <dgm:t>
        <a:bodyPr/>
        <a:lstStyle/>
        <a:p>
          <a:endParaRPr lang="es-EC" sz="1800"/>
        </a:p>
      </dgm:t>
    </dgm:pt>
    <dgm:pt modelId="{3CC02073-EEFD-4F94-BA62-F37E4F348283}" type="sibTrans" cxnId="{B7DC7E03-513B-4611-8A5A-E1DF4BC110E8}">
      <dgm:prSet custT="1"/>
      <dgm:spPr>
        <a:solidFill>
          <a:srgbClr val="FFFF00"/>
        </a:solidFill>
      </dgm:spPr>
      <dgm:t>
        <a:bodyPr/>
        <a:lstStyle/>
        <a:p>
          <a:r>
            <a:rPr lang="es-EC" sz="1800" b="1" dirty="0" smtClean="0">
              <a:solidFill>
                <a:schemeClr val="bg1"/>
              </a:solidFill>
            </a:rPr>
            <a:t>Deficiente rendimiento físico </a:t>
          </a:r>
          <a:endParaRPr lang="es-EC" sz="1800" b="1" dirty="0">
            <a:solidFill>
              <a:schemeClr val="bg1"/>
            </a:solidFill>
          </a:endParaRPr>
        </a:p>
      </dgm:t>
    </dgm:pt>
    <dgm:pt modelId="{181EB053-EA66-4495-B296-7CB01E880B74}">
      <dgm:prSet phldrT="[Texto]" custT="1"/>
      <dgm:spPr>
        <a:solidFill>
          <a:srgbClr val="92D050"/>
        </a:solidFill>
      </dgm:spPr>
      <dgm:t>
        <a:bodyPr/>
        <a:lstStyle/>
        <a:p>
          <a:pPr algn="ctr"/>
          <a:r>
            <a:rPr lang="es-EC" sz="1800" b="1" dirty="0" smtClean="0">
              <a:solidFill>
                <a:schemeClr val="bg1"/>
              </a:solidFill>
            </a:rPr>
            <a:t>Deficiente recuperación post entrenamiento.</a:t>
          </a:r>
          <a:endParaRPr lang="es-EC" sz="1800" b="1" dirty="0">
            <a:solidFill>
              <a:schemeClr val="bg1"/>
            </a:solidFill>
          </a:endParaRPr>
        </a:p>
      </dgm:t>
    </dgm:pt>
    <dgm:pt modelId="{7B162203-7A04-489A-8FC0-0607C14FB9C7}" type="parTrans" cxnId="{501FB709-AD6A-47AA-9363-FF07A19BFC32}">
      <dgm:prSet/>
      <dgm:spPr/>
      <dgm:t>
        <a:bodyPr/>
        <a:lstStyle/>
        <a:p>
          <a:endParaRPr lang="es-EC" sz="1800"/>
        </a:p>
      </dgm:t>
    </dgm:pt>
    <dgm:pt modelId="{51812667-E412-4677-A612-BD99FC1F392F}" type="sibTrans" cxnId="{501FB709-AD6A-47AA-9363-FF07A19BFC32}">
      <dgm:prSet custT="1"/>
      <dgm:spPr>
        <a:solidFill>
          <a:schemeClr val="accent6">
            <a:lumMod val="40000"/>
            <a:lumOff val="60000"/>
          </a:schemeClr>
        </a:solidFill>
      </dgm:spPr>
      <dgm:t>
        <a:bodyPr/>
        <a:lstStyle/>
        <a:p>
          <a:r>
            <a:rPr lang="es-EC" sz="1800" b="1" dirty="0" smtClean="0">
              <a:solidFill>
                <a:schemeClr val="bg1"/>
              </a:solidFill>
            </a:rPr>
            <a:t>Entrenamientos tediosos </a:t>
          </a:r>
          <a:endParaRPr lang="es-EC" sz="1800" b="1" dirty="0">
            <a:solidFill>
              <a:schemeClr val="bg1"/>
            </a:solidFill>
          </a:endParaRPr>
        </a:p>
      </dgm:t>
    </dgm:pt>
    <dgm:pt modelId="{A142E9A6-646B-447A-A688-49AA306A9E1F}" type="pres">
      <dgm:prSet presAssocID="{45C65D68-B280-4340-8965-BF6D7CA04F90}" presName="Name0" presStyleCnt="0">
        <dgm:presLayoutVars>
          <dgm:chMax/>
          <dgm:chPref/>
          <dgm:dir/>
          <dgm:animLvl val="lvl"/>
        </dgm:presLayoutVars>
      </dgm:prSet>
      <dgm:spPr/>
      <dgm:t>
        <a:bodyPr/>
        <a:lstStyle/>
        <a:p>
          <a:endParaRPr lang="es-EC"/>
        </a:p>
      </dgm:t>
    </dgm:pt>
    <dgm:pt modelId="{76C17611-2113-40AE-A065-C78F485F03B0}" type="pres">
      <dgm:prSet presAssocID="{304A478A-3A36-4EFD-B43D-B80AD1CA8644}" presName="composite" presStyleCnt="0"/>
      <dgm:spPr/>
    </dgm:pt>
    <dgm:pt modelId="{FABFD765-6E76-4A44-BEAE-6AA86D902239}" type="pres">
      <dgm:prSet presAssocID="{304A478A-3A36-4EFD-B43D-B80AD1CA8644}" presName="Parent1" presStyleLbl="node1" presStyleIdx="0" presStyleCnt="6" custScaleX="311499" custLinFactNeighborX="74038" custLinFactNeighborY="-4831">
        <dgm:presLayoutVars>
          <dgm:chMax val="1"/>
          <dgm:chPref val="1"/>
          <dgm:bulletEnabled val="1"/>
        </dgm:presLayoutVars>
      </dgm:prSet>
      <dgm:spPr/>
      <dgm:t>
        <a:bodyPr/>
        <a:lstStyle/>
        <a:p>
          <a:endParaRPr lang="es-EC"/>
        </a:p>
      </dgm:t>
    </dgm:pt>
    <dgm:pt modelId="{8CD16F48-5302-4704-A04A-A980455CBD30}" type="pres">
      <dgm:prSet presAssocID="{304A478A-3A36-4EFD-B43D-B80AD1CA8644}" presName="Childtext1" presStyleLbl="revTx" presStyleIdx="0" presStyleCnt="3">
        <dgm:presLayoutVars>
          <dgm:chMax val="0"/>
          <dgm:chPref val="0"/>
          <dgm:bulletEnabled val="1"/>
        </dgm:presLayoutVars>
      </dgm:prSet>
      <dgm:spPr/>
      <dgm:t>
        <a:bodyPr/>
        <a:lstStyle/>
        <a:p>
          <a:endParaRPr lang="es-EC"/>
        </a:p>
      </dgm:t>
    </dgm:pt>
    <dgm:pt modelId="{166FBD81-2EB8-4F20-BAA5-B7B635C828C3}" type="pres">
      <dgm:prSet presAssocID="{304A478A-3A36-4EFD-B43D-B80AD1CA8644}" presName="BalanceSpacing" presStyleCnt="0"/>
      <dgm:spPr/>
    </dgm:pt>
    <dgm:pt modelId="{92FB9DDF-1DC1-4F6C-AE77-5CC38104219A}" type="pres">
      <dgm:prSet presAssocID="{304A478A-3A36-4EFD-B43D-B80AD1CA8644}" presName="BalanceSpacing1" presStyleCnt="0"/>
      <dgm:spPr/>
    </dgm:pt>
    <dgm:pt modelId="{9FC72BC5-A637-4116-8B63-06646B98E272}" type="pres">
      <dgm:prSet presAssocID="{8E689DCB-C700-46E5-AECF-8FAE978B5391}" presName="Accent1Text" presStyleLbl="node1" presStyleIdx="1" presStyleCnt="6" custScaleX="206923" custLinFactNeighborX="-75373" custLinFactNeighborY="-5"/>
      <dgm:spPr/>
      <dgm:t>
        <a:bodyPr/>
        <a:lstStyle/>
        <a:p>
          <a:endParaRPr lang="es-EC"/>
        </a:p>
      </dgm:t>
    </dgm:pt>
    <dgm:pt modelId="{F6EA16DB-D593-4DE1-BB32-02FDB4D2EDA2}" type="pres">
      <dgm:prSet presAssocID="{8E689DCB-C700-46E5-AECF-8FAE978B5391}" presName="spaceBetweenRectangles" presStyleCnt="0"/>
      <dgm:spPr/>
    </dgm:pt>
    <dgm:pt modelId="{23064ED3-BA29-43B8-A1E8-080B8E81DAE9}" type="pres">
      <dgm:prSet presAssocID="{AEF7C987-8D82-407D-8DF1-7284A29C7C54}" presName="composite" presStyleCnt="0"/>
      <dgm:spPr/>
    </dgm:pt>
    <dgm:pt modelId="{77984F61-2571-462A-AAC4-69F1698C8505}" type="pres">
      <dgm:prSet presAssocID="{AEF7C987-8D82-407D-8DF1-7284A29C7C54}" presName="Parent1" presStyleLbl="node1" presStyleIdx="2" presStyleCnt="6" custScaleX="130279" custLinFactNeighborX="-58955" custLinFactNeighborY="2091">
        <dgm:presLayoutVars>
          <dgm:chMax val="1"/>
          <dgm:chPref val="1"/>
          <dgm:bulletEnabled val="1"/>
        </dgm:presLayoutVars>
      </dgm:prSet>
      <dgm:spPr/>
      <dgm:t>
        <a:bodyPr/>
        <a:lstStyle/>
        <a:p>
          <a:endParaRPr lang="es-EC"/>
        </a:p>
      </dgm:t>
    </dgm:pt>
    <dgm:pt modelId="{9E857ADB-A0B7-4774-8559-8193F7A3B71D}" type="pres">
      <dgm:prSet presAssocID="{AEF7C987-8D82-407D-8DF1-7284A29C7C54}" presName="Childtext1" presStyleLbl="revTx" presStyleIdx="1" presStyleCnt="3">
        <dgm:presLayoutVars>
          <dgm:chMax val="0"/>
          <dgm:chPref val="0"/>
          <dgm:bulletEnabled val="1"/>
        </dgm:presLayoutVars>
      </dgm:prSet>
      <dgm:spPr/>
      <dgm:t>
        <a:bodyPr/>
        <a:lstStyle/>
        <a:p>
          <a:endParaRPr lang="es-EC"/>
        </a:p>
      </dgm:t>
    </dgm:pt>
    <dgm:pt modelId="{6FEAF33A-8AED-49A8-9824-84D331F7A7D0}" type="pres">
      <dgm:prSet presAssocID="{AEF7C987-8D82-407D-8DF1-7284A29C7C54}" presName="BalanceSpacing" presStyleCnt="0"/>
      <dgm:spPr/>
    </dgm:pt>
    <dgm:pt modelId="{BAC8CA4E-EEF5-4379-90EF-5A8D61D269C6}" type="pres">
      <dgm:prSet presAssocID="{AEF7C987-8D82-407D-8DF1-7284A29C7C54}" presName="BalanceSpacing1" presStyleCnt="0"/>
      <dgm:spPr/>
    </dgm:pt>
    <dgm:pt modelId="{435CF238-3C69-4887-836E-3144D0A2D81D}" type="pres">
      <dgm:prSet presAssocID="{3CC02073-EEFD-4F94-BA62-F37E4F348283}" presName="Accent1Text" presStyleLbl="node1" presStyleIdx="3" presStyleCnt="6" custScaleX="257992" custScaleY="73666" custLinFactNeighborX="57960" custLinFactNeighborY="10701"/>
      <dgm:spPr/>
      <dgm:t>
        <a:bodyPr/>
        <a:lstStyle/>
        <a:p>
          <a:endParaRPr lang="es-EC"/>
        </a:p>
      </dgm:t>
    </dgm:pt>
    <dgm:pt modelId="{89CFCCF9-9042-42C1-8445-9F46E73BF90A}" type="pres">
      <dgm:prSet presAssocID="{3CC02073-EEFD-4F94-BA62-F37E4F348283}" presName="spaceBetweenRectangles" presStyleCnt="0"/>
      <dgm:spPr/>
    </dgm:pt>
    <dgm:pt modelId="{5CE768E2-6748-4B3E-82B9-8CCAD3078E4C}" type="pres">
      <dgm:prSet presAssocID="{181EB053-EA66-4495-B296-7CB01E880B74}" presName="composite" presStyleCnt="0"/>
      <dgm:spPr/>
    </dgm:pt>
    <dgm:pt modelId="{2E4B433F-0D82-4B38-8D0D-0A904D6EFF89}" type="pres">
      <dgm:prSet presAssocID="{181EB053-EA66-4495-B296-7CB01E880B74}" presName="Parent1" presStyleLbl="node1" presStyleIdx="4" presStyleCnt="6" custScaleX="225936" custLinFactNeighborX="8531" custLinFactNeighborY="7191">
        <dgm:presLayoutVars>
          <dgm:chMax val="1"/>
          <dgm:chPref val="1"/>
          <dgm:bulletEnabled val="1"/>
        </dgm:presLayoutVars>
      </dgm:prSet>
      <dgm:spPr/>
      <dgm:t>
        <a:bodyPr/>
        <a:lstStyle/>
        <a:p>
          <a:endParaRPr lang="es-EC"/>
        </a:p>
      </dgm:t>
    </dgm:pt>
    <dgm:pt modelId="{896E9C9B-BE0F-411C-996A-0F0E66940E82}" type="pres">
      <dgm:prSet presAssocID="{181EB053-EA66-4495-B296-7CB01E880B74}" presName="Childtext1" presStyleLbl="revTx" presStyleIdx="2" presStyleCnt="3">
        <dgm:presLayoutVars>
          <dgm:chMax val="0"/>
          <dgm:chPref val="0"/>
          <dgm:bulletEnabled val="1"/>
        </dgm:presLayoutVars>
      </dgm:prSet>
      <dgm:spPr/>
      <dgm:t>
        <a:bodyPr/>
        <a:lstStyle/>
        <a:p>
          <a:endParaRPr lang="es-EC"/>
        </a:p>
      </dgm:t>
    </dgm:pt>
    <dgm:pt modelId="{27158854-922B-4A1A-B7D1-0319DA05F6D6}" type="pres">
      <dgm:prSet presAssocID="{181EB053-EA66-4495-B296-7CB01E880B74}" presName="BalanceSpacing" presStyleCnt="0"/>
      <dgm:spPr/>
    </dgm:pt>
    <dgm:pt modelId="{AF1CCC9B-C6E7-4A39-A995-D7E69122B561}" type="pres">
      <dgm:prSet presAssocID="{181EB053-EA66-4495-B296-7CB01E880B74}" presName="BalanceSpacing1" presStyleCnt="0"/>
      <dgm:spPr/>
    </dgm:pt>
    <dgm:pt modelId="{5B77D4F4-5EED-492E-80C8-260C709590D8}" type="pres">
      <dgm:prSet presAssocID="{51812667-E412-4677-A612-BD99FC1F392F}" presName="Accent1Text" presStyleLbl="node1" presStyleIdx="5" presStyleCnt="6" custScaleX="184978" custLinFactX="-8118" custLinFactNeighborX="-100000" custLinFactNeighborY="-8748"/>
      <dgm:spPr/>
      <dgm:t>
        <a:bodyPr/>
        <a:lstStyle/>
        <a:p>
          <a:endParaRPr lang="es-EC"/>
        </a:p>
      </dgm:t>
    </dgm:pt>
  </dgm:ptLst>
  <dgm:cxnLst>
    <dgm:cxn modelId="{501FB709-AD6A-47AA-9363-FF07A19BFC32}" srcId="{45C65D68-B280-4340-8965-BF6D7CA04F90}" destId="{181EB053-EA66-4495-B296-7CB01E880B74}" srcOrd="2" destOrd="0" parTransId="{7B162203-7A04-489A-8FC0-0607C14FB9C7}" sibTransId="{51812667-E412-4677-A612-BD99FC1F392F}"/>
    <dgm:cxn modelId="{042806D6-666B-493B-945B-25E9EFBC3D94}" type="presOf" srcId="{51812667-E412-4677-A612-BD99FC1F392F}" destId="{5B77D4F4-5EED-492E-80C8-260C709590D8}" srcOrd="0" destOrd="0" presId="urn:microsoft.com/office/officeart/2008/layout/AlternatingHexagons"/>
    <dgm:cxn modelId="{A2B06FE5-0C72-46E7-89BB-E94835712B83}" type="presOf" srcId="{181EB053-EA66-4495-B296-7CB01E880B74}" destId="{2E4B433F-0D82-4B38-8D0D-0A904D6EFF89}" srcOrd="0" destOrd="0" presId="urn:microsoft.com/office/officeart/2008/layout/AlternatingHexagons"/>
    <dgm:cxn modelId="{50CD728E-4D08-4510-A53F-9106EC905DED}" type="presOf" srcId="{8E689DCB-C700-46E5-AECF-8FAE978B5391}" destId="{9FC72BC5-A637-4116-8B63-06646B98E272}" srcOrd="0" destOrd="0" presId="urn:microsoft.com/office/officeart/2008/layout/AlternatingHexagons"/>
    <dgm:cxn modelId="{E5DB10B0-AF69-4BB7-A9A3-FE6A077A4C7C}" type="presOf" srcId="{45C65D68-B280-4340-8965-BF6D7CA04F90}" destId="{A142E9A6-646B-447A-A688-49AA306A9E1F}" srcOrd="0" destOrd="0" presId="urn:microsoft.com/office/officeart/2008/layout/AlternatingHexagons"/>
    <dgm:cxn modelId="{727FCACA-BE58-4EAC-A70C-70010F0644F1}" type="presOf" srcId="{AEF7C987-8D82-407D-8DF1-7284A29C7C54}" destId="{77984F61-2571-462A-AAC4-69F1698C8505}" srcOrd="0" destOrd="0" presId="urn:microsoft.com/office/officeart/2008/layout/AlternatingHexagons"/>
    <dgm:cxn modelId="{373310CD-9FF7-415C-8167-C33EB91B3593}" srcId="{45C65D68-B280-4340-8965-BF6D7CA04F90}" destId="{304A478A-3A36-4EFD-B43D-B80AD1CA8644}" srcOrd="0" destOrd="0" parTransId="{BE092689-749C-4CD2-972D-D721E9BC9A06}" sibTransId="{8E689DCB-C700-46E5-AECF-8FAE978B5391}"/>
    <dgm:cxn modelId="{97F56189-F149-430F-B3FB-E07FF08FF5E8}" type="presOf" srcId="{304A478A-3A36-4EFD-B43D-B80AD1CA8644}" destId="{FABFD765-6E76-4A44-BEAE-6AA86D902239}" srcOrd="0" destOrd="0" presId="urn:microsoft.com/office/officeart/2008/layout/AlternatingHexagons"/>
    <dgm:cxn modelId="{BCB2F853-8A34-4C7E-9970-FDA6F47ECA64}" type="presOf" srcId="{3CC02073-EEFD-4F94-BA62-F37E4F348283}" destId="{435CF238-3C69-4887-836E-3144D0A2D81D}" srcOrd="0" destOrd="0" presId="urn:microsoft.com/office/officeart/2008/layout/AlternatingHexagons"/>
    <dgm:cxn modelId="{B7DC7E03-513B-4611-8A5A-E1DF4BC110E8}" srcId="{45C65D68-B280-4340-8965-BF6D7CA04F90}" destId="{AEF7C987-8D82-407D-8DF1-7284A29C7C54}" srcOrd="1" destOrd="0" parTransId="{B2797EA8-22A6-49EB-9170-5B8F94F52FE3}" sibTransId="{3CC02073-EEFD-4F94-BA62-F37E4F348283}"/>
    <dgm:cxn modelId="{E0E017DF-E263-48B8-B444-5C7DA0931138}" type="presParOf" srcId="{A142E9A6-646B-447A-A688-49AA306A9E1F}" destId="{76C17611-2113-40AE-A065-C78F485F03B0}" srcOrd="0" destOrd="0" presId="urn:microsoft.com/office/officeart/2008/layout/AlternatingHexagons"/>
    <dgm:cxn modelId="{AAC03DF1-C8CF-4DE5-A4BC-A374B3B60FE7}" type="presParOf" srcId="{76C17611-2113-40AE-A065-C78F485F03B0}" destId="{FABFD765-6E76-4A44-BEAE-6AA86D902239}" srcOrd="0" destOrd="0" presId="urn:microsoft.com/office/officeart/2008/layout/AlternatingHexagons"/>
    <dgm:cxn modelId="{946F8430-05EB-4861-B6C7-6E6D6C15323F}" type="presParOf" srcId="{76C17611-2113-40AE-A065-C78F485F03B0}" destId="{8CD16F48-5302-4704-A04A-A980455CBD30}" srcOrd="1" destOrd="0" presId="urn:microsoft.com/office/officeart/2008/layout/AlternatingHexagons"/>
    <dgm:cxn modelId="{40336579-FBBE-4D7F-9F4C-81A063AC0FBC}" type="presParOf" srcId="{76C17611-2113-40AE-A065-C78F485F03B0}" destId="{166FBD81-2EB8-4F20-BAA5-B7B635C828C3}" srcOrd="2" destOrd="0" presId="urn:microsoft.com/office/officeart/2008/layout/AlternatingHexagons"/>
    <dgm:cxn modelId="{FA1BA662-8EA8-4494-A021-85A914BB028E}" type="presParOf" srcId="{76C17611-2113-40AE-A065-C78F485F03B0}" destId="{92FB9DDF-1DC1-4F6C-AE77-5CC38104219A}" srcOrd="3" destOrd="0" presId="urn:microsoft.com/office/officeart/2008/layout/AlternatingHexagons"/>
    <dgm:cxn modelId="{F95EF7A8-B008-4473-89A5-7D7DA8283BAD}" type="presParOf" srcId="{76C17611-2113-40AE-A065-C78F485F03B0}" destId="{9FC72BC5-A637-4116-8B63-06646B98E272}" srcOrd="4" destOrd="0" presId="urn:microsoft.com/office/officeart/2008/layout/AlternatingHexagons"/>
    <dgm:cxn modelId="{A804CFC2-3216-4F4D-BF65-25EFF328335D}" type="presParOf" srcId="{A142E9A6-646B-447A-A688-49AA306A9E1F}" destId="{F6EA16DB-D593-4DE1-BB32-02FDB4D2EDA2}" srcOrd="1" destOrd="0" presId="urn:microsoft.com/office/officeart/2008/layout/AlternatingHexagons"/>
    <dgm:cxn modelId="{E9CD8F86-43A4-4E87-91D0-158B984E8A7C}" type="presParOf" srcId="{A142E9A6-646B-447A-A688-49AA306A9E1F}" destId="{23064ED3-BA29-43B8-A1E8-080B8E81DAE9}" srcOrd="2" destOrd="0" presId="urn:microsoft.com/office/officeart/2008/layout/AlternatingHexagons"/>
    <dgm:cxn modelId="{430C7A18-BDCE-4358-8AC5-6F56A0D1E554}" type="presParOf" srcId="{23064ED3-BA29-43B8-A1E8-080B8E81DAE9}" destId="{77984F61-2571-462A-AAC4-69F1698C8505}" srcOrd="0" destOrd="0" presId="urn:microsoft.com/office/officeart/2008/layout/AlternatingHexagons"/>
    <dgm:cxn modelId="{78B4E14C-E577-4080-B777-CBEE257FDCB3}" type="presParOf" srcId="{23064ED3-BA29-43B8-A1E8-080B8E81DAE9}" destId="{9E857ADB-A0B7-4774-8559-8193F7A3B71D}" srcOrd="1" destOrd="0" presId="urn:microsoft.com/office/officeart/2008/layout/AlternatingHexagons"/>
    <dgm:cxn modelId="{25CF7549-2349-43F1-9B4A-80BB2ED970C2}" type="presParOf" srcId="{23064ED3-BA29-43B8-A1E8-080B8E81DAE9}" destId="{6FEAF33A-8AED-49A8-9824-84D331F7A7D0}" srcOrd="2" destOrd="0" presId="urn:microsoft.com/office/officeart/2008/layout/AlternatingHexagons"/>
    <dgm:cxn modelId="{378D48C4-3D2B-4441-B485-973654484518}" type="presParOf" srcId="{23064ED3-BA29-43B8-A1E8-080B8E81DAE9}" destId="{BAC8CA4E-EEF5-4379-90EF-5A8D61D269C6}" srcOrd="3" destOrd="0" presId="urn:microsoft.com/office/officeart/2008/layout/AlternatingHexagons"/>
    <dgm:cxn modelId="{A3FB7DF1-993D-40B1-8A12-072CE562D70B}" type="presParOf" srcId="{23064ED3-BA29-43B8-A1E8-080B8E81DAE9}" destId="{435CF238-3C69-4887-836E-3144D0A2D81D}" srcOrd="4" destOrd="0" presId="urn:microsoft.com/office/officeart/2008/layout/AlternatingHexagons"/>
    <dgm:cxn modelId="{BFE72161-668B-49C4-9A1F-BB9971870745}" type="presParOf" srcId="{A142E9A6-646B-447A-A688-49AA306A9E1F}" destId="{89CFCCF9-9042-42C1-8445-9F46E73BF90A}" srcOrd="3" destOrd="0" presId="urn:microsoft.com/office/officeart/2008/layout/AlternatingHexagons"/>
    <dgm:cxn modelId="{4A771617-134E-4570-A8B6-A6BF68ACBD80}" type="presParOf" srcId="{A142E9A6-646B-447A-A688-49AA306A9E1F}" destId="{5CE768E2-6748-4B3E-82B9-8CCAD3078E4C}" srcOrd="4" destOrd="0" presId="urn:microsoft.com/office/officeart/2008/layout/AlternatingHexagons"/>
    <dgm:cxn modelId="{45054937-5063-4445-8F08-802F788B0C5D}" type="presParOf" srcId="{5CE768E2-6748-4B3E-82B9-8CCAD3078E4C}" destId="{2E4B433F-0D82-4B38-8D0D-0A904D6EFF89}" srcOrd="0" destOrd="0" presId="urn:microsoft.com/office/officeart/2008/layout/AlternatingHexagons"/>
    <dgm:cxn modelId="{ED3C4E27-829B-449F-B033-4A0BD9CD8939}" type="presParOf" srcId="{5CE768E2-6748-4B3E-82B9-8CCAD3078E4C}" destId="{896E9C9B-BE0F-411C-996A-0F0E66940E82}" srcOrd="1" destOrd="0" presId="urn:microsoft.com/office/officeart/2008/layout/AlternatingHexagons"/>
    <dgm:cxn modelId="{916B139F-F070-4148-B04A-92C7E53729CA}" type="presParOf" srcId="{5CE768E2-6748-4B3E-82B9-8CCAD3078E4C}" destId="{27158854-922B-4A1A-B7D1-0319DA05F6D6}" srcOrd="2" destOrd="0" presId="urn:microsoft.com/office/officeart/2008/layout/AlternatingHexagons"/>
    <dgm:cxn modelId="{69016361-7771-4912-95BD-0E59D224BF9E}" type="presParOf" srcId="{5CE768E2-6748-4B3E-82B9-8CCAD3078E4C}" destId="{AF1CCC9B-C6E7-4A39-A995-D7E69122B561}" srcOrd="3" destOrd="0" presId="urn:microsoft.com/office/officeart/2008/layout/AlternatingHexagons"/>
    <dgm:cxn modelId="{FFFBD409-6942-4D2A-89CD-C01170A9B1B0}" type="presParOf" srcId="{5CE768E2-6748-4B3E-82B9-8CCAD3078E4C}" destId="{5B77D4F4-5EED-492E-80C8-260C709590D8}" srcOrd="4" destOrd="0" presId="urn:microsoft.com/office/officeart/2008/layout/AlternatingHexagon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F36AE1-2404-4C9B-A930-36EC7F104A77}"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s-EC"/>
        </a:p>
      </dgm:t>
    </dgm:pt>
    <dgm:pt modelId="{9CCF7CEC-70BF-4D82-84C0-BD1C870E93DF}">
      <dgm:prSet phldrT="[Texto]" custT="1">
        <dgm:style>
          <a:lnRef idx="1">
            <a:schemeClr val="accent3"/>
          </a:lnRef>
          <a:fillRef idx="2">
            <a:schemeClr val="accent3"/>
          </a:fillRef>
          <a:effectRef idx="1">
            <a:schemeClr val="accent3"/>
          </a:effectRef>
          <a:fontRef idx="minor">
            <a:schemeClr val="dk1"/>
          </a:fontRef>
        </dgm:style>
      </dgm:prSet>
      <dgm:spPr>
        <a:solidFill>
          <a:srgbClr val="00B050"/>
        </a:solidFill>
      </dgm:spPr>
      <dgm:t>
        <a:bodyPr/>
        <a:lstStyle/>
        <a:p>
          <a:r>
            <a:rPr lang="es-EC" sz="1800" b="1" dirty="0" smtClean="0">
              <a:solidFill>
                <a:schemeClr val="bg1"/>
              </a:solidFill>
              <a:latin typeface="Aharoni" pitchFamily="2" charset="-79"/>
              <a:cs typeface="Aharoni" pitchFamily="2" charset="-79"/>
            </a:rPr>
            <a:t>CONDICIONANTES </a:t>
          </a:r>
          <a:endParaRPr lang="es-EC" sz="1800" b="1" dirty="0">
            <a:solidFill>
              <a:schemeClr val="bg1"/>
            </a:solidFill>
            <a:latin typeface="Aharoni" pitchFamily="2" charset="-79"/>
            <a:cs typeface="Aharoni" pitchFamily="2" charset="-79"/>
          </a:endParaRPr>
        </a:p>
      </dgm:t>
    </dgm:pt>
    <dgm:pt modelId="{0C9E8CA9-F572-4E10-AE3D-D8B26267E918}" type="parTrans" cxnId="{C79C215A-48B3-4111-B5EE-D9B298964FF0}">
      <dgm:prSet/>
      <dgm:spPr/>
      <dgm:t>
        <a:bodyPr/>
        <a:lstStyle/>
        <a:p>
          <a:endParaRPr lang="es-EC" sz="1800" b="1">
            <a:solidFill>
              <a:schemeClr val="bg1"/>
            </a:solidFill>
            <a:latin typeface="Aharoni" pitchFamily="2" charset="-79"/>
            <a:cs typeface="Aharoni" pitchFamily="2" charset="-79"/>
          </a:endParaRPr>
        </a:p>
      </dgm:t>
    </dgm:pt>
    <dgm:pt modelId="{41C12A6B-382A-4C6C-8B2E-D402BB710B00}" type="sibTrans" cxnId="{C79C215A-48B3-4111-B5EE-D9B298964FF0}">
      <dgm:prSet/>
      <dgm:spPr/>
      <dgm:t>
        <a:bodyPr/>
        <a:lstStyle/>
        <a:p>
          <a:endParaRPr lang="es-EC" sz="1800" b="1">
            <a:solidFill>
              <a:schemeClr val="bg1"/>
            </a:solidFill>
            <a:latin typeface="Aharoni" pitchFamily="2" charset="-79"/>
            <a:cs typeface="Aharoni" pitchFamily="2" charset="-79"/>
          </a:endParaRPr>
        </a:p>
      </dgm:t>
    </dgm:pt>
    <dgm:pt modelId="{264D98E6-C1AF-4114-9BA3-DE6AED1EB724}">
      <dgm:prSet phldrT="[Texto]" custT="1"/>
      <dgm:spPr/>
      <dgm:t>
        <a:bodyPr/>
        <a:lstStyle/>
        <a:p>
          <a:r>
            <a:rPr lang="es-EC" sz="2800" b="1" dirty="0" smtClean="0">
              <a:solidFill>
                <a:schemeClr val="bg1"/>
              </a:solidFill>
              <a:latin typeface="Aharoni" pitchFamily="2" charset="-79"/>
              <a:cs typeface="Aharoni" pitchFamily="2" charset="-79"/>
            </a:rPr>
            <a:t>Fuerza, resistencia y velocidad </a:t>
          </a:r>
          <a:endParaRPr lang="es-EC" sz="2800" b="1" dirty="0">
            <a:solidFill>
              <a:schemeClr val="bg1"/>
            </a:solidFill>
            <a:latin typeface="Aharoni" pitchFamily="2" charset="-79"/>
            <a:cs typeface="Aharoni" pitchFamily="2" charset="-79"/>
          </a:endParaRPr>
        </a:p>
      </dgm:t>
    </dgm:pt>
    <dgm:pt modelId="{4372BFDD-0C58-47F6-B6B1-7EC73F0E597D}" type="parTrans" cxnId="{EC8E7020-3C37-4748-BA73-6D214EDCA445}">
      <dgm:prSet/>
      <dgm:spPr/>
      <dgm:t>
        <a:bodyPr/>
        <a:lstStyle/>
        <a:p>
          <a:endParaRPr lang="es-EC" sz="1800" b="1">
            <a:solidFill>
              <a:schemeClr val="bg1"/>
            </a:solidFill>
            <a:latin typeface="Aharoni" pitchFamily="2" charset="-79"/>
            <a:cs typeface="Aharoni" pitchFamily="2" charset="-79"/>
          </a:endParaRPr>
        </a:p>
      </dgm:t>
    </dgm:pt>
    <dgm:pt modelId="{3A91B0E0-FDB4-4670-883A-D1FD6A7F6224}" type="sibTrans" cxnId="{EC8E7020-3C37-4748-BA73-6D214EDCA445}">
      <dgm:prSet/>
      <dgm:spPr/>
      <dgm:t>
        <a:bodyPr/>
        <a:lstStyle/>
        <a:p>
          <a:endParaRPr lang="es-EC" sz="1800" b="1">
            <a:solidFill>
              <a:schemeClr val="bg1"/>
            </a:solidFill>
            <a:latin typeface="Aharoni" pitchFamily="2" charset="-79"/>
            <a:cs typeface="Aharoni" pitchFamily="2" charset="-79"/>
          </a:endParaRPr>
        </a:p>
      </dgm:t>
    </dgm:pt>
    <dgm:pt modelId="{ACE50E1D-3639-4D60-AD67-06D84EAB283F}">
      <dgm:prSet phldrT="[Texto]" custT="1"/>
      <dgm:spPr>
        <a:solidFill>
          <a:srgbClr val="FFFF00"/>
        </a:solidFill>
      </dgm:spPr>
      <dgm:t>
        <a:bodyPr/>
        <a:lstStyle/>
        <a:p>
          <a:r>
            <a:rPr lang="es-EC" sz="1800" b="1" dirty="0" smtClean="0">
              <a:solidFill>
                <a:schemeClr val="bg1"/>
              </a:solidFill>
              <a:latin typeface="Aharoni" pitchFamily="2" charset="-79"/>
              <a:cs typeface="Aharoni" pitchFamily="2" charset="-79"/>
            </a:rPr>
            <a:t>COORDINATIVAS </a:t>
          </a:r>
          <a:endParaRPr lang="es-EC" sz="1800" b="1" dirty="0">
            <a:solidFill>
              <a:schemeClr val="bg1"/>
            </a:solidFill>
            <a:latin typeface="Aharoni" pitchFamily="2" charset="-79"/>
            <a:cs typeface="Aharoni" pitchFamily="2" charset="-79"/>
          </a:endParaRPr>
        </a:p>
      </dgm:t>
    </dgm:pt>
    <dgm:pt modelId="{F152DBC2-8D86-4BFB-BF92-960A47A42257}" type="parTrans" cxnId="{3218E679-1203-4144-A32C-1505CF6FB0F1}">
      <dgm:prSet/>
      <dgm:spPr/>
      <dgm:t>
        <a:bodyPr/>
        <a:lstStyle/>
        <a:p>
          <a:endParaRPr lang="es-EC" sz="1800" b="1">
            <a:solidFill>
              <a:schemeClr val="bg1"/>
            </a:solidFill>
            <a:latin typeface="Aharoni" pitchFamily="2" charset="-79"/>
            <a:cs typeface="Aharoni" pitchFamily="2" charset="-79"/>
          </a:endParaRPr>
        </a:p>
      </dgm:t>
    </dgm:pt>
    <dgm:pt modelId="{46AE8AE9-3A18-4110-B8A9-6B01F20F7423}" type="sibTrans" cxnId="{3218E679-1203-4144-A32C-1505CF6FB0F1}">
      <dgm:prSet/>
      <dgm:spPr/>
      <dgm:t>
        <a:bodyPr/>
        <a:lstStyle/>
        <a:p>
          <a:endParaRPr lang="es-EC" sz="1800" b="1">
            <a:solidFill>
              <a:schemeClr val="bg1"/>
            </a:solidFill>
            <a:latin typeface="Aharoni" pitchFamily="2" charset="-79"/>
            <a:cs typeface="Aharoni" pitchFamily="2" charset="-79"/>
          </a:endParaRPr>
        </a:p>
      </dgm:t>
    </dgm:pt>
    <dgm:pt modelId="{9F7E39A0-2805-4541-B2EC-2746AB8F7E57}">
      <dgm:prSet phldrT="[Texto]" custT="1"/>
      <dgm:spPr/>
      <dgm:t>
        <a:bodyPr/>
        <a:lstStyle/>
        <a:p>
          <a:r>
            <a:rPr lang="es-ES_tradnl" sz="2800" b="1" dirty="0" smtClean="0">
              <a:solidFill>
                <a:schemeClr val="bg1"/>
              </a:solidFill>
              <a:latin typeface="Aharoni" pitchFamily="2" charset="-79"/>
              <a:cs typeface="Aharoni" pitchFamily="2" charset="-79"/>
            </a:rPr>
            <a:t>Diferenciación, acoplamiento, transformación, equilibrio,-estabilización, orientación, ritmización  y reacción </a:t>
          </a:r>
          <a:endParaRPr lang="es-EC" sz="2800" b="1" dirty="0">
            <a:solidFill>
              <a:schemeClr val="bg1"/>
            </a:solidFill>
            <a:latin typeface="Aharoni" pitchFamily="2" charset="-79"/>
            <a:cs typeface="Aharoni" pitchFamily="2" charset="-79"/>
          </a:endParaRPr>
        </a:p>
      </dgm:t>
    </dgm:pt>
    <dgm:pt modelId="{45A38A07-999E-4998-A37A-EF723630C441}" type="parTrans" cxnId="{15DD9BEC-42E0-4280-B833-3337E894709E}">
      <dgm:prSet/>
      <dgm:spPr/>
      <dgm:t>
        <a:bodyPr/>
        <a:lstStyle/>
        <a:p>
          <a:endParaRPr lang="es-EC" sz="1800" b="1">
            <a:solidFill>
              <a:schemeClr val="bg1"/>
            </a:solidFill>
            <a:latin typeface="Aharoni" pitchFamily="2" charset="-79"/>
            <a:cs typeface="Aharoni" pitchFamily="2" charset="-79"/>
          </a:endParaRPr>
        </a:p>
      </dgm:t>
    </dgm:pt>
    <dgm:pt modelId="{10009810-3FC1-461F-BB75-85D7FDBB80C2}" type="sibTrans" cxnId="{15DD9BEC-42E0-4280-B833-3337E894709E}">
      <dgm:prSet/>
      <dgm:spPr/>
      <dgm:t>
        <a:bodyPr/>
        <a:lstStyle/>
        <a:p>
          <a:endParaRPr lang="es-EC" sz="1800" b="1">
            <a:solidFill>
              <a:schemeClr val="bg1"/>
            </a:solidFill>
            <a:latin typeface="Aharoni" pitchFamily="2" charset="-79"/>
            <a:cs typeface="Aharoni" pitchFamily="2" charset="-79"/>
          </a:endParaRPr>
        </a:p>
      </dgm:t>
    </dgm:pt>
    <dgm:pt modelId="{F7E151D8-F35F-4172-BD05-4ED4375D10D1}">
      <dgm:prSet phldrT="[Texto]" custT="1"/>
      <dgm:spPr>
        <a:solidFill>
          <a:schemeClr val="accent5">
            <a:lumMod val="60000"/>
            <a:lumOff val="40000"/>
          </a:schemeClr>
        </a:solidFill>
      </dgm:spPr>
      <dgm:t>
        <a:bodyPr/>
        <a:lstStyle/>
        <a:p>
          <a:r>
            <a:rPr lang="es-EC" sz="1800" b="1" dirty="0" smtClean="0">
              <a:solidFill>
                <a:schemeClr val="bg1"/>
              </a:solidFill>
              <a:latin typeface="Aharoni" pitchFamily="2" charset="-79"/>
              <a:cs typeface="Aharoni" pitchFamily="2" charset="-79"/>
            </a:rPr>
            <a:t>FLEXIBILIDAD </a:t>
          </a:r>
          <a:endParaRPr lang="es-EC" sz="1800" b="1" dirty="0">
            <a:solidFill>
              <a:schemeClr val="bg1"/>
            </a:solidFill>
            <a:latin typeface="Aharoni" pitchFamily="2" charset="-79"/>
            <a:cs typeface="Aharoni" pitchFamily="2" charset="-79"/>
          </a:endParaRPr>
        </a:p>
      </dgm:t>
    </dgm:pt>
    <dgm:pt modelId="{0B8F2DCA-BCB9-424D-BF5E-D9DB53AC6EFF}" type="parTrans" cxnId="{BE9227C8-8BBE-44AC-A83D-EEDB886BF3F7}">
      <dgm:prSet/>
      <dgm:spPr/>
      <dgm:t>
        <a:bodyPr/>
        <a:lstStyle/>
        <a:p>
          <a:endParaRPr lang="es-EC" sz="1800" b="1">
            <a:solidFill>
              <a:schemeClr val="bg1"/>
            </a:solidFill>
            <a:latin typeface="Aharoni" pitchFamily="2" charset="-79"/>
            <a:cs typeface="Aharoni" pitchFamily="2" charset="-79"/>
          </a:endParaRPr>
        </a:p>
      </dgm:t>
    </dgm:pt>
    <dgm:pt modelId="{99AB733D-38EC-4DE5-B3FB-627E124BCB34}" type="sibTrans" cxnId="{BE9227C8-8BBE-44AC-A83D-EEDB886BF3F7}">
      <dgm:prSet/>
      <dgm:spPr/>
      <dgm:t>
        <a:bodyPr/>
        <a:lstStyle/>
        <a:p>
          <a:endParaRPr lang="es-EC" sz="1800" b="1">
            <a:solidFill>
              <a:schemeClr val="bg1"/>
            </a:solidFill>
            <a:latin typeface="Aharoni" pitchFamily="2" charset="-79"/>
            <a:cs typeface="Aharoni" pitchFamily="2" charset="-79"/>
          </a:endParaRPr>
        </a:p>
      </dgm:t>
    </dgm:pt>
    <dgm:pt modelId="{B90B2421-4526-446C-8910-5CFDF450B3A9}">
      <dgm:prSet phldrT="[Texto]" custT="1"/>
      <dgm:spPr/>
      <dgm:t>
        <a:bodyPr/>
        <a:lstStyle/>
        <a:p>
          <a:r>
            <a:rPr lang="es-EC" sz="2800" b="1" dirty="0" smtClean="0">
              <a:solidFill>
                <a:schemeClr val="bg1"/>
              </a:solidFill>
              <a:latin typeface="Aharoni" pitchFamily="2" charset="-79"/>
              <a:cs typeface="Aharoni" pitchFamily="2" charset="-79"/>
            </a:rPr>
            <a:t>Pasiva y activa </a:t>
          </a:r>
          <a:endParaRPr lang="es-EC" sz="2800" b="1" dirty="0">
            <a:solidFill>
              <a:schemeClr val="bg1"/>
            </a:solidFill>
            <a:latin typeface="Aharoni" pitchFamily="2" charset="-79"/>
            <a:cs typeface="Aharoni" pitchFamily="2" charset="-79"/>
          </a:endParaRPr>
        </a:p>
      </dgm:t>
    </dgm:pt>
    <dgm:pt modelId="{FDBBA54B-0F71-4A45-9884-170D68149B4A}" type="parTrans" cxnId="{04879BE7-21F1-4B2A-8C8E-EF73B39A732A}">
      <dgm:prSet/>
      <dgm:spPr/>
      <dgm:t>
        <a:bodyPr/>
        <a:lstStyle/>
        <a:p>
          <a:endParaRPr lang="es-EC" sz="1800" b="1">
            <a:solidFill>
              <a:schemeClr val="bg1"/>
            </a:solidFill>
            <a:latin typeface="Aharoni" pitchFamily="2" charset="-79"/>
            <a:cs typeface="Aharoni" pitchFamily="2" charset="-79"/>
          </a:endParaRPr>
        </a:p>
      </dgm:t>
    </dgm:pt>
    <dgm:pt modelId="{3E28691D-70B0-41C1-8E8A-0CF5A5AF3B21}" type="sibTrans" cxnId="{04879BE7-21F1-4B2A-8C8E-EF73B39A732A}">
      <dgm:prSet/>
      <dgm:spPr/>
      <dgm:t>
        <a:bodyPr/>
        <a:lstStyle/>
        <a:p>
          <a:endParaRPr lang="es-EC" sz="1800" b="1">
            <a:solidFill>
              <a:schemeClr val="bg1"/>
            </a:solidFill>
            <a:latin typeface="Aharoni" pitchFamily="2" charset="-79"/>
            <a:cs typeface="Aharoni" pitchFamily="2" charset="-79"/>
          </a:endParaRPr>
        </a:p>
      </dgm:t>
    </dgm:pt>
    <dgm:pt modelId="{9136AFD4-6BA2-4F27-BE17-D7D0083ED932}" type="pres">
      <dgm:prSet presAssocID="{71F36AE1-2404-4C9B-A930-36EC7F104A77}" presName="Name0" presStyleCnt="0">
        <dgm:presLayoutVars>
          <dgm:chMax/>
          <dgm:chPref val="3"/>
          <dgm:dir/>
          <dgm:animOne val="branch"/>
          <dgm:animLvl val="lvl"/>
        </dgm:presLayoutVars>
      </dgm:prSet>
      <dgm:spPr/>
      <dgm:t>
        <a:bodyPr/>
        <a:lstStyle/>
        <a:p>
          <a:endParaRPr lang="es-EC"/>
        </a:p>
      </dgm:t>
    </dgm:pt>
    <dgm:pt modelId="{6ABE6386-8F1F-4C8D-B384-287540562FF6}" type="pres">
      <dgm:prSet presAssocID="{9CCF7CEC-70BF-4D82-84C0-BD1C870E93DF}" presName="composite" presStyleCnt="0"/>
      <dgm:spPr/>
    </dgm:pt>
    <dgm:pt modelId="{520E54E0-F158-4226-BE0E-DD3FA0316642}" type="pres">
      <dgm:prSet presAssocID="{9CCF7CEC-70BF-4D82-84C0-BD1C870E93DF}" presName="FirstChild" presStyleLbl="revTx" presStyleIdx="0" presStyleCnt="3" custScaleX="78051">
        <dgm:presLayoutVars>
          <dgm:chMax val="0"/>
          <dgm:chPref val="0"/>
          <dgm:bulletEnabled val="1"/>
        </dgm:presLayoutVars>
      </dgm:prSet>
      <dgm:spPr/>
      <dgm:t>
        <a:bodyPr/>
        <a:lstStyle/>
        <a:p>
          <a:endParaRPr lang="es-EC"/>
        </a:p>
      </dgm:t>
    </dgm:pt>
    <dgm:pt modelId="{993D1CDD-2332-4068-9BEE-333D8DEC4B15}" type="pres">
      <dgm:prSet presAssocID="{9CCF7CEC-70BF-4D82-84C0-BD1C870E93DF}" presName="Parent" presStyleLbl="alignNode1" presStyleIdx="0" presStyleCnt="3" custScaleX="148319" custScaleY="81972">
        <dgm:presLayoutVars>
          <dgm:chMax val="3"/>
          <dgm:chPref val="3"/>
          <dgm:bulletEnabled val="1"/>
        </dgm:presLayoutVars>
      </dgm:prSet>
      <dgm:spPr/>
      <dgm:t>
        <a:bodyPr/>
        <a:lstStyle/>
        <a:p>
          <a:endParaRPr lang="es-EC"/>
        </a:p>
      </dgm:t>
    </dgm:pt>
    <dgm:pt modelId="{FE84D058-6CA4-4654-BC07-141674086FE9}" type="pres">
      <dgm:prSet presAssocID="{9CCF7CEC-70BF-4D82-84C0-BD1C870E93DF}" presName="Accent" presStyleLbl="parChTrans1D1" presStyleIdx="0" presStyleCnt="3"/>
      <dgm:spPr/>
    </dgm:pt>
    <dgm:pt modelId="{C4105333-4393-489B-B77F-D4E23B676DAD}" type="pres">
      <dgm:prSet presAssocID="{41C12A6B-382A-4C6C-8B2E-D402BB710B00}" presName="sibTrans" presStyleCnt="0"/>
      <dgm:spPr/>
    </dgm:pt>
    <dgm:pt modelId="{BEA68DD6-C7CD-420C-A842-0122346D3590}" type="pres">
      <dgm:prSet presAssocID="{ACE50E1D-3639-4D60-AD67-06D84EAB283F}" presName="composite" presStyleCnt="0"/>
      <dgm:spPr/>
    </dgm:pt>
    <dgm:pt modelId="{A0116262-7057-4755-93DC-6BF26BD86699}" type="pres">
      <dgm:prSet presAssocID="{ACE50E1D-3639-4D60-AD67-06D84EAB283F}" presName="FirstChild" presStyleLbl="revTx" presStyleIdx="1" presStyleCnt="3" custScaleX="86527" custScaleY="108960" custLinFactNeighborX="7949" custLinFactNeighborY="-5474">
        <dgm:presLayoutVars>
          <dgm:chMax val="0"/>
          <dgm:chPref val="0"/>
          <dgm:bulletEnabled val="1"/>
        </dgm:presLayoutVars>
      </dgm:prSet>
      <dgm:spPr/>
      <dgm:t>
        <a:bodyPr/>
        <a:lstStyle/>
        <a:p>
          <a:endParaRPr lang="es-EC"/>
        </a:p>
      </dgm:t>
    </dgm:pt>
    <dgm:pt modelId="{2A599949-312B-469E-B7EE-66B95ADF6136}" type="pres">
      <dgm:prSet presAssocID="{ACE50E1D-3639-4D60-AD67-06D84EAB283F}" presName="Parent" presStyleLbl="alignNode1" presStyleIdx="1" presStyleCnt="3" custScaleX="139233" custScaleY="90948" custLinFactNeighborX="-1680" custLinFactNeighborY="-5429">
        <dgm:presLayoutVars>
          <dgm:chMax val="3"/>
          <dgm:chPref val="3"/>
          <dgm:bulletEnabled val="1"/>
        </dgm:presLayoutVars>
      </dgm:prSet>
      <dgm:spPr/>
      <dgm:t>
        <a:bodyPr/>
        <a:lstStyle/>
        <a:p>
          <a:endParaRPr lang="es-EC"/>
        </a:p>
      </dgm:t>
    </dgm:pt>
    <dgm:pt modelId="{94FAFE79-0138-47C4-9D3C-5F445EFBF219}" type="pres">
      <dgm:prSet presAssocID="{ACE50E1D-3639-4D60-AD67-06D84EAB283F}" presName="Accent" presStyleLbl="parChTrans1D1" presStyleIdx="1" presStyleCnt="3"/>
      <dgm:spPr/>
    </dgm:pt>
    <dgm:pt modelId="{2F74044E-C702-4B4E-99E7-2BFE502C8FD0}" type="pres">
      <dgm:prSet presAssocID="{46AE8AE9-3A18-4110-B8A9-6B01F20F7423}" presName="sibTrans" presStyleCnt="0"/>
      <dgm:spPr/>
    </dgm:pt>
    <dgm:pt modelId="{89EA14BE-0F46-4FB4-A078-708B3C52032B}" type="pres">
      <dgm:prSet presAssocID="{F7E151D8-F35F-4172-BD05-4ED4375D10D1}" presName="composite" presStyleCnt="0"/>
      <dgm:spPr/>
    </dgm:pt>
    <dgm:pt modelId="{7EEA5B5A-30C8-4CF9-8420-D67126DA0412}" type="pres">
      <dgm:prSet presAssocID="{F7E151D8-F35F-4172-BD05-4ED4375D10D1}" presName="FirstChild" presStyleLbl="revTx" presStyleIdx="2" presStyleCnt="3" custScaleX="69878" custScaleY="22194" custLinFactNeighborX="-5700" custLinFactNeighborY="-22569">
        <dgm:presLayoutVars>
          <dgm:chMax val="0"/>
          <dgm:chPref val="0"/>
          <dgm:bulletEnabled val="1"/>
        </dgm:presLayoutVars>
      </dgm:prSet>
      <dgm:spPr/>
      <dgm:t>
        <a:bodyPr/>
        <a:lstStyle/>
        <a:p>
          <a:endParaRPr lang="es-EC"/>
        </a:p>
      </dgm:t>
    </dgm:pt>
    <dgm:pt modelId="{9C94A574-6294-485E-B805-A9A694CC70DA}" type="pres">
      <dgm:prSet presAssocID="{F7E151D8-F35F-4172-BD05-4ED4375D10D1}" presName="Parent" presStyleLbl="alignNode1" presStyleIdx="2" presStyleCnt="3" custScaleX="145333" custScaleY="85510" custLinFactNeighborX="-155" custLinFactNeighborY="38">
        <dgm:presLayoutVars>
          <dgm:chMax val="3"/>
          <dgm:chPref val="3"/>
          <dgm:bulletEnabled val="1"/>
        </dgm:presLayoutVars>
      </dgm:prSet>
      <dgm:spPr/>
      <dgm:t>
        <a:bodyPr/>
        <a:lstStyle/>
        <a:p>
          <a:endParaRPr lang="es-EC"/>
        </a:p>
      </dgm:t>
    </dgm:pt>
    <dgm:pt modelId="{9B49EB1F-4419-4C88-93E7-0287021F57D8}" type="pres">
      <dgm:prSet presAssocID="{F7E151D8-F35F-4172-BD05-4ED4375D10D1}" presName="Accent" presStyleLbl="parChTrans1D1" presStyleIdx="2" presStyleCnt="3"/>
      <dgm:spPr/>
    </dgm:pt>
  </dgm:ptLst>
  <dgm:cxnLst>
    <dgm:cxn modelId="{15DD9BEC-42E0-4280-B833-3337E894709E}" srcId="{ACE50E1D-3639-4D60-AD67-06D84EAB283F}" destId="{9F7E39A0-2805-4541-B2EC-2746AB8F7E57}" srcOrd="0" destOrd="0" parTransId="{45A38A07-999E-4998-A37A-EF723630C441}" sibTransId="{10009810-3FC1-461F-BB75-85D7FDBB80C2}"/>
    <dgm:cxn modelId="{B88B29B6-4D20-4258-A4C5-9590CD698C93}" type="presOf" srcId="{B90B2421-4526-446C-8910-5CFDF450B3A9}" destId="{7EEA5B5A-30C8-4CF9-8420-D67126DA0412}" srcOrd="0" destOrd="0" presId="urn:microsoft.com/office/officeart/2011/layout/TabList"/>
    <dgm:cxn modelId="{3218E679-1203-4144-A32C-1505CF6FB0F1}" srcId="{71F36AE1-2404-4C9B-A930-36EC7F104A77}" destId="{ACE50E1D-3639-4D60-AD67-06D84EAB283F}" srcOrd="1" destOrd="0" parTransId="{F152DBC2-8D86-4BFB-BF92-960A47A42257}" sibTransId="{46AE8AE9-3A18-4110-B8A9-6B01F20F7423}"/>
    <dgm:cxn modelId="{95ADE11A-5778-4FA9-B162-4BB1D626CFC8}" type="presOf" srcId="{264D98E6-C1AF-4114-9BA3-DE6AED1EB724}" destId="{520E54E0-F158-4226-BE0E-DD3FA0316642}" srcOrd="0" destOrd="0" presId="urn:microsoft.com/office/officeart/2011/layout/TabList"/>
    <dgm:cxn modelId="{860ABFBA-65EB-4D63-87AC-A229147ADFC1}" type="presOf" srcId="{F7E151D8-F35F-4172-BD05-4ED4375D10D1}" destId="{9C94A574-6294-485E-B805-A9A694CC70DA}" srcOrd="0" destOrd="0" presId="urn:microsoft.com/office/officeart/2011/layout/TabList"/>
    <dgm:cxn modelId="{872D1070-1F99-4D84-8451-49F516C960B4}" type="presOf" srcId="{9CCF7CEC-70BF-4D82-84C0-BD1C870E93DF}" destId="{993D1CDD-2332-4068-9BEE-333D8DEC4B15}" srcOrd="0" destOrd="0" presId="urn:microsoft.com/office/officeart/2011/layout/TabList"/>
    <dgm:cxn modelId="{C79C215A-48B3-4111-B5EE-D9B298964FF0}" srcId="{71F36AE1-2404-4C9B-A930-36EC7F104A77}" destId="{9CCF7CEC-70BF-4D82-84C0-BD1C870E93DF}" srcOrd="0" destOrd="0" parTransId="{0C9E8CA9-F572-4E10-AE3D-D8B26267E918}" sibTransId="{41C12A6B-382A-4C6C-8B2E-D402BB710B00}"/>
    <dgm:cxn modelId="{04879BE7-21F1-4B2A-8C8E-EF73B39A732A}" srcId="{F7E151D8-F35F-4172-BD05-4ED4375D10D1}" destId="{B90B2421-4526-446C-8910-5CFDF450B3A9}" srcOrd="0" destOrd="0" parTransId="{FDBBA54B-0F71-4A45-9884-170D68149B4A}" sibTransId="{3E28691D-70B0-41C1-8E8A-0CF5A5AF3B21}"/>
    <dgm:cxn modelId="{CA4A263E-D2DA-47B7-91DB-BBD60DB37527}" type="presOf" srcId="{ACE50E1D-3639-4D60-AD67-06D84EAB283F}" destId="{2A599949-312B-469E-B7EE-66B95ADF6136}" srcOrd="0" destOrd="0" presId="urn:microsoft.com/office/officeart/2011/layout/TabList"/>
    <dgm:cxn modelId="{FA8AB8B8-CAF6-43A1-AF2F-7550490E718C}" type="presOf" srcId="{9F7E39A0-2805-4541-B2EC-2746AB8F7E57}" destId="{A0116262-7057-4755-93DC-6BF26BD86699}" srcOrd="0" destOrd="0" presId="urn:microsoft.com/office/officeart/2011/layout/TabList"/>
    <dgm:cxn modelId="{EC8E7020-3C37-4748-BA73-6D214EDCA445}" srcId="{9CCF7CEC-70BF-4D82-84C0-BD1C870E93DF}" destId="{264D98E6-C1AF-4114-9BA3-DE6AED1EB724}" srcOrd="0" destOrd="0" parTransId="{4372BFDD-0C58-47F6-B6B1-7EC73F0E597D}" sibTransId="{3A91B0E0-FDB4-4670-883A-D1FD6A7F6224}"/>
    <dgm:cxn modelId="{031532B4-ADDD-4B12-A53B-368860E774AC}" type="presOf" srcId="{71F36AE1-2404-4C9B-A930-36EC7F104A77}" destId="{9136AFD4-6BA2-4F27-BE17-D7D0083ED932}" srcOrd="0" destOrd="0" presId="urn:microsoft.com/office/officeart/2011/layout/TabList"/>
    <dgm:cxn modelId="{BE9227C8-8BBE-44AC-A83D-EEDB886BF3F7}" srcId="{71F36AE1-2404-4C9B-A930-36EC7F104A77}" destId="{F7E151D8-F35F-4172-BD05-4ED4375D10D1}" srcOrd="2" destOrd="0" parTransId="{0B8F2DCA-BCB9-424D-BF5E-D9DB53AC6EFF}" sibTransId="{99AB733D-38EC-4DE5-B3FB-627E124BCB34}"/>
    <dgm:cxn modelId="{62B68131-4F30-4B99-BA6F-7B7EE9807E4F}" type="presParOf" srcId="{9136AFD4-6BA2-4F27-BE17-D7D0083ED932}" destId="{6ABE6386-8F1F-4C8D-B384-287540562FF6}" srcOrd="0" destOrd="0" presId="urn:microsoft.com/office/officeart/2011/layout/TabList"/>
    <dgm:cxn modelId="{FB164C1A-DB27-48D9-899A-E45F46E5ED63}" type="presParOf" srcId="{6ABE6386-8F1F-4C8D-B384-287540562FF6}" destId="{520E54E0-F158-4226-BE0E-DD3FA0316642}" srcOrd="0" destOrd="0" presId="urn:microsoft.com/office/officeart/2011/layout/TabList"/>
    <dgm:cxn modelId="{1A086896-BECB-41F9-B4C2-65D3C72FBE20}" type="presParOf" srcId="{6ABE6386-8F1F-4C8D-B384-287540562FF6}" destId="{993D1CDD-2332-4068-9BEE-333D8DEC4B15}" srcOrd="1" destOrd="0" presId="urn:microsoft.com/office/officeart/2011/layout/TabList"/>
    <dgm:cxn modelId="{FEEB00E6-E481-4707-9DA4-FE232F421D4C}" type="presParOf" srcId="{6ABE6386-8F1F-4C8D-B384-287540562FF6}" destId="{FE84D058-6CA4-4654-BC07-141674086FE9}" srcOrd="2" destOrd="0" presId="urn:microsoft.com/office/officeart/2011/layout/TabList"/>
    <dgm:cxn modelId="{4947D044-BA91-47F3-9C9B-56ED5413A7B6}" type="presParOf" srcId="{9136AFD4-6BA2-4F27-BE17-D7D0083ED932}" destId="{C4105333-4393-489B-B77F-D4E23B676DAD}" srcOrd="1" destOrd="0" presId="urn:microsoft.com/office/officeart/2011/layout/TabList"/>
    <dgm:cxn modelId="{C88D1C48-7A24-4D98-A29C-CC40C91B6571}" type="presParOf" srcId="{9136AFD4-6BA2-4F27-BE17-D7D0083ED932}" destId="{BEA68DD6-C7CD-420C-A842-0122346D3590}" srcOrd="2" destOrd="0" presId="urn:microsoft.com/office/officeart/2011/layout/TabList"/>
    <dgm:cxn modelId="{81843209-2A0C-4B22-90B0-8F199DED44DD}" type="presParOf" srcId="{BEA68DD6-C7CD-420C-A842-0122346D3590}" destId="{A0116262-7057-4755-93DC-6BF26BD86699}" srcOrd="0" destOrd="0" presId="urn:microsoft.com/office/officeart/2011/layout/TabList"/>
    <dgm:cxn modelId="{023B2BD6-F902-4948-AB89-B4A972759102}" type="presParOf" srcId="{BEA68DD6-C7CD-420C-A842-0122346D3590}" destId="{2A599949-312B-469E-B7EE-66B95ADF6136}" srcOrd="1" destOrd="0" presId="urn:microsoft.com/office/officeart/2011/layout/TabList"/>
    <dgm:cxn modelId="{5118A962-7623-4ECA-9EC5-A4449BD7986B}" type="presParOf" srcId="{BEA68DD6-C7CD-420C-A842-0122346D3590}" destId="{94FAFE79-0138-47C4-9D3C-5F445EFBF219}" srcOrd="2" destOrd="0" presId="urn:microsoft.com/office/officeart/2011/layout/TabList"/>
    <dgm:cxn modelId="{BFEFCADE-6CFD-45C9-99EE-D6DA04656479}" type="presParOf" srcId="{9136AFD4-6BA2-4F27-BE17-D7D0083ED932}" destId="{2F74044E-C702-4B4E-99E7-2BFE502C8FD0}" srcOrd="3" destOrd="0" presId="urn:microsoft.com/office/officeart/2011/layout/TabList"/>
    <dgm:cxn modelId="{A8BB0D6B-3BEF-4C0D-9D02-798A8913572E}" type="presParOf" srcId="{9136AFD4-6BA2-4F27-BE17-D7D0083ED932}" destId="{89EA14BE-0F46-4FB4-A078-708B3C52032B}" srcOrd="4" destOrd="0" presId="urn:microsoft.com/office/officeart/2011/layout/TabList"/>
    <dgm:cxn modelId="{AD183074-8501-4527-A8DD-72EB915E29AD}" type="presParOf" srcId="{89EA14BE-0F46-4FB4-A078-708B3C52032B}" destId="{7EEA5B5A-30C8-4CF9-8420-D67126DA0412}" srcOrd="0" destOrd="0" presId="urn:microsoft.com/office/officeart/2011/layout/TabList"/>
    <dgm:cxn modelId="{505DC7CC-FE91-4095-A467-83947D19D957}" type="presParOf" srcId="{89EA14BE-0F46-4FB4-A078-708B3C52032B}" destId="{9C94A574-6294-485E-B805-A9A694CC70DA}" srcOrd="1" destOrd="0" presId="urn:microsoft.com/office/officeart/2011/layout/TabList"/>
    <dgm:cxn modelId="{EB736AD9-9CDD-4274-A68F-29F813A858B9}" type="presParOf" srcId="{89EA14BE-0F46-4FB4-A078-708B3C52032B}" destId="{9B49EB1F-4419-4C88-93E7-0287021F57D8}" srcOrd="2"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AA1C8A-4940-4042-9A4B-F30B354EAAE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s-EC"/>
        </a:p>
      </dgm:t>
    </dgm:pt>
    <dgm:pt modelId="{97F5AAF7-5AE2-4B77-9984-86F9399C1760}">
      <dgm:prSet phldrT="[Texto]" custT="1"/>
      <dgm:spPr/>
      <dgm:t>
        <a:bodyPr/>
        <a:lstStyle/>
        <a:p>
          <a:r>
            <a:rPr lang="es-EC" sz="1400" b="1" dirty="0" smtClean="0">
              <a:solidFill>
                <a:schemeClr val="bg1"/>
              </a:solidFill>
            </a:rPr>
            <a:t>CONFRONTACIÓN </a:t>
          </a:r>
          <a:endParaRPr lang="es-EC" sz="1400" b="1" dirty="0">
            <a:solidFill>
              <a:schemeClr val="bg1"/>
            </a:solidFill>
          </a:endParaRPr>
        </a:p>
      </dgm:t>
    </dgm:pt>
    <dgm:pt modelId="{1F493742-E339-4902-9D07-28EC2CC4758F}" type="parTrans" cxnId="{1C87D84F-ABD9-4754-AFEF-28104141C3DA}">
      <dgm:prSet/>
      <dgm:spPr/>
      <dgm:t>
        <a:bodyPr/>
        <a:lstStyle/>
        <a:p>
          <a:endParaRPr lang="es-EC"/>
        </a:p>
      </dgm:t>
    </dgm:pt>
    <dgm:pt modelId="{4FC251CD-D0D0-4BA9-8697-444CBB218421}" type="sibTrans" cxnId="{1C87D84F-ABD9-4754-AFEF-28104141C3DA}">
      <dgm:prSet/>
      <dgm:spPr/>
      <dgm:t>
        <a:bodyPr/>
        <a:lstStyle/>
        <a:p>
          <a:endParaRPr lang="es-EC"/>
        </a:p>
      </dgm:t>
    </dgm:pt>
    <dgm:pt modelId="{E7AA59B4-77AF-4F73-97E2-F5317D1C7A98}">
      <dgm:prSet phldrT="[Texto]" custT="1"/>
      <dgm:spPr/>
      <dgm:t>
        <a:bodyPr/>
        <a:lstStyle/>
        <a:p>
          <a:pPr algn="r"/>
          <a:r>
            <a:rPr lang="es-EC" sz="1400" b="1" dirty="0" smtClean="0">
              <a:solidFill>
                <a:schemeClr val="bg1"/>
              </a:solidFill>
            </a:rPr>
            <a:t>OPOSICIÓN </a:t>
          </a:r>
          <a:endParaRPr lang="es-EC" sz="1400" b="1" dirty="0">
            <a:solidFill>
              <a:schemeClr val="bg1"/>
            </a:solidFill>
          </a:endParaRPr>
        </a:p>
      </dgm:t>
    </dgm:pt>
    <dgm:pt modelId="{9B6E8C6E-3301-4030-8DC3-681D7CD1F3D3}" type="parTrans" cxnId="{302E4CE0-892D-486A-B519-63F4A2DA2E64}">
      <dgm:prSet/>
      <dgm:spPr/>
      <dgm:t>
        <a:bodyPr/>
        <a:lstStyle/>
        <a:p>
          <a:endParaRPr lang="es-EC"/>
        </a:p>
      </dgm:t>
    </dgm:pt>
    <dgm:pt modelId="{5C19C9C7-E310-47BB-A4C0-045FBF8C5EA2}" type="sibTrans" cxnId="{302E4CE0-892D-486A-B519-63F4A2DA2E64}">
      <dgm:prSet/>
      <dgm:spPr/>
      <dgm:t>
        <a:bodyPr/>
        <a:lstStyle/>
        <a:p>
          <a:endParaRPr lang="es-EC"/>
        </a:p>
      </dgm:t>
    </dgm:pt>
    <dgm:pt modelId="{5EC151EC-FBF3-410B-A50C-F24548815728}" type="pres">
      <dgm:prSet presAssocID="{76AA1C8A-4940-4042-9A4B-F30B354EAAEA}" presName="Name0" presStyleCnt="0">
        <dgm:presLayoutVars>
          <dgm:chMax val="11"/>
          <dgm:chPref val="11"/>
          <dgm:dir/>
          <dgm:resizeHandles/>
        </dgm:presLayoutVars>
      </dgm:prSet>
      <dgm:spPr/>
      <dgm:t>
        <a:bodyPr/>
        <a:lstStyle/>
        <a:p>
          <a:endParaRPr lang="es-EC"/>
        </a:p>
      </dgm:t>
    </dgm:pt>
    <dgm:pt modelId="{BB08AF55-6AFA-4576-9771-12815E73EC81}" type="pres">
      <dgm:prSet presAssocID="{E7AA59B4-77AF-4F73-97E2-F5317D1C7A98}" presName="Accent2" presStyleCnt="0"/>
      <dgm:spPr/>
    </dgm:pt>
    <dgm:pt modelId="{BDE6F27A-FCF8-403E-BEC8-0D11F056311A}" type="pres">
      <dgm:prSet presAssocID="{E7AA59B4-77AF-4F73-97E2-F5317D1C7A98}" presName="Accent" presStyleLbl="node1" presStyleIdx="0" presStyleCnt="2"/>
      <dgm:spPr/>
    </dgm:pt>
    <dgm:pt modelId="{68D251A9-9998-4C8C-8E1B-36C3F01D5302}" type="pres">
      <dgm:prSet presAssocID="{E7AA59B4-77AF-4F73-97E2-F5317D1C7A98}" presName="ParentBackground2" presStyleCnt="0"/>
      <dgm:spPr/>
    </dgm:pt>
    <dgm:pt modelId="{3EE0F49D-013A-496F-982E-CFEEE5CE5EDD}" type="pres">
      <dgm:prSet presAssocID="{E7AA59B4-77AF-4F73-97E2-F5317D1C7A98}" presName="ParentBackground" presStyleLbl="fgAcc1" presStyleIdx="0" presStyleCnt="2" custScaleX="265469"/>
      <dgm:spPr/>
      <dgm:t>
        <a:bodyPr/>
        <a:lstStyle/>
        <a:p>
          <a:endParaRPr lang="es-EC"/>
        </a:p>
      </dgm:t>
    </dgm:pt>
    <dgm:pt modelId="{E022DC3D-771E-4397-AE85-D0097838AAFB}" type="pres">
      <dgm:prSet presAssocID="{E7AA59B4-77AF-4F73-97E2-F5317D1C7A98}" presName="Parent2" presStyleLbl="revTx" presStyleIdx="0" presStyleCnt="0">
        <dgm:presLayoutVars>
          <dgm:chMax val="1"/>
          <dgm:chPref val="1"/>
          <dgm:bulletEnabled val="1"/>
        </dgm:presLayoutVars>
      </dgm:prSet>
      <dgm:spPr/>
      <dgm:t>
        <a:bodyPr/>
        <a:lstStyle/>
        <a:p>
          <a:endParaRPr lang="es-EC"/>
        </a:p>
      </dgm:t>
    </dgm:pt>
    <dgm:pt modelId="{1A7D08DD-2141-46D3-9D15-6D53D13ED14C}" type="pres">
      <dgm:prSet presAssocID="{97F5AAF7-5AE2-4B77-9984-86F9399C1760}" presName="Accent1" presStyleCnt="0"/>
      <dgm:spPr/>
    </dgm:pt>
    <dgm:pt modelId="{DD15D05A-4CF3-411F-8CE8-FA59EB252823}" type="pres">
      <dgm:prSet presAssocID="{97F5AAF7-5AE2-4B77-9984-86F9399C1760}" presName="Accent" presStyleLbl="node1" presStyleIdx="1" presStyleCnt="2"/>
      <dgm:spPr/>
    </dgm:pt>
    <dgm:pt modelId="{41AE3B81-025E-4287-8505-9FFBB878A840}" type="pres">
      <dgm:prSet presAssocID="{97F5AAF7-5AE2-4B77-9984-86F9399C1760}" presName="ParentBackground1" presStyleCnt="0"/>
      <dgm:spPr/>
    </dgm:pt>
    <dgm:pt modelId="{9F591E50-1242-4EF5-93C7-462F7F316CC8}" type="pres">
      <dgm:prSet presAssocID="{97F5AAF7-5AE2-4B77-9984-86F9399C1760}" presName="ParentBackground" presStyleLbl="fgAcc1" presStyleIdx="1" presStyleCnt="2" custScaleX="210051"/>
      <dgm:spPr/>
      <dgm:t>
        <a:bodyPr/>
        <a:lstStyle/>
        <a:p>
          <a:endParaRPr lang="es-EC"/>
        </a:p>
      </dgm:t>
    </dgm:pt>
    <dgm:pt modelId="{0BFFA218-79CB-4CC3-9A81-03E4AA64C36F}" type="pres">
      <dgm:prSet presAssocID="{97F5AAF7-5AE2-4B77-9984-86F9399C1760}" presName="Parent1" presStyleLbl="revTx" presStyleIdx="0" presStyleCnt="0">
        <dgm:presLayoutVars>
          <dgm:chMax val="1"/>
          <dgm:chPref val="1"/>
          <dgm:bulletEnabled val="1"/>
        </dgm:presLayoutVars>
      </dgm:prSet>
      <dgm:spPr/>
      <dgm:t>
        <a:bodyPr/>
        <a:lstStyle/>
        <a:p>
          <a:endParaRPr lang="es-EC"/>
        </a:p>
      </dgm:t>
    </dgm:pt>
  </dgm:ptLst>
  <dgm:cxnLst>
    <dgm:cxn modelId="{302E4CE0-892D-486A-B519-63F4A2DA2E64}" srcId="{76AA1C8A-4940-4042-9A4B-F30B354EAAEA}" destId="{E7AA59B4-77AF-4F73-97E2-F5317D1C7A98}" srcOrd="1" destOrd="0" parTransId="{9B6E8C6E-3301-4030-8DC3-681D7CD1F3D3}" sibTransId="{5C19C9C7-E310-47BB-A4C0-045FBF8C5EA2}"/>
    <dgm:cxn modelId="{A07B928A-FA89-4841-A311-9955E7BCA2A4}" type="presOf" srcId="{76AA1C8A-4940-4042-9A4B-F30B354EAAEA}" destId="{5EC151EC-FBF3-410B-A50C-F24548815728}" srcOrd="0" destOrd="0" presId="urn:microsoft.com/office/officeart/2011/layout/CircleProcess"/>
    <dgm:cxn modelId="{1C87D84F-ABD9-4754-AFEF-28104141C3DA}" srcId="{76AA1C8A-4940-4042-9A4B-F30B354EAAEA}" destId="{97F5AAF7-5AE2-4B77-9984-86F9399C1760}" srcOrd="0" destOrd="0" parTransId="{1F493742-E339-4902-9D07-28EC2CC4758F}" sibTransId="{4FC251CD-D0D0-4BA9-8697-444CBB218421}"/>
    <dgm:cxn modelId="{F0882F13-8168-47DE-849A-47689AAFF6D6}" type="presOf" srcId="{97F5AAF7-5AE2-4B77-9984-86F9399C1760}" destId="{0BFFA218-79CB-4CC3-9A81-03E4AA64C36F}" srcOrd="1" destOrd="0" presId="urn:microsoft.com/office/officeart/2011/layout/CircleProcess"/>
    <dgm:cxn modelId="{9B1BA795-5B6D-40D6-B3B7-97ABDC2FD538}" type="presOf" srcId="{97F5AAF7-5AE2-4B77-9984-86F9399C1760}" destId="{9F591E50-1242-4EF5-93C7-462F7F316CC8}" srcOrd="0" destOrd="0" presId="urn:microsoft.com/office/officeart/2011/layout/CircleProcess"/>
    <dgm:cxn modelId="{F554463D-1B18-45C2-A6CC-5D63CEE8E9E5}" type="presOf" srcId="{E7AA59B4-77AF-4F73-97E2-F5317D1C7A98}" destId="{E022DC3D-771E-4397-AE85-D0097838AAFB}" srcOrd="1" destOrd="0" presId="urn:microsoft.com/office/officeart/2011/layout/CircleProcess"/>
    <dgm:cxn modelId="{7641E818-C744-4580-BE60-9D38CFB5353B}" type="presOf" srcId="{E7AA59B4-77AF-4F73-97E2-F5317D1C7A98}" destId="{3EE0F49D-013A-496F-982E-CFEEE5CE5EDD}" srcOrd="0" destOrd="0" presId="urn:microsoft.com/office/officeart/2011/layout/CircleProcess"/>
    <dgm:cxn modelId="{DB2A4E3F-C3FD-47F1-8826-6E7092BFB01D}" type="presParOf" srcId="{5EC151EC-FBF3-410B-A50C-F24548815728}" destId="{BB08AF55-6AFA-4576-9771-12815E73EC81}" srcOrd="0" destOrd="0" presId="urn:microsoft.com/office/officeart/2011/layout/CircleProcess"/>
    <dgm:cxn modelId="{73568844-D780-4684-A59A-6287187C38AF}" type="presParOf" srcId="{BB08AF55-6AFA-4576-9771-12815E73EC81}" destId="{BDE6F27A-FCF8-403E-BEC8-0D11F056311A}" srcOrd="0" destOrd="0" presId="urn:microsoft.com/office/officeart/2011/layout/CircleProcess"/>
    <dgm:cxn modelId="{6D8C9AFE-F0AB-4D76-AB4C-E2CAC87D1B3F}" type="presParOf" srcId="{5EC151EC-FBF3-410B-A50C-F24548815728}" destId="{68D251A9-9998-4C8C-8E1B-36C3F01D5302}" srcOrd="1" destOrd="0" presId="urn:microsoft.com/office/officeart/2011/layout/CircleProcess"/>
    <dgm:cxn modelId="{8FE1E356-C09E-4D5C-932D-F67D32DACD40}" type="presParOf" srcId="{68D251A9-9998-4C8C-8E1B-36C3F01D5302}" destId="{3EE0F49D-013A-496F-982E-CFEEE5CE5EDD}" srcOrd="0" destOrd="0" presId="urn:microsoft.com/office/officeart/2011/layout/CircleProcess"/>
    <dgm:cxn modelId="{F9D53F77-3EAD-462E-91EF-F5FB2B694555}" type="presParOf" srcId="{5EC151EC-FBF3-410B-A50C-F24548815728}" destId="{E022DC3D-771E-4397-AE85-D0097838AAFB}" srcOrd="2" destOrd="0" presId="urn:microsoft.com/office/officeart/2011/layout/CircleProcess"/>
    <dgm:cxn modelId="{E0BA6D92-186D-4BCC-AC0F-1CA3404F6BCC}" type="presParOf" srcId="{5EC151EC-FBF3-410B-A50C-F24548815728}" destId="{1A7D08DD-2141-46D3-9D15-6D53D13ED14C}" srcOrd="3" destOrd="0" presId="urn:microsoft.com/office/officeart/2011/layout/CircleProcess"/>
    <dgm:cxn modelId="{3388EDFD-41AB-4A26-A48E-C3D9A8553CD4}" type="presParOf" srcId="{1A7D08DD-2141-46D3-9D15-6D53D13ED14C}" destId="{DD15D05A-4CF3-411F-8CE8-FA59EB252823}" srcOrd="0" destOrd="0" presId="urn:microsoft.com/office/officeart/2011/layout/CircleProcess"/>
    <dgm:cxn modelId="{5F02BFB3-FC34-4DC4-B28B-F7E22C22A28E}" type="presParOf" srcId="{5EC151EC-FBF3-410B-A50C-F24548815728}" destId="{41AE3B81-025E-4287-8505-9FFBB878A840}" srcOrd="4" destOrd="0" presId="urn:microsoft.com/office/officeart/2011/layout/CircleProcess"/>
    <dgm:cxn modelId="{0285EC00-A095-4CF5-B988-686B687BEA23}" type="presParOf" srcId="{41AE3B81-025E-4287-8505-9FFBB878A840}" destId="{9F591E50-1242-4EF5-93C7-462F7F316CC8}" srcOrd="0" destOrd="0" presId="urn:microsoft.com/office/officeart/2011/layout/CircleProcess"/>
    <dgm:cxn modelId="{6B67C493-3290-40E2-B676-8D28D3EBA077}" type="presParOf" srcId="{5EC151EC-FBF3-410B-A50C-F24548815728}" destId="{0BFFA218-79CB-4CC3-9A81-03E4AA64C36F}" srcOrd="5" destOrd="0" presId="urn:microsoft.com/office/officeart/2011/layout/Circle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00DA36-FF8B-46E1-A4AD-E5082B8F7339}"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s-EC"/>
        </a:p>
      </dgm:t>
    </dgm:pt>
    <dgm:pt modelId="{9D993550-21A8-4CC2-AE4A-29C9E93B9574}">
      <dgm:prSet phldrT="[Texto]"/>
      <dgm:spPr/>
      <dgm:t>
        <a:bodyPr/>
        <a:lstStyle/>
        <a:p>
          <a:pPr algn="just"/>
          <a:r>
            <a:rPr lang="es-EC" b="1" dirty="0" smtClean="0">
              <a:solidFill>
                <a:schemeClr val="bg1"/>
              </a:solidFill>
            </a:rPr>
            <a:t>DAL MONTE (1975) </a:t>
          </a:r>
          <a:endParaRPr lang="es-EC" b="1" dirty="0">
            <a:solidFill>
              <a:schemeClr val="bg1"/>
            </a:solidFill>
          </a:endParaRPr>
        </a:p>
      </dgm:t>
    </dgm:pt>
    <dgm:pt modelId="{A7222EEB-A38F-4F4A-9228-FA189F632CF3}" type="parTrans" cxnId="{937E3B47-6199-435E-B61B-65D84A982697}">
      <dgm:prSet/>
      <dgm:spPr/>
      <dgm:t>
        <a:bodyPr/>
        <a:lstStyle/>
        <a:p>
          <a:pPr algn="just"/>
          <a:endParaRPr lang="es-EC" b="1">
            <a:solidFill>
              <a:schemeClr val="bg1"/>
            </a:solidFill>
          </a:endParaRPr>
        </a:p>
      </dgm:t>
    </dgm:pt>
    <dgm:pt modelId="{5E106F92-7A1E-4E22-97FD-608CA83A2C73}" type="sibTrans" cxnId="{937E3B47-6199-435E-B61B-65D84A982697}">
      <dgm:prSet/>
      <dgm:spPr/>
      <dgm:t>
        <a:bodyPr/>
        <a:lstStyle/>
        <a:p>
          <a:pPr algn="just"/>
          <a:endParaRPr lang="es-EC" b="1">
            <a:solidFill>
              <a:schemeClr val="bg1"/>
            </a:solidFill>
          </a:endParaRPr>
        </a:p>
      </dgm:t>
    </dgm:pt>
    <dgm:pt modelId="{9802C59F-44EB-49F2-A75D-19597D53BD52}">
      <dgm:prSet phldrT="[Texto]"/>
      <dgm:spPr/>
      <dgm:t>
        <a:bodyPr/>
        <a:lstStyle/>
        <a:p>
          <a:pPr algn="just"/>
          <a:r>
            <a:rPr lang="es-EC" b="1" dirty="0" smtClean="0">
              <a:solidFill>
                <a:schemeClr val="bg1"/>
              </a:solidFill>
            </a:rPr>
            <a:t>La fuerza y actividad </a:t>
          </a:r>
        </a:p>
        <a:p>
          <a:pPr algn="just"/>
          <a:r>
            <a:rPr lang="es-EC" b="1" dirty="0" smtClean="0">
              <a:solidFill>
                <a:schemeClr val="bg1"/>
              </a:solidFill>
            </a:rPr>
            <a:t>muscular </a:t>
          </a:r>
          <a:r>
            <a:rPr lang="es-EC" b="1" dirty="0" smtClean="0">
              <a:solidFill>
                <a:schemeClr val="bg1"/>
              </a:solidFill>
            </a:rPr>
            <a:t>es de tipo medio</a:t>
          </a:r>
        </a:p>
        <a:p>
          <a:pPr algn="just"/>
          <a:r>
            <a:rPr lang="es-EC" b="1" dirty="0" smtClean="0">
              <a:solidFill>
                <a:schemeClr val="bg1"/>
              </a:solidFill>
            </a:rPr>
            <a:t>Además comenta que por sus características técnicas de fases irregulares en la carrera, cambios de velocidad y ritmo le confiere un consumo metabólico alternante.</a:t>
          </a:r>
          <a:endParaRPr lang="es-EC" b="1" dirty="0">
            <a:solidFill>
              <a:schemeClr val="bg1"/>
            </a:solidFill>
          </a:endParaRPr>
        </a:p>
      </dgm:t>
    </dgm:pt>
    <dgm:pt modelId="{2DC82C5E-C989-4447-9DC0-69E63D7EF367}" type="parTrans" cxnId="{8021C7FE-8918-4078-8465-5D63DF0AD909}">
      <dgm:prSet/>
      <dgm:spPr/>
      <dgm:t>
        <a:bodyPr/>
        <a:lstStyle/>
        <a:p>
          <a:pPr algn="just"/>
          <a:endParaRPr lang="es-EC" b="1">
            <a:solidFill>
              <a:schemeClr val="bg1"/>
            </a:solidFill>
          </a:endParaRPr>
        </a:p>
      </dgm:t>
    </dgm:pt>
    <dgm:pt modelId="{429F314B-0BAF-4B96-AFE1-6B58941525AB}" type="sibTrans" cxnId="{8021C7FE-8918-4078-8465-5D63DF0AD909}">
      <dgm:prSet/>
      <dgm:spPr/>
      <dgm:t>
        <a:bodyPr/>
        <a:lstStyle/>
        <a:p>
          <a:pPr algn="just"/>
          <a:endParaRPr lang="es-EC" b="1">
            <a:solidFill>
              <a:schemeClr val="bg1"/>
            </a:solidFill>
          </a:endParaRPr>
        </a:p>
      </dgm:t>
    </dgm:pt>
    <dgm:pt modelId="{917DF0F6-4B61-49F6-8E20-EF4BD11A9C8F}">
      <dgm:prSet phldrT="[Texto]"/>
      <dgm:spPr>
        <a:solidFill>
          <a:schemeClr val="tx1">
            <a:lumMod val="95000"/>
          </a:schemeClr>
        </a:solidFill>
      </dgm:spPr>
      <dgm:t>
        <a:bodyPr/>
        <a:lstStyle/>
        <a:p>
          <a:pPr algn="just"/>
          <a:r>
            <a:rPr lang="es-EC" b="1" dirty="0" smtClean="0">
              <a:solidFill>
                <a:schemeClr val="bg1"/>
              </a:solidFill>
            </a:rPr>
            <a:t>OTROS AUTORES </a:t>
          </a:r>
          <a:endParaRPr lang="es-EC" b="1" dirty="0">
            <a:solidFill>
              <a:schemeClr val="bg1"/>
            </a:solidFill>
          </a:endParaRPr>
        </a:p>
      </dgm:t>
    </dgm:pt>
    <dgm:pt modelId="{FAEAA7BB-2F72-4DAE-B062-BF2A7376F18E}" type="parTrans" cxnId="{AC01C2ED-7233-4778-A820-B972E21E8EA2}">
      <dgm:prSet/>
      <dgm:spPr/>
      <dgm:t>
        <a:bodyPr/>
        <a:lstStyle/>
        <a:p>
          <a:pPr algn="just"/>
          <a:endParaRPr lang="es-EC" b="1">
            <a:solidFill>
              <a:schemeClr val="bg1"/>
            </a:solidFill>
          </a:endParaRPr>
        </a:p>
      </dgm:t>
    </dgm:pt>
    <dgm:pt modelId="{E3C351A3-6E21-414F-A7A5-6D65EF2DED1D}" type="sibTrans" cxnId="{AC01C2ED-7233-4778-A820-B972E21E8EA2}">
      <dgm:prSet/>
      <dgm:spPr/>
      <dgm:t>
        <a:bodyPr/>
        <a:lstStyle/>
        <a:p>
          <a:pPr algn="just"/>
          <a:endParaRPr lang="es-EC" b="1">
            <a:solidFill>
              <a:schemeClr val="bg1"/>
            </a:solidFill>
          </a:endParaRPr>
        </a:p>
      </dgm:t>
    </dgm:pt>
    <dgm:pt modelId="{3B658EE7-3016-4FD6-BCA9-8886F262B149}">
      <dgm:prSet phldrT="[Texto]" custT="1"/>
      <dgm:spPr>
        <a:solidFill>
          <a:schemeClr val="tx1">
            <a:lumMod val="95000"/>
          </a:schemeClr>
        </a:solidFill>
      </dgm:spPr>
      <dgm:t>
        <a:bodyPr/>
        <a:lstStyle/>
        <a:p>
          <a:pPr algn="just"/>
          <a:r>
            <a:rPr lang="es-EC" sz="1400" b="1" dirty="0" smtClean="0">
              <a:solidFill>
                <a:schemeClr val="bg1"/>
              </a:solidFill>
            </a:rPr>
            <a:t>El metabolismo predominante en el fútbol es fundamentalmente anaeróbico láctico, empleándose, como consecuencia de ello, la resistencia anaeróbica, ya que los esfuerzos realizados son en su mayoría de intensidad submáxima o máxima.</a:t>
          </a:r>
          <a:endParaRPr lang="es-EC" sz="1400" b="1" dirty="0">
            <a:solidFill>
              <a:schemeClr val="bg1"/>
            </a:solidFill>
          </a:endParaRPr>
        </a:p>
      </dgm:t>
    </dgm:pt>
    <dgm:pt modelId="{638324CA-31AD-4785-B374-F4C8B2F7C10B}" type="parTrans" cxnId="{432CF08A-AAD0-40EC-80BA-E9D76FBA408D}">
      <dgm:prSet/>
      <dgm:spPr/>
      <dgm:t>
        <a:bodyPr/>
        <a:lstStyle/>
        <a:p>
          <a:pPr algn="just"/>
          <a:endParaRPr lang="es-EC" b="1">
            <a:solidFill>
              <a:schemeClr val="bg1"/>
            </a:solidFill>
          </a:endParaRPr>
        </a:p>
      </dgm:t>
    </dgm:pt>
    <dgm:pt modelId="{0CD3D5FD-ED27-4B65-854F-576996F3138C}" type="sibTrans" cxnId="{432CF08A-AAD0-40EC-80BA-E9D76FBA408D}">
      <dgm:prSet/>
      <dgm:spPr/>
      <dgm:t>
        <a:bodyPr/>
        <a:lstStyle/>
        <a:p>
          <a:pPr algn="just"/>
          <a:endParaRPr lang="es-EC" b="1">
            <a:solidFill>
              <a:schemeClr val="bg1"/>
            </a:solidFill>
          </a:endParaRPr>
        </a:p>
      </dgm:t>
    </dgm:pt>
    <dgm:pt modelId="{E6AFDFCF-E75F-4C53-B9D6-B594FB774A94}">
      <dgm:prSet phldrT="[Texto]"/>
      <dgm:spPr>
        <a:solidFill>
          <a:schemeClr val="accent6">
            <a:lumMod val="20000"/>
            <a:lumOff val="80000"/>
          </a:schemeClr>
        </a:solidFill>
      </dgm:spPr>
      <dgm:t>
        <a:bodyPr/>
        <a:lstStyle/>
        <a:p>
          <a:pPr algn="just"/>
          <a:r>
            <a:rPr lang="es-EC" b="1" dirty="0" smtClean="0">
              <a:solidFill>
                <a:schemeClr val="bg1"/>
              </a:solidFill>
            </a:rPr>
            <a:t>FOX (1988) </a:t>
          </a:r>
          <a:endParaRPr lang="es-EC" b="1" dirty="0">
            <a:solidFill>
              <a:schemeClr val="bg1"/>
            </a:solidFill>
          </a:endParaRPr>
        </a:p>
      </dgm:t>
    </dgm:pt>
    <dgm:pt modelId="{AE155417-B15A-4A5D-B5E3-7ACC23F6B7C0}" type="parTrans" cxnId="{D8B5128F-49A8-40CA-BE75-8BE8C8BDD3BA}">
      <dgm:prSet/>
      <dgm:spPr/>
      <dgm:t>
        <a:bodyPr/>
        <a:lstStyle/>
        <a:p>
          <a:pPr algn="just"/>
          <a:endParaRPr lang="es-EC" b="1">
            <a:solidFill>
              <a:schemeClr val="bg1"/>
            </a:solidFill>
          </a:endParaRPr>
        </a:p>
      </dgm:t>
    </dgm:pt>
    <dgm:pt modelId="{57770753-36FA-4789-BD74-82A43C5E1ABD}" type="sibTrans" cxnId="{D8B5128F-49A8-40CA-BE75-8BE8C8BDD3BA}">
      <dgm:prSet/>
      <dgm:spPr/>
      <dgm:t>
        <a:bodyPr/>
        <a:lstStyle/>
        <a:p>
          <a:pPr algn="just"/>
          <a:endParaRPr lang="es-EC" b="1">
            <a:solidFill>
              <a:schemeClr val="bg1"/>
            </a:solidFill>
          </a:endParaRPr>
        </a:p>
      </dgm:t>
    </dgm:pt>
    <dgm:pt modelId="{CAA1A796-2CE7-4AD9-884A-514CA0AE642D}">
      <dgm:prSet phldrT="[Texto]"/>
      <dgm:spPr>
        <a:solidFill>
          <a:schemeClr val="accent6">
            <a:lumMod val="20000"/>
            <a:lumOff val="80000"/>
          </a:schemeClr>
        </a:solidFill>
      </dgm:spPr>
      <dgm:t>
        <a:bodyPr/>
        <a:lstStyle/>
        <a:p>
          <a:pPr algn="just"/>
          <a:r>
            <a:rPr lang="es-EC" b="1" dirty="0" smtClean="0">
              <a:solidFill>
                <a:schemeClr val="bg1"/>
              </a:solidFill>
            </a:rPr>
            <a:t>En el fútbol existe un 70% de requerimientos no oxidativos y un 30% oxidativos.</a:t>
          </a:r>
          <a:endParaRPr lang="es-EC" b="1" dirty="0">
            <a:solidFill>
              <a:schemeClr val="bg1"/>
            </a:solidFill>
          </a:endParaRPr>
        </a:p>
      </dgm:t>
    </dgm:pt>
    <dgm:pt modelId="{7B020974-E48F-4893-B96F-58D2FC01EF3C}" type="parTrans" cxnId="{F6E39BDA-AD33-425F-8EB9-C72523BA0CCC}">
      <dgm:prSet/>
      <dgm:spPr/>
      <dgm:t>
        <a:bodyPr/>
        <a:lstStyle/>
        <a:p>
          <a:pPr algn="just"/>
          <a:endParaRPr lang="es-EC" b="1">
            <a:solidFill>
              <a:schemeClr val="bg1"/>
            </a:solidFill>
          </a:endParaRPr>
        </a:p>
      </dgm:t>
    </dgm:pt>
    <dgm:pt modelId="{293918EF-842B-4148-AECD-9C06A9B94013}" type="sibTrans" cxnId="{F6E39BDA-AD33-425F-8EB9-C72523BA0CCC}">
      <dgm:prSet/>
      <dgm:spPr/>
      <dgm:t>
        <a:bodyPr/>
        <a:lstStyle/>
        <a:p>
          <a:pPr algn="just"/>
          <a:endParaRPr lang="es-EC" b="1">
            <a:solidFill>
              <a:schemeClr val="bg1"/>
            </a:solidFill>
          </a:endParaRPr>
        </a:p>
      </dgm:t>
    </dgm:pt>
    <dgm:pt modelId="{5B34B80A-FFDB-4A02-A8A7-7BF837804626}" type="pres">
      <dgm:prSet presAssocID="{9600DA36-FF8B-46E1-A4AD-E5082B8F7339}" presName="Name0" presStyleCnt="0">
        <dgm:presLayoutVars>
          <dgm:chMax val="7"/>
          <dgm:chPref val="5"/>
          <dgm:dir/>
          <dgm:animOne val="branch"/>
          <dgm:animLvl val="lvl"/>
        </dgm:presLayoutVars>
      </dgm:prSet>
      <dgm:spPr/>
      <dgm:t>
        <a:bodyPr/>
        <a:lstStyle/>
        <a:p>
          <a:endParaRPr lang="es-EC"/>
        </a:p>
      </dgm:t>
    </dgm:pt>
    <dgm:pt modelId="{A18D426C-F30C-4F9F-8414-08E258D92A4C}" type="pres">
      <dgm:prSet presAssocID="{E6AFDFCF-E75F-4C53-B9D6-B594FB774A94}" presName="ChildAccent3" presStyleCnt="0"/>
      <dgm:spPr/>
    </dgm:pt>
    <dgm:pt modelId="{F2DA140E-F2F5-4381-81D6-59F7ACDF40D2}" type="pres">
      <dgm:prSet presAssocID="{E6AFDFCF-E75F-4C53-B9D6-B594FB774A94}" presName="ChildAccent" presStyleLbl="alignImgPlace1" presStyleIdx="0" presStyleCnt="3" custScaleY="97667" custLinFactNeighborX="-184" custLinFactNeighborY="-6830"/>
      <dgm:spPr/>
      <dgm:t>
        <a:bodyPr/>
        <a:lstStyle/>
        <a:p>
          <a:endParaRPr lang="es-EC"/>
        </a:p>
      </dgm:t>
    </dgm:pt>
    <dgm:pt modelId="{9A3711C4-684A-47A4-A28B-061CA5D34216}" type="pres">
      <dgm:prSet presAssocID="{E6AFDFCF-E75F-4C53-B9D6-B594FB774A94}" presName="Child3" presStyleLbl="revTx" presStyleIdx="0" presStyleCnt="0">
        <dgm:presLayoutVars>
          <dgm:chMax val="0"/>
          <dgm:chPref val="0"/>
          <dgm:bulletEnabled val="1"/>
        </dgm:presLayoutVars>
      </dgm:prSet>
      <dgm:spPr/>
      <dgm:t>
        <a:bodyPr/>
        <a:lstStyle/>
        <a:p>
          <a:endParaRPr lang="es-EC"/>
        </a:p>
      </dgm:t>
    </dgm:pt>
    <dgm:pt modelId="{7DA72467-49A5-44F4-9103-66076838957D}" type="pres">
      <dgm:prSet presAssocID="{E6AFDFCF-E75F-4C53-B9D6-B594FB774A94}" presName="Parent3" presStyleLbl="node1" presStyleIdx="0" presStyleCnt="3" custLinFactNeighborX="-184" custLinFactNeighborY="-28046">
        <dgm:presLayoutVars>
          <dgm:chMax val="2"/>
          <dgm:chPref val="1"/>
          <dgm:bulletEnabled val="1"/>
        </dgm:presLayoutVars>
      </dgm:prSet>
      <dgm:spPr/>
      <dgm:t>
        <a:bodyPr/>
        <a:lstStyle/>
        <a:p>
          <a:endParaRPr lang="es-EC"/>
        </a:p>
      </dgm:t>
    </dgm:pt>
    <dgm:pt modelId="{69017B02-1F7F-49A4-A335-FB15C2856DC7}" type="pres">
      <dgm:prSet presAssocID="{917DF0F6-4B61-49F6-8E20-EF4BD11A9C8F}" presName="ChildAccent2" presStyleCnt="0"/>
      <dgm:spPr/>
    </dgm:pt>
    <dgm:pt modelId="{EBA94B36-2472-4B0E-9390-4377158E5D11}" type="pres">
      <dgm:prSet presAssocID="{917DF0F6-4B61-49F6-8E20-EF4BD11A9C8F}" presName="ChildAccent" presStyleLbl="alignImgPlace1" presStyleIdx="1" presStyleCnt="3" custScaleY="109174" custLinFactNeighborX="-339" custLinFactNeighborY="5919"/>
      <dgm:spPr/>
      <dgm:t>
        <a:bodyPr/>
        <a:lstStyle/>
        <a:p>
          <a:endParaRPr lang="es-EC"/>
        </a:p>
      </dgm:t>
    </dgm:pt>
    <dgm:pt modelId="{39AAE7A1-D6FC-4DD4-BE2A-6D6B75F37251}" type="pres">
      <dgm:prSet presAssocID="{917DF0F6-4B61-49F6-8E20-EF4BD11A9C8F}" presName="Child2" presStyleLbl="revTx" presStyleIdx="0" presStyleCnt="0">
        <dgm:presLayoutVars>
          <dgm:chMax val="0"/>
          <dgm:chPref val="0"/>
          <dgm:bulletEnabled val="1"/>
        </dgm:presLayoutVars>
      </dgm:prSet>
      <dgm:spPr/>
      <dgm:t>
        <a:bodyPr/>
        <a:lstStyle/>
        <a:p>
          <a:endParaRPr lang="es-EC"/>
        </a:p>
      </dgm:t>
    </dgm:pt>
    <dgm:pt modelId="{9172BE90-D772-4D67-9131-FF6059CA044B}" type="pres">
      <dgm:prSet presAssocID="{917DF0F6-4B61-49F6-8E20-EF4BD11A9C8F}" presName="Parent2" presStyleLbl="node1" presStyleIdx="1" presStyleCnt="3" custScaleY="122161" custLinFactNeighborX="-339" custLinFactNeighborY="-1047">
        <dgm:presLayoutVars>
          <dgm:chMax val="2"/>
          <dgm:chPref val="1"/>
          <dgm:bulletEnabled val="1"/>
        </dgm:presLayoutVars>
      </dgm:prSet>
      <dgm:spPr/>
      <dgm:t>
        <a:bodyPr/>
        <a:lstStyle/>
        <a:p>
          <a:endParaRPr lang="es-EC"/>
        </a:p>
      </dgm:t>
    </dgm:pt>
    <dgm:pt modelId="{A3DA27B5-BDF5-480B-9656-6C73DEEAB7F3}" type="pres">
      <dgm:prSet presAssocID="{9D993550-21A8-4CC2-AE4A-29C9E93B9574}" presName="ChildAccent1" presStyleCnt="0"/>
      <dgm:spPr/>
    </dgm:pt>
    <dgm:pt modelId="{A1F4AAF9-AEFF-4CB0-A4A4-BBA307BB3D79}" type="pres">
      <dgm:prSet presAssocID="{9D993550-21A8-4CC2-AE4A-29C9E93B9574}" presName="ChildAccent" presStyleLbl="alignImgPlace1" presStyleIdx="2" presStyleCnt="3" custScaleY="127028" custLinFactNeighborY="23841"/>
      <dgm:spPr/>
      <dgm:t>
        <a:bodyPr/>
        <a:lstStyle/>
        <a:p>
          <a:endParaRPr lang="es-EC"/>
        </a:p>
      </dgm:t>
    </dgm:pt>
    <dgm:pt modelId="{147CB121-518E-4AAC-9FE9-6273F27679AD}" type="pres">
      <dgm:prSet presAssocID="{9D993550-21A8-4CC2-AE4A-29C9E93B9574}" presName="Child1" presStyleLbl="revTx" presStyleIdx="0" presStyleCnt="0">
        <dgm:presLayoutVars>
          <dgm:chMax val="0"/>
          <dgm:chPref val="0"/>
          <dgm:bulletEnabled val="1"/>
        </dgm:presLayoutVars>
      </dgm:prSet>
      <dgm:spPr/>
      <dgm:t>
        <a:bodyPr/>
        <a:lstStyle/>
        <a:p>
          <a:endParaRPr lang="es-EC"/>
        </a:p>
      </dgm:t>
    </dgm:pt>
    <dgm:pt modelId="{5A4BA355-0F8D-4498-8DDC-019B1E9B114D}" type="pres">
      <dgm:prSet presAssocID="{9D993550-21A8-4CC2-AE4A-29C9E93B9574}" presName="Parent1" presStyleLbl="node1" presStyleIdx="2" presStyleCnt="3" custLinFactNeighborX="-344" custLinFactNeighborY="10520">
        <dgm:presLayoutVars>
          <dgm:chMax val="2"/>
          <dgm:chPref val="1"/>
          <dgm:bulletEnabled val="1"/>
        </dgm:presLayoutVars>
      </dgm:prSet>
      <dgm:spPr/>
      <dgm:t>
        <a:bodyPr/>
        <a:lstStyle/>
        <a:p>
          <a:endParaRPr lang="es-EC"/>
        </a:p>
      </dgm:t>
    </dgm:pt>
  </dgm:ptLst>
  <dgm:cxnLst>
    <dgm:cxn modelId="{6FA3087C-F649-4138-AA06-4EFDB0BC958B}" type="presOf" srcId="{3B658EE7-3016-4FD6-BCA9-8886F262B149}" destId="{EBA94B36-2472-4B0E-9390-4377158E5D11}" srcOrd="0" destOrd="0" presId="urn:microsoft.com/office/officeart/2011/layout/InterconnectedBlockProcess"/>
    <dgm:cxn modelId="{50DBF0A0-B4B7-48A6-ABAE-D1CAC455AF23}" type="presOf" srcId="{9600DA36-FF8B-46E1-A4AD-E5082B8F7339}" destId="{5B34B80A-FFDB-4A02-A8A7-7BF837804626}" srcOrd="0" destOrd="0" presId="urn:microsoft.com/office/officeart/2011/layout/InterconnectedBlockProcess"/>
    <dgm:cxn modelId="{D8B5128F-49A8-40CA-BE75-8BE8C8BDD3BA}" srcId="{9600DA36-FF8B-46E1-A4AD-E5082B8F7339}" destId="{E6AFDFCF-E75F-4C53-B9D6-B594FB774A94}" srcOrd="2" destOrd="0" parTransId="{AE155417-B15A-4A5D-B5E3-7ACC23F6B7C0}" sibTransId="{57770753-36FA-4789-BD74-82A43C5E1ABD}"/>
    <dgm:cxn modelId="{33933844-6131-474E-8576-F5B519A48398}" type="presOf" srcId="{917DF0F6-4B61-49F6-8E20-EF4BD11A9C8F}" destId="{9172BE90-D772-4D67-9131-FF6059CA044B}" srcOrd="0" destOrd="0" presId="urn:microsoft.com/office/officeart/2011/layout/InterconnectedBlockProcess"/>
    <dgm:cxn modelId="{F6E39BDA-AD33-425F-8EB9-C72523BA0CCC}" srcId="{E6AFDFCF-E75F-4C53-B9D6-B594FB774A94}" destId="{CAA1A796-2CE7-4AD9-884A-514CA0AE642D}" srcOrd="0" destOrd="0" parTransId="{7B020974-E48F-4893-B96F-58D2FC01EF3C}" sibTransId="{293918EF-842B-4148-AECD-9C06A9B94013}"/>
    <dgm:cxn modelId="{937E3B47-6199-435E-B61B-65D84A982697}" srcId="{9600DA36-FF8B-46E1-A4AD-E5082B8F7339}" destId="{9D993550-21A8-4CC2-AE4A-29C9E93B9574}" srcOrd="0" destOrd="0" parTransId="{A7222EEB-A38F-4F4A-9228-FA189F632CF3}" sibTransId="{5E106F92-7A1E-4E22-97FD-608CA83A2C73}"/>
    <dgm:cxn modelId="{E8D1B774-0FC2-4B42-9A11-D8E214F084BC}" type="presOf" srcId="{9D993550-21A8-4CC2-AE4A-29C9E93B9574}" destId="{5A4BA355-0F8D-4498-8DDC-019B1E9B114D}" srcOrd="0" destOrd="0" presId="urn:microsoft.com/office/officeart/2011/layout/InterconnectedBlockProcess"/>
    <dgm:cxn modelId="{915456F4-E258-41F6-B341-33A5614D9BE2}" type="presOf" srcId="{E6AFDFCF-E75F-4C53-B9D6-B594FB774A94}" destId="{7DA72467-49A5-44F4-9103-66076838957D}" srcOrd="0" destOrd="0" presId="urn:microsoft.com/office/officeart/2011/layout/InterconnectedBlockProcess"/>
    <dgm:cxn modelId="{AC01C2ED-7233-4778-A820-B972E21E8EA2}" srcId="{9600DA36-FF8B-46E1-A4AD-E5082B8F7339}" destId="{917DF0F6-4B61-49F6-8E20-EF4BD11A9C8F}" srcOrd="1" destOrd="0" parTransId="{FAEAA7BB-2F72-4DAE-B062-BF2A7376F18E}" sibTransId="{E3C351A3-6E21-414F-A7A5-6D65EF2DED1D}"/>
    <dgm:cxn modelId="{F035E5AD-4E9A-474B-BA5B-B5B8C32BDFF6}" type="presOf" srcId="{9802C59F-44EB-49F2-A75D-19597D53BD52}" destId="{A1F4AAF9-AEFF-4CB0-A4A4-BBA307BB3D79}" srcOrd="0" destOrd="0" presId="urn:microsoft.com/office/officeart/2011/layout/InterconnectedBlockProcess"/>
    <dgm:cxn modelId="{432CF08A-AAD0-40EC-80BA-E9D76FBA408D}" srcId="{917DF0F6-4B61-49F6-8E20-EF4BD11A9C8F}" destId="{3B658EE7-3016-4FD6-BCA9-8886F262B149}" srcOrd="0" destOrd="0" parTransId="{638324CA-31AD-4785-B374-F4C8B2F7C10B}" sibTransId="{0CD3D5FD-ED27-4B65-854F-576996F3138C}"/>
    <dgm:cxn modelId="{4C04B904-BF9F-4E20-8D07-985B219C82B8}" type="presOf" srcId="{CAA1A796-2CE7-4AD9-884A-514CA0AE642D}" destId="{9A3711C4-684A-47A4-A28B-061CA5D34216}" srcOrd="1" destOrd="0" presId="urn:microsoft.com/office/officeart/2011/layout/InterconnectedBlockProcess"/>
    <dgm:cxn modelId="{B0559A4E-AC12-4301-ABDB-1669E16E0147}" type="presOf" srcId="{3B658EE7-3016-4FD6-BCA9-8886F262B149}" destId="{39AAE7A1-D6FC-4DD4-BE2A-6D6B75F37251}" srcOrd="1" destOrd="0" presId="urn:microsoft.com/office/officeart/2011/layout/InterconnectedBlockProcess"/>
    <dgm:cxn modelId="{8021C7FE-8918-4078-8465-5D63DF0AD909}" srcId="{9D993550-21A8-4CC2-AE4A-29C9E93B9574}" destId="{9802C59F-44EB-49F2-A75D-19597D53BD52}" srcOrd="0" destOrd="0" parTransId="{2DC82C5E-C989-4447-9DC0-69E63D7EF367}" sibTransId="{429F314B-0BAF-4B96-AFE1-6B58941525AB}"/>
    <dgm:cxn modelId="{1C5E9D48-7E42-4BCD-8E32-0875299A09C1}" type="presOf" srcId="{CAA1A796-2CE7-4AD9-884A-514CA0AE642D}" destId="{F2DA140E-F2F5-4381-81D6-59F7ACDF40D2}" srcOrd="0" destOrd="0" presId="urn:microsoft.com/office/officeart/2011/layout/InterconnectedBlockProcess"/>
    <dgm:cxn modelId="{D925DD31-18FF-457E-8159-8FEC8E9E64A8}" type="presOf" srcId="{9802C59F-44EB-49F2-A75D-19597D53BD52}" destId="{147CB121-518E-4AAC-9FE9-6273F27679AD}" srcOrd="1" destOrd="0" presId="urn:microsoft.com/office/officeart/2011/layout/InterconnectedBlockProcess"/>
    <dgm:cxn modelId="{0158CC04-73D0-4FC5-B0AA-BC214E7626AB}" type="presParOf" srcId="{5B34B80A-FFDB-4A02-A8A7-7BF837804626}" destId="{A18D426C-F30C-4F9F-8414-08E258D92A4C}" srcOrd="0" destOrd="0" presId="urn:microsoft.com/office/officeart/2011/layout/InterconnectedBlockProcess"/>
    <dgm:cxn modelId="{DCBDECA1-9FC1-4166-A2E2-3935C9EC8DFD}" type="presParOf" srcId="{A18D426C-F30C-4F9F-8414-08E258D92A4C}" destId="{F2DA140E-F2F5-4381-81D6-59F7ACDF40D2}" srcOrd="0" destOrd="0" presId="urn:microsoft.com/office/officeart/2011/layout/InterconnectedBlockProcess"/>
    <dgm:cxn modelId="{AEF82FCF-43B9-45A1-BAF6-FB69FC9FB1E5}" type="presParOf" srcId="{5B34B80A-FFDB-4A02-A8A7-7BF837804626}" destId="{9A3711C4-684A-47A4-A28B-061CA5D34216}" srcOrd="1" destOrd="0" presId="urn:microsoft.com/office/officeart/2011/layout/InterconnectedBlockProcess"/>
    <dgm:cxn modelId="{481A61B0-1B53-4BFD-B780-8D3D0262D758}" type="presParOf" srcId="{5B34B80A-FFDB-4A02-A8A7-7BF837804626}" destId="{7DA72467-49A5-44F4-9103-66076838957D}" srcOrd="2" destOrd="0" presId="urn:microsoft.com/office/officeart/2011/layout/InterconnectedBlockProcess"/>
    <dgm:cxn modelId="{4267A5AA-4B93-4D87-889D-D1D3E8E9C590}" type="presParOf" srcId="{5B34B80A-FFDB-4A02-A8A7-7BF837804626}" destId="{69017B02-1F7F-49A4-A335-FB15C2856DC7}" srcOrd="3" destOrd="0" presId="urn:microsoft.com/office/officeart/2011/layout/InterconnectedBlockProcess"/>
    <dgm:cxn modelId="{55A58104-154E-427A-8B8D-D3400F28010E}" type="presParOf" srcId="{69017B02-1F7F-49A4-A335-FB15C2856DC7}" destId="{EBA94B36-2472-4B0E-9390-4377158E5D11}" srcOrd="0" destOrd="0" presId="urn:microsoft.com/office/officeart/2011/layout/InterconnectedBlockProcess"/>
    <dgm:cxn modelId="{150921A9-53E0-4BCC-9DD8-05E59E088F64}" type="presParOf" srcId="{5B34B80A-FFDB-4A02-A8A7-7BF837804626}" destId="{39AAE7A1-D6FC-4DD4-BE2A-6D6B75F37251}" srcOrd="4" destOrd="0" presId="urn:microsoft.com/office/officeart/2011/layout/InterconnectedBlockProcess"/>
    <dgm:cxn modelId="{44F7ADB3-DA1D-4E5D-ADE1-E7CFD769D2DD}" type="presParOf" srcId="{5B34B80A-FFDB-4A02-A8A7-7BF837804626}" destId="{9172BE90-D772-4D67-9131-FF6059CA044B}" srcOrd="5" destOrd="0" presId="urn:microsoft.com/office/officeart/2011/layout/InterconnectedBlockProcess"/>
    <dgm:cxn modelId="{84C0CDE2-052C-4C07-BCAD-5E5C3D32EB0F}" type="presParOf" srcId="{5B34B80A-FFDB-4A02-A8A7-7BF837804626}" destId="{A3DA27B5-BDF5-480B-9656-6C73DEEAB7F3}" srcOrd="6" destOrd="0" presId="urn:microsoft.com/office/officeart/2011/layout/InterconnectedBlockProcess"/>
    <dgm:cxn modelId="{AB650C6F-B125-4243-9F1A-41F6EAE03CF3}" type="presParOf" srcId="{A3DA27B5-BDF5-480B-9656-6C73DEEAB7F3}" destId="{A1F4AAF9-AEFF-4CB0-A4A4-BBA307BB3D79}" srcOrd="0" destOrd="0" presId="urn:microsoft.com/office/officeart/2011/layout/InterconnectedBlockProcess"/>
    <dgm:cxn modelId="{26D560CC-0958-4A96-85C3-DC375A5CDDE0}" type="presParOf" srcId="{5B34B80A-FFDB-4A02-A8A7-7BF837804626}" destId="{147CB121-518E-4AAC-9FE9-6273F27679AD}" srcOrd="7" destOrd="0" presId="urn:microsoft.com/office/officeart/2011/layout/InterconnectedBlockProcess"/>
    <dgm:cxn modelId="{0712F25C-4CCB-4EC6-B6EA-AA29CD65C85D}" type="presParOf" srcId="{5B34B80A-FFDB-4A02-A8A7-7BF837804626}" destId="{5A4BA355-0F8D-4498-8DDC-019B1E9B114D}" srcOrd="8" destOrd="0" presId="urn:microsoft.com/office/officeart/2011/layout/InterconnectedBlock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633F38-28A6-4C3B-BCB3-BAEBEEFC81E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EC"/>
        </a:p>
      </dgm:t>
    </dgm:pt>
    <dgm:pt modelId="{D10D9A48-3F5F-4395-AC7A-7414A534736D}">
      <dgm:prSet phldrT="[Texto]" custT="1"/>
      <dgm:spPr/>
      <dgm:t>
        <a:bodyPr/>
        <a:lstStyle/>
        <a:p>
          <a:r>
            <a:rPr lang="es-EC" sz="2400" b="1" dirty="0" smtClean="0">
              <a:solidFill>
                <a:schemeClr val="bg1"/>
              </a:solidFill>
              <a:latin typeface="Andalus" pitchFamily="2" charset="-78"/>
              <a:cs typeface="Andalus" pitchFamily="2" charset="-78"/>
            </a:rPr>
            <a:t>EFECTIVIDAD DE JUEGO </a:t>
          </a:r>
          <a:endParaRPr lang="es-EC" sz="2400" b="1" dirty="0">
            <a:solidFill>
              <a:schemeClr val="bg1"/>
            </a:solidFill>
            <a:latin typeface="Andalus" pitchFamily="2" charset="-78"/>
            <a:cs typeface="Andalus" pitchFamily="2" charset="-78"/>
          </a:endParaRPr>
        </a:p>
      </dgm:t>
    </dgm:pt>
    <dgm:pt modelId="{60B503FC-A381-43B9-ADEF-656A42EBD80F}" type="parTrans" cxnId="{3DC31E31-A43E-4966-99FD-9C476078880C}">
      <dgm:prSet/>
      <dgm:spPr/>
      <dgm:t>
        <a:bodyPr/>
        <a:lstStyle/>
        <a:p>
          <a:endParaRPr lang="es-EC"/>
        </a:p>
      </dgm:t>
    </dgm:pt>
    <dgm:pt modelId="{58E83DBE-05B0-4B7D-BA9F-B227238A3EC7}" type="sibTrans" cxnId="{3DC31E31-A43E-4966-99FD-9C476078880C}">
      <dgm:prSet/>
      <dgm:spPr/>
      <dgm:t>
        <a:bodyPr/>
        <a:lstStyle/>
        <a:p>
          <a:endParaRPr lang="es-EC"/>
        </a:p>
      </dgm:t>
    </dgm:pt>
    <dgm:pt modelId="{74EB0117-0D4C-4EC0-95E3-3B04B5520062}">
      <dgm:prSet phldrT="[Texto]" custT="1"/>
      <dgm:spPr>
        <a:solidFill>
          <a:srgbClr val="FFC000">
            <a:alpha val="50000"/>
          </a:srgbClr>
        </a:solidFill>
      </dgm:spPr>
      <dgm:t>
        <a:bodyPr/>
        <a:lstStyle/>
        <a:p>
          <a:r>
            <a:rPr lang="es-EC" sz="1400" b="1" dirty="0" smtClean="0">
              <a:solidFill>
                <a:schemeClr val="bg1"/>
              </a:solidFill>
            </a:rPr>
            <a:t>MARCADORES LATERALES </a:t>
          </a:r>
          <a:endParaRPr lang="es-EC" sz="1400" b="1" dirty="0">
            <a:solidFill>
              <a:schemeClr val="bg1"/>
            </a:solidFill>
          </a:endParaRPr>
        </a:p>
      </dgm:t>
    </dgm:pt>
    <dgm:pt modelId="{1929929C-F9E8-4419-8116-C0315753B6C9}" type="parTrans" cxnId="{42CD2888-4633-4E3B-8B92-D59584B77542}">
      <dgm:prSet/>
      <dgm:spPr/>
      <dgm:t>
        <a:bodyPr/>
        <a:lstStyle/>
        <a:p>
          <a:endParaRPr lang="es-EC"/>
        </a:p>
      </dgm:t>
    </dgm:pt>
    <dgm:pt modelId="{6B840388-5C34-4469-BCC7-3A5413FDAEB6}" type="sibTrans" cxnId="{42CD2888-4633-4E3B-8B92-D59584B77542}">
      <dgm:prSet/>
      <dgm:spPr/>
      <dgm:t>
        <a:bodyPr/>
        <a:lstStyle/>
        <a:p>
          <a:endParaRPr lang="es-EC"/>
        </a:p>
      </dgm:t>
    </dgm:pt>
    <dgm:pt modelId="{193ED485-6F35-4742-B64A-F54BB86C476D}">
      <dgm:prSet phldrT="[Texto]" custT="1"/>
      <dgm:spPr>
        <a:solidFill>
          <a:srgbClr val="00FF00">
            <a:alpha val="50000"/>
          </a:srgbClr>
        </a:solidFill>
      </dgm:spPr>
      <dgm:t>
        <a:bodyPr/>
        <a:lstStyle/>
        <a:p>
          <a:r>
            <a:rPr lang="es-EC" sz="1600" b="1" dirty="0" smtClean="0">
              <a:solidFill>
                <a:schemeClr val="bg1"/>
              </a:solidFill>
            </a:rPr>
            <a:t>VOLANTES DEFENSIVOS  </a:t>
          </a:r>
          <a:endParaRPr lang="es-EC" sz="1600" b="1" dirty="0">
            <a:solidFill>
              <a:schemeClr val="bg1"/>
            </a:solidFill>
          </a:endParaRPr>
        </a:p>
      </dgm:t>
    </dgm:pt>
    <dgm:pt modelId="{D6515A6C-F1EB-40AF-8DE8-E6F591AB31B5}" type="parTrans" cxnId="{943E7FFD-097A-43C2-A9B0-D75343286A0A}">
      <dgm:prSet/>
      <dgm:spPr/>
      <dgm:t>
        <a:bodyPr/>
        <a:lstStyle/>
        <a:p>
          <a:endParaRPr lang="es-EC"/>
        </a:p>
      </dgm:t>
    </dgm:pt>
    <dgm:pt modelId="{E795E24D-49CF-4A96-9A54-8967B2997F94}" type="sibTrans" cxnId="{943E7FFD-097A-43C2-A9B0-D75343286A0A}">
      <dgm:prSet/>
      <dgm:spPr/>
      <dgm:t>
        <a:bodyPr/>
        <a:lstStyle/>
        <a:p>
          <a:endParaRPr lang="es-EC"/>
        </a:p>
      </dgm:t>
    </dgm:pt>
    <dgm:pt modelId="{D1E4BD01-CC74-4623-B9BD-167E5EB947DA}">
      <dgm:prSet phldrT="[Texto]" custT="1"/>
      <dgm:spPr>
        <a:solidFill>
          <a:srgbClr val="FF0000">
            <a:alpha val="50000"/>
          </a:srgbClr>
        </a:solidFill>
      </dgm:spPr>
      <dgm:t>
        <a:bodyPr/>
        <a:lstStyle/>
        <a:p>
          <a:r>
            <a:rPr lang="es-EC" sz="1600" b="1" dirty="0" smtClean="0">
              <a:solidFill>
                <a:schemeClr val="bg1"/>
              </a:solidFill>
            </a:rPr>
            <a:t>VOLANTES OFENSIVOS </a:t>
          </a:r>
          <a:endParaRPr lang="es-EC" sz="1600" b="1" dirty="0">
            <a:solidFill>
              <a:schemeClr val="bg1"/>
            </a:solidFill>
          </a:endParaRPr>
        </a:p>
      </dgm:t>
    </dgm:pt>
    <dgm:pt modelId="{20AE7F0D-416D-483E-B5CF-E84CB3E16975}" type="parTrans" cxnId="{BED55BE9-A00F-4107-87B3-CA539C33D390}">
      <dgm:prSet/>
      <dgm:spPr/>
      <dgm:t>
        <a:bodyPr/>
        <a:lstStyle/>
        <a:p>
          <a:endParaRPr lang="es-EC"/>
        </a:p>
      </dgm:t>
    </dgm:pt>
    <dgm:pt modelId="{8EC907CA-4A0F-4FE7-8BAC-077BCB12B0B7}" type="sibTrans" cxnId="{BED55BE9-A00F-4107-87B3-CA539C33D390}">
      <dgm:prSet/>
      <dgm:spPr/>
      <dgm:t>
        <a:bodyPr/>
        <a:lstStyle/>
        <a:p>
          <a:endParaRPr lang="es-EC"/>
        </a:p>
      </dgm:t>
    </dgm:pt>
    <dgm:pt modelId="{184D2EF1-6269-48D2-9053-3578E74AEA59}">
      <dgm:prSet phldrT="[Texto]" custT="1"/>
      <dgm:spPr>
        <a:solidFill>
          <a:srgbClr val="FFFF00">
            <a:alpha val="50000"/>
          </a:srgbClr>
        </a:solidFill>
      </dgm:spPr>
      <dgm:t>
        <a:bodyPr/>
        <a:lstStyle/>
        <a:p>
          <a:r>
            <a:rPr lang="es-EC" sz="1400" b="1" dirty="0" smtClean="0">
              <a:solidFill>
                <a:schemeClr val="bg1"/>
              </a:solidFill>
            </a:rPr>
            <a:t>MARCADORES CENTRALES </a:t>
          </a:r>
          <a:endParaRPr lang="es-EC" sz="1400" b="1" dirty="0">
            <a:solidFill>
              <a:schemeClr val="bg1"/>
            </a:solidFill>
          </a:endParaRPr>
        </a:p>
      </dgm:t>
    </dgm:pt>
    <dgm:pt modelId="{6E26ED9C-A636-4AD4-84B7-D36F882B088F}" type="parTrans" cxnId="{1414D305-3684-4279-B3F0-47DE4A7715BB}">
      <dgm:prSet/>
      <dgm:spPr/>
      <dgm:t>
        <a:bodyPr/>
        <a:lstStyle/>
        <a:p>
          <a:endParaRPr lang="es-EC"/>
        </a:p>
      </dgm:t>
    </dgm:pt>
    <dgm:pt modelId="{F37A8997-AC28-4FDC-9106-44F2EAB5D1A8}" type="sibTrans" cxnId="{1414D305-3684-4279-B3F0-47DE4A7715BB}">
      <dgm:prSet/>
      <dgm:spPr/>
      <dgm:t>
        <a:bodyPr/>
        <a:lstStyle/>
        <a:p>
          <a:endParaRPr lang="es-EC"/>
        </a:p>
      </dgm:t>
    </dgm:pt>
    <dgm:pt modelId="{86EFD8A8-E422-48D0-B170-CF2AB1BEFC68}">
      <dgm:prSet custT="1"/>
      <dgm:spPr>
        <a:solidFill>
          <a:schemeClr val="accent5">
            <a:lumMod val="60000"/>
            <a:lumOff val="40000"/>
            <a:alpha val="50000"/>
          </a:schemeClr>
        </a:solidFill>
      </dgm:spPr>
      <dgm:t>
        <a:bodyPr/>
        <a:lstStyle/>
        <a:p>
          <a:r>
            <a:rPr lang="es-EC" sz="1600" b="1" dirty="0" smtClean="0">
              <a:solidFill>
                <a:schemeClr val="bg1"/>
              </a:solidFill>
            </a:rPr>
            <a:t>PORTEROS </a:t>
          </a:r>
          <a:endParaRPr lang="es-EC" sz="1600" b="1" dirty="0">
            <a:solidFill>
              <a:schemeClr val="bg1"/>
            </a:solidFill>
          </a:endParaRPr>
        </a:p>
      </dgm:t>
    </dgm:pt>
    <dgm:pt modelId="{6BEFD057-97C0-41CA-90FD-74EEA3093C80}" type="parTrans" cxnId="{314B2BF3-4897-4D88-8DA2-4B269933E60A}">
      <dgm:prSet/>
      <dgm:spPr/>
      <dgm:t>
        <a:bodyPr/>
        <a:lstStyle/>
        <a:p>
          <a:endParaRPr lang="es-EC"/>
        </a:p>
      </dgm:t>
    </dgm:pt>
    <dgm:pt modelId="{D9A406CF-E19B-4591-B854-80697F81888A}" type="sibTrans" cxnId="{314B2BF3-4897-4D88-8DA2-4B269933E60A}">
      <dgm:prSet/>
      <dgm:spPr/>
      <dgm:t>
        <a:bodyPr/>
        <a:lstStyle/>
        <a:p>
          <a:endParaRPr lang="es-EC"/>
        </a:p>
      </dgm:t>
    </dgm:pt>
    <dgm:pt modelId="{50F0FC1E-5639-42FC-BFE7-3A4636420137}">
      <dgm:prSet custT="1"/>
      <dgm:spPr>
        <a:solidFill>
          <a:schemeClr val="accent5">
            <a:lumMod val="50000"/>
            <a:alpha val="50000"/>
          </a:schemeClr>
        </a:solidFill>
      </dgm:spPr>
      <dgm:t>
        <a:bodyPr/>
        <a:lstStyle/>
        <a:p>
          <a:r>
            <a:rPr lang="es-EC" sz="1600" b="1" dirty="0" smtClean="0">
              <a:solidFill>
                <a:schemeClr val="bg1"/>
              </a:solidFill>
            </a:rPr>
            <a:t>DELANTEROS </a:t>
          </a:r>
          <a:endParaRPr lang="es-EC" sz="1600" b="1" dirty="0">
            <a:solidFill>
              <a:schemeClr val="bg1"/>
            </a:solidFill>
          </a:endParaRPr>
        </a:p>
      </dgm:t>
    </dgm:pt>
    <dgm:pt modelId="{B712C2A3-2B4C-4D9C-B45B-F345AFD816C5}" type="sibTrans" cxnId="{A0784AEE-481F-4817-AD46-86A10C318798}">
      <dgm:prSet/>
      <dgm:spPr/>
      <dgm:t>
        <a:bodyPr/>
        <a:lstStyle/>
        <a:p>
          <a:endParaRPr lang="es-EC"/>
        </a:p>
      </dgm:t>
    </dgm:pt>
    <dgm:pt modelId="{F861BB36-C88A-4133-85E1-C04755CC6389}" type="parTrans" cxnId="{A0784AEE-481F-4817-AD46-86A10C318798}">
      <dgm:prSet/>
      <dgm:spPr/>
      <dgm:t>
        <a:bodyPr/>
        <a:lstStyle/>
        <a:p>
          <a:endParaRPr lang="es-EC"/>
        </a:p>
      </dgm:t>
    </dgm:pt>
    <dgm:pt modelId="{26331145-335D-4F18-94C1-D0C94AE07A28}" type="pres">
      <dgm:prSet presAssocID="{33633F38-28A6-4C3B-BCB3-BAEBEEFC81E4}" presName="composite" presStyleCnt="0">
        <dgm:presLayoutVars>
          <dgm:chMax val="1"/>
          <dgm:dir/>
          <dgm:resizeHandles val="exact"/>
        </dgm:presLayoutVars>
      </dgm:prSet>
      <dgm:spPr/>
      <dgm:t>
        <a:bodyPr/>
        <a:lstStyle/>
        <a:p>
          <a:endParaRPr lang="es-EC"/>
        </a:p>
      </dgm:t>
    </dgm:pt>
    <dgm:pt modelId="{14F67B58-E8F2-48BB-A16C-364178646D86}" type="pres">
      <dgm:prSet presAssocID="{33633F38-28A6-4C3B-BCB3-BAEBEEFC81E4}" presName="radial" presStyleCnt="0">
        <dgm:presLayoutVars>
          <dgm:animLvl val="ctr"/>
        </dgm:presLayoutVars>
      </dgm:prSet>
      <dgm:spPr/>
    </dgm:pt>
    <dgm:pt modelId="{38644564-F181-4A2E-80F7-A43FF582DCB7}" type="pres">
      <dgm:prSet presAssocID="{D10D9A48-3F5F-4395-AC7A-7414A534736D}" presName="centerShape" presStyleLbl="vennNode1" presStyleIdx="0" presStyleCnt="7"/>
      <dgm:spPr/>
      <dgm:t>
        <a:bodyPr/>
        <a:lstStyle/>
        <a:p>
          <a:endParaRPr lang="es-EC"/>
        </a:p>
      </dgm:t>
    </dgm:pt>
    <dgm:pt modelId="{047E065E-570F-4CBA-8FED-C96EC7171ED9}" type="pres">
      <dgm:prSet presAssocID="{86EFD8A8-E422-48D0-B170-CF2AB1BEFC68}" presName="node" presStyleLbl="vennNode1" presStyleIdx="1" presStyleCnt="7">
        <dgm:presLayoutVars>
          <dgm:bulletEnabled val="1"/>
        </dgm:presLayoutVars>
      </dgm:prSet>
      <dgm:spPr/>
      <dgm:t>
        <a:bodyPr/>
        <a:lstStyle/>
        <a:p>
          <a:endParaRPr lang="es-EC"/>
        </a:p>
      </dgm:t>
    </dgm:pt>
    <dgm:pt modelId="{2CFD3E6B-60B9-4330-B50E-FB224619A482}" type="pres">
      <dgm:prSet presAssocID="{50F0FC1E-5639-42FC-BFE7-3A4636420137}" presName="node" presStyleLbl="vennNode1" presStyleIdx="2" presStyleCnt="7" custScaleX="116936">
        <dgm:presLayoutVars>
          <dgm:bulletEnabled val="1"/>
        </dgm:presLayoutVars>
      </dgm:prSet>
      <dgm:spPr/>
      <dgm:t>
        <a:bodyPr/>
        <a:lstStyle/>
        <a:p>
          <a:endParaRPr lang="es-EC"/>
        </a:p>
      </dgm:t>
    </dgm:pt>
    <dgm:pt modelId="{A0D2E1E5-5D3D-4B36-B3A8-67A977443269}" type="pres">
      <dgm:prSet presAssocID="{74EB0117-0D4C-4EC0-95E3-3B04B5520062}" presName="node" presStyleLbl="vennNode1" presStyleIdx="3" presStyleCnt="7" custScaleX="125404">
        <dgm:presLayoutVars>
          <dgm:bulletEnabled val="1"/>
        </dgm:presLayoutVars>
      </dgm:prSet>
      <dgm:spPr/>
      <dgm:t>
        <a:bodyPr/>
        <a:lstStyle/>
        <a:p>
          <a:endParaRPr lang="es-EC"/>
        </a:p>
      </dgm:t>
    </dgm:pt>
    <dgm:pt modelId="{FCBFB0C7-84A0-4AF2-B3C2-E5E806522880}" type="pres">
      <dgm:prSet presAssocID="{193ED485-6F35-4742-B64A-F54BB86C476D}" presName="node" presStyleLbl="vennNode1" presStyleIdx="4" presStyleCnt="7" custScaleX="113722" custRadScaleRad="98898" custRadScaleInc="8391">
        <dgm:presLayoutVars>
          <dgm:bulletEnabled val="1"/>
        </dgm:presLayoutVars>
      </dgm:prSet>
      <dgm:spPr/>
      <dgm:t>
        <a:bodyPr/>
        <a:lstStyle/>
        <a:p>
          <a:endParaRPr lang="es-EC"/>
        </a:p>
      </dgm:t>
    </dgm:pt>
    <dgm:pt modelId="{6A41CDD7-3A72-4E9D-AB3E-CBBFD5C8F677}" type="pres">
      <dgm:prSet presAssocID="{D1E4BD01-CC74-4623-B9BD-167E5EB947DA}" presName="node" presStyleLbl="vennNode1" presStyleIdx="5" presStyleCnt="7" custScaleX="106750">
        <dgm:presLayoutVars>
          <dgm:bulletEnabled val="1"/>
        </dgm:presLayoutVars>
      </dgm:prSet>
      <dgm:spPr/>
      <dgm:t>
        <a:bodyPr/>
        <a:lstStyle/>
        <a:p>
          <a:endParaRPr lang="es-EC"/>
        </a:p>
      </dgm:t>
    </dgm:pt>
    <dgm:pt modelId="{3985F929-E480-4E1D-A89C-4E75D7197D8B}" type="pres">
      <dgm:prSet presAssocID="{184D2EF1-6269-48D2-9053-3578E74AEA59}" presName="node" presStyleLbl="vennNode1" presStyleIdx="6" presStyleCnt="7" custScaleX="130209">
        <dgm:presLayoutVars>
          <dgm:bulletEnabled val="1"/>
        </dgm:presLayoutVars>
      </dgm:prSet>
      <dgm:spPr/>
      <dgm:t>
        <a:bodyPr/>
        <a:lstStyle/>
        <a:p>
          <a:endParaRPr lang="es-EC"/>
        </a:p>
      </dgm:t>
    </dgm:pt>
  </dgm:ptLst>
  <dgm:cxnLst>
    <dgm:cxn modelId="{42CD2888-4633-4E3B-8B92-D59584B77542}" srcId="{D10D9A48-3F5F-4395-AC7A-7414A534736D}" destId="{74EB0117-0D4C-4EC0-95E3-3B04B5520062}" srcOrd="2" destOrd="0" parTransId="{1929929C-F9E8-4419-8116-C0315753B6C9}" sibTransId="{6B840388-5C34-4469-BCC7-3A5413FDAEB6}"/>
    <dgm:cxn modelId="{D2649C86-B7E1-4767-A2D9-EFD9A5DD86F5}" type="presOf" srcId="{33633F38-28A6-4C3B-BCB3-BAEBEEFC81E4}" destId="{26331145-335D-4F18-94C1-D0C94AE07A28}" srcOrd="0" destOrd="0" presId="urn:microsoft.com/office/officeart/2005/8/layout/radial3"/>
    <dgm:cxn modelId="{4F1DDD6A-A213-42DB-ADDB-B33CBB90D562}" type="presOf" srcId="{193ED485-6F35-4742-B64A-F54BB86C476D}" destId="{FCBFB0C7-84A0-4AF2-B3C2-E5E806522880}" srcOrd="0" destOrd="0" presId="urn:microsoft.com/office/officeart/2005/8/layout/radial3"/>
    <dgm:cxn modelId="{943E7FFD-097A-43C2-A9B0-D75343286A0A}" srcId="{D10D9A48-3F5F-4395-AC7A-7414A534736D}" destId="{193ED485-6F35-4742-B64A-F54BB86C476D}" srcOrd="3" destOrd="0" parTransId="{D6515A6C-F1EB-40AF-8DE8-E6F591AB31B5}" sibTransId="{E795E24D-49CF-4A96-9A54-8967B2997F94}"/>
    <dgm:cxn modelId="{B4A8DC8F-C997-4EF8-BB20-712FCB16665A}" type="presOf" srcId="{184D2EF1-6269-48D2-9053-3578E74AEA59}" destId="{3985F929-E480-4E1D-A89C-4E75D7197D8B}" srcOrd="0" destOrd="0" presId="urn:microsoft.com/office/officeart/2005/8/layout/radial3"/>
    <dgm:cxn modelId="{C331AE60-A3C8-4593-B6D2-06CF595A9B40}" type="presOf" srcId="{74EB0117-0D4C-4EC0-95E3-3B04B5520062}" destId="{A0D2E1E5-5D3D-4B36-B3A8-67A977443269}" srcOrd="0" destOrd="0" presId="urn:microsoft.com/office/officeart/2005/8/layout/radial3"/>
    <dgm:cxn modelId="{1414D305-3684-4279-B3F0-47DE4A7715BB}" srcId="{D10D9A48-3F5F-4395-AC7A-7414A534736D}" destId="{184D2EF1-6269-48D2-9053-3578E74AEA59}" srcOrd="5" destOrd="0" parTransId="{6E26ED9C-A636-4AD4-84B7-D36F882B088F}" sibTransId="{F37A8997-AC28-4FDC-9106-44F2EAB5D1A8}"/>
    <dgm:cxn modelId="{A0784AEE-481F-4817-AD46-86A10C318798}" srcId="{D10D9A48-3F5F-4395-AC7A-7414A534736D}" destId="{50F0FC1E-5639-42FC-BFE7-3A4636420137}" srcOrd="1" destOrd="0" parTransId="{F861BB36-C88A-4133-85E1-C04755CC6389}" sibTransId="{B712C2A3-2B4C-4D9C-B45B-F345AFD816C5}"/>
    <dgm:cxn modelId="{AD06C15A-BCA9-403D-B213-EDCDBFE77472}" type="presOf" srcId="{86EFD8A8-E422-48D0-B170-CF2AB1BEFC68}" destId="{047E065E-570F-4CBA-8FED-C96EC7171ED9}" srcOrd="0" destOrd="0" presId="urn:microsoft.com/office/officeart/2005/8/layout/radial3"/>
    <dgm:cxn modelId="{314B2BF3-4897-4D88-8DA2-4B269933E60A}" srcId="{D10D9A48-3F5F-4395-AC7A-7414A534736D}" destId="{86EFD8A8-E422-48D0-B170-CF2AB1BEFC68}" srcOrd="0" destOrd="0" parTransId="{6BEFD057-97C0-41CA-90FD-74EEA3093C80}" sibTransId="{D9A406CF-E19B-4591-B854-80697F81888A}"/>
    <dgm:cxn modelId="{3DC31E31-A43E-4966-99FD-9C476078880C}" srcId="{33633F38-28A6-4C3B-BCB3-BAEBEEFC81E4}" destId="{D10D9A48-3F5F-4395-AC7A-7414A534736D}" srcOrd="0" destOrd="0" parTransId="{60B503FC-A381-43B9-ADEF-656A42EBD80F}" sibTransId="{58E83DBE-05B0-4B7D-BA9F-B227238A3EC7}"/>
    <dgm:cxn modelId="{4671EF8C-A020-429F-916E-BE3FF7F4A46A}" type="presOf" srcId="{50F0FC1E-5639-42FC-BFE7-3A4636420137}" destId="{2CFD3E6B-60B9-4330-B50E-FB224619A482}" srcOrd="0" destOrd="0" presId="urn:microsoft.com/office/officeart/2005/8/layout/radial3"/>
    <dgm:cxn modelId="{BED55BE9-A00F-4107-87B3-CA539C33D390}" srcId="{D10D9A48-3F5F-4395-AC7A-7414A534736D}" destId="{D1E4BD01-CC74-4623-B9BD-167E5EB947DA}" srcOrd="4" destOrd="0" parTransId="{20AE7F0D-416D-483E-B5CF-E84CB3E16975}" sibTransId="{8EC907CA-4A0F-4FE7-8BAC-077BCB12B0B7}"/>
    <dgm:cxn modelId="{4B589919-4EC1-46C3-8989-C45A31270DEC}" type="presOf" srcId="{D1E4BD01-CC74-4623-B9BD-167E5EB947DA}" destId="{6A41CDD7-3A72-4E9D-AB3E-CBBFD5C8F677}" srcOrd="0" destOrd="0" presId="urn:microsoft.com/office/officeart/2005/8/layout/radial3"/>
    <dgm:cxn modelId="{D2D56FBA-CF5F-4403-B6F7-4BD65A858ED0}" type="presOf" srcId="{D10D9A48-3F5F-4395-AC7A-7414A534736D}" destId="{38644564-F181-4A2E-80F7-A43FF582DCB7}" srcOrd="0" destOrd="0" presId="urn:microsoft.com/office/officeart/2005/8/layout/radial3"/>
    <dgm:cxn modelId="{A932EFCD-6793-4A57-ADE8-95EAD7DC86F6}" type="presParOf" srcId="{26331145-335D-4F18-94C1-D0C94AE07A28}" destId="{14F67B58-E8F2-48BB-A16C-364178646D86}" srcOrd="0" destOrd="0" presId="urn:microsoft.com/office/officeart/2005/8/layout/radial3"/>
    <dgm:cxn modelId="{1BE27BA2-D349-490D-BB05-DC576373970F}" type="presParOf" srcId="{14F67B58-E8F2-48BB-A16C-364178646D86}" destId="{38644564-F181-4A2E-80F7-A43FF582DCB7}" srcOrd="0" destOrd="0" presId="urn:microsoft.com/office/officeart/2005/8/layout/radial3"/>
    <dgm:cxn modelId="{642D3048-F786-449D-83AA-25971273FBD9}" type="presParOf" srcId="{14F67B58-E8F2-48BB-A16C-364178646D86}" destId="{047E065E-570F-4CBA-8FED-C96EC7171ED9}" srcOrd="1" destOrd="0" presId="urn:microsoft.com/office/officeart/2005/8/layout/radial3"/>
    <dgm:cxn modelId="{6377D777-4D38-4012-B1B5-5BFC46634A23}" type="presParOf" srcId="{14F67B58-E8F2-48BB-A16C-364178646D86}" destId="{2CFD3E6B-60B9-4330-B50E-FB224619A482}" srcOrd="2" destOrd="0" presId="urn:microsoft.com/office/officeart/2005/8/layout/radial3"/>
    <dgm:cxn modelId="{C7841567-E5BA-48A4-88E0-4B36D718D4BE}" type="presParOf" srcId="{14F67B58-E8F2-48BB-A16C-364178646D86}" destId="{A0D2E1E5-5D3D-4B36-B3A8-67A977443269}" srcOrd="3" destOrd="0" presId="urn:microsoft.com/office/officeart/2005/8/layout/radial3"/>
    <dgm:cxn modelId="{25AC8E02-5DA9-48CC-8D54-545AAEC325B4}" type="presParOf" srcId="{14F67B58-E8F2-48BB-A16C-364178646D86}" destId="{FCBFB0C7-84A0-4AF2-B3C2-E5E806522880}" srcOrd="4" destOrd="0" presId="urn:microsoft.com/office/officeart/2005/8/layout/radial3"/>
    <dgm:cxn modelId="{9DFAD841-0751-4C92-857D-73DB2A3CC356}" type="presParOf" srcId="{14F67B58-E8F2-48BB-A16C-364178646D86}" destId="{6A41CDD7-3A72-4E9D-AB3E-CBBFD5C8F677}" srcOrd="5" destOrd="0" presId="urn:microsoft.com/office/officeart/2005/8/layout/radial3"/>
    <dgm:cxn modelId="{3305D90F-BB76-4F17-8C40-B6EE699BFD34}" type="presParOf" srcId="{14F67B58-E8F2-48BB-A16C-364178646D86}" destId="{3985F929-E480-4E1D-A89C-4E75D7197D8B}" srcOrd="6" destOrd="0" presId="urn:microsoft.com/office/officeart/2005/8/layout/radial3"/>
  </dgm:cxnLst>
  <dgm:bg>
    <a:noFill/>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E7588D-BDCB-4CB6-8F7C-CFB4639B1034}"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s-EC"/>
        </a:p>
      </dgm:t>
    </dgm:pt>
    <dgm:pt modelId="{F8EE0BE3-8360-4600-8958-F17B15C289A6}">
      <dgm:prSet phldrT="[Texto]"/>
      <dgm:spPr>
        <a:solidFill>
          <a:schemeClr val="accent5">
            <a:lumMod val="20000"/>
            <a:lumOff val="80000"/>
          </a:schemeClr>
        </a:solidFill>
      </dgm:spPr>
      <dgm:t>
        <a:bodyPr/>
        <a:lstStyle/>
        <a:p>
          <a:r>
            <a:rPr lang="es-EC" b="1" dirty="0" smtClean="0">
              <a:solidFill>
                <a:schemeClr val="bg1"/>
              </a:solidFill>
            </a:rPr>
            <a:t>Control físico</a:t>
          </a:r>
          <a:endParaRPr lang="es-EC" b="1" dirty="0">
            <a:solidFill>
              <a:schemeClr val="bg1"/>
            </a:solidFill>
          </a:endParaRPr>
        </a:p>
      </dgm:t>
    </dgm:pt>
    <dgm:pt modelId="{87BED3BD-5EB6-49D2-A37C-E89216E2838F}" type="parTrans" cxnId="{5AB75E88-63AA-465F-AB60-3DA281E0F6F0}">
      <dgm:prSet/>
      <dgm:spPr/>
      <dgm:t>
        <a:bodyPr/>
        <a:lstStyle/>
        <a:p>
          <a:endParaRPr lang="es-EC"/>
        </a:p>
      </dgm:t>
    </dgm:pt>
    <dgm:pt modelId="{06C46D16-1820-4F6D-BA0D-10F057300A27}" type="sibTrans" cxnId="{5AB75E88-63AA-465F-AB60-3DA281E0F6F0}">
      <dgm:prSet/>
      <dgm:spPr/>
      <dgm:t>
        <a:bodyPr/>
        <a:lstStyle/>
        <a:p>
          <a:endParaRPr lang="es-EC"/>
        </a:p>
      </dgm:t>
    </dgm:pt>
    <dgm:pt modelId="{0F5436B1-715E-4DC6-8700-7C6F6D550B3A}">
      <dgm:prSet phldrT="[Texto]"/>
      <dgm:spPr/>
      <dgm:t>
        <a:bodyPr/>
        <a:lstStyle/>
        <a:p>
          <a:r>
            <a:rPr lang="es-EC" b="1" dirty="0" smtClean="0">
              <a:solidFill>
                <a:srgbClr val="FFFF00"/>
              </a:solidFill>
            </a:rPr>
            <a:t>Test Yo-yo resistencia intermitentes nivel 2</a:t>
          </a:r>
          <a:endParaRPr lang="es-EC" dirty="0">
            <a:solidFill>
              <a:srgbClr val="FFFF00"/>
            </a:solidFill>
          </a:endParaRPr>
        </a:p>
      </dgm:t>
    </dgm:pt>
    <dgm:pt modelId="{25238883-C0C2-4FE2-98F3-A9361376EB89}" type="parTrans" cxnId="{44B26979-991E-4E2A-8BC7-D6561F7AF335}">
      <dgm:prSet/>
      <dgm:spPr/>
      <dgm:t>
        <a:bodyPr/>
        <a:lstStyle/>
        <a:p>
          <a:endParaRPr lang="es-EC"/>
        </a:p>
      </dgm:t>
    </dgm:pt>
    <dgm:pt modelId="{13F95AE0-87FD-4DAD-B9FA-1169080BF6AD}" type="sibTrans" cxnId="{44B26979-991E-4E2A-8BC7-D6561F7AF335}">
      <dgm:prSet/>
      <dgm:spPr/>
      <dgm:t>
        <a:bodyPr/>
        <a:lstStyle/>
        <a:p>
          <a:endParaRPr lang="es-EC"/>
        </a:p>
      </dgm:t>
    </dgm:pt>
    <dgm:pt modelId="{343347D6-6714-44D7-8F94-6B2E82F17F5E}">
      <dgm:prSet phldrT="[Texto]"/>
      <dgm:spPr>
        <a:solidFill>
          <a:schemeClr val="accent5">
            <a:lumMod val="75000"/>
          </a:schemeClr>
        </a:solidFill>
      </dgm:spPr>
      <dgm:t>
        <a:bodyPr/>
        <a:lstStyle/>
        <a:p>
          <a:r>
            <a:rPr lang="es-EC" b="1" dirty="0" smtClean="0">
              <a:solidFill>
                <a:schemeClr val="bg1"/>
              </a:solidFill>
            </a:rPr>
            <a:t>Control den juego </a:t>
          </a:r>
          <a:endParaRPr lang="es-EC" b="1" dirty="0">
            <a:solidFill>
              <a:schemeClr val="bg1"/>
            </a:solidFill>
          </a:endParaRPr>
        </a:p>
      </dgm:t>
    </dgm:pt>
    <dgm:pt modelId="{6CB36D23-FFAE-4E04-A731-C3B45B00DD25}" type="parTrans" cxnId="{CEEFCE49-5447-451F-9829-3E1024969FEB}">
      <dgm:prSet/>
      <dgm:spPr/>
      <dgm:t>
        <a:bodyPr/>
        <a:lstStyle/>
        <a:p>
          <a:endParaRPr lang="es-EC"/>
        </a:p>
      </dgm:t>
    </dgm:pt>
    <dgm:pt modelId="{83FB8303-FA9C-4D88-8CDA-922590E4673D}" type="sibTrans" cxnId="{CEEFCE49-5447-451F-9829-3E1024969FEB}">
      <dgm:prSet/>
      <dgm:spPr/>
      <dgm:t>
        <a:bodyPr/>
        <a:lstStyle/>
        <a:p>
          <a:endParaRPr lang="es-EC"/>
        </a:p>
      </dgm:t>
    </dgm:pt>
    <dgm:pt modelId="{C77F18AA-EFBC-48DB-B196-04FED9E63E35}">
      <dgm:prSet phldrT="[Texto]"/>
      <dgm:spPr/>
      <dgm:t>
        <a:bodyPr/>
        <a:lstStyle/>
        <a:p>
          <a:r>
            <a:rPr lang="es-EC" b="1" dirty="0" smtClean="0">
              <a:solidFill>
                <a:srgbClr val="FFFF00"/>
              </a:solidFill>
            </a:rPr>
            <a:t>Polar, gps y censor de movimiento</a:t>
          </a:r>
          <a:endParaRPr lang="es-EC" b="1" dirty="0">
            <a:solidFill>
              <a:srgbClr val="FFFF00"/>
            </a:solidFill>
          </a:endParaRPr>
        </a:p>
      </dgm:t>
    </dgm:pt>
    <dgm:pt modelId="{7E33178C-D05F-402F-A64E-5B273C0D4183}" type="parTrans" cxnId="{CA2CBF2C-08EC-4752-8F5E-92E278B490B9}">
      <dgm:prSet/>
      <dgm:spPr/>
      <dgm:t>
        <a:bodyPr/>
        <a:lstStyle/>
        <a:p>
          <a:endParaRPr lang="es-EC"/>
        </a:p>
      </dgm:t>
    </dgm:pt>
    <dgm:pt modelId="{41AA2C03-7287-4AD0-ACD4-9DA256305D01}" type="sibTrans" cxnId="{CA2CBF2C-08EC-4752-8F5E-92E278B490B9}">
      <dgm:prSet/>
      <dgm:spPr/>
      <dgm:t>
        <a:bodyPr/>
        <a:lstStyle/>
        <a:p>
          <a:endParaRPr lang="es-EC"/>
        </a:p>
      </dgm:t>
    </dgm:pt>
    <dgm:pt modelId="{5D2DFFA4-2AE7-432F-A19B-758B0920B77C}" type="pres">
      <dgm:prSet presAssocID="{A8E7588D-BDCB-4CB6-8F7C-CFB4639B1034}" presName="Name0" presStyleCnt="0">
        <dgm:presLayoutVars>
          <dgm:chMax/>
          <dgm:chPref val="3"/>
          <dgm:dir/>
          <dgm:animOne val="branch"/>
          <dgm:animLvl val="lvl"/>
        </dgm:presLayoutVars>
      </dgm:prSet>
      <dgm:spPr/>
      <dgm:t>
        <a:bodyPr/>
        <a:lstStyle/>
        <a:p>
          <a:endParaRPr lang="es-EC"/>
        </a:p>
      </dgm:t>
    </dgm:pt>
    <dgm:pt modelId="{FAE00C03-79D4-4895-A39C-4312D7B5F027}" type="pres">
      <dgm:prSet presAssocID="{F8EE0BE3-8360-4600-8958-F17B15C289A6}" presName="composite" presStyleCnt="0"/>
      <dgm:spPr/>
    </dgm:pt>
    <dgm:pt modelId="{BD047E17-A606-4B2F-9912-F6216B43FBE5}" type="pres">
      <dgm:prSet presAssocID="{F8EE0BE3-8360-4600-8958-F17B15C289A6}" presName="FirstChild" presStyleLbl="revTx" presStyleIdx="0" presStyleCnt="2" custScaleX="81010" custLinFactNeighborX="4381" custLinFactNeighborY="-10624">
        <dgm:presLayoutVars>
          <dgm:chMax val="0"/>
          <dgm:chPref val="0"/>
          <dgm:bulletEnabled val="1"/>
        </dgm:presLayoutVars>
      </dgm:prSet>
      <dgm:spPr/>
      <dgm:t>
        <a:bodyPr/>
        <a:lstStyle/>
        <a:p>
          <a:endParaRPr lang="es-EC"/>
        </a:p>
      </dgm:t>
    </dgm:pt>
    <dgm:pt modelId="{F13AB213-59F2-48A5-9EB1-02382C508954}" type="pres">
      <dgm:prSet presAssocID="{F8EE0BE3-8360-4600-8958-F17B15C289A6}" presName="Parent" presStyleLbl="alignNode1" presStyleIdx="0" presStyleCnt="2" custScaleX="126971">
        <dgm:presLayoutVars>
          <dgm:chMax val="3"/>
          <dgm:chPref val="3"/>
          <dgm:bulletEnabled val="1"/>
        </dgm:presLayoutVars>
      </dgm:prSet>
      <dgm:spPr/>
      <dgm:t>
        <a:bodyPr/>
        <a:lstStyle/>
        <a:p>
          <a:endParaRPr lang="es-EC"/>
        </a:p>
      </dgm:t>
    </dgm:pt>
    <dgm:pt modelId="{08E26087-A8CC-4062-997B-D4CF6ACE8BB6}" type="pres">
      <dgm:prSet presAssocID="{F8EE0BE3-8360-4600-8958-F17B15C289A6}" presName="Accent" presStyleLbl="parChTrans1D1" presStyleIdx="0" presStyleCnt="2"/>
      <dgm:spPr/>
    </dgm:pt>
    <dgm:pt modelId="{49621BB8-889A-489A-AC6F-FBB799921E04}" type="pres">
      <dgm:prSet presAssocID="{06C46D16-1820-4F6D-BA0D-10F057300A27}" presName="sibTrans" presStyleCnt="0"/>
      <dgm:spPr/>
    </dgm:pt>
    <dgm:pt modelId="{AA96861A-CE22-4868-B67D-D4561BB83183}" type="pres">
      <dgm:prSet presAssocID="{343347D6-6714-44D7-8F94-6B2E82F17F5E}" presName="composite" presStyleCnt="0"/>
      <dgm:spPr/>
    </dgm:pt>
    <dgm:pt modelId="{5DF4F110-200C-499D-B436-118CF41C2581}" type="pres">
      <dgm:prSet presAssocID="{343347D6-6714-44D7-8F94-6B2E82F17F5E}" presName="FirstChild" presStyleLbl="revTx" presStyleIdx="1" presStyleCnt="2" custScaleX="76347">
        <dgm:presLayoutVars>
          <dgm:chMax val="0"/>
          <dgm:chPref val="0"/>
          <dgm:bulletEnabled val="1"/>
        </dgm:presLayoutVars>
      </dgm:prSet>
      <dgm:spPr/>
      <dgm:t>
        <a:bodyPr/>
        <a:lstStyle/>
        <a:p>
          <a:endParaRPr lang="es-EC"/>
        </a:p>
      </dgm:t>
    </dgm:pt>
    <dgm:pt modelId="{938507CD-96D8-43C1-871C-365C66C99EA5}" type="pres">
      <dgm:prSet presAssocID="{343347D6-6714-44D7-8F94-6B2E82F17F5E}" presName="Parent" presStyleLbl="alignNode1" presStyleIdx="1" presStyleCnt="2" custScaleX="143773">
        <dgm:presLayoutVars>
          <dgm:chMax val="3"/>
          <dgm:chPref val="3"/>
          <dgm:bulletEnabled val="1"/>
        </dgm:presLayoutVars>
      </dgm:prSet>
      <dgm:spPr/>
      <dgm:t>
        <a:bodyPr/>
        <a:lstStyle/>
        <a:p>
          <a:endParaRPr lang="es-EC"/>
        </a:p>
      </dgm:t>
    </dgm:pt>
    <dgm:pt modelId="{533521F7-FDD1-46FD-B9DB-846D07FFC43F}" type="pres">
      <dgm:prSet presAssocID="{343347D6-6714-44D7-8F94-6B2E82F17F5E}" presName="Accent" presStyleLbl="parChTrans1D1" presStyleIdx="1" presStyleCnt="2"/>
      <dgm:spPr/>
    </dgm:pt>
  </dgm:ptLst>
  <dgm:cxnLst>
    <dgm:cxn modelId="{CEEFCE49-5447-451F-9829-3E1024969FEB}" srcId="{A8E7588D-BDCB-4CB6-8F7C-CFB4639B1034}" destId="{343347D6-6714-44D7-8F94-6B2E82F17F5E}" srcOrd="1" destOrd="0" parTransId="{6CB36D23-FFAE-4E04-A731-C3B45B00DD25}" sibTransId="{83FB8303-FA9C-4D88-8CDA-922590E4673D}"/>
    <dgm:cxn modelId="{5AB75E88-63AA-465F-AB60-3DA281E0F6F0}" srcId="{A8E7588D-BDCB-4CB6-8F7C-CFB4639B1034}" destId="{F8EE0BE3-8360-4600-8958-F17B15C289A6}" srcOrd="0" destOrd="0" parTransId="{87BED3BD-5EB6-49D2-A37C-E89216E2838F}" sibTransId="{06C46D16-1820-4F6D-BA0D-10F057300A27}"/>
    <dgm:cxn modelId="{36D081DF-7CA9-4178-9592-151891F6397B}" type="presOf" srcId="{C77F18AA-EFBC-48DB-B196-04FED9E63E35}" destId="{5DF4F110-200C-499D-B436-118CF41C2581}" srcOrd="0" destOrd="0" presId="urn:microsoft.com/office/officeart/2011/layout/TabList"/>
    <dgm:cxn modelId="{CA2CBF2C-08EC-4752-8F5E-92E278B490B9}" srcId="{343347D6-6714-44D7-8F94-6B2E82F17F5E}" destId="{C77F18AA-EFBC-48DB-B196-04FED9E63E35}" srcOrd="0" destOrd="0" parTransId="{7E33178C-D05F-402F-A64E-5B273C0D4183}" sibTransId="{41AA2C03-7287-4AD0-ACD4-9DA256305D01}"/>
    <dgm:cxn modelId="{A35540AF-69D5-49FD-993B-BD95E92D82CD}" type="presOf" srcId="{343347D6-6714-44D7-8F94-6B2E82F17F5E}" destId="{938507CD-96D8-43C1-871C-365C66C99EA5}" srcOrd="0" destOrd="0" presId="urn:microsoft.com/office/officeart/2011/layout/TabList"/>
    <dgm:cxn modelId="{44B26979-991E-4E2A-8BC7-D6561F7AF335}" srcId="{F8EE0BE3-8360-4600-8958-F17B15C289A6}" destId="{0F5436B1-715E-4DC6-8700-7C6F6D550B3A}" srcOrd="0" destOrd="0" parTransId="{25238883-C0C2-4FE2-98F3-A9361376EB89}" sibTransId="{13F95AE0-87FD-4DAD-B9FA-1169080BF6AD}"/>
    <dgm:cxn modelId="{FAC0DA46-20B2-4EB4-A457-CD126C059932}" type="presOf" srcId="{F8EE0BE3-8360-4600-8958-F17B15C289A6}" destId="{F13AB213-59F2-48A5-9EB1-02382C508954}" srcOrd="0" destOrd="0" presId="urn:microsoft.com/office/officeart/2011/layout/TabList"/>
    <dgm:cxn modelId="{2F1DF3B5-0BBD-486C-8D76-95FB54A5CF12}" type="presOf" srcId="{A8E7588D-BDCB-4CB6-8F7C-CFB4639B1034}" destId="{5D2DFFA4-2AE7-432F-A19B-758B0920B77C}" srcOrd="0" destOrd="0" presId="urn:microsoft.com/office/officeart/2011/layout/TabList"/>
    <dgm:cxn modelId="{CAC0159D-DCE1-4AC8-A827-35EBE4B65AEC}" type="presOf" srcId="{0F5436B1-715E-4DC6-8700-7C6F6D550B3A}" destId="{BD047E17-A606-4B2F-9912-F6216B43FBE5}" srcOrd="0" destOrd="0" presId="urn:microsoft.com/office/officeart/2011/layout/TabList"/>
    <dgm:cxn modelId="{AF6E29EB-7182-4593-A32F-ABED54C5C330}" type="presParOf" srcId="{5D2DFFA4-2AE7-432F-A19B-758B0920B77C}" destId="{FAE00C03-79D4-4895-A39C-4312D7B5F027}" srcOrd="0" destOrd="0" presId="urn:microsoft.com/office/officeart/2011/layout/TabList"/>
    <dgm:cxn modelId="{A6FAE84F-D5BE-4561-9FE4-01072F002BE1}" type="presParOf" srcId="{FAE00C03-79D4-4895-A39C-4312D7B5F027}" destId="{BD047E17-A606-4B2F-9912-F6216B43FBE5}" srcOrd="0" destOrd="0" presId="urn:microsoft.com/office/officeart/2011/layout/TabList"/>
    <dgm:cxn modelId="{4C7E25AB-36C1-4C82-A686-69DB3F721AE4}" type="presParOf" srcId="{FAE00C03-79D4-4895-A39C-4312D7B5F027}" destId="{F13AB213-59F2-48A5-9EB1-02382C508954}" srcOrd="1" destOrd="0" presId="urn:microsoft.com/office/officeart/2011/layout/TabList"/>
    <dgm:cxn modelId="{A5A602C9-3E67-4F20-BA5A-823E75DB3182}" type="presParOf" srcId="{FAE00C03-79D4-4895-A39C-4312D7B5F027}" destId="{08E26087-A8CC-4062-997B-D4CF6ACE8BB6}" srcOrd="2" destOrd="0" presId="urn:microsoft.com/office/officeart/2011/layout/TabList"/>
    <dgm:cxn modelId="{19331F58-2F19-465B-925F-874D8AE4E433}" type="presParOf" srcId="{5D2DFFA4-2AE7-432F-A19B-758B0920B77C}" destId="{49621BB8-889A-489A-AC6F-FBB799921E04}" srcOrd="1" destOrd="0" presId="urn:microsoft.com/office/officeart/2011/layout/TabList"/>
    <dgm:cxn modelId="{FB3AD14B-3475-40E2-9AC7-37E9BBC1B27C}" type="presParOf" srcId="{5D2DFFA4-2AE7-432F-A19B-758B0920B77C}" destId="{AA96861A-CE22-4868-B67D-D4561BB83183}" srcOrd="2" destOrd="0" presId="urn:microsoft.com/office/officeart/2011/layout/TabList"/>
    <dgm:cxn modelId="{6B9E19C4-65C4-4E01-8141-E428A40AD9DD}" type="presParOf" srcId="{AA96861A-CE22-4868-B67D-D4561BB83183}" destId="{5DF4F110-200C-499D-B436-118CF41C2581}" srcOrd="0" destOrd="0" presId="urn:microsoft.com/office/officeart/2011/layout/TabList"/>
    <dgm:cxn modelId="{5CF7C31F-7E3E-485C-9F49-B9B9C123DD9B}" type="presParOf" srcId="{AA96861A-CE22-4868-B67D-D4561BB83183}" destId="{938507CD-96D8-43C1-871C-365C66C99EA5}" srcOrd="1" destOrd="0" presId="urn:microsoft.com/office/officeart/2011/layout/TabList"/>
    <dgm:cxn modelId="{1ABD8384-7DAB-474F-8181-29A3C77C9950}" type="presParOf" srcId="{AA96861A-CE22-4868-B67D-D4561BB83183}" destId="{533521F7-FDD1-46FD-B9DB-846D07FFC43F}" srcOrd="2" destOrd="0" presId="urn:microsoft.com/office/officeart/2011/layout/Tab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FD765-6E76-4A44-BEAE-6AA86D902239}">
      <dsp:nvSpPr>
        <dsp:cNvPr id="0" name=""/>
        <dsp:cNvSpPr/>
      </dsp:nvSpPr>
      <dsp:spPr>
        <a:xfrm rot="5400000">
          <a:off x="4600284" y="-1413620"/>
          <a:ext cx="1653316" cy="4480557"/>
        </a:xfrm>
        <a:prstGeom prst="hexagon">
          <a:avLst>
            <a:gd name="adj" fmla="val 25000"/>
            <a:gd name="vf" fmla="val 115470"/>
          </a:avLst>
        </a:prstGeom>
        <a:solidFill>
          <a:schemeClr val="tx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bg1"/>
              </a:solidFill>
            </a:rPr>
            <a:t>Generalidad del entrenamiento </a:t>
          </a:r>
          <a:endParaRPr lang="es-EC" sz="1800" b="1" kern="1200" dirty="0">
            <a:solidFill>
              <a:schemeClr val="bg1"/>
            </a:solidFill>
          </a:endParaRPr>
        </a:p>
      </dsp:txBody>
      <dsp:txXfrm rot="-5400000">
        <a:off x="3933423" y="275553"/>
        <a:ext cx="2987038" cy="1102210"/>
      </dsp:txXfrm>
    </dsp:sp>
    <dsp:sp modelId="{8CD16F48-5302-4704-A04A-A980455CBD30}">
      <dsp:nvSpPr>
        <dsp:cNvPr id="0" name=""/>
        <dsp:cNvSpPr/>
      </dsp:nvSpPr>
      <dsp:spPr>
        <a:xfrm>
          <a:off x="5124831" y="332917"/>
          <a:ext cx="1845101" cy="991990"/>
        </a:xfrm>
        <a:prstGeom prst="rect">
          <a:avLst/>
        </a:prstGeom>
        <a:noFill/>
        <a:ln>
          <a:noFill/>
        </a:ln>
        <a:effectLst/>
      </dsp:spPr>
      <dsp:style>
        <a:lnRef idx="0">
          <a:scrgbClr r="0" g="0" b="0"/>
        </a:lnRef>
        <a:fillRef idx="0">
          <a:scrgbClr r="0" g="0" b="0"/>
        </a:fillRef>
        <a:effectRef idx="0">
          <a:scrgbClr r="0" g="0" b="0"/>
        </a:effectRef>
        <a:fontRef idx="minor"/>
      </dsp:style>
    </dsp:sp>
    <dsp:sp modelId="{9FC72BC5-A637-4116-8B63-06646B98E272}">
      <dsp:nvSpPr>
        <dsp:cNvPr id="0" name=""/>
        <dsp:cNvSpPr/>
      </dsp:nvSpPr>
      <dsp:spPr>
        <a:xfrm rot="5400000">
          <a:off x="897721" y="-659345"/>
          <a:ext cx="1653316" cy="2976350"/>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C" sz="1800" b="1" kern="1200" dirty="0" smtClean="0">
              <a:solidFill>
                <a:schemeClr val="bg1"/>
              </a:solidFill>
            </a:rPr>
            <a:t>Cargas inadecuadas de entrenamiento </a:t>
          </a:r>
        </a:p>
        <a:p>
          <a:pPr lvl="0" algn="ctr" defTabSz="1600200">
            <a:lnSpc>
              <a:spcPct val="90000"/>
            </a:lnSpc>
            <a:spcBef>
              <a:spcPct val="0"/>
            </a:spcBef>
            <a:spcAft>
              <a:spcPct val="35000"/>
            </a:spcAft>
          </a:pPr>
          <a:endParaRPr lang="es-EC" sz="1800" b="1" kern="1200" dirty="0">
            <a:solidFill>
              <a:schemeClr val="bg1"/>
            </a:solidFill>
          </a:endParaRPr>
        </a:p>
      </dsp:txBody>
      <dsp:txXfrm rot="-5400000">
        <a:off x="732262" y="277725"/>
        <a:ext cx="1984234" cy="1102210"/>
      </dsp:txXfrm>
    </dsp:sp>
    <dsp:sp modelId="{77984F61-2571-462A-AAC4-69F1698C8505}">
      <dsp:nvSpPr>
        <dsp:cNvPr id="0" name=""/>
        <dsp:cNvSpPr/>
      </dsp:nvSpPr>
      <dsp:spPr>
        <a:xfrm rot="5400000">
          <a:off x="1896993" y="1329861"/>
          <a:ext cx="1653316" cy="1873914"/>
        </a:xfrm>
        <a:prstGeom prst="hexagon">
          <a:avLst>
            <a:gd name="adj" fmla="val 25000"/>
            <a:gd name="vf" fmla="val 11547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bg1"/>
              </a:solidFill>
            </a:rPr>
            <a:t>Presencia de lesiones </a:t>
          </a:r>
          <a:endParaRPr lang="es-EC" sz="1800" b="1" kern="1200" dirty="0">
            <a:solidFill>
              <a:schemeClr val="bg1"/>
            </a:solidFill>
          </a:endParaRPr>
        </a:p>
      </dsp:txBody>
      <dsp:txXfrm rot="-5400000">
        <a:off x="2099013" y="1715713"/>
        <a:ext cx="1249276" cy="1102210"/>
      </dsp:txXfrm>
    </dsp:sp>
    <dsp:sp modelId="{9E857ADB-A0B7-4774-8559-8193F7A3B71D}">
      <dsp:nvSpPr>
        <dsp:cNvPr id="0" name=""/>
        <dsp:cNvSpPr/>
      </dsp:nvSpPr>
      <dsp:spPr>
        <a:xfrm>
          <a:off x="1007357" y="1736252"/>
          <a:ext cx="1785582" cy="991990"/>
        </a:xfrm>
        <a:prstGeom prst="rect">
          <a:avLst/>
        </a:prstGeom>
        <a:noFill/>
        <a:ln>
          <a:noFill/>
        </a:ln>
        <a:effectLst/>
      </dsp:spPr>
      <dsp:style>
        <a:lnRef idx="0">
          <a:scrgbClr r="0" g="0" b="0"/>
        </a:lnRef>
        <a:fillRef idx="0">
          <a:scrgbClr r="0" g="0" b="0"/>
        </a:fillRef>
        <a:effectRef idx="0">
          <a:scrgbClr r="0" g="0" b="0"/>
        </a:effectRef>
        <a:fontRef idx="minor"/>
      </dsp:style>
    </dsp:sp>
    <dsp:sp modelId="{435CF238-3C69-4887-836E-3144D0A2D81D}">
      <dsp:nvSpPr>
        <dsp:cNvPr id="0" name=""/>
        <dsp:cNvSpPr/>
      </dsp:nvSpPr>
      <dsp:spPr>
        <a:xfrm rot="5400000">
          <a:off x="5349830" y="553709"/>
          <a:ext cx="1217932" cy="3710920"/>
        </a:xfrm>
        <a:prstGeom prst="hexagon">
          <a:avLst>
            <a:gd name="adj" fmla="val 25000"/>
            <a:gd name="vf" fmla="val 11547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bg1"/>
              </a:solidFill>
            </a:rPr>
            <a:t>Deficiente rendimiento físico </a:t>
          </a:r>
          <a:endParaRPr lang="es-EC" sz="1800" b="1" kern="1200" dirty="0">
            <a:solidFill>
              <a:schemeClr val="bg1"/>
            </a:solidFill>
          </a:endParaRPr>
        </a:p>
      </dsp:txBody>
      <dsp:txXfrm rot="-5400000">
        <a:off x="4721823" y="2003192"/>
        <a:ext cx="2473946" cy="811954"/>
      </dsp:txXfrm>
    </dsp:sp>
    <dsp:sp modelId="{2E4B433F-0D82-4B38-8D0D-0A904D6EFF89}">
      <dsp:nvSpPr>
        <dsp:cNvPr id="0" name=""/>
        <dsp:cNvSpPr/>
      </dsp:nvSpPr>
      <dsp:spPr>
        <a:xfrm rot="5400000">
          <a:off x="3658041" y="2012921"/>
          <a:ext cx="1653316" cy="3249831"/>
        </a:xfrm>
        <a:prstGeom prst="hexagon">
          <a:avLst>
            <a:gd name="adj" fmla="val 25000"/>
            <a:gd name="vf" fmla="val 11547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bg1"/>
              </a:solidFill>
            </a:rPr>
            <a:t>Deficiente recuperación post entrenamiento.</a:t>
          </a:r>
          <a:endParaRPr lang="es-EC" sz="1800" b="1" kern="1200" dirty="0">
            <a:solidFill>
              <a:schemeClr val="bg1"/>
            </a:solidFill>
          </a:endParaRPr>
        </a:p>
      </dsp:txBody>
      <dsp:txXfrm rot="-5400000">
        <a:off x="3401422" y="3086732"/>
        <a:ext cx="2166554" cy="1102210"/>
      </dsp:txXfrm>
    </dsp:sp>
    <dsp:sp modelId="{896E9C9B-BE0F-411C-996A-0F0E66940E82}">
      <dsp:nvSpPr>
        <dsp:cNvPr id="0" name=""/>
        <dsp:cNvSpPr/>
      </dsp:nvSpPr>
      <dsp:spPr>
        <a:xfrm>
          <a:off x="5124831" y="3139588"/>
          <a:ext cx="1845101" cy="991990"/>
        </a:xfrm>
        <a:prstGeom prst="rect">
          <a:avLst/>
        </a:prstGeom>
        <a:noFill/>
        <a:ln>
          <a:noFill/>
        </a:ln>
        <a:effectLst/>
      </dsp:spPr>
      <dsp:style>
        <a:lnRef idx="0">
          <a:scrgbClr r="0" g="0" b="0"/>
        </a:lnRef>
        <a:fillRef idx="0">
          <a:scrgbClr r="0" g="0" b="0"/>
        </a:fillRef>
        <a:effectRef idx="0">
          <a:scrgbClr r="0" g="0" b="0"/>
        </a:effectRef>
        <a:fontRef idx="minor"/>
      </dsp:style>
    </dsp:sp>
    <dsp:sp modelId="{5B77D4F4-5EED-492E-80C8-260C709590D8}">
      <dsp:nvSpPr>
        <dsp:cNvPr id="0" name=""/>
        <dsp:cNvSpPr/>
      </dsp:nvSpPr>
      <dsp:spPr>
        <a:xfrm rot="5400000">
          <a:off x="503690" y="2160602"/>
          <a:ext cx="1653316" cy="2660697"/>
        </a:xfrm>
        <a:prstGeom prst="hexagon">
          <a:avLst>
            <a:gd name="adj" fmla="val 25000"/>
            <a:gd name="vf" fmla="val 11547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bg1"/>
              </a:solidFill>
            </a:rPr>
            <a:t>Entrenamientos tediosos </a:t>
          </a:r>
          <a:endParaRPr lang="es-EC" sz="1800" b="1" kern="1200" dirty="0">
            <a:solidFill>
              <a:schemeClr val="bg1"/>
            </a:solidFill>
          </a:endParaRPr>
        </a:p>
      </dsp:txBody>
      <dsp:txXfrm rot="-5400000">
        <a:off x="443449" y="2939846"/>
        <a:ext cx="1773798" cy="1102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9EB1F-4419-4C88-93E7-0287021F57D8}">
      <dsp:nvSpPr>
        <dsp:cNvPr id="0" name=""/>
        <dsp:cNvSpPr/>
      </dsp:nvSpPr>
      <dsp:spPr>
        <a:xfrm>
          <a:off x="239527" y="5074672"/>
          <a:ext cx="812881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FAFE79-0138-47C4-9D3C-5F445EFBF219}">
      <dsp:nvSpPr>
        <dsp:cNvPr id="0" name=""/>
        <dsp:cNvSpPr/>
      </dsp:nvSpPr>
      <dsp:spPr>
        <a:xfrm>
          <a:off x="207296" y="3410821"/>
          <a:ext cx="812881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84D058-6CA4-4654-BC07-141674086FE9}">
      <dsp:nvSpPr>
        <dsp:cNvPr id="0" name=""/>
        <dsp:cNvSpPr/>
      </dsp:nvSpPr>
      <dsp:spPr>
        <a:xfrm>
          <a:off x="255304" y="1629058"/>
          <a:ext cx="812881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0E54E0-F158-4226-BE0E-DD3FA0316642}">
      <dsp:nvSpPr>
        <dsp:cNvPr id="0" name=""/>
        <dsp:cNvSpPr/>
      </dsp:nvSpPr>
      <dsp:spPr>
        <a:xfrm>
          <a:off x="3028948" y="1581"/>
          <a:ext cx="4695020" cy="1627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1244600">
            <a:lnSpc>
              <a:spcPct val="90000"/>
            </a:lnSpc>
            <a:spcBef>
              <a:spcPct val="0"/>
            </a:spcBef>
            <a:spcAft>
              <a:spcPct val="35000"/>
            </a:spcAft>
          </a:pPr>
          <a:r>
            <a:rPr lang="es-EC" sz="2800" b="1" kern="1200" dirty="0" smtClean="0">
              <a:solidFill>
                <a:schemeClr val="bg1"/>
              </a:solidFill>
              <a:latin typeface="Aharoni" pitchFamily="2" charset="-79"/>
              <a:cs typeface="Aharoni" pitchFamily="2" charset="-79"/>
            </a:rPr>
            <a:t>Fuerza, resistencia y velocidad </a:t>
          </a:r>
          <a:endParaRPr lang="es-EC" sz="2800" b="1" kern="1200" dirty="0">
            <a:solidFill>
              <a:schemeClr val="bg1"/>
            </a:solidFill>
            <a:latin typeface="Aharoni" pitchFamily="2" charset="-79"/>
            <a:cs typeface="Aharoni" pitchFamily="2" charset="-79"/>
          </a:endParaRPr>
        </a:p>
      </dsp:txBody>
      <dsp:txXfrm>
        <a:off x="3028948" y="1581"/>
        <a:ext cx="4695020" cy="1627477"/>
      </dsp:txXfrm>
    </dsp:sp>
    <dsp:sp modelId="{993D1CDD-2332-4068-9BEE-333D8DEC4B15}">
      <dsp:nvSpPr>
        <dsp:cNvPr id="0" name=""/>
        <dsp:cNvSpPr/>
      </dsp:nvSpPr>
      <dsp:spPr>
        <a:xfrm>
          <a:off x="-255304" y="148282"/>
          <a:ext cx="3134710" cy="1334075"/>
        </a:xfrm>
        <a:prstGeom prst="round2SameRect">
          <a:avLst>
            <a:gd name="adj1" fmla="val 16670"/>
            <a:gd name="adj2" fmla="val 0"/>
          </a:avLst>
        </a:prstGeom>
        <a:solidFill>
          <a:srgbClr val="00B050"/>
        </a:solidFill>
        <a:ln w="9525" cap="flat" cmpd="sng" algn="ctr">
          <a:solidFill>
            <a:schemeClr val="accent3">
              <a:satMod val="120000"/>
            </a:schemeClr>
          </a:solidFill>
          <a:prstDash val="solid"/>
        </a:ln>
        <a:effectLst>
          <a:outerShdw blurRad="63500" dist="25400" dir="14700000" algn="t" rotWithShape="0">
            <a:srgbClr val="000000">
              <a:alpha val="5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bg1"/>
              </a:solidFill>
              <a:latin typeface="Aharoni" pitchFamily="2" charset="-79"/>
              <a:cs typeface="Aharoni" pitchFamily="2" charset="-79"/>
            </a:rPr>
            <a:t>CONDICIONANTES </a:t>
          </a:r>
          <a:endParaRPr lang="es-EC" sz="1800" b="1" kern="1200" dirty="0">
            <a:solidFill>
              <a:schemeClr val="bg1"/>
            </a:solidFill>
            <a:latin typeface="Aharoni" pitchFamily="2" charset="-79"/>
            <a:cs typeface="Aharoni" pitchFamily="2" charset="-79"/>
          </a:endParaRPr>
        </a:p>
      </dsp:txBody>
      <dsp:txXfrm>
        <a:off x="-190168" y="213418"/>
        <a:ext cx="3004438" cy="1268939"/>
      </dsp:txXfrm>
    </dsp:sp>
    <dsp:sp modelId="{A0116262-7057-4755-93DC-6BF26BD86699}">
      <dsp:nvSpPr>
        <dsp:cNvPr id="0" name=""/>
        <dsp:cNvSpPr/>
      </dsp:nvSpPr>
      <dsp:spPr>
        <a:xfrm>
          <a:off x="2923937" y="1621344"/>
          <a:ext cx="5204879" cy="1773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1244600">
            <a:lnSpc>
              <a:spcPct val="90000"/>
            </a:lnSpc>
            <a:spcBef>
              <a:spcPct val="0"/>
            </a:spcBef>
            <a:spcAft>
              <a:spcPct val="35000"/>
            </a:spcAft>
          </a:pPr>
          <a:r>
            <a:rPr lang="es-ES_tradnl" sz="2800" b="1" kern="1200" dirty="0" smtClean="0">
              <a:solidFill>
                <a:schemeClr val="bg1"/>
              </a:solidFill>
              <a:latin typeface="Aharoni" pitchFamily="2" charset="-79"/>
              <a:cs typeface="Aharoni" pitchFamily="2" charset="-79"/>
            </a:rPr>
            <a:t>Diferenciación, acoplamiento, transformación, equilibrio,-estabilización, orientación, ritmización  y reacción </a:t>
          </a:r>
          <a:endParaRPr lang="es-EC" sz="2800" b="1" kern="1200" dirty="0">
            <a:solidFill>
              <a:schemeClr val="bg1"/>
            </a:solidFill>
            <a:latin typeface="Aharoni" pitchFamily="2" charset="-79"/>
            <a:cs typeface="Aharoni" pitchFamily="2" charset="-79"/>
          </a:endParaRPr>
        </a:p>
      </dsp:txBody>
      <dsp:txXfrm>
        <a:off x="2923937" y="1621344"/>
        <a:ext cx="5204879" cy="1773299"/>
      </dsp:txXfrm>
    </dsp:sp>
    <dsp:sp modelId="{2A599949-312B-469E-B7EE-66B95ADF6136}">
      <dsp:nvSpPr>
        <dsp:cNvPr id="0" name=""/>
        <dsp:cNvSpPr/>
      </dsp:nvSpPr>
      <dsp:spPr>
        <a:xfrm>
          <a:off x="-207296" y="1768647"/>
          <a:ext cx="2942678" cy="1480158"/>
        </a:xfrm>
        <a:prstGeom prst="round2SameRect">
          <a:avLst>
            <a:gd name="adj1" fmla="val 16670"/>
            <a:gd name="adj2" fmla="val 0"/>
          </a:avLst>
        </a:prstGeom>
        <a:solidFill>
          <a:srgbClr val="FF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bg1"/>
              </a:solidFill>
              <a:latin typeface="Aharoni" pitchFamily="2" charset="-79"/>
              <a:cs typeface="Aharoni" pitchFamily="2" charset="-79"/>
            </a:rPr>
            <a:t>COORDINATIVAS </a:t>
          </a:r>
          <a:endParaRPr lang="es-EC" sz="1800" b="1" kern="1200" dirty="0">
            <a:solidFill>
              <a:schemeClr val="bg1"/>
            </a:solidFill>
            <a:latin typeface="Aharoni" pitchFamily="2" charset="-79"/>
            <a:cs typeface="Aharoni" pitchFamily="2" charset="-79"/>
          </a:endParaRPr>
        </a:p>
      </dsp:txBody>
      <dsp:txXfrm>
        <a:off x="-135028" y="1840915"/>
        <a:ext cx="2798142" cy="1407890"/>
      </dsp:txXfrm>
    </dsp:sp>
    <dsp:sp modelId="{7EEA5B5A-30C8-4CF9-8420-D67126DA0412}">
      <dsp:nvSpPr>
        <dsp:cNvPr id="0" name=""/>
        <dsp:cNvSpPr/>
      </dsp:nvSpPr>
      <dsp:spPr>
        <a:xfrm>
          <a:off x="2916114" y="3713027"/>
          <a:ext cx="4203388" cy="361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1244600">
            <a:lnSpc>
              <a:spcPct val="90000"/>
            </a:lnSpc>
            <a:spcBef>
              <a:spcPct val="0"/>
            </a:spcBef>
            <a:spcAft>
              <a:spcPct val="35000"/>
            </a:spcAft>
          </a:pPr>
          <a:r>
            <a:rPr lang="es-EC" sz="2800" b="1" kern="1200" dirty="0" smtClean="0">
              <a:solidFill>
                <a:schemeClr val="bg1"/>
              </a:solidFill>
              <a:latin typeface="Aharoni" pitchFamily="2" charset="-79"/>
              <a:cs typeface="Aharoni" pitchFamily="2" charset="-79"/>
            </a:rPr>
            <a:t>Pasiva y activa </a:t>
          </a:r>
          <a:endParaRPr lang="es-EC" sz="2800" b="1" kern="1200" dirty="0">
            <a:solidFill>
              <a:schemeClr val="bg1"/>
            </a:solidFill>
            <a:latin typeface="Aharoni" pitchFamily="2" charset="-79"/>
            <a:cs typeface="Aharoni" pitchFamily="2" charset="-79"/>
          </a:endParaRPr>
        </a:p>
      </dsp:txBody>
      <dsp:txXfrm>
        <a:off x="2916114" y="3713027"/>
        <a:ext cx="4203388" cy="361202"/>
      </dsp:txXfrm>
    </dsp:sp>
    <dsp:sp modelId="{9C94A574-6294-485E-B805-A9A694CC70DA}">
      <dsp:nvSpPr>
        <dsp:cNvPr id="0" name=""/>
        <dsp:cNvSpPr/>
      </dsp:nvSpPr>
      <dsp:spPr>
        <a:xfrm>
          <a:off x="-239527" y="3565724"/>
          <a:ext cx="3071601" cy="1391655"/>
        </a:xfrm>
        <a:prstGeom prst="round2SameRect">
          <a:avLst>
            <a:gd name="adj1" fmla="val 16670"/>
            <a:gd name="adj2" fmla="val 0"/>
          </a:avLst>
        </a:prstGeom>
        <a:solidFill>
          <a:schemeClr val="accent5">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bg1"/>
              </a:solidFill>
              <a:latin typeface="Aharoni" pitchFamily="2" charset="-79"/>
              <a:cs typeface="Aharoni" pitchFamily="2" charset="-79"/>
            </a:rPr>
            <a:t>FLEXIBILIDAD </a:t>
          </a:r>
          <a:endParaRPr lang="es-EC" sz="1800" b="1" kern="1200" dirty="0">
            <a:solidFill>
              <a:schemeClr val="bg1"/>
            </a:solidFill>
            <a:latin typeface="Aharoni" pitchFamily="2" charset="-79"/>
            <a:cs typeface="Aharoni" pitchFamily="2" charset="-79"/>
          </a:endParaRPr>
        </a:p>
      </dsp:txBody>
      <dsp:txXfrm>
        <a:off x="-171580" y="3633671"/>
        <a:ext cx="2935707" cy="13237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6F27A-FCF8-403E-BEC8-0D11F056311A}">
      <dsp:nvSpPr>
        <dsp:cNvPr id="0" name=""/>
        <dsp:cNvSpPr/>
      </dsp:nvSpPr>
      <dsp:spPr>
        <a:xfrm>
          <a:off x="2914106" y="457683"/>
          <a:ext cx="1188867" cy="11888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E0F49D-013A-496F-982E-CFEEE5CE5EDD}">
      <dsp:nvSpPr>
        <dsp:cNvPr id="0" name=""/>
        <dsp:cNvSpPr/>
      </dsp:nvSpPr>
      <dsp:spPr>
        <a:xfrm>
          <a:off x="2035877" y="497318"/>
          <a:ext cx="2945061" cy="110957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r" defTabSz="622300">
            <a:lnSpc>
              <a:spcPct val="90000"/>
            </a:lnSpc>
            <a:spcBef>
              <a:spcPct val="0"/>
            </a:spcBef>
            <a:spcAft>
              <a:spcPct val="35000"/>
            </a:spcAft>
          </a:pPr>
          <a:r>
            <a:rPr lang="es-EC" sz="1400" b="1" kern="1200" dirty="0" smtClean="0">
              <a:solidFill>
                <a:schemeClr val="bg1"/>
              </a:solidFill>
            </a:rPr>
            <a:t>OPOSICIÓN </a:t>
          </a:r>
          <a:endParaRPr lang="es-EC" sz="1400" b="1" kern="1200" dirty="0">
            <a:solidFill>
              <a:schemeClr val="bg1"/>
            </a:solidFill>
          </a:endParaRPr>
        </a:p>
      </dsp:txBody>
      <dsp:txXfrm>
        <a:off x="2457201" y="655859"/>
        <a:ext cx="2103815" cy="792497"/>
      </dsp:txXfrm>
    </dsp:sp>
    <dsp:sp modelId="{DD15D05A-4CF3-411F-8CE8-FA59EB252823}">
      <dsp:nvSpPr>
        <dsp:cNvPr id="0" name=""/>
        <dsp:cNvSpPr/>
      </dsp:nvSpPr>
      <dsp:spPr>
        <a:xfrm rot="2700000">
          <a:off x="1685740" y="457550"/>
          <a:ext cx="1188906" cy="1188906"/>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591E50-1242-4EF5-93C7-462F7F316CC8}">
      <dsp:nvSpPr>
        <dsp:cNvPr id="0" name=""/>
        <dsp:cNvSpPr/>
      </dsp:nvSpPr>
      <dsp:spPr>
        <a:xfrm>
          <a:off x="1115061" y="497318"/>
          <a:ext cx="2330264" cy="110957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bg1"/>
              </a:solidFill>
            </a:rPr>
            <a:t>CONFRONTACIÓN </a:t>
          </a:r>
          <a:endParaRPr lang="es-EC" sz="1400" b="1" kern="1200" dirty="0">
            <a:solidFill>
              <a:schemeClr val="bg1"/>
            </a:solidFill>
          </a:endParaRPr>
        </a:p>
      </dsp:txBody>
      <dsp:txXfrm>
        <a:off x="1447877" y="655859"/>
        <a:ext cx="1664633" cy="7924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A140E-F2F5-4381-81D6-59F7ACDF40D2}">
      <dsp:nvSpPr>
        <dsp:cNvPr id="0" name=""/>
        <dsp:cNvSpPr/>
      </dsp:nvSpPr>
      <dsp:spPr>
        <a:xfrm>
          <a:off x="3591005" y="1070454"/>
          <a:ext cx="1796886" cy="3899979"/>
        </a:xfrm>
        <a:prstGeom prst="wedgeRectCallout">
          <a:avLst>
            <a:gd name="adj1" fmla="val 0"/>
            <a:gd name="adj2" fmla="val 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lvl="0" algn="just" defTabSz="622300">
            <a:lnSpc>
              <a:spcPct val="90000"/>
            </a:lnSpc>
            <a:spcBef>
              <a:spcPct val="0"/>
            </a:spcBef>
            <a:spcAft>
              <a:spcPct val="35000"/>
            </a:spcAft>
          </a:pPr>
          <a:r>
            <a:rPr lang="es-EC" sz="1400" b="1" kern="1200" dirty="0" smtClean="0">
              <a:solidFill>
                <a:schemeClr val="bg1"/>
              </a:solidFill>
            </a:rPr>
            <a:t>En el fútbol existe un 70% de requerimientos no oxidativos y un 30% oxidativos.</a:t>
          </a:r>
          <a:endParaRPr lang="es-EC" sz="1400" b="1" kern="1200" dirty="0">
            <a:solidFill>
              <a:schemeClr val="bg1"/>
            </a:solidFill>
          </a:endParaRPr>
        </a:p>
      </dsp:txBody>
      <dsp:txXfrm>
        <a:off x="3819053" y="1070454"/>
        <a:ext cx="1568838" cy="3899979"/>
      </dsp:txXfrm>
    </dsp:sp>
    <dsp:sp modelId="{7DA72467-49A5-44F4-9103-66076838957D}">
      <dsp:nvSpPr>
        <dsp:cNvPr id="0" name=""/>
        <dsp:cNvSpPr/>
      </dsp:nvSpPr>
      <dsp:spPr>
        <a:xfrm>
          <a:off x="3591005" y="206348"/>
          <a:ext cx="1796886" cy="852593"/>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just" defTabSz="711200">
            <a:lnSpc>
              <a:spcPct val="90000"/>
            </a:lnSpc>
            <a:spcBef>
              <a:spcPct val="0"/>
            </a:spcBef>
            <a:spcAft>
              <a:spcPct val="35000"/>
            </a:spcAft>
          </a:pPr>
          <a:r>
            <a:rPr lang="es-EC" sz="1600" b="1" kern="1200" dirty="0" smtClean="0">
              <a:solidFill>
                <a:schemeClr val="bg1"/>
              </a:solidFill>
            </a:rPr>
            <a:t>FOX (1988) </a:t>
          </a:r>
          <a:endParaRPr lang="es-EC" sz="1600" b="1" kern="1200" dirty="0">
            <a:solidFill>
              <a:schemeClr val="bg1"/>
            </a:solidFill>
          </a:endParaRPr>
        </a:p>
      </dsp:txBody>
      <dsp:txXfrm>
        <a:off x="3591005" y="206348"/>
        <a:ext cx="1796886" cy="852593"/>
      </dsp:txXfrm>
    </dsp:sp>
    <dsp:sp modelId="{EBA94B36-2472-4B0E-9390-4377158E5D11}">
      <dsp:nvSpPr>
        <dsp:cNvPr id="0" name=""/>
        <dsp:cNvSpPr/>
      </dsp:nvSpPr>
      <dsp:spPr>
        <a:xfrm>
          <a:off x="1790794" y="1346000"/>
          <a:ext cx="1796886" cy="4048494"/>
        </a:xfrm>
        <a:prstGeom prst="wedgeRectCallout">
          <a:avLst>
            <a:gd name="adj1" fmla="val 62500"/>
            <a:gd name="adj2" fmla="val 20830"/>
          </a:avLst>
        </a:prstGeom>
        <a:solidFill>
          <a:schemeClr val="tx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lvl="0" algn="just" defTabSz="622300">
            <a:lnSpc>
              <a:spcPct val="90000"/>
            </a:lnSpc>
            <a:spcBef>
              <a:spcPct val="0"/>
            </a:spcBef>
            <a:spcAft>
              <a:spcPct val="35000"/>
            </a:spcAft>
          </a:pPr>
          <a:r>
            <a:rPr lang="es-EC" sz="1400" b="1" kern="1200" dirty="0" smtClean="0">
              <a:solidFill>
                <a:schemeClr val="bg1"/>
              </a:solidFill>
            </a:rPr>
            <a:t>El metabolismo predominante en el fútbol es fundamentalmente anaeróbico láctico, empleándose, como consecuencia de ello, la resistencia anaeróbica, ya que los esfuerzos realizados son en su mayoría de intensidad submáxima o máxima.</a:t>
          </a:r>
          <a:endParaRPr lang="es-EC" sz="1400" b="1" kern="1200" dirty="0">
            <a:solidFill>
              <a:schemeClr val="bg1"/>
            </a:solidFill>
          </a:endParaRPr>
        </a:p>
      </dsp:txBody>
      <dsp:txXfrm>
        <a:off x="2018842" y="1346000"/>
        <a:ext cx="1568838" cy="4048494"/>
      </dsp:txXfrm>
    </dsp:sp>
    <dsp:sp modelId="{9172BE90-D772-4D67-9131-FF6059CA044B}">
      <dsp:nvSpPr>
        <dsp:cNvPr id="0" name=""/>
        <dsp:cNvSpPr/>
      </dsp:nvSpPr>
      <dsp:spPr>
        <a:xfrm>
          <a:off x="1790794" y="497049"/>
          <a:ext cx="1796886" cy="871103"/>
        </a:xfrm>
        <a:prstGeom prst="rect">
          <a:avLst/>
        </a:prstGeom>
        <a:solidFill>
          <a:schemeClr val="tx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just" defTabSz="711200">
            <a:lnSpc>
              <a:spcPct val="90000"/>
            </a:lnSpc>
            <a:spcBef>
              <a:spcPct val="0"/>
            </a:spcBef>
            <a:spcAft>
              <a:spcPct val="35000"/>
            </a:spcAft>
          </a:pPr>
          <a:r>
            <a:rPr lang="es-EC" sz="1600" b="1" kern="1200" dirty="0" smtClean="0">
              <a:solidFill>
                <a:schemeClr val="bg1"/>
              </a:solidFill>
            </a:rPr>
            <a:t>OTROS AUTORES </a:t>
          </a:r>
          <a:endParaRPr lang="es-EC" sz="1600" b="1" kern="1200" dirty="0">
            <a:solidFill>
              <a:schemeClr val="bg1"/>
            </a:solidFill>
          </a:endParaRPr>
        </a:p>
      </dsp:txBody>
      <dsp:txXfrm>
        <a:off x="1790794" y="497049"/>
        <a:ext cx="1796886" cy="871103"/>
      </dsp:txXfrm>
    </dsp:sp>
    <dsp:sp modelId="{A1F4AAF9-AEFF-4CB0-A4A4-BBA307BB3D79}">
      <dsp:nvSpPr>
        <dsp:cNvPr id="0" name=""/>
        <dsp:cNvSpPr/>
      </dsp:nvSpPr>
      <dsp:spPr>
        <a:xfrm>
          <a:off x="0" y="1340504"/>
          <a:ext cx="1796886" cy="4348127"/>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lvl="0" algn="just" defTabSz="622300">
            <a:lnSpc>
              <a:spcPct val="90000"/>
            </a:lnSpc>
            <a:spcBef>
              <a:spcPct val="0"/>
            </a:spcBef>
            <a:spcAft>
              <a:spcPct val="35000"/>
            </a:spcAft>
          </a:pPr>
          <a:r>
            <a:rPr lang="es-EC" sz="1400" b="1" kern="1200" dirty="0" smtClean="0">
              <a:solidFill>
                <a:schemeClr val="bg1"/>
              </a:solidFill>
            </a:rPr>
            <a:t>La fuerza y actividad </a:t>
          </a:r>
        </a:p>
        <a:p>
          <a:pPr lvl="0" algn="just" defTabSz="622300">
            <a:lnSpc>
              <a:spcPct val="90000"/>
            </a:lnSpc>
            <a:spcBef>
              <a:spcPct val="0"/>
            </a:spcBef>
            <a:spcAft>
              <a:spcPct val="35000"/>
            </a:spcAft>
          </a:pPr>
          <a:r>
            <a:rPr lang="es-EC" sz="1400" b="1" kern="1200" dirty="0" smtClean="0">
              <a:solidFill>
                <a:schemeClr val="bg1"/>
              </a:solidFill>
            </a:rPr>
            <a:t>muscular </a:t>
          </a:r>
          <a:r>
            <a:rPr lang="es-EC" sz="1400" b="1" kern="1200" dirty="0" smtClean="0">
              <a:solidFill>
                <a:schemeClr val="bg1"/>
              </a:solidFill>
            </a:rPr>
            <a:t>es de tipo medio</a:t>
          </a:r>
        </a:p>
        <a:p>
          <a:pPr lvl="0" algn="just" defTabSz="622300">
            <a:lnSpc>
              <a:spcPct val="90000"/>
            </a:lnSpc>
            <a:spcBef>
              <a:spcPct val="0"/>
            </a:spcBef>
            <a:spcAft>
              <a:spcPct val="35000"/>
            </a:spcAft>
          </a:pPr>
          <a:r>
            <a:rPr lang="es-EC" sz="1400" b="1" kern="1200" dirty="0" smtClean="0">
              <a:solidFill>
                <a:schemeClr val="bg1"/>
              </a:solidFill>
            </a:rPr>
            <a:t>Además comenta que por sus características técnicas de fases irregulares en la carrera, cambios de velocidad y ritmo le confiere un consumo metabólico alternante.</a:t>
          </a:r>
          <a:endParaRPr lang="es-EC" sz="1400" b="1" kern="1200" dirty="0">
            <a:solidFill>
              <a:schemeClr val="bg1"/>
            </a:solidFill>
          </a:endParaRPr>
        </a:p>
      </dsp:txBody>
      <dsp:txXfrm>
        <a:off x="228047" y="1340504"/>
        <a:ext cx="1568838" cy="4348127"/>
      </dsp:txXfrm>
    </dsp:sp>
    <dsp:sp modelId="{5A4BA355-0F8D-4498-8DDC-019B1E9B114D}">
      <dsp:nvSpPr>
        <dsp:cNvPr id="0" name=""/>
        <dsp:cNvSpPr/>
      </dsp:nvSpPr>
      <dsp:spPr>
        <a:xfrm>
          <a:off x="0" y="785983"/>
          <a:ext cx="1796886" cy="5706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just" defTabSz="711200">
            <a:lnSpc>
              <a:spcPct val="90000"/>
            </a:lnSpc>
            <a:spcBef>
              <a:spcPct val="0"/>
            </a:spcBef>
            <a:spcAft>
              <a:spcPct val="35000"/>
            </a:spcAft>
          </a:pPr>
          <a:r>
            <a:rPr lang="es-EC" sz="1600" b="1" kern="1200" dirty="0" smtClean="0">
              <a:solidFill>
                <a:schemeClr val="bg1"/>
              </a:solidFill>
            </a:rPr>
            <a:t>DAL MONTE (1975) </a:t>
          </a:r>
          <a:endParaRPr lang="es-EC" sz="1600" b="1" kern="1200" dirty="0">
            <a:solidFill>
              <a:schemeClr val="bg1"/>
            </a:solidFill>
          </a:endParaRPr>
        </a:p>
      </dsp:txBody>
      <dsp:txXfrm>
        <a:off x="0" y="785983"/>
        <a:ext cx="1796886" cy="5706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44564-F181-4A2E-80F7-A43FF582DCB7}">
      <dsp:nvSpPr>
        <dsp:cNvPr id="0" name=""/>
        <dsp:cNvSpPr/>
      </dsp:nvSpPr>
      <dsp:spPr>
        <a:xfrm>
          <a:off x="2559905" y="1292578"/>
          <a:ext cx="3220107" cy="32201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bg1"/>
              </a:solidFill>
              <a:latin typeface="Andalus" pitchFamily="2" charset="-78"/>
              <a:cs typeface="Andalus" pitchFamily="2" charset="-78"/>
            </a:rPr>
            <a:t>EFECTIVIDAD DE JUEGO </a:t>
          </a:r>
          <a:endParaRPr lang="es-EC" sz="2400" b="1" kern="1200" dirty="0">
            <a:solidFill>
              <a:schemeClr val="bg1"/>
            </a:solidFill>
            <a:latin typeface="Andalus" pitchFamily="2" charset="-78"/>
            <a:cs typeface="Andalus" pitchFamily="2" charset="-78"/>
          </a:endParaRPr>
        </a:p>
      </dsp:txBody>
      <dsp:txXfrm>
        <a:off x="3031479" y="1764152"/>
        <a:ext cx="2276959" cy="2276959"/>
      </dsp:txXfrm>
    </dsp:sp>
    <dsp:sp modelId="{047E065E-570F-4CBA-8FED-C96EC7171ED9}">
      <dsp:nvSpPr>
        <dsp:cNvPr id="0" name=""/>
        <dsp:cNvSpPr/>
      </dsp:nvSpPr>
      <dsp:spPr>
        <a:xfrm>
          <a:off x="3364931" y="574"/>
          <a:ext cx="1610053" cy="1610053"/>
        </a:xfrm>
        <a:prstGeom prst="ellipse">
          <a:avLst/>
        </a:prstGeom>
        <a:solidFill>
          <a:schemeClr val="accent5">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bg1"/>
              </a:solidFill>
            </a:rPr>
            <a:t>PORTEROS </a:t>
          </a:r>
          <a:endParaRPr lang="es-EC" sz="1600" b="1" kern="1200" dirty="0">
            <a:solidFill>
              <a:schemeClr val="bg1"/>
            </a:solidFill>
          </a:endParaRPr>
        </a:p>
      </dsp:txBody>
      <dsp:txXfrm>
        <a:off x="3600718" y="236361"/>
        <a:ext cx="1138479" cy="1138479"/>
      </dsp:txXfrm>
    </dsp:sp>
    <dsp:sp modelId="{2CFD3E6B-60B9-4330-B50E-FB224619A482}">
      <dsp:nvSpPr>
        <dsp:cNvPr id="0" name=""/>
        <dsp:cNvSpPr/>
      </dsp:nvSpPr>
      <dsp:spPr>
        <a:xfrm>
          <a:off x="5044674" y="1049089"/>
          <a:ext cx="1882732" cy="1610053"/>
        </a:xfrm>
        <a:prstGeom prst="ellipse">
          <a:avLst/>
        </a:prstGeom>
        <a:solidFill>
          <a:schemeClr val="accent5">
            <a:lumMod val="5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bg1"/>
              </a:solidFill>
            </a:rPr>
            <a:t>DELANTEROS </a:t>
          </a:r>
          <a:endParaRPr lang="es-EC" sz="1600" b="1" kern="1200" dirty="0">
            <a:solidFill>
              <a:schemeClr val="bg1"/>
            </a:solidFill>
          </a:endParaRPr>
        </a:p>
      </dsp:txBody>
      <dsp:txXfrm>
        <a:off x="5320394" y="1284876"/>
        <a:ext cx="1331292" cy="1138479"/>
      </dsp:txXfrm>
    </dsp:sp>
    <dsp:sp modelId="{A0D2E1E5-5D3D-4B36-B3A8-67A977443269}">
      <dsp:nvSpPr>
        <dsp:cNvPr id="0" name=""/>
        <dsp:cNvSpPr/>
      </dsp:nvSpPr>
      <dsp:spPr>
        <a:xfrm>
          <a:off x="4976504" y="3146120"/>
          <a:ext cx="2019071" cy="1610053"/>
        </a:xfrm>
        <a:prstGeom prst="ellipse">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bg1"/>
              </a:solidFill>
            </a:rPr>
            <a:t>MARCADORES LATERALES </a:t>
          </a:r>
          <a:endParaRPr lang="es-EC" sz="1400" b="1" kern="1200" dirty="0">
            <a:solidFill>
              <a:schemeClr val="bg1"/>
            </a:solidFill>
          </a:endParaRPr>
        </a:p>
      </dsp:txBody>
      <dsp:txXfrm>
        <a:off x="5272190" y="3381907"/>
        <a:ext cx="1427699" cy="1138479"/>
      </dsp:txXfrm>
    </dsp:sp>
    <dsp:sp modelId="{FCBFB0C7-84A0-4AF2-B3C2-E5E806522880}">
      <dsp:nvSpPr>
        <dsp:cNvPr id="0" name=""/>
        <dsp:cNvSpPr/>
      </dsp:nvSpPr>
      <dsp:spPr>
        <a:xfrm>
          <a:off x="3072464" y="4163524"/>
          <a:ext cx="1830985" cy="1610053"/>
        </a:xfrm>
        <a:prstGeom prst="ellipse">
          <a:avLst/>
        </a:prstGeom>
        <a:solidFill>
          <a:srgbClr val="00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bg1"/>
              </a:solidFill>
            </a:rPr>
            <a:t>VOLANTES DEFENSIVOS  </a:t>
          </a:r>
          <a:endParaRPr lang="es-EC" sz="1600" b="1" kern="1200" dirty="0">
            <a:solidFill>
              <a:schemeClr val="bg1"/>
            </a:solidFill>
          </a:endParaRPr>
        </a:p>
      </dsp:txBody>
      <dsp:txXfrm>
        <a:off x="3340606" y="4399311"/>
        <a:ext cx="1294701" cy="1138479"/>
      </dsp:txXfrm>
    </dsp:sp>
    <dsp:sp modelId="{6A41CDD7-3A72-4E9D-AB3E-CBBFD5C8F677}">
      <dsp:nvSpPr>
        <dsp:cNvPr id="0" name=""/>
        <dsp:cNvSpPr/>
      </dsp:nvSpPr>
      <dsp:spPr>
        <a:xfrm>
          <a:off x="1494511" y="3146120"/>
          <a:ext cx="1718732" cy="1610053"/>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bg1"/>
              </a:solidFill>
            </a:rPr>
            <a:t>VOLANTES OFENSIVOS </a:t>
          </a:r>
          <a:endParaRPr lang="es-EC" sz="1600" b="1" kern="1200" dirty="0">
            <a:solidFill>
              <a:schemeClr val="bg1"/>
            </a:solidFill>
          </a:endParaRPr>
        </a:p>
      </dsp:txBody>
      <dsp:txXfrm>
        <a:off x="1746213" y="3381907"/>
        <a:ext cx="1215328" cy="1138479"/>
      </dsp:txXfrm>
    </dsp:sp>
    <dsp:sp modelId="{3985F929-E480-4E1D-A89C-4E75D7197D8B}">
      <dsp:nvSpPr>
        <dsp:cNvPr id="0" name=""/>
        <dsp:cNvSpPr/>
      </dsp:nvSpPr>
      <dsp:spPr>
        <a:xfrm>
          <a:off x="1305659" y="1049089"/>
          <a:ext cx="2096434" cy="1610053"/>
        </a:xfrm>
        <a:prstGeom prst="ellipse">
          <a:avLst/>
        </a:prstGeom>
        <a:solidFill>
          <a:srgbClr val="FF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bg1"/>
              </a:solidFill>
            </a:rPr>
            <a:t>MARCADORES CENTRALES </a:t>
          </a:r>
          <a:endParaRPr lang="es-EC" sz="1400" b="1" kern="1200" dirty="0">
            <a:solidFill>
              <a:schemeClr val="bg1"/>
            </a:solidFill>
          </a:endParaRPr>
        </a:p>
      </dsp:txBody>
      <dsp:txXfrm>
        <a:off x="1612675" y="1284876"/>
        <a:ext cx="1482402" cy="11384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521F7-FDD1-46FD-B9DB-846D07FFC43F}">
      <dsp:nvSpPr>
        <dsp:cNvPr id="0" name=""/>
        <dsp:cNvSpPr/>
      </dsp:nvSpPr>
      <dsp:spPr>
        <a:xfrm>
          <a:off x="107929" y="1732223"/>
          <a:ext cx="379333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E26087-A8CC-4062-997B-D4CF6ACE8BB6}">
      <dsp:nvSpPr>
        <dsp:cNvPr id="0" name=""/>
        <dsp:cNvSpPr/>
      </dsp:nvSpPr>
      <dsp:spPr>
        <a:xfrm>
          <a:off x="66501" y="1012353"/>
          <a:ext cx="379333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047E17-A606-4B2F-9912-F6216B43FBE5}">
      <dsp:nvSpPr>
        <dsp:cNvPr id="0" name=""/>
        <dsp:cNvSpPr/>
      </dsp:nvSpPr>
      <dsp:spPr>
        <a:xfrm>
          <a:off x="1442275" y="253926"/>
          <a:ext cx="2274002" cy="685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s-EC" sz="1600" b="1" kern="1200" dirty="0" smtClean="0">
              <a:solidFill>
                <a:srgbClr val="FFFF00"/>
              </a:solidFill>
            </a:rPr>
            <a:t>Test Yo-yo resistencia intermitentes nivel 2</a:t>
          </a:r>
          <a:endParaRPr lang="es-EC" sz="1600" kern="1200" dirty="0">
            <a:solidFill>
              <a:srgbClr val="FFFF00"/>
            </a:solidFill>
          </a:endParaRPr>
        </a:p>
      </dsp:txBody>
      <dsp:txXfrm>
        <a:off x="1442275" y="253926"/>
        <a:ext cx="2274002" cy="685590"/>
      </dsp:txXfrm>
    </dsp:sp>
    <dsp:sp modelId="{F13AB213-59F2-48A5-9EB1-02382C508954}">
      <dsp:nvSpPr>
        <dsp:cNvPr id="0" name=""/>
        <dsp:cNvSpPr/>
      </dsp:nvSpPr>
      <dsp:spPr>
        <a:xfrm>
          <a:off x="-66501" y="326763"/>
          <a:ext cx="1252271" cy="685590"/>
        </a:xfrm>
        <a:prstGeom prst="round2SameRect">
          <a:avLst>
            <a:gd name="adj1" fmla="val 16670"/>
            <a:gd name="adj2" fmla="val 0"/>
          </a:avLst>
        </a:prstGeom>
        <a:solidFill>
          <a:schemeClr val="accent5">
            <a:lumMod val="20000"/>
            <a:lumOff val="8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s-EC" sz="1700" b="1" kern="1200" dirty="0" smtClean="0">
              <a:solidFill>
                <a:schemeClr val="bg1"/>
              </a:solidFill>
            </a:rPr>
            <a:t>Control físico</a:t>
          </a:r>
          <a:endParaRPr lang="es-EC" sz="1700" b="1" kern="1200" dirty="0">
            <a:solidFill>
              <a:schemeClr val="bg1"/>
            </a:solidFill>
          </a:endParaRPr>
        </a:p>
      </dsp:txBody>
      <dsp:txXfrm>
        <a:off x="-33027" y="360237"/>
        <a:ext cx="1185323" cy="652116"/>
      </dsp:txXfrm>
    </dsp:sp>
    <dsp:sp modelId="{5DF4F110-200C-499D-B436-118CF41C2581}">
      <dsp:nvSpPr>
        <dsp:cNvPr id="0" name=""/>
        <dsp:cNvSpPr/>
      </dsp:nvSpPr>
      <dsp:spPr>
        <a:xfrm>
          <a:off x="1426172" y="1046633"/>
          <a:ext cx="2143109" cy="685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s-EC" sz="1600" b="1" kern="1200" dirty="0" smtClean="0">
              <a:solidFill>
                <a:srgbClr val="FFFF00"/>
              </a:solidFill>
            </a:rPr>
            <a:t>Polar, gps y censor de movimiento</a:t>
          </a:r>
          <a:endParaRPr lang="es-EC" sz="1600" b="1" kern="1200" dirty="0">
            <a:solidFill>
              <a:srgbClr val="FFFF00"/>
            </a:solidFill>
          </a:endParaRPr>
        </a:p>
      </dsp:txBody>
      <dsp:txXfrm>
        <a:off x="1426172" y="1046633"/>
        <a:ext cx="2143109" cy="685590"/>
      </dsp:txXfrm>
    </dsp:sp>
    <dsp:sp modelId="{938507CD-96D8-43C1-871C-365C66C99EA5}">
      <dsp:nvSpPr>
        <dsp:cNvPr id="0" name=""/>
        <dsp:cNvSpPr/>
      </dsp:nvSpPr>
      <dsp:spPr>
        <a:xfrm>
          <a:off x="-107929" y="1046633"/>
          <a:ext cx="1417983" cy="685590"/>
        </a:xfrm>
        <a:prstGeom prst="round2SameRect">
          <a:avLst>
            <a:gd name="adj1" fmla="val 16670"/>
            <a:gd name="adj2" fmla="val 0"/>
          </a:avLst>
        </a:prstGeom>
        <a:solidFill>
          <a:schemeClr val="accent5">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s-EC" sz="1700" b="1" kern="1200" dirty="0" smtClean="0">
              <a:solidFill>
                <a:schemeClr val="bg1"/>
              </a:solidFill>
            </a:rPr>
            <a:t>Control den juego </a:t>
          </a:r>
          <a:endParaRPr lang="es-EC" sz="1700" b="1" kern="1200" dirty="0">
            <a:solidFill>
              <a:schemeClr val="bg1"/>
            </a:solidFill>
          </a:endParaRPr>
        </a:p>
      </dsp:txBody>
      <dsp:txXfrm>
        <a:off x="-74455" y="1080107"/>
        <a:ext cx="1351035" cy="65211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Proceso de círculos"/>
  <dgm:desc val="Se usa para mostrar pasos secuenciales en un proceso. Se limita a once formas de Nivel 1 con un número ilimitado de formas de Nivel 2. Funciona mejor con poco texto. No aparece texto sin utilizar, pero queda disponible si cambia entre diseño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InterconnectedBlockProcess">
  <dgm:title val="Proceso de bloques interconectados"/>
  <dgm:desc val="Se usa para mostrar pasos secuenciales en un proceso Funciona mejor con pequeñas cantidades de texto de Nivel 1 y cantidades medias de texto de Nivel 2."/>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5AED27-E858-409C-B224-C33D3CEAE2C0}" type="datetimeFigureOut">
              <a:rPr lang="es-EC" smtClean="0"/>
              <a:t>26/04/2013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89802D-1B00-465C-9BF0-75ED43AAF15C}" type="slidenum">
              <a:rPr lang="es-EC" smtClean="0"/>
              <a:t>‹Nº›</a:t>
            </a:fld>
            <a:endParaRPr lang="es-EC"/>
          </a:p>
        </p:txBody>
      </p:sp>
    </p:spTree>
    <p:extLst>
      <p:ext uri="{BB962C8B-B14F-4D97-AF65-F5344CB8AC3E}">
        <p14:creationId xmlns:p14="http://schemas.microsoft.com/office/powerpoint/2010/main" val="400312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6861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300" b="1">
                <a:solidFill>
                  <a:schemeClr val="bg1"/>
                </a:solidFill>
                <a:latin typeface="Arial" charset="0"/>
              </a:defRPr>
            </a:lvl1pPr>
            <a:lvl2pPr marL="742950" indent="-285750" eaLnBrk="0" hangingPunct="0">
              <a:defRPr sz="1300" b="1">
                <a:solidFill>
                  <a:schemeClr val="bg1"/>
                </a:solidFill>
                <a:latin typeface="Arial" charset="0"/>
              </a:defRPr>
            </a:lvl2pPr>
            <a:lvl3pPr marL="1143000" indent="-228600" eaLnBrk="0" hangingPunct="0">
              <a:defRPr sz="1300" b="1">
                <a:solidFill>
                  <a:schemeClr val="bg1"/>
                </a:solidFill>
                <a:latin typeface="Arial" charset="0"/>
              </a:defRPr>
            </a:lvl3pPr>
            <a:lvl4pPr marL="1600200" indent="-228600" eaLnBrk="0" hangingPunct="0">
              <a:defRPr sz="1300" b="1">
                <a:solidFill>
                  <a:schemeClr val="bg1"/>
                </a:solidFill>
                <a:latin typeface="Arial" charset="0"/>
              </a:defRPr>
            </a:lvl4pPr>
            <a:lvl5pPr marL="2057400" indent="-228600" eaLnBrk="0" hangingPunct="0">
              <a:defRPr sz="1300" b="1">
                <a:solidFill>
                  <a:schemeClr val="bg1"/>
                </a:solidFill>
                <a:latin typeface="Arial" charset="0"/>
              </a:defRPr>
            </a:lvl5pPr>
            <a:lvl6pPr marL="25146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6pPr>
            <a:lvl7pPr marL="29718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7pPr>
            <a:lvl8pPr marL="34290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8pPr>
            <a:lvl9pPr marL="38862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9pPr>
          </a:lstStyle>
          <a:p>
            <a:pPr eaLnBrk="1" hangingPunct="1"/>
            <a:fld id="{33B96E21-DCB3-4B60-86B0-4D17211E95D4}" type="slidenum">
              <a:rPr lang="es-EC" sz="1200" b="0" smtClean="0">
                <a:solidFill>
                  <a:schemeClr val="tx1"/>
                </a:solidFill>
              </a:rPr>
              <a:pPr eaLnBrk="1" hangingPunct="1"/>
              <a:t>1</a:t>
            </a:fld>
            <a:endParaRPr lang="es-EC" sz="1200" b="0" smtClean="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8704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300" b="1">
                <a:solidFill>
                  <a:schemeClr val="bg1"/>
                </a:solidFill>
                <a:latin typeface="Arial" charset="0"/>
              </a:defRPr>
            </a:lvl1pPr>
            <a:lvl2pPr marL="742950" indent="-285750" eaLnBrk="0" hangingPunct="0">
              <a:defRPr sz="1300" b="1">
                <a:solidFill>
                  <a:schemeClr val="bg1"/>
                </a:solidFill>
                <a:latin typeface="Arial" charset="0"/>
              </a:defRPr>
            </a:lvl2pPr>
            <a:lvl3pPr marL="1143000" indent="-228600" eaLnBrk="0" hangingPunct="0">
              <a:defRPr sz="1300" b="1">
                <a:solidFill>
                  <a:schemeClr val="bg1"/>
                </a:solidFill>
                <a:latin typeface="Arial" charset="0"/>
              </a:defRPr>
            </a:lvl3pPr>
            <a:lvl4pPr marL="1600200" indent="-228600" eaLnBrk="0" hangingPunct="0">
              <a:defRPr sz="1300" b="1">
                <a:solidFill>
                  <a:schemeClr val="bg1"/>
                </a:solidFill>
                <a:latin typeface="Arial" charset="0"/>
              </a:defRPr>
            </a:lvl4pPr>
            <a:lvl5pPr marL="2057400" indent="-228600" eaLnBrk="0" hangingPunct="0">
              <a:defRPr sz="1300" b="1">
                <a:solidFill>
                  <a:schemeClr val="bg1"/>
                </a:solidFill>
                <a:latin typeface="Arial" charset="0"/>
              </a:defRPr>
            </a:lvl5pPr>
            <a:lvl6pPr marL="25146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6pPr>
            <a:lvl7pPr marL="29718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7pPr>
            <a:lvl8pPr marL="34290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8pPr>
            <a:lvl9pPr marL="38862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9pPr>
          </a:lstStyle>
          <a:p>
            <a:pPr eaLnBrk="1" hangingPunct="1"/>
            <a:fld id="{4CD52B6D-A16C-4E82-B338-50C0ABC613D1}" type="slidenum">
              <a:rPr lang="es-EC" sz="1200" b="0" smtClean="0">
                <a:solidFill>
                  <a:schemeClr val="tx1"/>
                </a:solidFill>
              </a:rPr>
              <a:pPr eaLnBrk="1" hangingPunct="1"/>
              <a:t>20</a:t>
            </a:fld>
            <a:endParaRPr lang="es-EC" sz="1200" b="0" smtClean="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8909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300" b="1">
                <a:solidFill>
                  <a:schemeClr val="bg1"/>
                </a:solidFill>
                <a:latin typeface="Arial" charset="0"/>
              </a:defRPr>
            </a:lvl1pPr>
            <a:lvl2pPr marL="742950" indent="-285750" eaLnBrk="0" hangingPunct="0">
              <a:defRPr sz="1300" b="1">
                <a:solidFill>
                  <a:schemeClr val="bg1"/>
                </a:solidFill>
                <a:latin typeface="Arial" charset="0"/>
              </a:defRPr>
            </a:lvl2pPr>
            <a:lvl3pPr marL="1143000" indent="-228600" eaLnBrk="0" hangingPunct="0">
              <a:defRPr sz="1300" b="1">
                <a:solidFill>
                  <a:schemeClr val="bg1"/>
                </a:solidFill>
                <a:latin typeface="Arial" charset="0"/>
              </a:defRPr>
            </a:lvl3pPr>
            <a:lvl4pPr marL="1600200" indent="-228600" eaLnBrk="0" hangingPunct="0">
              <a:defRPr sz="1300" b="1">
                <a:solidFill>
                  <a:schemeClr val="bg1"/>
                </a:solidFill>
                <a:latin typeface="Arial" charset="0"/>
              </a:defRPr>
            </a:lvl4pPr>
            <a:lvl5pPr marL="2057400" indent="-228600" eaLnBrk="0" hangingPunct="0">
              <a:defRPr sz="1300" b="1">
                <a:solidFill>
                  <a:schemeClr val="bg1"/>
                </a:solidFill>
                <a:latin typeface="Arial" charset="0"/>
              </a:defRPr>
            </a:lvl5pPr>
            <a:lvl6pPr marL="25146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6pPr>
            <a:lvl7pPr marL="29718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7pPr>
            <a:lvl8pPr marL="34290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8pPr>
            <a:lvl9pPr marL="38862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9pPr>
          </a:lstStyle>
          <a:p>
            <a:pPr eaLnBrk="1" hangingPunct="1"/>
            <a:fld id="{4664083F-B8C2-4768-B7EF-729771B01D7E}" type="slidenum">
              <a:rPr lang="es-EC" sz="1200" b="0" smtClean="0">
                <a:solidFill>
                  <a:schemeClr val="tx1"/>
                </a:solidFill>
              </a:rPr>
              <a:pPr eaLnBrk="1" hangingPunct="1"/>
              <a:t>31</a:t>
            </a:fld>
            <a:endParaRPr lang="es-EC" sz="1200" b="0" smtClean="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xfrm>
            <a:off x="1136650" y="703263"/>
            <a:ext cx="4584700" cy="3438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xfrm>
            <a:off x="914400" y="4376738"/>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xfrm>
            <a:off x="1136650" y="703263"/>
            <a:ext cx="4584700" cy="3438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noChangeArrowheads="1"/>
          </p:cNvSpPr>
          <p:nvPr>
            <p:ph type="body" idx="1"/>
          </p:nvPr>
        </p:nvSpPr>
        <p:spPr bwMode="auto">
          <a:xfrm>
            <a:off x="914400" y="4376738"/>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xfrm>
            <a:off x="1136650" y="703263"/>
            <a:ext cx="4584700" cy="3438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noChangeArrowheads="1"/>
          </p:cNvSpPr>
          <p:nvPr>
            <p:ph type="body" idx="1"/>
          </p:nvPr>
        </p:nvSpPr>
        <p:spPr bwMode="auto">
          <a:xfrm>
            <a:off x="914400" y="4376738"/>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xfrm>
            <a:off x="1136650" y="703263"/>
            <a:ext cx="4584700" cy="3438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p:cNvSpPr>
            <a:spLocks noGrp="1" noChangeArrowheads="1"/>
          </p:cNvSpPr>
          <p:nvPr>
            <p:ph type="body" idx="1"/>
          </p:nvPr>
        </p:nvSpPr>
        <p:spPr bwMode="auto">
          <a:xfrm>
            <a:off x="914400" y="4376738"/>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xfrm>
            <a:off x="1136650" y="703263"/>
            <a:ext cx="4584700" cy="3438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noChangeArrowheads="1"/>
          </p:cNvSpPr>
          <p:nvPr>
            <p:ph type="body" idx="1"/>
          </p:nvPr>
        </p:nvSpPr>
        <p:spPr bwMode="auto">
          <a:xfrm>
            <a:off x="914400" y="4376738"/>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xfrm>
            <a:off x="1136650" y="703263"/>
            <a:ext cx="4584700" cy="3438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noChangeArrowheads="1"/>
          </p:cNvSpPr>
          <p:nvPr>
            <p:ph type="body" idx="1"/>
          </p:nvPr>
        </p:nvSpPr>
        <p:spPr bwMode="auto">
          <a:xfrm>
            <a:off x="914400" y="4376738"/>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xfrm>
            <a:off x="1136650" y="703263"/>
            <a:ext cx="4584700" cy="3438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Grp="1" noChangeArrowheads="1"/>
          </p:cNvSpPr>
          <p:nvPr>
            <p:ph type="body" idx="1"/>
          </p:nvPr>
        </p:nvSpPr>
        <p:spPr bwMode="auto">
          <a:xfrm>
            <a:off x="914400" y="4376738"/>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7168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300" b="1">
                <a:solidFill>
                  <a:schemeClr val="bg1"/>
                </a:solidFill>
                <a:latin typeface="Arial" charset="0"/>
              </a:defRPr>
            </a:lvl1pPr>
            <a:lvl2pPr marL="742950" indent="-285750" eaLnBrk="0" hangingPunct="0">
              <a:defRPr sz="1300" b="1">
                <a:solidFill>
                  <a:schemeClr val="bg1"/>
                </a:solidFill>
                <a:latin typeface="Arial" charset="0"/>
              </a:defRPr>
            </a:lvl2pPr>
            <a:lvl3pPr marL="1143000" indent="-228600" eaLnBrk="0" hangingPunct="0">
              <a:defRPr sz="1300" b="1">
                <a:solidFill>
                  <a:schemeClr val="bg1"/>
                </a:solidFill>
                <a:latin typeface="Arial" charset="0"/>
              </a:defRPr>
            </a:lvl3pPr>
            <a:lvl4pPr marL="1600200" indent="-228600" eaLnBrk="0" hangingPunct="0">
              <a:defRPr sz="1300" b="1">
                <a:solidFill>
                  <a:schemeClr val="bg1"/>
                </a:solidFill>
                <a:latin typeface="Arial" charset="0"/>
              </a:defRPr>
            </a:lvl4pPr>
            <a:lvl5pPr marL="2057400" indent="-228600" eaLnBrk="0" hangingPunct="0">
              <a:defRPr sz="1300" b="1">
                <a:solidFill>
                  <a:schemeClr val="bg1"/>
                </a:solidFill>
                <a:latin typeface="Arial" charset="0"/>
              </a:defRPr>
            </a:lvl5pPr>
            <a:lvl6pPr marL="25146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6pPr>
            <a:lvl7pPr marL="29718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7pPr>
            <a:lvl8pPr marL="34290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8pPr>
            <a:lvl9pPr marL="38862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9pPr>
          </a:lstStyle>
          <a:p>
            <a:pPr eaLnBrk="1" hangingPunct="1"/>
            <a:fld id="{106C090C-DD97-4C27-A294-EF07AB892B61}" type="slidenum">
              <a:rPr lang="es-EC" sz="1200" b="0" smtClean="0">
                <a:solidFill>
                  <a:schemeClr val="tx1"/>
                </a:solidFill>
              </a:rPr>
              <a:pPr eaLnBrk="1" hangingPunct="1"/>
              <a:t>2</a:t>
            </a:fld>
            <a:endParaRPr lang="es-EC" sz="1200" b="0" smtClean="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xfrm>
            <a:off x="1136650" y="703263"/>
            <a:ext cx="4584700" cy="3438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noChangeArrowheads="1"/>
          </p:cNvSpPr>
          <p:nvPr>
            <p:ph type="body" idx="1"/>
          </p:nvPr>
        </p:nvSpPr>
        <p:spPr bwMode="auto">
          <a:xfrm>
            <a:off x="914400" y="4376738"/>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xfrm>
            <a:off x="1136650" y="703263"/>
            <a:ext cx="4584700" cy="3438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a:xfrm>
            <a:off x="914400" y="4376738"/>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136650" y="703263"/>
            <a:ext cx="4584700" cy="3438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xfrm>
            <a:off x="914400" y="4376738"/>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1136650" y="703263"/>
            <a:ext cx="4584700" cy="3438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noChangeArrowheads="1"/>
          </p:cNvSpPr>
          <p:nvPr>
            <p:ph type="body" idx="1"/>
          </p:nvPr>
        </p:nvSpPr>
        <p:spPr bwMode="auto">
          <a:xfrm>
            <a:off x="914400" y="4376738"/>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1136650" y="703263"/>
            <a:ext cx="4584700" cy="3438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xfrm>
            <a:off x="914400" y="4376738"/>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8704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300" b="1">
                <a:solidFill>
                  <a:schemeClr val="bg1"/>
                </a:solidFill>
                <a:latin typeface="Arial" charset="0"/>
              </a:defRPr>
            </a:lvl1pPr>
            <a:lvl2pPr marL="742950" indent="-285750" eaLnBrk="0" hangingPunct="0">
              <a:defRPr sz="1300" b="1">
                <a:solidFill>
                  <a:schemeClr val="bg1"/>
                </a:solidFill>
                <a:latin typeface="Arial" charset="0"/>
              </a:defRPr>
            </a:lvl2pPr>
            <a:lvl3pPr marL="1143000" indent="-228600" eaLnBrk="0" hangingPunct="0">
              <a:defRPr sz="1300" b="1">
                <a:solidFill>
                  <a:schemeClr val="bg1"/>
                </a:solidFill>
                <a:latin typeface="Arial" charset="0"/>
              </a:defRPr>
            </a:lvl3pPr>
            <a:lvl4pPr marL="1600200" indent="-228600" eaLnBrk="0" hangingPunct="0">
              <a:defRPr sz="1300" b="1">
                <a:solidFill>
                  <a:schemeClr val="bg1"/>
                </a:solidFill>
                <a:latin typeface="Arial" charset="0"/>
              </a:defRPr>
            </a:lvl4pPr>
            <a:lvl5pPr marL="2057400" indent="-228600" eaLnBrk="0" hangingPunct="0">
              <a:defRPr sz="1300" b="1">
                <a:solidFill>
                  <a:schemeClr val="bg1"/>
                </a:solidFill>
                <a:latin typeface="Arial" charset="0"/>
              </a:defRPr>
            </a:lvl5pPr>
            <a:lvl6pPr marL="25146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6pPr>
            <a:lvl7pPr marL="29718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7pPr>
            <a:lvl8pPr marL="34290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8pPr>
            <a:lvl9pPr marL="38862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9pPr>
          </a:lstStyle>
          <a:p>
            <a:pPr eaLnBrk="1" hangingPunct="1"/>
            <a:fld id="{4CD52B6D-A16C-4E82-B338-50C0ABC613D1}" type="slidenum">
              <a:rPr lang="es-EC" sz="1200" b="0" smtClean="0">
                <a:solidFill>
                  <a:schemeClr val="tx1"/>
                </a:solidFill>
              </a:rPr>
              <a:pPr eaLnBrk="1" hangingPunct="1"/>
              <a:t>18</a:t>
            </a:fld>
            <a:endParaRPr lang="es-EC" sz="1200" b="0" smtClean="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xfrm>
            <a:off x="1136650" y="703263"/>
            <a:ext cx="4584700" cy="3438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xfrm>
            <a:off x="914400" y="4376738"/>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D37BE0C2-3159-4CA7-869B-BA431B86D027}" type="datetimeFigureOut">
              <a:rPr lang="es-EC" smtClean="0"/>
              <a:t>26/04/2013</a:t>
            </a:fld>
            <a:endParaRPr lang="es-EC"/>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EC"/>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1E6AE43-6D7C-47A4-81C2-5C238E03B441}"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37BE0C2-3159-4CA7-869B-BA431B86D027}" type="datetimeFigureOut">
              <a:rPr lang="es-EC" smtClean="0"/>
              <a:t>26/04/2013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1E6AE43-6D7C-47A4-81C2-5C238E03B441}"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37BE0C2-3159-4CA7-869B-BA431B86D027}" type="datetimeFigureOut">
              <a:rPr lang="es-EC" smtClean="0"/>
              <a:t>26/04/2013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1E6AE43-6D7C-47A4-81C2-5C238E03B441}"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D37BE0C2-3159-4CA7-869B-BA431B86D027}" type="datetimeFigureOut">
              <a:rPr lang="es-EC" smtClean="0"/>
              <a:t>26/04/2013</a:t>
            </a:fld>
            <a:endParaRPr lang="es-EC"/>
          </a:p>
        </p:txBody>
      </p:sp>
      <p:sp>
        <p:nvSpPr>
          <p:cNvPr id="5" name="4 Marcador de pie de página"/>
          <p:cNvSpPr>
            <a:spLocks noGrp="1"/>
          </p:cNvSpPr>
          <p:nvPr>
            <p:ph type="ftr" sz="quarter" idx="11"/>
          </p:nvPr>
        </p:nvSpPr>
        <p:spPr>
          <a:xfrm>
            <a:off x="457200" y="6480969"/>
            <a:ext cx="4260056" cy="300831"/>
          </a:xfrm>
        </p:spPr>
        <p:txBody>
          <a:bodyPr/>
          <a:lstStyle/>
          <a:p>
            <a:endParaRPr lang="es-EC"/>
          </a:p>
        </p:txBody>
      </p:sp>
      <p:sp>
        <p:nvSpPr>
          <p:cNvPr id="6" name="5 Marcador de número de diapositiva"/>
          <p:cNvSpPr>
            <a:spLocks noGrp="1"/>
          </p:cNvSpPr>
          <p:nvPr>
            <p:ph type="sldNum" sz="quarter" idx="12"/>
          </p:nvPr>
        </p:nvSpPr>
        <p:spPr/>
        <p:txBody>
          <a:bodyPr/>
          <a:lstStyle/>
          <a:p>
            <a:fld id="{F1E6AE43-6D7C-47A4-81C2-5C238E03B441}"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D37BE0C2-3159-4CA7-869B-BA431B86D027}" type="datetimeFigureOut">
              <a:rPr lang="es-EC" smtClean="0"/>
              <a:t>26/04/2013</a:t>
            </a:fld>
            <a:endParaRPr lang="es-EC"/>
          </a:p>
        </p:txBody>
      </p:sp>
      <p:sp>
        <p:nvSpPr>
          <p:cNvPr id="5" name="4 Marcador de pie de página"/>
          <p:cNvSpPr>
            <a:spLocks noGrp="1"/>
          </p:cNvSpPr>
          <p:nvPr>
            <p:ph type="ftr" sz="quarter" idx="11"/>
          </p:nvPr>
        </p:nvSpPr>
        <p:spPr>
          <a:xfrm>
            <a:off x="2619376" y="6480969"/>
            <a:ext cx="4260056" cy="300831"/>
          </a:xfrm>
        </p:spPr>
        <p:txBody>
          <a:bodyPr/>
          <a:lstStyle/>
          <a:p>
            <a:endParaRPr lang="es-EC"/>
          </a:p>
        </p:txBody>
      </p:sp>
      <p:sp>
        <p:nvSpPr>
          <p:cNvPr id="6" name="5 Marcador de número de diapositiva"/>
          <p:cNvSpPr>
            <a:spLocks noGrp="1"/>
          </p:cNvSpPr>
          <p:nvPr>
            <p:ph type="sldNum" sz="quarter" idx="12"/>
          </p:nvPr>
        </p:nvSpPr>
        <p:spPr>
          <a:xfrm>
            <a:off x="8451056" y="809624"/>
            <a:ext cx="502920" cy="300831"/>
          </a:xfrm>
        </p:spPr>
        <p:txBody>
          <a:bodyPr/>
          <a:lstStyle/>
          <a:p>
            <a:fld id="{F1E6AE43-6D7C-47A4-81C2-5C238E03B441}" type="slidenum">
              <a:rPr lang="es-EC" smtClean="0"/>
              <a:t>‹Nº›</a:t>
            </a:fld>
            <a:endParaRPr lang="es-EC"/>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D37BE0C2-3159-4CA7-869B-BA431B86D027}" type="datetimeFigureOut">
              <a:rPr lang="es-EC" smtClean="0"/>
              <a:t>26/04/2013</a:t>
            </a:fld>
            <a:endParaRPr lang="es-EC"/>
          </a:p>
        </p:txBody>
      </p:sp>
      <p:sp>
        <p:nvSpPr>
          <p:cNvPr id="6" name="5 Marcador de pie de página"/>
          <p:cNvSpPr>
            <a:spLocks noGrp="1"/>
          </p:cNvSpPr>
          <p:nvPr>
            <p:ph type="ftr" sz="quarter" idx="11"/>
          </p:nvPr>
        </p:nvSpPr>
        <p:spPr>
          <a:xfrm>
            <a:off x="457200" y="6480969"/>
            <a:ext cx="4260056" cy="301752"/>
          </a:xfrm>
        </p:spPr>
        <p:txBody>
          <a:bodyPr/>
          <a:lstStyle/>
          <a:p>
            <a:endParaRPr lang="es-EC"/>
          </a:p>
        </p:txBody>
      </p:sp>
      <p:sp>
        <p:nvSpPr>
          <p:cNvPr id="7" name="6 Marcador de número de diapositiva"/>
          <p:cNvSpPr>
            <a:spLocks noGrp="1"/>
          </p:cNvSpPr>
          <p:nvPr>
            <p:ph type="sldNum" sz="quarter" idx="12"/>
          </p:nvPr>
        </p:nvSpPr>
        <p:spPr>
          <a:xfrm>
            <a:off x="7589520" y="6480969"/>
            <a:ext cx="502920" cy="301752"/>
          </a:xfrm>
        </p:spPr>
        <p:txBody>
          <a:bodyPr/>
          <a:lstStyle/>
          <a:p>
            <a:fld id="{F1E6AE43-6D7C-47A4-81C2-5C238E03B441}"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D37BE0C2-3159-4CA7-869B-BA431B86D027}" type="datetimeFigureOut">
              <a:rPr lang="es-EC" smtClean="0"/>
              <a:t>26/04/2013</a:t>
            </a:fld>
            <a:endParaRPr lang="es-EC"/>
          </a:p>
        </p:txBody>
      </p:sp>
      <p:sp>
        <p:nvSpPr>
          <p:cNvPr id="8" name="7 Marcador de pie de página"/>
          <p:cNvSpPr>
            <a:spLocks noGrp="1"/>
          </p:cNvSpPr>
          <p:nvPr>
            <p:ph type="ftr" sz="quarter" idx="11"/>
          </p:nvPr>
        </p:nvSpPr>
        <p:spPr>
          <a:xfrm>
            <a:off x="457200" y="6480969"/>
            <a:ext cx="4261104" cy="301752"/>
          </a:xfrm>
        </p:spPr>
        <p:txBody>
          <a:bodyPr/>
          <a:lstStyle/>
          <a:p>
            <a:endParaRPr lang="es-EC"/>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F1E6AE43-6D7C-47A4-81C2-5C238E03B441}"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37BE0C2-3159-4CA7-869B-BA431B86D027}" type="datetimeFigureOut">
              <a:rPr lang="es-EC" smtClean="0"/>
              <a:t>26/04/2013</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F1E6AE43-6D7C-47A4-81C2-5C238E03B441}"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D37BE0C2-3159-4CA7-869B-BA431B86D027}" type="datetimeFigureOut">
              <a:rPr lang="es-EC" smtClean="0"/>
              <a:t>26/04/2013</a:t>
            </a:fld>
            <a:endParaRPr lang="es-EC"/>
          </a:p>
        </p:txBody>
      </p:sp>
      <p:sp>
        <p:nvSpPr>
          <p:cNvPr id="3" name="2 Marcador de pie de página"/>
          <p:cNvSpPr>
            <a:spLocks noGrp="1"/>
          </p:cNvSpPr>
          <p:nvPr>
            <p:ph type="ftr" sz="quarter" idx="11"/>
          </p:nvPr>
        </p:nvSpPr>
        <p:spPr>
          <a:xfrm>
            <a:off x="457200" y="6481890"/>
            <a:ext cx="4260056" cy="300831"/>
          </a:xfrm>
        </p:spPr>
        <p:txBody>
          <a:bodyPr/>
          <a:lstStyle/>
          <a:p>
            <a:endParaRPr lang="es-EC"/>
          </a:p>
        </p:txBody>
      </p:sp>
      <p:sp>
        <p:nvSpPr>
          <p:cNvPr id="4" name="3 Marcador de número de diapositiva"/>
          <p:cNvSpPr>
            <a:spLocks noGrp="1"/>
          </p:cNvSpPr>
          <p:nvPr>
            <p:ph type="sldNum" sz="quarter" idx="12"/>
          </p:nvPr>
        </p:nvSpPr>
        <p:spPr>
          <a:xfrm>
            <a:off x="7589520" y="6480969"/>
            <a:ext cx="502920" cy="301752"/>
          </a:xfrm>
        </p:spPr>
        <p:txBody>
          <a:bodyPr/>
          <a:lstStyle/>
          <a:p>
            <a:fld id="{F1E6AE43-6D7C-47A4-81C2-5C238E03B441}"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D37BE0C2-3159-4CA7-869B-BA431B86D027}" type="datetimeFigureOut">
              <a:rPr lang="es-EC" smtClean="0"/>
              <a:t>26/04/2013</a:t>
            </a:fld>
            <a:endParaRPr lang="es-EC"/>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EC"/>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F1E6AE43-6D7C-47A4-81C2-5C238E03B441}"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D37BE0C2-3159-4CA7-869B-BA431B86D027}" type="datetimeFigureOut">
              <a:rPr lang="es-EC" smtClean="0"/>
              <a:t>26/04/2013</a:t>
            </a:fld>
            <a:endParaRPr lang="es-EC"/>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EC"/>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F1E6AE43-6D7C-47A4-81C2-5C238E03B441}"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37BE0C2-3159-4CA7-869B-BA431B86D027}" type="datetimeFigureOut">
              <a:rPr lang="es-EC" smtClean="0"/>
              <a:t>26/04/2013</a:t>
            </a:fld>
            <a:endParaRPr lang="es-EC"/>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EC"/>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1E6AE43-6D7C-47A4-81C2-5C238E03B441}" type="slidenum">
              <a:rPr lang="es-EC" smtClean="0"/>
              <a:t>‹Nº›</a:t>
            </a:fld>
            <a:endParaRPr lang="es-EC"/>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15.png"/><Relationship Id="rId4" Type="http://schemas.openxmlformats.org/officeDocument/2006/relationships/image" Target="../media/image3.jpeg"/><Relationship Id="rId9" Type="http://schemas.microsoft.com/office/2007/relationships/diagramDrawing" Target="../diagrams/drawing3.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jpeg"/><Relationship Id="rId9" Type="http://schemas.microsoft.com/office/2007/relationships/diagramDrawing" Target="../diagrams/drawing4.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diagramColors" Target="../diagrams/colors5.xml"/><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diagramQuickStyle" Target="../diagrams/quickStyle5.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diagramLayout" Target="../diagrams/layout5.xml"/><Relationship Id="rId5" Type="http://schemas.openxmlformats.org/officeDocument/2006/relationships/image" Target="../media/image20.jpeg"/><Relationship Id="rId10" Type="http://schemas.openxmlformats.org/officeDocument/2006/relationships/diagramData" Target="../diagrams/data5.xml"/><Relationship Id="rId4" Type="http://schemas.openxmlformats.org/officeDocument/2006/relationships/image" Target="../media/image19.jpeg"/><Relationship Id="rId9" Type="http://schemas.openxmlformats.org/officeDocument/2006/relationships/image" Target="../media/image3.jpeg"/><Relationship Id="rId14" Type="http://schemas.microsoft.com/office/2007/relationships/diagramDrawing" Target="../diagrams/drawing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23.png"/><Relationship Id="rId7" Type="http://schemas.openxmlformats.org/officeDocument/2006/relationships/diagramLayout" Target="../diagrams/layout6.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Data" Target="../diagrams/data6.xml"/><Relationship Id="rId5" Type="http://schemas.openxmlformats.org/officeDocument/2006/relationships/image" Target="../media/image3.jpeg"/><Relationship Id="rId10" Type="http://schemas.microsoft.com/office/2007/relationships/diagramDrawing" Target="../diagrams/drawing6.xml"/><Relationship Id="rId4" Type="http://schemas.openxmlformats.org/officeDocument/2006/relationships/image" Target="../media/image2.png"/><Relationship Id="rId9" Type="http://schemas.openxmlformats.org/officeDocument/2006/relationships/diagramColors" Target="../diagrams/colors6.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jpe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3.jpe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hyperlink" Target="http://www.monografias.com/trabajos39/rendimiento-deportivo/rendimiento-deportivo.shtml" TargetMode="External"/><Relationship Id="rId5" Type="http://schemas.openxmlformats.org/officeDocument/2006/relationships/hyperlink" Target="http://fisiologiadeldeporte.wordpress.com/2008/08/12/test-de-campo-indirecto-maximo-para-estimar-vo2-maximo/" TargetMode="External"/><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hyperlink" Target="http://www.monografias.com/trabajos76/factores-sisiologicos-consumo-maximo-" TargetMode="External"/><Relationship Id="rId2" Type="http://schemas.openxmlformats.org/officeDocument/2006/relationships/hyperlink" Target="http://fisiologiadeldeporte.wordpress.com/2008/08/12/test-de-campo-indirecto-" TargetMode="External"/><Relationship Id="rId1" Type="http://schemas.openxmlformats.org/officeDocument/2006/relationships/slideLayout" Target="../slideLayouts/slideLayout6.xml"/><Relationship Id="rId4" Type="http://schemas.openxmlformats.org/officeDocument/2006/relationships/hyperlink" Target="http://www.monografias.com/trabajos39/rendimiento-deportivo/rendimiento-"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8.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9" descr="espee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161" y="342900"/>
            <a:ext cx="571103" cy="569339"/>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20" name="12 Título"/>
          <p:cNvSpPr txBox="1">
            <a:spLocks/>
          </p:cNvSpPr>
          <p:nvPr/>
        </p:nvSpPr>
        <p:spPr bwMode="auto">
          <a:xfrm>
            <a:off x="957250" y="3893654"/>
            <a:ext cx="7697788" cy="2199642"/>
          </a:xfrm>
          <a:prstGeom prst="rect">
            <a:avLst/>
          </a:prstGeom>
          <a:solidFill>
            <a:srgbClr val="99FF66">
              <a:alpha val="28000"/>
            </a:srgbClr>
          </a:solidFill>
          <a:ln w="101600">
            <a:solidFill>
              <a:srgbClr val="000000">
                <a:alpha val="17000"/>
              </a:srgbClr>
            </a:solidFill>
            <a:round/>
            <a:headEnd/>
            <a:tailEnd/>
          </a:ln>
          <a:effectLst/>
        </p:spPr>
        <p:txBody>
          <a:bodyPr/>
          <a:lstStyle/>
          <a:p>
            <a:pPr algn="ctr"/>
            <a:r>
              <a:rPr lang="es-ES" b="1" dirty="0" smtClean="0">
                <a:solidFill>
                  <a:schemeClr val="bg1"/>
                </a:solidFill>
                <a:latin typeface="Arial" pitchFamily="34" charset="0"/>
                <a:cs typeface="Arial" pitchFamily="34" charset="0"/>
              </a:rPr>
              <a:t>PREVIA A LA OBTENCIÓN DEL TÍTULO DE:</a:t>
            </a:r>
            <a:endParaRPr lang="es-EC" b="1" dirty="0" smtClean="0">
              <a:solidFill>
                <a:schemeClr val="bg1"/>
              </a:solidFill>
              <a:latin typeface="Arial" pitchFamily="34" charset="0"/>
              <a:cs typeface="Arial" pitchFamily="34" charset="0"/>
            </a:endParaRPr>
          </a:p>
          <a:p>
            <a:pPr algn="ctr"/>
            <a:r>
              <a:rPr lang="es-ES" b="1" dirty="0" smtClean="0">
                <a:solidFill>
                  <a:schemeClr val="bg1"/>
                </a:solidFill>
                <a:latin typeface="Arial" pitchFamily="34" charset="0"/>
                <a:cs typeface="Arial" pitchFamily="34" charset="0"/>
              </a:rPr>
              <a:t>MAGISTER EN “ENTRENAMIENTO DEPORTIVO”</a:t>
            </a:r>
            <a:endParaRPr lang="es-EC" b="1" dirty="0" smtClean="0">
              <a:solidFill>
                <a:schemeClr val="bg1"/>
              </a:solidFill>
              <a:latin typeface="Arial" pitchFamily="34" charset="0"/>
              <a:cs typeface="Arial" pitchFamily="34" charset="0"/>
            </a:endParaRPr>
          </a:p>
          <a:p>
            <a:pPr algn="ctr"/>
            <a:r>
              <a:rPr lang="es-ES" sz="1400" b="1" dirty="0" smtClean="0">
                <a:solidFill>
                  <a:schemeClr val="bg1"/>
                </a:solidFill>
              </a:rPr>
              <a:t> </a:t>
            </a:r>
            <a:endParaRPr lang="es-EC" sz="1400" b="1" dirty="0" smtClean="0">
              <a:solidFill>
                <a:schemeClr val="bg1"/>
              </a:solidFill>
            </a:endParaRPr>
          </a:p>
          <a:p>
            <a:pPr algn="ctr"/>
            <a:r>
              <a:rPr lang="es-ES" b="1" dirty="0" smtClean="0">
                <a:solidFill>
                  <a:schemeClr val="bg1"/>
                </a:solidFill>
              </a:rPr>
              <a:t>AUTOR: LCDO. ORLANDO RODRIGO CARRASCO COCA</a:t>
            </a:r>
            <a:endParaRPr lang="es-EC" b="1" dirty="0" smtClean="0">
              <a:solidFill>
                <a:schemeClr val="bg1"/>
              </a:solidFill>
            </a:endParaRPr>
          </a:p>
          <a:p>
            <a:pPr algn="ctr"/>
            <a:r>
              <a:rPr lang="es-ES" b="1" dirty="0" smtClean="0">
                <a:solidFill>
                  <a:schemeClr val="bg1"/>
                </a:solidFill>
              </a:rPr>
              <a:t>DIRECTOR: DRA. CARMITA QUISHPE. PhD.</a:t>
            </a:r>
            <a:endParaRPr lang="es-EC" b="1" dirty="0" smtClean="0">
              <a:solidFill>
                <a:schemeClr val="bg1"/>
              </a:solidFill>
            </a:endParaRPr>
          </a:p>
          <a:p>
            <a:pPr algn="ctr"/>
            <a:endParaRPr lang="es-ES" b="1" dirty="0" smtClean="0">
              <a:solidFill>
                <a:schemeClr val="bg1"/>
              </a:solidFill>
            </a:endParaRPr>
          </a:p>
          <a:p>
            <a:pPr algn="ctr"/>
            <a:r>
              <a:rPr lang="es-ES" b="1" dirty="0" smtClean="0">
                <a:solidFill>
                  <a:schemeClr val="bg1"/>
                </a:solidFill>
              </a:rPr>
              <a:t>SANGOLQUÍ – ECUADOR</a:t>
            </a:r>
            <a:endParaRPr lang="es-EC" b="1" dirty="0" smtClean="0">
              <a:solidFill>
                <a:schemeClr val="bg1"/>
              </a:solidFill>
            </a:endParaRPr>
          </a:p>
          <a:p>
            <a:pPr algn="ctr"/>
            <a:r>
              <a:rPr lang="es-ES" b="1" dirty="0" smtClean="0">
                <a:solidFill>
                  <a:schemeClr val="bg1"/>
                </a:solidFill>
              </a:rPr>
              <a:t>2012</a:t>
            </a:r>
            <a:endParaRPr lang="es-EC" b="1" dirty="0" smtClean="0">
              <a:solidFill>
                <a:schemeClr val="bg1"/>
              </a:solidFill>
            </a:endParaRPr>
          </a:p>
          <a:p>
            <a:pPr algn="ctr" eaLnBrk="0" hangingPunct="0">
              <a:lnSpc>
                <a:spcPct val="100000"/>
              </a:lnSpc>
              <a:spcBef>
                <a:spcPts val="0"/>
              </a:spcBef>
              <a:spcAft>
                <a:spcPts val="0"/>
              </a:spcAft>
              <a:buClr>
                <a:srgbClr val="FFFF00"/>
              </a:buClr>
              <a:buSzPct val="120000"/>
              <a:defRPr/>
            </a:pPr>
            <a:endParaRPr lang="es-EC" sz="1400" dirty="0">
              <a:solidFill>
                <a:schemeClr val="bg1"/>
              </a:solidFill>
              <a:effectLst>
                <a:outerShdw blurRad="38100" dist="38100" dir="2700000" algn="tl">
                  <a:srgbClr val="000000">
                    <a:alpha val="43137"/>
                  </a:srgbClr>
                </a:outerShdw>
              </a:effectLst>
            </a:endParaRPr>
          </a:p>
        </p:txBody>
      </p:sp>
      <p:sp>
        <p:nvSpPr>
          <p:cNvPr id="2" name="1 Rectángulo"/>
          <p:cNvSpPr/>
          <p:nvPr/>
        </p:nvSpPr>
        <p:spPr>
          <a:xfrm>
            <a:off x="957250" y="2031804"/>
            <a:ext cx="7697788" cy="1323439"/>
          </a:xfrm>
          <a:prstGeom prst="rect">
            <a:avLst/>
          </a:prstGeom>
          <a:solidFill>
            <a:schemeClr val="tx1"/>
          </a:solidFill>
        </p:spPr>
        <p:txBody>
          <a:bodyPr wrap="square">
            <a:spAutoFit/>
          </a:bodyPr>
          <a:lstStyle/>
          <a:p>
            <a:pPr algn="ctr"/>
            <a:r>
              <a:rPr lang="es-ES" sz="2000" b="1" dirty="0" smtClean="0">
                <a:solidFill>
                  <a:schemeClr val="bg1"/>
                </a:solidFill>
              </a:rPr>
              <a:t>“</a:t>
            </a:r>
            <a:r>
              <a:rPr lang="es-EC" sz="2000" b="1" dirty="0" smtClean="0">
                <a:solidFill>
                  <a:schemeClr val="bg1"/>
                </a:solidFill>
                <a:latin typeface="Arial" pitchFamily="34" charset="0"/>
                <a:cs typeface="Arial" pitchFamily="34" charset="0"/>
              </a:rPr>
              <a:t>ANÁLISIS DE LOS SISTEMAS ENERGÉTICOS (GLUCOLÍTICO-OXIDATIVO)  EN EL RENDIMIENTO FÍSICO DE LOS JUGADORES DE FÚTBOL EN LAS DIFERENTES POSICIONES DEL JUEGO, PROPUESTA ALTERNATIVA</a:t>
            </a:r>
            <a:r>
              <a:rPr lang="es-ES" sz="2000" b="1" dirty="0" smtClean="0">
                <a:solidFill>
                  <a:schemeClr val="bg1"/>
                </a:solidFill>
                <a:latin typeface="Arial" pitchFamily="34" charset="0"/>
                <a:cs typeface="Arial" pitchFamily="34" charset="0"/>
              </a:rPr>
              <a:t>”</a:t>
            </a:r>
            <a:endParaRPr lang="es-EC" sz="2000" b="1" dirty="0">
              <a:solidFill>
                <a:schemeClr val="bg1"/>
              </a:solidFill>
              <a:latin typeface="Arial" pitchFamily="34" charset="0"/>
              <a:cs typeface="Arial" pitchFamily="34" charset="0"/>
            </a:endParaRPr>
          </a:p>
        </p:txBody>
      </p:sp>
      <p:pic>
        <p:nvPicPr>
          <p:cNvPr id="11" name="10 Imagen" descr="http://t3.gstatic.com/images?q=tbn:ANd9GcTwOkDGM0xcROkcLVVozl5wa-HJcvMexh6s4eOtf_R9tJRzNxt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298871"/>
            <a:ext cx="559867" cy="543431"/>
          </a:xfrm>
          <a:prstGeom prst="rect">
            <a:avLst/>
          </a:prstGeom>
          <a:noFill/>
          <a:ln>
            <a:noFill/>
          </a:ln>
        </p:spPr>
      </p:pic>
      <p:sp>
        <p:nvSpPr>
          <p:cNvPr id="3" name="2 Rectángulo"/>
          <p:cNvSpPr/>
          <p:nvPr/>
        </p:nvSpPr>
        <p:spPr>
          <a:xfrm>
            <a:off x="906264" y="138807"/>
            <a:ext cx="7493372" cy="1077218"/>
          </a:xfrm>
          <a:prstGeom prst="rect">
            <a:avLst/>
          </a:prstGeom>
        </p:spPr>
        <p:txBody>
          <a:bodyPr wrap="square">
            <a:spAutoFit/>
          </a:bodyPr>
          <a:lstStyle/>
          <a:p>
            <a:pPr algn="ctr"/>
            <a:r>
              <a:rPr lang="es-ES" sz="1600" b="1" dirty="0" smtClean="0">
                <a:solidFill>
                  <a:srgbClr val="FFFF00"/>
                </a:solidFill>
              </a:rPr>
              <a:t>ESCUELA POLITÉCNICA DEL EJÉRCITO</a:t>
            </a:r>
            <a:r>
              <a:rPr lang="es-EC" sz="1600" b="1" dirty="0" smtClean="0">
                <a:solidFill>
                  <a:srgbClr val="FFFF00"/>
                </a:solidFill>
              </a:rPr>
              <a:t/>
            </a:r>
            <a:br>
              <a:rPr lang="es-EC" sz="1600" b="1" dirty="0" smtClean="0">
                <a:solidFill>
                  <a:srgbClr val="FFFF00"/>
                </a:solidFill>
              </a:rPr>
            </a:br>
            <a:r>
              <a:rPr lang="es-ES" sz="1600" b="1" dirty="0" smtClean="0">
                <a:solidFill>
                  <a:srgbClr val="FFFF00"/>
                </a:solidFill>
              </a:rPr>
              <a:t>VICERRECTORADO DE INVESTIGACIÓN Y VINCULACIÓN CON LA COLECTIVIDAD</a:t>
            </a:r>
            <a:r>
              <a:rPr lang="es-EC" sz="1600" b="1" dirty="0" smtClean="0">
                <a:solidFill>
                  <a:srgbClr val="FFFF00"/>
                </a:solidFill>
              </a:rPr>
              <a:t/>
            </a:r>
            <a:br>
              <a:rPr lang="es-EC" sz="1600" b="1" dirty="0" smtClean="0">
                <a:solidFill>
                  <a:srgbClr val="FFFF00"/>
                </a:solidFill>
              </a:rPr>
            </a:br>
            <a:r>
              <a:rPr lang="es-ES" sz="1600" b="1" dirty="0" smtClean="0">
                <a:solidFill>
                  <a:srgbClr val="FFFF00"/>
                </a:solidFill>
              </a:rPr>
              <a:t>DEPARTAMENTO DE CIENCIAS HUMANAS Y SOCIALES </a:t>
            </a:r>
            <a:endParaRPr lang="es-EC" sz="1600" b="1" dirty="0">
              <a:solidFill>
                <a:srgbClr val="FFFF00"/>
              </a:solidFill>
            </a:endParaRPr>
          </a:p>
        </p:txBody>
      </p:sp>
    </p:spTree>
    <p:extLst>
      <p:ext uri="{BB962C8B-B14F-4D97-AF65-F5344CB8AC3E}">
        <p14:creationId xmlns:p14="http://schemas.microsoft.com/office/powerpoint/2010/main" val="30838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C:\Users\USER\Documents\CAPITULOS DEL MARCO TEORICO\FOTOS DEL INDEPENDIENTE\DSC0394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143" y="1699067"/>
            <a:ext cx="3015778" cy="3819525"/>
          </a:xfrm>
          <a:prstGeom prst="rect">
            <a:avLst/>
          </a:prstGeom>
          <a:noFill/>
          <a:ln>
            <a:noFill/>
          </a:ln>
        </p:spPr>
      </p:pic>
      <p:sp>
        <p:nvSpPr>
          <p:cNvPr id="2" name="1 CuadroTexto"/>
          <p:cNvSpPr txBox="1"/>
          <p:nvPr/>
        </p:nvSpPr>
        <p:spPr>
          <a:xfrm>
            <a:off x="1187624" y="476672"/>
            <a:ext cx="6768752" cy="461665"/>
          </a:xfrm>
          <a:prstGeom prst="rect">
            <a:avLst/>
          </a:prstGeom>
          <a:noFill/>
        </p:spPr>
        <p:txBody>
          <a:bodyPr wrap="square" rtlCol="0">
            <a:spAutoFit/>
          </a:bodyPr>
          <a:lstStyle/>
          <a:p>
            <a:r>
              <a:rPr lang="es-EC" sz="2400" b="1" dirty="0" smtClean="0">
                <a:solidFill>
                  <a:srgbClr val="FF0000"/>
                </a:solidFill>
                <a:latin typeface="Algerian" pitchFamily="82" charset="0"/>
              </a:rPr>
              <a:t>RENDIMIENTO FISICO</a:t>
            </a:r>
            <a:endParaRPr lang="es-EC" sz="2400" b="1" dirty="0">
              <a:solidFill>
                <a:srgbClr val="FF0000"/>
              </a:solidFill>
              <a:latin typeface="Algerian" pitchFamily="82" charset="0"/>
            </a:endParaRPr>
          </a:p>
        </p:txBody>
      </p:sp>
      <p:pic>
        <p:nvPicPr>
          <p:cNvPr id="3" name="2 Imagen" descr="http://t3.gstatic.com/images?q=tbn:ANd9GcTwOkDGM0xcROkcLVVozl5wa-HJcvMexh6s4eOtf_R9tJRzNxt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203554"/>
            <a:ext cx="776287" cy="915567"/>
          </a:xfrm>
          <a:prstGeom prst="rect">
            <a:avLst/>
          </a:prstGeom>
          <a:noFill/>
          <a:ln>
            <a:noFill/>
          </a:ln>
        </p:spPr>
      </p:pic>
      <p:pic>
        <p:nvPicPr>
          <p:cNvPr id="4" name="Picture 9" descr="espee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313" y="152400"/>
            <a:ext cx="839787" cy="1028700"/>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274303" y="1375901"/>
            <a:ext cx="2993876" cy="4832092"/>
          </a:xfrm>
          <a:prstGeom prst="rect">
            <a:avLst/>
          </a:prstGeom>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C" sz="2200" b="1" dirty="0">
                <a:solidFill>
                  <a:schemeClr val="accent5">
                    <a:lumMod val="40000"/>
                    <a:lumOff val="60000"/>
                  </a:schemeClr>
                </a:solidFill>
              </a:rPr>
              <a:t>Para Matviev (1983), </a:t>
            </a:r>
            <a:endParaRPr lang="es-EC" sz="2200" b="1" dirty="0" smtClean="0">
              <a:solidFill>
                <a:schemeClr val="accent5">
                  <a:lumMod val="40000"/>
                  <a:lumOff val="60000"/>
                </a:schemeClr>
              </a:solidFill>
            </a:endParaRPr>
          </a:p>
          <a:p>
            <a:r>
              <a:rPr lang="es-EC" sz="2200" b="1" dirty="0" smtClean="0">
                <a:solidFill>
                  <a:schemeClr val="accent5">
                    <a:lumMod val="40000"/>
                    <a:lumOff val="60000"/>
                  </a:schemeClr>
                </a:solidFill>
              </a:rPr>
              <a:t>Se </a:t>
            </a:r>
            <a:r>
              <a:rPr lang="es-EC" sz="2200" b="1" dirty="0">
                <a:solidFill>
                  <a:schemeClr val="accent5">
                    <a:lumMod val="40000"/>
                    <a:lumOff val="60000"/>
                  </a:schemeClr>
                </a:solidFill>
              </a:rPr>
              <a:t>caracteriza por el conjunto de índices fisiológicos, sicológicos y de control médico. </a:t>
            </a:r>
            <a:r>
              <a:rPr lang="es-EC" sz="2200" b="1" dirty="0" smtClean="0">
                <a:solidFill>
                  <a:schemeClr val="accent5">
                    <a:lumMod val="40000"/>
                    <a:lumOff val="60000"/>
                  </a:schemeClr>
                </a:solidFill>
              </a:rPr>
              <a:t>Como también </a:t>
            </a:r>
            <a:r>
              <a:rPr lang="es-EC" sz="2200" b="1" dirty="0">
                <a:solidFill>
                  <a:schemeClr val="accent5">
                    <a:lumMod val="40000"/>
                    <a:lumOff val="60000"/>
                  </a:schemeClr>
                </a:solidFill>
              </a:rPr>
              <a:t>por la correlación armónica de estos, que se corresponden con un determinado nivel de las marcas deportivas.</a:t>
            </a:r>
          </a:p>
        </p:txBody>
      </p:sp>
      <p:sp>
        <p:nvSpPr>
          <p:cNvPr id="7" name="6 CuadroTexto"/>
          <p:cNvSpPr txBox="1"/>
          <p:nvPr/>
        </p:nvSpPr>
        <p:spPr>
          <a:xfrm>
            <a:off x="3131840" y="1052736"/>
            <a:ext cx="3456384" cy="646331"/>
          </a:xfrm>
          <a:prstGeom prst="rect">
            <a:avLst/>
          </a:prstGeom>
          <a:noFill/>
        </p:spPr>
        <p:txBody>
          <a:bodyPr wrap="square" rtlCol="0">
            <a:spAutoFit/>
          </a:bodyPr>
          <a:lstStyle/>
          <a:p>
            <a:pPr algn="ctr"/>
            <a:r>
              <a:rPr lang="es-EC" b="1" dirty="0" smtClean="0">
                <a:solidFill>
                  <a:srgbClr val="00FF00"/>
                </a:solidFill>
                <a:latin typeface="Arial" pitchFamily="34" charset="0"/>
                <a:cs typeface="Arial" pitchFamily="34" charset="0"/>
              </a:rPr>
              <a:t>MÁXIMO  ALCANCE FUNCIONAL Y ORGÁNICO   </a:t>
            </a:r>
            <a:endParaRPr lang="es-EC" b="1" dirty="0">
              <a:solidFill>
                <a:srgbClr val="00FF00"/>
              </a:solidFill>
              <a:latin typeface="Arial" pitchFamily="34" charset="0"/>
              <a:cs typeface="Arial" pitchFamily="34" charset="0"/>
            </a:endParaRPr>
          </a:p>
        </p:txBody>
      </p:sp>
      <p:sp>
        <p:nvSpPr>
          <p:cNvPr id="8" name="7 Rectángulo"/>
          <p:cNvSpPr/>
          <p:nvPr/>
        </p:nvSpPr>
        <p:spPr>
          <a:xfrm>
            <a:off x="6394933" y="1679819"/>
            <a:ext cx="2688084" cy="4154984"/>
          </a:xfrm>
          <a:prstGeom prst="rect">
            <a:avLst/>
          </a:prstGeom>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s-EC" sz="2200" b="1" dirty="0">
                <a:solidFill>
                  <a:srgbClr val="FFC000"/>
                </a:solidFill>
              </a:rPr>
              <a:t>Barbanti  (1997), define </a:t>
            </a:r>
            <a:r>
              <a:rPr lang="es-EC" sz="2200" b="1" dirty="0" smtClean="0">
                <a:solidFill>
                  <a:srgbClr val="FFC000"/>
                </a:solidFill>
              </a:rPr>
              <a:t>un </a:t>
            </a:r>
            <a:r>
              <a:rPr lang="es-EC" sz="2200" b="1" dirty="0">
                <a:solidFill>
                  <a:srgbClr val="FFC000"/>
                </a:solidFill>
              </a:rPr>
              <a:t>estado de condiciones óptimas en los aspectos de la condición física, habilidad técnica, estrategia, disposición, estabilidad psicológica y humor. </a:t>
            </a:r>
          </a:p>
        </p:txBody>
      </p:sp>
      <p:sp>
        <p:nvSpPr>
          <p:cNvPr id="12" name="11 Flecha curvada hacia la izquierda"/>
          <p:cNvSpPr/>
          <p:nvPr/>
        </p:nvSpPr>
        <p:spPr>
          <a:xfrm>
            <a:off x="6026584" y="5949960"/>
            <a:ext cx="1712391" cy="86273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3" name="12 Flecha curvada hacia la derecha"/>
          <p:cNvSpPr/>
          <p:nvPr/>
        </p:nvSpPr>
        <p:spPr>
          <a:xfrm>
            <a:off x="3262871" y="5963894"/>
            <a:ext cx="2197447" cy="848802"/>
          </a:xfrm>
          <a:prstGeom prst="curvedRightArrow">
            <a:avLst>
              <a:gd name="adj1" fmla="val 25000"/>
              <a:gd name="adj2" fmla="val 4247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050349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47 Imagen" descr="C:\Users\USER\Documents\CAPITULOS DEL MARCO TEORICO\FOTOS DEL INDEPENDIENTE\DSC0379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46697"/>
            <a:ext cx="9036496" cy="6136756"/>
          </a:xfrm>
          <a:prstGeom prst="rect">
            <a:avLst/>
          </a:prstGeom>
          <a:noFill/>
          <a:ln>
            <a:noFill/>
          </a:ln>
        </p:spPr>
      </p:pic>
      <p:sp>
        <p:nvSpPr>
          <p:cNvPr id="20482" name="AutoShape 32"/>
          <p:cNvSpPr>
            <a:spLocks noChangeArrowheads="1"/>
          </p:cNvSpPr>
          <p:nvPr/>
        </p:nvSpPr>
        <p:spPr bwMode="auto">
          <a:xfrm>
            <a:off x="609600" y="2062163"/>
            <a:ext cx="5045075"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1000" b="0">
              <a:solidFill>
                <a:schemeClr val="tx1"/>
              </a:solidFill>
              <a:cs typeface="Arial" charset="0"/>
            </a:endParaRPr>
          </a:p>
        </p:txBody>
      </p:sp>
      <p:sp>
        <p:nvSpPr>
          <p:cNvPr id="20483"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lnSpc>
                <a:spcPct val="100000"/>
              </a:lnSpc>
              <a:spcBef>
                <a:spcPct val="0"/>
              </a:spcBef>
              <a:buClrTx/>
              <a:buSzTx/>
            </a:pPr>
            <a:endParaRPr lang="es-EC" sz="1800" b="0">
              <a:solidFill>
                <a:schemeClr val="tx1"/>
              </a:solidFill>
            </a:endParaRPr>
          </a:p>
        </p:txBody>
      </p:sp>
      <p:sp>
        <p:nvSpPr>
          <p:cNvPr id="88091" name="Rectangle 27"/>
          <p:cNvSpPr>
            <a:spLocks noChangeArrowheads="1"/>
          </p:cNvSpPr>
          <p:nvPr/>
        </p:nvSpPr>
        <p:spPr bwMode="auto">
          <a:xfrm>
            <a:off x="1306513" y="100013"/>
            <a:ext cx="6578600" cy="625475"/>
          </a:xfrm>
          <a:prstGeom prst="rect">
            <a:avLst/>
          </a:prstGeom>
          <a:noFill/>
          <a:ln w="9525">
            <a:noFill/>
            <a:miter lim="800000"/>
            <a:headEnd/>
            <a:tailEnd/>
          </a:ln>
          <a:effectLst>
            <a:outerShdw dist="35921" dir="2700000" algn="ctr" rotWithShape="0">
              <a:schemeClr val="tx1"/>
            </a:outerShdw>
          </a:effectLst>
        </p:spPr>
        <p:txBody>
          <a:bodyPr anchor="ctr"/>
          <a:lstStyle/>
          <a:p>
            <a:pPr eaLnBrk="0" hangingPunct="0">
              <a:lnSpc>
                <a:spcPct val="100000"/>
              </a:lnSpc>
              <a:spcBef>
                <a:spcPct val="0"/>
              </a:spcBef>
              <a:buClrTx/>
              <a:buSzTx/>
              <a:defRPr/>
            </a:pPr>
            <a:r>
              <a:rPr lang="es-ES_tradnl" sz="3400" b="0" dirty="0" smtClean="0">
                <a:solidFill>
                  <a:srgbClr val="FFFF00"/>
                </a:solidFill>
                <a:latin typeface="Impact" pitchFamily="34" charset="0"/>
              </a:rPr>
              <a:t>RENDIMIENTO DEPORTIVO </a:t>
            </a:r>
            <a:endParaRPr lang="es-ES_tradnl" sz="3400" b="0" dirty="0">
              <a:solidFill>
                <a:srgbClr val="FFFF00"/>
              </a:solidFill>
              <a:latin typeface="Impact" pitchFamily="34" charset="0"/>
            </a:endParaRPr>
          </a:p>
        </p:txBody>
      </p:sp>
      <p:grpSp>
        <p:nvGrpSpPr>
          <p:cNvPr id="20485" name="Group 43"/>
          <p:cNvGrpSpPr>
            <a:grpSpLocks/>
          </p:cNvGrpSpPr>
          <p:nvPr/>
        </p:nvGrpSpPr>
        <p:grpSpPr bwMode="auto">
          <a:xfrm>
            <a:off x="2495723" y="4355881"/>
            <a:ext cx="3809795" cy="2380428"/>
            <a:chOff x="2135" y="709"/>
            <a:chExt cx="1516" cy="761"/>
          </a:xfrm>
          <a:solidFill>
            <a:srgbClr val="FF0000"/>
          </a:solidFill>
        </p:grpSpPr>
        <p:sp>
          <p:nvSpPr>
            <p:cNvPr id="20520" name="AutoShape 32"/>
            <p:cNvSpPr>
              <a:spLocks noChangeArrowheads="1"/>
            </p:cNvSpPr>
            <p:nvPr/>
          </p:nvSpPr>
          <p:spPr bwMode="auto">
            <a:xfrm>
              <a:off x="2135" y="1162"/>
              <a:ext cx="1516" cy="3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3" name="Oval 33"/>
            <p:cNvSpPr>
              <a:spLocks noChangeArrowheads="1"/>
            </p:cNvSpPr>
            <p:nvPr/>
          </p:nvSpPr>
          <p:spPr bwMode="auto">
            <a:xfrm>
              <a:off x="2306" y="709"/>
              <a:ext cx="1164" cy="578"/>
            </a:xfrm>
            <a:prstGeom prst="ellipse">
              <a:avLst/>
            </a:prstGeom>
            <a:grpFill/>
            <a:ln w="76200" algn="ctr">
              <a:solidFill>
                <a:srgbClr val="EEACAC">
                  <a:alpha val="41000"/>
                </a:srgbClr>
              </a:solidFill>
              <a:round/>
              <a:headEnd/>
              <a:tailEnd/>
            </a:ln>
            <a:effectLst>
              <a:outerShdw dist="63500" dir="3187806" algn="ctr" rotWithShape="0">
                <a:schemeClr val="tx1">
                  <a:alpha val="50000"/>
                </a:schemeClr>
              </a:outerShdw>
            </a:effectLst>
          </p:spPr>
          <p:txBody>
            <a:bodyPr wrap="none" anchor="ctr"/>
            <a:lstStyle/>
            <a:p>
              <a:pPr eaLnBrk="0" hangingPunct="0">
                <a:lnSpc>
                  <a:spcPct val="100000"/>
                </a:lnSpc>
                <a:spcBef>
                  <a:spcPct val="0"/>
                </a:spcBef>
                <a:buClrTx/>
                <a:buSzTx/>
                <a:defRPr/>
              </a:pPr>
              <a:endParaRPr lang="es-ES" sz="1500" b="0">
                <a:solidFill>
                  <a:srgbClr val="FFFFFF"/>
                </a:solidFill>
                <a:effectLst>
                  <a:outerShdw blurRad="38100" dist="38100" dir="2700000" algn="tl">
                    <a:srgbClr val="000000"/>
                  </a:outerShdw>
                </a:effectLst>
                <a:latin typeface="Impact" pitchFamily="34" charset="0"/>
                <a:cs typeface="Arial" charset="0"/>
              </a:endParaRPr>
            </a:p>
          </p:txBody>
        </p:sp>
      </p:grpSp>
      <p:grpSp>
        <p:nvGrpSpPr>
          <p:cNvPr id="20516" name="Group 47"/>
          <p:cNvGrpSpPr>
            <a:grpSpLocks/>
          </p:cNvGrpSpPr>
          <p:nvPr/>
        </p:nvGrpSpPr>
        <p:grpSpPr bwMode="auto">
          <a:xfrm>
            <a:off x="5456334" y="2609334"/>
            <a:ext cx="3031860" cy="1709838"/>
            <a:chOff x="2135" y="709"/>
            <a:chExt cx="1516" cy="761"/>
          </a:xfrm>
          <a:solidFill>
            <a:schemeClr val="accent2">
              <a:lumMod val="75000"/>
            </a:schemeClr>
          </a:solidFill>
        </p:grpSpPr>
        <p:sp>
          <p:nvSpPr>
            <p:cNvPr id="20518" name="AutoShape 32"/>
            <p:cNvSpPr>
              <a:spLocks noChangeArrowheads="1"/>
            </p:cNvSpPr>
            <p:nvPr/>
          </p:nvSpPr>
          <p:spPr bwMode="auto">
            <a:xfrm>
              <a:off x="2135" y="1162"/>
              <a:ext cx="1516" cy="3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3200" b="0">
                <a:solidFill>
                  <a:schemeClr val="tx1"/>
                </a:solidFill>
                <a:cs typeface="Arial" charset="0"/>
              </a:endParaRPr>
            </a:p>
          </p:txBody>
        </p:sp>
        <p:sp>
          <p:nvSpPr>
            <p:cNvPr id="4" name="Oval 33"/>
            <p:cNvSpPr>
              <a:spLocks noChangeArrowheads="1"/>
            </p:cNvSpPr>
            <p:nvPr/>
          </p:nvSpPr>
          <p:spPr bwMode="auto">
            <a:xfrm>
              <a:off x="2162" y="709"/>
              <a:ext cx="1488" cy="578"/>
            </a:xfrm>
            <a:prstGeom prst="ellipse">
              <a:avLst/>
            </a:prstGeom>
            <a:grpFill/>
            <a:ln w="76200" algn="ctr">
              <a:solidFill>
                <a:srgbClr val="EEACAC">
                  <a:alpha val="41000"/>
                </a:srgbClr>
              </a:solidFill>
              <a:round/>
              <a:headEnd/>
              <a:tailEnd/>
            </a:ln>
            <a:effectLst>
              <a:outerShdw dist="63500" dir="3187806" algn="ctr" rotWithShape="0">
                <a:schemeClr val="tx1">
                  <a:alpha val="50000"/>
                </a:schemeClr>
              </a:outerShdw>
            </a:effectLst>
          </p:spPr>
          <p:txBody>
            <a:bodyPr wrap="none" anchor="ctr"/>
            <a:lstStyle/>
            <a:p>
              <a:pPr eaLnBrk="0" hangingPunct="0">
                <a:lnSpc>
                  <a:spcPct val="100000"/>
                </a:lnSpc>
                <a:spcBef>
                  <a:spcPct val="0"/>
                </a:spcBef>
                <a:buClrTx/>
                <a:buSzTx/>
                <a:defRPr/>
              </a:pPr>
              <a:endParaRPr lang="es-ES" sz="3200" b="0">
                <a:solidFill>
                  <a:srgbClr val="FFFFFF"/>
                </a:solidFill>
                <a:effectLst>
                  <a:outerShdw blurRad="38100" dist="38100" dir="2700000" algn="tl">
                    <a:srgbClr val="000000"/>
                  </a:outerShdw>
                </a:effectLst>
                <a:latin typeface="Impact" pitchFamily="34" charset="0"/>
                <a:cs typeface="Arial" charset="0"/>
              </a:endParaRPr>
            </a:p>
          </p:txBody>
        </p:sp>
      </p:grpSp>
      <p:grpSp>
        <p:nvGrpSpPr>
          <p:cNvPr id="20490" name="Group 57"/>
          <p:cNvGrpSpPr>
            <a:grpSpLocks/>
          </p:cNvGrpSpPr>
          <p:nvPr/>
        </p:nvGrpSpPr>
        <p:grpSpPr bwMode="auto">
          <a:xfrm>
            <a:off x="-3320" y="3084029"/>
            <a:ext cx="3114398" cy="1384300"/>
            <a:chOff x="2135" y="709"/>
            <a:chExt cx="1516" cy="761"/>
          </a:xfrm>
          <a:solidFill>
            <a:srgbClr val="00B050"/>
          </a:solidFill>
        </p:grpSpPr>
        <p:sp>
          <p:nvSpPr>
            <p:cNvPr id="20512" name="AutoShape 32"/>
            <p:cNvSpPr>
              <a:spLocks noChangeArrowheads="1"/>
            </p:cNvSpPr>
            <p:nvPr/>
          </p:nvSpPr>
          <p:spPr bwMode="auto">
            <a:xfrm>
              <a:off x="2135" y="1162"/>
              <a:ext cx="1516" cy="3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6" name="Oval 33"/>
            <p:cNvSpPr>
              <a:spLocks noChangeArrowheads="1"/>
            </p:cNvSpPr>
            <p:nvPr/>
          </p:nvSpPr>
          <p:spPr bwMode="auto">
            <a:xfrm>
              <a:off x="2237" y="709"/>
              <a:ext cx="1333" cy="578"/>
            </a:xfrm>
            <a:prstGeom prst="ellipse">
              <a:avLst/>
            </a:prstGeom>
            <a:grpFill/>
            <a:ln w="76200" algn="ctr">
              <a:solidFill>
                <a:srgbClr val="EEACAC">
                  <a:alpha val="41000"/>
                </a:srgbClr>
              </a:solidFill>
              <a:round/>
              <a:headEnd/>
              <a:tailEnd/>
            </a:ln>
            <a:effectLst>
              <a:outerShdw dist="63500" dir="3187806" algn="ctr" rotWithShape="0">
                <a:schemeClr val="tx1">
                  <a:alpha val="50000"/>
                </a:schemeClr>
              </a:outerShdw>
            </a:effectLst>
          </p:spPr>
          <p:txBody>
            <a:bodyPr wrap="none" anchor="ctr"/>
            <a:lstStyle/>
            <a:p>
              <a:pPr eaLnBrk="0" hangingPunct="0">
                <a:lnSpc>
                  <a:spcPct val="100000"/>
                </a:lnSpc>
                <a:spcBef>
                  <a:spcPct val="0"/>
                </a:spcBef>
                <a:buClrTx/>
                <a:buSzTx/>
                <a:defRPr/>
              </a:pPr>
              <a:endParaRPr lang="es-ES" sz="1500" b="0">
                <a:solidFill>
                  <a:srgbClr val="FFFFFF"/>
                </a:solidFill>
                <a:effectLst>
                  <a:outerShdw blurRad="38100" dist="38100" dir="2700000" algn="tl">
                    <a:srgbClr val="000000"/>
                  </a:outerShdw>
                </a:effectLst>
                <a:latin typeface="Impact" pitchFamily="34" charset="0"/>
                <a:cs typeface="Arial" charset="0"/>
              </a:endParaRPr>
            </a:p>
          </p:txBody>
        </p:sp>
      </p:grpSp>
      <p:pic>
        <p:nvPicPr>
          <p:cNvPr id="20493" name="Picture 9" descr="espee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313" y="152400"/>
            <a:ext cx="839787" cy="1028700"/>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a:solidFill>
                  <a:srgbClr val="FFFFFF"/>
                </a:solidFill>
              </a14:hiddenFill>
            </a:ext>
          </a:extLst>
        </p:spPr>
      </p:pic>
      <p:grpSp>
        <p:nvGrpSpPr>
          <p:cNvPr id="20504" name="Group 52"/>
          <p:cNvGrpSpPr>
            <a:grpSpLocks/>
          </p:cNvGrpSpPr>
          <p:nvPr/>
        </p:nvGrpSpPr>
        <p:grpSpPr bwMode="auto">
          <a:xfrm>
            <a:off x="2903929" y="1225034"/>
            <a:ext cx="3127652" cy="1384300"/>
            <a:chOff x="2135" y="709"/>
            <a:chExt cx="1584" cy="761"/>
          </a:xfrm>
          <a:solidFill>
            <a:schemeClr val="accent6">
              <a:lumMod val="75000"/>
            </a:schemeClr>
          </a:solidFill>
        </p:grpSpPr>
        <p:sp>
          <p:nvSpPr>
            <p:cNvPr id="20506" name="AutoShape 32"/>
            <p:cNvSpPr>
              <a:spLocks noChangeArrowheads="1"/>
            </p:cNvSpPr>
            <p:nvPr/>
          </p:nvSpPr>
          <p:spPr bwMode="auto">
            <a:xfrm>
              <a:off x="2135" y="1162"/>
              <a:ext cx="1516" cy="3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57" name="Oval 33"/>
            <p:cNvSpPr>
              <a:spLocks noChangeArrowheads="1"/>
            </p:cNvSpPr>
            <p:nvPr/>
          </p:nvSpPr>
          <p:spPr bwMode="auto">
            <a:xfrm>
              <a:off x="2139" y="709"/>
              <a:ext cx="1580" cy="701"/>
            </a:xfrm>
            <a:prstGeom prst="ellipse">
              <a:avLst/>
            </a:prstGeom>
            <a:grpFill/>
            <a:ln w="76200" algn="ctr">
              <a:solidFill>
                <a:srgbClr val="EEACAC">
                  <a:alpha val="41000"/>
                </a:srgbClr>
              </a:solidFill>
              <a:round/>
              <a:headEnd/>
              <a:tailEnd/>
            </a:ln>
            <a:effectLst>
              <a:outerShdw dist="63500" dir="3187806" algn="ctr" rotWithShape="0">
                <a:schemeClr val="tx1">
                  <a:alpha val="50000"/>
                </a:schemeClr>
              </a:outerShdw>
            </a:effectLst>
          </p:spPr>
          <p:txBody>
            <a:bodyPr wrap="none" anchor="ctr"/>
            <a:lstStyle/>
            <a:p>
              <a:pPr eaLnBrk="0" hangingPunct="0">
                <a:lnSpc>
                  <a:spcPct val="100000"/>
                </a:lnSpc>
                <a:spcBef>
                  <a:spcPct val="0"/>
                </a:spcBef>
                <a:buClrTx/>
                <a:buSzTx/>
                <a:defRPr/>
              </a:pPr>
              <a:endParaRPr lang="es-ES" sz="1500" b="0">
                <a:solidFill>
                  <a:srgbClr val="FFFFFF"/>
                </a:solidFill>
                <a:effectLst>
                  <a:outerShdw blurRad="38100" dist="38100" dir="2700000" algn="tl">
                    <a:srgbClr val="000000"/>
                  </a:outerShdw>
                </a:effectLst>
                <a:latin typeface="Impact" pitchFamily="34" charset="0"/>
                <a:cs typeface="Arial" charset="0"/>
              </a:endParaRPr>
            </a:p>
          </p:txBody>
        </p:sp>
      </p:grpSp>
      <p:sp>
        <p:nvSpPr>
          <p:cNvPr id="20496" name="Freeform 9"/>
          <p:cNvSpPr>
            <a:spLocks/>
          </p:cNvSpPr>
          <p:nvPr/>
        </p:nvSpPr>
        <p:spPr bwMode="auto">
          <a:xfrm rot="12072818" flipH="1" flipV="1">
            <a:off x="1567221" y="1894073"/>
            <a:ext cx="742950" cy="790575"/>
          </a:xfrm>
          <a:custGeom>
            <a:avLst/>
            <a:gdLst>
              <a:gd name="T0" fmla="*/ 2147483647 w 566"/>
              <a:gd name="T1" fmla="*/ 2147483647 h 536"/>
              <a:gd name="T2" fmla="*/ 0 w 566"/>
              <a:gd name="T3" fmla="*/ 2147483647 h 536"/>
              <a:gd name="T4" fmla="*/ 2147483647 w 566"/>
              <a:gd name="T5" fmla="*/ 2147483647 h 536"/>
              <a:gd name="T6" fmla="*/ 2147483647 w 566"/>
              <a:gd name="T7" fmla="*/ 2147483647 h 536"/>
              <a:gd name="T8" fmla="*/ 2147483647 w 566"/>
              <a:gd name="T9" fmla="*/ 2147483647 h 536"/>
              <a:gd name="T10" fmla="*/ 2147483647 w 566"/>
              <a:gd name="T11" fmla="*/ 2147483647 h 536"/>
              <a:gd name="T12" fmla="*/ 2147483647 w 566"/>
              <a:gd name="T13" fmla="*/ 2147483647 h 536"/>
              <a:gd name="T14" fmla="*/ 0 60000 65536"/>
              <a:gd name="T15" fmla="*/ 0 60000 65536"/>
              <a:gd name="T16" fmla="*/ 0 60000 65536"/>
              <a:gd name="T17" fmla="*/ 0 60000 65536"/>
              <a:gd name="T18" fmla="*/ 0 60000 65536"/>
              <a:gd name="T19" fmla="*/ 0 60000 65536"/>
              <a:gd name="T20" fmla="*/ 0 60000 65536"/>
              <a:gd name="T21" fmla="*/ 0 w 566"/>
              <a:gd name="T22" fmla="*/ 0 h 536"/>
              <a:gd name="T23" fmla="*/ 566 w 566"/>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6" h="536">
                <a:moveTo>
                  <a:pt x="82" y="364"/>
                </a:moveTo>
                <a:lnTo>
                  <a:pt x="0" y="342"/>
                </a:lnTo>
                <a:lnTo>
                  <a:pt x="106" y="536"/>
                </a:lnTo>
                <a:lnTo>
                  <a:pt x="336" y="430"/>
                </a:lnTo>
                <a:lnTo>
                  <a:pt x="252" y="406"/>
                </a:lnTo>
                <a:cubicBezTo>
                  <a:pt x="252" y="406"/>
                  <a:pt x="408" y="144"/>
                  <a:pt x="566" y="162"/>
                </a:cubicBezTo>
                <a:cubicBezTo>
                  <a:pt x="234" y="0"/>
                  <a:pt x="82" y="364"/>
                  <a:pt x="82" y="364"/>
                </a:cubicBezTo>
                <a:close/>
              </a:path>
            </a:pathLst>
          </a:custGeom>
          <a:gradFill rotWithShape="1">
            <a:gsLst>
              <a:gs pos="0">
                <a:srgbClr val="FFFFFF"/>
              </a:gs>
              <a:gs pos="100000">
                <a:srgbClr val="767676">
                  <a:alpha val="10999"/>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C"/>
          </a:p>
        </p:txBody>
      </p:sp>
      <p:sp>
        <p:nvSpPr>
          <p:cNvPr id="20497" name="Freeform 9"/>
          <p:cNvSpPr>
            <a:spLocks/>
          </p:cNvSpPr>
          <p:nvPr/>
        </p:nvSpPr>
        <p:spPr bwMode="auto">
          <a:xfrm rot="6582449" flipH="1" flipV="1">
            <a:off x="1599096" y="5023918"/>
            <a:ext cx="742950" cy="790575"/>
          </a:xfrm>
          <a:custGeom>
            <a:avLst/>
            <a:gdLst>
              <a:gd name="T0" fmla="*/ 2147483647 w 566"/>
              <a:gd name="T1" fmla="*/ 2147483647 h 536"/>
              <a:gd name="T2" fmla="*/ 0 w 566"/>
              <a:gd name="T3" fmla="*/ 2147483647 h 536"/>
              <a:gd name="T4" fmla="*/ 2147483647 w 566"/>
              <a:gd name="T5" fmla="*/ 2147483647 h 536"/>
              <a:gd name="T6" fmla="*/ 2147483647 w 566"/>
              <a:gd name="T7" fmla="*/ 2147483647 h 536"/>
              <a:gd name="T8" fmla="*/ 2147483647 w 566"/>
              <a:gd name="T9" fmla="*/ 2147483647 h 536"/>
              <a:gd name="T10" fmla="*/ 2147483647 w 566"/>
              <a:gd name="T11" fmla="*/ 2147483647 h 536"/>
              <a:gd name="T12" fmla="*/ 2147483647 w 566"/>
              <a:gd name="T13" fmla="*/ 2147483647 h 536"/>
              <a:gd name="T14" fmla="*/ 0 60000 65536"/>
              <a:gd name="T15" fmla="*/ 0 60000 65536"/>
              <a:gd name="T16" fmla="*/ 0 60000 65536"/>
              <a:gd name="T17" fmla="*/ 0 60000 65536"/>
              <a:gd name="T18" fmla="*/ 0 60000 65536"/>
              <a:gd name="T19" fmla="*/ 0 60000 65536"/>
              <a:gd name="T20" fmla="*/ 0 60000 65536"/>
              <a:gd name="T21" fmla="*/ 0 w 566"/>
              <a:gd name="T22" fmla="*/ 0 h 536"/>
              <a:gd name="T23" fmla="*/ 566 w 566"/>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6" h="536">
                <a:moveTo>
                  <a:pt x="82" y="364"/>
                </a:moveTo>
                <a:lnTo>
                  <a:pt x="0" y="342"/>
                </a:lnTo>
                <a:lnTo>
                  <a:pt x="106" y="536"/>
                </a:lnTo>
                <a:lnTo>
                  <a:pt x="336" y="430"/>
                </a:lnTo>
                <a:lnTo>
                  <a:pt x="252" y="406"/>
                </a:lnTo>
                <a:cubicBezTo>
                  <a:pt x="252" y="406"/>
                  <a:pt x="408" y="144"/>
                  <a:pt x="566" y="162"/>
                </a:cubicBezTo>
                <a:cubicBezTo>
                  <a:pt x="234" y="0"/>
                  <a:pt x="82" y="364"/>
                  <a:pt x="82" y="364"/>
                </a:cubicBezTo>
                <a:close/>
              </a:path>
            </a:pathLst>
          </a:custGeom>
          <a:gradFill rotWithShape="1">
            <a:gsLst>
              <a:gs pos="0">
                <a:srgbClr val="FFFFFF"/>
              </a:gs>
              <a:gs pos="100000">
                <a:srgbClr val="767676">
                  <a:alpha val="10999"/>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C"/>
          </a:p>
        </p:txBody>
      </p:sp>
      <p:sp>
        <p:nvSpPr>
          <p:cNvPr id="20498" name="Freeform 9"/>
          <p:cNvSpPr>
            <a:spLocks/>
          </p:cNvSpPr>
          <p:nvPr/>
        </p:nvSpPr>
        <p:spPr bwMode="auto">
          <a:xfrm rot="20796464" flipH="1" flipV="1">
            <a:off x="6866031" y="5018115"/>
            <a:ext cx="723524" cy="929532"/>
          </a:xfrm>
          <a:custGeom>
            <a:avLst/>
            <a:gdLst>
              <a:gd name="T0" fmla="*/ 2147483647 w 566"/>
              <a:gd name="T1" fmla="*/ 2147483647 h 536"/>
              <a:gd name="T2" fmla="*/ 0 w 566"/>
              <a:gd name="T3" fmla="*/ 2147483647 h 536"/>
              <a:gd name="T4" fmla="*/ 2147483647 w 566"/>
              <a:gd name="T5" fmla="*/ 2147483647 h 536"/>
              <a:gd name="T6" fmla="*/ 2147483647 w 566"/>
              <a:gd name="T7" fmla="*/ 2147483647 h 536"/>
              <a:gd name="T8" fmla="*/ 2147483647 w 566"/>
              <a:gd name="T9" fmla="*/ 2147483647 h 536"/>
              <a:gd name="T10" fmla="*/ 2147483647 w 566"/>
              <a:gd name="T11" fmla="*/ 2147483647 h 536"/>
              <a:gd name="T12" fmla="*/ 2147483647 w 566"/>
              <a:gd name="T13" fmla="*/ 2147483647 h 536"/>
              <a:gd name="T14" fmla="*/ 0 60000 65536"/>
              <a:gd name="T15" fmla="*/ 0 60000 65536"/>
              <a:gd name="T16" fmla="*/ 0 60000 65536"/>
              <a:gd name="T17" fmla="*/ 0 60000 65536"/>
              <a:gd name="T18" fmla="*/ 0 60000 65536"/>
              <a:gd name="T19" fmla="*/ 0 60000 65536"/>
              <a:gd name="T20" fmla="*/ 0 60000 65536"/>
              <a:gd name="T21" fmla="*/ 0 w 566"/>
              <a:gd name="T22" fmla="*/ 0 h 536"/>
              <a:gd name="T23" fmla="*/ 566 w 566"/>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6" h="536">
                <a:moveTo>
                  <a:pt x="82" y="364"/>
                </a:moveTo>
                <a:lnTo>
                  <a:pt x="0" y="342"/>
                </a:lnTo>
                <a:lnTo>
                  <a:pt x="106" y="536"/>
                </a:lnTo>
                <a:lnTo>
                  <a:pt x="336" y="430"/>
                </a:lnTo>
                <a:lnTo>
                  <a:pt x="252" y="406"/>
                </a:lnTo>
                <a:cubicBezTo>
                  <a:pt x="252" y="406"/>
                  <a:pt x="408" y="144"/>
                  <a:pt x="566" y="162"/>
                </a:cubicBezTo>
                <a:cubicBezTo>
                  <a:pt x="234" y="0"/>
                  <a:pt x="82" y="364"/>
                  <a:pt x="82" y="364"/>
                </a:cubicBezTo>
                <a:close/>
              </a:path>
            </a:pathLst>
          </a:custGeom>
          <a:gradFill rotWithShape="1">
            <a:gsLst>
              <a:gs pos="0">
                <a:srgbClr val="FFFFFF"/>
              </a:gs>
              <a:gs pos="100000">
                <a:srgbClr val="767676">
                  <a:alpha val="10999"/>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C"/>
          </a:p>
        </p:txBody>
      </p:sp>
      <p:sp>
        <p:nvSpPr>
          <p:cNvPr id="20499" name="Freeform 9"/>
          <p:cNvSpPr>
            <a:spLocks/>
          </p:cNvSpPr>
          <p:nvPr/>
        </p:nvSpPr>
        <p:spPr bwMode="auto">
          <a:xfrm rot="16607549" flipH="1" flipV="1">
            <a:off x="6431691" y="1764880"/>
            <a:ext cx="742950" cy="790575"/>
          </a:xfrm>
          <a:custGeom>
            <a:avLst/>
            <a:gdLst>
              <a:gd name="T0" fmla="*/ 2147483647 w 566"/>
              <a:gd name="T1" fmla="*/ 2147483647 h 536"/>
              <a:gd name="T2" fmla="*/ 0 w 566"/>
              <a:gd name="T3" fmla="*/ 2147483647 h 536"/>
              <a:gd name="T4" fmla="*/ 2147483647 w 566"/>
              <a:gd name="T5" fmla="*/ 2147483647 h 536"/>
              <a:gd name="T6" fmla="*/ 2147483647 w 566"/>
              <a:gd name="T7" fmla="*/ 2147483647 h 536"/>
              <a:gd name="T8" fmla="*/ 2147483647 w 566"/>
              <a:gd name="T9" fmla="*/ 2147483647 h 536"/>
              <a:gd name="T10" fmla="*/ 2147483647 w 566"/>
              <a:gd name="T11" fmla="*/ 2147483647 h 536"/>
              <a:gd name="T12" fmla="*/ 2147483647 w 566"/>
              <a:gd name="T13" fmla="*/ 2147483647 h 536"/>
              <a:gd name="T14" fmla="*/ 0 60000 65536"/>
              <a:gd name="T15" fmla="*/ 0 60000 65536"/>
              <a:gd name="T16" fmla="*/ 0 60000 65536"/>
              <a:gd name="T17" fmla="*/ 0 60000 65536"/>
              <a:gd name="T18" fmla="*/ 0 60000 65536"/>
              <a:gd name="T19" fmla="*/ 0 60000 65536"/>
              <a:gd name="T20" fmla="*/ 0 60000 65536"/>
              <a:gd name="T21" fmla="*/ 0 w 566"/>
              <a:gd name="T22" fmla="*/ 0 h 536"/>
              <a:gd name="T23" fmla="*/ 566 w 566"/>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6" h="536">
                <a:moveTo>
                  <a:pt x="82" y="364"/>
                </a:moveTo>
                <a:lnTo>
                  <a:pt x="0" y="342"/>
                </a:lnTo>
                <a:lnTo>
                  <a:pt x="106" y="536"/>
                </a:lnTo>
                <a:lnTo>
                  <a:pt x="336" y="430"/>
                </a:lnTo>
                <a:lnTo>
                  <a:pt x="252" y="406"/>
                </a:lnTo>
                <a:cubicBezTo>
                  <a:pt x="252" y="406"/>
                  <a:pt x="408" y="144"/>
                  <a:pt x="566" y="162"/>
                </a:cubicBezTo>
                <a:cubicBezTo>
                  <a:pt x="234" y="0"/>
                  <a:pt x="82" y="364"/>
                  <a:pt x="82" y="364"/>
                </a:cubicBezTo>
                <a:close/>
              </a:path>
            </a:pathLst>
          </a:custGeom>
          <a:gradFill rotWithShape="1">
            <a:gsLst>
              <a:gs pos="0">
                <a:srgbClr val="FFFFFF"/>
              </a:gs>
              <a:gs pos="100000">
                <a:srgbClr val="767676">
                  <a:alpha val="10999"/>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C"/>
          </a:p>
        </p:txBody>
      </p:sp>
      <p:pic>
        <p:nvPicPr>
          <p:cNvPr id="42" name="41 Imagen" descr="http://t3.gstatic.com/images?q=tbn:ANd9GcTwOkDGM0xcROkcLVVozl5wa-HJcvMexh6s4eOtf_R9tJRzNxt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2400" y="203554"/>
            <a:ext cx="776287" cy="915567"/>
          </a:xfrm>
          <a:prstGeom prst="rect">
            <a:avLst/>
          </a:prstGeom>
          <a:noFill/>
          <a:ln>
            <a:noFill/>
          </a:ln>
        </p:spPr>
      </p:pic>
      <p:sp>
        <p:nvSpPr>
          <p:cNvPr id="2" name="1 Rectángulo"/>
          <p:cNvSpPr/>
          <p:nvPr/>
        </p:nvSpPr>
        <p:spPr>
          <a:xfrm>
            <a:off x="6239038" y="6406223"/>
            <a:ext cx="2904962" cy="369332"/>
          </a:xfrm>
          <a:prstGeom prst="rect">
            <a:avLst/>
          </a:prstGeom>
          <a:solidFill>
            <a:schemeClr val="tx1"/>
          </a:solidFill>
        </p:spPr>
        <p:txBody>
          <a:bodyPr wrap="none">
            <a:spAutoFit/>
          </a:bodyPr>
          <a:lstStyle/>
          <a:p>
            <a:r>
              <a:rPr lang="es-EC" b="1" dirty="0">
                <a:solidFill>
                  <a:srgbClr val="FF0000"/>
                </a:solidFill>
              </a:rPr>
              <a:t>Manfred Grosser (1992), </a:t>
            </a:r>
          </a:p>
        </p:txBody>
      </p:sp>
      <p:sp>
        <p:nvSpPr>
          <p:cNvPr id="8" name="7 Rectángulo"/>
          <p:cNvSpPr/>
          <p:nvPr/>
        </p:nvSpPr>
        <p:spPr>
          <a:xfrm>
            <a:off x="3140219" y="4936190"/>
            <a:ext cx="2514456" cy="830997"/>
          </a:xfrm>
          <a:prstGeom prst="rect">
            <a:avLst/>
          </a:prstGeom>
        </p:spPr>
        <p:txBody>
          <a:bodyPr wrap="square">
            <a:spAutoFit/>
          </a:bodyPr>
          <a:lstStyle/>
          <a:p>
            <a:pPr algn="ctr"/>
            <a:r>
              <a:rPr lang="es-EC" sz="2400" b="1" dirty="0"/>
              <a:t>Pedagogía del entrenamiento</a:t>
            </a:r>
          </a:p>
        </p:txBody>
      </p:sp>
      <p:sp>
        <p:nvSpPr>
          <p:cNvPr id="9" name="8 Rectángulo"/>
          <p:cNvSpPr/>
          <p:nvPr/>
        </p:nvSpPr>
        <p:spPr>
          <a:xfrm>
            <a:off x="992671" y="3323285"/>
            <a:ext cx="1292341" cy="584775"/>
          </a:xfrm>
          <a:prstGeom prst="rect">
            <a:avLst/>
          </a:prstGeom>
        </p:spPr>
        <p:txBody>
          <a:bodyPr wrap="none">
            <a:spAutoFit/>
          </a:bodyPr>
          <a:lstStyle/>
          <a:p>
            <a:pPr algn="ctr"/>
            <a:r>
              <a:rPr lang="es-EC" sz="3200" b="1" dirty="0" smtClean="0"/>
              <a:t>Física</a:t>
            </a:r>
            <a:endParaRPr lang="es-EC" sz="3200" b="1" dirty="0"/>
          </a:p>
        </p:txBody>
      </p:sp>
      <p:sp>
        <p:nvSpPr>
          <p:cNvPr id="10" name="9 Rectángulo"/>
          <p:cNvSpPr/>
          <p:nvPr/>
        </p:nvSpPr>
        <p:spPr>
          <a:xfrm>
            <a:off x="6155083" y="3024960"/>
            <a:ext cx="2021707" cy="584775"/>
          </a:xfrm>
          <a:prstGeom prst="rect">
            <a:avLst/>
          </a:prstGeom>
        </p:spPr>
        <p:txBody>
          <a:bodyPr wrap="none">
            <a:spAutoFit/>
          </a:bodyPr>
          <a:lstStyle/>
          <a:p>
            <a:pPr algn="ctr"/>
            <a:r>
              <a:rPr lang="es-EC" sz="3200" b="1" dirty="0" smtClean="0"/>
              <a:t>Fisiología</a:t>
            </a:r>
            <a:endParaRPr lang="es-EC" sz="3200" b="1" dirty="0"/>
          </a:p>
        </p:txBody>
      </p:sp>
      <p:sp>
        <p:nvSpPr>
          <p:cNvPr id="11" name="10 Rectángulo"/>
          <p:cNvSpPr/>
          <p:nvPr/>
        </p:nvSpPr>
        <p:spPr>
          <a:xfrm>
            <a:off x="3376812" y="1464290"/>
            <a:ext cx="2218876" cy="584775"/>
          </a:xfrm>
          <a:prstGeom prst="rect">
            <a:avLst/>
          </a:prstGeom>
        </p:spPr>
        <p:txBody>
          <a:bodyPr wrap="none">
            <a:spAutoFit/>
          </a:bodyPr>
          <a:lstStyle/>
          <a:p>
            <a:pPr algn="ctr"/>
            <a:r>
              <a:rPr lang="es-EC" sz="3200" b="1" dirty="0" smtClean="0"/>
              <a:t>Psicología</a:t>
            </a:r>
            <a:endParaRPr lang="es-EC" sz="3200" b="1" dirty="0"/>
          </a:p>
        </p:txBody>
      </p:sp>
    </p:spTree>
    <p:extLst>
      <p:ext uri="{BB962C8B-B14F-4D97-AF65-F5344CB8AC3E}">
        <p14:creationId xmlns:p14="http://schemas.microsoft.com/office/powerpoint/2010/main" val="2576795922"/>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C:\Users\USER\Documents\CAPITULOS DEL MARCO TEORICO\FOTOS DEL INDEPENDIENTE\DSC0387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741367"/>
          </a:xfrm>
          <a:prstGeom prst="rect">
            <a:avLst/>
          </a:prstGeom>
          <a:noFill/>
          <a:ln>
            <a:noFill/>
          </a:ln>
        </p:spPr>
      </p:pic>
      <p:pic>
        <p:nvPicPr>
          <p:cNvPr id="2" name="1 Imagen"/>
          <p:cNvPicPr/>
          <p:nvPr/>
        </p:nvPicPr>
        <p:blipFill>
          <a:blip r:embed="rId3">
            <a:extLst>
              <a:ext uri="{28A0092B-C50C-407E-A947-70E740481C1C}">
                <a14:useLocalDpi xmlns:a14="http://schemas.microsoft.com/office/drawing/2010/main" val="0"/>
              </a:ext>
            </a:extLst>
          </a:blip>
          <a:srcRect/>
          <a:stretch>
            <a:fillRect/>
          </a:stretch>
        </p:blipFill>
        <p:spPr bwMode="auto">
          <a:xfrm>
            <a:off x="107504" y="856297"/>
            <a:ext cx="8712968" cy="6001703"/>
          </a:xfrm>
          <a:prstGeom prst="rect">
            <a:avLst/>
          </a:prstGeom>
          <a:noFill/>
        </p:spPr>
      </p:pic>
      <p:sp>
        <p:nvSpPr>
          <p:cNvPr id="4" name="3 CuadroTexto"/>
          <p:cNvSpPr txBox="1"/>
          <p:nvPr/>
        </p:nvSpPr>
        <p:spPr>
          <a:xfrm>
            <a:off x="1835696" y="212180"/>
            <a:ext cx="6228691"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s-EC" b="1" dirty="0" smtClean="0"/>
              <a:t>FACTORES QUE APORTAN  AL RENDIMIENTO DEPORTIVO </a:t>
            </a:r>
            <a:endParaRPr lang="es-EC" b="1" dirty="0"/>
          </a:p>
        </p:txBody>
      </p:sp>
      <p:pic>
        <p:nvPicPr>
          <p:cNvPr id="5" name="4 Imagen" descr="http://t3.gstatic.com/images?q=tbn:ANd9GcTwOkDGM0xcROkcLVVozl5wa-HJcvMexh6s4eOtf_R9tJRzNxt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938"/>
            <a:ext cx="651643" cy="855360"/>
          </a:xfrm>
          <a:prstGeom prst="rect">
            <a:avLst/>
          </a:prstGeom>
          <a:noFill/>
          <a:ln>
            <a:noFill/>
          </a:ln>
        </p:spPr>
      </p:pic>
      <p:pic>
        <p:nvPicPr>
          <p:cNvPr id="6" name="Picture 9" descr="espee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080" y="16863"/>
            <a:ext cx="685279" cy="839435"/>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523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AutoShape 32"/>
          <p:cNvSpPr>
            <a:spLocks noChangeArrowheads="1"/>
          </p:cNvSpPr>
          <p:nvPr/>
        </p:nvSpPr>
        <p:spPr bwMode="auto">
          <a:xfrm>
            <a:off x="4248150" y="6021388"/>
            <a:ext cx="4932363" cy="503237"/>
          </a:xfrm>
          <a:prstGeom prst="ellipse">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22533" name="AutoShape 32"/>
          <p:cNvSpPr>
            <a:spLocks noChangeArrowheads="1"/>
          </p:cNvSpPr>
          <p:nvPr/>
        </p:nvSpPr>
        <p:spPr bwMode="auto">
          <a:xfrm>
            <a:off x="0" y="6019800"/>
            <a:ext cx="4932363" cy="503238"/>
          </a:xfrm>
          <a:prstGeom prst="ellipse">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pic>
        <p:nvPicPr>
          <p:cNvPr id="22534" name="Picture 9" descr="espee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913" y="165100"/>
            <a:ext cx="868589" cy="743620"/>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9" name="8 Imagen" descr="http://t3.gstatic.com/images?q=tbn:ANd9GcTwOkDGM0xcROkcLVVozl5wa-HJcvMexh6s4eOtf_R9tJRzNxt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203554"/>
            <a:ext cx="776287" cy="915567"/>
          </a:xfrm>
          <a:prstGeom prst="rect">
            <a:avLst/>
          </a:prstGeom>
          <a:noFill/>
          <a:ln>
            <a:noFill/>
          </a:ln>
        </p:spPr>
      </p:pic>
      <p:sp>
        <p:nvSpPr>
          <p:cNvPr id="2" name="1 CuadroTexto"/>
          <p:cNvSpPr txBox="1"/>
          <p:nvPr/>
        </p:nvSpPr>
        <p:spPr>
          <a:xfrm>
            <a:off x="1576189" y="292006"/>
            <a:ext cx="2851795"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s-EC" b="1" dirty="0" smtClean="0">
                <a:solidFill>
                  <a:schemeClr val="bg1"/>
                </a:solidFill>
              </a:rPr>
              <a:t>CAPACIDADES FÍSICAS </a:t>
            </a:r>
            <a:endParaRPr lang="es-EC" b="1" dirty="0">
              <a:solidFill>
                <a:schemeClr val="bg1"/>
              </a:solidFill>
            </a:endParaRPr>
          </a:p>
        </p:txBody>
      </p:sp>
      <p:graphicFrame>
        <p:nvGraphicFramePr>
          <p:cNvPr id="3" name="2 Diagrama"/>
          <p:cNvGraphicFramePr/>
          <p:nvPr>
            <p:extLst>
              <p:ext uri="{D42A27DB-BD31-4B8C-83A1-F6EECF244321}">
                <p14:modId xmlns:p14="http://schemas.microsoft.com/office/powerpoint/2010/main" val="616152118"/>
              </p:ext>
            </p:extLst>
          </p:nvPr>
        </p:nvGraphicFramePr>
        <p:xfrm>
          <a:off x="431726" y="1196752"/>
          <a:ext cx="8128817" cy="50762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94467384"/>
      </p:ext>
    </p:extLst>
  </p:cSld>
  <p:clrMapOvr>
    <a:masterClrMapping/>
  </p:clrMapOvr>
  <p:transition>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32"/>
          <p:cNvSpPr>
            <a:spLocks noChangeArrowheads="1"/>
          </p:cNvSpPr>
          <p:nvPr/>
        </p:nvSpPr>
        <p:spPr bwMode="auto">
          <a:xfrm>
            <a:off x="-612775" y="3573463"/>
            <a:ext cx="10334625"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1000" b="0">
              <a:solidFill>
                <a:schemeClr val="tx1"/>
              </a:solidFill>
              <a:cs typeface="Arial" charset="0"/>
            </a:endParaRPr>
          </a:p>
        </p:txBody>
      </p:sp>
      <p:sp>
        <p:nvSpPr>
          <p:cNvPr id="12304" name="Rectangle 16"/>
          <p:cNvSpPr>
            <a:spLocks noChangeArrowheads="1"/>
          </p:cNvSpPr>
          <p:nvPr/>
        </p:nvSpPr>
        <p:spPr bwMode="auto">
          <a:xfrm>
            <a:off x="1259632" y="59311"/>
            <a:ext cx="6777880" cy="928687"/>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lnSpc>
                <a:spcPct val="100000"/>
              </a:lnSpc>
              <a:spcBef>
                <a:spcPct val="0"/>
              </a:spcBef>
              <a:buClrTx/>
              <a:buSzTx/>
              <a:defRPr/>
            </a:pPr>
            <a:r>
              <a:rPr lang="es-ES_tradnl" sz="2800" dirty="0" smtClean="0">
                <a:solidFill>
                  <a:srgbClr val="FFFF00"/>
                </a:solidFill>
                <a:latin typeface="Impact" pitchFamily="34" charset="0"/>
              </a:rPr>
              <a:t> ZONAS DE ENTRENAMIENTO </a:t>
            </a:r>
            <a:endParaRPr lang="es-ES_tradnl" sz="2800" b="0" dirty="0">
              <a:solidFill>
                <a:srgbClr val="FFFF00"/>
              </a:solidFill>
              <a:latin typeface="Impact" pitchFamily="34" charset="0"/>
            </a:endParaRPr>
          </a:p>
        </p:txBody>
      </p:sp>
      <p:sp>
        <p:nvSpPr>
          <p:cNvPr id="23556" name="AutoShape 32"/>
          <p:cNvSpPr>
            <a:spLocks noChangeArrowheads="1"/>
          </p:cNvSpPr>
          <p:nvPr/>
        </p:nvSpPr>
        <p:spPr bwMode="auto">
          <a:xfrm>
            <a:off x="4248150" y="6021388"/>
            <a:ext cx="4932363" cy="503237"/>
          </a:xfrm>
          <a:prstGeom prst="ellipse">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23557" name="AutoShape 32"/>
          <p:cNvSpPr>
            <a:spLocks noChangeArrowheads="1"/>
          </p:cNvSpPr>
          <p:nvPr/>
        </p:nvSpPr>
        <p:spPr bwMode="auto">
          <a:xfrm>
            <a:off x="0" y="6019800"/>
            <a:ext cx="4932363" cy="503238"/>
          </a:xfrm>
          <a:prstGeom prst="ellipse">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pic>
        <p:nvPicPr>
          <p:cNvPr id="23558" name="Picture 9" descr="espee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914" y="59312"/>
            <a:ext cx="792708" cy="678656"/>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10" name="9 Imagen" descr="http://t3.gstatic.com/images?q=tbn:ANd9GcTwOkDGM0xcROkcLVVozl5wa-HJcvMexh6s4eOtf_R9tJRzNxt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9980" y="59312"/>
            <a:ext cx="632271" cy="640202"/>
          </a:xfrm>
          <a:prstGeom prst="rect">
            <a:avLst/>
          </a:prstGeom>
          <a:noFill/>
          <a:ln>
            <a:noFill/>
          </a:ln>
        </p:spPr>
      </p:pic>
      <p:graphicFrame>
        <p:nvGraphicFramePr>
          <p:cNvPr id="2" name="1 Tabla"/>
          <p:cNvGraphicFramePr>
            <a:graphicFrameLocks noGrp="1"/>
          </p:cNvGraphicFramePr>
          <p:nvPr>
            <p:extLst>
              <p:ext uri="{D42A27DB-BD31-4B8C-83A1-F6EECF244321}">
                <p14:modId xmlns:p14="http://schemas.microsoft.com/office/powerpoint/2010/main" val="1170527740"/>
              </p:ext>
            </p:extLst>
          </p:nvPr>
        </p:nvGraphicFramePr>
        <p:xfrm>
          <a:off x="188915" y="1196754"/>
          <a:ext cx="8783336" cy="4697870"/>
        </p:xfrm>
        <a:graphic>
          <a:graphicData uri="http://schemas.openxmlformats.org/drawingml/2006/table">
            <a:tbl>
              <a:tblPr>
                <a:tableStyleId>{5C22544A-7EE6-4342-B048-85BDC9FD1C3A}</a:tableStyleId>
              </a:tblPr>
              <a:tblGrid>
                <a:gridCol w="778257"/>
                <a:gridCol w="2482748"/>
                <a:gridCol w="1165192"/>
                <a:gridCol w="1398670"/>
                <a:gridCol w="1249594"/>
                <a:gridCol w="1708875"/>
              </a:tblGrid>
              <a:tr h="423112">
                <a:tc>
                  <a:txBody>
                    <a:bodyPr/>
                    <a:lstStyle/>
                    <a:p>
                      <a:pPr algn="ctr">
                        <a:lnSpc>
                          <a:spcPct val="150000"/>
                        </a:lnSpc>
                        <a:spcBef>
                          <a:spcPts val="1200"/>
                        </a:spcBef>
                        <a:spcAft>
                          <a:spcPts val="0"/>
                        </a:spcAft>
                      </a:pPr>
                      <a:r>
                        <a:rPr lang="es-EC" sz="1200" dirty="0">
                          <a:effectLst/>
                        </a:rPr>
                        <a:t> </a:t>
                      </a:r>
                      <a:endParaRPr lang="es-EC" sz="1100" dirty="0">
                        <a:effectLst/>
                        <a:latin typeface="Calibri"/>
                        <a:ea typeface="Calibri"/>
                        <a:cs typeface="Times New Roman"/>
                      </a:endParaRPr>
                    </a:p>
                  </a:txBody>
                  <a:tcPr marL="19050" marR="19050" marT="0" marB="0"/>
                </a:tc>
                <a:tc>
                  <a:txBody>
                    <a:bodyPr/>
                    <a:lstStyle/>
                    <a:p>
                      <a:pPr algn="ctr">
                        <a:lnSpc>
                          <a:spcPct val="150000"/>
                        </a:lnSpc>
                        <a:spcBef>
                          <a:spcPts val="1200"/>
                        </a:spcBef>
                        <a:spcAft>
                          <a:spcPts val="0"/>
                        </a:spcAft>
                      </a:pPr>
                      <a:r>
                        <a:rPr lang="es-EC" sz="1200">
                          <a:effectLst/>
                        </a:rPr>
                        <a:t> </a:t>
                      </a:r>
                      <a:endParaRPr lang="es-EC" sz="1100">
                        <a:effectLst/>
                        <a:latin typeface="Calibri"/>
                        <a:ea typeface="Calibri"/>
                        <a:cs typeface="Times New Roman"/>
                      </a:endParaRPr>
                    </a:p>
                  </a:txBody>
                  <a:tcPr marL="19050" marR="19050" marT="0" marB="0"/>
                </a:tc>
                <a:tc>
                  <a:txBody>
                    <a:bodyPr/>
                    <a:lstStyle/>
                    <a:p>
                      <a:pPr algn="ctr">
                        <a:lnSpc>
                          <a:spcPct val="150000"/>
                        </a:lnSpc>
                        <a:spcBef>
                          <a:spcPts val="1200"/>
                        </a:spcBef>
                        <a:spcAft>
                          <a:spcPts val="0"/>
                        </a:spcAft>
                      </a:pPr>
                      <a:r>
                        <a:rPr lang="es-EC" sz="1800" b="1" dirty="0">
                          <a:effectLst/>
                          <a:latin typeface="Aharoni" pitchFamily="2" charset="-79"/>
                          <a:cs typeface="Aharoni" pitchFamily="2" charset="-79"/>
                        </a:rPr>
                        <a:t>PULSO</a:t>
                      </a:r>
                      <a:endParaRPr lang="es-EC" sz="1800" b="1" dirty="0">
                        <a:effectLst/>
                        <a:latin typeface="Aharoni" pitchFamily="2" charset="-79"/>
                        <a:ea typeface="Calibri"/>
                        <a:cs typeface="Aharoni" pitchFamily="2" charset="-79"/>
                      </a:endParaRPr>
                    </a:p>
                  </a:txBody>
                  <a:tcPr marL="19050" marR="19050" marT="0" marB="0">
                    <a:solidFill>
                      <a:srgbClr val="92D050"/>
                    </a:solidFill>
                  </a:tcPr>
                </a:tc>
                <a:tc>
                  <a:txBody>
                    <a:bodyPr/>
                    <a:lstStyle/>
                    <a:p>
                      <a:pPr algn="ctr">
                        <a:lnSpc>
                          <a:spcPct val="150000"/>
                        </a:lnSpc>
                        <a:spcBef>
                          <a:spcPts val="1200"/>
                        </a:spcBef>
                        <a:spcAft>
                          <a:spcPts val="0"/>
                        </a:spcAft>
                      </a:pPr>
                      <a:r>
                        <a:rPr lang="es-EC" sz="1800" b="1" dirty="0">
                          <a:effectLst/>
                          <a:latin typeface="Aharoni" pitchFamily="2" charset="-79"/>
                          <a:cs typeface="Aharoni" pitchFamily="2" charset="-79"/>
                        </a:rPr>
                        <a:t>PULSO</a:t>
                      </a:r>
                      <a:endParaRPr lang="es-EC" sz="1800" b="1" dirty="0">
                        <a:effectLst/>
                        <a:latin typeface="Aharoni" pitchFamily="2" charset="-79"/>
                        <a:ea typeface="Calibri"/>
                        <a:cs typeface="Aharoni" pitchFamily="2" charset="-79"/>
                      </a:endParaRPr>
                    </a:p>
                  </a:txBody>
                  <a:tcPr marL="19050" marR="19050" marT="0" marB="0">
                    <a:solidFill>
                      <a:srgbClr val="92D050"/>
                    </a:solidFill>
                  </a:tcPr>
                </a:tc>
                <a:tc>
                  <a:txBody>
                    <a:bodyPr/>
                    <a:lstStyle/>
                    <a:p>
                      <a:pPr algn="ctr">
                        <a:lnSpc>
                          <a:spcPct val="150000"/>
                        </a:lnSpc>
                        <a:spcBef>
                          <a:spcPts val="1200"/>
                        </a:spcBef>
                        <a:spcAft>
                          <a:spcPts val="0"/>
                        </a:spcAft>
                      </a:pPr>
                      <a:r>
                        <a:rPr lang="es-EC" sz="1800" b="1" dirty="0">
                          <a:effectLst/>
                          <a:latin typeface="Aharoni" pitchFamily="2" charset="-79"/>
                          <a:cs typeface="Aharoni" pitchFamily="2" charset="-79"/>
                        </a:rPr>
                        <a:t> </a:t>
                      </a:r>
                      <a:endParaRPr lang="es-EC" sz="1800" b="1" dirty="0">
                        <a:effectLst/>
                        <a:latin typeface="Aharoni" pitchFamily="2" charset="-79"/>
                        <a:ea typeface="Calibri"/>
                        <a:cs typeface="Aharoni" pitchFamily="2" charset="-79"/>
                      </a:endParaRPr>
                    </a:p>
                  </a:txBody>
                  <a:tcPr marL="19050" marR="19050" marT="0" marB="0">
                    <a:solidFill>
                      <a:srgbClr val="92D050"/>
                    </a:solidFill>
                  </a:tcPr>
                </a:tc>
                <a:tc>
                  <a:txBody>
                    <a:bodyPr/>
                    <a:lstStyle/>
                    <a:p>
                      <a:pPr algn="ctr">
                        <a:lnSpc>
                          <a:spcPct val="150000"/>
                        </a:lnSpc>
                        <a:spcBef>
                          <a:spcPts val="1200"/>
                        </a:spcBef>
                        <a:spcAft>
                          <a:spcPts val="0"/>
                        </a:spcAft>
                      </a:pPr>
                      <a:r>
                        <a:rPr lang="es-EC" sz="1800" b="1" dirty="0">
                          <a:effectLst/>
                          <a:latin typeface="Aharoni" pitchFamily="2" charset="-79"/>
                          <a:cs typeface="Aharoni" pitchFamily="2" charset="-79"/>
                        </a:rPr>
                        <a:t>ESFUERZO</a:t>
                      </a:r>
                      <a:endParaRPr lang="es-EC" sz="1800" b="1" dirty="0">
                        <a:effectLst/>
                        <a:latin typeface="Aharoni" pitchFamily="2" charset="-79"/>
                        <a:ea typeface="Calibri"/>
                        <a:cs typeface="Aharoni" pitchFamily="2" charset="-79"/>
                      </a:endParaRPr>
                    </a:p>
                  </a:txBody>
                  <a:tcPr marL="19050" marR="19050" marT="0" marB="0">
                    <a:solidFill>
                      <a:srgbClr val="92D050"/>
                    </a:solidFill>
                  </a:tcPr>
                </a:tc>
              </a:tr>
              <a:tr h="352501">
                <a:tc>
                  <a:txBody>
                    <a:bodyPr/>
                    <a:lstStyle/>
                    <a:p>
                      <a:pPr algn="ctr">
                        <a:lnSpc>
                          <a:spcPct val="150000"/>
                        </a:lnSpc>
                        <a:spcBef>
                          <a:spcPts val="1200"/>
                        </a:spcBef>
                        <a:spcAft>
                          <a:spcPts val="0"/>
                        </a:spcAft>
                      </a:pPr>
                      <a:r>
                        <a:rPr lang="es-EC" sz="1400" b="1" dirty="0">
                          <a:effectLst/>
                        </a:rPr>
                        <a:t>ZONA</a:t>
                      </a:r>
                      <a:endParaRPr lang="es-EC" sz="1400" b="1" dirty="0">
                        <a:effectLst/>
                        <a:latin typeface="Calibri"/>
                        <a:ea typeface="Calibri"/>
                        <a:cs typeface="Times New Roman"/>
                      </a:endParaRPr>
                    </a:p>
                  </a:txBody>
                  <a:tcPr marL="19050" marR="19050" marT="0" marB="0">
                    <a:solidFill>
                      <a:srgbClr val="FFC000"/>
                    </a:solidFill>
                  </a:tcPr>
                </a:tc>
                <a:tc>
                  <a:txBody>
                    <a:bodyPr/>
                    <a:lstStyle/>
                    <a:p>
                      <a:pPr algn="ctr">
                        <a:lnSpc>
                          <a:spcPct val="150000"/>
                        </a:lnSpc>
                        <a:spcBef>
                          <a:spcPts val="1200"/>
                        </a:spcBef>
                        <a:spcAft>
                          <a:spcPts val="0"/>
                        </a:spcAft>
                      </a:pPr>
                      <a:r>
                        <a:rPr lang="es-EC" sz="1400" b="1" dirty="0">
                          <a:effectLst/>
                        </a:rPr>
                        <a:t>NOMBRE</a:t>
                      </a:r>
                      <a:endParaRPr lang="es-EC" sz="1400" b="1" dirty="0">
                        <a:effectLst/>
                        <a:latin typeface="Calibri"/>
                        <a:ea typeface="Calibri"/>
                        <a:cs typeface="Times New Roman"/>
                      </a:endParaRPr>
                    </a:p>
                  </a:txBody>
                  <a:tcPr marL="19050" marR="19050" marT="0" marB="0">
                    <a:solidFill>
                      <a:srgbClr val="FFC000"/>
                    </a:solidFill>
                  </a:tcPr>
                </a:tc>
                <a:tc>
                  <a:txBody>
                    <a:bodyPr/>
                    <a:lstStyle/>
                    <a:p>
                      <a:pPr algn="ctr">
                        <a:lnSpc>
                          <a:spcPct val="150000"/>
                        </a:lnSpc>
                        <a:spcBef>
                          <a:spcPts val="1200"/>
                        </a:spcBef>
                        <a:spcAft>
                          <a:spcPts val="0"/>
                        </a:spcAft>
                      </a:pPr>
                      <a:r>
                        <a:rPr lang="es-EC" sz="1400" b="1" dirty="0">
                          <a:effectLst/>
                        </a:rPr>
                        <a:t>10 SEG</a:t>
                      </a:r>
                      <a:endParaRPr lang="es-EC" sz="1400" b="1" dirty="0">
                        <a:effectLst/>
                        <a:latin typeface="Calibri"/>
                        <a:ea typeface="Calibri"/>
                        <a:cs typeface="Times New Roman"/>
                      </a:endParaRPr>
                    </a:p>
                  </a:txBody>
                  <a:tcPr marL="19050" marR="19050" marT="0" marB="0">
                    <a:solidFill>
                      <a:srgbClr val="FFC000"/>
                    </a:solidFill>
                  </a:tcPr>
                </a:tc>
                <a:tc>
                  <a:txBody>
                    <a:bodyPr/>
                    <a:lstStyle/>
                    <a:p>
                      <a:pPr algn="ctr">
                        <a:lnSpc>
                          <a:spcPct val="150000"/>
                        </a:lnSpc>
                        <a:spcBef>
                          <a:spcPts val="1200"/>
                        </a:spcBef>
                        <a:spcAft>
                          <a:spcPts val="0"/>
                        </a:spcAft>
                      </a:pPr>
                      <a:r>
                        <a:rPr lang="es-EC" sz="1400" b="1" dirty="0">
                          <a:effectLst/>
                        </a:rPr>
                        <a:t>MINUTO</a:t>
                      </a:r>
                      <a:endParaRPr lang="es-EC" sz="1400" b="1" dirty="0">
                        <a:effectLst/>
                        <a:latin typeface="Calibri"/>
                        <a:ea typeface="Calibri"/>
                        <a:cs typeface="Times New Roman"/>
                      </a:endParaRPr>
                    </a:p>
                  </a:txBody>
                  <a:tcPr marL="19050" marR="19050" marT="0" marB="0">
                    <a:solidFill>
                      <a:srgbClr val="FFC000"/>
                    </a:solidFill>
                  </a:tcPr>
                </a:tc>
                <a:tc>
                  <a:txBody>
                    <a:bodyPr/>
                    <a:lstStyle/>
                    <a:p>
                      <a:pPr algn="ctr">
                        <a:lnSpc>
                          <a:spcPct val="150000"/>
                        </a:lnSpc>
                        <a:spcBef>
                          <a:spcPts val="1200"/>
                        </a:spcBef>
                        <a:spcAft>
                          <a:spcPts val="0"/>
                        </a:spcAft>
                      </a:pPr>
                      <a:r>
                        <a:rPr lang="es-EC" sz="1400" b="1" dirty="0">
                          <a:effectLst/>
                        </a:rPr>
                        <a:t>LACTATO</a:t>
                      </a:r>
                      <a:endParaRPr lang="es-EC" sz="1400" b="1" dirty="0">
                        <a:effectLst/>
                        <a:latin typeface="Calibri"/>
                        <a:ea typeface="Calibri"/>
                        <a:cs typeface="Times New Roman"/>
                      </a:endParaRPr>
                    </a:p>
                  </a:txBody>
                  <a:tcPr marL="19050" marR="19050" marT="0" marB="0">
                    <a:solidFill>
                      <a:srgbClr val="FFC000"/>
                    </a:solidFill>
                  </a:tcPr>
                </a:tc>
                <a:tc>
                  <a:txBody>
                    <a:bodyPr/>
                    <a:lstStyle/>
                    <a:p>
                      <a:pPr algn="ctr">
                        <a:lnSpc>
                          <a:spcPct val="150000"/>
                        </a:lnSpc>
                        <a:spcBef>
                          <a:spcPts val="1200"/>
                        </a:spcBef>
                        <a:spcAft>
                          <a:spcPts val="0"/>
                        </a:spcAft>
                      </a:pPr>
                      <a:r>
                        <a:rPr lang="es-EC" sz="1400" b="1" dirty="0">
                          <a:effectLst/>
                        </a:rPr>
                        <a:t>CARDIACO</a:t>
                      </a:r>
                      <a:endParaRPr lang="es-EC" sz="1400" b="1" dirty="0">
                        <a:effectLst/>
                        <a:latin typeface="Calibri"/>
                        <a:ea typeface="Calibri"/>
                        <a:cs typeface="Times New Roman"/>
                      </a:endParaRPr>
                    </a:p>
                  </a:txBody>
                  <a:tcPr marL="19050" marR="19050" marT="0" marB="0">
                    <a:solidFill>
                      <a:srgbClr val="FFC000"/>
                    </a:solidFill>
                  </a:tcPr>
                </a:tc>
              </a:tr>
              <a:tr h="376513">
                <a:tc>
                  <a:txBody>
                    <a:bodyPr/>
                    <a:lstStyle/>
                    <a:p>
                      <a:pPr algn="ctr">
                        <a:lnSpc>
                          <a:spcPct val="150000"/>
                        </a:lnSpc>
                        <a:spcBef>
                          <a:spcPts val="1200"/>
                        </a:spcBef>
                        <a:spcAft>
                          <a:spcPts val="0"/>
                        </a:spcAft>
                      </a:pPr>
                      <a:r>
                        <a:rPr lang="es-EC" sz="1400" b="1" dirty="0">
                          <a:effectLst/>
                        </a:rPr>
                        <a:t>A1</a:t>
                      </a:r>
                      <a:endParaRPr lang="es-EC" sz="1400" b="1" dirty="0">
                        <a:effectLst/>
                        <a:latin typeface="Calibri"/>
                        <a:ea typeface="Calibri"/>
                        <a:cs typeface="Times New Roman"/>
                      </a:endParaRPr>
                    </a:p>
                  </a:txBody>
                  <a:tcPr marL="19050" marR="19050" marT="0" marB="0"/>
                </a:tc>
                <a:tc>
                  <a:txBody>
                    <a:bodyPr/>
                    <a:lstStyle/>
                    <a:p>
                      <a:pPr algn="ctr">
                        <a:lnSpc>
                          <a:spcPct val="150000"/>
                        </a:lnSpc>
                        <a:spcBef>
                          <a:spcPts val="1200"/>
                        </a:spcBef>
                        <a:spcAft>
                          <a:spcPts val="0"/>
                        </a:spcAft>
                      </a:pPr>
                      <a:r>
                        <a:rPr lang="es-EC" sz="1400" b="1" dirty="0">
                          <a:effectLst/>
                        </a:rPr>
                        <a:t>REGENERACION</a:t>
                      </a:r>
                      <a:endParaRPr lang="es-EC" sz="1400" b="1" dirty="0">
                        <a:effectLst/>
                        <a:latin typeface="Calibri"/>
                        <a:ea typeface="Calibri"/>
                        <a:cs typeface="Times New Roman"/>
                      </a:endParaRPr>
                    </a:p>
                  </a:txBody>
                  <a:tcPr marL="19050" marR="19050" marT="0" marB="0" anchor="ctr"/>
                </a:tc>
                <a:tc>
                  <a:txBody>
                    <a:bodyPr/>
                    <a:lstStyle/>
                    <a:p>
                      <a:pPr algn="ctr">
                        <a:lnSpc>
                          <a:spcPct val="150000"/>
                        </a:lnSpc>
                        <a:spcBef>
                          <a:spcPts val="1200"/>
                        </a:spcBef>
                        <a:spcAft>
                          <a:spcPts val="0"/>
                        </a:spcAft>
                      </a:pPr>
                      <a:r>
                        <a:rPr lang="es-EC" sz="1400" b="1" dirty="0">
                          <a:effectLst/>
                        </a:rPr>
                        <a:t>20-24</a:t>
                      </a:r>
                      <a:endParaRPr lang="es-EC" sz="1400" b="1" dirty="0">
                        <a:effectLst/>
                        <a:latin typeface="Calibri"/>
                        <a:ea typeface="Calibri"/>
                        <a:cs typeface="Times New Roman"/>
                      </a:endParaRPr>
                    </a:p>
                  </a:txBody>
                  <a:tcPr marL="19050" marR="19050" marT="0" marB="0"/>
                </a:tc>
                <a:tc>
                  <a:txBody>
                    <a:bodyPr/>
                    <a:lstStyle/>
                    <a:p>
                      <a:pPr algn="ctr">
                        <a:lnSpc>
                          <a:spcPct val="150000"/>
                        </a:lnSpc>
                        <a:spcBef>
                          <a:spcPts val="1200"/>
                        </a:spcBef>
                        <a:spcAft>
                          <a:spcPts val="0"/>
                        </a:spcAft>
                      </a:pPr>
                      <a:r>
                        <a:rPr lang="es-EC" sz="1400" b="1" dirty="0">
                          <a:effectLst/>
                        </a:rPr>
                        <a:t>120-144</a:t>
                      </a:r>
                      <a:endParaRPr lang="es-EC" sz="1400" b="1" dirty="0">
                        <a:effectLst/>
                        <a:latin typeface="Calibri"/>
                        <a:ea typeface="Calibri"/>
                        <a:cs typeface="Times New Roman"/>
                      </a:endParaRPr>
                    </a:p>
                  </a:txBody>
                  <a:tcPr marL="19050" marR="19050" marT="0" marB="0"/>
                </a:tc>
                <a:tc>
                  <a:txBody>
                    <a:bodyPr/>
                    <a:lstStyle/>
                    <a:p>
                      <a:pPr algn="ctr">
                        <a:lnSpc>
                          <a:spcPct val="150000"/>
                        </a:lnSpc>
                        <a:spcBef>
                          <a:spcPts val="1200"/>
                        </a:spcBef>
                        <a:spcAft>
                          <a:spcPts val="0"/>
                        </a:spcAft>
                      </a:pPr>
                      <a:r>
                        <a:rPr lang="es-EC" sz="1400" b="1" dirty="0">
                          <a:effectLst/>
                        </a:rPr>
                        <a:t>&lt;  2</a:t>
                      </a:r>
                      <a:endParaRPr lang="es-EC" sz="1400" b="1" dirty="0">
                        <a:effectLst/>
                        <a:latin typeface="Calibri"/>
                        <a:ea typeface="Calibri"/>
                        <a:cs typeface="Times New Roman"/>
                      </a:endParaRPr>
                    </a:p>
                  </a:txBody>
                  <a:tcPr marL="19050" marR="19050" marT="0" marB="0"/>
                </a:tc>
                <a:tc>
                  <a:txBody>
                    <a:bodyPr/>
                    <a:lstStyle/>
                    <a:p>
                      <a:pPr algn="ctr">
                        <a:lnSpc>
                          <a:spcPct val="150000"/>
                        </a:lnSpc>
                        <a:spcBef>
                          <a:spcPts val="1200"/>
                        </a:spcBef>
                        <a:spcAft>
                          <a:spcPts val="0"/>
                        </a:spcAft>
                      </a:pPr>
                      <a:r>
                        <a:rPr lang="es-EC" sz="1400" b="1">
                          <a:effectLst/>
                        </a:rPr>
                        <a:t>40%-50%</a:t>
                      </a:r>
                      <a:endParaRPr lang="es-EC" sz="1400" b="1">
                        <a:effectLst/>
                        <a:latin typeface="Calibri"/>
                        <a:ea typeface="Calibri"/>
                        <a:cs typeface="Times New Roman"/>
                      </a:endParaRPr>
                    </a:p>
                  </a:txBody>
                  <a:tcPr marL="19050" marR="19050" marT="0" marB="0"/>
                </a:tc>
              </a:tr>
              <a:tr h="352501">
                <a:tc>
                  <a:txBody>
                    <a:bodyPr/>
                    <a:lstStyle/>
                    <a:p>
                      <a:pPr algn="ctr">
                        <a:lnSpc>
                          <a:spcPct val="150000"/>
                        </a:lnSpc>
                        <a:spcBef>
                          <a:spcPts val="1200"/>
                        </a:spcBef>
                        <a:spcAft>
                          <a:spcPts val="0"/>
                        </a:spcAft>
                      </a:pPr>
                      <a:r>
                        <a:rPr lang="es-EC" sz="1400" b="1">
                          <a:effectLst/>
                        </a:rPr>
                        <a:t>A2</a:t>
                      </a:r>
                      <a:endParaRPr lang="es-EC" sz="1400" b="1">
                        <a:effectLst/>
                        <a:latin typeface="Calibri"/>
                        <a:ea typeface="Calibri"/>
                        <a:cs typeface="Times New Roman"/>
                      </a:endParaRPr>
                    </a:p>
                  </a:txBody>
                  <a:tcPr marL="19050" marR="19050" marT="0" marB="0"/>
                </a:tc>
                <a:tc>
                  <a:txBody>
                    <a:bodyPr/>
                    <a:lstStyle/>
                    <a:p>
                      <a:pPr algn="ctr">
                        <a:lnSpc>
                          <a:spcPct val="150000"/>
                        </a:lnSpc>
                        <a:spcBef>
                          <a:spcPts val="1200"/>
                        </a:spcBef>
                        <a:spcAft>
                          <a:spcPts val="0"/>
                        </a:spcAft>
                      </a:pPr>
                      <a:r>
                        <a:rPr lang="es-EC" sz="1400" b="1" dirty="0">
                          <a:effectLst/>
                        </a:rPr>
                        <a:t>UMBRAL AEROBICO</a:t>
                      </a:r>
                      <a:endParaRPr lang="es-EC" sz="1400" b="1" dirty="0">
                        <a:effectLst/>
                        <a:latin typeface="Calibri"/>
                        <a:ea typeface="Calibri"/>
                        <a:cs typeface="Times New Roman"/>
                      </a:endParaRPr>
                    </a:p>
                  </a:txBody>
                  <a:tcPr marL="19050" marR="19050" marT="0" marB="0" anchor="ctr"/>
                </a:tc>
                <a:tc>
                  <a:txBody>
                    <a:bodyPr/>
                    <a:lstStyle/>
                    <a:p>
                      <a:pPr algn="ctr">
                        <a:lnSpc>
                          <a:spcPct val="150000"/>
                        </a:lnSpc>
                        <a:spcBef>
                          <a:spcPts val="1200"/>
                        </a:spcBef>
                        <a:spcAft>
                          <a:spcPts val="0"/>
                        </a:spcAft>
                      </a:pPr>
                      <a:r>
                        <a:rPr lang="es-EC" sz="1400" b="1">
                          <a:effectLst/>
                        </a:rPr>
                        <a:t>24-26</a:t>
                      </a:r>
                      <a:endParaRPr lang="es-EC" sz="1400" b="1">
                        <a:effectLst/>
                        <a:latin typeface="Calibri"/>
                        <a:ea typeface="Calibri"/>
                        <a:cs typeface="Times New Roman"/>
                      </a:endParaRPr>
                    </a:p>
                  </a:txBody>
                  <a:tcPr marL="19050" marR="19050" marT="0" marB="0"/>
                </a:tc>
                <a:tc>
                  <a:txBody>
                    <a:bodyPr/>
                    <a:lstStyle/>
                    <a:p>
                      <a:pPr algn="ctr">
                        <a:lnSpc>
                          <a:spcPct val="150000"/>
                        </a:lnSpc>
                        <a:spcBef>
                          <a:spcPts val="1200"/>
                        </a:spcBef>
                        <a:spcAft>
                          <a:spcPts val="0"/>
                        </a:spcAft>
                      </a:pPr>
                      <a:r>
                        <a:rPr lang="es-EC" sz="1400" b="1">
                          <a:effectLst/>
                        </a:rPr>
                        <a:t>144-156</a:t>
                      </a:r>
                      <a:endParaRPr lang="es-EC" sz="1400" b="1">
                        <a:effectLst/>
                        <a:latin typeface="Calibri"/>
                        <a:ea typeface="Calibri"/>
                        <a:cs typeface="Times New Roman"/>
                      </a:endParaRPr>
                    </a:p>
                  </a:txBody>
                  <a:tcPr marL="19050" marR="19050" marT="0" marB="0"/>
                </a:tc>
                <a:tc>
                  <a:txBody>
                    <a:bodyPr/>
                    <a:lstStyle/>
                    <a:p>
                      <a:pPr algn="ctr">
                        <a:lnSpc>
                          <a:spcPct val="150000"/>
                        </a:lnSpc>
                        <a:spcBef>
                          <a:spcPts val="1200"/>
                        </a:spcBef>
                        <a:spcAft>
                          <a:spcPts val="0"/>
                        </a:spcAft>
                      </a:pPr>
                      <a:r>
                        <a:rPr lang="es-EC" sz="1400" b="1">
                          <a:effectLst/>
                        </a:rPr>
                        <a:t>2--3</a:t>
                      </a:r>
                      <a:endParaRPr lang="es-EC" sz="1400" b="1">
                        <a:effectLst/>
                        <a:latin typeface="Calibri"/>
                        <a:ea typeface="Calibri"/>
                        <a:cs typeface="Times New Roman"/>
                      </a:endParaRPr>
                    </a:p>
                  </a:txBody>
                  <a:tcPr marL="19050" marR="19050" marT="0" marB="0"/>
                </a:tc>
                <a:tc>
                  <a:txBody>
                    <a:bodyPr/>
                    <a:lstStyle/>
                    <a:p>
                      <a:pPr algn="ctr">
                        <a:lnSpc>
                          <a:spcPct val="150000"/>
                        </a:lnSpc>
                        <a:spcBef>
                          <a:spcPts val="1200"/>
                        </a:spcBef>
                        <a:spcAft>
                          <a:spcPts val="0"/>
                        </a:spcAft>
                      </a:pPr>
                      <a:r>
                        <a:rPr lang="es-EC" sz="1400" b="1" dirty="0">
                          <a:effectLst/>
                        </a:rPr>
                        <a:t>50%-60%</a:t>
                      </a:r>
                      <a:endParaRPr lang="es-EC" sz="1400" b="1" dirty="0">
                        <a:effectLst/>
                        <a:latin typeface="Calibri"/>
                        <a:ea typeface="Calibri"/>
                        <a:cs typeface="Times New Roman"/>
                      </a:endParaRPr>
                    </a:p>
                  </a:txBody>
                  <a:tcPr marL="19050" marR="19050" marT="0" marB="0"/>
                </a:tc>
              </a:tr>
              <a:tr h="352501">
                <a:tc>
                  <a:txBody>
                    <a:bodyPr/>
                    <a:lstStyle/>
                    <a:p>
                      <a:pPr algn="ctr">
                        <a:lnSpc>
                          <a:spcPct val="150000"/>
                        </a:lnSpc>
                        <a:spcBef>
                          <a:spcPts val="1200"/>
                        </a:spcBef>
                        <a:spcAft>
                          <a:spcPts val="0"/>
                        </a:spcAft>
                      </a:pPr>
                      <a:r>
                        <a:rPr lang="es-EC" sz="1400" b="1">
                          <a:effectLst/>
                        </a:rPr>
                        <a:t>A3</a:t>
                      </a:r>
                      <a:endParaRPr lang="es-EC" sz="1400" b="1">
                        <a:effectLst/>
                        <a:latin typeface="Calibri"/>
                        <a:ea typeface="Calibri"/>
                        <a:cs typeface="Times New Roman"/>
                      </a:endParaRPr>
                    </a:p>
                  </a:txBody>
                  <a:tcPr marL="19050" marR="19050" marT="0" marB="0"/>
                </a:tc>
                <a:tc>
                  <a:txBody>
                    <a:bodyPr/>
                    <a:lstStyle/>
                    <a:p>
                      <a:pPr algn="ctr">
                        <a:lnSpc>
                          <a:spcPct val="150000"/>
                        </a:lnSpc>
                        <a:spcBef>
                          <a:spcPts val="1200"/>
                        </a:spcBef>
                        <a:spcAft>
                          <a:spcPts val="0"/>
                        </a:spcAft>
                      </a:pPr>
                      <a:r>
                        <a:rPr lang="es-EC" sz="1400" b="1" dirty="0">
                          <a:effectLst/>
                        </a:rPr>
                        <a:t>UMBRAL ANAEROBICO</a:t>
                      </a:r>
                      <a:endParaRPr lang="es-EC" sz="1400" b="1" dirty="0">
                        <a:effectLst/>
                        <a:latin typeface="Calibri"/>
                        <a:ea typeface="Calibri"/>
                        <a:cs typeface="Times New Roman"/>
                      </a:endParaRPr>
                    </a:p>
                  </a:txBody>
                  <a:tcPr marL="19050" marR="19050" marT="0" marB="0" anchor="ctr"/>
                </a:tc>
                <a:tc>
                  <a:txBody>
                    <a:bodyPr/>
                    <a:lstStyle/>
                    <a:p>
                      <a:pPr algn="ctr">
                        <a:lnSpc>
                          <a:spcPct val="150000"/>
                        </a:lnSpc>
                        <a:spcBef>
                          <a:spcPts val="1200"/>
                        </a:spcBef>
                        <a:spcAft>
                          <a:spcPts val="0"/>
                        </a:spcAft>
                      </a:pPr>
                      <a:r>
                        <a:rPr lang="es-EC" sz="1400" b="1" dirty="0">
                          <a:effectLst/>
                        </a:rPr>
                        <a:t>26-28</a:t>
                      </a:r>
                      <a:endParaRPr lang="es-EC" sz="1400" b="1" dirty="0">
                        <a:effectLst/>
                        <a:latin typeface="Calibri"/>
                        <a:ea typeface="Calibri"/>
                        <a:cs typeface="Times New Roman"/>
                      </a:endParaRPr>
                    </a:p>
                  </a:txBody>
                  <a:tcPr marL="19050" marR="19050" marT="0" marB="0"/>
                </a:tc>
                <a:tc>
                  <a:txBody>
                    <a:bodyPr/>
                    <a:lstStyle/>
                    <a:p>
                      <a:pPr algn="ctr">
                        <a:lnSpc>
                          <a:spcPct val="150000"/>
                        </a:lnSpc>
                        <a:spcBef>
                          <a:spcPts val="1200"/>
                        </a:spcBef>
                        <a:spcAft>
                          <a:spcPts val="0"/>
                        </a:spcAft>
                      </a:pPr>
                      <a:r>
                        <a:rPr lang="es-EC" sz="1400" b="1">
                          <a:effectLst/>
                        </a:rPr>
                        <a:t>156-168</a:t>
                      </a:r>
                      <a:endParaRPr lang="es-EC" sz="1400" b="1">
                        <a:effectLst/>
                        <a:latin typeface="Calibri"/>
                        <a:ea typeface="Calibri"/>
                        <a:cs typeface="Times New Roman"/>
                      </a:endParaRPr>
                    </a:p>
                  </a:txBody>
                  <a:tcPr marL="19050" marR="19050" marT="0" marB="0"/>
                </a:tc>
                <a:tc>
                  <a:txBody>
                    <a:bodyPr/>
                    <a:lstStyle/>
                    <a:p>
                      <a:pPr algn="ctr">
                        <a:lnSpc>
                          <a:spcPct val="150000"/>
                        </a:lnSpc>
                        <a:spcBef>
                          <a:spcPts val="1200"/>
                        </a:spcBef>
                        <a:spcAft>
                          <a:spcPts val="0"/>
                        </a:spcAft>
                      </a:pPr>
                      <a:r>
                        <a:rPr lang="es-EC" sz="1400" b="1" dirty="0">
                          <a:effectLst/>
                        </a:rPr>
                        <a:t>3--4</a:t>
                      </a:r>
                      <a:endParaRPr lang="es-EC" sz="1400" b="1" dirty="0">
                        <a:effectLst/>
                        <a:latin typeface="Calibri"/>
                        <a:ea typeface="Calibri"/>
                        <a:cs typeface="Times New Roman"/>
                      </a:endParaRPr>
                    </a:p>
                  </a:txBody>
                  <a:tcPr marL="19050" marR="19050" marT="0" marB="0"/>
                </a:tc>
                <a:tc>
                  <a:txBody>
                    <a:bodyPr/>
                    <a:lstStyle/>
                    <a:p>
                      <a:pPr algn="ctr">
                        <a:lnSpc>
                          <a:spcPct val="150000"/>
                        </a:lnSpc>
                        <a:spcBef>
                          <a:spcPts val="1200"/>
                        </a:spcBef>
                        <a:spcAft>
                          <a:spcPts val="0"/>
                        </a:spcAft>
                      </a:pPr>
                      <a:r>
                        <a:rPr lang="es-EC" sz="1400" b="1">
                          <a:effectLst/>
                        </a:rPr>
                        <a:t>60%-70%</a:t>
                      </a:r>
                      <a:endParaRPr lang="es-EC" sz="1400" b="1">
                        <a:effectLst/>
                        <a:latin typeface="Calibri"/>
                        <a:ea typeface="Calibri"/>
                        <a:cs typeface="Times New Roman"/>
                      </a:endParaRPr>
                    </a:p>
                  </a:txBody>
                  <a:tcPr marL="19050" marR="19050" marT="0" marB="0"/>
                </a:tc>
              </a:tr>
              <a:tr h="393799">
                <a:tc>
                  <a:txBody>
                    <a:bodyPr/>
                    <a:lstStyle/>
                    <a:p>
                      <a:pPr algn="ctr">
                        <a:lnSpc>
                          <a:spcPct val="150000"/>
                        </a:lnSpc>
                        <a:spcBef>
                          <a:spcPts val="1200"/>
                        </a:spcBef>
                        <a:spcAft>
                          <a:spcPts val="0"/>
                        </a:spcAft>
                      </a:pPr>
                      <a:r>
                        <a:rPr lang="es-EC" sz="1400" b="1" dirty="0">
                          <a:effectLst/>
                        </a:rPr>
                        <a:t>A4</a:t>
                      </a:r>
                      <a:endParaRPr lang="es-EC" sz="1400" b="1" dirty="0">
                        <a:effectLst/>
                        <a:latin typeface="Calibri"/>
                        <a:ea typeface="Calibri"/>
                        <a:cs typeface="Times New Roman"/>
                      </a:endParaRPr>
                    </a:p>
                  </a:txBody>
                  <a:tcPr marL="19050" marR="19050" marT="0" marB="0"/>
                </a:tc>
                <a:tc>
                  <a:txBody>
                    <a:bodyPr/>
                    <a:lstStyle/>
                    <a:p>
                      <a:pPr algn="ctr">
                        <a:lnSpc>
                          <a:spcPct val="150000"/>
                        </a:lnSpc>
                        <a:spcBef>
                          <a:spcPts val="1200"/>
                        </a:spcBef>
                        <a:spcAft>
                          <a:spcPts val="0"/>
                        </a:spcAft>
                      </a:pPr>
                      <a:r>
                        <a:rPr lang="es-EC" sz="1400" b="1" dirty="0">
                          <a:effectLst/>
                        </a:rPr>
                        <a:t>VO2 (máx.)=POTENCIA AEROBICA</a:t>
                      </a:r>
                      <a:endParaRPr lang="es-EC" sz="1400" b="1" dirty="0">
                        <a:effectLst/>
                        <a:latin typeface="Calibri"/>
                        <a:ea typeface="Calibri"/>
                        <a:cs typeface="Times New Roman"/>
                      </a:endParaRPr>
                    </a:p>
                  </a:txBody>
                  <a:tcPr marL="19050" marR="19050" marT="0" marB="0" anchor="ctr"/>
                </a:tc>
                <a:tc>
                  <a:txBody>
                    <a:bodyPr/>
                    <a:lstStyle/>
                    <a:p>
                      <a:pPr algn="ctr">
                        <a:lnSpc>
                          <a:spcPct val="150000"/>
                        </a:lnSpc>
                        <a:spcBef>
                          <a:spcPts val="1200"/>
                        </a:spcBef>
                        <a:spcAft>
                          <a:spcPts val="0"/>
                        </a:spcAft>
                      </a:pPr>
                      <a:r>
                        <a:rPr lang="es-EC" sz="1400" b="1" dirty="0">
                          <a:effectLst/>
                        </a:rPr>
                        <a:t>28-30</a:t>
                      </a:r>
                      <a:endParaRPr lang="es-EC" sz="1400" b="1" dirty="0">
                        <a:effectLst/>
                        <a:latin typeface="Calibri"/>
                        <a:ea typeface="Calibri"/>
                        <a:cs typeface="Times New Roman"/>
                      </a:endParaRPr>
                    </a:p>
                  </a:txBody>
                  <a:tcPr marL="19050" marR="19050" marT="0" marB="0"/>
                </a:tc>
                <a:tc>
                  <a:txBody>
                    <a:bodyPr/>
                    <a:lstStyle/>
                    <a:p>
                      <a:pPr algn="ctr">
                        <a:lnSpc>
                          <a:spcPct val="150000"/>
                        </a:lnSpc>
                        <a:spcBef>
                          <a:spcPts val="1200"/>
                        </a:spcBef>
                        <a:spcAft>
                          <a:spcPts val="0"/>
                        </a:spcAft>
                      </a:pPr>
                      <a:r>
                        <a:rPr lang="es-EC" sz="1400" b="1">
                          <a:effectLst/>
                        </a:rPr>
                        <a:t>168-180</a:t>
                      </a:r>
                      <a:endParaRPr lang="es-EC" sz="1400" b="1">
                        <a:effectLst/>
                        <a:latin typeface="Calibri"/>
                        <a:ea typeface="Calibri"/>
                        <a:cs typeface="Times New Roman"/>
                      </a:endParaRPr>
                    </a:p>
                  </a:txBody>
                  <a:tcPr marL="19050" marR="19050" marT="0" marB="0"/>
                </a:tc>
                <a:tc>
                  <a:txBody>
                    <a:bodyPr/>
                    <a:lstStyle/>
                    <a:p>
                      <a:pPr algn="ctr">
                        <a:lnSpc>
                          <a:spcPct val="150000"/>
                        </a:lnSpc>
                        <a:spcBef>
                          <a:spcPts val="1200"/>
                        </a:spcBef>
                        <a:spcAft>
                          <a:spcPts val="0"/>
                        </a:spcAft>
                      </a:pPr>
                      <a:r>
                        <a:rPr lang="es-EC" sz="1400" b="1">
                          <a:effectLst/>
                        </a:rPr>
                        <a:t>4--6</a:t>
                      </a:r>
                      <a:endParaRPr lang="es-EC" sz="1400" b="1">
                        <a:effectLst/>
                        <a:latin typeface="Calibri"/>
                        <a:ea typeface="Calibri"/>
                        <a:cs typeface="Times New Roman"/>
                      </a:endParaRPr>
                    </a:p>
                  </a:txBody>
                  <a:tcPr marL="19050" marR="19050" marT="0" marB="0"/>
                </a:tc>
                <a:tc>
                  <a:txBody>
                    <a:bodyPr/>
                    <a:lstStyle/>
                    <a:p>
                      <a:pPr algn="ctr">
                        <a:lnSpc>
                          <a:spcPct val="150000"/>
                        </a:lnSpc>
                        <a:spcBef>
                          <a:spcPts val="1200"/>
                        </a:spcBef>
                        <a:spcAft>
                          <a:spcPts val="0"/>
                        </a:spcAft>
                      </a:pPr>
                      <a:r>
                        <a:rPr lang="es-EC" sz="1400" b="1">
                          <a:effectLst/>
                        </a:rPr>
                        <a:t>70%-80%</a:t>
                      </a:r>
                      <a:endParaRPr lang="es-EC" sz="1400" b="1">
                        <a:effectLst/>
                        <a:latin typeface="Calibri"/>
                        <a:ea typeface="Calibri"/>
                        <a:cs typeface="Times New Roman"/>
                      </a:endParaRPr>
                    </a:p>
                  </a:txBody>
                  <a:tcPr marL="19050" marR="19050" marT="0" marB="0"/>
                </a:tc>
              </a:tr>
              <a:tr h="747830">
                <a:tc>
                  <a:txBody>
                    <a:bodyPr/>
                    <a:lstStyle/>
                    <a:p>
                      <a:pPr algn="ctr">
                        <a:lnSpc>
                          <a:spcPct val="150000"/>
                        </a:lnSpc>
                        <a:spcBef>
                          <a:spcPts val="1200"/>
                        </a:spcBef>
                        <a:spcAft>
                          <a:spcPts val="0"/>
                        </a:spcAft>
                      </a:pPr>
                      <a:r>
                        <a:rPr lang="es-EC" sz="1400" b="1">
                          <a:effectLst/>
                        </a:rPr>
                        <a:t>A5P</a:t>
                      </a:r>
                      <a:endParaRPr lang="es-EC" sz="1400" b="1">
                        <a:effectLst/>
                        <a:latin typeface="Calibri"/>
                        <a:ea typeface="Calibri"/>
                        <a:cs typeface="Times New Roman"/>
                      </a:endParaRPr>
                    </a:p>
                  </a:txBody>
                  <a:tcPr marL="19050" marR="19050" marT="0" marB="0"/>
                </a:tc>
                <a:tc>
                  <a:txBody>
                    <a:bodyPr/>
                    <a:lstStyle/>
                    <a:p>
                      <a:pPr algn="ctr">
                        <a:lnSpc>
                          <a:spcPct val="150000"/>
                        </a:lnSpc>
                        <a:spcBef>
                          <a:spcPts val="1200"/>
                        </a:spcBef>
                        <a:spcAft>
                          <a:spcPts val="0"/>
                        </a:spcAft>
                      </a:pPr>
                      <a:r>
                        <a:rPr lang="es-EC" sz="1400" b="1">
                          <a:effectLst/>
                        </a:rPr>
                        <a:t>PRODUCCION DE LACTATO</a:t>
                      </a:r>
                      <a:endParaRPr lang="es-EC" sz="1400" b="1">
                        <a:effectLst/>
                        <a:latin typeface="Calibri"/>
                        <a:ea typeface="Calibri"/>
                        <a:cs typeface="Times New Roman"/>
                      </a:endParaRPr>
                    </a:p>
                  </a:txBody>
                  <a:tcPr marL="19050" marR="19050" marT="0" marB="0" anchor="ctr"/>
                </a:tc>
                <a:tc>
                  <a:txBody>
                    <a:bodyPr/>
                    <a:lstStyle/>
                    <a:p>
                      <a:pPr algn="ctr">
                        <a:lnSpc>
                          <a:spcPct val="150000"/>
                        </a:lnSpc>
                        <a:spcBef>
                          <a:spcPts val="1200"/>
                        </a:spcBef>
                        <a:spcAft>
                          <a:spcPts val="0"/>
                        </a:spcAft>
                      </a:pPr>
                      <a:r>
                        <a:rPr lang="en-US" sz="1400" b="1" dirty="0">
                          <a:effectLst/>
                        </a:rPr>
                        <a:t>30-MAX</a:t>
                      </a:r>
                      <a:endParaRPr lang="es-EC" sz="1400" b="1" dirty="0">
                        <a:effectLst/>
                        <a:latin typeface="Calibri"/>
                        <a:ea typeface="Calibri"/>
                        <a:cs typeface="Times New Roman"/>
                      </a:endParaRPr>
                    </a:p>
                  </a:txBody>
                  <a:tcPr marL="19050" marR="19050" marT="0" marB="0"/>
                </a:tc>
                <a:tc>
                  <a:txBody>
                    <a:bodyPr/>
                    <a:lstStyle/>
                    <a:p>
                      <a:pPr algn="ctr">
                        <a:lnSpc>
                          <a:spcPct val="150000"/>
                        </a:lnSpc>
                        <a:spcBef>
                          <a:spcPts val="1200"/>
                        </a:spcBef>
                        <a:spcAft>
                          <a:spcPts val="0"/>
                        </a:spcAft>
                      </a:pPr>
                      <a:r>
                        <a:rPr lang="en-US" sz="1400" b="1" dirty="0">
                          <a:effectLst/>
                        </a:rPr>
                        <a:t>180-MAX</a:t>
                      </a:r>
                      <a:endParaRPr lang="es-EC" sz="1400" b="1" dirty="0">
                        <a:effectLst/>
                        <a:latin typeface="Calibri"/>
                        <a:ea typeface="Calibri"/>
                        <a:cs typeface="Times New Roman"/>
                      </a:endParaRPr>
                    </a:p>
                  </a:txBody>
                  <a:tcPr marL="19050" marR="19050" marT="0" marB="0"/>
                </a:tc>
                <a:tc>
                  <a:txBody>
                    <a:bodyPr/>
                    <a:lstStyle/>
                    <a:p>
                      <a:pPr algn="ctr">
                        <a:lnSpc>
                          <a:spcPct val="150000"/>
                        </a:lnSpc>
                        <a:spcBef>
                          <a:spcPts val="1200"/>
                        </a:spcBef>
                        <a:spcAft>
                          <a:spcPts val="0"/>
                        </a:spcAft>
                      </a:pPr>
                      <a:r>
                        <a:rPr lang="en-US" sz="1400" b="1">
                          <a:effectLst/>
                        </a:rPr>
                        <a:t>6--10</a:t>
                      </a:r>
                      <a:endParaRPr lang="es-EC" sz="1400" b="1">
                        <a:effectLst/>
                        <a:latin typeface="Calibri"/>
                        <a:ea typeface="Calibri"/>
                        <a:cs typeface="Times New Roman"/>
                      </a:endParaRPr>
                    </a:p>
                  </a:txBody>
                  <a:tcPr marL="19050" marR="19050" marT="0" marB="0"/>
                </a:tc>
                <a:tc>
                  <a:txBody>
                    <a:bodyPr/>
                    <a:lstStyle/>
                    <a:p>
                      <a:pPr algn="ctr">
                        <a:lnSpc>
                          <a:spcPct val="150000"/>
                        </a:lnSpc>
                        <a:spcBef>
                          <a:spcPts val="1200"/>
                        </a:spcBef>
                        <a:spcAft>
                          <a:spcPts val="0"/>
                        </a:spcAft>
                      </a:pPr>
                      <a:r>
                        <a:rPr lang="en-US" sz="1400" b="1">
                          <a:effectLst/>
                        </a:rPr>
                        <a:t>80%-100%</a:t>
                      </a:r>
                      <a:endParaRPr lang="es-EC" sz="1400" b="1">
                        <a:effectLst/>
                        <a:latin typeface="Calibri"/>
                        <a:ea typeface="Calibri"/>
                        <a:cs typeface="Times New Roman"/>
                      </a:endParaRPr>
                    </a:p>
                  </a:txBody>
                  <a:tcPr marL="19050" marR="19050" marT="0" marB="0"/>
                </a:tc>
              </a:tr>
              <a:tr h="747830">
                <a:tc>
                  <a:txBody>
                    <a:bodyPr/>
                    <a:lstStyle/>
                    <a:p>
                      <a:pPr algn="ctr">
                        <a:lnSpc>
                          <a:spcPct val="150000"/>
                        </a:lnSpc>
                        <a:spcBef>
                          <a:spcPts val="1200"/>
                        </a:spcBef>
                        <a:spcAft>
                          <a:spcPts val="0"/>
                        </a:spcAft>
                      </a:pPr>
                      <a:r>
                        <a:rPr lang="es-EC" sz="1400" b="1">
                          <a:effectLst/>
                        </a:rPr>
                        <a:t>A5T</a:t>
                      </a:r>
                      <a:endParaRPr lang="es-EC" sz="1400" b="1">
                        <a:effectLst/>
                        <a:latin typeface="Calibri"/>
                        <a:ea typeface="Calibri"/>
                        <a:cs typeface="Times New Roman"/>
                      </a:endParaRPr>
                    </a:p>
                  </a:txBody>
                  <a:tcPr marL="19050" marR="19050" marT="0" marB="0"/>
                </a:tc>
                <a:tc>
                  <a:txBody>
                    <a:bodyPr/>
                    <a:lstStyle/>
                    <a:p>
                      <a:pPr algn="ctr">
                        <a:lnSpc>
                          <a:spcPct val="150000"/>
                        </a:lnSpc>
                        <a:spcBef>
                          <a:spcPts val="1200"/>
                        </a:spcBef>
                        <a:spcAft>
                          <a:spcPts val="0"/>
                        </a:spcAft>
                      </a:pPr>
                      <a:r>
                        <a:rPr lang="es-EC" sz="1400" b="1">
                          <a:effectLst/>
                        </a:rPr>
                        <a:t>TOLERANCIA AL LACTATO</a:t>
                      </a:r>
                      <a:endParaRPr lang="es-EC" sz="1400" b="1">
                        <a:effectLst/>
                        <a:latin typeface="Calibri"/>
                        <a:ea typeface="Calibri"/>
                        <a:cs typeface="Times New Roman"/>
                      </a:endParaRPr>
                    </a:p>
                  </a:txBody>
                  <a:tcPr marL="19050" marR="19050" marT="0" marB="0" anchor="ctr"/>
                </a:tc>
                <a:tc>
                  <a:txBody>
                    <a:bodyPr/>
                    <a:lstStyle/>
                    <a:p>
                      <a:pPr algn="ctr">
                        <a:lnSpc>
                          <a:spcPct val="150000"/>
                        </a:lnSpc>
                        <a:spcBef>
                          <a:spcPts val="1200"/>
                        </a:spcBef>
                        <a:spcAft>
                          <a:spcPts val="0"/>
                        </a:spcAft>
                      </a:pPr>
                      <a:r>
                        <a:rPr lang="en-US" sz="1400" b="1">
                          <a:effectLst/>
                        </a:rPr>
                        <a:t>30-MAX</a:t>
                      </a:r>
                      <a:endParaRPr lang="es-EC" sz="1400" b="1">
                        <a:effectLst/>
                        <a:latin typeface="Calibri"/>
                        <a:ea typeface="Calibri"/>
                        <a:cs typeface="Times New Roman"/>
                      </a:endParaRPr>
                    </a:p>
                  </a:txBody>
                  <a:tcPr marL="19050" marR="19050" marT="0" marB="0"/>
                </a:tc>
                <a:tc>
                  <a:txBody>
                    <a:bodyPr/>
                    <a:lstStyle/>
                    <a:p>
                      <a:pPr algn="ctr">
                        <a:lnSpc>
                          <a:spcPct val="150000"/>
                        </a:lnSpc>
                        <a:spcBef>
                          <a:spcPts val="1200"/>
                        </a:spcBef>
                        <a:spcAft>
                          <a:spcPts val="0"/>
                        </a:spcAft>
                      </a:pPr>
                      <a:r>
                        <a:rPr lang="en-US" sz="1400" b="1" dirty="0">
                          <a:effectLst/>
                        </a:rPr>
                        <a:t>180-MAX</a:t>
                      </a:r>
                      <a:endParaRPr lang="es-EC" sz="1400" b="1" dirty="0">
                        <a:effectLst/>
                        <a:latin typeface="Calibri"/>
                        <a:ea typeface="Calibri"/>
                        <a:cs typeface="Times New Roman"/>
                      </a:endParaRPr>
                    </a:p>
                  </a:txBody>
                  <a:tcPr marL="19050" marR="19050" marT="0" marB="0"/>
                </a:tc>
                <a:tc>
                  <a:txBody>
                    <a:bodyPr/>
                    <a:lstStyle/>
                    <a:p>
                      <a:pPr algn="ctr">
                        <a:lnSpc>
                          <a:spcPct val="150000"/>
                        </a:lnSpc>
                        <a:spcBef>
                          <a:spcPts val="1200"/>
                        </a:spcBef>
                        <a:spcAft>
                          <a:spcPts val="0"/>
                        </a:spcAft>
                      </a:pPr>
                      <a:r>
                        <a:rPr lang="en-US" sz="1400" b="1" dirty="0">
                          <a:effectLst/>
                        </a:rPr>
                        <a:t>&gt; 10</a:t>
                      </a:r>
                      <a:endParaRPr lang="es-EC" sz="1400" b="1" dirty="0">
                        <a:effectLst/>
                        <a:latin typeface="Calibri"/>
                        <a:ea typeface="Calibri"/>
                        <a:cs typeface="Times New Roman"/>
                      </a:endParaRPr>
                    </a:p>
                  </a:txBody>
                  <a:tcPr marL="19050" marR="19050" marT="0" marB="0"/>
                </a:tc>
                <a:tc>
                  <a:txBody>
                    <a:bodyPr/>
                    <a:lstStyle/>
                    <a:p>
                      <a:pPr algn="ctr">
                        <a:lnSpc>
                          <a:spcPct val="150000"/>
                        </a:lnSpc>
                        <a:spcBef>
                          <a:spcPts val="1200"/>
                        </a:spcBef>
                        <a:spcAft>
                          <a:spcPts val="0"/>
                        </a:spcAft>
                      </a:pPr>
                      <a:r>
                        <a:rPr lang="en-US" sz="1400" b="1" dirty="0">
                          <a:effectLst/>
                        </a:rPr>
                        <a:t>80%-100%</a:t>
                      </a:r>
                      <a:endParaRPr lang="es-EC" sz="1400" b="1" dirty="0">
                        <a:effectLst/>
                        <a:latin typeface="Calibri"/>
                        <a:ea typeface="Calibri"/>
                        <a:cs typeface="Times New Roman"/>
                      </a:endParaRPr>
                    </a:p>
                  </a:txBody>
                  <a:tcPr marL="19050" marR="19050" marT="0" marB="0"/>
                </a:tc>
              </a:tr>
              <a:tr h="352501">
                <a:tc>
                  <a:txBody>
                    <a:bodyPr/>
                    <a:lstStyle/>
                    <a:p>
                      <a:pPr algn="ctr">
                        <a:lnSpc>
                          <a:spcPct val="150000"/>
                        </a:lnSpc>
                        <a:spcBef>
                          <a:spcPts val="1200"/>
                        </a:spcBef>
                        <a:spcAft>
                          <a:spcPts val="0"/>
                        </a:spcAft>
                      </a:pPr>
                      <a:r>
                        <a:rPr lang="en-US" sz="1400" b="1">
                          <a:effectLst/>
                        </a:rPr>
                        <a:t>A5R</a:t>
                      </a:r>
                      <a:endParaRPr lang="es-EC" sz="1400" b="1">
                        <a:effectLst/>
                        <a:latin typeface="Calibri"/>
                        <a:ea typeface="Calibri"/>
                        <a:cs typeface="Times New Roman"/>
                      </a:endParaRPr>
                    </a:p>
                  </a:txBody>
                  <a:tcPr marL="19050" marR="19050" marT="0" marB="0"/>
                </a:tc>
                <a:tc>
                  <a:txBody>
                    <a:bodyPr/>
                    <a:lstStyle/>
                    <a:p>
                      <a:pPr algn="ctr">
                        <a:lnSpc>
                          <a:spcPct val="150000"/>
                        </a:lnSpc>
                        <a:spcBef>
                          <a:spcPts val="1200"/>
                        </a:spcBef>
                        <a:spcAft>
                          <a:spcPts val="0"/>
                        </a:spcAft>
                      </a:pPr>
                      <a:r>
                        <a:rPr lang="es-EC" sz="1400" b="1">
                          <a:effectLst/>
                        </a:rPr>
                        <a:t>RITMO DE JUEGO</a:t>
                      </a:r>
                      <a:endParaRPr lang="es-EC" sz="1400" b="1">
                        <a:effectLst/>
                        <a:latin typeface="Calibri"/>
                        <a:ea typeface="Calibri"/>
                        <a:cs typeface="Times New Roman"/>
                      </a:endParaRPr>
                    </a:p>
                  </a:txBody>
                  <a:tcPr marL="19050" marR="19050" marT="0" marB="0" anchor="ctr"/>
                </a:tc>
                <a:tc>
                  <a:txBody>
                    <a:bodyPr/>
                    <a:lstStyle/>
                    <a:p>
                      <a:pPr algn="ctr">
                        <a:lnSpc>
                          <a:spcPct val="150000"/>
                        </a:lnSpc>
                        <a:spcBef>
                          <a:spcPts val="1200"/>
                        </a:spcBef>
                        <a:spcAft>
                          <a:spcPts val="0"/>
                        </a:spcAft>
                      </a:pPr>
                      <a:r>
                        <a:rPr lang="en-US" sz="1400" b="1">
                          <a:effectLst/>
                        </a:rPr>
                        <a:t>30-MAX</a:t>
                      </a:r>
                      <a:endParaRPr lang="es-EC" sz="1400" b="1">
                        <a:effectLst/>
                        <a:latin typeface="Calibri"/>
                        <a:ea typeface="Calibri"/>
                        <a:cs typeface="Times New Roman"/>
                      </a:endParaRPr>
                    </a:p>
                  </a:txBody>
                  <a:tcPr marL="19050" marR="19050" marT="0" marB="0"/>
                </a:tc>
                <a:tc>
                  <a:txBody>
                    <a:bodyPr/>
                    <a:lstStyle/>
                    <a:p>
                      <a:pPr algn="ctr">
                        <a:lnSpc>
                          <a:spcPct val="150000"/>
                        </a:lnSpc>
                        <a:spcBef>
                          <a:spcPts val="1200"/>
                        </a:spcBef>
                        <a:spcAft>
                          <a:spcPts val="0"/>
                        </a:spcAft>
                      </a:pPr>
                      <a:r>
                        <a:rPr lang="en-US" sz="1400" b="1" dirty="0">
                          <a:effectLst/>
                        </a:rPr>
                        <a:t>180-MAX</a:t>
                      </a:r>
                      <a:endParaRPr lang="es-EC" sz="1400" b="1" dirty="0">
                        <a:effectLst/>
                        <a:latin typeface="Calibri"/>
                        <a:ea typeface="Calibri"/>
                        <a:cs typeface="Times New Roman"/>
                      </a:endParaRPr>
                    </a:p>
                  </a:txBody>
                  <a:tcPr marL="19050" marR="19050" marT="0" marB="0"/>
                </a:tc>
                <a:tc>
                  <a:txBody>
                    <a:bodyPr/>
                    <a:lstStyle/>
                    <a:p>
                      <a:pPr algn="ctr">
                        <a:lnSpc>
                          <a:spcPct val="150000"/>
                        </a:lnSpc>
                        <a:spcBef>
                          <a:spcPts val="1200"/>
                        </a:spcBef>
                        <a:spcAft>
                          <a:spcPts val="0"/>
                        </a:spcAft>
                      </a:pPr>
                      <a:r>
                        <a:rPr lang="en-US" sz="1400" b="1">
                          <a:effectLst/>
                        </a:rPr>
                        <a:t>6--14</a:t>
                      </a:r>
                      <a:endParaRPr lang="es-EC" sz="1400" b="1">
                        <a:effectLst/>
                        <a:latin typeface="Calibri"/>
                        <a:ea typeface="Calibri"/>
                        <a:cs typeface="Times New Roman"/>
                      </a:endParaRPr>
                    </a:p>
                  </a:txBody>
                  <a:tcPr marL="19050" marR="19050" marT="0" marB="0"/>
                </a:tc>
                <a:tc>
                  <a:txBody>
                    <a:bodyPr/>
                    <a:lstStyle/>
                    <a:p>
                      <a:pPr algn="ctr">
                        <a:lnSpc>
                          <a:spcPct val="150000"/>
                        </a:lnSpc>
                        <a:spcBef>
                          <a:spcPts val="1200"/>
                        </a:spcBef>
                        <a:spcAft>
                          <a:spcPts val="0"/>
                        </a:spcAft>
                      </a:pPr>
                      <a:r>
                        <a:rPr lang="en-US" sz="1400" b="1" dirty="0">
                          <a:effectLst/>
                        </a:rPr>
                        <a:t>80%-100%</a:t>
                      </a:r>
                      <a:endParaRPr lang="es-EC" sz="1400" b="1" dirty="0">
                        <a:effectLst/>
                        <a:latin typeface="Calibri"/>
                        <a:ea typeface="Calibri"/>
                        <a:cs typeface="Times New Roman"/>
                      </a:endParaRPr>
                    </a:p>
                  </a:txBody>
                  <a:tcPr marL="19050" marR="19050" marT="0" marB="0"/>
                </a:tc>
              </a:tr>
              <a:tr h="352501">
                <a:tc>
                  <a:txBody>
                    <a:bodyPr/>
                    <a:lstStyle/>
                    <a:p>
                      <a:pPr algn="ctr">
                        <a:lnSpc>
                          <a:spcPct val="150000"/>
                        </a:lnSpc>
                        <a:spcBef>
                          <a:spcPts val="1200"/>
                        </a:spcBef>
                        <a:spcAft>
                          <a:spcPts val="0"/>
                        </a:spcAft>
                      </a:pPr>
                      <a:r>
                        <a:rPr lang="en-US" sz="1400" b="1">
                          <a:effectLst/>
                        </a:rPr>
                        <a:t>A6</a:t>
                      </a:r>
                      <a:endParaRPr lang="es-EC" sz="1400" b="1">
                        <a:effectLst/>
                        <a:latin typeface="Calibri"/>
                        <a:ea typeface="Calibri"/>
                        <a:cs typeface="Times New Roman"/>
                      </a:endParaRPr>
                    </a:p>
                  </a:txBody>
                  <a:tcPr marL="19050" marR="19050" marT="0" marB="0"/>
                </a:tc>
                <a:tc>
                  <a:txBody>
                    <a:bodyPr/>
                    <a:lstStyle/>
                    <a:p>
                      <a:pPr algn="ctr">
                        <a:lnSpc>
                          <a:spcPct val="150000"/>
                        </a:lnSpc>
                        <a:spcBef>
                          <a:spcPts val="1200"/>
                        </a:spcBef>
                        <a:spcAft>
                          <a:spcPts val="0"/>
                        </a:spcAft>
                      </a:pPr>
                      <a:r>
                        <a:rPr lang="es-EC" sz="1400" b="1">
                          <a:effectLst/>
                        </a:rPr>
                        <a:t>VELOCIDAD</a:t>
                      </a:r>
                      <a:endParaRPr lang="es-EC" sz="1400" b="1">
                        <a:effectLst/>
                        <a:latin typeface="Calibri"/>
                        <a:ea typeface="Calibri"/>
                        <a:cs typeface="Times New Roman"/>
                      </a:endParaRPr>
                    </a:p>
                  </a:txBody>
                  <a:tcPr marL="19050" marR="19050" marT="0" marB="0" anchor="ctr"/>
                </a:tc>
                <a:tc>
                  <a:txBody>
                    <a:bodyPr/>
                    <a:lstStyle/>
                    <a:p>
                      <a:pPr algn="ctr">
                        <a:lnSpc>
                          <a:spcPct val="150000"/>
                        </a:lnSpc>
                        <a:spcBef>
                          <a:spcPts val="1200"/>
                        </a:spcBef>
                        <a:spcAft>
                          <a:spcPts val="0"/>
                        </a:spcAft>
                      </a:pPr>
                      <a:r>
                        <a:rPr lang="es-EC" sz="1400" b="1">
                          <a:effectLst/>
                        </a:rPr>
                        <a:t>NO</a:t>
                      </a:r>
                      <a:endParaRPr lang="es-EC" sz="1400" b="1">
                        <a:effectLst/>
                        <a:latin typeface="Calibri"/>
                        <a:ea typeface="Calibri"/>
                        <a:cs typeface="Times New Roman"/>
                      </a:endParaRPr>
                    </a:p>
                  </a:txBody>
                  <a:tcPr marL="19050" marR="19050" marT="0" marB="0"/>
                </a:tc>
                <a:tc>
                  <a:txBody>
                    <a:bodyPr/>
                    <a:lstStyle/>
                    <a:p>
                      <a:pPr algn="ctr">
                        <a:lnSpc>
                          <a:spcPct val="150000"/>
                        </a:lnSpc>
                        <a:spcBef>
                          <a:spcPts val="1200"/>
                        </a:spcBef>
                        <a:spcAft>
                          <a:spcPts val="0"/>
                        </a:spcAft>
                      </a:pPr>
                      <a:r>
                        <a:rPr lang="es-EC" sz="1400" b="1">
                          <a:effectLst/>
                        </a:rPr>
                        <a:t>NO</a:t>
                      </a:r>
                      <a:endParaRPr lang="es-EC" sz="1400" b="1">
                        <a:effectLst/>
                        <a:latin typeface="Calibri"/>
                        <a:ea typeface="Calibri"/>
                        <a:cs typeface="Times New Roman"/>
                      </a:endParaRPr>
                    </a:p>
                  </a:txBody>
                  <a:tcPr marL="19050" marR="19050" marT="0" marB="0"/>
                </a:tc>
                <a:tc>
                  <a:txBody>
                    <a:bodyPr/>
                    <a:lstStyle/>
                    <a:p>
                      <a:pPr algn="ctr">
                        <a:lnSpc>
                          <a:spcPct val="150000"/>
                        </a:lnSpc>
                        <a:spcBef>
                          <a:spcPts val="1200"/>
                        </a:spcBef>
                        <a:spcAft>
                          <a:spcPts val="0"/>
                        </a:spcAft>
                      </a:pPr>
                      <a:r>
                        <a:rPr lang="es-EC" sz="1400" b="1" dirty="0">
                          <a:effectLst/>
                        </a:rPr>
                        <a:t>NO</a:t>
                      </a:r>
                      <a:endParaRPr lang="es-EC" sz="1400" b="1" dirty="0">
                        <a:effectLst/>
                        <a:latin typeface="Calibri"/>
                        <a:ea typeface="Calibri"/>
                        <a:cs typeface="Times New Roman"/>
                      </a:endParaRPr>
                    </a:p>
                  </a:txBody>
                  <a:tcPr marL="19050" marR="19050" marT="0" marB="0"/>
                </a:tc>
                <a:tc>
                  <a:txBody>
                    <a:bodyPr/>
                    <a:lstStyle/>
                    <a:p>
                      <a:pPr algn="ctr">
                        <a:lnSpc>
                          <a:spcPct val="150000"/>
                        </a:lnSpc>
                        <a:spcBef>
                          <a:spcPts val="1200"/>
                        </a:spcBef>
                        <a:spcAft>
                          <a:spcPts val="0"/>
                        </a:spcAft>
                      </a:pPr>
                      <a:r>
                        <a:rPr lang="es-EC" sz="1400" b="1" dirty="0">
                          <a:effectLst/>
                        </a:rPr>
                        <a:t>NO</a:t>
                      </a:r>
                      <a:endParaRPr lang="es-EC" sz="1400" b="1" dirty="0">
                        <a:effectLst/>
                        <a:latin typeface="Calibri"/>
                        <a:ea typeface="Calibri"/>
                        <a:cs typeface="Times New Roman"/>
                      </a:endParaRPr>
                    </a:p>
                  </a:txBody>
                  <a:tcPr marL="19050" marR="19050" marT="0" marB="0"/>
                </a:tc>
              </a:tr>
            </a:tbl>
          </a:graphicData>
        </a:graphic>
      </p:graphicFrame>
    </p:spTree>
    <p:extLst>
      <p:ext uri="{BB962C8B-B14F-4D97-AF65-F5344CB8AC3E}">
        <p14:creationId xmlns:p14="http://schemas.microsoft.com/office/powerpoint/2010/main" val="2972335419"/>
      </p:ext>
    </p:extLst>
  </p:cSld>
  <p:clrMapOvr>
    <a:masterClrMapping/>
  </p:clrMapOvr>
  <p:transition>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ocuments\fotos maestria\DSC007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780" y="1412776"/>
            <a:ext cx="2143787" cy="16078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9" descr="espee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913" y="165100"/>
            <a:ext cx="710679" cy="534414"/>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5" name="4 Imagen" descr="http://t3.gstatic.com/images?q=tbn:ANd9GcTwOkDGM0xcROkcLVVozl5wa-HJcvMexh6s4eOtf_R9tJRzNxt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9980" y="59312"/>
            <a:ext cx="632271" cy="640202"/>
          </a:xfrm>
          <a:prstGeom prst="rect">
            <a:avLst/>
          </a:prstGeom>
          <a:noFill/>
          <a:ln>
            <a:noFill/>
          </a:ln>
        </p:spPr>
      </p:pic>
      <p:sp>
        <p:nvSpPr>
          <p:cNvPr id="2" name="1 CuadroTexto"/>
          <p:cNvSpPr txBox="1"/>
          <p:nvPr/>
        </p:nvSpPr>
        <p:spPr>
          <a:xfrm>
            <a:off x="1043608" y="117803"/>
            <a:ext cx="4608512" cy="523220"/>
          </a:xfrm>
          <a:prstGeom prst="rect">
            <a:avLst/>
          </a:prstGeom>
          <a:ln>
            <a:solidFill>
              <a:srgbClr val="C00000"/>
            </a:solidFill>
          </a:ln>
        </p:spPr>
        <p:style>
          <a:lnRef idx="1">
            <a:schemeClr val="accent6"/>
          </a:lnRef>
          <a:fillRef idx="1001">
            <a:schemeClr val="dk1"/>
          </a:fillRef>
          <a:effectRef idx="1">
            <a:schemeClr val="accent6"/>
          </a:effectRef>
          <a:fontRef idx="minor">
            <a:schemeClr val="dk1"/>
          </a:fontRef>
        </p:style>
        <p:txBody>
          <a:bodyPr wrap="square" rtlCol="0">
            <a:spAutoFit/>
          </a:bodyPr>
          <a:lstStyle/>
          <a:p>
            <a:r>
              <a:rPr lang="es-EC"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lgerian" pitchFamily="82" charset="0"/>
              </a:rPr>
              <a:t>EL FUTBOL POSICIONAL </a:t>
            </a:r>
            <a:endParaRPr lang="es-EC"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lgerian" pitchFamily="82" charset="0"/>
            </a:endParaRPr>
          </a:p>
        </p:txBody>
      </p:sp>
      <p:sp>
        <p:nvSpPr>
          <p:cNvPr id="3" name="2 Rectángulo"/>
          <p:cNvSpPr/>
          <p:nvPr/>
        </p:nvSpPr>
        <p:spPr>
          <a:xfrm>
            <a:off x="899592" y="641023"/>
            <a:ext cx="6264696" cy="338554"/>
          </a:xfrm>
          <a:prstGeom prst="rect">
            <a:avLst/>
          </a:prstGeom>
          <a:solidFill>
            <a:schemeClr val="accent1">
              <a:lumMod val="50000"/>
            </a:schemeClr>
          </a:solidFill>
        </p:spPr>
        <p:txBody>
          <a:bodyPr wrap="square">
            <a:spAutoFit/>
          </a:bodyPr>
          <a:lstStyle/>
          <a:p>
            <a:r>
              <a:rPr lang="es-EC" sz="1600" b="1" dirty="0"/>
              <a:t>Popov (1999) denomina ROM (reacción a objetos móviles).</a:t>
            </a:r>
          </a:p>
        </p:txBody>
      </p:sp>
      <p:graphicFrame>
        <p:nvGraphicFramePr>
          <p:cNvPr id="6" name="5 Diagrama"/>
          <p:cNvGraphicFramePr/>
          <p:nvPr>
            <p:extLst>
              <p:ext uri="{D42A27DB-BD31-4B8C-83A1-F6EECF244321}">
                <p14:modId xmlns:p14="http://schemas.microsoft.com/office/powerpoint/2010/main" val="3778425435"/>
              </p:ext>
            </p:extLst>
          </p:nvPr>
        </p:nvGraphicFramePr>
        <p:xfrm>
          <a:off x="1716360" y="1164692"/>
          <a:ext cx="6096000" cy="21040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6 Flecha a la derecha con bandas"/>
          <p:cNvSpPr/>
          <p:nvPr/>
        </p:nvSpPr>
        <p:spPr>
          <a:xfrm>
            <a:off x="6818300" y="1652464"/>
            <a:ext cx="1988120" cy="1128464"/>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bg1"/>
                </a:solidFill>
              </a:rPr>
              <a:t>HABILIDAD MOTRIZ </a:t>
            </a:r>
            <a:endParaRPr lang="es-EC" b="1" dirty="0">
              <a:solidFill>
                <a:schemeClr val="bg1"/>
              </a:solidFill>
            </a:endParaRPr>
          </a:p>
        </p:txBody>
      </p:sp>
      <p:sp>
        <p:nvSpPr>
          <p:cNvPr id="9" name="8 Rectángulo"/>
          <p:cNvSpPr/>
          <p:nvPr/>
        </p:nvSpPr>
        <p:spPr>
          <a:xfrm>
            <a:off x="576176" y="3047217"/>
            <a:ext cx="8096335" cy="646331"/>
          </a:xfrm>
          <a:prstGeom prst="rect">
            <a:avLst/>
          </a:prstGeom>
        </p:spPr>
        <p:txBody>
          <a:bodyPr wrap="square">
            <a:spAutoFit/>
          </a:bodyPr>
          <a:lstStyle/>
          <a:p>
            <a:r>
              <a:rPr lang="es-EC" b="1" dirty="0"/>
              <a:t>Se considera al fútbol como un deporte acíclico, de características motrices intermitentes, de habilidades abiertas; de gran complejidad</a:t>
            </a:r>
          </a:p>
        </p:txBody>
      </p:sp>
      <p:pic>
        <p:nvPicPr>
          <p:cNvPr id="14" name="13 Imagen"/>
          <p:cNvPicPr/>
          <p:nvPr/>
        </p:nvPicPr>
        <p:blipFill>
          <a:blip r:embed="rId10">
            <a:extLst>
              <a:ext uri="{28A0092B-C50C-407E-A947-70E740481C1C}">
                <a14:useLocalDpi xmlns:a14="http://schemas.microsoft.com/office/drawing/2010/main" val="0"/>
              </a:ext>
            </a:extLst>
          </a:blip>
          <a:srcRect/>
          <a:stretch>
            <a:fillRect/>
          </a:stretch>
        </p:blipFill>
        <p:spPr bwMode="auto">
          <a:xfrm>
            <a:off x="576176" y="3693548"/>
            <a:ext cx="8079939" cy="3164452"/>
          </a:xfrm>
          <a:prstGeom prst="rect">
            <a:avLst/>
          </a:prstGeom>
          <a:noFill/>
          <a:ln>
            <a:noFill/>
          </a:ln>
        </p:spPr>
      </p:pic>
    </p:spTree>
    <p:extLst>
      <p:ext uri="{BB962C8B-B14F-4D97-AF65-F5344CB8AC3E}">
        <p14:creationId xmlns:p14="http://schemas.microsoft.com/office/powerpoint/2010/main" val="1554036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C:\Users\USER\Documents\CAPITULOS DEL MARCO TEORICO\FOTOS DEL INDEPENDIENTE\DSC0395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980728"/>
            <a:ext cx="3491880" cy="5544616"/>
          </a:xfrm>
          <a:prstGeom prst="rect">
            <a:avLst/>
          </a:prstGeom>
          <a:noFill/>
          <a:ln>
            <a:noFill/>
          </a:ln>
        </p:spPr>
      </p:pic>
      <p:pic>
        <p:nvPicPr>
          <p:cNvPr id="4" name="Picture 9" descr="espee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913" y="165100"/>
            <a:ext cx="710679" cy="534414"/>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5" name="4 Imagen" descr="http://t3.gstatic.com/images?q=tbn:ANd9GcTwOkDGM0xcROkcLVVozl5wa-HJcvMexh6s4eOtf_R9tJRzNxt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9980" y="59312"/>
            <a:ext cx="632271" cy="640202"/>
          </a:xfrm>
          <a:prstGeom prst="rect">
            <a:avLst/>
          </a:prstGeom>
          <a:noFill/>
          <a:ln>
            <a:noFill/>
          </a:ln>
        </p:spPr>
      </p:pic>
      <p:sp>
        <p:nvSpPr>
          <p:cNvPr id="2" name="1 CuadroTexto"/>
          <p:cNvSpPr txBox="1"/>
          <p:nvPr/>
        </p:nvSpPr>
        <p:spPr>
          <a:xfrm>
            <a:off x="1187624" y="150813"/>
            <a:ext cx="6408712" cy="523220"/>
          </a:xfrm>
          <a:prstGeom prst="rect">
            <a:avLst/>
          </a:prstGeom>
          <a:noFill/>
        </p:spPr>
        <p:txBody>
          <a:bodyPr wrap="square" rtlCol="0">
            <a:spAutoFit/>
          </a:bodyPr>
          <a:lstStyle/>
          <a:p>
            <a:r>
              <a:rPr lang="es-EC" sz="2800" b="1" dirty="0" smtClean="0">
                <a:solidFill>
                  <a:srgbClr val="FFFF00"/>
                </a:solidFill>
                <a:latin typeface="Algerian" pitchFamily="82" charset="0"/>
              </a:rPr>
              <a:t>GASTO ENERGÉTICO EN EL FÚTBOL </a:t>
            </a:r>
            <a:endParaRPr lang="es-EC" sz="2800" b="1" dirty="0">
              <a:solidFill>
                <a:srgbClr val="FFFF00"/>
              </a:solidFill>
              <a:latin typeface="Algerian" pitchFamily="82" charset="0"/>
            </a:endParaRPr>
          </a:p>
        </p:txBody>
      </p:sp>
      <p:graphicFrame>
        <p:nvGraphicFramePr>
          <p:cNvPr id="8" name="7 Diagrama"/>
          <p:cNvGraphicFramePr/>
          <p:nvPr>
            <p:extLst>
              <p:ext uri="{D42A27DB-BD31-4B8C-83A1-F6EECF244321}">
                <p14:modId xmlns:p14="http://schemas.microsoft.com/office/powerpoint/2010/main" val="4124103219"/>
              </p:ext>
            </p:extLst>
          </p:nvPr>
        </p:nvGraphicFramePr>
        <p:xfrm>
          <a:off x="188913" y="836712"/>
          <a:ext cx="5391198" cy="56886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54036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C:\Users\USER\Documents\fotos maestria\DSC0071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21581" y="4266956"/>
            <a:ext cx="1217930" cy="1138608"/>
          </a:xfrm>
          <a:prstGeom prst="rect">
            <a:avLst/>
          </a:prstGeom>
          <a:noFill/>
          <a:ln>
            <a:noFill/>
          </a:ln>
        </p:spPr>
      </p:pic>
      <p:pic>
        <p:nvPicPr>
          <p:cNvPr id="13" name="12 Imagen" descr="C:\Users\USER\Documents\CAPITULOS DEL MARCO TEORICO\FOTOS DEL INDEPENDIENTE\DSC0394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040503" y="4385337"/>
            <a:ext cx="1781070" cy="1202804"/>
          </a:xfrm>
          <a:prstGeom prst="rect">
            <a:avLst/>
          </a:prstGeom>
          <a:noFill/>
          <a:ln>
            <a:noFill/>
          </a:ln>
        </p:spPr>
      </p:pic>
      <p:pic>
        <p:nvPicPr>
          <p:cNvPr id="11" name="10 Imagen" descr="C:\Users\USER\Documents\fotos maestria\DSC0072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1388" y="5445224"/>
            <a:ext cx="1164828" cy="1181100"/>
          </a:xfrm>
          <a:prstGeom prst="rect">
            <a:avLst/>
          </a:prstGeom>
          <a:noFill/>
          <a:ln>
            <a:noFill/>
          </a:ln>
        </p:spPr>
      </p:pic>
      <p:pic>
        <p:nvPicPr>
          <p:cNvPr id="9" name="8 Imagen" descr="C:\Users\USER\Documents\CAPITULOS DEL MARCO TEORICO\FOTOS DEL INDEPENDIENTE\DSC0389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78870" y="2208006"/>
            <a:ext cx="1728197" cy="1363452"/>
          </a:xfrm>
          <a:prstGeom prst="rect">
            <a:avLst/>
          </a:prstGeom>
          <a:noFill/>
          <a:ln>
            <a:noFill/>
          </a:ln>
        </p:spPr>
      </p:pic>
      <p:pic>
        <p:nvPicPr>
          <p:cNvPr id="7" name="6 Imagen" descr="C:\Users\USER\Documents\CAPITULOS DEL MARCO TEORICO\FOTOS DEL INDEPENDIENTE\DSC03908.JPG"/>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5332094" y="1012722"/>
            <a:ext cx="1072100" cy="1008112"/>
          </a:xfrm>
          <a:prstGeom prst="rect">
            <a:avLst/>
          </a:prstGeom>
          <a:noFill/>
          <a:ln>
            <a:noFill/>
          </a:ln>
        </p:spPr>
      </p:pic>
      <p:pic>
        <p:nvPicPr>
          <p:cNvPr id="10" name="9 Imagen" descr="C:\Users\USER\Documents\CAPITULOS DEL MARCO TEORICO\FOTOS DEL INDEPENDIENTE\DSC03899.JPG"/>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7218213" y="1847088"/>
            <a:ext cx="1527993" cy="1347810"/>
          </a:xfrm>
          <a:prstGeom prst="rect">
            <a:avLst/>
          </a:prstGeom>
          <a:noFill/>
          <a:ln>
            <a:noFill/>
          </a:ln>
        </p:spPr>
      </p:pic>
      <p:pic>
        <p:nvPicPr>
          <p:cNvPr id="4" name="Picture 9" descr="espee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8913" y="165100"/>
            <a:ext cx="710679" cy="534414"/>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5" name="4 Imagen" descr="http://t3.gstatic.com/images?q=tbn:ANd9GcTwOkDGM0xcROkcLVVozl5wa-HJcvMexh6s4eOtf_R9tJRzNxt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39980" y="59312"/>
            <a:ext cx="632271" cy="640202"/>
          </a:xfrm>
          <a:prstGeom prst="rect">
            <a:avLst/>
          </a:prstGeom>
          <a:noFill/>
          <a:ln>
            <a:noFill/>
          </a:ln>
        </p:spPr>
      </p:pic>
      <p:sp>
        <p:nvSpPr>
          <p:cNvPr id="2" name="1 CuadroTexto"/>
          <p:cNvSpPr txBox="1"/>
          <p:nvPr/>
        </p:nvSpPr>
        <p:spPr>
          <a:xfrm>
            <a:off x="1259632" y="120623"/>
            <a:ext cx="5400600" cy="523220"/>
          </a:xfrm>
          <a:prstGeom prst="rect">
            <a:avLst/>
          </a:prstGeom>
          <a:noFill/>
        </p:spPr>
        <p:txBody>
          <a:bodyPr wrap="square" rtlCol="0">
            <a:spAutoFit/>
          </a:bodyPr>
          <a:lstStyle/>
          <a:p>
            <a:r>
              <a:rPr lang="es-EC" sz="2800" b="1" dirty="0" smtClean="0">
                <a:solidFill>
                  <a:srgbClr val="FFFF00"/>
                </a:solidFill>
                <a:latin typeface="Algerian" pitchFamily="82" charset="0"/>
              </a:rPr>
              <a:t>FUNCIONALIDAD POSICIONAL </a:t>
            </a:r>
            <a:endParaRPr lang="es-EC" sz="2800" b="1" dirty="0">
              <a:solidFill>
                <a:srgbClr val="FFFF00"/>
              </a:solidFill>
              <a:latin typeface="Algerian" pitchFamily="82" charset="0"/>
            </a:endParaRPr>
          </a:p>
        </p:txBody>
      </p:sp>
      <p:graphicFrame>
        <p:nvGraphicFramePr>
          <p:cNvPr id="3" name="2 Diagrama"/>
          <p:cNvGraphicFramePr/>
          <p:nvPr>
            <p:extLst>
              <p:ext uri="{D42A27DB-BD31-4B8C-83A1-F6EECF244321}">
                <p14:modId xmlns:p14="http://schemas.microsoft.com/office/powerpoint/2010/main" val="4092877133"/>
              </p:ext>
            </p:extLst>
          </p:nvPr>
        </p:nvGraphicFramePr>
        <p:xfrm>
          <a:off x="544252" y="908720"/>
          <a:ext cx="8301236" cy="580526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554036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2 Título"/>
          <p:cNvSpPr txBox="1">
            <a:spLocks/>
          </p:cNvSpPr>
          <p:nvPr/>
        </p:nvSpPr>
        <p:spPr bwMode="auto">
          <a:xfrm>
            <a:off x="617538" y="3857625"/>
            <a:ext cx="8026400" cy="1000125"/>
          </a:xfrm>
          <a:prstGeom prst="rect">
            <a:avLst/>
          </a:prstGeom>
          <a:solidFill>
            <a:srgbClr val="000000">
              <a:alpha val="28000"/>
            </a:srgbClr>
          </a:solidFill>
          <a:ln w="101600">
            <a:solidFill>
              <a:srgbClr val="000000">
                <a:alpha val="17000"/>
              </a:srgbClr>
            </a:solidFill>
            <a:round/>
            <a:headEnd/>
            <a:tailEnd/>
          </a:ln>
          <a:effectLst>
            <a:outerShdw blurRad="127000" dist="50800" dir="5400000" algn="t" rotWithShape="0">
              <a:prstClr val="black">
                <a:alpha val="54000"/>
              </a:prstClr>
            </a:outerShdw>
          </a:effectLst>
        </p:spPr>
        <p:txBody>
          <a:bodyPr/>
          <a:lstStyle/>
          <a:p>
            <a:pPr eaLnBrk="0" hangingPunct="0">
              <a:lnSpc>
                <a:spcPct val="150000"/>
              </a:lnSpc>
              <a:spcBef>
                <a:spcPct val="0"/>
              </a:spcBef>
              <a:buClrTx/>
              <a:buSzTx/>
              <a:defRPr/>
            </a:pPr>
            <a:r>
              <a:rPr lang="es-AR" sz="3200" b="0" dirty="0">
                <a:solidFill>
                  <a:srgbClr val="FFFF00"/>
                </a:solidFill>
                <a:effectLst>
                  <a:outerShdw blurRad="38100" dist="38100" dir="2700000" algn="tl">
                    <a:srgbClr val="000000">
                      <a:alpha val="43137"/>
                    </a:srgbClr>
                  </a:outerShdw>
                </a:effectLst>
                <a:latin typeface="+mj-lt"/>
              </a:rPr>
              <a:t>METODOLOGÍA DE LA INVESTIGACIÓN</a:t>
            </a:r>
          </a:p>
        </p:txBody>
      </p:sp>
      <p:sp>
        <p:nvSpPr>
          <p:cNvPr id="32772" name="AutoShape 32"/>
          <p:cNvSpPr>
            <a:spLocks noChangeArrowheads="1"/>
          </p:cNvSpPr>
          <p:nvPr/>
        </p:nvSpPr>
        <p:spPr bwMode="auto">
          <a:xfrm>
            <a:off x="-488950" y="4829175"/>
            <a:ext cx="10121900" cy="528638"/>
          </a:xfrm>
          <a:prstGeom prst="ellipse">
            <a:avLst/>
          </a:prstGeom>
          <a:gradFill rotWithShape="1">
            <a:gsLst>
              <a:gs pos="0">
                <a:srgbClr val="000000">
                  <a:alpha val="62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2000" b="0">
              <a:solidFill>
                <a:schemeClr val="tx1"/>
              </a:solidFill>
              <a:cs typeface="Arial" charset="0"/>
            </a:endParaRPr>
          </a:p>
        </p:txBody>
      </p:sp>
      <p:pic>
        <p:nvPicPr>
          <p:cNvPr id="32773" name="Picture 9" descr="espee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13" y="342900"/>
            <a:ext cx="1219175" cy="1215409"/>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11" name="10 Imagen" descr="http://t3.gstatic.com/images?q=tbn:ANd9GcTwOkDGM0xcROkcLVVozl5wa-HJcvMexh6s4eOtf_R9tJRzNxt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5873" y="188640"/>
            <a:ext cx="1114599" cy="1224136"/>
          </a:xfrm>
          <a:prstGeom prst="rect">
            <a:avLst/>
          </a:prstGeom>
          <a:noFill/>
          <a:ln>
            <a:noFill/>
          </a:ln>
        </p:spPr>
      </p:pic>
    </p:spTree>
    <p:extLst>
      <p:ext uri="{BB962C8B-B14F-4D97-AF65-F5344CB8AC3E}">
        <p14:creationId xmlns:p14="http://schemas.microsoft.com/office/powerpoint/2010/main" val="3168118660"/>
      </p:ext>
    </p:extLst>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6" name="29 Grupo"/>
          <p:cNvGrpSpPr>
            <a:grpSpLocks/>
          </p:cNvGrpSpPr>
          <p:nvPr/>
        </p:nvGrpSpPr>
        <p:grpSpPr bwMode="auto">
          <a:xfrm>
            <a:off x="914400" y="3263900"/>
            <a:ext cx="2511425" cy="1317625"/>
            <a:chOff x="1427142" y="2571744"/>
            <a:chExt cx="1920875" cy="1133475"/>
          </a:xfrm>
        </p:grpSpPr>
        <p:sp>
          <p:nvSpPr>
            <p:cNvPr id="33855" name="AutoShape 32"/>
            <p:cNvSpPr>
              <a:spLocks noChangeArrowheads="1"/>
            </p:cNvSpPr>
            <p:nvPr/>
          </p:nvSpPr>
          <p:spPr bwMode="auto">
            <a:xfrm>
              <a:off x="1427142" y="3246431"/>
              <a:ext cx="1920875" cy="458788"/>
            </a:xfrm>
            <a:prstGeom prst="ellipse">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1400" b="0">
                <a:solidFill>
                  <a:schemeClr val="tx1"/>
                </a:solidFill>
                <a:cs typeface="Arial" charset="0"/>
              </a:endParaRPr>
            </a:p>
          </p:txBody>
        </p:sp>
        <p:sp>
          <p:nvSpPr>
            <p:cNvPr id="22" name="Oval 33"/>
            <p:cNvSpPr>
              <a:spLocks noChangeArrowheads="1"/>
            </p:cNvSpPr>
            <p:nvPr/>
          </p:nvSpPr>
          <p:spPr bwMode="auto">
            <a:xfrm>
              <a:off x="1643271" y="2571744"/>
              <a:ext cx="1476475" cy="860348"/>
            </a:xfrm>
            <a:prstGeom prst="ellipse">
              <a:avLst/>
            </a:prstGeom>
            <a:gradFill rotWithShape="1">
              <a:gsLst>
                <a:gs pos="0">
                  <a:srgbClr val="E46E6E">
                    <a:alpha val="83000"/>
                  </a:srgbClr>
                </a:gs>
                <a:gs pos="100000">
                  <a:srgbClr val="321616">
                    <a:alpha val="38000"/>
                  </a:srgbClr>
                </a:gs>
              </a:gsLst>
              <a:path path="shape">
                <a:fillToRect l="50000" t="50000" r="50000" b="50000"/>
              </a:path>
            </a:gradFill>
            <a:ln w="57150" algn="ctr">
              <a:solidFill>
                <a:srgbClr val="EEACAC">
                  <a:alpha val="41000"/>
                </a:srgbClr>
              </a:solidFill>
              <a:round/>
              <a:headEnd/>
              <a:tailEnd/>
            </a:ln>
            <a:effectLst>
              <a:outerShdw dist="63500" dir="3187806" algn="ctr" rotWithShape="0">
                <a:schemeClr val="tx1">
                  <a:alpha val="50000"/>
                </a:schemeClr>
              </a:outerShdw>
            </a:effectLst>
          </p:spPr>
          <p:txBody>
            <a:bodyPr wrap="none" anchor="ctr"/>
            <a:lstStyle/>
            <a:p>
              <a:pPr eaLnBrk="0" hangingPunct="0">
                <a:lnSpc>
                  <a:spcPct val="100000"/>
                </a:lnSpc>
                <a:spcBef>
                  <a:spcPct val="0"/>
                </a:spcBef>
                <a:buClrTx/>
                <a:buSzTx/>
                <a:defRPr/>
              </a:pPr>
              <a:endParaRPr lang="es-ES" sz="1400" b="0">
                <a:solidFill>
                  <a:srgbClr val="FFFFFF"/>
                </a:solidFill>
                <a:effectLst>
                  <a:outerShdw blurRad="38100" dist="38100" dir="2700000" algn="tl">
                    <a:srgbClr val="000000"/>
                  </a:outerShdw>
                </a:effectLst>
                <a:latin typeface="Impact" pitchFamily="34" charset="0"/>
                <a:cs typeface="Arial" charset="0"/>
              </a:endParaRPr>
            </a:p>
          </p:txBody>
        </p:sp>
      </p:grpSp>
      <p:grpSp>
        <p:nvGrpSpPr>
          <p:cNvPr id="33798" name="30 Grupo"/>
          <p:cNvGrpSpPr>
            <a:grpSpLocks/>
          </p:cNvGrpSpPr>
          <p:nvPr/>
        </p:nvGrpSpPr>
        <p:grpSpPr bwMode="auto">
          <a:xfrm>
            <a:off x="5416550" y="3402013"/>
            <a:ext cx="2511425" cy="1317625"/>
            <a:chOff x="1427142" y="2571744"/>
            <a:chExt cx="1920875" cy="1133475"/>
          </a:xfrm>
        </p:grpSpPr>
        <p:sp>
          <p:nvSpPr>
            <p:cNvPr id="33853" name="AutoShape 32"/>
            <p:cNvSpPr>
              <a:spLocks noChangeArrowheads="1"/>
            </p:cNvSpPr>
            <p:nvPr/>
          </p:nvSpPr>
          <p:spPr bwMode="auto">
            <a:xfrm>
              <a:off x="1427142" y="3246431"/>
              <a:ext cx="1920875" cy="458788"/>
            </a:xfrm>
            <a:prstGeom prst="ellipse">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1700" b="0">
                <a:solidFill>
                  <a:schemeClr val="tx1"/>
                </a:solidFill>
                <a:cs typeface="Arial" charset="0"/>
              </a:endParaRPr>
            </a:p>
          </p:txBody>
        </p:sp>
        <p:sp>
          <p:nvSpPr>
            <p:cNvPr id="33" name="Oval 33"/>
            <p:cNvSpPr>
              <a:spLocks noChangeArrowheads="1"/>
            </p:cNvSpPr>
            <p:nvPr/>
          </p:nvSpPr>
          <p:spPr bwMode="auto">
            <a:xfrm>
              <a:off x="1643271" y="2571744"/>
              <a:ext cx="1476475" cy="860348"/>
            </a:xfrm>
            <a:prstGeom prst="ellipse">
              <a:avLst/>
            </a:prstGeom>
            <a:gradFill rotWithShape="1">
              <a:gsLst>
                <a:gs pos="22000">
                  <a:srgbClr val="E46E6E"/>
                </a:gs>
                <a:gs pos="100000">
                  <a:srgbClr val="321616">
                    <a:alpha val="38000"/>
                  </a:srgbClr>
                </a:gs>
              </a:gsLst>
              <a:path path="shape">
                <a:fillToRect l="50000" t="50000" r="50000" b="50000"/>
              </a:path>
            </a:gradFill>
            <a:ln w="57150" algn="ctr">
              <a:solidFill>
                <a:srgbClr val="EEACAC">
                  <a:alpha val="41000"/>
                </a:srgbClr>
              </a:solidFill>
              <a:round/>
              <a:headEnd/>
              <a:tailEnd/>
            </a:ln>
            <a:effectLst>
              <a:outerShdw dist="63500" dir="3187806" algn="ctr" rotWithShape="0">
                <a:schemeClr val="tx1">
                  <a:alpha val="50000"/>
                </a:schemeClr>
              </a:outerShdw>
            </a:effectLst>
          </p:spPr>
          <p:txBody>
            <a:bodyPr wrap="none" anchor="ctr"/>
            <a:lstStyle/>
            <a:p>
              <a:pPr eaLnBrk="0" hangingPunct="0">
                <a:lnSpc>
                  <a:spcPct val="100000"/>
                </a:lnSpc>
                <a:spcBef>
                  <a:spcPct val="0"/>
                </a:spcBef>
                <a:buClrTx/>
                <a:buSzTx/>
                <a:defRPr/>
              </a:pPr>
              <a:endParaRPr lang="es-ES" sz="1500" b="0">
                <a:solidFill>
                  <a:srgbClr val="FFFFFF"/>
                </a:solidFill>
                <a:effectLst>
                  <a:outerShdw blurRad="38100" dist="38100" dir="2700000" algn="tl">
                    <a:srgbClr val="000000"/>
                  </a:outerShdw>
                </a:effectLst>
                <a:latin typeface="Impact" pitchFamily="34" charset="0"/>
                <a:cs typeface="Arial" charset="0"/>
              </a:endParaRPr>
            </a:p>
          </p:txBody>
        </p:sp>
      </p:grpSp>
      <p:sp>
        <p:nvSpPr>
          <p:cNvPr id="33799" name="WordArt 32"/>
          <p:cNvSpPr>
            <a:spLocks noChangeArrowheads="1" noChangeShapeType="1" noTextEdit="1"/>
          </p:cNvSpPr>
          <p:nvPr/>
        </p:nvSpPr>
        <p:spPr bwMode="auto">
          <a:xfrm>
            <a:off x="5956300" y="3722688"/>
            <a:ext cx="1400175" cy="392112"/>
          </a:xfrm>
          <a:prstGeom prst="rect">
            <a:avLst/>
          </a:prstGeom>
        </p:spPr>
        <p:txBody>
          <a:bodyPr wrap="none" fromWordArt="1">
            <a:prstTxWarp prst="textDeflate">
              <a:avLst>
                <a:gd name="adj" fmla="val 0"/>
              </a:avLst>
            </a:prstTxWarp>
          </a:bodyPr>
          <a:lstStyle/>
          <a:p>
            <a:r>
              <a:rPr lang="es-EC" sz="3600" kern="10" dirty="0">
                <a:ln w="9525">
                  <a:solidFill>
                    <a:schemeClr val="tx1"/>
                  </a:solidFill>
                  <a:round/>
                  <a:headEnd/>
                  <a:tailEnd/>
                </a:ln>
                <a:solidFill>
                  <a:schemeClr val="bg1"/>
                </a:solidFill>
                <a:effectLst>
                  <a:outerShdw dist="17961" dir="2700000" algn="ctr" rotWithShape="0">
                    <a:schemeClr val="tx1"/>
                  </a:outerShdw>
                </a:effectLst>
                <a:latin typeface="Impact"/>
              </a:rPr>
              <a:t>POBLACIÓN</a:t>
            </a:r>
          </a:p>
        </p:txBody>
      </p:sp>
      <p:grpSp>
        <p:nvGrpSpPr>
          <p:cNvPr id="33800" name="35 Grupo"/>
          <p:cNvGrpSpPr>
            <a:grpSpLocks/>
          </p:cNvGrpSpPr>
          <p:nvPr/>
        </p:nvGrpSpPr>
        <p:grpSpPr bwMode="auto">
          <a:xfrm>
            <a:off x="1143000" y="177800"/>
            <a:ext cx="2511425" cy="1354138"/>
            <a:chOff x="1427142" y="2540334"/>
            <a:chExt cx="1920875" cy="1164885"/>
          </a:xfrm>
        </p:grpSpPr>
        <p:sp>
          <p:nvSpPr>
            <p:cNvPr id="33851" name="AutoShape 32"/>
            <p:cNvSpPr>
              <a:spLocks noChangeArrowheads="1"/>
            </p:cNvSpPr>
            <p:nvPr/>
          </p:nvSpPr>
          <p:spPr bwMode="auto">
            <a:xfrm>
              <a:off x="1427142" y="3246431"/>
              <a:ext cx="1920875" cy="458788"/>
            </a:xfrm>
            <a:prstGeom prst="ellipse">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1700" b="0">
                <a:solidFill>
                  <a:schemeClr val="tx1"/>
                </a:solidFill>
                <a:cs typeface="Arial" charset="0"/>
              </a:endParaRPr>
            </a:p>
          </p:txBody>
        </p:sp>
        <p:sp>
          <p:nvSpPr>
            <p:cNvPr id="38" name="Oval 33"/>
            <p:cNvSpPr>
              <a:spLocks noChangeArrowheads="1"/>
            </p:cNvSpPr>
            <p:nvPr/>
          </p:nvSpPr>
          <p:spPr bwMode="auto">
            <a:xfrm>
              <a:off x="1572847" y="2540334"/>
              <a:ext cx="1274654" cy="891758"/>
            </a:xfrm>
            <a:prstGeom prst="ellipse">
              <a:avLst/>
            </a:prstGeom>
            <a:gradFill rotWithShape="1">
              <a:gsLst>
                <a:gs pos="0">
                  <a:srgbClr val="E46E6E">
                    <a:alpha val="83000"/>
                  </a:srgbClr>
                </a:gs>
                <a:gs pos="100000">
                  <a:srgbClr val="321616">
                    <a:alpha val="38000"/>
                  </a:srgbClr>
                </a:gs>
              </a:gsLst>
              <a:path path="shape">
                <a:fillToRect l="50000" t="50000" r="50000" b="50000"/>
              </a:path>
            </a:gradFill>
            <a:ln w="57150" algn="ctr">
              <a:solidFill>
                <a:srgbClr val="EEACAC">
                  <a:alpha val="41000"/>
                </a:srgbClr>
              </a:solidFill>
              <a:round/>
              <a:headEnd/>
              <a:tailEnd/>
            </a:ln>
            <a:effectLst>
              <a:outerShdw dist="63500" dir="3187806" algn="ctr" rotWithShape="0">
                <a:schemeClr val="tx1">
                  <a:alpha val="50000"/>
                </a:schemeClr>
              </a:outerShdw>
            </a:effectLst>
          </p:spPr>
          <p:txBody>
            <a:bodyPr wrap="none" anchor="ctr"/>
            <a:lstStyle/>
            <a:p>
              <a:pPr eaLnBrk="0" hangingPunct="0">
                <a:lnSpc>
                  <a:spcPct val="100000"/>
                </a:lnSpc>
                <a:spcBef>
                  <a:spcPct val="0"/>
                </a:spcBef>
                <a:buClrTx/>
                <a:buSzTx/>
                <a:defRPr/>
              </a:pPr>
              <a:r>
                <a:rPr lang="es-ES" sz="1500" b="0" dirty="0" smtClean="0">
                  <a:solidFill>
                    <a:srgbClr val="FFFF00"/>
                  </a:solidFill>
                  <a:effectLst>
                    <a:outerShdw blurRad="38100" dist="38100" dir="2700000" algn="tl">
                      <a:srgbClr val="000000"/>
                    </a:outerShdw>
                  </a:effectLst>
                  <a:latin typeface="Impact" pitchFamily="34" charset="0"/>
                  <a:cs typeface="Arial" charset="0"/>
                </a:rPr>
                <a:t>INCIDENCIA</a:t>
              </a:r>
              <a:r>
                <a:rPr lang="es-ES" sz="1500" b="0" dirty="0" smtClean="0">
                  <a:solidFill>
                    <a:srgbClr val="FFFFFF"/>
                  </a:solidFill>
                  <a:effectLst>
                    <a:outerShdw blurRad="38100" dist="38100" dir="2700000" algn="tl">
                      <a:srgbClr val="000000"/>
                    </a:outerShdw>
                  </a:effectLst>
                  <a:latin typeface="Impact" pitchFamily="34" charset="0"/>
                  <a:cs typeface="Arial" charset="0"/>
                </a:rPr>
                <a:t> </a:t>
              </a:r>
              <a:endParaRPr lang="es-ES" sz="1500" b="0" dirty="0">
                <a:solidFill>
                  <a:srgbClr val="FFFFFF"/>
                </a:solidFill>
                <a:effectLst>
                  <a:outerShdw blurRad="38100" dist="38100" dir="2700000" algn="tl">
                    <a:srgbClr val="000000"/>
                  </a:outerShdw>
                </a:effectLst>
                <a:latin typeface="Impact" pitchFamily="34" charset="0"/>
                <a:cs typeface="Arial" charset="0"/>
              </a:endParaRPr>
            </a:p>
          </p:txBody>
        </p:sp>
      </p:grpSp>
      <p:grpSp>
        <p:nvGrpSpPr>
          <p:cNvPr id="33804" name="33 Grupo"/>
          <p:cNvGrpSpPr>
            <a:grpSpLocks/>
          </p:cNvGrpSpPr>
          <p:nvPr/>
        </p:nvGrpSpPr>
        <p:grpSpPr bwMode="auto">
          <a:xfrm>
            <a:off x="1446213" y="1835150"/>
            <a:ext cx="5500687" cy="1428750"/>
            <a:chOff x="2961721" y="2757488"/>
            <a:chExt cx="2859315" cy="770319"/>
          </a:xfrm>
        </p:grpSpPr>
        <p:sp>
          <p:nvSpPr>
            <p:cNvPr id="33839" name="AutoShape 30"/>
            <p:cNvSpPr>
              <a:spLocks noChangeArrowheads="1"/>
            </p:cNvSpPr>
            <p:nvPr/>
          </p:nvSpPr>
          <p:spPr bwMode="auto">
            <a:xfrm>
              <a:off x="2961721" y="3100848"/>
              <a:ext cx="2859315" cy="426959"/>
            </a:xfrm>
            <a:prstGeom prst="ellipse">
              <a:avLst/>
            </a:prstGeom>
            <a:gradFill rotWithShape="1">
              <a:gsLst>
                <a:gs pos="0">
                  <a:srgbClr val="000000">
                    <a:alpha val="62999"/>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grpSp>
          <p:nvGrpSpPr>
            <p:cNvPr id="33840" name="Group 14"/>
            <p:cNvGrpSpPr>
              <a:grpSpLocks/>
            </p:cNvGrpSpPr>
            <p:nvPr/>
          </p:nvGrpSpPr>
          <p:grpSpPr bwMode="auto">
            <a:xfrm>
              <a:off x="3508375" y="2757488"/>
              <a:ext cx="1751013" cy="531812"/>
              <a:chOff x="2925" y="234"/>
              <a:chExt cx="1856" cy="557"/>
            </a:xfrm>
          </p:grpSpPr>
          <p:pic>
            <p:nvPicPr>
              <p:cNvPr id="33841" name="AutoShape 31" descr="CAMUFLAGE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5" y="234"/>
                <a:ext cx="1856"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42" name="Text Box 16"/>
              <p:cNvSpPr txBox="1">
                <a:spLocks noChangeArrowheads="1"/>
              </p:cNvSpPr>
              <p:nvPr/>
            </p:nvSpPr>
            <p:spPr bwMode="auto">
              <a:xfrm>
                <a:off x="2988" y="255"/>
                <a:ext cx="1752"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300" b="1">
                    <a:solidFill>
                      <a:schemeClr val="bg1"/>
                    </a:solidFill>
                    <a:latin typeface="Arial" charset="0"/>
                  </a:defRPr>
                </a:lvl1pPr>
                <a:lvl2pPr marL="742950" indent="-285750" eaLnBrk="0" hangingPunct="0">
                  <a:defRPr sz="1300" b="1">
                    <a:solidFill>
                      <a:schemeClr val="bg1"/>
                    </a:solidFill>
                    <a:latin typeface="Arial" charset="0"/>
                  </a:defRPr>
                </a:lvl2pPr>
                <a:lvl3pPr marL="1143000" indent="-228600" eaLnBrk="0" hangingPunct="0">
                  <a:defRPr sz="1300" b="1">
                    <a:solidFill>
                      <a:schemeClr val="bg1"/>
                    </a:solidFill>
                    <a:latin typeface="Arial" charset="0"/>
                  </a:defRPr>
                </a:lvl3pPr>
                <a:lvl4pPr marL="1600200" indent="-228600" eaLnBrk="0" hangingPunct="0">
                  <a:defRPr sz="1300" b="1">
                    <a:solidFill>
                      <a:schemeClr val="bg1"/>
                    </a:solidFill>
                    <a:latin typeface="Arial" charset="0"/>
                  </a:defRPr>
                </a:lvl4pPr>
                <a:lvl5pPr marL="2057400" indent="-228600" eaLnBrk="0" hangingPunct="0">
                  <a:defRPr sz="1300" b="1">
                    <a:solidFill>
                      <a:schemeClr val="bg1"/>
                    </a:solidFill>
                    <a:latin typeface="Arial" charset="0"/>
                  </a:defRPr>
                </a:lvl5pPr>
                <a:lvl6pPr marL="25146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6pPr>
                <a:lvl7pPr marL="29718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7pPr>
                <a:lvl8pPr marL="34290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8pPr>
                <a:lvl9pPr marL="3886200" indent="-228600" algn="ctr" eaLnBrk="0" fontAlgn="base" hangingPunct="0">
                  <a:lnSpc>
                    <a:spcPct val="110000"/>
                  </a:lnSpc>
                  <a:spcBef>
                    <a:spcPct val="50000"/>
                  </a:spcBef>
                  <a:spcAft>
                    <a:spcPct val="0"/>
                  </a:spcAft>
                  <a:buClr>
                    <a:srgbClr val="1A4F80"/>
                  </a:buClr>
                  <a:buSzPct val="200000"/>
                  <a:defRPr sz="1300" b="1">
                    <a:solidFill>
                      <a:schemeClr val="bg1"/>
                    </a:solidFill>
                    <a:latin typeface="Arial" charset="0"/>
                  </a:defRPr>
                </a:lvl9pPr>
              </a:lstStyle>
              <a:p>
                <a:pPr algn="l" eaLnBrk="1" hangingPunct="1">
                  <a:lnSpc>
                    <a:spcPct val="100000"/>
                  </a:lnSpc>
                  <a:spcBef>
                    <a:spcPct val="0"/>
                  </a:spcBef>
                  <a:buClrTx/>
                  <a:buSzTx/>
                </a:pPr>
                <a:endParaRPr lang="es-ES_tradnl" sz="1200" b="0">
                  <a:solidFill>
                    <a:schemeClr val="tx1"/>
                  </a:solidFill>
                  <a:cs typeface="Arial" charset="0"/>
                </a:endParaRPr>
              </a:p>
            </p:txBody>
          </p:sp>
          <p:sp>
            <p:nvSpPr>
              <p:cNvPr id="33843" name="Oval 33"/>
              <p:cNvSpPr>
                <a:spLocks noChangeArrowheads="1"/>
              </p:cNvSpPr>
              <p:nvPr/>
            </p:nvSpPr>
            <p:spPr bwMode="auto">
              <a:xfrm>
                <a:off x="2971" y="298"/>
                <a:ext cx="53" cy="52"/>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33844" name="Oval 34"/>
              <p:cNvSpPr>
                <a:spLocks noChangeArrowheads="1"/>
              </p:cNvSpPr>
              <p:nvPr/>
            </p:nvSpPr>
            <p:spPr bwMode="auto">
              <a:xfrm>
                <a:off x="2971" y="654"/>
                <a:ext cx="52" cy="53"/>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33845" name="Oval 35"/>
              <p:cNvSpPr>
                <a:spLocks noChangeArrowheads="1"/>
              </p:cNvSpPr>
              <p:nvPr/>
            </p:nvSpPr>
            <p:spPr bwMode="auto">
              <a:xfrm>
                <a:off x="4650" y="297"/>
                <a:ext cx="52" cy="53"/>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33846" name="Oval 36"/>
              <p:cNvSpPr>
                <a:spLocks noChangeArrowheads="1"/>
              </p:cNvSpPr>
              <p:nvPr/>
            </p:nvSpPr>
            <p:spPr bwMode="auto">
              <a:xfrm>
                <a:off x="4649" y="653"/>
                <a:ext cx="53" cy="53"/>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33847" name="Oval 35"/>
              <p:cNvSpPr>
                <a:spLocks noChangeArrowheads="1"/>
              </p:cNvSpPr>
              <p:nvPr/>
            </p:nvSpPr>
            <p:spPr bwMode="auto">
              <a:xfrm>
                <a:off x="3834" y="300"/>
                <a:ext cx="52" cy="53"/>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33848" name="Oval 36"/>
              <p:cNvSpPr>
                <a:spLocks noChangeArrowheads="1"/>
              </p:cNvSpPr>
              <p:nvPr/>
            </p:nvSpPr>
            <p:spPr bwMode="auto">
              <a:xfrm>
                <a:off x="3833" y="656"/>
                <a:ext cx="53" cy="53"/>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grpSp>
      </p:grpSp>
      <p:sp>
        <p:nvSpPr>
          <p:cNvPr id="33805" name="WordArt 37"/>
          <p:cNvSpPr>
            <a:spLocks noChangeArrowheads="1" noChangeShapeType="1" noTextEdit="1"/>
          </p:cNvSpPr>
          <p:nvPr/>
        </p:nvSpPr>
        <p:spPr bwMode="auto">
          <a:xfrm>
            <a:off x="2905125" y="2112963"/>
            <a:ext cx="2881313" cy="641350"/>
          </a:xfrm>
          <a:prstGeom prst="rect">
            <a:avLst/>
          </a:prstGeom>
        </p:spPr>
        <p:txBody>
          <a:bodyPr wrap="none" fromWordArt="1">
            <a:prstTxWarp prst="textPlain">
              <a:avLst>
                <a:gd name="adj" fmla="val 50000"/>
              </a:avLst>
            </a:prstTxWarp>
          </a:bodyPr>
          <a:lstStyle/>
          <a:p>
            <a:r>
              <a:rPr lang="es-EC" sz="3600" kern="10" dirty="0">
                <a:ln w="9525">
                  <a:solidFill>
                    <a:srgbClr val="000000"/>
                  </a:solidFill>
                  <a:round/>
                  <a:headEnd/>
                  <a:tailEnd/>
                </a:ln>
                <a:solidFill>
                  <a:srgbClr val="FFFF00"/>
                </a:solidFill>
                <a:effectLst>
                  <a:outerShdw dist="17961" dir="2700000" algn="ctr" rotWithShape="0">
                    <a:srgbClr val="000000"/>
                  </a:outerShdw>
                </a:effectLst>
                <a:latin typeface="Impact"/>
              </a:rPr>
              <a:t>INVESTIGACIÓN </a:t>
            </a:r>
            <a:r>
              <a:rPr lang="es-EC" sz="3600" kern="10" dirty="0" smtClean="0">
                <a:ln w="9525">
                  <a:solidFill>
                    <a:srgbClr val="000000"/>
                  </a:solidFill>
                  <a:round/>
                  <a:headEnd/>
                  <a:tailEnd/>
                </a:ln>
                <a:solidFill>
                  <a:srgbClr val="FFFF00"/>
                </a:solidFill>
                <a:effectLst>
                  <a:outerShdw dist="17961" dir="2700000" algn="ctr" rotWithShape="0">
                    <a:srgbClr val="000000"/>
                  </a:outerShdw>
                </a:effectLst>
                <a:latin typeface="Impact"/>
              </a:rPr>
              <a:t>CORRELACIONAL </a:t>
            </a:r>
            <a:endParaRPr lang="es-EC" sz="3600" kern="10" dirty="0">
              <a:ln w="9525">
                <a:solidFill>
                  <a:srgbClr val="000000"/>
                </a:solidFill>
                <a:round/>
                <a:headEnd/>
                <a:tailEnd/>
              </a:ln>
              <a:solidFill>
                <a:srgbClr val="FFFF00"/>
              </a:solidFill>
              <a:effectLst>
                <a:outerShdw dist="17961" dir="2700000" algn="ctr" rotWithShape="0">
                  <a:srgbClr val="000000"/>
                </a:outerShdw>
              </a:effectLst>
              <a:latin typeface="Impact"/>
            </a:endParaRPr>
          </a:p>
        </p:txBody>
      </p:sp>
      <p:sp>
        <p:nvSpPr>
          <p:cNvPr id="33806" name="Freeform 9"/>
          <p:cNvSpPr>
            <a:spLocks/>
          </p:cNvSpPr>
          <p:nvPr/>
        </p:nvSpPr>
        <p:spPr bwMode="auto">
          <a:xfrm rot="-4430993" flipH="1" flipV="1">
            <a:off x="3113088" y="1073150"/>
            <a:ext cx="755650" cy="803275"/>
          </a:xfrm>
          <a:custGeom>
            <a:avLst/>
            <a:gdLst>
              <a:gd name="T0" fmla="*/ 2147483647 w 566"/>
              <a:gd name="T1" fmla="*/ 2147483647 h 536"/>
              <a:gd name="T2" fmla="*/ 0 w 566"/>
              <a:gd name="T3" fmla="*/ 2147483647 h 536"/>
              <a:gd name="T4" fmla="*/ 2147483647 w 566"/>
              <a:gd name="T5" fmla="*/ 2147483647 h 536"/>
              <a:gd name="T6" fmla="*/ 2147483647 w 566"/>
              <a:gd name="T7" fmla="*/ 2147483647 h 536"/>
              <a:gd name="T8" fmla="*/ 2147483647 w 566"/>
              <a:gd name="T9" fmla="*/ 2147483647 h 536"/>
              <a:gd name="T10" fmla="*/ 2147483647 w 566"/>
              <a:gd name="T11" fmla="*/ 2147483647 h 536"/>
              <a:gd name="T12" fmla="*/ 2147483647 w 566"/>
              <a:gd name="T13" fmla="*/ 2147483647 h 536"/>
              <a:gd name="T14" fmla="*/ 0 60000 65536"/>
              <a:gd name="T15" fmla="*/ 0 60000 65536"/>
              <a:gd name="T16" fmla="*/ 0 60000 65536"/>
              <a:gd name="T17" fmla="*/ 0 60000 65536"/>
              <a:gd name="T18" fmla="*/ 0 60000 65536"/>
              <a:gd name="T19" fmla="*/ 0 60000 65536"/>
              <a:gd name="T20" fmla="*/ 0 60000 65536"/>
              <a:gd name="T21" fmla="*/ 0 w 566"/>
              <a:gd name="T22" fmla="*/ 0 h 536"/>
              <a:gd name="T23" fmla="*/ 566 w 566"/>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6" h="536">
                <a:moveTo>
                  <a:pt x="82" y="364"/>
                </a:moveTo>
                <a:lnTo>
                  <a:pt x="0" y="342"/>
                </a:lnTo>
                <a:lnTo>
                  <a:pt x="106" y="536"/>
                </a:lnTo>
                <a:lnTo>
                  <a:pt x="336" y="430"/>
                </a:lnTo>
                <a:lnTo>
                  <a:pt x="252" y="406"/>
                </a:lnTo>
                <a:cubicBezTo>
                  <a:pt x="252" y="406"/>
                  <a:pt x="408" y="144"/>
                  <a:pt x="566" y="162"/>
                </a:cubicBezTo>
                <a:cubicBezTo>
                  <a:pt x="234" y="0"/>
                  <a:pt x="82" y="364"/>
                  <a:pt x="82" y="364"/>
                </a:cubicBezTo>
                <a:close/>
              </a:path>
            </a:pathLst>
          </a:custGeom>
          <a:gradFill rotWithShape="1">
            <a:gsLst>
              <a:gs pos="0">
                <a:srgbClr val="FFFFFF"/>
              </a:gs>
              <a:gs pos="100000">
                <a:srgbClr val="767676">
                  <a:alpha val="10999"/>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s-EC"/>
          </a:p>
        </p:txBody>
      </p:sp>
      <p:sp>
        <p:nvSpPr>
          <p:cNvPr id="33807" name="Freeform 9"/>
          <p:cNvSpPr>
            <a:spLocks/>
          </p:cNvSpPr>
          <p:nvPr/>
        </p:nvSpPr>
        <p:spPr bwMode="auto">
          <a:xfrm rot="4430993" flipV="1">
            <a:off x="4989513" y="1073150"/>
            <a:ext cx="755650" cy="803275"/>
          </a:xfrm>
          <a:custGeom>
            <a:avLst/>
            <a:gdLst>
              <a:gd name="T0" fmla="*/ 2147483647 w 566"/>
              <a:gd name="T1" fmla="*/ 2147483647 h 536"/>
              <a:gd name="T2" fmla="*/ 0 w 566"/>
              <a:gd name="T3" fmla="*/ 2147483647 h 536"/>
              <a:gd name="T4" fmla="*/ 2147483647 w 566"/>
              <a:gd name="T5" fmla="*/ 2147483647 h 536"/>
              <a:gd name="T6" fmla="*/ 2147483647 w 566"/>
              <a:gd name="T7" fmla="*/ 2147483647 h 536"/>
              <a:gd name="T8" fmla="*/ 2147483647 w 566"/>
              <a:gd name="T9" fmla="*/ 2147483647 h 536"/>
              <a:gd name="T10" fmla="*/ 2147483647 w 566"/>
              <a:gd name="T11" fmla="*/ 2147483647 h 536"/>
              <a:gd name="T12" fmla="*/ 2147483647 w 566"/>
              <a:gd name="T13" fmla="*/ 2147483647 h 536"/>
              <a:gd name="T14" fmla="*/ 0 60000 65536"/>
              <a:gd name="T15" fmla="*/ 0 60000 65536"/>
              <a:gd name="T16" fmla="*/ 0 60000 65536"/>
              <a:gd name="T17" fmla="*/ 0 60000 65536"/>
              <a:gd name="T18" fmla="*/ 0 60000 65536"/>
              <a:gd name="T19" fmla="*/ 0 60000 65536"/>
              <a:gd name="T20" fmla="*/ 0 60000 65536"/>
              <a:gd name="T21" fmla="*/ 0 w 566"/>
              <a:gd name="T22" fmla="*/ 0 h 536"/>
              <a:gd name="T23" fmla="*/ 566 w 566"/>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6" h="536">
                <a:moveTo>
                  <a:pt x="82" y="364"/>
                </a:moveTo>
                <a:lnTo>
                  <a:pt x="0" y="342"/>
                </a:lnTo>
                <a:lnTo>
                  <a:pt x="106" y="536"/>
                </a:lnTo>
                <a:lnTo>
                  <a:pt x="336" y="430"/>
                </a:lnTo>
                <a:lnTo>
                  <a:pt x="252" y="406"/>
                </a:lnTo>
                <a:cubicBezTo>
                  <a:pt x="252" y="406"/>
                  <a:pt x="408" y="144"/>
                  <a:pt x="566" y="162"/>
                </a:cubicBezTo>
                <a:cubicBezTo>
                  <a:pt x="234" y="0"/>
                  <a:pt x="82" y="364"/>
                  <a:pt x="82" y="364"/>
                </a:cubicBezTo>
                <a:close/>
              </a:path>
            </a:pathLst>
          </a:custGeom>
          <a:gradFill rotWithShape="1">
            <a:gsLst>
              <a:gs pos="0">
                <a:srgbClr val="FFFFFF"/>
              </a:gs>
              <a:gs pos="100000">
                <a:srgbClr val="767676">
                  <a:alpha val="10999"/>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s-EC"/>
          </a:p>
        </p:txBody>
      </p:sp>
      <p:sp>
        <p:nvSpPr>
          <p:cNvPr id="33808" name="Freeform 9"/>
          <p:cNvSpPr>
            <a:spLocks/>
          </p:cNvSpPr>
          <p:nvPr/>
        </p:nvSpPr>
        <p:spPr bwMode="auto">
          <a:xfrm rot="4430993" flipH="1">
            <a:off x="3113088" y="2930525"/>
            <a:ext cx="755650" cy="803275"/>
          </a:xfrm>
          <a:custGeom>
            <a:avLst/>
            <a:gdLst>
              <a:gd name="T0" fmla="*/ 2147483647 w 566"/>
              <a:gd name="T1" fmla="*/ 2147483647 h 536"/>
              <a:gd name="T2" fmla="*/ 0 w 566"/>
              <a:gd name="T3" fmla="*/ 2147483647 h 536"/>
              <a:gd name="T4" fmla="*/ 2147483647 w 566"/>
              <a:gd name="T5" fmla="*/ 2147483647 h 536"/>
              <a:gd name="T6" fmla="*/ 2147483647 w 566"/>
              <a:gd name="T7" fmla="*/ 2147483647 h 536"/>
              <a:gd name="T8" fmla="*/ 2147483647 w 566"/>
              <a:gd name="T9" fmla="*/ 2147483647 h 536"/>
              <a:gd name="T10" fmla="*/ 2147483647 w 566"/>
              <a:gd name="T11" fmla="*/ 2147483647 h 536"/>
              <a:gd name="T12" fmla="*/ 2147483647 w 566"/>
              <a:gd name="T13" fmla="*/ 2147483647 h 536"/>
              <a:gd name="T14" fmla="*/ 0 60000 65536"/>
              <a:gd name="T15" fmla="*/ 0 60000 65536"/>
              <a:gd name="T16" fmla="*/ 0 60000 65536"/>
              <a:gd name="T17" fmla="*/ 0 60000 65536"/>
              <a:gd name="T18" fmla="*/ 0 60000 65536"/>
              <a:gd name="T19" fmla="*/ 0 60000 65536"/>
              <a:gd name="T20" fmla="*/ 0 60000 65536"/>
              <a:gd name="T21" fmla="*/ 0 w 566"/>
              <a:gd name="T22" fmla="*/ 0 h 536"/>
              <a:gd name="T23" fmla="*/ 566 w 566"/>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6" h="536">
                <a:moveTo>
                  <a:pt x="82" y="364"/>
                </a:moveTo>
                <a:lnTo>
                  <a:pt x="0" y="342"/>
                </a:lnTo>
                <a:lnTo>
                  <a:pt x="106" y="536"/>
                </a:lnTo>
                <a:lnTo>
                  <a:pt x="336" y="430"/>
                </a:lnTo>
                <a:lnTo>
                  <a:pt x="252" y="406"/>
                </a:lnTo>
                <a:cubicBezTo>
                  <a:pt x="252" y="406"/>
                  <a:pt x="408" y="144"/>
                  <a:pt x="566" y="162"/>
                </a:cubicBezTo>
                <a:cubicBezTo>
                  <a:pt x="234" y="0"/>
                  <a:pt x="82" y="364"/>
                  <a:pt x="82" y="364"/>
                </a:cubicBezTo>
                <a:close/>
              </a:path>
            </a:pathLst>
          </a:custGeom>
          <a:gradFill rotWithShape="1">
            <a:gsLst>
              <a:gs pos="0">
                <a:srgbClr val="FFFFFF"/>
              </a:gs>
              <a:gs pos="100000">
                <a:srgbClr val="767676">
                  <a:alpha val="10999"/>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s-EC"/>
          </a:p>
        </p:txBody>
      </p:sp>
      <p:sp>
        <p:nvSpPr>
          <p:cNvPr id="33809" name="Freeform 9"/>
          <p:cNvSpPr>
            <a:spLocks/>
          </p:cNvSpPr>
          <p:nvPr/>
        </p:nvSpPr>
        <p:spPr bwMode="auto">
          <a:xfrm rot="-4430993">
            <a:off x="4989513" y="2930525"/>
            <a:ext cx="755650" cy="803275"/>
          </a:xfrm>
          <a:custGeom>
            <a:avLst/>
            <a:gdLst>
              <a:gd name="T0" fmla="*/ 2147483647 w 566"/>
              <a:gd name="T1" fmla="*/ 2147483647 h 536"/>
              <a:gd name="T2" fmla="*/ 0 w 566"/>
              <a:gd name="T3" fmla="*/ 2147483647 h 536"/>
              <a:gd name="T4" fmla="*/ 2147483647 w 566"/>
              <a:gd name="T5" fmla="*/ 2147483647 h 536"/>
              <a:gd name="T6" fmla="*/ 2147483647 w 566"/>
              <a:gd name="T7" fmla="*/ 2147483647 h 536"/>
              <a:gd name="T8" fmla="*/ 2147483647 w 566"/>
              <a:gd name="T9" fmla="*/ 2147483647 h 536"/>
              <a:gd name="T10" fmla="*/ 2147483647 w 566"/>
              <a:gd name="T11" fmla="*/ 2147483647 h 536"/>
              <a:gd name="T12" fmla="*/ 2147483647 w 566"/>
              <a:gd name="T13" fmla="*/ 2147483647 h 536"/>
              <a:gd name="T14" fmla="*/ 0 60000 65536"/>
              <a:gd name="T15" fmla="*/ 0 60000 65536"/>
              <a:gd name="T16" fmla="*/ 0 60000 65536"/>
              <a:gd name="T17" fmla="*/ 0 60000 65536"/>
              <a:gd name="T18" fmla="*/ 0 60000 65536"/>
              <a:gd name="T19" fmla="*/ 0 60000 65536"/>
              <a:gd name="T20" fmla="*/ 0 60000 65536"/>
              <a:gd name="T21" fmla="*/ 0 w 566"/>
              <a:gd name="T22" fmla="*/ 0 h 536"/>
              <a:gd name="T23" fmla="*/ 566 w 566"/>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6" h="536">
                <a:moveTo>
                  <a:pt x="82" y="364"/>
                </a:moveTo>
                <a:lnTo>
                  <a:pt x="0" y="342"/>
                </a:lnTo>
                <a:lnTo>
                  <a:pt x="106" y="536"/>
                </a:lnTo>
                <a:lnTo>
                  <a:pt x="336" y="430"/>
                </a:lnTo>
                <a:lnTo>
                  <a:pt x="252" y="406"/>
                </a:lnTo>
                <a:cubicBezTo>
                  <a:pt x="252" y="406"/>
                  <a:pt x="408" y="144"/>
                  <a:pt x="566" y="162"/>
                </a:cubicBezTo>
                <a:cubicBezTo>
                  <a:pt x="234" y="0"/>
                  <a:pt x="82" y="364"/>
                  <a:pt x="82" y="364"/>
                </a:cubicBezTo>
                <a:close/>
              </a:path>
            </a:pathLst>
          </a:custGeom>
          <a:gradFill rotWithShape="1">
            <a:gsLst>
              <a:gs pos="0">
                <a:srgbClr val="FFFFFF"/>
              </a:gs>
              <a:gs pos="100000">
                <a:srgbClr val="767676">
                  <a:alpha val="10999"/>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s-EC"/>
          </a:p>
        </p:txBody>
      </p:sp>
      <p:pic>
        <p:nvPicPr>
          <p:cNvPr id="33810" name="Picture 9" descr="espee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513" y="292100"/>
            <a:ext cx="623887" cy="691836"/>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33813" name="Freeform 9"/>
          <p:cNvSpPr>
            <a:spLocks/>
          </p:cNvSpPr>
          <p:nvPr/>
        </p:nvSpPr>
        <p:spPr bwMode="auto">
          <a:xfrm rot="4430993" flipV="1">
            <a:off x="5891213" y="1746250"/>
            <a:ext cx="755650" cy="803275"/>
          </a:xfrm>
          <a:custGeom>
            <a:avLst/>
            <a:gdLst>
              <a:gd name="T0" fmla="*/ 2147483647 w 566"/>
              <a:gd name="T1" fmla="*/ 2147483647 h 536"/>
              <a:gd name="T2" fmla="*/ 0 w 566"/>
              <a:gd name="T3" fmla="*/ 2147483647 h 536"/>
              <a:gd name="T4" fmla="*/ 2147483647 w 566"/>
              <a:gd name="T5" fmla="*/ 2147483647 h 536"/>
              <a:gd name="T6" fmla="*/ 2147483647 w 566"/>
              <a:gd name="T7" fmla="*/ 2147483647 h 536"/>
              <a:gd name="T8" fmla="*/ 2147483647 w 566"/>
              <a:gd name="T9" fmla="*/ 2147483647 h 536"/>
              <a:gd name="T10" fmla="*/ 2147483647 w 566"/>
              <a:gd name="T11" fmla="*/ 2147483647 h 536"/>
              <a:gd name="T12" fmla="*/ 2147483647 w 566"/>
              <a:gd name="T13" fmla="*/ 2147483647 h 536"/>
              <a:gd name="T14" fmla="*/ 0 60000 65536"/>
              <a:gd name="T15" fmla="*/ 0 60000 65536"/>
              <a:gd name="T16" fmla="*/ 0 60000 65536"/>
              <a:gd name="T17" fmla="*/ 0 60000 65536"/>
              <a:gd name="T18" fmla="*/ 0 60000 65536"/>
              <a:gd name="T19" fmla="*/ 0 60000 65536"/>
              <a:gd name="T20" fmla="*/ 0 60000 65536"/>
              <a:gd name="T21" fmla="*/ 0 w 566"/>
              <a:gd name="T22" fmla="*/ 0 h 536"/>
              <a:gd name="T23" fmla="*/ 566 w 566"/>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6" h="536">
                <a:moveTo>
                  <a:pt x="82" y="364"/>
                </a:moveTo>
                <a:lnTo>
                  <a:pt x="0" y="342"/>
                </a:lnTo>
                <a:lnTo>
                  <a:pt x="106" y="536"/>
                </a:lnTo>
                <a:lnTo>
                  <a:pt x="336" y="430"/>
                </a:lnTo>
                <a:lnTo>
                  <a:pt x="252" y="406"/>
                </a:lnTo>
                <a:cubicBezTo>
                  <a:pt x="252" y="406"/>
                  <a:pt x="408" y="144"/>
                  <a:pt x="566" y="162"/>
                </a:cubicBezTo>
                <a:cubicBezTo>
                  <a:pt x="234" y="0"/>
                  <a:pt x="82" y="364"/>
                  <a:pt x="82" y="364"/>
                </a:cubicBezTo>
                <a:close/>
              </a:path>
            </a:pathLst>
          </a:custGeom>
          <a:gradFill rotWithShape="1">
            <a:gsLst>
              <a:gs pos="0">
                <a:srgbClr val="FFFFFF"/>
              </a:gs>
              <a:gs pos="100000">
                <a:srgbClr val="767676">
                  <a:alpha val="10999"/>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s-EC"/>
          </a:p>
        </p:txBody>
      </p:sp>
      <p:pic>
        <p:nvPicPr>
          <p:cNvPr id="43" name="42 Imagen" descr="http://t3.gstatic.com/images?q=tbn:ANd9GcTwOkDGM0xcROkcLVVozl5wa-HJcvMexh6s4eOtf_R9tJRzNxt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6416" y="110988"/>
            <a:ext cx="675184" cy="763315"/>
          </a:xfrm>
          <a:prstGeom prst="rect">
            <a:avLst/>
          </a:prstGeom>
          <a:noFill/>
          <a:ln>
            <a:noFill/>
          </a:ln>
        </p:spPr>
      </p:pic>
      <p:sp>
        <p:nvSpPr>
          <p:cNvPr id="45" name="Oval 33"/>
          <p:cNvSpPr>
            <a:spLocks noChangeArrowheads="1"/>
          </p:cNvSpPr>
          <p:nvPr/>
        </p:nvSpPr>
        <p:spPr bwMode="auto">
          <a:xfrm>
            <a:off x="3127375" y="144463"/>
            <a:ext cx="3316833" cy="1036637"/>
          </a:xfrm>
          <a:prstGeom prst="ellipse">
            <a:avLst/>
          </a:prstGeom>
          <a:solidFill>
            <a:srgbClr val="996600"/>
          </a:solidFill>
          <a:ln>
            <a:headEnd/>
            <a:tailEnd/>
          </a:ln>
        </p:spPr>
        <p:style>
          <a:lnRef idx="1">
            <a:schemeClr val="dk1"/>
          </a:lnRef>
          <a:fillRef idx="2">
            <a:schemeClr val="dk1"/>
          </a:fillRef>
          <a:effectRef idx="1">
            <a:schemeClr val="dk1"/>
          </a:effectRef>
          <a:fontRef idx="minor">
            <a:schemeClr val="dk1"/>
          </a:fontRef>
        </p:style>
        <p:txBody>
          <a:bodyPr wrap="none" anchor="ctr"/>
          <a:lstStyle/>
          <a:p>
            <a:pPr eaLnBrk="0" hangingPunct="0">
              <a:lnSpc>
                <a:spcPct val="100000"/>
              </a:lnSpc>
              <a:spcBef>
                <a:spcPct val="0"/>
              </a:spcBef>
              <a:buClrTx/>
              <a:buSzTx/>
              <a:defRPr/>
            </a:pPr>
            <a:r>
              <a:rPr lang="es-ES" sz="1500" b="1" dirty="0" smtClean="0">
                <a:solidFill>
                  <a:srgbClr val="FFFF00"/>
                </a:solidFill>
                <a:effectLst>
                  <a:outerShdw blurRad="38100" dist="38100" dir="2700000" algn="tl">
                    <a:srgbClr val="000000"/>
                  </a:outerShdw>
                </a:effectLst>
                <a:latin typeface="Gungsuh" pitchFamily="18" charset="-127"/>
                <a:ea typeface="Gungsuh" pitchFamily="18" charset="-127"/>
                <a:cs typeface="Arial" charset="0"/>
              </a:rPr>
              <a:t>VARIABLE        VARIABLE   </a:t>
            </a:r>
            <a:endParaRPr lang="es-ES" sz="1500" b="1" dirty="0">
              <a:solidFill>
                <a:srgbClr val="FFFF00"/>
              </a:solidFill>
              <a:effectLst>
                <a:outerShdw blurRad="38100" dist="38100" dir="2700000" algn="tl">
                  <a:srgbClr val="000000"/>
                </a:outerShdw>
              </a:effectLst>
              <a:latin typeface="Gungsuh" pitchFamily="18" charset="-127"/>
              <a:ea typeface="Gungsuh" pitchFamily="18" charset="-127"/>
              <a:cs typeface="Arial" charset="0"/>
            </a:endParaRPr>
          </a:p>
        </p:txBody>
      </p:sp>
      <p:sp>
        <p:nvSpPr>
          <p:cNvPr id="2" name="1 Flecha derecha"/>
          <p:cNvSpPr/>
          <p:nvPr/>
        </p:nvSpPr>
        <p:spPr>
          <a:xfrm>
            <a:off x="4720306" y="571808"/>
            <a:ext cx="432048" cy="302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Rectángulo"/>
          <p:cNvSpPr/>
          <p:nvPr/>
        </p:nvSpPr>
        <p:spPr>
          <a:xfrm>
            <a:off x="5262066" y="4719638"/>
            <a:ext cx="3172234" cy="776225"/>
          </a:xfrm>
          <a:prstGeom prst="rect">
            <a:avLst/>
          </a:prstGeom>
          <a:solidFill>
            <a:srgbClr val="92D050"/>
          </a:solidFill>
        </p:spPr>
        <p:style>
          <a:lnRef idx="3">
            <a:schemeClr val="lt1"/>
          </a:lnRef>
          <a:fillRef idx="1">
            <a:schemeClr val="dk1"/>
          </a:fillRef>
          <a:effectRef idx="1">
            <a:schemeClr val="dk1"/>
          </a:effectRef>
          <a:fontRef idx="minor">
            <a:schemeClr val="lt1"/>
          </a:fontRef>
        </p:style>
        <p:txBody>
          <a:bodyPr rtlCol="0" anchor="ctr"/>
          <a:lstStyle/>
          <a:p>
            <a:pPr algn="ctr"/>
            <a:r>
              <a:rPr lang="es-EC" b="1" dirty="0" smtClean="0">
                <a:solidFill>
                  <a:schemeClr val="bg1"/>
                </a:solidFill>
              </a:rPr>
              <a:t>17 jugadores profesionales  investigados </a:t>
            </a:r>
            <a:endParaRPr lang="es-EC" b="1" dirty="0">
              <a:solidFill>
                <a:schemeClr val="bg1"/>
              </a:solidFill>
            </a:endParaRPr>
          </a:p>
        </p:txBody>
      </p:sp>
      <p:graphicFrame>
        <p:nvGraphicFramePr>
          <p:cNvPr id="4" name="3 Diagrama"/>
          <p:cNvGraphicFramePr/>
          <p:nvPr>
            <p:extLst>
              <p:ext uri="{D42A27DB-BD31-4B8C-83A1-F6EECF244321}">
                <p14:modId xmlns:p14="http://schemas.microsoft.com/office/powerpoint/2010/main" val="4258006361"/>
              </p:ext>
            </p:extLst>
          </p:nvPr>
        </p:nvGraphicFramePr>
        <p:xfrm>
          <a:off x="265510" y="4410150"/>
          <a:ext cx="3793330" cy="205898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4 CuadroTexto"/>
          <p:cNvSpPr txBox="1"/>
          <p:nvPr/>
        </p:nvSpPr>
        <p:spPr>
          <a:xfrm>
            <a:off x="1580084" y="3502352"/>
            <a:ext cx="1357461" cy="523220"/>
          </a:xfrm>
          <a:prstGeom prst="rect">
            <a:avLst/>
          </a:prstGeom>
          <a:noFill/>
        </p:spPr>
        <p:txBody>
          <a:bodyPr wrap="square" rtlCol="0">
            <a:spAutoFit/>
          </a:bodyPr>
          <a:lstStyle/>
          <a:p>
            <a:r>
              <a:rPr lang="es-EC" sz="2800" dirty="0" smtClean="0">
                <a:solidFill>
                  <a:schemeClr val="bg1"/>
                </a:solidFill>
                <a:latin typeface="Algerian" pitchFamily="82" charset="0"/>
                <a:cs typeface="Aharoni" pitchFamily="2" charset="-79"/>
              </a:rPr>
              <a:t>TEST </a:t>
            </a:r>
            <a:endParaRPr lang="es-EC" sz="2800" dirty="0">
              <a:solidFill>
                <a:schemeClr val="bg1"/>
              </a:solidFill>
              <a:latin typeface="Algerian" pitchFamily="82" charset="0"/>
              <a:cs typeface="Aharoni" pitchFamily="2" charset="-79"/>
            </a:endParaRPr>
          </a:p>
        </p:txBody>
      </p:sp>
    </p:spTree>
    <p:extLst>
      <p:ext uri="{BB962C8B-B14F-4D97-AF65-F5344CB8AC3E}">
        <p14:creationId xmlns:p14="http://schemas.microsoft.com/office/powerpoint/2010/main" val="1794307921"/>
      </p:ext>
    </p:extLst>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descr="C:\Users\USER\Documents\CAPITULOS DEL MARCO TEORICO\FOTOS DEL INDEPENDIENTE\DSC0388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1412776"/>
            <a:ext cx="8322195" cy="5445224"/>
          </a:xfrm>
          <a:prstGeom prst="rect">
            <a:avLst/>
          </a:prstGeom>
          <a:noFill/>
          <a:ln>
            <a:noFill/>
          </a:ln>
        </p:spPr>
      </p:pic>
      <p:sp>
        <p:nvSpPr>
          <p:cNvPr id="8" name="12 Título"/>
          <p:cNvSpPr txBox="1">
            <a:spLocks/>
          </p:cNvSpPr>
          <p:nvPr/>
        </p:nvSpPr>
        <p:spPr bwMode="auto">
          <a:xfrm>
            <a:off x="1887589" y="648538"/>
            <a:ext cx="5785668" cy="571897"/>
          </a:xfrm>
          <a:prstGeom prst="rect">
            <a:avLst/>
          </a:prstGeom>
          <a:solidFill>
            <a:srgbClr val="000000">
              <a:alpha val="28000"/>
            </a:srgbClr>
          </a:solidFill>
          <a:ln w="101600">
            <a:solidFill>
              <a:srgbClr val="000000">
                <a:alpha val="17000"/>
              </a:srgbClr>
            </a:solidFill>
            <a:round/>
            <a:headEnd/>
            <a:tailEnd/>
          </a:ln>
          <a:effectLst>
            <a:outerShdw blurRad="127000" dist="50800" dir="5400000" algn="t" rotWithShape="0">
              <a:prstClr val="black">
                <a:alpha val="54000"/>
              </a:prstClr>
            </a:outerShdw>
          </a:effectLst>
        </p:spPr>
        <p:txBody>
          <a:bodyPr/>
          <a:lstStyle/>
          <a:p>
            <a:pPr eaLnBrk="0" hangingPunct="0">
              <a:lnSpc>
                <a:spcPct val="150000"/>
              </a:lnSpc>
              <a:spcBef>
                <a:spcPct val="0"/>
              </a:spcBef>
              <a:buClrTx/>
              <a:buSzTx/>
              <a:defRPr/>
            </a:pPr>
            <a:r>
              <a:rPr lang="es-AR" sz="2000" b="1" dirty="0">
                <a:solidFill>
                  <a:srgbClr val="FFFF00"/>
                </a:solidFill>
                <a:effectLst>
                  <a:outerShdw blurRad="38100" dist="38100" dir="2700000" algn="tl">
                    <a:srgbClr val="000000">
                      <a:alpha val="43137"/>
                    </a:srgbClr>
                  </a:outerShdw>
                </a:effectLst>
                <a:latin typeface="+mj-lt"/>
              </a:rPr>
              <a:t>PROBLEMA DE </a:t>
            </a:r>
            <a:r>
              <a:rPr lang="es-AR" sz="2000" b="1" dirty="0" smtClean="0">
                <a:solidFill>
                  <a:srgbClr val="FFFF00"/>
                </a:solidFill>
                <a:effectLst>
                  <a:outerShdw blurRad="38100" dist="38100" dir="2700000" algn="tl">
                    <a:srgbClr val="000000">
                      <a:alpha val="43137"/>
                    </a:srgbClr>
                  </a:outerShdw>
                </a:effectLst>
                <a:latin typeface="+mj-lt"/>
              </a:rPr>
              <a:t>INVESTIGACIÓN:</a:t>
            </a:r>
          </a:p>
          <a:p>
            <a:pPr eaLnBrk="0" hangingPunct="0">
              <a:lnSpc>
                <a:spcPct val="150000"/>
              </a:lnSpc>
              <a:spcBef>
                <a:spcPct val="0"/>
              </a:spcBef>
              <a:buClrTx/>
              <a:buSzTx/>
              <a:defRPr/>
            </a:pPr>
            <a:endParaRPr lang="es-AR" sz="2000" b="1" dirty="0">
              <a:solidFill>
                <a:srgbClr val="FFFF00"/>
              </a:solidFill>
              <a:effectLst>
                <a:outerShdw blurRad="38100" dist="38100" dir="2700000" algn="tl">
                  <a:srgbClr val="000000">
                    <a:alpha val="43137"/>
                  </a:srgbClr>
                </a:outerShdw>
              </a:effectLst>
              <a:latin typeface="+mj-lt"/>
            </a:endParaRPr>
          </a:p>
        </p:txBody>
      </p:sp>
      <p:grpSp>
        <p:nvGrpSpPr>
          <p:cNvPr id="13316" name="8 Grupo"/>
          <p:cNvGrpSpPr>
            <a:grpSpLocks/>
          </p:cNvGrpSpPr>
          <p:nvPr/>
        </p:nvGrpSpPr>
        <p:grpSpPr bwMode="auto">
          <a:xfrm>
            <a:off x="3902309" y="35860"/>
            <a:ext cx="859277" cy="560699"/>
            <a:chOff x="4047898" y="1928804"/>
            <a:chExt cx="1594509" cy="1307480"/>
          </a:xfrm>
        </p:grpSpPr>
        <p:grpSp>
          <p:nvGrpSpPr>
            <p:cNvPr id="13319" name="Group 43"/>
            <p:cNvGrpSpPr>
              <a:grpSpLocks/>
            </p:cNvGrpSpPr>
            <p:nvPr/>
          </p:nvGrpSpPr>
          <p:grpSpPr bwMode="auto">
            <a:xfrm>
              <a:off x="4047898" y="1928804"/>
              <a:ext cx="1594509" cy="1307480"/>
              <a:chOff x="2135" y="709"/>
              <a:chExt cx="1516" cy="761"/>
            </a:xfrm>
          </p:grpSpPr>
          <p:sp>
            <p:nvSpPr>
              <p:cNvPr id="13321" name="AutoShape 32"/>
              <p:cNvSpPr>
                <a:spLocks noChangeArrowheads="1"/>
              </p:cNvSpPr>
              <p:nvPr/>
            </p:nvSpPr>
            <p:spPr bwMode="auto">
              <a:xfrm>
                <a:off x="2135" y="1162"/>
                <a:ext cx="1516" cy="308"/>
              </a:xfrm>
              <a:prstGeom prst="ellipse">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00000"/>
                  </a:lnSpc>
                  <a:spcBef>
                    <a:spcPct val="0"/>
                  </a:spcBef>
                  <a:buClrTx/>
                  <a:buSzTx/>
                </a:pPr>
                <a:endParaRPr lang="es-ES_tradnl" sz="2000" b="0">
                  <a:solidFill>
                    <a:schemeClr val="tx1"/>
                  </a:solidFill>
                  <a:cs typeface="Arial" charset="0"/>
                </a:endParaRPr>
              </a:p>
            </p:txBody>
          </p:sp>
          <p:sp>
            <p:nvSpPr>
              <p:cNvPr id="13" name="Oval 33"/>
              <p:cNvSpPr>
                <a:spLocks noChangeArrowheads="1"/>
              </p:cNvSpPr>
              <p:nvPr/>
            </p:nvSpPr>
            <p:spPr bwMode="auto">
              <a:xfrm>
                <a:off x="2306" y="709"/>
                <a:ext cx="1164" cy="578"/>
              </a:xfrm>
              <a:prstGeom prst="ellipse">
                <a:avLst/>
              </a:prstGeom>
              <a:gradFill rotWithShape="1">
                <a:gsLst>
                  <a:gs pos="0">
                    <a:srgbClr val="E46E6E"/>
                  </a:gs>
                  <a:gs pos="100000">
                    <a:srgbClr val="321616">
                      <a:alpha val="81000"/>
                    </a:srgbClr>
                  </a:gs>
                </a:gsLst>
                <a:path path="shape">
                  <a:fillToRect l="50000" t="50000" r="50000" b="50000"/>
                </a:path>
              </a:gradFill>
              <a:ln w="76200" algn="ctr">
                <a:solidFill>
                  <a:srgbClr val="EEACAC">
                    <a:alpha val="41000"/>
                  </a:srgbClr>
                </a:solidFill>
                <a:round/>
                <a:headEnd/>
                <a:tailEnd/>
              </a:ln>
              <a:effectLst>
                <a:outerShdw dist="63500" dir="3187806" algn="ctr" rotWithShape="0">
                  <a:schemeClr val="tx1">
                    <a:alpha val="50000"/>
                  </a:schemeClr>
                </a:outerShdw>
              </a:effectLst>
            </p:spPr>
            <p:txBody>
              <a:bodyPr wrap="none" anchor="ctr"/>
              <a:lstStyle/>
              <a:p>
                <a:pPr algn="ctr" eaLnBrk="0" hangingPunct="0">
                  <a:lnSpc>
                    <a:spcPct val="100000"/>
                  </a:lnSpc>
                  <a:spcBef>
                    <a:spcPct val="0"/>
                  </a:spcBef>
                  <a:buClrTx/>
                  <a:buSzTx/>
                  <a:defRPr/>
                </a:pPr>
                <a:endParaRPr lang="es-ES" sz="2400" b="0">
                  <a:solidFill>
                    <a:srgbClr val="FFFFFF"/>
                  </a:solidFill>
                  <a:effectLst>
                    <a:outerShdw blurRad="38100" dist="38100" dir="2700000" algn="tl">
                      <a:srgbClr val="000000"/>
                    </a:outerShdw>
                  </a:effectLst>
                  <a:latin typeface="Impact" pitchFamily="34" charset="0"/>
                  <a:cs typeface="Arial" charset="0"/>
                </a:endParaRPr>
              </a:p>
            </p:txBody>
          </p:sp>
        </p:grpSp>
        <p:sp>
          <p:nvSpPr>
            <p:cNvPr id="11" name="Text Box 14"/>
            <p:cNvSpPr txBox="1">
              <a:spLocks noChangeArrowheads="1"/>
            </p:cNvSpPr>
            <p:nvPr/>
          </p:nvSpPr>
          <p:spPr bwMode="auto">
            <a:xfrm>
              <a:off x="4486417" y="1928804"/>
              <a:ext cx="655907" cy="652197"/>
            </a:xfrm>
            <a:prstGeom prst="rect">
              <a:avLst/>
            </a:prstGeom>
            <a:noFill/>
            <a:ln w="9525">
              <a:noFill/>
              <a:miter lim="800000"/>
              <a:headEnd/>
              <a:tailEnd/>
            </a:ln>
            <a:effectLst>
              <a:outerShdw blurRad="101600" dist="63500" dir="3180000" algn="tl" rotWithShape="0">
                <a:prstClr val="black"/>
              </a:outerShdw>
            </a:effectLst>
          </p:spPr>
          <p:txBody>
            <a:bodyPr>
              <a:spAutoFit/>
            </a:bodyPr>
            <a:lstStyle/>
            <a:p>
              <a:pPr algn="ctr">
                <a:lnSpc>
                  <a:spcPct val="100000"/>
                </a:lnSpc>
                <a:spcBef>
                  <a:spcPct val="0"/>
                </a:spcBef>
                <a:buClrTx/>
                <a:buSzTx/>
                <a:defRPr/>
              </a:pPr>
              <a:r>
                <a:rPr lang="es-EC" sz="2400" b="0" dirty="0">
                  <a:latin typeface="Impact" pitchFamily="34" charset="0"/>
                  <a:cs typeface="Arial" charset="0"/>
                </a:rPr>
                <a:t>2</a:t>
              </a:r>
              <a:endParaRPr lang="es-ES" sz="2400" b="0" dirty="0">
                <a:latin typeface="Impact" pitchFamily="34" charset="0"/>
                <a:cs typeface="Arial" charset="0"/>
              </a:endParaRPr>
            </a:p>
          </p:txBody>
        </p:sp>
      </p:grpSp>
      <p:pic>
        <p:nvPicPr>
          <p:cNvPr id="13317" name="Picture 9" descr="espee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513" y="342900"/>
            <a:ext cx="770731" cy="768350"/>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12" name="11 Imagen" descr="http://t3.gstatic.com/images?q=tbn:ANd9GcTwOkDGM0xcROkcLVVozl5wa-HJcvMexh6s4eOtf_R9tJRzNxt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7988" y="298871"/>
            <a:ext cx="776287" cy="915567"/>
          </a:xfrm>
          <a:prstGeom prst="rect">
            <a:avLst/>
          </a:prstGeom>
          <a:noFill/>
          <a:ln>
            <a:noFill/>
          </a:ln>
        </p:spPr>
      </p:pic>
      <p:graphicFrame>
        <p:nvGraphicFramePr>
          <p:cNvPr id="2" name="1 Diagrama"/>
          <p:cNvGraphicFramePr/>
          <p:nvPr>
            <p:extLst>
              <p:ext uri="{D42A27DB-BD31-4B8C-83A1-F6EECF244321}">
                <p14:modId xmlns:p14="http://schemas.microsoft.com/office/powerpoint/2010/main" val="230788770"/>
              </p:ext>
            </p:extLst>
          </p:nvPr>
        </p:nvGraphicFramePr>
        <p:xfrm>
          <a:off x="544514" y="2276872"/>
          <a:ext cx="7987926" cy="44644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782987126"/>
      </p:ext>
    </p:extLst>
  </p:cSld>
  <p:clrMapOvr>
    <a:masterClrMapping/>
  </p:clrMapOvr>
  <p:transition>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2 Título"/>
          <p:cNvSpPr txBox="1">
            <a:spLocks/>
          </p:cNvSpPr>
          <p:nvPr/>
        </p:nvSpPr>
        <p:spPr bwMode="auto">
          <a:xfrm>
            <a:off x="794072" y="2060848"/>
            <a:ext cx="8026400" cy="1000125"/>
          </a:xfrm>
          <a:prstGeom prst="rect">
            <a:avLst/>
          </a:prstGeom>
          <a:solidFill>
            <a:srgbClr val="000000">
              <a:alpha val="28000"/>
            </a:srgbClr>
          </a:solidFill>
          <a:ln w="101600">
            <a:solidFill>
              <a:srgbClr val="000000">
                <a:alpha val="17000"/>
              </a:srgbClr>
            </a:solidFill>
            <a:round/>
            <a:headEnd/>
            <a:tailEnd/>
          </a:ln>
          <a:effectLst>
            <a:outerShdw blurRad="127000" dist="50800" dir="5400000" algn="t" rotWithShape="0">
              <a:prstClr val="black">
                <a:alpha val="54000"/>
              </a:prstClr>
            </a:outerShdw>
          </a:effectLst>
        </p:spPr>
        <p:txBody>
          <a:bodyPr/>
          <a:lstStyle/>
          <a:p>
            <a:pPr eaLnBrk="0" hangingPunct="0">
              <a:lnSpc>
                <a:spcPct val="150000"/>
              </a:lnSpc>
              <a:spcBef>
                <a:spcPct val="0"/>
              </a:spcBef>
              <a:buClrTx/>
              <a:buSzTx/>
              <a:defRPr/>
            </a:pPr>
            <a:r>
              <a:rPr lang="es-AR" sz="4000" b="0" dirty="0" smtClean="0">
                <a:solidFill>
                  <a:srgbClr val="FFFF00"/>
                </a:solidFill>
                <a:effectLst>
                  <a:outerShdw blurRad="38100" dist="38100" dir="2700000" algn="tl">
                    <a:srgbClr val="000000">
                      <a:alpha val="43137"/>
                    </a:srgbClr>
                  </a:outerShdw>
                </a:effectLst>
                <a:latin typeface="+mj-lt"/>
              </a:rPr>
              <a:t>ANÁLISIS DE RESULTADOS </a:t>
            </a:r>
            <a:endParaRPr lang="es-AR" sz="4000" b="0" dirty="0">
              <a:solidFill>
                <a:srgbClr val="FFFF00"/>
              </a:solidFill>
              <a:effectLst>
                <a:outerShdw blurRad="38100" dist="38100" dir="2700000" algn="tl">
                  <a:srgbClr val="000000">
                    <a:alpha val="43137"/>
                  </a:srgbClr>
                </a:outerShdw>
              </a:effectLst>
              <a:latin typeface="+mj-lt"/>
            </a:endParaRPr>
          </a:p>
        </p:txBody>
      </p:sp>
      <p:sp>
        <p:nvSpPr>
          <p:cNvPr id="32772" name="AutoShape 32"/>
          <p:cNvSpPr>
            <a:spLocks noChangeArrowheads="1"/>
          </p:cNvSpPr>
          <p:nvPr/>
        </p:nvSpPr>
        <p:spPr bwMode="auto">
          <a:xfrm>
            <a:off x="-488950" y="4829175"/>
            <a:ext cx="10121900" cy="528638"/>
          </a:xfrm>
          <a:prstGeom prst="ellipse">
            <a:avLst/>
          </a:prstGeom>
          <a:gradFill rotWithShape="1">
            <a:gsLst>
              <a:gs pos="0">
                <a:srgbClr val="000000">
                  <a:alpha val="62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2000" b="0">
              <a:solidFill>
                <a:schemeClr val="tx1"/>
              </a:solidFill>
              <a:cs typeface="Arial" charset="0"/>
            </a:endParaRPr>
          </a:p>
        </p:txBody>
      </p:sp>
      <p:pic>
        <p:nvPicPr>
          <p:cNvPr id="32773" name="Picture 9" descr="espee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13" y="342900"/>
            <a:ext cx="1219175" cy="1215409"/>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11" name="10 Imagen" descr="http://t3.gstatic.com/images?q=tbn:ANd9GcTwOkDGM0xcROkcLVVozl5wa-HJcvMexh6s4eOtf_R9tJRzNxt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5873" y="188640"/>
            <a:ext cx="1114599" cy="1224136"/>
          </a:xfrm>
          <a:prstGeom prst="rect">
            <a:avLst/>
          </a:prstGeom>
          <a:noFill/>
          <a:ln>
            <a:noFill/>
          </a:ln>
        </p:spPr>
      </p:pic>
    </p:spTree>
    <p:extLst>
      <p:ext uri="{BB962C8B-B14F-4D97-AF65-F5344CB8AC3E}">
        <p14:creationId xmlns:p14="http://schemas.microsoft.com/office/powerpoint/2010/main" val="3953153827"/>
      </p:ext>
    </p:extLst>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espee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569" y="110988"/>
            <a:ext cx="801687" cy="889000"/>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4" name="3 Imagen" descr="http://t3.gstatic.com/images?q=tbn:ANd9GcTwOkDGM0xcROkcLVVozl5wa-HJcvMexh6s4eOtf_R9tJRzNxt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110988"/>
            <a:ext cx="819200" cy="889000"/>
          </a:xfrm>
          <a:prstGeom prst="rect">
            <a:avLst/>
          </a:prstGeom>
          <a:noFill/>
          <a:ln>
            <a:noFill/>
          </a:ln>
        </p:spPr>
      </p:pic>
      <p:sp>
        <p:nvSpPr>
          <p:cNvPr id="5" name="4 Rectángulo"/>
          <p:cNvSpPr/>
          <p:nvPr/>
        </p:nvSpPr>
        <p:spPr>
          <a:xfrm>
            <a:off x="1187624" y="110988"/>
            <a:ext cx="6538663" cy="646331"/>
          </a:xfrm>
          <a:prstGeom prst="rect">
            <a:avLst/>
          </a:prstGeom>
          <a:solidFill>
            <a:srgbClr val="C00000"/>
          </a:solidFill>
        </p:spPr>
        <p:txBody>
          <a:bodyPr wrap="square">
            <a:spAutoFit/>
          </a:bodyPr>
          <a:lstStyle/>
          <a:p>
            <a:pPr algn="ctr"/>
            <a:r>
              <a:rPr lang="es-ES_tradnl" b="1" dirty="0"/>
              <a:t>ANÁLISIS COMPARATIVO DE LAS DIFERENTES POSICIONES DEL FÚTBOL  MEDIANTE EL  YO-YO TEST </a:t>
            </a:r>
            <a:endParaRPr lang="es-EC" dirty="0"/>
          </a:p>
        </p:txBody>
      </p:sp>
      <p:pic>
        <p:nvPicPr>
          <p:cNvPr id="7" name="6 Imagen"/>
          <p:cNvPicPr/>
          <p:nvPr/>
        </p:nvPicPr>
        <p:blipFill>
          <a:blip r:embed="rId4">
            <a:extLst>
              <a:ext uri="{28A0092B-C50C-407E-A947-70E740481C1C}">
                <a14:useLocalDpi xmlns:a14="http://schemas.microsoft.com/office/drawing/2010/main" val="0"/>
              </a:ext>
            </a:extLst>
          </a:blip>
          <a:srcRect/>
          <a:stretch>
            <a:fillRect/>
          </a:stretch>
        </p:blipFill>
        <p:spPr bwMode="auto">
          <a:xfrm>
            <a:off x="1187624" y="757319"/>
            <a:ext cx="6538663" cy="2736304"/>
          </a:xfrm>
          <a:prstGeom prst="rect">
            <a:avLst/>
          </a:prstGeom>
          <a:noFill/>
          <a:ln>
            <a:noFill/>
          </a:ln>
        </p:spPr>
      </p:pic>
      <p:pic>
        <p:nvPicPr>
          <p:cNvPr id="8" name="7 Imagen" descr="C:\Users\USER\Documents\CAPITULOS DEL MARCO TEORICO\FOTOS DEL INDEPENDIENTE\DSC0406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56955" y="3523463"/>
            <a:ext cx="3269331" cy="3073889"/>
          </a:xfrm>
          <a:prstGeom prst="rect">
            <a:avLst/>
          </a:prstGeom>
          <a:noFill/>
          <a:ln>
            <a:noFill/>
          </a:ln>
        </p:spPr>
      </p:pic>
      <p:pic>
        <p:nvPicPr>
          <p:cNvPr id="9" name="8 Imagen" descr="C:\Users\USER\Documents\CAPITULOS DEL MARCO TEORICO\FOTOS DEL INDEPENDIENTE\DSC04064.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0350" y="3536783"/>
            <a:ext cx="3316605" cy="3060569"/>
          </a:xfrm>
          <a:prstGeom prst="rect">
            <a:avLst/>
          </a:prstGeom>
          <a:noFill/>
          <a:ln>
            <a:noFill/>
          </a:ln>
        </p:spPr>
      </p:pic>
    </p:spTree>
    <p:extLst>
      <p:ext uri="{BB962C8B-B14F-4D97-AF65-F5344CB8AC3E}">
        <p14:creationId xmlns:p14="http://schemas.microsoft.com/office/powerpoint/2010/main" val="1541280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71600" y="188640"/>
            <a:ext cx="7128792" cy="923330"/>
          </a:xfrm>
          <a:prstGeom prst="rect">
            <a:avLst/>
          </a:prstGeom>
          <a:solidFill>
            <a:schemeClr val="bg1"/>
          </a:solidFill>
        </p:spPr>
        <p:txBody>
          <a:bodyPr wrap="square">
            <a:spAutoFit/>
          </a:bodyPr>
          <a:lstStyle/>
          <a:p>
            <a:pPr algn="ctr"/>
            <a:r>
              <a:rPr lang="es-ES_tradnl" b="1" dirty="0"/>
              <a:t>ANÁLISIS </a:t>
            </a:r>
            <a:r>
              <a:rPr lang="es-ES_tradnl" b="1" dirty="0" smtClean="0"/>
              <a:t>COMPARATIVO </a:t>
            </a:r>
            <a:r>
              <a:rPr lang="es-ES_tradnl" b="1" dirty="0"/>
              <a:t>DE LA FRECUENCIA CARDIACA EN REPOSO DE LAS DIFERENTES POSICIONES DEL FÚTBOL EN EL YO-YO TEST </a:t>
            </a:r>
            <a:endParaRPr lang="es-EC" dirty="0"/>
          </a:p>
        </p:txBody>
      </p:sp>
      <p:graphicFrame>
        <p:nvGraphicFramePr>
          <p:cNvPr id="4" name="3 Gráfico"/>
          <p:cNvGraphicFramePr/>
          <p:nvPr>
            <p:extLst>
              <p:ext uri="{D42A27DB-BD31-4B8C-83A1-F6EECF244321}">
                <p14:modId xmlns:p14="http://schemas.microsoft.com/office/powerpoint/2010/main" val="686236248"/>
              </p:ext>
            </p:extLst>
          </p:nvPr>
        </p:nvGraphicFramePr>
        <p:xfrm>
          <a:off x="539552" y="1196752"/>
          <a:ext cx="8064896" cy="3744416"/>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467544" y="5125472"/>
            <a:ext cx="8321116" cy="1477328"/>
          </a:xfrm>
          <a:prstGeom prst="rect">
            <a:avLst/>
          </a:prstGeom>
          <a:solidFill>
            <a:schemeClr val="bg1"/>
          </a:solidFill>
        </p:spPr>
        <p:txBody>
          <a:bodyPr wrap="square">
            <a:spAutoFit/>
          </a:bodyPr>
          <a:lstStyle/>
          <a:p>
            <a:pPr algn="just"/>
            <a:r>
              <a:rPr lang="es-ES_tradnl" b="1" dirty="0"/>
              <a:t>ANALISIS: </a:t>
            </a:r>
            <a:r>
              <a:rPr lang="es-ES_tradnl" b="1" dirty="0">
                <a:solidFill>
                  <a:srgbClr val="FFFF00"/>
                </a:solidFill>
              </a:rPr>
              <a:t>Se determino que los jugadores volantes mantienen una FCR de 50ppm menor que las diferentes posiciones, mientas que los jugadores de posición arqueros y delanteros mantienen una FCR de 56ppm representada la mayor de las diferentes posiciones de juego, mientras que los defensas mantienen una FCR de 52ppm.</a:t>
            </a:r>
            <a:endParaRPr lang="es-EC" b="1" dirty="0">
              <a:solidFill>
                <a:srgbClr val="FFFF00"/>
              </a:solidFill>
            </a:endParaRPr>
          </a:p>
        </p:txBody>
      </p:sp>
      <p:pic>
        <p:nvPicPr>
          <p:cNvPr id="6" name="Picture 9" descr="espee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720" y="173096"/>
            <a:ext cx="609588" cy="607705"/>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7" name="6 Imagen" descr="http://t3.gstatic.com/images?q=tbn:ANd9GcTwOkDGM0xcROkcLVVozl5wa-HJcvMexh6s4eOtf_R9tJRzNxt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1580" y="160011"/>
            <a:ext cx="616260" cy="667332"/>
          </a:xfrm>
          <a:prstGeom prst="rect">
            <a:avLst/>
          </a:prstGeom>
          <a:noFill/>
          <a:ln>
            <a:noFill/>
          </a:ln>
        </p:spPr>
      </p:pic>
    </p:spTree>
    <p:extLst>
      <p:ext uri="{BB962C8B-B14F-4D97-AF65-F5344CB8AC3E}">
        <p14:creationId xmlns:p14="http://schemas.microsoft.com/office/powerpoint/2010/main" val="18457388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116632"/>
            <a:ext cx="8136904" cy="980728"/>
          </a:xfrm>
          <a:solidFill>
            <a:schemeClr val="bg1"/>
          </a:solidFill>
        </p:spPr>
        <p:txBody>
          <a:bodyPr>
            <a:noAutofit/>
          </a:bodyPr>
          <a:lstStyle/>
          <a:p>
            <a:pPr algn="ctr"/>
            <a:r>
              <a:rPr lang="es-ES_tradnl" sz="2000" b="1" dirty="0">
                <a:solidFill>
                  <a:schemeClr val="tx1"/>
                </a:solidFill>
                <a:effectLst/>
              </a:rPr>
              <a:t>ANÁLISIS COMPARATIVO DE LA FRECUENCIA CARDIACA MÁXIMA EN LAS DIFERENTES POSICIONES </a:t>
            </a:r>
            <a:r>
              <a:rPr lang="es-ES_tradnl" sz="2000" b="1" dirty="0" smtClean="0">
                <a:solidFill>
                  <a:schemeClr val="tx1"/>
                </a:solidFill>
                <a:effectLst/>
              </a:rPr>
              <a:t>DEL </a:t>
            </a:r>
            <a:r>
              <a:rPr lang="es-ES_tradnl" sz="2000" b="1" dirty="0">
                <a:solidFill>
                  <a:schemeClr val="tx1"/>
                </a:solidFill>
                <a:effectLst/>
              </a:rPr>
              <a:t>FÚTBOL EN EL YO-YO TEST.</a:t>
            </a:r>
            <a:endParaRPr lang="es-EC" sz="2000" dirty="0">
              <a:solidFill>
                <a:schemeClr val="tx1"/>
              </a:solidFill>
            </a:endParaRPr>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654714" y="1335584"/>
            <a:ext cx="8012124" cy="3888432"/>
          </a:xfrm>
          <a:prstGeom prst="rect">
            <a:avLst/>
          </a:prstGeom>
          <a:noFill/>
          <a:ln>
            <a:noFill/>
          </a:ln>
        </p:spPr>
      </p:pic>
      <p:sp>
        <p:nvSpPr>
          <p:cNvPr id="4" name="3 Rectángulo"/>
          <p:cNvSpPr/>
          <p:nvPr/>
        </p:nvSpPr>
        <p:spPr>
          <a:xfrm>
            <a:off x="448308" y="5327540"/>
            <a:ext cx="8424936" cy="1200329"/>
          </a:xfrm>
          <a:prstGeom prst="rect">
            <a:avLst/>
          </a:prstGeom>
          <a:solidFill>
            <a:schemeClr val="bg1"/>
          </a:solidFill>
        </p:spPr>
        <p:txBody>
          <a:bodyPr wrap="square">
            <a:spAutoFit/>
          </a:bodyPr>
          <a:lstStyle/>
          <a:p>
            <a:pPr algn="just"/>
            <a:r>
              <a:rPr lang="es-ES_tradnl" b="1" dirty="0"/>
              <a:t>ANÁLISIS: </a:t>
            </a:r>
            <a:r>
              <a:rPr lang="es-ES_tradnl" b="1" dirty="0">
                <a:solidFill>
                  <a:srgbClr val="FFFF00"/>
                </a:solidFill>
              </a:rPr>
              <a:t>Se determino que los defensas y delanteros tienen la mayor FCM con 196ppm en relación a las diferentes posiciones de juego, mientras que los jugadores volantes y arqueros tienen mantienen menor FCM con 189ppm.</a:t>
            </a:r>
            <a:endParaRPr lang="es-EC" b="1" dirty="0">
              <a:solidFill>
                <a:srgbClr val="FFFF00"/>
              </a:solidFill>
            </a:endParaRPr>
          </a:p>
        </p:txBody>
      </p:sp>
      <p:pic>
        <p:nvPicPr>
          <p:cNvPr id="5" name="Picture 9" descr="espee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26" y="150276"/>
            <a:ext cx="609588" cy="607705"/>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6" name="5 Imagen" descr="http://t3.gstatic.com/images?q=tbn:ANd9GcTwOkDGM0xcROkcLVVozl5wa-HJcvMexh6s4eOtf_R9tJRzNxt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58708" y="90649"/>
            <a:ext cx="616260" cy="667332"/>
          </a:xfrm>
          <a:prstGeom prst="rect">
            <a:avLst/>
          </a:prstGeom>
          <a:noFill/>
          <a:ln>
            <a:noFill/>
          </a:ln>
        </p:spPr>
      </p:pic>
    </p:spTree>
    <p:extLst>
      <p:ext uri="{BB962C8B-B14F-4D97-AF65-F5344CB8AC3E}">
        <p14:creationId xmlns:p14="http://schemas.microsoft.com/office/powerpoint/2010/main" val="1459979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55260" cy="864096"/>
          </a:xfrm>
          <a:solidFill>
            <a:schemeClr val="bg1"/>
          </a:solidFill>
        </p:spPr>
        <p:txBody>
          <a:bodyPr>
            <a:noAutofit/>
          </a:bodyPr>
          <a:lstStyle/>
          <a:p>
            <a:pPr algn="ctr"/>
            <a:r>
              <a:rPr lang="es-ES_tradnl" sz="2000" b="1" dirty="0">
                <a:solidFill>
                  <a:schemeClr val="tx1"/>
                </a:solidFill>
                <a:effectLst/>
              </a:rPr>
              <a:t>ANÁLISIS COMPARATIVO DEL CONSUMO MÁXIMO DE OXIGENO EN LAS DIFERENTES POSICIONES DEL FÚTBOL EN EL YO-YO TEST</a:t>
            </a:r>
            <a:endParaRPr lang="es-EC" sz="2000" dirty="0">
              <a:solidFill>
                <a:schemeClr val="tx1"/>
              </a:solidFill>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24744"/>
            <a:ext cx="7848872" cy="4032447"/>
          </a:xfrm>
          <a:prstGeom prst="rect">
            <a:avLst/>
          </a:prstGeom>
          <a:noFill/>
          <a:ln>
            <a:noFill/>
          </a:ln>
        </p:spPr>
      </p:pic>
      <p:sp>
        <p:nvSpPr>
          <p:cNvPr id="5" name="4 Rectángulo"/>
          <p:cNvSpPr/>
          <p:nvPr/>
        </p:nvSpPr>
        <p:spPr>
          <a:xfrm>
            <a:off x="971600" y="5301208"/>
            <a:ext cx="7272808" cy="1477328"/>
          </a:xfrm>
          <a:prstGeom prst="rect">
            <a:avLst/>
          </a:prstGeom>
          <a:solidFill>
            <a:schemeClr val="bg1"/>
          </a:solidFill>
        </p:spPr>
        <p:txBody>
          <a:bodyPr wrap="square">
            <a:spAutoFit/>
          </a:bodyPr>
          <a:lstStyle/>
          <a:p>
            <a:pPr algn="just"/>
            <a:r>
              <a:rPr lang="es-ES_tradnl" b="1" dirty="0"/>
              <a:t>ANALISIS: </a:t>
            </a:r>
            <a:r>
              <a:rPr lang="es-ES_tradnl" b="1" dirty="0">
                <a:solidFill>
                  <a:srgbClr val="FFFF00"/>
                </a:solidFill>
              </a:rPr>
              <a:t>Se determino que los volantes alcanzaron mayor consumo de oxigeno en la evaluación con 61 ml/kg/min, mientras que los arqueros la menor cantidad de consumo de oxigeno con 58 ml/kg/min y a si los delanteros con 65 ml/kg/min y los defensas con 66 ml/kg/min</a:t>
            </a:r>
            <a:endParaRPr lang="es-EC" b="1" dirty="0">
              <a:solidFill>
                <a:srgbClr val="FFFF00"/>
              </a:solidFill>
            </a:endParaRPr>
          </a:p>
        </p:txBody>
      </p:sp>
    </p:spTree>
    <p:extLst>
      <p:ext uri="{BB962C8B-B14F-4D97-AF65-F5344CB8AC3E}">
        <p14:creationId xmlns:p14="http://schemas.microsoft.com/office/powerpoint/2010/main" val="15965594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C:\Users\USER\Documents\CAPITULOS DEL MARCO TEORICO\FOTOS DEL INDEPENDIENTE\DSC0387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196752"/>
            <a:ext cx="4104456" cy="5589239"/>
          </a:xfrm>
          <a:prstGeom prst="rect">
            <a:avLst/>
          </a:prstGeom>
          <a:noFill/>
          <a:ln>
            <a:noFill/>
          </a:ln>
        </p:spPr>
      </p:pic>
      <p:sp>
        <p:nvSpPr>
          <p:cNvPr id="3" name="2 Rectángulo"/>
          <p:cNvSpPr/>
          <p:nvPr/>
        </p:nvSpPr>
        <p:spPr>
          <a:xfrm>
            <a:off x="251520" y="622428"/>
            <a:ext cx="8640960" cy="646331"/>
          </a:xfrm>
          <a:prstGeom prst="rect">
            <a:avLst/>
          </a:prstGeom>
          <a:solidFill>
            <a:schemeClr val="bg1"/>
          </a:solidFill>
        </p:spPr>
        <p:txBody>
          <a:bodyPr wrap="square">
            <a:spAutoFit/>
          </a:bodyPr>
          <a:lstStyle/>
          <a:p>
            <a:pPr algn="ctr"/>
            <a:r>
              <a:rPr lang="es-ES_tradnl" b="1" dirty="0">
                <a:solidFill>
                  <a:srgbClr val="FFFF00"/>
                </a:solidFill>
              </a:rPr>
              <a:t>EL SISTEMA ENERGÉTICO GLUCOLÍTICO EN LAS DIFERENTES POSICIONES DEL  FÚTBOL </a:t>
            </a:r>
            <a:endParaRPr lang="es-EC" dirty="0">
              <a:solidFill>
                <a:srgbClr val="FFFF00"/>
              </a:solidFill>
            </a:endParaRPr>
          </a:p>
        </p:txBody>
      </p:sp>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1" y="1268758"/>
            <a:ext cx="5220072" cy="5517233"/>
          </a:xfrm>
          <a:prstGeom prst="rect">
            <a:avLst/>
          </a:prstGeom>
          <a:noFill/>
          <a:ln>
            <a:noFill/>
          </a:ln>
        </p:spPr>
      </p:pic>
      <p:sp>
        <p:nvSpPr>
          <p:cNvPr id="5" name="4 CuadroTexto"/>
          <p:cNvSpPr txBox="1"/>
          <p:nvPr/>
        </p:nvSpPr>
        <p:spPr>
          <a:xfrm>
            <a:off x="232272" y="71756"/>
            <a:ext cx="8660208" cy="646331"/>
          </a:xfrm>
          <a:prstGeom prst="rect">
            <a:avLst/>
          </a:prstGeom>
          <a:solidFill>
            <a:schemeClr val="bg1"/>
          </a:solidFill>
        </p:spPr>
        <p:txBody>
          <a:bodyPr wrap="square" rtlCol="0">
            <a:spAutoFit/>
          </a:bodyPr>
          <a:lstStyle/>
          <a:p>
            <a:pPr algn="ctr"/>
            <a:r>
              <a:rPr lang="es-EC" b="1" dirty="0" smtClean="0"/>
              <a:t>ANÁLISIS GENERAL DE RESULTADOS DE LA EVALUACIÓN DE JUEGO PRECOMPETITIVO </a:t>
            </a:r>
            <a:endParaRPr lang="es-EC" b="1" dirty="0"/>
          </a:p>
        </p:txBody>
      </p:sp>
    </p:spTree>
    <p:extLst>
      <p:ext uri="{BB962C8B-B14F-4D97-AF65-F5344CB8AC3E}">
        <p14:creationId xmlns:p14="http://schemas.microsoft.com/office/powerpoint/2010/main" val="42189050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103572" y="365448"/>
            <a:ext cx="5764572" cy="3744417"/>
          </a:xfrm>
          <a:prstGeom prst="rect">
            <a:avLst/>
          </a:prstGeom>
          <a:noFill/>
          <a:ln>
            <a:noFill/>
          </a:ln>
        </p:spPr>
      </p:pic>
      <p:sp>
        <p:nvSpPr>
          <p:cNvPr id="4" name="3 Rectángulo"/>
          <p:cNvSpPr/>
          <p:nvPr/>
        </p:nvSpPr>
        <p:spPr>
          <a:xfrm>
            <a:off x="103572" y="4293096"/>
            <a:ext cx="8731696" cy="2308324"/>
          </a:xfrm>
          <a:prstGeom prst="rect">
            <a:avLst/>
          </a:prstGeom>
          <a:solidFill>
            <a:schemeClr val="bg1"/>
          </a:solidFill>
        </p:spPr>
        <p:txBody>
          <a:bodyPr wrap="square">
            <a:spAutoFit/>
          </a:bodyPr>
          <a:lstStyle/>
          <a:p>
            <a:pPr algn="just"/>
            <a:r>
              <a:rPr lang="es-ES_tradnl" b="1" dirty="0"/>
              <a:t>ANALISIS: </a:t>
            </a:r>
            <a:r>
              <a:rPr lang="es-ES_tradnl" b="1" dirty="0">
                <a:solidFill>
                  <a:srgbClr val="FFFF00"/>
                </a:solidFill>
              </a:rPr>
              <a:t>Al aplicar los diferentes medios de control de los sistemas energéticos se han obtenido los resultados en relación a las posiciones de juego, los jugadores de posición defensiva obtienen el 75% de desgaste energético, los delanteros el 86%, los volantes el 89% y finalmente los arqueros un 22% en relación a los partidos de futbol precompetitivos. Observando  que los jugadores de la línea de delanteros consumen mayor energía glucolítica mientras que los arqueros consumen menor cantidad de energía </a:t>
            </a:r>
            <a:r>
              <a:rPr lang="es-ES_tradnl" b="1" dirty="0" smtClean="0">
                <a:solidFill>
                  <a:srgbClr val="FFFF00"/>
                </a:solidFill>
              </a:rPr>
              <a:t>glucolítica</a:t>
            </a:r>
            <a:r>
              <a:rPr lang="es-ES_tradnl" b="1" dirty="0">
                <a:solidFill>
                  <a:srgbClr val="FFFF00"/>
                </a:solidFill>
              </a:rPr>
              <a:t>. </a:t>
            </a:r>
            <a:endParaRPr lang="es-EC" b="1" dirty="0">
              <a:solidFill>
                <a:srgbClr val="FFFF00"/>
              </a:solidFill>
            </a:endParaRPr>
          </a:p>
        </p:txBody>
      </p:sp>
      <p:pic>
        <p:nvPicPr>
          <p:cNvPr id="5" name="4 Imagen" descr="C:\Users\USER\Documents\CAPITULOS DEL MARCO TEORICO\FOTOS DEL INDEPENDIENTE\DSC0388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508103" y="653482"/>
            <a:ext cx="3744418" cy="3168351"/>
          </a:xfrm>
          <a:prstGeom prst="rect">
            <a:avLst/>
          </a:prstGeom>
          <a:noFill/>
          <a:ln>
            <a:noFill/>
          </a:ln>
        </p:spPr>
      </p:pic>
    </p:spTree>
    <p:extLst>
      <p:ext uri="{BB962C8B-B14F-4D97-AF65-F5344CB8AC3E}">
        <p14:creationId xmlns:p14="http://schemas.microsoft.com/office/powerpoint/2010/main" val="28004878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692696"/>
          </a:xfrm>
          <a:solidFill>
            <a:schemeClr val="bg1"/>
          </a:solidFill>
        </p:spPr>
        <p:txBody>
          <a:bodyPr>
            <a:normAutofit fontScale="90000"/>
          </a:bodyPr>
          <a:lstStyle/>
          <a:p>
            <a:pPr algn="ctr"/>
            <a:r>
              <a:rPr lang="es-ES_tradnl" sz="2000" b="1" dirty="0">
                <a:solidFill>
                  <a:schemeClr val="tx1"/>
                </a:solidFill>
                <a:effectLst/>
              </a:rPr>
              <a:t>EL SISTEMA ENERGÉTICO OXIDATIVO  EN LAS DIFERENTES POSICIONES DEL  FÚTBOL </a:t>
            </a:r>
            <a:endParaRPr lang="es-EC" sz="2000" dirty="0">
              <a:solidFill>
                <a:schemeClr val="tx1"/>
              </a:solidFill>
            </a:endParaRPr>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323528" y="930896"/>
            <a:ext cx="5040560" cy="5927104"/>
          </a:xfrm>
          <a:prstGeom prst="rect">
            <a:avLst/>
          </a:prstGeom>
          <a:noFill/>
          <a:ln>
            <a:noFill/>
          </a:ln>
        </p:spPr>
      </p:pic>
      <p:pic>
        <p:nvPicPr>
          <p:cNvPr id="5" name="4 Imagen" descr="C:\Users\USER\Documents\CAPITULOS DEL MARCO TEORICO\FOTOS DEL INDEPENDIENTE\DSC0390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290489" y="2004493"/>
            <a:ext cx="5927105" cy="3779914"/>
          </a:xfrm>
          <a:prstGeom prst="rect">
            <a:avLst/>
          </a:prstGeom>
          <a:noFill/>
          <a:ln>
            <a:noFill/>
          </a:ln>
        </p:spPr>
      </p:pic>
    </p:spTree>
    <p:extLst>
      <p:ext uri="{BB962C8B-B14F-4D97-AF65-F5344CB8AC3E}">
        <p14:creationId xmlns:p14="http://schemas.microsoft.com/office/powerpoint/2010/main" val="558947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56359"/>
            <a:ext cx="3076575" cy="4510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p:cNvPicPr/>
          <p:nvPr/>
        </p:nvPicPr>
        <p:blipFill>
          <a:blip r:embed="rId3">
            <a:extLst>
              <a:ext uri="{28A0092B-C50C-407E-A947-70E740481C1C}">
                <a14:useLocalDpi xmlns:a14="http://schemas.microsoft.com/office/drawing/2010/main" val="0"/>
              </a:ext>
            </a:extLst>
          </a:blip>
          <a:srcRect/>
          <a:stretch>
            <a:fillRect/>
          </a:stretch>
        </p:blipFill>
        <p:spPr bwMode="auto">
          <a:xfrm>
            <a:off x="467544" y="456359"/>
            <a:ext cx="5688632" cy="4510819"/>
          </a:xfrm>
          <a:prstGeom prst="rect">
            <a:avLst/>
          </a:prstGeom>
          <a:noFill/>
          <a:ln>
            <a:noFill/>
          </a:ln>
        </p:spPr>
      </p:pic>
      <p:sp>
        <p:nvSpPr>
          <p:cNvPr id="4" name="3 Rectángulo"/>
          <p:cNvSpPr/>
          <p:nvPr/>
        </p:nvSpPr>
        <p:spPr>
          <a:xfrm>
            <a:off x="323528" y="4967178"/>
            <a:ext cx="8568952" cy="1754326"/>
          </a:xfrm>
          <a:prstGeom prst="rect">
            <a:avLst/>
          </a:prstGeom>
          <a:solidFill>
            <a:schemeClr val="bg1"/>
          </a:solidFill>
        </p:spPr>
        <p:txBody>
          <a:bodyPr wrap="square">
            <a:spAutoFit/>
          </a:bodyPr>
          <a:lstStyle/>
          <a:p>
            <a:pPr algn="just"/>
            <a:r>
              <a:rPr lang="es-ES_tradnl" b="1" dirty="0"/>
              <a:t>ANALISIS: </a:t>
            </a:r>
            <a:r>
              <a:rPr lang="es-ES_tradnl" b="1" dirty="0">
                <a:solidFill>
                  <a:srgbClr val="FFFF00"/>
                </a:solidFill>
              </a:rPr>
              <a:t>En relación al uso de la energía oxidativa observamos que los defensas mantienen un 24,46% de energía oxidativa, los delanteros el 14,43%, los volantes el 10,38%, mientras que los arqueros el 68,37% de energía utilizada en el juego precompetitivo. Observando  que los porteros mantienen el mayor porcentaje de uso del sistema energético oxidativo y los volantes mantienen el menor uso del sistema energético oxidativo </a:t>
            </a:r>
            <a:endParaRPr lang="es-EC" b="1" dirty="0">
              <a:solidFill>
                <a:srgbClr val="FFFF00"/>
              </a:solidFill>
            </a:endParaRPr>
          </a:p>
        </p:txBody>
      </p:sp>
    </p:spTree>
    <p:extLst>
      <p:ext uri="{BB962C8B-B14F-4D97-AF65-F5344CB8AC3E}">
        <p14:creationId xmlns:p14="http://schemas.microsoft.com/office/powerpoint/2010/main" val="18694435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1134836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lnSpc>
                <a:spcPct val="100000"/>
              </a:lnSpc>
              <a:spcBef>
                <a:spcPct val="0"/>
              </a:spcBef>
              <a:buClrTx/>
              <a:buSzTx/>
            </a:pPr>
            <a:endParaRPr lang="es-EC" sz="1800" b="0">
              <a:solidFill>
                <a:schemeClr val="tx1"/>
              </a:solidFill>
            </a:endParaRPr>
          </a:p>
        </p:txBody>
      </p:sp>
      <p:sp>
        <p:nvSpPr>
          <p:cNvPr id="32" name="31 CuadroTexto"/>
          <p:cNvSpPr txBox="1">
            <a:spLocks noChangeArrowheads="1"/>
          </p:cNvSpPr>
          <p:nvPr/>
        </p:nvSpPr>
        <p:spPr bwMode="auto">
          <a:xfrm>
            <a:off x="1663700" y="690563"/>
            <a:ext cx="6108700" cy="1569660"/>
          </a:xfrm>
          <a:prstGeom prst="rect">
            <a:avLst/>
          </a:prstGeom>
          <a:solidFill>
            <a:srgbClr val="FFFF00"/>
          </a:solidFill>
          <a:ln w="38100" algn="ctr">
            <a:solidFill>
              <a:srgbClr val="336699"/>
            </a:solidFill>
            <a:round/>
            <a:headEnd/>
            <a:tailEnd/>
          </a:ln>
          <a:effectLst>
            <a:outerShdw dist="53882" dir="2700000" algn="ctr" rotWithShape="0">
              <a:srgbClr val="000000">
                <a:alpha val="50000"/>
              </a:srgbClr>
            </a:outerShdw>
          </a:effectLst>
        </p:spPr>
        <p:txBody>
          <a:bodyPr>
            <a:spAutoFit/>
          </a:bodyPr>
          <a:lstStyle/>
          <a:p>
            <a:pPr algn="ctr">
              <a:spcBef>
                <a:spcPct val="0"/>
              </a:spcBef>
              <a:defRPr/>
            </a:pPr>
            <a:r>
              <a:rPr lang="es-ES_tradnl" sz="2000" b="1" dirty="0">
                <a:solidFill>
                  <a:schemeClr val="bg1"/>
                </a:solidFill>
              </a:rPr>
              <a:t>¿CÓMO INCIDEN LOS </a:t>
            </a:r>
            <a:r>
              <a:rPr lang="es-ES" sz="2000" b="1" dirty="0">
                <a:solidFill>
                  <a:schemeClr val="bg1"/>
                </a:solidFill>
              </a:rPr>
              <a:t>SISTEMAS ENERGÉTICOS (GLUCOLÍTICO-OXIDATIVO)  EN EL RENDIMIENTO FÍSICO DE LOS JUGADORES DE </a:t>
            </a:r>
            <a:r>
              <a:rPr lang="es-ES" sz="2000" b="1" dirty="0" smtClean="0">
                <a:solidFill>
                  <a:schemeClr val="bg1"/>
                </a:solidFill>
              </a:rPr>
              <a:t>FÚTBOL, </a:t>
            </a:r>
            <a:r>
              <a:rPr lang="es-ES" sz="2000" b="1" dirty="0">
                <a:solidFill>
                  <a:schemeClr val="bg1"/>
                </a:solidFill>
              </a:rPr>
              <a:t>EN LAS DIFERENTES POSICIONES DEL JUEGO?</a:t>
            </a:r>
            <a:endParaRPr lang="es-EC" sz="2000" dirty="0">
              <a:solidFill>
                <a:schemeClr val="bg1"/>
              </a:solidFill>
            </a:endParaRPr>
          </a:p>
          <a:p>
            <a:pPr algn="just">
              <a:lnSpc>
                <a:spcPct val="100000"/>
              </a:lnSpc>
              <a:spcBef>
                <a:spcPct val="0"/>
              </a:spcBef>
              <a:buClrTx/>
              <a:buSzTx/>
              <a:defRPr/>
            </a:pPr>
            <a:endParaRPr lang="es-ES" sz="1600" dirty="0">
              <a:solidFill>
                <a:schemeClr val="bg1"/>
              </a:solidFill>
              <a:cs typeface="Arial" charset="0"/>
            </a:endParaRPr>
          </a:p>
        </p:txBody>
      </p:sp>
      <p:sp>
        <p:nvSpPr>
          <p:cNvPr id="82984" name="Rectangle 40"/>
          <p:cNvSpPr>
            <a:spLocks noChangeArrowheads="1"/>
          </p:cNvSpPr>
          <p:nvPr/>
        </p:nvSpPr>
        <p:spPr bwMode="auto">
          <a:xfrm>
            <a:off x="1562100" y="117475"/>
            <a:ext cx="6067425" cy="625475"/>
          </a:xfrm>
          <a:prstGeom prst="rect">
            <a:avLst/>
          </a:prstGeom>
          <a:noFill/>
          <a:ln w="9525">
            <a:noFill/>
            <a:miter lim="800000"/>
            <a:headEnd/>
            <a:tailEnd/>
          </a:ln>
          <a:effectLst>
            <a:outerShdw dist="35921" dir="2700000" algn="ctr" rotWithShape="0">
              <a:schemeClr val="tx1"/>
            </a:outerShdw>
          </a:effectLst>
        </p:spPr>
        <p:txBody>
          <a:bodyPr anchor="ctr"/>
          <a:lstStyle/>
          <a:p>
            <a:pPr eaLnBrk="0" hangingPunct="0">
              <a:lnSpc>
                <a:spcPct val="100000"/>
              </a:lnSpc>
              <a:spcBef>
                <a:spcPct val="0"/>
              </a:spcBef>
              <a:buClrTx/>
              <a:buSzTx/>
              <a:defRPr/>
            </a:pPr>
            <a:r>
              <a:rPr lang="es-ES_tradnl" sz="3200" b="1" dirty="0" smtClean="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latin typeface="Impact" pitchFamily="34" charset="0"/>
              </a:rPr>
              <a:t>PREGUNTA DE </a:t>
            </a:r>
            <a:r>
              <a:rPr lang="es-ES_tradnl" sz="3200" b="1" dirty="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latin typeface="Impact" pitchFamily="34" charset="0"/>
              </a:rPr>
              <a:t>INVESTIGACIÓN</a:t>
            </a:r>
          </a:p>
        </p:txBody>
      </p:sp>
      <p:sp>
        <p:nvSpPr>
          <p:cNvPr id="82992" name="AutoShape 48"/>
          <p:cNvSpPr>
            <a:spLocks noChangeArrowheads="1"/>
          </p:cNvSpPr>
          <p:nvPr/>
        </p:nvSpPr>
        <p:spPr bwMode="auto">
          <a:xfrm>
            <a:off x="-8254" y="5554488"/>
            <a:ext cx="9123034" cy="1021556"/>
          </a:xfrm>
          <a:prstGeom prst="roundRect">
            <a:avLst>
              <a:gd name="adj" fmla="val 16667"/>
            </a:avLst>
          </a:prstGeom>
          <a:solidFill>
            <a:srgbClr val="FFFF00">
              <a:alpha val="60001"/>
            </a:srgbClr>
          </a:solidFill>
          <a:ln w="76200" algn="ctr">
            <a:solidFill>
              <a:srgbClr val="FFFFFF">
                <a:alpha val="14000"/>
              </a:srgbClr>
            </a:solidFill>
            <a:round/>
            <a:headEnd/>
            <a:tailEnd/>
          </a:ln>
          <a:effectLst>
            <a:outerShdw dist="17961" dir="2700000" algn="ctr" rotWithShape="0">
              <a:srgbClr val="000000">
                <a:alpha val="0"/>
              </a:srgbClr>
            </a:outerShdw>
          </a:effectLst>
        </p:spPr>
        <p:txBody>
          <a:bodyPr wrap="square">
            <a:spAutoFit/>
          </a:bodyPr>
          <a:lstStyle/>
          <a:p>
            <a:pPr>
              <a:lnSpc>
                <a:spcPct val="90000"/>
              </a:lnSpc>
              <a:buClr>
                <a:srgbClr val="49788D"/>
              </a:buClr>
              <a:buSzPct val="135000"/>
              <a:buFont typeface="Wingdings" pitchFamily="2" charset="2"/>
              <a:buNone/>
              <a:defRPr/>
            </a:pPr>
            <a:r>
              <a:rPr lang="es-ES_tradnl" sz="2000" b="1" dirty="0" smtClean="0">
                <a:solidFill>
                  <a:srgbClr val="FF0000"/>
                </a:solidFill>
                <a:ea typeface="SimSun" pitchFamily="2" charset="-122"/>
                <a:cs typeface="Arial" charset="0"/>
              </a:rPr>
              <a:t>JUSTIFICACIÓN:</a:t>
            </a:r>
            <a:r>
              <a:rPr lang="es-ES_tradnl" sz="2000" b="1" dirty="0">
                <a:solidFill>
                  <a:srgbClr val="FF0000"/>
                </a:solidFill>
                <a:ea typeface="SimSun" pitchFamily="2" charset="-122"/>
                <a:cs typeface="Arial" charset="0"/>
              </a:rPr>
              <a:t> </a:t>
            </a:r>
            <a:r>
              <a:rPr lang="es-ES" sz="2000" b="1" dirty="0" smtClean="0">
                <a:solidFill>
                  <a:schemeClr val="bg1"/>
                </a:solidFill>
              </a:rPr>
              <a:t>El </a:t>
            </a:r>
            <a:r>
              <a:rPr lang="es-ES" sz="2000" b="1" dirty="0">
                <a:solidFill>
                  <a:schemeClr val="bg1"/>
                </a:solidFill>
              </a:rPr>
              <a:t>determinar científicamente la utilización y desgate de los sistemas energéticos (glucolítico - oxidativo) de los jugadores de fútbol en las diferentes posiciones del juego</a:t>
            </a:r>
            <a:endParaRPr lang="es-ES_tradnl" sz="2000" b="1" dirty="0">
              <a:solidFill>
                <a:schemeClr val="bg1"/>
              </a:solidFill>
              <a:effectLst>
                <a:outerShdw blurRad="38100" dist="38100" dir="2700000" algn="tl">
                  <a:srgbClr val="000000"/>
                </a:outerShdw>
              </a:effectLst>
              <a:ea typeface="SimSun" pitchFamily="2" charset="-122"/>
              <a:cs typeface="Arial" charset="0"/>
            </a:endParaRPr>
          </a:p>
        </p:txBody>
      </p:sp>
      <p:sp>
        <p:nvSpPr>
          <p:cNvPr id="14347" name="AutoShape 54"/>
          <p:cNvSpPr>
            <a:spLocks/>
          </p:cNvSpPr>
          <p:nvPr/>
        </p:nvSpPr>
        <p:spPr bwMode="auto">
          <a:xfrm rot="-5400000">
            <a:off x="4737198" y="1222870"/>
            <a:ext cx="279400" cy="8328446"/>
          </a:xfrm>
          <a:prstGeom prst="leftBrace">
            <a:avLst>
              <a:gd name="adj1" fmla="val 0"/>
              <a:gd name="adj2" fmla="val 50000"/>
            </a:avLst>
          </a:prstGeom>
          <a:noFill/>
          <a:ln w="28575">
            <a:solidFill>
              <a:srgbClr val="FFFFFF"/>
            </a:solidFill>
            <a:round/>
            <a:headEnd/>
            <a:tailEnd type="none" w="lg" len="lg"/>
          </a:ln>
          <a:extLst>
            <a:ext uri="{909E8E84-426E-40DD-AFC4-6F175D3DCCD1}">
              <a14:hiddenFill xmlns:a14="http://schemas.microsoft.com/office/drawing/2010/main">
                <a:solidFill>
                  <a:srgbClr val="FFFFFF"/>
                </a:solidFill>
              </a14:hiddenFill>
            </a:ext>
          </a:extLst>
        </p:spPr>
        <p:txBody>
          <a:bodyPr/>
          <a:lstStyle/>
          <a:p>
            <a:endParaRPr lang="es-EC"/>
          </a:p>
        </p:txBody>
      </p:sp>
      <p:pic>
        <p:nvPicPr>
          <p:cNvPr id="14351" name="Picture 9" descr="espee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100" y="152399"/>
            <a:ext cx="781471" cy="909217"/>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20" name="19 Imagen" descr="http://t3.gstatic.com/images?q=tbn:ANd9GcTwOkDGM0xcROkcLVVozl5wa-HJcvMexh6s4eOtf_R9tJRzNxt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2403" y="146050"/>
            <a:ext cx="776287" cy="915567"/>
          </a:xfrm>
          <a:prstGeom prst="rect">
            <a:avLst/>
          </a:prstGeom>
          <a:noFill/>
          <a:ln>
            <a:noFill/>
          </a:ln>
        </p:spPr>
      </p:pic>
      <p:pic>
        <p:nvPicPr>
          <p:cNvPr id="21" name="20 Imagen" descr="C:\Users\USER\Documents\CAPITULOS DEL MARCO TEORICO\FOTOS DEL INDEPENDIENTE\DSC0391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3571" y="2132857"/>
            <a:ext cx="7386861" cy="3119740"/>
          </a:xfrm>
          <a:prstGeom prst="rect">
            <a:avLst/>
          </a:prstGeom>
          <a:noFill/>
          <a:ln>
            <a:noFill/>
          </a:ln>
        </p:spPr>
      </p:pic>
    </p:spTree>
    <p:extLst>
      <p:ext uri="{BB962C8B-B14F-4D97-AF65-F5344CB8AC3E}">
        <p14:creationId xmlns:p14="http://schemas.microsoft.com/office/powerpoint/2010/main" val="3567372914"/>
      </p:ext>
    </p:extLst>
  </p:cSld>
  <p:clrMapOvr>
    <a:masterClrMapping/>
  </p:clrMapOvr>
  <p:transition>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USER\Documents\CAPITULOS DEL MARCO TEORICO\FOTOS DEL INDEPENDIENTE\DSC0389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484263" y="1788545"/>
            <a:ext cx="5612130" cy="3420432"/>
          </a:xfrm>
          <a:prstGeom prst="rect">
            <a:avLst/>
          </a:prstGeom>
          <a:noFill/>
          <a:ln>
            <a:noFill/>
          </a:ln>
        </p:spPr>
      </p:pic>
      <p:sp>
        <p:nvSpPr>
          <p:cNvPr id="3" name="2 Rectángulo"/>
          <p:cNvSpPr/>
          <p:nvPr/>
        </p:nvSpPr>
        <p:spPr>
          <a:xfrm>
            <a:off x="251520" y="548680"/>
            <a:ext cx="5328592" cy="6186309"/>
          </a:xfrm>
          <a:prstGeom prst="rect">
            <a:avLst/>
          </a:prstGeom>
          <a:solidFill>
            <a:schemeClr val="bg1"/>
          </a:solidFill>
        </p:spPr>
        <p:txBody>
          <a:bodyPr wrap="square">
            <a:spAutoFit/>
          </a:bodyPr>
          <a:lstStyle/>
          <a:p>
            <a:pPr algn="just"/>
            <a:r>
              <a:rPr lang="es-ES_tradnl" b="1" dirty="0"/>
              <a:t>ANÁLISIS: </a:t>
            </a:r>
            <a:r>
              <a:rPr lang="es-ES_tradnl" b="1" dirty="0">
                <a:solidFill>
                  <a:srgbClr val="FFFF00"/>
                </a:solidFill>
              </a:rPr>
              <a:t>En correlación del sistema glucolítico y Vo2max  los jugadores de posición defensiva presentan una correlación de 0,42 lo que demuestra una correlación positiva moderada, mientras que en los delanteros es de 0,86 siendo una correlación positiva alta, los volantes mantienen una correlación de -0,59 lo que equivale a una correlación negativa modera y los arqueros la indica 0,82 que equivale a una correlación positiva alta. En la presentación de la correlación del sistema energético con el Vo2max presenta que los defensas tienen una correlación -0,41 lo que equivale a una correlación negativa moderada, así los delanteros presentan -0,87 lo que describe como correlación negativa alta y los volantes o,59 lo que es una correlación positiva moderada mientras que los arqueros mantienen una correlación -0,67 lo que equivale a una correlación negativa moderada </a:t>
            </a:r>
            <a:r>
              <a:rPr lang="es-ES_tradnl" b="1" dirty="0" smtClean="0">
                <a:solidFill>
                  <a:srgbClr val="FFFF00"/>
                </a:solidFill>
              </a:rPr>
              <a:t>.</a:t>
            </a:r>
            <a:endParaRPr lang="es-EC" b="1" dirty="0">
              <a:solidFill>
                <a:srgbClr val="FFFF00"/>
              </a:solidFill>
            </a:endParaRPr>
          </a:p>
        </p:txBody>
      </p:sp>
    </p:spTree>
    <p:extLst>
      <p:ext uri="{BB962C8B-B14F-4D97-AF65-F5344CB8AC3E}">
        <p14:creationId xmlns:p14="http://schemas.microsoft.com/office/powerpoint/2010/main" val="33360512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2 Título"/>
          <p:cNvSpPr txBox="1">
            <a:spLocks/>
          </p:cNvSpPr>
          <p:nvPr/>
        </p:nvSpPr>
        <p:spPr bwMode="auto">
          <a:xfrm>
            <a:off x="630238" y="1988840"/>
            <a:ext cx="8026400" cy="1000125"/>
          </a:xfrm>
          <a:prstGeom prst="rect">
            <a:avLst/>
          </a:prstGeom>
          <a:solidFill>
            <a:srgbClr val="000000">
              <a:alpha val="28000"/>
            </a:srgbClr>
          </a:solidFill>
          <a:ln w="101600">
            <a:solidFill>
              <a:srgbClr val="000000">
                <a:alpha val="17000"/>
              </a:srgbClr>
            </a:solidFill>
            <a:round/>
            <a:headEnd/>
            <a:tailEnd/>
          </a:ln>
          <a:effectLst>
            <a:outerShdw blurRad="127000" dist="50800" dir="5400000" algn="t" rotWithShape="0">
              <a:prstClr val="black">
                <a:alpha val="54000"/>
              </a:prstClr>
            </a:outerShdw>
          </a:effectLst>
        </p:spPr>
        <p:txBody>
          <a:bodyPr/>
          <a:lstStyle/>
          <a:p>
            <a:pPr eaLnBrk="0" hangingPunct="0">
              <a:lnSpc>
                <a:spcPct val="150000"/>
              </a:lnSpc>
              <a:spcBef>
                <a:spcPct val="0"/>
              </a:spcBef>
              <a:buClrTx/>
              <a:buSzTx/>
              <a:defRPr/>
            </a:pPr>
            <a:r>
              <a:rPr lang="es-AR" sz="4000" dirty="0" smtClean="0">
                <a:solidFill>
                  <a:srgbClr val="FFFF00"/>
                </a:solidFill>
                <a:effectLst>
                  <a:outerShdw blurRad="38100" dist="38100" dir="2700000" algn="tl">
                    <a:srgbClr val="000000">
                      <a:alpha val="43137"/>
                    </a:srgbClr>
                  </a:outerShdw>
                </a:effectLst>
                <a:latin typeface="+mj-lt"/>
              </a:rPr>
              <a:t>DISCUCIÓN DE HIPOTESIS </a:t>
            </a:r>
            <a:endParaRPr lang="es-AR" sz="4000" b="0" dirty="0">
              <a:solidFill>
                <a:srgbClr val="FFFF00"/>
              </a:solidFill>
              <a:effectLst>
                <a:outerShdw blurRad="38100" dist="38100" dir="2700000" algn="tl">
                  <a:srgbClr val="000000">
                    <a:alpha val="43137"/>
                  </a:srgbClr>
                </a:outerShdw>
              </a:effectLst>
              <a:latin typeface="+mj-lt"/>
            </a:endParaRPr>
          </a:p>
        </p:txBody>
      </p:sp>
      <p:sp>
        <p:nvSpPr>
          <p:cNvPr id="34820" name="AutoShape 32"/>
          <p:cNvSpPr>
            <a:spLocks noChangeArrowheads="1"/>
          </p:cNvSpPr>
          <p:nvPr/>
        </p:nvSpPr>
        <p:spPr bwMode="auto">
          <a:xfrm>
            <a:off x="-488950" y="4829175"/>
            <a:ext cx="10121900" cy="528638"/>
          </a:xfrm>
          <a:prstGeom prst="ellipse">
            <a:avLst/>
          </a:prstGeom>
          <a:gradFill rotWithShape="1">
            <a:gsLst>
              <a:gs pos="0">
                <a:srgbClr val="000000">
                  <a:alpha val="62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2000" b="0">
              <a:solidFill>
                <a:schemeClr val="tx1"/>
              </a:solidFill>
              <a:cs typeface="Arial" charset="0"/>
            </a:endParaRPr>
          </a:p>
        </p:txBody>
      </p:sp>
      <p:pic>
        <p:nvPicPr>
          <p:cNvPr id="34821" name="Picture 9" descr="espee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885" y="186344"/>
            <a:ext cx="1237803" cy="1285900"/>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11" name="10 Imagen" descr="http://t3.gstatic.com/images?q=tbn:ANd9GcTwOkDGM0xcROkcLVVozl5wa-HJcvMexh6s4eOtf_R9tJRzNxt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7001" y="110988"/>
            <a:ext cx="1114599" cy="1224136"/>
          </a:xfrm>
          <a:prstGeom prst="rect">
            <a:avLst/>
          </a:prstGeom>
          <a:noFill/>
          <a:ln>
            <a:noFill/>
          </a:ln>
        </p:spPr>
      </p:pic>
    </p:spTree>
    <p:extLst>
      <p:ext uri="{BB962C8B-B14F-4D97-AF65-F5344CB8AC3E}">
        <p14:creationId xmlns:p14="http://schemas.microsoft.com/office/powerpoint/2010/main" val="1908502234"/>
      </p:ext>
    </p:extLst>
  </p:cSld>
  <p:clrMapOvr>
    <a:masterClrMapping/>
  </p:clrMapOvr>
  <p:transition>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espee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4" y="404664"/>
            <a:ext cx="700178" cy="776436"/>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4" name="3 Imagen" descr="http://t3.gstatic.com/images?q=tbn:ANd9GcTwOkDGM0xcROkcLVVozl5wa-HJcvMexh6s4eOtf_R9tJRzNxt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283350"/>
            <a:ext cx="747192" cy="725724"/>
          </a:xfrm>
          <a:prstGeom prst="rect">
            <a:avLst/>
          </a:prstGeom>
          <a:noFill/>
          <a:ln>
            <a:noFill/>
          </a:ln>
        </p:spPr>
      </p:pic>
      <p:sp>
        <p:nvSpPr>
          <p:cNvPr id="6" name="5 CuadroTexto"/>
          <p:cNvSpPr txBox="1"/>
          <p:nvPr/>
        </p:nvSpPr>
        <p:spPr>
          <a:xfrm>
            <a:off x="290514" y="1229405"/>
            <a:ext cx="4032448" cy="2246769"/>
          </a:xfrm>
          <a:prstGeom prst="rect">
            <a:avLst/>
          </a:prstGeom>
          <a:solidFill>
            <a:srgbClr val="C00000"/>
          </a:solidFill>
        </p:spPr>
        <p:txBody>
          <a:bodyPr wrap="square" rtlCol="0">
            <a:spAutoFit/>
          </a:bodyPr>
          <a:lstStyle/>
          <a:p>
            <a:r>
              <a:rPr lang="es-ES" sz="2000" b="1" dirty="0" smtClean="0">
                <a:solidFill>
                  <a:schemeClr val="bg1"/>
                </a:solidFill>
              </a:rPr>
              <a:t>Hipótesis de trabajo</a:t>
            </a:r>
          </a:p>
          <a:p>
            <a:r>
              <a:rPr lang="es-ES" sz="2000" b="1" dirty="0" smtClean="0">
                <a:solidFill>
                  <a:schemeClr val="bg1"/>
                </a:solidFill>
              </a:rPr>
              <a:t>Hi</a:t>
            </a:r>
            <a:r>
              <a:rPr lang="es-ES" sz="2000" b="1" dirty="0">
                <a:solidFill>
                  <a:schemeClr val="bg1"/>
                </a:solidFill>
              </a:rPr>
              <a:t>: </a:t>
            </a:r>
            <a:r>
              <a:rPr lang="es-ES" sz="2000" b="1" dirty="0"/>
              <a:t>Los sistemas energéticos (glucolítico-oxidativo)  inciden en el rendimiento físico de los jugadores de futbol en las diferentes posiciones del juego</a:t>
            </a:r>
            <a:r>
              <a:rPr lang="es-ES" sz="2000" b="1" dirty="0" smtClean="0"/>
              <a:t>.</a:t>
            </a:r>
            <a:endParaRPr lang="es-EC" sz="2000" b="1" dirty="0"/>
          </a:p>
        </p:txBody>
      </p:sp>
      <p:sp>
        <p:nvSpPr>
          <p:cNvPr id="9" name="8 CuadroTexto"/>
          <p:cNvSpPr txBox="1"/>
          <p:nvPr/>
        </p:nvSpPr>
        <p:spPr>
          <a:xfrm>
            <a:off x="5180112" y="1229405"/>
            <a:ext cx="3744416" cy="2246769"/>
          </a:xfrm>
          <a:prstGeom prst="rect">
            <a:avLst/>
          </a:prstGeom>
          <a:solidFill>
            <a:srgbClr val="C00000"/>
          </a:solidFill>
        </p:spPr>
        <p:txBody>
          <a:bodyPr wrap="square" rtlCol="0">
            <a:spAutoFit/>
          </a:bodyPr>
          <a:lstStyle/>
          <a:p>
            <a:r>
              <a:rPr lang="es-ES" sz="2000" b="1" dirty="0">
                <a:solidFill>
                  <a:schemeClr val="bg1"/>
                </a:solidFill>
              </a:rPr>
              <a:t>Hipótesis Nula</a:t>
            </a:r>
            <a:endParaRPr lang="es-EC" sz="2000" b="1" dirty="0">
              <a:solidFill>
                <a:schemeClr val="bg1"/>
              </a:solidFill>
            </a:endParaRPr>
          </a:p>
          <a:p>
            <a:r>
              <a:rPr lang="es-ES" sz="2000" b="1" dirty="0">
                <a:solidFill>
                  <a:schemeClr val="bg1"/>
                </a:solidFill>
              </a:rPr>
              <a:t>Ho: </a:t>
            </a:r>
            <a:r>
              <a:rPr lang="es-ES" sz="2000" b="1" dirty="0"/>
              <a:t>Los sistemas energéticos (glucolítico-oxidativo) no inciden en el rendimiento físico de los jugadores de futbol en las diferentes posiciones del juego.</a:t>
            </a:r>
            <a:endParaRPr lang="es-EC" sz="2000" b="1" dirty="0"/>
          </a:p>
        </p:txBody>
      </p:sp>
      <p:pic>
        <p:nvPicPr>
          <p:cNvPr id="10" name="9 Imagen" descr="C:\Users\USER\Documents\CAPITULOS DEL MARCO TEORICO\FOTOS DEL INDEPENDIENTE\DSC0396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3728766"/>
            <a:ext cx="6120679" cy="2940594"/>
          </a:xfrm>
          <a:prstGeom prst="rect">
            <a:avLst/>
          </a:prstGeom>
          <a:noFill/>
          <a:ln>
            <a:noFill/>
          </a:ln>
        </p:spPr>
      </p:pic>
      <p:cxnSp>
        <p:nvCxnSpPr>
          <p:cNvPr id="5" name="4 Conector recto"/>
          <p:cNvCxnSpPr/>
          <p:nvPr/>
        </p:nvCxnSpPr>
        <p:spPr>
          <a:xfrm>
            <a:off x="5724128" y="1416844"/>
            <a:ext cx="2520280" cy="15959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flipH="1">
            <a:off x="5724128" y="1412776"/>
            <a:ext cx="2540632" cy="15999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1 CuadroTexto"/>
          <p:cNvSpPr txBox="1"/>
          <p:nvPr/>
        </p:nvSpPr>
        <p:spPr>
          <a:xfrm>
            <a:off x="1115616" y="384602"/>
            <a:ext cx="6984776" cy="584775"/>
          </a:xfrm>
          <a:prstGeom prst="rect">
            <a:avLst/>
          </a:prstGeom>
          <a:solidFill>
            <a:srgbClr val="FFFF00"/>
          </a:solidFill>
        </p:spPr>
        <p:txBody>
          <a:bodyPr wrap="square" rtlCol="0">
            <a:spAutoFit/>
          </a:bodyPr>
          <a:lstStyle/>
          <a:p>
            <a:pPr algn="ctr"/>
            <a:r>
              <a:rPr lang="es-EC" sz="3200" b="1" dirty="0" smtClean="0">
                <a:solidFill>
                  <a:schemeClr val="bg1"/>
                </a:solidFill>
              </a:rPr>
              <a:t>HIPOTESIS DE INVESTIGACIÓN </a:t>
            </a:r>
            <a:endParaRPr lang="es-EC" sz="3200" b="1" dirty="0">
              <a:solidFill>
                <a:schemeClr val="bg1"/>
              </a:solidFill>
            </a:endParaRPr>
          </a:p>
        </p:txBody>
      </p:sp>
    </p:spTree>
    <p:extLst>
      <p:ext uri="{BB962C8B-B14F-4D97-AF65-F5344CB8AC3E}">
        <p14:creationId xmlns:p14="http://schemas.microsoft.com/office/powerpoint/2010/main" val="35842423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ChangeArrowheads="1"/>
          </p:cNvSpPr>
          <p:nvPr/>
        </p:nvSpPr>
        <p:spPr bwMode="auto">
          <a:xfrm>
            <a:off x="0"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lnSpc>
                <a:spcPct val="100000"/>
              </a:lnSpc>
              <a:spcBef>
                <a:spcPct val="0"/>
              </a:spcBef>
              <a:buClrTx/>
              <a:buSzTx/>
            </a:pPr>
            <a:endParaRPr lang="es-EC" b="0">
              <a:solidFill>
                <a:schemeClr val="tx1"/>
              </a:solidFill>
            </a:endParaRPr>
          </a:p>
        </p:txBody>
      </p:sp>
      <p:sp>
        <p:nvSpPr>
          <p:cNvPr id="60420" name="AutoShape 32"/>
          <p:cNvSpPr>
            <a:spLocks noChangeArrowheads="1"/>
          </p:cNvSpPr>
          <p:nvPr/>
        </p:nvSpPr>
        <p:spPr bwMode="auto">
          <a:xfrm>
            <a:off x="285750" y="2273300"/>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b="0">
              <a:solidFill>
                <a:schemeClr val="tx1"/>
              </a:solidFill>
              <a:cs typeface="Arial" charset="0"/>
            </a:endParaRPr>
          </a:p>
        </p:txBody>
      </p:sp>
      <p:sp>
        <p:nvSpPr>
          <p:cNvPr id="25" name="AutoShape 36"/>
          <p:cNvSpPr>
            <a:spLocks noChangeArrowheads="1"/>
          </p:cNvSpPr>
          <p:nvPr/>
        </p:nvSpPr>
        <p:spPr bwMode="auto">
          <a:xfrm>
            <a:off x="546100" y="902474"/>
            <a:ext cx="8140700" cy="1003697"/>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a:spAutoFit/>
          </a:bodyPr>
          <a:lstStyle/>
          <a:p>
            <a:pPr lvl="0"/>
            <a:r>
              <a:rPr lang="es-ES" b="1" dirty="0">
                <a:solidFill>
                  <a:schemeClr val="bg1"/>
                </a:solidFill>
              </a:rPr>
              <a:t>Se comprueba la hipótesis de trabajo donde se observa la incidencia de los sistemas energéticos en el rendimiento físico de las diferentes posiciones de juego </a:t>
            </a:r>
            <a:endParaRPr lang="es-EC" b="1" dirty="0">
              <a:solidFill>
                <a:schemeClr val="bg1"/>
              </a:solidFill>
            </a:endParaRPr>
          </a:p>
        </p:txBody>
      </p:sp>
      <p:sp>
        <p:nvSpPr>
          <p:cNvPr id="60423" name="AutoShape 32"/>
          <p:cNvSpPr>
            <a:spLocks noChangeArrowheads="1"/>
          </p:cNvSpPr>
          <p:nvPr/>
        </p:nvSpPr>
        <p:spPr bwMode="auto">
          <a:xfrm>
            <a:off x="285750" y="4994275"/>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b="0">
              <a:solidFill>
                <a:schemeClr val="tx1"/>
              </a:solidFill>
              <a:cs typeface="Arial" charset="0"/>
            </a:endParaRPr>
          </a:p>
        </p:txBody>
      </p:sp>
      <p:sp>
        <p:nvSpPr>
          <p:cNvPr id="60424" name="AutoShape 32"/>
          <p:cNvSpPr>
            <a:spLocks noChangeArrowheads="1"/>
          </p:cNvSpPr>
          <p:nvPr/>
        </p:nvSpPr>
        <p:spPr bwMode="auto">
          <a:xfrm>
            <a:off x="285750" y="6211888"/>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b="0">
              <a:solidFill>
                <a:schemeClr val="tx1"/>
              </a:solidFill>
              <a:cs typeface="Arial" charset="0"/>
            </a:endParaRPr>
          </a:p>
        </p:txBody>
      </p:sp>
      <p:pic>
        <p:nvPicPr>
          <p:cNvPr id="60425" name="Picture 9" descr="espee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303" y="110988"/>
            <a:ext cx="626282" cy="684369"/>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22" name="AutoShape 36"/>
          <p:cNvSpPr>
            <a:spLocks noChangeArrowheads="1"/>
          </p:cNvSpPr>
          <p:nvPr/>
        </p:nvSpPr>
        <p:spPr bwMode="auto">
          <a:xfrm>
            <a:off x="514444" y="2069425"/>
            <a:ext cx="8077200" cy="702588"/>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a:spAutoFit/>
          </a:bodyPr>
          <a:lstStyle/>
          <a:p>
            <a:pPr lvl="0" algn="just">
              <a:buClr>
                <a:srgbClr val="49788D"/>
              </a:buClr>
              <a:buSzPct val="135000"/>
              <a:defRPr/>
            </a:pPr>
            <a:r>
              <a:rPr lang="es-ES" b="1" dirty="0">
                <a:solidFill>
                  <a:schemeClr val="bg1"/>
                </a:solidFill>
              </a:rPr>
              <a:t>Los sistemas energéticos mantienen una incidencia en el VO2max lo que permite lograr un mayor rendimiento deportivo</a:t>
            </a:r>
            <a:r>
              <a:rPr lang="es-ES" b="1" dirty="0" smtClean="0">
                <a:solidFill>
                  <a:schemeClr val="bg1"/>
                </a:solidFill>
              </a:rPr>
              <a:t>.</a:t>
            </a:r>
            <a:endParaRPr lang="es-EC" b="1" dirty="0">
              <a:solidFill>
                <a:schemeClr val="bg1"/>
              </a:solidFill>
            </a:endParaRPr>
          </a:p>
        </p:txBody>
      </p:sp>
      <p:sp>
        <p:nvSpPr>
          <p:cNvPr id="24" name="AutoShape 36"/>
          <p:cNvSpPr>
            <a:spLocks noChangeArrowheads="1"/>
          </p:cNvSpPr>
          <p:nvPr/>
        </p:nvSpPr>
        <p:spPr bwMode="auto">
          <a:xfrm>
            <a:off x="514444" y="2924944"/>
            <a:ext cx="8077200" cy="1003697"/>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a:spAutoFit/>
          </a:bodyPr>
          <a:lstStyle/>
          <a:p>
            <a:pPr algn="just">
              <a:buClr>
                <a:srgbClr val="49788D"/>
              </a:buClr>
              <a:buSzPct val="135000"/>
              <a:defRPr/>
            </a:pPr>
            <a:r>
              <a:rPr lang="es-ES" b="1" dirty="0">
                <a:solidFill>
                  <a:schemeClr val="bg1"/>
                </a:solidFill>
              </a:rPr>
              <a:t>El sistema energético glucolítico en los jugadores de posición defensiva representa un 75% de la totalidad del juego precompetitivo evaluado</a:t>
            </a:r>
          </a:p>
        </p:txBody>
      </p:sp>
      <p:sp>
        <p:nvSpPr>
          <p:cNvPr id="26" name="AutoShape 36"/>
          <p:cNvSpPr>
            <a:spLocks noChangeArrowheads="1"/>
          </p:cNvSpPr>
          <p:nvPr/>
        </p:nvSpPr>
        <p:spPr bwMode="auto">
          <a:xfrm>
            <a:off x="514444" y="4149080"/>
            <a:ext cx="8077200" cy="702588"/>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a:spAutoFit/>
          </a:bodyPr>
          <a:lstStyle/>
          <a:p>
            <a:pPr algn="just">
              <a:buClr>
                <a:srgbClr val="49788D"/>
              </a:buClr>
              <a:buSzPct val="135000"/>
              <a:defRPr/>
            </a:pPr>
            <a:r>
              <a:rPr lang="es-ES" b="1" dirty="0" smtClean="0">
                <a:solidFill>
                  <a:schemeClr val="bg1"/>
                </a:solidFill>
              </a:rPr>
              <a:t>El </a:t>
            </a:r>
            <a:r>
              <a:rPr lang="es-ES" b="1" dirty="0">
                <a:solidFill>
                  <a:schemeClr val="bg1"/>
                </a:solidFill>
              </a:rPr>
              <a:t>sistema energético glucolítico en los jugadores delanteros representa un 86% de la totalidad del juego precompetitivo evaluado</a:t>
            </a:r>
            <a:endParaRPr lang="es-ES" b="1" dirty="0">
              <a:solidFill>
                <a:schemeClr val="bg1"/>
              </a:solidFill>
              <a:effectLst>
                <a:outerShdw blurRad="38100" dist="38100" dir="2700000" algn="tl">
                  <a:srgbClr val="000000"/>
                </a:outerShdw>
              </a:effectLst>
              <a:ea typeface="SimSun" pitchFamily="2" charset="-122"/>
              <a:cs typeface="Arial" charset="0"/>
            </a:endParaRPr>
          </a:p>
        </p:txBody>
      </p:sp>
      <p:sp>
        <p:nvSpPr>
          <p:cNvPr id="33" name="AutoShape 36"/>
          <p:cNvSpPr>
            <a:spLocks noChangeArrowheads="1"/>
          </p:cNvSpPr>
          <p:nvPr/>
        </p:nvSpPr>
        <p:spPr bwMode="auto">
          <a:xfrm>
            <a:off x="514444" y="5074781"/>
            <a:ext cx="8077200" cy="702588"/>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a:spAutoFit/>
          </a:bodyPr>
          <a:lstStyle/>
          <a:p>
            <a:pPr algn="just">
              <a:buClr>
                <a:srgbClr val="49788D"/>
              </a:buClr>
              <a:buSzPct val="135000"/>
              <a:defRPr/>
            </a:pPr>
            <a:r>
              <a:rPr lang="es-ES" b="1" dirty="0">
                <a:solidFill>
                  <a:schemeClr val="bg1"/>
                </a:solidFill>
              </a:rPr>
              <a:t>El sistema energético glucolítico en los jugadores volantes representa un 89% de la totalidad del juego precompetitivo evaluado</a:t>
            </a:r>
            <a:endParaRPr lang="es-ES" b="1" dirty="0">
              <a:solidFill>
                <a:schemeClr val="bg1"/>
              </a:solidFill>
              <a:effectLst>
                <a:outerShdw blurRad="38100" dist="38100" dir="2700000" algn="tl">
                  <a:srgbClr val="000000"/>
                </a:outerShdw>
              </a:effectLst>
              <a:ea typeface="SimSun" pitchFamily="2" charset="-122"/>
              <a:cs typeface="Arial" charset="0"/>
            </a:endParaRPr>
          </a:p>
        </p:txBody>
      </p:sp>
      <p:sp>
        <p:nvSpPr>
          <p:cNvPr id="36" name="AutoShape 36"/>
          <p:cNvSpPr>
            <a:spLocks noChangeArrowheads="1"/>
          </p:cNvSpPr>
          <p:nvPr/>
        </p:nvSpPr>
        <p:spPr bwMode="auto">
          <a:xfrm>
            <a:off x="514444" y="5938600"/>
            <a:ext cx="8077200" cy="702588"/>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a:spAutoFit/>
          </a:bodyPr>
          <a:lstStyle/>
          <a:p>
            <a:pPr algn="just">
              <a:buClr>
                <a:srgbClr val="49788D"/>
              </a:buClr>
              <a:buSzPct val="135000"/>
              <a:defRPr/>
            </a:pPr>
            <a:r>
              <a:rPr lang="es-ES" b="1" dirty="0">
                <a:solidFill>
                  <a:schemeClr val="bg1"/>
                </a:solidFill>
              </a:rPr>
              <a:t>El sistema energético glucolítico en los jugadores arqueros representa un 22% de la totalidad del juego precompetitivo evaluado</a:t>
            </a:r>
            <a:endParaRPr lang="es-ES" b="1" dirty="0">
              <a:solidFill>
                <a:schemeClr val="bg1"/>
              </a:solidFill>
              <a:effectLst>
                <a:outerShdw blurRad="38100" dist="38100" dir="2700000" algn="tl">
                  <a:srgbClr val="000000"/>
                </a:outerShdw>
              </a:effectLst>
              <a:ea typeface="SimSun" pitchFamily="2" charset="-122"/>
              <a:cs typeface="Arial" charset="0"/>
            </a:endParaRPr>
          </a:p>
        </p:txBody>
      </p:sp>
      <p:pic>
        <p:nvPicPr>
          <p:cNvPr id="18" name="17 Imagen" descr="http://t3.gstatic.com/images?q=tbn:ANd9GcTwOkDGM0xcROkcLVVozl5wa-HJcvMexh6s4eOtf_R9tJRzNxt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8424" y="110988"/>
            <a:ext cx="603176" cy="684369"/>
          </a:xfrm>
          <a:prstGeom prst="rect">
            <a:avLst/>
          </a:prstGeom>
          <a:noFill/>
          <a:ln>
            <a:noFill/>
          </a:ln>
        </p:spPr>
      </p:pic>
      <p:sp>
        <p:nvSpPr>
          <p:cNvPr id="2" name="1 CuadroTexto"/>
          <p:cNvSpPr txBox="1"/>
          <p:nvPr/>
        </p:nvSpPr>
        <p:spPr>
          <a:xfrm>
            <a:off x="1043608" y="228600"/>
            <a:ext cx="3024336" cy="461665"/>
          </a:xfrm>
          <a:prstGeom prst="rect">
            <a:avLst/>
          </a:prstGeom>
          <a:solidFill>
            <a:srgbClr val="C00000"/>
          </a:solidFill>
          <a:ln>
            <a:solidFill>
              <a:schemeClr val="bg1"/>
            </a:solidFill>
          </a:ln>
        </p:spPr>
        <p:txBody>
          <a:bodyPr wrap="square" rtlCol="0">
            <a:spAutoFit/>
          </a:bodyPr>
          <a:lstStyle/>
          <a:p>
            <a:r>
              <a:rPr lang="es-EC" sz="2400" b="1" dirty="0" smtClean="0"/>
              <a:t>CONCLUSIONES</a:t>
            </a:r>
            <a:endParaRPr lang="es-EC" sz="2400" b="1" dirty="0"/>
          </a:p>
        </p:txBody>
      </p:sp>
    </p:spTree>
    <p:extLst>
      <p:ext uri="{BB962C8B-B14F-4D97-AF65-F5344CB8AC3E}">
        <p14:creationId xmlns:p14="http://schemas.microsoft.com/office/powerpoint/2010/main" val="2933694361"/>
      </p:ext>
    </p:extLst>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lnSpc>
                <a:spcPct val="100000"/>
              </a:lnSpc>
              <a:spcBef>
                <a:spcPct val="0"/>
              </a:spcBef>
              <a:buClrTx/>
              <a:buSzTx/>
            </a:pPr>
            <a:endParaRPr lang="es-EC" sz="1800" b="0">
              <a:solidFill>
                <a:schemeClr val="tx1"/>
              </a:solidFill>
            </a:endParaRPr>
          </a:p>
        </p:txBody>
      </p:sp>
      <p:sp>
        <p:nvSpPr>
          <p:cNvPr id="61444" name="AutoShape 32"/>
          <p:cNvSpPr>
            <a:spLocks noChangeArrowheads="1"/>
          </p:cNvSpPr>
          <p:nvPr/>
        </p:nvSpPr>
        <p:spPr bwMode="auto">
          <a:xfrm>
            <a:off x="285750" y="2273300"/>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1000" b="0">
              <a:solidFill>
                <a:schemeClr val="tx1"/>
              </a:solidFill>
              <a:cs typeface="Arial" charset="0"/>
            </a:endParaRPr>
          </a:p>
        </p:txBody>
      </p:sp>
      <p:sp>
        <p:nvSpPr>
          <p:cNvPr id="61447" name="AutoShape 32"/>
          <p:cNvSpPr>
            <a:spLocks noChangeArrowheads="1"/>
          </p:cNvSpPr>
          <p:nvPr/>
        </p:nvSpPr>
        <p:spPr bwMode="auto">
          <a:xfrm>
            <a:off x="285750" y="4994275"/>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1000" b="0">
              <a:solidFill>
                <a:schemeClr val="tx1"/>
              </a:solidFill>
              <a:cs typeface="Arial" charset="0"/>
            </a:endParaRPr>
          </a:p>
        </p:txBody>
      </p:sp>
      <p:pic>
        <p:nvPicPr>
          <p:cNvPr id="61449" name="Picture 9" descr="espee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8737"/>
            <a:ext cx="668387" cy="658813"/>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22" name="AutoShape 36"/>
          <p:cNvSpPr>
            <a:spLocks noChangeArrowheads="1"/>
          </p:cNvSpPr>
          <p:nvPr/>
        </p:nvSpPr>
        <p:spPr bwMode="auto">
          <a:xfrm>
            <a:off x="679636" y="2020252"/>
            <a:ext cx="8077200" cy="1003697"/>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a:spAutoFit/>
          </a:bodyPr>
          <a:lstStyle/>
          <a:p>
            <a:pPr lvl="0" algn="just"/>
            <a:r>
              <a:rPr lang="es-ES" b="1" dirty="0" smtClean="0">
                <a:solidFill>
                  <a:schemeClr val="bg1"/>
                </a:solidFill>
              </a:rPr>
              <a:t>El </a:t>
            </a:r>
            <a:r>
              <a:rPr lang="es-ES" b="1" dirty="0">
                <a:solidFill>
                  <a:schemeClr val="bg1"/>
                </a:solidFill>
              </a:rPr>
              <a:t>sistema energético oxidativo en juego precompetitivo en los jugadores de posición delanteros </a:t>
            </a:r>
            <a:r>
              <a:rPr lang="es-ES" b="1" dirty="0" smtClean="0">
                <a:solidFill>
                  <a:schemeClr val="bg1"/>
                </a:solidFill>
              </a:rPr>
              <a:t>es de </a:t>
            </a:r>
            <a:r>
              <a:rPr lang="es-ES" b="1" dirty="0">
                <a:solidFill>
                  <a:schemeClr val="bg1"/>
                </a:solidFill>
              </a:rPr>
              <a:t>un 14,43% en relación a la totalidad de energía </a:t>
            </a:r>
            <a:r>
              <a:rPr lang="es-ES" b="1" dirty="0" smtClean="0">
                <a:solidFill>
                  <a:schemeClr val="bg1"/>
                </a:solidFill>
              </a:rPr>
              <a:t>gastada</a:t>
            </a:r>
            <a:endParaRPr lang="es-EC" b="1" dirty="0">
              <a:solidFill>
                <a:schemeClr val="bg1"/>
              </a:solidFill>
            </a:endParaRPr>
          </a:p>
        </p:txBody>
      </p:sp>
      <p:sp>
        <p:nvSpPr>
          <p:cNvPr id="24" name="AutoShape 36"/>
          <p:cNvSpPr>
            <a:spLocks noChangeArrowheads="1"/>
          </p:cNvSpPr>
          <p:nvPr/>
        </p:nvSpPr>
        <p:spPr bwMode="auto">
          <a:xfrm>
            <a:off x="658205" y="3212976"/>
            <a:ext cx="8077200" cy="1003697"/>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a:spAutoFit/>
          </a:bodyPr>
          <a:lstStyle/>
          <a:p>
            <a:pPr lvl="0" algn="just"/>
            <a:r>
              <a:rPr lang="es-ES" b="1" dirty="0" smtClean="0">
                <a:solidFill>
                  <a:schemeClr val="bg1"/>
                </a:solidFill>
              </a:rPr>
              <a:t>El </a:t>
            </a:r>
            <a:r>
              <a:rPr lang="es-ES" b="1" dirty="0">
                <a:solidFill>
                  <a:schemeClr val="bg1"/>
                </a:solidFill>
              </a:rPr>
              <a:t>sistema energético oxidativo en juego precompetitivo en los jugadores de posición volantes  en un 10,38% en relación a la totalidad de energía gastada</a:t>
            </a:r>
            <a:endParaRPr lang="es-EC" b="1" dirty="0">
              <a:solidFill>
                <a:schemeClr val="bg1"/>
              </a:solidFill>
            </a:endParaRPr>
          </a:p>
        </p:txBody>
      </p:sp>
      <p:sp>
        <p:nvSpPr>
          <p:cNvPr id="26" name="AutoShape 36"/>
          <p:cNvSpPr>
            <a:spLocks noChangeArrowheads="1"/>
          </p:cNvSpPr>
          <p:nvPr/>
        </p:nvSpPr>
        <p:spPr bwMode="auto">
          <a:xfrm>
            <a:off x="623566" y="4422378"/>
            <a:ext cx="8077200" cy="1003697"/>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a:spAutoFit/>
          </a:bodyPr>
          <a:lstStyle/>
          <a:p>
            <a:pPr lvl="0" algn="just"/>
            <a:r>
              <a:rPr lang="es-ES" b="1" dirty="0" smtClean="0">
                <a:solidFill>
                  <a:schemeClr val="bg1"/>
                </a:solidFill>
              </a:rPr>
              <a:t>El </a:t>
            </a:r>
            <a:r>
              <a:rPr lang="es-ES" b="1" dirty="0">
                <a:solidFill>
                  <a:schemeClr val="bg1"/>
                </a:solidFill>
              </a:rPr>
              <a:t>sistema energético oxidativo en juego precompetitivo en los jugadores de posición arqueros  en un 68,37% en relación a la totalidad de energía gastada</a:t>
            </a:r>
            <a:endParaRPr lang="es-EC" b="1" dirty="0">
              <a:solidFill>
                <a:schemeClr val="bg1"/>
              </a:solidFill>
            </a:endParaRPr>
          </a:p>
        </p:txBody>
      </p:sp>
      <p:sp>
        <p:nvSpPr>
          <p:cNvPr id="14" name="AutoShape 36"/>
          <p:cNvSpPr>
            <a:spLocks noChangeArrowheads="1"/>
          </p:cNvSpPr>
          <p:nvPr/>
        </p:nvSpPr>
        <p:spPr bwMode="auto">
          <a:xfrm>
            <a:off x="684820" y="836712"/>
            <a:ext cx="8077200" cy="1003697"/>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a:spAutoFit/>
          </a:bodyPr>
          <a:lstStyle/>
          <a:p>
            <a:pPr lvl="0"/>
            <a:r>
              <a:rPr lang="es-ES" b="1" dirty="0">
                <a:solidFill>
                  <a:schemeClr val="bg1"/>
                </a:solidFill>
              </a:rPr>
              <a:t>Se observa al sistema energético oxidativo en juego precompetitivo en los jugadores de posición defensiva en un 24,46% en relación a la totalidad de energía gastada</a:t>
            </a:r>
            <a:endParaRPr lang="es-EC" b="1" dirty="0">
              <a:solidFill>
                <a:schemeClr val="bg1"/>
              </a:solidFill>
            </a:endParaRPr>
          </a:p>
        </p:txBody>
      </p:sp>
      <p:pic>
        <p:nvPicPr>
          <p:cNvPr id="15" name="14 Imagen" descr="http://t3.gstatic.com/images?q=tbn:ANd9GcTwOkDGM0xcROkcLVVozl5wa-HJcvMexh6s4eOtf_R9tJRzNxt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2440" y="110988"/>
            <a:ext cx="459160" cy="606562"/>
          </a:xfrm>
          <a:prstGeom prst="rect">
            <a:avLst/>
          </a:prstGeom>
          <a:noFill/>
          <a:ln>
            <a:noFill/>
          </a:ln>
        </p:spPr>
      </p:pic>
    </p:spTree>
    <p:extLst>
      <p:ext uri="{BB962C8B-B14F-4D97-AF65-F5344CB8AC3E}">
        <p14:creationId xmlns:p14="http://schemas.microsoft.com/office/powerpoint/2010/main" val="515327255"/>
      </p:ext>
    </p:extLst>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ChangeArrowheads="1"/>
          </p:cNvSpPr>
          <p:nvPr/>
        </p:nvSpPr>
        <p:spPr bwMode="auto">
          <a:xfrm>
            <a:off x="0"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lnSpc>
                <a:spcPct val="100000"/>
              </a:lnSpc>
              <a:spcBef>
                <a:spcPct val="0"/>
              </a:spcBef>
              <a:buClrTx/>
              <a:buSzTx/>
            </a:pPr>
            <a:endParaRPr lang="es-EC" b="0">
              <a:solidFill>
                <a:schemeClr val="tx1"/>
              </a:solidFill>
            </a:endParaRPr>
          </a:p>
        </p:txBody>
      </p:sp>
      <p:sp>
        <p:nvSpPr>
          <p:cNvPr id="61444" name="AutoShape 32"/>
          <p:cNvSpPr>
            <a:spLocks noChangeArrowheads="1"/>
          </p:cNvSpPr>
          <p:nvPr/>
        </p:nvSpPr>
        <p:spPr bwMode="auto">
          <a:xfrm>
            <a:off x="285750" y="2273300"/>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b="0">
              <a:solidFill>
                <a:schemeClr val="tx1"/>
              </a:solidFill>
              <a:cs typeface="Arial" charset="0"/>
            </a:endParaRPr>
          </a:p>
        </p:txBody>
      </p:sp>
      <p:sp>
        <p:nvSpPr>
          <p:cNvPr id="61446" name="AutoShape 32"/>
          <p:cNvSpPr>
            <a:spLocks noChangeArrowheads="1"/>
          </p:cNvSpPr>
          <p:nvPr/>
        </p:nvSpPr>
        <p:spPr bwMode="auto">
          <a:xfrm>
            <a:off x="285750" y="3425825"/>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b="0">
              <a:solidFill>
                <a:schemeClr val="tx1"/>
              </a:solidFill>
              <a:cs typeface="Arial" charset="0"/>
            </a:endParaRPr>
          </a:p>
        </p:txBody>
      </p:sp>
      <p:sp>
        <p:nvSpPr>
          <p:cNvPr id="61448" name="AutoShape 32"/>
          <p:cNvSpPr>
            <a:spLocks noChangeArrowheads="1"/>
          </p:cNvSpPr>
          <p:nvPr/>
        </p:nvSpPr>
        <p:spPr bwMode="auto">
          <a:xfrm>
            <a:off x="285750" y="6211888"/>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b="0">
              <a:solidFill>
                <a:schemeClr val="tx1"/>
              </a:solidFill>
              <a:cs typeface="Arial" charset="0"/>
            </a:endParaRPr>
          </a:p>
        </p:txBody>
      </p:sp>
      <p:pic>
        <p:nvPicPr>
          <p:cNvPr id="61449" name="Picture 9" descr="espee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8737"/>
            <a:ext cx="668387" cy="658813"/>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22" name="AutoShape 36"/>
          <p:cNvSpPr>
            <a:spLocks noChangeArrowheads="1"/>
          </p:cNvSpPr>
          <p:nvPr/>
        </p:nvSpPr>
        <p:spPr bwMode="auto">
          <a:xfrm>
            <a:off x="579016" y="2002512"/>
            <a:ext cx="8077200" cy="702588"/>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a:spAutoFit/>
          </a:bodyPr>
          <a:lstStyle/>
          <a:p>
            <a:pPr lvl="0"/>
            <a:r>
              <a:rPr lang="es-ES" b="1" dirty="0">
                <a:solidFill>
                  <a:schemeClr val="bg1"/>
                </a:solidFill>
              </a:rPr>
              <a:t>Se determino que los jugadores de posición arqueros mantienen menor gasto energético glucolítico en sus funciones de juego.</a:t>
            </a:r>
            <a:endParaRPr lang="es-EC" b="1" dirty="0">
              <a:solidFill>
                <a:schemeClr val="bg1"/>
              </a:solidFill>
            </a:endParaRPr>
          </a:p>
        </p:txBody>
      </p:sp>
      <p:sp>
        <p:nvSpPr>
          <p:cNvPr id="24" name="AutoShape 36"/>
          <p:cNvSpPr>
            <a:spLocks noChangeArrowheads="1"/>
          </p:cNvSpPr>
          <p:nvPr/>
        </p:nvSpPr>
        <p:spPr bwMode="auto">
          <a:xfrm>
            <a:off x="550069" y="2974062"/>
            <a:ext cx="8077200" cy="702588"/>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a:spAutoFit/>
          </a:bodyPr>
          <a:lstStyle/>
          <a:p>
            <a:pPr lvl="0"/>
            <a:r>
              <a:rPr lang="es-ES" b="1" dirty="0">
                <a:solidFill>
                  <a:schemeClr val="bg1"/>
                </a:solidFill>
              </a:rPr>
              <a:t>Se observa que los jugadores de posición arqueros mantienen mayor desgaste energético oxidativo en las funciones de juego.</a:t>
            </a:r>
            <a:endParaRPr lang="es-EC" b="1" dirty="0">
              <a:solidFill>
                <a:schemeClr val="bg1"/>
              </a:solidFill>
            </a:endParaRPr>
          </a:p>
        </p:txBody>
      </p:sp>
      <p:sp>
        <p:nvSpPr>
          <p:cNvPr id="26" name="AutoShape 36"/>
          <p:cNvSpPr>
            <a:spLocks noChangeArrowheads="1"/>
          </p:cNvSpPr>
          <p:nvPr/>
        </p:nvSpPr>
        <p:spPr bwMode="auto">
          <a:xfrm>
            <a:off x="579016" y="3933056"/>
            <a:ext cx="8077200" cy="702588"/>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a:spAutoFit/>
          </a:bodyPr>
          <a:lstStyle/>
          <a:p>
            <a:pPr lvl="0"/>
            <a:r>
              <a:rPr lang="es-ES" b="1" dirty="0">
                <a:solidFill>
                  <a:schemeClr val="bg1"/>
                </a:solidFill>
              </a:rPr>
              <a:t>Se determino que los jugadores de posición volantes  mantienen el menor gasto energético oxidativo en las funciones de juego.</a:t>
            </a:r>
            <a:endParaRPr lang="es-EC" b="1" dirty="0">
              <a:solidFill>
                <a:schemeClr val="bg1"/>
              </a:solidFill>
            </a:endParaRPr>
          </a:p>
        </p:txBody>
      </p:sp>
      <p:sp>
        <p:nvSpPr>
          <p:cNvPr id="14" name="AutoShape 36"/>
          <p:cNvSpPr>
            <a:spLocks noChangeArrowheads="1"/>
          </p:cNvSpPr>
          <p:nvPr/>
        </p:nvSpPr>
        <p:spPr bwMode="auto">
          <a:xfrm>
            <a:off x="579016" y="837416"/>
            <a:ext cx="8077200" cy="1003697"/>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a:spAutoFit/>
          </a:bodyPr>
          <a:lstStyle/>
          <a:p>
            <a:pPr lvl="0"/>
            <a:r>
              <a:rPr lang="es-ES" b="1" dirty="0">
                <a:solidFill>
                  <a:schemeClr val="bg1"/>
                </a:solidFill>
              </a:rPr>
              <a:t>Se observa que los jugadores de posición volantes mantienen un mayor desgaste energético glucolítico en las actividades de juego y su funcionalidad.</a:t>
            </a:r>
            <a:endParaRPr lang="es-EC" b="1" dirty="0">
              <a:solidFill>
                <a:schemeClr val="bg1"/>
              </a:solidFill>
            </a:endParaRPr>
          </a:p>
        </p:txBody>
      </p:sp>
      <p:pic>
        <p:nvPicPr>
          <p:cNvPr id="15" name="14 Imagen" descr="http://t3.gstatic.com/images?q=tbn:ANd9GcTwOkDGM0xcROkcLVVozl5wa-HJcvMexh6s4eOtf_R9tJRzNxt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2440" y="110988"/>
            <a:ext cx="459160" cy="606562"/>
          </a:xfrm>
          <a:prstGeom prst="rect">
            <a:avLst/>
          </a:prstGeom>
          <a:noFill/>
          <a:ln>
            <a:noFill/>
          </a:ln>
        </p:spPr>
      </p:pic>
    </p:spTree>
    <p:extLst>
      <p:ext uri="{BB962C8B-B14F-4D97-AF65-F5344CB8AC3E}">
        <p14:creationId xmlns:p14="http://schemas.microsoft.com/office/powerpoint/2010/main" val="2326122910"/>
      </p:ext>
    </p:extLst>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ChangeArrowheads="1"/>
          </p:cNvSpPr>
          <p:nvPr/>
        </p:nvSpPr>
        <p:spPr bwMode="auto">
          <a:xfrm>
            <a:off x="0"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lnSpc>
                <a:spcPct val="100000"/>
              </a:lnSpc>
              <a:spcBef>
                <a:spcPct val="0"/>
              </a:spcBef>
              <a:buClrTx/>
              <a:buSzTx/>
            </a:pPr>
            <a:endParaRPr lang="es-EC" b="1">
              <a:solidFill>
                <a:schemeClr val="tx1"/>
              </a:solidFill>
            </a:endParaRPr>
          </a:p>
        </p:txBody>
      </p:sp>
      <p:sp>
        <p:nvSpPr>
          <p:cNvPr id="62468" name="AutoShape 32"/>
          <p:cNvSpPr>
            <a:spLocks noChangeArrowheads="1"/>
          </p:cNvSpPr>
          <p:nvPr/>
        </p:nvSpPr>
        <p:spPr bwMode="auto">
          <a:xfrm>
            <a:off x="285750" y="2273300"/>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just">
              <a:lnSpc>
                <a:spcPct val="100000"/>
              </a:lnSpc>
              <a:spcBef>
                <a:spcPct val="0"/>
              </a:spcBef>
              <a:buClrTx/>
              <a:buSzTx/>
            </a:pPr>
            <a:endParaRPr lang="es-ES_tradnl" b="1">
              <a:solidFill>
                <a:schemeClr val="tx1"/>
              </a:solidFill>
              <a:cs typeface="Arial" charset="0"/>
            </a:endParaRPr>
          </a:p>
        </p:txBody>
      </p:sp>
      <p:sp>
        <p:nvSpPr>
          <p:cNvPr id="25" name="AutoShape 36"/>
          <p:cNvSpPr>
            <a:spLocks noChangeArrowheads="1"/>
          </p:cNvSpPr>
          <p:nvPr/>
        </p:nvSpPr>
        <p:spPr bwMode="auto">
          <a:xfrm>
            <a:off x="520700" y="836712"/>
            <a:ext cx="8140700" cy="1304806"/>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a:spAutoFit/>
          </a:bodyPr>
          <a:lstStyle/>
          <a:p>
            <a:pPr lvl="0" algn="just"/>
            <a:r>
              <a:rPr lang="es-ES" b="1" dirty="0">
                <a:solidFill>
                  <a:schemeClr val="bg1"/>
                </a:solidFill>
              </a:rPr>
              <a:t>Restructurar planes y programas de entrenamiento del fútbol direccionados al desgaste energético  realizado en las diferentes posiciones del futbol lo que permitirá mantener una mayor especificidad de entrenamiento.</a:t>
            </a:r>
            <a:endParaRPr lang="es-EC" b="1" dirty="0">
              <a:solidFill>
                <a:schemeClr val="bg1"/>
              </a:solidFill>
            </a:endParaRPr>
          </a:p>
        </p:txBody>
      </p:sp>
      <p:sp>
        <p:nvSpPr>
          <p:cNvPr id="62470" name="AutoShape 32"/>
          <p:cNvSpPr>
            <a:spLocks noChangeArrowheads="1"/>
          </p:cNvSpPr>
          <p:nvPr/>
        </p:nvSpPr>
        <p:spPr bwMode="auto">
          <a:xfrm>
            <a:off x="285750" y="3425825"/>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just">
              <a:lnSpc>
                <a:spcPct val="100000"/>
              </a:lnSpc>
              <a:spcBef>
                <a:spcPct val="0"/>
              </a:spcBef>
              <a:buClrTx/>
              <a:buSzTx/>
            </a:pPr>
            <a:endParaRPr lang="es-ES_tradnl" b="1">
              <a:solidFill>
                <a:schemeClr val="tx1"/>
              </a:solidFill>
              <a:cs typeface="Arial" charset="0"/>
            </a:endParaRPr>
          </a:p>
        </p:txBody>
      </p:sp>
      <p:sp>
        <p:nvSpPr>
          <p:cNvPr id="62471" name="AutoShape 32"/>
          <p:cNvSpPr>
            <a:spLocks noChangeArrowheads="1"/>
          </p:cNvSpPr>
          <p:nvPr/>
        </p:nvSpPr>
        <p:spPr bwMode="auto">
          <a:xfrm>
            <a:off x="285750" y="4994275"/>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just">
              <a:lnSpc>
                <a:spcPct val="100000"/>
              </a:lnSpc>
              <a:spcBef>
                <a:spcPct val="0"/>
              </a:spcBef>
              <a:buClrTx/>
              <a:buSzTx/>
            </a:pPr>
            <a:endParaRPr lang="es-ES_tradnl" b="1">
              <a:solidFill>
                <a:schemeClr val="tx1"/>
              </a:solidFill>
              <a:cs typeface="Arial" charset="0"/>
            </a:endParaRPr>
          </a:p>
        </p:txBody>
      </p:sp>
      <p:pic>
        <p:nvPicPr>
          <p:cNvPr id="62473" name="Picture 9" descr="espee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407" y="92011"/>
            <a:ext cx="552178" cy="603392"/>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22" name="AutoShape 36"/>
          <p:cNvSpPr>
            <a:spLocks noChangeArrowheads="1"/>
          </p:cNvSpPr>
          <p:nvPr/>
        </p:nvSpPr>
        <p:spPr bwMode="auto">
          <a:xfrm>
            <a:off x="549065" y="2422128"/>
            <a:ext cx="8077200" cy="1003697"/>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a:spAutoFit/>
          </a:bodyPr>
          <a:lstStyle/>
          <a:p>
            <a:pPr lvl="0" algn="just">
              <a:buClr>
                <a:srgbClr val="49788D"/>
              </a:buClr>
              <a:buSzPct val="135000"/>
              <a:defRPr/>
            </a:pPr>
            <a:r>
              <a:rPr lang="es-ES" b="1" dirty="0">
                <a:solidFill>
                  <a:schemeClr val="bg1"/>
                </a:solidFill>
              </a:rPr>
              <a:t>Desarrollar un desgaste necesario (adecuado)  en los entrenamientos en relación a las técnicas específicas necesarias de juego en las diferentes posiciones</a:t>
            </a:r>
            <a:r>
              <a:rPr lang="es-ES" b="1" dirty="0" smtClean="0">
                <a:solidFill>
                  <a:schemeClr val="bg1"/>
                </a:solidFill>
              </a:rPr>
              <a:t>.</a:t>
            </a:r>
            <a:endParaRPr lang="es-EC" b="1" dirty="0">
              <a:solidFill>
                <a:schemeClr val="bg1"/>
              </a:solidFill>
            </a:endParaRPr>
          </a:p>
        </p:txBody>
      </p:sp>
      <p:sp>
        <p:nvSpPr>
          <p:cNvPr id="24" name="AutoShape 36"/>
          <p:cNvSpPr>
            <a:spLocks noChangeArrowheads="1"/>
          </p:cNvSpPr>
          <p:nvPr/>
        </p:nvSpPr>
        <p:spPr bwMode="auto">
          <a:xfrm>
            <a:off x="584200" y="3805297"/>
            <a:ext cx="8077200" cy="1003697"/>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a:spAutoFit/>
          </a:bodyPr>
          <a:lstStyle/>
          <a:p>
            <a:pPr lvl="0" algn="just">
              <a:buClr>
                <a:srgbClr val="49788D"/>
              </a:buClr>
              <a:buSzPct val="135000"/>
              <a:defRPr/>
            </a:pPr>
            <a:r>
              <a:rPr lang="es-ES" b="1" dirty="0">
                <a:solidFill>
                  <a:schemeClr val="bg1"/>
                </a:solidFill>
              </a:rPr>
              <a:t>Considerar la alimentación como un parámetro de importancia para reposición de energía tanto glucolítica como oxidativa en las diferentes exigencias físicas</a:t>
            </a:r>
            <a:r>
              <a:rPr lang="es-ES" b="1" dirty="0" smtClean="0">
                <a:solidFill>
                  <a:schemeClr val="bg1"/>
                </a:solidFill>
              </a:rPr>
              <a:t>.</a:t>
            </a:r>
            <a:endParaRPr lang="es-EC" b="1" dirty="0">
              <a:solidFill>
                <a:schemeClr val="bg1"/>
              </a:solidFill>
            </a:endParaRPr>
          </a:p>
        </p:txBody>
      </p:sp>
      <p:pic>
        <p:nvPicPr>
          <p:cNvPr id="15" name="14 Imagen" descr="http://t3.gstatic.com/images?q=tbn:ANd9GcTwOkDGM0xcROkcLVVozl5wa-HJcvMexh6s4eOtf_R9tJRzNxt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2440" y="110988"/>
            <a:ext cx="459160" cy="606562"/>
          </a:xfrm>
          <a:prstGeom prst="rect">
            <a:avLst/>
          </a:prstGeom>
          <a:noFill/>
          <a:ln>
            <a:noFill/>
          </a:ln>
        </p:spPr>
      </p:pic>
      <p:sp>
        <p:nvSpPr>
          <p:cNvPr id="16" name="AutoShape 36"/>
          <p:cNvSpPr>
            <a:spLocks noChangeArrowheads="1"/>
          </p:cNvSpPr>
          <p:nvPr/>
        </p:nvSpPr>
        <p:spPr bwMode="auto">
          <a:xfrm>
            <a:off x="515391" y="5037773"/>
            <a:ext cx="8146009" cy="1304806"/>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wrap="square">
            <a:spAutoFit/>
          </a:bodyPr>
          <a:lstStyle/>
          <a:p>
            <a:pPr lvl="0" algn="just">
              <a:buClr>
                <a:srgbClr val="49788D"/>
              </a:buClr>
              <a:buSzPct val="135000"/>
              <a:defRPr/>
            </a:pPr>
            <a:r>
              <a:rPr lang="es-ES" b="1" dirty="0">
                <a:solidFill>
                  <a:schemeClr val="bg1"/>
                </a:solidFill>
              </a:rPr>
              <a:t>Realizar una programación </a:t>
            </a:r>
            <a:r>
              <a:rPr lang="es-ES" b="1" dirty="0" smtClean="0">
                <a:solidFill>
                  <a:schemeClr val="bg1"/>
                </a:solidFill>
              </a:rPr>
              <a:t>específica </a:t>
            </a:r>
            <a:r>
              <a:rPr lang="es-ES" b="1" dirty="0">
                <a:solidFill>
                  <a:schemeClr val="bg1"/>
                </a:solidFill>
              </a:rPr>
              <a:t>progresiva para los jugadores jóvenes prospectos, en la aplicación de cargas de entrenamiento y desgaste energético considerando su desarrollo físico y características propias de esta etapa. </a:t>
            </a:r>
            <a:endParaRPr lang="es-EC" b="1" dirty="0">
              <a:solidFill>
                <a:schemeClr val="bg1"/>
              </a:solidFill>
            </a:endParaRPr>
          </a:p>
        </p:txBody>
      </p:sp>
      <p:sp>
        <p:nvSpPr>
          <p:cNvPr id="2" name="1 CuadroTexto"/>
          <p:cNvSpPr txBox="1"/>
          <p:nvPr/>
        </p:nvSpPr>
        <p:spPr>
          <a:xfrm>
            <a:off x="1187624" y="110988"/>
            <a:ext cx="3672408" cy="461665"/>
          </a:xfrm>
          <a:prstGeom prst="rect">
            <a:avLst/>
          </a:prstGeom>
          <a:solidFill>
            <a:srgbClr val="C00000"/>
          </a:solidFill>
          <a:ln>
            <a:solidFill>
              <a:schemeClr val="bg1"/>
            </a:solidFill>
          </a:ln>
        </p:spPr>
        <p:txBody>
          <a:bodyPr wrap="square" rtlCol="0">
            <a:spAutoFit/>
          </a:bodyPr>
          <a:lstStyle/>
          <a:p>
            <a:r>
              <a:rPr lang="es-EC" sz="2400" b="1" dirty="0" smtClean="0"/>
              <a:t>RECOMENDACIONES </a:t>
            </a:r>
            <a:endParaRPr lang="es-EC" sz="2400" b="1" dirty="0"/>
          </a:p>
        </p:txBody>
      </p:sp>
    </p:spTree>
    <p:extLst>
      <p:ext uri="{BB962C8B-B14F-4D97-AF65-F5344CB8AC3E}">
        <p14:creationId xmlns:p14="http://schemas.microsoft.com/office/powerpoint/2010/main" val="660887677"/>
      </p:ext>
    </p:extLst>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ChangeArrowheads="1"/>
          </p:cNvSpPr>
          <p:nvPr/>
        </p:nvSpPr>
        <p:spPr bwMode="auto">
          <a:xfrm>
            <a:off x="0"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lnSpc>
                <a:spcPct val="100000"/>
              </a:lnSpc>
              <a:spcBef>
                <a:spcPct val="0"/>
              </a:spcBef>
              <a:buClrTx/>
              <a:buSzTx/>
            </a:pPr>
            <a:endParaRPr lang="es-EC" b="0">
              <a:solidFill>
                <a:schemeClr val="tx1"/>
              </a:solidFill>
            </a:endParaRPr>
          </a:p>
        </p:txBody>
      </p:sp>
      <p:sp>
        <p:nvSpPr>
          <p:cNvPr id="63492" name="AutoShape 32"/>
          <p:cNvSpPr>
            <a:spLocks noChangeArrowheads="1"/>
          </p:cNvSpPr>
          <p:nvPr/>
        </p:nvSpPr>
        <p:spPr bwMode="auto">
          <a:xfrm>
            <a:off x="285750" y="2273300"/>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b="0">
              <a:solidFill>
                <a:schemeClr val="tx1"/>
              </a:solidFill>
              <a:cs typeface="Arial" charset="0"/>
            </a:endParaRPr>
          </a:p>
        </p:txBody>
      </p:sp>
      <p:sp>
        <p:nvSpPr>
          <p:cNvPr id="63494" name="AutoShape 32"/>
          <p:cNvSpPr>
            <a:spLocks noChangeArrowheads="1"/>
          </p:cNvSpPr>
          <p:nvPr/>
        </p:nvSpPr>
        <p:spPr bwMode="auto">
          <a:xfrm>
            <a:off x="285750" y="3425825"/>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b="0">
              <a:solidFill>
                <a:schemeClr val="tx1"/>
              </a:solidFill>
              <a:cs typeface="Arial" charset="0"/>
            </a:endParaRPr>
          </a:p>
        </p:txBody>
      </p:sp>
      <p:sp>
        <p:nvSpPr>
          <p:cNvPr id="63495" name="AutoShape 32"/>
          <p:cNvSpPr>
            <a:spLocks noChangeArrowheads="1"/>
          </p:cNvSpPr>
          <p:nvPr/>
        </p:nvSpPr>
        <p:spPr bwMode="auto">
          <a:xfrm>
            <a:off x="285750" y="4994275"/>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b="0">
              <a:solidFill>
                <a:schemeClr val="tx1"/>
              </a:solidFill>
              <a:cs typeface="Arial" charset="0"/>
            </a:endParaRPr>
          </a:p>
        </p:txBody>
      </p:sp>
      <p:sp>
        <p:nvSpPr>
          <p:cNvPr id="63496" name="AutoShape 32"/>
          <p:cNvSpPr>
            <a:spLocks noChangeArrowheads="1"/>
          </p:cNvSpPr>
          <p:nvPr/>
        </p:nvSpPr>
        <p:spPr bwMode="auto">
          <a:xfrm>
            <a:off x="285750" y="6211888"/>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b="0">
              <a:solidFill>
                <a:schemeClr val="tx1"/>
              </a:solidFill>
              <a:cs typeface="Arial" charset="0"/>
            </a:endParaRPr>
          </a:p>
        </p:txBody>
      </p:sp>
      <p:pic>
        <p:nvPicPr>
          <p:cNvPr id="63497" name="Picture 9" descr="espee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65" y="49079"/>
            <a:ext cx="668387" cy="730379"/>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14" name="13 Imagen" descr="http://t3.gstatic.com/images?q=tbn:ANd9GcTwOkDGM0xcROkcLVVozl5wa-HJcvMexh6s4eOtf_R9tJRzNxt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432" y="110988"/>
            <a:ext cx="531168" cy="606562"/>
          </a:xfrm>
          <a:prstGeom prst="rect">
            <a:avLst/>
          </a:prstGeom>
          <a:noFill/>
          <a:ln>
            <a:noFill/>
          </a:ln>
        </p:spPr>
      </p:pic>
      <p:sp>
        <p:nvSpPr>
          <p:cNvPr id="15" name="AutoShape 36"/>
          <p:cNvSpPr>
            <a:spLocks noChangeArrowheads="1"/>
          </p:cNvSpPr>
          <p:nvPr/>
        </p:nvSpPr>
        <p:spPr bwMode="auto">
          <a:xfrm>
            <a:off x="549672" y="849943"/>
            <a:ext cx="8325470" cy="1304806"/>
          </a:xfrm>
          <a:prstGeom prst="roundRect">
            <a:avLst>
              <a:gd name="adj" fmla="val 14491"/>
            </a:avLst>
          </a:prstGeom>
          <a:solidFill>
            <a:srgbClr val="FFFF00">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wrap="square">
            <a:spAutoFit/>
          </a:bodyPr>
          <a:lstStyle/>
          <a:p>
            <a:pPr lvl="0" algn="just">
              <a:buClr>
                <a:srgbClr val="49788D"/>
              </a:buClr>
              <a:buSzPct val="135000"/>
              <a:defRPr/>
            </a:pPr>
            <a:r>
              <a:rPr lang="es-ES" b="1" dirty="0" smtClean="0">
                <a:solidFill>
                  <a:schemeClr val="bg1"/>
                </a:solidFill>
              </a:rPr>
              <a:t>La </a:t>
            </a:r>
            <a:r>
              <a:rPr lang="es-ES" b="1" dirty="0">
                <a:solidFill>
                  <a:schemeClr val="bg1"/>
                </a:solidFill>
              </a:rPr>
              <a:t>utilización de instrumentos de control y evaluación del desgaste energético en los </a:t>
            </a:r>
            <a:r>
              <a:rPr lang="es-ES" b="1" dirty="0" smtClean="0">
                <a:solidFill>
                  <a:schemeClr val="bg1"/>
                </a:solidFill>
              </a:rPr>
              <a:t>entrenamientos, </a:t>
            </a:r>
            <a:r>
              <a:rPr lang="es-ES" b="1" dirty="0">
                <a:solidFill>
                  <a:schemeClr val="bg1"/>
                </a:solidFill>
              </a:rPr>
              <a:t>los mismo que le permitirán mantener un entrenamiento apropiado a las exigencias de cada uno de los jugadores de las diferentes posiciones de juego</a:t>
            </a:r>
            <a:r>
              <a:rPr lang="es-ES" b="1" dirty="0" smtClean="0">
                <a:solidFill>
                  <a:schemeClr val="bg1"/>
                </a:solidFill>
              </a:rPr>
              <a:t>.</a:t>
            </a:r>
            <a:endParaRPr lang="es-EC" b="1" dirty="0">
              <a:solidFill>
                <a:schemeClr val="bg1"/>
              </a:solidFill>
            </a:endParaRPr>
          </a:p>
        </p:txBody>
      </p:sp>
    </p:spTree>
    <p:extLst>
      <p:ext uri="{BB962C8B-B14F-4D97-AF65-F5344CB8AC3E}">
        <p14:creationId xmlns:p14="http://schemas.microsoft.com/office/powerpoint/2010/main" val="163630579"/>
      </p:ext>
    </p:extLst>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lnSpc>
                <a:spcPct val="100000"/>
              </a:lnSpc>
              <a:spcBef>
                <a:spcPct val="0"/>
              </a:spcBef>
              <a:buClrTx/>
              <a:buSzTx/>
            </a:pPr>
            <a:endParaRPr lang="es-EC" sz="1800" b="0">
              <a:solidFill>
                <a:schemeClr val="tx1"/>
              </a:solidFill>
            </a:endParaRPr>
          </a:p>
        </p:txBody>
      </p:sp>
      <p:sp>
        <p:nvSpPr>
          <p:cNvPr id="23" name="Rectangle 30"/>
          <p:cNvSpPr>
            <a:spLocks noChangeArrowheads="1"/>
          </p:cNvSpPr>
          <p:nvPr/>
        </p:nvSpPr>
        <p:spPr bwMode="auto">
          <a:xfrm>
            <a:off x="1259632" y="66675"/>
            <a:ext cx="5857875" cy="581025"/>
          </a:xfrm>
          <a:prstGeom prst="rect">
            <a:avLst/>
          </a:prstGeom>
          <a:noFill/>
          <a:ln w="9525" algn="ctr">
            <a:noFill/>
            <a:miter lim="800000"/>
            <a:headEnd/>
            <a:tailEnd/>
          </a:ln>
          <a:effectLst>
            <a:outerShdw dist="35921" dir="2700000" algn="ctr" rotWithShape="0">
              <a:schemeClr val="tx1"/>
            </a:outerShdw>
          </a:effectLst>
        </p:spPr>
        <p:txBody>
          <a:bodyPr anchor="ctr"/>
          <a:lstStyle/>
          <a:p>
            <a:pPr eaLnBrk="0" hangingPunct="0">
              <a:lnSpc>
                <a:spcPct val="100000"/>
              </a:lnSpc>
              <a:spcBef>
                <a:spcPct val="0"/>
              </a:spcBef>
              <a:buClrTx/>
              <a:buSzTx/>
              <a:defRPr/>
            </a:pPr>
            <a:r>
              <a:rPr lang="es-ES_tradnl" sz="2700" b="0" dirty="0">
                <a:solidFill>
                  <a:srgbClr val="FFFF00"/>
                </a:solidFill>
                <a:latin typeface="Impact" pitchFamily="34" charset="0"/>
              </a:rPr>
              <a:t>BIBLIOGRAFIA</a:t>
            </a:r>
          </a:p>
        </p:txBody>
      </p:sp>
      <p:sp>
        <p:nvSpPr>
          <p:cNvPr id="64516" name="AutoShape 32"/>
          <p:cNvSpPr>
            <a:spLocks noChangeArrowheads="1"/>
          </p:cNvSpPr>
          <p:nvPr/>
        </p:nvSpPr>
        <p:spPr bwMode="auto">
          <a:xfrm>
            <a:off x="285750" y="2273300"/>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1000" b="0">
              <a:solidFill>
                <a:schemeClr val="tx1"/>
              </a:solidFill>
              <a:cs typeface="Arial" charset="0"/>
            </a:endParaRPr>
          </a:p>
        </p:txBody>
      </p:sp>
      <p:sp>
        <p:nvSpPr>
          <p:cNvPr id="25" name="AutoShape 36"/>
          <p:cNvSpPr>
            <a:spLocks noChangeArrowheads="1"/>
          </p:cNvSpPr>
          <p:nvPr/>
        </p:nvSpPr>
        <p:spPr bwMode="auto">
          <a:xfrm>
            <a:off x="476740" y="762893"/>
            <a:ext cx="8190520" cy="6189464"/>
          </a:xfrm>
          <a:prstGeom prst="roundRect">
            <a:avLst>
              <a:gd name="adj" fmla="val 14491"/>
            </a:avLst>
          </a:prstGeom>
          <a:solidFill>
            <a:srgbClr val="112737">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wrap="square">
            <a:spAutoFit/>
          </a:bodyPr>
          <a:lstStyle/>
          <a:p>
            <a:r>
              <a:rPr lang="es-EC" sz="1400" dirty="0" err="1"/>
              <a:t>Wilmore</a:t>
            </a:r>
            <a:r>
              <a:rPr lang="es-EC" sz="1400" dirty="0"/>
              <a:t>, H., &amp; </a:t>
            </a:r>
            <a:r>
              <a:rPr lang="es-EC" sz="1400" dirty="0" err="1"/>
              <a:t>Costill</a:t>
            </a:r>
            <a:r>
              <a:rPr lang="es-EC" sz="1400" dirty="0"/>
              <a:t>, D. (2007). Fisiología del Esfuerzo y del Deporte. Barcelona: 	Editorial Paidotribo.</a:t>
            </a:r>
          </a:p>
          <a:p>
            <a:r>
              <a:rPr lang="es-EC" sz="1400" dirty="0"/>
              <a:t>Bompa, T, O. (2003). Periodización, teoría y Metodología del Entrenamiento, 	Barcelona-España, Editorial Hispano Europea S.A. </a:t>
            </a:r>
          </a:p>
          <a:p>
            <a:r>
              <a:rPr lang="pt-BR" sz="1400" dirty="0"/>
              <a:t>García, M. J., Navarro. M., </a:t>
            </a:r>
            <a:r>
              <a:rPr lang="pt-BR" sz="1400" dirty="0" err="1"/>
              <a:t>Ruíz</a:t>
            </a:r>
            <a:r>
              <a:rPr lang="pt-BR" sz="1400" dirty="0"/>
              <a:t>. J. (1996). </a:t>
            </a:r>
            <a:r>
              <a:rPr lang="es-EC" sz="1400" dirty="0"/>
              <a:t>Bases Teóricas del Entrenamiento 	Deportivo. Madrid: Editorial </a:t>
            </a:r>
            <a:r>
              <a:rPr lang="es-EC" sz="1400" dirty="0" err="1"/>
              <a:t>Gymnos</a:t>
            </a:r>
            <a:r>
              <a:rPr lang="es-EC" sz="1400" dirty="0"/>
              <a:t>.</a:t>
            </a:r>
          </a:p>
          <a:p>
            <a:r>
              <a:rPr lang="es-EC" sz="1400" dirty="0"/>
              <a:t>Ekblom, </a:t>
            </a:r>
            <a:r>
              <a:rPr lang="es-EC" sz="1400" dirty="0" err="1"/>
              <a:t>Bjorn</a:t>
            </a:r>
            <a:r>
              <a:rPr lang="es-EC" sz="1400" dirty="0"/>
              <a:t>, Fútbol, Manual de las Ciencias del Entrenamiento, Barcelona, Editorial 	Paidatribo </a:t>
            </a:r>
          </a:p>
          <a:p>
            <a:r>
              <a:rPr lang="es-EC" sz="1400" dirty="0"/>
              <a:t>Cook, Malcolm, (2007) Dirección y Entrenamientos de Equipos de Fútbol, Badalona 	España, Editorial Paidatribo </a:t>
            </a:r>
          </a:p>
          <a:p>
            <a:r>
              <a:rPr lang="es-EC" sz="1400" dirty="0" err="1"/>
              <a:t>Hegedus</a:t>
            </a:r>
            <a:r>
              <a:rPr lang="es-EC" sz="1400" dirty="0"/>
              <a:t>, Jorge. (1 Edición).  (2008). Teoría y Práctica del Entrenamiento Deportivo.   	Buenos  Aires. Editorial </a:t>
            </a:r>
            <a:r>
              <a:rPr lang="es-EC" sz="1400" dirty="0" err="1"/>
              <a:t>Stadium</a:t>
            </a:r>
            <a:r>
              <a:rPr lang="es-EC" sz="1400" dirty="0"/>
              <a:t>.</a:t>
            </a:r>
          </a:p>
          <a:p>
            <a:r>
              <a:rPr lang="es-EC" sz="1400" dirty="0"/>
              <a:t>Bosco, Carmelo. (3a edición). (1996). Aspectos Fisiológicos de la Preparación Física 	del Futbolista. Barcelona. Editorial Paidatribo. </a:t>
            </a:r>
          </a:p>
          <a:p>
            <a:r>
              <a:rPr lang="es-EC" sz="1400" dirty="0" err="1"/>
              <a:t>Billat</a:t>
            </a:r>
            <a:r>
              <a:rPr lang="es-EC" sz="1400" dirty="0"/>
              <a:t>, </a:t>
            </a:r>
            <a:r>
              <a:rPr lang="es-EC" sz="1400" dirty="0" err="1"/>
              <a:t>Véronique</a:t>
            </a:r>
            <a:r>
              <a:rPr lang="es-EC" sz="1400" dirty="0"/>
              <a:t>. (2002).Fisiología y Metodología del Entrenamiento. Barcelona. 	Editorial Paidatribo.</a:t>
            </a:r>
          </a:p>
          <a:p>
            <a:r>
              <a:rPr lang="es-EC" sz="1400" dirty="0"/>
              <a:t>Pearson Alan. (2001). Método de Entrenamiento de Vanguardia, España. Editorial 	Tutor. </a:t>
            </a:r>
          </a:p>
          <a:p>
            <a:r>
              <a:rPr lang="es-EC" sz="1400" dirty="0"/>
              <a:t>Ibarrola. J. (2011). Manual Técnico del Portero de Fútbol. Badalona –España. Editorial 	Paidatribo</a:t>
            </a:r>
          </a:p>
          <a:p>
            <a:r>
              <a:rPr lang="es-EC" sz="1400" dirty="0"/>
              <a:t>Fox, L., (1984). Fisiología del Deporte. Buenos Aires: Editorial Médica Panamericana 	S.A</a:t>
            </a:r>
          </a:p>
          <a:p>
            <a:r>
              <a:rPr lang="es-EC" sz="1400" dirty="0"/>
              <a:t>García, M. (Primera edición). (2007). Resistencia Entrenamiento. Barcelona: Editorial 	Paidotribo.</a:t>
            </a:r>
          </a:p>
          <a:p>
            <a:r>
              <a:rPr lang="es-EC" sz="1400" dirty="0" err="1"/>
              <a:t>Heyward</a:t>
            </a:r>
            <a:r>
              <a:rPr lang="es-EC" sz="1400" dirty="0"/>
              <a:t>, V, H. (1996). Evaluación y Prescripción del Ejercicio. Barcelona: Editorial 	Paidotribo. p. </a:t>
            </a:r>
            <a:r>
              <a:rPr lang="es-EC" sz="1400" dirty="0" smtClean="0"/>
              <a:t>273</a:t>
            </a:r>
            <a:endParaRPr lang="es-EC" sz="1400" dirty="0"/>
          </a:p>
        </p:txBody>
      </p:sp>
      <p:sp>
        <p:nvSpPr>
          <p:cNvPr id="64518" name="AutoShape 32"/>
          <p:cNvSpPr>
            <a:spLocks noChangeArrowheads="1"/>
          </p:cNvSpPr>
          <p:nvPr/>
        </p:nvSpPr>
        <p:spPr bwMode="auto">
          <a:xfrm>
            <a:off x="285750" y="3425825"/>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1000" b="0">
              <a:solidFill>
                <a:schemeClr val="tx1"/>
              </a:solidFill>
              <a:cs typeface="Arial" charset="0"/>
            </a:endParaRPr>
          </a:p>
        </p:txBody>
      </p:sp>
      <p:sp>
        <p:nvSpPr>
          <p:cNvPr id="64519" name="AutoShape 32"/>
          <p:cNvSpPr>
            <a:spLocks noChangeArrowheads="1"/>
          </p:cNvSpPr>
          <p:nvPr/>
        </p:nvSpPr>
        <p:spPr bwMode="auto">
          <a:xfrm>
            <a:off x="285750" y="4994275"/>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1000" b="0">
              <a:solidFill>
                <a:schemeClr val="tx1"/>
              </a:solidFill>
              <a:cs typeface="Arial" charset="0"/>
            </a:endParaRPr>
          </a:p>
        </p:txBody>
      </p:sp>
      <p:pic>
        <p:nvPicPr>
          <p:cNvPr id="64521" name="Picture 9" descr="espee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302" y="129147"/>
            <a:ext cx="740395" cy="809066"/>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11" name="10 Imagen" descr="http://t3.gstatic.com/images?q=tbn:ANd9GcTwOkDGM0xcROkcLVVozl5wa-HJcvMexh6s4eOtf_R9tJRzNxt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2440" y="110988"/>
            <a:ext cx="459160" cy="606562"/>
          </a:xfrm>
          <a:prstGeom prst="rect">
            <a:avLst/>
          </a:prstGeom>
          <a:noFill/>
          <a:ln>
            <a:noFill/>
          </a:ln>
        </p:spPr>
      </p:pic>
    </p:spTree>
    <p:extLst>
      <p:ext uri="{BB962C8B-B14F-4D97-AF65-F5344CB8AC3E}">
        <p14:creationId xmlns:p14="http://schemas.microsoft.com/office/powerpoint/2010/main" val="632776549"/>
      </p:ext>
    </p:extLst>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6"/>
          <p:cNvSpPr>
            <a:spLocks noChangeArrowheads="1"/>
          </p:cNvSpPr>
          <p:nvPr/>
        </p:nvSpPr>
        <p:spPr bwMode="auto">
          <a:xfrm>
            <a:off x="395536" y="908720"/>
            <a:ext cx="8244656" cy="4918115"/>
          </a:xfrm>
          <a:prstGeom prst="roundRect">
            <a:avLst>
              <a:gd name="adj" fmla="val 14491"/>
            </a:avLst>
          </a:prstGeom>
          <a:solidFill>
            <a:srgbClr val="112737">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wrap="square">
            <a:spAutoFit/>
          </a:bodyPr>
          <a:lstStyle/>
          <a:p>
            <a:pPr lvl="0"/>
            <a:r>
              <a:rPr lang="es-EC" sz="1600" dirty="0" err="1">
                <a:solidFill>
                  <a:prstClr val="white"/>
                </a:solidFill>
              </a:rPr>
              <a:t>Platonov</a:t>
            </a:r>
            <a:r>
              <a:rPr lang="es-EC" sz="1600" dirty="0">
                <a:solidFill>
                  <a:prstClr val="white"/>
                </a:solidFill>
              </a:rPr>
              <a:t>, V, N. (Primera edición). (2001). Teoría General del Entrenamiento Deportivo 	Olímpico. Barcelona: Editorial Paidotribo.</a:t>
            </a:r>
          </a:p>
          <a:p>
            <a:pPr lvl="0"/>
            <a:r>
              <a:rPr lang="es-EC" sz="1600" dirty="0" err="1">
                <a:solidFill>
                  <a:prstClr val="white"/>
                </a:solidFill>
              </a:rPr>
              <a:t>Zhelyazhov</a:t>
            </a:r>
            <a:r>
              <a:rPr lang="es-EC" sz="1600" dirty="0">
                <a:solidFill>
                  <a:prstClr val="white"/>
                </a:solidFill>
              </a:rPr>
              <a:t>, T. (Primera edición). (2001). Bases del Entrenamiento Deportivo. 	Barcelona: Editorial Paidotribo.</a:t>
            </a:r>
          </a:p>
          <a:p>
            <a:pPr lvl="0"/>
            <a:r>
              <a:rPr lang="es-EC" sz="1600" dirty="0">
                <a:solidFill>
                  <a:prstClr val="white"/>
                </a:solidFill>
              </a:rPr>
              <a:t>Pazmiño, Iván. (1997). Metodología de la Investigación Científica. Quito: Editorial 	Gráficas Fuentes.</a:t>
            </a:r>
          </a:p>
          <a:p>
            <a:pPr lvl="0"/>
            <a:r>
              <a:rPr lang="es-EC" sz="1600" dirty="0">
                <a:solidFill>
                  <a:prstClr val="white"/>
                </a:solidFill>
              </a:rPr>
              <a:t>Thomas, J., &amp; Nelson, J. (2007). Métodos de Investigación en Actividad Física. 	Badalona: Editorial Paidotribo.</a:t>
            </a:r>
          </a:p>
          <a:p>
            <a:pPr lvl="0"/>
            <a:r>
              <a:rPr lang="es-EC" sz="1600" dirty="0" err="1">
                <a:solidFill>
                  <a:prstClr val="white"/>
                </a:solidFill>
              </a:rPr>
              <a:t>Zatsiorsky</a:t>
            </a:r>
            <a:r>
              <a:rPr lang="es-EC" sz="1600" dirty="0">
                <a:solidFill>
                  <a:prstClr val="white"/>
                </a:solidFill>
              </a:rPr>
              <a:t>., (1989). Metrología Deportiva, Ciudad de la Habana: Editorial Pueblo y 	Educación. </a:t>
            </a:r>
          </a:p>
          <a:p>
            <a:pPr lvl="0"/>
            <a:r>
              <a:rPr lang="es-EC" sz="1600" dirty="0">
                <a:solidFill>
                  <a:prstClr val="white"/>
                </a:solidFill>
              </a:rPr>
              <a:t>Mariano García Verdugo, (Primera edición). (2007). Resistencia y Entrenamiento, 	Barcelona- España. Editorial Paidotribo  	 </a:t>
            </a:r>
          </a:p>
          <a:p>
            <a:pPr lvl="0"/>
            <a:r>
              <a:rPr lang="es-EC" sz="1600" dirty="0">
                <a:solidFill>
                  <a:prstClr val="white"/>
                </a:solidFill>
              </a:rPr>
              <a:t>Viru. A, Viru, </a:t>
            </a:r>
            <a:r>
              <a:rPr lang="es-EC" sz="1600" dirty="0" err="1">
                <a:solidFill>
                  <a:prstClr val="white"/>
                </a:solidFill>
              </a:rPr>
              <a:t>Mehis</a:t>
            </a:r>
            <a:r>
              <a:rPr lang="es-EC" sz="1600" dirty="0">
                <a:solidFill>
                  <a:prstClr val="white"/>
                </a:solidFill>
              </a:rPr>
              <a:t>. (2003) Análisis y Control del Rendimiento Deportivo. 	Barcelona. Editorial Paidatribo </a:t>
            </a:r>
          </a:p>
          <a:p>
            <a:pPr lvl="0"/>
            <a:r>
              <a:rPr lang="es-EC" sz="1600" dirty="0" err="1">
                <a:solidFill>
                  <a:prstClr val="white"/>
                </a:solidFill>
              </a:rPr>
              <a:t>Schreiner</a:t>
            </a:r>
            <a:r>
              <a:rPr lang="es-EC" sz="1600" dirty="0">
                <a:solidFill>
                  <a:prstClr val="white"/>
                </a:solidFill>
              </a:rPr>
              <a:t>, Peter. (2002) Entrenamiento de la Coordinación en el Fútbol. Editorial 	Paidatribo.</a:t>
            </a:r>
          </a:p>
          <a:p>
            <a:pPr lvl="0"/>
            <a:r>
              <a:rPr lang="pt-BR" sz="1600" dirty="0">
                <a:solidFill>
                  <a:prstClr val="white"/>
                </a:solidFill>
              </a:rPr>
              <a:t>Oliveira, B. Resende, N. </a:t>
            </a:r>
            <a:r>
              <a:rPr lang="pt-BR" sz="1600" dirty="0" err="1">
                <a:solidFill>
                  <a:prstClr val="white"/>
                </a:solidFill>
              </a:rPr>
              <a:t>Almieiro</a:t>
            </a:r>
            <a:r>
              <a:rPr lang="pt-BR" sz="1600" dirty="0">
                <a:solidFill>
                  <a:prstClr val="white"/>
                </a:solidFill>
              </a:rPr>
              <a:t>. </a:t>
            </a:r>
            <a:r>
              <a:rPr lang="es-EC" sz="1600" dirty="0">
                <a:solidFill>
                  <a:prstClr val="white"/>
                </a:solidFill>
              </a:rPr>
              <a:t>N. Barreto, R. (2007) Mourinho ¿Por  qué tantas 	Victorias?. España. Editorial Deportiva Fútbol.</a:t>
            </a:r>
          </a:p>
        </p:txBody>
      </p:sp>
      <p:pic>
        <p:nvPicPr>
          <p:cNvPr id="5" name="Picture 9" descr="espee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303" y="129147"/>
            <a:ext cx="554274" cy="605682"/>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6" name="5 Imagen" descr="http://t3.gstatic.com/images?q=tbn:ANd9GcTwOkDGM0xcROkcLVVozl5wa-HJcvMexh6s4eOtf_R9tJRzNxt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424" y="110988"/>
            <a:ext cx="603176" cy="483407"/>
          </a:xfrm>
          <a:prstGeom prst="rect">
            <a:avLst/>
          </a:prstGeom>
          <a:noFill/>
          <a:ln>
            <a:noFill/>
          </a:ln>
        </p:spPr>
      </p:pic>
    </p:spTree>
    <p:extLst>
      <p:ext uri="{BB962C8B-B14F-4D97-AF65-F5344CB8AC3E}">
        <p14:creationId xmlns:p14="http://schemas.microsoft.com/office/powerpoint/2010/main" val="4023470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32"/>
          <p:cNvSpPr>
            <a:spLocks noChangeArrowheads="1"/>
          </p:cNvSpPr>
          <p:nvPr/>
        </p:nvSpPr>
        <p:spPr bwMode="auto">
          <a:xfrm>
            <a:off x="4213225" y="6573838"/>
            <a:ext cx="5003800" cy="288925"/>
          </a:xfrm>
          <a:prstGeom prst="ellipse">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1000" b="0">
              <a:solidFill>
                <a:schemeClr val="tx1"/>
              </a:solidFill>
              <a:cs typeface="Arial" charset="0"/>
            </a:endParaRPr>
          </a:p>
        </p:txBody>
      </p:sp>
      <p:sp>
        <p:nvSpPr>
          <p:cNvPr id="15363" name="AutoShape 32"/>
          <p:cNvSpPr>
            <a:spLocks noChangeArrowheads="1"/>
          </p:cNvSpPr>
          <p:nvPr/>
        </p:nvSpPr>
        <p:spPr bwMode="auto">
          <a:xfrm>
            <a:off x="4178300" y="4391025"/>
            <a:ext cx="5003800" cy="288925"/>
          </a:xfrm>
          <a:prstGeom prst="ellipse">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1000" b="0">
              <a:solidFill>
                <a:schemeClr val="tx1"/>
              </a:solidFill>
              <a:cs typeface="Arial" charset="0"/>
            </a:endParaRPr>
          </a:p>
        </p:txBody>
      </p:sp>
      <p:sp>
        <p:nvSpPr>
          <p:cNvPr id="11292" name="Rectangle 28"/>
          <p:cNvSpPr>
            <a:spLocks noChangeArrowheads="1"/>
          </p:cNvSpPr>
          <p:nvPr/>
        </p:nvSpPr>
        <p:spPr bwMode="auto">
          <a:xfrm>
            <a:off x="1562100" y="89321"/>
            <a:ext cx="6067425" cy="625475"/>
          </a:xfrm>
          <a:prstGeom prst="rect">
            <a:avLst/>
          </a:prstGeom>
          <a:noFill/>
          <a:ln w="9525">
            <a:noFill/>
            <a:miter lim="800000"/>
            <a:headEnd/>
            <a:tailEnd/>
          </a:ln>
          <a:effectLst>
            <a:outerShdw dist="35921" dir="2700000" algn="ctr" rotWithShape="0">
              <a:schemeClr val="tx1"/>
            </a:outerShdw>
          </a:effectLst>
        </p:spPr>
        <p:txBody>
          <a:bodyPr anchor="ctr"/>
          <a:lstStyle/>
          <a:p>
            <a:pPr eaLnBrk="0" hangingPunct="0">
              <a:lnSpc>
                <a:spcPct val="100000"/>
              </a:lnSpc>
              <a:spcBef>
                <a:spcPct val="0"/>
              </a:spcBef>
              <a:buClrTx/>
              <a:buSzTx/>
              <a:defRPr/>
            </a:pPr>
            <a:r>
              <a:rPr lang="es-ES_tradnl" sz="32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Impact" pitchFamily="34" charset="0"/>
              </a:rPr>
              <a:t>OBJETIVO GENERAL</a:t>
            </a:r>
          </a:p>
        </p:txBody>
      </p:sp>
      <p:sp>
        <p:nvSpPr>
          <p:cNvPr id="135201" name="Oval 33"/>
          <p:cNvSpPr>
            <a:spLocks noChangeArrowheads="1"/>
          </p:cNvSpPr>
          <p:nvPr/>
        </p:nvSpPr>
        <p:spPr bwMode="auto">
          <a:xfrm>
            <a:off x="972877" y="713926"/>
            <a:ext cx="6912495" cy="1274044"/>
          </a:xfrm>
          <a:prstGeom prst="roundRect">
            <a:avLst>
              <a:gd name="adj" fmla="val 16667"/>
            </a:avLst>
          </a:prstGeom>
          <a:blipFill>
            <a:blip r:embed="rId3"/>
            <a:tile tx="0" ty="0" sx="100000" sy="100000" flip="none" algn="tl"/>
          </a:blipFill>
          <a:ln w="76200" algn="ctr">
            <a:solidFill>
              <a:srgbClr val="FFFFFF">
                <a:alpha val="29019"/>
              </a:srgbClr>
            </a:solidFill>
            <a:round/>
            <a:headEnd/>
            <a:tailEnd/>
          </a:ln>
          <a:effectLst>
            <a:outerShdw dist="63500" dir="3187806" algn="ctr" rotWithShape="0">
              <a:schemeClr val="tx1">
                <a:alpha val="50000"/>
              </a:schemeClr>
            </a:outerShdw>
          </a:effectLst>
        </p:spPr>
        <p:txBody>
          <a:bodyPr wrap="none" anchor="ctr"/>
          <a:lstStyle/>
          <a:p>
            <a:pPr eaLnBrk="0" hangingPunct="0">
              <a:lnSpc>
                <a:spcPct val="100000"/>
              </a:lnSpc>
              <a:spcBef>
                <a:spcPct val="0"/>
              </a:spcBef>
              <a:buClrTx/>
              <a:buSzTx/>
              <a:defRPr/>
            </a:pPr>
            <a:endParaRPr lang="es-ES_tradnl" sz="1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mpact" pitchFamily="34" charset="0"/>
              <a:cs typeface="Arial" charset="0"/>
            </a:endParaRPr>
          </a:p>
        </p:txBody>
      </p:sp>
      <p:sp>
        <p:nvSpPr>
          <p:cNvPr id="11300" name="Text Box 14"/>
          <p:cNvSpPr txBox="1">
            <a:spLocks noChangeArrowheads="1"/>
          </p:cNvSpPr>
          <p:nvPr/>
        </p:nvSpPr>
        <p:spPr bwMode="auto">
          <a:xfrm>
            <a:off x="1232498" y="822325"/>
            <a:ext cx="6689872" cy="1015663"/>
          </a:xfrm>
          <a:prstGeom prst="rect">
            <a:avLst/>
          </a:prstGeom>
          <a:noFill/>
          <a:ln w="9525">
            <a:noFill/>
            <a:miter lim="800000"/>
            <a:headEnd/>
            <a:tailEnd/>
          </a:ln>
          <a:effectLst>
            <a:outerShdw dist="17961" dir="2700000" algn="ctr" rotWithShape="0">
              <a:schemeClr val="tx1"/>
            </a:outerShdw>
          </a:effectLst>
        </p:spPr>
        <p:txBody>
          <a:bodyPr wrap="square">
            <a:spAutoFit/>
          </a:bodyPr>
          <a:lstStyle/>
          <a:p>
            <a:pPr algn="ctr">
              <a:spcBef>
                <a:spcPct val="0"/>
              </a:spcBef>
              <a:defRPr/>
            </a:pPr>
            <a:r>
              <a:rPr lang="es-ES" sz="2000" b="1" dirty="0">
                <a:solidFill>
                  <a:srgbClr val="FF0000"/>
                </a:solidFill>
                <a:latin typeface="Arial" pitchFamily="34" charset="0"/>
                <a:cs typeface="Arial" pitchFamily="34" charset="0"/>
              </a:rPr>
              <a:t>Analizar los sistemas energéticos (glucolítico-oxidativo) en el rendimiento físico de los jugadores de futbol en las diferentes posiciones del juego. </a:t>
            </a:r>
            <a:endParaRPr lang="es-EC" sz="2000" b="1" dirty="0">
              <a:solidFill>
                <a:srgbClr val="FF0000"/>
              </a:solidFill>
              <a:latin typeface="Arial" pitchFamily="34" charset="0"/>
              <a:cs typeface="Arial" pitchFamily="34" charset="0"/>
            </a:endParaRPr>
          </a:p>
        </p:txBody>
      </p:sp>
      <p:sp>
        <p:nvSpPr>
          <p:cNvPr id="2" name="AutoShape 9"/>
          <p:cNvSpPr>
            <a:spLocks noChangeArrowheads="1"/>
          </p:cNvSpPr>
          <p:nvPr/>
        </p:nvSpPr>
        <p:spPr bwMode="auto">
          <a:xfrm>
            <a:off x="2267744" y="2246144"/>
            <a:ext cx="6371355" cy="927437"/>
          </a:xfrm>
          <a:prstGeom prst="roundRect">
            <a:avLst>
              <a:gd name="adj" fmla="val 19060"/>
            </a:avLst>
          </a:prstGeom>
          <a:solidFill>
            <a:schemeClr val="accent5">
              <a:lumMod val="40000"/>
              <a:lumOff val="60000"/>
            </a:schemeClr>
          </a:solidFill>
          <a:ln w="38100" algn="ctr">
            <a:solidFill>
              <a:srgbClr val="828D43"/>
            </a:solidFill>
            <a:round/>
            <a:headEnd/>
            <a:tailEnd/>
          </a:ln>
          <a:effectLst>
            <a:outerShdw dist="53882" dir="2700000" algn="ctr" rotWithShape="0">
              <a:srgbClr val="000000">
                <a:alpha val="50000"/>
              </a:srgbClr>
            </a:outerShdw>
          </a:effectLst>
        </p:spPr>
        <p:txBody>
          <a:bodyPr wrap="square">
            <a:spAutoFit/>
          </a:bodyPr>
          <a:lstStyle/>
          <a:p>
            <a:pPr>
              <a:lnSpc>
                <a:spcPct val="100000"/>
              </a:lnSpc>
              <a:spcBef>
                <a:spcPct val="0"/>
              </a:spcBef>
              <a:buClrTx/>
              <a:buSzTx/>
              <a:defRPr/>
            </a:pPr>
            <a:r>
              <a:rPr lang="es-ES" sz="1600" b="1" dirty="0">
                <a:solidFill>
                  <a:schemeClr val="bg1"/>
                </a:solidFill>
              </a:rPr>
              <a:t>Analizar el comportamiento del sistema glucolítico en el rendimiento físico de los jugadores de futbol en las diferentes posiciones del juego</a:t>
            </a:r>
            <a:endParaRPr lang="es-ES_tradnl" sz="1600" b="1" dirty="0">
              <a:solidFill>
                <a:schemeClr val="bg1"/>
              </a:solidFill>
              <a:ea typeface="SimSun" pitchFamily="2" charset="-122"/>
              <a:cs typeface="Arial" charset="0"/>
            </a:endParaRPr>
          </a:p>
        </p:txBody>
      </p:sp>
      <p:sp>
        <p:nvSpPr>
          <p:cNvPr id="3" name="AutoShape 9"/>
          <p:cNvSpPr>
            <a:spLocks noChangeArrowheads="1"/>
          </p:cNvSpPr>
          <p:nvPr/>
        </p:nvSpPr>
        <p:spPr bwMode="auto">
          <a:xfrm>
            <a:off x="2267744" y="3573463"/>
            <a:ext cx="6401047" cy="887254"/>
          </a:xfrm>
          <a:prstGeom prst="roundRect">
            <a:avLst>
              <a:gd name="adj" fmla="val 12329"/>
            </a:avLst>
          </a:prstGeom>
          <a:solidFill>
            <a:srgbClr val="FFC000"/>
          </a:solidFill>
          <a:ln w="38100" algn="ctr">
            <a:solidFill>
              <a:srgbClr val="828D43"/>
            </a:solidFill>
            <a:round/>
            <a:headEnd/>
            <a:tailEnd/>
          </a:ln>
          <a:effectLst>
            <a:outerShdw dist="53882" dir="2700000" algn="ctr" rotWithShape="0">
              <a:srgbClr val="000000">
                <a:alpha val="50000"/>
              </a:srgbClr>
            </a:outerShdw>
          </a:effectLst>
        </p:spPr>
        <p:txBody>
          <a:bodyPr wrap="square">
            <a:spAutoFit/>
          </a:bodyPr>
          <a:lstStyle/>
          <a:p>
            <a:pPr lvl="0"/>
            <a:r>
              <a:rPr lang="es-ES" sz="1600" b="1" dirty="0">
                <a:solidFill>
                  <a:schemeClr val="bg1"/>
                </a:solidFill>
              </a:rPr>
              <a:t>Analizar el comportamiento del sistema oxidativo en el rendimiento físico de los jugadores de futbol en las diferentes posiciones del juego.</a:t>
            </a:r>
            <a:endParaRPr lang="es-EC" sz="1600" b="1" dirty="0">
              <a:solidFill>
                <a:schemeClr val="bg1"/>
              </a:solidFill>
            </a:endParaRPr>
          </a:p>
        </p:txBody>
      </p:sp>
      <p:sp>
        <p:nvSpPr>
          <p:cNvPr id="5" name="AutoShape 9"/>
          <p:cNvSpPr>
            <a:spLocks noChangeArrowheads="1"/>
          </p:cNvSpPr>
          <p:nvPr/>
        </p:nvSpPr>
        <p:spPr bwMode="auto">
          <a:xfrm>
            <a:off x="2267744" y="5020414"/>
            <a:ext cx="6435847" cy="895290"/>
          </a:xfrm>
          <a:prstGeom prst="roundRect">
            <a:avLst>
              <a:gd name="adj" fmla="val 13699"/>
            </a:avLst>
          </a:prstGeom>
          <a:solidFill>
            <a:srgbClr val="00B050"/>
          </a:solidFill>
          <a:ln w="38100" algn="ctr">
            <a:solidFill>
              <a:srgbClr val="828D43"/>
            </a:solidFill>
            <a:round/>
            <a:headEnd/>
            <a:tailEnd/>
          </a:ln>
          <a:effectLst>
            <a:outerShdw dist="53882" dir="2700000" algn="ctr" rotWithShape="0">
              <a:srgbClr val="000000">
                <a:alpha val="50000"/>
              </a:srgbClr>
            </a:outerShdw>
          </a:effectLst>
        </p:spPr>
        <p:txBody>
          <a:bodyPr wrap="square">
            <a:spAutoFit/>
          </a:bodyPr>
          <a:lstStyle/>
          <a:p>
            <a:pPr lvl="0"/>
            <a:r>
              <a:rPr lang="es-ES" sz="1600" b="1" dirty="0">
                <a:solidFill>
                  <a:schemeClr val="bg1"/>
                </a:solidFill>
              </a:rPr>
              <a:t>Proponer un programa de entrenamiento físico especifico para el desarrollo de los sistemas energéticos, acorde a las posiciones de juego de los futbolistas.</a:t>
            </a:r>
            <a:endParaRPr lang="es-EC" sz="1600" b="1" dirty="0">
              <a:solidFill>
                <a:schemeClr val="bg1"/>
              </a:solidFill>
            </a:endParaRPr>
          </a:p>
        </p:txBody>
      </p:sp>
      <p:sp>
        <p:nvSpPr>
          <p:cNvPr id="15377" name="Freeform 55"/>
          <p:cNvSpPr>
            <a:spLocks/>
          </p:cNvSpPr>
          <p:nvPr/>
        </p:nvSpPr>
        <p:spPr bwMode="auto">
          <a:xfrm>
            <a:off x="1232498" y="2420888"/>
            <a:ext cx="1035246" cy="1573263"/>
          </a:xfrm>
          <a:custGeom>
            <a:avLst/>
            <a:gdLst>
              <a:gd name="T0" fmla="*/ 0 w 1358"/>
              <a:gd name="T1" fmla="*/ 2147483647 h 947"/>
              <a:gd name="T2" fmla="*/ 2147483647 w 1358"/>
              <a:gd name="T3" fmla="*/ 2147483647 h 947"/>
              <a:gd name="T4" fmla="*/ 2147483647 w 1358"/>
              <a:gd name="T5" fmla="*/ 0 h 947"/>
              <a:gd name="T6" fmla="*/ 2147483647 w 1358"/>
              <a:gd name="T7" fmla="*/ 2147483647 h 947"/>
              <a:gd name="T8" fmla="*/ 2147483647 w 1358"/>
              <a:gd name="T9" fmla="*/ 2147483647 h 947"/>
              <a:gd name="T10" fmla="*/ 2147483647 w 1358"/>
              <a:gd name="T11" fmla="*/ 2147483647 h 947"/>
              <a:gd name="T12" fmla="*/ 0 w 1358"/>
              <a:gd name="T13" fmla="*/ 2147483647 h 947"/>
              <a:gd name="T14" fmla="*/ 0 60000 65536"/>
              <a:gd name="T15" fmla="*/ 0 60000 65536"/>
              <a:gd name="T16" fmla="*/ 0 60000 65536"/>
              <a:gd name="T17" fmla="*/ 0 60000 65536"/>
              <a:gd name="T18" fmla="*/ 0 60000 65536"/>
              <a:gd name="T19" fmla="*/ 0 60000 65536"/>
              <a:gd name="T20" fmla="*/ 0 60000 65536"/>
              <a:gd name="T21" fmla="*/ 0 w 1358"/>
              <a:gd name="T22" fmla="*/ 0 h 947"/>
              <a:gd name="T23" fmla="*/ 1358 w 1358"/>
              <a:gd name="T24" fmla="*/ 947 h 9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8" h="947">
                <a:moveTo>
                  <a:pt x="0" y="947"/>
                </a:moveTo>
                <a:cubicBezTo>
                  <a:pt x="135" y="81"/>
                  <a:pt x="1226" y="75"/>
                  <a:pt x="1226" y="75"/>
                </a:cubicBezTo>
                <a:lnTo>
                  <a:pt x="1234" y="0"/>
                </a:lnTo>
                <a:cubicBezTo>
                  <a:pt x="1234" y="0"/>
                  <a:pt x="1296" y="70"/>
                  <a:pt x="1358" y="140"/>
                </a:cubicBezTo>
                <a:cubicBezTo>
                  <a:pt x="1328" y="176"/>
                  <a:pt x="1270" y="216"/>
                  <a:pt x="1190" y="288"/>
                </a:cubicBezTo>
                <a:cubicBezTo>
                  <a:pt x="1196" y="252"/>
                  <a:pt x="1200" y="236"/>
                  <a:pt x="1202" y="210"/>
                </a:cubicBezTo>
                <a:cubicBezTo>
                  <a:pt x="904" y="256"/>
                  <a:pt x="319" y="282"/>
                  <a:pt x="0" y="947"/>
                </a:cubicBezTo>
                <a:close/>
              </a:path>
            </a:pathLst>
          </a:custGeom>
          <a:gradFill rotWithShape="1">
            <a:gsLst>
              <a:gs pos="0">
                <a:srgbClr val="5E7647">
                  <a:alpha val="0"/>
                </a:srgbClr>
              </a:gs>
              <a:gs pos="100000">
                <a:srgbClr val="CCFF9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endParaRPr lang="es-EC"/>
          </a:p>
        </p:txBody>
      </p:sp>
      <p:sp>
        <p:nvSpPr>
          <p:cNvPr id="15378" name="Freeform 56"/>
          <p:cNvSpPr>
            <a:spLocks/>
          </p:cNvSpPr>
          <p:nvPr/>
        </p:nvSpPr>
        <p:spPr bwMode="auto">
          <a:xfrm flipV="1">
            <a:off x="1191193" y="4378270"/>
            <a:ext cx="1076551" cy="1802706"/>
          </a:xfrm>
          <a:custGeom>
            <a:avLst/>
            <a:gdLst>
              <a:gd name="T0" fmla="*/ 0 w 1358"/>
              <a:gd name="T1" fmla="*/ 2147483647 h 947"/>
              <a:gd name="T2" fmla="*/ 2147483647 w 1358"/>
              <a:gd name="T3" fmla="*/ 2147483647 h 947"/>
              <a:gd name="T4" fmla="*/ 2147483647 w 1358"/>
              <a:gd name="T5" fmla="*/ 0 h 947"/>
              <a:gd name="T6" fmla="*/ 2147483647 w 1358"/>
              <a:gd name="T7" fmla="*/ 2147483647 h 947"/>
              <a:gd name="T8" fmla="*/ 2147483647 w 1358"/>
              <a:gd name="T9" fmla="*/ 2147483647 h 947"/>
              <a:gd name="T10" fmla="*/ 2147483647 w 1358"/>
              <a:gd name="T11" fmla="*/ 2147483647 h 947"/>
              <a:gd name="T12" fmla="*/ 0 w 1358"/>
              <a:gd name="T13" fmla="*/ 2147483647 h 947"/>
              <a:gd name="T14" fmla="*/ 0 60000 65536"/>
              <a:gd name="T15" fmla="*/ 0 60000 65536"/>
              <a:gd name="T16" fmla="*/ 0 60000 65536"/>
              <a:gd name="T17" fmla="*/ 0 60000 65536"/>
              <a:gd name="T18" fmla="*/ 0 60000 65536"/>
              <a:gd name="T19" fmla="*/ 0 60000 65536"/>
              <a:gd name="T20" fmla="*/ 0 60000 65536"/>
              <a:gd name="T21" fmla="*/ 0 w 1358"/>
              <a:gd name="T22" fmla="*/ 0 h 947"/>
              <a:gd name="T23" fmla="*/ 1358 w 1358"/>
              <a:gd name="T24" fmla="*/ 947 h 9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8" h="947">
                <a:moveTo>
                  <a:pt x="0" y="947"/>
                </a:moveTo>
                <a:cubicBezTo>
                  <a:pt x="135" y="81"/>
                  <a:pt x="1226" y="75"/>
                  <a:pt x="1226" y="75"/>
                </a:cubicBezTo>
                <a:lnTo>
                  <a:pt x="1234" y="0"/>
                </a:lnTo>
                <a:cubicBezTo>
                  <a:pt x="1234" y="0"/>
                  <a:pt x="1296" y="70"/>
                  <a:pt x="1358" y="140"/>
                </a:cubicBezTo>
                <a:cubicBezTo>
                  <a:pt x="1328" y="176"/>
                  <a:pt x="1270" y="216"/>
                  <a:pt x="1190" y="288"/>
                </a:cubicBezTo>
                <a:cubicBezTo>
                  <a:pt x="1196" y="252"/>
                  <a:pt x="1200" y="236"/>
                  <a:pt x="1202" y="210"/>
                </a:cubicBezTo>
                <a:cubicBezTo>
                  <a:pt x="904" y="256"/>
                  <a:pt x="319" y="282"/>
                  <a:pt x="0" y="947"/>
                </a:cubicBezTo>
                <a:close/>
              </a:path>
            </a:pathLst>
          </a:custGeom>
          <a:gradFill rotWithShape="1">
            <a:gsLst>
              <a:gs pos="0">
                <a:srgbClr val="5E7647">
                  <a:alpha val="0"/>
                </a:srgbClr>
              </a:gs>
              <a:gs pos="100000">
                <a:srgbClr val="CCFF9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endParaRPr lang="es-EC"/>
          </a:p>
        </p:txBody>
      </p:sp>
      <p:sp>
        <p:nvSpPr>
          <p:cNvPr id="15379" name="AutoShape 59"/>
          <p:cNvSpPr>
            <a:spLocks noChangeArrowheads="1"/>
          </p:cNvSpPr>
          <p:nvPr/>
        </p:nvSpPr>
        <p:spPr bwMode="auto">
          <a:xfrm rot="-5400000">
            <a:off x="1444225" y="3712573"/>
            <a:ext cx="368300" cy="791753"/>
          </a:xfrm>
          <a:prstGeom prst="downArrow">
            <a:avLst>
              <a:gd name="adj1" fmla="val 54315"/>
              <a:gd name="adj2" fmla="val 71136"/>
            </a:avLst>
          </a:prstGeom>
          <a:gradFill rotWithShape="1">
            <a:gsLst>
              <a:gs pos="0">
                <a:srgbClr val="5E7647">
                  <a:alpha val="0"/>
                </a:srgbClr>
              </a:gs>
              <a:gs pos="100000">
                <a:srgbClr val="CC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s-EC"/>
          </a:p>
        </p:txBody>
      </p:sp>
      <p:pic>
        <p:nvPicPr>
          <p:cNvPr id="15380" name="Picture 9" descr="espee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4" y="241300"/>
            <a:ext cx="723378" cy="846721"/>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25" name="24 Rectángulo"/>
          <p:cNvSpPr/>
          <p:nvPr/>
        </p:nvSpPr>
        <p:spPr>
          <a:xfrm>
            <a:off x="176214" y="2171700"/>
            <a:ext cx="1371600" cy="424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eaLnBrk="0" hangingPunct="0">
              <a:lnSpc>
                <a:spcPct val="100000"/>
              </a:lnSpc>
              <a:spcBef>
                <a:spcPct val="0"/>
              </a:spcBef>
              <a:buClrTx/>
              <a:buSzTx/>
              <a:defRPr/>
            </a:pPr>
            <a:r>
              <a:rPr lang="es-ES_tradnl" sz="3200" b="0" dirty="0">
                <a:solidFill>
                  <a:srgbClr val="FFFF00"/>
                </a:solidFill>
                <a:latin typeface="Impact" pitchFamily="34" charset="0"/>
              </a:rPr>
              <a:t>OBJETIVOS ESPECIFICOS</a:t>
            </a:r>
            <a:r>
              <a:rPr lang="es-ES_tradnl" sz="2800" b="0" dirty="0">
                <a:solidFill>
                  <a:srgbClr val="FFFF00"/>
                </a:solidFill>
                <a:latin typeface="Impact" pitchFamily="34" charset="0"/>
              </a:rPr>
              <a:t> </a:t>
            </a:r>
          </a:p>
        </p:txBody>
      </p:sp>
      <p:pic>
        <p:nvPicPr>
          <p:cNvPr id="26" name="25 Imagen" descr="http://t3.gstatic.com/images?q=tbn:ANd9GcTwOkDGM0xcROkcLVVozl5wa-HJcvMexh6s4eOtf_R9tJRzNxt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50956" y="89321"/>
            <a:ext cx="776287" cy="915567"/>
          </a:xfrm>
          <a:prstGeom prst="rect">
            <a:avLst/>
          </a:prstGeom>
          <a:noFill/>
          <a:ln>
            <a:noFill/>
          </a:ln>
        </p:spPr>
      </p:pic>
    </p:spTree>
    <p:extLst>
      <p:ext uri="{BB962C8B-B14F-4D97-AF65-F5344CB8AC3E}">
        <p14:creationId xmlns:p14="http://schemas.microsoft.com/office/powerpoint/2010/main" val="1145112143"/>
      </p:ext>
    </p:extLst>
  </p:cSld>
  <p:clrMapOvr>
    <a:masterClrMapping/>
  </p:clrMapOvr>
  <p:transition>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ChangeArrowheads="1"/>
          </p:cNvSpPr>
          <p:nvPr/>
        </p:nvSpPr>
        <p:spPr bwMode="auto">
          <a:xfrm>
            <a:off x="849413" y="74544"/>
            <a:ext cx="681893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l">
              <a:lnSpc>
                <a:spcPct val="100000"/>
              </a:lnSpc>
              <a:spcBef>
                <a:spcPct val="0"/>
              </a:spcBef>
              <a:buClrTx/>
              <a:buSzTx/>
            </a:pPr>
            <a:endParaRPr lang="es-EC" sz="1800" b="0">
              <a:solidFill>
                <a:schemeClr val="tx1"/>
              </a:solidFill>
            </a:endParaRPr>
          </a:p>
        </p:txBody>
      </p:sp>
      <p:sp>
        <p:nvSpPr>
          <p:cNvPr id="23" name="Rectangle 30"/>
          <p:cNvSpPr>
            <a:spLocks noChangeArrowheads="1"/>
          </p:cNvSpPr>
          <p:nvPr/>
        </p:nvSpPr>
        <p:spPr bwMode="auto">
          <a:xfrm>
            <a:off x="1043608" y="66675"/>
            <a:ext cx="5857875" cy="581025"/>
          </a:xfrm>
          <a:prstGeom prst="rect">
            <a:avLst/>
          </a:prstGeom>
          <a:noFill/>
          <a:ln w="9525" algn="ctr">
            <a:noFill/>
            <a:miter lim="800000"/>
            <a:headEnd/>
            <a:tailEnd/>
          </a:ln>
          <a:effectLst>
            <a:outerShdw dist="35921" dir="2700000" algn="ctr" rotWithShape="0">
              <a:schemeClr val="tx1"/>
            </a:outerShdw>
          </a:effectLst>
        </p:spPr>
        <p:txBody>
          <a:bodyPr anchor="ctr"/>
          <a:lstStyle/>
          <a:p>
            <a:pPr eaLnBrk="0" hangingPunct="0">
              <a:lnSpc>
                <a:spcPct val="100000"/>
              </a:lnSpc>
              <a:spcBef>
                <a:spcPct val="0"/>
              </a:spcBef>
              <a:buClrTx/>
              <a:buSzTx/>
              <a:defRPr/>
            </a:pPr>
            <a:r>
              <a:rPr lang="es-ES_tradnl" sz="2700" dirty="0" smtClean="0">
                <a:solidFill>
                  <a:srgbClr val="FFFF00"/>
                </a:solidFill>
                <a:latin typeface="Impact" pitchFamily="34" charset="0"/>
              </a:rPr>
              <a:t>FUENTES ELECTRONICAS </a:t>
            </a:r>
            <a:endParaRPr lang="es-ES_tradnl" sz="2700" b="0" dirty="0">
              <a:solidFill>
                <a:srgbClr val="FFFF00"/>
              </a:solidFill>
              <a:latin typeface="Impact" pitchFamily="34" charset="0"/>
            </a:endParaRPr>
          </a:p>
        </p:txBody>
      </p:sp>
      <p:sp>
        <p:nvSpPr>
          <p:cNvPr id="65540" name="AutoShape 32"/>
          <p:cNvSpPr>
            <a:spLocks noChangeArrowheads="1"/>
          </p:cNvSpPr>
          <p:nvPr/>
        </p:nvSpPr>
        <p:spPr bwMode="auto">
          <a:xfrm>
            <a:off x="285750" y="2273300"/>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1000" b="0">
              <a:solidFill>
                <a:schemeClr val="tx1"/>
              </a:solidFill>
              <a:cs typeface="Arial" charset="0"/>
            </a:endParaRPr>
          </a:p>
        </p:txBody>
      </p:sp>
      <p:sp>
        <p:nvSpPr>
          <p:cNvPr id="65542" name="AutoShape 32"/>
          <p:cNvSpPr>
            <a:spLocks noChangeArrowheads="1"/>
          </p:cNvSpPr>
          <p:nvPr/>
        </p:nvSpPr>
        <p:spPr bwMode="auto">
          <a:xfrm>
            <a:off x="285750" y="3425825"/>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1000" b="0">
              <a:solidFill>
                <a:schemeClr val="tx1"/>
              </a:solidFill>
              <a:cs typeface="Arial" charset="0"/>
            </a:endParaRPr>
          </a:p>
        </p:txBody>
      </p:sp>
      <p:sp>
        <p:nvSpPr>
          <p:cNvPr id="65543" name="AutoShape 32"/>
          <p:cNvSpPr>
            <a:spLocks noChangeArrowheads="1"/>
          </p:cNvSpPr>
          <p:nvPr/>
        </p:nvSpPr>
        <p:spPr bwMode="auto">
          <a:xfrm>
            <a:off x="285750" y="6211888"/>
            <a:ext cx="5786438"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1000" b="0">
              <a:solidFill>
                <a:schemeClr val="tx1"/>
              </a:solidFill>
              <a:cs typeface="Arial" charset="0"/>
            </a:endParaRPr>
          </a:p>
        </p:txBody>
      </p:sp>
      <p:pic>
        <p:nvPicPr>
          <p:cNvPr id="65544" name="Picture 9" descr="espee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5" y="110989"/>
            <a:ext cx="741908" cy="606562"/>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10" name="9 Imagen" descr="http://t3.gstatic.com/images?q=tbn:ANd9GcTwOkDGM0xcROkcLVVozl5wa-HJcvMexh6s4eOtf_R9tJRzNxt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8424" y="110988"/>
            <a:ext cx="603176" cy="606562"/>
          </a:xfrm>
          <a:prstGeom prst="rect">
            <a:avLst/>
          </a:prstGeom>
          <a:noFill/>
          <a:ln>
            <a:noFill/>
          </a:ln>
        </p:spPr>
      </p:pic>
      <p:sp>
        <p:nvSpPr>
          <p:cNvPr id="12" name="AutoShape 36"/>
          <p:cNvSpPr>
            <a:spLocks noChangeArrowheads="1"/>
          </p:cNvSpPr>
          <p:nvPr/>
        </p:nvSpPr>
        <p:spPr bwMode="auto">
          <a:xfrm>
            <a:off x="464519" y="680819"/>
            <a:ext cx="8067922" cy="4918115"/>
          </a:xfrm>
          <a:prstGeom prst="roundRect">
            <a:avLst>
              <a:gd name="adj" fmla="val 14491"/>
            </a:avLst>
          </a:prstGeom>
          <a:solidFill>
            <a:srgbClr val="112737">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wrap="square">
            <a:spAutoFit/>
          </a:bodyPr>
          <a:lstStyle/>
          <a:p>
            <a:r>
              <a:rPr lang="es-ES" sz="1600" dirty="0"/>
              <a:t> </a:t>
            </a:r>
            <a:r>
              <a:rPr lang="es-EC" sz="1600" dirty="0" err="1"/>
              <a:t>Billat</a:t>
            </a:r>
            <a:r>
              <a:rPr lang="es-EC" sz="1600" dirty="0"/>
              <a:t>, V. (2002). Fisiología y Metodología del Entrenamiento de  la teoría a la práctica. Barcelona: Editorial Paidotribo. Recuperado de http://es.scribd.com/doc/17483411/16/El-sistema-cardiovascular-elemento-clave-del- rendimiento-deportivo</a:t>
            </a:r>
          </a:p>
          <a:p>
            <a:r>
              <a:rPr lang="es-EC" sz="1600" dirty="0"/>
              <a:t>Fisiología del deporte y Ciencias del deporte. (2008). Test de campo indirecto máximo para estimar VO2 máximo. Recuperado de </a:t>
            </a:r>
            <a:r>
              <a:rPr lang="es-EC" sz="1600" u="sng" dirty="0">
                <a:hlinkClick r:id="rId5"/>
              </a:rPr>
              <a:t>http://fisiologiadeldeporte.wordpress.com/2008/08/12/test-de-campo-indirecto-maximo-para-estimar-vo2-maximo/</a:t>
            </a:r>
            <a:endParaRPr lang="es-EC" sz="1600" dirty="0"/>
          </a:p>
          <a:p>
            <a:r>
              <a:rPr lang="es-EC" sz="1600" dirty="0"/>
              <a:t>Villarreal, O. (2005) Rendimiento Deportivo de los Volantes de Contención Cabeza de Área en el Fútbol de la Universidad de Pamplona. Recuperado de </a:t>
            </a:r>
            <a:r>
              <a:rPr lang="es-EC" sz="1600" u="sng" dirty="0">
                <a:hlinkClick r:id="rId6"/>
              </a:rPr>
              <a:t>http://www.monografias.com/trabajos39/rendimiento-deportivo/rendimiento-deportivo.shtml</a:t>
            </a:r>
            <a:endParaRPr lang="es-EC" sz="1600" dirty="0"/>
          </a:p>
          <a:p>
            <a:r>
              <a:rPr lang="es-EC" sz="1600" dirty="0"/>
              <a:t>Grupo </a:t>
            </a:r>
            <a:r>
              <a:rPr lang="es-EC" sz="1600" dirty="0" err="1"/>
              <a:t>Sobreentrenamiento</a:t>
            </a:r>
            <a:r>
              <a:rPr lang="es-EC" sz="1600" dirty="0"/>
              <a:t>  [www.g-se.com] 2011. Valoración del rendimiento, Control bioquímico y Control de la carga. </a:t>
            </a:r>
            <a:r>
              <a:rPr lang="es-EC" sz="1600" dirty="0" err="1"/>
              <a:t>PubliCE</a:t>
            </a:r>
            <a:r>
              <a:rPr lang="es-EC" sz="1600" dirty="0"/>
              <a:t> Premium. </a:t>
            </a:r>
            <a:r>
              <a:rPr lang="es-EC" sz="1600" dirty="0" err="1"/>
              <a:t>Pid</a:t>
            </a:r>
            <a:r>
              <a:rPr lang="es-EC" sz="1600" dirty="0"/>
              <a:t>: 1933</a:t>
            </a:r>
          </a:p>
          <a:p>
            <a:r>
              <a:rPr lang="es-EC" sz="1600" dirty="0"/>
              <a:t>Grupo </a:t>
            </a:r>
            <a:r>
              <a:rPr lang="es-EC" sz="1600" dirty="0" err="1"/>
              <a:t>Sobreentrenamiento</a:t>
            </a:r>
            <a:r>
              <a:rPr lang="es-EC" sz="1600" dirty="0"/>
              <a:t> [www.g-se.com] 2011. Factores determinantes del rendimiento. </a:t>
            </a:r>
            <a:r>
              <a:rPr lang="es-EC" sz="1600" dirty="0" err="1"/>
              <a:t>PubliCE</a:t>
            </a:r>
            <a:r>
              <a:rPr lang="es-EC" sz="1600" dirty="0"/>
              <a:t> Premium. </a:t>
            </a:r>
            <a:r>
              <a:rPr lang="es-EC" sz="1600" dirty="0" err="1"/>
              <a:t>Pid</a:t>
            </a:r>
            <a:r>
              <a:rPr lang="es-EC" sz="1600" dirty="0"/>
              <a:t>: 2420</a:t>
            </a:r>
          </a:p>
          <a:p>
            <a:pPr algn="just"/>
            <a:endParaRPr lang="es-EC" sz="1600" dirty="0"/>
          </a:p>
        </p:txBody>
      </p:sp>
    </p:spTree>
    <p:extLst>
      <p:ext uri="{BB962C8B-B14F-4D97-AF65-F5344CB8AC3E}">
        <p14:creationId xmlns:p14="http://schemas.microsoft.com/office/powerpoint/2010/main" val="4075484943"/>
      </p:ext>
    </p:extLst>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6"/>
          <p:cNvSpPr>
            <a:spLocks noChangeArrowheads="1"/>
          </p:cNvSpPr>
          <p:nvPr/>
        </p:nvSpPr>
        <p:spPr bwMode="auto">
          <a:xfrm>
            <a:off x="464519" y="680819"/>
            <a:ext cx="8067922" cy="6022181"/>
          </a:xfrm>
          <a:prstGeom prst="roundRect">
            <a:avLst>
              <a:gd name="adj" fmla="val 14491"/>
            </a:avLst>
          </a:prstGeom>
          <a:solidFill>
            <a:srgbClr val="112737">
              <a:alpha val="60001"/>
            </a:srgbClr>
          </a:solidFill>
          <a:ln w="76200" algn="ctr">
            <a:solidFill>
              <a:srgbClr val="FFFFFF">
                <a:alpha val="12000"/>
              </a:srgbClr>
            </a:solidFill>
            <a:round/>
            <a:headEnd/>
            <a:tailEnd/>
          </a:ln>
          <a:effectLst>
            <a:outerShdw dist="17961" dir="2700000" algn="ctr" rotWithShape="0">
              <a:srgbClr val="000000">
                <a:alpha val="0"/>
              </a:srgbClr>
            </a:outerShdw>
          </a:effectLst>
        </p:spPr>
        <p:txBody>
          <a:bodyPr wrap="square">
            <a:spAutoFit/>
          </a:bodyPr>
          <a:lstStyle/>
          <a:p>
            <a:r>
              <a:rPr lang="es-ES" sz="1600" dirty="0"/>
              <a:t> </a:t>
            </a:r>
            <a:r>
              <a:rPr lang="es-EC" sz="1600" dirty="0"/>
              <a:t>Fisiología del deporte y Ciencias del deporte. (2008). Test de campo indirecto máximo para estimar VO2 máximo. Recuperado de </a:t>
            </a:r>
            <a:r>
              <a:rPr lang="es-EC" sz="1600" u="sng" dirty="0">
                <a:hlinkClick r:id="rId2"/>
              </a:rPr>
              <a:t>http://fisiologiadeldeporte.wordpress.com/2008/08/12/test-de-campo-indirecto-</a:t>
            </a:r>
            <a:r>
              <a:rPr lang="es-EC" sz="1600" dirty="0"/>
              <a:t>maximo-para-estimar-vo2-maximo/</a:t>
            </a:r>
          </a:p>
          <a:p>
            <a:r>
              <a:rPr lang="es-EC" sz="1600" dirty="0"/>
              <a:t>Moya, G.  (2009). Análisis de los factores fisiológicos involucrados en el consumo máximo de oxígeno. Recuperado de </a:t>
            </a:r>
            <a:r>
              <a:rPr lang="es-EC" sz="1600" u="sng" dirty="0">
                <a:hlinkClick r:id="rId3"/>
              </a:rPr>
              <a:t>http://www.monografias.com/trabajos76/factores-sisiologicos-consumo-maximo-</a:t>
            </a:r>
            <a:r>
              <a:rPr lang="es-EC" sz="1600" dirty="0"/>
              <a:t>oxigeno/factores-sisiologicos-consumo-maximo-oxigeno2.shtml</a:t>
            </a:r>
          </a:p>
          <a:p>
            <a:r>
              <a:rPr lang="es-EC" sz="1600" dirty="0"/>
              <a:t>Moreno, S. (2008). Importancia de las valoraciones bioquímicas como medio de control del entrenamiento en deportistas de alto rendimiento. Recuperado dehttp://www.compumedicina.com/medicinadep/md_011208.pdf</a:t>
            </a:r>
          </a:p>
          <a:p>
            <a:r>
              <a:rPr lang="es-EC" sz="1600" dirty="0"/>
              <a:t>Revista Digital - (2008). Los análisis de sangre como herramienta de valoración del entrenamiento en triatletas, Buenos Aires - Año 12 - N° 117. Recuperado dehttp://www.efdeportes.com/efd117/los-analisis-de-sangre-en-triatletas.htm</a:t>
            </a:r>
          </a:p>
          <a:p>
            <a:r>
              <a:rPr lang="es-EC" sz="1600" dirty="0"/>
              <a:t>Villarreal, O. (2005) Rendimiento Deportivo de los Volantes de Contención Cabeza de Área en el Fútbol de la Universidad de Pamplona. </a:t>
            </a:r>
            <a:r>
              <a:rPr lang="pt-BR" sz="1600" dirty="0"/>
              <a:t>Recuperado de </a:t>
            </a:r>
            <a:r>
              <a:rPr lang="pt-BR" sz="1600" u="sng" dirty="0">
                <a:hlinkClick r:id="rId4"/>
              </a:rPr>
              <a:t>http://www.monografias.com/trabajos39/rendimiento-deportivo/rendimiento-</a:t>
            </a:r>
            <a:r>
              <a:rPr lang="pt-BR" sz="1600" dirty="0"/>
              <a:t>deportivo.shtml</a:t>
            </a:r>
            <a:endParaRPr lang="es-EC" sz="1600" dirty="0"/>
          </a:p>
          <a:p>
            <a:r>
              <a:rPr lang="pt-BR" sz="1600" b="1" dirty="0"/>
              <a:t> </a:t>
            </a:r>
            <a:endParaRPr lang="es-EC" sz="1600" dirty="0"/>
          </a:p>
          <a:p>
            <a:pPr algn="just"/>
            <a:endParaRPr lang="es-EC" sz="1600" dirty="0"/>
          </a:p>
        </p:txBody>
      </p:sp>
    </p:spTree>
    <p:extLst>
      <p:ext uri="{BB962C8B-B14F-4D97-AF65-F5344CB8AC3E}">
        <p14:creationId xmlns:p14="http://schemas.microsoft.com/office/powerpoint/2010/main" val="19883642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713234"/>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s-EC" b="1" dirty="0" smtClean="0">
                <a:solidFill>
                  <a:schemeClr val="bg1"/>
                </a:solidFill>
                <a:effectLst/>
              </a:rPr>
              <a:t>PROPUESTA ALTERNATIVA</a:t>
            </a:r>
            <a:endParaRPr lang="es-EC" b="1" dirty="0">
              <a:solidFill>
                <a:schemeClr val="bg1"/>
              </a:solidFill>
              <a:effectLst/>
            </a:endParaRPr>
          </a:p>
        </p:txBody>
      </p:sp>
      <p:sp>
        <p:nvSpPr>
          <p:cNvPr id="4" name="Cuadro de texto 2"/>
          <p:cNvSpPr txBox="1">
            <a:spLocks noChangeArrowheads="1"/>
          </p:cNvSpPr>
          <p:nvPr/>
        </p:nvSpPr>
        <p:spPr bwMode="auto">
          <a:xfrm>
            <a:off x="1187624" y="1831340"/>
            <a:ext cx="6979602" cy="274978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50000"/>
              </a:lnSpc>
              <a:spcAft>
                <a:spcPts val="0"/>
              </a:spcAft>
            </a:pPr>
            <a:r>
              <a:rPr lang="es-EC" sz="2000" b="1">
                <a:solidFill>
                  <a:schemeClr val="bg1"/>
                </a:solidFill>
                <a:effectLst/>
                <a:latin typeface="Arial"/>
                <a:ea typeface="Calibri"/>
                <a:cs typeface="Times New Roman"/>
              </a:rPr>
              <a:t>PLAN DE ENTRENAMIENTO DE LOS SISTEMAS ENERGÉTICOS (GLUCOLÍTICO Y OXIDATIVO) PARA EL DESARROLLO DEL RENDIMIENTO FÍSICO DE LOS JUGADORES DE FÚTBOL EN LAS DIFERENTES POSICIONES DE JUEGO</a:t>
            </a:r>
            <a:endParaRPr lang="es-EC" sz="2000" b="1">
              <a:solidFill>
                <a:schemeClr val="bg1"/>
              </a:solidFill>
              <a:effectLst/>
              <a:latin typeface="Calibri"/>
              <a:ea typeface="Calibri"/>
              <a:cs typeface="Times New Roman"/>
            </a:endParaRPr>
          </a:p>
        </p:txBody>
      </p:sp>
      <p:sp>
        <p:nvSpPr>
          <p:cNvPr id="5" name="4 Rectángulo"/>
          <p:cNvSpPr/>
          <p:nvPr/>
        </p:nvSpPr>
        <p:spPr>
          <a:xfrm>
            <a:off x="539552" y="4797152"/>
            <a:ext cx="8064896" cy="1200329"/>
          </a:xfrm>
          <a:prstGeom prst="rect">
            <a:avLst/>
          </a:prstGeom>
          <a:solidFill>
            <a:schemeClr val="accent2"/>
          </a:solidFill>
        </p:spPr>
        <p:txBody>
          <a:bodyPr wrap="square">
            <a:spAutoFit/>
          </a:bodyPr>
          <a:lstStyle/>
          <a:p>
            <a:r>
              <a:rPr lang="es-EC" b="1" dirty="0" smtClean="0">
                <a:solidFill>
                  <a:schemeClr val="bg1"/>
                </a:solidFill>
              </a:rPr>
              <a:t>OBJETIVOS </a:t>
            </a:r>
            <a:r>
              <a:rPr lang="es-EC" b="1" dirty="0">
                <a:solidFill>
                  <a:schemeClr val="bg1"/>
                </a:solidFill>
              </a:rPr>
              <a:t>GENERAL</a:t>
            </a:r>
          </a:p>
          <a:p>
            <a:pPr algn="ctr"/>
            <a:r>
              <a:rPr lang="es-EC" b="1" dirty="0">
                <a:solidFill>
                  <a:schemeClr val="bg1"/>
                </a:solidFill>
              </a:rPr>
              <a:t>Mejorar el rendimiento físico, mediantes el desarrollo de los sistemas energéticos (glucolítico y oxidativo) en los jugadores de fútbol de las diferentes posiciones de juego. </a:t>
            </a:r>
          </a:p>
        </p:txBody>
      </p:sp>
    </p:spTree>
    <p:extLst>
      <p:ext uri="{BB962C8B-B14F-4D97-AF65-F5344CB8AC3E}">
        <p14:creationId xmlns:p14="http://schemas.microsoft.com/office/powerpoint/2010/main" val="20812920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525343"/>
          </a:xfrm>
          <a:prstGeom prst="rect">
            <a:avLst/>
          </a:prstGeom>
          <a:noFill/>
          <a:ln>
            <a:noFill/>
          </a:ln>
        </p:spPr>
      </p:pic>
    </p:spTree>
    <p:extLst>
      <p:ext uri="{BB962C8B-B14F-4D97-AF65-F5344CB8AC3E}">
        <p14:creationId xmlns:p14="http://schemas.microsoft.com/office/powerpoint/2010/main" val="792449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95239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662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2679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1"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39253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12968"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12274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84976"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18315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424936" cy="6552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0442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3"/>
          <p:cNvSpPr>
            <a:spLocks/>
          </p:cNvSpPr>
          <p:nvPr/>
        </p:nvSpPr>
        <p:spPr bwMode="auto">
          <a:xfrm rot="20700000" flipV="1">
            <a:off x="5651500" y="1412875"/>
            <a:ext cx="2324100" cy="1295400"/>
          </a:xfrm>
          <a:custGeom>
            <a:avLst/>
            <a:gdLst>
              <a:gd name="T0" fmla="*/ 0 w 651"/>
              <a:gd name="T1" fmla="*/ 613 h 613"/>
              <a:gd name="T2" fmla="*/ 251 w 651"/>
              <a:gd name="T3" fmla="*/ 334 h 613"/>
              <a:gd name="T4" fmla="*/ 251 w 651"/>
              <a:gd name="T5" fmla="*/ 529 h 613"/>
              <a:gd name="T6" fmla="*/ 651 w 651"/>
              <a:gd name="T7" fmla="*/ 0 h 613"/>
              <a:gd name="T8" fmla="*/ 0 60000 65536"/>
              <a:gd name="T9" fmla="*/ 0 60000 65536"/>
              <a:gd name="T10" fmla="*/ 0 60000 65536"/>
              <a:gd name="T11" fmla="*/ 0 60000 65536"/>
              <a:gd name="T12" fmla="*/ 0 w 651"/>
              <a:gd name="T13" fmla="*/ 0 h 613"/>
              <a:gd name="T14" fmla="*/ 651 w 651"/>
              <a:gd name="T15" fmla="*/ 613 h 613"/>
            </a:gdLst>
            <a:ahLst/>
            <a:cxnLst>
              <a:cxn ang="T8">
                <a:pos x="T0" y="T1"/>
              </a:cxn>
              <a:cxn ang="T9">
                <a:pos x="T2" y="T3"/>
              </a:cxn>
              <a:cxn ang="T10">
                <a:pos x="T4" y="T5"/>
              </a:cxn>
              <a:cxn ang="T11">
                <a:pos x="T6" y="T7"/>
              </a:cxn>
            </a:cxnLst>
            <a:rect l="T12" t="T13" r="T14" b="T15"/>
            <a:pathLst>
              <a:path w="651" h="613">
                <a:moveTo>
                  <a:pt x="0" y="613"/>
                </a:moveTo>
                <a:lnTo>
                  <a:pt x="251" y="334"/>
                </a:lnTo>
                <a:lnTo>
                  <a:pt x="251" y="529"/>
                </a:lnTo>
                <a:lnTo>
                  <a:pt x="651" y="0"/>
                </a:lnTo>
              </a:path>
            </a:pathLst>
          </a:custGeom>
          <a:noFill/>
          <a:ln w="38100">
            <a:solidFill>
              <a:schemeClr val="bg1"/>
            </a:solidFill>
            <a:round/>
            <a:headEnd/>
            <a:tailEnd type="stealth" w="lg" len="lg"/>
          </a:ln>
          <a:effectLst>
            <a:outerShdw dist="35921" dir="2700000" algn="ctr" rotWithShape="0">
              <a:srgbClr val="000000"/>
            </a:outerShdw>
          </a:effectLst>
        </p:spPr>
        <p:txBody>
          <a:bodyPr rot="10800000"/>
          <a:lstStyle/>
          <a:p>
            <a:pPr algn="l">
              <a:lnSpc>
                <a:spcPct val="100000"/>
              </a:lnSpc>
              <a:spcBef>
                <a:spcPct val="0"/>
              </a:spcBef>
              <a:buClrTx/>
              <a:buSzTx/>
              <a:defRPr/>
            </a:pPr>
            <a:endParaRPr lang="es-EC" sz="1800" b="0">
              <a:solidFill>
                <a:schemeClr val="tx1"/>
              </a:solidFill>
            </a:endParaRPr>
          </a:p>
        </p:txBody>
      </p:sp>
      <p:sp>
        <p:nvSpPr>
          <p:cNvPr id="7" name="Freeform 34"/>
          <p:cNvSpPr>
            <a:spLocks/>
          </p:cNvSpPr>
          <p:nvPr/>
        </p:nvSpPr>
        <p:spPr bwMode="auto">
          <a:xfrm rot="900000" flipH="1" flipV="1">
            <a:off x="1311275" y="1398588"/>
            <a:ext cx="2324100" cy="1295400"/>
          </a:xfrm>
          <a:custGeom>
            <a:avLst/>
            <a:gdLst>
              <a:gd name="T0" fmla="*/ 0 w 651"/>
              <a:gd name="T1" fmla="*/ 613 h 613"/>
              <a:gd name="T2" fmla="*/ 251 w 651"/>
              <a:gd name="T3" fmla="*/ 334 h 613"/>
              <a:gd name="T4" fmla="*/ 251 w 651"/>
              <a:gd name="T5" fmla="*/ 529 h 613"/>
              <a:gd name="T6" fmla="*/ 651 w 651"/>
              <a:gd name="T7" fmla="*/ 0 h 613"/>
              <a:gd name="T8" fmla="*/ 0 60000 65536"/>
              <a:gd name="T9" fmla="*/ 0 60000 65536"/>
              <a:gd name="T10" fmla="*/ 0 60000 65536"/>
              <a:gd name="T11" fmla="*/ 0 60000 65536"/>
              <a:gd name="T12" fmla="*/ 0 w 651"/>
              <a:gd name="T13" fmla="*/ 0 h 613"/>
              <a:gd name="T14" fmla="*/ 651 w 651"/>
              <a:gd name="T15" fmla="*/ 613 h 613"/>
            </a:gdLst>
            <a:ahLst/>
            <a:cxnLst>
              <a:cxn ang="T8">
                <a:pos x="T0" y="T1"/>
              </a:cxn>
              <a:cxn ang="T9">
                <a:pos x="T2" y="T3"/>
              </a:cxn>
              <a:cxn ang="T10">
                <a:pos x="T4" y="T5"/>
              </a:cxn>
              <a:cxn ang="T11">
                <a:pos x="T6" y="T7"/>
              </a:cxn>
            </a:cxnLst>
            <a:rect l="T12" t="T13" r="T14" b="T15"/>
            <a:pathLst>
              <a:path w="651" h="613">
                <a:moveTo>
                  <a:pt x="0" y="613"/>
                </a:moveTo>
                <a:lnTo>
                  <a:pt x="251" y="334"/>
                </a:lnTo>
                <a:lnTo>
                  <a:pt x="251" y="529"/>
                </a:lnTo>
                <a:lnTo>
                  <a:pt x="651" y="0"/>
                </a:lnTo>
              </a:path>
            </a:pathLst>
          </a:custGeom>
          <a:noFill/>
          <a:ln w="38100">
            <a:solidFill>
              <a:schemeClr val="bg1"/>
            </a:solidFill>
            <a:round/>
            <a:headEnd/>
            <a:tailEnd type="stealth" w="lg" len="lg"/>
          </a:ln>
          <a:effectLst>
            <a:outerShdw dist="35921" dir="2700000" algn="ctr" rotWithShape="0">
              <a:srgbClr val="000000"/>
            </a:outerShdw>
          </a:effectLst>
        </p:spPr>
        <p:txBody>
          <a:bodyPr rot="10800000"/>
          <a:lstStyle/>
          <a:p>
            <a:pPr algn="l">
              <a:lnSpc>
                <a:spcPct val="100000"/>
              </a:lnSpc>
              <a:spcBef>
                <a:spcPct val="0"/>
              </a:spcBef>
              <a:buClrTx/>
              <a:buSzTx/>
              <a:defRPr/>
            </a:pPr>
            <a:endParaRPr lang="es-EC" sz="1800" b="0">
              <a:solidFill>
                <a:schemeClr val="tx1"/>
              </a:solidFill>
            </a:endParaRPr>
          </a:p>
        </p:txBody>
      </p:sp>
      <p:sp>
        <p:nvSpPr>
          <p:cNvPr id="16388" name="AutoShape 32"/>
          <p:cNvSpPr>
            <a:spLocks noChangeArrowheads="1"/>
          </p:cNvSpPr>
          <p:nvPr/>
        </p:nvSpPr>
        <p:spPr bwMode="auto">
          <a:xfrm>
            <a:off x="-612775" y="3573463"/>
            <a:ext cx="10334625"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1000" b="0">
              <a:solidFill>
                <a:schemeClr val="tx1"/>
              </a:solidFill>
              <a:cs typeface="Arial" charset="0"/>
            </a:endParaRPr>
          </a:p>
        </p:txBody>
      </p:sp>
      <p:sp>
        <p:nvSpPr>
          <p:cNvPr id="9" name="AutoShape 36"/>
          <p:cNvSpPr>
            <a:spLocks noChangeArrowheads="1"/>
          </p:cNvSpPr>
          <p:nvPr/>
        </p:nvSpPr>
        <p:spPr bwMode="auto">
          <a:xfrm>
            <a:off x="665163" y="2476500"/>
            <a:ext cx="8067675" cy="1304806"/>
          </a:xfrm>
          <a:prstGeom prst="roundRect">
            <a:avLst>
              <a:gd name="adj" fmla="val 14491"/>
            </a:avLst>
          </a:prstGeom>
          <a:solidFill>
            <a:schemeClr val="accent1">
              <a:lumMod val="20000"/>
              <a:lumOff val="80000"/>
              <a:alpha val="60001"/>
            </a:schemeClr>
          </a:solidFill>
          <a:ln w="76200" algn="ctr">
            <a:solidFill>
              <a:srgbClr val="FFFFFF">
                <a:alpha val="12000"/>
              </a:srgbClr>
            </a:solidFill>
            <a:round/>
            <a:headEnd/>
            <a:tailEnd/>
          </a:ln>
          <a:effectLst>
            <a:outerShdw dist="17961" dir="2700000" algn="ctr" rotWithShape="0">
              <a:srgbClr val="000000">
                <a:alpha val="0"/>
              </a:srgbClr>
            </a:outerShdw>
          </a:effectLst>
        </p:spPr>
        <p:txBody>
          <a:bodyPr>
            <a:spAutoFit/>
          </a:bodyPr>
          <a:lstStyle/>
          <a:p>
            <a:pPr algn="ctr"/>
            <a:r>
              <a:rPr lang="es-ES" sz="2400" b="1" dirty="0">
                <a:solidFill>
                  <a:schemeClr val="bg1"/>
                </a:solidFill>
              </a:rPr>
              <a:t>Los sistemas energéticos (glucolítico-oxidativo) </a:t>
            </a:r>
            <a:r>
              <a:rPr lang="es-ES" sz="2400" b="1" dirty="0">
                <a:solidFill>
                  <a:srgbClr val="FF0000"/>
                </a:solidFill>
              </a:rPr>
              <a:t>inciden</a:t>
            </a:r>
            <a:r>
              <a:rPr lang="es-ES" sz="2400" b="1" dirty="0">
                <a:solidFill>
                  <a:schemeClr val="bg1"/>
                </a:solidFill>
              </a:rPr>
              <a:t> en el rendimiento físico de los jugadores de futbol en las diferentes posiciones del juego.</a:t>
            </a:r>
            <a:endParaRPr lang="es-EC" sz="2400" b="1" dirty="0">
              <a:solidFill>
                <a:schemeClr val="bg1"/>
              </a:solidFill>
            </a:endParaRPr>
          </a:p>
        </p:txBody>
      </p:sp>
      <p:sp>
        <p:nvSpPr>
          <p:cNvPr id="12304" name="Rectangle 16"/>
          <p:cNvSpPr>
            <a:spLocks noChangeArrowheads="1"/>
          </p:cNvSpPr>
          <p:nvPr/>
        </p:nvSpPr>
        <p:spPr bwMode="auto">
          <a:xfrm>
            <a:off x="1898650" y="111125"/>
            <a:ext cx="6067425" cy="625475"/>
          </a:xfrm>
          <a:prstGeom prst="rect">
            <a:avLst/>
          </a:prstGeom>
          <a:noFill/>
          <a:ln w="9525">
            <a:noFill/>
            <a:miter lim="800000"/>
            <a:headEnd/>
            <a:tailEnd/>
          </a:ln>
          <a:effectLst>
            <a:outerShdw dist="35921" dir="2700000" algn="ctr" rotWithShape="0">
              <a:schemeClr val="tx1"/>
            </a:outerShdw>
          </a:effectLst>
        </p:spPr>
        <p:txBody>
          <a:bodyPr anchor="ctr"/>
          <a:lstStyle/>
          <a:p>
            <a:pPr eaLnBrk="0" hangingPunct="0">
              <a:lnSpc>
                <a:spcPct val="100000"/>
              </a:lnSpc>
              <a:spcBef>
                <a:spcPct val="0"/>
              </a:spcBef>
              <a:buClrTx/>
              <a:buSzTx/>
              <a:defRPr/>
            </a:pPr>
            <a:r>
              <a:rPr lang="es-ES_tradnl" sz="3400" b="0">
                <a:solidFill>
                  <a:srgbClr val="FFFF00"/>
                </a:solidFill>
                <a:latin typeface="Impact" pitchFamily="34" charset="0"/>
              </a:rPr>
              <a:t>H I P Ó T E S I S</a:t>
            </a:r>
          </a:p>
        </p:txBody>
      </p:sp>
      <p:grpSp>
        <p:nvGrpSpPr>
          <p:cNvPr id="16391" name="Group 23"/>
          <p:cNvGrpSpPr>
            <a:grpSpLocks/>
          </p:cNvGrpSpPr>
          <p:nvPr/>
        </p:nvGrpSpPr>
        <p:grpSpPr bwMode="auto">
          <a:xfrm>
            <a:off x="2862882" y="805369"/>
            <a:ext cx="3672235" cy="1384300"/>
            <a:chOff x="2135" y="709"/>
            <a:chExt cx="1516" cy="761"/>
          </a:xfrm>
          <a:solidFill>
            <a:srgbClr val="FFFF00"/>
          </a:solidFill>
        </p:grpSpPr>
        <p:sp>
          <p:nvSpPr>
            <p:cNvPr id="16409" name="AutoShape 32"/>
            <p:cNvSpPr>
              <a:spLocks noChangeArrowheads="1"/>
            </p:cNvSpPr>
            <p:nvPr/>
          </p:nvSpPr>
          <p:spPr bwMode="auto">
            <a:xfrm>
              <a:off x="2135" y="1162"/>
              <a:ext cx="1516" cy="3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2" name="Oval 33"/>
            <p:cNvSpPr>
              <a:spLocks noChangeArrowheads="1"/>
            </p:cNvSpPr>
            <p:nvPr/>
          </p:nvSpPr>
          <p:spPr bwMode="auto">
            <a:xfrm>
              <a:off x="2306" y="709"/>
              <a:ext cx="1164" cy="578"/>
            </a:xfrm>
            <a:prstGeom prst="ellipse">
              <a:avLst/>
            </a:prstGeom>
            <a:grpFill/>
            <a:ln w="76200" algn="ctr">
              <a:solidFill>
                <a:srgbClr val="FFFFFF">
                  <a:alpha val="29019"/>
                </a:srgbClr>
              </a:solidFill>
              <a:round/>
              <a:headEnd/>
              <a:tailEnd/>
            </a:ln>
            <a:effectLst>
              <a:outerShdw dist="63500" dir="3187806" algn="ctr" rotWithShape="0">
                <a:schemeClr val="tx1">
                  <a:alpha val="50000"/>
                </a:schemeClr>
              </a:outerShdw>
            </a:effectLst>
          </p:spPr>
          <p:txBody>
            <a:bodyPr wrap="none" anchor="ctr"/>
            <a:lstStyle/>
            <a:p>
              <a:pPr eaLnBrk="0" hangingPunct="0">
                <a:lnSpc>
                  <a:spcPct val="100000"/>
                </a:lnSpc>
                <a:spcBef>
                  <a:spcPct val="0"/>
                </a:spcBef>
                <a:buClrTx/>
                <a:buSzTx/>
                <a:defRPr/>
              </a:pPr>
              <a:endParaRPr lang="es-ES" sz="1500" b="0">
                <a:solidFill>
                  <a:srgbClr val="FFFFFF"/>
                </a:solidFill>
                <a:effectLst>
                  <a:outerShdw blurRad="38100" dist="38100" dir="2700000" algn="tl">
                    <a:srgbClr val="000000"/>
                  </a:outerShdw>
                </a:effectLst>
                <a:latin typeface="Impact" pitchFamily="34" charset="0"/>
                <a:cs typeface="Arial" charset="0"/>
              </a:endParaRPr>
            </a:p>
          </p:txBody>
        </p:sp>
      </p:grpSp>
      <p:sp>
        <p:nvSpPr>
          <p:cNvPr id="12310" name="Text Box 14"/>
          <p:cNvSpPr txBox="1">
            <a:spLocks noChangeArrowheads="1"/>
          </p:cNvSpPr>
          <p:nvPr/>
        </p:nvSpPr>
        <p:spPr bwMode="auto">
          <a:xfrm>
            <a:off x="3565402" y="921514"/>
            <a:ext cx="2155825" cy="1200329"/>
          </a:xfrm>
          <a:prstGeom prst="rect">
            <a:avLst/>
          </a:prstGeom>
          <a:noFill/>
          <a:ln w="9525">
            <a:noFill/>
            <a:miter lim="800000"/>
            <a:headEnd/>
            <a:tailEnd/>
          </a:ln>
          <a:effectLst>
            <a:outerShdw dist="17961" dir="2700000" algn="ctr" rotWithShape="0">
              <a:schemeClr val="tx1"/>
            </a:outerShdw>
          </a:effectLst>
        </p:spPr>
        <p:txBody>
          <a:bodyPr>
            <a:spAutoFit/>
          </a:bodyPr>
          <a:lstStyle/>
          <a:p>
            <a:pPr algn="ctr">
              <a:lnSpc>
                <a:spcPct val="100000"/>
              </a:lnSpc>
              <a:spcBef>
                <a:spcPct val="0"/>
              </a:spcBef>
              <a:buClrTx/>
              <a:buSzTx/>
              <a:defRPr/>
            </a:pPr>
            <a:r>
              <a:rPr lang="es-ES" sz="2400" b="0" dirty="0">
                <a:solidFill>
                  <a:schemeClr val="bg1"/>
                </a:solidFill>
                <a:latin typeface="Impact" pitchFamily="34" charset="0"/>
                <a:cs typeface="Arial" charset="0"/>
              </a:rPr>
              <a:t>HIPÓTESIS</a:t>
            </a:r>
          </a:p>
          <a:p>
            <a:pPr algn="ctr">
              <a:lnSpc>
                <a:spcPct val="100000"/>
              </a:lnSpc>
              <a:spcBef>
                <a:spcPct val="0"/>
              </a:spcBef>
              <a:buClrTx/>
              <a:buSzTx/>
              <a:defRPr/>
            </a:pPr>
            <a:r>
              <a:rPr lang="es-ES" sz="2400" dirty="0" smtClean="0">
                <a:solidFill>
                  <a:schemeClr val="bg1"/>
                </a:solidFill>
                <a:latin typeface="Impact" pitchFamily="34" charset="0"/>
                <a:cs typeface="Arial" charset="0"/>
              </a:rPr>
              <a:t>DE INVESTIGACIÓN</a:t>
            </a:r>
            <a:endParaRPr lang="es-ES" sz="2400" b="0" dirty="0">
              <a:solidFill>
                <a:schemeClr val="bg1"/>
              </a:solidFill>
              <a:latin typeface="Impact" pitchFamily="34" charset="0"/>
              <a:cs typeface="Arial" charset="0"/>
            </a:endParaRPr>
          </a:p>
        </p:txBody>
      </p:sp>
      <p:sp>
        <p:nvSpPr>
          <p:cNvPr id="16393" name="AutoShape 32"/>
          <p:cNvSpPr>
            <a:spLocks noChangeArrowheads="1"/>
          </p:cNvSpPr>
          <p:nvPr/>
        </p:nvSpPr>
        <p:spPr bwMode="auto">
          <a:xfrm>
            <a:off x="4248150" y="6021388"/>
            <a:ext cx="4932363" cy="503237"/>
          </a:xfrm>
          <a:prstGeom prst="ellipse">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6394" name="AutoShape 32"/>
          <p:cNvSpPr>
            <a:spLocks noChangeArrowheads="1"/>
          </p:cNvSpPr>
          <p:nvPr/>
        </p:nvSpPr>
        <p:spPr bwMode="auto">
          <a:xfrm>
            <a:off x="0" y="6019800"/>
            <a:ext cx="4932363" cy="503238"/>
          </a:xfrm>
          <a:prstGeom prst="ellipse">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pic>
        <p:nvPicPr>
          <p:cNvPr id="16401" name="Picture 9" descr="espee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913" y="165100"/>
            <a:ext cx="1335087" cy="1143000"/>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27" name="26 Imagen" descr="http://t3.gstatic.com/images?q=tbn:ANd9GcTwOkDGM0xcROkcLVVozl5wa-HJcvMexh6s4eOtf_R9tJRzNxt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7988" y="298871"/>
            <a:ext cx="776287" cy="915567"/>
          </a:xfrm>
          <a:prstGeom prst="rect">
            <a:avLst/>
          </a:prstGeom>
          <a:noFill/>
          <a:ln>
            <a:noFill/>
          </a:ln>
        </p:spPr>
      </p:pic>
      <p:sp>
        <p:nvSpPr>
          <p:cNvPr id="28" name="AutoShape 36"/>
          <p:cNvSpPr>
            <a:spLocks noChangeArrowheads="1"/>
          </p:cNvSpPr>
          <p:nvPr/>
        </p:nvSpPr>
        <p:spPr bwMode="auto">
          <a:xfrm>
            <a:off x="665163" y="4714994"/>
            <a:ext cx="8067675" cy="1304806"/>
          </a:xfrm>
          <a:prstGeom prst="roundRect">
            <a:avLst>
              <a:gd name="adj" fmla="val 14491"/>
            </a:avLst>
          </a:prstGeom>
          <a:solidFill>
            <a:schemeClr val="accent1">
              <a:lumMod val="20000"/>
              <a:lumOff val="80000"/>
              <a:alpha val="60001"/>
            </a:schemeClr>
          </a:solidFill>
          <a:ln w="76200" algn="ctr">
            <a:solidFill>
              <a:srgbClr val="FFFFFF">
                <a:alpha val="12000"/>
              </a:srgbClr>
            </a:solidFill>
            <a:round/>
            <a:headEnd/>
            <a:tailEnd/>
          </a:ln>
          <a:effectLst>
            <a:outerShdw dist="17961" dir="2700000" algn="ctr" rotWithShape="0">
              <a:srgbClr val="000000">
                <a:alpha val="0"/>
              </a:srgbClr>
            </a:outerShdw>
          </a:effectLst>
        </p:spPr>
        <p:txBody>
          <a:bodyPr>
            <a:spAutoFit/>
          </a:bodyPr>
          <a:lstStyle/>
          <a:p>
            <a:pPr algn="ctr"/>
            <a:r>
              <a:rPr lang="es-ES" sz="2400" b="1" dirty="0">
                <a:solidFill>
                  <a:schemeClr val="bg1"/>
                </a:solidFill>
              </a:rPr>
              <a:t>Los sistemas energéticos (glucolítico-oxidativo) </a:t>
            </a:r>
            <a:r>
              <a:rPr lang="es-ES" sz="2400" b="1" dirty="0" smtClean="0">
                <a:solidFill>
                  <a:srgbClr val="FF0000"/>
                </a:solidFill>
              </a:rPr>
              <a:t>NO</a:t>
            </a:r>
            <a:r>
              <a:rPr lang="es-ES" sz="2400" b="1" dirty="0" smtClean="0">
                <a:solidFill>
                  <a:schemeClr val="bg1"/>
                </a:solidFill>
              </a:rPr>
              <a:t> inciden </a:t>
            </a:r>
            <a:r>
              <a:rPr lang="es-ES" sz="2400" b="1" dirty="0">
                <a:solidFill>
                  <a:schemeClr val="bg1"/>
                </a:solidFill>
              </a:rPr>
              <a:t>en el rendimiento físico de los jugadores de futbol en las diferentes posiciones del juego.</a:t>
            </a:r>
            <a:endParaRPr lang="es-EC" sz="2400" b="1" dirty="0">
              <a:solidFill>
                <a:schemeClr val="bg1"/>
              </a:solidFill>
            </a:endParaRPr>
          </a:p>
        </p:txBody>
      </p:sp>
    </p:spTree>
    <p:extLst>
      <p:ext uri="{BB962C8B-B14F-4D97-AF65-F5344CB8AC3E}">
        <p14:creationId xmlns:p14="http://schemas.microsoft.com/office/powerpoint/2010/main" val="862484412"/>
      </p:ext>
    </p:extLst>
  </p:cSld>
  <p:clrMapOvr>
    <a:masterClrMapping/>
  </p:clrMapOvr>
  <p:transition>
    <p:strips dir="l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188640"/>
            <a:ext cx="8712968" cy="666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53610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http://t1.gstatic.com/images?q=tbn:ANd9GcQvQa6hmSc71lnTXcVy764f_SdodaiTmry8-jhrhzfsBNvJlTM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66562" name="6 Grupo"/>
          <p:cNvGrpSpPr>
            <a:grpSpLocks/>
          </p:cNvGrpSpPr>
          <p:nvPr/>
        </p:nvGrpSpPr>
        <p:grpSpPr bwMode="auto">
          <a:xfrm>
            <a:off x="1799691" y="2823751"/>
            <a:ext cx="5544616" cy="1210500"/>
            <a:chOff x="3000364" y="4700580"/>
            <a:chExt cx="6929486" cy="657246"/>
          </a:xfrm>
        </p:grpSpPr>
        <p:sp>
          <p:nvSpPr>
            <p:cNvPr id="66566" name="AutoShape 30"/>
            <p:cNvSpPr>
              <a:spLocks noChangeArrowheads="1"/>
            </p:cNvSpPr>
            <p:nvPr/>
          </p:nvSpPr>
          <p:spPr bwMode="auto">
            <a:xfrm>
              <a:off x="3000364" y="4714884"/>
              <a:ext cx="6929486" cy="642942"/>
            </a:xfrm>
            <a:prstGeom prst="ellipse">
              <a:avLst/>
            </a:prstGeom>
            <a:gradFill rotWithShape="1">
              <a:gsLst>
                <a:gs pos="0">
                  <a:srgbClr val="000000">
                    <a:alpha val="62999"/>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00000"/>
                </a:lnSpc>
                <a:spcBef>
                  <a:spcPct val="0"/>
                </a:spcBef>
                <a:buClrTx/>
                <a:buSzTx/>
              </a:pPr>
              <a:endParaRPr lang="es-ES_tradnl" sz="4400" b="0">
                <a:solidFill>
                  <a:schemeClr val="tx1"/>
                </a:solidFill>
                <a:cs typeface="Arial" charset="0"/>
              </a:endParaRPr>
            </a:p>
          </p:txBody>
        </p:sp>
        <p:sp>
          <p:nvSpPr>
            <p:cNvPr id="66567" name="AutoShape 36"/>
            <p:cNvSpPr>
              <a:spLocks noChangeArrowheads="1"/>
            </p:cNvSpPr>
            <p:nvPr/>
          </p:nvSpPr>
          <p:spPr bwMode="auto">
            <a:xfrm>
              <a:off x="4286248" y="4700580"/>
              <a:ext cx="4429156" cy="454134"/>
            </a:xfrm>
            <a:prstGeom prst="roundRect">
              <a:avLst>
                <a:gd name="adj" fmla="val 14491"/>
              </a:avLst>
            </a:prstGeom>
            <a:solidFill>
              <a:srgbClr val="FFFFFF">
                <a:alpha val="54117"/>
              </a:srgbClr>
            </a:solidFill>
            <a:ln w="76200" algn="ctr">
              <a:solidFill>
                <a:srgbClr val="000000">
                  <a:alpha val="41960"/>
                </a:srgbClr>
              </a:solidFill>
              <a:miter lim="800000"/>
              <a:headEnd/>
              <a:tailEnd/>
            </a:ln>
          </p:spPr>
          <p:txBody>
            <a:bodyPr>
              <a:spAutoFit/>
            </a:bodyPr>
            <a:lstStyle/>
            <a:p>
              <a:pPr algn="ctr">
                <a:lnSpc>
                  <a:spcPct val="100000"/>
                </a:lnSpc>
                <a:buClr>
                  <a:srgbClr val="49788D"/>
                </a:buClr>
              </a:pPr>
              <a:r>
                <a:rPr lang="es-ES" sz="4400" b="1" i="1" dirty="0" smtClean="0">
                  <a:solidFill>
                    <a:srgbClr val="FF0000"/>
                  </a:solidFill>
                  <a:ea typeface="SimSun" pitchFamily="2" charset="-122"/>
                </a:rPr>
                <a:t>GRACIAS </a:t>
              </a:r>
              <a:endParaRPr lang="es-ES" sz="4400" b="1" i="1" dirty="0">
                <a:solidFill>
                  <a:srgbClr val="FF0000"/>
                </a:solidFill>
                <a:ea typeface="SimSun" pitchFamily="2" charset="-122"/>
              </a:endParaRPr>
            </a:p>
          </p:txBody>
        </p:sp>
      </p:grpSp>
      <p:pic>
        <p:nvPicPr>
          <p:cNvPr id="9" name="8 Imagen" descr="http://t3.gstatic.com/images?q=tbn:ANd9GcTwOkDGM0xcROkcLVVozl5wa-HJcvMexh6s4eOtf_R9tJRzNxt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2440" y="110988"/>
            <a:ext cx="459160" cy="606562"/>
          </a:xfrm>
          <a:prstGeom prst="rect">
            <a:avLst/>
          </a:prstGeom>
          <a:noFill/>
          <a:ln>
            <a:noFill/>
          </a:ln>
        </p:spPr>
      </p:pic>
      <p:pic>
        <p:nvPicPr>
          <p:cNvPr id="10" name="Picture 9" descr="espee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76199"/>
            <a:ext cx="470693" cy="641351"/>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2" name="AutoShape 6" descr="data:image/jpeg;base64,/9j/4AAQSkZJRgABAQAAAQABAAD/2wCEAAkGBhQSERUUExQUExUWGCAaFxgYGBwbHhwbHRodGx0cGB0eHCYfIBskIBocIC8iIygqLCwsHB4xNTAqNSYrLCkBCQoKDgwOGg8PGiwkHyUsLCwvLCksKS0sLCwsLCwsLCwsLCwsLCwsLCwsLCwsLCwsLCwsLCwsLCwsLCwpLCwsLP/AABEIAK0BJAMBIgACEQEDEQH/xAAcAAACAwEBAQEAAAAAAAAAAAAEBgMFBwIBAAj/xAA/EAACAQIEBAQDBQcDBAIDAAABAhEDIQAEEjEFBkFREyJhcTKBkQcUobHwI0JSYsHR4TOC8RVykqIkshZTwv/EABsBAAIDAQEBAAAAAAAAAAAAAAMEAAECBQYH/8QALxEAAgIBAwMDAgUEAwAAAAAAAQIAEQMSITEEE1EiQWEykQUUI8HwQnGBsaHR4f/aAAwDAQACEQMRAD8Aa+WspmKObprXrGoGB0lS5UOF1FW1Mek9Nxgv7Q+ZK2Wq5MUWgVKoWrYmzOii/SZYYVOF8wVi0ksokuCjKTJY6iu+6mTgfi/EVDl6njOTBBqEEakIKtp2DKQDYX6ziWDLVSY/c6+KfDahUqiNYYUiCTpE2U7sCCMD8s5+tQpV6mbaqdOkhXidLWBA9WkfLrhSynHmNTxNTo51My6NixIkKAUAIibzYnBlXP16cnWVp1lBDVRI2BCzoMCYiLRvtiHxCLjB3uaOldvvBBY6Y+G28D54PWqD1Bxk1XjL12SstaGYCNS7C52EDdQJjcdZx994rhjSNb9kaSguCNQAY1AJADahJBMEXG9xjKir3mSL9ppPHK5WlqVVdgQVDNpBN9zBgX39sD8JrNWSatJKbAkQjaxH/dA+mM9zfFatWkgJ1JT1JTIUNIgCHJUXIA7dcfZDPVlpPSy706YIYm8kEjSzIQREnbVPpti9QHMnbJFiN3MfBETLsaQCMTusz1vv6n64yTi7ZulUYorkh5B0ybi7A7z64dBzBXqU0RqzOugFyyKpVrC4KhjF5MdOk4XeKcMNUk1ArBmBU+a63AC6d3mbHTuLDGxXmX2X8QHmviNWkaJ1OhbL0naCRLNIYmCJMxgjiebzBy+T8PUwr0i1WFkMdQAL33iO/wCGLRspTfwldCz6BTp6jo0Kp0wwPfYEjeJx3nuGipV01BpbLp+yAEDzEaUEEKSSOv1GMa7bTJ2veRcp0axqIXJCMzeIDaYXyyOvz7YeuMZtUCmnSSsIltNfw4BFiCB5lP8AQ+uE5UFAOIbxEmSKgYMCuyrchvLE/I4+o1KeaozVYUnSdKswVgmmwA03YEsbXHzGLAN3cvJiIAE0dsjSWnrFhKsSxJjzDucL3MfFM5Trt4NQml5SsUwwAYdDpvt+OFepn69WkdNR3RxoZvL5kVpYKJst41ATcXwdwrj1daYSlUWmlAaitQFpFxpBgEQSDfbrtjW0hwkC+Y3Zji+Yo8PSqR4tdtMggL8TQRtAgfli1o501MtrQjWacyIMNpnb36YzzNcaqZpX8UqmpRoYFkOoEWUhjptJ22HrGOf+pVqNIIhpNqbxF0EjUbbszXEKt1gGx64zQvmUMbNsBJOWOec9mMxQR6bLTqPDN4UAaV1NPboJPfDZxLmdqOeFEqPBFJXd9yC7MiKBEkllwtZLmTNU6CJpiIGqSTa5BJJGqZ9xviE1zXrmu7KtSmIKmGEIS0Ra8tYGDaOkmm+JpMZO5jXzhxLM0zT+7MJOrWPD17RBtteRiblfOZh6NVswQWDEKNGmAoF46yT+GFbhHMDLVdgVVmdmIYk6tcHyAeX1+Z+XVLjdYZpmdvIyQG/dWYZgVLTNitrC0esJ9pS4TyY+8OqsyAsQTPQR+GM9zHM/EBnDl1NvMQ/gyNKvpAJn4iL4kq8yVkKomoqssKhKjUu8kRIuBa8jrvAZ5gqppWm9VbhpJBXSo0hFb+M7y0qRPpiksCjzLfEeRGrm3mmplKmSponi/eKvhsewlAWsD/ET02xc8W4Fl68NXpLU0ggTNhuevpjN6jFXCeIqBZd2loLyD5YUEMdRW9jpPbBXF+M1wi6Ku5ZpIUAhje9wVgTFiNRg2xexl9k0K5jrx3h9J6C/sEr+HHhozaQLRvePL+WFvOcAYUlqBUojVakhLaZgWawsUmw3JxS1eJtWp1Hq3UlYVLMxVIBMAhdMzE3EE74Ho12BdSyqCiraNJKlmGnylVI1Fie59hiWBMjp2b6ortxHN1FI8UqFkx8M3NgAbk3/AOTe25RFatUZKjSqpbygdQN+tsXGU8CpUTUkoCaZRZY65/1NSm6GyzAkrJxJwk+CpfTBLlCyKfICoILh+gPTr3wE5CH0mb/LrRIABjDS5eVcv4rik4Cz4dRJUsPLczfawjeMW3LvhPliPDoKrEh1pqAhJgXB3JBAO97YTq+ezbxQfXoN0gim0zMtCmIi03JPtgSrxFqYSizAgEHSWQ6wTJCsokGQrGbk/iYG5nsECgR95o/DKeVpFhRWjTP72gKtgTcxFrmDtifPZFNDNpEhSdhuBOMrqZlT4iqGpO+oOvW3nIW02jciYBnpiwy/G81oceOzEgOf2baYcDyklbD1sL4ntNNiANA/eR8pcyl6mdXMNSfwii0AKYUuzK7afKJJOke1zganzLmqq1KqjL0dJ0mmyayCu8FiO5ne4Ax1RyVOsw8OgUJKhxok2E02YhlJYy1xA2N4wBxDIGlWWkASTsAVA2JgBj11TuRvebY0CK3EGMDO2xhVPjGZqyRXoJpOkjQvxLZiLjyzMb2i5x5gTL1WpAqopG8mRF/YGO2PsTUJo4Xvj+feUNHPEHyrUX0KNsbdj0t3xZ5TjVZoClywvZI/AwDci22GFUGnr/5N3xzmKIbTKk+YHewIBgm972+eBbzCVfq4gOTzleoXSoHbQTKwq6N9bGSCIBMjoMRZCs7hkR5oE6gGLruBpZJERA+IHvGLepSLsS58RiBJYC9tN/WLHHlXIrpUCABuOnQwBtHS2Nlj7S8TAWDt/P7yHwUeiaaDQ9Ia3dXUgAkREEGTcGYv6YGyv+sDUM3aJeCFiZCqDMFRYiN/SYhm8trMVVV+yyJ69rn3xbZ1qPhKr+chtWkqDZ1AkeSYnpNhjO9wwyKvG9+Z3SyVF6bVRWc+IgqAB/KzgWC6h/LEWvOAKORZaeoCTJ0lj+91BcggkATAP7onpiwFGnTKKNdNhdQmkBb/ABLCkz5tx9cDnLeITqJhiWhWtMQWEwZMkyb7bYthYlJk0XtW8Dy+sOjA3FN1UNqRRdSWVxALdNIiZPpgysFTw18RkcjxNWkOQG8xMAxpgA/xDqdpgfl2lUpI9TN1KRZdSprQALM3BEta5JtgShSVHKeIcwrpqU2MQ0MQRIJuv44EDZhaIG/vGLgfCkfWao1PTYaWHUbgqf4TAt1gYB5gqpRdvEqm+mAFGxMyCRMgW32+uLzlmkAtQdLbgT38xFzcnfphX5oZlz1Umgag8OmKcAE+bVJE7CRHyGElB/MEfE1qFWIK/FsoaSrTqFyZNV3B1KJuAJvMjaZx7Tdi7eGhL6bMVLsigeZoB0y3vMHFETUGZRlpaHSqFKsEBKv5COg+trzOG+jQQFFYsukFQqBhczY6gDMQZMjt0x1xVbRZsj8NvvBvvwrZZlCNRAvT0tKwP3BJMNJbpp98QV+HhSR4xXUvmUQLGPLdgYt84wRW4KokrKGBfcCIPW1++FriNZGDHwh5yNRKlttoYtbr0xkt6oShpAW/m42ZDOsFq6S8s2nUNhO+pJk6pIA9bYkz/DdFOp4gIkaoMMTAFgkypkR7C/TAHKuWRQtadRKnQgbTony3JgliRIA9MFZvh9IqwzFSqWRgdLEXPwkyDbvHc+sDQoQRbY77wHhfEDUQSagUnzgGFAa3n0ibQbHex3nHdCqA/h/EVYjS4HxRAgmDIvY7DF0c6jgortUBXSbaSNJnrcz5oC7+gwIcqApWajCZ1hgGABawLCOtz3xNrlrk2swRc2VZitJgGJVTEqBJJBEjUCTtJgAdLY+zGeqlUVTqbWuuUhyNOkhdwFJIsO3fcmllDPiguCR5UL7nuvRQe8Xg4Cr5uqXQOoXq0VgxUg2DiJBtNsYbILqFRSRqP+4fSzC+Zg1VWoghmXVrZYPwlrIbE6WA3bfFVTUJUemXZ6bQWLEVDvOokerCTYbXxcnKUlhkVmTeq2oebYwGKid+ovAHvHT4VCMV8pbQpDsB5GvA2OqYMdt976BraUK5A2g/Dy1fMDLhhT/Z6naJJUGQFUsQBIEQYAnvj3j3CHpK5auKgEM0iNjEnSd77dcEZPg9NCwOlmKmYcnysRCkzqW429THbAi5SkHKiiq6U06mLDywSd+/Yz+WAF94UC9xt+0g8QPYEs4HkRVbSYHnI8wgeUH29RiRAy1aZpVkaTbWsBbwQ2oaZM7TcdrYkzOQootN2IDMBs4BUMOgmZ0iL/M74n4hlaYLOQ2nVCkVATEXFgDa4+XXfBrsTBejsT/uBV+YkpVCVNOmxM+RZ9ZK3G+3/GGf77QzWTqmjD6VBZDIIZb6WVhaYN4IOFTI8vUaYPiUHfxKhFPSC2ldhrYMLnecHcqKlOszUEqaDFJ1fUB8Y815FvNfHO6oBha8iapvqg9F2zCuzVFosB5fFqqdUzq1FrXgm1pN+kz185SI1OxqOCSUdAPhUhdEHzPANgR0nufanD0YtT8q01qSx82oqWLSD0kWgyNsdV+OtXJ1kBWaQXdtrkElRAgGPw9nasWJnVvv+0q87k9YZ6bBV0h51Q+oiYgBhMySttIveMGZTjYdSUVvMAgChl0pohtStMiF8u34jHS0xGpaSCqsgVGllIJ20dDHUzMdMcoogU30rHwmHi83kMYE26bnGmbxKUqfrFwHPEKwp03NSixhVuJJF5sex6kC8+kmUH7VFTxCSFswC6iBpIUs2yyYneMGUqNMaS6AjcgM8eVhqZL3a2xIjbHuYdNYZACpLASpBAIgdexjfeeuMbncxg5VS9P7TjM8CDsSuh1kgE1NJidoC9O8Xx9iSuauttEXMmfNcgHfV2Itj7F6ovVyFOJE2CA/7x+WnFnRRmompFMAXINQdCf5d4veLYX0oqE1eTUQTM32+uJqNLTTciNgZifSdt4OCkL7Cc8Ew2pxAhj5VaOquCD1kHTtgXjlRmy4CLOuqEbQ4JglA0WF7/KMS00+FQiOWIFhczaABvvizbLFAFfwUKn4TVVdI/8AKQb9MYcge0LjFmD5teHojquULrTYU2iixuZ6k6ibfEL7dxgHhtNhSNOqAwSoVUO4nTq8moG/wkGf84n45x+H89d1IbYB7iBBUghSPXBuRompSNQPQBKydZJIJGohgL4VDaRZjmRQRtBmqqKlxTDBgiw4lvNusLBjffrg2kAKZfxaAPRTUiQJ2GkiTt698KfEubxTpKtMI1QqG1IPKPMwIIJOloCkAz+WKZ+MVaoQAtckgANcgXjSvTrfpthwANF1U0bmiZ3OoaU06akhNIbQGIWAIYzO1rflityZSrVWVRBT/dELuBqEAdQJMdAe2Eypx56SeG1PxE/duUZbzExdZMwRad+mK7/rh1hgvh6RA8zDfcs2m/aOxO84GMLK24jHdBSgd5tPL+b1O5gBSSAA09jbrAmxO+/XFR9obrCG2tIJvfTLA236k7WgYzmvzvUVNKMFBN9DbiAI37AYsH8SpS8wWQJFQZimWG56HaLRefnjI6TVl7lwRyaVkHLecptnEBgJDBixsoCkkzom0EzpOHWlmQDOrSi7eeQVk3BA2G94OM94dwerUqAE+VplgFiAJ82kAnbY/jj7jldqWujrmYB0kgGb7GDt0wbSRsZa+o2DtHLN8WQUwy0w5KkHW7RN5JQKAZt1I9MKvFs6rHyVFCzOkqAwnpABj/aY7YL4LTRaS1HDX2KhfnqYzB+Rx5m83TdrJMfzAn8BH4Y0UDb8GFvQd95zkuKuQF1HQICgx0FzF97mMX+S5jBIpWUkRqjSN7zA/UYqX4gn3cpoKlvKGIB3O+rTvEiJ+vQH/wDB8yU8UEkG4GqD8hO2MmgKYytYP0rvNQyOQrotN2ZdAIcA6mbUTa2mZIPfriDiFbL5V4q+LLAvT0sPMSRKFYtBjqcZ/R5pzWVyzUaxYzZGM6lW4Kj0k6pn02tg/jXHqGbzemi+uklIKsz5oOx1fvECZPU+mCKljaKs4LgMKlwOOUnQpSRkanBAd2cxJkAT0MEwLSD1xV5LmFVzLPWWpUQb6WEliYUgkwYk23/HFfmMpRg3qgjbUASD2Dhgw+YOAsnkEaoPEckdy0ke0yJ6bYAcNNdx6wVoS24/z5Up1ScuGpUjZC15BAkTsDI29MQ8ucy5ivVJY1GVfM6pEk7D9emFrmhlUuik6Z69foImcMvIWWRKS1QCPE8rowJAZZAZSbFWB26EEYPtU4/Xu+PCxTmozVebBAU0av8ANKgAnvY7z+hipy/F3q1beIRMDWZA9IF8NdRUcSBB9P8AjFY+WIm/tJbGO2CbnlU/EcuPH2wdj/DvBc/xZ0EGHPRtAI328wn5D0x5luKUmX9tThbjyKCLxJIPlm3SMLvOeaZKLG87CI64ouB8UrNT0qjVV/e8rN17D9dsbC2aJnV/DsTOTmxsQt7C/aaFm+PIF10S5Rh5Wc6SD/tPy3HUY84HzglB6aOniVKrQpLQNWy3Mx5rzbffCFmBmaZ0LqAc/CUMA9SA157x874ssplRSqUczXceGhk2JYEgqpKgbAxt64U7BXKFbi56bLnvCdHNTUOK8FFKmJEtBYqsm1u5lgIjSQYkHphKzfMdIBlgNEX8s9rf4wx8oc+LnM5mT8VOlUDZctYhHXQYBuJKhvSTjNOYOHF85mBQBKl2I09EJJAHQzO2GHoGLdMuRgVFkj7x4y+jwi/jo9pI8xhgxhTCi7CSD6Y+o8WULKvT8SSNGlxYAEtcT0I2n2xLlVOkeeQFWIaLiR1PvhR4lwjM1M2z2hXUwX3E2vvcD88XjU5DSiEy/pLqc1HTOZxnRQ9QOFnSIbq0NEAGdu+OaeRLCwAUvpllcAWtLGwMiL9sRpkxpA1jrcknr3J3/tgc0GjRqaCZBJbSW6xJvHftgb2DRFQ2MaltaP8AkT6vlgztCq8GCZdbwJEHH2OaVdnGoKFvBDbgi14MdJ9iMeYzqErSY3ryaI06D7ax/fHNflVEU61YLYHzzabTHTF0c+OhPv8AT+2OcxngyMoJGoQbTAvMbd8cxFfULc1/eCZlA2Ai47UsvqqUl11ERigLHeD+PT54z3i+eXM1qOcQhXKKSv71N1JMm0GZBDDcW6Yaucs8Moi1Cyks2kAyBA8zE9ZFo9cZ/lOalp0wBRosTJDVFLQDsApbR8yD+GOkmNQfSSR5MrHkJTcb/EL4xzFmKrSwpFu+iPnAaPwwNlq9VACS51NMkWYkwT0B7YCbihqPq0qCdlRQo7DSqiPphqy2fdKNKjmqZSmzAqGJ1FdUq3hi8BoGpgLC0kRgjKFBoTYJbkyu4ry1m10kUDB6agItuYMD2jp1xX5Cs9Oo1JwVYXIBggxIIK9Yv2xoudSuVqxWpwP9OaYBue03j/OEHjWWLVdKsDVAltlloiw9hvOF+kzktpI4m8uFQLBjrn+Rc+2WR1q+OjormkajargMBpbysR/xha4JmWpirUUr+zSWUeV41BZWwBgsAQe8xhlH2n1Vp+CXo0tCKttaVLJ08RXUGQB8O5EYWeKcWywytWll6dNalQqr1DXNVyoqEkCUFiaeo6YEFSd8PgExeyOYl8Zqk1JAInzASep3E7j1w38qcvJmcq1U1SjCstMJpBB1Lq1EzI69DtjQOGcCoZvhmVp1VOoUFCuPiUx0np3U2wicjKql6LtANVHURuyalie/mNu3thbvWG24hcah3oGXOa5RFJgKYIafiBn69PrjPuOmoK703PmVjLWufl0xqHFMzVQVAM0uosAvkAgfvDuTttthTynKgzmceXISnpNRgPMzMTZZsCYN9h2OJiY1bQvUuFFJKThtWrSpTDFGJC9iRcgd4JE++Np4xxTh1XLeYZQu9IMqhqaOrMsglpGiCdyeh32wjc95MI9CiqCnSSlCrNp1ExM/FYXnc7ycV4oVKBZK1QU1RVGhdMkaYgnTYwSO8k4bsOga4gikttCKSJQy6pVzNGualemWpIS6UwA48S0SZInT0HXo3ZvVI05haVIJJUqLW8st6nucIOe40SRVQk01cFU2JhpJiYuSb7nzEm+LTPcwpURiDIYyCGj1IPb2MEYR6keobTodOwANmV3N1PXTprVdXbVOpRBVbSB0JPrgHiGSy9DwGyrM4dSxZmBY+YrDKLIRBtHX2wLneLk1dSkwABa4NzNjuLx6xiTK6GaUADFTqA2Ii5jpYDbDGDE1rvUXzZVNzUfs94Jls5lKz16YJ8XSGJgqBTQxqBHUnCvmeAqudqJTV6+USdVXzBV8syKllLK1rTO3riryuWr0goGXQqZZXcEGGWx1A9Bt2kTi34hx40kNOrXfU4g01rVWUTPlMtceYAiP3YE4NlXSSWMHiY/0SdOCZUUwKlJaxAgmpJv1i9vliryPDUo5hjR1LRamfISSqPqWYJmxFxN7HHgpsYVHpgX1avit2vt/xiPhnHVpBqdQj9oQZXppmJ+pwkrkmH67B3cDqvNS6p5xzaY9b/nj5g38X4/5xHTYESpBB7bf4xDm83osLnoB1+WGjxPm2hw+gjfxKPnVicvFzLr9L/hjjhfLtd6Y+7qfDm5mB3ESQG6d/wAMHcY4T4ng/eCtFFbXUDTqKgbBd7juRA74cspw1aaUkp13SjTEMqgQR3mCb7zhTLlKcT3X4T0pGABxUQhwSqjE1NQYT1JERJIPYW+uK3juebw0HiLUpvqbSJDKVOmGkC83tIvvbD/n1ASKjtmC0gIW8NmUrJVWAmTAsN7YQOca1OrViktOglKnpFNS0CCxM6lB1Emb3MgycV0zHJeQzo5VCHTCOVMnTy9fXnEqXpLUoqmqHDwRddwVO20gg7Yvq+YFLZWQDYEQ237380YvPtB5fQcNy7ZffLoh1gmfDZVXeeshot1wjVeIaKEMwYghRNzpIJ6jpBxXTsvUW2qq2jvR9eehOrRqv5qvmOVLj0ZcvqJOwmLADVJkTMGJnC/muYWfRUNiN/8Atbp7Tf5H1wsZnPuWVp2i17idjv0xecHzivrLAEUzcGACp6RtJA0kk7dL47fQuFXtnnzPP/irDqMxzgUPEvMhmKwJrwGozo8xgkiCSV+IgyLgbkYbDlvGpAhBR1FWJcGShE203v07wcA808VOfyyJkaYC1CA0jSVVQAJ8wAggg72Vd8XvEsgj5R6agatGlBqb4lQBSZMRaMc3rcy5gGb6gT9vmO/h5TpnAB2NffzEDP0sw1Wp4LaFVipCtYkG5ubTIMdMfYceVeGJ93n4pYkEar9OhHaMeY51jzPWZPxXBjYpzW3vLnxMe6ziLV7491hQWYwqiST2wvc8Wo1GhM6+17htVvDqC6KlwLFZO/a8j1whZqh4UI4hkAVh1DDcH1E41dsx96c12H/xqM1DO1QpcADqoIkn0jqYxzPVHqszkEsxLtYm7Gb+v98dLpyStRhgqtpWXXAOIrSmobN+56AbkepNvlgjinG/vBLzFXc9iY6ewAH/AJdIxT8ZoaEp6YIRQrEG4aLq6n4SG1AdCL4gylFSoJqoh6hhUn/1Ug9MGX5k1mvmOdXmlKoVmLSN11Rp3JkdRJs3bFJxiprfxQTIi/cDr9SflijzGmSA2r+aDB+oB+oxdUqYVAC4Y9B3B9fbCbY+22pYTuFhRhmV5kLmkhGqCdRAUsUUEkDVYEgG/e+OeKcVyz0mWmHLmPiUDqDMifp+ePchyjmEro66FQ2LFgQsiDbfrhez2UqU6r04PkZlEgbAkA/hjoYMist8wDk3NP5Z53Wlk6NKR4iIZJtA1HTA9Le0YVl4waeaFQkaJKyLCGBUkDoBqm/qcLDsyC8gkCPbuD64ky9N2SZQLtJdF/AtPTtgSY03hC2kenmPHFOIoFJbUWEk+ZoJHX4oHYiLnvhb5d5kqUa3iBismTff3HX2xXUtVR1pu4KkgEgi8bXi8RAmemI+KUFp1NKMWETeJB9Yt2OINhRlEhjcc+P80DOEGACqhT/CWkm/ZSGA9DfphazWZCMRq12E9fcHvG09cd8OamtK5AZlJlmKgkm14IMLBg/xGYwRx7gFUp4h8JlCklwNLMOhcbFotI39d8EdlVFHEyimyV4kWURWAJq0qY/hcvPXcBD+mwPmaNPXZ0JPUAx9SoNsQcAoCvWo0nYgO6rIiQD2m0++HHmH7O1y9AVqVZ3YuESkwXU5O+mI+EXNo3xoOeJg1z7yizeWprRVhdm6hpH0jpcYF4O7s8IuqVYHeBI3JG0RP/OChwgHM5agwCMxUVYYtdmJ9gdMSBacd5rLvSRlDhaWt4CiWIJMTsNvXFl9JmV9RqRjjtTZmYwLSTb2nbAGZzZqGf3h17x37494so1BkZWUixWAbfxjcN3O3Y4j4ZrZtCUkqMQTcXtvB1DBNjzK1EDwZZJx1BqLX1fuyQbm4Ii8HY3HtimzNdvE1lWAO0zt0x1nMjUp1wlVPCeQQG2vteTbpvj7PNUquUCj9nqJAMgafiv8oH+cKBADtGTmNAtGvlLMoTV1NDaV0LMA3INup+Ha4k45/wDysU8wxTcWDb3wscNzAUFiSWXYATAt5zNrbgd9zgfiFMoQbkNfVMhvVbW9RuDi9V7Rd+mT8wOoI5EYM/mfvAZgfM0zJ3tuCTufxw35XmNXpywuVErIlTAncGx7+3qMInDcmjBWatFvham0T/tJke8e2PuL5lVkBgx6MAY+UgEdtsKdSq5aReY5jyspv2nfM/GhWrAIfJTsIPWZJH4X9Mdpm2zbU6bkGoAQGa+ylvN3BiJ6T7yDnuEiik6tUxaO97XwLkKkOXLQUIhQfMx7CNh3PbDGMDGoA4lElrm5ZbO0Tw3LrUYmm+XFP4YLeXSQF6mRuG7HCzmvsxD5NKrNWpMGCkVABI3LgbgEGAG7Tjr7HOaKYqNRemmvRqov1WPiRZ2BnVaLhvSNA5pcvk3I3BD73swP5SMLY8HYDUdzvCq2ugeBMVz/ACZUpmpo1lFggyDY2tHWcVOY4PXy+mQSKhEEDcnp7zbD9RrvWqCksKrnzQNlBA3/ACPrh7zPEKFFH8UU2ooNXQ6IuAp6MDtHWMFwZH5uZz4k4Ag3AuHmjlqNJoLIgDW/e3P4k4OPtgXh3EDVpU6gkB0DAHsRN/rgjxThBiSSTOdxIMiuhYKkeYkWGxMiYJEjb5Y9xMKpx9jMK2ZmJJE+C4A4vw8VylIv+yEtUCm7mY0Fhso6xf23we9UqJUBmFwpO/pO2I6eYNRvEakmXlY8JSrHedTMABJtYbRckm0UUpN7zSMFBPvKTnXO+DlNKeXUQigW6GwuI2t+iETLceSjTI1qS25gkk9ZMfruMMf2q1Yp0tLMGBZhBPTTFgd5tPQFsZ4MklUgIrK0CYeFnczNgRMWgWHfHV6R9GKq5/7gQlnVctOOJTqhKjKHZ6akvEEkjc9z73wHUSmlRq1PQdJjwai6iVIiRFmA7744JIphDH7OVgMGgEkiSLdxiozqrqsYO5g+nbpjOL+oGN5BYBEueNZvLVtISh4JB8xRBLGLjcKBN5In2xQ5rNTVBUQFAAggkAdyAJbuYwP4c9/rj1F7D5n+mChAIGPXCOYKhy9nYC/l8oi94JUkCexwq53KMG1WYEyZkxPfv7/oy16ppqgBgxJ/rOCMtnRU2seo9P7YUQNiJYcQzgbCeZysGy6g1klR8GhgZmRDDyneAbQDiDlngozWYWixKWYkgSYAnr3wXm61YU1FNgoEgeVZjeA+nVaTaeuKTLZo03JLMj/xXJ9ZuCD6jB0cMNoIqBxGfivI70MxSppOYWpeB5GAUgNqgnSBIhtunpilpUFp5xldTWFOoQVn4wpMAnsYExffHb8YYiDVEdgGM26gnpMX9xtipqVJYm/ud/wwSrEoGjGrj+edqaKaHgIAwQadOokybQNrCwAxe8ZyerJAgk/shaYmwwi184GFIXBFMAk9TqYz9Gj5YbcjmKlbItpIIRSp7mF9u2F8iaQvwY3jfUW+RF7g2U1HWi63pkNodgoI3J3BKjrcYuatTMOCpHgqnlYFzpSwOiG23J0km59sLlCibEMRFx9Oh3GOyHY+ZiYG8Tb3M4cO8TjDyQA3ER+/oV3U2F0QnUAO0H88G8UTRl1a4ckNIsZmZGFfhTNTq03UkNqAnc+byn3sxthg55zWgrSB+ECcAyE6wIbGgCs0o8/VmSQsnqFA/KB+GAMtnzTbUGKOLhh7dxBH198F5yrKjFQ1OTgysCu0C6+reXC8yuG1zT17aiupx7MVn6euOOWc0RVZZ/1UZT/4kg+8icU5TBeTRgw0TqHbFbLvMOutSstOD16tStTXWQJkwANhImBf5zibi3CwKklFS+yzB9YmAPQRgzlPJaKmtrxC+gntgvm2v4bwTMiQO/T8sIPlDZqXxG0N4iPBnHL2do0aniZlQyFSFBAMsSOh3gTte+PObMrlq9RGyvh0if8AUJOhOkaVMtPe0HCwvEagDeY6Tun7p+VxiBszKwEAO5a5/A+Ue8YZx4tI+YEmF5/MI9Q6QNKqEECASBBYLJgGCYG1sXHL/DVapS/70EbSdQ674XcoovI9f0cNvLlWESoDcVRB+eLzelYfD6mqaKvAqFBvESjSV5+MKAb7/XrEYNqVWd1YhVIESCZ6+kfI4XeL80Mumm4Eki4B2H4YNp8TBWSdxgIexNlSu0kemESsaRCVDJLQJJGyr2HoIuSfYOhwf75RFPMFnAMwrFYI2BKxMdjMEntjnLEVKwpMyyVLEBrlRAERtM/QHFpmOIGnVanTVSAR5rqLgGI3tPzxkZNJoyr1GpdU6K0lVEACqAFHYAQBj3xcD+Mx3Ax74h7DCTEEmIk77ScVD6Y+xD4hx9irEzJZx8CMRlu5x8rdicZMkSPtJWXpf9p/Pc4y/N2qELNrkz1322G2NS+0ZhqpzeFJ3Mb/AOMZTnsxLNHXc46uH6BDL9McPs+5b+8ZbNVXJHwqh/mksx7G1v8Adhd41ww0apDbN5lN/n88PnAKppZKmaVIkvSD6RMa/g3NvMy6z6K38WEri6VwdNQO5JmSNm/l3gEWj2xhGtyYywAxiVfhz1Edf82wVwnICtWRJhd2P8Ki5PYdvc416lyQBw05NXCM4HiVdOqW1Bm7ErbSL7YSOB8paHq060jS0MgEE6SYk76D8UDe07Yv8wpBgsI1tQlZzNwMU0NQEyDtP7p/tvhZQ6bg3w/8U4G1f/49EAEqdC99I1afnFux9DZWpcvVaFekuao1KSsw+MECJAJ2MgTfF4XGmjC51HcoRjz9UJwvKB0Ks1RmNQ/CdS2AtN109SPLaJOF3MUVYXE2sev1xqHGX8SgEFMMgAkkDSY6KOsdwI7YzzKZFRnaFJTr8WssqQNIUuJEeuAD1G12MvLi0C5FzRyh91qoqMXVqSVBMTJHm2tAYGPSMVHgmI0mfbGsfakURctVYLAdlI6EEAx6fDiXhmXpPTXwkTQQGJsAe3zxSda2NAWEFjwjLwZkmeyDU20upUx+Hp3Hth45DyMZVmBlnqEFZFlCjcfzGR/tOPOdcrTIUHysDYel59IuMF8uVimWQBvKpMWG7VI3Eblv/U4K/VY8mO6hEwtjyUDFLi/C2oOyHaJU91Jt/b5YDy7z7DfvOLXjqVKhbW8kOYO0DaPw/PHtLlt2y1OsiyFLrVcGwOoaAeux3jqMFGdaFmCdQG2h/KnCkqP4jN5aMFR/E/xAfIDUflhf5kzBbMPqPX8xvhm4Tw99SxAFNWgKD8VQ6dbXuYO+0IMBcz8Cpq1MszBqlMOQexLARa1lGBHOoyWYYgdoASn4jlNNFbzKI/tqEx+OKxaLk+UTh/y3BKZoJZQdAE7zPU9JuMR5bl2cpVzBJU02CgWAgRqLf+Qj2OM/nFF15mMmMiiYrUuBFQrVQwBsIBj1E/2wdTpAQFEYP4Jk/vtY0UrA1AhcapYHTus97zPocBZfJNU1Cp5QPKF7n36xGM6mc7yKlmhGbkvh9OrVenUYFKKtVqlTIOmLA/PcdjiHmfhlJss2ZcFnCKtMkxcuL23sdtoww/Zty+KeTzFbdTTemw7KN7wZNiY7EYpuL5w18r4dMAqaZN4uVCsvsSJjraML4yVznwKhsWJdDAe8zuipZ1RRJYwosb9p/viKnW1Gwthh4TwetTfx9N8vprKpuXIdfKALzBY/LEvGeBO2dreEEhm1hZAKhrwwtBvcdMdUuAfiKBSTVRfZTaTpB3PbpJ9B6YdzwR8nlUV9JZa4Z9NxGoLY9ov88A57gmao0D5MuBBvpRnvP7xUnr3wZzXxcDKgqSxrgANHl8qjV8wTHy7zhfK2sgLxGsK6LZtoJzmxL0CrMhBZZBIMWPT54Eq5E+EH+8Vix6aj7d5/W+JeY6bVMnRqj4lKmfRlj84wqNnKpEEnST12m03+Y+owx0zIMYDDe4HqQ2uxxUvOW+JGlmabEklXkmTdTvP66402hV8TOQD5QxY9oX4f6YzLlvhBhqhoNWVY1QxWO9hdiBeAfzjGn8slWV3UhiTFjsAAQPoZj27YV6wg0RKT9NSx5MZdQ9Mfax74EFU/q2JC89sc+4rJSR6/r5Y+xEWOPsS5KnYHUn8Me2O2PAw9cdqw7YzclTP/ALVKulUUblTf/d/g4ydRbGsfasg0odpRgPUgzH44zXgVINmKKsJDVUBHoXAx1cJ/TBhV4m25ymuWy9NFkLTpBADtIA3+c4T+DcULcRyxMjU5At3RvpeL74l+0rOlqx8OuENNdFRAesl7j2YdDv8ALCxyTnHPE8qXJN/LbTIKtsOxwBcJ0az4hxmHb0zcVJ2xj+R4678RzMm1R2KX7EwPmMbBTrbf5x+deIZdvvtSkNRIrMoA3sxgD1wPpkDhhF8TaG1TTeD14zlHVGpmYfIo23XoMH/aplyciHX4kqLHs0qRfvb6YzHgtZKValmGqk+G6sVM6rG4vvb/ADjX+dMn4uQzC7wmse6EOP8A6x88bfH23W4TNl1vqiZxTj6Miw6hQm4O/wCPTCdy1UetxHLlbsayEeytJ+gBOAhRV6oldKkEwJ6Am036bfKcXv2XUJ4kh/gR2/8AUj8zhrtjGpImsuY5OY4fbPTY5aiwHlFU6vcqdP5HCryVxUUqFRqrFaauqrvuwZo9vJPzw7fatLcOb0qIf/sP6jGe5VNPCW8s+LmgNXbw6dunXWw6f0IcKh8QU+YLFkKGxPeZeZRVqCGDAfqBbDNyUi1MurOSo1mPMD8Gll3BjzE4zSskHD9kuKZenlVompoqKoLSDBZgGMH0ssfy41mwqqUBGseTVktoNzPmqSWVXIkyZB269BHmwz/ZtmlqZfM0wSQSN+7KR/8AyMKvMGQR8hSzCNOp6iE9wLjcj+Fr73GGH7G6YFHMP1Lqs+yk/m2AviXs3A5cnqOmGZtaWglkFMgSCtiesiD0wt/aJx0LmjRFO1OmgW+w0Axt64I5i5gorVr0iKkpUZQAAQQD0M2GFrnTO+PUpV4jxaCGPVNVNvxT8cTp8Au2EN1Dq1FYU/GGVQsgAAG/cgRIO3X640KllyeEskf6lF2M3u8uDbrBH0xm2Z4VSNEVPE3UWBU3CiQBAO9sa7wmnqylFHFjRRWDTsaYBB9YtgmfGqUR5ir5CRRmMcs19GZpgBtRcKCpAMk2Kz1mN8XvG8wEzLB1am+vWFbTI1CekgTfY9QIGKCnkvB4gtKfgzCr9HEdT0w085un/UKoqrrXShUwJA0xF9xPr8sMkBmA+JaOVNiXPLlPNNkE0vWFN2LeGsXm2oGbqdmU9umPv+leGSn8AG66fWIk2Hvi25DzIfJIQCoDOoHsxI/PCRzHzPVXM19JDJrKiRtHlsR7YVOrIxQe0LhzaXsx85KrhKprNI0EdtgDq/A4Q+YOKn/rNWtdA9UgraQDa8HcROHrlemGytItH7ZNTAEW1WgTPTvOEHmPhIXjS00LuHqUipaJOrSNwAN5G2GgoUBD4mGy25YRuzrFqbJUsIsehwvc0ZAplspSKhBrbYz8QBk+pmfrgTmfjuYp5irR8gVXZRAkwGIveJ6bYsOP5rxMjkW/fa5MzdVhvnIGFUxshF+YbPlXIVqMHFXpjLafC1iFTSt51NoER1kGPUWwq84cn18nk6XiowAc3kESw3IAlSY2P9MR8M4661qZGmTVpRMkL4bjTbciYm+Hb7SuI5ivkn8U0YVlJCK0/FG5Y2vjLFsbBfJhHzrf+CPvKvhHHcmmSpCkCjLTPiyxJ1DeR8Ms0R1g9hhl4MirTsAssTAtvB26HofbGM0aP0xp/JQ/+IhO5Zv/ALf4xrqUoaotkyWgWM5Ix2oHpgVY9Md6v1OEItcKHvj7EAZcfYuS4QrjpOPmqCLziEEHqcePVjofwwOS5nn2p8XVtFFRemZY2I8yi3vhW5HyDVM7Q0iyOHJNrJ5j+QHzGG77ROGklaihvMPNBNiNIHoSdQAHocB/ZYqq+YmSQqi4vuZ9thI9u2OmrBcFjxNgiou8+sfv2Yn/APYT8iAfyxJyi88Ty240sot3C7W6E2n1xLz3lS/EXVFLM7JpAvJKqBHrjrk6i33+nYg+ZlkXJCkmfUicFZqw38SILmyFj64yWtwwPx9k2BqFj1j9mXJ/rjTmzBAwj0MkPvtPNt5fEqE3JNmBQA9I9B6YV6VSQzD2H/MGDvQiRxvhjUKxpsSSDYxEj9Ai1rY3PM09aPTbZ1KGOzDT/XGT81ZIHiQBuKj0z8m0gj6g/XGnCse1vT1xOqyaghlniYuMmRVVWMENp9mB09L74buA5B8rxmoSIRmqKDI/ekrN+se98U3NOU8LiBI+HWlQ2kDUQTPTeTfvhuzFRGq62cAa2UkAG8i+pZggKwk7aj13PnyNpG3IjOHF3FY3wIX9oytUyZprBLOu52CyxP5YouI8NCcHyyn4g4kiLF2YkmRPQC19umL/AIpnqTaWLnyn9xdR3BmP9sH+VjgDmGoHyPh0yKjEqUVQWP8AqeVdrtE2HSMK4cjAqoHvIMQ7Ou97mXcQpEMRM4veJZWhqM1SpgGNOrdFIg2sZ6+uHzkDlmMpXbMo66nIenUBUQiiNSmJ3Jv6YQ+c6c5klUCKyJoUbAaQgH/rjq6xqqBlvxfLheCUoLQa2tZtZi8SPUCfmMNH2akLw9I3LuT76o/IDFxwzIUWFHLuqto06OulkUgEA2nfcYseLUWpOZk3iT1Mb7dd/rjnZG14jXm5R4mScx5akM5mBVZqZ8QsINmVhqBA0GDe9++AuZsgoy2SdJhkqATMx4hIO3XUfpi1+02l+3RwI1U4PqVY/iJxrXIXAaf3VA6q2hVpiY30AtHzOGle1T+e0gmH5/LL95amvwmtA9iRHUdD3GNhFTubDCHzDw0Jx4oPKPFVotbyBj8rYc/FOFerb6RMtMv5nyQpcVVp8r1EqT/3MNX4g4uPtKpAZmm43al5vdXIH4EY0ThnLWXr1VqVlV6hSFUjoCdj19R64zv7V8m9LMhTqA0kpMwQQPh+Yg+owziJ9B+KhEXUCfAjLyKoXI0f5tTfVz/TGc8fyxXMV13Pin5y1vzGNP4fpSkipZVQAW6R/X+uM951pH728W1hT9RH5jC/Tv8AqtfvMqRNK4dxiiMvSQyGSkqtKnUSbXBvBJ3k++EznmhUTP5fMLTcrT0EkDcrUJt3sPxHcYL4m2hqVKnAANgJkBpDKDMBWI1X2NxtjQ6GQVqXiEKy0qOpHkN52ksV9R8M+mGjqdhkPFGG7aDGH97P/kyj7Q4+8NLhmLFolpAYK2xsBMm0XOwwTxTLKnDOGkSdQZmPQMTt6EgzBxU8/PqzGodaYP54v+M5oJw+lSCzan/tKrPb/uHTrjIyWEuYBG0WqChsxSW3+om0/wAQxpHMdAPlq4MAaGM7xFwfqMZ5wHJipmqPmX/UU36BWBP0E7Y1bmXJBMtWqpDqEYiSDaPywLqELMCPaZPMxnLfDO2NO5VoxlKQM3BP1YnGUVKxNgCTjUeVVcZOl4kagDEE/DJ0+5jF9XugkeXmjEmqLCMQip7/AEx1UI/Q/wA45kHJNY6j88fYiJAx5irkuHJsbD9d8eM2BvvFtowOas9Jxe0hIlPzbmCRTVFqPDBiioxDAGQGIG0gY+4KHE1DRNOpU+KTcdAB/TreMW71ibXj8PniTJV1RwzoXC30qQCY23tghy2gSWu5qQ828lZegaGZJcZrWrE6zp1DSAoEdyANut8KVWhXOd8dkUtGksWAAERZRfbvhw5q4lUz+lfDNBEaZLAsY6DSYAmDv0GK3L8FA9/U/wCcaXM2mj/abcgGhO/HbcQ0Xg7d74Bz5q1SurRTpofKtOZtbeB3P1xYjLxbb0x6aQg2/XecUuVlUqPeDDESw5Y5SymbWpUrIWqqQA7T5Iuum8bkdML+bzDLUZAbqxX3gkdMW/CuM1MsH8LQS0EhhNwCAbR32npgFnd6xrOR4hgyq6ACDYgXk+vWMDBYn1cTbFCo8ww8Er0aSu5zS0irVK24p2YgU6iyPKdTFmgmFAJAwr06YJMEsuokEze++HDjXGq+aQpVcaDYqq6Z9zc3xUUcsF+ED6e23phzLlDAKJkuRssA/wCnAiZJj0j8e+Lzk2gi1mLFlIHl0k69RYXQ3JYdr77RgZze1u+PSgYyb9vS+4PpgKNpNylcjb2nfEOBZrL0nlcyKTMxqhiGBvAqMQTpLiCygxfphdzHI1bOA1kKIqLCzPmIkwI2vAk/0w1ZziGZrp4dTMN4ZsUCqJA/mjVf3vi6yPFaFGgEINhcBWJm5Mxb54O2cF9QjnTojN6uImioysrSVqKZneGi8b4s89zRXrIEdhAgwBFxsTf8vTANDh7A6muSZv7/AJ4KFEdIwtZGwirbEgSvq8lHPw7VSiqCqgLJmZJMnbbB1XidfLs1MVKlM2nQQNRixgg7/rbBHDM793qaxJBEFJsfX3/vg3McXBrUqyUV1UzIDEX9LDbrJ2gRggewBfEcIxNhFbET7iv2Z06dIZurWqnNBg7MzDTt8GmO1pmbTtbC598J7nDVzBzVUztLwWopRUkEnxNRsQbeUR2n3wv/AHGOnz9Mb6hlcioi58QShm3SqtRCQ6m3zEG3UEGIw20OW6PFBSqZ6pqcKwWmvknU1iSDqJGk22nfpiiFK3r7YJ4Pm2y9YVacBoIIaSCDFiPkLjtiYcug7yK1HeBcbyLZSqaQLaQJQnqu31Gx/wA4npfZoudpDMVK7oSsLpAIEG2qRc6jsCI98Hcf45VzYValOgoBkFQ2qfQk7H26YsH5jKUVRHdQFgKKaRt/EW7+mA5X0teOGxIpbc1Ep6ZDHUBrFmP5/KcS0q7BCgJCncAmDO8jbE2Wy/8AFJJ3Pc9cTmgemJrYbXAMb4nnB+TqGbqFswrsipACEC+9wDJ36YsOP8pr5KQ1CnVBFNpkaghKb3BkQQd5xXZbLsja0LU2HVT9JGxHocXr8aaoIqCo5MSPFhSRedOkxfAsmR9q9o6Oy1UarzM14fyvXpmnmDT0pqB1EACPQTJ943w68KzzFtCkMHJGhrggi4I7EYLzeeruAAlDQR+01atRHWCBC/3wEmX0gC5I2i36OHM2UMQRFnO+0oD9nTsxUVPBYn4HBAi+zASR06++GyjweslNAwUkKA2k9QIttPfH2T4rUpkzFSb/ALTzQdpE7H23gYNy/EKxqa2qyItT0KFHtF59Zxt8iZF3ksNAFHff8cdk23wwTSrGH0q3Tp9D/Q4gz3AWpwQusRNh0/H64WbHtY4mdMpo/V8e4INBe2PsD0mSpFUo2jb9fjjwZe3f/OOxSk774lKdPXGJVXAmpk2A/X1x0lEIbzicDzfr1x49IETiXJUj36x7f848TLyRB/RxJSQRYAT/AEtj6Ov6tiSqkT5eL7/T++IQLnv72wQxx8bj6fni5K8SAUvWD+px41Ag29/11wUWgxAsMdEWn5Y1KqV7UDJvEYkp0bXP54KI/p+vxxw/b9fq+JJUHalfv9Tjh0/L1wTRXUe2JQk9f1MYklQJU7z/AFwZ4QKzN+0Y8qKAY/W+It59sXLG0+X2+h/UfLHC6egg7SYP54nNbp6f1x69Lbb6DEBl3ACu8Ymptb2OC3yygTvbHgQTAEX/AF+WJKgeiNxPtiRUBNlPtgsJ1x2qidsSSDgdP+MeBADYY7VQT88dsgEQMXckGNG+wI/UY9dCP4fwnBtOpY4+qUBivaXVyval1F8doJ3EYsTlxpwJUscSQipwtHvjo0Ov0xMhtucSZZJkbWnElVBzl5nHi5c+/v8A4xPmUjYnEdO9j+rYoy5GaQHb6458MHriWne+JzTG0W/viVLkCgR1/tizyXFWS12A/VvTFUwja2PmqEdemLV9Jkuo108zQcS6+brIvj3CymbbH2GO7N6h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8" descr="data:image/jpeg;base64,/9j/4AAQSkZJRgABAQAAAQABAAD/2wCEAAkGBhQSERUUExQUExUWGCAaFxgYGBwbHhwbHRodGx0cGB0eHCYfIBskIBocIC8iIygqLCwsHB4xNTAqNSYrLCkBCQoKDgwOGg8PGiwkHyUsLCwvLCksKS0sLCwsLCwsLCwsLCwsLCwsLCwsLCwsLCwsLCwsLCwsLCwsLCwpLCwsLP/AABEIAK0BJAMBIgACEQEDEQH/xAAcAAACAwEBAQEAAAAAAAAAAAAEBgMFBwIBAAj/xAA/EAACAQIEBAQDBQcDBAIDAAABAhEDIQAEEjEFBkFREyJhcTKBkQcUobHwI0JSYsHR4TOC8RVykqIkshZTwv/EABsBAAIDAQEBAAAAAAAAAAAAAAMEAAECBQYH/8QALxEAAgIBAwMDAgUEAwAAAAAAAQIAEQMSITEEE1EiQWEykQUUI8HwQnGBsaHR4f/aAAwDAQACEQMRAD8Aa+WspmKObprXrGoGB0lS5UOF1FW1Mek9Nxgv7Q+ZK2Wq5MUWgVKoWrYmzOii/SZYYVOF8wVi0ksokuCjKTJY6iu+6mTgfi/EVDl6njOTBBqEEakIKtp2DKQDYX6ziWDLVSY/c6+KfDahUqiNYYUiCTpE2U7sCCMD8s5+tQpV6mbaqdOkhXidLWBA9WkfLrhSynHmNTxNTo51My6NixIkKAUAIibzYnBlXP16cnWVp1lBDVRI2BCzoMCYiLRvtiHxCLjB3uaOldvvBBY6Y+G28D54PWqD1Bxk1XjL12SstaGYCNS7C52EDdQJjcdZx994rhjSNb9kaSguCNQAY1AJADahJBMEXG9xjKir3mSL9ppPHK5WlqVVdgQVDNpBN9zBgX39sD8JrNWSatJKbAkQjaxH/dA+mM9zfFatWkgJ1JT1JTIUNIgCHJUXIA7dcfZDPVlpPSy706YIYm8kEjSzIQREnbVPpti9QHMnbJFiN3MfBETLsaQCMTusz1vv6n64yTi7ZulUYorkh5B0ybi7A7z64dBzBXqU0RqzOugFyyKpVrC4KhjF5MdOk4XeKcMNUk1ArBmBU+a63AC6d3mbHTuLDGxXmX2X8QHmviNWkaJ1OhbL0naCRLNIYmCJMxgjiebzBy+T8PUwr0i1WFkMdQAL33iO/wCGLRspTfwldCz6BTp6jo0Kp0wwPfYEjeJx3nuGipV01BpbLp+yAEDzEaUEEKSSOv1GMa7bTJ2veRcp0axqIXJCMzeIDaYXyyOvz7YeuMZtUCmnSSsIltNfw4BFiCB5lP8AQ+uE5UFAOIbxEmSKgYMCuyrchvLE/I4+o1KeaozVYUnSdKswVgmmwA03YEsbXHzGLAN3cvJiIAE0dsjSWnrFhKsSxJjzDucL3MfFM5Trt4NQml5SsUwwAYdDpvt+OFepn69WkdNR3RxoZvL5kVpYKJst41ATcXwdwrj1daYSlUWmlAaitQFpFxpBgEQSDfbrtjW0hwkC+Y3Zji+Yo8PSqR4tdtMggL8TQRtAgfli1o501MtrQjWacyIMNpnb36YzzNcaqZpX8UqmpRoYFkOoEWUhjptJ22HrGOf+pVqNIIhpNqbxF0EjUbbszXEKt1gGx64zQvmUMbNsBJOWOec9mMxQR6bLTqPDN4UAaV1NPboJPfDZxLmdqOeFEqPBFJXd9yC7MiKBEkllwtZLmTNU6CJpiIGqSTa5BJJGqZ9xviE1zXrmu7KtSmIKmGEIS0Ra8tYGDaOkmm+JpMZO5jXzhxLM0zT+7MJOrWPD17RBtteRiblfOZh6NVswQWDEKNGmAoF46yT+GFbhHMDLVdgVVmdmIYk6tcHyAeX1+Z+XVLjdYZpmdvIyQG/dWYZgVLTNitrC0esJ9pS4TyY+8OqsyAsQTPQR+GM9zHM/EBnDl1NvMQ/gyNKvpAJn4iL4kq8yVkKomoqssKhKjUu8kRIuBa8jrvAZ5gqppWm9VbhpJBXSo0hFb+M7y0qRPpiksCjzLfEeRGrm3mmplKmSponi/eKvhsewlAWsD/ET02xc8W4Fl68NXpLU0ggTNhuevpjN6jFXCeIqBZd2loLyD5YUEMdRW9jpPbBXF+M1wi6Ku5ZpIUAhje9wVgTFiNRg2xexl9k0K5jrx3h9J6C/sEr+HHhozaQLRvePL+WFvOcAYUlqBUojVakhLaZgWawsUmw3JxS1eJtWp1Hq3UlYVLMxVIBMAhdMzE3EE74Ho12BdSyqCiraNJKlmGnylVI1Fie59hiWBMjp2b6ortxHN1FI8UqFkx8M3NgAbk3/AOTe25RFatUZKjSqpbygdQN+tsXGU8CpUTUkoCaZRZY65/1NSm6GyzAkrJxJwk+CpfTBLlCyKfICoILh+gPTr3wE5CH0mb/LrRIABjDS5eVcv4rik4Cz4dRJUsPLczfawjeMW3LvhPliPDoKrEh1pqAhJgXB3JBAO97YTq+ezbxQfXoN0gim0zMtCmIi03JPtgSrxFqYSizAgEHSWQ6wTJCsokGQrGbk/iYG5nsECgR95o/DKeVpFhRWjTP72gKtgTcxFrmDtifPZFNDNpEhSdhuBOMrqZlT4iqGpO+oOvW3nIW02jciYBnpiwy/G81oceOzEgOf2baYcDyklbD1sL4ntNNiANA/eR8pcyl6mdXMNSfwii0AKYUuzK7afKJJOke1zganzLmqq1KqjL0dJ0mmyayCu8FiO5ne4Ax1RyVOsw8OgUJKhxok2E02YhlJYy1xA2N4wBxDIGlWWkASTsAVA2JgBj11TuRvebY0CK3EGMDO2xhVPjGZqyRXoJpOkjQvxLZiLjyzMb2i5x5gTL1WpAqopG8mRF/YGO2PsTUJo4Xvj+feUNHPEHyrUX0KNsbdj0t3xZ5TjVZoClywvZI/AwDci22GFUGnr/5N3xzmKIbTKk+YHewIBgm972+eBbzCVfq4gOTzleoXSoHbQTKwq6N9bGSCIBMjoMRZCs7hkR5oE6gGLruBpZJERA+IHvGLepSLsS58RiBJYC9tN/WLHHlXIrpUCABuOnQwBtHS2Nlj7S8TAWDt/P7yHwUeiaaDQ9Ia3dXUgAkREEGTcGYv6YGyv+sDUM3aJeCFiZCqDMFRYiN/SYhm8trMVVV+yyJ69rn3xbZ1qPhKr+chtWkqDZ1AkeSYnpNhjO9wwyKvG9+Z3SyVF6bVRWc+IgqAB/KzgWC6h/LEWvOAKORZaeoCTJ0lj+91BcggkATAP7onpiwFGnTKKNdNhdQmkBb/ABLCkz5tx9cDnLeITqJhiWhWtMQWEwZMkyb7bYthYlJk0XtW8Dy+sOjA3FN1UNqRRdSWVxALdNIiZPpgysFTw18RkcjxNWkOQG8xMAxpgA/xDqdpgfl2lUpI9TN1KRZdSprQALM3BEta5JtgShSVHKeIcwrpqU2MQ0MQRIJuv44EDZhaIG/vGLgfCkfWao1PTYaWHUbgqf4TAt1gYB5gqpRdvEqm+mAFGxMyCRMgW32+uLzlmkAtQdLbgT38xFzcnfphX5oZlz1Umgag8OmKcAE+bVJE7CRHyGElB/MEfE1qFWIK/FsoaSrTqFyZNV3B1KJuAJvMjaZx7Tdi7eGhL6bMVLsigeZoB0y3vMHFETUGZRlpaHSqFKsEBKv5COg+trzOG+jQQFFYsukFQqBhczY6gDMQZMjt0x1xVbRZsj8NvvBvvwrZZlCNRAvT0tKwP3BJMNJbpp98QV+HhSR4xXUvmUQLGPLdgYt84wRW4KokrKGBfcCIPW1++FriNZGDHwh5yNRKlttoYtbr0xkt6oShpAW/m42ZDOsFq6S8s2nUNhO+pJk6pIA9bYkz/DdFOp4gIkaoMMTAFgkypkR7C/TAHKuWRQtadRKnQgbTony3JgliRIA9MFZvh9IqwzFSqWRgdLEXPwkyDbvHc+sDQoQRbY77wHhfEDUQSagUnzgGFAa3n0ibQbHex3nHdCqA/h/EVYjS4HxRAgmDIvY7DF0c6jgortUBXSbaSNJnrcz5oC7+gwIcqApWajCZ1hgGABawLCOtz3xNrlrk2swRc2VZitJgGJVTEqBJJBEjUCTtJgAdLY+zGeqlUVTqbWuuUhyNOkhdwFJIsO3fcmllDPiguCR5UL7nuvRQe8Xg4Cr5uqXQOoXq0VgxUg2DiJBtNsYbILqFRSRqP+4fSzC+Zg1VWoghmXVrZYPwlrIbE6WA3bfFVTUJUemXZ6bQWLEVDvOokerCTYbXxcnKUlhkVmTeq2oebYwGKid+ovAHvHT4VCMV8pbQpDsB5GvA2OqYMdt976BraUK5A2g/Dy1fMDLhhT/Z6naJJUGQFUsQBIEQYAnvj3j3CHpK5auKgEM0iNjEnSd77dcEZPg9NCwOlmKmYcnysRCkzqW429THbAi5SkHKiiq6U06mLDywSd+/Yz+WAF94UC9xt+0g8QPYEs4HkRVbSYHnI8wgeUH29RiRAy1aZpVkaTbWsBbwQ2oaZM7TcdrYkzOQootN2IDMBs4BUMOgmZ0iL/M74n4hlaYLOQ2nVCkVATEXFgDa4+XXfBrsTBejsT/uBV+YkpVCVNOmxM+RZ9ZK3G+3/GGf77QzWTqmjD6VBZDIIZb6WVhaYN4IOFTI8vUaYPiUHfxKhFPSC2ldhrYMLnecHcqKlOszUEqaDFJ1fUB8Y815FvNfHO6oBha8iapvqg9F2zCuzVFosB5fFqqdUzq1FrXgm1pN+kz185SI1OxqOCSUdAPhUhdEHzPANgR0nufanD0YtT8q01qSx82oqWLSD0kWgyNsdV+OtXJ1kBWaQXdtrkElRAgGPw9nasWJnVvv+0q87k9YZ6bBV0h51Q+oiYgBhMySttIveMGZTjYdSUVvMAgChl0pohtStMiF8u34jHS0xGpaSCqsgVGllIJ20dDHUzMdMcoogU30rHwmHi83kMYE26bnGmbxKUqfrFwHPEKwp03NSixhVuJJF5sex6kC8+kmUH7VFTxCSFswC6iBpIUs2yyYneMGUqNMaS6AjcgM8eVhqZL3a2xIjbHuYdNYZACpLASpBAIgdexjfeeuMbncxg5VS9P7TjM8CDsSuh1kgE1NJidoC9O8Xx9iSuauttEXMmfNcgHfV2Itj7F6ovVyFOJE2CA/7x+WnFnRRmompFMAXINQdCf5d4veLYX0oqE1eTUQTM32+uJqNLTTciNgZifSdt4OCkL7Cc8Ew2pxAhj5VaOquCD1kHTtgXjlRmy4CLOuqEbQ4JglA0WF7/KMS00+FQiOWIFhczaABvvizbLFAFfwUKn4TVVdI/8AKQb9MYcge0LjFmD5teHojquULrTYU2iixuZ6k6ibfEL7dxgHhtNhSNOqAwSoVUO4nTq8moG/wkGf84n45x+H89d1IbYB7iBBUghSPXBuRompSNQPQBKydZJIJGohgL4VDaRZjmRQRtBmqqKlxTDBgiw4lvNusLBjffrg2kAKZfxaAPRTUiQJ2GkiTt698KfEubxTpKtMI1QqG1IPKPMwIIJOloCkAz+WKZ+MVaoQAtckgANcgXjSvTrfpthwANF1U0bmiZ3OoaU06akhNIbQGIWAIYzO1rflityZSrVWVRBT/dELuBqEAdQJMdAe2Eypx56SeG1PxE/duUZbzExdZMwRad+mK7/rh1hgvh6RA8zDfcs2m/aOxO84GMLK24jHdBSgd5tPL+b1O5gBSSAA09jbrAmxO+/XFR9obrCG2tIJvfTLA236k7WgYzmvzvUVNKMFBN9DbiAI37AYsH8SpS8wWQJFQZimWG56HaLRefnjI6TVl7lwRyaVkHLecptnEBgJDBixsoCkkzom0EzpOHWlmQDOrSi7eeQVk3BA2G94OM94dwerUqAE+VplgFiAJ82kAnbY/jj7jldqWujrmYB0kgGb7GDt0wbSRsZa+o2DtHLN8WQUwy0w5KkHW7RN5JQKAZt1I9MKvFs6rHyVFCzOkqAwnpABj/aY7YL4LTRaS1HDX2KhfnqYzB+Rx5m83TdrJMfzAn8BH4Y0UDb8GFvQd95zkuKuQF1HQICgx0FzF97mMX+S5jBIpWUkRqjSN7zA/UYqX4gn3cpoKlvKGIB3O+rTvEiJ+vQH/wDB8yU8UEkG4GqD8hO2MmgKYytYP0rvNQyOQrotN2ZdAIcA6mbUTa2mZIPfriDiFbL5V4q+LLAvT0sPMSRKFYtBjqcZ/R5pzWVyzUaxYzZGM6lW4Kj0k6pn02tg/jXHqGbzemi+uklIKsz5oOx1fvECZPU+mCKljaKs4LgMKlwOOUnQpSRkanBAd2cxJkAT0MEwLSD1xV5LmFVzLPWWpUQb6WEliYUgkwYk23/HFfmMpRg3qgjbUASD2Dhgw+YOAsnkEaoPEckdy0ke0yJ6bYAcNNdx6wVoS24/z5Up1ScuGpUjZC15BAkTsDI29MQ8ucy5ivVJY1GVfM6pEk7D9emFrmhlUuik6Z69foImcMvIWWRKS1QCPE8rowJAZZAZSbFWB26EEYPtU4/Xu+PCxTmozVebBAU0av8ANKgAnvY7z+hipy/F3q1beIRMDWZA9IF8NdRUcSBB9P8AjFY+WIm/tJbGO2CbnlU/EcuPH2wdj/DvBc/xZ0EGHPRtAI328wn5D0x5luKUmX9tThbjyKCLxJIPlm3SMLvOeaZKLG87CI64ouB8UrNT0qjVV/e8rN17D9dsbC2aJnV/DsTOTmxsQt7C/aaFm+PIF10S5Rh5Wc6SD/tPy3HUY84HzglB6aOniVKrQpLQNWy3Mx5rzbffCFmBmaZ0LqAc/CUMA9SA157x874ssplRSqUczXceGhk2JYEgqpKgbAxt64U7BXKFbi56bLnvCdHNTUOK8FFKmJEtBYqsm1u5lgIjSQYkHphKzfMdIBlgNEX8s9rf4wx8oc+LnM5mT8VOlUDZctYhHXQYBuJKhvSTjNOYOHF85mBQBKl2I09EJJAHQzO2GHoGLdMuRgVFkj7x4y+jwi/jo9pI8xhgxhTCi7CSD6Y+o8WULKvT8SSNGlxYAEtcT0I2n2xLlVOkeeQFWIaLiR1PvhR4lwjM1M2z2hXUwX3E2vvcD88XjU5DSiEy/pLqc1HTOZxnRQ9QOFnSIbq0NEAGdu+OaeRLCwAUvpllcAWtLGwMiL9sRpkxpA1jrcknr3J3/tgc0GjRqaCZBJbSW6xJvHftgb2DRFQ2MaltaP8AkT6vlgztCq8GCZdbwJEHH2OaVdnGoKFvBDbgi14MdJ9iMeYzqErSY3ryaI06D7ax/fHNflVEU61YLYHzzabTHTF0c+OhPv8AT+2OcxngyMoJGoQbTAvMbd8cxFfULc1/eCZlA2Ai47UsvqqUl11ERigLHeD+PT54z3i+eXM1qOcQhXKKSv71N1JMm0GZBDDcW6Yaucs8Moi1Cyks2kAyBA8zE9ZFo9cZ/lOalp0wBRosTJDVFLQDsApbR8yD+GOkmNQfSSR5MrHkJTcb/EL4xzFmKrSwpFu+iPnAaPwwNlq9VACS51NMkWYkwT0B7YCbihqPq0qCdlRQo7DSqiPphqy2fdKNKjmqZSmzAqGJ1FdUq3hi8BoGpgLC0kRgjKFBoTYJbkyu4ry1m10kUDB6agItuYMD2jp1xX5Cs9Oo1JwVYXIBggxIIK9Yv2xoudSuVqxWpwP9OaYBue03j/OEHjWWLVdKsDVAltlloiw9hvOF+kzktpI4m8uFQLBjrn+Rc+2WR1q+OjormkajargMBpbysR/xha4JmWpirUUr+zSWUeV41BZWwBgsAQe8xhlH2n1Vp+CXo0tCKttaVLJ08RXUGQB8O5EYWeKcWywytWll6dNalQqr1DXNVyoqEkCUFiaeo6YEFSd8PgExeyOYl8Zqk1JAInzASep3E7j1w38qcvJmcq1U1SjCstMJpBB1Lq1EzI69DtjQOGcCoZvhmVp1VOoUFCuPiUx0np3U2wicjKql6LtANVHURuyalie/mNu3thbvWG24hcah3oGXOa5RFJgKYIafiBn69PrjPuOmoK703PmVjLWufl0xqHFMzVQVAM0uosAvkAgfvDuTttthTynKgzmceXISnpNRgPMzMTZZsCYN9h2OJiY1bQvUuFFJKThtWrSpTDFGJC9iRcgd4JE++Np4xxTh1XLeYZQu9IMqhqaOrMsglpGiCdyeh32wjc95MI9CiqCnSSlCrNp1ExM/FYXnc7ycV4oVKBZK1QU1RVGhdMkaYgnTYwSO8k4bsOga4gikttCKSJQy6pVzNGualemWpIS6UwA48S0SZInT0HXo3ZvVI05haVIJJUqLW8st6nucIOe40SRVQk01cFU2JhpJiYuSb7nzEm+LTPcwpURiDIYyCGj1IPb2MEYR6keobTodOwANmV3N1PXTprVdXbVOpRBVbSB0JPrgHiGSy9DwGyrM4dSxZmBY+YrDKLIRBtHX2wLneLk1dSkwABa4NzNjuLx6xiTK6GaUADFTqA2Ii5jpYDbDGDE1rvUXzZVNzUfs94Jls5lKz16YJ8XSGJgqBTQxqBHUnCvmeAqudqJTV6+USdVXzBV8syKllLK1rTO3riryuWr0goGXQqZZXcEGGWx1A9Bt2kTi34hx40kNOrXfU4g01rVWUTPlMtceYAiP3YE4NlXSSWMHiY/0SdOCZUUwKlJaxAgmpJv1i9vliryPDUo5hjR1LRamfISSqPqWYJmxFxN7HHgpsYVHpgX1avit2vt/xiPhnHVpBqdQj9oQZXppmJ+pwkrkmH67B3cDqvNS6p5xzaY9b/nj5g38X4/5xHTYESpBB7bf4xDm83osLnoB1+WGjxPm2hw+gjfxKPnVicvFzLr9L/hjjhfLtd6Y+7qfDm5mB3ESQG6d/wAMHcY4T4ng/eCtFFbXUDTqKgbBd7juRA74cspw1aaUkp13SjTEMqgQR3mCb7zhTLlKcT3X4T0pGABxUQhwSqjE1NQYT1JERJIPYW+uK3juebw0HiLUpvqbSJDKVOmGkC83tIvvbD/n1ASKjtmC0gIW8NmUrJVWAmTAsN7YQOca1OrViktOglKnpFNS0CCxM6lB1Emb3MgycV0zHJeQzo5VCHTCOVMnTy9fXnEqXpLUoqmqHDwRddwVO20gg7Yvq+YFLZWQDYEQ237380YvPtB5fQcNy7ZffLoh1gmfDZVXeeshot1wjVeIaKEMwYghRNzpIJ6jpBxXTsvUW2qq2jvR9eehOrRqv5qvmOVLj0ZcvqJOwmLADVJkTMGJnC/muYWfRUNiN/8Atbp7Tf5H1wsZnPuWVp2i17idjv0xecHzivrLAEUzcGACp6RtJA0kk7dL47fQuFXtnnzPP/irDqMxzgUPEvMhmKwJrwGozo8xgkiCSV+IgyLgbkYbDlvGpAhBR1FWJcGShE203v07wcA808VOfyyJkaYC1CA0jSVVQAJ8wAggg72Vd8XvEsgj5R6agatGlBqb4lQBSZMRaMc3rcy5gGb6gT9vmO/h5TpnAB2NffzEDP0sw1Wp4LaFVipCtYkG5ubTIMdMfYceVeGJ93n4pYkEar9OhHaMeY51jzPWZPxXBjYpzW3vLnxMe6ziLV7491hQWYwqiST2wvc8Wo1GhM6+17htVvDqC6KlwLFZO/a8j1whZqh4UI4hkAVh1DDcH1E41dsx96c12H/xqM1DO1QpcADqoIkn0jqYxzPVHqszkEsxLtYm7Gb+v98dLpyStRhgqtpWXXAOIrSmobN+56AbkepNvlgjinG/vBLzFXc9iY6ewAH/AJdIxT8ZoaEp6YIRQrEG4aLq6n4SG1AdCL4gylFSoJqoh6hhUn/1Ug9MGX5k1mvmOdXmlKoVmLSN11Rp3JkdRJs3bFJxiprfxQTIi/cDr9SflijzGmSA2r+aDB+oB+oxdUqYVAC4Y9B3B9fbCbY+22pYTuFhRhmV5kLmkhGqCdRAUsUUEkDVYEgG/e+OeKcVyz0mWmHLmPiUDqDMifp+ePchyjmEro66FQ2LFgQsiDbfrhez2UqU6r04PkZlEgbAkA/hjoYMist8wDk3NP5Z53Wlk6NKR4iIZJtA1HTA9Le0YVl4waeaFQkaJKyLCGBUkDoBqm/qcLDsyC8gkCPbuD64ky9N2SZQLtJdF/AtPTtgSY03hC2kenmPHFOIoFJbUWEk+ZoJHX4oHYiLnvhb5d5kqUa3iBismTff3HX2xXUtVR1pu4KkgEgi8bXi8RAmemI+KUFp1NKMWETeJB9Yt2OINhRlEhjcc+P80DOEGACqhT/CWkm/ZSGA9DfphazWZCMRq12E9fcHvG09cd8OamtK5AZlJlmKgkm14IMLBg/xGYwRx7gFUp4h8JlCklwNLMOhcbFotI39d8EdlVFHEyimyV4kWURWAJq0qY/hcvPXcBD+mwPmaNPXZ0JPUAx9SoNsQcAoCvWo0nYgO6rIiQD2m0++HHmH7O1y9AVqVZ3YuESkwXU5O+mI+EXNo3xoOeJg1z7yizeWprRVhdm6hpH0jpcYF4O7s8IuqVYHeBI3JG0RP/OChwgHM5agwCMxUVYYtdmJ9gdMSBacd5rLvSRlDhaWt4CiWIJMTsNvXFl9JmV9RqRjjtTZmYwLSTb2nbAGZzZqGf3h17x37494so1BkZWUixWAbfxjcN3O3Y4j4ZrZtCUkqMQTcXtvB1DBNjzK1EDwZZJx1BqLX1fuyQbm4Ii8HY3HtimzNdvE1lWAO0zt0x1nMjUp1wlVPCeQQG2vteTbpvj7PNUquUCj9nqJAMgafiv8oH+cKBADtGTmNAtGvlLMoTV1NDaV0LMA3INup+Ha4k45/wDysU8wxTcWDb3wscNzAUFiSWXYATAt5zNrbgd9zgfiFMoQbkNfVMhvVbW9RuDi9V7Rd+mT8wOoI5EYM/mfvAZgfM0zJ3tuCTufxw35XmNXpywuVErIlTAncGx7+3qMInDcmjBWatFvham0T/tJke8e2PuL5lVkBgx6MAY+UgEdtsKdSq5aReY5jyspv2nfM/GhWrAIfJTsIPWZJH4X9Mdpm2zbU6bkGoAQGa+ylvN3BiJ6T7yDnuEiik6tUxaO97XwLkKkOXLQUIhQfMx7CNh3PbDGMDGoA4lElrm5ZbO0Tw3LrUYmm+XFP4YLeXSQF6mRuG7HCzmvsxD5NKrNWpMGCkVABI3LgbgEGAG7Tjr7HOaKYqNRemmvRqov1WPiRZ2BnVaLhvSNA5pcvk3I3BD73swP5SMLY8HYDUdzvCq2ugeBMVz/ACZUpmpo1lFggyDY2tHWcVOY4PXy+mQSKhEEDcnp7zbD9RrvWqCksKrnzQNlBA3/ACPrh7zPEKFFH8UU2ooNXQ6IuAp6MDtHWMFwZH5uZz4k4Ag3AuHmjlqNJoLIgDW/e3P4k4OPtgXh3EDVpU6gkB0DAHsRN/rgjxThBiSSTOdxIMiuhYKkeYkWGxMiYJEjb5Y9xMKpx9jMK2ZmJJE+C4A4vw8VylIv+yEtUCm7mY0Fhso6xf23we9UqJUBmFwpO/pO2I6eYNRvEakmXlY8JSrHedTMABJtYbRckm0UUpN7zSMFBPvKTnXO+DlNKeXUQigW6GwuI2t+iETLceSjTI1qS25gkk9ZMfruMMf2q1Yp0tLMGBZhBPTTFgd5tPQFsZ4MklUgIrK0CYeFnczNgRMWgWHfHV6R9GKq5/7gQlnVctOOJTqhKjKHZ6akvEEkjc9z73wHUSmlRq1PQdJjwai6iVIiRFmA7744JIphDH7OVgMGgEkiSLdxiozqrqsYO5g+nbpjOL+oGN5BYBEueNZvLVtISh4JB8xRBLGLjcKBN5In2xQ5rNTVBUQFAAggkAdyAJbuYwP4c9/rj1F7D5n+mChAIGPXCOYKhy9nYC/l8oi94JUkCexwq53KMG1WYEyZkxPfv7/oy16ppqgBgxJ/rOCMtnRU2seo9P7YUQNiJYcQzgbCeZysGy6g1klR8GhgZmRDDyneAbQDiDlngozWYWixKWYkgSYAnr3wXm61YU1FNgoEgeVZjeA+nVaTaeuKTLZo03JLMj/xXJ9ZuCD6jB0cMNoIqBxGfivI70MxSppOYWpeB5GAUgNqgnSBIhtunpilpUFp5xldTWFOoQVn4wpMAnsYExffHb8YYiDVEdgGM26gnpMX9xtipqVJYm/ud/wwSrEoGjGrj+edqaKaHgIAwQadOokybQNrCwAxe8ZyerJAgk/shaYmwwi184GFIXBFMAk9TqYz9Gj5YbcjmKlbItpIIRSp7mF9u2F8iaQvwY3jfUW+RF7g2U1HWi63pkNodgoI3J3BKjrcYuatTMOCpHgqnlYFzpSwOiG23J0km59sLlCibEMRFx9Oh3GOyHY+ZiYG8Tb3M4cO8TjDyQA3ER+/oV3U2F0QnUAO0H88G8UTRl1a4ckNIsZmZGFfhTNTq03UkNqAnc+byn3sxthg55zWgrSB+ECcAyE6wIbGgCs0o8/VmSQsnqFA/KB+GAMtnzTbUGKOLhh7dxBH198F5yrKjFQ1OTgysCu0C6+reXC8yuG1zT17aiupx7MVn6euOOWc0RVZZ/1UZT/4kg+8icU5TBeTRgw0TqHbFbLvMOutSstOD16tStTXWQJkwANhImBf5zibi3CwKklFS+yzB9YmAPQRgzlPJaKmtrxC+gntgvm2v4bwTMiQO/T8sIPlDZqXxG0N4iPBnHL2do0aniZlQyFSFBAMsSOh3gTte+PObMrlq9RGyvh0if8AUJOhOkaVMtPe0HCwvEagDeY6Tun7p+VxiBszKwEAO5a5/A+Ue8YZx4tI+YEmF5/MI9Q6QNKqEECASBBYLJgGCYG1sXHL/DVapS/70EbSdQ674XcoovI9f0cNvLlWESoDcVRB+eLzelYfD6mqaKvAqFBvESjSV5+MKAb7/XrEYNqVWd1YhVIESCZ6+kfI4XeL80Mumm4Eki4B2H4YNp8TBWSdxgIexNlSu0kemESsaRCVDJLQJJGyr2HoIuSfYOhwf75RFPMFnAMwrFYI2BKxMdjMEntjnLEVKwpMyyVLEBrlRAERtM/QHFpmOIGnVanTVSAR5rqLgGI3tPzxkZNJoyr1GpdU6K0lVEACqAFHYAQBj3xcD+Mx3Ax74h7DCTEEmIk77ScVD6Y+xD4hx9irEzJZx8CMRlu5x8rdicZMkSPtJWXpf9p/Pc4y/N2qELNrkz1322G2NS+0ZhqpzeFJ3Mb/AOMZTnsxLNHXc46uH6BDL9McPs+5b+8ZbNVXJHwqh/mksx7G1v8Adhd41ww0apDbN5lN/n88PnAKppZKmaVIkvSD6RMa/g3NvMy6z6K38WEri6VwdNQO5JmSNm/l3gEWj2xhGtyYywAxiVfhz1Edf82wVwnICtWRJhd2P8Ki5PYdvc416lyQBw05NXCM4HiVdOqW1Bm7ErbSL7YSOB8paHq060jS0MgEE6SYk76D8UDe07Yv8wpBgsI1tQlZzNwMU0NQEyDtP7p/tvhZQ6bg3w/8U4G1f/49EAEqdC99I1afnFux9DZWpcvVaFekuao1KSsw+MECJAJ2MgTfF4XGmjC51HcoRjz9UJwvKB0Ks1RmNQ/CdS2AtN109SPLaJOF3MUVYXE2sev1xqHGX8SgEFMMgAkkDSY6KOsdwI7YzzKZFRnaFJTr8WssqQNIUuJEeuAD1G12MvLi0C5FzRyh91qoqMXVqSVBMTJHm2tAYGPSMVHgmI0mfbGsfakURctVYLAdlI6EEAx6fDiXhmXpPTXwkTQQGJsAe3zxSda2NAWEFjwjLwZkmeyDU20upUx+Hp3Hth45DyMZVmBlnqEFZFlCjcfzGR/tOPOdcrTIUHysDYel59IuMF8uVimWQBvKpMWG7VI3Eblv/U4K/VY8mO6hEwtjyUDFLi/C2oOyHaJU91Jt/b5YDy7z7DfvOLXjqVKhbW8kOYO0DaPw/PHtLlt2y1OsiyFLrVcGwOoaAeux3jqMFGdaFmCdQG2h/KnCkqP4jN5aMFR/E/xAfIDUflhf5kzBbMPqPX8xvhm4Tw99SxAFNWgKD8VQ6dbXuYO+0IMBcz8Cpq1MszBqlMOQexLARa1lGBHOoyWYYgdoASn4jlNNFbzKI/tqEx+OKxaLk+UTh/y3BKZoJZQdAE7zPU9JuMR5bl2cpVzBJU02CgWAgRqLf+Qj2OM/nFF15mMmMiiYrUuBFQrVQwBsIBj1E/2wdTpAQFEYP4Jk/vtY0UrA1AhcapYHTus97zPocBZfJNU1Cp5QPKF7n36xGM6mc7yKlmhGbkvh9OrVenUYFKKtVqlTIOmLA/PcdjiHmfhlJss2ZcFnCKtMkxcuL23sdtoww/Zty+KeTzFbdTTemw7KN7wZNiY7EYpuL5w18r4dMAqaZN4uVCsvsSJjraML4yVznwKhsWJdDAe8zuipZ1RRJYwosb9p/viKnW1Gwthh4TwetTfx9N8vprKpuXIdfKALzBY/LEvGeBO2dreEEhm1hZAKhrwwtBvcdMdUuAfiKBSTVRfZTaTpB3PbpJ9B6YdzwR8nlUV9JZa4Z9NxGoLY9ov88A57gmao0D5MuBBvpRnvP7xUnr3wZzXxcDKgqSxrgANHl8qjV8wTHy7zhfK2sgLxGsK6LZtoJzmxL0CrMhBZZBIMWPT54Eq5E+EH+8Vix6aj7d5/W+JeY6bVMnRqj4lKmfRlj84wqNnKpEEnST12m03+Y+owx0zIMYDDe4HqQ2uxxUvOW+JGlmabEklXkmTdTvP66402hV8TOQD5QxY9oX4f6YzLlvhBhqhoNWVY1QxWO9hdiBeAfzjGn8slWV3UhiTFjsAAQPoZj27YV6wg0RKT9NSx5MZdQ9Mfax74EFU/q2JC89sc+4rJSR6/r5Y+xEWOPsS5KnYHUn8Me2O2PAw9cdqw7YzclTP/ALVKulUUblTf/d/g4ydRbGsfasg0odpRgPUgzH44zXgVINmKKsJDVUBHoXAx1cJ/TBhV4m25ymuWy9NFkLTpBADtIA3+c4T+DcULcRyxMjU5At3RvpeL74l+0rOlqx8OuENNdFRAesl7j2YdDv8ALCxyTnHPE8qXJN/LbTIKtsOxwBcJ0az4hxmHb0zcVJ2xj+R4678RzMm1R2KX7EwPmMbBTrbf5x+deIZdvvtSkNRIrMoA3sxgD1wPpkDhhF8TaG1TTeD14zlHVGpmYfIo23XoMH/aplyciHX4kqLHs0qRfvb6YzHgtZKValmGqk+G6sVM6rG4vvb/ADjX+dMn4uQzC7wmse6EOP8A6x88bfH23W4TNl1vqiZxTj6Miw6hQm4O/wCPTCdy1UetxHLlbsayEeytJ+gBOAhRV6oldKkEwJ6Am036bfKcXv2XUJ4kh/gR2/8AUj8zhrtjGpImsuY5OY4fbPTY5aiwHlFU6vcqdP5HCryVxUUqFRqrFaauqrvuwZo9vJPzw7fatLcOb0qIf/sP6jGe5VNPCW8s+LmgNXbw6dunXWw6f0IcKh8QU+YLFkKGxPeZeZRVqCGDAfqBbDNyUi1MurOSo1mPMD8Gll3BjzE4zSskHD9kuKZenlVompoqKoLSDBZgGMH0ssfy41mwqqUBGseTVktoNzPmqSWVXIkyZB269BHmwz/ZtmlqZfM0wSQSN+7KR/8AyMKvMGQR8hSzCNOp6iE9wLjcj+Fr73GGH7G6YFHMP1Lqs+yk/m2AviXs3A5cnqOmGZtaWglkFMgSCtiesiD0wt/aJx0LmjRFO1OmgW+w0Axt64I5i5gorVr0iKkpUZQAAQQD0M2GFrnTO+PUpV4jxaCGPVNVNvxT8cTp8Au2EN1Dq1FYU/GGVQsgAAG/cgRIO3X640KllyeEskf6lF2M3u8uDbrBH0xm2Z4VSNEVPE3UWBU3CiQBAO9sa7wmnqylFHFjRRWDTsaYBB9YtgmfGqUR5ir5CRRmMcs19GZpgBtRcKCpAMk2Kz1mN8XvG8wEzLB1am+vWFbTI1CekgTfY9QIGKCnkvB4gtKfgzCr9HEdT0w085un/UKoqrrXShUwJA0xF9xPr8sMkBmA+JaOVNiXPLlPNNkE0vWFN2LeGsXm2oGbqdmU9umPv+leGSn8AG66fWIk2Hvi25DzIfJIQCoDOoHsxI/PCRzHzPVXM19JDJrKiRtHlsR7YVOrIxQe0LhzaXsx85KrhKprNI0EdtgDq/A4Q+YOKn/rNWtdA9UgraQDa8HcROHrlemGytItH7ZNTAEW1WgTPTvOEHmPhIXjS00LuHqUipaJOrSNwAN5G2GgoUBD4mGy25YRuzrFqbJUsIsehwvc0ZAplspSKhBrbYz8QBk+pmfrgTmfjuYp5irR8gVXZRAkwGIveJ6bYsOP5rxMjkW/fa5MzdVhvnIGFUxshF+YbPlXIVqMHFXpjLafC1iFTSt51NoER1kGPUWwq84cn18nk6XiowAc3kESw3IAlSY2P9MR8M4661qZGmTVpRMkL4bjTbciYm+Hb7SuI5ivkn8U0YVlJCK0/FG5Y2vjLFsbBfJhHzrf+CPvKvhHHcmmSpCkCjLTPiyxJ1DeR8Ms0R1g9hhl4MirTsAssTAtvB26HofbGM0aP0xp/JQ/+IhO5Zv/ALf4xrqUoaotkyWgWM5Ix2oHpgVY9Md6v1OEItcKHvj7EAZcfYuS4QrjpOPmqCLziEEHqcePVjofwwOS5nn2p8XVtFFRemZY2I8yi3vhW5HyDVM7Q0iyOHJNrJ5j+QHzGG77ROGklaihvMPNBNiNIHoSdQAHocB/ZYqq+YmSQqi4vuZ9thI9u2OmrBcFjxNgiou8+sfv2Yn/APYT8iAfyxJyi88Ty240sot3C7W6E2n1xLz3lS/EXVFLM7JpAvJKqBHrjrk6i33+nYg+ZlkXJCkmfUicFZqw38SILmyFj64yWtwwPx9k2BqFj1j9mXJ/rjTmzBAwj0MkPvtPNt5fEqE3JNmBQA9I9B6YV6VSQzD2H/MGDvQiRxvhjUKxpsSSDYxEj9Ai1rY3PM09aPTbZ1KGOzDT/XGT81ZIHiQBuKj0z8m0gj6g/XGnCse1vT1xOqyaghlniYuMmRVVWMENp9mB09L74buA5B8rxmoSIRmqKDI/ekrN+se98U3NOU8LiBI+HWlQ2kDUQTPTeTfvhuzFRGq62cAa2UkAG8i+pZggKwk7aj13PnyNpG3IjOHF3FY3wIX9oytUyZprBLOu52CyxP5YouI8NCcHyyn4g4kiLF2YkmRPQC19umL/AIpnqTaWLnyn9xdR3BmP9sH+VjgDmGoHyPh0yKjEqUVQWP8AqeVdrtE2HSMK4cjAqoHvIMQ7Ou97mXcQpEMRM4veJZWhqM1SpgGNOrdFIg2sZ6+uHzkDlmMpXbMo66nIenUBUQiiNSmJ3Jv6YQ+c6c5klUCKyJoUbAaQgH/rjq6xqqBlvxfLheCUoLQa2tZtZi8SPUCfmMNH2akLw9I3LuT76o/IDFxwzIUWFHLuqto06OulkUgEA2nfcYseLUWpOZk3iT1Mb7dd/rjnZG14jXm5R4mScx5akM5mBVZqZ8QsINmVhqBA0GDe9++AuZsgoy2SdJhkqATMx4hIO3XUfpi1+02l+3RwI1U4PqVY/iJxrXIXAaf3VA6q2hVpiY30AtHzOGle1T+e0gmH5/LL95amvwmtA9iRHUdD3GNhFTubDCHzDw0Jx4oPKPFVotbyBj8rYc/FOFerb6RMtMv5nyQpcVVp8r1EqT/3MNX4g4uPtKpAZmm43al5vdXIH4EY0ThnLWXr1VqVlV6hSFUjoCdj19R64zv7V8m9LMhTqA0kpMwQQPh+Yg+owziJ9B+KhEXUCfAjLyKoXI0f5tTfVz/TGc8fyxXMV13Pin5y1vzGNP4fpSkipZVQAW6R/X+uM951pH728W1hT9RH5jC/Tv8AqtfvMqRNK4dxiiMvSQyGSkqtKnUSbXBvBJ3k++EznmhUTP5fMLTcrT0EkDcrUJt3sPxHcYL4m2hqVKnAANgJkBpDKDMBWI1X2NxtjQ6GQVqXiEKy0qOpHkN52ksV9R8M+mGjqdhkPFGG7aDGH97P/kyj7Q4+8NLhmLFolpAYK2xsBMm0XOwwTxTLKnDOGkSdQZmPQMTt6EgzBxU8/PqzGodaYP54v+M5oJw+lSCzan/tKrPb/uHTrjIyWEuYBG0WqChsxSW3+om0/wAQxpHMdAPlq4MAaGM7xFwfqMZ5wHJipmqPmX/UU36BWBP0E7Y1bmXJBMtWqpDqEYiSDaPywLqELMCPaZPMxnLfDO2NO5VoxlKQM3BP1YnGUVKxNgCTjUeVVcZOl4kagDEE/DJ0+5jF9XugkeXmjEmqLCMQip7/AEx1UI/Q/wA45kHJNY6j88fYiJAx5irkuHJsbD9d8eM2BvvFtowOas9Jxe0hIlPzbmCRTVFqPDBiioxDAGQGIG0gY+4KHE1DRNOpU+KTcdAB/TreMW71ibXj8PniTJV1RwzoXC30qQCY23tghy2gSWu5qQ828lZegaGZJcZrWrE6zp1DSAoEdyANut8KVWhXOd8dkUtGksWAAERZRfbvhw5q4lUz+lfDNBEaZLAsY6DSYAmDv0GK3L8FA9/U/wCcaXM2mj/abcgGhO/HbcQ0Xg7d74Bz5q1SurRTpofKtOZtbeB3P1xYjLxbb0x6aQg2/XecUuVlUqPeDDESw5Y5SymbWpUrIWqqQA7T5Iuum8bkdML+bzDLUZAbqxX3gkdMW/CuM1MsH8LQS0EhhNwCAbR32npgFnd6xrOR4hgyq6ACDYgXk+vWMDBYn1cTbFCo8ww8Er0aSu5zS0irVK24p2YgU6iyPKdTFmgmFAJAwr06YJMEsuokEze++HDjXGq+aQpVcaDYqq6Z9zc3xUUcsF+ED6e23phzLlDAKJkuRssA/wCnAiZJj0j8e+Lzk2gi1mLFlIHl0k69RYXQ3JYdr77RgZze1u+PSgYyb9vS+4PpgKNpNylcjb2nfEOBZrL0nlcyKTMxqhiGBvAqMQTpLiCygxfphdzHI1bOA1kKIqLCzPmIkwI2vAk/0w1ZziGZrp4dTMN4ZsUCqJA/mjVf3vi6yPFaFGgEINhcBWJm5Mxb54O2cF9QjnTojN6uImioysrSVqKZneGi8b4s89zRXrIEdhAgwBFxsTf8vTANDh7A6muSZv7/AJ4KFEdIwtZGwirbEgSvq8lHPw7VSiqCqgLJmZJMnbbB1XidfLs1MVKlM2nQQNRixgg7/rbBHDM793qaxJBEFJsfX3/vg3McXBrUqyUV1UzIDEX9LDbrJ2gRggewBfEcIxNhFbET7iv2Z06dIZurWqnNBg7MzDTt8GmO1pmbTtbC598J7nDVzBzVUztLwWopRUkEnxNRsQbeUR2n3wv/AHGOnz9Mb6hlcioi58QShm3SqtRCQ6m3zEG3UEGIw20OW6PFBSqZ6pqcKwWmvknU1iSDqJGk22nfpiiFK3r7YJ4Pm2y9YVacBoIIaSCDFiPkLjtiYcug7yK1HeBcbyLZSqaQLaQJQnqu31Gx/wA4npfZoudpDMVK7oSsLpAIEG2qRc6jsCI98Hcf45VzYValOgoBkFQ2qfQk7H26YsH5jKUVRHdQFgKKaRt/EW7+mA5X0teOGxIpbc1Ep6ZDHUBrFmP5/KcS0q7BCgJCncAmDO8jbE2Wy/8AFJJ3Pc9cTmgemJrYbXAMb4nnB+TqGbqFswrsipACEC+9wDJ36YsOP8pr5KQ1CnVBFNpkaghKb3BkQQd5xXZbLsja0LU2HVT9JGxHocXr8aaoIqCo5MSPFhSRedOkxfAsmR9q9o6Oy1UarzM14fyvXpmnmDT0pqB1EACPQTJ943w68KzzFtCkMHJGhrggi4I7EYLzeeruAAlDQR+01atRHWCBC/3wEmX0gC5I2i36OHM2UMQRFnO+0oD9nTsxUVPBYn4HBAi+zASR06++GyjweslNAwUkKA2k9QIttPfH2T4rUpkzFSb/ALTzQdpE7H23gYNy/EKxqa2qyItT0KFHtF59Zxt8iZF3ksNAFHff8cdk23wwTSrGH0q3Tp9D/Q4gz3AWpwQusRNh0/H64WbHtY4mdMpo/V8e4INBe2PsD0mSpFUo2jb9fjjwZe3f/OOxSk774lKdPXGJVXAmpk2A/X1x0lEIbzicDzfr1x49IETiXJUj36x7f848TLyRB/RxJSQRYAT/AEtj6Ov6tiSqkT5eL7/T++IQLnv72wQxx8bj6fni5K8SAUvWD+px41Ag29/11wUWgxAsMdEWn5Y1KqV7UDJvEYkp0bXP54KI/p+vxxw/b9fq+JJUHalfv9Tjh0/L1wTRXUe2JQk9f1MYklQJU7z/AFwZ4QKzN+0Y8qKAY/W+It59sXLG0+X2+h/UfLHC6egg7SYP54nNbp6f1x69Lbb6DEBl3ACu8Ymptb2OC3yygTvbHgQTAEX/AF+WJKgeiNxPtiRUBNlPtgsJ1x2qidsSSDgdP+MeBADYY7VQT88dsgEQMXckGNG+wI/UY9dCP4fwnBtOpY4+qUBivaXVyval1F8doJ3EYsTlxpwJUscSQipwtHvjo0Ov0xMhtucSZZJkbWnElVBzl5nHi5c+/v8A4xPmUjYnEdO9j+rYoy5GaQHb6458MHriWne+JzTG0W/viVLkCgR1/tizyXFWS12A/VvTFUwja2PmqEdemLV9Jkuo108zQcS6+brIvj3CymbbH2GO7N6h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1342152071"/>
      </p:ext>
    </p:extLst>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6"/>
          <p:cNvSpPr>
            <a:spLocks noChangeArrowheads="1"/>
          </p:cNvSpPr>
          <p:nvPr/>
        </p:nvSpPr>
        <p:spPr bwMode="auto">
          <a:xfrm>
            <a:off x="507379" y="3503289"/>
            <a:ext cx="3413125" cy="1706285"/>
          </a:xfrm>
          <a:prstGeom prst="roundRect">
            <a:avLst>
              <a:gd name="adj" fmla="val 14491"/>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a:lnSpc>
                <a:spcPct val="100000"/>
              </a:lnSpc>
              <a:buClr>
                <a:srgbClr val="49788D"/>
              </a:buClr>
              <a:buFont typeface="Wingdings" pitchFamily="2" charset="2"/>
              <a:buNone/>
            </a:pPr>
            <a:endParaRPr lang="es-EC" sz="2400" dirty="0">
              <a:solidFill>
                <a:srgbClr val="FFFF00"/>
              </a:solidFill>
              <a:ea typeface="SimSun" pitchFamily="2" charset="-122"/>
            </a:endParaRPr>
          </a:p>
          <a:p>
            <a:pPr algn="ctr"/>
            <a:r>
              <a:rPr lang="es-ES_tradnl" sz="2400" b="1" dirty="0">
                <a:solidFill>
                  <a:srgbClr val="FFFF00"/>
                </a:solidFill>
              </a:rPr>
              <a:t>“SISTEMAS ENERGETICOS”</a:t>
            </a:r>
            <a:endParaRPr lang="es-EC" sz="2400" dirty="0">
              <a:solidFill>
                <a:srgbClr val="FFFF00"/>
              </a:solidFill>
            </a:endParaRPr>
          </a:p>
          <a:p>
            <a:pPr>
              <a:lnSpc>
                <a:spcPct val="100000"/>
              </a:lnSpc>
              <a:buClr>
                <a:srgbClr val="49788D"/>
              </a:buClr>
              <a:buFont typeface="Wingdings" pitchFamily="2" charset="2"/>
              <a:buNone/>
            </a:pPr>
            <a:endParaRPr lang="es-EC" sz="2400" dirty="0">
              <a:solidFill>
                <a:srgbClr val="FFFF00"/>
              </a:solidFill>
              <a:ea typeface="SimSun" pitchFamily="2" charset="-122"/>
            </a:endParaRPr>
          </a:p>
        </p:txBody>
      </p:sp>
      <p:sp>
        <p:nvSpPr>
          <p:cNvPr id="5" name="AutoShape 36"/>
          <p:cNvSpPr>
            <a:spLocks noChangeArrowheads="1"/>
          </p:cNvSpPr>
          <p:nvPr/>
        </p:nvSpPr>
        <p:spPr bwMode="auto">
          <a:xfrm>
            <a:off x="5168900" y="3521918"/>
            <a:ext cx="3635375" cy="501848"/>
          </a:xfrm>
          <a:prstGeom prst="roundRect">
            <a:avLst>
              <a:gd name="adj" fmla="val 14491"/>
            </a:avLst>
          </a:prstGeom>
          <a:solidFill>
            <a:srgbClr val="FFFFFF">
              <a:alpha val="54117"/>
            </a:srgbClr>
          </a:solidFill>
          <a:ln w="76200" algn="ctr">
            <a:solidFill>
              <a:srgbClr val="000000">
                <a:alpha val="41960"/>
              </a:srgbClr>
            </a:solidFill>
            <a:miter lim="800000"/>
            <a:headEnd/>
            <a:tailEnd/>
          </a:ln>
        </p:spPr>
        <p:txBody>
          <a:bodyPr>
            <a:spAutoFit/>
          </a:bodyPr>
          <a:lstStyle/>
          <a:p>
            <a:pPr>
              <a:lnSpc>
                <a:spcPct val="100000"/>
              </a:lnSpc>
              <a:buClr>
                <a:srgbClr val="49788D"/>
              </a:buClr>
              <a:buFont typeface="Wingdings" pitchFamily="2" charset="2"/>
              <a:buNone/>
            </a:pPr>
            <a:r>
              <a:rPr lang="es-ES_tradnl" sz="2400" b="1" dirty="0">
                <a:solidFill>
                  <a:srgbClr val="FF0000"/>
                </a:solidFill>
              </a:rPr>
              <a:t>“RENDIMIENTO </a:t>
            </a:r>
            <a:r>
              <a:rPr lang="es-ES_tradnl" sz="2400" b="1" dirty="0" smtClean="0">
                <a:solidFill>
                  <a:srgbClr val="FF0000"/>
                </a:solidFill>
              </a:rPr>
              <a:t>FISICO”</a:t>
            </a:r>
            <a:endParaRPr lang="es-EC" sz="2400" dirty="0">
              <a:solidFill>
                <a:srgbClr val="FF0000"/>
              </a:solidFill>
              <a:ea typeface="SimSun" pitchFamily="2" charset="-122"/>
            </a:endParaRPr>
          </a:p>
        </p:txBody>
      </p:sp>
      <p:grpSp>
        <p:nvGrpSpPr>
          <p:cNvPr id="6" name="Group 32"/>
          <p:cNvGrpSpPr>
            <a:grpSpLocks/>
          </p:cNvGrpSpPr>
          <p:nvPr/>
        </p:nvGrpSpPr>
        <p:grpSpPr bwMode="auto">
          <a:xfrm>
            <a:off x="856456" y="2377331"/>
            <a:ext cx="2708275" cy="1144587"/>
            <a:chOff x="748" y="3067"/>
            <a:chExt cx="1706" cy="721"/>
          </a:xfrm>
        </p:grpSpPr>
        <p:sp>
          <p:nvSpPr>
            <p:cNvPr id="7" name="AutoShape 32"/>
            <p:cNvSpPr>
              <a:spLocks noChangeArrowheads="1"/>
            </p:cNvSpPr>
            <p:nvPr/>
          </p:nvSpPr>
          <p:spPr bwMode="auto">
            <a:xfrm>
              <a:off x="748" y="3471"/>
              <a:ext cx="1706" cy="317"/>
            </a:xfrm>
            <a:prstGeom prst="ellipse">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2000" b="0">
                <a:solidFill>
                  <a:schemeClr val="tx1"/>
                </a:solidFill>
                <a:cs typeface="Arial" charset="0"/>
              </a:endParaRPr>
            </a:p>
          </p:txBody>
        </p:sp>
        <p:sp>
          <p:nvSpPr>
            <p:cNvPr id="8" name="Oval 33"/>
            <p:cNvSpPr>
              <a:spLocks noChangeArrowheads="1"/>
            </p:cNvSpPr>
            <p:nvPr/>
          </p:nvSpPr>
          <p:spPr bwMode="auto">
            <a:xfrm>
              <a:off x="963" y="3067"/>
              <a:ext cx="1264" cy="495"/>
            </a:xfrm>
            <a:prstGeom prst="hexagon">
              <a:avLst>
                <a:gd name="adj" fmla="val 33539"/>
                <a:gd name="vf" fmla="val 115470"/>
              </a:avLst>
            </a:prstGeom>
            <a:solidFill>
              <a:srgbClr val="C00000"/>
            </a:solidFill>
            <a:ln w="57150" algn="ctr">
              <a:solidFill>
                <a:srgbClr val="EEACAC">
                  <a:alpha val="28999"/>
                </a:srgbClr>
              </a:solidFill>
              <a:miter lim="800000"/>
              <a:headEnd/>
              <a:tailEnd/>
            </a:ln>
            <a:effectLst>
              <a:outerShdw dist="45791" dir="3378596" algn="ctr" rotWithShape="0">
                <a:schemeClr val="tx1">
                  <a:alpha val="50000"/>
                </a:schemeClr>
              </a:outerShdw>
            </a:effectLst>
          </p:spPr>
          <p:txBody>
            <a:bodyPr wrap="none" anchor="ctr"/>
            <a:lstStyle/>
            <a:p>
              <a:pPr eaLnBrk="0" hangingPunct="0">
                <a:lnSpc>
                  <a:spcPct val="100000"/>
                </a:lnSpc>
                <a:spcBef>
                  <a:spcPct val="0"/>
                </a:spcBef>
                <a:buClrTx/>
                <a:buSzTx/>
                <a:defRPr/>
              </a:pPr>
              <a:r>
                <a:rPr lang="es-ES" sz="2000" b="0" dirty="0" smtClean="0">
                  <a:solidFill>
                    <a:srgbClr val="FFFFFF"/>
                  </a:solidFill>
                  <a:effectLst>
                    <a:outerShdw blurRad="38100" dist="38100" dir="2700000" algn="tl">
                      <a:srgbClr val="000000"/>
                    </a:outerShdw>
                  </a:effectLst>
                  <a:latin typeface="Impact" pitchFamily="34" charset="0"/>
                  <a:cs typeface="Arial" charset="0"/>
                </a:rPr>
                <a:t>INDEPENDIENTE </a:t>
              </a:r>
              <a:endParaRPr lang="es-ES" sz="2000" b="0" dirty="0">
                <a:solidFill>
                  <a:srgbClr val="FFFFFF"/>
                </a:solidFill>
                <a:effectLst>
                  <a:outerShdw blurRad="38100" dist="38100" dir="2700000" algn="tl">
                    <a:srgbClr val="000000"/>
                  </a:outerShdw>
                </a:effectLst>
                <a:latin typeface="Impact" pitchFamily="34" charset="0"/>
                <a:cs typeface="Arial" charset="0"/>
              </a:endParaRPr>
            </a:p>
          </p:txBody>
        </p:sp>
      </p:grpSp>
      <p:sp>
        <p:nvSpPr>
          <p:cNvPr id="9" name="Freeform 27"/>
          <p:cNvSpPr>
            <a:spLocks/>
          </p:cNvSpPr>
          <p:nvPr/>
        </p:nvSpPr>
        <p:spPr bwMode="auto">
          <a:xfrm rot="18000000" flipH="1">
            <a:off x="2492678" y="1129405"/>
            <a:ext cx="841065" cy="895356"/>
          </a:xfrm>
          <a:custGeom>
            <a:avLst/>
            <a:gdLst>
              <a:gd name="T0" fmla="*/ 0 w 1358"/>
              <a:gd name="T1" fmla="*/ 2147483647 h 947"/>
              <a:gd name="T2" fmla="*/ 2147483647 w 1358"/>
              <a:gd name="T3" fmla="*/ 2147483647 h 947"/>
              <a:gd name="T4" fmla="*/ 2147483647 w 1358"/>
              <a:gd name="T5" fmla="*/ 0 h 947"/>
              <a:gd name="T6" fmla="*/ 2147483647 w 1358"/>
              <a:gd name="T7" fmla="*/ 2147483647 h 947"/>
              <a:gd name="T8" fmla="*/ 2147483647 w 1358"/>
              <a:gd name="T9" fmla="*/ 2147483647 h 947"/>
              <a:gd name="T10" fmla="*/ 2147483647 w 1358"/>
              <a:gd name="T11" fmla="*/ 2147483647 h 947"/>
              <a:gd name="T12" fmla="*/ 0 w 1358"/>
              <a:gd name="T13" fmla="*/ 2147483647 h 947"/>
              <a:gd name="T14" fmla="*/ 0 60000 65536"/>
              <a:gd name="T15" fmla="*/ 0 60000 65536"/>
              <a:gd name="T16" fmla="*/ 0 60000 65536"/>
              <a:gd name="T17" fmla="*/ 0 60000 65536"/>
              <a:gd name="T18" fmla="*/ 0 60000 65536"/>
              <a:gd name="T19" fmla="*/ 0 60000 65536"/>
              <a:gd name="T20" fmla="*/ 0 60000 65536"/>
              <a:gd name="T21" fmla="*/ 0 w 1358"/>
              <a:gd name="T22" fmla="*/ 0 h 947"/>
              <a:gd name="T23" fmla="*/ 1358 w 1358"/>
              <a:gd name="T24" fmla="*/ 947 h 9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8" h="947">
                <a:moveTo>
                  <a:pt x="0" y="947"/>
                </a:moveTo>
                <a:cubicBezTo>
                  <a:pt x="135" y="81"/>
                  <a:pt x="1226" y="75"/>
                  <a:pt x="1226" y="75"/>
                </a:cubicBezTo>
                <a:lnTo>
                  <a:pt x="1234" y="0"/>
                </a:lnTo>
                <a:cubicBezTo>
                  <a:pt x="1234" y="0"/>
                  <a:pt x="1296" y="70"/>
                  <a:pt x="1358" y="140"/>
                </a:cubicBezTo>
                <a:cubicBezTo>
                  <a:pt x="1328" y="176"/>
                  <a:pt x="1270" y="216"/>
                  <a:pt x="1190" y="288"/>
                </a:cubicBezTo>
                <a:cubicBezTo>
                  <a:pt x="1196" y="252"/>
                  <a:pt x="1200" y="236"/>
                  <a:pt x="1202" y="210"/>
                </a:cubicBezTo>
                <a:cubicBezTo>
                  <a:pt x="904" y="256"/>
                  <a:pt x="319" y="282"/>
                  <a:pt x="0" y="947"/>
                </a:cubicBezTo>
                <a:close/>
              </a:path>
            </a:pathLst>
          </a:custGeom>
          <a:gradFill rotWithShape="1">
            <a:gsLst>
              <a:gs pos="0">
                <a:srgbClr val="706848">
                  <a:alpha val="0"/>
                </a:srgbClr>
              </a:gs>
              <a:gs pos="100000">
                <a:srgbClr val="F2E09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endParaRPr lang="es-EC"/>
          </a:p>
        </p:txBody>
      </p:sp>
      <p:grpSp>
        <p:nvGrpSpPr>
          <p:cNvPr id="10" name="Group 33"/>
          <p:cNvGrpSpPr>
            <a:grpSpLocks/>
          </p:cNvGrpSpPr>
          <p:nvPr/>
        </p:nvGrpSpPr>
        <p:grpSpPr bwMode="auto">
          <a:xfrm>
            <a:off x="6364443" y="2197943"/>
            <a:ext cx="2708275" cy="1144587"/>
            <a:chOff x="748" y="3067"/>
            <a:chExt cx="1706" cy="721"/>
          </a:xfrm>
          <a:solidFill>
            <a:srgbClr val="C00000"/>
          </a:solidFill>
        </p:grpSpPr>
        <p:sp>
          <p:nvSpPr>
            <p:cNvPr id="11" name="AutoShape 32"/>
            <p:cNvSpPr>
              <a:spLocks noChangeArrowheads="1"/>
            </p:cNvSpPr>
            <p:nvPr/>
          </p:nvSpPr>
          <p:spPr bwMode="auto">
            <a:xfrm>
              <a:off x="748" y="3471"/>
              <a:ext cx="1706" cy="31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2000" b="0">
                <a:solidFill>
                  <a:schemeClr val="tx1"/>
                </a:solidFill>
                <a:cs typeface="Arial" charset="0"/>
              </a:endParaRPr>
            </a:p>
          </p:txBody>
        </p:sp>
        <p:sp>
          <p:nvSpPr>
            <p:cNvPr id="12" name="Oval 33"/>
            <p:cNvSpPr>
              <a:spLocks noChangeArrowheads="1"/>
            </p:cNvSpPr>
            <p:nvPr/>
          </p:nvSpPr>
          <p:spPr bwMode="auto">
            <a:xfrm>
              <a:off x="963" y="3067"/>
              <a:ext cx="1264" cy="495"/>
            </a:xfrm>
            <a:prstGeom prst="hexagon">
              <a:avLst>
                <a:gd name="adj" fmla="val 33539"/>
                <a:gd name="vf" fmla="val 115470"/>
              </a:avLst>
            </a:prstGeom>
            <a:grpFill/>
            <a:ln w="57150" algn="ctr">
              <a:solidFill>
                <a:srgbClr val="EEACAC">
                  <a:alpha val="28999"/>
                </a:srgbClr>
              </a:solidFill>
              <a:miter lim="800000"/>
              <a:headEnd/>
              <a:tailEnd/>
            </a:ln>
            <a:effectLst>
              <a:outerShdw dist="45791" dir="3378596" algn="ctr" rotWithShape="0">
                <a:schemeClr val="tx1">
                  <a:alpha val="50000"/>
                </a:schemeClr>
              </a:outerShdw>
            </a:effectLst>
          </p:spPr>
          <p:txBody>
            <a:bodyPr wrap="none" anchor="ctr"/>
            <a:lstStyle/>
            <a:p>
              <a:pPr eaLnBrk="0" hangingPunct="0">
                <a:lnSpc>
                  <a:spcPct val="100000"/>
                </a:lnSpc>
                <a:spcBef>
                  <a:spcPct val="0"/>
                </a:spcBef>
                <a:buClrTx/>
                <a:buSzTx/>
                <a:defRPr/>
              </a:pPr>
              <a:r>
                <a:rPr lang="es-ES" sz="2000" dirty="0" smtClean="0">
                  <a:solidFill>
                    <a:srgbClr val="FFFFFF"/>
                  </a:solidFill>
                  <a:effectLst>
                    <a:outerShdw blurRad="38100" dist="38100" dir="2700000" algn="tl">
                      <a:srgbClr val="000000"/>
                    </a:outerShdw>
                  </a:effectLst>
                  <a:latin typeface="Impact" pitchFamily="34" charset="0"/>
                  <a:cs typeface="Arial" charset="0"/>
                </a:rPr>
                <a:t>DEPENDIENTE </a:t>
              </a:r>
              <a:endParaRPr lang="es-ES" sz="2000" dirty="0">
                <a:solidFill>
                  <a:srgbClr val="FFFFFF"/>
                </a:solidFill>
                <a:effectLst>
                  <a:outerShdw blurRad="38100" dist="38100" dir="2700000" algn="tl">
                    <a:srgbClr val="000000"/>
                  </a:outerShdw>
                </a:effectLst>
                <a:latin typeface="Impact" pitchFamily="34" charset="0"/>
                <a:cs typeface="Arial" charset="0"/>
              </a:endParaRPr>
            </a:p>
          </p:txBody>
        </p:sp>
      </p:grpSp>
      <p:sp>
        <p:nvSpPr>
          <p:cNvPr id="13" name="Freeform 37"/>
          <p:cNvSpPr>
            <a:spLocks/>
          </p:cNvSpPr>
          <p:nvPr/>
        </p:nvSpPr>
        <p:spPr bwMode="auto">
          <a:xfrm rot="3600000">
            <a:off x="6223259" y="1037333"/>
            <a:ext cx="964993" cy="1079500"/>
          </a:xfrm>
          <a:custGeom>
            <a:avLst/>
            <a:gdLst>
              <a:gd name="T0" fmla="*/ 0 w 1358"/>
              <a:gd name="T1" fmla="*/ 2147483647 h 947"/>
              <a:gd name="T2" fmla="*/ 2147483647 w 1358"/>
              <a:gd name="T3" fmla="*/ 2147483647 h 947"/>
              <a:gd name="T4" fmla="*/ 2147483647 w 1358"/>
              <a:gd name="T5" fmla="*/ 0 h 947"/>
              <a:gd name="T6" fmla="*/ 2147483647 w 1358"/>
              <a:gd name="T7" fmla="*/ 2147483647 h 947"/>
              <a:gd name="T8" fmla="*/ 2147483647 w 1358"/>
              <a:gd name="T9" fmla="*/ 2147483647 h 947"/>
              <a:gd name="T10" fmla="*/ 2147483647 w 1358"/>
              <a:gd name="T11" fmla="*/ 2147483647 h 947"/>
              <a:gd name="T12" fmla="*/ 0 w 1358"/>
              <a:gd name="T13" fmla="*/ 2147483647 h 947"/>
              <a:gd name="T14" fmla="*/ 0 60000 65536"/>
              <a:gd name="T15" fmla="*/ 0 60000 65536"/>
              <a:gd name="T16" fmla="*/ 0 60000 65536"/>
              <a:gd name="T17" fmla="*/ 0 60000 65536"/>
              <a:gd name="T18" fmla="*/ 0 60000 65536"/>
              <a:gd name="T19" fmla="*/ 0 60000 65536"/>
              <a:gd name="T20" fmla="*/ 0 60000 65536"/>
              <a:gd name="T21" fmla="*/ 0 w 1358"/>
              <a:gd name="T22" fmla="*/ 0 h 947"/>
              <a:gd name="T23" fmla="*/ 1358 w 1358"/>
              <a:gd name="T24" fmla="*/ 947 h 9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8" h="947">
                <a:moveTo>
                  <a:pt x="0" y="947"/>
                </a:moveTo>
                <a:cubicBezTo>
                  <a:pt x="135" y="81"/>
                  <a:pt x="1226" y="75"/>
                  <a:pt x="1226" y="75"/>
                </a:cubicBezTo>
                <a:lnTo>
                  <a:pt x="1234" y="0"/>
                </a:lnTo>
                <a:cubicBezTo>
                  <a:pt x="1234" y="0"/>
                  <a:pt x="1296" y="70"/>
                  <a:pt x="1358" y="140"/>
                </a:cubicBezTo>
                <a:cubicBezTo>
                  <a:pt x="1328" y="176"/>
                  <a:pt x="1270" y="216"/>
                  <a:pt x="1190" y="288"/>
                </a:cubicBezTo>
                <a:cubicBezTo>
                  <a:pt x="1196" y="252"/>
                  <a:pt x="1200" y="236"/>
                  <a:pt x="1202" y="210"/>
                </a:cubicBezTo>
                <a:cubicBezTo>
                  <a:pt x="904" y="256"/>
                  <a:pt x="319" y="282"/>
                  <a:pt x="0" y="947"/>
                </a:cubicBezTo>
                <a:close/>
              </a:path>
            </a:pathLst>
          </a:custGeom>
          <a:gradFill rotWithShape="1">
            <a:gsLst>
              <a:gs pos="0">
                <a:srgbClr val="706848">
                  <a:alpha val="0"/>
                </a:srgbClr>
              </a:gs>
              <a:gs pos="100000">
                <a:srgbClr val="F2E09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endParaRPr lang="es-EC"/>
          </a:p>
        </p:txBody>
      </p:sp>
      <p:sp>
        <p:nvSpPr>
          <p:cNvPr id="15" name="14 CuadroTexto"/>
          <p:cNvSpPr txBox="1"/>
          <p:nvPr/>
        </p:nvSpPr>
        <p:spPr>
          <a:xfrm>
            <a:off x="1763688" y="154722"/>
            <a:ext cx="5256584" cy="954107"/>
          </a:xfrm>
          <a:prstGeom prst="rect">
            <a:avLst/>
          </a:prstGeom>
          <a:noFill/>
        </p:spPr>
        <p:txBody>
          <a:bodyPr wrap="square" rtlCol="0">
            <a:spAutoFit/>
          </a:bodyPr>
          <a:lstStyle/>
          <a:p>
            <a:r>
              <a:rPr lang="es-EC" sz="2800" b="1" dirty="0" smtClean="0">
                <a:solidFill>
                  <a:srgbClr val="FFFF00"/>
                </a:solidFill>
              </a:rPr>
              <a:t>OPERACIONALIZACIÓN DE LAS VARIABLES </a:t>
            </a:r>
            <a:endParaRPr lang="es-EC" sz="2800" b="1" dirty="0">
              <a:solidFill>
                <a:srgbClr val="FFFF00"/>
              </a:solidFill>
            </a:endParaRPr>
          </a:p>
        </p:txBody>
      </p:sp>
      <p:pic>
        <p:nvPicPr>
          <p:cNvPr id="16" name="Picture 9" descr="espee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913" y="165100"/>
            <a:ext cx="1335087" cy="1143000"/>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17" name="16 Imagen" descr="http://t3.gstatic.com/images?q=tbn:ANd9GcTwOkDGM0xcROkcLVVozl5wa-HJcvMexh6s4eOtf_R9tJRzNxt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54723"/>
            <a:ext cx="1279947" cy="1059716"/>
          </a:xfrm>
          <a:prstGeom prst="rect">
            <a:avLst/>
          </a:prstGeom>
          <a:noFill/>
          <a:ln>
            <a:noFill/>
          </a:ln>
        </p:spPr>
      </p:pic>
      <p:pic>
        <p:nvPicPr>
          <p:cNvPr id="18" name="17 Imagen" descr="C:\Users\USER\Documents\CAPITULOS DEL MARCO TEORICO\FOTOS DEL INDEPENDIENTE\DSC0388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4149081"/>
            <a:ext cx="4356702" cy="2540976"/>
          </a:xfrm>
          <a:prstGeom prst="rect">
            <a:avLst/>
          </a:prstGeom>
          <a:noFill/>
          <a:ln>
            <a:noFill/>
          </a:ln>
        </p:spPr>
      </p:pic>
      <p:pic>
        <p:nvPicPr>
          <p:cNvPr id="20" name="19 Imagen" descr="C:\Users\USER\Documents\CAPITULOS DEL MARCO TEORICO\FOTOS DEL INDEPENDIENTE\DSC0382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627131" y="992876"/>
            <a:ext cx="2413092" cy="2644998"/>
          </a:xfrm>
          <a:prstGeom prst="rect">
            <a:avLst/>
          </a:prstGeom>
          <a:noFill/>
          <a:ln>
            <a:noFill/>
          </a:ln>
        </p:spPr>
      </p:pic>
    </p:spTree>
    <p:extLst>
      <p:ext uri="{BB962C8B-B14F-4D97-AF65-F5344CB8AC3E}">
        <p14:creationId xmlns:p14="http://schemas.microsoft.com/office/powerpoint/2010/main" val="1474704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32"/>
          <p:cNvSpPr>
            <a:spLocks noChangeArrowheads="1"/>
          </p:cNvSpPr>
          <p:nvPr/>
        </p:nvSpPr>
        <p:spPr bwMode="auto">
          <a:xfrm>
            <a:off x="609600" y="2062163"/>
            <a:ext cx="5045075" cy="431800"/>
          </a:xfrm>
          <a:prstGeom prst="roundRect">
            <a:avLst>
              <a:gd name="adj" fmla="val 16667"/>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1000" b="0">
              <a:solidFill>
                <a:schemeClr val="tx1"/>
              </a:solidFill>
              <a:cs typeface="Arial" charset="0"/>
            </a:endParaRPr>
          </a:p>
        </p:txBody>
      </p:sp>
      <p:sp>
        <p:nvSpPr>
          <p:cNvPr id="88091" name="Rectangle 27"/>
          <p:cNvSpPr>
            <a:spLocks noChangeArrowheads="1"/>
          </p:cNvSpPr>
          <p:nvPr/>
        </p:nvSpPr>
        <p:spPr bwMode="auto">
          <a:xfrm>
            <a:off x="1279624" y="666750"/>
            <a:ext cx="6578600" cy="625475"/>
          </a:xfrm>
          <a:prstGeom prst="rect">
            <a:avLst/>
          </a:prstGeom>
          <a:noFill/>
          <a:ln w="9525">
            <a:noFill/>
            <a:miter lim="800000"/>
            <a:headEnd/>
            <a:tailEnd/>
          </a:ln>
          <a:effectLst>
            <a:outerShdw dist="35921" dir="2700000" algn="ctr" rotWithShape="0">
              <a:schemeClr val="tx1"/>
            </a:outerShdw>
          </a:effectLst>
        </p:spPr>
        <p:txBody>
          <a:bodyPr anchor="ctr"/>
          <a:lstStyle/>
          <a:p>
            <a:pPr eaLnBrk="0" hangingPunct="0">
              <a:lnSpc>
                <a:spcPct val="100000"/>
              </a:lnSpc>
              <a:spcBef>
                <a:spcPct val="0"/>
              </a:spcBef>
              <a:buClrTx/>
              <a:buSzTx/>
              <a:defRPr/>
            </a:pPr>
            <a:r>
              <a:rPr lang="es-ES_tradnl" sz="3400" dirty="0" smtClean="0">
                <a:solidFill>
                  <a:srgbClr val="FFFF00"/>
                </a:solidFill>
                <a:latin typeface="Impact" pitchFamily="34" charset="0"/>
              </a:rPr>
              <a:t>SISTEMAS ENERGÉTICOS</a:t>
            </a:r>
            <a:endParaRPr lang="es-ES_tradnl" sz="3400" b="0" dirty="0">
              <a:solidFill>
                <a:srgbClr val="FFFF00"/>
              </a:solidFill>
              <a:latin typeface="Impact" pitchFamily="34" charset="0"/>
            </a:endParaRPr>
          </a:p>
        </p:txBody>
      </p:sp>
      <p:grpSp>
        <p:nvGrpSpPr>
          <p:cNvPr id="18483" name="Group 39"/>
          <p:cNvGrpSpPr>
            <a:grpSpLocks/>
          </p:cNvGrpSpPr>
          <p:nvPr/>
        </p:nvGrpSpPr>
        <p:grpSpPr bwMode="auto">
          <a:xfrm>
            <a:off x="126782" y="1406054"/>
            <a:ext cx="8909714" cy="2446015"/>
            <a:chOff x="2075" y="709"/>
            <a:chExt cx="1576" cy="761"/>
          </a:xfrm>
          <a:solidFill>
            <a:schemeClr val="accent6">
              <a:lumMod val="40000"/>
              <a:lumOff val="60000"/>
            </a:schemeClr>
          </a:solidFill>
        </p:grpSpPr>
        <p:sp>
          <p:nvSpPr>
            <p:cNvPr id="18485" name="AutoShape 32"/>
            <p:cNvSpPr>
              <a:spLocks noChangeArrowheads="1"/>
            </p:cNvSpPr>
            <p:nvPr/>
          </p:nvSpPr>
          <p:spPr bwMode="auto">
            <a:xfrm>
              <a:off x="2135" y="1162"/>
              <a:ext cx="1516" cy="3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2" name="Oval 33"/>
            <p:cNvSpPr>
              <a:spLocks noChangeArrowheads="1"/>
            </p:cNvSpPr>
            <p:nvPr/>
          </p:nvSpPr>
          <p:spPr bwMode="auto">
            <a:xfrm>
              <a:off x="2075" y="709"/>
              <a:ext cx="1395" cy="578"/>
            </a:xfrm>
            <a:prstGeom prst="ellipse">
              <a:avLst/>
            </a:prstGeom>
            <a:grpFill/>
            <a:ln w="76200" algn="ctr">
              <a:solidFill>
                <a:srgbClr val="FFFFFF">
                  <a:alpha val="29019"/>
                </a:srgbClr>
              </a:solidFill>
              <a:round/>
              <a:headEnd/>
              <a:tailEnd/>
            </a:ln>
            <a:effectLst>
              <a:outerShdw dist="63500" dir="3187806" algn="ctr" rotWithShape="0">
                <a:schemeClr val="tx1">
                  <a:alpha val="50000"/>
                </a:schemeClr>
              </a:outerShdw>
            </a:effectLst>
          </p:spPr>
          <p:txBody>
            <a:bodyPr wrap="none" anchor="ctr"/>
            <a:lstStyle/>
            <a:p>
              <a:pPr eaLnBrk="0" hangingPunct="0">
                <a:lnSpc>
                  <a:spcPct val="100000"/>
                </a:lnSpc>
                <a:spcBef>
                  <a:spcPct val="0"/>
                </a:spcBef>
                <a:buClrTx/>
                <a:buSzTx/>
                <a:defRPr/>
              </a:pPr>
              <a:endParaRPr lang="es-ES" sz="1500" b="0" dirty="0">
                <a:solidFill>
                  <a:srgbClr val="FFFFFF"/>
                </a:solidFill>
                <a:effectLst>
                  <a:outerShdw blurRad="38100" dist="38100" dir="2700000" algn="tl">
                    <a:srgbClr val="000000"/>
                  </a:outerShdw>
                </a:effectLst>
                <a:latin typeface="Impact" pitchFamily="34" charset="0"/>
                <a:cs typeface="Arial" charset="0"/>
              </a:endParaRPr>
            </a:p>
          </p:txBody>
        </p:sp>
      </p:grpSp>
      <p:grpSp>
        <p:nvGrpSpPr>
          <p:cNvPr id="18471" name="Group 66"/>
          <p:cNvGrpSpPr>
            <a:grpSpLocks/>
          </p:cNvGrpSpPr>
          <p:nvPr/>
        </p:nvGrpSpPr>
        <p:grpSpPr bwMode="auto">
          <a:xfrm>
            <a:off x="-209054" y="4045703"/>
            <a:ext cx="2977355" cy="1384301"/>
            <a:chOff x="2135" y="709"/>
            <a:chExt cx="1516" cy="761"/>
          </a:xfrm>
        </p:grpSpPr>
        <p:sp>
          <p:nvSpPr>
            <p:cNvPr id="18473" name="AutoShape 32"/>
            <p:cNvSpPr>
              <a:spLocks noChangeArrowheads="1"/>
            </p:cNvSpPr>
            <p:nvPr/>
          </p:nvSpPr>
          <p:spPr bwMode="auto">
            <a:xfrm>
              <a:off x="2135" y="1162"/>
              <a:ext cx="1516" cy="308"/>
            </a:xfrm>
            <a:prstGeom prst="ellipse">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35201" name="Oval 33"/>
            <p:cNvSpPr>
              <a:spLocks noChangeArrowheads="1"/>
            </p:cNvSpPr>
            <p:nvPr/>
          </p:nvSpPr>
          <p:spPr bwMode="auto">
            <a:xfrm>
              <a:off x="2306" y="709"/>
              <a:ext cx="1164" cy="578"/>
            </a:xfrm>
            <a:prstGeom prst="ellipse">
              <a:avLst/>
            </a:prstGeom>
            <a:gradFill rotWithShape="1">
              <a:gsLst>
                <a:gs pos="4000">
                  <a:srgbClr val="BEDCAE">
                    <a:alpha val="49000"/>
                  </a:srgbClr>
                </a:gs>
                <a:gs pos="77000">
                  <a:srgbClr val="567A5C">
                    <a:alpha val="42000"/>
                  </a:srgbClr>
                </a:gs>
              </a:gsLst>
              <a:path path="shape">
                <a:fillToRect l="50000" t="50000" r="50000" b="50000"/>
              </a:path>
            </a:gradFill>
            <a:ln w="76200" algn="ctr">
              <a:solidFill>
                <a:srgbClr val="FFFFFF">
                  <a:alpha val="29019"/>
                </a:srgbClr>
              </a:solidFill>
              <a:round/>
              <a:headEnd/>
              <a:tailEnd/>
            </a:ln>
            <a:effectLst>
              <a:outerShdw dist="63500" dir="3187806" algn="ctr" rotWithShape="0">
                <a:schemeClr val="tx1">
                  <a:alpha val="50000"/>
                </a:schemeClr>
              </a:outerShdw>
            </a:effectLst>
          </p:spPr>
          <p:txBody>
            <a:bodyPr wrap="none" anchor="ctr"/>
            <a:lstStyle/>
            <a:p>
              <a:pPr eaLnBrk="0" hangingPunct="0">
                <a:lnSpc>
                  <a:spcPct val="100000"/>
                </a:lnSpc>
                <a:spcBef>
                  <a:spcPct val="0"/>
                </a:spcBef>
                <a:buClrTx/>
                <a:buSzTx/>
                <a:defRPr/>
              </a:pPr>
              <a:r>
                <a:rPr lang="es-ES" sz="2400" b="0" dirty="0" smtClean="0">
                  <a:solidFill>
                    <a:srgbClr val="FFFF00"/>
                  </a:solidFill>
                  <a:effectLst>
                    <a:outerShdw blurRad="38100" dist="38100" dir="2700000" algn="tl">
                      <a:srgbClr val="000000"/>
                    </a:outerShdw>
                  </a:effectLst>
                  <a:latin typeface="Impact" pitchFamily="34" charset="0"/>
                  <a:cs typeface="Arial" charset="0"/>
                </a:rPr>
                <a:t>CLASIFICACIÓN</a:t>
              </a:r>
              <a:endParaRPr lang="es-ES" sz="2400" b="0" dirty="0">
                <a:solidFill>
                  <a:srgbClr val="FFFF00"/>
                </a:solidFill>
                <a:effectLst>
                  <a:outerShdw blurRad="38100" dist="38100" dir="2700000" algn="tl">
                    <a:srgbClr val="000000"/>
                  </a:outerShdw>
                </a:effectLst>
                <a:latin typeface="Impact" pitchFamily="34" charset="0"/>
                <a:cs typeface="Arial" charset="0"/>
              </a:endParaRPr>
            </a:p>
          </p:txBody>
        </p:sp>
      </p:grpSp>
      <p:pic>
        <p:nvPicPr>
          <p:cNvPr id="18452" name="Picture 9" descr="espee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13" y="152400"/>
            <a:ext cx="839787" cy="1028700"/>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55" name="54 Imagen" descr="http://t3.gstatic.com/images?q=tbn:ANd9GcTwOkDGM0xcROkcLVVozl5wa-HJcvMexh6s4eOtf_R9tJRzNxt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7988" y="298871"/>
            <a:ext cx="776287" cy="915567"/>
          </a:xfrm>
          <a:prstGeom prst="rect">
            <a:avLst/>
          </a:prstGeom>
          <a:noFill/>
          <a:ln>
            <a:noFill/>
          </a:ln>
        </p:spPr>
      </p:pic>
      <p:sp>
        <p:nvSpPr>
          <p:cNvPr id="5" name="4 Rectángulo"/>
          <p:cNvSpPr/>
          <p:nvPr/>
        </p:nvSpPr>
        <p:spPr>
          <a:xfrm>
            <a:off x="1064127" y="1480719"/>
            <a:ext cx="6011764" cy="1785104"/>
          </a:xfrm>
          <a:prstGeom prst="rect">
            <a:avLst/>
          </a:prstGeom>
        </p:spPr>
        <p:txBody>
          <a:bodyPr wrap="square">
            <a:spAutoFit/>
          </a:bodyPr>
          <a:lstStyle/>
          <a:p>
            <a:pPr algn="ctr"/>
            <a:r>
              <a:rPr lang="es-MX" sz="2200" b="1" dirty="0">
                <a:solidFill>
                  <a:schemeClr val="bg1"/>
                </a:solidFill>
                <a:latin typeface="Eras Bold ITC" pitchFamily="34" charset="0"/>
              </a:rPr>
              <a:t>Son las vías metabólicas para el funcionamiento racional  de los movimientos del cuerpo humano, suministrados por el organismo por la degradación de los alimentos.</a:t>
            </a:r>
            <a:endParaRPr lang="es-EC" sz="2200" b="1" dirty="0">
              <a:solidFill>
                <a:schemeClr val="bg1"/>
              </a:solidFill>
              <a:latin typeface="Eras Bold ITC" pitchFamily="34" charset="0"/>
            </a:endParaRPr>
          </a:p>
        </p:txBody>
      </p:sp>
      <p:sp>
        <p:nvSpPr>
          <p:cNvPr id="57" name="Text Box 14"/>
          <p:cNvSpPr>
            <a:spLocks noChangeArrowheads="1"/>
          </p:cNvSpPr>
          <p:nvPr/>
        </p:nvSpPr>
        <p:spPr bwMode="auto">
          <a:xfrm>
            <a:off x="2961504" y="3967375"/>
            <a:ext cx="2496790" cy="374571"/>
          </a:xfrm>
          <a:prstGeom prst="roundRect">
            <a:avLst>
              <a:gd name="adj" fmla="val 16667"/>
            </a:avLst>
          </a:prstGeom>
          <a:solidFill>
            <a:srgbClr val="FFFFFF">
              <a:alpha val="54117"/>
            </a:srgbClr>
          </a:solidFill>
          <a:ln w="76200" algn="ctr">
            <a:solidFill>
              <a:schemeClr val="bg1">
                <a:alpha val="41960"/>
              </a:schemeClr>
            </a:solidFill>
            <a:round/>
            <a:headEnd/>
            <a:tailEnd/>
          </a:ln>
        </p:spPr>
        <p:txBody>
          <a:bodyPr wrap="square">
            <a:spAutoFit/>
          </a:bodyPr>
          <a:lstStyle/>
          <a:p>
            <a:pPr>
              <a:lnSpc>
                <a:spcPct val="100000"/>
              </a:lnSpc>
              <a:buClr>
                <a:srgbClr val="49788D"/>
              </a:buClr>
              <a:buFont typeface="Wingdings" pitchFamily="2" charset="2"/>
              <a:buNone/>
            </a:pPr>
            <a:r>
              <a:rPr lang="es-EC" sz="1600" b="1" dirty="0" smtClean="0">
                <a:solidFill>
                  <a:srgbClr val="FF0000"/>
                </a:solidFill>
                <a:ea typeface="SimSun" pitchFamily="2" charset="-122"/>
                <a:cs typeface="Times New Roman" pitchFamily="18" charset="0"/>
              </a:rPr>
              <a:t>SISTEMAS FOSFÁGENO </a:t>
            </a:r>
            <a:endParaRPr lang="es-EC" sz="1600" b="1" dirty="0">
              <a:solidFill>
                <a:srgbClr val="FF0000"/>
              </a:solidFill>
              <a:ea typeface="SimSun" pitchFamily="2" charset="-122"/>
              <a:cs typeface="Times New Roman" pitchFamily="18" charset="0"/>
            </a:endParaRPr>
          </a:p>
        </p:txBody>
      </p:sp>
      <p:sp>
        <p:nvSpPr>
          <p:cNvPr id="58" name="Text Box 14"/>
          <p:cNvSpPr>
            <a:spLocks noChangeArrowheads="1"/>
          </p:cNvSpPr>
          <p:nvPr/>
        </p:nvSpPr>
        <p:spPr bwMode="auto">
          <a:xfrm>
            <a:off x="2997353" y="5877272"/>
            <a:ext cx="2496790" cy="408623"/>
          </a:xfrm>
          <a:prstGeom prst="roundRect">
            <a:avLst>
              <a:gd name="adj" fmla="val 16667"/>
            </a:avLst>
          </a:prstGeom>
          <a:solidFill>
            <a:srgbClr val="00FF00">
              <a:alpha val="54117"/>
            </a:srgbClr>
          </a:solidFill>
          <a:ln w="76200" algn="ctr">
            <a:solidFill>
              <a:schemeClr val="tx2">
                <a:lumMod val="10000"/>
                <a:alpha val="41960"/>
              </a:schemeClr>
            </a:solidFill>
            <a:round/>
            <a:headEnd/>
            <a:tailEnd/>
          </a:ln>
        </p:spPr>
        <p:txBody>
          <a:bodyPr wrap="square">
            <a:spAutoFit/>
          </a:bodyPr>
          <a:lstStyle/>
          <a:p>
            <a:pPr>
              <a:lnSpc>
                <a:spcPct val="100000"/>
              </a:lnSpc>
              <a:buClr>
                <a:srgbClr val="49788D"/>
              </a:buClr>
              <a:buFont typeface="Wingdings" pitchFamily="2" charset="2"/>
              <a:buNone/>
            </a:pPr>
            <a:r>
              <a:rPr lang="es-EC" b="1" dirty="0" smtClean="0">
                <a:solidFill>
                  <a:srgbClr val="FF0000"/>
                </a:solidFill>
                <a:ea typeface="SimSun" pitchFamily="2" charset="-122"/>
                <a:cs typeface="Times New Roman" pitchFamily="18" charset="0"/>
              </a:rPr>
              <a:t>SISTEMA OXIDATIVO </a:t>
            </a:r>
            <a:endParaRPr lang="es-EC" b="1" dirty="0">
              <a:solidFill>
                <a:srgbClr val="FF0000"/>
              </a:solidFill>
              <a:ea typeface="SimSun" pitchFamily="2" charset="-122"/>
              <a:cs typeface="Times New Roman" pitchFamily="18" charset="0"/>
            </a:endParaRPr>
          </a:p>
        </p:txBody>
      </p:sp>
      <p:sp>
        <p:nvSpPr>
          <p:cNvPr id="59" name="Freeform 77"/>
          <p:cNvSpPr>
            <a:spLocks/>
          </p:cNvSpPr>
          <p:nvPr/>
        </p:nvSpPr>
        <p:spPr bwMode="auto">
          <a:xfrm rot="10800000">
            <a:off x="2545257" y="4019510"/>
            <a:ext cx="446087" cy="1436687"/>
          </a:xfrm>
          <a:custGeom>
            <a:avLst/>
            <a:gdLst>
              <a:gd name="T0" fmla="*/ 2147483647 w 480"/>
              <a:gd name="T1" fmla="*/ 0 h 905"/>
              <a:gd name="T2" fmla="*/ 2147483647 w 480"/>
              <a:gd name="T3" fmla="*/ 2147483647 h 905"/>
              <a:gd name="T4" fmla="*/ 0 w 480"/>
              <a:gd name="T5" fmla="*/ 2147483647 h 905"/>
              <a:gd name="T6" fmla="*/ 2147483647 w 480"/>
              <a:gd name="T7" fmla="*/ 0 h 905"/>
              <a:gd name="T8" fmla="*/ 0 60000 65536"/>
              <a:gd name="T9" fmla="*/ 0 60000 65536"/>
              <a:gd name="T10" fmla="*/ 0 60000 65536"/>
              <a:gd name="T11" fmla="*/ 0 60000 65536"/>
              <a:gd name="T12" fmla="*/ 0 w 480"/>
              <a:gd name="T13" fmla="*/ 0 h 905"/>
              <a:gd name="T14" fmla="*/ 480 w 480"/>
              <a:gd name="T15" fmla="*/ 905 h 905"/>
            </a:gdLst>
            <a:ahLst/>
            <a:cxnLst>
              <a:cxn ang="T8">
                <a:pos x="T0" y="T1"/>
              </a:cxn>
              <a:cxn ang="T9">
                <a:pos x="T2" y="T3"/>
              </a:cxn>
              <a:cxn ang="T10">
                <a:pos x="T4" y="T5"/>
              </a:cxn>
              <a:cxn ang="T11">
                <a:pos x="T6" y="T7"/>
              </a:cxn>
            </a:cxnLst>
            <a:rect l="T12" t="T13" r="T14" b="T15"/>
            <a:pathLst>
              <a:path w="480" h="905">
                <a:moveTo>
                  <a:pt x="480" y="0"/>
                </a:moveTo>
                <a:lnTo>
                  <a:pt x="480" y="905"/>
                </a:lnTo>
                <a:lnTo>
                  <a:pt x="0" y="425"/>
                </a:lnTo>
                <a:lnTo>
                  <a:pt x="480" y="0"/>
                </a:lnTo>
                <a:close/>
              </a:path>
            </a:pathLst>
          </a:custGeom>
          <a:gradFill rotWithShape="1">
            <a:gsLst>
              <a:gs pos="0">
                <a:srgbClr val="FFFFFF"/>
              </a:gs>
              <a:gs pos="100000">
                <a:srgbClr val="767676">
                  <a:alpha val="10999"/>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C"/>
          </a:p>
        </p:txBody>
      </p:sp>
      <p:sp>
        <p:nvSpPr>
          <p:cNvPr id="60" name="Text Box 14"/>
          <p:cNvSpPr>
            <a:spLocks noChangeArrowheads="1"/>
          </p:cNvSpPr>
          <p:nvPr/>
        </p:nvSpPr>
        <p:spPr bwMode="auto">
          <a:xfrm>
            <a:off x="2933028" y="4922147"/>
            <a:ext cx="2484090" cy="374571"/>
          </a:xfrm>
          <a:prstGeom prst="roundRect">
            <a:avLst>
              <a:gd name="adj" fmla="val 16667"/>
            </a:avLst>
          </a:prstGeom>
          <a:solidFill>
            <a:schemeClr val="bg1">
              <a:alpha val="54117"/>
            </a:schemeClr>
          </a:solidFill>
          <a:ln w="76200" algn="ctr">
            <a:solidFill>
              <a:srgbClr val="000000">
                <a:alpha val="41960"/>
              </a:srgbClr>
            </a:solidFill>
            <a:round/>
            <a:headEnd/>
            <a:tailEnd/>
          </a:ln>
        </p:spPr>
        <p:txBody>
          <a:bodyPr wrap="square">
            <a:spAutoFit/>
          </a:bodyPr>
          <a:lstStyle/>
          <a:p>
            <a:pPr>
              <a:lnSpc>
                <a:spcPct val="100000"/>
              </a:lnSpc>
              <a:buClr>
                <a:srgbClr val="49788D"/>
              </a:buClr>
              <a:buFont typeface="Wingdings" pitchFamily="2" charset="2"/>
              <a:buNone/>
            </a:pPr>
            <a:r>
              <a:rPr lang="es-EC" sz="1600" b="1" dirty="0" smtClean="0">
                <a:solidFill>
                  <a:srgbClr val="FFFF00"/>
                </a:solidFill>
                <a:ea typeface="SimSun" pitchFamily="2" charset="-122"/>
                <a:cs typeface="Times New Roman" pitchFamily="18" charset="0"/>
              </a:rPr>
              <a:t>SISTEMA GLUCOLÍTICO</a:t>
            </a:r>
            <a:endParaRPr lang="es-EC" sz="1600" b="1" dirty="0">
              <a:solidFill>
                <a:srgbClr val="FFFF00"/>
              </a:solidFill>
              <a:ea typeface="SimSun" pitchFamily="2" charset="-122"/>
              <a:cs typeface="Times New Roman" pitchFamily="18" charset="0"/>
            </a:endParaRPr>
          </a:p>
        </p:txBody>
      </p:sp>
      <p:pic>
        <p:nvPicPr>
          <p:cNvPr id="62" name="61 Imagen" descr="C:\Users\USER\Documents\CAPITULOS DEL MARCO TEORICO\FOTOS DEL INDEPENDIENTE\DSC0379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4675" y="3852069"/>
            <a:ext cx="3381821" cy="2889299"/>
          </a:xfrm>
          <a:prstGeom prst="rect">
            <a:avLst/>
          </a:prstGeom>
          <a:noFill/>
          <a:ln>
            <a:noFill/>
          </a:ln>
        </p:spPr>
      </p:pic>
      <p:sp>
        <p:nvSpPr>
          <p:cNvPr id="3" name="2 CuadroTexto"/>
          <p:cNvSpPr txBox="1"/>
          <p:nvPr/>
        </p:nvSpPr>
        <p:spPr>
          <a:xfrm>
            <a:off x="1475656" y="152400"/>
            <a:ext cx="3456384" cy="461665"/>
          </a:xfrm>
          <a:prstGeom prst="rect">
            <a:avLst/>
          </a:prstGeom>
          <a:solidFill>
            <a:srgbClr val="C00000"/>
          </a:solidFill>
        </p:spPr>
        <p:txBody>
          <a:bodyPr wrap="square" rtlCol="0">
            <a:spAutoFit/>
          </a:bodyPr>
          <a:lstStyle/>
          <a:p>
            <a:r>
              <a:rPr lang="es-EC" sz="2400" b="1" dirty="0" smtClean="0"/>
              <a:t>MARCO TEÓRICO</a:t>
            </a:r>
            <a:endParaRPr lang="es-EC" sz="2400" b="1" dirty="0"/>
          </a:p>
        </p:txBody>
      </p:sp>
    </p:spTree>
    <p:extLst>
      <p:ext uri="{BB962C8B-B14F-4D97-AF65-F5344CB8AC3E}">
        <p14:creationId xmlns:p14="http://schemas.microsoft.com/office/powerpoint/2010/main" val="2680148537"/>
      </p:ext>
    </p:extLst>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lnSpc>
                <a:spcPct val="100000"/>
              </a:lnSpc>
              <a:spcBef>
                <a:spcPct val="0"/>
              </a:spcBef>
              <a:buClrTx/>
              <a:buSzTx/>
            </a:pPr>
            <a:endParaRPr lang="es-EC" sz="1800" b="0">
              <a:solidFill>
                <a:schemeClr val="tx1"/>
              </a:solidFill>
            </a:endParaRPr>
          </a:p>
        </p:txBody>
      </p:sp>
      <p:sp>
        <p:nvSpPr>
          <p:cNvPr id="88091" name="Rectangle 27"/>
          <p:cNvSpPr>
            <a:spLocks noChangeArrowheads="1"/>
          </p:cNvSpPr>
          <p:nvPr/>
        </p:nvSpPr>
        <p:spPr bwMode="auto">
          <a:xfrm>
            <a:off x="1306513" y="379413"/>
            <a:ext cx="6578600" cy="625475"/>
          </a:xfrm>
          <a:prstGeom prst="rect">
            <a:avLst/>
          </a:prstGeom>
          <a:noFill/>
          <a:ln w="9525">
            <a:noFill/>
            <a:miter lim="800000"/>
            <a:headEnd/>
            <a:tailEnd/>
          </a:ln>
          <a:effectLst>
            <a:outerShdw dist="35921" dir="2700000" algn="ctr" rotWithShape="0">
              <a:schemeClr val="tx1"/>
            </a:outerShdw>
          </a:effectLst>
        </p:spPr>
        <p:txBody>
          <a:bodyPr anchor="ctr"/>
          <a:lstStyle/>
          <a:p>
            <a:pPr eaLnBrk="0" hangingPunct="0">
              <a:lnSpc>
                <a:spcPct val="100000"/>
              </a:lnSpc>
              <a:spcBef>
                <a:spcPct val="0"/>
              </a:spcBef>
              <a:buClrTx/>
              <a:buSzTx/>
              <a:defRPr/>
            </a:pPr>
            <a:r>
              <a:rPr lang="es-ES_tradnl" sz="3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Impact" pitchFamily="34" charset="0"/>
              </a:rPr>
              <a:t>ACTIVACIÓN  ENERGÉTICA </a:t>
            </a:r>
            <a:endParaRPr lang="es-ES_tradnl" sz="3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Impact" pitchFamily="34" charset="0"/>
            </a:endParaRPr>
          </a:p>
        </p:txBody>
      </p:sp>
      <p:pic>
        <p:nvPicPr>
          <p:cNvPr id="19477" name="Picture 9" descr="espee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13" y="152400"/>
            <a:ext cx="839787" cy="1028700"/>
          </a:xfrm>
          <a:prstGeom prst="rect">
            <a:avLst/>
          </a:prstGeom>
          <a:noFill/>
          <a:ln w="9525" cap="rnd">
            <a:solidFill>
              <a:srgbClr val="FFFFFF"/>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55" name="54 Imagen" descr="http://t3.gstatic.com/images?q=tbn:ANd9GcTwOkDGM0xcROkcLVVozl5wa-HJcvMexh6s4eOtf_R9tJRzNxt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7988" y="298871"/>
            <a:ext cx="776287" cy="915567"/>
          </a:xfrm>
          <a:prstGeom prst="rect">
            <a:avLst/>
          </a:prstGeom>
          <a:noFill/>
          <a:ln>
            <a:noFill/>
          </a:ln>
        </p:spPr>
      </p:pic>
      <p:sp>
        <p:nvSpPr>
          <p:cNvPr id="2" name="1 Rectángulo"/>
          <p:cNvSpPr/>
          <p:nvPr/>
        </p:nvSpPr>
        <p:spPr>
          <a:xfrm>
            <a:off x="755576" y="5805264"/>
            <a:ext cx="8048699" cy="1015663"/>
          </a:xfrm>
          <a:prstGeom prst="rect">
            <a:avLst/>
          </a:prstGeom>
          <a:solidFill>
            <a:schemeClr val="accent5">
              <a:lumMod val="40000"/>
              <a:lumOff val="60000"/>
            </a:schemeClr>
          </a:solidFill>
          <a:ln w="57150">
            <a:solidFill>
              <a:schemeClr val="bg1"/>
            </a:solidFill>
          </a:ln>
        </p:spPr>
        <p:txBody>
          <a:bodyPr wrap="square">
            <a:spAutoFit/>
          </a:bodyPr>
          <a:lstStyle/>
          <a:p>
            <a:pPr algn="ctr"/>
            <a:r>
              <a:rPr lang="es-EC" sz="2000" b="1" dirty="0">
                <a:solidFill>
                  <a:schemeClr val="bg1"/>
                </a:solidFill>
              </a:rPr>
              <a:t>Los sistemas energéticos se direccionaran conforme al tipo de exigencia considerando su intensidad o durabilidad de tiempo que este requiera. </a:t>
            </a:r>
          </a:p>
        </p:txBody>
      </p:sp>
      <p:sp>
        <p:nvSpPr>
          <p:cNvPr id="8" name="7 Rectángulo"/>
          <p:cNvSpPr/>
          <p:nvPr/>
        </p:nvSpPr>
        <p:spPr>
          <a:xfrm>
            <a:off x="755576" y="5092258"/>
            <a:ext cx="5976664" cy="646331"/>
          </a:xfrm>
          <a:prstGeom prst="rect">
            <a:avLst/>
          </a:prstGeom>
          <a:solidFill>
            <a:schemeClr val="accent5">
              <a:lumMod val="20000"/>
              <a:lumOff val="80000"/>
            </a:schemeClr>
          </a:solidFill>
        </p:spPr>
        <p:txBody>
          <a:bodyPr wrap="square">
            <a:spAutoFit/>
          </a:bodyPr>
          <a:lstStyle/>
          <a:p>
            <a:r>
              <a:rPr lang="es-ES" b="1" dirty="0">
                <a:solidFill>
                  <a:schemeClr val="bg1"/>
                </a:solidFill>
                <a:effectLst>
                  <a:outerShdw blurRad="38100" dist="38100" dir="2700000" algn="tl">
                    <a:srgbClr val="C0C0C0"/>
                  </a:outerShdw>
                </a:effectLst>
                <a:latin typeface="Arial" pitchFamily="34" charset="0"/>
                <a:cs typeface="Arial" pitchFamily="34" charset="0"/>
              </a:rPr>
              <a:t>Nutrientes de la dieta</a:t>
            </a:r>
          </a:p>
          <a:p>
            <a:r>
              <a:rPr lang="es-ES" b="1" dirty="0">
                <a:solidFill>
                  <a:schemeClr val="bg1"/>
                </a:solidFill>
                <a:effectLst>
                  <a:outerShdw blurRad="38100" dist="38100" dir="2700000" algn="tl">
                    <a:srgbClr val="C0C0C0"/>
                  </a:outerShdw>
                </a:effectLst>
                <a:latin typeface="Arial" pitchFamily="34" charset="0"/>
                <a:cs typeface="Arial" pitchFamily="34" charset="0"/>
              </a:rPr>
              <a:t>Glucógeno - grasas almacenadas</a:t>
            </a:r>
          </a:p>
        </p:txBody>
      </p:sp>
      <p:grpSp>
        <p:nvGrpSpPr>
          <p:cNvPr id="58" name="Group 16"/>
          <p:cNvGrpSpPr>
            <a:grpSpLocks/>
          </p:cNvGrpSpPr>
          <p:nvPr/>
        </p:nvGrpSpPr>
        <p:grpSpPr bwMode="auto">
          <a:xfrm>
            <a:off x="1381125" y="1181100"/>
            <a:ext cx="7223126" cy="3832226"/>
            <a:chOff x="944" y="136"/>
            <a:chExt cx="4550" cy="2414"/>
          </a:xfrm>
        </p:grpSpPr>
        <p:sp>
          <p:nvSpPr>
            <p:cNvPr id="59" name="Freeform 17"/>
            <p:cNvSpPr>
              <a:spLocks/>
            </p:cNvSpPr>
            <p:nvPr/>
          </p:nvSpPr>
          <p:spPr bwMode="auto">
            <a:xfrm>
              <a:off x="1286" y="1146"/>
              <a:ext cx="1170" cy="838"/>
            </a:xfrm>
            <a:custGeom>
              <a:avLst/>
              <a:gdLst>
                <a:gd name="T0" fmla="*/ 0 w 1170"/>
                <a:gd name="T1" fmla="*/ 838 h 838"/>
                <a:gd name="T2" fmla="*/ 72 w 1170"/>
                <a:gd name="T3" fmla="*/ 647 h 838"/>
                <a:gd name="T4" fmla="*/ 169 w 1170"/>
                <a:gd name="T5" fmla="*/ 407 h 838"/>
                <a:gd name="T6" fmla="*/ 274 w 1170"/>
                <a:gd name="T7" fmla="*/ 186 h 838"/>
                <a:gd name="T8" fmla="*/ 375 w 1170"/>
                <a:gd name="T9" fmla="*/ 62 h 838"/>
                <a:gd name="T10" fmla="*/ 469 w 1170"/>
                <a:gd name="T11" fmla="*/ 9 h 838"/>
                <a:gd name="T12" fmla="*/ 570 w 1170"/>
                <a:gd name="T13" fmla="*/ 6 h 838"/>
                <a:gd name="T14" fmla="*/ 672 w 1170"/>
                <a:gd name="T15" fmla="*/ 39 h 838"/>
                <a:gd name="T16" fmla="*/ 814 w 1170"/>
                <a:gd name="T17" fmla="*/ 137 h 838"/>
                <a:gd name="T18" fmla="*/ 915 w 1170"/>
                <a:gd name="T19" fmla="*/ 257 h 838"/>
                <a:gd name="T20" fmla="*/ 1013 w 1170"/>
                <a:gd name="T21" fmla="*/ 444 h 838"/>
                <a:gd name="T22" fmla="*/ 1077 w 1170"/>
                <a:gd name="T23" fmla="*/ 602 h 838"/>
                <a:gd name="T24" fmla="*/ 1133 w 1170"/>
                <a:gd name="T25" fmla="*/ 756 h 838"/>
                <a:gd name="T26" fmla="*/ 1170 w 1170"/>
                <a:gd name="T27" fmla="*/ 838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0" h="838">
                  <a:moveTo>
                    <a:pt x="0" y="838"/>
                  </a:moveTo>
                  <a:cubicBezTo>
                    <a:pt x="12" y="807"/>
                    <a:pt x="44" y="719"/>
                    <a:pt x="72" y="647"/>
                  </a:cubicBezTo>
                  <a:cubicBezTo>
                    <a:pt x="100" y="575"/>
                    <a:pt x="135" y="484"/>
                    <a:pt x="169" y="407"/>
                  </a:cubicBezTo>
                  <a:cubicBezTo>
                    <a:pt x="203" y="330"/>
                    <a:pt x="240" y="243"/>
                    <a:pt x="274" y="186"/>
                  </a:cubicBezTo>
                  <a:cubicBezTo>
                    <a:pt x="308" y="129"/>
                    <a:pt x="343" y="91"/>
                    <a:pt x="375" y="62"/>
                  </a:cubicBezTo>
                  <a:cubicBezTo>
                    <a:pt x="407" y="33"/>
                    <a:pt x="437" y="18"/>
                    <a:pt x="469" y="9"/>
                  </a:cubicBezTo>
                  <a:cubicBezTo>
                    <a:pt x="501" y="0"/>
                    <a:pt x="536" y="1"/>
                    <a:pt x="570" y="6"/>
                  </a:cubicBezTo>
                  <a:cubicBezTo>
                    <a:pt x="604" y="11"/>
                    <a:pt x="631" y="17"/>
                    <a:pt x="672" y="39"/>
                  </a:cubicBezTo>
                  <a:cubicBezTo>
                    <a:pt x="713" y="61"/>
                    <a:pt x="773" y="101"/>
                    <a:pt x="814" y="137"/>
                  </a:cubicBezTo>
                  <a:cubicBezTo>
                    <a:pt x="855" y="173"/>
                    <a:pt x="882" y="206"/>
                    <a:pt x="915" y="257"/>
                  </a:cubicBezTo>
                  <a:cubicBezTo>
                    <a:pt x="948" y="308"/>
                    <a:pt x="986" y="387"/>
                    <a:pt x="1013" y="444"/>
                  </a:cubicBezTo>
                  <a:cubicBezTo>
                    <a:pt x="1040" y="501"/>
                    <a:pt x="1057" y="550"/>
                    <a:pt x="1077" y="602"/>
                  </a:cubicBezTo>
                  <a:cubicBezTo>
                    <a:pt x="1097" y="654"/>
                    <a:pt x="1118" y="717"/>
                    <a:pt x="1133" y="756"/>
                  </a:cubicBezTo>
                  <a:cubicBezTo>
                    <a:pt x="1148" y="795"/>
                    <a:pt x="1159" y="816"/>
                    <a:pt x="1170" y="838"/>
                  </a:cubicBezTo>
                </a:path>
              </a:pathLst>
            </a:custGeom>
            <a:noFill/>
            <a:ln w="57150" cap="flat" cmpd="sng">
              <a:solidFill>
                <a:srgbClr val="FFCCCC"/>
              </a:solidFill>
              <a:prstDash val="solid"/>
              <a:round/>
              <a:headEnd/>
              <a:tailEnd/>
            </a:ln>
            <a:effectLst/>
            <a:scene3d>
              <a:camera prst="legacyObliqueTopRight"/>
              <a:lightRig rig="legacyFlat3" dir="b"/>
            </a:scene3d>
            <a:sp3d extrusionH="430200" prstMaterial="legacyMatte">
              <a:bevelT w="13500" h="13500" prst="angle"/>
              <a:bevelB w="13500" h="13500" prst="angle"/>
              <a:extrusionClr>
                <a:srgbClr val="FFCCCC"/>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s-EC"/>
            </a:p>
          </p:txBody>
        </p:sp>
        <p:sp>
          <p:nvSpPr>
            <p:cNvPr id="63" name="Freeform 18"/>
            <p:cNvSpPr>
              <a:spLocks/>
            </p:cNvSpPr>
            <p:nvPr/>
          </p:nvSpPr>
          <p:spPr bwMode="auto">
            <a:xfrm>
              <a:off x="1294" y="240"/>
              <a:ext cx="285" cy="1748"/>
            </a:xfrm>
            <a:custGeom>
              <a:avLst/>
              <a:gdLst>
                <a:gd name="T0" fmla="*/ 0 w 285"/>
                <a:gd name="T1" fmla="*/ 1748 h 1748"/>
                <a:gd name="T2" fmla="*/ 11 w 285"/>
                <a:gd name="T3" fmla="*/ 1497 h 1748"/>
                <a:gd name="T4" fmla="*/ 30 w 285"/>
                <a:gd name="T5" fmla="*/ 1084 h 1748"/>
                <a:gd name="T6" fmla="*/ 60 w 285"/>
                <a:gd name="T7" fmla="*/ 664 h 1748"/>
                <a:gd name="T8" fmla="*/ 71 w 285"/>
                <a:gd name="T9" fmla="*/ 229 h 1748"/>
                <a:gd name="T10" fmla="*/ 86 w 285"/>
                <a:gd name="T11" fmla="*/ 45 h 1748"/>
                <a:gd name="T12" fmla="*/ 112 w 285"/>
                <a:gd name="T13" fmla="*/ 12 h 1748"/>
                <a:gd name="T14" fmla="*/ 139 w 285"/>
                <a:gd name="T15" fmla="*/ 12 h 1748"/>
                <a:gd name="T16" fmla="*/ 161 w 285"/>
                <a:gd name="T17" fmla="*/ 83 h 1748"/>
                <a:gd name="T18" fmla="*/ 191 w 285"/>
                <a:gd name="T19" fmla="*/ 417 h 1748"/>
                <a:gd name="T20" fmla="*/ 240 w 285"/>
                <a:gd name="T21" fmla="*/ 1092 h 1748"/>
                <a:gd name="T22" fmla="*/ 285 w 285"/>
                <a:gd name="T23" fmla="*/ 1650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5" h="1748">
                  <a:moveTo>
                    <a:pt x="0" y="1748"/>
                  </a:moveTo>
                  <a:cubicBezTo>
                    <a:pt x="1" y="1706"/>
                    <a:pt x="6" y="1608"/>
                    <a:pt x="11" y="1497"/>
                  </a:cubicBezTo>
                  <a:cubicBezTo>
                    <a:pt x="16" y="1386"/>
                    <a:pt x="22" y="1223"/>
                    <a:pt x="30" y="1084"/>
                  </a:cubicBezTo>
                  <a:cubicBezTo>
                    <a:pt x="38" y="945"/>
                    <a:pt x="53" y="806"/>
                    <a:pt x="60" y="664"/>
                  </a:cubicBezTo>
                  <a:cubicBezTo>
                    <a:pt x="67" y="522"/>
                    <a:pt x="67" y="332"/>
                    <a:pt x="71" y="229"/>
                  </a:cubicBezTo>
                  <a:cubicBezTo>
                    <a:pt x="75" y="126"/>
                    <a:pt x="79" y="81"/>
                    <a:pt x="86" y="45"/>
                  </a:cubicBezTo>
                  <a:cubicBezTo>
                    <a:pt x="93" y="9"/>
                    <a:pt x="103" y="17"/>
                    <a:pt x="112" y="12"/>
                  </a:cubicBezTo>
                  <a:cubicBezTo>
                    <a:pt x="121" y="7"/>
                    <a:pt x="131" y="0"/>
                    <a:pt x="139" y="12"/>
                  </a:cubicBezTo>
                  <a:cubicBezTo>
                    <a:pt x="147" y="24"/>
                    <a:pt x="152" y="16"/>
                    <a:pt x="161" y="83"/>
                  </a:cubicBezTo>
                  <a:cubicBezTo>
                    <a:pt x="170" y="150"/>
                    <a:pt x="178" y="249"/>
                    <a:pt x="191" y="417"/>
                  </a:cubicBezTo>
                  <a:cubicBezTo>
                    <a:pt x="204" y="585"/>
                    <a:pt x="224" y="887"/>
                    <a:pt x="240" y="1092"/>
                  </a:cubicBezTo>
                  <a:cubicBezTo>
                    <a:pt x="256" y="1297"/>
                    <a:pt x="277" y="1557"/>
                    <a:pt x="285" y="1650"/>
                  </a:cubicBezTo>
                </a:path>
              </a:pathLst>
            </a:custGeom>
            <a:noFill/>
            <a:ln w="57150" cap="flat" cmpd="sng">
              <a:solidFill>
                <a:srgbClr val="00FF00"/>
              </a:solidFill>
              <a:prstDash val="solid"/>
              <a:round/>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s-EC"/>
            </a:p>
          </p:txBody>
        </p:sp>
        <p:sp>
          <p:nvSpPr>
            <p:cNvPr id="64" name="Freeform 19"/>
            <p:cNvSpPr>
              <a:spLocks/>
            </p:cNvSpPr>
            <p:nvPr/>
          </p:nvSpPr>
          <p:spPr bwMode="auto">
            <a:xfrm>
              <a:off x="1298" y="883"/>
              <a:ext cx="3157" cy="1090"/>
            </a:xfrm>
            <a:custGeom>
              <a:avLst/>
              <a:gdLst>
                <a:gd name="T0" fmla="*/ 0 w 3157"/>
                <a:gd name="T1" fmla="*/ 1086 h 1090"/>
                <a:gd name="T2" fmla="*/ 180 w 3157"/>
                <a:gd name="T3" fmla="*/ 1086 h 1090"/>
                <a:gd name="T4" fmla="*/ 498 w 3157"/>
                <a:gd name="T5" fmla="*/ 1064 h 1090"/>
                <a:gd name="T6" fmla="*/ 757 w 3157"/>
                <a:gd name="T7" fmla="*/ 1045 h 1090"/>
                <a:gd name="T8" fmla="*/ 1098 w 3157"/>
                <a:gd name="T9" fmla="*/ 951 h 1090"/>
                <a:gd name="T10" fmla="*/ 1342 w 3157"/>
                <a:gd name="T11" fmla="*/ 846 h 1090"/>
                <a:gd name="T12" fmla="*/ 1503 w 3157"/>
                <a:gd name="T13" fmla="*/ 752 h 1090"/>
                <a:gd name="T14" fmla="*/ 1642 w 3157"/>
                <a:gd name="T15" fmla="*/ 662 h 1090"/>
                <a:gd name="T16" fmla="*/ 1841 w 3157"/>
                <a:gd name="T17" fmla="*/ 482 h 1090"/>
                <a:gd name="T18" fmla="*/ 2092 w 3157"/>
                <a:gd name="T19" fmla="*/ 265 h 1090"/>
                <a:gd name="T20" fmla="*/ 2160 w 3157"/>
                <a:gd name="T21" fmla="*/ 194 h 1090"/>
                <a:gd name="T22" fmla="*/ 2295 w 3157"/>
                <a:gd name="T23" fmla="*/ 100 h 1090"/>
                <a:gd name="T24" fmla="*/ 2508 w 3157"/>
                <a:gd name="T25" fmla="*/ 32 h 1090"/>
                <a:gd name="T26" fmla="*/ 2760 w 3157"/>
                <a:gd name="T27" fmla="*/ 2 h 1090"/>
                <a:gd name="T28" fmla="*/ 2981 w 3157"/>
                <a:gd name="T29" fmla="*/ 21 h 1090"/>
                <a:gd name="T30" fmla="*/ 3157 w 3157"/>
                <a:gd name="T31" fmla="*/ 21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57" h="1090">
                  <a:moveTo>
                    <a:pt x="0" y="1086"/>
                  </a:moveTo>
                  <a:cubicBezTo>
                    <a:pt x="30" y="1085"/>
                    <a:pt x="97" y="1090"/>
                    <a:pt x="180" y="1086"/>
                  </a:cubicBezTo>
                  <a:cubicBezTo>
                    <a:pt x="263" y="1082"/>
                    <a:pt x="402" y="1071"/>
                    <a:pt x="498" y="1064"/>
                  </a:cubicBezTo>
                  <a:cubicBezTo>
                    <a:pt x="594" y="1057"/>
                    <a:pt x="657" y="1064"/>
                    <a:pt x="757" y="1045"/>
                  </a:cubicBezTo>
                  <a:cubicBezTo>
                    <a:pt x="857" y="1026"/>
                    <a:pt x="1000" y="984"/>
                    <a:pt x="1098" y="951"/>
                  </a:cubicBezTo>
                  <a:cubicBezTo>
                    <a:pt x="1196" y="918"/>
                    <a:pt x="1275" y="879"/>
                    <a:pt x="1342" y="846"/>
                  </a:cubicBezTo>
                  <a:cubicBezTo>
                    <a:pt x="1409" y="813"/>
                    <a:pt x="1453" y="783"/>
                    <a:pt x="1503" y="752"/>
                  </a:cubicBezTo>
                  <a:cubicBezTo>
                    <a:pt x="1553" y="721"/>
                    <a:pt x="1586" y="707"/>
                    <a:pt x="1642" y="662"/>
                  </a:cubicBezTo>
                  <a:cubicBezTo>
                    <a:pt x="1698" y="617"/>
                    <a:pt x="1766" y="548"/>
                    <a:pt x="1841" y="482"/>
                  </a:cubicBezTo>
                  <a:cubicBezTo>
                    <a:pt x="1916" y="416"/>
                    <a:pt x="2039" y="313"/>
                    <a:pt x="2092" y="265"/>
                  </a:cubicBezTo>
                  <a:cubicBezTo>
                    <a:pt x="2145" y="217"/>
                    <a:pt x="2126" y="221"/>
                    <a:pt x="2160" y="194"/>
                  </a:cubicBezTo>
                  <a:cubicBezTo>
                    <a:pt x="2194" y="167"/>
                    <a:pt x="2237" y="127"/>
                    <a:pt x="2295" y="100"/>
                  </a:cubicBezTo>
                  <a:cubicBezTo>
                    <a:pt x="2353" y="73"/>
                    <a:pt x="2431" y="48"/>
                    <a:pt x="2508" y="32"/>
                  </a:cubicBezTo>
                  <a:cubicBezTo>
                    <a:pt x="2585" y="16"/>
                    <a:pt x="2681" y="4"/>
                    <a:pt x="2760" y="2"/>
                  </a:cubicBezTo>
                  <a:cubicBezTo>
                    <a:pt x="2839" y="0"/>
                    <a:pt x="2915" y="18"/>
                    <a:pt x="2981" y="21"/>
                  </a:cubicBezTo>
                  <a:cubicBezTo>
                    <a:pt x="3047" y="24"/>
                    <a:pt x="3102" y="22"/>
                    <a:pt x="3157" y="21"/>
                  </a:cubicBezTo>
                </a:path>
              </a:pathLst>
            </a:custGeom>
            <a:noFill/>
            <a:ln w="57150" cap="flat" cmpd="sng">
              <a:solidFill>
                <a:srgbClr val="00FFFF"/>
              </a:solidFill>
              <a:prstDash val="solid"/>
              <a:round/>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s-EC"/>
            </a:p>
          </p:txBody>
        </p:sp>
        <p:sp>
          <p:nvSpPr>
            <p:cNvPr id="67" name="Rectangle 20"/>
            <p:cNvSpPr>
              <a:spLocks noChangeArrowheads="1"/>
            </p:cNvSpPr>
            <p:nvPr/>
          </p:nvSpPr>
          <p:spPr bwMode="auto">
            <a:xfrm>
              <a:off x="1413" y="1341"/>
              <a:ext cx="1223" cy="414"/>
            </a:xfrm>
            <a:prstGeom prst="rect">
              <a:avLst/>
            </a:prstGeom>
            <a:solidFill>
              <a:schemeClr val="bg1"/>
            </a:solidFill>
            <a:ln w="9525">
              <a:solidFill>
                <a:schemeClr val="tx1"/>
              </a:solidFill>
              <a:miter lim="800000"/>
              <a:headEnd/>
              <a:tailEnd/>
            </a:ln>
            <a:effectLst>
              <a:outerShdw dist="35921" dir="2700000" algn="ctr" rotWithShape="0">
                <a:schemeClr val="tx1"/>
              </a:outerShdw>
            </a:effectLst>
            <a:extLst/>
          </p:spPr>
          <p:txBody>
            <a:bodyPr/>
            <a:lstStyle/>
            <a:p>
              <a:pPr algn="ctr">
                <a:spcBef>
                  <a:spcPct val="20000"/>
                </a:spcBef>
                <a:buClr>
                  <a:schemeClr val="accent1"/>
                </a:buClr>
                <a:buSzPct val="65000"/>
                <a:buFont typeface="Wingdings" pitchFamily="2" charset="2"/>
                <a:buNone/>
              </a:pPr>
              <a:r>
                <a:rPr lang="es-ES_tradnl" sz="2000" b="1" dirty="0" smtClean="0">
                  <a:solidFill>
                    <a:srgbClr val="FF0000"/>
                  </a:solidFill>
                </a:rPr>
                <a:t>Glucósis </a:t>
              </a:r>
              <a:r>
                <a:rPr lang="es-ES_tradnl" sz="2000" b="1" dirty="0">
                  <a:solidFill>
                    <a:srgbClr val="FF0000"/>
                  </a:solidFill>
                </a:rPr>
                <a:t>anaeróbica</a:t>
              </a:r>
            </a:p>
          </p:txBody>
        </p:sp>
        <p:sp>
          <p:nvSpPr>
            <p:cNvPr id="70" name="Rectangle 21"/>
            <p:cNvSpPr>
              <a:spLocks noChangeArrowheads="1"/>
            </p:cNvSpPr>
            <p:nvPr/>
          </p:nvSpPr>
          <p:spPr bwMode="auto">
            <a:xfrm>
              <a:off x="3519" y="1033"/>
              <a:ext cx="1975" cy="515"/>
            </a:xfrm>
            <a:prstGeom prst="rect">
              <a:avLst/>
            </a:prstGeom>
            <a:ln/>
            <a:extLst/>
          </p:spPr>
          <p:style>
            <a:lnRef idx="3">
              <a:schemeClr val="lt1"/>
            </a:lnRef>
            <a:fillRef idx="1">
              <a:schemeClr val="dk1"/>
            </a:fillRef>
            <a:effectRef idx="1">
              <a:schemeClr val="dk1"/>
            </a:effectRef>
            <a:fontRef idx="minor">
              <a:schemeClr val="lt1"/>
            </a:fontRef>
          </p:style>
          <p:txBody>
            <a:bodyPr/>
            <a:lstStyle/>
            <a:p>
              <a:pPr algn="ctr">
                <a:spcBef>
                  <a:spcPct val="20000"/>
                </a:spcBef>
                <a:buClr>
                  <a:schemeClr val="accent1"/>
                </a:buClr>
                <a:buSzPct val="65000"/>
                <a:buFont typeface="Wingdings" pitchFamily="2" charset="2"/>
                <a:buNone/>
              </a:pPr>
              <a:r>
                <a:rPr lang="es-ES_tradnl" sz="2000" b="1" dirty="0">
                  <a:solidFill>
                    <a:srgbClr val="FF0000"/>
                  </a:solidFill>
                  <a:latin typeface="Arial" pitchFamily="34" charset="0"/>
                  <a:cs typeface="Arial" pitchFamily="34" charset="0"/>
                </a:rPr>
                <a:t>Oxidación aeróbica de grasas y glucosa</a:t>
              </a:r>
            </a:p>
          </p:txBody>
        </p:sp>
        <p:sp>
          <p:nvSpPr>
            <p:cNvPr id="71" name="Rectangle 22"/>
            <p:cNvSpPr>
              <a:spLocks noChangeArrowheads="1"/>
            </p:cNvSpPr>
            <p:nvPr/>
          </p:nvSpPr>
          <p:spPr bwMode="auto">
            <a:xfrm rot="-5400000">
              <a:off x="109" y="971"/>
              <a:ext cx="1932" cy="262"/>
            </a:xfrm>
            <a:prstGeom prst="rect">
              <a:avLst/>
            </a:prstGeom>
            <a:ln/>
          </p:spPr>
          <p:style>
            <a:lnRef idx="2">
              <a:schemeClr val="dk1">
                <a:shade val="50000"/>
              </a:schemeClr>
            </a:lnRef>
            <a:fillRef idx="1">
              <a:schemeClr val="dk1"/>
            </a:fillRef>
            <a:effectRef idx="0">
              <a:schemeClr val="dk1"/>
            </a:effectRef>
            <a:fontRef idx="minor">
              <a:schemeClr val="lt1"/>
            </a:fontRef>
          </p:style>
          <p:txBody>
            <a:bodyPr/>
            <a:lstStyle/>
            <a:p>
              <a:pPr algn="ctr">
                <a:spcBef>
                  <a:spcPct val="20000"/>
                </a:spcBef>
                <a:buClr>
                  <a:schemeClr val="accent1"/>
                </a:buClr>
                <a:buSzPct val="65000"/>
                <a:buFont typeface="Wingdings" pitchFamily="2" charset="2"/>
                <a:buNone/>
              </a:pPr>
              <a:r>
                <a:rPr lang="es-ES_tradnl" sz="1500" b="1" i="1" dirty="0">
                  <a:solidFill>
                    <a:srgbClr val="00FF00"/>
                  </a:solidFill>
                  <a:latin typeface="Arial" pitchFamily="34" charset="0"/>
                  <a:cs typeface="Arial" pitchFamily="34" charset="0"/>
                </a:rPr>
                <a:t>% participación metabólica</a:t>
              </a:r>
            </a:p>
          </p:txBody>
        </p:sp>
        <p:sp>
          <p:nvSpPr>
            <p:cNvPr id="72" name="Rectangle 23"/>
            <p:cNvSpPr>
              <a:spLocks noChangeArrowheads="1"/>
            </p:cNvSpPr>
            <p:nvPr/>
          </p:nvSpPr>
          <p:spPr bwMode="auto">
            <a:xfrm>
              <a:off x="1203" y="2029"/>
              <a:ext cx="4291" cy="198"/>
            </a:xfrm>
            <a:prstGeom prst="rect">
              <a:avLst/>
            </a:prstGeom>
            <a:ln/>
          </p:spPr>
          <p:style>
            <a:lnRef idx="2">
              <a:schemeClr val="dk1"/>
            </a:lnRef>
            <a:fillRef idx="1">
              <a:schemeClr val="lt1"/>
            </a:fillRef>
            <a:effectRef idx="0">
              <a:schemeClr val="dk1"/>
            </a:effectRef>
            <a:fontRef idx="minor">
              <a:schemeClr val="dk1"/>
            </a:fontRef>
          </p:style>
          <p:txBody>
            <a:bodyPr/>
            <a:lstStyle/>
            <a:p>
              <a:pPr>
                <a:spcBef>
                  <a:spcPct val="20000"/>
                </a:spcBef>
                <a:buClr>
                  <a:schemeClr val="accent1"/>
                </a:buClr>
                <a:buSzPct val="65000"/>
                <a:buFont typeface="Wingdings" pitchFamily="2" charset="2"/>
                <a:buNone/>
              </a:pPr>
              <a:r>
                <a:rPr lang="es-ES_tradnl" b="1" dirty="0"/>
                <a:t>0  10seg               3 min                   6 min               horas</a:t>
              </a:r>
            </a:p>
          </p:txBody>
        </p:sp>
        <p:sp>
          <p:nvSpPr>
            <p:cNvPr id="73" name="Rectangle 24"/>
            <p:cNvSpPr>
              <a:spLocks noChangeArrowheads="1"/>
            </p:cNvSpPr>
            <p:nvPr/>
          </p:nvSpPr>
          <p:spPr bwMode="auto">
            <a:xfrm>
              <a:off x="2457" y="2251"/>
              <a:ext cx="2221" cy="299"/>
            </a:xfrm>
            <a:prstGeom prst="rect">
              <a:avLst/>
            </a:prstGeom>
            <a:ln/>
          </p:spPr>
          <p:style>
            <a:lnRef idx="3">
              <a:schemeClr val="lt1"/>
            </a:lnRef>
            <a:fillRef idx="1">
              <a:schemeClr val="dk1"/>
            </a:fillRef>
            <a:effectRef idx="1">
              <a:schemeClr val="dk1"/>
            </a:effectRef>
            <a:fontRef idx="minor">
              <a:schemeClr val="lt1"/>
            </a:fontRef>
          </p:style>
          <p:txBody>
            <a:bodyPr/>
            <a:lstStyle/>
            <a:p>
              <a:pPr algn="ctr">
                <a:spcBef>
                  <a:spcPct val="20000"/>
                </a:spcBef>
                <a:buClr>
                  <a:schemeClr val="accent1"/>
                </a:buClr>
                <a:buSzPct val="65000"/>
                <a:buFont typeface="Wingdings" pitchFamily="2" charset="2"/>
                <a:buNone/>
              </a:pPr>
              <a:r>
                <a:rPr lang="es-ES_tradnl" sz="2000" b="1" dirty="0" smtClean="0">
                  <a:solidFill>
                    <a:srgbClr val="00FF00"/>
                  </a:solidFill>
                </a:rPr>
                <a:t>Secuencia temporal</a:t>
              </a:r>
              <a:endParaRPr lang="es-ES_tradnl" sz="2000" b="1" dirty="0">
                <a:solidFill>
                  <a:srgbClr val="00FF00"/>
                </a:solidFill>
              </a:endParaRPr>
            </a:p>
          </p:txBody>
        </p:sp>
        <p:sp>
          <p:nvSpPr>
            <p:cNvPr id="74" name="Line 25"/>
            <p:cNvSpPr>
              <a:spLocks noChangeShapeType="1"/>
            </p:cNvSpPr>
            <p:nvPr/>
          </p:nvSpPr>
          <p:spPr bwMode="auto">
            <a:xfrm>
              <a:off x="1292" y="292"/>
              <a:ext cx="0" cy="171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75" name="Line 26"/>
            <p:cNvSpPr>
              <a:spLocks noChangeShapeType="1"/>
            </p:cNvSpPr>
            <p:nvPr/>
          </p:nvSpPr>
          <p:spPr bwMode="auto">
            <a:xfrm rot="-5400000">
              <a:off x="3056" y="228"/>
              <a:ext cx="0" cy="351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76" name="Rectangle 27"/>
            <p:cNvSpPr>
              <a:spLocks noChangeArrowheads="1"/>
            </p:cNvSpPr>
            <p:nvPr/>
          </p:nvSpPr>
          <p:spPr bwMode="auto">
            <a:xfrm>
              <a:off x="1595" y="359"/>
              <a:ext cx="480" cy="2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buClr>
                  <a:schemeClr val="accent1"/>
                </a:buClr>
                <a:buSzPct val="65000"/>
                <a:buFont typeface="Wingdings" pitchFamily="2" charset="2"/>
                <a:buNone/>
              </a:pPr>
              <a:r>
                <a:rPr lang="es-ES_tradnl" sz="2100" b="1" dirty="0">
                  <a:solidFill>
                    <a:schemeClr val="bg1"/>
                  </a:solidFill>
                </a:rPr>
                <a:t>PCr</a:t>
              </a:r>
            </a:p>
          </p:txBody>
        </p:sp>
      </p:grpSp>
    </p:spTree>
    <p:extLst>
      <p:ext uri="{BB962C8B-B14F-4D97-AF65-F5344CB8AC3E}">
        <p14:creationId xmlns:p14="http://schemas.microsoft.com/office/powerpoint/2010/main" val="349669755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43 CuadroTexto"/>
          <p:cNvSpPr txBox="1"/>
          <p:nvPr/>
        </p:nvSpPr>
        <p:spPr>
          <a:xfrm>
            <a:off x="594502" y="488916"/>
            <a:ext cx="2808312" cy="369332"/>
          </a:xfrm>
          <a:prstGeom prst="rect">
            <a:avLst/>
          </a:prstGeom>
          <a:solidFill>
            <a:srgbClr val="00FF00"/>
          </a:solidFill>
        </p:spPr>
        <p:txBody>
          <a:bodyPr wrap="square" rtlCol="0">
            <a:spAutoFit/>
          </a:bodyPr>
          <a:lstStyle/>
          <a:p>
            <a:r>
              <a:rPr lang="es-EC" b="1" dirty="0" smtClean="0">
                <a:solidFill>
                  <a:schemeClr val="bg1"/>
                </a:solidFill>
              </a:rPr>
              <a:t>SISTEMA GLUCOLÍTICO </a:t>
            </a:r>
            <a:endParaRPr lang="es-EC" b="1" dirty="0">
              <a:solidFill>
                <a:schemeClr val="bg1"/>
              </a:solidFill>
            </a:endParaRPr>
          </a:p>
        </p:txBody>
      </p:sp>
      <p:sp>
        <p:nvSpPr>
          <p:cNvPr id="45" name="44 CuadroTexto"/>
          <p:cNvSpPr txBox="1"/>
          <p:nvPr/>
        </p:nvSpPr>
        <p:spPr>
          <a:xfrm>
            <a:off x="5521200" y="470744"/>
            <a:ext cx="2448272" cy="369332"/>
          </a:xfrm>
          <a:prstGeom prst="rect">
            <a:avLst/>
          </a:prstGeom>
          <a:solidFill>
            <a:srgbClr val="FFFF00"/>
          </a:solidFill>
        </p:spPr>
        <p:txBody>
          <a:bodyPr wrap="square" rtlCol="0">
            <a:spAutoFit/>
          </a:bodyPr>
          <a:lstStyle/>
          <a:p>
            <a:r>
              <a:rPr lang="es-EC" b="1" dirty="0" smtClean="0">
                <a:solidFill>
                  <a:schemeClr val="bg1"/>
                </a:solidFill>
              </a:rPr>
              <a:t>SISTEMA OXIDATIVO </a:t>
            </a:r>
            <a:endParaRPr lang="es-EC" b="1" dirty="0">
              <a:solidFill>
                <a:schemeClr val="bg1"/>
              </a:solidFill>
            </a:endParaRPr>
          </a:p>
        </p:txBody>
      </p:sp>
      <p:sp>
        <p:nvSpPr>
          <p:cNvPr id="48" name="47 CuadroTexto"/>
          <p:cNvSpPr txBox="1"/>
          <p:nvPr/>
        </p:nvSpPr>
        <p:spPr>
          <a:xfrm>
            <a:off x="264378" y="1164734"/>
            <a:ext cx="3947581" cy="1938992"/>
          </a:xfrm>
          <a:prstGeom prst="rect">
            <a:avLst/>
          </a:prstGeom>
          <a:solidFill>
            <a:schemeClr val="tx1"/>
          </a:solidFill>
          <a:ln w="57150">
            <a:solidFill>
              <a:schemeClr val="bg1"/>
            </a:solidFill>
          </a:ln>
        </p:spPr>
        <p:txBody>
          <a:bodyPr wrap="square" rtlCol="0">
            <a:spAutoFit/>
          </a:bodyPr>
          <a:lstStyle/>
          <a:p>
            <a:r>
              <a:rPr lang="es-EC" sz="2000" b="1" dirty="0">
                <a:solidFill>
                  <a:schemeClr val="bg1"/>
                </a:solidFill>
              </a:rPr>
              <a:t>I</a:t>
            </a:r>
            <a:r>
              <a:rPr lang="es-EC" sz="2000" b="1" dirty="0" smtClean="0">
                <a:solidFill>
                  <a:schemeClr val="bg1"/>
                </a:solidFill>
              </a:rPr>
              <a:t>mplica </a:t>
            </a:r>
            <a:r>
              <a:rPr lang="es-EC" sz="2000" b="1" dirty="0">
                <a:solidFill>
                  <a:schemeClr val="bg1"/>
                </a:solidFill>
              </a:rPr>
              <a:t>la liberación de energía mediante las descomposiciones  (lisis) de la </a:t>
            </a:r>
            <a:r>
              <a:rPr lang="es-EC" sz="2000" b="1" dirty="0" smtClean="0">
                <a:solidFill>
                  <a:schemeClr val="bg1"/>
                </a:solidFill>
              </a:rPr>
              <a:t>glucosa mediante </a:t>
            </a:r>
            <a:r>
              <a:rPr lang="es-EC" sz="2000" b="1" dirty="0">
                <a:solidFill>
                  <a:schemeClr val="bg1"/>
                </a:solidFill>
              </a:rPr>
              <a:t>las enzimas glucolíticas. </a:t>
            </a:r>
          </a:p>
          <a:p>
            <a:endParaRPr lang="es-EC" sz="2000" b="1" dirty="0">
              <a:solidFill>
                <a:schemeClr val="bg1"/>
              </a:solidFill>
            </a:endParaRPr>
          </a:p>
        </p:txBody>
      </p:sp>
      <p:sp>
        <p:nvSpPr>
          <p:cNvPr id="50" name="49 CuadroTexto"/>
          <p:cNvSpPr txBox="1"/>
          <p:nvPr/>
        </p:nvSpPr>
        <p:spPr>
          <a:xfrm>
            <a:off x="84358" y="3546488"/>
            <a:ext cx="360040" cy="1754326"/>
          </a:xfrm>
          <a:prstGeom prst="rect">
            <a:avLst/>
          </a:prstGeom>
          <a:noFill/>
        </p:spPr>
        <p:txBody>
          <a:bodyPr wrap="square" rtlCol="0">
            <a:spAutoFit/>
          </a:bodyPr>
          <a:lstStyle/>
          <a:p>
            <a:pPr algn="ctr"/>
            <a:r>
              <a:rPr lang="es-EC" b="1" dirty="0" smtClean="0">
                <a:solidFill>
                  <a:srgbClr val="C00000"/>
                </a:solidFill>
              </a:rPr>
              <a:t>HIGADO</a:t>
            </a:r>
            <a:endParaRPr lang="es-EC" b="1" dirty="0">
              <a:solidFill>
                <a:srgbClr val="C00000"/>
              </a:solidFill>
            </a:endParaRPr>
          </a:p>
        </p:txBody>
      </p:sp>
      <p:sp>
        <p:nvSpPr>
          <p:cNvPr id="51" name="50 CuadroTexto"/>
          <p:cNvSpPr txBox="1"/>
          <p:nvPr/>
        </p:nvSpPr>
        <p:spPr>
          <a:xfrm>
            <a:off x="443546" y="3461757"/>
            <a:ext cx="396044" cy="2308324"/>
          </a:xfrm>
          <a:prstGeom prst="rect">
            <a:avLst/>
          </a:prstGeom>
          <a:noFill/>
        </p:spPr>
        <p:txBody>
          <a:bodyPr wrap="square" rtlCol="0">
            <a:spAutoFit/>
          </a:bodyPr>
          <a:lstStyle/>
          <a:p>
            <a:pPr algn="ctr"/>
            <a:r>
              <a:rPr lang="es-EC" b="1" dirty="0" smtClean="0">
                <a:solidFill>
                  <a:srgbClr val="FFC000"/>
                </a:solidFill>
              </a:rPr>
              <a:t>MUSCULOS</a:t>
            </a:r>
            <a:endParaRPr lang="es-EC" b="1" dirty="0">
              <a:solidFill>
                <a:srgbClr val="FFC000"/>
              </a:solidFill>
            </a:endParaRPr>
          </a:p>
        </p:txBody>
      </p:sp>
      <p:sp>
        <p:nvSpPr>
          <p:cNvPr id="53" name="52 Elipse"/>
          <p:cNvSpPr/>
          <p:nvPr/>
        </p:nvSpPr>
        <p:spPr>
          <a:xfrm>
            <a:off x="990546" y="3217043"/>
            <a:ext cx="2016224"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chemeClr val="bg1"/>
                </a:solidFill>
              </a:rPr>
              <a:t>GLUCÓLISIS </a:t>
            </a:r>
            <a:endParaRPr lang="es-EC" sz="1600" b="1" dirty="0">
              <a:solidFill>
                <a:schemeClr val="bg1"/>
              </a:solidFill>
            </a:endParaRPr>
          </a:p>
        </p:txBody>
      </p:sp>
      <p:sp>
        <p:nvSpPr>
          <p:cNvPr id="54" name="53 Rectángulo"/>
          <p:cNvSpPr/>
          <p:nvPr/>
        </p:nvSpPr>
        <p:spPr>
          <a:xfrm>
            <a:off x="2915815" y="3929809"/>
            <a:ext cx="1296144" cy="10680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rgbClr val="C00000"/>
                </a:solidFill>
              </a:rPr>
              <a:t>Á</a:t>
            </a:r>
            <a:r>
              <a:rPr lang="es-EC" b="1" dirty="0" smtClean="0">
                <a:solidFill>
                  <a:srgbClr val="C00000"/>
                </a:solidFill>
              </a:rPr>
              <a:t>CIDO LÁCTICO </a:t>
            </a:r>
            <a:endParaRPr lang="es-EC" b="1" dirty="0">
              <a:solidFill>
                <a:srgbClr val="C00000"/>
              </a:solidFill>
            </a:endParaRPr>
          </a:p>
        </p:txBody>
      </p:sp>
      <p:sp>
        <p:nvSpPr>
          <p:cNvPr id="55" name="54 Rectángulo redondeado"/>
          <p:cNvSpPr/>
          <p:nvPr/>
        </p:nvSpPr>
        <p:spPr>
          <a:xfrm>
            <a:off x="1154602" y="4175334"/>
            <a:ext cx="1584176" cy="696784"/>
          </a:xfrm>
          <a:prstGeom prst="roundRect">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rgbClr val="C00000"/>
                </a:solidFill>
              </a:rPr>
              <a:t>Á</a:t>
            </a:r>
            <a:r>
              <a:rPr lang="es-EC" b="1" dirty="0" smtClean="0">
                <a:solidFill>
                  <a:srgbClr val="C00000"/>
                </a:solidFill>
              </a:rPr>
              <a:t>CIDO PIRÚVICO</a:t>
            </a:r>
            <a:endParaRPr lang="es-EC" b="1" dirty="0">
              <a:solidFill>
                <a:srgbClr val="C00000"/>
              </a:solidFill>
            </a:endParaRPr>
          </a:p>
        </p:txBody>
      </p:sp>
      <p:cxnSp>
        <p:nvCxnSpPr>
          <p:cNvPr id="57" name="56 Conector angular"/>
          <p:cNvCxnSpPr/>
          <p:nvPr/>
        </p:nvCxnSpPr>
        <p:spPr>
          <a:xfrm>
            <a:off x="2172591" y="5017244"/>
            <a:ext cx="522058" cy="325724"/>
          </a:xfrm>
          <a:prstGeom prst="bentConnector3">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8" name="57 Llamada de flecha hacia arriba"/>
          <p:cNvSpPr/>
          <p:nvPr/>
        </p:nvSpPr>
        <p:spPr>
          <a:xfrm>
            <a:off x="913784" y="5324398"/>
            <a:ext cx="2489030" cy="1364084"/>
          </a:xfrm>
          <a:prstGeom prst="up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b="1" dirty="0">
                <a:solidFill>
                  <a:schemeClr val="tx1"/>
                </a:solidFill>
              </a:rPr>
              <a:t>A</a:t>
            </a:r>
            <a:r>
              <a:rPr lang="es-EC" b="1" dirty="0" smtClean="0">
                <a:solidFill>
                  <a:schemeClr val="tx1"/>
                </a:solidFill>
              </a:rPr>
              <a:t>cidificación </a:t>
            </a:r>
            <a:r>
              <a:rPr lang="es-EC" b="1" dirty="0">
                <a:solidFill>
                  <a:schemeClr val="tx1"/>
                </a:solidFill>
              </a:rPr>
              <a:t>de las fibras musculares </a:t>
            </a:r>
          </a:p>
        </p:txBody>
      </p:sp>
      <p:sp>
        <p:nvSpPr>
          <p:cNvPr id="59" name="58 CuadroTexto"/>
          <p:cNvSpPr txBox="1"/>
          <p:nvPr/>
        </p:nvSpPr>
        <p:spPr>
          <a:xfrm>
            <a:off x="4657892" y="1164734"/>
            <a:ext cx="4204236" cy="1323439"/>
          </a:xfrm>
          <a:prstGeom prst="rect">
            <a:avLst/>
          </a:prstGeom>
          <a:solidFill>
            <a:schemeClr val="tx1"/>
          </a:solidFill>
          <a:ln w="57150">
            <a:solidFill>
              <a:schemeClr val="bg1"/>
            </a:solidFill>
          </a:ln>
        </p:spPr>
        <p:txBody>
          <a:bodyPr wrap="square" rtlCol="0">
            <a:spAutoFit/>
          </a:bodyPr>
          <a:lstStyle/>
          <a:p>
            <a:pPr algn="just"/>
            <a:r>
              <a:rPr lang="es-EC" sz="2000" b="1" dirty="0" smtClean="0">
                <a:solidFill>
                  <a:schemeClr val="bg1"/>
                </a:solidFill>
              </a:rPr>
              <a:t>Sistema mas complejo para alcanzar energía, este produce combustible en presencia de Oxígeno </a:t>
            </a:r>
            <a:endParaRPr lang="es-EC" sz="2000" b="1" dirty="0">
              <a:solidFill>
                <a:schemeClr val="bg1"/>
              </a:solidFill>
            </a:endParaRPr>
          </a:p>
        </p:txBody>
      </p:sp>
      <p:sp>
        <p:nvSpPr>
          <p:cNvPr id="60" name="59 CuadroTexto"/>
          <p:cNvSpPr txBox="1"/>
          <p:nvPr/>
        </p:nvSpPr>
        <p:spPr>
          <a:xfrm>
            <a:off x="6905576" y="2662753"/>
            <a:ext cx="2062512" cy="1200329"/>
          </a:xfrm>
          <a:prstGeom prst="rect">
            <a:avLst/>
          </a:prstGeom>
          <a:solidFill>
            <a:srgbClr val="99FF66"/>
          </a:solidFill>
        </p:spPr>
        <p:txBody>
          <a:bodyPr wrap="square" rtlCol="0">
            <a:spAutoFit/>
          </a:bodyPr>
          <a:lstStyle/>
          <a:p>
            <a:r>
              <a:rPr lang="es-EC" sz="2400" b="1" dirty="0" smtClean="0">
                <a:solidFill>
                  <a:schemeClr val="bg1"/>
                </a:solidFill>
              </a:rPr>
              <a:t>Combustible para larga duración </a:t>
            </a:r>
            <a:endParaRPr lang="es-EC" sz="2400" b="1" dirty="0">
              <a:solidFill>
                <a:schemeClr val="bg1"/>
              </a:solidFill>
            </a:endParaRPr>
          </a:p>
        </p:txBody>
      </p:sp>
      <p:sp>
        <p:nvSpPr>
          <p:cNvPr id="62" name="61 Flecha derecha"/>
          <p:cNvSpPr/>
          <p:nvPr/>
        </p:nvSpPr>
        <p:spPr>
          <a:xfrm>
            <a:off x="4636664" y="4211474"/>
            <a:ext cx="1992064" cy="6384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bg1"/>
                </a:solidFill>
              </a:rPr>
              <a:t>Ciclo de Krebs </a:t>
            </a:r>
          </a:p>
        </p:txBody>
      </p:sp>
      <p:sp>
        <p:nvSpPr>
          <p:cNvPr id="63" name="62 Flecha derecha"/>
          <p:cNvSpPr/>
          <p:nvPr/>
        </p:nvSpPr>
        <p:spPr>
          <a:xfrm>
            <a:off x="4560092" y="2934450"/>
            <a:ext cx="2286708" cy="1268423"/>
          </a:xfrm>
          <a:prstGeom prst="rightArrow">
            <a:avLst/>
          </a:prstGeom>
          <a:solidFill>
            <a:srgbClr val="99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a:solidFill>
                  <a:schemeClr val="bg1"/>
                </a:solidFill>
              </a:rPr>
              <a:t>C</a:t>
            </a:r>
            <a:r>
              <a:rPr lang="es-EC" sz="1400" b="1" dirty="0" smtClean="0">
                <a:solidFill>
                  <a:schemeClr val="bg1"/>
                </a:solidFill>
              </a:rPr>
              <a:t>adena </a:t>
            </a:r>
            <a:r>
              <a:rPr lang="es-EC" sz="1400" b="1" dirty="0">
                <a:solidFill>
                  <a:schemeClr val="bg1"/>
                </a:solidFill>
              </a:rPr>
              <a:t>transportadora de </a:t>
            </a:r>
            <a:r>
              <a:rPr lang="es-EC" sz="1400" b="1" dirty="0" smtClean="0">
                <a:solidFill>
                  <a:schemeClr val="bg1"/>
                </a:solidFill>
              </a:rPr>
              <a:t>electrones</a:t>
            </a:r>
            <a:endParaRPr lang="es-EC" sz="1400" b="1" dirty="0">
              <a:solidFill>
                <a:schemeClr val="bg1"/>
              </a:solidFill>
            </a:endParaRPr>
          </a:p>
        </p:txBody>
      </p:sp>
      <p:sp>
        <p:nvSpPr>
          <p:cNvPr id="64" name="63 CuadroTexto"/>
          <p:cNvSpPr txBox="1"/>
          <p:nvPr/>
        </p:nvSpPr>
        <p:spPr>
          <a:xfrm>
            <a:off x="6588994" y="4130593"/>
            <a:ext cx="2666356" cy="400110"/>
          </a:xfrm>
          <a:prstGeom prst="rect">
            <a:avLst/>
          </a:prstGeom>
          <a:noFill/>
        </p:spPr>
        <p:txBody>
          <a:bodyPr wrap="square" rtlCol="0">
            <a:spAutoFit/>
          </a:bodyPr>
          <a:lstStyle/>
          <a:p>
            <a:r>
              <a:rPr lang="es-EC" sz="2000" b="1" dirty="0" smtClean="0">
                <a:solidFill>
                  <a:srgbClr val="FFFF00"/>
                </a:solidFill>
              </a:rPr>
              <a:t>Acetil-</a:t>
            </a:r>
            <a:r>
              <a:rPr lang="es-EC" sz="2000" b="1" dirty="0" err="1" smtClean="0">
                <a:solidFill>
                  <a:srgbClr val="FFFF00"/>
                </a:solidFill>
              </a:rPr>
              <a:t>CoA</a:t>
            </a:r>
            <a:r>
              <a:rPr lang="es-EC" sz="2000" b="1" dirty="0" smtClean="0">
                <a:solidFill>
                  <a:srgbClr val="FFFF00"/>
                </a:solidFill>
              </a:rPr>
              <a:t> (carb) </a:t>
            </a:r>
            <a:endParaRPr lang="es-EC" sz="2000" b="1" dirty="0">
              <a:solidFill>
                <a:srgbClr val="FFFF00"/>
              </a:solidFill>
            </a:endParaRPr>
          </a:p>
        </p:txBody>
      </p:sp>
      <p:sp>
        <p:nvSpPr>
          <p:cNvPr id="65" name="64 CuadroTexto"/>
          <p:cNvSpPr txBox="1"/>
          <p:nvPr/>
        </p:nvSpPr>
        <p:spPr>
          <a:xfrm>
            <a:off x="6647752" y="4709256"/>
            <a:ext cx="2147144" cy="400110"/>
          </a:xfrm>
          <a:prstGeom prst="rect">
            <a:avLst/>
          </a:prstGeom>
          <a:noFill/>
        </p:spPr>
        <p:txBody>
          <a:bodyPr wrap="square" rtlCol="0">
            <a:spAutoFit/>
          </a:bodyPr>
          <a:lstStyle/>
          <a:p>
            <a:r>
              <a:rPr lang="es-EC" sz="2000" b="1" dirty="0" smtClean="0">
                <a:solidFill>
                  <a:srgbClr val="00FF00"/>
                </a:solidFill>
              </a:rPr>
              <a:t>Acil-CoA (gras)</a:t>
            </a:r>
            <a:endParaRPr lang="es-EC" sz="2000" b="1" dirty="0">
              <a:solidFill>
                <a:srgbClr val="00FF00"/>
              </a:solidFill>
            </a:endParaRPr>
          </a:p>
        </p:txBody>
      </p:sp>
      <p:sp>
        <p:nvSpPr>
          <p:cNvPr id="66" name="65 CuadroTexto"/>
          <p:cNvSpPr txBox="1"/>
          <p:nvPr/>
        </p:nvSpPr>
        <p:spPr>
          <a:xfrm>
            <a:off x="4560092" y="5236801"/>
            <a:ext cx="1414984" cy="646331"/>
          </a:xfrm>
          <a:prstGeom prst="rect">
            <a:avLst/>
          </a:prstGeom>
          <a:noFill/>
        </p:spPr>
        <p:txBody>
          <a:bodyPr wrap="square" rtlCol="0">
            <a:spAutoFit/>
          </a:bodyPr>
          <a:lstStyle/>
          <a:p>
            <a:pPr algn="ctr"/>
            <a:r>
              <a:rPr lang="es-EC" b="1" dirty="0" smtClean="0">
                <a:solidFill>
                  <a:schemeClr val="bg1"/>
                </a:solidFill>
              </a:rPr>
              <a:t>Menor </a:t>
            </a:r>
          </a:p>
          <a:p>
            <a:pPr algn="ctr"/>
            <a:r>
              <a:rPr lang="es-EC" b="1" dirty="0" smtClean="0">
                <a:solidFill>
                  <a:schemeClr val="bg1"/>
                </a:solidFill>
              </a:rPr>
              <a:t>potencia </a:t>
            </a:r>
            <a:endParaRPr lang="es-EC" b="1" dirty="0">
              <a:solidFill>
                <a:schemeClr val="bg1"/>
              </a:solidFill>
            </a:endParaRPr>
          </a:p>
        </p:txBody>
      </p:sp>
      <p:cxnSp>
        <p:nvCxnSpPr>
          <p:cNvPr id="68" name="67 Conector recto de flecha"/>
          <p:cNvCxnSpPr/>
          <p:nvPr/>
        </p:nvCxnSpPr>
        <p:spPr>
          <a:xfrm>
            <a:off x="6444208" y="5414032"/>
            <a:ext cx="0" cy="3786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9" name="68 CuadroTexto"/>
          <p:cNvSpPr txBox="1"/>
          <p:nvPr/>
        </p:nvSpPr>
        <p:spPr>
          <a:xfrm>
            <a:off x="4736190" y="6046508"/>
            <a:ext cx="1875958" cy="646331"/>
          </a:xfrm>
          <a:prstGeom prst="rect">
            <a:avLst/>
          </a:prstGeom>
          <a:solidFill>
            <a:srgbClr val="FFC000"/>
          </a:solidFill>
        </p:spPr>
        <p:txBody>
          <a:bodyPr wrap="square" rtlCol="0">
            <a:spAutoFit/>
          </a:bodyPr>
          <a:lstStyle/>
          <a:p>
            <a:pPr algn="ctr"/>
            <a:r>
              <a:rPr lang="es-EC" b="1" dirty="0" smtClean="0">
                <a:solidFill>
                  <a:schemeClr val="bg1"/>
                </a:solidFill>
              </a:rPr>
              <a:t>Calor externo  60%</a:t>
            </a:r>
            <a:endParaRPr lang="es-EC" b="1" dirty="0">
              <a:solidFill>
                <a:schemeClr val="bg1"/>
              </a:solidFill>
            </a:endParaRPr>
          </a:p>
        </p:txBody>
      </p:sp>
      <p:sp>
        <p:nvSpPr>
          <p:cNvPr id="70" name="69 CuadroTexto"/>
          <p:cNvSpPr txBox="1"/>
          <p:nvPr/>
        </p:nvSpPr>
        <p:spPr>
          <a:xfrm>
            <a:off x="6730056" y="6042151"/>
            <a:ext cx="2273134" cy="646331"/>
          </a:xfrm>
          <a:prstGeom prst="rect">
            <a:avLst/>
          </a:prstGeom>
          <a:solidFill>
            <a:schemeClr val="tx1">
              <a:lumMod val="65000"/>
            </a:schemeClr>
          </a:solidFill>
        </p:spPr>
        <p:txBody>
          <a:bodyPr wrap="square" rtlCol="0">
            <a:spAutoFit/>
          </a:bodyPr>
          <a:lstStyle/>
          <a:p>
            <a:pPr algn="ctr"/>
            <a:r>
              <a:rPr lang="es-EC" b="1" dirty="0" smtClean="0">
                <a:solidFill>
                  <a:schemeClr val="bg1"/>
                </a:solidFill>
              </a:rPr>
              <a:t>Utilización muscular 40%</a:t>
            </a:r>
            <a:endParaRPr lang="es-EC" b="1" dirty="0">
              <a:solidFill>
                <a:schemeClr val="bg1"/>
              </a:solidFill>
            </a:endParaRPr>
          </a:p>
        </p:txBody>
      </p:sp>
      <p:cxnSp>
        <p:nvCxnSpPr>
          <p:cNvPr id="71" name="70 Conector recto de flecha"/>
          <p:cNvCxnSpPr/>
          <p:nvPr/>
        </p:nvCxnSpPr>
        <p:spPr>
          <a:xfrm>
            <a:off x="8172400" y="5504449"/>
            <a:ext cx="0" cy="3786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2" name="71 Flecha abajo"/>
          <p:cNvSpPr/>
          <p:nvPr/>
        </p:nvSpPr>
        <p:spPr>
          <a:xfrm>
            <a:off x="1824725" y="839420"/>
            <a:ext cx="347866" cy="250674"/>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3" name="72 Flecha abajo"/>
          <p:cNvSpPr/>
          <p:nvPr/>
        </p:nvSpPr>
        <p:spPr>
          <a:xfrm>
            <a:off x="6628728" y="840076"/>
            <a:ext cx="347074" cy="25001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75" name="74 Conector recto"/>
          <p:cNvCxnSpPr/>
          <p:nvPr/>
        </p:nvCxnSpPr>
        <p:spPr>
          <a:xfrm>
            <a:off x="4355976" y="655410"/>
            <a:ext cx="0" cy="5365878"/>
          </a:xfrm>
          <a:prstGeom prst="line">
            <a:avLst/>
          </a:prstGeom>
          <a:ln/>
        </p:spPr>
        <p:style>
          <a:lnRef idx="3">
            <a:schemeClr val="dk1"/>
          </a:lnRef>
          <a:fillRef idx="0">
            <a:schemeClr val="dk1"/>
          </a:fillRef>
          <a:effectRef idx="2">
            <a:schemeClr val="dk1"/>
          </a:effectRef>
          <a:fontRef idx="minor">
            <a:schemeClr val="tx1"/>
          </a:fontRef>
        </p:style>
      </p:cxnSp>
      <p:sp>
        <p:nvSpPr>
          <p:cNvPr id="2" name="1 Rectángulo"/>
          <p:cNvSpPr/>
          <p:nvPr/>
        </p:nvSpPr>
        <p:spPr>
          <a:xfrm>
            <a:off x="26621" y="139869"/>
            <a:ext cx="5494579" cy="276999"/>
          </a:xfrm>
          <a:prstGeom prst="rect">
            <a:avLst/>
          </a:prstGeom>
        </p:spPr>
        <p:txBody>
          <a:bodyPr wrap="square">
            <a:spAutoFit/>
          </a:bodyPr>
          <a:lstStyle/>
          <a:p>
            <a:r>
              <a:rPr lang="es-EC" sz="1200" b="1" dirty="0">
                <a:solidFill>
                  <a:schemeClr val="accent2">
                    <a:lumMod val="40000"/>
                    <a:lumOff val="60000"/>
                  </a:schemeClr>
                </a:solidFill>
              </a:rPr>
              <a:t>Fisiología del esfuerzo y del deporte, Jack H. Wilmore y David L. Costill</a:t>
            </a:r>
          </a:p>
        </p:txBody>
      </p:sp>
    </p:spTree>
    <p:extLst>
      <p:ext uri="{BB962C8B-B14F-4D97-AF65-F5344CB8AC3E}">
        <p14:creationId xmlns:p14="http://schemas.microsoft.com/office/powerpoint/2010/main" val="34408539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769</TotalTime>
  <Words>2076</Words>
  <Application>Microsoft Office PowerPoint</Application>
  <PresentationFormat>Presentación en pantalla (4:3)</PresentationFormat>
  <Paragraphs>279</Paragraphs>
  <Slides>51</Slides>
  <Notes>18</Notes>
  <HiddenSlides>0</HiddenSlides>
  <MMClips>0</MMClips>
  <ScaleCrop>false</ScaleCrop>
  <HeadingPairs>
    <vt:vector size="4" baseType="variant">
      <vt:variant>
        <vt:lpstr>Tema</vt:lpstr>
      </vt:variant>
      <vt:variant>
        <vt:i4>1</vt:i4>
      </vt:variant>
      <vt:variant>
        <vt:lpstr>Títulos de diapositiva</vt:lpstr>
      </vt:variant>
      <vt:variant>
        <vt:i4>51</vt:i4>
      </vt:variant>
    </vt:vector>
  </HeadingPairs>
  <TitlesOfParts>
    <vt:vector size="52" baseType="lpstr">
      <vt:lpstr>Brío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COMPARATIVO DE LA FRECUENCIA CARDIACA MÁXIMA EN LAS DIFERENTES POSICIONES DEL FÚTBOL EN EL YO-YO TEST.</vt:lpstr>
      <vt:lpstr>ANÁLISIS COMPARATIVO DEL CONSUMO MÁXIMO DE OXIGENO EN LAS DIFERENTES POSICIONES DEL FÚTBOL EN EL YO-YO TEST</vt:lpstr>
      <vt:lpstr>Presentación de PowerPoint</vt:lpstr>
      <vt:lpstr>Presentación de PowerPoint</vt:lpstr>
      <vt:lpstr>EL SISTEMA ENERGÉTICO OXIDATIVO  EN LAS DIFERENTES POSICIONES DEL  FÚTBOL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PROPUESTA ALTERNATIVA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128</cp:revision>
  <dcterms:created xsi:type="dcterms:W3CDTF">2012-11-28T02:35:51Z</dcterms:created>
  <dcterms:modified xsi:type="dcterms:W3CDTF">2013-04-26T15:11:52Z</dcterms:modified>
</cp:coreProperties>
</file>