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D3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78E3-3B65-4939-A628-27CA3CC6D52C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4FFFDC-760E-4434-AD44-992D674068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78E3-3B65-4939-A628-27CA3CC6D52C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FDC-760E-4434-AD44-992D674068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4FFFDC-760E-4434-AD44-992D674068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78E3-3B65-4939-A628-27CA3CC6D52C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78E3-3B65-4939-A628-27CA3CC6D52C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4FFFDC-760E-4434-AD44-992D674068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78E3-3B65-4939-A628-27CA3CC6D52C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4FFFDC-760E-4434-AD44-992D674068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5C078E3-3B65-4939-A628-27CA3CC6D52C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FFDC-760E-4434-AD44-992D674068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78E3-3B65-4939-A628-27CA3CC6D52C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4FFFDC-760E-4434-AD44-992D674068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78E3-3B65-4939-A628-27CA3CC6D52C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4FFFDC-760E-4434-AD44-992D674068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78E3-3B65-4939-A628-27CA3CC6D52C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4FFFDC-760E-4434-AD44-992D674068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4FFFDC-760E-4434-AD44-992D674068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78E3-3B65-4939-A628-27CA3CC6D52C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4FFFDC-760E-4434-AD44-992D674068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5C078E3-3B65-4939-A628-27CA3CC6D52C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5C078E3-3B65-4939-A628-27CA3CC6D52C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4FFFDC-760E-4434-AD44-992D674068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786058"/>
            <a:ext cx="8572560" cy="3786214"/>
          </a:xfrm>
        </p:spPr>
        <p:txBody>
          <a:bodyPr>
            <a:normAutofit lnSpcReduction="10000"/>
          </a:bodyPr>
          <a:lstStyle/>
          <a:p>
            <a:r>
              <a:rPr lang="es-EC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TRABAJO DE TITULACIÓN PREVIO A OBTENER EL TÍTULO DE DIPLOMADO SUPERIOR EN GESTIÓN DE PROYECTOS</a:t>
            </a:r>
            <a:endPara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AUTOR:</a:t>
            </a:r>
          </a:p>
          <a:p>
            <a:endPara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8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Ramiro Fernando Jaramillo </a:t>
            </a:r>
            <a:r>
              <a:rPr lang="es-ES" sz="18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Villafuerte</a:t>
            </a:r>
            <a:endParaRPr lang="es-ES" sz="18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Director:</a:t>
            </a:r>
          </a:p>
          <a:p>
            <a:endPara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8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Hernán Novillo </a:t>
            </a:r>
            <a:r>
              <a:rPr lang="es-ES" sz="18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Msc.</a:t>
            </a:r>
            <a:endParaRPr lang="es-ES" sz="18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MAYO DE 2013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192882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>                   </a:t>
            </a:r>
            <a:r>
              <a:rPr lang="es-EC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ESCUELA POLITÉCNICA DEL EJÉRCITO</a:t>
            </a:r>
            <a:br>
              <a:rPr lang="es-EC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s-EC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Vicerrectorado de Investigación y Vinculación con la              </a:t>
            </a:r>
            <a:br>
              <a:rPr lang="es-EC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s-EC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Colectividad</a:t>
            </a:r>
            <a:br>
              <a:rPr lang="es-EC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s-EC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Unidad de Gestión de Posgrados</a:t>
            </a:r>
            <a:endParaRPr lang="es-ES" sz="2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429684" cy="3714776"/>
          </a:xfrm>
        </p:spPr>
        <p:txBody>
          <a:bodyPr>
            <a:normAutofit fontScale="92500" lnSpcReduction="1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C" sz="3000" u="sng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SEGMENTO 2</a:t>
            </a:r>
          </a:p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GEOGRÁFICO:</a:t>
            </a:r>
            <a:endParaRPr lang="es-E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s-EC" sz="2200" b="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ersonas</a:t>
            </a:r>
            <a:r>
              <a:rPr lang="es-EC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que viven en la ciudad de Guaranda; Parroquias: Chaves, </a:t>
            </a:r>
            <a:r>
              <a:rPr lang="es-EC" sz="2200" b="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Veintimilla</a:t>
            </a:r>
            <a:r>
              <a:rPr lang="es-EC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s-EC" sz="2200" b="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Guanujo</a:t>
            </a:r>
            <a:r>
              <a:rPr lang="es-EC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DEMOGRÁFICO:</a:t>
            </a:r>
          </a:p>
          <a:p>
            <a:pPr algn="just"/>
            <a:endParaRPr lang="es-E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Mujeres y hombres profesionales de entre 25 y 50 años de edad.</a:t>
            </a:r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0"/>
            <a:ext cx="6715172" cy="2357430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SEGMENTACIÓN DEL MERCADO</a:t>
            </a: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429684" cy="3929090"/>
          </a:xfrm>
        </p:spPr>
        <p:txBody>
          <a:bodyPr>
            <a:normAutofit fontScale="85000" lnSpcReduction="2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C" sz="3300" u="sng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SEGMENTO 2</a:t>
            </a:r>
          </a:p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SOCIO ECONÓMICO / PSICOGRÁFICO.</a:t>
            </a:r>
            <a:endParaRPr lang="es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4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Mujeres y hombres cuyo nivel de ingresos oscila en un rango de entre $500 y $1,600 dólares mensuales.</a:t>
            </a:r>
            <a:endParaRPr lang="es-ES" sz="24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CONDUCTUAL.- BENEFICIOS / OCASIONES.</a:t>
            </a:r>
            <a:endParaRPr lang="es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4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Profesionales que buscan como beneficio un producto de calidad; buen servicio; comodidad y buen ambiente para servirse la comida rápida.</a:t>
            </a:r>
            <a:endParaRPr lang="es-ES" sz="24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0"/>
            <a:ext cx="6715172" cy="2357430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SEGMENTACIÓN DEL MERCADO</a:t>
            </a: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429684" cy="392909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El 94.16% de los encuestados consumen comida rápida.</a:t>
            </a:r>
          </a:p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mayor consumo de comida rápida, se evidencia en: Papas Fritas (29.41%), Papi Carne (23.20%), </a:t>
            </a:r>
            <a:r>
              <a:rPr lang="es-ES" sz="2200" b="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Salchi</a:t>
            </a: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papas (15.69%) y Hamburguesas (13.40%).</a:t>
            </a:r>
          </a:p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menores porcentajes consumen Papi Pollo, Hot </a:t>
            </a:r>
            <a:r>
              <a:rPr lang="es-ES" sz="2200" b="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Dogs</a:t>
            </a: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 Otros productos.</a:t>
            </a:r>
          </a:p>
          <a:p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6715172" cy="185738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ANÁLISIS RESUMEN DE ENCUESTAS</a:t>
            </a: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429684" cy="392909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Los aspectos que más se considera por parte de los consumidores al comprar comida rápida es: Calidad (38.86%); Precio (35.55%).</a:t>
            </a:r>
          </a:p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El competidos indirecto más fuerte lo constituye La Carreta, que es el más visitado por los consumidores (59.12%).</a:t>
            </a:r>
          </a:p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 cuanto al servicio que se ofrece en los negocios existentes, un 42.34% considera que es Bueno y un 37.22% que es Regular; mientras que Excelente apenas con un 5.11% y Muy Bueno un 8.76%.</a:t>
            </a:r>
          </a:p>
          <a:p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6715172" cy="185738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ANÁLISIS RESUMEN DE ENCUESTAS</a:t>
            </a: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429684" cy="392909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 34.31% dice consumir comida rápida al menos una vez a la semana; un 26.28%, dos veces por semana, un 24.08%, tres veces por semana; mientras que diariamente un 10.95%</a:t>
            </a:r>
          </a:p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El mayor porcentaje de consumidores; es decir el 75.91% gasta en comida rápida de $1 a $5 dólares. Y un 14.60% de entre $6 y $10 dólares.</a:t>
            </a:r>
          </a:p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 cuanto al horario en el que más consumen comida rápida, es al medio día con un 33.58% y a la noche con un 32.12%.</a:t>
            </a:r>
          </a:p>
          <a:p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6715172" cy="185738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ANÁLISIS RESUMEN DE ENCUESTAS</a:t>
            </a: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429684" cy="392909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El mayor porcentaje de encuestados, es decir el 83.94%, manifiesta la necesidad de que exista servicio a domicilio</a:t>
            </a:r>
          </a:p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El 45.26% de los encuestados, manifiestan manejar de entre $1 y $2 dólares como colación. Y un 29.93% de entre $2 y $3 dólares.</a:t>
            </a:r>
          </a:p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El 91.24% de los encuestados manifiestan sobre la necesidad de contar con un nuevo local de comida rápida de mejor calidad.</a:t>
            </a:r>
          </a:p>
          <a:p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6715172" cy="185738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ANÁLISIS RESUMEN DE ENCUESTAS</a:t>
            </a: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429684" cy="3929090"/>
          </a:xfrm>
        </p:spPr>
        <p:txBody>
          <a:bodyPr>
            <a:normAutofit/>
          </a:bodyPr>
          <a:lstStyle/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214290"/>
            <a:ext cx="7000924" cy="2000264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OFERTA Y DEMANDA PROYECTADA</a:t>
            </a: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14280" y="2786060"/>
          <a:ext cx="8715440" cy="357825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871544"/>
                <a:gridCol w="871544"/>
                <a:gridCol w="871544"/>
                <a:gridCol w="871544"/>
                <a:gridCol w="871544"/>
                <a:gridCol w="871544"/>
                <a:gridCol w="871544"/>
                <a:gridCol w="871544"/>
                <a:gridCol w="871544"/>
                <a:gridCol w="871544"/>
              </a:tblGrid>
              <a:tr h="385129">
                <a:tc gridSpan="5"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OFERTA PROYECTADA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DEMANDA PROYECTADA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85129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AÑO</a:t>
                      </a:r>
                      <a:r>
                        <a:rPr lang="es-ES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AÑO 2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AÑO 3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AÑO 4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AÑO 5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AÑO 1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AÑO 2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AÑO 3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AÑO 4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AÑO 5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11,520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17,640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23,760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30,240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36,720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115,920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118,080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119,160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120,600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122,040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9,000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14,040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18,7120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23,760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28,800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92,880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92,880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93,960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95,040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96,120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6,120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9,360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12,600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16,200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19,440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62,640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62,640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63,360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64,440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65,160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5,400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7,920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10,800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13,680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16,560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53,640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53,640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54,360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55,080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55,440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3,600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5,760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7,560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9,720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11,880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37,800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37,800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38,520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38,880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39,240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2,880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4,320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5,760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7,200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9,000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28,800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28,800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29,160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29,520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29,880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429684" cy="3929090"/>
          </a:xfrm>
        </p:spPr>
        <p:txBody>
          <a:bodyPr>
            <a:normAutofit/>
          </a:bodyPr>
          <a:lstStyle/>
          <a:p>
            <a:pPr algn="just"/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214290"/>
            <a:ext cx="6715172" cy="1928826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DEMANDA </a:t>
            </a:r>
            <a:b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INSATISFECHA</a:t>
            </a: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14283" y="2714622"/>
          <a:ext cx="8715434" cy="38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5"/>
                <a:gridCol w="1000132"/>
                <a:gridCol w="1214446"/>
                <a:gridCol w="1071570"/>
                <a:gridCol w="1143008"/>
                <a:gridCol w="1112391"/>
                <a:gridCol w="1245062"/>
              </a:tblGrid>
              <a:tr h="676424">
                <a:tc rowSpan="2"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PRODUCTOS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OFERTA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DEMANDA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DEMANDA</a:t>
                      </a:r>
                      <a:r>
                        <a:rPr lang="es-E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INSATISFECHA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9189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DIARIA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ANUAL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DIARIA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ANUAL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DIARIA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rial" pitchFamily="34" charset="0"/>
                          <a:cs typeface="Arial" pitchFamily="34" charset="0"/>
                        </a:rPr>
                        <a:t>ANUAL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PAPAS FRITAS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50,400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322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115,920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182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65,520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PAPI CARNE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40,320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254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91,440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142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51,120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SALCHI PAPAS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27,000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172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61,920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34,920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HAMBURGUESAS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23,040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52,920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29,880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PAPI POLLO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15,560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104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37,440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20,880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HOT DOGS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12,600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28,440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itchFamily="34" charset="0"/>
                          <a:cs typeface="Arial" pitchFamily="34" charset="0"/>
                        </a:rPr>
                        <a:t>15,840</a:t>
                      </a:r>
                      <a:endParaRPr lang="es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4000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C" sz="1700" b="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NOMBRE:  </a:t>
            </a:r>
            <a:r>
              <a:rPr lang="es-EC" sz="1700" b="0" cap="none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Mc</a:t>
            </a:r>
            <a:r>
              <a:rPr lang="es-EC" sz="1700" b="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Lobo (Comida Rápida)</a:t>
            </a:r>
            <a:endParaRPr lang="es-ES" sz="17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C" sz="1700" b="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LOGOTIPO:</a:t>
            </a:r>
            <a:endParaRPr lang="es-EC" sz="1700" cap="none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C" sz="2600" cap="none" dirty="0" smtClean="0">
                <a:solidFill>
                  <a:srgbClr val="0070C0"/>
                </a:solidFill>
                <a:latin typeface="BlizzardD" pitchFamily="66" charset="0"/>
              </a:rPr>
              <a:t>          </a:t>
            </a:r>
            <a:r>
              <a:rPr lang="es-EC" sz="2800" b="0" cap="none" dirty="0" smtClean="0">
                <a:solidFill>
                  <a:schemeClr val="tx1"/>
                </a:solidFill>
                <a:latin typeface="Arial" pitchFamily="34" charset="0"/>
              </a:rPr>
              <a:t>                 </a:t>
            </a:r>
            <a:r>
              <a:rPr lang="es-EC" sz="2600" cap="none" dirty="0" smtClean="0">
                <a:solidFill>
                  <a:srgbClr val="0070C0"/>
                </a:solidFill>
                <a:latin typeface="BlizzardD" pitchFamily="66" charset="0"/>
              </a:rPr>
              <a:t> </a:t>
            </a:r>
            <a:r>
              <a:rPr lang="es-EC" sz="2600" cap="none" dirty="0" err="1" smtClean="0">
                <a:solidFill>
                  <a:srgbClr val="0070C0"/>
                </a:solidFill>
                <a:latin typeface="BlizzardD" pitchFamily="66" charset="0"/>
              </a:rPr>
              <a:t>Mc</a:t>
            </a:r>
            <a:r>
              <a:rPr lang="es-EC" sz="2600" cap="none" dirty="0" smtClean="0">
                <a:solidFill>
                  <a:srgbClr val="0070C0"/>
                </a:solidFill>
                <a:latin typeface="BlizzardD" pitchFamily="66" charset="0"/>
              </a:rPr>
              <a:t>. Lobo</a:t>
            </a:r>
          </a:p>
          <a:p>
            <a:pPr algn="just"/>
            <a:endParaRPr lang="es-EC" sz="2600" cap="none" dirty="0" smtClean="0">
              <a:solidFill>
                <a:srgbClr val="0070C0"/>
              </a:solidFill>
              <a:latin typeface="BlizzardD" pitchFamily="66" charset="0"/>
            </a:endParaRPr>
          </a:p>
          <a:p>
            <a:pPr algn="just"/>
            <a:r>
              <a:rPr lang="es-EC" sz="2400" cap="none" dirty="0" smtClean="0">
                <a:solidFill>
                  <a:schemeClr val="tx1"/>
                </a:solidFill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 algn="just"/>
            <a:r>
              <a:rPr lang="es-EC" sz="2400" cap="none" dirty="0" smtClean="0">
                <a:solidFill>
                  <a:schemeClr val="tx1"/>
                </a:solidFill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 algn="just"/>
            <a:r>
              <a:rPr lang="es-EC" sz="2400" cap="none" dirty="0" smtClean="0">
                <a:solidFill>
                  <a:schemeClr val="tx1"/>
                </a:solidFill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es-EC" sz="2400" cap="none" dirty="0" smtClean="0">
                <a:solidFill>
                  <a:schemeClr val="tx1"/>
                </a:solidFill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      Comida R</a:t>
            </a:r>
            <a:r>
              <a:rPr lang="es-EC" sz="2400" cap="none" dirty="0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lang="es-EC" sz="2400" cap="none" dirty="0" smtClean="0">
                <a:solidFill>
                  <a:schemeClr val="tx1"/>
                </a:solidFill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pida</a:t>
            </a:r>
            <a:r>
              <a:rPr lang="es-EC" sz="2400" cap="none" dirty="0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</a:p>
          <a:p>
            <a:pPr algn="just"/>
            <a:endParaRPr lang="es-EC" sz="2400" cap="none" dirty="0" smtClean="0">
              <a:solidFill>
                <a:schemeClr val="tx1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C" sz="17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LEMA: ¡Comida rápida para disfrutarla lentamente!</a:t>
            </a:r>
            <a:endParaRPr lang="es-ES" sz="17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C" sz="17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17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PERSONAJE DE MARCA: Caricatura de la cara de un lobo con sombrero </a:t>
            </a:r>
            <a:endParaRPr lang="es-ES" sz="17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b="0" cap="none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500042"/>
            <a:ext cx="6715172" cy="150019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MERCADO Y COMERCIALIZACIÓN</a:t>
            </a:r>
            <a:endParaRPr lang="es-E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429000"/>
            <a:ext cx="1428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3786214"/>
          </a:xfrm>
        </p:spPr>
        <p:txBody>
          <a:bodyPr>
            <a:normAutofit/>
          </a:bodyPr>
          <a:lstStyle/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500042"/>
            <a:ext cx="6715172" cy="150019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CADENA DE DISTRIBUCIÓN</a:t>
            </a:r>
            <a:endParaRPr lang="es-E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785918" y="3857628"/>
            <a:ext cx="1928826" cy="78581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PRODUCTOR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214942" y="3857628"/>
            <a:ext cx="1928826" cy="78581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CLIENTE CONSUMIDOR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3857620" y="4071942"/>
            <a:ext cx="128588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786058"/>
            <a:ext cx="8572560" cy="3786214"/>
          </a:xfrm>
        </p:spPr>
        <p:txBody>
          <a:bodyPr/>
          <a:lstStyle/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“PROYECTO DE INVERSIÓN PARA LA INSTALACIÓN DE </a:t>
            </a:r>
          </a:p>
          <a:p>
            <a:endParaRPr lang="es-EC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NEGOCIO DE PRODUCCIÓN Y COMERCIALIZACIÓN </a:t>
            </a:r>
          </a:p>
          <a:p>
            <a:endParaRPr lang="es-EC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COMIDA RÁPIDA EN LA CIUDAD DE GUARANDA”</a:t>
            </a: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428604"/>
            <a:ext cx="6715172" cy="1571636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TÍTULO DEL PROYECTO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3786214"/>
          </a:xfrm>
        </p:spPr>
        <p:txBody>
          <a:bodyPr>
            <a:normAutofit/>
          </a:bodyPr>
          <a:lstStyle/>
          <a:p>
            <a:endParaRPr lang="es-ES" sz="4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ESTUDIO TÉCNICO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500042"/>
            <a:ext cx="6715172" cy="150019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071934" y="642918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378621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C" sz="29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tamaño del proyecto se ha determinado sobre la base de la demanda de comida rápida en la ciudad de Guaranda. </a:t>
            </a:r>
          </a:p>
          <a:p>
            <a:pPr algn="just"/>
            <a:endParaRPr lang="es-EC" sz="29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9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Hemos estimado un 10% de participación en el mercado; es decir: </a:t>
            </a:r>
          </a:p>
          <a:p>
            <a:pPr algn="just"/>
            <a:endParaRPr lang="es-EC" sz="2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11,520 porciones de papas fritas; </a:t>
            </a:r>
          </a:p>
          <a:p>
            <a:pPr algn="just"/>
            <a:r>
              <a:rPr lang="es-EC" sz="2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9,000 porciones de papi carne; </a:t>
            </a:r>
          </a:p>
          <a:p>
            <a:pPr algn="just"/>
            <a:r>
              <a:rPr lang="es-EC" sz="2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6,120 porciones de </a:t>
            </a:r>
            <a:r>
              <a:rPr lang="es-EC" sz="29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salchi</a:t>
            </a:r>
            <a:r>
              <a:rPr lang="es-EC" sz="2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papas; </a:t>
            </a:r>
          </a:p>
          <a:p>
            <a:pPr algn="just"/>
            <a:r>
              <a:rPr lang="es-EC" sz="2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5,400 hamburguesas; </a:t>
            </a:r>
          </a:p>
          <a:p>
            <a:pPr algn="just"/>
            <a:r>
              <a:rPr lang="es-EC" sz="2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3,600 porciones de papi pollo y </a:t>
            </a:r>
          </a:p>
          <a:p>
            <a:pPr algn="just"/>
            <a:r>
              <a:rPr lang="es-EC" sz="2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2,880 </a:t>
            </a:r>
            <a:r>
              <a:rPr lang="es-EC" sz="29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hot</a:t>
            </a:r>
            <a:r>
              <a:rPr lang="es-EC" sz="2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C" sz="29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dogs</a:t>
            </a:r>
            <a:r>
              <a:rPr lang="es-EC" sz="2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9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4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500042"/>
            <a:ext cx="6715172" cy="150019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TAMAÑO DEL PROYECTO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3643338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MACRO LOCALIZACIÓN</a:t>
            </a:r>
          </a:p>
          <a:p>
            <a:endParaRPr lang="es-EC" sz="2400" b="0" dirty="0" smtClean="0">
              <a:solidFill>
                <a:schemeClr val="tx1"/>
              </a:solidFill>
            </a:endParaRPr>
          </a:p>
          <a:p>
            <a:pPr algn="l"/>
            <a:r>
              <a:rPr lang="es-EC" sz="2400" b="0" dirty="0" smtClean="0">
                <a:solidFill>
                  <a:schemeClr val="tx1"/>
                </a:solidFill>
              </a:rPr>
              <a:t>PAÍS: 		ECUADOR</a:t>
            </a:r>
            <a:endParaRPr lang="es-ES" sz="2400" b="0" dirty="0" smtClean="0">
              <a:solidFill>
                <a:schemeClr val="tx1"/>
              </a:solidFill>
            </a:endParaRPr>
          </a:p>
          <a:p>
            <a:pPr algn="l"/>
            <a:r>
              <a:rPr lang="es-EC" sz="2400" b="0" dirty="0" smtClean="0">
                <a:solidFill>
                  <a:schemeClr val="tx1"/>
                </a:solidFill>
              </a:rPr>
              <a:t>PROVINCIA: 	BOLÍVAR</a:t>
            </a:r>
            <a:endParaRPr lang="es-ES" sz="2400" b="0" dirty="0" smtClean="0">
              <a:solidFill>
                <a:schemeClr val="tx1"/>
              </a:solidFill>
            </a:endParaRPr>
          </a:p>
          <a:p>
            <a:pPr algn="l"/>
            <a:r>
              <a:rPr lang="es-EC" sz="2400" b="0" dirty="0" smtClean="0">
                <a:solidFill>
                  <a:schemeClr val="tx1"/>
                </a:solidFill>
              </a:rPr>
              <a:t>CIUDAD: 		GUARANDA</a:t>
            </a:r>
            <a:endParaRPr lang="es-ES" sz="2400" b="0" dirty="0" smtClean="0">
              <a:solidFill>
                <a:schemeClr val="tx1"/>
              </a:solidFill>
            </a:endParaRPr>
          </a:p>
          <a:p>
            <a:pPr algn="l"/>
            <a:r>
              <a:rPr lang="es-EC" sz="2400" b="0" dirty="0" smtClean="0">
                <a:solidFill>
                  <a:schemeClr val="tx1"/>
                </a:solidFill>
              </a:rPr>
              <a:t>PARROQUIA: 	VEINTIMILLA</a:t>
            </a:r>
            <a:endParaRPr lang="es-ES" sz="2400" b="0" dirty="0" smtClean="0">
              <a:solidFill>
                <a:schemeClr val="tx1"/>
              </a:solidFill>
            </a:endParaRPr>
          </a:p>
          <a:p>
            <a:pPr algn="l"/>
            <a:endParaRPr lang="es-E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500042"/>
            <a:ext cx="6715172" cy="150019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LOCALIZACIÓN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3643338"/>
          </a:xfrm>
        </p:spPr>
        <p:txBody>
          <a:bodyPr>
            <a:normAutofit lnSpcReduction="10000"/>
          </a:bodyPr>
          <a:lstStyle/>
          <a:p>
            <a:r>
              <a:rPr lang="es-E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MICRO LOCALIZACIÓN</a:t>
            </a:r>
          </a:p>
          <a:p>
            <a:endParaRPr lang="es-E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Luego de aplicado el método de Valoración Cuantificada, la localización del proyecto es la siguiente:</a:t>
            </a:r>
            <a:endParaRPr lang="es-EC" sz="24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es-EC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C" sz="24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Plaza Histórica 15 de Mayo (Plaza en proceso de regeneración, ubicado en el Sector </a:t>
            </a:r>
            <a:r>
              <a:rPr lang="es-EC" sz="2400" b="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CeNtro</a:t>
            </a:r>
            <a:r>
              <a:rPr lang="es-EC" sz="24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Norte de la ciudad).</a:t>
            </a:r>
            <a:endParaRPr lang="es-ES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E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500042"/>
            <a:ext cx="6715172" cy="1571636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LOCALIZACIÓN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3643338"/>
          </a:xfrm>
        </p:spPr>
        <p:txBody>
          <a:bodyPr>
            <a:normAutofit/>
          </a:bodyPr>
          <a:lstStyle/>
          <a:p>
            <a:pPr algn="l"/>
            <a:endParaRPr lang="es-E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500042"/>
            <a:ext cx="6715172" cy="1571636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INVERSIONES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071538" y="3432188"/>
          <a:ext cx="7143800" cy="1828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57652"/>
                <a:gridCol w="328614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INVERSION FIJA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$11,820.30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INVERSION INTANGIBLE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$1,475.00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CAPITAL DE TRABAJO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$1,259.41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$14,554.71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3643338"/>
          </a:xfrm>
        </p:spPr>
        <p:txBody>
          <a:bodyPr>
            <a:normAutofit/>
          </a:bodyPr>
          <a:lstStyle/>
          <a:p>
            <a:endParaRPr lang="es-EC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C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Nombre o Razón Social</a:t>
            </a:r>
            <a:endParaRPr lang="es-ES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C" sz="24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C" sz="2400" b="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Mc</a:t>
            </a:r>
            <a:r>
              <a:rPr lang="es-EC" sz="24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Lobo Comida Rápida Cía. Ltda., con domicilio en la ciudad de Guaranda, provincia Bolívar, República del Ecuador.</a:t>
            </a:r>
            <a:endParaRPr lang="es-ES" sz="2400" b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072362" cy="185738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LA EMPRESA Y SU ORGANIZACIÓN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3643338"/>
          </a:xfrm>
        </p:spPr>
        <p:txBody>
          <a:bodyPr>
            <a:normAutofit lnSpcReduction="10000"/>
          </a:bodyPr>
          <a:lstStyle/>
          <a:p>
            <a:endParaRPr lang="es-EC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C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VISIÓN</a:t>
            </a:r>
          </a:p>
          <a:p>
            <a:endParaRPr lang="es-EC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4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el año 2018, </a:t>
            </a:r>
            <a:r>
              <a:rPr lang="es-EC" sz="2400" b="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  <a:r>
              <a:rPr lang="es-EC" sz="24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Lobo se convertirá en un negocio de comida rápida referente de la ciudad de Guaranda y la provincia; con la oferta de productos enmarcados en la excelencia y con una variedad para satisfacer los gustos más exigentes de sus clientes.</a:t>
            </a:r>
            <a:endParaRPr lang="es-ES" sz="24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C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072362" cy="185738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BASE FILOSÓFICA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3643338"/>
          </a:xfrm>
        </p:spPr>
        <p:txBody>
          <a:bodyPr>
            <a:normAutofit lnSpcReduction="10000"/>
          </a:bodyPr>
          <a:lstStyle/>
          <a:p>
            <a:endParaRPr lang="es-EC" sz="15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C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MISIÓN</a:t>
            </a:r>
          </a:p>
          <a:p>
            <a:endParaRPr lang="es-EC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400" b="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  <a:r>
              <a:rPr lang="es-EC" sz="24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Lobo es un negocio de la ciudad de Guaranda, especializado en preparar comida rápida de muy buena calidad e higiene, con un local cómodo, limpio y acogedor, y con un personal comprometido en una atención personalizada a fin de brindar un servicio de primera a los clientes.</a:t>
            </a:r>
            <a:endParaRPr lang="es-ES" sz="24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C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072362" cy="185738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BASE FILOSÓFICA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3643338"/>
          </a:xfrm>
        </p:spPr>
        <p:txBody>
          <a:bodyPr>
            <a:normAutofit lnSpcReduction="10000"/>
          </a:bodyPr>
          <a:lstStyle/>
          <a:p>
            <a:endParaRPr lang="es-EC" sz="15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Los principios y valores de </a:t>
            </a:r>
            <a:r>
              <a:rPr lang="es-EC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Mc</a:t>
            </a:r>
            <a:r>
              <a:rPr lang="es-EC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Lobo son:</a:t>
            </a:r>
            <a:endParaRPr lang="es-E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C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§"/>
            </a:pPr>
            <a:r>
              <a:rPr lang="es-EC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Calidad</a:t>
            </a:r>
            <a:endParaRPr lang="es-E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§"/>
            </a:pPr>
            <a:r>
              <a:rPr lang="es-EC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Higiene</a:t>
            </a:r>
            <a:endParaRPr lang="es-E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§"/>
            </a:pPr>
            <a:r>
              <a:rPr lang="es-EC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Comodidad</a:t>
            </a:r>
            <a:endParaRPr lang="es-E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§"/>
            </a:pPr>
            <a:r>
              <a:rPr lang="es-EC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Limpieza</a:t>
            </a:r>
            <a:endParaRPr lang="es-E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§"/>
            </a:pPr>
            <a:r>
              <a:rPr lang="es-EC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Atención Personalizada</a:t>
            </a:r>
            <a:endParaRPr lang="es-E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§"/>
            </a:pPr>
            <a:r>
              <a:rPr lang="es-EC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Servicio de Primera</a:t>
            </a:r>
            <a:endParaRPr lang="es-E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C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072362" cy="185738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PRINCIPIOS Y VALORES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3786214"/>
          </a:xfrm>
        </p:spPr>
        <p:txBody>
          <a:bodyPr>
            <a:noAutofit/>
          </a:bodyPr>
          <a:lstStyle/>
          <a:p>
            <a:endParaRPr lang="es-EC" sz="1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s-EC" sz="1800" b="0" cap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C" sz="18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Brindar calidad absoluta en la producción de los productos.</a:t>
            </a:r>
            <a:endParaRPr lang="es-ES" sz="18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C" sz="18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Entregar un servicio eficiente al cliente; de tal manera de lograr lealtad.</a:t>
            </a:r>
            <a:endParaRPr lang="es-ES" sz="18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C" sz="18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Ofrecer precios accesibles y por tanto competitivos.</a:t>
            </a:r>
            <a:endParaRPr lang="es-ES" sz="18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C" sz="18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Dar comodidad al cliente y un ambiente cómodo y acogedor.</a:t>
            </a:r>
            <a:endParaRPr lang="es-ES" sz="18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C" sz="18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Aplicar acciones publicitarias y de promoción acorde al mercado.</a:t>
            </a:r>
            <a:endParaRPr lang="es-ES" sz="18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s-EC" sz="18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Hacer notar al cliente la higiene en la preparación de los alimentos.</a:t>
            </a:r>
            <a:endParaRPr lang="es-ES" sz="18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8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C" sz="18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072362" cy="150019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OBJETIVOS ESTRATÉGICOS</a:t>
            </a:r>
            <a:endParaRPr lang="es-E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786058"/>
            <a:ext cx="8572560" cy="3786214"/>
          </a:xfrm>
        </p:spPr>
        <p:txBody>
          <a:bodyPr/>
          <a:lstStyle/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4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Poner en marcha un proyecto para la producción y comercialización de comida rápida de excelente calidad y servicio diferenciado en la ciudad de Guaranda con el fin de satisfacer la demanda existente.</a:t>
            </a:r>
            <a:endParaRPr lang="es-ES" sz="24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428604"/>
            <a:ext cx="6715172" cy="1214446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 GENERAL</a:t>
            </a: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072362" cy="150019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ORGANIZACIÓN ADMINISTRATIVA</a:t>
            </a:r>
            <a:endParaRPr lang="es-E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57188" y="2571750"/>
            <a:ext cx="857253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4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proyecto contará básicamente con el</a:t>
            </a:r>
            <a:r>
              <a:rPr kumimoji="0" lang="es-EC" sz="240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</a:t>
            </a:r>
            <a:r>
              <a:rPr kumimoji="0" lang="es-EC" sz="24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iguiente</a:t>
            </a:r>
            <a:r>
              <a:rPr lang="es-EC" sz="2400" cap="none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C" sz="24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personal:</a:t>
            </a:r>
            <a:endParaRPr kumimoji="0" lang="es-ES" sz="24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01 Administrador-Cajero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01 Cocinera-o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01 Ayudante de Cocina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01 Auxiliar de Servicio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01 Repartidor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072362" cy="1500198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ESTUDIO ECONÓMICO FINANCIERO</a:t>
            </a:r>
            <a:endParaRPr lang="es-ES" sz="4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402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rmine Tango" pitchFamily="66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4282" y="2571750"/>
            <a:ext cx="871543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PRESUPUESTO</a:t>
            </a:r>
            <a:r>
              <a:rPr kumimoji="0" lang="es-ES" sz="280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DE INVERSIÓN TOTAL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400" cap="none" baseline="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400" cap="none" baseline="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400" cap="none" baseline="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400" cap="none" baseline="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071538" y="3432188"/>
          <a:ext cx="7143800" cy="1828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57652"/>
                <a:gridCol w="328614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INVERSION FIJA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$11,820.30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INVERSION INTANGIBLE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$1,475.00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CAPITAL DE TRABAJO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$1,259.41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0" dirty="0" smtClean="0">
                          <a:latin typeface="Arial" pitchFamily="34" charset="0"/>
                          <a:cs typeface="Arial" pitchFamily="34" charset="0"/>
                        </a:rPr>
                        <a:t>$14,554.71</a:t>
                      </a:r>
                      <a:endParaRPr lang="es-E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1000132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B050"/>
                </a:solidFill>
              </a:rPr>
              <a:t>      PRESUPUESTO DE INGRESOS POR      VENTAS ANUALES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14284" y="1500176"/>
          <a:ext cx="8715432" cy="47149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71634"/>
                <a:gridCol w="1428760"/>
                <a:gridCol w="1428760"/>
                <a:gridCol w="1500198"/>
                <a:gridCol w="1428760"/>
                <a:gridCol w="1357320"/>
              </a:tblGrid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AÑOS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AÑO 1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AÑ0 2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AÑO 3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AÑO 4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AÑO 5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Papas Fritas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11,520.00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19,404.00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28,512.00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39,312.00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51,408.00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Papi Carne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11,250.00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18,954.00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27,144.00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36,828.00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47,520.00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Salchi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Papas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7,650.00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12,636.00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18,270.00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25,110.00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32,076.00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Hamburguesas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9,450.00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15,048.00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22,680.00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31,464.00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41,400.00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Papi Pollo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6,300.00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10,944.00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15,876.00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22,356.00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29,700.00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Hot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Dogs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5,040.00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8,208.00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12,096.00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16,560.00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22,500.00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51,210.00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85,194.00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124,578.00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171,630.00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224,604.00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Subproductos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Almidón  Papa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3,240.00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3,402.00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3,572.00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3,750.00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3938.24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Manteca de Res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270.00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283.50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297.67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312.56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328.19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Aceite quemado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288.00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302.40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317.52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333.40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350.06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Desperdicios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480.00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504.00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529.20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555.56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583.44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55,488.00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89,969.40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129,294.39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176,582.33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229,803.93</a:t>
                      </a: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1000132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B050"/>
                </a:solidFill>
              </a:rPr>
              <a:t>      PRESUPUESTO DEL COSTO DE     </a:t>
            </a:r>
            <a:br>
              <a:rPr lang="es-ES" b="1" dirty="0" smtClean="0">
                <a:solidFill>
                  <a:srgbClr val="00B050"/>
                </a:solidFill>
              </a:rPr>
            </a:br>
            <a:r>
              <a:rPr lang="es-ES" b="1" dirty="0" smtClean="0">
                <a:solidFill>
                  <a:srgbClr val="00B050"/>
                </a:solidFill>
              </a:rPr>
              <a:t>      PRODUCCIÓN TOTAL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28662" y="1857365"/>
          <a:ext cx="7500990" cy="28232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96684"/>
                <a:gridCol w="3204306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COSTOS DE FABRICACIÓN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41,751.05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COSTOS DE ADMINISTRACIÓN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14,155.05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COSTOS DE VENTAS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6,795.13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s-ES" sz="2400" b="1" dirty="0" smtClean="0">
                          <a:latin typeface="Arial" pitchFamily="34" charset="0"/>
                          <a:cs typeface="Arial" pitchFamily="34" charset="0"/>
                        </a:rPr>
                        <a:t>COSTO TOTAL</a:t>
                      </a:r>
                      <a:endParaRPr lang="es-E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latin typeface="Arial" pitchFamily="34" charset="0"/>
                          <a:cs typeface="Arial" pitchFamily="34" charset="0"/>
                        </a:rPr>
                        <a:t>62,701.23</a:t>
                      </a:r>
                      <a:endParaRPr lang="es-E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72560" cy="1071570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>        ESTRUCTURA DE COSTOS</a:t>
            </a:r>
            <a:endParaRPr lang="es-ES" sz="40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28662" y="1857361"/>
          <a:ext cx="7500990" cy="27860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96684"/>
                <a:gridCol w="3204306"/>
              </a:tblGrid>
              <a:tr h="696521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6521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COSTOS FIJOS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30,277.67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6521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COSTOS VARIABLES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32,423.56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6521">
                <a:tc>
                  <a:txBody>
                    <a:bodyPr/>
                    <a:lstStyle/>
                    <a:p>
                      <a:r>
                        <a:rPr lang="es-ES" sz="2400" b="1" dirty="0" smtClean="0">
                          <a:latin typeface="Arial" pitchFamily="34" charset="0"/>
                          <a:cs typeface="Arial" pitchFamily="34" charset="0"/>
                        </a:rPr>
                        <a:t>COSTO TOTAL</a:t>
                      </a:r>
                      <a:endParaRPr lang="es-E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latin typeface="Arial" pitchFamily="34" charset="0"/>
                          <a:cs typeface="Arial" pitchFamily="34" charset="0"/>
                        </a:rPr>
                        <a:t>62,701.23</a:t>
                      </a:r>
                      <a:endParaRPr lang="es-E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72560" cy="1071570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>        PUNTO DE EQUILIBRIO</a:t>
            </a:r>
            <a:endParaRPr lang="es-ES" sz="40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88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       COSTOS FIJOS                   30,277.67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PE  =                                        =                               =     62,712.65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		 MARGEN DE                        0.4828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      CONTRIBUCIÓN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18757		PORCIONES DE PAPAS FRITAS    O	$18,757.00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14650		PORCIONES DE PAPI CARNE 	      O	$18,312.50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9965		PORCIONES DE SALCHIPAPAS     O	$12,456.25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8786		HAMBURGUESAS 		      O	$15,375.50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5864		PORCIONES DE PAPI POLLO	      O	$10,262.00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4691		HOT DOGS 			      O	$8,209.25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7 Conector recto"/>
          <p:cNvCxnSpPr/>
          <p:nvPr/>
        </p:nvCxnSpPr>
        <p:spPr>
          <a:xfrm>
            <a:off x="1142976" y="2214554"/>
            <a:ext cx="207170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286248" y="2214554"/>
            <a:ext cx="142876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0"/>
            <a:ext cx="8572560" cy="1142984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/>
            </a:r>
            <a:br>
              <a:rPr lang="es-ES" sz="40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        </a:t>
            </a:r>
            <a:r>
              <a:rPr lang="es-ES" sz="3600" b="1" dirty="0" smtClean="0">
                <a:solidFill>
                  <a:srgbClr val="00B050"/>
                </a:solidFill>
              </a:rPr>
              <a:t>ESTADO DE RESULTADOS</a:t>
            </a:r>
            <a:br>
              <a:rPr lang="es-ES" sz="3600" b="1" dirty="0" smtClean="0">
                <a:solidFill>
                  <a:srgbClr val="00B050"/>
                </a:solidFill>
              </a:rPr>
            </a:br>
            <a:r>
              <a:rPr lang="es-ES" sz="3600" b="1" dirty="0" smtClean="0">
                <a:solidFill>
                  <a:srgbClr val="00B050"/>
                </a:solidFill>
              </a:rPr>
              <a:t>         PROYECTADO</a:t>
            </a:r>
            <a:endParaRPr lang="es-ES" sz="3600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88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	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85718" y="2214554"/>
          <a:ext cx="8644002" cy="19288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85952"/>
                <a:gridCol w="1500198"/>
                <a:gridCol w="1357322"/>
                <a:gridCol w="1357322"/>
                <a:gridCol w="1357322"/>
                <a:gridCol w="1285886"/>
              </a:tblGrid>
              <a:tr h="70755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AÑO 1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AÑO 2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AÑO 3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AÑO 4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AÑO 5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1267"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UTILIDAD NETA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(11,849.55)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9,669.00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28,095.96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50,356.90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75,551.18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214422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/>
            </a:r>
            <a:br>
              <a:rPr lang="es-ES" sz="40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     </a:t>
            </a:r>
            <a:r>
              <a:rPr lang="es-E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FLUJO DE EFECTIVO </a:t>
            </a:r>
            <a:br>
              <a:rPr lang="es-E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es-E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PROYECTADO</a:t>
            </a:r>
            <a:endParaRPr lang="es-ES" sz="4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88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	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85718" y="2214554"/>
          <a:ext cx="8644002" cy="19288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85952"/>
                <a:gridCol w="1500198"/>
                <a:gridCol w="1357322"/>
                <a:gridCol w="1357322"/>
                <a:gridCol w="1357322"/>
                <a:gridCol w="1285886"/>
              </a:tblGrid>
              <a:tr h="70755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AÑO 1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AÑO 2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AÑO 3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AÑO 4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AÑO 5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1267"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FLUJO NETO DE CAJA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(11,686.93)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11,091.03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29,518.19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51,778.93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81,030.04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/>
            </a:r>
            <a:br>
              <a:rPr lang="es-ES" sz="40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     </a:t>
            </a:r>
            <a:r>
              <a:rPr lang="es-ES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EVALUACIÓN FINANCIERA</a:t>
            </a:r>
            <a:endParaRPr lang="es-ES" sz="4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880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TASA DE DESCUENTO O TASA MÍNIMA ACEPTABLE DE RENDIMIENTO (TMAR)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i = inflación		4%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f = Riesgo		5%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Tasa del Mercado Financiero		18%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TMAR = 0.04 + 0.05 + 0.04 (0.05)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TMAR = 0.09 + 0.020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TMAR = 0.092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0.092 + 0.18% = 0.27		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TMAR = 0.27 = 27%</a:t>
            </a: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8 Conector recto de flecha"/>
          <p:cNvCxnSpPr/>
          <p:nvPr/>
        </p:nvCxnSpPr>
        <p:spPr>
          <a:xfrm>
            <a:off x="1928794" y="3000372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1928794" y="3357562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3857620" y="3714752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/>
            </a:r>
            <a:br>
              <a:rPr lang="es-ES" sz="40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     </a:t>
            </a:r>
            <a:r>
              <a:rPr lang="es-ES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EVALUACIÓN FINANCIERA</a:t>
            </a:r>
            <a:endParaRPr lang="es-ES" sz="4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286808" cy="45451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VALOR ACTUAL NETO</a:t>
            </a:r>
          </a:p>
          <a:p>
            <a:pPr algn="ctr">
              <a:buNone/>
            </a:pPr>
            <a:endParaRPr lang="es-E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dirty="0" smtClean="0"/>
              <a:t>   </a:t>
            </a:r>
          </a:p>
          <a:p>
            <a:pPr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De acuerdo al resultado obtenido en el cálculo del VAN, podemos asegurar que el proyecto es viable económicamente, ya que nos brinda $41,958.85 adicionales luego de recuperar la inversión.</a:t>
            </a: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7 Rectángulo redondeado"/>
          <p:cNvSpPr/>
          <p:nvPr/>
        </p:nvSpPr>
        <p:spPr>
          <a:xfrm>
            <a:off x="2928926" y="2643182"/>
            <a:ext cx="3571900" cy="121444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VAN = 41,958.85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714620"/>
            <a:ext cx="8572560" cy="3857652"/>
          </a:xfrm>
        </p:spPr>
        <p:txBody>
          <a:bodyPr>
            <a:normAutofit fontScale="25000" lnSpcReduction="20000"/>
          </a:bodyPr>
          <a:lstStyle/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C" sz="50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EC" sz="96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Lograr alianzas estratégicas con proveedores de la localidad para el abastecimiento de materias primas de calidad.</a:t>
            </a:r>
            <a:endParaRPr lang="es-ES" sz="96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96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96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C" sz="96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Contar con recursos humanos preparados y motivados; para cumplir con la producción de comida rápida en óptimas condiciones.</a:t>
            </a:r>
            <a:endParaRPr lang="es-ES" sz="96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96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96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C" sz="96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Preparar un plan de marketing a fin de lograr objetivos estratégicos que permitan </a:t>
            </a:r>
            <a:r>
              <a:rPr lang="es-EC" sz="9600" b="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fidelizar</a:t>
            </a:r>
            <a:r>
              <a:rPr lang="es-EC" sz="96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clientes.</a:t>
            </a:r>
            <a:endParaRPr lang="es-ES" sz="96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C" sz="9600" cap="none" dirty="0" smtClean="0"/>
              <a:t> </a:t>
            </a:r>
            <a:endParaRPr lang="es-ES" sz="9600" dirty="0" smtClean="0"/>
          </a:p>
          <a:p>
            <a:endParaRPr lang="es-E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571480"/>
            <a:ext cx="6715172" cy="1571636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 ESPECÍFICOS</a:t>
            </a: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/>
            </a:r>
            <a:br>
              <a:rPr lang="es-ES" sz="40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     </a:t>
            </a:r>
            <a:r>
              <a:rPr lang="es-ES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EVALUACIÓN FINANCIERA</a:t>
            </a:r>
            <a:endParaRPr lang="es-ES" sz="4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86808" cy="46165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TASA INTERNA DE RETORNO</a:t>
            </a:r>
          </a:p>
          <a:p>
            <a:pPr algn="ctr">
              <a:buNone/>
            </a:pPr>
            <a:endParaRPr lang="es-E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C" sz="2400" dirty="0" smtClean="0">
                <a:latin typeface="Arial" pitchFamily="34" charset="0"/>
                <a:cs typeface="Arial" pitchFamily="34" charset="0"/>
              </a:rPr>
              <a:t>La Tasa Interna de Retorno demuestra que el proyecto es viable, ya que la tasa (70.8%), es muy superior a la Tasa Mínima Aceptable de Rendimiento (27%).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7 Rectángulo redondeado"/>
          <p:cNvSpPr/>
          <p:nvPr/>
        </p:nvSpPr>
        <p:spPr>
          <a:xfrm>
            <a:off x="2928926" y="2500306"/>
            <a:ext cx="3571900" cy="12144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TIR = 70.8%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/>
            </a:r>
            <a:br>
              <a:rPr lang="es-ES" sz="40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     </a:t>
            </a:r>
            <a:r>
              <a:rPr lang="es-ES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EVALUACIÓN FINANCIERA</a:t>
            </a:r>
            <a:endParaRPr lang="es-ES" sz="4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86808" cy="46165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PERÍODO DE RECUPERACIÓN DE LA INVERSIÓN</a:t>
            </a: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El tiempo de recuperación de la inversión es bastante aceptable.</a:t>
            </a:r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7 Rectángulo redondeado"/>
          <p:cNvSpPr/>
          <p:nvPr/>
        </p:nvSpPr>
        <p:spPr>
          <a:xfrm>
            <a:off x="1428728" y="2857496"/>
            <a:ext cx="6500858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 = 2 AÑOS  6 MESES  4 DÍAS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/>
            </a:r>
            <a:br>
              <a:rPr lang="es-ES" sz="40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     </a:t>
            </a:r>
            <a:r>
              <a:rPr lang="es-ES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EVALUACIÓN FINANCIERA</a:t>
            </a:r>
            <a:endParaRPr lang="es-ES" sz="4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286808" cy="45451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RELACIÓN BENEFICIO / COSTO</a:t>
            </a: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El resultado obtenido en la Relación Beneficio – Costo, nos dice que el proyecto es viable y que por cada dólar destinado en costos e inversión, se obtendrá 0.68 centavos de beneficios.</a:t>
            </a:r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7 Rectángulo redondeado"/>
          <p:cNvSpPr/>
          <p:nvPr/>
        </p:nvSpPr>
        <p:spPr>
          <a:xfrm>
            <a:off x="1428728" y="2857496"/>
            <a:ext cx="6500858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  B/C = 1.6896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/>
            </a:r>
            <a:br>
              <a:rPr lang="es-ES" sz="40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     </a:t>
            </a:r>
            <a:r>
              <a:rPr lang="es-ES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EVALUACIÓN FINANCIERA</a:t>
            </a:r>
            <a:endParaRPr lang="es-ES" sz="4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286808" cy="45451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ANÁLISIS DE SENSIBILIDAD</a:t>
            </a:r>
            <a:endParaRPr lang="es-ES" sz="3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Si las ventas disminuyen en un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50%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que es un porcentaje significativo, el van será de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1,473.96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; es decir que el proyecto sigue siendo viable, aunque la recuperación de la inversión se producirá después del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cuarto año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de iniciado el proyecto.</a:t>
            </a: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  <a:endParaRPr lang="es-ES" sz="2400" dirty="0" smtClean="0"/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/>
            </a:r>
            <a:br>
              <a:rPr lang="es-ES" sz="40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     </a:t>
            </a:r>
            <a:r>
              <a:rPr lang="es-ES" sz="44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CONCLUSIONES</a:t>
            </a:r>
            <a:endParaRPr lang="es-ES" sz="44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286808" cy="4545158"/>
          </a:xfrm>
        </p:spPr>
        <p:txBody>
          <a:bodyPr>
            <a:normAutofit fontScale="25000" lnSpcReduction="20000"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es-EC" sz="9600" dirty="0" smtClean="0">
                <a:latin typeface="Arial" pitchFamily="34" charset="0"/>
                <a:cs typeface="Arial" pitchFamily="34" charset="0"/>
              </a:rPr>
              <a:t>Un alto porcentaje de la población de la ciudad de   Guaranda; el 94.16%, gusta de comer comida rápida.</a:t>
            </a: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EC" sz="9600" dirty="0" smtClean="0">
                <a:latin typeface="Arial" pitchFamily="34" charset="0"/>
                <a:cs typeface="Arial" pitchFamily="34" charset="0"/>
              </a:rPr>
              <a:t>Son pocos los locales que se dedican al expendio de comida rápida y la mayoría de ellos no llenan las expectativas de los clientes, por lo que existe una situación óptima para instalar el negocio propuesto en el que se incluirá el servicio a domicilio.</a:t>
            </a: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s-ES" sz="96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s-EC" sz="9600" dirty="0" smtClean="0">
                <a:latin typeface="Arial" pitchFamily="34" charset="0"/>
                <a:cs typeface="Arial" pitchFamily="34" charset="0"/>
              </a:rPr>
              <a:t>En el Estudio Técnico se pudo determinar que no se requiere de personal altamente especializado al igual que la maquinaria y equipos por lo que es de fácil consecución en el mercado local y nacional.</a:t>
            </a: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s-ES" sz="3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  <a:endParaRPr lang="es-ES" sz="2400" dirty="0" smtClean="0"/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/>
            </a:r>
            <a:br>
              <a:rPr lang="es-ES" sz="40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     </a:t>
            </a:r>
            <a:r>
              <a:rPr lang="es-ES" sz="44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CONCLUSIONES</a:t>
            </a:r>
            <a:endParaRPr lang="es-ES" sz="44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86808" cy="4616596"/>
          </a:xfrm>
        </p:spPr>
        <p:txBody>
          <a:bodyPr>
            <a:normAutofit fontScale="25000" lnSpcReduction="20000"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es-EC" sz="9600" dirty="0" smtClean="0">
                <a:latin typeface="Arial" pitchFamily="34" charset="0"/>
                <a:cs typeface="Arial" pitchFamily="34" charset="0"/>
              </a:rPr>
              <a:t>La ubicación elegida para el local de comida rápida es óptimo, considerando que se trata de una plaza histórica en plena regeneración urbana que será visitada por turistas nacionales y extranjeros; a más de la cercanía a varios centros de estudios secundarios.</a:t>
            </a: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es-ES" sz="5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EC" sz="9600" dirty="0" smtClean="0">
                <a:latin typeface="Arial" pitchFamily="34" charset="0"/>
                <a:cs typeface="Arial" pitchFamily="34" charset="0"/>
              </a:rPr>
              <a:t>Las materias primas para la producción de la comida rápida serán adquiridas especialmente en la localidad y en determinados casos en ciudades cercanas, de tal manera de garantizar la calidad de los productos a ofrecerse.</a:t>
            </a:r>
          </a:p>
          <a:p>
            <a:pPr lvl="0" algn="just">
              <a:buFont typeface="Wingdings" pitchFamily="2" charset="2"/>
              <a:buChar char="ü"/>
            </a:pPr>
            <a:endParaRPr lang="es-ES" sz="5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EC" sz="9600" dirty="0" smtClean="0">
                <a:latin typeface="Arial" pitchFamily="34" charset="0"/>
                <a:cs typeface="Arial" pitchFamily="34" charset="0"/>
              </a:rPr>
              <a:t>Financieramente, el proyecto es absolutamente rentable; lo cual se demuestra con un VAN positivo y alto; así como la TIR que supera ampliamente a la Tasa Mínima Aceptable de Rendimiento.</a:t>
            </a: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3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  <a:endParaRPr lang="es-ES" sz="2400" dirty="0" smtClean="0"/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/>
            </a:r>
            <a:br>
              <a:rPr lang="es-ES" sz="40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     </a:t>
            </a:r>
            <a:r>
              <a:rPr lang="es-ES" sz="44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CONCLUSIONES</a:t>
            </a:r>
            <a:endParaRPr lang="es-ES" sz="44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86808" cy="4616596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Wingdings" pitchFamily="2" charset="2"/>
              <a:buChar char="ü"/>
            </a:pPr>
            <a:endParaRPr lang="es-EC" sz="3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EC" sz="3400" dirty="0" smtClean="0">
                <a:latin typeface="Arial" pitchFamily="34" charset="0"/>
                <a:cs typeface="Arial" pitchFamily="34" charset="0"/>
              </a:rPr>
              <a:t>Ambientalmente el proyecto no ocasionará sino leves impactos que serán mitigados con acciones claras y concretas.</a:t>
            </a:r>
            <a:endParaRPr lang="es-ES" sz="3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3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EC" sz="3400" dirty="0" smtClean="0">
                <a:latin typeface="Arial" pitchFamily="34" charset="0"/>
                <a:cs typeface="Arial" pitchFamily="34" charset="0"/>
              </a:rPr>
              <a:t>La instalación y puesta en marcha del proyecto, brindará una atractiva rentabilidad a sus accionistas, creará fuentes de trabajo y entregará una alternativa diferente a la comunidad en el expendio de comida rápida.</a:t>
            </a:r>
            <a:endParaRPr lang="es-ES" sz="3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3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  <a:endParaRPr lang="es-ES" sz="2400" dirty="0" smtClean="0"/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/>
            </a:r>
            <a:br>
              <a:rPr lang="es-ES" sz="40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     </a:t>
            </a:r>
            <a:r>
              <a:rPr lang="es-ES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RECOMENDACIONES</a:t>
            </a:r>
            <a:endParaRPr lang="es-E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86808" cy="4616596"/>
          </a:xfrm>
        </p:spPr>
        <p:txBody>
          <a:bodyPr>
            <a:normAutofit fontScale="25000" lnSpcReduction="20000"/>
          </a:bodyPr>
          <a:lstStyle/>
          <a:p>
            <a:pPr lvl="0" algn="just">
              <a:buFont typeface="Wingdings" pitchFamily="2" charset="2"/>
              <a:buChar char="ü"/>
            </a:pPr>
            <a:endParaRPr lang="es-EC" sz="9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EC" sz="9600" dirty="0" smtClean="0">
                <a:latin typeface="Arial" pitchFamily="34" charset="0"/>
                <a:cs typeface="Arial" pitchFamily="34" charset="0"/>
              </a:rPr>
              <a:t>De acuerdo a la evaluación efectuada, en la que se demuestra viabilidad, instalar el negocio en el corto plazo.</a:t>
            </a:r>
          </a:p>
          <a:p>
            <a:pPr lvl="0" algn="just">
              <a:buNone/>
            </a:pP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EC" sz="9600" dirty="0" smtClean="0">
                <a:latin typeface="Arial" pitchFamily="34" charset="0"/>
                <a:cs typeface="Arial" pitchFamily="34" charset="0"/>
              </a:rPr>
              <a:t>Adelantar los trámites en el GAD del Cantón Guaranda; a fin de lograr el arrendamiento del local analizado.</a:t>
            </a: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C" sz="9600" dirty="0" smtClean="0">
                <a:latin typeface="Arial" pitchFamily="34" charset="0"/>
                <a:cs typeface="Arial" pitchFamily="34" charset="0"/>
              </a:rPr>
              <a:t> </a:t>
            </a: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C" sz="9600" dirty="0" smtClean="0">
                <a:latin typeface="Arial" pitchFamily="34" charset="0"/>
                <a:cs typeface="Arial" pitchFamily="34" charset="0"/>
              </a:rPr>
              <a:t>Buscar las mejores alternativas de personas que podrían ser parte del proyecto; especialmente en lo que se refiere a la Cocina y la preparación de los alimentos.</a:t>
            </a: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C" sz="9600" dirty="0" smtClean="0">
                <a:latin typeface="Arial" pitchFamily="34" charset="0"/>
                <a:cs typeface="Arial" pitchFamily="34" charset="0"/>
              </a:rPr>
              <a:t> </a:t>
            </a: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endParaRPr lang="es-EC" sz="3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3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  <a:endParaRPr lang="es-ES" sz="2400" dirty="0" smtClean="0"/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B050"/>
                </a:solidFill>
              </a:rPr>
              <a:t/>
            </a:r>
            <a:br>
              <a:rPr lang="es-ES" sz="4000" b="1" dirty="0" smtClean="0">
                <a:solidFill>
                  <a:srgbClr val="00B050"/>
                </a:solidFill>
              </a:rPr>
            </a:br>
            <a:r>
              <a:rPr lang="es-ES" sz="4000" b="1" dirty="0" smtClean="0">
                <a:solidFill>
                  <a:srgbClr val="00B050"/>
                </a:solidFill>
              </a:rPr>
              <a:t>     </a:t>
            </a:r>
            <a:r>
              <a:rPr lang="es-ES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RECOMENDACIONES</a:t>
            </a:r>
            <a:endParaRPr lang="es-E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86808" cy="4616596"/>
          </a:xfrm>
        </p:spPr>
        <p:txBody>
          <a:bodyPr>
            <a:normAutofit fontScale="25000" lnSpcReduction="20000"/>
          </a:bodyPr>
          <a:lstStyle/>
          <a:p>
            <a:pPr lvl="0" algn="just">
              <a:buFont typeface="Wingdings" pitchFamily="2" charset="2"/>
              <a:buChar char="ü"/>
            </a:pPr>
            <a:endParaRPr lang="es-EC" sz="9600" dirty="0" smtClean="0"/>
          </a:p>
          <a:p>
            <a:pPr lvl="0" algn="just">
              <a:buFont typeface="Wingdings" pitchFamily="2" charset="2"/>
              <a:buChar char="ü"/>
            </a:pPr>
            <a:r>
              <a:rPr lang="es-EC" sz="9600" dirty="0" smtClean="0"/>
              <a:t>Preparar un plan de marketing para potencializar y brindar un servicio de excelencia a los clientes.</a:t>
            </a:r>
            <a:endParaRPr lang="es-ES" sz="9600" dirty="0" smtClean="0"/>
          </a:p>
          <a:p>
            <a:pPr algn="just">
              <a:buNone/>
            </a:pPr>
            <a:r>
              <a:rPr lang="es-EC" sz="9600" dirty="0" smtClean="0"/>
              <a:t> </a:t>
            </a:r>
            <a:endParaRPr lang="es-ES" sz="9600" dirty="0" smtClean="0"/>
          </a:p>
          <a:p>
            <a:pPr lvl="0" algn="just">
              <a:buFont typeface="Wingdings" pitchFamily="2" charset="2"/>
              <a:buChar char="ü"/>
            </a:pPr>
            <a:r>
              <a:rPr lang="es-EC" sz="9600" dirty="0" smtClean="0"/>
              <a:t>Mostrar ante la ciudadanía y turistas nacionales y extranjeros, del potencial que tiene nuestra ciudad en el ámbito alimenticio y turístico.</a:t>
            </a:r>
            <a:endParaRPr lang="es-ES" sz="9600" dirty="0" smtClean="0"/>
          </a:p>
          <a:p>
            <a:pPr>
              <a:buNone/>
            </a:pPr>
            <a:r>
              <a:rPr lang="es-EC" sz="9600" dirty="0" smtClean="0">
                <a:latin typeface="Arial" pitchFamily="34" charset="0"/>
                <a:cs typeface="Arial" pitchFamily="34" charset="0"/>
              </a:rPr>
              <a:t> </a:t>
            </a:r>
            <a:endParaRPr lang="es-ES" sz="9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endParaRPr lang="es-EC" sz="3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3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  <a:endParaRPr lang="es-ES" sz="2400" dirty="0" smtClean="0"/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714620"/>
            <a:ext cx="8572560" cy="3643338"/>
          </a:xfrm>
        </p:spPr>
        <p:txBody>
          <a:bodyPr>
            <a:normAutofit/>
          </a:bodyPr>
          <a:lstStyle/>
          <a:p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C" sz="24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Poner al servicio de la comunidad un local con condiciones de absoluta higiene, limpieza y con un ambiente totalmente cómodo y  acogedor.</a:t>
            </a:r>
            <a:endParaRPr lang="es-ES" sz="24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4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4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C" sz="24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Brindar a la población de la ciudad de Guaranda, una alternativa de comida rápida totalmente diferente; con productos en los que prima la calidad y el excelente servicio.</a:t>
            </a:r>
            <a:endParaRPr lang="es-ES" sz="24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571480"/>
            <a:ext cx="6715172" cy="1571636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 ESPECÍFICOS</a:t>
            </a: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786058"/>
            <a:ext cx="8572560" cy="3571900"/>
          </a:xfrm>
        </p:spPr>
        <p:txBody>
          <a:bodyPr>
            <a:normAutofit/>
          </a:bodyPr>
          <a:lstStyle/>
          <a:p>
            <a:endParaRPr lang="es-ES" sz="4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ESTUDIO DE </a:t>
            </a:r>
          </a:p>
          <a:p>
            <a:r>
              <a:rPr lang="es-ES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MERCADO</a:t>
            </a:r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571480"/>
            <a:ext cx="6715172" cy="1571636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071934" y="64291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714620"/>
            <a:ext cx="8429684" cy="3643338"/>
          </a:xfrm>
        </p:spPr>
        <p:txBody>
          <a:bodyPr>
            <a:norm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C" sz="2800" u="sng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SEGMENTO 1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s-ES" sz="20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C" sz="200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GEOGRÁFICO: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s-ES" sz="20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C" sz="2000" b="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Personas que viven en la ciudad de Guaranda, Parroquias: Chaves, </a:t>
            </a:r>
            <a:r>
              <a:rPr lang="es-EC" sz="2000" b="0" cap="none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Veintimilla</a:t>
            </a:r>
            <a:r>
              <a:rPr lang="es-EC" sz="2000" b="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y </a:t>
            </a:r>
            <a:r>
              <a:rPr lang="es-EC" sz="2000" b="0" cap="none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Guanujo</a:t>
            </a:r>
            <a:r>
              <a:rPr lang="es-EC" sz="2000" b="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s-ES" sz="20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s-EC" sz="2000" cap="none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C" sz="200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DEMOGRÁFICO: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s-ES" sz="20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C" sz="2000" b="0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Jóvenes mujeres y hombres de nivel secundario y universitario de entre 12 y 25 años de edad.</a:t>
            </a:r>
            <a:endParaRPr lang="es-EC" sz="20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0"/>
            <a:ext cx="6715172" cy="2357430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SEGMENTACIÓN DEL MERCADO</a:t>
            </a: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714620"/>
            <a:ext cx="8429684" cy="3643338"/>
          </a:xfrm>
        </p:spPr>
        <p:txBody>
          <a:bodyPr>
            <a:norm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C" sz="2800" u="sng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SEGMENTO 1</a:t>
            </a:r>
          </a:p>
          <a:p>
            <a:endParaRPr lang="es-ES" sz="20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C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SOCIO ECONÓMICO / PSICOGRÁFICO</a:t>
            </a:r>
            <a:r>
              <a:rPr lang="es-EC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C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0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Jóvenes, cuyo nivel de ingresos de los padres oscila en un rango de entre $500.00 y $1,600.00 dólares mensuales; según los salarios promedio de padres que mayoritariamente laboran en el sector público.</a:t>
            </a:r>
            <a:endParaRPr lang="es-ES" sz="20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0"/>
            <a:ext cx="6715172" cy="2357430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SEGMENTACIÓN DEL MERCADO</a:t>
            </a: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429684" cy="3714776"/>
          </a:xfrm>
        </p:spPr>
        <p:txBody>
          <a:bodyPr>
            <a:norm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C" sz="2800" u="sng" cap="none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SEGMENTO 1</a:t>
            </a:r>
          </a:p>
          <a:p>
            <a:endParaRPr lang="es-ES" sz="20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CONDUCTUAL.- BENEFICIOS / OCASIONES.</a:t>
            </a:r>
            <a:endParaRPr lang="es-E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Jóvenes que buscan como beneficios un precio accesible de los productos, calidad y buen servicio.</a:t>
            </a:r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sz="2200" b="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Jóvenes que asisten al local para celebrar ocasiones importantes como cumpleaños y otros eventos.</a:t>
            </a:r>
            <a:endParaRPr lang="es-ES" sz="2200" b="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0"/>
            <a:ext cx="6715172" cy="2357430"/>
          </a:xfrm>
        </p:spPr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SEGMENTACIÓN DEL MERCADO</a:t>
            </a:r>
            <a: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Descripción: C:\Users\Raquel\Pictures\ESPE sello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000132" cy="1071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334</TotalTime>
  <Words>1639</Words>
  <Application>Microsoft Office PowerPoint</Application>
  <PresentationFormat>Presentación en pantalla (4:3)</PresentationFormat>
  <Paragraphs>725</Paragraphs>
  <Slides>48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49" baseType="lpstr">
      <vt:lpstr>Civil</vt:lpstr>
      <vt:lpstr>                     ESCUELA POLITÉCNICA DEL EJÉRCITO                Vicerrectorado de Investigación y Vinculación con la                       Colectividad           Unidad de Gestión de Posgrados</vt:lpstr>
      <vt:lpstr>        TÍTULO DEL PROYECTO  </vt:lpstr>
      <vt:lpstr>  OBJETIVO GENERAL</vt:lpstr>
      <vt:lpstr>        OBJETIVOS ESPECÍFICOS  </vt:lpstr>
      <vt:lpstr>        OBJETIVOS ESPECÍFICOS  </vt:lpstr>
      <vt:lpstr>          </vt:lpstr>
      <vt:lpstr>         SEGMENTACIÓN DEL MERCADO  </vt:lpstr>
      <vt:lpstr>         SEGMENTACIÓN DEL MERCADO  </vt:lpstr>
      <vt:lpstr>         SEGMENTACIÓN DEL MERCADO  </vt:lpstr>
      <vt:lpstr>         SEGMENTACIÓN DEL MERCADO  </vt:lpstr>
      <vt:lpstr>         SEGMENTACIÓN DEL MERCADO  </vt:lpstr>
      <vt:lpstr>             ANÁLISIS RESUMEN DE ENCUESTAS  </vt:lpstr>
      <vt:lpstr>             ANÁLISIS RESUMEN DE ENCUESTAS  </vt:lpstr>
      <vt:lpstr>             ANÁLISIS RESUMEN DE ENCUESTAS  </vt:lpstr>
      <vt:lpstr>             ANÁLISIS RESUMEN DE ENCUESTAS  </vt:lpstr>
      <vt:lpstr>             OFERTA Y DEMANDA PROYECTADA  </vt:lpstr>
      <vt:lpstr>                       DEMANDA  INSATISFECHA  </vt:lpstr>
      <vt:lpstr>                         MERCADO Y COMERCIALIZACIÓN</vt:lpstr>
      <vt:lpstr>                         CADENA DE DISTRIBUCIÓN</vt:lpstr>
      <vt:lpstr>                         </vt:lpstr>
      <vt:lpstr>                         TAMAÑO DEL PROYECTO </vt:lpstr>
      <vt:lpstr>                         LOCALIZACIÓN </vt:lpstr>
      <vt:lpstr>                           LOCALIZACIÓN </vt:lpstr>
      <vt:lpstr>                           INVERSIONES </vt:lpstr>
      <vt:lpstr>                           LA EMPRESA Y SU ORGANIZACIÓN </vt:lpstr>
      <vt:lpstr>                           BASE FILOSÓFICA </vt:lpstr>
      <vt:lpstr>                           BASE FILOSÓFICA </vt:lpstr>
      <vt:lpstr>                           PRINCIPIOS Y VALORES </vt:lpstr>
      <vt:lpstr>                           OBJETIVOS ESTRATÉGICOS</vt:lpstr>
      <vt:lpstr>                           ORGANIZACIÓN ADMINISTRATIVA</vt:lpstr>
      <vt:lpstr>                           ESTUDIO ECONÓMICO FINANCIERO</vt:lpstr>
      <vt:lpstr>      PRESUPUESTO DE INGRESOS POR      VENTAS ANUALES</vt:lpstr>
      <vt:lpstr>      PRESUPUESTO DEL COSTO DE            PRODUCCIÓN TOTAL</vt:lpstr>
      <vt:lpstr>        ESTRUCTURA DE COSTOS</vt:lpstr>
      <vt:lpstr>        PUNTO DE EQUILIBRIO</vt:lpstr>
      <vt:lpstr>         ESTADO DE RESULTADOS          PROYECTADO</vt:lpstr>
      <vt:lpstr>      FLUJO DE EFECTIVO       PROYECTADO</vt:lpstr>
      <vt:lpstr>      EVALUACIÓN FINANCIERA</vt:lpstr>
      <vt:lpstr>      EVALUACIÓN FINANCIERA</vt:lpstr>
      <vt:lpstr>      EVALUACIÓN FINANCIERA</vt:lpstr>
      <vt:lpstr>      EVALUACIÓN FINANCIERA</vt:lpstr>
      <vt:lpstr>      EVALUACIÓN FINANCIERA</vt:lpstr>
      <vt:lpstr>      EVALUACIÓN FINANCIERA</vt:lpstr>
      <vt:lpstr>      CONCLUSIONES</vt:lpstr>
      <vt:lpstr>      CONCLUSIONES</vt:lpstr>
      <vt:lpstr>      CONCLUSIONES</vt:lpstr>
      <vt:lpstr>      RECOMENDACIONES</vt:lpstr>
      <vt:lpstr>      RECOMENDACIONES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ESCUELA POLITÉCNICA DEL EJÉRCITO  Vicerrectorado de Investigación y Vinculación con la Colectividad  Unidad de Gestión de Posgrados</dc:title>
  <dc:creator>Usuario</dc:creator>
  <cp:lastModifiedBy>Usuario</cp:lastModifiedBy>
  <cp:revision>35</cp:revision>
  <dcterms:created xsi:type="dcterms:W3CDTF">2013-05-11T16:30:12Z</dcterms:created>
  <dcterms:modified xsi:type="dcterms:W3CDTF">2013-05-13T14:06:10Z</dcterms:modified>
</cp:coreProperties>
</file>