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1"/>
  </p:notesMasterIdLst>
  <p:sldIdLst>
    <p:sldId id="256" r:id="rId2"/>
    <p:sldId id="304" r:id="rId3"/>
    <p:sldId id="305" r:id="rId4"/>
    <p:sldId id="257" r:id="rId5"/>
    <p:sldId id="258" r:id="rId6"/>
    <p:sldId id="259" r:id="rId7"/>
    <p:sldId id="263" r:id="rId8"/>
    <p:sldId id="260" r:id="rId9"/>
    <p:sldId id="269" r:id="rId10"/>
    <p:sldId id="290" r:id="rId11"/>
    <p:sldId id="291" r:id="rId12"/>
    <p:sldId id="261" r:id="rId13"/>
    <p:sldId id="310" r:id="rId14"/>
    <p:sldId id="262" r:id="rId15"/>
    <p:sldId id="270" r:id="rId16"/>
    <p:sldId id="272" r:id="rId17"/>
    <p:sldId id="273" r:id="rId18"/>
    <p:sldId id="274" r:id="rId19"/>
    <p:sldId id="278" r:id="rId20"/>
    <p:sldId id="275" r:id="rId21"/>
    <p:sldId id="295" r:id="rId22"/>
    <p:sldId id="303" r:id="rId23"/>
    <p:sldId id="294" r:id="rId24"/>
    <p:sldId id="302" r:id="rId25"/>
    <p:sldId id="292" r:id="rId26"/>
    <p:sldId id="293" r:id="rId27"/>
    <p:sldId id="276" r:id="rId28"/>
    <p:sldId id="299" r:id="rId29"/>
    <p:sldId id="296" r:id="rId30"/>
    <p:sldId id="312" r:id="rId31"/>
    <p:sldId id="298" r:id="rId32"/>
    <p:sldId id="277" r:id="rId33"/>
    <p:sldId id="297" r:id="rId34"/>
    <p:sldId id="271" r:id="rId35"/>
    <p:sldId id="300" r:id="rId36"/>
    <p:sldId id="301" r:id="rId37"/>
    <p:sldId id="279" r:id="rId38"/>
    <p:sldId id="280" r:id="rId39"/>
    <p:sldId id="281" r:id="rId40"/>
    <p:sldId id="283" r:id="rId41"/>
    <p:sldId id="282" r:id="rId42"/>
    <p:sldId id="284" r:id="rId43"/>
    <p:sldId id="285" r:id="rId44"/>
    <p:sldId id="286" r:id="rId45"/>
    <p:sldId id="287" r:id="rId46"/>
    <p:sldId id="307" r:id="rId47"/>
    <p:sldId id="306" r:id="rId48"/>
    <p:sldId id="308" r:id="rId49"/>
    <p:sldId id="309" r:id="rId5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1695" autoAdjust="0"/>
  </p:normalViewPr>
  <p:slideViewPr>
    <p:cSldViewPr>
      <p:cViewPr varScale="1">
        <p:scale>
          <a:sx n="68" d="100"/>
          <a:sy n="68"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0604B-2447-46D9-95F2-84F1190CFE9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19E38B68-A6C8-42BD-ADFF-DF1711679252}">
      <dgm:prSet phldrT="[Texto]"/>
      <dgm:spPr/>
      <dgm:t>
        <a:bodyPr/>
        <a:lstStyle/>
        <a:p>
          <a:r>
            <a:rPr lang="es-EC" dirty="0" smtClean="0"/>
            <a:t>1</a:t>
          </a:r>
          <a:endParaRPr lang="es-EC" dirty="0"/>
        </a:p>
      </dgm:t>
    </dgm:pt>
    <dgm:pt modelId="{23D614C2-2AFE-4725-8DA3-6B532ABB044E}" type="parTrans" cxnId="{16CF2728-E491-4535-B333-2BDFD648D0D7}">
      <dgm:prSet/>
      <dgm:spPr/>
      <dgm:t>
        <a:bodyPr/>
        <a:lstStyle/>
        <a:p>
          <a:endParaRPr lang="es-EC"/>
        </a:p>
      </dgm:t>
    </dgm:pt>
    <dgm:pt modelId="{B612AE26-4CB8-459D-9F29-E43451B7A050}" type="sibTrans" cxnId="{16CF2728-E491-4535-B333-2BDFD648D0D7}">
      <dgm:prSet/>
      <dgm:spPr/>
      <dgm:t>
        <a:bodyPr/>
        <a:lstStyle/>
        <a:p>
          <a:endParaRPr lang="es-EC"/>
        </a:p>
      </dgm:t>
    </dgm:pt>
    <dgm:pt modelId="{63785E55-E14D-43D8-B5D6-3E6285036351}">
      <dgm:prSet phldrT="[Texto]"/>
      <dgm:spPr/>
      <dgm:t>
        <a:bodyPr/>
        <a:lstStyle/>
        <a:p>
          <a:r>
            <a:rPr lang="es-EC" dirty="0" smtClean="0"/>
            <a:t>3</a:t>
          </a:r>
          <a:endParaRPr lang="es-EC" dirty="0"/>
        </a:p>
      </dgm:t>
    </dgm:pt>
    <dgm:pt modelId="{DA448B66-1B1F-4477-B5CD-5DCE98BF0CF2}" type="parTrans" cxnId="{712691CB-D335-457A-ADE8-D56CD42509E1}">
      <dgm:prSet/>
      <dgm:spPr/>
      <dgm:t>
        <a:bodyPr/>
        <a:lstStyle/>
        <a:p>
          <a:endParaRPr lang="es-EC"/>
        </a:p>
      </dgm:t>
    </dgm:pt>
    <dgm:pt modelId="{E004DF3F-454E-4D3D-AA0A-60474FFC2A47}" type="sibTrans" cxnId="{712691CB-D335-457A-ADE8-D56CD42509E1}">
      <dgm:prSet/>
      <dgm:spPr/>
      <dgm:t>
        <a:bodyPr/>
        <a:lstStyle/>
        <a:p>
          <a:endParaRPr lang="es-EC"/>
        </a:p>
      </dgm:t>
    </dgm:pt>
    <dgm:pt modelId="{4480E284-5EC7-4BEF-93C6-B3C58348A510}">
      <dgm:prSet phldrT="[Texto]"/>
      <dgm:spPr/>
      <dgm:t>
        <a:bodyPr/>
        <a:lstStyle/>
        <a:p>
          <a:r>
            <a:rPr lang="es-EC" dirty="0" smtClean="0"/>
            <a:t>4</a:t>
          </a:r>
          <a:endParaRPr lang="es-EC" dirty="0"/>
        </a:p>
      </dgm:t>
    </dgm:pt>
    <dgm:pt modelId="{BEE24A2E-498C-4924-A441-CFDC9A3ED115}" type="parTrans" cxnId="{A4592C08-226E-43BC-A6D9-A4D82BE82B70}">
      <dgm:prSet/>
      <dgm:spPr/>
      <dgm:t>
        <a:bodyPr/>
        <a:lstStyle/>
        <a:p>
          <a:endParaRPr lang="es-EC"/>
        </a:p>
      </dgm:t>
    </dgm:pt>
    <dgm:pt modelId="{03CB2505-EE3D-4C9A-AA0D-1CE82E79EEA5}" type="sibTrans" cxnId="{A4592C08-226E-43BC-A6D9-A4D82BE82B70}">
      <dgm:prSet/>
      <dgm:spPr/>
      <dgm:t>
        <a:bodyPr/>
        <a:lstStyle/>
        <a:p>
          <a:endParaRPr lang="es-EC"/>
        </a:p>
      </dgm:t>
    </dgm:pt>
    <dgm:pt modelId="{AD595C9F-4B07-4424-8CD7-EE34BEB3A940}">
      <dgm:prSet phldrT="[Texto]"/>
      <dgm:spPr/>
      <dgm:t>
        <a:bodyPr/>
        <a:lstStyle/>
        <a:p>
          <a:r>
            <a:rPr lang="es-EC" dirty="0" smtClean="0"/>
            <a:t>5</a:t>
          </a:r>
          <a:endParaRPr lang="es-EC" dirty="0"/>
        </a:p>
      </dgm:t>
    </dgm:pt>
    <dgm:pt modelId="{483BCCF1-5EC5-4376-8A24-71E36D3B0F3A}" type="parTrans" cxnId="{6E0D0309-8188-4D7F-BB84-01EF60C1DF0B}">
      <dgm:prSet/>
      <dgm:spPr/>
      <dgm:t>
        <a:bodyPr/>
        <a:lstStyle/>
        <a:p>
          <a:endParaRPr lang="es-EC"/>
        </a:p>
      </dgm:t>
    </dgm:pt>
    <dgm:pt modelId="{C30149F3-EE9E-47B6-90C7-53410A6315E7}" type="sibTrans" cxnId="{6E0D0309-8188-4D7F-BB84-01EF60C1DF0B}">
      <dgm:prSet/>
      <dgm:spPr/>
      <dgm:t>
        <a:bodyPr/>
        <a:lstStyle/>
        <a:p>
          <a:endParaRPr lang="es-EC"/>
        </a:p>
      </dgm:t>
    </dgm:pt>
    <dgm:pt modelId="{9578C8A6-7A1D-4E1F-8CAC-28F9750C9674}">
      <dgm:prSet phldrT="[Texto]"/>
      <dgm:spPr/>
      <dgm:t>
        <a:bodyPr/>
        <a:lstStyle/>
        <a:p>
          <a:r>
            <a:rPr lang="es-EC" dirty="0" smtClean="0"/>
            <a:t>6</a:t>
          </a:r>
          <a:endParaRPr lang="es-EC" dirty="0"/>
        </a:p>
      </dgm:t>
    </dgm:pt>
    <dgm:pt modelId="{CC21F0D7-A686-4DCD-A70C-373F97733203}" type="parTrans" cxnId="{C640BE66-3FF4-40BB-9E89-E897D8C6A957}">
      <dgm:prSet/>
      <dgm:spPr/>
      <dgm:t>
        <a:bodyPr/>
        <a:lstStyle/>
        <a:p>
          <a:endParaRPr lang="es-EC"/>
        </a:p>
      </dgm:t>
    </dgm:pt>
    <dgm:pt modelId="{CFB5A611-C80F-4E8E-8F58-0B9E3C322DF8}" type="sibTrans" cxnId="{C640BE66-3FF4-40BB-9E89-E897D8C6A957}">
      <dgm:prSet/>
      <dgm:spPr/>
      <dgm:t>
        <a:bodyPr/>
        <a:lstStyle/>
        <a:p>
          <a:endParaRPr lang="es-EC"/>
        </a:p>
      </dgm:t>
    </dgm:pt>
    <dgm:pt modelId="{3B52BA78-6046-4387-B983-8FDFEB35097A}">
      <dgm:prSet phldrT="[Texto]"/>
      <dgm:spPr/>
      <dgm:t>
        <a:bodyPr/>
        <a:lstStyle/>
        <a:p>
          <a:r>
            <a:rPr lang="es-EC" dirty="0" smtClean="0"/>
            <a:t>7</a:t>
          </a:r>
          <a:endParaRPr lang="es-EC" dirty="0"/>
        </a:p>
      </dgm:t>
    </dgm:pt>
    <dgm:pt modelId="{0142E75F-B743-4576-8BCB-9D997BBD8C1D}" type="parTrans" cxnId="{E0FCE8F3-C2B7-4933-B610-1094B7C5A486}">
      <dgm:prSet/>
      <dgm:spPr/>
      <dgm:t>
        <a:bodyPr/>
        <a:lstStyle/>
        <a:p>
          <a:endParaRPr lang="es-EC"/>
        </a:p>
      </dgm:t>
    </dgm:pt>
    <dgm:pt modelId="{98F04BDC-6AD5-406A-A29E-457949508FED}" type="sibTrans" cxnId="{E0FCE8F3-C2B7-4933-B610-1094B7C5A486}">
      <dgm:prSet/>
      <dgm:spPr/>
      <dgm:t>
        <a:bodyPr/>
        <a:lstStyle/>
        <a:p>
          <a:endParaRPr lang="es-EC"/>
        </a:p>
      </dgm:t>
    </dgm:pt>
    <dgm:pt modelId="{0DD5501A-07EC-47FE-9BE1-5DB123800644}">
      <dgm:prSet phldrT="[Texto]"/>
      <dgm:spPr/>
      <dgm:t>
        <a:bodyPr/>
        <a:lstStyle/>
        <a:p>
          <a:r>
            <a:rPr lang="es-EC" dirty="0" smtClean="0"/>
            <a:t>8</a:t>
          </a:r>
          <a:endParaRPr lang="es-EC" dirty="0"/>
        </a:p>
      </dgm:t>
    </dgm:pt>
    <dgm:pt modelId="{FC1AF8A4-3B33-4520-8763-7EF1418B30A2}" type="parTrans" cxnId="{7034BB94-57C9-4C7C-9F52-0D459C44C24F}">
      <dgm:prSet/>
      <dgm:spPr/>
      <dgm:t>
        <a:bodyPr/>
        <a:lstStyle/>
        <a:p>
          <a:endParaRPr lang="es-EC"/>
        </a:p>
      </dgm:t>
    </dgm:pt>
    <dgm:pt modelId="{0810FFAA-48AC-4D64-A87D-F258168F4106}" type="sibTrans" cxnId="{7034BB94-57C9-4C7C-9F52-0D459C44C24F}">
      <dgm:prSet/>
      <dgm:spPr/>
      <dgm:t>
        <a:bodyPr/>
        <a:lstStyle/>
        <a:p>
          <a:endParaRPr lang="es-EC"/>
        </a:p>
      </dgm:t>
    </dgm:pt>
    <dgm:pt modelId="{07CF0DE5-9F99-4D0A-81A9-3C4D626F46FC}">
      <dgm:prSet phldrT="[Texto]"/>
      <dgm:spPr/>
      <dgm:t>
        <a:bodyPr/>
        <a:lstStyle/>
        <a:p>
          <a:r>
            <a:rPr lang="es-EC" dirty="0" smtClean="0"/>
            <a:t>9</a:t>
          </a:r>
          <a:endParaRPr lang="es-EC" dirty="0"/>
        </a:p>
      </dgm:t>
    </dgm:pt>
    <dgm:pt modelId="{7C35FD05-13E6-48F5-8C11-C7F5BCB417FF}" type="parTrans" cxnId="{8BD2E530-0BC4-4919-8122-17BD0FFC5165}">
      <dgm:prSet/>
      <dgm:spPr/>
      <dgm:t>
        <a:bodyPr/>
        <a:lstStyle/>
        <a:p>
          <a:endParaRPr lang="es-EC"/>
        </a:p>
      </dgm:t>
    </dgm:pt>
    <dgm:pt modelId="{A65DA050-4A94-4945-ADA5-087FF6E1A9C9}" type="sibTrans" cxnId="{8BD2E530-0BC4-4919-8122-17BD0FFC5165}">
      <dgm:prSet/>
      <dgm:spPr/>
      <dgm:t>
        <a:bodyPr/>
        <a:lstStyle/>
        <a:p>
          <a:endParaRPr lang="es-EC"/>
        </a:p>
      </dgm:t>
    </dgm:pt>
    <dgm:pt modelId="{980F3896-C5D5-4C14-B068-1F83BA928469}">
      <dgm:prSet phldrT="[Texto]"/>
      <dgm:spPr/>
      <dgm:t>
        <a:bodyPr/>
        <a:lstStyle/>
        <a:p>
          <a:r>
            <a:rPr lang="es-EC" dirty="0" smtClean="0"/>
            <a:t>2</a:t>
          </a:r>
          <a:endParaRPr lang="es-EC" dirty="0"/>
        </a:p>
      </dgm:t>
    </dgm:pt>
    <dgm:pt modelId="{FA77B592-2900-4064-ACFB-A4FFD60219B2}" type="sibTrans" cxnId="{163864DD-D3DD-4F55-9A66-36808F0E06BD}">
      <dgm:prSet/>
      <dgm:spPr/>
      <dgm:t>
        <a:bodyPr/>
        <a:lstStyle/>
        <a:p>
          <a:endParaRPr lang="es-EC"/>
        </a:p>
      </dgm:t>
    </dgm:pt>
    <dgm:pt modelId="{746E73C2-C013-4341-AB5E-F5A34CE35B8B}" type="parTrans" cxnId="{163864DD-D3DD-4F55-9A66-36808F0E06BD}">
      <dgm:prSet/>
      <dgm:spPr/>
      <dgm:t>
        <a:bodyPr/>
        <a:lstStyle/>
        <a:p>
          <a:endParaRPr lang="es-EC"/>
        </a:p>
      </dgm:t>
    </dgm:pt>
    <dgm:pt modelId="{236FBF15-2E53-4C2E-99C2-1D122573E206}">
      <dgm:prSet/>
      <dgm:spPr/>
      <dgm:t>
        <a:bodyPr/>
        <a:lstStyle/>
        <a:p>
          <a:r>
            <a:rPr lang="es-EC" dirty="0" smtClean="0"/>
            <a:t>Descripción de la Agencia Bancaria QS </a:t>
          </a:r>
          <a:endParaRPr lang="es-EC" dirty="0"/>
        </a:p>
      </dgm:t>
    </dgm:pt>
    <dgm:pt modelId="{B8F48471-16EF-428F-864B-64619FC60DCF}" type="sibTrans" cxnId="{C088E7D5-892B-4791-85EE-1A3E30B2E427}">
      <dgm:prSet/>
      <dgm:spPr/>
      <dgm:t>
        <a:bodyPr/>
        <a:lstStyle/>
        <a:p>
          <a:endParaRPr lang="es-EC"/>
        </a:p>
      </dgm:t>
    </dgm:pt>
    <dgm:pt modelId="{C6A90A94-015C-4943-A5C8-B36D269B8858}" type="parTrans" cxnId="{C088E7D5-892B-4791-85EE-1A3E30B2E427}">
      <dgm:prSet/>
      <dgm:spPr/>
      <dgm:t>
        <a:bodyPr/>
        <a:lstStyle/>
        <a:p>
          <a:endParaRPr lang="es-EC"/>
        </a:p>
      </dgm:t>
    </dgm:pt>
    <dgm:pt modelId="{16AB4B31-3DDC-46B5-844E-4C6B6187E455}">
      <dgm:prSet/>
      <dgm:spPr/>
      <dgm:t>
        <a:bodyPr/>
        <a:lstStyle/>
        <a:p>
          <a:r>
            <a:rPr lang="es-EC" dirty="0" smtClean="0"/>
            <a:t>Identificación de Factores de Riesgo Propios de la Agencia </a:t>
          </a:r>
          <a:endParaRPr lang="es-EC" dirty="0"/>
        </a:p>
      </dgm:t>
    </dgm:pt>
    <dgm:pt modelId="{5B03D86D-7B8A-4E50-853A-983B4B87C684}" type="parTrans" cxnId="{E3A54FF5-6E5F-4467-8451-370AC16BA5C0}">
      <dgm:prSet/>
      <dgm:spPr/>
      <dgm:t>
        <a:bodyPr/>
        <a:lstStyle/>
        <a:p>
          <a:endParaRPr lang="es-EC"/>
        </a:p>
      </dgm:t>
    </dgm:pt>
    <dgm:pt modelId="{3C54029E-3F69-4E77-A657-7E71312E6008}" type="sibTrans" cxnId="{E3A54FF5-6E5F-4467-8451-370AC16BA5C0}">
      <dgm:prSet/>
      <dgm:spPr/>
      <dgm:t>
        <a:bodyPr/>
        <a:lstStyle/>
        <a:p>
          <a:endParaRPr lang="es-EC"/>
        </a:p>
      </dgm:t>
    </dgm:pt>
    <dgm:pt modelId="{CDA10A38-1120-4F3F-8D4A-10AFB29A2AD4}">
      <dgm:prSet/>
      <dgm:spPr/>
      <dgm:t>
        <a:bodyPr/>
        <a:lstStyle/>
        <a:p>
          <a:r>
            <a:rPr lang="es-EC" smtClean="0"/>
            <a:t>Evaluación de Factores de Riesgos Detectados </a:t>
          </a:r>
          <a:endParaRPr lang="es-EC"/>
        </a:p>
      </dgm:t>
    </dgm:pt>
    <dgm:pt modelId="{71DDB882-B79E-4FB6-A7A9-8FDC44644D56}" type="parTrans" cxnId="{438C11B9-F292-4248-80B1-56284C34930C}">
      <dgm:prSet/>
      <dgm:spPr/>
      <dgm:t>
        <a:bodyPr/>
        <a:lstStyle/>
        <a:p>
          <a:endParaRPr lang="es-EC"/>
        </a:p>
      </dgm:t>
    </dgm:pt>
    <dgm:pt modelId="{C11FFBF1-BCE0-4DFE-9617-34C7EBA31EA1}" type="sibTrans" cxnId="{438C11B9-F292-4248-80B1-56284C34930C}">
      <dgm:prSet/>
      <dgm:spPr/>
      <dgm:t>
        <a:bodyPr/>
        <a:lstStyle/>
        <a:p>
          <a:endParaRPr lang="es-EC"/>
        </a:p>
      </dgm:t>
    </dgm:pt>
    <dgm:pt modelId="{508089A5-76AD-4D05-ACC5-770CD32340F8}">
      <dgm:prSet/>
      <dgm:spPr/>
      <dgm:t>
        <a:bodyPr/>
        <a:lstStyle/>
        <a:p>
          <a:r>
            <a:rPr lang="es-EC" dirty="0" smtClean="0"/>
            <a:t>Prevención y Control de Riesgos</a:t>
          </a:r>
          <a:endParaRPr lang="es-EC" dirty="0"/>
        </a:p>
      </dgm:t>
    </dgm:pt>
    <dgm:pt modelId="{3E7EA60B-5BB9-4735-90FA-19B10E4F4AF4}" type="parTrans" cxnId="{CBCEC751-5EF0-4C5A-9AFB-BBE056FE4C74}">
      <dgm:prSet/>
      <dgm:spPr/>
      <dgm:t>
        <a:bodyPr/>
        <a:lstStyle/>
        <a:p>
          <a:endParaRPr lang="es-EC"/>
        </a:p>
      </dgm:t>
    </dgm:pt>
    <dgm:pt modelId="{E0DB58A9-19B1-40F2-8B17-F5DDBCCBA474}" type="sibTrans" cxnId="{CBCEC751-5EF0-4C5A-9AFB-BBE056FE4C74}">
      <dgm:prSet/>
      <dgm:spPr/>
      <dgm:t>
        <a:bodyPr/>
        <a:lstStyle/>
        <a:p>
          <a:endParaRPr lang="es-EC"/>
        </a:p>
      </dgm:t>
    </dgm:pt>
    <dgm:pt modelId="{D541BA11-2CA6-4256-BDFF-8E259D7EBC6A}">
      <dgm:prSet/>
      <dgm:spPr/>
      <dgm:t>
        <a:bodyPr/>
        <a:lstStyle/>
        <a:p>
          <a:r>
            <a:rPr lang="es-EC" smtClean="0"/>
            <a:t>Mantenimiento</a:t>
          </a:r>
          <a:endParaRPr lang="es-EC"/>
        </a:p>
      </dgm:t>
    </dgm:pt>
    <dgm:pt modelId="{02B65BF6-DEFA-45C9-A80B-126F431C2949}" type="parTrans" cxnId="{07F90796-5D55-4828-B456-5BB8166481D3}">
      <dgm:prSet/>
      <dgm:spPr/>
      <dgm:t>
        <a:bodyPr/>
        <a:lstStyle/>
        <a:p>
          <a:endParaRPr lang="es-EC"/>
        </a:p>
      </dgm:t>
    </dgm:pt>
    <dgm:pt modelId="{4C297EFA-159F-425D-B68D-73B0665988F4}" type="sibTrans" cxnId="{07F90796-5D55-4828-B456-5BB8166481D3}">
      <dgm:prSet/>
      <dgm:spPr/>
      <dgm:t>
        <a:bodyPr/>
        <a:lstStyle/>
        <a:p>
          <a:endParaRPr lang="es-EC"/>
        </a:p>
      </dgm:t>
    </dgm:pt>
    <dgm:pt modelId="{CDD1406C-AD60-4D9D-979E-5E10F9B83495}">
      <dgm:prSet/>
      <dgm:spPr/>
      <dgm:t>
        <a:bodyPr/>
        <a:lstStyle/>
        <a:p>
          <a:r>
            <a:rPr lang="es-EC" dirty="0" smtClean="0"/>
            <a:t>Protocolo de Alarma y Comunicaciones para Emergencias</a:t>
          </a:r>
          <a:endParaRPr lang="es-EC" dirty="0"/>
        </a:p>
      </dgm:t>
    </dgm:pt>
    <dgm:pt modelId="{7DB7F58B-621D-4A98-8960-9CD60B0F497E}" type="parTrans" cxnId="{14DEDC4F-D1BE-45BE-9BFB-530D34691F7C}">
      <dgm:prSet/>
      <dgm:spPr/>
      <dgm:t>
        <a:bodyPr/>
        <a:lstStyle/>
        <a:p>
          <a:endParaRPr lang="es-EC"/>
        </a:p>
      </dgm:t>
    </dgm:pt>
    <dgm:pt modelId="{47D9E34A-1D21-4581-9673-26F18F54B2BD}" type="sibTrans" cxnId="{14DEDC4F-D1BE-45BE-9BFB-530D34691F7C}">
      <dgm:prSet/>
      <dgm:spPr/>
      <dgm:t>
        <a:bodyPr/>
        <a:lstStyle/>
        <a:p>
          <a:endParaRPr lang="es-EC"/>
        </a:p>
      </dgm:t>
    </dgm:pt>
    <dgm:pt modelId="{1DD65C54-FF7B-4322-8243-9E3D131D3A82}">
      <dgm:prSet/>
      <dgm:spPr/>
      <dgm:t>
        <a:bodyPr/>
        <a:lstStyle/>
        <a:p>
          <a:r>
            <a:rPr lang="es-EC" smtClean="0"/>
            <a:t>Protocolos de Intervención Ante Emergencias </a:t>
          </a:r>
          <a:endParaRPr lang="es-EC"/>
        </a:p>
      </dgm:t>
    </dgm:pt>
    <dgm:pt modelId="{B2AD6062-BD39-49EC-B01B-7F59C29C4177}" type="parTrans" cxnId="{A1DAC932-A761-4AD8-A030-6DEE64489D55}">
      <dgm:prSet/>
      <dgm:spPr/>
      <dgm:t>
        <a:bodyPr/>
        <a:lstStyle/>
        <a:p>
          <a:endParaRPr lang="es-EC"/>
        </a:p>
      </dgm:t>
    </dgm:pt>
    <dgm:pt modelId="{65C88AAE-ACAC-461E-A3BA-3A298EC10381}" type="sibTrans" cxnId="{A1DAC932-A761-4AD8-A030-6DEE64489D55}">
      <dgm:prSet/>
      <dgm:spPr/>
      <dgm:t>
        <a:bodyPr/>
        <a:lstStyle/>
        <a:p>
          <a:endParaRPr lang="es-EC"/>
        </a:p>
      </dgm:t>
    </dgm:pt>
    <dgm:pt modelId="{9181FFD4-26AA-4B43-8EC1-07C0FA7A3B10}">
      <dgm:prSet/>
      <dgm:spPr/>
      <dgm:t>
        <a:bodyPr/>
        <a:lstStyle/>
        <a:p>
          <a:r>
            <a:rPr lang="es-EC" smtClean="0"/>
            <a:t>Evacuación</a:t>
          </a:r>
          <a:endParaRPr lang="es-EC"/>
        </a:p>
      </dgm:t>
    </dgm:pt>
    <dgm:pt modelId="{A4741A44-C784-47CC-B40E-569F4B92AC6F}" type="parTrans" cxnId="{06A08284-B329-446A-AD6C-36A812D4E2FA}">
      <dgm:prSet/>
      <dgm:spPr/>
      <dgm:t>
        <a:bodyPr/>
        <a:lstStyle/>
        <a:p>
          <a:endParaRPr lang="es-EC"/>
        </a:p>
      </dgm:t>
    </dgm:pt>
    <dgm:pt modelId="{EF820CF3-4B59-453B-98B2-B7ED9B54E465}" type="sibTrans" cxnId="{06A08284-B329-446A-AD6C-36A812D4E2FA}">
      <dgm:prSet/>
      <dgm:spPr/>
      <dgm:t>
        <a:bodyPr/>
        <a:lstStyle/>
        <a:p>
          <a:endParaRPr lang="es-EC"/>
        </a:p>
      </dgm:t>
    </dgm:pt>
    <dgm:pt modelId="{CE6AF8F6-EB5C-4E1E-968F-2409DC0FD96A}">
      <dgm:prSet/>
      <dgm:spPr/>
      <dgm:t>
        <a:bodyPr/>
        <a:lstStyle/>
        <a:p>
          <a:r>
            <a:rPr lang="es-EC" smtClean="0"/>
            <a:t>Procedimientos para la Implantación del Plan de Emergencia</a:t>
          </a:r>
          <a:endParaRPr lang="es-EC"/>
        </a:p>
      </dgm:t>
    </dgm:pt>
    <dgm:pt modelId="{77C7F860-5926-475B-A6DD-5B436C333E72}" type="parTrans" cxnId="{9F7B34D5-DF7A-43EE-82E2-A2EED5C1BD1F}">
      <dgm:prSet/>
      <dgm:spPr/>
      <dgm:t>
        <a:bodyPr/>
        <a:lstStyle/>
        <a:p>
          <a:endParaRPr lang="es-EC"/>
        </a:p>
      </dgm:t>
    </dgm:pt>
    <dgm:pt modelId="{1613A086-5B41-4292-AC0C-7B7A6624166C}" type="sibTrans" cxnId="{9F7B34D5-DF7A-43EE-82E2-A2EED5C1BD1F}">
      <dgm:prSet/>
      <dgm:spPr/>
      <dgm:t>
        <a:bodyPr/>
        <a:lstStyle/>
        <a:p>
          <a:endParaRPr lang="es-EC"/>
        </a:p>
      </dgm:t>
    </dgm:pt>
    <dgm:pt modelId="{C4924CF6-7CA6-4E81-9919-A9C3DEB86860}" type="pres">
      <dgm:prSet presAssocID="{4950604B-2447-46D9-95F2-84F1190CFE96}" presName="linearFlow" presStyleCnt="0">
        <dgm:presLayoutVars>
          <dgm:dir/>
          <dgm:animLvl val="lvl"/>
          <dgm:resizeHandles val="exact"/>
        </dgm:presLayoutVars>
      </dgm:prSet>
      <dgm:spPr/>
      <dgm:t>
        <a:bodyPr/>
        <a:lstStyle/>
        <a:p>
          <a:endParaRPr lang="es-EC"/>
        </a:p>
      </dgm:t>
    </dgm:pt>
    <dgm:pt modelId="{D60D7B9A-BB34-422F-AB6B-38D88E767E58}" type="pres">
      <dgm:prSet presAssocID="{19E38B68-A6C8-42BD-ADFF-DF1711679252}" presName="composite" presStyleCnt="0"/>
      <dgm:spPr/>
    </dgm:pt>
    <dgm:pt modelId="{B5E2C4DC-61C4-49B3-9E4F-505F15E29A13}" type="pres">
      <dgm:prSet presAssocID="{19E38B68-A6C8-42BD-ADFF-DF1711679252}" presName="parentText" presStyleLbl="alignNode1" presStyleIdx="0" presStyleCnt="9">
        <dgm:presLayoutVars>
          <dgm:chMax val="1"/>
          <dgm:bulletEnabled val="1"/>
        </dgm:presLayoutVars>
      </dgm:prSet>
      <dgm:spPr/>
      <dgm:t>
        <a:bodyPr/>
        <a:lstStyle/>
        <a:p>
          <a:endParaRPr lang="es-EC"/>
        </a:p>
      </dgm:t>
    </dgm:pt>
    <dgm:pt modelId="{DB50F7B4-2487-40DA-A9AF-15858CB8D842}" type="pres">
      <dgm:prSet presAssocID="{19E38B68-A6C8-42BD-ADFF-DF1711679252}" presName="descendantText" presStyleLbl="alignAcc1" presStyleIdx="0" presStyleCnt="9">
        <dgm:presLayoutVars>
          <dgm:bulletEnabled val="1"/>
        </dgm:presLayoutVars>
      </dgm:prSet>
      <dgm:spPr/>
      <dgm:t>
        <a:bodyPr/>
        <a:lstStyle/>
        <a:p>
          <a:endParaRPr lang="es-EC"/>
        </a:p>
      </dgm:t>
    </dgm:pt>
    <dgm:pt modelId="{07B8B128-1FE4-4103-BAA1-8078A3208A62}" type="pres">
      <dgm:prSet presAssocID="{B612AE26-4CB8-459D-9F29-E43451B7A050}" presName="sp" presStyleCnt="0"/>
      <dgm:spPr/>
    </dgm:pt>
    <dgm:pt modelId="{96301260-5993-4A75-8788-A0795CE67463}" type="pres">
      <dgm:prSet presAssocID="{980F3896-C5D5-4C14-B068-1F83BA928469}" presName="composite" presStyleCnt="0"/>
      <dgm:spPr/>
    </dgm:pt>
    <dgm:pt modelId="{E0D1E95D-D6BB-4357-A37F-EC31E540AAD7}" type="pres">
      <dgm:prSet presAssocID="{980F3896-C5D5-4C14-B068-1F83BA928469}" presName="parentText" presStyleLbl="alignNode1" presStyleIdx="1" presStyleCnt="9">
        <dgm:presLayoutVars>
          <dgm:chMax val="1"/>
          <dgm:bulletEnabled val="1"/>
        </dgm:presLayoutVars>
      </dgm:prSet>
      <dgm:spPr/>
      <dgm:t>
        <a:bodyPr/>
        <a:lstStyle/>
        <a:p>
          <a:endParaRPr lang="es-EC"/>
        </a:p>
      </dgm:t>
    </dgm:pt>
    <dgm:pt modelId="{1EE84D96-874E-44FD-801D-77BD86B6E9BF}" type="pres">
      <dgm:prSet presAssocID="{980F3896-C5D5-4C14-B068-1F83BA928469}" presName="descendantText" presStyleLbl="alignAcc1" presStyleIdx="1" presStyleCnt="9">
        <dgm:presLayoutVars>
          <dgm:bulletEnabled val="1"/>
        </dgm:presLayoutVars>
      </dgm:prSet>
      <dgm:spPr/>
      <dgm:t>
        <a:bodyPr/>
        <a:lstStyle/>
        <a:p>
          <a:endParaRPr lang="es-EC"/>
        </a:p>
      </dgm:t>
    </dgm:pt>
    <dgm:pt modelId="{14F44540-5F3D-46E4-881D-389B9D1990A2}" type="pres">
      <dgm:prSet presAssocID="{FA77B592-2900-4064-ACFB-A4FFD60219B2}" presName="sp" presStyleCnt="0"/>
      <dgm:spPr/>
    </dgm:pt>
    <dgm:pt modelId="{48C4A733-BCAD-4C1F-B30A-7EADC2CDB110}" type="pres">
      <dgm:prSet presAssocID="{63785E55-E14D-43D8-B5D6-3E6285036351}" presName="composite" presStyleCnt="0"/>
      <dgm:spPr/>
    </dgm:pt>
    <dgm:pt modelId="{AA2E5646-5CDE-410E-A5F7-F48A7E40D4DD}" type="pres">
      <dgm:prSet presAssocID="{63785E55-E14D-43D8-B5D6-3E6285036351}" presName="parentText" presStyleLbl="alignNode1" presStyleIdx="2" presStyleCnt="9">
        <dgm:presLayoutVars>
          <dgm:chMax val="1"/>
          <dgm:bulletEnabled val="1"/>
        </dgm:presLayoutVars>
      </dgm:prSet>
      <dgm:spPr/>
      <dgm:t>
        <a:bodyPr/>
        <a:lstStyle/>
        <a:p>
          <a:endParaRPr lang="es-EC"/>
        </a:p>
      </dgm:t>
    </dgm:pt>
    <dgm:pt modelId="{F45E4C0F-2DDD-4D4C-9DE7-2578BD80AA17}" type="pres">
      <dgm:prSet presAssocID="{63785E55-E14D-43D8-B5D6-3E6285036351}" presName="descendantText" presStyleLbl="alignAcc1" presStyleIdx="2" presStyleCnt="9">
        <dgm:presLayoutVars>
          <dgm:bulletEnabled val="1"/>
        </dgm:presLayoutVars>
      </dgm:prSet>
      <dgm:spPr/>
      <dgm:t>
        <a:bodyPr/>
        <a:lstStyle/>
        <a:p>
          <a:endParaRPr lang="es-EC"/>
        </a:p>
      </dgm:t>
    </dgm:pt>
    <dgm:pt modelId="{050DD6A4-36D9-439F-8E01-FA1A360BD0B6}" type="pres">
      <dgm:prSet presAssocID="{E004DF3F-454E-4D3D-AA0A-60474FFC2A47}" presName="sp" presStyleCnt="0"/>
      <dgm:spPr/>
    </dgm:pt>
    <dgm:pt modelId="{5E4038D5-5346-4383-AE70-59FD1519848F}" type="pres">
      <dgm:prSet presAssocID="{4480E284-5EC7-4BEF-93C6-B3C58348A510}" presName="composite" presStyleCnt="0"/>
      <dgm:spPr/>
    </dgm:pt>
    <dgm:pt modelId="{6726B983-06DD-42BB-B6B6-7C186D3F26E9}" type="pres">
      <dgm:prSet presAssocID="{4480E284-5EC7-4BEF-93C6-B3C58348A510}" presName="parentText" presStyleLbl="alignNode1" presStyleIdx="3" presStyleCnt="9">
        <dgm:presLayoutVars>
          <dgm:chMax val="1"/>
          <dgm:bulletEnabled val="1"/>
        </dgm:presLayoutVars>
      </dgm:prSet>
      <dgm:spPr/>
      <dgm:t>
        <a:bodyPr/>
        <a:lstStyle/>
        <a:p>
          <a:endParaRPr lang="es-EC"/>
        </a:p>
      </dgm:t>
    </dgm:pt>
    <dgm:pt modelId="{57226696-CDE7-49CE-A2B8-8FC2D8287575}" type="pres">
      <dgm:prSet presAssocID="{4480E284-5EC7-4BEF-93C6-B3C58348A510}" presName="descendantText" presStyleLbl="alignAcc1" presStyleIdx="3" presStyleCnt="9">
        <dgm:presLayoutVars>
          <dgm:bulletEnabled val="1"/>
        </dgm:presLayoutVars>
      </dgm:prSet>
      <dgm:spPr/>
      <dgm:t>
        <a:bodyPr/>
        <a:lstStyle/>
        <a:p>
          <a:endParaRPr lang="es-EC"/>
        </a:p>
      </dgm:t>
    </dgm:pt>
    <dgm:pt modelId="{DAA0FCB1-FBC4-4F3F-B4D8-A9BA23297320}" type="pres">
      <dgm:prSet presAssocID="{03CB2505-EE3D-4C9A-AA0D-1CE82E79EEA5}" presName="sp" presStyleCnt="0"/>
      <dgm:spPr/>
    </dgm:pt>
    <dgm:pt modelId="{39CB9A1A-55D6-461D-B672-6FFC78FC465F}" type="pres">
      <dgm:prSet presAssocID="{AD595C9F-4B07-4424-8CD7-EE34BEB3A940}" presName="composite" presStyleCnt="0"/>
      <dgm:spPr/>
    </dgm:pt>
    <dgm:pt modelId="{995FBD2A-BFBC-4E12-9AA8-51A228E13007}" type="pres">
      <dgm:prSet presAssocID="{AD595C9F-4B07-4424-8CD7-EE34BEB3A940}" presName="parentText" presStyleLbl="alignNode1" presStyleIdx="4" presStyleCnt="9">
        <dgm:presLayoutVars>
          <dgm:chMax val="1"/>
          <dgm:bulletEnabled val="1"/>
        </dgm:presLayoutVars>
      </dgm:prSet>
      <dgm:spPr/>
      <dgm:t>
        <a:bodyPr/>
        <a:lstStyle/>
        <a:p>
          <a:endParaRPr lang="es-EC"/>
        </a:p>
      </dgm:t>
    </dgm:pt>
    <dgm:pt modelId="{46AE72E3-70B7-401B-B679-B2CC6780987B}" type="pres">
      <dgm:prSet presAssocID="{AD595C9F-4B07-4424-8CD7-EE34BEB3A940}" presName="descendantText" presStyleLbl="alignAcc1" presStyleIdx="4" presStyleCnt="9">
        <dgm:presLayoutVars>
          <dgm:bulletEnabled val="1"/>
        </dgm:presLayoutVars>
      </dgm:prSet>
      <dgm:spPr/>
      <dgm:t>
        <a:bodyPr/>
        <a:lstStyle/>
        <a:p>
          <a:endParaRPr lang="es-EC"/>
        </a:p>
      </dgm:t>
    </dgm:pt>
    <dgm:pt modelId="{80F1B9E4-E389-4812-B41E-30152F109D01}" type="pres">
      <dgm:prSet presAssocID="{C30149F3-EE9E-47B6-90C7-53410A6315E7}" presName="sp" presStyleCnt="0"/>
      <dgm:spPr/>
    </dgm:pt>
    <dgm:pt modelId="{7E90977C-7D57-4895-A1FF-EE21AB21A2E8}" type="pres">
      <dgm:prSet presAssocID="{9578C8A6-7A1D-4E1F-8CAC-28F9750C9674}" presName="composite" presStyleCnt="0"/>
      <dgm:spPr/>
    </dgm:pt>
    <dgm:pt modelId="{96CB82C3-2859-4752-94AF-66457B5F3B6A}" type="pres">
      <dgm:prSet presAssocID="{9578C8A6-7A1D-4E1F-8CAC-28F9750C9674}" presName="parentText" presStyleLbl="alignNode1" presStyleIdx="5" presStyleCnt="9">
        <dgm:presLayoutVars>
          <dgm:chMax val="1"/>
          <dgm:bulletEnabled val="1"/>
        </dgm:presLayoutVars>
      </dgm:prSet>
      <dgm:spPr/>
      <dgm:t>
        <a:bodyPr/>
        <a:lstStyle/>
        <a:p>
          <a:endParaRPr lang="es-EC"/>
        </a:p>
      </dgm:t>
    </dgm:pt>
    <dgm:pt modelId="{7B78F603-6835-4B74-8CAF-F9D6A61C0E5A}" type="pres">
      <dgm:prSet presAssocID="{9578C8A6-7A1D-4E1F-8CAC-28F9750C9674}" presName="descendantText" presStyleLbl="alignAcc1" presStyleIdx="5" presStyleCnt="9">
        <dgm:presLayoutVars>
          <dgm:bulletEnabled val="1"/>
        </dgm:presLayoutVars>
      </dgm:prSet>
      <dgm:spPr/>
      <dgm:t>
        <a:bodyPr/>
        <a:lstStyle/>
        <a:p>
          <a:endParaRPr lang="es-EC"/>
        </a:p>
      </dgm:t>
    </dgm:pt>
    <dgm:pt modelId="{EE40EB53-0BCB-4F67-BBD8-890FD67C0575}" type="pres">
      <dgm:prSet presAssocID="{CFB5A611-C80F-4E8E-8F58-0B9E3C322DF8}" presName="sp" presStyleCnt="0"/>
      <dgm:spPr/>
    </dgm:pt>
    <dgm:pt modelId="{37B212D4-BE88-42AE-B297-9147C247018F}" type="pres">
      <dgm:prSet presAssocID="{3B52BA78-6046-4387-B983-8FDFEB35097A}" presName="composite" presStyleCnt="0"/>
      <dgm:spPr/>
    </dgm:pt>
    <dgm:pt modelId="{ADAE8971-4CA6-417C-92E6-3AC38CF4F006}" type="pres">
      <dgm:prSet presAssocID="{3B52BA78-6046-4387-B983-8FDFEB35097A}" presName="parentText" presStyleLbl="alignNode1" presStyleIdx="6" presStyleCnt="9">
        <dgm:presLayoutVars>
          <dgm:chMax val="1"/>
          <dgm:bulletEnabled val="1"/>
        </dgm:presLayoutVars>
      </dgm:prSet>
      <dgm:spPr/>
      <dgm:t>
        <a:bodyPr/>
        <a:lstStyle/>
        <a:p>
          <a:endParaRPr lang="es-EC"/>
        </a:p>
      </dgm:t>
    </dgm:pt>
    <dgm:pt modelId="{910D489E-D8E4-4719-B401-44B848F4381A}" type="pres">
      <dgm:prSet presAssocID="{3B52BA78-6046-4387-B983-8FDFEB35097A}" presName="descendantText" presStyleLbl="alignAcc1" presStyleIdx="6" presStyleCnt="9">
        <dgm:presLayoutVars>
          <dgm:bulletEnabled val="1"/>
        </dgm:presLayoutVars>
      </dgm:prSet>
      <dgm:spPr/>
      <dgm:t>
        <a:bodyPr/>
        <a:lstStyle/>
        <a:p>
          <a:endParaRPr lang="es-EC"/>
        </a:p>
      </dgm:t>
    </dgm:pt>
    <dgm:pt modelId="{2F4319AD-BED7-45CC-9E48-3B2AAAE66EF8}" type="pres">
      <dgm:prSet presAssocID="{98F04BDC-6AD5-406A-A29E-457949508FED}" presName="sp" presStyleCnt="0"/>
      <dgm:spPr/>
    </dgm:pt>
    <dgm:pt modelId="{10AE2534-1111-4697-A043-5D3E87285008}" type="pres">
      <dgm:prSet presAssocID="{0DD5501A-07EC-47FE-9BE1-5DB123800644}" presName="composite" presStyleCnt="0"/>
      <dgm:spPr/>
    </dgm:pt>
    <dgm:pt modelId="{1BDC813C-0072-4D01-B093-FA5FB5D8E578}" type="pres">
      <dgm:prSet presAssocID="{0DD5501A-07EC-47FE-9BE1-5DB123800644}" presName="parentText" presStyleLbl="alignNode1" presStyleIdx="7" presStyleCnt="9">
        <dgm:presLayoutVars>
          <dgm:chMax val="1"/>
          <dgm:bulletEnabled val="1"/>
        </dgm:presLayoutVars>
      </dgm:prSet>
      <dgm:spPr/>
      <dgm:t>
        <a:bodyPr/>
        <a:lstStyle/>
        <a:p>
          <a:endParaRPr lang="es-EC"/>
        </a:p>
      </dgm:t>
    </dgm:pt>
    <dgm:pt modelId="{46F71D9D-137C-491C-B109-0B56A140BD84}" type="pres">
      <dgm:prSet presAssocID="{0DD5501A-07EC-47FE-9BE1-5DB123800644}" presName="descendantText" presStyleLbl="alignAcc1" presStyleIdx="7" presStyleCnt="9">
        <dgm:presLayoutVars>
          <dgm:bulletEnabled val="1"/>
        </dgm:presLayoutVars>
      </dgm:prSet>
      <dgm:spPr/>
      <dgm:t>
        <a:bodyPr/>
        <a:lstStyle/>
        <a:p>
          <a:endParaRPr lang="es-EC"/>
        </a:p>
      </dgm:t>
    </dgm:pt>
    <dgm:pt modelId="{21058D50-EFF0-4716-BC02-EB1FA39FED52}" type="pres">
      <dgm:prSet presAssocID="{0810FFAA-48AC-4D64-A87D-F258168F4106}" presName="sp" presStyleCnt="0"/>
      <dgm:spPr/>
    </dgm:pt>
    <dgm:pt modelId="{C6F0CC1D-070A-4570-B7DD-76918911E87E}" type="pres">
      <dgm:prSet presAssocID="{07CF0DE5-9F99-4D0A-81A9-3C4D626F46FC}" presName="composite" presStyleCnt="0"/>
      <dgm:spPr/>
    </dgm:pt>
    <dgm:pt modelId="{B4375912-DB5E-443F-A442-E1ED2FC4625C}" type="pres">
      <dgm:prSet presAssocID="{07CF0DE5-9F99-4D0A-81A9-3C4D626F46FC}" presName="parentText" presStyleLbl="alignNode1" presStyleIdx="8" presStyleCnt="9">
        <dgm:presLayoutVars>
          <dgm:chMax val="1"/>
          <dgm:bulletEnabled val="1"/>
        </dgm:presLayoutVars>
      </dgm:prSet>
      <dgm:spPr/>
      <dgm:t>
        <a:bodyPr/>
        <a:lstStyle/>
        <a:p>
          <a:endParaRPr lang="es-EC"/>
        </a:p>
      </dgm:t>
    </dgm:pt>
    <dgm:pt modelId="{10581460-9F40-4D32-94F0-C03159A97E60}" type="pres">
      <dgm:prSet presAssocID="{07CF0DE5-9F99-4D0A-81A9-3C4D626F46FC}" presName="descendantText" presStyleLbl="alignAcc1" presStyleIdx="8" presStyleCnt="9">
        <dgm:presLayoutVars>
          <dgm:bulletEnabled val="1"/>
        </dgm:presLayoutVars>
      </dgm:prSet>
      <dgm:spPr/>
      <dgm:t>
        <a:bodyPr/>
        <a:lstStyle/>
        <a:p>
          <a:endParaRPr lang="es-EC"/>
        </a:p>
      </dgm:t>
    </dgm:pt>
  </dgm:ptLst>
  <dgm:cxnLst>
    <dgm:cxn modelId="{06A08284-B329-446A-AD6C-36A812D4E2FA}" srcId="{0DD5501A-07EC-47FE-9BE1-5DB123800644}" destId="{9181FFD4-26AA-4B43-8EC1-07C0FA7A3B10}" srcOrd="0" destOrd="0" parTransId="{A4741A44-C784-47CC-B40E-569F4B92AC6F}" sibTransId="{EF820CF3-4B59-453B-98B2-B7ED9B54E465}"/>
    <dgm:cxn modelId="{897A9EDD-B1A0-4976-BC97-3E2BAA7ADE53}" type="presOf" srcId="{9181FFD4-26AA-4B43-8EC1-07C0FA7A3B10}" destId="{46F71D9D-137C-491C-B109-0B56A140BD84}" srcOrd="0" destOrd="0" presId="urn:microsoft.com/office/officeart/2005/8/layout/chevron2"/>
    <dgm:cxn modelId="{712691CB-D335-457A-ADE8-D56CD42509E1}" srcId="{4950604B-2447-46D9-95F2-84F1190CFE96}" destId="{63785E55-E14D-43D8-B5D6-3E6285036351}" srcOrd="2" destOrd="0" parTransId="{DA448B66-1B1F-4477-B5CD-5DCE98BF0CF2}" sibTransId="{E004DF3F-454E-4D3D-AA0A-60474FFC2A47}"/>
    <dgm:cxn modelId="{9F7B34D5-DF7A-43EE-82E2-A2EED5C1BD1F}" srcId="{07CF0DE5-9F99-4D0A-81A9-3C4D626F46FC}" destId="{CE6AF8F6-EB5C-4E1E-968F-2409DC0FD96A}" srcOrd="0" destOrd="0" parTransId="{77C7F860-5926-475B-A6DD-5B436C333E72}" sibTransId="{1613A086-5B41-4292-AC0C-7B7A6624166C}"/>
    <dgm:cxn modelId="{1B9F357E-47AF-474A-ACB2-BF688769974D}" type="presOf" srcId="{19E38B68-A6C8-42BD-ADFF-DF1711679252}" destId="{B5E2C4DC-61C4-49B3-9E4F-505F15E29A13}" srcOrd="0" destOrd="0" presId="urn:microsoft.com/office/officeart/2005/8/layout/chevron2"/>
    <dgm:cxn modelId="{BA752CE2-A86B-40DD-AE83-B9BBE1233218}" type="presOf" srcId="{236FBF15-2E53-4C2E-99C2-1D122573E206}" destId="{DB50F7B4-2487-40DA-A9AF-15858CB8D842}" srcOrd="0" destOrd="0" presId="urn:microsoft.com/office/officeart/2005/8/layout/chevron2"/>
    <dgm:cxn modelId="{07F90796-5D55-4828-B456-5BB8166481D3}" srcId="{AD595C9F-4B07-4424-8CD7-EE34BEB3A940}" destId="{D541BA11-2CA6-4256-BDFF-8E259D7EBC6A}" srcOrd="0" destOrd="0" parTransId="{02B65BF6-DEFA-45C9-A80B-126F431C2949}" sibTransId="{4C297EFA-159F-425D-B68D-73B0665988F4}"/>
    <dgm:cxn modelId="{2FE6716D-A6DE-4472-9F90-FE14D36FD838}" type="presOf" srcId="{980F3896-C5D5-4C14-B068-1F83BA928469}" destId="{E0D1E95D-D6BB-4357-A37F-EC31E540AAD7}" srcOrd="0" destOrd="0" presId="urn:microsoft.com/office/officeart/2005/8/layout/chevron2"/>
    <dgm:cxn modelId="{CBCEC751-5EF0-4C5A-9AFB-BBE056FE4C74}" srcId="{4480E284-5EC7-4BEF-93C6-B3C58348A510}" destId="{508089A5-76AD-4D05-ACC5-770CD32340F8}" srcOrd="0" destOrd="0" parTransId="{3E7EA60B-5BB9-4735-90FA-19B10E4F4AF4}" sibTransId="{E0DB58A9-19B1-40F2-8B17-F5DDBCCBA474}"/>
    <dgm:cxn modelId="{316CA3B2-9694-4410-BCED-41599D6EF2C3}" type="presOf" srcId="{07CF0DE5-9F99-4D0A-81A9-3C4D626F46FC}" destId="{B4375912-DB5E-443F-A442-E1ED2FC4625C}" srcOrd="0" destOrd="0" presId="urn:microsoft.com/office/officeart/2005/8/layout/chevron2"/>
    <dgm:cxn modelId="{438C11B9-F292-4248-80B1-56284C34930C}" srcId="{63785E55-E14D-43D8-B5D6-3E6285036351}" destId="{CDA10A38-1120-4F3F-8D4A-10AFB29A2AD4}" srcOrd="0" destOrd="0" parTransId="{71DDB882-B79E-4FB6-A7A9-8FDC44644D56}" sibTransId="{C11FFBF1-BCE0-4DFE-9617-34C7EBA31EA1}"/>
    <dgm:cxn modelId="{A4592C08-226E-43BC-A6D9-A4D82BE82B70}" srcId="{4950604B-2447-46D9-95F2-84F1190CFE96}" destId="{4480E284-5EC7-4BEF-93C6-B3C58348A510}" srcOrd="3" destOrd="0" parTransId="{BEE24A2E-498C-4924-A441-CFDC9A3ED115}" sibTransId="{03CB2505-EE3D-4C9A-AA0D-1CE82E79EEA5}"/>
    <dgm:cxn modelId="{C640BE66-3FF4-40BB-9E89-E897D8C6A957}" srcId="{4950604B-2447-46D9-95F2-84F1190CFE96}" destId="{9578C8A6-7A1D-4E1F-8CAC-28F9750C9674}" srcOrd="5" destOrd="0" parTransId="{CC21F0D7-A686-4DCD-A70C-373F97733203}" sibTransId="{CFB5A611-C80F-4E8E-8F58-0B9E3C322DF8}"/>
    <dgm:cxn modelId="{4AFA50E2-8C1C-45D9-B030-4B992B4DE490}" type="presOf" srcId="{1DD65C54-FF7B-4322-8243-9E3D131D3A82}" destId="{910D489E-D8E4-4719-B401-44B848F4381A}" srcOrd="0" destOrd="0" presId="urn:microsoft.com/office/officeart/2005/8/layout/chevron2"/>
    <dgm:cxn modelId="{2CE31DE9-3E6B-4882-B441-16D727CF6951}" type="presOf" srcId="{CE6AF8F6-EB5C-4E1E-968F-2409DC0FD96A}" destId="{10581460-9F40-4D32-94F0-C03159A97E60}" srcOrd="0" destOrd="0" presId="urn:microsoft.com/office/officeart/2005/8/layout/chevron2"/>
    <dgm:cxn modelId="{4F0D5A25-98C2-431D-964A-79BFE7EFB02B}" type="presOf" srcId="{63785E55-E14D-43D8-B5D6-3E6285036351}" destId="{AA2E5646-5CDE-410E-A5F7-F48A7E40D4DD}" srcOrd="0" destOrd="0" presId="urn:microsoft.com/office/officeart/2005/8/layout/chevron2"/>
    <dgm:cxn modelId="{D414DF0A-42D5-4876-8B2C-FE426A0B9197}" type="presOf" srcId="{16AB4B31-3DDC-46B5-844E-4C6B6187E455}" destId="{1EE84D96-874E-44FD-801D-77BD86B6E9BF}" srcOrd="0" destOrd="0" presId="urn:microsoft.com/office/officeart/2005/8/layout/chevron2"/>
    <dgm:cxn modelId="{1C91800D-2171-446D-88BA-638135CA2CA5}" type="presOf" srcId="{4480E284-5EC7-4BEF-93C6-B3C58348A510}" destId="{6726B983-06DD-42BB-B6B6-7C186D3F26E9}" srcOrd="0" destOrd="0" presId="urn:microsoft.com/office/officeart/2005/8/layout/chevron2"/>
    <dgm:cxn modelId="{A1DAC932-A761-4AD8-A030-6DEE64489D55}" srcId="{3B52BA78-6046-4387-B983-8FDFEB35097A}" destId="{1DD65C54-FF7B-4322-8243-9E3D131D3A82}" srcOrd="0" destOrd="0" parTransId="{B2AD6062-BD39-49EC-B01B-7F59C29C4177}" sibTransId="{65C88AAE-ACAC-461E-A3BA-3A298EC10381}"/>
    <dgm:cxn modelId="{7034BB94-57C9-4C7C-9F52-0D459C44C24F}" srcId="{4950604B-2447-46D9-95F2-84F1190CFE96}" destId="{0DD5501A-07EC-47FE-9BE1-5DB123800644}" srcOrd="7" destOrd="0" parTransId="{FC1AF8A4-3B33-4520-8763-7EF1418B30A2}" sibTransId="{0810FFAA-48AC-4D64-A87D-F258168F4106}"/>
    <dgm:cxn modelId="{A5A108B1-2584-4619-B9B4-B4A9FD4431A0}" type="presOf" srcId="{0DD5501A-07EC-47FE-9BE1-5DB123800644}" destId="{1BDC813C-0072-4D01-B093-FA5FB5D8E578}" srcOrd="0" destOrd="0" presId="urn:microsoft.com/office/officeart/2005/8/layout/chevron2"/>
    <dgm:cxn modelId="{8BD2E530-0BC4-4919-8122-17BD0FFC5165}" srcId="{4950604B-2447-46D9-95F2-84F1190CFE96}" destId="{07CF0DE5-9F99-4D0A-81A9-3C4D626F46FC}" srcOrd="8" destOrd="0" parTransId="{7C35FD05-13E6-48F5-8C11-C7F5BCB417FF}" sibTransId="{A65DA050-4A94-4945-ADA5-087FF6E1A9C9}"/>
    <dgm:cxn modelId="{FD0092BD-EF35-4403-9372-CDCC64439293}" type="presOf" srcId="{CDA10A38-1120-4F3F-8D4A-10AFB29A2AD4}" destId="{F45E4C0F-2DDD-4D4C-9DE7-2578BD80AA17}" srcOrd="0" destOrd="0" presId="urn:microsoft.com/office/officeart/2005/8/layout/chevron2"/>
    <dgm:cxn modelId="{C088E7D5-892B-4791-85EE-1A3E30B2E427}" srcId="{19E38B68-A6C8-42BD-ADFF-DF1711679252}" destId="{236FBF15-2E53-4C2E-99C2-1D122573E206}" srcOrd="0" destOrd="0" parTransId="{C6A90A94-015C-4943-A5C8-B36D269B8858}" sibTransId="{B8F48471-16EF-428F-864B-64619FC60DCF}"/>
    <dgm:cxn modelId="{E0FCE8F3-C2B7-4933-B610-1094B7C5A486}" srcId="{4950604B-2447-46D9-95F2-84F1190CFE96}" destId="{3B52BA78-6046-4387-B983-8FDFEB35097A}" srcOrd="6" destOrd="0" parTransId="{0142E75F-B743-4576-8BCB-9D997BBD8C1D}" sibTransId="{98F04BDC-6AD5-406A-A29E-457949508FED}"/>
    <dgm:cxn modelId="{6E0D0309-8188-4D7F-BB84-01EF60C1DF0B}" srcId="{4950604B-2447-46D9-95F2-84F1190CFE96}" destId="{AD595C9F-4B07-4424-8CD7-EE34BEB3A940}" srcOrd="4" destOrd="0" parTransId="{483BCCF1-5EC5-4376-8A24-71E36D3B0F3A}" sibTransId="{C30149F3-EE9E-47B6-90C7-53410A6315E7}"/>
    <dgm:cxn modelId="{1AB03169-1BDF-41E7-90B2-42BB681F409D}" type="presOf" srcId="{4950604B-2447-46D9-95F2-84F1190CFE96}" destId="{C4924CF6-7CA6-4E81-9919-A9C3DEB86860}" srcOrd="0" destOrd="0" presId="urn:microsoft.com/office/officeart/2005/8/layout/chevron2"/>
    <dgm:cxn modelId="{8E478754-CAFD-47B7-A632-D07468AA3F28}" type="presOf" srcId="{AD595C9F-4B07-4424-8CD7-EE34BEB3A940}" destId="{995FBD2A-BFBC-4E12-9AA8-51A228E13007}" srcOrd="0" destOrd="0" presId="urn:microsoft.com/office/officeart/2005/8/layout/chevron2"/>
    <dgm:cxn modelId="{14DEDC4F-D1BE-45BE-9BFB-530D34691F7C}" srcId="{9578C8A6-7A1D-4E1F-8CAC-28F9750C9674}" destId="{CDD1406C-AD60-4D9D-979E-5E10F9B83495}" srcOrd="0" destOrd="0" parTransId="{7DB7F58B-621D-4A98-8960-9CD60B0F497E}" sibTransId="{47D9E34A-1D21-4581-9673-26F18F54B2BD}"/>
    <dgm:cxn modelId="{3CA548F9-59EE-4327-9783-2084D285DD08}" type="presOf" srcId="{D541BA11-2CA6-4256-BDFF-8E259D7EBC6A}" destId="{46AE72E3-70B7-401B-B679-B2CC6780987B}" srcOrd="0" destOrd="0" presId="urn:microsoft.com/office/officeart/2005/8/layout/chevron2"/>
    <dgm:cxn modelId="{163864DD-D3DD-4F55-9A66-36808F0E06BD}" srcId="{4950604B-2447-46D9-95F2-84F1190CFE96}" destId="{980F3896-C5D5-4C14-B068-1F83BA928469}" srcOrd="1" destOrd="0" parTransId="{746E73C2-C013-4341-AB5E-F5A34CE35B8B}" sibTransId="{FA77B592-2900-4064-ACFB-A4FFD60219B2}"/>
    <dgm:cxn modelId="{ADD98320-F2BB-4EF7-8E13-2E4B32950865}" type="presOf" srcId="{CDD1406C-AD60-4D9D-979E-5E10F9B83495}" destId="{7B78F603-6835-4B74-8CAF-F9D6A61C0E5A}" srcOrd="0" destOrd="0" presId="urn:microsoft.com/office/officeart/2005/8/layout/chevron2"/>
    <dgm:cxn modelId="{E3A54FF5-6E5F-4467-8451-370AC16BA5C0}" srcId="{980F3896-C5D5-4C14-B068-1F83BA928469}" destId="{16AB4B31-3DDC-46B5-844E-4C6B6187E455}" srcOrd="0" destOrd="0" parTransId="{5B03D86D-7B8A-4E50-853A-983B4B87C684}" sibTransId="{3C54029E-3F69-4E77-A657-7E71312E6008}"/>
    <dgm:cxn modelId="{16CF2728-E491-4535-B333-2BDFD648D0D7}" srcId="{4950604B-2447-46D9-95F2-84F1190CFE96}" destId="{19E38B68-A6C8-42BD-ADFF-DF1711679252}" srcOrd="0" destOrd="0" parTransId="{23D614C2-2AFE-4725-8DA3-6B532ABB044E}" sibTransId="{B612AE26-4CB8-459D-9F29-E43451B7A050}"/>
    <dgm:cxn modelId="{D3137E0E-9E29-4E05-B424-059F56396159}" type="presOf" srcId="{9578C8A6-7A1D-4E1F-8CAC-28F9750C9674}" destId="{96CB82C3-2859-4752-94AF-66457B5F3B6A}" srcOrd="0" destOrd="0" presId="urn:microsoft.com/office/officeart/2005/8/layout/chevron2"/>
    <dgm:cxn modelId="{E38CD739-9DA6-4B09-B261-0B57BA38192B}" type="presOf" srcId="{508089A5-76AD-4D05-ACC5-770CD32340F8}" destId="{57226696-CDE7-49CE-A2B8-8FC2D8287575}" srcOrd="0" destOrd="0" presId="urn:microsoft.com/office/officeart/2005/8/layout/chevron2"/>
    <dgm:cxn modelId="{52CDDBF1-5FC3-4B7F-BC43-B72330007C58}" type="presOf" srcId="{3B52BA78-6046-4387-B983-8FDFEB35097A}" destId="{ADAE8971-4CA6-417C-92E6-3AC38CF4F006}" srcOrd="0" destOrd="0" presId="urn:microsoft.com/office/officeart/2005/8/layout/chevron2"/>
    <dgm:cxn modelId="{DF70E1BB-7373-4292-AD8E-751A3F6E3954}" type="presParOf" srcId="{C4924CF6-7CA6-4E81-9919-A9C3DEB86860}" destId="{D60D7B9A-BB34-422F-AB6B-38D88E767E58}" srcOrd="0" destOrd="0" presId="urn:microsoft.com/office/officeart/2005/8/layout/chevron2"/>
    <dgm:cxn modelId="{1C0BDB89-E9B5-409F-AA23-579F25529C36}" type="presParOf" srcId="{D60D7B9A-BB34-422F-AB6B-38D88E767E58}" destId="{B5E2C4DC-61C4-49B3-9E4F-505F15E29A13}" srcOrd="0" destOrd="0" presId="urn:microsoft.com/office/officeart/2005/8/layout/chevron2"/>
    <dgm:cxn modelId="{40D0183E-6C7A-48CA-82BB-6D5EE1CEB4B3}" type="presParOf" srcId="{D60D7B9A-BB34-422F-AB6B-38D88E767E58}" destId="{DB50F7B4-2487-40DA-A9AF-15858CB8D842}" srcOrd="1" destOrd="0" presId="urn:microsoft.com/office/officeart/2005/8/layout/chevron2"/>
    <dgm:cxn modelId="{E40FE77B-3FBE-4723-AD51-E277B5348E95}" type="presParOf" srcId="{C4924CF6-7CA6-4E81-9919-A9C3DEB86860}" destId="{07B8B128-1FE4-4103-BAA1-8078A3208A62}" srcOrd="1" destOrd="0" presId="urn:microsoft.com/office/officeart/2005/8/layout/chevron2"/>
    <dgm:cxn modelId="{A0737100-6008-40B1-BA42-6EC03FC8D3AA}" type="presParOf" srcId="{C4924CF6-7CA6-4E81-9919-A9C3DEB86860}" destId="{96301260-5993-4A75-8788-A0795CE67463}" srcOrd="2" destOrd="0" presId="urn:microsoft.com/office/officeart/2005/8/layout/chevron2"/>
    <dgm:cxn modelId="{4B1BDEFD-CE6C-48E9-89FB-20E3E9183F2A}" type="presParOf" srcId="{96301260-5993-4A75-8788-A0795CE67463}" destId="{E0D1E95D-D6BB-4357-A37F-EC31E540AAD7}" srcOrd="0" destOrd="0" presId="urn:microsoft.com/office/officeart/2005/8/layout/chevron2"/>
    <dgm:cxn modelId="{D41BB601-AE78-46EA-848E-9F5483709560}" type="presParOf" srcId="{96301260-5993-4A75-8788-A0795CE67463}" destId="{1EE84D96-874E-44FD-801D-77BD86B6E9BF}" srcOrd="1" destOrd="0" presId="urn:microsoft.com/office/officeart/2005/8/layout/chevron2"/>
    <dgm:cxn modelId="{FC8B4850-4C12-4328-806E-87F7497F5AEB}" type="presParOf" srcId="{C4924CF6-7CA6-4E81-9919-A9C3DEB86860}" destId="{14F44540-5F3D-46E4-881D-389B9D1990A2}" srcOrd="3" destOrd="0" presId="urn:microsoft.com/office/officeart/2005/8/layout/chevron2"/>
    <dgm:cxn modelId="{5E12DD2E-2BF5-4821-86FF-C8895AC834D3}" type="presParOf" srcId="{C4924CF6-7CA6-4E81-9919-A9C3DEB86860}" destId="{48C4A733-BCAD-4C1F-B30A-7EADC2CDB110}" srcOrd="4" destOrd="0" presId="urn:microsoft.com/office/officeart/2005/8/layout/chevron2"/>
    <dgm:cxn modelId="{5B76D7BA-4347-4F6F-9FF7-BD069D2CB9B7}" type="presParOf" srcId="{48C4A733-BCAD-4C1F-B30A-7EADC2CDB110}" destId="{AA2E5646-5CDE-410E-A5F7-F48A7E40D4DD}" srcOrd="0" destOrd="0" presId="urn:microsoft.com/office/officeart/2005/8/layout/chevron2"/>
    <dgm:cxn modelId="{ACAEB695-2389-42A3-90A7-658D5A8E5A64}" type="presParOf" srcId="{48C4A733-BCAD-4C1F-B30A-7EADC2CDB110}" destId="{F45E4C0F-2DDD-4D4C-9DE7-2578BD80AA17}" srcOrd="1" destOrd="0" presId="urn:microsoft.com/office/officeart/2005/8/layout/chevron2"/>
    <dgm:cxn modelId="{AB6C745A-7B34-463D-818A-8C31965AA9F9}" type="presParOf" srcId="{C4924CF6-7CA6-4E81-9919-A9C3DEB86860}" destId="{050DD6A4-36D9-439F-8E01-FA1A360BD0B6}" srcOrd="5" destOrd="0" presId="urn:microsoft.com/office/officeart/2005/8/layout/chevron2"/>
    <dgm:cxn modelId="{0615C08B-6851-43E0-9859-B5900AD4FEC9}" type="presParOf" srcId="{C4924CF6-7CA6-4E81-9919-A9C3DEB86860}" destId="{5E4038D5-5346-4383-AE70-59FD1519848F}" srcOrd="6" destOrd="0" presId="urn:microsoft.com/office/officeart/2005/8/layout/chevron2"/>
    <dgm:cxn modelId="{D25FAE54-0450-40A9-A565-20649CF9D6BA}" type="presParOf" srcId="{5E4038D5-5346-4383-AE70-59FD1519848F}" destId="{6726B983-06DD-42BB-B6B6-7C186D3F26E9}" srcOrd="0" destOrd="0" presId="urn:microsoft.com/office/officeart/2005/8/layout/chevron2"/>
    <dgm:cxn modelId="{21F634FA-1192-4FDE-B7E6-8A52F1DF6A09}" type="presParOf" srcId="{5E4038D5-5346-4383-AE70-59FD1519848F}" destId="{57226696-CDE7-49CE-A2B8-8FC2D8287575}" srcOrd="1" destOrd="0" presId="urn:microsoft.com/office/officeart/2005/8/layout/chevron2"/>
    <dgm:cxn modelId="{D155FF8E-54B2-4FF8-A1F9-97D454B01C19}" type="presParOf" srcId="{C4924CF6-7CA6-4E81-9919-A9C3DEB86860}" destId="{DAA0FCB1-FBC4-4F3F-B4D8-A9BA23297320}" srcOrd="7" destOrd="0" presId="urn:microsoft.com/office/officeart/2005/8/layout/chevron2"/>
    <dgm:cxn modelId="{E1B381B8-2C09-4633-A49B-7E6CE3E5FB28}" type="presParOf" srcId="{C4924CF6-7CA6-4E81-9919-A9C3DEB86860}" destId="{39CB9A1A-55D6-461D-B672-6FFC78FC465F}" srcOrd="8" destOrd="0" presId="urn:microsoft.com/office/officeart/2005/8/layout/chevron2"/>
    <dgm:cxn modelId="{8DEFF8E3-5AEF-411B-9241-0CDE07024774}" type="presParOf" srcId="{39CB9A1A-55D6-461D-B672-6FFC78FC465F}" destId="{995FBD2A-BFBC-4E12-9AA8-51A228E13007}" srcOrd="0" destOrd="0" presId="urn:microsoft.com/office/officeart/2005/8/layout/chevron2"/>
    <dgm:cxn modelId="{30B1182D-4804-4B9E-B78A-4886BAB32B14}" type="presParOf" srcId="{39CB9A1A-55D6-461D-B672-6FFC78FC465F}" destId="{46AE72E3-70B7-401B-B679-B2CC6780987B}" srcOrd="1" destOrd="0" presId="urn:microsoft.com/office/officeart/2005/8/layout/chevron2"/>
    <dgm:cxn modelId="{36DCEE9C-0F68-4ED6-B8A3-9271FD4F7A32}" type="presParOf" srcId="{C4924CF6-7CA6-4E81-9919-A9C3DEB86860}" destId="{80F1B9E4-E389-4812-B41E-30152F109D01}" srcOrd="9" destOrd="0" presId="urn:microsoft.com/office/officeart/2005/8/layout/chevron2"/>
    <dgm:cxn modelId="{DD0E2AE9-506D-4D03-AB13-4A5793B95493}" type="presParOf" srcId="{C4924CF6-7CA6-4E81-9919-A9C3DEB86860}" destId="{7E90977C-7D57-4895-A1FF-EE21AB21A2E8}" srcOrd="10" destOrd="0" presId="urn:microsoft.com/office/officeart/2005/8/layout/chevron2"/>
    <dgm:cxn modelId="{A2CE7500-1BD1-48DF-A1EE-44DF045F47FE}" type="presParOf" srcId="{7E90977C-7D57-4895-A1FF-EE21AB21A2E8}" destId="{96CB82C3-2859-4752-94AF-66457B5F3B6A}" srcOrd="0" destOrd="0" presId="urn:microsoft.com/office/officeart/2005/8/layout/chevron2"/>
    <dgm:cxn modelId="{BCEBC07B-B23C-4528-B522-FAB02F21E75B}" type="presParOf" srcId="{7E90977C-7D57-4895-A1FF-EE21AB21A2E8}" destId="{7B78F603-6835-4B74-8CAF-F9D6A61C0E5A}" srcOrd="1" destOrd="0" presId="urn:microsoft.com/office/officeart/2005/8/layout/chevron2"/>
    <dgm:cxn modelId="{8D7A4A9B-8A6B-46EE-B130-42E476DD6890}" type="presParOf" srcId="{C4924CF6-7CA6-4E81-9919-A9C3DEB86860}" destId="{EE40EB53-0BCB-4F67-BBD8-890FD67C0575}" srcOrd="11" destOrd="0" presId="urn:microsoft.com/office/officeart/2005/8/layout/chevron2"/>
    <dgm:cxn modelId="{634AF984-0C73-436A-A037-8A6F6E6D6E9B}" type="presParOf" srcId="{C4924CF6-7CA6-4E81-9919-A9C3DEB86860}" destId="{37B212D4-BE88-42AE-B297-9147C247018F}" srcOrd="12" destOrd="0" presId="urn:microsoft.com/office/officeart/2005/8/layout/chevron2"/>
    <dgm:cxn modelId="{089BFCF4-9F38-458D-9140-D2F0D8455964}" type="presParOf" srcId="{37B212D4-BE88-42AE-B297-9147C247018F}" destId="{ADAE8971-4CA6-417C-92E6-3AC38CF4F006}" srcOrd="0" destOrd="0" presId="urn:microsoft.com/office/officeart/2005/8/layout/chevron2"/>
    <dgm:cxn modelId="{3EB19895-5E1A-4C92-A88C-2FC0D7DD7CE9}" type="presParOf" srcId="{37B212D4-BE88-42AE-B297-9147C247018F}" destId="{910D489E-D8E4-4719-B401-44B848F4381A}" srcOrd="1" destOrd="0" presId="urn:microsoft.com/office/officeart/2005/8/layout/chevron2"/>
    <dgm:cxn modelId="{08B161F7-F822-4CBF-8FEF-58659AD9D309}" type="presParOf" srcId="{C4924CF6-7CA6-4E81-9919-A9C3DEB86860}" destId="{2F4319AD-BED7-45CC-9E48-3B2AAAE66EF8}" srcOrd="13" destOrd="0" presId="urn:microsoft.com/office/officeart/2005/8/layout/chevron2"/>
    <dgm:cxn modelId="{024FFE69-5FBA-4588-BA90-582310B32C3C}" type="presParOf" srcId="{C4924CF6-7CA6-4E81-9919-A9C3DEB86860}" destId="{10AE2534-1111-4697-A043-5D3E87285008}" srcOrd="14" destOrd="0" presId="urn:microsoft.com/office/officeart/2005/8/layout/chevron2"/>
    <dgm:cxn modelId="{3094A92A-60F8-4A2F-A919-6D87AEEB3E79}" type="presParOf" srcId="{10AE2534-1111-4697-A043-5D3E87285008}" destId="{1BDC813C-0072-4D01-B093-FA5FB5D8E578}" srcOrd="0" destOrd="0" presId="urn:microsoft.com/office/officeart/2005/8/layout/chevron2"/>
    <dgm:cxn modelId="{051F00EC-C331-48BA-999F-8F12F4318D57}" type="presParOf" srcId="{10AE2534-1111-4697-A043-5D3E87285008}" destId="{46F71D9D-137C-491C-B109-0B56A140BD84}" srcOrd="1" destOrd="0" presId="urn:microsoft.com/office/officeart/2005/8/layout/chevron2"/>
    <dgm:cxn modelId="{9C95BD33-6903-41E7-93AC-85DEB059B155}" type="presParOf" srcId="{C4924CF6-7CA6-4E81-9919-A9C3DEB86860}" destId="{21058D50-EFF0-4716-BC02-EB1FA39FED52}" srcOrd="15" destOrd="0" presId="urn:microsoft.com/office/officeart/2005/8/layout/chevron2"/>
    <dgm:cxn modelId="{98FBBA10-61CB-4294-B3F1-1F76ABFEBE67}" type="presParOf" srcId="{C4924CF6-7CA6-4E81-9919-A9C3DEB86860}" destId="{C6F0CC1D-070A-4570-B7DD-76918911E87E}" srcOrd="16" destOrd="0" presId="urn:microsoft.com/office/officeart/2005/8/layout/chevron2"/>
    <dgm:cxn modelId="{0F389D71-4A13-4ED2-ADB5-9D749953A3AF}" type="presParOf" srcId="{C6F0CC1D-070A-4570-B7DD-76918911E87E}" destId="{B4375912-DB5E-443F-A442-E1ED2FC4625C}" srcOrd="0" destOrd="0" presId="urn:microsoft.com/office/officeart/2005/8/layout/chevron2"/>
    <dgm:cxn modelId="{C9829367-FCB9-4484-B31C-B933DBE7329A}" type="presParOf" srcId="{C6F0CC1D-070A-4570-B7DD-76918911E87E}" destId="{10581460-9F40-4D32-94F0-C03159A97E6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C4DC-61C4-49B3-9E4F-505F15E29A13}">
      <dsp:nvSpPr>
        <dsp:cNvPr id="0" name=""/>
        <dsp:cNvSpPr/>
      </dsp:nvSpPr>
      <dsp:spPr>
        <a:xfrm rot="5400000">
          <a:off x="-89103" y="89205"/>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1</a:t>
          </a:r>
          <a:endParaRPr lang="es-EC" sz="1100" kern="1200" dirty="0"/>
        </a:p>
      </dsp:txBody>
      <dsp:txXfrm rot="-5400000">
        <a:off x="1" y="208010"/>
        <a:ext cx="415818" cy="178208"/>
      </dsp:txXfrm>
    </dsp:sp>
    <dsp:sp modelId="{DB50F7B4-2487-40DA-A9AF-15858CB8D842}">
      <dsp:nvSpPr>
        <dsp:cNvPr id="0" name=""/>
        <dsp:cNvSpPr/>
      </dsp:nvSpPr>
      <dsp:spPr>
        <a:xfrm rot="5400000">
          <a:off x="3372436" y="-2956517"/>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Descripción de la Agencia Bancaria QS </a:t>
          </a:r>
          <a:endParaRPr lang="es-EC" sz="1800" kern="1200" dirty="0"/>
        </a:p>
      </dsp:txBody>
      <dsp:txXfrm rot="-5400000">
        <a:off x="415819" y="18949"/>
        <a:ext cx="6280504" cy="348419"/>
      </dsp:txXfrm>
    </dsp:sp>
    <dsp:sp modelId="{E0D1E95D-D6BB-4357-A37F-EC31E540AAD7}">
      <dsp:nvSpPr>
        <dsp:cNvPr id="0" name=""/>
        <dsp:cNvSpPr/>
      </dsp:nvSpPr>
      <dsp:spPr>
        <a:xfrm rot="5400000">
          <a:off x="-89103" y="617186"/>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2</a:t>
          </a:r>
          <a:endParaRPr lang="es-EC" sz="1100" kern="1200" dirty="0"/>
        </a:p>
      </dsp:txBody>
      <dsp:txXfrm rot="-5400000">
        <a:off x="1" y="735991"/>
        <a:ext cx="415818" cy="178208"/>
      </dsp:txXfrm>
    </dsp:sp>
    <dsp:sp modelId="{1EE84D96-874E-44FD-801D-77BD86B6E9BF}">
      <dsp:nvSpPr>
        <dsp:cNvPr id="0" name=""/>
        <dsp:cNvSpPr/>
      </dsp:nvSpPr>
      <dsp:spPr>
        <a:xfrm rot="5400000">
          <a:off x="3372436" y="-2428535"/>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Identificación de Factores de Riesgo Propios de la Agencia </a:t>
          </a:r>
          <a:endParaRPr lang="es-EC" sz="1800" kern="1200" dirty="0"/>
        </a:p>
      </dsp:txBody>
      <dsp:txXfrm rot="-5400000">
        <a:off x="415819" y="546931"/>
        <a:ext cx="6280504" cy="348419"/>
      </dsp:txXfrm>
    </dsp:sp>
    <dsp:sp modelId="{AA2E5646-5CDE-410E-A5F7-F48A7E40D4DD}">
      <dsp:nvSpPr>
        <dsp:cNvPr id="0" name=""/>
        <dsp:cNvSpPr/>
      </dsp:nvSpPr>
      <dsp:spPr>
        <a:xfrm rot="5400000">
          <a:off x="-89103" y="1145168"/>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3</a:t>
          </a:r>
          <a:endParaRPr lang="es-EC" sz="1100" kern="1200" dirty="0"/>
        </a:p>
      </dsp:txBody>
      <dsp:txXfrm rot="-5400000">
        <a:off x="1" y="1263973"/>
        <a:ext cx="415818" cy="178208"/>
      </dsp:txXfrm>
    </dsp:sp>
    <dsp:sp modelId="{F45E4C0F-2DDD-4D4C-9DE7-2578BD80AA17}">
      <dsp:nvSpPr>
        <dsp:cNvPr id="0" name=""/>
        <dsp:cNvSpPr/>
      </dsp:nvSpPr>
      <dsp:spPr>
        <a:xfrm rot="5400000">
          <a:off x="3372436" y="-1900553"/>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Evaluación de Factores de Riesgos Detectados </a:t>
          </a:r>
          <a:endParaRPr lang="es-EC" sz="1800" kern="1200"/>
        </a:p>
      </dsp:txBody>
      <dsp:txXfrm rot="-5400000">
        <a:off x="415819" y="1074913"/>
        <a:ext cx="6280504" cy="348419"/>
      </dsp:txXfrm>
    </dsp:sp>
    <dsp:sp modelId="{6726B983-06DD-42BB-B6B6-7C186D3F26E9}">
      <dsp:nvSpPr>
        <dsp:cNvPr id="0" name=""/>
        <dsp:cNvSpPr/>
      </dsp:nvSpPr>
      <dsp:spPr>
        <a:xfrm rot="5400000">
          <a:off x="-89103" y="1673150"/>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4</a:t>
          </a:r>
          <a:endParaRPr lang="es-EC" sz="1100" kern="1200" dirty="0"/>
        </a:p>
      </dsp:txBody>
      <dsp:txXfrm rot="-5400000">
        <a:off x="1" y="1791955"/>
        <a:ext cx="415818" cy="178208"/>
      </dsp:txXfrm>
    </dsp:sp>
    <dsp:sp modelId="{57226696-CDE7-49CE-A2B8-8FC2D8287575}">
      <dsp:nvSpPr>
        <dsp:cNvPr id="0" name=""/>
        <dsp:cNvSpPr/>
      </dsp:nvSpPr>
      <dsp:spPr>
        <a:xfrm rot="5400000">
          <a:off x="3372436" y="-1372572"/>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Prevención y Control de Riesgos</a:t>
          </a:r>
          <a:endParaRPr lang="es-EC" sz="1800" kern="1200" dirty="0"/>
        </a:p>
      </dsp:txBody>
      <dsp:txXfrm rot="-5400000">
        <a:off x="415819" y="1602894"/>
        <a:ext cx="6280504" cy="348419"/>
      </dsp:txXfrm>
    </dsp:sp>
    <dsp:sp modelId="{995FBD2A-BFBC-4E12-9AA8-51A228E13007}">
      <dsp:nvSpPr>
        <dsp:cNvPr id="0" name=""/>
        <dsp:cNvSpPr/>
      </dsp:nvSpPr>
      <dsp:spPr>
        <a:xfrm rot="5400000">
          <a:off x="-89103" y="2201131"/>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5</a:t>
          </a:r>
          <a:endParaRPr lang="es-EC" sz="1100" kern="1200" dirty="0"/>
        </a:p>
      </dsp:txBody>
      <dsp:txXfrm rot="-5400000">
        <a:off x="1" y="2319936"/>
        <a:ext cx="415818" cy="178208"/>
      </dsp:txXfrm>
    </dsp:sp>
    <dsp:sp modelId="{46AE72E3-70B7-401B-B679-B2CC6780987B}">
      <dsp:nvSpPr>
        <dsp:cNvPr id="0" name=""/>
        <dsp:cNvSpPr/>
      </dsp:nvSpPr>
      <dsp:spPr>
        <a:xfrm rot="5400000">
          <a:off x="3372436" y="-844590"/>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Mantenimiento</a:t>
          </a:r>
          <a:endParaRPr lang="es-EC" sz="1800" kern="1200"/>
        </a:p>
      </dsp:txBody>
      <dsp:txXfrm rot="-5400000">
        <a:off x="415819" y="2130876"/>
        <a:ext cx="6280504" cy="348419"/>
      </dsp:txXfrm>
    </dsp:sp>
    <dsp:sp modelId="{96CB82C3-2859-4752-94AF-66457B5F3B6A}">
      <dsp:nvSpPr>
        <dsp:cNvPr id="0" name=""/>
        <dsp:cNvSpPr/>
      </dsp:nvSpPr>
      <dsp:spPr>
        <a:xfrm rot="5400000">
          <a:off x="-89103" y="2729113"/>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6</a:t>
          </a:r>
          <a:endParaRPr lang="es-EC" sz="1100" kern="1200" dirty="0"/>
        </a:p>
      </dsp:txBody>
      <dsp:txXfrm rot="-5400000">
        <a:off x="1" y="2847918"/>
        <a:ext cx="415818" cy="178208"/>
      </dsp:txXfrm>
    </dsp:sp>
    <dsp:sp modelId="{7B78F603-6835-4B74-8CAF-F9D6A61C0E5A}">
      <dsp:nvSpPr>
        <dsp:cNvPr id="0" name=""/>
        <dsp:cNvSpPr/>
      </dsp:nvSpPr>
      <dsp:spPr>
        <a:xfrm rot="5400000">
          <a:off x="3372436" y="-316608"/>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Protocolo de Alarma y Comunicaciones para Emergencias</a:t>
          </a:r>
          <a:endParaRPr lang="es-EC" sz="1800" kern="1200" dirty="0"/>
        </a:p>
      </dsp:txBody>
      <dsp:txXfrm rot="-5400000">
        <a:off x="415819" y="2658858"/>
        <a:ext cx="6280504" cy="348419"/>
      </dsp:txXfrm>
    </dsp:sp>
    <dsp:sp modelId="{ADAE8971-4CA6-417C-92E6-3AC38CF4F006}">
      <dsp:nvSpPr>
        <dsp:cNvPr id="0" name=""/>
        <dsp:cNvSpPr/>
      </dsp:nvSpPr>
      <dsp:spPr>
        <a:xfrm rot="5400000">
          <a:off x="-89103" y="3257095"/>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7</a:t>
          </a:r>
          <a:endParaRPr lang="es-EC" sz="1100" kern="1200" dirty="0"/>
        </a:p>
      </dsp:txBody>
      <dsp:txXfrm rot="-5400000">
        <a:off x="1" y="3375900"/>
        <a:ext cx="415818" cy="178208"/>
      </dsp:txXfrm>
    </dsp:sp>
    <dsp:sp modelId="{910D489E-D8E4-4719-B401-44B848F4381A}">
      <dsp:nvSpPr>
        <dsp:cNvPr id="0" name=""/>
        <dsp:cNvSpPr/>
      </dsp:nvSpPr>
      <dsp:spPr>
        <a:xfrm rot="5400000">
          <a:off x="3372436" y="211372"/>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Protocolos de Intervención Ante Emergencias </a:t>
          </a:r>
          <a:endParaRPr lang="es-EC" sz="1800" kern="1200"/>
        </a:p>
      </dsp:txBody>
      <dsp:txXfrm rot="-5400000">
        <a:off x="415819" y="3186839"/>
        <a:ext cx="6280504" cy="348419"/>
      </dsp:txXfrm>
    </dsp:sp>
    <dsp:sp modelId="{1BDC813C-0072-4D01-B093-FA5FB5D8E578}">
      <dsp:nvSpPr>
        <dsp:cNvPr id="0" name=""/>
        <dsp:cNvSpPr/>
      </dsp:nvSpPr>
      <dsp:spPr>
        <a:xfrm rot="5400000">
          <a:off x="-89103" y="3785076"/>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8</a:t>
          </a:r>
          <a:endParaRPr lang="es-EC" sz="1100" kern="1200" dirty="0"/>
        </a:p>
      </dsp:txBody>
      <dsp:txXfrm rot="-5400000">
        <a:off x="1" y="3903881"/>
        <a:ext cx="415818" cy="178208"/>
      </dsp:txXfrm>
    </dsp:sp>
    <dsp:sp modelId="{46F71D9D-137C-491C-B109-0B56A140BD84}">
      <dsp:nvSpPr>
        <dsp:cNvPr id="0" name=""/>
        <dsp:cNvSpPr/>
      </dsp:nvSpPr>
      <dsp:spPr>
        <a:xfrm rot="5400000">
          <a:off x="3372436" y="739354"/>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Evacuación</a:t>
          </a:r>
          <a:endParaRPr lang="es-EC" sz="1800" kern="1200"/>
        </a:p>
      </dsp:txBody>
      <dsp:txXfrm rot="-5400000">
        <a:off x="415819" y="3714821"/>
        <a:ext cx="6280504" cy="348419"/>
      </dsp:txXfrm>
    </dsp:sp>
    <dsp:sp modelId="{B4375912-DB5E-443F-A442-E1ED2FC4625C}">
      <dsp:nvSpPr>
        <dsp:cNvPr id="0" name=""/>
        <dsp:cNvSpPr/>
      </dsp:nvSpPr>
      <dsp:spPr>
        <a:xfrm rot="5400000">
          <a:off x="-89103" y="4313058"/>
          <a:ext cx="594026" cy="4158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9</a:t>
          </a:r>
          <a:endParaRPr lang="es-EC" sz="1100" kern="1200" dirty="0"/>
        </a:p>
      </dsp:txBody>
      <dsp:txXfrm rot="-5400000">
        <a:off x="1" y="4431863"/>
        <a:ext cx="415818" cy="178208"/>
      </dsp:txXfrm>
    </dsp:sp>
    <dsp:sp modelId="{10581460-9F40-4D32-94F0-C03159A97E60}">
      <dsp:nvSpPr>
        <dsp:cNvPr id="0" name=""/>
        <dsp:cNvSpPr/>
      </dsp:nvSpPr>
      <dsp:spPr>
        <a:xfrm rot="5400000">
          <a:off x="3372436" y="1267336"/>
          <a:ext cx="386117" cy="6299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Procedimientos para la Implantación del Plan de Emergencia</a:t>
          </a:r>
          <a:endParaRPr lang="es-EC" sz="1800" kern="1200"/>
        </a:p>
      </dsp:txBody>
      <dsp:txXfrm rot="-5400000">
        <a:off x="415819" y="4242803"/>
        <a:ext cx="6280504" cy="3484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C2098F-C403-48C0-9655-7BB938FAE410}" type="datetimeFigureOut">
              <a:rPr lang="es-EC" smtClean="0"/>
              <a:pPr/>
              <a:t>11/09/2013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5D6BA-B220-4123-9289-9583155507D9}" type="slidenum">
              <a:rPr lang="es-EC" smtClean="0"/>
              <a:pPr/>
              <a:t>‹Nº›</a:t>
            </a:fld>
            <a:endParaRPr lang="es-EC"/>
          </a:p>
        </p:txBody>
      </p:sp>
    </p:spTree>
    <p:extLst>
      <p:ext uri="{BB962C8B-B14F-4D97-AF65-F5344CB8AC3E}">
        <p14:creationId xmlns:p14="http://schemas.microsoft.com/office/powerpoint/2010/main" xmlns="" val="182209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5015D6BA-B220-4123-9289-9583155507D9}" type="slidenum">
              <a:rPr lang="es-EC" smtClean="0"/>
              <a:pPr/>
              <a:t>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17" name="16 Marcador de pie de página"/>
          <p:cNvSpPr>
            <a:spLocks noGrp="1"/>
          </p:cNvSpPr>
          <p:nvPr>
            <p:ph type="ftr" sz="quarter" idx="11"/>
          </p:nvPr>
        </p:nvSpPr>
        <p:spPr/>
        <p:txBody>
          <a:bodyPr/>
          <a:lstStyle>
            <a:extLst/>
          </a:lstStyle>
          <a:p>
            <a:endParaRPr lang="es-EC"/>
          </a:p>
        </p:txBody>
      </p:sp>
      <p:sp>
        <p:nvSpPr>
          <p:cNvPr id="29" name="28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5AA6DA-AF5E-4F69-A7D4-0F1DB926285A}" type="datetimeFigureOut">
              <a:rPr lang="es-EC" smtClean="0"/>
              <a:pPr/>
              <a:t>11/09/2013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37D0535-E2A5-4D1B-8EAB-7B45B46410E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625AA6DA-AF5E-4F69-A7D4-0F1DB926285A}" type="datetimeFigureOut">
              <a:rPr lang="es-EC" smtClean="0"/>
              <a:pPr/>
              <a:t>11/09/2013</a:t>
            </a:fld>
            <a:endParaRPr lang="es-EC"/>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C"/>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137D0535-E2A5-4D1B-8EAB-7B45B46410E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25AA6DA-AF5E-4F69-A7D4-0F1DB926285A}" type="datetimeFigureOut">
              <a:rPr lang="es-EC" smtClean="0"/>
              <a:pPr/>
              <a:t>11/09/2013</a:t>
            </a:fld>
            <a:endParaRPr lang="es-EC"/>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C"/>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37D0535-E2A5-4D1B-8EAB-7B45B46410EB}"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4.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16.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diagramLayout" Target="../diagrams/layout1.xml"/><Relationship Id="rId7" Type="http://schemas.openxmlformats.org/officeDocument/2006/relationships/slide" Target="slide45.xml"/><Relationship Id="rId12"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slide" Target="slide35.xml"/><Relationship Id="rId11" Type="http://schemas.openxmlformats.org/officeDocument/2006/relationships/slide" Target="slide49.xml"/><Relationship Id="rId5" Type="http://schemas.openxmlformats.org/officeDocument/2006/relationships/diagramColors" Target="../diagrams/colors1.xml"/><Relationship Id="rId10" Type="http://schemas.openxmlformats.org/officeDocument/2006/relationships/slide" Target="slide48.xml"/><Relationship Id="rId4" Type="http://schemas.openxmlformats.org/officeDocument/2006/relationships/diagramQuickStyle" Target="../diagrams/quickStyle1.xml"/><Relationship Id="rId9" Type="http://schemas.openxmlformats.org/officeDocument/2006/relationships/slide" Target="slide47.xml"/></Relationships>
</file>

<file path=ppt/slides/_rels/slide1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www.google.com.ec/url?sa=i&amp;source=images&amp;cd=&amp;cad=rja&amp;docid=rdIZwQLjbWvamM&amp;tbnid=s5QqZYf6SSFWKM:&amp;ved=&amp;url=http://bankinversiones.webnode.es/instituciones-financieras/&amp;ei=hGwaUtyvEeGx2QWB5IDgBw&amp;psig=AFQjCNHkFFjOmkQDMn9tHMmfPmTkR6GECw&amp;ust=1377549828356693" TargetMode="Externa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hyperlink" Target="http://www.google.com.ec/url?sa=i&amp;rct=j&amp;q=cajeros+automaticos+clonacion+tarjetas&amp;source=images&amp;cd=&amp;cad=rja&amp;docid=x42n7z4U9gmpfM&amp;tbnid=zAlyV18_zPYslM:&amp;ved=0CAUQjRw&amp;url=http://www.infosecurityvip.com/newsletter/efraude_dic11.html&amp;ei=tXEaUpeNG4-e9QTfxoHQCg&amp;bvm=bv.51156542,d.b2I&amp;psig=AFQjCNH7XM-urcCt0tHsnwTgQoNKQZGB6A&amp;ust=1377551123757188" TargetMode="External"/><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hyperlink" Target="http://www.google.com.ec/url?sa=i&amp;source=images&amp;cd=&amp;cad=rja&amp;docid=rdIZwQLjbWvamM&amp;tbnid=s5QqZYf6SSFWKM:&amp;ved=&amp;url=http://bankinversiones.webnode.es/instituciones-financieras/&amp;ei=hGwaUtyvEeGx2QWB5IDgBw&amp;psig=AFQjCNHkFFjOmkQDMn9tHMmfPmTkR6GECw&amp;ust=1377549828356693"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4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image" Target="../media/image59.jpeg"/><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slide" Target="slide17.xml"/><Relationship Id="rId4" Type="http://schemas.openxmlformats.org/officeDocument/2006/relationships/image" Target="../media/image60.png"/><Relationship Id="rId9" Type="http://schemas.openxmlformats.org/officeDocument/2006/relationships/image" Target="../media/image65.png"/></Relationships>
</file>

<file path=ppt/slides/_rels/slide4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slide" Target="slide16.xml"/></Relationships>
</file>

<file path=ppt/slides/_rels/slide4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85788" y="2643183"/>
            <a:ext cx="7599901" cy="1754326"/>
          </a:xfrm>
          <a:prstGeom prst="rect">
            <a:avLst/>
          </a:prstGeom>
          <a:noFill/>
        </p:spPr>
        <p:txBody>
          <a:bodyPr wrap="square" lIns="91440" tIns="45720" rIns="91440" bIns="45720">
            <a:spAutoFit/>
          </a:bodyPr>
          <a:lstStyle/>
          <a:p>
            <a:pPr algn="ctr"/>
            <a:r>
              <a:rPr lang="es-ES" b="1" i="1" dirty="0"/>
              <a:t>“GUÍA GENERAL DE APLICACIÓN DE LAS MEDIDAS MÍNIMAS DE </a:t>
            </a:r>
            <a:endParaRPr lang="es-ES" b="1" i="1" dirty="0" smtClean="0"/>
          </a:p>
          <a:p>
            <a:pPr algn="ctr"/>
            <a:r>
              <a:rPr lang="es-ES" b="1" i="1" dirty="0" smtClean="0"/>
              <a:t>SEGURIDAD EXIGIDAS </a:t>
            </a:r>
            <a:r>
              <a:rPr lang="es-ES" b="1" i="1" dirty="0"/>
              <a:t>A LAS ENTIDADES </a:t>
            </a:r>
            <a:r>
              <a:rPr lang="es-ES" b="1" i="1" dirty="0" smtClean="0"/>
              <a:t>FINANCIERAS Y </a:t>
            </a:r>
            <a:r>
              <a:rPr lang="es-ES" b="1" i="1" dirty="0"/>
              <a:t>DE </a:t>
            </a:r>
            <a:endParaRPr lang="es-ES" b="1" i="1" dirty="0" smtClean="0"/>
          </a:p>
          <a:p>
            <a:pPr algn="ctr"/>
            <a:r>
              <a:rPr lang="es-ES" b="1" i="1" dirty="0" smtClean="0"/>
              <a:t>TRANSPORTE </a:t>
            </a:r>
            <a:r>
              <a:rPr lang="es-ES" b="1" i="1" dirty="0"/>
              <a:t>DE VALORES </a:t>
            </a:r>
            <a:r>
              <a:rPr lang="es-ES" b="1" i="1" dirty="0" smtClean="0"/>
              <a:t>EN </a:t>
            </a:r>
            <a:r>
              <a:rPr lang="es-ES" b="1" i="1" dirty="0"/>
              <a:t>EL ECUADOR”</a:t>
            </a:r>
            <a:endParaRPr lang="es-EC" dirty="0"/>
          </a:p>
          <a:p>
            <a:pPr algn="ct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13 Rectángulo"/>
          <p:cNvSpPr/>
          <p:nvPr/>
        </p:nvSpPr>
        <p:spPr>
          <a:xfrm>
            <a:off x="857227" y="4457348"/>
            <a:ext cx="7215239" cy="2400657"/>
          </a:xfrm>
          <a:prstGeom prst="rect">
            <a:avLst/>
          </a:prstGeom>
          <a:noFill/>
        </p:spPr>
        <p:txBody>
          <a:bodyPr wrap="square" lIns="91440" tIns="45720" rIns="91440" bIns="45720">
            <a:spAutoFit/>
          </a:bodyPr>
          <a:lstStyle/>
          <a:p>
            <a:endParaRPr lang="es-ES" sz="1600" b="1" dirty="0" smtClean="0"/>
          </a:p>
          <a:p>
            <a:endParaRPr lang="es-ES" sz="1600" b="1" dirty="0"/>
          </a:p>
          <a:p>
            <a:endParaRPr lang="es-ES" sz="1600" b="1" dirty="0" smtClean="0"/>
          </a:p>
          <a:p>
            <a:r>
              <a:rPr lang="es-ES" sz="1600" b="1" dirty="0" smtClean="0"/>
              <a:t>AUTOR:</a:t>
            </a:r>
          </a:p>
          <a:p>
            <a:endParaRPr lang="es-ES" sz="1600" b="1" dirty="0" smtClean="0"/>
          </a:p>
          <a:p>
            <a:pPr algn="ctr"/>
            <a:r>
              <a:rPr lang="es-ES" sz="1600" b="1" dirty="0" smtClean="0"/>
              <a:t>ALEXIS GERMAN RODRIGUEZ PAEZ</a:t>
            </a:r>
            <a:endParaRPr lang="es-EC" sz="1600" dirty="0"/>
          </a:p>
          <a:p>
            <a:pPr algn="ct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5 Imagen" descr="SELLO2"/>
          <p:cNvPicPr/>
          <p:nvPr/>
        </p:nvPicPr>
        <p:blipFill>
          <a:blip r:embed="rId2"/>
          <a:srcRect/>
          <a:stretch>
            <a:fillRect/>
          </a:stretch>
        </p:blipFill>
        <p:spPr bwMode="auto">
          <a:xfrm>
            <a:off x="3571868" y="357166"/>
            <a:ext cx="19812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571472" y="1071547"/>
          <a:ext cx="8286808" cy="5498999"/>
        </p:xfrm>
        <a:graphic>
          <a:graphicData uri="http://schemas.openxmlformats.org/drawingml/2006/table">
            <a:tbl>
              <a:tblPr firstRow="1" bandRow="1">
                <a:tableStyleId>{5940675A-B579-460E-94D1-54222C63F5DA}</a:tableStyleId>
              </a:tblPr>
              <a:tblGrid>
                <a:gridCol w="4143404"/>
                <a:gridCol w="4143404"/>
              </a:tblGrid>
              <a:tr h="2500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dirty="0" smtClean="0"/>
                        <a:t>Matrices de cumplimiento de medidas de seguridad legales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endParaRPr lang="es-EC" sz="1800" dirty="0" smtClean="0"/>
                    </a:p>
                    <a:p>
                      <a:endParaRPr lang="es-EC" sz="1800" dirty="0" smtClean="0"/>
                    </a:p>
                    <a:p>
                      <a:endParaRPr lang="es-EC" sz="1800" dirty="0" smtClean="0"/>
                    </a:p>
                    <a:p>
                      <a:endParaRPr lang="es-EC" sz="1800" dirty="0" smtClean="0"/>
                    </a:p>
                    <a:p>
                      <a:endParaRPr lang="es-EC"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dirty="0" smtClean="0"/>
                        <a:t>Contratación del servicio de transporte de valores</a:t>
                      </a:r>
                      <a:endParaRPr lang="es-EC" sz="1800" dirty="0"/>
                    </a:p>
                  </a:txBody>
                  <a:tcPr/>
                </a:tc>
              </a:tr>
              <a:tr h="293867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dirty="0" smtClean="0"/>
                        <a:t>Conocimiento de la normativa legal sobre transporte de valores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a:txBody>
                  <a:tcPr/>
                </a:tc>
              </a:tr>
            </a:tbl>
          </a:graphicData>
        </a:graphic>
      </p:graphicFrame>
      <p:sp>
        <p:nvSpPr>
          <p:cNvPr id="8" name="1 Título"/>
          <p:cNvSpPr txBox="1">
            <a:spLocks/>
          </p:cNvSpPr>
          <p:nvPr/>
        </p:nvSpPr>
        <p:spPr>
          <a:xfrm>
            <a:off x="914400" y="512065"/>
            <a:ext cx="7772400" cy="4166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100" normalizeH="0" baseline="0" noProof="0" smtClean="0">
                <a:ln>
                  <a:noFill/>
                </a:ln>
                <a:solidFill>
                  <a:schemeClr val="tx2">
                    <a:satMod val="200000"/>
                  </a:schemeClr>
                </a:solidFill>
                <a:effectLst/>
                <a:uLnTx/>
                <a:uFillTx/>
                <a:latin typeface="+mj-lt"/>
                <a:ea typeface="+mj-ea"/>
                <a:cs typeface="+mj-cs"/>
              </a:rPr>
              <a:t>ANALISIS DE DATOS</a:t>
            </a:r>
            <a:endParaRPr kumimoji="0" lang="es-EC" sz="24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pic>
        <p:nvPicPr>
          <p:cNvPr id="3074" name="Picture 2"/>
          <p:cNvPicPr>
            <a:picLocks noChangeAspect="1" noChangeArrowheads="1"/>
          </p:cNvPicPr>
          <p:nvPr/>
        </p:nvPicPr>
        <p:blipFill>
          <a:blip r:embed="rId2"/>
          <a:srcRect/>
          <a:stretch>
            <a:fillRect/>
          </a:stretch>
        </p:blipFill>
        <p:spPr bwMode="auto">
          <a:xfrm>
            <a:off x="1428735" y="1714493"/>
            <a:ext cx="2489207" cy="182021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572133" y="1643050"/>
            <a:ext cx="2786083" cy="187536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357554" y="4143380"/>
            <a:ext cx="2786083" cy="223816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diamond(i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diamond(in)">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diamond(in)">
                                      <p:cBhvr>
                                        <p:cTn id="2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857224" y="1428738"/>
          <a:ext cx="7715304" cy="5052060"/>
        </p:xfrm>
        <a:graphic>
          <a:graphicData uri="http://schemas.openxmlformats.org/drawingml/2006/table">
            <a:tbl>
              <a:tblPr firstRow="1" bandRow="1">
                <a:tableStyleId>{74C1A8A3-306A-4EB7-A6B1-4F7E0EB9C5D6}</a:tableStyleId>
              </a:tblPr>
              <a:tblGrid>
                <a:gridCol w="7715304"/>
              </a:tblGrid>
              <a:tr h="571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latin typeface="Arial" pitchFamily="34" charset="0"/>
                          <a:cs typeface="Arial" pitchFamily="34" charset="0"/>
                        </a:rPr>
                        <a:t>Matriz de Observación de Cumplimiento de Recursos Legales de Seguridad</a:t>
                      </a:r>
                      <a:endParaRPr lang="es-EC" sz="1600" b="1" dirty="0">
                        <a:latin typeface="Arial" pitchFamily="34" charset="0"/>
                        <a:cs typeface="Arial" pitchFamily="34" charset="0"/>
                      </a:endParaRPr>
                    </a:p>
                  </a:txBody>
                  <a:tcPr/>
                </a:tc>
              </a:tr>
              <a:tr h="448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a:p>
                  </a:txBody>
                  <a:tcPr/>
                </a:tc>
              </a:tr>
            </a:tbl>
          </a:graphicData>
        </a:graphic>
      </p:graphicFrame>
      <p:sp>
        <p:nvSpPr>
          <p:cNvPr id="8" name="1 Título"/>
          <p:cNvSpPr txBox="1">
            <a:spLocks/>
          </p:cNvSpPr>
          <p:nvPr/>
        </p:nvSpPr>
        <p:spPr>
          <a:xfrm>
            <a:off x="914400" y="512065"/>
            <a:ext cx="7772400" cy="4166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100" normalizeH="0" baseline="0" noProof="0" smtClean="0">
                <a:ln>
                  <a:noFill/>
                </a:ln>
                <a:solidFill>
                  <a:schemeClr val="tx2">
                    <a:satMod val="200000"/>
                  </a:schemeClr>
                </a:solidFill>
                <a:effectLst/>
                <a:uLnTx/>
                <a:uFillTx/>
                <a:latin typeface="+mj-lt"/>
                <a:ea typeface="+mj-ea"/>
                <a:cs typeface="+mj-cs"/>
              </a:rPr>
              <a:t>ANALISIS DE DATOS</a:t>
            </a:r>
            <a:endParaRPr kumimoji="0" lang="es-EC" sz="24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graphicFrame>
        <p:nvGraphicFramePr>
          <p:cNvPr id="7" name="6 Tabla"/>
          <p:cNvGraphicFramePr>
            <a:graphicFrameLocks noGrp="1"/>
          </p:cNvGraphicFramePr>
          <p:nvPr/>
        </p:nvGraphicFramePr>
        <p:xfrm>
          <a:off x="1643042" y="2143116"/>
          <a:ext cx="6286545" cy="4143406"/>
        </p:xfrm>
        <a:graphic>
          <a:graphicData uri="http://schemas.openxmlformats.org/drawingml/2006/table">
            <a:tbl>
              <a:tblPr>
                <a:tableStyleId>{35758FB7-9AC5-4552-8A53-C91805E547FA}</a:tableStyleId>
              </a:tblPr>
              <a:tblGrid>
                <a:gridCol w="2172267"/>
                <a:gridCol w="2096219"/>
                <a:gridCol w="2018059"/>
              </a:tblGrid>
              <a:tr h="721568">
                <a:tc>
                  <a:txBody>
                    <a:bodyPr/>
                    <a:lstStyle/>
                    <a:p>
                      <a:pPr algn="ctr">
                        <a:lnSpc>
                          <a:spcPct val="150000"/>
                        </a:lnSpc>
                        <a:spcAft>
                          <a:spcPts val="0"/>
                        </a:spcAft>
                      </a:pPr>
                      <a:endParaRPr lang="es-EC" sz="1200" dirty="0" smtClean="0">
                        <a:latin typeface="Arial" pitchFamily="34" charset="0"/>
                        <a:cs typeface="Arial" pitchFamily="34" charset="0"/>
                      </a:endParaRPr>
                    </a:p>
                    <a:p>
                      <a:pPr algn="ctr">
                        <a:lnSpc>
                          <a:spcPct val="150000"/>
                        </a:lnSpc>
                        <a:spcAft>
                          <a:spcPts val="0"/>
                        </a:spcAft>
                      </a:pPr>
                      <a:r>
                        <a:rPr lang="es-EC" sz="1200" dirty="0" smtClean="0">
                          <a:latin typeface="Arial" pitchFamily="34" charset="0"/>
                          <a:cs typeface="Arial" pitchFamily="34" charset="0"/>
                        </a:rPr>
                        <a:t>RECURSOS </a:t>
                      </a:r>
                      <a:r>
                        <a:rPr lang="es-EC" sz="1200" dirty="0">
                          <a:latin typeface="Arial" pitchFamily="34" charset="0"/>
                          <a:cs typeface="Arial" pitchFamily="34" charset="0"/>
                        </a:rPr>
                        <a:t>OBSERVADOS</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BANCOS (10)</a:t>
                      </a:r>
                    </a:p>
                    <a:p>
                      <a:pPr algn="ctr">
                        <a:lnSpc>
                          <a:spcPct val="150000"/>
                        </a:lnSpc>
                        <a:spcAft>
                          <a:spcPts val="0"/>
                        </a:spcAft>
                      </a:pPr>
                      <a:r>
                        <a:rPr lang="es-EC" sz="1200" dirty="0">
                          <a:latin typeface="Arial" pitchFamily="34" charset="0"/>
                          <a:cs typeface="Arial" pitchFamily="34" charset="0"/>
                        </a:rPr>
                        <a:t>(  ) Tiene ( ) No Tiene</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latin typeface="Arial" pitchFamily="34" charset="0"/>
                          <a:cs typeface="Arial" pitchFamily="34" charset="0"/>
                        </a:rPr>
                        <a:t>COOPERATIVAS (10)</a:t>
                      </a:r>
                    </a:p>
                    <a:p>
                      <a:pPr algn="ctr">
                        <a:lnSpc>
                          <a:spcPct val="150000"/>
                        </a:lnSpc>
                        <a:spcAft>
                          <a:spcPts val="0"/>
                        </a:spcAft>
                      </a:pPr>
                      <a:r>
                        <a:rPr lang="es-EC" sz="1200">
                          <a:latin typeface="Arial" pitchFamily="34" charset="0"/>
                          <a:cs typeface="Arial" pitchFamily="34" charset="0"/>
                        </a:rPr>
                        <a:t>(  ) Tiene ( ) No Tiene</a:t>
                      </a:r>
                      <a:endParaRPr lang="es-EC" sz="1200">
                        <a:latin typeface="Arial" pitchFamily="34" charset="0"/>
                        <a:ea typeface="Calibri"/>
                        <a:cs typeface="Arial" pitchFamily="34" charset="0"/>
                      </a:endParaRPr>
                    </a:p>
                  </a:txBody>
                  <a:tcPr marL="68580" marR="68580" marT="0" marB="0"/>
                </a:tc>
              </a:tr>
              <a:tr h="400872">
                <a:tc>
                  <a:txBody>
                    <a:bodyPr/>
                    <a:lstStyle/>
                    <a:p>
                      <a:pPr algn="just">
                        <a:lnSpc>
                          <a:spcPct val="150000"/>
                        </a:lnSpc>
                        <a:spcAft>
                          <a:spcPts val="0"/>
                        </a:spcAft>
                      </a:pPr>
                      <a:r>
                        <a:rPr lang="es-EC" sz="1200" dirty="0">
                          <a:latin typeface="Arial" pitchFamily="34" charset="0"/>
                          <a:cs typeface="Arial" pitchFamily="34" charset="0"/>
                        </a:rPr>
                        <a:t>Guardias de Seguridad</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( 10 ) Tiene (0) No Tiene</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latin typeface="Arial" pitchFamily="34" charset="0"/>
                          <a:cs typeface="Arial" pitchFamily="34" charset="0"/>
                        </a:rPr>
                        <a:t>(10) Tiene (0) No Tiene</a:t>
                      </a:r>
                      <a:endParaRPr lang="es-EC" sz="1200">
                        <a:latin typeface="Arial" pitchFamily="34" charset="0"/>
                        <a:ea typeface="Calibri"/>
                        <a:cs typeface="Arial" pitchFamily="34" charset="0"/>
                      </a:endParaRPr>
                    </a:p>
                  </a:txBody>
                  <a:tcPr marL="68580" marR="68580" marT="0" marB="0"/>
                </a:tc>
              </a:tr>
              <a:tr h="400872">
                <a:tc>
                  <a:txBody>
                    <a:bodyPr/>
                    <a:lstStyle/>
                    <a:p>
                      <a:pPr algn="just">
                        <a:lnSpc>
                          <a:spcPct val="150000"/>
                        </a:lnSpc>
                        <a:spcAft>
                          <a:spcPts val="0"/>
                        </a:spcAft>
                      </a:pPr>
                      <a:r>
                        <a:rPr lang="es-EC" sz="1200" dirty="0">
                          <a:latin typeface="Arial" pitchFamily="34" charset="0"/>
                          <a:cs typeface="Arial" pitchFamily="34" charset="0"/>
                        </a:rPr>
                        <a:t>Alarma Contra Intrusión</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( 10 ) Tiene (0) No Tiene</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latin typeface="Arial" pitchFamily="34" charset="0"/>
                          <a:cs typeface="Arial" pitchFamily="34" charset="0"/>
                        </a:rPr>
                        <a:t>(10) Tiene (0) No Tiene</a:t>
                      </a:r>
                      <a:endParaRPr lang="es-EC" sz="1200">
                        <a:latin typeface="Arial" pitchFamily="34" charset="0"/>
                        <a:ea typeface="Calibri"/>
                        <a:cs typeface="Arial" pitchFamily="34" charset="0"/>
                      </a:endParaRPr>
                    </a:p>
                  </a:txBody>
                  <a:tcPr marL="68580" marR="68580" marT="0" marB="0"/>
                </a:tc>
              </a:tr>
              <a:tr h="400872">
                <a:tc>
                  <a:txBody>
                    <a:bodyPr/>
                    <a:lstStyle/>
                    <a:p>
                      <a:pPr algn="just">
                        <a:lnSpc>
                          <a:spcPct val="150000"/>
                        </a:lnSpc>
                        <a:spcAft>
                          <a:spcPts val="0"/>
                        </a:spcAft>
                      </a:pPr>
                      <a:r>
                        <a:rPr lang="es-EC" sz="1200" dirty="0">
                          <a:latin typeface="Arial" pitchFamily="34" charset="0"/>
                          <a:cs typeface="Arial" pitchFamily="34" charset="0"/>
                        </a:rPr>
                        <a:t>Alarma Contra Incendio</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( 10 ) Tiene (0) No Tiene</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latin typeface="Arial" pitchFamily="34" charset="0"/>
                          <a:cs typeface="Arial" pitchFamily="34" charset="0"/>
                        </a:rPr>
                        <a:t>(6) Tiene (4) No Tiene</a:t>
                      </a:r>
                      <a:endParaRPr lang="es-EC" sz="1200">
                        <a:latin typeface="Arial" pitchFamily="34" charset="0"/>
                        <a:ea typeface="Calibri"/>
                        <a:cs typeface="Arial" pitchFamily="34" charset="0"/>
                      </a:endParaRPr>
                    </a:p>
                  </a:txBody>
                  <a:tcPr marL="68580" marR="68580" marT="0" marB="0"/>
                </a:tc>
              </a:tr>
              <a:tr h="400872">
                <a:tc>
                  <a:txBody>
                    <a:bodyPr/>
                    <a:lstStyle/>
                    <a:p>
                      <a:pPr algn="just">
                        <a:lnSpc>
                          <a:spcPct val="150000"/>
                        </a:lnSpc>
                        <a:spcAft>
                          <a:spcPts val="0"/>
                        </a:spcAft>
                      </a:pPr>
                      <a:r>
                        <a:rPr lang="es-EC" sz="1200">
                          <a:latin typeface="Arial" pitchFamily="34" charset="0"/>
                          <a:cs typeface="Arial" pitchFamily="34" charset="0"/>
                        </a:rPr>
                        <a:t>Cámaras de Seguridad</a:t>
                      </a:r>
                      <a:endParaRPr lang="es-EC" sz="120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( 8 ) Tiene (2) No Tiene</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(6) Tiene (4) No Tiene</a:t>
                      </a:r>
                      <a:endParaRPr lang="es-EC" sz="1200" dirty="0">
                        <a:latin typeface="Arial" pitchFamily="34" charset="0"/>
                        <a:ea typeface="Calibri"/>
                        <a:cs typeface="Arial" pitchFamily="34" charset="0"/>
                      </a:endParaRPr>
                    </a:p>
                  </a:txBody>
                  <a:tcPr marL="68580" marR="68580" marT="0" marB="0"/>
                </a:tc>
              </a:tr>
              <a:tr h="400872">
                <a:tc>
                  <a:txBody>
                    <a:bodyPr/>
                    <a:lstStyle/>
                    <a:p>
                      <a:pPr algn="just">
                        <a:lnSpc>
                          <a:spcPct val="150000"/>
                        </a:lnSpc>
                        <a:spcAft>
                          <a:spcPts val="0"/>
                        </a:spcAft>
                      </a:pPr>
                      <a:r>
                        <a:rPr lang="es-EC" sz="1200">
                          <a:latin typeface="Arial" pitchFamily="34" charset="0"/>
                          <a:cs typeface="Arial" pitchFamily="34" charset="0"/>
                        </a:rPr>
                        <a:t>Control de Accesos</a:t>
                      </a:r>
                      <a:endParaRPr lang="es-EC" sz="120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latin typeface="Arial" pitchFamily="34" charset="0"/>
                          <a:cs typeface="Arial" pitchFamily="34" charset="0"/>
                        </a:rPr>
                        <a:t>( 6) Tiene (4) No Tiene</a:t>
                      </a:r>
                      <a:endParaRPr lang="es-EC" sz="120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(2) Tiene (8) No Tiene</a:t>
                      </a:r>
                      <a:endParaRPr lang="es-EC" sz="1200" dirty="0">
                        <a:latin typeface="Arial" pitchFamily="34" charset="0"/>
                        <a:ea typeface="Calibri"/>
                        <a:cs typeface="Arial" pitchFamily="34" charset="0"/>
                      </a:endParaRPr>
                    </a:p>
                  </a:txBody>
                  <a:tcPr marL="68580" marR="68580" marT="0" marB="0"/>
                </a:tc>
              </a:tr>
              <a:tr h="400872">
                <a:tc>
                  <a:txBody>
                    <a:bodyPr/>
                    <a:lstStyle/>
                    <a:p>
                      <a:pPr algn="just">
                        <a:lnSpc>
                          <a:spcPct val="150000"/>
                        </a:lnSpc>
                        <a:spcAft>
                          <a:spcPts val="0"/>
                        </a:spcAft>
                      </a:pPr>
                      <a:r>
                        <a:rPr lang="es-EC" sz="1200">
                          <a:latin typeface="Arial" pitchFamily="34" charset="0"/>
                          <a:cs typeface="Arial" pitchFamily="34" charset="0"/>
                        </a:rPr>
                        <a:t>Lámparas de Emergencia</a:t>
                      </a:r>
                      <a:endParaRPr lang="es-EC" sz="120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latin typeface="Arial" pitchFamily="34" charset="0"/>
                          <a:cs typeface="Arial" pitchFamily="34" charset="0"/>
                        </a:rPr>
                        <a:t>( 8 ) Tiene (2) No Tiene</a:t>
                      </a:r>
                      <a:endParaRPr lang="es-EC" sz="120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(6) Tiene (4) No Tiene</a:t>
                      </a:r>
                      <a:endParaRPr lang="es-EC" sz="1200" dirty="0">
                        <a:latin typeface="Arial" pitchFamily="34" charset="0"/>
                        <a:ea typeface="Calibri"/>
                        <a:cs typeface="Arial" pitchFamily="34" charset="0"/>
                      </a:endParaRPr>
                    </a:p>
                  </a:txBody>
                  <a:tcPr marL="68580" marR="68580" marT="0" marB="0"/>
                </a:tc>
              </a:tr>
              <a:tr h="400872">
                <a:tc>
                  <a:txBody>
                    <a:bodyPr/>
                    <a:lstStyle/>
                    <a:p>
                      <a:pPr algn="just">
                        <a:lnSpc>
                          <a:spcPct val="150000"/>
                        </a:lnSpc>
                        <a:spcAft>
                          <a:spcPts val="0"/>
                        </a:spcAft>
                      </a:pPr>
                      <a:r>
                        <a:rPr lang="es-EC" sz="1200">
                          <a:latin typeface="Arial" pitchFamily="34" charset="0"/>
                          <a:cs typeface="Arial" pitchFamily="34" charset="0"/>
                        </a:rPr>
                        <a:t>Inhibidor de Celular</a:t>
                      </a:r>
                      <a:endParaRPr lang="es-EC" sz="120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latin typeface="Arial" pitchFamily="34" charset="0"/>
                          <a:cs typeface="Arial" pitchFamily="34" charset="0"/>
                        </a:rPr>
                        <a:t>( 4 ) Tiene (6) No Tiene</a:t>
                      </a:r>
                      <a:endParaRPr lang="es-EC" sz="120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(3) Tiene (7) No Tiene</a:t>
                      </a:r>
                      <a:endParaRPr lang="es-EC" sz="1200" dirty="0">
                        <a:latin typeface="Arial" pitchFamily="34" charset="0"/>
                        <a:ea typeface="Calibri"/>
                        <a:cs typeface="Arial" pitchFamily="34" charset="0"/>
                      </a:endParaRPr>
                    </a:p>
                  </a:txBody>
                  <a:tcPr marL="68580" marR="68580" marT="0" marB="0"/>
                </a:tc>
              </a:tr>
              <a:tr h="615734">
                <a:tc>
                  <a:txBody>
                    <a:bodyPr/>
                    <a:lstStyle/>
                    <a:p>
                      <a:pPr algn="just">
                        <a:lnSpc>
                          <a:spcPct val="150000"/>
                        </a:lnSpc>
                        <a:spcAft>
                          <a:spcPts val="0"/>
                        </a:spcAft>
                      </a:pPr>
                      <a:r>
                        <a:rPr lang="es-EC" sz="1200" dirty="0">
                          <a:latin typeface="Arial" pitchFamily="34" charset="0"/>
                          <a:cs typeface="Arial" pitchFamily="34" charset="0"/>
                        </a:rPr>
                        <a:t>Planes de Emergencia</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( 7 ) Tiene (3) No Tiene</a:t>
                      </a:r>
                      <a:endParaRPr lang="es-EC" sz="1200"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latin typeface="Arial" pitchFamily="34" charset="0"/>
                          <a:cs typeface="Arial" pitchFamily="34" charset="0"/>
                        </a:rPr>
                        <a:t>(4) Tiene (6) No Tiene</a:t>
                      </a:r>
                      <a:endParaRPr lang="es-EC" sz="1200" dirty="0">
                        <a:latin typeface="Arial" pitchFamily="34" charset="0"/>
                        <a:ea typeface="Calibri"/>
                        <a:cs typeface="Arial" pitchFamily="34" charset="0"/>
                      </a:endParaRPr>
                    </a:p>
                  </a:txBody>
                  <a:tcPr marL="68580" marR="68580" marT="0" marB="0"/>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0"/>
          <a:ext cx="9144000" cy="6858000"/>
        </p:xfrm>
        <a:graphic>
          <a:graphicData uri="http://schemas.openxmlformats.org/drawingml/2006/table">
            <a:tbl>
              <a:tblPr firstRow="1" bandRow="1">
                <a:tableStyleId>{7DF18680-E054-41AD-8BC1-D1AEF772440D}</a:tableStyleId>
              </a:tblPr>
              <a:tblGrid>
                <a:gridCol w="9144000"/>
              </a:tblGrid>
              <a:tr h="620138">
                <a:tc>
                  <a:txBody>
                    <a:bodyPr/>
                    <a:lstStyle/>
                    <a:p>
                      <a:pPr algn="ctr"/>
                      <a:r>
                        <a:rPr lang="es-EC" sz="2800" dirty="0" smtClean="0">
                          <a:latin typeface="Arial Black" pitchFamily="34" charset="0"/>
                        </a:rPr>
                        <a:t>CONCLUSIONES</a:t>
                      </a:r>
                      <a:endParaRPr lang="es-EC" sz="2800" dirty="0">
                        <a:latin typeface="Arial Black" pitchFamily="34" charset="0"/>
                      </a:endParaRPr>
                    </a:p>
                  </a:txBody>
                  <a:tcPr/>
                </a:tc>
              </a:tr>
              <a:tr h="6237862">
                <a:tc>
                  <a:txBody>
                    <a:bodyPr/>
                    <a:lstStyle/>
                    <a:p>
                      <a:pPr marL="342900" indent="-342900" algn="just">
                        <a:lnSpc>
                          <a:spcPct val="100000"/>
                        </a:lnSpc>
                        <a:spcAft>
                          <a:spcPts val="0"/>
                        </a:spcAft>
                        <a:buAutoNum type="arabicPeriod"/>
                      </a:pPr>
                      <a:endParaRPr lang="es-ES" sz="1800" dirty="0" smtClean="0">
                        <a:latin typeface="Arial" pitchFamily="34" charset="0"/>
                        <a:cs typeface="Arial" pitchFamily="34" charset="0"/>
                      </a:endParaRPr>
                    </a:p>
                    <a:p>
                      <a:pPr marL="342900" indent="-342900" algn="just">
                        <a:lnSpc>
                          <a:spcPct val="100000"/>
                        </a:lnSpc>
                        <a:spcAft>
                          <a:spcPts val="0"/>
                        </a:spcAft>
                        <a:buAutoNum type="arabicPeriod"/>
                      </a:pPr>
                      <a:r>
                        <a:rPr lang="es-ES" sz="1800" dirty="0" smtClean="0">
                          <a:latin typeface="Arial" pitchFamily="34" charset="0"/>
                          <a:cs typeface="Arial" pitchFamily="34" charset="0"/>
                        </a:rPr>
                        <a:t>La normativa legal exige a todas las entidades que conforman el sistema financiero las mismas medidas mínimas de seguridad sin hacer distinción alguna entre los distintos tipos de instituciones que conforman el sistema financiero.</a:t>
                      </a:r>
                    </a:p>
                    <a:p>
                      <a:pPr marL="342900" indent="-342900" algn="just">
                        <a:lnSpc>
                          <a:spcPct val="100000"/>
                        </a:lnSpc>
                        <a:spcAft>
                          <a:spcPts val="0"/>
                        </a:spcAft>
                        <a:buAutoNum type="arabicPeriod"/>
                      </a:pPr>
                      <a:endParaRPr lang="es-EC" sz="1800" dirty="0" smtClean="0">
                        <a:latin typeface="Arial" pitchFamily="34" charset="0"/>
                        <a:cs typeface="Arial" pitchFamily="34" charset="0"/>
                      </a:endParaRPr>
                    </a:p>
                    <a:p>
                      <a:pPr marL="342900" indent="-342900" algn="just">
                        <a:lnSpc>
                          <a:spcPct val="100000"/>
                        </a:lnSpc>
                        <a:spcAft>
                          <a:spcPts val="0"/>
                        </a:spcAft>
                        <a:buFont typeface="+mj-lt"/>
                        <a:buAutoNum type="arabicPeriod"/>
                      </a:pPr>
                      <a:r>
                        <a:rPr lang="es-ES" sz="1800" dirty="0" smtClean="0">
                          <a:latin typeface="Arial" pitchFamily="34" charset="0"/>
                          <a:cs typeface="Arial" pitchFamily="34" charset="0"/>
                        </a:rPr>
                        <a:t>Ninguna institución financiera transporta sus valores por sus propios medios, estos utilizan el servicio de transporte de valores ofrecido por las empresas de seguridad que brindan este servicio.</a:t>
                      </a:r>
                    </a:p>
                    <a:p>
                      <a:pPr marL="342900" indent="-342900" algn="just">
                        <a:lnSpc>
                          <a:spcPct val="100000"/>
                        </a:lnSpc>
                        <a:spcAft>
                          <a:spcPts val="0"/>
                        </a:spcAft>
                        <a:buFont typeface="+mj-lt"/>
                        <a:buAutoNum type="arabicPeriod"/>
                      </a:pPr>
                      <a:endParaRPr lang="es-EC" sz="1800" dirty="0" smtClean="0">
                        <a:latin typeface="Arial" pitchFamily="34" charset="0"/>
                        <a:cs typeface="Arial" pitchFamily="34" charset="0"/>
                      </a:endParaRPr>
                    </a:p>
                    <a:p>
                      <a:pPr marL="342900" indent="-342900" algn="just">
                        <a:lnSpc>
                          <a:spcPct val="100000"/>
                        </a:lnSpc>
                        <a:spcAft>
                          <a:spcPts val="0"/>
                        </a:spcAft>
                        <a:buFont typeface="+mj-lt"/>
                        <a:buAutoNum type="arabicPeriod"/>
                      </a:pPr>
                      <a:r>
                        <a:rPr lang="es-ES" sz="1800" dirty="0" smtClean="0">
                          <a:latin typeface="Arial" pitchFamily="34" charset="0"/>
                          <a:cs typeface="Arial" pitchFamily="34" charset="0"/>
                        </a:rPr>
                        <a:t>Las instituciones financieras están en etapa de implementación de las medidas de seguridad para obtener el Certificado de Seguridad y no cuentan con planes de seguridad.</a:t>
                      </a:r>
                    </a:p>
                    <a:p>
                      <a:pPr marL="342900" indent="-342900" algn="just">
                        <a:lnSpc>
                          <a:spcPct val="100000"/>
                        </a:lnSpc>
                        <a:spcAft>
                          <a:spcPts val="0"/>
                        </a:spcAft>
                        <a:buFont typeface="+mj-lt"/>
                        <a:buAutoNum type="arabicPeriod"/>
                      </a:pPr>
                      <a:endParaRPr lang="es-EC" sz="1800" dirty="0" smtClean="0">
                        <a:latin typeface="Arial" pitchFamily="34" charset="0"/>
                        <a:cs typeface="Arial" pitchFamily="34" charset="0"/>
                      </a:endParaRPr>
                    </a:p>
                    <a:p>
                      <a:pPr marL="342900" indent="-342900" algn="just">
                        <a:lnSpc>
                          <a:spcPct val="100000"/>
                        </a:lnSpc>
                        <a:spcAft>
                          <a:spcPts val="0"/>
                        </a:spcAft>
                        <a:buFont typeface="+mj-lt"/>
                        <a:buAutoNum type="arabicPeriod"/>
                      </a:pPr>
                      <a:r>
                        <a:rPr lang="es-ES" sz="1800" dirty="0" smtClean="0">
                          <a:latin typeface="Arial" pitchFamily="34" charset="0"/>
                          <a:cs typeface="Arial" pitchFamily="34" charset="0"/>
                        </a:rPr>
                        <a:t>Las instituciones financieras no cuentan con matrices de evaluación y gestión del cumplimiento de medidas de seguridad y utilizan el acta de inspección elaborado por el COSP como herramienta para supervisar el cumplimiento de las medidas de seguridad exigidas por normativa legal.</a:t>
                      </a:r>
                      <a:endParaRPr lang="es-EC" sz="1800" dirty="0" smtClean="0">
                        <a:latin typeface="Arial" pitchFamily="34" charset="0"/>
                        <a:cs typeface="Arial" pitchFamily="34" charset="0"/>
                      </a:endParaRPr>
                    </a:p>
                    <a:p>
                      <a:endParaRPr lang="es-EC" sz="1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0"/>
          <a:ext cx="9144000" cy="6858000"/>
        </p:xfrm>
        <a:graphic>
          <a:graphicData uri="http://schemas.openxmlformats.org/drawingml/2006/table">
            <a:tbl>
              <a:tblPr firstRow="1" bandRow="1">
                <a:tableStyleId>{7DF18680-E054-41AD-8BC1-D1AEF772440D}</a:tableStyleId>
              </a:tblPr>
              <a:tblGrid>
                <a:gridCol w="9144000"/>
              </a:tblGrid>
              <a:tr h="591807">
                <a:tc>
                  <a:txBody>
                    <a:bodyPr/>
                    <a:lstStyle/>
                    <a:p>
                      <a:pPr algn="ctr"/>
                      <a:r>
                        <a:rPr lang="es-EC" sz="2800" dirty="0" smtClean="0">
                          <a:latin typeface="Arial Black" pitchFamily="34" charset="0"/>
                        </a:rPr>
                        <a:t>RECOMENDACIONES</a:t>
                      </a:r>
                      <a:endParaRPr lang="es-EC" sz="2800" dirty="0">
                        <a:latin typeface="Arial Black" pitchFamily="34" charset="0"/>
                      </a:endParaRPr>
                    </a:p>
                  </a:txBody>
                  <a:tcPr/>
                </a:tc>
              </a:tr>
              <a:tr h="6266193">
                <a:tc>
                  <a:txBody>
                    <a:bodyPr/>
                    <a:lstStyle/>
                    <a:p>
                      <a:pPr marL="228600" indent="-228600">
                        <a:buFont typeface="+mj-lt"/>
                        <a:buAutoNum type="arabicPeriod"/>
                      </a:pPr>
                      <a:endParaRPr kumimoji="0" lang="es-EC" sz="1800" kern="1200" dirty="0" smtClean="0">
                        <a:latin typeface="Arial" pitchFamily="34" charset="0"/>
                        <a:cs typeface="Arial" pitchFamily="34" charset="0"/>
                      </a:endParaRPr>
                    </a:p>
                    <a:p>
                      <a:pPr marL="228600" indent="-228600">
                        <a:buFont typeface="+mj-lt"/>
                        <a:buAutoNum type="arabicPeriod"/>
                      </a:pPr>
                      <a:r>
                        <a:rPr kumimoji="0" lang="es-EC" sz="1800" kern="1200" dirty="0" smtClean="0">
                          <a:latin typeface="Arial" pitchFamily="34" charset="0"/>
                          <a:cs typeface="Arial" pitchFamily="34" charset="0"/>
                        </a:rPr>
                        <a:t>Solicitar a la Superintendencia de Bancos que considere las diferencias existentes entre bancos, cooperativas, mutualistas, etc., y se establezcan medidas de seguridad acorde a la infraestructura en todo ámbito para cada grupo (bancos, cooperativas, mutualistas, etc.).</a:t>
                      </a:r>
                    </a:p>
                    <a:p>
                      <a:pPr marL="228600" indent="-228600">
                        <a:buFont typeface="+mj-lt"/>
                        <a:buAutoNum type="arabicPeriod"/>
                      </a:pPr>
                      <a:endParaRPr kumimoji="0" lang="es-EC" sz="1800" kern="1200" dirty="0" smtClean="0">
                        <a:latin typeface="Arial" pitchFamily="34" charset="0"/>
                        <a:cs typeface="Arial" pitchFamily="34" charset="0"/>
                      </a:endParaRPr>
                    </a:p>
                    <a:p>
                      <a:pPr marL="228600" indent="-228600">
                        <a:buFont typeface="+mj-lt"/>
                        <a:buAutoNum type="arabicPeriod"/>
                      </a:pPr>
                      <a:r>
                        <a:rPr kumimoji="0" lang="es-EC" sz="1800" kern="1200" dirty="0" smtClean="0">
                          <a:latin typeface="Arial" pitchFamily="34" charset="0"/>
                          <a:cs typeface="Arial" pitchFamily="34" charset="0"/>
                        </a:rPr>
                        <a:t>Analizar la factibilidad de suprimir la contratación del servicio de transporte de valores para que las entidades financieras realicen por sus propios medios el transporte de valores, considerando que en la actualidad por normativa legal es permitido para las instituciones financieras movilizar por sus propios medios los valores utilizados en su actividad.</a:t>
                      </a:r>
                    </a:p>
                    <a:p>
                      <a:pPr marL="228600" indent="-228600">
                        <a:buFont typeface="+mj-lt"/>
                        <a:buAutoNum type="arabicPeriod"/>
                      </a:pPr>
                      <a:endParaRPr kumimoji="0" lang="es-EC" sz="1800" kern="1200" dirty="0" smtClean="0">
                        <a:latin typeface="Arial" pitchFamily="34" charset="0"/>
                        <a:cs typeface="Arial" pitchFamily="34" charset="0"/>
                      </a:endParaRPr>
                    </a:p>
                    <a:p>
                      <a:pPr marL="228600" indent="-228600">
                        <a:buFont typeface="+mj-lt"/>
                        <a:buAutoNum type="arabicPeriod"/>
                      </a:pPr>
                      <a:r>
                        <a:rPr kumimoji="0" lang="es-EC" sz="1800" kern="1200" dirty="0" smtClean="0">
                          <a:latin typeface="Arial" pitchFamily="34" charset="0"/>
                          <a:cs typeface="Arial" pitchFamily="34" charset="0"/>
                        </a:rPr>
                        <a:t>Elaborar una guía de aplicación de las medidas mínimas de seguridad exigidas por normativa legal a las instituciones financieras y para el transporte de valores en el Ecuador.</a:t>
                      </a:r>
                    </a:p>
                    <a:p>
                      <a:pPr marL="228600" indent="-228600">
                        <a:buFont typeface="+mj-lt"/>
                        <a:buAutoNum type="arabicPeriod"/>
                      </a:pPr>
                      <a:endParaRPr kumimoji="0" lang="es-EC" sz="1800" kern="1200" dirty="0" smtClean="0">
                        <a:latin typeface="Arial" pitchFamily="34" charset="0"/>
                        <a:cs typeface="Arial" pitchFamily="34" charset="0"/>
                      </a:endParaRPr>
                    </a:p>
                    <a:p>
                      <a:pPr marL="228600" indent="-228600">
                        <a:buFont typeface="+mj-lt"/>
                        <a:buAutoNum type="arabicPeriod"/>
                      </a:pPr>
                      <a:r>
                        <a:rPr kumimoji="0" lang="es-EC" sz="1800" kern="1200" dirty="0" smtClean="0">
                          <a:latin typeface="Arial" pitchFamily="34" charset="0"/>
                          <a:cs typeface="Arial" pitchFamily="34" charset="0"/>
                        </a:rPr>
                        <a:t>Elaborar matrices de evaluación y gestión para el cumplimiento de las medidas mínimas de seguridad a las entidades financieras, para que sirva como herramienta de aplicación.</a:t>
                      </a:r>
                      <a:endParaRPr kumimoji="0" lang="es-EC" sz="1800" kern="1200" dirty="0" smtClean="0">
                        <a:solidFill>
                          <a:schemeClr val="tx1"/>
                        </a:solidFill>
                        <a:latin typeface="Arial" pitchFamily="34" charset="0"/>
                        <a:ea typeface="+mn-ea"/>
                        <a:cs typeface="Arial" pitchFamily="34" charset="0"/>
                      </a:endParaRPr>
                    </a:p>
                    <a:p>
                      <a:endParaRPr lang="es-EC" sz="1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0" y="1"/>
          <a:ext cx="9144000" cy="6857999"/>
        </p:xfrm>
        <a:graphic>
          <a:graphicData uri="http://schemas.openxmlformats.org/drawingml/2006/table">
            <a:tbl>
              <a:tblPr firstRow="1" bandRow="1">
                <a:tableStyleId>{7DF18680-E054-41AD-8BC1-D1AEF772440D}</a:tableStyleId>
              </a:tblPr>
              <a:tblGrid>
                <a:gridCol w="9144000"/>
              </a:tblGrid>
              <a:tr h="14152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800" kern="1200" dirty="0" smtClean="0"/>
                        <a:t>Guía General de Aplicación de las Medidas Mínimas de Seguridad Exigidas a las Entidades Financieras y de Transporte de Valores en el Ecuador.</a:t>
                      </a:r>
                      <a:endParaRPr lang="es-EC" sz="2800" dirty="0" smtClean="0"/>
                    </a:p>
                  </a:txBody>
                  <a:tcPr/>
                </a:tc>
              </a:tr>
              <a:tr h="5442732">
                <a:tc>
                  <a:txBody>
                    <a:bodyPr/>
                    <a:lstStyle/>
                    <a:p>
                      <a:pPr marL="228600" indent="-228600">
                        <a:buFont typeface="+mj-lt"/>
                        <a:buAutoNum type="arabicPeriod"/>
                      </a:pPr>
                      <a:endParaRPr kumimoji="0" lang="es-EC" sz="1800" kern="1200" dirty="0" smtClean="0">
                        <a:latin typeface="Arial" pitchFamily="34" charset="0"/>
                        <a:cs typeface="Arial" pitchFamily="34" charset="0"/>
                      </a:endParaRPr>
                    </a:p>
                    <a:p>
                      <a:endParaRPr lang="es-EC" sz="1200" dirty="0">
                        <a:latin typeface="Times New Roman" pitchFamily="18" charset="0"/>
                        <a:cs typeface="Times New Roman" pitchFamily="18" charset="0"/>
                      </a:endParaRPr>
                    </a:p>
                  </a:txBody>
                  <a:tcPr/>
                </a:tc>
              </a:tr>
            </a:tbl>
          </a:graphicData>
        </a:graphic>
      </p:graphicFrame>
      <p:sp>
        <p:nvSpPr>
          <p:cNvPr id="8" name="7 CuadroTexto"/>
          <p:cNvSpPr txBox="1"/>
          <p:nvPr/>
        </p:nvSpPr>
        <p:spPr>
          <a:xfrm>
            <a:off x="214282" y="1785926"/>
            <a:ext cx="8786874" cy="1969770"/>
          </a:xfrm>
          <a:prstGeom prst="rect">
            <a:avLst/>
          </a:prstGeom>
          <a:noFill/>
        </p:spPr>
        <p:txBody>
          <a:bodyPr wrap="square" rtlCol="0">
            <a:spAutoFit/>
          </a:bodyPr>
          <a:lstStyle/>
          <a:p>
            <a:pPr lvl="0" algn="just">
              <a:buFont typeface="Wingdings" pitchFamily="2" charset="2"/>
              <a:buNone/>
            </a:pPr>
            <a:r>
              <a:rPr lang="es-ES" sz="2400" b="1" dirty="0" smtClean="0">
                <a:solidFill>
                  <a:schemeClr val="bg1"/>
                </a:solidFill>
              </a:rPr>
              <a:t>Objetivo General:</a:t>
            </a:r>
          </a:p>
          <a:p>
            <a:pPr lvl="0" algn="just">
              <a:defRPr/>
            </a:pPr>
            <a:r>
              <a:rPr lang="es-ES" sz="2000" dirty="0" smtClean="0">
                <a:solidFill>
                  <a:schemeClr val="bg1"/>
                </a:solidFill>
              </a:rPr>
              <a:t>Diseñar una guía para el establecimiento de las medidas mínimas de seguridad exigidas a las instituciones financieras y de transporte de valores que operan el Ecuador, a través del desarrollo de planes y matrices que contemplan las medidas legales, para su cumplimiento.</a:t>
            </a:r>
            <a:endParaRPr lang="es-EC" sz="2000" dirty="0" smtClean="0">
              <a:solidFill>
                <a:schemeClr val="bg1"/>
              </a:solidFill>
            </a:endParaRPr>
          </a:p>
          <a:p>
            <a:endParaRPr lang="es-EC" dirty="0"/>
          </a:p>
        </p:txBody>
      </p:sp>
      <p:sp>
        <p:nvSpPr>
          <p:cNvPr id="9" name="8 CuadroTexto"/>
          <p:cNvSpPr txBox="1"/>
          <p:nvPr/>
        </p:nvSpPr>
        <p:spPr>
          <a:xfrm>
            <a:off x="214282" y="3786190"/>
            <a:ext cx="8715436" cy="2585323"/>
          </a:xfrm>
          <a:prstGeom prst="rect">
            <a:avLst/>
          </a:prstGeom>
          <a:noFill/>
        </p:spPr>
        <p:txBody>
          <a:bodyPr wrap="square" rtlCol="0">
            <a:spAutoFit/>
          </a:bodyPr>
          <a:lstStyle/>
          <a:p>
            <a:pPr lvl="0" algn="just">
              <a:buFont typeface="Wingdings" pitchFamily="2" charset="2"/>
              <a:buNone/>
            </a:pPr>
            <a:r>
              <a:rPr lang="es-ES" sz="2400" b="1" dirty="0" smtClean="0">
                <a:solidFill>
                  <a:schemeClr val="bg1"/>
                </a:solidFill>
              </a:rPr>
              <a:t>Objetivos Específicos:</a:t>
            </a:r>
          </a:p>
          <a:p>
            <a:pPr lvl="1">
              <a:buFont typeface="Wingdings" pitchFamily="2" charset="2"/>
              <a:buChar char="ü"/>
            </a:pPr>
            <a:r>
              <a:rPr lang="es-ES" sz="2000" dirty="0" smtClean="0">
                <a:solidFill>
                  <a:schemeClr val="bg1"/>
                </a:solidFill>
              </a:rPr>
              <a:t>Desarrollar un plan de seguridad contra actos antisociales en una agencia bancaria.</a:t>
            </a:r>
          </a:p>
          <a:p>
            <a:pPr lvl="1">
              <a:buFont typeface="Wingdings" pitchFamily="2" charset="2"/>
              <a:buChar char="ü"/>
            </a:pPr>
            <a:r>
              <a:rPr lang="es-ES" sz="2000" dirty="0" smtClean="0">
                <a:solidFill>
                  <a:schemeClr val="bg1"/>
                </a:solidFill>
              </a:rPr>
              <a:t>Desarrollar un plan de emergencia en una agencia bancaria.</a:t>
            </a:r>
          </a:p>
          <a:p>
            <a:pPr lvl="1">
              <a:buFont typeface="Wingdings" pitchFamily="2" charset="2"/>
              <a:buChar char="ü"/>
            </a:pPr>
            <a:r>
              <a:rPr lang="es-ES" sz="2000" dirty="0" smtClean="0">
                <a:solidFill>
                  <a:schemeClr val="bg1"/>
                </a:solidFill>
              </a:rPr>
              <a:t>Desarrollar un plan de seguridad de transporte de valores para una agencia bancaria, </a:t>
            </a:r>
            <a:endParaRPr lang="es-EC" sz="2000" dirty="0" smtClean="0">
              <a:solidFill>
                <a:schemeClr val="bg1"/>
              </a:solidFill>
            </a:endParaRPr>
          </a:p>
          <a:p>
            <a:pPr lvl="1">
              <a:buFont typeface="Wingdings" pitchFamily="2" charset="2"/>
              <a:buChar char="ü"/>
            </a:pPr>
            <a:r>
              <a:rPr lang="es-ES" sz="2000" dirty="0" smtClean="0">
                <a:solidFill>
                  <a:schemeClr val="bg1"/>
                </a:solidFill>
              </a:rPr>
              <a:t>Elaborar matrices de supervisión y gestión.</a:t>
            </a:r>
            <a:endParaRPr lang="es-EC" sz="2000" dirty="0" smtClean="0">
              <a:solidFill>
                <a:schemeClr val="bg1"/>
              </a:solidFill>
            </a:endParaRP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3 Título"/>
          <p:cNvSpPr txBox="1">
            <a:spLocks/>
          </p:cNvSpPr>
          <p:nvPr/>
        </p:nvSpPr>
        <p:spPr>
          <a:xfrm>
            <a:off x="357157" y="428609"/>
            <a:ext cx="8501123" cy="642937"/>
          </a:xfrm>
          <a:prstGeom prst="rect">
            <a:avLst/>
          </a:prstGeom>
        </p:spPr>
        <p:txBody>
          <a:bodyPr rIns="91440" anchor="b">
            <a:normAutofit fontScale="92500" lnSpcReduction="2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s-EC" sz="2400" b="1" dirty="0" smtClean="0">
                <a:solidFill>
                  <a:schemeClr val="accent1"/>
                </a:solidFill>
                <a:effectLst>
                  <a:outerShdw blurRad="38100" dist="25500" dir="5400000" algn="tl" rotWithShape="0">
                    <a:srgbClr val="000000">
                      <a:satMod val="180000"/>
                      <a:alpha val="75000"/>
                    </a:srgbClr>
                  </a:outerShdw>
                </a:effectLst>
                <a:latin typeface="+mj-lt"/>
                <a:ea typeface="+mj-ea"/>
                <a:cs typeface="+mj-cs"/>
              </a:rPr>
              <a:t>PLAN DE SEGURIDAD CONTRA ACTOS ANTISOCIALES PARA LA AGENCIA BANCARIA NN</a:t>
            </a:r>
            <a:endParaRPr kumimoji="0" lang="es-EC" sz="2400" b="1" i="0" u="none" strike="noStrike" kern="1200" cap="none" spc="0" normalizeH="0" baseline="0" noProof="0" dirty="0">
              <a:ln>
                <a:noFill/>
              </a:ln>
              <a:solidFill>
                <a:schemeClr val="accent1"/>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24630" name="Text Box 54"/>
          <p:cNvSpPr txBox="1">
            <a:spLocks noChangeArrowheads="1"/>
          </p:cNvSpPr>
          <p:nvPr/>
        </p:nvSpPr>
        <p:spPr bwMode="auto">
          <a:xfrm>
            <a:off x="3762376" y="1500174"/>
            <a:ext cx="1743075" cy="64294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cs typeface="Arial" pitchFamily="34" charset="0"/>
              </a:rPr>
              <a:t>PLAN DE SEGURIDAD CONTRA ACTOS ANTISOCIALES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Text Box 55">
            <a:hlinkClick r:id="rId2" action="ppaction://hlinksldjump" highlightClick="1"/>
          </p:cNvPr>
          <p:cNvSpPr txBox="1">
            <a:spLocks noChangeArrowheads="1"/>
          </p:cNvSpPr>
          <p:nvPr/>
        </p:nvSpPr>
        <p:spPr bwMode="auto">
          <a:xfrm>
            <a:off x="4071936" y="2428870"/>
            <a:ext cx="981075" cy="2857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s-EC" sz="1100" b="1" i="0" u="none" strike="noStrike" cap="none" normalizeH="0" baseline="0" dirty="0" smtClean="0">
                <a:ln>
                  <a:noFill/>
                </a:ln>
                <a:solidFill>
                  <a:schemeClr val="tx1"/>
                </a:solidFill>
                <a:effectLst/>
                <a:latin typeface="Arial" pitchFamily="34" charset="0"/>
                <a:cs typeface="Arial" pitchFamily="34" charset="0"/>
              </a:rPr>
              <a:t>OBJETIVO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2" name="Text Box 56">
            <a:hlinkClick r:id="rId3" action="ppaction://hlinksldjump"/>
          </p:cNvPr>
          <p:cNvSpPr txBox="1">
            <a:spLocks noChangeArrowheads="1"/>
          </p:cNvSpPr>
          <p:nvPr/>
        </p:nvSpPr>
        <p:spPr bwMode="auto">
          <a:xfrm>
            <a:off x="647701" y="3367073"/>
            <a:ext cx="1514475" cy="5715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s-EC" sz="1100" b="1" i="0" u="none" strike="noStrike" cap="none" normalizeH="0" baseline="0" dirty="0" smtClean="0">
                <a:ln>
                  <a:noFill/>
                </a:ln>
                <a:solidFill>
                  <a:schemeClr val="tx1"/>
                </a:solidFill>
                <a:effectLst/>
                <a:latin typeface="Arial" pitchFamily="34" charset="0"/>
                <a:cs typeface="Arial" pitchFamily="34" charset="0"/>
              </a:rPr>
              <a:t>ANÁLISIS DE RIESGOS Y AMENAZAS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3" name="Text Box 57">
            <a:hlinkClick r:id="rId4" action="ppaction://hlinksldjump"/>
          </p:cNvPr>
          <p:cNvSpPr txBox="1">
            <a:spLocks noChangeArrowheads="1"/>
          </p:cNvSpPr>
          <p:nvPr/>
        </p:nvSpPr>
        <p:spPr bwMode="auto">
          <a:xfrm>
            <a:off x="3857625" y="3367073"/>
            <a:ext cx="1514475" cy="5715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s-EC" sz="1100" b="1" i="0" u="none" strike="noStrike" cap="none" normalizeH="0" baseline="0" dirty="0" smtClean="0">
                <a:ln>
                  <a:noFill/>
                </a:ln>
                <a:solidFill>
                  <a:schemeClr val="tx1"/>
                </a:solidFill>
                <a:effectLst/>
                <a:latin typeface="Arial" pitchFamily="34" charset="0"/>
                <a:cs typeface="Arial" pitchFamily="34" charset="0"/>
              </a:rPr>
              <a:t>MEDIOS DE PROTECCIÓN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Text Box 58"/>
          <p:cNvSpPr txBox="1">
            <a:spLocks noChangeArrowheads="1"/>
          </p:cNvSpPr>
          <p:nvPr/>
        </p:nvSpPr>
        <p:spPr bwMode="auto">
          <a:xfrm>
            <a:off x="7029453" y="3367073"/>
            <a:ext cx="1514475" cy="5715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s-EC" sz="1100" b="1" i="0" u="none" strike="noStrike" cap="none" normalizeH="0" baseline="0" dirty="0" smtClean="0">
                <a:ln>
                  <a:noFill/>
                </a:ln>
                <a:solidFill>
                  <a:schemeClr val="tx1"/>
                </a:solidFill>
                <a:effectLst/>
                <a:latin typeface="Arial" pitchFamily="34" charset="0"/>
                <a:cs typeface="Arial" pitchFamily="34" charset="0"/>
              </a:rPr>
              <a:t>MANUAL DE PROCEDIMIENTOS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5" name="Text Box 59"/>
          <p:cNvSpPr txBox="1">
            <a:spLocks noChangeArrowheads="1"/>
          </p:cNvSpPr>
          <p:nvPr/>
        </p:nvSpPr>
        <p:spPr bwMode="auto">
          <a:xfrm>
            <a:off x="85725" y="4138599"/>
            <a:ext cx="2581275" cy="19526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ESTUDIO DE LA ZONA.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ESTUDIO DEL EDIFICIO.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ESTUDIO DEL PERÍMETRO.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ESTUDIO DEL ENTORNO: VÍAS Y ESTACIONAMIENTO.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ANÁLISIS DE AMENAZAS Y VULNERABILIDADES.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DETERMINACIÓN DE RIESGOS.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EVALUACIÓN DE RIESGOS.</a:t>
            </a:r>
            <a:endParaRPr kumimoji="0" lang="es-EC"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24636" name="Text Box 60"/>
          <p:cNvSpPr txBox="1">
            <a:spLocks noChangeArrowheads="1"/>
          </p:cNvSpPr>
          <p:nvPr/>
        </p:nvSpPr>
        <p:spPr bwMode="auto">
          <a:xfrm>
            <a:off x="6500827" y="4138598"/>
            <a:ext cx="2643174" cy="25765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ACTUACIÓN EN CASO DE ATRACO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ACTUACIÓN EN CASO DE ROBO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ACTUACIÓN EN CASOS DE AMENAZA DE BOMBA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ACTUACIÓN EN CASO DE INCIDENTES CON ARTEFACTOS EXPLOSIVOS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ACTUACIÓN EN CASO DE DETECCIÓN  DE FRAUDE O ESTAFA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ACTUACIÓN EN CASO DE SECUESTRO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ACTUACIONES EN CASO DE EXTORSIÓN </a:t>
            </a:r>
            <a:endParaRPr kumimoji="0" lang="es-EC"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24637" name="Text Box 61"/>
          <p:cNvSpPr txBox="1">
            <a:spLocks noChangeArrowheads="1"/>
          </p:cNvSpPr>
          <p:nvPr/>
        </p:nvSpPr>
        <p:spPr bwMode="auto">
          <a:xfrm>
            <a:off x="3371852" y="4138598"/>
            <a:ext cx="2581275" cy="14859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bg1"/>
                </a:solidFill>
                <a:effectLst/>
                <a:latin typeface="Arial" pitchFamily="34" charset="0"/>
                <a:cs typeface="Arial" pitchFamily="34" charset="0"/>
              </a:rPr>
              <a:t>- </a:t>
            </a:r>
            <a:r>
              <a:rPr kumimoji="0" lang="es-EC" sz="1100" b="1" i="0" u="none" strike="noStrike" cap="none" normalizeH="0" baseline="0" dirty="0" smtClean="0">
                <a:ln>
                  <a:noFill/>
                </a:ln>
                <a:solidFill>
                  <a:schemeClr val="bg1"/>
                </a:solidFill>
                <a:effectLst/>
                <a:latin typeface="Arial" pitchFamily="34" charset="0"/>
                <a:cs typeface="Arial" pitchFamily="34" charset="0"/>
              </a:rPr>
              <a:t>RECURSOS HUMANOS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RECURSOS TÉCNICOS: </a:t>
            </a:r>
            <a:endParaRPr lang="es-EC" sz="1100" b="1" dirty="0" smtClean="0">
              <a:solidFill>
                <a:schemeClr val="bg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PASIVOS</a:t>
            </a:r>
          </a:p>
          <a:p>
            <a:pPr marL="0" marR="0" lvl="0" indent="0" algn="l" defTabSz="914400" rtl="0" eaLnBrk="1" fontAlgn="base" latinLnBrk="0" hangingPunct="1">
              <a:lnSpc>
                <a:spcPct val="100000"/>
              </a:lnSpc>
              <a:spcBef>
                <a:spcPct val="0"/>
              </a:spcBef>
              <a:spcAft>
                <a:spcPts val="1000"/>
              </a:spcAft>
              <a:buClrTx/>
              <a:buSzTx/>
              <a:buFont typeface="Wingdings" pitchFamily="2" charset="2"/>
              <a:buChar char="v"/>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ACTIVOS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RECURSOS ORGANIZATIVOS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OBLIGACIONES LEGISLATIVAS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bg1"/>
                </a:solidFill>
                <a:effectLst/>
                <a:latin typeface="Arial" pitchFamily="34" charset="0"/>
                <a:cs typeface="Arial" pitchFamily="34" charset="0"/>
              </a:rPr>
              <a:t>- COSTO DE IMPLEMENTACIO</a:t>
            </a:r>
            <a:r>
              <a:rPr kumimoji="0" lang="es-EC" sz="1100" b="1" i="0" u="none" strike="noStrike" cap="none" normalizeH="0" baseline="0" dirty="0" smtClean="0">
                <a:ln>
                  <a:noFill/>
                </a:ln>
                <a:solidFill>
                  <a:schemeClr val="bg1"/>
                </a:solidFill>
                <a:effectLst/>
                <a:latin typeface="Calibri" pitchFamily="34" charset="0"/>
                <a:cs typeface="Arial" pitchFamily="34" charset="0"/>
              </a:rPr>
              <a:t>N</a:t>
            </a:r>
            <a:endParaRPr kumimoji="0" lang="es-EC" sz="18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24638" name="AutoShape 62"/>
          <p:cNvCxnSpPr>
            <a:cxnSpLocks noChangeShapeType="1"/>
          </p:cNvCxnSpPr>
          <p:nvPr/>
        </p:nvCxnSpPr>
        <p:spPr bwMode="auto">
          <a:xfrm flipV="1">
            <a:off x="4572000" y="2214553"/>
            <a:ext cx="0" cy="219075"/>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cxnSp>
        <p:nvCxnSpPr>
          <p:cNvPr id="24639" name="AutoShape 63"/>
          <p:cNvCxnSpPr>
            <a:cxnSpLocks noChangeShapeType="1"/>
          </p:cNvCxnSpPr>
          <p:nvPr/>
        </p:nvCxnSpPr>
        <p:spPr bwMode="auto">
          <a:xfrm>
            <a:off x="1438276" y="3938574"/>
            <a:ext cx="9525" cy="200025"/>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cxnSp>
        <p:nvCxnSpPr>
          <p:cNvPr id="24641" name="AutoShape 65"/>
          <p:cNvCxnSpPr>
            <a:cxnSpLocks noChangeShapeType="1"/>
          </p:cNvCxnSpPr>
          <p:nvPr/>
        </p:nvCxnSpPr>
        <p:spPr bwMode="auto">
          <a:xfrm rot="16200000" flipH="1">
            <a:off x="4364836" y="3064658"/>
            <a:ext cx="581016" cy="23813"/>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cxnSp>
        <p:nvCxnSpPr>
          <p:cNvPr id="24642" name="AutoShape 66"/>
          <p:cNvCxnSpPr>
            <a:cxnSpLocks noChangeShapeType="1"/>
          </p:cNvCxnSpPr>
          <p:nvPr/>
        </p:nvCxnSpPr>
        <p:spPr bwMode="auto">
          <a:xfrm>
            <a:off x="1428730" y="3143248"/>
            <a:ext cx="6429420" cy="1588"/>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cxnSp>
        <p:nvCxnSpPr>
          <p:cNvPr id="71" name="AutoShape 64"/>
          <p:cNvCxnSpPr>
            <a:cxnSpLocks noChangeShapeType="1"/>
          </p:cNvCxnSpPr>
          <p:nvPr/>
        </p:nvCxnSpPr>
        <p:spPr bwMode="auto">
          <a:xfrm>
            <a:off x="1428728" y="3143247"/>
            <a:ext cx="9525" cy="200025"/>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cxnSp>
        <p:nvCxnSpPr>
          <p:cNvPr id="74" name="AutoShape 64"/>
          <p:cNvCxnSpPr>
            <a:cxnSpLocks noChangeShapeType="1"/>
          </p:cNvCxnSpPr>
          <p:nvPr/>
        </p:nvCxnSpPr>
        <p:spPr bwMode="auto">
          <a:xfrm>
            <a:off x="7858148" y="3929067"/>
            <a:ext cx="9525" cy="200025"/>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cxnSp>
        <p:nvCxnSpPr>
          <p:cNvPr id="76" name="AutoShape 64"/>
          <p:cNvCxnSpPr>
            <a:cxnSpLocks noChangeShapeType="1"/>
          </p:cNvCxnSpPr>
          <p:nvPr/>
        </p:nvCxnSpPr>
        <p:spPr bwMode="auto">
          <a:xfrm>
            <a:off x="7858148" y="3143247"/>
            <a:ext cx="9525" cy="200025"/>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cxnSp>
        <p:nvCxnSpPr>
          <p:cNvPr id="32" name="AutoShape 63"/>
          <p:cNvCxnSpPr>
            <a:cxnSpLocks noChangeShapeType="1"/>
          </p:cNvCxnSpPr>
          <p:nvPr/>
        </p:nvCxnSpPr>
        <p:spPr bwMode="auto">
          <a:xfrm>
            <a:off x="4643438" y="4000503"/>
            <a:ext cx="9525" cy="200025"/>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30"/>
                                        </p:tgtEl>
                                        <p:attrNameLst>
                                          <p:attrName>style.visibility</p:attrName>
                                        </p:attrNameLst>
                                      </p:cBhvr>
                                      <p:to>
                                        <p:strVal val="visible"/>
                                      </p:to>
                                    </p:set>
                                    <p:anim calcmode="lin" valueType="num">
                                      <p:cBhvr additive="base">
                                        <p:cTn id="7" dur="500" fill="hold"/>
                                        <p:tgtEl>
                                          <p:spTgt spid="24630"/>
                                        </p:tgtEl>
                                        <p:attrNameLst>
                                          <p:attrName>ppt_x</p:attrName>
                                        </p:attrNameLst>
                                      </p:cBhvr>
                                      <p:tavLst>
                                        <p:tav tm="0">
                                          <p:val>
                                            <p:strVal val="#ppt_x"/>
                                          </p:val>
                                        </p:tav>
                                        <p:tav tm="100000">
                                          <p:val>
                                            <p:strVal val="#ppt_x"/>
                                          </p:val>
                                        </p:tav>
                                      </p:tavLst>
                                    </p:anim>
                                    <p:anim calcmode="lin" valueType="num">
                                      <p:cBhvr additive="base">
                                        <p:cTn id="8" dur="500" fill="hold"/>
                                        <p:tgtEl>
                                          <p:spTgt spid="246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631"/>
                                        </p:tgtEl>
                                        <p:attrNameLst>
                                          <p:attrName>style.visibility</p:attrName>
                                        </p:attrNameLst>
                                      </p:cBhvr>
                                      <p:to>
                                        <p:strVal val="visible"/>
                                      </p:to>
                                    </p:set>
                                    <p:anim calcmode="lin" valueType="num">
                                      <p:cBhvr additive="base">
                                        <p:cTn id="11" dur="500" fill="hold"/>
                                        <p:tgtEl>
                                          <p:spTgt spid="24631"/>
                                        </p:tgtEl>
                                        <p:attrNameLst>
                                          <p:attrName>ppt_x</p:attrName>
                                        </p:attrNameLst>
                                      </p:cBhvr>
                                      <p:tavLst>
                                        <p:tav tm="0">
                                          <p:val>
                                            <p:strVal val="#ppt_x"/>
                                          </p:val>
                                        </p:tav>
                                        <p:tav tm="100000">
                                          <p:val>
                                            <p:strVal val="#ppt_x"/>
                                          </p:val>
                                        </p:tav>
                                      </p:tavLst>
                                    </p:anim>
                                    <p:anim calcmode="lin" valueType="num">
                                      <p:cBhvr additive="base">
                                        <p:cTn id="12" dur="500" fill="hold"/>
                                        <p:tgtEl>
                                          <p:spTgt spid="246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632"/>
                                        </p:tgtEl>
                                        <p:attrNameLst>
                                          <p:attrName>style.visibility</p:attrName>
                                        </p:attrNameLst>
                                      </p:cBhvr>
                                      <p:to>
                                        <p:strVal val="visible"/>
                                      </p:to>
                                    </p:set>
                                    <p:anim calcmode="lin" valueType="num">
                                      <p:cBhvr additive="base">
                                        <p:cTn id="15" dur="500" fill="hold"/>
                                        <p:tgtEl>
                                          <p:spTgt spid="24632"/>
                                        </p:tgtEl>
                                        <p:attrNameLst>
                                          <p:attrName>ppt_x</p:attrName>
                                        </p:attrNameLst>
                                      </p:cBhvr>
                                      <p:tavLst>
                                        <p:tav tm="0">
                                          <p:val>
                                            <p:strVal val="#ppt_x"/>
                                          </p:val>
                                        </p:tav>
                                        <p:tav tm="100000">
                                          <p:val>
                                            <p:strVal val="#ppt_x"/>
                                          </p:val>
                                        </p:tav>
                                      </p:tavLst>
                                    </p:anim>
                                    <p:anim calcmode="lin" valueType="num">
                                      <p:cBhvr additive="base">
                                        <p:cTn id="16" dur="500" fill="hold"/>
                                        <p:tgtEl>
                                          <p:spTgt spid="246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633"/>
                                        </p:tgtEl>
                                        <p:attrNameLst>
                                          <p:attrName>style.visibility</p:attrName>
                                        </p:attrNameLst>
                                      </p:cBhvr>
                                      <p:to>
                                        <p:strVal val="visible"/>
                                      </p:to>
                                    </p:set>
                                    <p:anim calcmode="lin" valueType="num">
                                      <p:cBhvr additive="base">
                                        <p:cTn id="19" dur="500" fill="hold"/>
                                        <p:tgtEl>
                                          <p:spTgt spid="24633"/>
                                        </p:tgtEl>
                                        <p:attrNameLst>
                                          <p:attrName>ppt_x</p:attrName>
                                        </p:attrNameLst>
                                      </p:cBhvr>
                                      <p:tavLst>
                                        <p:tav tm="0">
                                          <p:val>
                                            <p:strVal val="#ppt_x"/>
                                          </p:val>
                                        </p:tav>
                                        <p:tav tm="100000">
                                          <p:val>
                                            <p:strVal val="#ppt_x"/>
                                          </p:val>
                                        </p:tav>
                                      </p:tavLst>
                                    </p:anim>
                                    <p:anim calcmode="lin" valueType="num">
                                      <p:cBhvr additive="base">
                                        <p:cTn id="20" dur="500" fill="hold"/>
                                        <p:tgtEl>
                                          <p:spTgt spid="246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634"/>
                                        </p:tgtEl>
                                        <p:attrNameLst>
                                          <p:attrName>style.visibility</p:attrName>
                                        </p:attrNameLst>
                                      </p:cBhvr>
                                      <p:to>
                                        <p:strVal val="visible"/>
                                      </p:to>
                                    </p:set>
                                    <p:anim calcmode="lin" valueType="num">
                                      <p:cBhvr additive="base">
                                        <p:cTn id="23" dur="500" fill="hold"/>
                                        <p:tgtEl>
                                          <p:spTgt spid="24634"/>
                                        </p:tgtEl>
                                        <p:attrNameLst>
                                          <p:attrName>ppt_x</p:attrName>
                                        </p:attrNameLst>
                                      </p:cBhvr>
                                      <p:tavLst>
                                        <p:tav tm="0">
                                          <p:val>
                                            <p:strVal val="#ppt_x"/>
                                          </p:val>
                                        </p:tav>
                                        <p:tav tm="100000">
                                          <p:val>
                                            <p:strVal val="#ppt_x"/>
                                          </p:val>
                                        </p:tav>
                                      </p:tavLst>
                                    </p:anim>
                                    <p:anim calcmode="lin" valueType="num">
                                      <p:cBhvr additive="base">
                                        <p:cTn id="24" dur="500" fill="hold"/>
                                        <p:tgtEl>
                                          <p:spTgt spid="246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635"/>
                                        </p:tgtEl>
                                        <p:attrNameLst>
                                          <p:attrName>style.visibility</p:attrName>
                                        </p:attrNameLst>
                                      </p:cBhvr>
                                      <p:to>
                                        <p:strVal val="visible"/>
                                      </p:to>
                                    </p:set>
                                    <p:anim calcmode="lin" valueType="num">
                                      <p:cBhvr additive="base">
                                        <p:cTn id="27" dur="500" fill="hold"/>
                                        <p:tgtEl>
                                          <p:spTgt spid="24635"/>
                                        </p:tgtEl>
                                        <p:attrNameLst>
                                          <p:attrName>ppt_x</p:attrName>
                                        </p:attrNameLst>
                                      </p:cBhvr>
                                      <p:tavLst>
                                        <p:tav tm="0">
                                          <p:val>
                                            <p:strVal val="#ppt_x"/>
                                          </p:val>
                                        </p:tav>
                                        <p:tav tm="100000">
                                          <p:val>
                                            <p:strVal val="#ppt_x"/>
                                          </p:val>
                                        </p:tav>
                                      </p:tavLst>
                                    </p:anim>
                                    <p:anim calcmode="lin" valueType="num">
                                      <p:cBhvr additive="base">
                                        <p:cTn id="28" dur="500" fill="hold"/>
                                        <p:tgtEl>
                                          <p:spTgt spid="246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636"/>
                                        </p:tgtEl>
                                        <p:attrNameLst>
                                          <p:attrName>style.visibility</p:attrName>
                                        </p:attrNameLst>
                                      </p:cBhvr>
                                      <p:to>
                                        <p:strVal val="visible"/>
                                      </p:to>
                                    </p:set>
                                    <p:anim calcmode="lin" valueType="num">
                                      <p:cBhvr additive="base">
                                        <p:cTn id="31" dur="500" fill="hold"/>
                                        <p:tgtEl>
                                          <p:spTgt spid="24636"/>
                                        </p:tgtEl>
                                        <p:attrNameLst>
                                          <p:attrName>ppt_x</p:attrName>
                                        </p:attrNameLst>
                                      </p:cBhvr>
                                      <p:tavLst>
                                        <p:tav tm="0">
                                          <p:val>
                                            <p:strVal val="#ppt_x"/>
                                          </p:val>
                                        </p:tav>
                                        <p:tav tm="100000">
                                          <p:val>
                                            <p:strVal val="#ppt_x"/>
                                          </p:val>
                                        </p:tav>
                                      </p:tavLst>
                                    </p:anim>
                                    <p:anim calcmode="lin" valueType="num">
                                      <p:cBhvr additive="base">
                                        <p:cTn id="32" dur="500" fill="hold"/>
                                        <p:tgtEl>
                                          <p:spTgt spid="246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637"/>
                                        </p:tgtEl>
                                        <p:attrNameLst>
                                          <p:attrName>style.visibility</p:attrName>
                                        </p:attrNameLst>
                                      </p:cBhvr>
                                      <p:to>
                                        <p:strVal val="visible"/>
                                      </p:to>
                                    </p:set>
                                    <p:anim calcmode="lin" valueType="num">
                                      <p:cBhvr additive="base">
                                        <p:cTn id="35" dur="500" fill="hold"/>
                                        <p:tgtEl>
                                          <p:spTgt spid="24637"/>
                                        </p:tgtEl>
                                        <p:attrNameLst>
                                          <p:attrName>ppt_x</p:attrName>
                                        </p:attrNameLst>
                                      </p:cBhvr>
                                      <p:tavLst>
                                        <p:tav tm="0">
                                          <p:val>
                                            <p:strVal val="#ppt_x"/>
                                          </p:val>
                                        </p:tav>
                                        <p:tav tm="100000">
                                          <p:val>
                                            <p:strVal val="#ppt_x"/>
                                          </p:val>
                                        </p:tav>
                                      </p:tavLst>
                                    </p:anim>
                                    <p:anim calcmode="lin" valueType="num">
                                      <p:cBhvr additive="base">
                                        <p:cTn id="36" dur="500" fill="hold"/>
                                        <p:tgtEl>
                                          <p:spTgt spid="2463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638"/>
                                        </p:tgtEl>
                                        <p:attrNameLst>
                                          <p:attrName>style.visibility</p:attrName>
                                        </p:attrNameLst>
                                      </p:cBhvr>
                                      <p:to>
                                        <p:strVal val="visible"/>
                                      </p:to>
                                    </p:set>
                                    <p:anim calcmode="lin" valueType="num">
                                      <p:cBhvr additive="base">
                                        <p:cTn id="39" dur="500" fill="hold"/>
                                        <p:tgtEl>
                                          <p:spTgt spid="24638"/>
                                        </p:tgtEl>
                                        <p:attrNameLst>
                                          <p:attrName>ppt_x</p:attrName>
                                        </p:attrNameLst>
                                      </p:cBhvr>
                                      <p:tavLst>
                                        <p:tav tm="0">
                                          <p:val>
                                            <p:strVal val="#ppt_x"/>
                                          </p:val>
                                        </p:tav>
                                        <p:tav tm="100000">
                                          <p:val>
                                            <p:strVal val="#ppt_x"/>
                                          </p:val>
                                        </p:tav>
                                      </p:tavLst>
                                    </p:anim>
                                    <p:anim calcmode="lin" valueType="num">
                                      <p:cBhvr additive="base">
                                        <p:cTn id="40" dur="500" fill="hold"/>
                                        <p:tgtEl>
                                          <p:spTgt spid="2463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639"/>
                                        </p:tgtEl>
                                        <p:attrNameLst>
                                          <p:attrName>style.visibility</p:attrName>
                                        </p:attrNameLst>
                                      </p:cBhvr>
                                      <p:to>
                                        <p:strVal val="visible"/>
                                      </p:to>
                                    </p:set>
                                    <p:anim calcmode="lin" valueType="num">
                                      <p:cBhvr additive="base">
                                        <p:cTn id="43" dur="500" fill="hold"/>
                                        <p:tgtEl>
                                          <p:spTgt spid="24639"/>
                                        </p:tgtEl>
                                        <p:attrNameLst>
                                          <p:attrName>ppt_x</p:attrName>
                                        </p:attrNameLst>
                                      </p:cBhvr>
                                      <p:tavLst>
                                        <p:tav tm="0">
                                          <p:val>
                                            <p:strVal val="#ppt_x"/>
                                          </p:val>
                                        </p:tav>
                                        <p:tav tm="100000">
                                          <p:val>
                                            <p:strVal val="#ppt_x"/>
                                          </p:val>
                                        </p:tav>
                                      </p:tavLst>
                                    </p:anim>
                                    <p:anim calcmode="lin" valueType="num">
                                      <p:cBhvr additive="base">
                                        <p:cTn id="44" dur="500" fill="hold"/>
                                        <p:tgtEl>
                                          <p:spTgt spid="2463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4641"/>
                                        </p:tgtEl>
                                        <p:attrNameLst>
                                          <p:attrName>style.visibility</p:attrName>
                                        </p:attrNameLst>
                                      </p:cBhvr>
                                      <p:to>
                                        <p:strVal val="visible"/>
                                      </p:to>
                                    </p:set>
                                    <p:anim calcmode="lin" valueType="num">
                                      <p:cBhvr additive="base">
                                        <p:cTn id="47" dur="500" fill="hold"/>
                                        <p:tgtEl>
                                          <p:spTgt spid="24641"/>
                                        </p:tgtEl>
                                        <p:attrNameLst>
                                          <p:attrName>ppt_x</p:attrName>
                                        </p:attrNameLst>
                                      </p:cBhvr>
                                      <p:tavLst>
                                        <p:tav tm="0">
                                          <p:val>
                                            <p:strVal val="#ppt_x"/>
                                          </p:val>
                                        </p:tav>
                                        <p:tav tm="100000">
                                          <p:val>
                                            <p:strVal val="#ppt_x"/>
                                          </p:val>
                                        </p:tav>
                                      </p:tavLst>
                                    </p:anim>
                                    <p:anim calcmode="lin" valueType="num">
                                      <p:cBhvr additive="base">
                                        <p:cTn id="48" dur="500" fill="hold"/>
                                        <p:tgtEl>
                                          <p:spTgt spid="2464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4642"/>
                                        </p:tgtEl>
                                        <p:attrNameLst>
                                          <p:attrName>style.visibility</p:attrName>
                                        </p:attrNameLst>
                                      </p:cBhvr>
                                      <p:to>
                                        <p:strVal val="visible"/>
                                      </p:to>
                                    </p:set>
                                    <p:anim calcmode="lin" valueType="num">
                                      <p:cBhvr additive="base">
                                        <p:cTn id="51" dur="500" fill="hold"/>
                                        <p:tgtEl>
                                          <p:spTgt spid="24642"/>
                                        </p:tgtEl>
                                        <p:attrNameLst>
                                          <p:attrName>ppt_x</p:attrName>
                                        </p:attrNameLst>
                                      </p:cBhvr>
                                      <p:tavLst>
                                        <p:tav tm="0">
                                          <p:val>
                                            <p:strVal val="#ppt_x"/>
                                          </p:val>
                                        </p:tav>
                                        <p:tav tm="100000">
                                          <p:val>
                                            <p:strVal val="#ppt_x"/>
                                          </p:val>
                                        </p:tav>
                                      </p:tavLst>
                                    </p:anim>
                                    <p:anim calcmode="lin" valueType="num">
                                      <p:cBhvr additive="base">
                                        <p:cTn id="52" dur="500" fill="hold"/>
                                        <p:tgtEl>
                                          <p:spTgt spid="2464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ppt_x"/>
                                          </p:val>
                                        </p:tav>
                                        <p:tav tm="100000">
                                          <p:val>
                                            <p:strVal val="#ppt_x"/>
                                          </p:val>
                                        </p:tav>
                                      </p:tavLst>
                                    </p:anim>
                                    <p:anim calcmode="lin" valueType="num">
                                      <p:cBhvr additive="base">
                                        <p:cTn id="56" dur="500" fill="hold"/>
                                        <p:tgtEl>
                                          <p:spTgt spid="7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0" grpId="0" animBg="1"/>
      <p:bldP spid="24631" grpId="0" animBg="1"/>
      <p:bldP spid="24632" grpId="0" animBg="1"/>
      <p:bldP spid="24633" grpId="0" animBg="1"/>
      <p:bldP spid="24634" grpId="0" animBg="1"/>
      <p:bldP spid="24635" grpId="0" animBg="1"/>
      <p:bldP spid="24636" grpId="0" animBg="1"/>
      <p:bldP spid="246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PLAN DE EMERGENCIA PARA LA AGENCIA BANCARIA NN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9" name="8 Diagrama"/>
          <p:cNvGraphicFramePr/>
          <p:nvPr/>
        </p:nvGraphicFramePr>
        <p:xfrm>
          <a:off x="1285854" y="1397000"/>
          <a:ext cx="6715172"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Elipse">
            <a:hlinkClick r:id="rId6" action="ppaction://hlinksldjump"/>
          </p:cNvPr>
          <p:cNvSpPr/>
          <p:nvPr/>
        </p:nvSpPr>
        <p:spPr>
          <a:xfrm>
            <a:off x="7715272" y="2571744"/>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 name="4 Elipse">
            <a:hlinkClick r:id="rId7" action="ppaction://hlinksldjump"/>
          </p:cNvPr>
          <p:cNvSpPr/>
          <p:nvPr/>
        </p:nvSpPr>
        <p:spPr>
          <a:xfrm>
            <a:off x="7715272" y="1500174"/>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6" name="5 Elipse">
            <a:hlinkClick r:id="rId8" action="ppaction://hlinksldjump"/>
          </p:cNvPr>
          <p:cNvSpPr/>
          <p:nvPr/>
        </p:nvSpPr>
        <p:spPr>
          <a:xfrm>
            <a:off x="7715272" y="4143380"/>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6 Elipse">
            <a:hlinkClick r:id="rId9" action="ppaction://hlinksldjump"/>
          </p:cNvPr>
          <p:cNvSpPr/>
          <p:nvPr/>
        </p:nvSpPr>
        <p:spPr>
          <a:xfrm>
            <a:off x="7715272" y="4643446"/>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0" name="9 Elipse">
            <a:hlinkClick r:id="rId10" action="ppaction://hlinksldjump"/>
          </p:cNvPr>
          <p:cNvSpPr/>
          <p:nvPr/>
        </p:nvSpPr>
        <p:spPr>
          <a:xfrm>
            <a:off x="7715272" y="3071810"/>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1" name="10 Elipse">
            <a:hlinkClick r:id="rId11" action="ppaction://hlinksldjump"/>
          </p:cNvPr>
          <p:cNvSpPr/>
          <p:nvPr/>
        </p:nvSpPr>
        <p:spPr>
          <a:xfrm>
            <a:off x="7715272" y="3571876"/>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animBg="1"/>
      <p:bldP spid="5" grpId="0" animBg="1"/>
      <p:bldP spid="6" grpId="0" animBg="1"/>
      <p:bldP spid="7"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fontScale="92500" lnSpcReduction="2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PLAN DE SEGURIDAD DE TRANSPORTE DE VALORES PARA EL BANCO NN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21520" name="Text Box 16"/>
          <p:cNvSpPr txBox="1">
            <a:spLocks noChangeArrowheads="1"/>
          </p:cNvSpPr>
          <p:nvPr/>
        </p:nvSpPr>
        <p:spPr bwMode="auto">
          <a:xfrm>
            <a:off x="3714745" y="1785926"/>
            <a:ext cx="1743075" cy="847725"/>
          </a:xfrm>
          <a:prstGeom prst="rect">
            <a:avLst/>
          </a:prstGeom>
          <a:solidFill>
            <a:srgbClr val="4F81BD"/>
          </a:solidFill>
          <a:ln w="127000" cmpd="dbl">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tx1"/>
                </a:solidFill>
                <a:effectLst/>
                <a:latin typeface="Calibri" pitchFamily="34" charset="0"/>
                <a:cs typeface="Arial" pitchFamily="34" charset="0"/>
              </a:rPr>
              <a:t>PLAN DE SEGURIDAD PARA TRANSPORTE DE VALORES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521" name="Text Box 17">
            <a:hlinkClick r:id="rId2" action="ppaction://hlinksldjump"/>
          </p:cNvPr>
          <p:cNvSpPr txBox="1">
            <a:spLocks noChangeArrowheads="1"/>
          </p:cNvSpPr>
          <p:nvPr/>
        </p:nvSpPr>
        <p:spPr bwMode="auto">
          <a:xfrm>
            <a:off x="4098921" y="2909876"/>
            <a:ext cx="981075" cy="428625"/>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s-EC" sz="1100" b="1" i="0" u="none" strike="noStrike" cap="none" normalizeH="0" baseline="0" smtClean="0">
                <a:ln>
                  <a:noFill/>
                </a:ln>
                <a:solidFill>
                  <a:schemeClr val="tx1"/>
                </a:solidFill>
                <a:effectLst/>
                <a:latin typeface="Calibri" pitchFamily="34" charset="0"/>
                <a:cs typeface="Arial" pitchFamily="34" charset="0"/>
              </a:rPr>
              <a:t>OBJETIVO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Text Box 18">
            <a:hlinkClick r:id="rId3" action="ppaction://hlinksldjump"/>
          </p:cNvPr>
          <p:cNvSpPr txBox="1">
            <a:spLocks noChangeArrowheads="1"/>
          </p:cNvSpPr>
          <p:nvPr/>
        </p:nvSpPr>
        <p:spPr bwMode="auto">
          <a:xfrm>
            <a:off x="990596" y="3652826"/>
            <a:ext cx="1514475" cy="571500"/>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s-EC" sz="1100" b="1" i="0" u="none" strike="noStrike" cap="none" normalizeH="0" baseline="0" smtClean="0">
                <a:ln>
                  <a:noFill/>
                </a:ln>
                <a:solidFill>
                  <a:schemeClr val="tx1"/>
                </a:solidFill>
                <a:effectLst/>
                <a:latin typeface="Calibri" pitchFamily="34" charset="0"/>
                <a:cs typeface="Arial" pitchFamily="34" charset="0"/>
              </a:rPr>
              <a:t>ANÁLISIS DE RIESGOS Y AMENAZAS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523" name="Text Box 19">
            <a:hlinkClick r:id="rId4" action="ppaction://hlinksldjump"/>
          </p:cNvPr>
          <p:cNvSpPr txBox="1">
            <a:spLocks noChangeArrowheads="1"/>
          </p:cNvSpPr>
          <p:nvPr/>
        </p:nvSpPr>
        <p:spPr bwMode="auto">
          <a:xfrm>
            <a:off x="3857621" y="3652826"/>
            <a:ext cx="1514475" cy="571500"/>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s-EC" sz="1100" b="1" i="0" u="none" strike="noStrike" cap="none" normalizeH="0" baseline="0" smtClean="0">
                <a:ln>
                  <a:noFill/>
                </a:ln>
                <a:solidFill>
                  <a:schemeClr val="tx1"/>
                </a:solidFill>
                <a:effectLst/>
                <a:latin typeface="Calibri" pitchFamily="34" charset="0"/>
                <a:cs typeface="Arial" pitchFamily="34" charset="0"/>
              </a:rPr>
              <a:t>MEDIOS DE PROTECCIÓN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Text Box 20"/>
          <p:cNvSpPr txBox="1">
            <a:spLocks noChangeArrowheads="1"/>
          </p:cNvSpPr>
          <p:nvPr/>
        </p:nvSpPr>
        <p:spPr bwMode="auto">
          <a:xfrm>
            <a:off x="6800845" y="3652826"/>
            <a:ext cx="1514475" cy="571500"/>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s-EC" sz="1100" b="1" i="0" u="none" strike="noStrike" cap="none" normalizeH="0" baseline="0" smtClean="0">
                <a:ln>
                  <a:noFill/>
                </a:ln>
                <a:solidFill>
                  <a:schemeClr val="tx1"/>
                </a:solidFill>
                <a:effectLst/>
                <a:latin typeface="Calibri" pitchFamily="34" charset="0"/>
                <a:cs typeface="Arial" pitchFamily="34" charset="0"/>
              </a:rPr>
              <a:t>MANUAL DE PROCEDIMIENTOS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Text Box 21"/>
          <p:cNvSpPr txBox="1">
            <a:spLocks noChangeArrowheads="1"/>
          </p:cNvSpPr>
          <p:nvPr/>
        </p:nvSpPr>
        <p:spPr bwMode="auto">
          <a:xfrm>
            <a:off x="428621" y="4424351"/>
            <a:ext cx="2581275" cy="222885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ESTUDIO DE LA CIRCULACIÓN.</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ESTUDIO DEL SITIO DE ENTREGA RECEPCION DE VALORES.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ESTUDIO DE DESPLAZAMINETO.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ESTUDIO DEL PERÍMETRO.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ESTUDIO DEL ENTORNO: VÍAS Y ESTACIONAMIENTO.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ANÁLISIS DE AMENAZAS Y VULNERABILIDADES.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DETERMINACIÓN DE RIESGOS.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EVALUACIÓN DE RIESGOS.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26" name="Text Box 22"/>
          <p:cNvSpPr txBox="1">
            <a:spLocks noChangeArrowheads="1"/>
          </p:cNvSpPr>
          <p:nvPr/>
        </p:nvSpPr>
        <p:spPr bwMode="auto">
          <a:xfrm>
            <a:off x="6318245" y="4424351"/>
            <a:ext cx="2581275" cy="169545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ACTUACIONES ANTES, DURANTE Y DESPUES DEL SERVICIO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ACTUACIÓN EN CASO DE ACCIDENTES DE TRANSITO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ACTUACIÓN EN CASO DE DAÑOS MECANICOS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ACTUACIÓN EN CASOS DE TRANSBORDO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ACTUACIÓN EN CASO DE ASALTO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27" name="Text Box 23"/>
          <p:cNvSpPr txBox="1">
            <a:spLocks noChangeArrowheads="1"/>
          </p:cNvSpPr>
          <p:nvPr/>
        </p:nvSpPr>
        <p:spPr bwMode="auto">
          <a:xfrm>
            <a:off x="3505193" y="4424351"/>
            <a:ext cx="2203451" cy="7143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RECURSOS HUMANOS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RECURSOS TÉCNICOS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OBLIGACIONES LEGISLATIVAS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528" name="AutoShape 24"/>
          <p:cNvCxnSpPr>
            <a:cxnSpLocks noChangeShapeType="1"/>
          </p:cNvCxnSpPr>
          <p:nvPr/>
        </p:nvCxnSpPr>
        <p:spPr bwMode="auto">
          <a:xfrm flipV="1">
            <a:off x="4613269" y="2700326"/>
            <a:ext cx="0" cy="209550"/>
          </a:xfrm>
          <a:prstGeom prst="straightConnector1">
            <a:avLst/>
          </a:prstGeom>
          <a:noFill/>
          <a:ln w="31750">
            <a:solidFill>
              <a:srgbClr val="4F81BD"/>
            </a:solidFill>
            <a:round/>
            <a:headEnd/>
            <a:tailEnd/>
          </a:ln>
          <a:effectLst/>
        </p:spPr>
      </p:cxnSp>
      <p:cxnSp>
        <p:nvCxnSpPr>
          <p:cNvPr id="21529" name="AutoShape 25"/>
          <p:cNvCxnSpPr>
            <a:cxnSpLocks noChangeShapeType="1"/>
          </p:cNvCxnSpPr>
          <p:nvPr/>
        </p:nvCxnSpPr>
        <p:spPr bwMode="auto">
          <a:xfrm>
            <a:off x="4613269" y="3338501"/>
            <a:ext cx="0" cy="314325"/>
          </a:xfrm>
          <a:prstGeom prst="straightConnector1">
            <a:avLst/>
          </a:prstGeom>
          <a:noFill/>
          <a:ln w="31750">
            <a:solidFill>
              <a:srgbClr val="4F81BD"/>
            </a:solidFill>
            <a:round/>
            <a:headEnd/>
            <a:tailEnd/>
          </a:ln>
          <a:effectLst/>
        </p:spPr>
      </p:cxnSp>
      <p:cxnSp>
        <p:nvCxnSpPr>
          <p:cNvPr id="21530" name="AutoShape 26"/>
          <p:cNvCxnSpPr>
            <a:cxnSpLocks noChangeShapeType="1"/>
          </p:cNvCxnSpPr>
          <p:nvPr/>
        </p:nvCxnSpPr>
        <p:spPr bwMode="auto">
          <a:xfrm flipH="1">
            <a:off x="1733544" y="3500426"/>
            <a:ext cx="2879725" cy="0"/>
          </a:xfrm>
          <a:prstGeom prst="straightConnector1">
            <a:avLst/>
          </a:prstGeom>
          <a:noFill/>
          <a:ln w="31750">
            <a:solidFill>
              <a:srgbClr val="4F81BD"/>
            </a:solidFill>
            <a:round/>
            <a:headEnd/>
            <a:tailEnd/>
          </a:ln>
          <a:effectLst/>
        </p:spPr>
      </p:cxnSp>
      <p:cxnSp>
        <p:nvCxnSpPr>
          <p:cNvPr id="21531" name="AutoShape 27"/>
          <p:cNvCxnSpPr>
            <a:cxnSpLocks noChangeShapeType="1"/>
          </p:cNvCxnSpPr>
          <p:nvPr/>
        </p:nvCxnSpPr>
        <p:spPr bwMode="auto">
          <a:xfrm flipH="1">
            <a:off x="4613269" y="3500426"/>
            <a:ext cx="2962275" cy="0"/>
          </a:xfrm>
          <a:prstGeom prst="straightConnector1">
            <a:avLst/>
          </a:prstGeom>
          <a:noFill/>
          <a:ln w="31750">
            <a:solidFill>
              <a:srgbClr val="4F81BD"/>
            </a:solidFill>
            <a:round/>
            <a:headEnd/>
            <a:tailEnd/>
          </a:ln>
          <a:effectLst/>
        </p:spPr>
      </p:cxnSp>
      <p:cxnSp>
        <p:nvCxnSpPr>
          <p:cNvPr id="21532" name="AutoShape 28"/>
          <p:cNvCxnSpPr>
            <a:cxnSpLocks noChangeShapeType="1"/>
          </p:cNvCxnSpPr>
          <p:nvPr/>
        </p:nvCxnSpPr>
        <p:spPr bwMode="auto">
          <a:xfrm>
            <a:off x="1733544" y="3500426"/>
            <a:ext cx="0" cy="152400"/>
          </a:xfrm>
          <a:prstGeom prst="straightConnector1">
            <a:avLst/>
          </a:prstGeom>
          <a:noFill/>
          <a:ln w="31750">
            <a:solidFill>
              <a:srgbClr val="4F81BD"/>
            </a:solidFill>
            <a:round/>
            <a:headEnd/>
            <a:tailEnd/>
          </a:ln>
          <a:effectLst/>
        </p:spPr>
      </p:cxnSp>
      <p:cxnSp>
        <p:nvCxnSpPr>
          <p:cNvPr id="21533" name="AutoShape 29"/>
          <p:cNvCxnSpPr>
            <a:cxnSpLocks noChangeShapeType="1"/>
          </p:cNvCxnSpPr>
          <p:nvPr/>
        </p:nvCxnSpPr>
        <p:spPr bwMode="auto">
          <a:xfrm>
            <a:off x="1733544" y="4224326"/>
            <a:ext cx="0" cy="200025"/>
          </a:xfrm>
          <a:prstGeom prst="straightConnector1">
            <a:avLst/>
          </a:prstGeom>
          <a:noFill/>
          <a:ln w="31750">
            <a:solidFill>
              <a:srgbClr val="4F81BD"/>
            </a:solidFill>
            <a:round/>
            <a:headEnd/>
            <a:tailEnd/>
          </a:ln>
          <a:effectLst/>
        </p:spPr>
      </p:cxnSp>
      <p:cxnSp>
        <p:nvCxnSpPr>
          <p:cNvPr id="21534" name="AutoShape 30"/>
          <p:cNvCxnSpPr>
            <a:cxnSpLocks noChangeShapeType="1"/>
          </p:cNvCxnSpPr>
          <p:nvPr/>
        </p:nvCxnSpPr>
        <p:spPr bwMode="auto">
          <a:xfrm>
            <a:off x="4613269" y="4224326"/>
            <a:ext cx="0" cy="200025"/>
          </a:xfrm>
          <a:prstGeom prst="straightConnector1">
            <a:avLst/>
          </a:prstGeom>
          <a:noFill/>
          <a:ln w="31750">
            <a:solidFill>
              <a:srgbClr val="4F81BD"/>
            </a:solidFill>
            <a:round/>
            <a:headEnd/>
            <a:tailEnd/>
          </a:ln>
          <a:effectLst/>
        </p:spPr>
      </p:cxnSp>
      <p:cxnSp>
        <p:nvCxnSpPr>
          <p:cNvPr id="21535" name="AutoShape 31"/>
          <p:cNvCxnSpPr>
            <a:cxnSpLocks noChangeShapeType="1"/>
          </p:cNvCxnSpPr>
          <p:nvPr/>
        </p:nvCxnSpPr>
        <p:spPr bwMode="auto">
          <a:xfrm>
            <a:off x="7575544" y="3500426"/>
            <a:ext cx="0" cy="152400"/>
          </a:xfrm>
          <a:prstGeom prst="straightConnector1">
            <a:avLst/>
          </a:prstGeom>
          <a:noFill/>
          <a:ln w="31750">
            <a:solidFill>
              <a:srgbClr val="4F81BD"/>
            </a:solidFill>
            <a:round/>
            <a:headEnd/>
            <a:tailEnd/>
          </a:ln>
          <a:effectLst/>
        </p:spPr>
      </p:cxnSp>
      <p:cxnSp>
        <p:nvCxnSpPr>
          <p:cNvPr id="21536" name="AutoShape 32"/>
          <p:cNvCxnSpPr>
            <a:cxnSpLocks noChangeShapeType="1"/>
          </p:cNvCxnSpPr>
          <p:nvPr/>
        </p:nvCxnSpPr>
        <p:spPr bwMode="auto">
          <a:xfrm>
            <a:off x="7575544" y="4224326"/>
            <a:ext cx="0" cy="200025"/>
          </a:xfrm>
          <a:prstGeom prst="straightConnector1">
            <a:avLst/>
          </a:prstGeom>
          <a:noFill/>
          <a:ln w="31750">
            <a:solidFill>
              <a:srgbClr val="4F81BD"/>
            </a:solidFill>
            <a:round/>
            <a:headEnd/>
            <a:tailEn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0"/>
                                        </p:tgtEl>
                                        <p:attrNameLst>
                                          <p:attrName>style.visibility</p:attrName>
                                        </p:attrNameLst>
                                      </p:cBhvr>
                                      <p:to>
                                        <p:strVal val="visible"/>
                                      </p:to>
                                    </p:set>
                                    <p:anim calcmode="lin" valueType="num">
                                      <p:cBhvr additive="base">
                                        <p:cTn id="7" dur="500" fill="hold"/>
                                        <p:tgtEl>
                                          <p:spTgt spid="21520"/>
                                        </p:tgtEl>
                                        <p:attrNameLst>
                                          <p:attrName>ppt_x</p:attrName>
                                        </p:attrNameLst>
                                      </p:cBhvr>
                                      <p:tavLst>
                                        <p:tav tm="0">
                                          <p:val>
                                            <p:strVal val="#ppt_x"/>
                                          </p:val>
                                        </p:tav>
                                        <p:tav tm="100000">
                                          <p:val>
                                            <p:strVal val="#ppt_x"/>
                                          </p:val>
                                        </p:tav>
                                      </p:tavLst>
                                    </p:anim>
                                    <p:anim calcmode="lin" valueType="num">
                                      <p:cBhvr additive="base">
                                        <p:cTn id="8" dur="500" fill="hold"/>
                                        <p:tgtEl>
                                          <p:spTgt spid="215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21"/>
                                        </p:tgtEl>
                                        <p:attrNameLst>
                                          <p:attrName>style.visibility</p:attrName>
                                        </p:attrNameLst>
                                      </p:cBhvr>
                                      <p:to>
                                        <p:strVal val="visible"/>
                                      </p:to>
                                    </p:set>
                                    <p:anim calcmode="lin" valueType="num">
                                      <p:cBhvr additive="base">
                                        <p:cTn id="11" dur="500" fill="hold"/>
                                        <p:tgtEl>
                                          <p:spTgt spid="21521"/>
                                        </p:tgtEl>
                                        <p:attrNameLst>
                                          <p:attrName>ppt_x</p:attrName>
                                        </p:attrNameLst>
                                      </p:cBhvr>
                                      <p:tavLst>
                                        <p:tav tm="0">
                                          <p:val>
                                            <p:strVal val="#ppt_x"/>
                                          </p:val>
                                        </p:tav>
                                        <p:tav tm="100000">
                                          <p:val>
                                            <p:strVal val="#ppt_x"/>
                                          </p:val>
                                        </p:tav>
                                      </p:tavLst>
                                    </p:anim>
                                    <p:anim calcmode="lin" valueType="num">
                                      <p:cBhvr additive="base">
                                        <p:cTn id="12" dur="500" fill="hold"/>
                                        <p:tgtEl>
                                          <p:spTgt spid="215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22"/>
                                        </p:tgtEl>
                                        <p:attrNameLst>
                                          <p:attrName>style.visibility</p:attrName>
                                        </p:attrNameLst>
                                      </p:cBhvr>
                                      <p:to>
                                        <p:strVal val="visible"/>
                                      </p:to>
                                    </p:set>
                                    <p:anim calcmode="lin" valueType="num">
                                      <p:cBhvr additive="base">
                                        <p:cTn id="15" dur="500" fill="hold"/>
                                        <p:tgtEl>
                                          <p:spTgt spid="21522"/>
                                        </p:tgtEl>
                                        <p:attrNameLst>
                                          <p:attrName>ppt_x</p:attrName>
                                        </p:attrNameLst>
                                      </p:cBhvr>
                                      <p:tavLst>
                                        <p:tav tm="0">
                                          <p:val>
                                            <p:strVal val="#ppt_x"/>
                                          </p:val>
                                        </p:tav>
                                        <p:tav tm="100000">
                                          <p:val>
                                            <p:strVal val="#ppt_x"/>
                                          </p:val>
                                        </p:tav>
                                      </p:tavLst>
                                    </p:anim>
                                    <p:anim calcmode="lin" valueType="num">
                                      <p:cBhvr additive="base">
                                        <p:cTn id="16" dur="500" fill="hold"/>
                                        <p:tgtEl>
                                          <p:spTgt spid="215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23"/>
                                        </p:tgtEl>
                                        <p:attrNameLst>
                                          <p:attrName>style.visibility</p:attrName>
                                        </p:attrNameLst>
                                      </p:cBhvr>
                                      <p:to>
                                        <p:strVal val="visible"/>
                                      </p:to>
                                    </p:set>
                                    <p:anim calcmode="lin" valueType="num">
                                      <p:cBhvr additive="base">
                                        <p:cTn id="19" dur="500" fill="hold"/>
                                        <p:tgtEl>
                                          <p:spTgt spid="21523"/>
                                        </p:tgtEl>
                                        <p:attrNameLst>
                                          <p:attrName>ppt_x</p:attrName>
                                        </p:attrNameLst>
                                      </p:cBhvr>
                                      <p:tavLst>
                                        <p:tav tm="0">
                                          <p:val>
                                            <p:strVal val="#ppt_x"/>
                                          </p:val>
                                        </p:tav>
                                        <p:tav tm="100000">
                                          <p:val>
                                            <p:strVal val="#ppt_x"/>
                                          </p:val>
                                        </p:tav>
                                      </p:tavLst>
                                    </p:anim>
                                    <p:anim calcmode="lin" valueType="num">
                                      <p:cBhvr additive="base">
                                        <p:cTn id="20" dur="500" fill="hold"/>
                                        <p:tgtEl>
                                          <p:spTgt spid="215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24"/>
                                        </p:tgtEl>
                                        <p:attrNameLst>
                                          <p:attrName>style.visibility</p:attrName>
                                        </p:attrNameLst>
                                      </p:cBhvr>
                                      <p:to>
                                        <p:strVal val="visible"/>
                                      </p:to>
                                    </p:set>
                                    <p:anim calcmode="lin" valueType="num">
                                      <p:cBhvr additive="base">
                                        <p:cTn id="23" dur="500" fill="hold"/>
                                        <p:tgtEl>
                                          <p:spTgt spid="21524"/>
                                        </p:tgtEl>
                                        <p:attrNameLst>
                                          <p:attrName>ppt_x</p:attrName>
                                        </p:attrNameLst>
                                      </p:cBhvr>
                                      <p:tavLst>
                                        <p:tav tm="0">
                                          <p:val>
                                            <p:strVal val="#ppt_x"/>
                                          </p:val>
                                        </p:tav>
                                        <p:tav tm="100000">
                                          <p:val>
                                            <p:strVal val="#ppt_x"/>
                                          </p:val>
                                        </p:tav>
                                      </p:tavLst>
                                    </p:anim>
                                    <p:anim calcmode="lin" valueType="num">
                                      <p:cBhvr additive="base">
                                        <p:cTn id="24" dur="500" fill="hold"/>
                                        <p:tgtEl>
                                          <p:spTgt spid="215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525"/>
                                        </p:tgtEl>
                                        <p:attrNameLst>
                                          <p:attrName>style.visibility</p:attrName>
                                        </p:attrNameLst>
                                      </p:cBhvr>
                                      <p:to>
                                        <p:strVal val="visible"/>
                                      </p:to>
                                    </p:set>
                                    <p:anim calcmode="lin" valueType="num">
                                      <p:cBhvr additive="base">
                                        <p:cTn id="27" dur="500" fill="hold"/>
                                        <p:tgtEl>
                                          <p:spTgt spid="21525"/>
                                        </p:tgtEl>
                                        <p:attrNameLst>
                                          <p:attrName>ppt_x</p:attrName>
                                        </p:attrNameLst>
                                      </p:cBhvr>
                                      <p:tavLst>
                                        <p:tav tm="0">
                                          <p:val>
                                            <p:strVal val="#ppt_x"/>
                                          </p:val>
                                        </p:tav>
                                        <p:tav tm="100000">
                                          <p:val>
                                            <p:strVal val="#ppt_x"/>
                                          </p:val>
                                        </p:tav>
                                      </p:tavLst>
                                    </p:anim>
                                    <p:anim calcmode="lin" valueType="num">
                                      <p:cBhvr additive="base">
                                        <p:cTn id="28" dur="500" fill="hold"/>
                                        <p:tgtEl>
                                          <p:spTgt spid="215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526"/>
                                        </p:tgtEl>
                                        <p:attrNameLst>
                                          <p:attrName>style.visibility</p:attrName>
                                        </p:attrNameLst>
                                      </p:cBhvr>
                                      <p:to>
                                        <p:strVal val="visible"/>
                                      </p:to>
                                    </p:set>
                                    <p:anim calcmode="lin" valueType="num">
                                      <p:cBhvr additive="base">
                                        <p:cTn id="31" dur="500" fill="hold"/>
                                        <p:tgtEl>
                                          <p:spTgt spid="21526"/>
                                        </p:tgtEl>
                                        <p:attrNameLst>
                                          <p:attrName>ppt_x</p:attrName>
                                        </p:attrNameLst>
                                      </p:cBhvr>
                                      <p:tavLst>
                                        <p:tav tm="0">
                                          <p:val>
                                            <p:strVal val="#ppt_x"/>
                                          </p:val>
                                        </p:tav>
                                        <p:tav tm="100000">
                                          <p:val>
                                            <p:strVal val="#ppt_x"/>
                                          </p:val>
                                        </p:tav>
                                      </p:tavLst>
                                    </p:anim>
                                    <p:anim calcmode="lin" valueType="num">
                                      <p:cBhvr additive="base">
                                        <p:cTn id="32" dur="500" fill="hold"/>
                                        <p:tgtEl>
                                          <p:spTgt spid="215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527"/>
                                        </p:tgtEl>
                                        <p:attrNameLst>
                                          <p:attrName>style.visibility</p:attrName>
                                        </p:attrNameLst>
                                      </p:cBhvr>
                                      <p:to>
                                        <p:strVal val="visible"/>
                                      </p:to>
                                    </p:set>
                                    <p:anim calcmode="lin" valueType="num">
                                      <p:cBhvr additive="base">
                                        <p:cTn id="35" dur="500" fill="hold"/>
                                        <p:tgtEl>
                                          <p:spTgt spid="21527"/>
                                        </p:tgtEl>
                                        <p:attrNameLst>
                                          <p:attrName>ppt_x</p:attrName>
                                        </p:attrNameLst>
                                      </p:cBhvr>
                                      <p:tavLst>
                                        <p:tav tm="0">
                                          <p:val>
                                            <p:strVal val="#ppt_x"/>
                                          </p:val>
                                        </p:tav>
                                        <p:tav tm="100000">
                                          <p:val>
                                            <p:strVal val="#ppt_x"/>
                                          </p:val>
                                        </p:tav>
                                      </p:tavLst>
                                    </p:anim>
                                    <p:anim calcmode="lin" valueType="num">
                                      <p:cBhvr additive="base">
                                        <p:cTn id="36" dur="500" fill="hold"/>
                                        <p:tgtEl>
                                          <p:spTgt spid="215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528"/>
                                        </p:tgtEl>
                                        <p:attrNameLst>
                                          <p:attrName>style.visibility</p:attrName>
                                        </p:attrNameLst>
                                      </p:cBhvr>
                                      <p:to>
                                        <p:strVal val="visible"/>
                                      </p:to>
                                    </p:set>
                                    <p:anim calcmode="lin" valueType="num">
                                      <p:cBhvr additive="base">
                                        <p:cTn id="39" dur="500" fill="hold"/>
                                        <p:tgtEl>
                                          <p:spTgt spid="21528"/>
                                        </p:tgtEl>
                                        <p:attrNameLst>
                                          <p:attrName>ppt_x</p:attrName>
                                        </p:attrNameLst>
                                      </p:cBhvr>
                                      <p:tavLst>
                                        <p:tav tm="0">
                                          <p:val>
                                            <p:strVal val="#ppt_x"/>
                                          </p:val>
                                        </p:tav>
                                        <p:tav tm="100000">
                                          <p:val>
                                            <p:strVal val="#ppt_x"/>
                                          </p:val>
                                        </p:tav>
                                      </p:tavLst>
                                    </p:anim>
                                    <p:anim calcmode="lin" valueType="num">
                                      <p:cBhvr additive="base">
                                        <p:cTn id="40" dur="500" fill="hold"/>
                                        <p:tgtEl>
                                          <p:spTgt spid="2152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529"/>
                                        </p:tgtEl>
                                        <p:attrNameLst>
                                          <p:attrName>style.visibility</p:attrName>
                                        </p:attrNameLst>
                                      </p:cBhvr>
                                      <p:to>
                                        <p:strVal val="visible"/>
                                      </p:to>
                                    </p:set>
                                    <p:anim calcmode="lin" valueType="num">
                                      <p:cBhvr additive="base">
                                        <p:cTn id="43" dur="500" fill="hold"/>
                                        <p:tgtEl>
                                          <p:spTgt spid="21529"/>
                                        </p:tgtEl>
                                        <p:attrNameLst>
                                          <p:attrName>ppt_x</p:attrName>
                                        </p:attrNameLst>
                                      </p:cBhvr>
                                      <p:tavLst>
                                        <p:tav tm="0">
                                          <p:val>
                                            <p:strVal val="#ppt_x"/>
                                          </p:val>
                                        </p:tav>
                                        <p:tav tm="100000">
                                          <p:val>
                                            <p:strVal val="#ppt_x"/>
                                          </p:val>
                                        </p:tav>
                                      </p:tavLst>
                                    </p:anim>
                                    <p:anim calcmode="lin" valueType="num">
                                      <p:cBhvr additive="base">
                                        <p:cTn id="44" dur="500" fill="hold"/>
                                        <p:tgtEl>
                                          <p:spTgt spid="215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530"/>
                                        </p:tgtEl>
                                        <p:attrNameLst>
                                          <p:attrName>style.visibility</p:attrName>
                                        </p:attrNameLst>
                                      </p:cBhvr>
                                      <p:to>
                                        <p:strVal val="visible"/>
                                      </p:to>
                                    </p:set>
                                    <p:anim calcmode="lin" valueType="num">
                                      <p:cBhvr additive="base">
                                        <p:cTn id="47" dur="500" fill="hold"/>
                                        <p:tgtEl>
                                          <p:spTgt spid="21530"/>
                                        </p:tgtEl>
                                        <p:attrNameLst>
                                          <p:attrName>ppt_x</p:attrName>
                                        </p:attrNameLst>
                                      </p:cBhvr>
                                      <p:tavLst>
                                        <p:tav tm="0">
                                          <p:val>
                                            <p:strVal val="#ppt_x"/>
                                          </p:val>
                                        </p:tav>
                                        <p:tav tm="100000">
                                          <p:val>
                                            <p:strVal val="#ppt_x"/>
                                          </p:val>
                                        </p:tav>
                                      </p:tavLst>
                                    </p:anim>
                                    <p:anim calcmode="lin" valueType="num">
                                      <p:cBhvr additive="base">
                                        <p:cTn id="48" dur="500" fill="hold"/>
                                        <p:tgtEl>
                                          <p:spTgt spid="215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531"/>
                                        </p:tgtEl>
                                        <p:attrNameLst>
                                          <p:attrName>style.visibility</p:attrName>
                                        </p:attrNameLst>
                                      </p:cBhvr>
                                      <p:to>
                                        <p:strVal val="visible"/>
                                      </p:to>
                                    </p:set>
                                    <p:anim calcmode="lin" valueType="num">
                                      <p:cBhvr additive="base">
                                        <p:cTn id="51" dur="500" fill="hold"/>
                                        <p:tgtEl>
                                          <p:spTgt spid="21531"/>
                                        </p:tgtEl>
                                        <p:attrNameLst>
                                          <p:attrName>ppt_x</p:attrName>
                                        </p:attrNameLst>
                                      </p:cBhvr>
                                      <p:tavLst>
                                        <p:tav tm="0">
                                          <p:val>
                                            <p:strVal val="#ppt_x"/>
                                          </p:val>
                                        </p:tav>
                                        <p:tav tm="100000">
                                          <p:val>
                                            <p:strVal val="#ppt_x"/>
                                          </p:val>
                                        </p:tav>
                                      </p:tavLst>
                                    </p:anim>
                                    <p:anim calcmode="lin" valueType="num">
                                      <p:cBhvr additive="base">
                                        <p:cTn id="52" dur="500" fill="hold"/>
                                        <p:tgtEl>
                                          <p:spTgt spid="215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532"/>
                                        </p:tgtEl>
                                        <p:attrNameLst>
                                          <p:attrName>style.visibility</p:attrName>
                                        </p:attrNameLst>
                                      </p:cBhvr>
                                      <p:to>
                                        <p:strVal val="visible"/>
                                      </p:to>
                                    </p:set>
                                    <p:anim calcmode="lin" valueType="num">
                                      <p:cBhvr additive="base">
                                        <p:cTn id="55" dur="500" fill="hold"/>
                                        <p:tgtEl>
                                          <p:spTgt spid="21532"/>
                                        </p:tgtEl>
                                        <p:attrNameLst>
                                          <p:attrName>ppt_x</p:attrName>
                                        </p:attrNameLst>
                                      </p:cBhvr>
                                      <p:tavLst>
                                        <p:tav tm="0">
                                          <p:val>
                                            <p:strVal val="#ppt_x"/>
                                          </p:val>
                                        </p:tav>
                                        <p:tav tm="100000">
                                          <p:val>
                                            <p:strVal val="#ppt_x"/>
                                          </p:val>
                                        </p:tav>
                                      </p:tavLst>
                                    </p:anim>
                                    <p:anim calcmode="lin" valueType="num">
                                      <p:cBhvr additive="base">
                                        <p:cTn id="56" dur="500" fill="hold"/>
                                        <p:tgtEl>
                                          <p:spTgt spid="2153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533"/>
                                        </p:tgtEl>
                                        <p:attrNameLst>
                                          <p:attrName>style.visibility</p:attrName>
                                        </p:attrNameLst>
                                      </p:cBhvr>
                                      <p:to>
                                        <p:strVal val="visible"/>
                                      </p:to>
                                    </p:set>
                                    <p:anim calcmode="lin" valueType="num">
                                      <p:cBhvr additive="base">
                                        <p:cTn id="59" dur="500" fill="hold"/>
                                        <p:tgtEl>
                                          <p:spTgt spid="21533"/>
                                        </p:tgtEl>
                                        <p:attrNameLst>
                                          <p:attrName>ppt_x</p:attrName>
                                        </p:attrNameLst>
                                      </p:cBhvr>
                                      <p:tavLst>
                                        <p:tav tm="0">
                                          <p:val>
                                            <p:strVal val="#ppt_x"/>
                                          </p:val>
                                        </p:tav>
                                        <p:tav tm="100000">
                                          <p:val>
                                            <p:strVal val="#ppt_x"/>
                                          </p:val>
                                        </p:tav>
                                      </p:tavLst>
                                    </p:anim>
                                    <p:anim calcmode="lin" valueType="num">
                                      <p:cBhvr additive="base">
                                        <p:cTn id="60" dur="500" fill="hold"/>
                                        <p:tgtEl>
                                          <p:spTgt spid="215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534"/>
                                        </p:tgtEl>
                                        <p:attrNameLst>
                                          <p:attrName>style.visibility</p:attrName>
                                        </p:attrNameLst>
                                      </p:cBhvr>
                                      <p:to>
                                        <p:strVal val="visible"/>
                                      </p:to>
                                    </p:set>
                                    <p:anim calcmode="lin" valueType="num">
                                      <p:cBhvr additive="base">
                                        <p:cTn id="63" dur="500" fill="hold"/>
                                        <p:tgtEl>
                                          <p:spTgt spid="21534"/>
                                        </p:tgtEl>
                                        <p:attrNameLst>
                                          <p:attrName>ppt_x</p:attrName>
                                        </p:attrNameLst>
                                      </p:cBhvr>
                                      <p:tavLst>
                                        <p:tav tm="0">
                                          <p:val>
                                            <p:strVal val="#ppt_x"/>
                                          </p:val>
                                        </p:tav>
                                        <p:tav tm="100000">
                                          <p:val>
                                            <p:strVal val="#ppt_x"/>
                                          </p:val>
                                        </p:tav>
                                      </p:tavLst>
                                    </p:anim>
                                    <p:anim calcmode="lin" valueType="num">
                                      <p:cBhvr additive="base">
                                        <p:cTn id="64" dur="500" fill="hold"/>
                                        <p:tgtEl>
                                          <p:spTgt spid="2153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535"/>
                                        </p:tgtEl>
                                        <p:attrNameLst>
                                          <p:attrName>style.visibility</p:attrName>
                                        </p:attrNameLst>
                                      </p:cBhvr>
                                      <p:to>
                                        <p:strVal val="visible"/>
                                      </p:to>
                                    </p:set>
                                    <p:anim calcmode="lin" valueType="num">
                                      <p:cBhvr additive="base">
                                        <p:cTn id="67" dur="500" fill="hold"/>
                                        <p:tgtEl>
                                          <p:spTgt spid="21535"/>
                                        </p:tgtEl>
                                        <p:attrNameLst>
                                          <p:attrName>ppt_x</p:attrName>
                                        </p:attrNameLst>
                                      </p:cBhvr>
                                      <p:tavLst>
                                        <p:tav tm="0">
                                          <p:val>
                                            <p:strVal val="#ppt_x"/>
                                          </p:val>
                                        </p:tav>
                                        <p:tav tm="100000">
                                          <p:val>
                                            <p:strVal val="#ppt_x"/>
                                          </p:val>
                                        </p:tav>
                                      </p:tavLst>
                                    </p:anim>
                                    <p:anim calcmode="lin" valueType="num">
                                      <p:cBhvr additive="base">
                                        <p:cTn id="68" dur="500" fill="hold"/>
                                        <p:tgtEl>
                                          <p:spTgt spid="2153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536"/>
                                        </p:tgtEl>
                                        <p:attrNameLst>
                                          <p:attrName>style.visibility</p:attrName>
                                        </p:attrNameLst>
                                      </p:cBhvr>
                                      <p:to>
                                        <p:strVal val="visible"/>
                                      </p:to>
                                    </p:set>
                                    <p:anim calcmode="lin" valueType="num">
                                      <p:cBhvr additive="base">
                                        <p:cTn id="71" dur="500" fill="hold"/>
                                        <p:tgtEl>
                                          <p:spTgt spid="21536"/>
                                        </p:tgtEl>
                                        <p:attrNameLst>
                                          <p:attrName>ppt_x</p:attrName>
                                        </p:attrNameLst>
                                      </p:cBhvr>
                                      <p:tavLst>
                                        <p:tav tm="0">
                                          <p:val>
                                            <p:strVal val="#ppt_x"/>
                                          </p:val>
                                        </p:tav>
                                        <p:tav tm="100000">
                                          <p:val>
                                            <p:strVal val="#ppt_x"/>
                                          </p:val>
                                        </p:tav>
                                      </p:tavLst>
                                    </p:anim>
                                    <p:anim calcmode="lin" valueType="num">
                                      <p:cBhvr additive="base">
                                        <p:cTn id="72" dur="500" fill="hold"/>
                                        <p:tgtEl>
                                          <p:spTgt spid="21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animBg="1"/>
      <p:bldP spid="21521" grpId="0" animBg="1"/>
      <p:bldP spid="21522" grpId="0" animBg="1"/>
      <p:bldP spid="21523" grpId="0" animBg="1"/>
      <p:bldP spid="21524" grpId="0" animBg="1"/>
      <p:bldP spid="21525" grpId="0" animBg="1"/>
      <p:bldP spid="21526" grpId="0" animBg="1"/>
      <p:bldP spid="215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357158" y="214290"/>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7" name="6 Imagen"/>
          <p:cNvPicPr/>
          <p:nvPr/>
        </p:nvPicPr>
        <p:blipFill>
          <a:blip r:embed="rId2"/>
          <a:srcRect/>
          <a:stretch>
            <a:fillRect/>
          </a:stretch>
        </p:blipFill>
        <p:spPr bwMode="auto">
          <a:xfrm>
            <a:off x="-54292" y="1071546"/>
            <a:ext cx="9252585" cy="550072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6" name="5 Imagen"/>
          <p:cNvPicPr/>
          <p:nvPr/>
        </p:nvPicPr>
        <p:blipFill>
          <a:blip r:embed="rId2"/>
          <a:srcRect/>
          <a:stretch>
            <a:fillRect/>
          </a:stretch>
        </p:blipFill>
        <p:spPr bwMode="auto">
          <a:xfrm>
            <a:off x="-54292" y="1928802"/>
            <a:ext cx="9252585" cy="4000528"/>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iles.bankinversiones.webnode.es/200000029-198361b777/FEX_02722.jpg">
            <a:hlinkClick r:id="rId2"/>
          </p:cNvPr>
          <p:cNvPicPr>
            <a:picLocks noChangeAspect="1" noChangeArrowheads="1"/>
          </p:cNvPicPr>
          <p:nvPr/>
        </p:nvPicPr>
        <p:blipFill>
          <a:blip r:embed="rId3"/>
          <a:srcRect/>
          <a:stretch>
            <a:fillRect/>
          </a:stretch>
        </p:blipFill>
        <p:spPr bwMode="auto">
          <a:xfrm>
            <a:off x="2928926" y="2857496"/>
            <a:ext cx="3208370" cy="2143140"/>
          </a:xfrm>
          <a:prstGeom prst="rect">
            <a:avLst/>
          </a:prstGeom>
          <a:noFill/>
        </p:spPr>
      </p:pic>
      <p:sp>
        <p:nvSpPr>
          <p:cNvPr id="3" name="3 Título"/>
          <p:cNvSpPr txBox="1">
            <a:spLocks/>
          </p:cNvSpPr>
          <p:nvPr/>
        </p:nvSpPr>
        <p:spPr>
          <a:xfrm>
            <a:off x="500033" y="357171"/>
            <a:ext cx="8501123" cy="428623"/>
          </a:xfrm>
          <a:prstGeom prst="rect">
            <a:avLst/>
          </a:prstGeom>
        </p:spPr>
        <p:txBody>
          <a:bodyPr rIns="91440" anchor="b">
            <a:normAutofit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PLANTEAMIENTO</a:t>
            </a:r>
            <a:r>
              <a:rPr kumimoji="0" lang="es-EC" sz="2400"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DEL PROBLEMA</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4" name="Picture 4"/>
          <p:cNvPicPr>
            <a:picLocks noChangeAspect="1" noChangeArrowheads="1"/>
          </p:cNvPicPr>
          <p:nvPr/>
        </p:nvPicPr>
        <p:blipFill>
          <a:blip r:embed="rId4" cstate="print"/>
          <a:srcRect/>
          <a:stretch>
            <a:fillRect/>
          </a:stretch>
        </p:blipFill>
        <p:spPr>
          <a:xfrm>
            <a:off x="1142976" y="2000240"/>
            <a:ext cx="1143008" cy="1282217"/>
          </a:xfrm>
          <a:prstGeom prst="rect">
            <a:avLst/>
          </a:prstGeom>
          <a:ln w="38100">
            <a:solidFill>
              <a:srgbClr val="FF3300"/>
            </a:solidFill>
          </a:ln>
        </p:spPr>
      </p:pic>
      <p:pic>
        <p:nvPicPr>
          <p:cNvPr id="5" name="Picture 4" descr="incendio"/>
          <p:cNvPicPr>
            <a:picLocks noChangeAspect="1" noChangeArrowheads="1"/>
          </p:cNvPicPr>
          <p:nvPr/>
        </p:nvPicPr>
        <p:blipFill>
          <a:blip r:embed="rId5"/>
          <a:srcRect/>
          <a:stretch>
            <a:fillRect/>
          </a:stretch>
        </p:blipFill>
        <p:spPr>
          <a:xfrm>
            <a:off x="4071934" y="1357298"/>
            <a:ext cx="1000132" cy="1132242"/>
          </a:xfrm>
          <a:prstGeom prst="rect">
            <a:avLst/>
          </a:prstGeom>
          <a:noFill/>
          <a:ln w="38100">
            <a:solidFill>
              <a:srgbClr val="FF3300"/>
            </a:solidFill>
          </a:ln>
        </p:spPr>
      </p:pic>
      <p:pic>
        <p:nvPicPr>
          <p:cNvPr id="6" name="Picture 4"/>
          <p:cNvPicPr>
            <a:picLocks noChangeAspect="1" noChangeArrowheads="1"/>
          </p:cNvPicPr>
          <p:nvPr/>
        </p:nvPicPr>
        <p:blipFill>
          <a:blip r:embed="rId6" cstate="print"/>
          <a:srcRect/>
          <a:stretch>
            <a:fillRect/>
          </a:stretch>
        </p:blipFill>
        <p:spPr>
          <a:xfrm>
            <a:off x="6929454" y="4357694"/>
            <a:ext cx="1390672" cy="1611414"/>
          </a:xfrm>
          <a:prstGeom prst="rect">
            <a:avLst/>
          </a:prstGeom>
          <a:ln w="38100">
            <a:solidFill>
              <a:srgbClr val="FF3300"/>
            </a:solidFill>
          </a:ln>
        </p:spPr>
      </p:pic>
      <p:grpSp>
        <p:nvGrpSpPr>
          <p:cNvPr id="7" name="Group 5"/>
          <p:cNvGrpSpPr>
            <a:grpSpLocks/>
          </p:cNvGrpSpPr>
          <p:nvPr/>
        </p:nvGrpSpPr>
        <p:grpSpPr bwMode="auto">
          <a:xfrm>
            <a:off x="785786" y="4286256"/>
            <a:ext cx="1649419" cy="1730373"/>
            <a:chOff x="3447" y="1293"/>
            <a:chExt cx="1633" cy="2767"/>
          </a:xfrm>
        </p:grpSpPr>
        <p:pic>
          <p:nvPicPr>
            <p:cNvPr id="8" name="Picture 6" descr="exprtk1"/>
            <p:cNvPicPr>
              <a:picLocks noChangeAspect="1" noChangeArrowheads="1"/>
            </p:cNvPicPr>
            <p:nvPr/>
          </p:nvPicPr>
          <p:blipFill>
            <a:blip r:embed="rId7"/>
            <a:srcRect/>
            <a:stretch>
              <a:fillRect/>
            </a:stretch>
          </p:blipFill>
          <p:spPr bwMode="auto">
            <a:xfrm>
              <a:off x="3629" y="1351"/>
              <a:ext cx="1248" cy="1302"/>
            </a:xfrm>
            <a:prstGeom prst="rect">
              <a:avLst/>
            </a:prstGeom>
            <a:noFill/>
            <a:ln w="38100">
              <a:solidFill>
                <a:srgbClr val="FF3300"/>
              </a:solidFill>
              <a:miter lim="800000"/>
              <a:headEnd/>
              <a:tailEnd/>
            </a:ln>
            <a:effectLst/>
          </p:spPr>
        </p:pic>
        <p:pic>
          <p:nvPicPr>
            <p:cNvPr id="9" name="Picture 7" descr="exprtk2"/>
            <p:cNvPicPr>
              <a:picLocks noChangeAspect="1" noChangeArrowheads="1"/>
            </p:cNvPicPr>
            <p:nvPr/>
          </p:nvPicPr>
          <p:blipFill>
            <a:blip r:embed="rId8"/>
            <a:srcRect/>
            <a:stretch>
              <a:fillRect/>
            </a:stretch>
          </p:blipFill>
          <p:spPr bwMode="auto">
            <a:xfrm>
              <a:off x="3493" y="2699"/>
              <a:ext cx="1542" cy="1306"/>
            </a:xfrm>
            <a:prstGeom prst="rect">
              <a:avLst/>
            </a:prstGeom>
            <a:noFill/>
            <a:ln w="38100">
              <a:solidFill>
                <a:srgbClr val="FF3300"/>
              </a:solidFill>
              <a:miter lim="800000"/>
              <a:headEnd/>
              <a:tailEnd/>
            </a:ln>
            <a:effectLst/>
          </p:spPr>
        </p:pic>
        <p:sp>
          <p:nvSpPr>
            <p:cNvPr id="10" name="Rectangle 8"/>
            <p:cNvSpPr>
              <a:spLocks noChangeArrowheads="1"/>
            </p:cNvSpPr>
            <p:nvPr/>
          </p:nvSpPr>
          <p:spPr bwMode="auto">
            <a:xfrm>
              <a:off x="3447" y="1293"/>
              <a:ext cx="1633" cy="2767"/>
            </a:xfrm>
            <a:prstGeom prst="rect">
              <a:avLst/>
            </a:prstGeom>
            <a:noFill/>
            <a:ln w="38100">
              <a:solidFill>
                <a:srgbClr val="FF3300"/>
              </a:solidFill>
              <a:miter lim="800000"/>
              <a:headEnd/>
              <a:tailEnd/>
            </a:ln>
            <a:effectLst/>
          </p:spPr>
          <p:txBody>
            <a:bodyPr wrap="none" anchor="ctr"/>
            <a:lstStyle/>
            <a:p>
              <a:endParaRPr lang="es-EC"/>
            </a:p>
          </p:txBody>
        </p:sp>
      </p:grpSp>
      <p:pic>
        <p:nvPicPr>
          <p:cNvPr id="11" name="Picture 4"/>
          <p:cNvPicPr>
            <a:picLocks noChangeAspect="1" noChangeArrowheads="1"/>
          </p:cNvPicPr>
          <p:nvPr/>
        </p:nvPicPr>
        <p:blipFill>
          <a:blip r:embed="rId9" cstate="print"/>
          <a:srcRect/>
          <a:stretch>
            <a:fillRect/>
          </a:stretch>
        </p:blipFill>
        <p:spPr>
          <a:xfrm>
            <a:off x="4071934" y="5286388"/>
            <a:ext cx="1071570" cy="1202079"/>
          </a:xfrm>
          <a:prstGeom prst="rect">
            <a:avLst/>
          </a:prstGeom>
          <a:ln w="38100">
            <a:solidFill>
              <a:schemeClr val="tx1"/>
            </a:solidFill>
          </a:ln>
        </p:spPr>
      </p:pic>
      <p:pic>
        <p:nvPicPr>
          <p:cNvPr id="1030" name="Picture 6" descr="http://www.infosecurityvip.com/newsletter/img/dic2011_14.jpg">
            <a:hlinkClick r:id="rId10"/>
          </p:cNvPr>
          <p:cNvPicPr>
            <a:picLocks noChangeAspect="1" noChangeArrowheads="1"/>
          </p:cNvPicPr>
          <p:nvPr/>
        </p:nvPicPr>
        <p:blipFill>
          <a:blip r:embed="rId11"/>
          <a:srcRect/>
          <a:stretch>
            <a:fillRect/>
          </a:stretch>
        </p:blipFill>
        <p:spPr bwMode="auto">
          <a:xfrm>
            <a:off x="6357950" y="1643050"/>
            <a:ext cx="2500330" cy="1506223"/>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ox(in)">
                                      <p:cBhvr>
                                        <p:cTn id="7" dur="500"/>
                                        <p:tgtEl>
                                          <p:spTgt spid="1030"/>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6" name="5 Imagen"/>
          <p:cNvPicPr/>
          <p:nvPr/>
        </p:nvPicPr>
        <p:blipFill>
          <a:blip r:embed="rId2"/>
          <a:srcRect/>
          <a:stretch>
            <a:fillRect/>
          </a:stretch>
        </p:blipFill>
        <p:spPr bwMode="auto">
          <a:xfrm>
            <a:off x="442595" y="2423579"/>
            <a:ext cx="8258810" cy="2010841"/>
          </a:xfrm>
          <a:prstGeom prst="rect">
            <a:avLst/>
          </a:prstGeom>
          <a:noFill/>
          <a:ln w="9525">
            <a:noFill/>
            <a:miter lim="800000"/>
            <a:headEnd/>
            <a:tailEnd/>
          </a:ln>
        </p:spPr>
      </p:pic>
      <p:pic>
        <p:nvPicPr>
          <p:cNvPr id="8" name="7 Imagen"/>
          <p:cNvPicPr/>
          <p:nvPr/>
        </p:nvPicPr>
        <p:blipFill>
          <a:blip r:embed="rId3"/>
          <a:srcRect/>
          <a:stretch>
            <a:fillRect/>
          </a:stretch>
        </p:blipFill>
        <p:spPr bwMode="auto">
          <a:xfrm>
            <a:off x="-54292" y="2071678"/>
            <a:ext cx="9252585" cy="2714644"/>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5" name="4 Imagen"/>
          <p:cNvPicPr/>
          <p:nvPr/>
        </p:nvPicPr>
        <p:blipFill>
          <a:blip r:embed="rId2"/>
          <a:srcRect/>
          <a:stretch>
            <a:fillRect/>
          </a:stretch>
        </p:blipFill>
        <p:spPr bwMode="auto">
          <a:xfrm>
            <a:off x="-54292" y="2071678"/>
            <a:ext cx="9252585" cy="264320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4" name="3 Imagen"/>
          <p:cNvPicPr/>
          <p:nvPr/>
        </p:nvPicPr>
        <p:blipFill>
          <a:blip r:embed="rId2"/>
          <a:srcRect/>
          <a:stretch>
            <a:fillRect/>
          </a:stretch>
        </p:blipFill>
        <p:spPr bwMode="auto">
          <a:xfrm>
            <a:off x="-54292" y="2000240"/>
            <a:ext cx="9252585" cy="2571768"/>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5" name="4 Imagen"/>
          <p:cNvPicPr/>
          <p:nvPr/>
        </p:nvPicPr>
        <p:blipFill>
          <a:blip r:embed="rId2"/>
          <a:srcRect/>
          <a:stretch>
            <a:fillRect/>
          </a:stretch>
        </p:blipFill>
        <p:spPr bwMode="auto">
          <a:xfrm>
            <a:off x="-54292" y="1714488"/>
            <a:ext cx="9252585" cy="3500462"/>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4" name="3 Imagen"/>
          <p:cNvPicPr/>
          <p:nvPr/>
        </p:nvPicPr>
        <p:blipFill>
          <a:blip r:embed="rId2"/>
          <a:srcRect/>
          <a:stretch>
            <a:fillRect/>
          </a:stretch>
        </p:blipFill>
        <p:spPr bwMode="auto">
          <a:xfrm>
            <a:off x="-54292" y="1857364"/>
            <a:ext cx="9252585" cy="285752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5" name="4 Imagen"/>
          <p:cNvPicPr/>
          <p:nvPr/>
        </p:nvPicPr>
        <p:blipFill>
          <a:blip r:embed="rId2"/>
          <a:srcRect/>
          <a:stretch>
            <a:fillRect/>
          </a:stretch>
        </p:blipFill>
        <p:spPr bwMode="auto">
          <a:xfrm>
            <a:off x="-54292" y="1785926"/>
            <a:ext cx="9252585" cy="35719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5" name="4 Imagen"/>
          <p:cNvPicPr/>
          <p:nvPr/>
        </p:nvPicPr>
        <p:blipFill>
          <a:blip r:embed="rId2"/>
          <a:srcRect/>
          <a:stretch>
            <a:fillRect/>
          </a:stretch>
        </p:blipFill>
        <p:spPr bwMode="auto">
          <a:xfrm>
            <a:off x="-54292" y="1643050"/>
            <a:ext cx="9252585" cy="392909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4" name="3 Imagen"/>
          <p:cNvPicPr/>
          <p:nvPr/>
        </p:nvPicPr>
        <p:blipFill>
          <a:blip r:embed="rId2"/>
          <a:srcRect/>
          <a:stretch>
            <a:fillRect/>
          </a:stretch>
        </p:blipFill>
        <p:spPr bwMode="auto">
          <a:xfrm>
            <a:off x="-54292" y="2000240"/>
            <a:ext cx="9252585" cy="3071834"/>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4" name="3 Imagen"/>
          <p:cNvPicPr/>
          <p:nvPr/>
        </p:nvPicPr>
        <p:blipFill>
          <a:blip r:embed="rId2"/>
          <a:srcRect/>
          <a:stretch>
            <a:fillRect/>
          </a:stretch>
        </p:blipFill>
        <p:spPr bwMode="auto">
          <a:xfrm>
            <a:off x="-54292" y="1714488"/>
            <a:ext cx="9252585" cy="3857652"/>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4" name="3 Tabla"/>
          <p:cNvGraphicFramePr>
            <a:graphicFrameLocks noGrp="1"/>
          </p:cNvGraphicFramePr>
          <p:nvPr/>
        </p:nvGraphicFramePr>
        <p:xfrm>
          <a:off x="357158" y="1357300"/>
          <a:ext cx="8501125" cy="5143536"/>
        </p:xfrm>
        <a:graphic>
          <a:graphicData uri="http://schemas.openxmlformats.org/drawingml/2006/table">
            <a:tbl>
              <a:tblPr>
                <a:tableStyleId>{35758FB7-9AC5-4552-8A53-C91805E547FA}</a:tableStyleId>
              </a:tblPr>
              <a:tblGrid>
                <a:gridCol w="920305"/>
                <a:gridCol w="974899"/>
                <a:gridCol w="1600787"/>
                <a:gridCol w="1479899"/>
                <a:gridCol w="1123083"/>
                <a:gridCol w="1348287"/>
                <a:gridCol w="1053865"/>
              </a:tblGrid>
              <a:tr h="304121">
                <a:tc gridSpan="7">
                  <a:txBody>
                    <a:bodyPr/>
                    <a:lstStyle/>
                    <a:p>
                      <a:pPr algn="ctr">
                        <a:lnSpc>
                          <a:spcPct val="115000"/>
                        </a:lnSpc>
                        <a:spcAft>
                          <a:spcPts val="0"/>
                        </a:spcAft>
                      </a:pPr>
                      <a:r>
                        <a:rPr lang="es-EC" sz="1600" b="1" dirty="0"/>
                        <a:t>RESULTADO DEL CUMPLIMIENTO DE LAS MATRICES</a:t>
                      </a:r>
                      <a:endParaRPr lang="es-EC" sz="1600" b="1" dirty="0">
                        <a:latin typeface="Calibri"/>
                        <a:ea typeface="Calibri"/>
                        <a:cs typeface="Times New Roman"/>
                      </a:endParaRPr>
                    </a:p>
                  </a:txBody>
                  <a:tcPr marL="44451" marR="44451" marT="0" marB="0" anchor="ctr">
                    <a:solidFill>
                      <a:schemeClr val="accent5">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87147">
                <a:tc>
                  <a:txBody>
                    <a:bodyPr/>
                    <a:lstStyle/>
                    <a:p>
                      <a:pPr algn="ctr">
                        <a:lnSpc>
                          <a:spcPct val="115000"/>
                        </a:lnSpc>
                        <a:spcAft>
                          <a:spcPts val="0"/>
                        </a:spcAft>
                      </a:pPr>
                      <a:r>
                        <a:rPr lang="es-EC" sz="1600" b="1" dirty="0"/>
                        <a:t>MATRIZ</a:t>
                      </a:r>
                      <a:endParaRPr lang="es-EC" sz="1600" b="1" dirty="0">
                        <a:latin typeface="Calibri"/>
                        <a:ea typeface="Calibri"/>
                        <a:cs typeface="Times New Roman"/>
                      </a:endParaRPr>
                    </a:p>
                  </a:txBody>
                  <a:tcPr marL="44451" marR="44451" marT="0" marB="0" anchor="ctr">
                    <a:solidFill>
                      <a:schemeClr val="accent5">
                        <a:lumMod val="60000"/>
                        <a:lumOff val="40000"/>
                      </a:schemeClr>
                    </a:solidFill>
                  </a:tcPr>
                </a:tc>
                <a:tc>
                  <a:txBody>
                    <a:bodyPr/>
                    <a:lstStyle/>
                    <a:p>
                      <a:pPr algn="ctr">
                        <a:lnSpc>
                          <a:spcPct val="115000"/>
                        </a:lnSpc>
                        <a:spcAft>
                          <a:spcPts val="0"/>
                        </a:spcAft>
                      </a:pPr>
                      <a:r>
                        <a:rPr lang="es-EC" sz="1600" b="1" dirty="0"/>
                        <a:t>PUNTOS</a:t>
                      </a:r>
                      <a:endParaRPr lang="es-EC" sz="1600" b="1" dirty="0">
                        <a:latin typeface="Calibri"/>
                        <a:ea typeface="Calibri"/>
                        <a:cs typeface="Times New Roman"/>
                      </a:endParaRPr>
                    </a:p>
                  </a:txBody>
                  <a:tcPr marL="44451" marR="44451" marT="0" marB="0" anchor="ctr">
                    <a:solidFill>
                      <a:schemeClr val="accent5">
                        <a:lumMod val="60000"/>
                        <a:lumOff val="40000"/>
                      </a:schemeClr>
                    </a:solidFill>
                  </a:tcPr>
                </a:tc>
                <a:tc>
                  <a:txBody>
                    <a:bodyPr/>
                    <a:lstStyle/>
                    <a:p>
                      <a:pPr algn="ctr">
                        <a:lnSpc>
                          <a:spcPct val="115000"/>
                        </a:lnSpc>
                        <a:spcAft>
                          <a:spcPts val="0"/>
                        </a:spcAft>
                      </a:pPr>
                      <a:r>
                        <a:rPr lang="es-EC" sz="1600" b="1" dirty="0"/>
                        <a:t>CALIFICACION</a:t>
                      </a:r>
                      <a:endParaRPr lang="es-EC" sz="1600" b="1" dirty="0">
                        <a:latin typeface="Calibri"/>
                        <a:ea typeface="Calibri"/>
                        <a:cs typeface="Times New Roman"/>
                      </a:endParaRPr>
                    </a:p>
                  </a:txBody>
                  <a:tcPr marL="44451" marR="44451" marT="0" marB="0" anchor="ctr">
                    <a:solidFill>
                      <a:schemeClr val="accent5">
                        <a:lumMod val="60000"/>
                        <a:lumOff val="40000"/>
                      </a:schemeClr>
                    </a:solidFill>
                  </a:tcPr>
                </a:tc>
                <a:tc>
                  <a:txBody>
                    <a:bodyPr/>
                    <a:lstStyle/>
                    <a:p>
                      <a:pPr algn="ctr">
                        <a:lnSpc>
                          <a:spcPct val="115000"/>
                        </a:lnSpc>
                        <a:spcAft>
                          <a:spcPts val="0"/>
                        </a:spcAft>
                      </a:pPr>
                      <a:r>
                        <a:rPr lang="es-EC" sz="1600" b="1" dirty="0"/>
                        <a:t>PORCENTAJE</a:t>
                      </a:r>
                      <a:endParaRPr lang="es-EC" sz="1600" b="1" dirty="0">
                        <a:latin typeface="Calibri"/>
                        <a:ea typeface="Calibri"/>
                        <a:cs typeface="Times New Roman"/>
                      </a:endParaRPr>
                    </a:p>
                  </a:txBody>
                  <a:tcPr marL="44451" marR="44451" marT="0" marB="0" anchor="ctr">
                    <a:solidFill>
                      <a:schemeClr val="accent5">
                        <a:lumMod val="60000"/>
                        <a:lumOff val="40000"/>
                      </a:schemeClr>
                    </a:solidFill>
                  </a:tcPr>
                </a:tc>
                <a:tc>
                  <a:txBody>
                    <a:bodyPr/>
                    <a:lstStyle/>
                    <a:p>
                      <a:pPr algn="ctr">
                        <a:lnSpc>
                          <a:spcPct val="115000"/>
                        </a:lnSpc>
                        <a:spcAft>
                          <a:spcPts val="0"/>
                        </a:spcAft>
                      </a:pPr>
                      <a:r>
                        <a:rPr lang="es-EC" sz="1600" b="1" dirty="0"/>
                        <a:t>VERDE  ≥90%</a:t>
                      </a:r>
                      <a:endParaRPr lang="es-EC" sz="1600" b="1" dirty="0">
                        <a:latin typeface="Calibri"/>
                        <a:ea typeface="Calibri"/>
                        <a:cs typeface="Times New Roman"/>
                      </a:endParaRPr>
                    </a:p>
                  </a:txBody>
                  <a:tcPr marL="44451" marR="44451" marT="0" marB="0" anchor="ctr">
                    <a:solidFill>
                      <a:srgbClr val="00B050"/>
                    </a:solidFill>
                  </a:tcPr>
                </a:tc>
                <a:tc>
                  <a:txBody>
                    <a:bodyPr/>
                    <a:lstStyle/>
                    <a:p>
                      <a:pPr algn="ctr">
                        <a:lnSpc>
                          <a:spcPct val="115000"/>
                        </a:lnSpc>
                        <a:spcAft>
                          <a:spcPts val="0"/>
                        </a:spcAft>
                      </a:pPr>
                      <a:r>
                        <a:rPr lang="es-EC" sz="1600" b="1" dirty="0"/>
                        <a:t>AMARILLO ≥80&lt;90</a:t>
                      </a:r>
                      <a:endParaRPr lang="es-EC" sz="1600" b="1" dirty="0">
                        <a:latin typeface="Calibri"/>
                        <a:ea typeface="Calibri"/>
                        <a:cs typeface="Times New Roman"/>
                      </a:endParaRPr>
                    </a:p>
                  </a:txBody>
                  <a:tcPr marL="44451" marR="44451" marT="0" marB="0" anchor="ctr">
                    <a:solidFill>
                      <a:srgbClr val="FFFF00"/>
                    </a:solidFill>
                  </a:tcPr>
                </a:tc>
                <a:tc>
                  <a:txBody>
                    <a:bodyPr/>
                    <a:lstStyle/>
                    <a:p>
                      <a:pPr algn="ctr">
                        <a:lnSpc>
                          <a:spcPct val="115000"/>
                        </a:lnSpc>
                        <a:spcAft>
                          <a:spcPts val="0"/>
                        </a:spcAft>
                      </a:pPr>
                      <a:r>
                        <a:rPr lang="es-EC" sz="1600" b="1" dirty="0"/>
                        <a:t>ROJO      &lt;80%</a:t>
                      </a:r>
                      <a:endParaRPr lang="es-EC" sz="1600" b="1" dirty="0">
                        <a:latin typeface="Calibri"/>
                        <a:ea typeface="Calibri"/>
                        <a:cs typeface="Times New Roman"/>
                      </a:endParaRPr>
                    </a:p>
                  </a:txBody>
                  <a:tcPr marL="44451" marR="44451" marT="0" marB="0" anchor="ctr">
                    <a:solidFill>
                      <a:srgbClr val="FF0000"/>
                    </a:solidFill>
                  </a:tcPr>
                </a:tc>
              </a:tr>
              <a:tr h="319231">
                <a:tc>
                  <a:txBody>
                    <a:bodyPr/>
                    <a:lstStyle/>
                    <a:p>
                      <a:pPr algn="ctr">
                        <a:lnSpc>
                          <a:spcPct val="115000"/>
                        </a:lnSpc>
                        <a:spcAft>
                          <a:spcPts val="0"/>
                        </a:spcAft>
                      </a:pPr>
                      <a:r>
                        <a:rPr lang="es-EC" sz="1600" dirty="0"/>
                        <a:t>1</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19</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2</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8</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3</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4</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4</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5</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5</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3</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6</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7</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7</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5</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8</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11</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9</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12</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10</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6</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r>
              <a:tr h="335193">
                <a:tc>
                  <a:txBody>
                    <a:bodyPr/>
                    <a:lstStyle/>
                    <a:p>
                      <a:pPr algn="ctr">
                        <a:lnSpc>
                          <a:spcPct val="115000"/>
                        </a:lnSpc>
                        <a:spcAft>
                          <a:spcPts val="0"/>
                        </a:spcAft>
                      </a:pPr>
                      <a:r>
                        <a:rPr lang="es-EC" sz="1600" dirty="0"/>
                        <a:t>11</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10</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r>
              <a:tr h="524765">
                <a:tc>
                  <a:txBody>
                    <a:bodyPr/>
                    <a:lstStyle/>
                    <a:p>
                      <a:pPr algn="ctr">
                        <a:lnSpc>
                          <a:spcPct val="115000"/>
                        </a:lnSpc>
                        <a:spcAft>
                          <a:spcPts val="0"/>
                        </a:spcAft>
                      </a:pPr>
                      <a:r>
                        <a:rPr lang="es-EC" sz="1600" b="1" dirty="0"/>
                        <a:t>TOTAL</a:t>
                      </a:r>
                      <a:endParaRPr lang="es-EC" sz="1600" b="1"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b="1" dirty="0"/>
                        <a:t>90</a:t>
                      </a:r>
                      <a:endParaRPr lang="es-EC" sz="1600" b="1"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gridSpan="3">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hMerge="1">
                  <a:txBody>
                    <a:bodyPr/>
                    <a:lstStyle/>
                    <a:p>
                      <a:endParaRPr lang="es-EC"/>
                    </a:p>
                  </a:txBody>
                  <a:tcPr/>
                </a:tc>
                <a:tc hMerge="1">
                  <a:txBody>
                    <a:bodyPr/>
                    <a:lstStyle/>
                    <a:p>
                      <a:endParaRPr lang="es-EC"/>
                    </a:p>
                  </a:txBody>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500033" y="357171"/>
            <a:ext cx="8501123" cy="428623"/>
          </a:xfrm>
          <a:prstGeom prst="rect">
            <a:avLst/>
          </a:prstGeom>
        </p:spPr>
        <p:txBody>
          <a:bodyPr rIns="91440" anchor="b">
            <a:normAutofit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PLANTEAMIENTO</a:t>
            </a:r>
            <a:r>
              <a:rPr kumimoji="0" lang="es-EC" sz="2400"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DEL PROBLEMA</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3" name="Picture 2" descr="http://files.bankinversiones.webnode.es/200000029-198361b777/FEX_02722.jpg">
            <a:hlinkClick r:id="rId2"/>
          </p:cNvPr>
          <p:cNvPicPr>
            <a:picLocks noChangeAspect="1" noChangeArrowheads="1"/>
          </p:cNvPicPr>
          <p:nvPr/>
        </p:nvPicPr>
        <p:blipFill>
          <a:blip r:embed="rId3"/>
          <a:srcRect/>
          <a:stretch>
            <a:fillRect/>
          </a:stretch>
        </p:blipFill>
        <p:spPr bwMode="auto">
          <a:xfrm>
            <a:off x="428596" y="3071810"/>
            <a:ext cx="2143140" cy="1431583"/>
          </a:xfrm>
          <a:prstGeom prst="rect">
            <a:avLst/>
          </a:prstGeom>
          <a:noFill/>
        </p:spPr>
      </p:pic>
      <p:pic>
        <p:nvPicPr>
          <p:cNvPr id="60418" name="Picture 2" descr="http://t3.gstatic.com/images?q=tbn:ANd9GcQF50sIfZI7fDOEPdC7wxnG_5SNNWO8wc1KqH5Ocz6Kj_AXiakzIA"/>
          <p:cNvPicPr>
            <a:picLocks noChangeAspect="1" noChangeArrowheads="1"/>
          </p:cNvPicPr>
          <p:nvPr/>
        </p:nvPicPr>
        <p:blipFill>
          <a:blip r:embed="rId4"/>
          <a:srcRect/>
          <a:stretch>
            <a:fillRect/>
          </a:stretch>
        </p:blipFill>
        <p:spPr bwMode="auto">
          <a:xfrm>
            <a:off x="3428992" y="2714620"/>
            <a:ext cx="2466975" cy="2071702"/>
          </a:xfrm>
          <a:prstGeom prst="rect">
            <a:avLst/>
          </a:prstGeom>
          <a:noFill/>
        </p:spPr>
      </p:pic>
      <p:pic>
        <p:nvPicPr>
          <p:cNvPr id="5" name="Picture 2" descr="http://files.bankinversiones.webnode.es/200000029-198361b777/FEX_02722.jpg">
            <a:hlinkClick r:id="rId2"/>
          </p:cNvPr>
          <p:cNvPicPr>
            <a:picLocks noChangeAspect="1" noChangeArrowheads="1"/>
          </p:cNvPicPr>
          <p:nvPr/>
        </p:nvPicPr>
        <p:blipFill>
          <a:blip r:embed="rId3"/>
          <a:srcRect/>
          <a:stretch>
            <a:fillRect/>
          </a:stretch>
        </p:blipFill>
        <p:spPr bwMode="auto">
          <a:xfrm>
            <a:off x="6572264" y="3071810"/>
            <a:ext cx="2143140" cy="1431583"/>
          </a:xfrm>
          <a:prstGeom prst="rect">
            <a:avLst/>
          </a:prstGeom>
          <a:noFill/>
        </p:spPr>
      </p:pic>
      <p:sp>
        <p:nvSpPr>
          <p:cNvPr id="6" name="5 Flecha izquierda y derecha"/>
          <p:cNvSpPr/>
          <p:nvPr/>
        </p:nvSpPr>
        <p:spPr>
          <a:xfrm>
            <a:off x="2786050" y="3786190"/>
            <a:ext cx="428628" cy="214314"/>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7" name="6 Flecha izquierda y derecha"/>
          <p:cNvSpPr/>
          <p:nvPr/>
        </p:nvSpPr>
        <p:spPr>
          <a:xfrm>
            <a:off x="6000760" y="3786190"/>
            <a:ext cx="428628" cy="214314"/>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1026" name="Picture 2" descr="C:\Users\Alan\Documents\Tesis Espe\Imagenes\imagesCA1XCBTC.jpg"/>
          <p:cNvPicPr>
            <a:picLocks noChangeAspect="1" noChangeArrowheads="1"/>
          </p:cNvPicPr>
          <p:nvPr/>
        </p:nvPicPr>
        <p:blipFill>
          <a:blip r:embed="rId5"/>
          <a:srcRect/>
          <a:stretch>
            <a:fillRect/>
          </a:stretch>
        </p:blipFill>
        <p:spPr bwMode="auto">
          <a:xfrm>
            <a:off x="857224" y="1857364"/>
            <a:ext cx="1524391" cy="1014413"/>
          </a:xfrm>
          <a:prstGeom prst="rect">
            <a:avLst/>
          </a:prstGeom>
          <a:noFill/>
        </p:spPr>
      </p:pic>
      <p:pic>
        <p:nvPicPr>
          <p:cNvPr id="9" name="Picture 2" descr="C:\Users\Alan\Documents\Tesis Espe\Imagenes\imagesCA1XCBTC.jpg"/>
          <p:cNvPicPr>
            <a:picLocks noChangeAspect="1" noChangeArrowheads="1"/>
          </p:cNvPicPr>
          <p:nvPr/>
        </p:nvPicPr>
        <p:blipFill>
          <a:blip r:embed="rId5"/>
          <a:srcRect/>
          <a:stretch>
            <a:fillRect/>
          </a:stretch>
        </p:blipFill>
        <p:spPr bwMode="auto">
          <a:xfrm>
            <a:off x="6929454" y="4714884"/>
            <a:ext cx="1524391" cy="1014413"/>
          </a:xfrm>
          <a:prstGeom prst="rect">
            <a:avLst/>
          </a:prstGeom>
          <a:noFill/>
        </p:spPr>
      </p:pic>
      <p:pic>
        <p:nvPicPr>
          <p:cNvPr id="1027" name="Picture 3" descr="C:\Users\Alan\Documents\Tesis Espe\Imagenes\imagesCARZLRTF.jpg"/>
          <p:cNvPicPr>
            <a:picLocks noChangeAspect="1" noChangeArrowheads="1"/>
          </p:cNvPicPr>
          <p:nvPr/>
        </p:nvPicPr>
        <p:blipFill>
          <a:blip r:embed="rId6"/>
          <a:srcRect/>
          <a:stretch>
            <a:fillRect/>
          </a:stretch>
        </p:blipFill>
        <p:spPr bwMode="auto">
          <a:xfrm>
            <a:off x="3786182" y="1000108"/>
            <a:ext cx="1928826" cy="1446620"/>
          </a:xfrm>
          <a:prstGeom prst="rect">
            <a:avLst/>
          </a:prstGeom>
          <a:noFill/>
        </p:spPr>
      </p:pic>
      <p:pic>
        <p:nvPicPr>
          <p:cNvPr id="1029" name="Picture 5"/>
          <p:cNvPicPr>
            <a:picLocks noChangeAspect="1" noChangeArrowheads="1"/>
          </p:cNvPicPr>
          <p:nvPr/>
        </p:nvPicPr>
        <p:blipFill>
          <a:blip r:embed="rId7"/>
          <a:srcRect/>
          <a:stretch>
            <a:fillRect/>
          </a:stretch>
        </p:blipFill>
        <p:spPr bwMode="auto">
          <a:xfrm>
            <a:off x="3571868" y="5000636"/>
            <a:ext cx="2060737" cy="15001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500"/>
                                        <p:tgtEl>
                                          <p:spTgt spid="1027"/>
                                        </p:tgtEl>
                                      </p:cBhvr>
                                    </p:animEffect>
                                  </p:childTnLst>
                                </p:cTn>
                              </p:par>
                              <p:par>
                                <p:cTn id="8" presetID="8" presetClass="entr" presetSubtype="16"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diamond(in)">
                                      <p:cBhvr>
                                        <p:cTn id="1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4" name="3 Tabla"/>
          <p:cNvGraphicFramePr>
            <a:graphicFrameLocks noGrp="1"/>
          </p:cNvGraphicFramePr>
          <p:nvPr/>
        </p:nvGraphicFramePr>
        <p:xfrm>
          <a:off x="357158" y="1357300"/>
          <a:ext cx="8501125" cy="5143536"/>
        </p:xfrm>
        <a:graphic>
          <a:graphicData uri="http://schemas.openxmlformats.org/drawingml/2006/table">
            <a:tbl>
              <a:tblPr>
                <a:tableStyleId>{35758FB7-9AC5-4552-8A53-C91805E547FA}</a:tableStyleId>
              </a:tblPr>
              <a:tblGrid>
                <a:gridCol w="920305"/>
                <a:gridCol w="974899"/>
                <a:gridCol w="1600787"/>
                <a:gridCol w="1479899"/>
                <a:gridCol w="1123083"/>
                <a:gridCol w="1348287"/>
                <a:gridCol w="1053865"/>
              </a:tblGrid>
              <a:tr h="304121">
                <a:tc gridSpan="7">
                  <a:txBody>
                    <a:bodyPr/>
                    <a:lstStyle/>
                    <a:p>
                      <a:pPr algn="ctr">
                        <a:lnSpc>
                          <a:spcPct val="115000"/>
                        </a:lnSpc>
                        <a:spcAft>
                          <a:spcPts val="0"/>
                        </a:spcAft>
                      </a:pPr>
                      <a:r>
                        <a:rPr lang="es-EC" sz="1600" b="1" dirty="0"/>
                        <a:t>RESULTADO DEL CUMPLIMIENTO DE LAS MATRICES</a:t>
                      </a:r>
                      <a:endParaRPr lang="es-EC" sz="1600" b="1" dirty="0">
                        <a:latin typeface="Calibri"/>
                        <a:ea typeface="Calibri"/>
                        <a:cs typeface="Times New Roman"/>
                      </a:endParaRPr>
                    </a:p>
                  </a:txBody>
                  <a:tcPr marL="44451" marR="44451" marT="0" marB="0" anchor="ctr">
                    <a:solidFill>
                      <a:schemeClr val="accent5">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87147">
                <a:tc>
                  <a:txBody>
                    <a:bodyPr/>
                    <a:lstStyle/>
                    <a:p>
                      <a:pPr algn="ctr">
                        <a:lnSpc>
                          <a:spcPct val="115000"/>
                        </a:lnSpc>
                        <a:spcAft>
                          <a:spcPts val="0"/>
                        </a:spcAft>
                      </a:pPr>
                      <a:r>
                        <a:rPr lang="es-EC" sz="1600" b="1" dirty="0"/>
                        <a:t>MATRIZ</a:t>
                      </a:r>
                      <a:endParaRPr lang="es-EC" sz="1600" b="1" dirty="0">
                        <a:latin typeface="Calibri"/>
                        <a:ea typeface="Calibri"/>
                        <a:cs typeface="Times New Roman"/>
                      </a:endParaRPr>
                    </a:p>
                  </a:txBody>
                  <a:tcPr marL="44451" marR="44451" marT="0" marB="0" anchor="ctr">
                    <a:solidFill>
                      <a:schemeClr val="accent5">
                        <a:lumMod val="60000"/>
                        <a:lumOff val="40000"/>
                      </a:schemeClr>
                    </a:solidFill>
                  </a:tcPr>
                </a:tc>
                <a:tc>
                  <a:txBody>
                    <a:bodyPr/>
                    <a:lstStyle/>
                    <a:p>
                      <a:pPr algn="ctr">
                        <a:lnSpc>
                          <a:spcPct val="115000"/>
                        </a:lnSpc>
                        <a:spcAft>
                          <a:spcPts val="0"/>
                        </a:spcAft>
                      </a:pPr>
                      <a:r>
                        <a:rPr lang="es-EC" sz="1600" b="1" dirty="0"/>
                        <a:t>PUNTOS</a:t>
                      </a:r>
                      <a:endParaRPr lang="es-EC" sz="1600" b="1" dirty="0">
                        <a:latin typeface="Calibri"/>
                        <a:ea typeface="Calibri"/>
                        <a:cs typeface="Times New Roman"/>
                      </a:endParaRPr>
                    </a:p>
                  </a:txBody>
                  <a:tcPr marL="44451" marR="44451" marT="0" marB="0" anchor="ctr">
                    <a:solidFill>
                      <a:schemeClr val="accent5">
                        <a:lumMod val="60000"/>
                        <a:lumOff val="40000"/>
                      </a:schemeClr>
                    </a:solidFill>
                  </a:tcPr>
                </a:tc>
                <a:tc>
                  <a:txBody>
                    <a:bodyPr/>
                    <a:lstStyle/>
                    <a:p>
                      <a:pPr algn="ctr">
                        <a:lnSpc>
                          <a:spcPct val="115000"/>
                        </a:lnSpc>
                        <a:spcAft>
                          <a:spcPts val="0"/>
                        </a:spcAft>
                      </a:pPr>
                      <a:r>
                        <a:rPr lang="es-EC" sz="1600" b="1" dirty="0"/>
                        <a:t>CALIFICACION</a:t>
                      </a:r>
                      <a:endParaRPr lang="es-EC" sz="1600" b="1" dirty="0">
                        <a:latin typeface="Calibri"/>
                        <a:ea typeface="Calibri"/>
                        <a:cs typeface="Times New Roman"/>
                      </a:endParaRPr>
                    </a:p>
                  </a:txBody>
                  <a:tcPr marL="44451" marR="44451" marT="0" marB="0" anchor="ctr">
                    <a:solidFill>
                      <a:schemeClr val="accent5">
                        <a:lumMod val="60000"/>
                        <a:lumOff val="40000"/>
                      </a:schemeClr>
                    </a:solidFill>
                  </a:tcPr>
                </a:tc>
                <a:tc>
                  <a:txBody>
                    <a:bodyPr/>
                    <a:lstStyle/>
                    <a:p>
                      <a:pPr algn="ctr">
                        <a:lnSpc>
                          <a:spcPct val="115000"/>
                        </a:lnSpc>
                        <a:spcAft>
                          <a:spcPts val="0"/>
                        </a:spcAft>
                      </a:pPr>
                      <a:r>
                        <a:rPr lang="es-EC" sz="1600" b="1" dirty="0"/>
                        <a:t>PORCENTAJE</a:t>
                      </a:r>
                      <a:endParaRPr lang="es-EC" sz="1600" b="1" dirty="0">
                        <a:latin typeface="Calibri"/>
                        <a:ea typeface="Calibri"/>
                        <a:cs typeface="Times New Roman"/>
                      </a:endParaRPr>
                    </a:p>
                  </a:txBody>
                  <a:tcPr marL="44451" marR="44451" marT="0" marB="0" anchor="ctr">
                    <a:solidFill>
                      <a:schemeClr val="accent5">
                        <a:lumMod val="60000"/>
                        <a:lumOff val="40000"/>
                      </a:schemeClr>
                    </a:solidFill>
                  </a:tcPr>
                </a:tc>
                <a:tc>
                  <a:txBody>
                    <a:bodyPr/>
                    <a:lstStyle/>
                    <a:p>
                      <a:pPr algn="ctr">
                        <a:lnSpc>
                          <a:spcPct val="115000"/>
                        </a:lnSpc>
                        <a:spcAft>
                          <a:spcPts val="0"/>
                        </a:spcAft>
                      </a:pPr>
                      <a:r>
                        <a:rPr lang="es-EC" sz="1600" b="1" dirty="0"/>
                        <a:t>VERDE  ≥90%</a:t>
                      </a:r>
                      <a:endParaRPr lang="es-EC" sz="1600" b="1" dirty="0">
                        <a:latin typeface="Calibri"/>
                        <a:ea typeface="Calibri"/>
                        <a:cs typeface="Times New Roman"/>
                      </a:endParaRPr>
                    </a:p>
                  </a:txBody>
                  <a:tcPr marL="44451" marR="44451" marT="0" marB="0" anchor="ctr">
                    <a:solidFill>
                      <a:srgbClr val="00B050"/>
                    </a:solidFill>
                  </a:tcPr>
                </a:tc>
                <a:tc>
                  <a:txBody>
                    <a:bodyPr/>
                    <a:lstStyle/>
                    <a:p>
                      <a:pPr algn="ctr">
                        <a:lnSpc>
                          <a:spcPct val="115000"/>
                        </a:lnSpc>
                        <a:spcAft>
                          <a:spcPts val="0"/>
                        </a:spcAft>
                      </a:pPr>
                      <a:r>
                        <a:rPr lang="es-EC" sz="1600" b="1" dirty="0"/>
                        <a:t>AMARILLO ≥80&lt;90</a:t>
                      </a:r>
                      <a:endParaRPr lang="es-EC" sz="1600" b="1" dirty="0">
                        <a:latin typeface="Calibri"/>
                        <a:ea typeface="Calibri"/>
                        <a:cs typeface="Times New Roman"/>
                      </a:endParaRPr>
                    </a:p>
                  </a:txBody>
                  <a:tcPr marL="44451" marR="44451" marT="0" marB="0" anchor="ctr">
                    <a:solidFill>
                      <a:srgbClr val="FFFF00"/>
                    </a:solidFill>
                  </a:tcPr>
                </a:tc>
                <a:tc>
                  <a:txBody>
                    <a:bodyPr/>
                    <a:lstStyle/>
                    <a:p>
                      <a:pPr algn="ctr">
                        <a:lnSpc>
                          <a:spcPct val="115000"/>
                        </a:lnSpc>
                        <a:spcAft>
                          <a:spcPts val="0"/>
                        </a:spcAft>
                      </a:pPr>
                      <a:r>
                        <a:rPr lang="es-EC" sz="1600" b="1" dirty="0"/>
                        <a:t>ROJO      &lt;80%</a:t>
                      </a:r>
                      <a:endParaRPr lang="es-EC" sz="1600" b="1" dirty="0">
                        <a:latin typeface="Calibri"/>
                        <a:ea typeface="Calibri"/>
                        <a:cs typeface="Times New Roman"/>
                      </a:endParaRPr>
                    </a:p>
                  </a:txBody>
                  <a:tcPr marL="44451" marR="44451" marT="0" marB="0" anchor="ctr">
                    <a:solidFill>
                      <a:srgbClr val="FF0000"/>
                    </a:solidFill>
                  </a:tcPr>
                </a:tc>
              </a:tr>
              <a:tr h="319231">
                <a:tc>
                  <a:txBody>
                    <a:bodyPr/>
                    <a:lstStyle/>
                    <a:p>
                      <a:pPr algn="ctr">
                        <a:lnSpc>
                          <a:spcPct val="115000"/>
                        </a:lnSpc>
                        <a:spcAft>
                          <a:spcPts val="0"/>
                        </a:spcAft>
                      </a:pPr>
                      <a:r>
                        <a:rPr lang="es-EC" sz="1600" dirty="0"/>
                        <a:t>1</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19</a:t>
                      </a:r>
                      <a:endParaRPr lang="es-EC" sz="1600" dirty="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dirty="0">
                          <a:solidFill>
                            <a:srgbClr val="000000"/>
                          </a:solidFill>
                          <a:latin typeface="Arial"/>
                        </a:rPr>
                        <a:t>14</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73,68</a:t>
                      </a:r>
                    </a:p>
                  </a:txBody>
                  <a:tcPr marL="9525" marR="9525" marT="9525"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0000"/>
                    </a:solidFill>
                  </a:tcPr>
                </a:tc>
              </a:tr>
              <a:tr h="319231">
                <a:tc>
                  <a:txBody>
                    <a:bodyPr/>
                    <a:lstStyle/>
                    <a:p>
                      <a:pPr algn="ctr">
                        <a:lnSpc>
                          <a:spcPct val="115000"/>
                        </a:lnSpc>
                        <a:spcAft>
                          <a:spcPts val="0"/>
                        </a:spcAft>
                      </a:pPr>
                      <a:r>
                        <a:rPr lang="es-EC" sz="1600" dirty="0"/>
                        <a:t>2</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8</a:t>
                      </a:r>
                      <a:endParaRPr lang="es-EC" sz="1600" dirty="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5,5</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68,75</a:t>
                      </a:r>
                    </a:p>
                  </a:txBody>
                  <a:tcPr marL="9525" marR="9525" marT="9525"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0000"/>
                    </a:solidFill>
                  </a:tcPr>
                </a:tc>
              </a:tr>
              <a:tr h="319231">
                <a:tc>
                  <a:txBody>
                    <a:bodyPr/>
                    <a:lstStyle/>
                    <a:p>
                      <a:pPr algn="ctr">
                        <a:lnSpc>
                          <a:spcPct val="115000"/>
                        </a:lnSpc>
                        <a:spcAft>
                          <a:spcPts val="0"/>
                        </a:spcAft>
                      </a:pPr>
                      <a:r>
                        <a:rPr lang="es-EC" sz="1600" dirty="0"/>
                        <a:t>3</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4</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3</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75,00</a:t>
                      </a:r>
                    </a:p>
                  </a:txBody>
                  <a:tcPr marL="9525" marR="9525" marT="9525"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0000"/>
                    </a:solidFill>
                  </a:tcPr>
                </a:tc>
              </a:tr>
              <a:tr h="319231">
                <a:tc>
                  <a:txBody>
                    <a:bodyPr/>
                    <a:lstStyle/>
                    <a:p>
                      <a:pPr algn="ctr">
                        <a:lnSpc>
                          <a:spcPct val="115000"/>
                        </a:lnSpc>
                        <a:spcAft>
                          <a:spcPts val="0"/>
                        </a:spcAft>
                      </a:pPr>
                      <a:r>
                        <a:rPr lang="es-EC" sz="1600" dirty="0"/>
                        <a:t>4</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5</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4</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80,00</a:t>
                      </a:r>
                    </a:p>
                  </a:txBody>
                  <a:tcPr marL="9525" marR="9525" marT="9525"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FF00"/>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5</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3</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3</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100,00</a:t>
                      </a:r>
                    </a:p>
                  </a:txBody>
                  <a:tcPr marL="9525" marR="9525" marT="9525"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00B050"/>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6</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7</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6,5</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92,86</a:t>
                      </a:r>
                    </a:p>
                  </a:txBody>
                  <a:tcPr marL="9525" marR="9525" marT="9525"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00B050"/>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7</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5</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4</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80,00</a:t>
                      </a:r>
                    </a:p>
                  </a:txBody>
                  <a:tcPr marL="9525" marR="9525" marT="9525"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FF00"/>
                    </a:solidFill>
                  </a:tcPr>
                </a:tc>
                <a:tc>
                  <a:txBody>
                    <a:bodyPr/>
                    <a:lstStyle/>
                    <a:p>
                      <a:pPr algn="ctr">
                        <a:lnSpc>
                          <a:spcPct val="115000"/>
                        </a:lnSpc>
                        <a:spcAft>
                          <a:spcPts val="0"/>
                        </a:spcAft>
                      </a:pPr>
                      <a:r>
                        <a:rPr lang="es-EC" sz="1600"/>
                        <a:t> </a:t>
                      </a:r>
                      <a:endParaRPr lang="es-EC" sz="1600">
                        <a:latin typeface="Calibri"/>
                        <a:ea typeface="Calibri"/>
                        <a:cs typeface="Times New Roman"/>
                      </a:endParaRPr>
                    </a:p>
                  </a:txBody>
                  <a:tcPr marL="44451" marR="44451" marT="0" marB="0" anchor="b">
                    <a:solidFill>
                      <a:schemeClr val="tx1"/>
                    </a:solidFill>
                  </a:tcPr>
                </a:tc>
              </a:tr>
              <a:tr h="319231">
                <a:tc>
                  <a:txBody>
                    <a:bodyPr/>
                    <a:lstStyle/>
                    <a:p>
                      <a:pPr algn="ctr">
                        <a:lnSpc>
                          <a:spcPct val="115000"/>
                        </a:lnSpc>
                        <a:spcAft>
                          <a:spcPts val="0"/>
                        </a:spcAft>
                      </a:pPr>
                      <a:r>
                        <a:rPr lang="es-EC" sz="1600" dirty="0"/>
                        <a:t>8</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11</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4</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36,36</a:t>
                      </a:r>
                    </a:p>
                  </a:txBody>
                  <a:tcPr marL="9525" marR="9525" marT="9525"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0000"/>
                    </a:solidFill>
                  </a:tcPr>
                </a:tc>
              </a:tr>
              <a:tr h="319231">
                <a:tc>
                  <a:txBody>
                    <a:bodyPr/>
                    <a:lstStyle/>
                    <a:p>
                      <a:pPr algn="ctr">
                        <a:lnSpc>
                          <a:spcPct val="115000"/>
                        </a:lnSpc>
                        <a:spcAft>
                          <a:spcPts val="0"/>
                        </a:spcAft>
                      </a:pPr>
                      <a:r>
                        <a:rPr lang="es-EC" sz="1600" dirty="0"/>
                        <a:t>9</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12</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7</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58,33</a:t>
                      </a:r>
                    </a:p>
                  </a:txBody>
                  <a:tcPr marL="9525" marR="9525" marT="9525"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0000"/>
                    </a:solidFill>
                  </a:tcPr>
                </a:tc>
              </a:tr>
              <a:tr h="319231">
                <a:tc>
                  <a:txBody>
                    <a:bodyPr/>
                    <a:lstStyle/>
                    <a:p>
                      <a:pPr algn="ctr">
                        <a:lnSpc>
                          <a:spcPct val="115000"/>
                        </a:lnSpc>
                        <a:spcAft>
                          <a:spcPts val="0"/>
                        </a:spcAft>
                      </a:pPr>
                      <a:r>
                        <a:rPr lang="es-EC" sz="1600" dirty="0"/>
                        <a:t>10</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6</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5,5</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91,67</a:t>
                      </a:r>
                    </a:p>
                  </a:txBody>
                  <a:tcPr marL="9525" marR="9525" marT="9525"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00B050"/>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r>
              <a:tr h="335193">
                <a:tc>
                  <a:txBody>
                    <a:bodyPr/>
                    <a:lstStyle/>
                    <a:p>
                      <a:pPr algn="ctr">
                        <a:lnSpc>
                          <a:spcPct val="115000"/>
                        </a:lnSpc>
                        <a:spcAft>
                          <a:spcPts val="0"/>
                        </a:spcAft>
                      </a:pPr>
                      <a:r>
                        <a:rPr lang="es-EC" sz="1600" dirty="0"/>
                        <a:t>11</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a:t>10</a:t>
                      </a:r>
                      <a:endParaRPr lang="es-EC" sz="1600">
                        <a:latin typeface="Calibri"/>
                        <a:ea typeface="Calibri"/>
                        <a:cs typeface="Times New Roman"/>
                      </a:endParaRPr>
                    </a:p>
                  </a:txBody>
                  <a:tcPr marL="44451" marR="44451" marT="0" marB="0" anchor="b">
                    <a:solidFill>
                      <a:schemeClr val="tx1"/>
                    </a:solidFill>
                  </a:tcPr>
                </a:tc>
                <a:tc>
                  <a:txBody>
                    <a:bodyPr/>
                    <a:lstStyle/>
                    <a:p>
                      <a:pPr algn="ctr" fontAlgn="b"/>
                      <a:r>
                        <a:rPr lang="es-EC" sz="1400" b="0" i="0" u="none" strike="noStrike">
                          <a:solidFill>
                            <a:srgbClr val="000000"/>
                          </a:solidFill>
                          <a:latin typeface="Arial"/>
                        </a:rPr>
                        <a:t>8</a:t>
                      </a:r>
                    </a:p>
                  </a:txBody>
                  <a:tcPr marL="9525" marR="9525" marT="9525" marB="0" anchor="b">
                    <a:solidFill>
                      <a:schemeClr val="tx1"/>
                    </a:solidFill>
                  </a:tcPr>
                </a:tc>
                <a:tc>
                  <a:txBody>
                    <a:bodyPr/>
                    <a:lstStyle/>
                    <a:p>
                      <a:pPr algn="ctr" fontAlgn="b"/>
                      <a:r>
                        <a:rPr lang="es-EC" sz="1400" b="0" i="0" u="none" strike="noStrike">
                          <a:solidFill>
                            <a:srgbClr val="000000"/>
                          </a:solidFill>
                          <a:latin typeface="Arial"/>
                        </a:rPr>
                        <a:t>80,00</a:t>
                      </a:r>
                    </a:p>
                  </a:txBody>
                  <a:tcPr marL="9525" marR="9525" marT="9525"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FF00"/>
                    </a:solidFill>
                  </a:tcPr>
                </a:tc>
                <a:tc>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chemeClr val="tx1"/>
                    </a:solidFill>
                  </a:tcPr>
                </a:tc>
              </a:tr>
              <a:tr h="524765">
                <a:tc>
                  <a:txBody>
                    <a:bodyPr/>
                    <a:lstStyle/>
                    <a:p>
                      <a:pPr algn="ctr">
                        <a:lnSpc>
                          <a:spcPct val="115000"/>
                        </a:lnSpc>
                        <a:spcAft>
                          <a:spcPts val="0"/>
                        </a:spcAft>
                      </a:pPr>
                      <a:r>
                        <a:rPr lang="es-EC" sz="1600" b="1" dirty="0"/>
                        <a:t>TOTAL</a:t>
                      </a:r>
                      <a:endParaRPr lang="es-EC" sz="1600" b="1" dirty="0">
                        <a:latin typeface="Calibri"/>
                        <a:ea typeface="Calibri"/>
                        <a:cs typeface="Times New Roman"/>
                      </a:endParaRPr>
                    </a:p>
                  </a:txBody>
                  <a:tcPr marL="44451" marR="44451" marT="0" marB="0" anchor="b">
                    <a:solidFill>
                      <a:schemeClr val="tx1"/>
                    </a:solidFill>
                  </a:tcPr>
                </a:tc>
                <a:tc>
                  <a:txBody>
                    <a:bodyPr/>
                    <a:lstStyle/>
                    <a:p>
                      <a:pPr algn="ctr">
                        <a:lnSpc>
                          <a:spcPct val="115000"/>
                        </a:lnSpc>
                        <a:spcAft>
                          <a:spcPts val="0"/>
                        </a:spcAft>
                      </a:pPr>
                      <a:r>
                        <a:rPr lang="es-EC" sz="1600" b="1" dirty="0"/>
                        <a:t>90</a:t>
                      </a:r>
                      <a:endParaRPr lang="es-EC" sz="1600" b="1" dirty="0">
                        <a:latin typeface="Calibri"/>
                        <a:ea typeface="Calibri"/>
                        <a:cs typeface="Times New Roman"/>
                      </a:endParaRPr>
                    </a:p>
                  </a:txBody>
                  <a:tcPr marL="44451" marR="44451" marT="0" marB="0" anchor="b">
                    <a:solidFill>
                      <a:schemeClr val="tx1"/>
                    </a:solidFill>
                  </a:tcPr>
                </a:tc>
                <a:tc>
                  <a:txBody>
                    <a:bodyPr/>
                    <a:lstStyle/>
                    <a:p>
                      <a:pPr algn="ctr" fontAlgn="b"/>
                      <a:r>
                        <a:rPr lang="es-EC" sz="1400" b="1" i="0" u="none" strike="noStrike">
                          <a:solidFill>
                            <a:srgbClr val="000000"/>
                          </a:solidFill>
                          <a:latin typeface="Arial"/>
                        </a:rPr>
                        <a:t>64,5</a:t>
                      </a:r>
                    </a:p>
                  </a:txBody>
                  <a:tcPr marL="9525" marR="9525" marT="9525" marB="0" anchor="b">
                    <a:solidFill>
                      <a:schemeClr val="tx1"/>
                    </a:solidFill>
                  </a:tcPr>
                </a:tc>
                <a:tc>
                  <a:txBody>
                    <a:bodyPr/>
                    <a:lstStyle/>
                    <a:p>
                      <a:pPr algn="ctr" fontAlgn="b"/>
                      <a:r>
                        <a:rPr lang="es-EC" sz="1400" b="0" i="0" u="none" strike="noStrike" dirty="0">
                          <a:solidFill>
                            <a:srgbClr val="000000"/>
                          </a:solidFill>
                          <a:latin typeface="Arial"/>
                        </a:rPr>
                        <a:t>71,67</a:t>
                      </a:r>
                    </a:p>
                  </a:txBody>
                  <a:tcPr marL="9525" marR="9525" marT="9525" marB="0" anchor="b">
                    <a:solidFill>
                      <a:schemeClr val="tx1"/>
                    </a:solidFill>
                  </a:tcPr>
                </a:tc>
                <a:tc gridSpan="3">
                  <a:txBody>
                    <a:bodyPr/>
                    <a:lstStyle/>
                    <a:p>
                      <a:pPr algn="ctr">
                        <a:lnSpc>
                          <a:spcPct val="115000"/>
                        </a:lnSpc>
                        <a:spcAft>
                          <a:spcPts val="0"/>
                        </a:spcAft>
                      </a:pPr>
                      <a:r>
                        <a:rPr lang="es-EC" sz="1600" dirty="0"/>
                        <a:t> </a:t>
                      </a:r>
                      <a:endParaRPr lang="es-EC" sz="1600" dirty="0">
                        <a:latin typeface="Calibri"/>
                        <a:ea typeface="Calibri"/>
                        <a:cs typeface="Times New Roman"/>
                      </a:endParaRPr>
                    </a:p>
                  </a:txBody>
                  <a:tcPr marL="44451" marR="44451" marT="0" marB="0" anchor="b">
                    <a:solidFill>
                      <a:srgbClr val="FF0000"/>
                    </a:solidFill>
                  </a:tcPr>
                </a:tc>
                <a:tc hMerge="1">
                  <a:txBody>
                    <a:bodyPr/>
                    <a:lstStyle/>
                    <a:p>
                      <a:endParaRPr lang="es-EC"/>
                    </a:p>
                  </a:txBody>
                  <a:tcPr/>
                </a:tc>
                <a:tc hMerge="1">
                  <a:txBody>
                    <a:bodyPr/>
                    <a:lstStyle/>
                    <a:p>
                      <a:endParaRPr lang="es-EC"/>
                    </a:p>
                  </a:txBody>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5" name="4 Imagen"/>
          <p:cNvPicPr/>
          <p:nvPr/>
        </p:nvPicPr>
        <p:blipFill>
          <a:blip r:embed="rId2"/>
          <a:srcRect/>
          <a:stretch>
            <a:fillRect/>
          </a:stretch>
        </p:blipFill>
        <p:spPr bwMode="auto">
          <a:xfrm>
            <a:off x="-54292" y="1785926"/>
            <a:ext cx="9252585" cy="3500462"/>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MATRICES DE SUPERVISION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4" name="3 Imagen"/>
          <p:cNvPicPr/>
          <p:nvPr/>
        </p:nvPicPr>
        <p:blipFill>
          <a:blip r:embed="rId2"/>
          <a:srcRect/>
          <a:stretch>
            <a:fillRect/>
          </a:stretch>
        </p:blipFill>
        <p:spPr bwMode="auto">
          <a:xfrm>
            <a:off x="0" y="1171574"/>
            <a:ext cx="9144000" cy="5257822"/>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357160" y="2643184"/>
            <a:ext cx="8501123" cy="642937"/>
          </a:xfrm>
          <a:prstGeom prst="rect">
            <a:avLst/>
          </a:prstGeom>
          <a:gradFill>
            <a:gsLst>
              <a:gs pos="0">
                <a:schemeClr val="accent5">
                  <a:lumMod val="50000"/>
                </a:schemeClr>
              </a:gs>
              <a:gs pos="50000">
                <a:schemeClr val="accent1">
                  <a:tint val="44500"/>
                  <a:satMod val="160000"/>
                </a:schemeClr>
              </a:gs>
              <a:gs pos="100000">
                <a:schemeClr val="accent1">
                  <a:tint val="23500"/>
                  <a:satMod val="160000"/>
                </a:schemeClr>
              </a:gs>
            </a:gsLst>
            <a:lin ang="5400000" scaled="0"/>
          </a:gradFill>
          <a:ln>
            <a:gradFill>
              <a:gsLst>
                <a:gs pos="0">
                  <a:schemeClr val="accent5">
                    <a:lumMod val="50000"/>
                  </a:schemeClr>
                </a:gs>
                <a:gs pos="50000">
                  <a:schemeClr val="accent1">
                    <a:tint val="44500"/>
                    <a:satMod val="160000"/>
                  </a:schemeClr>
                </a:gs>
                <a:gs pos="100000">
                  <a:schemeClr val="accent1">
                    <a:tint val="23500"/>
                    <a:satMod val="160000"/>
                  </a:schemeClr>
                </a:gs>
              </a:gsLst>
              <a:lin ang="5400000" scaled="0"/>
            </a:gradFill>
          </a:ln>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s-EC" sz="3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MUCHAS GRACIAS POR SU ATENCION</a:t>
            </a:r>
            <a:endParaRPr kumimoji="0" lang="es-EC" sz="3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00167" y="1428736"/>
            <a:ext cx="6143668" cy="3046988"/>
          </a:xfrm>
          <a:prstGeom prst="rect">
            <a:avLst/>
          </a:prstGeom>
          <a:noFill/>
        </p:spPr>
        <p:txBody>
          <a:bodyPr wrap="square" rtlCol="0">
            <a:spAutoFit/>
          </a:bodyPr>
          <a:lstStyle/>
          <a:p>
            <a:pPr algn="just"/>
            <a:r>
              <a:rPr lang="es-EC" sz="2400" b="1" dirty="0" smtClean="0"/>
              <a:t>Establecer el sistema de prevención y protección de seguridad para la Agencia Bancaria NN, a través de un estudio y consideración de las medidas legales exigidas a las entidades financieras, para minimizar los riesgos antisociales que aquejan a la actividad bancaria.</a:t>
            </a:r>
          </a:p>
          <a:p>
            <a:endParaRPr lang="es-EC" dirty="0"/>
          </a:p>
        </p:txBody>
      </p:sp>
      <p:sp>
        <p:nvSpPr>
          <p:cNvPr id="4" name="3 Estrella de 5 puntas">
            <a:hlinkClick r:id="rId2" action="ppaction://hlinksldjump"/>
          </p:cNvPr>
          <p:cNvSpPr/>
          <p:nvPr/>
        </p:nvSpPr>
        <p:spPr>
          <a:xfrm>
            <a:off x="857224" y="1357298"/>
            <a:ext cx="571504"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METODO</a:t>
            </a:r>
            <a:r>
              <a:rPr kumimoji="0" lang="es-EC" sz="2400"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MESERI</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3" name="2 Tabla"/>
          <p:cNvGraphicFramePr>
            <a:graphicFrameLocks noGrp="1"/>
          </p:cNvGraphicFramePr>
          <p:nvPr/>
        </p:nvGraphicFramePr>
        <p:xfrm>
          <a:off x="1714480" y="1285860"/>
          <a:ext cx="6286543" cy="2071702"/>
        </p:xfrm>
        <a:graphic>
          <a:graphicData uri="http://schemas.openxmlformats.org/drawingml/2006/table">
            <a:tbl>
              <a:tblPr>
                <a:tableStyleId>{5940675A-B579-460E-94D1-54222C63F5DA}</a:tableStyleId>
              </a:tblPr>
              <a:tblGrid>
                <a:gridCol w="3140124"/>
                <a:gridCol w="3146419"/>
              </a:tblGrid>
              <a:tr h="2071702">
                <a:tc>
                  <a:txBody>
                    <a:bodyPr/>
                    <a:lstStyle/>
                    <a:p>
                      <a:pPr algn="just">
                        <a:lnSpc>
                          <a:spcPct val="150000"/>
                        </a:lnSpc>
                        <a:spcAft>
                          <a:spcPts val="0"/>
                        </a:spcAft>
                      </a:pPr>
                      <a:r>
                        <a:rPr lang="es-EC" sz="1200" b="1" dirty="0">
                          <a:solidFill>
                            <a:schemeClr val="tx2">
                              <a:lumMod val="10000"/>
                            </a:schemeClr>
                          </a:solidFill>
                          <a:latin typeface="Arial" pitchFamily="34" charset="0"/>
                          <a:cs typeface="Arial" pitchFamily="34" charset="0"/>
                        </a:rPr>
                        <a:t>1. Factores </a:t>
                      </a:r>
                      <a:r>
                        <a:rPr lang="es-EC" sz="1200" b="1" dirty="0" smtClean="0">
                          <a:solidFill>
                            <a:schemeClr val="tx2">
                              <a:lumMod val="10000"/>
                            </a:schemeClr>
                          </a:solidFill>
                          <a:latin typeface="Arial" pitchFamily="34" charset="0"/>
                          <a:cs typeface="Arial" pitchFamily="34" charset="0"/>
                        </a:rPr>
                        <a:t>Propios </a:t>
                      </a:r>
                      <a:r>
                        <a:rPr lang="es-EC" sz="1200" b="1" dirty="0">
                          <a:solidFill>
                            <a:schemeClr val="tx2">
                              <a:lumMod val="10000"/>
                            </a:schemeClr>
                          </a:solidFill>
                          <a:latin typeface="Arial" pitchFamily="34" charset="0"/>
                          <a:cs typeface="Arial" pitchFamily="34" charset="0"/>
                        </a:rPr>
                        <a:t>de las </a:t>
                      </a:r>
                      <a:r>
                        <a:rPr lang="es-EC" sz="1200" b="1" dirty="0" smtClean="0">
                          <a:solidFill>
                            <a:schemeClr val="tx2">
                              <a:lumMod val="10000"/>
                            </a:schemeClr>
                          </a:solidFill>
                          <a:latin typeface="Arial" pitchFamily="34" charset="0"/>
                          <a:cs typeface="Arial" pitchFamily="34" charset="0"/>
                        </a:rPr>
                        <a:t>Instalaciones</a:t>
                      </a:r>
                      <a:endParaRPr lang="es-EC" sz="1200" b="1" dirty="0">
                        <a:solidFill>
                          <a:schemeClr val="tx2">
                            <a:lumMod val="10000"/>
                          </a:schemeClr>
                        </a:solidFill>
                        <a:latin typeface="Arial" pitchFamily="34" charset="0"/>
                        <a:cs typeface="Arial" pitchFamily="34" charset="0"/>
                      </a:endParaRPr>
                    </a:p>
                    <a:p>
                      <a:pPr algn="just">
                        <a:lnSpc>
                          <a:spcPct val="150000"/>
                        </a:lnSpc>
                        <a:spcAft>
                          <a:spcPts val="0"/>
                        </a:spcAft>
                      </a:pPr>
                      <a:r>
                        <a:rPr lang="es-EC" sz="1200" dirty="0">
                          <a:solidFill>
                            <a:schemeClr val="tx2">
                              <a:lumMod val="10000"/>
                            </a:schemeClr>
                          </a:solidFill>
                          <a:latin typeface="Arial" pitchFamily="34" charset="0"/>
                          <a:cs typeface="Arial" pitchFamily="34" charset="0"/>
                        </a:rPr>
                        <a:t>1.1 Construcción</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1.2 Situación</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1.3 Procesos</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1.4 Concentración</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1.5 </a:t>
                      </a:r>
                      <a:r>
                        <a:rPr lang="es-EC" sz="1200" dirty="0" err="1">
                          <a:solidFill>
                            <a:schemeClr val="tx2">
                              <a:lumMod val="10000"/>
                            </a:schemeClr>
                          </a:solidFill>
                          <a:latin typeface="Arial" pitchFamily="34" charset="0"/>
                          <a:cs typeface="Arial" pitchFamily="34" charset="0"/>
                        </a:rPr>
                        <a:t>Propagabilidad</a:t>
                      </a:r>
                      <a:endParaRPr lang="es-EC" sz="1200" dirty="0">
                        <a:solidFill>
                          <a:schemeClr val="tx2">
                            <a:lumMod val="10000"/>
                          </a:schemeClr>
                        </a:solidFill>
                        <a:latin typeface="Arial" pitchFamily="34" charset="0"/>
                        <a:cs typeface="Arial" pitchFamily="34" charset="0"/>
                      </a:endParaRPr>
                    </a:p>
                    <a:p>
                      <a:pPr algn="just">
                        <a:lnSpc>
                          <a:spcPct val="150000"/>
                        </a:lnSpc>
                        <a:spcAft>
                          <a:spcPts val="0"/>
                        </a:spcAft>
                      </a:pPr>
                      <a:r>
                        <a:rPr lang="es-EC" sz="1200" dirty="0">
                          <a:solidFill>
                            <a:schemeClr val="tx2">
                              <a:lumMod val="10000"/>
                            </a:schemeClr>
                          </a:solidFill>
                          <a:latin typeface="Arial" pitchFamily="34" charset="0"/>
                          <a:cs typeface="Arial" pitchFamily="34" charset="0"/>
                        </a:rPr>
                        <a:t>1.6 Destructibilidad</a:t>
                      </a:r>
                      <a:endParaRPr lang="es-EC" sz="1200" dirty="0">
                        <a:solidFill>
                          <a:schemeClr val="tx2">
                            <a:lumMod val="10000"/>
                          </a:schemeClr>
                        </a:solidFill>
                        <a:latin typeface="Arial" pitchFamily="34" charset="0"/>
                        <a:ea typeface="Calibri"/>
                        <a:cs typeface="Arial"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5">
                        <a:lumMod val="20000"/>
                        <a:lumOff val="80000"/>
                      </a:schemeClr>
                    </a:solidFill>
                  </a:tcPr>
                </a:tc>
                <a:tc>
                  <a:txBody>
                    <a:bodyPr/>
                    <a:lstStyle/>
                    <a:p>
                      <a:pPr algn="just">
                        <a:lnSpc>
                          <a:spcPct val="150000"/>
                        </a:lnSpc>
                        <a:spcAft>
                          <a:spcPts val="0"/>
                        </a:spcAft>
                      </a:pPr>
                      <a:r>
                        <a:rPr lang="es-EC" sz="1200" b="1" u="none" dirty="0">
                          <a:solidFill>
                            <a:schemeClr val="tx2">
                              <a:lumMod val="10000"/>
                            </a:schemeClr>
                          </a:solidFill>
                          <a:latin typeface="Arial" pitchFamily="34" charset="0"/>
                          <a:cs typeface="Arial" pitchFamily="34" charset="0"/>
                        </a:rPr>
                        <a:t>2. Factores de </a:t>
                      </a:r>
                      <a:r>
                        <a:rPr lang="es-EC" sz="1200" b="1" u="none" dirty="0" smtClean="0">
                          <a:solidFill>
                            <a:schemeClr val="tx2">
                              <a:lumMod val="10000"/>
                            </a:schemeClr>
                          </a:solidFill>
                          <a:latin typeface="Arial" pitchFamily="34" charset="0"/>
                          <a:cs typeface="Arial" pitchFamily="34" charset="0"/>
                        </a:rPr>
                        <a:t>Protección</a:t>
                      </a:r>
                      <a:endParaRPr lang="es-EC" sz="1200" b="1" u="none" dirty="0">
                        <a:solidFill>
                          <a:schemeClr val="tx2">
                            <a:lumMod val="10000"/>
                          </a:schemeClr>
                        </a:solidFill>
                        <a:latin typeface="Arial" pitchFamily="34" charset="0"/>
                        <a:cs typeface="Arial" pitchFamily="34" charset="0"/>
                      </a:endParaRPr>
                    </a:p>
                    <a:p>
                      <a:pPr algn="just">
                        <a:lnSpc>
                          <a:spcPct val="150000"/>
                        </a:lnSpc>
                        <a:spcAft>
                          <a:spcPts val="0"/>
                        </a:spcAft>
                      </a:pPr>
                      <a:r>
                        <a:rPr lang="es-EC" sz="1200" dirty="0">
                          <a:solidFill>
                            <a:schemeClr val="tx2">
                              <a:lumMod val="10000"/>
                            </a:schemeClr>
                          </a:solidFill>
                          <a:latin typeface="Arial" pitchFamily="34" charset="0"/>
                          <a:cs typeface="Arial" pitchFamily="34" charset="0"/>
                        </a:rPr>
                        <a:t>2.1 Extintores</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2.2 Bocas de incendio equipadas (</a:t>
                      </a:r>
                      <a:r>
                        <a:rPr lang="es-EC" sz="1200" dirty="0" err="1">
                          <a:solidFill>
                            <a:schemeClr val="tx2">
                              <a:lumMod val="10000"/>
                            </a:schemeClr>
                          </a:solidFill>
                          <a:latin typeface="Arial" pitchFamily="34" charset="0"/>
                          <a:cs typeface="Arial" pitchFamily="34" charset="0"/>
                        </a:rPr>
                        <a:t>BIEs</a:t>
                      </a:r>
                      <a:r>
                        <a:rPr lang="es-EC" sz="1200" dirty="0">
                          <a:solidFill>
                            <a:schemeClr val="tx2">
                              <a:lumMod val="10000"/>
                            </a:schemeClr>
                          </a:solidFill>
                          <a:latin typeface="Arial" pitchFamily="34" charset="0"/>
                          <a:cs typeface="Arial" pitchFamily="34" charset="0"/>
                        </a:rPr>
                        <a:t>)</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2.3 Bocas hidrantes exteriores</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2.4 Detectores automáticos de incendio</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2.5 Rociadores automáticos</a:t>
                      </a:r>
                    </a:p>
                    <a:p>
                      <a:pPr algn="just">
                        <a:lnSpc>
                          <a:spcPct val="150000"/>
                        </a:lnSpc>
                        <a:spcAft>
                          <a:spcPts val="0"/>
                        </a:spcAft>
                      </a:pPr>
                      <a:r>
                        <a:rPr lang="es-EC" sz="1200" dirty="0">
                          <a:solidFill>
                            <a:schemeClr val="tx2">
                              <a:lumMod val="10000"/>
                            </a:schemeClr>
                          </a:solidFill>
                          <a:latin typeface="Arial" pitchFamily="34" charset="0"/>
                          <a:cs typeface="Arial" pitchFamily="34" charset="0"/>
                        </a:rPr>
                        <a:t>2.6 Instalaciones fijas especiales</a:t>
                      </a:r>
                      <a:endParaRPr lang="es-EC" sz="1200" dirty="0">
                        <a:solidFill>
                          <a:schemeClr val="tx2">
                            <a:lumMod val="10000"/>
                          </a:schemeClr>
                        </a:solidFill>
                        <a:latin typeface="Arial" pitchFamily="34" charset="0"/>
                        <a:ea typeface="Calibri"/>
                        <a:cs typeface="Arial" pitchFamily="34" charset="0"/>
                      </a:endParaRPr>
                    </a:p>
                  </a:txBody>
                  <a:tcPr marL="68580" marR="68580" marT="0" marB="0">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coolSlant"/>
                      <a:lightRig rig="flood" dir="t"/>
                    </a:cell3D>
                    <a:solidFill>
                      <a:schemeClr val="accent5">
                        <a:lumMod val="20000"/>
                        <a:lumOff val="80000"/>
                      </a:schemeClr>
                    </a:solidFill>
                  </a:tcPr>
                </a:tc>
              </a:tr>
            </a:tbl>
          </a:graphicData>
        </a:graphic>
      </p:graphicFrame>
      <p:sp>
        <p:nvSpPr>
          <p:cNvPr id="4" name="3 CuadroTexto"/>
          <p:cNvSpPr txBox="1"/>
          <p:nvPr/>
        </p:nvSpPr>
        <p:spPr>
          <a:xfrm>
            <a:off x="3000364" y="3714752"/>
            <a:ext cx="3643338" cy="369332"/>
          </a:xfrm>
          <a:prstGeom prst="rect">
            <a:avLst/>
          </a:prstGeom>
          <a:effectLst>
            <a:glow rad="101600">
              <a:schemeClr val="accent5">
                <a:satMod val="175000"/>
                <a:alpha val="40000"/>
              </a:schemeClr>
            </a:glo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S" b="1" dirty="0" smtClean="0">
                <a:latin typeface="Arial Black" pitchFamily="34" charset="0"/>
              </a:rPr>
              <a:t>P = 5X / 129 + 5Y / 26 + BCI</a:t>
            </a:r>
            <a:endParaRPr lang="es-EC" dirty="0">
              <a:latin typeface="Arial Black" pitchFamily="34" charset="0"/>
            </a:endParaRPr>
          </a:p>
        </p:txBody>
      </p:sp>
      <p:graphicFrame>
        <p:nvGraphicFramePr>
          <p:cNvPr id="6" name="5 Tabla"/>
          <p:cNvGraphicFramePr>
            <a:graphicFrameLocks noGrp="1"/>
          </p:cNvGraphicFramePr>
          <p:nvPr/>
        </p:nvGraphicFramePr>
        <p:xfrm>
          <a:off x="1428728" y="4357694"/>
          <a:ext cx="3048000" cy="2108200"/>
        </p:xfrm>
        <a:graphic>
          <a:graphicData uri="http://schemas.openxmlformats.org/drawingml/2006/table">
            <a:tbl>
              <a:tblPr firstRow="1" bandRow="1">
                <a:tableStyleId>{7DF18680-E054-41AD-8BC1-D1AEF772440D}</a:tableStyleId>
              </a:tblPr>
              <a:tblGrid>
                <a:gridCol w="3048000"/>
              </a:tblGrid>
              <a:tr h="370840">
                <a:tc>
                  <a:txBody>
                    <a:bodyPr/>
                    <a:lstStyle/>
                    <a:p>
                      <a:r>
                        <a:rPr kumimoji="0" lang="es-AR" sz="1800" b="1" kern="1200" dirty="0" smtClean="0">
                          <a:solidFill>
                            <a:schemeClr val="lt1"/>
                          </a:solidFill>
                          <a:latin typeface="+mn-lt"/>
                          <a:ea typeface="+mn-ea"/>
                          <a:cs typeface="+mn-cs"/>
                        </a:rPr>
                        <a:t>EVALUACION CUALITATIVA</a:t>
                      </a:r>
                      <a:endParaRPr lang="es-EC" dirty="0"/>
                    </a:p>
                  </a:txBody>
                  <a:tcPr/>
                </a:tc>
              </a:tr>
              <a:tr h="370840">
                <a:tc>
                  <a:txBody>
                    <a:bodyPr/>
                    <a:lstStyle/>
                    <a:p>
                      <a:endParaRPr lang="es-EC" dirty="0" smtClean="0"/>
                    </a:p>
                    <a:p>
                      <a:endParaRPr lang="es-EC" dirty="0" smtClean="0"/>
                    </a:p>
                    <a:p>
                      <a:endParaRPr lang="es-EC" dirty="0" smtClean="0"/>
                    </a:p>
                    <a:p>
                      <a:endParaRPr lang="es-EC" dirty="0" smtClean="0"/>
                    </a:p>
                    <a:p>
                      <a:endParaRPr lang="es-EC" dirty="0" smtClean="0"/>
                    </a:p>
                    <a:p>
                      <a:endParaRPr lang="es-EC" dirty="0"/>
                    </a:p>
                  </a:txBody>
                  <a:tcPr/>
                </a:tc>
              </a:tr>
            </a:tbl>
          </a:graphicData>
        </a:graphic>
      </p:graphicFrame>
      <p:graphicFrame>
        <p:nvGraphicFramePr>
          <p:cNvPr id="7" name="6 Tabla"/>
          <p:cNvGraphicFramePr>
            <a:graphicFrameLocks noGrp="1"/>
          </p:cNvGraphicFramePr>
          <p:nvPr/>
        </p:nvGraphicFramePr>
        <p:xfrm>
          <a:off x="1785918" y="4786322"/>
          <a:ext cx="2247265" cy="1645920"/>
        </p:xfrm>
        <a:graphic>
          <a:graphicData uri="http://schemas.openxmlformats.org/drawingml/2006/table">
            <a:tbl>
              <a:tblPr/>
              <a:tblGrid>
                <a:gridCol w="960755"/>
                <a:gridCol w="1286510"/>
              </a:tblGrid>
              <a:tr h="261939">
                <a:tc>
                  <a:txBody>
                    <a:bodyPr/>
                    <a:lstStyle/>
                    <a:p>
                      <a:pPr algn="ctr">
                        <a:lnSpc>
                          <a:spcPct val="150000"/>
                        </a:lnSpc>
                        <a:spcAft>
                          <a:spcPts val="0"/>
                        </a:spcAft>
                      </a:pPr>
                      <a:r>
                        <a:rPr lang="es-ES" sz="1200" b="1" dirty="0">
                          <a:solidFill>
                            <a:schemeClr val="tx2">
                              <a:lumMod val="10000"/>
                            </a:schemeClr>
                          </a:solidFill>
                          <a:latin typeface="Times New Roman"/>
                          <a:ea typeface="Calibri"/>
                          <a:cs typeface="Times New Roman"/>
                        </a:rPr>
                        <a:t>Valor de P</a:t>
                      </a:r>
                      <a:endParaRPr lang="es-EC" sz="12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nSpc>
                          <a:spcPct val="150000"/>
                        </a:lnSpc>
                        <a:spcAft>
                          <a:spcPts val="0"/>
                        </a:spcAft>
                      </a:pPr>
                      <a:r>
                        <a:rPr lang="es-ES" sz="1200" b="1" dirty="0">
                          <a:solidFill>
                            <a:schemeClr val="tx2">
                              <a:lumMod val="10000"/>
                            </a:schemeClr>
                          </a:solidFill>
                          <a:latin typeface="Times New Roman"/>
                          <a:ea typeface="Calibri"/>
                          <a:cs typeface="Times New Roman"/>
                        </a:rPr>
                        <a:t>    Categoría</a:t>
                      </a:r>
                      <a:endParaRPr lang="es-EC" sz="12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r h="261939">
                <a:tc>
                  <a:txBody>
                    <a:bodyPr/>
                    <a:lstStyle/>
                    <a:p>
                      <a:pPr algn="ctr">
                        <a:lnSpc>
                          <a:spcPct val="150000"/>
                        </a:lnSpc>
                        <a:spcAft>
                          <a:spcPts val="0"/>
                        </a:spcAft>
                      </a:pPr>
                      <a:r>
                        <a:rPr lang="es-ES" sz="1200" dirty="0">
                          <a:solidFill>
                            <a:schemeClr val="tx2">
                              <a:lumMod val="10000"/>
                            </a:schemeClr>
                          </a:solidFill>
                          <a:latin typeface="Times New Roman"/>
                          <a:ea typeface="Calibri"/>
                          <a:cs typeface="Times New Roman"/>
                        </a:rPr>
                        <a:t>0 a 2</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nSpc>
                          <a:spcPct val="150000"/>
                        </a:lnSpc>
                        <a:spcAft>
                          <a:spcPts val="0"/>
                        </a:spcAft>
                      </a:pPr>
                      <a:r>
                        <a:rPr lang="es-ES" sz="1200" dirty="0">
                          <a:solidFill>
                            <a:schemeClr val="tx2">
                              <a:lumMod val="10000"/>
                            </a:schemeClr>
                          </a:solidFill>
                          <a:latin typeface="Times New Roman"/>
                          <a:ea typeface="Calibri"/>
                          <a:cs typeface="Times New Roman"/>
                        </a:rPr>
                        <a:t>Riesgo muy grave</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r h="261939">
                <a:tc>
                  <a:txBody>
                    <a:bodyPr/>
                    <a:lstStyle/>
                    <a:p>
                      <a:pPr algn="ctr">
                        <a:lnSpc>
                          <a:spcPct val="150000"/>
                        </a:lnSpc>
                        <a:spcAft>
                          <a:spcPts val="0"/>
                        </a:spcAft>
                      </a:pPr>
                      <a:r>
                        <a:rPr lang="es-ES" sz="1200">
                          <a:solidFill>
                            <a:schemeClr val="tx2">
                              <a:lumMod val="10000"/>
                            </a:schemeClr>
                          </a:solidFill>
                          <a:latin typeface="Times New Roman"/>
                          <a:ea typeface="Calibri"/>
                          <a:cs typeface="Times New Roman"/>
                        </a:rPr>
                        <a:t>2,1 a 4</a:t>
                      </a:r>
                      <a:endParaRPr lang="es-EC" sz="110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nSpc>
                          <a:spcPct val="150000"/>
                        </a:lnSpc>
                        <a:spcAft>
                          <a:spcPts val="0"/>
                        </a:spcAft>
                      </a:pPr>
                      <a:r>
                        <a:rPr lang="es-ES" sz="1200" dirty="0">
                          <a:solidFill>
                            <a:schemeClr val="tx2">
                              <a:lumMod val="10000"/>
                            </a:schemeClr>
                          </a:solidFill>
                          <a:latin typeface="Times New Roman"/>
                          <a:ea typeface="Calibri"/>
                          <a:cs typeface="Times New Roman"/>
                        </a:rPr>
                        <a:t>Riesgo grave</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r h="261939">
                <a:tc>
                  <a:txBody>
                    <a:bodyPr/>
                    <a:lstStyle/>
                    <a:p>
                      <a:pPr algn="ctr">
                        <a:lnSpc>
                          <a:spcPct val="150000"/>
                        </a:lnSpc>
                        <a:spcAft>
                          <a:spcPts val="0"/>
                        </a:spcAft>
                      </a:pPr>
                      <a:r>
                        <a:rPr lang="es-ES" sz="1200">
                          <a:solidFill>
                            <a:schemeClr val="tx2">
                              <a:lumMod val="10000"/>
                            </a:schemeClr>
                          </a:solidFill>
                          <a:latin typeface="Times New Roman"/>
                          <a:ea typeface="Calibri"/>
                          <a:cs typeface="Times New Roman"/>
                        </a:rPr>
                        <a:t>4,1 a 6</a:t>
                      </a:r>
                      <a:endParaRPr lang="es-EC" sz="110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nSpc>
                          <a:spcPct val="150000"/>
                        </a:lnSpc>
                        <a:spcAft>
                          <a:spcPts val="0"/>
                        </a:spcAft>
                      </a:pPr>
                      <a:r>
                        <a:rPr lang="es-ES" sz="1200" dirty="0">
                          <a:solidFill>
                            <a:schemeClr val="tx2">
                              <a:lumMod val="10000"/>
                            </a:schemeClr>
                          </a:solidFill>
                          <a:latin typeface="Times New Roman"/>
                          <a:ea typeface="Calibri"/>
                          <a:cs typeface="Times New Roman"/>
                        </a:rPr>
                        <a:t>Riesgo medio</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r h="261939">
                <a:tc>
                  <a:txBody>
                    <a:bodyPr/>
                    <a:lstStyle/>
                    <a:p>
                      <a:pPr algn="ctr">
                        <a:lnSpc>
                          <a:spcPct val="150000"/>
                        </a:lnSpc>
                        <a:spcAft>
                          <a:spcPts val="0"/>
                        </a:spcAft>
                      </a:pPr>
                      <a:r>
                        <a:rPr lang="es-ES" sz="1200">
                          <a:solidFill>
                            <a:schemeClr val="tx2">
                              <a:lumMod val="10000"/>
                            </a:schemeClr>
                          </a:solidFill>
                          <a:latin typeface="Times New Roman"/>
                          <a:ea typeface="Calibri"/>
                          <a:cs typeface="Times New Roman"/>
                        </a:rPr>
                        <a:t>6,1 a 8</a:t>
                      </a:r>
                      <a:endParaRPr lang="es-EC" sz="110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nSpc>
                          <a:spcPct val="150000"/>
                        </a:lnSpc>
                        <a:spcAft>
                          <a:spcPts val="0"/>
                        </a:spcAft>
                      </a:pPr>
                      <a:r>
                        <a:rPr lang="es-ES" sz="1200" dirty="0">
                          <a:solidFill>
                            <a:schemeClr val="tx2">
                              <a:lumMod val="10000"/>
                            </a:schemeClr>
                          </a:solidFill>
                          <a:latin typeface="Times New Roman"/>
                          <a:ea typeface="Calibri"/>
                          <a:cs typeface="Times New Roman"/>
                        </a:rPr>
                        <a:t>Riesgo leve</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r h="261939">
                <a:tc>
                  <a:txBody>
                    <a:bodyPr/>
                    <a:lstStyle/>
                    <a:p>
                      <a:pPr algn="ctr">
                        <a:lnSpc>
                          <a:spcPct val="150000"/>
                        </a:lnSpc>
                        <a:spcAft>
                          <a:spcPts val="0"/>
                        </a:spcAft>
                      </a:pPr>
                      <a:r>
                        <a:rPr lang="es-ES" sz="1200">
                          <a:solidFill>
                            <a:schemeClr val="tx2">
                              <a:lumMod val="10000"/>
                            </a:schemeClr>
                          </a:solidFill>
                          <a:latin typeface="Times New Roman"/>
                          <a:ea typeface="Calibri"/>
                          <a:cs typeface="Times New Roman"/>
                        </a:rPr>
                        <a:t>8,1 a 10</a:t>
                      </a:r>
                      <a:endParaRPr lang="es-EC" sz="110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nSpc>
                          <a:spcPct val="150000"/>
                        </a:lnSpc>
                        <a:spcAft>
                          <a:spcPts val="0"/>
                        </a:spcAft>
                      </a:pPr>
                      <a:r>
                        <a:rPr lang="es-ES" sz="1200" dirty="0">
                          <a:solidFill>
                            <a:schemeClr val="tx2">
                              <a:lumMod val="10000"/>
                            </a:schemeClr>
                          </a:solidFill>
                          <a:latin typeface="Times New Roman"/>
                          <a:ea typeface="Calibri"/>
                          <a:cs typeface="Times New Roman"/>
                        </a:rPr>
                        <a:t>Riesgo muy leve</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bl>
          </a:graphicData>
        </a:graphic>
      </p:graphicFrame>
      <p:graphicFrame>
        <p:nvGraphicFramePr>
          <p:cNvPr id="8" name="7 Tabla"/>
          <p:cNvGraphicFramePr>
            <a:graphicFrameLocks noGrp="1"/>
          </p:cNvGraphicFramePr>
          <p:nvPr/>
        </p:nvGraphicFramePr>
        <p:xfrm>
          <a:off x="5072066" y="4357694"/>
          <a:ext cx="3048000" cy="2148840"/>
        </p:xfrm>
        <a:graphic>
          <a:graphicData uri="http://schemas.openxmlformats.org/drawingml/2006/table">
            <a:tbl>
              <a:tblPr firstRow="1" bandRow="1">
                <a:tableStyleId>{7DF18680-E054-41AD-8BC1-D1AEF772440D}</a:tableStyleId>
              </a:tblPr>
              <a:tblGrid>
                <a:gridCol w="3048000"/>
              </a:tblGrid>
              <a:tr h="370840">
                <a:tc>
                  <a:txBody>
                    <a:bodyPr/>
                    <a:lstStyle/>
                    <a:p>
                      <a:pPr algn="ctr">
                        <a:lnSpc>
                          <a:spcPct val="150000"/>
                        </a:lnSpc>
                        <a:spcAft>
                          <a:spcPts val="0"/>
                        </a:spcAft>
                      </a:pPr>
                      <a:r>
                        <a:rPr lang="es-AR" sz="1800" b="1" dirty="0">
                          <a:latin typeface="+mn-lt"/>
                          <a:ea typeface="Calibri"/>
                          <a:cs typeface="Times New Roman"/>
                        </a:rPr>
                        <a:t>EVALUACION TAXATIVA</a:t>
                      </a:r>
                      <a:endParaRPr lang="es-EC" sz="1800" dirty="0">
                        <a:latin typeface="+mn-lt"/>
                        <a:ea typeface="Calibri"/>
                        <a:cs typeface="Times New Roman"/>
                      </a:endParaRPr>
                    </a:p>
                  </a:txBody>
                  <a:tcPr marL="68580" marR="68580" marT="0" marB="0"/>
                </a:tc>
              </a:tr>
              <a:tr h="370840">
                <a:tc>
                  <a:txBody>
                    <a:bodyPr/>
                    <a:lstStyle/>
                    <a:p>
                      <a:endParaRPr lang="es-EC" dirty="0" smtClean="0"/>
                    </a:p>
                    <a:p>
                      <a:endParaRPr lang="es-EC" dirty="0" smtClean="0"/>
                    </a:p>
                    <a:p>
                      <a:endParaRPr lang="es-EC" dirty="0" smtClean="0"/>
                    </a:p>
                    <a:p>
                      <a:endParaRPr lang="es-EC" dirty="0" smtClean="0"/>
                    </a:p>
                    <a:p>
                      <a:endParaRPr lang="es-EC" dirty="0" smtClean="0"/>
                    </a:p>
                    <a:p>
                      <a:endParaRPr lang="es-EC" dirty="0"/>
                    </a:p>
                  </a:txBody>
                  <a:tcPr/>
                </a:tc>
              </a:tr>
            </a:tbl>
          </a:graphicData>
        </a:graphic>
      </p:graphicFrame>
      <p:graphicFrame>
        <p:nvGraphicFramePr>
          <p:cNvPr id="9" name="8 Tabla"/>
          <p:cNvGraphicFramePr>
            <a:graphicFrameLocks noGrp="1"/>
          </p:cNvGraphicFramePr>
          <p:nvPr/>
        </p:nvGraphicFramePr>
        <p:xfrm>
          <a:off x="5429256" y="5143512"/>
          <a:ext cx="2430145" cy="872490"/>
        </p:xfrm>
        <a:graphic>
          <a:graphicData uri="http://schemas.openxmlformats.org/drawingml/2006/table">
            <a:tbl>
              <a:tblPr/>
              <a:tblGrid>
                <a:gridCol w="1438910"/>
                <a:gridCol w="991235"/>
              </a:tblGrid>
              <a:tr h="0">
                <a:tc>
                  <a:txBody>
                    <a:bodyPr/>
                    <a:lstStyle/>
                    <a:p>
                      <a:pPr algn="l">
                        <a:lnSpc>
                          <a:spcPct val="150000"/>
                        </a:lnSpc>
                        <a:spcAft>
                          <a:spcPts val="0"/>
                        </a:spcAft>
                      </a:pPr>
                      <a:r>
                        <a:rPr lang="es-ES" sz="1200" b="1" dirty="0">
                          <a:solidFill>
                            <a:schemeClr val="tx2">
                              <a:lumMod val="10000"/>
                            </a:schemeClr>
                          </a:solidFill>
                          <a:latin typeface="Times New Roman"/>
                          <a:ea typeface="Calibri"/>
                          <a:cs typeface="Times New Roman"/>
                        </a:rPr>
                        <a:t>  Aceptabilidad</a:t>
                      </a:r>
                      <a:endParaRPr lang="es-EC" sz="1200" b="1"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gn="ctr">
                        <a:lnSpc>
                          <a:spcPct val="150000"/>
                        </a:lnSpc>
                        <a:spcAft>
                          <a:spcPts val="0"/>
                        </a:spcAft>
                      </a:pPr>
                      <a:r>
                        <a:rPr lang="es-ES" sz="1200" b="1" dirty="0">
                          <a:solidFill>
                            <a:schemeClr val="tx2">
                              <a:lumMod val="10000"/>
                            </a:schemeClr>
                          </a:solidFill>
                          <a:latin typeface="Times New Roman"/>
                          <a:ea typeface="Calibri"/>
                          <a:cs typeface="Times New Roman"/>
                        </a:rPr>
                        <a:t>Valor de P</a:t>
                      </a:r>
                      <a:endParaRPr lang="es-EC" sz="1200" b="1"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r h="178435">
                <a:tc>
                  <a:txBody>
                    <a:bodyPr/>
                    <a:lstStyle/>
                    <a:p>
                      <a:pPr algn="l">
                        <a:lnSpc>
                          <a:spcPct val="150000"/>
                        </a:lnSpc>
                        <a:spcAft>
                          <a:spcPts val="0"/>
                        </a:spcAft>
                      </a:pPr>
                      <a:r>
                        <a:rPr lang="es-ES" sz="1200" dirty="0">
                          <a:solidFill>
                            <a:schemeClr val="tx2">
                              <a:lumMod val="10000"/>
                            </a:schemeClr>
                          </a:solidFill>
                          <a:latin typeface="Times New Roman"/>
                          <a:ea typeface="Calibri"/>
                          <a:cs typeface="Times New Roman"/>
                        </a:rPr>
                        <a:t>Riesgo aceptable</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gn="ctr">
                        <a:lnSpc>
                          <a:spcPct val="150000"/>
                        </a:lnSpc>
                        <a:spcAft>
                          <a:spcPts val="0"/>
                        </a:spcAft>
                      </a:pPr>
                      <a:r>
                        <a:rPr lang="es-ES" sz="1200">
                          <a:solidFill>
                            <a:schemeClr val="tx2">
                              <a:lumMod val="10000"/>
                            </a:schemeClr>
                          </a:solidFill>
                          <a:latin typeface="Times New Roman"/>
                          <a:ea typeface="Calibri"/>
                          <a:cs typeface="Times New Roman"/>
                        </a:rPr>
                        <a:t>P &gt; 5</a:t>
                      </a:r>
                      <a:endParaRPr lang="es-EC" sz="110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r h="323850">
                <a:tc>
                  <a:txBody>
                    <a:bodyPr/>
                    <a:lstStyle/>
                    <a:p>
                      <a:pPr algn="l">
                        <a:lnSpc>
                          <a:spcPct val="150000"/>
                        </a:lnSpc>
                        <a:spcAft>
                          <a:spcPts val="0"/>
                        </a:spcAft>
                      </a:pPr>
                      <a:r>
                        <a:rPr lang="es-ES" sz="1200" dirty="0">
                          <a:solidFill>
                            <a:schemeClr val="tx2">
                              <a:lumMod val="10000"/>
                            </a:schemeClr>
                          </a:solidFill>
                          <a:latin typeface="Times New Roman"/>
                          <a:ea typeface="Calibri"/>
                          <a:cs typeface="Times New Roman"/>
                        </a:rPr>
                        <a:t>Riesgo no aceptable</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c>
                  <a:txBody>
                    <a:bodyPr/>
                    <a:lstStyle/>
                    <a:p>
                      <a:pPr algn="ctr">
                        <a:lnSpc>
                          <a:spcPct val="150000"/>
                        </a:lnSpc>
                        <a:spcAft>
                          <a:spcPts val="0"/>
                        </a:spcAft>
                      </a:pPr>
                      <a:r>
                        <a:rPr lang="es-ES" sz="1200" dirty="0">
                          <a:solidFill>
                            <a:schemeClr val="tx2">
                              <a:lumMod val="10000"/>
                            </a:schemeClr>
                          </a:solidFill>
                          <a:latin typeface="Times New Roman"/>
                          <a:ea typeface="Calibri"/>
                          <a:cs typeface="Times New Roman"/>
                        </a:rPr>
                        <a:t>P </a:t>
                      </a:r>
                      <a:r>
                        <a:rPr lang="es-ES" sz="1200" u="sng" dirty="0">
                          <a:solidFill>
                            <a:schemeClr val="tx2">
                              <a:lumMod val="10000"/>
                            </a:schemeClr>
                          </a:solidFill>
                          <a:latin typeface="Times New Roman"/>
                          <a:ea typeface="Calibri"/>
                          <a:cs typeface="Times New Roman"/>
                        </a:rPr>
                        <a:t>&lt; </a:t>
                      </a:r>
                      <a:r>
                        <a:rPr lang="es-ES" sz="1200" dirty="0">
                          <a:solidFill>
                            <a:schemeClr val="tx2">
                              <a:lumMod val="10000"/>
                            </a:schemeClr>
                          </a:solidFill>
                          <a:latin typeface="Times New Roman"/>
                          <a:ea typeface="Calibri"/>
                          <a:cs typeface="Times New Roman"/>
                        </a:rPr>
                        <a:t> 5</a:t>
                      </a:r>
                      <a:endParaRPr lang="es-EC" sz="1100" dirty="0">
                        <a:solidFill>
                          <a:schemeClr val="tx2">
                            <a:lumMod val="10000"/>
                          </a:schemeClr>
                        </a:solidFill>
                        <a:latin typeface="Calibri"/>
                        <a:ea typeface="Calibri"/>
                        <a:cs typeface="Times New Roman"/>
                      </a:endParaRPr>
                    </a:p>
                  </a:txBody>
                  <a:tcPr marL="68580" marR="68580" marT="0" marB="0">
                    <a:lnL>
                      <a:noFill/>
                    </a:lnL>
                    <a:lnR>
                      <a:noFill/>
                    </a:lnR>
                    <a:lnT>
                      <a:noFill/>
                    </a:lnT>
                    <a:lnB>
                      <a:noFill/>
                    </a:lnB>
                    <a:solidFill>
                      <a:schemeClr val="accent5">
                        <a:lumMod val="60000"/>
                        <a:lumOff val="40000"/>
                      </a:schemeClr>
                    </a:solid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a:hlinkClick r:id="rId2" action="ppaction://hlinksldjump"/>
          </p:cNvPr>
          <p:cNvPicPr/>
          <p:nvPr/>
        </p:nvPicPr>
        <p:blipFill>
          <a:blip r:embed="rId3"/>
          <a:srcRect/>
          <a:stretch>
            <a:fillRect/>
          </a:stretch>
        </p:blipFill>
        <p:spPr bwMode="auto">
          <a:xfrm>
            <a:off x="1785919" y="214290"/>
            <a:ext cx="5857916" cy="6429420"/>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METODO</a:t>
            </a:r>
            <a:r>
              <a:rPr kumimoji="0" lang="es-EC" sz="2400"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MOSLER</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4" name="Text Box 7"/>
          <p:cNvSpPr txBox="1">
            <a:spLocks noChangeArrowheads="1"/>
          </p:cNvSpPr>
          <p:nvPr/>
        </p:nvSpPr>
        <p:spPr bwMode="auto">
          <a:xfrm>
            <a:off x="214282" y="1428736"/>
            <a:ext cx="8715436" cy="6247864"/>
          </a:xfrm>
          <a:prstGeom prst="rect">
            <a:avLst/>
          </a:prstGeom>
          <a:noFill/>
          <a:ln w="9525">
            <a:noFill/>
            <a:miter lim="800000"/>
            <a:headEnd/>
            <a:tailEnd/>
          </a:ln>
          <a:effectLst/>
        </p:spPr>
        <p:txBody>
          <a:bodyPr wrap="square">
            <a:spAutoFit/>
          </a:bodyPr>
          <a:lstStyle/>
          <a:p>
            <a:r>
              <a:rPr lang="es-MX" sz="2000" b="1" dirty="0" smtClean="0">
                <a:latin typeface="Verdana" pitchFamily="34" charset="0"/>
              </a:rPr>
              <a:t> </a:t>
            </a:r>
            <a:r>
              <a:rPr lang="es-MX" sz="2000" b="1" dirty="0">
                <a:latin typeface="Verdana" pitchFamily="34" charset="0"/>
              </a:rPr>
              <a:t>1  Definición del </a:t>
            </a:r>
            <a:r>
              <a:rPr lang="es-MX" sz="2000" b="1" dirty="0" smtClean="0">
                <a:latin typeface="Verdana" pitchFamily="34" charset="0"/>
              </a:rPr>
              <a:t>riesgo: </a:t>
            </a:r>
            <a:endParaRPr lang="es-MX" sz="2000" b="1" dirty="0">
              <a:latin typeface="Verdana" pitchFamily="34" charset="0"/>
            </a:endParaRPr>
          </a:p>
          <a:p>
            <a:endParaRPr lang="es-MX" sz="2000" b="1" dirty="0" smtClean="0">
              <a:latin typeface="Verdana" pitchFamily="34" charset="0"/>
            </a:endParaRPr>
          </a:p>
          <a:p>
            <a:endParaRPr lang="es-MX" sz="2000" b="1" dirty="0" smtClean="0">
              <a:latin typeface="Verdana" pitchFamily="34" charset="0"/>
            </a:endParaRPr>
          </a:p>
          <a:p>
            <a:endParaRPr lang="es-MX" sz="2000" b="1" dirty="0">
              <a:latin typeface="Verdana" pitchFamily="34" charset="0"/>
            </a:endParaRPr>
          </a:p>
          <a:p>
            <a:pPr marL="457200" indent="-457200">
              <a:buAutoNum type="arabicPlain" startAt="2"/>
            </a:pPr>
            <a:r>
              <a:rPr lang="es-MX" sz="2000" b="1" dirty="0" smtClean="0">
                <a:latin typeface="Verdana" pitchFamily="34" charset="0"/>
              </a:rPr>
              <a:t>Análisis </a:t>
            </a:r>
            <a:r>
              <a:rPr lang="es-MX" sz="2000" b="1" dirty="0">
                <a:latin typeface="Verdana" pitchFamily="34" charset="0"/>
              </a:rPr>
              <a:t>del </a:t>
            </a:r>
            <a:r>
              <a:rPr lang="es-MX" sz="2000" b="1" dirty="0" smtClean="0">
                <a:latin typeface="Verdana" pitchFamily="34" charset="0"/>
              </a:rPr>
              <a:t>riesgo:</a:t>
            </a:r>
          </a:p>
          <a:p>
            <a:pPr marL="457200" indent="-457200">
              <a:buAutoNum type="arabicPlain" startAt="2"/>
            </a:pPr>
            <a:endParaRPr lang="es-MX" sz="2000" b="1" dirty="0" smtClean="0">
              <a:latin typeface="Verdana" pitchFamily="34" charset="0"/>
            </a:endParaRPr>
          </a:p>
          <a:p>
            <a:pPr marL="457200" indent="-457200"/>
            <a:endParaRPr lang="es-MX" sz="2000" b="1" dirty="0" smtClean="0">
              <a:latin typeface="Verdana" pitchFamily="34" charset="0"/>
            </a:endParaRPr>
          </a:p>
          <a:p>
            <a:pPr marL="457200" indent="-457200"/>
            <a:endParaRPr lang="es-MX" sz="2000" b="1" dirty="0" smtClean="0">
              <a:latin typeface="Verdana" pitchFamily="34" charset="0"/>
            </a:endParaRPr>
          </a:p>
          <a:p>
            <a:r>
              <a:rPr lang="es-MX" sz="2000" b="1" dirty="0" smtClean="0">
                <a:latin typeface="Verdana" pitchFamily="34" charset="0"/>
              </a:rPr>
              <a:t>3  </a:t>
            </a:r>
            <a:r>
              <a:rPr lang="es-MX" sz="2000" b="1" dirty="0">
                <a:latin typeface="Verdana" pitchFamily="34" charset="0"/>
              </a:rPr>
              <a:t>Evaluación del </a:t>
            </a:r>
            <a:r>
              <a:rPr lang="es-MX" sz="2000" b="1" dirty="0" smtClean="0">
                <a:latin typeface="Verdana" pitchFamily="34" charset="0"/>
              </a:rPr>
              <a:t>riesgo: </a:t>
            </a:r>
            <a:endParaRPr lang="es-MX" sz="2000" b="1" dirty="0">
              <a:latin typeface="Verdana" pitchFamily="34" charset="0"/>
            </a:endParaRPr>
          </a:p>
          <a:p>
            <a:endParaRPr lang="es-MX" sz="2000" b="1" dirty="0" smtClean="0">
              <a:latin typeface="Verdana" pitchFamily="34" charset="0"/>
            </a:endParaRPr>
          </a:p>
          <a:p>
            <a:endParaRPr lang="es-MX" sz="2000" b="1" dirty="0" smtClean="0">
              <a:latin typeface="Verdana" pitchFamily="34" charset="0"/>
            </a:endParaRPr>
          </a:p>
          <a:p>
            <a:endParaRPr lang="es-MX" sz="2000" b="1" dirty="0" smtClean="0">
              <a:latin typeface="Verdana" pitchFamily="34" charset="0"/>
            </a:endParaRPr>
          </a:p>
          <a:p>
            <a:endParaRPr lang="es-MX" sz="2000" b="1" dirty="0" smtClean="0">
              <a:latin typeface="Verdana" pitchFamily="34" charset="0"/>
            </a:endParaRPr>
          </a:p>
          <a:p>
            <a:endParaRPr lang="es-MX" sz="2000" b="1" dirty="0" smtClean="0">
              <a:latin typeface="Verdana" pitchFamily="34" charset="0"/>
            </a:endParaRPr>
          </a:p>
          <a:p>
            <a:endParaRPr lang="es-MX" sz="2000" b="1" dirty="0">
              <a:latin typeface="Verdana" pitchFamily="34" charset="0"/>
            </a:endParaRPr>
          </a:p>
          <a:p>
            <a:pPr marL="457200" indent="-457200">
              <a:buAutoNum type="arabicPlain" startAt="4"/>
            </a:pPr>
            <a:r>
              <a:rPr lang="es-MX" sz="2000" b="1" dirty="0" smtClean="0">
                <a:latin typeface="Verdana" pitchFamily="34" charset="0"/>
              </a:rPr>
              <a:t>Cálculo </a:t>
            </a:r>
            <a:r>
              <a:rPr lang="es-MX" sz="2000" b="1" dirty="0">
                <a:latin typeface="Verdana" pitchFamily="34" charset="0"/>
              </a:rPr>
              <a:t>de la clase de </a:t>
            </a:r>
            <a:r>
              <a:rPr lang="es-MX" sz="2000" b="1" dirty="0" smtClean="0">
                <a:latin typeface="Verdana" pitchFamily="34" charset="0"/>
              </a:rPr>
              <a:t>riesgo:</a:t>
            </a:r>
          </a:p>
          <a:p>
            <a:pPr marL="457200" indent="-457200">
              <a:buAutoNum type="arabicPlain" startAt="4"/>
            </a:pPr>
            <a:endParaRPr lang="es-MX" sz="2000" b="1" dirty="0" smtClean="0">
              <a:latin typeface="Verdana" pitchFamily="34" charset="0"/>
            </a:endParaRPr>
          </a:p>
          <a:p>
            <a:pPr marL="457200" indent="-457200"/>
            <a:endParaRPr lang="es-MX" sz="2000" b="1" dirty="0" smtClean="0">
              <a:latin typeface="Verdana" pitchFamily="34" charset="0"/>
            </a:endParaRPr>
          </a:p>
          <a:p>
            <a:pPr marL="457200" indent="-457200"/>
            <a:endParaRPr lang="es-MX" sz="2000" b="1" dirty="0" smtClean="0">
              <a:latin typeface="Verdana" pitchFamily="34" charset="0"/>
            </a:endParaRPr>
          </a:p>
          <a:p>
            <a:pPr marL="457200" indent="-457200"/>
            <a:endParaRPr lang="es-ES" sz="2000" b="1" dirty="0">
              <a:latin typeface="Verdana" pitchFamily="34" charset="0"/>
            </a:endParaRPr>
          </a:p>
        </p:txBody>
      </p:sp>
      <p:sp>
        <p:nvSpPr>
          <p:cNvPr id="5" name="Text Box 7"/>
          <p:cNvSpPr txBox="1">
            <a:spLocks noChangeArrowheads="1"/>
          </p:cNvSpPr>
          <p:nvPr/>
        </p:nvSpPr>
        <p:spPr bwMode="auto">
          <a:xfrm>
            <a:off x="3643306" y="1928802"/>
            <a:ext cx="4714908" cy="2185214"/>
          </a:xfrm>
          <a:prstGeom prst="rect">
            <a:avLst/>
          </a:prstGeom>
          <a:noFill/>
          <a:ln w="9525">
            <a:noFill/>
            <a:miter lim="800000"/>
            <a:headEnd/>
            <a:tailEnd/>
          </a:ln>
          <a:effectLst/>
        </p:spPr>
        <p:txBody>
          <a:bodyPr wrap="square">
            <a:spAutoFit/>
          </a:bodyPr>
          <a:lstStyle/>
          <a:p>
            <a:r>
              <a:rPr lang="es-MX" sz="1600" b="1" dirty="0" smtClean="0">
                <a:latin typeface="Verdana" pitchFamily="34" charset="0"/>
              </a:rPr>
              <a:t>		   </a:t>
            </a:r>
            <a:r>
              <a:rPr lang="es-MX" sz="1600" b="1" dirty="0" smtClean="0">
                <a:solidFill>
                  <a:schemeClr val="accent3">
                    <a:lumMod val="60000"/>
                    <a:lumOff val="40000"/>
                  </a:schemeClr>
                </a:solidFill>
                <a:latin typeface="Verdana" pitchFamily="34" charset="0"/>
              </a:rPr>
              <a:t>1. FUNCIÓN</a:t>
            </a:r>
            <a:endParaRPr lang="es-MX" sz="1600" b="1" dirty="0">
              <a:solidFill>
                <a:schemeClr val="accent3">
                  <a:lumMod val="60000"/>
                  <a:lumOff val="40000"/>
                </a:schemeClr>
              </a:solidFill>
              <a:latin typeface="Verdana" pitchFamily="34" charset="0"/>
            </a:endParaRPr>
          </a:p>
          <a:p>
            <a:r>
              <a:rPr lang="es-MX" sz="1600" b="1" dirty="0" smtClean="0">
                <a:solidFill>
                  <a:schemeClr val="accent3">
                    <a:lumMod val="60000"/>
                    <a:lumOff val="40000"/>
                  </a:schemeClr>
                </a:solidFill>
                <a:latin typeface="Verdana" pitchFamily="34" charset="0"/>
              </a:rPr>
              <a:t>		   2. SUSTITUCIÓN</a:t>
            </a:r>
            <a:endParaRPr lang="es-MX" sz="1600" b="1" dirty="0">
              <a:solidFill>
                <a:schemeClr val="accent3">
                  <a:lumMod val="60000"/>
                  <a:lumOff val="40000"/>
                </a:schemeClr>
              </a:solidFill>
              <a:latin typeface="Verdana" pitchFamily="34" charset="0"/>
            </a:endParaRPr>
          </a:p>
          <a:p>
            <a:r>
              <a:rPr lang="es-MX" sz="1600" b="1" dirty="0" smtClean="0">
                <a:solidFill>
                  <a:schemeClr val="accent3">
                    <a:lumMod val="60000"/>
                    <a:lumOff val="40000"/>
                  </a:schemeClr>
                </a:solidFill>
                <a:latin typeface="Verdana" pitchFamily="34" charset="0"/>
              </a:rPr>
              <a:t>		   3. PROFUNDIDAD</a:t>
            </a:r>
            <a:endParaRPr lang="es-MX" sz="1600" b="1" dirty="0">
              <a:solidFill>
                <a:schemeClr val="accent3">
                  <a:lumMod val="60000"/>
                  <a:lumOff val="40000"/>
                </a:schemeClr>
              </a:solidFill>
              <a:latin typeface="Verdana" pitchFamily="34" charset="0"/>
            </a:endParaRPr>
          </a:p>
          <a:p>
            <a:r>
              <a:rPr lang="es-MX" sz="1600" b="1" dirty="0" smtClean="0">
                <a:solidFill>
                  <a:schemeClr val="accent3">
                    <a:lumMod val="60000"/>
                    <a:lumOff val="40000"/>
                  </a:schemeClr>
                </a:solidFill>
                <a:latin typeface="Verdana" pitchFamily="34" charset="0"/>
              </a:rPr>
              <a:t>CRITERIOS 	   4. EXTENSIÓN</a:t>
            </a:r>
            <a:endParaRPr lang="es-MX" sz="1600" b="1" dirty="0">
              <a:solidFill>
                <a:schemeClr val="accent3">
                  <a:lumMod val="60000"/>
                  <a:lumOff val="40000"/>
                </a:schemeClr>
              </a:solidFill>
              <a:latin typeface="Verdana" pitchFamily="34" charset="0"/>
            </a:endParaRPr>
          </a:p>
          <a:p>
            <a:r>
              <a:rPr lang="es-MX" sz="1600" b="1" dirty="0" smtClean="0">
                <a:solidFill>
                  <a:schemeClr val="accent3">
                    <a:lumMod val="60000"/>
                    <a:lumOff val="40000"/>
                  </a:schemeClr>
                </a:solidFill>
                <a:latin typeface="Verdana" pitchFamily="34" charset="0"/>
              </a:rPr>
              <a:t>		   5. AGRESIÓN</a:t>
            </a:r>
            <a:endParaRPr lang="es-MX" sz="1600" b="1" dirty="0">
              <a:solidFill>
                <a:schemeClr val="accent3">
                  <a:lumMod val="60000"/>
                  <a:lumOff val="40000"/>
                </a:schemeClr>
              </a:solidFill>
              <a:latin typeface="Verdana" pitchFamily="34" charset="0"/>
            </a:endParaRPr>
          </a:p>
          <a:p>
            <a:r>
              <a:rPr lang="es-MX" sz="1600" b="1" dirty="0" smtClean="0">
                <a:solidFill>
                  <a:schemeClr val="accent3">
                    <a:lumMod val="60000"/>
                    <a:lumOff val="40000"/>
                  </a:schemeClr>
                </a:solidFill>
                <a:latin typeface="Verdana" pitchFamily="34" charset="0"/>
              </a:rPr>
              <a:t>	      	   6. VULNERABILIDAD</a:t>
            </a:r>
            <a:endParaRPr lang="es-MX" sz="1600" b="1" dirty="0">
              <a:solidFill>
                <a:schemeClr val="accent3">
                  <a:lumMod val="60000"/>
                  <a:lumOff val="40000"/>
                </a:schemeClr>
              </a:solidFill>
              <a:latin typeface="Verdana" pitchFamily="34" charset="0"/>
            </a:endParaRPr>
          </a:p>
          <a:p>
            <a:endParaRPr lang="es-MX" sz="2000" b="1" dirty="0">
              <a:latin typeface="Verdana" pitchFamily="34" charset="0"/>
            </a:endParaRPr>
          </a:p>
          <a:p>
            <a:endParaRPr lang="es-ES" sz="2000" b="1" dirty="0">
              <a:latin typeface="Tahoma" pitchFamily="34" charset="0"/>
            </a:endParaRPr>
          </a:p>
        </p:txBody>
      </p:sp>
      <p:sp>
        <p:nvSpPr>
          <p:cNvPr id="6" name="AutoShape 8"/>
          <p:cNvSpPr>
            <a:spLocks/>
          </p:cNvSpPr>
          <p:nvPr/>
        </p:nvSpPr>
        <p:spPr bwMode="auto">
          <a:xfrm>
            <a:off x="5143504" y="1857364"/>
            <a:ext cx="609600" cy="1857388"/>
          </a:xfrm>
          <a:prstGeom prst="leftBrace">
            <a:avLst>
              <a:gd name="adj1" fmla="val 30208"/>
              <a:gd name="adj2" fmla="val 50000"/>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s-EC"/>
          </a:p>
        </p:txBody>
      </p:sp>
      <p:sp>
        <p:nvSpPr>
          <p:cNvPr id="7" name="Text Box 7"/>
          <p:cNvSpPr txBox="1">
            <a:spLocks noChangeArrowheads="1"/>
          </p:cNvSpPr>
          <p:nvPr/>
        </p:nvSpPr>
        <p:spPr bwMode="auto">
          <a:xfrm>
            <a:off x="3857620" y="1500174"/>
            <a:ext cx="1857388" cy="954107"/>
          </a:xfrm>
          <a:prstGeom prst="rect">
            <a:avLst/>
          </a:prstGeom>
          <a:noFill/>
          <a:ln w="9525">
            <a:noFill/>
            <a:miter lim="800000"/>
            <a:headEnd/>
            <a:tailEnd/>
          </a:ln>
          <a:effectLst/>
        </p:spPr>
        <p:txBody>
          <a:bodyPr wrap="square">
            <a:spAutoFit/>
          </a:bodyPr>
          <a:lstStyle/>
          <a:p>
            <a:r>
              <a:rPr lang="es-MX" sz="1600" b="1" dirty="0" smtClean="0">
                <a:solidFill>
                  <a:schemeClr val="accent3">
                    <a:lumMod val="60000"/>
                    <a:lumOff val="40000"/>
                  </a:schemeClr>
                </a:solidFill>
                <a:latin typeface="Verdana" pitchFamily="34" charset="0"/>
              </a:rPr>
              <a:t>BIEN Y DAÑO</a:t>
            </a:r>
            <a:endParaRPr lang="es-MX" sz="1600" b="1" dirty="0">
              <a:solidFill>
                <a:schemeClr val="accent3">
                  <a:lumMod val="60000"/>
                  <a:lumOff val="40000"/>
                </a:schemeClr>
              </a:solidFill>
              <a:latin typeface="Verdana" pitchFamily="34" charset="0"/>
            </a:endParaRPr>
          </a:p>
          <a:p>
            <a:endParaRPr lang="es-MX" sz="2000" b="1" dirty="0">
              <a:latin typeface="Verdana" pitchFamily="34" charset="0"/>
            </a:endParaRPr>
          </a:p>
          <a:p>
            <a:endParaRPr lang="es-ES" sz="2000" b="1" dirty="0">
              <a:latin typeface="Tahoma" pitchFamily="34" charset="0"/>
            </a:endParaRPr>
          </a:p>
        </p:txBody>
      </p:sp>
      <p:graphicFrame>
        <p:nvGraphicFramePr>
          <p:cNvPr id="8" name="7 Tabla"/>
          <p:cNvGraphicFramePr>
            <a:graphicFrameLocks noGrp="1"/>
          </p:cNvGraphicFramePr>
          <p:nvPr/>
        </p:nvGraphicFramePr>
        <p:xfrm>
          <a:off x="5857884" y="5266055"/>
          <a:ext cx="3123565" cy="1591945"/>
        </p:xfrm>
        <a:graphic>
          <a:graphicData uri="http://schemas.openxmlformats.org/drawingml/2006/table">
            <a:tbl>
              <a:tblPr/>
              <a:tblGrid>
                <a:gridCol w="1502410"/>
                <a:gridCol w="1621155"/>
              </a:tblGrid>
              <a:tr h="273685">
                <a:tc>
                  <a:txBody>
                    <a:bodyPr/>
                    <a:lstStyle/>
                    <a:p>
                      <a:pPr algn="ctr">
                        <a:lnSpc>
                          <a:spcPct val="115000"/>
                        </a:lnSpc>
                        <a:spcAft>
                          <a:spcPts val="0"/>
                        </a:spcAft>
                      </a:pPr>
                      <a:r>
                        <a:rPr lang="es-EC" sz="1200" b="1" dirty="0">
                          <a:latin typeface="Times New Roman"/>
                          <a:ea typeface="Calibri"/>
                          <a:cs typeface="Times New Roman"/>
                        </a:rPr>
                        <a:t>VALOR ENTRE</a:t>
                      </a:r>
                      <a:endParaRPr lang="es-EC" sz="1100" b="1" dirty="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c>
                  <a:txBody>
                    <a:bodyPr/>
                    <a:lstStyle/>
                    <a:p>
                      <a:pPr algn="ctr">
                        <a:lnSpc>
                          <a:spcPct val="115000"/>
                        </a:lnSpc>
                        <a:spcAft>
                          <a:spcPts val="0"/>
                        </a:spcAft>
                      </a:pPr>
                      <a:r>
                        <a:rPr lang="es-EC" sz="1200" b="1" dirty="0">
                          <a:latin typeface="Times New Roman"/>
                          <a:ea typeface="Calibri"/>
                          <a:cs typeface="Times New Roman"/>
                        </a:rPr>
                        <a:t>CLASE DE RIESGO</a:t>
                      </a:r>
                      <a:endParaRPr lang="es-EC" sz="1100" b="1" dirty="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r>
              <a:tr h="267970">
                <a:tc>
                  <a:txBody>
                    <a:bodyPr/>
                    <a:lstStyle/>
                    <a:p>
                      <a:pPr algn="ctr">
                        <a:lnSpc>
                          <a:spcPct val="115000"/>
                        </a:lnSpc>
                        <a:spcAft>
                          <a:spcPts val="0"/>
                        </a:spcAft>
                      </a:pPr>
                      <a:r>
                        <a:rPr lang="es-EC" sz="1200" dirty="0">
                          <a:latin typeface="Times New Roman"/>
                          <a:ea typeface="Calibri"/>
                          <a:cs typeface="Times New Roman"/>
                        </a:rPr>
                        <a:t>2 y 250</a:t>
                      </a:r>
                      <a:endParaRPr lang="es-EC" sz="1100" dirty="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c>
                  <a:txBody>
                    <a:bodyPr/>
                    <a:lstStyle/>
                    <a:p>
                      <a:pPr algn="ctr">
                        <a:lnSpc>
                          <a:spcPct val="115000"/>
                        </a:lnSpc>
                        <a:spcAft>
                          <a:spcPts val="0"/>
                        </a:spcAft>
                      </a:pPr>
                      <a:r>
                        <a:rPr lang="es-EC" sz="1200" dirty="0">
                          <a:latin typeface="Times New Roman"/>
                          <a:ea typeface="Calibri"/>
                          <a:cs typeface="Times New Roman"/>
                        </a:rPr>
                        <a:t>Muy Reducido</a:t>
                      </a:r>
                      <a:endParaRPr lang="es-EC" sz="1100" dirty="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r>
              <a:tr h="260985">
                <a:tc>
                  <a:txBody>
                    <a:bodyPr/>
                    <a:lstStyle/>
                    <a:p>
                      <a:pPr algn="ctr">
                        <a:lnSpc>
                          <a:spcPct val="115000"/>
                        </a:lnSpc>
                        <a:spcAft>
                          <a:spcPts val="0"/>
                        </a:spcAft>
                      </a:pPr>
                      <a:r>
                        <a:rPr lang="es-EC" sz="1200">
                          <a:latin typeface="Times New Roman"/>
                          <a:ea typeface="Calibri"/>
                          <a:cs typeface="Times New Roman"/>
                        </a:rPr>
                        <a:t>251 y 500</a:t>
                      </a:r>
                      <a:endParaRPr lang="es-EC" sz="110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c>
                  <a:txBody>
                    <a:bodyPr/>
                    <a:lstStyle/>
                    <a:p>
                      <a:pPr algn="ctr">
                        <a:lnSpc>
                          <a:spcPct val="115000"/>
                        </a:lnSpc>
                        <a:spcAft>
                          <a:spcPts val="0"/>
                        </a:spcAft>
                      </a:pPr>
                      <a:r>
                        <a:rPr lang="es-EC" sz="1200" dirty="0">
                          <a:latin typeface="Times New Roman"/>
                          <a:ea typeface="Calibri"/>
                          <a:cs typeface="Times New Roman"/>
                        </a:rPr>
                        <a:t>Reducido</a:t>
                      </a:r>
                      <a:endParaRPr lang="es-EC" sz="1100" dirty="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r>
              <a:tr h="264795">
                <a:tc>
                  <a:txBody>
                    <a:bodyPr/>
                    <a:lstStyle/>
                    <a:p>
                      <a:pPr algn="ctr">
                        <a:lnSpc>
                          <a:spcPct val="115000"/>
                        </a:lnSpc>
                        <a:spcAft>
                          <a:spcPts val="0"/>
                        </a:spcAft>
                      </a:pPr>
                      <a:r>
                        <a:rPr lang="es-EC" sz="1200">
                          <a:latin typeface="Times New Roman"/>
                          <a:ea typeface="Calibri"/>
                          <a:cs typeface="Times New Roman"/>
                        </a:rPr>
                        <a:t>501 y 750</a:t>
                      </a:r>
                      <a:endParaRPr lang="es-EC" sz="110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c>
                  <a:txBody>
                    <a:bodyPr/>
                    <a:lstStyle/>
                    <a:p>
                      <a:pPr algn="ctr">
                        <a:lnSpc>
                          <a:spcPct val="115000"/>
                        </a:lnSpc>
                        <a:spcAft>
                          <a:spcPts val="0"/>
                        </a:spcAft>
                      </a:pPr>
                      <a:r>
                        <a:rPr lang="es-EC" sz="1200" dirty="0">
                          <a:latin typeface="Times New Roman"/>
                          <a:ea typeface="Calibri"/>
                          <a:cs typeface="Times New Roman"/>
                        </a:rPr>
                        <a:t>Normal</a:t>
                      </a:r>
                      <a:endParaRPr lang="es-EC" sz="1100" dirty="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r>
              <a:tr h="260350">
                <a:tc>
                  <a:txBody>
                    <a:bodyPr/>
                    <a:lstStyle/>
                    <a:p>
                      <a:pPr algn="ctr">
                        <a:lnSpc>
                          <a:spcPct val="115000"/>
                        </a:lnSpc>
                        <a:spcAft>
                          <a:spcPts val="0"/>
                        </a:spcAft>
                      </a:pPr>
                      <a:r>
                        <a:rPr lang="es-EC" sz="1200">
                          <a:latin typeface="Times New Roman"/>
                          <a:ea typeface="Calibri"/>
                          <a:cs typeface="Times New Roman"/>
                        </a:rPr>
                        <a:t>751 y 1000</a:t>
                      </a:r>
                      <a:endParaRPr lang="es-EC" sz="110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c>
                  <a:txBody>
                    <a:bodyPr/>
                    <a:lstStyle/>
                    <a:p>
                      <a:pPr algn="ctr">
                        <a:lnSpc>
                          <a:spcPct val="115000"/>
                        </a:lnSpc>
                        <a:spcAft>
                          <a:spcPts val="0"/>
                        </a:spcAft>
                      </a:pPr>
                      <a:r>
                        <a:rPr lang="es-EC" sz="1200" dirty="0">
                          <a:latin typeface="Times New Roman"/>
                          <a:ea typeface="Calibri"/>
                          <a:cs typeface="Times New Roman"/>
                        </a:rPr>
                        <a:t>Elevado</a:t>
                      </a:r>
                      <a:endParaRPr lang="es-EC" sz="1100" dirty="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r>
              <a:tr h="264160">
                <a:tc>
                  <a:txBody>
                    <a:bodyPr/>
                    <a:lstStyle/>
                    <a:p>
                      <a:pPr algn="ctr">
                        <a:lnSpc>
                          <a:spcPct val="115000"/>
                        </a:lnSpc>
                        <a:spcAft>
                          <a:spcPts val="0"/>
                        </a:spcAft>
                      </a:pPr>
                      <a:r>
                        <a:rPr lang="es-EC" sz="1200">
                          <a:latin typeface="Times New Roman"/>
                          <a:ea typeface="Calibri"/>
                          <a:cs typeface="Times New Roman"/>
                        </a:rPr>
                        <a:t>1001 y 1250</a:t>
                      </a:r>
                      <a:endParaRPr lang="es-EC" sz="110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c>
                  <a:txBody>
                    <a:bodyPr/>
                    <a:lstStyle/>
                    <a:p>
                      <a:pPr algn="ctr">
                        <a:lnSpc>
                          <a:spcPct val="115000"/>
                        </a:lnSpc>
                        <a:spcAft>
                          <a:spcPts val="0"/>
                        </a:spcAft>
                      </a:pPr>
                      <a:r>
                        <a:rPr lang="es-EC" sz="1200" dirty="0">
                          <a:latin typeface="Times New Roman"/>
                          <a:ea typeface="Calibri"/>
                          <a:cs typeface="Times New Roman"/>
                        </a:rPr>
                        <a:t>Muy Elevado</a:t>
                      </a:r>
                      <a:endParaRPr lang="es-EC" sz="1100" dirty="0">
                        <a:latin typeface="Calibri"/>
                        <a:ea typeface="Calibri"/>
                        <a:cs typeface="Times New Roman"/>
                      </a:endParaRPr>
                    </a:p>
                  </a:txBody>
                  <a:tcPr marL="68580" marR="68580" marT="0" marB="0">
                    <a:lnL>
                      <a:noFill/>
                    </a:lnL>
                    <a:lnR>
                      <a:noFill/>
                    </a:lnR>
                    <a:lnT>
                      <a:noFill/>
                    </a:lnT>
                    <a:lnB>
                      <a:noFill/>
                    </a:lnB>
                    <a:solidFill>
                      <a:schemeClr val="accent3">
                        <a:lumMod val="75000"/>
                      </a:schemeClr>
                    </a:solidFill>
                  </a:tcPr>
                </a:tc>
              </a:tr>
            </a:tbl>
          </a:graphicData>
        </a:graphic>
      </p:graphicFrame>
      <p:sp>
        <p:nvSpPr>
          <p:cNvPr id="9" name="Text Box 7"/>
          <p:cNvSpPr txBox="1">
            <a:spLocks noChangeArrowheads="1"/>
          </p:cNvSpPr>
          <p:nvPr/>
        </p:nvSpPr>
        <p:spPr bwMode="auto">
          <a:xfrm>
            <a:off x="500034" y="4286256"/>
            <a:ext cx="6786610" cy="2677656"/>
          </a:xfrm>
          <a:prstGeom prst="rect">
            <a:avLst/>
          </a:prstGeom>
          <a:noFill/>
          <a:ln w="9525">
            <a:noFill/>
            <a:miter lim="800000"/>
            <a:headEnd/>
            <a:tailEnd/>
          </a:ln>
          <a:effectLst/>
        </p:spPr>
        <p:txBody>
          <a:bodyPr wrap="square">
            <a:spAutoFit/>
          </a:bodyPr>
          <a:lstStyle/>
          <a:p>
            <a:pPr>
              <a:buFontTx/>
              <a:buChar char="-"/>
            </a:pPr>
            <a:r>
              <a:rPr lang="es-EC" sz="1600" dirty="0" smtClean="0">
                <a:solidFill>
                  <a:schemeClr val="accent3">
                    <a:lumMod val="60000"/>
                    <a:lumOff val="40000"/>
                  </a:schemeClr>
                </a:solidFill>
                <a:latin typeface="Verdana" pitchFamily="34" charset="0"/>
                <a:ea typeface="Verdana" pitchFamily="34" charset="0"/>
                <a:cs typeface="Verdana" pitchFamily="34" charset="0"/>
              </a:rPr>
              <a:t> </a:t>
            </a:r>
            <a:r>
              <a:rPr lang="es-EC" sz="1600" b="1" dirty="0" smtClean="0">
                <a:solidFill>
                  <a:schemeClr val="accent3">
                    <a:lumMod val="60000"/>
                    <a:lumOff val="40000"/>
                  </a:schemeClr>
                </a:solidFill>
                <a:latin typeface="Verdana" pitchFamily="34" charset="0"/>
                <a:ea typeface="Verdana" pitchFamily="34" charset="0"/>
                <a:cs typeface="Verdana" pitchFamily="34" charset="0"/>
              </a:rPr>
              <a:t>Calculo del carácter del riesgo (C): C = I + D</a:t>
            </a:r>
          </a:p>
          <a:p>
            <a:r>
              <a:rPr lang="es-EC" sz="1600" b="1" dirty="0" smtClean="0">
                <a:solidFill>
                  <a:schemeClr val="accent3">
                    <a:lumMod val="60000"/>
                    <a:lumOff val="40000"/>
                  </a:schemeClr>
                </a:solidFill>
                <a:latin typeface="Verdana" pitchFamily="34" charset="0"/>
                <a:ea typeface="Verdana" pitchFamily="34" charset="0"/>
                <a:cs typeface="Verdana" pitchFamily="34" charset="0"/>
              </a:rPr>
              <a:t>- Calculo de la probabilidad (Pb): Pb = A x V </a:t>
            </a:r>
          </a:p>
          <a:p>
            <a:pPr>
              <a:buFontTx/>
              <a:buChar char="-"/>
            </a:pPr>
            <a:r>
              <a:rPr lang="es-EC" sz="1600" b="1" dirty="0" smtClean="0">
                <a:solidFill>
                  <a:schemeClr val="accent3">
                    <a:lumMod val="60000"/>
                    <a:lumOff val="40000"/>
                  </a:schemeClr>
                </a:solidFill>
                <a:latin typeface="Verdana" pitchFamily="34" charset="0"/>
                <a:ea typeface="Verdana" pitchFamily="34" charset="0"/>
                <a:cs typeface="Verdana" pitchFamily="34" charset="0"/>
              </a:rPr>
              <a:t>Cuantificación del riesgo considerado (ER): ER = C x Pb</a:t>
            </a:r>
          </a:p>
          <a:p>
            <a:endParaRPr lang="es-EC" sz="1600" b="1" dirty="0" smtClean="0">
              <a:solidFill>
                <a:schemeClr val="accent3">
                  <a:lumMod val="60000"/>
                  <a:lumOff val="40000"/>
                </a:schemeClr>
              </a:solidFill>
              <a:latin typeface="Verdana" pitchFamily="34" charset="0"/>
              <a:ea typeface="Verdana" pitchFamily="34" charset="0"/>
              <a:cs typeface="Verdana" pitchFamily="34" charset="0"/>
            </a:endParaRPr>
          </a:p>
          <a:p>
            <a:pPr>
              <a:buFontTx/>
              <a:buChar char="-"/>
            </a:pPr>
            <a:r>
              <a:rPr lang="es-EC" sz="1600" dirty="0" smtClean="0">
                <a:solidFill>
                  <a:schemeClr val="accent3">
                    <a:lumMod val="60000"/>
                    <a:lumOff val="40000"/>
                  </a:schemeClr>
                </a:solidFill>
                <a:latin typeface="Verdana" pitchFamily="34" charset="0"/>
                <a:ea typeface="Verdana" pitchFamily="34" charset="0"/>
                <a:cs typeface="Verdana" pitchFamily="34" charset="0"/>
              </a:rPr>
              <a:t>I es la importancia del suceso. I = F x S </a:t>
            </a:r>
          </a:p>
          <a:p>
            <a:pPr>
              <a:buFontTx/>
              <a:buChar char="-"/>
            </a:pPr>
            <a:r>
              <a:rPr lang="es-EC" sz="1600" dirty="0" smtClean="0">
                <a:solidFill>
                  <a:schemeClr val="accent3">
                    <a:lumMod val="60000"/>
                    <a:lumOff val="40000"/>
                  </a:schemeClr>
                </a:solidFill>
                <a:latin typeface="Verdana" pitchFamily="34" charset="0"/>
                <a:ea typeface="Verdana" pitchFamily="34" charset="0"/>
                <a:cs typeface="Verdana" pitchFamily="34" charset="0"/>
              </a:rPr>
              <a:t>D son los daños ocasionados. D = P x E </a:t>
            </a:r>
          </a:p>
          <a:p>
            <a:pPr>
              <a:buFontTx/>
              <a:buChar char="-"/>
            </a:pPr>
            <a:endParaRPr lang="es-EC" sz="1600" dirty="0" smtClean="0">
              <a:solidFill>
                <a:schemeClr val="accent3">
                  <a:lumMod val="60000"/>
                  <a:lumOff val="40000"/>
                </a:schemeClr>
              </a:solidFill>
              <a:latin typeface="Verdana" pitchFamily="34" charset="0"/>
              <a:ea typeface="Verdana" pitchFamily="34" charset="0"/>
              <a:cs typeface="Verdana" pitchFamily="34" charset="0"/>
            </a:endParaRPr>
          </a:p>
          <a:p>
            <a:endParaRPr lang="es-MX" sz="1600" b="1" dirty="0">
              <a:solidFill>
                <a:schemeClr val="accent3">
                  <a:lumMod val="60000"/>
                  <a:lumOff val="40000"/>
                </a:schemeClr>
              </a:solidFill>
              <a:latin typeface="Verdana" pitchFamily="34" charset="0"/>
            </a:endParaRPr>
          </a:p>
          <a:p>
            <a:endParaRPr lang="es-MX" sz="2000" b="1" dirty="0">
              <a:latin typeface="Verdana" pitchFamily="34" charset="0"/>
            </a:endParaRPr>
          </a:p>
          <a:p>
            <a:endParaRPr lang="es-ES" sz="2000" b="1" dirty="0">
              <a:latin typeface="Tahoma"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p:nvPr/>
        </p:nvPicPr>
        <p:blipFill>
          <a:blip r:embed="rId3"/>
          <a:srcRect/>
          <a:stretch>
            <a:fillRect/>
          </a:stretch>
        </p:blipFill>
        <p:spPr bwMode="auto">
          <a:xfrm>
            <a:off x="642910" y="1785926"/>
            <a:ext cx="7858180" cy="3214710"/>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p:nvPr/>
        </p:nvPicPr>
        <p:blipFill>
          <a:blip r:embed="rId3"/>
          <a:srcRect/>
          <a:stretch>
            <a:fillRect/>
          </a:stretch>
        </p:blipFill>
        <p:spPr bwMode="auto">
          <a:xfrm>
            <a:off x="714348" y="928670"/>
            <a:ext cx="7643866" cy="3357586"/>
          </a:xfrm>
          <a:prstGeom prst="rect">
            <a:avLst/>
          </a:prstGeom>
          <a:noFill/>
          <a:ln w="9525">
            <a:noFill/>
            <a:miter lim="800000"/>
            <a:headEnd/>
            <a:tailEnd/>
          </a:ln>
        </p:spPr>
      </p:pic>
      <p:graphicFrame>
        <p:nvGraphicFramePr>
          <p:cNvPr id="3" name="2 Tabla"/>
          <p:cNvGraphicFramePr>
            <a:graphicFrameLocks noGrp="1"/>
          </p:cNvGraphicFramePr>
          <p:nvPr/>
        </p:nvGraphicFramePr>
        <p:xfrm>
          <a:off x="3286116" y="4857760"/>
          <a:ext cx="3123565" cy="1591945"/>
        </p:xfrm>
        <a:graphic>
          <a:graphicData uri="http://schemas.openxmlformats.org/drawingml/2006/table">
            <a:tbl>
              <a:tblPr/>
              <a:tblGrid>
                <a:gridCol w="1502410"/>
                <a:gridCol w="1621155"/>
              </a:tblGrid>
              <a:tr h="273685">
                <a:tc>
                  <a:txBody>
                    <a:bodyPr/>
                    <a:lstStyle/>
                    <a:p>
                      <a:pPr algn="ctr">
                        <a:lnSpc>
                          <a:spcPct val="115000"/>
                        </a:lnSpc>
                        <a:spcAft>
                          <a:spcPts val="0"/>
                        </a:spcAft>
                      </a:pPr>
                      <a:r>
                        <a:rPr lang="es-EC" sz="1200" b="1" dirty="0">
                          <a:solidFill>
                            <a:schemeClr val="bg1"/>
                          </a:solidFill>
                          <a:latin typeface="Times New Roman"/>
                          <a:ea typeface="Calibri"/>
                          <a:cs typeface="Times New Roman"/>
                        </a:rPr>
                        <a:t>VALOR ENTRE</a:t>
                      </a:r>
                      <a:endParaRPr lang="es-EC" sz="1100" b="1" dirty="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c>
                  <a:txBody>
                    <a:bodyPr/>
                    <a:lstStyle/>
                    <a:p>
                      <a:pPr algn="ctr">
                        <a:lnSpc>
                          <a:spcPct val="115000"/>
                        </a:lnSpc>
                        <a:spcAft>
                          <a:spcPts val="0"/>
                        </a:spcAft>
                      </a:pPr>
                      <a:r>
                        <a:rPr lang="es-EC" sz="1200" b="1" dirty="0">
                          <a:solidFill>
                            <a:schemeClr val="bg1"/>
                          </a:solidFill>
                          <a:latin typeface="Times New Roman"/>
                          <a:ea typeface="Calibri"/>
                          <a:cs typeface="Times New Roman"/>
                        </a:rPr>
                        <a:t>CLASE DE RIESGO</a:t>
                      </a:r>
                      <a:endParaRPr lang="es-EC" sz="1100" b="1" dirty="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r>
              <a:tr h="267970">
                <a:tc>
                  <a:txBody>
                    <a:bodyPr/>
                    <a:lstStyle/>
                    <a:p>
                      <a:pPr algn="ctr">
                        <a:lnSpc>
                          <a:spcPct val="115000"/>
                        </a:lnSpc>
                        <a:spcAft>
                          <a:spcPts val="0"/>
                        </a:spcAft>
                      </a:pPr>
                      <a:r>
                        <a:rPr lang="es-EC" sz="1200" dirty="0">
                          <a:solidFill>
                            <a:schemeClr val="bg1"/>
                          </a:solidFill>
                          <a:latin typeface="Times New Roman"/>
                          <a:ea typeface="Calibri"/>
                          <a:cs typeface="Times New Roman"/>
                        </a:rPr>
                        <a:t>2 y 250</a:t>
                      </a:r>
                      <a:endParaRPr lang="es-EC" sz="1100" dirty="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c>
                  <a:txBody>
                    <a:bodyPr/>
                    <a:lstStyle/>
                    <a:p>
                      <a:pPr algn="ctr">
                        <a:lnSpc>
                          <a:spcPct val="115000"/>
                        </a:lnSpc>
                        <a:spcAft>
                          <a:spcPts val="0"/>
                        </a:spcAft>
                      </a:pPr>
                      <a:r>
                        <a:rPr lang="es-EC" sz="1200" dirty="0">
                          <a:solidFill>
                            <a:schemeClr val="bg1"/>
                          </a:solidFill>
                          <a:latin typeface="Times New Roman"/>
                          <a:ea typeface="Calibri"/>
                          <a:cs typeface="Times New Roman"/>
                        </a:rPr>
                        <a:t>Muy Reducido</a:t>
                      </a:r>
                      <a:endParaRPr lang="es-EC" sz="1100" dirty="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r>
              <a:tr h="260985">
                <a:tc>
                  <a:txBody>
                    <a:bodyPr/>
                    <a:lstStyle/>
                    <a:p>
                      <a:pPr algn="ctr">
                        <a:lnSpc>
                          <a:spcPct val="115000"/>
                        </a:lnSpc>
                        <a:spcAft>
                          <a:spcPts val="0"/>
                        </a:spcAft>
                      </a:pPr>
                      <a:r>
                        <a:rPr lang="es-EC" sz="1200">
                          <a:solidFill>
                            <a:schemeClr val="bg1"/>
                          </a:solidFill>
                          <a:latin typeface="Times New Roman"/>
                          <a:ea typeface="Calibri"/>
                          <a:cs typeface="Times New Roman"/>
                        </a:rPr>
                        <a:t>251 y 500</a:t>
                      </a:r>
                      <a:endParaRPr lang="es-EC" sz="110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c>
                  <a:txBody>
                    <a:bodyPr/>
                    <a:lstStyle/>
                    <a:p>
                      <a:pPr algn="ctr">
                        <a:lnSpc>
                          <a:spcPct val="115000"/>
                        </a:lnSpc>
                        <a:spcAft>
                          <a:spcPts val="0"/>
                        </a:spcAft>
                      </a:pPr>
                      <a:r>
                        <a:rPr lang="es-EC" sz="1200" dirty="0">
                          <a:solidFill>
                            <a:schemeClr val="bg1"/>
                          </a:solidFill>
                          <a:latin typeface="Times New Roman"/>
                          <a:ea typeface="Calibri"/>
                          <a:cs typeface="Times New Roman"/>
                        </a:rPr>
                        <a:t>Reducido</a:t>
                      </a:r>
                      <a:endParaRPr lang="es-EC" sz="1100" dirty="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r>
              <a:tr h="264795">
                <a:tc>
                  <a:txBody>
                    <a:bodyPr/>
                    <a:lstStyle/>
                    <a:p>
                      <a:pPr algn="ctr">
                        <a:lnSpc>
                          <a:spcPct val="115000"/>
                        </a:lnSpc>
                        <a:spcAft>
                          <a:spcPts val="0"/>
                        </a:spcAft>
                      </a:pPr>
                      <a:r>
                        <a:rPr lang="es-EC" sz="1200">
                          <a:solidFill>
                            <a:schemeClr val="bg1"/>
                          </a:solidFill>
                          <a:latin typeface="Times New Roman"/>
                          <a:ea typeface="Calibri"/>
                          <a:cs typeface="Times New Roman"/>
                        </a:rPr>
                        <a:t>501 y 750</a:t>
                      </a:r>
                      <a:endParaRPr lang="es-EC" sz="110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c>
                  <a:txBody>
                    <a:bodyPr/>
                    <a:lstStyle/>
                    <a:p>
                      <a:pPr algn="ctr">
                        <a:lnSpc>
                          <a:spcPct val="115000"/>
                        </a:lnSpc>
                        <a:spcAft>
                          <a:spcPts val="0"/>
                        </a:spcAft>
                      </a:pPr>
                      <a:r>
                        <a:rPr lang="es-EC" sz="1200" dirty="0">
                          <a:solidFill>
                            <a:schemeClr val="bg1"/>
                          </a:solidFill>
                          <a:latin typeface="Times New Roman"/>
                          <a:ea typeface="Calibri"/>
                          <a:cs typeface="Times New Roman"/>
                        </a:rPr>
                        <a:t>Normal</a:t>
                      </a:r>
                      <a:endParaRPr lang="es-EC" sz="1100" dirty="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r>
              <a:tr h="260350">
                <a:tc>
                  <a:txBody>
                    <a:bodyPr/>
                    <a:lstStyle/>
                    <a:p>
                      <a:pPr algn="ctr">
                        <a:lnSpc>
                          <a:spcPct val="115000"/>
                        </a:lnSpc>
                        <a:spcAft>
                          <a:spcPts val="0"/>
                        </a:spcAft>
                      </a:pPr>
                      <a:r>
                        <a:rPr lang="es-EC" sz="1200">
                          <a:solidFill>
                            <a:schemeClr val="bg1"/>
                          </a:solidFill>
                          <a:latin typeface="Times New Roman"/>
                          <a:ea typeface="Calibri"/>
                          <a:cs typeface="Times New Roman"/>
                        </a:rPr>
                        <a:t>751 y 1000</a:t>
                      </a:r>
                      <a:endParaRPr lang="es-EC" sz="110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c>
                  <a:txBody>
                    <a:bodyPr/>
                    <a:lstStyle/>
                    <a:p>
                      <a:pPr algn="ctr">
                        <a:lnSpc>
                          <a:spcPct val="115000"/>
                        </a:lnSpc>
                        <a:spcAft>
                          <a:spcPts val="0"/>
                        </a:spcAft>
                      </a:pPr>
                      <a:r>
                        <a:rPr lang="es-EC" sz="1200" dirty="0">
                          <a:solidFill>
                            <a:schemeClr val="bg1"/>
                          </a:solidFill>
                          <a:latin typeface="Times New Roman"/>
                          <a:ea typeface="Calibri"/>
                          <a:cs typeface="Times New Roman"/>
                        </a:rPr>
                        <a:t>Elevado</a:t>
                      </a:r>
                      <a:endParaRPr lang="es-EC" sz="1100" dirty="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r>
              <a:tr h="264160">
                <a:tc>
                  <a:txBody>
                    <a:bodyPr/>
                    <a:lstStyle/>
                    <a:p>
                      <a:pPr algn="ctr">
                        <a:lnSpc>
                          <a:spcPct val="115000"/>
                        </a:lnSpc>
                        <a:spcAft>
                          <a:spcPts val="0"/>
                        </a:spcAft>
                      </a:pPr>
                      <a:r>
                        <a:rPr lang="es-EC" sz="1200">
                          <a:solidFill>
                            <a:schemeClr val="bg1"/>
                          </a:solidFill>
                          <a:latin typeface="Times New Roman"/>
                          <a:ea typeface="Calibri"/>
                          <a:cs typeface="Times New Roman"/>
                        </a:rPr>
                        <a:t>1001 y 1250</a:t>
                      </a:r>
                      <a:endParaRPr lang="es-EC" sz="110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c>
                  <a:txBody>
                    <a:bodyPr/>
                    <a:lstStyle/>
                    <a:p>
                      <a:pPr algn="ctr">
                        <a:lnSpc>
                          <a:spcPct val="115000"/>
                        </a:lnSpc>
                        <a:spcAft>
                          <a:spcPts val="0"/>
                        </a:spcAft>
                      </a:pPr>
                      <a:r>
                        <a:rPr lang="es-EC" sz="1200" dirty="0">
                          <a:solidFill>
                            <a:schemeClr val="bg1"/>
                          </a:solidFill>
                          <a:latin typeface="Times New Roman"/>
                          <a:ea typeface="Calibri"/>
                          <a:cs typeface="Times New Roman"/>
                        </a:rPr>
                        <a:t>Muy Elevado</a:t>
                      </a:r>
                      <a:endParaRPr lang="es-EC" sz="1100" dirty="0">
                        <a:solidFill>
                          <a:schemeClr val="bg1"/>
                        </a:solidFill>
                        <a:latin typeface="Calibri"/>
                        <a:ea typeface="Calibri"/>
                        <a:cs typeface="Times New Roman"/>
                      </a:endParaRPr>
                    </a:p>
                  </a:txBody>
                  <a:tcPr marL="68580" marR="68580" marT="0" marB="0">
                    <a:lnL>
                      <a:noFill/>
                    </a:lnL>
                    <a:lnR>
                      <a:noFill/>
                    </a:lnR>
                    <a:lnT>
                      <a:noFill/>
                    </a:lnT>
                    <a:lnB>
                      <a:noFill/>
                    </a:lnB>
                    <a:solidFill>
                      <a:schemeClr val="bg1">
                        <a:lumMod val="50000"/>
                        <a:lumOff val="5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57159" y="906644"/>
          <a:ext cx="8429686" cy="5957406"/>
        </p:xfrm>
        <a:graphic>
          <a:graphicData uri="http://schemas.openxmlformats.org/drawingml/2006/table">
            <a:tbl>
              <a:tblPr firstRow="1" bandRow="1">
                <a:tableStyleId>{5940675A-B579-460E-94D1-54222C63F5DA}</a:tableStyleId>
              </a:tblPr>
              <a:tblGrid>
                <a:gridCol w="4214843"/>
                <a:gridCol w="4214843"/>
              </a:tblGrid>
              <a:tr h="298750">
                <a:tc>
                  <a:txBody>
                    <a:bodyPr/>
                    <a:lstStyle/>
                    <a:p>
                      <a:pPr algn="ctr"/>
                      <a:r>
                        <a:rPr lang="es-EC" sz="1400" b="1" dirty="0" smtClean="0"/>
                        <a:t>SEGURIDAD BANCARIA</a:t>
                      </a:r>
                      <a:endParaRPr lang="es-EC" sz="1400" b="1" dirty="0"/>
                    </a:p>
                  </a:txBody>
                  <a:tcPr/>
                </a:tc>
                <a:tc>
                  <a:txBody>
                    <a:bodyPr/>
                    <a:lstStyle/>
                    <a:p>
                      <a:pPr algn="ctr"/>
                      <a:r>
                        <a:rPr lang="es-EC" sz="1400" b="1" dirty="0" smtClean="0"/>
                        <a:t>TRANSPORTE DE VALORES</a:t>
                      </a:r>
                      <a:endParaRPr lang="es-EC" sz="1400" b="1" dirty="0"/>
                    </a:p>
                  </a:txBody>
                  <a:tcPr/>
                </a:tc>
              </a:tr>
              <a:tr h="4007238">
                <a:tc>
                  <a:txBody>
                    <a:bodyPr/>
                    <a:lstStyle/>
                    <a:p>
                      <a:endParaRPr lang="es-EC" sz="1800" dirty="0"/>
                    </a:p>
                  </a:txBody>
                  <a:tcPr/>
                </a:tc>
                <a:tc>
                  <a:txBody>
                    <a:bodyPr/>
                    <a:lstStyle/>
                    <a:p>
                      <a:endParaRPr lang="es-EC" sz="1800" dirty="0"/>
                    </a:p>
                  </a:txBody>
                  <a:tcPr/>
                </a:tc>
              </a:tr>
              <a:tr h="1645368">
                <a:tc gridSpan="2">
                  <a:txBody>
                    <a:bodyPr/>
                    <a:lstStyle/>
                    <a:p>
                      <a:endParaRPr lang="es-EC" sz="1800" dirty="0"/>
                    </a:p>
                  </a:txBody>
                  <a:tcPr/>
                </a:tc>
                <a:tc hMerge="1">
                  <a:txBody>
                    <a:bodyPr/>
                    <a:lstStyle/>
                    <a:p>
                      <a:endParaRPr lang="es-EC"/>
                    </a:p>
                  </a:txBody>
                  <a:tcPr/>
                </a:tc>
              </a:tr>
            </a:tbl>
          </a:graphicData>
        </a:graphic>
      </p:graphicFrame>
      <p:sp>
        <p:nvSpPr>
          <p:cNvPr id="4" name="Oval 3" descr="empresas"/>
          <p:cNvSpPr>
            <a:spLocks noChangeArrowheads="1"/>
          </p:cNvSpPr>
          <p:nvPr/>
        </p:nvSpPr>
        <p:spPr bwMode="auto">
          <a:xfrm>
            <a:off x="2928929" y="1928807"/>
            <a:ext cx="3286147" cy="2735263"/>
          </a:xfrm>
          <a:prstGeom prst="ellipse">
            <a:avLst/>
          </a:prstGeom>
          <a:blipFill dpi="0" rotWithShape="0">
            <a:blip r:embed="rId2"/>
            <a:srcRect/>
            <a:stretch>
              <a:fillRect/>
            </a:stretch>
          </a:blipFill>
          <a:ln w="9525">
            <a:noFill/>
            <a:round/>
            <a:headEnd/>
            <a:tailEnd/>
          </a:ln>
          <a:effectLst/>
        </p:spPr>
        <p:txBody>
          <a:bodyPr wrap="none" anchor="ctr"/>
          <a:lstStyle/>
          <a:p>
            <a:endParaRPr lang="es-EC"/>
          </a:p>
        </p:txBody>
      </p:sp>
      <p:sp>
        <p:nvSpPr>
          <p:cNvPr id="5" name="3 Título"/>
          <p:cNvSpPr txBox="1">
            <a:spLocks/>
          </p:cNvSpPr>
          <p:nvPr/>
        </p:nvSpPr>
        <p:spPr>
          <a:xfrm>
            <a:off x="500033" y="357171"/>
            <a:ext cx="8501123" cy="428623"/>
          </a:xfrm>
          <a:prstGeom prst="rect">
            <a:avLst/>
          </a:prstGeom>
        </p:spPr>
        <p:txBody>
          <a:bodyPr rIns="91440" anchor="b">
            <a:normAutofit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PLANTEAMIENTO</a:t>
            </a:r>
            <a:r>
              <a:rPr kumimoji="0" lang="es-EC" sz="2400"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DEL PROBLEMA</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1026" name="Picture 2" descr="C:\Users\Alan\Documents\Tesis Espe\Imagenes\asal ban.png"/>
          <p:cNvPicPr>
            <a:picLocks noChangeAspect="1" noChangeArrowheads="1"/>
          </p:cNvPicPr>
          <p:nvPr/>
        </p:nvPicPr>
        <p:blipFill>
          <a:blip r:embed="rId3"/>
          <a:srcRect/>
          <a:stretch>
            <a:fillRect/>
          </a:stretch>
        </p:blipFill>
        <p:spPr bwMode="auto">
          <a:xfrm>
            <a:off x="571475" y="1428736"/>
            <a:ext cx="2421199" cy="1576392"/>
          </a:xfrm>
          <a:prstGeom prst="rect">
            <a:avLst/>
          </a:prstGeom>
          <a:noFill/>
        </p:spPr>
      </p:pic>
      <p:pic>
        <p:nvPicPr>
          <p:cNvPr id="1027" name="Picture 3" descr="C:\Users\Alan\Documents\Tesis Espe\Imagenes\frus-20110912053718-25dd7e5336d143b99b8c917f937510a7[1].jpg"/>
          <p:cNvPicPr>
            <a:picLocks noChangeAspect="1" noChangeArrowheads="1"/>
          </p:cNvPicPr>
          <p:nvPr/>
        </p:nvPicPr>
        <p:blipFill>
          <a:blip r:embed="rId4" cstate="print"/>
          <a:srcRect/>
          <a:stretch>
            <a:fillRect/>
          </a:stretch>
        </p:blipFill>
        <p:spPr bwMode="auto">
          <a:xfrm>
            <a:off x="6203884" y="1285863"/>
            <a:ext cx="2474509" cy="1643074"/>
          </a:xfrm>
          <a:prstGeom prst="rect">
            <a:avLst/>
          </a:prstGeom>
          <a:noFill/>
        </p:spPr>
      </p:pic>
      <p:pic>
        <p:nvPicPr>
          <p:cNvPr id="1028" name="Picture 4" descr="C:\Users\Alan\Documents\Tesis Espe\Imagenes\blindados.png"/>
          <p:cNvPicPr>
            <a:picLocks noChangeAspect="1" noChangeArrowheads="1"/>
          </p:cNvPicPr>
          <p:nvPr/>
        </p:nvPicPr>
        <p:blipFill>
          <a:blip r:embed="rId5"/>
          <a:srcRect/>
          <a:stretch>
            <a:fillRect/>
          </a:stretch>
        </p:blipFill>
        <p:spPr bwMode="auto">
          <a:xfrm>
            <a:off x="6287689" y="3571881"/>
            <a:ext cx="2413415" cy="1600199"/>
          </a:xfrm>
          <a:prstGeom prst="rect">
            <a:avLst/>
          </a:prstGeom>
          <a:noFill/>
        </p:spPr>
      </p:pic>
      <p:pic>
        <p:nvPicPr>
          <p:cNvPr id="2050" name="Picture 2" descr="C:\Users\Alan\Documents\Tesis Espe\Imagenes\1012160_400[1].jpg"/>
          <p:cNvPicPr>
            <a:picLocks noChangeAspect="1" noChangeArrowheads="1"/>
          </p:cNvPicPr>
          <p:nvPr/>
        </p:nvPicPr>
        <p:blipFill>
          <a:blip r:embed="rId6"/>
          <a:srcRect/>
          <a:stretch>
            <a:fillRect/>
          </a:stretch>
        </p:blipFill>
        <p:spPr bwMode="auto">
          <a:xfrm>
            <a:off x="571472" y="3643314"/>
            <a:ext cx="2122301" cy="1395413"/>
          </a:xfrm>
          <a:prstGeom prst="rect">
            <a:avLst/>
          </a:prstGeom>
          <a:noFill/>
        </p:spPr>
      </p:pic>
      <p:sp>
        <p:nvSpPr>
          <p:cNvPr id="9" name="8 CuadroTexto"/>
          <p:cNvSpPr txBox="1"/>
          <p:nvPr/>
        </p:nvSpPr>
        <p:spPr>
          <a:xfrm>
            <a:off x="571472" y="5500702"/>
            <a:ext cx="8072494" cy="1600438"/>
          </a:xfrm>
          <a:prstGeom prst="rect">
            <a:avLst/>
          </a:prstGeom>
          <a:noFill/>
        </p:spPr>
        <p:txBody>
          <a:bodyPr wrap="square" rtlCol="0">
            <a:spAutoFit/>
          </a:bodyPr>
          <a:lstStyle/>
          <a:p>
            <a:r>
              <a:rPr lang="es-EC" sz="1600" dirty="0" smtClean="0">
                <a:latin typeface="Arial" pitchFamily="34" charset="0"/>
                <a:cs typeface="Arial" pitchFamily="34" charset="0"/>
              </a:rPr>
              <a:t>¿Actualmente los profesionales y futuros profesionales de seguridad cuentan, con una guía práctica que sirva como consulta y herramienta de trabajo para aplicación de las medidas legales de seguridad bancaria y transporte de valores exigidos a las instituciones financieras y empresas de seguridad que operan y funcionan en el Ecuador?</a:t>
            </a:r>
          </a:p>
          <a:p>
            <a:endParaRPr lang="es-EC"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MEDIOS</a:t>
            </a:r>
            <a:r>
              <a:rPr kumimoji="0" lang="es-EC" sz="2400"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DE PROTECCION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1026" name="Picture 2" descr="C:\Users\Alan\Documents\Tesis Espe\Imagenes\GUARDIAS%20DE%20SEGURIDAD%201%20MAV_0[1].jpg"/>
          <p:cNvPicPr>
            <a:picLocks noChangeAspect="1" noChangeArrowheads="1"/>
          </p:cNvPicPr>
          <p:nvPr/>
        </p:nvPicPr>
        <p:blipFill>
          <a:blip r:embed="rId2"/>
          <a:srcRect/>
          <a:stretch>
            <a:fillRect/>
          </a:stretch>
        </p:blipFill>
        <p:spPr bwMode="auto">
          <a:xfrm>
            <a:off x="785786" y="1500174"/>
            <a:ext cx="1547804" cy="1190208"/>
          </a:xfrm>
          <a:prstGeom prst="rect">
            <a:avLst/>
          </a:prstGeom>
          <a:noFill/>
        </p:spPr>
      </p:pic>
      <p:pic>
        <p:nvPicPr>
          <p:cNvPr id="4" name="Picture 4" descr="objetivos"/>
          <p:cNvPicPr>
            <a:picLocks noChangeAspect="1" noChangeArrowheads="1"/>
          </p:cNvPicPr>
          <p:nvPr/>
        </p:nvPicPr>
        <p:blipFill>
          <a:blip r:embed="rId3"/>
          <a:srcRect/>
          <a:stretch>
            <a:fillRect/>
          </a:stretch>
        </p:blipFill>
        <p:spPr bwMode="auto">
          <a:xfrm>
            <a:off x="2786050" y="1500175"/>
            <a:ext cx="1357322" cy="1143008"/>
          </a:xfrm>
          <a:prstGeom prst="rect">
            <a:avLst/>
          </a:prstGeom>
          <a:noFill/>
          <a:ln w="57150">
            <a:solidFill>
              <a:srgbClr val="FF3300"/>
            </a:solidFill>
            <a:miter lim="800000"/>
            <a:headEnd/>
            <a:tailEnd/>
          </a:ln>
        </p:spPr>
      </p:pic>
      <p:pic>
        <p:nvPicPr>
          <p:cNvPr id="1027" name="Picture 3" descr="C:\Users\Alan\Documents\Tesis Espe\Imagenes\alarma.jpg"/>
          <p:cNvPicPr>
            <a:picLocks noChangeAspect="1" noChangeArrowheads="1"/>
          </p:cNvPicPr>
          <p:nvPr/>
        </p:nvPicPr>
        <p:blipFill>
          <a:blip r:embed="rId4" cstate="print"/>
          <a:srcRect/>
          <a:stretch>
            <a:fillRect/>
          </a:stretch>
        </p:blipFill>
        <p:spPr bwMode="auto">
          <a:xfrm>
            <a:off x="2214546" y="4929198"/>
            <a:ext cx="2178163" cy="1714512"/>
          </a:xfrm>
          <a:prstGeom prst="rect">
            <a:avLst/>
          </a:prstGeom>
          <a:noFill/>
        </p:spPr>
      </p:pic>
      <p:pic>
        <p:nvPicPr>
          <p:cNvPr id="1028" name="Picture 4" descr="C:\Users\Alan\Documents\Tesis Espe\Imagenes\arquitectonico.jpg"/>
          <p:cNvPicPr>
            <a:picLocks noChangeAspect="1" noChangeArrowheads="1"/>
          </p:cNvPicPr>
          <p:nvPr/>
        </p:nvPicPr>
        <p:blipFill>
          <a:blip r:embed="rId5"/>
          <a:srcRect/>
          <a:stretch>
            <a:fillRect/>
          </a:stretch>
        </p:blipFill>
        <p:spPr bwMode="auto">
          <a:xfrm>
            <a:off x="357158" y="3214686"/>
            <a:ext cx="1665514" cy="1214446"/>
          </a:xfrm>
          <a:prstGeom prst="rect">
            <a:avLst/>
          </a:prstGeom>
          <a:noFill/>
        </p:spPr>
      </p:pic>
      <p:pic>
        <p:nvPicPr>
          <p:cNvPr id="1029" name="Picture 5" descr="C:\Users\Alan\Documents\Tesis Espe\Imagenes\caja fuerte.jpg"/>
          <p:cNvPicPr>
            <a:picLocks noChangeAspect="1" noChangeArrowheads="1"/>
          </p:cNvPicPr>
          <p:nvPr/>
        </p:nvPicPr>
        <p:blipFill>
          <a:blip r:embed="rId6" cstate="print"/>
          <a:srcRect/>
          <a:stretch>
            <a:fillRect/>
          </a:stretch>
        </p:blipFill>
        <p:spPr bwMode="auto">
          <a:xfrm>
            <a:off x="7072330" y="3143248"/>
            <a:ext cx="1357322" cy="1153620"/>
          </a:xfrm>
          <a:prstGeom prst="rect">
            <a:avLst/>
          </a:prstGeom>
          <a:noFill/>
        </p:spPr>
      </p:pic>
      <p:pic>
        <p:nvPicPr>
          <p:cNvPr id="1030" name="Picture 6" descr="C:\Users\Alan\Documents\Tesis Espe\Imagenes\cctv.jpg"/>
          <p:cNvPicPr>
            <a:picLocks noChangeAspect="1" noChangeArrowheads="1"/>
          </p:cNvPicPr>
          <p:nvPr/>
        </p:nvPicPr>
        <p:blipFill>
          <a:blip r:embed="rId7"/>
          <a:srcRect/>
          <a:stretch>
            <a:fillRect/>
          </a:stretch>
        </p:blipFill>
        <p:spPr bwMode="auto">
          <a:xfrm>
            <a:off x="4572000" y="4857760"/>
            <a:ext cx="2427369" cy="1520821"/>
          </a:xfrm>
          <a:prstGeom prst="rect">
            <a:avLst/>
          </a:prstGeom>
          <a:noFill/>
        </p:spPr>
      </p:pic>
      <p:pic>
        <p:nvPicPr>
          <p:cNvPr id="1031" name="Picture 7" descr="C:\Users\Alan\Documents\Tesis Espe\Imagenes\puerta de boveda.jpg"/>
          <p:cNvPicPr>
            <a:picLocks noChangeAspect="1" noChangeArrowheads="1"/>
          </p:cNvPicPr>
          <p:nvPr/>
        </p:nvPicPr>
        <p:blipFill>
          <a:blip r:embed="rId8" cstate="print"/>
          <a:srcRect/>
          <a:stretch>
            <a:fillRect/>
          </a:stretch>
        </p:blipFill>
        <p:spPr bwMode="auto">
          <a:xfrm>
            <a:off x="4714876" y="3143248"/>
            <a:ext cx="1785949" cy="1310553"/>
          </a:xfrm>
          <a:prstGeom prst="rect">
            <a:avLst/>
          </a:prstGeom>
          <a:noFill/>
        </p:spPr>
      </p:pic>
      <p:pic>
        <p:nvPicPr>
          <p:cNvPr id="10" name="Picture 4" descr="icon%20autonomo"/>
          <p:cNvPicPr>
            <a:picLocks noChangeAspect="1" noChangeArrowheads="1"/>
          </p:cNvPicPr>
          <p:nvPr/>
        </p:nvPicPr>
        <p:blipFill>
          <a:blip r:embed="rId9"/>
          <a:srcRect/>
          <a:stretch>
            <a:fillRect/>
          </a:stretch>
        </p:blipFill>
        <p:spPr>
          <a:xfrm>
            <a:off x="7072330" y="4857760"/>
            <a:ext cx="1811323" cy="1677738"/>
          </a:xfrm>
          <a:prstGeom prst="rect">
            <a:avLst/>
          </a:prstGeom>
        </p:spPr>
      </p:pic>
      <p:pic>
        <p:nvPicPr>
          <p:cNvPr id="11" name="10 Imagen" descr="http://2.bp.blogspot.com/-h_ruTaD3oP0/TdspG1ECe4I/AAAAAAAAAAo/am8dQHRTqqg/s1600/inhibidor+d+se%25C3%25B1al.jpg"/>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7158" y="4929198"/>
            <a:ext cx="1714513" cy="1552576"/>
          </a:xfrm>
          <a:prstGeom prst="rect">
            <a:avLst/>
          </a:prstGeom>
          <a:noFill/>
          <a:ln>
            <a:noFill/>
          </a:ln>
        </p:spPr>
      </p:pic>
      <p:pic>
        <p:nvPicPr>
          <p:cNvPr id="1032" name="Picture 8" descr="C:\Users\Alan\Documents\Tesis Espe\Imagenes\puerta1.jpg"/>
          <p:cNvPicPr>
            <a:picLocks noChangeAspect="1" noChangeArrowheads="1"/>
          </p:cNvPicPr>
          <p:nvPr/>
        </p:nvPicPr>
        <p:blipFill>
          <a:blip r:embed="rId11"/>
          <a:srcRect/>
          <a:stretch>
            <a:fillRect/>
          </a:stretch>
        </p:blipFill>
        <p:spPr bwMode="auto">
          <a:xfrm>
            <a:off x="2285984" y="3214686"/>
            <a:ext cx="2044390" cy="1235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500"/>
                                        <p:tgtEl>
                                          <p:spTgt spid="1026"/>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animEffect transition="in" filter="fade">
                                      <p:cBhvr>
                                        <p:cTn id="17" dur="500"/>
                                        <p:tgtEl>
                                          <p:spTgt spid="1028"/>
                                        </p:tgtEl>
                                      </p:cBhvr>
                                    </p:animEffect>
                                  </p:childTnLst>
                                </p:cTn>
                              </p:par>
                              <p:par>
                                <p:cTn id="18" presetID="53" presetClass="entr" presetSubtype="0"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 calcmode="lin" valueType="num">
                                      <p:cBhvr>
                                        <p:cTn id="20" dur="500" fill="hold"/>
                                        <p:tgtEl>
                                          <p:spTgt spid="1032"/>
                                        </p:tgtEl>
                                        <p:attrNameLst>
                                          <p:attrName>ppt_w</p:attrName>
                                        </p:attrNameLst>
                                      </p:cBhvr>
                                      <p:tavLst>
                                        <p:tav tm="0">
                                          <p:val>
                                            <p:fltVal val="0"/>
                                          </p:val>
                                        </p:tav>
                                        <p:tav tm="100000">
                                          <p:val>
                                            <p:strVal val="#ppt_w"/>
                                          </p:val>
                                        </p:tav>
                                      </p:tavLst>
                                    </p:anim>
                                    <p:anim calcmode="lin" valueType="num">
                                      <p:cBhvr>
                                        <p:cTn id="21" dur="500" fill="hold"/>
                                        <p:tgtEl>
                                          <p:spTgt spid="1032"/>
                                        </p:tgtEl>
                                        <p:attrNameLst>
                                          <p:attrName>ppt_h</p:attrName>
                                        </p:attrNameLst>
                                      </p:cBhvr>
                                      <p:tavLst>
                                        <p:tav tm="0">
                                          <p:val>
                                            <p:fltVal val="0"/>
                                          </p:val>
                                        </p:tav>
                                        <p:tav tm="100000">
                                          <p:val>
                                            <p:strVal val="#ppt_h"/>
                                          </p:val>
                                        </p:tav>
                                      </p:tavLst>
                                    </p:anim>
                                    <p:animEffect transition="in" filter="fade">
                                      <p:cBhvr>
                                        <p:cTn id="22" dur="500"/>
                                        <p:tgtEl>
                                          <p:spTgt spid="1032"/>
                                        </p:tgtEl>
                                      </p:cBhvr>
                                    </p:animEffect>
                                  </p:childTnLst>
                                </p:cTn>
                              </p:par>
                              <p:par>
                                <p:cTn id="23" presetID="53" presetClass="entr" presetSubtype="0" fill="hold" nodeType="withEffect">
                                  <p:stCondLst>
                                    <p:cond delay="0"/>
                                  </p:stCondLst>
                                  <p:childTnLst>
                                    <p:set>
                                      <p:cBhvr>
                                        <p:cTn id="24" dur="1" fill="hold">
                                          <p:stCondLst>
                                            <p:cond delay="0"/>
                                          </p:stCondLst>
                                        </p:cTn>
                                        <p:tgtEl>
                                          <p:spTgt spid="1031"/>
                                        </p:tgtEl>
                                        <p:attrNameLst>
                                          <p:attrName>style.visibility</p:attrName>
                                        </p:attrNameLst>
                                      </p:cBhvr>
                                      <p:to>
                                        <p:strVal val="visible"/>
                                      </p:to>
                                    </p:set>
                                    <p:anim calcmode="lin" valueType="num">
                                      <p:cBhvr>
                                        <p:cTn id="25" dur="500" fill="hold"/>
                                        <p:tgtEl>
                                          <p:spTgt spid="1031"/>
                                        </p:tgtEl>
                                        <p:attrNameLst>
                                          <p:attrName>ppt_w</p:attrName>
                                        </p:attrNameLst>
                                      </p:cBhvr>
                                      <p:tavLst>
                                        <p:tav tm="0">
                                          <p:val>
                                            <p:fltVal val="0"/>
                                          </p:val>
                                        </p:tav>
                                        <p:tav tm="100000">
                                          <p:val>
                                            <p:strVal val="#ppt_w"/>
                                          </p:val>
                                        </p:tav>
                                      </p:tavLst>
                                    </p:anim>
                                    <p:anim calcmode="lin" valueType="num">
                                      <p:cBhvr>
                                        <p:cTn id="26" dur="500" fill="hold"/>
                                        <p:tgtEl>
                                          <p:spTgt spid="1031"/>
                                        </p:tgtEl>
                                        <p:attrNameLst>
                                          <p:attrName>ppt_h</p:attrName>
                                        </p:attrNameLst>
                                      </p:cBhvr>
                                      <p:tavLst>
                                        <p:tav tm="0">
                                          <p:val>
                                            <p:fltVal val="0"/>
                                          </p:val>
                                        </p:tav>
                                        <p:tav tm="100000">
                                          <p:val>
                                            <p:strVal val="#ppt_h"/>
                                          </p:val>
                                        </p:tav>
                                      </p:tavLst>
                                    </p:anim>
                                    <p:animEffect transition="in" filter="fade">
                                      <p:cBhvr>
                                        <p:cTn id="27" dur="500"/>
                                        <p:tgtEl>
                                          <p:spTgt spid="1031"/>
                                        </p:tgtEl>
                                      </p:cBhvr>
                                    </p:animEffect>
                                  </p:childTnLst>
                                </p:cTn>
                              </p:par>
                              <p:par>
                                <p:cTn id="28" presetID="53" presetClass="entr" presetSubtype="0" fill="hold" nodeType="withEffect">
                                  <p:stCondLst>
                                    <p:cond delay="0"/>
                                  </p:stCondLst>
                                  <p:childTnLst>
                                    <p:set>
                                      <p:cBhvr>
                                        <p:cTn id="29" dur="1" fill="hold">
                                          <p:stCondLst>
                                            <p:cond delay="0"/>
                                          </p:stCondLst>
                                        </p:cTn>
                                        <p:tgtEl>
                                          <p:spTgt spid="1029"/>
                                        </p:tgtEl>
                                        <p:attrNameLst>
                                          <p:attrName>style.visibility</p:attrName>
                                        </p:attrNameLst>
                                      </p:cBhvr>
                                      <p:to>
                                        <p:strVal val="visible"/>
                                      </p:to>
                                    </p:set>
                                    <p:anim calcmode="lin" valueType="num">
                                      <p:cBhvr>
                                        <p:cTn id="30" dur="500" fill="hold"/>
                                        <p:tgtEl>
                                          <p:spTgt spid="1029"/>
                                        </p:tgtEl>
                                        <p:attrNameLst>
                                          <p:attrName>ppt_w</p:attrName>
                                        </p:attrNameLst>
                                      </p:cBhvr>
                                      <p:tavLst>
                                        <p:tav tm="0">
                                          <p:val>
                                            <p:fltVal val="0"/>
                                          </p:val>
                                        </p:tav>
                                        <p:tav tm="100000">
                                          <p:val>
                                            <p:strVal val="#ppt_w"/>
                                          </p:val>
                                        </p:tav>
                                      </p:tavLst>
                                    </p:anim>
                                    <p:anim calcmode="lin" valueType="num">
                                      <p:cBhvr>
                                        <p:cTn id="31" dur="500" fill="hold"/>
                                        <p:tgtEl>
                                          <p:spTgt spid="1029"/>
                                        </p:tgtEl>
                                        <p:attrNameLst>
                                          <p:attrName>ppt_h</p:attrName>
                                        </p:attrNameLst>
                                      </p:cBhvr>
                                      <p:tavLst>
                                        <p:tav tm="0">
                                          <p:val>
                                            <p:fltVal val="0"/>
                                          </p:val>
                                        </p:tav>
                                        <p:tav tm="100000">
                                          <p:val>
                                            <p:strVal val="#ppt_h"/>
                                          </p:val>
                                        </p:tav>
                                      </p:tavLst>
                                    </p:anim>
                                    <p:animEffect transition="in" filter="fade">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500"/>
                                        <p:tgtEl>
                                          <p:spTgt spid="11"/>
                                        </p:tgtEl>
                                      </p:cBhvr>
                                    </p:animEffect>
                                  </p:childTnLst>
                                </p:cTn>
                              </p:par>
                              <p:par>
                                <p:cTn id="38" presetID="8" presetClass="entr" presetSubtype="16"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diamond(in)">
                                      <p:cBhvr>
                                        <p:cTn id="40" dur="500"/>
                                        <p:tgtEl>
                                          <p:spTgt spid="1027"/>
                                        </p:tgtEl>
                                      </p:cBhvr>
                                    </p:animEffect>
                                  </p:childTnLst>
                                </p:cTn>
                              </p:par>
                              <p:par>
                                <p:cTn id="41" presetID="8" presetClass="entr" presetSubtype="16"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diamond(in)">
                                      <p:cBhvr>
                                        <p:cTn id="43" dur="500"/>
                                        <p:tgtEl>
                                          <p:spTgt spid="1030"/>
                                        </p:tgtEl>
                                      </p:cBhvr>
                                    </p:animEffect>
                                  </p:childTnLst>
                                </p:cTn>
                              </p:par>
                              <p:par>
                                <p:cTn id="44" presetID="8"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amond(in)">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28728" y="1500174"/>
          <a:ext cx="6286543" cy="5043631"/>
        </p:xfrm>
        <a:graphic>
          <a:graphicData uri="http://schemas.openxmlformats.org/drawingml/2006/table">
            <a:tbl>
              <a:tblPr>
                <a:tableStyleId>{775DCB02-9BB8-47FD-8907-85C794F793BA}</a:tableStyleId>
              </a:tblPr>
              <a:tblGrid>
                <a:gridCol w="5059690"/>
                <a:gridCol w="1226853"/>
              </a:tblGrid>
              <a:tr h="323107">
                <a:tc>
                  <a:txBody>
                    <a:bodyPr/>
                    <a:lstStyle/>
                    <a:p>
                      <a:pPr algn="ctr">
                        <a:lnSpc>
                          <a:spcPct val="115000"/>
                        </a:lnSpc>
                        <a:spcBef>
                          <a:spcPts val="600"/>
                        </a:spcBef>
                        <a:spcAft>
                          <a:spcPts val="600"/>
                        </a:spcAft>
                      </a:pPr>
                      <a:r>
                        <a:rPr lang="es-EC" sz="2000" b="1" dirty="0"/>
                        <a:t>DESCRIPCIÓN</a:t>
                      </a:r>
                      <a:endParaRPr lang="es-EC" sz="2000" b="1" dirty="0">
                        <a:latin typeface="Calibri"/>
                        <a:ea typeface="Calibri"/>
                        <a:cs typeface="Times New Roman"/>
                      </a:endParaRPr>
                    </a:p>
                  </a:txBody>
                  <a:tcPr marL="68580" marR="68580" marT="0" marB="0"/>
                </a:tc>
                <a:tc>
                  <a:txBody>
                    <a:bodyPr/>
                    <a:lstStyle/>
                    <a:p>
                      <a:pPr algn="ctr">
                        <a:lnSpc>
                          <a:spcPct val="115000"/>
                        </a:lnSpc>
                        <a:spcBef>
                          <a:spcPts val="600"/>
                        </a:spcBef>
                        <a:spcAft>
                          <a:spcPts val="600"/>
                        </a:spcAft>
                      </a:pPr>
                      <a:r>
                        <a:rPr lang="es-EC" sz="2000" b="1" dirty="0"/>
                        <a:t>VALOR</a:t>
                      </a:r>
                      <a:endParaRPr lang="es-EC" sz="2000" b="1" dirty="0">
                        <a:latin typeface="Calibri"/>
                        <a:ea typeface="Calibri"/>
                        <a:cs typeface="Times New Roman"/>
                      </a:endParaRPr>
                    </a:p>
                  </a:txBody>
                  <a:tcPr marL="68580" marR="68580" marT="0" marB="0"/>
                </a:tc>
              </a:tr>
              <a:tr h="323107">
                <a:tc>
                  <a:txBody>
                    <a:bodyPr/>
                    <a:lstStyle/>
                    <a:p>
                      <a:pPr algn="just">
                        <a:lnSpc>
                          <a:spcPct val="115000"/>
                        </a:lnSpc>
                        <a:spcAft>
                          <a:spcPts val="0"/>
                        </a:spcAft>
                      </a:pPr>
                      <a:r>
                        <a:rPr lang="es-EC" sz="1800" dirty="0"/>
                        <a:t>Servicio de Vigilancia anual</a:t>
                      </a:r>
                      <a:endParaRPr lang="es-EC" sz="1800" dirty="0">
                        <a:latin typeface="Calibri"/>
                        <a:ea typeface="Calibri"/>
                        <a:cs typeface="Times New Roman"/>
                      </a:endParaRPr>
                    </a:p>
                  </a:txBody>
                  <a:tcPr marL="68580" marR="68580" marT="0" marB="0"/>
                </a:tc>
                <a:tc>
                  <a:txBody>
                    <a:bodyPr/>
                    <a:lstStyle/>
                    <a:p>
                      <a:pPr algn="r">
                        <a:lnSpc>
                          <a:spcPct val="115000"/>
                        </a:lnSpc>
                        <a:spcAft>
                          <a:spcPts val="0"/>
                        </a:spcAft>
                      </a:pPr>
                      <a:r>
                        <a:rPr lang="es-EC" sz="1800"/>
                        <a:t>9,600.00</a:t>
                      </a:r>
                      <a:endParaRPr lang="es-EC" sz="180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dirty="0"/>
                        <a:t>Construcción de </a:t>
                      </a:r>
                      <a:r>
                        <a:rPr lang="es-EC" sz="1800" dirty="0" smtClean="0"/>
                        <a:t>Bóveda</a:t>
                      </a:r>
                      <a:endParaRPr lang="es-EC" sz="1800" dirty="0">
                        <a:latin typeface="Calibri"/>
                        <a:ea typeface="Calibri"/>
                        <a:cs typeface="Times New Roman"/>
                      </a:endParaRPr>
                    </a:p>
                  </a:txBody>
                  <a:tcPr marL="68580" marR="68580" marT="0" marB="0"/>
                </a:tc>
                <a:tc>
                  <a:txBody>
                    <a:bodyPr/>
                    <a:lstStyle/>
                    <a:p>
                      <a:pPr algn="r">
                        <a:lnSpc>
                          <a:spcPct val="115000"/>
                        </a:lnSpc>
                        <a:spcAft>
                          <a:spcPts val="0"/>
                        </a:spcAft>
                      </a:pPr>
                      <a:r>
                        <a:rPr lang="es-EC" sz="1800"/>
                        <a:t>900,00</a:t>
                      </a:r>
                      <a:endParaRPr lang="es-EC" sz="180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dirty="0"/>
                        <a:t>Puerta de Bóveda con certificación UL 30x6</a:t>
                      </a:r>
                      <a:endParaRPr lang="es-EC" sz="1800" dirty="0">
                        <a:latin typeface="Calibri"/>
                        <a:ea typeface="Calibri"/>
                        <a:cs typeface="Times New Roman"/>
                      </a:endParaRPr>
                    </a:p>
                  </a:txBody>
                  <a:tcPr marL="68580" marR="68580" marT="0" marB="0"/>
                </a:tc>
                <a:tc>
                  <a:txBody>
                    <a:bodyPr/>
                    <a:lstStyle/>
                    <a:p>
                      <a:pPr algn="r">
                        <a:lnSpc>
                          <a:spcPct val="115000"/>
                        </a:lnSpc>
                        <a:spcAft>
                          <a:spcPts val="0"/>
                        </a:spcAft>
                      </a:pPr>
                      <a:r>
                        <a:rPr lang="es-EC" sz="1800"/>
                        <a:t>3.500,00</a:t>
                      </a:r>
                      <a:endParaRPr lang="es-EC" sz="180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dirty="0"/>
                        <a:t>Caja Fuerte con certificación UL 30</a:t>
                      </a:r>
                      <a:endParaRPr lang="es-EC" sz="1800" dirty="0">
                        <a:latin typeface="Calibri"/>
                        <a:ea typeface="Calibri"/>
                        <a:cs typeface="Times New Roman"/>
                      </a:endParaRPr>
                    </a:p>
                  </a:txBody>
                  <a:tcPr marL="68580" marR="68580" marT="0" marB="0"/>
                </a:tc>
                <a:tc>
                  <a:txBody>
                    <a:bodyPr/>
                    <a:lstStyle/>
                    <a:p>
                      <a:pPr algn="r">
                        <a:lnSpc>
                          <a:spcPct val="115000"/>
                        </a:lnSpc>
                        <a:spcAft>
                          <a:spcPts val="0"/>
                        </a:spcAft>
                      </a:pPr>
                      <a:r>
                        <a:rPr lang="es-EC" sz="1800"/>
                        <a:t>1.350,00</a:t>
                      </a:r>
                      <a:endParaRPr lang="es-EC" sz="180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dirty="0"/>
                        <a:t>Blindaje del área de cajas (vidrio, mesón y puerta)</a:t>
                      </a:r>
                      <a:endParaRPr lang="es-EC" sz="1800" dirty="0">
                        <a:latin typeface="Calibri"/>
                        <a:ea typeface="Calibri"/>
                        <a:cs typeface="Times New Roman"/>
                      </a:endParaRPr>
                    </a:p>
                  </a:txBody>
                  <a:tcPr marL="68580" marR="68580" marT="0" marB="0"/>
                </a:tc>
                <a:tc>
                  <a:txBody>
                    <a:bodyPr/>
                    <a:lstStyle/>
                    <a:p>
                      <a:pPr algn="r">
                        <a:lnSpc>
                          <a:spcPct val="115000"/>
                        </a:lnSpc>
                        <a:spcAft>
                          <a:spcPts val="0"/>
                        </a:spcAft>
                      </a:pPr>
                      <a:r>
                        <a:rPr lang="es-EC" sz="1800"/>
                        <a:t>2.000,00</a:t>
                      </a:r>
                      <a:endParaRPr lang="es-EC" sz="180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dirty="0"/>
                        <a:t>Alarma contra robo e incendio</a:t>
                      </a:r>
                      <a:endParaRPr lang="es-EC" sz="1800" dirty="0">
                        <a:latin typeface="Calibri"/>
                        <a:ea typeface="Calibri"/>
                        <a:cs typeface="Times New Roman"/>
                      </a:endParaRPr>
                    </a:p>
                  </a:txBody>
                  <a:tcPr marL="68580" marR="68580" marT="0" marB="0"/>
                </a:tc>
                <a:tc>
                  <a:txBody>
                    <a:bodyPr/>
                    <a:lstStyle/>
                    <a:p>
                      <a:pPr algn="r">
                        <a:lnSpc>
                          <a:spcPct val="115000"/>
                        </a:lnSpc>
                        <a:spcAft>
                          <a:spcPts val="0"/>
                        </a:spcAft>
                      </a:pPr>
                      <a:r>
                        <a:rPr lang="es-EC" sz="1800"/>
                        <a:t>4.000,00</a:t>
                      </a:r>
                      <a:endParaRPr lang="es-EC" sz="180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dirty="0"/>
                        <a:t>Sistema CCTV</a:t>
                      </a:r>
                      <a:endParaRPr lang="es-EC" sz="1800" dirty="0">
                        <a:latin typeface="Calibri"/>
                        <a:ea typeface="Calibri"/>
                        <a:cs typeface="Times New Roman"/>
                      </a:endParaRPr>
                    </a:p>
                  </a:txBody>
                  <a:tcPr marL="68580" marR="68580" marT="0" marB="0"/>
                </a:tc>
                <a:tc>
                  <a:txBody>
                    <a:bodyPr/>
                    <a:lstStyle/>
                    <a:p>
                      <a:pPr algn="r">
                        <a:lnSpc>
                          <a:spcPct val="115000"/>
                        </a:lnSpc>
                        <a:spcAft>
                          <a:spcPts val="0"/>
                        </a:spcAft>
                      </a:pPr>
                      <a:r>
                        <a:rPr lang="es-EC" sz="1800"/>
                        <a:t>3.000,00</a:t>
                      </a:r>
                      <a:endParaRPr lang="es-EC" sz="180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dirty="0"/>
                        <a:t>Control de accesos</a:t>
                      </a:r>
                      <a:endParaRPr lang="es-EC" sz="1800" dirty="0">
                        <a:latin typeface="Calibri"/>
                        <a:ea typeface="Calibri"/>
                        <a:cs typeface="Times New Roman"/>
                      </a:endParaRPr>
                    </a:p>
                  </a:txBody>
                  <a:tcPr marL="68580" marR="68580" marT="0" marB="0"/>
                </a:tc>
                <a:tc>
                  <a:txBody>
                    <a:bodyPr/>
                    <a:lstStyle/>
                    <a:p>
                      <a:pPr algn="r">
                        <a:lnSpc>
                          <a:spcPct val="115000"/>
                        </a:lnSpc>
                        <a:spcAft>
                          <a:spcPts val="0"/>
                        </a:spcAft>
                      </a:pPr>
                      <a:r>
                        <a:rPr lang="es-EC" sz="1800" dirty="0"/>
                        <a:t>2.000,00</a:t>
                      </a:r>
                      <a:endParaRPr lang="es-EC" sz="1800" dirty="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a:t>Inhibidor de celular</a:t>
                      </a:r>
                      <a:endParaRPr lang="es-EC" sz="1800">
                        <a:latin typeface="Calibri"/>
                        <a:ea typeface="Calibri"/>
                        <a:cs typeface="Times New Roman"/>
                      </a:endParaRPr>
                    </a:p>
                  </a:txBody>
                  <a:tcPr marL="68580" marR="68580" marT="0" marB="0"/>
                </a:tc>
                <a:tc>
                  <a:txBody>
                    <a:bodyPr/>
                    <a:lstStyle/>
                    <a:p>
                      <a:pPr algn="r">
                        <a:lnSpc>
                          <a:spcPct val="115000"/>
                        </a:lnSpc>
                        <a:spcAft>
                          <a:spcPts val="0"/>
                        </a:spcAft>
                      </a:pPr>
                      <a:r>
                        <a:rPr lang="es-EC" sz="1800" dirty="0"/>
                        <a:t>4.000,00</a:t>
                      </a:r>
                      <a:endParaRPr lang="es-EC" sz="1800" dirty="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a:t>Grupo Electrógeno</a:t>
                      </a:r>
                      <a:endParaRPr lang="es-EC" sz="1800">
                        <a:latin typeface="Calibri"/>
                        <a:ea typeface="Calibri"/>
                        <a:cs typeface="Times New Roman"/>
                      </a:endParaRPr>
                    </a:p>
                  </a:txBody>
                  <a:tcPr marL="68580" marR="68580" marT="0" marB="0"/>
                </a:tc>
                <a:tc>
                  <a:txBody>
                    <a:bodyPr/>
                    <a:lstStyle/>
                    <a:p>
                      <a:pPr algn="r">
                        <a:lnSpc>
                          <a:spcPct val="115000"/>
                        </a:lnSpc>
                        <a:spcAft>
                          <a:spcPts val="0"/>
                        </a:spcAft>
                      </a:pPr>
                      <a:r>
                        <a:rPr lang="es-EC" sz="1800" dirty="0"/>
                        <a:t>13.500,00</a:t>
                      </a:r>
                      <a:endParaRPr lang="es-EC" sz="1800" dirty="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a:t>Lámparas de emergencia</a:t>
                      </a:r>
                      <a:endParaRPr lang="es-EC" sz="1800">
                        <a:latin typeface="Calibri"/>
                        <a:ea typeface="Calibri"/>
                        <a:cs typeface="Times New Roman"/>
                      </a:endParaRPr>
                    </a:p>
                  </a:txBody>
                  <a:tcPr marL="68580" marR="68580" marT="0" marB="0"/>
                </a:tc>
                <a:tc>
                  <a:txBody>
                    <a:bodyPr/>
                    <a:lstStyle/>
                    <a:p>
                      <a:pPr algn="r">
                        <a:lnSpc>
                          <a:spcPct val="115000"/>
                        </a:lnSpc>
                        <a:spcAft>
                          <a:spcPts val="0"/>
                        </a:spcAft>
                      </a:pPr>
                      <a:r>
                        <a:rPr lang="es-EC" sz="1800" dirty="0"/>
                        <a:t>500,00</a:t>
                      </a:r>
                      <a:endParaRPr lang="es-EC" sz="1800" dirty="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a:t>Señalización </a:t>
                      </a:r>
                      <a:endParaRPr lang="es-EC" sz="1800">
                        <a:latin typeface="Calibri"/>
                        <a:ea typeface="Calibri"/>
                        <a:cs typeface="Times New Roman"/>
                      </a:endParaRPr>
                    </a:p>
                  </a:txBody>
                  <a:tcPr marL="68580" marR="68580" marT="0" marB="0"/>
                </a:tc>
                <a:tc>
                  <a:txBody>
                    <a:bodyPr/>
                    <a:lstStyle/>
                    <a:p>
                      <a:pPr algn="r">
                        <a:lnSpc>
                          <a:spcPct val="115000"/>
                        </a:lnSpc>
                        <a:spcAft>
                          <a:spcPts val="0"/>
                        </a:spcAft>
                      </a:pPr>
                      <a:r>
                        <a:rPr lang="es-EC" sz="1800" dirty="0"/>
                        <a:t>120,00</a:t>
                      </a:r>
                      <a:endParaRPr lang="es-EC" sz="1800" dirty="0">
                        <a:latin typeface="Calibri"/>
                        <a:ea typeface="Calibri"/>
                        <a:cs typeface="Times New Roman"/>
                      </a:endParaRPr>
                    </a:p>
                  </a:txBody>
                  <a:tcPr marL="68580" marR="68580" marT="0" marB="0"/>
                </a:tc>
              </a:tr>
              <a:tr h="334957">
                <a:tc>
                  <a:txBody>
                    <a:bodyPr/>
                    <a:lstStyle/>
                    <a:p>
                      <a:pPr algn="just">
                        <a:lnSpc>
                          <a:spcPct val="115000"/>
                        </a:lnSpc>
                        <a:spcAft>
                          <a:spcPts val="0"/>
                        </a:spcAft>
                      </a:pPr>
                      <a:r>
                        <a:rPr lang="es-EC" sz="1800"/>
                        <a:t>Extintores</a:t>
                      </a:r>
                      <a:endParaRPr lang="es-EC" sz="1800">
                        <a:latin typeface="Calibri"/>
                        <a:ea typeface="Calibri"/>
                        <a:cs typeface="Times New Roman"/>
                      </a:endParaRPr>
                    </a:p>
                  </a:txBody>
                  <a:tcPr marL="68580" marR="68580" marT="0" marB="0"/>
                </a:tc>
                <a:tc>
                  <a:txBody>
                    <a:bodyPr/>
                    <a:lstStyle/>
                    <a:p>
                      <a:pPr algn="r">
                        <a:lnSpc>
                          <a:spcPct val="115000"/>
                        </a:lnSpc>
                        <a:spcAft>
                          <a:spcPts val="0"/>
                        </a:spcAft>
                      </a:pPr>
                      <a:r>
                        <a:rPr lang="es-EC" sz="1800" dirty="0"/>
                        <a:t>450,00</a:t>
                      </a:r>
                      <a:endParaRPr lang="es-EC" sz="1800" dirty="0">
                        <a:latin typeface="Calibri"/>
                        <a:ea typeface="Calibri"/>
                        <a:cs typeface="Times New Roman"/>
                      </a:endParaRPr>
                    </a:p>
                  </a:txBody>
                  <a:tcPr marL="68580" marR="68580" marT="0" marB="0"/>
                </a:tc>
              </a:tr>
              <a:tr h="334957">
                <a:tc>
                  <a:txBody>
                    <a:bodyPr/>
                    <a:lstStyle/>
                    <a:p>
                      <a:pPr algn="ctr">
                        <a:lnSpc>
                          <a:spcPct val="115000"/>
                        </a:lnSpc>
                        <a:spcBef>
                          <a:spcPts val="600"/>
                        </a:spcBef>
                        <a:spcAft>
                          <a:spcPts val="600"/>
                        </a:spcAft>
                      </a:pPr>
                      <a:r>
                        <a:rPr lang="es-EC" sz="2000" b="1" dirty="0"/>
                        <a:t>TOTAL</a:t>
                      </a:r>
                      <a:endParaRPr lang="es-EC" sz="2000" b="1" dirty="0">
                        <a:latin typeface="Calibri"/>
                        <a:ea typeface="Calibri"/>
                        <a:cs typeface="Times New Roman"/>
                      </a:endParaRPr>
                    </a:p>
                  </a:txBody>
                  <a:tcPr marL="68580" marR="68580" marT="0" marB="0"/>
                </a:tc>
                <a:tc>
                  <a:txBody>
                    <a:bodyPr/>
                    <a:lstStyle/>
                    <a:p>
                      <a:pPr algn="r">
                        <a:lnSpc>
                          <a:spcPct val="115000"/>
                        </a:lnSpc>
                        <a:spcBef>
                          <a:spcPts val="600"/>
                        </a:spcBef>
                        <a:spcAft>
                          <a:spcPts val="600"/>
                        </a:spcAft>
                      </a:pPr>
                      <a:r>
                        <a:rPr lang="es-EC" sz="2000" b="1" dirty="0"/>
                        <a:t>44.920,00</a:t>
                      </a:r>
                      <a:endParaRPr lang="es-EC" sz="2000" b="1" dirty="0">
                        <a:latin typeface="Calibri"/>
                        <a:ea typeface="Calibri"/>
                        <a:cs typeface="Times New Roman"/>
                      </a:endParaRPr>
                    </a:p>
                  </a:txBody>
                  <a:tcPr marL="68580" marR="68580" marT="0" marB="0"/>
                </a:tc>
              </a:tr>
            </a:tbl>
          </a:graphicData>
        </a:graphic>
      </p:graphicFrame>
      <p:sp>
        <p:nvSpPr>
          <p:cNvPr id="3" name="3 Título"/>
          <p:cNvSpPr txBox="1">
            <a:spLocks/>
          </p:cNvSpPr>
          <p:nvPr/>
        </p:nvSpPr>
        <p:spPr>
          <a:xfrm>
            <a:off x="357157" y="571480"/>
            <a:ext cx="8501123" cy="500066"/>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s-EC" sz="2400" noProof="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COSTO DE IMPLEMENTACION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4" name="3 Elipse">
            <a:hlinkClick r:id="rId2" action="ppaction://hlinksldjump"/>
          </p:cNvPr>
          <p:cNvSpPr/>
          <p:nvPr/>
        </p:nvSpPr>
        <p:spPr>
          <a:xfrm>
            <a:off x="1500166" y="621508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strella de 5 puntas">
            <a:hlinkClick r:id="rId2" action="ppaction://hlinksldjump"/>
          </p:cNvPr>
          <p:cNvSpPr/>
          <p:nvPr/>
        </p:nvSpPr>
        <p:spPr>
          <a:xfrm>
            <a:off x="857224" y="500042"/>
            <a:ext cx="500066" cy="428628"/>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 name="2 CuadroTexto"/>
          <p:cNvSpPr txBox="1"/>
          <p:nvPr/>
        </p:nvSpPr>
        <p:spPr>
          <a:xfrm>
            <a:off x="1500166" y="500042"/>
            <a:ext cx="7000924" cy="6032421"/>
          </a:xfrm>
          <a:prstGeom prst="rect">
            <a:avLst/>
          </a:prstGeom>
          <a:noFill/>
        </p:spPr>
        <p:txBody>
          <a:bodyPr wrap="square" rtlCol="0">
            <a:spAutoFit/>
          </a:bodyPr>
          <a:lstStyle/>
          <a:p>
            <a:r>
              <a:rPr lang="es-ES" sz="2400" b="1" dirty="0" smtClean="0"/>
              <a:t>Objetivo General:</a:t>
            </a:r>
          </a:p>
          <a:p>
            <a:pPr lvl="1" algn="just">
              <a:buFont typeface="Arial" pitchFamily="34" charset="0"/>
              <a:buChar char="•"/>
            </a:pPr>
            <a:r>
              <a:rPr lang="es-ES" sz="2000" dirty="0" smtClean="0"/>
              <a:t> Movilizar valores de la Agencia X hacia la Y e Z o viceversa, en promedio de cuatro veces a la semana para abastecimiento de efectivo en horario de 08:30 a 11:00 y de 15:00 a 17:00 para enviar exceso de efectivo, a través del servicio de transporte de valores para realizarlo de una manera segura. </a:t>
            </a:r>
            <a:endParaRPr lang="es-EC" sz="2000" dirty="0" smtClean="0"/>
          </a:p>
          <a:p>
            <a:r>
              <a:rPr lang="es-ES" sz="2000" b="1" dirty="0" smtClean="0"/>
              <a:t> </a:t>
            </a:r>
          </a:p>
          <a:p>
            <a:endParaRPr lang="es-EC" sz="2000" dirty="0" smtClean="0"/>
          </a:p>
          <a:p>
            <a:r>
              <a:rPr lang="es-ES" sz="2400" b="1" dirty="0" smtClean="0"/>
              <a:t>Objetivos Específicos:</a:t>
            </a:r>
            <a:endParaRPr lang="es-EC" sz="2400" dirty="0" smtClean="0"/>
          </a:p>
          <a:p>
            <a:pPr lvl="1" algn="just">
              <a:buFont typeface="Arial" pitchFamily="34" charset="0"/>
              <a:buChar char="•"/>
            </a:pPr>
            <a:r>
              <a:rPr lang="es-ES_tradnl" sz="2000" dirty="0" smtClean="0"/>
              <a:t> Organizar la protección de las personas y valores transportados contra los riesgos derivados de la actividad.</a:t>
            </a:r>
          </a:p>
          <a:p>
            <a:pPr lvl="1" algn="just"/>
            <a:endParaRPr lang="es-EC" sz="2000" dirty="0" smtClean="0"/>
          </a:p>
          <a:p>
            <a:pPr lvl="1" algn="just">
              <a:buFont typeface="Arial" pitchFamily="34" charset="0"/>
              <a:buChar char="•"/>
            </a:pPr>
            <a:r>
              <a:rPr lang="es-ES_tradnl" sz="2000" dirty="0" smtClean="0"/>
              <a:t> Asignar responsabilidades y cometidos al personal involucrado en el transporte de valores.</a:t>
            </a:r>
          </a:p>
          <a:p>
            <a:pPr lvl="1" algn="just"/>
            <a:endParaRPr lang="es-EC" sz="2000" dirty="0" smtClean="0"/>
          </a:p>
          <a:p>
            <a:pPr lvl="1" algn="just">
              <a:buFont typeface="Arial" pitchFamily="34" charset="0"/>
              <a:buChar char="•"/>
            </a:pPr>
            <a:r>
              <a:rPr lang="es-ES_tradnl" sz="2000" dirty="0" smtClean="0"/>
              <a:t> Establecer procedimientos y organizar las medidas de intervención y reacción correspondientes.</a:t>
            </a:r>
            <a:endParaRPr lang="es-EC" sz="2000" dirty="0" smtClean="0"/>
          </a:p>
          <a:p>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MEDIOS</a:t>
            </a:r>
            <a:r>
              <a:rPr kumimoji="0" lang="es-EC" sz="2400"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DE PROTECCION HUMANOS</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1028" name="Picture 4" descr="http://www.teloanuncio.es/imagenes_medianas/022008/591425122990141715977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9058" y="3500438"/>
            <a:ext cx="1080120" cy="144016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1.gstatic.com/images?q=tbn:ANd9GcRmMvWZggg08ub_cE_ZVgNK9jjvZI588YshtBbA28qpEQCirBl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6380" y="4500570"/>
            <a:ext cx="864096"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http://t1.gstatic.com/images?q=tbn:ANd9GcRmMvWZggg08ub_cE_ZVgNK9jjvZI588YshtBbA28qpEQCirBl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1934" y="5143512"/>
            <a:ext cx="864096"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t1.gstatic.com/images?q=tbn:ANd9GcRmMvWZggg08ub_cE_ZVgNK9jjvZI588YshtBbA28qpEQCirBl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43174" y="4572008"/>
            <a:ext cx="864096"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naranjito.nexolocal.com.ec/nl_imagenes/nl_posting/13/9/45/652021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0049" y="1344149"/>
            <a:ext cx="2448271" cy="18390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12" descr="data:image/jpeg;base64,/9j/4AAQSkZJRgABAQAAAQABAAD/2wCEAAkGBwgHBgkIBwgKCgkLDRYPDQwMDRsUFRAWIB0iIiAdHx8kKDQsJCYxJx8fLT0tMTU3Ojo6Iys/RD84QzQ5OjcBCgoKDQwNGg8PGjclHyU3Nzc3Nzc3Nzc3Nzc3Nzc3Nzc3Nzc3Nzc3Nzc3Nzc3Nzc3Nzc3Nzc3Nzc3Nzc3Nzc3N//AABEIAKcAdAMBIgACEQEDEQH/xAAcAAABBQEBAQAAAAAAAAAAAAADAAIEBQYBBwj/xABIEAACAQMCAgQJBQ0HBQAAAAABAgMABBESIQUxBhNBUQciYXGBkaHB0RQyQpOxFSMkMzZDVGJydIKy8BYXNFNzlKJEUmSDkv/EABkBAAIDAQAAAAAAAAAAAAAAAAEDAAIEBf/EACMRAAIBBAICAwEBAAAAAAAAAAABAgMREjEhQRMyBCJxUWH/2gAMAwEAAhEDEQA/APTIFhxYMGR5OtXUwIJ81Xsw1IR24rFcMx90LY43687+qtk7YVs91ZaemOltGdltrhSA8BcKwOqFs5Ge7n2UWJlaQPFJJG6kDSeZ8+d6gJNbXPE/lRmEarGF8YkE7nIHxqyfiNrnPXoT31VL/SzZI4t4/DbtE3ZomAA7TisDHwjiD8rVvSQMVsG4lajYyrtSHEbT/OX1GrSsyi4Mv/Z/iEhGYUQdxkrQcDsbjh9o0bMokL6scwRUn7p2Y/Or/wDJrjcXsVO84H8NRJBuUt/wURATmaOCGF2lcqpJGQc+TtHZWh4PCknDYAsyXEGjGrRzPIn15qsvuK2U8Jg68BZCRIcfR7cVNsOLcFsbOK1tZVSKIYVQOVFWAEfg2ZHYTtpf6JGcDu8o8+anLaBfxblDtnA2O3dUYce4afz49Rro45w7mJ/+Jo8ALBFbHjEE0mFQPu9w/wDzx6jTDx3h55T+yrXRLF1Zfim/aNKg8JuYrq0MsL6kLsAa7TVoW9lBHYJbS20iMTmUHB7yKur2ZLa0mmmOlI0LMfJiqw3EMnyVElUvrXxc78qJ0obPB5E/zHRPW4HvrLDTHs884lLLbS3CyRSDSAAMAbEZ7/LWRuuKTwuVJLeTU23trXdMLuN72WJPnNu2DsACQPsqq6JcPgu3urq5jSRWyiB1B5c/dVFa12XbxiZ48XlPNP8Am1MbjMnIIuP2ia3s/R/hUgybRF2T5hK8z5DWJ4haRxcSuILZMxpKyrk52zTIYSF5sitxWVvzaemlNeuYVdEGljhsjOD/AFvXXi6s6XTS3lo8SI1v1bKvjNt5D/X21fBA8hCjvHGDsB2HnUx553ALEeL9IqKjTQBXgjxuV1Yx3kgewVL4iumKKJdi7c6DjyNhP6tsiG/lTcYx3laky8TeCNYyEa4PzvFHiDu8/aakGCOEI7IuUUaRjt5+zNRhAjO0jINR76tghDrAV4tLy6uH6pfhRPuxOo2SIf8ArX4UZYk7EX1U7q0/7V9VDxonnPYfBRdPddEI5ZcajcSjYY+lSrvgsAXomgAx9/k+2lWhLgS5Nsr0uwJbeYwsvUtkntNF6S9JLJ7G3KF9rlHKuuNly3uquMh079lVPF5AbuwQ4IDvIQfIh+Irmwm9G5xuZBbsy2T3Lg+OWxk57TVhwe9urO0CxSaQCDjA7efuqquSHa2tlAXrJACBV9pTGkeinLQqvw1H+BbzpFdW8LFjGSW0DI7uVV3Dek2mc9dFEYWyHAUZJPbnvzUbiljPeTxRRyKoIIww5n+vsqVBwVLVYoxBHOdWXd9qDlCIacW0SeL2UMnBU4lblzA0vVpqHjA958hqgZsW6Ac9RNa7pQ16nA5raeCCK3hmjELRnGtefKsXDhp41PawFMou6K1liybLFrv+sLHVkjRj5oXbnmlxAfhEC9wNOtnEs8s3YznT5s065Aa/s88jJg+aon97DMbUQcrtJOzPnxSVUdwG1cpmsudZ5uSx9O9d1U5GNhAa7QtVLO29Qqey+C38k4/9eT7aVc8FX5JR/vEv20qYQc3BLTTtLMO/OPhWZ6W8HFlapfwTaurDRlX7Q+Btjt2Fa2e9tHXTFdZYnADKRn01jel91ccSlPCbaBm6hg8pTnqxy9tc1xszoweTPObp9V9nJGhcAjsq+4Sbd7HNxIjykk4eXBHtrlz0VuAry3Be3VRliSMAVU3vDFtbfrwzzAHBywA35ct60waa4EfIg1K7ey3v7aKa4s47Rh1plDAK/cMnt9FHv3kuYzFDOYXJOrbfzVj45nt5o5YjoeNgVI7K2V3cwXvA24qI8zIuGCbEt2g0KlHLldApVMPqyBx+ae3tLeyuZTJKcSMdWTjGBny86o45DHKjqPGB2zW5vray4xAt1ZQ26RSwxYYxAkALjmMEbg1mhwiWG7bqw0+gZBRCRv2/bRjanENnVqcBprleGC0tYbGG4fqA76xk5O/f5qJ0gMcMtnLHCIy0IZkB2DMD3+irOCxa5kaa64VlyuNRZ129FF4lZG7If5IA66cRknBAGMZ7NqW60EzQvj1GrGUGwFLNTZ+HNGfm3Ef6skROPSuQaAbVh9P1xuPdT1Ui+zI6U10CBpxRgmog45ZoqWilhquEUE7nS23sqwlgtZYEiHEIV043KkZ2xQc0U8cv4en+Cr8kk/eJftrlP8FqdX0TRQyP9/k3Rsg70qetC2rMy9lJrl+UxSRv1Q61mkB06Rvgd5NMg4hHHHJmOQvKS0jhhlmJ58u6q+5W84ueLySztbW3D8wqls5AkkAySS3ZvjFZKG7vIHHUz5JGfHRSPsrnTTk9nVopRT4uaLprxtDwuO0jVw8j5K4GnC+XzmsZaXxGYp2LRPzB7KZxG6uLh1W5k19WDjuyar3Zgue+tFKOMbMz1mpTdi+k4ZlNcEgkUkYHao76urGSHh/DL22WNZUuI8Fn37skY8mRVHZ3FtDLHGLwFG21kkBR5RjNGa+tJEKxSkNnOGzpPpPKmPkz2L/oe9rGs8NrdLNbqgK/OynbjcCplo2b5iGDHqgHx3gn3HNZ3h0psLa4kgVTNM+yDOMD471Jt+LRGdHvx8neIndCW15+iRjl2+ik1ot02jR8aSVVM1KsR20VJWHJ29dUycZ4ew2uVHnBFSIuJWbcrqI/xCuXhJdHcyg9MthNIPzjeunCeQfTb11XreQsfFmjP8QowkDciD5ql2TFEwTv2nPnANPD6h4yRkeVBURWoivV1JlXBG96J4+466VVR1j7KMDnSrnQ854Kv+o/20q6tP0Rwq3FSX6eZcPkf7hdI8/plx7qxUY++Y7k99aeBuJnhvG2tRbG0F5MsqvkPz3IPp9lZSdtJMjiaNeWoICvrrPa7NVOaincqrk6pX8rb1FmPjAb0eQMHbIO5yM91AOC51Z8hrQjN2PRcncgVaWL28ZxqGk/RHM+c+6q3QyNhlBwOTZ3qXBfRQD/AAcWrv1E/bVhbNLw2SRbWV9AMQmKgjGxIBxVLxtopbjAAIGchhuDtUmxuZnSaREIUsAynZtxzx3bVUcauHmugsgA6sadhjPbv7KDJD2IqopPLHmo8aac6XdT+1ULlThI45MarY0KSLheuWMMLmUYONJOT56Ksl0DkXR9Ma0C3cywK2MEj20aP5tKY+MU+Q63d8nzbhT50oY45xCKXqg6k+QsPfXC1QDvfMe7H2UEk9oklbTPf/BPdT3fQ+Oa4+ebiUczy1eWuUPwPtq6GRn/AMmX+alWuPqjnVPd/pjLVuq6OcZIGTLxKVNxtuwFVcCl7WaRkJRTpYE6gR5at7KND0R4vIwGfuhNjsx44xWfl4wkcBTGWxp0xqfGPeRWJcmlp9GY4mmmVgo+YCBv2Z29lQEUrIwYYPdVswZ74ibGZImZx3ZPKoV8vU3QGxAGAeWdhT4sEo9jkuvFCTQCcD5uokEekU9brSfwa0jj8vzmHpNRsMRq0kL39ldV0XGwJ7yfdVxTROtetmikkS6CMZcMJHOeXOq29BW6kWQ6irY1DbNT+ETpFdyQa8o42YjmRUHiJJvJCe8fZU6ItgMp5RTtKkbN6xQzTsZbT3nFAvYsIZljCA4IHloyzgDYKR+1REQaRttXeqTO6r6qU2maUpdMC05O2g+jeowf767aWO/Z5qntbw43RcdwFQlhV5XUEjB7KKsCWR7z4Gm1dCIiQR+EzbH9qlXfA5GI+hUahtX4TNvn9auVpjpGCpfN/p58vG7SDotf2ZdmllvZWGFONJfI38oFZX5REsbyxS+PndT2miyZVSinCnsqC9szn73GWIGTp5+esuKNWbRIMga9DED8VvUPiXjXETHtWuEOGBVtwuN6UmuUKXA2zuDVkrMkp3QKNSzczjyUrmLQRjPpFPX5+PdRZ1Ywcj66YJG8NRQ5dsZ5L31Gv8m7lyMeNipXDjglTqBO+2AKFNA7zSNscsTzqMK2QzRYU1ToO8jNIwuDuKk2kZ69WI2FVbGJclkvLFdYnABOw5CkvcKeE2ycDyGkmtApADz2FVsbESSaThS1WEjhgSKrYz8/z1aJST5R774GfyHi/eZv5zSrngZOeg8X7zP/ADmlWqOkc+p7v9PJ5rB9yjBh7aDZB4LljqETEYBY4qz1HG1DdsjSeXcazF1Jky/ggmc6oo5MoMFVHrB7+znVFxm0jt4klTbW2NJYnsB95o7RKoJjDJt9A4Hqqtv5553CXEmspy9lCMWmWvchaRnNFmwLRiObHANMYU6YeLEh7Bk+emgO2I8cDsorwwZOm/j57ao29wodvgMxxyFRCQTncUGFEprYsD1c8L/ssfeKmx8L4giows5irJqBGCceYb1VRgaxijgYOQAN6DLKTJrCW3GZbaZT+shFCa4jY51gn+tqYt1cIcxzyrjuciixy3F9KkEjGTW2PGbl6d6riX8rANIunnzqJH2jvNaccPmQ9WRaSbdmkn2pUZeCKqkNDMT3pIh3qJpE8h6/4GMf2Hi/eZv5zSo3gkhW36HRwoHGm4lyJMZzq8lKtEdIyzf2Z5YW2FBkIpaqE7UgIx3xVfcKNZbsqTK2xqM7ZwDVki5HjTU29KRcyE+ipCDSjOOyhYBOKJDkfilj+qRUcasbgH0VNjTdnOQqjfFA0E8hQCgOrB+b7aJ1q9oIrrRnNMKeSoEcXQ8jUrhUqRcRhkd1UKeZOOyoOnNOcBgcL2bUCG2SaKSXAmiILZIDqV847c13qkMhcun4wsMAE4z31gShHLNdzKudLt66rgCx9F+DQ6ujbHOfwqX7aVV/gWLHoLCWJJ+Uzb/xmlWiPEUJltmW/sB0hKj8EiB/11+NDbwe9IzytIvr1+NKlVMUWBN4Oukp/wCji+vT41HbwbdKQ+pLODPlnT40qVWxRLsKfBx0mMGk2kWonJ+/p8aAvgz6UA5+Rw/7hPjSpVMUS4VvBx0oKaBZwgY/SF+NNTwadJgd7OH69fjSpVMUS45vBr0kP/Rw/Xr8aCfBl0o/Q4f9wvxpUqGKDkzn92HSf9Eh+vT40v7sOk+P8JD9enxpUqmKJkzn91/SjH+Eh+vT401vBf0pxtZQ/wC4T40qVDFEzZ6n4NuDXnR/ovHYcSRUuBNI5VWDABmyNxSpUquhbfJ//9k="/>
          <p:cNvSpPr>
            <a:spLocks noChangeAspect="1" noChangeArrowheads="1"/>
          </p:cNvSpPr>
          <p:nvPr/>
        </p:nvSpPr>
        <p:spPr bwMode="auto">
          <a:xfrm>
            <a:off x="0" y="-1571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7" name="Picture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1538" y="2857496"/>
            <a:ext cx="1151325"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29388" y="2928934"/>
            <a:ext cx="1151325"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amond(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nodeType="withEffect">
                                  <p:stCondLst>
                                    <p:cond delay="0"/>
                                  </p:stCondLst>
                                  <p:childTnLst>
                                    <p:set>
                                      <p:cBhvr>
                                        <p:cTn id="21" dur="1" fill="hold">
                                          <p:stCondLst>
                                            <p:cond delay="0"/>
                                          </p:stCondLst>
                                        </p:cTn>
                                        <p:tgtEl>
                                          <p:spTgt spid="1037"/>
                                        </p:tgtEl>
                                        <p:attrNameLst>
                                          <p:attrName>style.visibility</p:attrName>
                                        </p:attrNameLst>
                                      </p:cBhvr>
                                      <p:to>
                                        <p:strVal val="visible"/>
                                      </p:to>
                                    </p:set>
                                    <p:anim calcmode="lin" valueType="num">
                                      <p:cBhvr>
                                        <p:cTn id="22" dur="500" fill="hold"/>
                                        <p:tgtEl>
                                          <p:spTgt spid="1037"/>
                                        </p:tgtEl>
                                        <p:attrNameLst>
                                          <p:attrName>ppt_w</p:attrName>
                                        </p:attrNameLst>
                                      </p:cBhvr>
                                      <p:tavLst>
                                        <p:tav tm="0">
                                          <p:val>
                                            <p:fltVal val="0"/>
                                          </p:val>
                                        </p:tav>
                                        <p:tav tm="100000">
                                          <p:val>
                                            <p:strVal val="#ppt_w"/>
                                          </p:val>
                                        </p:tav>
                                      </p:tavLst>
                                    </p:anim>
                                    <p:anim calcmode="lin" valueType="num">
                                      <p:cBhvr>
                                        <p:cTn id="23" dur="500" fill="hold"/>
                                        <p:tgtEl>
                                          <p:spTgt spid="1037"/>
                                        </p:tgtEl>
                                        <p:attrNameLst>
                                          <p:attrName>ppt_h</p:attrName>
                                        </p:attrNameLst>
                                      </p:cBhvr>
                                      <p:tavLst>
                                        <p:tav tm="0">
                                          <p:val>
                                            <p:fltVal val="0"/>
                                          </p:val>
                                        </p:tav>
                                        <p:tav tm="100000">
                                          <p:val>
                                            <p:strVal val="#ppt_h"/>
                                          </p:val>
                                        </p:tav>
                                      </p:tavLst>
                                    </p:anim>
                                    <p:animEffect transition="in" filter="fade">
                                      <p:cBhvr>
                                        <p:cTn id="24" dur="500"/>
                                        <p:tgtEl>
                                          <p:spTgt spid="103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MEDIOS</a:t>
            </a:r>
            <a:r>
              <a:rPr kumimoji="0" lang="es-EC" sz="2400"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DE PROTECCION TECNICOS</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12609" y="1316093"/>
            <a:ext cx="2687242" cy="161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5" descr="data:image/jpeg;base64,/9j/4AAQSkZJRgABAQAAAQABAAD/2wCEAAkGBxQTEhUUExQVFhQXFxgXFhgXFxscGBgdGhwXGBcWHRgcHCggGBwlHBwVITEiJSkrLi4uFx8zODMsNygtLisBCgoKDg0OGxAQGywkHyQsLCwsLCwvLC8sLCwsLCwsLCwsLCwvLCwsLCwsLCwsLCwsLCwsLCwsLCwsLCwsLCwsLP/AABEIAMgA/AMBIgACEQEDEQH/xAAcAAACAgMBAQAAAAAAAAAAAAAFBgQHAQIDAAj/xABMEAACAQIDAwgFCAkCBQIHAAABAgMAEQQSIQUxQQYTIlFhcYGRBzJSobEUM0JicpLB0RUWI1SCorLh8ENTJGNzk/FEwjR0g7PD0tP/xAAZAQADAQEBAAAAAAAAAAAAAAAAAQIDBAX/xAAxEQACAgEDAgQDBwUBAAAAAAAAAQIRAxIhMUFRBBNhkaHR4RQiIzJCUnEzgbHB8fD/2gAMAwEAAhEDEQA/AJPKPbUkuInPOkBQwVAxGUC3Dd49tBw8hKOSxHNvc3NtBJvtu4Vy2pE/ymdsjFSXHR1G+1ri/VUVZbNGNVGRh0t/+p516yxrTscXmO9whFiSTFqwBDX6RPFu2oe2MUwgsJX1B4kfSHC9aRYsjmlDAg5uGm/tGlC9oynmQCN5bX7ngaiWOky1k3H3lBtAxulySCsX0jxVuo10wOIJ3lh+0Nte7tobypwhkkjsD81BqB9VusivYUzKbMQbSaXPDqFRpWkpSdjDC2gYuScrbye2sYrGWF7sB0NxNBflbEAlSBle9tBuPlUfES5r6kaIRx6qnTuXqJ3J/Ek46fpGwh6zbRlpsj2kbXvpbr7aSeTSscbiAd5hI/mFMyYQgA8La67te2oaVhYJ9IePY4dbMQQ7/wBJFV5iJXu3Tbex0c9mlr08+kEBYVKi5zSaEXvp26UlSx77jUlzob29XqrKa3LizTabuBH039U/Sb2j21yjxD+2/wB4/nUvba6Q/Zb+o1AQV6OGKpHJle7GvFyH5HfM1xlF8xv6w7aZ+SJLIMzN82De59oUqbQP/BnvH9YoxyfxipEuYE3UDomxGt79u4aVpli3FpHPjdNNjTjZHEZsW1O+/DUVGXFMIkOY3zMN/YK1ixEbIQJRckWzjLbfxPR99dVwDc0M1h0yQRqCCBrfca85px/MjtTvg3Sdjl1Oo6+00SbtJ38DQowEBbbhce++/dxqbK5DEeXkDUvfgtM4xhPoufVsGud5va56t9Ccfs1zfOrOzGzOrspQg2uR6ttOrjUPBbWIika2qlB33za0chx5bItjlZQ1+03pLHODtMnWmqE/FbGluObkZ99tWVhbhY6HwNCcNipY3BLMwG9SxDf5309QwB4ukRbPpmOh0031xfCxyXU7o+B3X+0Ol767Y55L8yv/AD8mYSxRfG3+APh9pB9Fdr9RJB8q7NI3tN5mhGKwq52UXVhcgXvxt6wsfdWq4uWPRgWXt3+B3GuuO6tHJKLToKNM3tN5muEsze033jWsGNR9L2PUdDWZhVKiHYu7RxD86em+4fSPb21tgsbKudlMjlVvlUkki4vYcdL1y2n84e4fjTB6OcMsmMCsLrkY+W6ssm0ZP+Tox7yin6E7D4t9LlgSAR0jxF9/A9nxqzeRm0nkww5wlmVitzvIFiLnjvt4UJl2MhQgqGultd4Omvb8aJ8kcEY4WUm/7RiO6y6Vw5ssZwp8nXjxOE7XBT+1EHPym2vOyf1GuayMNzN5kjyOlFtp7En56UiO4MjkWZT9IncDeh82CkT143XtKm3navTjKEkt0zgkpRfVEbquqG27o2/ptUd4Y8pBQganotuvbgynqHGpGYdYrSUaU3iiwWSSHPb20UjESEHpQxsDbdZQL6G96DnHITo6evfipt/Fb3VtyuYE4e3+wnwFLxrnx+HTgnZvPO1JobcEQSoIuvSB47664nAgAhDplXfwtakwNapEW0ZV3SP3FiR5G4ofhZdGNeJXVDHsQW2hPu+Y4fao7BjQBroLcdeNK/JvHMZpHIUsIH1IsTlsQNLaXriOUGYWeIEW4HTr3EfjXO8E7aNVmhswry8nzxJuNmk0PHQUmSrq2m/MRr9mim19pLNlAOW2YZWBsc1t2W/wr0ewZDcyNHAhuc8rZb3toEIzk+Fc+TG48qjaM0+GCduj5r7Lf1Gh8R1HeKYcfh8M2UNNJJlFrRJYG5J9eTyvlNawOF+Yw0a9TSAyv33boDwUVsvFQikuTN4ZSZMi2bNicNlgieQkjRR9a+86e+pn6KxEEaiWGRMo1uNPMae+rD5CbZknhyzJleOwzAAK44Gw3N1gd9exW2yXJSQqu4adE246ix76PtkrtIn7PGqsraPEXvbhvrvhsa6eqzL3Gnx51k+ciw8vaUAb7wqFNsXBvvjliPXG4YeTXrReMi9pIh+Gf6WB8Nt9gAHVXH3T5jT3VOwu2YXYliyG+lxcC2m8flWj8lUPzWJXukUqfMflUGXkpi1uRGJFudY2De7f7qX4E+HXwCssfUJwbGDROFdWU5T0ddRffY/lU2DDEKltwQC3delBlkiPSDxtwuCp89KIYblFMu8hx9fX3ixpS8PL9LsccyXKo6YFiY77zzmtx9XWjWC2Qbub/OWPcBf86H7O2zAoylGW/G+YDu3Ee+jOA2gjWKuraWsN/bodeFZZda6UXj0vqVlyokKSzlTqqmxt9cChGD5Q30lXfxXUeKmjXKpbS4jS/QuQe1taSmjUnS6+8fnWuTNo0q+goYtd/wAjO0aSC6EHu/y4rT5XJGLWzAdZ186WBmQ3U+KmiOF26RpIocde5q1h4hPkyngaOuJxIkbMARwINM/o0ktjLgX/AGbUtwwxSEmJ7E/Rb8KlbJaSOSTmmZZEA1U2O8XHbpwq5ffi13slLTJPtReWFe47ctFdn2ynv/AVVWyeXBHRxK67ucQWP8ScfDyqxOS+KWSEsjh1LmxBvwGnWO415mTFKHJ3QyRlwIZ9I+FaaSNoZcyyOn+mblWK6XdeNF05Q4beUmTvhf4xhh76ojbLEYqcjeMRMR4SMaeMJyth5oB3uWtfKLlT1nqF6MajPl0OblHgf32tgH0eaIE+3p/9wVHxmxcHOhEL4ctwKshI7egaRzygjDECWMgajpD/AC9MvJDG4XE4uIHmnkyuLWBv0Tv06r1tLHoVxkZxnqe6M4bkYDfOykXPzYy66byL7tdLcajYnkcBfLI38p/AVz9KMy4XFYeOGJFEqasC6EdO2mRh10J/SrLe08ygdcrMAP4yaWPJkr7shzhjb+8iRNyVkG5we9SP6S1Qzyen4Kp7if8A3KK7nlVM6N8lIcot2YqHk04gMMg4/RoPJtJp1D4nFNlIvlkcC/dGCB7qr7ZlW3JD8NjYV2WVw7vzsiC8bpZWDtdrW0W494rjg5olIKQvMw/3eineUQknuLVBXbGAiAKh5W6hZQO8k6e+o+I5dyDSCGGMdZOc/gKzl4jLLrV9iligulhmTbMwcxh48O1tyKIzY9TesR4179GwRjnJ8RGL63zgk/iaRNpbYnnbNLKzNawIsthe+UZQNL1whVgCFNu741jpT53NLoeZuUmCj0ijlmPWFsvm1j5CuezNv4rF4iPD4WBULta5BYgDVm1sBYXOoNJaoTvNXP6FtgczBJjWXpy/s4evKD0m8W/p7aqqDZjdjFEEIiQ9JujcbyT84/gBYeFJm1+V7wzGGFI2jjAVsyk9L6ViCLAbvCjfKLaojEk1x+zHNxdrk6n73ujqt48ERrc66knrPG9OKIk6GMcuYz85htetG/8A2H41Ng5X4Q/SmjPUwJ+BYe6k14Mp116rVC2gwUXtfWqSsnWWzszaKSqWjcSKDY6aqTuv/wCKILbgLHs0+FV56MnK4oroA8T7ielaxHlVrhQeAqZJJlohLjZALZyR1NZh5Go0+Fhk+cw8Z7UvGf5TRUwr1Vp8lHAmknXGw6vkXZuTmHb1XmjP1grj3WND5OSkn+nLDJvsM2VvusB8aa5Nmn6LDurQ7PbdcEVtHPNdfczeKL6CJNsXFJOGkhky5LZspZfWvqwuKC43ZqPiHXLYGNTYaa5jrVrxwlL2LjXSxIrMyh/XCP8AbRSfvCx99Z5Jubto0xxUFSKG2ns3m2cC+mX30FmQ2bsq9NqclMJLmvG6M1rmKQnd9WS499Ku0PRtcPzOJU3GgmjZON/XXMvwrNKmaN2iro0J4mmmLaJhlY2uCqg9fqrW2L5C46LXmDIvtQkSjyW7DyoonJx5FZjGcwbLYhlbRV01W19dx867FNQjaOZwc3TN4sdBPxs3U2h8DuNWb6OMMEwrAG/7Vj/KlU1jeT00aljHIFG8tGwA/itl99Wn6IC3yFsxOk7gd2WOlmzqcKCGBwlZRu2DfFYgAEnn5tBqfXc7qiy4dwucowW+8gge+naLATR4zELzcMgMskgJ33aRlADZSbgjUaW66Ix4ksVWWIRo63zFrqd4C2XexIt43rCOBNbmry09ishKf/NOXoilP6Vw/wD9QfyNQ3amyZXc81h1VLcHja5JYaNffcEWGtxUn0VvbamG+04/kes6cXRomnuNXp7YjE4RgbHm5LHqs61WHyiRyFzOxJAAuTck6C3E3tVm+nv5zCH6ko96UB5BYNMPFLtOdbrAQmFU7pZyCAbcQmhv191LfgW1HDlLg2wKR4MOOdKiXFFSbq7Dow36lX3mlQxf+aI4l3kd3clndi7sdSSxuT51HdabJTN8Ns4Ot830Sd3USPwqIVo1swEqANSVIA6+kaFzQsrFGBVgbEHeD1GkiLe5HqTG1cTEb10y2FWrGwpsLZT4nExQR+tKwW/UPpN4Lc+FfRO0mXDQLFFZVjVYoh22tfwF2PcaRfQlsPIkuOcam8UPgf2jeJsvgaZtsSc5KF4KHv35SWP4UPdgtkVptzlHFPkRVkyRk21AzHdmOh4fE1xn2mgJEWbLYevYm9hfcNdaU8PJRDAzAs3uqluE1sFJscQN17+dCsY7biNKm85rWjyX0I31onRg0HPR7iQcfGLWJRh/LVvJw7qpjkQmXaEGvEjzVharoXhWc+TaHBua4mQ3rsRWpXWoLNFnNSFPGo7LXaNtKANpScrW32NvKkzkntyWacxSsHHNlhdRe4K8QO006b6TuT2xZ4cUGaMLGFdcwZTv3aA36qpVuS7Du0JkQ6qdeKn8KjxY6Lg5XvU/EV22zAzWKgnUbqBPGRvBHeP86q3x44yiYznKLDzshBZZEZraWIB7KHY/ETZCGLZN+86EA63veh9uz/P8FT9mreOdf+UbdlgaU8KirHDLckmJ+xCzKzM3RWBtC3rMxa+YH1tLDsJFO3ouMbYRjGCFMz7+uyAmqxixIyKM67luMwPVerI9EURXAENv517+SVhOLS3RvGSfDK/2okhxE2k+XnXIIDX+cDixy+r0feN9CtsYyRTGpMgFwyhgBY6aroL6mm/Gp+1k/wCo/wD6g+0eHChXKjZat8hbMwZ5JEJMgYDL095OmgWuqey2OeDt7kOTHTLuzgE7hEuXQlmuLA9Ilr9fZQj0dZ12phrxlRzjC5Qiwyv4VZWxsMksmWWR0XKTfn03i2m7vqZiMFh4pYGhnLtzyArzqNob62A67VnkSui4SAfpW2VJisTgYYlzO7SLfWyi6FnPYBcnupP5ZbURpI8Nh/8A4TCAxRfXbTnJj1lmHl31YfpL238mw2VNMTiFaNTfWOI/OP2FrBR49VUyqgWA1rFItvodziiRaw3kmwtfhTd6POQ52i7PKWXDIbMy6F335FJG4A3J4aDjoL5I8mpsdMsShlTUvJlOVFvvuRYk7gOJ8a+jdlbOjw8SQxLljQWA+JPWTvJpS2CEepRnpH2JhcFicNDhEKuP2kjFixsCCBr40s8pR/xc5PEqf5Fpl5Y8nNpYzHTzphZspbKhIC9BRYbyNDqfGtdpej/HYuUyxRAoQFJLgdJeiwtfgRTugabRX0snSohsfANiJEiT13dUUdZY2J7ABcnupzg9DuPO8QL3yE/AU6cgfR02z5WxOIeN3VCsarewLbzc8baDvNF+oaRokiTCYdIY9EhQKo624HzuT3mhOzcNchzxJHmrXNe2tijLIqC++7faP5CidgqqBuBH5fjS4Q+WfMuIVo5ZEOhSRlt3Ej8KN8m4UIkaUXAAsL2uSTf4Vvy60x+LJ4S3U9Vwp/Gs8m+ROKxxDW5uI75ZAdevKu9vh20R2HLdUSJVj3RliSdAbHfwFt9MEHIzGyIGCRoDuDtlPlY2p45L8jsLgReNc8ttZX1bw4IO6jmJxQRWaxNgTYbz2VTmQoJFecnORGJixUcs2QKhzHK1ybA2FrcasVTpUF9ptcXhbKbdIuul/qi5qYrC3nUt2UdBLWSa4E1kMKBmGY1gMa3uK1IFAjrFIa1haXnXDW5uwy7t+l+3rrSsgHroAlmsFqgSY7mj+0zvcnLYqLAW01FaR7VR2yqkgPWxUj3a0DJDRIxIKL4gViPBotyq2JBB8awznSs8+aq2TSEPZmzwCdTv4/hVjclYMsJH1yd/YtKeDwOUnNJEupOr67+oA067AVREbOjDMdVNxuGm6ofBpdsq7HH9rJv+cf8A9OT9I8eNc9tYd3w2HdFZnixDMF5sKWGVLixNhoTv0JFTsbN+1k+239RqZBLeA9kg96t+Vd8o7I4Yy3YIlVbese75M2n8tqk8lNkmfFoBcLGecYmILopFhfeCTp51jEzgcL0f5FbRSNpdLkhdx6r6VnktRNcdNjRtfZMLESHCxTSXRTmVS2XdoWB9XfbqBqbDs2FfViiXuRR+FDZOUQH0Pf8A2rieU31B51x0zp2GFVA3ADurYUsnlK3BF99Y/WV/YT3/AJ0UwsP7USQxOImyy5TzZ4Zvo309W9r9l6G8k8wjlR7ZlnkDW3XNibdlzUL9Z39hff8AnQzZ235EfEWC9KXPrfS6gaa9lKmFjzLKqi7EAdtAcbtAyGw0Ubu3tNCcdtMZTJNIABxY2ArjsjbEUzEJm42LIyhrWvYka7waaiKyqeV3K3ErjMSiEJlLRi2p3Dpi46LbtRuqwcFyfm5tG/SGLOZVbXmjvseMZNCNtchYZcY8rtJ+1dWKggLuAtuuN3XT7HEFQKugUAAdQAsB5VVsVIVoeReFWcyTF8RKbMBKQQOFzuDG9zr5U1REHQaW0t1dmmlRdrYfMoNrkHq4V02WmVBpa5JoAg7e2o8BQKoObNe99LW/Op+HOdFJt0lBI4a11mgR/XVWtuzKDbuvXS9IRGCaDwroi7++oWVsxb6ALEAt7O8232F79xqVg5c4LAWBNwOoWFqYzoUrISsSTqvrMo7yBUSXbuGX1p4x/ED8Kai3whNpck8JXslA5eWWDX/Vv9lGP4Wrj+ucTfNxTyfZT+9aeRk/ayfMh3GEio7yMHUD1Tv03W7aXZuVkh9XCN/HIq+41qNtY5vVghXvLv8A0Xp+RPrXuheZEYtoxhgLgngLcL6X3iuC4RUYMu8nrJ+j291DJo8a6ayRgm2ix2I++wrhDszFAjNiWAvcgZBv7gaPLXWS+Ia/RjKtc5IyCDewBN9d/wDhtS/JsJyAGxE7am95X+Cla2HJ2H6WZz9Yk/1E0aIfu+AapdviRlxIXEPm0QG+bKzX1OmgOlPHJXaazQsyqwAcr0lKnQLrY8KHYblnhMKqwMJgY1CnLA7L2WKrY8N1Mmy9sRTpzkZOW9tVIO4HUHUbxWM36FxiVNjn/ayf9R/6jUnByLzUtyRYox7ukv40YxWF2UrMX5jNmYtnmJNySToz9fCuaYrZqhxEkBGW7hVDXUEb9Dexsa6ZZrVUYxw07sBS4uG2hXxOtcdm49VYupXLcKwB67m+nVbyJopiOUWDXRI17LRW+K0F2ltkSiyIQAQblbDq0I461E22jWEUmNQWQ6gxWO67Nf3Ia9zMv/J++/8A/KlSPYhOUh2FwN0hG8fZrudiyjdJL4OD8bVXlQ/eTrl+0aVwkp4Rf9w/igrBwc3sp4SD8QKVxgcQN00/uP8A+SsnD4sf68vijH4Xo8iPSa+IeY/2jFJFKupjNusOh/8Adeg+MxxjkYIhd3y5BuFwDcseAqGWxo/128Y3/GOuWw1OcmVrnnnzEeHYLbxWeTFoSdpl456m1Qa2VsvM4kxf7Rtym/QjvwVOHfvqZhsSEljzEACd1uSAPmn4+ArptCEOirC1jvJLaHsoLtXZmbJCdc0ykZWW9ssgGuoB76iO7plS4tBja+2IFkB56PcNzA7j2V3xHK/CD/Vv9lGP4UtY7keFy3QW19aZj7lQfGjWE5JRgDowjQf6bMfN5CPdXS4YEt2/h9TnUsr6I0l5e4ceqsreCj4tXH9d2b5rCu3iT/Spo1h9gqv0yPsJEn9KX99Sv0VHxzt9qRyPLNb3UtWBfpv+/wDwdZH1FmTlDjjuwyIOuS4/qZaj/pLaD7pIF7Fsx/lDmnKDZsSm6xIP4RfztUp1Y2VTl4nS/u3UvPguIL/3uPy5dWwXsyJjCpkXM9mzNqLmwJIUgEHq0F9aG7b2A2IcFSyoBayyWQ6nUaEnxG61MY2YpN2LMe06eQsKkmK1YxyOMtSNJRUlTEaPkMu9rHvdm+ASp0PJGBd+TwS/9ZamZkrgy1b8TkfUhYoLoDotjQpuzeGVf6FFdfkkfFA32iW/qJqSVNY5uoc5PqWoo1hVR6qqvcAPhXnY9dbhKzkFRZVEYjdc1ksBrfvPDzqQyDiAaDcq9pLDh5GO5ELW6zoEXxa3lRYGo5Q4bnhCZVEjGyqTa/Z39lFGUDfXzviMIzBpGYlnJc9++4PfpVr7P2682x/lGY86sbIzcc6dG/jofGiLt0D2A3KTHSLjZFBxgS6kMszrDbKuuUGwF9O01ZHo3lRsKx6RJlbMT15U3dlrVSW08dZEaQkliLn+GrX9DmJD4FyL/PuNfsx1eWovSKG6tjA3I3BZ2Yw3YsWN3bUkknQG1bz7Gw0a3SCMaqDpe4JFwSb3FEp5rE36zQrG7RicNGsqZyDYZhv3j31g5SfU1UUTRhY19WNF7lA+AoVynwueEDKGs4IG65IYD3kUSwk/OKGA37x1EaFe8G4pJ9Ku3J8KsHN5cjlw6ut7lcpXUG447qIJykkEmoo6YZMqhSNV07raVIMigXYgDrJsOzU1XcXL0knnIbX/ANp7D7rD8anfrhhpFyymQKbaOhYeaE11+U+hz+Z6D1g3VxdTcV2YCkbAYrDFgVxEbAHogNlbfexDWJHDdTamP0vl06xurOOOdfeRcpwvYkGlvDuRLiAFZiJb2H1lQ391Hhi1NCtjE/LcQFNyTEbdhQXN/wDN1TOOxUJbk+CaXoj5O1m1BzrbvvXB8MyTLcABJofpXvmbJ1C2+j2080QW2Ug3JyElRbtsANfGhc6nKWY685Ab908f51KVFN2Gdo6r3GpELaDuFcsSvRauyrTMzdDpXVVrSAXHifia7KyjeQPGkM6xR13hh3nt+FYiccAT4aUI5U8pIsHCZHJsOiqr60jeyOodZ7D4pjDTsqi5IAG/s/KtMNiopNEkRj1KwJ8ga+ZuVnKTFY5yZZCsf0YUJEaju+ke0+6l3DyvEwZGZGG5kJUjtBGtKxn1+8NRpIaQfRJ6QXxZ+SYo3nVbxycZQPWDfXA1vxF+qrJlWnYgZItqj2PGpRW+t+v41zZKYjiWvuFZWM1mBfW+1+ArsFpgarB1mqo9Je0S0xgB0zJm7lXP8WHlVszSqguxA76ovlqGOOnc+o5YxkEG4CKDpvG7jRpdX0DUrrqL0GJLHsuRb/O8eVOXo9k5zASYbLmLYhgF68yR6dg0JJ6qVdibNZ0zgNbOqqeBYlQB32N6vfYPJSHBvK8eY84xYA7owbXVANwNayaxyUvQzSc00n1EHaPormkI/wCKjAAsF5trDr1za99WB6NeS7YLCtE0iuTKz3VSBqqC1ieyijiiuyR0D9o/AVzuTb3OjSktiJKNT3mtQo6hWJZBc6jeeNariU9oHu19wqBmmFjyyyKlgCFe3C5uD3bhSH6b1DYbD2sXWY3UEEgFG4X7BUr0nYp0jV43dL2BG4Gx4g7xrVcY/ahmi5uVEIBuCoytexsSRvrq8Pii/vNmGWcvypCwT/n9jXv86v7VNfDHg1x2/wB6jyQMOHlXU4tGSZy/zgRW0UhX1GKn6rFTWpH+EfiK9r2+41IBjC7RlIAMjkAjex6+urJ2ZsyUM+IjyMWiCKr3sWS4XNbXL11VGB41cHIiUvhF11uR5GlnTcExwpSOc82OdWVoYxmGUlZbqBe5VVKjKDuO8241PeHES9Fo1UNkuwbdldHuBcm/Rt40ZBuPjUiNLiuXZ7m262NJ2BVu41l5Ohf7P4VtzF73qFipVEFyer40JWS3QVXDrxHvNvK9S8PGq7gB3AChGH2xhyCefiAUAveRRlvuvc6ca77H27hsSzrh5klMds+Q3AzXtruO47qTTRSCOOxWRdN50H4nyr5+5f7e+VYprH9lDeOPttozeJG/qAqxfSByhMQmy744wo7Hkt+BXyqnsFBfU92u7tJ/zhTxY3klpQSlpVkTnB1D/PjUTGRi1xTWmwFY80CImMTTqZGIuAMy2B16X0e6lqQXHv8APfV5sKgtiYT1Guw9qPhp4sRH68Thx223r4i48a+tcHilmijlQ3SRFdT2MAw9xr49jr6Y9Gu0ANk4UyGxVCtuNlZgNO4Vgk3si20uRjMfxPxqNK6rvNL+2uWca6J0j2a++9h5mq825y6JJGfwTU+e4V1Lw7SuboweW9oqy0MTt2GMEs3Hz3buulnbHpAVB0AFHtObX7hvNVPjeUUrk5ejfiek3md1CXuxuxJPWTc0ascfyq/5GoTf5n7Dbtrl68l8pLd/RXy9ZvGgC7Ud3VnN7bgBYDrtXtkbAnxLZYYmfrIHRXvc6Dzqwdjei+JUVsSzF97Kj2TfoAQMx0tWc5Tnyy4xjHhASHFGRY4MONfoomgJG5yNwsLm/XTlyZ5JYl2zYjEOi8QkjFj/ABbvjTFsDk5DEMsMaoOJF7nvJ1PjTQkYUADQCpnkfXkqEF04OMcFgALkDS5JJ8zqaJ7OSy+P5UPklqfsw9A/aP4VijV8AOSFQzEKD0jvF+PbWVxR4WHdQCHlTEZHVroQ7DXVTZiN4o5FPG4uGXruCLedQ0aJrqcdpbNixK2mTOBu1ItqDvB6xSftb0Zq2uHlK/UkFx4MNR4g01wco8GXeNZg7p6yoGYjhboggm/VU8bUc/NwPbrkKxjyJze6rhKUeGTNRl0KU2tySxeHuXgcqPpx9NB13I1HiBQIN1VfWM5SJCRz0iAnggJt13JP4UlcquUWzpr/APDq77uctkbvuup8TXVDxD6o5pYezK4ZQd4rUYRST0rAfSt4AjcTWcXOgPQJt26mtRIrbvAb/jXRHJGRm4NEvCYAs+VZEbQm5OW27TXeewXqyeSUZw8WRyN9wR28NaqwCpmH2lMnqSOB1XJHkdK1uMlTRlJSvZl3Q4pTc3Fj8anYedbbx5iqy2ft2Q7OmlLpzkc0YAK7w1hYjrNyb/VNAsVtueT1pGt1Kco8hWWPw0Z3T4ZU8k41a6Frbf5RQwqbuL9QILdwHWfKqn21taSZsxJVL6ICcoHV29531CvXmFxbid1dmPBHHHbkxc3J2wLtRBlHY351ZHoJ6DYssCqssWUtoDYyXseNrjzpR2ZMqyXdFfQizDcesduhHjR0balFwjc2Dp0Oj279/lWH2bzLdmjzOO1Eb0hyyCUrIrLzkrPrxAvlt1ixFLuzsw9ZhzZsbVI5RyEmNiST0t5JPDiahLiwosb9lhvrnxxWLM4t8GrbnBMZ9vPCZMKtpRi4rJic97JGALIL6EgG4HVSrtIIZZebJ5u7FM3rZbkrfttRJ9rGRZQVztIULTPcuuUm6qTxbceygs76N1sanNUY6b6lY93ZCXUi/AAeA3U0pyvkEIRi8jC9szdEC+nfS2sV6kxYS9ZY5yh+UuUFLkzjNpSy+sxt1DQf3qOkJNPPJ/0b4vEWJj5mP25dPJPWPkB21ZGwvRphMPZpRz7/APMAyeEe7zvUylbuTtlJdineT/I7E4sjmoyV4udEH8R39wuas/YHorw0Az4tudb2RdUHZvzP7h2VYLyBFAUAAaADS35CheJnubk3/wA6qlNvgdJGl1ChIkWOMbgoAA8BWMPh8zaa1zVs5tqaKwLkFh40N0CVkhbILAVyZ7169a1kaGDRPZfqHvP4UMNE9meoe8/hTQmImM5IFpHbNHChZjewaQkkm4LXVfI1KwnJjCR7w0h4lrtc9fS0v4URmYF27z8a5M56qkdEHCbGTDlmw6RB3vmZw/S3lbhXAGu+wt2CkrlJyg2lC4WZuajJtnw6hVI45XsSDbrNWGIqxicJHIhSRQ6NvVtQaakDj2KG2mr3Yq/OJr0hvt9YXup93aaEuSeNW9tr0bRMM2EYxSD6LklD46sp86rrbmxJ8O5E8bISTZrdBu1WGhrROzNqgARWpFSnirkyUAYXEMON+/Wu8e0PaHlUUisZauOSUeonFMd+TyCXA4+zABBDJc/UYsdO69Am2hGPpeQJoJl/v21jJWsPEzhddSJYoyoLPthOAY1wfbJ4KPE/lUDJXubofisr6iWGC6EqPajA3IB7tPfrXRtuPwVR33P4ioOSsiGpWbJVJleXHsTHxjSEXseqwreK43oSO7+1Mvos2dG+NVZlzRm5Yai4VJH4doHlTpsna+DlkhZ9lhMJiJWhhm5wlswNgWS+gv29e+1GniUm7f8Azv6GTm7cYpUtvgn29Sr5ZOjop7rbvACiuxuQWKxNmPNwx+1K4Bt1hB0j42r6A/UnAfuyebfnWP1HwH7sn8350tUG7bb/ALfUr8Tsvd/IrfZnouwUYvNiWlPEK6Inuu3vovs/Y2Fwrf8ADJEGv65bPIOwMx08Kcf1HwH7sn8351n9R8B+7J/N+dGqHd+31D8Tsvd/IDJtabS8kSjtZS3x1qYduKBqU+8PzqZ+o+A/dk/m/OvfqPgP3ZP5vzpPyvX2+o7y9l7v5C5itr5iekPvD864JiAxAzL94fnTX+pGA/dk82/OvfqPgP3ZPNvzp6sfr7fULy9l7v5ELCNGg9dL8TmXy312+VJ7afeX867fqPgP3ZP5vzpf2vFsXDkc5FGQb2MeZxcfROUnKe+o0wfV+31HryLovf6Bn5Wntp94fnWPlKf7ifeH50r7HxuxZ3K/Jgmtlzh7twFgL2O7Qm+opkj5N7LYgCBLk2Gj03CC6v2+oLLN8Je7+RID0V2Uege8/hSZyQjyxSIPVSeZFG+wDaCnLZXqH7R/Cs5R0yaNIS1wUu4BnXpN9o/GtAK6TnpN3n41zvWRsZrNaXrwNAHeNq7SwrIpSRVdTvVgCD4GoivXaOWmJiNym9GCPd8Gebb/AGmJyH7Lb07jcd1VltPZEsDZZo3Q3I6SmxtxB3MO0V9GiS281G2js+PExmOVQyN1gaHgwuN4q1IhxPnA4FiGZRmVd5HDtI3gdu6oxjq08Z6LXQsY5RIoHRU9Fz2FvVv5A9lLuP2BbRo3WQDVMoSQdoX1ZR2gjvNVaJoTcley0RxGBAJAcEjerXRh3htPfUYwmqoCPlrYRGiWzNkyztlhieRvqre3edw8ad9iei3EPriXEC9Qs7nyay+Zo2XIFdLBTPyf5DYvE2KxFEP05OivhfVvAVZmzPRxh4ZEkWSYshvqUsfDJpTulS5pcD0ldbL5IDBYjBxhg8soxWdwCAf2RCKASdBc66b6ichuUkuGgwmATDsZ1nkGIEkb2jjzFi4bde1/KnHlOzxYjB4kRvIkJmEgjF2HOKFU24jf5VI/XmP91xd/+j/et6lKEa32/wBs5LjCcrdb/wCl8ivsPipmw04mM8fOTQ4sc6HMbCTnc0bFGzJCSoGlipy3XWu8UuKaaNkWVIi+xyySNI0i33rmOh0vnJ36Xp6PLpP3XF/9n+9A9o7WjllaULtOMtYkRrZbgBQbdlr99LRPsPzIdzny8xWKcoWheEjCbSGWOQve0UXNtdQLNfNYb+qtuQbYvm8TFLC8x59IJC0pjtGsMac6pIubgZrKRqTretcLtSNJBIf0q5DXKuLq3WpHFd2n1RWP0lGMuU7WQKoUKosunG1HlyqqDzY3di9Ps2X5FAYxKZGfaDPmknvaLnBEdGuCFVco3EgXvepuK2lOcTI4GJMZwr4VXN8hb5JzwawN+c5zML26he+lFcPtSMKQ/wClJbqVOdSR0kZCQvjfW9iB239JtRCTrtYDgANF0tp1cfOjRLsLzIdxXgaf5NKs7ygxSYVVziXm5VWGVlDsvSQMpXpC/TC3onjsO8sUzFcQpE2zQimSTOqyLEsqkgjMcpYE9dzoac4+XMYAHybFmwAuYtTbidd9bfr5H+64v/tf3paJ9ilkx9xJ5XbXaLaqGOVlhwbYOFo+cNnEpfnCQT0yqFdTfhUDlFsXZpxGJITExcyJCVjERVubZFfL0swJLrbPa+tjpU7aezsFOcS8kGNMuIkDiXmFzw2t0YzwFgBrXeWLDMzvzWODSc4JCIFu+don6XXlMel/baqUJIl5IPlgGDYeBYssT452X5PlVebXO2IAZVUlwAQL5ibW1tTxsLlFhlOEwuHGJRXMUmcsjFjKsjBJMzl7dBrlQQLCgMGHw0Ybmk2gjZkdG5lTkZJJJFNjoRZytjwArrgkwsUkMiw47PDzIUmFbkRLKpGa1wH5wkgeyKHCTCOSC6hvkuehP/8AMz/1U4bK9Q/aPwFKHJeJxC7OpQyTSSBW3gMbi4pv2T6h+0fwrHL/AFGdGH+kgTj8E6ueiSCbggXGvdUf5O/sN9016vVlRqpGBhn9hvums/JX9lvumvV6ig1GRhm9hvI1uMO/st5GvV6ig1G4ib2W+6a2KP7LdwB1r1ep0FnF5JOEbfdNAdocnZJL9Eyxs12imzdEn6cUliYz2buq1er1ArAWK5B4oyKqgGE7zJ+0ePsDFVZl3W1Jozsv0bYdCGlV5W6jcR/d3nxNer1O2IcMLghGoWOMIo3Kq2A8AKkKh6j5V6vUqHZjmj1HyNaNmB9VrddjWK9RQWZyt1N5GsZG6j5GsV6ih2ZMbdTeRrQxN1N5GvV6lQWaGJvZbyNZETdTeRr1eooNR4xN7LeRrHNN7LeRr1eooNRjmm9lvI1tzTey3ka9XqdBqMc23st5Gvc03U3kaxXqKDUeMTey3ka15p7+q3ka9XqKCzIgb2W8jRnZ8BVNd9716vUUJs//2Q=="/>
          <p:cNvSpPr>
            <a:spLocks noChangeAspect="1" noChangeArrowheads="1"/>
          </p:cNvSpPr>
          <p:nvPr/>
        </p:nvSpPr>
        <p:spPr bwMode="auto">
          <a:xfrm>
            <a:off x="0" y="-1571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6" name="Picture 8" descr="http://t2.gstatic.com/images?q=tbn:ANd9GcR-EfkViU60rdEpyZedjha-oimZi6-hVjhc3lu7csIU0IK5v_kfD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365" y="1268760"/>
            <a:ext cx="3331531" cy="20173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3945" y="3804477"/>
            <a:ext cx="1053719" cy="142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99541" y="3820315"/>
            <a:ext cx="1409140" cy="1409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3945" y="5403098"/>
            <a:ext cx="1296718" cy="1325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04182" y="5517232"/>
            <a:ext cx="1747738" cy="1169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851920" y="3895196"/>
            <a:ext cx="1756746" cy="1243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252244" y="5245880"/>
            <a:ext cx="1462764" cy="1462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3" name="Picture 15">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429388" y="5286388"/>
            <a:ext cx="2322022" cy="1398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009692" y="1356756"/>
            <a:ext cx="1417886" cy="166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000760" y="3286124"/>
            <a:ext cx="2643206" cy="155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ox(in)">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Effect transition="in" filter="checkerboard(across)">
                                      <p:cBhvr>
                                        <p:cTn id="17" dur="500"/>
                                        <p:tgtEl>
                                          <p:spTgt spid="2064"/>
                                        </p:tgtEl>
                                      </p:cBhvr>
                                    </p:animEffect>
                                  </p:childTnLst>
                                </p:cTn>
                              </p:par>
                              <p:par>
                                <p:cTn id="18" presetID="5" presetClass="entr" presetSubtype="10" fill="hold" nodeType="with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checkerboard(across)">
                                      <p:cBhvr>
                                        <p:cTn id="20" dur="500"/>
                                        <p:tgtEl>
                                          <p:spTgt spid="2065"/>
                                        </p:tgtEl>
                                      </p:cBhvr>
                                    </p:animEffect>
                                  </p:childTnLst>
                                </p:cTn>
                              </p:par>
                              <p:par>
                                <p:cTn id="21" presetID="5" presetClass="entr" presetSubtype="10" fill="hold" nodeType="withEffect">
                                  <p:stCondLst>
                                    <p:cond delay="0"/>
                                  </p:stCondLst>
                                  <p:childTnLst>
                                    <p:set>
                                      <p:cBhvr>
                                        <p:cTn id="22" dur="1" fill="hold">
                                          <p:stCondLst>
                                            <p:cond delay="0"/>
                                          </p:stCondLst>
                                        </p:cTn>
                                        <p:tgtEl>
                                          <p:spTgt spid="2063"/>
                                        </p:tgtEl>
                                        <p:attrNameLst>
                                          <p:attrName>style.visibility</p:attrName>
                                        </p:attrNameLst>
                                      </p:cBhvr>
                                      <p:to>
                                        <p:strVal val="visible"/>
                                      </p:to>
                                    </p:set>
                                    <p:animEffect transition="in" filter="checkerboard(across)">
                                      <p:cBhvr>
                                        <p:cTn id="23" dur="500"/>
                                        <p:tgtEl>
                                          <p:spTgt spid="206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057"/>
                                        </p:tgtEl>
                                        <p:attrNameLst>
                                          <p:attrName>style.visibility</p:attrName>
                                        </p:attrNameLst>
                                      </p:cBhvr>
                                      <p:to>
                                        <p:strVal val="visible"/>
                                      </p:to>
                                    </p:set>
                                    <p:anim calcmode="lin" valueType="num">
                                      <p:cBhvr>
                                        <p:cTn id="28" dur="500" fill="hold"/>
                                        <p:tgtEl>
                                          <p:spTgt spid="2057"/>
                                        </p:tgtEl>
                                        <p:attrNameLst>
                                          <p:attrName>ppt_w</p:attrName>
                                        </p:attrNameLst>
                                      </p:cBhvr>
                                      <p:tavLst>
                                        <p:tav tm="0">
                                          <p:val>
                                            <p:fltVal val="0"/>
                                          </p:val>
                                        </p:tav>
                                        <p:tav tm="100000">
                                          <p:val>
                                            <p:strVal val="#ppt_w"/>
                                          </p:val>
                                        </p:tav>
                                      </p:tavLst>
                                    </p:anim>
                                    <p:anim calcmode="lin" valueType="num">
                                      <p:cBhvr>
                                        <p:cTn id="29" dur="500" fill="hold"/>
                                        <p:tgtEl>
                                          <p:spTgt spid="2057"/>
                                        </p:tgtEl>
                                        <p:attrNameLst>
                                          <p:attrName>ppt_h</p:attrName>
                                        </p:attrNameLst>
                                      </p:cBhvr>
                                      <p:tavLst>
                                        <p:tav tm="0">
                                          <p:val>
                                            <p:fltVal val="0"/>
                                          </p:val>
                                        </p:tav>
                                        <p:tav tm="100000">
                                          <p:val>
                                            <p:strVal val="#ppt_h"/>
                                          </p:val>
                                        </p:tav>
                                      </p:tavLst>
                                    </p:anim>
                                    <p:animEffect transition="in" filter="fade">
                                      <p:cBhvr>
                                        <p:cTn id="30" dur="500"/>
                                        <p:tgtEl>
                                          <p:spTgt spid="2057"/>
                                        </p:tgtEl>
                                      </p:cBhvr>
                                    </p:animEffect>
                                  </p:childTnLst>
                                </p:cTn>
                              </p:par>
                              <p:par>
                                <p:cTn id="31" presetID="53" presetClass="entr" presetSubtype="0" fill="hold" nodeType="withEffect">
                                  <p:stCondLst>
                                    <p:cond delay="0"/>
                                  </p:stCondLst>
                                  <p:childTnLst>
                                    <p:set>
                                      <p:cBhvr>
                                        <p:cTn id="32" dur="1" fill="hold">
                                          <p:stCondLst>
                                            <p:cond delay="0"/>
                                          </p:stCondLst>
                                        </p:cTn>
                                        <p:tgtEl>
                                          <p:spTgt spid="2058"/>
                                        </p:tgtEl>
                                        <p:attrNameLst>
                                          <p:attrName>style.visibility</p:attrName>
                                        </p:attrNameLst>
                                      </p:cBhvr>
                                      <p:to>
                                        <p:strVal val="visible"/>
                                      </p:to>
                                    </p:set>
                                    <p:anim calcmode="lin" valueType="num">
                                      <p:cBhvr>
                                        <p:cTn id="33" dur="500" fill="hold"/>
                                        <p:tgtEl>
                                          <p:spTgt spid="2058"/>
                                        </p:tgtEl>
                                        <p:attrNameLst>
                                          <p:attrName>ppt_w</p:attrName>
                                        </p:attrNameLst>
                                      </p:cBhvr>
                                      <p:tavLst>
                                        <p:tav tm="0">
                                          <p:val>
                                            <p:fltVal val="0"/>
                                          </p:val>
                                        </p:tav>
                                        <p:tav tm="100000">
                                          <p:val>
                                            <p:strVal val="#ppt_w"/>
                                          </p:val>
                                        </p:tav>
                                      </p:tavLst>
                                    </p:anim>
                                    <p:anim calcmode="lin" valueType="num">
                                      <p:cBhvr>
                                        <p:cTn id="34" dur="500" fill="hold"/>
                                        <p:tgtEl>
                                          <p:spTgt spid="2058"/>
                                        </p:tgtEl>
                                        <p:attrNameLst>
                                          <p:attrName>ppt_h</p:attrName>
                                        </p:attrNameLst>
                                      </p:cBhvr>
                                      <p:tavLst>
                                        <p:tav tm="0">
                                          <p:val>
                                            <p:fltVal val="0"/>
                                          </p:val>
                                        </p:tav>
                                        <p:tav tm="100000">
                                          <p:val>
                                            <p:strVal val="#ppt_h"/>
                                          </p:val>
                                        </p:tav>
                                      </p:tavLst>
                                    </p:anim>
                                    <p:animEffect transition="in" filter="fade">
                                      <p:cBhvr>
                                        <p:cTn id="35" dur="500"/>
                                        <p:tgtEl>
                                          <p:spTgt spid="2058"/>
                                        </p:tgtEl>
                                      </p:cBhvr>
                                    </p:animEffect>
                                  </p:childTnLst>
                                </p:cTn>
                              </p:par>
                              <p:par>
                                <p:cTn id="36" presetID="53" presetClass="entr" presetSubtype="0" fill="hold" nodeType="withEffect">
                                  <p:stCondLst>
                                    <p:cond delay="0"/>
                                  </p:stCondLst>
                                  <p:childTnLst>
                                    <p:set>
                                      <p:cBhvr>
                                        <p:cTn id="37" dur="1" fill="hold">
                                          <p:stCondLst>
                                            <p:cond delay="0"/>
                                          </p:stCondLst>
                                        </p:cTn>
                                        <p:tgtEl>
                                          <p:spTgt spid="2061"/>
                                        </p:tgtEl>
                                        <p:attrNameLst>
                                          <p:attrName>style.visibility</p:attrName>
                                        </p:attrNameLst>
                                      </p:cBhvr>
                                      <p:to>
                                        <p:strVal val="visible"/>
                                      </p:to>
                                    </p:set>
                                    <p:anim calcmode="lin" valueType="num">
                                      <p:cBhvr>
                                        <p:cTn id="38" dur="500" fill="hold"/>
                                        <p:tgtEl>
                                          <p:spTgt spid="2061"/>
                                        </p:tgtEl>
                                        <p:attrNameLst>
                                          <p:attrName>ppt_w</p:attrName>
                                        </p:attrNameLst>
                                      </p:cBhvr>
                                      <p:tavLst>
                                        <p:tav tm="0">
                                          <p:val>
                                            <p:fltVal val="0"/>
                                          </p:val>
                                        </p:tav>
                                        <p:tav tm="100000">
                                          <p:val>
                                            <p:strVal val="#ppt_w"/>
                                          </p:val>
                                        </p:tav>
                                      </p:tavLst>
                                    </p:anim>
                                    <p:anim calcmode="lin" valueType="num">
                                      <p:cBhvr>
                                        <p:cTn id="39" dur="500" fill="hold"/>
                                        <p:tgtEl>
                                          <p:spTgt spid="2061"/>
                                        </p:tgtEl>
                                        <p:attrNameLst>
                                          <p:attrName>ppt_h</p:attrName>
                                        </p:attrNameLst>
                                      </p:cBhvr>
                                      <p:tavLst>
                                        <p:tav tm="0">
                                          <p:val>
                                            <p:fltVal val="0"/>
                                          </p:val>
                                        </p:tav>
                                        <p:tav tm="100000">
                                          <p:val>
                                            <p:strVal val="#ppt_h"/>
                                          </p:val>
                                        </p:tav>
                                      </p:tavLst>
                                    </p:anim>
                                    <p:animEffect transition="in" filter="fade">
                                      <p:cBhvr>
                                        <p:cTn id="40" dur="500"/>
                                        <p:tgtEl>
                                          <p:spTgt spid="2061"/>
                                        </p:tgtEl>
                                      </p:cBhvr>
                                    </p:animEffect>
                                  </p:childTnLst>
                                </p:cTn>
                              </p:par>
                              <p:par>
                                <p:cTn id="41" presetID="53" presetClass="entr" presetSubtype="0" fill="hold" nodeType="withEffect">
                                  <p:stCondLst>
                                    <p:cond delay="0"/>
                                  </p:stCondLst>
                                  <p:childTnLst>
                                    <p:set>
                                      <p:cBhvr>
                                        <p:cTn id="42" dur="1" fill="hold">
                                          <p:stCondLst>
                                            <p:cond delay="0"/>
                                          </p:stCondLst>
                                        </p:cTn>
                                        <p:tgtEl>
                                          <p:spTgt spid="2062"/>
                                        </p:tgtEl>
                                        <p:attrNameLst>
                                          <p:attrName>style.visibility</p:attrName>
                                        </p:attrNameLst>
                                      </p:cBhvr>
                                      <p:to>
                                        <p:strVal val="visible"/>
                                      </p:to>
                                    </p:set>
                                    <p:anim calcmode="lin" valueType="num">
                                      <p:cBhvr>
                                        <p:cTn id="43" dur="500" fill="hold"/>
                                        <p:tgtEl>
                                          <p:spTgt spid="2062"/>
                                        </p:tgtEl>
                                        <p:attrNameLst>
                                          <p:attrName>ppt_w</p:attrName>
                                        </p:attrNameLst>
                                      </p:cBhvr>
                                      <p:tavLst>
                                        <p:tav tm="0">
                                          <p:val>
                                            <p:fltVal val="0"/>
                                          </p:val>
                                        </p:tav>
                                        <p:tav tm="100000">
                                          <p:val>
                                            <p:strVal val="#ppt_w"/>
                                          </p:val>
                                        </p:tav>
                                      </p:tavLst>
                                    </p:anim>
                                    <p:anim calcmode="lin" valueType="num">
                                      <p:cBhvr>
                                        <p:cTn id="44" dur="500" fill="hold"/>
                                        <p:tgtEl>
                                          <p:spTgt spid="2062"/>
                                        </p:tgtEl>
                                        <p:attrNameLst>
                                          <p:attrName>ppt_h</p:attrName>
                                        </p:attrNameLst>
                                      </p:cBhvr>
                                      <p:tavLst>
                                        <p:tav tm="0">
                                          <p:val>
                                            <p:fltVal val="0"/>
                                          </p:val>
                                        </p:tav>
                                        <p:tav tm="100000">
                                          <p:val>
                                            <p:strVal val="#ppt_h"/>
                                          </p:val>
                                        </p:tav>
                                      </p:tavLst>
                                    </p:anim>
                                    <p:animEffect transition="in" filter="fade">
                                      <p:cBhvr>
                                        <p:cTn id="45" dur="500"/>
                                        <p:tgtEl>
                                          <p:spTgt spid="2062"/>
                                        </p:tgtEl>
                                      </p:cBhvr>
                                    </p:animEffect>
                                  </p:childTnLst>
                                </p:cTn>
                              </p:par>
                              <p:par>
                                <p:cTn id="46" presetID="53" presetClass="entr" presetSubtype="0" fill="hold" nodeType="withEffect">
                                  <p:stCondLst>
                                    <p:cond delay="0"/>
                                  </p:stCondLst>
                                  <p:childTnLst>
                                    <p:set>
                                      <p:cBhvr>
                                        <p:cTn id="47" dur="1" fill="hold">
                                          <p:stCondLst>
                                            <p:cond delay="0"/>
                                          </p:stCondLst>
                                        </p:cTn>
                                        <p:tgtEl>
                                          <p:spTgt spid="2060"/>
                                        </p:tgtEl>
                                        <p:attrNameLst>
                                          <p:attrName>style.visibility</p:attrName>
                                        </p:attrNameLst>
                                      </p:cBhvr>
                                      <p:to>
                                        <p:strVal val="visible"/>
                                      </p:to>
                                    </p:set>
                                    <p:anim calcmode="lin" valueType="num">
                                      <p:cBhvr>
                                        <p:cTn id="48" dur="500" fill="hold"/>
                                        <p:tgtEl>
                                          <p:spTgt spid="2060"/>
                                        </p:tgtEl>
                                        <p:attrNameLst>
                                          <p:attrName>ppt_w</p:attrName>
                                        </p:attrNameLst>
                                      </p:cBhvr>
                                      <p:tavLst>
                                        <p:tav tm="0">
                                          <p:val>
                                            <p:fltVal val="0"/>
                                          </p:val>
                                        </p:tav>
                                        <p:tav tm="100000">
                                          <p:val>
                                            <p:strVal val="#ppt_w"/>
                                          </p:val>
                                        </p:tav>
                                      </p:tavLst>
                                    </p:anim>
                                    <p:anim calcmode="lin" valueType="num">
                                      <p:cBhvr>
                                        <p:cTn id="49" dur="500" fill="hold"/>
                                        <p:tgtEl>
                                          <p:spTgt spid="2060"/>
                                        </p:tgtEl>
                                        <p:attrNameLst>
                                          <p:attrName>ppt_h</p:attrName>
                                        </p:attrNameLst>
                                      </p:cBhvr>
                                      <p:tavLst>
                                        <p:tav tm="0">
                                          <p:val>
                                            <p:fltVal val="0"/>
                                          </p:val>
                                        </p:tav>
                                        <p:tav tm="100000">
                                          <p:val>
                                            <p:strVal val="#ppt_h"/>
                                          </p:val>
                                        </p:tav>
                                      </p:tavLst>
                                    </p:anim>
                                    <p:animEffect transition="in" filter="fade">
                                      <p:cBhvr>
                                        <p:cTn id="50" dur="500"/>
                                        <p:tgtEl>
                                          <p:spTgt spid="2060"/>
                                        </p:tgtEl>
                                      </p:cBhvr>
                                    </p:animEffect>
                                  </p:childTnLst>
                                </p:cTn>
                              </p:par>
                              <p:par>
                                <p:cTn id="51" presetID="53" presetClass="entr" presetSubtype="0" fill="hold" nodeType="withEffect">
                                  <p:stCondLst>
                                    <p:cond delay="0"/>
                                  </p:stCondLst>
                                  <p:childTnLst>
                                    <p:set>
                                      <p:cBhvr>
                                        <p:cTn id="52" dur="1" fill="hold">
                                          <p:stCondLst>
                                            <p:cond delay="0"/>
                                          </p:stCondLst>
                                        </p:cTn>
                                        <p:tgtEl>
                                          <p:spTgt spid="2059"/>
                                        </p:tgtEl>
                                        <p:attrNameLst>
                                          <p:attrName>style.visibility</p:attrName>
                                        </p:attrNameLst>
                                      </p:cBhvr>
                                      <p:to>
                                        <p:strVal val="visible"/>
                                      </p:to>
                                    </p:set>
                                    <p:anim calcmode="lin" valueType="num">
                                      <p:cBhvr>
                                        <p:cTn id="53" dur="500" fill="hold"/>
                                        <p:tgtEl>
                                          <p:spTgt spid="2059"/>
                                        </p:tgtEl>
                                        <p:attrNameLst>
                                          <p:attrName>ppt_w</p:attrName>
                                        </p:attrNameLst>
                                      </p:cBhvr>
                                      <p:tavLst>
                                        <p:tav tm="0">
                                          <p:val>
                                            <p:fltVal val="0"/>
                                          </p:val>
                                        </p:tav>
                                        <p:tav tm="100000">
                                          <p:val>
                                            <p:strVal val="#ppt_w"/>
                                          </p:val>
                                        </p:tav>
                                      </p:tavLst>
                                    </p:anim>
                                    <p:anim calcmode="lin" valueType="num">
                                      <p:cBhvr>
                                        <p:cTn id="54" dur="500" fill="hold"/>
                                        <p:tgtEl>
                                          <p:spTgt spid="2059"/>
                                        </p:tgtEl>
                                        <p:attrNameLst>
                                          <p:attrName>ppt_h</p:attrName>
                                        </p:attrNameLst>
                                      </p:cBhvr>
                                      <p:tavLst>
                                        <p:tav tm="0">
                                          <p:val>
                                            <p:fltVal val="0"/>
                                          </p:val>
                                        </p:tav>
                                        <p:tav tm="100000">
                                          <p:val>
                                            <p:strVal val="#ppt_h"/>
                                          </p:val>
                                        </p:tav>
                                      </p:tavLst>
                                    </p:anim>
                                    <p:animEffect transition="in" filter="fade">
                                      <p:cBhvr>
                                        <p:cTn id="55"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214290"/>
            <a:ext cx="8715436" cy="6801862"/>
          </a:xfrm>
          <a:prstGeom prst="rect">
            <a:avLst/>
          </a:prstGeom>
          <a:noFill/>
        </p:spPr>
        <p:txBody>
          <a:bodyPr wrap="square" rtlCol="0">
            <a:spAutoFit/>
          </a:bodyPr>
          <a:lstStyle/>
          <a:p>
            <a:r>
              <a:rPr lang="es-ES" sz="2200" b="1" dirty="0" smtClean="0"/>
              <a:t>Objetivo General:</a:t>
            </a:r>
          </a:p>
          <a:p>
            <a:pPr lvl="0"/>
            <a:r>
              <a:rPr lang="es-EC" sz="2000" dirty="0" smtClean="0"/>
              <a:t>Alcanzar una eficiente organización,  mediante capacitación y adiestramiento de todos sus trabajadores, a fin de que cuando se presente una emergencia, se pueda dar una respuesta inmediata y  se eviten  efectos negativos con el fin de incrementar las probabilidades de salvaguardar al personal que trabaja en la empresa, el público presente, la infraestructura y bienes materiales.</a:t>
            </a:r>
          </a:p>
          <a:p>
            <a:r>
              <a:rPr lang="es-ES" sz="2000" b="1" dirty="0" smtClean="0"/>
              <a:t> </a:t>
            </a:r>
          </a:p>
          <a:p>
            <a:endParaRPr lang="es-EC" sz="2000" dirty="0" smtClean="0"/>
          </a:p>
          <a:p>
            <a:r>
              <a:rPr lang="es-ES" sz="2200" b="1" dirty="0" smtClean="0"/>
              <a:t>Objetivos Específicos:</a:t>
            </a:r>
            <a:endParaRPr lang="es-EC" sz="2200" dirty="0" smtClean="0"/>
          </a:p>
          <a:p>
            <a:pPr lvl="0">
              <a:buFont typeface="Arial" pitchFamily="34" charset="0"/>
              <a:buChar char="•"/>
            </a:pPr>
            <a:r>
              <a:rPr lang="es-EC" dirty="0" smtClean="0"/>
              <a:t> Proteger al personal,  las instalaciones y los bienes de la  institución financiera mediante la capacitación permanente y  ejecución del presente Plan de Emergencia de eventualidades tales como: incendios, corto circuito, explosiones.</a:t>
            </a:r>
          </a:p>
          <a:p>
            <a:pPr lvl="0">
              <a:buFont typeface="Arial" pitchFamily="34" charset="0"/>
              <a:buChar char="•"/>
            </a:pPr>
            <a:r>
              <a:rPr lang="es-EC" dirty="0" smtClean="0"/>
              <a:t> Brindar información a todo el personal que trabaja en la  agencia bancaria y usuarios sobre las acciones de seguridad en caso de una emergencia mediante la difusión de los procedimientos, conformación de brigadas y desarrollo de simulacros programados y no programados simulando situaciones reales.</a:t>
            </a:r>
          </a:p>
          <a:p>
            <a:pPr lvl="0">
              <a:buFont typeface="Arial" pitchFamily="34" charset="0"/>
              <a:buChar char="•"/>
            </a:pPr>
            <a:r>
              <a:rPr lang="es-EC" dirty="0" smtClean="0"/>
              <a:t> Analizar las áreas de riesgo en las instalaciones de la Agencia Bancaria QS, como medidas preventivas mediante capacitación y el desarrollo de inspecciones periódicas de sistemas eléctricos, revisión de dispositivos de protección activa y proponer  soluciones para un mejor funcionamiento del sistema de seguridad contra incendios.</a:t>
            </a:r>
          </a:p>
          <a:p>
            <a:pPr lvl="0">
              <a:buFont typeface="Arial" pitchFamily="34" charset="0"/>
              <a:buChar char="•"/>
            </a:pPr>
            <a:r>
              <a:rPr lang="es-EC" dirty="0" smtClean="0"/>
              <a:t> Mejorar continuamente la organización mediante la planificación ejecución y evaluación de simulacros.</a:t>
            </a:r>
          </a:p>
          <a:p>
            <a:endParaRPr lang="es-EC" dirty="0"/>
          </a:p>
        </p:txBody>
      </p:sp>
      <p:sp>
        <p:nvSpPr>
          <p:cNvPr id="3" name="2 Elipse">
            <a:hlinkClick r:id="rId2" action="ppaction://hlinksldjump"/>
          </p:cNvPr>
          <p:cNvSpPr/>
          <p:nvPr/>
        </p:nvSpPr>
        <p:spPr>
          <a:xfrm flipH="1">
            <a:off x="8786842" y="6429396"/>
            <a:ext cx="142877" cy="2142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357158" y="285728"/>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algn="ctr">
              <a:spcBef>
                <a:spcPct val="0"/>
              </a:spcBef>
              <a:defRPr/>
            </a:pPr>
            <a:r>
              <a:rPr lang="es-EC" sz="24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Grados de Emergencia y Determinación de Actuación</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0417" name="Rectangle 1"/>
          <p:cNvSpPr>
            <a:spLocks noChangeArrowheads="1"/>
          </p:cNvSpPr>
          <p:nvPr/>
        </p:nvSpPr>
        <p:spPr bwMode="auto">
          <a:xfrm>
            <a:off x="285720" y="1500174"/>
            <a:ext cx="85725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GRADO I - </a:t>
            </a:r>
            <a:r>
              <a:rPr kumimoji="0" lang="es-EC" b="1" i="1" u="none" strike="noStrike" cap="none" normalizeH="0" baseline="0" dirty="0" smtClean="0">
                <a:ln>
                  <a:noFill/>
                </a:ln>
                <a:solidFill>
                  <a:schemeClr val="tx1"/>
                </a:solidFill>
                <a:effectLst/>
                <a:latin typeface="Arial" pitchFamily="34" charset="0"/>
                <a:ea typeface="Calibri" pitchFamily="34" charset="0"/>
                <a:cs typeface="Arial" pitchFamily="34" charset="0"/>
              </a:rPr>
              <a:t>Emergencia Inicial o Conato:</a:t>
            </a: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 Situación en la que el riesgo de incendio puede ser controlado de forma sencilla y rápida, con los medios de protección y recursos disponibles presentes en el momento y lugar de la emergencia, activados por personal local.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GRADO II - </a:t>
            </a:r>
            <a:r>
              <a:rPr kumimoji="0" lang="es-EC" b="1" i="1" u="none" strike="noStrike" cap="none" normalizeH="0" baseline="0" dirty="0" smtClean="0">
                <a:ln>
                  <a:noFill/>
                </a:ln>
                <a:solidFill>
                  <a:schemeClr val="tx1"/>
                </a:solidFill>
                <a:effectLst/>
                <a:latin typeface="Arial" pitchFamily="34" charset="0"/>
                <a:ea typeface="Calibri" pitchFamily="34" charset="0"/>
                <a:cs typeface="Arial" pitchFamily="34" charset="0"/>
              </a:rPr>
              <a:t>Emergencia Sectorial o Parcial:</a:t>
            </a: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 Situación de riesgo de incendio en la que para ser controlada se requiere la intervención de brigadas designadas e instruidas expresamente; afecta a una zona o área  o piso y puede ser necesario la evacuación o desalojo de la zona afectada.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GRADO III - </a:t>
            </a:r>
            <a:r>
              <a:rPr kumimoji="0" lang="es-EC" b="1" i="1" u="none" strike="noStrike" cap="none" normalizeH="0" baseline="0" dirty="0" smtClean="0">
                <a:ln>
                  <a:noFill/>
                </a:ln>
                <a:solidFill>
                  <a:schemeClr val="tx1"/>
                </a:solidFill>
                <a:effectLst/>
                <a:latin typeface="Arial" pitchFamily="34" charset="0"/>
                <a:ea typeface="Calibri" pitchFamily="34" charset="0"/>
                <a:cs typeface="Arial" pitchFamily="34" charset="0"/>
              </a:rPr>
              <a:t>Emergencia General:</a:t>
            </a: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 Situación de riesgo de incendio en la que se pone en peligro la seguridad e integridad física de las personas y de las instalaciones, y es necesario proceder a la evacuación  y actuación de equipos de apoyo.</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Elipse">
            <a:hlinkClick r:id="rId2" action="ppaction://hlinksldjump"/>
          </p:cNvPr>
          <p:cNvSpPr/>
          <p:nvPr/>
        </p:nvSpPr>
        <p:spPr>
          <a:xfrm>
            <a:off x="8501090" y="6357958"/>
            <a:ext cx="357190" cy="2857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additive="base">
                                        <p:cTn id="7" dur="500" fill="hold"/>
                                        <p:tgtEl>
                                          <p:spTgt spid="60417"/>
                                        </p:tgtEl>
                                        <p:attrNameLst>
                                          <p:attrName>ppt_x</p:attrName>
                                        </p:attrNameLst>
                                      </p:cBhvr>
                                      <p:tavLst>
                                        <p:tav tm="0">
                                          <p:val>
                                            <p:strVal val="#ppt_x"/>
                                          </p:val>
                                        </p:tav>
                                        <p:tav tm="100000">
                                          <p:val>
                                            <p:strVal val="#ppt_x"/>
                                          </p:val>
                                        </p:tav>
                                      </p:tavLst>
                                    </p:anim>
                                    <p:anim calcmode="lin" valueType="num">
                                      <p:cBhvr additive="base">
                                        <p:cTn id="8" dur="500" fill="hold"/>
                                        <p:tgtEl>
                                          <p:spTgt spid="60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 name="Object 1"/>
          <p:cNvGraphicFramePr>
            <a:graphicFrameLocks noChangeAspect="1"/>
          </p:cNvGraphicFramePr>
          <p:nvPr/>
        </p:nvGraphicFramePr>
        <p:xfrm>
          <a:off x="857224" y="1571612"/>
          <a:ext cx="7525153" cy="4143404"/>
        </p:xfrm>
        <a:graphic>
          <a:graphicData uri="http://schemas.openxmlformats.org/presentationml/2006/ole">
            <p:oleObj spid="_x0000_s1025" r:id="rId3" imgW="6967228" imgH="3977030" progId="">
              <p:embed/>
            </p:oleObj>
          </a:graphicData>
        </a:graphic>
      </p:graphicFrame>
      <p:sp>
        <p:nvSpPr>
          <p:cNvPr id="4" name="3 Título"/>
          <p:cNvSpPr txBox="1">
            <a:spLocks/>
          </p:cNvSpPr>
          <p:nvPr/>
        </p:nvSpPr>
        <p:spPr>
          <a:xfrm>
            <a:off x="357158" y="285728"/>
            <a:ext cx="8501123" cy="642937"/>
          </a:xfrm>
          <a:prstGeom prst="rect">
            <a:avLst/>
          </a:prstGeom>
        </p:spPr>
        <p:txBody>
          <a:bodyPr rIns="91440" anchor="b">
            <a:normAutofit fontScale="92500"/>
            <a:scene3d>
              <a:camera prst="orthographicFront"/>
              <a:lightRig rig="soft" dir="t">
                <a:rot lat="0" lon="0" rev="2400000"/>
              </a:lightRig>
            </a:scene3d>
            <a:sp3d>
              <a:bevelT w="19050" h="12700"/>
            </a:sp3d>
          </a:bodyPr>
          <a:lstStyle/>
          <a:p>
            <a:pPr marL="54864" algn="ctr">
              <a:spcBef>
                <a:spcPct val="0"/>
              </a:spcBef>
              <a:defRPr/>
            </a:pPr>
            <a:r>
              <a:rPr lang="es-EC" sz="24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ESTRUCTURA INTERNA COMITÉ OPERATIVO DE EMERGENCIAS</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5" name="4 Elipse">
            <a:hlinkClick r:id="rId4" action="ppaction://hlinksldjump"/>
          </p:cNvPr>
          <p:cNvSpPr/>
          <p:nvPr/>
        </p:nvSpPr>
        <p:spPr>
          <a:xfrm>
            <a:off x="8501090" y="6357958"/>
            <a:ext cx="357190" cy="2857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000100" y="1214422"/>
          <a:ext cx="7215238" cy="4632934"/>
        </p:xfrm>
        <a:graphic>
          <a:graphicData uri="http://schemas.openxmlformats.org/drawingml/2006/table">
            <a:tbl>
              <a:tblPr>
                <a:tableStyleId>{35758FB7-9AC5-4552-8A53-C91805E547FA}</a:tableStyleId>
              </a:tblPr>
              <a:tblGrid>
                <a:gridCol w="1897424"/>
                <a:gridCol w="1419927"/>
                <a:gridCol w="2493877"/>
                <a:gridCol w="1404010"/>
              </a:tblGrid>
              <a:tr h="253969">
                <a:tc>
                  <a:txBody>
                    <a:bodyPr/>
                    <a:lstStyle/>
                    <a:p>
                      <a:pPr algn="ctr">
                        <a:lnSpc>
                          <a:spcPct val="115000"/>
                        </a:lnSpc>
                        <a:spcBef>
                          <a:spcPts val="600"/>
                        </a:spcBef>
                        <a:spcAft>
                          <a:spcPts val="600"/>
                        </a:spcAft>
                      </a:pPr>
                      <a:r>
                        <a:rPr lang="es-EC" sz="1800" b="1" dirty="0"/>
                        <a:t>RECURSO</a:t>
                      </a:r>
                      <a:endParaRPr lang="es-EC" sz="1800" b="1" dirty="0">
                        <a:latin typeface="Calibri"/>
                        <a:ea typeface="Calibri"/>
                        <a:cs typeface="Times New Roman"/>
                      </a:endParaRPr>
                    </a:p>
                  </a:txBody>
                  <a:tcPr marL="68580" marR="68580" marT="0" marB="0"/>
                </a:tc>
                <a:tc>
                  <a:txBody>
                    <a:bodyPr/>
                    <a:lstStyle/>
                    <a:p>
                      <a:pPr algn="ctr">
                        <a:lnSpc>
                          <a:spcPct val="115000"/>
                        </a:lnSpc>
                        <a:spcBef>
                          <a:spcPts val="600"/>
                        </a:spcBef>
                        <a:spcAft>
                          <a:spcPts val="600"/>
                        </a:spcAft>
                      </a:pPr>
                      <a:r>
                        <a:rPr lang="es-EC" sz="1800" b="1" dirty="0"/>
                        <a:t>TIPO</a:t>
                      </a:r>
                      <a:endParaRPr lang="es-EC" sz="1800" b="1" dirty="0">
                        <a:latin typeface="Calibri"/>
                        <a:ea typeface="Calibri"/>
                        <a:cs typeface="Times New Roman"/>
                      </a:endParaRPr>
                    </a:p>
                  </a:txBody>
                  <a:tcPr marL="68580" marR="68580" marT="0" marB="0"/>
                </a:tc>
                <a:tc>
                  <a:txBody>
                    <a:bodyPr/>
                    <a:lstStyle/>
                    <a:p>
                      <a:pPr algn="ctr">
                        <a:lnSpc>
                          <a:spcPct val="115000"/>
                        </a:lnSpc>
                        <a:spcBef>
                          <a:spcPts val="600"/>
                        </a:spcBef>
                        <a:spcAft>
                          <a:spcPts val="600"/>
                        </a:spcAft>
                      </a:pPr>
                      <a:r>
                        <a:rPr lang="es-EC" sz="1800" b="1" dirty="0"/>
                        <a:t>UBICACIÓN</a:t>
                      </a:r>
                      <a:endParaRPr lang="es-EC" sz="1800" b="1" dirty="0">
                        <a:latin typeface="Calibri"/>
                        <a:ea typeface="Calibri"/>
                        <a:cs typeface="Times New Roman"/>
                      </a:endParaRPr>
                    </a:p>
                  </a:txBody>
                  <a:tcPr marL="68580" marR="68580" marT="0" marB="0"/>
                </a:tc>
                <a:tc>
                  <a:txBody>
                    <a:bodyPr/>
                    <a:lstStyle/>
                    <a:p>
                      <a:pPr algn="ctr">
                        <a:lnSpc>
                          <a:spcPct val="115000"/>
                        </a:lnSpc>
                        <a:spcBef>
                          <a:spcPts val="600"/>
                        </a:spcBef>
                        <a:spcAft>
                          <a:spcPts val="600"/>
                        </a:spcAft>
                      </a:pPr>
                      <a:r>
                        <a:rPr lang="es-EC" sz="1800" b="1" dirty="0"/>
                        <a:t>CANTIDAD</a:t>
                      </a:r>
                      <a:endParaRPr lang="es-EC" sz="1800" b="1" dirty="0">
                        <a:latin typeface="Calibri"/>
                        <a:ea typeface="Calibri"/>
                        <a:cs typeface="Times New Roman"/>
                      </a:endParaRPr>
                    </a:p>
                  </a:txBody>
                  <a:tcPr marL="68580" marR="68580" marT="0" marB="0"/>
                </a:tc>
              </a:tr>
              <a:tr h="507937">
                <a:tc>
                  <a:txBody>
                    <a:bodyPr/>
                    <a:lstStyle/>
                    <a:p>
                      <a:pPr algn="ctr">
                        <a:lnSpc>
                          <a:spcPct val="115000"/>
                        </a:lnSpc>
                        <a:spcAft>
                          <a:spcPts val="0"/>
                        </a:spcAft>
                      </a:pPr>
                      <a:endParaRPr lang="es-EC" sz="1400" dirty="0"/>
                    </a:p>
                    <a:p>
                      <a:pPr algn="ctr">
                        <a:lnSpc>
                          <a:spcPct val="115000"/>
                        </a:lnSpc>
                        <a:spcAft>
                          <a:spcPts val="0"/>
                        </a:spcAft>
                      </a:pPr>
                      <a:r>
                        <a:rPr lang="es-EC" sz="1400" dirty="0"/>
                        <a:t>Alarma</a:t>
                      </a:r>
                      <a:endParaRPr lang="es-EC" sz="14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Eléctrica</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Sistemas</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1</a:t>
                      </a:r>
                      <a:endParaRPr lang="es-EC" sz="1400">
                        <a:latin typeface="Calibri"/>
                        <a:ea typeface="Calibri"/>
                        <a:cs typeface="Times New Roman"/>
                      </a:endParaRPr>
                    </a:p>
                  </a:txBody>
                  <a:tcPr marL="68580" marR="68580" marT="0" marB="0"/>
                </a:tc>
              </a:tr>
              <a:tr h="761906">
                <a:tc>
                  <a:txBody>
                    <a:bodyPr/>
                    <a:lstStyle/>
                    <a:p>
                      <a:pPr algn="ctr">
                        <a:lnSpc>
                          <a:spcPct val="115000"/>
                        </a:lnSpc>
                        <a:spcAft>
                          <a:spcPts val="0"/>
                        </a:spcAft>
                      </a:pPr>
                      <a:endParaRPr lang="es-EC" sz="1400" dirty="0"/>
                    </a:p>
                    <a:p>
                      <a:pPr algn="ctr">
                        <a:lnSpc>
                          <a:spcPct val="115000"/>
                        </a:lnSpc>
                        <a:spcAft>
                          <a:spcPts val="0"/>
                        </a:spcAft>
                      </a:pPr>
                      <a:r>
                        <a:rPr lang="es-EC" sz="1400" dirty="0"/>
                        <a:t>Detectores de Humo</a:t>
                      </a:r>
                      <a:endParaRPr lang="es-EC" sz="14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Fotoeléctricos</a:t>
                      </a:r>
                      <a:endParaRPr lang="es-EC" sz="14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Cajas, bóveda, prebóveda, archivo, sistemas, oficinas</a:t>
                      </a:r>
                      <a:endParaRPr lang="es-EC" sz="14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10</a:t>
                      </a:r>
                      <a:endParaRPr lang="es-EC" sz="1400">
                        <a:latin typeface="Calibri"/>
                        <a:ea typeface="Calibri"/>
                        <a:cs typeface="Times New Roman"/>
                      </a:endParaRPr>
                    </a:p>
                  </a:txBody>
                  <a:tcPr marL="68580" marR="68580" marT="0" marB="0"/>
                </a:tc>
              </a:tr>
              <a:tr h="507937">
                <a:tc>
                  <a:txBody>
                    <a:bodyPr/>
                    <a:lstStyle/>
                    <a:p>
                      <a:pPr algn="ctr">
                        <a:lnSpc>
                          <a:spcPct val="115000"/>
                        </a:lnSpc>
                        <a:spcAft>
                          <a:spcPts val="0"/>
                        </a:spcAft>
                      </a:pPr>
                      <a:endParaRPr lang="es-EC" sz="1400"/>
                    </a:p>
                    <a:p>
                      <a:pPr algn="ctr">
                        <a:lnSpc>
                          <a:spcPct val="115000"/>
                        </a:lnSpc>
                        <a:spcAft>
                          <a:spcPts val="0"/>
                        </a:spcAft>
                      </a:pPr>
                      <a:r>
                        <a:rPr lang="es-EC" sz="1400"/>
                        <a:t>Estaciones Manuales</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Halar</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Hall principal</a:t>
                      </a:r>
                      <a:endParaRPr lang="es-EC" sz="14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1</a:t>
                      </a:r>
                      <a:endParaRPr lang="es-EC" sz="1400">
                        <a:latin typeface="Calibri"/>
                        <a:ea typeface="Calibri"/>
                        <a:cs typeface="Times New Roman"/>
                      </a:endParaRPr>
                    </a:p>
                  </a:txBody>
                  <a:tcPr marL="68580" marR="68580" marT="0" marB="0"/>
                </a:tc>
              </a:tr>
              <a:tr h="761906">
                <a:tc>
                  <a:txBody>
                    <a:bodyPr/>
                    <a:lstStyle/>
                    <a:p>
                      <a:pPr algn="ctr">
                        <a:lnSpc>
                          <a:spcPct val="115000"/>
                        </a:lnSpc>
                        <a:spcAft>
                          <a:spcPts val="0"/>
                        </a:spcAft>
                      </a:pPr>
                      <a:endParaRPr lang="es-EC" sz="1400"/>
                    </a:p>
                    <a:p>
                      <a:pPr algn="ctr">
                        <a:lnSpc>
                          <a:spcPct val="115000"/>
                        </a:lnSpc>
                        <a:spcAft>
                          <a:spcPts val="0"/>
                        </a:spcAft>
                      </a:pPr>
                      <a:r>
                        <a:rPr lang="es-EC" sz="1400"/>
                        <a:t>Luz Electroboscopica</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Eléctrica con sirena</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Salida principal</a:t>
                      </a:r>
                      <a:endParaRPr lang="es-EC" sz="14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1</a:t>
                      </a:r>
                      <a:endParaRPr lang="es-EC" sz="1400" dirty="0">
                        <a:latin typeface="Calibri"/>
                        <a:ea typeface="Calibri"/>
                        <a:cs typeface="Times New Roman"/>
                      </a:endParaRPr>
                    </a:p>
                  </a:txBody>
                  <a:tcPr marL="68580" marR="68580" marT="0" marB="0"/>
                </a:tc>
              </a:tr>
              <a:tr h="761906">
                <a:tc>
                  <a:txBody>
                    <a:bodyPr/>
                    <a:lstStyle/>
                    <a:p>
                      <a:pPr algn="ctr">
                        <a:lnSpc>
                          <a:spcPct val="115000"/>
                        </a:lnSpc>
                        <a:spcAft>
                          <a:spcPts val="0"/>
                        </a:spcAft>
                      </a:pPr>
                      <a:endParaRPr lang="es-EC" sz="1400"/>
                    </a:p>
                    <a:p>
                      <a:pPr algn="ctr">
                        <a:lnSpc>
                          <a:spcPct val="115000"/>
                        </a:lnSpc>
                        <a:spcAft>
                          <a:spcPts val="0"/>
                        </a:spcAft>
                      </a:pPr>
                      <a:r>
                        <a:rPr lang="es-EC" sz="1400"/>
                        <a:t>Lámpara de emergencia</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Eléctrica</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Cajas, bóveda, prebóveda halles, puerta principal.</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5</a:t>
                      </a:r>
                      <a:endParaRPr lang="es-EC" sz="1400" dirty="0">
                        <a:latin typeface="Calibri"/>
                        <a:ea typeface="Calibri"/>
                        <a:cs typeface="Times New Roman"/>
                      </a:endParaRPr>
                    </a:p>
                  </a:txBody>
                  <a:tcPr marL="68580" marR="68580" marT="0" marB="0"/>
                </a:tc>
              </a:tr>
              <a:tr h="507937">
                <a:tc>
                  <a:txBody>
                    <a:bodyPr/>
                    <a:lstStyle/>
                    <a:p>
                      <a:pPr algn="ctr">
                        <a:lnSpc>
                          <a:spcPct val="115000"/>
                        </a:lnSpc>
                        <a:spcAft>
                          <a:spcPts val="0"/>
                        </a:spcAft>
                      </a:pPr>
                      <a:endParaRPr lang="es-EC" sz="1400"/>
                    </a:p>
                    <a:p>
                      <a:pPr algn="ctr">
                        <a:lnSpc>
                          <a:spcPct val="115000"/>
                        </a:lnSpc>
                        <a:spcAft>
                          <a:spcPts val="0"/>
                        </a:spcAft>
                      </a:pPr>
                      <a:r>
                        <a:rPr lang="es-EC" sz="1400"/>
                        <a:t>Extintores de 20 lbs.</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Polvo Químico</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Archivo, oficinas</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3</a:t>
                      </a:r>
                      <a:endParaRPr lang="es-EC" sz="1400" dirty="0">
                        <a:latin typeface="Calibri"/>
                        <a:ea typeface="Calibri"/>
                        <a:cs typeface="Times New Roman"/>
                      </a:endParaRPr>
                    </a:p>
                  </a:txBody>
                  <a:tcPr marL="68580" marR="68580" marT="0" marB="0"/>
                </a:tc>
              </a:tr>
              <a:tr h="507937">
                <a:tc>
                  <a:txBody>
                    <a:bodyPr/>
                    <a:lstStyle/>
                    <a:p>
                      <a:pPr algn="ctr">
                        <a:lnSpc>
                          <a:spcPct val="115000"/>
                        </a:lnSpc>
                        <a:spcAft>
                          <a:spcPts val="0"/>
                        </a:spcAft>
                      </a:pPr>
                      <a:endParaRPr lang="es-EC" sz="1400"/>
                    </a:p>
                    <a:p>
                      <a:pPr algn="ctr">
                        <a:lnSpc>
                          <a:spcPct val="115000"/>
                        </a:lnSpc>
                        <a:spcAft>
                          <a:spcPts val="0"/>
                        </a:spcAft>
                      </a:pPr>
                      <a:r>
                        <a:rPr lang="es-EC" sz="1400"/>
                        <a:t>Extintores de 10 lbs.</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CO2</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a:p>
                    <a:p>
                      <a:pPr algn="ctr">
                        <a:lnSpc>
                          <a:spcPct val="115000"/>
                        </a:lnSpc>
                        <a:spcAft>
                          <a:spcPts val="0"/>
                        </a:spcAft>
                      </a:pPr>
                      <a:r>
                        <a:rPr lang="es-EC" sz="1400"/>
                        <a:t>Cajas y sistemas</a:t>
                      </a:r>
                      <a:endParaRPr lang="es-EC" sz="1400">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2</a:t>
                      </a:r>
                      <a:endParaRPr lang="es-EC" sz="1400" dirty="0">
                        <a:latin typeface="Calibri"/>
                        <a:ea typeface="Calibri"/>
                        <a:cs typeface="Times New Roman"/>
                      </a:endParaRPr>
                    </a:p>
                  </a:txBody>
                  <a:tcPr marL="68580" marR="68580" marT="0" marB="0"/>
                </a:tc>
              </a:tr>
            </a:tbl>
          </a:graphicData>
        </a:graphic>
      </p:graphicFrame>
      <p:sp>
        <p:nvSpPr>
          <p:cNvPr id="3" name="2 Elipse">
            <a:hlinkClick r:id="rId2" action="ppaction://hlinksldjump"/>
          </p:cNvPr>
          <p:cNvSpPr/>
          <p:nvPr/>
        </p:nvSpPr>
        <p:spPr>
          <a:xfrm>
            <a:off x="8429652" y="6072206"/>
            <a:ext cx="357190" cy="2857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42910" y="428604"/>
          <a:ext cx="7786743" cy="6169152"/>
        </p:xfrm>
        <a:graphic>
          <a:graphicData uri="http://schemas.openxmlformats.org/drawingml/2006/table">
            <a:tbl>
              <a:tblPr>
                <a:tableStyleId>{35758FB7-9AC5-4552-8A53-C91805E547FA}</a:tableStyleId>
              </a:tblPr>
              <a:tblGrid>
                <a:gridCol w="1463571"/>
                <a:gridCol w="1466969"/>
                <a:gridCol w="1611371"/>
                <a:gridCol w="1622416"/>
                <a:gridCol w="1622416"/>
              </a:tblGrid>
              <a:tr h="255373">
                <a:tc>
                  <a:txBody>
                    <a:bodyPr/>
                    <a:lstStyle/>
                    <a:p>
                      <a:pPr algn="ctr">
                        <a:lnSpc>
                          <a:spcPct val="115000"/>
                        </a:lnSpc>
                        <a:spcBef>
                          <a:spcPts val="600"/>
                        </a:spcBef>
                        <a:spcAft>
                          <a:spcPts val="600"/>
                        </a:spcAft>
                      </a:pPr>
                      <a:r>
                        <a:rPr lang="es-EC" sz="1600" b="1" dirty="0"/>
                        <a:t>EQUIPO</a:t>
                      </a:r>
                      <a:endParaRPr lang="es-EC" sz="1600" b="1" dirty="0">
                        <a:latin typeface="Calibri"/>
                        <a:ea typeface="Calibri"/>
                        <a:cs typeface="Times New Roman"/>
                      </a:endParaRPr>
                    </a:p>
                  </a:txBody>
                  <a:tcPr marL="45829" marR="45829" marT="0" marB="0"/>
                </a:tc>
                <a:tc>
                  <a:txBody>
                    <a:bodyPr/>
                    <a:lstStyle/>
                    <a:p>
                      <a:pPr algn="ctr">
                        <a:lnSpc>
                          <a:spcPct val="115000"/>
                        </a:lnSpc>
                        <a:spcBef>
                          <a:spcPts val="600"/>
                        </a:spcBef>
                        <a:spcAft>
                          <a:spcPts val="600"/>
                        </a:spcAft>
                      </a:pPr>
                      <a:r>
                        <a:rPr lang="es-EC" sz="1600" b="1" dirty="0"/>
                        <a:t>ACCION</a:t>
                      </a:r>
                      <a:endParaRPr lang="es-EC" sz="1600" b="1" dirty="0">
                        <a:latin typeface="Calibri"/>
                        <a:ea typeface="Calibri"/>
                        <a:cs typeface="Times New Roman"/>
                      </a:endParaRPr>
                    </a:p>
                  </a:txBody>
                  <a:tcPr marL="45829" marR="45829" marT="0" marB="0"/>
                </a:tc>
                <a:tc>
                  <a:txBody>
                    <a:bodyPr/>
                    <a:lstStyle/>
                    <a:p>
                      <a:pPr algn="ctr">
                        <a:lnSpc>
                          <a:spcPct val="115000"/>
                        </a:lnSpc>
                        <a:spcBef>
                          <a:spcPts val="600"/>
                        </a:spcBef>
                        <a:spcAft>
                          <a:spcPts val="600"/>
                        </a:spcAft>
                      </a:pPr>
                      <a:r>
                        <a:rPr lang="es-EC" sz="1600" b="1" dirty="0"/>
                        <a:t>FRECUENCIA</a:t>
                      </a:r>
                      <a:endParaRPr lang="es-EC" sz="1600" b="1" dirty="0">
                        <a:latin typeface="Calibri"/>
                        <a:ea typeface="Calibri"/>
                        <a:cs typeface="Times New Roman"/>
                      </a:endParaRPr>
                    </a:p>
                  </a:txBody>
                  <a:tcPr marL="45829" marR="45829" marT="0" marB="0"/>
                </a:tc>
                <a:tc>
                  <a:txBody>
                    <a:bodyPr/>
                    <a:lstStyle/>
                    <a:p>
                      <a:pPr algn="ctr">
                        <a:lnSpc>
                          <a:spcPct val="115000"/>
                        </a:lnSpc>
                        <a:spcBef>
                          <a:spcPts val="600"/>
                        </a:spcBef>
                        <a:spcAft>
                          <a:spcPts val="600"/>
                        </a:spcAft>
                      </a:pPr>
                      <a:r>
                        <a:rPr lang="es-EC" sz="1600" b="1" dirty="0"/>
                        <a:t>RESPONSABLE</a:t>
                      </a:r>
                      <a:endParaRPr lang="es-EC" sz="1600" b="1" dirty="0">
                        <a:latin typeface="Calibri"/>
                        <a:ea typeface="Calibri"/>
                        <a:cs typeface="Times New Roman"/>
                      </a:endParaRPr>
                    </a:p>
                  </a:txBody>
                  <a:tcPr marL="45829" marR="45829" marT="0" marB="0"/>
                </a:tc>
                <a:tc>
                  <a:txBody>
                    <a:bodyPr/>
                    <a:lstStyle/>
                    <a:p>
                      <a:pPr algn="ctr">
                        <a:lnSpc>
                          <a:spcPct val="115000"/>
                        </a:lnSpc>
                        <a:spcBef>
                          <a:spcPts val="600"/>
                        </a:spcBef>
                        <a:spcAft>
                          <a:spcPts val="600"/>
                        </a:spcAft>
                      </a:pPr>
                      <a:r>
                        <a:rPr lang="es-EC" sz="1600" b="1" dirty="0"/>
                        <a:t>VERIFICACION</a:t>
                      </a:r>
                      <a:endParaRPr lang="es-EC" sz="1600" b="1" dirty="0">
                        <a:latin typeface="Calibri"/>
                        <a:ea typeface="Calibri"/>
                        <a:cs typeface="Times New Roman"/>
                      </a:endParaRPr>
                    </a:p>
                  </a:txBody>
                  <a:tcPr marL="45829" marR="45829" marT="0" marB="0"/>
                </a:tc>
              </a:tr>
              <a:tr h="698345">
                <a:tc rowSpan="4">
                  <a:txBody>
                    <a:bodyPr/>
                    <a:lstStyle/>
                    <a:p>
                      <a:pPr algn="ctr">
                        <a:lnSpc>
                          <a:spcPct val="115000"/>
                        </a:lnSpc>
                        <a:spcAft>
                          <a:spcPts val="0"/>
                        </a:spcAft>
                      </a:pPr>
                      <a:endParaRPr lang="es-EC" sz="1400" dirty="0"/>
                    </a:p>
                    <a:p>
                      <a:pPr algn="ctr">
                        <a:lnSpc>
                          <a:spcPct val="115000"/>
                        </a:lnSpc>
                        <a:spcAft>
                          <a:spcPts val="0"/>
                        </a:spcAft>
                      </a:pPr>
                      <a:endParaRPr lang="es-EC" sz="1400" dirty="0" smtClean="0"/>
                    </a:p>
                    <a:p>
                      <a:pPr algn="ctr">
                        <a:lnSpc>
                          <a:spcPct val="115000"/>
                        </a:lnSpc>
                        <a:spcAft>
                          <a:spcPts val="0"/>
                        </a:spcAft>
                      </a:pPr>
                      <a:endParaRPr lang="es-EC" sz="1400" dirty="0" smtClean="0"/>
                    </a:p>
                    <a:p>
                      <a:pPr algn="ctr">
                        <a:lnSpc>
                          <a:spcPct val="115000"/>
                        </a:lnSpc>
                        <a:spcAft>
                          <a:spcPts val="0"/>
                        </a:spcAft>
                      </a:pPr>
                      <a:endParaRPr lang="es-EC" sz="1400" dirty="0" smtClean="0"/>
                    </a:p>
                    <a:p>
                      <a:pPr algn="ctr">
                        <a:lnSpc>
                          <a:spcPct val="115000"/>
                        </a:lnSpc>
                        <a:spcAft>
                          <a:spcPts val="0"/>
                        </a:spcAft>
                      </a:pPr>
                      <a:r>
                        <a:rPr lang="es-EC" sz="1400" dirty="0" smtClean="0"/>
                        <a:t>Extintores </a:t>
                      </a:r>
                      <a:r>
                        <a:rPr lang="es-EC" sz="1400" dirty="0"/>
                        <a:t>Portátiles</a:t>
                      </a:r>
                      <a:endParaRPr lang="es-EC" sz="1400" dirty="0">
                        <a:latin typeface="Calibri"/>
                        <a:ea typeface="Calibri"/>
                        <a:cs typeface="Times New Roman"/>
                      </a:endParaRPr>
                    </a:p>
                  </a:txBody>
                  <a:tcPr marL="45829" marR="45829" marT="0" marB="0"/>
                </a:tc>
                <a:tc>
                  <a:txBody>
                    <a:bodyPr/>
                    <a:lstStyle/>
                    <a:p>
                      <a:pPr>
                        <a:lnSpc>
                          <a:spcPct val="115000"/>
                        </a:lnSpc>
                        <a:spcAft>
                          <a:spcPts val="0"/>
                        </a:spcAft>
                      </a:pPr>
                      <a:r>
                        <a:rPr lang="es-EC" sz="1400" dirty="0"/>
                        <a:t>Verificar la presión y estado de los extintores</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Mensual</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BCI</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Reporte de inspección</a:t>
                      </a:r>
                      <a:endParaRPr lang="es-EC" sz="1400">
                        <a:latin typeface="Calibri"/>
                        <a:ea typeface="Calibri"/>
                        <a:cs typeface="Times New Roman"/>
                      </a:endParaRPr>
                    </a:p>
                  </a:txBody>
                  <a:tcPr marL="45829" marR="45829" marT="0" marB="0"/>
                </a:tc>
              </a:tr>
              <a:tr h="935776">
                <a:tc vMerge="1">
                  <a:txBody>
                    <a:bodyPr/>
                    <a:lstStyle/>
                    <a:p>
                      <a:endParaRPr lang="es-EC"/>
                    </a:p>
                  </a:txBody>
                  <a:tcPr/>
                </a:tc>
                <a:tc>
                  <a:txBody>
                    <a:bodyPr/>
                    <a:lstStyle/>
                    <a:p>
                      <a:pPr>
                        <a:lnSpc>
                          <a:spcPct val="115000"/>
                        </a:lnSpc>
                        <a:spcAft>
                          <a:spcPts val="0"/>
                        </a:spcAft>
                      </a:pPr>
                      <a:r>
                        <a:rPr lang="es-EC" sz="1400" dirty="0"/>
                        <a:t>Agitar los extintores para eliminar los grumos</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Mensual</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BCI</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Reporte de inspección</a:t>
                      </a:r>
                      <a:endParaRPr lang="es-EC" sz="1400">
                        <a:latin typeface="Calibri"/>
                        <a:ea typeface="Calibri"/>
                        <a:cs typeface="Times New Roman"/>
                      </a:endParaRPr>
                    </a:p>
                  </a:txBody>
                  <a:tcPr marL="45829" marR="45829" marT="0" marB="0"/>
                </a:tc>
              </a:tr>
              <a:tr h="698345">
                <a:tc vMerge="1">
                  <a:txBody>
                    <a:bodyPr/>
                    <a:lstStyle/>
                    <a:p>
                      <a:endParaRPr lang="es-EC"/>
                    </a:p>
                  </a:txBody>
                  <a:tcPr/>
                </a:tc>
                <a:tc>
                  <a:txBody>
                    <a:bodyPr/>
                    <a:lstStyle/>
                    <a:p>
                      <a:pPr>
                        <a:lnSpc>
                          <a:spcPct val="115000"/>
                        </a:lnSpc>
                        <a:spcAft>
                          <a:spcPts val="0"/>
                        </a:spcAft>
                      </a:pPr>
                      <a:r>
                        <a:rPr lang="es-EC" sz="1400"/>
                        <a:t>Enviar a mantenimiento calificado</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Anual</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BCI</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r>
                        <a:rPr lang="es-EC" sz="1400"/>
                        <a:t>Reporte de mantenimiento</a:t>
                      </a:r>
                      <a:endParaRPr lang="es-EC" sz="1400">
                        <a:latin typeface="Calibri"/>
                        <a:ea typeface="Calibri"/>
                        <a:cs typeface="Times New Roman"/>
                      </a:endParaRPr>
                    </a:p>
                  </a:txBody>
                  <a:tcPr marL="45829" marR="45829" marT="0" marB="0"/>
                </a:tc>
              </a:tr>
              <a:tr h="468806">
                <a:tc vMerge="1">
                  <a:txBody>
                    <a:bodyPr/>
                    <a:lstStyle/>
                    <a:p>
                      <a:endParaRPr lang="es-EC"/>
                    </a:p>
                  </a:txBody>
                  <a:tcPr/>
                </a:tc>
                <a:tc>
                  <a:txBody>
                    <a:bodyPr/>
                    <a:lstStyle/>
                    <a:p>
                      <a:pPr>
                        <a:lnSpc>
                          <a:spcPct val="115000"/>
                        </a:lnSpc>
                        <a:spcAft>
                          <a:spcPts val="0"/>
                        </a:spcAft>
                      </a:pPr>
                      <a:r>
                        <a:rPr lang="es-EC" sz="1400"/>
                        <a:t>Realizar prueba hidrostática</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Cada 5 años</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r>
                        <a:rPr lang="es-EC" sz="1400"/>
                        <a:t>Empresa Calificada</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Informe</a:t>
                      </a:r>
                      <a:endParaRPr lang="es-EC" sz="1400">
                        <a:latin typeface="Calibri"/>
                        <a:ea typeface="Calibri"/>
                        <a:cs typeface="Times New Roman"/>
                      </a:endParaRPr>
                    </a:p>
                  </a:txBody>
                  <a:tcPr marL="45829" marR="45829" marT="0" marB="0"/>
                </a:tc>
              </a:tr>
              <a:tr h="460914">
                <a:tc>
                  <a:txBody>
                    <a:bodyPr/>
                    <a:lstStyle/>
                    <a:p>
                      <a:pPr algn="ctr">
                        <a:lnSpc>
                          <a:spcPct val="115000"/>
                        </a:lnSpc>
                        <a:spcAft>
                          <a:spcPts val="0"/>
                        </a:spcAft>
                      </a:pPr>
                      <a:r>
                        <a:rPr lang="es-EC" sz="1400"/>
                        <a:t>Sistema de alarma</a:t>
                      </a:r>
                      <a:endParaRPr lang="es-EC" sz="1400">
                        <a:latin typeface="Calibri"/>
                        <a:ea typeface="Calibri"/>
                        <a:cs typeface="Times New Roman"/>
                      </a:endParaRPr>
                    </a:p>
                  </a:txBody>
                  <a:tcPr marL="45829" marR="45829" marT="0" marB="0"/>
                </a:tc>
                <a:tc>
                  <a:txBody>
                    <a:bodyPr/>
                    <a:lstStyle/>
                    <a:p>
                      <a:pPr>
                        <a:lnSpc>
                          <a:spcPct val="115000"/>
                        </a:lnSpc>
                        <a:spcAft>
                          <a:spcPts val="0"/>
                        </a:spcAft>
                      </a:pPr>
                      <a:r>
                        <a:rPr lang="es-EC" sz="1400"/>
                        <a:t>Mantenimiento preventivo</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r>
                        <a:rPr lang="es-EC" sz="1400" dirty="0"/>
                        <a:t>Trimestral</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r>
                        <a:rPr lang="es-EC" sz="1400" dirty="0"/>
                        <a:t>BCI</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r>
                        <a:rPr lang="es-EC" sz="1400"/>
                        <a:t>Reporte de mantenimiento</a:t>
                      </a:r>
                      <a:endParaRPr lang="es-EC" sz="1400">
                        <a:latin typeface="Calibri"/>
                        <a:ea typeface="Calibri"/>
                        <a:cs typeface="Times New Roman"/>
                      </a:endParaRPr>
                    </a:p>
                  </a:txBody>
                  <a:tcPr marL="45829" marR="45829" marT="0" marB="0"/>
                </a:tc>
              </a:tr>
              <a:tr h="1173207">
                <a:tc>
                  <a:txBody>
                    <a:bodyPr/>
                    <a:lstStyle/>
                    <a:p>
                      <a:pPr algn="ctr">
                        <a:lnSpc>
                          <a:spcPct val="115000"/>
                        </a:lnSpc>
                        <a:spcAft>
                          <a:spcPts val="0"/>
                        </a:spcAft>
                      </a:pPr>
                      <a:endParaRPr lang="es-EC" sz="1400"/>
                    </a:p>
                    <a:p>
                      <a:pPr algn="ctr">
                        <a:lnSpc>
                          <a:spcPct val="115000"/>
                        </a:lnSpc>
                        <a:spcAft>
                          <a:spcPts val="0"/>
                        </a:spcAft>
                      </a:pPr>
                      <a:r>
                        <a:rPr lang="es-EC" sz="1400"/>
                        <a:t>Luces de Emergencia</a:t>
                      </a:r>
                      <a:endParaRPr lang="es-EC" sz="1400">
                        <a:latin typeface="Calibri"/>
                        <a:ea typeface="Calibri"/>
                        <a:cs typeface="Times New Roman"/>
                      </a:endParaRPr>
                    </a:p>
                  </a:txBody>
                  <a:tcPr marL="45829" marR="45829" marT="0" marB="0"/>
                </a:tc>
                <a:tc>
                  <a:txBody>
                    <a:bodyPr/>
                    <a:lstStyle/>
                    <a:p>
                      <a:pPr>
                        <a:lnSpc>
                          <a:spcPct val="115000"/>
                        </a:lnSpc>
                        <a:spcAft>
                          <a:spcPts val="0"/>
                        </a:spcAft>
                      </a:pPr>
                      <a:r>
                        <a:rPr lang="es-EC" sz="1400"/>
                        <a:t>Verificar el funcionamiento y correcta operatividad de las baterías.</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Mensual</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BCI</a:t>
                      </a:r>
                      <a:endParaRPr lang="es-EC" sz="1400" dirty="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Reporte de inspección</a:t>
                      </a:r>
                      <a:endParaRPr lang="es-EC" sz="1400">
                        <a:latin typeface="Calibri"/>
                        <a:ea typeface="Calibri"/>
                        <a:cs typeface="Times New Roman"/>
                      </a:endParaRPr>
                    </a:p>
                  </a:txBody>
                  <a:tcPr marL="45829" marR="45829" marT="0" marB="0"/>
                </a:tc>
              </a:tr>
              <a:tr h="468806">
                <a:tc>
                  <a:txBody>
                    <a:bodyPr/>
                    <a:lstStyle/>
                    <a:p>
                      <a:pPr algn="ctr">
                        <a:lnSpc>
                          <a:spcPct val="115000"/>
                        </a:lnSpc>
                        <a:spcAft>
                          <a:spcPts val="0"/>
                        </a:spcAft>
                      </a:pPr>
                      <a:endParaRPr lang="es-EC" sz="1400"/>
                    </a:p>
                    <a:p>
                      <a:pPr algn="ctr">
                        <a:lnSpc>
                          <a:spcPct val="115000"/>
                        </a:lnSpc>
                        <a:spcAft>
                          <a:spcPts val="0"/>
                        </a:spcAft>
                      </a:pPr>
                      <a:r>
                        <a:rPr lang="es-EC" sz="1400"/>
                        <a:t>Señalización</a:t>
                      </a:r>
                      <a:endParaRPr lang="es-EC" sz="1400">
                        <a:latin typeface="Calibri"/>
                        <a:ea typeface="Calibri"/>
                        <a:cs typeface="Times New Roman"/>
                      </a:endParaRPr>
                    </a:p>
                  </a:txBody>
                  <a:tcPr marL="45829" marR="45829" marT="0" marB="0"/>
                </a:tc>
                <a:tc>
                  <a:txBody>
                    <a:bodyPr/>
                    <a:lstStyle/>
                    <a:p>
                      <a:pPr>
                        <a:lnSpc>
                          <a:spcPct val="115000"/>
                        </a:lnSpc>
                        <a:spcAft>
                          <a:spcPts val="0"/>
                        </a:spcAft>
                      </a:pPr>
                      <a:r>
                        <a:rPr lang="es-EC" sz="1400"/>
                        <a:t>Verificar el estado de la señalética</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Semestral</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BCI</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Inspección visual</a:t>
                      </a:r>
                      <a:endParaRPr lang="es-EC" sz="1400" dirty="0">
                        <a:latin typeface="Calibri"/>
                        <a:ea typeface="Calibri"/>
                        <a:cs typeface="Times New Roman"/>
                      </a:endParaRPr>
                    </a:p>
                  </a:txBody>
                  <a:tcPr marL="45829" marR="45829" marT="0" marB="0"/>
                </a:tc>
              </a:tr>
              <a:tr h="698345">
                <a:tc>
                  <a:txBody>
                    <a:bodyPr/>
                    <a:lstStyle/>
                    <a:p>
                      <a:pPr algn="ctr">
                        <a:lnSpc>
                          <a:spcPct val="115000"/>
                        </a:lnSpc>
                        <a:spcAft>
                          <a:spcPts val="0"/>
                        </a:spcAft>
                      </a:pPr>
                      <a:endParaRPr lang="es-EC" sz="1400"/>
                    </a:p>
                    <a:p>
                      <a:pPr algn="ctr">
                        <a:lnSpc>
                          <a:spcPct val="115000"/>
                        </a:lnSpc>
                        <a:spcAft>
                          <a:spcPts val="0"/>
                        </a:spcAft>
                      </a:pPr>
                      <a:r>
                        <a:rPr lang="es-EC" sz="1400"/>
                        <a:t>Mantenimiento Eléctrico</a:t>
                      </a:r>
                      <a:endParaRPr lang="es-EC" sz="1400">
                        <a:latin typeface="Calibri"/>
                        <a:ea typeface="Calibri"/>
                        <a:cs typeface="Times New Roman"/>
                      </a:endParaRPr>
                    </a:p>
                  </a:txBody>
                  <a:tcPr marL="45829" marR="45829" marT="0" marB="0"/>
                </a:tc>
                <a:tc>
                  <a:txBody>
                    <a:bodyPr/>
                    <a:lstStyle/>
                    <a:p>
                      <a:pPr>
                        <a:lnSpc>
                          <a:spcPct val="115000"/>
                        </a:lnSpc>
                        <a:spcAft>
                          <a:spcPts val="0"/>
                        </a:spcAft>
                      </a:pPr>
                      <a:r>
                        <a:rPr lang="es-EC" sz="1400"/>
                        <a:t>Verificar el estado de los toma, fuentes y cables</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Anual</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a:p>
                    <a:p>
                      <a:pPr algn="ctr">
                        <a:lnSpc>
                          <a:spcPct val="115000"/>
                        </a:lnSpc>
                        <a:spcAft>
                          <a:spcPts val="0"/>
                        </a:spcAft>
                      </a:pPr>
                      <a:r>
                        <a:rPr lang="es-EC" sz="1400"/>
                        <a:t>Empresa Calificada</a:t>
                      </a:r>
                      <a:endParaRPr lang="es-EC" sz="1400">
                        <a:latin typeface="Calibri"/>
                        <a:ea typeface="Calibri"/>
                        <a:cs typeface="Times New Roman"/>
                      </a:endParaRPr>
                    </a:p>
                  </a:txBody>
                  <a:tcPr marL="45829" marR="45829" marT="0" marB="0"/>
                </a:tc>
                <a:tc>
                  <a:txBody>
                    <a:bodyPr/>
                    <a:lstStyle/>
                    <a:p>
                      <a:pPr algn="ctr">
                        <a:lnSpc>
                          <a:spcPct val="115000"/>
                        </a:lnSpc>
                        <a:spcAft>
                          <a:spcPts val="0"/>
                        </a:spcAft>
                      </a:pPr>
                      <a:endParaRPr lang="es-EC" sz="1400" dirty="0"/>
                    </a:p>
                    <a:p>
                      <a:pPr algn="ctr">
                        <a:lnSpc>
                          <a:spcPct val="115000"/>
                        </a:lnSpc>
                        <a:spcAft>
                          <a:spcPts val="0"/>
                        </a:spcAft>
                      </a:pPr>
                      <a:r>
                        <a:rPr lang="es-EC" sz="1400" dirty="0"/>
                        <a:t>Reporte de mantenimiento.</a:t>
                      </a:r>
                      <a:endParaRPr lang="es-EC" sz="1400" dirty="0">
                        <a:latin typeface="Calibri"/>
                        <a:ea typeface="Calibri"/>
                        <a:cs typeface="Times New Roman"/>
                      </a:endParaRPr>
                    </a:p>
                  </a:txBody>
                  <a:tcPr marL="45829" marR="45829" marT="0" marB="0"/>
                </a:tc>
              </a:tr>
            </a:tbl>
          </a:graphicData>
        </a:graphic>
      </p:graphicFrame>
      <p:sp>
        <p:nvSpPr>
          <p:cNvPr id="3" name="2 Elipse">
            <a:hlinkClick r:id="rId2" action="ppaction://hlinksldjump"/>
          </p:cNvPr>
          <p:cNvSpPr/>
          <p:nvPr/>
        </p:nvSpPr>
        <p:spPr>
          <a:xfrm>
            <a:off x="8572528" y="6429396"/>
            <a:ext cx="357190" cy="2857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0" y="3214686"/>
          <a:ext cx="9144000" cy="3643314"/>
        </p:xfrm>
        <a:graphic>
          <a:graphicData uri="http://schemas.openxmlformats.org/drawingml/2006/table">
            <a:tbl>
              <a:tblPr firstRow="1" bandRow="1">
                <a:tableStyleId>{FABFCF23-3B69-468F-B69F-88F6DE6A72F2}</a:tableStyleId>
              </a:tblPr>
              <a:tblGrid>
                <a:gridCol w="9144000"/>
              </a:tblGrid>
              <a:tr h="790530">
                <a:tc>
                  <a:txBody>
                    <a:bodyPr/>
                    <a:lstStyle/>
                    <a:p>
                      <a:pPr algn="l"/>
                      <a:endParaRPr lang="es-EC" sz="800" dirty="0" smtClean="0">
                        <a:latin typeface="Arial Black" pitchFamily="34" charset="0"/>
                      </a:endParaRPr>
                    </a:p>
                    <a:p>
                      <a:pPr algn="l"/>
                      <a:r>
                        <a:rPr lang="es-EC" sz="2400" dirty="0" smtClean="0">
                          <a:latin typeface="Arial Black" pitchFamily="34" charset="0"/>
                        </a:rPr>
                        <a:t>OBJETIVOS ESPECIFICOS:</a:t>
                      </a:r>
                      <a:endParaRPr lang="es-EC" sz="800" dirty="0" smtClean="0">
                        <a:latin typeface="Arial Black" pitchFamily="34" charset="0"/>
                      </a:endParaRPr>
                    </a:p>
                    <a:p>
                      <a:pPr algn="l"/>
                      <a:endParaRPr lang="es-EC" sz="800" b="1" dirty="0">
                        <a:latin typeface="Arial Black" pitchFamily="34" charset="0"/>
                        <a:cs typeface="Arial" pitchFamily="34" charset="0"/>
                      </a:endParaRPr>
                    </a:p>
                  </a:txBody>
                  <a:tcPr/>
                </a:tc>
              </a:tr>
              <a:tr h="2852784">
                <a:tc>
                  <a:txBody>
                    <a:bodyPr/>
                    <a:lstStyle/>
                    <a:p>
                      <a:pPr lvl="0" algn="just">
                        <a:buFont typeface="Wingdings" pitchFamily="2" charset="2"/>
                        <a:buChar char="ü"/>
                      </a:pPr>
                      <a:r>
                        <a:rPr lang="es-EC" sz="2000" dirty="0" smtClean="0">
                          <a:latin typeface="Arial" pitchFamily="34" charset="0"/>
                          <a:cs typeface="Arial" pitchFamily="34" charset="0"/>
                        </a:rPr>
                        <a:t>Establecer el marco legal y conceptual de seguridad bancaria y transporte de valores.</a:t>
                      </a:r>
                    </a:p>
                    <a:p>
                      <a:pPr lvl="0" algn="just">
                        <a:buFont typeface="Wingdings" pitchFamily="2" charset="2"/>
                        <a:buChar char="ü"/>
                      </a:pPr>
                      <a:endParaRPr lang="es-EC" sz="2000" dirty="0" smtClean="0">
                        <a:latin typeface="Arial" pitchFamily="34" charset="0"/>
                        <a:cs typeface="Arial" pitchFamily="34" charset="0"/>
                      </a:endParaRPr>
                    </a:p>
                    <a:p>
                      <a:pPr lvl="0" algn="just">
                        <a:buFont typeface="Wingdings" pitchFamily="2" charset="2"/>
                        <a:buChar char="ü"/>
                      </a:pPr>
                      <a:r>
                        <a:rPr lang="es-EC" sz="2000" dirty="0" smtClean="0">
                          <a:latin typeface="Arial" pitchFamily="34" charset="0"/>
                          <a:cs typeface="Arial" pitchFamily="34" charset="0"/>
                        </a:rPr>
                        <a:t>Elaborar planes de seguridad bancaria y transporte de valores.</a:t>
                      </a:r>
                    </a:p>
                    <a:p>
                      <a:pPr lvl="0" algn="just">
                        <a:buFont typeface="Wingdings" pitchFamily="2" charset="2"/>
                        <a:buChar char="ü"/>
                      </a:pPr>
                      <a:endParaRPr lang="es-EC" sz="2000" dirty="0" smtClean="0">
                        <a:latin typeface="Arial" pitchFamily="34" charset="0"/>
                        <a:cs typeface="Arial" pitchFamily="34" charset="0"/>
                      </a:endParaRPr>
                    </a:p>
                    <a:p>
                      <a:pPr lvl="0" algn="just">
                        <a:buFont typeface="Wingdings" pitchFamily="2" charset="2"/>
                        <a:buChar char="ü"/>
                      </a:pPr>
                      <a:r>
                        <a:rPr lang="es-EC" sz="2000" dirty="0" smtClean="0">
                          <a:latin typeface="Arial" pitchFamily="34" charset="0"/>
                          <a:cs typeface="Arial" pitchFamily="34" charset="0"/>
                        </a:rPr>
                        <a:t>Diseñar las matrices encaminadas a la supervisión y control de cumplimientos de medidas de seguridad en las entidades bancarias y transporte de valores</a:t>
                      </a:r>
                      <a:r>
                        <a:rPr lang="es-EC" sz="1800" dirty="0" smtClean="0">
                          <a:latin typeface="Arial" pitchFamily="34" charset="0"/>
                          <a:cs typeface="Arial" pitchFamily="34" charset="0"/>
                        </a:rPr>
                        <a:t>.</a:t>
                      </a:r>
                      <a:endParaRPr lang="es-EC" sz="1800" dirty="0">
                        <a:latin typeface="Arial" pitchFamily="34" charset="0"/>
                        <a:cs typeface="Arial" pitchFamily="34" charset="0"/>
                      </a:endParaRPr>
                    </a:p>
                  </a:txBody>
                  <a:tcPr/>
                </a:tc>
              </a:tr>
            </a:tbl>
          </a:graphicData>
        </a:graphic>
      </p:graphicFrame>
      <p:graphicFrame>
        <p:nvGraphicFramePr>
          <p:cNvPr id="7" name="6 Tabla"/>
          <p:cNvGraphicFramePr>
            <a:graphicFrameLocks noGrp="1"/>
          </p:cNvGraphicFramePr>
          <p:nvPr/>
        </p:nvGraphicFramePr>
        <p:xfrm>
          <a:off x="0" y="1"/>
          <a:ext cx="9144000" cy="3200400"/>
        </p:xfrm>
        <a:graphic>
          <a:graphicData uri="http://schemas.openxmlformats.org/drawingml/2006/table">
            <a:tbl>
              <a:tblPr firstRow="1" bandRow="1">
                <a:tableStyleId>{7DF18680-E054-41AD-8BC1-D1AEF772440D}</a:tableStyleId>
              </a:tblPr>
              <a:tblGrid>
                <a:gridCol w="9144000"/>
              </a:tblGrid>
              <a:tr h="458807">
                <a:tc>
                  <a:txBody>
                    <a:bodyPr/>
                    <a:lstStyle/>
                    <a:p>
                      <a:pPr>
                        <a:spcBef>
                          <a:spcPts val="0"/>
                        </a:spcBef>
                        <a:spcAft>
                          <a:spcPts val="0"/>
                        </a:spcAft>
                      </a:pPr>
                      <a:endParaRPr lang="es-EC" sz="800" dirty="0" smtClean="0">
                        <a:latin typeface="Arial Black" pitchFamily="34" charset="0"/>
                      </a:endParaRPr>
                    </a:p>
                    <a:p>
                      <a:pPr>
                        <a:spcBef>
                          <a:spcPts val="0"/>
                        </a:spcBef>
                        <a:spcAft>
                          <a:spcPts val="0"/>
                        </a:spcAft>
                      </a:pPr>
                      <a:r>
                        <a:rPr lang="es-EC" sz="2400" dirty="0" smtClean="0">
                          <a:latin typeface="Arial Black" pitchFamily="34" charset="0"/>
                        </a:rPr>
                        <a:t>OBJETIVO GENERAL:</a:t>
                      </a:r>
                      <a:endParaRPr lang="es-EC" sz="800" dirty="0" smtClean="0">
                        <a:latin typeface="Arial Black" pitchFamily="34" charset="0"/>
                      </a:endParaRPr>
                    </a:p>
                    <a:p>
                      <a:pPr>
                        <a:spcBef>
                          <a:spcPts val="0"/>
                        </a:spcBef>
                        <a:spcAft>
                          <a:spcPts val="0"/>
                        </a:spcAft>
                      </a:pPr>
                      <a:endParaRPr lang="es-EC" sz="800" dirty="0" smtClean="0">
                        <a:latin typeface="Arial Black" pitchFamily="34" charset="0"/>
                      </a:endParaRPr>
                    </a:p>
                  </a:txBody>
                  <a:tcPr/>
                </a:tc>
              </a:tr>
              <a:tr h="21129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2000" dirty="0" smtClean="0">
                          <a:latin typeface="Arial" pitchFamily="34" charset="0"/>
                          <a:cs typeface="Arial" pitchFamily="34" charset="0"/>
                        </a:rPr>
                        <a:t>Elaborar una guía general de aplicación de las medidas mínimas de seguridad exigidas a las entidades bancarias y de transportes de valores del Ecuador, a través de la integración ordenada y sintetizada de los conceptos más importantes y necesarios, considerando la legislación vigente sobre seguridad bancaria y transporte de valores a disposición de los consultores, para establecimiento de medidas de prevención y protección optimas en las actividades del transporte de valores y seguridad bancaria.</a:t>
                      </a:r>
                    </a:p>
                    <a:p>
                      <a:endParaRPr lang="es-EC" dirty="0">
                        <a:latin typeface="Arial" pitchFamily="34" charset="0"/>
                        <a:cs typeface="Arial" pitchFamily="34" charset="0"/>
                      </a:endParaRPr>
                    </a:p>
                  </a:txBody>
                  <a:tcPr>
                    <a:solidFill>
                      <a:schemeClr val="accent5">
                        <a:lumMod val="20000"/>
                        <a:lumOff val="80000"/>
                      </a:schemeClr>
                    </a:solid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472" y="1500174"/>
            <a:ext cx="8072494" cy="3108543"/>
          </a:xfrm>
          <a:prstGeom prst="rect">
            <a:avLst/>
          </a:prstGeom>
          <a:noFill/>
        </p:spPr>
        <p:txBody>
          <a:bodyPr wrap="square" rtlCol="0">
            <a:spAutoFit/>
          </a:bodyPr>
          <a:lstStyle/>
          <a:p>
            <a:pPr algn="just">
              <a:buFont typeface="Wingdings" pitchFamily="2" charset="2"/>
              <a:buChar char="ü"/>
            </a:pPr>
            <a:r>
              <a:rPr lang="es-EC" sz="2800" dirty="0" smtClean="0">
                <a:latin typeface="Aharoni" pitchFamily="2" charset="-79"/>
                <a:cs typeface="Aharoni" pitchFamily="2" charset="-79"/>
              </a:rPr>
              <a:t>Seguridad Integral:</a:t>
            </a:r>
          </a:p>
          <a:p>
            <a:pPr algn="just"/>
            <a:endParaRPr lang="es-EC" sz="2800" dirty="0" smtClean="0">
              <a:latin typeface="Aharoni" pitchFamily="2" charset="-79"/>
              <a:cs typeface="Aharoni" pitchFamily="2" charset="-79"/>
            </a:endParaRPr>
          </a:p>
          <a:p>
            <a:pPr algn="just">
              <a:buFont typeface="Wingdings" pitchFamily="2" charset="2"/>
              <a:buChar char="ü"/>
            </a:pPr>
            <a:r>
              <a:rPr lang="es-EC" sz="2800" dirty="0" smtClean="0">
                <a:latin typeface="Aharoni" pitchFamily="2" charset="-79"/>
                <a:cs typeface="Aharoni" pitchFamily="2" charset="-79"/>
              </a:rPr>
              <a:t>Plan de Seguridad:</a:t>
            </a:r>
          </a:p>
          <a:p>
            <a:pPr algn="just">
              <a:buFont typeface="Wingdings" pitchFamily="2" charset="2"/>
              <a:buChar char="ü"/>
            </a:pPr>
            <a:endParaRPr lang="es-EC" sz="2800" dirty="0" smtClean="0">
              <a:latin typeface="Aharoni" pitchFamily="2" charset="-79"/>
              <a:cs typeface="Aharoni" pitchFamily="2" charset="-79"/>
            </a:endParaRPr>
          </a:p>
          <a:p>
            <a:pPr algn="just">
              <a:buFont typeface="Wingdings" pitchFamily="2" charset="2"/>
              <a:buChar char="ü"/>
            </a:pPr>
            <a:r>
              <a:rPr lang="es-EC" sz="2800" dirty="0" smtClean="0">
                <a:latin typeface="Aharoni" pitchFamily="2" charset="-79"/>
                <a:cs typeface="Aharoni" pitchFamily="2" charset="-79"/>
              </a:rPr>
              <a:t>Plan de Seguridad Contra Actos Antisociales:</a:t>
            </a:r>
          </a:p>
          <a:p>
            <a:pPr algn="just">
              <a:buFont typeface="Wingdings" pitchFamily="2" charset="2"/>
              <a:buChar char="ü"/>
            </a:pPr>
            <a:endParaRPr lang="es-EC" sz="2800" dirty="0" smtClean="0">
              <a:latin typeface="Aharoni" pitchFamily="2" charset="-79"/>
              <a:cs typeface="Aharoni" pitchFamily="2" charset="-79"/>
            </a:endParaRPr>
          </a:p>
          <a:p>
            <a:pPr algn="just">
              <a:buFont typeface="Wingdings" pitchFamily="2" charset="2"/>
              <a:buChar char="ü"/>
            </a:pPr>
            <a:r>
              <a:rPr lang="es-EC" sz="2800" dirty="0" smtClean="0">
                <a:latin typeface="Aharoni" pitchFamily="2" charset="-79"/>
                <a:cs typeface="Aharoni" pitchFamily="2" charset="-79"/>
              </a:rPr>
              <a:t>Plan de Protección Contra Incendios:</a:t>
            </a:r>
            <a:endParaRPr lang="es-EC" sz="2800" dirty="0">
              <a:latin typeface="Aharoni" pitchFamily="2" charset="-79"/>
              <a:cs typeface="Aharoni" pitchFamily="2" charset="-79"/>
            </a:endParaRPr>
          </a:p>
        </p:txBody>
      </p:sp>
      <p:sp>
        <p:nvSpPr>
          <p:cNvPr id="4" name="3 Título"/>
          <p:cNvSpPr>
            <a:spLocks noGrp="1"/>
          </p:cNvSpPr>
          <p:nvPr>
            <p:ph type="title" idx="4294967295"/>
          </p:nvPr>
        </p:nvSpPr>
        <p:spPr>
          <a:xfrm>
            <a:off x="642938" y="428625"/>
            <a:ext cx="8501062" cy="642938"/>
          </a:xfrm>
        </p:spPr>
        <p:txBody>
          <a:bodyPr>
            <a:normAutofit/>
          </a:bodyPr>
          <a:lstStyle/>
          <a:p>
            <a:pPr algn="ctr"/>
            <a:r>
              <a:rPr lang="es-EC" sz="3200" dirty="0" smtClean="0"/>
              <a:t>MARCO TEORICO CONCEPTUAL</a:t>
            </a:r>
            <a:endParaRPr lang="es-EC"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357158" y="214290"/>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MARCO TEORICO LEGAL</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5" name="4 CuadroTexto"/>
          <p:cNvSpPr txBox="1"/>
          <p:nvPr/>
        </p:nvSpPr>
        <p:spPr>
          <a:xfrm>
            <a:off x="285720" y="928670"/>
            <a:ext cx="8572560" cy="5770811"/>
          </a:xfrm>
          <a:prstGeom prst="rect">
            <a:avLst/>
          </a:prstGeom>
          <a:noFill/>
        </p:spPr>
        <p:txBody>
          <a:bodyPr wrap="square" rtlCol="0">
            <a:spAutoFit/>
          </a:bodyPr>
          <a:lstStyle/>
          <a:p>
            <a:pPr algn="just">
              <a:lnSpc>
                <a:spcPct val="150000"/>
              </a:lnSpc>
              <a:spcAft>
                <a:spcPts val="0"/>
              </a:spcAft>
            </a:pPr>
            <a:r>
              <a:rPr lang="es-EC" dirty="0" smtClean="0">
                <a:latin typeface="Arial" pitchFamily="34" charset="0"/>
                <a:ea typeface="Calibri"/>
                <a:cs typeface="Arial" pitchFamily="34" charset="0"/>
              </a:rPr>
              <a:t>- Ley de Vigilancia y Seguridad Privada, 14 de julio de 2003</a:t>
            </a:r>
          </a:p>
          <a:p>
            <a:pPr algn="just">
              <a:lnSpc>
                <a:spcPct val="150000"/>
              </a:lnSpc>
              <a:spcAft>
                <a:spcPts val="0"/>
              </a:spcAft>
            </a:pPr>
            <a:r>
              <a:rPr lang="es-EC" dirty="0" smtClean="0">
                <a:latin typeface="Arial" pitchFamily="34" charset="0"/>
                <a:ea typeface="Calibri"/>
                <a:cs typeface="Arial" pitchFamily="34" charset="0"/>
              </a:rPr>
              <a:t>- Reglamento a Ley de Vigilancia y Seguridad Privada, 2 de julio de 2008</a:t>
            </a:r>
          </a:p>
          <a:p>
            <a:pPr algn="just">
              <a:lnSpc>
                <a:spcPct val="150000"/>
              </a:lnSpc>
            </a:pPr>
            <a:r>
              <a:rPr lang="es-EC" dirty="0" smtClean="0">
                <a:latin typeface="Arial" pitchFamily="34" charset="0"/>
                <a:ea typeface="Calibri"/>
                <a:cs typeface="Arial" pitchFamily="34" charset="0"/>
              </a:rPr>
              <a:t>- Acuerdo Ministerial No. 1580 de 8 de julio del 2010, Ministro de Gobierno, Policía y Cultos.</a:t>
            </a:r>
          </a:p>
          <a:p>
            <a:pPr algn="just">
              <a:lnSpc>
                <a:spcPct val="150000"/>
              </a:lnSpc>
              <a:buFontTx/>
              <a:buChar char="-"/>
            </a:pPr>
            <a:r>
              <a:rPr lang="es-EC" dirty="0" smtClean="0">
                <a:latin typeface="Arial" pitchFamily="34" charset="0"/>
                <a:ea typeface="Calibri"/>
                <a:cs typeface="Arial" pitchFamily="34" charset="0"/>
              </a:rPr>
              <a:t>Acuerdo Ministerial No. 1993 de 21 de junio del 2011, Ministerio del Interior</a:t>
            </a:r>
          </a:p>
          <a:p>
            <a:pPr algn="just">
              <a:lnSpc>
                <a:spcPct val="150000"/>
              </a:lnSpc>
              <a:spcAft>
                <a:spcPts val="0"/>
              </a:spcAft>
              <a:buFontTx/>
              <a:buChar char="-"/>
            </a:pPr>
            <a:r>
              <a:rPr lang="es-ES" dirty="0" smtClean="0">
                <a:latin typeface="Arial" pitchFamily="34" charset="0"/>
                <a:ea typeface="Calibri"/>
                <a:cs typeface="Arial" pitchFamily="34" charset="0"/>
              </a:rPr>
              <a:t> Resolución Junta Bancaria No. JB-2011-1851, 11 de enero de </a:t>
            </a:r>
            <a:r>
              <a:rPr lang="es-ES" dirty="0" smtClean="0">
                <a:latin typeface="Arial" pitchFamily="34" charset="0"/>
                <a:ea typeface="Calibri"/>
                <a:cs typeface="Arial" pitchFamily="34" charset="0"/>
              </a:rPr>
              <a:t>2011</a:t>
            </a:r>
          </a:p>
          <a:p>
            <a:pPr lvl="1" algn="just">
              <a:lnSpc>
                <a:spcPct val="150000"/>
              </a:lnSpc>
              <a:buFont typeface="Wingdings" pitchFamily="2" charset="2"/>
              <a:buChar char="v"/>
            </a:pPr>
            <a:r>
              <a:rPr lang="es-ES" dirty="0" smtClean="0">
                <a:latin typeface="Arial" pitchFamily="34" charset="0"/>
                <a:ea typeface="Calibri"/>
                <a:cs typeface="Arial" pitchFamily="34" charset="0"/>
              </a:rPr>
              <a:t>Art. 32 Medidas Generales; Art. 33 Manuales y Políticas de Seguridad y Protección; Art. 34 Personal de Seguridad; Art. 35 Bóvedas y cajas fuertes; Art. 36 Sistemas de Alarmas; Art. 37 Sistema de CCTV; Art. 38 Comunicación; Art. 39 ATM; Art. 40 Transporte de fondos y valores.</a:t>
            </a:r>
            <a:endParaRPr lang="es-EC" dirty="0" smtClean="0">
              <a:latin typeface="Arial" pitchFamily="34" charset="0"/>
              <a:ea typeface="Calibri"/>
              <a:cs typeface="Arial" pitchFamily="34" charset="0"/>
            </a:endParaRPr>
          </a:p>
          <a:p>
            <a:pPr algn="just">
              <a:lnSpc>
                <a:spcPct val="150000"/>
              </a:lnSpc>
              <a:spcAft>
                <a:spcPts val="0"/>
              </a:spcAft>
            </a:pPr>
            <a:r>
              <a:rPr lang="es-ES" dirty="0" smtClean="0">
                <a:latin typeface="Arial" pitchFamily="34" charset="0"/>
                <a:ea typeface="Calibri"/>
                <a:cs typeface="Arial" pitchFamily="34" charset="0"/>
              </a:rPr>
              <a:t>-Resolución Junta Bancaria No. JB-2011-1895, 15 de marzo de 2011</a:t>
            </a:r>
            <a:endParaRPr lang="es-EC" dirty="0" smtClean="0">
              <a:latin typeface="Arial" pitchFamily="34" charset="0"/>
              <a:ea typeface="Calibri"/>
              <a:cs typeface="Arial" pitchFamily="34" charset="0"/>
            </a:endParaRPr>
          </a:p>
          <a:p>
            <a:pPr algn="just">
              <a:lnSpc>
                <a:spcPct val="150000"/>
              </a:lnSpc>
              <a:spcAft>
                <a:spcPts val="0"/>
              </a:spcAft>
            </a:pPr>
            <a:r>
              <a:rPr lang="es-ES" dirty="0" smtClean="0">
                <a:latin typeface="Arial" pitchFamily="34" charset="0"/>
                <a:ea typeface="Calibri"/>
                <a:cs typeface="Arial" pitchFamily="34" charset="0"/>
              </a:rPr>
              <a:t>- Resolución Junta Bancaria No. JB-2011-1923, 26 de abril de 2011</a:t>
            </a:r>
            <a:endParaRPr lang="es-EC" dirty="0" smtClean="0">
              <a:latin typeface="Arial" pitchFamily="34" charset="0"/>
              <a:ea typeface="Calibri"/>
              <a:cs typeface="Arial" pitchFamily="34" charset="0"/>
            </a:endParaRPr>
          </a:p>
          <a:p>
            <a:pPr algn="just">
              <a:lnSpc>
                <a:spcPct val="150000"/>
              </a:lnSpc>
              <a:spcAft>
                <a:spcPts val="0"/>
              </a:spcAft>
              <a:buFontTx/>
              <a:buChar char="-"/>
            </a:pPr>
            <a:r>
              <a:rPr lang="es-ES" dirty="0" smtClean="0">
                <a:latin typeface="Arial" pitchFamily="34" charset="0"/>
                <a:ea typeface="Calibri"/>
                <a:cs typeface="Arial" pitchFamily="34" charset="0"/>
              </a:rPr>
              <a:t>Resolución </a:t>
            </a:r>
            <a:r>
              <a:rPr lang="es-ES" dirty="0" smtClean="0">
                <a:latin typeface="Arial" pitchFamily="34" charset="0"/>
                <a:ea typeface="Calibri"/>
                <a:cs typeface="Arial" pitchFamily="34" charset="0"/>
              </a:rPr>
              <a:t>Junta Bancaria No. JB-2012-2148, 26 de abril de 2012</a:t>
            </a:r>
            <a:endParaRPr lang="es-EC" dirty="0" smtClean="0">
              <a:latin typeface="Arial" pitchFamily="34" charset="0"/>
              <a:ea typeface="Calibri"/>
              <a:cs typeface="Arial" pitchFamily="34" charset="0"/>
            </a:endParaRPr>
          </a:p>
          <a:p>
            <a:pPr algn="just">
              <a:buFontTx/>
              <a:buChar char="-"/>
            </a:pP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357157" y="428609"/>
            <a:ext cx="8501123" cy="64293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METODOLOGIA</a:t>
            </a:r>
            <a:endParaRPr kumimoji="0" lang="es-EC" sz="2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6" name="5 Tabla"/>
          <p:cNvGraphicFramePr>
            <a:graphicFrameLocks noGrp="1"/>
          </p:cNvGraphicFramePr>
          <p:nvPr/>
        </p:nvGraphicFramePr>
        <p:xfrm>
          <a:off x="1214413" y="1357299"/>
          <a:ext cx="6977090" cy="4677781"/>
        </p:xfrm>
        <a:graphic>
          <a:graphicData uri="http://schemas.openxmlformats.org/drawingml/2006/table">
            <a:tbl>
              <a:tblPr firstRow="1" bandRow="1">
                <a:tableStyleId>{35758FB7-9AC5-4552-8A53-C91805E547FA}</a:tableStyleId>
              </a:tblPr>
              <a:tblGrid>
                <a:gridCol w="3488545"/>
                <a:gridCol w="3488545"/>
              </a:tblGrid>
              <a:tr h="928693">
                <a:tc>
                  <a:txBody>
                    <a:bodyPr/>
                    <a:lstStyle/>
                    <a:p>
                      <a:endParaRPr lang="es-EC" sz="1800" b="1" dirty="0" smtClean="0"/>
                    </a:p>
                    <a:p>
                      <a:r>
                        <a:rPr lang="es-EC" sz="1800" b="1" dirty="0" smtClean="0"/>
                        <a:t>Métodos</a:t>
                      </a:r>
                      <a:r>
                        <a:rPr lang="es-EC" sz="1800" b="1" baseline="0" dirty="0" smtClean="0"/>
                        <a:t> Utilizados</a:t>
                      </a:r>
                      <a:endParaRPr lang="es-EC" sz="1800" b="1" dirty="0"/>
                    </a:p>
                  </a:txBody>
                  <a:tcPr/>
                </a:tc>
                <a:tc>
                  <a:txBody>
                    <a:bodyPr/>
                    <a:lstStyle/>
                    <a:p>
                      <a:r>
                        <a:rPr lang="es-EC" sz="1800" b="0" dirty="0" smtClean="0"/>
                        <a:t>Científico</a:t>
                      </a:r>
                    </a:p>
                    <a:p>
                      <a:r>
                        <a:rPr lang="es-EC" sz="1800" b="0" dirty="0" smtClean="0"/>
                        <a:t>Analítico y Sintético</a:t>
                      </a:r>
                    </a:p>
                    <a:p>
                      <a:r>
                        <a:rPr lang="es-EC" sz="1800" b="0" dirty="0" smtClean="0"/>
                        <a:t>Deductivo e Inductivo</a:t>
                      </a:r>
                      <a:endParaRPr lang="es-EC" sz="1800" b="0" dirty="0"/>
                    </a:p>
                  </a:txBody>
                  <a:tcPr/>
                </a:tc>
              </a:tr>
              <a:tr h="428628">
                <a:tc>
                  <a:txBody>
                    <a:bodyPr/>
                    <a:lstStyle/>
                    <a:p>
                      <a:r>
                        <a:rPr lang="es-EC" sz="1800" b="1" dirty="0" smtClean="0"/>
                        <a:t>Tipo</a:t>
                      </a:r>
                      <a:r>
                        <a:rPr lang="es-EC" sz="1800" b="1" baseline="0" dirty="0" smtClean="0"/>
                        <a:t> de Investigación</a:t>
                      </a:r>
                      <a:endParaRPr lang="es-EC" sz="1800" b="1" dirty="0"/>
                    </a:p>
                  </a:txBody>
                  <a:tcPr/>
                </a:tc>
                <a:tc>
                  <a:txBody>
                    <a:bodyPr/>
                    <a:lstStyle/>
                    <a:p>
                      <a:r>
                        <a:rPr lang="es-EC" sz="1800" dirty="0" smtClean="0"/>
                        <a:t>Exploratoria y Descriptiva</a:t>
                      </a:r>
                      <a:endParaRPr lang="es-EC" sz="1800" dirty="0"/>
                    </a:p>
                  </a:txBody>
                  <a:tcPr/>
                </a:tc>
              </a:tr>
              <a:tr h="2286000">
                <a:tc>
                  <a:txBody>
                    <a:bodyPr/>
                    <a:lstStyle/>
                    <a:p>
                      <a:endParaRPr lang="es-EC" sz="1800" b="1" dirty="0" smtClean="0"/>
                    </a:p>
                    <a:p>
                      <a:endParaRPr lang="es-EC" sz="1800" b="1" dirty="0" smtClean="0"/>
                    </a:p>
                    <a:p>
                      <a:endParaRPr lang="es-EC" sz="1800" b="1" dirty="0" smtClean="0"/>
                    </a:p>
                    <a:p>
                      <a:r>
                        <a:rPr lang="es-EC" sz="1800" b="1" dirty="0" smtClean="0"/>
                        <a:t>Población</a:t>
                      </a:r>
                    </a:p>
                    <a:p>
                      <a:endParaRPr lang="es-EC" sz="1800" b="1" dirty="0" smtClean="0"/>
                    </a:p>
                    <a:p>
                      <a:endParaRPr lang="es-EC" sz="1800" b="1" dirty="0" smtClean="0"/>
                    </a:p>
                    <a:p>
                      <a:endParaRPr lang="es-EC" sz="1800" b="1" dirty="0" smtClean="0"/>
                    </a:p>
                    <a:p>
                      <a:endParaRPr lang="es-EC" sz="1800" b="1" dirty="0"/>
                    </a:p>
                  </a:txBody>
                  <a:tcPr/>
                </a:tc>
                <a:tc>
                  <a:txBody>
                    <a:bodyPr/>
                    <a:lstStyle/>
                    <a:p>
                      <a:endParaRPr lang="es-EC" sz="1800" dirty="0"/>
                    </a:p>
                  </a:txBody>
                  <a:tcPr/>
                </a:tc>
              </a:tr>
              <a:tr h="1034460">
                <a:tc>
                  <a:txBody>
                    <a:bodyPr/>
                    <a:lstStyle/>
                    <a:p>
                      <a:endParaRPr lang="es-EC" sz="1800" b="1" dirty="0" smtClean="0"/>
                    </a:p>
                    <a:p>
                      <a:r>
                        <a:rPr lang="es-EC" sz="1800" b="1" dirty="0" smtClean="0"/>
                        <a:t>Técnicas</a:t>
                      </a:r>
                      <a:r>
                        <a:rPr lang="es-EC" sz="1800" b="1" baseline="0" dirty="0" smtClean="0"/>
                        <a:t> de Recolección</a:t>
                      </a:r>
                      <a:endParaRPr lang="es-EC" sz="1800" b="1" dirty="0"/>
                    </a:p>
                  </a:txBody>
                  <a:tcPr/>
                </a:tc>
                <a:tc>
                  <a:txBody>
                    <a:bodyPr/>
                    <a:lstStyle/>
                    <a:p>
                      <a:r>
                        <a:rPr lang="es-EC" sz="1800" dirty="0" smtClean="0"/>
                        <a:t>Entrevista</a:t>
                      </a:r>
                    </a:p>
                    <a:p>
                      <a:r>
                        <a:rPr lang="es-EC" sz="1800" dirty="0" smtClean="0"/>
                        <a:t>Document0</a:t>
                      </a:r>
                    </a:p>
                    <a:p>
                      <a:r>
                        <a:rPr lang="es-EC" sz="1800" dirty="0" smtClean="0"/>
                        <a:t>Observación </a:t>
                      </a:r>
                      <a:endParaRPr lang="es-EC" sz="1800" dirty="0"/>
                    </a:p>
                  </a:txBody>
                  <a:tcPr/>
                </a:tc>
              </a:tr>
            </a:tbl>
          </a:graphicData>
        </a:graphic>
      </p:graphicFrame>
      <p:graphicFrame>
        <p:nvGraphicFramePr>
          <p:cNvPr id="7" name="6 Tabla"/>
          <p:cNvGraphicFramePr>
            <a:graphicFrameLocks noGrp="1"/>
          </p:cNvGraphicFramePr>
          <p:nvPr/>
        </p:nvGraphicFramePr>
        <p:xfrm>
          <a:off x="5000628" y="2857496"/>
          <a:ext cx="2928958" cy="2000264"/>
        </p:xfrm>
        <a:graphic>
          <a:graphicData uri="http://schemas.openxmlformats.org/drawingml/2006/table">
            <a:tbl>
              <a:tblPr firstRow="1" bandRow="1">
                <a:tableStyleId>{35758FB7-9AC5-4552-8A53-C91805E547FA}</a:tableStyleId>
              </a:tblPr>
              <a:tblGrid>
                <a:gridCol w="2478349"/>
                <a:gridCol w="450609"/>
              </a:tblGrid>
              <a:tr h="297251">
                <a:tc>
                  <a:txBody>
                    <a:bodyPr/>
                    <a:lstStyle/>
                    <a:p>
                      <a:pPr algn="just">
                        <a:lnSpc>
                          <a:spcPct val="150000"/>
                        </a:lnSpc>
                        <a:spcAft>
                          <a:spcPts val="0"/>
                        </a:spcAft>
                      </a:pPr>
                      <a:r>
                        <a:rPr lang="es-ES" sz="1200" dirty="0"/>
                        <a:t>Bancos Privados</a:t>
                      </a:r>
                      <a:endParaRPr lang="es-EC" sz="1100" dirty="0">
                        <a:solidFill>
                          <a:srgbClr val="000000"/>
                        </a:solidFill>
                        <a:latin typeface="Calibri"/>
                        <a:ea typeface="Calibri"/>
                        <a:cs typeface="Times New Roman"/>
                      </a:endParaRPr>
                    </a:p>
                  </a:txBody>
                  <a:tcPr marL="68580" marR="68580" marT="0" marB="0"/>
                </a:tc>
                <a:tc>
                  <a:txBody>
                    <a:bodyPr/>
                    <a:lstStyle/>
                    <a:p>
                      <a:pPr algn="r">
                        <a:lnSpc>
                          <a:spcPct val="150000"/>
                        </a:lnSpc>
                        <a:spcAft>
                          <a:spcPts val="0"/>
                        </a:spcAft>
                      </a:pPr>
                      <a:r>
                        <a:rPr lang="es-ES" sz="1200"/>
                        <a:t>26</a:t>
                      </a:r>
                      <a:endParaRPr lang="es-EC" sz="1100">
                        <a:solidFill>
                          <a:srgbClr val="000000"/>
                        </a:solidFill>
                        <a:latin typeface="Calibri"/>
                        <a:ea typeface="Calibri"/>
                        <a:cs typeface="Times New Roman"/>
                      </a:endParaRPr>
                    </a:p>
                  </a:txBody>
                  <a:tcPr marL="68580" marR="68580" marT="0" marB="0"/>
                </a:tc>
              </a:tr>
              <a:tr h="297251">
                <a:tc>
                  <a:txBody>
                    <a:bodyPr/>
                    <a:lstStyle/>
                    <a:p>
                      <a:pPr algn="just">
                        <a:lnSpc>
                          <a:spcPct val="150000"/>
                        </a:lnSpc>
                        <a:spcAft>
                          <a:spcPts val="0"/>
                        </a:spcAft>
                      </a:pPr>
                      <a:r>
                        <a:rPr lang="es-ES" sz="1200" dirty="0"/>
                        <a:t>Bancos Públicos</a:t>
                      </a:r>
                      <a:endParaRPr lang="es-EC" sz="1100" dirty="0">
                        <a:solidFill>
                          <a:srgbClr val="000000"/>
                        </a:solidFill>
                        <a:latin typeface="Calibri"/>
                        <a:ea typeface="Calibri"/>
                        <a:cs typeface="Times New Roman"/>
                      </a:endParaRPr>
                    </a:p>
                  </a:txBody>
                  <a:tcPr marL="68580" marR="68580" marT="0" marB="0"/>
                </a:tc>
                <a:tc>
                  <a:txBody>
                    <a:bodyPr/>
                    <a:lstStyle/>
                    <a:p>
                      <a:pPr algn="r">
                        <a:lnSpc>
                          <a:spcPct val="150000"/>
                        </a:lnSpc>
                        <a:spcAft>
                          <a:spcPts val="0"/>
                        </a:spcAft>
                      </a:pPr>
                      <a:r>
                        <a:rPr lang="es-ES" sz="1200"/>
                        <a:t>4</a:t>
                      </a:r>
                      <a:endParaRPr lang="es-EC" sz="1100">
                        <a:solidFill>
                          <a:srgbClr val="000000"/>
                        </a:solidFill>
                        <a:latin typeface="Calibri"/>
                        <a:ea typeface="Calibri"/>
                        <a:cs typeface="Times New Roman"/>
                      </a:endParaRPr>
                    </a:p>
                  </a:txBody>
                  <a:tcPr marL="68580" marR="68580" marT="0" marB="0"/>
                </a:tc>
              </a:tr>
              <a:tr h="334413">
                <a:tc>
                  <a:txBody>
                    <a:bodyPr/>
                    <a:lstStyle/>
                    <a:p>
                      <a:pPr algn="just">
                        <a:lnSpc>
                          <a:spcPct val="150000"/>
                        </a:lnSpc>
                        <a:spcAft>
                          <a:spcPts val="0"/>
                        </a:spcAft>
                      </a:pPr>
                      <a:r>
                        <a:rPr lang="es-ES" sz="1200" dirty="0"/>
                        <a:t>Sociedades Financieras</a:t>
                      </a:r>
                      <a:endParaRPr lang="es-EC" sz="1100" dirty="0">
                        <a:solidFill>
                          <a:srgbClr val="000000"/>
                        </a:solidFill>
                        <a:latin typeface="Calibri"/>
                        <a:ea typeface="Calibri"/>
                        <a:cs typeface="Times New Roman"/>
                      </a:endParaRPr>
                    </a:p>
                  </a:txBody>
                  <a:tcPr marL="68580" marR="68580" marT="0" marB="0"/>
                </a:tc>
                <a:tc>
                  <a:txBody>
                    <a:bodyPr/>
                    <a:lstStyle/>
                    <a:p>
                      <a:pPr algn="r">
                        <a:lnSpc>
                          <a:spcPct val="150000"/>
                        </a:lnSpc>
                        <a:spcAft>
                          <a:spcPts val="0"/>
                        </a:spcAft>
                      </a:pPr>
                      <a:r>
                        <a:rPr lang="es-ES" sz="1200"/>
                        <a:t>10</a:t>
                      </a:r>
                      <a:endParaRPr lang="es-EC" sz="1100">
                        <a:solidFill>
                          <a:srgbClr val="000000"/>
                        </a:solidFill>
                        <a:latin typeface="Calibri"/>
                        <a:ea typeface="Calibri"/>
                        <a:cs typeface="Times New Roman"/>
                      </a:endParaRPr>
                    </a:p>
                  </a:txBody>
                  <a:tcPr marL="68580" marR="68580" marT="0" marB="0"/>
                </a:tc>
              </a:tr>
              <a:tr h="387049">
                <a:tc>
                  <a:txBody>
                    <a:bodyPr/>
                    <a:lstStyle/>
                    <a:p>
                      <a:pPr algn="just">
                        <a:lnSpc>
                          <a:spcPct val="150000"/>
                        </a:lnSpc>
                        <a:spcAft>
                          <a:spcPts val="0"/>
                        </a:spcAft>
                      </a:pPr>
                      <a:r>
                        <a:rPr lang="es-ES" sz="1200" dirty="0"/>
                        <a:t>Mutualistas de ahorro y crédito</a:t>
                      </a:r>
                      <a:endParaRPr lang="es-EC" sz="1100" dirty="0">
                        <a:solidFill>
                          <a:srgbClr val="000000"/>
                        </a:solidFill>
                        <a:latin typeface="Calibri"/>
                        <a:ea typeface="Calibri"/>
                        <a:cs typeface="Times New Roman"/>
                      </a:endParaRPr>
                    </a:p>
                  </a:txBody>
                  <a:tcPr marL="68580" marR="68580" marT="0" marB="0"/>
                </a:tc>
                <a:tc>
                  <a:txBody>
                    <a:bodyPr/>
                    <a:lstStyle/>
                    <a:p>
                      <a:pPr algn="r">
                        <a:lnSpc>
                          <a:spcPct val="150000"/>
                        </a:lnSpc>
                        <a:spcAft>
                          <a:spcPts val="0"/>
                        </a:spcAft>
                      </a:pPr>
                      <a:r>
                        <a:rPr lang="es-ES" sz="1200" dirty="0"/>
                        <a:t>4</a:t>
                      </a:r>
                      <a:endParaRPr lang="es-EC" sz="1100" dirty="0">
                        <a:solidFill>
                          <a:srgbClr val="000000"/>
                        </a:solidFill>
                        <a:latin typeface="Calibri"/>
                        <a:ea typeface="Calibri"/>
                        <a:cs typeface="Times New Roman"/>
                      </a:endParaRPr>
                    </a:p>
                  </a:txBody>
                  <a:tcPr marL="68580" marR="68580" marT="0" marB="0"/>
                </a:tc>
              </a:tr>
              <a:tr h="387049">
                <a:tc>
                  <a:txBody>
                    <a:bodyPr/>
                    <a:lstStyle/>
                    <a:p>
                      <a:pPr algn="just">
                        <a:lnSpc>
                          <a:spcPct val="150000"/>
                        </a:lnSpc>
                        <a:spcAft>
                          <a:spcPts val="0"/>
                        </a:spcAft>
                      </a:pPr>
                      <a:r>
                        <a:rPr lang="es-ES" sz="1200" dirty="0"/>
                        <a:t>Cooperativas de ahorro y crédito </a:t>
                      </a:r>
                      <a:endParaRPr lang="es-EC" sz="1100" dirty="0">
                        <a:solidFill>
                          <a:srgbClr val="000000"/>
                        </a:solidFill>
                        <a:latin typeface="Calibri"/>
                        <a:ea typeface="Calibri"/>
                        <a:cs typeface="Times New Roman"/>
                      </a:endParaRPr>
                    </a:p>
                  </a:txBody>
                  <a:tcPr marL="68580" marR="68580" marT="0" marB="0"/>
                </a:tc>
                <a:tc>
                  <a:txBody>
                    <a:bodyPr/>
                    <a:lstStyle/>
                    <a:p>
                      <a:pPr algn="r">
                        <a:lnSpc>
                          <a:spcPct val="150000"/>
                        </a:lnSpc>
                        <a:spcAft>
                          <a:spcPts val="0"/>
                        </a:spcAft>
                      </a:pPr>
                      <a:r>
                        <a:rPr lang="es-ES" sz="1200" dirty="0"/>
                        <a:t>40</a:t>
                      </a:r>
                      <a:endParaRPr lang="es-EC" sz="1100" dirty="0">
                        <a:solidFill>
                          <a:srgbClr val="000000"/>
                        </a:solidFill>
                        <a:latin typeface="Calibri"/>
                        <a:ea typeface="Calibri"/>
                        <a:cs typeface="Times New Roman"/>
                      </a:endParaRPr>
                    </a:p>
                  </a:txBody>
                  <a:tcPr marL="68580" marR="68580" marT="0" marB="0"/>
                </a:tc>
              </a:tr>
              <a:tr h="297251">
                <a:tc>
                  <a:txBody>
                    <a:bodyPr/>
                    <a:lstStyle/>
                    <a:p>
                      <a:pPr algn="ctr">
                        <a:lnSpc>
                          <a:spcPct val="150000"/>
                        </a:lnSpc>
                        <a:spcAft>
                          <a:spcPts val="0"/>
                        </a:spcAft>
                      </a:pPr>
                      <a:r>
                        <a:rPr lang="es-ES" sz="1200" dirty="0"/>
                        <a:t>TOTAL</a:t>
                      </a:r>
                      <a:endParaRPr lang="es-EC" sz="1100" dirty="0">
                        <a:solidFill>
                          <a:srgbClr val="000000"/>
                        </a:solidFill>
                        <a:latin typeface="Calibri"/>
                        <a:ea typeface="Calibri"/>
                        <a:cs typeface="Times New Roman"/>
                      </a:endParaRPr>
                    </a:p>
                  </a:txBody>
                  <a:tcPr marL="68580" marR="68580" marT="0" marB="0"/>
                </a:tc>
                <a:tc>
                  <a:txBody>
                    <a:bodyPr/>
                    <a:lstStyle/>
                    <a:p>
                      <a:pPr algn="r">
                        <a:lnSpc>
                          <a:spcPct val="150000"/>
                        </a:lnSpc>
                        <a:spcAft>
                          <a:spcPts val="0"/>
                        </a:spcAft>
                      </a:pPr>
                      <a:r>
                        <a:rPr lang="es-ES" sz="1200" dirty="0"/>
                        <a:t>84</a:t>
                      </a:r>
                      <a:endParaRPr lang="es-EC" sz="1100" dirty="0">
                        <a:solidFill>
                          <a:srgbClr val="000000"/>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571472" y="1071548"/>
          <a:ext cx="8286808" cy="5568055"/>
        </p:xfrm>
        <a:graphic>
          <a:graphicData uri="http://schemas.openxmlformats.org/drawingml/2006/table">
            <a:tbl>
              <a:tblPr firstRow="1" bandRow="1">
                <a:tableStyleId>{5940675A-B579-460E-94D1-54222C63F5DA}</a:tableStyleId>
              </a:tblPr>
              <a:tblGrid>
                <a:gridCol w="4143404"/>
                <a:gridCol w="4143404"/>
              </a:tblGrid>
              <a:tr h="24917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600" dirty="0" smtClean="0"/>
                        <a:t>Conocimiento de la normativa legal sobre seguridad bancaria</a:t>
                      </a:r>
                    </a:p>
                    <a:p>
                      <a:pPr algn="just"/>
                      <a:endParaRPr lang="es-EC" sz="1600" dirty="0" smtClean="0"/>
                    </a:p>
                    <a:p>
                      <a:pPr algn="just"/>
                      <a:endParaRPr lang="es-EC" sz="1600" dirty="0" smtClean="0"/>
                    </a:p>
                    <a:p>
                      <a:pPr algn="just"/>
                      <a:endParaRPr lang="es-EC" sz="1600" dirty="0" smtClean="0"/>
                    </a:p>
                    <a:p>
                      <a:pPr algn="just"/>
                      <a:endParaRPr lang="es-EC" sz="1600" dirty="0" smtClean="0"/>
                    </a:p>
                    <a:p>
                      <a:pPr algn="just"/>
                      <a:endParaRPr lang="es-EC" sz="1600" dirty="0" smtClean="0"/>
                    </a:p>
                    <a:p>
                      <a:pPr algn="just"/>
                      <a:endParaRPr lang="es-EC" sz="1600" dirty="0" smtClean="0"/>
                    </a:p>
                    <a:p>
                      <a:pPr algn="just"/>
                      <a:endParaRPr lang="es-EC" sz="1600"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600" dirty="0" smtClean="0"/>
                        <a:t>Cumplimiento de la normativa legal sobre seguridad bancaria</a:t>
                      </a:r>
                      <a:endParaRPr lang="es-EC" sz="1600" dirty="0"/>
                    </a:p>
                  </a:txBody>
                  <a:tcPr/>
                </a:tc>
              </a:tr>
              <a:tr h="30763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600" dirty="0" smtClean="0"/>
                        <a:t>Necesidad de la normativa legal para el desarrollo de la actividad bancaria y transporte de valores</a:t>
                      </a:r>
                    </a:p>
                    <a:p>
                      <a:pPr algn="just"/>
                      <a:endParaRPr lang="es-EC" sz="1600" dirty="0" smtClean="0"/>
                    </a:p>
                    <a:p>
                      <a:pPr algn="just"/>
                      <a:endParaRPr lang="es-EC" sz="1600" dirty="0" smtClean="0"/>
                    </a:p>
                    <a:p>
                      <a:pPr algn="just"/>
                      <a:endParaRPr lang="es-EC" sz="1600" dirty="0" smtClean="0"/>
                    </a:p>
                    <a:p>
                      <a:pPr algn="just"/>
                      <a:endParaRPr lang="es-EC" sz="1600" dirty="0" smtClean="0"/>
                    </a:p>
                    <a:p>
                      <a:pPr algn="just"/>
                      <a:endParaRPr lang="es-EC" sz="1600" dirty="0" smtClean="0"/>
                    </a:p>
                    <a:p>
                      <a:pPr algn="just"/>
                      <a:endParaRPr lang="es-EC" sz="1600" dirty="0" smtClean="0"/>
                    </a:p>
                    <a:p>
                      <a:pPr algn="just"/>
                      <a:endParaRPr lang="es-EC" sz="1600" dirty="0" smtClean="0"/>
                    </a:p>
                    <a:p>
                      <a:pPr algn="just"/>
                      <a:endParaRPr lang="es-EC"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600" dirty="0" smtClean="0"/>
                        <a:t>Planes de Seguridad para las agencias bancarias</a:t>
                      </a:r>
                      <a:endParaRPr lang="es-EC" sz="1600" dirty="0"/>
                    </a:p>
                  </a:txBody>
                  <a:tcPr/>
                </a:tc>
              </a:tr>
            </a:tbl>
          </a:graphicData>
        </a:graphic>
      </p:graphicFrame>
      <p:pic>
        <p:nvPicPr>
          <p:cNvPr id="4" name="Picture 2"/>
          <p:cNvPicPr>
            <a:picLocks noChangeAspect="1" noChangeArrowheads="1"/>
          </p:cNvPicPr>
          <p:nvPr/>
        </p:nvPicPr>
        <p:blipFill>
          <a:blip r:embed="rId2"/>
          <a:srcRect/>
          <a:stretch>
            <a:fillRect/>
          </a:stretch>
        </p:blipFill>
        <p:spPr bwMode="auto">
          <a:xfrm>
            <a:off x="1428728" y="1643050"/>
            <a:ext cx="2385859" cy="1772864"/>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5643571" y="1714493"/>
            <a:ext cx="2143140" cy="1694575"/>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1643042" y="4500570"/>
            <a:ext cx="2327283" cy="2059874"/>
          </a:xfrm>
          <a:prstGeom prst="rect">
            <a:avLst/>
          </a:prstGeom>
          <a:noFill/>
          <a:ln w="9525">
            <a:noFill/>
            <a:miter lim="800000"/>
            <a:headEnd/>
            <a:tailEnd/>
          </a:ln>
          <a:effectLst/>
        </p:spPr>
      </p:pic>
      <p:sp>
        <p:nvSpPr>
          <p:cNvPr id="8" name="1 Título"/>
          <p:cNvSpPr txBox="1">
            <a:spLocks/>
          </p:cNvSpPr>
          <p:nvPr/>
        </p:nvSpPr>
        <p:spPr>
          <a:xfrm>
            <a:off x="914400" y="512065"/>
            <a:ext cx="7772400" cy="4166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100" normalizeH="0" baseline="0" noProof="0" smtClean="0">
                <a:ln>
                  <a:noFill/>
                </a:ln>
                <a:solidFill>
                  <a:schemeClr val="tx2">
                    <a:satMod val="200000"/>
                  </a:schemeClr>
                </a:solidFill>
                <a:effectLst/>
                <a:uLnTx/>
                <a:uFillTx/>
                <a:latin typeface="+mj-lt"/>
                <a:ea typeface="+mj-ea"/>
                <a:cs typeface="+mj-cs"/>
              </a:rPr>
              <a:t>ANALISIS DE DATOS</a:t>
            </a:r>
            <a:endParaRPr kumimoji="0" lang="es-EC" sz="24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pic>
        <p:nvPicPr>
          <p:cNvPr id="2050" name="Picture 2"/>
          <p:cNvPicPr>
            <a:picLocks noChangeAspect="1" noChangeArrowheads="1"/>
          </p:cNvPicPr>
          <p:nvPr/>
        </p:nvPicPr>
        <p:blipFill>
          <a:blip r:embed="rId5"/>
          <a:srcRect/>
          <a:stretch>
            <a:fillRect/>
          </a:stretch>
        </p:blipFill>
        <p:spPr bwMode="auto">
          <a:xfrm>
            <a:off x="5429256" y="4214818"/>
            <a:ext cx="2928959" cy="213708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diamond(in)">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3247</TotalTime>
  <Words>2482</Words>
  <Application>Microsoft Office PowerPoint</Application>
  <PresentationFormat>Presentación en pantalla (4:3)</PresentationFormat>
  <Paragraphs>732</Paragraphs>
  <Slides>49</Slides>
  <Notes>1</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49</vt:i4>
      </vt:variant>
    </vt:vector>
  </HeadingPairs>
  <TitlesOfParts>
    <vt:vector size="50" baseType="lpstr">
      <vt:lpstr>Metro</vt:lpstr>
      <vt:lpstr>Diapositiva 1</vt:lpstr>
      <vt:lpstr>Diapositiva 2</vt:lpstr>
      <vt:lpstr>Diapositiva 3</vt:lpstr>
      <vt:lpstr>Diapositiva 4</vt:lpstr>
      <vt:lpstr>Diapositiva 5</vt:lpstr>
      <vt:lpstr>MARCO TEORICO CONCEPTUAL</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Alan</dc:creator>
  <cp:lastModifiedBy>Alan</cp:lastModifiedBy>
  <cp:revision>316</cp:revision>
  <dcterms:created xsi:type="dcterms:W3CDTF">2013-07-02T23:49:55Z</dcterms:created>
  <dcterms:modified xsi:type="dcterms:W3CDTF">2013-09-12T04:13:29Z</dcterms:modified>
</cp:coreProperties>
</file>