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1"/>
  </p:sldMasterIdLst>
  <p:notesMasterIdLst>
    <p:notesMasterId r:id="rId73"/>
  </p:notesMasterIdLst>
  <p:sldIdLst>
    <p:sldId id="256" r:id="rId2"/>
    <p:sldId id="259" r:id="rId3"/>
    <p:sldId id="260" r:id="rId4"/>
    <p:sldId id="261" r:id="rId5"/>
    <p:sldId id="262" r:id="rId6"/>
    <p:sldId id="257" r:id="rId7"/>
    <p:sldId id="368" r:id="rId8"/>
    <p:sldId id="367" r:id="rId9"/>
    <p:sldId id="380" r:id="rId10"/>
    <p:sldId id="263" r:id="rId11"/>
    <p:sldId id="427" r:id="rId12"/>
    <p:sldId id="264" r:id="rId13"/>
    <p:sldId id="265" r:id="rId14"/>
    <p:sldId id="371" r:id="rId15"/>
    <p:sldId id="369" r:id="rId16"/>
    <p:sldId id="370" r:id="rId17"/>
    <p:sldId id="372" r:id="rId18"/>
    <p:sldId id="373" r:id="rId19"/>
    <p:sldId id="375" r:id="rId20"/>
    <p:sldId id="374" r:id="rId21"/>
    <p:sldId id="376" r:id="rId22"/>
    <p:sldId id="377" r:id="rId23"/>
    <p:sldId id="401" r:id="rId24"/>
    <p:sldId id="378" r:id="rId25"/>
    <p:sldId id="399" r:id="rId26"/>
    <p:sldId id="379" r:id="rId27"/>
    <p:sldId id="397" r:id="rId28"/>
    <p:sldId id="398" r:id="rId29"/>
    <p:sldId id="400" r:id="rId30"/>
    <p:sldId id="381" r:id="rId31"/>
    <p:sldId id="382" r:id="rId32"/>
    <p:sldId id="383" r:id="rId33"/>
    <p:sldId id="384" r:id="rId34"/>
    <p:sldId id="385" r:id="rId35"/>
    <p:sldId id="386" r:id="rId36"/>
    <p:sldId id="387" r:id="rId37"/>
    <p:sldId id="388" r:id="rId38"/>
    <p:sldId id="389" r:id="rId39"/>
    <p:sldId id="428" r:id="rId40"/>
    <p:sldId id="390" r:id="rId41"/>
    <p:sldId id="391" r:id="rId42"/>
    <p:sldId id="392" r:id="rId43"/>
    <p:sldId id="393" r:id="rId44"/>
    <p:sldId id="394" r:id="rId45"/>
    <p:sldId id="395" r:id="rId46"/>
    <p:sldId id="396" r:id="rId47"/>
    <p:sldId id="402" r:id="rId48"/>
    <p:sldId id="403" r:id="rId49"/>
    <p:sldId id="424" r:id="rId50"/>
    <p:sldId id="404" r:id="rId51"/>
    <p:sldId id="405" r:id="rId52"/>
    <p:sldId id="406" r:id="rId53"/>
    <p:sldId id="407" r:id="rId54"/>
    <p:sldId id="408" r:id="rId55"/>
    <p:sldId id="429" r:id="rId56"/>
    <p:sldId id="409" r:id="rId57"/>
    <p:sldId id="410" r:id="rId58"/>
    <p:sldId id="411" r:id="rId59"/>
    <p:sldId id="412" r:id="rId60"/>
    <p:sldId id="413" r:id="rId61"/>
    <p:sldId id="414" r:id="rId62"/>
    <p:sldId id="426" r:id="rId63"/>
    <p:sldId id="425" r:id="rId64"/>
    <p:sldId id="415" r:id="rId65"/>
    <p:sldId id="416" r:id="rId66"/>
    <p:sldId id="417" r:id="rId67"/>
    <p:sldId id="418" r:id="rId68"/>
    <p:sldId id="419" r:id="rId69"/>
    <p:sldId id="420" r:id="rId70"/>
    <p:sldId id="421" r:id="rId71"/>
    <p:sldId id="422" r:id="rId7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4660" autoAdjust="0"/>
  </p:normalViewPr>
  <p:slideViewPr>
    <p:cSldViewPr>
      <p:cViewPr>
        <p:scale>
          <a:sx n="70" d="100"/>
          <a:sy n="70" d="100"/>
        </p:scale>
        <p:origin x="-1572" y="-5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C9BD40-81C6-4F4A-9B38-A4A88C1175FA}" type="datetimeFigureOut">
              <a:rPr lang="es-EC" smtClean="0"/>
              <a:pPr/>
              <a:t>07/07/2013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30BBC2-DCBA-4BA2-94B8-2270844A6DFE}" type="slidenum">
              <a:rPr lang="es-EC" smtClean="0"/>
              <a:pPr/>
              <a:t>‹Nº›</a:t>
            </a:fld>
            <a:endParaRPr lang="es-EC"/>
          </a:p>
        </p:txBody>
      </p:sp>
    </p:spTree>
    <p:extLst>
      <p:ext uri="{BB962C8B-B14F-4D97-AF65-F5344CB8AC3E}">
        <p14:creationId xmlns:p14="http://schemas.microsoft.com/office/powerpoint/2010/main" val="119462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3530BBC2-DCBA-4BA2-94B8-2270844A6DFE}" type="slidenum">
              <a:rPr lang="es-EC" smtClean="0"/>
              <a:pPr/>
              <a:t>10</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8A68A5-AE65-49F2-B30A-4AFC2C88AF05}" type="datetimeFigureOut">
              <a:rPr lang="es-EC" smtClean="0"/>
              <a:pPr/>
              <a:t>07/07/2013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D5D0651-67F9-4F89-BEF8-053AA06DC5F9}"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A68A5-AE65-49F2-B30A-4AFC2C88AF05}" type="datetimeFigureOut">
              <a:rPr lang="es-EC" smtClean="0"/>
              <a:pPr/>
              <a:t>07/07/2013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D0651-67F9-4F89-BEF8-053AA06DC5F9}"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67544" y="2190056"/>
            <a:ext cx="867645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es-EC" sz="2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TEMA: “</a:t>
            </a:r>
            <a:r>
              <a:rPr lang="es-EC" sz="2400" b="1" dirty="0">
                <a:solidFill>
                  <a:schemeClr val="bg1"/>
                </a:solidFill>
              </a:rPr>
              <a:t>DISEÑO DEL PLAN DE ABASTECIMIENTO DE AGUA POTABLE Y DEL SISTEMA COMBINADO DE ALCANTARILLADO DE LA POBLACIÓN DE BAHIA COLORADA, CANTÓN SANTO DOMINGO, PROVINCIA SANTO DOMINGO DE LOS </a:t>
            </a:r>
            <a:r>
              <a:rPr lang="es-EC" sz="2400" b="1" dirty="0" smtClean="0">
                <a:solidFill>
                  <a:schemeClr val="bg1"/>
                </a:solidFill>
              </a:rPr>
              <a:t>TSÁCHILAS</a:t>
            </a:r>
            <a:r>
              <a:rPr kumimoji="0" lang="es-EC" sz="2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a:t>
            </a:r>
            <a:endParaRPr kumimoji="0" lang="es-EC" sz="2200" b="0" i="0" u="none" strike="noStrike" cap="none" normalizeH="0" baseline="0" dirty="0" smtClean="0">
              <a:ln>
                <a:noFill/>
              </a:ln>
              <a:solidFill>
                <a:schemeClr val="bg1"/>
              </a:solidFill>
              <a:effectLst/>
              <a:latin typeface="Arial" pitchFamily="34" charset="0"/>
              <a:cs typeface="Arial" pitchFamily="34" charset="0"/>
            </a:endParaRPr>
          </a:p>
        </p:txBody>
      </p:sp>
      <p:sp>
        <p:nvSpPr>
          <p:cNvPr id="15362" name="Rectangle 2"/>
          <p:cNvSpPr>
            <a:spLocks noChangeArrowheads="1"/>
          </p:cNvSpPr>
          <p:nvPr/>
        </p:nvSpPr>
        <p:spPr bwMode="auto">
          <a:xfrm>
            <a:off x="3959424" y="3603213"/>
            <a:ext cx="5184576" cy="2555897"/>
          </a:xfrm>
          <a:prstGeom prst="rect">
            <a:avLst/>
          </a:prstGeom>
          <a:noFill/>
          <a:ln w="9525">
            <a:noFill/>
            <a:miter lim="800000"/>
            <a:headEnd/>
            <a:tailEnd/>
          </a:ln>
          <a:effectLst/>
        </p:spPr>
        <p:txBody>
          <a:bodyPr vert="horz" wrap="square" lIns="91440" tIns="899829" rIns="91440" bIns="899829"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AUTOR: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s-EC" sz="1600" b="1" dirty="0" smtClean="0">
                <a:solidFill>
                  <a:schemeClr val="bg1"/>
                </a:solidFill>
                <a:latin typeface="Arial" pitchFamily="34" charset="0"/>
                <a:ea typeface="Calibri" pitchFamily="34" charset="0"/>
                <a:cs typeface="Times New Roman" pitchFamily="18" charset="0"/>
              </a:rPr>
              <a:t>SR. </a:t>
            </a:r>
            <a:r>
              <a:rPr kumimoji="0" lang="es-EC" sz="16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MIGUEL ANGEL LOYOLA BORJA</a:t>
            </a:r>
            <a:endParaRPr kumimoji="0" lang="es-EC" sz="1600" b="0" i="0" u="none" strike="noStrike" cap="none" normalizeH="0" baseline="0" dirty="0" smtClean="0">
              <a:ln>
                <a:noFill/>
              </a:ln>
              <a:solidFill>
                <a:schemeClr val="bg1"/>
              </a:solidFill>
              <a:effectLst/>
              <a:latin typeface="Arial" pitchFamily="34" charset="0"/>
              <a:cs typeface="Arial" pitchFamily="34" charset="0"/>
            </a:endParaRPr>
          </a:p>
        </p:txBody>
      </p:sp>
      <p:pic>
        <p:nvPicPr>
          <p:cNvPr id="6" name="Picture 16" descr="SELLO"/>
          <p:cNvPicPr>
            <a:picLocks noChangeAspect="1" noChangeArrowheads="1"/>
          </p:cNvPicPr>
          <p:nvPr/>
        </p:nvPicPr>
        <p:blipFill>
          <a:blip r:embed="rId2" cstate="print"/>
          <a:srcRect/>
          <a:stretch>
            <a:fillRect/>
          </a:stretch>
        </p:blipFill>
        <p:spPr bwMode="auto">
          <a:xfrm>
            <a:off x="467544" y="260648"/>
            <a:ext cx="1584176" cy="1549246"/>
          </a:xfrm>
          <a:prstGeom prst="rect">
            <a:avLst/>
          </a:prstGeom>
          <a:noFill/>
          <a:ln w="9525">
            <a:noFill/>
            <a:miter lim="800000"/>
            <a:headEnd/>
            <a:tailEnd/>
          </a:ln>
        </p:spPr>
      </p:pic>
      <p:sp>
        <p:nvSpPr>
          <p:cNvPr id="15363" name="Rectangle 3"/>
          <p:cNvSpPr>
            <a:spLocks noChangeArrowheads="1"/>
          </p:cNvSpPr>
          <p:nvPr/>
        </p:nvSpPr>
        <p:spPr bwMode="auto">
          <a:xfrm>
            <a:off x="3740139" y="5605463"/>
            <a:ext cx="1872208" cy="2063454"/>
          </a:xfrm>
          <a:prstGeom prst="rect">
            <a:avLst/>
          </a:prstGeom>
          <a:noFill/>
          <a:ln w="9525">
            <a:noFill/>
            <a:miter lim="800000"/>
            <a:headEnd/>
            <a:tailEnd/>
          </a:ln>
          <a:effectLst/>
        </p:spPr>
        <p:txBody>
          <a:bodyPr vert="horz" wrap="square" lIns="91440" tIns="899829" rIns="91440" bIns="899829"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C" sz="1600" b="1" dirty="0" smtClean="0">
                <a:solidFill>
                  <a:schemeClr val="bg1"/>
                </a:solidFill>
                <a:latin typeface="Arial" pitchFamily="34" charset="0"/>
                <a:ea typeface="Calibri" pitchFamily="34" charset="0"/>
                <a:cs typeface="Times New Roman" pitchFamily="18" charset="0"/>
              </a:rPr>
              <a:t>JULIO</a:t>
            </a:r>
            <a:r>
              <a:rPr kumimoji="0" lang="es-EC" sz="16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DEL 2013</a:t>
            </a:r>
            <a:endParaRPr kumimoji="0" lang="es-EC"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8" name="7 Rectángulo"/>
          <p:cNvSpPr/>
          <p:nvPr/>
        </p:nvSpPr>
        <p:spPr>
          <a:xfrm>
            <a:off x="2123728" y="404664"/>
            <a:ext cx="6696744" cy="646331"/>
          </a:xfrm>
          <a:prstGeom prst="rect">
            <a:avLst/>
          </a:prstGeom>
        </p:spPr>
        <p:txBody>
          <a:bodyPr wrap="square">
            <a:spAutoFit/>
          </a:bodyPr>
          <a:lstStyle/>
          <a:p>
            <a:pPr marL="342900" indent="-342900" algn="ctr">
              <a:lnSpc>
                <a:spcPct val="90000"/>
              </a:lnSpc>
              <a:spcBef>
                <a:spcPct val="20000"/>
              </a:spcBef>
            </a:pPr>
            <a:r>
              <a:rPr lang="de-CH" b="1" dirty="0" smtClean="0">
                <a:solidFill>
                  <a:schemeClr val="bg1"/>
                </a:solidFill>
                <a:latin typeface="Arial" pitchFamily="34" charset="0"/>
                <a:cs typeface="Arial" pitchFamily="34" charset="0"/>
              </a:rPr>
              <a:t>ESCUELA</a:t>
            </a:r>
            <a:r>
              <a:rPr lang="es-EC" b="1" dirty="0" smtClean="0">
                <a:solidFill>
                  <a:schemeClr val="bg1"/>
                </a:solidFill>
                <a:latin typeface="Arial" pitchFamily="34" charset="0"/>
                <a:cs typeface="Arial" pitchFamily="34" charset="0"/>
              </a:rPr>
              <a:t>  </a:t>
            </a:r>
            <a:r>
              <a:rPr lang="de-CH" b="1" dirty="0" smtClean="0">
                <a:solidFill>
                  <a:schemeClr val="bg1"/>
                </a:solidFill>
                <a:latin typeface="Arial" pitchFamily="34" charset="0"/>
                <a:cs typeface="Arial" pitchFamily="34" charset="0"/>
              </a:rPr>
              <a:t>POLITÉCNICA DEL EJÉRCITO</a:t>
            </a:r>
          </a:p>
          <a:p>
            <a:pPr marL="342900" indent="-342900" algn="ctr">
              <a:lnSpc>
                <a:spcPct val="90000"/>
              </a:lnSpc>
              <a:spcBef>
                <a:spcPct val="20000"/>
              </a:spcBef>
            </a:pPr>
            <a:r>
              <a:rPr lang="de-CH" b="1" dirty="0" smtClean="0">
                <a:solidFill>
                  <a:schemeClr val="bg1"/>
                </a:solidFill>
                <a:latin typeface="Arial" pitchFamily="34" charset="0"/>
                <a:cs typeface="Arial" pitchFamily="34" charset="0"/>
              </a:rPr>
              <a:t>FACULTAD DE INGENIERIA CIVIL</a:t>
            </a:r>
            <a:r>
              <a:rPr lang="es-ES" b="1" dirty="0" smtClean="0">
                <a:solidFill>
                  <a:schemeClr val="bg1"/>
                </a:solidFill>
                <a:latin typeface="Arial" pitchFamily="34" charset="0"/>
                <a:cs typeface="Arial" pitchFamily="34" charset="0"/>
              </a:rPr>
              <a:t> </a:t>
            </a:r>
            <a:endParaRPr lang="es-ES" b="1" dirty="0">
              <a:solidFill>
                <a:schemeClr val="bg1"/>
              </a:solidFill>
              <a:latin typeface="Arial" pitchFamily="34" charset="0"/>
              <a:cs typeface="Arial" pitchFamily="34" charset="0"/>
            </a:endParaRPr>
          </a:p>
        </p:txBody>
      </p:sp>
      <p:sp>
        <p:nvSpPr>
          <p:cNvPr id="10" name="Rectangle 2"/>
          <p:cNvSpPr>
            <a:spLocks noChangeArrowheads="1"/>
          </p:cNvSpPr>
          <p:nvPr/>
        </p:nvSpPr>
        <p:spPr bwMode="auto">
          <a:xfrm>
            <a:off x="755576" y="3563439"/>
            <a:ext cx="5184576" cy="3048339"/>
          </a:xfrm>
          <a:prstGeom prst="rect">
            <a:avLst/>
          </a:prstGeom>
          <a:noFill/>
          <a:ln w="9525">
            <a:noFill/>
            <a:miter lim="800000"/>
            <a:headEnd/>
            <a:tailEnd/>
          </a:ln>
          <a:effectLst/>
        </p:spPr>
        <p:txBody>
          <a:bodyPr vert="horz" wrap="square" lIns="91440" tIns="899829" rIns="91440" bIns="899829"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bg1"/>
                </a:solidFill>
                <a:effectLst/>
                <a:latin typeface="Arial" pitchFamily="34" charset="0"/>
                <a:ea typeface="Calibri" pitchFamily="34" charset="0"/>
                <a:cs typeface="Arial" pitchFamily="34" charset="0"/>
              </a:rPr>
              <a:t>DIRECTOR:</a:t>
            </a:r>
          </a:p>
          <a:p>
            <a:pPr eaLnBrk="0" fontAlgn="base" hangingPunct="0">
              <a:spcBef>
                <a:spcPct val="0"/>
              </a:spcBef>
              <a:spcAft>
                <a:spcPct val="0"/>
              </a:spcAft>
            </a:pPr>
            <a:r>
              <a:rPr lang="es-EC" sz="1600" b="1" dirty="0" err="1">
                <a:solidFill>
                  <a:schemeClr val="bg1"/>
                </a:solidFill>
                <a:latin typeface="Arial" pitchFamily="34" charset="0"/>
                <a:cs typeface="Arial" pitchFamily="34" charset="0"/>
              </a:rPr>
              <a:t>Ph.D</a:t>
            </a:r>
            <a:r>
              <a:rPr lang="es-EC" sz="1600" b="1" dirty="0">
                <a:solidFill>
                  <a:schemeClr val="bg1"/>
                </a:solidFill>
                <a:latin typeface="Arial" pitchFamily="34" charset="0"/>
                <a:cs typeface="Arial" pitchFamily="34" charset="0"/>
              </a:rPr>
              <a:t>. Washington Sandoval </a:t>
            </a:r>
          </a:p>
          <a:p>
            <a:pPr lvl="0" eaLnBrk="0" fontAlgn="base" hangingPunct="0">
              <a:spcBef>
                <a:spcPct val="0"/>
              </a:spcBef>
              <a:spcAft>
                <a:spcPct val="0"/>
              </a:spcAft>
            </a:pPr>
            <a:r>
              <a:rPr lang="es-EC" sz="1600" b="1" dirty="0" smtClean="0">
                <a:solidFill>
                  <a:schemeClr val="bg1"/>
                </a:solidFill>
                <a:latin typeface="Arial" pitchFamily="34" charset="0"/>
                <a:cs typeface="Arial" pitchFamily="34" charset="0"/>
              </a:rPr>
              <a:t> </a:t>
            </a:r>
            <a:endParaRPr lang="es-EC" sz="1600" b="1" dirty="0">
              <a:solidFill>
                <a:schemeClr val="bg1"/>
              </a:solidFill>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bg1"/>
                </a:solidFill>
                <a:effectLst/>
                <a:latin typeface="Arial" pitchFamily="34" charset="0"/>
                <a:cs typeface="Arial" pitchFamily="34" charset="0"/>
              </a:rPr>
              <a:t>COODIRECTOR:</a:t>
            </a:r>
          </a:p>
          <a:p>
            <a:pPr lvl="0" eaLnBrk="0" fontAlgn="base" hangingPunct="0">
              <a:spcBef>
                <a:spcPct val="0"/>
              </a:spcBef>
              <a:spcAft>
                <a:spcPct val="0"/>
              </a:spcAft>
            </a:pPr>
            <a:r>
              <a:rPr lang="es-EC" sz="1600" b="1" dirty="0" err="1">
                <a:solidFill>
                  <a:schemeClr val="bg1"/>
                </a:solidFill>
                <a:latin typeface="Arial" pitchFamily="34" charset="0"/>
                <a:cs typeface="Arial" pitchFamily="34" charset="0"/>
              </a:rPr>
              <a:t>M.Sc</a:t>
            </a:r>
            <a:r>
              <a:rPr lang="es-EC" sz="1600" b="1" dirty="0">
                <a:solidFill>
                  <a:schemeClr val="bg1"/>
                </a:solidFill>
                <a:latin typeface="Arial" pitchFamily="34" charset="0"/>
                <a:cs typeface="Arial" pitchFamily="34" charset="0"/>
              </a:rPr>
              <a:t>. </a:t>
            </a:r>
            <a:r>
              <a:rPr lang="es-EC" sz="1600" b="1" dirty="0" err="1">
                <a:solidFill>
                  <a:schemeClr val="bg1"/>
                </a:solidFill>
                <a:latin typeface="Arial" pitchFamily="34" charset="0"/>
                <a:cs typeface="Arial" pitchFamily="34" charset="0"/>
              </a:rPr>
              <a:t>Jose</a:t>
            </a:r>
            <a:r>
              <a:rPr lang="es-EC" sz="1600" b="1" dirty="0">
                <a:solidFill>
                  <a:schemeClr val="bg1"/>
                </a:solidFill>
                <a:latin typeface="Arial" pitchFamily="34" charset="0"/>
                <a:cs typeface="Arial" pitchFamily="34" charset="0"/>
              </a:rPr>
              <a:t> Luis </a:t>
            </a:r>
            <a:r>
              <a:rPr lang="es-EC" sz="1600" b="1" dirty="0" smtClean="0">
                <a:solidFill>
                  <a:schemeClr val="bg1"/>
                </a:solidFill>
                <a:latin typeface="Arial" pitchFamily="34" charset="0"/>
                <a:cs typeface="Arial" pitchFamily="34" charset="0"/>
              </a:rPr>
              <a:t>Carrera F.</a:t>
            </a:r>
            <a:endParaRPr lang="es-EC" sz="1600" b="1" dirty="0">
              <a:solidFill>
                <a:schemeClr val="bg1"/>
              </a:solidFill>
              <a:latin typeface="Arial" pitchFamily="34" charset="0"/>
              <a:cs typeface="Arial" pitchFamily="34" charset="0"/>
            </a:endParaRPr>
          </a:p>
        </p:txBody>
      </p:sp>
      <p:sp>
        <p:nvSpPr>
          <p:cNvPr id="11" name="Rectangle 1"/>
          <p:cNvSpPr>
            <a:spLocks noChangeArrowheads="1"/>
          </p:cNvSpPr>
          <p:nvPr/>
        </p:nvSpPr>
        <p:spPr bwMode="auto">
          <a:xfrm>
            <a:off x="2555776" y="1073061"/>
            <a:ext cx="612068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ES" dirty="0" smtClean="0">
                <a:latin typeface="Arial" pitchFamily="34" charset="0"/>
                <a:cs typeface="Arial" pitchFamily="34" charset="0"/>
              </a:rPr>
              <a:t/>
            </a:r>
            <a:br>
              <a:rPr lang="es-ES" dirty="0" smtClean="0">
                <a:latin typeface="Arial" pitchFamily="34" charset="0"/>
                <a:cs typeface="Arial" pitchFamily="34" charset="0"/>
              </a:rPr>
            </a:br>
            <a:r>
              <a:rPr lang="es-ES" b="1" dirty="0" smtClean="0">
                <a:solidFill>
                  <a:schemeClr val="bg1"/>
                </a:solidFill>
                <a:latin typeface="Arial" pitchFamily="34" charset="0"/>
                <a:cs typeface="Arial" pitchFamily="34" charset="0"/>
              </a:rPr>
              <a:t>TESIS PREVIO A LA OBTENCIÓN DEL TÍTULO DE INGENIERÍA CIVIL</a:t>
            </a:r>
            <a:endParaRPr kumimoji="0" lang="es-EC"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smtClean="0">
                <a:solidFill>
                  <a:schemeClr val="bg1"/>
                </a:solidFill>
                <a:latin typeface="Arial" charset="0"/>
              </a:rPr>
              <a:t>AGUA POTABLE</a:t>
            </a:r>
            <a:endParaRPr lang="es-ES_tradnl" sz="2000" b="1" dirty="0">
              <a:solidFill>
                <a:schemeClr val="bg1"/>
              </a:solidFill>
              <a:latin typeface="Arial" charset="0"/>
            </a:endParaRPr>
          </a:p>
        </p:txBody>
      </p:sp>
      <p:sp>
        <p:nvSpPr>
          <p:cNvPr id="4" name="3 Rectángulo"/>
          <p:cNvSpPr/>
          <p:nvPr/>
        </p:nvSpPr>
        <p:spPr>
          <a:xfrm>
            <a:off x="248329" y="1124744"/>
            <a:ext cx="7814583" cy="1323439"/>
          </a:xfrm>
          <a:prstGeom prst="rect">
            <a:avLst/>
          </a:prstGeom>
        </p:spPr>
        <p:txBody>
          <a:bodyPr wrap="square">
            <a:spAutoFit/>
          </a:bodyPr>
          <a:lstStyle/>
          <a:p>
            <a:r>
              <a:rPr lang="es-EC" sz="2000" dirty="0">
                <a:solidFill>
                  <a:schemeClr val="bg1"/>
                </a:solidFill>
              </a:rPr>
              <a:t>Unas de las principales necesidades para la subsistencia de la sociedad es el suministro de agua, debido a que sin este elemento la vida sería imposible, no solamente como recurso vital, sino por el manejo y eliminación de residuos generados por la población.</a:t>
            </a:r>
            <a:endParaRPr lang="es-ES" sz="2000" dirty="0">
              <a:solidFill>
                <a:schemeClr val="bg1"/>
              </a:solidFill>
            </a:endParaRPr>
          </a:p>
        </p:txBody>
      </p:sp>
      <p:pic>
        <p:nvPicPr>
          <p:cNvPr id="51202" name="Picture 2" descr="C:\Users\User\Desktop\TESIS\fotos\FOTOS EPMAPA\IMG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448183"/>
            <a:ext cx="5904656" cy="4428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 t="30090" r="48158" b="14826"/>
          <a:stretch/>
        </p:blipFill>
        <p:spPr bwMode="auto">
          <a:xfrm>
            <a:off x="957070" y="1350060"/>
            <a:ext cx="6728347" cy="472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143"/>
          <p:cNvSpPr txBox="1"/>
          <p:nvPr/>
        </p:nvSpPr>
        <p:spPr>
          <a:xfrm>
            <a:off x="271463" y="354013"/>
            <a:ext cx="7791450" cy="400050"/>
          </a:xfrm>
          <a:prstGeom prst="rect">
            <a:avLst/>
          </a:prstGeom>
          <a:noFill/>
          <a:ln>
            <a:solidFill>
              <a:schemeClr val="bg1"/>
            </a:solidFill>
          </a:ln>
        </p:spPr>
        <p:txBody>
          <a:bodyPr>
            <a:spAutoFit/>
          </a:bodyPr>
          <a:lstStyle/>
          <a:p>
            <a:r>
              <a:rPr lang="es-EC" sz="2000" b="1" dirty="0" smtClean="0">
                <a:solidFill>
                  <a:schemeClr val="bg1"/>
                </a:solidFill>
                <a:latin typeface="Arial" charset="0"/>
              </a:rPr>
              <a:t>Numero de habitantes</a:t>
            </a:r>
            <a:endParaRPr lang="es-ES_tradnl" sz="2000" b="1" dirty="0">
              <a:solidFill>
                <a:schemeClr val="bg1"/>
              </a:solidFill>
              <a:latin typeface="Arial" charset="0"/>
            </a:endParaRPr>
          </a:p>
        </p:txBody>
      </p:sp>
      <p:sp>
        <p:nvSpPr>
          <p:cNvPr id="7" name="6 Rectángulo"/>
          <p:cNvSpPr/>
          <p:nvPr/>
        </p:nvSpPr>
        <p:spPr>
          <a:xfrm>
            <a:off x="262764" y="980728"/>
            <a:ext cx="8116961" cy="369332"/>
          </a:xfrm>
          <a:prstGeom prst="rect">
            <a:avLst/>
          </a:prstGeom>
        </p:spPr>
        <p:txBody>
          <a:bodyPr wrap="square">
            <a:spAutoFit/>
          </a:bodyPr>
          <a:lstStyle/>
          <a:p>
            <a:r>
              <a:rPr lang="es-EC" dirty="0" smtClean="0">
                <a:solidFill>
                  <a:schemeClr val="bg1"/>
                </a:solidFill>
              </a:rPr>
              <a:t>ENCUESTA SOCIO - ECONOMICA</a:t>
            </a:r>
            <a:endParaRPr lang="es-ES" dirty="0">
              <a:solidFill>
                <a:schemeClr val="bg1"/>
              </a:solidFill>
            </a:endParaRPr>
          </a:p>
        </p:txBody>
      </p:sp>
      <p:sp>
        <p:nvSpPr>
          <p:cNvPr id="8" name="7 Rectángulo"/>
          <p:cNvSpPr/>
          <p:nvPr/>
        </p:nvSpPr>
        <p:spPr>
          <a:xfrm>
            <a:off x="-15988" y="6268198"/>
            <a:ext cx="9074031" cy="369332"/>
          </a:xfrm>
          <a:prstGeom prst="rect">
            <a:avLst/>
          </a:prstGeom>
        </p:spPr>
        <p:txBody>
          <a:bodyPr wrap="square">
            <a:spAutoFit/>
          </a:bodyPr>
          <a:lstStyle/>
          <a:p>
            <a:pPr algn="ctr"/>
            <a:r>
              <a:rPr lang="es-EC" dirty="0" smtClean="0">
                <a:solidFill>
                  <a:schemeClr val="bg1"/>
                </a:solidFill>
              </a:rPr>
              <a:t>Población encuestada: </a:t>
            </a:r>
            <a:r>
              <a:rPr lang="es-EC" b="1" dirty="0" smtClean="0">
                <a:solidFill>
                  <a:schemeClr val="bg1"/>
                </a:solidFill>
              </a:rPr>
              <a:t>2350 habitantes</a:t>
            </a:r>
            <a:endParaRPr lang="es-ES" b="1" dirty="0">
              <a:solidFill>
                <a:schemeClr val="bg1"/>
              </a:solidFill>
            </a:endParaRPr>
          </a:p>
        </p:txBody>
      </p:sp>
    </p:spTree>
    <p:extLst>
      <p:ext uri="{BB962C8B-B14F-4D97-AF65-F5344CB8AC3E}">
        <p14:creationId xmlns:p14="http://schemas.microsoft.com/office/powerpoint/2010/main" val="4034338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r>
              <a:rPr lang="es-EC" sz="2000" b="1" dirty="0" smtClean="0">
                <a:solidFill>
                  <a:schemeClr val="bg1"/>
                </a:solidFill>
                <a:latin typeface="Arial" charset="0"/>
              </a:rPr>
              <a:t>Numero de habitantes</a:t>
            </a:r>
            <a:endParaRPr lang="es-ES_tradnl" sz="2000" b="1" dirty="0">
              <a:solidFill>
                <a:schemeClr val="bg1"/>
              </a:solidFill>
              <a:latin typeface="Arial" charset="0"/>
            </a:endParaRPr>
          </a:p>
        </p:txBody>
      </p:sp>
      <p:sp>
        <p:nvSpPr>
          <p:cNvPr id="18433" name="Rectangle 1"/>
          <p:cNvSpPr>
            <a:spLocks noChangeArrowheads="1"/>
          </p:cNvSpPr>
          <p:nvPr/>
        </p:nvSpPr>
        <p:spPr bwMode="auto">
          <a:xfrm>
            <a:off x="209333" y="908720"/>
            <a:ext cx="705678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s-EC" dirty="0" smtClean="0">
                <a:solidFill>
                  <a:schemeClr val="bg1"/>
                </a:solidFill>
                <a:latin typeface="Arial" pitchFamily="34" charset="0"/>
                <a:ea typeface="Calibri" pitchFamily="34" charset="0"/>
                <a:cs typeface="Times New Roman" pitchFamily="18" charset="0"/>
              </a:rPr>
              <a:t>Métodos de crecimiento:</a:t>
            </a:r>
          </a:p>
          <a:p>
            <a:pPr lvl="0" algn="just" fontAlgn="base">
              <a:spcBef>
                <a:spcPct val="0"/>
              </a:spcBef>
              <a:spcAft>
                <a:spcPct val="0"/>
              </a:spcAft>
            </a:pPr>
            <a:endParaRPr lang="es-EC" dirty="0" smtClean="0">
              <a:solidFill>
                <a:schemeClr val="bg1"/>
              </a:solidFill>
              <a:latin typeface="Arial" pitchFamily="34" charset="0"/>
              <a:ea typeface="Calibri" pitchFamily="34" charset="0"/>
              <a:cs typeface="Times New Roman" pitchFamily="18" charset="0"/>
            </a:endParaRPr>
          </a:p>
          <a:p>
            <a:pPr lvl="0" algn="just" fontAlgn="base">
              <a:spcBef>
                <a:spcPct val="0"/>
              </a:spcBef>
              <a:spcAft>
                <a:spcPct val="0"/>
              </a:spcAft>
            </a:pPr>
            <a:endParaRPr lang="es-EC" dirty="0" smtClean="0">
              <a:solidFill>
                <a:schemeClr val="bg1"/>
              </a:solidFill>
              <a:latin typeface="Arial" pitchFamily="34" charset="0"/>
              <a:ea typeface="Calibri" pitchFamily="34" charset="0"/>
              <a:cs typeface="Times New Roman" pitchFamily="18" charset="0"/>
            </a:endParaRPr>
          </a:p>
          <a:p>
            <a:pPr marL="285750" indent="-285750" algn="just" fontAlgn="base">
              <a:spcBef>
                <a:spcPct val="0"/>
              </a:spcBef>
              <a:spcAft>
                <a:spcPct val="0"/>
              </a:spcAft>
              <a:buFont typeface="Arial" pitchFamily="34" charset="0"/>
              <a:buChar char="•"/>
            </a:pPr>
            <a:r>
              <a:rPr lang="es-EC" dirty="0" smtClean="0">
                <a:solidFill>
                  <a:schemeClr val="bg1"/>
                </a:solidFill>
                <a:latin typeface="Arial" pitchFamily="34" charset="0"/>
                <a:ea typeface="Calibri" pitchFamily="34" charset="0"/>
                <a:cs typeface="Times New Roman" pitchFamily="18" charset="0"/>
              </a:rPr>
              <a:t>Aritmético		 </a:t>
            </a:r>
            <a:r>
              <a:rPr lang="es-EC" b="1" dirty="0" err="1">
                <a:solidFill>
                  <a:schemeClr val="bg1"/>
                </a:solidFill>
              </a:rPr>
              <a:t>Pf</a:t>
            </a:r>
            <a:r>
              <a:rPr lang="es-EC" b="1" dirty="0">
                <a:solidFill>
                  <a:schemeClr val="bg1"/>
                </a:solidFill>
              </a:rPr>
              <a:t> = </a:t>
            </a:r>
            <a:r>
              <a:rPr lang="es-EC" b="1" dirty="0" err="1">
                <a:solidFill>
                  <a:schemeClr val="bg1"/>
                </a:solidFill>
              </a:rPr>
              <a:t>Pa</a:t>
            </a:r>
            <a:r>
              <a:rPr lang="es-EC" b="1" dirty="0">
                <a:solidFill>
                  <a:schemeClr val="bg1"/>
                </a:solidFill>
              </a:rPr>
              <a:t> * (1+r*n</a:t>
            </a:r>
            <a:r>
              <a:rPr lang="es-EC" b="1" dirty="0" smtClean="0">
                <a:solidFill>
                  <a:schemeClr val="bg1"/>
                </a:solidFill>
              </a:rPr>
              <a:t>)</a:t>
            </a:r>
            <a:endParaRPr lang="es-ES" dirty="0">
              <a:solidFill>
                <a:schemeClr val="bg1"/>
              </a:solidFill>
            </a:endParaRPr>
          </a:p>
          <a:p>
            <a:pPr marL="285750" lvl="0" indent="-285750" algn="just" fontAlgn="base">
              <a:spcBef>
                <a:spcPct val="0"/>
              </a:spcBef>
              <a:spcAft>
                <a:spcPct val="0"/>
              </a:spcAft>
              <a:buFont typeface="Arial" pitchFamily="34" charset="0"/>
              <a:buChar char="•"/>
            </a:pPr>
            <a:endParaRPr lang="es-EC" dirty="0" smtClean="0">
              <a:solidFill>
                <a:schemeClr val="bg1"/>
              </a:solidFill>
              <a:latin typeface="Arial" pitchFamily="34" charset="0"/>
              <a:ea typeface="Calibri" pitchFamily="34" charset="0"/>
              <a:cs typeface="Times New Roman" pitchFamily="18" charset="0"/>
            </a:endParaRPr>
          </a:p>
          <a:p>
            <a:pPr marL="285750" lvl="0" indent="-285750" algn="just" fontAlgn="base">
              <a:spcBef>
                <a:spcPct val="0"/>
              </a:spcBef>
              <a:spcAft>
                <a:spcPct val="0"/>
              </a:spcAft>
              <a:buFont typeface="Arial" pitchFamily="34" charset="0"/>
              <a:buChar char="•"/>
            </a:pPr>
            <a:r>
              <a:rPr lang="es-EC" dirty="0" smtClean="0">
                <a:solidFill>
                  <a:schemeClr val="bg1"/>
                </a:solidFill>
                <a:latin typeface="Arial" pitchFamily="34" charset="0"/>
                <a:ea typeface="Calibri" pitchFamily="34" charset="0"/>
                <a:cs typeface="Times New Roman" pitchFamily="18" charset="0"/>
              </a:rPr>
              <a:t>Geométrico		 </a:t>
            </a:r>
            <a:r>
              <a:rPr lang="es-ES" b="1" dirty="0" err="1">
                <a:solidFill>
                  <a:schemeClr val="bg1"/>
                </a:solidFill>
              </a:rPr>
              <a:t>Pf</a:t>
            </a:r>
            <a:r>
              <a:rPr lang="es-ES" b="1" dirty="0">
                <a:solidFill>
                  <a:schemeClr val="bg1"/>
                </a:solidFill>
              </a:rPr>
              <a:t> = </a:t>
            </a:r>
            <a:r>
              <a:rPr lang="es-ES" b="1" dirty="0" err="1">
                <a:solidFill>
                  <a:schemeClr val="bg1"/>
                </a:solidFill>
              </a:rPr>
              <a:t>Pa</a:t>
            </a:r>
            <a:r>
              <a:rPr lang="es-ES" b="1" dirty="0">
                <a:solidFill>
                  <a:schemeClr val="bg1"/>
                </a:solidFill>
              </a:rPr>
              <a:t> *(</a:t>
            </a:r>
            <a:r>
              <a:rPr lang="es-ES" b="1" dirty="0" smtClean="0">
                <a:solidFill>
                  <a:schemeClr val="bg1"/>
                </a:solidFill>
              </a:rPr>
              <a:t>1+r)</a:t>
            </a:r>
            <a:r>
              <a:rPr lang="es-ES" b="1" baseline="30000" dirty="0" smtClean="0">
                <a:solidFill>
                  <a:schemeClr val="bg1"/>
                </a:solidFill>
              </a:rPr>
              <a:t>n</a:t>
            </a:r>
          </a:p>
          <a:p>
            <a:pPr lvl="0" algn="just" fontAlgn="base">
              <a:spcBef>
                <a:spcPct val="0"/>
              </a:spcBef>
              <a:spcAft>
                <a:spcPct val="0"/>
              </a:spcAft>
            </a:pPr>
            <a:r>
              <a:rPr lang="es-ES" b="1" baseline="30000" dirty="0" smtClean="0">
                <a:solidFill>
                  <a:schemeClr val="bg1"/>
                </a:solidFill>
              </a:rPr>
              <a:t> </a:t>
            </a:r>
            <a:endParaRPr lang="es-EC" dirty="0" smtClean="0">
              <a:solidFill>
                <a:schemeClr val="bg1"/>
              </a:solidFill>
              <a:latin typeface="Arial" pitchFamily="34" charset="0"/>
              <a:ea typeface="Calibri" pitchFamily="34" charset="0"/>
              <a:cs typeface="Times New Roman" pitchFamily="18" charset="0"/>
            </a:endParaRPr>
          </a:p>
          <a:p>
            <a:pPr marL="285750" indent="-285750" algn="just" fontAlgn="base">
              <a:spcBef>
                <a:spcPct val="0"/>
              </a:spcBef>
              <a:spcAft>
                <a:spcPct val="0"/>
              </a:spcAft>
              <a:buFont typeface="Arial" pitchFamily="34" charset="0"/>
              <a:buChar char="•"/>
            </a:pPr>
            <a:r>
              <a:rPr lang="es-EC" dirty="0" smtClean="0">
                <a:solidFill>
                  <a:schemeClr val="bg1"/>
                </a:solidFill>
                <a:latin typeface="Arial" pitchFamily="34" charset="0"/>
                <a:ea typeface="Calibri" pitchFamily="34" charset="0"/>
                <a:cs typeface="Times New Roman" pitchFamily="18" charset="0"/>
              </a:rPr>
              <a:t>Logarítmico 		</a:t>
            </a:r>
            <a:r>
              <a:rPr lang="es-ES" b="1" dirty="0" err="1" smtClean="0">
                <a:solidFill>
                  <a:schemeClr val="bg1"/>
                </a:solidFill>
              </a:rPr>
              <a:t>Pf</a:t>
            </a:r>
            <a:r>
              <a:rPr lang="es-ES" b="1" dirty="0" smtClean="0">
                <a:solidFill>
                  <a:schemeClr val="bg1"/>
                </a:solidFill>
              </a:rPr>
              <a:t> </a:t>
            </a:r>
            <a:r>
              <a:rPr lang="es-ES" b="1" dirty="0">
                <a:solidFill>
                  <a:schemeClr val="bg1"/>
                </a:solidFill>
              </a:rPr>
              <a:t>= </a:t>
            </a:r>
            <a:r>
              <a:rPr lang="es-ES" b="1" dirty="0" err="1">
                <a:solidFill>
                  <a:schemeClr val="bg1"/>
                </a:solidFill>
              </a:rPr>
              <a:t>Pa</a:t>
            </a:r>
            <a:r>
              <a:rPr lang="es-ES" b="1" dirty="0">
                <a:solidFill>
                  <a:schemeClr val="bg1"/>
                </a:solidFill>
              </a:rPr>
              <a:t> * e(r * n</a:t>
            </a:r>
            <a:r>
              <a:rPr lang="es-ES" b="1" dirty="0" smtClean="0">
                <a:solidFill>
                  <a:schemeClr val="bg1"/>
                </a:solidFill>
              </a:rPr>
              <a:t>)</a:t>
            </a:r>
          </a:p>
          <a:p>
            <a:pPr algn="just" fontAlgn="base">
              <a:spcBef>
                <a:spcPct val="0"/>
              </a:spcBef>
              <a:spcAft>
                <a:spcPct val="0"/>
              </a:spcAft>
            </a:pPr>
            <a:endParaRPr lang="es-ES" b="1" dirty="0" smtClean="0">
              <a:solidFill>
                <a:schemeClr val="bg1"/>
              </a:solidFill>
            </a:endParaRPr>
          </a:p>
          <a:p>
            <a:pPr algn="just" fontAlgn="base">
              <a:spcBef>
                <a:spcPct val="0"/>
              </a:spcBef>
              <a:spcAft>
                <a:spcPct val="0"/>
              </a:spcAft>
            </a:pPr>
            <a:r>
              <a:rPr lang="es-ES" b="1" dirty="0" smtClean="0">
                <a:solidFill>
                  <a:schemeClr val="bg1"/>
                </a:solidFill>
              </a:rPr>
              <a:t>Donde:</a:t>
            </a:r>
          </a:p>
          <a:p>
            <a:r>
              <a:rPr lang="es-ES" b="1" dirty="0" err="1">
                <a:solidFill>
                  <a:schemeClr val="bg1"/>
                </a:solidFill>
              </a:rPr>
              <a:t>Pf</a:t>
            </a:r>
            <a:r>
              <a:rPr lang="es-ES" b="1" dirty="0">
                <a:solidFill>
                  <a:schemeClr val="bg1"/>
                </a:solidFill>
              </a:rPr>
              <a:t> = </a:t>
            </a:r>
            <a:r>
              <a:rPr lang="es-ES" dirty="0">
                <a:solidFill>
                  <a:schemeClr val="bg1"/>
                </a:solidFill>
              </a:rPr>
              <a:t>Población Futura </a:t>
            </a:r>
          </a:p>
          <a:p>
            <a:r>
              <a:rPr lang="es-ES" b="1" dirty="0" err="1">
                <a:solidFill>
                  <a:schemeClr val="bg1"/>
                </a:solidFill>
              </a:rPr>
              <a:t>Pa</a:t>
            </a:r>
            <a:r>
              <a:rPr lang="es-ES" b="1" dirty="0">
                <a:solidFill>
                  <a:schemeClr val="bg1"/>
                </a:solidFill>
              </a:rPr>
              <a:t> = </a:t>
            </a:r>
            <a:r>
              <a:rPr lang="es-ES" dirty="0">
                <a:solidFill>
                  <a:schemeClr val="bg1"/>
                </a:solidFill>
              </a:rPr>
              <a:t>Población Actual</a:t>
            </a:r>
          </a:p>
          <a:p>
            <a:r>
              <a:rPr lang="es-ES" b="1" dirty="0">
                <a:solidFill>
                  <a:schemeClr val="bg1"/>
                </a:solidFill>
              </a:rPr>
              <a:t>n = </a:t>
            </a:r>
            <a:r>
              <a:rPr lang="es-ES" dirty="0">
                <a:solidFill>
                  <a:schemeClr val="bg1"/>
                </a:solidFill>
              </a:rPr>
              <a:t>Período de diseño en años (20años) </a:t>
            </a:r>
          </a:p>
          <a:p>
            <a:r>
              <a:rPr lang="es-EC" b="1" dirty="0">
                <a:solidFill>
                  <a:schemeClr val="bg1"/>
                </a:solidFill>
              </a:rPr>
              <a:t>r = </a:t>
            </a:r>
            <a:r>
              <a:rPr lang="es-EC" dirty="0">
                <a:solidFill>
                  <a:schemeClr val="bg1"/>
                </a:solidFill>
              </a:rPr>
              <a:t>Tasa de crecimiento</a:t>
            </a:r>
            <a:r>
              <a:rPr lang="es-ES" b="1" dirty="0" smtClean="0">
                <a:solidFill>
                  <a:schemeClr val="bg1"/>
                </a:solidFill>
              </a:rPr>
              <a:t> </a:t>
            </a:r>
            <a:endParaRPr lang="es-ES" dirty="0">
              <a:solidFill>
                <a:schemeClr val="bg1"/>
              </a:solidFill>
            </a:endParaRPr>
          </a:p>
          <a:p>
            <a:pPr marL="285750" lvl="0" indent="-285750" algn="just" fontAlgn="base">
              <a:spcBef>
                <a:spcPct val="0"/>
              </a:spcBef>
              <a:spcAft>
                <a:spcPct val="0"/>
              </a:spcAft>
              <a:buFont typeface="Arial" pitchFamily="34" charset="0"/>
              <a:buChar char="•"/>
            </a:pPr>
            <a:endParaRPr lang="es-EC" dirty="0" smtClean="0">
              <a:solidFill>
                <a:schemeClr val="bg1"/>
              </a:solidFill>
              <a:latin typeface="Arial" pitchFamily="34" charset="0"/>
              <a:ea typeface="Calibri" pitchFamily="34" charset="0"/>
              <a:cs typeface="Times New Roman" pitchFamily="18" charset="0"/>
            </a:endParaRPr>
          </a:p>
          <a:p>
            <a:pPr marL="285750" lvl="0" indent="-285750" algn="just" fontAlgn="base">
              <a:spcBef>
                <a:spcPct val="0"/>
              </a:spcBef>
              <a:spcAft>
                <a:spcPct val="0"/>
              </a:spcAft>
              <a:buFont typeface="Arial" pitchFamily="34" charset="0"/>
              <a:buChar char="•"/>
            </a:pPr>
            <a:endParaRPr lang="es-EC" dirty="0">
              <a:solidFill>
                <a:schemeClr val="bg1"/>
              </a:solidFill>
              <a:latin typeface="Arial" pitchFamily="34" charset="0"/>
              <a:ea typeface="Calibri" pitchFamily="34" charset="0"/>
              <a:cs typeface="Times New Roman" pitchFamily="18" charset="0"/>
            </a:endParaRPr>
          </a:p>
        </p:txBody>
      </p:sp>
      <p:sp>
        <p:nvSpPr>
          <p:cNvPr id="10" name="CuadroTexto 143"/>
          <p:cNvSpPr txBox="1"/>
          <p:nvPr/>
        </p:nvSpPr>
        <p:spPr>
          <a:xfrm>
            <a:off x="8748464" y="-12868"/>
            <a:ext cx="360040" cy="304698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BASES  </a:t>
            </a:r>
          </a:p>
          <a:p>
            <a:pPr algn="ctr"/>
            <a:endParaRPr lang="es-ES_tradnl" sz="1200" dirty="0" smtClean="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DEL</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SEÑO</a:t>
            </a:r>
            <a:endParaRPr lang="es-ES_tradnl" sz="1200" dirty="0">
              <a:solidFill>
                <a:schemeClr val="tx2">
                  <a:lumMod val="50000"/>
                </a:schemeClr>
              </a:solidFill>
              <a:latin typeface="Arial" charset="0"/>
            </a:endParaRPr>
          </a:p>
        </p:txBody>
      </p:sp>
      <p:sp>
        <p:nvSpPr>
          <p:cNvPr id="2" name="1 Rectángulo"/>
          <p:cNvSpPr/>
          <p:nvPr/>
        </p:nvSpPr>
        <p:spPr>
          <a:xfrm>
            <a:off x="279126" y="5912340"/>
            <a:ext cx="8116961" cy="923330"/>
          </a:xfrm>
          <a:prstGeom prst="rect">
            <a:avLst/>
          </a:prstGeom>
        </p:spPr>
        <p:txBody>
          <a:bodyPr wrap="square">
            <a:spAutoFit/>
          </a:bodyPr>
          <a:lstStyle/>
          <a:p>
            <a:r>
              <a:rPr lang="es-EC" dirty="0">
                <a:solidFill>
                  <a:schemeClr val="bg1"/>
                </a:solidFill>
              </a:rPr>
              <a:t>De los datos obtenidos y tomando en cuenta el dato más crítico se puede considerar que la población futura de la cooperativa Bahía Colorada es de </a:t>
            </a:r>
            <a:r>
              <a:rPr lang="es-EC" b="1" dirty="0">
                <a:solidFill>
                  <a:schemeClr val="bg1"/>
                </a:solidFill>
              </a:rPr>
              <a:t>4100 habitantes </a:t>
            </a:r>
            <a:r>
              <a:rPr lang="es-EC" dirty="0">
                <a:solidFill>
                  <a:schemeClr val="bg1"/>
                </a:solidFill>
              </a:rPr>
              <a:t>(M. Logarítmico).</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43"/>
          <p:cNvSpPr txBox="1"/>
          <p:nvPr/>
        </p:nvSpPr>
        <p:spPr>
          <a:xfrm>
            <a:off x="8748464" y="-12868"/>
            <a:ext cx="360040" cy="304698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BASES  </a:t>
            </a:r>
          </a:p>
          <a:p>
            <a:pPr algn="ctr"/>
            <a:endParaRPr lang="es-ES_tradnl" sz="1200" dirty="0" smtClean="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DEL</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SEÑO</a:t>
            </a:r>
            <a:endParaRPr lang="es-ES_tradnl" sz="1200" dirty="0">
              <a:solidFill>
                <a:schemeClr val="tx2">
                  <a:lumMod val="50000"/>
                </a:schemeClr>
              </a:solidFill>
              <a:latin typeface="Arial" charset="0"/>
            </a:endParaRPr>
          </a:p>
        </p:txBody>
      </p:sp>
      <p:sp>
        <p:nvSpPr>
          <p:cNvPr id="11" name="CuadroTexto 143"/>
          <p:cNvSpPr txBox="1"/>
          <p:nvPr/>
        </p:nvSpPr>
        <p:spPr>
          <a:xfrm>
            <a:off x="271463" y="354013"/>
            <a:ext cx="7791450" cy="400050"/>
          </a:xfrm>
          <a:prstGeom prst="rect">
            <a:avLst/>
          </a:prstGeom>
          <a:noFill/>
          <a:ln>
            <a:solidFill>
              <a:schemeClr val="bg1"/>
            </a:solidFill>
          </a:ln>
        </p:spPr>
        <p:txBody>
          <a:bodyPr>
            <a:spAutoFit/>
          </a:bodyPr>
          <a:lstStyle/>
          <a:p>
            <a:r>
              <a:rPr lang="es-EC" sz="2000" b="1" dirty="0" smtClean="0">
                <a:solidFill>
                  <a:schemeClr val="bg1"/>
                </a:solidFill>
                <a:latin typeface="Arial" charset="0"/>
              </a:rPr>
              <a:t>Periodo  de diseño</a:t>
            </a:r>
            <a:endParaRPr lang="es-ES_tradnl" sz="2000" b="1" dirty="0">
              <a:solidFill>
                <a:schemeClr val="bg1"/>
              </a:solidFill>
              <a:latin typeface="Arial" charset="0"/>
            </a:endParaRPr>
          </a:p>
        </p:txBody>
      </p:sp>
      <p:sp>
        <p:nvSpPr>
          <p:cNvPr id="3" name="2 Rectángulo"/>
          <p:cNvSpPr/>
          <p:nvPr/>
        </p:nvSpPr>
        <p:spPr>
          <a:xfrm>
            <a:off x="271463" y="1196752"/>
            <a:ext cx="7972945" cy="1938992"/>
          </a:xfrm>
          <a:prstGeom prst="rect">
            <a:avLst/>
          </a:prstGeom>
        </p:spPr>
        <p:txBody>
          <a:bodyPr wrap="square">
            <a:spAutoFit/>
          </a:bodyPr>
          <a:lstStyle/>
          <a:p>
            <a:r>
              <a:rPr lang="es-EC" sz="2000" dirty="0">
                <a:solidFill>
                  <a:schemeClr val="bg1"/>
                </a:solidFill>
              </a:rPr>
              <a:t>En base a los varios factores que intervienen en este proyecto y tomando en cuenta la recomendación de la tabla V.2 (Vida útil sugerida para los elementos de un sistema de agua potable) de las “Normas para Estudio y Diseño de Sistemas de Agua Potable y Disposición de aguas residuales para poblaciones mayores a 1000 habitantes publicados por el ex MIDUVI”, el período de Diseño ha definido para este caso será de </a:t>
            </a:r>
            <a:r>
              <a:rPr lang="es-EC" sz="2000" b="1" dirty="0">
                <a:solidFill>
                  <a:schemeClr val="bg1"/>
                </a:solidFill>
              </a:rPr>
              <a:t>20 años</a:t>
            </a:r>
            <a:endParaRPr lang="es-ES" sz="2000" b="1" dirty="0">
              <a:solidFill>
                <a:schemeClr val="bg1"/>
              </a:solidFill>
            </a:endParaRPr>
          </a:p>
        </p:txBody>
      </p:sp>
      <p:sp>
        <p:nvSpPr>
          <p:cNvPr id="4" name="3 Rectángulo"/>
          <p:cNvSpPr/>
          <p:nvPr/>
        </p:nvSpPr>
        <p:spPr>
          <a:xfrm>
            <a:off x="6367455" y="5877272"/>
            <a:ext cx="1074333" cy="369332"/>
          </a:xfrm>
          <a:prstGeom prst="rect">
            <a:avLst/>
          </a:prstGeom>
        </p:spPr>
        <p:txBody>
          <a:bodyPr wrap="none">
            <a:spAutoFit/>
          </a:bodyPr>
          <a:lstStyle/>
          <a:p>
            <a:r>
              <a:rPr lang="es-EC" dirty="0" smtClean="0">
                <a:solidFill>
                  <a:schemeClr val="bg1"/>
                </a:solidFill>
              </a:rPr>
              <a:t>   20 años</a:t>
            </a:r>
            <a:endParaRPr lang="es-ES" dirty="0">
              <a:solidFill>
                <a:schemeClr val="bg1"/>
              </a:solidFill>
            </a:endParaRPr>
          </a:p>
        </p:txBody>
      </p:sp>
      <p:sp>
        <p:nvSpPr>
          <p:cNvPr id="7" name="6 Rectángulo"/>
          <p:cNvSpPr/>
          <p:nvPr/>
        </p:nvSpPr>
        <p:spPr>
          <a:xfrm>
            <a:off x="1763688" y="6479394"/>
            <a:ext cx="2627642" cy="261610"/>
          </a:xfrm>
          <a:prstGeom prst="rect">
            <a:avLst/>
          </a:prstGeom>
        </p:spPr>
        <p:txBody>
          <a:bodyPr wrap="none">
            <a:spAutoFit/>
          </a:bodyPr>
          <a:lstStyle/>
          <a:p>
            <a:r>
              <a:rPr lang="es-EC" sz="1100" b="1" dirty="0" smtClean="0">
                <a:solidFill>
                  <a:schemeClr val="bg1"/>
                </a:solidFill>
              </a:rPr>
              <a:t>DOTACIONES RECOMENDADAS (V.3 IEOS)</a:t>
            </a:r>
            <a:endParaRPr lang="es-ES" sz="1100" b="1" dirty="0">
              <a:solidFill>
                <a:schemeClr val="bg1"/>
              </a:solidFill>
            </a:endParaRPr>
          </a:p>
        </p:txBody>
      </p:sp>
      <p:pic>
        <p:nvPicPr>
          <p:cNvPr id="2051" name="Imagen 1"/>
          <p:cNvPicPr>
            <a:picLocks noChangeAspect="1" noChangeArrowheads="1"/>
          </p:cNvPicPr>
          <p:nvPr/>
        </p:nvPicPr>
        <p:blipFill>
          <a:blip r:embed="rId2">
            <a:extLst>
              <a:ext uri="{28A0092B-C50C-407E-A947-70E740481C1C}">
                <a14:useLocalDpi xmlns:a14="http://schemas.microsoft.com/office/drawing/2010/main" val="0"/>
              </a:ext>
            </a:extLst>
          </a:blip>
          <a:srcRect l="20624" t="21379" r="11644" b="8342"/>
          <a:stretch>
            <a:fillRect/>
          </a:stretch>
        </p:blipFill>
        <p:spPr bwMode="auto">
          <a:xfrm>
            <a:off x="755576" y="3501008"/>
            <a:ext cx="52673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4 Conector recto de flecha"/>
          <p:cNvCxnSpPr/>
          <p:nvPr/>
        </p:nvCxnSpPr>
        <p:spPr>
          <a:xfrm>
            <a:off x="5076056" y="4769072"/>
            <a:ext cx="1440160" cy="122413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43"/>
          <p:cNvSpPr txBox="1"/>
          <p:nvPr/>
        </p:nvSpPr>
        <p:spPr>
          <a:xfrm>
            <a:off x="242614" y="332656"/>
            <a:ext cx="7791450" cy="400050"/>
          </a:xfrm>
          <a:prstGeom prst="rect">
            <a:avLst/>
          </a:prstGeom>
          <a:noFill/>
          <a:ln>
            <a:solidFill>
              <a:schemeClr val="bg1"/>
            </a:solidFill>
          </a:ln>
        </p:spPr>
        <p:txBody>
          <a:bodyPr>
            <a:spAutoFit/>
          </a:bodyPr>
          <a:lstStyle/>
          <a:p>
            <a:r>
              <a:rPr lang="es-EC" sz="2000" b="1" dirty="0" smtClean="0">
                <a:solidFill>
                  <a:schemeClr val="bg1"/>
                </a:solidFill>
                <a:latin typeface="Arial" charset="0"/>
              </a:rPr>
              <a:t>Dotación</a:t>
            </a:r>
            <a:endParaRPr lang="es-ES_tradnl" sz="2000" b="1" dirty="0">
              <a:solidFill>
                <a:schemeClr val="bg1"/>
              </a:solidFill>
              <a:latin typeface="Arial"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863302185"/>
              </p:ext>
            </p:extLst>
          </p:nvPr>
        </p:nvGraphicFramePr>
        <p:xfrm>
          <a:off x="683568" y="980729"/>
          <a:ext cx="5400601" cy="5459821"/>
        </p:xfrm>
        <a:graphic>
          <a:graphicData uri="http://schemas.openxmlformats.org/drawingml/2006/table">
            <a:tbl>
              <a:tblPr firstRow="1" firstCol="1" bandRow="1">
                <a:tableStyleId>{D113A9D2-9D6B-4929-AA2D-F23B5EE8CBE7}</a:tableStyleId>
              </a:tblPr>
              <a:tblGrid>
                <a:gridCol w="1726142"/>
                <a:gridCol w="1367240"/>
                <a:gridCol w="2307219"/>
              </a:tblGrid>
              <a:tr h="339181">
                <a:tc>
                  <a:txBody>
                    <a:bodyPr/>
                    <a:lstStyle/>
                    <a:p>
                      <a:pPr algn="ctr">
                        <a:lnSpc>
                          <a:spcPct val="200000"/>
                        </a:lnSpc>
                        <a:spcAft>
                          <a:spcPts val="0"/>
                        </a:spcAft>
                      </a:pPr>
                      <a:r>
                        <a:rPr lang="es-ES" sz="1100" dirty="0">
                          <a:effectLst/>
                        </a:rPr>
                        <a:t>POBLACION</a:t>
                      </a:r>
                      <a:endParaRPr lang="es-ES" sz="1100" dirty="0">
                        <a:solidFill>
                          <a:schemeClr val="bg1"/>
                        </a:solidFill>
                        <a:effectLst/>
                        <a:latin typeface="Arial"/>
                        <a:ea typeface="Calibri"/>
                        <a:cs typeface="Times New Roman"/>
                      </a:endParaRPr>
                    </a:p>
                  </a:txBody>
                  <a:tcPr marL="39288" marR="39288" marT="0" marB="0" anchor="b"/>
                </a:tc>
                <a:tc rowSpan="2">
                  <a:txBody>
                    <a:bodyPr/>
                    <a:lstStyle/>
                    <a:p>
                      <a:pPr algn="ctr">
                        <a:lnSpc>
                          <a:spcPct val="200000"/>
                        </a:lnSpc>
                        <a:spcAft>
                          <a:spcPts val="0"/>
                        </a:spcAft>
                      </a:pPr>
                      <a:r>
                        <a:rPr lang="es-ES" sz="1400" dirty="0">
                          <a:effectLst/>
                        </a:rPr>
                        <a:t>CLIMA</a:t>
                      </a:r>
                      <a:endParaRPr lang="es-ES" sz="1400" dirty="0">
                        <a:solidFill>
                          <a:schemeClr val="bg1"/>
                        </a:solidFill>
                        <a:effectLst/>
                        <a:latin typeface="Arial"/>
                        <a:ea typeface="Calibri"/>
                        <a:cs typeface="Times New Roman"/>
                      </a:endParaRPr>
                    </a:p>
                  </a:txBody>
                  <a:tcPr marL="39288" marR="39288" marT="0" marB="0" anchor="ctr"/>
                </a:tc>
                <a:tc>
                  <a:txBody>
                    <a:bodyPr/>
                    <a:lstStyle/>
                    <a:p>
                      <a:pPr algn="ctr">
                        <a:lnSpc>
                          <a:spcPct val="200000"/>
                        </a:lnSpc>
                        <a:spcAft>
                          <a:spcPts val="0"/>
                        </a:spcAft>
                      </a:pPr>
                      <a:r>
                        <a:rPr lang="es-ES" sz="1100">
                          <a:effectLst/>
                        </a:rPr>
                        <a:t>DOTACION MEDIA FUTURA</a:t>
                      </a:r>
                      <a:endParaRPr lang="es-ES" sz="11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(habitantes)</a:t>
                      </a:r>
                      <a:endParaRPr lang="es-ES" sz="1400">
                        <a:solidFill>
                          <a:schemeClr val="bg1"/>
                        </a:solidFill>
                        <a:effectLst/>
                        <a:latin typeface="Arial"/>
                        <a:ea typeface="Calibri"/>
                        <a:cs typeface="Times New Roman"/>
                      </a:endParaRPr>
                    </a:p>
                  </a:txBody>
                  <a:tcPr marL="39288" marR="39288" marT="0" marB="0" anchor="b"/>
                </a:tc>
                <a:tc vMerge="1">
                  <a:txBody>
                    <a:bodyPr/>
                    <a:lstStyle/>
                    <a:p>
                      <a:endParaRPr lang="es-ES"/>
                    </a:p>
                  </a:txBody>
                  <a:tcPr/>
                </a:tc>
                <a:tc>
                  <a:txBody>
                    <a:bodyPr/>
                    <a:lstStyle/>
                    <a:p>
                      <a:pPr algn="ctr">
                        <a:lnSpc>
                          <a:spcPct val="200000"/>
                        </a:lnSpc>
                        <a:spcAft>
                          <a:spcPts val="0"/>
                        </a:spcAft>
                      </a:pPr>
                      <a:r>
                        <a:rPr lang="es-ES" sz="1400">
                          <a:effectLst/>
                        </a:rPr>
                        <a:t>(l/hab/dia)</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frío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120 - 150</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Hasta 5000</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templado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130 - 160</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cálido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dirty="0">
                          <a:effectLst/>
                        </a:rPr>
                        <a:t>170 - 200</a:t>
                      </a:r>
                      <a:endParaRPr lang="es-ES" sz="1400" dirty="0">
                        <a:solidFill>
                          <a:schemeClr val="bg1"/>
                        </a:solidFill>
                        <a:effectLst/>
                        <a:latin typeface="Arial"/>
                        <a:ea typeface="Calibri"/>
                        <a:cs typeface="Times New Roman"/>
                      </a:endParaRPr>
                    </a:p>
                  </a:txBody>
                  <a:tcPr marL="39288" marR="39288" marT="0" marB="0" anchor="b">
                    <a:solidFill>
                      <a:schemeClr val="accent2">
                        <a:lumMod val="60000"/>
                        <a:lumOff val="40000"/>
                      </a:schemeClr>
                    </a:solidFill>
                  </a:tcPr>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frío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180 - 200</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5000 a 50000</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templado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190 -220</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cálido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200 - 230</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frío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 200</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mas de 50000</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templado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 220</a:t>
                      </a:r>
                      <a:endParaRPr lang="es-ES" sz="1400">
                        <a:solidFill>
                          <a:schemeClr val="bg1"/>
                        </a:solidFill>
                        <a:effectLst/>
                        <a:latin typeface="Arial"/>
                        <a:ea typeface="Calibri"/>
                        <a:cs typeface="Times New Roman"/>
                      </a:endParaRPr>
                    </a:p>
                  </a:txBody>
                  <a:tcPr marL="39288" marR="39288" marT="0" marB="0" anchor="b"/>
                </a:tc>
              </a:tr>
              <a:tr h="253766">
                <a:tc>
                  <a:txBody>
                    <a:bodyPr/>
                    <a:lstStyle/>
                    <a:p>
                      <a:pPr algn="ctr">
                        <a:lnSpc>
                          <a:spcPct val="200000"/>
                        </a:lnSpc>
                        <a:spcAft>
                          <a:spcPts val="0"/>
                        </a:spcAft>
                      </a:pPr>
                      <a:r>
                        <a:rPr lang="es-ES" sz="1400">
                          <a:effectLst/>
                        </a:rPr>
                        <a:t> </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a:effectLst/>
                        </a:rPr>
                        <a:t>cálido</a:t>
                      </a:r>
                      <a:endParaRPr lang="es-ES" sz="1400">
                        <a:solidFill>
                          <a:schemeClr val="bg1"/>
                        </a:solidFill>
                        <a:effectLst/>
                        <a:latin typeface="Arial"/>
                        <a:ea typeface="Calibri"/>
                        <a:cs typeface="Times New Roman"/>
                      </a:endParaRPr>
                    </a:p>
                  </a:txBody>
                  <a:tcPr marL="39288" marR="39288" marT="0" marB="0" anchor="b"/>
                </a:tc>
                <a:tc>
                  <a:txBody>
                    <a:bodyPr/>
                    <a:lstStyle/>
                    <a:p>
                      <a:pPr algn="ctr">
                        <a:lnSpc>
                          <a:spcPct val="200000"/>
                        </a:lnSpc>
                        <a:spcAft>
                          <a:spcPts val="0"/>
                        </a:spcAft>
                      </a:pPr>
                      <a:r>
                        <a:rPr lang="es-ES" sz="1400" dirty="0">
                          <a:effectLst/>
                        </a:rPr>
                        <a:t>˃ 230</a:t>
                      </a:r>
                      <a:endParaRPr lang="es-ES" sz="1400" dirty="0">
                        <a:solidFill>
                          <a:schemeClr val="bg1"/>
                        </a:solidFill>
                        <a:effectLst/>
                        <a:latin typeface="Arial"/>
                        <a:ea typeface="Calibri"/>
                        <a:cs typeface="Times New Roman"/>
                      </a:endParaRPr>
                    </a:p>
                  </a:txBody>
                  <a:tcPr marL="39288" marR="39288" marT="0" marB="0" anchor="b"/>
                </a:tc>
              </a:tr>
            </a:tbl>
          </a:graphicData>
        </a:graphic>
      </p:graphicFrame>
      <p:sp>
        <p:nvSpPr>
          <p:cNvPr id="5" name="CuadroTexto 143"/>
          <p:cNvSpPr txBox="1"/>
          <p:nvPr/>
        </p:nvSpPr>
        <p:spPr>
          <a:xfrm>
            <a:off x="8748464" y="-12868"/>
            <a:ext cx="360040" cy="304698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BASES  </a:t>
            </a:r>
          </a:p>
          <a:p>
            <a:pPr algn="ctr"/>
            <a:endParaRPr lang="es-ES_tradnl" sz="1200" dirty="0" smtClean="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DEL</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SEÑO</a:t>
            </a:r>
            <a:endParaRPr lang="es-ES_tradnl" sz="1200" dirty="0">
              <a:solidFill>
                <a:schemeClr val="tx2">
                  <a:lumMod val="50000"/>
                </a:schemeClr>
              </a:solidFill>
              <a:latin typeface="Arial" charset="0"/>
            </a:endParaRPr>
          </a:p>
        </p:txBody>
      </p:sp>
    </p:spTree>
    <p:extLst>
      <p:ext uri="{BB962C8B-B14F-4D97-AF65-F5344CB8AC3E}">
        <p14:creationId xmlns:p14="http://schemas.microsoft.com/office/powerpoint/2010/main" val="1685124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43"/>
          <p:cNvSpPr txBox="1"/>
          <p:nvPr/>
        </p:nvSpPr>
        <p:spPr>
          <a:xfrm>
            <a:off x="271463" y="354013"/>
            <a:ext cx="7791450" cy="400050"/>
          </a:xfrm>
          <a:prstGeom prst="rect">
            <a:avLst/>
          </a:prstGeom>
          <a:noFill/>
          <a:ln>
            <a:solidFill>
              <a:schemeClr val="bg1"/>
            </a:solidFill>
          </a:ln>
        </p:spPr>
        <p:txBody>
          <a:bodyPr>
            <a:spAutoFit/>
          </a:bodyPr>
          <a:lstStyle/>
          <a:p>
            <a:r>
              <a:rPr lang="es-EC" sz="2000" b="1" dirty="0" smtClean="0">
                <a:solidFill>
                  <a:schemeClr val="bg1"/>
                </a:solidFill>
                <a:latin typeface="Arial" charset="0"/>
              </a:rPr>
              <a:t>VARIACIONES PERIODICAS DE CONSUMO</a:t>
            </a:r>
            <a:endParaRPr lang="es-ES_tradnl" sz="2000" b="1" dirty="0">
              <a:solidFill>
                <a:schemeClr val="bg1"/>
              </a:solidFill>
              <a:latin typeface="Arial" charset="0"/>
            </a:endParaRPr>
          </a:p>
        </p:txBody>
      </p:sp>
      <p:sp>
        <p:nvSpPr>
          <p:cNvPr id="6" name="5 Rectángulo"/>
          <p:cNvSpPr/>
          <p:nvPr/>
        </p:nvSpPr>
        <p:spPr>
          <a:xfrm>
            <a:off x="271463" y="1196752"/>
            <a:ext cx="7791450" cy="1692771"/>
          </a:xfrm>
          <a:prstGeom prst="rect">
            <a:avLst/>
          </a:prstGeom>
        </p:spPr>
        <p:txBody>
          <a:bodyPr wrap="square">
            <a:spAutoFit/>
          </a:bodyPr>
          <a:lstStyle/>
          <a:p>
            <a:r>
              <a:rPr lang="es-EC" sz="2400" b="1" dirty="0">
                <a:solidFill>
                  <a:schemeClr val="bg1"/>
                </a:solidFill>
              </a:rPr>
              <a:t>Caudal </a:t>
            </a:r>
            <a:r>
              <a:rPr lang="es-EC" sz="2400" b="1" dirty="0" smtClean="0">
                <a:solidFill>
                  <a:schemeClr val="bg1"/>
                </a:solidFill>
              </a:rPr>
              <a:t>medio</a:t>
            </a:r>
          </a:p>
          <a:p>
            <a:endParaRPr lang="es-ES" sz="2000" b="1" dirty="0">
              <a:solidFill>
                <a:schemeClr val="bg1"/>
              </a:solidFill>
            </a:endParaRPr>
          </a:p>
          <a:p>
            <a:r>
              <a:rPr lang="es-EC" sz="2000" dirty="0">
                <a:solidFill>
                  <a:schemeClr val="bg1"/>
                </a:solidFill>
              </a:rPr>
              <a:t>Es la cantidad de agua que va a consumir la población durante un día</a:t>
            </a:r>
            <a:endParaRPr lang="es-ES" sz="2000" dirty="0">
              <a:solidFill>
                <a:schemeClr val="bg1"/>
              </a:solidFill>
            </a:endParaRPr>
          </a:p>
          <a:p>
            <a:r>
              <a:rPr lang="es-EC" sz="2000" dirty="0">
                <a:solidFill>
                  <a:schemeClr val="bg1"/>
                </a:solidFill>
              </a:rPr>
              <a:t>(24 horas), el cual se expresa también como el promedio de los consumos diarios en el período de un año.</a:t>
            </a:r>
            <a:endParaRPr lang="es-ES" sz="2000" dirty="0">
              <a:solidFill>
                <a:schemeClr val="bg1"/>
              </a:solidFill>
            </a:endParaRPr>
          </a:p>
        </p:txBody>
      </p:sp>
      <mc:AlternateContent xmlns:mc="http://schemas.openxmlformats.org/markup-compatibility/2006" xmlns:a14="http://schemas.microsoft.com/office/drawing/2010/main">
        <mc:Choice Requires="a14">
          <p:sp>
            <p:nvSpPr>
              <p:cNvPr id="7" name="6 Rectángulo"/>
              <p:cNvSpPr/>
              <p:nvPr/>
            </p:nvSpPr>
            <p:spPr>
              <a:xfrm>
                <a:off x="2583983" y="3256505"/>
                <a:ext cx="3996607" cy="678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smtClean="0">
                          <a:solidFill>
                            <a:schemeClr val="bg1"/>
                          </a:solidFill>
                          <a:latin typeface="Cambria Math"/>
                        </a:rPr>
                        <m:t>𝑄𝑚</m:t>
                      </m:r>
                      <m:r>
                        <a:rPr lang="es-EC" sz="2000">
                          <a:solidFill>
                            <a:schemeClr val="bg1"/>
                          </a:solidFill>
                          <a:latin typeface="Cambria Math"/>
                        </a:rPr>
                        <m:t>=</m:t>
                      </m:r>
                      <m:f>
                        <m:fPr>
                          <m:ctrlPr>
                            <a:rPr lang="es-ES" sz="2000" i="1">
                              <a:solidFill>
                                <a:schemeClr val="bg1"/>
                              </a:solidFill>
                              <a:latin typeface="Cambria Math"/>
                            </a:rPr>
                          </m:ctrlPr>
                        </m:fPr>
                        <m:num>
                          <m:r>
                            <m:rPr>
                              <m:sty m:val="p"/>
                            </m:rPr>
                            <a:rPr lang="es-EC" sz="2000">
                              <a:solidFill>
                                <a:schemeClr val="bg1"/>
                              </a:solidFill>
                              <a:latin typeface="Cambria Math"/>
                            </a:rPr>
                            <m:t>Dotaci</m:t>
                          </m:r>
                          <m:r>
                            <a:rPr lang="es-EC" sz="2000">
                              <a:solidFill>
                                <a:schemeClr val="bg1"/>
                              </a:solidFill>
                              <a:latin typeface="Cambria Math"/>
                            </a:rPr>
                            <m:t>ó</m:t>
                          </m:r>
                          <m:r>
                            <m:rPr>
                              <m:sty m:val="p"/>
                            </m:rPr>
                            <a:rPr lang="es-EC" sz="2000">
                              <a:solidFill>
                                <a:schemeClr val="bg1"/>
                              </a:solidFill>
                              <a:latin typeface="Cambria Math"/>
                            </a:rPr>
                            <m:t>n</m:t>
                          </m:r>
                          <m:r>
                            <a:rPr lang="es-EC" sz="2000" i="1">
                              <a:solidFill>
                                <a:schemeClr val="bg1"/>
                              </a:solidFill>
                              <a:latin typeface="Cambria Math"/>
                            </a:rPr>
                            <m:t>∗</m:t>
                          </m:r>
                          <m:r>
                            <m:rPr>
                              <m:sty m:val="p"/>
                            </m:rPr>
                            <a:rPr lang="es-EC" sz="2000">
                              <a:solidFill>
                                <a:schemeClr val="bg1"/>
                              </a:solidFill>
                              <a:latin typeface="Cambria Math"/>
                            </a:rPr>
                            <m:t>Poblaci</m:t>
                          </m:r>
                          <m:r>
                            <a:rPr lang="es-EC" sz="2000">
                              <a:solidFill>
                                <a:schemeClr val="bg1"/>
                              </a:solidFill>
                              <a:latin typeface="Cambria Math"/>
                            </a:rPr>
                            <m:t>ó</m:t>
                          </m:r>
                          <m:r>
                            <m:rPr>
                              <m:sty m:val="p"/>
                            </m:rPr>
                            <a:rPr lang="es-EC" sz="2000">
                              <a:solidFill>
                                <a:schemeClr val="bg1"/>
                              </a:solidFill>
                              <a:latin typeface="Cambria Math"/>
                            </a:rPr>
                            <m:t>n</m:t>
                          </m:r>
                          <m:r>
                            <a:rPr lang="es-EC" sz="2000">
                              <a:solidFill>
                                <a:schemeClr val="bg1"/>
                              </a:solidFill>
                              <a:latin typeface="Cambria Math"/>
                            </a:rPr>
                            <m:t> </m:t>
                          </m:r>
                          <m:r>
                            <m:rPr>
                              <m:sty m:val="p"/>
                            </m:rPr>
                            <a:rPr lang="es-EC" sz="2000">
                              <a:solidFill>
                                <a:schemeClr val="bg1"/>
                              </a:solidFill>
                              <a:latin typeface="Cambria Math"/>
                            </a:rPr>
                            <m:t>futura</m:t>
                          </m:r>
                        </m:num>
                        <m:den>
                          <m:r>
                            <a:rPr lang="es-EC" sz="2000">
                              <a:solidFill>
                                <a:schemeClr val="bg1"/>
                              </a:solidFill>
                              <a:latin typeface="Cambria Math"/>
                            </a:rPr>
                            <m:t>86400</m:t>
                          </m:r>
                        </m:den>
                      </m:f>
                    </m:oMath>
                  </m:oMathPara>
                </a14:m>
                <a:endParaRPr lang="es-ES" sz="2000" dirty="0"/>
              </a:p>
            </p:txBody>
          </p:sp>
        </mc:Choice>
        <mc:Fallback xmlns="">
          <p:sp>
            <p:nvSpPr>
              <p:cNvPr id="7" name="6 Rectángulo"/>
              <p:cNvSpPr>
                <a:spLocks noRot="1" noChangeAspect="1" noMove="1" noResize="1" noEditPoints="1" noAdjustHandles="1" noChangeArrowheads="1" noChangeShapeType="1" noTextEdit="1"/>
              </p:cNvSpPr>
              <p:nvPr/>
            </p:nvSpPr>
            <p:spPr>
              <a:xfrm>
                <a:off x="2583983" y="3256505"/>
                <a:ext cx="3996607" cy="678199"/>
              </a:xfrm>
              <a:prstGeom prst="rect">
                <a:avLst/>
              </a:prstGeom>
              <a:blipFill rotWithShape="1">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2699792" y="4509120"/>
                <a:ext cx="2343911"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000" i="1" smtClean="0">
                          <a:solidFill>
                            <a:schemeClr val="bg1"/>
                          </a:solidFill>
                          <a:latin typeface="Cambria Math"/>
                        </a:rPr>
                        <m:t>𝑄𝑚</m:t>
                      </m:r>
                      <m:r>
                        <a:rPr lang="es-EC" sz="2000">
                          <a:solidFill>
                            <a:schemeClr val="bg1"/>
                          </a:solidFill>
                          <a:latin typeface="Cambria Math"/>
                        </a:rPr>
                        <m:t>=</m:t>
                      </m:r>
                      <m:f>
                        <m:fPr>
                          <m:ctrlPr>
                            <a:rPr lang="es-ES" sz="2000" i="1">
                              <a:solidFill>
                                <a:schemeClr val="bg1"/>
                              </a:solidFill>
                              <a:latin typeface="Cambria Math"/>
                            </a:rPr>
                          </m:ctrlPr>
                        </m:fPr>
                        <m:num>
                          <m:r>
                            <a:rPr lang="es-EC" sz="2000">
                              <a:solidFill>
                                <a:schemeClr val="bg1"/>
                              </a:solidFill>
                              <a:latin typeface="Cambria Math"/>
                            </a:rPr>
                            <m:t>200</m:t>
                          </m:r>
                          <m:r>
                            <a:rPr lang="es-EC" sz="2000" i="1">
                              <a:solidFill>
                                <a:schemeClr val="bg1"/>
                              </a:solidFill>
                              <a:latin typeface="Cambria Math"/>
                            </a:rPr>
                            <m:t>∗</m:t>
                          </m:r>
                          <m:r>
                            <a:rPr lang="es-EC" sz="2000">
                              <a:solidFill>
                                <a:schemeClr val="bg1"/>
                              </a:solidFill>
                              <a:latin typeface="Cambria Math"/>
                            </a:rPr>
                            <m:t>41000</m:t>
                          </m:r>
                        </m:num>
                        <m:den>
                          <m:r>
                            <a:rPr lang="es-EC" sz="2000">
                              <a:solidFill>
                                <a:schemeClr val="bg1"/>
                              </a:solidFill>
                              <a:latin typeface="Cambria Math"/>
                            </a:rPr>
                            <m:t>86400</m:t>
                          </m:r>
                        </m:den>
                      </m:f>
                    </m:oMath>
                  </m:oMathPara>
                </a14:m>
                <a:endParaRPr lang="es-ES" sz="2000" dirty="0"/>
              </a:p>
            </p:txBody>
          </p:sp>
        </mc:Choice>
        <mc:Fallback xmlns="">
          <p:sp>
            <p:nvSpPr>
              <p:cNvPr id="8" name="7 Rectángulo"/>
              <p:cNvSpPr>
                <a:spLocks noRot="1" noChangeAspect="1" noMove="1" noResize="1" noEditPoints="1" noAdjustHandles="1" noChangeArrowheads="1" noChangeShapeType="1" noTextEdit="1"/>
              </p:cNvSpPr>
              <p:nvPr/>
            </p:nvSpPr>
            <p:spPr>
              <a:xfrm>
                <a:off x="2699792" y="4509120"/>
                <a:ext cx="2343911" cy="670568"/>
              </a:xfrm>
              <a:prstGeom prst="rect">
                <a:avLst/>
              </a:prstGeom>
              <a:blipFill rotWithShape="1">
                <a:blip r:embed="rId3"/>
                <a:stretch>
                  <a:fillRect/>
                </a:stretch>
              </a:blipFill>
            </p:spPr>
            <p:txBody>
              <a:bodyPr/>
              <a:lstStyle/>
              <a:p>
                <a:r>
                  <a:rPr lang="es-ES">
                    <a:noFill/>
                  </a:rPr>
                  <a:t> </a:t>
                </a:r>
              </a:p>
            </p:txBody>
          </p:sp>
        </mc:Fallback>
      </mc:AlternateContent>
      <p:sp>
        <p:nvSpPr>
          <p:cNvPr id="9" name="8 Rectángulo"/>
          <p:cNvSpPr/>
          <p:nvPr/>
        </p:nvSpPr>
        <p:spPr>
          <a:xfrm>
            <a:off x="2876178" y="5877272"/>
            <a:ext cx="1594860" cy="400110"/>
          </a:xfrm>
          <a:prstGeom prst="rect">
            <a:avLst/>
          </a:prstGeom>
        </p:spPr>
        <p:txBody>
          <a:bodyPr wrap="none">
            <a:spAutoFit/>
          </a:bodyPr>
          <a:lstStyle/>
          <a:p>
            <a:r>
              <a:rPr lang="es-EC" sz="2000" b="1" dirty="0" smtClean="0">
                <a:solidFill>
                  <a:schemeClr val="bg1"/>
                </a:solidFill>
              </a:rPr>
              <a:t>Qm </a:t>
            </a:r>
            <a:r>
              <a:rPr lang="es-EC" sz="2000" b="1" dirty="0">
                <a:solidFill>
                  <a:schemeClr val="bg1"/>
                </a:solidFill>
              </a:rPr>
              <a:t>= 9,49 l/s</a:t>
            </a:r>
            <a:endParaRPr lang="es-ES" sz="2000" dirty="0">
              <a:solidFill>
                <a:schemeClr val="bg1"/>
              </a:solidFill>
            </a:endParaRPr>
          </a:p>
        </p:txBody>
      </p:sp>
      <p:sp>
        <p:nvSpPr>
          <p:cNvPr id="10" name="CuadroTexto 143"/>
          <p:cNvSpPr txBox="1"/>
          <p:nvPr/>
        </p:nvSpPr>
        <p:spPr>
          <a:xfrm>
            <a:off x="8748464" y="-12868"/>
            <a:ext cx="360040" cy="4154984"/>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VAR</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AC</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ONES</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a:t>
            </a:r>
          </a:p>
          <a:p>
            <a:pPr algn="ctr"/>
            <a:r>
              <a:rPr lang="es-ES_tradnl" sz="1200" dirty="0" smtClean="0">
                <a:solidFill>
                  <a:schemeClr val="tx2">
                    <a:lumMod val="50000"/>
                  </a:schemeClr>
                </a:solidFill>
                <a:latin typeface="Arial" charset="0"/>
              </a:rPr>
              <a:t> </a:t>
            </a:r>
          </a:p>
          <a:p>
            <a:pPr algn="ctr"/>
            <a:r>
              <a:rPr lang="es-ES_tradnl" sz="1200" dirty="0" smtClean="0">
                <a:solidFill>
                  <a:schemeClr val="tx2">
                    <a:lumMod val="50000"/>
                  </a:schemeClr>
                </a:solidFill>
                <a:latin typeface="Arial" charset="0"/>
              </a:rPr>
              <a:t>CONSUMO</a:t>
            </a:r>
            <a:endParaRPr lang="es-ES_tradnl" sz="1200" dirty="0">
              <a:solidFill>
                <a:schemeClr val="tx2">
                  <a:lumMod val="50000"/>
                </a:schemeClr>
              </a:solidFill>
              <a:latin typeface="Arial" charset="0"/>
            </a:endParaRPr>
          </a:p>
        </p:txBody>
      </p:sp>
    </p:spTree>
    <p:extLst>
      <p:ext uri="{BB962C8B-B14F-4D97-AF65-F5344CB8AC3E}">
        <p14:creationId xmlns:p14="http://schemas.microsoft.com/office/powerpoint/2010/main" val="3912042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52736"/>
            <a:ext cx="7560840" cy="1200329"/>
          </a:xfrm>
          <a:prstGeom prst="rect">
            <a:avLst/>
          </a:prstGeom>
        </p:spPr>
        <p:txBody>
          <a:bodyPr wrap="square">
            <a:spAutoFit/>
          </a:bodyPr>
          <a:lstStyle/>
          <a:p>
            <a:r>
              <a:rPr lang="es-EC" sz="2400" dirty="0" smtClean="0">
                <a:solidFill>
                  <a:schemeClr val="bg1"/>
                </a:solidFill>
              </a:rPr>
              <a:t>Se </a:t>
            </a:r>
            <a:r>
              <a:rPr lang="es-EC" sz="2400" dirty="0">
                <a:solidFill>
                  <a:schemeClr val="bg1"/>
                </a:solidFill>
              </a:rPr>
              <a:t>define como el máximo consumo de agua durante 24 horas, observado en el período de un año, es el que se utiliza para diseñar la línea de </a:t>
            </a:r>
            <a:r>
              <a:rPr lang="es-EC" sz="2400" dirty="0" smtClean="0">
                <a:solidFill>
                  <a:schemeClr val="bg1"/>
                </a:solidFill>
              </a:rPr>
              <a:t>conducción.</a:t>
            </a:r>
            <a:endParaRPr lang="es-ES" sz="2400" dirty="0">
              <a:solidFill>
                <a:schemeClr val="bg1"/>
              </a:solidFill>
            </a:endParaRPr>
          </a:p>
        </p:txBody>
      </p:sp>
      <p:sp>
        <p:nvSpPr>
          <p:cNvPr id="3" name="2 Rectángulo"/>
          <p:cNvSpPr/>
          <p:nvPr/>
        </p:nvSpPr>
        <p:spPr>
          <a:xfrm>
            <a:off x="-756592" y="145871"/>
            <a:ext cx="5148572" cy="461665"/>
          </a:xfrm>
          <a:prstGeom prst="rect">
            <a:avLst/>
          </a:prstGeom>
        </p:spPr>
        <p:txBody>
          <a:bodyPr wrap="square">
            <a:spAutoFit/>
          </a:bodyPr>
          <a:lstStyle/>
          <a:p>
            <a:pPr lvl="2"/>
            <a:r>
              <a:rPr lang="es-EC" sz="2400" b="1" dirty="0">
                <a:solidFill>
                  <a:schemeClr val="bg1"/>
                </a:solidFill>
              </a:rPr>
              <a:t>Caudal máximo diario</a:t>
            </a:r>
            <a:r>
              <a:rPr lang="es-EC" b="1" dirty="0">
                <a:solidFill>
                  <a:schemeClr val="bg1"/>
                </a:solidFill>
              </a:rPr>
              <a:t>.</a:t>
            </a:r>
            <a:endParaRPr lang="es-ES" b="1" dirty="0">
              <a:solidFill>
                <a:schemeClr val="bg1"/>
              </a:solidFill>
            </a:endParaRPr>
          </a:p>
        </p:txBody>
      </p:sp>
      <p:sp>
        <p:nvSpPr>
          <p:cNvPr id="4" name="3 Rectángulo"/>
          <p:cNvSpPr/>
          <p:nvPr/>
        </p:nvSpPr>
        <p:spPr>
          <a:xfrm>
            <a:off x="3203848" y="2636912"/>
            <a:ext cx="2345514" cy="461665"/>
          </a:xfrm>
          <a:prstGeom prst="rect">
            <a:avLst/>
          </a:prstGeom>
        </p:spPr>
        <p:txBody>
          <a:bodyPr wrap="none">
            <a:spAutoFit/>
          </a:bodyPr>
          <a:lstStyle/>
          <a:p>
            <a:r>
              <a:rPr lang="es-EC" sz="2400" b="1" dirty="0">
                <a:solidFill>
                  <a:schemeClr val="bg1"/>
                </a:solidFill>
              </a:rPr>
              <a:t>QMD = Qm * k1  </a:t>
            </a:r>
            <a:endParaRPr lang="es-ES" sz="2400" dirty="0">
              <a:solidFill>
                <a:schemeClr val="bg1"/>
              </a:solidFill>
            </a:endParaRPr>
          </a:p>
        </p:txBody>
      </p:sp>
      <p:sp>
        <p:nvSpPr>
          <p:cNvPr id="5" name="4 Rectángulo"/>
          <p:cNvSpPr/>
          <p:nvPr/>
        </p:nvSpPr>
        <p:spPr>
          <a:xfrm>
            <a:off x="3203848" y="4509120"/>
            <a:ext cx="2176943" cy="461665"/>
          </a:xfrm>
          <a:prstGeom prst="rect">
            <a:avLst/>
          </a:prstGeom>
        </p:spPr>
        <p:txBody>
          <a:bodyPr wrap="none">
            <a:spAutoFit/>
          </a:bodyPr>
          <a:lstStyle/>
          <a:p>
            <a:r>
              <a:rPr lang="es-EC" sz="2400" b="1" dirty="0">
                <a:solidFill>
                  <a:schemeClr val="bg1"/>
                </a:solidFill>
              </a:rPr>
              <a:t>QMD =13,29 l/s</a:t>
            </a:r>
            <a:endParaRPr lang="es-ES" sz="2400" dirty="0">
              <a:solidFill>
                <a:schemeClr val="bg1"/>
              </a:solidFill>
            </a:endParaRPr>
          </a:p>
        </p:txBody>
      </p:sp>
      <p:sp>
        <p:nvSpPr>
          <p:cNvPr id="6" name="5 Rectángulo"/>
          <p:cNvSpPr/>
          <p:nvPr/>
        </p:nvSpPr>
        <p:spPr>
          <a:xfrm>
            <a:off x="19364" y="6211669"/>
            <a:ext cx="9144000" cy="646331"/>
          </a:xfrm>
          <a:prstGeom prst="rect">
            <a:avLst/>
          </a:prstGeom>
        </p:spPr>
        <p:txBody>
          <a:bodyPr wrap="square">
            <a:spAutoFit/>
          </a:bodyPr>
          <a:lstStyle/>
          <a:p>
            <a:r>
              <a:rPr lang="es-EC" dirty="0">
                <a:solidFill>
                  <a:schemeClr val="bg1"/>
                </a:solidFill>
              </a:rPr>
              <a:t>K1 = 1.4  “coeficiente de variación recomendado en Normas de Estudio y diseño de sistemas de agua potable (ex IEOS)”</a:t>
            </a:r>
            <a:endParaRPr lang="es-ES" dirty="0">
              <a:solidFill>
                <a:schemeClr val="bg1"/>
              </a:solidFill>
            </a:endParaRPr>
          </a:p>
        </p:txBody>
      </p:sp>
      <p:sp>
        <p:nvSpPr>
          <p:cNvPr id="8" name="CuadroTexto 143"/>
          <p:cNvSpPr txBox="1"/>
          <p:nvPr/>
        </p:nvSpPr>
        <p:spPr>
          <a:xfrm>
            <a:off x="8748464" y="-12868"/>
            <a:ext cx="360040" cy="4154984"/>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VAR</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AC</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ONES</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a:t>
            </a:r>
          </a:p>
          <a:p>
            <a:pPr algn="ctr"/>
            <a:r>
              <a:rPr lang="es-ES_tradnl" sz="1200" dirty="0" smtClean="0">
                <a:solidFill>
                  <a:schemeClr val="tx2">
                    <a:lumMod val="50000"/>
                  </a:schemeClr>
                </a:solidFill>
                <a:latin typeface="Arial" charset="0"/>
              </a:rPr>
              <a:t> </a:t>
            </a:r>
          </a:p>
          <a:p>
            <a:pPr algn="ctr"/>
            <a:r>
              <a:rPr lang="es-ES_tradnl" sz="1200" dirty="0" smtClean="0">
                <a:solidFill>
                  <a:schemeClr val="tx2">
                    <a:lumMod val="50000"/>
                  </a:schemeClr>
                </a:solidFill>
                <a:latin typeface="Arial" charset="0"/>
              </a:rPr>
              <a:t>CONSUMO</a:t>
            </a:r>
            <a:endParaRPr lang="es-ES_tradnl" sz="1200" dirty="0">
              <a:solidFill>
                <a:schemeClr val="tx2">
                  <a:lumMod val="50000"/>
                </a:schemeClr>
              </a:solidFill>
              <a:latin typeface="Arial" charset="0"/>
            </a:endParaRPr>
          </a:p>
        </p:txBody>
      </p:sp>
      <p:sp>
        <p:nvSpPr>
          <p:cNvPr id="9" name="8 Rectángulo"/>
          <p:cNvSpPr/>
          <p:nvPr/>
        </p:nvSpPr>
        <p:spPr>
          <a:xfrm>
            <a:off x="3203848" y="3479758"/>
            <a:ext cx="2427268" cy="461665"/>
          </a:xfrm>
          <a:prstGeom prst="rect">
            <a:avLst/>
          </a:prstGeom>
        </p:spPr>
        <p:txBody>
          <a:bodyPr wrap="none">
            <a:spAutoFit/>
          </a:bodyPr>
          <a:lstStyle/>
          <a:p>
            <a:r>
              <a:rPr lang="es-EC" sz="2400" dirty="0">
                <a:solidFill>
                  <a:schemeClr val="bg1"/>
                </a:solidFill>
              </a:rPr>
              <a:t>QMD = 9,49 * 1.4 </a:t>
            </a:r>
            <a:endParaRPr lang="es-ES" sz="2400" dirty="0">
              <a:solidFill>
                <a:schemeClr val="bg1"/>
              </a:solidFill>
            </a:endParaRPr>
          </a:p>
        </p:txBody>
      </p:sp>
    </p:spTree>
    <p:extLst>
      <p:ext uri="{BB962C8B-B14F-4D97-AF65-F5344CB8AC3E}">
        <p14:creationId xmlns:p14="http://schemas.microsoft.com/office/powerpoint/2010/main" val="1183009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43"/>
          <p:cNvSpPr txBox="1"/>
          <p:nvPr/>
        </p:nvSpPr>
        <p:spPr>
          <a:xfrm>
            <a:off x="8748464" y="-12868"/>
            <a:ext cx="360040" cy="4154984"/>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VAR</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AC</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ONES</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a:t>
            </a:r>
          </a:p>
          <a:p>
            <a:pPr algn="ctr"/>
            <a:r>
              <a:rPr lang="es-ES_tradnl" sz="1200" dirty="0" smtClean="0">
                <a:solidFill>
                  <a:schemeClr val="tx2">
                    <a:lumMod val="50000"/>
                  </a:schemeClr>
                </a:solidFill>
                <a:latin typeface="Arial" charset="0"/>
              </a:rPr>
              <a:t> </a:t>
            </a:r>
          </a:p>
          <a:p>
            <a:pPr algn="ctr"/>
            <a:r>
              <a:rPr lang="es-ES_tradnl" sz="1200" dirty="0" smtClean="0">
                <a:solidFill>
                  <a:schemeClr val="tx2">
                    <a:lumMod val="50000"/>
                  </a:schemeClr>
                </a:solidFill>
                <a:latin typeface="Arial" charset="0"/>
              </a:rPr>
              <a:t>CONSUMO</a:t>
            </a:r>
            <a:endParaRPr lang="es-ES_tradnl" sz="1200" dirty="0">
              <a:solidFill>
                <a:schemeClr val="tx2">
                  <a:lumMod val="50000"/>
                </a:schemeClr>
              </a:solidFill>
              <a:latin typeface="Arial" charset="0"/>
            </a:endParaRPr>
          </a:p>
        </p:txBody>
      </p:sp>
      <p:sp>
        <p:nvSpPr>
          <p:cNvPr id="3" name="2 Rectángulo"/>
          <p:cNvSpPr/>
          <p:nvPr/>
        </p:nvSpPr>
        <p:spPr>
          <a:xfrm>
            <a:off x="465078" y="1455167"/>
            <a:ext cx="8067361" cy="1569660"/>
          </a:xfrm>
          <a:prstGeom prst="rect">
            <a:avLst/>
          </a:prstGeom>
        </p:spPr>
        <p:txBody>
          <a:bodyPr wrap="square">
            <a:spAutoFit/>
          </a:bodyPr>
          <a:lstStyle/>
          <a:p>
            <a:r>
              <a:rPr lang="es-EC" sz="2400" dirty="0">
                <a:solidFill>
                  <a:schemeClr val="bg1"/>
                </a:solidFill>
              </a:rPr>
              <a:t>El caudal máximo horario es aquel que se utiliza para diseñar la red de  distribución. Se define como el máximo consumo de agua observado durante una hora del día en el período de un </a:t>
            </a:r>
            <a:r>
              <a:rPr lang="es-EC" sz="2400" dirty="0" smtClean="0">
                <a:solidFill>
                  <a:schemeClr val="bg1"/>
                </a:solidFill>
              </a:rPr>
              <a:t>año.</a:t>
            </a:r>
            <a:endParaRPr lang="es-ES" sz="2400" dirty="0">
              <a:solidFill>
                <a:schemeClr val="bg1"/>
              </a:solidFill>
            </a:endParaRPr>
          </a:p>
        </p:txBody>
      </p:sp>
      <p:sp>
        <p:nvSpPr>
          <p:cNvPr id="4" name="3 Rectángulo"/>
          <p:cNvSpPr/>
          <p:nvPr/>
        </p:nvSpPr>
        <p:spPr>
          <a:xfrm>
            <a:off x="-861218" y="173831"/>
            <a:ext cx="4084773" cy="461665"/>
          </a:xfrm>
          <a:prstGeom prst="rect">
            <a:avLst/>
          </a:prstGeom>
        </p:spPr>
        <p:txBody>
          <a:bodyPr wrap="none">
            <a:spAutoFit/>
          </a:bodyPr>
          <a:lstStyle/>
          <a:p>
            <a:pPr lvl="2"/>
            <a:r>
              <a:rPr lang="es-EC" sz="2400" b="1" dirty="0">
                <a:solidFill>
                  <a:schemeClr val="bg1"/>
                </a:solidFill>
              </a:rPr>
              <a:t>Caudal máximo horario</a:t>
            </a:r>
            <a:endParaRPr lang="es-ES" sz="2400" b="1" dirty="0">
              <a:solidFill>
                <a:schemeClr val="bg1"/>
              </a:solidFill>
            </a:endParaRPr>
          </a:p>
        </p:txBody>
      </p:sp>
      <p:sp>
        <p:nvSpPr>
          <p:cNvPr id="5" name="4 Rectángulo"/>
          <p:cNvSpPr/>
          <p:nvPr/>
        </p:nvSpPr>
        <p:spPr>
          <a:xfrm>
            <a:off x="3223555" y="3244334"/>
            <a:ext cx="2276585" cy="461665"/>
          </a:xfrm>
          <a:prstGeom prst="rect">
            <a:avLst/>
          </a:prstGeom>
        </p:spPr>
        <p:txBody>
          <a:bodyPr wrap="none">
            <a:spAutoFit/>
          </a:bodyPr>
          <a:lstStyle/>
          <a:p>
            <a:r>
              <a:rPr lang="es-EC" sz="2400" b="1" dirty="0">
                <a:solidFill>
                  <a:schemeClr val="bg1"/>
                </a:solidFill>
              </a:rPr>
              <a:t>QMH = Qm * k2 </a:t>
            </a:r>
            <a:endParaRPr lang="es-ES" sz="2400" dirty="0">
              <a:solidFill>
                <a:schemeClr val="bg1"/>
              </a:solidFill>
            </a:endParaRPr>
          </a:p>
        </p:txBody>
      </p:sp>
      <p:sp>
        <p:nvSpPr>
          <p:cNvPr id="6" name="5 Rectángulo"/>
          <p:cNvSpPr/>
          <p:nvPr/>
        </p:nvSpPr>
        <p:spPr>
          <a:xfrm>
            <a:off x="3239543" y="4581128"/>
            <a:ext cx="4572000" cy="1200329"/>
          </a:xfrm>
          <a:prstGeom prst="rect">
            <a:avLst/>
          </a:prstGeom>
        </p:spPr>
        <p:txBody>
          <a:bodyPr>
            <a:spAutoFit/>
          </a:bodyPr>
          <a:lstStyle/>
          <a:p>
            <a:r>
              <a:rPr lang="es-EC" sz="2400" dirty="0">
                <a:solidFill>
                  <a:schemeClr val="bg1"/>
                </a:solidFill>
              </a:rPr>
              <a:t>QMH = 9,49* </a:t>
            </a:r>
            <a:r>
              <a:rPr lang="es-EC" sz="2400" dirty="0" smtClean="0">
                <a:solidFill>
                  <a:schemeClr val="bg1"/>
                </a:solidFill>
              </a:rPr>
              <a:t>2</a:t>
            </a:r>
          </a:p>
          <a:p>
            <a:r>
              <a:rPr lang="es-EC" sz="2400" dirty="0" smtClean="0">
                <a:solidFill>
                  <a:schemeClr val="bg1"/>
                </a:solidFill>
              </a:rPr>
              <a:t> </a:t>
            </a:r>
            <a:endParaRPr lang="es-ES" sz="2400" dirty="0">
              <a:solidFill>
                <a:schemeClr val="bg1"/>
              </a:solidFill>
            </a:endParaRPr>
          </a:p>
          <a:p>
            <a:r>
              <a:rPr lang="es-EC" sz="2400" b="1" dirty="0">
                <a:solidFill>
                  <a:schemeClr val="bg1"/>
                </a:solidFill>
              </a:rPr>
              <a:t>QMH = 18,98 l/s</a:t>
            </a:r>
            <a:endParaRPr lang="es-ES" sz="2400" dirty="0">
              <a:solidFill>
                <a:schemeClr val="bg1"/>
              </a:solidFill>
            </a:endParaRPr>
          </a:p>
        </p:txBody>
      </p:sp>
    </p:spTree>
    <p:extLst>
      <p:ext uri="{BB962C8B-B14F-4D97-AF65-F5344CB8AC3E}">
        <p14:creationId xmlns:p14="http://schemas.microsoft.com/office/powerpoint/2010/main" val="865499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43"/>
          <p:cNvSpPr txBox="1"/>
          <p:nvPr/>
        </p:nvSpPr>
        <p:spPr>
          <a:xfrm>
            <a:off x="271463" y="354013"/>
            <a:ext cx="8404994" cy="400110"/>
          </a:xfrm>
          <a:prstGeom prst="rect">
            <a:avLst/>
          </a:prstGeom>
          <a:noFill/>
          <a:ln>
            <a:solidFill>
              <a:schemeClr val="bg1"/>
            </a:solidFill>
          </a:ln>
        </p:spPr>
        <p:txBody>
          <a:bodyPr wrap="square">
            <a:spAutoFit/>
          </a:bodyPr>
          <a:lstStyle/>
          <a:p>
            <a:r>
              <a:rPr lang="es-EC" sz="2000" b="1" dirty="0" smtClean="0">
                <a:solidFill>
                  <a:schemeClr val="bg1"/>
                </a:solidFill>
                <a:latin typeface="Arial" charset="0"/>
              </a:rPr>
              <a:t>CAUDALES DE DISEÑO PARA LOS ELEMENTOS DEL SISTEMA</a:t>
            </a:r>
            <a:endParaRPr lang="es-ES_tradnl" sz="2000" b="1" dirty="0">
              <a:solidFill>
                <a:schemeClr val="bg1"/>
              </a:solidFill>
              <a:latin typeface="Arial" charset="0"/>
            </a:endParaRPr>
          </a:p>
        </p:txBody>
      </p:sp>
      <p:sp>
        <p:nvSpPr>
          <p:cNvPr id="4" name="3 Rectángulo"/>
          <p:cNvSpPr/>
          <p:nvPr/>
        </p:nvSpPr>
        <p:spPr>
          <a:xfrm>
            <a:off x="179512" y="1058833"/>
            <a:ext cx="7848872" cy="707886"/>
          </a:xfrm>
          <a:prstGeom prst="rect">
            <a:avLst/>
          </a:prstGeom>
        </p:spPr>
        <p:txBody>
          <a:bodyPr wrap="square">
            <a:spAutoFit/>
          </a:bodyPr>
          <a:lstStyle/>
          <a:p>
            <a:r>
              <a:rPr lang="es-EC" sz="2000" dirty="0">
                <a:solidFill>
                  <a:schemeClr val="bg1"/>
                </a:solidFill>
              </a:rPr>
              <a:t>Para el diseño de la red se utilizará todos los caudales calculados, incrementando ciertos porcentajes a los caudales </a:t>
            </a:r>
            <a:r>
              <a:rPr lang="es-EC" sz="2000" dirty="0" smtClean="0">
                <a:solidFill>
                  <a:schemeClr val="bg1"/>
                </a:solidFill>
              </a:rPr>
              <a:t>calculados.</a:t>
            </a:r>
            <a:endParaRPr lang="es-ES" sz="2000" dirty="0">
              <a:solidFill>
                <a:schemeClr val="bg1"/>
              </a:solidFill>
            </a:endParaRPr>
          </a:p>
        </p:txBody>
      </p:sp>
      <p:sp>
        <p:nvSpPr>
          <p:cNvPr id="5" name="4 Rectángulo"/>
          <p:cNvSpPr/>
          <p:nvPr/>
        </p:nvSpPr>
        <p:spPr>
          <a:xfrm>
            <a:off x="300188" y="2120662"/>
            <a:ext cx="7728196" cy="4247317"/>
          </a:xfrm>
          <a:prstGeom prst="rect">
            <a:avLst/>
          </a:prstGeom>
        </p:spPr>
        <p:txBody>
          <a:bodyPr wrap="square">
            <a:spAutoFit/>
          </a:bodyPr>
          <a:lstStyle/>
          <a:p>
            <a:r>
              <a:rPr lang="es-EC" b="1" dirty="0">
                <a:solidFill>
                  <a:schemeClr val="bg1"/>
                </a:solidFill>
              </a:rPr>
              <a:t>Caudal de Diseño para la captación = QMD + 20% </a:t>
            </a:r>
            <a:endParaRPr lang="es-ES" b="1" dirty="0">
              <a:solidFill>
                <a:schemeClr val="bg1"/>
              </a:solidFill>
            </a:endParaRPr>
          </a:p>
          <a:p>
            <a:r>
              <a:rPr lang="es-EC" dirty="0">
                <a:solidFill>
                  <a:schemeClr val="bg1"/>
                </a:solidFill>
              </a:rPr>
              <a:t>= 9,49 * 1.2 </a:t>
            </a:r>
            <a:endParaRPr lang="es-ES" dirty="0">
              <a:solidFill>
                <a:schemeClr val="bg1"/>
              </a:solidFill>
            </a:endParaRPr>
          </a:p>
          <a:p>
            <a:r>
              <a:rPr lang="es-EC" dirty="0">
                <a:solidFill>
                  <a:schemeClr val="bg1"/>
                </a:solidFill>
              </a:rPr>
              <a:t>= 15,94 l/s </a:t>
            </a:r>
            <a:endParaRPr lang="es-EC" dirty="0" smtClean="0">
              <a:solidFill>
                <a:schemeClr val="bg1"/>
              </a:solidFill>
            </a:endParaRPr>
          </a:p>
          <a:p>
            <a:endParaRPr lang="es-ES" dirty="0">
              <a:solidFill>
                <a:schemeClr val="bg1"/>
              </a:solidFill>
            </a:endParaRPr>
          </a:p>
          <a:p>
            <a:r>
              <a:rPr lang="es-EC" b="1" dirty="0" smtClean="0">
                <a:solidFill>
                  <a:schemeClr val="bg1"/>
                </a:solidFill>
              </a:rPr>
              <a:t>Caudal </a:t>
            </a:r>
            <a:r>
              <a:rPr lang="es-EC" b="1" dirty="0">
                <a:solidFill>
                  <a:schemeClr val="bg1"/>
                </a:solidFill>
              </a:rPr>
              <a:t>de diseño para la conducción = QMD + 10% </a:t>
            </a:r>
            <a:endParaRPr lang="es-ES" b="1" dirty="0">
              <a:solidFill>
                <a:schemeClr val="bg1"/>
              </a:solidFill>
            </a:endParaRPr>
          </a:p>
          <a:p>
            <a:r>
              <a:rPr lang="es-EC" dirty="0">
                <a:solidFill>
                  <a:schemeClr val="bg1"/>
                </a:solidFill>
              </a:rPr>
              <a:t>= 9,49 *1.1 </a:t>
            </a:r>
            <a:endParaRPr lang="es-ES" dirty="0">
              <a:solidFill>
                <a:schemeClr val="bg1"/>
              </a:solidFill>
            </a:endParaRPr>
          </a:p>
          <a:p>
            <a:r>
              <a:rPr lang="es-EC" dirty="0">
                <a:solidFill>
                  <a:schemeClr val="bg1"/>
                </a:solidFill>
              </a:rPr>
              <a:t>= 14,62 l/s </a:t>
            </a:r>
            <a:endParaRPr lang="es-EC" dirty="0" smtClean="0">
              <a:solidFill>
                <a:schemeClr val="bg1"/>
              </a:solidFill>
            </a:endParaRPr>
          </a:p>
          <a:p>
            <a:endParaRPr lang="es-ES" dirty="0">
              <a:solidFill>
                <a:schemeClr val="bg1"/>
              </a:solidFill>
            </a:endParaRPr>
          </a:p>
          <a:p>
            <a:r>
              <a:rPr lang="es-EC" b="1" dirty="0" smtClean="0">
                <a:solidFill>
                  <a:schemeClr val="bg1"/>
                </a:solidFill>
              </a:rPr>
              <a:t>Caudal </a:t>
            </a:r>
            <a:r>
              <a:rPr lang="es-EC" b="1" dirty="0">
                <a:solidFill>
                  <a:schemeClr val="bg1"/>
                </a:solidFill>
              </a:rPr>
              <a:t>de diseño para la tratamiento = QMD +10% </a:t>
            </a:r>
            <a:endParaRPr lang="es-ES" b="1" dirty="0">
              <a:solidFill>
                <a:schemeClr val="bg1"/>
              </a:solidFill>
            </a:endParaRPr>
          </a:p>
          <a:p>
            <a:r>
              <a:rPr lang="es-EC" dirty="0">
                <a:solidFill>
                  <a:schemeClr val="bg1"/>
                </a:solidFill>
              </a:rPr>
              <a:t>= 9,49 *1.1 </a:t>
            </a:r>
            <a:endParaRPr lang="es-ES" dirty="0">
              <a:solidFill>
                <a:schemeClr val="bg1"/>
              </a:solidFill>
            </a:endParaRPr>
          </a:p>
          <a:p>
            <a:r>
              <a:rPr lang="es-EC" dirty="0">
                <a:solidFill>
                  <a:schemeClr val="bg1"/>
                </a:solidFill>
              </a:rPr>
              <a:t>= 14,62 l/s </a:t>
            </a:r>
            <a:endParaRPr lang="es-EC" dirty="0" smtClean="0">
              <a:solidFill>
                <a:schemeClr val="bg1"/>
              </a:solidFill>
            </a:endParaRPr>
          </a:p>
          <a:p>
            <a:endParaRPr lang="es-ES" dirty="0">
              <a:solidFill>
                <a:schemeClr val="bg1"/>
              </a:solidFill>
            </a:endParaRPr>
          </a:p>
          <a:p>
            <a:r>
              <a:rPr lang="es-EC" b="1" dirty="0" smtClean="0">
                <a:solidFill>
                  <a:schemeClr val="bg1"/>
                </a:solidFill>
              </a:rPr>
              <a:t>Caudal </a:t>
            </a:r>
            <a:r>
              <a:rPr lang="es-EC" b="1" dirty="0">
                <a:solidFill>
                  <a:schemeClr val="bg1"/>
                </a:solidFill>
              </a:rPr>
              <a:t>de diseño para la distribución = QMH + </a:t>
            </a:r>
            <a:r>
              <a:rPr lang="es-EC" b="1" dirty="0" err="1">
                <a:solidFill>
                  <a:schemeClr val="bg1"/>
                </a:solidFill>
              </a:rPr>
              <a:t>Qincendio</a:t>
            </a:r>
            <a:r>
              <a:rPr lang="es-EC" b="1" dirty="0">
                <a:solidFill>
                  <a:schemeClr val="bg1"/>
                </a:solidFill>
              </a:rPr>
              <a:t> </a:t>
            </a:r>
            <a:endParaRPr lang="es-ES" b="1" dirty="0">
              <a:solidFill>
                <a:schemeClr val="bg1"/>
              </a:solidFill>
            </a:endParaRPr>
          </a:p>
          <a:p>
            <a:r>
              <a:rPr lang="es-EC" dirty="0">
                <a:solidFill>
                  <a:schemeClr val="bg1"/>
                </a:solidFill>
              </a:rPr>
              <a:t>= 18,98 + 5</a:t>
            </a:r>
            <a:endParaRPr lang="es-ES" dirty="0">
              <a:solidFill>
                <a:schemeClr val="bg1"/>
              </a:solidFill>
            </a:endParaRPr>
          </a:p>
          <a:p>
            <a:r>
              <a:rPr lang="es-EC" dirty="0">
                <a:solidFill>
                  <a:schemeClr val="bg1"/>
                </a:solidFill>
              </a:rPr>
              <a:t>= 23.98 l/s</a:t>
            </a:r>
            <a:endParaRPr lang="es-ES" dirty="0">
              <a:solidFill>
                <a:schemeClr val="bg1"/>
              </a:solidFill>
            </a:endParaRPr>
          </a:p>
        </p:txBody>
      </p:sp>
    </p:spTree>
    <p:extLst>
      <p:ext uri="{BB962C8B-B14F-4D97-AF65-F5344CB8AC3E}">
        <p14:creationId xmlns:p14="http://schemas.microsoft.com/office/powerpoint/2010/main" val="4255517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43"/>
          <p:cNvSpPr txBox="1"/>
          <p:nvPr/>
        </p:nvSpPr>
        <p:spPr>
          <a:xfrm>
            <a:off x="271463" y="354013"/>
            <a:ext cx="8404994" cy="400110"/>
          </a:xfrm>
          <a:prstGeom prst="rect">
            <a:avLst/>
          </a:prstGeom>
          <a:noFill/>
          <a:ln>
            <a:solidFill>
              <a:schemeClr val="bg1"/>
            </a:solidFill>
          </a:ln>
        </p:spPr>
        <p:txBody>
          <a:bodyPr wrap="square">
            <a:spAutoFit/>
          </a:bodyPr>
          <a:lstStyle/>
          <a:p>
            <a:r>
              <a:rPr lang="es-EC" sz="2000" b="1" dirty="0" smtClean="0">
                <a:solidFill>
                  <a:schemeClr val="bg1"/>
                </a:solidFill>
                <a:latin typeface="Arial" charset="0"/>
              </a:rPr>
              <a:t>PRESIONES Y VELOCIDADES</a:t>
            </a:r>
            <a:endParaRPr lang="es-ES_tradnl" sz="2000" b="1" dirty="0">
              <a:solidFill>
                <a:schemeClr val="bg1"/>
              </a:solidFill>
              <a:latin typeface="Arial" charset="0"/>
            </a:endParaRPr>
          </a:p>
        </p:txBody>
      </p:sp>
      <p:sp>
        <p:nvSpPr>
          <p:cNvPr id="3" name="2 Rectángulo"/>
          <p:cNvSpPr/>
          <p:nvPr/>
        </p:nvSpPr>
        <p:spPr>
          <a:xfrm>
            <a:off x="271463" y="1124744"/>
            <a:ext cx="8404994" cy="1477328"/>
          </a:xfrm>
          <a:prstGeom prst="rect">
            <a:avLst/>
          </a:prstGeom>
        </p:spPr>
        <p:txBody>
          <a:bodyPr wrap="square">
            <a:spAutoFit/>
          </a:bodyPr>
          <a:lstStyle/>
          <a:p>
            <a:r>
              <a:rPr lang="es-EC" b="1" dirty="0">
                <a:solidFill>
                  <a:schemeClr val="bg1"/>
                </a:solidFill>
              </a:rPr>
              <a:t>Presión estática en </a:t>
            </a:r>
            <a:r>
              <a:rPr lang="es-EC" b="1" dirty="0" smtClean="0">
                <a:solidFill>
                  <a:schemeClr val="bg1"/>
                </a:solidFill>
              </a:rPr>
              <a:t>tuberías</a:t>
            </a:r>
          </a:p>
          <a:p>
            <a:endParaRPr lang="es-ES" b="1" dirty="0">
              <a:solidFill>
                <a:schemeClr val="bg1"/>
              </a:solidFill>
            </a:endParaRPr>
          </a:p>
          <a:p>
            <a:r>
              <a:rPr lang="es-EC" dirty="0">
                <a:solidFill>
                  <a:schemeClr val="bg1"/>
                </a:solidFill>
              </a:rPr>
              <a:t>Se produce cuando todo el líquido está en la tubería y en el recipiente que la alimenta está en reposo. Es igual al peso específico del agua multiplicado por la altura a que se encuentra la superficie libre del agua</a:t>
            </a:r>
            <a:endParaRPr lang="es-ES" dirty="0">
              <a:solidFill>
                <a:schemeClr val="bg1"/>
              </a:solidFill>
            </a:endParaRPr>
          </a:p>
        </p:txBody>
      </p:sp>
      <p:sp>
        <p:nvSpPr>
          <p:cNvPr id="4" name="3 Rectángulo"/>
          <p:cNvSpPr/>
          <p:nvPr/>
        </p:nvSpPr>
        <p:spPr>
          <a:xfrm>
            <a:off x="271463" y="2708920"/>
            <a:ext cx="8404994" cy="646331"/>
          </a:xfrm>
          <a:prstGeom prst="rect">
            <a:avLst/>
          </a:prstGeom>
        </p:spPr>
        <p:txBody>
          <a:bodyPr wrap="square">
            <a:spAutoFit/>
          </a:bodyPr>
          <a:lstStyle/>
          <a:p>
            <a:r>
              <a:rPr lang="es-EC" dirty="0">
                <a:solidFill>
                  <a:schemeClr val="bg1"/>
                </a:solidFill>
              </a:rPr>
              <a:t>En la red de distribución la presión estática, debe mantener entre 10 y 40 </a:t>
            </a:r>
            <a:r>
              <a:rPr lang="es-EC" dirty="0" err="1">
                <a:solidFill>
                  <a:schemeClr val="bg1"/>
                </a:solidFill>
              </a:rPr>
              <a:t>mca</a:t>
            </a:r>
            <a:r>
              <a:rPr lang="es-EC" dirty="0">
                <a:solidFill>
                  <a:schemeClr val="bg1"/>
                </a:solidFill>
              </a:rPr>
              <a:t>, ya que a mayores presiones fallan los empaques de válvulas y grifería</a:t>
            </a:r>
            <a:endParaRPr lang="es-ES" dirty="0">
              <a:solidFill>
                <a:schemeClr val="bg1"/>
              </a:solidFill>
            </a:endParaRPr>
          </a:p>
        </p:txBody>
      </p:sp>
      <p:sp>
        <p:nvSpPr>
          <p:cNvPr id="5" name="4 Rectángulo"/>
          <p:cNvSpPr/>
          <p:nvPr/>
        </p:nvSpPr>
        <p:spPr>
          <a:xfrm>
            <a:off x="271463" y="3428999"/>
            <a:ext cx="8188969" cy="2585323"/>
          </a:xfrm>
          <a:prstGeom prst="rect">
            <a:avLst/>
          </a:prstGeom>
        </p:spPr>
        <p:txBody>
          <a:bodyPr wrap="square">
            <a:spAutoFit/>
          </a:bodyPr>
          <a:lstStyle/>
          <a:p>
            <a:r>
              <a:rPr lang="es-EC" b="1" dirty="0" smtClean="0">
                <a:solidFill>
                  <a:schemeClr val="bg1"/>
                </a:solidFill>
              </a:rPr>
              <a:t>Velocidades</a:t>
            </a:r>
          </a:p>
          <a:p>
            <a:endParaRPr lang="es-ES" b="1" dirty="0">
              <a:solidFill>
                <a:schemeClr val="bg1"/>
              </a:solidFill>
            </a:endParaRPr>
          </a:p>
          <a:p>
            <a:r>
              <a:rPr lang="es-EC" dirty="0">
                <a:solidFill>
                  <a:schemeClr val="bg1"/>
                </a:solidFill>
              </a:rPr>
              <a:t>En todo diseño hidráulico es necesario conocer la velocidad del líquido, para verificar si ésta se encuentra entre los límites recomendados.</a:t>
            </a:r>
            <a:endParaRPr lang="es-ES" dirty="0">
              <a:solidFill>
                <a:schemeClr val="bg1"/>
              </a:solidFill>
            </a:endParaRPr>
          </a:p>
          <a:p>
            <a:r>
              <a:rPr lang="es-EC" dirty="0">
                <a:solidFill>
                  <a:schemeClr val="bg1"/>
                </a:solidFill>
              </a:rPr>
              <a:t>Para diseño de sistemas de abastecimiento de agua potable por gravedad, según las normas internacionales se consideran los siguientes </a:t>
            </a:r>
            <a:r>
              <a:rPr lang="es-EC" dirty="0" smtClean="0">
                <a:solidFill>
                  <a:schemeClr val="bg1"/>
                </a:solidFill>
              </a:rPr>
              <a:t>límites:</a:t>
            </a:r>
            <a:endParaRPr lang="es-ES" dirty="0">
              <a:solidFill>
                <a:schemeClr val="bg1"/>
              </a:solidFill>
            </a:endParaRPr>
          </a:p>
          <a:p>
            <a:endParaRPr lang="es-EC" dirty="0" smtClean="0">
              <a:solidFill>
                <a:schemeClr val="bg1"/>
              </a:solidFill>
            </a:endParaRPr>
          </a:p>
          <a:p>
            <a:r>
              <a:rPr lang="es-EC" dirty="0" smtClean="0">
                <a:solidFill>
                  <a:schemeClr val="bg1"/>
                </a:solidFill>
              </a:rPr>
              <a:t>Mínima </a:t>
            </a:r>
            <a:r>
              <a:rPr lang="es-EC" dirty="0">
                <a:solidFill>
                  <a:schemeClr val="bg1"/>
                </a:solidFill>
              </a:rPr>
              <a:t>= 0.40 m/</a:t>
            </a:r>
            <a:r>
              <a:rPr lang="es-EC" dirty="0" err="1">
                <a:solidFill>
                  <a:schemeClr val="bg1"/>
                </a:solidFill>
              </a:rPr>
              <a:t>seg</a:t>
            </a:r>
            <a:r>
              <a:rPr lang="es-EC" dirty="0">
                <a:solidFill>
                  <a:schemeClr val="bg1"/>
                </a:solidFill>
              </a:rPr>
              <a:t>.</a:t>
            </a:r>
            <a:endParaRPr lang="es-ES" dirty="0">
              <a:solidFill>
                <a:schemeClr val="bg1"/>
              </a:solidFill>
            </a:endParaRPr>
          </a:p>
          <a:p>
            <a:r>
              <a:rPr lang="es-EC" dirty="0">
                <a:solidFill>
                  <a:schemeClr val="bg1"/>
                </a:solidFill>
              </a:rPr>
              <a:t>Máxima = 5.00 m/</a:t>
            </a:r>
            <a:r>
              <a:rPr lang="es-EC" dirty="0" err="1">
                <a:solidFill>
                  <a:schemeClr val="bg1"/>
                </a:solidFill>
              </a:rPr>
              <a:t>seg</a:t>
            </a:r>
            <a:r>
              <a:rPr lang="es-EC" dirty="0">
                <a:solidFill>
                  <a:schemeClr val="bg1"/>
                </a:solidFill>
              </a:rPr>
              <a:t>.</a:t>
            </a:r>
            <a:endParaRPr lang="es-ES" dirty="0">
              <a:solidFill>
                <a:schemeClr val="bg1"/>
              </a:solidFill>
            </a:endParaRPr>
          </a:p>
        </p:txBody>
      </p:sp>
    </p:spTree>
    <p:extLst>
      <p:ext uri="{BB962C8B-B14F-4D97-AF65-F5344CB8AC3E}">
        <p14:creationId xmlns:p14="http://schemas.microsoft.com/office/powerpoint/2010/main" val="4061909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646331"/>
          </a:xfrm>
          <a:prstGeom prst="rect">
            <a:avLst/>
          </a:prstGeom>
          <a:noFill/>
          <a:ln>
            <a:solidFill>
              <a:schemeClr val="bg1"/>
            </a:solidFill>
          </a:ln>
        </p:spPr>
        <p:txBody>
          <a:bodyPr>
            <a:spAutoFit/>
          </a:bodyPr>
          <a:lstStyle/>
          <a:p>
            <a:pPr algn="ctr"/>
            <a:r>
              <a:rPr lang="es-ES_tradnl" sz="3600" b="1" dirty="0" smtClean="0">
                <a:solidFill>
                  <a:schemeClr val="bg1"/>
                </a:solidFill>
                <a:latin typeface="Arial" charset="0"/>
              </a:rPr>
              <a:t>Objetivo General</a:t>
            </a:r>
            <a:endParaRPr lang="es-ES_tradnl" sz="3600" b="1" dirty="0">
              <a:solidFill>
                <a:schemeClr val="bg1"/>
              </a:solidFill>
              <a:latin typeface="Arial" charset="0"/>
            </a:endParaRPr>
          </a:p>
        </p:txBody>
      </p:sp>
      <p:sp>
        <p:nvSpPr>
          <p:cNvPr id="27" name="26 Rectángulo"/>
          <p:cNvSpPr/>
          <p:nvPr/>
        </p:nvSpPr>
        <p:spPr>
          <a:xfrm>
            <a:off x="271463" y="1988840"/>
            <a:ext cx="8352928" cy="2062103"/>
          </a:xfrm>
          <a:prstGeom prst="rect">
            <a:avLst/>
          </a:prstGeom>
        </p:spPr>
        <p:txBody>
          <a:bodyPr wrap="square">
            <a:spAutoFit/>
          </a:bodyPr>
          <a:lstStyle/>
          <a:p>
            <a:r>
              <a:rPr lang="es-EC" sz="3200" dirty="0">
                <a:solidFill>
                  <a:schemeClr val="bg1"/>
                </a:solidFill>
              </a:rPr>
              <a:t>Diseñar una red abastecimiento de agua </a:t>
            </a:r>
            <a:r>
              <a:rPr lang="es-EC" sz="3200" dirty="0" smtClean="0">
                <a:solidFill>
                  <a:schemeClr val="bg1"/>
                </a:solidFill>
              </a:rPr>
              <a:t>potable que </a:t>
            </a:r>
            <a:r>
              <a:rPr lang="es-EC" sz="3200" dirty="0" smtClean="0">
                <a:solidFill>
                  <a:schemeClr val="bg1"/>
                </a:solidFill>
              </a:rPr>
              <a:t>permita </a:t>
            </a:r>
            <a:r>
              <a:rPr lang="es-EC" sz="3200" dirty="0" smtClean="0">
                <a:solidFill>
                  <a:schemeClr val="bg1"/>
                </a:solidFill>
              </a:rPr>
              <a:t>asegurar un servicio permanente; </a:t>
            </a:r>
            <a:r>
              <a:rPr lang="es-EC" sz="3200" dirty="0">
                <a:solidFill>
                  <a:schemeClr val="bg1"/>
                </a:solidFill>
              </a:rPr>
              <a:t>y un sistema </a:t>
            </a:r>
            <a:r>
              <a:rPr lang="es-EC" sz="3200" dirty="0" smtClean="0">
                <a:solidFill>
                  <a:schemeClr val="bg1"/>
                </a:solidFill>
              </a:rPr>
              <a:t>adecuado</a:t>
            </a:r>
            <a:r>
              <a:rPr lang="es-EC" sz="3200" dirty="0" smtClean="0">
                <a:solidFill>
                  <a:schemeClr val="bg1"/>
                </a:solidFill>
              </a:rPr>
              <a:t> </a:t>
            </a:r>
            <a:r>
              <a:rPr lang="es-EC" sz="3200" dirty="0">
                <a:solidFill>
                  <a:schemeClr val="bg1"/>
                </a:solidFill>
              </a:rPr>
              <a:t>de alcantarillado para la cooperativa Bahía </a:t>
            </a:r>
            <a:r>
              <a:rPr lang="es-EC" sz="3200" dirty="0" smtClean="0">
                <a:solidFill>
                  <a:schemeClr val="bg1"/>
                </a:solidFill>
              </a:rPr>
              <a:t>Colorada.</a:t>
            </a:r>
            <a:endParaRPr lang="es-EC" sz="3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Rectángulo"/>
              <p:cNvSpPr/>
              <p:nvPr/>
            </p:nvSpPr>
            <p:spPr>
              <a:xfrm>
                <a:off x="395536" y="1415613"/>
                <a:ext cx="8064896" cy="5442387"/>
              </a:xfrm>
              <a:prstGeom prst="rect">
                <a:avLst/>
              </a:prstGeom>
            </p:spPr>
            <p:txBody>
              <a:bodyPr wrap="square">
                <a:spAutoFit/>
              </a:bodyPr>
              <a:lstStyle/>
              <a:p>
                <a:r>
                  <a:rPr lang="es-EC" dirty="0" smtClean="0">
                    <a:solidFill>
                      <a:schemeClr val="bg1"/>
                    </a:solidFill>
                  </a:rPr>
                  <a:t>Para determinar las pérdidas de carga en la tubería, se recurre a la fórmula de </a:t>
                </a:r>
                <a:r>
                  <a:rPr lang="es-EC" dirty="0" err="1">
                    <a:solidFill>
                      <a:schemeClr val="bg1"/>
                    </a:solidFill>
                  </a:rPr>
                  <a:t>Hazen</a:t>
                </a:r>
                <a:r>
                  <a:rPr lang="es-EC" dirty="0">
                    <a:solidFill>
                      <a:schemeClr val="bg1"/>
                    </a:solidFill>
                  </a:rPr>
                  <a:t> Williams, la cual está expresada por:</a:t>
                </a:r>
                <a:endParaRPr lang="es-ES" dirty="0">
                  <a:solidFill>
                    <a:schemeClr val="bg1"/>
                  </a:solidFill>
                </a:endParaRPr>
              </a:p>
              <a:p>
                <a:r>
                  <a:rPr lang="es-EC" dirty="0">
                    <a:solidFill>
                      <a:schemeClr val="bg1"/>
                    </a:solidFill>
                  </a:rPr>
                  <a:t> </a:t>
                </a:r>
                <a:endParaRPr lang="es-ES" dirty="0">
                  <a:solidFill>
                    <a:schemeClr val="bg1"/>
                  </a:solidFill>
                </a:endParaRPr>
              </a:p>
              <a:p>
                <a:pPr/>
                <a14:m>
                  <m:oMathPara xmlns:m="http://schemas.openxmlformats.org/officeDocument/2006/math">
                    <m:oMathParaPr>
                      <m:jc m:val="centerGroup"/>
                    </m:oMathParaPr>
                    <m:oMath xmlns:m="http://schemas.openxmlformats.org/officeDocument/2006/math">
                      <m:r>
                        <a:rPr lang="es-EC" i="1">
                          <a:solidFill>
                            <a:schemeClr val="bg1"/>
                          </a:solidFill>
                          <a:latin typeface="Cambria Math"/>
                        </a:rPr>
                        <m:t>𝐻𝑓</m:t>
                      </m:r>
                      <m:r>
                        <a:rPr lang="es-EC">
                          <a:solidFill>
                            <a:schemeClr val="bg1"/>
                          </a:solidFill>
                          <a:latin typeface="Cambria Math"/>
                        </a:rPr>
                        <m:t>=</m:t>
                      </m:r>
                      <m:f>
                        <m:fPr>
                          <m:ctrlPr>
                            <a:rPr lang="es-ES" i="1">
                              <a:solidFill>
                                <a:schemeClr val="bg1"/>
                              </a:solidFill>
                              <a:latin typeface="Cambria Math"/>
                            </a:rPr>
                          </m:ctrlPr>
                        </m:fPr>
                        <m:num>
                          <m:d>
                            <m:dPr>
                              <m:ctrlPr>
                                <a:rPr lang="es-ES" i="1">
                                  <a:solidFill>
                                    <a:schemeClr val="bg1"/>
                                  </a:solidFill>
                                  <a:latin typeface="Cambria Math"/>
                                </a:rPr>
                              </m:ctrlPr>
                            </m:dPr>
                            <m:e>
                              <m:r>
                                <a:rPr lang="es-EC">
                                  <a:solidFill>
                                    <a:schemeClr val="bg1"/>
                                  </a:solidFill>
                                  <a:latin typeface="Cambria Math"/>
                                </a:rPr>
                                <m:t>1743.811</m:t>
                              </m:r>
                            </m:e>
                          </m:d>
                          <m:r>
                            <a:rPr lang="es-EC" i="1">
                              <a:solidFill>
                                <a:schemeClr val="bg1"/>
                              </a:solidFill>
                              <a:latin typeface="Cambria Math"/>
                            </a:rPr>
                            <m:t>∗</m:t>
                          </m:r>
                          <m:d>
                            <m:dPr>
                              <m:ctrlPr>
                                <a:rPr lang="es-ES" i="1">
                                  <a:solidFill>
                                    <a:schemeClr val="bg1"/>
                                  </a:solidFill>
                                  <a:latin typeface="Cambria Math"/>
                                </a:rPr>
                              </m:ctrlPr>
                            </m:dPr>
                            <m:e>
                              <m:r>
                                <m:rPr>
                                  <m:sty m:val="p"/>
                                </m:rPr>
                                <a:rPr lang="es-EC">
                                  <a:solidFill>
                                    <a:schemeClr val="bg1"/>
                                  </a:solidFill>
                                  <a:latin typeface="Cambria Math"/>
                                </a:rPr>
                                <m:t>L</m:t>
                              </m:r>
                            </m:e>
                          </m:d>
                          <m:r>
                            <a:rPr lang="es-EC" i="1">
                              <a:solidFill>
                                <a:schemeClr val="bg1"/>
                              </a:solidFill>
                              <a:latin typeface="Cambria Math"/>
                            </a:rPr>
                            <m:t>∗</m:t>
                          </m:r>
                          <m:sSup>
                            <m:sSupPr>
                              <m:ctrlPr>
                                <a:rPr lang="es-ES" i="1">
                                  <a:solidFill>
                                    <a:schemeClr val="bg1"/>
                                  </a:solidFill>
                                  <a:latin typeface="Cambria Math"/>
                                </a:rPr>
                              </m:ctrlPr>
                            </m:sSupPr>
                            <m:e>
                              <m:r>
                                <a:rPr lang="es-EC" i="1">
                                  <a:solidFill>
                                    <a:schemeClr val="bg1"/>
                                  </a:solidFill>
                                  <a:latin typeface="Cambria Math"/>
                                </a:rPr>
                                <m:t>(</m:t>
                              </m:r>
                              <m:r>
                                <a:rPr lang="es-EC" i="1">
                                  <a:solidFill>
                                    <a:schemeClr val="bg1"/>
                                  </a:solidFill>
                                  <a:latin typeface="Cambria Math"/>
                                </a:rPr>
                                <m:t>𝑄</m:t>
                              </m:r>
                              <m:r>
                                <a:rPr lang="es-EC" i="1">
                                  <a:solidFill>
                                    <a:schemeClr val="bg1"/>
                                  </a:solidFill>
                                  <a:latin typeface="Cambria Math"/>
                                </a:rPr>
                                <m:t>)</m:t>
                              </m:r>
                            </m:e>
                            <m:sup>
                              <m:r>
                                <a:rPr lang="es-EC" i="1">
                                  <a:solidFill>
                                    <a:schemeClr val="bg1"/>
                                  </a:solidFill>
                                  <a:latin typeface="Cambria Math"/>
                                </a:rPr>
                                <m:t>1.85</m:t>
                              </m:r>
                            </m:sup>
                          </m:sSup>
                        </m:num>
                        <m:den>
                          <m:sSup>
                            <m:sSupPr>
                              <m:ctrlPr>
                                <a:rPr lang="es-ES" i="1">
                                  <a:solidFill>
                                    <a:schemeClr val="bg1"/>
                                  </a:solidFill>
                                  <a:latin typeface="Cambria Math"/>
                                </a:rPr>
                              </m:ctrlPr>
                            </m:sSupPr>
                            <m:e>
                              <m:r>
                                <a:rPr lang="es-EC" i="1">
                                  <a:solidFill>
                                    <a:schemeClr val="bg1"/>
                                  </a:solidFill>
                                  <a:latin typeface="Cambria Math"/>
                                </a:rPr>
                                <m:t>(</m:t>
                              </m:r>
                              <m:r>
                                <a:rPr lang="es-EC" i="1">
                                  <a:solidFill>
                                    <a:schemeClr val="bg1"/>
                                  </a:solidFill>
                                  <a:latin typeface="Cambria Math"/>
                                </a:rPr>
                                <m:t>𝐶</m:t>
                              </m:r>
                              <m:r>
                                <a:rPr lang="es-EC" i="1">
                                  <a:solidFill>
                                    <a:schemeClr val="bg1"/>
                                  </a:solidFill>
                                  <a:latin typeface="Cambria Math"/>
                                </a:rPr>
                                <m:t>)</m:t>
                              </m:r>
                            </m:e>
                            <m:sup>
                              <m:r>
                                <a:rPr lang="es-EC" i="1">
                                  <a:solidFill>
                                    <a:schemeClr val="bg1"/>
                                  </a:solidFill>
                                  <a:latin typeface="Cambria Math"/>
                                </a:rPr>
                                <m:t>1.85</m:t>
                              </m:r>
                            </m:sup>
                          </m:sSup>
                          <m:r>
                            <a:rPr lang="es-EC" i="1">
                              <a:solidFill>
                                <a:schemeClr val="bg1"/>
                              </a:solidFill>
                              <a:latin typeface="Cambria Math"/>
                            </a:rPr>
                            <m:t>∗</m:t>
                          </m:r>
                          <m:sSup>
                            <m:sSupPr>
                              <m:ctrlPr>
                                <a:rPr lang="es-ES" i="1">
                                  <a:solidFill>
                                    <a:schemeClr val="bg1"/>
                                  </a:solidFill>
                                  <a:latin typeface="Cambria Math"/>
                                </a:rPr>
                              </m:ctrlPr>
                            </m:sSupPr>
                            <m:e>
                              <m:r>
                                <a:rPr lang="es-EC" i="1">
                                  <a:solidFill>
                                    <a:schemeClr val="bg1"/>
                                  </a:solidFill>
                                  <a:latin typeface="Cambria Math"/>
                                </a:rPr>
                                <m:t>(</m:t>
                              </m:r>
                              <m:r>
                                <a:rPr lang="es-EC" i="1">
                                  <a:solidFill>
                                    <a:schemeClr val="bg1"/>
                                  </a:solidFill>
                                  <a:latin typeface="Cambria Math"/>
                                </a:rPr>
                                <m:t>𝐷</m:t>
                              </m:r>
                              <m:r>
                                <a:rPr lang="es-EC" i="1">
                                  <a:solidFill>
                                    <a:schemeClr val="bg1"/>
                                  </a:solidFill>
                                  <a:latin typeface="Cambria Math"/>
                                </a:rPr>
                                <m:t>)</m:t>
                              </m:r>
                            </m:e>
                            <m:sup>
                              <m:r>
                                <a:rPr lang="es-EC" i="1">
                                  <a:solidFill>
                                    <a:schemeClr val="bg1"/>
                                  </a:solidFill>
                                  <a:latin typeface="Cambria Math"/>
                                </a:rPr>
                                <m:t>4.87</m:t>
                              </m:r>
                            </m:sup>
                          </m:sSup>
                        </m:den>
                      </m:f>
                    </m:oMath>
                  </m:oMathPara>
                </a14:m>
                <a:endParaRPr lang="es-ES" dirty="0">
                  <a:solidFill>
                    <a:schemeClr val="bg1"/>
                  </a:solidFill>
                </a:endParaRPr>
              </a:p>
              <a:p>
                <a:r>
                  <a:rPr lang="es-EC" dirty="0">
                    <a:solidFill>
                      <a:schemeClr val="bg1"/>
                    </a:solidFill>
                  </a:rPr>
                  <a:t> </a:t>
                </a:r>
                <a:endParaRPr lang="es-ES" dirty="0">
                  <a:solidFill>
                    <a:schemeClr val="bg1"/>
                  </a:solidFill>
                </a:endParaRPr>
              </a:p>
              <a:p>
                <a:r>
                  <a:rPr lang="es-EC" dirty="0">
                    <a:solidFill>
                      <a:schemeClr val="bg1"/>
                    </a:solidFill>
                  </a:rPr>
                  <a:t>Dónde:</a:t>
                </a:r>
                <a:endParaRPr lang="es-ES" dirty="0">
                  <a:solidFill>
                    <a:schemeClr val="bg1"/>
                  </a:solidFill>
                </a:endParaRPr>
              </a:p>
              <a:p>
                <a:r>
                  <a:rPr lang="es-EC" dirty="0">
                    <a:solidFill>
                      <a:schemeClr val="bg1"/>
                    </a:solidFill>
                  </a:rPr>
                  <a:t>Hf = pérdida de carga en metros</a:t>
                </a:r>
                <a:endParaRPr lang="es-ES" dirty="0">
                  <a:solidFill>
                    <a:schemeClr val="bg1"/>
                  </a:solidFill>
                </a:endParaRPr>
              </a:p>
              <a:p>
                <a:r>
                  <a:rPr lang="es-EC" dirty="0">
                    <a:solidFill>
                      <a:schemeClr val="bg1"/>
                    </a:solidFill>
                  </a:rPr>
                  <a:t>C = coeficiente de fricción interno (Para HG (C=100), y para PVC (C=150))</a:t>
                </a:r>
                <a:endParaRPr lang="es-ES" dirty="0">
                  <a:solidFill>
                    <a:schemeClr val="bg1"/>
                  </a:solidFill>
                </a:endParaRPr>
              </a:p>
              <a:p>
                <a:r>
                  <a:rPr lang="es-EC" dirty="0">
                    <a:solidFill>
                      <a:schemeClr val="bg1"/>
                    </a:solidFill>
                  </a:rPr>
                  <a:t>D = diámetro interno en pulgadas</a:t>
                </a:r>
                <a:endParaRPr lang="es-ES" dirty="0">
                  <a:solidFill>
                    <a:schemeClr val="bg1"/>
                  </a:solidFill>
                </a:endParaRPr>
              </a:p>
              <a:p>
                <a:r>
                  <a:rPr lang="es-EC" dirty="0">
                    <a:solidFill>
                      <a:schemeClr val="bg1"/>
                    </a:solidFill>
                  </a:rPr>
                  <a:t>L = longitud de diseño en metros</a:t>
                </a:r>
                <a:endParaRPr lang="es-ES" dirty="0">
                  <a:solidFill>
                    <a:schemeClr val="bg1"/>
                  </a:solidFill>
                </a:endParaRPr>
              </a:p>
              <a:p>
                <a:r>
                  <a:rPr lang="es-EC" dirty="0">
                    <a:solidFill>
                      <a:schemeClr val="bg1"/>
                    </a:solidFill>
                  </a:rPr>
                  <a:t>Q = caudal en litros por segundo</a:t>
                </a:r>
                <a:endParaRPr lang="es-ES" dirty="0">
                  <a:solidFill>
                    <a:schemeClr val="bg1"/>
                  </a:solidFill>
                </a:endParaRPr>
              </a:p>
              <a:p>
                <a:r>
                  <a:rPr lang="es-EC" dirty="0">
                    <a:solidFill>
                      <a:schemeClr val="bg1"/>
                    </a:solidFill>
                  </a:rPr>
                  <a:t>Conociendo la altura máxima disponible por perder, se toma como Hf, la cual permitirá encontrar el diámetro teórico necesario para la conducción del agua. Despejando el diámetro de la fórmula anterior, se tiene:</a:t>
                </a:r>
                <a:endParaRPr lang="es-ES" dirty="0">
                  <a:solidFill>
                    <a:schemeClr val="bg1"/>
                  </a:solidFill>
                </a:endParaRPr>
              </a:p>
              <a:p>
                <a:r>
                  <a:rPr lang="es-EC" dirty="0">
                    <a:solidFill>
                      <a:schemeClr val="bg1"/>
                    </a:solidFill>
                  </a:rPr>
                  <a:t> </a:t>
                </a:r>
                <a:endParaRPr lang="es-ES" dirty="0">
                  <a:solidFill>
                    <a:schemeClr val="bg1"/>
                  </a:solidFill>
                </a:endParaRPr>
              </a:p>
              <a:p>
                <a:pPr/>
                <a14:m>
                  <m:oMathPara xmlns:m="http://schemas.openxmlformats.org/officeDocument/2006/math">
                    <m:oMathParaPr>
                      <m:jc m:val="centerGroup"/>
                    </m:oMathParaPr>
                    <m:oMath xmlns:m="http://schemas.openxmlformats.org/officeDocument/2006/math">
                      <m:r>
                        <a:rPr lang="es-EC" i="1">
                          <a:solidFill>
                            <a:schemeClr val="bg1"/>
                          </a:solidFill>
                          <a:latin typeface="Cambria Math"/>
                        </a:rPr>
                        <m:t>𝐷</m:t>
                      </m:r>
                      <m:r>
                        <a:rPr lang="es-EC">
                          <a:solidFill>
                            <a:schemeClr val="bg1"/>
                          </a:solidFill>
                          <a:latin typeface="Cambria Math"/>
                        </a:rPr>
                        <m:t>=</m:t>
                      </m:r>
                      <m:sSup>
                        <m:sSupPr>
                          <m:ctrlPr>
                            <a:rPr lang="es-ES" i="1">
                              <a:solidFill>
                                <a:schemeClr val="bg1"/>
                              </a:solidFill>
                              <a:latin typeface="Cambria Math"/>
                            </a:rPr>
                          </m:ctrlPr>
                        </m:sSupPr>
                        <m:e>
                          <m:d>
                            <m:dPr>
                              <m:begChr m:val="["/>
                              <m:endChr m:val="]"/>
                              <m:ctrlPr>
                                <a:rPr lang="es-ES" i="1">
                                  <a:solidFill>
                                    <a:schemeClr val="bg1"/>
                                  </a:solidFill>
                                  <a:latin typeface="Cambria Math"/>
                                </a:rPr>
                              </m:ctrlPr>
                            </m:dPr>
                            <m:e>
                              <m:f>
                                <m:fPr>
                                  <m:ctrlPr>
                                    <a:rPr lang="es-ES" i="1">
                                      <a:solidFill>
                                        <a:schemeClr val="bg1"/>
                                      </a:solidFill>
                                      <a:latin typeface="Cambria Math"/>
                                    </a:rPr>
                                  </m:ctrlPr>
                                </m:fPr>
                                <m:num>
                                  <m:d>
                                    <m:dPr>
                                      <m:ctrlPr>
                                        <a:rPr lang="es-ES" i="1">
                                          <a:solidFill>
                                            <a:schemeClr val="bg1"/>
                                          </a:solidFill>
                                          <a:latin typeface="Cambria Math"/>
                                        </a:rPr>
                                      </m:ctrlPr>
                                    </m:dPr>
                                    <m:e>
                                      <m:r>
                                        <a:rPr lang="es-EC">
                                          <a:solidFill>
                                            <a:schemeClr val="bg1"/>
                                          </a:solidFill>
                                          <a:latin typeface="Cambria Math"/>
                                        </a:rPr>
                                        <m:t>1743.811</m:t>
                                      </m:r>
                                    </m:e>
                                  </m:d>
                                  <m:r>
                                    <a:rPr lang="es-EC" i="1">
                                      <a:solidFill>
                                        <a:schemeClr val="bg1"/>
                                      </a:solidFill>
                                      <a:latin typeface="Cambria Math"/>
                                    </a:rPr>
                                    <m:t>∗</m:t>
                                  </m:r>
                                  <m:d>
                                    <m:dPr>
                                      <m:ctrlPr>
                                        <a:rPr lang="es-ES" i="1">
                                          <a:solidFill>
                                            <a:schemeClr val="bg1"/>
                                          </a:solidFill>
                                          <a:latin typeface="Cambria Math"/>
                                        </a:rPr>
                                      </m:ctrlPr>
                                    </m:dPr>
                                    <m:e>
                                      <m:r>
                                        <m:rPr>
                                          <m:sty m:val="p"/>
                                        </m:rPr>
                                        <a:rPr lang="es-EC">
                                          <a:solidFill>
                                            <a:schemeClr val="bg1"/>
                                          </a:solidFill>
                                          <a:latin typeface="Cambria Math"/>
                                        </a:rPr>
                                        <m:t>L</m:t>
                                      </m:r>
                                    </m:e>
                                  </m:d>
                                  <m:r>
                                    <a:rPr lang="es-EC" i="1">
                                      <a:solidFill>
                                        <a:schemeClr val="bg1"/>
                                      </a:solidFill>
                                      <a:latin typeface="Cambria Math"/>
                                    </a:rPr>
                                    <m:t>∗</m:t>
                                  </m:r>
                                  <m:sSup>
                                    <m:sSupPr>
                                      <m:ctrlPr>
                                        <a:rPr lang="es-ES" i="1">
                                          <a:solidFill>
                                            <a:schemeClr val="bg1"/>
                                          </a:solidFill>
                                          <a:latin typeface="Cambria Math"/>
                                        </a:rPr>
                                      </m:ctrlPr>
                                    </m:sSupPr>
                                    <m:e>
                                      <m:r>
                                        <a:rPr lang="es-EC" i="1">
                                          <a:solidFill>
                                            <a:schemeClr val="bg1"/>
                                          </a:solidFill>
                                          <a:latin typeface="Cambria Math"/>
                                        </a:rPr>
                                        <m:t>(</m:t>
                                      </m:r>
                                      <m:r>
                                        <a:rPr lang="es-EC" i="1">
                                          <a:solidFill>
                                            <a:schemeClr val="bg1"/>
                                          </a:solidFill>
                                          <a:latin typeface="Cambria Math"/>
                                        </a:rPr>
                                        <m:t>𝑄</m:t>
                                      </m:r>
                                      <m:r>
                                        <a:rPr lang="es-EC" i="1">
                                          <a:solidFill>
                                            <a:schemeClr val="bg1"/>
                                          </a:solidFill>
                                          <a:latin typeface="Cambria Math"/>
                                        </a:rPr>
                                        <m:t>)</m:t>
                                      </m:r>
                                    </m:e>
                                    <m:sup>
                                      <m:r>
                                        <a:rPr lang="es-EC" i="1">
                                          <a:solidFill>
                                            <a:schemeClr val="bg1"/>
                                          </a:solidFill>
                                          <a:latin typeface="Cambria Math"/>
                                        </a:rPr>
                                        <m:t>1.85</m:t>
                                      </m:r>
                                    </m:sup>
                                  </m:sSup>
                                </m:num>
                                <m:den>
                                  <m:sSup>
                                    <m:sSupPr>
                                      <m:ctrlPr>
                                        <a:rPr lang="es-ES" i="1">
                                          <a:solidFill>
                                            <a:schemeClr val="bg1"/>
                                          </a:solidFill>
                                          <a:latin typeface="Cambria Math"/>
                                        </a:rPr>
                                      </m:ctrlPr>
                                    </m:sSupPr>
                                    <m:e>
                                      <m:r>
                                        <a:rPr lang="es-EC" i="1">
                                          <a:solidFill>
                                            <a:schemeClr val="bg1"/>
                                          </a:solidFill>
                                          <a:latin typeface="Cambria Math"/>
                                        </a:rPr>
                                        <m:t>(</m:t>
                                      </m:r>
                                      <m:r>
                                        <a:rPr lang="es-EC" i="1">
                                          <a:solidFill>
                                            <a:schemeClr val="bg1"/>
                                          </a:solidFill>
                                          <a:latin typeface="Cambria Math"/>
                                        </a:rPr>
                                        <m:t>𝐶</m:t>
                                      </m:r>
                                      <m:r>
                                        <a:rPr lang="es-EC" i="1">
                                          <a:solidFill>
                                            <a:schemeClr val="bg1"/>
                                          </a:solidFill>
                                          <a:latin typeface="Cambria Math"/>
                                        </a:rPr>
                                        <m:t>)</m:t>
                                      </m:r>
                                    </m:e>
                                    <m:sup>
                                      <m:r>
                                        <a:rPr lang="es-EC" i="1">
                                          <a:solidFill>
                                            <a:schemeClr val="bg1"/>
                                          </a:solidFill>
                                          <a:latin typeface="Cambria Math"/>
                                        </a:rPr>
                                        <m:t>1.85</m:t>
                                      </m:r>
                                    </m:sup>
                                  </m:sSup>
                                  <m:r>
                                    <a:rPr lang="es-EC" i="1">
                                      <a:solidFill>
                                        <a:schemeClr val="bg1"/>
                                      </a:solidFill>
                                      <a:latin typeface="Cambria Math"/>
                                    </a:rPr>
                                    <m:t>∗</m:t>
                                  </m:r>
                                  <m:r>
                                    <a:rPr lang="es-EC" i="1">
                                      <a:solidFill>
                                        <a:schemeClr val="bg1"/>
                                      </a:solidFill>
                                      <a:latin typeface="Cambria Math"/>
                                    </a:rPr>
                                    <m:t>𝐻𝑓</m:t>
                                  </m:r>
                                </m:den>
                              </m:f>
                            </m:e>
                          </m:d>
                        </m:e>
                        <m:sup>
                          <m:r>
                            <a:rPr lang="es-EC" i="1">
                              <a:solidFill>
                                <a:schemeClr val="bg1"/>
                              </a:solidFill>
                              <a:latin typeface="Cambria Math"/>
                            </a:rPr>
                            <m:t>1/4.87</m:t>
                          </m:r>
                        </m:sup>
                      </m:sSup>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395536" y="1415613"/>
                <a:ext cx="8064896" cy="5442387"/>
              </a:xfrm>
              <a:prstGeom prst="rect">
                <a:avLst/>
              </a:prstGeom>
              <a:blipFill rotWithShape="1">
                <a:blip r:embed="rId2"/>
                <a:stretch>
                  <a:fillRect l="-680" t="-560" r="-151"/>
                </a:stretch>
              </a:blipFill>
            </p:spPr>
            <p:txBody>
              <a:bodyPr/>
              <a:lstStyle/>
              <a:p>
                <a:r>
                  <a:rPr lang="es-ES">
                    <a:noFill/>
                  </a:rPr>
                  <a:t> </a:t>
                </a:r>
              </a:p>
            </p:txBody>
          </p:sp>
        </mc:Fallback>
      </mc:AlternateContent>
      <p:sp>
        <p:nvSpPr>
          <p:cNvPr id="4" name="CuadroTexto 143"/>
          <p:cNvSpPr txBox="1"/>
          <p:nvPr/>
        </p:nvSpPr>
        <p:spPr>
          <a:xfrm>
            <a:off x="271463" y="354013"/>
            <a:ext cx="8404994" cy="400110"/>
          </a:xfrm>
          <a:prstGeom prst="rect">
            <a:avLst/>
          </a:prstGeom>
          <a:noFill/>
          <a:ln>
            <a:solidFill>
              <a:schemeClr val="bg1"/>
            </a:solidFill>
          </a:ln>
        </p:spPr>
        <p:txBody>
          <a:bodyPr wrap="square">
            <a:spAutoFit/>
          </a:bodyPr>
          <a:lstStyle/>
          <a:p>
            <a:r>
              <a:rPr lang="es-EC" sz="2000" b="1" dirty="0" smtClean="0">
                <a:solidFill>
                  <a:schemeClr val="bg1"/>
                </a:solidFill>
                <a:latin typeface="Arial" charset="0"/>
              </a:rPr>
              <a:t>FORMULAS, COEFICIENTES Y DIAMETROS DE TUBERIAS</a:t>
            </a:r>
            <a:endParaRPr lang="es-ES_tradnl" sz="2000" b="1" dirty="0">
              <a:solidFill>
                <a:schemeClr val="bg1"/>
              </a:solidFill>
              <a:latin typeface="Arial" charset="0"/>
            </a:endParaRPr>
          </a:p>
        </p:txBody>
      </p:sp>
    </p:spTree>
    <p:extLst>
      <p:ext uri="{BB962C8B-B14F-4D97-AF65-F5344CB8AC3E}">
        <p14:creationId xmlns:p14="http://schemas.microsoft.com/office/powerpoint/2010/main" val="3127868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654715710"/>
              </p:ext>
            </p:extLst>
          </p:nvPr>
        </p:nvGraphicFramePr>
        <p:xfrm>
          <a:off x="1907704" y="980728"/>
          <a:ext cx="5216221" cy="5547360"/>
        </p:xfrm>
        <a:graphic>
          <a:graphicData uri="http://schemas.openxmlformats.org/drawingml/2006/table">
            <a:tbl>
              <a:tblPr>
                <a:tableStyleId>{5C22544A-7EE6-4342-B048-85BDC9FD1C3A}</a:tableStyleId>
              </a:tblPr>
              <a:tblGrid>
                <a:gridCol w="3095280"/>
                <a:gridCol w="2120941"/>
              </a:tblGrid>
              <a:tr h="348151">
                <a:tc>
                  <a:txBody>
                    <a:bodyPr/>
                    <a:lstStyle/>
                    <a:p>
                      <a:pPr algn="ctr">
                        <a:lnSpc>
                          <a:spcPct val="200000"/>
                        </a:lnSpc>
                        <a:spcAft>
                          <a:spcPts val="0"/>
                        </a:spcAft>
                      </a:pPr>
                      <a:r>
                        <a:rPr lang="es-EC" sz="1400" dirty="0">
                          <a:effectLst/>
                        </a:rPr>
                        <a:t>Tipo de sistema</a:t>
                      </a:r>
                      <a:endParaRPr lang="es-ES" sz="1400" dirty="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Gravedad</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Población actual</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2350 hab.</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Población futura</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4094 hab.</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Período de diseño:</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20 Años</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Tasa de crecimiento:</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2.76%</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Dotación</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dirty="0">
                          <a:effectLst/>
                        </a:rPr>
                        <a:t>200 </a:t>
                      </a:r>
                      <a:r>
                        <a:rPr lang="es-EC" sz="1400" dirty="0" smtClean="0">
                          <a:effectLst/>
                        </a:rPr>
                        <a:t>l/</a:t>
                      </a:r>
                      <a:r>
                        <a:rPr lang="es-EC" sz="1400" dirty="0" err="1" smtClean="0">
                          <a:effectLst/>
                        </a:rPr>
                        <a:t>hab</a:t>
                      </a:r>
                      <a:r>
                        <a:rPr lang="es-EC" sz="1400" dirty="0" smtClean="0">
                          <a:effectLst/>
                        </a:rPr>
                        <a:t>/d</a:t>
                      </a:r>
                      <a:endParaRPr lang="es-ES" sz="1400" dirty="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Caudal medio</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9,49 l/s</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Caudal de conducción</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14,62 l/s</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Caudal de distribución</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18,98 l/s</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Factor día máximo</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1.4</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Factor hora máximo</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2</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Clase de tubería</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a:effectLst/>
                        </a:rPr>
                        <a:t>PVC presión</a:t>
                      </a:r>
                      <a:endParaRPr lang="es-ES" sz="1400">
                        <a:effectLst/>
                        <a:latin typeface="Arial"/>
                        <a:ea typeface="Calibri"/>
                        <a:cs typeface="Times New Roman"/>
                      </a:endParaRPr>
                    </a:p>
                  </a:txBody>
                  <a:tcPr marL="42310" marR="42310" marT="0" marB="0" anchor="ctr"/>
                </a:tc>
              </a:tr>
              <a:tr h="348151">
                <a:tc>
                  <a:txBody>
                    <a:bodyPr/>
                    <a:lstStyle/>
                    <a:p>
                      <a:pPr algn="ctr">
                        <a:lnSpc>
                          <a:spcPct val="200000"/>
                        </a:lnSpc>
                        <a:spcAft>
                          <a:spcPts val="0"/>
                        </a:spcAft>
                      </a:pPr>
                      <a:r>
                        <a:rPr lang="es-EC" sz="1400">
                          <a:effectLst/>
                        </a:rPr>
                        <a:t>Presión de trabajo</a:t>
                      </a:r>
                      <a:endParaRPr lang="es-ES" sz="1400">
                        <a:effectLst/>
                        <a:latin typeface="Arial"/>
                        <a:ea typeface="Calibri"/>
                        <a:cs typeface="Times New Roman"/>
                      </a:endParaRPr>
                    </a:p>
                  </a:txBody>
                  <a:tcPr marL="42310" marR="42310" marT="0" marB="0" anchor="ctr"/>
                </a:tc>
                <a:tc>
                  <a:txBody>
                    <a:bodyPr/>
                    <a:lstStyle/>
                    <a:p>
                      <a:pPr algn="ctr">
                        <a:lnSpc>
                          <a:spcPct val="200000"/>
                        </a:lnSpc>
                        <a:spcAft>
                          <a:spcPts val="0"/>
                        </a:spcAft>
                      </a:pPr>
                      <a:r>
                        <a:rPr lang="es-EC" sz="1400" dirty="0">
                          <a:effectLst/>
                        </a:rPr>
                        <a:t>10 </a:t>
                      </a:r>
                      <a:r>
                        <a:rPr lang="es-EC" sz="1400" dirty="0" err="1">
                          <a:effectLst/>
                        </a:rPr>
                        <a:t>mca</a:t>
                      </a:r>
                      <a:endParaRPr lang="es-ES" sz="1400" dirty="0">
                        <a:effectLst/>
                        <a:latin typeface="Arial"/>
                        <a:ea typeface="Calibri"/>
                        <a:cs typeface="Times New Roman"/>
                      </a:endParaRPr>
                    </a:p>
                  </a:txBody>
                  <a:tcPr marL="42310" marR="42310" marT="0" marB="0" anchor="ctr"/>
                </a:tc>
              </a:tr>
            </a:tbl>
          </a:graphicData>
        </a:graphic>
      </p:graphicFrame>
      <p:sp>
        <p:nvSpPr>
          <p:cNvPr id="3" name="Rectangle 1"/>
          <p:cNvSpPr>
            <a:spLocks noChangeArrowheads="1"/>
          </p:cNvSpPr>
          <p:nvPr/>
        </p:nvSpPr>
        <p:spPr bwMode="auto">
          <a:xfrm>
            <a:off x="1963240" y="91952"/>
            <a:ext cx="513409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414463" algn="l"/>
              </a:tabLst>
            </a:pPr>
            <a:r>
              <a:rPr kumimoji="0" lang="es-EC" sz="2400" b="1" i="0" u="none" strike="noStrike" cap="none" normalizeH="0" baseline="0" dirty="0" smtClean="0">
                <a:ln>
                  <a:noFill/>
                </a:ln>
                <a:solidFill>
                  <a:schemeClr val="bg1"/>
                </a:solidFill>
                <a:effectLst/>
                <a:latin typeface="Arial" pitchFamily="34" charset="0"/>
                <a:ea typeface="Calibri" pitchFamily="34" charset="0"/>
                <a:cs typeface="Arial" pitchFamily="34" charset="0"/>
              </a:rPr>
              <a:t> BASES GENERALES DE DISEÑO</a:t>
            </a:r>
            <a:endParaRPr kumimoji="0" lang="es-ES" sz="14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14463" algn="l"/>
              </a:tabLst>
            </a:pPr>
            <a:endParaRPr kumimoji="0" lang="es-ES" sz="2000" b="1"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868256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43"/>
          <p:cNvSpPr txBox="1"/>
          <p:nvPr/>
        </p:nvSpPr>
        <p:spPr>
          <a:xfrm>
            <a:off x="260155" y="389466"/>
            <a:ext cx="8404994" cy="400110"/>
          </a:xfrm>
          <a:prstGeom prst="rect">
            <a:avLst/>
          </a:prstGeom>
          <a:noFill/>
          <a:ln>
            <a:solidFill>
              <a:schemeClr val="bg1"/>
            </a:solidFill>
          </a:ln>
        </p:spPr>
        <p:txBody>
          <a:bodyPr wrap="square">
            <a:spAutoFit/>
          </a:bodyPr>
          <a:lstStyle/>
          <a:p>
            <a:pPr algn="ctr"/>
            <a:r>
              <a:rPr lang="es-EC" sz="2000" b="1" dirty="0" smtClean="0">
                <a:solidFill>
                  <a:schemeClr val="bg1"/>
                </a:solidFill>
                <a:latin typeface="Arial" charset="0"/>
              </a:rPr>
              <a:t>CALIDAD DEL AGUA</a:t>
            </a:r>
            <a:endParaRPr lang="es-ES_tradnl" sz="2000" b="1" dirty="0">
              <a:solidFill>
                <a:schemeClr val="bg1"/>
              </a:solidFill>
              <a:latin typeface="Arial" charset="0"/>
            </a:endParaRPr>
          </a:p>
        </p:txBody>
      </p:sp>
      <p:sp>
        <p:nvSpPr>
          <p:cNvPr id="3" name="2 Rectángulo"/>
          <p:cNvSpPr/>
          <p:nvPr/>
        </p:nvSpPr>
        <p:spPr>
          <a:xfrm>
            <a:off x="260155" y="1196752"/>
            <a:ext cx="8404994" cy="1323439"/>
          </a:xfrm>
          <a:prstGeom prst="rect">
            <a:avLst/>
          </a:prstGeom>
        </p:spPr>
        <p:txBody>
          <a:bodyPr wrap="square">
            <a:spAutoFit/>
          </a:bodyPr>
          <a:lstStyle/>
          <a:p>
            <a:r>
              <a:rPr lang="es-EC" sz="2000" dirty="0">
                <a:solidFill>
                  <a:schemeClr val="bg1"/>
                </a:solidFill>
              </a:rPr>
              <a:t>El Agua potable es destinada para el consumo humano, debe estar exenta de organismos capaces de provocar enfermedades y de elementos o sustancias que puedan producir efectos fisiológicos perjudiciales, y debe cumplir la norma INEN 1108.</a:t>
            </a:r>
            <a:endParaRPr lang="es-ES" sz="2000" dirty="0">
              <a:solidFill>
                <a:schemeClr val="bg1"/>
              </a:solidFill>
            </a:endParaRPr>
          </a:p>
        </p:txBody>
      </p:sp>
      <p:sp>
        <p:nvSpPr>
          <p:cNvPr id="4" name="3 Rectángulo"/>
          <p:cNvSpPr/>
          <p:nvPr/>
        </p:nvSpPr>
        <p:spPr>
          <a:xfrm>
            <a:off x="260155" y="3861048"/>
            <a:ext cx="7878126" cy="1200329"/>
          </a:xfrm>
          <a:prstGeom prst="rect">
            <a:avLst/>
          </a:prstGeom>
        </p:spPr>
        <p:txBody>
          <a:bodyPr wrap="square">
            <a:spAutoFit/>
          </a:bodyPr>
          <a:lstStyle/>
          <a:p>
            <a:r>
              <a:rPr lang="es-EC" dirty="0">
                <a:solidFill>
                  <a:schemeClr val="bg1"/>
                </a:solidFill>
              </a:rPr>
              <a:t>Para el análisis de la red se tomaron muestras de distintos lugares de la ciudad así mismo como muestras al salir de la planta de tratamiento de la  EPAMAPA-SD, en cada una de ellas se realizó el análisis Físico-Químico y el análisis Microbiológico mediante el método </a:t>
            </a:r>
            <a:r>
              <a:rPr lang="es-EC" dirty="0" err="1">
                <a:solidFill>
                  <a:schemeClr val="bg1"/>
                </a:solidFill>
              </a:rPr>
              <a:t>Quanti-Tray</a:t>
            </a:r>
            <a:endParaRPr lang="es-ES" dirty="0">
              <a:solidFill>
                <a:schemeClr val="bg1"/>
              </a:solidFill>
            </a:endParaRPr>
          </a:p>
        </p:txBody>
      </p:sp>
      <p:sp>
        <p:nvSpPr>
          <p:cNvPr id="5" name="4 Rectángulo"/>
          <p:cNvSpPr/>
          <p:nvPr/>
        </p:nvSpPr>
        <p:spPr>
          <a:xfrm>
            <a:off x="351396" y="3267796"/>
            <a:ext cx="1925207" cy="369332"/>
          </a:xfrm>
          <a:prstGeom prst="rect">
            <a:avLst/>
          </a:prstGeom>
        </p:spPr>
        <p:txBody>
          <a:bodyPr wrap="none">
            <a:spAutoFit/>
          </a:bodyPr>
          <a:lstStyle/>
          <a:p>
            <a:pPr lvl="0"/>
            <a:r>
              <a:rPr lang="es-EC" b="1" dirty="0">
                <a:solidFill>
                  <a:schemeClr val="bg1"/>
                </a:solidFill>
              </a:rPr>
              <a:t>Toma de muestras</a:t>
            </a:r>
            <a:endParaRPr lang="es-ES" b="1" dirty="0">
              <a:solidFill>
                <a:schemeClr val="bg1"/>
              </a:solidFill>
            </a:endParaRPr>
          </a:p>
        </p:txBody>
      </p:sp>
    </p:spTree>
    <p:extLst>
      <p:ext uri="{BB962C8B-B14F-4D97-AF65-F5344CB8AC3E}">
        <p14:creationId xmlns:p14="http://schemas.microsoft.com/office/powerpoint/2010/main" val="270305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User\Desktop\TESIS\fotos\FOTOS EPMAPA\IMG9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143"/>
          <p:cNvSpPr txBox="1"/>
          <p:nvPr/>
        </p:nvSpPr>
        <p:spPr>
          <a:xfrm>
            <a:off x="8748464" y="-12868"/>
            <a:ext cx="360040" cy="304698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CAL</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DAD </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DEL</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AGUA</a:t>
            </a:r>
          </a:p>
        </p:txBody>
      </p:sp>
    </p:spTree>
    <p:extLst>
      <p:ext uri="{BB962C8B-B14F-4D97-AF65-F5344CB8AC3E}">
        <p14:creationId xmlns:p14="http://schemas.microsoft.com/office/powerpoint/2010/main" val="3695258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03986" y="991055"/>
            <a:ext cx="3009350" cy="461665"/>
          </a:xfrm>
          <a:prstGeom prst="rect">
            <a:avLst/>
          </a:prstGeom>
        </p:spPr>
        <p:txBody>
          <a:bodyPr wrap="none">
            <a:spAutoFit/>
          </a:bodyPr>
          <a:lstStyle/>
          <a:p>
            <a:pPr lvl="0"/>
            <a:r>
              <a:rPr lang="es-EC" sz="2400" b="1" dirty="0" smtClean="0">
                <a:solidFill>
                  <a:schemeClr val="bg1"/>
                </a:solidFill>
              </a:rPr>
              <a:t>ENSAYOS REALIZADOS</a:t>
            </a:r>
            <a:endParaRPr lang="es-ES" sz="2400" b="1" dirty="0">
              <a:solidFill>
                <a:schemeClr val="bg1"/>
              </a:solidFill>
            </a:endParaRPr>
          </a:p>
        </p:txBody>
      </p:sp>
      <p:sp>
        <p:nvSpPr>
          <p:cNvPr id="3" name="2 Rectángulo"/>
          <p:cNvSpPr/>
          <p:nvPr/>
        </p:nvSpPr>
        <p:spPr>
          <a:xfrm>
            <a:off x="403986" y="1412776"/>
            <a:ext cx="7552390" cy="5447645"/>
          </a:xfrm>
          <a:prstGeom prst="rect">
            <a:avLst/>
          </a:prstGeom>
        </p:spPr>
        <p:txBody>
          <a:bodyPr wrap="square">
            <a:spAutoFit/>
          </a:bodyPr>
          <a:lstStyle/>
          <a:p>
            <a:pPr marL="342900" lvl="0" indent="-342900">
              <a:buFont typeface="Arial" pitchFamily="34" charset="0"/>
              <a:buChar char="•"/>
            </a:pPr>
            <a:r>
              <a:rPr lang="es-EC" sz="2400" dirty="0" smtClean="0">
                <a:solidFill>
                  <a:schemeClr val="bg1"/>
                </a:solidFill>
              </a:rPr>
              <a:t>Cloro residual</a:t>
            </a:r>
          </a:p>
          <a:p>
            <a:pPr marL="342900" lvl="0" indent="-342900">
              <a:buFont typeface="Arial" pitchFamily="34" charset="0"/>
              <a:buChar char="•"/>
            </a:pPr>
            <a:r>
              <a:rPr lang="es-EC" sz="2400" dirty="0" smtClean="0">
                <a:solidFill>
                  <a:schemeClr val="bg1"/>
                </a:solidFill>
              </a:rPr>
              <a:t>Alcalinidad a la Fenolftaleína</a:t>
            </a:r>
          </a:p>
          <a:p>
            <a:pPr marL="342900" lvl="0" indent="-342900">
              <a:buFont typeface="Arial" pitchFamily="34" charset="0"/>
              <a:buChar char="•"/>
            </a:pPr>
            <a:r>
              <a:rPr lang="es-EC" sz="2400" dirty="0" smtClean="0">
                <a:solidFill>
                  <a:schemeClr val="bg1"/>
                </a:solidFill>
              </a:rPr>
              <a:t>Alcalinidad Total</a:t>
            </a:r>
          </a:p>
          <a:p>
            <a:pPr marL="342900" lvl="0" indent="-342900">
              <a:buFont typeface="Arial" pitchFamily="34" charset="0"/>
              <a:buChar char="•"/>
            </a:pPr>
            <a:r>
              <a:rPr lang="es-EC" sz="2400" dirty="0" smtClean="0">
                <a:solidFill>
                  <a:schemeClr val="bg1"/>
                </a:solidFill>
              </a:rPr>
              <a:t>Dureza total</a:t>
            </a:r>
          </a:p>
          <a:p>
            <a:pPr marL="342900" lvl="0" indent="-342900">
              <a:buFont typeface="Arial" pitchFamily="34" charset="0"/>
              <a:buChar char="•"/>
            </a:pPr>
            <a:r>
              <a:rPr lang="es-EC" sz="2400" dirty="0" smtClean="0">
                <a:solidFill>
                  <a:schemeClr val="bg1"/>
                </a:solidFill>
              </a:rPr>
              <a:t>Dureza Cálcica</a:t>
            </a:r>
          </a:p>
          <a:p>
            <a:pPr marL="342900" lvl="0" indent="-342900">
              <a:buFont typeface="Arial" pitchFamily="34" charset="0"/>
              <a:buChar char="•"/>
            </a:pPr>
            <a:r>
              <a:rPr lang="es-EC" sz="2400" dirty="0" smtClean="0">
                <a:solidFill>
                  <a:schemeClr val="bg1"/>
                </a:solidFill>
              </a:rPr>
              <a:t>Cloruros</a:t>
            </a:r>
          </a:p>
          <a:p>
            <a:pPr marL="342900" lvl="0" indent="-342900">
              <a:buFont typeface="Arial" pitchFamily="34" charset="0"/>
              <a:buChar char="•"/>
            </a:pPr>
            <a:r>
              <a:rPr lang="es-EC" sz="2400" dirty="0" err="1" smtClean="0">
                <a:solidFill>
                  <a:schemeClr val="bg1"/>
                </a:solidFill>
              </a:rPr>
              <a:t>Ph</a:t>
            </a:r>
            <a:endParaRPr lang="es-EC" sz="2400" dirty="0" smtClean="0">
              <a:solidFill>
                <a:schemeClr val="bg1"/>
              </a:solidFill>
            </a:endParaRPr>
          </a:p>
          <a:p>
            <a:pPr marL="342900" lvl="0" indent="-342900">
              <a:buFont typeface="Arial" pitchFamily="34" charset="0"/>
              <a:buChar char="•"/>
            </a:pPr>
            <a:r>
              <a:rPr lang="es-EC" sz="2400" dirty="0" smtClean="0">
                <a:solidFill>
                  <a:schemeClr val="bg1"/>
                </a:solidFill>
              </a:rPr>
              <a:t>Conductividad y solidos disueltos</a:t>
            </a:r>
          </a:p>
          <a:p>
            <a:pPr marL="342900" lvl="0" indent="-342900">
              <a:buFont typeface="Arial" pitchFamily="34" charset="0"/>
              <a:buChar char="•"/>
            </a:pPr>
            <a:r>
              <a:rPr lang="es-EC" sz="2400" dirty="0" smtClean="0">
                <a:solidFill>
                  <a:schemeClr val="bg1"/>
                </a:solidFill>
              </a:rPr>
              <a:t>Turbiedad</a:t>
            </a:r>
          </a:p>
          <a:p>
            <a:pPr marL="342900" lvl="0" indent="-342900">
              <a:buFont typeface="Arial" pitchFamily="34" charset="0"/>
              <a:buChar char="•"/>
            </a:pPr>
            <a:r>
              <a:rPr lang="es-EC" sz="2400" dirty="0" smtClean="0">
                <a:solidFill>
                  <a:schemeClr val="bg1"/>
                </a:solidFill>
              </a:rPr>
              <a:t>Color</a:t>
            </a:r>
          </a:p>
          <a:p>
            <a:pPr marL="342900" lvl="0" indent="-342900">
              <a:buFont typeface="Arial" pitchFamily="34" charset="0"/>
              <a:buChar char="•"/>
            </a:pPr>
            <a:r>
              <a:rPr lang="es-EC" sz="2400" dirty="0" smtClean="0">
                <a:solidFill>
                  <a:schemeClr val="bg1"/>
                </a:solidFill>
              </a:rPr>
              <a:t>Hierro total</a:t>
            </a:r>
          </a:p>
          <a:p>
            <a:pPr marL="342900" lvl="0" indent="-342900">
              <a:buFont typeface="Arial" pitchFamily="34" charset="0"/>
              <a:buChar char="•"/>
            </a:pPr>
            <a:r>
              <a:rPr lang="es-EC" sz="2400" dirty="0" smtClean="0">
                <a:solidFill>
                  <a:schemeClr val="bg1"/>
                </a:solidFill>
              </a:rPr>
              <a:t>Sulfatos</a:t>
            </a:r>
          </a:p>
          <a:p>
            <a:pPr marL="342900" lvl="0" indent="-342900">
              <a:buFont typeface="Arial" pitchFamily="34" charset="0"/>
              <a:buChar char="•"/>
            </a:pPr>
            <a:r>
              <a:rPr lang="es-EC" sz="2400" dirty="0" smtClean="0">
                <a:solidFill>
                  <a:schemeClr val="bg1"/>
                </a:solidFill>
              </a:rPr>
              <a:t>Solidos suspendidos</a:t>
            </a:r>
          </a:p>
          <a:p>
            <a:pPr lvl="0"/>
            <a:endParaRPr lang="es-EC" dirty="0" smtClean="0">
              <a:solidFill>
                <a:schemeClr val="bg1"/>
              </a:solidFill>
            </a:endParaRPr>
          </a:p>
          <a:p>
            <a:pPr lvl="0"/>
            <a:endParaRPr lang="es-ES" dirty="0">
              <a:solidFill>
                <a:schemeClr val="bg1"/>
              </a:solidFill>
            </a:endParaRPr>
          </a:p>
        </p:txBody>
      </p:sp>
      <p:sp>
        <p:nvSpPr>
          <p:cNvPr id="4" name="3 Rectángulo"/>
          <p:cNvSpPr/>
          <p:nvPr/>
        </p:nvSpPr>
        <p:spPr>
          <a:xfrm>
            <a:off x="2511483" y="260648"/>
            <a:ext cx="4273478" cy="523220"/>
          </a:xfrm>
          <a:prstGeom prst="rect">
            <a:avLst/>
          </a:prstGeom>
        </p:spPr>
        <p:txBody>
          <a:bodyPr wrap="none">
            <a:spAutoFit/>
          </a:bodyPr>
          <a:lstStyle/>
          <a:p>
            <a:pPr lvl="0"/>
            <a:r>
              <a:rPr lang="es-EC" sz="2800" b="1" dirty="0" smtClean="0">
                <a:solidFill>
                  <a:schemeClr val="bg1"/>
                </a:solidFill>
              </a:rPr>
              <a:t>ANALISIS FISICO - QUIMICO</a:t>
            </a:r>
            <a:endParaRPr lang="es-ES" sz="2800" b="1" dirty="0">
              <a:solidFill>
                <a:schemeClr val="bg1"/>
              </a:solidFill>
            </a:endParaRPr>
          </a:p>
        </p:txBody>
      </p:sp>
      <p:sp>
        <p:nvSpPr>
          <p:cNvPr id="5" name="CuadroTexto 143"/>
          <p:cNvSpPr txBox="1"/>
          <p:nvPr/>
        </p:nvSpPr>
        <p:spPr>
          <a:xfrm>
            <a:off x="8748464" y="-12868"/>
            <a:ext cx="360040" cy="304698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CAL</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DAD </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DEL</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AGUA</a:t>
            </a:r>
          </a:p>
        </p:txBody>
      </p:sp>
    </p:spTree>
    <p:extLst>
      <p:ext uri="{BB962C8B-B14F-4D97-AF65-F5344CB8AC3E}">
        <p14:creationId xmlns:p14="http://schemas.microsoft.com/office/powerpoint/2010/main" val="4275760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User\Desktop\TESIS\fotos\FOTOS EPMAPA\IMG9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897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Usuario\Desktop\Migue\fotos planta agua\IMG964.jpg"/>
          <p:cNvPicPr/>
          <p:nvPr/>
        </p:nvPicPr>
        <p:blipFill>
          <a:blip r:embed="rId2" cstate="print"/>
          <a:srcRect/>
          <a:stretch>
            <a:fillRect/>
          </a:stretch>
        </p:blipFill>
        <p:spPr bwMode="auto">
          <a:xfrm>
            <a:off x="5004048" y="1940519"/>
            <a:ext cx="3851920" cy="2808312"/>
          </a:xfrm>
          <a:prstGeom prst="rect">
            <a:avLst/>
          </a:prstGeom>
          <a:noFill/>
          <a:ln w="9525">
            <a:noFill/>
            <a:miter lim="800000"/>
            <a:headEnd/>
            <a:tailEnd/>
          </a:ln>
        </p:spPr>
      </p:pic>
      <p:pic>
        <p:nvPicPr>
          <p:cNvPr id="3" name="2 Imagen" descr="C:\Users\Usuario\Desktop\Migue\fotos planta agua\IMG966.jpg"/>
          <p:cNvPicPr/>
          <p:nvPr/>
        </p:nvPicPr>
        <p:blipFill>
          <a:blip r:embed="rId3" cstate="print"/>
          <a:srcRect/>
          <a:stretch>
            <a:fillRect/>
          </a:stretch>
        </p:blipFill>
        <p:spPr bwMode="auto">
          <a:xfrm>
            <a:off x="7662" y="0"/>
            <a:ext cx="4780361" cy="5949280"/>
          </a:xfrm>
          <a:prstGeom prst="rect">
            <a:avLst/>
          </a:prstGeom>
          <a:noFill/>
          <a:ln w="9525">
            <a:noFill/>
            <a:miter lim="800000"/>
            <a:headEnd/>
            <a:tailEnd/>
          </a:ln>
        </p:spPr>
      </p:pic>
      <p:sp>
        <p:nvSpPr>
          <p:cNvPr id="4" name="3 Rectángulo"/>
          <p:cNvSpPr/>
          <p:nvPr/>
        </p:nvSpPr>
        <p:spPr>
          <a:xfrm>
            <a:off x="1043608" y="6309320"/>
            <a:ext cx="1781642" cy="369332"/>
          </a:xfrm>
          <a:prstGeom prst="rect">
            <a:avLst/>
          </a:prstGeom>
        </p:spPr>
        <p:txBody>
          <a:bodyPr wrap="none">
            <a:spAutoFit/>
          </a:bodyPr>
          <a:lstStyle/>
          <a:p>
            <a:pPr lvl="0"/>
            <a:r>
              <a:rPr lang="es-EC" b="1" dirty="0" err="1" smtClean="0">
                <a:solidFill>
                  <a:schemeClr val="bg1"/>
                </a:solidFill>
              </a:rPr>
              <a:t>Conductivímetro</a:t>
            </a:r>
            <a:endParaRPr lang="es-ES" b="1" dirty="0">
              <a:solidFill>
                <a:schemeClr val="bg1"/>
              </a:solidFill>
            </a:endParaRPr>
          </a:p>
        </p:txBody>
      </p:sp>
      <p:sp>
        <p:nvSpPr>
          <p:cNvPr id="5" name="4 Rectángulo"/>
          <p:cNvSpPr/>
          <p:nvPr/>
        </p:nvSpPr>
        <p:spPr>
          <a:xfrm>
            <a:off x="6084168" y="5229200"/>
            <a:ext cx="1508490" cy="369332"/>
          </a:xfrm>
          <a:prstGeom prst="rect">
            <a:avLst/>
          </a:prstGeom>
        </p:spPr>
        <p:txBody>
          <a:bodyPr wrap="none">
            <a:spAutoFit/>
          </a:bodyPr>
          <a:lstStyle/>
          <a:p>
            <a:pPr lvl="0"/>
            <a:r>
              <a:rPr lang="es-EC" b="1" dirty="0" err="1" smtClean="0">
                <a:solidFill>
                  <a:schemeClr val="bg1"/>
                </a:solidFill>
              </a:rPr>
              <a:t>Espectómetro</a:t>
            </a:r>
            <a:endParaRPr lang="es-ES" b="1" dirty="0">
              <a:solidFill>
                <a:schemeClr val="bg1"/>
              </a:solidFill>
            </a:endParaRPr>
          </a:p>
        </p:txBody>
      </p:sp>
    </p:spTree>
    <p:extLst>
      <p:ext uri="{BB962C8B-B14F-4D97-AF65-F5344CB8AC3E}">
        <p14:creationId xmlns:p14="http://schemas.microsoft.com/office/powerpoint/2010/main" val="3947641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User\Desktop\TESIS\fotos\FOTOS EPMAPA\IMG8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78"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177941" y="5733256"/>
            <a:ext cx="3779912" cy="646331"/>
          </a:xfrm>
          <a:prstGeom prst="rect">
            <a:avLst/>
          </a:prstGeom>
          <a:noFill/>
        </p:spPr>
        <p:txBody>
          <a:bodyPr wrap="square" rtlCol="0">
            <a:spAutoFit/>
          </a:bodyPr>
          <a:lstStyle/>
          <a:p>
            <a:r>
              <a:rPr lang="es-ES" dirty="0" err="1" smtClean="0">
                <a:solidFill>
                  <a:schemeClr val="bg1"/>
                </a:solidFill>
              </a:rPr>
              <a:t>Captacion</a:t>
            </a:r>
            <a:r>
              <a:rPr lang="es-ES" dirty="0" smtClean="0">
                <a:solidFill>
                  <a:schemeClr val="bg1"/>
                </a:solidFill>
              </a:rPr>
              <a:t> Rio </a:t>
            </a:r>
            <a:r>
              <a:rPr lang="es-ES" dirty="0" err="1" smtClean="0">
                <a:solidFill>
                  <a:schemeClr val="bg1"/>
                </a:solidFill>
              </a:rPr>
              <a:t>Lelia</a:t>
            </a:r>
            <a:endParaRPr lang="es-ES" dirty="0" smtClean="0">
              <a:solidFill>
                <a:schemeClr val="bg1"/>
              </a:solidFill>
            </a:endParaRPr>
          </a:p>
          <a:p>
            <a:r>
              <a:rPr lang="es-ES" dirty="0" smtClean="0">
                <a:solidFill>
                  <a:schemeClr val="bg1"/>
                </a:solidFill>
              </a:rPr>
              <a:t> km 19 </a:t>
            </a:r>
            <a:r>
              <a:rPr lang="es-ES" dirty="0" err="1" smtClean="0">
                <a:solidFill>
                  <a:schemeClr val="bg1"/>
                </a:solidFill>
              </a:rPr>
              <a:t>Via</a:t>
            </a:r>
            <a:r>
              <a:rPr lang="es-ES" dirty="0" smtClean="0">
                <a:solidFill>
                  <a:schemeClr val="bg1"/>
                </a:solidFill>
              </a:rPr>
              <a:t> a Quito</a:t>
            </a:r>
            <a:endParaRPr lang="es-ES" dirty="0">
              <a:solidFill>
                <a:schemeClr val="bg1"/>
              </a:solidFill>
            </a:endParaRPr>
          </a:p>
        </p:txBody>
      </p:sp>
    </p:spTree>
    <p:extLst>
      <p:ext uri="{BB962C8B-B14F-4D97-AF65-F5344CB8AC3E}">
        <p14:creationId xmlns:p14="http://schemas.microsoft.com/office/powerpoint/2010/main" val="1224322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User\Desktop\TESIS\fotos\FOTOS EPMAPA\IMG8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00"/>
            <a:ext cx="457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descr="C:\Users\User\Desktop\TESIS\fotos\FOTOS EPMAPA\IMG8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69660" cy="609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95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268761"/>
            <a:ext cx="9144000" cy="923330"/>
          </a:xfrm>
          <a:prstGeom prst="rect">
            <a:avLst/>
          </a:prstGeom>
        </p:spPr>
        <p:txBody>
          <a:bodyPr wrap="square">
            <a:spAutoFit/>
          </a:bodyPr>
          <a:lstStyle/>
          <a:p>
            <a:r>
              <a:rPr lang="es-ES" dirty="0">
                <a:solidFill>
                  <a:schemeClr val="bg1"/>
                </a:solidFill>
              </a:rPr>
              <a:t>El método </a:t>
            </a:r>
            <a:r>
              <a:rPr lang="es-ES" dirty="0" err="1">
                <a:solidFill>
                  <a:schemeClr val="bg1"/>
                </a:solidFill>
              </a:rPr>
              <a:t>Quanti</a:t>
            </a:r>
            <a:r>
              <a:rPr lang="es-ES" dirty="0">
                <a:solidFill>
                  <a:schemeClr val="bg1"/>
                </a:solidFill>
              </a:rPr>
              <a:t>-TRAY/2000 es una prueba diseñada específicamente para el recuento NMP(Número Más Probable) </a:t>
            </a:r>
            <a:r>
              <a:rPr lang="es-ES" dirty="0" smtClean="0">
                <a:solidFill>
                  <a:schemeClr val="bg1"/>
                </a:solidFill>
              </a:rPr>
              <a:t>de E</a:t>
            </a:r>
            <a:r>
              <a:rPr lang="es-ES" dirty="0">
                <a:solidFill>
                  <a:schemeClr val="bg1"/>
                </a:solidFill>
              </a:rPr>
              <a:t>. </a:t>
            </a:r>
            <a:r>
              <a:rPr lang="es-ES" dirty="0" err="1">
                <a:solidFill>
                  <a:schemeClr val="bg1"/>
                </a:solidFill>
              </a:rPr>
              <a:t>coli</a:t>
            </a:r>
            <a:r>
              <a:rPr lang="es-ES" dirty="0">
                <a:solidFill>
                  <a:schemeClr val="bg1"/>
                </a:solidFill>
              </a:rPr>
              <a:t> </a:t>
            </a:r>
            <a:r>
              <a:rPr lang="es-ES" dirty="0" smtClean="0">
                <a:solidFill>
                  <a:schemeClr val="bg1"/>
                </a:solidFill>
              </a:rPr>
              <a:t>y </a:t>
            </a:r>
            <a:r>
              <a:rPr lang="es-ES" dirty="0">
                <a:solidFill>
                  <a:srgbClr val="FFFFFF"/>
                </a:solidFill>
              </a:rPr>
              <a:t>bacterias</a:t>
            </a:r>
            <a:r>
              <a:rPr lang="es-ES" dirty="0">
                <a:solidFill>
                  <a:schemeClr val="bg1"/>
                </a:solidFill>
              </a:rPr>
              <a:t> </a:t>
            </a:r>
            <a:r>
              <a:rPr lang="es-ES" dirty="0" err="1">
                <a:solidFill>
                  <a:schemeClr val="bg1"/>
                </a:solidFill>
              </a:rPr>
              <a:t>coliformes</a:t>
            </a:r>
            <a:r>
              <a:rPr lang="es-ES" dirty="0">
                <a:solidFill>
                  <a:schemeClr val="bg1"/>
                </a:solidFill>
              </a:rPr>
              <a:t> a partir de muestras de agua </a:t>
            </a:r>
            <a:r>
              <a:rPr lang="es-ES" dirty="0" smtClean="0">
                <a:solidFill>
                  <a:schemeClr val="bg1"/>
                </a:solidFill>
              </a:rPr>
              <a:t>potable u </a:t>
            </a:r>
            <a:r>
              <a:rPr lang="es-ES" dirty="0">
                <a:solidFill>
                  <a:schemeClr val="bg1"/>
                </a:solidFill>
              </a:rPr>
              <a:t>otras aguas de características similares, ya sea tratada o sin </a:t>
            </a:r>
            <a:r>
              <a:rPr lang="es-ES" dirty="0" smtClean="0">
                <a:solidFill>
                  <a:schemeClr val="bg1"/>
                </a:solidFill>
              </a:rPr>
              <a:t>tratar.</a:t>
            </a:r>
            <a:endParaRPr lang="es-ES" dirty="0">
              <a:solidFill>
                <a:schemeClr val="bg1"/>
              </a:solidFill>
            </a:endParaRPr>
          </a:p>
        </p:txBody>
      </p:sp>
      <p:sp>
        <p:nvSpPr>
          <p:cNvPr id="3" name="2 Rectángulo"/>
          <p:cNvSpPr/>
          <p:nvPr/>
        </p:nvSpPr>
        <p:spPr>
          <a:xfrm>
            <a:off x="107504" y="781302"/>
            <a:ext cx="3169522" cy="461665"/>
          </a:xfrm>
          <a:prstGeom prst="rect">
            <a:avLst/>
          </a:prstGeom>
        </p:spPr>
        <p:txBody>
          <a:bodyPr wrap="none">
            <a:spAutoFit/>
          </a:bodyPr>
          <a:lstStyle/>
          <a:p>
            <a:pPr lvl="0"/>
            <a:r>
              <a:rPr lang="es-EC" sz="2400" b="1" dirty="0" smtClean="0">
                <a:solidFill>
                  <a:schemeClr val="bg1"/>
                </a:solidFill>
              </a:rPr>
              <a:t>METODO QUANTI TRAY</a:t>
            </a:r>
            <a:endParaRPr lang="es-ES" sz="2400" b="1" dirty="0">
              <a:solidFill>
                <a:schemeClr val="bg1"/>
              </a:solidFill>
            </a:endParaRPr>
          </a:p>
        </p:txBody>
      </p:sp>
      <p:sp>
        <p:nvSpPr>
          <p:cNvPr id="4" name="3 Rectángulo"/>
          <p:cNvSpPr/>
          <p:nvPr/>
        </p:nvSpPr>
        <p:spPr>
          <a:xfrm>
            <a:off x="2511483" y="160830"/>
            <a:ext cx="4349652" cy="523220"/>
          </a:xfrm>
          <a:prstGeom prst="rect">
            <a:avLst/>
          </a:prstGeom>
        </p:spPr>
        <p:txBody>
          <a:bodyPr wrap="none">
            <a:spAutoFit/>
          </a:bodyPr>
          <a:lstStyle/>
          <a:p>
            <a:pPr lvl="0"/>
            <a:r>
              <a:rPr lang="es-EC" sz="2800" b="1" dirty="0" smtClean="0">
                <a:solidFill>
                  <a:schemeClr val="bg1"/>
                </a:solidFill>
              </a:rPr>
              <a:t>ANALISIS MICROBIOLOGICO</a:t>
            </a:r>
            <a:endParaRPr lang="es-ES" sz="2800" b="1" dirty="0">
              <a:solidFill>
                <a:schemeClr val="bg1"/>
              </a:solidFill>
            </a:endParaRPr>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0" t="10666" r="20696" b="12916"/>
          <a:stretch/>
        </p:blipFill>
        <p:spPr bwMode="auto">
          <a:xfrm>
            <a:off x="5004048" y="3212976"/>
            <a:ext cx="4004733" cy="313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descr="C:\Users\User\Desktop\TESIS\fotos\FOTOS EPMAPA\IMG9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12976"/>
            <a:ext cx="4139952" cy="310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62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523220"/>
          </a:xfrm>
          <a:prstGeom prst="rect">
            <a:avLst/>
          </a:prstGeom>
          <a:noFill/>
          <a:ln>
            <a:solidFill>
              <a:schemeClr val="bg1"/>
            </a:solidFill>
          </a:ln>
        </p:spPr>
        <p:txBody>
          <a:bodyPr>
            <a:spAutoFit/>
          </a:bodyPr>
          <a:lstStyle/>
          <a:p>
            <a:pPr algn="ctr"/>
            <a:r>
              <a:rPr lang="es-ES_tradnl" sz="2800" b="1" dirty="0" smtClean="0">
                <a:solidFill>
                  <a:schemeClr val="bg1"/>
                </a:solidFill>
                <a:latin typeface="Arial" charset="0"/>
              </a:rPr>
              <a:t>JUSTIFICACIÓN</a:t>
            </a:r>
            <a:endParaRPr lang="es-ES_tradnl" sz="2800" b="1" dirty="0">
              <a:solidFill>
                <a:schemeClr val="bg1"/>
              </a:solidFill>
              <a:latin typeface="Arial" charset="0"/>
            </a:endParaRPr>
          </a:p>
        </p:txBody>
      </p:sp>
      <p:sp>
        <p:nvSpPr>
          <p:cNvPr id="27" name="26 Rectángulo"/>
          <p:cNvSpPr/>
          <p:nvPr/>
        </p:nvSpPr>
        <p:spPr>
          <a:xfrm>
            <a:off x="251520" y="1052736"/>
            <a:ext cx="8352928" cy="5570756"/>
          </a:xfrm>
          <a:prstGeom prst="rect">
            <a:avLst/>
          </a:prstGeom>
        </p:spPr>
        <p:txBody>
          <a:bodyPr wrap="square">
            <a:spAutoFit/>
          </a:bodyPr>
          <a:lstStyle/>
          <a:p>
            <a:endParaRPr lang="es-EC" sz="2000" dirty="0" smtClean="0">
              <a:solidFill>
                <a:schemeClr val="bg1"/>
              </a:solidFill>
              <a:latin typeface="Arial" pitchFamily="34" charset="0"/>
              <a:cs typeface="Arial" pitchFamily="34" charset="0"/>
            </a:endParaRPr>
          </a:p>
          <a:p>
            <a:pPr marL="342900" indent="-342900">
              <a:buFont typeface="Arial" pitchFamily="34" charset="0"/>
              <a:buChar char="•"/>
            </a:pPr>
            <a:r>
              <a:rPr lang="es-EC" sz="2400" dirty="0">
                <a:solidFill>
                  <a:schemeClr val="bg1"/>
                </a:solidFill>
              </a:rPr>
              <a:t>El proyecto de la cooperativa Bahía Colorada servirá para el mejoramiento del servicio de agua potable y alcantarillado</a:t>
            </a:r>
            <a:r>
              <a:rPr lang="es-EC" sz="2400" dirty="0" smtClean="0">
                <a:solidFill>
                  <a:schemeClr val="bg1"/>
                </a:solidFill>
              </a:rPr>
              <a:t>.</a:t>
            </a:r>
          </a:p>
          <a:p>
            <a:pPr marL="342900" indent="-342900">
              <a:buFont typeface="Arial" pitchFamily="34" charset="0"/>
              <a:buChar char="•"/>
            </a:pPr>
            <a:endParaRPr lang="es-ES" sz="2400" dirty="0">
              <a:solidFill>
                <a:schemeClr val="bg1"/>
              </a:solidFill>
            </a:endParaRPr>
          </a:p>
          <a:p>
            <a:pPr marL="342900" indent="-342900">
              <a:buFont typeface="Arial" pitchFamily="34" charset="0"/>
              <a:buChar char="•"/>
            </a:pPr>
            <a:r>
              <a:rPr lang="es-EC" sz="2400" dirty="0">
                <a:solidFill>
                  <a:schemeClr val="bg1"/>
                </a:solidFill>
              </a:rPr>
              <a:t>El manejo inadecuado de los recursos hídricos en las cuencas naturales y urbanas de Santo Domingo ha provocado un desequilibrio en los principales procesos hidrológicos involucrados con la gestión</a:t>
            </a:r>
            <a:r>
              <a:rPr lang="es-EC" sz="2400" dirty="0" smtClean="0">
                <a:solidFill>
                  <a:schemeClr val="bg1"/>
                </a:solidFill>
              </a:rPr>
              <a:t>.</a:t>
            </a:r>
          </a:p>
          <a:p>
            <a:pPr marL="342900" indent="-342900">
              <a:buFont typeface="Arial" pitchFamily="34" charset="0"/>
              <a:buChar char="•"/>
            </a:pPr>
            <a:endParaRPr lang="es-ES" sz="2400" dirty="0">
              <a:solidFill>
                <a:schemeClr val="bg1"/>
              </a:solidFill>
            </a:endParaRPr>
          </a:p>
          <a:p>
            <a:pPr marL="342900" indent="-342900">
              <a:buFont typeface="Arial" pitchFamily="34" charset="0"/>
              <a:buChar char="•"/>
            </a:pPr>
            <a:r>
              <a:rPr lang="es-EC" sz="2400" dirty="0">
                <a:solidFill>
                  <a:schemeClr val="bg1"/>
                </a:solidFill>
              </a:rPr>
              <a:t>Este trabajo tiene como objeto el dar una solución a los problemas que se están desarrollando en la cooperativa Bahía Colorada debido a las anegaciones de aguas servidas cuando se presentan lluvias muy fuertes, dichas anegaciones son un riesgo muy grande para la salud esta población y especialmente para los infantes del sector.</a:t>
            </a:r>
            <a:endParaRPr lang="es-ES" sz="24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4308" y="404664"/>
            <a:ext cx="8778171" cy="1815882"/>
          </a:xfrm>
          <a:prstGeom prst="rect">
            <a:avLst/>
          </a:prstGeom>
        </p:spPr>
        <p:txBody>
          <a:bodyPr wrap="square">
            <a:spAutoFit/>
          </a:bodyPr>
          <a:lstStyle/>
          <a:p>
            <a:r>
              <a:rPr lang="es-EC" sz="2000" b="1" dirty="0" smtClean="0">
                <a:solidFill>
                  <a:schemeClr val="bg1"/>
                </a:solidFill>
              </a:rPr>
              <a:t>ANÁLISIS DE COLIFORMES</a:t>
            </a:r>
          </a:p>
          <a:p>
            <a:endParaRPr lang="es-ES" sz="2000" b="1" dirty="0" smtClean="0">
              <a:solidFill>
                <a:schemeClr val="bg1"/>
              </a:solidFill>
            </a:endParaRPr>
          </a:p>
          <a:p>
            <a:r>
              <a:rPr lang="es-EC" dirty="0" smtClean="0">
                <a:solidFill>
                  <a:schemeClr val="bg1"/>
                </a:solidFill>
              </a:rPr>
              <a:t>De </a:t>
            </a:r>
            <a:r>
              <a:rPr lang="es-EC" dirty="0">
                <a:solidFill>
                  <a:schemeClr val="bg1"/>
                </a:solidFill>
              </a:rPr>
              <a:t>las muestras tomadas en diferentes localizaciones de la ciudad y en la planta podemos comprobar que a una temperatura de 35°C no se han encontrado </a:t>
            </a:r>
            <a:r>
              <a:rPr lang="es-EC" dirty="0" err="1">
                <a:solidFill>
                  <a:schemeClr val="bg1"/>
                </a:solidFill>
              </a:rPr>
              <a:t>Coliformes</a:t>
            </a:r>
            <a:r>
              <a:rPr lang="es-EC" dirty="0">
                <a:solidFill>
                  <a:schemeClr val="bg1"/>
                </a:solidFill>
              </a:rPr>
              <a:t> en ninguna de las muestras, con los ensayos realizados a 45°C no se han encontrado ningún indicio de </a:t>
            </a:r>
            <a:r>
              <a:rPr lang="es-EC" dirty="0" err="1">
                <a:solidFill>
                  <a:schemeClr val="bg1"/>
                </a:solidFill>
              </a:rPr>
              <a:t>Coliformes</a:t>
            </a:r>
            <a:r>
              <a:rPr lang="es-EC" dirty="0">
                <a:solidFill>
                  <a:schemeClr val="bg1"/>
                </a:solidFill>
              </a:rPr>
              <a:t> </a:t>
            </a:r>
            <a:r>
              <a:rPr lang="es-EC" dirty="0" smtClean="0">
                <a:solidFill>
                  <a:schemeClr val="bg1"/>
                </a:solidFill>
              </a:rPr>
              <a:t>Fecales.</a:t>
            </a:r>
            <a:endParaRPr lang="es-ES" dirty="0">
              <a:solidFill>
                <a:schemeClr val="bg1"/>
              </a:solidFill>
            </a:endParaRPr>
          </a:p>
        </p:txBody>
      </p:sp>
      <p:pic>
        <p:nvPicPr>
          <p:cNvPr id="4" name="3 Imagen" descr="C:\Users\User\Desktop\TESIS\FOTOS EPMAPA\IMG9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636912"/>
            <a:ext cx="5832648" cy="3744416"/>
          </a:xfrm>
          <a:prstGeom prst="rect">
            <a:avLst/>
          </a:prstGeom>
          <a:noFill/>
          <a:ln>
            <a:noFill/>
          </a:ln>
        </p:spPr>
      </p:pic>
      <p:sp>
        <p:nvSpPr>
          <p:cNvPr id="5" name="4 Rectángulo"/>
          <p:cNvSpPr/>
          <p:nvPr/>
        </p:nvSpPr>
        <p:spPr>
          <a:xfrm>
            <a:off x="3421302" y="6488668"/>
            <a:ext cx="2164182" cy="369332"/>
          </a:xfrm>
          <a:prstGeom prst="rect">
            <a:avLst/>
          </a:prstGeom>
        </p:spPr>
        <p:txBody>
          <a:bodyPr wrap="none">
            <a:spAutoFit/>
          </a:bodyPr>
          <a:lstStyle/>
          <a:p>
            <a:r>
              <a:rPr lang="es-EC" dirty="0" err="1" smtClean="0">
                <a:solidFill>
                  <a:schemeClr val="bg1"/>
                </a:solidFill>
              </a:rPr>
              <a:t>Metodo</a:t>
            </a:r>
            <a:r>
              <a:rPr lang="es-EC" dirty="0" smtClean="0">
                <a:solidFill>
                  <a:schemeClr val="bg1"/>
                </a:solidFill>
              </a:rPr>
              <a:t> </a:t>
            </a:r>
            <a:r>
              <a:rPr lang="es-EC" dirty="0" err="1" smtClean="0">
                <a:solidFill>
                  <a:schemeClr val="bg1"/>
                </a:solidFill>
              </a:rPr>
              <a:t>Quanty</a:t>
            </a:r>
            <a:r>
              <a:rPr lang="es-EC" dirty="0" smtClean="0">
                <a:solidFill>
                  <a:schemeClr val="bg1"/>
                </a:solidFill>
              </a:rPr>
              <a:t> -</a:t>
            </a:r>
            <a:r>
              <a:rPr lang="es-EC" dirty="0" err="1" smtClean="0">
                <a:solidFill>
                  <a:schemeClr val="bg1"/>
                </a:solidFill>
              </a:rPr>
              <a:t>tray</a:t>
            </a:r>
            <a:endParaRPr lang="es-ES" dirty="0"/>
          </a:p>
        </p:txBody>
      </p:sp>
      <p:sp>
        <p:nvSpPr>
          <p:cNvPr id="6" name="CuadroTexto 143"/>
          <p:cNvSpPr txBox="1"/>
          <p:nvPr/>
        </p:nvSpPr>
        <p:spPr>
          <a:xfrm>
            <a:off x="8748464" y="-12868"/>
            <a:ext cx="360040" cy="4154984"/>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ANAL</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S</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S</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MICROB</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OLOG</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CO</a:t>
            </a:r>
          </a:p>
        </p:txBody>
      </p:sp>
    </p:spTree>
    <p:extLst>
      <p:ext uri="{BB962C8B-B14F-4D97-AF65-F5344CB8AC3E}">
        <p14:creationId xmlns:p14="http://schemas.microsoft.com/office/powerpoint/2010/main" val="1637613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1483" y="260648"/>
            <a:ext cx="3935501" cy="523220"/>
          </a:xfrm>
          <a:prstGeom prst="rect">
            <a:avLst/>
          </a:prstGeom>
        </p:spPr>
        <p:txBody>
          <a:bodyPr wrap="none">
            <a:spAutoFit/>
          </a:bodyPr>
          <a:lstStyle/>
          <a:p>
            <a:pPr lvl="0"/>
            <a:r>
              <a:rPr lang="es-EC" sz="2800" b="1" dirty="0" smtClean="0">
                <a:solidFill>
                  <a:schemeClr val="bg1"/>
                </a:solidFill>
              </a:rPr>
              <a:t>RESULTADOS OBTENIDOS</a:t>
            </a:r>
            <a:endParaRPr lang="es-ES" sz="2800" b="1" dirty="0">
              <a:solidFill>
                <a:schemeClr val="bg1"/>
              </a:solidFill>
            </a:endParaRPr>
          </a:p>
        </p:txBody>
      </p:sp>
      <p:sp>
        <p:nvSpPr>
          <p:cNvPr id="5" name="4 Rectángulo"/>
          <p:cNvSpPr/>
          <p:nvPr/>
        </p:nvSpPr>
        <p:spPr>
          <a:xfrm>
            <a:off x="179512" y="908720"/>
            <a:ext cx="8856984" cy="1323439"/>
          </a:xfrm>
          <a:prstGeom prst="rect">
            <a:avLst/>
          </a:prstGeom>
        </p:spPr>
        <p:txBody>
          <a:bodyPr wrap="square">
            <a:spAutoFit/>
          </a:bodyPr>
          <a:lstStyle/>
          <a:p>
            <a:r>
              <a:rPr lang="es-EC" sz="2000" dirty="0">
                <a:solidFill>
                  <a:schemeClr val="bg1"/>
                </a:solidFill>
              </a:rPr>
              <a:t>De la comparación de los análisis físico-químicos que se adjuntan, con la norma INEN 1108, que señala los requisitos para agua potable, se determina que el agua estudiada tiene características </a:t>
            </a:r>
            <a:r>
              <a:rPr lang="es-EC" sz="2000" dirty="0" smtClean="0">
                <a:solidFill>
                  <a:schemeClr val="bg1"/>
                </a:solidFill>
              </a:rPr>
              <a:t>físico químicas y microbiológicas que cumplen con los parámetros establecidos y por lo tanto es apta  </a:t>
            </a:r>
            <a:r>
              <a:rPr lang="es-EC" sz="2000" dirty="0">
                <a:solidFill>
                  <a:schemeClr val="bg1"/>
                </a:solidFill>
              </a:rPr>
              <a:t>para el consumo </a:t>
            </a:r>
            <a:r>
              <a:rPr lang="es-EC" sz="2000" dirty="0" smtClean="0">
                <a:solidFill>
                  <a:schemeClr val="bg1"/>
                </a:solidFill>
              </a:rPr>
              <a:t>humano .</a:t>
            </a:r>
            <a:endParaRPr lang="es-ES" sz="2000" dirty="0">
              <a:solidFill>
                <a:schemeClr val="bg1"/>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132" t="18120" r="22538" b="8010"/>
          <a:stretch/>
        </p:blipFill>
        <p:spPr bwMode="auto">
          <a:xfrm>
            <a:off x="2823049" y="2391440"/>
            <a:ext cx="3312368" cy="445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28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smtClean="0">
                <a:solidFill>
                  <a:schemeClr val="bg1"/>
                </a:solidFill>
                <a:latin typeface="Arial" charset="0"/>
              </a:rPr>
              <a:t>MODELAMIENTO EN EL PROGRAMA EPANET</a:t>
            </a:r>
            <a:endParaRPr lang="es-ES_tradnl" sz="2000" b="1" dirty="0">
              <a:solidFill>
                <a:schemeClr val="bg1"/>
              </a:solidFill>
              <a:latin typeface="Arial" charset="0"/>
            </a:endParaRPr>
          </a:p>
        </p:txBody>
      </p:sp>
      <p:sp>
        <p:nvSpPr>
          <p:cNvPr id="3" name="2 Rectángulo"/>
          <p:cNvSpPr/>
          <p:nvPr/>
        </p:nvSpPr>
        <p:spPr>
          <a:xfrm>
            <a:off x="107504" y="1124744"/>
            <a:ext cx="8280920" cy="1938992"/>
          </a:xfrm>
          <a:prstGeom prst="rect">
            <a:avLst/>
          </a:prstGeom>
        </p:spPr>
        <p:txBody>
          <a:bodyPr wrap="square">
            <a:spAutoFit/>
          </a:bodyPr>
          <a:lstStyle/>
          <a:p>
            <a:r>
              <a:rPr lang="es-EC" sz="2000" dirty="0">
                <a:solidFill>
                  <a:schemeClr val="bg1"/>
                </a:solidFill>
              </a:rPr>
              <a:t>EPANET es un programa orientado al análisis del comportamiento de los sistemas de distribución de agua y el seguimiento de la calidad de la misma, que ha tenido aceptación a nivel mundial, desde su lanzamiento</a:t>
            </a:r>
            <a:r>
              <a:rPr lang="es-EC" sz="2000" dirty="0" smtClean="0">
                <a:solidFill>
                  <a:schemeClr val="bg1"/>
                </a:solidFill>
              </a:rPr>
              <a:t>.</a:t>
            </a:r>
          </a:p>
          <a:p>
            <a:endParaRPr lang="es-EC" sz="2000" dirty="0">
              <a:solidFill>
                <a:schemeClr val="bg1"/>
              </a:solidFill>
            </a:endParaRPr>
          </a:p>
          <a:p>
            <a:r>
              <a:rPr lang="es-EC" sz="2000" dirty="0" smtClean="0">
                <a:solidFill>
                  <a:schemeClr val="bg1"/>
                </a:solidFill>
              </a:rPr>
              <a:t> </a:t>
            </a:r>
            <a:r>
              <a:rPr lang="es-EC" sz="2000" dirty="0">
                <a:solidFill>
                  <a:schemeClr val="bg1"/>
                </a:solidFill>
              </a:rPr>
              <a:t>El autor del software, usa algoritmos de cálculos más avanzados con una interfaz gráfica fácil de </a:t>
            </a:r>
            <a:r>
              <a:rPr lang="es-EC" sz="2000" dirty="0" smtClean="0">
                <a:solidFill>
                  <a:schemeClr val="bg1"/>
                </a:solidFill>
              </a:rPr>
              <a:t>usar.</a:t>
            </a:r>
            <a:endParaRPr lang="es-ES" sz="2000" dirty="0">
              <a:solidFill>
                <a:schemeClr val="bg1"/>
              </a:solidFill>
            </a:endParaRPr>
          </a:p>
        </p:txBody>
      </p:sp>
      <p:pic>
        <p:nvPicPr>
          <p:cNvPr id="4" name="3 Imagen"/>
          <p:cNvPicPr/>
          <p:nvPr/>
        </p:nvPicPr>
        <p:blipFill rotWithShape="1">
          <a:blip r:embed="rId2"/>
          <a:srcRect l="2044" t="4673" r="-2516" b="11215"/>
          <a:stretch/>
        </p:blipFill>
        <p:spPr bwMode="auto">
          <a:xfrm>
            <a:off x="683568" y="3070524"/>
            <a:ext cx="6624736" cy="35730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7529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1483" y="260648"/>
            <a:ext cx="3739357" cy="523220"/>
          </a:xfrm>
          <a:prstGeom prst="rect">
            <a:avLst/>
          </a:prstGeom>
          <a:ln>
            <a:solidFill>
              <a:schemeClr val="bg1"/>
            </a:solidFill>
          </a:ln>
        </p:spPr>
        <p:txBody>
          <a:bodyPr wrap="none">
            <a:spAutoFit/>
          </a:bodyPr>
          <a:lstStyle/>
          <a:p>
            <a:pPr lvl="0"/>
            <a:r>
              <a:rPr lang="es-EC" sz="2800" b="1" dirty="0" smtClean="0">
                <a:solidFill>
                  <a:schemeClr val="bg1"/>
                </a:solidFill>
              </a:rPr>
              <a:t>COMPONENTES FISICOS</a:t>
            </a:r>
            <a:endParaRPr lang="es-ES" sz="2800" b="1" dirty="0">
              <a:solidFill>
                <a:schemeClr val="bg1"/>
              </a:solidFill>
            </a:endParaRPr>
          </a:p>
        </p:txBody>
      </p:sp>
      <p:sp>
        <p:nvSpPr>
          <p:cNvPr id="3" name="2 Rectángulo"/>
          <p:cNvSpPr/>
          <p:nvPr/>
        </p:nvSpPr>
        <p:spPr>
          <a:xfrm>
            <a:off x="107504" y="836712"/>
            <a:ext cx="8640960" cy="1569660"/>
          </a:xfrm>
          <a:prstGeom prst="rect">
            <a:avLst/>
          </a:prstGeom>
        </p:spPr>
        <p:txBody>
          <a:bodyPr wrap="square">
            <a:spAutoFit/>
          </a:bodyPr>
          <a:lstStyle/>
          <a:p>
            <a:r>
              <a:rPr lang="es-EC" sz="2400" dirty="0">
                <a:solidFill>
                  <a:schemeClr val="bg1"/>
                </a:solidFill>
              </a:rPr>
              <a:t>EPANET modela un sistema de distribución de agua cómo una serie de líneas conectadas a nudos. Las líneas representan tuberías, bombas y válvulas de control. Los nudos representan conexiones, tanques </a:t>
            </a:r>
            <a:r>
              <a:rPr lang="es-EC" sz="2400" dirty="0" smtClean="0">
                <a:solidFill>
                  <a:schemeClr val="bg1"/>
                </a:solidFill>
              </a:rPr>
              <a:t>y depósitos.</a:t>
            </a:r>
            <a:endParaRPr lang="es-ES" sz="2400" dirty="0">
              <a:solidFill>
                <a:schemeClr val="bg1"/>
              </a:solidFill>
            </a:endParaRPr>
          </a:p>
        </p:txBody>
      </p:sp>
      <p:sp>
        <p:nvSpPr>
          <p:cNvPr id="4" name="3 Rectángulo"/>
          <p:cNvSpPr/>
          <p:nvPr/>
        </p:nvSpPr>
        <p:spPr>
          <a:xfrm>
            <a:off x="71509" y="3497225"/>
            <a:ext cx="8856984" cy="1200329"/>
          </a:xfrm>
          <a:prstGeom prst="rect">
            <a:avLst/>
          </a:prstGeom>
        </p:spPr>
        <p:txBody>
          <a:bodyPr wrap="square">
            <a:spAutoFit/>
          </a:bodyPr>
          <a:lstStyle/>
          <a:p>
            <a:r>
              <a:rPr lang="es-EC" sz="2400" dirty="0" smtClean="0">
                <a:solidFill>
                  <a:schemeClr val="bg1"/>
                </a:solidFill>
              </a:rPr>
              <a:t>Las </a:t>
            </a:r>
            <a:r>
              <a:rPr lang="es-EC" sz="2400" dirty="0">
                <a:solidFill>
                  <a:schemeClr val="bg1"/>
                </a:solidFill>
              </a:rPr>
              <a:t>Tuberías son líneas que llevan el agua de un punto de la red a otro. EPANET asume que todas las tuberías se encuentran completamente llenas en todo momento</a:t>
            </a:r>
            <a:endParaRPr lang="es-ES" sz="2400" dirty="0">
              <a:solidFill>
                <a:schemeClr val="bg1"/>
              </a:solidFill>
            </a:endParaRPr>
          </a:p>
        </p:txBody>
      </p:sp>
      <p:sp>
        <p:nvSpPr>
          <p:cNvPr id="5" name="4 Rectángulo"/>
          <p:cNvSpPr/>
          <p:nvPr/>
        </p:nvSpPr>
        <p:spPr>
          <a:xfrm>
            <a:off x="-729028" y="2971224"/>
            <a:ext cx="2370392" cy="523220"/>
          </a:xfrm>
          <a:prstGeom prst="rect">
            <a:avLst/>
          </a:prstGeom>
        </p:spPr>
        <p:txBody>
          <a:bodyPr wrap="none">
            <a:spAutoFit/>
          </a:bodyPr>
          <a:lstStyle/>
          <a:p>
            <a:pPr lvl="2"/>
            <a:r>
              <a:rPr lang="es-EC" sz="2800" b="1" dirty="0">
                <a:solidFill>
                  <a:schemeClr val="bg1"/>
                </a:solidFill>
              </a:rPr>
              <a:t>Tuberías</a:t>
            </a:r>
            <a:endParaRPr lang="es-ES" sz="2800" b="1" dirty="0">
              <a:solidFill>
                <a:schemeClr val="bg1"/>
              </a:solidFill>
            </a:endParaRPr>
          </a:p>
        </p:txBody>
      </p:sp>
      <p:sp>
        <p:nvSpPr>
          <p:cNvPr id="6" name="CuadroTexto 143"/>
          <p:cNvSpPr txBox="1"/>
          <p:nvPr/>
        </p:nvSpPr>
        <p:spPr>
          <a:xfrm>
            <a:off x="8748464" y="-12868"/>
            <a:ext cx="360040" cy="1200329"/>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EPANET</a:t>
            </a:r>
          </a:p>
        </p:txBody>
      </p:sp>
    </p:spTree>
    <p:extLst>
      <p:ext uri="{BB962C8B-B14F-4D97-AF65-F5344CB8AC3E}">
        <p14:creationId xmlns:p14="http://schemas.microsoft.com/office/powerpoint/2010/main" val="21743318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88640"/>
            <a:ext cx="8503571" cy="2308324"/>
          </a:xfrm>
          <a:prstGeom prst="rect">
            <a:avLst/>
          </a:prstGeom>
        </p:spPr>
        <p:txBody>
          <a:bodyPr wrap="square">
            <a:spAutoFit/>
          </a:bodyPr>
          <a:lstStyle/>
          <a:p>
            <a:pPr algn="ctr"/>
            <a:r>
              <a:rPr lang="es-EC" sz="2400" b="1" i="1" dirty="0">
                <a:solidFill>
                  <a:schemeClr val="bg1"/>
                </a:solidFill>
              </a:rPr>
              <a:t>Los parámetros hidráulicos más importantes a ingresar en programa son</a:t>
            </a:r>
            <a:r>
              <a:rPr lang="es-EC" sz="2400" dirty="0">
                <a:solidFill>
                  <a:schemeClr val="bg1"/>
                </a:solidFill>
              </a:rPr>
              <a:t>: </a:t>
            </a:r>
            <a:endParaRPr lang="es-EC" sz="2400" dirty="0" smtClean="0">
              <a:solidFill>
                <a:schemeClr val="bg1"/>
              </a:solidFill>
            </a:endParaRPr>
          </a:p>
          <a:p>
            <a:endParaRPr lang="es-ES" sz="2400" dirty="0">
              <a:solidFill>
                <a:schemeClr val="bg1"/>
              </a:solidFill>
            </a:endParaRPr>
          </a:p>
          <a:p>
            <a:pPr marL="285750" lvl="0" indent="-285750">
              <a:buFont typeface="Arial" pitchFamily="34" charset="0"/>
              <a:buChar char="•"/>
            </a:pPr>
            <a:r>
              <a:rPr lang="es-EC" sz="2400" dirty="0">
                <a:solidFill>
                  <a:schemeClr val="bg1"/>
                </a:solidFill>
              </a:rPr>
              <a:t>Diámetro </a:t>
            </a:r>
            <a:endParaRPr lang="es-ES" sz="2400" dirty="0">
              <a:solidFill>
                <a:schemeClr val="bg1"/>
              </a:solidFill>
            </a:endParaRPr>
          </a:p>
          <a:p>
            <a:pPr marL="285750" lvl="0" indent="-285750">
              <a:buFont typeface="Arial" pitchFamily="34" charset="0"/>
              <a:buChar char="•"/>
            </a:pPr>
            <a:r>
              <a:rPr lang="es-EC" sz="2400" dirty="0">
                <a:solidFill>
                  <a:schemeClr val="bg1"/>
                </a:solidFill>
              </a:rPr>
              <a:t>Longitud </a:t>
            </a:r>
            <a:endParaRPr lang="es-ES" sz="2400" dirty="0">
              <a:solidFill>
                <a:schemeClr val="bg1"/>
              </a:solidFill>
            </a:endParaRPr>
          </a:p>
          <a:p>
            <a:pPr marL="285750" indent="-285750">
              <a:buFont typeface="Arial" pitchFamily="34" charset="0"/>
              <a:buChar char="•"/>
            </a:pPr>
            <a:r>
              <a:rPr lang="es-EC" sz="2400" dirty="0">
                <a:solidFill>
                  <a:schemeClr val="bg1"/>
                </a:solidFill>
              </a:rPr>
              <a:t>Coeficiente de rugosidad </a:t>
            </a:r>
            <a:endParaRPr lang="es-ES" sz="2400" dirty="0">
              <a:solidFill>
                <a:schemeClr val="bg1"/>
              </a:solidFill>
            </a:endParaRPr>
          </a:p>
        </p:txBody>
      </p:sp>
      <p:sp>
        <p:nvSpPr>
          <p:cNvPr id="3" name="2 Rectángulo"/>
          <p:cNvSpPr/>
          <p:nvPr/>
        </p:nvSpPr>
        <p:spPr>
          <a:xfrm>
            <a:off x="107504" y="3501008"/>
            <a:ext cx="9001000" cy="3046988"/>
          </a:xfrm>
          <a:prstGeom prst="rect">
            <a:avLst/>
          </a:prstGeom>
        </p:spPr>
        <p:txBody>
          <a:bodyPr wrap="square">
            <a:spAutoFit/>
          </a:bodyPr>
          <a:lstStyle/>
          <a:p>
            <a:pPr algn="ctr"/>
            <a:r>
              <a:rPr lang="es-EC" sz="2400" b="1" i="1" dirty="0">
                <a:solidFill>
                  <a:schemeClr val="bg1"/>
                </a:solidFill>
              </a:rPr>
              <a:t>Los principales valores que se obtienen son</a:t>
            </a:r>
            <a:r>
              <a:rPr lang="es-EC" sz="2400" dirty="0" smtClean="0">
                <a:solidFill>
                  <a:schemeClr val="bg1"/>
                </a:solidFill>
              </a:rPr>
              <a:t>:</a:t>
            </a:r>
          </a:p>
          <a:p>
            <a:r>
              <a:rPr lang="es-EC" sz="2400" dirty="0" smtClean="0">
                <a:solidFill>
                  <a:schemeClr val="bg1"/>
                </a:solidFill>
              </a:rPr>
              <a:t> </a:t>
            </a:r>
            <a:endParaRPr lang="es-ES" sz="2400" dirty="0">
              <a:solidFill>
                <a:schemeClr val="bg1"/>
              </a:solidFill>
            </a:endParaRPr>
          </a:p>
          <a:p>
            <a:pPr marL="342900" lvl="0" indent="-342900">
              <a:buFont typeface="Arial" pitchFamily="34" charset="0"/>
              <a:buChar char="•"/>
            </a:pPr>
            <a:r>
              <a:rPr lang="es-EC" sz="2400" dirty="0">
                <a:solidFill>
                  <a:schemeClr val="bg1"/>
                </a:solidFill>
              </a:rPr>
              <a:t>Caudal </a:t>
            </a:r>
            <a:endParaRPr lang="es-ES" sz="2400" dirty="0">
              <a:solidFill>
                <a:schemeClr val="bg1"/>
              </a:solidFill>
            </a:endParaRPr>
          </a:p>
          <a:p>
            <a:pPr marL="342900" lvl="0" indent="-342900">
              <a:buFont typeface="Arial" pitchFamily="34" charset="0"/>
              <a:buChar char="•"/>
            </a:pPr>
            <a:r>
              <a:rPr lang="es-EC" sz="2400" dirty="0">
                <a:solidFill>
                  <a:schemeClr val="bg1"/>
                </a:solidFill>
              </a:rPr>
              <a:t>Velocidad </a:t>
            </a:r>
            <a:endParaRPr lang="es-ES" sz="2400" dirty="0">
              <a:solidFill>
                <a:schemeClr val="bg1"/>
              </a:solidFill>
            </a:endParaRPr>
          </a:p>
          <a:p>
            <a:pPr marL="342900" lvl="0" indent="-342900">
              <a:buFont typeface="Arial" pitchFamily="34" charset="0"/>
              <a:buChar char="•"/>
            </a:pPr>
            <a:r>
              <a:rPr lang="es-EC" sz="2400" dirty="0">
                <a:solidFill>
                  <a:schemeClr val="bg1"/>
                </a:solidFill>
              </a:rPr>
              <a:t>Pérdidas </a:t>
            </a:r>
            <a:endParaRPr lang="es-ES" sz="2400" dirty="0">
              <a:solidFill>
                <a:schemeClr val="bg1"/>
              </a:solidFill>
            </a:endParaRPr>
          </a:p>
          <a:p>
            <a:pPr marL="342900" lvl="0" indent="-342900">
              <a:buFont typeface="Arial" pitchFamily="34" charset="0"/>
              <a:buChar char="•"/>
            </a:pPr>
            <a:r>
              <a:rPr lang="es-EC" sz="2400" dirty="0">
                <a:solidFill>
                  <a:schemeClr val="bg1"/>
                </a:solidFill>
              </a:rPr>
              <a:t>Factor de fricción </a:t>
            </a:r>
            <a:endParaRPr lang="es-ES" sz="2400" dirty="0">
              <a:solidFill>
                <a:schemeClr val="bg1"/>
              </a:solidFill>
            </a:endParaRPr>
          </a:p>
          <a:p>
            <a:pPr marL="342900" lvl="0" indent="-342900">
              <a:buFont typeface="Arial" pitchFamily="34" charset="0"/>
              <a:buChar char="•"/>
            </a:pPr>
            <a:r>
              <a:rPr lang="es-EC" sz="2400" dirty="0">
                <a:solidFill>
                  <a:schemeClr val="bg1"/>
                </a:solidFill>
              </a:rPr>
              <a:t>Variación de la velocidad de reacción </a:t>
            </a:r>
            <a:endParaRPr lang="es-ES" sz="2400" dirty="0">
              <a:solidFill>
                <a:schemeClr val="bg1"/>
              </a:solidFill>
            </a:endParaRPr>
          </a:p>
          <a:p>
            <a:pPr marL="342900" lvl="0" indent="-342900">
              <a:buFont typeface="Arial" pitchFamily="34" charset="0"/>
              <a:buChar char="•"/>
            </a:pPr>
            <a:r>
              <a:rPr lang="es-EC" sz="2400" dirty="0">
                <a:solidFill>
                  <a:schemeClr val="bg1"/>
                </a:solidFill>
              </a:rPr>
              <a:t>Calidad del </a:t>
            </a:r>
            <a:r>
              <a:rPr lang="es-EC" sz="2400" dirty="0" smtClean="0">
                <a:solidFill>
                  <a:schemeClr val="bg1"/>
                </a:solidFill>
              </a:rPr>
              <a:t>agua</a:t>
            </a:r>
            <a:endParaRPr lang="es-ES" sz="2400" dirty="0">
              <a:solidFill>
                <a:schemeClr val="bg1"/>
              </a:solidFill>
            </a:endParaRPr>
          </a:p>
        </p:txBody>
      </p:sp>
      <p:sp>
        <p:nvSpPr>
          <p:cNvPr id="4" name="CuadroTexto 143"/>
          <p:cNvSpPr txBox="1"/>
          <p:nvPr/>
        </p:nvSpPr>
        <p:spPr>
          <a:xfrm>
            <a:off x="8748464" y="-12868"/>
            <a:ext cx="360040" cy="1200329"/>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EPANET</a:t>
            </a:r>
          </a:p>
        </p:txBody>
      </p:sp>
    </p:spTree>
    <p:extLst>
      <p:ext uri="{BB962C8B-B14F-4D97-AF65-F5344CB8AC3E}">
        <p14:creationId xmlns:p14="http://schemas.microsoft.com/office/powerpoint/2010/main" val="2843607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298" y="980728"/>
            <a:ext cx="8999198" cy="1569660"/>
          </a:xfrm>
          <a:prstGeom prst="rect">
            <a:avLst/>
          </a:prstGeom>
        </p:spPr>
        <p:txBody>
          <a:bodyPr wrap="square">
            <a:spAutoFit/>
          </a:bodyPr>
          <a:lstStyle/>
          <a:p>
            <a:r>
              <a:rPr lang="es-EC" sz="2400" dirty="0" smtClean="0">
                <a:solidFill>
                  <a:schemeClr val="bg1"/>
                </a:solidFill>
              </a:rPr>
              <a:t>Las </a:t>
            </a:r>
            <a:r>
              <a:rPr lang="es-EC" sz="2400" dirty="0">
                <a:solidFill>
                  <a:schemeClr val="bg1"/>
                </a:solidFill>
              </a:rPr>
              <a:t>pérdidas menores son debidas al incremento de la turbulencia cuando el flujo pasa por un codo o un accesorio. La importancia de incluir o no tales pérdidas dependen del tipo de red a modelar y de la precisión de los resultados deseados.</a:t>
            </a:r>
            <a:endParaRPr lang="es-ES" sz="2400" dirty="0">
              <a:solidFill>
                <a:schemeClr val="bg1"/>
              </a:solidFill>
            </a:endParaRPr>
          </a:p>
        </p:txBody>
      </p:sp>
      <p:sp>
        <p:nvSpPr>
          <p:cNvPr id="3" name="2 Rectángulo"/>
          <p:cNvSpPr/>
          <p:nvPr/>
        </p:nvSpPr>
        <p:spPr>
          <a:xfrm>
            <a:off x="8967" y="260648"/>
            <a:ext cx="2832186" cy="461665"/>
          </a:xfrm>
          <a:prstGeom prst="rect">
            <a:avLst/>
          </a:prstGeom>
        </p:spPr>
        <p:txBody>
          <a:bodyPr wrap="none">
            <a:spAutoFit/>
          </a:bodyPr>
          <a:lstStyle/>
          <a:p>
            <a:r>
              <a:rPr lang="es-EC" sz="2400" b="1" dirty="0" smtClean="0">
                <a:solidFill>
                  <a:schemeClr val="bg1"/>
                </a:solidFill>
              </a:rPr>
              <a:t>PÉRDIDAS MENORES</a:t>
            </a:r>
            <a:endParaRPr lang="es-ES" sz="2400" b="1" dirty="0">
              <a:solidFill>
                <a:schemeClr val="bg1"/>
              </a:solidFill>
            </a:endParaRPr>
          </a:p>
        </p:txBody>
      </p:sp>
      <mc:AlternateContent xmlns:mc="http://schemas.openxmlformats.org/markup-compatibility/2006" xmlns:a14="http://schemas.microsoft.com/office/drawing/2010/main">
        <mc:Choice Requires="a14">
          <p:sp>
            <p:nvSpPr>
              <p:cNvPr id="5" name="4 Rectángulo"/>
              <p:cNvSpPr/>
              <p:nvPr/>
            </p:nvSpPr>
            <p:spPr>
              <a:xfrm>
                <a:off x="3347864" y="5013176"/>
                <a:ext cx="1326261" cy="727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solidFill>
                                <a:schemeClr val="bg1"/>
                              </a:solidFill>
                              <a:latin typeface="Cambria Math"/>
                            </a:rPr>
                          </m:ctrlPr>
                        </m:sSubPr>
                        <m:e>
                          <m:r>
                            <a:rPr lang="es-EC" i="1">
                              <a:solidFill>
                                <a:schemeClr val="bg1"/>
                              </a:solidFill>
                              <a:latin typeface="Cambria Math"/>
                            </a:rPr>
                            <m:t>h</m:t>
                          </m:r>
                        </m:e>
                        <m:sub>
                          <m:r>
                            <a:rPr lang="es-EC" i="1">
                              <a:solidFill>
                                <a:schemeClr val="bg1"/>
                              </a:solidFill>
                              <a:latin typeface="Cambria Math"/>
                            </a:rPr>
                            <m:t>𝐿</m:t>
                          </m:r>
                          <m:r>
                            <a:rPr lang="es-EC" i="1">
                              <a:solidFill>
                                <a:schemeClr val="bg1"/>
                              </a:solidFill>
                              <a:latin typeface="Cambria Math"/>
                            </a:rPr>
                            <m:t>=</m:t>
                          </m:r>
                        </m:sub>
                      </m:sSub>
                      <m:r>
                        <a:rPr lang="es-EC" i="1">
                          <a:solidFill>
                            <a:schemeClr val="bg1"/>
                          </a:solidFill>
                          <a:latin typeface="Cambria Math"/>
                        </a:rPr>
                        <m:t>𝐾</m:t>
                      </m:r>
                      <m:d>
                        <m:dPr>
                          <m:ctrlPr>
                            <a:rPr lang="es-ES" i="1">
                              <a:solidFill>
                                <a:schemeClr val="bg1"/>
                              </a:solidFill>
                              <a:latin typeface="Cambria Math"/>
                            </a:rPr>
                          </m:ctrlPr>
                        </m:dPr>
                        <m:e>
                          <m:f>
                            <m:fPr>
                              <m:ctrlPr>
                                <a:rPr lang="es-ES" i="1">
                                  <a:solidFill>
                                    <a:schemeClr val="bg1"/>
                                  </a:solidFill>
                                  <a:latin typeface="Cambria Math"/>
                                </a:rPr>
                              </m:ctrlPr>
                            </m:fPr>
                            <m:num>
                              <m:sSup>
                                <m:sSupPr>
                                  <m:ctrlPr>
                                    <a:rPr lang="es-ES" i="1">
                                      <a:solidFill>
                                        <a:schemeClr val="bg1"/>
                                      </a:solidFill>
                                      <a:latin typeface="Cambria Math"/>
                                    </a:rPr>
                                  </m:ctrlPr>
                                </m:sSupPr>
                                <m:e>
                                  <m:r>
                                    <a:rPr lang="es-EC" i="1">
                                      <a:solidFill>
                                        <a:schemeClr val="bg1"/>
                                      </a:solidFill>
                                      <a:latin typeface="Cambria Math"/>
                                    </a:rPr>
                                    <m:t>𝑣</m:t>
                                  </m:r>
                                </m:e>
                                <m:sup>
                                  <m:r>
                                    <a:rPr lang="es-EC" i="1">
                                      <a:solidFill>
                                        <a:schemeClr val="bg1"/>
                                      </a:solidFill>
                                      <a:latin typeface="Cambria Math"/>
                                    </a:rPr>
                                    <m:t>2</m:t>
                                  </m:r>
                                </m:sup>
                              </m:sSup>
                            </m:num>
                            <m:den>
                              <m:r>
                                <a:rPr lang="es-EC" i="1">
                                  <a:solidFill>
                                    <a:schemeClr val="bg1"/>
                                  </a:solidFill>
                                  <a:latin typeface="Cambria Math"/>
                                </a:rPr>
                                <m:t>2</m:t>
                              </m:r>
                              <m:r>
                                <a:rPr lang="es-EC" i="1">
                                  <a:solidFill>
                                    <a:schemeClr val="bg1"/>
                                  </a:solidFill>
                                  <a:latin typeface="Cambria Math"/>
                                </a:rPr>
                                <m:t>𝑔</m:t>
                              </m:r>
                            </m:den>
                          </m:f>
                        </m:e>
                      </m:d>
                    </m:oMath>
                  </m:oMathPara>
                </a14:m>
                <a:endParaRPr lang="es-ES" dirty="0"/>
              </a:p>
            </p:txBody>
          </p:sp>
        </mc:Choice>
        <mc:Fallback xmlns="">
          <p:sp>
            <p:nvSpPr>
              <p:cNvPr id="5" name="4 Rectángulo"/>
              <p:cNvSpPr>
                <a:spLocks noRot="1" noChangeAspect="1" noMove="1" noResize="1" noEditPoints="1" noAdjustHandles="1" noChangeArrowheads="1" noChangeShapeType="1" noTextEdit="1"/>
              </p:cNvSpPr>
              <p:nvPr/>
            </p:nvSpPr>
            <p:spPr>
              <a:xfrm>
                <a:off x="3347864" y="5013176"/>
                <a:ext cx="1326261" cy="727379"/>
              </a:xfrm>
              <a:prstGeom prst="rect">
                <a:avLst/>
              </a:prstGeom>
              <a:blipFill rotWithShape="1">
                <a:blip r:embed="rId2"/>
                <a:stretch>
                  <a:fillRect/>
                </a:stretch>
              </a:blipFill>
            </p:spPr>
            <p:txBody>
              <a:bodyPr/>
              <a:lstStyle/>
              <a:p>
                <a:r>
                  <a:rPr lang="es-ES">
                    <a:noFill/>
                  </a:rPr>
                  <a:t> </a:t>
                </a:r>
              </a:p>
            </p:txBody>
          </p:sp>
        </mc:Fallback>
      </mc:AlternateContent>
      <p:sp>
        <p:nvSpPr>
          <p:cNvPr id="6" name="5 Rectángulo"/>
          <p:cNvSpPr/>
          <p:nvPr/>
        </p:nvSpPr>
        <p:spPr>
          <a:xfrm>
            <a:off x="72401" y="3798331"/>
            <a:ext cx="8928992" cy="830997"/>
          </a:xfrm>
          <a:prstGeom prst="rect">
            <a:avLst/>
          </a:prstGeom>
        </p:spPr>
        <p:txBody>
          <a:bodyPr wrap="square">
            <a:spAutoFit/>
          </a:bodyPr>
          <a:lstStyle/>
          <a:p>
            <a:r>
              <a:rPr lang="es-EC" sz="2400" dirty="0">
                <a:solidFill>
                  <a:schemeClr val="bg1"/>
                </a:solidFill>
              </a:rPr>
              <a:t>El valor de la pérdida será el producto de dichos coeficientes por la altura dinámica de la tubería, como se muestra en la ecuación. </a:t>
            </a:r>
            <a:endParaRPr lang="es-ES" sz="2400" dirty="0">
              <a:solidFill>
                <a:schemeClr val="bg1"/>
              </a:solidFill>
            </a:endParaRPr>
          </a:p>
        </p:txBody>
      </p:sp>
      <p:sp>
        <p:nvSpPr>
          <p:cNvPr id="7" name="CuadroTexto 143"/>
          <p:cNvSpPr txBox="1"/>
          <p:nvPr/>
        </p:nvSpPr>
        <p:spPr>
          <a:xfrm>
            <a:off x="8748464" y="-12868"/>
            <a:ext cx="360040" cy="1200329"/>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EPANET</a:t>
            </a:r>
          </a:p>
        </p:txBody>
      </p:sp>
    </p:spTree>
    <p:extLst>
      <p:ext uri="{BB962C8B-B14F-4D97-AF65-F5344CB8AC3E}">
        <p14:creationId xmlns:p14="http://schemas.microsoft.com/office/powerpoint/2010/main" val="2280234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639774878"/>
              </p:ext>
            </p:extLst>
          </p:nvPr>
        </p:nvGraphicFramePr>
        <p:xfrm>
          <a:off x="755576" y="116632"/>
          <a:ext cx="7488832" cy="6741363"/>
        </p:xfrm>
        <a:graphic>
          <a:graphicData uri="http://schemas.openxmlformats.org/drawingml/2006/table">
            <a:tbl>
              <a:tblPr firstRow="1" firstCol="1" bandRow="1">
                <a:tableStyleId>{5C22544A-7EE6-4342-B048-85BDC9FD1C3A}</a:tableStyleId>
              </a:tblPr>
              <a:tblGrid>
                <a:gridCol w="5044648"/>
                <a:gridCol w="2444184"/>
              </a:tblGrid>
              <a:tr h="513466">
                <a:tc>
                  <a:txBody>
                    <a:bodyPr/>
                    <a:lstStyle/>
                    <a:p>
                      <a:pPr algn="ctr">
                        <a:lnSpc>
                          <a:spcPct val="200000"/>
                        </a:lnSpc>
                        <a:spcAft>
                          <a:spcPts val="0"/>
                        </a:spcAft>
                      </a:pPr>
                      <a:r>
                        <a:rPr lang="es-EC" sz="1400" dirty="0">
                          <a:effectLst/>
                        </a:rPr>
                        <a:t>Conectores </a:t>
                      </a:r>
                      <a:endParaRPr lang="es-ES" sz="1400" dirty="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Coeficiente de pérdidas </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Válvula de Globo, totalmente abierta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10</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Válvula de Ángulo, totalmente abierta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5</a:t>
                      </a:r>
                      <a:endParaRPr lang="es-ES" sz="1400">
                        <a:effectLst/>
                        <a:latin typeface="Arial"/>
                        <a:ea typeface="Calibri"/>
                        <a:cs typeface="Times New Roman"/>
                      </a:endParaRPr>
                    </a:p>
                  </a:txBody>
                  <a:tcPr marL="49919" marR="49919" marT="0" marB="0" anchor="ctr"/>
                </a:tc>
              </a:tr>
              <a:tr h="513466">
                <a:tc>
                  <a:txBody>
                    <a:bodyPr/>
                    <a:lstStyle/>
                    <a:p>
                      <a:pPr algn="l">
                        <a:lnSpc>
                          <a:spcPct val="200000"/>
                        </a:lnSpc>
                        <a:spcAft>
                          <a:spcPts val="0"/>
                        </a:spcAft>
                      </a:pPr>
                      <a:r>
                        <a:rPr lang="es-EC" sz="1400" dirty="0">
                          <a:effectLst/>
                        </a:rPr>
                        <a:t>Válvula de Retención de </a:t>
                      </a:r>
                      <a:r>
                        <a:rPr lang="es-EC" sz="1400" dirty="0" err="1">
                          <a:effectLst/>
                        </a:rPr>
                        <a:t>Clapeta</a:t>
                      </a:r>
                      <a:r>
                        <a:rPr lang="es-EC" sz="1400" dirty="0">
                          <a:effectLst/>
                        </a:rPr>
                        <a:t>, totalmente abierta </a:t>
                      </a:r>
                      <a:endParaRPr lang="es-ES" sz="1400" dirty="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2.5</a:t>
                      </a:r>
                      <a:endParaRPr lang="es-ES" sz="1400">
                        <a:effectLst/>
                        <a:latin typeface="Arial"/>
                        <a:ea typeface="Calibri"/>
                        <a:cs typeface="Times New Roman"/>
                      </a:endParaRPr>
                    </a:p>
                  </a:txBody>
                  <a:tcPr marL="49919" marR="49919" marT="0" marB="0" anchor="ctr"/>
                </a:tc>
              </a:tr>
              <a:tr h="513466">
                <a:tc>
                  <a:txBody>
                    <a:bodyPr/>
                    <a:lstStyle/>
                    <a:p>
                      <a:pPr algn="l">
                        <a:lnSpc>
                          <a:spcPct val="200000"/>
                        </a:lnSpc>
                        <a:spcAft>
                          <a:spcPts val="0"/>
                        </a:spcAft>
                      </a:pPr>
                      <a:r>
                        <a:rPr lang="es-EC" sz="1400">
                          <a:effectLst/>
                        </a:rPr>
                        <a:t>Válvula de Compuerta, totalmente abierta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0.2</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Codo de radio pequeño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0.9</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Codo de radio medio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0.8</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Codo de radio grande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0.6</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Codo a 45°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0.4</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Codo cerrado con inversión del flujo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2.2</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Te estándar – dirección de paso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0.6</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Te estándar – dirección desvío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1.8</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Entrada Recta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a:effectLst/>
                        </a:rPr>
                        <a:t>0.5</a:t>
                      </a:r>
                      <a:endParaRPr lang="es-ES" sz="1400">
                        <a:effectLst/>
                        <a:latin typeface="Arial"/>
                        <a:ea typeface="Calibri"/>
                        <a:cs typeface="Times New Roman"/>
                      </a:endParaRPr>
                    </a:p>
                  </a:txBody>
                  <a:tcPr marL="49919" marR="49919" marT="0" marB="0" anchor="ctr"/>
                </a:tc>
              </a:tr>
              <a:tr h="472815">
                <a:tc>
                  <a:txBody>
                    <a:bodyPr/>
                    <a:lstStyle/>
                    <a:p>
                      <a:pPr algn="l">
                        <a:lnSpc>
                          <a:spcPct val="200000"/>
                        </a:lnSpc>
                        <a:spcAft>
                          <a:spcPts val="0"/>
                        </a:spcAft>
                      </a:pPr>
                      <a:r>
                        <a:rPr lang="es-EC" sz="1400">
                          <a:effectLst/>
                        </a:rPr>
                        <a:t>Salida brusca </a:t>
                      </a:r>
                      <a:endParaRPr lang="es-ES" sz="1400">
                        <a:effectLst/>
                        <a:latin typeface="Arial"/>
                        <a:ea typeface="Calibri"/>
                        <a:cs typeface="Times New Roman"/>
                      </a:endParaRPr>
                    </a:p>
                  </a:txBody>
                  <a:tcPr marL="49919" marR="49919" marT="0" marB="0" anchor="ctr"/>
                </a:tc>
                <a:tc>
                  <a:txBody>
                    <a:bodyPr/>
                    <a:lstStyle/>
                    <a:p>
                      <a:pPr algn="ctr">
                        <a:lnSpc>
                          <a:spcPct val="200000"/>
                        </a:lnSpc>
                        <a:spcAft>
                          <a:spcPts val="0"/>
                        </a:spcAft>
                      </a:pPr>
                      <a:r>
                        <a:rPr lang="es-EC" sz="1400" dirty="0">
                          <a:effectLst/>
                        </a:rPr>
                        <a:t>1</a:t>
                      </a:r>
                      <a:endParaRPr lang="es-ES" sz="1400" dirty="0">
                        <a:effectLst/>
                        <a:latin typeface="Arial"/>
                        <a:ea typeface="Calibri"/>
                        <a:cs typeface="Times New Roman"/>
                      </a:endParaRPr>
                    </a:p>
                  </a:txBody>
                  <a:tcPr marL="49919" marR="49919" marT="0" marB="0" anchor="ctr"/>
                </a:tc>
              </a:tr>
            </a:tbl>
          </a:graphicData>
        </a:graphic>
      </p:graphicFrame>
      <p:sp>
        <p:nvSpPr>
          <p:cNvPr id="3" name="CuadroTexto 143"/>
          <p:cNvSpPr txBox="1"/>
          <p:nvPr/>
        </p:nvSpPr>
        <p:spPr>
          <a:xfrm>
            <a:off x="8748464" y="-12868"/>
            <a:ext cx="360040" cy="1200329"/>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EPANET</a:t>
            </a:r>
          </a:p>
        </p:txBody>
      </p:sp>
    </p:spTree>
    <p:extLst>
      <p:ext uri="{BB962C8B-B14F-4D97-AF65-F5344CB8AC3E}">
        <p14:creationId xmlns:p14="http://schemas.microsoft.com/office/powerpoint/2010/main" val="2820398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118" y="197346"/>
            <a:ext cx="9114882" cy="2369880"/>
          </a:xfrm>
          <a:prstGeom prst="rect">
            <a:avLst/>
          </a:prstGeom>
        </p:spPr>
        <p:txBody>
          <a:bodyPr wrap="square">
            <a:spAutoFit/>
          </a:bodyPr>
          <a:lstStyle/>
          <a:p>
            <a:pPr lvl="0" algn="ctr"/>
            <a:r>
              <a:rPr lang="es-EC" sz="2800" b="1" dirty="0">
                <a:solidFill>
                  <a:schemeClr val="bg1"/>
                </a:solidFill>
              </a:rPr>
              <a:t>Ingreso de Datos desde AutoCAD</a:t>
            </a:r>
            <a:endParaRPr lang="es-ES" sz="2800" b="1" dirty="0">
              <a:solidFill>
                <a:schemeClr val="bg1"/>
              </a:solidFill>
            </a:endParaRPr>
          </a:p>
          <a:p>
            <a:r>
              <a:rPr lang="es-EC" sz="2400" dirty="0">
                <a:solidFill>
                  <a:schemeClr val="bg1"/>
                </a:solidFill>
              </a:rPr>
              <a:t>Con el catastro se obtuvo la localización de los nodos y diferentes características de las tuberías las cuales se dibujaron en AutoCAD y se exportaron posteriormente al formato *.</a:t>
            </a:r>
            <a:r>
              <a:rPr lang="es-EC" sz="2400" dirty="0" err="1">
                <a:solidFill>
                  <a:schemeClr val="bg1"/>
                </a:solidFill>
              </a:rPr>
              <a:t>dxf</a:t>
            </a:r>
            <a:r>
              <a:rPr lang="es-EC" sz="2400" dirty="0">
                <a:solidFill>
                  <a:schemeClr val="bg1"/>
                </a:solidFill>
              </a:rPr>
              <a:t> para luego convertirlos en tuberías y a la intersección de las mismas en nodos, mediante el programa </a:t>
            </a:r>
            <a:r>
              <a:rPr lang="es-EC" sz="2400" dirty="0" err="1" smtClean="0">
                <a:solidFill>
                  <a:schemeClr val="bg1"/>
                </a:solidFill>
              </a:rPr>
              <a:t>EpaCAD</a:t>
            </a:r>
            <a:r>
              <a:rPr lang="es-EC" sz="2400" dirty="0" smtClean="0">
                <a:solidFill>
                  <a:schemeClr val="bg1"/>
                </a:solidFill>
              </a:rPr>
              <a:t>.</a:t>
            </a:r>
            <a:endParaRPr lang="es-ES" sz="2400" dirty="0">
              <a:solidFill>
                <a:schemeClr val="bg1"/>
              </a:solidFill>
            </a:endParaRPr>
          </a:p>
        </p:txBody>
      </p:sp>
      <p:pic>
        <p:nvPicPr>
          <p:cNvPr id="58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677" t="33433" r="24378" b="48989"/>
          <a:stretch/>
        </p:blipFill>
        <p:spPr bwMode="auto">
          <a:xfrm>
            <a:off x="1691680" y="3356992"/>
            <a:ext cx="628738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143"/>
          <p:cNvSpPr txBox="1"/>
          <p:nvPr/>
        </p:nvSpPr>
        <p:spPr>
          <a:xfrm>
            <a:off x="8748464" y="-12868"/>
            <a:ext cx="360040" cy="1200329"/>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EPANET</a:t>
            </a:r>
          </a:p>
        </p:txBody>
      </p:sp>
    </p:spTree>
    <p:extLst>
      <p:ext uri="{BB962C8B-B14F-4D97-AF65-F5344CB8AC3E}">
        <p14:creationId xmlns:p14="http://schemas.microsoft.com/office/powerpoint/2010/main" val="18665408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51" y="38628"/>
            <a:ext cx="8751716" cy="2000548"/>
          </a:xfrm>
          <a:prstGeom prst="rect">
            <a:avLst/>
          </a:prstGeom>
        </p:spPr>
        <p:txBody>
          <a:bodyPr wrap="square">
            <a:spAutoFit/>
          </a:bodyPr>
          <a:lstStyle/>
          <a:p>
            <a:pPr algn="ctr"/>
            <a:r>
              <a:rPr lang="es-EC" sz="2800" b="1" dirty="0" smtClean="0">
                <a:solidFill>
                  <a:schemeClr val="bg1"/>
                </a:solidFill>
              </a:rPr>
              <a:t>DIÁMETROS A CONSIDERAR</a:t>
            </a:r>
            <a:endParaRPr lang="es-ES" sz="2800" b="1" dirty="0" smtClean="0">
              <a:solidFill>
                <a:schemeClr val="bg1"/>
              </a:solidFill>
            </a:endParaRPr>
          </a:p>
          <a:p>
            <a:r>
              <a:rPr lang="es-EC" sz="2400" dirty="0" smtClean="0">
                <a:solidFill>
                  <a:schemeClr val="bg1"/>
                </a:solidFill>
              </a:rPr>
              <a:t>El </a:t>
            </a:r>
            <a:r>
              <a:rPr lang="es-EC" sz="2400" dirty="0">
                <a:solidFill>
                  <a:schemeClr val="bg1"/>
                </a:solidFill>
              </a:rPr>
              <a:t>programa </a:t>
            </a:r>
            <a:r>
              <a:rPr lang="es-EC" sz="2400" dirty="0" err="1">
                <a:solidFill>
                  <a:schemeClr val="bg1"/>
                </a:solidFill>
              </a:rPr>
              <a:t>Epanet</a:t>
            </a:r>
            <a:r>
              <a:rPr lang="es-EC" sz="2400" dirty="0">
                <a:solidFill>
                  <a:schemeClr val="bg1"/>
                </a:solidFill>
              </a:rPr>
              <a:t> trabaja con los diámetros internos de la tubería, razón por la cual se utilizan para este análisis los diámetros para tubería PLASTIGAMA de 1.25 </a:t>
            </a:r>
            <a:r>
              <a:rPr lang="es-EC" sz="2400" dirty="0" err="1">
                <a:solidFill>
                  <a:schemeClr val="bg1"/>
                </a:solidFill>
              </a:rPr>
              <a:t>Mpa</a:t>
            </a:r>
            <a:r>
              <a:rPr lang="es-EC" sz="2400" dirty="0">
                <a:solidFill>
                  <a:schemeClr val="bg1"/>
                </a:solidFill>
              </a:rPr>
              <a:t> de presión de trabajo los mismos que se muestran en la siguiente </a:t>
            </a:r>
            <a:r>
              <a:rPr lang="es-EC" sz="2400" dirty="0" smtClean="0">
                <a:solidFill>
                  <a:schemeClr val="bg1"/>
                </a:solidFill>
              </a:rPr>
              <a:t>tabla:</a:t>
            </a:r>
            <a:endParaRPr lang="es-ES" sz="2400" dirty="0">
              <a:solidFill>
                <a:schemeClr val="bg1"/>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1343632980"/>
              </p:ext>
            </p:extLst>
          </p:nvPr>
        </p:nvGraphicFramePr>
        <p:xfrm>
          <a:off x="899592" y="2204864"/>
          <a:ext cx="6696744" cy="4389120"/>
        </p:xfrm>
        <a:graphic>
          <a:graphicData uri="http://schemas.openxmlformats.org/drawingml/2006/table">
            <a:tbl>
              <a:tblPr firstRow="1" firstCol="1" bandRow="1">
                <a:tableStyleId>{5C22544A-7EE6-4342-B048-85BDC9FD1C3A}</a:tableStyleId>
              </a:tblPr>
              <a:tblGrid>
                <a:gridCol w="1116124"/>
                <a:gridCol w="1116124"/>
                <a:gridCol w="1116124"/>
                <a:gridCol w="769195"/>
                <a:gridCol w="1355161"/>
                <a:gridCol w="1224016"/>
              </a:tblGrid>
              <a:tr h="1080120">
                <a:tc>
                  <a:txBody>
                    <a:bodyPr/>
                    <a:lstStyle/>
                    <a:p>
                      <a:pPr algn="ctr">
                        <a:lnSpc>
                          <a:spcPct val="200000"/>
                        </a:lnSpc>
                        <a:spcAft>
                          <a:spcPts val="0"/>
                        </a:spcAft>
                      </a:pPr>
                      <a:r>
                        <a:rPr lang="es-EC" sz="1800" dirty="0">
                          <a:effectLst/>
                        </a:rPr>
                        <a:t>Diámetro</a:t>
                      </a:r>
                      <a:endParaRPr lang="es-ES" sz="1800" dirty="0">
                        <a:effectLst/>
                      </a:endParaRPr>
                    </a:p>
                    <a:p>
                      <a:pPr algn="ctr">
                        <a:lnSpc>
                          <a:spcPct val="200000"/>
                        </a:lnSpc>
                        <a:spcAft>
                          <a:spcPts val="0"/>
                        </a:spcAft>
                      </a:pPr>
                      <a:r>
                        <a:rPr lang="es-EC" sz="1800" dirty="0">
                          <a:effectLst/>
                        </a:rPr>
                        <a:t>Nominal</a:t>
                      </a:r>
                      <a:endParaRPr lang="es-ES" sz="1800" dirty="0">
                        <a:effectLst/>
                        <a:latin typeface="Arial"/>
                        <a:ea typeface="Calibri"/>
                        <a:cs typeface="Times New Roman"/>
                      </a:endParaRPr>
                    </a:p>
                  </a:txBody>
                  <a:tcPr marL="68580" marR="68580" marT="0" marB="0" anchor="b"/>
                </a:tc>
                <a:tc>
                  <a:txBody>
                    <a:bodyPr/>
                    <a:lstStyle/>
                    <a:p>
                      <a:pPr algn="ctr">
                        <a:lnSpc>
                          <a:spcPct val="200000"/>
                        </a:lnSpc>
                        <a:spcAft>
                          <a:spcPts val="0"/>
                        </a:spcAft>
                      </a:pPr>
                      <a:r>
                        <a:rPr lang="es-EC" sz="1800" dirty="0">
                          <a:effectLst/>
                        </a:rPr>
                        <a:t>Espesor</a:t>
                      </a:r>
                      <a:endParaRPr lang="es-ES" sz="1800" dirty="0">
                        <a:effectLst/>
                      </a:endParaRPr>
                    </a:p>
                    <a:p>
                      <a:pPr algn="ctr">
                        <a:lnSpc>
                          <a:spcPct val="200000"/>
                        </a:lnSpc>
                        <a:spcAft>
                          <a:spcPts val="0"/>
                        </a:spcAft>
                      </a:pPr>
                      <a:r>
                        <a:rPr lang="es-EC" sz="1800" dirty="0">
                          <a:effectLst/>
                        </a:rPr>
                        <a:t>de pared</a:t>
                      </a:r>
                      <a:endParaRPr lang="es-ES" sz="1800" b="1" dirty="0">
                        <a:effectLst/>
                        <a:latin typeface="Arial"/>
                        <a:ea typeface="Calibri"/>
                        <a:cs typeface="Times New Roman"/>
                      </a:endParaRPr>
                    </a:p>
                  </a:txBody>
                  <a:tcPr marL="68580" marR="68580" marT="0" marB="0" anchor="b"/>
                </a:tc>
                <a:tc>
                  <a:txBody>
                    <a:bodyPr/>
                    <a:lstStyle/>
                    <a:p>
                      <a:pPr algn="ctr">
                        <a:lnSpc>
                          <a:spcPct val="200000"/>
                        </a:lnSpc>
                        <a:spcAft>
                          <a:spcPts val="0"/>
                        </a:spcAft>
                      </a:pPr>
                      <a:r>
                        <a:rPr lang="es-EC" sz="1800" dirty="0">
                          <a:effectLst/>
                        </a:rPr>
                        <a:t>Diámetro</a:t>
                      </a:r>
                      <a:endParaRPr lang="es-ES" sz="1800" dirty="0">
                        <a:effectLst/>
                      </a:endParaRPr>
                    </a:p>
                    <a:p>
                      <a:pPr algn="ctr">
                        <a:lnSpc>
                          <a:spcPct val="200000"/>
                        </a:lnSpc>
                        <a:spcAft>
                          <a:spcPts val="0"/>
                        </a:spcAft>
                      </a:pPr>
                      <a:r>
                        <a:rPr lang="es-EC" sz="1800" dirty="0">
                          <a:effectLst/>
                        </a:rPr>
                        <a:t>Interior</a:t>
                      </a:r>
                      <a:endParaRPr lang="es-ES" sz="1800" b="1" dirty="0">
                        <a:effectLst/>
                        <a:latin typeface="Arial"/>
                        <a:ea typeface="Calibri"/>
                        <a:cs typeface="Times New Roman"/>
                      </a:endParaRPr>
                    </a:p>
                  </a:txBody>
                  <a:tcPr marL="68580" marR="68580" marT="0" marB="0" anchor="b"/>
                </a:tc>
                <a:tc gridSpan="3">
                  <a:txBody>
                    <a:bodyPr/>
                    <a:lstStyle/>
                    <a:p>
                      <a:pPr algn="ctr">
                        <a:lnSpc>
                          <a:spcPct val="200000"/>
                        </a:lnSpc>
                        <a:spcAft>
                          <a:spcPts val="0"/>
                        </a:spcAft>
                      </a:pPr>
                      <a:r>
                        <a:rPr lang="es-EC" sz="1800" dirty="0">
                          <a:effectLst/>
                        </a:rPr>
                        <a:t>Presión de Trabajo</a:t>
                      </a:r>
                      <a:endParaRPr lang="es-ES" sz="1800" dirty="0">
                        <a:effectLst/>
                        <a:latin typeface="Arial"/>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r>
              <a:tr h="540060">
                <a:tc>
                  <a:txBody>
                    <a:bodyPr/>
                    <a:lstStyle/>
                    <a:p>
                      <a:pPr algn="ctr">
                        <a:lnSpc>
                          <a:spcPct val="200000"/>
                        </a:lnSpc>
                        <a:spcAft>
                          <a:spcPts val="0"/>
                        </a:spcAft>
                      </a:pPr>
                      <a:r>
                        <a:rPr lang="es-EC" sz="1800">
                          <a:effectLst/>
                        </a:rPr>
                        <a:t>mm</a:t>
                      </a:r>
                      <a:endParaRPr lang="es-ES" sz="1800">
                        <a:effectLst/>
                        <a:latin typeface="Arial"/>
                        <a:ea typeface="Calibri"/>
                        <a:cs typeface="Times New Roman"/>
                      </a:endParaRPr>
                    </a:p>
                  </a:txBody>
                  <a:tcPr marL="68580" marR="68580" marT="0" marB="0" anchor="b"/>
                </a:tc>
                <a:tc>
                  <a:txBody>
                    <a:bodyPr/>
                    <a:lstStyle/>
                    <a:p>
                      <a:pPr algn="ctr">
                        <a:lnSpc>
                          <a:spcPct val="200000"/>
                        </a:lnSpc>
                        <a:spcAft>
                          <a:spcPts val="0"/>
                        </a:spcAft>
                      </a:pPr>
                      <a:r>
                        <a:rPr lang="es-EC" sz="1800" b="1">
                          <a:effectLst/>
                        </a:rPr>
                        <a:t>mm</a:t>
                      </a:r>
                      <a:endParaRPr lang="es-ES" sz="1800" b="1">
                        <a:effectLst/>
                        <a:latin typeface="Arial"/>
                        <a:ea typeface="Calibri"/>
                        <a:cs typeface="Times New Roman"/>
                      </a:endParaRPr>
                    </a:p>
                  </a:txBody>
                  <a:tcPr marL="68580" marR="68580" marT="0" marB="0" anchor="b"/>
                </a:tc>
                <a:tc>
                  <a:txBody>
                    <a:bodyPr/>
                    <a:lstStyle/>
                    <a:p>
                      <a:pPr algn="ctr">
                        <a:lnSpc>
                          <a:spcPct val="200000"/>
                        </a:lnSpc>
                        <a:spcAft>
                          <a:spcPts val="0"/>
                        </a:spcAft>
                      </a:pPr>
                      <a:r>
                        <a:rPr lang="es-EC" sz="1800" b="1">
                          <a:effectLst/>
                        </a:rPr>
                        <a:t>mm</a:t>
                      </a:r>
                      <a:endParaRPr lang="es-ES" sz="1800" b="1">
                        <a:effectLst/>
                        <a:latin typeface="Arial"/>
                        <a:ea typeface="Calibri"/>
                        <a:cs typeface="Times New Roman"/>
                      </a:endParaRPr>
                    </a:p>
                  </a:txBody>
                  <a:tcPr marL="68580" marR="68580" marT="0" marB="0" anchor="b"/>
                </a:tc>
                <a:tc>
                  <a:txBody>
                    <a:bodyPr/>
                    <a:lstStyle/>
                    <a:p>
                      <a:pPr algn="ctr">
                        <a:lnSpc>
                          <a:spcPct val="200000"/>
                        </a:lnSpc>
                        <a:spcAft>
                          <a:spcPts val="0"/>
                        </a:spcAft>
                      </a:pPr>
                      <a:r>
                        <a:rPr lang="es-EC" sz="1800" b="1">
                          <a:effectLst/>
                        </a:rPr>
                        <a:t>Mpa</a:t>
                      </a:r>
                      <a:endParaRPr lang="es-ES" sz="1800" b="1">
                        <a:effectLst/>
                        <a:latin typeface="Arial"/>
                        <a:ea typeface="Calibri"/>
                        <a:cs typeface="Times New Roman"/>
                      </a:endParaRPr>
                    </a:p>
                  </a:txBody>
                  <a:tcPr marL="68580" marR="68580" marT="0" marB="0" anchor="b"/>
                </a:tc>
                <a:tc>
                  <a:txBody>
                    <a:bodyPr/>
                    <a:lstStyle/>
                    <a:p>
                      <a:pPr algn="ctr">
                        <a:lnSpc>
                          <a:spcPct val="200000"/>
                        </a:lnSpc>
                        <a:spcAft>
                          <a:spcPts val="0"/>
                        </a:spcAft>
                      </a:pPr>
                      <a:r>
                        <a:rPr lang="es-EC" sz="1800" b="1">
                          <a:effectLst/>
                        </a:rPr>
                        <a:t>Kgf/cm2</a:t>
                      </a:r>
                      <a:endParaRPr lang="es-ES" sz="1800" b="1">
                        <a:effectLst/>
                        <a:latin typeface="Arial"/>
                        <a:ea typeface="Calibri"/>
                        <a:cs typeface="Times New Roman"/>
                      </a:endParaRPr>
                    </a:p>
                  </a:txBody>
                  <a:tcPr marL="68580" marR="68580" marT="0" marB="0" anchor="b"/>
                </a:tc>
                <a:tc>
                  <a:txBody>
                    <a:bodyPr/>
                    <a:lstStyle/>
                    <a:p>
                      <a:pPr algn="ctr">
                        <a:lnSpc>
                          <a:spcPct val="200000"/>
                        </a:lnSpc>
                        <a:spcAft>
                          <a:spcPts val="0"/>
                        </a:spcAft>
                      </a:pPr>
                      <a:r>
                        <a:rPr lang="es-EC" sz="1800" b="1">
                          <a:effectLst/>
                        </a:rPr>
                        <a:t>Lb/plg2</a:t>
                      </a:r>
                      <a:endParaRPr lang="es-ES" sz="1800" b="1">
                        <a:effectLst/>
                        <a:latin typeface="Arial"/>
                        <a:ea typeface="Calibri"/>
                        <a:cs typeface="Times New Roman"/>
                      </a:endParaRPr>
                    </a:p>
                  </a:txBody>
                  <a:tcPr marL="68580" marR="68580" marT="0" marB="0" anchor="b"/>
                </a:tc>
              </a:tr>
              <a:tr h="540060">
                <a:tc>
                  <a:txBody>
                    <a:bodyPr/>
                    <a:lstStyle/>
                    <a:p>
                      <a:pPr algn="ctr">
                        <a:lnSpc>
                          <a:spcPct val="200000"/>
                        </a:lnSpc>
                        <a:spcAft>
                          <a:spcPts val="0"/>
                        </a:spcAft>
                      </a:pPr>
                      <a:r>
                        <a:rPr lang="es-EC" sz="1800">
                          <a:effectLst/>
                        </a:rPr>
                        <a:t>63</a:t>
                      </a:r>
                      <a:endParaRPr lang="es-ES" sz="1800">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3.0</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57.0</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12.75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dirty="0">
                          <a:effectLst/>
                        </a:rPr>
                        <a:t>181</a:t>
                      </a:r>
                      <a:endParaRPr lang="es-ES" sz="1800" b="1" dirty="0">
                        <a:effectLst/>
                        <a:latin typeface="Arial"/>
                        <a:ea typeface="Calibri"/>
                        <a:cs typeface="Times New Roman"/>
                      </a:endParaRPr>
                    </a:p>
                  </a:txBody>
                  <a:tcPr marL="68580" marR="68580" marT="0" marB="0" anchor="ctr"/>
                </a:tc>
              </a:tr>
              <a:tr h="540060">
                <a:tc>
                  <a:txBody>
                    <a:bodyPr/>
                    <a:lstStyle/>
                    <a:p>
                      <a:pPr algn="ctr">
                        <a:lnSpc>
                          <a:spcPct val="200000"/>
                        </a:lnSpc>
                        <a:spcAft>
                          <a:spcPts val="0"/>
                        </a:spcAft>
                      </a:pPr>
                      <a:r>
                        <a:rPr lang="es-EC" sz="1800">
                          <a:effectLst/>
                        </a:rPr>
                        <a:t>90</a:t>
                      </a:r>
                      <a:endParaRPr lang="es-ES" sz="1800">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4.3</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81.4</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12.75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181</a:t>
                      </a:r>
                      <a:endParaRPr lang="es-ES" sz="1800" b="1">
                        <a:effectLst/>
                        <a:latin typeface="Arial"/>
                        <a:ea typeface="Calibri"/>
                        <a:cs typeface="Times New Roman"/>
                      </a:endParaRPr>
                    </a:p>
                  </a:txBody>
                  <a:tcPr marL="68580" marR="68580" marT="0" marB="0" anchor="ctr"/>
                </a:tc>
              </a:tr>
              <a:tr h="540060">
                <a:tc>
                  <a:txBody>
                    <a:bodyPr/>
                    <a:lstStyle/>
                    <a:p>
                      <a:pPr algn="ctr">
                        <a:lnSpc>
                          <a:spcPct val="200000"/>
                        </a:lnSpc>
                        <a:spcAft>
                          <a:spcPts val="0"/>
                        </a:spcAft>
                      </a:pPr>
                      <a:r>
                        <a:rPr lang="es-EC" sz="1800">
                          <a:effectLst/>
                        </a:rPr>
                        <a:t>110</a:t>
                      </a:r>
                      <a:endParaRPr lang="es-ES" sz="1800">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5.2</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99.6</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12.75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181</a:t>
                      </a:r>
                      <a:endParaRPr lang="es-ES" sz="1800" b="1">
                        <a:effectLst/>
                        <a:latin typeface="Arial"/>
                        <a:ea typeface="Calibri"/>
                        <a:cs typeface="Times New Roman"/>
                      </a:endParaRPr>
                    </a:p>
                  </a:txBody>
                  <a:tcPr marL="68580" marR="68580" marT="0" marB="0" anchor="ctr"/>
                </a:tc>
              </a:tr>
              <a:tr h="540060">
                <a:tc>
                  <a:txBody>
                    <a:bodyPr/>
                    <a:lstStyle/>
                    <a:p>
                      <a:pPr algn="ctr">
                        <a:lnSpc>
                          <a:spcPct val="200000"/>
                        </a:lnSpc>
                        <a:spcAft>
                          <a:spcPts val="0"/>
                        </a:spcAft>
                      </a:pPr>
                      <a:r>
                        <a:rPr lang="es-EC" sz="1800">
                          <a:effectLst/>
                        </a:rPr>
                        <a:t>160</a:t>
                      </a:r>
                      <a:endParaRPr lang="es-ES" sz="1800">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7.6</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144.8</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12.75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181</a:t>
                      </a:r>
                      <a:endParaRPr lang="es-ES" sz="1800" b="1">
                        <a:effectLst/>
                        <a:latin typeface="Arial"/>
                        <a:ea typeface="Calibri"/>
                        <a:cs typeface="Times New Roman"/>
                      </a:endParaRPr>
                    </a:p>
                  </a:txBody>
                  <a:tcPr marL="68580" marR="68580" marT="0" marB="0" anchor="ctr"/>
                </a:tc>
              </a:tr>
              <a:tr h="540060">
                <a:tc>
                  <a:txBody>
                    <a:bodyPr/>
                    <a:lstStyle/>
                    <a:p>
                      <a:pPr algn="ctr">
                        <a:lnSpc>
                          <a:spcPct val="200000"/>
                        </a:lnSpc>
                        <a:spcAft>
                          <a:spcPts val="0"/>
                        </a:spcAft>
                      </a:pPr>
                      <a:r>
                        <a:rPr lang="es-EC" sz="1800">
                          <a:effectLst/>
                        </a:rPr>
                        <a:t>200</a:t>
                      </a:r>
                      <a:endParaRPr lang="es-ES" sz="1800">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9.5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181.0</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a:effectLst/>
                        </a:rPr>
                        <a:t>12.75</a:t>
                      </a:r>
                      <a:endParaRPr lang="es-ES" sz="1800" b="1">
                        <a:effectLst/>
                        <a:latin typeface="Arial"/>
                        <a:ea typeface="Calibri"/>
                        <a:cs typeface="Times New Roman"/>
                      </a:endParaRPr>
                    </a:p>
                  </a:txBody>
                  <a:tcPr marL="68580" marR="68580" marT="0" marB="0" anchor="ctr"/>
                </a:tc>
                <a:tc>
                  <a:txBody>
                    <a:bodyPr/>
                    <a:lstStyle/>
                    <a:p>
                      <a:pPr algn="ctr">
                        <a:lnSpc>
                          <a:spcPct val="200000"/>
                        </a:lnSpc>
                        <a:spcAft>
                          <a:spcPts val="0"/>
                        </a:spcAft>
                      </a:pPr>
                      <a:r>
                        <a:rPr lang="es-EC" sz="1800" b="1" dirty="0">
                          <a:effectLst/>
                        </a:rPr>
                        <a:t>181</a:t>
                      </a:r>
                      <a:endParaRPr lang="es-ES" sz="1800" b="1" dirty="0">
                        <a:effectLst/>
                        <a:latin typeface="Arial"/>
                        <a:ea typeface="Calibri"/>
                        <a:cs typeface="Times New Roman"/>
                      </a:endParaRPr>
                    </a:p>
                  </a:txBody>
                  <a:tcPr marL="68580" marR="68580" marT="0" marB="0" anchor="ctr"/>
                </a:tc>
              </a:tr>
            </a:tbl>
          </a:graphicData>
        </a:graphic>
      </p:graphicFrame>
      <p:sp>
        <p:nvSpPr>
          <p:cNvPr id="4" name="CuadroTexto 143"/>
          <p:cNvSpPr txBox="1"/>
          <p:nvPr/>
        </p:nvSpPr>
        <p:spPr>
          <a:xfrm>
            <a:off x="8748464" y="-12868"/>
            <a:ext cx="360040" cy="1200329"/>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EPANET</a:t>
            </a:r>
          </a:p>
        </p:txBody>
      </p:sp>
    </p:spTree>
    <p:extLst>
      <p:ext uri="{BB962C8B-B14F-4D97-AF65-F5344CB8AC3E}">
        <p14:creationId xmlns:p14="http://schemas.microsoft.com/office/powerpoint/2010/main" val="10702565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23462"/>
            <a:ext cx="8928992" cy="523220"/>
          </a:xfrm>
          <a:prstGeom prst="rect">
            <a:avLst/>
          </a:prstGeom>
          <a:ln>
            <a:solidFill>
              <a:schemeClr val="bg1"/>
            </a:solidFill>
          </a:ln>
        </p:spPr>
        <p:txBody>
          <a:bodyPr wrap="square">
            <a:spAutoFit/>
          </a:bodyPr>
          <a:lstStyle/>
          <a:p>
            <a:pPr algn="ctr"/>
            <a:r>
              <a:rPr lang="es-EC" sz="2800" b="1" dirty="0" smtClean="0">
                <a:solidFill>
                  <a:schemeClr val="bg1"/>
                </a:solidFill>
              </a:rPr>
              <a:t>CONSIDERACIONES IMPORTANTES:</a:t>
            </a:r>
            <a:endParaRPr lang="es-ES" sz="2800" b="1" dirty="0">
              <a:solidFill>
                <a:schemeClr val="bg1"/>
              </a:solidFill>
            </a:endParaRPr>
          </a:p>
        </p:txBody>
      </p:sp>
      <p:sp>
        <p:nvSpPr>
          <p:cNvPr id="3" name="2 CuadroTexto"/>
          <p:cNvSpPr txBox="1"/>
          <p:nvPr/>
        </p:nvSpPr>
        <p:spPr>
          <a:xfrm>
            <a:off x="395536" y="1268760"/>
            <a:ext cx="8424936" cy="1200329"/>
          </a:xfrm>
          <a:prstGeom prst="rect">
            <a:avLst/>
          </a:prstGeom>
          <a:noFill/>
        </p:spPr>
        <p:txBody>
          <a:bodyPr wrap="square" rtlCol="0">
            <a:spAutoFit/>
          </a:bodyPr>
          <a:lstStyle/>
          <a:p>
            <a:pPr marL="285750" indent="-285750">
              <a:buFont typeface="Arial" pitchFamily="34" charset="0"/>
              <a:buChar char="•"/>
            </a:pPr>
            <a:r>
              <a:rPr lang="es-ES" sz="2400" dirty="0" smtClean="0">
                <a:solidFill>
                  <a:schemeClr val="bg1"/>
                </a:solidFill>
              </a:rPr>
              <a:t>Conexión a sistema existente</a:t>
            </a:r>
          </a:p>
          <a:p>
            <a:pPr marL="285750" indent="-285750">
              <a:buFont typeface="Arial" pitchFamily="34" charset="0"/>
              <a:buChar char="•"/>
            </a:pPr>
            <a:endParaRPr lang="es-ES" sz="2400" dirty="0">
              <a:solidFill>
                <a:schemeClr val="bg1"/>
              </a:solidFill>
            </a:endParaRPr>
          </a:p>
          <a:p>
            <a:pPr marL="285750" indent="-285750">
              <a:buFont typeface="Arial" pitchFamily="34" charset="0"/>
              <a:buChar char="•"/>
            </a:pPr>
            <a:r>
              <a:rPr lang="es-ES" sz="2400" dirty="0" err="1" smtClean="0">
                <a:solidFill>
                  <a:schemeClr val="bg1"/>
                </a:solidFill>
              </a:rPr>
              <a:t>Configuracion</a:t>
            </a:r>
            <a:r>
              <a:rPr lang="es-ES" sz="2400" dirty="0" smtClean="0">
                <a:solidFill>
                  <a:schemeClr val="bg1"/>
                </a:solidFill>
              </a:rPr>
              <a:t> de la Red de </a:t>
            </a:r>
            <a:r>
              <a:rPr lang="es-ES" sz="2400" dirty="0" err="1" smtClean="0">
                <a:solidFill>
                  <a:schemeClr val="bg1"/>
                </a:solidFill>
              </a:rPr>
              <a:t>Distribucion</a:t>
            </a:r>
            <a:endParaRPr lang="es-ES" sz="2400" dirty="0">
              <a:solidFill>
                <a:schemeClr val="bg1"/>
              </a:solidFill>
            </a:endParaRPr>
          </a:p>
        </p:txBody>
      </p:sp>
    </p:spTree>
    <p:extLst>
      <p:ext uri="{BB962C8B-B14F-4D97-AF65-F5344CB8AC3E}">
        <p14:creationId xmlns:p14="http://schemas.microsoft.com/office/powerpoint/2010/main" val="2723616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smtClean="0">
                <a:solidFill>
                  <a:schemeClr val="bg1"/>
                </a:solidFill>
                <a:latin typeface="Arial" charset="0"/>
              </a:rPr>
              <a:t>Antecedentes</a:t>
            </a:r>
            <a:endParaRPr lang="es-ES_tradnl" sz="2000" b="1" dirty="0">
              <a:solidFill>
                <a:schemeClr val="bg1"/>
              </a:solidFill>
              <a:latin typeface="Arial" charset="0"/>
            </a:endParaRPr>
          </a:p>
        </p:txBody>
      </p:sp>
      <p:sp>
        <p:nvSpPr>
          <p:cNvPr id="27" name="26 Rectángulo"/>
          <p:cNvSpPr/>
          <p:nvPr/>
        </p:nvSpPr>
        <p:spPr>
          <a:xfrm>
            <a:off x="226440" y="917912"/>
            <a:ext cx="8352928" cy="5324535"/>
          </a:xfrm>
          <a:prstGeom prst="rect">
            <a:avLst/>
          </a:prstGeom>
        </p:spPr>
        <p:txBody>
          <a:bodyPr wrap="square">
            <a:spAutoFit/>
          </a:bodyPr>
          <a:lstStyle/>
          <a:p>
            <a:pPr marL="342900" indent="-342900">
              <a:buFont typeface="Arial" pitchFamily="34" charset="0"/>
              <a:buChar char="•"/>
            </a:pPr>
            <a:r>
              <a:rPr lang="es-EC" sz="2000" dirty="0" smtClean="0">
                <a:solidFill>
                  <a:schemeClr val="bg1"/>
                </a:solidFill>
              </a:rPr>
              <a:t>Sistemas existentes </a:t>
            </a:r>
            <a:r>
              <a:rPr lang="es-EC" sz="2000" dirty="0">
                <a:solidFill>
                  <a:schemeClr val="bg1"/>
                </a:solidFill>
              </a:rPr>
              <a:t>de agua potable y alcantarillado conformado a través del tiempo y sus </a:t>
            </a:r>
            <a:r>
              <a:rPr lang="es-EC" sz="2000" dirty="0" smtClean="0">
                <a:solidFill>
                  <a:schemeClr val="bg1"/>
                </a:solidFill>
              </a:rPr>
              <a:t>necesidades</a:t>
            </a:r>
          </a:p>
          <a:p>
            <a:pPr marL="342900" indent="-342900">
              <a:buFont typeface="Arial" pitchFamily="34" charset="0"/>
              <a:buChar char="•"/>
            </a:pPr>
            <a:r>
              <a:rPr lang="es-EC" sz="2000" dirty="0" smtClean="0">
                <a:solidFill>
                  <a:schemeClr val="bg1"/>
                </a:solidFill>
              </a:rPr>
              <a:t>Estudios </a:t>
            </a:r>
            <a:r>
              <a:rPr lang="es-EC" sz="2000" dirty="0">
                <a:solidFill>
                  <a:schemeClr val="bg1"/>
                </a:solidFill>
              </a:rPr>
              <a:t>previos son inexistentes </a:t>
            </a:r>
            <a:endParaRPr lang="es-EC" sz="2000" dirty="0" smtClean="0">
              <a:solidFill>
                <a:schemeClr val="bg1"/>
              </a:solidFill>
            </a:endParaRPr>
          </a:p>
          <a:p>
            <a:pPr marL="342900" indent="-342900">
              <a:buFont typeface="Arial" pitchFamily="34" charset="0"/>
              <a:buChar char="•"/>
            </a:pPr>
            <a:r>
              <a:rPr lang="es-EC" sz="2000" dirty="0" smtClean="0">
                <a:solidFill>
                  <a:schemeClr val="bg1"/>
                </a:solidFill>
              </a:rPr>
              <a:t>Sector </a:t>
            </a:r>
            <a:r>
              <a:rPr lang="es-EC" sz="2000" dirty="0">
                <a:solidFill>
                  <a:schemeClr val="bg1"/>
                </a:solidFill>
              </a:rPr>
              <a:t>destinado a ser un foco comercial </a:t>
            </a:r>
            <a:endParaRPr lang="es-EC" sz="2000" dirty="0" smtClean="0">
              <a:solidFill>
                <a:schemeClr val="bg1"/>
              </a:solidFill>
            </a:endParaRPr>
          </a:p>
          <a:p>
            <a:pPr marL="342900" indent="-342900">
              <a:buFont typeface="Arial" pitchFamily="34" charset="0"/>
              <a:buChar char="•"/>
            </a:pPr>
            <a:r>
              <a:rPr lang="es-EC" sz="2000" dirty="0" smtClean="0">
                <a:solidFill>
                  <a:schemeClr val="bg1"/>
                </a:solidFill>
              </a:rPr>
              <a:t>El </a:t>
            </a:r>
            <a:r>
              <a:rPr lang="es-EC" sz="2000" dirty="0">
                <a:solidFill>
                  <a:schemeClr val="bg1"/>
                </a:solidFill>
              </a:rPr>
              <a:t>pasar del tiempo y el crecimiento poblacional, provocaron que la vida útil de sus instalaciones sanitarias </a:t>
            </a:r>
            <a:r>
              <a:rPr lang="es-EC" sz="2000" dirty="0" smtClean="0">
                <a:solidFill>
                  <a:schemeClr val="bg1"/>
                </a:solidFill>
              </a:rPr>
              <a:t>caduque</a:t>
            </a:r>
          </a:p>
          <a:p>
            <a:pPr marL="342900" indent="-342900">
              <a:buFont typeface="Arial" pitchFamily="34" charset="0"/>
              <a:buChar char="•"/>
            </a:pPr>
            <a:r>
              <a:rPr lang="es-EC" sz="2000" dirty="0">
                <a:solidFill>
                  <a:schemeClr val="bg1"/>
                </a:solidFill>
              </a:rPr>
              <a:t>Sistema existente genera daños y molestias debido al escurrimiento de aguas lluvias, provocando daños en las vías y estancamientos de agua que lo vuelven un foco de infección de enfermedades.</a:t>
            </a:r>
          </a:p>
          <a:p>
            <a:pPr marL="342900" indent="-342900">
              <a:buFont typeface="Arial" pitchFamily="34" charset="0"/>
              <a:buChar char="•"/>
            </a:pPr>
            <a:r>
              <a:rPr lang="es-EC" sz="2000" dirty="0" smtClean="0">
                <a:solidFill>
                  <a:schemeClr val="bg1"/>
                </a:solidFill>
              </a:rPr>
              <a:t>Es </a:t>
            </a:r>
            <a:r>
              <a:rPr lang="es-EC" sz="2000" dirty="0">
                <a:solidFill>
                  <a:schemeClr val="bg1"/>
                </a:solidFill>
              </a:rPr>
              <a:t>necesario generar propuestas técnicas que mejoren la entrega y recolección de dicho </a:t>
            </a:r>
            <a:r>
              <a:rPr lang="es-EC" sz="2000" dirty="0" smtClean="0">
                <a:solidFill>
                  <a:schemeClr val="bg1"/>
                </a:solidFill>
              </a:rPr>
              <a:t>servicio</a:t>
            </a:r>
          </a:p>
          <a:p>
            <a:pPr marL="342900" indent="-342900">
              <a:buFont typeface="Arial" pitchFamily="34" charset="0"/>
              <a:buChar char="•"/>
            </a:pPr>
            <a:endParaRPr lang="es-EC" sz="2000" dirty="0">
              <a:solidFill>
                <a:schemeClr val="bg1"/>
              </a:solidFill>
            </a:endParaRPr>
          </a:p>
          <a:p>
            <a:pPr marL="342900" indent="-342900">
              <a:buFont typeface="Arial" pitchFamily="34" charset="0"/>
              <a:buChar char="•"/>
            </a:pPr>
            <a:endParaRPr lang="es-ES" sz="2000" dirty="0">
              <a:solidFill>
                <a:schemeClr val="bg1"/>
              </a:solidFill>
            </a:endParaRPr>
          </a:p>
          <a:p>
            <a:r>
              <a:rPr lang="es-EC" sz="2000" dirty="0">
                <a:solidFill>
                  <a:schemeClr val="bg1"/>
                </a:solidFill>
              </a:rPr>
              <a:t>La Empresa Pública Municipal de Agua Potable y Alcantarillado Santo Domingo en su afán de generar información técnica actualizada de los sistemas de agua potable se encuentra preocupada y ha determinado que se realice un nuevo diseño sanitario completo para esta cooperativa.</a:t>
            </a:r>
            <a:endParaRPr lang="es-EC" sz="20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1 Rectángulo"/>
          <p:cNvSpPr/>
          <p:nvPr/>
        </p:nvSpPr>
        <p:spPr>
          <a:xfrm>
            <a:off x="2699792" y="23462"/>
            <a:ext cx="3935501" cy="523220"/>
          </a:xfrm>
          <a:prstGeom prst="rect">
            <a:avLst/>
          </a:prstGeom>
        </p:spPr>
        <p:txBody>
          <a:bodyPr wrap="none">
            <a:spAutoFit/>
          </a:bodyPr>
          <a:lstStyle/>
          <a:p>
            <a:r>
              <a:rPr lang="es-EC" sz="2800" b="1" dirty="0" smtClean="0">
                <a:solidFill>
                  <a:schemeClr val="bg1"/>
                </a:solidFill>
              </a:rPr>
              <a:t>RESULTADOS OBTENIDOS</a:t>
            </a:r>
            <a:endParaRPr lang="es-ES" sz="2800" b="1" dirty="0">
              <a:solidFill>
                <a:schemeClr val="bg1"/>
              </a:solidFill>
            </a:endParaRPr>
          </a:p>
        </p:txBody>
      </p:sp>
      <p:pic>
        <p:nvPicPr>
          <p:cNvPr id="614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43" t="22577" r="8508" b="15174"/>
          <a:stretch/>
        </p:blipFill>
        <p:spPr bwMode="auto">
          <a:xfrm>
            <a:off x="323528" y="1124744"/>
            <a:ext cx="8357312" cy="464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168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0"/>
          </a:schemeClr>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95" t="24676" r="7164" b="14507"/>
          <a:stretch/>
        </p:blipFill>
        <p:spPr bwMode="auto">
          <a:xfrm>
            <a:off x="25204" y="1124744"/>
            <a:ext cx="8970085"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9762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0"/>
          </a:schemeClr>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00" t="21015" r="7164" b="11482"/>
          <a:stretch/>
        </p:blipFill>
        <p:spPr bwMode="auto">
          <a:xfrm>
            <a:off x="13898" y="548681"/>
            <a:ext cx="9130102" cy="529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0586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0"/>
          </a:schemeClr>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00" t="18786" r="6965" b="12915"/>
          <a:stretch/>
        </p:blipFill>
        <p:spPr bwMode="auto">
          <a:xfrm>
            <a:off x="0" y="764703"/>
            <a:ext cx="9117098" cy="532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722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0"/>
          </a:schemeClr>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92" t="22288" r="5472" b="10769"/>
          <a:stretch/>
        </p:blipFill>
        <p:spPr bwMode="auto">
          <a:xfrm>
            <a:off x="18578" y="620687"/>
            <a:ext cx="9125422" cy="522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3305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0"/>
          </a:schemeClr>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06" t="18945" r="6355" b="10050"/>
          <a:stretch/>
        </p:blipFill>
        <p:spPr bwMode="auto">
          <a:xfrm>
            <a:off x="-29118" y="260649"/>
            <a:ext cx="9173118" cy="562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960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1483" y="260648"/>
            <a:ext cx="4734758" cy="523220"/>
          </a:xfrm>
          <a:prstGeom prst="rect">
            <a:avLst/>
          </a:prstGeom>
          <a:ln>
            <a:solidFill>
              <a:schemeClr val="bg1"/>
            </a:solidFill>
          </a:ln>
        </p:spPr>
        <p:txBody>
          <a:bodyPr wrap="none">
            <a:spAutoFit/>
          </a:bodyPr>
          <a:lstStyle/>
          <a:p>
            <a:pPr lvl="0"/>
            <a:r>
              <a:rPr lang="es-EC" sz="2800" b="1" dirty="0" smtClean="0">
                <a:solidFill>
                  <a:schemeClr val="bg1"/>
                </a:solidFill>
              </a:rPr>
              <a:t>SISTEMA DE ALCANTARILLADO</a:t>
            </a:r>
            <a:endParaRPr lang="es-ES" sz="2800" b="1" dirty="0">
              <a:solidFill>
                <a:schemeClr val="bg1"/>
              </a:solidFill>
            </a:endParaRPr>
          </a:p>
        </p:txBody>
      </p:sp>
      <p:sp>
        <p:nvSpPr>
          <p:cNvPr id="3" name="2 Rectángulo"/>
          <p:cNvSpPr/>
          <p:nvPr/>
        </p:nvSpPr>
        <p:spPr>
          <a:xfrm>
            <a:off x="107504" y="836712"/>
            <a:ext cx="8640960" cy="1569660"/>
          </a:xfrm>
          <a:prstGeom prst="rect">
            <a:avLst/>
          </a:prstGeom>
        </p:spPr>
        <p:txBody>
          <a:bodyPr wrap="square">
            <a:spAutoFit/>
          </a:bodyPr>
          <a:lstStyle/>
          <a:p>
            <a:r>
              <a:rPr lang="es-ES" sz="2400" dirty="0">
                <a:solidFill>
                  <a:schemeClr val="bg1"/>
                </a:solidFill>
              </a:rPr>
              <a:t>E</a:t>
            </a:r>
            <a:r>
              <a:rPr lang="es-ES" sz="2400" dirty="0" smtClean="0">
                <a:solidFill>
                  <a:schemeClr val="bg1"/>
                </a:solidFill>
              </a:rPr>
              <a:t>l </a:t>
            </a:r>
            <a:r>
              <a:rPr lang="es-ES" sz="2400" dirty="0">
                <a:solidFill>
                  <a:schemeClr val="bg1"/>
                </a:solidFill>
              </a:rPr>
              <a:t>sistema de estructuras y tuberías usado para la recogida y transporte de las aguas residuales y pluviales de una población desde el lugar en que se generan hasta el sitio en que se vierten al medio natural o se tratan.</a:t>
            </a:r>
          </a:p>
        </p:txBody>
      </p:sp>
      <p:sp>
        <p:nvSpPr>
          <p:cNvPr id="4" name="3 Rectángulo"/>
          <p:cNvSpPr/>
          <p:nvPr/>
        </p:nvSpPr>
        <p:spPr>
          <a:xfrm>
            <a:off x="125708" y="2996952"/>
            <a:ext cx="8640960" cy="830997"/>
          </a:xfrm>
          <a:prstGeom prst="rect">
            <a:avLst/>
          </a:prstGeom>
        </p:spPr>
        <p:txBody>
          <a:bodyPr wrap="square">
            <a:spAutoFit/>
          </a:bodyPr>
          <a:lstStyle/>
          <a:p>
            <a:r>
              <a:rPr lang="es-ES" sz="2400" dirty="0" smtClean="0">
                <a:solidFill>
                  <a:schemeClr val="bg1"/>
                </a:solidFill>
              </a:rPr>
              <a:t>Foto mal estado calle 4 esquinas</a:t>
            </a:r>
          </a:p>
          <a:p>
            <a:endParaRPr lang="es-ES" sz="2400" dirty="0">
              <a:solidFill>
                <a:schemeClr val="bg1"/>
              </a:solidFill>
            </a:endParaRPr>
          </a:p>
        </p:txBody>
      </p:sp>
    </p:spTree>
    <p:extLst>
      <p:ext uri="{BB962C8B-B14F-4D97-AF65-F5344CB8AC3E}">
        <p14:creationId xmlns:p14="http://schemas.microsoft.com/office/powerpoint/2010/main" val="15354608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8302"/>
            <a:ext cx="8640960" cy="461665"/>
          </a:xfrm>
          <a:prstGeom prst="rect">
            <a:avLst/>
          </a:prstGeom>
          <a:ln>
            <a:solidFill>
              <a:schemeClr val="bg1"/>
            </a:solidFill>
          </a:ln>
        </p:spPr>
        <p:txBody>
          <a:bodyPr wrap="square">
            <a:spAutoFit/>
          </a:bodyPr>
          <a:lstStyle/>
          <a:p>
            <a:pPr algn="ctr"/>
            <a:r>
              <a:rPr lang="es-ES" sz="2400" b="1" dirty="0" smtClean="0">
                <a:solidFill>
                  <a:schemeClr val="bg1"/>
                </a:solidFill>
              </a:rPr>
              <a:t>TIPOS DE ALCANTARILLADO</a:t>
            </a:r>
            <a:endParaRPr lang="es-ES" sz="2400" b="1" dirty="0">
              <a:solidFill>
                <a:schemeClr val="bg1"/>
              </a:solidFill>
            </a:endParaRPr>
          </a:p>
        </p:txBody>
      </p:sp>
      <p:sp>
        <p:nvSpPr>
          <p:cNvPr id="3" name="2 Rectángulo"/>
          <p:cNvSpPr/>
          <p:nvPr/>
        </p:nvSpPr>
        <p:spPr>
          <a:xfrm>
            <a:off x="107504" y="980728"/>
            <a:ext cx="8640960" cy="3785652"/>
          </a:xfrm>
          <a:prstGeom prst="rect">
            <a:avLst/>
          </a:prstGeom>
        </p:spPr>
        <p:txBody>
          <a:bodyPr wrap="square">
            <a:spAutoFit/>
          </a:bodyPr>
          <a:lstStyle/>
          <a:p>
            <a:r>
              <a:rPr lang="es-ES" sz="2400" dirty="0" smtClean="0">
                <a:solidFill>
                  <a:schemeClr val="bg1"/>
                </a:solidFill>
              </a:rPr>
              <a:t>Existen 3 tipos de alcantarillado:</a:t>
            </a:r>
          </a:p>
          <a:p>
            <a:endParaRPr lang="es-ES" sz="2400" dirty="0">
              <a:solidFill>
                <a:schemeClr val="bg1"/>
              </a:solidFill>
            </a:endParaRPr>
          </a:p>
          <a:p>
            <a:endParaRPr lang="es-ES" sz="2400" dirty="0" smtClean="0">
              <a:solidFill>
                <a:schemeClr val="bg1"/>
              </a:solidFill>
            </a:endParaRPr>
          </a:p>
          <a:p>
            <a:pPr marL="342900" indent="-342900">
              <a:buFont typeface="Arial" pitchFamily="34" charset="0"/>
              <a:buChar char="•"/>
            </a:pPr>
            <a:r>
              <a:rPr lang="es-ES" sz="2400" dirty="0" smtClean="0">
                <a:solidFill>
                  <a:schemeClr val="bg1"/>
                </a:solidFill>
              </a:rPr>
              <a:t>Alcantarillado Sanitario</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endParaRPr lang="es-ES" sz="2400" dirty="0">
              <a:solidFill>
                <a:schemeClr val="bg1"/>
              </a:solidFill>
            </a:endParaRPr>
          </a:p>
          <a:p>
            <a:pPr marL="342900" indent="-342900">
              <a:buFont typeface="Arial" pitchFamily="34" charset="0"/>
              <a:buChar char="•"/>
            </a:pPr>
            <a:r>
              <a:rPr lang="es-ES" sz="2400" dirty="0" smtClean="0">
                <a:solidFill>
                  <a:schemeClr val="bg1"/>
                </a:solidFill>
              </a:rPr>
              <a:t>Alcantarillado pluvial</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endParaRPr lang="es-ES" sz="2400" dirty="0">
              <a:solidFill>
                <a:schemeClr val="bg1"/>
              </a:solidFill>
            </a:endParaRPr>
          </a:p>
          <a:p>
            <a:pPr marL="342900" indent="-342900">
              <a:buFont typeface="Arial" pitchFamily="34" charset="0"/>
              <a:buChar char="•"/>
            </a:pPr>
            <a:r>
              <a:rPr lang="es-ES" sz="2400" dirty="0" smtClean="0">
                <a:solidFill>
                  <a:schemeClr val="bg1"/>
                </a:solidFill>
              </a:rPr>
              <a:t>Alcantarillado Combinado</a:t>
            </a:r>
            <a:endParaRPr lang="es-ES" sz="2400" dirty="0">
              <a:solidFill>
                <a:schemeClr val="bg1"/>
              </a:solidFill>
            </a:endParaRPr>
          </a:p>
        </p:txBody>
      </p:sp>
    </p:spTree>
    <p:extLst>
      <p:ext uri="{BB962C8B-B14F-4D97-AF65-F5344CB8AC3E}">
        <p14:creationId xmlns:p14="http://schemas.microsoft.com/office/powerpoint/2010/main" val="25033294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8302"/>
            <a:ext cx="8640960" cy="461665"/>
          </a:xfrm>
          <a:prstGeom prst="rect">
            <a:avLst/>
          </a:prstGeom>
          <a:ln>
            <a:solidFill>
              <a:schemeClr val="bg1"/>
            </a:solidFill>
          </a:ln>
        </p:spPr>
        <p:txBody>
          <a:bodyPr wrap="square">
            <a:spAutoFit/>
          </a:bodyPr>
          <a:lstStyle/>
          <a:p>
            <a:pPr algn="ctr"/>
            <a:r>
              <a:rPr lang="es-ES" sz="2400" b="1" dirty="0" smtClean="0">
                <a:solidFill>
                  <a:schemeClr val="bg1"/>
                </a:solidFill>
              </a:rPr>
              <a:t>SISTEMAS DE RECOLECCION</a:t>
            </a:r>
            <a:endParaRPr lang="es-ES" sz="2400" b="1" dirty="0">
              <a:solidFill>
                <a:schemeClr val="bg1"/>
              </a:solidFill>
            </a:endParaRPr>
          </a:p>
        </p:txBody>
      </p:sp>
      <p:sp>
        <p:nvSpPr>
          <p:cNvPr id="3" name="2 Rectángulo"/>
          <p:cNvSpPr/>
          <p:nvPr/>
        </p:nvSpPr>
        <p:spPr>
          <a:xfrm>
            <a:off x="107504" y="980728"/>
            <a:ext cx="8640960" cy="3785652"/>
          </a:xfrm>
          <a:prstGeom prst="rect">
            <a:avLst/>
          </a:prstGeom>
        </p:spPr>
        <p:txBody>
          <a:bodyPr wrap="square">
            <a:spAutoFit/>
          </a:bodyPr>
          <a:lstStyle/>
          <a:p>
            <a:r>
              <a:rPr lang="es-ES" sz="2400" dirty="0" smtClean="0">
                <a:solidFill>
                  <a:schemeClr val="bg1"/>
                </a:solidFill>
              </a:rPr>
              <a:t>Existen 3 tipos de alcantarillado:</a:t>
            </a:r>
          </a:p>
          <a:p>
            <a:endParaRPr lang="es-ES" sz="2400" dirty="0">
              <a:solidFill>
                <a:schemeClr val="bg1"/>
              </a:solidFill>
            </a:endParaRPr>
          </a:p>
          <a:p>
            <a:endParaRPr lang="es-ES" sz="2400" dirty="0" smtClean="0">
              <a:solidFill>
                <a:schemeClr val="bg1"/>
              </a:solidFill>
            </a:endParaRPr>
          </a:p>
          <a:p>
            <a:pPr marL="342900" indent="-342900">
              <a:buFont typeface="Arial" pitchFamily="34" charset="0"/>
              <a:buChar char="•"/>
            </a:pPr>
            <a:r>
              <a:rPr lang="es-ES" sz="2400" dirty="0" smtClean="0">
                <a:solidFill>
                  <a:schemeClr val="bg1"/>
                </a:solidFill>
              </a:rPr>
              <a:t>Sistema Separado</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endParaRPr lang="es-ES" sz="2400" dirty="0">
              <a:solidFill>
                <a:schemeClr val="bg1"/>
              </a:solidFill>
            </a:endParaRPr>
          </a:p>
          <a:p>
            <a:pPr marL="342900" indent="-342900">
              <a:buFont typeface="Arial" pitchFamily="34" charset="0"/>
              <a:buChar char="•"/>
            </a:pPr>
            <a:r>
              <a:rPr lang="es-ES" sz="2400" dirty="0" smtClean="0">
                <a:solidFill>
                  <a:schemeClr val="bg1"/>
                </a:solidFill>
              </a:rPr>
              <a:t>Sistema Combinado</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endParaRPr lang="es-ES" sz="2400" dirty="0">
              <a:solidFill>
                <a:schemeClr val="bg1"/>
              </a:solidFill>
            </a:endParaRPr>
          </a:p>
          <a:p>
            <a:pPr marL="342900" indent="-342900">
              <a:buFont typeface="Arial" pitchFamily="34" charset="0"/>
              <a:buChar char="•"/>
            </a:pPr>
            <a:r>
              <a:rPr lang="es-ES" sz="2400" dirty="0" smtClean="0">
                <a:solidFill>
                  <a:schemeClr val="bg1"/>
                </a:solidFill>
              </a:rPr>
              <a:t>Sistema Mixto</a:t>
            </a:r>
            <a:endParaRPr lang="es-ES" sz="2400" dirty="0">
              <a:solidFill>
                <a:schemeClr val="bg1"/>
              </a:solidFill>
            </a:endParaRPr>
          </a:p>
        </p:txBody>
      </p:sp>
    </p:spTree>
    <p:extLst>
      <p:ext uri="{BB962C8B-B14F-4D97-AF65-F5344CB8AC3E}">
        <p14:creationId xmlns:p14="http://schemas.microsoft.com/office/powerpoint/2010/main" val="26650733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8302"/>
            <a:ext cx="8640960" cy="461665"/>
          </a:xfrm>
          <a:prstGeom prst="rect">
            <a:avLst/>
          </a:prstGeom>
          <a:ln>
            <a:solidFill>
              <a:schemeClr val="bg1"/>
            </a:solidFill>
          </a:ln>
        </p:spPr>
        <p:txBody>
          <a:bodyPr wrap="square">
            <a:spAutoFit/>
          </a:bodyPr>
          <a:lstStyle/>
          <a:p>
            <a:pPr algn="ctr"/>
            <a:r>
              <a:rPr lang="es-ES" sz="2400" b="1" dirty="0" smtClean="0">
                <a:solidFill>
                  <a:schemeClr val="bg1"/>
                </a:solidFill>
              </a:rPr>
              <a:t>ELECCION DEL SISTEMA</a:t>
            </a:r>
            <a:endParaRPr lang="es-ES" sz="2400" b="1" dirty="0">
              <a:solidFill>
                <a:schemeClr val="bg1"/>
              </a:solidFill>
            </a:endParaRPr>
          </a:p>
        </p:txBody>
      </p:sp>
      <p:sp>
        <p:nvSpPr>
          <p:cNvPr id="3" name="2 Rectángulo"/>
          <p:cNvSpPr/>
          <p:nvPr/>
        </p:nvSpPr>
        <p:spPr>
          <a:xfrm>
            <a:off x="107504" y="856357"/>
            <a:ext cx="8640960" cy="6001643"/>
          </a:xfrm>
          <a:prstGeom prst="rect">
            <a:avLst/>
          </a:prstGeom>
        </p:spPr>
        <p:txBody>
          <a:bodyPr wrap="square">
            <a:spAutoFit/>
          </a:bodyPr>
          <a:lstStyle/>
          <a:p>
            <a:r>
              <a:rPr lang="es-ES" sz="2400" b="1" i="1" dirty="0" smtClean="0">
                <a:solidFill>
                  <a:schemeClr val="bg1"/>
                </a:solidFill>
              </a:rPr>
              <a:t>Factores a considerar:</a:t>
            </a:r>
          </a:p>
          <a:p>
            <a:pPr marL="342900" indent="-342900">
              <a:buFont typeface="Arial" pitchFamily="34" charset="0"/>
              <a:buChar char="•"/>
            </a:pPr>
            <a:r>
              <a:rPr lang="es-ES" sz="2400" dirty="0" smtClean="0">
                <a:solidFill>
                  <a:schemeClr val="bg1"/>
                </a:solidFill>
              </a:rPr>
              <a:t>Espacio subterráneo disponible</a:t>
            </a:r>
          </a:p>
          <a:p>
            <a:endParaRPr lang="es-ES" sz="2400" dirty="0">
              <a:solidFill>
                <a:schemeClr val="bg1"/>
              </a:solidFill>
            </a:endParaRPr>
          </a:p>
          <a:p>
            <a:pPr marL="342900" indent="-342900">
              <a:buFont typeface="Arial" pitchFamily="34" charset="0"/>
              <a:buChar char="•"/>
            </a:pPr>
            <a:r>
              <a:rPr lang="es-ES" sz="2400" dirty="0" smtClean="0">
                <a:solidFill>
                  <a:schemeClr val="bg1"/>
                </a:solidFill>
              </a:rPr>
              <a:t>Influencia del sistema en la planta de tratamiento</a:t>
            </a:r>
          </a:p>
          <a:p>
            <a:endParaRPr lang="es-ES" sz="2400" dirty="0">
              <a:solidFill>
                <a:schemeClr val="bg1"/>
              </a:solidFill>
            </a:endParaRPr>
          </a:p>
          <a:p>
            <a:pPr marL="342900" indent="-342900">
              <a:buFont typeface="Arial" pitchFamily="34" charset="0"/>
              <a:buChar char="•"/>
            </a:pPr>
            <a:r>
              <a:rPr lang="es-ES" sz="2400" dirty="0" smtClean="0">
                <a:solidFill>
                  <a:schemeClr val="bg1"/>
                </a:solidFill>
              </a:rPr>
              <a:t>Caudal de desborde (</a:t>
            </a:r>
            <a:r>
              <a:rPr lang="es-ES" sz="2400" dirty="0" err="1" smtClean="0">
                <a:solidFill>
                  <a:schemeClr val="bg1"/>
                </a:solidFill>
              </a:rPr>
              <a:t>Overflow</a:t>
            </a:r>
            <a:r>
              <a:rPr lang="es-ES" sz="2400" dirty="0" smtClean="0">
                <a:solidFill>
                  <a:schemeClr val="bg1"/>
                </a:solidFill>
              </a:rPr>
              <a:t>)</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r>
              <a:rPr lang="es-ES" sz="2400" dirty="0" smtClean="0">
                <a:solidFill>
                  <a:schemeClr val="bg1"/>
                </a:solidFill>
              </a:rPr>
              <a:t>Pendientes en las líneas</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r>
              <a:rPr lang="es-ES" sz="2400" dirty="0" smtClean="0">
                <a:solidFill>
                  <a:schemeClr val="bg1"/>
                </a:solidFill>
              </a:rPr>
              <a:t>Cruces</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r>
              <a:rPr lang="es-ES" sz="2400" dirty="0" smtClean="0">
                <a:solidFill>
                  <a:schemeClr val="bg1"/>
                </a:solidFill>
              </a:rPr>
              <a:t>Condiciones climatológicas</a:t>
            </a:r>
          </a:p>
          <a:p>
            <a:pPr marL="342900" indent="-342900">
              <a:buFont typeface="Arial" pitchFamily="34" charset="0"/>
              <a:buChar char="•"/>
            </a:pPr>
            <a:endParaRPr lang="es-ES" sz="2400" dirty="0" smtClean="0">
              <a:solidFill>
                <a:schemeClr val="bg1"/>
              </a:solidFill>
            </a:endParaRPr>
          </a:p>
          <a:p>
            <a:pPr marL="342900" indent="-342900">
              <a:buFont typeface="Arial" pitchFamily="34" charset="0"/>
              <a:buChar char="•"/>
            </a:pPr>
            <a:endParaRPr lang="es-ES" sz="2400" dirty="0">
              <a:solidFill>
                <a:schemeClr val="bg1"/>
              </a:solidFill>
            </a:endParaRPr>
          </a:p>
          <a:p>
            <a:pPr algn="ctr"/>
            <a:r>
              <a:rPr lang="es-ES" sz="2400" dirty="0" smtClean="0">
                <a:solidFill>
                  <a:schemeClr val="bg1"/>
                </a:solidFill>
              </a:rPr>
              <a:t>SISTEMA DE SER ESCOGIDO CIENTIFICA, TECNICA Y ECONOMICAMENTE</a:t>
            </a:r>
            <a:endParaRPr lang="es-ES" sz="2400" dirty="0">
              <a:solidFill>
                <a:schemeClr val="bg1"/>
              </a:solidFill>
            </a:endParaRPr>
          </a:p>
        </p:txBody>
      </p:sp>
    </p:spTree>
    <p:extLst>
      <p:ext uri="{BB962C8B-B14F-4D97-AF65-F5344CB8AC3E}">
        <p14:creationId xmlns:p14="http://schemas.microsoft.com/office/powerpoint/2010/main" val="3058897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smtClean="0">
                <a:solidFill>
                  <a:schemeClr val="bg1"/>
                </a:solidFill>
                <a:latin typeface="Arial" charset="0"/>
              </a:rPr>
              <a:t>Localización Geográfica</a:t>
            </a:r>
            <a:endParaRPr lang="es-ES_tradnl" sz="2000" b="1" dirty="0">
              <a:solidFill>
                <a:schemeClr val="bg1"/>
              </a:solidFill>
              <a:latin typeface="Arial" charset="0"/>
            </a:endParaRPr>
          </a:p>
        </p:txBody>
      </p:sp>
      <p:sp>
        <p:nvSpPr>
          <p:cNvPr id="27" name="26 Rectángulo"/>
          <p:cNvSpPr/>
          <p:nvPr/>
        </p:nvSpPr>
        <p:spPr>
          <a:xfrm>
            <a:off x="251520" y="1052736"/>
            <a:ext cx="8352928" cy="646331"/>
          </a:xfrm>
          <a:prstGeom prst="rect">
            <a:avLst/>
          </a:prstGeom>
        </p:spPr>
        <p:txBody>
          <a:bodyPr wrap="square">
            <a:spAutoFit/>
          </a:bodyPr>
          <a:lstStyle/>
          <a:p>
            <a:endParaRPr lang="es-EC" dirty="0" smtClean="0">
              <a:solidFill>
                <a:schemeClr val="bg1"/>
              </a:solidFill>
              <a:latin typeface="Arial" pitchFamily="34" charset="0"/>
              <a:cs typeface="Arial" pitchFamily="34" charset="0"/>
            </a:endParaRPr>
          </a:p>
          <a:p>
            <a:endParaRPr lang="es-EC" dirty="0">
              <a:solidFill>
                <a:schemeClr val="bg1"/>
              </a:solidFill>
              <a:latin typeface="Arial" pitchFamily="34" charset="0"/>
              <a:cs typeface="Arial" pitchFamily="34" charset="0"/>
            </a:endParaRPr>
          </a:p>
        </p:txBody>
      </p:sp>
      <p:pic>
        <p:nvPicPr>
          <p:cNvPr id="6" name="5 Imagen"/>
          <p:cNvPicPr/>
          <p:nvPr/>
        </p:nvPicPr>
        <p:blipFill rotWithShape="1">
          <a:blip r:embed="rId2"/>
          <a:srcRect l="15520" t="25424" r="37390" b="14406"/>
          <a:stretch/>
        </p:blipFill>
        <p:spPr bwMode="auto">
          <a:xfrm>
            <a:off x="935596" y="1054202"/>
            <a:ext cx="6984776" cy="4896543"/>
          </a:xfrm>
          <a:prstGeom prst="rect">
            <a:avLst/>
          </a:prstGeom>
          <a:ln>
            <a:noFill/>
          </a:ln>
          <a:extLst>
            <a:ext uri="{53640926-AAD7-44D8-BBD7-CCE9431645EC}">
              <a14:shadowObscured xmlns:a14="http://schemas.microsoft.com/office/drawing/2010/main"/>
            </a:ext>
          </a:extLst>
        </p:spPr>
      </p:pic>
      <p:sp>
        <p:nvSpPr>
          <p:cNvPr id="2" name="1 CuadroTexto"/>
          <p:cNvSpPr txBox="1"/>
          <p:nvPr/>
        </p:nvSpPr>
        <p:spPr>
          <a:xfrm>
            <a:off x="938329" y="6005621"/>
            <a:ext cx="6984776" cy="369332"/>
          </a:xfrm>
          <a:prstGeom prst="rect">
            <a:avLst/>
          </a:prstGeom>
          <a:noFill/>
        </p:spPr>
        <p:txBody>
          <a:bodyPr wrap="square" rtlCol="0">
            <a:spAutoFit/>
          </a:bodyPr>
          <a:lstStyle/>
          <a:p>
            <a:r>
              <a:rPr lang="es-ES" dirty="0" smtClean="0">
                <a:solidFill>
                  <a:schemeClr val="bg1"/>
                </a:solidFill>
              </a:rPr>
              <a:t>Coordenadas UTM: N 9963130 , E 722600 </a:t>
            </a:r>
            <a:endParaRPr lang="es-ES"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0"/>
          </a:schemeClr>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2" t="19424" r="9155" b="21353"/>
          <a:stretch/>
        </p:blipFill>
        <p:spPr bwMode="auto">
          <a:xfrm>
            <a:off x="17810" y="1196751"/>
            <a:ext cx="9126190" cy="433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987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User\Desktop\TESIS\fotos\fots bahia col\IMG_20130705_1358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950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User\Desktop\TESIS\fotos\fots bahia col\IMG_20130705_1403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C:\Users\User\Desktop\TESIS\fotos\fots bahia col\IMG_20130705_1402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05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8302"/>
            <a:ext cx="8640960" cy="461665"/>
          </a:xfrm>
          <a:prstGeom prst="rect">
            <a:avLst/>
          </a:prstGeom>
          <a:ln>
            <a:solidFill>
              <a:schemeClr val="bg1"/>
            </a:solidFill>
          </a:ln>
        </p:spPr>
        <p:txBody>
          <a:bodyPr wrap="square">
            <a:spAutoFit/>
          </a:bodyPr>
          <a:lstStyle/>
          <a:p>
            <a:r>
              <a:rPr lang="es-ES" sz="2400" dirty="0" smtClean="0">
                <a:solidFill>
                  <a:schemeClr val="bg1"/>
                </a:solidFill>
              </a:rPr>
              <a:t>BASES  DE DISEÑO</a:t>
            </a:r>
            <a:endParaRPr lang="es-ES" sz="2400" dirty="0">
              <a:solidFill>
                <a:schemeClr val="bg1"/>
              </a:solidFill>
            </a:endParaRPr>
          </a:p>
        </p:txBody>
      </p:sp>
      <p:sp>
        <p:nvSpPr>
          <p:cNvPr id="4" name="3 CuadroTexto"/>
          <p:cNvSpPr txBox="1"/>
          <p:nvPr/>
        </p:nvSpPr>
        <p:spPr>
          <a:xfrm>
            <a:off x="119992" y="1484784"/>
            <a:ext cx="8640960" cy="369332"/>
          </a:xfrm>
          <a:prstGeom prst="rect">
            <a:avLst/>
          </a:prstGeom>
          <a:noFill/>
        </p:spPr>
        <p:txBody>
          <a:bodyPr wrap="square" rtlCol="0">
            <a:spAutoFit/>
          </a:bodyPr>
          <a:lstStyle/>
          <a:p>
            <a:pPr marL="285750" indent="-285750">
              <a:buFont typeface="Arial" pitchFamily="34" charset="0"/>
              <a:buChar char="•"/>
            </a:pPr>
            <a:r>
              <a:rPr lang="es-ES" dirty="0" smtClean="0">
                <a:solidFill>
                  <a:schemeClr val="bg1"/>
                </a:solidFill>
              </a:rPr>
              <a:t>Periodo de diseño: 20 años</a:t>
            </a:r>
            <a:endParaRPr lang="es-ES" dirty="0">
              <a:solidFill>
                <a:schemeClr val="bg1"/>
              </a:solidFill>
            </a:endParaRPr>
          </a:p>
        </p:txBody>
      </p:sp>
      <p:sp>
        <p:nvSpPr>
          <p:cNvPr id="5" name="4 CuadroTexto"/>
          <p:cNvSpPr txBox="1"/>
          <p:nvPr/>
        </p:nvSpPr>
        <p:spPr>
          <a:xfrm>
            <a:off x="107504" y="2204864"/>
            <a:ext cx="8640960" cy="369332"/>
          </a:xfrm>
          <a:prstGeom prst="rect">
            <a:avLst/>
          </a:prstGeom>
          <a:noFill/>
        </p:spPr>
        <p:txBody>
          <a:bodyPr wrap="square" rtlCol="0">
            <a:spAutoFit/>
          </a:bodyPr>
          <a:lstStyle/>
          <a:p>
            <a:pPr marL="285750" indent="-285750">
              <a:buFont typeface="Arial" pitchFamily="34" charset="0"/>
              <a:buChar char="•"/>
            </a:pPr>
            <a:r>
              <a:rPr lang="es-ES" dirty="0" smtClean="0">
                <a:solidFill>
                  <a:schemeClr val="bg1"/>
                </a:solidFill>
              </a:rPr>
              <a:t>Estimación de la población futura: 4100 habitantes</a:t>
            </a:r>
            <a:endParaRPr lang="es-ES" dirty="0">
              <a:solidFill>
                <a:schemeClr val="bg1"/>
              </a:solidFill>
            </a:endParaRPr>
          </a:p>
        </p:txBody>
      </p:sp>
      <p:sp>
        <p:nvSpPr>
          <p:cNvPr id="6" name="5 CuadroTexto"/>
          <p:cNvSpPr txBox="1"/>
          <p:nvPr/>
        </p:nvSpPr>
        <p:spPr>
          <a:xfrm>
            <a:off x="119992" y="3068960"/>
            <a:ext cx="8640960" cy="369332"/>
          </a:xfrm>
          <a:prstGeom prst="rect">
            <a:avLst/>
          </a:prstGeom>
          <a:noFill/>
        </p:spPr>
        <p:txBody>
          <a:bodyPr wrap="square" rtlCol="0">
            <a:spAutoFit/>
          </a:bodyPr>
          <a:lstStyle/>
          <a:p>
            <a:pPr marL="285750" indent="-285750">
              <a:buFont typeface="Arial" pitchFamily="34" charset="0"/>
              <a:buChar char="•"/>
            </a:pPr>
            <a:r>
              <a:rPr lang="es-ES" dirty="0" err="1" smtClean="0">
                <a:solidFill>
                  <a:schemeClr val="bg1"/>
                </a:solidFill>
              </a:rPr>
              <a:t>Areas</a:t>
            </a:r>
            <a:r>
              <a:rPr lang="es-ES" dirty="0" smtClean="0">
                <a:solidFill>
                  <a:schemeClr val="bg1"/>
                </a:solidFill>
              </a:rPr>
              <a:t> tributarias:</a:t>
            </a:r>
            <a:endParaRPr lang="es-ES" dirty="0">
              <a:solidFill>
                <a:schemeClr val="bg1"/>
              </a:solidFill>
            </a:endParaRPr>
          </a:p>
        </p:txBody>
      </p:sp>
    </p:spTree>
    <p:extLst>
      <p:ext uri="{BB962C8B-B14F-4D97-AF65-F5344CB8AC3E}">
        <p14:creationId xmlns:p14="http://schemas.microsoft.com/office/powerpoint/2010/main" val="3907301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78" t="20189" r="9154" b="20189"/>
          <a:stretch/>
        </p:blipFill>
        <p:spPr bwMode="auto">
          <a:xfrm>
            <a:off x="0" y="1772816"/>
            <a:ext cx="9144000" cy="379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9329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23462"/>
            <a:ext cx="8928992" cy="523220"/>
          </a:xfrm>
          <a:prstGeom prst="rect">
            <a:avLst/>
          </a:prstGeom>
          <a:ln>
            <a:solidFill>
              <a:schemeClr val="bg1"/>
            </a:solidFill>
          </a:ln>
        </p:spPr>
        <p:txBody>
          <a:bodyPr wrap="square">
            <a:spAutoFit/>
          </a:bodyPr>
          <a:lstStyle/>
          <a:p>
            <a:pPr algn="ctr"/>
            <a:r>
              <a:rPr lang="es-EC" sz="2800" b="1" dirty="0" smtClean="0">
                <a:solidFill>
                  <a:schemeClr val="bg1"/>
                </a:solidFill>
              </a:rPr>
              <a:t>CONSIDERACIONES IMPORTANTES:</a:t>
            </a:r>
            <a:endParaRPr lang="es-ES" sz="2800" b="1" dirty="0">
              <a:solidFill>
                <a:schemeClr val="bg1"/>
              </a:solidFill>
            </a:endParaRPr>
          </a:p>
        </p:txBody>
      </p:sp>
      <p:sp>
        <p:nvSpPr>
          <p:cNvPr id="3" name="2 CuadroTexto"/>
          <p:cNvSpPr txBox="1"/>
          <p:nvPr/>
        </p:nvSpPr>
        <p:spPr>
          <a:xfrm>
            <a:off x="395536" y="1268760"/>
            <a:ext cx="8424936" cy="1569660"/>
          </a:xfrm>
          <a:prstGeom prst="rect">
            <a:avLst/>
          </a:prstGeom>
          <a:noFill/>
        </p:spPr>
        <p:txBody>
          <a:bodyPr wrap="square" rtlCol="0">
            <a:spAutoFit/>
          </a:bodyPr>
          <a:lstStyle/>
          <a:p>
            <a:pPr marL="285750" indent="-285750">
              <a:buFont typeface="Arial" pitchFamily="34" charset="0"/>
              <a:buChar char="•"/>
            </a:pPr>
            <a:r>
              <a:rPr lang="es-ES" sz="2400" dirty="0" smtClean="0">
                <a:solidFill>
                  <a:schemeClr val="bg1"/>
                </a:solidFill>
              </a:rPr>
              <a:t>Conexión a sistema existente</a:t>
            </a:r>
          </a:p>
          <a:p>
            <a:pPr marL="285750" indent="-285750">
              <a:buFont typeface="Arial" pitchFamily="34" charset="0"/>
              <a:buChar char="•"/>
            </a:pPr>
            <a:endParaRPr lang="es-ES" sz="2400" dirty="0">
              <a:solidFill>
                <a:schemeClr val="bg1"/>
              </a:solidFill>
            </a:endParaRPr>
          </a:p>
          <a:p>
            <a:pPr marL="285750" indent="-285750">
              <a:buFont typeface="Arial" pitchFamily="34" charset="0"/>
              <a:buChar char="•"/>
            </a:pPr>
            <a:r>
              <a:rPr lang="es-ES" sz="2400" dirty="0" smtClean="0">
                <a:solidFill>
                  <a:schemeClr val="bg1"/>
                </a:solidFill>
              </a:rPr>
              <a:t>Configuración del Sistema de Alcantarillado con </a:t>
            </a:r>
          </a:p>
          <a:p>
            <a:r>
              <a:rPr lang="es-ES" sz="2400" dirty="0">
                <a:solidFill>
                  <a:schemeClr val="bg1"/>
                </a:solidFill>
              </a:rPr>
              <a:t> </a:t>
            </a:r>
            <a:r>
              <a:rPr lang="es-ES" sz="2400" dirty="0" smtClean="0">
                <a:solidFill>
                  <a:schemeClr val="bg1"/>
                </a:solidFill>
              </a:rPr>
              <a:t>    ramales laterales (Red Terciaria)</a:t>
            </a:r>
            <a:endParaRPr lang="es-ES" sz="2400" dirty="0">
              <a:solidFill>
                <a:schemeClr val="bg1"/>
              </a:solidFill>
            </a:endParaRPr>
          </a:p>
        </p:txBody>
      </p:sp>
    </p:spTree>
    <p:extLst>
      <p:ext uri="{BB962C8B-B14F-4D97-AF65-F5344CB8AC3E}">
        <p14:creationId xmlns:p14="http://schemas.microsoft.com/office/powerpoint/2010/main" val="22413006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alpha val="83000"/>
          </a:schemeClr>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8" t="18627" r="8656" b="21672"/>
          <a:stretch/>
        </p:blipFill>
        <p:spPr bwMode="auto">
          <a:xfrm>
            <a:off x="1" y="2011409"/>
            <a:ext cx="9143999" cy="401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575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1466850"/>
            <a:ext cx="9144000" cy="3924300"/>
          </a:xfrm>
          <a:prstGeom prst="rect">
            <a:avLst/>
          </a:prstGeom>
          <a:noFill/>
          <a:ln>
            <a:noFill/>
          </a:ln>
        </p:spPr>
      </p:pic>
      <p:sp>
        <p:nvSpPr>
          <p:cNvPr id="3" name="2 CuadroTexto"/>
          <p:cNvSpPr txBox="1"/>
          <p:nvPr/>
        </p:nvSpPr>
        <p:spPr>
          <a:xfrm>
            <a:off x="251520" y="476672"/>
            <a:ext cx="8640960" cy="400110"/>
          </a:xfrm>
          <a:prstGeom prst="rect">
            <a:avLst/>
          </a:prstGeom>
          <a:noFill/>
          <a:ln>
            <a:solidFill>
              <a:schemeClr val="bg1"/>
            </a:solidFill>
          </a:ln>
        </p:spPr>
        <p:txBody>
          <a:bodyPr wrap="square" rtlCol="0">
            <a:spAutoFit/>
          </a:bodyPr>
          <a:lstStyle/>
          <a:p>
            <a:pPr algn="ctr"/>
            <a:r>
              <a:rPr lang="es-ES" sz="2000" b="1" dirty="0" smtClean="0">
                <a:solidFill>
                  <a:schemeClr val="bg1"/>
                </a:solidFill>
              </a:rPr>
              <a:t>CALCULO HIDRAULICO</a:t>
            </a:r>
            <a:endParaRPr lang="es-ES" sz="2000" b="1" dirty="0">
              <a:solidFill>
                <a:schemeClr val="bg1"/>
              </a:solidFill>
            </a:endParaRPr>
          </a:p>
        </p:txBody>
      </p:sp>
    </p:spTree>
    <p:extLst>
      <p:ext uri="{BB962C8B-B14F-4D97-AF65-F5344CB8AC3E}">
        <p14:creationId xmlns:p14="http://schemas.microsoft.com/office/powerpoint/2010/main" val="12424166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2291479"/>
            <a:ext cx="9144000" cy="4554855"/>
          </a:xfrm>
          <a:prstGeom prst="rect">
            <a:avLst/>
          </a:prstGeom>
          <a:noFill/>
          <a:ln>
            <a:noFill/>
          </a:ln>
        </p:spPr>
      </p:pic>
      <p:sp>
        <p:nvSpPr>
          <p:cNvPr id="3" name="CuadroTexto 143"/>
          <p:cNvSpPr txBox="1"/>
          <p:nvPr/>
        </p:nvSpPr>
        <p:spPr>
          <a:xfrm>
            <a:off x="8748464" y="-12868"/>
            <a:ext cx="360040" cy="212365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C.</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H</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DRAULICO</a:t>
            </a:r>
          </a:p>
        </p:txBody>
      </p:sp>
    </p:spTree>
    <p:extLst>
      <p:ext uri="{BB962C8B-B14F-4D97-AF65-F5344CB8AC3E}">
        <p14:creationId xmlns:p14="http://schemas.microsoft.com/office/powerpoint/2010/main" val="17300503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2636912"/>
            <a:ext cx="9144000" cy="2875280"/>
          </a:xfrm>
          <a:prstGeom prst="rect">
            <a:avLst/>
          </a:prstGeom>
          <a:noFill/>
          <a:ln>
            <a:noFill/>
          </a:ln>
        </p:spPr>
      </p:pic>
      <p:sp>
        <p:nvSpPr>
          <p:cNvPr id="3" name="CuadroTexto 143"/>
          <p:cNvSpPr txBox="1"/>
          <p:nvPr/>
        </p:nvSpPr>
        <p:spPr>
          <a:xfrm>
            <a:off x="8748464" y="-12868"/>
            <a:ext cx="360040" cy="212365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C.</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H</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DRAULICO</a:t>
            </a:r>
          </a:p>
        </p:txBody>
      </p:sp>
    </p:spTree>
    <p:extLst>
      <p:ext uri="{BB962C8B-B14F-4D97-AF65-F5344CB8AC3E}">
        <p14:creationId xmlns:p14="http://schemas.microsoft.com/office/powerpoint/2010/main" val="253238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143"/>
          <p:cNvSpPr txBox="1"/>
          <p:nvPr/>
        </p:nvSpPr>
        <p:spPr>
          <a:xfrm>
            <a:off x="271463" y="354013"/>
            <a:ext cx="7791450" cy="523220"/>
          </a:xfrm>
          <a:prstGeom prst="rect">
            <a:avLst/>
          </a:prstGeom>
          <a:noFill/>
          <a:ln>
            <a:solidFill>
              <a:schemeClr val="bg1"/>
            </a:solidFill>
          </a:ln>
        </p:spPr>
        <p:txBody>
          <a:bodyPr>
            <a:spAutoFit/>
          </a:bodyPr>
          <a:lstStyle/>
          <a:p>
            <a:pPr algn="l"/>
            <a:r>
              <a:rPr lang="es-ES_tradnl" sz="2800" b="1" dirty="0" smtClean="0">
                <a:solidFill>
                  <a:schemeClr val="bg1"/>
                </a:solidFill>
                <a:latin typeface="Arial" charset="0"/>
              </a:rPr>
              <a:t>Características climáticas</a:t>
            </a:r>
            <a:endParaRPr lang="es-ES_tradnl" sz="2800" b="1" dirty="0">
              <a:solidFill>
                <a:schemeClr val="bg1"/>
              </a:solidFill>
              <a:latin typeface="Arial" charset="0"/>
            </a:endParaRPr>
          </a:p>
        </p:txBody>
      </p:sp>
      <p:sp>
        <p:nvSpPr>
          <p:cNvPr id="4" name="CuadroTexto 69"/>
          <p:cNvSpPr txBox="1">
            <a:spLocks noChangeArrowheads="1"/>
          </p:cNvSpPr>
          <p:nvPr/>
        </p:nvSpPr>
        <p:spPr bwMode="auto">
          <a:xfrm>
            <a:off x="107504" y="1412776"/>
            <a:ext cx="8790113" cy="2677656"/>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es-ES" sz="2800" dirty="0" smtClean="0">
                <a:solidFill>
                  <a:schemeClr val="bg1"/>
                </a:solidFill>
              </a:rPr>
              <a:t>Condición Subtropical</a:t>
            </a:r>
          </a:p>
          <a:p>
            <a:pPr marL="285750" indent="-285750">
              <a:lnSpc>
                <a:spcPct val="150000"/>
              </a:lnSpc>
              <a:buFont typeface="Arial" pitchFamily="34" charset="0"/>
              <a:buChar char="•"/>
            </a:pPr>
            <a:r>
              <a:rPr lang="es-ES" sz="2800" dirty="0" smtClean="0">
                <a:solidFill>
                  <a:schemeClr val="bg1"/>
                </a:solidFill>
              </a:rPr>
              <a:t>Altitud media 656 msnm</a:t>
            </a:r>
          </a:p>
          <a:p>
            <a:pPr marL="285750" indent="-285750">
              <a:lnSpc>
                <a:spcPct val="150000"/>
              </a:lnSpc>
              <a:buFont typeface="Arial" pitchFamily="34" charset="0"/>
              <a:buChar char="•"/>
            </a:pPr>
            <a:r>
              <a:rPr lang="es-ES" sz="2800" dirty="0" smtClean="0">
                <a:solidFill>
                  <a:schemeClr val="bg1"/>
                </a:solidFill>
              </a:rPr>
              <a:t>Temperatura promedio 23</a:t>
            </a:r>
            <a:r>
              <a:rPr lang="es-ES" sz="2800" dirty="0" smtClean="0">
                <a:solidFill>
                  <a:schemeClr val="bg1"/>
                </a:solidFill>
                <a:latin typeface="Calibri"/>
                <a:cs typeface="Calibri"/>
              </a:rPr>
              <a:t>°</a:t>
            </a:r>
            <a:r>
              <a:rPr lang="es-ES" sz="2800" dirty="0" smtClean="0">
                <a:solidFill>
                  <a:schemeClr val="bg1"/>
                </a:solidFill>
              </a:rPr>
              <a:t>C</a:t>
            </a:r>
          </a:p>
          <a:p>
            <a:pPr marL="285750" indent="-285750">
              <a:lnSpc>
                <a:spcPct val="150000"/>
              </a:lnSpc>
              <a:buFont typeface="Arial" pitchFamily="34" charset="0"/>
              <a:buChar char="•"/>
            </a:pPr>
            <a:r>
              <a:rPr lang="es-ES" sz="2800" dirty="0" smtClean="0">
                <a:solidFill>
                  <a:schemeClr val="bg1"/>
                </a:solidFill>
              </a:rPr>
              <a:t>287 días de lluvia ( humedad mensual 90%)</a:t>
            </a:r>
            <a:endParaRPr lang="es-ES" sz="2800"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rcRect/>
          <a:stretch>
            <a:fillRect/>
          </a:stretch>
        </p:blipFill>
        <p:spPr bwMode="auto">
          <a:xfrm>
            <a:off x="2465" y="3210796"/>
            <a:ext cx="9144000" cy="3111500"/>
          </a:xfrm>
          <a:prstGeom prst="rect">
            <a:avLst/>
          </a:prstGeom>
          <a:noFill/>
          <a:ln>
            <a:noFill/>
          </a:ln>
        </p:spPr>
      </p:pic>
      <p:sp>
        <p:nvSpPr>
          <p:cNvPr id="3" name="CuadroTexto 143"/>
          <p:cNvSpPr txBox="1"/>
          <p:nvPr/>
        </p:nvSpPr>
        <p:spPr>
          <a:xfrm>
            <a:off x="8748464" y="-12868"/>
            <a:ext cx="360040" cy="2123658"/>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C.</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H</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DRAULICO</a:t>
            </a:r>
          </a:p>
        </p:txBody>
      </p:sp>
    </p:spTree>
    <p:extLst>
      <p:ext uri="{BB962C8B-B14F-4D97-AF65-F5344CB8AC3E}">
        <p14:creationId xmlns:p14="http://schemas.microsoft.com/office/powerpoint/2010/main" val="5437665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310470"/>
            <a:ext cx="7524328" cy="461665"/>
          </a:xfrm>
          <a:prstGeom prst="rect">
            <a:avLst/>
          </a:prstGeom>
        </p:spPr>
        <p:txBody>
          <a:bodyPr wrap="square">
            <a:spAutoFit/>
          </a:bodyPr>
          <a:lstStyle/>
          <a:p>
            <a:r>
              <a:rPr lang="es-EC" sz="2400" b="1" dirty="0">
                <a:solidFill>
                  <a:schemeClr val="bg1"/>
                </a:solidFill>
              </a:rPr>
              <a:t>FICHA SOCIO-AMBIENTAL DE EVALUACION PRELIMINAR</a:t>
            </a:r>
            <a:endParaRPr lang="es-ES" sz="2400" b="1" dirty="0">
              <a:solidFill>
                <a:schemeClr val="bg1"/>
              </a:solidFill>
            </a:endParaRPr>
          </a:p>
        </p:txBody>
      </p:sp>
      <p:sp>
        <p:nvSpPr>
          <p:cNvPr id="3" name="2 Rectángulo"/>
          <p:cNvSpPr/>
          <p:nvPr/>
        </p:nvSpPr>
        <p:spPr>
          <a:xfrm>
            <a:off x="269268" y="2636912"/>
            <a:ext cx="8640960" cy="3970318"/>
          </a:xfrm>
          <a:prstGeom prst="rect">
            <a:avLst/>
          </a:prstGeom>
        </p:spPr>
        <p:txBody>
          <a:bodyPr wrap="square">
            <a:spAutoFit/>
          </a:bodyPr>
          <a:lstStyle/>
          <a:p>
            <a:pPr marL="285750" indent="-285750">
              <a:buFont typeface="Arial" pitchFamily="34" charset="0"/>
              <a:buChar char="•"/>
            </a:pPr>
            <a:r>
              <a:rPr lang="es-EC" dirty="0">
                <a:solidFill>
                  <a:schemeClr val="bg1"/>
                </a:solidFill>
              </a:rPr>
              <a:t>Localización: </a:t>
            </a:r>
            <a:endParaRPr lang="es-EC" dirty="0" smtClean="0">
              <a:solidFill>
                <a:schemeClr val="bg1"/>
              </a:solidFill>
            </a:endParaRPr>
          </a:p>
          <a:p>
            <a:r>
              <a:rPr lang="es-EC" dirty="0" smtClean="0">
                <a:solidFill>
                  <a:schemeClr val="bg1"/>
                </a:solidFill>
              </a:rPr>
              <a:t>La </a:t>
            </a:r>
            <a:r>
              <a:rPr lang="es-EC" dirty="0">
                <a:solidFill>
                  <a:schemeClr val="bg1"/>
                </a:solidFill>
              </a:rPr>
              <a:t>Cooperativa Bahía Colorada, se encuentra ubicada en el centro de la ciudad, a la altura del Terminal Terrestre, margen derecho; también se la puede ubicar por la Av. Abraham Calazacon (Anillo Vial) delimitado de acuerdo al siguiente detalle:</a:t>
            </a:r>
            <a:endParaRPr lang="es-ES" dirty="0">
              <a:solidFill>
                <a:schemeClr val="bg1"/>
              </a:solidFill>
            </a:endParaRPr>
          </a:p>
          <a:p>
            <a:pPr lvl="0"/>
            <a:r>
              <a:rPr lang="es-EC" dirty="0">
                <a:solidFill>
                  <a:schemeClr val="bg1"/>
                </a:solidFill>
              </a:rPr>
              <a:t>Por el norte, calle OTONGO MAPALI</a:t>
            </a:r>
            <a:endParaRPr lang="es-ES" dirty="0">
              <a:solidFill>
                <a:schemeClr val="bg1"/>
              </a:solidFill>
            </a:endParaRPr>
          </a:p>
          <a:p>
            <a:pPr lvl="0"/>
            <a:r>
              <a:rPr lang="es-EC" dirty="0">
                <a:solidFill>
                  <a:schemeClr val="bg1"/>
                </a:solidFill>
              </a:rPr>
              <a:t>Por el sur, AV. ABRAHAM CALAZACON</a:t>
            </a:r>
            <a:endParaRPr lang="es-ES" dirty="0">
              <a:solidFill>
                <a:schemeClr val="bg1"/>
              </a:solidFill>
            </a:endParaRPr>
          </a:p>
          <a:p>
            <a:pPr lvl="0"/>
            <a:r>
              <a:rPr lang="es-EC" dirty="0">
                <a:solidFill>
                  <a:schemeClr val="bg1"/>
                </a:solidFill>
              </a:rPr>
              <a:t>Por el este, calle POSTE</a:t>
            </a:r>
            <a:endParaRPr lang="es-ES" dirty="0">
              <a:solidFill>
                <a:schemeClr val="bg1"/>
              </a:solidFill>
            </a:endParaRPr>
          </a:p>
          <a:p>
            <a:pPr lvl="0"/>
            <a:r>
              <a:rPr lang="es-EC" dirty="0">
                <a:solidFill>
                  <a:schemeClr val="bg1"/>
                </a:solidFill>
              </a:rPr>
              <a:t>Por el oeste, AV. </a:t>
            </a:r>
            <a:r>
              <a:rPr lang="es-EC" dirty="0" smtClean="0">
                <a:solidFill>
                  <a:schemeClr val="bg1"/>
                </a:solidFill>
              </a:rPr>
              <a:t>ESMERALDAS</a:t>
            </a:r>
          </a:p>
          <a:p>
            <a:pPr lvl="0"/>
            <a:endParaRPr lang="es-ES" dirty="0">
              <a:solidFill>
                <a:schemeClr val="bg1"/>
              </a:solidFill>
            </a:endParaRPr>
          </a:p>
          <a:p>
            <a:pPr marL="285750" indent="-285750">
              <a:buFont typeface="Arial" pitchFamily="34" charset="0"/>
              <a:buChar char="•"/>
            </a:pPr>
            <a:r>
              <a:rPr lang="es-EC" dirty="0" smtClean="0">
                <a:solidFill>
                  <a:schemeClr val="bg1"/>
                </a:solidFill>
              </a:rPr>
              <a:t>Clima</a:t>
            </a:r>
            <a:r>
              <a:rPr lang="es-EC" dirty="0">
                <a:solidFill>
                  <a:schemeClr val="bg1"/>
                </a:solidFill>
              </a:rPr>
              <a:t>: </a:t>
            </a:r>
            <a:endParaRPr lang="es-EC" dirty="0" smtClean="0">
              <a:solidFill>
                <a:schemeClr val="bg1"/>
              </a:solidFill>
            </a:endParaRPr>
          </a:p>
          <a:p>
            <a:r>
              <a:rPr lang="es-EC" dirty="0" smtClean="0">
                <a:solidFill>
                  <a:schemeClr val="bg1"/>
                </a:solidFill>
              </a:rPr>
              <a:t>Tropical-húmedo </a:t>
            </a:r>
            <a:r>
              <a:rPr lang="es-EC" dirty="0">
                <a:solidFill>
                  <a:schemeClr val="bg1"/>
                </a:solidFill>
              </a:rPr>
              <a:t>La temperatura media  es de </a:t>
            </a:r>
            <a:r>
              <a:rPr lang="es-EC" dirty="0" smtClean="0">
                <a:solidFill>
                  <a:schemeClr val="bg1"/>
                </a:solidFill>
              </a:rPr>
              <a:t>23˚C</a:t>
            </a:r>
            <a:r>
              <a:rPr lang="es-EC" dirty="0">
                <a:solidFill>
                  <a:schemeClr val="bg1"/>
                </a:solidFill>
              </a:rPr>
              <a:t>, el sector es llano con pendientes bajas.  En el sentido norte – sur, en su área de terreno se encuentra una quebrada de gran profundidad</a:t>
            </a:r>
            <a:r>
              <a:rPr lang="es-EC" dirty="0" smtClean="0">
                <a:solidFill>
                  <a:schemeClr val="bg1"/>
                </a:solidFill>
              </a:rPr>
              <a:t>.</a:t>
            </a:r>
          </a:p>
          <a:p>
            <a:endParaRPr lang="es-ES" dirty="0">
              <a:solidFill>
                <a:schemeClr val="bg1"/>
              </a:solidFill>
            </a:endParaRPr>
          </a:p>
        </p:txBody>
      </p:sp>
      <p:sp>
        <p:nvSpPr>
          <p:cNvPr id="4" name="3 Rectángulo"/>
          <p:cNvSpPr/>
          <p:nvPr/>
        </p:nvSpPr>
        <p:spPr>
          <a:xfrm>
            <a:off x="309693" y="802740"/>
            <a:ext cx="1901611" cy="523220"/>
          </a:xfrm>
          <a:prstGeom prst="rect">
            <a:avLst/>
          </a:prstGeom>
        </p:spPr>
        <p:txBody>
          <a:bodyPr wrap="none">
            <a:spAutoFit/>
          </a:bodyPr>
          <a:lstStyle/>
          <a:p>
            <a:r>
              <a:rPr lang="es-EC" sz="2800" b="1" dirty="0" smtClean="0">
                <a:solidFill>
                  <a:schemeClr val="bg1"/>
                </a:solidFill>
              </a:rPr>
              <a:t>LÍNEA BASE</a:t>
            </a:r>
            <a:endParaRPr lang="es-ES" sz="2800" b="1" dirty="0">
              <a:solidFill>
                <a:schemeClr val="bg1"/>
              </a:solidFill>
            </a:endParaRPr>
          </a:p>
        </p:txBody>
      </p:sp>
      <p:sp>
        <p:nvSpPr>
          <p:cNvPr id="5" name="4 Rectángulo"/>
          <p:cNvSpPr/>
          <p:nvPr/>
        </p:nvSpPr>
        <p:spPr>
          <a:xfrm>
            <a:off x="269268" y="1757794"/>
            <a:ext cx="8335180" cy="461665"/>
          </a:xfrm>
          <a:prstGeom prst="rect">
            <a:avLst/>
          </a:prstGeom>
          <a:ln>
            <a:solidFill>
              <a:schemeClr val="bg1"/>
            </a:solidFill>
          </a:ln>
        </p:spPr>
        <p:txBody>
          <a:bodyPr wrap="square">
            <a:spAutoFit/>
          </a:bodyPr>
          <a:lstStyle/>
          <a:p>
            <a:pPr algn="ctr"/>
            <a:r>
              <a:rPr lang="es-EC" sz="2400" b="1" dirty="0" smtClean="0">
                <a:solidFill>
                  <a:schemeClr val="bg1"/>
                </a:solidFill>
              </a:rPr>
              <a:t>ASPECTO FÍSICO</a:t>
            </a:r>
            <a:endParaRPr lang="es-ES" sz="2400" b="1" dirty="0">
              <a:solidFill>
                <a:schemeClr val="bg1"/>
              </a:solidFill>
            </a:endParaRPr>
          </a:p>
        </p:txBody>
      </p:sp>
    </p:spTree>
    <p:extLst>
      <p:ext uri="{BB962C8B-B14F-4D97-AF65-F5344CB8AC3E}">
        <p14:creationId xmlns:p14="http://schemas.microsoft.com/office/powerpoint/2010/main" val="12897752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801" y="1628800"/>
            <a:ext cx="9036496" cy="3416320"/>
          </a:xfrm>
          <a:prstGeom prst="rect">
            <a:avLst/>
          </a:prstGeom>
        </p:spPr>
        <p:txBody>
          <a:bodyPr wrap="square">
            <a:spAutoFit/>
          </a:bodyPr>
          <a:lstStyle/>
          <a:p>
            <a:pPr marL="285750" indent="-285750">
              <a:buFont typeface="Arial" pitchFamily="34" charset="0"/>
              <a:buChar char="•"/>
            </a:pPr>
            <a:r>
              <a:rPr lang="es-EC" dirty="0" smtClean="0">
                <a:solidFill>
                  <a:schemeClr val="bg1"/>
                </a:solidFill>
              </a:rPr>
              <a:t>Precipitación</a:t>
            </a:r>
            <a:r>
              <a:rPr lang="es-EC" dirty="0">
                <a:solidFill>
                  <a:schemeClr val="bg1"/>
                </a:solidFill>
              </a:rPr>
              <a:t>: </a:t>
            </a:r>
          </a:p>
          <a:p>
            <a:r>
              <a:rPr lang="es-EC" dirty="0">
                <a:solidFill>
                  <a:schemeClr val="bg1"/>
                </a:solidFill>
              </a:rPr>
              <a:t>La  precipitación anual en la región está en el orden de 4.257,7 </a:t>
            </a:r>
            <a:r>
              <a:rPr lang="es-EC" dirty="0" err="1">
                <a:solidFill>
                  <a:schemeClr val="bg1"/>
                </a:solidFill>
              </a:rPr>
              <a:t>mm.</a:t>
            </a:r>
            <a:endParaRPr lang="es-EC" dirty="0">
              <a:solidFill>
                <a:schemeClr val="bg1"/>
              </a:solidFill>
            </a:endParaRPr>
          </a:p>
          <a:p>
            <a:endParaRPr lang="es-ES" dirty="0">
              <a:solidFill>
                <a:schemeClr val="bg1"/>
              </a:solidFill>
            </a:endParaRPr>
          </a:p>
          <a:p>
            <a:pPr marL="285750" indent="-285750">
              <a:buFont typeface="Arial" pitchFamily="34" charset="0"/>
              <a:buChar char="•"/>
            </a:pPr>
            <a:r>
              <a:rPr lang="es-EC" dirty="0" smtClean="0">
                <a:solidFill>
                  <a:schemeClr val="bg1"/>
                </a:solidFill>
              </a:rPr>
              <a:t>Recursos </a:t>
            </a:r>
            <a:r>
              <a:rPr lang="es-EC" dirty="0">
                <a:solidFill>
                  <a:schemeClr val="bg1"/>
                </a:solidFill>
              </a:rPr>
              <a:t>Hídricos: </a:t>
            </a:r>
            <a:endParaRPr lang="es-EC" dirty="0" smtClean="0">
              <a:solidFill>
                <a:schemeClr val="bg1"/>
              </a:solidFill>
            </a:endParaRPr>
          </a:p>
          <a:p>
            <a:r>
              <a:rPr lang="es-EC" dirty="0" smtClean="0">
                <a:solidFill>
                  <a:schemeClr val="bg1"/>
                </a:solidFill>
              </a:rPr>
              <a:t>En </a:t>
            </a:r>
            <a:r>
              <a:rPr lang="es-EC" dirty="0">
                <a:solidFill>
                  <a:schemeClr val="bg1"/>
                </a:solidFill>
              </a:rPr>
              <a:t>los terrenos de la Cooperativa BAHIA COLORADA 1RA. ETAPA, su recurso hídrico será el que se obtenga del sistema que abastece a la ciudad, por lo que el recurso hídrico que mantendrá dicha cooperativa será superficial (redes de abastecimiento</a:t>
            </a:r>
            <a:r>
              <a:rPr lang="es-EC" dirty="0" smtClean="0">
                <a:solidFill>
                  <a:schemeClr val="bg1"/>
                </a:solidFill>
              </a:rPr>
              <a:t>).</a:t>
            </a:r>
          </a:p>
          <a:p>
            <a:endParaRPr lang="es-ES" dirty="0">
              <a:solidFill>
                <a:schemeClr val="bg1"/>
              </a:solidFill>
            </a:endParaRPr>
          </a:p>
          <a:p>
            <a:pPr marL="285750" indent="-285750">
              <a:buFont typeface="Arial" pitchFamily="34" charset="0"/>
              <a:buChar char="•"/>
            </a:pPr>
            <a:r>
              <a:rPr lang="es-EC" dirty="0" smtClean="0">
                <a:solidFill>
                  <a:schemeClr val="bg1"/>
                </a:solidFill>
              </a:rPr>
              <a:t>Calidad </a:t>
            </a:r>
            <a:r>
              <a:rPr lang="es-EC" dirty="0">
                <a:solidFill>
                  <a:schemeClr val="bg1"/>
                </a:solidFill>
              </a:rPr>
              <a:t>de aire:</a:t>
            </a:r>
          </a:p>
          <a:p>
            <a:r>
              <a:rPr lang="es-EC" dirty="0">
                <a:solidFill>
                  <a:schemeClr val="bg1"/>
                </a:solidFill>
              </a:rPr>
              <a:t> El área donde se ejecutará el proyecto está poco intervenida por lo que existen fuentes no permanentes de contaminación como son el polvo en época seca y la circulación vehicular.	</a:t>
            </a:r>
            <a:endParaRPr lang="es-ES" dirty="0">
              <a:solidFill>
                <a:schemeClr val="bg1"/>
              </a:solidFill>
            </a:endParaRPr>
          </a:p>
        </p:txBody>
      </p:sp>
      <p:sp>
        <p:nvSpPr>
          <p:cNvPr id="3" name="CuadroTexto 143"/>
          <p:cNvSpPr txBox="1"/>
          <p:nvPr/>
        </p:nvSpPr>
        <p:spPr>
          <a:xfrm>
            <a:off x="8748464" y="-12868"/>
            <a:ext cx="360040" cy="2677656"/>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ASPECTO </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F</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S</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CO</a:t>
            </a:r>
          </a:p>
        </p:txBody>
      </p:sp>
    </p:spTree>
    <p:extLst>
      <p:ext uri="{BB962C8B-B14F-4D97-AF65-F5344CB8AC3E}">
        <p14:creationId xmlns:p14="http://schemas.microsoft.com/office/powerpoint/2010/main" val="3118018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908720"/>
            <a:ext cx="8568952" cy="2862322"/>
          </a:xfrm>
          <a:prstGeom prst="rect">
            <a:avLst/>
          </a:prstGeom>
        </p:spPr>
        <p:txBody>
          <a:bodyPr wrap="square">
            <a:spAutoFit/>
          </a:bodyPr>
          <a:lstStyle/>
          <a:p>
            <a:pPr marL="285750" indent="-285750">
              <a:buFont typeface="Arial" pitchFamily="34" charset="0"/>
              <a:buChar char="•"/>
            </a:pPr>
            <a:r>
              <a:rPr lang="es-EC" b="1" dirty="0">
                <a:solidFill>
                  <a:schemeClr val="bg1"/>
                </a:solidFill>
              </a:rPr>
              <a:t>Ecosistema: </a:t>
            </a:r>
            <a:endParaRPr lang="es-EC" b="1" dirty="0" smtClean="0">
              <a:solidFill>
                <a:schemeClr val="bg1"/>
              </a:solidFill>
            </a:endParaRPr>
          </a:p>
          <a:p>
            <a:r>
              <a:rPr lang="es-EC" dirty="0" smtClean="0">
                <a:solidFill>
                  <a:schemeClr val="bg1"/>
                </a:solidFill>
              </a:rPr>
              <a:t>Considerado  </a:t>
            </a:r>
            <a:r>
              <a:rPr lang="es-EC" dirty="0">
                <a:solidFill>
                  <a:schemeClr val="bg1"/>
                </a:solidFill>
              </a:rPr>
              <a:t>como “bosque siempre verde pie montano” (Sierra </a:t>
            </a:r>
            <a:r>
              <a:rPr lang="es-EC" dirty="0" smtClean="0">
                <a:solidFill>
                  <a:schemeClr val="bg1"/>
                </a:solidFill>
              </a:rPr>
              <a:t>1999)</a:t>
            </a:r>
          </a:p>
          <a:p>
            <a:endParaRPr lang="es-EC" dirty="0" smtClean="0">
              <a:solidFill>
                <a:schemeClr val="bg1"/>
              </a:solidFill>
            </a:endParaRPr>
          </a:p>
          <a:p>
            <a:pPr marL="285750" indent="-285750">
              <a:buFont typeface="Arial" pitchFamily="34" charset="0"/>
              <a:buChar char="•"/>
            </a:pPr>
            <a:r>
              <a:rPr lang="es-EC" b="1" dirty="0" smtClean="0">
                <a:solidFill>
                  <a:schemeClr val="bg1"/>
                </a:solidFill>
              </a:rPr>
              <a:t>Flora</a:t>
            </a:r>
            <a:r>
              <a:rPr lang="es-EC" b="1" dirty="0">
                <a:solidFill>
                  <a:schemeClr val="bg1"/>
                </a:solidFill>
              </a:rPr>
              <a:t>: </a:t>
            </a:r>
            <a:endParaRPr lang="es-EC" b="1" dirty="0" smtClean="0">
              <a:solidFill>
                <a:schemeClr val="bg1"/>
              </a:solidFill>
            </a:endParaRPr>
          </a:p>
          <a:p>
            <a:r>
              <a:rPr lang="es-EC" dirty="0" smtClean="0">
                <a:solidFill>
                  <a:schemeClr val="bg1"/>
                </a:solidFill>
              </a:rPr>
              <a:t>El </a:t>
            </a:r>
            <a:r>
              <a:rPr lang="es-EC" dirty="0">
                <a:solidFill>
                  <a:schemeClr val="bg1"/>
                </a:solidFill>
              </a:rPr>
              <a:t>terreno donde se realizará el proyecto está urbanizado por lo que no se afecta la flora, dado que la vegetación es antrópica</a:t>
            </a:r>
            <a:r>
              <a:rPr lang="es-EC" dirty="0" smtClean="0">
                <a:solidFill>
                  <a:schemeClr val="bg1"/>
                </a:solidFill>
              </a:rPr>
              <a:t>.</a:t>
            </a:r>
          </a:p>
          <a:p>
            <a:endParaRPr lang="es-ES" dirty="0">
              <a:solidFill>
                <a:schemeClr val="bg1"/>
              </a:solidFill>
            </a:endParaRPr>
          </a:p>
          <a:p>
            <a:pPr marL="285750" indent="-285750">
              <a:buFont typeface="Arial" pitchFamily="34" charset="0"/>
              <a:buChar char="•"/>
            </a:pPr>
            <a:r>
              <a:rPr lang="es-EC" b="1" dirty="0" smtClean="0">
                <a:solidFill>
                  <a:schemeClr val="bg1"/>
                </a:solidFill>
              </a:rPr>
              <a:t>Fauna</a:t>
            </a:r>
            <a:r>
              <a:rPr lang="es-EC" b="1" dirty="0">
                <a:solidFill>
                  <a:schemeClr val="bg1"/>
                </a:solidFill>
              </a:rPr>
              <a:t>: </a:t>
            </a:r>
            <a:endParaRPr lang="es-EC" b="1" dirty="0" smtClean="0">
              <a:solidFill>
                <a:schemeClr val="bg1"/>
              </a:solidFill>
            </a:endParaRPr>
          </a:p>
          <a:p>
            <a:r>
              <a:rPr lang="es-EC" dirty="0" smtClean="0">
                <a:solidFill>
                  <a:schemeClr val="bg1"/>
                </a:solidFill>
              </a:rPr>
              <a:t>En </a:t>
            </a:r>
            <a:r>
              <a:rPr lang="es-EC" dirty="0">
                <a:solidFill>
                  <a:schemeClr val="bg1"/>
                </a:solidFill>
              </a:rPr>
              <a:t>el área de influencia la fauna es de carácter secundario,  producto de las alteraciones antrópicas, el mal estado de la vegetación y los asentamientos humanos.</a:t>
            </a:r>
            <a:endParaRPr lang="es-ES" dirty="0">
              <a:solidFill>
                <a:schemeClr val="bg1"/>
              </a:solidFill>
            </a:endParaRPr>
          </a:p>
        </p:txBody>
      </p:sp>
      <p:sp>
        <p:nvSpPr>
          <p:cNvPr id="3" name="2 Rectángulo"/>
          <p:cNvSpPr/>
          <p:nvPr/>
        </p:nvSpPr>
        <p:spPr>
          <a:xfrm>
            <a:off x="107504" y="173831"/>
            <a:ext cx="8568952" cy="461665"/>
          </a:xfrm>
          <a:prstGeom prst="rect">
            <a:avLst/>
          </a:prstGeom>
          <a:ln>
            <a:solidFill>
              <a:schemeClr val="bg1"/>
            </a:solidFill>
          </a:ln>
        </p:spPr>
        <p:txBody>
          <a:bodyPr wrap="square">
            <a:spAutoFit/>
          </a:bodyPr>
          <a:lstStyle/>
          <a:p>
            <a:r>
              <a:rPr lang="es-EC" sz="2400" b="1" dirty="0" smtClean="0">
                <a:solidFill>
                  <a:schemeClr val="bg1"/>
                </a:solidFill>
              </a:rPr>
              <a:t>ASPECTO BIÓTICO</a:t>
            </a:r>
            <a:endParaRPr lang="es-ES" sz="2400" b="1" dirty="0">
              <a:solidFill>
                <a:schemeClr val="bg1"/>
              </a:solidFill>
            </a:endParaRPr>
          </a:p>
        </p:txBody>
      </p:sp>
      <p:sp>
        <p:nvSpPr>
          <p:cNvPr id="4" name="CuadroTexto 143"/>
          <p:cNvSpPr txBox="1"/>
          <p:nvPr/>
        </p:nvSpPr>
        <p:spPr>
          <a:xfrm>
            <a:off x="8748464" y="-12868"/>
            <a:ext cx="360040" cy="2862322"/>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ASPECTO </a:t>
            </a:r>
          </a:p>
          <a:p>
            <a:pPr algn="ctr"/>
            <a:endParaRPr lang="es-ES_tradnl" sz="1200" dirty="0">
              <a:solidFill>
                <a:schemeClr val="tx2">
                  <a:lumMod val="50000"/>
                </a:schemeClr>
              </a:solidFill>
              <a:latin typeface="Arial" charset="0"/>
            </a:endParaRPr>
          </a:p>
          <a:p>
            <a:pPr algn="ctr"/>
            <a:r>
              <a:rPr lang="es-ES_tradnl" sz="1200" dirty="0" smtClean="0">
                <a:solidFill>
                  <a:schemeClr val="tx2">
                    <a:lumMod val="50000"/>
                  </a:schemeClr>
                </a:solidFill>
                <a:latin typeface="Arial" charset="0"/>
              </a:rPr>
              <a:t>B</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OT</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CO</a:t>
            </a:r>
          </a:p>
        </p:txBody>
      </p:sp>
    </p:spTree>
    <p:extLst>
      <p:ext uri="{BB962C8B-B14F-4D97-AF65-F5344CB8AC3E}">
        <p14:creationId xmlns:p14="http://schemas.microsoft.com/office/powerpoint/2010/main" val="22930116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20" t="19582" r="13930" b="16259"/>
          <a:stretch/>
        </p:blipFill>
        <p:spPr bwMode="auto">
          <a:xfrm>
            <a:off x="4038" y="1412776"/>
            <a:ext cx="9121905"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07504" y="173831"/>
            <a:ext cx="8928992" cy="461665"/>
          </a:xfrm>
          <a:prstGeom prst="rect">
            <a:avLst/>
          </a:prstGeom>
          <a:ln>
            <a:solidFill>
              <a:schemeClr val="bg1"/>
            </a:solidFill>
          </a:ln>
        </p:spPr>
        <p:txBody>
          <a:bodyPr wrap="square">
            <a:spAutoFit/>
          </a:bodyPr>
          <a:lstStyle/>
          <a:p>
            <a:pPr algn="ctr"/>
            <a:r>
              <a:rPr lang="es-EC" sz="2400" b="1" dirty="0" smtClean="0">
                <a:solidFill>
                  <a:schemeClr val="bg1"/>
                </a:solidFill>
              </a:rPr>
              <a:t>SENSIBILIDAD CON EL MEDIO</a:t>
            </a:r>
            <a:endParaRPr lang="es-ES" sz="2400" b="1" dirty="0">
              <a:solidFill>
                <a:schemeClr val="bg1"/>
              </a:solidFill>
            </a:endParaRPr>
          </a:p>
        </p:txBody>
      </p:sp>
    </p:spTree>
    <p:extLst>
      <p:ext uri="{BB962C8B-B14F-4D97-AF65-F5344CB8AC3E}">
        <p14:creationId xmlns:p14="http://schemas.microsoft.com/office/powerpoint/2010/main" val="30123350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33" t="20060" r="13818" b="16737"/>
          <a:stretch/>
        </p:blipFill>
        <p:spPr bwMode="auto">
          <a:xfrm>
            <a:off x="15078" y="0"/>
            <a:ext cx="9128922" cy="513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21" t="20697" r="14129" b="56855"/>
          <a:stretch/>
        </p:blipFill>
        <p:spPr bwMode="auto">
          <a:xfrm>
            <a:off x="0" y="5093381"/>
            <a:ext cx="9144000" cy="183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7159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0995" y="116632"/>
            <a:ext cx="9036496" cy="2862322"/>
          </a:xfrm>
          <a:prstGeom prst="rect">
            <a:avLst/>
          </a:prstGeom>
        </p:spPr>
        <p:txBody>
          <a:bodyPr wrap="square">
            <a:spAutoFit/>
          </a:bodyPr>
          <a:lstStyle/>
          <a:p>
            <a:r>
              <a:rPr lang="es-EC" b="1" dirty="0">
                <a:solidFill>
                  <a:schemeClr val="bg1"/>
                </a:solidFill>
              </a:rPr>
              <a:t>Nivel 1: </a:t>
            </a:r>
            <a:r>
              <a:rPr lang="es-EC" dirty="0">
                <a:solidFill>
                  <a:schemeClr val="bg1"/>
                </a:solidFill>
              </a:rPr>
              <a:t>Sub proyectos con </a:t>
            </a:r>
            <a:r>
              <a:rPr lang="es-EC" u="sng" dirty="0">
                <a:solidFill>
                  <a:schemeClr val="bg1"/>
                </a:solidFill>
              </a:rPr>
              <a:t>alto nivel de riesgo</a:t>
            </a:r>
            <a:r>
              <a:rPr lang="es-EC" dirty="0">
                <a:solidFill>
                  <a:schemeClr val="bg1"/>
                </a:solidFill>
              </a:rPr>
              <a:t> socio-ambiental. Los efectos pueden ser de carácter irreversibles. Generalmente se trata de obras de gran magnitud en zonas frágiles desde el punto de vista ambiental y social. </a:t>
            </a:r>
            <a:endParaRPr lang="es-EC" dirty="0" smtClean="0">
              <a:solidFill>
                <a:schemeClr val="bg1"/>
              </a:solidFill>
            </a:endParaRPr>
          </a:p>
          <a:p>
            <a:endParaRPr lang="es-ES" dirty="0">
              <a:solidFill>
                <a:schemeClr val="bg1"/>
              </a:solidFill>
            </a:endParaRPr>
          </a:p>
          <a:p>
            <a:r>
              <a:rPr lang="es-EC" b="1" dirty="0">
                <a:solidFill>
                  <a:schemeClr val="bg1"/>
                </a:solidFill>
              </a:rPr>
              <a:t>Nivel 2: </a:t>
            </a:r>
            <a:r>
              <a:rPr lang="es-EC" dirty="0">
                <a:solidFill>
                  <a:schemeClr val="bg1"/>
                </a:solidFill>
              </a:rPr>
              <a:t>Sub proyectos con </a:t>
            </a:r>
            <a:r>
              <a:rPr lang="es-EC" u="sng" dirty="0">
                <a:solidFill>
                  <a:schemeClr val="bg1"/>
                </a:solidFill>
              </a:rPr>
              <a:t>moderado riesgo socio-ambiental.</a:t>
            </a:r>
            <a:r>
              <a:rPr lang="es-EC" dirty="0">
                <a:solidFill>
                  <a:schemeClr val="bg1"/>
                </a:solidFill>
              </a:rPr>
              <a:t> El área de influencia presenta grados de menor sensibilidad y las obras no son de mayor envergadura. Los impactos son fácilmente identificables y mitigables. </a:t>
            </a:r>
            <a:endParaRPr lang="es-EC" dirty="0" smtClean="0">
              <a:solidFill>
                <a:schemeClr val="bg1"/>
              </a:solidFill>
            </a:endParaRPr>
          </a:p>
          <a:p>
            <a:endParaRPr lang="es-ES" dirty="0">
              <a:solidFill>
                <a:schemeClr val="bg1"/>
              </a:solidFill>
            </a:endParaRPr>
          </a:p>
          <a:p>
            <a:r>
              <a:rPr lang="es-EC" b="1" dirty="0">
                <a:solidFill>
                  <a:schemeClr val="bg1"/>
                </a:solidFill>
              </a:rPr>
              <a:t>Nivel 3: </a:t>
            </a:r>
            <a:r>
              <a:rPr lang="es-EC" dirty="0">
                <a:solidFill>
                  <a:schemeClr val="bg1"/>
                </a:solidFill>
              </a:rPr>
              <a:t>Sub proyectos con </a:t>
            </a:r>
            <a:r>
              <a:rPr lang="es-EC" u="sng" dirty="0">
                <a:solidFill>
                  <a:schemeClr val="bg1"/>
                </a:solidFill>
              </a:rPr>
              <a:t>bajo riesgo socio-ambiental.</a:t>
            </a:r>
            <a:r>
              <a:rPr lang="es-EC" dirty="0">
                <a:solidFill>
                  <a:schemeClr val="bg1"/>
                </a:solidFill>
              </a:rPr>
              <a:t> El área de influencia es poco sensible y las obras que se tiene previsto desarrollar son de baja magnitud.</a:t>
            </a:r>
            <a:endParaRPr lang="es-ES" dirty="0">
              <a:solidFill>
                <a:schemeClr val="bg1"/>
              </a:solidFill>
            </a:endParaRPr>
          </a:p>
        </p:txBody>
      </p:sp>
      <p:pic>
        <p:nvPicPr>
          <p:cNvPr id="512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418" t="29452" r="17910" b="11482"/>
          <a:stretch/>
        </p:blipFill>
        <p:spPr bwMode="auto">
          <a:xfrm>
            <a:off x="2371432" y="3107724"/>
            <a:ext cx="4455621" cy="360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8714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60648"/>
            <a:ext cx="8784976" cy="369332"/>
          </a:xfrm>
          <a:prstGeom prst="rect">
            <a:avLst/>
          </a:prstGeom>
          <a:ln>
            <a:solidFill>
              <a:schemeClr val="bg1"/>
            </a:solidFill>
          </a:ln>
        </p:spPr>
        <p:txBody>
          <a:bodyPr wrap="square">
            <a:spAutoFit/>
          </a:bodyPr>
          <a:lstStyle/>
          <a:p>
            <a:pPr algn="ctr"/>
            <a:r>
              <a:rPr lang="es-EC" b="1" dirty="0" smtClean="0">
                <a:solidFill>
                  <a:schemeClr val="bg1"/>
                </a:solidFill>
              </a:rPr>
              <a:t>PRINCIPALES IMPACTOS SOCIO-AMBIENTALES</a:t>
            </a:r>
            <a:r>
              <a:rPr lang="es-EC" b="1" dirty="0">
                <a:solidFill>
                  <a:schemeClr val="bg1"/>
                </a:solidFill>
              </a:rPr>
              <a:t>	</a:t>
            </a:r>
            <a:endParaRPr lang="es-ES" b="1" dirty="0">
              <a:solidFill>
                <a:schemeClr val="bg1"/>
              </a:solidFill>
            </a:endParaRPr>
          </a:p>
        </p:txBody>
      </p:sp>
      <p:sp>
        <p:nvSpPr>
          <p:cNvPr id="3" name="2 Rectángulo"/>
          <p:cNvSpPr/>
          <p:nvPr/>
        </p:nvSpPr>
        <p:spPr>
          <a:xfrm>
            <a:off x="179512" y="1052736"/>
            <a:ext cx="8784976" cy="5078313"/>
          </a:xfrm>
          <a:prstGeom prst="rect">
            <a:avLst/>
          </a:prstGeom>
        </p:spPr>
        <p:txBody>
          <a:bodyPr wrap="square">
            <a:spAutoFit/>
          </a:bodyPr>
          <a:lstStyle/>
          <a:p>
            <a:pPr lvl="0" algn="ctr"/>
            <a:r>
              <a:rPr lang="es-EC" b="1" dirty="0" smtClean="0">
                <a:solidFill>
                  <a:schemeClr val="bg1"/>
                </a:solidFill>
              </a:rPr>
              <a:t>ACTIVIDADES SUSCEPTIBLES DE GENERAR IMPACTOS SOCIO AMBIENTALES</a:t>
            </a:r>
          </a:p>
          <a:p>
            <a:pPr lvl="0" algn="ctr"/>
            <a:endParaRPr lang="es-ES" b="1" dirty="0" smtClean="0">
              <a:solidFill>
                <a:schemeClr val="bg1"/>
              </a:solidFill>
            </a:endParaRPr>
          </a:p>
          <a:p>
            <a:pPr marL="285750" lvl="0" indent="-285750">
              <a:lnSpc>
                <a:spcPct val="200000"/>
              </a:lnSpc>
              <a:buFont typeface="Arial" pitchFamily="34" charset="0"/>
              <a:buChar char="•"/>
            </a:pPr>
            <a:r>
              <a:rPr lang="es-EC" dirty="0" smtClean="0">
                <a:solidFill>
                  <a:schemeClr val="bg1"/>
                </a:solidFill>
              </a:rPr>
              <a:t>Recepción </a:t>
            </a:r>
            <a:r>
              <a:rPr lang="es-EC" dirty="0">
                <a:solidFill>
                  <a:schemeClr val="bg1"/>
                </a:solidFill>
              </a:rPr>
              <a:t>y transporte de materiales</a:t>
            </a:r>
            <a:endParaRPr lang="es-ES" dirty="0">
              <a:solidFill>
                <a:schemeClr val="bg1"/>
              </a:solidFill>
            </a:endParaRPr>
          </a:p>
          <a:p>
            <a:pPr marL="285750" lvl="0" indent="-285750">
              <a:lnSpc>
                <a:spcPct val="200000"/>
              </a:lnSpc>
              <a:buFont typeface="Arial" pitchFamily="34" charset="0"/>
              <a:buChar char="•"/>
            </a:pPr>
            <a:r>
              <a:rPr lang="es-EC" dirty="0">
                <a:solidFill>
                  <a:schemeClr val="bg1"/>
                </a:solidFill>
              </a:rPr>
              <a:t>Cierre de vías (parcial o total)</a:t>
            </a:r>
            <a:endParaRPr lang="es-ES" dirty="0">
              <a:solidFill>
                <a:schemeClr val="bg1"/>
              </a:solidFill>
            </a:endParaRPr>
          </a:p>
          <a:p>
            <a:pPr marL="285750" lvl="0" indent="-285750">
              <a:lnSpc>
                <a:spcPct val="200000"/>
              </a:lnSpc>
              <a:buFont typeface="Arial" pitchFamily="34" charset="0"/>
              <a:buChar char="•"/>
            </a:pPr>
            <a:r>
              <a:rPr lang="es-EC" dirty="0">
                <a:solidFill>
                  <a:schemeClr val="bg1"/>
                </a:solidFill>
              </a:rPr>
              <a:t>Utilización de maquinaria pesada</a:t>
            </a:r>
            <a:endParaRPr lang="es-ES" dirty="0">
              <a:solidFill>
                <a:schemeClr val="bg1"/>
              </a:solidFill>
            </a:endParaRPr>
          </a:p>
          <a:p>
            <a:pPr marL="285750" lvl="0" indent="-285750">
              <a:lnSpc>
                <a:spcPct val="200000"/>
              </a:lnSpc>
              <a:buFont typeface="Arial" pitchFamily="34" charset="0"/>
              <a:buChar char="•"/>
            </a:pPr>
            <a:r>
              <a:rPr lang="es-EC" dirty="0">
                <a:solidFill>
                  <a:schemeClr val="bg1"/>
                </a:solidFill>
              </a:rPr>
              <a:t>Excavación</a:t>
            </a:r>
            <a:endParaRPr lang="es-ES" dirty="0">
              <a:solidFill>
                <a:schemeClr val="bg1"/>
              </a:solidFill>
            </a:endParaRPr>
          </a:p>
          <a:p>
            <a:pPr marL="285750" lvl="0" indent="-285750">
              <a:lnSpc>
                <a:spcPct val="200000"/>
              </a:lnSpc>
              <a:buFont typeface="Arial" pitchFamily="34" charset="0"/>
              <a:buChar char="•"/>
            </a:pPr>
            <a:r>
              <a:rPr lang="es-EC" dirty="0">
                <a:solidFill>
                  <a:schemeClr val="bg1"/>
                </a:solidFill>
              </a:rPr>
              <a:t>Desalojo de desechos</a:t>
            </a:r>
            <a:endParaRPr lang="es-ES" dirty="0">
              <a:solidFill>
                <a:schemeClr val="bg1"/>
              </a:solidFill>
            </a:endParaRPr>
          </a:p>
          <a:p>
            <a:pPr marL="285750" lvl="0" indent="-285750">
              <a:lnSpc>
                <a:spcPct val="200000"/>
              </a:lnSpc>
              <a:buFont typeface="Arial" pitchFamily="34" charset="0"/>
              <a:buChar char="•"/>
            </a:pPr>
            <a:r>
              <a:rPr lang="es-EC" dirty="0">
                <a:solidFill>
                  <a:schemeClr val="bg1"/>
                </a:solidFill>
              </a:rPr>
              <a:t>Utilización de </a:t>
            </a:r>
            <a:r>
              <a:rPr lang="es-EC" dirty="0" err="1">
                <a:solidFill>
                  <a:schemeClr val="bg1"/>
                </a:solidFill>
              </a:rPr>
              <a:t>concretera</a:t>
            </a:r>
            <a:endParaRPr lang="es-ES" dirty="0">
              <a:solidFill>
                <a:schemeClr val="bg1"/>
              </a:solidFill>
            </a:endParaRPr>
          </a:p>
          <a:p>
            <a:pPr marL="285750" lvl="0" indent="-285750">
              <a:lnSpc>
                <a:spcPct val="200000"/>
              </a:lnSpc>
              <a:buFont typeface="Arial" pitchFamily="34" charset="0"/>
              <a:buChar char="•"/>
            </a:pPr>
            <a:r>
              <a:rPr lang="es-EC" dirty="0">
                <a:solidFill>
                  <a:schemeClr val="bg1"/>
                </a:solidFill>
              </a:rPr>
              <a:t>Construcción de infraestructura</a:t>
            </a:r>
            <a:endParaRPr lang="es-ES" dirty="0">
              <a:solidFill>
                <a:schemeClr val="bg1"/>
              </a:solidFill>
            </a:endParaRPr>
          </a:p>
          <a:p>
            <a:pPr marL="285750" lvl="0" indent="-285750">
              <a:lnSpc>
                <a:spcPct val="200000"/>
              </a:lnSpc>
              <a:buFont typeface="Arial" pitchFamily="34" charset="0"/>
              <a:buChar char="•"/>
            </a:pPr>
            <a:r>
              <a:rPr lang="es-EC" dirty="0">
                <a:solidFill>
                  <a:schemeClr val="bg1"/>
                </a:solidFill>
              </a:rPr>
              <a:t>Pruebas de tuberías y  caudales </a:t>
            </a:r>
            <a:endParaRPr lang="es-ES" dirty="0">
              <a:solidFill>
                <a:schemeClr val="bg1"/>
              </a:solidFill>
            </a:endParaRPr>
          </a:p>
        </p:txBody>
      </p:sp>
    </p:spTree>
    <p:extLst>
      <p:ext uri="{BB962C8B-B14F-4D97-AF65-F5344CB8AC3E}">
        <p14:creationId xmlns:p14="http://schemas.microsoft.com/office/powerpoint/2010/main" val="2550304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740307"/>
          </a:xfrm>
          <a:prstGeom prst="rect">
            <a:avLst/>
          </a:prstGeom>
        </p:spPr>
        <p:txBody>
          <a:bodyPr wrap="square">
            <a:spAutoFit/>
          </a:bodyPr>
          <a:lstStyle/>
          <a:p>
            <a:pPr lvl="0" algn="ctr"/>
            <a:r>
              <a:rPr lang="es-EC" b="1" dirty="0" smtClean="0">
                <a:solidFill>
                  <a:schemeClr val="bg1"/>
                </a:solidFill>
              </a:rPr>
              <a:t>POTENCIALES IMPACTOS AMBIENTALES Y/O SOCIALES:</a:t>
            </a:r>
            <a:endParaRPr lang="es-ES" b="1" dirty="0" smtClean="0">
              <a:solidFill>
                <a:schemeClr val="bg1"/>
              </a:solidFill>
            </a:endParaRPr>
          </a:p>
          <a:p>
            <a:endParaRPr lang="es-EC" dirty="0" smtClean="0">
              <a:solidFill>
                <a:schemeClr val="bg1"/>
              </a:solidFill>
            </a:endParaRPr>
          </a:p>
          <a:p>
            <a:r>
              <a:rPr lang="es-EC" dirty="0" smtClean="0">
                <a:solidFill>
                  <a:schemeClr val="bg1"/>
                </a:solidFill>
              </a:rPr>
              <a:t>AMBIENTALES</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Cambio de uso del suelo.</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Generación de ruido, polvo</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Seguridad de la población y conductores</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Generación de gases de combustión (monóxido de carbono, óxidos de azufre, óxidos de nitrógeno, plomo), por operación de maquinaria.</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Contaminación por desechos sólidos y peligrosos</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Vías de drenaje afectadas por materiales de desalojo </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Erosión-sedimentación</a:t>
            </a:r>
            <a:r>
              <a:rPr lang="es-EC" dirty="0" smtClean="0">
                <a:solidFill>
                  <a:schemeClr val="bg1"/>
                </a:solidFill>
              </a:rPr>
              <a:t>.</a:t>
            </a:r>
            <a:endParaRPr lang="es-ES" dirty="0">
              <a:solidFill>
                <a:schemeClr val="bg1"/>
              </a:solidFill>
            </a:endParaRPr>
          </a:p>
          <a:p>
            <a:pPr>
              <a:lnSpc>
                <a:spcPct val="150000"/>
              </a:lnSpc>
            </a:pPr>
            <a:r>
              <a:rPr lang="es-EC" dirty="0">
                <a:solidFill>
                  <a:schemeClr val="bg1"/>
                </a:solidFill>
              </a:rPr>
              <a:t>SOCIALES </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Mejoramiento de las actividades productivas por generar consumo de bienes y servicios (contratación de técnicos y obreros, maquinaria).</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Mejora la calidad de vida de la población.</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Mejora la salud pública /ocupacional</a:t>
            </a:r>
            <a:endParaRPr lang="es-ES" dirty="0">
              <a:solidFill>
                <a:schemeClr val="bg1"/>
              </a:solidFill>
            </a:endParaRPr>
          </a:p>
          <a:p>
            <a:pPr marL="285750" lvl="0" indent="-285750">
              <a:lnSpc>
                <a:spcPct val="150000"/>
              </a:lnSpc>
              <a:buFont typeface="Arial" pitchFamily="34" charset="0"/>
              <a:buChar char="•"/>
            </a:pPr>
            <a:r>
              <a:rPr lang="es-EC" dirty="0">
                <a:solidFill>
                  <a:schemeClr val="bg1"/>
                </a:solidFill>
              </a:rPr>
              <a:t>Aumento de servicios básicos.</a:t>
            </a:r>
            <a:endParaRPr lang="es-ES" dirty="0">
              <a:solidFill>
                <a:schemeClr val="bg1"/>
              </a:solidFill>
            </a:endParaRPr>
          </a:p>
        </p:txBody>
      </p:sp>
    </p:spTree>
    <p:extLst>
      <p:ext uri="{BB962C8B-B14F-4D97-AF65-F5344CB8AC3E}">
        <p14:creationId xmlns:p14="http://schemas.microsoft.com/office/powerpoint/2010/main" val="6154004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2656"/>
            <a:ext cx="8856984" cy="461665"/>
          </a:xfrm>
          <a:prstGeom prst="rect">
            <a:avLst/>
          </a:prstGeom>
          <a:ln>
            <a:solidFill>
              <a:schemeClr val="bg1"/>
            </a:solidFill>
          </a:ln>
        </p:spPr>
        <p:txBody>
          <a:bodyPr wrap="square">
            <a:spAutoFit/>
          </a:bodyPr>
          <a:lstStyle/>
          <a:p>
            <a:pPr algn="ctr"/>
            <a:r>
              <a:rPr lang="es-EC" sz="2400" b="1" dirty="0" smtClean="0">
                <a:solidFill>
                  <a:schemeClr val="bg1"/>
                </a:solidFill>
              </a:rPr>
              <a:t>CONCLUSIONES</a:t>
            </a:r>
            <a:endParaRPr lang="es-ES" sz="2400" b="1" dirty="0">
              <a:solidFill>
                <a:schemeClr val="bg1"/>
              </a:solidFill>
            </a:endParaRPr>
          </a:p>
        </p:txBody>
      </p:sp>
      <p:sp>
        <p:nvSpPr>
          <p:cNvPr id="3" name="2 Rectángulo"/>
          <p:cNvSpPr/>
          <p:nvPr/>
        </p:nvSpPr>
        <p:spPr>
          <a:xfrm>
            <a:off x="107504" y="980728"/>
            <a:ext cx="8856984" cy="4199611"/>
          </a:xfrm>
          <a:prstGeom prst="rect">
            <a:avLst/>
          </a:prstGeom>
        </p:spPr>
        <p:txBody>
          <a:bodyPr wrap="square">
            <a:spAutoFit/>
          </a:bodyPr>
          <a:lstStyle/>
          <a:p>
            <a:pPr marL="285750" lvl="0" indent="-285750">
              <a:lnSpc>
                <a:spcPct val="150000"/>
              </a:lnSpc>
              <a:buFont typeface="Arial" pitchFamily="34" charset="0"/>
              <a:buChar char="•"/>
            </a:pPr>
            <a:r>
              <a:rPr lang="es-EC" sz="2000" dirty="0">
                <a:solidFill>
                  <a:schemeClr val="bg1"/>
                </a:solidFill>
              </a:rPr>
              <a:t>Se cumplieron las normas de diseño señaladas por los organismos reguladores y se ha tomado las consideraciones necesarias en el momento de elegir el sistema de alcantarillado propuesto.</a:t>
            </a:r>
            <a:endParaRPr lang="es-ES" sz="2000" dirty="0">
              <a:solidFill>
                <a:schemeClr val="bg1"/>
              </a:solidFill>
            </a:endParaRPr>
          </a:p>
          <a:p>
            <a:pPr marL="285750" lvl="0" indent="-285750">
              <a:lnSpc>
                <a:spcPct val="150000"/>
              </a:lnSpc>
              <a:buFont typeface="Arial" pitchFamily="34" charset="0"/>
              <a:buChar char="•"/>
            </a:pPr>
            <a:r>
              <a:rPr lang="es-EC" sz="2000" dirty="0">
                <a:solidFill>
                  <a:schemeClr val="bg1"/>
                </a:solidFill>
              </a:rPr>
              <a:t>Las visitas a la zona han sido muy importantes pues se ha podido constatar irregularidades como la angostura de los pasajes, que ha sido determinante en el momento de elegir un sistema de alcantarillado adecuado.</a:t>
            </a:r>
            <a:endParaRPr lang="es-ES" sz="2000" dirty="0">
              <a:solidFill>
                <a:schemeClr val="bg1"/>
              </a:solidFill>
            </a:endParaRPr>
          </a:p>
          <a:p>
            <a:pPr marL="285750" lvl="0" indent="-285750">
              <a:lnSpc>
                <a:spcPct val="150000"/>
              </a:lnSpc>
              <a:buFont typeface="Arial" pitchFamily="34" charset="0"/>
              <a:buChar char="•"/>
            </a:pPr>
            <a:r>
              <a:rPr lang="es-EC" sz="2000" dirty="0">
                <a:solidFill>
                  <a:schemeClr val="bg1"/>
                </a:solidFill>
              </a:rPr>
              <a:t>Mediante las encuestas hechas in situ se ha comprobado que la población de la Cooperativa Bahía Colorada carece de otros servicios básicos como son una infraestructura adecuada para el desarrollo físico de sus pobladores</a:t>
            </a:r>
            <a:r>
              <a:rPr lang="es-EC" sz="2000" dirty="0" smtClean="0">
                <a:solidFill>
                  <a:schemeClr val="bg1"/>
                </a:solidFill>
              </a:rPr>
              <a:t>.</a:t>
            </a:r>
            <a:endParaRPr lang="es-ES" sz="2000" dirty="0">
              <a:solidFill>
                <a:schemeClr val="bg1"/>
              </a:solidFill>
            </a:endParaRPr>
          </a:p>
        </p:txBody>
      </p:sp>
    </p:spTree>
    <p:extLst>
      <p:ext uri="{BB962C8B-B14F-4D97-AF65-F5344CB8AC3E}">
        <p14:creationId xmlns:p14="http://schemas.microsoft.com/office/powerpoint/2010/main" val="1312862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smtClean="0">
                <a:solidFill>
                  <a:schemeClr val="bg1"/>
                </a:solidFill>
                <a:latin typeface="Arial" charset="0"/>
              </a:rPr>
              <a:t>Factores Socio - económicos</a:t>
            </a:r>
            <a:endParaRPr lang="es-ES_tradnl" sz="2000" b="1" dirty="0">
              <a:solidFill>
                <a:schemeClr val="bg1"/>
              </a:solidFill>
              <a:latin typeface="Arial" charset="0"/>
            </a:endParaRPr>
          </a:p>
        </p:txBody>
      </p:sp>
      <p:sp>
        <p:nvSpPr>
          <p:cNvPr id="5" name="CuadroTexto 69"/>
          <p:cNvSpPr txBox="1">
            <a:spLocks noChangeArrowheads="1"/>
          </p:cNvSpPr>
          <p:nvPr/>
        </p:nvSpPr>
        <p:spPr bwMode="auto">
          <a:xfrm>
            <a:off x="107504" y="980728"/>
            <a:ext cx="8790113" cy="1477328"/>
          </a:xfrm>
          <a:prstGeom prst="rect">
            <a:avLst/>
          </a:prstGeom>
          <a:noFill/>
          <a:ln w="9525">
            <a:noFill/>
            <a:miter lim="800000"/>
            <a:headEnd/>
            <a:tailEnd/>
          </a:ln>
        </p:spPr>
        <p:txBody>
          <a:bodyPr wrap="square">
            <a:spAutoFit/>
          </a:bodyPr>
          <a:lstStyle/>
          <a:p>
            <a:pPr marL="285750" indent="-285750">
              <a:buFont typeface="Arial" pitchFamily="34" charset="0"/>
              <a:buChar char="•"/>
            </a:pPr>
            <a:r>
              <a:rPr lang="es-EC" dirty="0" smtClean="0">
                <a:solidFill>
                  <a:schemeClr val="bg1"/>
                </a:solidFill>
              </a:rPr>
              <a:t>Clase Media – baja</a:t>
            </a:r>
          </a:p>
          <a:p>
            <a:pPr marL="285750" indent="-285750">
              <a:buFont typeface="Arial" pitchFamily="34" charset="0"/>
              <a:buChar char="•"/>
            </a:pPr>
            <a:endParaRPr lang="es-EC" dirty="0" smtClean="0">
              <a:solidFill>
                <a:schemeClr val="bg1"/>
              </a:solidFill>
            </a:endParaRPr>
          </a:p>
          <a:p>
            <a:pPr marL="285750" indent="-285750">
              <a:buFont typeface="Arial" pitchFamily="34" charset="0"/>
              <a:buChar char="•"/>
            </a:pPr>
            <a:r>
              <a:rPr lang="es-EC" dirty="0" smtClean="0">
                <a:solidFill>
                  <a:schemeClr val="bg1"/>
                </a:solidFill>
              </a:rPr>
              <a:t>Obreros</a:t>
            </a:r>
          </a:p>
          <a:p>
            <a:endParaRPr lang="es-EC" dirty="0">
              <a:solidFill>
                <a:schemeClr val="bg1"/>
              </a:solidFill>
            </a:endParaRPr>
          </a:p>
          <a:p>
            <a:pPr marL="285750" indent="-285750">
              <a:buFont typeface="Arial" pitchFamily="34" charset="0"/>
              <a:buChar char="•"/>
            </a:pPr>
            <a:r>
              <a:rPr lang="es-EC" dirty="0" smtClean="0">
                <a:solidFill>
                  <a:schemeClr val="bg1"/>
                </a:solidFill>
              </a:rPr>
              <a:t>Negocios informales</a:t>
            </a:r>
            <a:endParaRPr lang="es-ES" dirty="0">
              <a:solidFill>
                <a:schemeClr val="bg1"/>
              </a:solidFill>
            </a:endParaRPr>
          </a:p>
        </p:txBody>
      </p:sp>
      <p:pic>
        <p:nvPicPr>
          <p:cNvPr id="52226" name="Picture 2" descr="C:\Users\User\Desktop\TESIS\fotos\fots bahia col\IMG_20130705_1359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636912"/>
            <a:ext cx="5292080" cy="396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197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692696"/>
            <a:ext cx="8640960" cy="5584606"/>
          </a:xfrm>
          <a:prstGeom prst="rect">
            <a:avLst/>
          </a:prstGeom>
        </p:spPr>
        <p:txBody>
          <a:bodyPr wrap="square">
            <a:spAutoFit/>
          </a:bodyPr>
          <a:lstStyle/>
          <a:p>
            <a:pPr marL="285750" lvl="0" indent="-285750">
              <a:lnSpc>
                <a:spcPct val="150000"/>
              </a:lnSpc>
              <a:buFont typeface="Arial" pitchFamily="34" charset="0"/>
              <a:buChar char="•"/>
            </a:pPr>
            <a:r>
              <a:rPr lang="es-EC" sz="2000" dirty="0">
                <a:solidFill>
                  <a:schemeClr val="bg1"/>
                </a:solidFill>
              </a:rPr>
              <a:t>Las pendientes adoptadas en el sistema de alcantarillado cumplen con los parámetros permisibles y se puso especial énfasis en diseñar un </a:t>
            </a:r>
            <a:r>
              <a:rPr lang="es-EC" sz="2000" dirty="0" err="1">
                <a:solidFill>
                  <a:schemeClr val="bg1"/>
                </a:solidFill>
              </a:rPr>
              <a:t>autolavado</a:t>
            </a:r>
            <a:r>
              <a:rPr lang="es-EC" sz="2000" dirty="0">
                <a:solidFill>
                  <a:schemeClr val="bg1"/>
                </a:solidFill>
              </a:rPr>
              <a:t> eficaz de la tubería</a:t>
            </a:r>
            <a:endParaRPr lang="es-ES" sz="2000" dirty="0">
              <a:solidFill>
                <a:schemeClr val="bg1"/>
              </a:solidFill>
            </a:endParaRPr>
          </a:p>
          <a:p>
            <a:pPr marL="285750" lvl="0" indent="-285750">
              <a:lnSpc>
                <a:spcPct val="150000"/>
              </a:lnSpc>
              <a:buFont typeface="Arial" pitchFamily="34" charset="0"/>
              <a:buChar char="•"/>
            </a:pPr>
            <a:r>
              <a:rPr lang="es-EC" sz="2000" dirty="0">
                <a:solidFill>
                  <a:schemeClr val="bg1"/>
                </a:solidFill>
              </a:rPr>
              <a:t>Debido al clima de la zona se recomienda realizar la construcción en la época de verano pues el clima es muy fuerte en invierno y dificultaría de gran manera la construcción del proyecto.</a:t>
            </a:r>
            <a:endParaRPr lang="es-ES" sz="2000" dirty="0">
              <a:solidFill>
                <a:schemeClr val="bg1"/>
              </a:solidFill>
            </a:endParaRPr>
          </a:p>
          <a:p>
            <a:pPr marL="285750" lvl="0" indent="-285750">
              <a:lnSpc>
                <a:spcPct val="150000"/>
              </a:lnSpc>
              <a:buFont typeface="Arial" pitchFamily="34" charset="0"/>
              <a:buChar char="•"/>
            </a:pPr>
            <a:r>
              <a:rPr lang="es-EC" sz="2000" dirty="0">
                <a:solidFill>
                  <a:schemeClr val="bg1"/>
                </a:solidFill>
              </a:rPr>
              <a:t>El hecho de no contar con micro medición dificulta el manejar datos totalmente fiables para la Empresa de Agua Potable de Santo Domingo de los Tsachilas</a:t>
            </a:r>
            <a:endParaRPr lang="es-ES" sz="2000" dirty="0">
              <a:solidFill>
                <a:schemeClr val="bg1"/>
              </a:solidFill>
            </a:endParaRPr>
          </a:p>
          <a:p>
            <a:pPr marL="285750" indent="-285750">
              <a:lnSpc>
                <a:spcPct val="150000"/>
              </a:lnSpc>
              <a:buFont typeface="Arial" pitchFamily="34" charset="0"/>
              <a:buChar char="•"/>
            </a:pPr>
            <a:r>
              <a:rPr lang="es-EC" sz="2000" dirty="0">
                <a:solidFill>
                  <a:schemeClr val="bg1"/>
                </a:solidFill>
              </a:rPr>
              <a:t>Fue importante  la colaboración de la Empresa de Agua Potable y Alcantarillado de Santo Domingo la cual nos facilitó todos los equipos y material necesario para poder realizar los estudios correspondientes.</a:t>
            </a:r>
            <a:endParaRPr lang="es-ES" sz="2000" dirty="0">
              <a:solidFill>
                <a:schemeClr val="bg1"/>
              </a:solidFill>
            </a:endParaRPr>
          </a:p>
        </p:txBody>
      </p:sp>
      <p:sp>
        <p:nvSpPr>
          <p:cNvPr id="3" name="CuadroTexto 143"/>
          <p:cNvSpPr txBox="1"/>
          <p:nvPr/>
        </p:nvSpPr>
        <p:spPr>
          <a:xfrm>
            <a:off x="8748464" y="-12868"/>
            <a:ext cx="360040" cy="2308324"/>
          </a:xfrm>
          <a:prstGeom prst="rect">
            <a:avLst/>
          </a:prstGeom>
          <a:solidFill>
            <a:schemeClr val="bg1"/>
          </a:solidFill>
          <a:ln>
            <a:solidFill>
              <a:schemeClr val="bg1"/>
            </a:solidFill>
          </a:ln>
        </p:spPr>
        <p:txBody>
          <a:bodyPr wrap="square">
            <a:spAutoFit/>
          </a:bodyPr>
          <a:lstStyle/>
          <a:p>
            <a:pPr algn="ctr"/>
            <a:r>
              <a:rPr lang="es-ES_tradnl" sz="1200" dirty="0" smtClean="0">
                <a:solidFill>
                  <a:schemeClr val="tx2">
                    <a:lumMod val="50000"/>
                  </a:schemeClr>
                </a:solidFill>
                <a:latin typeface="Arial" charset="0"/>
              </a:rPr>
              <a:t>CONCLUS</a:t>
            </a:r>
          </a:p>
          <a:p>
            <a:pPr algn="ctr"/>
            <a:r>
              <a:rPr lang="es-ES_tradnl" sz="1200" dirty="0" smtClean="0">
                <a:solidFill>
                  <a:schemeClr val="tx2">
                    <a:lumMod val="50000"/>
                  </a:schemeClr>
                </a:solidFill>
                <a:latin typeface="Arial" charset="0"/>
              </a:rPr>
              <a:t>I</a:t>
            </a:r>
          </a:p>
          <a:p>
            <a:pPr algn="ctr"/>
            <a:r>
              <a:rPr lang="es-ES_tradnl" sz="1200" dirty="0" smtClean="0">
                <a:solidFill>
                  <a:schemeClr val="tx2">
                    <a:lumMod val="50000"/>
                  </a:schemeClr>
                </a:solidFill>
                <a:latin typeface="Arial" charset="0"/>
              </a:rPr>
              <a:t>ONES</a:t>
            </a:r>
          </a:p>
        </p:txBody>
      </p:sp>
    </p:spTree>
    <p:extLst>
      <p:ext uri="{BB962C8B-B14F-4D97-AF65-F5344CB8AC3E}">
        <p14:creationId xmlns:p14="http://schemas.microsoft.com/office/powerpoint/2010/main" val="27825832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2656"/>
            <a:ext cx="8856984" cy="461665"/>
          </a:xfrm>
          <a:prstGeom prst="rect">
            <a:avLst/>
          </a:prstGeom>
          <a:ln>
            <a:solidFill>
              <a:schemeClr val="bg1"/>
            </a:solidFill>
          </a:ln>
        </p:spPr>
        <p:txBody>
          <a:bodyPr wrap="square">
            <a:spAutoFit/>
          </a:bodyPr>
          <a:lstStyle/>
          <a:p>
            <a:pPr algn="ctr"/>
            <a:r>
              <a:rPr lang="es-EC" sz="2400" b="1" dirty="0" smtClean="0">
                <a:solidFill>
                  <a:schemeClr val="bg1"/>
                </a:solidFill>
              </a:rPr>
              <a:t>RECOMENDACIONES</a:t>
            </a:r>
            <a:endParaRPr lang="es-ES" sz="2400" b="1" dirty="0">
              <a:solidFill>
                <a:schemeClr val="bg1"/>
              </a:solidFill>
            </a:endParaRPr>
          </a:p>
        </p:txBody>
      </p:sp>
      <p:sp>
        <p:nvSpPr>
          <p:cNvPr id="3" name="2 Rectángulo"/>
          <p:cNvSpPr/>
          <p:nvPr/>
        </p:nvSpPr>
        <p:spPr>
          <a:xfrm>
            <a:off x="107504" y="1412776"/>
            <a:ext cx="8856984" cy="3737946"/>
          </a:xfrm>
          <a:prstGeom prst="rect">
            <a:avLst/>
          </a:prstGeom>
        </p:spPr>
        <p:txBody>
          <a:bodyPr wrap="square">
            <a:spAutoFit/>
          </a:bodyPr>
          <a:lstStyle/>
          <a:p>
            <a:pPr marL="342900" lvl="0" indent="-342900">
              <a:lnSpc>
                <a:spcPct val="150000"/>
              </a:lnSpc>
              <a:buFont typeface="Arial" pitchFamily="34" charset="0"/>
              <a:buChar char="•"/>
            </a:pPr>
            <a:r>
              <a:rPr lang="es-EC" sz="2000" dirty="0">
                <a:solidFill>
                  <a:schemeClr val="bg1"/>
                </a:solidFill>
              </a:rPr>
              <a:t>El sistema de alcantarillado no debe trabajar a presión</a:t>
            </a:r>
            <a:endParaRPr lang="es-ES" sz="2000" dirty="0">
              <a:solidFill>
                <a:schemeClr val="bg1"/>
              </a:solidFill>
            </a:endParaRPr>
          </a:p>
          <a:p>
            <a:pPr marL="342900" lvl="0" indent="-342900">
              <a:lnSpc>
                <a:spcPct val="150000"/>
              </a:lnSpc>
              <a:buFont typeface="Arial" pitchFamily="34" charset="0"/>
              <a:buChar char="•"/>
            </a:pPr>
            <a:r>
              <a:rPr lang="es-EC" sz="2000" dirty="0">
                <a:solidFill>
                  <a:schemeClr val="bg1"/>
                </a:solidFill>
              </a:rPr>
              <a:t>En el momento de la construcción se debe tener mucho cuidado en mantener las pendientes especificadas en los planos</a:t>
            </a:r>
            <a:endParaRPr lang="es-ES" sz="2000" dirty="0">
              <a:solidFill>
                <a:schemeClr val="bg1"/>
              </a:solidFill>
            </a:endParaRPr>
          </a:p>
          <a:p>
            <a:pPr marL="342900" lvl="0" indent="-342900">
              <a:lnSpc>
                <a:spcPct val="150000"/>
              </a:lnSpc>
              <a:buFont typeface="Arial" pitchFamily="34" charset="0"/>
              <a:buChar char="•"/>
            </a:pPr>
            <a:r>
              <a:rPr lang="es-EC" sz="2000" dirty="0">
                <a:solidFill>
                  <a:schemeClr val="bg1"/>
                </a:solidFill>
              </a:rPr>
              <a:t>Se recomienda tener un grupo de trabajo numeroso pues la excavación debe ser hecha a mano debido al poco espacio en los pasajes</a:t>
            </a:r>
            <a:endParaRPr lang="es-ES" sz="2000" dirty="0">
              <a:solidFill>
                <a:schemeClr val="bg1"/>
              </a:solidFill>
            </a:endParaRPr>
          </a:p>
          <a:p>
            <a:pPr marL="342900" lvl="0" indent="-342900">
              <a:lnSpc>
                <a:spcPct val="150000"/>
              </a:lnSpc>
              <a:buFont typeface="Arial" pitchFamily="34" charset="0"/>
              <a:buChar char="•"/>
            </a:pPr>
            <a:r>
              <a:rPr lang="es-EC" sz="2000" dirty="0">
                <a:solidFill>
                  <a:schemeClr val="bg1"/>
                </a:solidFill>
              </a:rPr>
              <a:t>En las alcantarillas el porcentaje de agua en la tubería debe ser 80% máximo</a:t>
            </a:r>
            <a:endParaRPr lang="es-ES" sz="2000" dirty="0">
              <a:solidFill>
                <a:schemeClr val="bg1"/>
              </a:solidFill>
            </a:endParaRPr>
          </a:p>
          <a:p>
            <a:pPr marL="342900" lvl="0" indent="-342900">
              <a:lnSpc>
                <a:spcPct val="150000"/>
              </a:lnSpc>
              <a:buFont typeface="Arial" pitchFamily="34" charset="0"/>
              <a:buChar char="•"/>
            </a:pPr>
            <a:r>
              <a:rPr lang="es-EC" sz="2000" dirty="0">
                <a:solidFill>
                  <a:schemeClr val="bg1"/>
                </a:solidFill>
              </a:rPr>
              <a:t>Verificar la calidad y especificaciones de las tuberías a utilizarse en la construcción del proyecto.</a:t>
            </a:r>
            <a:endParaRPr lang="es-ES" sz="2000" dirty="0">
              <a:solidFill>
                <a:schemeClr val="bg1"/>
              </a:solidFill>
            </a:endParaRPr>
          </a:p>
        </p:txBody>
      </p:sp>
    </p:spTree>
    <p:extLst>
      <p:ext uri="{BB962C8B-B14F-4D97-AF65-F5344CB8AC3E}">
        <p14:creationId xmlns:p14="http://schemas.microsoft.com/office/powerpoint/2010/main" val="2457283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567603457"/>
              </p:ext>
            </p:extLst>
          </p:nvPr>
        </p:nvGraphicFramePr>
        <p:xfrm>
          <a:off x="539552" y="1772816"/>
          <a:ext cx="7848872" cy="4066530"/>
        </p:xfrm>
        <a:graphic>
          <a:graphicData uri="http://schemas.openxmlformats.org/drawingml/2006/table">
            <a:tbl>
              <a:tblPr firstRow="1" firstCol="1" bandRow="1">
                <a:tableStyleId>{F5AB1C69-6EDB-4FF4-983F-18BD219EF322}</a:tableStyleId>
              </a:tblPr>
              <a:tblGrid>
                <a:gridCol w="1285942"/>
                <a:gridCol w="1035824"/>
                <a:gridCol w="941575"/>
                <a:gridCol w="4105228"/>
                <a:gridCol w="480303"/>
              </a:tblGrid>
              <a:tr h="874104">
                <a:tc gridSpan="3">
                  <a:txBody>
                    <a:bodyPr/>
                    <a:lstStyle/>
                    <a:p>
                      <a:pPr algn="ctr">
                        <a:lnSpc>
                          <a:spcPct val="200000"/>
                        </a:lnSpc>
                        <a:spcAft>
                          <a:spcPts val="0"/>
                        </a:spcAft>
                      </a:pPr>
                      <a:r>
                        <a:rPr lang="es-EC" sz="2800" dirty="0">
                          <a:effectLst/>
                        </a:rPr>
                        <a:t>POBLACIÓN TOTAL</a:t>
                      </a:r>
                      <a:endParaRPr lang="es-ES" sz="2800" dirty="0">
                        <a:effectLst/>
                        <a:latin typeface="Arial"/>
                        <a:ea typeface="Calibri"/>
                        <a:cs typeface="Times New Roman"/>
                      </a:endParaRPr>
                    </a:p>
                  </a:txBody>
                  <a:tcPr marL="44450" marR="44450" marT="0" marB="0" anchor="ctr"/>
                </a:tc>
                <a:tc hMerge="1">
                  <a:txBody>
                    <a:bodyPr/>
                    <a:lstStyle/>
                    <a:p>
                      <a:endParaRPr lang="es-ES"/>
                    </a:p>
                  </a:txBody>
                  <a:tcPr/>
                </a:tc>
                <a:tc hMerge="1">
                  <a:txBody>
                    <a:bodyPr/>
                    <a:lstStyle/>
                    <a:p>
                      <a:endParaRPr lang="es-ES"/>
                    </a:p>
                  </a:txBody>
                  <a:tcPr/>
                </a:tc>
                <a:tc gridSpan="2">
                  <a:txBody>
                    <a:bodyPr/>
                    <a:lstStyle/>
                    <a:p>
                      <a:pPr algn="ctr">
                        <a:lnSpc>
                          <a:spcPct val="200000"/>
                        </a:lnSpc>
                        <a:spcAft>
                          <a:spcPts val="0"/>
                        </a:spcAft>
                      </a:pPr>
                      <a:r>
                        <a:rPr lang="es-EC" sz="2800" dirty="0">
                          <a:effectLst/>
                        </a:rPr>
                        <a:t>POBLACIÓN</a:t>
                      </a:r>
                      <a:endParaRPr lang="es-ES" sz="2800" dirty="0">
                        <a:effectLst/>
                        <a:latin typeface="Arial"/>
                        <a:ea typeface="Calibri"/>
                        <a:cs typeface="Times New Roman"/>
                      </a:endParaRPr>
                    </a:p>
                  </a:txBody>
                  <a:tcPr marL="44450" marR="44450" marT="0" marB="0" anchor="ctr"/>
                </a:tc>
                <a:tc hMerge="1">
                  <a:txBody>
                    <a:bodyPr/>
                    <a:lstStyle/>
                    <a:p>
                      <a:endParaRPr lang="es-ES"/>
                    </a:p>
                  </a:txBody>
                  <a:tcPr/>
                </a:tc>
              </a:tr>
              <a:tr h="876834">
                <a:tc>
                  <a:txBody>
                    <a:bodyPr/>
                    <a:lstStyle/>
                    <a:p>
                      <a:pPr algn="ctr">
                        <a:lnSpc>
                          <a:spcPct val="200000"/>
                        </a:lnSpc>
                        <a:spcAft>
                          <a:spcPts val="0"/>
                        </a:spcAft>
                      </a:pPr>
                      <a:r>
                        <a:rPr lang="es-EC" sz="1600">
                          <a:effectLst/>
                        </a:rPr>
                        <a:t>Masculina</a:t>
                      </a:r>
                      <a:endParaRPr lang="es-ES" sz="16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183.058</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49,74%</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Edad media de la población</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600">
                          <a:effectLst/>
                        </a:rPr>
                        <a:t>26,6</a:t>
                      </a:r>
                      <a:endParaRPr lang="es-ES" sz="1600">
                        <a:effectLst/>
                        <a:latin typeface="Arial"/>
                        <a:ea typeface="Calibri"/>
                        <a:cs typeface="Times New Roman"/>
                      </a:endParaRPr>
                    </a:p>
                  </a:txBody>
                  <a:tcPr marL="44450" marR="44450" marT="0" marB="0" anchor="ctr"/>
                </a:tc>
              </a:tr>
              <a:tr h="876834">
                <a:tc>
                  <a:txBody>
                    <a:bodyPr/>
                    <a:lstStyle/>
                    <a:p>
                      <a:pPr algn="ctr">
                        <a:lnSpc>
                          <a:spcPct val="200000"/>
                        </a:lnSpc>
                        <a:spcAft>
                          <a:spcPts val="0"/>
                        </a:spcAft>
                      </a:pPr>
                      <a:r>
                        <a:rPr lang="es-EC" sz="1600">
                          <a:effectLst/>
                        </a:rPr>
                        <a:t>Femenina</a:t>
                      </a:r>
                      <a:endParaRPr lang="es-ES" sz="16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184.955</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50,26%</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personas con cédula de ciudadanía</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600">
                          <a:effectLst/>
                        </a:rPr>
                        <a:t>75,6</a:t>
                      </a:r>
                      <a:endParaRPr lang="es-ES" sz="1600">
                        <a:effectLst/>
                        <a:latin typeface="Arial"/>
                        <a:ea typeface="Calibri"/>
                        <a:cs typeface="Times New Roman"/>
                      </a:endParaRPr>
                    </a:p>
                  </a:txBody>
                  <a:tcPr marL="44450" marR="44450" marT="0" marB="0" anchor="ctr"/>
                </a:tc>
              </a:tr>
              <a:tr h="876834">
                <a:tc>
                  <a:txBody>
                    <a:bodyPr/>
                    <a:lstStyle/>
                    <a:p>
                      <a:pPr algn="ctr">
                        <a:lnSpc>
                          <a:spcPct val="200000"/>
                        </a:lnSpc>
                        <a:spcAft>
                          <a:spcPts val="0"/>
                        </a:spcAft>
                      </a:pPr>
                      <a:r>
                        <a:rPr lang="es-EC" sz="1600" dirty="0">
                          <a:effectLst/>
                        </a:rPr>
                        <a:t>Total</a:t>
                      </a:r>
                      <a:endParaRPr lang="es-ES" sz="1600" dirty="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368.013</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100%</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a:effectLst/>
                        </a:rPr>
                        <a:t>%con seguro general</a:t>
                      </a:r>
                      <a:endParaRPr lang="es-ES" sz="180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600">
                          <a:effectLst/>
                        </a:rPr>
                        <a:t>22,1</a:t>
                      </a:r>
                      <a:endParaRPr lang="es-ES" sz="1600">
                        <a:effectLst/>
                        <a:latin typeface="Arial"/>
                        <a:ea typeface="Calibri"/>
                        <a:cs typeface="Times New Roman"/>
                      </a:endParaRPr>
                    </a:p>
                  </a:txBody>
                  <a:tcPr marL="44450" marR="44450" marT="0" marB="0" anchor="ctr"/>
                </a:tc>
              </a:tr>
              <a:tr h="561924">
                <a:tc gridSpan="2">
                  <a:txBody>
                    <a:bodyPr/>
                    <a:lstStyle/>
                    <a:p>
                      <a:pPr algn="ctr">
                        <a:lnSpc>
                          <a:spcPct val="200000"/>
                        </a:lnSpc>
                        <a:spcAft>
                          <a:spcPts val="0"/>
                        </a:spcAft>
                      </a:pPr>
                      <a:r>
                        <a:rPr lang="es-EC" sz="1800">
                          <a:effectLst/>
                        </a:rPr>
                        <a:t>Tasa de crecimiento</a:t>
                      </a:r>
                      <a:endParaRPr lang="es-ES" sz="1800">
                        <a:effectLst/>
                        <a:latin typeface="Arial"/>
                        <a:ea typeface="Calibri"/>
                        <a:cs typeface="Times New Roman"/>
                      </a:endParaRPr>
                    </a:p>
                  </a:txBody>
                  <a:tcPr marL="44450" marR="44450" marT="0" marB="0" anchor="ctr"/>
                </a:tc>
                <a:tc hMerge="1">
                  <a:txBody>
                    <a:bodyPr/>
                    <a:lstStyle/>
                    <a:p>
                      <a:endParaRPr lang="es-ES"/>
                    </a:p>
                  </a:txBody>
                  <a:tcPr/>
                </a:tc>
                <a:tc>
                  <a:txBody>
                    <a:bodyPr/>
                    <a:lstStyle/>
                    <a:p>
                      <a:pPr algn="ctr">
                        <a:lnSpc>
                          <a:spcPct val="200000"/>
                        </a:lnSpc>
                        <a:spcAft>
                          <a:spcPts val="0"/>
                        </a:spcAft>
                      </a:pPr>
                      <a:r>
                        <a:rPr lang="es-EC" sz="1800" dirty="0">
                          <a:effectLst/>
                        </a:rPr>
                        <a:t>2,76</a:t>
                      </a:r>
                      <a:endParaRPr lang="es-ES" sz="1800" dirty="0">
                        <a:solidFill>
                          <a:srgbClr val="FF0000"/>
                        </a:solidFill>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800" dirty="0">
                          <a:effectLst/>
                        </a:rPr>
                        <a:t>% personas con seguro de salud privado</a:t>
                      </a:r>
                      <a:endParaRPr lang="es-ES" sz="1800" dirty="0">
                        <a:effectLst/>
                        <a:latin typeface="Arial"/>
                        <a:ea typeface="Calibri"/>
                        <a:cs typeface="Times New Roman"/>
                      </a:endParaRPr>
                    </a:p>
                  </a:txBody>
                  <a:tcPr marL="44450" marR="44450" marT="0" marB="0" anchor="ctr"/>
                </a:tc>
                <a:tc>
                  <a:txBody>
                    <a:bodyPr/>
                    <a:lstStyle/>
                    <a:p>
                      <a:pPr algn="ctr">
                        <a:lnSpc>
                          <a:spcPct val="200000"/>
                        </a:lnSpc>
                        <a:spcAft>
                          <a:spcPts val="0"/>
                        </a:spcAft>
                      </a:pPr>
                      <a:r>
                        <a:rPr lang="es-EC" sz="1600" dirty="0">
                          <a:effectLst/>
                        </a:rPr>
                        <a:t>7,2</a:t>
                      </a:r>
                      <a:endParaRPr lang="es-ES" sz="1600" dirty="0">
                        <a:effectLst/>
                        <a:latin typeface="Arial"/>
                        <a:ea typeface="Calibri"/>
                        <a:cs typeface="Times New Roman"/>
                      </a:endParaRPr>
                    </a:p>
                  </a:txBody>
                  <a:tcPr marL="44450" marR="44450" marT="0" marB="0" anchor="ctr"/>
                </a:tc>
              </a:tr>
            </a:tbl>
          </a:graphicData>
        </a:graphic>
      </p:graphicFrame>
      <p:sp>
        <p:nvSpPr>
          <p:cNvPr id="5" name="CuadroTexto 143"/>
          <p:cNvSpPr txBox="1"/>
          <p:nvPr/>
        </p:nvSpPr>
        <p:spPr>
          <a:xfrm>
            <a:off x="271463" y="354013"/>
            <a:ext cx="7791450" cy="400050"/>
          </a:xfrm>
          <a:prstGeom prst="rect">
            <a:avLst/>
          </a:prstGeom>
          <a:noFill/>
          <a:ln>
            <a:solidFill>
              <a:schemeClr val="bg1"/>
            </a:solidFill>
          </a:ln>
        </p:spPr>
        <p:txBody>
          <a:bodyPr>
            <a:spAutoFit/>
          </a:bodyPr>
          <a:lstStyle/>
          <a:p>
            <a:pPr algn="l"/>
            <a:r>
              <a:rPr lang="es-ES_tradnl" sz="2000" b="1" dirty="0" smtClean="0">
                <a:solidFill>
                  <a:schemeClr val="bg1"/>
                </a:solidFill>
                <a:latin typeface="Arial" charset="0"/>
              </a:rPr>
              <a:t>Demografía</a:t>
            </a:r>
            <a:endParaRPr lang="es-ES_tradnl" sz="2000" b="1" dirty="0">
              <a:solidFill>
                <a:schemeClr val="bg1"/>
              </a:solidFill>
              <a:latin typeface="Arial" charset="0"/>
            </a:endParaRPr>
          </a:p>
        </p:txBody>
      </p:sp>
      <p:sp>
        <p:nvSpPr>
          <p:cNvPr id="8" name="CuadroTexto 69"/>
          <p:cNvSpPr txBox="1">
            <a:spLocks noChangeArrowheads="1"/>
          </p:cNvSpPr>
          <p:nvPr/>
        </p:nvSpPr>
        <p:spPr bwMode="auto">
          <a:xfrm>
            <a:off x="7210635" y="6488668"/>
            <a:ext cx="1933365" cy="369332"/>
          </a:xfrm>
          <a:prstGeom prst="rect">
            <a:avLst/>
          </a:prstGeom>
          <a:noFill/>
          <a:ln w="9525">
            <a:noFill/>
            <a:miter lim="800000"/>
            <a:headEnd/>
            <a:tailEnd/>
          </a:ln>
        </p:spPr>
        <p:txBody>
          <a:bodyPr wrap="square">
            <a:spAutoFit/>
          </a:bodyPr>
          <a:lstStyle/>
          <a:p>
            <a:r>
              <a:rPr lang="es-ES" dirty="0" smtClean="0">
                <a:solidFill>
                  <a:schemeClr val="bg1"/>
                </a:solidFill>
              </a:rPr>
              <a:t>Fuente: INEC</a:t>
            </a:r>
            <a:endParaRPr lang="es-ES" dirty="0">
              <a:solidFill>
                <a:schemeClr val="bg1"/>
              </a:solidFill>
            </a:endParaRPr>
          </a:p>
        </p:txBody>
      </p:sp>
    </p:spTree>
    <p:extLst>
      <p:ext uri="{BB962C8B-B14F-4D97-AF65-F5344CB8AC3E}">
        <p14:creationId xmlns:p14="http://schemas.microsoft.com/office/powerpoint/2010/main" val="4205797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85000" lnSpcReduction="20000"/>
          </a:bodyPr>
          <a:lstStyle/>
          <a:p>
            <a:r>
              <a:rPr lang="es-EC" dirty="0" smtClean="0">
                <a:solidFill>
                  <a:schemeClr val="bg1"/>
                </a:solidFill>
              </a:rPr>
              <a:t>Los </a:t>
            </a:r>
            <a:r>
              <a:rPr lang="es-EC" dirty="0">
                <a:solidFill>
                  <a:schemeClr val="bg1"/>
                </a:solidFill>
              </a:rPr>
              <a:t>trabajos de topografía consistieron en el levantamiento de la línea de conducción, de las áreas de posibles obras de arte, y la red de distribución. Los levantamientos topográficos contienen las dos acciones principales de la topografía los cuales son: la planimetría y </a:t>
            </a:r>
            <a:r>
              <a:rPr lang="es-EC" dirty="0" smtClean="0">
                <a:solidFill>
                  <a:schemeClr val="bg1"/>
                </a:solidFill>
              </a:rPr>
              <a:t>altimetría.</a:t>
            </a:r>
          </a:p>
          <a:p>
            <a:r>
              <a:rPr lang="es-EC" dirty="0">
                <a:solidFill>
                  <a:schemeClr val="bg1"/>
                </a:solidFill>
              </a:rPr>
              <a:t>El equipo de topografía estuvo compuesto de 1 topógrafo y 2 cadeneros con su respectivo equipamiento personal, se utilizó como equipo una Estación Total marca SOKKIA modelo 530, nivel de precisión, una plomada, y cinta métrica de 50 metros de longitud.</a:t>
            </a:r>
            <a:endParaRPr lang="es-ES" dirty="0">
              <a:solidFill>
                <a:schemeClr val="bg1"/>
              </a:solidFill>
            </a:endParaRPr>
          </a:p>
          <a:p>
            <a:endParaRPr lang="es-ES" dirty="0">
              <a:solidFill>
                <a:schemeClr val="bg1"/>
              </a:solidFill>
            </a:endParaRPr>
          </a:p>
        </p:txBody>
      </p:sp>
      <p:sp>
        <p:nvSpPr>
          <p:cNvPr id="4" name="CuadroTexto 143"/>
          <p:cNvSpPr txBox="1">
            <a:spLocks noGrp="1"/>
          </p:cNvSpPr>
          <p:nvPr>
            <p:ph type="title"/>
          </p:nvPr>
        </p:nvSpPr>
        <p:spPr>
          <a:xfrm>
            <a:off x="457200" y="646083"/>
            <a:ext cx="8229600" cy="400110"/>
          </a:xfrm>
          <a:prstGeom prst="rect">
            <a:avLst/>
          </a:prstGeom>
          <a:noFill/>
          <a:ln>
            <a:solidFill>
              <a:schemeClr val="bg1"/>
            </a:solidFill>
          </a:ln>
        </p:spPr>
        <p:txBody>
          <a:bodyPr>
            <a:spAutoFit/>
          </a:bodyPr>
          <a:lstStyle/>
          <a:p>
            <a:pPr algn="l"/>
            <a:r>
              <a:rPr lang="es-ES_tradnl" sz="2000" b="1" dirty="0" smtClean="0">
                <a:solidFill>
                  <a:schemeClr val="bg1"/>
                </a:solidFill>
                <a:latin typeface="Arial" charset="0"/>
              </a:rPr>
              <a:t>LEVANTAMIENTO TOPOGRAFICO</a:t>
            </a:r>
            <a:endParaRPr lang="es-ES_tradnl" sz="2000" b="1" dirty="0">
              <a:solidFill>
                <a:schemeClr val="bg1"/>
              </a:solidFill>
              <a:latin typeface="Arial" charset="0"/>
            </a:endParaRPr>
          </a:p>
        </p:txBody>
      </p:sp>
    </p:spTree>
    <p:extLst>
      <p:ext uri="{BB962C8B-B14F-4D97-AF65-F5344CB8AC3E}">
        <p14:creationId xmlns:p14="http://schemas.microsoft.com/office/powerpoint/2010/main" val="590002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2743</TotalTime>
  <Words>3189</Words>
  <Application>Microsoft Office PowerPoint</Application>
  <PresentationFormat>Presentación en pantalla (4:3)</PresentationFormat>
  <Paragraphs>600</Paragraphs>
  <Slides>71</Slides>
  <Notes>1</Notes>
  <HiddenSlides>0</HiddenSlides>
  <MMClips>0</MMClips>
  <ScaleCrop>false</ScaleCrop>
  <HeadingPairs>
    <vt:vector size="4" baseType="variant">
      <vt:variant>
        <vt:lpstr>Tema</vt:lpstr>
      </vt:variant>
      <vt:variant>
        <vt:i4>1</vt:i4>
      </vt:variant>
      <vt:variant>
        <vt:lpstr>Títulos de diapositiva</vt:lpstr>
      </vt:variant>
      <vt:variant>
        <vt:i4>71</vt:i4>
      </vt:variant>
    </vt:vector>
  </HeadingPairs>
  <TitlesOfParts>
    <vt:vector size="7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LEVANTAMIENTO TOPOGRAFICO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David Garcia</dc:creator>
  <cp:lastModifiedBy>Luffi</cp:lastModifiedBy>
  <cp:revision>249</cp:revision>
  <dcterms:created xsi:type="dcterms:W3CDTF">2011-10-03T23:40:02Z</dcterms:created>
  <dcterms:modified xsi:type="dcterms:W3CDTF">2013-07-08T00:11:04Z</dcterms:modified>
</cp:coreProperties>
</file>