
<file path=[Content_Types].xml><?xml version="1.0" encoding="utf-8"?>
<Types xmlns="http://schemas.openxmlformats.org/package/2006/content-types">
  <Override PartName="/ppt/slides/slide29.xml" ContentType="application/vnd.openxmlformats-officedocument.presentationml.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diagrams/layout5.xml" ContentType="application/vnd.openxmlformats-officedocument.drawingml.diagramLayout+xml"/>
  <Override PartName="/ppt/diagrams/layout3.xml" ContentType="application/vnd.openxmlformats-officedocument.drawingml.diagramLayout+xml"/>
  <Override PartName="/ppt/diagrams/data4.xml" ContentType="application/vnd.openxmlformats-officedocument.drawingml.diagramData+xml"/>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colors4.xml" ContentType="application/vnd.openxmlformats-officedocument.drawingml.diagramColors+xml"/>
  <Override PartName="/ppt/diagrams/drawing5.xml" ContentType="application/vnd.ms-office.drawingml.diagramDrawing+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diagrams/colors2.xml" ContentType="application/vnd.openxmlformats-officedocument.drawingml.diagramColors+xml"/>
  <Override PartName="/ppt/diagrams/drawing3.xml" ContentType="application/vnd.ms-office.drawingml.diagramDrawing+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diagrams/layout4.xml" ContentType="application/vnd.openxmlformats-officedocument.drawingml.diagramLayout+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data5.xml" ContentType="application/vnd.openxmlformats-officedocument.drawingml.diagramData+xml"/>
  <Override PartName="/ppt/diagrams/data3.xml" ContentType="application/vnd.openxmlformats-officedocument.drawingml.diagramData+xml"/>
  <Override PartName="/ppt/diagrams/colors5.xml" ContentType="application/vnd.openxmlformats-officedocument.drawingml.diagramColors+xml"/>
  <Override PartName="/ppt/slides/slide8.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4" r:id="rId2"/>
  </p:sldMasterIdLst>
  <p:notesMasterIdLst>
    <p:notesMasterId r:id="rId42"/>
  </p:notesMasterIdLst>
  <p:sldIdLst>
    <p:sldId id="455" r:id="rId3"/>
    <p:sldId id="525" r:id="rId4"/>
    <p:sldId id="417" r:id="rId5"/>
    <p:sldId id="530" r:id="rId6"/>
    <p:sldId id="415" r:id="rId7"/>
    <p:sldId id="531" r:id="rId8"/>
    <p:sldId id="532" r:id="rId9"/>
    <p:sldId id="533" r:id="rId10"/>
    <p:sldId id="540" r:id="rId11"/>
    <p:sldId id="534" r:id="rId12"/>
    <p:sldId id="601" r:id="rId13"/>
    <p:sldId id="551" r:id="rId14"/>
    <p:sldId id="552" r:id="rId15"/>
    <p:sldId id="553" r:id="rId16"/>
    <p:sldId id="554" r:id="rId17"/>
    <p:sldId id="555" r:id="rId18"/>
    <p:sldId id="556" r:id="rId19"/>
    <p:sldId id="557" r:id="rId20"/>
    <p:sldId id="558" r:id="rId21"/>
    <p:sldId id="559" r:id="rId22"/>
    <p:sldId id="560" r:id="rId23"/>
    <p:sldId id="573" r:id="rId24"/>
    <p:sldId id="574" r:id="rId25"/>
    <p:sldId id="575" r:id="rId26"/>
    <p:sldId id="577" r:id="rId27"/>
    <p:sldId id="578" r:id="rId28"/>
    <p:sldId id="579" r:id="rId29"/>
    <p:sldId id="580" r:id="rId30"/>
    <p:sldId id="581" r:id="rId31"/>
    <p:sldId id="582" r:id="rId32"/>
    <p:sldId id="583" r:id="rId33"/>
    <p:sldId id="592" r:id="rId34"/>
    <p:sldId id="593" r:id="rId35"/>
    <p:sldId id="594" r:id="rId36"/>
    <p:sldId id="595" r:id="rId37"/>
    <p:sldId id="596" r:id="rId38"/>
    <p:sldId id="597" r:id="rId39"/>
    <p:sldId id="598" r:id="rId40"/>
    <p:sldId id="599" r:id="rId41"/>
  </p:sldIdLst>
  <p:sldSz cx="9144000" cy="6858000" type="screen4x3"/>
  <p:notesSz cx="6858000" cy="9312275"/>
  <p:defaultTextStyle>
    <a:defPPr>
      <a:defRPr lang="es-E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srgbClr val="FF0000"/>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0"/>
      </p:ext>
    </p:extLst>
  </p:showPr>
  <p:clrMru>
    <a:srgbClr val="FFCCFF"/>
    <a:srgbClr val="CCFFCC"/>
    <a:srgbClr val="FFCCCC"/>
    <a:srgbClr val="CCCCFF"/>
    <a:srgbClr val="99CCFF"/>
    <a:srgbClr val="FFCC66"/>
    <a:srgbClr val="FFCC99"/>
    <a:srgbClr val="FF9999"/>
    <a:srgbClr val="9900CC"/>
    <a:srgbClr val="FF9933"/>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8A107856-5554-42FB-B03E-39F5DBC370BA}" styleName="Estilo medio 4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D7AC3CCA-C797-4891-BE02-D94E43425B78}" styleName="Estilo me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16D9F66E-5EB9-4882-86FB-DCBF35E3C3E4}" styleName="Estilo medio 4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C4B1156A-380E-4F78-BDF5-A606A8083BF9}" styleName="Estilo medio 4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69" autoAdjust="0"/>
    <p:restoredTop sz="94624" autoAdjust="0"/>
  </p:normalViewPr>
  <p:slideViewPr>
    <p:cSldViewPr>
      <p:cViewPr>
        <p:scale>
          <a:sx n="70" d="100"/>
          <a:sy n="70" d="100"/>
        </p:scale>
        <p:origin x="-990" y="-276"/>
      </p:cViewPr>
      <p:guideLst>
        <p:guide orient="horz" pos="2160"/>
        <p:guide pos="2880"/>
      </p:guideLst>
    </p:cSldViewPr>
  </p:slideViewPr>
  <p:outlineViewPr>
    <p:cViewPr>
      <p:scale>
        <a:sx n="33" d="100"/>
        <a:sy n="33" d="100"/>
      </p:scale>
      <p:origin x="0" y="6312"/>
    </p:cViewPr>
  </p:outlineViewPr>
  <p:notesTextViewPr>
    <p:cViewPr>
      <p:scale>
        <a:sx n="100" d="100"/>
        <a:sy n="100" d="100"/>
      </p:scale>
      <p:origin x="0" y="0"/>
    </p:cViewPr>
  </p:notesTextViewPr>
  <p:sorterViewPr>
    <p:cViewPr>
      <p:scale>
        <a:sx n="100" d="100"/>
        <a:sy n="100" d="100"/>
      </p:scale>
      <p:origin x="0" y="11124"/>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s>
</file>

<file path=ppt/diagrams/_rels/data1.xml.rels><?xml version="1.0" encoding="UTF-8" standalone="yes"?>
<Relationships xmlns="http://schemas.openxmlformats.org/package/2006/relationships"><Relationship Id="rId1" Type="http://schemas.openxmlformats.org/officeDocument/2006/relationships/image" Target="../media/image5.png"/></Relationships>
</file>

<file path=ppt/diagrams/_rels/data2.xml.rels><?xml version="1.0" encoding="UTF-8" standalone="yes"?>
<Relationships xmlns="http://schemas.openxmlformats.org/package/2006/relationships"><Relationship Id="rId1" Type="http://schemas.openxmlformats.org/officeDocument/2006/relationships/image" Target="../media/image6.png"/></Relationships>
</file>

<file path=ppt/diagrams/_rels/drawing1.xml.rels><?xml version="1.0" encoding="UTF-8" standalone="yes"?>
<Relationships xmlns="http://schemas.openxmlformats.org/package/2006/relationships"><Relationship Id="rId1" Type="http://schemas.openxmlformats.org/officeDocument/2006/relationships/image" Target="../media/image5.png"/></Relationships>
</file>

<file path=ppt/diagrams/_rels/drawing2.xml.rels><?xml version="1.0" encoding="UTF-8" standalone="yes"?>
<Relationships xmlns="http://schemas.openxmlformats.org/package/2006/relationships"><Relationship Id="rId1" Type="http://schemas.openxmlformats.org/officeDocument/2006/relationships/image" Target="../media/image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6D281F-63E6-400A-9BC4-229A3C55F80F}" type="doc">
      <dgm:prSet loTypeId="urn:microsoft.com/office/officeart/2005/8/layout/vList3#1" loCatId="list" qsTypeId="urn:microsoft.com/office/officeart/2005/8/quickstyle/simple1" qsCatId="simple" csTypeId="urn:microsoft.com/office/officeart/2005/8/colors/accent1_2" csCatId="accent1" phldr="1"/>
      <dgm:spPr/>
      <dgm:t>
        <a:bodyPr/>
        <a:lstStyle/>
        <a:p>
          <a:endParaRPr lang="es-EC"/>
        </a:p>
      </dgm:t>
    </dgm:pt>
    <dgm:pt modelId="{21FAB302-F2EA-47C0-87E3-4EF97E8F3E2D}">
      <dgm:prSet phldrT="[Texto]"/>
      <dgm:spPr/>
      <dgm:t>
        <a:bodyPr/>
        <a:lstStyle/>
        <a:p>
          <a:r>
            <a:rPr lang="es-EC" dirty="0" smtClean="0">
              <a:solidFill>
                <a:schemeClr val="tx1"/>
              </a:solidFill>
            </a:rPr>
            <a:t>164.524 habitantes </a:t>
          </a:r>
          <a:endParaRPr lang="es-EC" dirty="0">
            <a:solidFill>
              <a:schemeClr val="tx1"/>
            </a:solidFill>
          </a:endParaRPr>
        </a:p>
      </dgm:t>
    </dgm:pt>
    <dgm:pt modelId="{161E8101-F45F-4A0A-B10B-60309BAAC7E3}" type="parTrans" cxnId="{0DF87AC0-CA39-4343-9065-E3586D86C374}">
      <dgm:prSet/>
      <dgm:spPr/>
      <dgm:t>
        <a:bodyPr/>
        <a:lstStyle/>
        <a:p>
          <a:endParaRPr lang="es-EC"/>
        </a:p>
      </dgm:t>
    </dgm:pt>
    <dgm:pt modelId="{DD60BE6E-5032-4620-AF5A-2D585D48A020}" type="sibTrans" cxnId="{0DF87AC0-CA39-4343-9065-E3586D86C374}">
      <dgm:prSet/>
      <dgm:spPr/>
      <dgm:t>
        <a:bodyPr/>
        <a:lstStyle/>
        <a:p>
          <a:endParaRPr lang="es-EC"/>
        </a:p>
      </dgm:t>
    </dgm:pt>
    <dgm:pt modelId="{68296B7D-5240-43CE-AFA7-FB341B064080}" type="pres">
      <dgm:prSet presAssocID="{776D281F-63E6-400A-9BC4-229A3C55F80F}" presName="linearFlow" presStyleCnt="0">
        <dgm:presLayoutVars>
          <dgm:dir/>
          <dgm:resizeHandles val="exact"/>
        </dgm:presLayoutVars>
      </dgm:prSet>
      <dgm:spPr/>
      <dgm:t>
        <a:bodyPr/>
        <a:lstStyle/>
        <a:p>
          <a:endParaRPr lang="es-EC"/>
        </a:p>
      </dgm:t>
    </dgm:pt>
    <dgm:pt modelId="{C8F355CD-609D-4284-B589-F84E98BF1CD9}" type="pres">
      <dgm:prSet presAssocID="{21FAB302-F2EA-47C0-87E3-4EF97E8F3E2D}" presName="composite" presStyleCnt="0"/>
      <dgm:spPr/>
    </dgm:pt>
    <dgm:pt modelId="{8A467111-725E-4BBD-82EF-9D73C2350CE3}" type="pres">
      <dgm:prSet presAssocID="{21FAB302-F2EA-47C0-87E3-4EF97E8F3E2D}" presName="imgShp" presStyleLbl="fgImgPlace1" presStyleIdx="0" presStyleCnt="1"/>
      <dgm:spPr>
        <a:blipFill>
          <a:blip xmlns:r="http://schemas.openxmlformats.org/officeDocument/2006/relationships" r:embed="rId1">
            <a:extLst>
              <a:ext uri="{28A0092B-C50C-407E-A947-70E740481C1C}">
                <a14:useLocalDpi xmlns:a14="http://schemas.microsoft.com/office/drawing/2010/main" xmlns="" val="0"/>
              </a:ext>
            </a:extLst>
          </a:blip>
          <a:srcRect/>
          <a:stretch>
            <a:fillRect l="-22000" r="-22000"/>
          </a:stretch>
        </a:blipFill>
      </dgm:spPr>
    </dgm:pt>
    <dgm:pt modelId="{88AA23F5-543E-4DBA-962C-CFA55CB86655}" type="pres">
      <dgm:prSet presAssocID="{21FAB302-F2EA-47C0-87E3-4EF97E8F3E2D}" presName="txShp" presStyleLbl="node1" presStyleIdx="0" presStyleCnt="1">
        <dgm:presLayoutVars>
          <dgm:bulletEnabled val="1"/>
        </dgm:presLayoutVars>
      </dgm:prSet>
      <dgm:spPr/>
      <dgm:t>
        <a:bodyPr/>
        <a:lstStyle/>
        <a:p>
          <a:endParaRPr lang="es-EC"/>
        </a:p>
      </dgm:t>
    </dgm:pt>
  </dgm:ptLst>
  <dgm:cxnLst>
    <dgm:cxn modelId="{36774D75-480D-46A3-A858-9C2F9E13DF86}" type="presOf" srcId="{21FAB302-F2EA-47C0-87E3-4EF97E8F3E2D}" destId="{88AA23F5-543E-4DBA-962C-CFA55CB86655}" srcOrd="0" destOrd="0" presId="urn:microsoft.com/office/officeart/2005/8/layout/vList3#1"/>
    <dgm:cxn modelId="{4E87D770-B2FE-4283-A414-8DC50B888554}" type="presOf" srcId="{776D281F-63E6-400A-9BC4-229A3C55F80F}" destId="{68296B7D-5240-43CE-AFA7-FB341B064080}" srcOrd="0" destOrd="0" presId="urn:microsoft.com/office/officeart/2005/8/layout/vList3#1"/>
    <dgm:cxn modelId="{0DF87AC0-CA39-4343-9065-E3586D86C374}" srcId="{776D281F-63E6-400A-9BC4-229A3C55F80F}" destId="{21FAB302-F2EA-47C0-87E3-4EF97E8F3E2D}" srcOrd="0" destOrd="0" parTransId="{161E8101-F45F-4A0A-B10B-60309BAAC7E3}" sibTransId="{DD60BE6E-5032-4620-AF5A-2D585D48A020}"/>
    <dgm:cxn modelId="{9E422D3B-AFEB-4EE9-B97F-A160B27A64AF}" type="presParOf" srcId="{68296B7D-5240-43CE-AFA7-FB341B064080}" destId="{C8F355CD-609D-4284-B589-F84E98BF1CD9}" srcOrd="0" destOrd="0" presId="urn:microsoft.com/office/officeart/2005/8/layout/vList3#1"/>
    <dgm:cxn modelId="{1324B3E4-4E69-4A9F-8771-50FF7F2DF13F}" type="presParOf" srcId="{C8F355CD-609D-4284-B589-F84E98BF1CD9}" destId="{8A467111-725E-4BBD-82EF-9D73C2350CE3}" srcOrd="0" destOrd="0" presId="urn:microsoft.com/office/officeart/2005/8/layout/vList3#1"/>
    <dgm:cxn modelId="{2A24ECF6-1079-4EB5-8588-50E03EA1CB7C}" type="presParOf" srcId="{C8F355CD-609D-4284-B589-F84E98BF1CD9}" destId="{88AA23F5-543E-4DBA-962C-CFA55CB86655}" srcOrd="1" destOrd="0" presId="urn:microsoft.com/office/officeart/2005/8/layout/vList3#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BD76647-AEE2-40CD-99D8-0290711611D8}" type="doc">
      <dgm:prSet loTypeId="urn:microsoft.com/office/officeart/2005/8/layout/vList3#2" loCatId="list" qsTypeId="urn:microsoft.com/office/officeart/2005/8/quickstyle/simple1" qsCatId="simple" csTypeId="urn:microsoft.com/office/officeart/2005/8/colors/accent1_2" csCatId="accent1" phldr="1"/>
      <dgm:spPr/>
    </dgm:pt>
    <dgm:pt modelId="{A7F7C559-1291-46B1-B53A-BA518AA095CF}">
      <dgm:prSet phldrT="[Texto]" custT="1"/>
      <dgm:spPr/>
      <dgm:t>
        <a:bodyPr/>
        <a:lstStyle/>
        <a:p>
          <a:pPr algn="l"/>
          <a:r>
            <a:rPr lang="es-EC" sz="2500" dirty="0" smtClean="0">
              <a:solidFill>
                <a:schemeClr val="tx1"/>
              </a:solidFill>
            </a:rPr>
            <a:t>Agricultura     47.00%</a:t>
          </a:r>
          <a:br>
            <a:rPr lang="es-EC" sz="2500" dirty="0" smtClean="0">
              <a:solidFill>
                <a:schemeClr val="tx1"/>
              </a:solidFill>
            </a:rPr>
          </a:br>
          <a:r>
            <a:rPr lang="es-EC" sz="2500" dirty="0" smtClean="0">
              <a:solidFill>
                <a:schemeClr val="tx1"/>
              </a:solidFill>
            </a:rPr>
            <a:t>Servicios        32.00%</a:t>
          </a:r>
          <a:br>
            <a:rPr lang="es-EC" sz="2500" dirty="0" smtClean="0">
              <a:solidFill>
                <a:schemeClr val="tx1"/>
              </a:solidFill>
            </a:rPr>
          </a:br>
          <a:r>
            <a:rPr lang="es-EC" sz="2500" dirty="0" smtClean="0">
              <a:solidFill>
                <a:schemeClr val="tx1"/>
              </a:solidFill>
            </a:rPr>
            <a:t>Industria        12.00%</a:t>
          </a:r>
          <a:br>
            <a:rPr lang="es-EC" sz="2500" dirty="0" smtClean="0">
              <a:solidFill>
                <a:schemeClr val="tx1"/>
              </a:solidFill>
            </a:rPr>
          </a:br>
          <a:r>
            <a:rPr lang="es-EC" sz="2500" dirty="0" smtClean="0">
              <a:solidFill>
                <a:schemeClr val="tx1"/>
              </a:solidFill>
            </a:rPr>
            <a:t>Desocupados 9.00%</a:t>
          </a:r>
          <a:endParaRPr lang="es-EC" sz="2500" dirty="0">
            <a:solidFill>
              <a:schemeClr val="tx1"/>
            </a:solidFill>
          </a:endParaRPr>
        </a:p>
      </dgm:t>
    </dgm:pt>
    <dgm:pt modelId="{F05B8493-264C-42C8-9990-DFBB7E7B516B}" type="parTrans" cxnId="{3BEF689E-8F1A-4CF8-9CCC-0CB1131CCFC7}">
      <dgm:prSet/>
      <dgm:spPr/>
      <dgm:t>
        <a:bodyPr/>
        <a:lstStyle/>
        <a:p>
          <a:endParaRPr lang="es-EC"/>
        </a:p>
      </dgm:t>
    </dgm:pt>
    <dgm:pt modelId="{67C7077D-CDA2-4B43-8E6E-73E6C92E12D6}" type="sibTrans" cxnId="{3BEF689E-8F1A-4CF8-9CCC-0CB1131CCFC7}">
      <dgm:prSet/>
      <dgm:spPr/>
      <dgm:t>
        <a:bodyPr/>
        <a:lstStyle/>
        <a:p>
          <a:endParaRPr lang="es-EC"/>
        </a:p>
      </dgm:t>
    </dgm:pt>
    <dgm:pt modelId="{1076C1CF-5986-410A-AB82-3D7B6A6160E6}" type="pres">
      <dgm:prSet presAssocID="{ABD76647-AEE2-40CD-99D8-0290711611D8}" presName="linearFlow" presStyleCnt="0">
        <dgm:presLayoutVars>
          <dgm:dir/>
          <dgm:resizeHandles val="exact"/>
        </dgm:presLayoutVars>
      </dgm:prSet>
      <dgm:spPr/>
    </dgm:pt>
    <dgm:pt modelId="{6EB6DCBF-E196-4C74-8BEF-5B305A1076ED}" type="pres">
      <dgm:prSet presAssocID="{A7F7C559-1291-46B1-B53A-BA518AA095CF}" presName="composite" presStyleCnt="0"/>
      <dgm:spPr/>
    </dgm:pt>
    <dgm:pt modelId="{6C7B684A-5CB3-48FC-97D7-543E21925A6A}" type="pres">
      <dgm:prSet presAssocID="{A7F7C559-1291-46B1-B53A-BA518AA095CF}" presName="imgShp" presStyleLbl="fgImgPlace1" presStyleIdx="0" presStyleCnt="1"/>
      <dgm:spPr>
        <a:blipFill>
          <a:blip xmlns:r="http://schemas.openxmlformats.org/officeDocument/2006/relationships" r:embed="rId1">
            <a:extLst>
              <a:ext uri="{28A0092B-C50C-407E-A947-70E740481C1C}">
                <a14:useLocalDpi xmlns:a14="http://schemas.microsoft.com/office/drawing/2010/main" xmlns="" val="0"/>
              </a:ext>
            </a:extLst>
          </a:blip>
          <a:srcRect/>
          <a:stretch>
            <a:fillRect l="-57000" r="-57000"/>
          </a:stretch>
        </a:blipFill>
      </dgm:spPr>
    </dgm:pt>
    <dgm:pt modelId="{E3BBB243-9163-4332-9046-77F22F2118DF}" type="pres">
      <dgm:prSet presAssocID="{A7F7C559-1291-46B1-B53A-BA518AA095CF}" presName="txShp" presStyleLbl="node1" presStyleIdx="0" presStyleCnt="1">
        <dgm:presLayoutVars>
          <dgm:bulletEnabled val="1"/>
        </dgm:presLayoutVars>
      </dgm:prSet>
      <dgm:spPr/>
      <dgm:t>
        <a:bodyPr/>
        <a:lstStyle/>
        <a:p>
          <a:endParaRPr lang="es-EC"/>
        </a:p>
      </dgm:t>
    </dgm:pt>
  </dgm:ptLst>
  <dgm:cxnLst>
    <dgm:cxn modelId="{2B8B4132-AAB6-4361-97AA-B7A2E2154ACA}" type="presOf" srcId="{ABD76647-AEE2-40CD-99D8-0290711611D8}" destId="{1076C1CF-5986-410A-AB82-3D7B6A6160E6}" srcOrd="0" destOrd="0" presId="urn:microsoft.com/office/officeart/2005/8/layout/vList3#2"/>
    <dgm:cxn modelId="{75125C23-8DF2-4C12-AC17-B718EDA5D984}" type="presOf" srcId="{A7F7C559-1291-46B1-B53A-BA518AA095CF}" destId="{E3BBB243-9163-4332-9046-77F22F2118DF}" srcOrd="0" destOrd="0" presId="urn:microsoft.com/office/officeart/2005/8/layout/vList3#2"/>
    <dgm:cxn modelId="{3BEF689E-8F1A-4CF8-9CCC-0CB1131CCFC7}" srcId="{ABD76647-AEE2-40CD-99D8-0290711611D8}" destId="{A7F7C559-1291-46B1-B53A-BA518AA095CF}" srcOrd="0" destOrd="0" parTransId="{F05B8493-264C-42C8-9990-DFBB7E7B516B}" sibTransId="{67C7077D-CDA2-4B43-8E6E-73E6C92E12D6}"/>
    <dgm:cxn modelId="{C1E76F2B-BAD2-481A-AE24-72CB91BBB530}" type="presParOf" srcId="{1076C1CF-5986-410A-AB82-3D7B6A6160E6}" destId="{6EB6DCBF-E196-4C74-8BEF-5B305A1076ED}" srcOrd="0" destOrd="0" presId="urn:microsoft.com/office/officeart/2005/8/layout/vList3#2"/>
    <dgm:cxn modelId="{FF437F2C-9255-47C2-ADB8-133440F1363C}" type="presParOf" srcId="{6EB6DCBF-E196-4C74-8BEF-5B305A1076ED}" destId="{6C7B684A-5CB3-48FC-97D7-543E21925A6A}" srcOrd="0" destOrd="0" presId="urn:microsoft.com/office/officeart/2005/8/layout/vList3#2"/>
    <dgm:cxn modelId="{A48AB81A-180C-4B65-A9EC-82763F5ADEB4}" type="presParOf" srcId="{6EB6DCBF-E196-4C74-8BEF-5B305A1076ED}" destId="{E3BBB243-9163-4332-9046-77F22F2118DF}" srcOrd="1" destOrd="0" presId="urn:microsoft.com/office/officeart/2005/8/layout/vList3#2"/>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F47BF66-E4C6-43C9-8BC1-9C83B88FAD69}" type="doc">
      <dgm:prSet loTypeId="urn:microsoft.com/office/officeart/2005/8/layout/lProcess2" loCatId="list" qsTypeId="urn:microsoft.com/office/officeart/2005/8/quickstyle/simple1" qsCatId="simple" csTypeId="urn:microsoft.com/office/officeart/2005/8/colors/accent2_4" csCatId="accent2" phldr="1"/>
      <dgm:spPr/>
      <dgm:t>
        <a:bodyPr/>
        <a:lstStyle/>
        <a:p>
          <a:endParaRPr lang="es-EC"/>
        </a:p>
      </dgm:t>
    </dgm:pt>
    <dgm:pt modelId="{7139B2FE-B7E9-4455-85E9-DAD50A649A3E}">
      <dgm:prSet phldrT="[Texto]" custT="1"/>
      <dgm:spPr>
        <a:noFill/>
        <a:ln w="28575">
          <a:solidFill>
            <a:srgbClr val="CC00CC"/>
          </a:solidFill>
        </a:ln>
      </dgm:spPr>
      <dgm:t>
        <a:bodyPr/>
        <a:lstStyle/>
        <a:p>
          <a:pPr>
            <a:lnSpc>
              <a:spcPct val="100000"/>
            </a:lnSpc>
          </a:pPr>
          <a:r>
            <a:rPr lang="es-EC" sz="2800" b="0" dirty="0" smtClean="0">
              <a:latin typeface="Aharoni" pitchFamily="2" charset="-79"/>
              <a:cs typeface="Aharoni" pitchFamily="2" charset="-79"/>
            </a:rPr>
            <a:t>GENERAL</a:t>
          </a:r>
          <a:endParaRPr lang="es-EC" sz="2800" b="0" dirty="0">
            <a:latin typeface="Aharoni" pitchFamily="2" charset="-79"/>
            <a:cs typeface="Aharoni" pitchFamily="2" charset="-79"/>
          </a:endParaRPr>
        </a:p>
      </dgm:t>
    </dgm:pt>
    <dgm:pt modelId="{5F3AC2BE-FC65-4E63-AC54-8A2924703A14}" type="parTrans" cxnId="{69E8B839-3D6C-4ACF-823C-466BB2F8B33C}">
      <dgm:prSet/>
      <dgm:spPr/>
      <dgm:t>
        <a:bodyPr/>
        <a:lstStyle/>
        <a:p>
          <a:pPr>
            <a:lnSpc>
              <a:spcPct val="100000"/>
            </a:lnSpc>
          </a:pPr>
          <a:endParaRPr lang="es-EC"/>
        </a:p>
      </dgm:t>
    </dgm:pt>
    <dgm:pt modelId="{B6096FF1-E352-4448-8C6F-7586A29C5167}" type="sibTrans" cxnId="{69E8B839-3D6C-4ACF-823C-466BB2F8B33C}">
      <dgm:prSet/>
      <dgm:spPr/>
      <dgm:t>
        <a:bodyPr/>
        <a:lstStyle/>
        <a:p>
          <a:pPr>
            <a:lnSpc>
              <a:spcPct val="100000"/>
            </a:lnSpc>
          </a:pPr>
          <a:endParaRPr lang="es-EC"/>
        </a:p>
      </dgm:t>
    </dgm:pt>
    <dgm:pt modelId="{36AE407B-1750-405B-A07C-CB20169A9999}">
      <dgm:prSet phldrT="[Texto]" custT="1"/>
      <dgm:spPr>
        <a:gradFill flip="none" rotWithShape="0">
          <a:gsLst>
            <a:gs pos="0">
              <a:srgbClr val="7030A0">
                <a:tint val="66000"/>
                <a:satMod val="160000"/>
              </a:srgbClr>
            </a:gs>
            <a:gs pos="50000">
              <a:srgbClr val="7030A0">
                <a:tint val="44500"/>
                <a:satMod val="160000"/>
              </a:srgbClr>
            </a:gs>
            <a:gs pos="100000">
              <a:srgbClr val="7030A0">
                <a:tint val="23500"/>
                <a:satMod val="160000"/>
              </a:srgbClr>
            </a:gs>
          </a:gsLst>
          <a:path path="circle">
            <a:fillToRect l="50000" t="50000" r="50000" b="50000"/>
          </a:path>
          <a:tileRect/>
        </a:gradFill>
        <a:ln>
          <a:solidFill>
            <a:srgbClr val="7030A0"/>
          </a:solidFill>
          <a:prstDash val="sysDot"/>
        </a:ln>
      </dgm:spPr>
      <dgm:t>
        <a:bodyPr/>
        <a:lstStyle/>
        <a:p>
          <a:pPr algn="just">
            <a:lnSpc>
              <a:spcPct val="100000"/>
            </a:lnSpc>
          </a:pPr>
          <a:r>
            <a:rPr lang="es-EC" sz="1400" dirty="0" smtClean="0">
              <a:solidFill>
                <a:schemeClr val="tx1"/>
              </a:solidFill>
            </a:rPr>
            <a:t>Realizar un estudio de la Gestión Financiera del sector Transporte Pesado Asociado en la provincia del Carchi para determinar el impacto en el desarrollo económico y social de la población.</a:t>
          </a:r>
          <a:endParaRPr lang="es-EC" sz="1400" dirty="0">
            <a:solidFill>
              <a:schemeClr val="tx1"/>
            </a:solidFill>
          </a:endParaRPr>
        </a:p>
      </dgm:t>
    </dgm:pt>
    <dgm:pt modelId="{D33720BD-BA7C-4879-AA60-79CBD4EEFFF6}" type="parTrans" cxnId="{87A1865E-DDF9-47CD-99FB-91BED92354BF}">
      <dgm:prSet/>
      <dgm:spPr/>
      <dgm:t>
        <a:bodyPr/>
        <a:lstStyle/>
        <a:p>
          <a:pPr>
            <a:lnSpc>
              <a:spcPct val="100000"/>
            </a:lnSpc>
          </a:pPr>
          <a:endParaRPr lang="es-EC"/>
        </a:p>
      </dgm:t>
    </dgm:pt>
    <dgm:pt modelId="{B4B69F46-B6AC-4C63-94D0-E9141351925D}" type="sibTrans" cxnId="{87A1865E-DDF9-47CD-99FB-91BED92354BF}">
      <dgm:prSet/>
      <dgm:spPr/>
      <dgm:t>
        <a:bodyPr/>
        <a:lstStyle/>
        <a:p>
          <a:pPr>
            <a:lnSpc>
              <a:spcPct val="100000"/>
            </a:lnSpc>
          </a:pPr>
          <a:endParaRPr lang="es-EC"/>
        </a:p>
      </dgm:t>
    </dgm:pt>
    <dgm:pt modelId="{90FFC799-B136-4FC8-99B6-D0CAEC84D45B}">
      <dgm:prSet phldrT="[Texto]" custT="1"/>
      <dgm:spPr>
        <a:noFill/>
        <a:ln w="28575">
          <a:solidFill>
            <a:srgbClr val="00B050"/>
          </a:solidFill>
        </a:ln>
      </dgm:spPr>
      <dgm:t>
        <a:bodyPr/>
        <a:lstStyle/>
        <a:p>
          <a:pPr>
            <a:lnSpc>
              <a:spcPct val="100000"/>
            </a:lnSpc>
          </a:pPr>
          <a:r>
            <a:rPr lang="es-EC" sz="2800" dirty="0" smtClean="0">
              <a:latin typeface="Aharoni" pitchFamily="2" charset="-79"/>
              <a:cs typeface="Aharoni" pitchFamily="2" charset="-79"/>
            </a:rPr>
            <a:t>ESPECÍFICOS</a:t>
          </a:r>
          <a:endParaRPr lang="es-EC" sz="2800" dirty="0">
            <a:latin typeface="Aharoni" pitchFamily="2" charset="-79"/>
            <a:cs typeface="Aharoni" pitchFamily="2" charset="-79"/>
          </a:endParaRPr>
        </a:p>
      </dgm:t>
    </dgm:pt>
    <dgm:pt modelId="{6A323258-105D-4835-8334-D7704C1C6E7A}" type="parTrans" cxnId="{84C00B73-D306-4700-8F8D-BA214C44175D}">
      <dgm:prSet/>
      <dgm:spPr/>
      <dgm:t>
        <a:bodyPr/>
        <a:lstStyle/>
        <a:p>
          <a:pPr>
            <a:lnSpc>
              <a:spcPct val="100000"/>
            </a:lnSpc>
          </a:pPr>
          <a:endParaRPr lang="es-EC"/>
        </a:p>
      </dgm:t>
    </dgm:pt>
    <dgm:pt modelId="{EE3ADC55-CA4C-4095-989A-11F14AB705C8}" type="sibTrans" cxnId="{84C00B73-D306-4700-8F8D-BA214C44175D}">
      <dgm:prSet/>
      <dgm:spPr/>
      <dgm:t>
        <a:bodyPr/>
        <a:lstStyle/>
        <a:p>
          <a:pPr>
            <a:lnSpc>
              <a:spcPct val="100000"/>
            </a:lnSpc>
          </a:pPr>
          <a:endParaRPr lang="es-EC"/>
        </a:p>
      </dgm:t>
    </dgm:pt>
    <dgm:pt modelId="{275C953A-592E-414E-9C03-1486DEB9F5A0}">
      <dgm:prSet phldrT="[Texto]" custT="1"/>
      <dgm:spPr>
        <a:gradFill flip="none" rotWithShape="0">
          <a:gsLst>
            <a:gs pos="0">
              <a:srgbClr val="99FF66">
                <a:tint val="66000"/>
                <a:satMod val="160000"/>
              </a:srgbClr>
            </a:gs>
            <a:gs pos="50000">
              <a:srgbClr val="99FF66">
                <a:tint val="44500"/>
                <a:satMod val="160000"/>
              </a:srgbClr>
            </a:gs>
            <a:gs pos="100000">
              <a:srgbClr val="99FF66">
                <a:tint val="23500"/>
                <a:satMod val="160000"/>
              </a:srgbClr>
            </a:gs>
          </a:gsLst>
          <a:path path="circle">
            <a:fillToRect l="50000" t="50000" r="50000" b="50000"/>
          </a:path>
          <a:tileRect/>
        </a:gradFill>
        <a:ln>
          <a:solidFill>
            <a:srgbClr val="00B050"/>
          </a:solidFill>
          <a:prstDash val="sysDot"/>
        </a:ln>
      </dgm:spPr>
      <dgm:t>
        <a:bodyPr/>
        <a:lstStyle/>
        <a:p>
          <a:pPr algn="just">
            <a:lnSpc>
              <a:spcPct val="100000"/>
            </a:lnSpc>
          </a:pPr>
          <a:r>
            <a:rPr lang="es-EC" sz="1200" dirty="0" smtClean="0">
              <a:solidFill>
                <a:schemeClr val="tx1"/>
              </a:solidFill>
            </a:rPr>
            <a:t>Diagnosticar la situación actual del Sector Transporte Pesado en la provincia del Carchi, para establecer las Fortalezas, Oportunidades, Debilidades y Amenazas.</a:t>
          </a:r>
          <a:endParaRPr lang="es-EC" sz="1200" b="1" dirty="0" smtClean="0">
            <a:solidFill>
              <a:schemeClr val="tx1"/>
            </a:solidFill>
          </a:endParaRPr>
        </a:p>
      </dgm:t>
    </dgm:pt>
    <dgm:pt modelId="{28B42685-6196-4415-AEC6-1588E77901D5}" type="parTrans" cxnId="{C52B1BFD-4C00-40CD-96C0-1A280A09DC59}">
      <dgm:prSet/>
      <dgm:spPr/>
      <dgm:t>
        <a:bodyPr/>
        <a:lstStyle/>
        <a:p>
          <a:pPr>
            <a:lnSpc>
              <a:spcPct val="100000"/>
            </a:lnSpc>
          </a:pPr>
          <a:endParaRPr lang="es-EC"/>
        </a:p>
      </dgm:t>
    </dgm:pt>
    <dgm:pt modelId="{F26CE829-4385-48BE-B873-A99E52EA098D}" type="sibTrans" cxnId="{C52B1BFD-4C00-40CD-96C0-1A280A09DC59}">
      <dgm:prSet/>
      <dgm:spPr/>
      <dgm:t>
        <a:bodyPr/>
        <a:lstStyle/>
        <a:p>
          <a:pPr>
            <a:lnSpc>
              <a:spcPct val="100000"/>
            </a:lnSpc>
          </a:pPr>
          <a:endParaRPr lang="es-EC"/>
        </a:p>
      </dgm:t>
    </dgm:pt>
    <dgm:pt modelId="{2C1A1A26-CBD9-4702-91A9-61E8216B4D69}">
      <dgm:prSet phldrT="[Texto]" custT="1"/>
      <dgm:spPr>
        <a:gradFill flip="none" rotWithShape="0">
          <a:gsLst>
            <a:gs pos="0">
              <a:srgbClr val="99FF66">
                <a:tint val="66000"/>
                <a:satMod val="160000"/>
              </a:srgbClr>
            </a:gs>
            <a:gs pos="50000">
              <a:srgbClr val="99FF66">
                <a:tint val="44500"/>
                <a:satMod val="160000"/>
              </a:srgbClr>
            </a:gs>
            <a:gs pos="100000">
              <a:srgbClr val="99FF66">
                <a:tint val="23500"/>
                <a:satMod val="160000"/>
              </a:srgbClr>
            </a:gs>
          </a:gsLst>
          <a:path path="circle">
            <a:fillToRect l="50000" t="50000" r="50000" b="50000"/>
          </a:path>
          <a:tileRect/>
        </a:gradFill>
        <a:ln>
          <a:solidFill>
            <a:srgbClr val="00B050"/>
          </a:solidFill>
          <a:prstDash val="sysDot"/>
        </a:ln>
      </dgm:spPr>
      <dgm:t>
        <a:bodyPr/>
        <a:lstStyle/>
        <a:p>
          <a:pPr algn="just">
            <a:lnSpc>
              <a:spcPct val="100000"/>
            </a:lnSpc>
          </a:pPr>
          <a:r>
            <a:rPr lang="es-EC" sz="1200" dirty="0" smtClean="0">
              <a:solidFill>
                <a:schemeClr val="tx1"/>
              </a:solidFill>
            </a:rPr>
            <a:t>Analizar la estructura Financiera del sector transporte pesado en la provincia del Carchi, con la finalidad de evaluar el modelo de Gestión Financiera actual.</a:t>
          </a:r>
          <a:endParaRPr lang="es-EC" sz="1200" b="1" dirty="0">
            <a:solidFill>
              <a:schemeClr val="tx1"/>
            </a:solidFill>
          </a:endParaRPr>
        </a:p>
      </dgm:t>
    </dgm:pt>
    <dgm:pt modelId="{55BBA103-8114-4E3B-A70A-8A9E33E68ACF}" type="parTrans" cxnId="{49D1BA7B-3BBA-4A5B-A39D-A6EC904C6B75}">
      <dgm:prSet/>
      <dgm:spPr/>
      <dgm:t>
        <a:bodyPr/>
        <a:lstStyle/>
        <a:p>
          <a:pPr>
            <a:lnSpc>
              <a:spcPct val="100000"/>
            </a:lnSpc>
          </a:pPr>
          <a:endParaRPr lang="es-EC"/>
        </a:p>
      </dgm:t>
    </dgm:pt>
    <dgm:pt modelId="{226A110A-B978-461A-8024-2C6DC3604A30}" type="sibTrans" cxnId="{49D1BA7B-3BBA-4A5B-A39D-A6EC904C6B75}">
      <dgm:prSet/>
      <dgm:spPr/>
      <dgm:t>
        <a:bodyPr/>
        <a:lstStyle/>
        <a:p>
          <a:pPr>
            <a:lnSpc>
              <a:spcPct val="100000"/>
            </a:lnSpc>
          </a:pPr>
          <a:endParaRPr lang="es-EC"/>
        </a:p>
      </dgm:t>
    </dgm:pt>
    <dgm:pt modelId="{E133DB54-EF69-48F7-8B9F-245FB46CCCC7}">
      <dgm:prSet custT="1"/>
      <dgm:spPr>
        <a:gradFill flip="none" rotWithShape="0">
          <a:gsLst>
            <a:gs pos="0">
              <a:srgbClr val="99FF66">
                <a:tint val="66000"/>
                <a:satMod val="160000"/>
              </a:srgbClr>
            </a:gs>
            <a:gs pos="50000">
              <a:srgbClr val="99FF66">
                <a:tint val="44500"/>
                <a:satMod val="160000"/>
              </a:srgbClr>
            </a:gs>
            <a:gs pos="100000">
              <a:srgbClr val="99FF66">
                <a:tint val="23500"/>
                <a:satMod val="160000"/>
              </a:srgbClr>
            </a:gs>
          </a:gsLst>
          <a:path path="circle">
            <a:fillToRect l="50000" t="50000" r="50000" b="50000"/>
          </a:path>
          <a:tileRect/>
        </a:gradFill>
        <a:ln>
          <a:solidFill>
            <a:srgbClr val="00B050"/>
          </a:solidFill>
          <a:prstDash val="sysDot"/>
        </a:ln>
      </dgm:spPr>
      <dgm:t>
        <a:bodyPr/>
        <a:lstStyle/>
        <a:p>
          <a:pPr algn="just">
            <a:lnSpc>
              <a:spcPct val="100000"/>
            </a:lnSpc>
          </a:pPr>
          <a:r>
            <a:rPr lang="es-EC" sz="1200" dirty="0" smtClean="0">
              <a:solidFill>
                <a:schemeClr val="tx1"/>
              </a:solidFill>
            </a:rPr>
            <a:t>Determinar la situación socioeconómica de población urbana y rural en la provincia del Carchi, para seleccionar los índices económicos y sociales en el sector.</a:t>
          </a:r>
          <a:endParaRPr lang="es-EC" sz="1200" b="1" dirty="0">
            <a:solidFill>
              <a:schemeClr val="tx1"/>
            </a:solidFill>
          </a:endParaRPr>
        </a:p>
      </dgm:t>
    </dgm:pt>
    <dgm:pt modelId="{67BE0A1C-5C48-4CFD-B361-EE10C854A4B7}" type="parTrans" cxnId="{503C8488-F301-4FCD-A301-D7810DA11916}">
      <dgm:prSet/>
      <dgm:spPr/>
      <dgm:t>
        <a:bodyPr/>
        <a:lstStyle/>
        <a:p>
          <a:pPr>
            <a:lnSpc>
              <a:spcPct val="100000"/>
            </a:lnSpc>
          </a:pPr>
          <a:endParaRPr lang="es-EC"/>
        </a:p>
      </dgm:t>
    </dgm:pt>
    <dgm:pt modelId="{4C3314FD-6A2C-4DD2-9022-AB2F38C1C2FA}" type="sibTrans" cxnId="{503C8488-F301-4FCD-A301-D7810DA11916}">
      <dgm:prSet/>
      <dgm:spPr/>
      <dgm:t>
        <a:bodyPr/>
        <a:lstStyle/>
        <a:p>
          <a:pPr>
            <a:lnSpc>
              <a:spcPct val="100000"/>
            </a:lnSpc>
          </a:pPr>
          <a:endParaRPr lang="es-EC"/>
        </a:p>
      </dgm:t>
    </dgm:pt>
    <dgm:pt modelId="{D7F55B0D-E27E-4154-B0BC-98AA5BF03D8C}">
      <dgm:prSet custT="1"/>
      <dgm:spPr>
        <a:gradFill flip="none" rotWithShape="0">
          <a:gsLst>
            <a:gs pos="0">
              <a:srgbClr val="99FF66">
                <a:tint val="66000"/>
                <a:satMod val="160000"/>
              </a:srgbClr>
            </a:gs>
            <a:gs pos="50000">
              <a:srgbClr val="99FF66">
                <a:tint val="44500"/>
                <a:satMod val="160000"/>
              </a:srgbClr>
            </a:gs>
            <a:gs pos="100000">
              <a:srgbClr val="99FF66">
                <a:tint val="23500"/>
                <a:satMod val="160000"/>
              </a:srgbClr>
            </a:gs>
          </a:gsLst>
          <a:path path="circle">
            <a:fillToRect l="50000" t="50000" r="50000" b="50000"/>
          </a:path>
          <a:tileRect/>
        </a:gradFill>
        <a:ln>
          <a:solidFill>
            <a:srgbClr val="00B050"/>
          </a:solidFill>
          <a:prstDash val="sysDot"/>
        </a:ln>
      </dgm:spPr>
      <dgm:t>
        <a:bodyPr/>
        <a:lstStyle/>
        <a:p>
          <a:pPr algn="just">
            <a:lnSpc>
              <a:spcPct val="100000"/>
            </a:lnSpc>
          </a:pPr>
          <a:r>
            <a:rPr lang="es-EC" sz="1200" dirty="0" smtClean="0">
              <a:solidFill>
                <a:schemeClr val="tx1"/>
              </a:solidFill>
            </a:rPr>
            <a:t>Evaluar el alcance de la Gestión Financiera del Sector Transporte Pesado en la situación económica y social de la población de la Provincia del Carchi para establecer los niveles de impacto.</a:t>
          </a:r>
          <a:endParaRPr lang="es-EC" sz="1200" b="1" dirty="0">
            <a:solidFill>
              <a:schemeClr val="tx1"/>
            </a:solidFill>
          </a:endParaRPr>
        </a:p>
      </dgm:t>
    </dgm:pt>
    <dgm:pt modelId="{7045CA3D-7ED0-4936-9F3C-084616045DD0}" type="parTrans" cxnId="{7BFA0AA1-3D7D-4DC9-A608-A2836B708E04}">
      <dgm:prSet/>
      <dgm:spPr/>
      <dgm:t>
        <a:bodyPr/>
        <a:lstStyle/>
        <a:p>
          <a:pPr>
            <a:lnSpc>
              <a:spcPct val="100000"/>
            </a:lnSpc>
          </a:pPr>
          <a:endParaRPr lang="es-EC"/>
        </a:p>
      </dgm:t>
    </dgm:pt>
    <dgm:pt modelId="{837BD78C-4D94-4152-A2D2-B6425003B94D}" type="sibTrans" cxnId="{7BFA0AA1-3D7D-4DC9-A608-A2836B708E04}">
      <dgm:prSet/>
      <dgm:spPr/>
      <dgm:t>
        <a:bodyPr/>
        <a:lstStyle/>
        <a:p>
          <a:pPr>
            <a:lnSpc>
              <a:spcPct val="100000"/>
            </a:lnSpc>
          </a:pPr>
          <a:endParaRPr lang="es-EC"/>
        </a:p>
      </dgm:t>
    </dgm:pt>
    <dgm:pt modelId="{371DB1A5-19B2-401D-B474-8A94EA7E3F6F}" type="pres">
      <dgm:prSet presAssocID="{5F47BF66-E4C6-43C9-8BC1-9C83B88FAD69}" presName="theList" presStyleCnt="0">
        <dgm:presLayoutVars>
          <dgm:dir/>
          <dgm:animLvl val="lvl"/>
          <dgm:resizeHandles val="exact"/>
        </dgm:presLayoutVars>
      </dgm:prSet>
      <dgm:spPr/>
      <dgm:t>
        <a:bodyPr/>
        <a:lstStyle/>
        <a:p>
          <a:endParaRPr lang="es-EC"/>
        </a:p>
      </dgm:t>
    </dgm:pt>
    <dgm:pt modelId="{56428449-3E51-4A3C-A8B7-84C7B29C9341}" type="pres">
      <dgm:prSet presAssocID="{7139B2FE-B7E9-4455-85E9-DAD50A649A3E}" presName="compNode" presStyleCnt="0"/>
      <dgm:spPr/>
    </dgm:pt>
    <dgm:pt modelId="{9600E9EA-E13D-4FEC-9C34-84B2B7CE5F29}" type="pres">
      <dgm:prSet presAssocID="{7139B2FE-B7E9-4455-85E9-DAD50A649A3E}" presName="aNode" presStyleLbl="bgShp" presStyleIdx="0" presStyleCnt="2" custScaleX="83133" custScaleY="90252"/>
      <dgm:spPr/>
      <dgm:t>
        <a:bodyPr/>
        <a:lstStyle/>
        <a:p>
          <a:endParaRPr lang="es-EC"/>
        </a:p>
      </dgm:t>
    </dgm:pt>
    <dgm:pt modelId="{061478FA-5AA0-48A0-BE88-DC669783D881}" type="pres">
      <dgm:prSet presAssocID="{7139B2FE-B7E9-4455-85E9-DAD50A649A3E}" presName="textNode" presStyleLbl="bgShp" presStyleIdx="0" presStyleCnt="2"/>
      <dgm:spPr/>
      <dgm:t>
        <a:bodyPr/>
        <a:lstStyle/>
        <a:p>
          <a:endParaRPr lang="es-EC"/>
        </a:p>
      </dgm:t>
    </dgm:pt>
    <dgm:pt modelId="{298D0518-CE96-4D0E-B6E5-1B9C19C4E95D}" type="pres">
      <dgm:prSet presAssocID="{7139B2FE-B7E9-4455-85E9-DAD50A649A3E}" presName="compChildNode" presStyleCnt="0"/>
      <dgm:spPr/>
    </dgm:pt>
    <dgm:pt modelId="{FF430D66-B4D9-4831-A022-69A571D2DCDF}" type="pres">
      <dgm:prSet presAssocID="{7139B2FE-B7E9-4455-85E9-DAD50A649A3E}" presName="theInnerList" presStyleCnt="0"/>
      <dgm:spPr/>
    </dgm:pt>
    <dgm:pt modelId="{978F36A1-4562-4E62-B9DE-A9A9BDEB8C8E}" type="pres">
      <dgm:prSet presAssocID="{36AE407B-1750-405B-A07C-CB20169A9999}" presName="childNode" presStyleLbl="node1" presStyleIdx="0" presStyleCnt="5" custScaleX="87530" custScaleY="60212" custLinFactNeighborX="1159" custLinFactNeighborY="-7366">
        <dgm:presLayoutVars>
          <dgm:bulletEnabled val="1"/>
        </dgm:presLayoutVars>
      </dgm:prSet>
      <dgm:spPr/>
      <dgm:t>
        <a:bodyPr/>
        <a:lstStyle/>
        <a:p>
          <a:endParaRPr lang="es-EC"/>
        </a:p>
      </dgm:t>
    </dgm:pt>
    <dgm:pt modelId="{7486DB61-9CB2-4099-A8C6-4A3E2D04AA43}" type="pres">
      <dgm:prSet presAssocID="{7139B2FE-B7E9-4455-85E9-DAD50A649A3E}" presName="aSpace" presStyleCnt="0"/>
      <dgm:spPr/>
    </dgm:pt>
    <dgm:pt modelId="{99B1E358-9A20-483C-A8D6-5DE66EE8F9D0}" type="pres">
      <dgm:prSet presAssocID="{90FFC799-B136-4FC8-99B6-D0CAEC84D45B}" presName="compNode" presStyleCnt="0"/>
      <dgm:spPr/>
    </dgm:pt>
    <dgm:pt modelId="{17B5374B-87C6-444F-ADB0-8D599E5F3760}" type="pres">
      <dgm:prSet presAssocID="{90FFC799-B136-4FC8-99B6-D0CAEC84D45B}" presName="aNode" presStyleLbl="bgShp" presStyleIdx="1" presStyleCnt="2" custScaleY="91825"/>
      <dgm:spPr/>
      <dgm:t>
        <a:bodyPr/>
        <a:lstStyle/>
        <a:p>
          <a:endParaRPr lang="es-EC"/>
        </a:p>
      </dgm:t>
    </dgm:pt>
    <dgm:pt modelId="{A7FB8F9F-03E0-4190-80EB-67AEEB2B3B84}" type="pres">
      <dgm:prSet presAssocID="{90FFC799-B136-4FC8-99B6-D0CAEC84D45B}" presName="textNode" presStyleLbl="bgShp" presStyleIdx="1" presStyleCnt="2"/>
      <dgm:spPr/>
      <dgm:t>
        <a:bodyPr/>
        <a:lstStyle/>
        <a:p>
          <a:endParaRPr lang="es-EC"/>
        </a:p>
      </dgm:t>
    </dgm:pt>
    <dgm:pt modelId="{99778CC3-A39A-4D63-A31C-7CA4A5C8FC03}" type="pres">
      <dgm:prSet presAssocID="{90FFC799-B136-4FC8-99B6-D0CAEC84D45B}" presName="compChildNode" presStyleCnt="0"/>
      <dgm:spPr/>
    </dgm:pt>
    <dgm:pt modelId="{5853FACD-F70B-4646-B17E-C0F68E8B5C12}" type="pres">
      <dgm:prSet presAssocID="{90FFC799-B136-4FC8-99B6-D0CAEC84D45B}" presName="theInnerList" presStyleCnt="0"/>
      <dgm:spPr/>
    </dgm:pt>
    <dgm:pt modelId="{85E3635E-E499-466C-AFD4-1AF0571EE51C}" type="pres">
      <dgm:prSet presAssocID="{275C953A-592E-414E-9C03-1486DEB9F5A0}" presName="childNode" presStyleLbl="node1" presStyleIdx="1" presStyleCnt="5" custScaleX="111185" custScaleY="270110" custLinFactY="-64721" custLinFactNeighborX="104" custLinFactNeighborY="-100000">
        <dgm:presLayoutVars>
          <dgm:bulletEnabled val="1"/>
        </dgm:presLayoutVars>
      </dgm:prSet>
      <dgm:spPr/>
      <dgm:t>
        <a:bodyPr/>
        <a:lstStyle/>
        <a:p>
          <a:endParaRPr lang="es-EC"/>
        </a:p>
      </dgm:t>
    </dgm:pt>
    <dgm:pt modelId="{FD9A23FC-E6F9-4B3D-9F3B-129D97F670D3}" type="pres">
      <dgm:prSet presAssocID="{275C953A-592E-414E-9C03-1486DEB9F5A0}" presName="aSpace2" presStyleCnt="0"/>
      <dgm:spPr/>
    </dgm:pt>
    <dgm:pt modelId="{4BAC01C2-63E3-4DA0-8483-E7A0CF0BE384}" type="pres">
      <dgm:prSet presAssocID="{2C1A1A26-CBD9-4702-91A9-61E8216B4D69}" presName="childNode" presStyleLbl="node1" presStyleIdx="2" presStyleCnt="5" custScaleX="111185" custScaleY="254720" custLinFactY="-51837" custLinFactNeighborY="-100000">
        <dgm:presLayoutVars>
          <dgm:bulletEnabled val="1"/>
        </dgm:presLayoutVars>
      </dgm:prSet>
      <dgm:spPr/>
      <dgm:t>
        <a:bodyPr/>
        <a:lstStyle/>
        <a:p>
          <a:endParaRPr lang="es-EC"/>
        </a:p>
      </dgm:t>
    </dgm:pt>
    <dgm:pt modelId="{36F4F63F-9847-4330-BFA1-406E7A4E8667}" type="pres">
      <dgm:prSet presAssocID="{2C1A1A26-CBD9-4702-91A9-61E8216B4D69}" presName="aSpace2" presStyleCnt="0"/>
      <dgm:spPr/>
    </dgm:pt>
    <dgm:pt modelId="{187B6C95-7AA0-4335-AF7B-21B6F5D502A6}" type="pres">
      <dgm:prSet presAssocID="{E133DB54-EF69-48F7-8B9F-245FB46CCCC7}" presName="childNode" presStyleLbl="node1" presStyleIdx="3" presStyleCnt="5" custScaleX="112861" custScaleY="232120" custLinFactY="-27247" custLinFactNeighborX="942" custLinFactNeighborY="-100000">
        <dgm:presLayoutVars>
          <dgm:bulletEnabled val="1"/>
        </dgm:presLayoutVars>
      </dgm:prSet>
      <dgm:spPr/>
      <dgm:t>
        <a:bodyPr/>
        <a:lstStyle/>
        <a:p>
          <a:endParaRPr lang="es-EC"/>
        </a:p>
      </dgm:t>
    </dgm:pt>
    <dgm:pt modelId="{3D2C937E-8162-44B1-9469-89D187EC0EA7}" type="pres">
      <dgm:prSet presAssocID="{E133DB54-EF69-48F7-8B9F-245FB46CCCC7}" presName="aSpace2" presStyleCnt="0"/>
      <dgm:spPr/>
    </dgm:pt>
    <dgm:pt modelId="{55EF1DE2-0067-44F0-841D-AA30C0F525C3}" type="pres">
      <dgm:prSet presAssocID="{D7F55B0D-E27E-4154-B0BC-98AA5BF03D8C}" presName="childNode" presStyleLbl="node1" presStyleIdx="4" presStyleCnt="5" custScaleX="111185" custScaleY="315265" custLinFactY="-2632" custLinFactNeighborY="-100000">
        <dgm:presLayoutVars>
          <dgm:bulletEnabled val="1"/>
        </dgm:presLayoutVars>
      </dgm:prSet>
      <dgm:spPr/>
      <dgm:t>
        <a:bodyPr/>
        <a:lstStyle/>
        <a:p>
          <a:endParaRPr lang="es-EC"/>
        </a:p>
      </dgm:t>
    </dgm:pt>
  </dgm:ptLst>
  <dgm:cxnLst>
    <dgm:cxn modelId="{263DF0F1-9B59-4864-98E7-F0308CFC1FA4}" type="presOf" srcId="{2C1A1A26-CBD9-4702-91A9-61E8216B4D69}" destId="{4BAC01C2-63E3-4DA0-8483-E7A0CF0BE384}" srcOrd="0" destOrd="0" presId="urn:microsoft.com/office/officeart/2005/8/layout/lProcess2"/>
    <dgm:cxn modelId="{0F7A8063-B34D-45A9-AA88-FE32A0CFB41E}" type="presOf" srcId="{E133DB54-EF69-48F7-8B9F-245FB46CCCC7}" destId="{187B6C95-7AA0-4335-AF7B-21B6F5D502A6}" srcOrd="0" destOrd="0" presId="urn:microsoft.com/office/officeart/2005/8/layout/lProcess2"/>
    <dgm:cxn modelId="{503C8488-F301-4FCD-A301-D7810DA11916}" srcId="{90FFC799-B136-4FC8-99B6-D0CAEC84D45B}" destId="{E133DB54-EF69-48F7-8B9F-245FB46CCCC7}" srcOrd="2" destOrd="0" parTransId="{67BE0A1C-5C48-4CFD-B361-EE10C854A4B7}" sibTransId="{4C3314FD-6A2C-4DD2-9022-AB2F38C1C2FA}"/>
    <dgm:cxn modelId="{69E8B839-3D6C-4ACF-823C-466BB2F8B33C}" srcId="{5F47BF66-E4C6-43C9-8BC1-9C83B88FAD69}" destId="{7139B2FE-B7E9-4455-85E9-DAD50A649A3E}" srcOrd="0" destOrd="0" parTransId="{5F3AC2BE-FC65-4E63-AC54-8A2924703A14}" sibTransId="{B6096FF1-E352-4448-8C6F-7586A29C5167}"/>
    <dgm:cxn modelId="{7BFA0AA1-3D7D-4DC9-A608-A2836B708E04}" srcId="{90FFC799-B136-4FC8-99B6-D0CAEC84D45B}" destId="{D7F55B0D-E27E-4154-B0BC-98AA5BF03D8C}" srcOrd="3" destOrd="0" parTransId="{7045CA3D-7ED0-4936-9F3C-084616045DD0}" sibTransId="{837BD78C-4D94-4152-A2D2-B6425003B94D}"/>
    <dgm:cxn modelId="{68F8C68B-9BBF-4D98-B7D1-A9B48FE209F7}" type="presOf" srcId="{5F47BF66-E4C6-43C9-8BC1-9C83B88FAD69}" destId="{371DB1A5-19B2-401D-B474-8A94EA7E3F6F}" srcOrd="0" destOrd="0" presId="urn:microsoft.com/office/officeart/2005/8/layout/lProcess2"/>
    <dgm:cxn modelId="{D569431A-E976-4AB1-A81D-33E73A366E94}" type="presOf" srcId="{36AE407B-1750-405B-A07C-CB20169A9999}" destId="{978F36A1-4562-4E62-B9DE-A9A9BDEB8C8E}" srcOrd="0" destOrd="0" presId="urn:microsoft.com/office/officeart/2005/8/layout/lProcess2"/>
    <dgm:cxn modelId="{134F8FAD-E925-47C6-863C-7615DE31A36E}" type="presOf" srcId="{275C953A-592E-414E-9C03-1486DEB9F5A0}" destId="{85E3635E-E499-466C-AFD4-1AF0571EE51C}" srcOrd="0" destOrd="0" presId="urn:microsoft.com/office/officeart/2005/8/layout/lProcess2"/>
    <dgm:cxn modelId="{84C00B73-D306-4700-8F8D-BA214C44175D}" srcId="{5F47BF66-E4C6-43C9-8BC1-9C83B88FAD69}" destId="{90FFC799-B136-4FC8-99B6-D0CAEC84D45B}" srcOrd="1" destOrd="0" parTransId="{6A323258-105D-4835-8334-D7704C1C6E7A}" sibTransId="{EE3ADC55-CA4C-4095-989A-11F14AB705C8}"/>
    <dgm:cxn modelId="{87A1865E-DDF9-47CD-99FB-91BED92354BF}" srcId="{7139B2FE-B7E9-4455-85E9-DAD50A649A3E}" destId="{36AE407B-1750-405B-A07C-CB20169A9999}" srcOrd="0" destOrd="0" parTransId="{D33720BD-BA7C-4879-AA60-79CBD4EEFFF6}" sibTransId="{B4B69F46-B6AC-4C63-94D0-E9141351925D}"/>
    <dgm:cxn modelId="{2FD611A3-3F3F-4AAD-BE43-766A225D5118}" type="presOf" srcId="{90FFC799-B136-4FC8-99B6-D0CAEC84D45B}" destId="{A7FB8F9F-03E0-4190-80EB-67AEEB2B3B84}" srcOrd="1" destOrd="0" presId="urn:microsoft.com/office/officeart/2005/8/layout/lProcess2"/>
    <dgm:cxn modelId="{C52B1BFD-4C00-40CD-96C0-1A280A09DC59}" srcId="{90FFC799-B136-4FC8-99B6-D0CAEC84D45B}" destId="{275C953A-592E-414E-9C03-1486DEB9F5A0}" srcOrd="0" destOrd="0" parTransId="{28B42685-6196-4415-AEC6-1588E77901D5}" sibTransId="{F26CE829-4385-48BE-B873-A99E52EA098D}"/>
    <dgm:cxn modelId="{B97FC7A7-CBD6-475F-AF82-F67E6DD04FB6}" type="presOf" srcId="{90FFC799-B136-4FC8-99B6-D0CAEC84D45B}" destId="{17B5374B-87C6-444F-ADB0-8D599E5F3760}" srcOrd="0" destOrd="0" presId="urn:microsoft.com/office/officeart/2005/8/layout/lProcess2"/>
    <dgm:cxn modelId="{49D1BA7B-3BBA-4A5B-A39D-A6EC904C6B75}" srcId="{90FFC799-B136-4FC8-99B6-D0CAEC84D45B}" destId="{2C1A1A26-CBD9-4702-91A9-61E8216B4D69}" srcOrd="1" destOrd="0" parTransId="{55BBA103-8114-4E3B-A70A-8A9E33E68ACF}" sibTransId="{226A110A-B978-461A-8024-2C6DC3604A30}"/>
    <dgm:cxn modelId="{2104138A-A3C8-47F0-A315-31B83A1CEC4A}" type="presOf" srcId="{7139B2FE-B7E9-4455-85E9-DAD50A649A3E}" destId="{9600E9EA-E13D-4FEC-9C34-84B2B7CE5F29}" srcOrd="0" destOrd="0" presId="urn:microsoft.com/office/officeart/2005/8/layout/lProcess2"/>
    <dgm:cxn modelId="{6F9DACE0-A307-4BC1-9730-87CAD29D98DD}" type="presOf" srcId="{D7F55B0D-E27E-4154-B0BC-98AA5BF03D8C}" destId="{55EF1DE2-0067-44F0-841D-AA30C0F525C3}" srcOrd="0" destOrd="0" presId="urn:microsoft.com/office/officeart/2005/8/layout/lProcess2"/>
    <dgm:cxn modelId="{9C949752-9827-4297-8458-72AC707CF394}" type="presOf" srcId="{7139B2FE-B7E9-4455-85E9-DAD50A649A3E}" destId="{061478FA-5AA0-48A0-BE88-DC669783D881}" srcOrd="1" destOrd="0" presId="urn:microsoft.com/office/officeart/2005/8/layout/lProcess2"/>
    <dgm:cxn modelId="{00082148-E9A3-4872-9A8B-EA9E94735022}" type="presParOf" srcId="{371DB1A5-19B2-401D-B474-8A94EA7E3F6F}" destId="{56428449-3E51-4A3C-A8B7-84C7B29C9341}" srcOrd="0" destOrd="0" presId="urn:microsoft.com/office/officeart/2005/8/layout/lProcess2"/>
    <dgm:cxn modelId="{B2D58795-A37B-4659-958A-9624F0D4B7E7}" type="presParOf" srcId="{56428449-3E51-4A3C-A8B7-84C7B29C9341}" destId="{9600E9EA-E13D-4FEC-9C34-84B2B7CE5F29}" srcOrd="0" destOrd="0" presId="urn:microsoft.com/office/officeart/2005/8/layout/lProcess2"/>
    <dgm:cxn modelId="{451965E3-4D04-4C55-89DF-69C1431C313B}" type="presParOf" srcId="{56428449-3E51-4A3C-A8B7-84C7B29C9341}" destId="{061478FA-5AA0-48A0-BE88-DC669783D881}" srcOrd="1" destOrd="0" presId="urn:microsoft.com/office/officeart/2005/8/layout/lProcess2"/>
    <dgm:cxn modelId="{A57A3FDD-37F0-41ED-BD9B-76F85A3A5E4B}" type="presParOf" srcId="{56428449-3E51-4A3C-A8B7-84C7B29C9341}" destId="{298D0518-CE96-4D0E-B6E5-1B9C19C4E95D}" srcOrd="2" destOrd="0" presId="urn:microsoft.com/office/officeart/2005/8/layout/lProcess2"/>
    <dgm:cxn modelId="{258FEFA7-2824-486E-B2C4-A254F902DB1F}" type="presParOf" srcId="{298D0518-CE96-4D0E-B6E5-1B9C19C4E95D}" destId="{FF430D66-B4D9-4831-A022-69A571D2DCDF}" srcOrd="0" destOrd="0" presId="urn:microsoft.com/office/officeart/2005/8/layout/lProcess2"/>
    <dgm:cxn modelId="{063884E8-C239-4AF2-AC27-9378D9598D15}" type="presParOf" srcId="{FF430D66-B4D9-4831-A022-69A571D2DCDF}" destId="{978F36A1-4562-4E62-B9DE-A9A9BDEB8C8E}" srcOrd="0" destOrd="0" presId="urn:microsoft.com/office/officeart/2005/8/layout/lProcess2"/>
    <dgm:cxn modelId="{E04FDB6B-0261-4740-BE26-DDC90A3D44C9}" type="presParOf" srcId="{371DB1A5-19B2-401D-B474-8A94EA7E3F6F}" destId="{7486DB61-9CB2-4099-A8C6-4A3E2D04AA43}" srcOrd="1" destOrd="0" presId="urn:microsoft.com/office/officeart/2005/8/layout/lProcess2"/>
    <dgm:cxn modelId="{F2B5F246-632A-41FE-B415-FE718CE6D3C9}" type="presParOf" srcId="{371DB1A5-19B2-401D-B474-8A94EA7E3F6F}" destId="{99B1E358-9A20-483C-A8D6-5DE66EE8F9D0}" srcOrd="2" destOrd="0" presId="urn:microsoft.com/office/officeart/2005/8/layout/lProcess2"/>
    <dgm:cxn modelId="{D34289EB-2B6F-46EB-976B-9777DB1E15DA}" type="presParOf" srcId="{99B1E358-9A20-483C-A8D6-5DE66EE8F9D0}" destId="{17B5374B-87C6-444F-ADB0-8D599E5F3760}" srcOrd="0" destOrd="0" presId="urn:microsoft.com/office/officeart/2005/8/layout/lProcess2"/>
    <dgm:cxn modelId="{D566B938-12DD-475B-8478-98E5308DD007}" type="presParOf" srcId="{99B1E358-9A20-483C-A8D6-5DE66EE8F9D0}" destId="{A7FB8F9F-03E0-4190-80EB-67AEEB2B3B84}" srcOrd="1" destOrd="0" presId="urn:microsoft.com/office/officeart/2005/8/layout/lProcess2"/>
    <dgm:cxn modelId="{8AF96DCF-0D63-4CE3-BD55-75491D392A49}" type="presParOf" srcId="{99B1E358-9A20-483C-A8D6-5DE66EE8F9D0}" destId="{99778CC3-A39A-4D63-A31C-7CA4A5C8FC03}" srcOrd="2" destOrd="0" presId="urn:microsoft.com/office/officeart/2005/8/layout/lProcess2"/>
    <dgm:cxn modelId="{7C0882C1-AAF0-41E6-B574-077A5C05F8CC}" type="presParOf" srcId="{99778CC3-A39A-4D63-A31C-7CA4A5C8FC03}" destId="{5853FACD-F70B-4646-B17E-C0F68E8B5C12}" srcOrd="0" destOrd="0" presId="urn:microsoft.com/office/officeart/2005/8/layout/lProcess2"/>
    <dgm:cxn modelId="{6E2CF9DF-995C-4AEA-95E0-0E312C46A26E}" type="presParOf" srcId="{5853FACD-F70B-4646-B17E-C0F68E8B5C12}" destId="{85E3635E-E499-466C-AFD4-1AF0571EE51C}" srcOrd="0" destOrd="0" presId="urn:microsoft.com/office/officeart/2005/8/layout/lProcess2"/>
    <dgm:cxn modelId="{D74F4451-591F-4B8E-9413-C3FBA2323DFC}" type="presParOf" srcId="{5853FACD-F70B-4646-B17E-C0F68E8B5C12}" destId="{FD9A23FC-E6F9-4B3D-9F3B-129D97F670D3}" srcOrd="1" destOrd="0" presId="urn:microsoft.com/office/officeart/2005/8/layout/lProcess2"/>
    <dgm:cxn modelId="{6EC1DEB7-5983-4007-87BC-C45047BC2C8B}" type="presParOf" srcId="{5853FACD-F70B-4646-B17E-C0F68E8B5C12}" destId="{4BAC01C2-63E3-4DA0-8483-E7A0CF0BE384}" srcOrd="2" destOrd="0" presId="urn:microsoft.com/office/officeart/2005/8/layout/lProcess2"/>
    <dgm:cxn modelId="{352E2CAE-9EF5-4070-A004-4C56F3161A55}" type="presParOf" srcId="{5853FACD-F70B-4646-B17E-C0F68E8B5C12}" destId="{36F4F63F-9847-4330-BFA1-406E7A4E8667}" srcOrd="3" destOrd="0" presId="urn:microsoft.com/office/officeart/2005/8/layout/lProcess2"/>
    <dgm:cxn modelId="{E0E5E2D8-DAE0-4949-AA3E-4E3FED2D74E1}" type="presParOf" srcId="{5853FACD-F70B-4646-B17E-C0F68E8B5C12}" destId="{187B6C95-7AA0-4335-AF7B-21B6F5D502A6}" srcOrd="4" destOrd="0" presId="urn:microsoft.com/office/officeart/2005/8/layout/lProcess2"/>
    <dgm:cxn modelId="{4DF1BE50-8A5A-48BB-A200-40B7774D5AD5}" type="presParOf" srcId="{5853FACD-F70B-4646-B17E-C0F68E8B5C12}" destId="{3D2C937E-8162-44B1-9469-89D187EC0EA7}" srcOrd="5" destOrd="0" presId="urn:microsoft.com/office/officeart/2005/8/layout/lProcess2"/>
    <dgm:cxn modelId="{5F4CEB80-A6A1-40BD-B7C7-E5E598128059}" type="presParOf" srcId="{5853FACD-F70B-4646-B17E-C0F68E8B5C12}" destId="{55EF1DE2-0067-44F0-841D-AA30C0F525C3}" srcOrd="6" destOrd="0" presId="urn:microsoft.com/office/officeart/2005/8/layout/lProcess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6DC012F-DEC0-494E-A85D-B83238A772BF}"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s-EC"/>
        </a:p>
      </dgm:t>
    </dgm:pt>
    <dgm:pt modelId="{0BE03513-14E8-43DF-86CB-BA3A5EFB8E7E}">
      <dgm:prSet phldrT="[Texto]"/>
      <dgm:spPr/>
      <dgm:t>
        <a:bodyPr/>
        <a:lstStyle/>
        <a:p>
          <a:r>
            <a:rPr lang="es-EC" dirty="0" smtClean="0">
              <a:solidFill>
                <a:srgbClr val="00B050"/>
              </a:solidFill>
            </a:rPr>
            <a:t>PIB</a:t>
          </a:r>
          <a:endParaRPr lang="es-EC" dirty="0"/>
        </a:p>
      </dgm:t>
    </dgm:pt>
    <dgm:pt modelId="{CC8B41EC-D46F-48C8-94AC-97AB410A9BF5}" type="parTrans" cxnId="{161891F5-E701-4BF4-8548-0043D471590D}">
      <dgm:prSet/>
      <dgm:spPr/>
      <dgm:t>
        <a:bodyPr/>
        <a:lstStyle/>
        <a:p>
          <a:endParaRPr lang="es-EC"/>
        </a:p>
      </dgm:t>
    </dgm:pt>
    <dgm:pt modelId="{42A7C33D-7540-44FF-8825-043E0657EEA5}" type="sibTrans" cxnId="{161891F5-E701-4BF4-8548-0043D471590D}">
      <dgm:prSet/>
      <dgm:spPr/>
      <dgm:t>
        <a:bodyPr/>
        <a:lstStyle/>
        <a:p>
          <a:endParaRPr lang="es-EC"/>
        </a:p>
      </dgm:t>
    </dgm:pt>
    <dgm:pt modelId="{3F8C8BE9-E289-4E35-8415-CE6ACF43DFEE}">
      <dgm:prSet phldrT="[Texto]"/>
      <dgm:spPr/>
      <dgm:t>
        <a:bodyPr/>
        <a:lstStyle/>
        <a:p>
          <a:r>
            <a:rPr lang="es-EC" dirty="0" smtClean="0">
              <a:solidFill>
                <a:srgbClr val="00B050"/>
              </a:solidFill>
            </a:rPr>
            <a:t>Valor Agregado</a:t>
          </a:r>
          <a:endParaRPr lang="es-EC" dirty="0"/>
        </a:p>
      </dgm:t>
    </dgm:pt>
    <dgm:pt modelId="{18491833-625F-4967-A2CC-9FB7E547548A}" type="parTrans" cxnId="{122EBA22-DC52-4F96-AE73-4D823C5CFA3E}">
      <dgm:prSet/>
      <dgm:spPr/>
      <dgm:t>
        <a:bodyPr/>
        <a:lstStyle/>
        <a:p>
          <a:endParaRPr lang="es-EC"/>
        </a:p>
      </dgm:t>
    </dgm:pt>
    <dgm:pt modelId="{21601FAE-E29A-4160-A2A9-7E6DB8AEED06}" type="sibTrans" cxnId="{122EBA22-DC52-4F96-AE73-4D823C5CFA3E}">
      <dgm:prSet/>
      <dgm:spPr/>
      <dgm:t>
        <a:bodyPr/>
        <a:lstStyle/>
        <a:p>
          <a:endParaRPr lang="es-EC"/>
        </a:p>
      </dgm:t>
    </dgm:pt>
    <dgm:pt modelId="{90CA5F34-74A6-416D-B943-0103A2A08383}">
      <dgm:prSet phldrT="[Texto]"/>
      <dgm:spPr/>
      <dgm:t>
        <a:bodyPr/>
        <a:lstStyle/>
        <a:p>
          <a:r>
            <a:rPr lang="es-EC" dirty="0" smtClean="0">
              <a:solidFill>
                <a:srgbClr val="00B050"/>
              </a:solidFill>
            </a:rPr>
            <a:t>Inflación</a:t>
          </a:r>
          <a:endParaRPr lang="es-EC" dirty="0"/>
        </a:p>
      </dgm:t>
    </dgm:pt>
    <dgm:pt modelId="{A8C61A2A-5AC7-4859-A9B0-3F16109251B2}" type="parTrans" cxnId="{4D501C74-EC0B-4928-8B5C-2EA907D70799}">
      <dgm:prSet/>
      <dgm:spPr/>
      <dgm:t>
        <a:bodyPr/>
        <a:lstStyle/>
        <a:p>
          <a:endParaRPr lang="es-EC"/>
        </a:p>
      </dgm:t>
    </dgm:pt>
    <dgm:pt modelId="{419DDD15-2989-4E19-9E8D-8A4D6A7EA542}" type="sibTrans" cxnId="{4D501C74-EC0B-4928-8B5C-2EA907D70799}">
      <dgm:prSet/>
      <dgm:spPr/>
      <dgm:t>
        <a:bodyPr/>
        <a:lstStyle/>
        <a:p>
          <a:endParaRPr lang="es-EC"/>
        </a:p>
      </dgm:t>
    </dgm:pt>
    <dgm:pt modelId="{22E2A20D-84E5-4EBD-81A6-6C2942C0AD6C}">
      <dgm:prSet phldrT="[Texto]"/>
      <dgm:spPr/>
      <dgm:t>
        <a:bodyPr/>
        <a:lstStyle/>
        <a:p>
          <a:r>
            <a:rPr lang="es-EC" dirty="0" smtClean="0">
              <a:solidFill>
                <a:srgbClr val="00B050"/>
              </a:solidFill>
            </a:rPr>
            <a:t>Tasa de Interés Activa</a:t>
          </a:r>
          <a:endParaRPr lang="es-EC" dirty="0"/>
        </a:p>
      </dgm:t>
    </dgm:pt>
    <dgm:pt modelId="{21F90892-BEFC-4E64-AA4C-E99AC322B2EA}" type="parTrans" cxnId="{5EEA30E8-A80B-40D3-9B3B-E7B6BB9E19C8}">
      <dgm:prSet/>
      <dgm:spPr/>
      <dgm:t>
        <a:bodyPr/>
        <a:lstStyle/>
        <a:p>
          <a:endParaRPr lang="es-EC"/>
        </a:p>
      </dgm:t>
    </dgm:pt>
    <dgm:pt modelId="{908626CB-ACF3-4BA4-977E-5C552A800546}" type="sibTrans" cxnId="{5EEA30E8-A80B-40D3-9B3B-E7B6BB9E19C8}">
      <dgm:prSet/>
      <dgm:spPr/>
      <dgm:t>
        <a:bodyPr/>
        <a:lstStyle/>
        <a:p>
          <a:endParaRPr lang="es-EC"/>
        </a:p>
      </dgm:t>
    </dgm:pt>
    <dgm:pt modelId="{79BF8520-65EF-4AE7-82B8-21D1479B5E8A}">
      <dgm:prSet phldrT="[Texto]"/>
      <dgm:spPr/>
      <dgm:t>
        <a:bodyPr/>
        <a:lstStyle/>
        <a:p>
          <a:r>
            <a:rPr lang="es-EC" dirty="0" smtClean="0">
              <a:solidFill>
                <a:srgbClr val="00B050"/>
              </a:solidFill>
            </a:rPr>
            <a:t>Tasa de Interés Pasiva</a:t>
          </a:r>
          <a:endParaRPr lang="es-EC" dirty="0"/>
        </a:p>
      </dgm:t>
    </dgm:pt>
    <dgm:pt modelId="{5C6CCBC9-2DB0-4743-9DF1-569FD12692D6}" type="parTrans" cxnId="{0BFFF08A-155C-49E6-BDEC-A86C4CAD5260}">
      <dgm:prSet/>
      <dgm:spPr/>
      <dgm:t>
        <a:bodyPr/>
        <a:lstStyle/>
        <a:p>
          <a:endParaRPr lang="es-EC"/>
        </a:p>
      </dgm:t>
    </dgm:pt>
    <dgm:pt modelId="{1AAD45BF-3F36-4F89-BB9A-F26F04A803CF}" type="sibTrans" cxnId="{0BFFF08A-155C-49E6-BDEC-A86C4CAD5260}">
      <dgm:prSet/>
      <dgm:spPr/>
      <dgm:t>
        <a:bodyPr/>
        <a:lstStyle/>
        <a:p>
          <a:endParaRPr lang="es-EC"/>
        </a:p>
      </dgm:t>
    </dgm:pt>
    <dgm:pt modelId="{6C45CB19-8EA0-44F9-9FCA-94FE64F43654}" type="pres">
      <dgm:prSet presAssocID="{66DC012F-DEC0-494E-A85D-B83238A772BF}" presName="Name0" presStyleCnt="0">
        <dgm:presLayoutVars>
          <dgm:dir/>
          <dgm:resizeHandles val="exact"/>
        </dgm:presLayoutVars>
      </dgm:prSet>
      <dgm:spPr/>
      <dgm:t>
        <a:bodyPr/>
        <a:lstStyle/>
        <a:p>
          <a:endParaRPr lang="es-EC"/>
        </a:p>
      </dgm:t>
    </dgm:pt>
    <dgm:pt modelId="{748136E1-89B6-43D8-8900-BA3A2BB157DB}" type="pres">
      <dgm:prSet presAssocID="{66DC012F-DEC0-494E-A85D-B83238A772BF}" presName="cycle" presStyleCnt="0"/>
      <dgm:spPr/>
    </dgm:pt>
    <dgm:pt modelId="{DB23CB5F-7C7D-475D-8333-8F8D2B53B85E}" type="pres">
      <dgm:prSet presAssocID="{0BE03513-14E8-43DF-86CB-BA3A5EFB8E7E}" presName="nodeFirstNode" presStyleLbl="node1" presStyleIdx="0" presStyleCnt="5">
        <dgm:presLayoutVars>
          <dgm:bulletEnabled val="1"/>
        </dgm:presLayoutVars>
      </dgm:prSet>
      <dgm:spPr/>
      <dgm:t>
        <a:bodyPr/>
        <a:lstStyle/>
        <a:p>
          <a:endParaRPr lang="es-EC"/>
        </a:p>
      </dgm:t>
    </dgm:pt>
    <dgm:pt modelId="{AC7DD3F1-5F25-408D-A2A6-EA947299C688}" type="pres">
      <dgm:prSet presAssocID="{42A7C33D-7540-44FF-8825-043E0657EEA5}" presName="sibTransFirstNode" presStyleLbl="bgShp" presStyleIdx="0" presStyleCnt="1"/>
      <dgm:spPr/>
      <dgm:t>
        <a:bodyPr/>
        <a:lstStyle/>
        <a:p>
          <a:endParaRPr lang="es-EC"/>
        </a:p>
      </dgm:t>
    </dgm:pt>
    <dgm:pt modelId="{2B62E6AE-4F17-4207-AB1D-CD0C1AB5C748}" type="pres">
      <dgm:prSet presAssocID="{3F8C8BE9-E289-4E35-8415-CE6ACF43DFEE}" presName="nodeFollowingNodes" presStyleLbl="node1" presStyleIdx="1" presStyleCnt="5">
        <dgm:presLayoutVars>
          <dgm:bulletEnabled val="1"/>
        </dgm:presLayoutVars>
      </dgm:prSet>
      <dgm:spPr/>
      <dgm:t>
        <a:bodyPr/>
        <a:lstStyle/>
        <a:p>
          <a:endParaRPr lang="es-EC"/>
        </a:p>
      </dgm:t>
    </dgm:pt>
    <dgm:pt modelId="{C6834255-F484-4F40-B7AB-742A78B1636F}" type="pres">
      <dgm:prSet presAssocID="{90CA5F34-74A6-416D-B943-0103A2A08383}" presName="nodeFollowingNodes" presStyleLbl="node1" presStyleIdx="2" presStyleCnt="5">
        <dgm:presLayoutVars>
          <dgm:bulletEnabled val="1"/>
        </dgm:presLayoutVars>
      </dgm:prSet>
      <dgm:spPr/>
      <dgm:t>
        <a:bodyPr/>
        <a:lstStyle/>
        <a:p>
          <a:endParaRPr lang="es-EC"/>
        </a:p>
      </dgm:t>
    </dgm:pt>
    <dgm:pt modelId="{012A501E-D8DF-4FD8-8026-6696D42FDE7D}" type="pres">
      <dgm:prSet presAssocID="{22E2A20D-84E5-4EBD-81A6-6C2942C0AD6C}" presName="nodeFollowingNodes" presStyleLbl="node1" presStyleIdx="3" presStyleCnt="5">
        <dgm:presLayoutVars>
          <dgm:bulletEnabled val="1"/>
        </dgm:presLayoutVars>
      </dgm:prSet>
      <dgm:spPr/>
      <dgm:t>
        <a:bodyPr/>
        <a:lstStyle/>
        <a:p>
          <a:endParaRPr lang="es-EC"/>
        </a:p>
      </dgm:t>
    </dgm:pt>
    <dgm:pt modelId="{08A6BFFC-806A-4AB1-B6DD-228DAF2F5031}" type="pres">
      <dgm:prSet presAssocID="{79BF8520-65EF-4AE7-82B8-21D1479B5E8A}" presName="nodeFollowingNodes" presStyleLbl="node1" presStyleIdx="4" presStyleCnt="5">
        <dgm:presLayoutVars>
          <dgm:bulletEnabled val="1"/>
        </dgm:presLayoutVars>
      </dgm:prSet>
      <dgm:spPr/>
      <dgm:t>
        <a:bodyPr/>
        <a:lstStyle/>
        <a:p>
          <a:endParaRPr lang="es-EC"/>
        </a:p>
      </dgm:t>
    </dgm:pt>
  </dgm:ptLst>
  <dgm:cxnLst>
    <dgm:cxn modelId="{0BFFF08A-155C-49E6-BDEC-A86C4CAD5260}" srcId="{66DC012F-DEC0-494E-A85D-B83238A772BF}" destId="{79BF8520-65EF-4AE7-82B8-21D1479B5E8A}" srcOrd="4" destOrd="0" parTransId="{5C6CCBC9-2DB0-4743-9DF1-569FD12692D6}" sibTransId="{1AAD45BF-3F36-4F89-BB9A-F26F04A803CF}"/>
    <dgm:cxn modelId="{45390B1D-DBE3-435B-B186-F3EBEC8870AC}" type="presOf" srcId="{79BF8520-65EF-4AE7-82B8-21D1479B5E8A}" destId="{08A6BFFC-806A-4AB1-B6DD-228DAF2F5031}" srcOrd="0" destOrd="0" presId="urn:microsoft.com/office/officeart/2005/8/layout/cycle3"/>
    <dgm:cxn modelId="{511D0C46-7CD2-4E10-882C-32FF91F1E4E5}" type="presOf" srcId="{0BE03513-14E8-43DF-86CB-BA3A5EFB8E7E}" destId="{DB23CB5F-7C7D-475D-8333-8F8D2B53B85E}" srcOrd="0" destOrd="0" presId="urn:microsoft.com/office/officeart/2005/8/layout/cycle3"/>
    <dgm:cxn modelId="{B104155F-07DF-4C4F-A917-C018CB0067AC}" type="presOf" srcId="{22E2A20D-84E5-4EBD-81A6-6C2942C0AD6C}" destId="{012A501E-D8DF-4FD8-8026-6696D42FDE7D}" srcOrd="0" destOrd="0" presId="urn:microsoft.com/office/officeart/2005/8/layout/cycle3"/>
    <dgm:cxn modelId="{8DB653DE-A5E7-4BD4-9D0B-0F3CC812577B}" type="presOf" srcId="{3F8C8BE9-E289-4E35-8415-CE6ACF43DFEE}" destId="{2B62E6AE-4F17-4207-AB1D-CD0C1AB5C748}" srcOrd="0" destOrd="0" presId="urn:microsoft.com/office/officeart/2005/8/layout/cycle3"/>
    <dgm:cxn modelId="{5EEA30E8-A80B-40D3-9B3B-E7B6BB9E19C8}" srcId="{66DC012F-DEC0-494E-A85D-B83238A772BF}" destId="{22E2A20D-84E5-4EBD-81A6-6C2942C0AD6C}" srcOrd="3" destOrd="0" parTransId="{21F90892-BEFC-4E64-AA4C-E99AC322B2EA}" sibTransId="{908626CB-ACF3-4BA4-977E-5C552A800546}"/>
    <dgm:cxn modelId="{4D501C74-EC0B-4928-8B5C-2EA907D70799}" srcId="{66DC012F-DEC0-494E-A85D-B83238A772BF}" destId="{90CA5F34-74A6-416D-B943-0103A2A08383}" srcOrd="2" destOrd="0" parTransId="{A8C61A2A-5AC7-4859-A9B0-3F16109251B2}" sibTransId="{419DDD15-2989-4E19-9E8D-8A4D6A7EA542}"/>
    <dgm:cxn modelId="{388B2CAD-7E23-44F6-9D49-2953E534C304}" type="presOf" srcId="{42A7C33D-7540-44FF-8825-043E0657EEA5}" destId="{AC7DD3F1-5F25-408D-A2A6-EA947299C688}" srcOrd="0" destOrd="0" presId="urn:microsoft.com/office/officeart/2005/8/layout/cycle3"/>
    <dgm:cxn modelId="{DEA5243B-4D6D-40C0-8477-86383F0A85C8}" type="presOf" srcId="{66DC012F-DEC0-494E-A85D-B83238A772BF}" destId="{6C45CB19-8EA0-44F9-9FCA-94FE64F43654}" srcOrd="0" destOrd="0" presId="urn:microsoft.com/office/officeart/2005/8/layout/cycle3"/>
    <dgm:cxn modelId="{0D3EBC9A-28FF-4AFE-A206-44032F3A503B}" type="presOf" srcId="{90CA5F34-74A6-416D-B943-0103A2A08383}" destId="{C6834255-F484-4F40-B7AB-742A78B1636F}" srcOrd="0" destOrd="0" presId="urn:microsoft.com/office/officeart/2005/8/layout/cycle3"/>
    <dgm:cxn modelId="{161891F5-E701-4BF4-8548-0043D471590D}" srcId="{66DC012F-DEC0-494E-A85D-B83238A772BF}" destId="{0BE03513-14E8-43DF-86CB-BA3A5EFB8E7E}" srcOrd="0" destOrd="0" parTransId="{CC8B41EC-D46F-48C8-94AC-97AB410A9BF5}" sibTransId="{42A7C33D-7540-44FF-8825-043E0657EEA5}"/>
    <dgm:cxn modelId="{122EBA22-DC52-4F96-AE73-4D823C5CFA3E}" srcId="{66DC012F-DEC0-494E-A85D-B83238A772BF}" destId="{3F8C8BE9-E289-4E35-8415-CE6ACF43DFEE}" srcOrd="1" destOrd="0" parTransId="{18491833-625F-4967-A2CC-9FB7E547548A}" sibTransId="{21601FAE-E29A-4160-A2A9-7E6DB8AEED06}"/>
    <dgm:cxn modelId="{DB501C7F-67DC-400C-A104-5D598A277408}" type="presParOf" srcId="{6C45CB19-8EA0-44F9-9FCA-94FE64F43654}" destId="{748136E1-89B6-43D8-8900-BA3A2BB157DB}" srcOrd="0" destOrd="0" presId="urn:microsoft.com/office/officeart/2005/8/layout/cycle3"/>
    <dgm:cxn modelId="{34FB6CED-34A7-46B6-9123-AC08EA742A58}" type="presParOf" srcId="{748136E1-89B6-43D8-8900-BA3A2BB157DB}" destId="{DB23CB5F-7C7D-475D-8333-8F8D2B53B85E}" srcOrd="0" destOrd="0" presId="urn:microsoft.com/office/officeart/2005/8/layout/cycle3"/>
    <dgm:cxn modelId="{44E89673-E03F-4F71-A689-AB59336E6A24}" type="presParOf" srcId="{748136E1-89B6-43D8-8900-BA3A2BB157DB}" destId="{AC7DD3F1-5F25-408D-A2A6-EA947299C688}" srcOrd="1" destOrd="0" presId="urn:microsoft.com/office/officeart/2005/8/layout/cycle3"/>
    <dgm:cxn modelId="{569D794F-FD34-4B22-8E9C-9D07A7DE5F9B}" type="presParOf" srcId="{748136E1-89B6-43D8-8900-BA3A2BB157DB}" destId="{2B62E6AE-4F17-4207-AB1D-CD0C1AB5C748}" srcOrd="2" destOrd="0" presId="urn:microsoft.com/office/officeart/2005/8/layout/cycle3"/>
    <dgm:cxn modelId="{D3231BE0-6686-4647-92BA-A83F20C1341A}" type="presParOf" srcId="{748136E1-89B6-43D8-8900-BA3A2BB157DB}" destId="{C6834255-F484-4F40-B7AB-742A78B1636F}" srcOrd="3" destOrd="0" presId="urn:microsoft.com/office/officeart/2005/8/layout/cycle3"/>
    <dgm:cxn modelId="{CC13A882-3E36-4FCB-98C5-161CE0BDBE98}" type="presParOf" srcId="{748136E1-89B6-43D8-8900-BA3A2BB157DB}" destId="{012A501E-D8DF-4FD8-8026-6696D42FDE7D}" srcOrd="4" destOrd="0" presId="urn:microsoft.com/office/officeart/2005/8/layout/cycle3"/>
    <dgm:cxn modelId="{780B429B-5875-48BC-B0B1-E2193672CF78}" type="presParOf" srcId="{748136E1-89B6-43D8-8900-BA3A2BB157DB}" destId="{08A6BFFC-806A-4AB1-B6DD-228DAF2F5031}" srcOrd="5" destOrd="0" presId="urn:microsoft.com/office/officeart/2005/8/layout/cycle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6DC012F-DEC0-494E-A85D-B83238A772BF}"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s-EC"/>
        </a:p>
      </dgm:t>
    </dgm:pt>
    <dgm:pt modelId="{0BE03513-14E8-43DF-86CB-BA3A5EFB8E7E}">
      <dgm:prSet phldrT="[Texto]"/>
      <dgm:spPr/>
      <dgm:t>
        <a:bodyPr/>
        <a:lstStyle/>
        <a:p>
          <a:r>
            <a:rPr lang="es-EC" dirty="0" smtClean="0">
              <a:solidFill>
                <a:srgbClr val="00B050"/>
              </a:solidFill>
            </a:rPr>
            <a:t>Clientes</a:t>
          </a:r>
          <a:endParaRPr lang="es-EC" dirty="0"/>
        </a:p>
      </dgm:t>
    </dgm:pt>
    <dgm:pt modelId="{CC8B41EC-D46F-48C8-94AC-97AB410A9BF5}" type="parTrans" cxnId="{161891F5-E701-4BF4-8548-0043D471590D}">
      <dgm:prSet/>
      <dgm:spPr/>
      <dgm:t>
        <a:bodyPr/>
        <a:lstStyle/>
        <a:p>
          <a:endParaRPr lang="es-EC"/>
        </a:p>
      </dgm:t>
    </dgm:pt>
    <dgm:pt modelId="{42A7C33D-7540-44FF-8825-043E0657EEA5}" type="sibTrans" cxnId="{161891F5-E701-4BF4-8548-0043D471590D}">
      <dgm:prSet/>
      <dgm:spPr/>
      <dgm:t>
        <a:bodyPr/>
        <a:lstStyle/>
        <a:p>
          <a:endParaRPr lang="es-EC"/>
        </a:p>
      </dgm:t>
    </dgm:pt>
    <dgm:pt modelId="{3F8C8BE9-E289-4E35-8415-CE6ACF43DFEE}">
      <dgm:prSet phldrT="[Texto]"/>
      <dgm:spPr/>
      <dgm:t>
        <a:bodyPr/>
        <a:lstStyle/>
        <a:p>
          <a:r>
            <a:rPr lang="es-EC" dirty="0" smtClean="0">
              <a:solidFill>
                <a:srgbClr val="00B050"/>
              </a:solidFill>
            </a:rPr>
            <a:t>Competencia</a:t>
          </a:r>
          <a:endParaRPr lang="es-EC" dirty="0"/>
        </a:p>
      </dgm:t>
    </dgm:pt>
    <dgm:pt modelId="{18491833-625F-4967-A2CC-9FB7E547548A}" type="parTrans" cxnId="{122EBA22-DC52-4F96-AE73-4D823C5CFA3E}">
      <dgm:prSet/>
      <dgm:spPr/>
      <dgm:t>
        <a:bodyPr/>
        <a:lstStyle/>
        <a:p>
          <a:endParaRPr lang="es-EC"/>
        </a:p>
      </dgm:t>
    </dgm:pt>
    <dgm:pt modelId="{21601FAE-E29A-4160-A2A9-7E6DB8AEED06}" type="sibTrans" cxnId="{122EBA22-DC52-4F96-AE73-4D823C5CFA3E}">
      <dgm:prSet/>
      <dgm:spPr/>
      <dgm:t>
        <a:bodyPr/>
        <a:lstStyle/>
        <a:p>
          <a:endParaRPr lang="es-EC"/>
        </a:p>
      </dgm:t>
    </dgm:pt>
    <dgm:pt modelId="{90CA5F34-74A6-416D-B943-0103A2A08383}">
      <dgm:prSet phldrT="[Texto]"/>
      <dgm:spPr/>
      <dgm:t>
        <a:bodyPr/>
        <a:lstStyle/>
        <a:p>
          <a:r>
            <a:rPr lang="es-EC" dirty="0" smtClean="0">
              <a:solidFill>
                <a:srgbClr val="00B050"/>
              </a:solidFill>
            </a:rPr>
            <a:t>Servicios </a:t>
          </a:r>
          <a:endParaRPr lang="es-EC" dirty="0"/>
        </a:p>
      </dgm:t>
    </dgm:pt>
    <dgm:pt modelId="{A8C61A2A-5AC7-4859-A9B0-3F16109251B2}" type="parTrans" cxnId="{4D501C74-EC0B-4928-8B5C-2EA907D70799}">
      <dgm:prSet/>
      <dgm:spPr/>
      <dgm:t>
        <a:bodyPr/>
        <a:lstStyle/>
        <a:p>
          <a:endParaRPr lang="es-EC"/>
        </a:p>
      </dgm:t>
    </dgm:pt>
    <dgm:pt modelId="{419DDD15-2989-4E19-9E8D-8A4D6A7EA542}" type="sibTrans" cxnId="{4D501C74-EC0B-4928-8B5C-2EA907D70799}">
      <dgm:prSet/>
      <dgm:spPr/>
      <dgm:t>
        <a:bodyPr/>
        <a:lstStyle/>
        <a:p>
          <a:endParaRPr lang="es-EC"/>
        </a:p>
      </dgm:t>
    </dgm:pt>
    <dgm:pt modelId="{22E2A20D-84E5-4EBD-81A6-6C2942C0AD6C}">
      <dgm:prSet phldrT="[Texto]"/>
      <dgm:spPr/>
      <dgm:t>
        <a:bodyPr/>
        <a:lstStyle/>
        <a:p>
          <a:r>
            <a:rPr lang="es-EC" dirty="0" smtClean="0">
              <a:solidFill>
                <a:srgbClr val="00B050"/>
              </a:solidFill>
            </a:rPr>
            <a:t>Precio</a:t>
          </a:r>
          <a:endParaRPr lang="es-EC" dirty="0"/>
        </a:p>
      </dgm:t>
    </dgm:pt>
    <dgm:pt modelId="{21F90892-BEFC-4E64-AA4C-E99AC322B2EA}" type="parTrans" cxnId="{5EEA30E8-A80B-40D3-9B3B-E7B6BB9E19C8}">
      <dgm:prSet/>
      <dgm:spPr/>
      <dgm:t>
        <a:bodyPr/>
        <a:lstStyle/>
        <a:p>
          <a:endParaRPr lang="es-EC"/>
        </a:p>
      </dgm:t>
    </dgm:pt>
    <dgm:pt modelId="{908626CB-ACF3-4BA4-977E-5C552A800546}" type="sibTrans" cxnId="{5EEA30E8-A80B-40D3-9B3B-E7B6BB9E19C8}">
      <dgm:prSet/>
      <dgm:spPr/>
      <dgm:t>
        <a:bodyPr/>
        <a:lstStyle/>
        <a:p>
          <a:endParaRPr lang="es-EC"/>
        </a:p>
      </dgm:t>
    </dgm:pt>
    <dgm:pt modelId="{6C45CB19-8EA0-44F9-9FCA-94FE64F43654}" type="pres">
      <dgm:prSet presAssocID="{66DC012F-DEC0-494E-A85D-B83238A772BF}" presName="Name0" presStyleCnt="0">
        <dgm:presLayoutVars>
          <dgm:dir/>
          <dgm:resizeHandles val="exact"/>
        </dgm:presLayoutVars>
      </dgm:prSet>
      <dgm:spPr/>
      <dgm:t>
        <a:bodyPr/>
        <a:lstStyle/>
        <a:p>
          <a:endParaRPr lang="es-EC"/>
        </a:p>
      </dgm:t>
    </dgm:pt>
    <dgm:pt modelId="{748136E1-89B6-43D8-8900-BA3A2BB157DB}" type="pres">
      <dgm:prSet presAssocID="{66DC012F-DEC0-494E-A85D-B83238A772BF}" presName="cycle" presStyleCnt="0"/>
      <dgm:spPr/>
    </dgm:pt>
    <dgm:pt modelId="{DB23CB5F-7C7D-475D-8333-8F8D2B53B85E}" type="pres">
      <dgm:prSet presAssocID="{0BE03513-14E8-43DF-86CB-BA3A5EFB8E7E}" presName="nodeFirstNode" presStyleLbl="node1" presStyleIdx="0" presStyleCnt="4">
        <dgm:presLayoutVars>
          <dgm:bulletEnabled val="1"/>
        </dgm:presLayoutVars>
      </dgm:prSet>
      <dgm:spPr/>
      <dgm:t>
        <a:bodyPr/>
        <a:lstStyle/>
        <a:p>
          <a:endParaRPr lang="es-EC"/>
        </a:p>
      </dgm:t>
    </dgm:pt>
    <dgm:pt modelId="{AC7DD3F1-5F25-408D-A2A6-EA947299C688}" type="pres">
      <dgm:prSet presAssocID="{42A7C33D-7540-44FF-8825-043E0657EEA5}" presName="sibTransFirstNode" presStyleLbl="bgShp" presStyleIdx="0" presStyleCnt="1"/>
      <dgm:spPr/>
      <dgm:t>
        <a:bodyPr/>
        <a:lstStyle/>
        <a:p>
          <a:endParaRPr lang="es-EC"/>
        </a:p>
      </dgm:t>
    </dgm:pt>
    <dgm:pt modelId="{2B62E6AE-4F17-4207-AB1D-CD0C1AB5C748}" type="pres">
      <dgm:prSet presAssocID="{3F8C8BE9-E289-4E35-8415-CE6ACF43DFEE}" presName="nodeFollowingNodes" presStyleLbl="node1" presStyleIdx="1" presStyleCnt="4">
        <dgm:presLayoutVars>
          <dgm:bulletEnabled val="1"/>
        </dgm:presLayoutVars>
      </dgm:prSet>
      <dgm:spPr/>
      <dgm:t>
        <a:bodyPr/>
        <a:lstStyle/>
        <a:p>
          <a:endParaRPr lang="es-EC"/>
        </a:p>
      </dgm:t>
    </dgm:pt>
    <dgm:pt modelId="{C6834255-F484-4F40-B7AB-742A78B1636F}" type="pres">
      <dgm:prSet presAssocID="{90CA5F34-74A6-416D-B943-0103A2A08383}" presName="nodeFollowingNodes" presStyleLbl="node1" presStyleIdx="2" presStyleCnt="4">
        <dgm:presLayoutVars>
          <dgm:bulletEnabled val="1"/>
        </dgm:presLayoutVars>
      </dgm:prSet>
      <dgm:spPr/>
      <dgm:t>
        <a:bodyPr/>
        <a:lstStyle/>
        <a:p>
          <a:endParaRPr lang="es-EC"/>
        </a:p>
      </dgm:t>
    </dgm:pt>
    <dgm:pt modelId="{012A501E-D8DF-4FD8-8026-6696D42FDE7D}" type="pres">
      <dgm:prSet presAssocID="{22E2A20D-84E5-4EBD-81A6-6C2942C0AD6C}" presName="nodeFollowingNodes" presStyleLbl="node1" presStyleIdx="3" presStyleCnt="4">
        <dgm:presLayoutVars>
          <dgm:bulletEnabled val="1"/>
        </dgm:presLayoutVars>
      </dgm:prSet>
      <dgm:spPr/>
      <dgm:t>
        <a:bodyPr/>
        <a:lstStyle/>
        <a:p>
          <a:endParaRPr lang="es-EC"/>
        </a:p>
      </dgm:t>
    </dgm:pt>
  </dgm:ptLst>
  <dgm:cxnLst>
    <dgm:cxn modelId="{D3A53CD1-903C-40DE-813E-49C8EE67BA51}" type="presOf" srcId="{3F8C8BE9-E289-4E35-8415-CE6ACF43DFEE}" destId="{2B62E6AE-4F17-4207-AB1D-CD0C1AB5C748}" srcOrd="0" destOrd="0" presId="urn:microsoft.com/office/officeart/2005/8/layout/cycle3"/>
    <dgm:cxn modelId="{5EEA30E8-A80B-40D3-9B3B-E7B6BB9E19C8}" srcId="{66DC012F-DEC0-494E-A85D-B83238A772BF}" destId="{22E2A20D-84E5-4EBD-81A6-6C2942C0AD6C}" srcOrd="3" destOrd="0" parTransId="{21F90892-BEFC-4E64-AA4C-E99AC322B2EA}" sibTransId="{908626CB-ACF3-4BA4-977E-5C552A800546}"/>
    <dgm:cxn modelId="{47B54490-8BFA-4FEE-9856-6BD68516E8BD}" type="presOf" srcId="{66DC012F-DEC0-494E-A85D-B83238A772BF}" destId="{6C45CB19-8EA0-44F9-9FCA-94FE64F43654}" srcOrd="0" destOrd="0" presId="urn:microsoft.com/office/officeart/2005/8/layout/cycle3"/>
    <dgm:cxn modelId="{627BEB3A-3749-4924-AD14-BBD6C4696744}" type="presOf" srcId="{90CA5F34-74A6-416D-B943-0103A2A08383}" destId="{C6834255-F484-4F40-B7AB-742A78B1636F}" srcOrd="0" destOrd="0" presId="urn:microsoft.com/office/officeart/2005/8/layout/cycle3"/>
    <dgm:cxn modelId="{4D501C74-EC0B-4928-8B5C-2EA907D70799}" srcId="{66DC012F-DEC0-494E-A85D-B83238A772BF}" destId="{90CA5F34-74A6-416D-B943-0103A2A08383}" srcOrd="2" destOrd="0" parTransId="{A8C61A2A-5AC7-4859-A9B0-3F16109251B2}" sibTransId="{419DDD15-2989-4E19-9E8D-8A4D6A7EA542}"/>
    <dgm:cxn modelId="{288EF479-D62C-46AA-B1CE-A07D227C88F4}" type="presOf" srcId="{22E2A20D-84E5-4EBD-81A6-6C2942C0AD6C}" destId="{012A501E-D8DF-4FD8-8026-6696D42FDE7D}" srcOrd="0" destOrd="0" presId="urn:microsoft.com/office/officeart/2005/8/layout/cycle3"/>
    <dgm:cxn modelId="{0EDBCF26-7361-438F-9266-6A29F62580B9}" type="presOf" srcId="{0BE03513-14E8-43DF-86CB-BA3A5EFB8E7E}" destId="{DB23CB5F-7C7D-475D-8333-8F8D2B53B85E}" srcOrd="0" destOrd="0" presId="urn:microsoft.com/office/officeart/2005/8/layout/cycle3"/>
    <dgm:cxn modelId="{161891F5-E701-4BF4-8548-0043D471590D}" srcId="{66DC012F-DEC0-494E-A85D-B83238A772BF}" destId="{0BE03513-14E8-43DF-86CB-BA3A5EFB8E7E}" srcOrd="0" destOrd="0" parTransId="{CC8B41EC-D46F-48C8-94AC-97AB410A9BF5}" sibTransId="{42A7C33D-7540-44FF-8825-043E0657EEA5}"/>
    <dgm:cxn modelId="{122EBA22-DC52-4F96-AE73-4D823C5CFA3E}" srcId="{66DC012F-DEC0-494E-A85D-B83238A772BF}" destId="{3F8C8BE9-E289-4E35-8415-CE6ACF43DFEE}" srcOrd="1" destOrd="0" parTransId="{18491833-625F-4967-A2CC-9FB7E547548A}" sibTransId="{21601FAE-E29A-4160-A2A9-7E6DB8AEED06}"/>
    <dgm:cxn modelId="{D02E2DFA-E019-4C7C-BD3E-09084A28DFC3}" type="presOf" srcId="{42A7C33D-7540-44FF-8825-043E0657EEA5}" destId="{AC7DD3F1-5F25-408D-A2A6-EA947299C688}" srcOrd="0" destOrd="0" presId="urn:microsoft.com/office/officeart/2005/8/layout/cycle3"/>
    <dgm:cxn modelId="{97C74D6B-F53D-449C-964F-3B8BABDC34F1}" type="presParOf" srcId="{6C45CB19-8EA0-44F9-9FCA-94FE64F43654}" destId="{748136E1-89B6-43D8-8900-BA3A2BB157DB}" srcOrd="0" destOrd="0" presId="urn:microsoft.com/office/officeart/2005/8/layout/cycle3"/>
    <dgm:cxn modelId="{570A41A3-5B9D-4262-B96C-C940645CF29B}" type="presParOf" srcId="{748136E1-89B6-43D8-8900-BA3A2BB157DB}" destId="{DB23CB5F-7C7D-475D-8333-8F8D2B53B85E}" srcOrd="0" destOrd="0" presId="urn:microsoft.com/office/officeart/2005/8/layout/cycle3"/>
    <dgm:cxn modelId="{520835AB-3170-4083-8EB1-65B3B3A17A67}" type="presParOf" srcId="{748136E1-89B6-43D8-8900-BA3A2BB157DB}" destId="{AC7DD3F1-5F25-408D-A2A6-EA947299C688}" srcOrd="1" destOrd="0" presId="urn:microsoft.com/office/officeart/2005/8/layout/cycle3"/>
    <dgm:cxn modelId="{6DF2CAFB-FA05-4BAE-A1DA-C3F39110AF35}" type="presParOf" srcId="{748136E1-89B6-43D8-8900-BA3A2BB157DB}" destId="{2B62E6AE-4F17-4207-AB1D-CD0C1AB5C748}" srcOrd="2" destOrd="0" presId="urn:microsoft.com/office/officeart/2005/8/layout/cycle3"/>
    <dgm:cxn modelId="{D6DBB472-517A-4C18-B9C1-405EAAF58633}" type="presParOf" srcId="{748136E1-89B6-43D8-8900-BA3A2BB157DB}" destId="{C6834255-F484-4F40-B7AB-742A78B1636F}" srcOrd="3" destOrd="0" presId="urn:microsoft.com/office/officeart/2005/8/layout/cycle3"/>
    <dgm:cxn modelId="{EEEB1D2F-D4AC-4444-AADC-D06386AA6D15}" type="presParOf" srcId="{748136E1-89B6-43D8-8900-BA3A2BB157DB}" destId="{012A501E-D8DF-4FD8-8026-6696D42FDE7D}" srcOrd="4" destOrd="0" presId="urn:microsoft.com/office/officeart/2005/8/layout/cycle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8AA23F5-543E-4DBA-962C-CFA55CB86655}">
      <dsp:nvSpPr>
        <dsp:cNvPr id="0" name=""/>
        <dsp:cNvSpPr/>
      </dsp:nvSpPr>
      <dsp:spPr>
        <a:xfrm rot="10800000">
          <a:off x="959885" y="210114"/>
          <a:ext cx="2540591" cy="1279846"/>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4377" tIns="95250" rIns="177800" bIns="95250" numCol="1" spcCol="1270" anchor="ctr" anchorCtr="0">
          <a:noAutofit/>
        </a:bodyPr>
        <a:lstStyle/>
        <a:p>
          <a:pPr lvl="0" algn="ctr" defTabSz="1111250">
            <a:lnSpc>
              <a:spcPct val="90000"/>
            </a:lnSpc>
            <a:spcBef>
              <a:spcPct val="0"/>
            </a:spcBef>
            <a:spcAft>
              <a:spcPct val="35000"/>
            </a:spcAft>
          </a:pPr>
          <a:r>
            <a:rPr lang="es-EC" sz="2500" kern="1200" dirty="0" smtClean="0">
              <a:solidFill>
                <a:schemeClr val="tx1"/>
              </a:solidFill>
            </a:rPr>
            <a:t>164.524 habitantes </a:t>
          </a:r>
          <a:endParaRPr lang="es-EC" sz="2500" kern="1200" dirty="0">
            <a:solidFill>
              <a:schemeClr val="tx1"/>
            </a:solidFill>
          </a:endParaRPr>
        </a:p>
      </dsp:txBody>
      <dsp:txXfrm rot="10800000">
        <a:off x="959885" y="210114"/>
        <a:ext cx="2540591" cy="1279846"/>
      </dsp:txXfrm>
    </dsp:sp>
    <dsp:sp modelId="{8A467111-725E-4BBD-82EF-9D73C2350CE3}">
      <dsp:nvSpPr>
        <dsp:cNvPr id="0" name=""/>
        <dsp:cNvSpPr/>
      </dsp:nvSpPr>
      <dsp:spPr>
        <a:xfrm>
          <a:off x="319961" y="210114"/>
          <a:ext cx="1279846" cy="1279846"/>
        </a:xfrm>
        <a:prstGeom prst="ellipse">
          <a:avLst/>
        </a:prstGeom>
        <a:blipFill>
          <a:blip xmlns:r="http://schemas.openxmlformats.org/officeDocument/2006/relationships" r:embed="rId1">
            <a:extLst>
              <a:ext uri="{28A0092B-C50C-407E-A947-70E740481C1C}">
                <a14:useLocalDpi xmlns:a14="http://schemas.microsoft.com/office/drawing/2010/main" xmlns="" val="0"/>
              </a:ext>
            </a:extLst>
          </a:blip>
          <a:srcRect/>
          <a:stretch>
            <a:fillRect l="-22000" r="-2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3BBB243-9163-4332-9046-77F22F2118DF}">
      <dsp:nvSpPr>
        <dsp:cNvPr id="0" name=""/>
        <dsp:cNvSpPr/>
      </dsp:nvSpPr>
      <dsp:spPr>
        <a:xfrm rot="10800000">
          <a:off x="1680486" y="0"/>
          <a:ext cx="5027958" cy="165618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30331" tIns="95250" rIns="177800" bIns="95250" numCol="1" spcCol="1270" anchor="ctr" anchorCtr="0">
          <a:noAutofit/>
        </a:bodyPr>
        <a:lstStyle/>
        <a:p>
          <a:pPr lvl="0" algn="l" defTabSz="1111250">
            <a:lnSpc>
              <a:spcPct val="90000"/>
            </a:lnSpc>
            <a:spcBef>
              <a:spcPct val="0"/>
            </a:spcBef>
            <a:spcAft>
              <a:spcPct val="35000"/>
            </a:spcAft>
          </a:pPr>
          <a:r>
            <a:rPr lang="es-EC" sz="2500" kern="1200" dirty="0" smtClean="0">
              <a:solidFill>
                <a:schemeClr val="tx1"/>
              </a:solidFill>
            </a:rPr>
            <a:t>Agricultura     47.00%</a:t>
          </a:r>
          <a:br>
            <a:rPr lang="es-EC" sz="2500" kern="1200" dirty="0" smtClean="0">
              <a:solidFill>
                <a:schemeClr val="tx1"/>
              </a:solidFill>
            </a:rPr>
          </a:br>
          <a:r>
            <a:rPr lang="es-EC" sz="2500" kern="1200" dirty="0" smtClean="0">
              <a:solidFill>
                <a:schemeClr val="tx1"/>
              </a:solidFill>
            </a:rPr>
            <a:t>Servicios        32.00%</a:t>
          </a:r>
          <a:br>
            <a:rPr lang="es-EC" sz="2500" kern="1200" dirty="0" smtClean="0">
              <a:solidFill>
                <a:schemeClr val="tx1"/>
              </a:solidFill>
            </a:rPr>
          </a:br>
          <a:r>
            <a:rPr lang="es-EC" sz="2500" kern="1200" dirty="0" smtClean="0">
              <a:solidFill>
                <a:schemeClr val="tx1"/>
              </a:solidFill>
            </a:rPr>
            <a:t>Industria        12.00%</a:t>
          </a:r>
          <a:br>
            <a:rPr lang="es-EC" sz="2500" kern="1200" dirty="0" smtClean="0">
              <a:solidFill>
                <a:schemeClr val="tx1"/>
              </a:solidFill>
            </a:rPr>
          </a:br>
          <a:r>
            <a:rPr lang="es-EC" sz="2500" kern="1200" dirty="0" smtClean="0">
              <a:solidFill>
                <a:schemeClr val="tx1"/>
              </a:solidFill>
            </a:rPr>
            <a:t>Desocupados 9.00%</a:t>
          </a:r>
          <a:endParaRPr lang="es-EC" sz="2500" kern="1200" dirty="0">
            <a:solidFill>
              <a:schemeClr val="tx1"/>
            </a:solidFill>
          </a:endParaRPr>
        </a:p>
      </dsp:txBody>
      <dsp:txXfrm rot="10800000">
        <a:off x="1680486" y="0"/>
        <a:ext cx="5027958" cy="1656184"/>
      </dsp:txXfrm>
    </dsp:sp>
    <dsp:sp modelId="{6C7B684A-5CB3-48FC-97D7-543E21925A6A}">
      <dsp:nvSpPr>
        <dsp:cNvPr id="0" name=""/>
        <dsp:cNvSpPr/>
      </dsp:nvSpPr>
      <dsp:spPr>
        <a:xfrm>
          <a:off x="852394" y="0"/>
          <a:ext cx="1656184" cy="1656184"/>
        </a:xfrm>
        <a:prstGeom prst="ellipse">
          <a:avLst/>
        </a:prstGeom>
        <a:blipFill>
          <a:blip xmlns:r="http://schemas.openxmlformats.org/officeDocument/2006/relationships" r:embed="rId1">
            <a:extLst>
              <a:ext uri="{28A0092B-C50C-407E-A947-70E740481C1C}">
                <a14:useLocalDpi xmlns:a14="http://schemas.microsoft.com/office/drawing/2010/main" xmlns="" val="0"/>
              </a:ext>
            </a:extLst>
          </a:blip>
          <a:srcRect/>
          <a:stretch>
            <a:fillRect l="-57000" r="-5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600E9EA-E13D-4FEC-9C34-84B2B7CE5F29}">
      <dsp:nvSpPr>
        <dsp:cNvPr id="0" name=""/>
        <dsp:cNvSpPr/>
      </dsp:nvSpPr>
      <dsp:spPr>
        <a:xfrm>
          <a:off x="1089" y="249186"/>
          <a:ext cx="3233447" cy="4614194"/>
        </a:xfrm>
        <a:prstGeom prst="roundRect">
          <a:avLst>
            <a:gd name="adj" fmla="val 10000"/>
          </a:avLst>
        </a:prstGeom>
        <a:noFill/>
        <a:ln w="28575">
          <a:solidFill>
            <a:srgbClr val="CC00CC"/>
          </a:solid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100000"/>
            </a:lnSpc>
            <a:spcBef>
              <a:spcPct val="0"/>
            </a:spcBef>
            <a:spcAft>
              <a:spcPct val="35000"/>
            </a:spcAft>
          </a:pPr>
          <a:r>
            <a:rPr lang="es-EC" sz="2800" b="0" kern="1200" dirty="0" smtClean="0">
              <a:latin typeface="Aharoni" pitchFamily="2" charset="-79"/>
              <a:cs typeface="Aharoni" pitchFamily="2" charset="-79"/>
            </a:rPr>
            <a:t>GENERAL</a:t>
          </a:r>
          <a:endParaRPr lang="es-EC" sz="2800" b="0" kern="1200" dirty="0">
            <a:latin typeface="Aharoni" pitchFamily="2" charset="-79"/>
            <a:cs typeface="Aharoni" pitchFamily="2" charset="-79"/>
          </a:endParaRPr>
        </a:p>
      </dsp:txBody>
      <dsp:txXfrm>
        <a:off x="1089" y="249186"/>
        <a:ext cx="3233447" cy="1384258"/>
      </dsp:txXfrm>
    </dsp:sp>
    <dsp:sp modelId="{978F36A1-4562-4E62-B9DE-A9A9BDEB8C8E}">
      <dsp:nvSpPr>
        <dsp:cNvPr id="0" name=""/>
        <dsp:cNvSpPr/>
      </dsp:nvSpPr>
      <dsp:spPr>
        <a:xfrm>
          <a:off x="292089" y="1950097"/>
          <a:ext cx="2723574" cy="2000946"/>
        </a:xfrm>
        <a:prstGeom prst="roundRect">
          <a:avLst>
            <a:gd name="adj" fmla="val 10000"/>
          </a:avLst>
        </a:prstGeom>
        <a:gradFill flip="none" rotWithShape="0">
          <a:gsLst>
            <a:gs pos="0">
              <a:srgbClr val="7030A0">
                <a:tint val="66000"/>
                <a:satMod val="160000"/>
              </a:srgbClr>
            </a:gs>
            <a:gs pos="50000">
              <a:srgbClr val="7030A0">
                <a:tint val="44500"/>
                <a:satMod val="160000"/>
              </a:srgbClr>
            </a:gs>
            <a:gs pos="100000">
              <a:srgbClr val="7030A0">
                <a:tint val="23500"/>
                <a:satMod val="160000"/>
              </a:srgbClr>
            </a:gs>
          </a:gsLst>
          <a:path path="circle">
            <a:fillToRect l="50000" t="50000" r="50000" b="50000"/>
          </a:path>
          <a:tileRect/>
        </a:gradFill>
        <a:ln w="25400" cap="flat" cmpd="sng" algn="ctr">
          <a:solidFill>
            <a:srgbClr val="7030A0"/>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just" defTabSz="622300">
            <a:lnSpc>
              <a:spcPct val="100000"/>
            </a:lnSpc>
            <a:spcBef>
              <a:spcPct val="0"/>
            </a:spcBef>
            <a:spcAft>
              <a:spcPct val="35000"/>
            </a:spcAft>
          </a:pPr>
          <a:r>
            <a:rPr lang="es-EC" sz="1400" kern="1200" dirty="0" smtClean="0">
              <a:solidFill>
                <a:schemeClr val="tx1"/>
              </a:solidFill>
            </a:rPr>
            <a:t>Realizar un estudio de la Gestión Financiera del sector Transporte Pesado Asociado en la provincia del Carchi para determinar el impacto en el desarrollo económico y social de la población.</a:t>
          </a:r>
          <a:endParaRPr lang="es-EC" sz="1400" kern="1200" dirty="0">
            <a:solidFill>
              <a:schemeClr val="tx1"/>
            </a:solidFill>
          </a:endParaRPr>
        </a:p>
      </dsp:txBody>
      <dsp:txXfrm>
        <a:off x="292089" y="1950097"/>
        <a:ext cx="2723574" cy="2000946"/>
      </dsp:txXfrm>
    </dsp:sp>
    <dsp:sp modelId="{17B5374B-87C6-444F-ADB0-8D599E5F3760}">
      <dsp:nvSpPr>
        <dsp:cNvPr id="0" name=""/>
        <dsp:cNvSpPr/>
      </dsp:nvSpPr>
      <dsp:spPr>
        <a:xfrm>
          <a:off x="3526247" y="208976"/>
          <a:ext cx="3889486" cy="4694615"/>
        </a:xfrm>
        <a:prstGeom prst="roundRect">
          <a:avLst>
            <a:gd name="adj" fmla="val 10000"/>
          </a:avLst>
        </a:prstGeom>
        <a:noFill/>
        <a:ln w="28575">
          <a:solidFill>
            <a:srgbClr val="00B050"/>
          </a:solid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100000"/>
            </a:lnSpc>
            <a:spcBef>
              <a:spcPct val="0"/>
            </a:spcBef>
            <a:spcAft>
              <a:spcPct val="35000"/>
            </a:spcAft>
          </a:pPr>
          <a:r>
            <a:rPr lang="es-EC" sz="2800" kern="1200" dirty="0" smtClean="0">
              <a:latin typeface="Aharoni" pitchFamily="2" charset="-79"/>
              <a:cs typeface="Aharoni" pitchFamily="2" charset="-79"/>
            </a:rPr>
            <a:t>ESPECÍFICOS</a:t>
          </a:r>
          <a:endParaRPr lang="es-EC" sz="2800" kern="1200" dirty="0">
            <a:latin typeface="Aharoni" pitchFamily="2" charset="-79"/>
            <a:cs typeface="Aharoni" pitchFamily="2" charset="-79"/>
          </a:endParaRPr>
        </a:p>
      </dsp:txBody>
      <dsp:txXfrm>
        <a:off x="3526247" y="208976"/>
        <a:ext cx="3889486" cy="1408384"/>
      </dsp:txXfrm>
    </dsp:sp>
    <dsp:sp modelId="{85E3635E-E499-466C-AFD4-1AF0571EE51C}">
      <dsp:nvSpPr>
        <dsp:cNvPr id="0" name=""/>
        <dsp:cNvSpPr/>
      </dsp:nvSpPr>
      <dsp:spPr>
        <a:xfrm>
          <a:off x="3744416" y="1297025"/>
          <a:ext cx="3459620" cy="802073"/>
        </a:xfrm>
        <a:prstGeom prst="roundRect">
          <a:avLst>
            <a:gd name="adj" fmla="val 10000"/>
          </a:avLst>
        </a:prstGeom>
        <a:gradFill flip="none" rotWithShape="0">
          <a:gsLst>
            <a:gs pos="0">
              <a:srgbClr val="99FF66">
                <a:tint val="66000"/>
                <a:satMod val="160000"/>
              </a:srgbClr>
            </a:gs>
            <a:gs pos="50000">
              <a:srgbClr val="99FF66">
                <a:tint val="44500"/>
                <a:satMod val="160000"/>
              </a:srgbClr>
            </a:gs>
            <a:gs pos="100000">
              <a:srgbClr val="99FF66">
                <a:tint val="23500"/>
                <a:satMod val="160000"/>
              </a:srgbClr>
            </a:gs>
          </a:gsLst>
          <a:path path="circle">
            <a:fillToRect l="50000" t="50000" r="50000" b="50000"/>
          </a:path>
          <a:tileRect/>
        </a:gradFill>
        <a:ln w="25400" cap="flat" cmpd="sng" algn="ctr">
          <a:solidFill>
            <a:srgbClr val="00B050"/>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just" defTabSz="533400">
            <a:lnSpc>
              <a:spcPct val="100000"/>
            </a:lnSpc>
            <a:spcBef>
              <a:spcPct val="0"/>
            </a:spcBef>
            <a:spcAft>
              <a:spcPct val="35000"/>
            </a:spcAft>
          </a:pPr>
          <a:r>
            <a:rPr lang="es-EC" sz="1200" kern="1200" dirty="0" smtClean="0">
              <a:solidFill>
                <a:schemeClr val="tx1"/>
              </a:solidFill>
            </a:rPr>
            <a:t>Diagnosticar la situación actual del Sector Transporte Pesado en la provincia del Carchi, para establecer las Fortalezas, Oportunidades, Debilidades y Amenazas.</a:t>
          </a:r>
          <a:endParaRPr lang="es-EC" sz="1200" b="1" kern="1200" dirty="0" smtClean="0">
            <a:solidFill>
              <a:schemeClr val="tx1"/>
            </a:solidFill>
          </a:endParaRPr>
        </a:p>
      </dsp:txBody>
      <dsp:txXfrm>
        <a:off x="3744416" y="1297025"/>
        <a:ext cx="3459620" cy="802073"/>
      </dsp:txXfrm>
    </dsp:sp>
    <dsp:sp modelId="{4BAC01C2-63E3-4DA0-8483-E7A0CF0BE384}">
      <dsp:nvSpPr>
        <dsp:cNvPr id="0" name=""/>
        <dsp:cNvSpPr/>
      </dsp:nvSpPr>
      <dsp:spPr>
        <a:xfrm>
          <a:off x="3741180" y="2183041"/>
          <a:ext cx="3459620" cy="756374"/>
        </a:xfrm>
        <a:prstGeom prst="roundRect">
          <a:avLst>
            <a:gd name="adj" fmla="val 10000"/>
          </a:avLst>
        </a:prstGeom>
        <a:gradFill flip="none" rotWithShape="0">
          <a:gsLst>
            <a:gs pos="0">
              <a:srgbClr val="99FF66">
                <a:tint val="66000"/>
                <a:satMod val="160000"/>
              </a:srgbClr>
            </a:gs>
            <a:gs pos="50000">
              <a:srgbClr val="99FF66">
                <a:tint val="44500"/>
                <a:satMod val="160000"/>
              </a:srgbClr>
            </a:gs>
            <a:gs pos="100000">
              <a:srgbClr val="99FF66">
                <a:tint val="23500"/>
                <a:satMod val="160000"/>
              </a:srgbClr>
            </a:gs>
          </a:gsLst>
          <a:path path="circle">
            <a:fillToRect l="50000" t="50000" r="50000" b="50000"/>
          </a:path>
          <a:tileRect/>
        </a:gradFill>
        <a:ln w="25400" cap="flat" cmpd="sng" algn="ctr">
          <a:solidFill>
            <a:srgbClr val="00B050"/>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just" defTabSz="533400">
            <a:lnSpc>
              <a:spcPct val="100000"/>
            </a:lnSpc>
            <a:spcBef>
              <a:spcPct val="0"/>
            </a:spcBef>
            <a:spcAft>
              <a:spcPct val="35000"/>
            </a:spcAft>
          </a:pPr>
          <a:r>
            <a:rPr lang="es-EC" sz="1200" kern="1200" dirty="0" smtClean="0">
              <a:solidFill>
                <a:schemeClr val="tx1"/>
              </a:solidFill>
            </a:rPr>
            <a:t>Analizar la estructura Financiera del sector transporte pesado en la provincia del Carchi, con la finalidad de evaluar el modelo de Gestión Financiera actual.</a:t>
          </a:r>
          <a:endParaRPr lang="es-EC" sz="1200" b="1" kern="1200" dirty="0">
            <a:solidFill>
              <a:schemeClr val="tx1"/>
            </a:solidFill>
          </a:endParaRPr>
        </a:p>
      </dsp:txBody>
      <dsp:txXfrm>
        <a:off x="3741180" y="2183041"/>
        <a:ext cx="3459620" cy="756374"/>
      </dsp:txXfrm>
    </dsp:sp>
    <dsp:sp modelId="{187B6C95-7AA0-4335-AF7B-21B6F5D502A6}">
      <dsp:nvSpPr>
        <dsp:cNvPr id="0" name=""/>
        <dsp:cNvSpPr/>
      </dsp:nvSpPr>
      <dsp:spPr>
        <a:xfrm>
          <a:off x="3744416" y="3058117"/>
          <a:ext cx="3511770" cy="689264"/>
        </a:xfrm>
        <a:prstGeom prst="roundRect">
          <a:avLst>
            <a:gd name="adj" fmla="val 10000"/>
          </a:avLst>
        </a:prstGeom>
        <a:gradFill flip="none" rotWithShape="0">
          <a:gsLst>
            <a:gs pos="0">
              <a:srgbClr val="99FF66">
                <a:tint val="66000"/>
                <a:satMod val="160000"/>
              </a:srgbClr>
            </a:gs>
            <a:gs pos="50000">
              <a:srgbClr val="99FF66">
                <a:tint val="44500"/>
                <a:satMod val="160000"/>
              </a:srgbClr>
            </a:gs>
            <a:gs pos="100000">
              <a:srgbClr val="99FF66">
                <a:tint val="23500"/>
                <a:satMod val="160000"/>
              </a:srgbClr>
            </a:gs>
          </a:gsLst>
          <a:path path="circle">
            <a:fillToRect l="50000" t="50000" r="50000" b="50000"/>
          </a:path>
          <a:tileRect/>
        </a:gradFill>
        <a:ln w="25400" cap="flat" cmpd="sng" algn="ctr">
          <a:solidFill>
            <a:srgbClr val="00B050"/>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just" defTabSz="533400">
            <a:lnSpc>
              <a:spcPct val="100000"/>
            </a:lnSpc>
            <a:spcBef>
              <a:spcPct val="0"/>
            </a:spcBef>
            <a:spcAft>
              <a:spcPct val="35000"/>
            </a:spcAft>
          </a:pPr>
          <a:r>
            <a:rPr lang="es-EC" sz="1200" kern="1200" dirty="0" smtClean="0">
              <a:solidFill>
                <a:schemeClr val="tx1"/>
              </a:solidFill>
            </a:rPr>
            <a:t>Determinar la situación socioeconómica de población urbana y rural en la provincia del Carchi, para seleccionar los índices económicos y sociales en el sector.</a:t>
          </a:r>
          <a:endParaRPr lang="es-EC" sz="1200" b="1" kern="1200" dirty="0">
            <a:solidFill>
              <a:schemeClr val="tx1"/>
            </a:solidFill>
          </a:endParaRPr>
        </a:p>
      </dsp:txBody>
      <dsp:txXfrm>
        <a:off x="3744416" y="3058117"/>
        <a:ext cx="3511770" cy="689264"/>
      </dsp:txXfrm>
    </dsp:sp>
    <dsp:sp modelId="{55EF1DE2-0067-44F0-841D-AA30C0F525C3}">
      <dsp:nvSpPr>
        <dsp:cNvPr id="0" name=""/>
        <dsp:cNvSpPr/>
      </dsp:nvSpPr>
      <dsp:spPr>
        <a:xfrm>
          <a:off x="3741180" y="3866158"/>
          <a:ext cx="3459620" cy="936158"/>
        </a:xfrm>
        <a:prstGeom prst="roundRect">
          <a:avLst>
            <a:gd name="adj" fmla="val 10000"/>
          </a:avLst>
        </a:prstGeom>
        <a:gradFill flip="none" rotWithShape="0">
          <a:gsLst>
            <a:gs pos="0">
              <a:srgbClr val="99FF66">
                <a:tint val="66000"/>
                <a:satMod val="160000"/>
              </a:srgbClr>
            </a:gs>
            <a:gs pos="50000">
              <a:srgbClr val="99FF66">
                <a:tint val="44500"/>
                <a:satMod val="160000"/>
              </a:srgbClr>
            </a:gs>
            <a:gs pos="100000">
              <a:srgbClr val="99FF66">
                <a:tint val="23500"/>
                <a:satMod val="160000"/>
              </a:srgbClr>
            </a:gs>
          </a:gsLst>
          <a:path path="circle">
            <a:fillToRect l="50000" t="50000" r="50000" b="50000"/>
          </a:path>
          <a:tileRect/>
        </a:gradFill>
        <a:ln w="25400" cap="flat" cmpd="sng" algn="ctr">
          <a:solidFill>
            <a:srgbClr val="00B050"/>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just" defTabSz="533400">
            <a:lnSpc>
              <a:spcPct val="100000"/>
            </a:lnSpc>
            <a:spcBef>
              <a:spcPct val="0"/>
            </a:spcBef>
            <a:spcAft>
              <a:spcPct val="35000"/>
            </a:spcAft>
          </a:pPr>
          <a:r>
            <a:rPr lang="es-EC" sz="1200" kern="1200" dirty="0" smtClean="0">
              <a:solidFill>
                <a:schemeClr val="tx1"/>
              </a:solidFill>
            </a:rPr>
            <a:t>Evaluar el alcance de la Gestión Financiera del Sector Transporte Pesado en la situación económica y social de la población de la Provincia del Carchi para establecer los niveles de impacto.</a:t>
          </a:r>
          <a:endParaRPr lang="es-EC" sz="1200" b="1" kern="1200" dirty="0">
            <a:solidFill>
              <a:schemeClr val="tx1"/>
            </a:solidFill>
          </a:endParaRPr>
        </a:p>
      </dsp:txBody>
      <dsp:txXfrm>
        <a:off x="3741180" y="3866158"/>
        <a:ext cx="3459620" cy="936158"/>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C7DD3F1-5F25-408D-A2A6-EA947299C688}">
      <dsp:nvSpPr>
        <dsp:cNvPr id="0" name=""/>
        <dsp:cNvSpPr/>
      </dsp:nvSpPr>
      <dsp:spPr>
        <a:xfrm>
          <a:off x="1322663" y="-22189"/>
          <a:ext cx="3967069" cy="3967069"/>
        </a:xfrm>
        <a:prstGeom prst="circularArrow">
          <a:avLst>
            <a:gd name="adj1" fmla="val 5544"/>
            <a:gd name="adj2" fmla="val 330680"/>
            <a:gd name="adj3" fmla="val 13801457"/>
            <a:gd name="adj4" fmla="val 17370445"/>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23CB5F-7C7D-475D-8333-8F8D2B53B85E}">
      <dsp:nvSpPr>
        <dsp:cNvPr id="0" name=""/>
        <dsp:cNvSpPr/>
      </dsp:nvSpPr>
      <dsp:spPr>
        <a:xfrm>
          <a:off x="2387630" y="1508"/>
          <a:ext cx="1837135" cy="91856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C" sz="1900" kern="1200" dirty="0" smtClean="0">
              <a:solidFill>
                <a:srgbClr val="00B050"/>
              </a:solidFill>
            </a:rPr>
            <a:t>PIB</a:t>
          </a:r>
          <a:endParaRPr lang="es-EC" sz="1900" kern="1200" dirty="0"/>
        </a:p>
      </dsp:txBody>
      <dsp:txXfrm>
        <a:off x="2387630" y="1508"/>
        <a:ext cx="1837135" cy="918567"/>
      </dsp:txXfrm>
    </dsp:sp>
    <dsp:sp modelId="{2B62E6AE-4F17-4207-AB1D-CD0C1AB5C748}">
      <dsp:nvSpPr>
        <dsp:cNvPr id="0" name=""/>
        <dsp:cNvSpPr/>
      </dsp:nvSpPr>
      <dsp:spPr>
        <a:xfrm>
          <a:off x="3996545" y="1170454"/>
          <a:ext cx="1837135" cy="91856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C" sz="1900" kern="1200" dirty="0" smtClean="0">
              <a:solidFill>
                <a:srgbClr val="00B050"/>
              </a:solidFill>
            </a:rPr>
            <a:t>Valor Agregado</a:t>
          </a:r>
          <a:endParaRPr lang="es-EC" sz="1900" kern="1200" dirty="0"/>
        </a:p>
      </dsp:txBody>
      <dsp:txXfrm>
        <a:off x="3996545" y="1170454"/>
        <a:ext cx="1837135" cy="918567"/>
      </dsp:txXfrm>
    </dsp:sp>
    <dsp:sp modelId="{C6834255-F484-4F40-B7AB-742A78B1636F}">
      <dsp:nvSpPr>
        <dsp:cNvPr id="0" name=""/>
        <dsp:cNvSpPr/>
      </dsp:nvSpPr>
      <dsp:spPr>
        <a:xfrm>
          <a:off x="3381994" y="3061847"/>
          <a:ext cx="1837135" cy="91856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C" sz="1900" kern="1200" dirty="0" smtClean="0">
              <a:solidFill>
                <a:srgbClr val="00B050"/>
              </a:solidFill>
            </a:rPr>
            <a:t>Inflación</a:t>
          </a:r>
          <a:endParaRPr lang="es-EC" sz="1900" kern="1200" dirty="0"/>
        </a:p>
      </dsp:txBody>
      <dsp:txXfrm>
        <a:off x="3381994" y="3061847"/>
        <a:ext cx="1837135" cy="918567"/>
      </dsp:txXfrm>
    </dsp:sp>
    <dsp:sp modelId="{012A501E-D8DF-4FD8-8026-6696D42FDE7D}">
      <dsp:nvSpPr>
        <dsp:cNvPr id="0" name=""/>
        <dsp:cNvSpPr/>
      </dsp:nvSpPr>
      <dsp:spPr>
        <a:xfrm>
          <a:off x="1393265" y="3061847"/>
          <a:ext cx="1837135" cy="91856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C" sz="1900" kern="1200" dirty="0" smtClean="0">
              <a:solidFill>
                <a:srgbClr val="00B050"/>
              </a:solidFill>
            </a:rPr>
            <a:t>Tasa de Interés Activa</a:t>
          </a:r>
          <a:endParaRPr lang="es-EC" sz="1900" kern="1200" dirty="0"/>
        </a:p>
      </dsp:txBody>
      <dsp:txXfrm>
        <a:off x="1393265" y="3061847"/>
        <a:ext cx="1837135" cy="918567"/>
      </dsp:txXfrm>
    </dsp:sp>
    <dsp:sp modelId="{08A6BFFC-806A-4AB1-B6DD-228DAF2F5031}">
      <dsp:nvSpPr>
        <dsp:cNvPr id="0" name=""/>
        <dsp:cNvSpPr/>
      </dsp:nvSpPr>
      <dsp:spPr>
        <a:xfrm>
          <a:off x="778714" y="1170454"/>
          <a:ext cx="1837135" cy="91856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C" sz="1900" kern="1200" dirty="0" smtClean="0">
              <a:solidFill>
                <a:srgbClr val="00B050"/>
              </a:solidFill>
            </a:rPr>
            <a:t>Tasa de Interés Pasiva</a:t>
          </a:r>
          <a:endParaRPr lang="es-EC" sz="1900" kern="1200" dirty="0"/>
        </a:p>
      </dsp:txBody>
      <dsp:txXfrm>
        <a:off x="778714" y="1170454"/>
        <a:ext cx="1837135" cy="918567"/>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C7DD3F1-5F25-408D-A2A6-EA947299C688}">
      <dsp:nvSpPr>
        <dsp:cNvPr id="0" name=""/>
        <dsp:cNvSpPr/>
      </dsp:nvSpPr>
      <dsp:spPr>
        <a:xfrm>
          <a:off x="1391351" y="-78828"/>
          <a:ext cx="3829693" cy="3829693"/>
        </a:xfrm>
        <a:prstGeom prst="circularArrow">
          <a:avLst>
            <a:gd name="adj1" fmla="val 4668"/>
            <a:gd name="adj2" fmla="val 272909"/>
            <a:gd name="adj3" fmla="val 12969034"/>
            <a:gd name="adj4" fmla="val 17937696"/>
            <a:gd name="adj5" fmla="val 484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23CB5F-7C7D-475D-8333-8F8D2B53B85E}">
      <dsp:nvSpPr>
        <dsp:cNvPr id="0" name=""/>
        <dsp:cNvSpPr/>
      </dsp:nvSpPr>
      <dsp:spPr>
        <a:xfrm>
          <a:off x="2076059" y="778"/>
          <a:ext cx="2460276" cy="123013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s-EC" sz="2800" kern="1200" dirty="0" smtClean="0">
              <a:solidFill>
                <a:srgbClr val="00B050"/>
              </a:solidFill>
            </a:rPr>
            <a:t>Clientes</a:t>
          </a:r>
          <a:endParaRPr lang="es-EC" sz="2800" kern="1200" dirty="0"/>
        </a:p>
      </dsp:txBody>
      <dsp:txXfrm>
        <a:off x="2076059" y="778"/>
        <a:ext cx="2460276" cy="1230138"/>
      </dsp:txXfrm>
    </dsp:sp>
    <dsp:sp modelId="{2B62E6AE-4F17-4207-AB1D-CD0C1AB5C748}">
      <dsp:nvSpPr>
        <dsp:cNvPr id="0" name=""/>
        <dsp:cNvSpPr/>
      </dsp:nvSpPr>
      <dsp:spPr>
        <a:xfrm>
          <a:off x="3451174" y="1375892"/>
          <a:ext cx="2460276" cy="123013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s-EC" sz="2800" kern="1200" dirty="0" smtClean="0">
              <a:solidFill>
                <a:srgbClr val="00B050"/>
              </a:solidFill>
            </a:rPr>
            <a:t>Competencia</a:t>
          </a:r>
          <a:endParaRPr lang="es-EC" sz="2800" kern="1200" dirty="0"/>
        </a:p>
      </dsp:txBody>
      <dsp:txXfrm>
        <a:off x="3451174" y="1375892"/>
        <a:ext cx="2460276" cy="1230138"/>
      </dsp:txXfrm>
    </dsp:sp>
    <dsp:sp modelId="{C6834255-F484-4F40-B7AB-742A78B1636F}">
      <dsp:nvSpPr>
        <dsp:cNvPr id="0" name=""/>
        <dsp:cNvSpPr/>
      </dsp:nvSpPr>
      <dsp:spPr>
        <a:xfrm>
          <a:off x="2076059" y="2751007"/>
          <a:ext cx="2460276" cy="123013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s-EC" sz="2800" kern="1200" dirty="0" smtClean="0">
              <a:solidFill>
                <a:srgbClr val="00B050"/>
              </a:solidFill>
            </a:rPr>
            <a:t>Servicios </a:t>
          </a:r>
          <a:endParaRPr lang="es-EC" sz="2800" kern="1200" dirty="0"/>
        </a:p>
      </dsp:txBody>
      <dsp:txXfrm>
        <a:off x="2076059" y="2751007"/>
        <a:ext cx="2460276" cy="1230138"/>
      </dsp:txXfrm>
    </dsp:sp>
    <dsp:sp modelId="{012A501E-D8DF-4FD8-8026-6696D42FDE7D}">
      <dsp:nvSpPr>
        <dsp:cNvPr id="0" name=""/>
        <dsp:cNvSpPr/>
      </dsp:nvSpPr>
      <dsp:spPr>
        <a:xfrm>
          <a:off x="700945" y="1375892"/>
          <a:ext cx="2460276" cy="123013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s-EC" sz="2800" kern="1200" dirty="0" smtClean="0">
              <a:solidFill>
                <a:srgbClr val="00B050"/>
              </a:solidFill>
            </a:rPr>
            <a:t>Precio</a:t>
          </a:r>
          <a:endParaRPr lang="es-EC" sz="2800" kern="1200" dirty="0"/>
        </a:p>
      </dsp:txBody>
      <dsp:txXfrm>
        <a:off x="700945" y="1375892"/>
        <a:ext cx="2460276" cy="1230138"/>
      </dsp:txXfrm>
    </dsp:sp>
  </dsp:spTree>
</dsp:drawing>
</file>

<file path=ppt/diagrams/layout1.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2">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s-ES"/>
          </a:p>
        </p:txBody>
      </p:sp>
      <p:sp>
        <p:nvSpPr>
          <p:cNvPr id="5123" name="Rectangle 3"/>
          <p:cNvSpPr>
            <a:spLocks noGrp="1" noChangeArrowheads="1"/>
          </p:cNvSpPr>
          <p:nvPr>
            <p:ph type="dt" idx="1"/>
          </p:nvPr>
        </p:nvSpPr>
        <p:spPr bwMode="auto">
          <a:xfrm>
            <a:off x="3884613"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s-ES"/>
          </a:p>
        </p:txBody>
      </p:sp>
      <p:sp>
        <p:nvSpPr>
          <p:cNvPr id="27652" name="Rectangle 4"/>
          <p:cNvSpPr>
            <a:spLocks noGrp="1" noRot="1" noChangeAspect="1" noChangeArrowheads="1" noTextEdit="1"/>
          </p:cNvSpPr>
          <p:nvPr>
            <p:ph type="sldImg" idx="2"/>
          </p:nvPr>
        </p:nvSpPr>
        <p:spPr bwMode="auto">
          <a:xfrm>
            <a:off x="1101725" y="698500"/>
            <a:ext cx="4654550" cy="34925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125" name="Rectangle 5"/>
          <p:cNvSpPr>
            <a:spLocks noGrp="1" noChangeArrowheads="1"/>
          </p:cNvSpPr>
          <p:nvPr>
            <p:ph type="body" sz="quarter" idx="3"/>
          </p:nvPr>
        </p:nvSpPr>
        <p:spPr bwMode="auto">
          <a:xfrm>
            <a:off x="685800" y="4422775"/>
            <a:ext cx="5486400" cy="419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p>
        </p:txBody>
      </p:sp>
      <p:sp>
        <p:nvSpPr>
          <p:cNvPr id="5126" name="Rectangle 6"/>
          <p:cNvSpPr>
            <a:spLocks noGrp="1" noChangeArrowheads="1"/>
          </p:cNvSpPr>
          <p:nvPr>
            <p:ph type="ftr" sz="quarter" idx="4"/>
          </p:nvPr>
        </p:nvSpPr>
        <p:spPr bwMode="auto">
          <a:xfrm>
            <a:off x="0" y="8845550"/>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s-ES"/>
          </a:p>
        </p:txBody>
      </p:sp>
      <p:sp>
        <p:nvSpPr>
          <p:cNvPr id="5127" name="Rectangle 7"/>
          <p:cNvSpPr>
            <a:spLocks noGrp="1" noChangeArrowheads="1"/>
          </p:cNvSpPr>
          <p:nvPr>
            <p:ph type="sldNum" sz="quarter" idx="5"/>
          </p:nvPr>
        </p:nvSpPr>
        <p:spPr bwMode="auto">
          <a:xfrm>
            <a:off x="3884613" y="8845550"/>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6DE4CEE2-156C-49F8-89F2-0495F1BB4F89}" type="slidenum">
              <a:rPr lang="es-ES"/>
              <a:pPr>
                <a:defRPr/>
              </a:pPr>
              <a:t>‹Nº›</a:t>
            </a:fld>
            <a:endParaRPr lang="es-ES"/>
          </a:p>
        </p:txBody>
      </p:sp>
    </p:spTree>
    <p:extLst>
      <p:ext uri="{BB962C8B-B14F-4D97-AF65-F5344CB8AC3E}">
        <p14:creationId xmlns:p14="http://schemas.microsoft.com/office/powerpoint/2010/main" xmlns="" val="17309364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E3767C79-1D30-450D-8152-C6769D5CB967}" type="slidenum">
              <a:rPr lang="es-ES"/>
              <a:pPr>
                <a:defRPr/>
              </a:pPr>
              <a:t>‹Nº›</a:t>
            </a:fld>
            <a:endParaRPr lang="es-ES"/>
          </a:p>
        </p:txBody>
      </p:sp>
    </p:spTree>
    <p:extLst>
      <p:ext uri="{BB962C8B-B14F-4D97-AF65-F5344CB8AC3E}">
        <p14:creationId xmlns:p14="http://schemas.microsoft.com/office/powerpoint/2010/main" xmlns="" val="3512136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4FC06700-67CD-4637-9FB9-F678D74644B6}" type="slidenum">
              <a:rPr lang="es-ES"/>
              <a:pPr>
                <a:defRPr/>
              </a:pPr>
              <a:t>‹Nº›</a:t>
            </a:fld>
            <a:endParaRPr lang="es-ES"/>
          </a:p>
        </p:txBody>
      </p:sp>
    </p:spTree>
    <p:extLst>
      <p:ext uri="{BB962C8B-B14F-4D97-AF65-F5344CB8AC3E}">
        <p14:creationId xmlns:p14="http://schemas.microsoft.com/office/powerpoint/2010/main" xmlns="" val="33295930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3C0902B0-E33C-44F9-8E9F-A90F3AB89833}" type="slidenum">
              <a:rPr lang="es-ES"/>
              <a:pPr>
                <a:defRPr/>
              </a:pPr>
              <a:t>‹Nº›</a:t>
            </a:fld>
            <a:endParaRPr lang="es-ES"/>
          </a:p>
        </p:txBody>
      </p:sp>
    </p:spTree>
    <p:extLst>
      <p:ext uri="{BB962C8B-B14F-4D97-AF65-F5344CB8AC3E}">
        <p14:creationId xmlns:p14="http://schemas.microsoft.com/office/powerpoint/2010/main" xmlns="" val="40261154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p>
            <a:r>
              <a:rPr lang="es-ES" smtClean="0"/>
              <a:t>Haga clic para modificar el estilo de título del patrón</a:t>
            </a:r>
            <a:endParaRPr lang="es-ES"/>
          </a:p>
        </p:txBody>
      </p:sp>
      <p:sp>
        <p:nvSpPr>
          <p:cNvPr id="3" name="2 Marcador de texto"/>
          <p:cNvSpPr>
            <a:spLocks noGrp="1"/>
          </p:cNvSpPr>
          <p:nvPr>
            <p:ph type="body" sz="half" idx="1"/>
          </p:nvPr>
        </p:nvSpPr>
        <p:spPr>
          <a:xfrm>
            <a:off x="457200" y="1600200"/>
            <a:ext cx="40386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99983329-8032-48A4-B1B9-35BF5D5BE6B2}" type="slidenum">
              <a:rPr lang="es-ES"/>
              <a:pPr>
                <a:defRPr/>
              </a:pPr>
              <a:t>‹Nº›</a:t>
            </a:fld>
            <a:endParaRPr lang="es-ES"/>
          </a:p>
        </p:txBody>
      </p:sp>
    </p:spTree>
    <p:extLst>
      <p:ext uri="{BB962C8B-B14F-4D97-AF65-F5344CB8AC3E}">
        <p14:creationId xmlns:p14="http://schemas.microsoft.com/office/powerpoint/2010/main" xmlns="" val="14237599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57200" y="274638"/>
            <a:ext cx="8229600" cy="58515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3" name="Rectangle 4"/>
          <p:cNvSpPr>
            <a:spLocks noGrp="1" noChangeArrowheads="1"/>
          </p:cNvSpPr>
          <p:nvPr>
            <p:ph type="dt" sz="half" idx="10"/>
          </p:nvPr>
        </p:nvSpPr>
        <p:spPr>
          <a:ln/>
        </p:spPr>
        <p:txBody>
          <a:bodyPr/>
          <a:lstStyle>
            <a:lvl1pPr>
              <a:defRPr/>
            </a:lvl1pPr>
          </a:lstStyle>
          <a:p>
            <a:pPr>
              <a:defRPr/>
            </a:pPr>
            <a:endParaRPr 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nvPr>
        </p:nvSpPr>
        <p:spPr>
          <a:ln/>
        </p:spPr>
        <p:txBody>
          <a:bodyPr/>
          <a:lstStyle>
            <a:lvl1pPr>
              <a:defRPr/>
            </a:lvl1pPr>
          </a:lstStyle>
          <a:p>
            <a:pPr>
              <a:defRPr/>
            </a:pPr>
            <a:fld id="{A71AB653-6783-4348-B604-CEB7188E7AAF}" type="slidenum">
              <a:rPr lang="es-ES"/>
              <a:pPr>
                <a:defRPr/>
              </a:pPr>
              <a:t>‹Nº›</a:t>
            </a:fld>
            <a:endParaRPr lang="es-ES"/>
          </a:p>
        </p:txBody>
      </p:sp>
    </p:spTree>
    <p:extLst>
      <p:ext uri="{BB962C8B-B14F-4D97-AF65-F5344CB8AC3E}">
        <p14:creationId xmlns:p14="http://schemas.microsoft.com/office/powerpoint/2010/main" xmlns="" val="26758745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ítulo y 4 objetos">
    <p:spTree>
      <p:nvGrpSpPr>
        <p:cNvPr id="1" name=""/>
        <p:cNvGrpSpPr/>
        <p:nvPr/>
      </p:nvGrpSpPr>
      <p:grpSpPr>
        <a:xfrm>
          <a:off x="0" y="0"/>
          <a:ext cx="0" cy="0"/>
          <a:chOff x="0" y="0"/>
          <a:chExt cx="0" cy="0"/>
        </a:xfrm>
      </p:grpSpPr>
      <p:sp>
        <p:nvSpPr>
          <p:cNvPr id="2" name="1 Título"/>
          <p:cNvSpPr>
            <a:spLocks noGrp="1"/>
          </p:cNvSpPr>
          <p:nvPr>
            <p:ph type="title" sz="quarter"/>
          </p:nvPr>
        </p:nvSpPr>
        <p:spPr>
          <a:xfrm>
            <a:off x="457200" y="274638"/>
            <a:ext cx="8229600" cy="1143000"/>
          </a:xfrm>
        </p:spPr>
        <p:txBody>
          <a:bodyPr/>
          <a:lstStyle/>
          <a:p>
            <a:r>
              <a:rPr lang="es-ES" smtClean="0"/>
              <a:t>Haga clic para modificar el estilo de título del patrón</a:t>
            </a:r>
            <a:endParaRPr lang="es-ES"/>
          </a:p>
        </p:txBody>
      </p:sp>
      <p:sp>
        <p:nvSpPr>
          <p:cNvPr id="3" name="2 Marcador de contenido"/>
          <p:cNvSpPr>
            <a:spLocks noGrp="1"/>
          </p:cNvSpPr>
          <p:nvPr>
            <p:ph sz="quarter" idx="1"/>
          </p:nvPr>
        </p:nvSpPr>
        <p:spPr>
          <a:xfrm>
            <a:off x="457200" y="1600200"/>
            <a:ext cx="4038600" cy="21859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quarter" idx="2"/>
          </p:nvPr>
        </p:nvSpPr>
        <p:spPr>
          <a:xfrm>
            <a:off x="4648200" y="1600200"/>
            <a:ext cx="4038600" cy="21859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contenido"/>
          <p:cNvSpPr>
            <a:spLocks noGrp="1"/>
          </p:cNvSpPr>
          <p:nvPr>
            <p:ph sz="quarter" idx="3"/>
          </p:nvPr>
        </p:nvSpPr>
        <p:spPr>
          <a:xfrm>
            <a:off x="457200" y="3938588"/>
            <a:ext cx="4038600" cy="218757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contenido"/>
          <p:cNvSpPr>
            <a:spLocks noGrp="1"/>
          </p:cNvSpPr>
          <p:nvPr>
            <p:ph sz="quarter" idx="4"/>
          </p:nvPr>
        </p:nvSpPr>
        <p:spPr>
          <a:xfrm>
            <a:off x="4648200" y="3938588"/>
            <a:ext cx="4038600" cy="218757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endParaRPr lang="es-ES"/>
          </a:p>
        </p:txBody>
      </p:sp>
      <p:sp>
        <p:nvSpPr>
          <p:cNvPr id="8" name="Rectangle 5"/>
          <p:cNvSpPr>
            <a:spLocks noGrp="1" noChangeArrowheads="1"/>
          </p:cNvSpPr>
          <p:nvPr>
            <p:ph type="ftr" sz="quarter" idx="11"/>
          </p:nvPr>
        </p:nvSpPr>
        <p:spPr>
          <a:ln/>
        </p:spPr>
        <p:txBody>
          <a:bodyPr/>
          <a:lstStyle>
            <a:lvl1pPr>
              <a:defRPr/>
            </a:lvl1pPr>
          </a:lstStyle>
          <a:p>
            <a:pPr>
              <a:defRPr/>
            </a:pPr>
            <a:endParaRPr lang="es-ES"/>
          </a:p>
        </p:txBody>
      </p:sp>
      <p:sp>
        <p:nvSpPr>
          <p:cNvPr id="9" name="Rectangle 6"/>
          <p:cNvSpPr>
            <a:spLocks noGrp="1" noChangeArrowheads="1"/>
          </p:cNvSpPr>
          <p:nvPr>
            <p:ph type="sldNum" sz="quarter" idx="12"/>
          </p:nvPr>
        </p:nvSpPr>
        <p:spPr>
          <a:ln/>
        </p:spPr>
        <p:txBody>
          <a:bodyPr/>
          <a:lstStyle>
            <a:lvl1pPr>
              <a:defRPr/>
            </a:lvl1pPr>
          </a:lstStyle>
          <a:p>
            <a:pPr>
              <a:defRPr/>
            </a:pPr>
            <a:fld id="{A039DCE7-7A1A-4425-AE58-C052C64FB937}" type="slidenum">
              <a:rPr lang="es-ES"/>
              <a:pPr>
                <a:defRPr/>
              </a:pPr>
              <a:t>‹Nº›</a:t>
            </a:fld>
            <a:endParaRPr lang="es-ES"/>
          </a:p>
        </p:txBody>
      </p:sp>
    </p:spTree>
    <p:extLst>
      <p:ext uri="{BB962C8B-B14F-4D97-AF65-F5344CB8AC3E}">
        <p14:creationId xmlns:p14="http://schemas.microsoft.com/office/powerpoint/2010/main" xmlns="" val="19735390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bl" preserve="1">
  <p:cSld name="Título y tabla">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p>
            <a:r>
              <a:rPr lang="es-ES" smtClean="0"/>
              <a:t>Haga clic para modificar el estilo de título del patrón</a:t>
            </a:r>
            <a:endParaRPr lang="es-ES"/>
          </a:p>
        </p:txBody>
      </p:sp>
      <p:sp>
        <p:nvSpPr>
          <p:cNvPr id="3" name="2 Marcador de tabla"/>
          <p:cNvSpPr>
            <a:spLocks noGrp="1"/>
          </p:cNvSpPr>
          <p:nvPr>
            <p:ph type="tbl" idx="1"/>
          </p:nvPr>
        </p:nvSpPr>
        <p:spPr>
          <a:xfrm>
            <a:off x="457200" y="1600200"/>
            <a:ext cx="8229600" cy="4525963"/>
          </a:xfrm>
        </p:spPr>
        <p:txBody>
          <a:bodyPr/>
          <a:lstStyle/>
          <a:p>
            <a:pPr lvl="0"/>
            <a:endParaRPr lang="es-E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80358157-FD4E-4A3B-A251-C698CEBF46D6}" type="slidenum">
              <a:rPr lang="es-ES"/>
              <a:pPr>
                <a:defRPr/>
              </a:pPr>
              <a:t>‹Nº›</a:t>
            </a:fld>
            <a:endParaRPr lang="es-ES"/>
          </a:p>
        </p:txBody>
      </p:sp>
    </p:spTree>
    <p:extLst>
      <p:ext uri="{BB962C8B-B14F-4D97-AF65-F5344CB8AC3E}">
        <p14:creationId xmlns:p14="http://schemas.microsoft.com/office/powerpoint/2010/main" xmlns="" val="42026127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4" name="Group 2"/>
          <p:cNvGrpSpPr>
            <a:grpSpLocks/>
          </p:cNvGrpSpPr>
          <p:nvPr/>
        </p:nvGrpSpPr>
        <p:grpSpPr bwMode="auto">
          <a:xfrm>
            <a:off x="-3222625" y="304800"/>
            <a:ext cx="11909425" cy="4724400"/>
            <a:chOff x="-2030" y="192"/>
            <a:chExt cx="7502" cy="2976"/>
          </a:xfrm>
        </p:grpSpPr>
        <p:sp>
          <p:nvSpPr>
            <p:cNvPr id="5" name="Line 3"/>
            <p:cNvSpPr>
              <a:spLocks noChangeShapeType="1"/>
            </p:cNvSpPr>
            <p:nvPr/>
          </p:nvSpPr>
          <p:spPr bwMode="auto">
            <a:xfrm>
              <a:off x="912" y="1584"/>
              <a:ext cx="4560"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s-EC"/>
            </a:p>
          </p:txBody>
        </p:sp>
        <p:sp>
          <p:nvSpPr>
            <p:cNvPr id="6" name="AutoShape 4"/>
            <p:cNvSpPr>
              <a:spLocks noChangeArrowheads="1"/>
            </p:cNvSpPr>
            <p:nvPr/>
          </p:nvSpPr>
          <p:spPr bwMode="auto">
            <a:xfrm>
              <a:off x="-1584" y="864"/>
              <a:ext cx="2304" cy="2304"/>
            </a:xfrm>
            <a:custGeom>
              <a:avLst/>
              <a:gdLst>
                <a:gd name="T0" fmla="*/ 2 w 64000"/>
                <a:gd name="T1" fmla="*/ 0 h 64000"/>
                <a:gd name="T2" fmla="*/ 3 w 64000"/>
                <a:gd name="T3" fmla="*/ 1 h 64000"/>
                <a:gd name="T4" fmla="*/ 2 w 64000"/>
                <a:gd name="T5" fmla="*/ 3 h 64000"/>
                <a:gd name="T6" fmla="*/ 2 w 64000"/>
                <a:gd name="T7" fmla="*/ 3 h 64000"/>
                <a:gd name="T8" fmla="*/ 2 w 64000"/>
                <a:gd name="T9" fmla="*/ 3 h 64000"/>
                <a:gd name="T10" fmla="*/ 2 w 64000"/>
                <a:gd name="T11" fmla="*/ 3 h 64000"/>
                <a:gd name="T12" fmla="*/ 2 w 64000"/>
                <a:gd name="T13" fmla="*/ 0 h 64000"/>
                <a:gd name="T14" fmla="*/ 2 w 64000"/>
                <a:gd name="T15" fmla="*/ 0 h 64000"/>
                <a:gd name="T16" fmla="*/ 2 w 64000"/>
                <a:gd name="T17" fmla="*/ 0 h 64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44083 w 64000"/>
                <a:gd name="T28" fmla="*/ -29639 h 64000"/>
                <a:gd name="T29" fmla="*/ 44083 w 64000"/>
                <a:gd name="T30" fmla="*/ 29639 h 64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000" h="64000">
                  <a:moveTo>
                    <a:pt x="44083" y="2368"/>
                  </a:moveTo>
                  <a:cubicBezTo>
                    <a:pt x="56127" y="7280"/>
                    <a:pt x="64000" y="18993"/>
                    <a:pt x="64000" y="32000"/>
                  </a:cubicBezTo>
                  <a:cubicBezTo>
                    <a:pt x="64000" y="45006"/>
                    <a:pt x="56127" y="56719"/>
                    <a:pt x="44083" y="61631"/>
                  </a:cubicBezTo>
                  <a:cubicBezTo>
                    <a:pt x="44082" y="61631"/>
                    <a:pt x="44082" y="61631"/>
                    <a:pt x="44082" y="61631"/>
                  </a:cubicBezTo>
                  <a:lnTo>
                    <a:pt x="44083" y="61632"/>
                  </a:lnTo>
                  <a:lnTo>
                    <a:pt x="44083" y="2368"/>
                  </a:lnTo>
                  <a:lnTo>
                    <a:pt x="44082" y="2368"/>
                  </a:lnTo>
                  <a:cubicBezTo>
                    <a:pt x="44082" y="2368"/>
                    <a:pt x="44082" y="2368"/>
                    <a:pt x="44083" y="2368"/>
                  </a:cubicBezTo>
                  <a:close/>
                </a:path>
              </a:pathLst>
            </a:cu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s-EC"/>
            </a:p>
          </p:txBody>
        </p:sp>
        <p:sp>
          <p:nvSpPr>
            <p:cNvPr id="7" name="AutoShape 5"/>
            <p:cNvSpPr>
              <a:spLocks noChangeArrowheads="1"/>
            </p:cNvSpPr>
            <p:nvPr/>
          </p:nvSpPr>
          <p:spPr bwMode="auto">
            <a:xfrm>
              <a:off x="-2030" y="192"/>
              <a:ext cx="2544" cy="2544"/>
            </a:xfrm>
            <a:custGeom>
              <a:avLst/>
              <a:gdLst>
                <a:gd name="T0" fmla="*/ 3 w 64000"/>
                <a:gd name="T1" fmla="*/ 0 h 64000"/>
                <a:gd name="T2" fmla="*/ 4 w 64000"/>
                <a:gd name="T3" fmla="*/ 2 h 64000"/>
                <a:gd name="T4" fmla="*/ 3 w 64000"/>
                <a:gd name="T5" fmla="*/ 4 h 64000"/>
                <a:gd name="T6" fmla="*/ 3 w 64000"/>
                <a:gd name="T7" fmla="*/ 4 h 64000"/>
                <a:gd name="T8" fmla="*/ 3 w 64000"/>
                <a:gd name="T9" fmla="*/ 4 h 64000"/>
                <a:gd name="T10" fmla="*/ 3 w 64000"/>
                <a:gd name="T11" fmla="*/ 4 h 64000"/>
                <a:gd name="T12" fmla="*/ 3 w 64000"/>
                <a:gd name="T13" fmla="*/ 0 h 64000"/>
                <a:gd name="T14" fmla="*/ 3 w 64000"/>
                <a:gd name="T15" fmla="*/ 0 h 64000"/>
                <a:gd name="T16" fmla="*/ 3 w 64000"/>
                <a:gd name="T17" fmla="*/ 0 h 64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50994 w 64000"/>
                <a:gd name="T28" fmla="*/ -25761 h 64000"/>
                <a:gd name="T29" fmla="*/ 50994 w 64000"/>
                <a:gd name="T30" fmla="*/ 25761 h 64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000" h="64000">
                  <a:moveTo>
                    <a:pt x="50994" y="6246"/>
                  </a:moveTo>
                  <a:cubicBezTo>
                    <a:pt x="59172" y="12279"/>
                    <a:pt x="64000" y="21837"/>
                    <a:pt x="64000" y="32000"/>
                  </a:cubicBezTo>
                  <a:cubicBezTo>
                    <a:pt x="64000" y="42162"/>
                    <a:pt x="59172" y="51720"/>
                    <a:pt x="50994" y="57753"/>
                  </a:cubicBezTo>
                  <a:cubicBezTo>
                    <a:pt x="50993" y="57753"/>
                    <a:pt x="50993" y="57753"/>
                    <a:pt x="50993" y="57753"/>
                  </a:cubicBezTo>
                  <a:lnTo>
                    <a:pt x="50994" y="57754"/>
                  </a:lnTo>
                  <a:lnTo>
                    <a:pt x="50994" y="6246"/>
                  </a:lnTo>
                  <a:lnTo>
                    <a:pt x="50993" y="6246"/>
                  </a:lnTo>
                  <a:cubicBezTo>
                    <a:pt x="50993" y="6246"/>
                    <a:pt x="50993" y="6246"/>
                    <a:pt x="50994" y="6246"/>
                  </a:cubicBezTo>
                  <a:close/>
                </a:path>
              </a:pathLst>
            </a:cu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s-EC"/>
            </a:p>
          </p:txBody>
        </p:sp>
      </p:grpSp>
      <p:sp>
        <p:nvSpPr>
          <p:cNvPr id="90118" name="Rectangle 6"/>
          <p:cNvSpPr>
            <a:spLocks noGrp="1" noChangeArrowheads="1"/>
          </p:cNvSpPr>
          <p:nvPr>
            <p:ph type="ctrTitle"/>
          </p:nvPr>
        </p:nvSpPr>
        <p:spPr>
          <a:xfrm>
            <a:off x="1443038" y="985838"/>
            <a:ext cx="7239000" cy="1444625"/>
          </a:xfrm>
        </p:spPr>
        <p:txBody>
          <a:bodyPr/>
          <a:lstStyle>
            <a:lvl1pPr>
              <a:defRPr sz="4000"/>
            </a:lvl1pPr>
          </a:lstStyle>
          <a:p>
            <a:r>
              <a:rPr lang="es-ES_tradnl"/>
              <a:t>Haga clic para cambiar el estilo de título	</a:t>
            </a:r>
          </a:p>
        </p:txBody>
      </p:sp>
      <p:sp>
        <p:nvSpPr>
          <p:cNvPr id="90119" name="Rectangle 7"/>
          <p:cNvSpPr>
            <a:spLocks noGrp="1" noChangeArrowheads="1"/>
          </p:cNvSpPr>
          <p:nvPr>
            <p:ph type="subTitle" idx="1"/>
          </p:nvPr>
        </p:nvSpPr>
        <p:spPr>
          <a:xfrm>
            <a:off x="1443038" y="3427413"/>
            <a:ext cx="7239000" cy="1752600"/>
          </a:xfrm>
        </p:spPr>
        <p:txBody>
          <a:bodyPr/>
          <a:lstStyle>
            <a:lvl1pPr marL="0" indent="0">
              <a:buFont typeface="Wingdings" pitchFamily="2" charset="2"/>
              <a:buNone/>
              <a:defRPr/>
            </a:lvl1pPr>
          </a:lstStyle>
          <a:p>
            <a:r>
              <a:rPr lang="es-ES_tradnl"/>
              <a:t>Haga clic para modificar el estilo de subtítulo del patrón</a:t>
            </a:r>
          </a:p>
        </p:txBody>
      </p:sp>
      <p:sp>
        <p:nvSpPr>
          <p:cNvPr id="8" name="Rectangle 8"/>
          <p:cNvSpPr>
            <a:spLocks noGrp="1" noChangeArrowheads="1"/>
          </p:cNvSpPr>
          <p:nvPr>
            <p:ph type="dt" sz="half" idx="10"/>
          </p:nvPr>
        </p:nvSpPr>
        <p:spPr/>
        <p:txBody>
          <a:bodyPr/>
          <a:lstStyle>
            <a:lvl1pPr>
              <a:defRPr/>
            </a:lvl1pPr>
          </a:lstStyle>
          <a:p>
            <a:pPr>
              <a:defRPr/>
            </a:pPr>
            <a:fld id="{0FA60C1D-8AE1-48A6-B7FA-4C2271EEBFA7}" type="datetimeFigureOut">
              <a:rPr lang="es-ES"/>
              <a:pPr>
                <a:defRPr/>
              </a:pPr>
              <a:t>15/09/2013</a:t>
            </a:fld>
            <a:endParaRPr lang="es-ES_tradnl"/>
          </a:p>
        </p:txBody>
      </p:sp>
      <p:sp>
        <p:nvSpPr>
          <p:cNvPr id="9" name="Rectangle 9"/>
          <p:cNvSpPr>
            <a:spLocks noGrp="1" noChangeArrowheads="1"/>
          </p:cNvSpPr>
          <p:nvPr>
            <p:ph type="ftr" sz="quarter" idx="11"/>
          </p:nvPr>
        </p:nvSpPr>
        <p:spPr/>
        <p:txBody>
          <a:bodyPr/>
          <a:lstStyle>
            <a:lvl1pPr>
              <a:defRPr/>
            </a:lvl1pPr>
          </a:lstStyle>
          <a:p>
            <a:pPr>
              <a:defRPr/>
            </a:pPr>
            <a:endParaRPr lang="es-ES_tradnl"/>
          </a:p>
        </p:txBody>
      </p:sp>
      <p:sp>
        <p:nvSpPr>
          <p:cNvPr id="10" name="Rectangle 10"/>
          <p:cNvSpPr>
            <a:spLocks noGrp="1" noChangeArrowheads="1"/>
          </p:cNvSpPr>
          <p:nvPr>
            <p:ph type="sldNum" sz="quarter" idx="12"/>
          </p:nvPr>
        </p:nvSpPr>
        <p:spPr/>
        <p:txBody>
          <a:bodyPr/>
          <a:lstStyle>
            <a:lvl1pPr>
              <a:defRPr/>
            </a:lvl1pPr>
          </a:lstStyle>
          <a:p>
            <a:pPr>
              <a:defRPr/>
            </a:pPr>
            <a:fld id="{D3D32FF4-1FB0-4A11-9396-2242E9AB973B}" type="slidenum">
              <a:rPr lang="es-ES_tradnl"/>
              <a:pPr>
                <a:defRPr/>
              </a:pPr>
              <a:t>‹Nº›</a:t>
            </a:fld>
            <a:endParaRPr lang="es-ES_tradnl"/>
          </a:p>
        </p:txBody>
      </p:sp>
    </p:spTree>
    <p:extLst>
      <p:ext uri="{BB962C8B-B14F-4D97-AF65-F5344CB8AC3E}">
        <p14:creationId xmlns:p14="http://schemas.microsoft.com/office/powerpoint/2010/main" xmlns="" val="42888758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8"/>
          <p:cNvSpPr>
            <a:spLocks noGrp="1" noChangeArrowheads="1"/>
          </p:cNvSpPr>
          <p:nvPr>
            <p:ph type="dt" sz="half" idx="10"/>
          </p:nvPr>
        </p:nvSpPr>
        <p:spPr>
          <a:ln/>
        </p:spPr>
        <p:txBody>
          <a:bodyPr/>
          <a:lstStyle>
            <a:lvl1pPr>
              <a:defRPr/>
            </a:lvl1pPr>
          </a:lstStyle>
          <a:p>
            <a:pPr>
              <a:defRPr/>
            </a:pPr>
            <a:fld id="{40DA37D1-BD74-4697-98D8-2FDBC9F6058A}" type="datetimeFigureOut">
              <a:rPr lang="es-ES"/>
              <a:pPr>
                <a:defRPr/>
              </a:pPr>
              <a:t>15/09/2013</a:t>
            </a:fld>
            <a:endParaRPr lang="es-ES_tradnl"/>
          </a:p>
        </p:txBody>
      </p:sp>
      <p:sp>
        <p:nvSpPr>
          <p:cNvPr id="5" name="Rectangle 9"/>
          <p:cNvSpPr>
            <a:spLocks noGrp="1" noChangeArrowheads="1"/>
          </p:cNvSpPr>
          <p:nvPr>
            <p:ph type="ftr" sz="quarter" idx="11"/>
          </p:nvPr>
        </p:nvSpPr>
        <p:spPr>
          <a:ln/>
        </p:spPr>
        <p:txBody>
          <a:bodyPr/>
          <a:lstStyle>
            <a:lvl1pPr>
              <a:defRPr/>
            </a:lvl1pPr>
          </a:lstStyle>
          <a:p>
            <a:pPr>
              <a:defRPr/>
            </a:pPr>
            <a:endParaRPr lang="es-ES_tradnl"/>
          </a:p>
        </p:txBody>
      </p:sp>
      <p:sp>
        <p:nvSpPr>
          <p:cNvPr id="6" name="Rectangle 10"/>
          <p:cNvSpPr>
            <a:spLocks noGrp="1" noChangeArrowheads="1"/>
          </p:cNvSpPr>
          <p:nvPr>
            <p:ph type="sldNum" sz="quarter" idx="12"/>
          </p:nvPr>
        </p:nvSpPr>
        <p:spPr>
          <a:ln/>
        </p:spPr>
        <p:txBody>
          <a:bodyPr/>
          <a:lstStyle>
            <a:lvl1pPr>
              <a:defRPr/>
            </a:lvl1pPr>
          </a:lstStyle>
          <a:p>
            <a:pPr>
              <a:defRPr/>
            </a:pPr>
            <a:fld id="{D485FAA4-6C20-4546-A5B8-EBAA9DAAAC4A}" type="slidenum">
              <a:rPr lang="es-ES_tradnl"/>
              <a:pPr>
                <a:defRPr/>
              </a:pPr>
              <a:t>‹Nº›</a:t>
            </a:fld>
            <a:endParaRPr lang="es-ES_tradnl"/>
          </a:p>
        </p:txBody>
      </p:sp>
    </p:spTree>
    <p:extLst>
      <p:ext uri="{BB962C8B-B14F-4D97-AF65-F5344CB8AC3E}">
        <p14:creationId xmlns:p14="http://schemas.microsoft.com/office/powerpoint/2010/main" xmlns="" val="23070646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8"/>
          <p:cNvSpPr>
            <a:spLocks noGrp="1" noChangeArrowheads="1"/>
          </p:cNvSpPr>
          <p:nvPr>
            <p:ph type="dt" sz="half" idx="10"/>
          </p:nvPr>
        </p:nvSpPr>
        <p:spPr>
          <a:ln/>
        </p:spPr>
        <p:txBody>
          <a:bodyPr/>
          <a:lstStyle>
            <a:lvl1pPr>
              <a:defRPr/>
            </a:lvl1pPr>
          </a:lstStyle>
          <a:p>
            <a:pPr>
              <a:defRPr/>
            </a:pPr>
            <a:fld id="{565A6AE6-63D0-48FE-9527-E0C3291F387B}" type="datetimeFigureOut">
              <a:rPr lang="es-ES"/>
              <a:pPr>
                <a:defRPr/>
              </a:pPr>
              <a:t>15/09/2013</a:t>
            </a:fld>
            <a:endParaRPr lang="es-ES_tradnl"/>
          </a:p>
        </p:txBody>
      </p:sp>
      <p:sp>
        <p:nvSpPr>
          <p:cNvPr id="5" name="Rectangle 9"/>
          <p:cNvSpPr>
            <a:spLocks noGrp="1" noChangeArrowheads="1"/>
          </p:cNvSpPr>
          <p:nvPr>
            <p:ph type="ftr" sz="quarter" idx="11"/>
          </p:nvPr>
        </p:nvSpPr>
        <p:spPr>
          <a:ln/>
        </p:spPr>
        <p:txBody>
          <a:bodyPr/>
          <a:lstStyle>
            <a:lvl1pPr>
              <a:defRPr/>
            </a:lvl1pPr>
          </a:lstStyle>
          <a:p>
            <a:pPr>
              <a:defRPr/>
            </a:pPr>
            <a:endParaRPr lang="es-ES_tradnl"/>
          </a:p>
        </p:txBody>
      </p:sp>
      <p:sp>
        <p:nvSpPr>
          <p:cNvPr id="6" name="Rectangle 10"/>
          <p:cNvSpPr>
            <a:spLocks noGrp="1" noChangeArrowheads="1"/>
          </p:cNvSpPr>
          <p:nvPr>
            <p:ph type="sldNum" sz="quarter" idx="12"/>
          </p:nvPr>
        </p:nvSpPr>
        <p:spPr>
          <a:ln/>
        </p:spPr>
        <p:txBody>
          <a:bodyPr/>
          <a:lstStyle>
            <a:lvl1pPr>
              <a:defRPr/>
            </a:lvl1pPr>
          </a:lstStyle>
          <a:p>
            <a:pPr>
              <a:defRPr/>
            </a:pPr>
            <a:fld id="{2A745BF1-A800-4906-BACD-A9F64CC6730D}" type="slidenum">
              <a:rPr lang="es-ES_tradnl"/>
              <a:pPr>
                <a:defRPr/>
              </a:pPr>
              <a:t>‹Nº›</a:t>
            </a:fld>
            <a:endParaRPr lang="es-ES_tradnl"/>
          </a:p>
        </p:txBody>
      </p:sp>
    </p:spTree>
    <p:extLst>
      <p:ext uri="{BB962C8B-B14F-4D97-AF65-F5344CB8AC3E}">
        <p14:creationId xmlns:p14="http://schemas.microsoft.com/office/powerpoint/2010/main" xmlns="" val="19339872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sz="half" idx="1"/>
          </p:nvPr>
        </p:nvSpPr>
        <p:spPr>
          <a:xfrm>
            <a:off x="1370013" y="1827213"/>
            <a:ext cx="357981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contenido"/>
          <p:cNvSpPr>
            <a:spLocks noGrp="1"/>
          </p:cNvSpPr>
          <p:nvPr>
            <p:ph sz="half" idx="2"/>
          </p:nvPr>
        </p:nvSpPr>
        <p:spPr>
          <a:xfrm>
            <a:off x="5102225" y="1827213"/>
            <a:ext cx="3581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Rectangle 8"/>
          <p:cNvSpPr>
            <a:spLocks noGrp="1" noChangeArrowheads="1"/>
          </p:cNvSpPr>
          <p:nvPr>
            <p:ph type="dt" sz="half" idx="10"/>
          </p:nvPr>
        </p:nvSpPr>
        <p:spPr>
          <a:ln/>
        </p:spPr>
        <p:txBody>
          <a:bodyPr/>
          <a:lstStyle>
            <a:lvl1pPr>
              <a:defRPr/>
            </a:lvl1pPr>
          </a:lstStyle>
          <a:p>
            <a:pPr>
              <a:defRPr/>
            </a:pPr>
            <a:fld id="{7A8DA6C8-2B7B-4074-8A60-1417DDF8B094}" type="datetimeFigureOut">
              <a:rPr lang="es-ES"/>
              <a:pPr>
                <a:defRPr/>
              </a:pPr>
              <a:t>15/09/2013</a:t>
            </a:fld>
            <a:endParaRPr lang="es-ES_tradnl"/>
          </a:p>
        </p:txBody>
      </p:sp>
      <p:sp>
        <p:nvSpPr>
          <p:cNvPr id="6" name="Rectangle 9"/>
          <p:cNvSpPr>
            <a:spLocks noGrp="1" noChangeArrowheads="1"/>
          </p:cNvSpPr>
          <p:nvPr>
            <p:ph type="ftr" sz="quarter" idx="11"/>
          </p:nvPr>
        </p:nvSpPr>
        <p:spPr>
          <a:ln/>
        </p:spPr>
        <p:txBody>
          <a:bodyPr/>
          <a:lstStyle>
            <a:lvl1pPr>
              <a:defRPr/>
            </a:lvl1pPr>
          </a:lstStyle>
          <a:p>
            <a:pPr>
              <a:defRPr/>
            </a:pPr>
            <a:endParaRPr lang="es-ES_tradnl"/>
          </a:p>
        </p:txBody>
      </p:sp>
      <p:sp>
        <p:nvSpPr>
          <p:cNvPr id="7" name="Rectangle 10"/>
          <p:cNvSpPr>
            <a:spLocks noGrp="1" noChangeArrowheads="1"/>
          </p:cNvSpPr>
          <p:nvPr>
            <p:ph type="sldNum" sz="quarter" idx="12"/>
          </p:nvPr>
        </p:nvSpPr>
        <p:spPr>
          <a:ln/>
        </p:spPr>
        <p:txBody>
          <a:bodyPr/>
          <a:lstStyle>
            <a:lvl1pPr>
              <a:defRPr/>
            </a:lvl1pPr>
          </a:lstStyle>
          <a:p>
            <a:pPr>
              <a:defRPr/>
            </a:pPr>
            <a:fld id="{8B76CEDC-EF76-42F3-87F7-863B58F3A4C1}" type="slidenum">
              <a:rPr lang="es-ES_tradnl"/>
              <a:pPr>
                <a:defRPr/>
              </a:pPr>
              <a:t>‹Nº›</a:t>
            </a:fld>
            <a:endParaRPr lang="es-ES_tradnl"/>
          </a:p>
        </p:txBody>
      </p:sp>
    </p:spTree>
    <p:extLst>
      <p:ext uri="{BB962C8B-B14F-4D97-AF65-F5344CB8AC3E}">
        <p14:creationId xmlns:p14="http://schemas.microsoft.com/office/powerpoint/2010/main" xmlns="" val="3540617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B4767497-1950-49AA-B15D-110E42F49DBD}" type="slidenum">
              <a:rPr lang="es-ES"/>
              <a:pPr>
                <a:defRPr/>
              </a:pPr>
              <a:t>‹Nº›</a:t>
            </a:fld>
            <a:endParaRPr lang="es-ES"/>
          </a:p>
        </p:txBody>
      </p:sp>
    </p:spTree>
    <p:extLst>
      <p:ext uri="{BB962C8B-B14F-4D97-AF65-F5344CB8AC3E}">
        <p14:creationId xmlns:p14="http://schemas.microsoft.com/office/powerpoint/2010/main" xmlns="" val="41738508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7" name="Rectangle 8"/>
          <p:cNvSpPr>
            <a:spLocks noGrp="1" noChangeArrowheads="1"/>
          </p:cNvSpPr>
          <p:nvPr>
            <p:ph type="dt" sz="half" idx="10"/>
          </p:nvPr>
        </p:nvSpPr>
        <p:spPr>
          <a:ln/>
        </p:spPr>
        <p:txBody>
          <a:bodyPr/>
          <a:lstStyle>
            <a:lvl1pPr>
              <a:defRPr/>
            </a:lvl1pPr>
          </a:lstStyle>
          <a:p>
            <a:pPr>
              <a:defRPr/>
            </a:pPr>
            <a:fld id="{13E7A4D1-91E9-499F-AD4A-6C697B0082F1}" type="datetimeFigureOut">
              <a:rPr lang="es-ES"/>
              <a:pPr>
                <a:defRPr/>
              </a:pPr>
              <a:t>15/09/2013</a:t>
            </a:fld>
            <a:endParaRPr lang="es-ES_tradnl"/>
          </a:p>
        </p:txBody>
      </p:sp>
      <p:sp>
        <p:nvSpPr>
          <p:cNvPr id="8" name="Rectangle 9"/>
          <p:cNvSpPr>
            <a:spLocks noGrp="1" noChangeArrowheads="1"/>
          </p:cNvSpPr>
          <p:nvPr>
            <p:ph type="ftr" sz="quarter" idx="11"/>
          </p:nvPr>
        </p:nvSpPr>
        <p:spPr>
          <a:ln/>
        </p:spPr>
        <p:txBody>
          <a:bodyPr/>
          <a:lstStyle>
            <a:lvl1pPr>
              <a:defRPr/>
            </a:lvl1pPr>
          </a:lstStyle>
          <a:p>
            <a:pPr>
              <a:defRPr/>
            </a:pPr>
            <a:endParaRPr lang="es-ES_tradnl"/>
          </a:p>
        </p:txBody>
      </p:sp>
      <p:sp>
        <p:nvSpPr>
          <p:cNvPr id="9" name="Rectangle 10"/>
          <p:cNvSpPr>
            <a:spLocks noGrp="1" noChangeArrowheads="1"/>
          </p:cNvSpPr>
          <p:nvPr>
            <p:ph type="sldNum" sz="quarter" idx="12"/>
          </p:nvPr>
        </p:nvSpPr>
        <p:spPr>
          <a:ln/>
        </p:spPr>
        <p:txBody>
          <a:bodyPr/>
          <a:lstStyle>
            <a:lvl1pPr>
              <a:defRPr/>
            </a:lvl1pPr>
          </a:lstStyle>
          <a:p>
            <a:pPr>
              <a:defRPr/>
            </a:pPr>
            <a:fld id="{A9DCF6B9-CD9F-4F70-8B6C-1DAB74606321}" type="slidenum">
              <a:rPr lang="es-ES_tradnl"/>
              <a:pPr>
                <a:defRPr/>
              </a:pPr>
              <a:t>‹Nº›</a:t>
            </a:fld>
            <a:endParaRPr lang="es-ES_tradnl"/>
          </a:p>
        </p:txBody>
      </p:sp>
    </p:spTree>
    <p:extLst>
      <p:ext uri="{BB962C8B-B14F-4D97-AF65-F5344CB8AC3E}">
        <p14:creationId xmlns:p14="http://schemas.microsoft.com/office/powerpoint/2010/main" xmlns="" val="7595493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Rectangle 8"/>
          <p:cNvSpPr>
            <a:spLocks noGrp="1" noChangeArrowheads="1"/>
          </p:cNvSpPr>
          <p:nvPr>
            <p:ph type="dt" sz="half" idx="10"/>
          </p:nvPr>
        </p:nvSpPr>
        <p:spPr>
          <a:ln/>
        </p:spPr>
        <p:txBody>
          <a:bodyPr/>
          <a:lstStyle>
            <a:lvl1pPr>
              <a:defRPr/>
            </a:lvl1pPr>
          </a:lstStyle>
          <a:p>
            <a:pPr>
              <a:defRPr/>
            </a:pPr>
            <a:fld id="{B12DBEFB-BBD6-4A01-A1B3-A71DAA13752C}" type="datetimeFigureOut">
              <a:rPr lang="es-ES"/>
              <a:pPr>
                <a:defRPr/>
              </a:pPr>
              <a:t>15/09/2013</a:t>
            </a:fld>
            <a:endParaRPr lang="es-ES_tradnl"/>
          </a:p>
        </p:txBody>
      </p:sp>
      <p:sp>
        <p:nvSpPr>
          <p:cNvPr id="4" name="Rectangle 9"/>
          <p:cNvSpPr>
            <a:spLocks noGrp="1" noChangeArrowheads="1"/>
          </p:cNvSpPr>
          <p:nvPr>
            <p:ph type="ftr" sz="quarter" idx="11"/>
          </p:nvPr>
        </p:nvSpPr>
        <p:spPr>
          <a:ln/>
        </p:spPr>
        <p:txBody>
          <a:bodyPr/>
          <a:lstStyle>
            <a:lvl1pPr>
              <a:defRPr/>
            </a:lvl1pPr>
          </a:lstStyle>
          <a:p>
            <a:pPr>
              <a:defRPr/>
            </a:pPr>
            <a:endParaRPr lang="es-ES_tradnl"/>
          </a:p>
        </p:txBody>
      </p:sp>
      <p:sp>
        <p:nvSpPr>
          <p:cNvPr id="5" name="Rectangle 10"/>
          <p:cNvSpPr>
            <a:spLocks noGrp="1" noChangeArrowheads="1"/>
          </p:cNvSpPr>
          <p:nvPr>
            <p:ph type="sldNum" sz="quarter" idx="12"/>
          </p:nvPr>
        </p:nvSpPr>
        <p:spPr>
          <a:ln/>
        </p:spPr>
        <p:txBody>
          <a:bodyPr/>
          <a:lstStyle>
            <a:lvl1pPr>
              <a:defRPr/>
            </a:lvl1pPr>
          </a:lstStyle>
          <a:p>
            <a:pPr>
              <a:defRPr/>
            </a:pPr>
            <a:fld id="{B77D6C81-227F-4A9E-AF88-316FA6531945}" type="slidenum">
              <a:rPr lang="es-ES_tradnl"/>
              <a:pPr>
                <a:defRPr/>
              </a:pPr>
              <a:t>‹Nº›</a:t>
            </a:fld>
            <a:endParaRPr lang="es-ES_tradnl"/>
          </a:p>
        </p:txBody>
      </p:sp>
    </p:spTree>
    <p:extLst>
      <p:ext uri="{BB962C8B-B14F-4D97-AF65-F5344CB8AC3E}">
        <p14:creationId xmlns:p14="http://schemas.microsoft.com/office/powerpoint/2010/main" xmlns="" val="20161554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fld id="{59749513-EE97-43B9-AC61-052B9BC99200}" type="datetimeFigureOut">
              <a:rPr lang="es-ES"/>
              <a:pPr>
                <a:defRPr/>
              </a:pPr>
              <a:t>15/09/2013</a:t>
            </a:fld>
            <a:endParaRPr lang="es-ES_tradnl"/>
          </a:p>
        </p:txBody>
      </p:sp>
      <p:sp>
        <p:nvSpPr>
          <p:cNvPr id="3" name="Rectangle 9"/>
          <p:cNvSpPr>
            <a:spLocks noGrp="1" noChangeArrowheads="1"/>
          </p:cNvSpPr>
          <p:nvPr>
            <p:ph type="ftr" sz="quarter" idx="11"/>
          </p:nvPr>
        </p:nvSpPr>
        <p:spPr>
          <a:ln/>
        </p:spPr>
        <p:txBody>
          <a:bodyPr/>
          <a:lstStyle>
            <a:lvl1pPr>
              <a:defRPr/>
            </a:lvl1pPr>
          </a:lstStyle>
          <a:p>
            <a:pPr>
              <a:defRPr/>
            </a:pPr>
            <a:endParaRPr lang="es-ES_tradnl"/>
          </a:p>
        </p:txBody>
      </p:sp>
      <p:sp>
        <p:nvSpPr>
          <p:cNvPr id="4" name="Rectangle 10"/>
          <p:cNvSpPr>
            <a:spLocks noGrp="1" noChangeArrowheads="1"/>
          </p:cNvSpPr>
          <p:nvPr>
            <p:ph type="sldNum" sz="quarter" idx="12"/>
          </p:nvPr>
        </p:nvSpPr>
        <p:spPr>
          <a:ln/>
        </p:spPr>
        <p:txBody>
          <a:bodyPr/>
          <a:lstStyle>
            <a:lvl1pPr>
              <a:defRPr/>
            </a:lvl1pPr>
          </a:lstStyle>
          <a:p>
            <a:pPr>
              <a:defRPr/>
            </a:pPr>
            <a:fld id="{DFD37F7B-F094-4FD3-A275-2AD553ABF171}" type="slidenum">
              <a:rPr lang="es-ES_tradnl"/>
              <a:pPr>
                <a:defRPr/>
              </a:pPr>
              <a:t>‹Nº›</a:t>
            </a:fld>
            <a:endParaRPr lang="es-ES_tradnl"/>
          </a:p>
        </p:txBody>
      </p:sp>
    </p:spTree>
    <p:extLst>
      <p:ext uri="{BB962C8B-B14F-4D97-AF65-F5344CB8AC3E}">
        <p14:creationId xmlns:p14="http://schemas.microsoft.com/office/powerpoint/2010/main" xmlns="" val="1748121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lstStyle>
            <a:lvl1pPr algn="l">
              <a:defRPr sz="2000" b="1"/>
            </a:lvl1pPr>
          </a:lstStyle>
          <a:p>
            <a:r>
              <a:rPr lang="es-ES" smtClean="0"/>
              <a:t>Haga clic para modificar el estilo de título del patrón</a:t>
            </a:r>
            <a:endParaRPr lang="es-ES_tradnl"/>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8"/>
          <p:cNvSpPr>
            <a:spLocks noGrp="1" noChangeArrowheads="1"/>
          </p:cNvSpPr>
          <p:nvPr>
            <p:ph type="dt" sz="half" idx="10"/>
          </p:nvPr>
        </p:nvSpPr>
        <p:spPr>
          <a:ln/>
        </p:spPr>
        <p:txBody>
          <a:bodyPr/>
          <a:lstStyle>
            <a:lvl1pPr>
              <a:defRPr/>
            </a:lvl1pPr>
          </a:lstStyle>
          <a:p>
            <a:pPr>
              <a:defRPr/>
            </a:pPr>
            <a:fld id="{BAC183D1-1D9C-4603-B92A-8E5ED6343CCB}" type="datetimeFigureOut">
              <a:rPr lang="es-ES"/>
              <a:pPr>
                <a:defRPr/>
              </a:pPr>
              <a:t>15/09/2013</a:t>
            </a:fld>
            <a:endParaRPr lang="es-ES_tradnl"/>
          </a:p>
        </p:txBody>
      </p:sp>
      <p:sp>
        <p:nvSpPr>
          <p:cNvPr id="6" name="Rectangle 9"/>
          <p:cNvSpPr>
            <a:spLocks noGrp="1" noChangeArrowheads="1"/>
          </p:cNvSpPr>
          <p:nvPr>
            <p:ph type="ftr" sz="quarter" idx="11"/>
          </p:nvPr>
        </p:nvSpPr>
        <p:spPr>
          <a:ln/>
        </p:spPr>
        <p:txBody>
          <a:bodyPr/>
          <a:lstStyle>
            <a:lvl1pPr>
              <a:defRPr/>
            </a:lvl1pPr>
          </a:lstStyle>
          <a:p>
            <a:pPr>
              <a:defRPr/>
            </a:pPr>
            <a:endParaRPr lang="es-ES_tradnl"/>
          </a:p>
        </p:txBody>
      </p:sp>
      <p:sp>
        <p:nvSpPr>
          <p:cNvPr id="7" name="Rectangle 10"/>
          <p:cNvSpPr>
            <a:spLocks noGrp="1" noChangeArrowheads="1"/>
          </p:cNvSpPr>
          <p:nvPr>
            <p:ph type="sldNum" sz="quarter" idx="12"/>
          </p:nvPr>
        </p:nvSpPr>
        <p:spPr>
          <a:ln/>
        </p:spPr>
        <p:txBody>
          <a:bodyPr/>
          <a:lstStyle>
            <a:lvl1pPr>
              <a:defRPr/>
            </a:lvl1pPr>
          </a:lstStyle>
          <a:p>
            <a:pPr>
              <a:defRPr/>
            </a:pPr>
            <a:fld id="{B0D22168-1FE6-4036-B7EE-9064A98806F7}" type="slidenum">
              <a:rPr lang="es-ES_tradnl"/>
              <a:pPr>
                <a:defRPr/>
              </a:pPr>
              <a:t>‹Nº›</a:t>
            </a:fld>
            <a:endParaRPr lang="es-ES_tradnl"/>
          </a:p>
        </p:txBody>
      </p:sp>
    </p:spTree>
    <p:extLst>
      <p:ext uri="{BB962C8B-B14F-4D97-AF65-F5344CB8AC3E}">
        <p14:creationId xmlns:p14="http://schemas.microsoft.com/office/powerpoint/2010/main" xmlns="" val="7631763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lstStyle>
            <a:lvl1pPr algn="l">
              <a:defRPr sz="2000" b="1"/>
            </a:lvl1pPr>
          </a:lstStyle>
          <a:p>
            <a:r>
              <a:rPr lang="es-ES" smtClean="0"/>
              <a:t>Haga clic para modificar el estilo de título del patrón</a:t>
            </a:r>
            <a:endParaRPr lang="es-ES_tradnl"/>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_tradnl"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8"/>
          <p:cNvSpPr>
            <a:spLocks noGrp="1" noChangeArrowheads="1"/>
          </p:cNvSpPr>
          <p:nvPr>
            <p:ph type="dt" sz="half" idx="10"/>
          </p:nvPr>
        </p:nvSpPr>
        <p:spPr>
          <a:ln/>
        </p:spPr>
        <p:txBody>
          <a:bodyPr/>
          <a:lstStyle>
            <a:lvl1pPr>
              <a:defRPr/>
            </a:lvl1pPr>
          </a:lstStyle>
          <a:p>
            <a:pPr>
              <a:defRPr/>
            </a:pPr>
            <a:fld id="{64148EAE-2246-4B12-A67A-55B5B5FA3B9B}" type="datetimeFigureOut">
              <a:rPr lang="es-ES"/>
              <a:pPr>
                <a:defRPr/>
              </a:pPr>
              <a:t>15/09/2013</a:t>
            </a:fld>
            <a:endParaRPr lang="es-ES_tradnl"/>
          </a:p>
        </p:txBody>
      </p:sp>
      <p:sp>
        <p:nvSpPr>
          <p:cNvPr id="6" name="Rectangle 9"/>
          <p:cNvSpPr>
            <a:spLocks noGrp="1" noChangeArrowheads="1"/>
          </p:cNvSpPr>
          <p:nvPr>
            <p:ph type="ftr" sz="quarter" idx="11"/>
          </p:nvPr>
        </p:nvSpPr>
        <p:spPr>
          <a:ln/>
        </p:spPr>
        <p:txBody>
          <a:bodyPr/>
          <a:lstStyle>
            <a:lvl1pPr>
              <a:defRPr/>
            </a:lvl1pPr>
          </a:lstStyle>
          <a:p>
            <a:pPr>
              <a:defRPr/>
            </a:pPr>
            <a:endParaRPr lang="es-ES_tradnl"/>
          </a:p>
        </p:txBody>
      </p:sp>
      <p:sp>
        <p:nvSpPr>
          <p:cNvPr id="7" name="Rectangle 10"/>
          <p:cNvSpPr>
            <a:spLocks noGrp="1" noChangeArrowheads="1"/>
          </p:cNvSpPr>
          <p:nvPr>
            <p:ph type="sldNum" sz="quarter" idx="12"/>
          </p:nvPr>
        </p:nvSpPr>
        <p:spPr>
          <a:ln/>
        </p:spPr>
        <p:txBody>
          <a:bodyPr/>
          <a:lstStyle>
            <a:lvl1pPr>
              <a:defRPr/>
            </a:lvl1pPr>
          </a:lstStyle>
          <a:p>
            <a:pPr>
              <a:defRPr/>
            </a:pPr>
            <a:fld id="{C97EEED2-CF11-4B09-8E84-AE0C1A7730A3}" type="slidenum">
              <a:rPr lang="es-ES_tradnl"/>
              <a:pPr>
                <a:defRPr/>
              </a:pPr>
              <a:t>‹Nº›</a:t>
            </a:fld>
            <a:endParaRPr lang="es-ES_tradnl"/>
          </a:p>
        </p:txBody>
      </p:sp>
    </p:spTree>
    <p:extLst>
      <p:ext uri="{BB962C8B-B14F-4D97-AF65-F5344CB8AC3E}">
        <p14:creationId xmlns:p14="http://schemas.microsoft.com/office/powerpoint/2010/main" xmlns="" val="10602146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8"/>
          <p:cNvSpPr>
            <a:spLocks noGrp="1" noChangeArrowheads="1"/>
          </p:cNvSpPr>
          <p:nvPr>
            <p:ph type="dt" sz="half" idx="10"/>
          </p:nvPr>
        </p:nvSpPr>
        <p:spPr>
          <a:ln/>
        </p:spPr>
        <p:txBody>
          <a:bodyPr/>
          <a:lstStyle>
            <a:lvl1pPr>
              <a:defRPr/>
            </a:lvl1pPr>
          </a:lstStyle>
          <a:p>
            <a:pPr>
              <a:defRPr/>
            </a:pPr>
            <a:fld id="{892D7993-DE89-428B-AB49-FD5E92F19760}" type="datetimeFigureOut">
              <a:rPr lang="es-ES"/>
              <a:pPr>
                <a:defRPr/>
              </a:pPr>
              <a:t>15/09/2013</a:t>
            </a:fld>
            <a:endParaRPr lang="es-ES_tradnl"/>
          </a:p>
        </p:txBody>
      </p:sp>
      <p:sp>
        <p:nvSpPr>
          <p:cNvPr id="5" name="Rectangle 9"/>
          <p:cNvSpPr>
            <a:spLocks noGrp="1" noChangeArrowheads="1"/>
          </p:cNvSpPr>
          <p:nvPr>
            <p:ph type="ftr" sz="quarter" idx="11"/>
          </p:nvPr>
        </p:nvSpPr>
        <p:spPr>
          <a:ln/>
        </p:spPr>
        <p:txBody>
          <a:bodyPr/>
          <a:lstStyle>
            <a:lvl1pPr>
              <a:defRPr/>
            </a:lvl1pPr>
          </a:lstStyle>
          <a:p>
            <a:pPr>
              <a:defRPr/>
            </a:pPr>
            <a:endParaRPr lang="es-ES_tradnl"/>
          </a:p>
        </p:txBody>
      </p:sp>
      <p:sp>
        <p:nvSpPr>
          <p:cNvPr id="6" name="Rectangle 10"/>
          <p:cNvSpPr>
            <a:spLocks noGrp="1" noChangeArrowheads="1"/>
          </p:cNvSpPr>
          <p:nvPr>
            <p:ph type="sldNum" sz="quarter" idx="12"/>
          </p:nvPr>
        </p:nvSpPr>
        <p:spPr>
          <a:ln/>
        </p:spPr>
        <p:txBody>
          <a:bodyPr/>
          <a:lstStyle>
            <a:lvl1pPr>
              <a:defRPr/>
            </a:lvl1pPr>
          </a:lstStyle>
          <a:p>
            <a:pPr>
              <a:defRPr/>
            </a:pPr>
            <a:fld id="{7846D656-69D0-419C-9A7E-DB85360768A6}" type="slidenum">
              <a:rPr lang="es-ES_tradnl"/>
              <a:pPr>
                <a:defRPr/>
              </a:pPr>
              <a:t>‹Nº›</a:t>
            </a:fld>
            <a:endParaRPr lang="es-ES_tradnl"/>
          </a:p>
        </p:txBody>
      </p:sp>
    </p:spTree>
    <p:extLst>
      <p:ext uri="{BB962C8B-B14F-4D97-AF65-F5344CB8AC3E}">
        <p14:creationId xmlns:p14="http://schemas.microsoft.com/office/powerpoint/2010/main" xmlns="" val="11038970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856413" y="301625"/>
            <a:ext cx="1827212" cy="5640388"/>
          </a:xfrm>
        </p:spPr>
        <p:txBody>
          <a:bodyPr vert="eaVert"/>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a:xfrm>
            <a:off x="1370013" y="301625"/>
            <a:ext cx="5334000" cy="564038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8"/>
          <p:cNvSpPr>
            <a:spLocks noGrp="1" noChangeArrowheads="1"/>
          </p:cNvSpPr>
          <p:nvPr>
            <p:ph type="dt" sz="half" idx="10"/>
          </p:nvPr>
        </p:nvSpPr>
        <p:spPr>
          <a:ln/>
        </p:spPr>
        <p:txBody>
          <a:bodyPr/>
          <a:lstStyle>
            <a:lvl1pPr>
              <a:defRPr/>
            </a:lvl1pPr>
          </a:lstStyle>
          <a:p>
            <a:pPr>
              <a:defRPr/>
            </a:pPr>
            <a:fld id="{35E2E340-69A9-4D7A-A737-EFD3159F2198}" type="datetimeFigureOut">
              <a:rPr lang="es-ES"/>
              <a:pPr>
                <a:defRPr/>
              </a:pPr>
              <a:t>15/09/2013</a:t>
            </a:fld>
            <a:endParaRPr lang="es-ES_tradnl"/>
          </a:p>
        </p:txBody>
      </p:sp>
      <p:sp>
        <p:nvSpPr>
          <p:cNvPr id="5" name="Rectangle 9"/>
          <p:cNvSpPr>
            <a:spLocks noGrp="1" noChangeArrowheads="1"/>
          </p:cNvSpPr>
          <p:nvPr>
            <p:ph type="ftr" sz="quarter" idx="11"/>
          </p:nvPr>
        </p:nvSpPr>
        <p:spPr>
          <a:ln/>
        </p:spPr>
        <p:txBody>
          <a:bodyPr/>
          <a:lstStyle>
            <a:lvl1pPr>
              <a:defRPr/>
            </a:lvl1pPr>
          </a:lstStyle>
          <a:p>
            <a:pPr>
              <a:defRPr/>
            </a:pPr>
            <a:endParaRPr lang="es-ES_tradnl"/>
          </a:p>
        </p:txBody>
      </p:sp>
      <p:sp>
        <p:nvSpPr>
          <p:cNvPr id="6" name="Rectangle 10"/>
          <p:cNvSpPr>
            <a:spLocks noGrp="1" noChangeArrowheads="1"/>
          </p:cNvSpPr>
          <p:nvPr>
            <p:ph type="sldNum" sz="quarter" idx="12"/>
          </p:nvPr>
        </p:nvSpPr>
        <p:spPr>
          <a:ln/>
        </p:spPr>
        <p:txBody>
          <a:bodyPr/>
          <a:lstStyle>
            <a:lvl1pPr>
              <a:defRPr/>
            </a:lvl1pPr>
          </a:lstStyle>
          <a:p>
            <a:pPr>
              <a:defRPr/>
            </a:pPr>
            <a:fld id="{E77B5BC9-B4CB-4D7B-9E5F-B000B0F5DA18}" type="slidenum">
              <a:rPr lang="es-ES_tradnl"/>
              <a:pPr>
                <a:defRPr/>
              </a:pPr>
              <a:t>‹Nº›</a:t>
            </a:fld>
            <a:endParaRPr lang="es-ES_tradnl"/>
          </a:p>
        </p:txBody>
      </p:sp>
    </p:spTree>
    <p:extLst>
      <p:ext uri="{BB962C8B-B14F-4D97-AF65-F5344CB8AC3E}">
        <p14:creationId xmlns:p14="http://schemas.microsoft.com/office/powerpoint/2010/main" xmlns="" val="1066029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D207A0D2-64E0-4B50-9EE5-05F45A85424B}" type="slidenum">
              <a:rPr lang="es-ES"/>
              <a:pPr>
                <a:defRPr/>
              </a:pPr>
              <a:t>‹Nº›</a:t>
            </a:fld>
            <a:endParaRPr lang="es-ES"/>
          </a:p>
        </p:txBody>
      </p:sp>
    </p:spTree>
    <p:extLst>
      <p:ext uri="{BB962C8B-B14F-4D97-AF65-F5344CB8AC3E}">
        <p14:creationId xmlns:p14="http://schemas.microsoft.com/office/powerpoint/2010/main" xmlns="" val="3180109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7A4EA66D-6B1A-4836-AD6A-C1E8AF71E544}" type="slidenum">
              <a:rPr lang="es-ES"/>
              <a:pPr>
                <a:defRPr/>
              </a:pPr>
              <a:t>‹Nº›</a:t>
            </a:fld>
            <a:endParaRPr lang="es-ES"/>
          </a:p>
        </p:txBody>
      </p:sp>
    </p:spTree>
    <p:extLst>
      <p:ext uri="{BB962C8B-B14F-4D97-AF65-F5344CB8AC3E}">
        <p14:creationId xmlns:p14="http://schemas.microsoft.com/office/powerpoint/2010/main" xmlns="" val="3489114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endParaRPr lang="es-ES"/>
          </a:p>
        </p:txBody>
      </p:sp>
      <p:sp>
        <p:nvSpPr>
          <p:cNvPr id="8" name="Rectangle 5"/>
          <p:cNvSpPr>
            <a:spLocks noGrp="1" noChangeArrowheads="1"/>
          </p:cNvSpPr>
          <p:nvPr>
            <p:ph type="ftr" sz="quarter" idx="11"/>
          </p:nvPr>
        </p:nvSpPr>
        <p:spPr>
          <a:ln/>
        </p:spPr>
        <p:txBody>
          <a:bodyPr/>
          <a:lstStyle>
            <a:lvl1pPr>
              <a:defRPr/>
            </a:lvl1pPr>
          </a:lstStyle>
          <a:p>
            <a:pPr>
              <a:defRPr/>
            </a:pPr>
            <a:endParaRPr lang="es-ES"/>
          </a:p>
        </p:txBody>
      </p:sp>
      <p:sp>
        <p:nvSpPr>
          <p:cNvPr id="9" name="Rectangle 6"/>
          <p:cNvSpPr>
            <a:spLocks noGrp="1" noChangeArrowheads="1"/>
          </p:cNvSpPr>
          <p:nvPr>
            <p:ph type="sldNum" sz="quarter" idx="12"/>
          </p:nvPr>
        </p:nvSpPr>
        <p:spPr>
          <a:ln/>
        </p:spPr>
        <p:txBody>
          <a:bodyPr/>
          <a:lstStyle>
            <a:lvl1pPr>
              <a:defRPr/>
            </a:lvl1pPr>
          </a:lstStyle>
          <a:p>
            <a:pPr>
              <a:defRPr/>
            </a:pPr>
            <a:fld id="{D3DB2BC7-E583-4995-ADFE-69F05641CC15}" type="slidenum">
              <a:rPr lang="es-ES"/>
              <a:pPr>
                <a:defRPr/>
              </a:pPr>
              <a:t>‹Nº›</a:t>
            </a:fld>
            <a:endParaRPr lang="es-ES"/>
          </a:p>
        </p:txBody>
      </p:sp>
    </p:spTree>
    <p:extLst>
      <p:ext uri="{BB962C8B-B14F-4D97-AF65-F5344CB8AC3E}">
        <p14:creationId xmlns:p14="http://schemas.microsoft.com/office/powerpoint/2010/main" xmlns="" val="3791336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a:ln/>
        </p:spPr>
        <p:txBody>
          <a:bodyPr/>
          <a:lstStyle>
            <a:lvl1pPr>
              <a:defRPr/>
            </a:lvl1pPr>
          </a:lstStyle>
          <a:p>
            <a:pPr>
              <a:defRPr/>
            </a:pPr>
            <a:endParaRPr 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nvPr>
        </p:nvSpPr>
        <p:spPr>
          <a:ln/>
        </p:spPr>
        <p:txBody>
          <a:bodyPr/>
          <a:lstStyle>
            <a:lvl1pPr>
              <a:defRPr/>
            </a:lvl1pPr>
          </a:lstStyle>
          <a:p>
            <a:pPr>
              <a:defRPr/>
            </a:pPr>
            <a:fld id="{88FB778B-DE18-41BE-B67A-058335AC3FF0}" type="slidenum">
              <a:rPr lang="es-ES"/>
              <a:pPr>
                <a:defRPr/>
              </a:pPr>
              <a:t>‹Nº›</a:t>
            </a:fld>
            <a:endParaRPr lang="es-ES"/>
          </a:p>
        </p:txBody>
      </p:sp>
    </p:spTree>
    <p:extLst>
      <p:ext uri="{BB962C8B-B14F-4D97-AF65-F5344CB8AC3E}">
        <p14:creationId xmlns:p14="http://schemas.microsoft.com/office/powerpoint/2010/main" xmlns="" val="3698316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p>
        </p:txBody>
      </p:sp>
      <p:sp>
        <p:nvSpPr>
          <p:cNvPr id="3" name="Rectangle 5"/>
          <p:cNvSpPr>
            <a:spLocks noGrp="1" noChangeArrowheads="1"/>
          </p:cNvSpPr>
          <p:nvPr>
            <p:ph type="ftr" sz="quarter" idx="11"/>
          </p:nvPr>
        </p:nvSpPr>
        <p:spPr>
          <a:ln/>
        </p:spPr>
        <p:txBody>
          <a:bodyPr/>
          <a:lstStyle>
            <a:lvl1pPr>
              <a:defRPr/>
            </a:lvl1pPr>
          </a:lstStyle>
          <a:p>
            <a:pPr>
              <a:defRPr/>
            </a:pPr>
            <a:endParaRPr lang="es-ES"/>
          </a:p>
        </p:txBody>
      </p:sp>
      <p:sp>
        <p:nvSpPr>
          <p:cNvPr id="4" name="Rectangle 6"/>
          <p:cNvSpPr>
            <a:spLocks noGrp="1" noChangeArrowheads="1"/>
          </p:cNvSpPr>
          <p:nvPr>
            <p:ph type="sldNum" sz="quarter" idx="12"/>
          </p:nvPr>
        </p:nvSpPr>
        <p:spPr>
          <a:ln/>
        </p:spPr>
        <p:txBody>
          <a:bodyPr/>
          <a:lstStyle>
            <a:lvl1pPr>
              <a:defRPr/>
            </a:lvl1pPr>
          </a:lstStyle>
          <a:p>
            <a:pPr>
              <a:defRPr/>
            </a:pPr>
            <a:fld id="{0F6F7813-D47C-4657-870F-D16EAB611072}" type="slidenum">
              <a:rPr lang="es-ES"/>
              <a:pPr>
                <a:defRPr/>
              </a:pPr>
              <a:t>‹Nº›</a:t>
            </a:fld>
            <a:endParaRPr lang="es-ES"/>
          </a:p>
        </p:txBody>
      </p:sp>
    </p:spTree>
    <p:extLst>
      <p:ext uri="{BB962C8B-B14F-4D97-AF65-F5344CB8AC3E}">
        <p14:creationId xmlns:p14="http://schemas.microsoft.com/office/powerpoint/2010/main" xmlns="" val="10136878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834FB719-798E-40E8-BC96-90421413A7BD}" type="slidenum">
              <a:rPr lang="es-ES"/>
              <a:pPr>
                <a:defRPr/>
              </a:pPr>
              <a:t>‹Nº›</a:t>
            </a:fld>
            <a:endParaRPr lang="es-ES"/>
          </a:p>
        </p:txBody>
      </p:sp>
    </p:spTree>
    <p:extLst>
      <p:ext uri="{BB962C8B-B14F-4D97-AF65-F5344CB8AC3E}">
        <p14:creationId xmlns:p14="http://schemas.microsoft.com/office/powerpoint/2010/main" xmlns="" val="315698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8E2E8711-CC96-4BA8-9156-4C5191AB127F}" type="slidenum">
              <a:rPr lang="es-ES"/>
              <a:pPr>
                <a:defRPr/>
              </a:pPr>
              <a:t>‹Nº›</a:t>
            </a:fld>
            <a:endParaRPr lang="es-ES"/>
          </a:p>
        </p:txBody>
      </p:sp>
    </p:spTree>
    <p:extLst>
      <p:ext uri="{BB962C8B-B14F-4D97-AF65-F5344CB8AC3E}">
        <p14:creationId xmlns:p14="http://schemas.microsoft.com/office/powerpoint/2010/main" xmlns="" val="3843082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tint val="26667"/>
                <a:invGamma/>
              </a:schemeClr>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s-E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s-E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429D3345-DAB3-48C8-BD81-D60C4D0E9F02}" type="slidenum">
              <a:rPr lang="es-ES"/>
              <a:pPr>
                <a:defRPr/>
              </a:pPr>
              <a:t>‹Nº›</a:t>
            </a:fld>
            <a:endParaRPr lang="es-ES"/>
          </a:p>
        </p:txBody>
      </p:sp>
      <p:sp>
        <p:nvSpPr>
          <p:cNvPr id="1031" name="Rectangle 8"/>
          <p:cNvSpPr>
            <a:spLocks noChangeArrowheads="1"/>
          </p:cNvSpPr>
          <p:nvPr/>
        </p:nvSpPr>
        <p:spPr bwMode="auto">
          <a:xfrm>
            <a:off x="0" y="0"/>
            <a:ext cx="9144000" cy="549275"/>
          </a:xfrm>
          <a:prstGeom prst="rect">
            <a:avLst/>
          </a:prstGeom>
          <a:gradFill rotWithShape="1">
            <a:gsLst>
              <a:gs pos="0">
                <a:srgbClr val="336600"/>
              </a:gs>
              <a:gs pos="100000">
                <a:srgbClr val="B3C6A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s-EC"/>
          </a:p>
        </p:txBody>
      </p:sp>
      <p:sp>
        <p:nvSpPr>
          <p:cNvPr id="1032" name="Rectangle 14"/>
          <p:cNvSpPr>
            <a:spLocks noChangeArrowheads="1"/>
          </p:cNvSpPr>
          <p:nvPr/>
        </p:nvSpPr>
        <p:spPr bwMode="auto">
          <a:xfrm>
            <a:off x="7938" y="6623050"/>
            <a:ext cx="9144000" cy="261938"/>
          </a:xfrm>
          <a:prstGeom prst="rect">
            <a:avLst/>
          </a:prstGeom>
          <a:gradFill rotWithShape="1">
            <a:gsLst>
              <a:gs pos="0">
                <a:srgbClr val="B3C6A0"/>
              </a:gs>
              <a:gs pos="100000">
                <a:srgbClr val="3366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s-EC"/>
          </a:p>
        </p:txBody>
      </p:sp>
      <p:pic>
        <p:nvPicPr>
          <p:cNvPr id="1033" name="Picture 7" descr="logo_espe"/>
          <p:cNvPicPr>
            <a:picLocks noChangeAspect="1" noChangeArrowheads="1"/>
          </p:cNvPicPr>
          <p:nvPr/>
        </p:nvPicPr>
        <p:blipFill>
          <a:blip r:embed="rId17" cstate="print">
            <a:extLst>
              <a:ext uri="{28A0092B-C50C-407E-A947-70E740481C1C}">
                <a14:useLocalDpi xmlns:a14="http://schemas.microsoft.com/office/drawing/2010/main" xmlns="" val="0"/>
              </a:ext>
            </a:extLst>
          </a:blip>
          <a:srcRect/>
          <a:stretch>
            <a:fillRect/>
          </a:stretch>
        </p:blipFill>
        <p:spPr bwMode="auto">
          <a:xfrm>
            <a:off x="0" y="0"/>
            <a:ext cx="1979613" cy="555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730" r:id="rId1"/>
    <p:sldLayoutId id="2147484731" r:id="rId2"/>
    <p:sldLayoutId id="2147484732" r:id="rId3"/>
    <p:sldLayoutId id="2147484733" r:id="rId4"/>
    <p:sldLayoutId id="2147484734" r:id="rId5"/>
    <p:sldLayoutId id="2147484735" r:id="rId6"/>
    <p:sldLayoutId id="2147484736" r:id="rId7"/>
    <p:sldLayoutId id="2147484737" r:id="rId8"/>
    <p:sldLayoutId id="2147484738" r:id="rId9"/>
    <p:sldLayoutId id="2147484739" r:id="rId10"/>
    <p:sldLayoutId id="2147484740" r:id="rId11"/>
    <p:sldLayoutId id="2147484741" r:id="rId12"/>
    <p:sldLayoutId id="2147484742" r:id="rId13"/>
    <p:sldLayoutId id="2147484743" r:id="rId14"/>
    <p:sldLayoutId id="2147484744"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3238500" y="0"/>
            <a:ext cx="11925300" cy="3810000"/>
            <a:chOff x="-2040" y="0"/>
            <a:chExt cx="7512" cy="2400"/>
          </a:xfrm>
        </p:grpSpPr>
        <p:sp>
          <p:nvSpPr>
            <p:cNvPr id="2056" name="AutoShape 3"/>
            <p:cNvSpPr>
              <a:spLocks noChangeArrowheads="1"/>
            </p:cNvSpPr>
            <p:nvPr/>
          </p:nvSpPr>
          <p:spPr bwMode="auto">
            <a:xfrm>
              <a:off x="-2040" y="432"/>
              <a:ext cx="2592" cy="1968"/>
            </a:xfrm>
            <a:custGeom>
              <a:avLst/>
              <a:gdLst>
                <a:gd name="T0" fmla="*/ 3 w 64000"/>
                <a:gd name="T1" fmla="*/ 0 h 64000"/>
                <a:gd name="T2" fmla="*/ 4 w 64000"/>
                <a:gd name="T3" fmla="*/ 1 h 64000"/>
                <a:gd name="T4" fmla="*/ 3 w 64000"/>
                <a:gd name="T5" fmla="*/ 2 h 64000"/>
                <a:gd name="T6" fmla="*/ 3 w 64000"/>
                <a:gd name="T7" fmla="*/ 2 h 64000"/>
                <a:gd name="T8" fmla="*/ 3 w 64000"/>
                <a:gd name="T9" fmla="*/ 2 h 64000"/>
                <a:gd name="T10" fmla="*/ 3 w 64000"/>
                <a:gd name="T11" fmla="*/ 2 h 64000"/>
                <a:gd name="T12" fmla="*/ 3 w 64000"/>
                <a:gd name="T13" fmla="*/ 0 h 64000"/>
                <a:gd name="T14" fmla="*/ 3 w 64000"/>
                <a:gd name="T15" fmla="*/ 0 h 64000"/>
                <a:gd name="T16" fmla="*/ 3 w 64000"/>
                <a:gd name="T17" fmla="*/ 0 h 64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50296 w 64000"/>
                <a:gd name="T28" fmla="*/ -26244 h 64000"/>
                <a:gd name="T29" fmla="*/ 50296 w 64000"/>
                <a:gd name="T30" fmla="*/ 26244 h 64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000" h="64000">
                  <a:moveTo>
                    <a:pt x="50296" y="5746"/>
                  </a:moveTo>
                  <a:cubicBezTo>
                    <a:pt x="58882" y="11730"/>
                    <a:pt x="64000" y="21534"/>
                    <a:pt x="64000" y="32000"/>
                  </a:cubicBezTo>
                  <a:cubicBezTo>
                    <a:pt x="64000" y="42465"/>
                    <a:pt x="58882" y="52269"/>
                    <a:pt x="50296" y="58253"/>
                  </a:cubicBezTo>
                  <a:cubicBezTo>
                    <a:pt x="50296" y="58253"/>
                    <a:pt x="50296" y="58253"/>
                    <a:pt x="50295" y="58253"/>
                  </a:cubicBezTo>
                  <a:lnTo>
                    <a:pt x="50296" y="58254"/>
                  </a:lnTo>
                  <a:lnTo>
                    <a:pt x="50296" y="5746"/>
                  </a:lnTo>
                  <a:lnTo>
                    <a:pt x="50295" y="5746"/>
                  </a:lnTo>
                  <a:cubicBezTo>
                    <a:pt x="50296" y="5746"/>
                    <a:pt x="50296" y="5746"/>
                    <a:pt x="50296" y="5746"/>
                  </a:cubicBezTo>
                  <a:close/>
                </a:path>
              </a:pathLst>
            </a:cu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s-EC"/>
            </a:p>
          </p:txBody>
        </p:sp>
        <p:sp>
          <p:nvSpPr>
            <p:cNvPr id="2057" name="AutoShape 4"/>
            <p:cNvSpPr>
              <a:spLocks noChangeArrowheads="1"/>
            </p:cNvSpPr>
            <p:nvPr/>
          </p:nvSpPr>
          <p:spPr bwMode="auto">
            <a:xfrm>
              <a:off x="-1528" y="0"/>
              <a:ext cx="1949" cy="1987"/>
            </a:xfrm>
            <a:custGeom>
              <a:avLst/>
              <a:gdLst>
                <a:gd name="T0" fmla="*/ 1 w 64000"/>
                <a:gd name="T1" fmla="*/ 0 h 64000"/>
                <a:gd name="T2" fmla="*/ 2 w 64000"/>
                <a:gd name="T3" fmla="*/ 1 h 64000"/>
                <a:gd name="T4" fmla="*/ 1 w 64000"/>
                <a:gd name="T5" fmla="*/ 2 h 64000"/>
                <a:gd name="T6" fmla="*/ 1 w 64000"/>
                <a:gd name="T7" fmla="*/ 2 h 64000"/>
                <a:gd name="T8" fmla="*/ 1 w 64000"/>
                <a:gd name="T9" fmla="*/ 2 h 64000"/>
                <a:gd name="T10" fmla="*/ 1 w 64000"/>
                <a:gd name="T11" fmla="*/ 2 h 64000"/>
                <a:gd name="T12" fmla="*/ 1 w 64000"/>
                <a:gd name="T13" fmla="*/ 0 h 64000"/>
                <a:gd name="T14" fmla="*/ 1 w 64000"/>
                <a:gd name="T15" fmla="*/ 0 h 64000"/>
                <a:gd name="T16" fmla="*/ 1 w 64000"/>
                <a:gd name="T17" fmla="*/ 0 h 64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50077 w 64000"/>
                <a:gd name="T28" fmla="*/ -26412 h 64000"/>
                <a:gd name="T29" fmla="*/ 50077 w 64000"/>
                <a:gd name="T30" fmla="*/ 26412 h 64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000" h="64000">
                  <a:moveTo>
                    <a:pt x="50077" y="5595"/>
                  </a:moveTo>
                  <a:cubicBezTo>
                    <a:pt x="58790" y="11560"/>
                    <a:pt x="64000" y="21440"/>
                    <a:pt x="64000" y="32000"/>
                  </a:cubicBezTo>
                  <a:cubicBezTo>
                    <a:pt x="64000" y="42559"/>
                    <a:pt x="58790" y="52439"/>
                    <a:pt x="50077" y="58404"/>
                  </a:cubicBezTo>
                  <a:cubicBezTo>
                    <a:pt x="50077" y="58404"/>
                    <a:pt x="50077" y="58404"/>
                    <a:pt x="50076" y="58404"/>
                  </a:cubicBezTo>
                  <a:lnTo>
                    <a:pt x="50077" y="58405"/>
                  </a:lnTo>
                  <a:lnTo>
                    <a:pt x="50077" y="5595"/>
                  </a:lnTo>
                  <a:lnTo>
                    <a:pt x="50076" y="5595"/>
                  </a:lnTo>
                  <a:cubicBezTo>
                    <a:pt x="50077" y="5595"/>
                    <a:pt x="50077" y="5595"/>
                    <a:pt x="50077" y="5595"/>
                  </a:cubicBezTo>
                  <a:close/>
                </a:path>
              </a:pathLst>
            </a:cu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s-EC"/>
            </a:p>
          </p:txBody>
        </p:sp>
        <p:sp>
          <p:nvSpPr>
            <p:cNvPr id="2058" name="Line 5"/>
            <p:cNvSpPr>
              <a:spLocks noChangeShapeType="1"/>
            </p:cNvSpPr>
            <p:nvPr/>
          </p:nvSpPr>
          <p:spPr bwMode="auto">
            <a:xfrm>
              <a:off x="864" y="960"/>
              <a:ext cx="460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s-EC"/>
            </a:p>
          </p:txBody>
        </p:sp>
      </p:grpSp>
      <p:sp>
        <p:nvSpPr>
          <p:cNvPr id="2051" name="Rectangle 6"/>
          <p:cNvSpPr>
            <a:spLocks noGrp="1" noChangeArrowheads="1"/>
          </p:cNvSpPr>
          <p:nvPr>
            <p:ph type="title"/>
          </p:nvPr>
        </p:nvSpPr>
        <p:spPr bwMode="auto">
          <a:xfrm>
            <a:off x="1370013" y="301625"/>
            <a:ext cx="7313612"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s-ES_tradnl" smtClean="0"/>
              <a:t>Haga clic para cambiar el estilo de título	</a:t>
            </a:r>
          </a:p>
        </p:txBody>
      </p:sp>
      <p:sp>
        <p:nvSpPr>
          <p:cNvPr id="2052" name="Rectangle 7"/>
          <p:cNvSpPr>
            <a:spLocks noGrp="1" noChangeArrowheads="1"/>
          </p:cNvSpPr>
          <p:nvPr>
            <p:ph type="body" idx="1"/>
          </p:nvPr>
        </p:nvSpPr>
        <p:spPr bwMode="auto">
          <a:xfrm>
            <a:off x="1370013" y="1827213"/>
            <a:ext cx="7313612"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p>
        </p:txBody>
      </p:sp>
      <p:sp>
        <p:nvSpPr>
          <p:cNvPr id="89096" name="Rectangle 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mn-lt"/>
              </a:defRPr>
            </a:lvl1pPr>
          </a:lstStyle>
          <a:p>
            <a:pPr>
              <a:defRPr/>
            </a:pPr>
            <a:fld id="{FE849B1A-3587-40EF-913D-11F686AFABC8}" type="datetimeFigureOut">
              <a:rPr lang="es-ES"/>
              <a:pPr>
                <a:defRPr/>
              </a:pPr>
              <a:t>15/09/2013</a:t>
            </a:fld>
            <a:endParaRPr lang="es-ES_tradnl"/>
          </a:p>
        </p:txBody>
      </p:sp>
      <p:sp>
        <p:nvSpPr>
          <p:cNvPr id="89097" name="Rectangle 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mn-lt"/>
              </a:defRPr>
            </a:lvl1pPr>
          </a:lstStyle>
          <a:p>
            <a:pPr>
              <a:defRPr/>
            </a:pPr>
            <a:endParaRPr lang="es-ES_tradnl"/>
          </a:p>
        </p:txBody>
      </p:sp>
      <p:sp>
        <p:nvSpPr>
          <p:cNvPr id="89098" name="Rectangle 10"/>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mn-lt"/>
              </a:defRPr>
            </a:lvl1pPr>
          </a:lstStyle>
          <a:p>
            <a:pPr>
              <a:defRPr/>
            </a:pPr>
            <a:fld id="{FAA12150-38A3-42FF-AF1E-30D0D94673C1}" type="slidenum">
              <a:rPr lang="es-ES_tradnl"/>
              <a:pPr>
                <a:defRPr/>
              </a:pPr>
              <a:t>‹Nº›</a:t>
            </a:fld>
            <a:endParaRPr lang="es-ES_tradnl"/>
          </a:p>
        </p:txBody>
      </p:sp>
    </p:spTree>
  </p:cSld>
  <p:clrMap bg1="lt1" tx1="dk1" bg2="lt2" tx2="dk2" accent1="accent1" accent2="accent2" accent3="accent3" accent4="accent4" accent5="accent5" accent6="accent6" hlink="hlink" folHlink="folHlink"/>
  <p:sldLayoutIdLst>
    <p:sldLayoutId id="2147484755" r:id="rId1"/>
    <p:sldLayoutId id="2147484745" r:id="rId2"/>
    <p:sldLayoutId id="2147484746" r:id="rId3"/>
    <p:sldLayoutId id="2147484747" r:id="rId4"/>
    <p:sldLayoutId id="2147484748" r:id="rId5"/>
    <p:sldLayoutId id="2147484749" r:id="rId6"/>
    <p:sldLayoutId id="2147484750" r:id="rId7"/>
    <p:sldLayoutId id="2147484751" r:id="rId8"/>
    <p:sldLayoutId id="2147484752" r:id="rId9"/>
    <p:sldLayoutId id="2147484753" r:id="rId10"/>
    <p:sldLayoutId id="2147484754" r:id="rId11"/>
  </p:sldLayoutIdLst>
  <p:txStyles>
    <p:title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Arial" charset="0"/>
        </a:defRPr>
      </a:lvl2pPr>
      <a:lvl3pPr algn="l" rtl="0" eaLnBrk="0" fontAlgn="base" hangingPunct="0">
        <a:spcBef>
          <a:spcPct val="0"/>
        </a:spcBef>
        <a:spcAft>
          <a:spcPct val="0"/>
        </a:spcAft>
        <a:defRPr sz="3600">
          <a:solidFill>
            <a:schemeClr val="tx2"/>
          </a:solidFill>
          <a:latin typeface="Arial" charset="0"/>
        </a:defRPr>
      </a:lvl3pPr>
      <a:lvl4pPr algn="l" rtl="0" eaLnBrk="0" fontAlgn="base" hangingPunct="0">
        <a:spcBef>
          <a:spcPct val="0"/>
        </a:spcBef>
        <a:spcAft>
          <a:spcPct val="0"/>
        </a:spcAft>
        <a:defRPr sz="3600">
          <a:solidFill>
            <a:schemeClr val="tx2"/>
          </a:solidFill>
          <a:latin typeface="Arial" charset="0"/>
        </a:defRPr>
      </a:lvl4pPr>
      <a:lvl5pPr algn="l" rtl="0" eaLnBrk="0" fontAlgn="base" hangingPunct="0">
        <a:spcBef>
          <a:spcPct val="0"/>
        </a:spcBef>
        <a:spcAft>
          <a:spcPct val="0"/>
        </a:spcAft>
        <a:defRPr sz="3600">
          <a:solidFill>
            <a:schemeClr val="tx2"/>
          </a:solidFill>
          <a:latin typeface="Arial" charset="0"/>
        </a:defRPr>
      </a:lvl5pPr>
      <a:lvl6pPr marL="457200" algn="l" rtl="0" fontAlgn="base">
        <a:spcBef>
          <a:spcPct val="0"/>
        </a:spcBef>
        <a:spcAft>
          <a:spcPct val="0"/>
        </a:spcAft>
        <a:defRPr sz="3600">
          <a:solidFill>
            <a:schemeClr val="tx2"/>
          </a:solidFill>
          <a:latin typeface="Arial" charset="0"/>
        </a:defRPr>
      </a:lvl6pPr>
      <a:lvl7pPr marL="914400" algn="l" rtl="0" fontAlgn="base">
        <a:spcBef>
          <a:spcPct val="0"/>
        </a:spcBef>
        <a:spcAft>
          <a:spcPct val="0"/>
        </a:spcAft>
        <a:defRPr sz="3600">
          <a:solidFill>
            <a:schemeClr val="tx2"/>
          </a:solidFill>
          <a:latin typeface="Arial" charset="0"/>
        </a:defRPr>
      </a:lvl7pPr>
      <a:lvl8pPr marL="1371600" algn="l" rtl="0" fontAlgn="base">
        <a:spcBef>
          <a:spcPct val="0"/>
        </a:spcBef>
        <a:spcAft>
          <a:spcPct val="0"/>
        </a:spcAft>
        <a:defRPr sz="3600">
          <a:solidFill>
            <a:schemeClr val="tx2"/>
          </a:solidFill>
          <a:latin typeface="Arial" charset="0"/>
        </a:defRPr>
      </a:lvl8pPr>
      <a:lvl9pPr marL="1828800" algn="l" rtl="0" fontAlgn="base">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lr>
          <a:schemeClr val="tx2"/>
        </a:buClr>
        <a:buSzPct val="70000"/>
        <a:buFont typeface="Wingdings" pitchFamily="2" charset="2"/>
        <a:buChar char="¡"/>
        <a:defRPr sz="29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l"/>
        <a:defRPr sz="2500">
          <a:solidFill>
            <a:schemeClr val="tx1"/>
          </a:solidFill>
          <a:latin typeface="+mn-lt"/>
        </a:defRPr>
      </a:lvl2pPr>
      <a:lvl3pPr marL="1143000" indent="-228600" algn="l" rtl="0" eaLnBrk="0" fontAlgn="base" hangingPunct="0">
        <a:spcBef>
          <a:spcPct val="20000"/>
        </a:spcBef>
        <a:spcAft>
          <a:spcPct val="0"/>
        </a:spcAft>
        <a:buClr>
          <a:schemeClr val="tx2"/>
        </a:buClr>
        <a:buSzPct val="65000"/>
        <a:buFont typeface="Wingdings" pitchFamily="2" charset="2"/>
        <a:buChar char="¡"/>
        <a:defRPr sz="22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l"/>
        <a:defRPr sz="1900">
          <a:solidFill>
            <a:schemeClr val="tx1"/>
          </a:solidFill>
          <a:latin typeface="+mn-lt"/>
        </a:defRPr>
      </a:lvl4pPr>
      <a:lvl5pPr marL="2057400" indent="-228600" algn="l" rtl="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mn-lt"/>
        </a:defRPr>
      </a:lvl5pPr>
      <a:lvl6pPr marL="25146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6pPr>
      <a:lvl7pPr marL="29718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7pPr>
      <a:lvl8pPr marL="34290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8pPr>
      <a:lvl9pPr marL="38862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8"/>
          <p:cNvSpPr>
            <a:spLocks noChangeArrowheads="1"/>
          </p:cNvSpPr>
          <p:nvPr/>
        </p:nvSpPr>
        <p:spPr bwMode="auto">
          <a:xfrm>
            <a:off x="6227763" y="2239938"/>
            <a:ext cx="2700337" cy="1154162"/>
          </a:xfrm>
          <a:prstGeom prst="rect">
            <a:avLst/>
          </a:prstGeom>
          <a:noFill/>
          <a:ln w="9525">
            <a:noFill/>
            <a:miter lim="800000"/>
            <a:headEnd/>
            <a:tailEnd/>
          </a:ln>
        </p:spPr>
        <p:txBody>
          <a:bodyPr anchor="ctr">
            <a:spAutoFit/>
          </a:bodyPr>
          <a:lstStyle/>
          <a:p>
            <a:pPr algn="ctr">
              <a:lnSpc>
                <a:spcPct val="150000"/>
              </a:lnSpc>
              <a:defRPr/>
            </a:pPr>
            <a:r>
              <a:rPr lang="es-ES" sz="1600" i="1" dirty="0">
                <a:solidFill>
                  <a:srgbClr val="339933"/>
                </a:solidFill>
                <a:latin typeface="+mn-lt"/>
                <a:cs typeface="Arial" pitchFamily="34" charset="0"/>
              </a:rPr>
              <a:t>AUTORA:</a:t>
            </a:r>
            <a:r>
              <a:rPr lang="es-ES" sz="1600" i="1" dirty="0">
                <a:solidFill>
                  <a:srgbClr val="0000FF"/>
                </a:solidFill>
                <a:latin typeface="+mn-lt"/>
                <a:cs typeface="Arial" pitchFamily="34" charset="0"/>
              </a:rPr>
              <a:t> </a:t>
            </a:r>
          </a:p>
          <a:p>
            <a:pPr algn="ctr">
              <a:lnSpc>
                <a:spcPct val="150000"/>
              </a:lnSpc>
              <a:defRPr/>
            </a:pPr>
            <a:r>
              <a:rPr lang="es-ES" sz="1500" b="1" i="1" dirty="0" smtClean="0">
                <a:solidFill>
                  <a:srgbClr val="0070C0"/>
                </a:solidFill>
                <a:latin typeface="+mn-lt"/>
                <a:cs typeface="Arial" pitchFamily="34" charset="0"/>
              </a:rPr>
              <a:t>ERAZO CARVAJAL ARACELY STEFANYA</a:t>
            </a:r>
            <a:endParaRPr lang="es-ES" sz="1500" b="1" i="1" dirty="0">
              <a:solidFill>
                <a:srgbClr val="0070C0"/>
              </a:solidFill>
              <a:latin typeface="+mn-lt"/>
              <a:cs typeface="Arial" pitchFamily="34" charset="0"/>
            </a:endParaRPr>
          </a:p>
        </p:txBody>
      </p:sp>
      <p:sp>
        <p:nvSpPr>
          <p:cNvPr id="5" name="Rectangle 8"/>
          <p:cNvSpPr>
            <a:spLocks noChangeArrowheads="1"/>
          </p:cNvSpPr>
          <p:nvPr/>
        </p:nvSpPr>
        <p:spPr bwMode="auto">
          <a:xfrm>
            <a:off x="468313" y="4458191"/>
            <a:ext cx="8207375" cy="784830"/>
          </a:xfrm>
          <a:prstGeom prst="rect">
            <a:avLst/>
          </a:prstGeom>
          <a:noFill/>
          <a:ln w="9525">
            <a:noFill/>
            <a:miter lim="800000"/>
            <a:headEnd/>
            <a:tailEnd/>
          </a:ln>
        </p:spPr>
        <p:txBody>
          <a:bodyPr anchor="ctr">
            <a:spAutoFit/>
          </a:bodyPr>
          <a:lstStyle/>
          <a:p>
            <a:pPr algn="just">
              <a:defRPr/>
            </a:pPr>
            <a:r>
              <a:rPr lang="es-EC" sz="1500" b="1" i="1" dirty="0">
                <a:solidFill>
                  <a:srgbClr val="0070C0"/>
                </a:solidFill>
                <a:latin typeface="+mn-lt"/>
                <a:cs typeface="Aharoni" pitchFamily="2" charset="-79"/>
              </a:rPr>
              <a:t>“ESTUDIO DE LA GESTIÓN FINANCIERA DEL SECTOR TRANSPORTE PESADO ASOCIADO EN LA PROVINCIA DEL CARCHI Y SU IMPACTO EN EL DESARROLLO ECONÓMICO Y SOCIAL DE LA POBLACIÓN”</a:t>
            </a:r>
          </a:p>
        </p:txBody>
      </p:sp>
      <p:sp>
        <p:nvSpPr>
          <p:cNvPr id="6" name="Rectangle 8"/>
          <p:cNvSpPr>
            <a:spLocks noChangeArrowheads="1"/>
          </p:cNvSpPr>
          <p:nvPr/>
        </p:nvSpPr>
        <p:spPr bwMode="auto">
          <a:xfrm>
            <a:off x="323850" y="5781675"/>
            <a:ext cx="8280400" cy="831850"/>
          </a:xfrm>
          <a:prstGeom prst="rect">
            <a:avLst/>
          </a:prstGeom>
          <a:noFill/>
          <a:ln w="9525">
            <a:noFill/>
            <a:miter lim="800000"/>
            <a:headEnd/>
            <a:tailEnd/>
          </a:ln>
        </p:spPr>
        <p:txBody>
          <a:bodyPr anchor="ctr">
            <a:spAutoFit/>
          </a:bodyPr>
          <a:lstStyle/>
          <a:p>
            <a:pPr algn="ctr">
              <a:lnSpc>
                <a:spcPct val="150000"/>
              </a:lnSpc>
              <a:defRPr/>
            </a:pPr>
            <a:r>
              <a:rPr lang="es-ES" sz="1600" i="1" dirty="0">
                <a:solidFill>
                  <a:srgbClr val="339933"/>
                </a:solidFill>
                <a:latin typeface="+mn-lt"/>
                <a:cs typeface="Aharoni" pitchFamily="2" charset="-79"/>
              </a:rPr>
              <a:t>         DIRECTOR:		                            </a:t>
            </a:r>
            <a:r>
              <a:rPr lang="es-ES" sz="1600" i="1" dirty="0" smtClean="0">
                <a:solidFill>
                  <a:srgbClr val="339933"/>
                </a:solidFill>
                <a:latin typeface="+mn-lt"/>
                <a:cs typeface="Aharoni" pitchFamily="2" charset="-79"/>
              </a:rPr>
              <a:t>CODIRECTOR:</a:t>
            </a:r>
            <a:endParaRPr lang="es-ES" sz="1600" i="1" dirty="0">
              <a:solidFill>
                <a:srgbClr val="339933"/>
              </a:solidFill>
              <a:latin typeface="+mn-lt"/>
              <a:cs typeface="Aharoni" pitchFamily="2" charset="-79"/>
            </a:endParaRPr>
          </a:p>
          <a:p>
            <a:pPr algn="ctr">
              <a:lnSpc>
                <a:spcPct val="150000"/>
              </a:lnSpc>
              <a:defRPr/>
            </a:pPr>
            <a:r>
              <a:rPr lang="es-ES" sz="1500" b="1" i="1" dirty="0">
                <a:solidFill>
                  <a:srgbClr val="0070C0"/>
                </a:solidFill>
                <a:latin typeface="+mn-lt"/>
                <a:cs typeface="Aharoni" pitchFamily="2" charset="-79"/>
              </a:rPr>
              <a:t>     </a:t>
            </a:r>
            <a:r>
              <a:rPr lang="es-ES" sz="1500" b="1" i="1" dirty="0" smtClean="0">
                <a:solidFill>
                  <a:srgbClr val="0070C0"/>
                </a:solidFill>
                <a:latin typeface="+mn-lt"/>
                <a:cs typeface="Aharoni" pitchFamily="2" charset="-79"/>
              </a:rPr>
              <a:t>ING. ÁLVARO CARRILLO</a:t>
            </a:r>
            <a:r>
              <a:rPr lang="es-ES" sz="1600" i="1" dirty="0">
                <a:solidFill>
                  <a:srgbClr val="339933"/>
                </a:solidFill>
                <a:latin typeface="+mn-lt"/>
                <a:cs typeface="Aharoni" pitchFamily="2" charset="-79"/>
              </a:rPr>
              <a:t>		</a:t>
            </a:r>
            <a:r>
              <a:rPr lang="es-ES" sz="1500" i="1" dirty="0">
                <a:solidFill>
                  <a:srgbClr val="339933"/>
                </a:solidFill>
                <a:latin typeface="+mn-lt"/>
                <a:cs typeface="Aharoni" pitchFamily="2" charset="-79"/>
              </a:rPr>
              <a:t> </a:t>
            </a:r>
            <a:r>
              <a:rPr lang="es-ES" sz="1500" b="1" i="1" dirty="0" smtClean="0">
                <a:solidFill>
                  <a:srgbClr val="0070C0"/>
                </a:solidFill>
                <a:latin typeface="+mn-lt"/>
                <a:cs typeface="Aharoni" pitchFamily="2" charset="-79"/>
              </a:rPr>
              <a:t>ECO. GALO ACOSTA </a:t>
            </a:r>
            <a:endParaRPr lang="es-ES" sz="1500" b="1" dirty="0">
              <a:solidFill>
                <a:srgbClr val="0070C0"/>
              </a:solidFill>
              <a:latin typeface="+mn-lt"/>
              <a:cs typeface="Aharoni" pitchFamily="2" charset="-79"/>
            </a:endParaRPr>
          </a:p>
        </p:txBody>
      </p:sp>
      <p:pic>
        <p:nvPicPr>
          <p:cNvPr id="4102" name="Picture 7" descr="http://www.espe.edu.ec/portal/files/admision/matriculas_agos_2011/imagenes/LOGO-espe.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124075" y="260350"/>
            <a:ext cx="4946650" cy="1152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04" name="Picture 8"/>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24597" t="47804" r="56978" b="29898"/>
          <a:stretch/>
        </p:blipFill>
        <p:spPr bwMode="auto">
          <a:xfrm>
            <a:off x="1691680" y="1700808"/>
            <a:ext cx="3672408" cy="24987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5" grpId="0" autoUpdateAnimBg="0"/>
      <p:bldP spid="6"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1043609" y="908720"/>
            <a:ext cx="7416824" cy="477054"/>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C" sz="2500" b="1" spc="50" dirty="0" smtClean="0">
                <a:ln w="11430"/>
                <a:solidFill>
                  <a:srgbClr val="9900CC"/>
                </a:solidFill>
                <a:effectLst>
                  <a:outerShdw blurRad="76200" dist="50800" dir="5400000" algn="tl" rotWithShape="0">
                    <a:srgbClr val="000000">
                      <a:alpha val="65000"/>
                    </a:srgbClr>
                  </a:outerShdw>
                </a:effectLst>
              </a:rPr>
              <a:t>ANÁLISIS EXTERNO</a:t>
            </a:r>
            <a:endParaRPr lang="es-EC" sz="2500" b="1" spc="50" dirty="0">
              <a:ln w="11430"/>
              <a:solidFill>
                <a:srgbClr val="9900CC"/>
              </a:solidFill>
              <a:effectLst>
                <a:outerShdw blurRad="76200" dist="50800" dir="5400000" algn="tl" rotWithShape="0">
                  <a:srgbClr val="000000">
                    <a:alpha val="65000"/>
                  </a:srgbClr>
                </a:outerShdw>
              </a:effectLst>
            </a:endParaRPr>
          </a:p>
        </p:txBody>
      </p:sp>
      <p:graphicFrame>
        <p:nvGraphicFramePr>
          <p:cNvPr id="2" name="1 Diagrama"/>
          <p:cNvGraphicFramePr/>
          <p:nvPr>
            <p:extLst>
              <p:ext uri="{D42A27DB-BD31-4B8C-83A1-F6EECF244321}">
                <p14:modId xmlns:p14="http://schemas.microsoft.com/office/powerpoint/2010/main" xmlns="" val="1635656181"/>
              </p:ext>
            </p:extLst>
          </p:nvPr>
        </p:nvGraphicFramePr>
        <p:xfrm>
          <a:off x="1187625" y="1916833"/>
          <a:ext cx="6612396" cy="39819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2298507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1043609" y="908720"/>
            <a:ext cx="7416824" cy="477054"/>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C" sz="2500" b="1" spc="50" dirty="0" smtClean="0">
                <a:ln w="11430"/>
                <a:solidFill>
                  <a:srgbClr val="9900CC"/>
                </a:solidFill>
                <a:effectLst>
                  <a:outerShdw blurRad="76200" dist="50800" dir="5400000" algn="tl" rotWithShape="0">
                    <a:srgbClr val="000000">
                      <a:alpha val="65000"/>
                    </a:srgbClr>
                  </a:outerShdw>
                </a:effectLst>
              </a:rPr>
              <a:t>ANÁLISIS DEL SECTOR TRANSPORTE</a:t>
            </a:r>
            <a:endParaRPr lang="es-EC" sz="2500" b="1" spc="50" dirty="0">
              <a:ln w="11430"/>
              <a:solidFill>
                <a:srgbClr val="9900CC"/>
              </a:solidFill>
              <a:effectLst>
                <a:outerShdw blurRad="76200" dist="50800" dir="5400000" algn="tl" rotWithShape="0">
                  <a:srgbClr val="000000">
                    <a:alpha val="65000"/>
                  </a:srgbClr>
                </a:outerShdw>
              </a:effectLst>
            </a:endParaRPr>
          </a:p>
        </p:txBody>
      </p:sp>
      <p:graphicFrame>
        <p:nvGraphicFramePr>
          <p:cNvPr id="2" name="1 Diagrama"/>
          <p:cNvGraphicFramePr/>
          <p:nvPr>
            <p:extLst>
              <p:ext uri="{D42A27DB-BD31-4B8C-83A1-F6EECF244321}">
                <p14:modId xmlns:p14="http://schemas.microsoft.com/office/powerpoint/2010/main" xmlns="" val="2516755884"/>
              </p:ext>
            </p:extLst>
          </p:nvPr>
        </p:nvGraphicFramePr>
        <p:xfrm>
          <a:off x="1187625" y="1916833"/>
          <a:ext cx="6612396" cy="39819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167240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43609" y="908720"/>
            <a:ext cx="7416824" cy="477054"/>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C" sz="2500" b="1" spc="50" dirty="0" smtClean="0">
                <a:ln w="11430"/>
                <a:solidFill>
                  <a:srgbClr val="9900CC"/>
                </a:solidFill>
                <a:effectLst>
                  <a:outerShdw blurRad="76200" dist="50800" dir="5400000" algn="tl" rotWithShape="0">
                    <a:srgbClr val="000000">
                      <a:alpha val="65000"/>
                    </a:srgbClr>
                  </a:outerShdw>
                </a:effectLst>
              </a:rPr>
              <a:t>ANÁLISIS FODA</a:t>
            </a:r>
            <a:endParaRPr lang="es-EC" sz="2500" b="1" spc="50" dirty="0">
              <a:ln w="11430"/>
              <a:solidFill>
                <a:srgbClr val="9900CC"/>
              </a:solidFill>
              <a:effectLst>
                <a:outerShdw blurRad="76200" dist="50800" dir="5400000" algn="tl" rotWithShape="0">
                  <a:srgbClr val="000000">
                    <a:alpha val="65000"/>
                  </a:srgbClr>
                </a:outerShdw>
              </a:effectLst>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87624" y="1570898"/>
            <a:ext cx="6928688" cy="481043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045173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971550" y="1066800"/>
            <a:ext cx="7200900" cy="4601260"/>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57150" cap="flat" cmpd="sng" algn="ctr">
            <a:solidFill>
              <a:srgbClr val="9BBB59">
                <a:lumMod val="50000"/>
              </a:srgbClr>
            </a:solidFill>
            <a:prstDash val="solid"/>
          </a:ln>
          <a:effectLst>
            <a:outerShdw blurRad="40000" dist="20000" dir="5400000" rotWithShape="0">
              <a:srgbClr val="000000">
                <a:alpha val="38000"/>
              </a:srgbClr>
            </a:outerShdw>
          </a:effectLst>
        </p:spPr>
        <p:txBody>
          <a:bodyPr>
            <a:spAutoFit/>
          </a:bodyPr>
          <a:lstStyle/>
          <a:p>
            <a:pPr algn="ctr" fontAlgn="auto">
              <a:spcBef>
                <a:spcPts val="0"/>
              </a:spcBef>
              <a:spcAft>
                <a:spcPts val="0"/>
              </a:spcAft>
              <a:defRPr/>
            </a:pPr>
            <a:endParaRPr lang="es-EC" sz="2500" b="1" kern="0" dirty="0">
              <a:solidFill>
                <a:srgbClr val="7030A0"/>
              </a:solidFill>
              <a:latin typeface="Berlin Sans FB Demi" pitchFamily="34" charset="0"/>
            </a:endParaRPr>
          </a:p>
          <a:p>
            <a:pPr algn="ctr" fontAlgn="auto">
              <a:spcBef>
                <a:spcPts val="0"/>
              </a:spcBef>
              <a:spcAft>
                <a:spcPts val="0"/>
              </a:spcAft>
              <a:defRPr/>
            </a:pPr>
            <a:r>
              <a:rPr lang="es-EC" sz="4800" b="1" kern="0" dirty="0">
                <a:solidFill>
                  <a:srgbClr val="7030A0"/>
                </a:solidFill>
                <a:latin typeface="Arial Black" pitchFamily="34" charset="0"/>
              </a:rPr>
              <a:t>CAPÍTULO </a:t>
            </a:r>
            <a:r>
              <a:rPr lang="es-EC" sz="4800" b="1" kern="0" dirty="0" smtClean="0">
                <a:solidFill>
                  <a:srgbClr val="7030A0"/>
                </a:solidFill>
                <a:latin typeface="Arial Black" pitchFamily="34" charset="0"/>
              </a:rPr>
              <a:t>III</a:t>
            </a:r>
          </a:p>
          <a:p>
            <a:pPr algn="ctr" fontAlgn="auto">
              <a:spcBef>
                <a:spcPts val="0"/>
              </a:spcBef>
              <a:spcAft>
                <a:spcPts val="0"/>
              </a:spcAft>
              <a:defRPr/>
            </a:pPr>
            <a:endParaRPr lang="es-EC" sz="4000" b="1" kern="0" dirty="0">
              <a:solidFill>
                <a:srgbClr val="7030A0"/>
              </a:solidFill>
              <a:latin typeface="Arial Black" pitchFamily="34" charset="0"/>
            </a:endParaRPr>
          </a:p>
          <a:p>
            <a:pPr algn="ctr"/>
            <a:r>
              <a:rPr lang="es-EC" sz="3600" b="1" kern="0" dirty="0">
                <a:solidFill>
                  <a:srgbClr val="7030A0"/>
                </a:solidFill>
                <a:latin typeface="Arial Black" pitchFamily="34" charset="0"/>
              </a:rPr>
              <a:t>ANÁLISIS DE LA ESTRUCTURA FINANCIERA DEL SECTOR TRANSPORTE PESADO EN LA PROVINCIA DEL CARCHI</a:t>
            </a:r>
          </a:p>
        </p:txBody>
      </p:sp>
    </p:spTree>
    <p:extLst>
      <p:ext uri="{BB962C8B-B14F-4D97-AF65-F5344CB8AC3E}">
        <p14:creationId xmlns:p14="http://schemas.microsoft.com/office/powerpoint/2010/main" xmlns="" val="3244359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8 CuadroTexto"/>
          <p:cNvSpPr txBox="1">
            <a:spLocks noChangeArrowheads="1"/>
          </p:cNvSpPr>
          <p:nvPr/>
        </p:nvSpPr>
        <p:spPr bwMode="auto">
          <a:xfrm>
            <a:off x="7451725" y="44450"/>
            <a:ext cx="165735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s-EC" sz="1600" b="1" dirty="0" smtClean="0">
                <a:solidFill>
                  <a:srgbClr val="003300"/>
                </a:solidFill>
                <a:latin typeface="Aharoni" pitchFamily="2" charset="-79"/>
                <a:cs typeface="Aharoni" pitchFamily="2" charset="-79"/>
              </a:rPr>
              <a:t>ESTUDIO DE MERCADO</a:t>
            </a:r>
            <a:endParaRPr lang="es-EC" sz="1600" b="1" dirty="0">
              <a:solidFill>
                <a:srgbClr val="003300"/>
              </a:solidFill>
              <a:latin typeface="Aharoni" pitchFamily="2" charset="-79"/>
              <a:cs typeface="Aharoni" pitchFamily="2" charset="-79"/>
            </a:endParaRPr>
          </a:p>
        </p:txBody>
      </p:sp>
      <p:sp>
        <p:nvSpPr>
          <p:cNvPr id="5" name="4 Recortar rectángulo de esquina del mismo lado"/>
          <p:cNvSpPr/>
          <p:nvPr/>
        </p:nvSpPr>
        <p:spPr>
          <a:xfrm>
            <a:off x="1187624" y="1340768"/>
            <a:ext cx="7092776" cy="1152128"/>
          </a:xfrm>
          <a:prstGeom prst="snip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dirty="0">
                <a:solidFill>
                  <a:schemeClr val="tx1"/>
                </a:solidFill>
              </a:rPr>
              <a:t> Según (</a:t>
            </a:r>
            <a:r>
              <a:rPr lang="es-ES" dirty="0" err="1">
                <a:solidFill>
                  <a:schemeClr val="tx1"/>
                </a:solidFill>
              </a:rPr>
              <a:t>Czinkota</a:t>
            </a:r>
            <a:r>
              <a:rPr lang="es-ES" dirty="0">
                <a:solidFill>
                  <a:schemeClr val="tx1"/>
                </a:solidFill>
              </a:rPr>
              <a:t> &amp; </a:t>
            </a:r>
            <a:r>
              <a:rPr lang="es-ES" dirty="0" err="1" smtClean="0">
                <a:solidFill>
                  <a:schemeClr val="tx1"/>
                </a:solidFill>
              </a:rPr>
              <a:t>Ilkka</a:t>
            </a:r>
            <a:r>
              <a:rPr lang="es-ES" dirty="0">
                <a:solidFill>
                  <a:schemeClr val="tx1"/>
                </a:solidFill>
              </a:rPr>
              <a:t>)</a:t>
            </a:r>
            <a:r>
              <a:rPr lang="es-ES" dirty="0" smtClean="0">
                <a:solidFill>
                  <a:schemeClr val="tx1"/>
                </a:solidFill>
              </a:rPr>
              <a:t> </a:t>
            </a:r>
            <a:r>
              <a:rPr lang="es-ES" dirty="0">
                <a:solidFill>
                  <a:schemeClr val="tx1"/>
                </a:solidFill>
              </a:rPr>
              <a:t>“</a:t>
            </a:r>
            <a:r>
              <a:rPr lang="es-EC" dirty="0">
                <a:solidFill>
                  <a:schemeClr val="tx1"/>
                </a:solidFill>
              </a:rPr>
              <a:t>El estudio de mercado es la función que vincula a consumidores, clientes y público con el </a:t>
            </a:r>
            <a:r>
              <a:rPr lang="es-EC" dirty="0" err="1">
                <a:solidFill>
                  <a:schemeClr val="tx1"/>
                </a:solidFill>
              </a:rPr>
              <a:t>mercadólogo</a:t>
            </a:r>
            <a:r>
              <a:rPr lang="es-EC" dirty="0">
                <a:solidFill>
                  <a:schemeClr val="tx1"/>
                </a:solidFill>
              </a:rPr>
              <a:t> a través de la información</a:t>
            </a:r>
          </a:p>
        </p:txBody>
      </p:sp>
      <p:sp>
        <p:nvSpPr>
          <p:cNvPr id="6" name="5 Elipse"/>
          <p:cNvSpPr/>
          <p:nvPr/>
        </p:nvSpPr>
        <p:spPr>
          <a:xfrm>
            <a:off x="1259632" y="3356992"/>
            <a:ext cx="6732736" cy="19442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solidFill>
                  <a:schemeClr val="tx1"/>
                </a:solidFill>
              </a:rPr>
              <a:t>En el desarrollo de la presente tesis el estudio de mercado nos ayudará a conocer especialmente los factores </a:t>
            </a:r>
            <a:r>
              <a:rPr lang="es-EC" dirty="0" smtClean="0">
                <a:solidFill>
                  <a:schemeClr val="tx1"/>
                </a:solidFill>
              </a:rPr>
              <a:t>financieros del Sector Transporte </a:t>
            </a:r>
            <a:r>
              <a:rPr lang="es-EC" dirty="0">
                <a:solidFill>
                  <a:schemeClr val="tx1"/>
                </a:solidFill>
              </a:rPr>
              <a:t>Pesado Asociado para desarrollar </a:t>
            </a:r>
            <a:r>
              <a:rPr lang="es-EC" dirty="0" smtClean="0">
                <a:solidFill>
                  <a:schemeClr val="tx1"/>
                </a:solidFill>
              </a:rPr>
              <a:t>el </a:t>
            </a:r>
            <a:r>
              <a:rPr lang="es-EC" dirty="0">
                <a:solidFill>
                  <a:schemeClr val="tx1"/>
                </a:solidFill>
              </a:rPr>
              <a:t>análisis en cuestión.</a:t>
            </a:r>
          </a:p>
        </p:txBody>
      </p:sp>
    </p:spTree>
    <p:extLst>
      <p:ext uri="{BB962C8B-B14F-4D97-AF65-F5344CB8AC3E}">
        <p14:creationId xmlns:p14="http://schemas.microsoft.com/office/powerpoint/2010/main" xmlns="" val="1704098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8 CuadroTexto"/>
          <p:cNvSpPr txBox="1">
            <a:spLocks noChangeArrowheads="1"/>
          </p:cNvSpPr>
          <p:nvPr/>
        </p:nvSpPr>
        <p:spPr bwMode="auto">
          <a:xfrm>
            <a:off x="7451725" y="44450"/>
            <a:ext cx="165735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s-EC" sz="1600" b="1" dirty="0" smtClean="0">
                <a:solidFill>
                  <a:srgbClr val="003300"/>
                </a:solidFill>
                <a:latin typeface="Aharoni" pitchFamily="2" charset="-79"/>
                <a:cs typeface="Aharoni" pitchFamily="2" charset="-79"/>
              </a:rPr>
              <a:t>ESTUDIO DE MERCADO</a:t>
            </a:r>
            <a:endParaRPr lang="es-EC" sz="1600" b="1" dirty="0">
              <a:solidFill>
                <a:srgbClr val="003300"/>
              </a:solidFill>
              <a:latin typeface="Aharoni" pitchFamily="2" charset="-79"/>
              <a:cs typeface="Aharoni" pitchFamily="2" charset="-79"/>
            </a:endParaRPr>
          </a:p>
        </p:txBody>
      </p:sp>
      <p:sp>
        <p:nvSpPr>
          <p:cNvPr id="5" name="4 CuadroTexto"/>
          <p:cNvSpPr txBox="1"/>
          <p:nvPr/>
        </p:nvSpPr>
        <p:spPr>
          <a:xfrm>
            <a:off x="1043609" y="908720"/>
            <a:ext cx="7416824" cy="477054"/>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C" sz="2500" b="1" spc="50" dirty="0" smtClean="0">
                <a:ln w="11430"/>
                <a:solidFill>
                  <a:srgbClr val="9900CC"/>
                </a:solidFill>
                <a:effectLst>
                  <a:outerShdw blurRad="76200" dist="50800" dir="5400000" algn="tl" rotWithShape="0">
                    <a:srgbClr val="000000">
                      <a:alpha val="65000"/>
                    </a:srgbClr>
                  </a:outerShdw>
                </a:effectLst>
              </a:rPr>
              <a:t>DETERMINACIÓN DE LA MUESTRA</a:t>
            </a:r>
            <a:endParaRPr lang="es-EC" sz="2500" b="1" spc="50" dirty="0">
              <a:ln w="11430"/>
              <a:solidFill>
                <a:srgbClr val="9900CC"/>
              </a:solidFill>
              <a:effectLst>
                <a:outerShdw blurRad="76200" dist="50800" dir="5400000" algn="tl" rotWithShape="0">
                  <a:srgbClr val="000000">
                    <a:alpha val="65000"/>
                  </a:srgbClr>
                </a:outerShdw>
              </a:effectLst>
            </a:endParaRPr>
          </a:p>
        </p:txBody>
      </p:sp>
      <p:sp>
        <p:nvSpPr>
          <p:cNvPr id="6" name="5 Pentágono"/>
          <p:cNvSpPr/>
          <p:nvPr/>
        </p:nvSpPr>
        <p:spPr>
          <a:xfrm rot="5400000">
            <a:off x="107504" y="2132856"/>
            <a:ext cx="2736304" cy="2016224"/>
          </a:xfrm>
          <a:prstGeom prst="homePlate">
            <a:avLst>
              <a:gd name="adj" fmla="val 5473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400" dirty="0">
              <a:solidFill>
                <a:schemeClr val="tx1"/>
              </a:solidFill>
            </a:endParaRPr>
          </a:p>
        </p:txBody>
      </p:sp>
      <p:sp>
        <p:nvSpPr>
          <p:cNvPr id="7" name="6 Rectángulo redondeado"/>
          <p:cNvSpPr/>
          <p:nvPr/>
        </p:nvSpPr>
        <p:spPr>
          <a:xfrm>
            <a:off x="683865" y="4947313"/>
            <a:ext cx="1583581" cy="7200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smtClean="0">
                <a:solidFill>
                  <a:schemeClr val="tx1"/>
                </a:solidFill>
              </a:rPr>
              <a:t>100% del tamaño de la población</a:t>
            </a:r>
            <a:endParaRPr lang="es-EC" sz="1400" dirty="0">
              <a:solidFill>
                <a:schemeClr val="tx1"/>
              </a:solidFill>
            </a:endParaRPr>
          </a:p>
        </p:txBody>
      </p:sp>
      <p:sp>
        <p:nvSpPr>
          <p:cNvPr id="8" name="7 Rectángulo"/>
          <p:cNvSpPr/>
          <p:nvPr/>
        </p:nvSpPr>
        <p:spPr>
          <a:xfrm>
            <a:off x="7170664" y="2795740"/>
            <a:ext cx="1505792" cy="14604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smtClean="0">
                <a:solidFill>
                  <a:schemeClr val="tx1"/>
                </a:solidFill>
              </a:rPr>
              <a:t>Encuesta a los transportistas de la Asociación de Transporte Pesado de la provincia del Carchi</a:t>
            </a:r>
            <a:endParaRPr lang="es-EC" sz="1400" dirty="0">
              <a:solidFill>
                <a:schemeClr val="tx1"/>
              </a:solidFill>
            </a:endParaRPr>
          </a:p>
        </p:txBody>
      </p:sp>
      <p:sp>
        <p:nvSpPr>
          <p:cNvPr id="13" name="12 CuadroTexto"/>
          <p:cNvSpPr txBox="1"/>
          <p:nvPr/>
        </p:nvSpPr>
        <p:spPr>
          <a:xfrm>
            <a:off x="641070" y="1887233"/>
            <a:ext cx="1770691" cy="2031325"/>
          </a:xfrm>
          <a:prstGeom prst="rect">
            <a:avLst/>
          </a:prstGeom>
          <a:noFill/>
        </p:spPr>
        <p:txBody>
          <a:bodyPr wrap="square" rtlCol="0">
            <a:spAutoFit/>
          </a:bodyPr>
          <a:lstStyle/>
          <a:p>
            <a:pPr algn="just"/>
            <a:r>
              <a:rPr lang="es-EC" sz="1400" dirty="0"/>
              <a:t>Encuesta a los gerentes y propietarios de las empresas de la Asociación de transporte pesado de la provincia del Carchi</a:t>
            </a:r>
          </a:p>
          <a:p>
            <a:pPr algn="just"/>
            <a:endParaRPr lang="es-EC" sz="1400" dirty="0"/>
          </a:p>
        </p:txBody>
      </p:sp>
      <p:sp>
        <p:nvSpPr>
          <p:cNvPr id="14" name="13 Cerrar llave"/>
          <p:cNvSpPr/>
          <p:nvPr/>
        </p:nvSpPr>
        <p:spPr>
          <a:xfrm>
            <a:off x="2555776" y="1887233"/>
            <a:ext cx="792088" cy="3420120"/>
          </a:xfrm>
          <a:prstGeom prst="rightBrace">
            <a:avLst>
              <a:gd name="adj1" fmla="val 8333"/>
              <a:gd name="adj2" fmla="val 50399"/>
            </a:avLst>
          </a:prstGeom>
          <a:ln w="508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sp>
        <p:nvSpPr>
          <p:cNvPr id="15" name="14 Rectángulo"/>
          <p:cNvSpPr/>
          <p:nvPr/>
        </p:nvSpPr>
        <p:spPr>
          <a:xfrm>
            <a:off x="3563888" y="1887233"/>
            <a:ext cx="1584175" cy="16027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chemeClr val="tx1"/>
                </a:solidFill>
              </a:rPr>
              <a:t>¿Cuántos vehículos de transporte pesado están registrados en los activos de su compañía? </a:t>
            </a:r>
            <a:endParaRPr lang="es-EC" sz="1400" dirty="0">
              <a:solidFill>
                <a:schemeClr val="tx1"/>
              </a:solidFill>
            </a:endParaRPr>
          </a:p>
        </p:txBody>
      </p:sp>
      <p:sp>
        <p:nvSpPr>
          <p:cNvPr id="16" name="15 Recortar rectángulo de esquina del mismo lado"/>
          <p:cNvSpPr/>
          <p:nvPr/>
        </p:nvSpPr>
        <p:spPr>
          <a:xfrm>
            <a:off x="3563888" y="3782894"/>
            <a:ext cx="1656183" cy="1662329"/>
          </a:xfrm>
          <a:prstGeom prst="snip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smtClean="0">
                <a:solidFill>
                  <a:schemeClr val="tx1"/>
                </a:solidFill>
              </a:rPr>
              <a:t>El 77,14</a:t>
            </a:r>
            <a:r>
              <a:rPr lang="es-ES" sz="1400" dirty="0">
                <a:solidFill>
                  <a:schemeClr val="tx1"/>
                </a:solidFill>
              </a:rPr>
              <a:t>% de las empresas no tienen </a:t>
            </a:r>
            <a:r>
              <a:rPr lang="es-ES" sz="1400" dirty="0" smtClean="0">
                <a:solidFill>
                  <a:schemeClr val="tx1"/>
                </a:solidFill>
              </a:rPr>
              <a:t>registrado </a:t>
            </a:r>
            <a:r>
              <a:rPr lang="es-ES" sz="1400" dirty="0">
                <a:solidFill>
                  <a:schemeClr val="tx1"/>
                </a:solidFill>
              </a:rPr>
              <a:t>ningún vehículo en los activos.</a:t>
            </a:r>
            <a:endParaRPr lang="es-EC" sz="1400" dirty="0">
              <a:solidFill>
                <a:schemeClr val="tx1"/>
              </a:solidFill>
            </a:endParaRPr>
          </a:p>
        </p:txBody>
      </p:sp>
      <p:sp>
        <p:nvSpPr>
          <p:cNvPr id="17" name="16 Flecha derecha"/>
          <p:cNvSpPr/>
          <p:nvPr/>
        </p:nvSpPr>
        <p:spPr>
          <a:xfrm>
            <a:off x="5508104" y="2902895"/>
            <a:ext cx="1512168" cy="12461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solidFill>
                  <a:schemeClr val="tx1"/>
                </a:solidFill>
              </a:rPr>
              <a:t>Informalidad del sector</a:t>
            </a:r>
          </a:p>
        </p:txBody>
      </p:sp>
    </p:spTree>
    <p:extLst>
      <p:ext uri="{BB962C8B-B14F-4D97-AF65-F5344CB8AC3E}">
        <p14:creationId xmlns:p14="http://schemas.microsoft.com/office/powerpoint/2010/main" xmlns="" val="1889459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Vertical)">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arn(inVertical)">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barn(inVertical)">
                                      <p:cBhvr>
                                        <p:cTn id="4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13" grpId="0"/>
      <p:bldP spid="14" grpId="0" animBg="1"/>
      <p:bldP spid="15" grpId="0" animBg="1"/>
      <p:bldP spid="16"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43609" y="908720"/>
            <a:ext cx="7416824" cy="477054"/>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C" sz="2500" b="1" spc="50" dirty="0" smtClean="0">
                <a:ln w="11430"/>
                <a:solidFill>
                  <a:srgbClr val="9900CC"/>
                </a:solidFill>
                <a:effectLst>
                  <a:outerShdw blurRad="76200" dist="50800" dir="5400000" algn="tl" rotWithShape="0">
                    <a:srgbClr val="000000">
                      <a:alpha val="65000"/>
                    </a:srgbClr>
                  </a:outerShdw>
                </a:effectLst>
              </a:rPr>
              <a:t>CÁLCULO DE LA MUESTRA</a:t>
            </a:r>
            <a:endParaRPr lang="es-EC" sz="2500" b="1" spc="50" dirty="0">
              <a:ln w="11430"/>
              <a:solidFill>
                <a:srgbClr val="9900CC"/>
              </a:solidFill>
              <a:effectLst>
                <a:outerShdw blurRad="76200" dist="50800" dir="5400000" algn="tl" rotWithShape="0">
                  <a:srgbClr val="000000">
                    <a:alpha val="65000"/>
                  </a:srgbClr>
                </a:outerShdw>
              </a:effectLst>
            </a:endParaRPr>
          </a:p>
        </p:txBody>
      </p:sp>
      <mc:AlternateContent xmlns:mc="http://schemas.openxmlformats.org/markup-compatibility/2006">
        <mc:Choice xmlns:a14="http://schemas.microsoft.com/office/drawing/2010/main" xmlns="" Requires="a14">
          <p:sp>
            <p:nvSpPr>
              <p:cNvPr id="6" name="5 Rectángulo"/>
              <p:cNvSpPr/>
              <p:nvPr/>
            </p:nvSpPr>
            <p:spPr>
              <a:xfrm>
                <a:off x="1043609" y="1896658"/>
                <a:ext cx="2461700" cy="68615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b="1" i="1">
                          <a:latin typeface="Cambria Math"/>
                        </a:rPr>
                        <m:t>𝒏</m:t>
                      </m:r>
                      <m:r>
                        <a:rPr lang="es-EC" b="1" i="1">
                          <a:latin typeface="Cambria Math"/>
                        </a:rPr>
                        <m:t>=</m:t>
                      </m:r>
                      <m:f>
                        <m:fPr>
                          <m:ctrlPr>
                            <a:rPr lang="es-EC" b="1" i="1">
                              <a:latin typeface="Cambria Math"/>
                            </a:rPr>
                          </m:ctrlPr>
                        </m:fPr>
                        <m:num>
                          <m:r>
                            <a:rPr lang="es-EC" b="1" i="1">
                              <a:latin typeface="Cambria Math"/>
                            </a:rPr>
                            <m:t>𝑵𝒛𝑷𝑸</m:t>
                          </m:r>
                        </m:num>
                        <m:den>
                          <m:d>
                            <m:dPr>
                              <m:ctrlPr>
                                <a:rPr lang="es-EC" b="1" i="1">
                                  <a:latin typeface="Cambria Math"/>
                                </a:rPr>
                              </m:ctrlPr>
                            </m:dPr>
                            <m:e>
                              <m:r>
                                <a:rPr lang="es-EC" b="1" i="1">
                                  <a:latin typeface="Cambria Math"/>
                                </a:rPr>
                                <m:t>𝑵</m:t>
                              </m:r>
                              <m:r>
                                <a:rPr lang="es-EC" b="1" i="1">
                                  <a:latin typeface="Cambria Math"/>
                                </a:rPr>
                                <m:t>−</m:t>
                              </m:r>
                              <m:r>
                                <a:rPr lang="es-EC" b="1" i="1">
                                  <a:latin typeface="Cambria Math"/>
                                </a:rPr>
                                <m:t>𝟏</m:t>
                              </m:r>
                            </m:e>
                          </m:d>
                          <m:sSup>
                            <m:sSupPr>
                              <m:ctrlPr>
                                <a:rPr lang="es-EC" b="1" i="1">
                                  <a:latin typeface="Cambria Math"/>
                                </a:rPr>
                              </m:ctrlPr>
                            </m:sSupPr>
                            <m:e>
                              <m:r>
                                <a:rPr lang="es-EC" b="1" i="1">
                                  <a:latin typeface="Cambria Math"/>
                                </a:rPr>
                                <m:t>𝑬</m:t>
                              </m:r>
                            </m:e>
                            <m:sup>
                              <m:r>
                                <a:rPr lang="es-EC" b="1" i="1">
                                  <a:latin typeface="Cambria Math"/>
                                </a:rPr>
                                <m:t>𝟐</m:t>
                              </m:r>
                            </m:sup>
                          </m:sSup>
                          <m:r>
                            <a:rPr lang="es-EC" b="1" i="1">
                              <a:latin typeface="Cambria Math"/>
                            </a:rPr>
                            <m:t>+</m:t>
                          </m:r>
                          <m:r>
                            <a:rPr lang="es-EC" b="1" i="1">
                              <a:latin typeface="Cambria Math"/>
                            </a:rPr>
                            <m:t>𝒛𝑷𝑸</m:t>
                          </m:r>
                        </m:den>
                      </m:f>
                    </m:oMath>
                  </m:oMathPara>
                </a14:m>
                <a:endParaRPr lang="es-EC" dirty="0"/>
              </a:p>
            </p:txBody>
          </p:sp>
        </mc:Choice>
        <mc:Fallback>
          <p:sp>
            <p:nvSpPr>
              <p:cNvPr id="6" name="5 Rectángulo"/>
              <p:cNvSpPr>
                <a:spLocks noRot="1" noChangeAspect="1" noMove="1" noResize="1" noEditPoints="1" noAdjustHandles="1" noChangeArrowheads="1" noChangeShapeType="1" noTextEdit="1"/>
              </p:cNvSpPr>
              <p:nvPr/>
            </p:nvSpPr>
            <p:spPr>
              <a:xfrm>
                <a:off x="1043609" y="1896658"/>
                <a:ext cx="2461700" cy="686150"/>
              </a:xfrm>
              <a:prstGeom prst="rect">
                <a:avLst/>
              </a:prstGeom>
              <a:blipFill rotWithShape="1">
                <a:blip r:embed="rId2" cstate="print"/>
                <a:stretch>
                  <a:fillRect/>
                </a:stretch>
              </a:blipFill>
            </p:spPr>
            <p:txBody>
              <a:bodyPr/>
              <a:lstStyle/>
              <a:p>
                <a:r>
                  <a:rPr lang="es-EC">
                    <a:noFill/>
                  </a:rPr>
                  <a:t> </a:t>
                </a:r>
              </a:p>
            </p:txBody>
          </p:sp>
        </mc:Fallback>
      </mc:AlternateContent>
      <p:sp>
        <p:nvSpPr>
          <p:cNvPr id="7" name="6 Rectángulo"/>
          <p:cNvSpPr/>
          <p:nvPr/>
        </p:nvSpPr>
        <p:spPr>
          <a:xfrm>
            <a:off x="4752021" y="1874496"/>
            <a:ext cx="3528392" cy="25922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C" dirty="0" smtClean="0">
                <a:solidFill>
                  <a:schemeClr val="tx1"/>
                </a:solidFill>
              </a:rPr>
              <a:t>Donde: </a:t>
            </a:r>
          </a:p>
          <a:p>
            <a:r>
              <a:rPr lang="es-EC" dirty="0">
                <a:solidFill>
                  <a:schemeClr val="tx1"/>
                </a:solidFill>
              </a:rPr>
              <a:t>n= Tamaño de la muestra</a:t>
            </a:r>
          </a:p>
          <a:p>
            <a:r>
              <a:rPr lang="es-EC" dirty="0">
                <a:solidFill>
                  <a:schemeClr val="tx1"/>
                </a:solidFill>
              </a:rPr>
              <a:t>N= Tamaño de la población</a:t>
            </a:r>
          </a:p>
          <a:p>
            <a:r>
              <a:rPr lang="es-EC" dirty="0">
                <a:solidFill>
                  <a:schemeClr val="tx1"/>
                </a:solidFill>
              </a:rPr>
              <a:t>z= Estadístico que prueba el 98% de confianza</a:t>
            </a:r>
          </a:p>
          <a:p>
            <a:r>
              <a:rPr lang="es-EC" dirty="0" smtClean="0">
                <a:solidFill>
                  <a:schemeClr val="tx1"/>
                </a:solidFill>
              </a:rPr>
              <a:t>E=</a:t>
            </a:r>
            <a:r>
              <a:rPr lang="es-EC" baseline="30000" dirty="0" smtClean="0">
                <a:solidFill>
                  <a:schemeClr val="tx1"/>
                </a:solidFill>
              </a:rPr>
              <a:t> </a:t>
            </a:r>
            <a:r>
              <a:rPr lang="es-EC" dirty="0">
                <a:solidFill>
                  <a:schemeClr val="tx1"/>
                </a:solidFill>
              </a:rPr>
              <a:t>Máximo error permisible 5%</a:t>
            </a:r>
          </a:p>
          <a:p>
            <a:r>
              <a:rPr lang="es-EC" dirty="0">
                <a:solidFill>
                  <a:schemeClr val="tx1"/>
                </a:solidFill>
              </a:rPr>
              <a:t>P= Probabilidad de éxito (0,5)</a:t>
            </a:r>
          </a:p>
          <a:p>
            <a:r>
              <a:rPr lang="es-EC" dirty="0">
                <a:solidFill>
                  <a:schemeClr val="tx1"/>
                </a:solidFill>
              </a:rPr>
              <a:t>Q= Probabilidad de fracaso (0,5)</a:t>
            </a:r>
          </a:p>
        </p:txBody>
      </p:sp>
      <mc:AlternateContent xmlns:mc="http://schemas.openxmlformats.org/markup-compatibility/2006">
        <mc:Choice xmlns:a14="http://schemas.microsoft.com/office/drawing/2010/main" xmlns="" Requires="a14">
          <p:sp>
            <p:nvSpPr>
              <p:cNvPr id="8" name="7 Rectángulo"/>
              <p:cNvSpPr/>
              <p:nvPr/>
            </p:nvSpPr>
            <p:spPr>
              <a:xfrm>
                <a:off x="145196" y="2822115"/>
                <a:ext cx="4396525" cy="69705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b="1" i="1">
                          <a:latin typeface="Cambria Math"/>
                        </a:rPr>
                        <m:t>𝒏</m:t>
                      </m:r>
                      <m:r>
                        <a:rPr lang="es-EC" b="1" i="1">
                          <a:latin typeface="Cambria Math"/>
                        </a:rPr>
                        <m:t>=</m:t>
                      </m:r>
                      <m:f>
                        <m:fPr>
                          <m:ctrlPr>
                            <a:rPr lang="es-EC" b="1" i="1">
                              <a:latin typeface="Cambria Math"/>
                            </a:rPr>
                          </m:ctrlPr>
                        </m:fPr>
                        <m:num>
                          <m:r>
                            <a:rPr lang="es-EC" b="1" i="1">
                              <a:latin typeface="Cambria Math"/>
                            </a:rPr>
                            <m:t>𝟏𝟕𝟏𝟏</m:t>
                          </m:r>
                          <m:r>
                            <a:rPr lang="es-EC" b="1" i="1">
                              <a:latin typeface="Cambria Math"/>
                            </a:rPr>
                            <m:t>∗</m:t>
                          </m:r>
                          <m:r>
                            <a:rPr lang="es-EC" b="1" i="1">
                              <a:latin typeface="Cambria Math"/>
                            </a:rPr>
                            <m:t>𝟎</m:t>
                          </m:r>
                          <m:r>
                            <a:rPr lang="es-EC" b="1" i="1">
                              <a:latin typeface="Cambria Math"/>
                            </a:rPr>
                            <m:t>,</m:t>
                          </m:r>
                          <m:r>
                            <a:rPr lang="es-EC" b="1" i="1">
                              <a:latin typeface="Cambria Math"/>
                            </a:rPr>
                            <m:t>𝟗𝟖</m:t>
                          </m:r>
                          <m:r>
                            <a:rPr lang="es-EC" b="1" i="1">
                              <a:latin typeface="Cambria Math"/>
                            </a:rPr>
                            <m:t>∗</m:t>
                          </m:r>
                          <m:r>
                            <a:rPr lang="es-EC" b="1" i="1">
                              <a:latin typeface="Cambria Math"/>
                            </a:rPr>
                            <m:t>𝟎</m:t>
                          </m:r>
                          <m:r>
                            <a:rPr lang="es-EC" b="1" i="1">
                              <a:latin typeface="Cambria Math"/>
                            </a:rPr>
                            <m:t>,</m:t>
                          </m:r>
                          <m:r>
                            <a:rPr lang="es-EC" b="1" i="1">
                              <a:latin typeface="Cambria Math"/>
                            </a:rPr>
                            <m:t>𝟓</m:t>
                          </m:r>
                          <m:r>
                            <a:rPr lang="es-EC" b="1" i="1">
                              <a:latin typeface="Cambria Math"/>
                            </a:rPr>
                            <m:t>∗</m:t>
                          </m:r>
                          <m:r>
                            <a:rPr lang="es-EC" b="1" i="1">
                              <a:latin typeface="Cambria Math"/>
                            </a:rPr>
                            <m:t>𝟎</m:t>
                          </m:r>
                          <m:r>
                            <a:rPr lang="es-EC" b="1" i="1">
                              <a:latin typeface="Cambria Math"/>
                            </a:rPr>
                            <m:t>,</m:t>
                          </m:r>
                          <m:r>
                            <a:rPr lang="es-EC" b="1" i="1">
                              <a:latin typeface="Cambria Math"/>
                            </a:rPr>
                            <m:t>𝟓</m:t>
                          </m:r>
                        </m:num>
                        <m:den>
                          <m:d>
                            <m:dPr>
                              <m:ctrlPr>
                                <a:rPr lang="es-EC" b="1" i="1">
                                  <a:latin typeface="Cambria Math"/>
                                </a:rPr>
                              </m:ctrlPr>
                            </m:dPr>
                            <m:e>
                              <m:r>
                                <a:rPr lang="es-EC" b="1" i="1">
                                  <a:latin typeface="Cambria Math"/>
                                </a:rPr>
                                <m:t>𝟏𝟕𝟏𝟏</m:t>
                              </m:r>
                              <m:r>
                                <a:rPr lang="es-EC" b="1" i="1">
                                  <a:latin typeface="Cambria Math"/>
                                </a:rPr>
                                <m:t>−</m:t>
                              </m:r>
                              <m:r>
                                <a:rPr lang="es-EC" b="1" i="1">
                                  <a:latin typeface="Cambria Math"/>
                                </a:rPr>
                                <m:t>𝟏</m:t>
                              </m:r>
                            </m:e>
                          </m:d>
                          <m:sSup>
                            <m:sSupPr>
                              <m:ctrlPr>
                                <a:rPr lang="es-EC" b="1" i="1">
                                  <a:latin typeface="Cambria Math"/>
                                </a:rPr>
                              </m:ctrlPr>
                            </m:sSupPr>
                            <m:e>
                              <m:r>
                                <a:rPr lang="es-EC" b="1" i="1">
                                  <a:latin typeface="Cambria Math"/>
                                </a:rPr>
                                <m:t>𝟎</m:t>
                              </m:r>
                              <m:r>
                                <a:rPr lang="es-EC" b="1" i="1">
                                  <a:latin typeface="Cambria Math"/>
                                </a:rPr>
                                <m:t>,</m:t>
                              </m:r>
                              <m:r>
                                <a:rPr lang="es-EC" b="1" i="1">
                                  <a:latin typeface="Cambria Math"/>
                                </a:rPr>
                                <m:t>𝟎𝟓</m:t>
                              </m:r>
                            </m:e>
                            <m:sup>
                              <m:r>
                                <a:rPr lang="es-EC" b="1" i="1">
                                  <a:latin typeface="Cambria Math"/>
                                </a:rPr>
                                <m:t>𝟐</m:t>
                              </m:r>
                            </m:sup>
                          </m:sSup>
                          <m:r>
                            <a:rPr lang="es-EC" b="1" i="1">
                              <a:latin typeface="Cambria Math"/>
                            </a:rPr>
                            <m:t>+</m:t>
                          </m:r>
                          <m:r>
                            <a:rPr lang="es-EC" b="1" i="1">
                              <a:latin typeface="Cambria Math"/>
                            </a:rPr>
                            <m:t>𝟎</m:t>
                          </m:r>
                          <m:r>
                            <a:rPr lang="es-EC" b="1" i="1">
                              <a:latin typeface="Cambria Math"/>
                            </a:rPr>
                            <m:t>,</m:t>
                          </m:r>
                          <m:r>
                            <a:rPr lang="es-EC" b="1" i="1">
                              <a:latin typeface="Cambria Math"/>
                            </a:rPr>
                            <m:t>𝟗𝟖</m:t>
                          </m:r>
                          <m:r>
                            <a:rPr lang="es-EC" b="1" i="1">
                              <a:latin typeface="Cambria Math"/>
                            </a:rPr>
                            <m:t>∗</m:t>
                          </m:r>
                          <m:r>
                            <a:rPr lang="es-EC" b="1" i="1">
                              <a:latin typeface="Cambria Math"/>
                            </a:rPr>
                            <m:t>𝟎</m:t>
                          </m:r>
                          <m:r>
                            <a:rPr lang="es-EC" b="1" i="1">
                              <a:latin typeface="Cambria Math"/>
                            </a:rPr>
                            <m:t>,</m:t>
                          </m:r>
                          <m:r>
                            <a:rPr lang="es-EC" b="1" i="1">
                              <a:latin typeface="Cambria Math"/>
                            </a:rPr>
                            <m:t>𝟓</m:t>
                          </m:r>
                          <m:r>
                            <a:rPr lang="es-EC" b="1" i="1">
                              <a:latin typeface="Cambria Math"/>
                            </a:rPr>
                            <m:t>∗</m:t>
                          </m:r>
                          <m:r>
                            <a:rPr lang="es-EC" b="1" i="1">
                              <a:latin typeface="Cambria Math"/>
                            </a:rPr>
                            <m:t>𝟎</m:t>
                          </m:r>
                          <m:r>
                            <a:rPr lang="es-EC" b="1" i="1">
                              <a:latin typeface="Cambria Math"/>
                            </a:rPr>
                            <m:t>,</m:t>
                          </m:r>
                          <m:r>
                            <a:rPr lang="es-EC" b="1" i="1">
                              <a:latin typeface="Cambria Math"/>
                            </a:rPr>
                            <m:t>𝟓</m:t>
                          </m:r>
                        </m:den>
                      </m:f>
                    </m:oMath>
                  </m:oMathPara>
                </a14:m>
                <a:endParaRPr lang="es-EC" dirty="0"/>
              </a:p>
            </p:txBody>
          </p:sp>
        </mc:Choice>
        <mc:Fallback>
          <p:sp>
            <p:nvSpPr>
              <p:cNvPr id="8" name="7 Rectángulo"/>
              <p:cNvSpPr>
                <a:spLocks noRot="1" noChangeAspect="1" noMove="1" noResize="1" noEditPoints="1" noAdjustHandles="1" noChangeArrowheads="1" noChangeShapeType="1" noTextEdit="1"/>
              </p:cNvSpPr>
              <p:nvPr/>
            </p:nvSpPr>
            <p:spPr>
              <a:xfrm>
                <a:off x="145196" y="2822115"/>
                <a:ext cx="4396525" cy="697050"/>
              </a:xfrm>
              <a:prstGeom prst="rect">
                <a:avLst/>
              </a:prstGeom>
              <a:blipFill rotWithShape="1">
                <a:blip r:embed="rId3" cstate="print"/>
                <a:stretch>
                  <a:fillRect/>
                </a:stretch>
              </a:blipFill>
            </p:spPr>
            <p:txBody>
              <a:bodyPr/>
              <a:lstStyle/>
              <a:p>
                <a:r>
                  <a:rPr lang="es-EC">
                    <a:noFill/>
                  </a:rPr>
                  <a:t> </a:t>
                </a:r>
              </a:p>
            </p:txBody>
          </p:sp>
        </mc:Fallback>
      </mc:AlternateContent>
      <mc:AlternateContent xmlns:mc="http://schemas.openxmlformats.org/markup-compatibility/2006">
        <mc:Choice xmlns:a14="http://schemas.microsoft.com/office/drawing/2010/main" xmlns="" Requires="a14">
          <p:sp>
            <p:nvSpPr>
              <p:cNvPr id="9" name="8 Rectángulo"/>
              <p:cNvSpPr/>
              <p:nvPr/>
            </p:nvSpPr>
            <p:spPr>
              <a:xfrm>
                <a:off x="1786986" y="4097452"/>
                <a:ext cx="97494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b="1" i="1">
                          <a:latin typeface="Cambria Math"/>
                        </a:rPr>
                        <m:t>𝒏</m:t>
                      </m:r>
                      <m:r>
                        <a:rPr lang="es-EC" b="1" i="1">
                          <a:latin typeface="Cambria Math"/>
                        </a:rPr>
                        <m:t>=</m:t>
                      </m:r>
                      <m:r>
                        <a:rPr lang="es-EC" b="1" i="1">
                          <a:latin typeface="Cambria Math"/>
                        </a:rPr>
                        <m:t>𝟗𝟑</m:t>
                      </m:r>
                    </m:oMath>
                  </m:oMathPara>
                </a14:m>
                <a:endParaRPr lang="es-EC" dirty="0"/>
              </a:p>
            </p:txBody>
          </p:sp>
        </mc:Choice>
        <mc:Fallback>
          <p:sp>
            <p:nvSpPr>
              <p:cNvPr id="9" name="8 Rectángulo"/>
              <p:cNvSpPr>
                <a:spLocks noRot="1" noChangeAspect="1" noMove="1" noResize="1" noEditPoints="1" noAdjustHandles="1" noChangeArrowheads="1" noChangeShapeType="1" noTextEdit="1"/>
              </p:cNvSpPr>
              <p:nvPr/>
            </p:nvSpPr>
            <p:spPr>
              <a:xfrm>
                <a:off x="1786986" y="4097452"/>
                <a:ext cx="974946" cy="369332"/>
              </a:xfrm>
              <a:prstGeom prst="rect">
                <a:avLst/>
              </a:prstGeom>
              <a:blipFill rotWithShape="1">
                <a:blip r:embed="rId4" cstate="print"/>
                <a:stretch>
                  <a:fillRect/>
                </a:stretch>
              </a:blipFill>
            </p:spPr>
            <p:txBody>
              <a:bodyPr/>
              <a:lstStyle/>
              <a:p>
                <a:r>
                  <a:rPr lang="es-EC">
                    <a:noFill/>
                  </a:rPr>
                  <a:t> </a:t>
                </a:r>
              </a:p>
            </p:txBody>
          </p:sp>
        </mc:Fallback>
      </mc:AlternateContent>
      <p:sp>
        <p:nvSpPr>
          <p:cNvPr id="10" name="8 CuadroTexto"/>
          <p:cNvSpPr txBox="1">
            <a:spLocks noChangeArrowheads="1"/>
          </p:cNvSpPr>
          <p:nvPr/>
        </p:nvSpPr>
        <p:spPr bwMode="auto">
          <a:xfrm>
            <a:off x="7451725" y="44450"/>
            <a:ext cx="165735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s-EC" sz="1600" b="1" dirty="0" smtClean="0">
                <a:solidFill>
                  <a:srgbClr val="003300"/>
                </a:solidFill>
                <a:latin typeface="Aharoni" pitchFamily="2" charset="-79"/>
                <a:cs typeface="Aharoni" pitchFamily="2" charset="-79"/>
              </a:rPr>
              <a:t>ESTUDIO DE MERCADO</a:t>
            </a:r>
            <a:endParaRPr lang="es-EC" sz="1600" b="1" dirty="0">
              <a:solidFill>
                <a:srgbClr val="003300"/>
              </a:solidFill>
              <a:latin typeface="Aharoni" pitchFamily="2" charset="-79"/>
              <a:cs typeface="Aharoni" pitchFamily="2" charset="-79"/>
            </a:endParaRPr>
          </a:p>
        </p:txBody>
      </p:sp>
    </p:spTree>
    <p:extLst>
      <p:ext uri="{BB962C8B-B14F-4D97-AF65-F5344CB8AC3E}">
        <p14:creationId xmlns:p14="http://schemas.microsoft.com/office/powerpoint/2010/main" xmlns="" val="1578223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43609" y="908720"/>
            <a:ext cx="7416824" cy="477054"/>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C" sz="2500" b="1" spc="50" dirty="0" smtClean="0">
                <a:ln w="11430"/>
                <a:solidFill>
                  <a:srgbClr val="9900CC"/>
                </a:solidFill>
                <a:effectLst>
                  <a:outerShdw blurRad="76200" dist="50800" dir="5400000" algn="tl" rotWithShape="0">
                    <a:srgbClr val="000000">
                      <a:alpha val="65000"/>
                    </a:srgbClr>
                  </a:outerShdw>
                </a:effectLst>
              </a:rPr>
              <a:t>DISEÑO DE ENCUESTAS</a:t>
            </a:r>
            <a:endParaRPr lang="es-EC" sz="2500" b="1" spc="50" dirty="0">
              <a:ln w="11430"/>
              <a:solidFill>
                <a:srgbClr val="9900CC"/>
              </a:solidFill>
              <a:effectLst>
                <a:outerShdw blurRad="76200" dist="50800" dir="5400000" algn="tl" rotWithShape="0">
                  <a:srgbClr val="000000">
                    <a:alpha val="65000"/>
                  </a:srgbClr>
                </a:outerShdw>
              </a:effectLst>
            </a:endParaRPr>
          </a:p>
        </p:txBody>
      </p:sp>
      <p:sp>
        <p:nvSpPr>
          <p:cNvPr id="5" name="4 CuadroTexto"/>
          <p:cNvSpPr txBox="1"/>
          <p:nvPr/>
        </p:nvSpPr>
        <p:spPr>
          <a:xfrm>
            <a:off x="833177" y="1484784"/>
            <a:ext cx="7776864" cy="646331"/>
          </a:xfrm>
          <a:prstGeom prst="rect">
            <a:avLst/>
          </a:prstGeom>
          <a:noFill/>
        </p:spPr>
        <p:txBody>
          <a:bodyPr wrap="square" rtlCol="0">
            <a:spAutoFit/>
          </a:bodyPr>
          <a:lstStyle/>
          <a:p>
            <a:r>
              <a:rPr lang="es-EC" b="1" dirty="0" smtClean="0"/>
              <a:t>Encuesta a los Gerentes o Propietarios de las empresas de la Asociación de transporte pesado de la provincia del Carchi</a:t>
            </a:r>
            <a:endParaRPr lang="es-EC" b="1" dirty="0"/>
          </a:p>
        </p:txBody>
      </p:sp>
      <p:sp>
        <p:nvSpPr>
          <p:cNvPr id="6" name="5 CuadroTexto"/>
          <p:cNvSpPr txBox="1"/>
          <p:nvPr/>
        </p:nvSpPr>
        <p:spPr>
          <a:xfrm>
            <a:off x="827584" y="2149997"/>
            <a:ext cx="7632849" cy="4401205"/>
          </a:xfrm>
          <a:prstGeom prst="rect">
            <a:avLst/>
          </a:prstGeom>
          <a:noFill/>
        </p:spPr>
        <p:txBody>
          <a:bodyPr wrap="square" rtlCol="0">
            <a:spAutoFit/>
          </a:bodyPr>
          <a:lstStyle/>
          <a:p>
            <a:pPr lvl="0"/>
            <a:r>
              <a:rPr lang="es-ES" sz="1400" dirty="0" smtClean="0"/>
              <a:t>1. ¿Cuántos </a:t>
            </a:r>
            <a:r>
              <a:rPr lang="es-ES" sz="1400" dirty="0"/>
              <a:t>años tiene la compañía en el mercado?</a:t>
            </a:r>
            <a:endParaRPr lang="es-EC" sz="1400" dirty="0"/>
          </a:p>
          <a:p>
            <a:r>
              <a:rPr lang="es-ES" sz="1400" dirty="0"/>
              <a:t> </a:t>
            </a:r>
            <a:endParaRPr lang="es-EC" sz="1400" dirty="0"/>
          </a:p>
          <a:p>
            <a:pPr lvl="0"/>
            <a:r>
              <a:rPr lang="es-ES" sz="1400" dirty="0" smtClean="0"/>
              <a:t>2. ¿Bajo </a:t>
            </a:r>
            <a:r>
              <a:rPr lang="es-ES" sz="1400" dirty="0"/>
              <a:t>qué modalidad trabajan los transportistas con la compañía? </a:t>
            </a:r>
            <a:endParaRPr lang="es-EC" sz="1400" dirty="0"/>
          </a:p>
          <a:p>
            <a:r>
              <a:rPr lang="es-ES" sz="1400" dirty="0"/>
              <a:t> </a:t>
            </a:r>
            <a:endParaRPr lang="es-EC" sz="1400" dirty="0"/>
          </a:p>
          <a:p>
            <a:r>
              <a:rPr lang="es-ES" sz="1400" dirty="0"/>
              <a:t>Bajo sociedad 		  Contrato ocasional		Por flete 			</a:t>
            </a:r>
            <a:endParaRPr lang="es-EC" sz="1400" dirty="0"/>
          </a:p>
          <a:p>
            <a:r>
              <a:rPr lang="es-ES" sz="1400" dirty="0" smtClean="0"/>
              <a:t>Contrato </a:t>
            </a:r>
            <a:r>
              <a:rPr lang="es-ES" sz="1400" dirty="0"/>
              <a:t>indefinido 			Otros			</a:t>
            </a:r>
            <a:endParaRPr lang="es-EC" sz="1400" dirty="0"/>
          </a:p>
          <a:p>
            <a:r>
              <a:rPr lang="es-ES" sz="1400" dirty="0"/>
              <a:t> </a:t>
            </a:r>
            <a:endParaRPr lang="es-EC" sz="1400" dirty="0"/>
          </a:p>
          <a:p>
            <a:r>
              <a:rPr lang="es-ES" sz="1400" dirty="0"/>
              <a:t>Especifique………………………..</a:t>
            </a:r>
            <a:endParaRPr lang="es-EC" sz="1400" dirty="0"/>
          </a:p>
          <a:p>
            <a:r>
              <a:rPr lang="es-ES" sz="1400" dirty="0"/>
              <a:t> </a:t>
            </a:r>
            <a:endParaRPr lang="es-EC" sz="1400" dirty="0"/>
          </a:p>
          <a:p>
            <a:pPr lvl="0"/>
            <a:r>
              <a:rPr lang="es-ES" sz="1400" dirty="0" smtClean="0"/>
              <a:t>3. ¿Cuántos </a:t>
            </a:r>
            <a:r>
              <a:rPr lang="es-ES" sz="1400" dirty="0"/>
              <a:t>transportistas de vehículos pesados trabajan con la compañía? </a:t>
            </a:r>
            <a:endParaRPr lang="es-EC" sz="1400" dirty="0"/>
          </a:p>
          <a:p>
            <a:r>
              <a:rPr lang="es-ES" sz="1400" dirty="0"/>
              <a:t> </a:t>
            </a:r>
            <a:endParaRPr lang="es-EC" sz="1400" dirty="0"/>
          </a:p>
          <a:p>
            <a:pPr lvl="0"/>
            <a:r>
              <a:rPr lang="es-ES" sz="1400" dirty="0" smtClean="0"/>
              <a:t>4. ¿En </a:t>
            </a:r>
            <a:r>
              <a:rPr lang="es-ES" sz="1400" dirty="0"/>
              <a:t>promedio cuántos vehículos de transporte pesado trabajan con su compañía?</a:t>
            </a:r>
            <a:endParaRPr lang="es-EC" sz="1400" dirty="0"/>
          </a:p>
          <a:p>
            <a:r>
              <a:rPr lang="es-ES" sz="1400" dirty="0"/>
              <a:t> </a:t>
            </a:r>
            <a:endParaRPr lang="es-EC" sz="1400" dirty="0"/>
          </a:p>
          <a:p>
            <a:pPr lvl="0"/>
            <a:r>
              <a:rPr lang="es-ES" sz="1400" dirty="0" smtClean="0"/>
              <a:t>5. ¿Cuántos </a:t>
            </a:r>
            <a:r>
              <a:rPr lang="es-ES" sz="1400" dirty="0"/>
              <a:t>vehículos de transporte pesado están registrados en los activos de su compañía?</a:t>
            </a:r>
            <a:endParaRPr lang="es-EC" sz="1400" dirty="0"/>
          </a:p>
          <a:p>
            <a:r>
              <a:rPr lang="es-ES" sz="1400" dirty="0"/>
              <a:t> </a:t>
            </a:r>
            <a:endParaRPr lang="es-EC" sz="1400" dirty="0"/>
          </a:p>
          <a:p>
            <a:r>
              <a:rPr lang="es-EC" sz="1400" dirty="0"/>
              <a:t/>
            </a:r>
            <a:br>
              <a:rPr lang="es-EC" sz="1400" dirty="0"/>
            </a:br>
            <a:r>
              <a:rPr lang="es-ES" sz="1400" dirty="0"/>
              <a:t>Ningún Vehículo 		Un vehículo 		       Al menos 90 vehículos</a:t>
            </a:r>
            <a:endParaRPr lang="es-EC" sz="1400" dirty="0"/>
          </a:p>
          <a:p>
            <a:endParaRPr lang="es-EC" sz="1400" dirty="0"/>
          </a:p>
        </p:txBody>
      </p:sp>
      <p:sp>
        <p:nvSpPr>
          <p:cNvPr id="7" name="6 Rectángulo"/>
          <p:cNvSpPr>
            <a:spLocks/>
          </p:cNvSpPr>
          <p:nvPr/>
        </p:nvSpPr>
        <p:spPr>
          <a:xfrm>
            <a:off x="2771800" y="3057099"/>
            <a:ext cx="295275" cy="228600"/>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8" name="7 Rectángulo"/>
          <p:cNvSpPr>
            <a:spLocks/>
          </p:cNvSpPr>
          <p:nvPr/>
        </p:nvSpPr>
        <p:spPr>
          <a:xfrm>
            <a:off x="5580112" y="3057099"/>
            <a:ext cx="295275" cy="228600"/>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9" name="8 Rectángulo"/>
          <p:cNvSpPr>
            <a:spLocks/>
          </p:cNvSpPr>
          <p:nvPr/>
        </p:nvSpPr>
        <p:spPr>
          <a:xfrm>
            <a:off x="7380312" y="3057099"/>
            <a:ext cx="295275" cy="228600"/>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10" name="9 Rectángulo"/>
          <p:cNvSpPr>
            <a:spLocks/>
          </p:cNvSpPr>
          <p:nvPr/>
        </p:nvSpPr>
        <p:spPr>
          <a:xfrm>
            <a:off x="2802865" y="3440942"/>
            <a:ext cx="295275" cy="228600"/>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11" name="10 Rectángulo"/>
          <p:cNvSpPr>
            <a:spLocks/>
          </p:cNvSpPr>
          <p:nvPr/>
        </p:nvSpPr>
        <p:spPr>
          <a:xfrm>
            <a:off x="5580111" y="3440942"/>
            <a:ext cx="295275" cy="228600"/>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12" name="11 Rectángulo"/>
          <p:cNvSpPr>
            <a:spLocks/>
          </p:cNvSpPr>
          <p:nvPr/>
        </p:nvSpPr>
        <p:spPr>
          <a:xfrm>
            <a:off x="2771799" y="5834980"/>
            <a:ext cx="295275" cy="228600"/>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13" name="12 Rectángulo"/>
          <p:cNvSpPr>
            <a:spLocks/>
          </p:cNvSpPr>
          <p:nvPr/>
        </p:nvSpPr>
        <p:spPr>
          <a:xfrm>
            <a:off x="5284835" y="5834980"/>
            <a:ext cx="295275" cy="228600"/>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14" name="13 Rectángulo"/>
          <p:cNvSpPr>
            <a:spLocks/>
          </p:cNvSpPr>
          <p:nvPr/>
        </p:nvSpPr>
        <p:spPr>
          <a:xfrm>
            <a:off x="7956376" y="5834980"/>
            <a:ext cx="295275" cy="228600"/>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15" name="8 CuadroTexto"/>
          <p:cNvSpPr txBox="1">
            <a:spLocks noChangeArrowheads="1"/>
          </p:cNvSpPr>
          <p:nvPr/>
        </p:nvSpPr>
        <p:spPr bwMode="auto">
          <a:xfrm>
            <a:off x="7451725" y="44450"/>
            <a:ext cx="165735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s-EC" sz="1600" b="1" dirty="0" smtClean="0">
                <a:solidFill>
                  <a:srgbClr val="003300"/>
                </a:solidFill>
                <a:latin typeface="Aharoni" pitchFamily="2" charset="-79"/>
                <a:cs typeface="Aharoni" pitchFamily="2" charset="-79"/>
              </a:rPr>
              <a:t>ESTUDIO DE MERCADO</a:t>
            </a:r>
            <a:endParaRPr lang="es-EC" sz="1600" b="1" dirty="0">
              <a:solidFill>
                <a:srgbClr val="003300"/>
              </a:solidFill>
              <a:latin typeface="Aharoni" pitchFamily="2" charset="-79"/>
              <a:cs typeface="Aharoni" pitchFamily="2" charset="-79"/>
            </a:endParaRPr>
          </a:p>
        </p:txBody>
      </p:sp>
    </p:spTree>
    <p:extLst>
      <p:ext uri="{BB962C8B-B14F-4D97-AF65-F5344CB8AC3E}">
        <p14:creationId xmlns:p14="http://schemas.microsoft.com/office/powerpoint/2010/main" xmlns="" val="2912555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arn(inVertical)">
                                      <p:cBhvr>
                                        <p:cTn id="38" dur="500"/>
                                        <p:tgtEl>
                                          <p:spTgt spid="13"/>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animBg="1"/>
      <p:bldP spid="8" grpId="0" animBg="1"/>
      <p:bldP spid="9" grpId="0" animBg="1"/>
      <p:bldP spid="10" grpId="0" animBg="1"/>
      <p:bldP spid="11" grpId="0" animBg="1"/>
      <p:bldP spid="12" grpId="0" animBg="1"/>
      <p:bldP spid="13"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43609" y="908720"/>
            <a:ext cx="7416824" cy="477054"/>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C" sz="2500" b="1" spc="50" dirty="0" smtClean="0">
                <a:ln w="11430"/>
                <a:solidFill>
                  <a:srgbClr val="9900CC"/>
                </a:solidFill>
                <a:effectLst>
                  <a:outerShdw blurRad="76200" dist="50800" dir="5400000" algn="tl" rotWithShape="0">
                    <a:srgbClr val="000000">
                      <a:alpha val="65000"/>
                    </a:srgbClr>
                  </a:outerShdw>
                </a:effectLst>
              </a:rPr>
              <a:t>DISEÑO DE ENCUESTAS</a:t>
            </a:r>
            <a:endParaRPr lang="es-EC" sz="2500" b="1" spc="50" dirty="0">
              <a:ln w="11430"/>
              <a:solidFill>
                <a:srgbClr val="9900CC"/>
              </a:solidFill>
              <a:effectLst>
                <a:outerShdw blurRad="76200" dist="50800" dir="5400000" algn="tl" rotWithShape="0">
                  <a:srgbClr val="000000">
                    <a:alpha val="65000"/>
                  </a:srgbClr>
                </a:outerShdw>
              </a:effectLst>
            </a:endParaRPr>
          </a:p>
        </p:txBody>
      </p:sp>
      <p:sp>
        <p:nvSpPr>
          <p:cNvPr id="5" name="8 CuadroTexto"/>
          <p:cNvSpPr txBox="1">
            <a:spLocks noChangeArrowheads="1"/>
          </p:cNvSpPr>
          <p:nvPr/>
        </p:nvSpPr>
        <p:spPr bwMode="auto">
          <a:xfrm>
            <a:off x="7451725" y="44450"/>
            <a:ext cx="165735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s-EC" sz="1600" b="1" dirty="0" smtClean="0">
                <a:solidFill>
                  <a:srgbClr val="003300"/>
                </a:solidFill>
                <a:latin typeface="Aharoni" pitchFamily="2" charset="-79"/>
                <a:cs typeface="Aharoni" pitchFamily="2" charset="-79"/>
              </a:rPr>
              <a:t>ESTUDIO DE MERCADO</a:t>
            </a:r>
            <a:endParaRPr lang="es-EC" sz="1600" b="1" dirty="0">
              <a:solidFill>
                <a:srgbClr val="003300"/>
              </a:solidFill>
              <a:latin typeface="Aharoni" pitchFamily="2" charset="-79"/>
              <a:cs typeface="Aharoni" pitchFamily="2" charset="-79"/>
            </a:endParaRPr>
          </a:p>
        </p:txBody>
      </p:sp>
      <p:sp>
        <p:nvSpPr>
          <p:cNvPr id="6" name="5 CuadroTexto"/>
          <p:cNvSpPr txBox="1"/>
          <p:nvPr/>
        </p:nvSpPr>
        <p:spPr>
          <a:xfrm>
            <a:off x="833177" y="1484784"/>
            <a:ext cx="7776864" cy="646331"/>
          </a:xfrm>
          <a:prstGeom prst="rect">
            <a:avLst/>
          </a:prstGeom>
          <a:noFill/>
        </p:spPr>
        <p:txBody>
          <a:bodyPr wrap="square" rtlCol="0">
            <a:spAutoFit/>
          </a:bodyPr>
          <a:lstStyle/>
          <a:p>
            <a:r>
              <a:rPr lang="es-EC" b="1" dirty="0" smtClean="0"/>
              <a:t>Encuesta a los transportistas de la Asociación de transporte pesado de la provincia del Carchi</a:t>
            </a:r>
            <a:endParaRPr lang="es-EC" b="1" dirty="0"/>
          </a:p>
        </p:txBody>
      </p:sp>
      <p:sp>
        <p:nvSpPr>
          <p:cNvPr id="7" name="6 CuadroTexto"/>
          <p:cNvSpPr txBox="1"/>
          <p:nvPr/>
        </p:nvSpPr>
        <p:spPr>
          <a:xfrm>
            <a:off x="827584" y="2266414"/>
            <a:ext cx="7632849" cy="3754874"/>
          </a:xfrm>
          <a:prstGeom prst="rect">
            <a:avLst/>
          </a:prstGeom>
          <a:noFill/>
        </p:spPr>
        <p:txBody>
          <a:bodyPr wrap="square" rtlCol="0">
            <a:spAutoFit/>
          </a:bodyPr>
          <a:lstStyle/>
          <a:p>
            <a:pPr marL="342900" lvl="0" indent="-342900">
              <a:buAutoNum type="arabicPeriod"/>
            </a:pPr>
            <a:r>
              <a:rPr lang="es-ES" sz="1400" dirty="0" smtClean="0"/>
              <a:t>¿</a:t>
            </a:r>
            <a:r>
              <a:rPr lang="es-ES" sz="1400" dirty="0"/>
              <a:t>Cuántos vehículos de transporte pesado tiene</a:t>
            </a:r>
            <a:r>
              <a:rPr lang="es-ES" sz="1400" dirty="0" smtClean="0"/>
              <a:t>?</a:t>
            </a:r>
          </a:p>
          <a:p>
            <a:pPr lvl="0"/>
            <a:endParaRPr lang="es-EC" sz="1400" dirty="0"/>
          </a:p>
          <a:p>
            <a:r>
              <a:rPr lang="es-ES" sz="1400" dirty="0"/>
              <a:t>1			</a:t>
            </a:r>
            <a:r>
              <a:rPr lang="es-ES" sz="1400" dirty="0" smtClean="0"/>
              <a:t>2</a:t>
            </a:r>
            <a:r>
              <a:rPr lang="es-ES" sz="1400" dirty="0"/>
              <a:t>			</a:t>
            </a:r>
            <a:r>
              <a:rPr lang="es-ES" sz="1400" dirty="0" smtClean="0"/>
              <a:t>3</a:t>
            </a:r>
            <a:r>
              <a:rPr lang="es-ES" sz="1400" dirty="0"/>
              <a:t>			</a:t>
            </a:r>
            <a:endParaRPr lang="es-EC" sz="1400" dirty="0"/>
          </a:p>
          <a:p>
            <a:r>
              <a:rPr lang="es-ES" sz="1400" dirty="0"/>
              <a:t>4		 	</a:t>
            </a:r>
            <a:r>
              <a:rPr lang="es-ES" sz="1400" dirty="0" smtClean="0"/>
              <a:t>más </a:t>
            </a:r>
            <a:r>
              <a:rPr lang="es-ES" sz="1400" dirty="0"/>
              <a:t>de 4	</a:t>
            </a:r>
            <a:endParaRPr lang="es-EC" sz="1400" dirty="0"/>
          </a:p>
          <a:p>
            <a:endParaRPr lang="es-ES" sz="1400" dirty="0" smtClean="0"/>
          </a:p>
          <a:p>
            <a:r>
              <a:rPr lang="es-ES" sz="1400" dirty="0"/>
              <a:t> </a:t>
            </a:r>
            <a:endParaRPr lang="es-EC" sz="1400" dirty="0"/>
          </a:p>
          <a:p>
            <a:pPr lvl="0"/>
            <a:r>
              <a:rPr lang="es-ES" sz="1400" dirty="0" smtClean="0"/>
              <a:t>2. </a:t>
            </a:r>
            <a:r>
              <a:rPr lang="es-ES" sz="1400" dirty="0"/>
              <a:t>¿Usted maneja su/s  vehículo/s de transporte pesado?</a:t>
            </a:r>
            <a:endParaRPr lang="es-EC" sz="1400" dirty="0"/>
          </a:p>
          <a:p>
            <a:r>
              <a:rPr lang="es-ES" sz="1400" dirty="0"/>
              <a:t> </a:t>
            </a:r>
            <a:endParaRPr lang="es-EC" sz="1400" dirty="0"/>
          </a:p>
          <a:p>
            <a:r>
              <a:rPr lang="es-ES" sz="1400" dirty="0"/>
              <a:t>SI					NO</a:t>
            </a:r>
            <a:endParaRPr lang="es-EC" sz="1400" dirty="0"/>
          </a:p>
          <a:p>
            <a:r>
              <a:rPr lang="es-ES" sz="1400" dirty="0"/>
              <a:t> </a:t>
            </a:r>
            <a:endParaRPr lang="es-EC" sz="1400" dirty="0"/>
          </a:p>
          <a:p>
            <a:pPr lvl="0"/>
            <a:r>
              <a:rPr lang="es-ES" sz="1400" dirty="0" smtClean="0"/>
              <a:t>3. </a:t>
            </a:r>
            <a:r>
              <a:rPr lang="es-ES" sz="1400" dirty="0"/>
              <a:t>¿De ser el caso, que valor paga en promedio mensualmente al/los chofer/es de su/s vehículo/s de transporte pesado?</a:t>
            </a:r>
            <a:endParaRPr lang="es-EC" sz="1400" dirty="0"/>
          </a:p>
          <a:p>
            <a:r>
              <a:rPr lang="es-ES" sz="1400" dirty="0"/>
              <a:t> </a:t>
            </a:r>
            <a:endParaRPr lang="es-EC" sz="1400" dirty="0"/>
          </a:p>
          <a:p>
            <a:pPr lvl="0"/>
            <a:r>
              <a:rPr lang="es-ES" sz="1400" dirty="0" smtClean="0"/>
              <a:t>4. En </a:t>
            </a:r>
            <a:r>
              <a:rPr lang="es-ES" sz="1400" dirty="0"/>
              <a:t>promedio, ¿cuál es el valor comercial de su/s vehículos/s de transporte pesado?</a:t>
            </a:r>
            <a:endParaRPr lang="es-EC" sz="1400" dirty="0"/>
          </a:p>
          <a:p>
            <a:r>
              <a:rPr lang="es-ES" sz="1400" dirty="0"/>
              <a:t> </a:t>
            </a:r>
            <a:endParaRPr lang="es-EC" sz="1400" dirty="0"/>
          </a:p>
          <a:p>
            <a:endParaRPr lang="es-EC" sz="1400" dirty="0"/>
          </a:p>
        </p:txBody>
      </p:sp>
      <p:sp>
        <p:nvSpPr>
          <p:cNvPr id="8" name="7 Rectángulo"/>
          <p:cNvSpPr>
            <a:spLocks/>
          </p:cNvSpPr>
          <p:nvPr/>
        </p:nvSpPr>
        <p:spPr>
          <a:xfrm>
            <a:off x="2187777" y="2696344"/>
            <a:ext cx="295275" cy="228600"/>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9" name="8 Rectángulo"/>
          <p:cNvSpPr>
            <a:spLocks/>
          </p:cNvSpPr>
          <p:nvPr/>
        </p:nvSpPr>
        <p:spPr>
          <a:xfrm>
            <a:off x="2187777" y="3200400"/>
            <a:ext cx="295275" cy="228600"/>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dirty="0"/>
          </a:p>
        </p:txBody>
      </p:sp>
      <p:sp>
        <p:nvSpPr>
          <p:cNvPr id="10" name="9 Rectángulo"/>
          <p:cNvSpPr>
            <a:spLocks/>
          </p:cNvSpPr>
          <p:nvPr/>
        </p:nvSpPr>
        <p:spPr>
          <a:xfrm>
            <a:off x="5076056" y="2696344"/>
            <a:ext cx="295275" cy="228600"/>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11" name="10 Rectángulo"/>
          <p:cNvSpPr>
            <a:spLocks/>
          </p:cNvSpPr>
          <p:nvPr/>
        </p:nvSpPr>
        <p:spPr>
          <a:xfrm>
            <a:off x="7119427" y="4208512"/>
            <a:ext cx="295275" cy="228600"/>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12" name="11 Rectángulo"/>
          <p:cNvSpPr>
            <a:spLocks/>
          </p:cNvSpPr>
          <p:nvPr/>
        </p:nvSpPr>
        <p:spPr>
          <a:xfrm>
            <a:off x="7119428" y="2696344"/>
            <a:ext cx="295275" cy="228600"/>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13" name="12 Rectángulo"/>
          <p:cNvSpPr>
            <a:spLocks/>
          </p:cNvSpPr>
          <p:nvPr/>
        </p:nvSpPr>
        <p:spPr>
          <a:xfrm>
            <a:off x="2187777" y="4208512"/>
            <a:ext cx="295275" cy="228600"/>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dirty="0"/>
          </a:p>
        </p:txBody>
      </p:sp>
      <p:sp>
        <p:nvSpPr>
          <p:cNvPr id="14" name="13 Rectángulo"/>
          <p:cNvSpPr>
            <a:spLocks/>
          </p:cNvSpPr>
          <p:nvPr/>
        </p:nvSpPr>
        <p:spPr>
          <a:xfrm>
            <a:off x="5076055" y="3200400"/>
            <a:ext cx="295275" cy="228600"/>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Tree>
    <p:extLst>
      <p:ext uri="{BB962C8B-B14F-4D97-AF65-F5344CB8AC3E}">
        <p14:creationId xmlns:p14="http://schemas.microsoft.com/office/powerpoint/2010/main" xmlns="" val="2655166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inVertical)">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animBg="1"/>
      <p:bldP spid="9" grpId="0" animBg="1"/>
      <p:bldP spid="10" grpId="0" animBg="1"/>
      <p:bldP spid="11" grpId="0" animBg="1"/>
      <p:bldP spid="12" grpId="0" animBg="1"/>
      <p:bldP spid="13"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43609" y="908720"/>
            <a:ext cx="7416824" cy="477054"/>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C" sz="2500" b="1" spc="50" dirty="0" smtClean="0">
                <a:ln w="11430"/>
                <a:solidFill>
                  <a:srgbClr val="9900CC"/>
                </a:solidFill>
                <a:effectLst>
                  <a:outerShdw blurRad="76200" dist="50800" dir="5400000" algn="tl" rotWithShape="0">
                    <a:srgbClr val="000000">
                      <a:alpha val="65000"/>
                    </a:srgbClr>
                  </a:outerShdw>
                </a:effectLst>
              </a:rPr>
              <a:t>DISEÑO DE ENCUESTAS</a:t>
            </a:r>
            <a:endParaRPr lang="es-EC" sz="2500" b="1" spc="50" dirty="0">
              <a:ln w="11430"/>
              <a:solidFill>
                <a:srgbClr val="9900CC"/>
              </a:solidFill>
              <a:effectLst>
                <a:outerShdw blurRad="76200" dist="50800" dir="5400000" algn="tl" rotWithShape="0">
                  <a:srgbClr val="000000">
                    <a:alpha val="65000"/>
                  </a:srgbClr>
                </a:outerShdw>
              </a:effectLst>
            </a:endParaRPr>
          </a:p>
        </p:txBody>
      </p:sp>
      <p:sp>
        <p:nvSpPr>
          <p:cNvPr id="5" name="8 CuadroTexto"/>
          <p:cNvSpPr txBox="1">
            <a:spLocks noChangeArrowheads="1"/>
          </p:cNvSpPr>
          <p:nvPr/>
        </p:nvSpPr>
        <p:spPr bwMode="auto">
          <a:xfrm>
            <a:off x="7451725" y="44450"/>
            <a:ext cx="165735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s-EC" sz="1600" b="1" dirty="0" smtClean="0">
                <a:solidFill>
                  <a:srgbClr val="003300"/>
                </a:solidFill>
                <a:latin typeface="Aharoni" pitchFamily="2" charset="-79"/>
                <a:cs typeface="Aharoni" pitchFamily="2" charset="-79"/>
              </a:rPr>
              <a:t>ESTUDIO DE MERCADO</a:t>
            </a:r>
            <a:endParaRPr lang="es-EC" sz="1600" b="1" dirty="0">
              <a:solidFill>
                <a:srgbClr val="003300"/>
              </a:solidFill>
              <a:latin typeface="Aharoni" pitchFamily="2" charset="-79"/>
              <a:cs typeface="Aharoni" pitchFamily="2" charset="-79"/>
            </a:endParaRPr>
          </a:p>
        </p:txBody>
      </p:sp>
      <p:sp>
        <p:nvSpPr>
          <p:cNvPr id="6" name="5 CuadroTexto"/>
          <p:cNvSpPr txBox="1"/>
          <p:nvPr/>
        </p:nvSpPr>
        <p:spPr>
          <a:xfrm>
            <a:off x="833177" y="1484784"/>
            <a:ext cx="7776864" cy="646331"/>
          </a:xfrm>
          <a:prstGeom prst="rect">
            <a:avLst/>
          </a:prstGeom>
          <a:noFill/>
        </p:spPr>
        <p:txBody>
          <a:bodyPr wrap="square" rtlCol="0">
            <a:spAutoFit/>
          </a:bodyPr>
          <a:lstStyle/>
          <a:p>
            <a:r>
              <a:rPr lang="es-EC" dirty="0" smtClean="0"/>
              <a:t>Encuesta a los transportistas de la Asociación de transporte pesado de la provincia del Carchi</a:t>
            </a:r>
            <a:endParaRPr lang="es-EC" dirty="0"/>
          </a:p>
        </p:txBody>
      </p:sp>
      <p:sp>
        <p:nvSpPr>
          <p:cNvPr id="7" name="6 CuadroTexto"/>
          <p:cNvSpPr txBox="1"/>
          <p:nvPr/>
        </p:nvSpPr>
        <p:spPr>
          <a:xfrm>
            <a:off x="827584" y="2266414"/>
            <a:ext cx="7632849" cy="3754874"/>
          </a:xfrm>
          <a:prstGeom prst="rect">
            <a:avLst/>
          </a:prstGeom>
          <a:noFill/>
        </p:spPr>
        <p:txBody>
          <a:bodyPr wrap="square" rtlCol="0">
            <a:spAutoFit/>
          </a:bodyPr>
          <a:lstStyle/>
          <a:p>
            <a:pPr lvl="0"/>
            <a:r>
              <a:rPr lang="es-ES" sz="1400" dirty="0" smtClean="0"/>
              <a:t>5. ¿Con </a:t>
            </a:r>
            <a:r>
              <a:rPr lang="es-ES" sz="1400" dirty="0"/>
              <a:t>qué frecuencia realiza viajes con su/s vehículo/s de transporte pesado semanalmente? </a:t>
            </a:r>
            <a:endParaRPr lang="es-EC" sz="1400" dirty="0"/>
          </a:p>
          <a:p>
            <a:pPr lvl="0"/>
            <a:endParaRPr lang="es-EC" sz="1400" dirty="0"/>
          </a:p>
          <a:p>
            <a:r>
              <a:rPr lang="es-ES" sz="1400" dirty="0"/>
              <a:t>1 viaje 			2 viajes			3 viajes 			</a:t>
            </a:r>
            <a:endParaRPr lang="es-EC" sz="1400" dirty="0"/>
          </a:p>
          <a:p>
            <a:r>
              <a:rPr lang="es-ES" sz="1400" dirty="0"/>
              <a:t>4 viajes 		 	</a:t>
            </a:r>
            <a:r>
              <a:rPr lang="es-ES" sz="1400" dirty="0" smtClean="0"/>
              <a:t>más </a:t>
            </a:r>
            <a:r>
              <a:rPr lang="es-ES" sz="1400" dirty="0"/>
              <a:t>de 4	</a:t>
            </a:r>
            <a:endParaRPr lang="es-EC" sz="1400" dirty="0"/>
          </a:p>
          <a:p>
            <a:endParaRPr lang="es-ES" sz="1400" dirty="0" smtClean="0"/>
          </a:p>
          <a:p>
            <a:r>
              <a:rPr lang="es-ES" sz="1400" dirty="0"/>
              <a:t> </a:t>
            </a:r>
            <a:endParaRPr lang="es-EC" sz="1400" dirty="0"/>
          </a:p>
          <a:p>
            <a:pPr lvl="0"/>
            <a:r>
              <a:rPr lang="es-ES" sz="1400" dirty="0" smtClean="0"/>
              <a:t>6. </a:t>
            </a:r>
            <a:r>
              <a:rPr lang="es-ES" sz="1400" dirty="0"/>
              <a:t>De los productos que usted transporta ¿Qué tipo considera que es el más frecuente? </a:t>
            </a:r>
            <a:endParaRPr lang="es-EC" sz="1400" dirty="0"/>
          </a:p>
          <a:p>
            <a:endParaRPr lang="es-ES" sz="1400" dirty="0" smtClean="0"/>
          </a:p>
          <a:p>
            <a:r>
              <a:rPr lang="es-ES" sz="1400" dirty="0" smtClean="0"/>
              <a:t>Agrícolas</a:t>
            </a:r>
            <a:r>
              <a:rPr lang="es-ES" sz="1400" dirty="0"/>
              <a:t>		Para la construcción		</a:t>
            </a:r>
            <a:r>
              <a:rPr lang="es-ES" sz="1400" dirty="0" smtClean="0"/>
              <a:t>Industriales</a:t>
            </a:r>
          </a:p>
          <a:p>
            <a:endParaRPr lang="es-ES" sz="1400" dirty="0"/>
          </a:p>
          <a:p>
            <a:r>
              <a:rPr lang="es-ES" sz="1400" dirty="0"/>
              <a:t>Para comercialización</a:t>
            </a:r>
            <a:endParaRPr lang="es-EC" sz="1400" dirty="0"/>
          </a:p>
          <a:p>
            <a:r>
              <a:rPr lang="es-ES" sz="1400" dirty="0"/>
              <a:t> </a:t>
            </a:r>
            <a:endParaRPr lang="es-EC" sz="1400" dirty="0"/>
          </a:p>
          <a:p>
            <a:pPr lvl="0"/>
            <a:r>
              <a:rPr lang="es-ES" sz="1400" dirty="0"/>
              <a:t>7</a:t>
            </a:r>
            <a:r>
              <a:rPr lang="es-ES" sz="1400" dirty="0" smtClean="0"/>
              <a:t>. </a:t>
            </a:r>
            <a:r>
              <a:rPr lang="es-ES" sz="1400" dirty="0"/>
              <a:t>Cuánto le pagan en promedio por viaje</a:t>
            </a:r>
            <a:endParaRPr lang="es-EC" sz="1400" dirty="0"/>
          </a:p>
          <a:p>
            <a:r>
              <a:rPr lang="es-ES" sz="1400" dirty="0"/>
              <a:t>  </a:t>
            </a:r>
            <a:endParaRPr lang="es-EC" sz="1400" dirty="0"/>
          </a:p>
          <a:p>
            <a:endParaRPr lang="es-EC" sz="1400" dirty="0"/>
          </a:p>
        </p:txBody>
      </p:sp>
      <p:sp>
        <p:nvSpPr>
          <p:cNvPr id="8" name="7 Rectángulo"/>
          <p:cNvSpPr>
            <a:spLocks/>
          </p:cNvSpPr>
          <p:nvPr/>
        </p:nvSpPr>
        <p:spPr>
          <a:xfrm>
            <a:off x="2163773" y="2984376"/>
            <a:ext cx="295275" cy="228600"/>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9" name="8 Rectángulo"/>
          <p:cNvSpPr>
            <a:spLocks/>
          </p:cNvSpPr>
          <p:nvPr/>
        </p:nvSpPr>
        <p:spPr>
          <a:xfrm>
            <a:off x="2163772" y="3344416"/>
            <a:ext cx="295275" cy="228600"/>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dirty="0"/>
          </a:p>
        </p:txBody>
      </p:sp>
      <p:sp>
        <p:nvSpPr>
          <p:cNvPr id="10" name="9 Rectángulo"/>
          <p:cNvSpPr>
            <a:spLocks/>
          </p:cNvSpPr>
          <p:nvPr/>
        </p:nvSpPr>
        <p:spPr>
          <a:xfrm>
            <a:off x="5076055" y="2984376"/>
            <a:ext cx="295275" cy="228600"/>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11" name="10 Rectángulo"/>
          <p:cNvSpPr>
            <a:spLocks/>
          </p:cNvSpPr>
          <p:nvPr/>
        </p:nvSpPr>
        <p:spPr>
          <a:xfrm>
            <a:off x="4748620" y="4424536"/>
            <a:ext cx="295275" cy="228600"/>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12" name="11 Rectángulo"/>
          <p:cNvSpPr>
            <a:spLocks/>
          </p:cNvSpPr>
          <p:nvPr/>
        </p:nvSpPr>
        <p:spPr>
          <a:xfrm>
            <a:off x="7562386" y="2984376"/>
            <a:ext cx="295275" cy="228600"/>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13" name="12 Rectángulo"/>
          <p:cNvSpPr>
            <a:spLocks/>
          </p:cNvSpPr>
          <p:nvPr/>
        </p:nvSpPr>
        <p:spPr>
          <a:xfrm>
            <a:off x="2163773" y="4424536"/>
            <a:ext cx="295275" cy="228600"/>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dirty="0"/>
          </a:p>
        </p:txBody>
      </p:sp>
      <p:sp>
        <p:nvSpPr>
          <p:cNvPr id="14" name="13 Rectángulo"/>
          <p:cNvSpPr>
            <a:spLocks/>
          </p:cNvSpPr>
          <p:nvPr/>
        </p:nvSpPr>
        <p:spPr>
          <a:xfrm>
            <a:off x="5076054" y="3344416"/>
            <a:ext cx="295275" cy="228600"/>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15" name="14 Rectángulo"/>
          <p:cNvSpPr>
            <a:spLocks/>
          </p:cNvSpPr>
          <p:nvPr/>
        </p:nvSpPr>
        <p:spPr>
          <a:xfrm>
            <a:off x="6876256" y="4424536"/>
            <a:ext cx="295275" cy="228600"/>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16" name="15 Rectángulo"/>
          <p:cNvSpPr>
            <a:spLocks/>
          </p:cNvSpPr>
          <p:nvPr/>
        </p:nvSpPr>
        <p:spPr>
          <a:xfrm>
            <a:off x="3556645" y="4856584"/>
            <a:ext cx="295275" cy="228600"/>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dirty="0"/>
          </a:p>
        </p:txBody>
      </p:sp>
    </p:spTree>
    <p:extLst>
      <p:ext uri="{BB962C8B-B14F-4D97-AF65-F5344CB8AC3E}">
        <p14:creationId xmlns:p14="http://schemas.microsoft.com/office/powerpoint/2010/main" xmlns="" val="1375309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arn(inVertical)">
                                      <p:cBhvr>
                                        <p:cTn id="33" dur="500"/>
                                        <p:tgtEl>
                                          <p:spTgt spid="15"/>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arn(inVertical)">
                                      <p:cBhvr>
                                        <p:cTn id="39" dur="500"/>
                                        <p:tgtEl>
                                          <p:spTgt spid="13"/>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971550" y="1066800"/>
            <a:ext cx="7200900" cy="4954588"/>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57150" cap="flat" cmpd="sng" algn="ctr">
            <a:solidFill>
              <a:srgbClr val="9BBB59">
                <a:lumMod val="50000"/>
              </a:srgbClr>
            </a:solidFill>
            <a:prstDash val="solid"/>
          </a:ln>
          <a:effectLst>
            <a:outerShdw blurRad="40000" dist="20000" dir="5400000" rotWithShape="0">
              <a:srgbClr val="000000">
                <a:alpha val="38000"/>
              </a:srgbClr>
            </a:outerShdw>
          </a:effectLst>
        </p:spPr>
        <p:txBody>
          <a:bodyPr>
            <a:spAutoFit/>
          </a:bodyPr>
          <a:lstStyle/>
          <a:p>
            <a:pPr algn="ctr" fontAlgn="auto">
              <a:spcBef>
                <a:spcPts val="0"/>
              </a:spcBef>
              <a:spcAft>
                <a:spcPts val="0"/>
              </a:spcAft>
              <a:defRPr/>
            </a:pPr>
            <a:endParaRPr lang="es-EC" sz="2500" b="1" kern="0" dirty="0">
              <a:solidFill>
                <a:srgbClr val="7030A0"/>
              </a:solidFill>
              <a:latin typeface="Berlin Sans FB Demi" pitchFamily="34" charset="0"/>
            </a:endParaRPr>
          </a:p>
          <a:p>
            <a:pPr algn="ctr" fontAlgn="auto">
              <a:spcBef>
                <a:spcPts val="0"/>
              </a:spcBef>
              <a:spcAft>
                <a:spcPts val="0"/>
              </a:spcAft>
              <a:defRPr/>
            </a:pPr>
            <a:r>
              <a:rPr lang="es-EC" sz="7200" b="1" kern="0" dirty="0">
                <a:solidFill>
                  <a:srgbClr val="7030A0"/>
                </a:solidFill>
                <a:latin typeface="Arial Black" pitchFamily="34" charset="0"/>
              </a:rPr>
              <a:t>CAPÍTULO I</a:t>
            </a:r>
          </a:p>
          <a:p>
            <a:pPr algn="ctr" fontAlgn="auto">
              <a:spcBef>
                <a:spcPts val="0"/>
              </a:spcBef>
              <a:spcAft>
                <a:spcPts val="0"/>
              </a:spcAft>
              <a:defRPr/>
            </a:pPr>
            <a:endParaRPr lang="es-EC" sz="5000" b="1" kern="0" dirty="0">
              <a:solidFill>
                <a:srgbClr val="7030A0"/>
              </a:solidFill>
              <a:latin typeface="Arial Black" pitchFamily="34" charset="0"/>
            </a:endParaRPr>
          </a:p>
          <a:p>
            <a:pPr algn="ctr" fontAlgn="auto">
              <a:spcBef>
                <a:spcPts val="0"/>
              </a:spcBef>
              <a:spcAft>
                <a:spcPts val="0"/>
              </a:spcAft>
              <a:defRPr/>
            </a:pPr>
            <a:r>
              <a:rPr lang="es-EC" sz="7200" b="1" kern="0" dirty="0">
                <a:solidFill>
                  <a:srgbClr val="7030A0"/>
                </a:solidFill>
                <a:latin typeface="Arial Black" pitchFamily="34" charset="0"/>
              </a:rPr>
              <a:t>ASPECTOS GENERALES</a:t>
            </a:r>
          </a:p>
          <a:p>
            <a:pPr algn="ctr" fontAlgn="auto">
              <a:spcBef>
                <a:spcPts val="0"/>
              </a:spcBef>
              <a:spcAft>
                <a:spcPts val="0"/>
              </a:spcAft>
              <a:defRPr/>
            </a:pPr>
            <a:endParaRPr lang="es-EC" sz="2500" b="1" kern="0" dirty="0">
              <a:solidFill>
                <a:srgbClr val="7030A0"/>
              </a:solidFill>
              <a:latin typeface="Berlin Sans FB Demi" pitchFamily="34" charset="0"/>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43609" y="908720"/>
            <a:ext cx="7416824" cy="477054"/>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C" sz="2500" b="1" spc="50" dirty="0" smtClean="0">
                <a:ln w="11430"/>
                <a:solidFill>
                  <a:srgbClr val="9900CC"/>
                </a:solidFill>
                <a:effectLst>
                  <a:outerShdw blurRad="76200" dist="50800" dir="5400000" algn="tl" rotWithShape="0">
                    <a:srgbClr val="000000">
                      <a:alpha val="65000"/>
                    </a:srgbClr>
                  </a:outerShdw>
                </a:effectLst>
              </a:rPr>
              <a:t>DISEÑO DE ENCUESTAS</a:t>
            </a:r>
            <a:endParaRPr lang="es-EC" sz="2500" b="1" spc="50" dirty="0">
              <a:ln w="11430"/>
              <a:solidFill>
                <a:srgbClr val="9900CC"/>
              </a:solidFill>
              <a:effectLst>
                <a:outerShdw blurRad="76200" dist="50800" dir="5400000" algn="tl" rotWithShape="0">
                  <a:srgbClr val="000000">
                    <a:alpha val="65000"/>
                  </a:srgbClr>
                </a:outerShdw>
              </a:effectLst>
            </a:endParaRPr>
          </a:p>
        </p:txBody>
      </p:sp>
      <p:sp>
        <p:nvSpPr>
          <p:cNvPr id="5" name="8 CuadroTexto"/>
          <p:cNvSpPr txBox="1">
            <a:spLocks noChangeArrowheads="1"/>
          </p:cNvSpPr>
          <p:nvPr/>
        </p:nvSpPr>
        <p:spPr bwMode="auto">
          <a:xfrm>
            <a:off x="7451725" y="44450"/>
            <a:ext cx="165735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s-EC" sz="1600" b="1" dirty="0" smtClean="0">
                <a:solidFill>
                  <a:srgbClr val="003300"/>
                </a:solidFill>
                <a:latin typeface="Aharoni" pitchFamily="2" charset="-79"/>
                <a:cs typeface="Aharoni" pitchFamily="2" charset="-79"/>
              </a:rPr>
              <a:t>ESTUDIO DE MERCADO</a:t>
            </a:r>
            <a:endParaRPr lang="es-EC" sz="1600" b="1" dirty="0">
              <a:solidFill>
                <a:srgbClr val="003300"/>
              </a:solidFill>
              <a:latin typeface="Aharoni" pitchFamily="2" charset="-79"/>
              <a:cs typeface="Aharoni" pitchFamily="2" charset="-79"/>
            </a:endParaRPr>
          </a:p>
        </p:txBody>
      </p:sp>
      <p:sp>
        <p:nvSpPr>
          <p:cNvPr id="6" name="5 CuadroTexto"/>
          <p:cNvSpPr txBox="1"/>
          <p:nvPr/>
        </p:nvSpPr>
        <p:spPr>
          <a:xfrm>
            <a:off x="833177" y="1484784"/>
            <a:ext cx="7776864" cy="646331"/>
          </a:xfrm>
          <a:prstGeom prst="rect">
            <a:avLst/>
          </a:prstGeom>
          <a:noFill/>
        </p:spPr>
        <p:txBody>
          <a:bodyPr wrap="square" rtlCol="0">
            <a:spAutoFit/>
          </a:bodyPr>
          <a:lstStyle/>
          <a:p>
            <a:r>
              <a:rPr lang="es-EC" dirty="0" smtClean="0"/>
              <a:t>Encuesta a los transportistas de la Asociación de transporte pesado de la provincia del Carchi</a:t>
            </a:r>
            <a:endParaRPr lang="es-EC" dirty="0"/>
          </a:p>
        </p:txBody>
      </p:sp>
      <p:sp>
        <p:nvSpPr>
          <p:cNvPr id="7" name="6 CuadroTexto"/>
          <p:cNvSpPr txBox="1"/>
          <p:nvPr/>
        </p:nvSpPr>
        <p:spPr>
          <a:xfrm>
            <a:off x="833177" y="2276872"/>
            <a:ext cx="7632849" cy="3754874"/>
          </a:xfrm>
          <a:prstGeom prst="rect">
            <a:avLst/>
          </a:prstGeom>
          <a:noFill/>
        </p:spPr>
        <p:txBody>
          <a:bodyPr wrap="square" rtlCol="0">
            <a:spAutoFit/>
          </a:bodyPr>
          <a:lstStyle/>
          <a:p>
            <a:pPr lvl="0"/>
            <a:r>
              <a:rPr lang="es-ES" sz="1400" dirty="0" smtClean="0"/>
              <a:t>8. </a:t>
            </a:r>
            <a:r>
              <a:rPr lang="es-ES" sz="1400" dirty="0"/>
              <a:t>¿Cada cuántos viajes hace mantenimiento a su vehículo de transporte pesado</a:t>
            </a:r>
            <a:r>
              <a:rPr lang="es-ES" sz="1400" dirty="0" smtClean="0"/>
              <a:t>?</a:t>
            </a:r>
          </a:p>
          <a:p>
            <a:pPr lvl="0"/>
            <a:endParaRPr lang="es-EC" sz="1400" dirty="0"/>
          </a:p>
          <a:p>
            <a:r>
              <a:rPr lang="es-ES" sz="1400" dirty="0"/>
              <a:t>1 viaje 			2 viajes			3 viajes 			</a:t>
            </a:r>
            <a:endParaRPr lang="es-EC" sz="1400" dirty="0"/>
          </a:p>
          <a:p>
            <a:r>
              <a:rPr lang="es-ES" sz="1400" dirty="0"/>
              <a:t>4 viajes 		 	</a:t>
            </a:r>
            <a:r>
              <a:rPr lang="es-ES" sz="1400" dirty="0" smtClean="0"/>
              <a:t>más </a:t>
            </a:r>
            <a:r>
              <a:rPr lang="es-ES" sz="1400" dirty="0"/>
              <a:t>de 4	</a:t>
            </a:r>
            <a:endParaRPr lang="es-EC" sz="1400" dirty="0"/>
          </a:p>
          <a:p>
            <a:r>
              <a:rPr lang="es-ES" sz="1400" dirty="0"/>
              <a:t> </a:t>
            </a:r>
            <a:endParaRPr lang="es-EC" sz="1400" dirty="0"/>
          </a:p>
          <a:p>
            <a:r>
              <a:rPr lang="es-ES" sz="1400" dirty="0" smtClean="0"/>
              <a:t>10. </a:t>
            </a:r>
            <a:r>
              <a:rPr lang="es-ES" sz="1400" dirty="0"/>
              <a:t>¿Cada cuántos viajes cambia o reencaucha los neumáticos de su vehículo de transporte pesado y cuánto gasta en ello?</a:t>
            </a:r>
            <a:endParaRPr lang="es-EC" sz="1400" dirty="0"/>
          </a:p>
          <a:p>
            <a:pPr lvl="0"/>
            <a:endParaRPr lang="es-EC" sz="1400" dirty="0" smtClean="0"/>
          </a:p>
          <a:p>
            <a:r>
              <a:rPr lang="es-EC" sz="1400" dirty="0" smtClean="0"/>
              <a:t>11. </a:t>
            </a:r>
            <a:r>
              <a:rPr lang="es-ES" sz="1400" dirty="0"/>
              <a:t>¿Qué valor gasta en promedio mensualmente en </a:t>
            </a:r>
            <a:r>
              <a:rPr lang="es-ES" sz="1400" dirty="0" smtClean="0"/>
              <a:t>combustible por vehículo?</a:t>
            </a:r>
          </a:p>
          <a:p>
            <a:endParaRPr lang="es-ES" sz="1400" dirty="0"/>
          </a:p>
          <a:p>
            <a:r>
              <a:rPr lang="es-ES" sz="1400" dirty="0" smtClean="0"/>
              <a:t>12. </a:t>
            </a:r>
            <a:r>
              <a:rPr lang="es-ES" sz="1400" dirty="0"/>
              <a:t>¿En la adquisición de su vehículo de transporte pesado se acogió a un proceso de financiamiento?</a:t>
            </a:r>
            <a:endParaRPr lang="es-EC" sz="1400" dirty="0"/>
          </a:p>
          <a:p>
            <a:pPr lvl="0"/>
            <a:endParaRPr lang="es-EC" sz="1400" dirty="0"/>
          </a:p>
          <a:p>
            <a:r>
              <a:rPr lang="es-ES" sz="1400" dirty="0" smtClean="0"/>
              <a:t>                                 Si</a:t>
            </a:r>
            <a:r>
              <a:rPr lang="es-ES" sz="1400" dirty="0"/>
              <a:t>		</a:t>
            </a:r>
            <a:r>
              <a:rPr lang="es-ES" sz="1400" dirty="0" smtClean="0"/>
              <a:t>          </a:t>
            </a:r>
            <a:r>
              <a:rPr lang="es-ES" sz="1400" dirty="0"/>
              <a:t>		</a:t>
            </a:r>
            <a:r>
              <a:rPr lang="es-ES" sz="1400" dirty="0" smtClean="0"/>
              <a:t>No</a:t>
            </a:r>
          </a:p>
          <a:p>
            <a:pPr lvl="0"/>
            <a:endParaRPr lang="es-ES" sz="1400" dirty="0" smtClean="0"/>
          </a:p>
          <a:p>
            <a:pPr lvl="0"/>
            <a:endParaRPr lang="es-EC" sz="1400" dirty="0"/>
          </a:p>
        </p:txBody>
      </p:sp>
      <p:sp>
        <p:nvSpPr>
          <p:cNvPr id="8" name="7 Rectángulo"/>
          <p:cNvSpPr>
            <a:spLocks/>
          </p:cNvSpPr>
          <p:nvPr/>
        </p:nvSpPr>
        <p:spPr>
          <a:xfrm>
            <a:off x="2163773" y="2636912"/>
            <a:ext cx="295275" cy="228600"/>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9" name="8 Rectángulo"/>
          <p:cNvSpPr>
            <a:spLocks/>
          </p:cNvSpPr>
          <p:nvPr/>
        </p:nvSpPr>
        <p:spPr>
          <a:xfrm>
            <a:off x="2163772" y="3068960"/>
            <a:ext cx="295275" cy="228600"/>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dirty="0"/>
          </a:p>
        </p:txBody>
      </p:sp>
      <p:sp>
        <p:nvSpPr>
          <p:cNvPr id="10" name="9 Rectángulo"/>
          <p:cNvSpPr>
            <a:spLocks/>
          </p:cNvSpPr>
          <p:nvPr/>
        </p:nvSpPr>
        <p:spPr>
          <a:xfrm>
            <a:off x="5076055" y="2636912"/>
            <a:ext cx="295275" cy="228600"/>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11" name="10 Rectángulo"/>
          <p:cNvSpPr>
            <a:spLocks/>
          </p:cNvSpPr>
          <p:nvPr/>
        </p:nvSpPr>
        <p:spPr>
          <a:xfrm>
            <a:off x="6941021" y="5301208"/>
            <a:ext cx="295275" cy="228600"/>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12" name="11 Rectángulo"/>
          <p:cNvSpPr>
            <a:spLocks/>
          </p:cNvSpPr>
          <p:nvPr/>
        </p:nvSpPr>
        <p:spPr>
          <a:xfrm>
            <a:off x="7562386" y="2636912"/>
            <a:ext cx="295275" cy="228600"/>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13" name="12 Rectángulo"/>
          <p:cNvSpPr>
            <a:spLocks/>
          </p:cNvSpPr>
          <p:nvPr/>
        </p:nvSpPr>
        <p:spPr>
          <a:xfrm>
            <a:off x="3779912" y="5288632"/>
            <a:ext cx="295275" cy="228600"/>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dirty="0"/>
          </a:p>
        </p:txBody>
      </p:sp>
      <p:sp>
        <p:nvSpPr>
          <p:cNvPr id="14" name="13 Rectángulo"/>
          <p:cNvSpPr>
            <a:spLocks/>
          </p:cNvSpPr>
          <p:nvPr/>
        </p:nvSpPr>
        <p:spPr>
          <a:xfrm>
            <a:off x="5076054" y="3068960"/>
            <a:ext cx="295275" cy="228600"/>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Tree>
    <p:extLst>
      <p:ext uri="{BB962C8B-B14F-4D97-AF65-F5344CB8AC3E}">
        <p14:creationId xmlns:p14="http://schemas.microsoft.com/office/powerpoint/2010/main" xmlns="" val="2778307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animBg="1"/>
      <p:bldP spid="9" grpId="0" animBg="1"/>
      <p:bldP spid="10" grpId="0" animBg="1"/>
      <p:bldP spid="11" grpId="0" animBg="1"/>
      <p:bldP spid="12" grpId="0" animBg="1"/>
      <p:bldP spid="13"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43609" y="908720"/>
            <a:ext cx="7416824" cy="477054"/>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C" sz="2500" b="1" spc="50" dirty="0" smtClean="0">
                <a:ln w="11430"/>
                <a:solidFill>
                  <a:srgbClr val="9900CC"/>
                </a:solidFill>
                <a:effectLst>
                  <a:outerShdw blurRad="76200" dist="50800" dir="5400000" algn="tl" rotWithShape="0">
                    <a:srgbClr val="000000">
                      <a:alpha val="65000"/>
                    </a:srgbClr>
                  </a:outerShdw>
                </a:effectLst>
              </a:rPr>
              <a:t>DISEÑO DE ENCUESTAS</a:t>
            </a:r>
            <a:endParaRPr lang="es-EC" sz="2500" b="1" spc="50" dirty="0">
              <a:ln w="11430"/>
              <a:solidFill>
                <a:srgbClr val="9900CC"/>
              </a:solidFill>
              <a:effectLst>
                <a:outerShdw blurRad="76200" dist="50800" dir="5400000" algn="tl" rotWithShape="0">
                  <a:srgbClr val="000000">
                    <a:alpha val="65000"/>
                  </a:srgbClr>
                </a:outerShdw>
              </a:effectLst>
            </a:endParaRPr>
          </a:p>
        </p:txBody>
      </p:sp>
      <p:sp>
        <p:nvSpPr>
          <p:cNvPr id="5" name="8 CuadroTexto"/>
          <p:cNvSpPr txBox="1">
            <a:spLocks noChangeArrowheads="1"/>
          </p:cNvSpPr>
          <p:nvPr/>
        </p:nvSpPr>
        <p:spPr bwMode="auto">
          <a:xfrm>
            <a:off x="7451725" y="44450"/>
            <a:ext cx="165735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s-EC" sz="1600" b="1" dirty="0" smtClean="0">
                <a:solidFill>
                  <a:srgbClr val="003300"/>
                </a:solidFill>
                <a:latin typeface="Aharoni" pitchFamily="2" charset="-79"/>
                <a:cs typeface="Aharoni" pitchFamily="2" charset="-79"/>
              </a:rPr>
              <a:t>ESTUDIO DE MERCADO</a:t>
            </a:r>
            <a:endParaRPr lang="es-EC" sz="1600" b="1" dirty="0">
              <a:solidFill>
                <a:srgbClr val="003300"/>
              </a:solidFill>
              <a:latin typeface="Aharoni" pitchFamily="2" charset="-79"/>
              <a:cs typeface="Aharoni" pitchFamily="2" charset="-79"/>
            </a:endParaRPr>
          </a:p>
        </p:txBody>
      </p:sp>
      <p:sp>
        <p:nvSpPr>
          <p:cNvPr id="6" name="5 CuadroTexto"/>
          <p:cNvSpPr txBox="1"/>
          <p:nvPr/>
        </p:nvSpPr>
        <p:spPr>
          <a:xfrm>
            <a:off x="833177" y="1484784"/>
            <a:ext cx="7776864" cy="646331"/>
          </a:xfrm>
          <a:prstGeom prst="rect">
            <a:avLst/>
          </a:prstGeom>
          <a:noFill/>
        </p:spPr>
        <p:txBody>
          <a:bodyPr wrap="square" rtlCol="0">
            <a:spAutoFit/>
          </a:bodyPr>
          <a:lstStyle/>
          <a:p>
            <a:r>
              <a:rPr lang="es-EC" dirty="0" smtClean="0"/>
              <a:t>Encuesta a los transportistas de la Asociación de transporte pesado de la provincia del Carchi</a:t>
            </a:r>
            <a:endParaRPr lang="es-EC" dirty="0"/>
          </a:p>
        </p:txBody>
      </p:sp>
      <p:sp>
        <p:nvSpPr>
          <p:cNvPr id="7" name="6 CuadroTexto"/>
          <p:cNvSpPr txBox="1"/>
          <p:nvPr/>
        </p:nvSpPr>
        <p:spPr>
          <a:xfrm>
            <a:off x="833177" y="2276872"/>
            <a:ext cx="7632849" cy="3539430"/>
          </a:xfrm>
          <a:prstGeom prst="rect">
            <a:avLst/>
          </a:prstGeom>
          <a:noFill/>
        </p:spPr>
        <p:txBody>
          <a:bodyPr wrap="square" rtlCol="0">
            <a:spAutoFit/>
          </a:bodyPr>
          <a:lstStyle/>
          <a:p>
            <a:pPr lvl="0"/>
            <a:r>
              <a:rPr lang="es-ES" sz="1400" dirty="0" smtClean="0"/>
              <a:t>13. </a:t>
            </a:r>
            <a:r>
              <a:rPr lang="es-ES" sz="1400" dirty="0"/>
              <a:t>Si su respuesta anterior es sí, ¿en qué porcentaje fue financiado?</a:t>
            </a:r>
            <a:endParaRPr lang="es-EC" sz="1400" dirty="0"/>
          </a:p>
          <a:p>
            <a:pPr lvl="0"/>
            <a:endParaRPr lang="es-EC" sz="1400" dirty="0"/>
          </a:p>
          <a:p>
            <a:r>
              <a:rPr lang="es-ES" sz="1400" dirty="0" smtClean="0"/>
              <a:t>	30% </a:t>
            </a:r>
            <a:r>
              <a:rPr lang="es-ES" sz="1400" dirty="0"/>
              <a:t>		</a:t>
            </a:r>
            <a:r>
              <a:rPr lang="es-ES" sz="1400" dirty="0" smtClean="0"/>
              <a:t>50%</a:t>
            </a:r>
            <a:r>
              <a:rPr lang="es-ES" sz="1400" dirty="0"/>
              <a:t>		</a:t>
            </a:r>
            <a:r>
              <a:rPr lang="es-ES" sz="1400" dirty="0" smtClean="0"/>
              <a:t>70% </a:t>
            </a:r>
            <a:r>
              <a:rPr lang="es-ES" sz="1400" dirty="0"/>
              <a:t>			</a:t>
            </a:r>
            <a:endParaRPr lang="es-EC" sz="1400" dirty="0"/>
          </a:p>
          <a:p>
            <a:r>
              <a:rPr lang="es-ES" sz="1400" dirty="0"/>
              <a:t> </a:t>
            </a:r>
            <a:endParaRPr lang="es-EC" sz="1400" dirty="0"/>
          </a:p>
          <a:p>
            <a:r>
              <a:rPr lang="es-ES" sz="1400" dirty="0" smtClean="0"/>
              <a:t>14. </a:t>
            </a:r>
            <a:r>
              <a:rPr lang="es-ES" sz="1400" dirty="0"/>
              <a:t>¿Cuál de las siguientes actividades económicas considera que es la más beneficiada con el trabajo que usted realiza</a:t>
            </a:r>
            <a:r>
              <a:rPr lang="es-ES" sz="1400" dirty="0" smtClean="0"/>
              <a:t>?</a:t>
            </a:r>
          </a:p>
          <a:p>
            <a:endParaRPr lang="es-EC" sz="1400" dirty="0" smtClean="0"/>
          </a:p>
          <a:p>
            <a:r>
              <a:rPr lang="es-ES" sz="1400" dirty="0"/>
              <a:t>Gasolineras		</a:t>
            </a:r>
            <a:r>
              <a:rPr lang="es-ES" sz="1400" dirty="0" smtClean="0"/>
              <a:t>Restaurantes</a:t>
            </a:r>
            <a:r>
              <a:rPr lang="es-ES" sz="1400" dirty="0"/>
              <a:t>		Talleres	</a:t>
            </a:r>
            <a:endParaRPr lang="es-EC" sz="1400" dirty="0"/>
          </a:p>
          <a:p>
            <a:endParaRPr lang="es-ES" sz="1400" dirty="0" smtClean="0"/>
          </a:p>
          <a:p>
            <a:r>
              <a:rPr lang="es-ES" sz="1400" dirty="0" smtClean="0"/>
              <a:t>Comerciales</a:t>
            </a:r>
            <a:r>
              <a:rPr lang="es-ES" sz="1400" dirty="0"/>
              <a:t>		</a:t>
            </a:r>
            <a:r>
              <a:rPr lang="es-ES" sz="1400" dirty="0" smtClean="0"/>
              <a:t>Almaceneras</a:t>
            </a:r>
            <a:r>
              <a:rPr lang="es-ES" sz="1400" dirty="0"/>
              <a:t>		</a:t>
            </a:r>
            <a:r>
              <a:rPr lang="es-ES" sz="1400" dirty="0" smtClean="0"/>
              <a:t>Agrícolas </a:t>
            </a:r>
          </a:p>
          <a:p>
            <a:endParaRPr lang="es-ES" sz="1400" dirty="0" smtClean="0"/>
          </a:p>
          <a:p>
            <a:r>
              <a:rPr lang="es-ES" sz="1400" dirty="0" smtClean="0"/>
              <a:t>Otras</a:t>
            </a:r>
            <a:endParaRPr lang="es-EC" sz="1400" dirty="0"/>
          </a:p>
          <a:p>
            <a:endParaRPr lang="es-ES" sz="1400" dirty="0"/>
          </a:p>
          <a:p>
            <a:pPr lvl="0"/>
            <a:endParaRPr lang="es-EC" sz="1400" dirty="0"/>
          </a:p>
          <a:p>
            <a:r>
              <a:rPr lang="es-ES" sz="1400" dirty="0" smtClean="0"/>
              <a:t>                                 </a:t>
            </a:r>
          </a:p>
          <a:p>
            <a:pPr lvl="0"/>
            <a:endParaRPr lang="es-EC" sz="1400" dirty="0"/>
          </a:p>
        </p:txBody>
      </p:sp>
      <p:sp>
        <p:nvSpPr>
          <p:cNvPr id="8" name="7 Rectángulo"/>
          <p:cNvSpPr>
            <a:spLocks/>
          </p:cNvSpPr>
          <p:nvPr/>
        </p:nvSpPr>
        <p:spPr>
          <a:xfrm>
            <a:off x="2843808" y="2713163"/>
            <a:ext cx="295275" cy="228600"/>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10" name="9 Rectángulo"/>
          <p:cNvSpPr>
            <a:spLocks/>
          </p:cNvSpPr>
          <p:nvPr/>
        </p:nvSpPr>
        <p:spPr>
          <a:xfrm>
            <a:off x="4763731" y="2713163"/>
            <a:ext cx="295275" cy="228600"/>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11" name="10 Rectángulo"/>
          <p:cNvSpPr>
            <a:spLocks/>
          </p:cNvSpPr>
          <p:nvPr/>
        </p:nvSpPr>
        <p:spPr>
          <a:xfrm>
            <a:off x="5508104" y="3824565"/>
            <a:ext cx="295275" cy="228600"/>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12" name="11 Rectángulo"/>
          <p:cNvSpPr>
            <a:spLocks/>
          </p:cNvSpPr>
          <p:nvPr/>
        </p:nvSpPr>
        <p:spPr>
          <a:xfrm>
            <a:off x="6516216" y="2713163"/>
            <a:ext cx="295275" cy="228600"/>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13" name="12 Rectángulo"/>
          <p:cNvSpPr>
            <a:spLocks/>
          </p:cNvSpPr>
          <p:nvPr/>
        </p:nvSpPr>
        <p:spPr>
          <a:xfrm>
            <a:off x="2652220" y="3824565"/>
            <a:ext cx="295275" cy="228600"/>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dirty="0"/>
          </a:p>
        </p:txBody>
      </p:sp>
      <p:sp>
        <p:nvSpPr>
          <p:cNvPr id="15" name="14 Rectángulo"/>
          <p:cNvSpPr>
            <a:spLocks/>
          </p:cNvSpPr>
          <p:nvPr/>
        </p:nvSpPr>
        <p:spPr>
          <a:xfrm>
            <a:off x="7979320" y="3824565"/>
            <a:ext cx="295275" cy="228600"/>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16" name="15 Rectángulo"/>
          <p:cNvSpPr>
            <a:spLocks/>
          </p:cNvSpPr>
          <p:nvPr/>
        </p:nvSpPr>
        <p:spPr>
          <a:xfrm>
            <a:off x="2652220" y="4205565"/>
            <a:ext cx="295275" cy="228600"/>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17" name="16 Rectángulo"/>
          <p:cNvSpPr>
            <a:spLocks/>
          </p:cNvSpPr>
          <p:nvPr/>
        </p:nvSpPr>
        <p:spPr>
          <a:xfrm>
            <a:off x="5507683" y="4205565"/>
            <a:ext cx="295275" cy="228600"/>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18" name="17 Rectángulo"/>
          <p:cNvSpPr>
            <a:spLocks/>
          </p:cNvSpPr>
          <p:nvPr/>
        </p:nvSpPr>
        <p:spPr>
          <a:xfrm>
            <a:off x="7978899" y="4205565"/>
            <a:ext cx="295275" cy="228600"/>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19" name="18 Rectángulo"/>
          <p:cNvSpPr>
            <a:spLocks/>
          </p:cNvSpPr>
          <p:nvPr/>
        </p:nvSpPr>
        <p:spPr>
          <a:xfrm>
            <a:off x="2652219" y="4653136"/>
            <a:ext cx="295275" cy="228600"/>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Tree>
    <p:extLst>
      <p:ext uri="{BB962C8B-B14F-4D97-AF65-F5344CB8AC3E}">
        <p14:creationId xmlns:p14="http://schemas.microsoft.com/office/powerpoint/2010/main" xmlns="" val="3517453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arn(inVertical)">
                                      <p:cBhvr>
                                        <p:cTn id="39" dur="500"/>
                                        <p:tgtEl>
                                          <p:spTgt spid="17"/>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barn(inVertical)">
                                      <p:cBhvr>
                                        <p:cTn id="4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animBg="1"/>
      <p:bldP spid="10" grpId="0" animBg="1"/>
      <p:bldP spid="11" grpId="0" animBg="1"/>
      <p:bldP spid="12" grpId="0" animBg="1"/>
      <p:bldP spid="13" grpId="0" animBg="1"/>
      <p:bldP spid="15" grpId="0" animBg="1"/>
      <p:bldP spid="16" grpId="0" animBg="1"/>
      <p:bldP spid="17" grpId="0" animBg="1"/>
      <p:bldP spid="18" grpId="0" animBg="1"/>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43609" y="692696"/>
            <a:ext cx="7416824" cy="861774"/>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C" sz="2500" b="1" spc="50" dirty="0" smtClean="0">
                <a:ln w="11430"/>
                <a:solidFill>
                  <a:srgbClr val="9900CC"/>
                </a:solidFill>
                <a:effectLst>
                  <a:outerShdw blurRad="76200" dist="50800" dir="5400000" algn="tl" rotWithShape="0">
                    <a:srgbClr val="000000">
                      <a:alpha val="65000"/>
                    </a:srgbClr>
                  </a:outerShdw>
                </a:effectLst>
              </a:rPr>
              <a:t>ESTRUCTURA DE LOS ESTADOS FINANCIEROS CONSOLIDADOS</a:t>
            </a:r>
            <a:endParaRPr lang="es-EC" sz="2500" b="1" spc="50" dirty="0">
              <a:ln w="11430"/>
              <a:solidFill>
                <a:srgbClr val="9900CC"/>
              </a:solidFill>
              <a:effectLst>
                <a:outerShdw blurRad="76200" dist="50800" dir="5400000" algn="tl" rotWithShape="0">
                  <a:srgbClr val="000000">
                    <a:alpha val="65000"/>
                  </a:srgbClr>
                </a:outerShdw>
              </a:effectLst>
            </a:endParaRPr>
          </a:p>
        </p:txBody>
      </p:sp>
      <p:sp>
        <p:nvSpPr>
          <p:cNvPr id="5" name="8 CuadroTexto"/>
          <p:cNvSpPr txBox="1">
            <a:spLocks noChangeArrowheads="1"/>
          </p:cNvSpPr>
          <p:nvPr/>
        </p:nvSpPr>
        <p:spPr bwMode="auto">
          <a:xfrm>
            <a:off x="6804248" y="44450"/>
            <a:ext cx="2304827"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s-EC" sz="1600" b="1" dirty="0" smtClean="0">
                <a:solidFill>
                  <a:srgbClr val="003300"/>
                </a:solidFill>
                <a:latin typeface="Aharoni" pitchFamily="2" charset="-79"/>
                <a:cs typeface="Aharoni" pitchFamily="2" charset="-79"/>
              </a:rPr>
              <a:t>ANÁLISIS DE LA GESTIÓN FINANCIERA</a:t>
            </a:r>
            <a:endParaRPr lang="es-EC" sz="1600" b="1" dirty="0">
              <a:solidFill>
                <a:srgbClr val="003300"/>
              </a:solidFill>
              <a:latin typeface="Aharoni" pitchFamily="2" charset="-79"/>
              <a:cs typeface="Aharoni" pitchFamily="2" charset="-79"/>
            </a:endParaRPr>
          </a:p>
        </p:txBody>
      </p:sp>
      <p:pic>
        <p:nvPicPr>
          <p:cNvPr id="6" name="5 Imagen"/>
          <p:cNvPicPr/>
          <p:nvPr/>
        </p:nvPicPr>
        <p:blipFill rotWithShape="1">
          <a:blip r:embed="rId2" cstate="print"/>
          <a:srcRect l="35324" t="22988" r="19144" b="18049"/>
          <a:stretch/>
        </p:blipFill>
        <p:spPr bwMode="auto">
          <a:xfrm>
            <a:off x="395536" y="1916831"/>
            <a:ext cx="5688632" cy="4248473"/>
          </a:xfrm>
          <a:prstGeom prst="rect">
            <a:avLst/>
          </a:prstGeom>
          <a:ln>
            <a:noFill/>
          </a:ln>
          <a:extLst>
            <a:ext uri="{53640926-AAD7-44D8-BBD7-CCE9431645EC}">
              <a14:shadowObscured xmlns:a14="http://schemas.microsoft.com/office/drawing/2010/main" xmlns=""/>
            </a:ext>
          </a:extLst>
        </p:spPr>
      </p:pic>
      <p:sp>
        <p:nvSpPr>
          <p:cNvPr id="7" name="6 Rectángulo"/>
          <p:cNvSpPr/>
          <p:nvPr/>
        </p:nvSpPr>
        <p:spPr>
          <a:xfrm>
            <a:off x="6660232" y="1929639"/>
            <a:ext cx="2016224" cy="11591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C" sz="1200" dirty="0" smtClean="0">
                <a:solidFill>
                  <a:schemeClr val="tx1"/>
                </a:solidFill>
              </a:rPr>
              <a:t>*Gasto de financiamiento:</a:t>
            </a:r>
          </a:p>
          <a:p>
            <a:r>
              <a:rPr lang="es-EC" sz="1200" dirty="0" smtClean="0">
                <a:solidFill>
                  <a:schemeClr val="tx1"/>
                </a:solidFill>
              </a:rPr>
              <a:t>10,21% </a:t>
            </a:r>
            <a:r>
              <a:rPr lang="es-EC" sz="1200" dirty="0">
                <a:solidFill>
                  <a:schemeClr val="tx1"/>
                </a:solidFill>
              </a:rPr>
              <a:t>(Tasa Activa Efectiva máxima para el segmento productivo </a:t>
            </a:r>
            <a:r>
              <a:rPr lang="es-EC" sz="1200" dirty="0" smtClean="0">
                <a:solidFill>
                  <a:schemeClr val="tx1"/>
                </a:solidFill>
              </a:rPr>
              <a:t>empresarial) </a:t>
            </a:r>
            <a:r>
              <a:rPr lang="es-EC" sz="1200" dirty="0">
                <a:solidFill>
                  <a:schemeClr val="tx1"/>
                </a:solidFill>
              </a:rPr>
              <a:t>del Banco Central del Ecuador</a:t>
            </a:r>
          </a:p>
        </p:txBody>
      </p:sp>
      <p:sp>
        <p:nvSpPr>
          <p:cNvPr id="8" name="7 Rectángulo"/>
          <p:cNvSpPr/>
          <p:nvPr/>
        </p:nvSpPr>
        <p:spPr>
          <a:xfrm>
            <a:off x="7092279" y="3356991"/>
            <a:ext cx="1368153" cy="4886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smtClean="0">
                <a:solidFill>
                  <a:schemeClr val="tx1"/>
                </a:solidFill>
              </a:rPr>
              <a:t>Activos corrientes:</a:t>
            </a:r>
            <a:endParaRPr lang="es-EC" sz="1200" dirty="0">
              <a:solidFill>
                <a:schemeClr val="tx1"/>
              </a:solidFill>
            </a:endParaRPr>
          </a:p>
        </p:txBody>
      </p:sp>
      <p:pic>
        <p:nvPicPr>
          <p:cNvPr id="9" name="8 Imagen"/>
          <p:cNvPicPr/>
          <p:nvPr/>
        </p:nvPicPr>
        <p:blipFill rotWithShape="1">
          <a:blip r:embed="rId3" cstate="print"/>
          <a:srcRect l="35493" t="51711" r="41664" b="24042"/>
          <a:stretch/>
        </p:blipFill>
        <p:spPr bwMode="auto">
          <a:xfrm>
            <a:off x="6376244" y="4149080"/>
            <a:ext cx="2584200" cy="1482998"/>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2628235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8 CuadroTexto"/>
          <p:cNvSpPr txBox="1">
            <a:spLocks noChangeArrowheads="1"/>
          </p:cNvSpPr>
          <p:nvPr/>
        </p:nvSpPr>
        <p:spPr bwMode="auto">
          <a:xfrm>
            <a:off x="6804248" y="44450"/>
            <a:ext cx="2304827"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s-EC" sz="1600" b="1" dirty="0" smtClean="0">
                <a:solidFill>
                  <a:srgbClr val="003300"/>
                </a:solidFill>
                <a:latin typeface="Aharoni" pitchFamily="2" charset="-79"/>
                <a:cs typeface="Aharoni" pitchFamily="2" charset="-79"/>
              </a:rPr>
              <a:t>ANÁLISIS DE LA GESTIÓN FINANCIERA</a:t>
            </a:r>
            <a:endParaRPr lang="es-EC" sz="1600" b="1" dirty="0">
              <a:solidFill>
                <a:srgbClr val="003300"/>
              </a:solidFill>
              <a:latin typeface="Aharoni" pitchFamily="2" charset="-79"/>
              <a:cs typeface="Aharoni" pitchFamily="2" charset="-79"/>
            </a:endParaRPr>
          </a:p>
        </p:txBody>
      </p:sp>
      <p:sp>
        <p:nvSpPr>
          <p:cNvPr id="5" name="4 CuadroTexto"/>
          <p:cNvSpPr txBox="1"/>
          <p:nvPr/>
        </p:nvSpPr>
        <p:spPr>
          <a:xfrm>
            <a:off x="1043609" y="692696"/>
            <a:ext cx="7416824" cy="477054"/>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C" sz="2500" b="1" spc="50" dirty="0" smtClean="0">
                <a:ln w="11430"/>
                <a:solidFill>
                  <a:srgbClr val="9900CC"/>
                </a:solidFill>
                <a:effectLst>
                  <a:outerShdw blurRad="76200" dist="50800" dir="5400000" algn="tl" rotWithShape="0">
                    <a:srgbClr val="000000">
                      <a:alpha val="65000"/>
                    </a:srgbClr>
                  </a:outerShdw>
                </a:effectLst>
              </a:rPr>
              <a:t>ANÁLISIS DE PARTICIPACIÓN</a:t>
            </a:r>
            <a:endParaRPr lang="es-EC" sz="2500" b="1" spc="50" dirty="0">
              <a:ln w="11430"/>
              <a:solidFill>
                <a:srgbClr val="9900CC"/>
              </a:solidFill>
              <a:effectLst>
                <a:outerShdw blurRad="76200" dist="50800" dir="5400000" algn="tl" rotWithShape="0">
                  <a:srgbClr val="000000">
                    <a:alpha val="65000"/>
                  </a:srgbClr>
                </a:outerShdw>
              </a:effectLst>
            </a:endParaRPr>
          </a:p>
        </p:txBody>
      </p:sp>
      <p:pic>
        <p:nvPicPr>
          <p:cNvPr id="6" name="5 Imagen"/>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737073" y="1556792"/>
            <a:ext cx="4355207" cy="1944216"/>
          </a:xfrm>
          <a:prstGeom prst="rect">
            <a:avLst/>
          </a:prstGeom>
          <a:noFill/>
          <a:ln>
            <a:noFill/>
          </a:ln>
        </p:spPr>
      </p:pic>
      <p:pic>
        <p:nvPicPr>
          <p:cNvPr id="7" name="6 Imagen"/>
          <p:cNvPicPr/>
          <p:nvPr/>
        </p:nvPicPr>
        <p:blipFill rotWithShape="1">
          <a:blip r:embed="rId3" cstate="print"/>
          <a:srcRect l="28664" t="26374" r="34035" b="27877"/>
          <a:stretch/>
        </p:blipFill>
        <p:spPr bwMode="auto">
          <a:xfrm>
            <a:off x="3189642" y="3717032"/>
            <a:ext cx="3614606" cy="2520280"/>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4110079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8 CuadroTexto"/>
          <p:cNvSpPr txBox="1">
            <a:spLocks noChangeArrowheads="1"/>
          </p:cNvSpPr>
          <p:nvPr/>
        </p:nvSpPr>
        <p:spPr bwMode="auto">
          <a:xfrm>
            <a:off x="6804248" y="44450"/>
            <a:ext cx="2304827"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s-EC" sz="1600" b="1" dirty="0" smtClean="0">
                <a:solidFill>
                  <a:srgbClr val="003300"/>
                </a:solidFill>
                <a:latin typeface="Aharoni" pitchFamily="2" charset="-79"/>
                <a:cs typeface="Aharoni" pitchFamily="2" charset="-79"/>
              </a:rPr>
              <a:t>ANÁLISIS DE LA GESTIÓN FINANCIERA</a:t>
            </a:r>
            <a:endParaRPr lang="es-EC" sz="1600" b="1" dirty="0">
              <a:solidFill>
                <a:srgbClr val="003300"/>
              </a:solidFill>
              <a:latin typeface="Aharoni" pitchFamily="2" charset="-79"/>
              <a:cs typeface="Aharoni" pitchFamily="2" charset="-79"/>
            </a:endParaRPr>
          </a:p>
        </p:txBody>
      </p:sp>
      <p:sp>
        <p:nvSpPr>
          <p:cNvPr id="6" name="5 CuadroTexto"/>
          <p:cNvSpPr txBox="1"/>
          <p:nvPr/>
        </p:nvSpPr>
        <p:spPr>
          <a:xfrm>
            <a:off x="1043609" y="692696"/>
            <a:ext cx="7416824" cy="861774"/>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C" sz="2500" b="1" spc="50" dirty="0" smtClean="0">
                <a:ln w="11430"/>
                <a:solidFill>
                  <a:srgbClr val="9900CC"/>
                </a:solidFill>
                <a:effectLst>
                  <a:outerShdw blurRad="76200" dist="50800" dir="5400000" algn="tl" rotWithShape="0">
                    <a:srgbClr val="000000">
                      <a:alpha val="65000"/>
                    </a:srgbClr>
                  </a:outerShdw>
                </a:effectLst>
              </a:rPr>
              <a:t>ANÁLISIS DE LOS INDICADORES FINANCIEROS</a:t>
            </a:r>
            <a:endParaRPr lang="es-EC" sz="2500" b="1" spc="50" dirty="0">
              <a:ln w="11430"/>
              <a:solidFill>
                <a:srgbClr val="9900CC"/>
              </a:solidFill>
              <a:effectLst>
                <a:outerShdw blurRad="76200" dist="50800" dir="5400000" algn="tl" rotWithShape="0">
                  <a:srgbClr val="000000">
                    <a:alpha val="65000"/>
                  </a:srgbClr>
                </a:outerShdw>
              </a:effectLst>
            </a:endParaRPr>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4335" t="19776" r="22484" b="19590"/>
          <a:stretch/>
        </p:blipFill>
        <p:spPr bwMode="auto">
          <a:xfrm>
            <a:off x="1292313" y="1700807"/>
            <a:ext cx="6919415" cy="443552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911369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971550" y="1066800"/>
            <a:ext cx="7200900" cy="5278368"/>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57150" cap="flat" cmpd="sng" algn="ctr">
            <a:solidFill>
              <a:srgbClr val="9BBB59">
                <a:lumMod val="50000"/>
              </a:srgbClr>
            </a:solidFill>
            <a:prstDash val="solid"/>
          </a:ln>
          <a:effectLst>
            <a:outerShdw blurRad="40000" dist="20000" dir="5400000" rotWithShape="0">
              <a:srgbClr val="000000">
                <a:alpha val="38000"/>
              </a:srgbClr>
            </a:outerShdw>
          </a:effectLst>
        </p:spPr>
        <p:txBody>
          <a:bodyPr>
            <a:spAutoFit/>
          </a:bodyPr>
          <a:lstStyle/>
          <a:p>
            <a:pPr algn="ctr" fontAlgn="auto">
              <a:spcBef>
                <a:spcPts val="0"/>
              </a:spcBef>
              <a:spcAft>
                <a:spcPts val="0"/>
              </a:spcAft>
              <a:defRPr/>
            </a:pPr>
            <a:endParaRPr lang="es-EC" sz="2500" b="1" kern="0" dirty="0">
              <a:solidFill>
                <a:srgbClr val="7030A0"/>
              </a:solidFill>
              <a:latin typeface="Berlin Sans FB Demi" pitchFamily="34" charset="0"/>
            </a:endParaRPr>
          </a:p>
          <a:p>
            <a:pPr algn="ctr" fontAlgn="auto">
              <a:spcBef>
                <a:spcPts val="0"/>
              </a:spcBef>
              <a:spcAft>
                <a:spcPts val="0"/>
              </a:spcAft>
              <a:defRPr/>
            </a:pPr>
            <a:r>
              <a:rPr lang="es-EC" sz="4800" b="1" kern="0" dirty="0">
                <a:solidFill>
                  <a:srgbClr val="7030A0"/>
                </a:solidFill>
                <a:latin typeface="Arial Black" pitchFamily="34" charset="0"/>
              </a:rPr>
              <a:t>CAPÍTULO </a:t>
            </a:r>
            <a:r>
              <a:rPr lang="es-EC" sz="4800" b="1" kern="0" dirty="0" smtClean="0">
                <a:solidFill>
                  <a:srgbClr val="7030A0"/>
                </a:solidFill>
                <a:latin typeface="Arial Black" pitchFamily="34" charset="0"/>
              </a:rPr>
              <a:t>IV</a:t>
            </a:r>
          </a:p>
          <a:p>
            <a:pPr algn="ctr" fontAlgn="auto">
              <a:spcBef>
                <a:spcPts val="0"/>
              </a:spcBef>
              <a:spcAft>
                <a:spcPts val="0"/>
              </a:spcAft>
              <a:defRPr/>
            </a:pPr>
            <a:endParaRPr lang="es-EC" sz="4000" b="1" kern="0" dirty="0">
              <a:solidFill>
                <a:srgbClr val="7030A0"/>
              </a:solidFill>
              <a:latin typeface="Arial Black" pitchFamily="34" charset="0"/>
            </a:endParaRPr>
          </a:p>
          <a:p>
            <a:pPr algn="ctr"/>
            <a:r>
              <a:rPr lang="es-EC" sz="2800" b="1" kern="0" dirty="0">
                <a:solidFill>
                  <a:srgbClr val="7030A0"/>
                </a:solidFill>
                <a:latin typeface="Arial Black" pitchFamily="34" charset="0"/>
              </a:rPr>
              <a:t>RESUMEN DE INDICADORES ECONÓMICOS, SOCIALES, FINANCIEROS, DE MERCADO Y DEL SECTOR TRANSPORTE QUE INFLUYEN EN EL ANÁLISIS DEL IMPACTO DEL PROYECTO DE INVESTIGACIÓN</a:t>
            </a:r>
            <a:r>
              <a:rPr lang="es-EC" sz="2800" b="1" kern="0" dirty="0" smtClean="0">
                <a:solidFill>
                  <a:srgbClr val="7030A0"/>
                </a:solidFill>
                <a:latin typeface="Arial Black" pitchFamily="34" charset="0"/>
              </a:rPr>
              <a:t>.</a:t>
            </a:r>
          </a:p>
          <a:p>
            <a:pPr algn="ctr"/>
            <a:endParaRPr lang="es-EC" sz="2800" b="1" kern="0" dirty="0">
              <a:solidFill>
                <a:srgbClr val="7030A0"/>
              </a:solidFill>
              <a:latin typeface="Arial Black" pitchFamily="34" charset="0"/>
            </a:endParaRPr>
          </a:p>
        </p:txBody>
      </p:sp>
    </p:spTree>
    <p:extLst>
      <p:ext uri="{BB962C8B-B14F-4D97-AF65-F5344CB8AC3E}">
        <p14:creationId xmlns:p14="http://schemas.microsoft.com/office/powerpoint/2010/main" xmlns="" val="2351181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8 CuadroTexto"/>
          <p:cNvSpPr txBox="1">
            <a:spLocks noChangeArrowheads="1"/>
          </p:cNvSpPr>
          <p:nvPr/>
        </p:nvSpPr>
        <p:spPr bwMode="auto">
          <a:xfrm>
            <a:off x="6804248" y="44450"/>
            <a:ext cx="2304827"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s-EC" sz="1600" b="1" dirty="0" smtClean="0">
                <a:solidFill>
                  <a:srgbClr val="003300"/>
                </a:solidFill>
                <a:latin typeface="Aharoni" pitchFamily="2" charset="-79"/>
                <a:cs typeface="Aharoni" pitchFamily="2" charset="-79"/>
              </a:rPr>
              <a:t>FACTORES ECONÓMICOS</a:t>
            </a:r>
            <a:endParaRPr lang="es-EC" sz="1600" b="1" dirty="0">
              <a:solidFill>
                <a:srgbClr val="003300"/>
              </a:solidFill>
              <a:latin typeface="Aharoni" pitchFamily="2" charset="-79"/>
              <a:cs typeface="Aharoni" pitchFamily="2" charset="-79"/>
            </a:endParaRPr>
          </a:p>
        </p:txBody>
      </p:sp>
      <p:pic>
        <p:nvPicPr>
          <p:cNvPr id="5" name="4 Imagen"/>
          <p:cNvPicPr/>
          <p:nvPr/>
        </p:nvPicPr>
        <p:blipFill rotWithShape="1">
          <a:blip r:embed="rId2" cstate="print"/>
          <a:srcRect l="25219" t="29034" r="14956" b="15408"/>
          <a:stretch/>
        </p:blipFill>
        <p:spPr bwMode="auto">
          <a:xfrm>
            <a:off x="899592" y="1340768"/>
            <a:ext cx="7632848" cy="4392488"/>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2140962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8 CuadroTexto"/>
          <p:cNvSpPr txBox="1">
            <a:spLocks noChangeArrowheads="1"/>
          </p:cNvSpPr>
          <p:nvPr/>
        </p:nvSpPr>
        <p:spPr bwMode="auto">
          <a:xfrm>
            <a:off x="6804248" y="44450"/>
            <a:ext cx="2304827"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s-EC" sz="1600" b="1" dirty="0" smtClean="0">
                <a:solidFill>
                  <a:srgbClr val="003300"/>
                </a:solidFill>
                <a:latin typeface="Aharoni" pitchFamily="2" charset="-79"/>
                <a:cs typeface="Aharoni" pitchFamily="2" charset="-79"/>
              </a:rPr>
              <a:t>FACTORES SOCIALES</a:t>
            </a:r>
            <a:endParaRPr lang="es-EC" sz="1600" b="1" dirty="0">
              <a:solidFill>
                <a:srgbClr val="003300"/>
              </a:solidFill>
              <a:latin typeface="Aharoni" pitchFamily="2" charset="-79"/>
              <a:cs typeface="Aharoni" pitchFamily="2" charset="-79"/>
            </a:endParaRPr>
          </a:p>
        </p:txBody>
      </p:sp>
      <p:pic>
        <p:nvPicPr>
          <p:cNvPr id="5" name="4 Imagen"/>
          <p:cNvPicPr/>
          <p:nvPr/>
        </p:nvPicPr>
        <p:blipFill rotWithShape="1">
          <a:blip r:embed="rId2" cstate="print"/>
          <a:srcRect l="24799" t="28741" r="13202" b="23655"/>
          <a:stretch/>
        </p:blipFill>
        <p:spPr bwMode="auto">
          <a:xfrm>
            <a:off x="539552" y="1124744"/>
            <a:ext cx="8208912" cy="4320480"/>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473442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8 CuadroTexto"/>
          <p:cNvSpPr txBox="1">
            <a:spLocks noChangeArrowheads="1"/>
          </p:cNvSpPr>
          <p:nvPr/>
        </p:nvSpPr>
        <p:spPr bwMode="auto">
          <a:xfrm>
            <a:off x="6804248" y="44450"/>
            <a:ext cx="2304827"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s-EC" sz="1600" b="1" dirty="0" smtClean="0">
                <a:solidFill>
                  <a:srgbClr val="003300"/>
                </a:solidFill>
                <a:latin typeface="Aharoni" pitchFamily="2" charset="-79"/>
                <a:cs typeface="Aharoni" pitchFamily="2" charset="-79"/>
              </a:rPr>
              <a:t>FACTORES FINANCIEROS</a:t>
            </a:r>
            <a:endParaRPr lang="es-EC" sz="1600" b="1" dirty="0">
              <a:solidFill>
                <a:srgbClr val="003300"/>
              </a:solidFill>
              <a:latin typeface="Aharoni" pitchFamily="2" charset="-79"/>
              <a:cs typeface="Aharoni" pitchFamily="2" charset="-79"/>
            </a:endParaRPr>
          </a:p>
        </p:txBody>
      </p:sp>
      <p:pic>
        <p:nvPicPr>
          <p:cNvPr id="5" name="4 Imagen"/>
          <p:cNvPicPr/>
          <p:nvPr/>
        </p:nvPicPr>
        <p:blipFill rotWithShape="1">
          <a:blip r:embed="rId2" cstate="print"/>
          <a:srcRect l="25718" t="29206" r="14099" b="11040"/>
          <a:stretch/>
        </p:blipFill>
        <p:spPr bwMode="auto">
          <a:xfrm>
            <a:off x="539553" y="1124744"/>
            <a:ext cx="8208912" cy="4896543"/>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1144127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8 CuadroTexto"/>
          <p:cNvSpPr txBox="1">
            <a:spLocks noChangeArrowheads="1"/>
          </p:cNvSpPr>
          <p:nvPr/>
        </p:nvSpPr>
        <p:spPr bwMode="auto">
          <a:xfrm>
            <a:off x="6804248" y="44450"/>
            <a:ext cx="2304827"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s-EC" sz="1600" b="1" dirty="0" smtClean="0">
                <a:solidFill>
                  <a:srgbClr val="003300"/>
                </a:solidFill>
                <a:latin typeface="Aharoni" pitchFamily="2" charset="-79"/>
                <a:cs typeface="Aharoni" pitchFamily="2" charset="-79"/>
              </a:rPr>
              <a:t>FACTORES DEL SECTOR TRANSPORTE</a:t>
            </a:r>
            <a:endParaRPr lang="es-EC" sz="1600" b="1" dirty="0">
              <a:solidFill>
                <a:srgbClr val="003300"/>
              </a:solidFill>
              <a:latin typeface="Aharoni" pitchFamily="2" charset="-79"/>
              <a:cs typeface="Aharoni" pitchFamily="2" charset="-79"/>
            </a:endParaRPr>
          </a:p>
        </p:txBody>
      </p:sp>
      <p:pic>
        <p:nvPicPr>
          <p:cNvPr id="5" name="4 Imagen"/>
          <p:cNvPicPr/>
          <p:nvPr/>
        </p:nvPicPr>
        <p:blipFill rotWithShape="1">
          <a:blip r:embed="rId2" cstate="print"/>
          <a:srcRect l="25347" t="36830" r="15260" b="36334"/>
          <a:stretch/>
        </p:blipFill>
        <p:spPr bwMode="auto">
          <a:xfrm>
            <a:off x="733424" y="1988840"/>
            <a:ext cx="7943032" cy="3168352"/>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3397607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8 CuadroTexto"/>
          <p:cNvSpPr txBox="1">
            <a:spLocks noChangeArrowheads="1"/>
          </p:cNvSpPr>
          <p:nvPr/>
        </p:nvSpPr>
        <p:spPr bwMode="auto">
          <a:xfrm>
            <a:off x="7451725" y="44450"/>
            <a:ext cx="165735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s-EC" sz="1600" b="1" dirty="0" smtClean="0">
                <a:solidFill>
                  <a:srgbClr val="003300"/>
                </a:solidFill>
                <a:latin typeface="Aharoni" pitchFamily="2" charset="-79"/>
                <a:cs typeface="Aharoni" pitchFamily="2" charset="-79"/>
              </a:rPr>
              <a:t>IMPORTANCIA</a:t>
            </a:r>
            <a:endParaRPr lang="es-EC" sz="1600" b="1" dirty="0">
              <a:solidFill>
                <a:srgbClr val="003300"/>
              </a:solidFill>
              <a:latin typeface="Aharoni" pitchFamily="2" charset="-79"/>
              <a:cs typeface="Aharoni" pitchFamily="2" charset="-79"/>
            </a:endParaRPr>
          </a:p>
        </p:txBody>
      </p:sp>
      <p:sp>
        <p:nvSpPr>
          <p:cNvPr id="7188" name="AutoShape 10" descr="data:image/jpeg;base64,/9j/4AAQSkZJRgABAQAAAQABAAD/2wCEAAkGBhQSEBAUExMVEhUUFBIUFxUVFBUVFBQUFxIVFBUWFBUXHCYeGBkkGRUUHy8gJScpLCwsFR4xNTAqNSYrLCkBCQoKDgwOGg8PGiwkHyQtLCwsLCwsLCwpLCwsLCwsLCksLCosLCktKSwsLCwsKSwsLCwsLCwsLCwsKSwsLCwpLP/AABEIAOEA4QMBIgACEQEDEQH/xAAcAAEAAgMBAQEAAAAAAAAAAAAABQYBBAcDAgj/xABAEAACAQIDBAcECAQFBQAAAAABAgADEQQFIRIxQWEGEyJRcYGRMkKhsQcUI1JicsHRM4KS8CRDU7LCRHOD0uH/xAAZAQEAAwEBAAAAAAAAAAAAAAAAAgMEBQH/xAAqEQACAgEEAQMDBAMAAAAAAAAAAQIRAwQSITFBEyJRI6GxMnGB4UJikf/aAAwDAQACEQMRAD8A7jERAEREAREQBERAEREAREQBERAEREAREQBERAEREAREQBERAEREAREQBERAEREAREQBERAETzr4hUVmdgqqLlmNgB3kndIsdJaTKGpk1AdxUWB1tva3dISnGPbJKLfRMRK9l3SnbxjYapTFPapirQba2hVCnZrKdBsuhKm2t1cGWDatyklJNWjxpp0zMTz69fvD1E+w09s8MxMXmYAiIgCIiAIiIAiIgCIiAIiIAiIgCIiAIiIAiIgCYJnxWrhFLMQAN5Mr+Pztn0S6L3+8f28tZVkyxh2ThBy6N/PsRTNGrSYgl0ZdnfqVsL23a2lRyrAmihUvtXN7WsF4HU6m+npNueOJxaU1LOwVRxPE9wG8nkJzMuTfLczbCG1Uj3KAsjEAshLIxHaRiuySh3qSCRpwM+7336+OvzmrhMUKiK63swvY6EciO/d6zSzbOvq7UzUKrSqdkVCDsrVFzsVDw2lBKnvVh3SO7gnt5JjTumQbbtPDT5SCwPSVKjMFqUXsL2WoNo+Ck6+k2sHn1Ko2wG2H3BH0LHuU7m8N/KFkTDxtE7RzaovvbQ7m1+O/4yUwueo1g/YPP2fJv3lZxGIVBd2CD8RtfwG8+Uh8X0qQXFNS/wCJuwnp7R+EtWocPJD0FPwdRBmZzLoZ01qHFJQbZdKzEKFFupIRm7JN+z2T2b7zcd06YJ0MWVZY7kZMuN43TMxES0qEREAREQBERAEREAREQBERAEREATF5mVX6Ts1OHyrGupsxp9UpG8NVYUgR4bUHqVujSbNzimNUH7G7LQA3Mqkqa579shtnuQA++bYJmEw4pqtNdFpqtNR3KihB8FicWc9zbOjGNKjyxOJFNGdtygk23+A5nd5zn2b501RztasRovu0lO4D+9d5lj6e4mpTwRqUzYpVoM3HsbTKb8topOb4bEk1ajNvNTaNt2vdytp5SmUW1Zox1Z1PKK9go4OiMORKi37ek3M0y5MRRqUami1Ftcb1YG6OOasAfK0icr7WGoHuS39JK/pJqhU2gDx4+MjCTINc0cXxWGanVanVA6ym5Rxw2h7y8iLMD3ET3pZkyhgxLKLaHUjwJ+Ut/wBI+R3VMWg1p7KVrcad7JUP5Sdk8mH3ZQnOlTyl7SZZF8Fur5kSbi7H7zkknTx/War1C283+XpMWmQJis0UWH6O6O1mWH/CKrelMr/yna5yL6L6N8eT92hVPq1Nf1nXRO1oV9L+Tka1/U/gRETcYxERAEREAREQBERAEREAREQBERAEpf0wYM1cmxgHuinUPglVGb4A+kuZmhmiJUp1Kbi6VFZGHerAq3wJnjPU6dlNyfMRiMPQrD/Mpox5PbZceThptWkN0Ywhw6HDk3CsbHnuPrYHxv3ycKzid9HT6NfE4ZaiOjqHR1Ksp3MpFiD+/h3TmObdBa+GdmphsRR4MovVUDcKiDU2+8oIPLdOqMJ4sYSfR6pU7K30Wq3wy/hdx8Q3/KTGHbZPIzZK3368zv8AWOpHcIjio8lO3Zl6YZWVhtKwKsp3MpFiDyIJnLc5yz6tVq0mtYWKMbDapn2T4jVTzUzqwEGmCQSASNASoJHgSNJojwV2c92QeAPgLx9RvuVvJW/adGDHvPrFz3n1Mp9FMt9ZkJ9G1Hq8TXZrj7JVFwRqalzv/KJ1BWlKIvz+M+qZtuuPAkfKa8U/SjtSM2WPqS3Nl1iVijmNRdzkjubtD9/jN6hn4H8RdkffFyo/MN6jnqO8iaI6iMuHwUywyXXJMxPmnUBAIIIIBBGoIO4g8RPqXlIiIgCIiAIiIAiIgCIiAIiIB8VDIDN8XYGTmIOkqOfVdDAKpnmZmmjVQNpSSjrxtobrzF/P4zWyDpzuWteohNlqrq6jgHX3gO/2hznm7dYcTRPvUxUXxVtlvgy+kpGBptTZyDY3I5HxHGcacKyyiv3/AOnUxtSxps7PTxC1BtIwde9Tf14g8jBE5vlufBSCwZT96mf0vf4mWfC9KEI1rJ/5OyfVrSfXaI7fgsAE9VpzSwWY7e7Ybmrg/ImSlKmT7ple9Po9cGuz5WnPsLPQhRva3iVHxJnimJBLAcN2u8d/rJ7WRtHp1cdRPPEVH2G6sLt2uge+wWGoV7agHdcbr31taR1DpzhCgLdZTbUNTak7NTdTZkZlGySDxB10kq2q2efqdIkjTtMbMhMT04wvCsy/mpVAP9pnphOkaspZWSqBv2GFx4jh5gRHLFnrxSXJNU9J7bE0sDmFOsCUa9vaU6MviO7nukhRPCTcU+UVptcHjSepQJeiNtd74e4AfW5ajfRKu820V9xsTtSyYDHpWppUpnaRhcHdxsQQdQwIIIOoIIOokNsyNq4r6lW+sf8AT1WVcSL6U3JCU8UBuAvZKnIq/ute/DOvayrJG+UXOJgGZmsziIiAIiIAiIgCIiAIiIB5V10lPz2lvlzcaSAzjC3vAOX4p+qxNGofZDFH/wC3UBQnyJB/lkHnmE6uuw8Zcs3y65Nxcayp52TZQ3tpoD99BoD+YaA+R4mZM+P3Ka/ZmrBOriyKXfPDE1bm3AfOetV7AnlNSmNJiys340fdKkCdw9BJ/B4MAA2F/lIvL6Wu0fASdw+6UNeWWOXg++pFjoN3cJc8tr2VOSr5jZH9+kp7PaWHBV7JSb8CX8NkXhZFFlU4NotAEpfTLK+qrDEAfZ1ytOr3LWt2Kh5MBsnmL8ZcMvO0LX4XXmOPz+M+sfl61qdSlUF0qKVbv5EcwQCOYE3RanEx24uzkObYewuN3ykG1YoQykqw3EaH17pZcdRemXo1f4lJthu5xa6OOTLYyu5lR2Tbgd0yKDgzep7kWPIs7csrobVF12uBG4hhxB4jcZ1TK8eKtNKgFr71+6w0Zf25ETkPQOjtVat9RYCdJ6NY9GetSQW2Aree0UP6ekuxyuVGbLGuS0WnzWw6urI6hkdWRlO5kYEMp8QTPuluE+wJYVGh0Cx7dVWwtVy9XBVOoLE3apRI28NVP5qRUE96NLTOf4et1PSJAPZxeA7QvoalCq2ybcTsXHmZ0ATfB2rMklTEREmREREAREQBERAEREATVxdC4m1MMIBTs2y3lKlm2Rh1IYaehB4EHgZ0zMcNcDxkHicBeAcWzzLKlFTcFkv7YB0G/wC0Uez47vCR2HN1uNR3jUeonZsRk1+EreYdA6LPpT2ajcaRZKjc7Jv8SJjzaeLVp1+DZi1Mlw1f5KpRWwUeEkaVcKrEkAKLkk2AHM8JZcv+joBgatWoVH+X2Nr+aoq6eA9ZasPkVDq2o9ShpOpV0Ivtg/eO8nnw3zK8N8WX+svg5kpliwZ+ypfkX5WkH0n6KYnAa0n28IL2qNS62pQHBa2o7A3CpYjvtNzoxjzUo7LkM9KwLKAFdGu1N1A0sRtLpxQzJLTTit3gueeEuCy5ViyNBvQ7Q5jiPj8ZaFs6gjcRcf38JR1cqQw3g+vePSWjJMWD2L3DDaTx3kemviDLMEnF7WU5FfKKx9IeR7VMYlR2qI2aoHvUb7/5GN/Bj3TnOaJdb92vlO+YmmDcEAgixB1BB0IPIjTznFulOTHCV3om/VkFqTHX7JtACfwm6k8h3ibZR3corxz28M2+gdMLQeodNWa/cAJZPo1oF/reIPs1HVE5gM1Rv9yDyMrGSYKriaKYHDe0yj6zXP8ADw9M6spI9qo27ZHDTS5K9Wy7LEw9KnRpghKa7IvvNt7MeLE3JPeZTgi1cn5J5pLpG/htxntaeOG4zYEsfZSuijZtVv0lylR7mGrs3IMK/wD6j1nTROS9B6/17pBjsWutKhT6qm3AgkUkPgwp1n8GE60JuxqolGXszERLCoREQBERAEREAREQBERANfGL2fOaD05KVVuCJH2gFTxOdkYpqLjqqasVLqe2QR2WLEdlTcXsLi+/ST9HDKgIVQt9/Ek97MdWPMmVvpbQCYhXto6C/iuh+Gz6SRyjNBsorMLGwR76EcFJ+R8py5z97UjbGPtTRv1UsYpmxE2alK/jNcpaWp2iLNtZWsf0IoB2q0P8LUbRurUGk/HtUT2d4vddkydSoRMMxO+eULKfXybEp/lpWHfRqAHzp1bEeTGZwDVqfZbD4qmVO0rfV6jgG97E0trS+vmZc6FG5vNq0plii3wWLI65I9a+2qtYrcagggg8RYgHfIzP+jdPGLTFQsvVsWDIQGKkbLpc8GFvQSYqNcmKa3Il64KhluV0sPSWlRprSRddlRxO9mO9mPEm5M82m7VNgZpSKPWe+HGh8ZTfpQ6X/VsOcPSP29dSDbfSosCGc9zNqq+Z4Sa6Q9JVwqbKAVK1tF3ql9zVLfBd55DWcbYNjMcqMxqM9S9Vzr+bdpoBw0AAA3StTuVIujC1b6Or/RJlH1bAUyRZ65NZuQNlpL5Iqn+aX9TK7lJFgALAWAHcALAelh5SfpnSdRKlRgk9zbPSIiekRERAEREAREQBERAEREAwTNDFCx5GbrGR+Ne4MArvS1A1JW4o4/pYbJ+Oz6TndXNjQdkbtUmNyOKE72Tx4rx5Hffs6rWp1Ad1jflznO8+QMqsNQQCCNxBGk52ph9RN9M3aeVxr4LPknT3qdlat6tHctRdaiDuIPtqO49oc90veCxlKvTD0nWqh95Tex7jxU8jYzg+HP8AfAyRwGMek+3TqNSb7ysVuO48COR0mdScOO19y9wUuVwdsOGEyuHHjKNlvT2uAOsppXH3lPVt5lbqfQScwvTqi3tU6tPyVh6q36SxZU/JS8Ul4LFaeNepwka/SqhwYjxR/wBpp1OlOHHvOfBD+tpNNfJCn8EtPfDpxlVxPTVB7NJmP4mVB8Noz1yXpbUqVPtFSnSJ2BshrhjaxLMdQNBuHtcpCWWPVnqxyq6LJiX3CUzO+l2yKgpnqlRmV6jWDKymzDX2Dccde60tpuTOYfTD0V2SmMpjssVp1wNwcaUqpHMdgnkveYfK2p0e463Wyp530o2wyUbhTfaqG4d+/ZvqoPee0eUlvo0y7tPVI/Avnv8A285SQtyAOOnnOx9Esr6qlTW2oAv4yzT41u46RbqZ1GvkuuVroJPUd0iMvp7pMUxpOicw9IiIAiIgCIiAIiIAiIgCIiAfLiRWP0EljNDHUrgwChZ+5NxKTijsgofZJJU/dYnVTyJ9D4zpGaYC95T82yq4IIuJCcFNUycJuDtFWoDUibLDSR2JV8O/a7VPg53ryc934vXvm19dFtQfnOXlThKmdLG1NWjzNQqbgkeBI+U3sLmtUe/f8wU/G15D18ct+PpM0MxF9AflDaomky008zc79n+n/wCzyxGZEcRfwkQuMJ5TyetvmXe/BaoLyfWLzJz758jYfCWLotWtSRDuqbTfzFjb1UAeQlLxVXfLbTpbKIu4qqDzCjX1kJ+1Ik1fB1HIsb1lLX207Lc/ut5j4gz3zDBJXpVKVVdpKisjDvVhbTuI3g8CBKhkOcbLJUOgbsVBwHPyNm8CZasfmlKj/EqKvcL3Y+CjU+knvfZjcKdHHsi6JdTmFelWO0+H2WQW/iIx7FYd4sV04M3KdRyrCWtKn0nzMVsRh8TQTZqYbaF6hCivRPtUntcKNTZidCxvy6FlCq9OnUTVHRXW+/ZZQwvzsROvpssZx478mTURknciQwlK031E86SWnqJqM5mIiAIiIAiIgCIiAIiIAiIgCeVVLz1mDAIbG4O8rmYZZv0l2q0ryOxODvAOa5jk976SpYzo2yX6kgD/AE2BKa/dtqnlpynYMVlt+Eh8Vk/KRlFSVSRKMnF2ji+PpOnt03TnbbT+tf1Anzg6oJ0IPgQflOq18j5SLxXRWm/t0kbxRSfW0zS0kWuHRqjq5LtWVHUDcfSeJqb76eOktLdDKP8Aop6H95r1OitJdRRpg9+wCfjKVoa/y+39lj1v+v3KiuLRqiAutiyAkdoBdoAlitwBa8vtcanxPzkLisr0ItputuFvCbeU4gtT2WN3pWQk72W32b+a6HmjTPrNPsipItwaj1JNM3cJmC0S5c2QqSxO4FRof08xIHG9L1F+qQuTvd7qv9PtN52n10orbNELxdgPJe0fiF9ZVrSjDBSjbNEuHwTWT4etmWMw+Gd2K1HG0B2VWmO1UYKNLhA2pvrafpfDYYKAFAVQAABuCgWAHIDTynJfoQyMDr8Ww1P+HpeAs1Zh59Wv8p5zsSTs4IbYnL1M906+DIEzES8zCIiAIiIAiIgCIiAIiIAiIgCIiAYInm9OesxaAaNXCzUq4HlJgifBpQCvVMt5TXfKuUsxoT5OGEArByflNPFZLpulzGFE862DEA5jj8o36StYyh1NRam5fYqfkJ0b+VrHwLTrGPy2/CVzMOjyuCG3EEEd4OhEhOCnFxfklGTjJSRynpVXvX2dwpqAeTN2jfy2fSamX5TVrEdWhsfebsp5X1byHnL0OgyU6hY7VVr3D1DtMNLbt1wABe15PZZlViNJmxaVRilI15NW3+lFn6MZcuHw9GjTvs00Aud7EnaZjbiWLE+Ms9BtJC5fSsBJijNhibs2YmBMwBERAEREAREQBERAEREAREQBERAEREATFpmIBi0WmYgGLQRMxANHE0LyMrYOTrrPBqEAgHy+/CemHy23CTQw09UoQDWw+GtNxEn0En1AMWmYiAIiIAiIgCIiAIiIAiIgCIiAIiIAiIgCIiAIiIAiIgGDPiIgH0JmIgGYiIAiIgCIiAIiIAiIgH//2Q=="/>
          <p:cNvSpPr>
            <a:spLocks noChangeAspect="1" noChangeArrowheads="1"/>
          </p:cNvSpPr>
          <p:nvPr/>
        </p:nvSpPr>
        <p:spPr bwMode="auto">
          <a:xfrm>
            <a:off x="63500" y="-676275"/>
            <a:ext cx="1381125" cy="1381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s-EC"/>
          </a:p>
        </p:txBody>
      </p:sp>
      <p:pic>
        <p:nvPicPr>
          <p:cNvPr id="7192" name="Picture 2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182185" y="1527482"/>
            <a:ext cx="2240940" cy="148311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3 Rectángulo"/>
          <p:cNvSpPr/>
          <p:nvPr/>
        </p:nvSpPr>
        <p:spPr>
          <a:xfrm>
            <a:off x="4677460" y="736126"/>
            <a:ext cx="2808312" cy="584775"/>
          </a:xfrm>
          <a:prstGeom prst="rect">
            <a:avLst/>
          </a:prstGeom>
          <a:noFill/>
        </p:spPr>
        <p:txBody>
          <a:bodyPr wrap="square" lIns="91440" tIns="45720" rIns="91440" bIns="45720">
            <a:spAutoFit/>
          </a:bodyPr>
          <a:lstStyle/>
          <a:p>
            <a:pPr algn="ctr"/>
            <a:r>
              <a:rPr lang="es-EC" sz="32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CARCHI</a:t>
            </a:r>
            <a:endParaRPr lang="es-EC" sz="32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graphicFrame>
        <p:nvGraphicFramePr>
          <p:cNvPr id="5" name="4 Diagrama"/>
          <p:cNvGraphicFramePr/>
          <p:nvPr>
            <p:extLst>
              <p:ext uri="{D42A27DB-BD31-4B8C-83A1-F6EECF244321}">
                <p14:modId xmlns:p14="http://schemas.microsoft.com/office/powerpoint/2010/main" xmlns="" val="3834911133"/>
              </p:ext>
            </p:extLst>
          </p:nvPr>
        </p:nvGraphicFramePr>
        <p:xfrm>
          <a:off x="319514" y="1296876"/>
          <a:ext cx="3820438" cy="17000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 name="1 Diagrama"/>
          <p:cNvGraphicFramePr/>
          <p:nvPr>
            <p:extLst>
              <p:ext uri="{D42A27DB-BD31-4B8C-83A1-F6EECF244321}">
                <p14:modId xmlns:p14="http://schemas.microsoft.com/office/powerpoint/2010/main" xmlns="" val="684101169"/>
              </p:ext>
            </p:extLst>
          </p:nvPr>
        </p:nvGraphicFramePr>
        <p:xfrm>
          <a:off x="899592" y="3429000"/>
          <a:ext cx="7560840" cy="165618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 name="2 CuadroTexto"/>
          <p:cNvSpPr txBox="1"/>
          <p:nvPr/>
        </p:nvSpPr>
        <p:spPr>
          <a:xfrm>
            <a:off x="611560" y="5301208"/>
            <a:ext cx="8136904" cy="1107996"/>
          </a:xfrm>
          <a:prstGeom prst="rect">
            <a:avLst/>
          </a:prstGeom>
          <a:noFill/>
          <a:ln>
            <a:solidFill>
              <a:srgbClr val="92D050"/>
            </a:solidFill>
          </a:ln>
        </p:spPr>
        <p:txBody>
          <a:bodyPr wrap="square" rtlCol="0">
            <a:spAutoFit/>
          </a:bodyPr>
          <a:lstStyle/>
          <a:p>
            <a:r>
              <a:rPr lang="es-EC" sz="1600" dirty="0"/>
              <a:t>Debido a la gran producción agrícola en la Provincia especialmente de papa, así como también por ser una zona fronteriza eminentemente comercial, los habitantes han encontrado en el Trasporte Pesado una activad dinamizadora de la economía.</a:t>
            </a:r>
          </a:p>
          <a:p>
            <a:endParaRPr lang="es-EC" dirty="0"/>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7192"/>
                                        </p:tgtEl>
                                        <p:attrNameLst>
                                          <p:attrName>style.visibility</p:attrName>
                                        </p:attrNameLst>
                                      </p:cBhvr>
                                      <p:to>
                                        <p:strVal val="visible"/>
                                      </p:to>
                                    </p:set>
                                    <p:animEffect transition="in" filter="barn(inVertical)">
                                      <p:cBhvr>
                                        <p:cTn id="15" dur="500"/>
                                        <p:tgtEl>
                                          <p:spTgt spid="719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Graphic spid="5" grpId="0">
        <p:bldAsOne/>
      </p:bldGraphic>
      <p:bldGraphic spid="2" grpId="0">
        <p:bldAsOne/>
      </p:bldGraphic>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8 CuadroTexto"/>
          <p:cNvSpPr txBox="1">
            <a:spLocks noChangeArrowheads="1"/>
          </p:cNvSpPr>
          <p:nvPr/>
        </p:nvSpPr>
        <p:spPr bwMode="auto">
          <a:xfrm>
            <a:off x="6804248" y="44450"/>
            <a:ext cx="2304827"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s-EC" sz="1600" b="1" dirty="0" smtClean="0">
                <a:solidFill>
                  <a:srgbClr val="003300"/>
                </a:solidFill>
                <a:latin typeface="Aharoni" pitchFamily="2" charset="-79"/>
                <a:cs typeface="Aharoni" pitchFamily="2" charset="-79"/>
              </a:rPr>
              <a:t>FACTORES DE MERCADO</a:t>
            </a:r>
            <a:endParaRPr lang="es-EC" sz="1600" b="1" dirty="0">
              <a:solidFill>
                <a:srgbClr val="003300"/>
              </a:solidFill>
              <a:latin typeface="Aharoni" pitchFamily="2" charset="-79"/>
              <a:cs typeface="Aharoni" pitchFamily="2" charset="-79"/>
            </a:endParaRPr>
          </a:p>
        </p:txBody>
      </p:sp>
      <p:pic>
        <p:nvPicPr>
          <p:cNvPr id="5" name="4 Imagen"/>
          <p:cNvPicPr/>
          <p:nvPr/>
        </p:nvPicPr>
        <p:blipFill rotWithShape="1">
          <a:blip r:embed="rId2" cstate="print"/>
          <a:srcRect l="25340" t="29306" r="15326" b="28097"/>
          <a:stretch/>
        </p:blipFill>
        <p:spPr bwMode="auto">
          <a:xfrm>
            <a:off x="611560" y="1412776"/>
            <a:ext cx="7992888" cy="4176464"/>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2547277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971550" y="1066800"/>
            <a:ext cx="7200900" cy="4601260"/>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57150" cap="flat" cmpd="sng" algn="ctr">
            <a:solidFill>
              <a:srgbClr val="9BBB59">
                <a:lumMod val="50000"/>
              </a:srgbClr>
            </a:solidFill>
            <a:prstDash val="solid"/>
          </a:ln>
          <a:effectLst>
            <a:outerShdw blurRad="40000" dist="20000" dir="5400000" rotWithShape="0">
              <a:srgbClr val="000000">
                <a:alpha val="38000"/>
              </a:srgbClr>
            </a:outerShdw>
          </a:effectLst>
        </p:spPr>
        <p:txBody>
          <a:bodyPr>
            <a:spAutoFit/>
          </a:bodyPr>
          <a:lstStyle/>
          <a:p>
            <a:pPr algn="ctr" fontAlgn="auto">
              <a:spcBef>
                <a:spcPts val="0"/>
              </a:spcBef>
              <a:spcAft>
                <a:spcPts val="0"/>
              </a:spcAft>
              <a:defRPr/>
            </a:pPr>
            <a:endParaRPr lang="es-EC" sz="2500" b="1" kern="0" dirty="0">
              <a:solidFill>
                <a:srgbClr val="7030A0"/>
              </a:solidFill>
              <a:latin typeface="Berlin Sans FB Demi" pitchFamily="34" charset="0"/>
            </a:endParaRPr>
          </a:p>
          <a:p>
            <a:pPr algn="ctr" fontAlgn="auto">
              <a:spcBef>
                <a:spcPts val="0"/>
              </a:spcBef>
              <a:spcAft>
                <a:spcPts val="0"/>
              </a:spcAft>
              <a:defRPr/>
            </a:pPr>
            <a:r>
              <a:rPr lang="es-EC" sz="4800" b="1" kern="0" dirty="0">
                <a:solidFill>
                  <a:srgbClr val="7030A0"/>
                </a:solidFill>
                <a:latin typeface="Arial Black" pitchFamily="34" charset="0"/>
              </a:rPr>
              <a:t>CAPÍTULO </a:t>
            </a:r>
            <a:r>
              <a:rPr lang="es-EC" sz="4800" b="1" kern="0" dirty="0" smtClean="0">
                <a:solidFill>
                  <a:srgbClr val="7030A0"/>
                </a:solidFill>
                <a:latin typeface="Arial Black" pitchFamily="34" charset="0"/>
              </a:rPr>
              <a:t>V</a:t>
            </a:r>
          </a:p>
          <a:p>
            <a:pPr algn="ctr" fontAlgn="auto">
              <a:spcBef>
                <a:spcPts val="0"/>
              </a:spcBef>
              <a:spcAft>
                <a:spcPts val="0"/>
              </a:spcAft>
              <a:defRPr/>
            </a:pPr>
            <a:endParaRPr lang="es-EC" sz="4000" b="1" kern="0" dirty="0">
              <a:solidFill>
                <a:srgbClr val="7030A0"/>
              </a:solidFill>
              <a:latin typeface="Arial Black" pitchFamily="34" charset="0"/>
            </a:endParaRPr>
          </a:p>
          <a:p>
            <a:pPr algn="ctr"/>
            <a:r>
              <a:rPr lang="es-EC" sz="3600" b="1" kern="0" dirty="0">
                <a:solidFill>
                  <a:srgbClr val="7030A0"/>
                </a:solidFill>
                <a:latin typeface="Arial Black" pitchFamily="34" charset="0"/>
              </a:rPr>
              <a:t>ANÁLISIS DEL IMPACTO DE LA GESTIÓN FINANCIERA DEL SECTOR TRANSPORTE PESADO EN LA PROVINCIA DEL CARCHI</a:t>
            </a:r>
          </a:p>
        </p:txBody>
      </p:sp>
    </p:spTree>
    <p:extLst>
      <p:ext uri="{BB962C8B-B14F-4D97-AF65-F5344CB8AC3E}">
        <p14:creationId xmlns:p14="http://schemas.microsoft.com/office/powerpoint/2010/main" xmlns="" val="1023077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8 CuadroTexto"/>
          <p:cNvSpPr txBox="1">
            <a:spLocks noChangeArrowheads="1"/>
          </p:cNvSpPr>
          <p:nvPr/>
        </p:nvSpPr>
        <p:spPr bwMode="auto">
          <a:xfrm>
            <a:off x="6804248" y="44450"/>
            <a:ext cx="2304827"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s-EC" sz="1600" b="1" dirty="0" smtClean="0">
                <a:solidFill>
                  <a:srgbClr val="003300"/>
                </a:solidFill>
                <a:latin typeface="Aharoni" pitchFamily="2" charset="-79"/>
                <a:cs typeface="Aharoni" pitchFamily="2" charset="-79"/>
              </a:rPr>
              <a:t>EVALUACIÓN DEL IMPACTO</a:t>
            </a:r>
            <a:endParaRPr lang="es-EC" sz="1600" b="1" dirty="0">
              <a:solidFill>
                <a:srgbClr val="003300"/>
              </a:solidFill>
              <a:latin typeface="Aharoni" pitchFamily="2" charset="-79"/>
              <a:cs typeface="Aharoni" pitchFamily="2" charset="-79"/>
            </a:endParaRPr>
          </a:p>
        </p:txBody>
      </p:sp>
      <p:sp>
        <p:nvSpPr>
          <p:cNvPr id="5" name="4 CuadroTexto"/>
          <p:cNvSpPr txBox="1"/>
          <p:nvPr/>
        </p:nvSpPr>
        <p:spPr>
          <a:xfrm>
            <a:off x="1043609" y="1092806"/>
            <a:ext cx="7416824" cy="400110"/>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C" sz="2000" b="1" spc="50" dirty="0" smtClean="0">
                <a:ln w="11430"/>
                <a:solidFill>
                  <a:srgbClr val="9900CC"/>
                </a:solidFill>
                <a:effectLst>
                  <a:outerShdw blurRad="76200" dist="50800" dir="5400000" algn="tl" rotWithShape="0">
                    <a:srgbClr val="000000">
                      <a:alpha val="65000"/>
                    </a:srgbClr>
                  </a:outerShdw>
                </a:effectLst>
              </a:rPr>
              <a:t>RELACIÓN NÚMERO DE TRANSPORTISTAS-POBLACIÓN</a:t>
            </a:r>
            <a:endParaRPr lang="es-EC" sz="2000" b="1" spc="50" dirty="0">
              <a:ln w="11430"/>
              <a:solidFill>
                <a:srgbClr val="9900CC"/>
              </a:solidFill>
              <a:effectLst>
                <a:outerShdw blurRad="76200" dist="50800" dir="5400000" algn="tl" rotWithShape="0">
                  <a:srgbClr val="000000">
                    <a:alpha val="65000"/>
                  </a:srgbClr>
                </a:outerShdw>
              </a:effectLst>
            </a:endParaRPr>
          </a:p>
        </p:txBody>
      </p:sp>
      <p:pic>
        <p:nvPicPr>
          <p:cNvPr id="6" name="5 Imagen"/>
          <p:cNvPicPr/>
          <p:nvPr/>
        </p:nvPicPr>
        <p:blipFill rotWithShape="1">
          <a:blip r:embed="rId2" cstate="print"/>
          <a:srcRect l="33078" t="35460" r="35025" b="43170"/>
          <a:stretch/>
        </p:blipFill>
        <p:spPr bwMode="auto">
          <a:xfrm>
            <a:off x="2226519" y="2564904"/>
            <a:ext cx="5051003" cy="2086719"/>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3603917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8 CuadroTexto"/>
          <p:cNvSpPr txBox="1">
            <a:spLocks noChangeArrowheads="1"/>
          </p:cNvSpPr>
          <p:nvPr/>
        </p:nvSpPr>
        <p:spPr bwMode="auto">
          <a:xfrm>
            <a:off x="6804248" y="44450"/>
            <a:ext cx="2304827"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s-EC" sz="1600" b="1" dirty="0" smtClean="0">
                <a:solidFill>
                  <a:srgbClr val="003300"/>
                </a:solidFill>
                <a:latin typeface="Aharoni" pitchFamily="2" charset="-79"/>
                <a:cs typeface="Aharoni" pitchFamily="2" charset="-79"/>
              </a:rPr>
              <a:t>EVALUACIÓN DEL IMPACTO</a:t>
            </a:r>
            <a:endParaRPr lang="es-EC" sz="1600" b="1" dirty="0">
              <a:solidFill>
                <a:srgbClr val="003300"/>
              </a:solidFill>
              <a:latin typeface="Aharoni" pitchFamily="2" charset="-79"/>
              <a:cs typeface="Aharoni" pitchFamily="2" charset="-79"/>
            </a:endParaRPr>
          </a:p>
        </p:txBody>
      </p:sp>
      <p:sp>
        <p:nvSpPr>
          <p:cNvPr id="5" name="4 CuadroTexto"/>
          <p:cNvSpPr txBox="1"/>
          <p:nvPr/>
        </p:nvSpPr>
        <p:spPr>
          <a:xfrm>
            <a:off x="1043609" y="1092806"/>
            <a:ext cx="7416824" cy="477054"/>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C" sz="2500" b="1" spc="50" dirty="0" smtClean="0">
                <a:ln w="11430"/>
                <a:solidFill>
                  <a:srgbClr val="9900CC"/>
                </a:solidFill>
                <a:effectLst>
                  <a:outerShdw blurRad="76200" dist="50800" dir="5400000" algn="tl" rotWithShape="0">
                    <a:srgbClr val="000000">
                      <a:alpha val="65000"/>
                    </a:srgbClr>
                  </a:outerShdw>
                </a:effectLst>
              </a:rPr>
              <a:t>IMPACTO FINANCIERO</a:t>
            </a:r>
            <a:endParaRPr lang="es-EC" sz="2500" b="1" spc="50" dirty="0">
              <a:ln w="11430"/>
              <a:solidFill>
                <a:srgbClr val="9900CC"/>
              </a:solidFill>
              <a:effectLst>
                <a:outerShdw blurRad="76200" dist="50800" dir="5400000" algn="tl" rotWithShape="0">
                  <a:srgbClr val="000000">
                    <a:alpha val="65000"/>
                  </a:srgbClr>
                </a:outerShdw>
              </a:effectLst>
            </a:endParaRPr>
          </a:p>
        </p:txBody>
      </p:sp>
      <p:pic>
        <p:nvPicPr>
          <p:cNvPr id="6" name="5 Imagen"/>
          <p:cNvPicPr/>
          <p:nvPr/>
        </p:nvPicPr>
        <p:blipFill rotWithShape="1">
          <a:blip r:embed="rId2" cstate="print"/>
          <a:srcRect l="25201" t="35408" r="28564" b="27617"/>
          <a:stretch/>
        </p:blipFill>
        <p:spPr bwMode="auto">
          <a:xfrm>
            <a:off x="323528" y="2125478"/>
            <a:ext cx="5112568" cy="3607778"/>
          </a:xfrm>
          <a:prstGeom prst="rect">
            <a:avLst/>
          </a:prstGeom>
          <a:ln>
            <a:noFill/>
          </a:ln>
          <a:extLst>
            <a:ext uri="{53640926-AAD7-44D8-BBD7-CCE9431645EC}">
              <a14:shadowObscured xmlns:a14="http://schemas.microsoft.com/office/drawing/2010/main" xmlns=""/>
            </a:ext>
          </a:extLst>
        </p:spPr>
      </p:pic>
      <p:pic>
        <p:nvPicPr>
          <p:cNvPr id="8194"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45208" t="28910" r="25526" b="35469"/>
          <a:stretch/>
        </p:blipFill>
        <p:spPr bwMode="auto">
          <a:xfrm>
            <a:off x="5580112" y="2708920"/>
            <a:ext cx="3472498" cy="23762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922237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194"/>
                                        </p:tgtEl>
                                        <p:attrNameLst>
                                          <p:attrName>style.visibility</p:attrName>
                                        </p:attrNameLst>
                                      </p:cBhvr>
                                      <p:to>
                                        <p:strVal val="visible"/>
                                      </p:to>
                                    </p:set>
                                    <p:animEffect transition="in" filter="barn(inVertical)">
                                      <p:cBhvr>
                                        <p:cTn id="17"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8 CuadroTexto"/>
          <p:cNvSpPr txBox="1">
            <a:spLocks noChangeArrowheads="1"/>
          </p:cNvSpPr>
          <p:nvPr/>
        </p:nvSpPr>
        <p:spPr bwMode="auto">
          <a:xfrm>
            <a:off x="6804248" y="44450"/>
            <a:ext cx="2304827"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s-EC" sz="1600" b="1" dirty="0" smtClean="0">
                <a:solidFill>
                  <a:srgbClr val="003300"/>
                </a:solidFill>
                <a:latin typeface="Aharoni" pitchFamily="2" charset="-79"/>
                <a:cs typeface="Aharoni" pitchFamily="2" charset="-79"/>
              </a:rPr>
              <a:t>EVALUACIÓN DEL IMPACTO</a:t>
            </a:r>
            <a:endParaRPr lang="es-EC" sz="1600" b="1" dirty="0">
              <a:solidFill>
                <a:srgbClr val="003300"/>
              </a:solidFill>
              <a:latin typeface="Aharoni" pitchFamily="2" charset="-79"/>
              <a:cs typeface="Aharoni" pitchFamily="2" charset="-79"/>
            </a:endParaRPr>
          </a:p>
        </p:txBody>
      </p:sp>
      <p:sp>
        <p:nvSpPr>
          <p:cNvPr id="5" name="4 CuadroTexto"/>
          <p:cNvSpPr txBox="1"/>
          <p:nvPr/>
        </p:nvSpPr>
        <p:spPr>
          <a:xfrm>
            <a:off x="1043609" y="1092806"/>
            <a:ext cx="7416824" cy="477054"/>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C" sz="2500" b="1" spc="50" dirty="0" smtClean="0">
                <a:ln w="11430"/>
                <a:solidFill>
                  <a:srgbClr val="9900CC"/>
                </a:solidFill>
                <a:effectLst>
                  <a:outerShdw blurRad="76200" dist="50800" dir="5400000" algn="tl" rotWithShape="0">
                    <a:srgbClr val="000000">
                      <a:alpha val="65000"/>
                    </a:srgbClr>
                  </a:outerShdw>
                </a:effectLst>
              </a:rPr>
              <a:t>IMPACTO FINANCIERO</a:t>
            </a:r>
            <a:endParaRPr lang="es-EC" sz="2500" b="1" spc="50" dirty="0">
              <a:ln w="11430"/>
              <a:solidFill>
                <a:srgbClr val="9900CC"/>
              </a:solidFill>
              <a:effectLst>
                <a:outerShdw blurRad="76200" dist="50800" dir="5400000" algn="tl" rotWithShape="0">
                  <a:srgbClr val="000000">
                    <a:alpha val="65000"/>
                  </a:srgbClr>
                </a:outerShdw>
              </a:effectLst>
            </a:endParaRPr>
          </a:p>
        </p:txBody>
      </p:sp>
      <p:pic>
        <p:nvPicPr>
          <p:cNvPr id="6" name="5 Imagen"/>
          <p:cNvPicPr/>
          <p:nvPr/>
        </p:nvPicPr>
        <p:blipFill rotWithShape="1">
          <a:blip r:embed="rId2" cstate="print"/>
          <a:srcRect l="25423" t="37508" r="27448" b="31834"/>
          <a:stretch/>
        </p:blipFill>
        <p:spPr bwMode="auto">
          <a:xfrm>
            <a:off x="2085020" y="1772816"/>
            <a:ext cx="5583323" cy="2088232"/>
          </a:xfrm>
          <a:prstGeom prst="rect">
            <a:avLst/>
          </a:prstGeom>
          <a:ln>
            <a:noFill/>
          </a:ln>
          <a:extLst>
            <a:ext uri="{53640926-AAD7-44D8-BBD7-CCE9431645EC}">
              <a14:shadowObscured xmlns:a14="http://schemas.microsoft.com/office/drawing/2010/main" xmlns=""/>
            </a:ext>
          </a:extLst>
        </p:spPr>
      </p:pic>
      <p:pic>
        <p:nvPicPr>
          <p:cNvPr id="9218"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45838" t="29663" r="26156" b="34455"/>
          <a:stretch/>
        </p:blipFill>
        <p:spPr bwMode="auto">
          <a:xfrm>
            <a:off x="3095694" y="4009582"/>
            <a:ext cx="3492530" cy="251576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559510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218"/>
                                        </p:tgtEl>
                                        <p:attrNameLst>
                                          <p:attrName>style.visibility</p:attrName>
                                        </p:attrNameLst>
                                      </p:cBhvr>
                                      <p:to>
                                        <p:strVal val="visible"/>
                                      </p:to>
                                    </p:set>
                                    <p:animEffect transition="in" filter="barn(inVertical)">
                                      <p:cBhvr>
                                        <p:cTn id="17"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976748" y="1628800"/>
            <a:ext cx="7200900" cy="3493264"/>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57150" cap="flat" cmpd="sng" algn="ctr">
            <a:solidFill>
              <a:srgbClr val="9BBB59">
                <a:lumMod val="50000"/>
              </a:srgbClr>
            </a:solidFill>
            <a:prstDash val="solid"/>
          </a:ln>
          <a:effectLst>
            <a:outerShdw blurRad="40000" dist="20000" dir="5400000" rotWithShape="0">
              <a:srgbClr val="000000">
                <a:alpha val="38000"/>
              </a:srgbClr>
            </a:outerShdw>
          </a:effectLst>
        </p:spPr>
        <p:txBody>
          <a:bodyPr>
            <a:spAutoFit/>
          </a:bodyPr>
          <a:lstStyle/>
          <a:p>
            <a:pPr algn="ctr" fontAlgn="auto">
              <a:spcBef>
                <a:spcPts val="0"/>
              </a:spcBef>
              <a:spcAft>
                <a:spcPts val="0"/>
              </a:spcAft>
              <a:defRPr/>
            </a:pPr>
            <a:endParaRPr lang="es-EC" sz="2500" b="1" kern="0" dirty="0">
              <a:solidFill>
                <a:srgbClr val="7030A0"/>
              </a:solidFill>
              <a:latin typeface="Berlin Sans FB Demi" pitchFamily="34" charset="0"/>
            </a:endParaRPr>
          </a:p>
          <a:p>
            <a:pPr algn="ctr" fontAlgn="auto">
              <a:spcBef>
                <a:spcPts val="0"/>
              </a:spcBef>
              <a:spcAft>
                <a:spcPts val="0"/>
              </a:spcAft>
              <a:defRPr/>
            </a:pPr>
            <a:r>
              <a:rPr lang="es-EC" sz="4800" b="1" kern="0" dirty="0">
                <a:solidFill>
                  <a:srgbClr val="7030A0"/>
                </a:solidFill>
                <a:latin typeface="Arial Black" pitchFamily="34" charset="0"/>
              </a:rPr>
              <a:t>CAPÍTULO </a:t>
            </a:r>
            <a:r>
              <a:rPr lang="es-EC" sz="4800" b="1" kern="0" dirty="0" smtClean="0">
                <a:solidFill>
                  <a:srgbClr val="7030A0"/>
                </a:solidFill>
                <a:latin typeface="Arial Black" pitchFamily="34" charset="0"/>
              </a:rPr>
              <a:t>VI</a:t>
            </a:r>
          </a:p>
          <a:p>
            <a:pPr algn="ctr" fontAlgn="auto">
              <a:spcBef>
                <a:spcPts val="0"/>
              </a:spcBef>
              <a:spcAft>
                <a:spcPts val="0"/>
              </a:spcAft>
              <a:defRPr/>
            </a:pPr>
            <a:endParaRPr lang="es-EC" sz="4000" b="1" kern="0" dirty="0">
              <a:solidFill>
                <a:srgbClr val="7030A0"/>
              </a:solidFill>
              <a:latin typeface="Arial Black" pitchFamily="34" charset="0"/>
            </a:endParaRPr>
          </a:p>
          <a:p>
            <a:pPr algn="ctr"/>
            <a:r>
              <a:rPr lang="es-EC" sz="3600" b="1" kern="0" dirty="0" smtClean="0">
                <a:solidFill>
                  <a:srgbClr val="7030A0"/>
                </a:solidFill>
                <a:latin typeface="Arial Black" pitchFamily="34" charset="0"/>
              </a:rPr>
              <a:t>CONCLUSIONES Y RECOMENDACIONES</a:t>
            </a:r>
          </a:p>
          <a:p>
            <a:pPr algn="ctr"/>
            <a:endParaRPr lang="es-EC" sz="3600" b="1" kern="0" dirty="0" smtClean="0">
              <a:solidFill>
                <a:srgbClr val="7030A0"/>
              </a:solidFill>
              <a:latin typeface="Arial Black" pitchFamily="34" charset="0"/>
            </a:endParaRPr>
          </a:p>
        </p:txBody>
      </p:sp>
    </p:spTree>
    <p:extLst>
      <p:ext uri="{BB962C8B-B14F-4D97-AF65-F5344CB8AC3E}">
        <p14:creationId xmlns:p14="http://schemas.microsoft.com/office/powerpoint/2010/main" xmlns="" val="2553972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1043609" y="692696"/>
            <a:ext cx="7416824" cy="477054"/>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C" sz="2500" b="1" spc="50" dirty="0" smtClean="0">
                <a:ln w="11430"/>
                <a:solidFill>
                  <a:srgbClr val="9900CC"/>
                </a:solidFill>
                <a:effectLst>
                  <a:outerShdw blurRad="76200" dist="50800" dir="5400000" algn="tl" rotWithShape="0">
                    <a:srgbClr val="000000">
                      <a:alpha val="65000"/>
                    </a:srgbClr>
                  </a:outerShdw>
                </a:effectLst>
              </a:rPr>
              <a:t>CONCLUSIONES</a:t>
            </a:r>
            <a:endParaRPr lang="es-EC" sz="2500" b="1" spc="50" dirty="0">
              <a:ln w="11430"/>
              <a:solidFill>
                <a:srgbClr val="9900CC"/>
              </a:solidFill>
              <a:effectLst>
                <a:outerShdw blurRad="76200" dist="50800" dir="5400000" algn="tl" rotWithShape="0">
                  <a:srgbClr val="000000">
                    <a:alpha val="65000"/>
                  </a:srgbClr>
                </a:outerShdw>
              </a:effectLst>
            </a:endParaRPr>
          </a:p>
        </p:txBody>
      </p:sp>
      <p:sp>
        <p:nvSpPr>
          <p:cNvPr id="6" name="5 Rectángulo redondeado"/>
          <p:cNvSpPr/>
          <p:nvPr/>
        </p:nvSpPr>
        <p:spPr>
          <a:xfrm>
            <a:off x="583229" y="1612330"/>
            <a:ext cx="7920881" cy="15121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C" sz="1600" dirty="0" smtClean="0">
                <a:solidFill>
                  <a:schemeClr val="tx1"/>
                </a:solidFill>
              </a:rPr>
              <a:t>-    Situado como el más importante de la región gracias a su flota de vehículos.</a:t>
            </a:r>
          </a:p>
          <a:p>
            <a:pPr marL="285750" lvl="0" indent="-285750">
              <a:buFontTx/>
              <a:buChar char="-"/>
            </a:pPr>
            <a:r>
              <a:rPr lang="es-EC" sz="1600" dirty="0" smtClean="0">
                <a:solidFill>
                  <a:schemeClr val="tx1"/>
                </a:solidFill>
              </a:rPr>
              <a:t>Se encuentra en la frontera con Colombia</a:t>
            </a:r>
          </a:p>
          <a:p>
            <a:pPr marL="285750" lvl="0" indent="-285750">
              <a:buFontTx/>
              <a:buChar char="-"/>
            </a:pPr>
            <a:r>
              <a:rPr lang="es-EC" sz="1600" dirty="0" smtClean="0">
                <a:solidFill>
                  <a:schemeClr val="tx1"/>
                </a:solidFill>
              </a:rPr>
              <a:t>Problemática-Competencia, no respetan reglamentos ni estatutos.</a:t>
            </a:r>
          </a:p>
          <a:p>
            <a:pPr marL="285750" lvl="0" indent="-285750">
              <a:buFontTx/>
              <a:buChar char="-"/>
            </a:pPr>
            <a:r>
              <a:rPr lang="es-EC" sz="1600" dirty="0" smtClean="0">
                <a:solidFill>
                  <a:schemeClr val="tx1"/>
                </a:solidFill>
              </a:rPr>
              <a:t>No </a:t>
            </a:r>
            <a:r>
              <a:rPr lang="es-EC" sz="1600" dirty="0">
                <a:solidFill>
                  <a:schemeClr val="tx1"/>
                </a:solidFill>
              </a:rPr>
              <a:t>analizan los costos y gastos para establecer el valor del servicio.</a:t>
            </a:r>
          </a:p>
        </p:txBody>
      </p:sp>
      <p:sp>
        <p:nvSpPr>
          <p:cNvPr id="7" name="6 Rectángulo redondeado"/>
          <p:cNvSpPr/>
          <p:nvPr/>
        </p:nvSpPr>
        <p:spPr>
          <a:xfrm>
            <a:off x="556451" y="3429000"/>
            <a:ext cx="7920881" cy="25202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Tx/>
              <a:buChar char="-"/>
            </a:pPr>
            <a:r>
              <a:rPr lang="es-EC" sz="1600" dirty="0" smtClean="0">
                <a:solidFill>
                  <a:schemeClr val="tx1"/>
                </a:solidFill>
              </a:rPr>
              <a:t>A la Asociación de Transporte Pesado del Carchi pertenecen 35 compañías       con 18 años de experiencia</a:t>
            </a:r>
          </a:p>
          <a:p>
            <a:pPr marL="285750" lvl="0" indent="-285750">
              <a:buFontTx/>
              <a:buChar char="-"/>
            </a:pPr>
            <a:r>
              <a:rPr lang="es-EC" sz="1600" dirty="0" smtClean="0">
                <a:solidFill>
                  <a:schemeClr val="tx1"/>
                </a:solidFill>
              </a:rPr>
              <a:t>Modalidad de prestación de servicios- Por flete</a:t>
            </a:r>
          </a:p>
          <a:p>
            <a:pPr marL="285750" lvl="0" indent="-285750">
              <a:buFontTx/>
              <a:buChar char="-"/>
            </a:pPr>
            <a:r>
              <a:rPr lang="es-EC" sz="1600" dirty="0" smtClean="0">
                <a:solidFill>
                  <a:schemeClr val="tx1"/>
                </a:solidFill>
              </a:rPr>
              <a:t>El 77,14%- No registran los vehículos dentro de los activos</a:t>
            </a:r>
          </a:p>
          <a:p>
            <a:pPr marL="285750" lvl="0" indent="-285750">
              <a:buFontTx/>
              <a:buChar char="-"/>
            </a:pPr>
            <a:r>
              <a:rPr lang="es-EC" sz="1600" dirty="0" smtClean="0">
                <a:solidFill>
                  <a:schemeClr val="tx1"/>
                </a:solidFill>
              </a:rPr>
              <a:t>1711 transportistas entre conductores y propietarios</a:t>
            </a:r>
          </a:p>
          <a:p>
            <a:pPr marL="285750" lvl="0" indent="-285750">
              <a:buFontTx/>
              <a:buChar char="-"/>
            </a:pPr>
            <a:r>
              <a:rPr lang="es-EC" sz="1600" dirty="0" smtClean="0">
                <a:solidFill>
                  <a:schemeClr val="tx1"/>
                </a:solidFill>
              </a:rPr>
              <a:t>1353 vehículos de transporte </a:t>
            </a:r>
            <a:r>
              <a:rPr lang="es-EC" sz="1600" dirty="0">
                <a:solidFill>
                  <a:schemeClr val="tx1"/>
                </a:solidFill>
              </a:rPr>
              <a:t>pesado </a:t>
            </a:r>
            <a:endParaRPr lang="es-EC" sz="1600" dirty="0" smtClean="0">
              <a:solidFill>
                <a:schemeClr val="tx1"/>
              </a:solidFill>
            </a:endParaRPr>
          </a:p>
          <a:p>
            <a:pPr marL="285750" lvl="0" indent="-285750">
              <a:buFontTx/>
              <a:buChar char="-"/>
            </a:pPr>
            <a:r>
              <a:rPr lang="es-EC" sz="1600" dirty="0">
                <a:solidFill>
                  <a:schemeClr val="tx1"/>
                </a:solidFill>
              </a:rPr>
              <a:t>L</a:t>
            </a:r>
            <a:r>
              <a:rPr lang="es-EC" sz="1600" dirty="0" smtClean="0">
                <a:solidFill>
                  <a:schemeClr val="tx1"/>
                </a:solidFill>
              </a:rPr>
              <a:t>os </a:t>
            </a:r>
            <a:r>
              <a:rPr lang="es-EC" sz="1600" dirty="0">
                <a:solidFill>
                  <a:schemeClr val="tx1"/>
                </a:solidFill>
              </a:rPr>
              <a:t>productos que transportan con mayor frecuencia son los destinados a la comercialización, y la actividad más beneficiada con el servicio que prestan es la </a:t>
            </a:r>
            <a:r>
              <a:rPr lang="es-EC" sz="1600" dirty="0" smtClean="0">
                <a:solidFill>
                  <a:schemeClr val="tx1"/>
                </a:solidFill>
              </a:rPr>
              <a:t>agrícola </a:t>
            </a:r>
          </a:p>
          <a:p>
            <a:pPr marL="285750" lvl="0" indent="-285750">
              <a:buFontTx/>
              <a:buChar char="-"/>
            </a:pPr>
            <a:r>
              <a:rPr lang="es-EC" sz="1600" dirty="0" smtClean="0">
                <a:solidFill>
                  <a:schemeClr val="tx1"/>
                </a:solidFill>
              </a:rPr>
              <a:t>La </a:t>
            </a:r>
            <a:r>
              <a:rPr lang="es-EC" sz="1600" dirty="0">
                <a:solidFill>
                  <a:schemeClr val="tx1"/>
                </a:solidFill>
              </a:rPr>
              <a:t>utilidad anual neta </a:t>
            </a:r>
            <a:r>
              <a:rPr lang="es-EC" sz="1600" dirty="0" smtClean="0">
                <a:solidFill>
                  <a:schemeClr val="tx1"/>
                </a:solidFill>
              </a:rPr>
              <a:t>de los 1711 transportistas es </a:t>
            </a:r>
            <a:r>
              <a:rPr lang="es-EC" sz="1600" dirty="0">
                <a:solidFill>
                  <a:schemeClr val="tx1"/>
                </a:solidFill>
              </a:rPr>
              <a:t>de $11’077.006,51.</a:t>
            </a:r>
          </a:p>
        </p:txBody>
      </p:sp>
    </p:spTree>
    <p:extLst>
      <p:ext uri="{BB962C8B-B14F-4D97-AF65-F5344CB8AC3E}">
        <p14:creationId xmlns:p14="http://schemas.microsoft.com/office/powerpoint/2010/main" xmlns="" val="4186085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43609" y="692696"/>
            <a:ext cx="7416824" cy="477054"/>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C" sz="2500" b="1" spc="50" dirty="0" smtClean="0">
                <a:ln w="11430"/>
                <a:solidFill>
                  <a:srgbClr val="9900CC"/>
                </a:solidFill>
                <a:effectLst>
                  <a:outerShdw blurRad="76200" dist="50800" dir="5400000" algn="tl" rotWithShape="0">
                    <a:srgbClr val="000000">
                      <a:alpha val="65000"/>
                    </a:srgbClr>
                  </a:outerShdw>
                </a:effectLst>
              </a:rPr>
              <a:t>CONCLUSIONES</a:t>
            </a:r>
            <a:endParaRPr lang="es-EC" sz="2500" b="1" spc="50" dirty="0">
              <a:ln w="11430"/>
              <a:solidFill>
                <a:srgbClr val="9900CC"/>
              </a:solidFill>
              <a:effectLst>
                <a:outerShdw blurRad="76200" dist="50800" dir="5400000" algn="tl" rotWithShape="0">
                  <a:srgbClr val="000000">
                    <a:alpha val="65000"/>
                  </a:srgbClr>
                </a:outerShdw>
              </a:effectLst>
            </a:endParaRPr>
          </a:p>
        </p:txBody>
      </p:sp>
      <p:sp>
        <p:nvSpPr>
          <p:cNvPr id="6" name="5 Rectángulo redondeado"/>
          <p:cNvSpPr/>
          <p:nvPr/>
        </p:nvSpPr>
        <p:spPr>
          <a:xfrm>
            <a:off x="528120" y="1916832"/>
            <a:ext cx="7920881" cy="20162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Tx/>
              <a:buChar char="-"/>
            </a:pPr>
            <a:r>
              <a:rPr lang="es-EC" sz="1400" dirty="0" smtClean="0">
                <a:solidFill>
                  <a:schemeClr val="tx1"/>
                </a:solidFill>
              </a:rPr>
              <a:t>La </a:t>
            </a:r>
            <a:r>
              <a:rPr lang="es-EC" sz="1400" dirty="0">
                <a:solidFill>
                  <a:schemeClr val="tx1"/>
                </a:solidFill>
              </a:rPr>
              <a:t>gestión financiera </a:t>
            </a:r>
            <a:r>
              <a:rPr lang="es-EC" sz="1400" dirty="0" smtClean="0">
                <a:solidFill>
                  <a:schemeClr val="tx1"/>
                </a:solidFill>
              </a:rPr>
              <a:t>si </a:t>
            </a:r>
            <a:r>
              <a:rPr lang="es-EC" sz="1400" dirty="0">
                <a:solidFill>
                  <a:schemeClr val="tx1"/>
                </a:solidFill>
              </a:rPr>
              <a:t>tiene un impacto económico y social en la población. </a:t>
            </a:r>
            <a:endParaRPr lang="es-EC" sz="1400" dirty="0" smtClean="0">
              <a:solidFill>
                <a:schemeClr val="tx1"/>
              </a:solidFill>
            </a:endParaRPr>
          </a:p>
          <a:p>
            <a:pPr marL="285750" lvl="0" indent="-285750">
              <a:buFontTx/>
              <a:buChar char="-"/>
            </a:pPr>
            <a:r>
              <a:rPr lang="es-EC" sz="1400" dirty="0" smtClean="0">
                <a:solidFill>
                  <a:schemeClr val="tx1"/>
                </a:solidFill>
              </a:rPr>
              <a:t>Los </a:t>
            </a:r>
            <a:r>
              <a:rPr lang="es-EC" sz="1400" dirty="0">
                <a:solidFill>
                  <a:schemeClr val="tx1"/>
                </a:solidFill>
              </a:rPr>
              <a:t>factores financieros </a:t>
            </a:r>
            <a:r>
              <a:rPr lang="es-EC" sz="1400" dirty="0" smtClean="0">
                <a:solidFill>
                  <a:schemeClr val="tx1"/>
                </a:solidFill>
              </a:rPr>
              <a:t>aportan </a:t>
            </a:r>
            <a:r>
              <a:rPr lang="es-EC" sz="1400" dirty="0">
                <a:solidFill>
                  <a:schemeClr val="tx1"/>
                </a:solidFill>
              </a:rPr>
              <a:t>a los factores económicos y sociales de la provincia y del </a:t>
            </a:r>
            <a:r>
              <a:rPr lang="es-EC" sz="1400" dirty="0" smtClean="0">
                <a:solidFill>
                  <a:schemeClr val="tx1"/>
                </a:solidFill>
              </a:rPr>
              <a:t>país</a:t>
            </a:r>
          </a:p>
          <a:p>
            <a:pPr marL="285750" lvl="0" indent="-285750">
              <a:buFontTx/>
              <a:buChar char="-"/>
            </a:pPr>
            <a:r>
              <a:rPr lang="es-EC" sz="1400" dirty="0" smtClean="0">
                <a:solidFill>
                  <a:schemeClr val="tx1"/>
                </a:solidFill>
              </a:rPr>
              <a:t>El </a:t>
            </a:r>
            <a:r>
              <a:rPr lang="es-EC" sz="1400" dirty="0">
                <a:solidFill>
                  <a:schemeClr val="tx1"/>
                </a:solidFill>
              </a:rPr>
              <a:t>1,04% de la población de del Carchi está representada por los transportistas de la Asociación de transporte </a:t>
            </a:r>
            <a:r>
              <a:rPr lang="es-EC" sz="1400" dirty="0" smtClean="0">
                <a:solidFill>
                  <a:schemeClr val="tx1"/>
                </a:solidFill>
              </a:rPr>
              <a:t>Pesado </a:t>
            </a:r>
          </a:p>
          <a:p>
            <a:pPr marL="285750" lvl="0" indent="-285750">
              <a:buFontTx/>
              <a:buChar char="-"/>
            </a:pPr>
            <a:r>
              <a:rPr lang="es-EC" sz="1400" dirty="0" smtClean="0">
                <a:solidFill>
                  <a:schemeClr val="tx1"/>
                </a:solidFill>
              </a:rPr>
              <a:t>El </a:t>
            </a:r>
            <a:r>
              <a:rPr lang="es-EC" sz="1400" dirty="0">
                <a:solidFill>
                  <a:schemeClr val="tx1"/>
                </a:solidFill>
              </a:rPr>
              <a:t>Activo Total </a:t>
            </a:r>
            <a:r>
              <a:rPr lang="es-EC" sz="1400" dirty="0" smtClean="0">
                <a:solidFill>
                  <a:schemeClr val="tx1"/>
                </a:solidFill>
              </a:rPr>
              <a:t>aporta </a:t>
            </a:r>
            <a:r>
              <a:rPr lang="es-EC" sz="1400" dirty="0">
                <a:solidFill>
                  <a:schemeClr val="tx1"/>
                </a:solidFill>
              </a:rPr>
              <a:t>con $781,65 a cada habitante de la </a:t>
            </a:r>
            <a:r>
              <a:rPr lang="es-EC" sz="1400" dirty="0" smtClean="0">
                <a:solidFill>
                  <a:schemeClr val="tx1"/>
                </a:solidFill>
              </a:rPr>
              <a:t>provincia</a:t>
            </a:r>
          </a:p>
          <a:p>
            <a:pPr marL="285750" lvl="0" indent="-285750">
              <a:buFontTx/>
              <a:buChar char="-"/>
            </a:pPr>
            <a:r>
              <a:rPr lang="es-EC" sz="1400" dirty="0" smtClean="0">
                <a:solidFill>
                  <a:schemeClr val="tx1"/>
                </a:solidFill>
              </a:rPr>
              <a:t>La </a:t>
            </a:r>
            <a:r>
              <a:rPr lang="es-EC" sz="1400" dirty="0">
                <a:solidFill>
                  <a:schemeClr val="tx1"/>
                </a:solidFill>
              </a:rPr>
              <a:t>Utilidad Neta anual </a:t>
            </a:r>
            <a:r>
              <a:rPr lang="es-EC" sz="1400" dirty="0" smtClean="0">
                <a:solidFill>
                  <a:schemeClr val="tx1"/>
                </a:solidFill>
              </a:rPr>
              <a:t>aporta </a:t>
            </a:r>
            <a:r>
              <a:rPr lang="es-EC" sz="1400" dirty="0">
                <a:solidFill>
                  <a:schemeClr val="tx1"/>
                </a:solidFill>
              </a:rPr>
              <a:t>con $67,33 a cada habitante de la provincia.</a:t>
            </a:r>
          </a:p>
        </p:txBody>
      </p:sp>
    </p:spTree>
    <p:extLst>
      <p:ext uri="{BB962C8B-B14F-4D97-AF65-F5344CB8AC3E}">
        <p14:creationId xmlns:p14="http://schemas.microsoft.com/office/powerpoint/2010/main" xmlns="" val="3714720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43609" y="692696"/>
            <a:ext cx="7416824" cy="477054"/>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C" sz="2500" b="1" spc="50" dirty="0" smtClean="0">
                <a:ln w="11430"/>
                <a:solidFill>
                  <a:srgbClr val="9900CC"/>
                </a:solidFill>
                <a:effectLst>
                  <a:outerShdw blurRad="76200" dist="50800" dir="5400000" algn="tl" rotWithShape="0">
                    <a:srgbClr val="000000">
                      <a:alpha val="65000"/>
                    </a:srgbClr>
                  </a:outerShdw>
                </a:effectLst>
              </a:rPr>
              <a:t>RECOMENDACIONES</a:t>
            </a:r>
            <a:endParaRPr lang="es-EC" sz="2500" b="1" spc="50" dirty="0">
              <a:ln w="11430"/>
              <a:solidFill>
                <a:srgbClr val="9900CC"/>
              </a:solidFill>
              <a:effectLst>
                <a:outerShdw blurRad="76200" dist="50800" dir="5400000" algn="tl" rotWithShape="0">
                  <a:srgbClr val="000000">
                    <a:alpha val="65000"/>
                  </a:srgbClr>
                </a:outerShdw>
              </a:effectLst>
            </a:endParaRPr>
          </a:p>
        </p:txBody>
      </p:sp>
      <p:sp>
        <p:nvSpPr>
          <p:cNvPr id="5" name="4 Rectángulo redondeado"/>
          <p:cNvSpPr/>
          <p:nvPr/>
        </p:nvSpPr>
        <p:spPr>
          <a:xfrm>
            <a:off x="539034" y="1340768"/>
            <a:ext cx="7920881" cy="20882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Tx/>
              <a:buChar char="-"/>
            </a:pPr>
            <a:r>
              <a:rPr lang="es-EC" sz="1600" dirty="0" smtClean="0">
                <a:solidFill>
                  <a:schemeClr val="tx1"/>
                </a:solidFill>
              </a:rPr>
              <a:t>Dar </a:t>
            </a:r>
            <a:r>
              <a:rPr lang="es-EC" sz="1600" dirty="0">
                <a:solidFill>
                  <a:schemeClr val="tx1"/>
                </a:solidFill>
              </a:rPr>
              <a:t>a conocer la información recolectada en el presente estudio con el fin de que se fortalezcan las fuentes de </a:t>
            </a:r>
            <a:r>
              <a:rPr lang="es-EC" sz="1600" dirty="0" smtClean="0">
                <a:solidFill>
                  <a:schemeClr val="tx1"/>
                </a:solidFill>
              </a:rPr>
              <a:t>información </a:t>
            </a:r>
          </a:p>
          <a:p>
            <a:pPr marL="285750" lvl="0" indent="-285750">
              <a:buFontTx/>
              <a:buChar char="-"/>
            </a:pPr>
            <a:r>
              <a:rPr lang="es-EC" sz="1600" dirty="0" smtClean="0">
                <a:solidFill>
                  <a:schemeClr val="tx1"/>
                </a:solidFill>
              </a:rPr>
              <a:t>Se </a:t>
            </a:r>
            <a:r>
              <a:rPr lang="es-EC" sz="1600" dirty="0">
                <a:solidFill>
                  <a:schemeClr val="tx1"/>
                </a:solidFill>
              </a:rPr>
              <a:t>formalice el </a:t>
            </a:r>
            <a:r>
              <a:rPr lang="es-EC" sz="1600" dirty="0" smtClean="0">
                <a:solidFill>
                  <a:schemeClr val="tx1"/>
                </a:solidFill>
              </a:rPr>
              <a:t>sector </a:t>
            </a:r>
          </a:p>
          <a:p>
            <a:pPr marL="285750" lvl="0" indent="-285750">
              <a:buFontTx/>
              <a:buChar char="-"/>
            </a:pPr>
            <a:r>
              <a:rPr lang="es-EC" sz="1600" dirty="0">
                <a:solidFill>
                  <a:schemeClr val="tx1"/>
                </a:solidFill>
              </a:rPr>
              <a:t>S</a:t>
            </a:r>
            <a:r>
              <a:rPr lang="es-EC" sz="1600" dirty="0" smtClean="0">
                <a:solidFill>
                  <a:schemeClr val="tx1"/>
                </a:solidFill>
              </a:rPr>
              <a:t>e </a:t>
            </a:r>
            <a:r>
              <a:rPr lang="es-EC" sz="1600" dirty="0">
                <a:solidFill>
                  <a:schemeClr val="tx1"/>
                </a:solidFill>
              </a:rPr>
              <a:t>establezcan costos y gastos que implican el servicio que brindan los </a:t>
            </a:r>
            <a:r>
              <a:rPr lang="es-EC" sz="1600" dirty="0" smtClean="0">
                <a:solidFill>
                  <a:schemeClr val="tx1"/>
                </a:solidFill>
              </a:rPr>
              <a:t>transportistas </a:t>
            </a:r>
          </a:p>
          <a:p>
            <a:pPr marL="285750" lvl="0" indent="-285750">
              <a:buFontTx/>
              <a:buChar char="-"/>
            </a:pPr>
            <a:r>
              <a:rPr lang="es-EC" sz="1600" dirty="0" smtClean="0">
                <a:solidFill>
                  <a:schemeClr val="tx1"/>
                </a:solidFill>
              </a:rPr>
              <a:t>Se </a:t>
            </a:r>
            <a:r>
              <a:rPr lang="es-EC" sz="1600" dirty="0">
                <a:solidFill>
                  <a:schemeClr val="tx1"/>
                </a:solidFill>
              </a:rPr>
              <a:t>respeten las </a:t>
            </a:r>
            <a:r>
              <a:rPr lang="es-EC" sz="1600" dirty="0" smtClean="0">
                <a:solidFill>
                  <a:schemeClr val="tx1"/>
                </a:solidFill>
              </a:rPr>
              <a:t>leyes y reglamentos </a:t>
            </a:r>
          </a:p>
          <a:p>
            <a:pPr marL="285750" lvl="0" indent="-285750">
              <a:buFontTx/>
              <a:buChar char="-"/>
            </a:pPr>
            <a:r>
              <a:rPr lang="es-EC" sz="1600" dirty="0" smtClean="0">
                <a:solidFill>
                  <a:schemeClr val="tx1"/>
                </a:solidFill>
              </a:rPr>
              <a:t>Sigan </a:t>
            </a:r>
            <a:r>
              <a:rPr lang="es-EC" sz="1600" dirty="0">
                <a:solidFill>
                  <a:schemeClr val="tx1"/>
                </a:solidFill>
              </a:rPr>
              <a:t>aportando al crecimiento y desarrollo de la provincia del Carchi.</a:t>
            </a:r>
          </a:p>
        </p:txBody>
      </p:sp>
      <p:sp>
        <p:nvSpPr>
          <p:cNvPr id="6" name="5 Rectángulo redondeado"/>
          <p:cNvSpPr/>
          <p:nvPr/>
        </p:nvSpPr>
        <p:spPr>
          <a:xfrm>
            <a:off x="556451" y="4149080"/>
            <a:ext cx="7920881" cy="9361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Tx/>
              <a:buChar char="-"/>
            </a:pPr>
            <a:r>
              <a:rPr lang="es-EC" sz="1600" dirty="0" smtClean="0">
                <a:solidFill>
                  <a:schemeClr val="tx1"/>
                </a:solidFill>
              </a:rPr>
              <a:t>Mantener </a:t>
            </a:r>
            <a:r>
              <a:rPr lang="es-EC" sz="1600" dirty="0">
                <a:solidFill>
                  <a:schemeClr val="tx1"/>
                </a:solidFill>
              </a:rPr>
              <a:t>actualizados los factores económicos y sociales de la provincia para que se pueden realizar diferentes estudios que ayuden al crecimiento de la sociedad. </a:t>
            </a:r>
            <a:endParaRPr lang="es-EC" sz="1600" dirty="0" smtClean="0">
              <a:solidFill>
                <a:schemeClr val="tx1"/>
              </a:solidFill>
            </a:endParaRPr>
          </a:p>
        </p:txBody>
      </p:sp>
    </p:spTree>
    <p:extLst>
      <p:ext uri="{BB962C8B-B14F-4D97-AF65-F5344CB8AC3E}">
        <p14:creationId xmlns:p14="http://schemas.microsoft.com/office/powerpoint/2010/main" xmlns="" val="766723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43609" y="692696"/>
            <a:ext cx="7416824" cy="477054"/>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C" sz="2500" b="1" spc="50" dirty="0" smtClean="0">
                <a:ln w="11430"/>
                <a:solidFill>
                  <a:srgbClr val="9900CC"/>
                </a:solidFill>
                <a:effectLst>
                  <a:outerShdw blurRad="76200" dist="50800" dir="5400000" algn="tl" rotWithShape="0">
                    <a:srgbClr val="000000">
                      <a:alpha val="65000"/>
                    </a:srgbClr>
                  </a:outerShdw>
                </a:effectLst>
              </a:rPr>
              <a:t>RECOMENDACIONES</a:t>
            </a:r>
            <a:endParaRPr lang="es-EC" sz="2500" b="1" spc="50" dirty="0">
              <a:ln w="11430"/>
              <a:solidFill>
                <a:srgbClr val="9900CC"/>
              </a:solidFill>
              <a:effectLst>
                <a:outerShdw blurRad="76200" dist="50800" dir="5400000" algn="tl" rotWithShape="0">
                  <a:srgbClr val="000000">
                    <a:alpha val="65000"/>
                  </a:srgbClr>
                </a:outerShdw>
              </a:effectLst>
            </a:endParaRPr>
          </a:p>
        </p:txBody>
      </p:sp>
      <p:sp>
        <p:nvSpPr>
          <p:cNvPr id="5" name="4 Rectángulo redondeado"/>
          <p:cNvSpPr/>
          <p:nvPr/>
        </p:nvSpPr>
        <p:spPr>
          <a:xfrm>
            <a:off x="539034" y="1700808"/>
            <a:ext cx="7920881" cy="13681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Tx/>
              <a:buChar char="-"/>
            </a:pPr>
            <a:r>
              <a:rPr lang="es-EC" sz="1600" dirty="0" smtClean="0">
                <a:solidFill>
                  <a:schemeClr val="tx1"/>
                </a:solidFill>
              </a:rPr>
              <a:t>Mejorar </a:t>
            </a:r>
            <a:r>
              <a:rPr lang="es-EC" sz="1600" dirty="0">
                <a:solidFill>
                  <a:schemeClr val="tx1"/>
                </a:solidFill>
              </a:rPr>
              <a:t>los indicadores financieros de liquidez para que cuenten con dinero en efectivo para que pueden realizar sus operaciones </a:t>
            </a:r>
            <a:r>
              <a:rPr lang="es-EC" sz="1600" dirty="0" smtClean="0">
                <a:solidFill>
                  <a:schemeClr val="tx1"/>
                </a:solidFill>
              </a:rPr>
              <a:t> </a:t>
            </a:r>
          </a:p>
          <a:p>
            <a:pPr marL="285750" lvl="0" indent="-285750">
              <a:buFontTx/>
              <a:buChar char="-"/>
            </a:pPr>
            <a:r>
              <a:rPr lang="es-EC" sz="1600" dirty="0" smtClean="0">
                <a:solidFill>
                  <a:schemeClr val="tx1"/>
                </a:solidFill>
              </a:rPr>
              <a:t>Mantener </a:t>
            </a:r>
            <a:r>
              <a:rPr lang="es-EC" sz="1600" dirty="0">
                <a:solidFill>
                  <a:schemeClr val="tx1"/>
                </a:solidFill>
              </a:rPr>
              <a:t>o mejorar los indicadores financieros de rentabilidad y endeudamiento para aportar con mayor valor a los factores económicos y sociales de la provincia del Carchi.</a:t>
            </a:r>
          </a:p>
        </p:txBody>
      </p:sp>
      <p:sp>
        <p:nvSpPr>
          <p:cNvPr id="6" name="5 Rectángulo redondeado"/>
          <p:cNvSpPr/>
          <p:nvPr/>
        </p:nvSpPr>
        <p:spPr>
          <a:xfrm>
            <a:off x="539552" y="3501008"/>
            <a:ext cx="7920881" cy="9361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Tx/>
              <a:buChar char="-"/>
            </a:pPr>
            <a:r>
              <a:rPr lang="es-EC" sz="1600" dirty="0" smtClean="0">
                <a:solidFill>
                  <a:schemeClr val="tx1"/>
                </a:solidFill>
              </a:rPr>
              <a:t>Generar </a:t>
            </a:r>
            <a:r>
              <a:rPr lang="es-EC" sz="1600" dirty="0">
                <a:solidFill>
                  <a:schemeClr val="tx1"/>
                </a:solidFill>
              </a:rPr>
              <a:t>alianzas estratégicas entre las empresas del </a:t>
            </a:r>
            <a:r>
              <a:rPr lang="es-EC" sz="1600" dirty="0" smtClean="0">
                <a:solidFill>
                  <a:schemeClr val="tx1"/>
                </a:solidFill>
              </a:rPr>
              <a:t>sector, para impulsar todas las actividades que se desarrollan en la provincia.</a:t>
            </a:r>
          </a:p>
        </p:txBody>
      </p:sp>
    </p:spTree>
    <p:extLst>
      <p:ext uri="{BB962C8B-B14F-4D97-AF65-F5344CB8AC3E}">
        <p14:creationId xmlns:p14="http://schemas.microsoft.com/office/powerpoint/2010/main" xmlns="" val="3163269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8 CuadroTexto"/>
          <p:cNvSpPr txBox="1">
            <a:spLocks noChangeArrowheads="1"/>
          </p:cNvSpPr>
          <p:nvPr/>
        </p:nvSpPr>
        <p:spPr bwMode="auto">
          <a:xfrm>
            <a:off x="7451725" y="44450"/>
            <a:ext cx="165735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s-EC" sz="1600" b="1" dirty="0" smtClean="0">
                <a:solidFill>
                  <a:srgbClr val="003300"/>
                </a:solidFill>
                <a:latin typeface="Aharoni" pitchFamily="2" charset="-79"/>
                <a:cs typeface="Aharoni" pitchFamily="2" charset="-79"/>
              </a:rPr>
              <a:t>JUSTIFICACIÓN</a:t>
            </a:r>
            <a:endParaRPr lang="es-EC" sz="1600" b="1" dirty="0">
              <a:solidFill>
                <a:srgbClr val="003300"/>
              </a:solidFill>
              <a:latin typeface="Aharoni" pitchFamily="2" charset="-79"/>
              <a:cs typeface="Aharoni" pitchFamily="2" charset="-79"/>
            </a:endParaRPr>
          </a:p>
        </p:txBody>
      </p:sp>
      <p:sp>
        <p:nvSpPr>
          <p:cNvPr id="7" name="6 CuadroTexto"/>
          <p:cNvSpPr txBox="1"/>
          <p:nvPr/>
        </p:nvSpPr>
        <p:spPr>
          <a:xfrm>
            <a:off x="1043609" y="908720"/>
            <a:ext cx="7416824" cy="477054"/>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C" sz="2500" b="1" spc="50" dirty="0" smtClean="0">
                <a:ln w="11430"/>
                <a:solidFill>
                  <a:srgbClr val="9900CC"/>
                </a:solidFill>
                <a:effectLst>
                  <a:outerShdw blurRad="76200" dist="50800" dir="5400000" algn="tl" rotWithShape="0">
                    <a:srgbClr val="000000">
                      <a:alpha val="65000"/>
                    </a:srgbClr>
                  </a:outerShdw>
                </a:effectLst>
              </a:rPr>
              <a:t>PLAN NACIONAL DEL BUEN VIVIR 2009-2013</a:t>
            </a:r>
            <a:endParaRPr lang="es-EC" sz="2500" b="1" spc="50" dirty="0">
              <a:ln w="11430"/>
              <a:solidFill>
                <a:srgbClr val="9900CC"/>
              </a:solidFill>
              <a:effectLst>
                <a:outerShdw blurRad="76200" dist="50800" dir="5400000" algn="tl" rotWithShape="0">
                  <a:srgbClr val="000000">
                    <a:alpha val="65000"/>
                  </a:srgbClr>
                </a:outerShdw>
              </a:effectLst>
            </a:endParaRPr>
          </a:p>
        </p:txBody>
      </p:sp>
      <p:sp>
        <p:nvSpPr>
          <p:cNvPr id="8" name="7 Pentágono"/>
          <p:cNvSpPr/>
          <p:nvPr/>
        </p:nvSpPr>
        <p:spPr>
          <a:xfrm>
            <a:off x="323528" y="1911574"/>
            <a:ext cx="2808312" cy="1080120"/>
          </a:xfrm>
          <a:prstGeom prst="homePlate">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C" sz="1200" dirty="0">
                <a:solidFill>
                  <a:schemeClr val="tx1"/>
                </a:solidFill>
              </a:rPr>
              <a:t>Objetivo </a:t>
            </a:r>
            <a:r>
              <a:rPr lang="es-EC" sz="1200" dirty="0" smtClean="0">
                <a:solidFill>
                  <a:schemeClr val="tx1"/>
                </a:solidFill>
              </a:rPr>
              <a:t>6 – Política: Fomentar </a:t>
            </a:r>
            <a:r>
              <a:rPr lang="es-EC" sz="1200" dirty="0">
                <a:solidFill>
                  <a:schemeClr val="tx1"/>
                </a:solidFill>
              </a:rPr>
              <a:t>la </a:t>
            </a:r>
            <a:r>
              <a:rPr lang="es-EC" sz="1200" dirty="0" err="1">
                <a:solidFill>
                  <a:schemeClr val="tx1"/>
                </a:solidFill>
              </a:rPr>
              <a:t>asociatividad</a:t>
            </a:r>
            <a:r>
              <a:rPr lang="es-EC" sz="1200" dirty="0">
                <a:solidFill>
                  <a:schemeClr val="tx1"/>
                </a:solidFill>
              </a:rPr>
              <a:t> como base para mejorar las condiciones de trabajo, así como para crear nuevos empleos.</a:t>
            </a:r>
          </a:p>
        </p:txBody>
      </p:sp>
      <p:pic>
        <p:nvPicPr>
          <p:cNvPr id="1025" name="Picture 1"/>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47868" t="56343" r="29722" b="19590"/>
          <a:stretch/>
        </p:blipFill>
        <p:spPr bwMode="auto">
          <a:xfrm>
            <a:off x="5796136" y="1516853"/>
            <a:ext cx="3096344" cy="18695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2" name="11 Rectángulo redondeado"/>
          <p:cNvSpPr/>
          <p:nvPr/>
        </p:nvSpPr>
        <p:spPr>
          <a:xfrm>
            <a:off x="3275856" y="1857568"/>
            <a:ext cx="2304256" cy="1188132"/>
          </a:xfrm>
          <a:prstGeom prst="roundRect">
            <a:avLst/>
          </a:prstGeom>
          <a:solidFill>
            <a:srgbClr val="CC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tx1"/>
                </a:solidFill>
              </a:rPr>
              <a:t>La Asociación de transporte pesado de la provincia del Carchi fue creada en 1995 – </a:t>
            </a:r>
            <a:r>
              <a:rPr lang="es-EC" sz="1200" dirty="0" smtClean="0">
                <a:solidFill>
                  <a:schemeClr val="tx1"/>
                </a:solidFill>
              </a:rPr>
              <a:t>Ahora pertenecen </a:t>
            </a:r>
            <a:r>
              <a:rPr lang="es-EC" sz="1200" dirty="0">
                <a:solidFill>
                  <a:schemeClr val="tx1"/>
                </a:solidFill>
              </a:rPr>
              <a:t>30 Empresas y 5 cooperativas de transporte pesado.</a:t>
            </a:r>
            <a:endParaRPr lang="es-EC" sz="1200" dirty="0"/>
          </a:p>
        </p:txBody>
      </p:sp>
      <p:sp>
        <p:nvSpPr>
          <p:cNvPr id="13" name="12 CuadroTexto"/>
          <p:cNvSpPr txBox="1"/>
          <p:nvPr/>
        </p:nvSpPr>
        <p:spPr>
          <a:xfrm>
            <a:off x="5796136" y="3360892"/>
            <a:ext cx="2952328" cy="276999"/>
          </a:xfrm>
          <a:prstGeom prst="rect">
            <a:avLst/>
          </a:prstGeom>
          <a:noFill/>
        </p:spPr>
        <p:txBody>
          <a:bodyPr wrap="square" rtlCol="0">
            <a:spAutoFit/>
          </a:bodyPr>
          <a:lstStyle/>
          <a:p>
            <a:r>
              <a:rPr lang="es-EC" sz="1200" dirty="0" smtClean="0"/>
              <a:t>Plan de ordenamiento territorial</a:t>
            </a:r>
            <a:endParaRPr lang="es-EC" sz="1200" dirty="0"/>
          </a:p>
        </p:txBody>
      </p:sp>
      <p:sp>
        <p:nvSpPr>
          <p:cNvPr id="15" name="14 Pentágono"/>
          <p:cNvSpPr/>
          <p:nvPr/>
        </p:nvSpPr>
        <p:spPr>
          <a:xfrm>
            <a:off x="539552" y="4365104"/>
            <a:ext cx="2808312" cy="1080120"/>
          </a:xfrm>
          <a:prstGeom prst="homePlate">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C" sz="1200" dirty="0">
                <a:solidFill>
                  <a:schemeClr val="tx1"/>
                </a:solidFill>
              </a:rPr>
              <a:t>Objetivo </a:t>
            </a:r>
            <a:r>
              <a:rPr lang="es-EC" sz="1200" dirty="0" smtClean="0">
                <a:solidFill>
                  <a:schemeClr val="tx1"/>
                </a:solidFill>
              </a:rPr>
              <a:t>11 – Política: </a:t>
            </a:r>
            <a:r>
              <a:rPr lang="es-EC" sz="1200" dirty="0">
                <a:solidFill>
                  <a:schemeClr val="tx1"/>
                </a:solidFill>
              </a:rPr>
              <a:t>Impulsar la actividad de pequeñas y medianas unidades económicas asociativas y fomentar la demanda de los bienes y servicios que generan.</a:t>
            </a:r>
          </a:p>
        </p:txBody>
      </p:sp>
      <p:sp>
        <p:nvSpPr>
          <p:cNvPr id="14" name="13 Elipse"/>
          <p:cNvSpPr/>
          <p:nvPr/>
        </p:nvSpPr>
        <p:spPr>
          <a:xfrm>
            <a:off x="3455876" y="4149080"/>
            <a:ext cx="5292588" cy="1512168"/>
          </a:xfrm>
          <a:prstGeom prst="ellipse">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C" sz="1200" dirty="0">
                <a:solidFill>
                  <a:schemeClr val="tx1"/>
                </a:solidFill>
              </a:rPr>
              <a:t>D</a:t>
            </a:r>
            <a:r>
              <a:rPr lang="es-EC" sz="1200" dirty="0" smtClean="0">
                <a:solidFill>
                  <a:schemeClr val="tx1"/>
                </a:solidFill>
              </a:rPr>
              <a:t>e </a:t>
            </a:r>
            <a:r>
              <a:rPr lang="es-EC" sz="1200" dirty="0">
                <a:solidFill>
                  <a:schemeClr val="tx1"/>
                </a:solidFill>
              </a:rPr>
              <a:t>acuerdo con los datos del Gobierno Provincial de Carchi; el rubro de transporte ha reforzado la producción y el comercio. </a:t>
            </a:r>
            <a:r>
              <a:rPr lang="es-EC" sz="1200" dirty="0" smtClean="0">
                <a:solidFill>
                  <a:schemeClr val="tx1"/>
                </a:solidFill>
              </a:rPr>
              <a:t>Implica un </a:t>
            </a:r>
            <a:r>
              <a:rPr lang="es-EC" sz="1200" dirty="0">
                <a:solidFill>
                  <a:schemeClr val="tx1"/>
                </a:solidFill>
              </a:rPr>
              <a:t>17% del total de servicios generados en la provincia.  </a:t>
            </a:r>
          </a:p>
          <a:p>
            <a:pPr algn="ctr"/>
            <a:endParaRPr lang="es-EC" dirty="0">
              <a:solidFill>
                <a:schemeClr val="tx1"/>
              </a:solidFill>
            </a:endParaRPr>
          </a:p>
        </p:txBody>
      </p:sp>
    </p:spTree>
    <p:extLst>
      <p:ext uri="{BB962C8B-B14F-4D97-AF65-F5344CB8AC3E}">
        <p14:creationId xmlns:p14="http://schemas.microsoft.com/office/powerpoint/2010/main" xmlns="" val="1098685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25"/>
                                        </p:tgtEl>
                                        <p:attrNameLst>
                                          <p:attrName>style.visibility</p:attrName>
                                        </p:attrNameLst>
                                      </p:cBhvr>
                                      <p:to>
                                        <p:strVal val="visible"/>
                                      </p:to>
                                    </p:set>
                                    <p:animEffect transition="in" filter="barn(inVertical)">
                                      <p:cBhvr>
                                        <p:cTn id="24" dur="500"/>
                                        <p:tgtEl>
                                          <p:spTgt spid="102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2" grpId="0" animBg="1"/>
      <p:bldP spid="13" grpId="0"/>
      <p:bldP spid="15"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4 Marcador de contenido"/>
          <p:cNvGraphicFramePr>
            <a:graphicFrameLocks noGrp="1"/>
          </p:cNvGraphicFramePr>
          <p:nvPr>
            <p:ph idx="1"/>
            <p:extLst>
              <p:ext uri="{D42A27DB-BD31-4B8C-83A1-F6EECF244321}">
                <p14:modId xmlns:p14="http://schemas.microsoft.com/office/powerpoint/2010/main" xmlns="" val="3311859033"/>
              </p:ext>
            </p:extLst>
          </p:nvPr>
        </p:nvGraphicFramePr>
        <p:xfrm>
          <a:off x="1259632" y="1484784"/>
          <a:ext cx="7416824"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197" name="8 CuadroTexto"/>
          <p:cNvSpPr txBox="1">
            <a:spLocks noChangeArrowheads="1"/>
          </p:cNvSpPr>
          <p:nvPr/>
        </p:nvSpPr>
        <p:spPr bwMode="auto">
          <a:xfrm>
            <a:off x="7451725" y="44450"/>
            <a:ext cx="165735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s-EC" sz="1600" b="1" dirty="0" smtClean="0">
                <a:solidFill>
                  <a:srgbClr val="003300"/>
                </a:solidFill>
                <a:latin typeface="Aharoni" pitchFamily="2" charset="-79"/>
                <a:cs typeface="Aharoni" pitchFamily="2" charset="-79"/>
              </a:rPr>
              <a:t>OBJETIVOS</a:t>
            </a:r>
            <a:endParaRPr lang="es-EC" sz="1600" b="1" dirty="0">
              <a:solidFill>
                <a:srgbClr val="003300"/>
              </a:solidFill>
              <a:latin typeface="Aharoni" pitchFamily="2" charset="-79"/>
              <a:cs typeface="Aharoni" pitchFamily="2" charset="-79"/>
            </a:endParaRPr>
          </a:p>
        </p:txBody>
      </p:sp>
      <p:sp>
        <p:nvSpPr>
          <p:cNvPr id="3" name="2 Rectángulo"/>
          <p:cNvSpPr/>
          <p:nvPr/>
        </p:nvSpPr>
        <p:spPr>
          <a:xfrm>
            <a:off x="3178721" y="764704"/>
            <a:ext cx="3118161" cy="707886"/>
          </a:xfrm>
          <a:prstGeom prst="rect">
            <a:avLst/>
          </a:prstGeom>
          <a:noFill/>
        </p:spPr>
        <p:txBody>
          <a:bodyPr wrap="none" lIns="91440" tIns="45720" rIns="91440" bIns="45720">
            <a:spAutoFit/>
          </a:bodyPr>
          <a:lstStyle/>
          <a:p>
            <a:pPr algn="ctr"/>
            <a:r>
              <a:rPr lang="es-ES" sz="4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OBJETIVOS</a:t>
            </a:r>
            <a:endParaRPr lang="es-E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8 CuadroTexto"/>
          <p:cNvSpPr txBox="1">
            <a:spLocks noChangeArrowheads="1"/>
          </p:cNvSpPr>
          <p:nvPr/>
        </p:nvSpPr>
        <p:spPr bwMode="auto">
          <a:xfrm>
            <a:off x="7451725" y="44450"/>
            <a:ext cx="165735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s-EC" sz="1600" b="1" dirty="0" smtClean="0">
                <a:solidFill>
                  <a:srgbClr val="003300"/>
                </a:solidFill>
                <a:latin typeface="Aharoni" pitchFamily="2" charset="-79"/>
                <a:cs typeface="Aharoni" pitchFamily="2" charset="-79"/>
              </a:rPr>
              <a:t>MARCO TEÓRICO</a:t>
            </a:r>
            <a:endParaRPr lang="es-EC" sz="1600" b="1" dirty="0">
              <a:solidFill>
                <a:srgbClr val="003300"/>
              </a:solidFill>
              <a:latin typeface="Aharoni" pitchFamily="2" charset="-79"/>
              <a:cs typeface="Aharoni" pitchFamily="2" charset="-79"/>
            </a:endParaRPr>
          </a:p>
        </p:txBody>
      </p:sp>
      <p:sp>
        <p:nvSpPr>
          <p:cNvPr id="5" name="4 CuadroTexto"/>
          <p:cNvSpPr txBox="1"/>
          <p:nvPr/>
        </p:nvSpPr>
        <p:spPr>
          <a:xfrm>
            <a:off x="579621" y="2132856"/>
            <a:ext cx="800219" cy="2160240"/>
          </a:xfrm>
          <a:prstGeom prst="rect">
            <a:avLst/>
          </a:prstGeom>
          <a:noFill/>
        </p:spPr>
        <p:txBody>
          <a:bodyPr vert="vert270" wrap="square" rtlCol="0">
            <a:spAutoFit/>
          </a:bodyPr>
          <a:lstStyle/>
          <a:p>
            <a:r>
              <a:rPr lang="es-EC" sz="2000" dirty="0" smtClean="0">
                <a:solidFill>
                  <a:srgbClr val="00B0F0"/>
                </a:solidFill>
              </a:rPr>
              <a:t>GESTIÓN FINANCIERA</a:t>
            </a:r>
            <a:endParaRPr lang="es-EC" sz="2000" dirty="0">
              <a:solidFill>
                <a:srgbClr val="00B0F0"/>
              </a:solidFill>
            </a:endParaRPr>
          </a:p>
        </p:txBody>
      </p:sp>
      <p:sp>
        <p:nvSpPr>
          <p:cNvPr id="7" name="6 Abrir llave"/>
          <p:cNvSpPr/>
          <p:nvPr/>
        </p:nvSpPr>
        <p:spPr>
          <a:xfrm>
            <a:off x="1547664" y="1052737"/>
            <a:ext cx="360040" cy="4608511"/>
          </a:xfrm>
          <a:prstGeom prst="leftBrace">
            <a:avLst>
              <a:gd name="adj1" fmla="val 129633"/>
              <a:gd name="adj2" fmla="val 50000"/>
            </a:avLst>
          </a:prstGeom>
          <a:ln w="28575">
            <a:solidFill>
              <a:srgbClr val="0070C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s-EC"/>
          </a:p>
        </p:txBody>
      </p:sp>
      <p:grpSp>
        <p:nvGrpSpPr>
          <p:cNvPr id="15" name="14 Grupo"/>
          <p:cNvGrpSpPr/>
          <p:nvPr/>
        </p:nvGrpSpPr>
        <p:grpSpPr>
          <a:xfrm>
            <a:off x="1979711" y="1196752"/>
            <a:ext cx="1766468" cy="4464496"/>
            <a:chOff x="3275856" y="764704"/>
            <a:chExt cx="1766468" cy="4464496"/>
          </a:xfrm>
        </p:grpSpPr>
        <p:sp>
          <p:nvSpPr>
            <p:cNvPr id="8" name="7 CuadroTexto"/>
            <p:cNvSpPr txBox="1"/>
            <p:nvPr/>
          </p:nvSpPr>
          <p:spPr>
            <a:xfrm>
              <a:off x="3309588" y="764704"/>
              <a:ext cx="1440160" cy="646331"/>
            </a:xfrm>
            <a:prstGeom prst="rect">
              <a:avLst/>
            </a:prstGeom>
            <a:noFill/>
          </p:spPr>
          <p:txBody>
            <a:bodyPr wrap="square" rtlCol="0">
              <a:spAutoFit/>
            </a:bodyPr>
            <a:lstStyle/>
            <a:p>
              <a:r>
                <a:rPr lang="es-EC" dirty="0" smtClean="0">
                  <a:solidFill>
                    <a:srgbClr val="00B050"/>
                  </a:solidFill>
                </a:rPr>
                <a:t>-Gestión de activos</a:t>
              </a:r>
              <a:endParaRPr lang="es-EC" dirty="0">
                <a:solidFill>
                  <a:srgbClr val="00B050"/>
                </a:solidFill>
              </a:endParaRPr>
            </a:p>
          </p:txBody>
        </p:sp>
        <p:sp>
          <p:nvSpPr>
            <p:cNvPr id="9" name="8 CuadroTexto"/>
            <p:cNvSpPr txBox="1"/>
            <p:nvPr/>
          </p:nvSpPr>
          <p:spPr>
            <a:xfrm>
              <a:off x="3309588" y="1486525"/>
              <a:ext cx="1440160" cy="646331"/>
            </a:xfrm>
            <a:prstGeom prst="rect">
              <a:avLst/>
            </a:prstGeom>
            <a:noFill/>
          </p:spPr>
          <p:txBody>
            <a:bodyPr wrap="square" rtlCol="0">
              <a:spAutoFit/>
            </a:bodyPr>
            <a:lstStyle/>
            <a:p>
              <a:r>
                <a:rPr lang="es-EC" dirty="0" smtClean="0">
                  <a:solidFill>
                    <a:srgbClr val="00B050"/>
                  </a:solidFill>
                </a:rPr>
                <a:t>-Gestión de liquidez</a:t>
              </a:r>
              <a:endParaRPr lang="es-EC" dirty="0">
                <a:solidFill>
                  <a:srgbClr val="00B050"/>
                </a:solidFill>
              </a:endParaRPr>
            </a:p>
          </p:txBody>
        </p:sp>
        <p:sp>
          <p:nvSpPr>
            <p:cNvPr id="10" name="9 CuadroTexto"/>
            <p:cNvSpPr txBox="1"/>
            <p:nvPr/>
          </p:nvSpPr>
          <p:spPr>
            <a:xfrm>
              <a:off x="3275856" y="2206605"/>
              <a:ext cx="1694460" cy="646331"/>
            </a:xfrm>
            <a:prstGeom prst="rect">
              <a:avLst/>
            </a:prstGeom>
            <a:noFill/>
          </p:spPr>
          <p:txBody>
            <a:bodyPr wrap="square" rtlCol="0">
              <a:spAutoFit/>
            </a:bodyPr>
            <a:lstStyle/>
            <a:p>
              <a:r>
                <a:rPr lang="es-EC" dirty="0" smtClean="0">
                  <a:solidFill>
                    <a:srgbClr val="00B050"/>
                  </a:solidFill>
                </a:rPr>
                <a:t>-Gestión de financiamiento</a:t>
              </a:r>
              <a:endParaRPr lang="es-EC" dirty="0">
                <a:solidFill>
                  <a:srgbClr val="00B050"/>
                </a:solidFill>
              </a:endParaRPr>
            </a:p>
          </p:txBody>
        </p:sp>
        <p:sp>
          <p:nvSpPr>
            <p:cNvPr id="11" name="10 CuadroTexto"/>
            <p:cNvSpPr txBox="1"/>
            <p:nvPr/>
          </p:nvSpPr>
          <p:spPr>
            <a:xfrm>
              <a:off x="3347864" y="2998693"/>
              <a:ext cx="1694460" cy="646331"/>
            </a:xfrm>
            <a:prstGeom prst="rect">
              <a:avLst/>
            </a:prstGeom>
            <a:noFill/>
          </p:spPr>
          <p:txBody>
            <a:bodyPr wrap="square" rtlCol="0">
              <a:spAutoFit/>
            </a:bodyPr>
            <a:lstStyle/>
            <a:p>
              <a:r>
                <a:rPr lang="es-EC" dirty="0" smtClean="0">
                  <a:solidFill>
                    <a:srgbClr val="00B050"/>
                  </a:solidFill>
                </a:rPr>
                <a:t>-Gestión de patrimonio</a:t>
              </a:r>
              <a:endParaRPr lang="es-EC" dirty="0">
                <a:solidFill>
                  <a:srgbClr val="00B050"/>
                </a:solidFill>
              </a:endParaRPr>
            </a:p>
          </p:txBody>
        </p:sp>
        <p:sp>
          <p:nvSpPr>
            <p:cNvPr id="12" name="11 CuadroTexto"/>
            <p:cNvSpPr txBox="1"/>
            <p:nvPr/>
          </p:nvSpPr>
          <p:spPr>
            <a:xfrm>
              <a:off x="3347864" y="3790781"/>
              <a:ext cx="1694460" cy="646331"/>
            </a:xfrm>
            <a:prstGeom prst="rect">
              <a:avLst/>
            </a:prstGeom>
            <a:noFill/>
          </p:spPr>
          <p:txBody>
            <a:bodyPr wrap="square" rtlCol="0">
              <a:spAutoFit/>
            </a:bodyPr>
            <a:lstStyle/>
            <a:p>
              <a:r>
                <a:rPr lang="es-EC" dirty="0" smtClean="0">
                  <a:solidFill>
                    <a:srgbClr val="00B050"/>
                  </a:solidFill>
                </a:rPr>
                <a:t>-Gestión de ventas</a:t>
              </a:r>
              <a:endParaRPr lang="es-EC" dirty="0">
                <a:solidFill>
                  <a:srgbClr val="00B050"/>
                </a:solidFill>
              </a:endParaRPr>
            </a:p>
          </p:txBody>
        </p:sp>
        <p:sp>
          <p:nvSpPr>
            <p:cNvPr id="13" name="12 CuadroTexto"/>
            <p:cNvSpPr txBox="1"/>
            <p:nvPr/>
          </p:nvSpPr>
          <p:spPr>
            <a:xfrm>
              <a:off x="3347864" y="4582869"/>
              <a:ext cx="1694460" cy="646331"/>
            </a:xfrm>
            <a:prstGeom prst="rect">
              <a:avLst/>
            </a:prstGeom>
            <a:noFill/>
          </p:spPr>
          <p:txBody>
            <a:bodyPr wrap="square" rtlCol="0">
              <a:spAutoFit/>
            </a:bodyPr>
            <a:lstStyle/>
            <a:p>
              <a:r>
                <a:rPr lang="es-EC" dirty="0" smtClean="0">
                  <a:solidFill>
                    <a:srgbClr val="00B050"/>
                  </a:solidFill>
                </a:rPr>
                <a:t>-Gestión en costos</a:t>
              </a:r>
              <a:endParaRPr lang="es-EC" dirty="0">
                <a:solidFill>
                  <a:srgbClr val="00B050"/>
                </a:solidFill>
              </a:endParaRPr>
            </a:p>
          </p:txBody>
        </p:sp>
      </p:grpSp>
      <p:sp>
        <p:nvSpPr>
          <p:cNvPr id="16" name="15 Rectángulo"/>
          <p:cNvSpPr/>
          <p:nvPr/>
        </p:nvSpPr>
        <p:spPr>
          <a:xfrm>
            <a:off x="3746179" y="1196752"/>
            <a:ext cx="4930276" cy="576064"/>
          </a:xfrm>
          <a:prstGeom prst="rect">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C" sz="1400" dirty="0">
                <a:solidFill>
                  <a:schemeClr val="tx1"/>
                </a:solidFill>
              </a:rPr>
              <a:t>Sirve para investigar las causas financieras de su crecimiento o </a:t>
            </a:r>
            <a:r>
              <a:rPr lang="es-EC" sz="1400" dirty="0" smtClean="0">
                <a:solidFill>
                  <a:schemeClr val="tx1"/>
                </a:solidFill>
              </a:rPr>
              <a:t>decremento.</a:t>
            </a:r>
            <a:endParaRPr lang="es-EC" sz="1400" dirty="0">
              <a:solidFill>
                <a:schemeClr val="tx1"/>
              </a:solidFill>
            </a:endParaRPr>
          </a:p>
        </p:txBody>
      </p:sp>
      <p:sp>
        <p:nvSpPr>
          <p:cNvPr id="17" name="16 Rectángulo"/>
          <p:cNvSpPr/>
          <p:nvPr/>
        </p:nvSpPr>
        <p:spPr>
          <a:xfrm>
            <a:off x="3746179" y="1844824"/>
            <a:ext cx="4930275" cy="646331"/>
          </a:xfrm>
          <a:prstGeom prst="rect">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C" sz="1400" dirty="0" smtClean="0">
                <a:solidFill>
                  <a:schemeClr val="tx1"/>
                </a:solidFill>
              </a:rPr>
              <a:t>Es </a:t>
            </a:r>
            <a:r>
              <a:rPr lang="es-EC" sz="1400" dirty="0">
                <a:solidFill>
                  <a:schemeClr val="tx1"/>
                </a:solidFill>
              </a:rPr>
              <a:t>aquella generada por la operación principal, es decir por el crecimiento de sus inventarios, cartera, cobranzas, </a:t>
            </a:r>
            <a:r>
              <a:rPr lang="es-EC" sz="1400" dirty="0" smtClean="0">
                <a:solidFill>
                  <a:schemeClr val="tx1"/>
                </a:solidFill>
              </a:rPr>
              <a:t>ventas.</a:t>
            </a:r>
            <a:endParaRPr lang="es-EC" sz="1400" dirty="0">
              <a:solidFill>
                <a:schemeClr val="tx1"/>
              </a:solidFill>
            </a:endParaRPr>
          </a:p>
        </p:txBody>
      </p:sp>
      <p:sp>
        <p:nvSpPr>
          <p:cNvPr id="18" name="17 Rectángulo"/>
          <p:cNvSpPr/>
          <p:nvPr/>
        </p:nvSpPr>
        <p:spPr>
          <a:xfrm>
            <a:off x="3746179" y="2564904"/>
            <a:ext cx="4930277" cy="646331"/>
          </a:xfrm>
          <a:prstGeom prst="rect">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C" sz="1400" dirty="0">
                <a:solidFill>
                  <a:schemeClr val="tx1"/>
                </a:solidFill>
              </a:rPr>
              <a:t>Las decisiones de recibir financiamientos externos siempre deben obedecer al lograr expansión del negocio que garantice ventas o pres­tación de servicios </a:t>
            </a:r>
            <a:r>
              <a:rPr lang="es-EC" sz="1400" dirty="0" smtClean="0">
                <a:solidFill>
                  <a:schemeClr val="tx1"/>
                </a:solidFill>
              </a:rPr>
              <a:t>seguros.</a:t>
            </a:r>
            <a:endParaRPr lang="es-EC" sz="1400" dirty="0">
              <a:solidFill>
                <a:schemeClr val="tx1"/>
              </a:solidFill>
            </a:endParaRPr>
          </a:p>
        </p:txBody>
      </p:sp>
      <p:sp>
        <p:nvSpPr>
          <p:cNvPr id="21" name="20 Rectángulo"/>
          <p:cNvSpPr/>
          <p:nvPr/>
        </p:nvSpPr>
        <p:spPr>
          <a:xfrm>
            <a:off x="3746178" y="3358733"/>
            <a:ext cx="4930277" cy="646331"/>
          </a:xfrm>
          <a:prstGeom prst="rect">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C" sz="1400" dirty="0">
                <a:solidFill>
                  <a:schemeClr val="tx1"/>
                </a:solidFill>
              </a:rPr>
              <a:t>Siempre que la empresa prospecte ampliarse, la mejor forma de conseguir recursos es mediante la capitalización de los socios con aportes </a:t>
            </a:r>
            <a:r>
              <a:rPr lang="es-EC" sz="1400" dirty="0" smtClean="0">
                <a:solidFill>
                  <a:schemeClr val="tx1"/>
                </a:solidFill>
              </a:rPr>
              <a:t>directos.</a:t>
            </a:r>
            <a:endParaRPr lang="es-EC" sz="1400" dirty="0">
              <a:solidFill>
                <a:schemeClr val="tx1"/>
              </a:solidFill>
            </a:endParaRPr>
          </a:p>
        </p:txBody>
      </p:sp>
      <p:sp>
        <p:nvSpPr>
          <p:cNvPr id="23" name="22 Rectángulo"/>
          <p:cNvSpPr/>
          <p:nvPr/>
        </p:nvSpPr>
        <p:spPr>
          <a:xfrm>
            <a:off x="3746178" y="4150821"/>
            <a:ext cx="4930277" cy="646331"/>
          </a:xfrm>
          <a:prstGeom prst="rect">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C" sz="1400" dirty="0">
                <a:solidFill>
                  <a:schemeClr val="tx1"/>
                </a:solidFill>
              </a:rPr>
              <a:t>Una adecuada gestión de ventas, es el incremento real de realización de productos o servicios en unidades y no por aumentos de </a:t>
            </a:r>
            <a:r>
              <a:rPr lang="es-EC" sz="1400" dirty="0" smtClean="0">
                <a:solidFill>
                  <a:schemeClr val="tx1"/>
                </a:solidFill>
              </a:rPr>
              <a:t>precios.</a:t>
            </a:r>
            <a:endParaRPr lang="es-EC" sz="1400" dirty="0">
              <a:solidFill>
                <a:schemeClr val="tx1"/>
              </a:solidFill>
            </a:endParaRPr>
          </a:p>
        </p:txBody>
      </p:sp>
      <p:sp>
        <p:nvSpPr>
          <p:cNvPr id="24" name="23 Rectángulo"/>
          <p:cNvSpPr/>
          <p:nvPr/>
        </p:nvSpPr>
        <p:spPr>
          <a:xfrm>
            <a:off x="3746178" y="4942909"/>
            <a:ext cx="4930277" cy="646331"/>
          </a:xfrm>
          <a:prstGeom prst="rect">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C" sz="1400" dirty="0">
                <a:solidFill>
                  <a:schemeClr val="tx1"/>
                </a:solidFill>
              </a:rPr>
              <a:t>El crecimiento de los costos tienen que ser coherentes con el crecimiento del índice de precios del sector y los efectos de los ajustes integrales por inflación</a:t>
            </a:r>
          </a:p>
        </p:txBody>
      </p:sp>
      <p:sp>
        <p:nvSpPr>
          <p:cNvPr id="25" name="24 CuadroTexto"/>
          <p:cNvSpPr txBox="1"/>
          <p:nvPr/>
        </p:nvSpPr>
        <p:spPr>
          <a:xfrm>
            <a:off x="1907704" y="5949280"/>
            <a:ext cx="5976664" cy="246221"/>
          </a:xfrm>
          <a:prstGeom prst="rect">
            <a:avLst/>
          </a:prstGeom>
          <a:noFill/>
        </p:spPr>
        <p:txBody>
          <a:bodyPr wrap="square" rtlCol="0">
            <a:spAutoFit/>
          </a:bodyPr>
          <a:lstStyle/>
          <a:p>
            <a:r>
              <a:rPr lang="es-EC" sz="1000" dirty="0" smtClean="0"/>
              <a:t>Análisis Financiero de Rodrigo </a:t>
            </a:r>
            <a:r>
              <a:rPr lang="es-EC" sz="1000" dirty="0" err="1" smtClean="0"/>
              <a:t>Estupiñan</a:t>
            </a:r>
            <a:r>
              <a:rPr lang="es-EC" sz="1000" dirty="0" smtClean="0"/>
              <a:t> y Orlando </a:t>
            </a:r>
            <a:r>
              <a:rPr lang="es-EC" sz="1000" dirty="0" err="1" smtClean="0"/>
              <a:t>Estupiñan</a:t>
            </a:r>
            <a:endParaRPr lang="es-EC" sz="1000" dirty="0"/>
          </a:p>
        </p:txBody>
      </p:sp>
    </p:spTree>
    <p:extLst>
      <p:ext uri="{BB962C8B-B14F-4D97-AF65-F5344CB8AC3E}">
        <p14:creationId xmlns:p14="http://schemas.microsoft.com/office/powerpoint/2010/main" xmlns="" val="3964543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arn(inVertical)">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barn(inVertical)">
                                      <p:cBhvr>
                                        <p:cTn id="4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animBg="1"/>
      <p:bldP spid="17" grpId="0" animBg="1"/>
      <p:bldP spid="18" grpId="0" animBg="1"/>
      <p:bldP spid="21" grpId="0" animBg="1"/>
      <p:bldP spid="23" grpId="0"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8 CuadroTexto"/>
          <p:cNvSpPr txBox="1">
            <a:spLocks noChangeArrowheads="1"/>
          </p:cNvSpPr>
          <p:nvPr/>
        </p:nvSpPr>
        <p:spPr bwMode="auto">
          <a:xfrm>
            <a:off x="7451725" y="44450"/>
            <a:ext cx="165735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s-EC" sz="1600" b="1" dirty="0" smtClean="0">
                <a:solidFill>
                  <a:srgbClr val="003300"/>
                </a:solidFill>
                <a:latin typeface="Aharoni" pitchFamily="2" charset="-79"/>
                <a:cs typeface="Aharoni" pitchFamily="2" charset="-79"/>
              </a:rPr>
              <a:t>MARCO TEÓRICO</a:t>
            </a:r>
            <a:endParaRPr lang="es-EC" sz="1600" b="1" dirty="0">
              <a:solidFill>
                <a:srgbClr val="003300"/>
              </a:solidFill>
              <a:latin typeface="Aharoni" pitchFamily="2" charset="-79"/>
              <a:cs typeface="Aharoni" pitchFamily="2" charset="-79"/>
            </a:endParaRPr>
          </a:p>
        </p:txBody>
      </p:sp>
      <p:graphicFrame>
        <p:nvGraphicFramePr>
          <p:cNvPr id="5" name="4 Tabla"/>
          <p:cNvGraphicFramePr>
            <a:graphicFrameLocks noGrp="1"/>
          </p:cNvGraphicFramePr>
          <p:nvPr>
            <p:extLst>
              <p:ext uri="{D42A27DB-BD31-4B8C-83A1-F6EECF244321}">
                <p14:modId xmlns:p14="http://schemas.microsoft.com/office/powerpoint/2010/main" xmlns="" val="3469694313"/>
              </p:ext>
            </p:extLst>
          </p:nvPr>
        </p:nvGraphicFramePr>
        <p:xfrm>
          <a:off x="323528" y="751415"/>
          <a:ext cx="8785547" cy="5527865"/>
        </p:xfrm>
        <a:graphic>
          <a:graphicData uri="http://schemas.openxmlformats.org/drawingml/2006/table">
            <a:tbl>
              <a:tblPr>
                <a:tableStyleId>{5C22544A-7EE6-4342-B048-85BDC9FD1C3A}</a:tableStyleId>
              </a:tblPr>
              <a:tblGrid>
                <a:gridCol w="1268020"/>
                <a:gridCol w="3484508"/>
                <a:gridCol w="4033019"/>
              </a:tblGrid>
              <a:tr h="220275">
                <a:tc>
                  <a:txBody>
                    <a:bodyPr/>
                    <a:lstStyle/>
                    <a:p>
                      <a:pPr algn="ctr">
                        <a:lnSpc>
                          <a:spcPct val="150000"/>
                        </a:lnSpc>
                        <a:spcAft>
                          <a:spcPts val="0"/>
                        </a:spcAft>
                      </a:pPr>
                      <a:r>
                        <a:rPr lang="es-ES" sz="900" b="1" dirty="0">
                          <a:effectLst/>
                        </a:rPr>
                        <a:t>FACTOR</a:t>
                      </a:r>
                      <a:endParaRPr lang="es-EC" sz="900" b="1" dirty="0">
                        <a:effectLst/>
                        <a:latin typeface="Calibri"/>
                        <a:ea typeface="Times New Roman"/>
                        <a:cs typeface="Times New Roman"/>
                      </a:endParaRPr>
                    </a:p>
                  </a:txBody>
                  <a:tcPr marL="26314" marR="26314" marT="0" marB="0"/>
                </a:tc>
                <a:tc>
                  <a:txBody>
                    <a:bodyPr/>
                    <a:lstStyle/>
                    <a:p>
                      <a:pPr marL="457200" algn="just">
                        <a:lnSpc>
                          <a:spcPct val="150000"/>
                        </a:lnSpc>
                        <a:spcAft>
                          <a:spcPts val="0"/>
                        </a:spcAft>
                      </a:pPr>
                      <a:r>
                        <a:rPr lang="es-ES" sz="900" b="1" dirty="0">
                          <a:effectLst/>
                        </a:rPr>
                        <a:t>INDICADORES TÉCNICOS</a:t>
                      </a:r>
                      <a:endParaRPr lang="es-EC" sz="900" b="1" dirty="0">
                        <a:effectLst/>
                        <a:latin typeface="Calibri"/>
                        <a:ea typeface="Times New Roman"/>
                        <a:cs typeface="Times New Roman"/>
                      </a:endParaRPr>
                    </a:p>
                  </a:txBody>
                  <a:tcPr marL="26314" marR="26314" marT="0" marB="0"/>
                </a:tc>
                <a:tc>
                  <a:txBody>
                    <a:bodyPr/>
                    <a:lstStyle/>
                    <a:p>
                      <a:pPr marR="493395" algn="ctr">
                        <a:lnSpc>
                          <a:spcPct val="150000"/>
                        </a:lnSpc>
                        <a:spcAft>
                          <a:spcPts val="0"/>
                        </a:spcAft>
                      </a:pPr>
                      <a:r>
                        <a:rPr lang="es-ES" sz="900" b="1" dirty="0">
                          <a:effectLst/>
                        </a:rPr>
                        <a:t>FÓRMULA</a:t>
                      </a:r>
                      <a:endParaRPr lang="es-EC" sz="900" b="1" dirty="0">
                        <a:effectLst/>
                        <a:latin typeface="Calibri"/>
                        <a:ea typeface="Times New Roman"/>
                        <a:cs typeface="Times New Roman"/>
                      </a:endParaRPr>
                    </a:p>
                  </a:txBody>
                  <a:tcPr marL="26314" marR="26314" marT="0" marB="0"/>
                </a:tc>
              </a:tr>
              <a:tr h="394007">
                <a:tc>
                  <a:txBody>
                    <a:bodyPr/>
                    <a:lstStyle/>
                    <a:p>
                      <a:pPr algn="just">
                        <a:lnSpc>
                          <a:spcPct val="150000"/>
                        </a:lnSpc>
                        <a:spcAft>
                          <a:spcPts val="0"/>
                        </a:spcAft>
                      </a:pPr>
                      <a:r>
                        <a:rPr lang="es-ES" sz="900" b="1" dirty="0">
                          <a:effectLst/>
                        </a:rPr>
                        <a:t>LIQUIDEZ</a:t>
                      </a:r>
                      <a:endParaRPr lang="es-EC" sz="900" b="1" dirty="0">
                        <a:effectLst/>
                        <a:latin typeface="Calibri"/>
                        <a:ea typeface="Times New Roman"/>
                        <a:cs typeface="Times New Roman"/>
                      </a:endParaRPr>
                    </a:p>
                  </a:txBody>
                  <a:tcPr marL="26314" marR="26314" marT="0" marB="0"/>
                </a:tc>
                <a:tc>
                  <a:txBody>
                    <a:bodyPr/>
                    <a:lstStyle/>
                    <a:p>
                      <a:pPr>
                        <a:lnSpc>
                          <a:spcPct val="150000"/>
                        </a:lnSpc>
                        <a:spcAft>
                          <a:spcPts val="0"/>
                        </a:spcAft>
                      </a:pPr>
                      <a:r>
                        <a:rPr lang="es-ES" sz="900">
                          <a:effectLst/>
                        </a:rPr>
                        <a:t>1 Liquidez corriente</a:t>
                      </a:r>
                      <a:endParaRPr lang="es-EC" sz="900">
                        <a:effectLst/>
                      </a:endParaRPr>
                    </a:p>
                    <a:p>
                      <a:pPr>
                        <a:lnSpc>
                          <a:spcPct val="150000"/>
                        </a:lnSpc>
                        <a:spcAft>
                          <a:spcPts val="0"/>
                        </a:spcAft>
                      </a:pPr>
                      <a:r>
                        <a:rPr lang="es-ES" sz="900">
                          <a:effectLst/>
                        </a:rPr>
                        <a:t>2 Prueba ácida</a:t>
                      </a:r>
                      <a:endParaRPr lang="es-EC" sz="900">
                        <a:effectLst/>
                        <a:latin typeface="Calibri"/>
                        <a:ea typeface="Times New Roman"/>
                        <a:cs typeface="Times New Roman"/>
                      </a:endParaRPr>
                    </a:p>
                  </a:txBody>
                  <a:tcPr marL="26314" marR="26314" marT="0" marB="0"/>
                </a:tc>
                <a:tc>
                  <a:txBody>
                    <a:bodyPr/>
                    <a:lstStyle/>
                    <a:p>
                      <a:pPr>
                        <a:lnSpc>
                          <a:spcPct val="150000"/>
                        </a:lnSpc>
                        <a:spcAft>
                          <a:spcPts val="0"/>
                        </a:spcAft>
                      </a:pPr>
                      <a:r>
                        <a:rPr lang="es-ES" sz="900">
                          <a:effectLst/>
                        </a:rPr>
                        <a:t>Activo Corriente/Pasivo Corriente</a:t>
                      </a:r>
                      <a:endParaRPr lang="es-EC" sz="900">
                        <a:effectLst/>
                      </a:endParaRPr>
                    </a:p>
                    <a:p>
                      <a:pPr>
                        <a:lnSpc>
                          <a:spcPct val="150000"/>
                        </a:lnSpc>
                        <a:spcAft>
                          <a:spcPts val="0"/>
                        </a:spcAft>
                      </a:pPr>
                      <a:r>
                        <a:rPr lang="es-ES" sz="900">
                          <a:effectLst/>
                        </a:rPr>
                        <a:t>Activo Corriente- Inventarios/Pasivo Corriente</a:t>
                      </a:r>
                      <a:endParaRPr lang="es-EC" sz="900">
                        <a:effectLst/>
                        <a:latin typeface="Calibri"/>
                        <a:ea typeface="Times New Roman"/>
                        <a:cs typeface="Times New Roman"/>
                      </a:endParaRPr>
                    </a:p>
                  </a:txBody>
                  <a:tcPr marL="26314" marR="26314" marT="0" marB="0"/>
                </a:tc>
              </a:tr>
              <a:tr h="1054938">
                <a:tc>
                  <a:txBody>
                    <a:bodyPr/>
                    <a:lstStyle/>
                    <a:p>
                      <a:pPr algn="just">
                        <a:lnSpc>
                          <a:spcPct val="150000"/>
                        </a:lnSpc>
                        <a:spcAft>
                          <a:spcPts val="0"/>
                        </a:spcAft>
                      </a:pPr>
                      <a:r>
                        <a:rPr lang="es-ES" sz="900" b="1" dirty="0">
                          <a:effectLst/>
                        </a:rPr>
                        <a:t>SOLVENCIA</a:t>
                      </a:r>
                      <a:endParaRPr lang="es-EC" sz="900" b="1" dirty="0">
                        <a:effectLst/>
                        <a:latin typeface="Calibri"/>
                        <a:ea typeface="Times New Roman"/>
                        <a:cs typeface="Times New Roman"/>
                      </a:endParaRPr>
                    </a:p>
                  </a:txBody>
                  <a:tcPr marL="26314" marR="26314" marT="0" marB="0"/>
                </a:tc>
                <a:tc>
                  <a:txBody>
                    <a:bodyPr/>
                    <a:lstStyle/>
                    <a:p>
                      <a:pPr>
                        <a:lnSpc>
                          <a:spcPct val="150000"/>
                        </a:lnSpc>
                        <a:spcAft>
                          <a:spcPts val="0"/>
                        </a:spcAft>
                      </a:pPr>
                      <a:r>
                        <a:rPr lang="es-ES" sz="900" dirty="0">
                          <a:effectLst/>
                        </a:rPr>
                        <a:t>1 Endeudamiento del Activo</a:t>
                      </a:r>
                      <a:endParaRPr lang="es-EC" sz="900" dirty="0">
                        <a:effectLst/>
                      </a:endParaRPr>
                    </a:p>
                    <a:p>
                      <a:pPr>
                        <a:lnSpc>
                          <a:spcPct val="150000"/>
                        </a:lnSpc>
                        <a:spcAft>
                          <a:spcPts val="0"/>
                        </a:spcAft>
                      </a:pPr>
                      <a:r>
                        <a:rPr lang="es-ES" sz="900" dirty="0">
                          <a:effectLst/>
                        </a:rPr>
                        <a:t>2 Endeudamiento Patrimonial</a:t>
                      </a:r>
                      <a:endParaRPr lang="es-EC" sz="900" dirty="0">
                        <a:effectLst/>
                      </a:endParaRPr>
                    </a:p>
                    <a:p>
                      <a:pPr>
                        <a:lnSpc>
                          <a:spcPct val="150000"/>
                        </a:lnSpc>
                        <a:spcAft>
                          <a:spcPts val="0"/>
                        </a:spcAft>
                      </a:pPr>
                      <a:r>
                        <a:rPr lang="es-ES" sz="900" dirty="0">
                          <a:effectLst/>
                        </a:rPr>
                        <a:t>3 Endeudamiento del Activo Fijo</a:t>
                      </a:r>
                      <a:endParaRPr lang="es-EC" sz="900" dirty="0">
                        <a:effectLst/>
                      </a:endParaRPr>
                    </a:p>
                    <a:p>
                      <a:pPr>
                        <a:lnSpc>
                          <a:spcPct val="150000"/>
                        </a:lnSpc>
                        <a:spcAft>
                          <a:spcPts val="0"/>
                        </a:spcAft>
                      </a:pPr>
                      <a:r>
                        <a:rPr lang="es-ES" sz="900" dirty="0">
                          <a:effectLst/>
                        </a:rPr>
                        <a:t>4 Apalancamiento</a:t>
                      </a:r>
                      <a:endParaRPr lang="es-EC" sz="900" dirty="0">
                        <a:effectLst/>
                      </a:endParaRPr>
                    </a:p>
                    <a:p>
                      <a:pPr>
                        <a:lnSpc>
                          <a:spcPct val="150000"/>
                        </a:lnSpc>
                        <a:spcAft>
                          <a:spcPts val="0"/>
                        </a:spcAft>
                      </a:pPr>
                      <a:r>
                        <a:rPr lang="es-ES" sz="900" dirty="0">
                          <a:effectLst/>
                        </a:rPr>
                        <a:t>5 Apalancamiento Financiero</a:t>
                      </a:r>
                      <a:endParaRPr lang="es-EC" sz="900" dirty="0">
                        <a:effectLst/>
                        <a:latin typeface="Calibri"/>
                        <a:ea typeface="Times New Roman"/>
                        <a:cs typeface="Times New Roman"/>
                      </a:endParaRPr>
                    </a:p>
                  </a:txBody>
                  <a:tcPr marL="26314" marR="26314" marT="0" marB="0"/>
                </a:tc>
                <a:tc>
                  <a:txBody>
                    <a:bodyPr/>
                    <a:lstStyle/>
                    <a:p>
                      <a:pPr>
                        <a:lnSpc>
                          <a:spcPct val="150000"/>
                        </a:lnSpc>
                        <a:spcAft>
                          <a:spcPts val="0"/>
                        </a:spcAft>
                      </a:pPr>
                      <a:r>
                        <a:rPr lang="es-ES" sz="900">
                          <a:effectLst/>
                        </a:rPr>
                        <a:t>Pasivo Total/Activo Total</a:t>
                      </a:r>
                      <a:endParaRPr lang="es-EC" sz="900">
                        <a:effectLst/>
                      </a:endParaRPr>
                    </a:p>
                    <a:p>
                      <a:pPr>
                        <a:lnSpc>
                          <a:spcPct val="150000"/>
                        </a:lnSpc>
                        <a:spcAft>
                          <a:spcPts val="0"/>
                        </a:spcAft>
                      </a:pPr>
                      <a:r>
                        <a:rPr lang="es-ES" sz="900">
                          <a:effectLst/>
                        </a:rPr>
                        <a:t>Pasivo Total/Patrimonio</a:t>
                      </a:r>
                      <a:endParaRPr lang="es-EC" sz="900">
                        <a:effectLst/>
                      </a:endParaRPr>
                    </a:p>
                    <a:p>
                      <a:pPr>
                        <a:lnSpc>
                          <a:spcPct val="150000"/>
                        </a:lnSpc>
                        <a:spcAft>
                          <a:spcPts val="0"/>
                        </a:spcAft>
                      </a:pPr>
                      <a:r>
                        <a:rPr lang="es-ES" sz="900">
                          <a:effectLst/>
                        </a:rPr>
                        <a:t>Patrimonio/Activo Fijo Neto</a:t>
                      </a:r>
                      <a:endParaRPr lang="es-EC" sz="900">
                        <a:effectLst/>
                      </a:endParaRPr>
                    </a:p>
                    <a:p>
                      <a:pPr>
                        <a:lnSpc>
                          <a:spcPct val="150000"/>
                        </a:lnSpc>
                        <a:spcAft>
                          <a:spcPts val="0"/>
                        </a:spcAft>
                      </a:pPr>
                      <a:r>
                        <a:rPr lang="es-ES" sz="900">
                          <a:effectLst/>
                        </a:rPr>
                        <a:t>Activo Total/Patrimonio</a:t>
                      </a:r>
                      <a:endParaRPr lang="es-EC" sz="900">
                        <a:effectLst/>
                      </a:endParaRPr>
                    </a:p>
                    <a:p>
                      <a:pPr>
                        <a:lnSpc>
                          <a:spcPct val="150000"/>
                        </a:lnSpc>
                        <a:spcAft>
                          <a:spcPts val="0"/>
                        </a:spcAft>
                      </a:pPr>
                      <a:r>
                        <a:rPr lang="es-ES" sz="900">
                          <a:effectLst/>
                        </a:rPr>
                        <a:t>(UAI/Patrimonio)/(UAII/Activos Totales)</a:t>
                      </a:r>
                      <a:endParaRPr lang="es-EC" sz="900">
                        <a:effectLst/>
                        <a:latin typeface="Calibri"/>
                        <a:ea typeface="Times New Roman"/>
                        <a:cs typeface="Times New Roman"/>
                      </a:endParaRPr>
                    </a:p>
                  </a:txBody>
                  <a:tcPr marL="26314" marR="26314" marT="0" marB="0"/>
                </a:tc>
              </a:tr>
              <a:tr h="1368405">
                <a:tc>
                  <a:txBody>
                    <a:bodyPr/>
                    <a:lstStyle/>
                    <a:p>
                      <a:pPr algn="just">
                        <a:lnSpc>
                          <a:spcPct val="150000"/>
                        </a:lnSpc>
                        <a:spcAft>
                          <a:spcPts val="0"/>
                        </a:spcAft>
                      </a:pPr>
                      <a:r>
                        <a:rPr lang="es-ES" sz="900" b="1" dirty="0">
                          <a:effectLst/>
                        </a:rPr>
                        <a:t>GESTIÓN</a:t>
                      </a:r>
                      <a:endParaRPr lang="es-EC" sz="900" b="1" dirty="0">
                        <a:effectLst/>
                        <a:latin typeface="Calibri"/>
                        <a:ea typeface="Times New Roman"/>
                        <a:cs typeface="Times New Roman"/>
                      </a:endParaRPr>
                    </a:p>
                  </a:txBody>
                  <a:tcPr marL="26314" marR="26314" marT="0" marB="0"/>
                </a:tc>
                <a:tc>
                  <a:txBody>
                    <a:bodyPr/>
                    <a:lstStyle/>
                    <a:p>
                      <a:pPr>
                        <a:lnSpc>
                          <a:spcPct val="150000"/>
                        </a:lnSpc>
                        <a:spcAft>
                          <a:spcPts val="0"/>
                        </a:spcAft>
                      </a:pPr>
                      <a:r>
                        <a:rPr lang="es-ES" sz="900" dirty="0">
                          <a:effectLst/>
                        </a:rPr>
                        <a:t>1 Rotación de Cartera</a:t>
                      </a:r>
                      <a:endParaRPr lang="es-EC" sz="900" dirty="0">
                        <a:effectLst/>
                      </a:endParaRPr>
                    </a:p>
                    <a:p>
                      <a:pPr>
                        <a:lnSpc>
                          <a:spcPct val="150000"/>
                        </a:lnSpc>
                        <a:spcAft>
                          <a:spcPts val="0"/>
                        </a:spcAft>
                      </a:pPr>
                      <a:r>
                        <a:rPr lang="es-ES" sz="900" dirty="0">
                          <a:effectLst/>
                        </a:rPr>
                        <a:t>2 Rotación de Activo Fijo</a:t>
                      </a:r>
                      <a:endParaRPr lang="es-EC" sz="900" dirty="0">
                        <a:effectLst/>
                      </a:endParaRPr>
                    </a:p>
                    <a:p>
                      <a:pPr>
                        <a:lnSpc>
                          <a:spcPct val="150000"/>
                        </a:lnSpc>
                        <a:spcAft>
                          <a:spcPts val="0"/>
                        </a:spcAft>
                      </a:pPr>
                      <a:r>
                        <a:rPr lang="es-ES" sz="900" dirty="0">
                          <a:effectLst/>
                        </a:rPr>
                        <a:t>3 Rotación de activos</a:t>
                      </a:r>
                      <a:endParaRPr lang="es-EC" sz="900" dirty="0">
                        <a:effectLst/>
                      </a:endParaRPr>
                    </a:p>
                    <a:p>
                      <a:pPr>
                        <a:lnSpc>
                          <a:spcPct val="150000"/>
                        </a:lnSpc>
                        <a:spcAft>
                          <a:spcPts val="0"/>
                        </a:spcAft>
                      </a:pPr>
                      <a:r>
                        <a:rPr lang="es-ES" sz="900" dirty="0">
                          <a:effectLst/>
                        </a:rPr>
                        <a:t>4 Periodo Medio de Cobranzas</a:t>
                      </a:r>
                      <a:endParaRPr lang="es-EC" sz="900" dirty="0">
                        <a:effectLst/>
                      </a:endParaRPr>
                    </a:p>
                    <a:p>
                      <a:pPr>
                        <a:lnSpc>
                          <a:spcPct val="150000"/>
                        </a:lnSpc>
                        <a:spcAft>
                          <a:spcPts val="0"/>
                        </a:spcAft>
                      </a:pPr>
                      <a:r>
                        <a:rPr lang="es-ES" sz="900" dirty="0">
                          <a:effectLst/>
                        </a:rPr>
                        <a:t>5 Periodo Medio de Pago</a:t>
                      </a:r>
                      <a:endParaRPr lang="es-EC" sz="900" dirty="0">
                        <a:effectLst/>
                      </a:endParaRPr>
                    </a:p>
                    <a:p>
                      <a:pPr>
                        <a:lnSpc>
                          <a:spcPct val="150000"/>
                        </a:lnSpc>
                        <a:spcAft>
                          <a:spcPts val="0"/>
                        </a:spcAft>
                      </a:pPr>
                      <a:r>
                        <a:rPr lang="es-ES" sz="900" dirty="0">
                          <a:effectLst/>
                        </a:rPr>
                        <a:t>6 Impacto Gastos Administración y Ventas</a:t>
                      </a:r>
                      <a:endParaRPr lang="es-EC" sz="900" dirty="0">
                        <a:effectLst/>
                      </a:endParaRPr>
                    </a:p>
                    <a:p>
                      <a:pPr>
                        <a:lnSpc>
                          <a:spcPct val="150000"/>
                        </a:lnSpc>
                        <a:spcAft>
                          <a:spcPts val="0"/>
                        </a:spcAft>
                      </a:pPr>
                      <a:r>
                        <a:rPr lang="es-ES" sz="900" dirty="0">
                          <a:effectLst/>
                        </a:rPr>
                        <a:t>7 Impacto de la Carga Financiera</a:t>
                      </a:r>
                      <a:endParaRPr lang="es-EC" sz="900" dirty="0">
                        <a:effectLst/>
                      </a:endParaRPr>
                    </a:p>
                    <a:p>
                      <a:pPr>
                        <a:lnSpc>
                          <a:spcPct val="150000"/>
                        </a:lnSpc>
                        <a:spcAft>
                          <a:spcPts val="0"/>
                        </a:spcAft>
                      </a:pPr>
                      <a:r>
                        <a:rPr lang="es-ES" sz="900" dirty="0">
                          <a:effectLst/>
                        </a:rPr>
                        <a:t> </a:t>
                      </a:r>
                      <a:endParaRPr lang="es-EC" sz="900" dirty="0">
                        <a:effectLst/>
                        <a:latin typeface="Calibri"/>
                        <a:ea typeface="Times New Roman"/>
                        <a:cs typeface="Times New Roman"/>
                      </a:endParaRPr>
                    </a:p>
                  </a:txBody>
                  <a:tcPr marL="26314" marR="26314" marT="0" marB="0"/>
                </a:tc>
                <a:tc>
                  <a:txBody>
                    <a:bodyPr/>
                    <a:lstStyle/>
                    <a:p>
                      <a:pPr>
                        <a:lnSpc>
                          <a:spcPct val="150000"/>
                        </a:lnSpc>
                        <a:spcAft>
                          <a:spcPts val="0"/>
                        </a:spcAft>
                      </a:pPr>
                      <a:r>
                        <a:rPr lang="es-ES" sz="900" dirty="0">
                          <a:effectLst/>
                        </a:rPr>
                        <a:t>Ventas/ Cuentas por Cobrar</a:t>
                      </a:r>
                      <a:endParaRPr lang="es-EC" sz="900" dirty="0">
                        <a:effectLst/>
                      </a:endParaRPr>
                    </a:p>
                    <a:p>
                      <a:pPr>
                        <a:lnSpc>
                          <a:spcPct val="150000"/>
                        </a:lnSpc>
                        <a:spcAft>
                          <a:spcPts val="0"/>
                        </a:spcAft>
                      </a:pPr>
                      <a:r>
                        <a:rPr lang="es-ES" sz="900" dirty="0">
                          <a:effectLst/>
                        </a:rPr>
                        <a:t>Ventas/ Activo Fijo</a:t>
                      </a:r>
                      <a:endParaRPr lang="es-EC" sz="900" dirty="0">
                        <a:effectLst/>
                      </a:endParaRPr>
                    </a:p>
                    <a:p>
                      <a:pPr>
                        <a:lnSpc>
                          <a:spcPct val="150000"/>
                        </a:lnSpc>
                        <a:spcAft>
                          <a:spcPts val="0"/>
                        </a:spcAft>
                      </a:pPr>
                      <a:r>
                        <a:rPr lang="es-ES" sz="900" dirty="0">
                          <a:effectLst/>
                        </a:rPr>
                        <a:t>Ventas/ Activo Total</a:t>
                      </a:r>
                      <a:endParaRPr lang="es-EC" sz="900" dirty="0">
                        <a:effectLst/>
                      </a:endParaRPr>
                    </a:p>
                    <a:p>
                      <a:pPr>
                        <a:lnSpc>
                          <a:spcPct val="150000"/>
                        </a:lnSpc>
                        <a:spcAft>
                          <a:spcPts val="0"/>
                        </a:spcAft>
                      </a:pPr>
                      <a:r>
                        <a:rPr lang="es-ES" sz="900" dirty="0">
                          <a:effectLst/>
                        </a:rPr>
                        <a:t>(Cuentas por cobrar*365)/Ventas</a:t>
                      </a:r>
                      <a:endParaRPr lang="es-EC" sz="900" dirty="0">
                        <a:effectLst/>
                      </a:endParaRPr>
                    </a:p>
                    <a:p>
                      <a:pPr>
                        <a:lnSpc>
                          <a:spcPct val="150000"/>
                        </a:lnSpc>
                        <a:spcAft>
                          <a:spcPts val="0"/>
                        </a:spcAft>
                      </a:pPr>
                      <a:r>
                        <a:rPr lang="es-ES" sz="900" dirty="0">
                          <a:effectLst/>
                        </a:rPr>
                        <a:t>(Cuentas y Documentos por pagar*365)/Compras</a:t>
                      </a:r>
                      <a:endParaRPr lang="es-EC" sz="900" dirty="0">
                        <a:effectLst/>
                      </a:endParaRPr>
                    </a:p>
                    <a:p>
                      <a:pPr>
                        <a:lnSpc>
                          <a:spcPct val="150000"/>
                        </a:lnSpc>
                        <a:spcAft>
                          <a:spcPts val="0"/>
                        </a:spcAft>
                      </a:pPr>
                      <a:r>
                        <a:rPr lang="es-ES" sz="900" dirty="0">
                          <a:effectLst/>
                        </a:rPr>
                        <a:t>Gastos Administrativos y de Ventas/Ventas</a:t>
                      </a:r>
                      <a:endParaRPr lang="es-EC" sz="900" dirty="0">
                        <a:effectLst/>
                      </a:endParaRPr>
                    </a:p>
                    <a:p>
                      <a:pPr>
                        <a:lnSpc>
                          <a:spcPct val="150000"/>
                        </a:lnSpc>
                        <a:spcAft>
                          <a:spcPts val="0"/>
                        </a:spcAft>
                      </a:pPr>
                      <a:r>
                        <a:rPr lang="es-ES" sz="900" dirty="0">
                          <a:effectLst/>
                        </a:rPr>
                        <a:t>Gastos Financieros/ Ventas</a:t>
                      </a:r>
                      <a:endParaRPr lang="es-EC" sz="900" dirty="0">
                        <a:effectLst/>
                        <a:latin typeface="Calibri"/>
                        <a:ea typeface="Times New Roman"/>
                        <a:cs typeface="Times New Roman"/>
                      </a:endParaRPr>
                    </a:p>
                  </a:txBody>
                  <a:tcPr marL="26314" marR="26314" marT="0" marB="0"/>
                </a:tc>
              </a:tr>
              <a:tr h="1149186">
                <a:tc>
                  <a:txBody>
                    <a:bodyPr/>
                    <a:lstStyle/>
                    <a:p>
                      <a:pPr algn="just">
                        <a:lnSpc>
                          <a:spcPct val="150000"/>
                        </a:lnSpc>
                        <a:spcAft>
                          <a:spcPts val="0"/>
                        </a:spcAft>
                      </a:pPr>
                      <a:r>
                        <a:rPr lang="es-ES" sz="900" b="1" dirty="0">
                          <a:effectLst/>
                        </a:rPr>
                        <a:t>RENTABILIDAD</a:t>
                      </a:r>
                      <a:endParaRPr lang="es-EC" sz="900" b="1" dirty="0">
                        <a:effectLst/>
                        <a:latin typeface="Calibri"/>
                        <a:ea typeface="Times New Roman"/>
                        <a:cs typeface="Times New Roman"/>
                      </a:endParaRPr>
                    </a:p>
                  </a:txBody>
                  <a:tcPr marL="26314" marR="26314" marT="0" marB="0"/>
                </a:tc>
                <a:tc>
                  <a:txBody>
                    <a:bodyPr/>
                    <a:lstStyle/>
                    <a:p>
                      <a:pPr>
                        <a:lnSpc>
                          <a:spcPct val="150000"/>
                        </a:lnSpc>
                        <a:spcAft>
                          <a:spcPts val="0"/>
                        </a:spcAft>
                      </a:pPr>
                      <a:r>
                        <a:rPr lang="es-ES" sz="900">
                          <a:effectLst/>
                        </a:rPr>
                        <a:t>1 Rentabilidad Neta del Activo (Du Pont)</a:t>
                      </a:r>
                      <a:endParaRPr lang="es-EC" sz="900">
                        <a:effectLst/>
                      </a:endParaRPr>
                    </a:p>
                    <a:p>
                      <a:pPr>
                        <a:lnSpc>
                          <a:spcPct val="150000"/>
                        </a:lnSpc>
                        <a:spcAft>
                          <a:spcPts val="0"/>
                        </a:spcAft>
                      </a:pPr>
                      <a:r>
                        <a:rPr lang="es-ES" sz="900">
                          <a:effectLst/>
                        </a:rPr>
                        <a:t>2 Margen Bruto</a:t>
                      </a:r>
                      <a:endParaRPr lang="es-EC" sz="900">
                        <a:effectLst/>
                      </a:endParaRPr>
                    </a:p>
                    <a:p>
                      <a:pPr>
                        <a:lnSpc>
                          <a:spcPct val="150000"/>
                        </a:lnSpc>
                        <a:spcAft>
                          <a:spcPts val="0"/>
                        </a:spcAft>
                      </a:pPr>
                      <a:r>
                        <a:rPr lang="es-ES" sz="900">
                          <a:effectLst/>
                        </a:rPr>
                        <a:t>3 Margen Operacional </a:t>
                      </a:r>
                      <a:endParaRPr lang="es-EC" sz="900">
                        <a:effectLst/>
                      </a:endParaRPr>
                    </a:p>
                    <a:p>
                      <a:pPr>
                        <a:lnSpc>
                          <a:spcPct val="150000"/>
                        </a:lnSpc>
                        <a:spcAft>
                          <a:spcPts val="0"/>
                        </a:spcAft>
                      </a:pPr>
                      <a:r>
                        <a:rPr lang="es-ES" sz="900">
                          <a:effectLst/>
                        </a:rPr>
                        <a:t>4 Rentabilidad Neta de Ventas (Margen Neto)</a:t>
                      </a:r>
                      <a:endParaRPr lang="es-EC" sz="900">
                        <a:effectLst/>
                      </a:endParaRPr>
                    </a:p>
                    <a:p>
                      <a:pPr>
                        <a:lnSpc>
                          <a:spcPct val="150000"/>
                        </a:lnSpc>
                        <a:spcAft>
                          <a:spcPts val="0"/>
                        </a:spcAft>
                      </a:pPr>
                      <a:r>
                        <a:rPr lang="es-ES" sz="900">
                          <a:effectLst/>
                        </a:rPr>
                        <a:t>5 Rentabilidad Operacional del Patrimonio</a:t>
                      </a:r>
                      <a:endParaRPr lang="es-EC" sz="900">
                        <a:effectLst/>
                      </a:endParaRPr>
                    </a:p>
                    <a:p>
                      <a:pPr>
                        <a:lnSpc>
                          <a:spcPct val="150000"/>
                        </a:lnSpc>
                        <a:spcAft>
                          <a:spcPts val="0"/>
                        </a:spcAft>
                      </a:pPr>
                      <a:r>
                        <a:rPr lang="es-ES" sz="900">
                          <a:effectLst/>
                        </a:rPr>
                        <a:t>6 Rentabilidad Financiera</a:t>
                      </a:r>
                      <a:endParaRPr lang="es-EC" sz="900">
                        <a:effectLst/>
                        <a:latin typeface="Calibri"/>
                        <a:ea typeface="Times New Roman"/>
                        <a:cs typeface="Times New Roman"/>
                      </a:endParaRPr>
                    </a:p>
                  </a:txBody>
                  <a:tcPr marL="26314" marR="26314" marT="0" marB="0"/>
                </a:tc>
                <a:tc>
                  <a:txBody>
                    <a:bodyPr/>
                    <a:lstStyle/>
                    <a:p>
                      <a:pPr>
                        <a:lnSpc>
                          <a:spcPct val="150000"/>
                        </a:lnSpc>
                        <a:spcAft>
                          <a:spcPts val="0"/>
                        </a:spcAft>
                      </a:pPr>
                      <a:r>
                        <a:rPr lang="es-ES" sz="900">
                          <a:effectLst/>
                        </a:rPr>
                        <a:t>(Utilidad Neta/Ventas)*(Ventas/Activo Total)</a:t>
                      </a:r>
                      <a:endParaRPr lang="es-EC" sz="900">
                        <a:effectLst/>
                      </a:endParaRPr>
                    </a:p>
                    <a:p>
                      <a:pPr>
                        <a:lnSpc>
                          <a:spcPct val="150000"/>
                        </a:lnSpc>
                        <a:spcAft>
                          <a:spcPts val="0"/>
                        </a:spcAft>
                      </a:pPr>
                      <a:r>
                        <a:rPr lang="es-ES" sz="900">
                          <a:effectLst/>
                        </a:rPr>
                        <a:t>Ventas Netas-Costo de Ventas/Ventas</a:t>
                      </a:r>
                      <a:endParaRPr lang="es-EC" sz="900">
                        <a:effectLst/>
                      </a:endParaRPr>
                    </a:p>
                    <a:p>
                      <a:pPr>
                        <a:lnSpc>
                          <a:spcPct val="150000"/>
                        </a:lnSpc>
                        <a:spcAft>
                          <a:spcPts val="0"/>
                        </a:spcAft>
                      </a:pPr>
                      <a:r>
                        <a:rPr lang="es-ES" sz="900">
                          <a:effectLst/>
                        </a:rPr>
                        <a:t>Utilidad Operacional/Ventas</a:t>
                      </a:r>
                      <a:endParaRPr lang="es-EC" sz="900">
                        <a:effectLst/>
                      </a:endParaRPr>
                    </a:p>
                    <a:p>
                      <a:pPr>
                        <a:lnSpc>
                          <a:spcPct val="150000"/>
                        </a:lnSpc>
                        <a:spcAft>
                          <a:spcPts val="0"/>
                        </a:spcAft>
                      </a:pPr>
                      <a:r>
                        <a:rPr lang="es-ES" sz="900">
                          <a:effectLst/>
                        </a:rPr>
                        <a:t>Utilidad Neta/Ventas</a:t>
                      </a:r>
                      <a:endParaRPr lang="es-EC" sz="900">
                        <a:effectLst/>
                      </a:endParaRPr>
                    </a:p>
                    <a:p>
                      <a:pPr>
                        <a:lnSpc>
                          <a:spcPct val="150000"/>
                        </a:lnSpc>
                        <a:spcAft>
                          <a:spcPts val="0"/>
                        </a:spcAft>
                      </a:pPr>
                      <a:r>
                        <a:rPr lang="es-ES" sz="900">
                          <a:effectLst/>
                        </a:rPr>
                        <a:t>Utilidad Operacional/Patrimonio</a:t>
                      </a:r>
                      <a:endParaRPr lang="es-EC" sz="900">
                        <a:effectLst/>
                      </a:endParaRPr>
                    </a:p>
                    <a:p>
                      <a:pPr>
                        <a:lnSpc>
                          <a:spcPct val="150000"/>
                        </a:lnSpc>
                        <a:spcAft>
                          <a:spcPts val="0"/>
                        </a:spcAft>
                      </a:pPr>
                      <a:r>
                        <a:rPr lang="es-ES" sz="900">
                          <a:effectLst/>
                        </a:rPr>
                        <a:t>(Ventas/Activo)*(UAII/Ventas)*(Activo/Patrimonio)* (UAI/UAII)*(UN/UAI)</a:t>
                      </a:r>
                      <a:endParaRPr lang="es-EC" sz="900">
                        <a:effectLst/>
                        <a:latin typeface="Calibri"/>
                        <a:ea typeface="Times New Roman"/>
                        <a:cs typeface="Times New Roman"/>
                      </a:endParaRPr>
                    </a:p>
                  </a:txBody>
                  <a:tcPr marL="26314" marR="26314" marT="0" marB="0"/>
                </a:tc>
              </a:tr>
              <a:tr h="960812">
                <a:tc gridSpan="3">
                  <a:txBody>
                    <a:bodyPr/>
                    <a:lstStyle/>
                    <a:p>
                      <a:pPr>
                        <a:lnSpc>
                          <a:spcPct val="150000"/>
                        </a:lnSpc>
                        <a:spcAft>
                          <a:spcPts val="0"/>
                        </a:spcAft>
                      </a:pPr>
                      <a:r>
                        <a:rPr lang="es-EC" sz="900" dirty="0">
                          <a:effectLst/>
                        </a:rPr>
                        <a:t>UAI: Utilidad antes de Impuestos</a:t>
                      </a:r>
                    </a:p>
                    <a:p>
                      <a:pPr>
                        <a:lnSpc>
                          <a:spcPct val="150000"/>
                        </a:lnSpc>
                        <a:spcAft>
                          <a:spcPts val="0"/>
                        </a:spcAft>
                      </a:pPr>
                      <a:r>
                        <a:rPr lang="es-EC" sz="900" dirty="0">
                          <a:effectLst/>
                        </a:rPr>
                        <a:t>UAII: Utilidad antes de Impuestos e Intereses</a:t>
                      </a:r>
                    </a:p>
                    <a:p>
                      <a:pPr>
                        <a:lnSpc>
                          <a:spcPct val="150000"/>
                        </a:lnSpc>
                        <a:spcAft>
                          <a:spcPts val="0"/>
                        </a:spcAft>
                      </a:pPr>
                      <a:r>
                        <a:rPr lang="es-EC" sz="900" dirty="0">
                          <a:effectLst/>
                        </a:rPr>
                        <a:t>Utilidad Neta: Después del 15% de trabajadores e impuesto a la renta</a:t>
                      </a:r>
                    </a:p>
                    <a:p>
                      <a:pPr>
                        <a:lnSpc>
                          <a:spcPct val="150000"/>
                        </a:lnSpc>
                        <a:spcAft>
                          <a:spcPts val="0"/>
                        </a:spcAft>
                      </a:pPr>
                      <a:r>
                        <a:rPr lang="es-EC" sz="900" dirty="0">
                          <a:effectLst/>
                        </a:rPr>
                        <a:t>UO: Utilidad Operacional (Ingresos operacionales-costo de ventas-gastos de administración y ventas)</a:t>
                      </a:r>
                      <a:endParaRPr lang="es-EC" sz="900" dirty="0">
                        <a:effectLst/>
                        <a:latin typeface="Calibri"/>
                        <a:ea typeface="Times New Roman"/>
                        <a:cs typeface="Times New Roman"/>
                      </a:endParaRPr>
                    </a:p>
                  </a:txBody>
                  <a:tcPr marL="26314" marR="26314" marT="0" marB="0"/>
                </a:tc>
                <a:tc hMerge="1">
                  <a:txBody>
                    <a:bodyPr/>
                    <a:lstStyle/>
                    <a:p>
                      <a:endParaRPr lang="es-EC"/>
                    </a:p>
                  </a:txBody>
                  <a:tcPr/>
                </a:tc>
                <a:tc hMerge="1">
                  <a:txBody>
                    <a:bodyPr/>
                    <a:lstStyle/>
                    <a:p>
                      <a:endParaRPr lang="es-EC"/>
                    </a:p>
                  </a:txBody>
                  <a:tcPr/>
                </a:tc>
              </a:tr>
            </a:tbl>
          </a:graphicData>
        </a:graphic>
      </p:graphicFrame>
    </p:spTree>
    <p:extLst>
      <p:ext uri="{BB962C8B-B14F-4D97-AF65-F5344CB8AC3E}">
        <p14:creationId xmlns:p14="http://schemas.microsoft.com/office/powerpoint/2010/main" xmlns="" val="2371521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971550" y="1066800"/>
            <a:ext cx="7200900" cy="4909036"/>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57150" cap="flat" cmpd="sng" algn="ctr">
            <a:solidFill>
              <a:srgbClr val="9BBB59">
                <a:lumMod val="50000"/>
              </a:srgbClr>
            </a:solidFill>
            <a:prstDash val="solid"/>
          </a:ln>
          <a:effectLst>
            <a:outerShdw blurRad="40000" dist="20000" dir="5400000" rotWithShape="0">
              <a:srgbClr val="000000">
                <a:alpha val="38000"/>
              </a:srgbClr>
            </a:outerShdw>
          </a:effectLst>
        </p:spPr>
        <p:txBody>
          <a:bodyPr>
            <a:spAutoFit/>
          </a:bodyPr>
          <a:lstStyle/>
          <a:p>
            <a:pPr algn="ctr" fontAlgn="auto">
              <a:spcBef>
                <a:spcPts val="0"/>
              </a:spcBef>
              <a:spcAft>
                <a:spcPts val="0"/>
              </a:spcAft>
              <a:defRPr/>
            </a:pPr>
            <a:endParaRPr lang="es-EC" sz="2500" b="1" kern="0" dirty="0">
              <a:solidFill>
                <a:srgbClr val="7030A0"/>
              </a:solidFill>
              <a:latin typeface="Berlin Sans FB Demi" pitchFamily="34" charset="0"/>
            </a:endParaRPr>
          </a:p>
          <a:p>
            <a:pPr algn="ctr" fontAlgn="auto">
              <a:spcBef>
                <a:spcPts val="0"/>
              </a:spcBef>
              <a:spcAft>
                <a:spcPts val="0"/>
              </a:spcAft>
              <a:defRPr/>
            </a:pPr>
            <a:r>
              <a:rPr lang="es-EC" sz="4800" b="1" kern="0" dirty="0">
                <a:solidFill>
                  <a:srgbClr val="7030A0"/>
                </a:solidFill>
                <a:latin typeface="Arial Black" pitchFamily="34" charset="0"/>
              </a:rPr>
              <a:t>CAPÍTULO </a:t>
            </a:r>
            <a:r>
              <a:rPr lang="es-EC" sz="4800" b="1" kern="0" dirty="0" smtClean="0">
                <a:solidFill>
                  <a:srgbClr val="7030A0"/>
                </a:solidFill>
                <a:latin typeface="Arial Black" pitchFamily="34" charset="0"/>
              </a:rPr>
              <a:t>II</a:t>
            </a:r>
          </a:p>
          <a:p>
            <a:pPr algn="ctr" fontAlgn="auto">
              <a:spcBef>
                <a:spcPts val="0"/>
              </a:spcBef>
              <a:spcAft>
                <a:spcPts val="0"/>
              </a:spcAft>
              <a:defRPr/>
            </a:pPr>
            <a:endParaRPr lang="es-EC" sz="4000" b="1" kern="0" dirty="0">
              <a:solidFill>
                <a:srgbClr val="7030A0"/>
              </a:solidFill>
              <a:latin typeface="Arial Black" pitchFamily="34" charset="0"/>
            </a:endParaRPr>
          </a:p>
          <a:p>
            <a:pPr algn="ctr"/>
            <a:r>
              <a:rPr lang="es-ES" sz="4000" b="1" kern="0" dirty="0" smtClean="0">
                <a:solidFill>
                  <a:srgbClr val="7030A0"/>
                </a:solidFill>
                <a:latin typeface="Arial Black" pitchFamily="34" charset="0"/>
              </a:rPr>
              <a:t>DIAGNÓSTICO SITUACIONAL DEL SECTOR TRANSPORTE PESADO EN LA PROVINCIA DEL CARCHI</a:t>
            </a:r>
            <a:endParaRPr lang="es-EC" sz="4000" b="1" kern="0" dirty="0">
              <a:solidFill>
                <a:srgbClr val="7030A0"/>
              </a:solidFill>
              <a:latin typeface="Arial Black" pitchFamily="34" charset="0"/>
            </a:endParaRPr>
          </a:p>
        </p:txBody>
      </p:sp>
    </p:spTree>
    <p:extLst>
      <p:ext uri="{BB962C8B-B14F-4D97-AF65-F5344CB8AC3E}">
        <p14:creationId xmlns:p14="http://schemas.microsoft.com/office/powerpoint/2010/main" xmlns="" val="905780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redondeado"/>
          <p:cNvSpPr/>
          <p:nvPr/>
        </p:nvSpPr>
        <p:spPr>
          <a:xfrm>
            <a:off x="1547664" y="1052736"/>
            <a:ext cx="6192688"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1"/>
                </a:solidFill>
              </a:rPr>
              <a:t>Debido a los constantes cambios  es importante tomar en cuenta factores como: </a:t>
            </a:r>
            <a:endParaRPr lang="es-EC" dirty="0">
              <a:solidFill>
                <a:schemeClr val="tx1"/>
              </a:solidFill>
            </a:endParaRPr>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1083" t="38806" r="54057" b="21082"/>
          <a:stretch/>
        </p:blipFill>
        <p:spPr bwMode="auto">
          <a:xfrm>
            <a:off x="3995937" y="2159590"/>
            <a:ext cx="1195027" cy="108409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21293" t="48134" r="60246" b="27613"/>
          <a:stretch/>
        </p:blipFill>
        <p:spPr bwMode="auto">
          <a:xfrm>
            <a:off x="755576" y="2188211"/>
            <a:ext cx="1429371" cy="105578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1165" t="38806" r="84434" b="39179"/>
          <a:stretch/>
        </p:blipFill>
        <p:spPr bwMode="auto">
          <a:xfrm>
            <a:off x="2509300" y="2188212"/>
            <a:ext cx="1233893" cy="105578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51397" t="48694" r="38323" b="26865"/>
          <a:stretch/>
        </p:blipFill>
        <p:spPr bwMode="auto">
          <a:xfrm>
            <a:off x="5688163" y="2066407"/>
            <a:ext cx="880715" cy="117728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30" name="Picture 6"/>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l="36503" t="44346" r="46398" b="33209"/>
          <a:stretch/>
        </p:blipFill>
        <p:spPr bwMode="auto">
          <a:xfrm>
            <a:off x="7037356" y="2206084"/>
            <a:ext cx="1405992" cy="103760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7 Pentágono"/>
          <p:cNvSpPr/>
          <p:nvPr/>
        </p:nvSpPr>
        <p:spPr>
          <a:xfrm>
            <a:off x="892690" y="4077072"/>
            <a:ext cx="1789411" cy="136815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1"/>
                </a:solidFill>
              </a:rPr>
              <a:t>Sobre todo si se trata de analizar</a:t>
            </a:r>
            <a:endParaRPr lang="es-EC" dirty="0">
              <a:solidFill>
                <a:schemeClr val="tx1"/>
              </a:solidFill>
            </a:endParaRPr>
          </a:p>
        </p:txBody>
      </p:sp>
      <p:pic>
        <p:nvPicPr>
          <p:cNvPr id="1032" name="Picture 8"/>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l="1539" t="56297" r="79332" b="21852"/>
          <a:stretch/>
        </p:blipFill>
        <p:spPr bwMode="auto">
          <a:xfrm>
            <a:off x="2789913" y="4179581"/>
            <a:ext cx="1810990" cy="116313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8" cstate="print">
            <a:extLst>
              <a:ext uri="{28A0092B-C50C-407E-A947-70E740481C1C}">
                <a14:useLocalDpi xmlns:a14="http://schemas.microsoft.com/office/drawing/2010/main" xmlns="" val="0"/>
              </a:ext>
            </a:extLst>
          </a:blip>
          <a:srcRect l="21469" t="39420" r="61112" b="37547"/>
          <a:stretch/>
        </p:blipFill>
        <p:spPr bwMode="auto">
          <a:xfrm>
            <a:off x="4853130" y="4179581"/>
            <a:ext cx="1564547" cy="116313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34" name="Picture 10"/>
          <p:cNvPicPr>
            <a:picLocks noChangeAspect="1" noChangeArrowheads="1"/>
          </p:cNvPicPr>
          <p:nvPr/>
        </p:nvPicPr>
        <p:blipFill rotWithShape="1">
          <a:blip r:embed="rId9" cstate="print">
            <a:extLst>
              <a:ext uri="{28A0092B-C50C-407E-A947-70E740481C1C}">
                <a14:useLocalDpi xmlns:a14="http://schemas.microsoft.com/office/drawing/2010/main" xmlns="" val="0"/>
              </a:ext>
            </a:extLst>
          </a:blip>
          <a:srcRect l="69930" t="53871" r="13182" b="22438"/>
          <a:stretch/>
        </p:blipFill>
        <p:spPr bwMode="auto">
          <a:xfrm>
            <a:off x="6697681" y="4179581"/>
            <a:ext cx="1474719" cy="116313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9" name="8 CuadroTexto"/>
          <p:cNvSpPr txBox="1"/>
          <p:nvPr/>
        </p:nvSpPr>
        <p:spPr>
          <a:xfrm>
            <a:off x="3593646" y="5720805"/>
            <a:ext cx="4182058" cy="276999"/>
          </a:xfrm>
          <a:prstGeom prst="rect">
            <a:avLst/>
          </a:prstGeom>
          <a:noFill/>
        </p:spPr>
        <p:txBody>
          <a:bodyPr wrap="square" rtlCol="0">
            <a:spAutoFit/>
          </a:bodyPr>
          <a:lstStyle/>
          <a:p>
            <a:r>
              <a:rPr lang="es-EC" sz="1200" dirty="0" smtClean="0"/>
              <a:t>Según el Gobierno Provincial del Carchi</a:t>
            </a:r>
            <a:endParaRPr lang="es-EC" sz="1200" dirty="0"/>
          </a:p>
        </p:txBody>
      </p:sp>
    </p:spTree>
    <p:extLst>
      <p:ext uri="{BB962C8B-B14F-4D97-AF65-F5344CB8AC3E}">
        <p14:creationId xmlns:p14="http://schemas.microsoft.com/office/powerpoint/2010/main" xmlns="" val="1385075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barn(inVertical)">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barn(inVertical)">
                                      <p:cBhvr>
                                        <p:cTn id="17" dur="5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barn(inVertical)">
                                      <p:cBhvr>
                                        <p:cTn id="22" dur="500"/>
                                        <p:tgtEl>
                                          <p:spTgt spid="102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29"/>
                                        </p:tgtEl>
                                        <p:attrNameLst>
                                          <p:attrName>style.visibility</p:attrName>
                                        </p:attrNameLst>
                                      </p:cBhvr>
                                      <p:to>
                                        <p:strVal val="visible"/>
                                      </p:to>
                                    </p:set>
                                    <p:animEffect transition="in" filter="barn(inVertical)">
                                      <p:cBhvr>
                                        <p:cTn id="27" dur="500"/>
                                        <p:tgtEl>
                                          <p:spTgt spid="102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030"/>
                                        </p:tgtEl>
                                        <p:attrNameLst>
                                          <p:attrName>style.visibility</p:attrName>
                                        </p:attrNameLst>
                                      </p:cBhvr>
                                      <p:to>
                                        <p:strVal val="visible"/>
                                      </p:to>
                                    </p:set>
                                    <p:animEffect transition="in" filter="barn(inVertical)">
                                      <p:cBhvr>
                                        <p:cTn id="32" dur="500"/>
                                        <p:tgtEl>
                                          <p:spTgt spid="103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032"/>
                                        </p:tgtEl>
                                        <p:attrNameLst>
                                          <p:attrName>style.visibility</p:attrName>
                                        </p:attrNameLst>
                                      </p:cBhvr>
                                      <p:to>
                                        <p:strVal val="visible"/>
                                      </p:to>
                                    </p:set>
                                    <p:animEffect transition="in" filter="barn(inVertical)">
                                      <p:cBhvr>
                                        <p:cTn id="42" dur="500"/>
                                        <p:tgtEl>
                                          <p:spTgt spid="103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033"/>
                                        </p:tgtEl>
                                        <p:attrNameLst>
                                          <p:attrName>style.visibility</p:attrName>
                                        </p:attrNameLst>
                                      </p:cBhvr>
                                      <p:to>
                                        <p:strVal val="visible"/>
                                      </p:to>
                                    </p:set>
                                    <p:animEffect transition="in" filter="barn(inVertical)">
                                      <p:cBhvr>
                                        <p:cTn id="47" dur="500"/>
                                        <p:tgtEl>
                                          <p:spTgt spid="1033"/>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034"/>
                                        </p:tgtEl>
                                        <p:attrNameLst>
                                          <p:attrName>style.visibility</p:attrName>
                                        </p:attrNameLst>
                                      </p:cBhvr>
                                      <p:to>
                                        <p:strVal val="visible"/>
                                      </p:to>
                                    </p:set>
                                    <p:animEffect transition="in" filter="barn(inVertical)">
                                      <p:cBhvr>
                                        <p:cTn id="52" dur="500"/>
                                        <p:tgtEl>
                                          <p:spTgt spid="1034"/>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barn(inVertical)">
                                      <p:cBhvr>
                                        <p:cTn id="5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Lst>
  </p:timing>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Eclipse">
  <a:themeElements>
    <a:clrScheme name="Eclipse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fontScheme name="Eclips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clipse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clrMap bg1="lt1" tx1="dk1" bg2="lt2" tx2="dk2" accent1="accent1" accent2="accent2" accent3="accent3" accent4="accent4" accent5="accent5" accent6="accent6" hlink="hlink" folHlink="folHlink"/>
    </a:extraClrScheme>
    <a:extraClrScheme>
      <a:clrScheme name="Eclipse 2">
        <a:dk1>
          <a:srgbClr val="000000"/>
        </a:dk1>
        <a:lt1>
          <a:srgbClr val="FFFFFF"/>
        </a:lt1>
        <a:dk2>
          <a:srgbClr val="333366"/>
        </a:dk2>
        <a:lt2>
          <a:srgbClr val="5F5F5F"/>
        </a:lt2>
        <a:accent1>
          <a:srgbClr val="CC99FF"/>
        </a:accent1>
        <a:accent2>
          <a:srgbClr val="99CCCC"/>
        </a:accent2>
        <a:accent3>
          <a:srgbClr val="FFFFFF"/>
        </a:accent3>
        <a:accent4>
          <a:srgbClr val="000000"/>
        </a:accent4>
        <a:accent5>
          <a:srgbClr val="E2CAFF"/>
        </a:accent5>
        <a:accent6>
          <a:srgbClr val="8AB9B9"/>
        </a:accent6>
        <a:hlink>
          <a:srgbClr val="666699"/>
        </a:hlink>
        <a:folHlink>
          <a:srgbClr val="660066"/>
        </a:folHlink>
      </a:clrScheme>
      <a:clrMap bg1="lt1" tx1="dk1" bg2="lt2" tx2="dk2" accent1="accent1" accent2="accent2" accent3="accent3" accent4="accent4" accent5="accent5" accent6="accent6" hlink="hlink" folHlink="folHlink"/>
    </a:extraClrScheme>
    <a:extraClrScheme>
      <a:clrScheme name="Eclipse 3">
        <a:dk1>
          <a:srgbClr val="000000"/>
        </a:dk1>
        <a:lt1>
          <a:srgbClr val="FFFFFF"/>
        </a:lt1>
        <a:dk2>
          <a:srgbClr val="0000CC"/>
        </a:dk2>
        <a:lt2>
          <a:srgbClr val="434343"/>
        </a:lt2>
        <a:accent1>
          <a:srgbClr val="99CC00"/>
        </a:accent1>
        <a:accent2>
          <a:srgbClr val="FFCC00"/>
        </a:accent2>
        <a:accent3>
          <a:srgbClr val="FFFFFF"/>
        </a:accent3>
        <a:accent4>
          <a:srgbClr val="000000"/>
        </a:accent4>
        <a:accent5>
          <a:srgbClr val="CAE2AA"/>
        </a:accent5>
        <a:accent6>
          <a:srgbClr val="E7B900"/>
        </a:accent6>
        <a:hlink>
          <a:srgbClr val="FF0000"/>
        </a:hlink>
        <a:folHlink>
          <a:srgbClr val="808080"/>
        </a:folHlink>
      </a:clrScheme>
      <a:clrMap bg1="lt1" tx1="dk1" bg2="lt2" tx2="dk2" accent1="accent1" accent2="accent2" accent3="accent3" accent4="accent4" accent5="accent5" accent6="accent6" hlink="hlink" folHlink="folHlink"/>
    </a:extraClrScheme>
    <a:extraClrScheme>
      <a:clrScheme name="Eclipse 4">
        <a:dk1>
          <a:srgbClr val="000000"/>
        </a:dk1>
        <a:lt1>
          <a:srgbClr val="64AAAE"/>
        </a:lt1>
        <a:dk2>
          <a:srgbClr val="FFFFCC"/>
        </a:dk2>
        <a:lt2>
          <a:srgbClr val="5F5F5F"/>
        </a:lt2>
        <a:accent1>
          <a:srgbClr val="B4B1DB"/>
        </a:accent1>
        <a:accent2>
          <a:srgbClr val="61C1D7"/>
        </a:accent2>
        <a:accent3>
          <a:srgbClr val="B8D2D3"/>
        </a:accent3>
        <a:accent4>
          <a:srgbClr val="000000"/>
        </a:accent4>
        <a:accent5>
          <a:srgbClr val="D6D5EA"/>
        </a:accent5>
        <a:accent6>
          <a:srgbClr val="57AFC3"/>
        </a:accent6>
        <a:hlink>
          <a:srgbClr val="257177"/>
        </a:hlink>
        <a:folHlink>
          <a:srgbClr val="CCCCCC"/>
        </a:folHlink>
      </a:clrScheme>
      <a:clrMap bg1="lt1" tx1="dk1" bg2="lt2" tx2="dk2" accent1="accent1" accent2="accent2" accent3="accent3" accent4="accent4" accent5="accent5" accent6="accent6" hlink="hlink" folHlink="folHlink"/>
    </a:extraClrScheme>
    <a:extraClrScheme>
      <a:clrScheme name="Eclipse 5">
        <a:dk1>
          <a:srgbClr val="5F5F5F"/>
        </a:dk1>
        <a:lt1>
          <a:srgbClr val="F8F8F8"/>
        </a:lt1>
        <a:dk2>
          <a:srgbClr val="2A285A"/>
        </a:dk2>
        <a:lt2>
          <a:srgbClr val="FFFFFF"/>
        </a:lt2>
        <a:accent1>
          <a:srgbClr val="999966"/>
        </a:accent1>
        <a:accent2>
          <a:srgbClr val="8C8B9D"/>
        </a:accent2>
        <a:accent3>
          <a:srgbClr val="ACACB5"/>
        </a:accent3>
        <a:accent4>
          <a:srgbClr val="D4D4D4"/>
        </a:accent4>
        <a:accent5>
          <a:srgbClr val="CACAB8"/>
        </a:accent5>
        <a:accent6>
          <a:srgbClr val="7E7D8E"/>
        </a:accent6>
        <a:hlink>
          <a:srgbClr val="465174"/>
        </a:hlink>
        <a:folHlink>
          <a:srgbClr val="C0C0C0"/>
        </a:folHlink>
      </a:clrScheme>
      <a:clrMap bg1="dk2" tx1="lt1" bg2="dk1" tx2="lt2" accent1="accent1" accent2="accent2" accent3="accent3" accent4="accent4" accent5="accent5" accent6="accent6" hlink="hlink" folHlink="folHlink"/>
    </a:extraClrScheme>
    <a:extraClrScheme>
      <a:clrScheme name="Eclipse 6">
        <a:dk1>
          <a:srgbClr val="434343"/>
        </a:dk1>
        <a:lt1>
          <a:srgbClr val="FFFFFF"/>
        </a:lt1>
        <a:dk2>
          <a:srgbClr val="360404"/>
        </a:dk2>
        <a:lt2>
          <a:srgbClr val="FFFFFF"/>
        </a:lt2>
        <a:accent1>
          <a:srgbClr val="669900"/>
        </a:accent1>
        <a:accent2>
          <a:srgbClr val="CC6600"/>
        </a:accent2>
        <a:accent3>
          <a:srgbClr val="AEAAAA"/>
        </a:accent3>
        <a:accent4>
          <a:srgbClr val="DADADA"/>
        </a:accent4>
        <a:accent5>
          <a:srgbClr val="B8CAAA"/>
        </a:accent5>
        <a:accent6>
          <a:srgbClr val="B95C00"/>
        </a:accent6>
        <a:hlink>
          <a:srgbClr val="CC3300"/>
        </a:hlink>
        <a:folHlink>
          <a:srgbClr val="808080"/>
        </a:folHlink>
      </a:clrScheme>
      <a:clrMap bg1="dk2" tx1="lt1" bg2="dk1" tx2="lt2" accent1="accent1" accent2="accent2" accent3="accent3" accent4="accent4" accent5="accent5" accent6="accent6" hlink="hlink" folHlink="folHlink"/>
    </a:extraClrScheme>
    <a:extraClrScheme>
      <a:clrScheme name="Eclipse 7">
        <a:dk1>
          <a:srgbClr val="434343"/>
        </a:dk1>
        <a:lt1>
          <a:srgbClr val="FFFFFF"/>
        </a:lt1>
        <a:dk2>
          <a:srgbClr val="000000"/>
        </a:dk2>
        <a:lt2>
          <a:srgbClr val="8285FE"/>
        </a:lt2>
        <a:accent1>
          <a:srgbClr val="669900"/>
        </a:accent1>
        <a:accent2>
          <a:srgbClr val="9900FF"/>
        </a:accent2>
        <a:accent3>
          <a:srgbClr val="AAAAAA"/>
        </a:accent3>
        <a:accent4>
          <a:srgbClr val="DADADA"/>
        </a:accent4>
        <a:accent5>
          <a:srgbClr val="B8CAAA"/>
        </a:accent5>
        <a:accent6>
          <a:srgbClr val="8A00E7"/>
        </a:accent6>
        <a:hlink>
          <a:srgbClr val="6600CC"/>
        </a:hlink>
        <a:folHlink>
          <a:srgbClr val="808080"/>
        </a:folHlink>
      </a:clrScheme>
      <a:clrMap bg1="dk2" tx1="lt1" bg2="dk1" tx2="lt2" accent1="accent1" accent2="accent2" accent3="accent3" accent4="accent4" accent5="accent5" accent6="accent6" hlink="hlink" folHlink="folHlink"/>
    </a:extraClrScheme>
    <a:extraClrScheme>
      <a:clrScheme name="Eclipse 8">
        <a:dk1>
          <a:srgbClr val="434343"/>
        </a:dk1>
        <a:lt1>
          <a:srgbClr val="FFFFFF"/>
        </a:lt1>
        <a:dk2>
          <a:srgbClr val="000000"/>
        </a:dk2>
        <a:lt2>
          <a:srgbClr val="0066FF"/>
        </a:lt2>
        <a:accent1>
          <a:srgbClr val="339966"/>
        </a:accent1>
        <a:accent2>
          <a:srgbClr val="FFCC00"/>
        </a:accent2>
        <a:accent3>
          <a:srgbClr val="AAAAAA"/>
        </a:accent3>
        <a:accent4>
          <a:srgbClr val="DADADA"/>
        </a:accent4>
        <a:accent5>
          <a:srgbClr val="ADCAB8"/>
        </a:accent5>
        <a:accent6>
          <a:srgbClr val="E7B900"/>
        </a:accent6>
        <a:hlink>
          <a:srgbClr val="CC0000"/>
        </a:hlink>
        <a:folHlink>
          <a:srgbClr val="808080"/>
        </a:folHlink>
      </a:clrScheme>
      <a:clrMap bg1="dk2" tx1="lt1" bg2="dk1" tx2="lt2" accent1="accent1" accent2="accent2" accent3="accent3" accent4="accent4" accent5="accent5" accent6="accent6" hlink="hlink" folHlink="folHlink"/>
    </a:extraClrScheme>
    <a:extraClrScheme>
      <a:clrScheme name="Eclipse 9">
        <a:dk1>
          <a:srgbClr val="333300"/>
        </a:dk1>
        <a:lt1>
          <a:srgbClr val="FFFFFF"/>
        </a:lt1>
        <a:dk2>
          <a:srgbClr val="669900"/>
        </a:dk2>
        <a:lt2>
          <a:srgbClr val="FFFFCC"/>
        </a:lt2>
        <a:accent1>
          <a:srgbClr val="CCCC00"/>
        </a:accent1>
        <a:accent2>
          <a:srgbClr val="99CC00"/>
        </a:accent2>
        <a:accent3>
          <a:srgbClr val="B8CAAA"/>
        </a:accent3>
        <a:accent4>
          <a:srgbClr val="DADADA"/>
        </a:accent4>
        <a:accent5>
          <a:srgbClr val="E2E2AA"/>
        </a:accent5>
        <a:accent6>
          <a:srgbClr val="8AB900"/>
        </a:accent6>
        <a:hlink>
          <a:srgbClr val="336600"/>
        </a:hlink>
        <a:folHlink>
          <a:srgbClr val="FFFF66"/>
        </a:folHlink>
      </a:clrScheme>
      <a:clrMap bg1="dk2" tx1="lt1" bg2="dk1" tx2="lt2" accent1="accent1" accent2="accent2" accent3="accent3" accent4="accent4" accent5="accent5" accent6="accent6" hlink="hlink" folHlink="folHlink"/>
    </a:extraClrScheme>
    <a:extraClrScheme>
      <a:clrScheme name="Eclipse 10">
        <a:dk1>
          <a:srgbClr val="333333"/>
        </a:dk1>
        <a:lt1>
          <a:srgbClr val="FFFFCC"/>
        </a:lt1>
        <a:dk2>
          <a:srgbClr val="660000"/>
        </a:dk2>
        <a:lt2>
          <a:srgbClr val="CCCCCC"/>
        </a:lt2>
        <a:accent1>
          <a:srgbClr val="FF6600"/>
        </a:accent1>
        <a:accent2>
          <a:srgbClr val="CC3300"/>
        </a:accent2>
        <a:accent3>
          <a:srgbClr val="B8AAAA"/>
        </a:accent3>
        <a:accent4>
          <a:srgbClr val="DADAAE"/>
        </a:accent4>
        <a:accent5>
          <a:srgbClr val="FFB8AA"/>
        </a:accent5>
        <a:accent6>
          <a:srgbClr val="B92D00"/>
        </a:accent6>
        <a:hlink>
          <a:srgbClr val="9900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10845</TotalTime>
  <Words>1714</Words>
  <Application>Microsoft Office PowerPoint</Application>
  <PresentationFormat>Presentación en pantalla (4:3)</PresentationFormat>
  <Paragraphs>290</Paragraphs>
  <Slides>39</Slides>
  <Notes>0</Notes>
  <HiddenSlides>0</HiddenSlides>
  <MMClips>0</MMClips>
  <ScaleCrop>false</ScaleCrop>
  <HeadingPairs>
    <vt:vector size="4" baseType="variant">
      <vt:variant>
        <vt:lpstr>Tema</vt:lpstr>
      </vt:variant>
      <vt:variant>
        <vt:i4>2</vt:i4>
      </vt:variant>
      <vt:variant>
        <vt:lpstr>Títulos de diapositiva</vt:lpstr>
      </vt:variant>
      <vt:variant>
        <vt:i4>39</vt:i4>
      </vt:variant>
    </vt:vector>
  </HeadingPairs>
  <TitlesOfParts>
    <vt:vector size="41" baseType="lpstr">
      <vt:lpstr>Diseño predeterminado</vt:lpstr>
      <vt:lpstr>Eclipse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vector>
  </TitlesOfParts>
  <Company>ESPE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User</dc:creator>
  <cp:lastModifiedBy>David</cp:lastModifiedBy>
  <cp:revision>851</cp:revision>
  <dcterms:created xsi:type="dcterms:W3CDTF">2006-04-21T15:27:05Z</dcterms:created>
  <dcterms:modified xsi:type="dcterms:W3CDTF">2013-09-16T01:47:26Z</dcterms:modified>
</cp:coreProperties>
</file>