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80" r:id="rId23"/>
    <p:sldId id="285" r:id="rId24"/>
    <p:sldId id="275" r:id="rId25"/>
    <p:sldId id="274" r:id="rId26"/>
    <p:sldId id="281" r:id="rId27"/>
    <p:sldId id="282" r:id="rId28"/>
    <p:sldId id="283" r:id="rId29"/>
    <p:sldId id="284"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86501" autoAdjust="0"/>
  </p:normalViewPr>
  <p:slideViewPr>
    <p:cSldViewPr>
      <p:cViewPr>
        <p:scale>
          <a:sx n="66" d="100"/>
          <a:sy n="66"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pieChart>
        <c:varyColors val="1"/>
        <c:ser>
          <c:idx val="0"/>
          <c:order val="0"/>
          <c:tx>
            <c:strRef>
              <c:f>Hoja1!$B$1</c:f>
              <c:strCache>
                <c:ptCount val="1"/>
                <c:pt idx="0">
                  <c:v>Permisos de construcción </c:v>
                </c:pt>
              </c:strCache>
            </c:strRef>
          </c:tx>
          <c:dLbls>
            <c:showLegendKey val="0"/>
            <c:showVal val="0"/>
            <c:showCatName val="1"/>
            <c:showSerName val="0"/>
            <c:showPercent val="1"/>
            <c:showBubbleSize val="0"/>
            <c:showLeaderLines val="1"/>
          </c:dLbls>
          <c:cat>
            <c:strRef>
              <c:f>Hoja1!$A$2:$A$3</c:f>
              <c:strCache>
                <c:ptCount val="2"/>
                <c:pt idx="0">
                  <c:v>Residenciales </c:v>
                </c:pt>
                <c:pt idx="1">
                  <c:v>No residenciales </c:v>
                </c:pt>
              </c:strCache>
            </c:strRef>
          </c:cat>
          <c:val>
            <c:numRef>
              <c:f>Hoja1!$B$2:$B$3</c:f>
              <c:numCache>
                <c:formatCode>General</c:formatCode>
                <c:ptCount val="2"/>
                <c:pt idx="0">
                  <c:v>179696</c:v>
                </c:pt>
                <c:pt idx="1">
                  <c:v>15100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7F9F9-08CB-41C7-8531-E3DE47806EA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83FFD54A-AB82-4AF0-A52F-0D25B22540FC}">
      <dgm:prSet phldrT="[Texto]"/>
      <dgm:spPr>
        <a:solidFill>
          <a:srgbClr val="002060"/>
        </a:solidFill>
      </dgm:spPr>
      <dgm:t>
        <a:bodyPr/>
        <a:lstStyle/>
        <a:p>
          <a:r>
            <a:rPr lang="es-EC" dirty="0" smtClean="0"/>
            <a:t>Estabilidad de indicadores económicos </a:t>
          </a:r>
          <a:endParaRPr lang="es-EC" dirty="0"/>
        </a:p>
      </dgm:t>
    </dgm:pt>
    <dgm:pt modelId="{63908F8F-336C-4111-9B8B-8D2F74E63E7E}" type="parTrans" cxnId="{27F2F6AB-F76A-46CE-9179-EE9F7193730A}">
      <dgm:prSet/>
      <dgm:spPr/>
      <dgm:t>
        <a:bodyPr/>
        <a:lstStyle/>
        <a:p>
          <a:endParaRPr lang="es-EC"/>
        </a:p>
      </dgm:t>
    </dgm:pt>
    <dgm:pt modelId="{5DD236A3-92F0-429E-B08D-E2842725B2AE}" type="sibTrans" cxnId="{27F2F6AB-F76A-46CE-9179-EE9F7193730A}">
      <dgm:prSet/>
      <dgm:spPr/>
      <dgm:t>
        <a:bodyPr/>
        <a:lstStyle/>
        <a:p>
          <a:endParaRPr lang="es-EC"/>
        </a:p>
      </dgm:t>
    </dgm:pt>
    <dgm:pt modelId="{02BDD58E-27C3-42B1-A1FE-E9459591889B}">
      <dgm:prSet phldrT="[Texto]"/>
      <dgm:spPr>
        <a:solidFill>
          <a:srgbClr val="002060"/>
        </a:solidFill>
      </dgm:spPr>
      <dgm:t>
        <a:bodyPr/>
        <a:lstStyle/>
        <a:p>
          <a:r>
            <a:rPr lang="es-EC" dirty="0" smtClean="0"/>
            <a:t>Estabilidad hace productos accesibles </a:t>
          </a:r>
          <a:endParaRPr lang="es-EC" dirty="0"/>
        </a:p>
      </dgm:t>
    </dgm:pt>
    <dgm:pt modelId="{E5585A2D-D922-443B-9923-8A65E8974929}" type="parTrans" cxnId="{B8FB3E08-08D9-429B-B6CF-F9058C7DBD6C}">
      <dgm:prSet/>
      <dgm:spPr/>
      <dgm:t>
        <a:bodyPr/>
        <a:lstStyle/>
        <a:p>
          <a:endParaRPr lang="es-EC"/>
        </a:p>
      </dgm:t>
    </dgm:pt>
    <dgm:pt modelId="{3DEB4B26-22DA-4723-BCC0-133C090EB6A7}" type="sibTrans" cxnId="{B8FB3E08-08D9-429B-B6CF-F9058C7DBD6C}">
      <dgm:prSet/>
      <dgm:spPr/>
      <dgm:t>
        <a:bodyPr/>
        <a:lstStyle/>
        <a:p>
          <a:endParaRPr lang="es-EC"/>
        </a:p>
      </dgm:t>
    </dgm:pt>
    <dgm:pt modelId="{72EB9257-4875-497C-82A1-00D566F788D3}">
      <dgm:prSet phldrT="[Texto]"/>
      <dgm:spPr>
        <a:solidFill>
          <a:srgbClr val="002060"/>
        </a:solidFill>
      </dgm:spPr>
      <dgm:t>
        <a:bodyPr/>
        <a:lstStyle/>
        <a:p>
          <a:pPr algn="r"/>
          <a:r>
            <a:rPr lang="es-EC" dirty="0" smtClean="0"/>
            <a:t>Demanda incentivada adquirirlos</a:t>
          </a:r>
          <a:endParaRPr lang="es-EC" dirty="0"/>
        </a:p>
      </dgm:t>
    </dgm:pt>
    <dgm:pt modelId="{A8165E19-3196-448B-8971-432E5C0CE535}" type="parTrans" cxnId="{9625F281-CA58-4396-A555-1D439247535B}">
      <dgm:prSet/>
      <dgm:spPr/>
      <dgm:t>
        <a:bodyPr/>
        <a:lstStyle/>
        <a:p>
          <a:endParaRPr lang="es-EC"/>
        </a:p>
      </dgm:t>
    </dgm:pt>
    <dgm:pt modelId="{9B7A5B31-2A1E-4FDF-9CD9-C95D8DB97D4E}" type="sibTrans" cxnId="{9625F281-CA58-4396-A555-1D439247535B}">
      <dgm:prSet/>
      <dgm:spPr/>
      <dgm:t>
        <a:bodyPr/>
        <a:lstStyle/>
        <a:p>
          <a:endParaRPr lang="es-EC"/>
        </a:p>
      </dgm:t>
    </dgm:pt>
    <dgm:pt modelId="{24566414-2A38-464D-A651-8E3D3641A67F}">
      <dgm:prSet phldrT="[Texto]"/>
      <dgm:spPr>
        <a:solidFill>
          <a:srgbClr val="002060"/>
        </a:solidFill>
      </dgm:spPr>
      <dgm:t>
        <a:bodyPr/>
        <a:lstStyle/>
        <a:p>
          <a:r>
            <a:rPr lang="es-EC" dirty="0" smtClean="0"/>
            <a:t>Estabilidad de los precios de los insumos </a:t>
          </a:r>
          <a:endParaRPr lang="es-EC" dirty="0"/>
        </a:p>
      </dgm:t>
    </dgm:pt>
    <dgm:pt modelId="{A9763358-EE4A-4C7E-9F85-B3A243705AE1}" type="parTrans" cxnId="{AB27B7B7-CB1C-4BBD-8F53-3F6108C58464}">
      <dgm:prSet/>
      <dgm:spPr/>
      <dgm:t>
        <a:bodyPr/>
        <a:lstStyle/>
        <a:p>
          <a:endParaRPr lang="es-EC"/>
        </a:p>
      </dgm:t>
    </dgm:pt>
    <dgm:pt modelId="{91A40629-3F1F-4B10-A102-8EC2BF3DA1DA}" type="sibTrans" cxnId="{AB27B7B7-CB1C-4BBD-8F53-3F6108C58464}">
      <dgm:prSet/>
      <dgm:spPr/>
      <dgm:t>
        <a:bodyPr/>
        <a:lstStyle/>
        <a:p>
          <a:endParaRPr lang="es-EC"/>
        </a:p>
      </dgm:t>
    </dgm:pt>
    <dgm:pt modelId="{4818165F-67B7-4411-A7B0-0DEE5AD39305}" type="pres">
      <dgm:prSet presAssocID="{75B7F9F9-08CB-41C7-8531-E3DE47806EA7}" presName="cycle" presStyleCnt="0">
        <dgm:presLayoutVars>
          <dgm:dir/>
          <dgm:resizeHandles val="exact"/>
        </dgm:presLayoutVars>
      </dgm:prSet>
      <dgm:spPr/>
      <dgm:t>
        <a:bodyPr/>
        <a:lstStyle/>
        <a:p>
          <a:endParaRPr lang="es-EC"/>
        </a:p>
      </dgm:t>
    </dgm:pt>
    <dgm:pt modelId="{19585C8D-EE12-4991-9CE8-1B968C8F4E56}" type="pres">
      <dgm:prSet presAssocID="{83FFD54A-AB82-4AF0-A52F-0D25B22540FC}" presName="node" presStyleLbl="node1" presStyleIdx="0" presStyleCnt="4">
        <dgm:presLayoutVars>
          <dgm:bulletEnabled val="1"/>
        </dgm:presLayoutVars>
      </dgm:prSet>
      <dgm:spPr/>
      <dgm:t>
        <a:bodyPr/>
        <a:lstStyle/>
        <a:p>
          <a:endParaRPr lang="es-EC"/>
        </a:p>
      </dgm:t>
    </dgm:pt>
    <dgm:pt modelId="{55775C63-BB16-45F9-AC11-D09B173209D1}" type="pres">
      <dgm:prSet presAssocID="{5DD236A3-92F0-429E-B08D-E2842725B2AE}" presName="sibTrans" presStyleLbl="sibTrans2D1" presStyleIdx="0" presStyleCnt="4"/>
      <dgm:spPr/>
      <dgm:t>
        <a:bodyPr/>
        <a:lstStyle/>
        <a:p>
          <a:endParaRPr lang="es-EC"/>
        </a:p>
      </dgm:t>
    </dgm:pt>
    <dgm:pt modelId="{3BFF3955-8919-4BCA-AFE1-02A11285BC60}" type="pres">
      <dgm:prSet presAssocID="{5DD236A3-92F0-429E-B08D-E2842725B2AE}" presName="connectorText" presStyleLbl="sibTrans2D1" presStyleIdx="0" presStyleCnt="4"/>
      <dgm:spPr/>
      <dgm:t>
        <a:bodyPr/>
        <a:lstStyle/>
        <a:p>
          <a:endParaRPr lang="es-EC"/>
        </a:p>
      </dgm:t>
    </dgm:pt>
    <dgm:pt modelId="{7EF4A2ED-859C-44C8-9FC5-80585ADD83D5}" type="pres">
      <dgm:prSet presAssocID="{02BDD58E-27C3-42B1-A1FE-E9459591889B}" presName="node" presStyleLbl="node1" presStyleIdx="1" presStyleCnt="4">
        <dgm:presLayoutVars>
          <dgm:bulletEnabled val="1"/>
        </dgm:presLayoutVars>
      </dgm:prSet>
      <dgm:spPr/>
      <dgm:t>
        <a:bodyPr/>
        <a:lstStyle/>
        <a:p>
          <a:endParaRPr lang="es-EC"/>
        </a:p>
      </dgm:t>
    </dgm:pt>
    <dgm:pt modelId="{CB06AC2C-97C4-4299-AA57-955C38476922}" type="pres">
      <dgm:prSet presAssocID="{3DEB4B26-22DA-4723-BCC0-133C090EB6A7}" presName="sibTrans" presStyleLbl="sibTrans2D1" presStyleIdx="1" presStyleCnt="4"/>
      <dgm:spPr/>
      <dgm:t>
        <a:bodyPr/>
        <a:lstStyle/>
        <a:p>
          <a:endParaRPr lang="es-EC"/>
        </a:p>
      </dgm:t>
    </dgm:pt>
    <dgm:pt modelId="{F053C92C-FC2C-42AF-B97F-86BB15B89A34}" type="pres">
      <dgm:prSet presAssocID="{3DEB4B26-22DA-4723-BCC0-133C090EB6A7}" presName="connectorText" presStyleLbl="sibTrans2D1" presStyleIdx="1" presStyleCnt="4"/>
      <dgm:spPr/>
      <dgm:t>
        <a:bodyPr/>
        <a:lstStyle/>
        <a:p>
          <a:endParaRPr lang="es-EC"/>
        </a:p>
      </dgm:t>
    </dgm:pt>
    <dgm:pt modelId="{D164F4D3-7CD2-4DC7-B02C-A8BC7D797A36}" type="pres">
      <dgm:prSet presAssocID="{72EB9257-4875-497C-82A1-00D566F788D3}" presName="node" presStyleLbl="node1" presStyleIdx="2" presStyleCnt="4">
        <dgm:presLayoutVars>
          <dgm:bulletEnabled val="1"/>
        </dgm:presLayoutVars>
      </dgm:prSet>
      <dgm:spPr/>
      <dgm:t>
        <a:bodyPr/>
        <a:lstStyle/>
        <a:p>
          <a:endParaRPr lang="es-EC"/>
        </a:p>
      </dgm:t>
    </dgm:pt>
    <dgm:pt modelId="{09435DE2-D88E-4517-953F-8D3423D3529D}" type="pres">
      <dgm:prSet presAssocID="{9B7A5B31-2A1E-4FDF-9CD9-C95D8DB97D4E}" presName="sibTrans" presStyleLbl="sibTrans2D1" presStyleIdx="2" presStyleCnt="4"/>
      <dgm:spPr/>
      <dgm:t>
        <a:bodyPr/>
        <a:lstStyle/>
        <a:p>
          <a:endParaRPr lang="es-EC"/>
        </a:p>
      </dgm:t>
    </dgm:pt>
    <dgm:pt modelId="{31A29CFA-1AE6-4207-89E7-5E8021D96290}" type="pres">
      <dgm:prSet presAssocID="{9B7A5B31-2A1E-4FDF-9CD9-C95D8DB97D4E}" presName="connectorText" presStyleLbl="sibTrans2D1" presStyleIdx="2" presStyleCnt="4"/>
      <dgm:spPr/>
      <dgm:t>
        <a:bodyPr/>
        <a:lstStyle/>
        <a:p>
          <a:endParaRPr lang="es-EC"/>
        </a:p>
      </dgm:t>
    </dgm:pt>
    <dgm:pt modelId="{7CE9D4ED-6700-41A3-B473-3DAFB1AA622E}" type="pres">
      <dgm:prSet presAssocID="{24566414-2A38-464D-A651-8E3D3641A67F}" presName="node" presStyleLbl="node1" presStyleIdx="3" presStyleCnt="4">
        <dgm:presLayoutVars>
          <dgm:bulletEnabled val="1"/>
        </dgm:presLayoutVars>
      </dgm:prSet>
      <dgm:spPr/>
      <dgm:t>
        <a:bodyPr/>
        <a:lstStyle/>
        <a:p>
          <a:endParaRPr lang="es-EC"/>
        </a:p>
      </dgm:t>
    </dgm:pt>
    <dgm:pt modelId="{5A59FF2D-228D-4A18-8E48-63F2910F9244}" type="pres">
      <dgm:prSet presAssocID="{91A40629-3F1F-4B10-A102-8EC2BF3DA1DA}" presName="sibTrans" presStyleLbl="sibTrans2D1" presStyleIdx="3" presStyleCnt="4"/>
      <dgm:spPr/>
      <dgm:t>
        <a:bodyPr/>
        <a:lstStyle/>
        <a:p>
          <a:endParaRPr lang="es-EC"/>
        </a:p>
      </dgm:t>
    </dgm:pt>
    <dgm:pt modelId="{15F07AEC-CB2E-4DBA-93C6-82C8BFED11FE}" type="pres">
      <dgm:prSet presAssocID="{91A40629-3F1F-4B10-A102-8EC2BF3DA1DA}" presName="connectorText" presStyleLbl="sibTrans2D1" presStyleIdx="3" presStyleCnt="4"/>
      <dgm:spPr/>
      <dgm:t>
        <a:bodyPr/>
        <a:lstStyle/>
        <a:p>
          <a:endParaRPr lang="es-EC"/>
        </a:p>
      </dgm:t>
    </dgm:pt>
  </dgm:ptLst>
  <dgm:cxnLst>
    <dgm:cxn modelId="{ACA454F4-BE29-4E12-B5A1-8B7BB105FB26}" type="presOf" srcId="{9B7A5B31-2A1E-4FDF-9CD9-C95D8DB97D4E}" destId="{31A29CFA-1AE6-4207-89E7-5E8021D96290}" srcOrd="1" destOrd="0" presId="urn:microsoft.com/office/officeart/2005/8/layout/cycle2"/>
    <dgm:cxn modelId="{34EF668C-A468-4B46-A131-00CAB8FF4954}" type="presOf" srcId="{3DEB4B26-22DA-4723-BCC0-133C090EB6A7}" destId="{F053C92C-FC2C-42AF-B97F-86BB15B89A34}" srcOrd="1" destOrd="0" presId="urn:microsoft.com/office/officeart/2005/8/layout/cycle2"/>
    <dgm:cxn modelId="{B62A0B70-81B5-42DC-B663-757A70443AD1}" type="presOf" srcId="{72EB9257-4875-497C-82A1-00D566F788D3}" destId="{D164F4D3-7CD2-4DC7-B02C-A8BC7D797A36}" srcOrd="0" destOrd="0" presId="urn:microsoft.com/office/officeart/2005/8/layout/cycle2"/>
    <dgm:cxn modelId="{AEF354D3-1A25-4F4E-9530-ACB8A31E6770}" type="presOf" srcId="{5DD236A3-92F0-429E-B08D-E2842725B2AE}" destId="{55775C63-BB16-45F9-AC11-D09B173209D1}" srcOrd="0" destOrd="0" presId="urn:microsoft.com/office/officeart/2005/8/layout/cycle2"/>
    <dgm:cxn modelId="{9625F281-CA58-4396-A555-1D439247535B}" srcId="{75B7F9F9-08CB-41C7-8531-E3DE47806EA7}" destId="{72EB9257-4875-497C-82A1-00D566F788D3}" srcOrd="2" destOrd="0" parTransId="{A8165E19-3196-448B-8971-432E5C0CE535}" sibTransId="{9B7A5B31-2A1E-4FDF-9CD9-C95D8DB97D4E}"/>
    <dgm:cxn modelId="{FCF55818-580F-45B8-B3EF-6AA11358959F}" type="presOf" srcId="{3DEB4B26-22DA-4723-BCC0-133C090EB6A7}" destId="{CB06AC2C-97C4-4299-AA57-955C38476922}" srcOrd="0" destOrd="0" presId="urn:microsoft.com/office/officeart/2005/8/layout/cycle2"/>
    <dgm:cxn modelId="{1BD62F73-7783-4BB1-9D2B-16D8DA6B2917}" type="presOf" srcId="{9B7A5B31-2A1E-4FDF-9CD9-C95D8DB97D4E}" destId="{09435DE2-D88E-4517-953F-8D3423D3529D}" srcOrd="0" destOrd="0" presId="urn:microsoft.com/office/officeart/2005/8/layout/cycle2"/>
    <dgm:cxn modelId="{36A8DB00-B81D-4C05-BF1C-91AFFC826266}" type="presOf" srcId="{02BDD58E-27C3-42B1-A1FE-E9459591889B}" destId="{7EF4A2ED-859C-44C8-9FC5-80585ADD83D5}" srcOrd="0" destOrd="0" presId="urn:microsoft.com/office/officeart/2005/8/layout/cycle2"/>
    <dgm:cxn modelId="{B8FB3E08-08D9-429B-B6CF-F9058C7DBD6C}" srcId="{75B7F9F9-08CB-41C7-8531-E3DE47806EA7}" destId="{02BDD58E-27C3-42B1-A1FE-E9459591889B}" srcOrd="1" destOrd="0" parTransId="{E5585A2D-D922-443B-9923-8A65E8974929}" sibTransId="{3DEB4B26-22DA-4723-BCC0-133C090EB6A7}"/>
    <dgm:cxn modelId="{C5D9E84A-7954-4D5E-91F5-73B03CEC274E}" type="presOf" srcId="{83FFD54A-AB82-4AF0-A52F-0D25B22540FC}" destId="{19585C8D-EE12-4991-9CE8-1B968C8F4E56}" srcOrd="0" destOrd="0" presId="urn:microsoft.com/office/officeart/2005/8/layout/cycle2"/>
    <dgm:cxn modelId="{36A52C8A-FA76-4C68-8E6B-F9431E54C264}" type="presOf" srcId="{24566414-2A38-464D-A651-8E3D3641A67F}" destId="{7CE9D4ED-6700-41A3-B473-3DAFB1AA622E}" srcOrd="0" destOrd="0" presId="urn:microsoft.com/office/officeart/2005/8/layout/cycle2"/>
    <dgm:cxn modelId="{AB27B7B7-CB1C-4BBD-8F53-3F6108C58464}" srcId="{75B7F9F9-08CB-41C7-8531-E3DE47806EA7}" destId="{24566414-2A38-464D-A651-8E3D3641A67F}" srcOrd="3" destOrd="0" parTransId="{A9763358-EE4A-4C7E-9F85-B3A243705AE1}" sibTransId="{91A40629-3F1F-4B10-A102-8EC2BF3DA1DA}"/>
    <dgm:cxn modelId="{FBB1A56A-4729-4C2A-953A-B110709C903B}" type="presOf" srcId="{5DD236A3-92F0-429E-B08D-E2842725B2AE}" destId="{3BFF3955-8919-4BCA-AFE1-02A11285BC60}" srcOrd="1" destOrd="0" presId="urn:microsoft.com/office/officeart/2005/8/layout/cycle2"/>
    <dgm:cxn modelId="{24888A2F-9E4F-4693-BF1E-9D670CF24F4A}" type="presOf" srcId="{91A40629-3F1F-4B10-A102-8EC2BF3DA1DA}" destId="{15F07AEC-CB2E-4DBA-93C6-82C8BFED11FE}" srcOrd="1" destOrd="0" presId="urn:microsoft.com/office/officeart/2005/8/layout/cycle2"/>
    <dgm:cxn modelId="{27F2F6AB-F76A-46CE-9179-EE9F7193730A}" srcId="{75B7F9F9-08CB-41C7-8531-E3DE47806EA7}" destId="{83FFD54A-AB82-4AF0-A52F-0D25B22540FC}" srcOrd="0" destOrd="0" parTransId="{63908F8F-336C-4111-9B8B-8D2F74E63E7E}" sibTransId="{5DD236A3-92F0-429E-B08D-E2842725B2AE}"/>
    <dgm:cxn modelId="{AA304B6A-D353-4AA3-909A-6AF89B4764DB}" type="presOf" srcId="{75B7F9F9-08CB-41C7-8531-E3DE47806EA7}" destId="{4818165F-67B7-4411-A7B0-0DEE5AD39305}" srcOrd="0" destOrd="0" presId="urn:microsoft.com/office/officeart/2005/8/layout/cycle2"/>
    <dgm:cxn modelId="{A65EB89A-E1D0-4752-8899-5CC380C28147}" type="presOf" srcId="{91A40629-3F1F-4B10-A102-8EC2BF3DA1DA}" destId="{5A59FF2D-228D-4A18-8E48-63F2910F9244}" srcOrd="0" destOrd="0" presId="urn:microsoft.com/office/officeart/2005/8/layout/cycle2"/>
    <dgm:cxn modelId="{DBFFFA4C-D04D-41EB-8E25-1F4224B271C2}" type="presParOf" srcId="{4818165F-67B7-4411-A7B0-0DEE5AD39305}" destId="{19585C8D-EE12-4991-9CE8-1B968C8F4E56}" srcOrd="0" destOrd="0" presId="urn:microsoft.com/office/officeart/2005/8/layout/cycle2"/>
    <dgm:cxn modelId="{15D8FD98-F20D-41B1-920A-E1300E17FF0E}" type="presParOf" srcId="{4818165F-67B7-4411-A7B0-0DEE5AD39305}" destId="{55775C63-BB16-45F9-AC11-D09B173209D1}" srcOrd="1" destOrd="0" presId="urn:microsoft.com/office/officeart/2005/8/layout/cycle2"/>
    <dgm:cxn modelId="{67E593DD-D08A-40F1-86E6-B86400A717BF}" type="presParOf" srcId="{55775C63-BB16-45F9-AC11-D09B173209D1}" destId="{3BFF3955-8919-4BCA-AFE1-02A11285BC60}" srcOrd="0" destOrd="0" presId="urn:microsoft.com/office/officeart/2005/8/layout/cycle2"/>
    <dgm:cxn modelId="{964E5208-7914-4528-BF8A-0E0BF8E8008D}" type="presParOf" srcId="{4818165F-67B7-4411-A7B0-0DEE5AD39305}" destId="{7EF4A2ED-859C-44C8-9FC5-80585ADD83D5}" srcOrd="2" destOrd="0" presId="urn:microsoft.com/office/officeart/2005/8/layout/cycle2"/>
    <dgm:cxn modelId="{1195AE75-4D6C-430F-8280-1F1E892E603A}" type="presParOf" srcId="{4818165F-67B7-4411-A7B0-0DEE5AD39305}" destId="{CB06AC2C-97C4-4299-AA57-955C38476922}" srcOrd="3" destOrd="0" presId="urn:microsoft.com/office/officeart/2005/8/layout/cycle2"/>
    <dgm:cxn modelId="{3F2AED52-B79E-4E08-B56C-948EDA3B612C}" type="presParOf" srcId="{CB06AC2C-97C4-4299-AA57-955C38476922}" destId="{F053C92C-FC2C-42AF-B97F-86BB15B89A34}" srcOrd="0" destOrd="0" presId="urn:microsoft.com/office/officeart/2005/8/layout/cycle2"/>
    <dgm:cxn modelId="{927B8910-92A9-4741-A423-7E8E8411334D}" type="presParOf" srcId="{4818165F-67B7-4411-A7B0-0DEE5AD39305}" destId="{D164F4D3-7CD2-4DC7-B02C-A8BC7D797A36}" srcOrd="4" destOrd="0" presId="urn:microsoft.com/office/officeart/2005/8/layout/cycle2"/>
    <dgm:cxn modelId="{0A6363AF-4263-4A3A-980D-81508E602E57}" type="presParOf" srcId="{4818165F-67B7-4411-A7B0-0DEE5AD39305}" destId="{09435DE2-D88E-4517-953F-8D3423D3529D}" srcOrd="5" destOrd="0" presId="urn:microsoft.com/office/officeart/2005/8/layout/cycle2"/>
    <dgm:cxn modelId="{E260FBDC-B7A8-4658-A828-74E5B03F6C23}" type="presParOf" srcId="{09435DE2-D88E-4517-953F-8D3423D3529D}" destId="{31A29CFA-1AE6-4207-89E7-5E8021D96290}" srcOrd="0" destOrd="0" presId="urn:microsoft.com/office/officeart/2005/8/layout/cycle2"/>
    <dgm:cxn modelId="{8733F366-01F9-4043-BF60-DEDA1305C2D6}" type="presParOf" srcId="{4818165F-67B7-4411-A7B0-0DEE5AD39305}" destId="{7CE9D4ED-6700-41A3-B473-3DAFB1AA622E}" srcOrd="6" destOrd="0" presId="urn:microsoft.com/office/officeart/2005/8/layout/cycle2"/>
    <dgm:cxn modelId="{F0B2432E-58AD-4771-8730-4E2A34E4A4DE}" type="presParOf" srcId="{4818165F-67B7-4411-A7B0-0DEE5AD39305}" destId="{5A59FF2D-228D-4A18-8E48-63F2910F9244}" srcOrd="7" destOrd="0" presId="urn:microsoft.com/office/officeart/2005/8/layout/cycle2"/>
    <dgm:cxn modelId="{721B4FB6-13F6-435E-8E7C-0195756C700B}" type="presParOf" srcId="{5A59FF2D-228D-4A18-8E48-63F2910F9244}" destId="{15F07AEC-CB2E-4DBA-93C6-82C8BFED11FE}" srcOrd="0" destOrd="0" presId="urn:microsoft.com/office/officeart/2005/8/layout/cycle2"/>
  </dgm:cxnLst>
  <dgm:bg>
    <a:solidFill>
      <a:srgbClr val="FF99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95565-8309-4A19-A4F3-4A4303E818BC}" type="doc">
      <dgm:prSet loTypeId="urn:microsoft.com/office/officeart/2005/8/layout/arrow5" loCatId="relationship" qsTypeId="urn:microsoft.com/office/officeart/2009/2/quickstyle/3d8" qsCatId="3D" csTypeId="urn:microsoft.com/office/officeart/2005/8/colors/accent0_3" csCatId="mainScheme" phldr="1"/>
      <dgm:spPr/>
      <dgm:t>
        <a:bodyPr/>
        <a:lstStyle/>
        <a:p>
          <a:endParaRPr lang="es-EC"/>
        </a:p>
      </dgm:t>
    </dgm:pt>
    <dgm:pt modelId="{CABCBAF7-8998-4DAC-A7D7-E2DA770C7E60}">
      <dgm:prSet phldrT="[Texto]"/>
      <dgm:spPr/>
      <dgm:t>
        <a:bodyPr/>
        <a:lstStyle/>
        <a:p>
          <a:r>
            <a:rPr lang="es-EC" dirty="0" smtClean="0"/>
            <a:t>Migrantes trabajan extranjero principalmente Estados Unidos España </a:t>
          </a:r>
          <a:endParaRPr lang="es-EC" dirty="0"/>
        </a:p>
      </dgm:t>
    </dgm:pt>
    <dgm:pt modelId="{EEEDFE52-33FE-4E7F-B5DB-48939927D9ED}" type="parTrans" cxnId="{59347DD9-0831-4326-A89C-EEF282DD47BA}">
      <dgm:prSet/>
      <dgm:spPr/>
      <dgm:t>
        <a:bodyPr/>
        <a:lstStyle/>
        <a:p>
          <a:endParaRPr lang="es-EC"/>
        </a:p>
      </dgm:t>
    </dgm:pt>
    <dgm:pt modelId="{6F691202-2ABC-411F-92FF-27D4031B021E}" type="sibTrans" cxnId="{59347DD9-0831-4326-A89C-EEF282DD47BA}">
      <dgm:prSet/>
      <dgm:spPr/>
      <dgm:t>
        <a:bodyPr/>
        <a:lstStyle/>
        <a:p>
          <a:endParaRPr lang="es-EC"/>
        </a:p>
      </dgm:t>
    </dgm:pt>
    <dgm:pt modelId="{2B860D6B-E755-4DCD-8EED-D40B16E53084}">
      <dgm:prSet phldrT="[Texto]"/>
      <dgm:spPr/>
      <dgm:t>
        <a:bodyPr/>
        <a:lstStyle/>
        <a:p>
          <a:r>
            <a:rPr lang="es-EC" dirty="0" smtClean="0"/>
            <a:t>Envían sus ingresos para la construcción vivienda </a:t>
          </a:r>
          <a:endParaRPr lang="es-EC" dirty="0"/>
        </a:p>
      </dgm:t>
    </dgm:pt>
    <dgm:pt modelId="{DD8E6E42-B9D3-41DA-8A52-BD5B45FB4575}" type="parTrans" cxnId="{4CD79435-804F-47B8-BD5B-3D6E140585F2}">
      <dgm:prSet/>
      <dgm:spPr/>
      <dgm:t>
        <a:bodyPr/>
        <a:lstStyle/>
        <a:p>
          <a:endParaRPr lang="es-EC"/>
        </a:p>
      </dgm:t>
    </dgm:pt>
    <dgm:pt modelId="{B0C87445-7911-4588-AE3A-2B32BEE57560}" type="sibTrans" cxnId="{4CD79435-804F-47B8-BD5B-3D6E140585F2}">
      <dgm:prSet/>
      <dgm:spPr/>
      <dgm:t>
        <a:bodyPr/>
        <a:lstStyle/>
        <a:p>
          <a:endParaRPr lang="es-EC"/>
        </a:p>
      </dgm:t>
    </dgm:pt>
    <dgm:pt modelId="{7417AE9D-F8AA-44E5-A433-5203F08E1916}" type="pres">
      <dgm:prSet presAssocID="{49395565-8309-4A19-A4F3-4A4303E818BC}" presName="diagram" presStyleCnt="0">
        <dgm:presLayoutVars>
          <dgm:dir/>
          <dgm:resizeHandles val="exact"/>
        </dgm:presLayoutVars>
      </dgm:prSet>
      <dgm:spPr/>
      <dgm:t>
        <a:bodyPr/>
        <a:lstStyle/>
        <a:p>
          <a:endParaRPr lang="es-EC"/>
        </a:p>
      </dgm:t>
    </dgm:pt>
    <dgm:pt modelId="{11F81E1A-B13C-4957-AFAB-59A871AFAE92}" type="pres">
      <dgm:prSet presAssocID="{CABCBAF7-8998-4DAC-A7D7-E2DA770C7E60}" presName="arrow" presStyleLbl="node1" presStyleIdx="0" presStyleCnt="2">
        <dgm:presLayoutVars>
          <dgm:bulletEnabled val="1"/>
        </dgm:presLayoutVars>
      </dgm:prSet>
      <dgm:spPr/>
      <dgm:t>
        <a:bodyPr/>
        <a:lstStyle/>
        <a:p>
          <a:endParaRPr lang="es-EC"/>
        </a:p>
      </dgm:t>
    </dgm:pt>
    <dgm:pt modelId="{44923439-00A6-40C9-B437-21AC819449DF}" type="pres">
      <dgm:prSet presAssocID="{2B860D6B-E755-4DCD-8EED-D40B16E53084}" presName="arrow" presStyleLbl="node1" presStyleIdx="1" presStyleCnt="2">
        <dgm:presLayoutVars>
          <dgm:bulletEnabled val="1"/>
        </dgm:presLayoutVars>
      </dgm:prSet>
      <dgm:spPr/>
      <dgm:t>
        <a:bodyPr/>
        <a:lstStyle/>
        <a:p>
          <a:endParaRPr lang="es-EC"/>
        </a:p>
      </dgm:t>
    </dgm:pt>
  </dgm:ptLst>
  <dgm:cxnLst>
    <dgm:cxn modelId="{59347DD9-0831-4326-A89C-EEF282DD47BA}" srcId="{49395565-8309-4A19-A4F3-4A4303E818BC}" destId="{CABCBAF7-8998-4DAC-A7D7-E2DA770C7E60}" srcOrd="0" destOrd="0" parTransId="{EEEDFE52-33FE-4E7F-B5DB-48939927D9ED}" sibTransId="{6F691202-2ABC-411F-92FF-27D4031B021E}"/>
    <dgm:cxn modelId="{F3AFCD95-A752-4A69-A50D-449B30F8101D}" type="presOf" srcId="{CABCBAF7-8998-4DAC-A7D7-E2DA770C7E60}" destId="{11F81E1A-B13C-4957-AFAB-59A871AFAE92}" srcOrd="0" destOrd="0" presId="urn:microsoft.com/office/officeart/2005/8/layout/arrow5"/>
    <dgm:cxn modelId="{4CD79435-804F-47B8-BD5B-3D6E140585F2}" srcId="{49395565-8309-4A19-A4F3-4A4303E818BC}" destId="{2B860D6B-E755-4DCD-8EED-D40B16E53084}" srcOrd="1" destOrd="0" parTransId="{DD8E6E42-B9D3-41DA-8A52-BD5B45FB4575}" sibTransId="{B0C87445-7911-4588-AE3A-2B32BEE57560}"/>
    <dgm:cxn modelId="{396BC2B7-B79D-4F30-A1A5-FA50741FBBDE}" type="presOf" srcId="{2B860D6B-E755-4DCD-8EED-D40B16E53084}" destId="{44923439-00A6-40C9-B437-21AC819449DF}" srcOrd="0" destOrd="0" presId="urn:microsoft.com/office/officeart/2005/8/layout/arrow5"/>
    <dgm:cxn modelId="{DBC5A78A-F587-46FE-B2D2-3804D5F73C42}" type="presOf" srcId="{49395565-8309-4A19-A4F3-4A4303E818BC}" destId="{7417AE9D-F8AA-44E5-A433-5203F08E1916}" srcOrd="0" destOrd="0" presId="urn:microsoft.com/office/officeart/2005/8/layout/arrow5"/>
    <dgm:cxn modelId="{B2E49A1C-873B-4B3E-A61C-994854BDD55B}" type="presParOf" srcId="{7417AE9D-F8AA-44E5-A433-5203F08E1916}" destId="{11F81E1A-B13C-4957-AFAB-59A871AFAE92}" srcOrd="0" destOrd="0" presId="urn:microsoft.com/office/officeart/2005/8/layout/arrow5"/>
    <dgm:cxn modelId="{1F2C0CD4-4F8F-4FC9-8AD1-5FA68F76B0BD}" type="presParOf" srcId="{7417AE9D-F8AA-44E5-A433-5203F08E1916}" destId="{44923439-00A6-40C9-B437-21AC819449DF}"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5C8D-EE12-4991-9CE8-1B968C8F4E56}">
      <dsp:nvSpPr>
        <dsp:cNvPr id="0" name=""/>
        <dsp:cNvSpPr/>
      </dsp:nvSpPr>
      <dsp:spPr>
        <a:xfrm>
          <a:off x="1052273" y="1360933"/>
          <a:ext cx="991797" cy="99179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Estabilidad de indicadores económicos </a:t>
          </a:r>
          <a:endParaRPr lang="es-EC" sz="1000" kern="1200" dirty="0"/>
        </a:p>
      </dsp:txBody>
      <dsp:txXfrm>
        <a:off x="1197518" y="1506178"/>
        <a:ext cx="701307" cy="701307"/>
      </dsp:txXfrm>
    </dsp:sp>
    <dsp:sp modelId="{55775C63-BB16-45F9-AC11-D09B173209D1}">
      <dsp:nvSpPr>
        <dsp:cNvPr id="0" name=""/>
        <dsp:cNvSpPr/>
      </dsp:nvSpPr>
      <dsp:spPr>
        <a:xfrm rot="2700000">
          <a:off x="1937504" y="2210296"/>
          <a:ext cx="262996" cy="3347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1949058" y="2249347"/>
        <a:ext cx="184097" cy="200839"/>
      </dsp:txXfrm>
    </dsp:sp>
    <dsp:sp modelId="{7EF4A2ED-859C-44C8-9FC5-80585ADD83D5}">
      <dsp:nvSpPr>
        <dsp:cNvPr id="0" name=""/>
        <dsp:cNvSpPr/>
      </dsp:nvSpPr>
      <dsp:spPr>
        <a:xfrm>
          <a:off x="2104459" y="2413120"/>
          <a:ext cx="991797" cy="99179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Estabilidad hace productos accesibles </a:t>
          </a:r>
          <a:endParaRPr lang="es-EC" sz="1000" kern="1200" dirty="0"/>
        </a:p>
      </dsp:txBody>
      <dsp:txXfrm>
        <a:off x="2249704" y="2558365"/>
        <a:ext cx="701307" cy="701307"/>
      </dsp:txXfrm>
    </dsp:sp>
    <dsp:sp modelId="{CB06AC2C-97C4-4299-AA57-955C38476922}">
      <dsp:nvSpPr>
        <dsp:cNvPr id="0" name=""/>
        <dsp:cNvSpPr/>
      </dsp:nvSpPr>
      <dsp:spPr>
        <a:xfrm rot="8100000">
          <a:off x="1948030" y="3262483"/>
          <a:ext cx="262996" cy="3347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2015375" y="3301534"/>
        <a:ext cx="184097" cy="200839"/>
      </dsp:txXfrm>
    </dsp:sp>
    <dsp:sp modelId="{D164F4D3-7CD2-4DC7-B02C-A8BC7D797A36}">
      <dsp:nvSpPr>
        <dsp:cNvPr id="0" name=""/>
        <dsp:cNvSpPr/>
      </dsp:nvSpPr>
      <dsp:spPr>
        <a:xfrm>
          <a:off x="1052273" y="3465306"/>
          <a:ext cx="991797" cy="99179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r" defTabSz="444500">
            <a:lnSpc>
              <a:spcPct val="90000"/>
            </a:lnSpc>
            <a:spcBef>
              <a:spcPct val="0"/>
            </a:spcBef>
            <a:spcAft>
              <a:spcPct val="35000"/>
            </a:spcAft>
          </a:pPr>
          <a:r>
            <a:rPr lang="es-EC" sz="1000" kern="1200" dirty="0" smtClean="0"/>
            <a:t>Demanda incentivada adquirirlos</a:t>
          </a:r>
          <a:endParaRPr lang="es-EC" sz="1000" kern="1200" dirty="0"/>
        </a:p>
      </dsp:txBody>
      <dsp:txXfrm>
        <a:off x="1197518" y="3610551"/>
        <a:ext cx="701307" cy="701307"/>
      </dsp:txXfrm>
    </dsp:sp>
    <dsp:sp modelId="{09435DE2-D88E-4517-953F-8D3423D3529D}">
      <dsp:nvSpPr>
        <dsp:cNvPr id="0" name=""/>
        <dsp:cNvSpPr/>
      </dsp:nvSpPr>
      <dsp:spPr>
        <a:xfrm rot="13500000">
          <a:off x="895843" y="3273009"/>
          <a:ext cx="262996" cy="3347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963188" y="3367850"/>
        <a:ext cx="184097" cy="200839"/>
      </dsp:txXfrm>
    </dsp:sp>
    <dsp:sp modelId="{7CE9D4ED-6700-41A3-B473-3DAFB1AA622E}">
      <dsp:nvSpPr>
        <dsp:cNvPr id="0" name=""/>
        <dsp:cNvSpPr/>
      </dsp:nvSpPr>
      <dsp:spPr>
        <a:xfrm>
          <a:off x="86" y="2413120"/>
          <a:ext cx="991797" cy="99179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Estabilidad de los precios de los insumos </a:t>
          </a:r>
          <a:endParaRPr lang="es-EC" sz="1000" kern="1200" dirty="0"/>
        </a:p>
      </dsp:txBody>
      <dsp:txXfrm>
        <a:off x="145331" y="2558365"/>
        <a:ext cx="701307" cy="701307"/>
      </dsp:txXfrm>
    </dsp:sp>
    <dsp:sp modelId="{5A59FF2D-228D-4A18-8E48-63F2910F9244}">
      <dsp:nvSpPr>
        <dsp:cNvPr id="0" name=""/>
        <dsp:cNvSpPr/>
      </dsp:nvSpPr>
      <dsp:spPr>
        <a:xfrm rot="18900000">
          <a:off x="885317" y="2220822"/>
          <a:ext cx="262996" cy="3347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896871" y="2315663"/>
        <a:ext cx="184097" cy="200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1E1A-B13C-4957-AFAB-59A871AFAE92}">
      <dsp:nvSpPr>
        <dsp:cNvPr id="0" name=""/>
        <dsp:cNvSpPr/>
      </dsp:nvSpPr>
      <dsp:spPr>
        <a:xfrm rot="16200000">
          <a:off x="435" y="298190"/>
          <a:ext cx="3007244" cy="3007244"/>
        </a:xfrm>
        <a:prstGeom prst="downArrow">
          <a:avLst>
            <a:gd name="adj1" fmla="val 50000"/>
            <a:gd name="adj2" fmla="val 35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Migrantes trabajan extranjero principalmente Estados Unidos España </a:t>
          </a:r>
          <a:endParaRPr lang="es-EC" sz="1700" kern="1200" dirty="0"/>
        </a:p>
      </dsp:txBody>
      <dsp:txXfrm rot="5400000">
        <a:off x="435" y="1050001"/>
        <a:ext cx="2480976" cy="1503622"/>
      </dsp:txXfrm>
    </dsp:sp>
    <dsp:sp modelId="{44923439-00A6-40C9-B437-21AC819449DF}">
      <dsp:nvSpPr>
        <dsp:cNvPr id="0" name=""/>
        <dsp:cNvSpPr/>
      </dsp:nvSpPr>
      <dsp:spPr>
        <a:xfrm rot="5400000">
          <a:off x="3188333" y="298190"/>
          <a:ext cx="3007244" cy="3007244"/>
        </a:xfrm>
        <a:prstGeom prst="downArrow">
          <a:avLst>
            <a:gd name="adj1" fmla="val 50000"/>
            <a:gd name="adj2" fmla="val 35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Envían sus ingresos para la construcción vivienda </a:t>
          </a:r>
          <a:endParaRPr lang="es-EC" sz="1700" kern="1200" dirty="0"/>
        </a:p>
      </dsp:txBody>
      <dsp:txXfrm rot="-5400000">
        <a:off x="3714601" y="1050001"/>
        <a:ext cx="2480976" cy="150362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924D016-8701-4424-BC10-3FCEB59E7605}" type="datetimeFigureOut">
              <a:rPr lang="es-EC" smtClean="0"/>
              <a:t>17/07/2013</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924D016-8701-4424-BC10-3FCEB59E7605}" type="datetimeFigureOut">
              <a:rPr lang="es-EC" smtClean="0"/>
              <a:t>17/07/2013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924D016-8701-4424-BC10-3FCEB59E7605}" type="datetimeFigureOut">
              <a:rPr lang="es-EC" smtClean="0"/>
              <a:t>17/07/2013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924D016-8701-4424-BC10-3FCEB59E7605}" type="datetimeFigureOut">
              <a:rPr lang="es-EC" smtClean="0"/>
              <a:t>17/07/2013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924D016-8701-4424-BC10-3FCEB59E7605}" type="datetimeFigureOut">
              <a:rPr lang="es-EC" smtClean="0"/>
              <a:t>17/07/2013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924D016-8701-4424-BC10-3FCEB59E7605}" type="datetimeFigureOut">
              <a:rPr lang="es-EC" smtClean="0"/>
              <a:t>17/07/2013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924D016-8701-4424-BC10-3FCEB59E7605}" type="datetimeFigureOut">
              <a:rPr lang="es-EC" smtClean="0"/>
              <a:t>17/07/2013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924D016-8701-4424-BC10-3FCEB59E7605}" type="datetimeFigureOut">
              <a:rPr lang="es-EC" smtClean="0"/>
              <a:t>17/07/2013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4D016-8701-4424-BC10-3FCEB59E7605}" type="datetimeFigureOut">
              <a:rPr lang="es-EC" smtClean="0"/>
              <a:t>17/07/2013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924D016-8701-4424-BC10-3FCEB59E7605}" type="datetimeFigureOut">
              <a:rPr lang="es-EC" smtClean="0"/>
              <a:t>17/07/2013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C243D71-CCB4-4CC8-8224-B013FFA91E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924D016-8701-4424-BC10-3FCEB59E7605}" type="datetimeFigureOut">
              <a:rPr lang="es-EC" smtClean="0"/>
              <a:t>17/07/2013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EC243D71-CCB4-4CC8-8224-B013FFA91E18}" type="slidenum">
              <a:rPr lang="es-EC" smtClean="0"/>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8000">
              <a:schemeClr val="accent1">
                <a:lumMod val="75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24D016-8701-4424-BC10-3FCEB59E7605}" type="datetimeFigureOut">
              <a:rPr lang="es-EC" smtClean="0"/>
              <a:t>17/07/2013</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243D71-CCB4-4CC8-8224-B013FFA91E18}" type="slidenum">
              <a:rPr lang="es-EC" smtClean="0"/>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20688"/>
            <a:ext cx="8352928" cy="5760640"/>
          </a:xfrm>
        </p:spPr>
        <p:txBody>
          <a:bodyPr>
            <a:normAutofit/>
          </a:bodyPr>
          <a:lstStyle/>
          <a:p>
            <a:r>
              <a:rPr lang="es-EC" dirty="0" smtClean="0"/>
              <a:t>.</a:t>
            </a:r>
            <a:endParaRPr lang="es-EC" dirty="0"/>
          </a:p>
        </p:txBody>
      </p:sp>
      <p:sp>
        <p:nvSpPr>
          <p:cNvPr id="7" name="6 Rectángulo"/>
          <p:cNvSpPr/>
          <p:nvPr/>
        </p:nvSpPr>
        <p:spPr>
          <a:xfrm>
            <a:off x="611560" y="1526387"/>
            <a:ext cx="8136904" cy="5324535"/>
          </a:xfrm>
          <a:prstGeom prst="rect">
            <a:avLst/>
          </a:prstGeom>
        </p:spPr>
        <p:txBody>
          <a:bodyPr wrap="square">
            <a:spAutoFit/>
          </a:bodyPr>
          <a:lstStyle/>
          <a:p>
            <a:r>
              <a:rPr lang="es-ES_tradnl" sz="2800" b="1" i="1" dirty="0" smtClean="0">
                <a:solidFill>
                  <a:schemeClr val="tx1"/>
                </a:solidFill>
              </a:rPr>
              <a:t>Escuela Politécnica Del Ejército</a:t>
            </a:r>
            <a:endParaRPr lang="es-EC" sz="2800" b="1" i="1" dirty="0" smtClean="0">
              <a:solidFill>
                <a:schemeClr val="tx1"/>
              </a:solidFill>
            </a:endParaRPr>
          </a:p>
          <a:p>
            <a:r>
              <a:rPr lang="es-ES_tradnl" sz="2800" b="1" i="1" dirty="0" smtClean="0">
                <a:solidFill>
                  <a:schemeClr val="tx1"/>
                </a:solidFill>
              </a:rPr>
              <a:t>Carrera de Ingeniería en Finanzas y Auditoria </a:t>
            </a:r>
            <a:endParaRPr lang="es-EC" sz="2800" b="1" i="1" dirty="0" smtClean="0">
              <a:solidFill>
                <a:schemeClr val="tx1"/>
              </a:solidFill>
            </a:endParaRPr>
          </a:p>
          <a:p>
            <a:r>
              <a:rPr lang="es-ES_tradnl" sz="2800" b="1" i="1" dirty="0" smtClean="0">
                <a:solidFill>
                  <a:schemeClr val="tx1"/>
                </a:solidFill>
              </a:rPr>
              <a:t>Modalidad a Distancia</a:t>
            </a:r>
            <a:endParaRPr lang="es-EC" sz="2800" b="1" i="1" dirty="0" smtClean="0">
              <a:solidFill>
                <a:schemeClr val="tx1"/>
              </a:solidFill>
            </a:endParaRPr>
          </a:p>
          <a:p>
            <a:endParaRPr lang="es-ES_tradnl" b="1" dirty="0" smtClean="0">
              <a:solidFill>
                <a:schemeClr val="tx1"/>
              </a:solidFill>
            </a:endParaRPr>
          </a:p>
          <a:p>
            <a:r>
              <a:rPr lang="es-ES" sz="2000" b="1" dirty="0" smtClean="0">
                <a:solidFill>
                  <a:schemeClr val="tx1"/>
                </a:solidFill>
              </a:rPr>
              <a:t>Diapositivas de Tesis para la Obtención del Título:  Ingeniera en Finanzas, Contadora Pública - Auditora</a:t>
            </a:r>
            <a:endParaRPr lang="es-EC" sz="2000" dirty="0" smtClean="0">
              <a:solidFill>
                <a:schemeClr val="tx1"/>
              </a:solidFill>
            </a:endParaRPr>
          </a:p>
          <a:p>
            <a:endParaRPr lang="es-ES_tradnl" b="1" dirty="0" smtClean="0">
              <a:solidFill>
                <a:schemeClr val="tx1"/>
              </a:solidFill>
            </a:endParaRPr>
          </a:p>
          <a:p>
            <a:endParaRPr lang="es-ES_tradnl" b="1" dirty="0" smtClean="0">
              <a:solidFill>
                <a:schemeClr val="tx1"/>
              </a:solidFill>
            </a:endParaRPr>
          </a:p>
          <a:p>
            <a:r>
              <a:rPr lang="es-ES_tradnl" b="1" dirty="0" smtClean="0">
                <a:solidFill>
                  <a:schemeClr val="tx1"/>
                </a:solidFill>
              </a:rPr>
              <a:t>Proyecto: “ La Reactivación De Crédito Del Instituto Ecuatoriano De Seguridad Social Y Su Impacto En La Adecuación Y Compra De Bienes Inmuebles En El Ecuador (Período 2005-2010)”.</a:t>
            </a:r>
            <a:endParaRPr lang="es-EC" b="1" dirty="0" smtClean="0">
              <a:solidFill>
                <a:schemeClr val="tx1"/>
              </a:solidFill>
            </a:endParaRPr>
          </a:p>
          <a:p>
            <a:r>
              <a:rPr lang="es-ES_tradnl" b="1" dirty="0" smtClean="0">
                <a:solidFill>
                  <a:schemeClr val="tx1"/>
                </a:solidFill>
              </a:rPr>
              <a:t> </a:t>
            </a:r>
            <a:endParaRPr lang="es-EC" b="1" dirty="0" smtClean="0">
              <a:solidFill>
                <a:schemeClr val="tx1"/>
              </a:solidFill>
            </a:endParaRPr>
          </a:p>
          <a:p>
            <a:endParaRPr lang="es-ES_tradnl" b="1" dirty="0" smtClean="0">
              <a:solidFill>
                <a:schemeClr val="tx1"/>
              </a:solidFill>
            </a:endParaRPr>
          </a:p>
          <a:p>
            <a:r>
              <a:rPr lang="es-ES_tradnl" b="1" dirty="0" smtClean="0">
                <a:solidFill>
                  <a:schemeClr val="tx1"/>
                </a:solidFill>
              </a:rPr>
              <a:t>Autora: Gabriela Johana Torres Serrano</a:t>
            </a:r>
            <a:endParaRPr lang="es-EC" b="1" dirty="0" smtClean="0">
              <a:solidFill>
                <a:schemeClr val="tx1"/>
              </a:solidFill>
            </a:endParaRPr>
          </a:p>
          <a:p>
            <a:r>
              <a:rPr lang="es-ES_tradnl" b="1" dirty="0" smtClean="0">
                <a:solidFill>
                  <a:schemeClr val="tx1"/>
                </a:solidFill>
              </a:rPr>
              <a:t> </a:t>
            </a:r>
            <a:endParaRPr lang="es-EC" b="1" dirty="0" smtClean="0">
              <a:solidFill>
                <a:schemeClr val="tx1"/>
              </a:solidFill>
            </a:endParaRPr>
          </a:p>
          <a:p>
            <a:r>
              <a:rPr lang="es-ES_tradnl" b="1" dirty="0" smtClean="0">
                <a:solidFill>
                  <a:schemeClr val="tx1"/>
                </a:solidFill>
              </a:rPr>
              <a:t>Director: Dr. Porfirio Jiménez R. PHD</a:t>
            </a:r>
            <a:endParaRPr lang="es-EC" b="1" dirty="0" smtClean="0">
              <a:solidFill>
                <a:schemeClr val="tx1"/>
              </a:solidFill>
            </a:endParaRPr>
          </a:p>
          <a:p>
            <a:r>
              <a:rPr lang="es-ES_tradnl" b="1" dirty="0" smtClean="0">
                <a:solidFill>
                  <a:schemeClr val="tx1"/>
                </a:solidFill>
              </a:rPr>
              <a:t>Codirector:  Econ. Edilberto Meneses A. MGCP</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 y="8866"/>
            <a:ext cx="9144000" cy="12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310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5"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2188" y="0"/>
            <a:ext cx="8229600" cy="1143000"/>
          </a:xfrm>
        </p:spPr>
        <p:txBody>
          <a:bodyPr/>
          <a:lstStyle/>
          <a:p>
            <a:r>
              <a:rPr lang="es-EC" dirty="0" smtClean="0"/>
              <a:t>Análisis Estadístico  </a:t>
            </a:r>
            <a:endParaRPr lang="es-EC"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1279001073"/>
              </p:ext>
            </p:extLst>
          </p:nvPr>
        </p:nvGraphicFramePr>
        <p:xfrm>
          <a:off x="323528" y="2204864"/>
          <a:ext cx="5400600" cy="3220809"/>
        </p:xfrm>
        <a:graphic>
          <a:graphicData uri="http://schemas.openxmlformats.org/drawingml/2006/table">
            <a:tbl>
              <a:tblPr>
                <a:tableStyleId>{5C22544A-7EE6-4342-B048-85BDC9FD1C3A}</a:tableStyleId>
              </a:tblPr>
              <a:tblGrid>
                <a:gridCol w="3483227"/>
                <a:gridCol w="1917373"/>
              </a:tblGrid>
              <a:tr h="810508">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Desviación estándar </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5.104,02</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r>
              <a:tr h="773668">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Máximo</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37.570,02</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r>
              <a:tr h="773668">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Promedio</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32.466,00</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r>
              <a:tr h="810508">
                <a:tc>
                  <a:txBody>
                    <a:bodyPr/>
                    <a:lstStyle/>
                    <a:p>
                      <a:pPr algn="l" fontAlgn="ctr"/>
                      <a:r>
                        <a:rPr lang="es-EC" sz="2800" b="1" u="none" strike="noStrike"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Mínimo</a:t>
                      </a:r>
                      <a:endParaRPr lang="es-EC" sz="2800" b="1" i="0" u="none" strike="noStrike"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c>
                  <a:txBody>
                    <a:bodyPr/>
                    <a:lstStyle/>
                    <a:p>
                      <a:pPr algn="l" fontAlgn="ctr"/>
                      <a:r>
                        <a:rPr lang="es-EC" sz="2800" b="1"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rPr>
                        <a:t>27.361,98</a:t>
                      </a:r>
                      <a:endParaRPr lang="es-EC" sz="2800" b="1" i="0" u="none" strike="noStrike"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haroni" pitchFamily="2" charset="-79"/>
                      </a:endParaRPr>
                    </a:p>
                  </a:txBody>
                  <a:tcPr marL="9525" marR="9525" marT="9525" marB="0" anchor="ctr">
                    <a:noFill/>
                  </a:tcPr>
                </a:tc>
              </a:tr>
            </a:tbl>
          </a:graphicData>
        </a:graphic>
      </p:graphicFrame>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5400600" cy="638175"/>
          </a:xfrm>
          <a:prstGeom prst="rect">
            <a:avLst/>
          </a:prstGeom>
          <a:noFill/>
          <a:ln>
            <a:noFill/>
          </a:ln>
          <a:effectLst/>
        </p:spPr>
      </p:pic>
      <p:sp>
        <p:nvSpPr>
          <p:cNvPr id="7" name="6 Estrella de 10 puntas"/>
          <p:cNvSpPr/>
          <p:nvPr/>
        </p:nvSpPr>
        <p:spPr>
          <a:xfrm>
            <a:off x="5868144" y="2708919"/>
            <a:ext cx="1008112" cy="8481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2">
                    <a:lumMod val="20000"/>
                    <a:lumOff val="80000"/>
                  </a:schemeClr>
                </a:solidFill>
              </a:rPr>
              <a:t>15,72</a:t>
            </a:r>
            <a:endParaRPr lang="es-EC" dirty="0">
              <a:solidFill>
                <a:schemeClr val="bg2">
                  <a:lumMod val="20000"/>
                  <a:lumOff val="80000"/>
                </a:schemeClr>
              </a:solidFill>
            </a:endParaRPr>
          </a:p>
        </p:txBody>
      </p:sp>
      <p:sp>
        <p:nvSpPr>
          <p:cNvPr id="9" name="8 Estrella de 8 puntas"/>
          <p:cNvSpPr/>
          <p:nvPr/>
        </p:nvSpPr>
        <p:spPr>
          <a:xfrm>
            <a:off x="5841922" y="3861048"/>
            <a:ext cx="1178349" cy="914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8,42</a:t>
            </a:r>
            <a:endParaRPr lang="es-EC" dirty="0"/>
          </a:p>
        </p:txBody>
      </p:sp>
    </p:spTree>
    <p:extLst>
      <p:ext uri="{BB962C8B-B14F-4D97-AF65-F5344CB8AC3E}">
        <p14:creationId xmlns:p14="http://schemas.microsoft.com/office/powerpoint/2010/main" val="24648031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517632" cy="1512168"/>
          </a:xfrm>
        </p:spPr>
        <p:txBody>
          <a:bodyPr>
            <a:normAutofit fontScale="90000"/>
          </a:bodyPr>
          <a:lstStyle/>
          <a:p>
            <a:r>
              <a:rPr lang="es-EC" sz="5400" dirty="0" smtClean="0"/>
              <a:t>CAUSAS DEL CRECIMIENTO DEL SECTOR DE LA CONSTRUCCIÓN </a:t>
            </a:r>
            <a:r>
              <a:rPr lang="es-EC" sz="5400" dirty="0"/>
              <a:t/>
            </a:r>
            <a:br>
              <a:rPr lang="es-EC" sz="5400" dirty="0"/>
            </a:br>
            <a:r>
              <a:rPr lang="es-EC" dirty="0" smtClean="0"/>
              <a:t> </a:t>
            </a:r>
            <a:endParaRPr lang="es-EC"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08372"/>
            <a:ext cx="2495550" cy="78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497" y="2399357"/>
            <a:ext cx="17604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399358"/>
            <a:ext cx="187220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924558" y="1268760"/>
            <a:ext cx="4419800"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Dolarización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356992"/>
            <a:ext cx="3035665" cy="248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65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28685145"/>
              </p:ext>
            </p:extLst>
          </p:nvPr>
        </p:nvGraphicFramePr>
        <p:xfrm>
          <a:off x="0" y="1039962"/>
          <a:ext cx="5832648" cy="3888431"/>
        </p:xfrm>
        <a:graphic>
          <a:graphicData uri="http://schemas.openxmlformats.org/drawingml/2006/table">
            <a:tbl>
              <a:tblPr firstRow="1" firstCol="1" bandRow="1">
                <a:tableStyleId>{7DF18680-E054-41AD-8BC1-D1AEF772440D}</a:tableStyleId>
              </a:tblPr>
              <a:tblGrid>
                <a:gridCol w="1458162"/>
                <a:gridCol w="1458162"/>
                <a:gridCol w="1458162"/>
                <a:gridCol w="1458162"/>
              </a:tblGrid>
              <a:tr h="1118463">
                <a:tc>
                  <a:txBody>
                    <a:bodyPr/>
                    <a:lstStyle/>
                    <a:p>
                      <a:pPr algn="ctr">
                        <a:lnSpc>
                          <a:spcPct val="150000"/>
                        </a:lnSpc>
                        <a:spcAft>
                          <a:spcPts val="0"/>
                        </a:spcAft>
                      </a:pPr>
                      <a:r>
                        <a:rPr lang="es-EC" sz="1400" dirty="0">
                          <a:solidFill>
                            <a:srgbClr val="002060"/>
                          </a:solidFill>
                          <a:effectLst/>
                        </a:rPr>
                        <a:t>Año</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Tasas De Desempleo</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Tasas De interés Activa</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Inflación</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dirty="0">
                          <a:solidFill>
                            <a:srgbClr val="002060"/>
                          </a:solidFill>
                          <a:effectLst/>
                        </a:rPr>
                        <a:t>2005</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8,5</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8,7</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2,1</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2006</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8,1</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8,9</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3,4</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2007</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7,4</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10,1</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2,3</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2008</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6,9</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9,8</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8,3</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2009</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8,5</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9,2</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4,3</a:t>
                      </a:r>
                      <a:endParaRPr lang="es-EC" sz="140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2010</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a:solidFill>
                            <a:srgbClr val="002060"/>
                          </a:solidFill>
                          <a:effectLst/>
                        </a:rPr>
                        <a:t>7,6</a:t>
                      </a:r>
                      <a:endParaRPr lang="es-EC" sz="140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9</a:t>
                      </a:r>
                      <a:endParaRPr lang="es-EC" sz="1400" dirty="0">
                        <a:solidFill>
                          <a:srgbClr val="002060"/>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400" dirty="0">
                          <a:solidFill>
                            <a:srgbClr val="002060"/>
                          </a:solidFill>
                          <a:effectLst/>
                        </a:rPr>
                        <a:t>3,3</a:t>
                      </a:r>
                      <a:endParaRPr lang="es-EC" sz="1400" dirty="0">
                        <a:solidFill>
                          <a:srgbClr val="002060"/>
                        </a:solidFill>
                        <a:effectLst/>
                        <a:latin typeface="Calibri"/>
                        <a:ea typeface="Calibri"/>
                        <a:cs typeface="Times New Roman"/>
                      </a:endParaRPr>
                    </a:p>
                  </a:txBody>
                  <a:tcPr marL="44450" marR="44450" marT="0" marB="0" anchor="ctr"/>
                </a:tc>
              </a:tr>
              <a:tr h="346246">
                <a:tc>
                  <a:txBody>
                    <a:bodyPr/>
                    <a:lstStyle/>
                    <a:p>
                      <a:pPr algn="ctr">
                        <a:lnSpc>
                          <a:spcPct val="150000"/>
                        </a:lnSpc>
                        <a:spcAft>
                          <a:spcPts val="0"/>
                        </a:spcAft>
                      </a:pPr>
                      <a:r>
                        <a:rPr lang="es-EC" sz="1400">
                          <a:solidFill>
                            <a:srgbClr val="002060"/>
                          </a:solidFill>
                          <a:effectLst/>
                        </a:rPr>
                        <a:t>Total </a:t>
                      </a:r>
                      <a:endParaRPr lang="es-EC" sz="140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a:solidFill>
                            <a:srgbClr val="002060"/>
                          </a:solidFill>
                          <a:effectLst/>
                        </a:rPr>
                        <a:t>47</a:t>
                      </a:r>
                      <a:endParaRPr lang="es-EC" sz="140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a:solidFill>
                            <a:srgbClr val="002060"/>
                          </a:solidFill>
                          <a:effectLst/>
                        </a:rPr>
                        <a:t>55,7</a:t>
                      </a:r>
                      <a:endParaRPr lang="es-EC" sz="140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dirty="0">
                          <a:solidFill>
                            <a:srgbClr val="002060"/>
                          </a:solidFill>
                          <a:effectLst/>
                        </a:rPr>
                        <a:t>23,7</a:t>
                      </a:r>
                      <a:endParaRPr lang="es-EC" sz="1400" dirty="0">
                        <a:solidFill>
                          <a:srgbClr val="002060"/>
                        </a:solidFill>
                        <a:effectLst/>
                        <a:latin typeface="Calibri"/>
                        <a:ea typeface="Calibri"/>
                        <a:cs typeface="Times New Roman"/>
                      </a:endParaRPr>
                    </a:p>
                  </a:txBody>
                  <a:tcPr marL="44450" marR="44450" marT="0" marB="0" anchor="b"/>
                </a:tc>
              </a:tr>
              <a:tr h="346246">
                <a:tc>
                  <a:txBody>
                    <a:bodyPr/>
                    <a:lstStyle/>
                    <a:p>
                      <a:pPr algn="ctr">
                        <a:lnSpc>
                          <a:spcPct val="150000"/>
                        </a:lnSpc>
                        <a:spcAft>
                          <a:spcPts val="0"/>
                        </a:spcAft>
                      </a:pPr>
                      <a:r>
                        <a:rPr lang="es-EC" sz="1400" b="1" dirty="0">
                          <a:solidFill>
                            <a:srgbClr val="002060"/>
                          </a:solidFill>
                          <a:effectLst/>
                        </a:rPr>
                        <a:t>Promedio </a:t>
                      </a:r>
                      <a:endParaRPr lang="es-EC" sz="1400" b="1" dirty="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b="1" dirty="0">
                          <a:solidFill>
                            <a:srgbClr val="002060"/>
                          </a:solidFill>
                          <a:effectLst/>
                        </a:rPr>
                        <a:t>7,83</a:t>
                      </a:r>
                      <a:endParaRPr lang="es-EC" sz="1400" b="1" dirty="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b="1" dirty="0">
                          <a:solidFill>
                            <a:srgbClr val="002060"/>
                          </a:solidFill>
                          <a:effectLst/>
                        </a:rPr>
                        <a:t>9,28</a:t>
                      </a:r>
                      <a:endParaRPr lang="es-EC" sz="1400" b="1" dirty="0">
                        <a:solidFill>
                          <a:srgbClr val="002060"/>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400" b="1" dirty="0" smtClean="0">
                          <a:solidFill>
                            <a:srgbClr val="002060"/>
                          </a:solidFill>
                          <a:effectLst/>
                          <a:latin typeface="+mn-lt"/>
                          <a:ea typeface="+mn-ea"/>
                          <a:cs typeface="+mn-cs"/>
                        </a:rPr>
                        <a:t>4,28</a:t>
                      </a:r>
                      <a:endParaRPr lang="es-EC" sz="1400" b="1" dirty="0">
                        <a:solidFill>
                          <a:srgbClr val="002060"/>
                        </a:solidFill>
                        <a:effectLst/>
                        <a:latin typeface="Calibri"/>
                        <a:ea typeface="Calibri"/>
                        <a:cs typeface="Times New Roman"/>
                      </a:endParaRPr>
                    </a:p>
                  </a:txBody>
                  <a:tcPr marL="44450" marR="44450" marT="0" marB="0" anchor="b"/>
                </a:tc>
              </a:tr>
            </a:tbl>
          </a:graphicData>
        </a:graphic>
      </p:graphicFrame>
      <p:graphicFrame>
        <p:nvGraphicFramePr>
          <p:cNvPr id="6" name="5 Diagrama"/>
          <p:cNvGraphicFramePr/>
          <p:nvPr>
            <p:extLst>
              <p:ext uri="{D42A27DB-BD31-4B8C-83A1-F6EECF244321}">
                <p14:modId xmlns:p14="http://schemas.microsoft.com/office/powerpoint/2010/main" val="1022878333"/>
              </p:ext>
            </p:extLst>
          </p:nvPr>
        </p:nvGraphicFramePr>
        <p:xfrm>
          <a:off x="5940152" y="1039962"/>
          <a:ext cx="3096344" cy="581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0" y="-11392"/>
            <a:ext cx="8327794" cy="923330"/>
          </a:xfrm>
          <a:prstGeom prst="rect">
            <a:avLst/>
          </a:prstGeom>
          <a:noFill/>
        </p:spPr>
        <p:txBody>
          <a:bodyPr wrap="none" lIns="91440" tIns="45720" rIns="91440" bIns="45720">
            <a:spAutoFit/>
          </a:bodyPr>
          <a:lstStyle/>
          <a:p>
            <a:pPr algn="ctr"/>
            <a:r>
              <a:rPr lang="es-EC"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Indicadores Económicos </a:t>
            </a:r>
            <a:endParaRPr lang="es-EC"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8" name="7 Conector angular"/>
          <p:cNvCxnSpPr/>
          <p:nvPr/>
        </p:nvCxnSpPr>
        <p:spPr>
          <a:xfrm rot="16200000" flipH="1">
            <a:off x="755576" y="3140968"/>
            <a:ext cx="1872208" cy="14401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3360" y="4941168"/>
            <a:ext cx="4572000" cy="646331"/>
          </a:xfrm>
          <a:prstGeom prst="rect">
            <a:avLst/>
          </a:prstGeom>
        </p:spPr>
        <p:txBody>
          <a:bodyPr>
            <a:spAutoFit/>
          </a:bodyPr>
          <a:lstStyle/>
          <a:p>
            <a:r>
              <a:rPr lang="es-ES_tradnl" dirty="0"/>
              <a:t> </a:t>
            </a:r>
            <a:endParaRPr lang="es-EC" dirty="0"/>
          </a:p>
          <a:p>
            <a:r>
              <a:rPr lang="es-ES_tradnl" dirty="0"/>
              <a:t>Fuente: </a:t>
            </a:r>
            <a:r>
              <a:rPr lang="es-EC" dirty="0"/>
              <a:t>(CEPAL, </a:t>
            </a:r>
            <a:r>
              <a:rPr lang="es-EC" dirty="0" smtClean="0"/>
              <a:t>2012)</a:t>
            </a:r>
            <a:endParaRPr lang="es-EC" dirty="0"/>
          </a:p>
        </p:txBody>
      </p:sp>
    </p:spTree>
    <p:extLst>
      <p:ext uri="{BB962C8B-B14F-4D97-AF65-F5344CB8AC3E}">
        <p14:creationId xmlns:p14="http://schemas.microsoft.com/office/powerpoint/2010/main" val="1287603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608647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058" y="2276872"/>
            <a:ext cx="246794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3 Marcador de contenido"/>
          <p:cNvGraphicFramePr>
            <a:graphicFrameLocks noGrp="1"/>
          </p:cNvGraphicFramePr>
          <p:nvPr>
            <p:ph idx="1"/>
            <p:extLst>
              <p:ext uri="{D42A27DB-BD31-4B8C-83A1-F6EECF244321}">
                <p14:modId xmlns:p14="http://schemas.microsoft.com/office/powerpoint/2010/main" val="464509153"/>
              </p:ext>
            </p:extLst>
          </p:nvPr>
        </p:nvGraphicFramePr>
        <p:xfrm>
          <a:off x="827584" y="3717032"/>
          <a:ext cx="6196013" cy="360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251520" y="88121"/>
            <a:ext cx="8280920" cy="923330"/>
          </a:xfrm>
          <a:prstGeom prst="rect">
            <a:avLst/>
          </a:prstGeom>
          <a:noFill/>
        </p:spPr>
        <p:txBody>
          <a:bodyPr wrap="square" lIns="91440" tIns="45720" rIns="91440" bIns="45720">
            <a:spAutoFit/>
          </a:bodyPr>
          <a:lstStyle/>
          <a:p>
            <a:pPr algn="ctr"/>
            <a:r>
              <a:rPr lang="es-ES_tradnl"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s-ES_tradnl"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emesas </a:t>
            </a:r>
            <a:r>
              <a:rPr lang="es-ES_tradnl"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s-ES_tradnl"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nternacionales</a:t>
            </a:r>
            <a:endParaRPr lang="es-EC"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07102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974709"/>
            <a:ext cx="6696744" cy="3108543"/>
          </a:xfrm>
          <a:prstGeom prst="rect">
            <a:avLst/>
          </a:prstGeom>
        </p:spPr>
        <p:txBody>
          <a:bodyPr wrap="square">
            <a:spAutoFit/>
          </a:bodyPr>
          <a:lstStyle/>
          <a:p>
            <a:pPr marL="457200" indent="-457200">
              <a:buFont typeface="Wingdings" pitchFamily="2" charset="2"/>
              <a:buChar char="q"/>
            </a:pPr>
            <a:r>
              <a:rPr lang="es-ES_tradnl" sz="2800" dirty="0"/>
              <a:t>Exportaciones petróleo general el 39% del total de ingresos del aparato productivo </a:t>
            </a:r>
          </a:p>
          <a:p>
            <a:pPr marL="457200" indent="-457200">
              <a:buFont typeface="Wingdings" pitchFamily="2" charset="2"/>
              <a:buChar char="q"/>
            </a:pPr>
            <a:r>
              <a:rPr lang="es-ES_tradnl" sz="2800" dirty="0"/>
              <a:t>Variabilidad positiva de precios del petróleo </a:t>
            </a:r>
            <a:r>
              <a:rPr lang="es-ES_tradnl" sz="2800" dirty="0" smtClean="0"/>
              <a:t>2006-</a:t>
            </a:r>
            <a:r>
              <a:rPr lang="es-ES_tradnl" sz="2800" dirty="0"/>
              <a:t>$53,17; para el 2010-$70,12 </a:t>
            </a:r>
            <a:r>
              <a:rPr lang="es-ES_tradnl" sz="2800" dirty="0" smtClean="0"/>
              <a:t>dólares</a:t>
            </a:r>
            <a:endParaRPr lang="es-ES_tradnl" sz="2800" dirty="0"/>
          </a:p>
          <a:p>
            <a:endParaRPr lang="es-ES_tradnl"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784" y="3029363"/>
            <a:ext cx="2144216" cy="379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Dodecágono"/>
          <p:cNvSpPr/>
          <p:nvPr/>
        </p:nvSpPr>
        <p:spPr>
          <a:xfrm>
            <a:off x="2051720" y="5097383"/>
            <a:ext cx="1872208" cy="1560264"/>
          </a:xfrm>
          <a:prstGeom prst="dodec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1400" b="1" dirty="0" smtClean="0">
                <a:solidFill>
                  <a:schemeClr val="tx1"/>
                </a:solidFill>
              </a:rPr>
              <a:t>$16, 95</a:t>
            </a:r>
            <a:endParaRPr lang="es-EC" sz="1400" b="1" dirty="0">
              <a:solidFill>
                <a:schemeClr val="tx1"/>
              </a:solidFill>
            </a:endParaRPr>
          </a:p>
        </p:txBody>
      </p:sp>
      <p:sp>
        <p:nvSpPr>
          <p:cNvPr id="6" name="5 Rectángulo"/>
          <p:cNvSpPr/>
          <p:nvPr/>
        </p:nvSpPr>
        <p:spPr>
          <a:xfrm>
            <a:off x="251520" y="188640"/>
            <a:ext cx="8568952" cy="1754326"/>
          </a:xfrm>
          <a:prstGeom prst="rect">
            <a:avLst/>
          </a:prstGeom>
          <a:noFill/>
        </p:spPr>
        <p:txBody>
          <a:bodyPr wrap="square" lIns="91440" tIns="45720" rIns="91440" bIns="45720">
            <a:spAutoFit/>
          </a:bodyPr>
          <a:lstStyle/>
          <a:p>
            <a:pPr algn="ctr"/>
            <a:r>
              <a:rPr lang="es-ES_tradnl" sz="5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Tendencia al alza en los precios del petróleo</a:t>
            </a:r>
            <a:r>
              <a:rPr lang="es-ES_tradn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C"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78376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43000" y="33148"/>
            <a:ext cx="9001000" cy="2027700"/>
          </a:xfrm>
        </p:spPr>
        <p:txBody>
          <a:bodyPr>
            <a:normAutofit fontScale="90000"/>
          </a:bodyPr>
          <a:lstStyle/>
          <a:p>
            <a:r>
              <a:rPr lang="es-EC" sz="5300" dirty="0" smtClean="0"/>
              <a:t>LA REACTIVACIÓN DE LOS CRÉDITOS HIPOTECARIOS DEL IESS</a:t>
            </a:r>
            <a:r>
              <a:rPr lang="es-EC" sz="5400" dirty="0"/>
              <a:t/>
            </a:r>
            <a:br>
              <a:rPr lang="es-EC" sz="5400" dirty="0"/>
            </a:br>
            <a:endParaRPr lang="es-EC" dirty="0"/>
          </a:p>
        </p:txBody>
      </p:sp>
    </p:spTree>
    <p:extLst>
      <p:ext uri="{BB962C8B-B14F-4D97-AF65-F5344CB8AC3E}">
        <p14:creationId xmlns:p14="http://schemas.microsoft.com/office/powerpoint/2010/main" val="1458733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2274838"/>
            <a:ext cx="6462464" cy="1938992"/>
          </a:xfrm>
          <a:prstGeom prst="rect">
            <a:avLst/>
          </a:prstGeom>
        </p:spPr>
        <p:txBody>
          <a:bodyPr wrap="square">
            <a:spAutoFit/>
          </a:bodyPr>
          <a:lstStyle/>
          <a:p>
            <a:pPr indent="-342900">
              <a:buFont typeface="Wingdings" pitchFamily="2" charset="2"/>
              <a:buChar char="q"/>
            </a:pPr>
            <a:r>
              <a:rPr lang="es-EC" sz="2000" dirty="0"/>
              <a:t>Políticas de gobierno   economista Rafael Correa respecto al Incremento del bono de la vivienda </a:t>
            </a:r>
          </a:p>
          <a:p>
            <a:pPr marL="285750" indent="-285750">
              <a:buFont typeface="Wingdings" pitchFamily="2" charset="2"/>
              <a:buChar char="q"/>
            </a:pPr>
            <a:r>
              <a:rPr lang="es-EC" sz="2000" dirty="0"/>
              <a:t>Pago de deuda de 888 millones de dólares al IESS</a:t>
            </a:r>
          </a:p>
          <a:p>
            <a:pPr marL="285750" indent="-285750">
              <a:buFont typeface="Wingdings" pitchFamily="2" charset="2"/>
              <a:buChar char="q"/>
            </a:pPr>
            <a:r>
              <a:rPr lang="es-EC" sz="2000" dirty="0"/>
              <a:t>Creación BIESS</a:t>
            </a:r>
          </a:p>
          <a:p>
            <a:pPr marL="285750" indent="-285750">
              <a:buFont typeface="Wingdings" pitchFamily="2" charset="2"/>
              <a:buChar char="q"/>
            </a:pPr>
            <a:r>
              <a:rPr lang="es-EC" sz="2000" dirty="0"/>
              <a:t>Influencia políticas del IESS asignación montos de crédito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768" y="4827240"/>
            <a:ext cx="22669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589240"/>
            <a:ext cx="20859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628" y="2640419"/>
            <a:ext cx="25527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896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675159092"/>
              </p:ext>
            </p:extLst>
          </p:nvPr>
        </p:nvGraphicFramePr>
        <p:xfrm>
          <a:off x="395536" y="449476"/>
          <a:ext cx="2592288" cy="2468880"/>
        </p:xfrm>
        <a:graphic>
          <a:graphicData uri="http://schemas.openxmlformats.org/drawingml/2006/table">
            <a:tbl>
              <a:tblPr firstRow="1" firstCol="1" bandRow="1">
                <a:tableStyleId>{5C22544A-7EE6-4342-B048-85BDC9FD1C3A}</a:tableStyleId>
              </a:tblPr>
              <a:tblGrid>
                <a:gridCol w="864096"/>
                <a:gridCol w="864096"/>
                <a:gridCol w="864096"/>
              </a:tblGrid>
              <a:tr h="581025">
                <a:tc>
                  <a:txBody>
                    <a:bodyPr/>
                    <a:lstStyle/>
                    <a:p>
                      <a:pPr algn="just">
                        <a:lnSpc>
                          <a:spcPct val="150000"/>
                        </a:lnSpc>
                        <a:spcAft>
                          <a:spcPts val="0"/>
                        </a:spcAft>
                      </a:pPr>
                      <a:r>
                        <a:rPr lang="es-EC" sz="1200" dirty="0">
                          <a:effectLst/>
                        </a:rPr>
                        <a:t>Año</a:t>
                      </a:r>
                      <a:endParaRPr lang="es-EC" sz="11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dirty="0">
                          <a:effectLst/>
                        </a:rPr>
                        <a:t>Millones de dólares</a:t>
                      </a:r>
                      <a:endParaRPr lang="es-EC" sz="11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 Aumento</a:t>
                      </a:r>
                      <a:endParaRPr lang="es-EC" sz="1100">
                        <a:effectLst/>
                        <a:latin typeface="Calibri"/>
                        <a:ea typeface="Calibri"/>
                        <a:cs typeface="Times New Roman"/>
                      </a:endParaRPr>
                    </a:p>
                  </a:txBody>
                  <a:tcPr marL="68580" marR="68580" marT="0" marB="0" anchor="ctr"/>
                </a:tc>
              </a:tr>
              <a:tr h="200025">
                <a:tc>
                  <a:txBody>
                    <a:bodyPr/>
                    <a:lstStyle/>
                    <a:p>
                      <a:pPr algn="just">
                        <a:lnSpc>
                          <a:spcPct val="150000"/>
                        </a:lnSpc>
                        <a:spcAft>
                          <a:spcPts val="0"/>
                        </a:spcAft>
                      </a:pPr>
                      <a:r>
                        <a:rPr lang="es-EC" sz="1200">
                          <a:effectLst/>
                        </a:rPr>
                        <a:t>2005</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20</a:t>
                      </a:r>
                      <a:endParaRPr lang="es-EC" sz="1100">
                        <a:effectLst/>
                        <a:latin typeface="Calibri"/>
                        <a:ea typeface="Calibri"/>
                        <a:cs typeface="Times New Roman"/>
                      </a:endParaRPr>
                    </a:p>
                  </a:txBody>
                  <a:tcPr marL="68580" marR="68580" marT="0" marB="0" anchor="ctr"/>
                </a:tc>
                <a:tc>
                  <a:txBody>
                    <a:bodyPr/>
                    <a:lstStyle/>
                    <a:p>
                      <a:endParaRPr lang="es-EC" sz="1100" dirty="0">
                        <a:effectLst/>
                        <a:latin typeface="Calibri"/>
                      </a:endParaRPr>
                    </a:p>
                  </a:txBody>
                  <a:tcPr marL="68580" marR="68580" marT="0" marB="0" anchor="ctr"/>
                </a:tc>
              </a:tr>
              <a:tr h="200025">
                <a:tc>
                  <a:txBody>
                    <a:bodyPr/>
                    <a:lstStyle/>
                    <a:p>
                      <a:pPr algn="just">
                        <a:lnSpc>
                          <a:spcPct val="150000"/>
                        </a:lnSpc>
                        <a:spcAft>
                          <a:spcPts val="0"/>
                        </a:spcAft>
                      </a:pPr>
                      <a:r>
                        <a:rPr lang="es-EC" sz="1200">
                          <a:effectLst/>
                        </a:rPr>
                        <a:t>2006</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18</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-10,00%</a:t>
                      </a:r>
                      <a:endParaRPr lang="es-EC" sz="1100">
                        <a:effectLst/>
                        <a:latin typeface="Calibri"/>
                        <a:ea typeface="Calibri"/>
                        <a:cs typeface="Times New Roman"/>
                      </a:endParaRPr>
                    </a:p>
                  </a:txBody>
                  <a:tcPr marL="68580" marR="68580" marT="0" marB="0" anchor="ctr"/>
                </a:tc>
              </a:tr>
              <a:tr h="200025">
                <a:tc>
                  <a:txBody>
                    <a:bodyPr/>
                    <a:lstStyle/>
                    <a:p>
                      <a:pPr algn="just">
                        <a:lnSpc>
                          <a:spcPct val="150000"/>
                        </a:lnSpc>
                        <a:spcAft>
                          <a:spcPts val="0"/>
                        </a:spcAft>
                      </a:pPr>
                      <a:r>
                        <a:rPr lang="es-EC" sz="1200">
                          <a:effectLst/>
                        </a:rPr>
                        <a:t>2007</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21</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16,67%</a:t>
                      </a:r>
                      <a:endParaRPr lang="es-EC" sz="1100">
                        <a:effectLst/>
                        <a:latin typeface="Calibri"/>
                        <a:ea typeface="Calibri"/>
                        <a:cs typeface="Times New Roman"/>
                      </a:endParaRPr>
                    </a:p>
                  </a:txBody>
                  <a:tcPr marL="68580" marR="68580" marT="0" marB="0" anchor="ctr"/>
                </a:tc>
              </a:tr>
              <a:tr h="200025">
                <a:tc>
                  <a:txBody>
                    <a:bodyPr/>
                    <a:lstStyle/>
                    <a:p>
                      <a:pPr algn="just">
                        <a:lnSpc>
                          <a:spcPct val="150000"/>
                        </a:lnSpc>
                        <a:spcAft>
                          <a:spcPts val="0"/>
                        </a:spcAft>
                      </a:pPr>
                      <a:r>
                        <a:rPr lang="es-EC" sz="1200">
                          <a:effectLst/>
                        </a:rPr>
                        <a:t>2008</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24</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14,29%</a:t>
                      </a:r>
                      <a:endParaRPr lang="es-EC" sz="1100">
                        <a:effectLst/>
                        <a:latin typeface="Calibri"/>
                        <a:ea typeface="Calibri"/>
                        <a:cs typeface="Times New Roman"/>
                      </a:endParaRPr>
                    </a:p>
                  </a:txBody>
                  <a:tcPr marL="68580" marR="68580" marT="0" marB="0" anchor="ctr"/>
                </a:tc>
              </a:tr>
              <a:tr h="200025">
                <a:tc>
                  <a:txBody>
                    <a:bodyPr/>
                    <a:lstStyle/>
                    <a:p>
                      <a:pPr algn="just">
                        <a:lnSpc>
                          <a:spcPct val="150000"/>
                        </a:lnSpc>
                        <a:spcAft>
                          <a:spcPts val="0"/>
                        </a:spcAft>
                      </a:pPr>
                      <a:r>
                        <a:rPr lang="es-EC" sz="1200" b="1">
                          <a:solidFill>
                            <a:srgbClr val="FF0000"/>
                          </a:solidFill>
                          <a:effectLst/>
                        </a:rPr>
                        <a:t>2009</a:t>
                      </a:r>
                      <a:endParaRPr lang="es-EC" sz="1100" b="1">
                        <a:solidFill>
                          <a:srgbClr val="FF0000"/>
                        </a:solidFill>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b="1">
                          <a:solidFill>
                            <a:srgbClr val="FF0000"/>
                          </a:solidFill>
                          <a:effectLst/>
                        </a:rPr>
                        <a:t>444</a:t>
                      </a:r>
                      <a:endParaRPr lang="es-EC" sz="1100" b="1">
                        <a:solidFill>
                          <a:srgbClr val="FF0000"/>
                        </a:solidFill>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b="1" dirty="0">
                          <a:solidFill>
                            <a:srgbClr val="FF0000"/>
                          </a:solidFill>
                          <a:effectLst/>
                        </a:rPr>
                        <a:t>1.750%</a:t>
                      </a:r>
                      <a:endParaRPr lang="es-EC" sz="1100" b="1" dirty="0">
                        <a:solidFill>
                          <a:srgbClr val="FF0000"/>
                        </a:solidFill>
                        <a:effectLst/>
                        <a:latin typeface="Calibri"/>
                        <a:ea typeface="Calibri"/>
                        <a:cs typeface="Times New Roman"/>
                      </a:endParaRPr>
                    </a:p>
                  </a:txBody>
                  <a:tcPr marL="68580" marR="68580" marT="0" marB="0" anchor="ctr"/>
                </a:tc>
              </a:tr>
              <a:tr h="200025">
                <a:tc>
                  <a:txBody>
                    <a:bodyPr/>
                    <a:lstStyle/>
                    <a:p>
                      <a:pPr algn="just">
                        <a:lnSpc>
                          <a:spcPct val="150000"/>
                        </a:lnSpc>
                        <a:spcAft>
                          <a:spcPts val="0"/>
                        </a:spcAft>
                      </a:pPr>
                      <a:r>
                        <a:rPr lang="es-EC" sz="1200">
                          <a:effectLst/>
                        </a:rPr>
                        <a:t>2010</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535</a:t>
                      </a:r>
                      <a:endParaRPr lang="es-EC" sz="11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dirty="0">
                          <a:effectLst/>
                        </a:rPr>
                        <a:t>20,50%</a:t>
                      </a:r>
                      <a:endParaRPr lang="es-EC" sz="1100" dirty="0">
                        <a:effectLst/>
                        <a:latin typeface="Calibri"/>
                        <a:ea typeface="Calibri"/>
                        <a:cs typeface="Times New Roman"/>
                      </a:endParaRPr>
                    </a:p>
                  </a:txBody>
                  <a:tcPr marL="68580" marR="68580" marT="0" marB="0" anchor="ctr"/>
                </a:tc>
              </a:tr>
            </a:tbl>
          </a:graphicData>
        </a:graphic>
      </p:graphicFrame>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683916"/>
            <a:ext cx="1728192" cy="106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3 Marcador de contenido"/>
          <p:cNvGraphicFramePr>
            <a:graphicFrameLocks/>
          </p:cNvGraphicFramePr>
          <p:nvPr>
            <p:extLst>
              <p:ext uri="{D42A27DB-BD31-4B8C-83A1-F6EECF244321}">
                <p14:modId xmlns:p14="http://schemas.microsoft.com/office/powerpoint/2010/main" val="3626357457"/>
              </p:ext>
            </p:extLst>
          </p:nvPr>
        </p:nvGraphicFramePr>
        <p:xfrm>
          <a:off x="191790" y="4077072"/>
          <a:ext cx="5880100" cy="1920240"/>
        </p:xfrm>
        <a:graphic>
          <a:graphicData uri="http://schemas.openxmlformats.org/drawingml/2006/table">
            <a:tbl>
              <a:tblPr firstRow="1" firstCol="1" bandRow="1">
                <a:tableStyleId>{5C22544A-7EE6-4342-B048-85BDC9FD1C3A}</a:tableStyleId>
              </a:tblPr>
              <a:tblGrid>
                <a:gridCol w="1244600"/>
                <a:gridCol w="762000"/>
                <a:gridCol w="825500"/>
                <a:gridCol w="762000"/>
                <a:gridCol w="762000"/>
                <a:gridCol w="762000"/>
                <a:gridCol w="762000"/>
              </a:tblGrid>
              <a:tr h="200025">
                <a:tc>
                  <a:txBody>
                    <a:bodyPr/>
                    <a:lstStyle/>
                    <a:p>
                      <a:pPr algn="just">
                        <a:lnSpc>
                          <a:spcPct val="150000"/>
                        </a:lnSpc>
                        <a:spcAft>
                          <a:spcPts val="0"/>
                        </a:spcAft>
                      </a:pPr>
                      <a:r>
                        <a:rPr lang="es-ES" sz="1200" dirty="0">
                          <a:effectLst/>
                        </a:rPr>
                        <a:t>Año</a:t>
                      </a:r>
                      <a:endParaRPr lang="es-EC" sz="1100" dirty="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2005</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2006</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2007</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2008</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2009</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2010</a:t>
                      </a:r>
                      <a:endParaRPr lang="es-EC" sz="1100">
                        <a:solidFill>
                          <a:srgbClr val="943634"/>
                        </a:solidFill>
                        <a:effectLst/>
                        <a:latin typeface="Calibri"/>
                        <a:ea typeface="Calibri"/>
                        <a:cs typeface="Times New Roman"/>
                      </a:endParaRPr>
                    </a:p>
                  </a:txBody>
                  <a:tcPr marL="68580" marR="68580" marT="0" marB="0"/>
                </a:tc>
              </a:tr>
              <a:tr h="333375">
                <a:tc>
                  <a:txBody>
                    <a:bodyPr/>
                    <a:lstStyle/>
                    <a:p>
                      <a:pPr algn="just">
                        <a:lnSpc>
                          <a:spcPct val="150000"/>
                        </a:lnSpc>
                        <a:spcAft>
                          <a:spcPts val="0"/>
                        </a:spcAft>
                      </a:pPr>
                      <a:r>
                        <a:rPr lang="es-ES" sz="1200">
                          <a:effectLst/>
                        </a:rPr>
                        <a:t>Monto de crédito (en millones)</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20</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18</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21</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24</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444</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535</a:t>
                      </a:r>
                      <a:endParaRPr lang="es-EC" sz="1100">
                        <a:solidFill>
                          <a:srgbClr val="943634"/>
                        </a:solidFill>
                        <a:effectLst/>
                        <a:latin typeface="Calibri"/>
                        <a:ea typeface="Calibri"/>
                        <a:cs typeface="Times New Roman"/>
                      </a:endParaRPr>
                    </a:p>
                  </a:txBody>
                  <a:tcPr marL="68580" marR="68580" marT="0" marB="0"/>
                </a:tc>
              </a:tr>
              <a:tr h="333375">
                <a:tc>
                  <a:txBody>
                    <a:bodyPr/>
                    <a:lstStyle/>
                    <a:p>
                      <a:pPr algn="just">
                        <a:lnSpc>
                          <a:spcPct val="150000"/>
                        </a:lnSpc>
                        <a:spcAft>
                          <a:spcPts val="0"/>
                        </a:spcAft>
                      </a:pPr>
                      <a:r>
                        <a:rPr lang="es-ES" sz="1200">
                          <a:effectLst/>
                        </a:rPr>
                        <a:t>Familias beneficiadas</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700</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612</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890</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1113</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10288</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19162</a:t>
                      </a:r>
                      <a:endParaRPr lang="es-EC" sz="1100">
                        <a:solidFill>
                          <a:srgbClr val="943634"/>
                        </a:solidFill>
                        <a:effectLst/>
                        <a:latin typeface="Calibri"/>
                        <a:ea typeface="Calibri"/>
                        <a:cs typeface="Times New Roman"/>
                      </a:endParaRPr>
                    </a:p>
                  </a:txBody>
                  <a:tcPr marL="68580" marR="68580" marT="0" marB="0"/>
                </a:tc>
              </a:tr>
              <a:tr h="200025">
                <a:tc>
                  <a:txBody>
                    <a:bodyPr/>
                    <a:lstStyle/>
                    <a:p>
                      <a:pPr algn="just">
                        <a:lnSpc>
                          <a:spcPct val="150000"/>
                        </a:lnSpc>
                        <a:spcAft>
                          <a:spcPts val="0"/>
                        </a:spcAft>
                      </a:pPr>
                      <a:r>
                        <a:rPr lang="es-ES" sz="1200">
                          <a:effectLst/>
                        </a:rPr>
                        <a:t>Tasa promedio</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 </a:t>
                      </a:r>
                      <a:endParaRPr lang="es-EC" sz="1100" dirty="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-10,00%</a:t>
                      </a:r>
                      <a:endParaRPr lang="es-EC" sz="1100" dirty="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16,67%</a:t>
                      </a:r>
                      <a:endParaRPr lang="es-EC" sz="1100" dirty="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14,29%</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1750,00%</a:t>
                      </a:r>
                      <a:endParaRPr lang="es-EC" sz="1100">
                        <a:solidFill>
                          <a:srgbClr val="943634"/>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20,50%</a:t>
                      </a:r>
                      <a:endParaRPr lang="es-EC" sz="1100" dirty="0">
                        <a:solidFill>
                          <a:srgbClr val="943634"/>
                        </a:solidFill>
                        <a:effectLst/>
                        <a:latin typeface="Calibri"/>
                        <a:ea typeface="Calibri"/>
                        <a:cs typeface="Times New Roman"/>
                      </a:endParaRPr>
                    </a:p>
                  </a:txBody>
                  <a:tcPr marL="68580" marR="68580" marT="0" marB="0"/>
                </a:tc>
              </a:tr>
            </a:tbl>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01208"/>
            <a:ext cx="96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88032" y="2924944"/>
            <a:ext cx="4572000" cy="646331"/>
          </a:xfrm>
          <a:prstGeom prst="rect">
            <a:avLst/>
          </a:prstGeom>
        </p:spPr>
        <p:txBody>
          <a:bodyPr>
            <a:spAutoFit/>
          </a:bodyPr>
          <a:lstStyle/>
          <a:p>
            <a:r>
              <a:rPr lang="es-ES_tradnl" dirty="0"/>
              <a:t>Fuente: </a:t>
            </a:r>
            <a:r>
              <a:rPr lang="es-EC" dirty="0"/>
              <a:t>(BIESS, 2012)</a:t>
            </a:r>
          </a:p>
          <a:p>
            <a:r>
              <a:rPr lang="es-ES_tradnl" dirty="0"/>
              <a:t>Elaborado por: Gabriela Torres </a:t>
            </a:r>
            <a:endParaRPr lang="es-EC" dirty="0"/>
          </a:p>
        </p:txBody>
      </p:sp>
      <p:sp>
        <p:nvSpPr>
          <p:cNvPr id="9" name="8 Rectángulo"/>
          <p:cNvSpPr/>
          <p:nvPr/>
        </p:nvSpPr>
        <p:spPr>
          <a:xfrm>
            <a:off x="0" y="6177683"/>
            <a:ext cx="4572000" cy="646331"/>
          </a:xfrm>
          <a:prstGeom prst="rect">
            <a:avLst/>
          </a:prstGeom>
        </p:spPr>
        <p:txBody>
          <a:bodyPr>
            <a:spAutoFit/>
          </a:bodyPr>
          <a:lstStyle/>
          <a:p>
            <a:r>
              <a:rPr lang="es-ES_tradnl" dirty="0"/>
              <a:t>Fuente: </a:t>
            </a:r>
            <a:r>
              <a:rPr lang="es-EC" dirty="0"/>
              <a:t>(BIESS, 2012)</a:t>
            </a:r>
          </a:p>
          <a:p>
            <a:r>
              <a:rPr lang="es-ES_tradnl" dirty="0"/>
              <a:t>Elaborado por: Gabriela Torres </a:t>
            </a:r>
            <a:endParaRPr lang="es-EC" dirty="0"/>
          </a:p>
        </p:txBody>
      </p:sp>
    </p:spTree>
    <p:extLst>
      <p:ext uri="{BB962C8B-B14F-4D97-AF65-F5344CB8AC3E}">
        <p14:creationId xmlns:p14="http://schemas.microsoft.com/office/powerpoint/2010/main" val="3934590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Préstamos Hipotecarios </a:t>
            </a:r>
            <a:endParaRPr lang="es-EC" dirty="0"/>
          </a:p>
        </p:txBody>
      </p:sp>
      <p:sp>
        <p:nvSpPr>
          <p:cNvPr id="3" name="2 Rectángulo"/>
          <p:cNvSpPr/>
          <p:nvPr/>
        </p:nvSpPr>
        <p:spPr>
          <a:xfrm>
            <a:off x="251520" y="2420888"/>
            <a:ext cx="3528392" cy="2308324"/>
          </a:xfrm>
          <a:prstGeom prst="rect">
            <a:avLst/>
          </a:prstGeom>
        </p:spPr>
        <p:txBody>
          <a:bodyPr wrap="square">
            <a:spAutoFit/>
          </a:bodyPr>
          <a:lstStyle/>
          <a:p>
            <a:pPr marL="285750" lvl="0" indent="-285750">
              <a:buFont typeface="Wingdings" pitchFamily="2" charset="2"/>
              <a:buChar char="q"/>
            </a:pPr>
            <a:r>
              <a:rPr lang="es-ES_tradnl" dirty="0"/>
              <a:t>Casas</a:t>
            </a:r>
            <a:endParaRPr lang="es-EC" dirty="0"/>
          </a:p>
          <a:p>
            <a:pPr marL="285750" lvl="0" indent="-285750">
              <a:buFont typeface="Wingdings" pitchFamily="2" charset="2"/>
              <a:buChar char="q"/>
            </a:pPr>
            <a:r>
              <a:rPr lang="es-ES_tradnl" dirty="0"/>
              <a:t>Apartamentos</a:t>
            </a:r>
            <a:endParaRPr lang="es-EC" dirty="0"/>
          </a:p>
          <a:p>
            <a:pPr marL="285750" lvl="0" indent="-285750">
              <a:buFont typeface="Wingdings" pitchFamily="2" charset="2"/>
              <a:buChar char="q"/>
            </a:pPr>
            <a:r>
              <a:rPr lang="es-ES_tradnl" dirty="0"/>
              <a:t>Oficinas</a:t>
            </a:r>
            <a:endParaRPr lang="es-EC" dirty="0"/>
          </a:p>
          <a:p>
            <a:pPr marL="285750" lvl="0" indent="-285750">
              <a:buFont typeface="Wingdings" pitchFamily="2" charset="2"/>
              <a:buChar char="q"/>
            </a:pPr>
            <a:r>
              <a:rPr lang="es-ES_tradnl" dirty="0"/>
              <a:t>Locales Comerciales</a:t>
            </a:r>
            <a:endParaRPr lang="es-EC" dirty="0"/>
          </a:p>
          <a:p>
            <a:pPr marL="285750" lvl="0" indent="-285750">
              <a:buFont typeface="Wingdings" pitchFamily="2" charset="2"/>
              <a:buChar char="q"/>
            </a:pPr>
            <a:r>
              <a:rPr lang="es-ES_tradnl" dirty="0"/>
              <a:t>Terrenos</a:t>
            </a:r>
            <a:endParaRPr lang="es-EC" dirty="0"/>
          </a:p>
          <a:p>
            <a:pPr marL="285750" lvl="0" indent="-285750">
              <a:buFont typeface="Wingdings" pitchFamily="2" charset="2"/>
              <a:buChar char="q"/>
            </a:pPr>
            <a:r>
              <a:rPr lang="es-ES_tradnl" dirty="0"/>
              <a:t>Consultorios</a:t>
            </a:r>
            <a:endParaRPr lang="es-EC" dirty="0"/>
          </a:p>
          <a:p>
            <a:pPr marL="285750" lvl="0" indent="-285750">
              <a:buFont typeface="Wingdings" pitchFamily="2" charset="2"/>
              <a:buChar char="q"/>
            </a:pPr>
            <a:r>
              <a:rPr lang="es-ES_tradnl" dirty="0"/>
              <a:t>Remodelación y ampliación </a:t>
            </a:r>
            <a:endParaRPr lang="es-EC" dirty="0"/>
          </a:p>
          <a:p>
            <a:pPr marL="285750" lvl="0" indent="-285750">
              <a:buFont typeface="Wingdings" pitchFamily="2" charset="2"/>
              <a:buChar char="q"/>
            </a:pPr>
            <a:r>
              <a:rPr lang="es-ES_tradnl" dirty="0"/>
              <a:t>Adquisición de terreno </a:t>
            </a:r>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019" y="2204864"/>
            <a:ext cx="16383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43263"/>
            <a:ext cx="1114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05064"/>
            <a:ext cx="1638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015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5400" dirty="0" smtClean="0"/>
              <a:t>IMPACTO ECONÓMICO </a:t>
            </a:r>
            <a:r>
              <a:rPr lang="es-EC" sz="5400" dirty="0"/>
              <a:t/>
            </a:r>
            <a:br>
              <a:rPr lang="es-EC" sz="5400" dirty="0"/>
            </a:b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715304138"/>
              </p:ext>
            </p:extLst>
          </p:nvPr>
        </p:nvGraphicFramePr>
        <p:xfrm>
          <a:off x="539552" y="1412776"/>
          <a:ext cx="3873500" cy="2489422"/>
        </p:xfrm>
        <a:graphic>
          <a:graphicData uri="http://schemas.openxmlformats.org/drawingml/2006/table">
            <a:tbl>
              <a:tblPr firstRow="1" firstCol="1" bandRow="1">
                <a:tableStyleId>{5C22544A-7EE6-4342-B048-85BDC9FD1C3A}</a:tableStyleId>
              </a:tblPr>
              <a:tblGrid>
                <a:gridCol w="635000"/>
                <a:gridCol w="1016000"/>
                <a:gridCol w="876300"/>
                <a:gridCol w="1346200"/>
              </a:tblGrid>
              <a:tr h="792088">
                <a:tc>
                  <a:txBody>
                    <a:bodyPr/>
                    <a:lstStyle/>
                    <a:p>
                      <a:pPr algn="ctr">
                        <a:lnSpc>
                          <a:spcPct val="115000"/>
                        </a:lnSpc>
                        <a:spcAft>
                          <a:spcPts val="0"/>
                        </a:spcAft>
                      </a:pPr>
                      <a:r>
                        <a:rPr lang="es-EC" sz="1200" dirty="0">
                          <a:effectLst/>
                        </a:rPr>
                        <a:t>AÑO</a:t>
                      </a:r>
                      <a:endParaRPr lang="es-EC" sz="1100" dirty="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dirty="0">
                          <a:effectLst/>
                        </a:rPr>
                        <a:t>PIB </a:t>
                      </a:r>
                      <a:r>
                        <a:rPr lang="es-EC" sz="1200" dirty="0" smtClean="0">
                          <a:effectLst/>
                        </a:rPr>
                        <a:t> MILLONES</a:t>
                      </a:r>
                      <a:r>
                        <a:rPr lang="es-EC" sz="1200" baseline="0" dirty="0" smtClean="0">
                          <a:effectLst/>
                        </a:rPr>
                        <a:t> DE USD</a:t>
                      </a:r>
                      <a:endParaRPr lang="es-EC" sz="1100" dirty="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 AUMENTO </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dirty="0">
                        <a:effectLst/>
                        <a:latin typeface="Calibri"/>
                      </a:endParaRPr>
                    </a:p>
                  </a:txBody>
                  <a:tcPr marL="44450" marR="44450" marT="0" marB="0" anchor="b"/>
                </a:tc>
              </a:tr>
              <a:tr h="282889">
                <a:tc>
                  <a:txBody>
                    <a:bodyPr/>
                    <a:lstStyle/>
                    <a:p>
                      <a:pPr algn="ctr">
                        <a:lnSpc>
                          <a:spcPct val="115000"/>
                        </a:lnSpc>
                        <a:spcAft>
                          <a:spcPts val="0"/>
                        </a:spcAft>
                      </a:pPr>
                      <a:r>
                        <a:rPr lang="es-EC" sz="1200">
                          <a:effectLst/>
                        </a:rPr>
                        <a:t>2005</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20.965,90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 </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a:effectLst/>
                        <a:latin typeface="Calibri"/>
                      </a:endParaRPr>
                    </a:p>
                  </a:txBody>
                  <a:tcPr marL="44450" marR="44450" marT="0" marB="0" anchor="b"/>
                </a:tc>
              </a:tr>
              <a:tr h="282889">
                <a:tc>
                  <a:txBody>
                    <a:bodyPr/>
                    <a:lstStyle/>
                    <a:p>
                      <a:pPr algn="ctr">
                        <a:lnSpc>
                          <a:spcPct val="115000"/>
                        </a:lnSpc>
                        <a:spcAft>
                          <a:spcPts val="0"/>
                        </a:spcAft>
                      </a:pPr>
                      <a:r>
                        <a:rPr lang="es-EC" sz="1200">
                          <a:effectLst/>
                        </a:rPr>
                        <a:t>2006</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21.962,10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4,75</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a:effectLst/>
                        <a:latin typeface="Calibri"/>
                      </a:endParaRPr>
                    </a:p>
                  </a:txBody>
                  <a:tcPr marL="44450" marR="44450" marT="0" marB="0" anchor="b"/>
                </a:tc>
              </a:tr>
              <a:tr h="282889">
                <a:tc>
                  <a:txBody>
                    <a:bodyPr/>
                    <a:lstStyle/>
                    <a:p>
                      <a:pPr algn="ctr">
                        <a:lnSpc>
                          <a:spcPct val="115000"/>
                        </a:lnSpc>
                        <a:spcAft>
                          <a:spcPts val="0"/>
                        </a:spcAft>
                      </a:pPr>
                      <a:r>
                        <a:rPr lang="es-EC" sz="1200">
                          <a:effectLst/>
                        </a:rPr>
                        <a:t>2007</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22.409,70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2,04</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a:effectLst/>
                        <a:latin typeface="Calibri"/>
                      </a:endParaRPr>
                    </a:p>
                  </a:txBody>
                  <a:tcPr marL="44450" marR="44450" marT="0" marB="0" anchor="b"/>
                </a:tc>
              </a:tr>
              <a:tr h="282889">
                <a:tc>
                  <a:txBody>
                    <a:bodyPr/>
                    <a:lstStyle/>
                    <a:p>
                      <a:pPr algn="ctr">
                        <a:lnSpc>
                          <a:spcPct val="115000"/>
                        </a:lnSpc>
                        <a:spcAft>
                          <a:spcPts val="0"/>
                        </a:spcAft>
                      </a:pPr>
                      <a:r>
                        <a:rPr lang="es-EC" sz="1200">
                          <a:effectLst/>
                        </a:rPr>
                        <a:t>2008</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24.032,50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7,24</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a:effectLst/>
                        <a:latin typeface="Calibri"/>
                      </a:endParaRPr>
                    </a:p>
                  </a:txBody>
                  <a:tcPr marL="44450" marR="44450" marT="0" marB="0" anchor="b"/>
                </a:tc>
              </a:tr>
              <a:tr h="282889">
                <a:tc>
                  <a:txBody>
                    <a:bodyPr/>
                    <a:lstStyle/>
                    <a:p>
                      <a:pPr algn="ctr">
                        <a:lnSpc>
                          <a:spcPct val="115000"/>
                        </a:lnSpc>
                        <a:spcAft>
                          <a:spcPts val="0"/>
                        </a:spcAft>
                      </a:pPr>
                      <a:r>
                        <a:rPr lang="es-EC" sz="1200">
                          <a:effectLst/>
                        </a:rPr>
                        <a:t>2009</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24.119,50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0,36</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*Crisis Mundial </a:t>
                      </a:r>
                      <a:endParaRPr lang="es-EC" sz="1100">
                        <a:effectLst/>
                        <a:latin typeface="Calibri"/>
                        <a:ea typeface="Calibri"/>
                        <a:cs typeface="Mangal"/>
                      </a:endParaRPr>
                    </a:p>
                  </a:txBody>
                  <a:tcPr marL="44450" marR="44450" marT="0" marB="0" anchor="b"/>
                </a:tc>
              </a:tr>
              <a:tr h="282889">
                <a:tc>
                  <a:txBody>
                    <a:bodyPr/>
                    <a:lstStyle/>
                    <a:p>
                      <a:pPr algn="ctr">
                        <a:lnSpc>
                          <a:spcPct val="115000"/>
                        </a:lnSpc>
                        <a:spcAft>
                          <a:spcPts val="0"/>
                        </a:spcAft>
                      </a:pPr>
                      <a:r>
                        <a:rPr lang="es-EC" sz="1200">
                          <a:effectLst/>
                        </a:rPr>
                        <a:t>2010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24.983,00</a:t>
                      </a:r>
                      <a:endParaRPr lang="es-EC" sz="1100">
                        <a:effectLst/>
                        <a:latin typeface="Calibri"/>
                        <a:ea typeface="Calibri"/>
                        <a:cs typeface="Mangal"/>
                      </a:endParaRPr>
                    </a:p>
                  </a:txBody>
                  <a:tcPr marL="44450" marR="44450" marT="0" marB="0" anchor="b"/>
                </a:tc>
                <a:tc>
                  <a:txBody>
                    <a:bodyPr/>
                    <a:lstStyle/>
                    <a:p>
                      <a:pPr algn="ctr">
                        <a:lnSpc>
                          <a:spcPct val="115000"/>
                        </a:lnSpc>
                        <a:spcAft>
                          <a:spcPts val="0"/>
                        </a:spcAft>
                      </a:pPr>
                      <a:r>
                        <a:rPr lang="es-EC" sz="1200">
                          <a:effectLst/>
                        </a:rPr>
                        <a:t>3,58</a:t>
                      </a:r>
                      <a:endParaRPr lang="es-EC" sz="1100">
                        <a:effectLst/>
                        <a:latin typeface="Calibri"/>
                        <a:ea typeface="Calibri"/>
                        <a:cs typeface="Mangal"/>
                      </a:endParaRPr>
                    </a:p>
                  </a:txBody>
                  <a:tcPr marL="44450" marR="44450" marT="0" marB="0" anchor="b"/>
                </a:tc>
                <a:tc>
                  <a:txBody>
                    <a:bodyPr/>
                    <a:lstStyle/>
                    <a:p>
                      <a:pPr>
                        <a:lnSpc>
                          <a:spcPct val="115000"/>
                        </a:lnSpc>
                      </a:pPr>
                      <a:endParaRPr lang="es-EC" sz="1100" dirty="0">
                        <a:effectLst/>
                        <a:latin typeface="Calibri"/>
                      </a:endParaRPr>
                    </a:p>
                  </a:txBody>
                  <a:tcPr marL="44450" marR="44450" marT="0" marB="0" anchor="b"/>
                </a:tc>
              </a:tr>
            </a:tbl>
          </a:graphicData>
        </a:graphic>
      </p:graphicFrame>
      <p:graphicFrame>
        <p:nvGraphicFramePr>
          <p:cNvPr id="4" name="3 Marcador de contenido"/>
          <p:cNvGraphicFramePr>
            <a:graphicFrameLocks/>
          </p:cNvGraphicFramePr>
          <p:nvPr>
            <p:extLst>
              <p:ext uri="{D42A27DB-BD31-4B8C-83A1-F6EECF244321}">
                <p14:modId xmlns:p14="http://schemas.microsoft.com/office/powerpoint/2010/main" val="347739688"/>
              </p:ext>
            </p:extLst>
          </p:nvPr>
        </p:nvGraphicFramePr>
        <p:xfrm>
          <a:off x="4751512" y="1196752"/>
          <a:ext cx="4392488" cy="4968094"/>
        </p:xfrm>
        <a:graphic>
          <a:graphicData uri="http://schemas.openxmlformats.org/drawingml/2006/table">
            <a:tbl>
              <a:tblPr firstRow="1" firstCol="1" bandRow="1">
                <a:tableStyleId>{93296810-A885-4BE3-A3E7-6D5BEEA58F35}</a:tableStyleId>
              </a:tblPr>
              <a:tblGrid>
                <a:gridCol w="3178774"/>
                <a:gridCol w="1213714"/>
              </a:tblGrid>
              <a:tr h="330452">
                <a:tc gridSpan="2">
                  <a:txBody>
                    <a:bodyPr/>
                    <a:lstStyle/>
                    <a:p>
                      <a:pPr algn="just">
                        <a:lnSpc>
                          <a:spcPct val="150000"/>
                        </a:lnSpc>
                        <a:spcAft>
                          <a:spcPts val="0"/>
                        </a:spcAft>
                      </a:pPr>
                      <a:r>
                        <a:rPr lang="es-EC" sz="1200" dirty="0">
                          <a:effectLst/>
                        </a:rPr>
                        <a:t>Composición del PIB por clase de actividad económica</a:t>
                      </a:r>
                      <a:endParaRPr lang="es-EC" sz="1200" dirty="0">
                        <a:solidFill>
                          <a:schemeClr val="accent4">
                            <a:lumMod val="40000"/>
                            <a:lumOff val="60000"/>
                          </a:schemeClr>
                        </a:solidFill>
                        <a:effectLst/>
                        <a:latin typeface="Calibri"/>
                        <a:ea typeface="Calibri"/>
                        <a:cs typeface="Times New Roman"/>
                      </a:endParaRPr>
                    </a:p>
                  </a:txBody>
                  <a:tcPr marL="65174" marR="65174" marT="0" marB="0"/>
                </a:tc>
                <a:tc hMerge="1">
                  <a:txBody>
                    <a:bodyPr/>
                    <a:lstStyle/>
                    <a:p>
                      <a:endParaRPr lang="es-EC"/>
                    </a:p>
                  </a:txBody>
                  <a:tcPr/>
                </a:tc>
              </a:tr>
              <a:tr h="118955">
                <a:tc>
                  <a:txBody>
                    <a:bodyPr/>
                    <a:lstStyle/>
                    <a:p>
                      <a:endParaRPr lang="es-EC" sz="1200" dirty="0">
                        <a:solidFill>
                          <a:schemeClr val="accent4">
                            <a:lumMod val="40000"/>
                            <a:lumOff val="60000"/>
                          </a:schemeClr>
                        </a:solidFill>
                        <a:effectLst/>
                        <a:latin typeface="Calibri"/>
                      </a:endParaRPr>
                    </a:p>
                  </a:txBody>
                  <a:tcPr marL="65174" marR="65174" marT="0" marB="0"/>
                </a:tc>
                <a:tc>
                  <a:txBody>
                    <a:bodyPr/>
                    <a:lstStyle/>
                    <a:p>
                      <a:endParaRPr lang="es-EC" sz="1200">
                        <a:solidFill>
                          <a:schemeClr val="accent4">
                            <a:lumMod val="40000"/>
                            <a:lumOff val="60000"/>
                          </a:schemeClr>
                        </a:solidFill>
                        <a:effectLst/>
                        <a:latin typeface="Calibri"/>
                      </a:endParaRPr>
                    </a:p>
                  </a:txBody>
                  <a:tcPr marL="65174" marR="65174" marT="0" marB="0"/>
                </a:tc>
              </a:tr>
              <a:tr h="171294">
                <a:tc>
                  <a:txBody>
                    <a:bodyPr/>
                    <a:lstStyle/>
                    <a:p>
                      <a:pPr algn="just">
                        <a:lnSpc>
                          <a:spcPct val="150000"/>
                        </a:lnSpc>
                        <a:spcAft>
                          <a:spcPts val="0"/>
                        </a:spcAft>
                      </a:pPr>
                      <a:r>
                        <a:rPr lang="es-EC" sz="1200" dirty="0">
                          <a:effectLst/>
                        </a:rPr>
                        <a:t>Otros servicios</a:t>
                      </a:r>
                      <a:endParaRPr lang="es-EC" sz="1200" dirty="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28,07</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dirty="0">
                          <a:effectLst/>
                        </a:rPr>
                        <a:t>Explotación de minas y canteras</a:t>
                      </a:r>
                      <a:endParaRPr lang="es-EC" sz="1200" dirty="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15,51</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171294">
                <a:tc>
                  <a:txBody>
                    <a:bodyPr/>
                    <a:lstStyle/>
                    <a:p>
                      <a:pPr algn="just">
                        <a:lnSpc>
                          <a:spcPct val="150000"/>
                        </a:lnSpc>
                        <a:spcAft>
                          <a:spcPts val="0"/>
                        </a:spcAft>
                      </a:pPr>
                      <a:r>
                        <a:rPr lang="es-EC" sz="1200">
                          <a:effectLst/>
                        </a:rPr>
                        <a:t>Comercio</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11,31</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u="sng">
                          <a:effectLst/>
                        </a:rPr>
                        <a:t>Construcción y obras públicas</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u="sng">
                          <a:effectLst/>
                        </a:rPr>
                        <a:t>10,38</a:t>
                      </a:r>
                      <a:endParaRPr lang="es-EC" sz="120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a:effectLst/>
                        </a:rPr>
                        <a:t>Industrias manufactureras</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9,01</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a:effectLst/>
                        </a:rPr>
                        <a:t>Transporte y almacenamiento</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6,48</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495678">
                <a:tc>
                  <a:txBody>
                    <a:bodyPr/>
                    <a:lstStyle/>
                    <a:p>
                      <a:pPr algn="just">
                        <a:lnSpc>
                          <a:spcPct val="150000"/>
                        </a:lnSpc>
                        <a:spcAft>
                          <a:spcPts val="0"/>
                        </a:spcAft>
                      </a:pPr>
                      <a:r>
                        <a:rPr lang="es-EC" sz="1200" dirty="0">
                          <a:effectLst/>
                        </a:rPr>
                        <a:t>Agricultura, ganadería, silvicultura, caza y pesca</a:t>
                      </a:r>
                      <a:endParaRPr lang="es-EC" sz="1200" dirty="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a:effectLst/>
                        </a:rPr>
                        <a:t>6,44</a:t>
                      </a:r>
                      <a:endParaRPr lang="es-EC" sz="120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a:effectLst/>
                        </a:rPr>
                        <a:t>Otros elementos del PIB</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5,93</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a:effectLst/>
                        </a:rPr>
                        <a:t>Servicios gubernamentales</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5,71</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495678">
                <a:tc>
                  <a:txBody>
                    <a:bodyPr/>
                    <a:lstStyle/>
                    <a:p>
                      <a:pPr algn="just">
                        <a:lnSpc>
                          <a:spcPct val="150000"/>
                        </a:lnSpc>
                        <a:spcAft>
                          <a:spcPts val="0"/>
                        </a:spcAft>
                      </a:pPr>
                      <a:r>
                        <a:rPr lang="es-EC" sz="1200">
                          <a:effectLst/>
                        </a:rPr>
                        <a:t>Servicios de intermediación financiera</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2,53</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330452">
                <a:tc>
                  <a:txBody>
                    <a:bodyPr/>
                    <a:lstStyle/>
                    <a:p>
                      <a:pPr algn="just">
                        <a:lnSpc>
                          <a:spcPct val="150000"/>
                        </a:lnSpc>
                        <a:spcAft>
                          <a:spcPts val="0"/>
                        </a:spcAft>
                      </a:pPr>
                      <a:r>
                        <a:rPr lang="es-EC" sz="1200">
                          <a:effectLst/>
                        </a:rPr>
                        <a:t>Suministro de electricidad y agua</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1,03</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171294">
                <a:tc>
                  <a:txBody>
                    <a:bodyPr/>
                    <a:lstStyle/>
                    <a:p>
                      <a:pPr algn="just">
                        <a:lnSpc>
                          <a:spcPct val="150000"/>
                        </a:lnSpc>
                        <a:spcAft>
                          <a:spcPts val="0"/>
                        </a:spcAft>
                      </a:pPr>
                      <a:r>
                        <a:rPr lang="es-EC" sz="1200">
                          <a:effectLst/>
                        </a:rPr>
                        <a:t>Servicio doméstico</a:t>
                      </a:r>
                      <a:endParaRPr lang="es-EC" sz="120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0,12</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r h="171294">
                <a:tc>
                  <a:txBody>
                    <a:bodyPr/>
                    <a:lstStyle/>
                    <a:p>
                      <a:pPr algn="just">
                        <a:lnSpc>
                          <a:spcPct val="150000"/>
                        </a:lnSpc>
                        <a:spcAft>
                          <a:spcPts val="0"/>
                        </a:spcAft>
                      </a:pPr>
                      <a:r>
                        <a:rPr lang="es-EC" sz="1200" dirty="0">
                          <a:effectLst/>
                        </a:rPr>
                        <a:t>Producto interno bruto</a:t>
                      </a:r>
                      <a:endParaRPr lang="es-EC" sz="1200" dirty="0">
                        <a:solidFill>
                          <a:schemeClr val="accent4">
                            <a:lumMod val="40000"/>
                            <a:lumOff val="60000"/>
                          </a:schemeClr>
                        </a:solidFill>
                        <a:effectLst/>
                        <a:latin typeface="Calibri"/>
                        <a:ea typeface="Calibri"/>
                        <a:cs typeface="Times New Roman"/>
                      </a:endParaRPr>
                    </a:p>
                  </a:txBody>
                  <a:tcPr marL="65174" marR="65174" marT="0" marB="0"/>
                </a:tc>
                <a:tc>
                  <a:txBody>
                    <a:bodyPr/>
                    <a:lstStyle/>
                    <a:p>
                      <a:pPr algn="just">
                        <a:lnSpc>
                          <a:spcPct val="150000"/>
                        </a:lnSpc>
                        <a:spcAft>
                          <a:spcPts val="0"/>
                        </a:spcAft>
                      </a:pPr>
                      <a:r>
                        <a:rPr lang="es-EC" sz="1200" dirty="0">
                          <a:effectLst/>
                        </a:rPr>
                        <a:t>100</a:t>
                      </a:r>
                      <a:endParaRPr lang="es-EC" sz="1200" dirty="0">
                        <a:solidFill>
                          <a:schemeClr val="accent4">
                            <a:lumMod val="40000"/>
                            <a:lumOff val="60000"/>
                          </a:schemeClr>
                        </a:solidFill>
                        <a:effectLst/>
                        <a:latin typeface="Calibri"/>
                        <a:ea typeface="Calibri"/>
                        <a:cs typeface="Times New Roman"/>
                      </a:endParaRPr>
                    </a:p>
                  </a:txBody>
                  <a:tcPr marL="65174" marR="65174" marT="0" marB="0"/>
                </a:tc>
              </a:tr>
            </a:tbl>
          </a:graphicData>
        </a:graphic>
      </p:graphicFrame>
      <p:sp>
        <p:nvSpPr>
          <p:cNvPr id="5" name="4 Rectángulo"/>
          <p:cNvSpPr/>
          <p:nvPr/>
        </p:nvSpPr>
        <p:spPr>
          <a:xfrm>
            <a:off x="799952" y="5080956"/>
            <a:ext cx="2232248"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PIB</a:t>
            </a:r>
          </a:p>
          <a:p>
            <a:pPr algn="ct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 Rectángulo"/>
          <p:cNvSpPr/>
          <p:nvPr/>
        </p:nvSpPr>
        <p:spPr>
          <a:xfrm>
            <a:off x="-19315" y="4006805"/>
            <a:ext cx="4973136" cy="646331"/>
          </a:xfrm>
          <a:prstGeom prst="rect">
            <a:avLst/>
          </a:prstGeom>
        </p:spPr>
        <p:txBody>
          <a:bodyPr wrap="square">
            <a:spAutoFit/>
          </a:bodyPr>
          <a:lstStyle/>
          <a:p>
            <a:r>
              <a:rPr lang="es-ES" dirty="0"/>
              <a:t>Fuente: </a:t>
            </a:r>
            <a:r>
              <a:rPr lang="es-EC" dirty="0"/>
              <a:t>(Banco Central Del Ecuador </a:t>
            </a:r>
            <a:r>
              <a:rPr lang="es-EC" dirty="0" smtClean="0"/>
              <a:t> 2012)</a:t>
            </a:r>
            <a:endParaRPr lang="es-EC" dirty="0"/>
          </a:p>
          <a:p>
            <a:r>
              <a:rPr lang="es-ES" dirty="0"/>
              <a:t>Elaborado por: Gabriela Torres </a:t>
            </a:r>
            <a:endParaRPr lang="es-EC" dirty="0"/>
          </a:p>
        </p:txBody>
      </p:sp>
    </p:spTree>
    <p:extLst>
      <p:ext uri="{BB962C8B-B14F-4D97-AF65-F5344CB8AC3E}">
        <p14:creationId xmlns:p14="http://schemas.microsoft.com/office/powerpoint/2010/main" val="3234341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856984" cy="1847088"/>
          </a:xfrm>
        </p:spPr>
        <p:txBody>
          <a:bodyPr>
            <a:normAutofit fontScale="90000"/>
          </a:bodyPr>
          <a:lstStyle/>
          <a:p>
            <a:r>
              <a:rPr lang="es-EC" dirty="0" smtClean="0"/>
              <a:t>LA REACTIVACIÓN DEL CRÉDITO HIPOTECARIODEL IESS Y SU IMPACTO</a:t>
            </a:r>
            <a:endParaRPr lang="es-EC" dirty="0"/>
          </a:p>
        </p:txBody>
      </p:sp>
      <p:sp>
        <p:nvSpPr>
          <p:cNvPr id="3" name="2 Marcador de contenido"/>
          <p:cNvSpPr>
            <a:spLocks noGrp="1"/>
          </p:cNvSpPr>
          <p:nvPr>
            <p:ph idx="1"/>
          </p:nvPr>
        </p:nvSpPr>
        <p:spPr>
          <a:xfrm>
            <a:off x="457200" y="1935480"/>
            <a:ext cx="8229600" cy="4661872"/>
          </a:xfrm>
        </p:spPr>
        <p:txBody>
          <a:bodyPr>
            <a:noAutofit/>
          </a:bodyPr>
          <a:lstStyle/>
          <a:p>
            <a:r>
              <a:rPr lang="es-EC" sz="2400" dirty="0" smtClean="0"/>
              <a:t>Planteamiento del problema </a:t>
            </a:r>
          </a:p>
          <a:p>
            <a:r>
              <a:rPr lang="es-EC" sz="2400" dirty="0" smtClean="0"/>
              <a:t>Objetivos </a:t>
            </a:r>
          </a:p>
          <a:p>
            <a:r>
              <a:rPr lang="es-EC" sz="2400" dirty="0" smtClean="0"/>
              <a:t>El sector de la construcción</a:t>
            </a:r>
          </a:p>
          <a:p>
            <a:r>
              <a:rPr lang="es-EC" sz="2400" dirty="0" smtClean="0"/>
              <a:t>Comportamiento del sector de la construcción</a:t>
            </a:r>
          </a:p>
          <a:p>
            <a:r>
              <a:rPr lang="es-EC" sz="2400" dirty="0" smtClean="0"/>
              <a:t>Causas del crecimiento del sector de la construcción </a:t>
            </a:r>
          </a:p>
          <a:p>
            <a:r>
              <a:rPr lang="es-EC" sz="2400" dirty="0" smtClean="0"/>
              <a:t>La reactivación de los créditos hipotecarios del IESS</a:t>
            </a:r>
          </a:p>
          <a:p>
            <a:r>
              <a:rPr lang="es-EC" sz="2400" dirty="0" smtClean="0"/>
              <a:t>Impacto económico </a:t>
            </a:r>
          </a:p>
          <a:p>
            <a:r>
              <a:rPr lang="es-EC" sz="2400" dirty="0" smtClean="0"/>
              <a:t>Impacto social </a:t>
            </a:r>
          </a:p>
          <a:p>
            <a:r>
              <a:rPr lang="es-EC" sz="2400" dirty="0" smtClean="0"/>
              <a:t>Conclusiones </a:t>
            </a:r>
          </a:p>
          <a:p>
            <a:r>
              <a:rPr lang="es-EC" sz="2400" dirty="0" smtClean="0"/>
              <a:t>Recomendaciones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869160"/>
            <a:ext cx="22288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613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539552" y="836712"/>
            <a:ext cx="7520940" cy="548640"/>
          </a:xfrm>
        </p:spPr>
        <p:txBody>
          <a:bodyPr>
            <a:normAutofit fontScale="90000"/>
          </a:bodyPr>
          <a:lstStyle/>
          <a:p>
            <a:r>
              <a:rPr lang="es-ES" i="1" dirty="0"/>
              <a:t>Crecimiento de la producción de materiales de construcción</a:t>
            </a:r>
            <a:r>
              <a:rPr lang="es-ES" dirty="0"/>
              <a:t>. </a:t>
            </a:r>
            <a:endParaRPr lang="es-EC" dirty="0"/>
          </a:p>
        </p:txBody>
      </p:sp>
      <p:graphicFrame>
        <p:nvGraphicFramePr>
          <p:cNvPr id="4" name="3 Marcador de contenido"/>
          <p:cNvGraphicFramePr>
            <a:graphicFrameLocks/>
          </p:cNvGraphicFramePr>
          <p:nvPr>
            <p:extLst>
              <p:ext uri="{D42A27DB-BD31-4B8C-83A1-F6EECF244321}">
                <p14:modId xmlns:p14="http://schemas.microsoft.com/office/powerpoint/2010/main" val="3392548186"/>
              </p:ext>
            </p:extLst>
          </p:nvPr>
        </p:nvGraphicFramePr>
        <p:xfrm>
          <a:off x="457200" y="2556351"/>
          <a:ext cx="8229600" cy="2613660"/>
        </p:xfrm>
        <a:graphic>
          <a:graphicData uri="http://schemas.openxmlformats.org/drawingml/2006/table">
            <a:tbl>
              <a:tblPr firstRow="1" firstCol="1" bandRow="1">
                <a:tableStyleId>{69C7853C-536D-4A76-A0AE-DD22124D55A5}</a:tableStyleId>
              </a:tblPr>
              <a:tblGrid>
                <a:gridCol w="2743200"/>
                <a:gridCol w="2743200"/>
                <a:gridCol w="2743200"/>
              </a:tblGrid>
              <a:tr h="419100">
                <a:tc>
                  <a:txBody>
                    <a:bodyPr/>
                    <a:lstStyle/>
                    <a:p>
                      <a:pPr algn="just">
                        <a:lnSpc>
                          <a:spcPct val="150000"/>
                        </a:lnSpc>
                        <a:spcAft>
                          <a:spcPts val="0"/>
                        </a:spcAft>
                      </a:pPr>
                      <a:r>
                        <a:rPr lang="es-ES" sz="1200" dirty="0">
                          <a:effectLst/>
                        </a:rPr>
                        <a:t>Año</a:t>
                      </a:r>
                      <a:endParaRPr lang="es-EC" sz="1100" dirty="0">
                        <a:solidFill>
                          <a:srgbClr val="E36C0A"/>
                        </a:solidFill>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S" sz="1200" dirty="0" smtClean="0">
                          <a:effectLst/>
                        </a:rPr>
                        <a:t>Total millones</a:t>
                      </a:r>
                      <a:r>
                        <a:rPr lang="es-ES" sz="1200" baseline="0" dirty="0" smtClean="0">
                          <a:effectLst/>
                        </a:rPr>
                        <a:t> de dólares</a:t>
                      </a:r>
                      <a:endParaRPr lang="es-EC" sz="1100" dirty="0">
                        <a:solidFill>
                          <a:srgbClr val="E36C0A"/>
                        </a:solidFill>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es-EC" sz="1200">
                          <a:effectLst/>
                        </a:rPr>
                        <a:t>Aumento  por año</a:t>
                      </a:r>
                      <a:endParaRPr lang="es-EC" sz="1100">
                        <a:solidFill>
                          <a:srgbClr val="E36C0A"/>
                        </a:solidFill>
                        <a:effectLst/>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s-ES" sz="1200">
                          <a:effectLst/>
                        </a:rPr>
                        <a:t>2005</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12.345.000,00</a:t>
                      </a:r>
                      <a:endParaRPr lang="es-EC" sz="1100">
                        <a:solidFill>
                          <a:srgbClr val="E36C0A"/>
                        </a:solidFill>
                        <a:effectLst/>
                        <a:latin typeface="Calibri"/>
                        <a:ea typeface="Calibri"/>
                        <a:cs typeface="Times New Roman"/>
                      </a:endParaRPr>
                    </a:p>
                  </a:txBody>
                  <a:tcPr marL="68580" marR="68580" marT="0" marB="0" anchor="ctr"/>
                </a:tc>
                <a:tc>
                  <a:txBody>
                    <a:bodyPr/>
                    <a:lstStyle/>
                    <a:p>
                      <a:endParaRPr lang="es-EC" sz="1100">
                        <a:solidFill>
                          <a:srgbClr val="E36C0A"/>
                        </a:solidFill>
                        <a:effectLst/>
                        <a:latin typeface="Calibri"/>
                      </a:endParaRPr>
                    </a:p>
                  </a:txBody>
                  <a:tcPr marL="68580" marR="68580" marT="0" marB="0" anchor="ctr"/>
                </a:tc>
              </a:tr>
              <a:tr h="200025">
                <a:tc>
                  <a:txBody>
                    <a:bodyPr/>
                    <a:lstStyle/>
                    <a:p>
                      <a:pPr algn="ctr">
                        <a:lnSpc>
                          <a:spcPct val="150000"/>
                        </a:lnSpc>
                        <a:spcAft>
                          <a:spcPts val="0"/>
                        </a:spcAft>
                      </a:pPr>
                      <a:r>
                        <a:rPr lang="es-ES" sz="1200">
                          <a:effectLst/>
                        </a:rPr>
                        <a:t>2006</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12.875.835,00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4,3%</a:t>
                      </a:r>
                      <a:endParaRPr lang="es-EC" sz="1100">
                        <a:solidFill>
                          <a:srgbClr val="E36C0A"/>
                        </a:solidFill>
                        <a:effectLst/>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s-ES" sz="1200">
                          <a:effectLst/>
                        </a:rPr>
                        <a:t>2007</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13.519.627,00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5%</a:t>
                      </a:r>
                      <a:endParaRPr lang="es-EC" sz="1100">
                        <a:solidFill>
                          <a:srgbClr val="E36C0A"/>
                        </a:solidFill>
                        <a:effectLst/>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s-ES" sz="1200">
                          <a:effectLst/>
                        </a:rPr>
                        <a:t>2008</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14.087.451,00</a:t>
                      </a:r>
                      <a:endParaRPr lang="es-EC" sz="1100" dirty="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4,2%</a:t>
                      </a:r>
                      <a:endParaRPr lang="es-EC" sz="1100">
                        <a:solidFill>
                          <a:srgbClr val="E36C0A"/>
                        </a:solidFill>
                        <a:effectLst/>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s-ES" sz="1200">
                          <a:effectLst/>
                        </a:rPr>
                        <a:t>2009</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14.721.386,00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4,5%</a:t>
                      </a:r>
                      <a:endParaRPr lang="es-EC" sz="1100">
                        <a:solidFill>
                          <a:srgbClr val="E36C0A"/>
                        </a:solidFill>
                        <a:effectLst/>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s-ES" sz="1200">
                          <a:effectLst/>
                        </a:rPr>
                        <a:t>2010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15.428.013,00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4,8%</a:t>
                      </a:r>
                      <a:endParaRPr lang="es-EC" sz="1100">
                        <a:solidFill>
                          <a:srgbClr val="E36C0A"/>
                        </a:solidFill>
                        <a:effectLst/>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s-ES" sz="1200">
                          <a:effectLst/>
                        </a:rPr>
                        <a:t>Total</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82.977.312,00</a:t>
                      </a:r>
                      <a:endParaRPr lang="es-EC" sz="1100">
                        <a:solidFill>
                          <a:srgbClr val="E36C0A"/>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a:effectLst/>
                        </a:rPr>
                        <a:t>22,8%</a:t>
                      </a:r>
                      <a:endParaRPr lang="es-EC" sz="1100">
                        <a:solidFill>
                          <a:srgbClr val="E36C0A"/>
                        </a:solidFill>
                        <a:effectLst/>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s-EC" sz="1200" b="1">
                          <a:effectLst/>
                        </a:rPr>
                        <a:t>Promedio</a:t>
                      </a:r>
                      <a:endParaRPr lang="es-EC" sz="1200" b="1">
                        <a:solidFill>
                          <a:srgbClr val="E36C0A"/>
                        </a:solidFill>
                        <a:effectLst/>
                        <a:latin typeface="Calibri"/>
                        <a:ea typeface="Calibri"/>
                        <a:cs typeface="Times New Roman"/>
                      </a:endParaRPr>
                    </a:p>
                  </a:txBody>
                  <a:tcPr marL="68580" marR="68580" marT="0" marB="0" anchor="ctr"/>
                </a:tc>
                <a:tc>
                  <a:txBody>
                    <a:bodyPr/>
                    <a:lstStyle/>
                    <a:p>
                      <a:endParaRPr lang="es-EC" sz="1200" b="1">
                        <a:solidFill>
                          <a:srgbClr val="E36C0A"/>
                        </a:solidFill>
                        <a:effectLst/>
                        <a:latin typeface="Calibri"/>
                      </a:endParaRPr>
                    </a:p>
                  </a:txBody>
                  <a:tcPr marL="68580" marR="68580" marT="0" marB="0" anchor="ctr"/>
                </a:tc>
                <a:tc>
                  <a:txBody>
                    <a:bodyPr/>
                    <a:lstStyle/>
                    <a:p>
                      <a:pPr algn="ctr">
                        <a:lnSpc>
                          <a:spcPct val="150000"/>
                        </a:lnSpc>
                        <a:spcAft>
                          <a:spcPts val="0"/>
                        </a:spcAft>
                      </a:pPr>
                      <a:r>
                        <a:rPr lang="es-EC" sz="1200" b="1" dirty="0">
                          <a:effectLst/>
                        </a:rPr>
                        <a:t>4,56%</a:t>
                      </a:r>
                      <a:endParaRPr lang="es-EC" sz="1200" b="1" dirty="0">
                        <a:solidFill>
                          <a:srgbClr val="E36C0A"/>
                        </a:solidFill>
                        <a:effectLst/>
                        <a:latin typeface="Calibri"/>
                        <a:ea typeface="Calibri"/>
                        <a:cs typeface="Times New Roman"/>
                      </a:endParaRPr>
                    </a:p>
                  </a:txBody>
                  <a:tcPr marL="68580" marR="68580" marT="0" marB="0" anchor="ctr"/>
                </a:tc>
              </a:tr>
            </a:tbl>
          </a:graphicData>
        </a:graphic>
      </p:graphicFrame>
      <p:cxnSp>
        <p:nvCxnSpPr>
          <p:cNvPr id="5" name="4 Conector angular"/>
          <p:cNvCxnSpPr/>
          <p:nvPr/>
        </p:nvCxnSpPr>
        <p:spPr>
          <a:xfrm rot="16200000" flipH="1">
            <a:off x="2915816" y="3573016"/>
            <a:ext cx="1296144" cy="288032"/>
          </a:xfrm>
          <a:prstGeom prst="bentConnector3">
            <a:avLst/>
          </a:prstGeom>
          <a:ln w="120650">
            <a:tailEnd type="arrow"/>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13239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410573"/>
            <a:ext cx="12668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3 Marcador de contenido"/>
          <p:cNvGraphicFramePr>
            <a:graphicFrameLocks/>
          </p:cNvGraphicFramePr>
          <p:nvPr>
            <p:extLst>
              <p:ext uri="{D42A27DB-BD31-4B8C-83A1-F6EECF244321}">
                <p14:modId xmlns:p14="http://schemas.microsoft.com/office/powerpoint/2010/main" val="378705560"/>
              </p:ext>
            </p:extLst>
          </p:nvPr>
        </p:nvGraphicFramePr>
        <p:xfrm>
          <a:off x="5242912" y="5373216"/>
          <a:ext cx="2438400" cy="1272917"/>
        </p:xfrm>
        <a:graphic>
          <a:graphicData uri="http://schemas.openxmlformats.org/drawingml/2006/table">
            <a:tbl>
              <a:tblPr>
                <a:tableStyleId>{5C22544A-7EE6-4342-B048-85BDC9FD1C3A}</a:tableStyleId>
              </a:tblPr>
              <a:tblGrid>
                <a:gridCol w="1384300"/>
                <a:gridCol w="1054100"/>
              </a:tblGrid>
              <a:tr h="663317">
                <a:tc>
                  <a:txBody>
                    <a:bodyPr/>
                    <a:lstStyle/>
                    <a:p>
                      <a:pPr algn="l" fontAlgn="ctr"/>
                      <a:r>
                        <a:rPr lang="es-ES" sz="1200" u="none" strike="noStrike" dirty="0">
                          <a:effectLst/>
                        </a:rPr>
                        <a:t>Desviación estándar</a:t>
                      </a:r>
                      <a:endParaRPr lang="es-EC" sz="1200" b="1" i="0" u="none" strike="noStrike" dirty="0">
                        <a:solidFill>
                          <a:srgbClr val="000000"/>
                        </a:solidFill>
                        <a:effectLst/>
                        <a:latin typeface="Times New Roman"/>
                      </a:endParaRPr>
                    </a:p>
                  </a:txBody>
                  <a:tcPr marL="9525" marR="9525" marT="9525" marB="0" anchor="ctr">
                    <a:solidFill>
                      <a:srgbClr val="FFC000"/>
                    </a:solidFill>
                  </a:tcPr>
                </a:tc>
                <a:tc>
                  <a:txBody>
                    <a:bodyPr/>
                    <a:lstStyle/>
                    <a:p>
                      <a:pPr algn="l" fontAlgn="ctr"/>
                      <a:r>
                        <a:rPr lang="es-ES" sz="1200" u="none" strike="noStrike">
                          <a:effectLst/>
                        </a:rPr>
                        <a:t>1.050.911</a:t>
                      </a:r>
                      <a:endParaRPr lang="es-EC" sz="1200" b="1" i="0" u="none" strike="noStrike">
                        <a:solidFill>
                          <a:srgbClr val="000000"/>
                        </a:solidFill>
                        <a:effectLst/>
                        <a:latin typeface="Times New Roman"/>
                      </a:endParaRPr>
                    </a:p>
                  </a:txBody>
                  <a:tcPr marL="9525" marR="9525" marT="9525" marB="0" anchor="ctr">
                    <a:solidFill>
                      <a:srgbClr val="FFC000"/>
                    </a:solidFill>
                  </a:tcPr>
                </a:tc>
              </a:tr>
              <a:tr h="200025">
                <a:tc>
                  <a:txBody>
                    <a:bodyPr/>
                    <a:lstStyle/>
                    <a:p>
                      <a:pPr algn="l" fontAlgn="ctr"/>
                      <a:r>
                        <a:rPr lang="es-ES" sz="1200" u="none" strike="noStrike" dirty="0">
                          <a:effectLst/>
                        </a:rPr>
                        <a:t>Máximo</a:t>
                      </a:r>
                      <a:endParaRPr lang="es-EC" sz="1200" b="1" i="0" u="none" strike="noStrike" dirty="0">
                        <a:solidFill>
                          <a:srgbClr val="000000"/>
                        </a:solidFill>
                        <a:effectLst/>
                        <a:latin typeface="Times New Roman"/>
                      </a:endParaRPr>
                    </a:p>
                  </a:txBody>
                  <a:tcPr marL="9525" marR="9525" marT="9525" marB="0" anchor="ctr">
                    <a:solidFill>
                      <a:srgbClr val="FFC000"/>
                    </a:solidFill>
                  </a:tcPr>
                </a:tc>
                <a:tc>
                  <a:txBody>
                    <a:bodyPr/>
                    <a:lstStyle/>
                    <a:p>
                      <a:pPr algn="l" fontAlgn="ctr"/>
                      <a:r>
                        <a:rPr lang="es-ES" sz="1200" u="none" strike="noStrike">
                          <a:effectLst/>
                        </a:rPr>
                        <a:t>14.880.462,91</a:t>
                      </a:r>
                      <a:endParaRPr lang="es-EC" sz="1200" b="1" i="0" u="none" strike="noStrike">
                        <a:solidFill>
                          <a:srgbClr val="000000"/>
                        </a:solidFill>
                        <a:effectLst/>
                        <a:latin typeface="Times New Roman"/>
                      </a:endParaRPr>
                    </a:p>
                  </a:txBody>
                  <a:tcPr marL="9525" marR="9525" marT="9525" marB="0" anchor="ctr">
                    <a:solidFill>
                      <a:srgbClr val="FFC000"/>
                    </a:solidFill>
                  </a:tcPr>
                </a:tc>
              </a:tr>
              <a:tr h="200025">
                <a:tc>
                  <a:txBody>
                    <a:bodyPr/>
                    <a:lstStyle/>
                    <a:p>
                      <a:pPr algn="l" fontAlgn="ctr"/>
                      <a:r>
                        <a:rPr lang="es-ES" sz="1200" u="none" strike="noStrike">
                          <a:effectLst/>
                        </a:rPr>
                        <a:t>Promedio</a:t>
                      </a:r>
                      <a:endParaRPr lang="es-EC" sz="1200" b="1" i="0" u="none" strike="noStrike">
                        <a:solidFill>
                          <a:srgbClr val="000000"/>
                        </a:solidFill>
                        <a:effectLst/>
                        <a:latin typeface="Times New Roman"/>
                      </a:endParaRPr>
                    </a:p>
                  </a:txBody>
                  <a:tcPr marL="9525" marR="9525" marT="9525" marB="0" anchor="ctr">
                    <a:solidFill>
                      <a:srgbClr val="FFC000"/>
                    </a:solidFill>
                  </a:tcPr>
                </a:tc>
                <a:tc>
                  <a:txBody>
                    <a:bodyPr/>
                    <a:lstStyle/>
                    <a:p>
                      <a:pPr algn="l" fontAlgn="ctr"/>
                      <a:r>
                        <a:rPr lang="es-ES" sz="1200" u="none" strike="noStrike">
                          <a:effectLst/>
                        </a:rPr>
                        <a:t>13.829.552,02</a:t>
                      </a:r>
                      <a:endParaRPr lang="es-EC" sz="1200" b="1" i="0" u="none" strike="noStrike">
                        <a:solidFill>
                          <a:srgbClr val="000000"/>
                        </a:solidFill>
                        <a:effectLst/>
                        <a:latin typeface="Times New Roman"/>
                      </a:endParaRPr>
                    </a:p>
                  </a:txBody>
                  <a:tcPr marL="9525" marR="9525" marT="9525" marB="0" anchor="ctr">
                    <a:solidFill>
                      <a:srgbClr val="FFC000"/>
                    </a:solidFill>
                  </a:tcPr>
                </a:tc>
              </a:tr>
              <a:tr h="209550">
                <a:tc>
                  <a:txBody>
                    <a:bodyPr/>
                    <a:lstStyle/>
                    <a:p>
                      <a:pPr algn="l" fontAlgn="ctr"/>
                      <a:r>
                        <a:rPr lang="es-ES" sz="1200" u="none" strike="noStrike">
                          <a:effectLst/>
                        </a:rPr>
                        <a:t>Mínimo</a:t>
                      </a:r>
                      <a:endParaRPr lang="es-EC" sz="1200" b="1" i="0" u="none" strike="noStrike">
                        <a:solidFill>
                          <a:srgbClr val="000000"/>
                        </a:solidFill>
                        <a:effectLst/>
                        <a:latin typeface="Times New Roman"/>
                      </a:endParaRPr>
                    </a:p>
                  </a:txBody>
                  <a:tcPr marL="9525" marR="9525" marT="9525" marB="0" anchor="ctr">
                    <a:solidFill>
                      <a:srgbClr val="FFC000"/>
                    </a:solidFill>
                  </a:tcPr>
                </a:tc>
                <a:tc>
                  <a:txBody>
                    <a:bodyPr/>
                    <a:lstStyle/>
                    <a:p>
                      <a:pPr algn="l" fontAlgn="ctr"/>
                      <a:r>
                        <a:rPr lang="es-ES" sz="1200" u="none" strike="noStrike" dirty="0">
                          <a:effectLst/>
                        </a:rPr>
                        <a:t>12.778.641,13</a:t>
                      </a:r>
                      <a:endParaRPr lang="es-EC" sz="1200" b="1" i="0" u="none" strike="noStrike" dirty="0">
                        <a:solidFill>
                          <a:srgbClr val="000000"/>
                        </a:solidFill>
                        <a:effectLst/>
                        <a:latin typeface="Times New Roman"/>
                      </a:endParaRPr>
                    </a:p>
                  </a:txBody>
                  <a:tcPr marL="9525" marR="9525" marT="9525" marB="0" anchor="ctr">
                    <a:solidFill>
                      <a:srgbClr val="FFC000"/>
                    </a:solidFill>
                  </a:tcPr>
                </a:tc>
              </a:tr>
            </a:tbl>
          </a:graphicData>
        </a:graphic>
      </p:graphicFrame>
    </p:spTree>
    <p:extLst>
      <p:ext uri="{BB962C8B-B14F-4D97-AF65-F5344CB8AC3E}">
        <p14:creationId xmlns:p14="http://schemas.microsoft.com/office/powerpoint/2010/main" val="3467113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CRECIMIENTO DE LA ECONOMÍA NACIONAL </a:t>
            </a:r>
            <a:endParaRPr lang="es-EC" dirty="0"/>
          </a:p>
        </p:txBody>
      </p:sp>
      <p:pic>
        <p:nvPicPr>
          <p:cNvPr id="3" name="3 Marcador de contenido"/>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11560" y="2060848"/>
            <a:ext cx="4298063" cy="3579812"/>
          </a:xfrm>
          <a:prstGeom prst="rect">
            <a:avLst/>
          </a:prstGeom>
          <a:noFill/>
          <a:ln>
            <a:solidFill>
              <a:schemeClr val="accent1"/>
            </a:solidFill>
          </a:ln>
        </p:spPr>
      </p:pic>
      <p:pic>
        <p:nvPicPr>
          <p:cNvPr id="4" name="3 Marcador de contenido"/>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436096" y="2060848"/>
            <a:ext cx="3345681" cy="3516992"/>
          </a:xfrm>
          <a:prstGeom prst="rect">
            <a:avLst/>
          </a:prstGeom>
          <a:noFill/>
          <a:ln>
            <a:noFill/>
          </a:ln>
        </p:spPr>
      </p:pic>
    </p:spTree>
    <p:extLst>
      <p:ext uri="{BB962C8B-B14F-4D97-AF65-F5344CB8AC3E}">
        <p14:creationId xmlns:p14="http://schemas.microsoft.com/office/powerpoint/2010/main" val="1632676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 presetClass="emph" presetSubtype="2" fill="hold" nodeType="afterEffect">
                                  <p:stCondLst>
                                    <p:cond delay="0"/>
                                  </p:stCondLst>
                                  <p:childTnLst>
                                    <p:animClr clrSpc="rgb" dir="cw">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5400" dirty="0" smtClean="0"/>
              <a:t>IMPACTO SOCIAL </a:t>
            </a:r>
            <a:br>
              <a:rPr lang="es-EC" sz="5400" dirty="0" smtClean="0"/>
            </a:br>
            <a:endParaRPr lang="es-EC" dirty="0"/>
          </a:p>
        </p:txBody>
      </p:sp>
      <p:sp>
        <p:nvSpPr>
          <p:cNvPr id="7" name="6 Rectángulo"/>
          <p:cNvSpPr/>
          <p:nvPr/>
        </p:nvSpPr>
        <p:spPr>
          <a:xfrm>
            <a:off x="5470022" y="2084205"/>
            <a:ext cx="360040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cap="none" spc="0" dirty="0" smtClean="0">
                <a:ln w="50800"/>
                <a:solidFill>
                  <a:schemeClr val="bg1">
                    <a:shade val="50000"/>
                  </a:schemeClr>
                </a:solidFill>
                <a:effectLst/>
              </a:rPr>
              <a:t>VIVIENDA</a:t>
            </a:r>
            <a:endParaRPr lang="es-ES" sz="5400" b="1" cap="none" spc="0" dirty="0">
              <a:ln w="50800"/>
              <a:solidFill>
                <a:schemeClr val="bg1">
                  <a:shade val="50000"/>
                </a:schemeClr>
              </a:solidFill>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1312217907"/>
              </p:ext>
            </p:extLst>
          </p:nvPr>
        </p:nvGraphicFramePr>
        <p:xfrm>
          <a:off x="323528" y="1745022"/>
          <a:ext cx="3561715" cy="1151255"/>
        </p:xfrm>
        <a:graphic>
          <a:graphicData uri="http://schemas.openxmlformats.org/drawingml/2006/table">
            <a:tbl>
              <a:tblPr firstRow="1" firstCol="1" bandRow="1">
                <a:tableStyleId>{5C22544A-7EE6-4342-B048-85BDC9FD1C3A}</a:tableStyleId>
              </a:tblPr>
              <a:tblGrid>
                <a:gridCol w="762000"/>
                <a:gridCol w="1739900"/>
                <a:gridCol w="1059815"/>
              </a:tblGrid>
              <a:tr h="600075">
                <a:tc>
                  <a:txBody>
                    <a:bodyPr/>
                    <a:lstStyle/>
                    <a:p>
                      <a:pPr algn="just">
                        <a:lnSpc>
                          <a:spcPct val="150000"/>
                        </a:lnSpc>
                        <a:spcAft>
                          <a:spcPts val="0"/>
                        </a:spcAft>
                      </a:pPr>
                      <a:r>
                        <a:rPr lang="es-EC" sz="1200">
                          <a:effectLst/>
                        </a:rPr>
                        <a:t>Año</a:t>
                      </a:r>
                      <a:endParaRPr lang="es-EC" sz="1100">
                        <a:solidFill>
                          <a:srgbClr val="31849B"/>
                        </a:solidFill>
                        <a:effectLst/>
                        <a:latin typeface="Calibri"/>
                        <a:ea typeface="Calibri"/>
                        <a:cs typeface="Mangal"/>
                      </a:endParaRPr>
                    </a:p>
                  </a:txBody>
                  <a:tcPr marL="68580" marR="68580" marT="0" marB="0" anchor="ctr"/>
                </a:tc>
                <a:tc>
                  <a:txBody>
                    <a:bodyPr/>
                    <a:lstStyle/>
                    <a:p>
                      <a:pPr algn="just">
                        <a:lnSpc>
                          <a:spcPct val="150000"/>
                        </a:lnSpc>
                        <a:spcAft>
                          <a:spcPts val="0"/>
                        </a:spcAft>
                      </a:pPr>
                      <a:r>
                        <a:rPr lang="es-EC" sz="1200">
                          <a:effectLst/>
                        </a:rPr>
                        <a:t>Déficit Habitacional</a:t>
                      </a:r>
                      <a:endParaRPr lang="es-EC" sz="1100">
                        <a:solidFill>
                          <a:srgbClr val="31849B"/>
                        </a:solidFill>
                        <a:effectLst/>
                        <a:latin typeface="Calibri"/>
                        <a:ea typeface="Calibri"/>
                        <a:cs typeface="Mangal"/>
                      </a:endParaRPr>
                    </a:p>
                  </a:txBody>
                  <a:tcPr marL="68580" marR="68580" marT="0" marB="0" anchor="ctr"/>
                </a:tc>
                <a:tc>
                  <a:txBody>
                    <a:bodyPr/>
                    <a:lstStyle/>
                    <a:p>
                      <a:pPr algn="just">
                        <a:lnSpc>
                          <a:spcPct val="150000"/>
                        </a:lnSpc>
                        <a:spcAft>
                          <a:spcPts val="0"/>
                        </a:spcAft>
                      </a:pPr>
                      <a:r>
                        <a:rPr lang="es-EC" sz="1200">
                          <a:effectLst/>
                        </a:rPr>
                        <a:t>% Reducción</a:t>
                      </a:r>
                      <a:endParaRPr lang="es-EC" sz="1100">
                        <a:solidFill>
                          <a:srgbClr val="31849B"/>
                        </a:solidFill>
                        <a:effectLst/>
                        <a:latin typeface="Calibri"/>
                        <a:ea typeface="Calibri"/>
                        <a:cs typeface="Mangal"/>
                      </a:endParaRPr>
                    </a:p>
                  </a:txBody>
                  <a:tcPr marL="68580" marR="68580" marT="0" marB="0" anchor="ctr"/>
                </a:tc>
              </a:tr>
              <a:tr h="276860">
                <a:tc>
                  <a:txBody>
                    <a:bodyPr/>
                    <a:lstStyle/>
                    <a:p>
                      <a:pPr algn="just">
                        <a:lnSpc>
                          <a:spcPct val="150000"/>
                        </a:lnSpc>
                        <a:spcAft>
                          <a:spcPts val="0"/>
                        </a:spcAft>
                      </a:pPr>
                      <a:r>
                        <a:rPr lang="es-EC" sz="1200">
                          <a:effectLst/>
                        </a:rPr>
                        <a:t>2005</a:t>
                      </a:r>
                      <a:endParaRPr lang="es-EC" sz="1100">
                        <a:solidFill>
                          <a:srgbClr val="31849B"/>
                        </a:solidFill>
                        <a:effectLst/>
                        <a:latin typeface="Calibri"/>
                        <a:ea typeface="Calibri"/>
                        <a:cs typeface="Mangal"/>
                      </a:endParaRPr>
                    </a:p>
                  </a:txBody>
                  <a:tcPr marL="68580" marR="68580" marT="0" marB="0" anchor="ctr"/>
                </a:tc>
                <a:tc>
                  <a:txBody>
                    <a:bodyPr/>
                    <a:lstStyle/>
                    <a:p>
                      <a:pPr algn="just">
                        <a:lnSpc>
                          <a:spcPct val="150000"/>
                        </a:lnSpc>
                        <a:spcAft>
                          <a:spcPts val="0"/>
                        </a:spcAft>
                      </a:pPr>
                      <a:r>
                        <a:rPr lang="es-EC" sz="1200">
                          <a:effectLst/>
                        </a:rPr>
                        <a:t>756.806,00</a:t>
                      </a:r>
                      <a:endParaRPr lang="es-EC" sz="1100">
                        <a:solidFill>
                          <a:srgbClr val="31849B"/>
                        </a:solidFill>
                        <a:effectLst/>
                        <a:latin typeface="Calibri"/>
                        <a:ea typeface="Calibri"/>
                        <a:cs typeface="Mangal"/>
                      </a:endParaRPr>
                    </a:p>
                  </a:txBody>
                  <a:tcPr marL="68580" marR="68580" marT="0" marB="0" anchor="ctr"/>
                </a:tc>
                <a:tc>
                  <a:txBody>
                    <a:bodyPr/>
                    <a:lstStyle/>
                    <a:p>
                      <a:endParaRPr lang="es-EC" sz="1100">
                        <a:solidFill>
                          <a:srgbClr val="31849B"/>
                        </a:solidFill>
                        <a:effectLst/>
                        <a:latin typeface="Calibri"/>
                      </a:endParaRPr>
                    </a:p>
                  </a:txBody>
                  <a:tcPr marL="68580" marR="68580" marT="0" marB="0" anchor="ctr"/>
                </a:tc>
              </a:tr>
              <a:tr h="200025">
                <a:tc>
                  <a:txBody>
                    <a:bodyPr/>
                    <a:lstStyle/>
                    <a:p>
                      <a:pPr algn="just">
                        <a:lnSpc>
                          <a:spcPct val="150000"/>
                        </a:lnSpc>
                        <a:spcAft>
                          <a:spcPts val="0"/>
                        </a:spcAft>
                      </a:pPr>
                      <a:r>
                        <a:rPr lang="es-EC" sz="1200">
                          <a:effectLst/>
                        </a:rPr>
                        <a:t>2010</a:t>
                      </a:r>
                      <a:endParaRPr lang="es-EC" sz="1100">
                        <a:solidFill>
                          <a:srgbClr val="31849B"/>
                        </a:solidFill>
                        <a:effectLst/>
                        <a:latin typeface="Calibri"/>
                        <a:ea typeface="Calibri"/>
                        <a:cs typeface="Mangal"/>
                      </a:endParaRPr>
                    </a:p>
                  </a:txBody>
                  <a:tcPr marL="68580" marR="68580" marT="0" marB="0" anchor="ctr"/>
                </a:tc>
                <a:tc>
                  <a:txBody>
                    <a:bodyPr/>
                    <a:lstStyle/>
                    <a:p>
                      <a:pPr algn="just">
                        <a:lnSpc>
                          <a:spcPct val="150000"/>
                        </a:lnSpc>
                        <a:spcAft>
                          <a:spcPts val="0"/>
                        </a:spcAft>
                      </a:pPr>
                      <a:r>
                        <a:rPr lang="es-EC" sz="1200">
                          <a:effectLst/>
                        </a:rPr>
                        <a:t>692.216,00</a:t>
                      </a:r>
                      <a:endParaRPr lang="es-EC" sz="1100">
                        <a:solidFill>
                          <a:srgbClr val="31849B"/>
                        </a:solidFill>
                        <a:effectLst/>
                        <a:latin typeface="Calibri"/>
                        <a:ea typeface="Calibri"/>
                        <a:cs typeface="Mangal"/>
                      </a:endParaRPr>
                    </a:p>
                  </a:txBody>
                  <a:tcPr marL="68580" marR="68580" marT="0" marB="0" anchor="ctr"/>
                </a:tc>
                <a:tc>
                  <a:txBody>
                    <a:bodyPr/>
                    <a:lstStyle/>
                    <a:p>
                      <a:pPr algn="just">
                        <a:lnSpc>
                          <a:spcPct val="150000"/>
                        </a:lnSpc>
                        <a:spcAft>
                          <a:spcPts val="0"/>
                        </a:spcAft>
                      </a:pPr>
                      <a:r>
                        <a:rPr lang="es-EC" sz="1200" dirty="0">
                          <a:effectLst/>
                        </a:rPr>
                        <a:t>-9%</a:t>
                      </a:r>
                      <a:endParaRPr lang="es-EC" sz="1100" dirty="0">
                        <a:solidFill>
                          <a:srgbClr val="31849B"/>
                        </a:solidFill>
                        <a:effectLst/>
                        <a:latin typeface="Calibri"/>
                        <a:ea typeface="Calibri"/>
                        <a:cs typeface="Mangal"/>
                      </a:endParaRPr>
                    </a:p>
                  </a:txBody>
                  <a:tcPr marL="68580" marR="68580" marT="0" marB="0" anchor="ctr"/>
                </a:tc>
              </a:tr>
            </a:tbl>
          </a:graphicData>
        </a:graphic>
      </p:graphicFrame>
      <p:sp>
        <p:nvSpPr>
          <p:cNvPr id="8" name="Rectangle 1"/>
          <p:cNvSpPr>
            <a:spLocks noChangeArrowheads="1"/>
          </p:cNvSpPr>
          <p:nvPr/>
        </p:nvSpPr>
        <p:spPr bwMode="auto">
          <a:xfrm>
            <a:off x="-3760" y="2962482"/>
            <a:ext cx="429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Fuente: </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(Consejo Provincial De Pichincha, 2011)</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Elaborado por: Gabriela Torres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218808" y="1268760"/>
            <a:ext cx="3754874" cy="369332"/>
          </a:xfrm>
          <a:prstGeom prst="rect">
            <a:avLst/>
          </a:prstGeom>
        </p:spPr>
        <p:txBody>
          <a:bodyPr wrap="none">
            <a:spAutoFit/>
          </a:bodyPr>
          <a:lstStyle/>
          <a:p>
            <a:pPr lvl="0" indent="449263" algn="just" fontAlgn="base">
              <a:spcBef>
                <a:spcPct val="0"/>
              </a:spcBef>
              <a:spcAft>
                <a:spcPct val="0"/>
              </a:spcAft>
            </a:pPr>
            <a:r>
              <a:rPr lang="es-ES" dirty="0">
                <a:latin typeface="Arial" pitchFamily="34" charset="0"/>
                <a:ea typeface="Calibri" pitchFamily="34" charset="0"/>
                <a:cs typeface="Times New Roman" pitchFamily="18" charset="0"/>
              </a:rPr>
              <a:t>Reducción déficit habitacional </a:t>
            </a:r>
            <a:endParaRPr lang="es-EC" sz="1050" dirty="0">
              <a:latin typeface="Arial" pitchFamily="34" charset="0"/>
              <a:cs typeface="Arial" pitchFamily="34" charset="0"/>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048"/>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183061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569" y="1539287"/>
            <a:ext cx="13430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7345" y="1665105"/>
            <a:ext cx="619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8744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305800" cy="1143000"/>
          </a:xfrm>
          <a:prstGeom prst="rect">
            <a:avLst/>
          </a:prstGeom>
        </p:spPr>
        <p:txBody>
          <a:bodyPr>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5400" smtClean="0"/>
              <a:t>IMPACTO SOCIAL </a:t>
            </a:r>
            <a:br>
              <a:rPr lang="es-EC" sz="5400" smtClean="0"/>
            </a:br>
            <a:endParaRPr lang="es-EC" dirty="0"/>
          </a:p>
        </p:txBody>
      </p:sp>
      <p:graphicFrame>
        <p:nvGraphicFramePr>
          <p:cNvPr id="5" name="3 Marcador de contenido"/>
          <p:cNvGraphicFramePr>
            <a:graphicFrameLocks/>
          </p:cNvGraphicFramePr>
          <p:nvPr>
            <p:extLst>
              <p:ext uri="{D42A27DB-BD31-4B8C-83A1-F6EECF244321}">
                <p14:modId xmlns:p14="http://schemas.microsoft.com/office/powerpoint/2010/main" val="1180149941"/>
              </p:ext>
            </p:extLst>
          </p:nvPr>
        </p:nvGraphicFramePr>
        <p:xfrm>
          <a:off x="2254" y="1412776"/>
          <a:ext cx="5400601" cy="2307704"/>
        </p:xfrm>
        <a:graphic>
          <a:graphicData uri="http://schemas.openxmlformats.org/drawingml/2006/table">
            <a:tbl>
              <a:tblPr firstRow="1" firstCol="1" bandRow="1">
                <a:tableStyleId>{5C22544A-7EE6-4342-B048-85BDC9FD1C3A}</a:tableStyleId>
              </a:tblPr>
              <a:tblGrid>
                <a:gridCol w="1853147"/>
                <a:gridCol w="1376624"/>
                <a:gridCol w="1090709"/>
                <a:gridCol w="1080121"/>
              </a:tblGrid>
              <a:tr h="936104">
                <a:tc>
                  <a:txBody>
                    <a:bodyPr/>
                    <a:lstStyle/>
                    <a:p>
                      <a:pPr algn="ctr">
                        <a:lnSpc>
                          <a:spcPct val="150000"/>
                        </a:lnSpc>
                        <a:spcAft>
                          <a:spcPts val="0"/>
                        </a:spcAft>
                      </a:pPr>
                      <a:r>
                        <a:rPr lang="es-EC" sz="1200" dirty="0">
                          <a:effectLst/>
                        </a:rPr>
                        <a:t>Tipo de Vivienda</a:t>
                      </a:r>
                      <a:endParaRPr lang="es-EC" sz="1100" dirty="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Información obtenida hasta el 2005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Censo 2010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 Variación </a:t>
                      </a:r>
                      <a:endParaRPr lang="es-EC" sz="1100">
                        <a:effectLst/>
                        <a:latin typeface="Calibri"/>
                        <a:ea typeface="Calibri"/>
                        <a:cs typeface="Times New Roman"/>
                      </a:endParaRPr>
                    </a:p>
                  </a:txBody>
                  <a:tcPr marL="68580" marR="68580" marT="0" marB="0">
                    <a:solidFill>
                      <a:srgbClr val="07B164"/>
                    </a:solidFill>
                  </a:tcPr>
                </a:tc>
              </a:tr>
              <a:tr h="200025">
                <a:tc>
                  <a:txBody>
                    <a:bodyPr/>
                    <a:lstStyle/>
                    <a:p>
                      <a:pPr algn="ctr">
                        <a:lnSpc>
                          <a:spcPct val="150000"/>
                        </a:lnSpc>
                        <a:spcAft>
                          <a:spcPts val="0"/>
                        </a:spcAft>
                      </a:pPr>
                      <a:r>
                        <a:rPr lang="es-EC" sz="1200">
                          <a:effectLst/>
                        </a:rPr>
                        <a:t>Propia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solidFill>
                            <a:srgbClr val="FF0000"/>
                          </a:solidFill>
                          <a:effectLst/>
                        </a:rPr>
                        <a:t>1.919.576,00</a:t>
                      </a:r>
                      <a:endParaRPr lang="es-EC" sz="1100">
                        <a:solidFill>
                          <a:srgbClr val="FF0000"/>
                        </a:solidFill>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solidFill>
                            <a:srgbClr val="FF0000"/>
                          </a:solidFill>
                          <a:effectLst/>
                        </a:rPr>
                        <a:t>2.438.956,00</a:t>
                      </a:r>
                      <a:endParaRPr lang="es-EC" sz="1100">
                        <a:solidFill>
                          <a:srgbClr val="FF0000"/>
                        </a:solidFill>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dirty="0">
                          <a:solidFill>
                            <a:srgbClr val="FF0000"/>
                          </a:solidFill>
                          <a:effectLst/>
                        </a:rPr>
                        <a:t>27%</a:t>
                      </a:r>
                      <a:endParaRPr lang="es-EC" sz="1100" dirty="0">
                        <a:solidFill>
                          <a:srgbClr val="FF0000"/>
                        </a:solidFill>
                        <a:effectLst/>
                        <a:latin typeface="Calibri"/>
                        <a:ea typeface="Calibri"/>
                        <a:cs typeface="Times New Roman"/>
                      </a:endParaRPr>
                    </a:p>
                  </a:txBody>
                  <a:tcPr marL="68580" marR="68580" marT="0" marB="0">
                    <a:solidFill>
                      <a:srgbClr val="07B164"/>
                    </a:solidFill>
                  </a:tcPr>
                </a:tc>
              </a:tr>
              <a:tr h="200025">
                <a:tc>
                  <a:txBody>
                    <a:bodyPr/>
                    <a:lstStyle/>
                    <a:p>
                      <a:pPr algn="ctr">
                        <a:lnSpc>
                          <a:spcPct val="150000"/>
                        </a:lnSpc>
                        <a:spcAft>
                          <a:spcPts val="0"/>
                        </a:spcAft>
                      </a:pPr>
                      <a:r>
                        <a:rPr lang="es-EC" sz="1200">
                          <a:effectLst/>
                        </a:rPr>
                        <a:t>Arrendada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665.394,00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816.664,00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23%</a:t>
                      </a:r>
                      <a:endParaRPr lang="es-EC" sz="1100">
                        <a:effectLst/>
                        <a:latin typeface="Calibri"/>
                        <a:ea typeface="Calibri"/>
                        <a:cs typeface="Times New Roman"/>
                      </a:endParaRPr>
                    </a:p>
                  </a:txBody>
                  <a:tcPr marL="68580" marR="68580" marT="0" marB="0">
                    <a:solidFill>
                      <a:srgbClr val="07B164"/>
                    </a:solidFill>
                  </a:tcPr>
                </a:tc>
              </a:tr>
              <a:tr h="200025">
                <a:tc>
                  <a:txBody>
                    <a:bodyPr/>
                    <a:lstStyle/>
                    <a:p>
                      <a:pPr algn="ctr">
                        <a:lnSpc>
                          <a:spcPct val="150000"/>
                        </a:lnSpc>
                        <a:spcAft>
                          <a:spcPts val="0"/>
                        </a:spcAft>
                      </a:pPr>
                      <a:r>
                        <a:rPr lang="es-EC" sz="1200">
                          <a:effectLst/>
                        </a:rPr>
                        <a:t>Gratuita o prestada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230.525,00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489.213,00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112%</a:t>
                      </a:r>
                      <a:endParaRPr lang="es-EC" sz="1100">
                        <a:effectLst/>
                        <a:latin typeface="Calibri"/>
                        <a:ea typeface="Calibri"/>
                        <a:cs typeface="Times New Roman"/>
                      </a:endParaRPr>
                    </a:p>
                  </a:txBody>
                  <a:tcPr marL="68580" marR="68580" marT="0" marB="0">
                    <a:solidFill>
                      <a:srgbClr val="07B164"/>
                    </a:solidFill>
                  </a:tcPr>
                </a:tc>
              </a:tr>
              <a:tr h="200025">
                <a:tc>
                  <a:txBody>
                    <a:bodyPr/>
                    <a:lstStyle/>
                    <a:p>
                      <a:pPr algn="ctr">
                        <a:lnSpc>
                          <a:spcPct val="150000"/>
                        </a:lnSpc>
                        <a:spcAft>
                          <a:spcPts val="0"/>
                        </a:spcAft>
                      </a:pPr>
                      <a:r>
                        <a:rPr lang="es-EC" sz="1200">
                          <a:effectLst/>
                        </a:rPr>
                        <a:t>Por servicios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74.871,00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59.145,00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-21%</a:t>
                      </a:r>
                      <a:endParaRPr lang="es-EC" sz="1100">
                        <a:effectLst/>
                        <a:latin typeface="Calibri"/>
                        <a:ea typeface="Calibri"/>
                        <a:cs typeface="Times New Roman"/>
                      </a:endParaRPr>
                    </a:p>
                  </a:txBody>
                  <a:tcPr marL="68580" marR="68580" marT="0" marB="0">
                    <a:solidFill>
                      <a:srgbClr val="07B164"/>
                    </a:solidFill>
                  </a:tcPr>
                </a:tc>
              </a:tr>
              <a:tr h="200025">
                <a:tc>
                  <a:txBody>
                    <a:bodyPr/>
                    <a:lstStyle/>
                    <a:p>
                      <a:pPr algn="ctr">
                        <a:lnSpc>
                          <a:spcPct val="150000"/>
                        </a:lnSpc>
                        <a:spcAft>
                          <a:spcPts val="0"/>
                        </a:spcAft>
                      </a:pPr>
                      <a:r>
                        <a:rPr lang="es-EC" sz="1200">
                          <a:effectLst/>
                        </a:rPr>
                        <a:t>En Anticresis </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11.729,00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a:effectLst/>
                        </a:rPr>
                        <a:t>7.470,00</a:t>
                      </a:r>
                      <a:endParaRPr lang="es-EC" sz="1100">
                        <a:effectLst/>
                        <a:latin typeface="Calibri"/>
                        <a:ea typeface="Calibri"/>
                        <a:cs typeface="Times New Roman"/>
                      </a:endParaRPr>
                    </a:p>
                  </a:txBody>
                  <a:tcPr marL="68580" marR="68580" marT="0" marB="0">
                    <a:solidFill>
                      <a:srgbClr val="07B164"/>
                    </a:solidFill>
                  </a:tcPr>
                </a:tc>
                <a:tc>
                  <a:txBody>
                    <a:bodyPr/>
                    <a:lstStyle/>
                    <a:p>
                      <a:pPr algn="ctr">
                        <a:lnSpc>
                          <a:spcPct val="150000"/>
                        </a:lnSpc>
                        <a:spcAft>
                          <a:spcPts val="0"/>
                        </a:spcAft>
                      </a:pPr>
                      <a:r>
                        <a:rPr lang="es-EC" sz="1200" dirty="0">
                          <a:effectLst/>
                        </a:rPr>
                        <a:t>-36%</a:t>
                      </a:r>
                      <a:endParaRPr lang="es-EC" sz="1100" dirty="0">
                        <a:effectLst/>
                        <a:latin typeface="Calibri"/>
                        <a:ea typeface="Calibri"/>
                        <a:cs typeface="Times New Roman"/>
                      </a:endParaRPr>
                    </a:p>
                  </a:txBody>
                  <a:tcPr marL="68580" marR="68580" marT="0" marB="0">
                    <a:solidFill>
                      <a:srgbClr val="07B164"/>
                    </a:solidFill>
                  </a:tcPr>
                </a:tc>
              </a:tr>
            </a:tbl>
          </a:graphicData>
        </a:graphic>
      </p:graphicFrame>
      <p:sp>
        <p:nvSpPr>
          <p:cNvPr id="6" name="5 Rectángulo"/>
          <p:cNvSpPr/>
          <p:nvPr/>
        </p:nvSpPr>
        <p:spPr>
          <a:xfrm>
            <a:off x="5160211" y="4328229"/>
            <a:ext cx="360040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cap="none" spc="0" dirty="0" smtClean="0">
                <a:ln w="50800"/>
                <a:solidFill>
                  <a:schemeClr val="bg1">
                    <a:shade val="50000"/>
                  </a:schemeClr>
                </a:solidFill>
                <a:effectLst/>
              </a:rPr>
              <a:t>VIVIENDA</a:t>
            </a:r>
            <a:endParaRPr lang="es-ES" sz="5400" b="1" cap="none" spc="0" dirty="0">
              <a:ln w="50800"/>
              <a:solidFill>
                <a:schemeClr val="bg1">
                  <a:shade val="50000"/>
                </a:schemeClr>
              </a:solidFill>
              <a:effectLst/>
            </a:endParaRPr>
          </a:p>
        </p:txBody>
      </p:sp>
      <p:sp>
        <p:nvSpPr>
          <p:cNvPr id="8" name="7 Rectángulo"/>
          <p:cNvSpPr/>
          <p:nvPr/>
        </p:nvSpPr>
        <p:spPr>
          <a:xfrm>
            <a:off x="73326" y="4005064"/>
            <a:ext cx="4572000" cy="646331"/>
          </a:xfrm>
          <a:prstGeom prst="rect">
            <a:avLst/>
          </a:prstGeom>
        </p:spPr>
        <p:txBody>
          <a:bodyPr>
            <a:spAutoFit/>
          </a:bodyPr>
          <a:lstStyle/>
          <a:p>
            <a:r>
              <a:rPr lang="es-ES" dirty="0"/>
              <a:t>Fuente: </a:t>
            </a:r>
            <a:r>
              <a:rPr lang="es-EC" dirty="0"/>
              <a:t>(</a:t>
            </a:r>
            <a:r>
              <a:rPr lang="es-EC" dirty="0" smtClean="0"/>
              <a:t>INEC, </a:t>
            </a:r>
            <a:r>
              <a:rPr lang="es-EC" dirty="0"/>
              <a:t>2010)</a:t>
            </a:r>
          </a:p>
          <a:p>
            <a:r>
              <a:rPr lang="es-ES" dirty="0"/>
              <a:t>Elaborado por: Gabriela Torres </a:t>
            </a:r>
            <a:endParaRPr lang="es-EC" dirty="0"/>
          </a:p>
        </p:txBody>
      </p:sp>
    </p:spTree>
    <p:extLst>
      <p:ext uri="{BB962C8B-B14F-4D97-AF65-F5344CB8AC3E}">
        <p14:creationId xmlns:p14="http://schemas.microsoft.com/office/powerpoint/2010/main" val="1285076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08104" y="769441"/>
            <a:ext cx="3816424"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DESEMPLEO</a:t>
            </a:r>
            <a:endParaRPr lang="es-ES" sz="4400" b="1" cap="none" spc="0" dirty="0">
              <a:ln w="50800"/>
              <a:solidFill>
                <a:schemeClr val="bg1">
                  <a:shade val="50000"/>
                </a:schemeClr>
              </a:solidFill>
              <a:effectLst/>
            </a:endParaRPr>
          </a:p>
        </p:txBody>
      </p:sp>
      <p:graphicFrame>
        <p:nvGraphicFramePr>
          <p:cNvPr id="4" name="3 Marcador de contenido"/>
          <p:cNvGraphicFramePr>
            <a:graphicFrameLocks/>
          </p:cNvGraphicFramePr>
          <p:nvPr>
            <p:extLst>
              <p:ext uri="{D42A27DB-BD31-4B8C-83A1-F6EECF244321}">
                <p14:modId xmlns:p14="http://schemas.microsoft.com/office/powerpoint/2010/main" val="3985999378"/>
              </p:ext>
            </p:extLst>
          </p:nvPr>
        </p:nvGraphicFramePr>
        <p:xfrm>
          <a:off x="0" y="31850"/>
          <a:ext cx="5364088" cy="1908890"/>
        </p:xfrm>
        <a:graphic>
          <a:graphicData uri="http://schemas.openxmlformats.org/drawingml/2006/table">
            <a:tbl>
              <a:tblPr firstRow="1" firstCol="1" bandRow="1">
                <a:tableStyleId>{306799F8-075E-4A3A-A7F6-7FBC6576F1A4}</a:tableStyleId>
              </a:tblPr>
              <a:tblGrid>
                <a:gridCol w="2681513"/>
                <a:gridCol w="1347091"/>
                <a:gridCol w="1335484"/>
              </a:tblGrid>
              <a:tr h="296132">
                <a:tc>
                  <a:txBody>
                    <a:bodyPr/>
                    <a:lstStyle/>
                    <a:p>
                      <a:pPr algn="ctr"/>
                      <a:endParaRPr lang="es-EC" sz="1400" b="1" dirty="0">
                        <a:solidFill>
                          <a:schemeClr val="bg1"/>
                        </a:solidFill>
                        <a:effectLst/>
                        <a:latin typeface="Calibri"/>
                      </a:endParaRPr>
                    </a:p>
                  </a:txBody>
                  <a:tcPr marL="68580" marR="68580" marT="0" marB="0"/>
                </a:tc>
                <a:tc>
                  <a:txBody>
                    <a:bodyPr/>
                    <a:lstStyle/>
                    <a:p>
                      <a:pPr algn="ctr">
                        <a:lnSpc>
                          <a:spcPct val="150000"/>
                        </a:lnSpc>
                        <a:spcAft>
                          <a:spcPts val="0"/>
                        </a:spcAft>
                      </a:pPr>
                      <a:r>
                        <a:rPr lang="es-ES" sz="1400">
                          <a:solidFill>
                            <a:schemeClr val="bg1"/>
                          </a:solidFill>
                          <a:effectLst/>
                        </a:rPr>
                        <a:t>2005</a:t>
                      </a:r>
                      <a:endParaRPr lang="es-EC" sz="1400" b="1">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smtClean="0">
                          <a:solidFill>
                            <a:schemeClr val="bg1"/>
                          </a:solidFill>
                          <a:effectLst/>
                        </a:rPr>
                        <a:t>2010</a:t>
                      </a:r>
                      <a:endParaRPr lang="es-EC" sz="1400" b="1" dirty="0">
                        <a:solidFill>
                          <a:schemeClr val="bg1"/>
                        </a:solidFill>
                        <a:effectLst/>
                        <a:latin typeface="Calibri"/>
                        <a:ea typeface="Calibri"/>
                        <a:cs typeface="Times New Roman"/>
                      </a:endParaRPr>
                    </a:p>
                  </a:txBody>
                  <a:tcPr marL="68580" marR="68580" marT="0" marB="0"/>
                </a:tc>
              </a:tr>
              <a:tr h="628327">
                <a:tc>
                  <a:txBody>
                    <a:bodyPr/>
                    <a:lstStyle/>
                    <a:p>
                      <a:pPr algn="ctr">
                        <a:lnSpc>
                          <a:spcPct val="150000"/>
                        </a:lnSpc>
                        <a:spcAft>
                          <a:spcPts val="0"/>
                        </a:spcAft>
                      </a:pPr>
                      <a:r>
                        <a:rPr lang="es-ES" sz="1400" dirty="0">
                          <a:solidFill>
                            <a:schemeClr val="bg1"/>
                          </a:solidFill>
                          <a:effectLst/>
                        </a:rPr>
                        <a:t>N° de empleos total PEA</a:t>
                      </a:r>
                      <a:endParaRPr lang="es-EC" sz="14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solidFill>
                            <a:schemeClr val="bg1"/>
                          </a:solidFill>
                          <a:effectLst/>
                        </a:rPr>
                        <a:t>6,095,005</a:t>
                      </a:r>
                      <a:endParaRPr lang="es-EC" sz="14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solidFill>
                            <a:schemeClr val="bg1"/>
                          </a:solidFill>
                          <a:effectLst/>
                        </a:rPr>
                        <a:t>6,150,523</a:t>
                      </a:r>
                      <a:endParaRPr lang="es-EC" sz="1400" b="1" dirty="0">
                        <a:solidFill>
                          <a:schemeClr val="bg1"/>
                        </a:solidFill>
                        <a:effectLst/>
                        <a:latin typeface="Calibri"/>
                        <a:ea typeface="Calibri"/>
                        <a:cs typeface="Times New Roman"/>
                      </a:endParaRPr>
                    </a:p>
                  </a:txBody>
                  <a:tcPr marL="68580" marR="68580" marT="0" marB="0"/>
                </a:tc>
              </a:tr>
              <a:tr h="960523">
                <a:tc>
                  <a:txBody>
                    <a:bodyPr/>
                    <a:lstStyle/>
                    <a:p>
                      <a:pPr algn="ctr">
                        <a:lnSpc>
                          <a:spcPct val="150000"/>
                        </a:lnSpc>
                        <a:spcAft>
                          <a:spcPts val="0"/>
                        </a:spcAft>
                      </a:pPr>
                      <a:r>
                        <a:rPr lang="es-ES" sz="1400">
                          <a:solidFill>
                            <a:schemeClr val="bg1"/>
                          </a:solidFill>
                          <a:effectLst/>
                        </a:rPr>
                        <a:t>No empleos generados por el sector de la construcción</a:t>
                      </a:r>
                      <a:endParaRPr lang="es-EC" sz="1400" b="1">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solidFill>
                            <a:schemeClr val="bg1"/>
                          </a:solidFill>
                          <a:effectLst/>
                        </a:rPr>
                        <a:t>347,415</a:t>
                      </a:r>
                      <a:endParaRPr lang="es-EC" sz="14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solidFill>
                            <a:schemeClr val="bg1"/>
                          </a:solidFill>
                          <a:effectLst/>
                        </a:rPr>
                        <a:t>404,704</a:t>
                      </a:r>
                      <a:endParaRPr lang="es-EC" sz="1400" b="1" dirty="0">
                        <a:solidFill>
                          <a:schemeClr val="bg1"/>
                        </a:solidFill>
                        <a:effectLst/>
                        <a:latin typeface="Calibri"/>
                        <a:ea typeface="Calibri"/>
                        <a:cs typeface="Times New Roman"/>
                      </a:endParaRPr>
                    </a:p>
                  </a:txBody>
                  <a:tcPr marL="68580" marR="68580" marT="0" marB="0"/>
                </a:tc>
              </a:tr>
            </a:tbl>
          </a:graphicData>
        </a:graphic>
      </p:graphicFrame>
      <p:graphicFrame>
        <p:nvGraphicFramePr>
          <p:cNvPr id="5" name="4 Marcador de contenido"/>
          <p:cNvGraphicFramePr>
            <a:graphicFrameLocks/>
          </p:cNvGraphicFramePr>
          <p:nvPr>
            <p:extLst>
              <p:ext uri="{D42A27DB-BD31-4B8C-83A1-F6EECF244321}">
                <p14:modId xmlns:p14="http://schemas.microsoft.com/office/powerpoint/2010/main" val="2613621122"/>
              </p:ext>
            </p:extLst>
          </p:nvPr>
        </p:nvGraphicFramePr>
        <p:xfrm>
          <a:off x="0" y="2708926"/>
          <a:ext cx="9143999" cy="4206240"/>
        </p:xfrm>
        <a:graphic>
          <a:graphicData uri="http://schemas.openxmlformats.org/drawingml/2006/table">
            <a:tbl>
              <a:tblPr firstRow="1" firstCol="1" bandRow="1">
                <a:tableStyleId>{5C22544A-7EE6-4342-B048-85BDC9FD1C3A}</a:tableStyleId>
              </a:tblPr>
              <a:tblGrid>
                <a:gridCol w="4323317"/>
                <a:gridCol w="803447"/>
                <a:gridCol w="803447"/>
                <a:gridCol w="803447"/>
                <a:gridCol w="803447"/>
                <a:gridCol w="803447"/>
                <a:gridCol w="803447"/>
              </a:tblGrid>
              <a:tr h="244827">
                <a:tc>
                  <a:txBody>
                    <a:bodyPr/>
                    <a:lstStyle/>
                    <a:p>
                      <a:pPr>
                        <a:lnSpc>
                          <a:spcPct val="115000"/>
                        </a:lnSpc>
                        <a:spcAft>
                          <a:spcPts val="0"/>
                        </a:spcAft>
                      </a:pPr>
                      <a:r>
                        <a:rPr lang="es-EC" sz="1600" dirty="0">
                          <a:solidFill>
                            <a:schemeClr val="bg1"/>
                          </a:solidFill>
                          <a:effectLst/>
                        </a:rPr>
                        <a:t>Población ocupada por rama de actividad </a:t>
                      </a:r>
                      <a:endParaRPr lang="es-EC" sz="1600" dirty="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2005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2006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2007</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2008</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2009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2010</a:t>
                      </a:r>
                      <a:endParaRPr lang="es-EC" sz="1600">
                        <a:solidFill>
                          <a:schemeClr val="bg1"/>
                        </a:solidFill>
                        <a:effectLst/>
                        <a:latin typeface="Calibri"/>
                        <a:ea typeface="Calibri"/>
                        <a:cs typeface="Mangal"/>
                      </a:endParaRPr>
                    </a:p>
                  </a:txBody>
                  <a:tcPr marL="42422" marR="42422" marT="0" marB="0" anchor="b"/>
                </a:tc>
              </a:tr>
              <a:tr h="489654">
                <a:tc>
                  <a:txBody>
                    <a:bodyPr/>
                    <a:lstStyle/>
                    <a:p>
                      <a:pPr>
                        <a:lnSpc>
                          <a:spcPct val="115000"/>
                        </a:lnSpc>
                        <a:spcAft>
                          <a:spcPts val="0"/>
                        </a:spcAft>
                      </a:pPr>
                      <a:r>
                        <a:rPr lang="es-EC" sz="1600">
                          <a:solidFill>
                            <a:schemeClr val="bg1"/>
                          </a:solidFill>
                          <a:effectLst/>
                        </a:rPr>
                        <a:t>Actividades de servicios comunitarios sociales y personales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3,04</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3,25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3,15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2,30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4,33</a:t>
                      </a:r>
                      <a:endParaRPr lang="es-EC" sz="1600">
                        <a:solidFill>
                          <a:schemeClr val="bg1"/>
                        </a:solidFill>
                        <a:effectLst/>
                        <a:latin typeface="Calibri"/>
                        <a:ea typeface="Calibri"/>
                        <a:cs typeface="Mangal"/>
                      </a:endParaRPr>
                    </a:p>
                  </a:txBody>
                  <a:tcPr marL="42422" marR="42422" marT="0" marB="0" anchor="b"/>
                </a:tc>
              </a:tr>
              <a:tr h="489654">
                <a:tc>
                  <a:txBody>
                    <a:bodyPr/>
                    <a:lstStyle/>
                    <a:p>
                      <a:pPr>
                        <a:lnSpc>
                          <a:spcPct val="115000"/>
                        </a:lnSpc>
                        <a:spcAft>
                          <a:spcPts val="0"/>
                        </a:spcAft>
                      </a:pPr>
                      <a:r>
                        <a:rPr lang="es-EC" sz="1600" u="sng">
                          <a:solidFill>
                            <a:schemeClr val="bg1"/>
                          </a:solidFill>
                          <a:effectLst/>
                        </a:rPr>
                        <a:t>Actividades inmobiliarias, empresariales y de alquiler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3,49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3,35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3,74</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4,01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4,10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5,73</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Administración pública y defensa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3,12</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3,51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3,10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4,50</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Agricultura, ganadería, caza y silvicultura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30,63</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30,86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28,96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27,79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28,30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5,84</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Comercio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20,41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20,55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20,22</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19,91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19,90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26,35</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u="sng">
                          <a:solidFill>
                            <a:schemeClr val="bg1"/>
                          </a:solidFill>
                          <a:effectLst/>
                        </a:rPr>
                        <a:t>Construcción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5,70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6,18</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6,46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6,58</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6,80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u="sng">
                          <a:solidFill>
                            <a:schemeClr val="bg1"/>
                          </a:solidFill>
                          <a:effectLst/>
                        </a:rPr>
                        <a:t>7,40</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dirty="0">
                          <a:solidFill>
                            <a:schemeClr val="bg1"/>
                          </a:solidFill>
                          <a:effectLst/>
                        </a:rPr>
                        <a:t>Enseñanza </a:t>
                      </a:r>
                      <a:endParaRPr lang="es-EC" sz="1600" dirty="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4,76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4,90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4,80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5,01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5,10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6,63</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Explotación de minas y canteras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0,39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0,52</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0,54</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0,47</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0,50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0,47</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Hogares privados con servicio doméstico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4,06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3,22</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3,27</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3,41</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3,40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4,07</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Hoteles y restaurantes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3,67</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4,05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4,73</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4,73</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4,50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6,51</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Industrias manufactureras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10,69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10,75</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10,79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11,32</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11,30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13,82</a:t>
                      </a:r>
                      <a:endParaRPr lang="es-EC" sz="1600">
                        <a:solidFill>
                          <a:schemeClr val="bg1"/>
                        </a:solidFill>
                        <a:effectLst/>
                        <a:latin typeface="Calibri"/>
                        <a:ea typeface="Calibri"/>
                        <a:cs typeface="Mangal"/>
                      </a:endParaRPr>
                    </a:p>
                  </a:txBody>
                  <a:tcPr marL="42422" marR="42422" marT="0" marB="0" anchor="b"/>
                </a:tc>
              </a:tr>
              <a:tr h="244827">
                <a:tc>
                  <a:txBody>
                    <a:bodyPr/>
                    <a:lstStyle/>
                    <a:p>
                      <a:pPr>
                        <a:lnSpc>
                          <a:spcPct val="115000"/>
                        </a:lnSpc>
                        <a:spcAft>
                          <a:spcPts val="0"/>
                        </a:spcAft>
                      </a:pPr>
                      <a:r>
                        <a:rPr lang="es-EC" sz="1600">
                          <a:solidFill>
                            <a:schemeClr val="bg1"/>
                          </a:solidFill>
                          <a:effectLst/>
                        </a:rPr>
                        <a:t>Intermediación financiera </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0,86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0,78</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0,86</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0,89</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a:solidFill>
                            <a:schemeClr val="bg1"/>
                          </a:solidFill>
                          <a:effectLst/>
                        </a:rPr>
                        <a:t>0,80</a:t>
                      </a:r>
                      <a:endParaRPr lang="es-EC" sz="1600">
                        <a:solidFill>
                          <a:schemeClr val="bg1"/>
                        </a:solidFill>
                        <a:effectLst/>
                        <a:latin typeface="Calibri"/>
                        <a:ea typeface="Calibri"/>
                        <a:cs typeface="Mangal"/>
                      </a:endParaRPr>
                    </a:p>
                  </a:txBody>
                  <a:tcPr marL="42422" marR="42422" marT="0" marB="0" anchor="b"/>
                </a:tc>
                <a:tc>
                  <a:txBody>
                    <a:bodyPr/>
                    <a:lstStyle/>
                    <a:p>
                      <a:pPr algn="ctr">
                        <a:lnSpc>
                          <a:spcPct val="115000"/>
                        </a:lnSpc>
                        <a:spcAft>
                          <a:spcPts val="0"/>
                        </a:spcAft>
                      </a:pPr>
                      <a:r>
                        <a:rPr lang="es-EC" sz="1600" dirty="0">
                          <a:solidFill>
                            <a:schemeClr val="bg1"/>
                          </a:solidFill>
                          <a:effectLst/>
                        </a:rPr>
                        <a:t>1,26</a:t>
                      </a:r>
                      <a:endParaRPr lang="es-EC" sz="1600" dirty="0">
                        <a:solidFill>
                          <a:schemeClr val="bg1"/>
                        </a:solidFill>
                        <a:effectLst/>
                        <a:latin typeface="Calibri"/>
                        <a:ea typeface="Calibri"/>
                        <a:cs typeface="Mangal"/>
                      </a:endParaRPr>
                    </a:p>
                  </a:txBody>
                  <a:tcPr marL="42422" marR="42422" marT="0" marB="0" anchor="b"/>
                </a:tc>
              </a:tr>
            </a:tbl>
          </a:graphicData>
        </a:graphic>
      </p:graphicFrame>
      <p:sp>
        <p:nvSpPr>
          <p:cNvPr id="6" name="5 Rectángulo"/>
          <p:cNvSpPr/>
          <p:nvPr/>
        </p:nvSpPr>
        <p:spPr>
          <a:xfrm>
            <a:off x="212001" y="1700808"/>
            <a:ext cx="4572000" cy="923330"/>
          </a:xfrm>
          <a:prstGeom prst="rect">
            <a:avLst/>
          </a:prstGeom>
        </p:spPr>
        <p:txBody>
          <a:bodyPr>
            <a:spAutoFit/>
          </a:bodyPr>
          <a:lstStyle/>
          <a:p>
            <a:r>
              <a:rPr lang="es-ES" dirty="0"/>
              <a:t> </a:t>
            </a:r>
            <a:endParaRPr lang="es-EC" dirty="0"/>
          </a:p>
          <a:p>
            <a:r>
              <a:rPr lang="es-ES" dirty="0"/>
              <a:t>Fuente: </a:t>
            </a:r>
            <a:r>
              <a:rPr lang="es-EC" dirty="0"/>
              <a:t>(INEC, 2011)</a:t>
            </a:r>
          </a:p>
          <a:p>
            <a:r>
              <a:rPr lang="es-ES" dirty="0"/>
              <a:t>Elaborado por: Gabriela Torres </a:t>
            </a:r>
            <a:endParaRPr lang="es-EC" dirty="0"/>
          </a:p>
        </p:txBody>
      </p:sp>
    </p:spTree>
    <p:extLst>
      <p:ext uri="{BB962C8B-B14F-4D97-AF65-F5344CB8AC3E}">
        <p14:creationId xmlns:p14="http://schemas.microsoft.com/office/powerpoint/2010/main" val="2178713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96680" y="1085721"/>
            <a:ext cx="8947320" cy="548640"/>
          </a:xfrm>
        </p:spPr>
        <p:txBody>
          <a:bodyPr>
            <a:normAutofit fontScale="90000"/>
          </a:bodyPr>
          <a:lstStyle/>
          <a:p>
            <a:r>
              <a:rPr lang="es-EC" i="1" dirty="0"/>
              <a:t>Análisis del impacto en la accesibilidad a préstamos hipotecarios </a:t>
            </a:r>
            <a:endParaRPr lang="es-EC" dirty="0"/>
          </a:p>
        </p:txBody>
      </p:sp>
      <p:sp>
        <p:nvSpPr>
          <p:cNvPr id="4" name="2 Marcador de contenido"/>
          <p:cNvSpPr txBox="1">
            <a:spLocks/>
          </p:cNvSpPr>
          <p:nvPr/>
        </p:nvSpPr>
        <p:spPr>
          <a:xfrm>
            <a:off x="196680" y="1820589"/>
            <a:ext cx="8407768" cy="3579849"/>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s-ES" dirty="0" smtClean="0"/>
              <a:t>Resultado de la encuesta a la población. </a:t>
            </a:r>
          </a:p>
          <a:p>
            <a:endParaRPr lang="es-ES" dirty="0"/>
          </a:p>
        </p:txBody>
      </p:sp>
      <p:sp>
        <p:nvSpPr>
          <p:cNvPr id="5" name="4 Rectángulo"/>
          <p:cNvSpPr/>
          <p:nvPr/>
        </p:nvSpPr>
        <p:spPr>
          <a:xfrm>
            <a:off x="-1" y="2492777"/>
            <a:ext cx="9176861" cy="2862322"/>
          </a:xfrm>
          <a:prstGeom prst="rect">
            <a:avLst/>
          </a:prstGeom>
        </p:spPr>
        <p:txBody>
          <a:bodyPr wrap="square">
            <a:spAutoFit/>
          </a:bodyPr>
          <a:lstStyle/>
          <a:p>
            <a:pPr marL="285750" lvl="0" indent="-285750" algn="just">
              <a:buFont typeface="Arial" pitchFamily="34" charset="0"/>
              <a:buChar char="•"/>
            </a:pPr>
            <a:r>
              <a:rPr lang="es-ES" dirty="0"/>
              <a:t>El nivel de conocimiento que tiene la población en general en cuanto a los créditos que el IESS otorga para la adquisición de bienes inmuebles es alto </a:t>
            </a:r>
            <a:endParaRPr lang="es-EC" dirty="0"/>
          </a:p>
          <a:p>
            <a:pPr marL="285750" lvl="0" indent="-285750" algn="just">
              <a:buFont typeface="Arial" pitchFamily="34" charset="0"/>
              <a:buChar char="•"/>
            </a:pPr>
            <a:r>
              <a:rPr lang="es-ES" dirty="0" smtClean="0"/>
              <a:t>El mayor beneficio que la población considera </a:t>
            </a:r>
            <a:r>
              <a:rPr lang="es-ES" dirty="0"/>
              <a:t>sobre el aplicar un crédito con el IESS en vez de con otra institución bancaria, es por la reducción de las tasas de interés existente en comparación con </a:t>
            </a:r>
            <a:r>
              <a:rPr lang="es-ES" dirty="0" smtClean="0"/>
              <a:t>otros </a:t>
            </a:r>
            <a:r>
              <a:rPr lang="es-ES" dirty="0"/>
              <a:t>bancos e instituciones financieras del país</a:t>
            </a:r>
            <a:r>
              <a:rPr lang="es-ES" dirty="0" smtClean="0"/>
              <a:t>.</a:t>
            </a:r>
            <a:endParaRPr lang="es-EC" dirty="0"/>
          </a:p>
          <a:p>
            <a:pPr marL="285750" lvl="0" indent="-285750" algn="just">
              <a:buFont typeface="Arial" pitchFamily="34" charset="0"/>
              <a:buChar char="•"/>
            </a:pPr>
            <a:r>
              <a:rPr lang="es-ES" dirty="0"/>
              <a:t>La agilidad del servicio del IESS, fue calificada por la población regular por lo que debe ser revisada y mejorada. </a:t>
            </a:r>
            <a:endParaRPr lang="es-EC" dirty="0"/>
          </a:p>
          <a:p>
            <a:pPr marL="285750" lvl="0" indent="-285750" algn="just">
              <a:buFont typeface="Arial" pitchFamily="34" charset="0"/>
              <a:buChar char="•"/>
            </a:pPr>
            <a:r>
              <a:rPr lang="es-ES" dirty="0"/>
              <a:t>La evaluación sobre el grado de ayuda que los créditos del IESS han brindado para la obtención de vivienda refleja que la mencionada ayuda es alta, permitiendo un claro incentivo en el sector de la construcción </a:t>
            </a:r>
            <a:endParaRPr lang="es-EC" dirty="0"/>
          </a:p>
        </p:txBody>
      </p:sp>
    </p:spTree>
    <p:extLst>
      <p:ext uri="{BB962C8B-B14F-4D97-AF65-F5344CB8AC3E}">
        <p14:creationId xmlns:p14="http://schemas.microsoft.com/office/powerpoint/2010/main" val="964603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16632"/>
            <a:ext cx="27813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899592" y="260648"/>
            <a:ext cx="7024744"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mtClean="0"/>
              <a:t>Conclusiones </a:t>
            </a:r>
            <a:endParaRPr lang="es-EC" dirty="0"/>
          </a:p>
        </p:txBody>
      </p:sp>
      <p:sp>
        <p:nvSpPr>
          <p:cNvPr id="4" name="2 Marcador de contenido"/>
          <p:cNvSpPr txBox="1">
            <a:spLocks/>
          </p:cNvSpPr>
          <p:nvPr/>
        </p:nvSpPr>
        <p:spPr>
          <a:xfrm>
            <a:off x="59804" y="2332037"/>
            <a:ext cx="8229600" cy="4525963"/>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 typeface="Arial" pitchFamily="34" charset="0"/>
              <a:buChar char="•"/>
            </a:pPr>
            <a:r>
              <a:rPr lang="es-ES_tradnl" dirty="0" smtClean="0"/>
              <a:t>El impacto socioeconómico que la reapertura de los créditos hipotecarios del IESS ha tenido en el Ecuador es alto y se evidencia en las mejoras ocasionadas en la economía, la construcción y en la población. </a:t>
            </a:r>
            <a:endParaRPr lang="es-EC" dirty="0" smtClean="0"/>
          </a:p>
          <a:p>
            <a:pPr algn="just">
              <a:buFont typeface="Arial" pitchFamily="34" charset="0"/>
              <a:buChar char="•"/>
            </a:pPr>
            <a:r>
              <a:rPr lang="es-ES_tradnl" dirty="0" smtClean="0"/>
              <a:t>Existe una estrecha relación entre el sector de la construcción y la economía ecuatoriana, al representar dicho sector  el cuarto rubro de la estructura del PIB, </a:t>
            </a:r>
          </a:p>
          <a:p>
            <a:pPr algn="just">
              <a:buFont typeface="Arial" pitchFamily="34" charset="0"/>
              <a:buChar char="•"/>
            </a:pPr>
            <a:r>
              <a:rPr lang="es-ES_tradnl" dirty="0" smtClean="0"/>
              <a:t>La medida implantada por el IESS en materia de créditos hipotecarios ha influido directamente en el crecimiento del 6% de la actividad constructora durante los analizados cinco años. </a:t>
            </a:r>
            <a:endParaRPr lang="es-EC" dirty="0" smtClean="0"/>
          </a:p>
          <a:p>
            <a:pPr algn="just"/>
            <a:endParaRPr lang="es-EC" dirty="0"/>
          </a:p>
        </p:txBody>
      </p:sp>
    </p:spTree>
    <p:extLst>
      <p:ext uri="{BB962C8B-B14F-4D97-AF65-F5344CB8AC3E}">
        <p14:creationId xmlns:p14="http://schemas.microsoft.com/office/powerpoint/2010/main" val="10703519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92" y="8334"/>
            <a:ext cx="9036496" cy="6186309"/>
          </a:xfrm>
          <a:prstGeom prst="rect">
            <a:avLst/>
          </a:prstGeom>
        </p:spPr>
        <p:txBody>
          <a:bodyPr wrap="square">
            <a:spAutoFit/>
          </a:bodyPr>
          <a:lstStyle/>
          <a:p>
            <a:pPr lvl="0" algn="just">
              <a:buFont typeface="Arial" pitchFamily="34" charset="0"/>
              <a:buChar char="•"/>
            </a:pPr>
            <a:r>
              <a:rPr lang="es-ES_tradnl" dirty="0" smtClean="0"/>
              <a:t>El factor detonante para la reapertura de créditos hipotecarios fue la cancelación de la deuda de 888 </a:t>
            </a:r>
            <a:r>
              <a:rPr lang="es-ES_tradnl" dirty="0"/>
              <a:t>millones de dólares que mantenía el Estado  con el </a:t>
            </a:r>
            <a:r>
              <a:rPr lang="es-ES_tradnl" dirty="0" smtClean="0"/>
              <a:t>IESS, tras la destinación de  </a:t>
            </a:r>
            <a:r>
              <a:rPr lang="es-ES_tradnl" dirty="0"/>
              <a:t>444 millones de dólares con este propósito significando un crecimiento de 1750</a:t>
            </a:r>
            <a:r>
              <a:rPr lang="es-ES_tradnl" dirty="0" smtClean="0"/>
              <a:t>%. </a:t>
            </a:r>
          </a:p>
          <a:p>
            <a:pPr lvl="0" algn="just"/>
            <a:endParaRPr lang="es-EC" dirty="0"/>
          </a:p>
          <a:p>
            <a:pPr lvl="0" algn="just">
              <a:buFont typeface="Arial" pitchFamily="34" charset="0"/>
              <a:buChar char="•"/>
            </a:pPr>
            <a:r>
              <a:rPr lang="es-ES_tradnl" dirty="0"/>
              <a:t>La medida de la  reactivación de créditos hipotecarios ha repercutido favorablemente en indicadores económicos como las tasas de desempleo,  debido al estímulo que ésta suscitó para el crecimiento de la actividad constructora,  pudo generar una mayor demanda laboral directa e indirecta que contribuyó a la reducción de la tasa de desempleo en un 9%, de 8,5% en el 2005 a 7,6%  al término del periodo analizado. </a:t>
            </a:r>
            <a:endParaRPr lang="es-ES_tradnl" dirty="0" smtClean="0"/>
          </a:p>
          <a:p>
            <a:pPr lvl="0" algn="just"/>
            <a:endParaRPr lang="es-EC" dirty="0"/>
          </a:p>
          <a:p>
            <a:pPr lvl="0" algn="just">
              <a:buFont typeface="Arial" pitchFamily="34" charset="0"/>
              <a:buChar char="•"/>
            </a:pPr>
            <a:r>
              <a:rPr lang="es-ES_tradnl" dirty="0"/>
              <a:t>La reactivación de los créditos hipotecarios logró la reducción del déficit habitacional en el Ecuador mismo que decreció en un 9%  de 756,806 viviendas en el año 2005 a 692,216 viviendas al cierre del </a:t>
            </a:r>
            <a:r>
              <a:rPr lang="es-ES_tradnl" dirty="0" smtClean="0"/>
              <a:t>2010</a:t>
            </a:r>
            <a:endParaRPr lang="es-EC" dirty="0"/>
          </a:p>
          <a:p>
            <a:pPr algn="just"/>
            <a:endParaRPr lang="es-EC" dirty="0"/>
          </a:p>
          <a:p>
            <a:pPr lvl="0" algn="just">
              <a:buFont typeface="Arial" pitchFamily="34" charset="0"/>
              <a:buChar char="•"/>
            </a:pPr>
            <a:r>
              <a:rPr lang="es-ES_tradnl" dirty="0"/>
              <a:t>La opinión pública de los afiliados al IESS con relación a la nueva política crediticia de vivienda es positiva, esta reveló que el grado de ayuda que brinda la institución es superior a otras instituciones financieras, debido a beneficios existentes como tasas de interés más bajas, mayor monto de financiamiento y plazo de pago, fomentando la accesibilidad de más personas a una vivienda digna. Sin embargo el sentir del afiliado califica negativamente la agilidad de los procesos administrativos y tramitaciones necesarias para acceder a los mismos. </a:t>
            </a:r>
            <a:endParaRPr lang="es-EC" dirty="0"/>
          </a:p>
          <a:p>
            <a:pPr lvl="0" algn="just">
              <a:buFont typeface="Arial" pitchFamily="34" charset="0"/>
              <a:buChar char="•"/>
            </a:pPr>
            <a:endParaRPr lang="es-EC" dirty="0"/>
          </a:p>
        </p:txBody>
      </p:sp>
    </p:spTree>
    <p:extLst>
      <p:ext uri="{BB962C8B-B14F-4D97-AF65-F5344CB8AC3E}">
        <p14:creationId xmlns:p14="http://schemas.microsoft.com/office/powerpoint/2010/main" val="1360809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116632"/>
            <a:ext cx="7024744" cy="601136"/>
          </a:xfrm>
          <a:prstGeom prst="rect">
            <a:avLst/>
          </a:prstGeom>
        </p:spPr>
        <p:txBody>
          <a:bodyPr>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dirty="0" smtClean="0"/>
              <a:t>Recomendaciones </a:t>
            </a:r>
            <a:endParaRPr lang="es-EC" dirty="0"/>
          </a:p>
        </p:txBody>
      </p:sp>
      <p:sp>
        <p:nvSpPr>
          <p:cNvPr id="3" name="2 Marcador de contenido"/>
          <p:cNvSpPr txBox="1">
            <a:spLocks/>
          </p:cNvSpPr>
          <p:nvPr/>
        </p:nvSpPr>
        <p:spPr>
          <a:xfrm>
            <a:off x="0" y="692696"/>
            <a:ext cx="8964488" cy="4608512"/>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 typeface="Arial" pitchFamily="34" charset="0"/>
              <a:buChar char="•"/>
            </a:pPr>
            <a:r>
              <a:rPr lang="es-ES_tradnl" dirty="0" smtClean="0"/>
              <a:t>Invertir en el sector de la construcción, las puertas están abiertas para esta rama de actividad por las políticas implantadas por el IESS, y por el déficit habitacional aun existente, resultarán exitosos tanto los negocios relacionados  directamente con la construcción, como los indirectamente relacionados entre ellos materiales y  transporte. </a:t>
            </a:r>
            <a:endParaRPr lang="es-EC" dirty="0" smtClean="0"/>
          </a:p>
          <a:p>
            <a:pPr algn="just">
              <a:buFont typeface="Arial" pitchFamily="34" charset="0"/>
              <a:buChar char="•"/>
            </a:pPr>
            <a:r>
              <a:rPr lang="es-ES_tradnl" dirty="0" smtClean="0"/>
              <a:t>Investigar la repercusión futura de la asignación excesiva de créditos hipotecarios, y la posibilidad de incurrir en una crisis financiera o en una burbuja hipotecaria como actualmente ocurre en países Europeos por las pérdidas ocasionadas del impago de las hipotecas. </a:t>
            </a:r>
            <a:endParaRPr lang="es-EC" dirty="0" smtClean="0"/>
          </a:p>
          <a:p>
            <a:pPr algn="just">
              <a:buFont typeface="Arial" pitchFamily="34" charset="0"/>
              <a:buChar char="•"/>
            </a:pPr>
            <a:r>
              <a:rPr lang="es-ES_tradnl" dirty="0" smtClean="0"/>
              <a:t>Acceder a un préstamo hipotecario si se está afiliado al IESS y se cumple con los requisitos estipulados, incluso si ya se posee vivienda propia, debido a la facilidad existente en el plazo de pago  y tasas de interés, y diversidad de bienes inmuebles de adquisición no solamente para vivienda sino para locales comerciales, consultorios y departamentos.</a:t>
            </a:r>
            <a:endParaRPr lang="es-EC" dirty="0" smtClean="0"/>
          </a:p>
          <a:p>
            <a:pPr algn="just">
              <a:buFont typeface="Arial" pitchFamily="34" charset="0"/>
              <a:buChar char="•"/>
            </a:pPr>
            <a:r>
              <a:rPr lang="es-ES_tradnl" dirty="0" smtClean="0"/>
              <a:t>Enviar sugerencias y opinión al IESS durante el proceso para  mejorar la agilidad de procesos administrativos.</a:t>
            </a:r>
            <a:endParaRPr lang="es-EC" dirty="0" smtClean="0"/>
          </a:p>
          <a:p>
            <a:pPr algn="just">
              <a:buFont typeface="Arial" pitchFamily="34" charset="0"/>
              <a:buChar char="•"/>
            </a:pPr>
            <a:r>
              <a:rPr lang="es-ES_tradnl" dirty="0" smtClean="0"/>
              <a:t>Exigir la afiliación si se está laborando en relación de dependencia, y si no afiliarse voluntariamente al IESS para acceder a todas las ventajas que el Seguro Social ofrece a través de las políticas de gobierno. </a:t>
            </a:r>
            <a:endParaRPr lang="es-EC" dirty="0" smtClean="0"/>
          </a:p>
          <a:p>
            <a:pPr algn="just"/>
            <a:endParaRPr lang="es-EC"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941168"/>
            <a:ext cx="2343150" cy="16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663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24" y="348431"/>
            <a:ext cx="34480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de nube"/>
          <p:cNvSpPr/>
          <p:nvPr/>
        </p:nvSpPr>
        <p:spPr>
          <a:xfrm>
            <a:off x="4572000" y="404664"/>
            <a:ext cx="2952328" cy="2520280"/>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C" b="1" dirty="0" smtClean="0">
                <a:ln w="50800"/>
                <a:solidFill>
                  <a:schemeClr val="bg1">
                    <a:shade val="50000"/>
                  </a:schemeClr>
                </a:solidFill>
              </a:rPr>
              <a:t>GRACIAS POR SU ATENCIÓN</a:t>
            </a:r>
            <a:endParaRPr lang="es-EC" b="1" dirty="0">
              <a:ln w="50800"/>
              <a:solidFill>
                <a:schemeClr val="bg1">
                  <a:shade val="50000"/>
                </a:schemeClr>
              </a:solidFill>
            </a:endParaRPr>
          </a:p>
        </p:txBody>
      </p:sp>
    </p:spTree>
    <p:extLst>
      <p:ext uri="{BB962C8B-B14F-4D97-AF65-F5344CB8AC3E}">
        <p14:creationId xmlns:p14="http://schemas.microsoft.com/office/powerpoint/2010/main" val="1592954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8229600" cy="1143000"/>
          </a:xfrm>
        </p:spPr>
        <p:txBody>
          <a:bodyPr>
            <a:normAutofit fontScale="90000"/>
          </a:bodyPr>
          <a:lstStyle/>
          <a:p>
            <a:r>
              <a:rPr lang="es-EC" dirty="0" smtClean="0"/>
              <a:t>PLANTEAMIENTO DEL PROBLEMA</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147565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de nube"/>
          <p:cNvSpPr/>
          <p:nvPr/>
        </p:nvSpPr>
        <p:spPr>
          <a:xfrm>
            <a:off x="611560" y="1196752"/>
            <a:ext cx="8532440" cy="244827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42" y="1685925"/>
            <a:ext cx="56292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589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 </a:t>
            </a:r>
            <a:endParaRPr lang="es-EC" dirty="0"/>
          </a:p>
        </p:txBody>
      </p:sp>
      <p:sp>
        <p:nvSpPr>
          <p:cNvPr id="3" name="2 Marcador de contenido"/>
          <p:cNvSpPr>
            <a:spLocks noGrp="1"/>
          </p:cNvSpPr>
          <p:nvPr>
            <p:ph idx="1"/>
          </p:nvPr>
        </p:nvSpPr>
        <p:spPr/>
        <p:txBody>
          <a:bodyPr/>
          <a:lstStyle/>
          <a:p>
            <a:pPr marL="0" indent="0">
              <a:buNone/>
            </a:pPr>
            <a:r>
              <a:rPr lang="es-EC" dirty="0" smtClean="0"/>
              <a:t>“</a:t>
            </a:r>
            <a:r>
              <a:rPr lang="es-ES_tradnl" dirty="0"/>
              <a:t>Analizar el impacto social de los créditos hipotecarios del IESS con destino al sector de la construcción, han tenido en la economía nacional.”</a:t>
            </a:r>
          </a:p>
          <a:p>
            <a:pPr marL="0" indent="0">
              <a:buNone/>
            </a:pPr>
            <a:endParaRPr lang="es-EC"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61048"/>
            <a:ext cx="3960440" cy="196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40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par>
                          <p:cTn id="15" fill="hold">
                            <p:stCondLst>
                              <p:cond delay="1500"/>
                            </p:stCondLst>
                            <p:childTnLst>
                              <p:par>
                                <p:cTn id="16" presetID="15" presetClass="emph" presetSubtype="0" grpId="0" nodeType="afterEffect">
                                  <p:stCondLst>
                                    <p:cond delay="0"/>
                                  </p:stCondLst>
                                  <p:iterate type="lt">
                                    <p:tmAbs val="25"/>
                                  </p:iterate>
                                  <p:childTnLst>
                                    <p:set>
                                      <p:cBhvr override="childStyle">
                                        <p:cTn id="17"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143000"/>
          </a:xfrm>
        </p:spPr>
        <p:txBody>
          <a:bodyPr/>
          <a:lstStyle/>
          <a:p>
            <a:r>
              <a:rPr lang="es-EC" dirty="0" smtClean="0"/>
              <a:t>OBJETIVOS ESPECÍFICOS </a:t>
            </a:r>
            <a:endParaRPr lang="es-EC" dirty="0"/>
          </a:p>
        </p:txBody>
      </p:sp>
      <p:sp>
        <p:nvSpPr>
          <p:cNvPr id="3" name="2 Marcador de contenido"/>
          <p:cNvSpPr>
            <a:spLocks noGrp="1"/>
          </p:cNvSpPr>
          <p:nvPr>
            <p:ph idx="1"/>
          </p:nvPr>
        </p:nvSpPr>
        <p:spPr>
          <a:xfrm>
            <a:off x="0" y="1124744"/>
            <a:ext cx="8229600" cy="4389120"/>
          </a:xfrm>
        </p:spPr>
        <p:txBody>
          <a:bodyPr>
            <a:normAutofit lnSpcReduction="10000"/>
          </a:bodyPr>
          <a:lstStyle/>
          <a:p>
            <a:pPr lvl="0">
              <a:buFont typeface="Arial" pitchFamily="34" charset="0"/>
              <a:buChar char="•"/>
            </a:pPr>
            <a:r>
              <a:rPr lang="es-ES_tradnl" dirty="0"/>
              <a:t>Analizar la incidencia que el sector de la construcción tiene en el Ecuador</a:t>
            </a:r>
          </a:p>
          <a:p>
            <a:pPr lvl="0">
              <a:buFont typeface="Arial" pitchFamily="34" charset="0"/>
              <a:buChar char="•"/>
            </a:pPr>
            <a:r>
              <a:rPr lang="es-ES_tradnl" dirty="0"/>
              <a:t>Conocer las medidas y políticas implantadas por el IESS en materia de créditos hipotecarios, así como las causas que precedieron a las mismas. </a:t>
            </a:r>
            <a:endParaRPr lang="es-EC" dirty="0"/>
          </a:p>
          <a:p>
            <a:pPr lvl="0">
              <a:buFont typeface="Arial" pitchFamily="34" charset="0"/>
              <a:buChar char="•"/>
            </a:pPr>
            <a:r>
              <a:rPr lang="es-ES_tradnl" dirty="0"/>
              <a:t>Determinar el impacto que las políticas crediticias del IESS, han tenido en la economía nacional </a:t>
            </a:r>
          </a:p>
          <a:p>
            <a:pPr lvl="0"/>
            <a:r>
              <a:rPr lang="es-ES_tradnl" dirty="0"/>
              <a:t>Determinar el impacto que las políticas crediticias del IESS, han tenido en </a:t>
            </a:r>
            <a:r>
              <a:rPr lang="es-ES_tradnl" dirty="0" smtClean="0"/>
              <a:t>el ámbito social. </a:t>
            </a:r>
          </a:p>
          <a:p>
            <a:r>
              <a:rPr lang="es-ES_tradnl" dirty="0"/>
              <a:t>Identificar el criterio de la población en general en cuanto a la accesibilidad a los préstamos. </a:t>
            </a:r>
            <a:endParaRPr lang="es-EC" dirty="0"/>
          </a:p>
          <a:p>
            <a:pPr lvl="0"/>
            <a:endParaRPr lang="es-ES_tradnl" dirty="0"/>
          </a:p>
          <a:p>
            <a:pPr marL="0" indent="0">
              <a:buNone/>
            </a:pP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3720" y="5301208"/>
            <a:ext cx="2520280" cy="1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145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after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C" dirty="0" smtClean="0"/>
              <a:t>EL SECTOR DE LA CONSTRUCCIÓN</a:t>
            </a:r>
            <a:endParaRPr lang="es-EC" dirty="0"/>
          </a:p>
        </p:txBody>
      </p:sp>
      <p:sp>
        <p:nvSpPr>
          <p:cNvPr id="4" name="3 Marcador de contenido"/>
          <p:cNvSpPr>
            <a:spLocks noGrp="1"/>
          </p:cNvSpPr>
          <p:nvPr>
            <p:ph idx="1"/>
          </p:nvPr>
        </p:nvSpPr>
        <p:spPr/>
        <p:txBody>
          <a:bodyPr/>
          <a:lstStyle/>
          <a:p>
            <a:pPr marL="0" indent="0">
              <a:buNone/>
            </a:pPr>
            <a:r>
              <a:rPr lang="es-EC" dirty="0" smtClean="0"/>
              <a:t>-</a:t>
            </a:r>
            <a:endParaRPr lang="es-EC" dirty="0"/>
          </a:p>
        </p:txBody>
      </p:sp>
    </p:spTree>
    <p:extLst>
      <p:ext uri="{BB962C8B-B14F-4D97-AF65-F5344CB8AC3E}">
        <p14:creationId xmlns:p14="http://schemas.microsoft.com/office/powerpoint/2010/main" val="1809659707"/>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88840"/>
            <a:ext cx="8136904" cy="4248472"/>
          </a:xfrm>
          <a:prstGeom prst="rect">
            <a:avLst/>
          </a:prstGeom>
          <a:noFill/>
          <a:ln w="15875">
            <a:solidFill>
              <a:schemeClr val="tx1"/>
            </a:solid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9145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88640"/>
            <a:ext cx="201136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88640"/>
            <a:ext cx="1944216" cy="151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175" y="213551"/>
            <a:ext cx="2058314" cy="156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639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150000" y="150000"/>
                                    </p:animScale>
                                  </p:childTnLst>
                                </p:cTn>
                              </p:par>
                            </p:childTnLst>
                          </p:cTn>
                        </p:par>
                        <p:par>
                          <p:cTn id="7" fill="hold">
                            <p:stCondLst>
                              <p:cond delay="1000"/>
                            </p:stCondLst>
                            <p:childTnLst>
                              <p:par>
                                <p:cTn id="8" presetID="3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normAutofit fontScale="90000"/>
          </a:bodyPr>
          <a:lstStyle/>
          <a:p>
            <a:r>
              <a:rPr lang="es-EC" dirty="0" smtClean="0"/>
              <a:t>COMPORTAMIENTO DEL SECTOR DE LA CONSTRUCCIÓN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059896450"/>
              </p:ext>
            </p:extLst>
          </p:nvPr>
        </p:nvGraphicFramePr>
        <p:xfrm>
          <a:off x="107504" y="1340768"/>
          <a:ext cx="4104456" cy="3703320"/>
        </p:xfrm>
        <a:graphic>
          <a:graphicData uri="http://schemas.openxmlformats.org/drawingml/2006/table">
            <a:tbl>
              <a:tblPr firstRow="1" firstCol="1" bandRow="1">
                <a:tableStyleId>{9DCAF9ED-07DC-4A11-8D7F-57B35C25682E}</a:tableStyleId>
              </a:tblPr>
              <a:tblGrid>
                <a:gridCol w="2052228"/>
                <a:gridCol w="2052228"/>
              </a:tblGrid>
              <a:tr h="28660">
                <a:tc>
                  <a:txBody>
                    <a:bodyPr/>
                    <a:lstStyle/>
                    <a:p>
                      <a:pPr algn="ctr">
                        <a:lnSpc>
                          <a:spcPct val="150000"/>
                        </a:lnSpc>
                        <a:spcAft>
                          <a:spcPts val="0"/>
                        </a:spcAft>
                      </a:pPr>
                      <a:r>
                        <a:rPr lang="es-EC" sz="1800" dirty="0">
                          <a:effectLst/>
                        </a:rPr>
                        <a:t>Año</a:t>
                      </a:r>
                      <a:endParaRPr lang="es-EC" sz="1800"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Tasa</a:t>
                      </a:r>
                      <a:endParaRPr lang="es-EC" sz="180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dirty="0">
                          <a:effectLst/>
                        </a:rPr>
                        <a:t>2005</a:t>
                      </a:r>
                      <a:endParaRPr lang="es-EC" sz="18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7,30%</a:t>
                      </a:r>
                      <a:endParaRPr lang="es-EC" sz="1800" b="1" dirty="0">
                        <a:solidFill>
                          <a:schemeClr val="bg1"/>
                        </a:solidFill>
                        <a:effectLst/>
                        <a:latin typeface="Calibri"/>
                        <a:ea typeface="Calibri"/>
                        <a:cs typeface="Times New Roman"/>
                      </a:endParaRPr>
                    </a:p>
                  </a:txBody>
                  <a:tcPr marL="68580" marR="68580" marT="0" marB="0"/>
                </a:tc>
              </a:tr>
              <a:tr h="27424">
                <a:tc>
                  <a:txBody>
                    <a:bodyPr/>
                    <a:lstStyle/>
                    <a:p>
                      <a:pPr algn="ctr">
                        <a:lnSpc>
                          <a:spcPct val="150000"/>
                        </a:lnSpc>
                        <a:spcAft>
                          <a:spcPts val="0"/>
                        </a:spcAft>
                      </a:pPr>
                      <a:r>
                        <a:rPr lang="es-EC" sz="1800" dirty="0">
                          <a:effectLst/>
                        </a:rPr>
                        <a:t>2006</a:t>
                      </a:r>
                      <a:endParaRPr lang="es-EC" sz="18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3,80%</a:t>
                      </a:r>
                      <a:endParaRPr lang="es-EC" sz="1800" b="1" dirty="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u="sng" dirty="0">
                          <a:effectLst/>
                        </a:rPr>
                        <a:t>2007</a:t>
                      </a:r>
                      <a:endParaRPr lang="es-EC" sz="1800" b="1" u="sng"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u="sng" dirty="0">
                          <a:effectLst/>
                        </a:rPr>
                        <a:t>0,10%</a:t>
                      </a:r>
                      <a:endParaRPr lang="es-EC" sz="1800" b="1" u="sng" dirty="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dirty="0">
                          <a:effectLst/>
                        </a:rPr>
                        <a:t>2008</a:t>
                      </a:r>
                      <a:endParaRPr lang="es-EC" sz="18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13,80%</a:t>
                      </a:r>
                      <a:endParaRPr lang="es-EC" sz="1800" b="1" dirty="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dirty="0">
                          <a:effectLst/>
                        </a:rPr>
                        <a:t>2009</a:t>
                      </a:r>
                      <a:endParaRPr lang="es-EC" sz="1800" b="1"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5,40%</a:t>
                      </a:r>
                      <a:endParaRPr lang="es-EC" sz="1800" b="1" dirty="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a:effectLst/>
                        </a:rPr>
                        <a:t>2010</a:t>
                      </a:r>
                      <a:endParaRPr lang="es-EC" sz="1800" b="1">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6,70%</a:t>
                      </a:r>
                      <a:endParaRPr lang="es-EC" sz="1800" b="1" dirty="0">
                        <a:solidFill>
                          <a:schemeClr val="bg1"/>
                        </a:solidFill>
                        <a:effectLst/>
                        <a:latin typeface="Calibri"/>
                        <a:ea typeface="Calibri"/>
                        <a:cs typeface="Times New Roman"/>
                      </a:endParaRPr>
                    </a:p>
                  </a:txBody>
                  <a:tcPr marL="68580" marR="68580" marT="0" marB="0"/>
                </a:tc>
              </a:tr>
              <a:tr h="209550">
                <a:tc>
                  <a:txBody>
                    <a:bodyPr/>
                    <a:lstStyle/>
                    <a:p>
                      <a:pPr algn="ctr">
                        <a:lnSpc>
                          <a:spcPct val="150000"/>
                        </a:lnSpc>
                        <a:spcAft>
                          <a:spcPts val="0"/>
                        </a:spcAft>
                      </a:pPr>
                      <a:r>
                        <a:rPr lang="es-EC" sz="1800">
                          <a:effectLst/>
                        </a:rPr>
                        <a:t>Total </a:t>
                      </a:r>
                      <a:endParaRPr lang="es-EC" sz="1800" b="1">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37,10%</a:t>
                      </a:r>
                      <a:endParaRPr lang="es-EC" sz="1800" b="1" dirty="0">
                        <a:solidFill>
                          <a:schemeClr val="bg1"/>
                        </a:solidFill>
                        <a:effectLst/>
                        <a:latin typeface="Calibri"/>
                        <a:ea typeface="Calibri"/>
                        <a:cs typeface="Times New Roman"/>
                      </a:endParaRPr>
                    </a:p>
                  </a:txBody>
                  <a:tcPr marL="68580" marR="68580" marT="0" marB="0"/>
                </a:tc>
              </a:tr>
              <a:tr h="200025">
                <a:tc>
                  <a:txBody>
                    <a:bodyPr/>
                    <a:lstStyle/>
                    <a:p>
                      <a:pPr algn="ctr">
                        <a:lnSpc>
                          <a:spcPct val="150000"/>
                        </a:lnSpc>
                        <a:spcAft>
                          <a:spcPts val="0"/>
                        </a:spcAft>
                      </a:pPr>
                      <a:r>
                        <a:rPr lang="es-EC" sz="1800" b="1">
                          <a:solidFill>
                            <a:srgbClr val="002060"/>
                          </a:solidFill>
                          <a:effectLst/>
                        </a:rPr>
                        <a:t>Promedio: </a:t>
                      </a:r>
                      <a:endParaRPr lang="es-EC" sz="1800" b="1">
                        <a:solidFill>
                          <a:srgbClr val="00206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b="1" dirty="0">
                          <a:solidFill>
                            <a:srgbClr val="002060"/>
                          </a:solidFill>
                          <a:effectLst/>
                        </a:rPr>
                        <a:t>6,18</a:t>
                      </a:r>
                      <a:endParaRPr lang="es-EC" sz="1800" b="1" dirty="0">
                        <a:solidFill>
                          <a:srgbClr val="002060"/>
                        </a:solidFill>
                        <a:effectLst/>
                        <a:latin typeface="Calibri"/>
                        <a:ea typeface="Calibri"/>
                        <a:cs typeface="Times New Roman"/>
                      </a:endParaRPr>
                    </a:p>
                  </a:txBody>
                  <a:tcPr marL="68580" marR="68580" marT="0" marB="0"/>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18097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1294196013"/>
              </p:ext>
            </p:extLst>
          </p:nvPr>
        </p:nvGraphicFramePr>
        <p:xfrm>
          <a:off x="4427984" y="3429000"/>
          <a:ext cx="4392488" cy="2864528"/>
        </p:xfrm>
        <a:graphic>
          <a:graphicData uri="http://schemas.openxmlformats.org/drawingml/2006/table">
            <a:tbl>
              <a:tblPr firstRow="1" firstCol="1" bandRow="1">
                <a:tableStyleId>{073A0DAA-6AF3-43AB-8588-CEC1D06C72B9}</a:tableStyleId>
              </a:tblPr>
              <a:tblGrid>
                <a:gridCol w="1067307"/>
                <a:gridCol w="2029037"/>
                <a:gridCol w="1296144"/>
              </a:tblGrid>
              <a:tr h="895155">
                <a:tc>
                  <a:txBody>
                    <a:bodyPr/>
                    <a:lstStyle/>
                    <a:p>
                      <a:pPr algn="ctr" rtl="0" fontAlgn="ctr"/>
                      <a:r>
                        <a:rPr lang="es-EC" sz="1400" u="none" strike="noStrike" dirty="0">
                          <a:effectLst/>
                        </a:rPr>
                        <a:t>Años</a:t>
                      </a:r>
                      <a:endParaRPr lang="es-EC" sz="1400" b="1" i="0" u="none" strike="noStrike" dirty="0">
                        <a:solidFill>
                          <a:srgbClr val="FFFFFF"/>
                        </a:solidFill>
                        <a:effectLst/>
                        <a:latin typeface="Franklin Gothic Book"/>
                      </a:endParaRPr>
                    </a:p>
                  </a:txBody>
                  <a:tcPr marL="9525" marR="9525" marT="9525" marB="0" anchor="ctr"/>
                </a:tc>
                <a:tc>
                  <a:txBody>
                    <a:bodyPr/>
                    <a:lstStyle/>
                    <a:p>
                      <a:pPr algn="ctr" rtl="0" fontAlgn="ctr"/>
                      <a:r>
                        <a:rPr lang="es-EC" sz="1400" u="none" strike="noStrike" dirty="0" smtClean="0">
                          <a:effectLst/>
                        </a:rPr>
                        <a:t>Permisos </a:t>
                      </a:r>
                      <a:r>
                        <a:rPr lang="es-EC" sz="1400" u="none" strike="noStrike" dirty="0">
                          <a:effectLst/>
                        </a:rPr>
                        <a:t>de construcción </a:t>
                      </a:r>
                      <a:endParaRPr lang="es-EC" sz="1400" b="1" i="0" u="none" strike="noStrike" dirty="0">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Variación </a:t>
                      </a:r>
                      <a:endParaRPr lang="es-EC" sz="1400" b="1" i="0" u="none" strike="noStrike">
                        <a:solidFill>
                          <a:srgbClr val="FFFFFF"/>
                        </a:solidFill>
                        <a:effectLst/>
                        <a:latin typeface="Franklin Gothic Book"/>
                      </a:endParaRPr>
                    </a:p>
                  </a:txBody>
                  <a:tcPr marL="9525" marR="9525" marT="9525" marB="0" anchor="ctr"/>
                </a:tc>
              </a:tr>
              <a:tr h="269162">
                <a:tc>
                  <a:txBody>
                    <a:bodyPr/>
                    <a:lstStyle/>
                    <a:p>
                      <a:pPr algn="ctr" rtl="0" fontAlgn="ctr"/>
                      <a:r>
                        <a:rPr lang="es-EC" sz="1400" u="none" strike="noStrike">
                          <a:effectLst/>
                        </a:rPr>
                        <a:t>2005</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24.556,00</a:t>
                      </a:r>
                      <a:endParaRPr lang="es-EC" sz="1400" b="0" i="0" u="none" strike="noStrike">
                        <a:solidFill>
                          <a:srgbClr val="000000"/>
                        </a:solidFill>
                        <a:effectLst/>
                        <a:latin typeface="Franklin Gothic Book"/>
                      </a:endParaRPr>
                    </a:p>
                  </a:txBody>
                  <a:tcPr marL="9525" marR="9525" marT="9525" marB="0" anchor="ctr"/>
                </a:tc>
                <a:tc>
                  <a:txBody>
                    <a:bodyPr/>
                    <a:lstStyle/>
                    <a:p>
                      <a:pPr algn="ctr" fontAlgn="t"/>
                      <a:r>
                        <a:rPr lang="es-EC" sz="1400" u="none" strike="noStrike">
                          <a:effectLst/>
                        </a:rPr>
                        <a:t> </a:t>
                      </a:r>
                      <a:endParaRPr lang="es-EC" sz="1400" b="0" i="0" u="none" strike="noStrike">
                        <a:solidFill>
                          <a:srgbClr val="000000"/>
                        </a:solidFill>
                        <a:effectLst/>
                        <a:latin typeface="Arial"/>
                      </a:endParaRPr>
                    </a:p>
                  </a:txBody>
                  <a:tcPr marL="9525" marR="9525" marT="9525" marB="0"/>
                </a:tc>
              </a:tr>
              <a:tr h="185482">
                <a:tc>
                  <a:txBody>
                    <a:bodyPr/>
                    <a:lstStyle/>
                    <a:p>
                      <a:pPr algn="ctr" rtl="0" fontAlgn="ctr"/>
                      <a:r>
                        <a:rPr lang="es-EC" sz="1400" u="none" strike="noStrike">
                          <a:effectLst/>
                        </a:rPr>
                        <a:t>2006</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26.584,00</a:t>
                      </a:r>
                      <a:endParaRPr lang="es-EC" sz="1400" b="0" i="0" u="none" strike="noStrike">
                        <a:solidFill>
                          <a:srgbClr val="000000"/>
                        </a:solidFill>
                        <a:effectLst/>
                        <a:latin typeface="Franklin Gothic Book"/>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Franklin Gothic Book"/>
                      </a:endParaRPr>
                    </a:p>
                  </a:txBody>
                  <a:tcPr marL="9525" marR="9525" marT="9525" marB="0" anchor="ctr"/>
                </a:tc>
              </a:tr>
              <a:tr h="185482">
                <a:tc>
                  <a:txBody>
                    <a:bodyPr/>
                    <a:lstStyle/>
                    <a:p>
                      <a:pPr algn="ctr" rtl="0" fontAlgn="ctr"/>
                      <a:r>
                        <a:rPr lang="es-EC" sz="1400" u="none" strike="noStrike">
                          <a:effectLst/>
                        </a:rPr>
                        <a:t>2007</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dirty="0">
                          <a:effectLst/>
                        </a:rPr>
                        <a:t>34.787,00</a:t>
                      </a:r>
                      <a:endParaRPr lang="es-EC" sz="1400" b="0" i="0" u="none" strike="noStrike" dirty="0">
                        <a:solidFill>
                          <a:srgbClr val="FF0000"/>
                        </a:solidFill>
                        <a:effectLst/>
                        <a:latin typeface="Franklin Gothic Book"/>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FF0000"/>
                        </a:solidFill>
                        <a:effectLst/>
                        <a:latin typeface="Franklin Gothic Book"/>
                      </a:endParaRPr>
                    </a:p>
                  </a:txBody>
                  <a:tcPr marL="9525" marR="9525" marT="9525" marB="0" anchor="ctr"/>
                </a:tc>
              </a:tr>
              <a:tr h="185482">
                <a:tc>
                  <a:txBody>
                    <a:bodyPr/>
                    <a:lstStyle/>
                    <a:p>
                      <a:pPr algn="ctr" rtl="0" fontAlgn="ctr"/>
                      <a:r>
                        <a:rPr lang="es-EC" sz="1400" u="none" strike="noStrike">
                          <a:effectLst/>
                        </a:rPr>
                        <a:t>2008</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33.722,00</a:t>
                      </a:r>
                      <a:endParaRPr lang="es-EC" sz="1400" b="0" i="0" u="none" strike="noStrike">
                        <a:solidFill>
                          <a:srgbClr val="FF0000"/>
                        </a:solidFill>
                        <a:effectLst/>
                        <a:latin typeface="Franklin Gothic Book"/>
                      </a:endParaRPr>
                    </a:p>
                  </a:txBody>
                  <a:tcPr marL="9525" marR="9525" marT="9525" marB="0" anchor="ctr"/>
                </a:tc>
                <a:tc>
                  <a:txBody>
                    <a:bodyPr/>
                    <a:lstStyle/>
                    <a:p>
                      <a:pPr algn="ctr" rtl="0" fontAlgn="ctr"/>
                      <a:r>
                        <a:rPr lang="es-EC" sz="1400" u="none" strike="noStrike">
                          <a:effectLst/>
                        </a:rPr>
                        <a:t>53,15%</a:t>
                      </a:r>
                      <a:endParaRPr lang="es-EC" sz="1400" b="0" i="0" u="none" strike="noStrike">
                        <a:solidFill>
                          <a:srgbClr val="FF0000"/>
                        </a:solidFill>
                        <a:effectLst/>
                        <a:latin typeface="Franklin Gothic Book"/>
                      </a:endParaRPr>
                    </a:p>
                  </a:txBody>
                  <a:tcPr marL="9525" marR="9525" marT="9525" marB="0" anchor="ctr"/>
                </a:tc>
              </a:tr>
              <a:tr h="185482">
                <a:tc>
                  <a:txBody>
                    <a:bodyPr/>
                    <a:lstStyle/>
                    <a:p>
                      <a:pPr algn="ctr" rtl="0" fontAlgn="ctr"/>
                      <a:r>
                        <a:rPr lang="es-EC" sz="1400" u="none" strike="noStrike">
                          <a:effectLst/>
                        </a:rPr>
                        <a:t>2009</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37.540,00</a:t>
                      </a:r>
                      <a:endParaRPr lang="es-EC" sz="1400" b="0" i="0" u="none" strike="noStrike">
                        <a:solidFill>
                          <a:srgbClr val="000000"/>
                        </a:solidFill>
                        <a:effectLst/>
                        <a:latin typeface="Franklin Gothic Book"/>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Franklin Gothic Book"/>
                      </a:endParaRPr>
                    </a:p>
                  </a:txBody>
                  <a:tcPr marL="9525" marR="9525" marT="9525" marB="0" anchor="ctr"/>
                </a:tc>
              </a:tr>
              <a:tr h="185482">
                <a:tc>
                  <a:txBody>
                    <a:bodyPr/>
                    <a:lstStyle/>
                    <a:p>
                      <a:pPr algn="ctr" rtl="0" fontAlgn="ctr"/>
                      <a:r>
                        <a:rPr lang="es-EC" sz="1400" u="none" strike="noStrike">
                          <a:effectLst/>
                        </a:rPr>
                        <a:t>2010</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37.607,00</a:t>
                      </a:r>
                      <a:endParaRPr lang="es-EC" sz="1400" b="0" i="0" u="none" strike="noStrike">
                        <a:solidFill>
                          <a:srgbClr val="FF0000"/>
                        </a:solidFill>
                        <a:effectLst/>
                        <a:latin typeface="Franklin Gothic Book"/>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FF0000"/>
                        </a:solidFill>
                        <a:effectLst/>
                        <a:latin typeface="Franklin Gothic Book"/>
                      </a:endParaRPr>
                    </a:p>
                  </a:txBody>
                  <a:tcPr marL="9525" marR="9525" marT="9525" marB="0" anchor="ctr"/>
                </a:tc>
              </a:tr>
              <a:tr h="185482">
                <a:tc>
                  <a:txBody>
                    <a:bodyPr/>
                    <a:lstStyle/>
                    <a:p>
                      <a:pPr algn="ctr" rtl="0" fontAlgn="ctr"/>
                      <a:r>
                        <a:rPr lang="es-EC" sz="1400" u="none" strike="noStrike">
                          <a:effectLst/>
                        </a:rPr>
                        <a:t>Total</a:t>
                      </a:r>
                      <a:endParaRPr lang="es-EC" sz="1400" b="1" i="0" u="none" strike="noStrike">
                        <a:solidFill>
                          <a:srgbClr val="FFFFFF"/>
                        </a:solidFill>
                        <a:effectLst/>
                        <a:latin typeface="Franklin Gothic Book"/>
                      </a:endParaRPr>
                    </a:p>
                  </a:txBody>
                  <a:tcPr marL="9525" marR="9525" marT="9525" marB="0" anchor="ctr"/>
                </a:tc>
                <a:tc>
                  <a:txBody>
                    <a:bodyPr/>
                    <a:lstStyle/>
                    <a:p>
                      <a:pPr algn="ctr" rtl="0" fontAlgn="ctr"/>
                      <a:r>
                        <a:rPr lang="es-EC" sz="1400" u="none" strike="noStrike">
                          <a:effectLst/>
                        </a:rPr>
                        <a:t>194.796,00</a:t>
                      </a:r>
                      <a:endParaRPr lang="es-EC" sz="1400" b="0" i="0" u="none" strike="noStrike">
                        <a:solidFill>
                          <a:srgbClr val="000000"/>
                        </a:solidFill>
                        <a:effectLst/>
                        <a:latin typeface="Franklin Gothic Book"/>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Franklin Gothic Book"/>
                      </a:endParaRPr>
                    </a:p>
                  </a:txBody>
                  <a:tcPr marL="9525" marR="9525" marT="9525" marB="0" anchor="ctr"/>
                </a:tc>
              </a:tr>
              <a:tr h="362901">
                <a:tc>
                  <a:txBody>
                    <a:bodyPr/>
                    <a:lstStyle/>
                    <a:p>
                      <a:pPr algn="ctr" rtl="0" fontAlgn="ctr"/>
                      <a:r>
                        <a:rPr lang="es-EC" sz="1400" u="none" strike="noStrike" dirty="0" smtClean="0">
                          <a:effectLst/>
                        </a:rPr>
                        <a:t>Incremento </a:t>
                      </a:r>
                      <a:endParaRPr lang="es-EC" sz="1400" b="1" i="0" u="none" strike="noStrike" dirty="0">
                        <a:solidFill>
                          <a:srgbClr val="FFFFFF"/>
                        </a:solidFill>
                        <a:effectLst/>
                        <a:latin typeface="Franklin Gothic Book"/>
                      </a:endParaRPr>
                    </a:p>
                  </a:txBody>
                  <a:tcPr marL="9525" marR="9525" marT="9525" marB="0" anchor="ctr"/>
                </a:tc>
                <a:tc>
                  <a:txBody>
                    <a:bodyPr/>
                    <a:lstStyle/>
                    <a:p>
                      <a:pPr algn="ctr" rtl="0" fontAlgn="ctr"/>
                      <a:r>
                        <a:rPr lang="es-EC" sz="1800" b="1" u="none" strike="noStrike" dirty="0">
                          <a:solidFill>
                            <a:srgbClr val="002060"/>
                          </a:solidFill>
                          <a:effectLst/>
                        </a:rPr>
                        <a:t>13.051,00</a:t>
                      </a:r>
                      <a:endParaRPr lang="es-EC" sz="1800" b="1" i="0" u="none" strike="noStrike" dirty="0">
                        <a:solidFill>
                          <a:srgbClr val="002060"/>
                        </a:solidFill>
                        <a:effectLst/>
                        <a:latin typeface="Franklin Gothic Book"/>
                      </a:endParaRPr>
                    </a:p>
                  </a:txBody>
                  <a:tcPr marL="9525" marR="9525" marT="9525" marB="0" anchor="ctr"/>
                </a:tc>
                <a:tc>
                  <a:txBody>
                    <a:bodyPr/>
                    <a:lstStyle/>
                    <a:p>
                      <a:pPr algn="ctr" rtl="0" fontAlgn="ctr"/>
                      <a:r>
                        <a:rPr lang="es-EC" sz="1400" u="none" strike="noStrike" dirty="0">
                          <a:effectLst/>
                        </a:rPr>
                        <a:t> </a:t>
                      </a:r>
                      <a:endParaRPr lang="es-EC" sz="1400" b="0" i="0" u="none" strike="noStrike" dirty="0">
                        <a:solidFill>
                          <a:srgbClr val="000000"/>
                        </a:solidFill>
                        <a:effectLst/>
                        <a:latin typeface="Franklin Gothic Book"/>
                      </a:endParaRPr>
                    </a:p>
                  </a:txBody>
                  <a:tcPr marL="9525" marR="9525" marT="9525" marB="0" anchor="ctr"/>
                </a:tc>
              </a:tr>
            </a:tbl>
          </a:graphicData>
        </a:graphic>
      </p:graphicFrame>
      <p:sp>
        <p:nvSpPr>
          <p:cNvPr id="3" name="2 Rectángulo"/>
          <p:cNvSpPr/>
          <p:nvPr/>
        </p:nvSpPr>
        <p:spPr>
          <a:xfrm>
            <a:off x="107504" y="5086925"/>
            <a:ext cx="4104456" cy="646331"/>
          </a:xfrm>
          <a:prstGeom prst="rect">
            <a:avLst/>
          </a:prstGeom>
        </p:spPr>
        <p:txBody>
          <a:bodyPr wrap="square">
            <a:spAutoFit/>
          </a:bodyPr>
          <a:lstStyle/>
          <a:p>
            <a:r>
              <a:rPr lang="es-ES_tradnl" dirty="0"/>
              <a:t>Fuente: </a:t>
            </a:r>
            <a:r>
              <a:rPr lang="es-EC" dirty="0"/>
              <a:t>(CEPAL, 2012, pág. 6)</a:t>
            </a:r>
          </a:p>
          <a:p>
            <a:r>
              <a:rPr lang="es-ES_tradnl" dirty="0"/>
              <a:t>Elaborado por: Gabriela Torres </a:t>
            </a:r>
            <a:endParaRPr lang="es-EC" dirty="0"/>
          </a:p>
        </p:txBody>
      </p:sp>
      <p:sp>
        <p:nvSpPr>
          <p:cNvPr id="6" name="5 Rectángulo"/>
          <p:cNvSpPr/>
          <p:nvPr/>
        </p:nvSpPr>
        <p:spPr>
          <a:xfrm>
            <a:off x="4427984" y="6211669"/>
            <a:ext cx="4572000" cy="646331"/>
          </a:xfrm>
          <a:prstGeom prst="rect">
            <a:avLst/>
          </a:prstGeom>
        </p:spPr>
        <p:txBody>
          <a:bodyPr>
            <a:spAutoFit/>
          </a:bodyPr>
          <a:lstStyle/>
          <a:p>
            <a:r>
              <a:rPr lang="es-ES" dirty="0"/>
              <a:t>Fuente: </a:t>
            </a:r>
            <a:r>
              <a:rPr lang="es-EC" dirty="0"/>
              <a:t>(INEC, 2011)</a:t>
            </a:r>
          </a:p>
          <a:p>
            <a:r>
              <a:rPr lang="es-ES" dirty="0"/>
              <a:t>Elaborado por: Gabriela Torres </a:t>
            </a:r>
            <a:endParaRPr lang="es-EC" dirty="0"/>
          </a:p>
        </p:txBody>
      </p:sp>
    </p:spTree>
    <p:extLst>
      <p:ext uri="{BB962C8B-B14F-4D97-AF65-F5344CB8AC3E}">
        <p14:creationId xmlns:p14="http://schemas.microsoft.com/office/powerpoint/2010/main" val="2887037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par>
                          <p:cTn id="15" fill="hold">
                            <p:stCondLst>
                              <p:cond delay="3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fontScale="90000"/>
          </a:bodyPr>
          <a:lstStyle/>
          <a:p>
            <a:r>
              <a:rPr lang="es-EC" dirty="0" smtClean="0"/>
              <a:t>Destinación de los permisos de vivienda </a:t>
            </a:r>
            <a:endParaRPr lang="es-EC" dirty="0"/>
          </a:p>
        </p:txBody>
      </p:sp>
      <p:graphicFrame>
        <p:nvGraphicFramePr>
          <p:cNvPr id="4" name="4 Marcador de contenido"/>
          <p:cNvGraphicFramePr>
            <a:graphicFrameLocks noGrp="1"/>
          </p:cNvGraphicFramePr>
          <p:nvPr>
            <p:ph idx="1"/>
            <p:extLst>
              <p:ext uri="{D42A27DB-BD31-4B8C-83A1-F6EECF244321}">
                <p14:modId xmlns:p14="http://schemas.microsoft.com/office/powerpoint/2010/main" val="1193106189"/>
              </p:ext>
            </p:extLst>
          </p:nvPr>
        </p:nvGraphicFramePr>
        <p:xfrm>
          <a:off x="395536" y="1484784"/>
          <a:ext cx="5832647" cy="2804160"/>
        </p:xfrm>
        <a:graphic>
          <a:graphicData uri="http://schemas.openxmlformats.org/drawingml/2006/table">
            <a:tbl>
              <a:tblPr firstRow="1" firstCol="1" bandRow="1">
                <a:tableStyleId>{073A0DAA-6AF3-43AB-8588-CEC1D06C72B9}</a:tableStyleId>
              </a:tblPr>
              <a:tblGrid>
                <a:gridCol w="1313948"/>
                <a:gridCol w="1506233"/>
                <a:gridCol w="1506233"/>
                <a:gridCol w="1506233"/>
              </a:tblGrid>
              <a:tr h="457200">
                <a:tc>
                  <a:txBody>
                    <a:bodyPr/>
                    <a:lstStyle/>
                    <a:p>
                      <a:pPr algn="ctr">
                        <a:lnSpc>
                          <a:spcPct val="115000"/>
                        </a:lnSpc>
                        <a:spcAft>
                          <a:spcPts val="0"/>
                        </a:spcAft>
                      </a:pPr>
                      <a:r>
                        <a:rPr lang="es-EC" sz="1600" dirty="0">
                          <a:effectLst/>
                        </a:rPr>
                        <a:t>Años</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Total de permisos de construcción</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Construcciones residenciales</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Construcciones no residenciales </a:t>
                      </a:r>
                      <a:endParaRPr lang="es-EC" sz="160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2.005</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24.556,00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22.167,00</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2.389,00</a:t>
                      </a:r>
                      <a:endParaRPr lang="es-EC" sz="160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2.006</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26.584,00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23.892,00</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2.692,00</a:t>
                      </a:r>
                      <a:endParaRPr lang="es-EC" sz="160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2.007</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34.787,00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31.801,00</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2.986,00</a:t>
                      </a:r>
                      <a:endParaRPr lang="es-EC" sz="1600" dirty="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2.008</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33.722,00</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31.634,00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2.088,00</a:t>
                      </a:r>
                      <a:endParaRPr lang="es-EC" sz="1600" dirty="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2.009</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37.540,00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35.057,00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2.483,00</a:t>
                      </a:r>
                      <a:endParaRPr lang="es-EC" sz="1600" dirty="0">
                        <a:solidFill>
                          <a:srgbClr val="002060"/>
                        </a:solidFill>
                        <a:effectLst/>
                        <a:latin typeface="Calibri"/>
                        <a:ea typeface="Calibri"/>
                        <a:cs typeface="Mangal"/>
                      </a:endParaRPr>
                    </a:p>
                  </a:txBody>
                  <a:tcPr marL="68580" marR="68580" marT="0" marB="0"/>
                </a:tc>
              </a:tr>
              <a:tr h="161925">
                <a:tc>
                  <a:txBody>
                    <a:bodyPr/>
                    <a:lstStyle/>
                    <a:p>
                      <a:pPr algn="ctr">
                        <a:lnSpc>
                          <a:spcPct val="115000"/>
                        </a:lnSpc>
                        <a:spcAft>
                          <a:spcPts val="0"/>
                        </a:spcAft>
                      </a:pPr>
                      <a:r>
                        <a:rPr lang="es-EC" sz="1600">
                          <a:effectLst/>
                        </a:rPr>
                        <a:t>2.010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37.607,00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35.145,00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2.462,00</a:t>
                      </a:r>
                      <a:endParaRPr lang="es-EC" sz="1600" dirty="0">
                        <a:solidFill>
                          <a:srgbClr val="002060"/>
                        </a:solidFill>
                        <a:effectLst/>
                        <a:latin typeface="Calibri"/>
                        <a:ea typeface="Calibri"/>
                        <a:cs typeface="Mangal"/>
                      </a:endParaRPr>
                    </a:p>
                  </a:txBody>
                  <a:tcPr marL="68580" marR="68580" marT="0" marB="0"/>
                </a:tc>
              </a:tr>
              <a:tr h="161925">
                <a:tc>
                  <a:txBody>
                    <a:bodyPr/>
                    <a:lstStyle/>
                    <a:p>
                      <a:pPr>
                        <a:lnSpc>
                          <a:spcPct val="115000"/>
                        </a:lnSpc>
                        <a:spcAft>
                          <a:spcPts val="0"/>
                        </a:spcAft>
                      </a:pPr>
                      <a:r>
                        <a:rPr lang="es-EC" sz="1600">
                          <a:effectLst/>
                        </a:rPr>
                        <a:t>Total </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a:effectLst/>
                        </a:rPr>
                        <a:t>194,796,00</a:t>
                      </a:r>
                      <a:endParaRPr lang="es-EC" sz="160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smtClean="0">
                          <a:effectLst/>
                        </a:rPr>
                        <a:t>179,696,00</a:t>
                      </a:r>
                      <a:endParaRPr lang="es-EC" sz="1600" dirty="0">
                        <a:solidFill>
                          <a:srgbClr val="002060"/>
                        </a:solidFill>
                        <a:effectLst/>
                        <a:latin typeface="Calibri"/>
                        <a:ea typeface="Calibri"/>
                        <a:cs typeface="Mangal"/>
                      </a:endParaRPr>
                    </a:p>
                  </a:txBody>
                  <a:tcPr marL="68580" marR="68580" marT="0" marB="0"/>
                </a:tc>
                <a:tc>
                  <a:txBody>
                    <a:bodyPr/>
                    <a:lstStyle/>
                    <a:p>
                      <a:pPr algn="ctr">
                        <a:lnSpc>
                          <a:spcPct val="115000"/>
                        </a:lnSpc>
                        <a:spcAft>
                          <a:spcPts val="0"/>
                        </a:spcAft>
                      </a:pPr>
                      <a:r>
                        <a:rPr lang="es-EC" sz="1600" dirty="0">
                          <a:effectLst/>
                        </a:rPr>
                        <a:t>15, 100,00</a:t>
                      </a:r>
                      <a:endParaRPr lang="es-EC" sz="1600" dirty="0">
                        <a:solidFill>
                          <a:srgbClr val="002060"/>
                        </a:solidFill>
                        <a:effectLst/>
                        <a:latin typeface="Calibri"/>
                        <a:ea typeface="Calibri"/>
                        <a:cs typeface="Mangal"/>
                      </a:endParaRPr>
                    </a:p>
                  </a:txBody>
                  <a:tcPr marL="68580" marR="68580" marT="0" marB="0"/>
                </a:tc>
              </a:tr>
            </a:tbl>
          </a:graphicData>
        </a:graphic>
      </p:graphicFrame>
      <p:graphicFrame>
        <p:nvGraphicFramePr>
          <p:cNvPr id="7" name="6 Gráfico"/>
          <p:cNvGraphicFramePr/>
          <p:nvPr>
            <p:extLst>
              <p:ext uri="{D42A27DB-BD31-4B8C-83A1-F6EECF244321}">
                <p14:modId xmlns:p14="http://schemas.microsoft.com/office/powerpoint/2010/main" val="3126700980"/>
              </p:ext>
            </p:extLst>
          </p:nvPr>
        </p:nvGraphicFramePr>
        <p:xfrm>
          <a:off x="3203848" y="4452674"/>
          <a:ext cx="7104112" cy="240759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884170"/>
            <a:ext cx="9334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angular"/>
          <p:cNvCxnSpPr/>
          <p:nvPr/>
        </p:nvCxnSpPr>
        <p:spPr>
          <a:xfrm rot="16200000" flipH="1">
            <a:off x="3311860" y="2672916"/>
            <a:ext cx="1368152" cy="100811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323528" y="4293096"/>
            <a:ext cx="4572000" cy="646331"/>
          </a:xfrm>
          <a:prstGeom prst="rect">
            <a:avLst/>
          </a:prstGeom>
        </p:spPr>
        <p:txBody>
          <a:bodyPr>
            <a:spAutoFit/>
          </a:bodyPr>
          <a:lstStyle/>
          <a:p>
            <a:r>
              <a:rPr lang="es-ES" dirty="0"/>
              <a:t>Fuente: </a:t>
            </a:r>
            <a:r>
              <a:rPr lang="es-EC" dirty="0"/>
              <a:t>(INEC, 2011)</a:t>
            </a:r>
          </a:p>
          <a:p>
            <a:r>
              <a:rPr lang="es-ES" dirty="0"/>
              <a:t>Elaborado por: Gabriela Torres </a:t>
            </a:r>
            <a:endParaRPr lang="es-EC" dirty="0"/>
          </a:p>
        </p:txBody>
      </p:sp>
    </p:spTree>
    <p:extLst>
      <p:ext uri="{BB962C8B-B14F-4D97-AF65-F5344CB8AC3E}">
        <p14:creationId xmlns:p14="http://schemas.microsoft.com/office/powerpoint/2010/main" val="2089465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635</TotalTime>
  <Words>1792</Words>
  <Application>Microsoft Office PowerPoint</Application>
  <PresentationFormat>Presentación en pantalla (4:3)</PresentationFormat>
  <Paragraphs>508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Flujo</vt:lpstr>
      <vt:lpstr>Presentación de PowerPoint</vt:lpstr>
      <vt:lpstr>LA REACTIVACIÓN DEL CRÉDITO HIPOTECARIODEL IESS Y SU IMPACTO</vt:lpstr>
      <vt:lpstr>PLANTEAMIENTO DEL PROBLEMA</vt:lpstr>
      <vt:lpstr>OBJETIVO GENERAL </vt:lpstr>
      <vt:lpstr>OBJETIVOS ESPECÍFICOS </vt:lpstr>
      <vt:lpstr>EL SECTOR DE LA CONSTRUCCIÓN</vt:lpstr>
      <vt:lpstr>Presentación de PowerPoint</vt:lpstr>
      <vt:lpstr>COMPORTAMIENTO DEL SECTOR DE LA CONSTRUCCIÓN </vt:lpstr>
      <vt:lpstr>Destinación de los permisos de vivienda </vt:lpstr>
      <vt:lpstr>Análisis Estadístico  </vt:lpstr>
      <vt:lpstr>CAUSAS DEL CRECIMIENTO DEL SECTOR DE LA CONSTRUCCIÓN   </vt:lpstr>
      <vt:lpstr>Presentación de PowerPoint</vt:lpstr>
      <vt:lpstr>Presentación de PowerPoint</vt:lpstr>
      <vt:lpstr>Presentación de PowerPoint</vt:lpstr>
      <vt:lpstr>LA REACTIVACIÓN DE LOS CRÉDITOS HIPOTECARIOS DEL IESS </vt:lpstr>
      <vt:lpstr>Presentación de PowerPoint</vt:lpstr>
      <vt:lpstr>Presentación de PowerPoint</vt:lpstr>
      <vt:lpstr>Préstamos Hipotecarios </vt:lpstr>
      <vt:lpstr>IMPACTO ECONÓMICO  </vt:lpstr>
      <vt:lpstr>Crecimiento de la producción de materiales de construcción. </vt:lpstr>
      <vt:lpstr>CRECIMIENTO DE LA ECONOMÍA NACIONAL </vt:lpstr>
      <vt:lpstr>IMPACTO SOCIAL  </vt:lpstr>
      <vt:lpstr>Presentación de PowerPoint</vt:lpstr>
      <vt:lpstr>Presentación de PowerPoint</vt:lpstr>
      <vt:lpstr>Análisis del impacto en la accesibilidad a préstamos hipotecarios </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64</cp:revision>
  <dcterms:created xsi:type="dcterms:W3CDTF">2013-02-04T22:14:42Z</dcterms:created>
  <dcterms:modified xsi:type="dcterms:W3CDTF">2013-07-17T22:43:38Z</dcterms:modified>
</cp:coreProperties>
</file>