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5"/>
  </p:notesMasterIdLst>
  <p:sldIdLst>
    <p:sldId id="256" r:id="rId2"/>
    <p:sldId id="297" r:id="rId3"/>
    <p:sldId id="267" r:id="rId4"/>
    <p:sldId id="258" r:id="rId5"/>
    <p:sldId id="262" r:id="rId6"/>
    <p:sldId id="296" r:id="rId7"/>
    <p:sldId id="265" r:id="rId8"/>
    <p:sldId id="266" r:id="rId9"/>
    <p:sldId id="257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79" r:id="rId19"/>
    <p:sldId id="277" r:id="rId20"/>
    <p:sldId id="280" r:id="rId21"/>
    <p:sldId id="281" r:id="rId22"/>
    <p:sldId id="282" r:id="rId23"/>
    <p:sldId id="299" r:id="rId24"/>
    <p:sldId id="283" r:id="rId25"/>
    <p:sldId id="285" r:id="rId26"/>
    <p:sldId id="293" r:id="rId27"/>
    <p:sldId id="292" r:id="rId28"/>
    <p:sldId id="286" r:id="rId29"/>
    <p:sldId id="287" r:id="rId30"/>
    <p:sldId id="300" r:id="rId31"/>
    <p:sldId id="290" r:id="rId32"/>
    <p:sldId id="291" r:id="rId33"/>
    <p:sldId id="298" r:id="rId3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6106" autoAdjust="0"/>
  </p:normalViewPr>
  <p:slideViewPr>
    <p:cSldViewPr>
      <p:cViewPr>
        <p:scale>
          <a:sx n="62" d="100"/>
          <a:sy n="62" d="100"/>
        </p:scale>
        <p:origin x="-732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%20and%20Settings\Admin\Mis%20documentos\Dropbox\ESTADISTICAS\BANCO%20CENTRAL%20EXPORTACIONES%20ECUADOR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%20and%20Settings\Admin\Mis%20documentos\Dropbox\ESTADISTICAS\BANCO%20CENTRAL%20EXPORTACIONES%20ECUADOR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%20and%20Settings\Admin\Mis%20documentos\Dropbox\ESTADISTICAS\BANCO%20CENTRAL%20EXPORTACIONES%20ECUADOR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%20and%20Settings\Admin\Mis%20documentos\Dropbox\ESTADISTICAS\BANCO%20CENTRAL%20EXPORTACIONES%20ECUADOR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%20and%20Settings\Admin\Mis%20documentos\Dropbox\ESTADISTICAS\BANCO%20CENTRAL%20EXPORTACIONES%20ECUADOR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ropbox\SUNCAMAL%20PROYECCION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archivo!$B$125</c:f>
              <c:strCache>
                <c:ptCount val="1"/>
                <c:pt idx="0">
                  <c:v>Ecuador</c:v>
                </c:pt>
              </c:strCache>
            </c:strRef>
          </c:tx>
          <c:cat>
            <c:strRef>
              <c:f>archivo!$C$32:$H$32</c:f>
              <c:strCache>
                <c:ptCount val="6"/>
                <c:pt idx="0">
                  <c:v>Valor Exportado 2007</c:v>
                </c:pt>
                <c:pt idx="1">
                  <c:v>Valor Exportado 2008</c:v>
                </c:pt>
                <c:pt idx="2">
                  <c:v>Valor Exportado 2009</c:v>
                </c:pt>
                <c:pt idx="3">
                  <c:v>Valor Exportado 2010</c:v>
                </c:pt>
                <c:pt idx="4">
                  <c:v>Valor Exportado 2011</c:v>
                </c:pt>
                <c:pt idx="5">
                  <c:v>Valor Exportado 2012</c:v>
                </c:pt>
              </c:strCache>
            </c:strRef>
          </c:cat>
          <c:val>
            <c:numRef>
              <c:f>archivo!$C$125:$G$125</c:f>
              <c:numCache>
                <c:formatCode>General</c:formatCode>
                <c:ptCount val="5"/>
                <c:pt idx="0">
                  <c:v>6867</c:v>
                </c:pt>
                <c:pt idx="1">
                  <c:v>3412</c:v>
                </c:pt>
                <c:pt idx="2">
                  <c:v>4106</c:v>
                </c:pt>
                <c:pt idx="3">
                  <c:v>8641</c:v>
                </c:pt>
                <c:pt idx="4">
                  <c:v>9970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820224"/>
        <c:axId val="134821760"/>
      </c:lineChart>
      <c:catAx>
        <c:axId val="13482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s-EC"/>
            </a:pPr>
            <a:endParaRPr lang="es-EC"/>
          </a:p>
        </c:txPr>
        <c:crossAx val="134821760"/>
        <c:crosses val="autoZero"/>
        <c:auto val="1"/>
        <c:lblAlgn val="ctr"/>
        <c:lblOffset val="100"/>
        <c:noMultiLvlLbl val="0"/>
      </c:catAx>
      <c:valAx>
        <c:axId val="1348217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es-EC" sz="800"/>
                </a:pPr>
                <a:r>
                  <a:rPr lang="es-ES" sz="800"/>
                  <a:t>Miles de Usd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s-EC"/>
            </a:pPr>
            <a:endParaRPr lang="es-EC"/>
          </a:p>
        </c:txPr>
        <c:crossAx val="13482022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s-EC" sz="800"/>
            </a:pPr>
            <a:endParaRPr lang="es-EC"/>
          </a:p>
        </c:txPr>
      </c:dTable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archivo!$B$33</c:f>
              <c:strCache>
                <c:ptCount val="1"/>
                <c:pt idx="0">
                  <c:v>Italia</c:v>
                </c:pt>
              </c:strCache>
            </c:strRef>
          </c:tx>
          <c:cat>
            <c:strRef>
              <c:f>archivo!$C$32:$H$32</c:f>
              <c:strCache>
                <c:ptCount val="6"/>
                <c:pt idx="0">
                  <c:v>Valor Exportado 2007</c:v>
                </c:pt>
                <c:pt idx="1">
                  <c:v>Valor Exportado 2008</c:v>
                </c:pt>
                <c:pt idx="2">
                  <c:v>Valor Exportado 2009</c:v>
                </c:pt>
                <c:pt idx="3">
                  <c:v>Valor Exportado 2010</c:v>
                </c:pt>
                <c:pt idx="4">
                  <c:v>Valor Exportado 2011</c:v>
                </c:pt>
                <c:pt idx="5">
                  <c:v>Valor Exportado 2012</c:v>
                </c:pt>
              </c:strCache>
            </c:strRef>
          </c:cat>
          <c:val>
            <c:numRef>
              <c:f>archivo!$C$33:$H$33</c:f>
              <c:numCache>
                <c:formatCode>General</c:formatCode>
                <c:ptCount val="6"/>
                <c:pt idx="0">
                  <c:v>481.76</c:v>
                </c:pt>
                <c:pt idx="1">
                  <c:v>380.69</c:v>
                </c:pt>
                <c:pt idx="2">
                  <c:v>430.03</c:v>
                </c:pt>
                <c:pt idx="3">
                  <c:v>434.09</c:v>
                </c:pt>
                <c:pt idx="4">
                  <c:v>395.19</c:v>
                </c:pt>
                <c:pt idx="5">
                  <c:v>631.26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858240"/>
        <c:axId val="134859776"/>
      </c:lineChart>
      <c:catAx>
        <c:axId val="13485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s-EC"/>
            </a:pPr>
            <a:endParaRPr lang="es-EC"/>
          </a:p>
        </c:txPr>
        <c:crossAx val="134859776"/>
        <c:crosses val="autoZero"/>
        <c:auto val="1"/>
        <c:lblAlgn val="ctr"/>
        <c:lblOffset val="100"/>
        <c:tickMarkSkip val="1"/>
        <c:noMultiLvlLbl val="0"/>
      </c:catAx>
      <c:valAx>
        <c:axId val="13485977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es-EC" sz="800">
                    <a:latin typeface="Arial" pitchFamily="34" charset="0"/>
                    <a:cs typeface="Arial" pitchFamily="34" charset="0"/>
                  </a:defRPr>
                </a:pPr>
                <a:r>
                  <a:rPr lang="es-ES" sz="800">
                    <a:latin typeface="Arial" pitchFamily="34" charset="0"/>
                    <a:cs typeface="Arial" pitchFamily="34" charset="0"/>
                  </a:rPr>
                  <a:t>Miles de Usd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s-EC" sz="800">
                <a:latin typeface="Arial" pitchFamily="34" charset="0"/>
                <a:cs typeface="Arial" pitchFamily="34" charset="0"/>
              </a:defRPr>
            </a:pPr>
            <a:endParaRPr lang="es-EC"/>
          </a:p>
        </c:txPr>
        <c:crossAx val="13485824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s-EC" sz="800">
                <a:latin typeface="Arial" pitchFamily="34" charset="0"/>
                <a:cs typeface="Arial" pitchFamily="34" charset="0"/>
              </a:defRPr>
            </a:pPr>
            <a:endParaRPr lang="es-EC"/>
          </a:p>
        </c:txPr>
      </c:dTable>
    </c:plotArea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EC" sz="900"/>
            </a:pPr>
            <a:r>
              <a:rPr lang="en-US" sz="900"/>
              <a:t>Francia</a:t>
            </a:r>
          </a:p>
        </c:rich>
      </c:tx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archivo!$B$74</c:f>
              <c:strCache>
                <c:ptCount val="1"/>
                <c:pt idx="0">
                  <c:v>Francia</c:v>
                </c:pt>
              </c:strCache>
            </c:strRef>
          </c:tx>
          <c:cat>
            <c:strRef>
              <c:f>archivo!$C$32:$H$32</c:f>
              <c:strCache>
                <c:ptCount val="6"/>
                <c:pt idx="0">
                  <c:v>Valor Exportado 2007</c:v>
                </c:pt>
                <c:pt idx="1">
                  <c:v>Valor Exportado 2008</c:v>
                </c:pt>
                <c:pt idx="2">
                  <c:v>Valor Exportado 2009</c:v>
                </c:pt>
                <c:pt idx="3">
                  <c:v>Valor Exportado 2010</c:v>
                </c:pt>
                <c:pt idx="4">
                  <c:v>Valor Exportado 2011</c:v>
                </c:pt>
                <c:pt idx="5">
                  <c:v>Valor Exportado 2012</c:v>
                </c:pt>
              </c:strCache>
            </c:strRef>
          </c:cat>
          <c:val>
            <c:numRef>
              <c:f>archivo!$C$74:$H$74</c:f>
              <c:numCache>
                <c:formatCode>General</c:formatCode>
                <c:ptCount val="6"/>
                <c:pt idx="0">
                  <c:v>37.51</c:v>
                </c:pt>
                <c:pt idx="1">
                  <c:v>55.01</c:v>
                </c:pt>
                <c:pt idx="2">
                  <c:v>88.47</c:v>
                </c:pt>
                <c:pt idx="3">
                  <c:v>39.4</c:v>
                </c:pt>
                <c:pt idx="4">
                  <c:v>34.74</c:v>
                </c:pt>
                <c:pt idx="5">
                  <c:v>43.720000000000013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356800"/>
        <c:axId val="135358336"/>
      </c:lineChart>
      <c:catAx>
        <c:axId val="13535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s-EC"/>
            </a:pPr>
            <a:endParaRPr lang="es-EC"/>
          </a:p>
        </c:txPr>
        <c:crossAx val="135358336"/>
        <c:crosses val="autoZero"/>
        <c:auto val="1"/>
        <c:lblAlgn val="ctr"/>
        <c:lblOffset val="100"/>
        <c:noMultiLvlLbl val="0"/>
      </c:catAx>
      <c:valAx>
        <c:axId val="13535833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es-EC" sz="800"/>
                </a:pPr>
                <a:r>
                  <a:rPr lang="es-ES" sz="800"/>
                  <a:t>Miles de Usd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s-EC" sz="800"/>
            </a:pPr>
            <a:endParaRPr lang="es-EC"/>
          </a:p>
        </c:txPr>
        <c:crossAx val="13535680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s-EC" sz="800"/>
            </a:pPr>
            <a:endParaRPr lang="es-EC"/>
          </a:p>
        </c:txPr>
      </c:dTable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900">
          <a:latin typeface="Arial" pitchFamily="34" charset="0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EC" sz="900" b="1" i="0" u="none" strike="noStrike" baseline="0">
                <a:solidFill>
                  <a:srgbClr val="000000"/>
                </a:solidFill>
                <a:latin typeface="Arial" pitchFamily="34" charset="0"/>
                <a:ea typeface="Garamond"/>
                <a:cs typeface="Arial" pitchFamily="34" charset="0"/>
              </a:defRPr>
            </a:pPr>
            <a:r>
              <a:rPr lang="es-ES" sz="900">
                <a:latin typeface="Arial" pitchFamily="34" charset="0"/>
                <a:cs typeface="Arial" pitchFamily="34" charset="0"/>
              </a:rPr>
              <a:t>España</a:t>
            </a:r>
          </a:p>
        </c:rich>
      </c:tx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archivo!$B$55</c:f>
              <c:strCache>
                <c:ptCount val="1"/>
                <c:pt idx="0">
                  <c:v>España</c:v>
                </c:pt>
              </c:strCache>
            </c:strRef>
          </c:tx>
          <c:cat>
            <c:strRef>
              <c:f>archivo!$C$32:$H$32</c:f>
              <c:strCache>
                <c:ptCount val="6"/>
                <c:pt idx="0">
                  <c:v>Valor Exportado 2007</c:v>
                </c:pt>
                <c:pt idx="1">
                  <c:v>Valor Exportado 2008</c:v>
                </c:pt>
                <c:pt idx="2">
                  <c:v>Valor Exportado 2009</c:v>
                </c:pt>
                <c:pt idx="3">
                  <c:v>Valor Exportado 2010</c:v>
                </c:pt>
                <c:pt idx="4">
                  <c:v>Valor Exportado 2011</c:v>
                </c:pt>
                <c:pt idx="5">
                  <c:v>Valor Exportado 2012</c:v>
                </c:pt>
              </c:strCache>
            </c:strRef>
          </c:cat>
          <c:val>
            <c:numRef>
              <c:f>archivo!$C$55:$H$55</c:f>
              <c:numCache>
                <c:formatCode>General</c:formatCode>
                <c:ptCount val="6"/>
                <c:pt idx="0">
                  <c:v>248.16</c:v>
                </c:pt>
                <c:pt idx="1">
                  <c:v>236.75</c:v>
                </c:pt>
                <c:pt idx="2">
                  <c:v>272.62</c:v>
                </c:pt>
                <c:pt idx="3">
                  <c:v>247.12</c:v>
                </c:pt>
                <c:pt idx="4">
                  <c:v>215.25</c:v>
                </c:pt>
                <c:pt idx="5">
                  <c:v>361.34000000000032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380352"/>
        <c:axId val="135386240"/>
      </c:lineChart>
      <c:catAx>
        <c:axId val="13538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lang="es-EC"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EC"/>
          </a:p>
        </c:txPr>
        <c:crossAx val="135386240"/>
        <c:crosses val="autoZero"/>
        <c:auto val="1"/>
        <c:lblAlgn val="ctr"/>
        <c:lblOffset val="100"/>
        <c:noMultiLvlLbl val="0"/>
      </c:catAx>
      <c:valAx>
        <c:axId val="1353862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es-EC" sz="800" b="1" i="0" u="none" strike="noStrike" baseline="0">
                    <a:solidFill>
                      <a:srgbClr val="000000"/>
                    </a:solidFill>
                    <a:latin typeface="Arial" pitchFamily="34" charset="0"/>
                    <a:ea typeface="Garamond"/>
                    <a:cs typeface="Arial" pitchFamily="34" charset="0"/>
                  </a:defRPr>
                </a:pPr>
                <a:r>
                  <a:rPr lang="es-ES" sz="800">
                    <a:latin typeface="Arial" pitchFamily="34" charset="0"/>
                    <a:cs typeface="Arial" pitchFamily="34" charset="0"/>
                  </a:rPr>
                  <a:t>Miles de Usd</a:t>
                </a:r>
              </a:p>
            </c:rich>
          </c:tx>
          <c:layout>
            <c:manualLayout>
              <c:xMode val="edge"/>
              <c:yMode val="edge"/>
              <c:x val="0.96053429960773551"/>
              <c:y val="0.2911304014653643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lang="es-EC" sz="800" b="0" i="0" u="none" strike="noStrike" baseline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defRPr>
            </a:pPr>
            <a:endParaRPr lang="es-EC"/>
          </a:p>
        </c:txPr>
        <c:crossAx val="13538035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s-EC" sz="800" b="0" i="0" u="none" strike="noStrike" baseline="0">
                <a:solidFill>
                  <a:srgbClr val="000000"/>
                </a:solidFill>
                <a:latin typeface="Arial" pitchFamily="34" charset="0"/>
                <a:ea typeface="Garamond"/>
                <a:cs typeface="Arial" pitchFamily="34" charset="0"/>
              </a:defRPr>
            </a:pPr>
            <a:endParaRPr lang="es-EC"/>
          </a:p>
        </c:txPr>
      </c:dTable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EC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archivo!$B$121</c:f>
              <c:strCache>
                <c:ptCount val="1"/>
                <c:pt idx="0">
                  <c:v>Italia</c:v>
                </c:pt>
              </c:strCache>
            </c:strRef>
          </c:tx>
          <c:cat>
            <c:strRef>
              <c:f>archivo!$C$120:$G$120</c:f>
              <c:strCache>
                <c:ptCount val="5"/>
                <c:pt idx="0">
                  <c:v>Valor Importado  2007</c:v>
                </c:pt>
                <c:pt idx="1">
                  <c:v>Valor Importado  2008</c:v>
                </c:pt>
                <c:pt idx="2">
                  <c:v>Valor Importado  2009</c:v>
                </c:pt>
                <c:pt idx="3">
                  <c:v>Valor Importado  2010</c:v>
                </c:pt>
                <c:pt idx="4">
                  <c:v>Valor Importado  2011</c:v>
                </c:pt>
              </c:strCache>
            </c:strRef>
          </c:cat>
          <c:val>
            <c:numRef>
              <c:f>archivo!$C$121:$G$121</c:f>
              <c:numCache>
                <c:formatCode>General</c:formatCode>
                <c:ptCount val="5"/>
                <c:pt idx="0">
                  <c:v>30698</c:v>
                </c:pt>
                <c:pt idx="1">
                  <c:v>27399</c:v>
                </c:pt>
                <c:pt idx="2">
                  <c:v>26365</c:v>
                </c:pt>
                <c:pt idx="3">
                  <c:v>51345</c:v>
                </c:pt>
                <c:pt idx="4">
                  <c:v>203585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290880"/>
        <c:axId val="135292416"/>
      </c:lineChart>
      <c:catAx>
        <c:axId val="13529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lang="es-EC"/>
            </a:pPr>
            <a:endParaRPr lang="es-EC"/>
          </a:p>
        </c:txPr>
        <c:crossAx val="135292416"/>
        <c:crosses val="autoZero"/>
        <c:auto val="1"/>
        <c:lblAlgn val="ctr"/>
        <c:lblOffset val="100"/>
        <c:noMultiLvlLbl val="0"/>
      </c:catAx>
      <c:valAx>
        <c:axId val="1352924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es-EC" sz="800"/>
                </a:pPr>
                <a:r>
                  <a:rPr lang="es-ES" sz="800"/>
                  <a:t>Miles de Usd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lang="es-EC" sz="800"/>
            </a:pPr>
            <a:endParaRPr lang="es-EC"/>
          </a:p>
        </c:txPr>
        <c:crossAx val="13529088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s-EC" sz="800"/>
            </a:pPr>
            <a:endParaRPr lang="es-EC"/>
          </a:p>
        </c:txPr>
      </c:dTable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 pitchFamily="34" charset="0"/>
          <a:ea typeface="Calibri"/>
          <a:cs typeface="Arial" pitchFamily="34" charset="0"/>
        </a:defRPr>
      </a:pPr>
      <a:endParaRPr lang="es-EC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C"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C" sz="1800" b="1" i="0" baseline="0"/>
              <a:t>Interpretación de la Oferta y la Demanda</a:t>
            </a:r>
            <a:endParaRPr lang="es-ES" sz="1800" b="1" i="0" baseline="0"/>
          </a:p>
        </c:rich>
      </c:tx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1"/>
          <c:order val="0"/>
          <c:tx>
            <c:strRef>
              <c:f>Hoja2!$G$79</c:f>
              <c:strCache>
                <c:ptCount val="1"/>
                <c:pt idx="0">
                  <c:v>Ventas de la Asociacion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2.7299208677623109E-2"/>
                  <c:y val="-6.27151099465012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649604338811554E-2"/>
                  <c:y val="-1.0452518324416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6379525206573865E-2"/>
                  <c:y val="-1.04525183244168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s-EC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Hoja2!$F$80:$F$85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Hoja2!$G$80:$G$85</c:f>
              <c:numCache>
                <c:formatCode>0.00</c:formatCode>
                <c:ptCount val="6"/>
                <c:pt idx="0">
                  <c:v>28.795999999999999</c:v>
                </c:pt>
                <c:pt idx="1">
                  <c:v>30.824000000000002</c:v>
                </c:pt>
                <c:pt idx="2">
                  <c:v>32.851999999999997</c:v>
                </c:pt>
                <c:pt idx="3">
                  <c:v>34.880000000000003</c:v>
                </c:pt>
                <c:pt idx="4" formatCode="General">
                  <c:v>36.909999999999997</c:v>
                </c:pt>
                <c:pt idx="5" formatCode="General">
                  <c:v>38.94</c:v>
                </c:pt>
              </c:numCache>
            </c:numRef>
          </c:val>
        </c:ser>
        <c:ser>
          <c:idx val="2"/>
          <c:order val="1"/>
          <c:tx>
            <c:strRef>
              <c:f>Hoja2!$H$79</c:f>
              <c:strCache>
                <c:ptCount val="1"/>
                <c:pt idx="0">
                  <c:v>Exportaciones Ecuatorianas con destino a Italia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lang="es-EC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Hoja2!$F$80:$F$85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Hoja2!$H$80:$H$85</c:f>
              <c:numCache>
                <c:formatCode>General</c:formatCode>
                <c:ptCount val="6"/>
                <c:pt idx="0">
                  <c:v>631.26</c:v>
                </c:pt>
                <c:pt idx="1">
                  <c:v>594.14200000000005</c:v>
                </c:pt>
                <c:pt idx="2">
                  <c:v>640.77200000000016</c:v>
                </c:pt>
                <c:pt idx="3">
                  <c:v>687.40200000000016</c:v>
                </c:pt>
                <c:pt idx="4">
                  <c:v>734.03</c:v>
                </c:pt>
                <c:pt idx="5">
                  <c:v>780.66</c:v>
                </c:pt>
              </c:numCache>
            </c:numRef>
          </c:val>
        </c:ser>
        <c:ser>
          <c:idx val="3"/>
          <c:order val="2"/>
          <c:tx>
            <c:strRef>
              <c:f>Hoja2!$I$79</c:f>
              <c:strCache>
                <c:ptCount val="1"/>
                <c:pt idx="0">
                  <c:v>Importaciones Italianas a Nivel Mundial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lang="es-EC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Hoja2!$F$80:$F$85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Hoja2!$I$80:$I$85</c:f>
              <c:numCache>
                <c:formatCode>General</c:formatCode>
                <c:ptCount val="6"/>
                <c:pt idx="0">
                  <c:v>178794.4</c:v>
                </c:pt>
                <c:pt idx="1">
                  <c:v>215766.39999999999</c:v>
                </c:pt>
                <c:pt idx="2">
                  <c:v>252738.4</c:v>
                </c:pt>
                <c:pt idx="3">
                  <c:v>289710.40000000002</c:v>
                </c:pt>
                <c:pt idx="4" formatCode="0.0">
                  <c:v>326682</c:v>
                </c:pt>
                <c:pt idx="5" formatCode="0.0">
                  <c:v>363654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5693056"/>
        <c:axId val="135694592"/>
        <c:axId val="135688192"/>
      </c:bar3DChart>
      <c:catAx>
        <c:axId val="135693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EC"/>
            </a:pPr>
            <a:endParaRPr lang="es-EC"/>
          </a:p>
        </c:txPr>
        <c:crossAx val="135694592"/>
        <c:crosses val="autoZero"/>
        <c:auto val="1"/>
        <c:lblAlgn val="ctr"/>
        <c:lblOffset val="100"/>
        <c:noMultiLvlLbl val="0"/>
      </c:catAx>
      <c:valAx>
        <c:axId val="135694592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lang="es-EC"/>
            </a:pPr>
            <a:endParaRPr lang="es-EC"/>
          </a:p>
        </c:txPr>
        <c:crossAx val="135693056"/>
        <c:crosses val="autoZero"/>
        <c:crossBetween val="between"/>
      </c:valAx>
      <c:serAx>
        <c:axId val="135688192"/>
        <c:scaling>
          <c:orientation val="minMax"/>
        </c:scaling>
        <c:delete val="1"/>
        <c:axPos val="b"/>
        <c:majorTickMark val="out"/>
        <c:minorTickMark val="none"/>
        <c:tickLblPos val="none"/>
        <c:crossAx val="135694592"/>
        <c:crosses val="autoZero"/>
      </c:ser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es-EC"/>
            </a:pPr>
            <a:endParaRPr lang="es-EC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3FEC5-05E6-4134-B499-DB3333762965}" type="datetimeFigureOut">
              <a:rPr lang="es-EC" smtClean="0"/>
              <a:pPr/>
              <a:t>13/10/2013</a:t>
            </a:fld>
            <a:endParaRPr lang="es-EC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C515B-D151-44E0-85DD-A0FEB2BBEC22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0182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515B-D151-44E0-85DD-A0FEB2BBEC22}" type="slidenum">
              <a:rPr lang="es-EC" smtClean="0"/>
              <a:pPr/>
              <a:t>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53138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515B-D151-44E0-85DD-A0FEB2BBEC22}" type="slidenum">
              <a:rPr lang="es-EC" smtClean="0"/>
              <a:pPr/>
              <a:t>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08552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515B-D151-44E0-85DD-A0FEB2BBEC22}" type="slidenum">
              <a:rPr lang="es-EC" smtClean="0"/>
              <a:pPr/>
              <a:t>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41255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515B-D151-44E0-85DD-A0FEB2BBEC22}" type="slidenum">
              <a:rPr lang="es-EC" smtClean="0"/>
              <a:pPr/>
              <a:t>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5609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515B-D151-44E0-85DD-A0FEB2BBEC22}" type="slidenum">
              <a:rPr lang="es-EC" smtClean="0"/>
              <a:pPr/>
              <a:t>9</a:t>
            </a:fld>
            <a:endParaRPr lang="es-EC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515B-D151-44E0-85DD-A0FEB2BBEC22}" type="slidenum">
              <a:rPr lang="es-EC" smtClean="0"/>
              <a:pPr/>
              <a:t>17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64192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515B-D151-44E0-85DD-A0FEB2BBEC22}" type="slidenum">
              <a:rPr lang="es-EC" smtClean="0"/>
              <a:pPr/>
              <a:t>20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80385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C515B-D151-44E0-85DD-A0FEB2BBEC22}" type="slidenum">
              <a:rPr lang="es-EC" smtClean="0"/>
              <a:pPr/>
              <a:t>24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3585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13/10/2013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13/10/2013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13/10/2013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13/10/2013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13/10/2013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13/10/2013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13/10/2013</a:t>
            </a:fld>
            <a:endParaRPr lang="es-EC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13/10/2013</a:t>
            </a:fld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13/10/2013</a:t>
            </a:fld>
            <a:endParaRPr lang="es-EC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13/10/2013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4F05-9A03-4941-B627-02D5A609D5A1}" type="datetimeFigureOut">
              <a:rPr lang="es-EC" smtClean="0"/>
              <a:pPr/>
              <a:t>13/10/2013</a:t>
            </a:fld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E4F05-9A03-4941-B627-02D5A609D5A1}" type="datetimeFigureOut">
              <a:rPr lang="es-EC" smtClean="0"/>
              <a:pPr/>
              <a:t>13/10/2013</a:t>
            </a:fld>
            <a:endParaRPr lang="es-EC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9365C-FE7C-4F2C-9387-29964A431D97}" type="slidenum">
              <a:rPr lang="es-EC" smtClean="0"/>
              <a:pPr/>
              <a:t>‹Nº›</a:t>
            </a:fld>
            <a:endParaRPr lang="es-EC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file:///D:\Documents%20and%20Settings\Admin\Mis%20documentos\AppData\Local\Temp\ConsultaFinal.aspx" TargetMode="External"/><Relationship Id="rId7" Type="http://schemas.openxmlformats.org/officeDocument/2006/relationships/image" Target="../media/image6.png"/><Relationship Id="rId2" Type="http://schemas.openxmlformats.org/officeDocument/2006/relationships/hyperlink" Target="file:///D:\Documents%20and%20Settings\Admin\Mis%20documentos\AppData\Local\Temp\ConsultaFinal.aspx?Codigo=386&amp;tipoDrillDown=P&amp;descripcion=ITALIA" TargetMode="Externa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hyperlink" Target="file:///D:\Documents%20and%20Settings\Admin\Mis%20documentos\AppData\Local\Temp\ConsultaFinal.aspx?Codigo=275&amp;tipoDrillDown=P&amp;descripcion=FRANCIA" TargetMode="External"/><Relationship Id="rId4" Type="http://schemas.openxmlformats.org/officeDocument/2006/relationships/hyperlink" Target="file:///D:\Documents%20and%20Settings\Admin\Mis%20documentos\AppData\Local\Temp\ConsultaFinal.aspx?Codigo=023&amp;tipoDrillDown=P&amp;descripcion=ALEMANI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0.pn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1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72.jpeg"/><Relationship Id="rId12" Type="http://schemas.openxmlformats.org/officeDocument/2006/relationships/image" Target="../media/image7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59.jpe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83.jpeg"/><Relationship Id="rId7" Type="http://schemas.openxmlformats.org/officeDocument/2006/relationships/image" Target="../media/image86.jpeg"/><Relationship Id="rId12" Type="http://schemas.openxmlformats.org/officeDocument/2006/relationships/image" Target="../media/image89.png"/><Relationship Id="rId17" Type="http://schemas.openxmlformats.org/officeDocument/2006/relationships/image" Target="../media/image94.jpeg"/><Relationship Id="rId2" Type="http://schemas.openxmlformats.org/officeDocument/2006/relationships/image" Target="../media/image82.jpe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88.jpeg"/><Relationship Id="rId5" Type="http://schemas.openxmlformats.org/officeDocument/2006/relationships/image" Target="../media/image49.jpeg"/><Relationship Id="rId15" Type="http://schemas.openxmlformats.org/officeDocument/2006/relationships/image" Target="../media/image92.png"/><Relationship Id="rId10" Type="http://schemas.openxmlformats.org/officeDocument/2006/relationships/image" Target="../media/image16.jpeg"/><Relationship Id="rId19" Type="http://schemas.openxmlformats.org/officeDocument/2006/relationships/image" Target="../media/image6.png"/><Relationship Id="rId4" Type="http://schemas.openxmlformats.org/officeDocument/2006/relationships/image" Target="../media/image84.png"/><Relationship Id="rId9" Type="http://schemas.openxmlformats.org/officeDocument/2006/relationships/image" Target="../media/image17.jpeg"/><Relationship Id="rId1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gif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6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259632" y="2276872"/>
            <a:ext cx="6858000" cy="990600"/>
          </a:xfrm>
        </p:spPr>
        <p:txBody>
          <a:bodyPr>
            <a:noAutofit/>
          </a:bodyPr>
          <a:lstStyle/>
          <a:p>
            <a:pPr algn="ctr"/>
            <a:r>
              <a:rPr lang="es-EC" sz="1600" dirty="0" smtClean="0"/>
              <a:t/>
            </a:r>
            <a:br>
              <a:rPr lang="es-EC" sz="1600" dirty="0" smtClean="0"/>
            </a:br>
            <a:endParaRPr lang="es-EC" sz="1600" dirty="0"/>
          </a:p>
        </p:txBody>
      </p:sp>
      <p:sp>
        <p:nvSpPr>
          <p:cNvPr id="5" name="4 Rectángulo"/>
          <p:cNvSpPr/>
          <p:nvPr/>
        </p:nvSpPr>
        <p:spPr>
          <a:xfrm>
            <a:off x="611560" y="1484784"/>
            <a:ext cx="806489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latin typeface="Arial" pitchFamily="34" charset="0"/>
                <a:cs typeface="Arial" pitchFamily="34" charset="0"/>
              </a:rPr>
              <a:t/>
            </a:r>
            <a:br>
              <a:rPr lang="es-EC" b="1" dirty="0">
                <a:latin typeface="Arial" pitchFamily="34" charset="0"/>
                <a:cs typeface="Arial" pitchFamily="34" charset="0"/>
              </a:rPr>
            </a:br>
            <a:r>
              <a:rPr lang="es-ES_tradnl" b="1" dirty="0">
                <a:latin typeface="Arial" pitchFamily="34" charset="0"/>
                <a:cs typeface="Arial" pitchFamily="34" charset="0"/>
              </a:rPr>
              <a:t> </a:t>
            </a:r>
            <a:r>
              <a:rPr lang="es-EC" b="1" dirty="0">
                <a:latin typeface="Arial" pitchFamily="34" charset="0"/>
                <a:cs typeface="Arial" pitchFamily="34" charset="0"/>
              </a:rPr>
              <a:t/>
            </a:r>
            <a:br>
              <a:rPr lang="es-EC" b="1" dirty="0">
                <a:latin typeface="Arial" pitchFamily="34" charset="0"/>
                <a:cs typeface="Arial" pitchFamily="34" charset="0"/>
              </a:rPr>
            </a:br>
            <a:r>
              <a:rPr lang="es-ES_tradnl" b="1" dirty="0">
                <a:latin typeface="Arial" pitchFamily="34" charset="0"/>
                <a:cs typeface="Arial" pitchFamily="34" charset="0"/>
              </a:rPr>
              <a:t>INGENIERÍA EN COMERCIO  EXTERIOR Y NEGOCIOS INTERNACIONALES</a:t>
            </a:r>
            <a:r>
              <a:rPr lang="es-EC" b="1" dirty="0">
                <a:latin typeface="Arial" pitchFamily="34" charset="0"/>
                <a:cs typeface="Arial" pitchFamily="34" charset="0"/>
              </a:rPr>
              <a:t/>
            </a:r>
            <a:br>
              <a:rPr lang="es-EC" b="1" dirty="0">
                <a:latin typeface="Arial" pitchFamily="34" charset="0"/>
                <a:cs typeface="Arial" pitchFamily="34" charset="0"/>
              </a:rPr>
            </a:br>
            <a:r>
              <a:rPr lang="es-ES_tradnl" b="1" dirty="0">
                <a:latin typeface="Arial" pitchFamily="34" charset="0"/>
                <a:cs typeface="Arial" pitchFamily="34" charset="0"/>
              </a:rPr>
              <a:t> </a:t>
            </a:r>
            <a:r>
              <a:rPr lang="es-EC" b="1" dirty="0">
                <a:latin typeface="Arial" pitchFamily="34" charset="0"/>
                <a:cs typeface="Arial" pitchFamily="34" charset="0"/>
              </a:rPr>
              <a:t/>
            </a:r>
            <a:br>
              <a:rPr lang="es-EC" b="1" dirty="0">
                <a:latin typeface="Arial" pitchFamily="34" charset="0"/>
                <a:cs typeface="Arial" pitchFamily="34" charset="0"/>
              </a:rPr>
            </a:br>
            <a:r>
              <a:rPr lang="es-ES_tradnl" sz="1600" b="1" dirty="0">
                <a:solidFill>
                  <a:prstClr val="black"/>
                </a:solidFill>
                <a:ea typeface="+mj-ea"/>
                <a:cs typeface="+mj-cs"/>
              </a:rPr>
              <a:t> PLAN DE  PROMOCIÓN Y EXPORTACIÓN DE PANELA ORGÁNICA GRANULADA </a:t>
            </a:r>
            <a:r>
              <a:rPr lang="es-ES_tradnl" sz="1600" b="1" dirty="0" smtClean="0">
                <a:solidFill>
                  <a:prstClr val="black"/>
                </a:solidFill>
                <a:ea typeface="+mj-ea"/>
                <a:cs typeface="+mj-cs"/>
              </a:rPr>
              <a:t>A TRAVES DE LA  </a:t>
            </a:r>
            <a:r>
              <a:rPr lang="es-ES_tradnl" sz="1600" b="1" dirty="0">
                <a:solidFill>
                  <a:prstClr val="black"/>
                </a:solidFill>
                <a:ea typeface="+mj-ea"/>
                <a:cs typeface="+mj-cs"/>
              </a:rPr>
              <a:t>OFICINA COMERCIAL DE ITALIA PARA LA EMPRESA “ASOCIACIÓN DE MUJERES PRODUCTIVAS DE SUNCAMAL” MEDIANTE LA FORMACIÓN, ASISTENCIA Y ASESORÍA TÉCNICA EN EL PERIODO 2013-2016. </a:t>
            </a:r>
            <a:r>
              <a:rPr lang="es-EC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C" sz="1300" dirty="0" smtClean="0">
                <a:latin typeface="Arial" pitchFamily="34" charset="0"/>
                <a:cs typeface="Arial" pitchFamily="34" charset="0"/>
              </a:rPr>
            </a:br>
            <a:r>
              <a:rPr lang="es-ES_tradnl" sz="13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es-EC" sz="1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C" sz="1300" dirty="0" smtClean="0">
                <a:latin typeface="Arial" pitchFamily="34" charset="0"/>
                <a:cs typeface="Arial" pitchFamily="34" charset="0"/>
              </a:rPr>
            </a:br>
            <a:r>
              <a:rPr lang="es-ES_tradnl" sz="1300" b="1" dirty="0" smtClean="0">
                <a:latin typeface="Arial" pitchFamily="34" charset="0"/>
                <a:cs typeface="Arial" pitchFamily="34" charset="0"/>
              </a:rPr>
              <a:t>TUTORES: </a:t>
            </a:r>
            <a:r>
              <a:rPr lang="es-EC" sz="13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C" sz="1300" b="1" dirty="0" smtClean="0">
                <a:latin typeface="Arial" pitchFamily="34" charset="0"/>
                <a:cs typeface="Arial" pitchFamily="34" charset="0"/>
              </a:rPr>
            </a:br>
            <a:r>
              <a:rPr lang="es-ES_tradnl" sz="1300" b="1" dirty="0" smtClean="0">
                <a:latin typeface="Arial" pitchFamily="34" charset="0"/>
                <a:cs typeface="Arial" pitchFamily="34" charset="0"/>
              </a:rPr>
              <a:t>ING. EDGAR ROMERO MONCAYO</a:t>
            </a:r>
            <a:r>
              <a:rPr lang="es-EC" sz="13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C" sz="1300" b="1" dirty="0" smtClean="0">
                <a:latin typeface="Arial" pitchFamily="34" charset="0"/>
                <a:cs typeface="Arial" pitchFamily="34" charset="0"/>
              </a:rPr>
            </a:br>
            <a:r>
              <a:rPr lang="es-ES_tradnl" sz="1300" b="1" dirty="0" smtClean="0">
                <a:latin typeface="Arial" pitchFamily="34" charset="0"/>
                <a:cs typeface="Arial" pitchFamily="34" charset="0"/>
              </a:rPr>
              <a:t>ING. PATRICIO SANTACRUZ</a:t>
            </a:r>
            <a:r>
              <a:rPr lang="es-EC" sz="13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C" sz="1300" b="1" dirty="0" smtClean="0">
                <a:latin typeface="Arial" pitchFamily="34" charset="0"/>
                <a:cs typeface="Arial" pitchFamily="34" charset="0"/>
              </a:rPr>
            </a:br>
            <a:r>
              <a:rPr lang="es-ES_tradnl" sz="36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es-ES_tradnl" sz="1600" b="1" dirty="0" smtClean="0">
                <a:latin typeface="Arial" pitchFamily="34" charset="0"/>
                <a:cs typeface="Arial" pitchFamily="34" charset="0"/>
              </a:rPr>
              <a:t>AUTOR:</a:t>
            </a:r>
            <a:r>
              <a:rPr lang="es-EC" sz="1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C" sz="1600" b="1" dirty="0" smtClean="0">
                <a:latin typeface="Arial" pitchFamily="34" charset="0"/>
                <a:cs typeface="Arial" pitchFamily="34" charset="0"/>
              </a:rPr>
            </a:br>
            <a:r>
              <a:rPr lang="es-ES_tradnl" sz="1600" b="1" dirty="0" smtClean="0">
                <a:latin typeface="Arial" pitchFamily="34" charset="0"/>
                <a:cs typeface="Arial" pitchFamily="34" charset="0"/>
              </a:rPr>
              <a:t>LUIS ALFONSO SORIA BAILÓN</a:t>
            </a:r>
            <a:r>
              <a:rPr lang="es-EC" sz="1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C" sz="1600" b="1" dirty="0" smtClean="0">
                <a:latin typeface="Arial" pitchFamily="34" charset="0"/>
                <a:cs typeface="Arial" pitchFamily="34" charset="0"/>
              </a:rPr>
            </a:br>
            <a:r>
              <a:rPr lang="es-ES_tradnl" sz="16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es-EC" sz="1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C" sz="1600" b="1" dirty="0" smtClean="0">
                <a:latin typeface="Arial" pitchFamily="34" charset="0"/>
                <a:cs typeface="Arial" pitchFamily="34" charset="0"/>
              </a:rPr>
            </a:br>
            <a:r>
              <a:rPr lang="es-ES_tradnl" sz="1600" b="1" dirty="0" smtClean="0">
                <a:latin typeface="Arial" pitchFamily="34" charset="0"/>
                <a:cs typeface="Arial" pitchFamily="34" charset="0"/>
              </a:rPr>
              <a:t>Tesis presentada como requisito previo a la obtención del grado de: Ingeniero en comercio exterior y negocios internacionales</a:t>
            </a:r>
            <a:r>
              <a:rPr lang="es-EC" sz="1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EC" sz="1600" b="1" dirty="0" smtClean="0">
                <a:latin typeface="Arial" pitchFamily="34" charset="0"/>
                <a:cs typeface="Arial" pitchFamily="34" charset="0"/>
              </a:rPr>
            </a:br>
            <a:r>
              <a:rPr lang="es-ES_tradnl" sz="1600" b="1" dirty="0" smtClean="0">
                <a:latin typeface="Arial" pitchFamily="34" charset="0"/>
                <a:cs typeface="Arial" pitchFamily="34" charset="0"/>
              </a:rPr>
              <a:t> </a:t>
            </a:r>
            <a:endParaRPr lang="es-EC" dirty="0"/>
          </a:p>
        </p:txBody>
      </p:sp>
      <p:pic>
        <p:nvPicPr>
          <p:cNvPr id="2050" name="Picture 2" descr="http://blogs.espe.edu.ec/wp-content/uploads/2013/09/LOGO-PRINCIPAL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83" y="548680"/>
            <a:ext cx="4750449" cy="122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67544" y="404664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smtClean="0"/>
              <a:t>Producción Mundial y Nacional</a:t>
            </a:r>
            <a:endParaRPr lang="es-EC" sz="2000" b="1" i="1" dirty="0"/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 l="19929" t="21317" r="45679" b="26303"/>
          <a:stretch>
            <a:fillRect/>
          </a:stretch>
        </p:blipFill>
        <p:spPr bwMode="auto">
          <a:xfrm>
            <a:off x="5004048" y="3789040"/>
            <a:ext cx="3312367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5 Imagen" descr="C:\Users\lsoriab\AppData\Local\Temp\chart-1.jpeg"/>
          <p:cNvPicPr/>
          <p:nvPr/>
        </p:nvPicPr>
        <p:blipFill>
          <a:blip r:embed="rId3" cstate="print"/>
          <a:srcRect l="22985" r="23867" b="11667"/>
          <a:stretch>
            <a:fillRect/>
          </a:stretch>
        </p:blipFill>
        <p:spPr bwMode="auto">
          <a:xfrm>
            <a:off x="323528" y="1556792"/>
            <a:ext cx="3744416" cy="243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4139952" y="109512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/>
              <a:t>En el 2007, hubo 22.72 </a:t>
            </a:r>
            <a:r>
              <a:rPr lang="es-ES" dirty="0"/>
              <a:t>millones de hectáreas con un 2,20% un crecimiento anual y una producción la cual ascendió al 1590.70 millones de </a:t>
            </a:r>
            <a:r>
              <a:rPr lang="es-ES" dirty="0" err="1"/>
              <a:t>Tn</a:t>
            </a:r>
            <a:r>
              <a:rPr lang="es-ES" dirty="0"/>
              <a:t> </a:t>
            </a:r>
            <a:endParaRPr lang="es-EC" dirty="0"/>
          </a:p>
        </p:txBody>
      </p:sp>
      <p:sp>
        <p:nvSpPr>
          <p:cNvPr id="8" name="7 Rectángulo"/>
          <p:cNvSpPr/>
          <p:nvPr/>
        </p:nvSpPr>
        <p:spPr>
          <a:xfrm>
            <a:off x="4139952" y="236969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Brasil con 33 </a:t>
            </a:r>
            <a:r>
              <a:rPr lang="es-ES" dirty="0" smtClean="0"/>
              <a:t>%, </a:t>
            </a:r>
            <a:r>
              <a:rPr lang="es-ES" dirty="0"/>
              <a:t>India 23 % China 7 %, Pakistán 4 %, México 3 %, Tailandia 4% y otros países representan el 26%</a:t>
            </a:r>
            <a:endParaRPr lang="es-EC" dirty="0"/>
          </a:p>
        </p:txBody>
      </p:sp>
      <p:sp>
        <p:nvSpPr>
          <p:cNvPr id="9" name="8 Rectángulo"/>
          <p:cNvSpPr/>
          <p:nvPr/>
        </p:nvSpPr>
        <p:spPr>
          <a:xfrm>
            <a:off x="1187624" y="4293096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Total de 79.435 </a:t>
            </a:r>
            <a:r>
              <a:rPr lang="es-ES" dirty="0"/>
              <a:t>(Ha</a:t>
            </a:r>
            <a:r>
              <a:rPr lang="es-ES" dirty="0" smtClean="0"/>
              <a:t>) de caña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Zona 5 </a:t>
            </a:r>
            <a:r>
              <a:rPr lang="es-ES" dirty="0"/>
              <a:t>63.093(Ha) </a:t>
            </a:r>
            <a:endParaRPr lang="es-E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dirty="0"/>
              <a:t>Zona 7 con 6.409 (Ha</a:t>
            </a:r>
            <a:r>
              <a:rPr lang="es-ES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Zona </a:t>
            </a:r>
            <a:r>
              <a:rPr lang="es-ES" dirty="0"/>
              <a:t>6 </a:t>
            </a:r>
            <a:r>
              <a:rPr lang="es-ES" dirty="0" smtClean="0"/>
              <a:t>con 6.370 </a:t>
            </a:r>
            <a:r>
              <a:rPr lang="es-ES" dirty="0"/>
              <a:t>(Ha</a:t>
            </a:r>
            <a:r>
              <a:rPr lang="es-ES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Zona 2 </a:t>
            </a:r>
            <a:r>
              <a:rPr lang="es-ES" dirty="0"/>
              <a:t>c</a:t>
            </a:r>
            <a:r>
              <a:rPr lang="es-ES" dirty="0" smtClean="0"/>
              <a:t>enso actual MAGAP</a:t>
            </a:r>
            <a:endParaRPr lang="es-EC" dirty="0"/>
          </a:p>
        </p:txBody>
      </p:sp>
      <p:pic>
        <p:nvPicPr>
          <p:cNvPr id="10" name="9 Imagen" descr="http://blogs.espe.edu.ec/wp-content/uploads/2013/09/LOGO-PRINCIPAL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6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6348" y="420633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s-EC" sz="2000" b="1" i="1" dirty="0"/>
              <a:t>Producción y Ventas  de la asociación</a:t>
            </a:r>
            <a:endParaRPr lang="es-EC" sz="2000" i="1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641633"/>
              </p:ext>
            </p:extLst>
          </p:nvPr>
        </p:nvGraphicFramePr>
        <p:xfrm>
          <a:off x="2375756" y="1196752"/>
          <a:ext cx="4068452" cy="1962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6370"/>
                <a:gridCol w="1615898"/>
                <a:gridCol w="1656184"/>
              </a:tblGrid>
              <a:tr h="1383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AÑO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Producción </a:t>
                      </a:r>
                      <a:r>
                        <a:rPr lang="es-ES" sz="1600" dirty="0" smtClean="0">
                          <a:effectLst/>
                        </a:rPr>
                        <a:t>de </a:t>
                      </a:r>
                      <a:r>
                        <a:rPr lang="es-ES" sz="1600" dirty="0" err="1">
                          <a:effectLst/>
                        </a:rPr>
                        <a:t>Bio</a:t>
                      </a:r>
                      <a:r>
                        <a:rPr lang="es-ES" sz="1600" dirty="0">
                          <a:effectLst/>
                        </a:rPr>
                        <a:t> Caña Kg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Ventas </a:t>
                      </a:r>
                      <a:r>
                        <a:rPr lang="es-ES" sz="1600" dirty="0" smtClean="0">
                          <a:effectLst/>
                        </a:rPr>
                        <a:t>de </a:t>
                      </a:r>
                      <a:r>
                        <a:rPr lang="es-ES" sz="1600" dirty="0" err="1" smtClean="0">
                          <a:effectLst/>
                        </a:rPr>
                        <a:t>Bio</a:t>
                      </a:r>
                      <a:r>
                        <a:rPr lang="es-ES" sz="1600" dirty="0" smtClean="0">
                          <a:effectLst/>
                        </a:rPr>
                        <a:t> </a:t>
                      </a:r>
                      <a:r>
                        <a:rPr lang="es-ES" sz="1600" dirty="0">
                          <a:effectLst/>
                        </a:rPr>
                        <a:t>Caña </a:t>
                      </a:r>
                      <a:r>
                        <a:rPr lang="es-ES" sz="1600" dirty="0" err="1">
                          <a:effectLst/>
                        </a:rPr>
                        <a:t>Usd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2007</a:t>
                      </a:r>
                      <a:endParaRPr lang="es-EC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15250,00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18300,00</a:t>
                      </a:r>
                      <a:endParaRPr lang="es-EC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2008</a:t>
                      </a:r>
                      <a:endParaRPr lang="es-EC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17830,00</a:t>
                      </a:r>
                      <a:endParaRPr lang="es-EC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21396,00</a:t>
                      </a:r>
                      <a:endParaRPr lang="es-EC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2009</a:t>
                      </a:r>
                      <a:endParaRPr lang="es-EC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18630,00</a:t>
                      </a:r>
                      <a:endParaRPr lang="es-EC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22356,00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2010</a:t>
                      </a:r>
                      <a:endParaRPr lang="es-EC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20616,67</a:t>
                      </a:r>
                      <a:endParaRPr lang="es-EC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24740,00</a:t>
                      </a:r>
                      <a:endParaRPr lang="es-EC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2011</a:t>
                      </a:r>
                      <a:endParaRPr lang="es-EC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18476,48</a:t>
                      </a:r>
                      <a:endParaRPr lang="es-EC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26768,00</a:t>
                      </a:r>
                      <a:endParaRPr lang="es-EC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2123728" y="386104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i="1" dirty="0" smtClean="0"/>
              <a:t>Capacidad de producción</a:t>
            </a:r>
            <a:r>
              <a:rPr lang="es-ES" dirty="0" smtClean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endParaRPr lang="es-E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18160,63 </a:t>
            </a:r>
            <a:r>
              <a:rPr lang="es-ES" dirty="0"/>
              <a:t>Kg </a:t>
            </a:r>
            <a:r>
              <a:rPr lang="es-ES" dirty="0" smtClean="0"/>
              <a:t>anuales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valor </a:t>
            </a:r>
            <a:r>
              <a:rPr lang="es-ES" dirty="0"/>
              <a:t>producido en  2 Ha de las 5 </a:t>
            </a:r>
            <a:r>
              <a:rPr lang="es-ES" dirty="0" smtClean="0"/>
              <a:t>Ha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40</a:t>
            </a:r>
            <a:r>
              <a:rPr lang="es-ES" dirty="0"/>
              <a:t>% utilizado en la elaboración de empaques de 500 mg y un  </a:t>
            </a:r>
            <a:r>
              <a:rPr lang="es-ES" dirty="0" smtClean="0"/>
              <a:t>10% otros</a:t>
            </a:r>
            <a:endParaRPr lang="es-EC" dirty="0"/>
          </a:p>
        </p:txBody>
      </p:sp>
      <p:pic>
        <p:nvPicPr>
          <p:cNvPr id="7" name="6 Imagen" descr="http://blogs.espe.edu.ec/wp-content/uploads/2013/09/LOGO-PRINCIPAL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75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67544" y="404664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smtClean="0"/>
              <a:t>Cifras comerciales.</a:t>
            </a:r>
            <a:endParaRPr lang="es-EC" sz="2000" b="1" i="1" dirty="0"/>
          </a:p>
        </p:txBody>
      </p:sp>
      <p:sp>
        <p:nvSpPr>
          <p:cNvPr id="5" name="4 Rectángulo"/>
          <p:cNvSpPr/>
          <p:nvPr/>
        </p:nvSpPr>
        <p:spPr>
          <a:xfrm>
            <a:off x="1516618" y="795533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1701.11.10 </a:t>
            </a:r>
            <a:r>
              <a:rPr lang="es-ES" dirty="0"/>
              <a:t>- - - Chancaca (panela, raspadura)</a:t>
            </a:r>
            <a:r>
              <a:rPr lang="es-ES" b="1" dirty="0" smtClean="0"/>
              <a:t> 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1907704" y="1431727"/>
            <a:ext cx="5958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/>
              <a:t>Registro Oficial  589 </a:t>
            </a:r>
            <a:r>
              <a:rPr lang="es-ES" dirty="0"/>
              <a:t>del 28 de diciembre del 2012, </a:t>
            </a:r>
            <a:r>
              <a:rPr lang="es-ES" dirty="0" smtClean="0"/>
              <a:t>determina </a:t>
            </a:r>
            <a:r>
              <a:rPr lang="es-ES" dirty="0"/>
              <a:t>en la partida  </a:t>
            </a:r>
            <a:r>
              <a:rPr lang="es-ES_tradnl" b="1" dirty="0"/>
              <a:t>17.01.13.00.00</a:t>
            </a:r>
            <a:r>
              <a:rPr lang="es-ES_tradnl" dirty="0"/>
              <a:t> a la panela granulada, mediante la creación de una nueva  Nota 2 de subpartida para definir el alcance de la nueva subpartida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467544" y="2619429"/>
            <a:ext cx="31683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Proveedores 2007-2011</a:t>
            </a:r>
          </a:p>
          <a:p>
            <a:endParaRPr lang="es-ES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De 147 países  Brasil </a:t>
            </a:r>
            <a:r>
              <a:rPr lang="es-ES" dirty="0"/>
              <a:t>con ventas de  33’613584  miles de USD </a:t>
            </a:r>
            <a:r>
              <a:rPr lang="es-ES" dirty="0" smtClean="0"/>
              <a:t>con 58%</a:t>
            </a:r>
          </a:p>
          <a:p>
            <a:pPr marL="285750" indent="-285750">
              <a:buFont typeface="Arial" pitchFamily="34" charset="0"/>
              <a:buChar char="•"/>
            </a:pPr>
            <a:endParaRPr lang="es-ES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Ecuador con 0.06</a:t>
            </a:r>
            <a:r>
              <a:rPr lang="es-ES" dirty="0"/>
              <a:t>% </a:t>
            </a:r>
            <a:r>
              <a:rPr lang="es-ES" dirty="0" smtClean="0"/>
              <a:t>en el puesto 47 con 9970 miles USD</a:t>
            </a:r>
            <a:endParaRPr lang="es-EC" dirty="0"/>
          </a:p>
        </p:txBody>
      </p:sp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3212150094"/>
              </p:ext>
            </p:extLst>
          </p:nvPr>
        </p:nvGraphicFramePr>
        <p:xfrm>
          <a:off x="3635896" y="3501008"/>
          <a:ext cx="5002907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451474" y="5204752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Compradores 2007-2011</a:t>
            </a:r>
          </a:p>
          <a:p>
            <a:endParaRPr lang="es-ES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De 147 países  Rusia con </a:t>
            </a:r>
            <a:r>
              <a:rPr lang="es-ES" dirty="0"/>
              <a:t>ventas de  </a:t>
            </a:r>
            <a:r>
              <a:rPr lang="es-EC" dirty="0"/>
              <a:t>5’421533 miles </a:t>
            </a:r>
            <a:r>
              <a:rPr lang="es-ES" dirty="0" smtClean="0"/>
              <a:t>de </a:t>
            </a:r>
            <a:r>
              <a:rPr lang="es-ES" dirty="0"/>
              <a:t>USD </a:t>
            </a:r>
            <a:r>
              <a:rPr lang="es-ES" dirty="0" smtClean="0"/>
              <a:t>con 8%</a:t>
            </a:r>
            <a:endParaRPr lang="es-EC" dirty="0"/>
          </a:p>
        </p:txBody>
      </p:sp>
      <p:pic>
        <p:nvPicPr>
          <p:cNvPr id="10" name="9 Imagen" descr="http://blogs.espe.edu.ec/wp-content/uploads/2013/09/LOGO-PRINCIPAL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40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225514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Tendencia de Exportaciones Ecuatorianas  </a:t>
            </a:r>
            <a:r>
              <a:rPr lang="es-ES" b="1" i="1" dirty="0" smtClean="0"/>
              <a:t>2007-2012</a:t>
            </a:r>
            <a:endParaRPr lang="es-ES" b="1" i="1" dirty="0"/>
          </a:p>
          <a:p>
            <a:endParaRPr lang="es-ES" dirty="0" smtClean="0"/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3392594387"/>
              </p:ext>
            </p:extLst>
          </p:nvPr>
        </p:nvGraphicFramePr>
        <p:xfrm>
          <a:off x="395536" y="875608"/>
          <a:ext cx="4392488" cy="262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1699738615"/>
              </p:ext>
            </p:extLst>
          </p:nvPr>
        </p:nvGraphicFramePr>
        <p:xfrm>
          <a:off x="598736" y="4077072"/>
          <a:ext cx="440531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3827222754"/>
              </p:ext>
            </p:extLst>
          </p:nvPr>
        </p:nvGraphicFramePr>
        <p:xfrm>
          <a:off x="4211960" y="1484784"/>
          <a:ext cx="4680520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2267744" y="548680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Italia</a:t>
            </a:r>
            <a:endParaRPr lang="es-EC" sz="1200" dirty="0"/>
          </a:p>
        </p:txBody>
      </p:sp>
      <p:pic>
        <p:nvPicPr>
          <p:cNvPr id="9" name="8 Imagen" descr="http://blogs.espe.edu.ec/wp-content/uploads/2013/09/LOGO-PRINCIPAL5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79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951082"/>
              </p:ext>
            </p:extLst>
          </p:nvPr>
        </p:nvGraphicFramePr>
        <p:xfrm>
          <a:off x="899592" y="641504"/>
          <a:ext cx="7232172" cy="31600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6728"/>
                <a:gridCol w="516066"/>
                <a:gridCol w="516066"/>
                <a:gridCol w="516066"/>
                <a:gridCol w="516066"/>
                <a:gridCol w="516066"/>
                <a:gridCol w="516066"/>
                <a:gridCol w="594346"/>
                <a:gridCol w="632035"/>
                <a:gridCol w="848030"/>
                <a:gridCol w="1132156"/>
                <a:gridCol w="72481"/>
              </a:tblGrid>
              <a:tr h="446405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chemeClr val="tx1"/>
                          </a:solidFill>
                          <a:effectLst/>
                        </a:rPr>
                        <a:t>Principales </a:t>
                      </a: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destinos de Exportación Ecuatoriana de Panela Granulada</a:t>
                      </a:r>
                      <a:endParaRPr lang="es-EC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90500">
                <a:tc gridSpan="11">
                  <a:txBody>
                    <a:bodyPr/>
                    <a:lstStyle/>
                    <a:p>
                      <a:pPr marL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chemeClr val="tx1"/>
                          </a:solidFill>
                          <a:effectLst/>
                        </a:rPr>
                        <a:t>Datos FOB expresados en Miles de USD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90500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PRINCIPALES DESTINOS DE EXPORTACIÓN ECUATORIANA DE PANELA GRANULADA PARTIDA ARANCELARIA 17011110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PAÍS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2009 FOB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2009 TON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2010 FOB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2010 TON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2011 FOB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2011 TON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2012 FOB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2012 TON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Acumulado FOB 2007-2012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% 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Participación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616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u="none" strike="noStrike" dirty="0">
                          <a:solidFill>
                            <a:schemeClr val="tx1"/>
                          </a:solidFill>
                          <a:effectLst/>
                          <a:hlinkClick r:id="rId2"/>
                        </a:rPr>
                        <a:t>ITALIA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430.03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336.2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434.09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352.97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395.19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259.35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631.26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377.68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2753.01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31,48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654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u="none" strike="noStrike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ESPAÑA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272.62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254.98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247.12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215.01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215.25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166.91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361.35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250.75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1581.24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18,08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686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u="none" strike="noStrike" dirty="0">
                          <a:solidFill>
                            <a:schemeClr val="tx1"/>
                          </a:solidFill>
                          <a:effectLst/>
                          <a:hlinkClick r:id="rId4"/>
                        </a:rPr>
                        <a:t>ALEMANIA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171.07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174.43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117.74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111.43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41.06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26.37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50.36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31.3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633.61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7,24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552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u="none" strike="noStrike" dirty="0">
                          <a:solidFill>
                            <a:schemeClr val="tx1"/>
                          </a:solidFill>
                          <a:effectLst/>
                          <a:hlinkClick r:id="rId5"/>
                        </a:rPr>
                        <a:t>FRANCIA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88.47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76.36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39.4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22.42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34.74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22.6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43.72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19.51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298.85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3,42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TOTALES: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1045,6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936.39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865,32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731.42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724,59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511.46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4192,69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6,143.94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8746,18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90500">
                <a:tc gridSpan="1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1980629717"/>
              </p:ext>
            </p:extLst>
          </p:nvPr>
        </p:nvGraphicFramePr>
        <p:xfrm>
          <a:off x="467544" y="3961644"/>
          <a:ext cx="4609535" cy="2563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7 Rectángulo"/>
          <p:cNvSpPr/>
          <p:nvPr/>
        </p:nvSpPr>
        <p:spPr>
          <a:xfrm>
            <a:off x="5223974" y="4189796"/>
            <a:ext cx="2876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 smtClean="0"/>
              <a:t>Suazilandia – </a:t>
            </a:r>
            <a:r>
              <a:rPr lang="es-ES" b="1" i="1" dirty="0"/>
              <a:t> Posición 1</a:t>
            </a:r>
            <a:endParaRPr lang="es-EC" b="1" i="1" dirty="0"/>
          </a:p>
        </p:txBody>
      </p:sp>
      <p:sp>
        <p:nvSpPr>
          <p:cNvPr id="9" name="8 Rectángulo"/>
          <p:cNvSpPr/>
          <p:nvPr/>
        </p:nvSpPr>
        <p:spPr>
          <a:xfrm>
            <a:off x="5369013" y="5406755"/>
            <a:ext cx="2519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 smtClean="0"/>
              <a:t>Ecuador – Posición 12</a:t>
            </a:r>
            <a:endParaRPr lang="es-EC" b="1" i="1" dirty="0"/>
          </a:p>
        </p:txBody>
      </p:sp>
      <p:sp>
        <p:nvSpPr>
          <p:cNvPr id="10" name="9 Rectángulo"/>
          <p:cNvSpPr/>
          <p:nvPr/>
        </p:nvSpPr>
        <p:spPr>
          <a:xfrm>
            <a:off x="5512006" y="4559128"/>
            <a:ext cx="35230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/>
              <a:t>66877 miles de USD </a:t>
            </a:r>
            <a:endParaRPr lang="es-ES" sz="1600" dirty="0" smtClean="0"/>
          </a:p>
          <a:p>
            <a:r>
              <a:rPr lang="es-ES" sz="1600" dirty="0" smtClean="0"/>
              <a:t>126141 </a:t>
            </a:r>
            <a:r>
              <a:rPr lang="es-ES" sz="1600" dirty="0" err="1" smtClean="0"/>
              <a:t>Tn</a:t>
            </a:r>
            <a:r>
              <a:rPr lang="es-ES" sz="1600" dirty="0" smtClean="0"/>
              <a:t> s  y </a:t>
            </a:r>
            <a:r>
              <a:rPr lang="es-ES" sz="1600" dirty="0"/>
              <a:t>representa</a:t>
            </a:r>
            <a:r>
              <a:rPr lang="es-ES" sz="1600" dirty="0" smtClean="0"/>
              <a:t> 19.7</a:t>
            </a:r>
            <a:r>
              <a:rPr lang="es-ES" sz="1600" dirty="0"/>
              <a:t>% </a:t>
            </a:r>
            <a:endParaRPr lang="es-EC" sz="1600" dirty="0"/>
          </a:p>
        </p:txBody>
      </p:sp>
      <p:sp>
        <p:nvSpPr>
          <p:cNvPr id="11" name="10 Rectángulo"/>
          <p:cNvSpPr/>
          <p:nvPr/>
        </p:nvSpPr>
        <p:spPr>
          <a:xfrm>
            <a:off x="5535198" y="577608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600" dirty="0" smtClean="0"/>
              <a:t>2691 </a:t>
            </a:r>
            <a:r>
              <a:rPr lang="es-ES" sz="1600" dirty="0"/>
              <a:t>miles de </a:t>
            </a:r>
            <a:r>
              <a:rPr lang="es-ES" sz="1600" dirty="0" err="1"/>
              <a:t>Usd</a:t>
            </a:r>
            <a:r>
              <a:rPr lang="es-ES" sz="1600" dirty="0"/>
              <a:t>  </a:t>
            </a:r>
          </a:p>
          <a:p>
            <a:r>
              <a:rPr lang="es-ES" sz="1600" dirty="0" smtClean="0"/>
              <a:t>2163 </a:t>
            </a:r>
            <a:r>
              <a:rPr lang="es-ES" sz="1600" dirty="0" err="1"/>
              <a:t>Tn</a:t>
            </a:r>
            <a:r>
              <a:rPr lang="es-ES" sz="1600" dirty="0"/>
              <a:t> y representa el 0.45% </a:t>
            </a:r>
            <a:endParaRPr lang="es-EC" sz="1600" dirty="0"/>
          </a:p>
        </p:txBody>
      </p:sp>
      <p:sp>
        <p:nvSpPr>
          <p:cNvPr id="12" name="11 Rectángulo"/>
          <p:cNvSpPr/>
          <p:nvPr/>
        </p:nvSpPr>
        <p:spPr>
          <a:xfrm>
            <a:off x="-177230" y="231308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s-EC" sz="2000" b="1" i="1" dirty="0" smtClean="0"/>
              <a:t>Exportaciones Ecuatorianas</a:t>
            </a:r>
            <a:endParaRPr lang="es-EC" sz="2000" i="1" dirty="0"/>
          </a:p>
        </p:txBody>
      </p:sp>
      <p:sp>
        <p:nvSpPr>
          <p:cNvPr id="13" name="12 Rectángulo"/>
          <p:cNvSpPr/>
          <p:nvPr/>
        </p:nvSpPr>
        <p:spPr>
          <a:xfrm>
            <a:off x="-180528" y="3645024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s-EC" sz="2000" b="1" i="1" dirty="0" smtClean="0"/>
              <a:t>Proveedores con destino a Italia 2007-2011</a:t>
            </a:r>
            <a:endParaRPr lang="es-EC" sz="2000" i="1" dirty="0"/>
          </a:p>
        </p:txBody>
      </p:sp>
      <p:pic>
        <p:nvPicPr>
          <p:cNvPr id="14" name="13 Imagen" descr="http://blogs.espe.edu.ec/wp-content/uploads/2013/09/LOGO-PRINCIPAL5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116632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78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2" cstate="print"/>
          <a:srcRect l="25267" t="20001" r="22265" b="19082"/>
          <a:stretch>
            <a:fillRect/>
          </a:stretch>
        </p:blipFill>
        <p:spPr bwMode="auto">
          <a:xfrm>
            <a:off x="6228582" y="1795460"/>
            <a:ext cx="2731774" cy="228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5120477" y="332656"/>
            <a:ext cx="4067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b="1" i="1" dirty="0" smtClean="0"/>
              <a:t>2017</a:t>
            </a:r>
            <a:r>
              <a:rPr lang="es-ES" dirty="0" smtClean="0"/>
              <a:t>- 38.94 </a:t>
            </a:r>
            <a:r>
              <a:rPr lang="es-ES" dirty="0"/>
              <a:t>miles de </a:t>
            </a:r>
            <a:r>
              <a:rPr lang="es-ES" dirty="0" err="1"/>
              <a:t>Usd</a:t>
            </a:r>
            <a:r>
              <a:rPr lang="es-ES" dirty="0"/>
              <a:t> </a:t>
            </a:r>
            <a:r>
              <a:rPr lang="es-ES" dirty="0" smtClean="0"/>
              <a:t> </a:t>
            </a:r>
            <a:r>
              <a:rPr lang="es-ES" dirty="0" err="1" smtClean="0"/>
              <a:t>Bio</a:t>
            </a:r>
            <a:r>
              <a:rPr lang="es-ES" dirty="0" smtClean="0"/>
              <a:t> Caña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4,98%  </a:t>
            </a:r>
            <a:r>
              <a:rPr lang="es-ES" dirty="0"/>
              <a:t>del total </a:t>
            </a:r>
            <a:r>
              <a:rPr lang="es-ES" dirty="0" smtClean="0"/>
              <a:t>780,66 miles</a:t>
            </a:r>
          </a:p>
          <a:p>
            <a:r>
              <a:rPr lang="es-ES" dirty="0" smtClean="0"/>
              <a:t>      exportado </a:t>
            </a:r>
            <a:r>
              <a:rPr lang="es-ES" dirty="0"/>
              <a:t>por el Ecuador </a:t>
            </a:r>
            <a:endParaRPr lang="es-E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0,24% </a:t>
            </a:r>
            <a:r>
              <a:rPr lang="es-ES" dirty="0"/>
              <a:t>de </a:t>
            </a:r>
            <a:r>
              <a:rPr lang="es-ES" dirty="0" smtClean="0"/>
              <a:t>363654 miles </a:t>
            </a:r>
            <a:r>
              <a:rPr lang="es-ES" dirty="0"/>
              <a:t>de </a:t>
            </a:r>
            <a:r>
              <a:rPr lang="es-ES" dirty="0" err="1"/>
              <a:t>Usd</a:t>
            </a:r>
            <a:r>
              <a:rPr lang="es-ES" dirty="0"/>
              <a:t> </a:t>
            </a:r>
            <a:r>
              <a:rPr lang="es-ES" dirty="0" smtClean="0"/>
              <a:t>importaciones Italianas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-177230" y="673540"/>
            <a:ext cx="4173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s-EC" sz="2800" b="1" i="1" dirty="0" smtClean="0"/>
              <a:t>¿Por qué Italia ?</a:t>
            </a:r>
            <a:endParaRPr lang="es-EC" sz="2800" i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6228582" y="4272677"/>
            <a:ext cx="2520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Centro de tendencias comerciales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Puertos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Precios  competitivos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dirty="0" err="1" smtClean="0"/>
              <a:t>Brokers</a:t>
            </a:r>
            <a:r>
              <a:rPr lang="es-E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s-ES" dirty="0" smtClean="0"/>
          </a:p>
          <a:p>
            <a:pPr algn="r"/>
            <a:r>
              <a:rPr lang="es-EC" dirty="0" err="1"/>
              <a:t>coop</a:t>
            </a:r>
            <a:r>
              <a:rPr lang="es-EC" dirty="0"/>
              <a:t> Italia (10%)</a:t>
            </a:r>
          </a:p>
          <a:p>
            <a:pPr algn="r"/>
            <a:r>
              <a:rPr lang="es-EC" dirty="0"/>
              <a:t>• </a:t>
            </a:r>
            <a:r>
              <a:rPr lang="es-EC" dirty="0" err="1"/>
              <a:t>carrefour</a:t>
            </a:r>
            <a:r>
              <a:rPr lang="es-EC" dirty="0"/>
              <a:t> (8.06%)</a:t>
            </a:r>
          </a:p>
          <a:p>
            <a:pPr algn="r"/>
            <a:r>
              <a:rPr lang="es-EC" dirty="0"/>
              <a:t>• </a:t>
            </a:r>
            <a:r>
              <a:rPr lang="es-EC" dirty="0" err="1"/>
              <a:t>conad</a:t>
            </a:r>
            <a:r>
              <a:rPr lang="es-EC" dirty="0"/>
              <a:t> (6.4%)</a:t>
            </a:r>
          </a:p>
          <a:p>
            <a:pPr marL="285750" indent="-285750">
              <a:buFont typeface="Arial" pitchFamily="34" charset="0"/>
              <a:buChar char="•"/>
            </a:pPr>
            <a:endParaRPr lang="es-ES" dirty="0"/>
          </a:p>
        </p:txBody>
      </p:sp>
      <p:graphicFrame>
        <p:nvGraphicFramePr>
          <p:cNvPr id="9" name="1 Gráfic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847174"/>
              </p:ext>
            </p:extLst>
          </p:nvPr>
        </p:nvGraphicFramePr>
        <p:xfrm>
          <a:off x="26032" y="1340768"/>
          <a:ext cx="6058135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9528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45552" y="1308567"/>
            <a:ext cx="76328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CAPÍTULO 3</a:t>
            </a:r>
          </a:p>
          <a:p>
            <a:pPr algn="ctr"/>
            <a:r>
              <a:rPr lang="es-ES" sz="2400" b="1" i="1" dirty="0" smtClean="0"/>
              <a:t>Proceso de </a:t>
            </a:r>
            <a:r>
              <a:rPr lang="es-ES" sz="2400" b="1" i="1" dirty="0"/>
              <a:t>Exportación, Certificación y  Logística.</a:t>
            </a:r>
            <a:endParaRPr lang="es-EC" sz="2400" dirty="0" smtClean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406" y="3717033"/>
            <a:ext cx="1350064" cy="128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82" y="3717033"/>
            <a:ext cx="1386120" cy="130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://www.aseguradoradelsur.com.ec/aseguradoradelsur/getfile/df7c2a34-4468-4410-829a-a6b4544178cb/cartacreditof.asp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37566"/>
            <a:ext cx="1716031" cy="126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Flecha a la derecha con muesca"/>
          <p:cNvSpPr/>
          <p:nvPr/>
        </p:nvSpPr>
        <p:spPr>
          <a:xfrm>
            <a:off x="2915816" y="4333132"/>
            <a:ext cx="760072" cy="24079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441" y="4300344"/>
            <a:ext cx="804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7 Imagen" descr="http://blogs.espe.edu.ec/wp-content/uploads/2013/09/LOGO-PRINCIPAL5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177230" y="231308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s-EC" sz="2000" b="1" i="1" dirty="0" smtClean="0"/>
              <a:t>Proceso de Exportación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47070" y="3009736"/>
            <a:ext cx="1800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Actividades </a:t>
            </a:r>
            <a:r>
              <a:rPr lang="es-EC" sz="1400" dirty="0"/>
              <a:t>de asociaciones gremiales para defender los intereses de sus asociados</a:t>
            </a:r>
          </a:p>
          <a:p>
            <a:endParaRPr lang="es-ES" sz="1400" dirty="0" smtClean="0"/>
          </a:p>
          <a:p>
            <a:endParaRPr lang="es-ES" sz="1400" dirty="0"/>
          </a:p>
          <a:p>
            <a:endParaRPr lang="es-EC" sz="1400" dirty="0"/>
          </a:p>
        </p:txBody>
      </p:sp>
      <p:pic>
        <p:nvPicPr>
          <p:cNvPr id="5122" name="Picture 2" descr="http://www.latin-brand.com/wp-content/uploads/2012/03/sri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3" t="29335" r="23222" b="29070"/>
          <a:stretch/>
        </p:blipFill>
        <p:spPr bwMode="auto">
          <a:xfrm>
            <a:off x="755576" y="1794525"/>
            <a:ext cx="964888" cy="58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upload.wikimedia.org/wikipedia/commons/thumb/f/f2/Escudo_del_Banco_Central_del_Ecuador.jpg/250px-Escudo_del_Banco_Central_del_Ecuad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94" y="1744985"/>
            <a:ext cx="1026571" cy="77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encrypted-tbn0.gstatic.com/images?q=tbn:ANd9GcQUmf94h_jLymIxD9sPF1AnN9Bu1AVw7hd-tIqVO5pzyESRd1ov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11843" r="11580" b="17033"/>
          <a:stretch/>
        </p:blipFill>
        <p:spPr bwMode="auto">
          <a:xfrm>
            <a:off x="4354284" y="1761680"/>
            <a:ext cx="1449604" cy="73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4476692" y="404077"/>
            <a:ext cx="1800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400" dirty="0" smtClean="0"/>
              <a:t>Registro </a:t>
            </a:r>
            <a:r>
              <a:rPr lang="es-ES" sz="1400" dirty="0" err="1" smtClean="0"/>
              <a:t>OAE</a:t>
            </a:r>
            <a:endParaRPr lang="es-ES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sz="1400" dirty="0" err="1" smtClean="0"/>
              <a:t>DAE</a:t>
            </a:r>
            <a:r>
              <a:rPr lang="es-ES" sz="1400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400" dirty="0" err="1" smtClean="0"/>
              <a:t>DJO</a:t>
            </a:r>
            <a:endParaRPr lang="es-ES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" sz="1400" dirty="0" smtClean="0"/>
              <a:t>CO</a:t>
            </a:r>
            <a:endParaRPr lang="es-EC" sz="1400" dirty="0"/>
          </a:p>
          <a:p>
            <a:endParaRPr lang="es-ES" sz="1400" dirty="0" smtClean="0"/>
          </a:p>
          <a:p>
            <a:endParaRPr lang="es-ES" sz="1400" dirty="0"/>
          </a:p>
          <a:p>
            <a:endParaRPr lang="es-EC" sz="1400" dirty="0"/>
          </a:p>
        </p:txBody>
      </p:sp>
      <p:pic>
        <p:nvPicPr>
          <p:cNvPr id="5128" name="Picture 8" descr="https://encrypted-tbn1.gstatic.com/images?q=tbn:ANd9GcR-qphQ2nYXo8QW3K2qr3HmS3Ik0TRQM8cbOkq17p7uni7bAlgwnw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7442"/>
          <a:stretch/>
        </p:blipFill>
        <p:spPr bwMode="auto">
          <a:xfrm>
            <a:off x="7120945" y="1988840"/>
            <a:ext cx="1115156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Abrir llave"/>
          <p:cNvSpPr/>
          <p:nvPr/>
        </p:nvSpPr>
        <p:spPr>
          <a:xfrm rot="16200000">
            <a:off x="4838762" y="798235"/>
            <a:ext cx="360040" cy="10841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30" name="Picture 10" descr="http://www.aesoft.com.ec/www/images/mipro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889" y="3198651"/>
            <a:ext cx="967503" cy="81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Flecha a la derecha con bandas"/>
          <p:cNvSpPr/>
          <p:nvPr/>
        </p:nvSpPr>
        <p:spPr>
          <a:xfrm>
            <a:off x="1828476" y="1935133"/>
            <a:ext cx="439268" cy="19584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Flecha a la derecha con bandas"/>
          <p:cNvSpPr/>
          <p:nvPr/>
        </p:nvSpPr>
        <p:spPr>
          <a:xfrm>
            <a:off x="3779912" y="1997398"/>
            <a:ext cx="432048" cy="23504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Flecha a la derecha con bandas"/>
          <p:cNvSpPr/>
          <p:nvPr/>
        </p:nvSpPr>
        <p:spPr>
          <a:xfrm>
            <a:off x="6177262" y="1997398"/>
            <a:ext cx="439990" cy="23504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27 Flecha a la derecha con bandas"/>
          <p:cNvSpPr/>
          <p:nvPr/>
        </p:nvSpPr>
        <p:spPr>
          <a:xfrm rot="5400000">
            <a:off x="7431868" y="2794070"/>
            <a:ext cx="314737" cy="23504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29 Flecha a la derecha con bandas"/>
          <p:cNvSpPr/>
          <p:nvPr/>
        </p:nvSpPr>
        <p:spPr>
          <a:xfrm rot="5400000">
            <a:off x="7344860" y="4231333"/>
            <a:ext cx="516157" cy="20763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32" name="Picture 12" descr="http://www.salud.gob.ec/wp-content/uploads/2013/02/ventanilla_unic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t="5979" r="-1333" b="10447"/>
          <a:stretch/>
        </p:blipFill>
        <p:spPr bwMode="auto">
          <a:xfrm>
            <a:off x="4540997" y="3271128"/>
            <a:ext cx="1152642" cy="96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1 Flecha a la derecha con bandas"/>
          <p:cNvSpPr/>
          <p:nvPr/>
        </p:nvSpPr>
        <p:spPr>
          <a:xfrm rot="10800000">
            <a:off x="6084167" y="3454069"/>
            <a:ext cx="473941" cy="29871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Flecha arriba y abajo"/>
          <p:cNvSpPr/>
          <p:nvPr/>
        </p:nvSpPr>
        <p:spPr>
          <a:xfrm>
            <a:off x="4923331" y="2611379"/>
            <a:ext cx="190902" cy="39993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4" name="33 Imagen"/>
          <p:cNvPicPr/>
          <p:nvPr/>
        </p:nvPicPr>
        <p:blipFill rotWithShape="1">
          <a:blip r:embed="rId9" cstate="print"/>
          <a:srcRect l="52502" t="23450" r="30835" b="63990"/>
          <a:stretch/>
        </p:blipFill>
        <p:spPr bwMode="auto">
          <a:xfrm>
            <a:off x="6747952" y="4923646"/>
            <a:ext cx="1861142" cy="11247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2391419" y="4593229"/>
            <a:ext cx="13045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/>
              <a:t>Agencia de Regulación y Control Sanitario</a:t>
            </a:r>
            <a:endParaRPr lang="es-EC" sz="1400" b="1" dirty="0"/>
          </a:p>
        </p:txBody>
      </p:sp>
      <p:pic>
        <p:nvPicPr>
          <p:cNvPr id="37" name="36 Imagen" descr="http://mishkyhuarmi.files.wordpress.com/2012/06/certificado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" t="6253" r="11471" b="28490"/>
          <a:stretch/>
        </p:blipFill>
        <p:spPr bwMode="auto">
          <a:xfrm>
            <a:off x="516692" y="4639457"/>
            <a:ext cx="1460956" cy="18730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37 CuadroTexto"/>
          <p:cNvSpPr txBox="1"/>
          <p:nvPr/>
        </p:nvSpPr>
        <p:spPr>
          <a:xfrm>
            <a:off x="6778423" y="749022"/>
            <a:ext cx="1800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i="1" dirty="0" smtClean="0"/>
              <a:t>Barreras Arancelarias</a:t>
            </a:r>
          </a:p>
          <a:p>
            <a:pPr algn="ctr"/>
            <a:r>
              <a:rPr lang="es-ES" sz="1600" dirty="0" smtClean="0"/>
              <a:t>0% a la partida 1701.13</a:t>
            </a:r>
            <a:endParaRPr lang="es-EC" sz="1600" dirty="0"/>
          </a:p>
          <a:p>
            <a:endParaRPr lang="es-ES" sz="1600" dirty="0" smtClean="0"/>
          </a:p>
          <a:p>
            <a:endParaRPr lang="es-ES" sz="1600" dirty="0"/>
          </a:p>
          <a:p>
            <a:endParaRPr lang="es-EC" sz="1600" dirty="0"/>
          </a:p>
        </p:txBody>
      </p:sp>
      <p:sp>
        <p:nvSpPr>
          <p:cNvPr id="39" name="38 CuadroTexto"/>
          <p:cNvSpPr txBox="1"/>
          <p:nvPr/>
        </p:nvSpPr>
        <p:spPr>
          <a:xfrm>
            <a:off x="4051204" y="4991219"/>
            <a:ext cx="21260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i="1" dirty="0" smtClean="0"/>
              <a:t>Barreras  No Arancelarias</a:t>
            </a:r>
          </a:p>
          <a:p>
            <a:endParaRPr lang="es-ES" sz="1600" dirty="0" smtClean="0"/>
          </a:p>
          <a:p>
            <a:pPr algn="ctr"/>
            <a:r>
              <a:rPr lang="es-ES" sz="1600" dirty="0" smtClean="0"/>
              <a:t>Registro Sanitario</a:t>
            </a:r>
          </a:p>
          <a:p>
            <a:endParaRPr lang="es-ES" sz="1600" dirty="0"/>
          </a:p>
          <a:p>
            <a:endParaRPr lang="es-EC" sz="1600" dirty="0"/>
          </a:p>
        </p:txBody>
      </p:sp>
      <p:pic>
        <p:nvPicPr>
          <p:cNvPr id="5136" name="Picture 16" descr="http://www.tramitesciudadanos.gob.ec/logos_instituciones/logoegov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225" y="5575995"/>
            <a:ext cx="1159713" cy="65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Flecha doblada"/>
          <p:cNvSpPr/>
          <p:nvPr/>
        </p:nvSpPr>
        <p:spPr>
          <a:xfrm>
            <a:off x="3062964" y="3917677"/>
            <a:ext cx="1310606" cy="40537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3" name="42 Flecha a la derecha con bandas"/>
          <p:cNvSpPr/>
          <p:nvPr/>
        </p:nvSpPr>
        <p:spPr>
          <a:xfrm rot="10800000">
            <a:off x="2074104" y="5305233"/>
            <a:ext cx="516157" cy="20763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43 Abrir llave"/>
          <p:cNvSpPr/>
          <p:nvPr/>
        </p:nvSpPr>
        <p:spPr>
          <a:xfrm rot="16200000">
            <a:off x="7513991" y="1338738"/>
            <a:ext cx="360040" cy="10841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5" name="44 Abrir llave"/>
          <p:cNvSpPr/>
          <p:nvPr/>
        </p:nvSpPr>
        <p:spPr>
          <a:xfrm rot="10800000">
            <a:off x="3929262" y="4740196"/>
            <a:ext cx="288216" cy="129245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CuadroTexto"/>
          <p:cNvSpPr txBox="1"/>
          <p:nvPr/>
        </p:nvSpPr>
        <p:spPr>
          <a:xfrm>
            <a:off x="2232205" y="6363642"/>
            <a:ext cx="166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RO- 788 - 2012</a:t>
            </a:r>
            <a:endParaRPr lang="es-ES" dirty="0"/>
          </a:p>
        </p:txBody>
      </p:sp>
      <p:sp>
        <p:nvSpPr>
          <p:cNvPr id="33" name="32 CuadroTexto"/>
          <p:cNvSpPr txBox="1"/>
          <p:nvPr/>
        </p:nvSpPr>
        <p:spPr>
          <a:xfrm>
            <a:off x="4100485" y="2948215"/>
            <a:ext cx="166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RO- 162 -2010</a:t>
            </a:r>
            <a:endParaRPr lang="es-ES" dirty="0"/>
          </a:p>
        </p:txBody>
      </p:sp>
      <p:pic>
        <p:nvPicPr>
          <p:cNvPr id="31" name="30 Imagen" descr="http://blogs.espe.edu.ec/wp-content/uploads/2013/09/LOGO-PRINCIPAL5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32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130" y="2174781"/>
            <a:ext cx="1851056" cy="740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http://www.oae.gob.ec/files_oae/varios/LOGO_OAE_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54" y="697514"/>
            <a:ext cx="1224136" cy="134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bcsperu.com/assets/images/Sello%20BCS%20(traslucido)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590" y="734582"/>
            <a:ext cx="1224136" cy="134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9" t="2795" r="3116" b="1658"/>
          <a:stretch/>
        </p:blipFill>
        <p:spPr bwMode="auto">
          <a:xfrm>
            <a:off x="5349130" y="188639"/>
            <a:ext cx="3430323" cy="649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77130" y="310936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600" b="1" i="1" dirty="0"/>
              <a:t>Registro Oficial No. 152 </a:t>
            </a:r>
            <a:endParaRPr lang="es-EC" sz="1600" b="1" i="1" dirty="0" smtClean="0"/>
          </a:p>
          <a:p>
            <a:pPr algn="ctr"/>
            <a:r>
              <a:rPr lang="es-EC" sz="1600" b="1" i="1" dirty="0" smtClean="0"/>
              <a:t>24 </a:t>
            </a:r>
            <a:r>
              <a:rPr lang="es-EC" sz="1600" b="1" i="1" dirty="0"/>
              <a:t>de noviembre de 2005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-177230" y="231308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s-EC" sz="2000" b="1" i="1" dirty="0" smtClean="0"/>
              <a:t>Certificación Orgánica Agrocalidad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73727" y="40050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i="1" dirty="0"/>
              <a:t>FACTOR Nº 1 - Las normas de la producción orgánica</a:t>
            </a:r>
            <a:r>
              <a:rPr lang="es-ES" dirty="0"/>
              <a:t> </a:t>
            </a:r>
            <a:endParaRPr lang="es-EC" dirty="0"/>
          </a:p>
        </p:txBody>
      </p:sp>
      <p:sp>
        <p:nvSpPr>
          <p:cNvPr id="6" name="5 Rectángulo"/>
          <p:cNvSpPr/>
          <p:nvPr/>
        </p:nvSpPr>
        <p:spPr>
          <a:xfrm>
            <a:off x="483868" y="476201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i="1" dirty="0"/>
              <a:t>FACTOR Nº 2 - </a:t>
            </a:r>
            <a:r>
              <a:rPr lang="es-ES" dirty="0"/>
              <a:t> Control de entidad independiente </a:t>
            </a:r>
            <a:r>
              <a:rPr lang="es-ES" dirty="0" err="1"/>
              <a:t>BCS</a:t>
            </a:r>
            <a:r>
              <a:rPr lang="es-ES" dirty="0"/>
              <a:t> 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483868" y="5626114"/>
            <a:ext cx="4156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/>
              <a:t>FACTOR Nº 3 - </a:t>
            </a:r>
            <a:r>
              <a:rPr lang="es-ES" dirty="0"/>
              <a:t>Sistema de control interno </a:t>
            </a:r>
            <a:endParaRPr lang="es-EC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471" y="2174781"/>
            <a:ext cx="1394901" cy="93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87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260648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smtClean="0"/>
              <a:t>Certificación </a:t>
            </a:r>
            <a:r>
              <a:rPr lang="es-ES" sz="2000" b="1" i="1" dirty="0" err="1" smtClean="0"/>
              <a:t>Fairtrade</a:t>
            </a:r>
            <a:r>
              <a:rPr lang="es-ES" sz="2000" b="1" i="1" dirty="0" smtClean="0"/>
              <a:t> – Comercio Justo </a:t>
            </a:r>
          </a:p>
          <a:p>
            <a:endParaRPr lang="es-EC" sz="2000" b="1" i="1" dirty="0"/>
          </a:p>
        </p:txBody>
      </p:sp>
      <p:pic>
        <p:nvPicPr>
          <p:cNvPr id="6" name="5 Imagen" descr="http://www.comerciojusto.cl/wp-content/uploads/2011/03/Sello-Internacional-de-Certificacion-de-Comercio-Justo-FAIRTRADE-280x3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589" y="1424572"/>
            <a:ext cx="1152128" cy="109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www.agricultura.gob.ec/wp-content/uploads/2013/04/25-abril_magap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90" b="23575"/>
          <a:stretch/>
        </p:blipFill>
        <p:spPr bwMode="auto">
          <a:xfrm>
            <a:off x="2286000" y="2299102"/>
            <a:ext cx="2662661" cy="50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50440" y="783868"/>
            <a:ext cx="5094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/>
              <a:t>Fairtrade</a:t>
            </a:r>
            <a:r>
              <a:rPr lang="es-ES" dirty="0" smtClean="0"/>
              <a:t> </a:t>
            </a:r>
            <a:r>
              <a:rPr lang="es-ES" dirty="0" err="1"/>
              <a:t>Labelling</a:t>
            </a:r>
            <a:r>
              <a:rPr lang="es-ES" dirty="0"/>
              <a:t> </a:t>
            </a:r>
            <a:r>
              <a:rPr lang="es-ES" dirty="0" err="1"/>
              <a:t>Organizations</a:t>
            </a:r>
            <a:r>
              <a:rPr lang="es-ES" dirty="0"/>
              <a:t> </a:t>
            </a:r>
            <a:r>
              <a:rPr lang="es-ES" dirty="0" smtClean="0"/>
              <a:t>International - </a:t>
            </a:r>
            <a:r>
              <a:rPr lang="es-ES" dirty="0" err="1" smtClean="0"/>
              <a:t>FLO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5376214" y="1600183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Pequeños productores</a:t>
            </a:r>
          </a:p>
          <a:p>
            <a:endParaRPr lang="es-EC" b="1" i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5376214" y="2551322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Criterios Comerciales</a:t>
            </a:r>
          </a:p>
          <a:p>
            <a:r>
              <a:rPr lang="es-ES" b="1" i="1" dirty="0" err="1" smtClean="0"/>
              <a:t>Brokers</a:t>
            </a:r>
            <a:endParaRPr lang="es-EC" b="1" i="1" dirty="0"/>
          </a:p>
        </p:txBody>
      </p:sp>
      <p:sp>
        <p:nvSpPr>
          <p:cNvPr id="12" name="11 Flecha a la derecha con bandas"/>
          <p:cNvSpPr/>
          <p:nvPr/>
        </p:nvSpPr>
        <p:spPr>
          <a:xfrm>
            <a:off x="4948661" y="1841750"/>
            <a:ext cx="432048" cy="23504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arriba y abajo"/>
          <p:cNvSpPr/>
          <p:nvPr/>
        </p:nvSpPr>
        <p:spPr>
          <a:xfrm rot="5400000">
            <a:off x="2022343" y="1827601"/>
            <a:ext cx="142553" cy="38476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148" name="Picture 4" descr="https://encrypted-tbn1.gstatic.com/images?q=tbn:ANd9GcRlINo7rauFe6ZduJDszPPCENuaFvqn2mLNgN3soCk387jH9I4S5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70690"/>
            <a:ext cx="1728192" cy="43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Flecha doblada"/>
          <p:cNvSpPr/>
          <p:nvPr/>
        </p:nvSpPr>
        <p:spPr>
          <a:xfrm rot="10800000">
            <a:off x="7237152" y="2348880"/>
            <a:ext cx="359184" cy="66410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08579" y="3140968"/>
            <a:ext cx="20942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Pago de una prima</a:t>
            </a:r>
          </a:p>
          <a:p>
            <a:r>
              <a:rPr lang="es-ES" b="1" i="1" dirty="0" smtClean="0"/>
              <a:t>(15% sobre el valor el precio mínimo)</a:t>
            </a:r>
          </a:p>
          <a:p>
            <a:pPr marL="285750" indent="-285750">
              <a:buFont typeface="Arial" pitchFamily="34" charset="0"/>
              <a:buChar char="•"/>
            </a:pPr>
            <a:endParaRPr lang="es-ES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dirty="0" smtClean="0"/>
              <a:t>Precio Mínimo acordado entre ambas partes </a:t>
            </a:r>
            <a:r>
              <a:rPr lang="es-ES" dirty="0" err="1" smtClean="0"/>
              <a:t>FOB</a:t>
            </a:r>
            <a:endParaRPr lang="es-EC" dirty="0"/>
          </a:p>
        </p:txBody>
      </p:sp>
      <p:pic>
        <p:nvPicPr>
          <p:cNvPr id="17" name="16 Imagen"/>
          <p:cNvPicPr/>
          <p:nvPr/>
        </p:nvPicPr>
        <p:blipFill>
          <a:blip r:embed="rId5" cstate="print"/>
          <a:srcRect l="25267" t="20001" r="22265" b="19082"/>
          <a:stretch>
            <a:fillRect/>
          </a:stretch>
        </p:blipFill>
        <p:spPr bwMode="auto">
          <a:xfrm>
            <a:off x="6204384" y="3836860"/>
            <a:ext cx="2400063" cy="211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5" t="9838" r="29149" b="7990"/>
          <a:stretch/>
        </p:blipFill>
        <p:spPr bwMode="auto">
          <a:xfrm>
            <a:off x="2823219" y="3474650"/>
            <a:ext cx="840994" cy="117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9 Flecha doblada hacia arriba"/>
          <p:cNvSpPr/>
          <p:nvPr/>
        </p:nvSpPr>
        <p:spPr>
          <a:xfrm rot="5400000">
            <a:off x="5601034" y="3518871"/>
            <a:ext cx="487435" cy="63597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CuadroTexto"/>
          <p:cNvSpPr txBox="1"/>
          <p:nvPr/>
        </p:nvSpPr>
        <p:spPr>
          <a:xfrm>
            <a:off x="3617330" y="4653807"/>
            <a:ext cx="24474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 dirty="0" smtClean="0"/>
              <a:t>Cumplir con:</a:t>
            </a:r>
          </a:p>
          <a:p>
            <a:endParaRPr lang="es-ES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sz="1400" dirty="0" smtClean="0"/>
              <a:t>Criterios de Pequeños Productores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sz="1400" dirty="0"/>
              <a:t>Criterios </a:t>
            </a:r>
            <a:r>
              <a:rPr lang="es-ES" sz="1400" dirty="0" smtClean="0"/>
              <a:t>a </a:t>
            </a:r>
            <a:r>
              <a:rPr lang="es-ES" sz="1400" dirty="0"/>
              <a:t>los subproductos de la caña de azúcar.</a:t>
            </a:r>
            <a:endParaRPr lang="es-ES" sz="1400" dirty="0" smtClean="0"/>
          </a:p>
          <a:p>
            <a:endParaRPr lang="es-ES" sz="1400" dirty="0"/>
          </a:p>
          <a:p>
            <a:endParaRPr lang="es-EC" sz="1400" dirty="0"/>
          </a:p>
        </p:txBody>
      </p:sp>
      <p:sp>
        <p:nvSpPr>
          <p:cNvPr id="24" name="23 Flecha a la derecha con bandas"/>
          <p:cNvSpPr/>
          <p:nvPr/>
        </p:nvSpPr>
        <p:spPr>
          <a:xfrm rot="5400000">
            <a:off x="907223" y="2786166"/>
            <a:ext cx="432048" cy="23504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Flecha doblada hacia arriba"/>
          <p:cNvSpPr/>
          <p:nvPr/>
        </p:nvSpPr>
        <p:spPr>
          <a:xfrm rot="5400000">
            <a:off x="3206870" y="4797642"/>
            <a:ext cx="391682" cy="31798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Cerrar llave"/>
          <p:cNvSpPr/>
          <p:nvPr/>
        </p:nvSpPr>
        <p:spPr>
          <a:xfrm>
            <a:off x="2286000" y="3284984"/>
            <a:ext cx="473035" cy="266429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26 CuadroTexto"/>
          <p:cNvSpPr txBox="1"/>
          <p:nvPr/>
        </p:nvSpPr>
        <p:spPr>
          <a:xfrm>
            <a:off x="2409914" y="1324374"/>
            <a:ext cx="2447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400" dirty="0" smtClean="0"/>
              <a:t>Productores mejorar su entorno de vida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400" dirty="0" smtClean="0"/>
              <a:t>Compradores concientizar sobre la pobreza</a:t>
            </a:r>
            <a:endParaRPr lang="es-ES" sz="1400" dirty="0"/>
          </a:p>
        </p:txBody>
      </p:sp>
      <p:pic>
        <p:nvPicPr>
          <p:cNvPr id="22" name="21 Imagen" descr="http://blogs.espe.edu.ec/wp-content/uploads/2013/09/LOGO-PRINCIPAL5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editorialjuridicadelecuador.com/wp-content/uploads/2011/05/Port-Const-Anal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74" y="1606272"/>
            <a:ext cx="1224136" cy="182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encrypted-tbn1.gstatic.com/images?q=tbn:ANd9GcT-c51jIqAixIF_lRcOAkNbGsiru4BxkP_bG9JlNnAJgzSkS-Y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r="13695"/>
          <a:stretch/>
        </p:blipFill>
        <p:spPr bwMode="auto">
          <a:xfrm>
            <a:off x="4710530" y="983465"/>
            <a:ext cx="1340024" cy="19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91264" cy="706090"/>
          </a:xfrm>
        </p:spPr>
        <p:txBody>
          <a:bodyPr>
            <a:noAutofit/>
          </a:bodyPr>
          <a:lstStyle/>
          <a:p>
            <a:pPr algn="l"/>
            <a:r>
              <a:rPr lang="es-ES" sz="2000" b="1" i="1" dirty="0" smtClean="0"/>
              <a:t/>
            </a:r>
            <a:br>
              <a:rPr lang="es-ES" sz="2000" b="1" i="1" dirty="0" smtClean="0"/>
            </a:br>
            <a:r>
              <a:rPr lang="es-ES" sz="2000" b="1" i="1" dirty="0" smtClean="0"/>
              <a:t> Importancia en la Constitución , </a:t>
            </a:r>
            <a:r>
              <a:rPr lang="es-ES" sz="2000" b="1" i="1" dirty="0" err="1" smtClean="0"/>
              <a:t>PNBV</a:t>
            </a:r>
            <a:r>
              <a:rPr lang="es-ES" sz="2000" b="1" i="1" dirty="0" smtClean="0"/>
              <a:t> y </a:t>
            </a:r>
            <a:r>
              <a:rPr lang="es-ES" sz="2000" b="1" i="1" dirty="0" err="1" smtClean="0"/>
              <a:t>COPCI</a:t>
            </a:r>
            <a:r>
              <a:rPr lang="es-EC" sz="2000" dirty="0"/>
              <a:t/>
            </a:r>
            <a:br>
              <a:rPr lang="es-EC" sz="2000" dirty="0"/>
            </a:br>
            <a:endParaRPr lang="es-EC" sz="2000" b="1" i="1" dirty="0"/>
          </a:p>
        </p:txBody>
      </p:sp>
      <p:sp>
        <p:nvSpPr>
          <p:cNvPr id="4" name="3 Rectángulo"/>
          <p:cNvSpPr/>
          <p:nvPr/>
        </p:nvSpPr>
        <p:spPr>
          <a:xfrm>
            <a:off x="1575792" y="1929787"/>
            <a:ext cx="2880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b="1" dirty="0" smtClean="0"/>
              <a:t>Art. 283 </a:t>
            </a:r>
            <a:r>
              <a:rPr lang="es-ES" sz="1600" dirty="0" smtClean="0"/>
              <a:t>El </a:t>
            </a:r>
            <a:r>
              <a:rPr lang="es-ES" sz="1600" dirty="0"/>
              <a:t>sistema económico se integrará por las formas de organización económica </a:t>
            </a:r>
            <a:r>
              <a:rPr lang="es-ES" sz="1600" dirty="0" smtClean="0"/>
              <a:t>pública</a:t>
            </a:r>
            <a:r>
              <a:rPr lang="es-ES" sz="1600" dirty="0"/>
              <a:t>, privada, mixta, popular y solidaria</a:t>
            </a:r>
            <a:endParaRPr lang="es-EC" sz="1600" dirty="0"/>
          </a:p>
        </p:txBody>
      </p:sp>
      <p:sp>
        <p:nvSpPr>
          <p:cNvPr id="9" name="8 Rectángulo"/>
          <p:cNvSpPr/>
          <p:nvPr/>
        </p:nvSpPr>
        <p:spPr>
          <a:xfrm>
            <a:off x="6055138" y="1414781"/>
            <a:ext cx="2799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b="1" dirty="0" smtClean="0"/>
              <a:t>Objetivo Nº 11.- </a:t>
            </a:r>
            <a:r>
              <a:rPr lang="es-ES" sz="1600" dirty="0" smtClean="0"/>
              <a:t>Establecer un sistema económico social, solidario y sostenible.</a:t>
            </a:r>
            <a:endParaRPr lang="es-EC" sz="1600" dirty="0"/>
          </a:p>
        </p:txBody>
      </p:sp>
      <p:pic>
        <p:nvPicPr>
          <p:cNvPr id="3080" name="Picture 8" descr="http://cdn.slidesharecdn.com/ss_thumbnails/codigodelaproduccion-101201150611-phpapp01-thumbnail-2.jpg?12950249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329" y="3091898"/>
            <a:ext cx="1227119" cy="172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5110568" y="2924944"/>
            <a:ext cx="28803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b="1" dirty="0" smtClean="0"/>
              <a:t>Art. 4 Fines</a:t>
            </a:r>
          </a:p>
          <a:p>
            <a:pPr algn="just"/>
            <a:endParaRPr lang="es-ES" sz="1600" dirty="0" smtClean="0"/>
          </a:p>
          <a:p>
            <a:r>
              <a:rPr lang="es-ES" sz="1600" dirty="0" smtClean="0"/>
              <a:t>a) Transformar la Matriz Productiva</a:t>
            </a:r>
          </a:p>
          <a:p>
            <a:endParaRPr lang="es-ES" sz="1600" dirty="0"/>
          </a:p>
          <a:p>
            <a:r>
              <a:rPr lang="es-ES" sz="1600" dirty="0" smtClean="0"/>
              <a:t>b) </a:t>
            </a:r>
            <a:r>
              <a:rPr lang="es-ES" sz="1600" dirty="0" err="1" smtClean="0"/>
              <a:t>Enfasis</a:t>
            </a:r>
            <a:r>
              <a:rPr lang="es-ES" sz="1600" dirty="0" smtClean="0"/>
              <a:t> a los </a:t>
            </a:r>
            <a:r>
              <a:rPr lang="es-ES" sz="1600" dirty="0" err="1" smtClean="0"/>
              <a:t>AEPYS</a:t>
            </a:r>
            <a:endParaRPr lang="es-ES" sz="1600" dirty="0" smtClean="0"/>
          </a:p>
          <a:p>
            <a:pPr algn="just"/>
            <a:endParaRPr lang="es-ES" sz="1600" dirty="0"/>
          </a:p>
          <a:p>
            <a:pPr algn="just"/>
            <a:r>
              <a:rPr lang="es-ES" sz="1600" dirty="0" smtClean="0"/>
              <a:t>q) Promover la </a:t>
            </a:r>
            <a:r>
              <a:rPr lang="es-ES" sz="1600" dirty="0" err="1" smtClean="0"/>
              <a:t>EPYS</a:t>
            </a:r>
            <a:endParaRPr lang="es-EC" sz="1600" dirty="0"/>
          </a:p>
        </p:txBody>
      </p:sp>
      <p:sp>
        <p:nvSpPr>
          <p:cNvPr id="2" name="1 CuadroTexto"/>
          <p:cNvSpPr txBox="1"/>
          <p:nvPr/>
        </p:nvSpPr>
        <p:spPr>
          <a:xfrm>
            <a:off x="827584" y="3955995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Justificación:</a:t>
            </a:r>
          </a:p>
          <a:p>
            <a:endParaRPr lang="es-ES_tradnl" dirty="0"/>
          </a:p>
          <a:p>
            <a:pPr marL="285750" indent="-285750">
              <a:buFont typeface="Arial" pitchFamily="34" charset="0"/>
              <a:buChar char="•"/>
            </a:pPr>
            <a:r>
              <a:rPr lang="es-ES_tradnl" dirty="0" smtClean="0"/>
              <a:t>Inclusión de AEPYS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dirty="0" smtClean="0"/>
              <a:t>Progreso de los grupos vulnerables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dirty="0" smtClean="0"/>
              <a:t>Producción mas limpia</a:t>
            </a:r>
            <a:endParaRPr lang="es-ES" dirty="0"/>
          </a:p>
          <a:p>
            <a:pPr marL="285750" indent="-285750">
              <a:buFont typeface="Arial" pitchFamily="34" charset="0"/>
              <a:buChar char="•"/>
            </a:pPr>
            <a:r>
              <a:rPr lang="es-ES_tradnl" dirty="0" smtClean="0"/>
              <a:t>Conciencia con el planeta.</a:t>
            </a:r>
          </a:p>
          <a:p>
            <a:endParaRPr lang="es-ES" dirty="0"/>
          </a:p>
        </p:txBody>
      </p:sp>
      <p:pic>
        <p:nvPicPr>
          <p:cNvPr id="12" name="11 Imagen" descr="http://blogs.espe.edu.ec/wp-content/uploads/2013/09/LOGO-PRINCIPAL5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05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http://3.bp.blogspot.com/-YX8uRr_w3So/UGcGr_u3UkI/AAAAAAAAACQ/z20SfoJn-NI/s1600/FO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2420912" cy="190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http://www.revistadelogistica.com/imagenes/ed13_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109049"/>
            <a:ext cx="2520280" cy="190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251520" y="200834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smtClean="0"/>
              <a:t>Logística y forma de Pago</a:t>
            </a:r>
            <a:endParaRPr lang="es-ES" sz="2000" b="1" i="1" dirty="0"/>
          </a:p>
          <a:p>
            <a:endParaRPr lang="es-EC" sz="2000" b="1" i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5508104" y="126876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i="1" dirty="0" smtClean="0"/>
              <a:t>Criterios </a:t>
            </a:r>
            <a:r>
              <a:rPr lang="es-ES" b="1" i="1" dirty="0" err="1" smtClean="0"/>
              <a:t>Fairtrade</a:t>
            </a:r>
            <a:endParaRPr lang="es-EC" b="1" i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11560" y="4941168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/>
              <a:t>C</a:t>
            </a:r>
            <a:r>
              <a:rPr lang="es-ES" b="1" i="1" dirty="0" smtClean="0"/>
              <a:t>arta </a:t>
            </a:r>
            <a:r>
              <a:rPr lang="es-ES" b="1" i="1" dirty="0"/>
              <a:t>de crédito irrevocable y confirmada </a:t>
            </a:r>
            <a:endParaRPr lang="es-EC" b="1" i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3203848" y="908720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_tradnl" dirty="0" smtClean="0"/>
              <a:t>Envase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dirty="0" smtClean="0"/>
              <a:t>Empaque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dirty="0" smtClean="0"/>
              <a:t>Embalaje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dirty="0" smtClean="0"/>
              <a:t>Pictogramas</a:t>
            </a:r>
          </a:p>
        </p:txBody>
      </p:sp>
      <p:pic>
        <p:nvPicPr>
          <p:cNvPr id="13" name="12 Imagen" descr="http://4.bp.blogspot.com/_YGxw0txrOSI/Sh3oEio-qlI/AAAAAAAAAHo/pO3bWbyKjqo/s320/s%C3%ADmbolos-del-embalaje-y-del-env%C3%ADo-thumb194998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9649" y="2420888"/>
            <a:ext cx="1965960" cy="196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http://www.aseguradoradelsur.com.ec/aseguradoradelsur/getfile/df7c2a34-4468-4410-829a-a6b4544178cb/cartacreditof.asp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63" y="3320047"/>
            <a:ext cx="2895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14 Imagen"/>
          <p:cNvPicPr/>
          <p:nvPr/>
        </p:nvPicPr>
        <p:blipFill rotWithShape="1">
          <a:blip r:embed="rId7" cstate="print"/>
          <a:srcRect l="22337" t="32781" r="50351" b="39599"/>
          <a:stretch/>
        </p:blipFill>
        <p:spPr bwMode="auto">
          <a:xfrm>
            <a:off x="6307333" y="4684131"/>
            <a:ext cx="2592288" cy="1806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11 Imagen" descr="http://blogs.espe.edu.ec/wp-content/uploads/2013/09/LOGO-PRINCIPAL5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16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56551" y="1628800"/>
            <a:ext cx="76328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CAPÍTULO 4</a:t>
            </a:r>
          </a:p>
          <a:p>
            <a:pPr algn="ctr"/>
            <a:r>
              <a:rPr lang="es-ES" sz="2400" b="1" i="1" dirty="0"/>
              <a:t>Plan de Promoción,  Formación  Técnica y Asesoría.</a:t>
            </a:r>
            <a:endParaRPr lang="es-EC" sz="2400" dirty="0" smtClean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2" t="12787" r="7515" b="23721"/>
          <a:stretch/>
        </p:blipFill>
        <p:spPr bwMode="auto">
          <a:xfrm>
            <a:off x="611559" y="3933056"/>
            <a:ext cx="2319569" cy="134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8" r="30891"/>
          <a:stretch/>
        </p:blipFill>
        <p:spPr bwMode="auto">
          <a:xfrm>
            <a:off x="3682256" y="4022914"/>
            <a:ext cx="2251199" cy="125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86" y="3954723"/>
            <a:ext cx="1301344" cy="130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Flecha a la derecha con muesca"/>
          <p:cNvSpPr/>
          <p:nvPr/>
        </p:nvSpPr>
        <p:spPr>
          <a:xfrm>
            <a:off x="2915816" y="4333132"/>
            <a:ext cx="760072" cy="24079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Flecha a la derecha con muesca"/>
          <p:cNvSpPr/>
          <p:nvPr/>
        </p:nvSpPr>
        <p:spPr>
          <a:xfrm>
            <a:off x="5985984" y="4453529"/>
            <a:ext cx="760072" cy="24079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Rectángulo"/>
          <p:cNvSpPr/>
          <p:nvPr/>
        </p:nvSpPr>
        <p:spPr>
          <a:xfrm>
            <a:off x="1566843" y="5515980"/>
            <a:ext cx="6221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i="1" dirty="0"/>
              <a:t>“Endulce la vida cuidando su salud” </a:t>
            </a:r>
            <a:endParaRPr lang="es-ES" sz="2400" b="1" i="1" dirty="0"/>
          </a:p>
        </p:txBody>
      </p:sp>
      <p:pic>
        <p:nvPicPr>
          <p:cNvPr id="9" name="8 Imagen" descr="http://blogs.espe.edu.ec/wp-content/uploads/2013/09/LOGO-PRINCIPAL5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07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75746"/>
            <a:ext cx="1512168" cy="200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35100" y="304754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smtClean="0"/>
              <a:t>Plan de Marketing operativo</a:t>
            </a:r>
            <a:endParaRPr lang="es-ES" sz="2000" b="1" i="1" dirty="0"/>
          </a:p>
          <a:p>
            <a:endParaRPr lang="es-EC" sz="2000" b="1" i="1" dirty="0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5" t="9838" r="29149" b="7990"/>
          <a:stretch/>
        </p:blipFill>
        <p:spPr bwMode="auto">
          <a:xfrm>
            <a:off x="323528" y="1268760"/>
            <a:ext cx="1512168" cy="20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12" y="3097139"/>
            <a:ext cx="2113781" cy="132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8 Imagen"/>
          <p:cNvPicPr/>
          <p:nvPr/>
        </p:nvPicPr>
        <p:blipFill>
          <a:blip r:embed="rId5" cstate="print"/>
          <a:srcRect t="16176" r="2210" b="18628"/>
          <a:stretch>
            <a:fillRect/>
          </a:stretch>
        </p:blipFill>
        <p:spPr bwMode="auto">
          <a:xfrm>
            <a:off x="6522884" y="4777764"/>
            <a:ext cx="2107020" cy="144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6676949" y="6226259"/>
            <a:ext cx="17988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100" b="1" dirty="0" err="1"/>
              <a:t>Cooperazione</a:t>
            </a:r>
            <a:r>
              <a:rPr lang="es-EC" sz="1100" b="1" dirty="0"/>
              <a:t> </a:t>
            </a:r>
            <a:r>
              <a:rPr lang="es-EC" sz="1100" b="1" dirty="0" err="1"/>
              <a:t>Terzo</a:t>
            </a:r>
            <a:r>
              <a:rPr lang="es-EC" sz="1100" b="1" dirty="0"/>
              <a:t> Mondo</a:t>
            </a:r>
            <a:endParaRPr lang="es-EC" sz="1100" dirty="0"/>
          </a:p>
        </p:txBody>
      </p:sp>
      <p:sp>
        <p:nvSpPr>
          <p:cNvPr id="8" name="7 Rectángulo"/>
          <p:cNvSpPr/>
          <p:nvPr/>
        </p:nvSpPr>
        <p:spPr>
          <a:xfrm>
            <a:off x="6336611" y="451615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100" b="1" dirty="0"/>
              <a:t>Fundación de la Mujer y Familia Andina </a:t>
            </a:r>
          </a:p>
        </p:txBody>
      </p:sp>
      <p:pic>
        <p:nvPicPr>
          <p:cNvPr id="12" name="11 Imagen"/>
          <p:cNvPicPr/>
          <p:nvPr/>
        </p:nvPicPr>
        <p:blipFill>
          <a:blip r:embed="rId6" cstate="print"/>
          <a:srcRect l="3514" t="24510" r="5140" b="15686"/>
          <a:stretch>
            <a:fillRect/>
          </a:stretch>
        </p:blipFill>
        <p:spPr bwMode="auto">
          <a:xfrm>
            <a:off x="509997" y="4021130"/>
            <a:ext cx="2225799" cy="120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/>
          <p:cNvPicPr/>
          <p:nvPr/>
        </p:nvPicPr>
        <p:blipFill>
          <a:blip r:embed="rId7" cstate="print"/>
          <a:srcRect l="935" t="13726" r="23201" b="33088"/>
          <a:stretch>
            <a:fillRect/>
          </a:stretch>
        </p:blipFill>
        <p:spPr bwMode="auto">
          <a:xfrm>
            <a:off x="509997" y="5373216"/>
            <a:ext cx="2225799" cy="128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/>
          <p:cNvPicPr/>
          <p:nvPr/>
        </p:nvPicPr>
        <p:blipFill>
          <a:blip r:embed="rId8" cstate="print"/>
          <a:srcRect l="2036" t="21814" r="5220" b="9314"/>
          <a:stretch>
            <a:fillRect/>
          </a:stretch>
        </p:blipFill>
        <p:spPr bwMode="auto">
          <a:xfrm>
            <a:off x="2339752" y="4011483"/>
            <a:ext cx="2000717" cy="122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/>
          <p:cNvPicPr/>
          <p:nvPr/>
        </p:nvPicPr>
        <p:blipFill rotWithShape="1">
          <a:blip r:embed="rId9" cstate="print"/>
          <a:srcRect l="6092" t="28431" r="57061" b="38481"/>
          <a:stretch/>
        </p:blipFill>
        <p:spPr bwMode="auto">
          <a:xfrm>
            <a:off x="2298463" y="5344737"/>
            <a:ext cx="1989020" cy="134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3" r="15573"/>
          <a:stretch/>
        </p:blipFill>
        <p:spPr bwMode="auto">
          <a:xfrm>
            <a:off x="5471886" y="961387"/>
            <a:ext cx="120506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16 Imagen" descr="http://www.comerciojusto.cl/wp-content/uploads/2011/03/Sello-Internacional-de-Certificacion-de-Comercio-Justo-FAIRTRADE-280x329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95288" y="961387"/>
            <a:ext cx="1042467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755" y="961387"/>
            <a:ext cx="89058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Flecha doblada hacia arriba"/>
          <p:cNvSpPr/>
          <p:nvPr/>
        </p:nvSpPr>
        <p:spPr>
          <a:xfrm>
            <a:off x="5724127" y="2088512"/>
            <a:ext cx="710140" cy="1008627"/>
          </a:xfrm>
          <a:prstGeom prst="bentUpArrow">
            <a:avLst>
              <a:gd name="adj1" fmla="val 26973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Flecha doblada hacia arriba"/>
          <p:cNvSpPr/>
          <p:nvPr/>
        </p:nvSpPr>
        <p:spPr>
          <a:xfrm rot="16200000">
            <a:off x="3656336" y="1570918"/>
            <a:ext cx="710140" cy="1008627"/>
          </a:xfrm>
          <a:prstGeom prst="bentUpArrow">
            <a:avLst>
              <a:gd name="adj1" fmla="val 26973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Flecha doblada hacia arriba"/>
          <p:cNvSpPr/>
          <p:nvPr/>
        </p:nvSpPr>
        <p:spPr>
          <a:xfrm rot="10800000">
            <a:off x="3285796" y="3460236"/>
            <a:ext cx="710140" cy="598566"/>
          </a:xfrm>
          <a:prstGeom prst="bentUpArrow">
            <a:avLst>
              <a:gd name="adj1" fmla="val 26973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Flecha doblada hacia arriba"/>
          <p:cNvSpPr/>
          <p:nvPr/>
        </p:nvSpPr>
        <p:spPr>
          <a:xfrm rot="5400000">
            <a:off x="5574883" y="3610276"/>
            <a:ext cx="710140" cy="1008627"/>
          </a:xfrm>
          <a:prstGeom prst="bentUpArrow">
            <a:avLst>
              <a:gd name="adj1" fmla="val 26973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25 CuadroTexto"/>
          <p:cNvSpPr txBox="1"/>
          <p:nvPr/>
        </p:nvSpPr>
        <p:spPr>
          <a:xfrm>
            <a:off x="3974096" y="2436080"/>
            <a:ext cx="1750031" cy="132343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i="1" dirty="0" smtClean="0"/>
              <a:t>Producto</a:t>
            </a:r>
          </a:p>
          <a:p>
            <a:pPr algn="ctr"/>
            <a:r>
              <a:rPr lang="es-ES" sz="2000" b="1" i="1" dirty="0" smtClean="0"/>
              <a:t>Precio </a:t>
            </a:r>
          </a:p>
          <a:p>
            <a:pPr algn="ctr"/>
            <a:r>
              <a:rPr lang="es-ES" sz="2000" b="1" i="1" dirty="0" smtClean="0"/>
              <a:t>Plaza </a:t>
            </a:r>
          </a:p>
          <a:p>
            <a:pPr algn="ctr"/>
            <a:r>
              <a:rPr lang="es-ES" sz="2000" b="1" i="1" dirty="0" smtClean="0"/>
              <a:t>Promoción</a:t>
            </a:r>
            <a:endParaRPr lang="es-EC" sz="2000" b="1" i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495905" y="827974"/>
            <a:ext cx="521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Plan sistemático para la venta en el mercado italiano. </a:t>
            </a:r>
            <a:endParaRPr lang="es-ES" dirty="0"/>
          </a:p>
        </p:txBody>
      </p:sp>
      <p:pic>
        <p:nvPicPr>
          <p:cNvPr id="23" name="22 Imagen" descr="http://blogs.espe.edu.ec/wp-content/uploads/2013/09/LOGO-PRINCIPAL5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18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2451" y="27535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s-ES_tradnl" sz="2800" b="1" i="1" dirty="0"/>
              <a:t>Cambiar </a:t>
            </a:r>
            <a:r>
              <a:rPr lang="es-ES_tradnl" sz="2800" b="1" i="1" dirty="0" smtClean="0"/>
              <a:t>hábitos </a:t>
            </a:r>
            <a:r>
              <a:rPr lang="es-ES_tradnl" sz="2800" b="1" i="1" dirty="0"/>
              <a:t>de consumo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995936" y="3286952"/>
            <a:ext cx="4968552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7350" lvl="3" indent="-285750">
              <a:buFont typeface="Arial" pitchFamily="34" charset="0"/>
              <a:buChar char="•"/>
            </a:pPr>
            <a:endParaRPr lang="es-ES_tradnl" sz="1600" b="1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ES_tradnl" dirty="0" smtClean="0"/>
              <a:t>La mentalidad de los consumidores  -  </a:t>
            </a:r>
            <a:r>
              <a:rPr lang="es-ES_tradnl" dirty="0" err="1" smtClean="0"/>
              <a:t>Bio</a:t>
            </a:r>
            <a:r>
              <a:rPr lang="es-ES_tradnl" dirty="0" smtClean="0"/>
              <a:t> (vida)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ES_tradnl" dirty="0" smtClean="0"/>
              <a:t>Proyectar el producto al ciclo de vida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ES_tradnl" dirty="0" smtClean="0"/>
              <a:t>Función distintiva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ES_tradnl" dirty="0" smtClean="0"/>
              <a:t>Función de calidad “Hecho en Ecuador”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s-ES_tradnl" dirty="0" smtClean="0"/>
              <a:t>Función publicitaria </a:t>
            </a:r>
          </a:p>
          <a:p>
            <a:pPr marL="285750" indent="-285750">
              <a:buFont typeface="Arial" pitchFamily="34" charset="0"/>
              <a:buChar char="•"/>
            </a:pPr>
            <a:endParaRPr lang="es-ES_tradnl" sz="16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es-ES_tradnl" sz="1600" b="1" dirty="0"/>
          </a:p>
          <a:p>
            <a:pPr marL="285750" indent="-285750">
              <a:buFont typeface="Arial" pitchFamily="34" charset="0"/>
              <a:buChar char="•"/>
            </a:pPr>
            <a:endParaRPr lang="es-ES" sz="1600" dirty="0"/>
          </a:p>
        </p:txBody>
      </p:sp>
      <p:pic>
        <p:nvPicPr>
          <p:cNvPr id="7" name="6 Imagen"/>
          <p:cNvPicPr/>
          <p:nvPr/>
        </p:nvPicPr>
        <p:blipFill>
          <a:blip r:embed="rId2" cstate="print"/>
          <a:srcRect l="16307" t="49144" r="41209" b="16851"/>
          <a:stretch>
            <a:fillRect/>
          </a:stretch>
        </p:blipFill>
        <p:spPr bwMode="auto">
          <a:xfrm>
            <a:off x="804178" y="4434676"/>
            <a:ext cx="2759710" cy="165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2" cstate="print"/>
          <a:srcRect l="16307" t="14471" r="41209" b="68661"/>
          <a:stretch>
            <a:fillRect/>
          </a:stretch>
        </p:blipFill>
        <p:spPr bwMode="auto">
          <a:xfrm>
            <a:off x="804178" y="3611716"/>
            <a:ext cx="2759710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http://www.monografias.com/trabajos82/presupuesto-microempresa-biocana-y-suncal/image001.jpg"/>
          <p:cNvPicPr/>
          <p:nvPr/>
        </p:nvPicPr>
        <p:blipFill>
          <a:blip r:embed="rId3" cstate="print"/>
          <a:srcRect t="4825" b="9524"/>
          <a:stretch>
            <a:fillRect/>
          </a:stretch>
        </p:blipFill>
        <p:spPr bwMode="auto">
          <a:xfrm>
            <a:off x="5364087" y="1229464"/>
            <a:ext cx="2753217" cy="154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http://t0.gstatic.com/images?q=tbn:ANd9GcQq5oxkjuOmSYBFg0Mirie14IxgOf6S-HDnljaMlWqwQbjuW4ZKw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70" y="1484784"/>
            <a:ext cx="2143125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 descr="http://blogs.espe.edu.ec/wp-content/uploads/2013/09/LOGO-PRINCIPAL5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770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35100" y="304754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smtClean="0"/>
              <a:t>Plan de Marketing estratégico  en la Auditoria de Exportación</a:t>
            </a:r>
            <a:endParaRPr lang="es-ES" sz="2000" b="1" i="1" dirty="0"/>
          </a:p>
          <a:p>
            <a:endParaRPr lang="es-EC" sz="2000" b="1" i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3887360" y="3146790"/>
            <a:ext cx="1944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i="1" dirty="0" err="1" smtClean="0"/>
              <a:t>Export</a:t>
            </a:r>
            <a:endParaRPr lang="es-ES" sz="3200" b="1" i="1" dirty="0" smtClean="0"/>
          </a:p>
          <a:p>
            <a:r>
              <a:rPr lang="es-ES" sz="3200" b="1" i="1" dirty="0" smtClean="0"/>
              <a:t> </a:t>
            </a:r>
            <a:r>
              <a:rPr lang="es-ES" sz="3200" b="1" i="1" dirty="0" err="1" smtClean="0"/>
              <a:t>Audit</a:t>
            </a:r>
            <a:endParaRPr lang="es-EC" sz="3200" b="1" i="1" dirty="0"/>
          </a:p>
        </p:txBody>
      </p:sp>
      <p:sp>
        <p:nvSpPr>
          <p:cNvPr id="7" name="6 Cerrar llave"/>
          <p:cNvSpPr/>
          <p:nvPr/>
        </p:nvSpPr>
        <p:spPr>
          <a:xfrm>
            <a:off x="3379146" y="1026437"/>
            <a:ext cx="432048" cy="535488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Abrir llave"/>
          <p:cNvSpPr/>
          <p:nvPr/>
        </p:nvSpPr>
        <p:spPr>
          <a:xfrm>
            <a:off x="5220072" y="996699"/>
            <a:ext cx="360040" cy="538462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CuadroTexto"/>
          <p:cNvSpPr txBox="1"/>
          <p:nvPr/>
        </p:nvSpPr>
        <p:spPr>
          <a:xfrm>
            <a:off x="5724128" y="996700"/>
            <a:ext cx="28803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Auditoria de la compañía</a:t>
            </a:r>
          </a:p>
          <a:p>
            <a:pPr marL="285750" indent="-285750">
              <a:buFont typeface="Arial" pitchFamily="34" charset="0"/>
              <a:buChar char="•"/>
            </a:pPr>
            <a:endParaRPr lang="es-ES_tradnl" i="1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es-EC" i="1" dirty="0"/>
              <a:t>Estructura organizacional.</a:t>
            </a:r>
            <a:endParaRPr lang="es-ES" i="1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s-EC" i="1" dirty="0"/>
              <a:t>Procesos de manufactura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EC" i="1" dirty="0"/>
              <a:t>Imagen de la empresa - producto</a:t>
            </a:r>
            <a:endParaRPr lang="es-ES" i="1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s-EC" i="1" dirty="0"/>
              <a:t>Financiamiento para la exportación.</a:t>
            </a:r>
            <a:endParaRPr lang="es-ES" i="1" dirty="0"/>
          </a:p>
          <a:p>
            <a:pPr marL="285750" indent="-285750">
              <a:buFont typeface="Arial" pitchFamily="34" charset="0"/>
              <a:buChar char="•"/>
            </a:pPr>
            <a:r>
              <a:rPr lang="es-EC" i="1" dirty="0"/>
              <a:t>Estrategia de promoción</a:t>
            </a:r>
            <a:endParaRPr lang="es-ES" b="1" i="1" dirty="0"/>
          </a:p>
          <a:p>
            <a:pPr marL="285750" indent="-285750">
              <a:buFont typeface="Arial" pitchFamily="34" charset="0"/>
              <a:buChar char="•"/>
            </a:pPr>
            <a:endParaRPr lang="es-ES_tradnl" i="1" dirty="0" smtClean="0"/>
          </a:p>
          <a:p>
            <a:pPr marL="285750" indent="-285750">
              <a:buFont typeface="Arial" pitchFamily="34" charset="0"/>
              <a:buChar char="•"/>
            </a:pPr>
            <a:endParaRPr lang="es-ES" i="1" dirty="0" smtClean="0"/>
          </a:p>
          <a:p>
            <a:r>
              <a:rPr lang="es-ES" b="1" i="1" dirty="0" smtClean="0"/>
              <a:t>Auditoria del mercado </a:t>
            </a:r>
          </a:p>
          <a:p>
            <a:pPr marL="285750" indent="-285750">
              <a:buFont typeface="Arial" pitchFamily="34" charset="0"/>
              <a:buChar char="•"/>
            </a:pPr>
            <a:endParaRPr lang="es-ES_tradnl" b="1" i="1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s-EC" i="1" dirty="0"/>
              <a:t>Comercio Exterior</a:t>
            </a:r>
            <a:endParaRPr lang="es-ES" i="1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s-EC" i="1" dirty="0"/>
              <a:t>Tendencias de consumo </a:t>
            </a:r>
            <a:endParaRPr lang="es-ES" i="1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s-EC" i="1" dirty="0"/>
              <a:t>Competencia nacional e internacional</a:t>
            </a:r>
            <a:endParaRPr lang="es-ES" i="1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s-EC" i="1" dirty="0"/>
              <a:t>Canales de distribución </a:t>
            </a:r>
            <a:endParaRPr lang="es-ES" i="1" dirty="0"/>
          </a:p>
          <a:p>
            <a:pPr marL="285750" indent="-285750">
              <a:buFont typeface="Arial" pitchFamily="34" charset="0"/>
              <a:buChar char="•"/>
            </a:pPr>
            <a:endParaRPr lang="es-EC" b="1" i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688863" y="1026437"/>
            <a:ext cx="37444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/>
              <a:t>Análisis FODA</a:t>
            </a:r>
          </a:p>
          <a:p>
            <a:r>
              <a:rPr lang="es-ES_tradnl" b="1" i="1" dirty="0" smtClean="0"/>
              <a:t>Estrategias</a:t>
            </a:r>
          </a:p>
          <a:p>
            <a:endParaRPr lang="es-ES_tradnl" b="1" i="1" dirty="0"/>
          </a:p>
          <a:p>
            <a:pPr marL="285750" indent="-285750">
              <a:buFont typeface="Arial" pitchFamily="34" charset="0"/>
              <a:buChar char="•"/>
            </a:pPr>
            <a:r>
              <a:rPr lang="es-ES_tradnl" i="1" dirty="0" smtClean="0"/>
              <a:t>Ofensivas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i="1" dirty="0" smtClean="0"/>
              <a:t>Defensivas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dirty="0" smtClean="0"/>
              <a:t>Reorientación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i="1" dirty="0" smtClean="0"/>
              <a:t>Supervivencia</a:t>
            </a:r>
          </a:p>
          <a:p>
            <a:pPr marL="285750" indent="-285750">
              <a:buFont typeface="Arial" pitchFamily="34" charset="0"/>
              <a:buChar char="•"/>
            </a:pPr>
            <a:endParaRPr lang="es-EC" i="1" dirty="0"/>
          </a:p>
          <a:p>
            <a:r>
              <a:rPr lang="es-ES" b="1" i="1" dirty="0"/>
              <a:t>Fuerzas de </a:t>
            </a:r>
            <a:r>
              <a:rPr lang="es-ES" b="1" i="1" dirty="0" err="1" smtClean="0"/>
              <a:t>Porter</a:t>
            </a:r>
            <a:endParaRPr lang="es-EC" b="1" i="1" dirty="0" smtClean="0"/>
          </a:p>
          <a:p>
            <a:r>
              <a:rPr lang="es-EC" b="1" i="1" dirty="0" smtClean="0"/>
              <a:t>Factores </a:t>
            </a:r>
            <a:endParaRPr lang="es-EC" b="1" i="1" dirty="0"/>
          </a:p>
          <a:p>
            <a:endParaRPr lang="es-EC" i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C" i="1" dirty="0" smtClean="0"/>
              <a:t>Nuevos entrantes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i="1" dirty="0" smtClean="0"/>
              <a:t>Negociación compradores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i="1" dirty="0" smtClean="0"/>
              <a:t>Negociación proveedores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i="1" dirty="0" smtClean="0"/>
              <a:t>Sustitutos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i="1" dirty="0" smtClean="0"/>
              <a:t>Competidores existentes</a:t>
            </a:r>
          </a:p>
          <a:p>
            <a:endParaRPr lang="es-ES_tradnl" b="1" i="1" dirty="0"/>
          </a:p>
        </p:txBody>
      </p:sp>
      <p:pic>
        <p:nvPicPr>
          <p:cNvPr id="11" name="10 Imagen" descr="http://blogs.espe.edu.ec/wp-content/uploads/2013/09/LOGO-PRINCIPAL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2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664296" y="30297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b="1" dirty="0" smtClean="0"/>
              <a:t>.</a:t>
            </a:r>
            <a:endParaRPr lang="es-EC" dirty="0"/>
          </a:p>
        </p:txBody>
      </p:sp>
      <p:sp>
        <p:nvSpPr>
          <p:cNvPr id="6" name="5 CuadroTexto"/>
          <p:cNvSpPr txBox="1"/>
          <p:nvPr/>
        </p:nvSpPr>
        <p:spPr>
          <a:xfrm>
            <a:off x="235100" y="304754"/>
            <a:ext cx="6425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i="1" dirty="0"/>
              <a:t>Gestión de Promoción por la  Oficina Comercial  del Ecuador (</a:t>
            </a:r>
            <a:r>
              <a:rPr lang="es-EC" sz="2000" b="1" i="1" dirty="0" err="1"/>
              <a:t>Oce</a:t>
            </a:r>
            <a:r>
              <a:rPr lang="es-EC" sz="2000" b="1" i="1" dirty="0"/>
              <a:t>) en </a:t>
            </a:r>
            <a:r>
              <a:rPr lang="es-EC" sz="2000" b="1" i="1" dirty="0" smtClean="0"/>
              <a:t>Italia, como estrategia para la asesoría técnica especializada</a:t>
            </a:r>
            <a:endParaRPr lang="es-EC" sz="2000" b="1" i="1" dirty="0"/>
          </a:p>
          <a:p>
            <a:endParaRPr lang="es-EC" sz="2000" b="1" i="1" dirty="0"/>
          </a:p>
        </p:txBody>
      </p:sp>
      <p:pic>
        <p:nvPicPr>
          <p:cNvPr id="11270" name="Picture 6" descr="http://servicios.proecuador.gob.ec/DIREX/img/logo-cabecer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7998"/>
            <a:ext cx="4392488" cy="115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1713"/>
            <a:ext cx="5760640" cy="450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6 Imagen" descr="http://blogs.espe.edu.ec/wp-content/uploads/2013/09/LOGO-PRINCIPAL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51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40910" y="980728"/>
            <a:ext cx="76328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CAPÍTULO 5</a:t>
            </a:r>
          </a:p>
          <a:p>
            <a:pPr algn="ctr"/>
            <a:r>
              <a:rPr lang="es-ES" sz="2400" b="1" i="1" dirty="0"/>
              <a:t>Apoyo Institucional  y  Gubernamental al Sector </a:t>
            </a:r>
            <a:r>
              <a:rPr lang="es-ES" sz="2400" b="1" i="1" dirty="0" smtClean="0"/>
              <a:t>Productivo y </a:t>
            </a:r>
            <a:r>
              <a:rPr lang="es-ES" sz="2400" b="1" i="1" dirty="0"/>
              <a:t>Exportador</a:t>
            </a:r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948" y="3099000"/>
            <a:ext cx="3132772" cy="304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 descr="http://blogs.espe.edu.ec/wp-content/uploads/2013/09/LOGO-PRINCIPAL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831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cincae.org/_borders/top.ht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4" y="591220"/>
            <a:ext cx="756084" cy="95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encrypted-tbn1.gstatic.com/images?q=tbn:ANd9GcTOPzO0dqEqTqDuAmb_k_VtI03aXTnxpkykO_9BHAb_PTBbeGoe4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58" y="1789373"/>
            <a:ext cx="1330352" cy="56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tramitesciudadanos.gob.ec/logos_instituciones/nuevo%20logo%20agr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456" y="794540"/>
            <a:ext cx="1562413" cy="62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www.aesoft.com.ec/www/images/mipro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727" y="1740084"/>
            <a:ext cx="1229386" cy="103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364331" y="86654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 smtClean="0"/>
              <a:t>Mapeo de Actores</a:t>
            </a:r>
          </a:p>
          <a:p>
            <a:endParaRPr lang="es-EC" sz="2000" b="1" i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2125651" y="3380460"/>
            <a:ext cx="4826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Cambio de la Matriz Productiva</a:t>
            </a:r>
            <a:endParaRPr lang="es-EC" b="1" dirty="0"/>
          </a:p>
        </p:txBody>
      </p:sp>
      <p:sp>
        <p:nvSpPr>
          <p:cNvPr id="13" name="12 Flecha a la derecha con bandas"/>
          <p:cNvSpPr/>
          <p:nvPr/>
        </p:nvSpPr>
        <p:spPr>
          <a:xfrm rot="2076817">
            <a:off x="2949130" y="5204426"/>
            <a:ext cx="505676" cy="22156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13 Flecha a la derecha con bandas"/>
          <p:cNvSpPr/>
          <p:nvPr/>
        </p:nvSpPr>
        <p:spPr>
          <a:xfrm rot="7863451">
            <a:off x="5319307" y="5227443"/>
            <a:ext cx="491717" cy="21695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AutoShape 4" descr="data:image/jpeg;base64,/9j/4AAQSkZJRgABAQAAAQABAAD/2wCEAAkGBxQTEhMUEhQVFhIWGBoYFxQXFRwWFhgVFhwWFxoaGR0YIiggGBolHBcYITEiKCksLi4uIx8zOjMsNygtLisBCgoKDg0OGxAQGywkICU0LDg0Ly0sLCwvLCwsNCwsNS00LywsLCwvNCwsLCwtLCwsLCwsLCwsNCwsLCwsLCwsLP/AABEIALwA1QMBEQACEQEDEQH/xAAcAAEAAgMBAQEAAAAAAAAAAAAABgcDBAUCCAH/xABFEAABAwIDBQQHAwkGBwAAAAABAAIDBBEFEiEGBxMxQSJRYXEUMoGRobHBI0JSFSQ1Y3JzkqKyM2J0s+HwCCU0U4LC0f/EABsBAQACAwEBAAAAAAAAAAAAAAABAwIEBQYH/8QANxEAAgECBAMGBAUEAgMAAAAAAAECAxEEEiFBBRMxIjJRYYGxI3HR8AYUkaHBM2Lh8TRSJEJD/9oADAMBAAIRAxEAPwC8UAQBAEAQBAEAQBAEAQBAEAQBAEAQBAEAQBAEAQBAEAQBAEAQBAEAQBAEAQBAEAQBAEAQBAEAQBAEAQBAEAQBAEAQBAEAQBAEAQBAcnGtooaYsY915ZCAyJur3FxsNOgv1KupUJ1LtdFuVVK0aej6vY6ypLQgCAIAgCAIAgCAIAgCAIAgCAIAgCAIAgCAIAgCAIDgbbY76HSvkFuI7sRj++evjYXPsWxhaPNqJbbmvia3KpuW5Wu7OidU15nlJeYwZHOcbkv5Nvf3+wLqY2SpUcsdzmYKLq1s8tvculcM7YQBAEAQBAEAQBAEAQBAEAQBAEAQBAEAQBAEAQBAEBTG9nFeLViJpuyFtrfrHau+GUe9dzh9PLTzPc4fEKuapl2RLN0OHZKR8p5yvNv2GdkfzZ/gtPiM71FHwNzh0LUs3iTtc86AQBAEAQBAEAQBAEAQBAEAQBAEAQBAEAQBAEAQBAa+IVYiikkd6rGucfJoJWUIuUlFbmM5qEXJ7HzhWVDpHvkdq57i4+bjdenikrRXRHl3Jybk9z6E2ao+DSwR/hjbfzIufiV5uvPNUlLzPTUY5aaidGR9gSeQF/cqi1K7sQjEtv8ApTxX7nyaD+Ean3ha7rf9UdGngF/9JfoSvBcQFRBHKPvDUdzho4ewghXQlmjc08RRdGo4Pb2N5ZFIQBAEAQBAEAQBAEAQBAEAQBAEAQBAEAQBARHehXcOhc0HWVzWez1j8AtzAQzVb+Bo8QnloteJTeH0/Emhj/HIxn8TgPqu1J2jKXgji0Y5pJeZ9JALzJ6g/CEBU1bQZJHs/C4geV9PgtRqx24zzJMke7arsainJ9VwkaO5rwAfZcX9pWVB2biY8Up3p0q3lZ+n+CbrZOMEAQBAEAQBAEAQBAEAQBAEAQBAEAQBAEAQFY746rtU0Q6B7yPOzW/Jy6vDY6Sl8jjcVnrGJC9jos2I0jf1jXfw3f8ARbuIdqM39+BrYSN6kPvzPoJedPRBAQPaWICpk8bH3gLXn3jq0HekjkbO1XCxSMdJWFh87Ej4tt7VVB2qrzOjVp8zhsv7Xf2+paa3TzIQBAEAQBAEAQBAEAQBAEAQBAEAQBAEAQBAU9vWlzVoH4Ymj3lzvqu5w+Pwb+Z57ikvjW8jibAfpSm/ad/lvWeK/wCPL73LMGvjR+9i/FwDuhAQjbA2qPNjT8XD6LXqd46eF1pepC66oyVlK8fdfGfYH6/C61pu00zvYKGfC1Y+N/YutdE8cEAQBAEAQBAEAQBAEAQBAEAQBAEAQBAEAQFK7yXXr5fAMH8oXoMB/RR5viTvXZxth5cuJ0x/WW/iaW/VMQr0JfIuwztViX9PUNZ6x9nVeUxWOoYWN6sreW79D0EYOXQ1hijPH3LmR/EWEbs8y9CzkSIPtxWD0kWNxw2/Nx+q3/zFOradN3XkdTB0nydfEg+LzXew91vgbqqbvI9BgIWpSRfVO+7GnvAPvC6a6Hh5q0mjIpMQgCAIAgCAIAgCAIAgCAIAgCAIAgCAIAgKV3kNtXy+IYf5QvQYB/AR5riStXZE8LqeFVwyfgljd/C5p+itmr05LyZlTdpxfyLfGJF7y4nmeXcOgXxvH5q9R1JfaPcU4RUcp07tyXvqk8FSjhuZm1K7SzWI1tZE18RcB22ag+HUKeE1J0q2XZ+5v4S8Z2fRlfVjr28v9PovTs9Jho2ifQVB/ZR/sN+QXWj0R8/q/wBSXzZsKSsIAgCAIAgCAIAgCAIAgCAIAgCAIAgCAICnt6sWWtv+KNp9xc36Lu8Od6NvM87xSNq1/Ir6bR5W2vAqXdRZNFUExxv6OaCP9+a+X43COjXlTkujf6HtcNVVSlGSNtlW7vWjKii+5z8exC0Zb1doB4dVs4PD/EUvA28JCUqilsiJSC7wPILrHp49mB9D0zLMaO5oHuC6y6HzqbvJsyKTEIAgCAIAgCAIAgCAIAgCAIAgCAIAgCAICs98NL2qeXvD2E+VnN+bl1+Fy0lE4vFod2RVVV6y6W5ow7qLV3Uyx1FLJTSgOMTszOhDJNdCNfWDveFwuL4SnUkpSXX3O1w2u1FxT6HR2yoIaSnL2l3EcQ1gJBFzqTy1sAV5ytw+jBX1/U9Lw2DxNbLLotWVq+Yvddxv1J8AkYqMbI9KqUU1CKsj9wmLiVEDer5WD3uF1MFeSRtYiShRnLwT9j6EXWPnIQBAEAQBAEAQBAEAQBAEAQBAEAQBAEAQBARTeZQ8SheQNYiHjyGh+BK3MBPLWS8TS4hTz0X5alFVg1BXdfU4dLunc2Bxz0Ssje42jeckn7LtL+w2PldUYqlzaTW5tYapy6iexJd5OMcap4bTeOEZfAvOrj49B7CvGYieadvA+pcGwvJw2d9Za+m31IodG+fyCpb2OlTjq5He3c0fEr4j0jDpD7BYfFwPsV1CN5o0eMVcmEkvGy+/0LsXRPEEX3gSOdT8COThySh1nXtYRjPzHK7gxt/FbGGspZmrpFFe7jlXVkbxnFvSsGinu4TNfHG+zi0h4e1jwQD1GuvQrYhTyV3HbUpnPNRUt9DqbaRiijhqqa8bmyRtfG0nhysfoWuZyJ8bX8VXQ+I3CXn6FlbsJTiZtjwDXYjpox7MgP3A5gJDR90E9yiv/TgKPfkam0jexWQROEUk02UP5ZWMp4JSARqA55y6dXkqaT1jKWqS/lr7+QqLRxjo39DH6V6fhMTy5zJxJDE57SWvZIZo4nnQ9WuvbxHVZZeVXa6rV/tcxb5lJPfT3MkGLvayagxD/qGxuMM2obOxoJa5pHKQW1HPRQ6abVWn03XgSpuzpz6+5g22qHx08LKZ+R1O1lSW3N3nMLNvzNwZHHy8VOHScm576EVrqKUdtSXsqY6qjEg1jkjzixIPK9rg3BBC1bOnUt4F91OFyIbKYW2bCI5S5zKgNlcKhriJA5kkmUl1+0LNAsbiy2q88tdrbTQ16Mc1FPfxObQ4q6plwmWRjnumjnErGWHFdEHMDiCQ0+rfwVsqahGpFPpa3lcwU88oN73/AGOxjtO30GvmZHJC5rS0MLjdpi1DxYkNcc51B1FlTTb5kIt3/wAls0sknaxLtn2AU0FusbCfEloJJ7yStWr32X0+6joLAzCAIAgCAIAgMNXTtkY+Nwu17S0jwcLH5qYycWmtjGUVJNPc+cMao3QyPif60bi0+NtL+3Qr0ympxU0eaUHCcoP7sc0LMk6tE/Pp1/3qvJcXwnJq8yPdl+zPpn4a4n+aw3KqPtQ/eOz/AIM859w0C5KPTJWiWHugodKiY94jB8hmd82rewserPL/AIgq6wp+v8FkLbPNmgygd6Q6YyXuzIGZRZouXXB53JtfyHcs83Zy2McvauRyXYMGOeMVD2snlEzmtY3svBv2L8gSBfnyV6xTunborFLw6s1fqdSp2d4xh9JmdKyIhwjyhjXPbyc+3rW7tB4KtVst8qtczdPNa76HpuBZamWpglyOmDRKwtD2OLBYOGoLXW8U5t4KEl0HLtJyi+pkoMFMczpjKXueCCCwcza5BHLRrBbua3zMSqXjlsTGFne5zqfY/Jx8k7g2aVkzm8NuVsjHtkGXuBLRcLN4i9rrorGKo2vZ9TobS7OxVsPCl9Yatlbo5ju9v1CwpVpUpXRlUpqasz9o8IMYmzS5jKALuYAGhrAwAC+rbC9u8nvR1L2sugULX16mDAdnjS0zqeOYuZ2shc0EsDyS4C3Mam3mpqVc88zREKeSOVM1qDZJ0VL6I2qk4Gt7MaJMryXOaHdASTra+vNZSxGaedx1MY0csMieh7dso0S00kMnDbTNcyJgYHNs8ZXZrm7jz1Uc92kpK9+pPJV01sesW2afUCQS1LrSRmLK2Noa1riC4gfiOVupvayQrKFrImVLN1ZnOByFkMZqXcOIs7LWNaXiO1g46m2g5Wuo5qu3bVk5NErncVJYEAQBAEAQBAEBTu+PAy2dlS0diVuV1v8AuN7/ADbb3FdXBSzwcL6r2Obimqc1JrR+5XYC6cHdHMmknodrDqfI3MeZ+A/1Xk+MY3nVOXDux/dn0j8NcKeFo82ou3L9l4fyzzIuUj1cuhemx2Gej0kMZHatmd+2/tH529i6tKOWCR8+4hiOfiJT26L5I7SsNIrrexG2P0WRt2OfO1sjg4tzMtydY6iwW9gm3mXkamKSST8zfq8Ow+Zzaenc0TvDnNfFISWZLG5s7lewt1WClVis0unmjJqnLsxeppUNW7EMTmikcfRKUW4QJDZJL5cz7esLg6HTl43zlFUaKa70jGLdSq0+iO5X7IQcVk0YEYaHcSID7KRpa4Dsg5WuDsrg4DoqY4iWXK9fPdFroq90cfc6wOpXyuu6XivZncS52QBhDbnpclW47SpZdCrB6wuzrikggq55coaIoGy8zYEmYPcBewJaLE2VV5SpqPi/oWWjGbfgvqcHYPFJo6+ppqq4fNaoYCbjtAOLR5NNtPwuV+JhF0ozhtoVUJyVRxlvqYcQw+P8v08RaXRPgL3Me50jXPtPqQ8m/qj3KYSf5Vy3v9CJRXPS2/2ZttwcMfBV0pLI3PyTQAnhOBBNw3k02B5W+ajD/HThP0e5Nf4TU4/oesMxE4liU0b3H0Omb2YgbNkfcDM+3rC+bQ6cvFROHJoprvMRlzarWyPW30X5ObFWUf2REgZJE02ikY4OOrPVB0tcC+vgmGfObpz189ycR8JKcTmV08D8XgMhaylmpRK5pdkYXPEjg51iBm5aqyMZKg7dU7GEpRdWN+jRvbCGT8o1QpnPfhljkc5xczP2P7Mu1NnZxppYeSwxGXlRzd8yoX5jy90sdaBuBAEAQBAEAQBAVXvPxx0knowBETCC4n77/wD4L+9adTE1Kc/hu1j1HCuE4etQcq6Us23gvr57ECpqAZrn1e7x7vJbVXjNSVFwStJ7lFL8LUKOKVTNeC6Rfj5+KX+zflK4iPUxNemqWxyRyPbmYx7XOZe2YNIJHttZb+Cw7r1VE5/Gsd+Uwrlu9F839FqX1geMw1cQlgdmYdD0LXaEtcOh1XRqU5U5WkeChNTV0dBYGZX+9FrpTSsiZI90U7ZHhsbnAMtzuBY8+Q1W7g7RzNvqjUxOtkvE62L49AwCVkM8k7A7htbTyNuXC1iS0ADlzPvVcKUn2W0l80ZzqxWqTv8AJnEwuhmoK+Sokjc6mqmgvdGwuMUp7VnNF3ZcxdqL8x4q6co1aSinqvHcrjGVOo5PoySyY+ZZ44II5Htdm4szo3MjjZlcRYuAzOJsNFrKlaLlJ+he6l5ZUiPbvnmgbPS1LJGESuex/Dc6N7SALhzQRfs8itjE2qtTiynD/DThI2Mbn40pBZM2GYwxuOR4PBjL5HONhdge4hnfa55LGmssequr/q9P8kzeZ72dv0OdtphPo9TR1NIyZ80bu20GSUmI3+88m2mYWuOZVmHqZ4ShNqz+S1MK0Msoyj1/gV9STjVPVNimNO2HI54hf2XETdLXNs7b2+iRjbDuDavfx+Qk71ozSdvkbG2kEmJugpqdkgha/PNO9jo2AAWs3MAXOsTyFuXjbGg1QTnJ67ImsnWtGPQ80uFPw3EpJxG59FUNsTG0uMT9D2mt1y3vqByPgjmq1FRv2l+4UHSq5tmbG20b8SbFS0zX5OIHyzOY5jGNaCLAuAzO15DuUYdqjecvRGVdOraETSnpQzGIHiN5pY6cQF/Dc5gcBI0NNhy1GvJZqV8O1fVu5i0lWTtolY2NlmS4fWT0r2SGieeJDIGlzWF2uU25DmPMA9VjWy1qamn2tyaSdKbhsWCtE2wgCAIAgCAIAgKi21N6uZpFxcfILm1++z1fDpuNCLRHRyWo+p3E76mGQqUWxOPXS62XquGYflUsz6y9j57+IMd+ZxfLi+zDT13f8FrbkT+bVH77/wBGJju9H5HMw+5Y60TZIHtZthOK6LDcPbGap7c8kstzHEyxdyGrnZRf2t53NrYwWXMyLnJ2hxjGMMkgfNLT1VLJIyNzhCY3sLja1gdB3G58gpioSXmDobxNpcQw1r6hoppKUvDGNIe2VpcNM33Xag9R0UU4xlpuGa+zuMY1XUsVTAcPYyTMQJBKXdlzmG4aLDVp6rKUacXZ3I1MuE7QYozEWUVc2l+1hfJHLCH5LsB/FYmx5i3ULFxhluidTgVu82uoMRbTYkyAw3GZ8Id6jx2XtLjyB5gjoVYqUZRvEi5bNVI98LnU7mZ3NvG51zGSRdpOXUt8lrrrqZEW2CxLEaiSoNYaYRRSPhyRNfnMrC27szjbJY91z4W1zmorukK50tv9oPQaCeoFuI0BsYOoMjyGt06gE3PgCohHNKwZrbstpnYhQRzSW4wLmSBosMzSbEDpduU+9KkMsrBHrbnEK2mifU0vo7oYY3PkjlDw92XU5C3TkDofekFF6MMiOx21uL4nFJLTChjDH5PteKTewdyaDcWPerZwhB63ITbNyvx7GaOekFWKJ8E8zYi6ESXaXa657WuA63PkscsJJ2uTqWWqSQgCAIAgCAIAgKw2wpL1Up77fILnV122eo4e/wDx4kNf3LUfU9BDuow1DHZHOaCQ21yBcC+gJW7w/Dc+sovotX9PU5nGuI/ksLKa7z0Xze/ocB5Xr5WPmtPoW9uRP5vU/vR/Q1c3HdYm5h9yyFomyUNvhoKuhxNuJ0+YMcGfaAXDHtHDLH/3XNt4G5C2qLUo5WYs3cD3ywVOWHE6ZmQlv2gAkjDgQQ5zHatsdbi5CiVBrWIzEj38SB2E5mkEGWIgjkQc1isKHfJfQ0d2W2UFPhNMxzKl72CTMI6WV7f7SR2jw3IdCOqVleowuhJ93Vd6dSxVkzQ6biVAje5rc7IzI9oaCBp2Q0Hvt1WE1ldgRjbnY1uJV1cwECoZS074XG9g/PPdrvBwbbw0PgrIVMiQaNLcpte5jjhdZdssZcIc3Ps3zRG/UalvhcdAprQXeRCZPNiHDNiAHSum+IjKqnsSjhbfUP5SroMO14UcT6me1wLkGOEX5Xzm9u4FZQeVZgyGbg8UdBWVNBLoXXcB+thOVw9rdf8AxVtdXSkREtfeH+i6/wDw0v8AQ5a8e8jIq3cbtJDS0tQ2Rs7nGbMBFTyzaZWjUxtIB05EhX4hdpGMSdbH46MSnruJGTTQyxcFk0Ya5j2NBJynUHOMwvqLjkqpLKlYlE5VZIQBAEAQBAEAQFe7WD85k8m/ILQr99npeH/8ePqQBw1PmtJ9T0UHaCbLU2bwuGmpTHNlc+UXlB1GosGeQHxuuvhoOkk11PD8UxaxdV/9VovvzKx2z2YEL3SU5zQc7feZ4HvHiu3SxKqqz6+5550XQf8Ab7ffiSDdHX8OGdvfI0/y2WvjVZxNnDu9yyKevLlomycqHayKTEZcNkYA4RNe0uNxKHC7m5SNLA95vqs8jy5iCE74NgaGOimq4WMp5o8pszssfmcGluUaA66W7lbRqSzWZDRq7dQvZsvRtkBDgKe4PMaGwPkLJD+qH0Jnua/Q1H5Sf5sqwr99kroZH1sWGOpKOK8klVUvIa4gFrJXukkdoPVbmsFjbNdgy4Yf+c1v+Fpv6qhG+ykCE769jnAjFKS7ZorGbL61m2yyjxbYA+GvRW0Z/wDqyGiQ7nsYdU0tTUy2a6Sdzn25XEcYJ/lusKsbOxKOZsvspBihqcRqeLeomeIskroxwIvsmeoRf1CspTcOyha5A9qMOGC45BJFmEGZkjS5xccjvs5QXHU/fPkQrYvmU2mY9GXht04HDK0jUGmlPsLCtan3kZPoQP8A4cT+Z1X78f0NVuI7xESXbS1UOFtrK+5dJPwwISQA+ZreGwNsL3Itc66DwVUU5WRPQlcLiWtJ5kAkeKwJPaAIAgCAID8LrIDUqK4N6XQEN2ibxH8QCxtYjy6rWr0r9pHX4di1H4UvQjOz+GOe8yWNmuOXxcDz9nzVOGo3lnZ0OL47JTVCD1a1+Xh6+xLYsKlf0PtXQPMHRp9mz94pcGxhOysFOXmNts5BI6AjTTuWc6sppZtiuFKMG8u52o4GjkFWWEV2o3d0lbMKh5liqRa00Uha4ZfVI5i471ZGo4qxFjxS7vYc7H1VRVVnDILG1MueNrhyOUAAnxN0dR7aCx72j2BhrXuNRPVOjJBEAmLYWkCws0aKI1HHoLGvRbtYIWZIKmuiYL2bHVyMaCdSQGkDmkp5ndiwwjdpTQVbKvi1Ek7M1nSy8S+Zrmaki5sHEjxUuo2rCxlh2Aa2o9JFZW8YluY8bR7WG4Y4WsWc9PEpzNLWQsS97QQQRcHQg9QVWSRCLd1TNhdTxyVEcDpHyOjjlMYdxBYsOWxLAOizdRvUix0tltk4qAFsEk5iIsInyufGzUuuxp0aSSb25qJScuoOPi26+jqnmSpfUyvN7F87jlub2aOTR4DRZKrJdBYyzbvInQNpzVVvo7bjh+kOs5hsMjupYALBvJQqm9hY18O3W0tPf0eashzc+FVPjv55SLpKo5dRYxz7qqaSVkstRVyuY4ObxZzJ6pBt2rm2ilVGlZCxPgFWSEAQBAEAQH45t0BgfSgoDGMOZ1CAyQUbGABrQAOgCEttu7M4CEH6gCAIAgCAIAgCAIAgCAIAgCAIAgCAIAgCAIAgCAIAgCAIAgCAIAgCAIAgCAIAgCAIAgCAIAgCAIAgCAIAgCAIAgCAIAgCAIAgCAIAgCAIAgCAIAgCAIAgCAIAgP/Z"/>
          <p:cNvSpPr>
            <a:spLocks noChangeAspect="1" noChangeArrowheads="1"/>
          </p:cNvSpPr>
          <p:nvPr/>
        </p:nvSpPr>
        <p:spPr bwMode="auto">
          <a:xfrm>
            <a:off x="89337" y="-9507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427" y="569280"/>
            <a:ext cx="1224712" cy="108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808239" y="2098563"/>
            <a:ext cx="888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i="1" dirty="0" err="1"/>
              <a:t>ARCSA</a:t>
            </a:r>
            <a:endParaRPr lang="es-EC" sz="2000" b="1" i="1" dirty="0"/>
          </a:p>
        </p:txBody>
      </p:sp>
      <p:pic>
        <p:nvPicPr>
          <p:cNvPr id="3081" name="Picture 9" descr="http://www.proecuador.gob.ec/wp-content/uploads/2011/10/PROECUADO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556" y="617767"/>
            <a:ext cx="1255672" cy="101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474" y="4098476"/>
            <a:ext cx="2406929" cy="91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http://www.agricultura.gob.ec/wp-content/uploads/2013/04/25-abril_magap0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9" b="23575"/>
          <a:stretch/>
        </p:blipFill>
        <p:spPr bwMode="auto">
          <a:xfrm>
            <a:off x="5937735" y="4351796"/>
            <a:ext cx="238034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encrypted-tbn3.gstatic.com/images?q=tbn:ANd9GcTrzMdpYk6PW9KB1iQczzu_4dhxzkuB2TtcR_BrqLv-UDi6w2w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825" r="9928" b="38222"/>
          <a:stretch/>
        </p:blipFill>
        <p:spPr bwMode="auto">
          <a:xfrm>
            <a:off x="565058" y="4303746"/>
            <a:ext cx="2380343" cy="62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https://encrypted-tbn1.gstatic.com/images?q=tbn:ANd9GcRkyAnyJ-MsW6RBlA7fZ9835tnWtjH0y6F9PmPg4fXRygUaLZ_ycQxT-v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75" y="5656666"/>
            <a:ext cx="1183730" cy="76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06" y="5614868"/>
            <a:ext cx="1616844" cy="60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" y="5656666"/>
            <a:ext cx="20955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77" y="5744630"/>
            <a:ext cx="1800192" cy="7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56" y="5517975"/>
            <a:ext cx="1867348" cy="13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Flecha a la derecha con muesca"/>
          <p:cNvSpPr/>
          <p:nvPr/>
        </p:nvSpPr>
        <p:spPr>
          <a:xfrm rot="5400000">
            <a:off x="6892066" y="5261386"/>
            <a:ext cx="437817" cy="28750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34 Flecha a la derecha con muesca"/>
          <p:cNvSpPr/>
          <p:nvPr/>
        </p:nvSpPr>
        <p:spPr>
          <a:xfrm rot="5400000">
            <a:off x="1569528" y="5212134"/>
            <a:ext cx="534455" cy="27101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Flecha arriba y abajo"/>
          <p:cNvSpPr/>
          <p:nvPr/>
        </p:nvSpPr>
        <p:spPr>
          <a:xfrm>
            <a:off x="4421176" y="5067697"/>
            <a:ext cx="150711" cy="45027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8" name="27 Imagen"/>
          <p:cNvPicPr/>
          <p:nvPr/>
        </p:nvPicPr>
        <p:blipFill rotWithShape="1">
          <a:blip r:embed="rId16"/>
          <a:srcRect l="68617" t="12864" r="2482" b="75179"/>
          <a:stretch/>
        </p:blipFill>
        <p:spPr bwMode="auto">
          <a:xfrm>
            <a:off x="3742909" y="794540"/>
            <a:ext cx="1748863" cy="701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Llaves"/>
          <p:cNvSpPr/>
          <p:nvPr/>
        </p:nvSpPr>
        <p:spPr>
          <a:xfrm rot="5400000">
            <a:off x="4166691" y="-453693"/>
            <a:ext cx="937706" cy="7833352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6" name="Picture 2" descr="http://www.agricultura.gob.ec/wp-content/uploads/2013/07/magap-logo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586" y="1716186"/>
            <a:ext cx="1652622" cy="85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ferrocarrilesdelecuador.gob.ec/ferrocarriles_en/images/stories/advertisements/MCPEC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983" y="2330263"/>
            <a:ext cx="2372951" cy="64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Flecha a la derecha con bandas"/>
          <p:cNvSpPr/>
          <p:nvPr/>
        </p:nvSpPr>
        <p:spPr>
          <a:xfrm rot="2076817">
            <a:off x="1642571" y="1607456"/>
            <a:ext cx="505676" cy="22156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36 Flecha a la derecha con bandas"/>
          <p:cNvSpPr/>
          <p:nvPr/>
        </p:nvSpPr>
        <p:spPr>
          <a:xfrm rot="7863451">
            <a:off x="6964647" y="1631605"/>
            <a:ext cx="491717" cy="21695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39 Flecha arriba y abajo"/>
          <p:cNvSpPr/>
          <p:nvPr/>
        </p:nvSpPr>
        <p:spPr>
          <a:xfrm>
            <a:off x="4466630" y="1779649"/>
            <a:ext cx="150711" cy="59932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2" name="31 Imagen" descr="http://blogs.espe.edu.ec/wp-content/uploads/2013/09/LOGO-PRINCIPAL5.png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823" y="162942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18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45552" y="1412776"/>
            <a:ext cx="76328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CAPÍTULO 6</a:t>
            </a:r>
          </a:p>
          <a:p>
            <a:pPr algn="ctr"/>
            <a:r>
              <a:rPr lang="es-ES" sz="2400" b="1" i="1" dirty="0" smtClean="0"/>
              <a:t>Inversión, Financiamiento y Evaluación Financiera </a:t>
            </a:r>
            <a:endParaRPr lang="es-EC" sz="2400" dirty="0" smtClean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 descr="https://encrypted-tbn1.gstatic.com/images?q=tbn:ANd9GcStaU-GczJpEtptHxpHUrqi4iWJuEI4L8BU_Y5oggVBQRX_U_21q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46475"/>
            <a:ext cx="2304256" cy="134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3"/>
          <a:stretch/>
        </p:blipFill>
        <p:spPr bwMode="auto">
          <a:xfrm>
            <a:off x="4932040" y="4046474"/>
            <a:ext cx="2664296" cy="145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lecha a la derecha con muesca"/>
          <p:cNvSpPr/>
          <p:nvPr/>
        </p:nvSpPr>
        <p:spPr>
          <a:xfrm>
            <a:off x="3995936" y="4456601"/>
            <a:ext cx="760072" cy="24079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5 Imagen" descr="http://blogs.espe.edu.ec/wp-content/uploads/2013/09/LOGO-PRINCIPAL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95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228869"/>
              </p:ext>
            </p:extLst>
          </p:nvPr>
        </p:nvGraphicFramePr>
        <p:xfrm>
          <a:off x="4988648" y="732680"/>
          <a:ext cx="3432225" cy="1472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9525"/>
                <a:gridCol w="882700"/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Costo de fabricación  por 1 Kg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1,3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effectLst/>
                        </a:rPr>
                        <a:t>Costo por empaque de 1 Kg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1,62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effectLst/>
                        </a:rPr>
                        <a:t>Utilidad del 50% 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0,81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effectLst/>
                        </a:rPr>
                        <a:t>PVP por unidad 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2,43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effectLst/>
                        </a:rPr>
                        <a:t>Precio Fairtrade acordado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2,4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Precio + 15 % prima </a:t>
                      </a:r>
                      <a:r>
                        <a:rPr lang="es-ES" sz="1400" dirty="0" err="1">
                          <a:solidFill>
                            <a:schemeClr val="tx1"/>
                          </a:solidFill>
                          <a:effectLst/>
                        </a:rPr>
                        <a:t>Fairtrade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2,79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235100" y="188640"/>
            <a:ext cx="8297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smtClean="0"/>
              <a:t>Inversión y Financiamiento</a:t>
            </a:r>
            <a:endParaRPr lang="es-EC" sz="2000" b="1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7"/>
            <a:ext cx="212187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2" t="59077" r="8614" b="19194"/>
          <a:stretch/>
        </p:blipFill>
        <p:spPr bwMode="auto">
          <a:xfrm>
            <a:off x="4818715" y="2208146"/>
            <a:ext cx="378001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816434"/>
              </p:ext>
            </p:extLst>
          </p:nvPr>
        </p:nvGraphicFramePr>
        <p:xfrm>
          <a:off x="395536" y="2525554"/>
          <a:ext cx="4133700" cy="12241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5786"/>
                <a:gridCol w="1107914"/>
              </a:tblGrid>
              <a:tr h="30603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</a:rPr>
                        <a:t>Indicadores </a:t>
                      </a: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de Rentabilidad del Proyecto </a:t>
                      </a:r>
                      <a:endParaRPr lang="es-EC" sz="105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06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VAN 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$ 35382,68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06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TIR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38%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06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Periodo de recuperación 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AÑO 3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549" y="4653136"/>
            <a:ext cx="3816424" cy="107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21657" y="2023480"/>
            <a:ext cx="36770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b="1" i="1" dirty="0"/>
              <a:t>U</a:t>
            </a:r>
            <a:r>
              <a:rPr lang="es-ES" sz="1400" b="1" i="1" dirty="0" smtClean="0"/>
              <a:t>tilidad </a:t>
            </a:r>
            <a:r>
              <a:rPr lang="es-ES" sz="1400" b="1" i="1" dirty="0"/>
              <a:t>del  16.840,15 </a:t>
            </a:r>
            <a:r>
              <a:rPr lang="es-ES" sz="1400" b="1" i="1" dirty="0" err="1"/>
              <a:t>Usd</a:t>
            </a:r>
            <a:r>
              <a:rPr lang="es-ES" sz="1400" b="1" i="1" dirty="0"/>
              <a:t> en promedio anual </a:t>
            </a:r>
            <a:endParaRPr lang="es-EC" sz="1400" b="1" i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683568" y="4293096"/>
            <a:ext cx="35151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i="1" dirty="0" smtClean="0"/>
              <a:t>Financiamiento estratégico.</a:t>
            </a:r>
          </a:p>
          <a:p>
            <a:endParaRPr lang="es-ES_tradnl" dirty="0"/>
          </a:p>
          <a:p>
            <a:pPr marL="285750" indent="-285750">
              <a:buFont typeface="Arial" pitchFamily="34" charset="0"/>
              <a:buChar char="•"/>
            </a:pPr>
            <a:r>
              <a:rPr lang="es-ES_tradnl" dirty="0" smtClean="0"/>
              <a:t>RUC, cedula, papeleta, estatutos, impacto social, proyecto en marcha, certificado de no adeudar al IESS ni al SRI.</a:t>
            </a:r>
            <a:endParaRPr lang="es-ES" dirty="0"/>
          </a:p>
        </p:txBody>
      </p:sp>
      <p:pic>
        <p:nvPicPr>
          <p:cNvPr id="10" name="9 Imagen" descr="http://blogs.espe.edu.ec/wp-content/uploads/2013/09/LOGO-PRINCIPAL5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116632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59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77263" y="836712"/>
            <a:ext cx="7632848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CAPÍTULO 1</a:t>
            </a:r>
          </a:p>
          <a:p>
            <a:pPr algn="ctr"/>
            <a:r>
              <a:rPr lang="es-ES" sz="2400" b="1" i="1" dirty="0"/>
              <a:t>Características Generales del Sector  y de la Asociación Suncamal</a:t>
            </a:r>
            <a:endParaRPr lang="es-EC" sz="2400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t="11583" r="5131" b="26795"/>
          <a:stretch/>
        </p:blipFill>
        <p:spPr bwMode="auto">
          <a:xfrm>
            <a:off x="609319" y="3531476"/>
            <a:ext cx="2298037" cy="132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5" t="9838" r="29149" b="7990"/>
          <a:stretch/>
        </p:blipFill>
        <p:spPr bwMode="auto">
          <a:xfrm>
            <a:off x="4179944" y="3583563"/>
            <a:ext cx="954399" cy="133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Flecha a la derecha con muesca"/>
          <p:cNvSpPr/>
          <p:nvPr/>
        </p:nvSpPr>
        <p:spPr>
          <a:xfrm>
            <a:off x="3203848" y="4196273"/>
            <a:ext cx="760072" cy="24079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a la derecha con muesca"/>
          <p:cNvSpPr/>
          <p:nvPr/>
        </p:nvSpPr>
        <p:spPr>
          <a:xfrm>
            <a:off x="5555289" y="4202244"/>
            <a:ext cx="760072" cy="24079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95877"/>
            <a:ext cx="1822413" cy="121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730302" y="3826941"/>
            <a:ext cx="1250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 smtClean="0">
                <a:solidFill>
                  <a:schemeClr val="bg1"/>
                </a:solidFill>
              </a:rPr>
              <a:t>Economía Popular y Solidaria </a:t>
            </a:r>
            <a:endParaRPr lang="es-EC" sz="1400" b="1" i="1" dirty="0">
              <a:solidFill>
                <a:schemeClr val="bg1"/>
              </a:solidFill>
            </a:endParaRPr>
          </a:p>
        </p:txBody>
      </p:sp>
      <p:pic>
        <p:nvPicPr>
          <p:cNvPr id="10" name="9 Imagen" descr="http://blogs.espe.edu.ec/wp-content/uploads/2013/09/LOGO-PRINCIPAL5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332656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104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7" name="Picture 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3" t="36598" r="18960" b="12084"/>
          <a:stretch/>
        </p:blipFill>
        <p:spPr bwMode="auto">
          <a:xfrm>
            <a:off x="736496" y="2621280"/>
            <a:ext cx="7665720" cy="375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1" name="2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577940"/>
              </p:ext>
            </p:extLst>
          </p:nvPr>
        </p:nvGraphicFramePr>
        <p:xfrm>
          <a:off x="1259632" y="522096"/>
          <a:ext cx="5400599" cy="2099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3409"/>
                <a:gridCol w="1723595"/>
                <a:gridCol w="1723595"/>
              </a:tblGrid>
              <a:tr h="35098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  <a:effectLst/>
                        </a:rPr>
                        <a:t>Punto de Equilibrio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357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Ventas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61077,9389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357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C. Fijo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11407,4833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11407,4833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357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C. Variable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31063,4266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31063,4266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357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Costo Total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11407,4833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42470,9099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357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Equilibrio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23213,6229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23213,6229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pic>
        <p:nvPicPr>
          <p:cNvPr id="4" name="3 Imagen" descr="http://blogs.espe.edu.ec/wp-content/uploads/2013/09/LOGO-PRINCIPAL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83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78295" y="836712"/>
            <a:ext cx="856895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b="1" dirty="0" smtClean="0"/>
              <a:t>1</a:t>
            </a:r>
            <a:r>
              <a:rPr lang="es-ES" sz="1600" b="1" dirty="0" smtClean="0"/>
              <a:t>.- </a:t>
            </a:r>
            <a:r>
              <a:rPr lang="es-EC" sz="1600" dirty="0"/>
              <a:t>La Asociación se ampara en la Ley Orgánica de  la  economía popular y solidaria, busca mantener el buen vivir, el bien común y  la importancia  del trabajo sobre el </a:t>
            </a:r>
            <a:r>
              <a:rPr lang="es-EC" sz="1600" dirty="0" smtClean="0"/>
              <a:t>capital</a:t>
            </a:r>
            <a:r>
              <a:rPr lang="es-EC" sz="1600" dirty="0"/>
              <a:t>.</a:t>
            </a:r>
          </a:p>
          <a:p>
            <a:pPr algn="just"/>
            <a:r>
              <a:rPr lang="es-EC" sz="1600" dirty="0"/>
              <a:t> </a:t>
            </a:r>
          </a:p>
          <a:p>
            <a:pPr algn="just"/>
            <a:r>
              <a:rPr lang="es-EC" sz="1600" b="1" dirty="0"/>
              <a:t>2.-</a:t>
            </a:r>
            <a:r>
              <a:rPr lang="es-EC" sz="1600" dirty="0"/>
              <a:t> </a:t>
            </a:r>
            <a:r>
              <a:rPr lang="es-EC" sz="1600" dirty="0" smtClean="0"/>
              <a:t>Con </a:t>
            </a:r>
            <a:r>
              <a:rPr lang="es-EC" sz="1600" dirty="0"/>
              <a:t>la aplicación del presente estudio para  finales del   2017 las ventas ascenderán a 38.94 miles de </a:t>
            </a:r>
            <a:r>
              <a:rPr lang="es-EC" sz="1600" dirty="0" err="1"/>
              <a:t>Usd</a:t>
            </a:r>
            <a:r>
              <a:rPr lang="es-EC" sz="1600" dirty="0"/>
              <a:t> lo que equivale al 4,28%  del 780,66 miles de USD valor total exportado por el Ecuador y con una intervención del 0,24% de 363654,0  miles de </a:t>
            </a:r>
            <a:r>
              <a:rPr lang="es-EC" sz="1600" dirty="0" err="1"/>
              <a:t>Usd</a:t>
            </a:r>
            <a:r>
              <a:rPr lang="es-EC" sz="1600" dirty="0"/>
              <a:t> de las  importaciones italianas a Nivel Mundial </a:t>
            </a:r>
            <a:endParaRPr lang="es-EC" sz="1600" dirty="0" smtClean="0"/>
          </a:p>
          <a:p>
            <a:pPr algn="just"/>
            <a:endParaRPr lang="es-EC" sz="1600" b="1" dirty="0"/>
          </a:p>
          <a:p>
            <a:pPr algn="just"/>
            <a:r>
              <a:rPr lang="es-ES" sz="1600" b="1" dirty="0" smtClean="0"/>
              <a:t>3</a:t>
            </a:r>
            <a:r>
              <a:rPr lang="es-ES" sz="1600" b="1" dirty="0"/>
              <a:t>.-</a:t>
            </a:r>
            <a:r>
              <a:rPr lang="es-ES" sz="1600" dirty="0"/>
              <a:t> </a:t>
            </a:r>
            <a:r>
              <a:rPr lang="es-EC" sz="1600" dirty="0"/>
              <a:t>Acorde a la tendencia de la Asociación Suncamal y en relación a los fines de la Economía Popular y Solidaria, se concluye que la certificación </a:t>
            </a:r>
            <a:r>
              <a:rPr lang="es-EC" sz="1600" dirty="0" err="1"/>
              <a:t>FLO</a:t>
            </a:r>
            <a:r>
              <a:rPr lang="es-EC" sz="1600" dirty="0"/>
              <a:t> de comercio justo es un factor que fomentará el pago justo de la panela granulada a los productores así como el pago del 15% del valor de la prima para el desarrollo social y colectivo sobre el valor exportado</a:t>
            </a:r>
            <a:r>
              <a:rPr lang="es-EC" sz="1600" dirty="0" smtClean="0"/>
              <a:t>.</a:t>
            </a:r>
          </a:p>
          <a:p>
            <a:pPr algn="just"/>
            <a:r>
              <a:rPr lang="es-EC" sz="1600" b="1" dirty="0"/>
              <a:t> </a:t>
            </a:r>
            <a:r>
              <a:rPr lang="es-EC" sz="1600" b="1" dirty="0" smtClean="0"/>
              <a:t> </a:t>
            </a:r>
            <a:endParaRPr lang="es-EC" sz="1600" dirty="0"/>
          </a:p>
          <a:p>
            <a:pPr algn="just"/>
            <a:r>
              <a:rPr lang="es-EC" sz="1600" b="1" dirty="0"/>
              <a:t>4.-</a:t>
            </a:r>
            <a:r>
              <a:rPr lang="es-EC" sz="1600" dirty="0"/>
              <a:t> L</a:t>
            </a:r>
            <a:r>
              <a:rPr lang="es-EC" sz="1600" dirty="0" smtClean="0"/>
              <a:t>a </a:t>
            </a:r>
            <a:r>
              <a:rPr lang="es-EC" sz="1600" dirty="0"/>
              <a:t>imagen de la Asociación debe cambiar en base a los  criterios de los colores corporativos y funciones de competitividad de la </a:t>
            </a:r>
            <a:r>
              <a:rPr lang="es-EC" sz="1600" dirty="0" smtClean="0"/>
              <a:t>marca, aplicando  </a:t>
            </a:r>
            <a:r>
              <a:rPr lang="es-EC" sz="1600" dirty="0"/>
              <a:t>las estrategias de marketing para la  Auditoria de Exportación a través del análisis </a:t>
            </a:r>
            <a:r>
              <a:rPr lang="es-EC" sz="1600" dirty="0" err="1"/>
              <a:t>FODA</a:t>
            </a:r>
            <a:r>
              <a:rPr lang="es-EC" sz="1600" dirty="0" smtClean="0"/>
              <a:t>.</a:t>
            </a:r>
          </a:p>
          <a:p>
            <a:pPr algn="just"/>
            <a:r>
              <a:rPr lang="es-EC" sz="1600" dirty="0"/>
              <a:t> </a:t>
            </a:r>
          </a:p>
          <a:p>
            <a:pPr algn="just"/>
            <a:r>
              <a:rPr lang="es-EC" sz="1600" dirty="0"/>
              <a:t> </a:t>
            </a:r>
            <a:r>
              <a:rPr lang="es-EC" sz="1600" b="1" dirty="0" smtClean="0"/>
              <a:t>5.-</a:t>
            </a:r>
            <a:r>
              <a:rPr lang="es-EC" sz="1600" dirty="0"/>
              <a:t> </a:t>
            </a:r>
            <a:r>
              <a:rPr lang="es-EC" sz="1600" dirty="0" smtClean="0"/>
              <a:t>El beneficio  </a:t>
            </a:r>
            <a:r>
              <a:rPr lang="es-EC" sz="1600" dirty="0"/>
              <a:t>de los organismos del sector público frente al privado, específicamente del  Ministerio Coordinador de Desarrollo Social, PRO ECUADOR y su oficina comercial en Italia, generan una ayuda directa a los </a:t>
            </a:r>
            <a:r>
              <a:rPr lang="es-EC" sz="1600" dirty="0" err="1"/>
              <a:t>AEPYS</a:t>
            </a:r>
            <a:r>
              <a:rPr lang="es-EC" sz="1600" dirty="0"/>
              <a:t> en la indagación de las oportunidades nacionales e internacionales, </a:t>
            </a:r>
          </a:p>
          <a:p>
            <a:pPr algn="just"/>
            <a:r>
              <a:rPr lang="es-EC" sz="1600" dirty="0"/>
              <a:t> </a:t>
            </a:r>
          </a:p>
          <a:p>
            <a:pPr algn="just"/>
            <a:r>
              <a:rPr lang="es-EC" sz="1600" b="1" dirty="0"/>
              <a:t>6.-</a:t>
            </a:r>
            <a:r>
              <a:rPr lang="es-EC" sz="1600" dirty="0"/>
              <a:t> E</a:t>
            </a:r>
            <a:r>
              <a:rPr lang="es-EC" sz="1600" dirty="0" smtClean="0"/>
              <a:t>n </a:t>
            </a:r>
            <a:r>
              <a:rPr lang="es-EC" sz="1600" dirty="0"/>
              <a:t>el periodo 2013 a 2017 se alcanzará una utilidad del 12.630,11 en promedio anual de los 5 años, con un rendimiento del Valor Actual Neto de $ 35382,68 </a:t>
            </a:r>
            <a:r>
              <a:rPr lang="es-EC" sz="1600" dirty="0" err="1"/>
              <a:t>Usd</a:t>
            </a:r>
            <a:r>
              <a:rPr lang="es-EC" sz="1600" dirty="0"/>
              <a:t> llevado al presente y una tasa interna de retorno del 38%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35100" y="304754"/>
            <a:ext cx="8297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i="1" dirty="0" smtClean="0"/>
              <a:t>Conclusiones</a:t>
            </a:r>
            <a:r>
              <a:rPr lang="es-EC" sz="2000" b="1" i="1" dirty="0" smtClean="0"/>
              <a:t> </a:t>
            </a:r>
            <a:endParaRPr lang="es-EC" sz="2000" b="1" i="1" dirty="0"/>
          </a:p>
          <a:p>
            <a:endParaRPr lang="es-EC" sz="2000" b="1" i="1" dirty="0"/>
          </a:p>
        </p:txBody>
      </p:sp>
      <p:pic>
        <p:nvPicPr>
          <p:cNvPr id="6" name="5 Imagen" descr="http://blogs.espe.edu.ec/wp-content/uploads/2013/09/LOGO-PRINCIPAL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02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34108" y="831595"/>
            <a:ext cx="85324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es-EC" sz="1600" dirty="0"/>
              <a:t>Mantener un plan de acción para la producción de panela granulada a través de las buenas prácticas agrícolas y de manufactura en armonía con el cumpliendo de los criterios sobre el comercio justo y los principios de la Economía Popular y </a:t>
            </a:r>
            <a:r>
              <a:rPr lang="es-EC" sz="1600" dirty="0" smtClean="0"/>
              <a:t>Solidaria</a:t>
            </a:r>
          </a:p>
          <a:p>
            <a:pPr marL="342900" lvl="0" indent="-342900" algn="just">
              <a:buFont typeface="+mj-lt"/>
              <a:buAutoNum type="arabicPeriod"/>
            </a:pPr>
            <a:endParaRPr lang="es-ES" sz="1600" dirty="0"/>
          </a:p>
          <a:p>
            <a:pPr marL="342900" lvl="0" indent="-342900" algn="just">
              <a:buFont typeface="+mj-lt"/>
              <a:buAutoNum type="arabicPeriod"/>
            </a:pPr>
            <a:r>
              <a:rPr lang="es-ES" sz="1600" dirty="0" smtClean="0"/>
              <a:t>Utilizar  </a:t>
            </a:r>
            <a:r>
              <a:rPr lang="es-ES" sz="1600" dirty="0"/>
              <a:t>las experiencias de otras empresas y asociaciones paneleras para plantear un Benchmarking a favor de la agrupación, mediante la creación de una área empresarial para la formación técnica y gestión de </a:t>
            </a:r>
            <a:r>
              <a:rPr lang="es-ES" sz="1600" dirty="0" smtClean="0"/>
              <a:t>exportaciones.</a:t>
            </a:r>
          </a:p>
          <a:p>
            <a:pPr marL="342900" lvl="0" indent="-342900" algn="just">
              <a:buFont typeface="+mj-lt"/>
              <a:buAutoNum type="arabicPeriod"/>
            </a:pPr>
            <a:endParaRPr lang="es-ES" sz="1600" dirty="0"/>
          </a:p>
          <a:p>
            <a:pPr marL="342900" lvl="0" indent="-342900" algn="just">
              <a:buFont typeface="+mj-lt"/>
              <a:buAutoNum type="arabicPeriod"/>
            </a:pPr>
            <a:r>
              <a:rPr lang="es-ES" sz="1600" dirty="0" smtClean="0"/>
              <a:t>Se </a:t>
            </a:r>
            <a:r>
              <a:rPr lang="es-ES" sz="1600" dirty="0"/>
              <a:t>recomienda que al ser la primera exportación de la Asociación Suncamal ingrese en el mercado italiano mediante la venta a distribuidores mayoristas o centros de compra de Italia  con tendencias orgánicas, ambientales  y de comercio </a:t>
            </a:r>
            <a:r>
              <a:rPr lang="es-ES" sz="1600" dirty="0" smtClean="0"/>
              <a:t>justo</a:t>
            </a:r>
          </a:p>
          <a:p>
            <a:pPr marL="342900" lvl="0" indent="-342900" algn="just">
              <a:buFont typeface="+mj-lt"/>
              <a:buAutoNum type="arabicPeriod"/>
            </a:pPr>
            <a:endParaRPr lang="es-ES" sz="1600" dirty="0"/>
          </a:p>
          <a:p>
            <a:pPr marL="342900" lvl="0" indent="-342900" algn="just">
              <a:buFont typeface="+mj-lt"/>
              <a:buAutoNum type="arabicPeriod"/>
            </a:pPr>
            <a:r>
              <a:rPr lang="es-ES" sz="1600" dirty="0" smtClean="0"/>
              <a:t>Hacer </a:t>
            </a:r>
            <a:r>
              <a:rPr lang="es-ES" sz="1600" dirty="0"/>
              <a:t>uso del empaque y las variables propuestas para mejorar el marketing operativo y estratégico </a:t>
            </a:r>
            <a:r>
              <a:rPr lang="es-ES" sz="1600" dirty="0" smtClean="0"/>
              <a:t>mediante la </a:t>
            </a:r>
            <a:r>
              <a:rPr lang="es-ES" sz="1600" dirty="0"/>
              <a:t>aplicación de la Auditoria de </a:t>
            </a:r>
            <a:r>
              <a:rPr lang="es-ES" sz="1600" dirty="0" smtClean="0"/>
              <a:t>Exportación</a:t>
            </a:r>
          </a:p>
          <a:p>
            <a:pPr marL="342900" lvl="0" indent="-342900" algn="just">
              <a:buFont typeface="+mj-lt"/>
              <a:buAutoNum type="arabicPeriod"/>
            </a:pPr>
            <a:endParaRPr lang="es-ES" sz="1600" dirty="0"/>
          </a:p>
          <a:p>
            <a:pPr marL="342900" lvl="0" indent="-342900" algn="just">
              <a:buFont typeface="+mj-lt"/>
              <a:buAutoNum type="arabicPeriod"/>
            </a:pPr>
            <a:r>
              <a:rPr lang="es-ES" sz="1600" dirty="0" smtClean="0"/>
              <a:t> </a:t>
            </a:r>
            <a:r>
              <a:rPr lang="es-EC" sz="1600" dirty="0"/>
              <a:t>Utilizar los servicios del Instituto de Promoción de Exportaciones  e Inversiones Extranjeras PRO ECUADOR  y su oficina comercial en Italia para diseñar una estrategia de promoción y participación en misiones comerciales, ruedas de negocios y ferias </a:t>
            </a:r>
            <a:r>
              <a:rPr lang="es-EC" sz="1600" dirty="0" smtClean="0"/>
              <a:t>internacionales.</a:t>
            </a:r>
          </a:p>
          <a:p>
            <a:pPr marL="342900" lvl="0" indent="-342900" algn="just">
              <a:buFont typeface="+mj-lt"/>
              <a:buAutoNum type="arabicPeriod"/>
            </a:pPr>
            <a:endParaRPr lang="es-ES" sz="1600" dirty="0"/>
          </a:p>
          <a:p>
            <a:pPr marL="342900" lvl="0" indent="-342900" algn="just">
              <a:buFont typeface="+mj-lt"/>
              <a:buAutoNum type="arabicPeriod"/>
            </a:pPr>
            <a:r>
              <a:rPr lang="es-ES" sz="1600" dirty="0" smtClean="0"/>
              <a:t>Hacer </a:t>
            </a:r>
            <a:r>
              <a:rPr lang="es-ES" sz="1600" dirty="0"/>
              <a:t>uso de la herramienta Exporta Fácil para él envió de muestras no comerciales a posibles compradores en Italia y a otros destinos donde se pueda diversificar actores.</a:t>
            </a:r>
          </a:p>
          <a:p>
            <a:pPr marL="342900" lvl="0" indent="-342900" algn="just">
              <a:buFont typeface="+mj-lt"/>
              <a:buAutoNum type="arabicPeriod"/>
            </a:pPr>
            <a:endParaRPr lang="es-EC" sz="1600" dirty="0"/>
          </a:p>
        </p:txBody>
      </p:sp>
      <p:sp>
        <p:nvSpPr>
          <p:cNvPr id="5" name="4 CuadroTexto"/>
          <p:cNvSpPr txBox="1"/>
          <p:nvPr/>
        </p:nvSpPr>
        <p:spPr>
          <a:xfrm>
            <a:off x="235100" y="304754"/>
            <a:ext cx="8297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i="1" dirty="0" smtClean="0"/>
              <a:t>Recomendaciones</a:t>
            </a:r>
            <a:endParaRPr lang="es-EC" sz="2400" b="1" i="1" dirty="0"/>
          </a:p>
          <a:p>
            <a:endParaRPr lang="es-EC" sz="2000" b="1" i="1" dirty="0"/>
          </a:p>
        </p:txBody>
      </p:sp>
      <p:pic>
        <p:nvPicPr>
          <p:cNvPr id="6" name="5 Imagen" descr="http://blogs.espe.edu.ec/wp-content/uploads/2013/09/LOGO-PRINCIPAL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57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835696" y="1628800"/>
            <a:ext cx="5616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000" b="1" dirty="0" smtClean="0"/>
              <a:t>GRACIAS</a:t>
            </a:r>
          </a:p>
          <a:p>
            <a:pPr algn="ctr"/>
            <a:r>
              <a:rPr lang="es-ES_tradnl" sz="4000" b="1" dirty="0" smtClean="0"/>
              <a:t>POR SU ATENCIÓN</a:t>
            </a:r>
            <a:endParaRPr lang="es-ES" sz="4000" b="1" dirty="0"/>
          </a:p>
        </p:txBody>
      </p:sp>
      <p:pic>
        <p:nvPicPr>
          <p:cNvPr id="3" name="2 Imagen" descr="http://blogs.espe.edu.ec/wp-content/uploads/2013/09/LOGO-PRINCIPAL5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9" t="88871"/>
          <a:stretch/>
        </p:blipFill>
        <p:spPr bwMode="auto">
          <a:xfrm>
            <a:off x="2699792" y="3789040"/>
            <a:ext cx="3888432" cy="21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http://blogs.espe.edu.ec/wp-content/uploads/2013/09/LOGO-PRINCIPAL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132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91264" cy="706090"/>
          </a:xfrm>
        </p:spPr>
        <p:txBody>
          <a:bodyPr>
            <a:noAutofit/>
          </a:bodyPr>
          <a:lstStyle/>
          <a:p>
            <a:pPr algn="l"/>
            <a:r>
              <a:rPr lang="es-ES" sz="2000" b="1" i="1" dirty="0" smtClean="0"/>
              <a:t>Capítulo 1 </a:t>
            </a:r>
            <a:br>
              <a:rPr lang="es-ES" sz="2000" b="1" i="1" dirty="0" smtClean="0"/>
            </a:br>
            <a:r>
              <a:rPr lang="es-ES" sz="2000" b="1" i="1" dirty="0" smtClean="0"/>
              <a:t> </a:t>
            </a:r>
            <a:r>
              <a:rPr lang="es-EC" sz="2000" dirty="0"/>
              <a:t/>
            </a:r>
            <a:br>
              <a:rPr lang="es-EC" sz="2000" dirty="0"/>
            </a:br>
            <a:endParaRPr lang="es-EC" sz="2000" b="1" i="1" dirty="0"/>
          </a:p>
        </p:txBody>
      </p:sp>
      <p:sp>
        <p:nvSpPr>
          <p:cNvPr id="5" name="AutoShape 10" descr="data:image/jpeg;base64,/9j/4AAQSkZJRgABAQAAAQABAAD/2wCEAAkGBhQSEBUUEhEWFBUUFRQUFRUXFRgXFRgUGBgXFRsVGBwXHCgeFxkmGRgXHzsiIzMpLC0tGB8xNTAqNSYrMCkBCQoKDgwOGg8PGjAkHyQqLDQxNS8sLCwvLDIxLSwqLDUsLCwsLCksKiksLCwtLCopKSwsKiwsNSkpKSwpLDUsKf/AABEIAI0BEAMBIgACEQEDEQH/xAAbAAEAAgMBAQAAAAAAAAAAAAAABQYBBAcDAv/EAEEQAAIBAwIEBAIFCgQGAwAAAAECAwAEEQUSBhMhMRQiQVEHYTIzcYGxFRcjQlKRocHR0hZTk/AkYnKSsuElNXP/xAAbAQEAAgMBAQAAAAAAAAAAAAAABQYBAwQCB//EAC8RAQABAwIDBQcFAQAAAAAAAAABAgMEBRESITEUMlFxsRMjM0FSYZEVIjSBoQb/2gAMAwEAAhEDEQA/AO40pSgUpSgUpSgUpSgVg1msGg8UuVLFc+YYyK9hVY1WUrcFgcEY/CprTtSEg9mHcfz+yorG1Ci5dqs1cqomdvu6LliaaYrjpLepWM1mpVzlKUoFKUoFKUoFKUoFKUoFKUoFKUoFKUoFKUoFKUoFKUoFKxSgzSsUoM0rGaZpuM1g0zQmm4q2tfXN934VqQzFWBU4Ira1v65vu/CtOvm+ZVNOVXVHWJlYLNMVWqYnwWnTdREi+zDuP5/ZW9VKhnKMGU4Iq0adqIlX2I7j/fpVs0vU4yaeC53vVF5ONNud46N2lYFZqccZSlKBSlKBSlKBSlKBSlKBSlKBSlKBSlKBSlKBSlKDyn3Y8uM+me1QcmuyKcMqgj5H+tWAitDUtMEg9mHY/wAjUbn2r9dHFYq2mP8AW+zVRE7VxyRg4if9lf3H+tP8Qyey/uP9ajZYirYIwRXzVOq1LMpnaa5iUvGNZmN4hKf4hf2X9x/rT/EL+y/uP9ai6V5/VMr65Z7La8Ep/iF/Zf3H+tP8Qv7L+4/1qLpXqjU8qaojjlicW1EdG5rP1zfd+Fadbms/XN934Vp1ozueRX5tlj4ceRX3BOUYMpwR/vFfFK5aK5onipnm2VUxVG0rXp2oCRc9iO49v/VblUuC4ZGBU4I/3g1aLC/Ei5HQjuPb/wBVedM1OMmngr73qhMnHm1O8dG5SlKm3IUpSgUpSgUpSgUpSgUpSgUpSgUpSgUpSgUpSgVjFZpQaOo6YJB7MOx/l9lViWIqxVhgirrUXrSREDmOqEkKhYgZY9l+efaoPU9LjJjjt9/1dmPlTa5VdFcpX3NCUYqwwRXxVHrpmiZpqjaYTcTExvBSlKUd6GKukt3Wfrm+78K0q3dZ+ub7vwrSrpzv5Ffm12Phx5FKViuTq2yVMaJp7bt5JUeg9/t+VNK0jOHcdPRf5mp4CrVpOlTExeu8vCEVlZMT+ylkCs0pVsRpSlKBSlKBSlKBSlKBSlKBSlKBSlKBSlKBSlKBWCaZqu8W8YxWUeSd0rDyRg9T82/ZXPr+7NZppmudqXiuuKI3ltcScTRWcReU9T0RB9J29h8vc+lcO4h4klvJeZKcY+gg+ig9h7n59zWvrGsS3UrSzNuY/uUeiqPRflWlVhxcOLUcVXX0QGVlzdnaOjovB/GolVba7bDdFimPv2COf4A+vQHrg1ZZ4CjFWGCP4/OuK10Dg/jZWVba7btgQzHuvsjn1X2J++qzr/8Az9ORTN+xG1UfLxS+l6rNuYt3ei0Ur7ngKNgj+hHuPcV518y4KqLnDVG07rhxRVTvDe1n65vu/CtGt7Wfrm+78K0QK35sb5Ffm12Z93HkVOaVo/Z3H2L/ADNasLQWzR+JmjjeU7Ykd1Us2QMLuPmbLL29xUvca1BHKkUk8aSSfVxs6q79ceVSct16dKsWl6Tw7Xb8c/lCPycri/bQ3lFZrR0nWYrmFZoHEkb52sAQDg4/WAPcVldZiNwbcOOcIxKUwc8sttDZxjG7pVoRzdpXjNdogBdgoJCgsQMsegUZ9Sa9d1BmlaepavFboHmfYpdIwcE5d2CqMKCepIFbW6g+qVjdWtYapFOnMhlSVCSA6MGXIOCMjp0PSg2qV8PKACSQAASSTgAD1PtUPpPGtndSGK3uo5HXrtU9SPVkzjevzXIoJulfIam+g+qV5T3SorO7BVUFmYnChVGSxJ6AAZP3Vp6fxBBO7pDKsjRrE77eoCyqWjYN9FgygkYJoJGlfO6s7qDNK059WjSaOFnxJKJGjXBywjClyCBgYDL396+bTWYpZZY423PCVWTAbCsw3BdxG0tjrgEkZGcZFBvUrAas0CsNWTUJxPc3SxbbOHfI3TeWQKg/awx8x+Xb8DmI3nZiqdo3RnGvHSWa7Ew87Dyp6KD+s/sPl3NcWv7+SaRpJXLuxySf99Bj07VZZ/hzqLsXeHczHLMZoyST6k7utfH5sr//ACB/qx/3VPY3sLEd6JlBZE371XdnZVaVavzZX/8AkD/Vj/urH5sr/wDyB/qx/wB1dfarP1Q5Oz3fplVqCrNJ8OL1fpRKPtmiH4tXx+b68/Yj/wBeH++narP1x+XqMW9PSmfwleEONgAtvdt+jziOY94/+Vj6p8/SrnNAVOD9xHYj3HuDXOPzf3n7Cf68P99XLg6xu4wLe5RWh6iNxNGzxH2ADZZT7elVDW9Jx8v39mqIr9Vg07Lv2fd3aZ28k/q6kzkAZJx0+6pXS9ICeZurfh8vtrZitF3l+7H+GPatsVF42mU0Xqr1znMzy+yRuZEzTFEOVfGfTDPNZxr0bk6k6Edw8cUMq4+eUx99RMuoC+1SzvhjaLnT7ZMHszW81zMnzw0kYz8jXUtU4cWa7tbkuQbXn4TAIfnKqnJ9MbRVS4P4QtDDHHazuy2OpSysTHgtMgZDGc9wFZRuHfbUy5UFwlxDe3zWdv4wwiawlnkeOGENzFuZYwV8mE8oUdPQHsTmtfTOMtRniHJcyTHTYpvJDE0pbxRjd1BXzvygfKemfTNXTh/gCPT2hn57uLW0lt8FAMoZXuC5wc5G4jA9hURw18PYJrSKa2vJtrWqQwyBAjgx3BnWXB9d4xtPQgUELql49zCnL1OWSNNQsUVJYEW6id3X67fGN21gWXAwfMDuC4Gw/Ft80sjw+OmaC88OscdsjWskETrHKZHVMiVtrvkYC5AAqwa5wWiW11cXV7KZS0Fw9ysSDl+FJMe2JQQQNzd8k/dUHoYs7m4WGPUJ1S4lS8NvJbcrnzKFZ2SRkGFdlDlF9zjoTQetzq18YmuWvPImpm0SDkRbTGLsR5ckHLBegIHTAPck1nTOLrpo7TUDcO0d3f8AhjbFY+WkDu8ce3C7xICFJJPXJ9qtknAytbNBzmAa9N7u2jO4z+I2Yz2z0zWta/DlUmQ+IdreK4e7iteXHtSZt3XfjcVDMxA9M/Kg8OJNRuJdXt7GG5a2Tw0ly7osbMzByiLiRSNoIyR65qgcJ67OkFvaK90q7LueRrKFZpWfxTRKPMp2xqVLH9rcBXQprKLUrjxNndyW89lJNaSSLErA9i8ZWUEMATkN26n5Y8NP+Fvhkh8LeyRSxLPHzeWj7oZXMuxlc4JVzuDd8989MBqa/qVzJwvLJdK0dwbciUFDG2eYEJK9MZX8TXpx8ltZWkFyrrHPZxOLJd6rvJRU24IzIoBDbR3++rPDwlCun+Bbc8PKMTFmy7A5JYn9rcc/KqXLwXG13DZ3txdXYW0lWDMMSQxIw5ZLSJ1aUKgwWB7A0GnxNxbeaWZIjdNcNLZRyxvIkZMdy0whYrtUDl+YsA2QML88+nEXEt7Yyz2iXbSsBZTQzSpGWAlnWGSN9qgFSWBHTIGQD2xJabwSl2LtLie4nKxrYLPJHHEOWhEh5W0kykSBcuw6kYH61SE/w15oka4vJJppXtiZjFGuI7d96xqqYABbJJ+z2oK7qNvfM2pQSak7rZ2Zc/ool5zXEcrkSDBAUKhUBcYyCOxzH6RxNdJDyoZhHtGgxI3KjYqLiMiTOVy+enc9PQirP8Q9Chi517JfTWsc8S2tyI4xKJFOVToQShG7GV9M9snMXwtotpcyMkE9xuX8nSnmWzxjFhhFALgAl9wyPT0oPmfX7qGW9tpdSKpBc2QFw8YacxXCyM8USxxkPISgxhegLEYxSz4qupGSzFxOhl1CS2WaWJFultkt0mIIK4EhLgbiucde9WTVPhuJbma5W5eKWSa1nQhFYRvbpJGOjdHBEh7+wr4Hw2ILOL6YzGdLpZDHEdlwEMTsF2gFGTA2Hou0Y9SQhtY1q9sHjE06T7ItVkRiiF3jhihaESkICrgswbZjcO+fSM1biO9sbdXF20jXenvd7mjhzHcryWZlCxgFCj7drZ7ZqfteELbxi20lzLLcCG9nnymOcl7shdsr5UxtACj0r2k+FIkiaOa9llxa+DgJjjHJh3Key/TchVXccdBQe+g3dzFrMtrNdNcRtZrdDciLsk5oiITaOiYycHPp3OSbzUInDijUTe7zuNsLbZgbcCTm7s9856VN0CsGs0oMYpis0oMYpis0oOZfF0ee3/6ZfxSufV0L4u/Tt/sl/GOue1FZE+8fQtFiOx07/f1Ks9mq6eglcBrp1zFGeohU9pHH7RHYVM/D3grftuZ18vQxIR3I7SEH09v31abjgC0kdneNmZiSxMkmSf8Aurdas1bcXzR2fqlj2nsZ50x12+c+Hl4uc8NcZy205Z2aRJGzKCckn9tf+bHp2PbpXYrG/SaNXjYMrDIIqA/NvZf5J/1JP7qldH0CK1UrCCqsckF2YZ9xuJwfs710WqK6eVU7oTUcjFyJ47NMxP8AWyqcYobnVrCzd5FgZLieRY5Gj3tGBsBZCGwpyehHeqHo7SCXwYE88UmpaoZkjlCTzchYdoaQunTLlm6gkj7q6zxJwkt08MqzSQT27MYpo9pIDgB0KuCrKQB0P9cwsvw3t7eDfHczQyQyy3YumZJHRnQCUtvXDoypkg+ozW9EvnhNbldOvI7kMBG9ysAeVZpFtzHuRHZXbzLkrgnPSqPoUay2lhC7XM//AALMllbF42EnOkAupJd6oqj6A3ZweuCKtPCHENksa2qxXiLfNMwup4VRbmWQEu4dTjJHUZUDGBUrB8L4YmhaC4ni5UBtXwUJlg3NJsYlMq25vpLgjAxgjNBFx37z8JtJK5d2spNzscscFlyT6nAqIfS76ewtbiVYYIbCxkmiaOV3mdvCYjP0Ry8dGOCetX+04Jhj05rAPKYWR48swLhHJO1W246Z6dK3vyDH4LwmW5XI8NnI38vl8rOcY3bfXHeg5hY6O8kmmRzXdxKNSh513ulZdy28KtHEpQhkT9Mc9fMVB75rW0iaS6votNmnma3gu79ciV1eSOBYmijeRSHOzeex9vYY6NqHBEbwW0ccskMlkFFvOoVpEwgjIYMu1wwAyMYOBUHq3BVrbraDxM8NybpzFdKoeR7m4BaTmDbsIYJ6jA2j7wpPClxJBqUMKTybH1jUUkzITzQkUGDJg4c5JOT6k1vw6pNc3/gpZ5TDNql8rgSupMMEULLAGBBVCXyQpHapaLhO1XYqvfWk35SkMM8qK0j3DR+d1ypDROsZO5sZI7Y6VKadwHDIjmI3lvNHeyTpPMFMvO2iJpU3AiSJwM4Pf5DAoIV9Lcahb6ZLeSTWrteT7VldX5aheXbSSBt7BPMe4zvGewqF4j1W7064MSX8kwj0+6dDvYgHmyIm/rhpEXpuPUbR7VcX4IjSaKKJryO6UzXX5RCIyGSUhJElyNhLBVxHtwAFwe+dJuEtPj1CKyk8TJPLZ3GWYqUdJXlaR5CfNzS5YjAwMCggOLWl03dHb3M/6fTXmkYzSM3iEdCZ1LMSjN1Bx061McPM8Gt2iCeZxd6aJ5xJIz75evmwxwmNowFAAHQdKnx8LonSRbi4nnLwC0RmKK0VuGVgibUALZUZdgScVHa/pdr+UI7dRcm7/JcsMG10SMwhZE6ueqy5z1xjtQevx2/+ll//AFg/8xWlxxqWqRWEjzvBCedbCN7WSUuCZQCG5gAK49PX1q1X3Bi3emxWd07+WOAO0beYvEq9QzKehYe2a1JvhlHIjRzX19OrFDtluA4BR1kDKCmAcrjPsTQUnUdI232qWouLnkxWPjFU3EhJuQmRIzZ3HzHdtzgnGQdq41+E3l1OdILq6uNjaXFKQszIOaJOWJSAerAYb2JUZzXT7jgmB7m5uC0m+7t/CyDcNojxtyoxkNj1OapNt8M5U1F0glnt7ZbBbeO4VkLMS4LIwI6+Vm6gDBAIORQUn/F9wIjdcx+e2kRw83Pnyb0R8zP7W39bvnr3qw6z4uyWcW63VpBNHbx4muY5ZFuHuEjaZNsrumYyRkYG77Bi9fmqs9hTEm02gstu8fViQTB/o55m8Zz2+VfP5sYpFm8XcTXUk0Swc1yqskSPzFCBFCht4DbjkkjPqchq8MxeE1maxidzbm0juVSSR5NknM5bbS7EgNuJPzA9qv1V/h/hIW8sk8k8lzcSqiNNIEBEaZ2ooRQFHXJ9yATVgoFKUoFKUoFKUoOZ/F36dv8AZL+MdRvAfBniGE0w/QqfKP8AMb+0fxq68U8Km8uINxxFGJC/uclMKPbOD19Ovyqx28CqoVVCqoAAAwAB6D2rm9jvcmqU7+pzawqce11nff7c3okYHasgVmldKCMUpSgonHMwtL+wvWcJGGmtpyScbHjaRD7dCjfewqGtreUcK3Ejkma4huLl+mD+lYuQB7bP4Gp34p6RPeWq2kFuZOc6lpd6qkOx0O5gTlsqW6D2+yrTHpcYgEGwGIRiLYeoMYXZtOe429KCj6lqttbaHZy3G0ulvA1rlGf/AItbYtGRtBwcg9T0qoz2fh7GxuY5JDLe216LpjJI3NL20ku5tzYBV1GCMfhXQtN+GFtDJG3MuJUh3GGGWcvDFuBHkQj2JHXPf1rFt8LrVMDdO6LFPDDG8u5IEnBVxEMZB2kjLE4GPag51pWjqw0Ni8269WeK5InlBkiVRiP6XkXHTy46E+vWvvT7HdNFacyUQLrV3AqiVwRDyAeWG3btpyR3z1PXrXT7bgK3QWQXmY0/fyMuP1xg7/L5v4VA6/8ADjM9uYOZse+lu7lxKEeNni274yMEeYLgDJ+7NBR7y8khupNLhilntxqOVh8QULJyeZ4fmuei7sN1PXb1PWvS44W3PbLc27RKdUSGOE3nOMVs8TyNDuikO39Jls9GwR1xXS4PhxbrDsDz8zxHivEGUm45+Nu/eRg+Xy4III+2sTfDa2aDlF593iPF88TEXHPxt5m8DoQvl6AAD5jNBy7TeHoZ5/0odv8A524tfrpR+gEUjhBhxg7v1h5vTOKkdGufDXiXjybY11TUrSUsx2hHy6E9cDaVf/uFX0/DC2ETIJLhS1217zFmKyrOy7CVcDIGCfn17163Xw3tZLSa1bmmO4uGuXO8buazBiVO3oMjtj1oOM3l5PEnOLOstxpdxcsQSuDPdv1x/wBBAz7H5VY+INBg0/UoxHcSQx/ky5LS73lkQ5YGRN7Hq2ewwMkkY9OjXvw8tZXVnVyFtPAhN2F5AOQO2dwP62fQVHr8JrQ/WSXMx5L2+ZZy5ELAAIDjoFxkAdASc5zQc11m9e0M4tYbi0jk0sECSXMj/pUTnsoduU2Cy46HqT0zVrsOGobLiGzjgZtpsZshpHc5DOC+WJ27u+BgZzgVZZPhbaucyyXMzclrdmknLFoSBhDgAYUjcO3m6nJr20T4dwW1xHcCW4llijaJGmmMmI2GAnUdFHXAGO5oLYBWawKzQKxis0oFKUoFKUoFKUoFKUoFKUoGKUpQKUpQKUpQKUpQKUpQKUpQKUpQKUpQKUpQKUpQKUpQKUpQKUpQKUpQ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38" name="Picture 14" descr="http://www.canartv.com/ctv/images/noticias/senplad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91" y="1636899"/>
            <a:ext cx="184976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5" t="9838" r="29149" b="7990"/>
          <a:stretch/>
        </p:blipFill>
        <p:spPr bwMode="auto">
          <a:xfrm>
            <a:off x="6876256" y="1598042"/>
            <a:ext cx="1420754" cy="199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 descr="http://www.progresoverde.org/images/organic-certification-ecuad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66976"/>
            <a:ext cx="2160240" cy="164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481726" y="613967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U</a:t>
            </a:r>
            <a:r>
              <a:rPr lang="es-ES" dirty="0" smtClean="0"/>
              <a:t>tilización </a:t>
            </a:r>
            <a:r>
              <a:rPr lang="es-ES" dirty="0"/>
              <a:t>de las capacidades y los conocimientos </a:t>
            </a:r>
            <a:r>
              <a:rPr lang="es-ES" dirty="0" smtClean="0"/>
              <a:t>de </a:t>
            </a:r>
            <a:r>
              <a:rPr lang="es-ES" dirty="0"/>
              <a:t>la población.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307975" y="4109894"/>
            <a:ext cx="3463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Cambio de la Matriz Productiva:</a:t>
            </a:r>
            <a:endParaRPr lang="es-EC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432490" y="4650083"/>
            <a:ext cx="44911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dirty="0" smtClean="0"/>
              <a:t>Diversificación Productiva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 smtClean="0"/>
              <a:t>Generar producción con valor agregado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 smtClean="0"/>
              <a:t>Sustitución de importaciones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 smtClean="0"/>
              <a:t>Fomento de las exportaciones</a:t>
            </a:r>
          </a:p>
          <a:p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463183" y="2774214"/>
            <a:ext cx="20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Sectores Priorizados</a:t>
            </a:r>
            <a:endParaRPr lang="es-EC" dirty="0"/>
          </a:p>
        </p:txBody>
      </p:sp>
      <p:sp>
        <p:nvSpPr>
          <p:cNvPr id="19" name="18 CuadroTexto"/>
          <p:cNvSpPr txBox="1"/>
          <p:nvPr/>
        </p:nvSpPr>
        <p:spPr>
          <a:xfrm>
            <a:off x="3491880" y="3590078"/>
            <a:ext cx="20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Agroindustria </a:t>
            </a:r>
            <a:endParaRPr lang="es-EC" dirty="0"/>
          </a:p>
        </p:txBody>
      </p:sp>
      <p:sp>
        <p:nvSpPr>
          <p:cNvPr id="20" name="19 CuadroTexto"/>
          <p:cNvSpPr txBox="1"/>
          <p:nvPr/>
        </p:nvSpPr>
        <p:spPr>
          <a:xfrm>
            <a:off x="6372200" y="3804153"/>
            <a:ext cx="209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Panela Granulada</a:t>
            </a:r>
            <a:endParaRPr lang="es-EC" dirty="0"/>
          </a:p>
        </p:txBody>
      </p:sp>
      <p:sp>
        <p:nvSpPr>
          <p:cNvPr id="11" name="10 Flecha curvada hacia arriba"/>
          <p:cNvSpPr/>
          <p:nvPr/>
        </p:nvSpPr>
        <p:spPr>
          <a:xfrm>
            <a:off x="2039751" y="3308760"/>
            <a:ext cx="1308113" cy="49539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2" name="21 Flecha curvada hacia arriba"/>
          <p:cNvSpPr/>
          <p:nvPr/>
        </p:nvSpPr>
        <p:spPr>
          <a:xfrm>
            <a:off x="5203064" y="4217293"/>
            <a:ext cx="1308113" cy="49539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544766" y="5036835"/>
            <a:ext cx="2662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Diversificación de Actores </a:t>
            </a:r>
            <a:endParaRPr lang="es-EC" b="1" dirty="0"/>
          </a:p>
        </p:txBody>
      </p:sp>
      <p:sp>
        <p:nvSpPr>
          <p:cNvPr id="13" name="12 Cerrar llave"/>
          <p:cNvSpPr/>
          <p:nvPr/>
        </p:nvSpPr>
        <p:spPr>
          <a:xfrm>
            <a:off x="4592952" y="4650083"/>
            <a:ext cx="661406" cy="11428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24 CuadroTexto"/>
          <p:cNvSpPr txBox="1"/>
          <p:nvPr/>
        </p:nvSpPr>
        <p:spPr>
          <a:xfrm>
            <a:off x="584890" y="980728"/>
            <a:ext cx="3953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smtClean="0"/>
              <a:t>¿Por qué seleccionar este producto?</a:t>
            </a:r>
            <a:endParaRPr lang="es-EC" sz="2000" b="1" i="1" dirty="0"/>
          </a:p>
        </p:txBody>
      </p:sp>
      <p:pic>
        <p:nvPicPr>
          <p:cNvPr id="18" name="17 Imagen" descr="http://blogs.espe.edu.ec/wp-content/uploads/2013/09/LOGO-PRINCIPAL5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451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67544" y="404664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smtClean="0"/>
              <a:t>Constitución de la Asociación de Mujeres Productivas de Suncamal</a:t>
            </a:r>
          </a:p>
          <a:p>
            <a:endParaRPr lang="es-EC" sz="2000" b="1" i="1" dirty="0"/>
          </a:p>
        </p:txBody>
      </p:sp>
      <p:pic>
        <p:nvPicPr>
          <p:cNvPr id="6146" name="Picture 2" descr="http://www.dehuorg.com/portal/images/stories/logotipos-clientes/Logo%20FMarc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1193"/>
            <a:ext cx="1850045" cy="112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onografias.com/trabajos82/presupuesto-microempresa-biocana-y-suncal/image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16" y="2935529"/>
            <a:ext cx="1844387" cy="141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939775" y="979912"/>
            <a:ext cx="30603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/>
              <a:t>Acuerdo Ministerial Nº 00570 del MIES de la Concesión de Personería Jurídica a las Cooperativas, Cooperativas, Asociaciones,</a:t>
            </a:r>
            <a:endParaRPr lang="es-EC" sz="1600" dirty="0"/>
          </a:p>
        </p:txBody>
      </p:sp>
      <p:pic>
        <p:nvPicPr>
          <p:cNvPr id="8" name="7 Imagen"/>
          <p:cNvPicPr/>
          <p:nvPr/>
        </p:nvPicPr>
        <p:blipFill rotWithShape="1">
          <a:blip r:embed="rId4" cstate="print"/>
          <a:srcRect l="16956" t="20734" r="39572" b="43634"/>
          <a:stretch/>
        </p:blipFill>
        <p:spPr bwMode="auto">
          <a:xfrm>
            <a:off x="205508" y="2935529"/>
            <a:ext cx="3093085" cy="132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s://encrypted-tbn3.gstatic.com/images?q=tbn:ANd9GcTrzMdpYk6PW9KB1iQczzu_4dhxzkuB2TtcR_BrqLv-UDi6w2w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0825" r="9928" b="38222"/>
          <a:stretch/>
        </p:blipFill>
        <p:spPr bwMode="auto">
          <a:xfrm>
            <a:off x="6373190" y="5280409"/>
            <a:ext cx="2380343" cy="62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agricultura.gob.ec/wp-content/uploads/2013/04/25-abril_magap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9" b="23575"/>
          <a:stretch/>
        </p:blipFill>
        <p:spPr bwMode="auto">
          <a:xfrm>
            <a:off x="6373189" y="3591600"/>
            <a:ext cx="238034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tramitesciudadanos.gob.ec/logos_instituciones/isologo_ptc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8" b="11141"/>
          <a:stretch/>
        </p:blipFill>
        <p:spPr bwMode="auto">
          <a:xfrm>
            <a:off x="6343210" y="1667781"/>
            <a:ext cx="2364003" cy="60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Flecha a la derecha con bandas"/>
          <p:cNvSpPr/>
          <p:nvPr/>
        </p:nvSpPr>
        <p:spPr>
          <a:xfrm rot="1480006">
            <a:off x="2532957" y="2271305"/>
            <a:ext cx="1044577" cy="40583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a la derecha con bandas"/>
          <p:cNvSpPr/>
          <p:nvPr/>
        </p:nvSpPr>
        <p:spPr>
          <a:xfrm rot="5187985">
            <a:off x="1176541" y="2486238"/>
            <a:ext cx="432048" cy="40583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Abrir llave"/>
          <p:cNvSpPr/>
          <p:nvPr/>
        </p:nvSpPr>
        <p:spPr>
          <a:xfrm>
            <a:off x="5724128" y="1918269"/>
            <a:ext cx="504055" cy="3674197"/>
          </a:xfrm>
          <a:prstGeom prst="leftBrace">
            <a:avLst>
              <a:gd name="adj1" fmla="val 12948"/>
              <a:gd name="adj2" fmla="val 8594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3554770" y="2480364"/>
            <a:ext cx="2414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8 </a:t>
            </a:r>
            <a:r>
              <a:rPr lang="es-ES" b="1" dirty="0"/>
              <a:t>de junio del año 2001</a:t>
            </a:r>
            <a:endParaRPr lang="es-EC" b="1" dirty="0"/>
          </a:p>
        </p:txBody>
      </p:sp>
      <p:sp>
        <p:nvSpPr>
          <p:cNvPr id="15" name="14 Rectángulo"/>
          <p:cNvSpPr/>
          <p:nvPr/>
        </p:nvSpPr>
        <p:spPr>
          <a:xfrm>
            <a:off x="3734803" y="4935026"/>
            <a:ext cx="1864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/>
              <a:t>Ley Orgánica de la Economía Popular y Solidaria y del Sector Financiero Popular y Solidario</a:t>
            </a:r>
            <a:r>
              <a:rPr lang="es-ES" sz="1400" dirty="0" smtClean="0"/>
              <a:t>.</a:t>
            </a:r>
            <a:endParaRPr lang="es-ES" sz="1400" dirty="0"/>
          </a:p>
          <a:p>
            <a:pPr algn="ctr"/>
            <a:r>
              <a:rPr lang="es-ES" sz="1400" b="1" dirty="0"/>
              <a:t>Registro Oficial 444 de 10-</a:t>
            </a:r>
            <a:r>
              <a:rPr lang="es-ES" sz="1400" b="1" dirty="0" err="1"/>
              <a:t>may</a:t>
            </a:r>
            <a:r>
              <a:rPr lang="es-ES" sz="1400" b="1" dirty="0"/>
              <a:t>-2011</a:t>
            </a:r>
            <a:endParaRPr lang="es-EC" sz="1400" b="1" dirty="0"/>
          </a:p>
          <a:p>
            <a:pPr algn="ctr"/>
            <a:endParaRPr lang="es-ES" sz="1400" dirty="0" smtClean="0"/>
          </a:p>
        </p:txBody>
      </p:sp>
      <p:sp>
        <p:nvSpPr>
          <p:cNvPr id="16" name="15 CuadroTexto"/>
          <p:cNvSpPr txBox="1"/>
          <p:nvPr/>
        </p:nvSpPr>
        <p:spPr>
          <a:xfrm>
            <a:off x="6077134" y="1284802"/>
            <a:ext cx="1541158" cy="38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Regular</a:t>
            </a:r>
            <a:endParaRPr lang="es-EC" b="1" i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6077134" y="3215876"/>
            <a:ext cx="1541158" cy="38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Controlar</a:t>
            </a:r>
            <a:endParaRPr lang="es-EC" b="1" i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6077134" y="4898075"/>
            <a:ext cx="1541158" cy="38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Ejecutar </a:t>
            </a:r>
            <a:endParaRPr lang="es-EC" b="1" i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6077134" y="2457240"/>
            <a:ext cx="2997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EPS</a:t>
            </a:r>
            <a:r>
              <a:rPr lang="es-ES" dirty="0" smtClean="0"/>
              <a:t> – </a:t>
            </a:r>
            <a:r>
              <a:rPr lang="es-ES" dirty="0" err="1" smtClean="0"/>
              <a:t>AEPYS</a:t>
            </a:r>
            <a:endParaRPr lang="es-ES" dirty="0" smtClean="0"/>
          </a:p>
          <a:p>
            <a:pPr algn="ctr"/>
            <a:r>
              <a:rPr lang="es-ES" dirty="0" smtClean="0"/>
              <a:t>Art 18, Sector Asociativo</a:t>
            </a:r>
            <a:endParaRPr lang="es-EC" dirty="0"/>
          </a:p>
        </p:txBody>
      </p:sp>
      <p:sp>
        <p:nvSpPr>
          <p:cNvPr id="23" name="22 Flecha a la derecha con bandas"/>
          <p:cNvSpPr/>
          <p:nvPr/>
        </p:nvSpPr>
        <p:spPr>
          <a:xfrm rot="5190269">
            <a:off x="4336358" y="4282750"/>
            <a:ext cx="432048" cy="40583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Cerrar llave"/>
          <p:cNvSpPr/>
          <p:nvPr/>
        </p:nvSpPr>
        <p:spPr>
          <a:xfrm>
            <a:off x="3298593" y="4680640"/>
            <a:ext cx="315969" cy="182365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CuadroTexto"/>
          <p:cNvSpPr txBox="1"/>
          <p:nvPr/>
        </p:nvSpPr>
        <p:spPr>
          <a:xfrm>
            <a:off x="611560" y="4713664"/>
            <a:ext cx="28450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/>
              <a:t>Buen vivir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/>
              <a:t>Trabajo sobre el capital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/>
              <a:t>Colectividad sobre Individual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/>
              <a:t>Comercio Justo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" sz="1600" dirty="0" smtClean="0"/>
              <a:t>Desarrollo social</a:t>
            </a:r>
            <a:endParaRPr lang="es-EC" sz="1600" dirty="0"/>
          </a:p>
        </p:txBody>
      </p:sp>
      <p:pic>
        <p:nvPicPr>
          <p:cNvPr id="24" name="23 Imagen" descr="http://blogs.espe.edu.ec/wp-content/uploads/2013/09/LOGO-PRINCIPAL5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89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2.bp.blogspot.com/_8S3WlnRWws8/SdgF96Go0HI/AAAAAAAAANI/oSmlFEV_Gwk/s320/codex_alimentari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624" y="3351418"/>
            <a:ext cx="180975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fao.org/sd/2002/img/KN0801fa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37429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libertadparalahumanidad.files.wordpress.com/2011/07/omsms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78" y="2523698"/>
            <a:ext cx="1152128" cy="127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encrypted-tbn2.gstatic.com/images?q=tbn:ANd9GcR0UMP0RdPfCoxX9eerYC8bDjnEGx6vjGNg0UALR7bGCUYuT76Hk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082" y="2615149"/>
            <a:ext cx="1112747" cy="108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www.bogota.unal.edu.co/img/149/0/objects/images/formacion/2012/mayo/BP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32" y="4334300"/>
            <a:ext cx="1065220" cy="106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tramitesciudadanos.gob.ec/logos_instituciones/inen_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20" y="1220823"/>
            <a:ext cx="1591164" cy="66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Flecha a la derecha con bandas"/>
          <p:cNvSpPr/>
          <p:nvPr/>
        </p:nvSpPr>
        <p:spPr>
          <a:xfrm rot="12966254">
            <a:off x="3165674" y="3159267"/>
            <a:ext cx="432048" cy="40583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lecha a la derecha con bandas"/>
          <p:cNvSpPr/>
          <p:nvPr/>
        </p:nvSpPr>
        <p:spPr>
          <a:xfrm rot="16200000">
            <a:off x="2251966" y="3837206"/>
            <a:ext cx="432048" cy="40583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Flecha izquierda y derecha"/>
          <p:cNvSpPr/>
          <p:nvPr/>
        </p:nvSpPr>
        <p:spPr>
          <a:xfrm rot="16200000">
            <a:off x="2149107" y="2066695"/>
            <a:ext cx="648071" cy="41614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3165722" y="1370451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/>
              <a:t>NTE</a:t>
            </a:r>
            <a:r>
              <a:rPr lang="es-ES" b="1" dirty="0"/>
              <a:t> </a:t>
            </a:r>
            <a:r>
              <a:rPr lang="es-ES" b="1" dirty="0" err="1"/>
              <a:t>INEN</a:t>
            </a:r>
            <a:r>
              <a:rPr lang="es-ES" b="1" dirty="0"/>
              <a:t> 2 332:2002 </a:t>
            </a:r>
            <a:endParaRPr lang="es-EC" dirty="0"/>
          </a:p>
        </p:txBody>
      </p:sp>
      <p:sp>
        <p:nvSpPr>
          <p:cNvPr id="16" name="15 Flecha a la derecha con bandas"/>
          <p:cNvSpPr/>
          <p:nvPr/>
        </p:nvSpPr>
        <p:spPr>
          <a:xfrm rot="7627326">
            <a:off x="5638869" y="3148499"/>
            <a:ext cx="432048" cy="40583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Flecha a la derecha con bandas"/>
          <p:cNvSpPr/>
          <p:nvPr/>
        </p:nvSpPr>
        <p:spPr>
          <a:xfrm rot="12966254">
            <a:off x="5663142" y="4285153"/>
            <a:ext cx="432048" cy="40583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Flecha a la derecha con bandas"/>
          <p:cNvSpPr/>
          <p:nvPr/>
        </p:nvSpPr>
        <p:spPr>
          <a:xfrm>
            <a:off x="5388794" y="1333945"/>
            <a:ext cx="432048" cy="40583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Flecha curvada hacia la izquierda"/>
          <p:cNvSpPr/>
          <p:nvPr/>
        </p:nvSpPr>
        <p:spPr>
          <a:xfrm rot="10800000">
            <a:off x="1286455" y="2073568"/>
            <a:ext cx="563329" cy="303953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67544" y="404664"/>
            <a:ext cx="3953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smtClean="0"/>
              <a:t>Normas de agricultura e inocuidad</a:t>
            </a:r>
          </a:p>
          <a:p>
            <a:endParaRPr lang="es-EC" sz="2000" b="1" i="1" dirty="0"/>
          </a:p>
        </p:txBody>
      </p:sp>
      <p:sp>
        <p:nvSpPr>
          <p:cNvPr id="10" name="9 Flecha curvada hacia arriba"/>
          <p:cNvSpPr/>
          <p:nvPr/>
        </p:nvSpPr>
        <p:spPr>
          <a:xfrm>
            <a:off x="3087590" y="5113098"/>
            <a:ext cx="3202388" cy="62015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320646" y="4779314"/>
            <a:ext cx="2702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 smtClean="0"/>
              <a:t>R.O. 108 </a:t>
            </a:r>
            <a:r>
              <a:rPr lang="es-EC" b="1" dirty="0"/>
              <a:t>del 17 de diciembre de 2009.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675806" y="2235937"/>
            <a:ext cx="2203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R.O No. 696 de 4 de Noviembre del </a:t>
            </a:r>
            <a:r>
              <a:rPr lang="es-ES" b="1" dirty="0" smtClean="0"/>
              <a:t>2002</a:t>
            </a:r>
            <a:endParaRPr lang="es-ES" b="1" dirty="0"/>
          </a:p>
        </p:txBody>
      </p:sp>
      <p:pic>
        <p:nvPicPr>
          <p:cNvPr id="1026" name="Picture 2" descr="http://www.fiitgt.com/images/Logo_GLOBALGAP_CMYK_300dp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595" y="5661248"/>
            <a:ext cx="2051720" cy="57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21 Imagen" descr="http://blogs.espe.edu.ec/wp-content/uploads/2013/09/LOGO-PRINCIPAL5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96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www.radiorebelde.cu/noticias/economia/imagenes/cana-siemb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44" y="1749877"/>
            <a:ext cx="1429723" cy="178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970618" y="1288212"/>
            <a:ext cx="1769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Cultivo y Cosecha ( º </a:t>
            </a:r>
            <a:r>
              <a:rPr lang="es-ES" b="1" dirty="0" err="1" smtClean="0"/>
              <a:t>Brix</a:t>
            </a:r>
            <a:r>
              <a:rPr lang="es-ES" b="1" dirty="0" smtClean="0"/>
              <a:t>)</a:t>
            </a:r>
          </a:p>
          <a:p>
            <a:endParaRPr lang="es-EC" b="1" dirty="0"/>
          </a:p>
        </p:txBody>
      </p:sp>
      <p:pic>
        <p:nvPicPr>
          <p:cNvPr id="8202" name="Picture 10" descr="https://encrypted-tbn3.gstatic.com/images?q=tbn:ANd9GcQTnGCvP7yxPul573RcdAySmgpz4sOVTozhQ6QgjoM8i5_A6Vj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000" y="2182930"/>
            <a:ext cx="2055604" cy="154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282130" y="898191"/>
            <a:ext cx="1688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Siembra y fertilización</a:t>
            </a:r>
          </a:p>
          <a:p>
            <a:endParaRPr lang="es-EC" b="1" dirty="0"/>
          </a:p>
        </p:txBody>
      </p:sp>
      <p:pic>
        <p:nvPicPr>
          <p:cNvPr id="19" name="Picture 4" descr="https://encrypted-tbn3.gstatic.com/images?q=tbn:ANd9GcSp1QRuKCFfL084jkLdKYApbyPruJy5ZnOHaupi5zGGj11cvJ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99507"/>
            <a:ext cx="2065700" cy="137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19 Imagen"/>
          <p:cNvPicPr/>
          <p:nvPr/>
        </p:nvPicPr>
        <p:blipFill rotWithShape="1">
          <a:blip r:embed="rId6" cstate="print"/>
          <a:srcRect l="18313" t="33323" r="11542" b="11954"/>
          <a:stretch/>
        </p:blipFill>
        <p:spPr bwMode="auto">
          <a:xfrm>
            <a:off x="5292605" y="3332921"/>
            <a:ext cx="2391051" cy="130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 El censo  recorre los sectores de Puerto Quito, Pedro Vicente Maldonado, San Miguel de los Bancos, Tandapi, Pacto, Nanegal, Gualea y Mindo (noroccidente de Pichincha). Foto: Marco Salgado |  El Telégraf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9" b="4705"/>
          <a:stretch/>
        </p:blipFill>
        <p:spPr bwMode="auto">
          <a:xfrm>
            <a:off x="6710752" y="4362988"/>
            <a:ext cx="2255776" cy="133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3776399" y="1888376"/>
            <a:ext cx="176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Transporte</a:t>
            </a:r>
          </a:p>
          <a:p>
            <a:endParaRPr lang="es-EC" b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7683656" y="3496697"/>
            <a:ext cx="176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Molienda</a:t>
            </a:r>
          </a:p>
          <a:p>
            <a:endParaRPr lang="es-EC" b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282130" y="271099"/>
            <a:ext cx="4709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smtClean="0"/>
              <a:t>Proceso Productivo</a:t>
            </a:r>
            <a:endParaRPr lang="es-EC" sz="2000" b="1" i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846822" y="4091709"/>
            <a:ext cx="13190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-Semillas </a:t>
            </a:r>
          </a:p>
          <a:p>
            <a:endParaRPr lang="es-ES" dirty="0"/>
          </a:p>
          <a:p>
            <a:r>
              <a:rPr lang="es-ES" dirty="0" smtClean="0"/>
              <a:t>-Variedades </a:t>
            </a:r>
          </a:p>
          <a:p>
            <a:endParaRPr lang="es-ES" dirty="0" smtClean="0"/>
          </a:p>
          <a:p>
            <a:r>
              <a:rPr lang="es-ES" dirty="0" smtClean="0"/>
              <a:t>-Suelos y abonos</a:t>
            </a:r>
          </a:p>
          <a:p>
            <a:endParaRPr lang="es-ES" dirty="0"/>
          </a:p>
          <a:p>
            <a:r>
              <a:rPr lang="es-ES" dirty="0" smtClean="0"/>
              <a:t>-Siembra y corte</a:t>
            </a:r>
            <a:endParaRPr lang="es-EC" dirty="0"/>
          </a:p>
        </p:txBody>
      </p:sp>
      <p:sp>
        <p:nvSpPr>
          <p:cNvPr id="28" name="27 CuadroTexto"/>
          <p:cNvSpPr txBox="1"/>
          <p:nvPr/>
        </p:nvSpPr>
        <p:spPr>
          <a:xfrm>
            <a:off x="2666373" y="4045390"/>
            <a:ext cx="15663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- De 6 a 12 pies</a:t>
            </a:r>
          </a:p>
          <a:p>
            <a:pPr marL="285750" indent="-285750">
              <a:buFontTx/>
              <a:buChar char="-"/>
            </a:pPr>
            <a:endParaRPr lang="es-ES" dirty="0"/>
          </a:p>
          <a:p>
            <a:r>
              <a:rPr lang="es-ES" dirty="0" smtClean="0"/>
              <a:t>-</a:t>
            </a:r>
            <a:r>
              <a:rPr lang="es-ES" dirty="0"/>
              <a:t>26 a 30 </a:t>
            </a:r>
            <a:r>
              <a:rPr lang="es-ES" dirty="0" err="1" smtClean="0"/>
              <a:t>ºC</a:t>
            </a:r>
            <a:endParaRPr lang="es-ES" dirty="0" smtClean="0"/>
          </a:p>
          <a:p>
            <a:endParaRPr lang="es-ES" dirty="0"/>
          </a:p>
          <a:p>
            <a:r>
              <a:rPr lang="es-ES" dirty="0" smtClean="0"/>
              <a:t>- 3 canutos</a:t>
            </a:r>
          </a:p>
          <a:p>
            <a:r>
              <a:rPr lang="es-ES" dirty="0" smtClean="0"/>
              <a:t>Mecollaje</a:t>
            </a:r>
          </a:p>
          <a:p>
            <a:endParaRPr lang="es-ES" dirty="0"/>
          </a:p>
          <a:p>
            <a:r>
              <a:rPr lang="es-ES" dirty="0" smtClean="0"/>
              <a:t>- Rendimiento</a:t>
            </a:r>
          </a:p>
          <a:p>
            <a:endParaRPr lang="es-EC" dirty="0"/>
          </a:p>
        </p:txBody>
      </p:sp>
      <p:pic>
        <p:nvPicPr>
          <p:cNvPr id="8204" name="Picture 12" descr="http://genesis.uag.mx/edmedia/material/quimicaii/images/Carbohidratos_clip_image01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90"/>
          <a:stretch/>
        </p:blipFill>
        <p:spPr bwMode="auto">
          <a:xfrm>
            <a:off x="4054671" y="692005"/>
            <a:ext cx="4543425" cy="66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4981050" y="4811448"/>
            <a:ext cx="19248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-Pesaje</a:t>
            </a:r>
          </a:p>
          <a:p>
            <a:pPr marL="285750" indent="-285750">
              <a:buFontTx/>
              <a:buChar char="-"/>
            </a:pPr>
            <a:endParaRPr lang="es-ES" dirty="0" smtClean="0"/>
          </a:p>
          <a:p>
            <a:r>
              <a:rPr lang="es-ES" dirty="0" smtClean="0"/>
              <a:t>-</a:t>
            </a:r>
            <a:r>
              <a:rPr lang="es-ES" dirty="0" err="1" smtClean="0"/>
              <a:t>1ra</a:t>
            </a:r>
            <a:r>
              <a:rPr lang="es-ES" dirty="0" smtClean="0"/>
              <a:t> Limpieza</a:t>
            </a:r>
          </a:p>
          <a:p>
            <a:endParaRPr lang="es-ES" dirty="0" smtClean="0"/>
          </a:p>
          <a:p>
            <a:r>
              <a:rPr lang="es-ES" dirty="0" smtClean="0"/>
              <a:t>- Filtros e impurezas</a:t>
            </a:r>
            <a:endParaRPr lang="es-ES" dirty="0"/>
          </a:p>
          <a:p>
            <a:endParaRPr lang="es-EC" dirty="0"/>
          </a:p>
        </p:txBody>
      </p:sp>
      <p:cxnSp>
        <p:nvCxnSpPr>
          <p:cNvPr id="14" name="13 Conector curvado"/>
          <p:cNvCxnSpPr/>
          <p:nvPr/>
        </p:nvCxnSpPr>
        <p:spPr>
          <a:xfrm rot="16200000" flipH="1">
            <a:off x="3849523" y="5189802"/>
            <a:ext cx="2018340" cy="364713"/>
          </a:xfrm>
          <a:prstGeom prst="curvedConnector3">
            <a:avLst>
              <a:gd name="adj1" fmla="val 10033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curvado"/>
          <p:cNvCxnSpPr/>
          <p:nvPr/>
        </p:nvCxnSpPr>
        <p:spPr>
          <a:xfrm rot="16200000" flipH="1">
            <a:off x="-395966" y="4585141"/>
            <a:ext cx="2018340" cy="364713"/>
          </a:xfrm>
          <a:prstGeom prst="curvedConnector3">
            <a:avLst>
              <a:gd name="adj1" fmla="val 10033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curvado"/>
          <p:cNvCxnSpPr/>
          <p:nvPr/>
        </p:nvCxnSpPr>
        <p:spPr>
          <a:xfrm rot="16200000" flipH="1">
            <a:off x="1492011" y="4807564"/>
            <a:ext cx="2018340" cy="364713"/>
          </a:xfrm>
          <a:prstGeom prst="curvedConnector3">
            <a:avLst>
              <a:gd name="adj1" fmla="val 10033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5" t="18589" r="27743" b="34227"/>
          <a:stretch/>
        </p:blipFill>
        <p:spPr bwMode="auto">
          <a:xfrm>
            <a:off x="7020272" y="1271977"/>
            <a:ext cx="2110071" cy="199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5 CuadroTexto"/>
          <p:cNvSpPr txBox="1"/>
          <p:nvPr/>
        </p:nvSpPr>
        <p:spPr>
          <a:xfrm>
            <a:off x="5825769" y="2534707"/>
            <a:ext cx="1769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Recolección y selección</a:t>
            </a:r>
          </a:p>
          <a:p>
            <a:endParaRPr lang="es-EC" b="1" dirty="0"/>
          </a:p>
        </p:txBody>
      </p:sp>
      <p:pic>
        <p:nvPicPr>
          <p:cNvPr id="23" name="22 Imagen" descr="http://blogs.espe.edu.ec/wp-content/uploads/2013/09/LOGO-PRINCIPAL5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61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http://www.nasaindustrialycomercial.com/imagenes/PRELIMPIADOR_Y_BATEA_(PANELA).JPG"/>
          <p:cNvPicPr/>
          <p:nvPr/>
        </p:nvPicPr>
        <p:blipFill>
          <a:blip r:embed="rId2" cstate="print"/>
          <a:srcRect l="13580" t="13412" r="9877" b="13647"/>
          <a:stretch>
            <a:fillRect/>
          </a:stretch>
        </p:blipFill>
        <p:spPr bwMode="auto">
          <a:xfrm>
            <a:off x="467646" y="2056811"/>
            <a:ext cx="2229222" cy="1417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6" t="8363"/>
          <a:stretch/>
        </p:blipFill>
        <p:spPr bwMode="auto">
          <a:xfrm>
            <a:off x="6361242" y="3325554"/>
            <a:ext cx="2284048" cy="152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555784" y="710079"/>
            <a:ext cx="4709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 smtClean="0"/>
              <a:t>Proceso Productivo</a:t>
            </a:r>
            <a:endParaRPr lang="es-EC" sz="2000" b="1" i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687402" y="1335295"/>
            <a:ext cx="176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Pre limpieza</a:t>
            </a:r>
          </a:p>
          <a:p>
            <a:endParaRPr lang="es-EC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2840607" y="1977863"/>
            <a:ext cx="176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Clarificación </a:t>
            </a:r>
          </a:p>
          <a:p>
            <a:endParaRPr lang="es-EC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54403" y="4138397"/>
            <a:ext cx="1855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-PH 6  - 6,5</a:t>
            </a:r>
          </a:p>
          <a:p>
            <a:endParaRPr lang="es-ES" dirty="0"/>
          </a:p>
          <a:p>
            <a:r>
              <a:rPr lang="es-ES" dirty="0" smtClean="0"/>
              <a:t>- 2 da limpieza de jugo</a:t>
            </a:r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675335" y="4738562"/>
            <a:ext cx="1855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 err="1" smtClean="0"/>
              <a:t>3ra</a:t>
            </a:r>
            <a:r>
              <a:rPr lang="es-ES" dirty="0" smtClean="0"/>
              <a:t> limpieza de jugo</a:t>
            </a:r>
          </a:p>
          <a:p>
            <a:pPr marL="285750" indent="-285750">
              <a:buFontTx/>
              <a:buChar char="-"/>
            </a:pPr>
            <a:r>
              <a:rPr lang="es-ES" dirty="0" smtClean="0"/>
              <a:t>50º a 60º C</a:t>
            </a:r>
          </a:p>
          <a:p>
            <a:pPr marL="285750" indent="-285750">
              <a:buFontTx/>
              <a:buChar char="-"/>
            </a:pPr>
            <a:endParaRPr lang="es-EC" dirty="0"/>
          </a:p>
        </p:txBody>
      </p:sp>
      <p:pic>
        <p:nvPicPr>
          <p:cNvPr id="13" name="12 Imagen"/>
          <p:cNvPicPr/>
          <p:nvPr/>
        </p:nvPicPr>
        <p:blipFill rotWithShape="1">
          <a:blip r:embed="rId4" cstate="print"/>
          <a:srcRect r="50000"/>
          <a:stretch/>
        </p:blipFill>
        <p:spPr bwMode="auto">
          <a:xfrm>
            <a:off x="2632512" y="2624194"/>
            <a:ext cx="1920332" cy="140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4674742" y="5036983"/>
            <a:ext cx="1855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pPr marL="285750" indent="-285750">
              <a:buFontTx/>
              <a:buChar char="-"/>
            </a:pPr>
            <a:r>
              <a:rPr lang="es-ES" dirty="0" smtClean="0"/>
              <a:t>80º C</a:t>
            </a:r>
          </a:p>
          <a:p>
            <a:pPr marL="285750" indent="-285750">
              <a:buFontTx/>
              <a:buChar char="-"/>
            </a:pPr>
            <a:r>
              <a:rPr lang="es-ES" dirty="0" smtClean="0"/>
              <a:t>90% agua </a:t>
            </a:r>
          </a:p>
          <a:p>
            <a:pPr marL="285750" indent="-285750">
              <a:buFontTx/>
              <a:buChar char="-"/>
            </a:pPr>
            <a:r>
              <a:rPr lang="es-ES" dirty="0" smtClean="0"/>
              <a:t>Batir cristalizar</a:t>
            </a:r>
            <a:endParaRPr lang="es-EC" dirty="0"/>
          </a:p>
        </p:txBody>
      </p:sp>
      <p:pic>
        <p:nvPicPr>
          <p:cNvPr id="16" name="15 Imagen"/>
          <p:cNvPicPr/>
          <p:nvPr/>
        </p:nvPicPr>
        <p:blipFill rotWithShape="1">
          <a:blip r:embed="rId4" cstate="print"/>
          <a:srcRect l="58017" t="8625" b="9334"/>
          <a:stretch/>
        </p:blipFill>
        <p:spPr bwMode="auto">
          <a:xfrm>
            <a:off x="4466647" y="3179980"/>
            <a:ext cx="2142909" cy="144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CuadroTexto"/>
          <p:cNvSpPr txBox="1"/>
          <p:nvPr/>
        </p:nvSpPr>
        <p:spPr>
          <a:xfrm>
            <a:off x="4591276" y="2442334"/>
            <a:ext cx="1769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Evaporación y Batido</a:t>
            </a:r>
          </a:p>
          <a:p>
            <a:endParaRPr lang="es-EC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6618283" y="2821021"/>
            <a:ext cx="176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Empaque</a:t>
            </a:r>
          </a:p>
          <a:p>
            <a:endParaRPr lang="es-EC" b="1" dirty="0"/>
          </a:p>
        </p:txBody>
      </p:sp>
      <p:cxnSp>
        <p:nvCxnSpPr>
          <p:cNvPr id="19" name="18 Conector curvado"/>
          <p:cNvCxnSpPr/>
          <p:nvPr/>
        </p:nvCxnSpPr>
        <p:spPr>
          <a:xfrm rot="16200000" flipH="1">
            <a:off x="-89009" y="4524564"/>
            <a:ext cx="1529499" cy="364711"/>
          </a:xfrm>
          <a:prstGeom prst="curvedConnector3">
            <a:avLst>
              <a:gd name="adj1" fmla="val 11642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curvado"/>
          <p:cNvCxnSpPr/>
          <p:nvPr/>
        </p:nvCxnSpPr>
        <p:spPr>
          <a:xfrm rot="16200000" flipH="1">
            <a:off x="1963491" y="4842440"/>
            <a:ext cx="1529499" cy="364711"/>
          </a:xfrm>
          <a:prstGeom prst="curvedConnector3">
            <a:avLst>
              <a:gd name="adj1" fmla="val 11642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curvado"/>
          <p:cNvCxnSpPr/>
          <p:nvPr/>
        </p:nvCxnSpPr>
        <p:spPr>
          <a:xfrm rot="16200000" flipH="1">
            <a:off x="3766561" y="5208579"/>
            <a:ext cx="1529499" cy="364711"/>
          </a:xfrm>
          <a:prstGeom prst="curvedConnector3">
            <a:avLst>
              <a:gd name="adj1" fmla="val 11642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19 Imagen" descr="http://blogs.espe.edu.ec/wp-content/uploads/2013/09/LOGO-PRINCIPAL5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11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727094" y="1055769"/>
            <a:ext cx="76328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CAPÍTULO 2</a:t>
            </a:r>
          </a:p>
          <a:p>
            <a:pPr algn="ctr"/>
            <a:r>
              <a:rPr lang="es-ES" sz="2400" b="1" i="1" dirty="0" smtClean="0"/>
              <a:t>Estudio de Mercado.</a:t>
            </a:r>
            <a:endParaRPr lang="es-EC" sz="2400" dirty="0"/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15" y="3356993"/>
            <a:ext cx="2575104" cy="197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761" y="3356993"/>
            <a:ext cx="3696270" cy="196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Flecha a la derecha con muesca"/>
          <p:cNvSpPr/>
          <p:nvPr/>
        </p:nvSpPr>
        <p:spPr>
          <a:xfrm>
            <a:off x="3783446" y="4316670"/>
            <a:ext cx="760072" cy="24079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5 Imagen" descr="http://blogs.espe.edu.ec/wp-content/uploads/2013/09/LOGO-PRINCIPAL5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483" y="255164"/>
            <a:ext cx="1978810" cy="504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4140</TotalTime>
  <Words>1569</Words>
  <Application>Microsoft Office PowerPoint</Application>
  <PresentationFormat>Presentación en pantalla (4:3)</PresentationFormat>
  <Paragraphs>438</Paragraphs>
  <Slides>33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 </vt:lpstr>
      <vt:lpstr>  Importancia en la Constitución , PNBV y COPCI </vt:lpstr>
      <vt:lpstr>Presentación de PowerPoint</vt:lpstr>
      <vt:lpstr>Capítulo 1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lsoria</dc:creator>
  <cp:lastModifiedBy>Guido</cp:lastModifiedBy>
  <cp:revision>282</cp:revision>
  <dcterms:created xsi:type="dcterms:W3CDTF">2013-06-13T20:58:31Z</dcterms:created>
  <dcterms:modified xsi:type="dcterms:W3CDTF">2013-10-14T01:32:48Z</dcterms:modified>
</cp:coreProperties>
</file>