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7" r:id="rId3"/>
    <p:sldId id="321" r:id="rId4"/>
    <p:sldId id="322" r:id="rId5"/>
    <p:sldId id="258" r:id="rId6"/>
    <p:sldId id="257" r:id="rId7"/>
    <p:sldId id="259" r:id="rId8"/>
    <p:sldId id="260" r:id="rId9"/>
    <p:sldId id="261" r:id="rId10"/>
    <p:sldId id="262" r:id="rId11"/>
    <p:sldId id="264" r:id="rId12"/>
    <p:sldId id="265" r:id="rId13"/>
    <p:sldId id="266" r:id="rId14"/>
    <p:sldId id="324" r:id="rId15"/>
    <p:sldId id="267" r:id="rId16"/>
    <p:sldId id="271" r:id="rId17"/>
    <p:sldId id="275" r:id="rId18"/>
    <p:sldId id="303" r:id="rId19"/>
    <p:sldId id="304" r:id="rId20"/>
    <p:sldId id="305" r:id="rId21"/>
    <p:sldId id="306" r:id="rId22"/>
    <p:sldId id="309" r:id="rId23"/>
    <p:sldId id="328" r:id="rId24"/>
    <p:sldId id="310"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25"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14" autoAdjust="0"/>
  </p:normalViewPr>
  <p:slideViewPr>
    <p:cSldViewPr>
      <p:cViewPr>
        <p:scale>
          <a:sx n="75" d="100"/>
          <a:sy n="75" d="100"/>
        </p:scale>
        <p:origin x="-516" y="1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11" name="10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D8DE2E-090E-4540-BBBD-484350FC16CD}" type="datetimeFigureOut">
              <a:rPr lang="es-EC" smtClean="0"/>
              <a:pPr/>
              <a:t>09/08/2013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A1DE271-FD53-4613-9CDE-85BE9C9C1355}" type="slidenum">
              <a:rPr lang="es-EC" smtClean="0"/>
              <a:pPr/>
              <a:t>‹Nº›</a:t>
            </a:fld>
            <a:endParaRPr lang="es-EC"/>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AD8DE2E-090E-4540-BBBD-484350FC16CD}" type="datetimeFigureOut">
              <a:rPr lang="es-EC" smtClean="0"/>
              <a:pPr/>
              <a:t>09/08/2013</a:t>
            </a:fld>
            <a:endParaRPr lang="es-EC"/>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C"/>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A1DE271-FD53-4613-9CDE-85BE9C9C135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espe.edu.ec/espe_portal/images/home/logo_espe.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92088"/>
            <a:ext cx="7772400" cy="1828800"/>
          </a:xfrm>
        </p:spPr>
        <p:txBody>
          <a:bodyPr/>
          <a:lstStyle/>
          <a:p>
            <a:pPr algn="ctr"/>
            <a:r>
              <a:rPr lang="es-EC" dirty="0" smtClean="0"/>
              <a:t>ESCUELA POLITÉCNICA DEL EJERCITO </a:t>
            </a:r>
            <a:endParaRPr lang="es-EC" dirty="0"/>
          </a:p>
        </p:txBody>
      </p:sp>
      <p:sp>
        <p:nvSpPr>
          <p:cNvPr id="3" name="2 Subtítulo"/>
          <p:cNvSpPr>
            <a:spLocks noGrp="1"/>
          </p:cNvSpPr>
          <p:nvPr>
            <p:ph type="subTitle" idx="1"/>
          </p:nvPr>
        </p:nvSpPr>
        <p:spPr>
          <a:xfrm>
            <a:off x="755576" y="2564904"/>
            <a:ext cx="7772400" cy="3528392"/>
          </a:xfrm>
        </p:spPr>
        <p:txBody>
          <a:bodyPr>
            <a:normAutofit lnSpcReduction="10000"/>
          </a:bodyPr>
          <a:lstStyle/>
          <a:p>
            <a:pPr algn="ctr"/>
            <a:r>
              <a:rPr lang="es-EC" dirty="0" smtClean="0">
                <a:solidFill>
                  <a:schemeClr val="tx1"/>
                </a:solidFill>
              </a:rPr>
              <a:t>CARRERA DE INGENIERIA CIVIL </a:t>
            </a:r>
          </a:p>
          <a:p>
            <a:pPr algn="ctr"/>
            <a:endParaRPr lang="es-EC" dirty="0" smtClean="0">
              <a:solidFill>
                <a:schemeClr val="tx1"/>
              </a:solidFill>
            </a:endParaRPr>
          </a:p>
          <a:p>
            <a:pPr lvl="0" algn="ctr"/>
            <a:r>
              <a:rPr lang="es-EC" i="1" dirty="0">
                <a:solidFill>
                  <a:schemeClr val="tx1"/>
                </a:solidFill>
              </a:rPr>
              <a:t>DEPARTAMENTO DE CIENCIAS DE LA TIERRA Y LA </a:t>
            </a:r>
            <a:r>
              <a:rPr lang="es-EC" i="1" dirty="0" smtClean="0">
                <a:solidFill>
                  <a:schemeClr val="tx1"/>
                </a:solidFill>
              </a:rPr>
              <a:t>CONSTRUCCIÓN</a:t>
            </a:r>
          </a:p>
          <a:p>
            <a:pPr lvl="0" algn="ctr"/>
            <a:endParaRPr lang="es-EC" i="1" dirty="0">
              <a:solidFill>
                <a:schemeClr val="tx1"/>
              </a:solidFill>
            </a:endParaRPr>
          </a:p>
          <a:p>
            <a:pPr lvl="0" algn="ctr"/>
            <a:endParaRPr lang="es-EC" i="1" dirty="0">
              <a:solidFill>
                <a:schemeClr val="tx1"/>
              </a:solidFill>
            </a:endParaRPr>
          </a:p>
          <a:p>
            <a:pPr algn="ctr"/>
            <a:r>
              <a:rPr lang="es-EC" b="1" dirty="0" smtClean="0">
                <a:solidFill>
                  <a:schemeClr val="tx1"/>
                </a:solidFill>
              </a:rPr>
              <a:t>“</a:t>
            </a:r>
            <a:r>
              <a:rPr lang="es-EC" b="1" dirty="0">
                <a:solidFill>
                  <a:schemeClr val="tx1"/>
                </a:solidFill>
              </a:rPr>
              <a:t>PELIGROSIDAD SÍSMICA DEL  </a:t>
            </a:r>
            <a:endParaRPr lang="es-EC" b="1" dirty="0" smtClean="0">
              <a:solidFill>
                <a:schemeClr val="tx1"/>
              </a:solidFill>
            </a:endParaRPr>
          </a:p>
          <a:p>
            <a:pPr algn="ctr"/>
            <a:r>
              <a:rPr lang="es-EC" b="1" dirty="0" smtClean="0">
                <a:solidFill>
                  <a:schemeClr val="tx1"/>
                </a:solidFill>
              </a:rPr>
              <a:t>GOLFO </a:t>
            </a:r>
            <a:r>
              <a:rPr lang="es-EC" b="1" dirty="0">
                <a:solidFill>
                  <a:schemeClr val="tx1"/>
                </a:solidFill>
              </a:rPr>
              <a:t>DE </a:t>
            </a:r>
            <a:r>
              <a:rPr lang="es-EC" b="1" dirty="0" smtClean="0">
                <a:solidFill>
                  <a:schemeClr val="tx1"/>
                </a:solidFill>
              </a:rPr>
              <a:t>GUAYAQUIL”</a:t>
            </a:r>
          </a:p>
          <a:p>
            <a:pPr algn="ctr"/>
            <a:endParaRPr lang="es-EC" b="1" dirty="0" smtClean="0">
              <a:solidFill>
                <a:schemeClr val="tx1"/>
              </a:solidFill>
            </a:endParaRPr>
          </a:p>
          <a:p>
            <a:pPr algn="ctr"/>
            <a:r>
              <a:rPr lang="es-EC" dirty="0" smtClean="0">
                <a:solidFill>
                  <a:schemeClr val="tx1"/>
                </a:solidFill>
              </a:rPr>
              <a:t>ELABORADO POR: </a:t>
            </a:r>
          </a:p>
          <a:p>
            <a:pPr algn="ctr"/>
            <a:endParaRPr lang="es-EC" dirty="0" smtClean="0">
              <a:solidFill>
                <a:schemeClr val="tx1"/>
              </a:solidFill>
            </a:endParaRPr>
          </a:p>
          <a:p>
            <a:pPr algn="ctr"/>
            <a:r>
              <a:rPr lang="es-EC" i="1" dirty="0" smtClean="0">
                <a:solidFill>
                  <a:schemeClr val="tx1"/>
                </a:solidFill>
              </a:rPr>
              <a:t>DIANA SOFIA CUAICAL ANGULO</a:t>
            </a:r>
            <a:endParaRPr lang="es-EC" i="1" dirty="0">
              <a:solidFill>
                <a:schemeClr val="tx1"/>
              </a:solidFill>
            </a:endParaRPr>
          </a:p>
          <a:p>
            <a:pPr algn="ctr"/>
            <a:endParaRPr lang="es-EC" b="1" dirty="0" smtClean="0">
              <a:solidFill>
                <a:schemeClr val="tx1"/>
              </a:solidFill>
            </a:endParaRPr>
          </a:p>
          <a:p>
            <a:pPr algn="ctr"/>
            <a:endParaRPr lang="es-EC" dirty="0">
              <a:solidFill>
                <a:schemeClr val="tx1"/>
              </a:solidFill>
            </a:endParaRPr>
          </a:p>
          <a:p>
            <a:endParaRPr lang="es-EC" dirty="0"/>
          </a:p>
        </p:txBody>
      </p:sp>
      <p:pic>
        <p:nvPicPr>
          <p:cNvPr id="4" name="Picture 2" descr="http://www.espe.edu.ec/espe_portal/images/home/logo_espe.jpg"/>
          <p:cNvPicPr>
            <a:picLocks noChangeAspect="1" noChangeArrowheads="1"/>
          </p:cNvPicPr>
          <p:nvPr/>
        </p:nvPicPr>
        <p:blipFill>
          <a:blip r:embed="rId2" r:link="rId3" cstate="print"/>
          <a:srcRect l="3066" r="64736"/>
          <a:stretch>
            <a:fillRect/>
          </a:stretch>
        </p:blipFill>
        <p:spPr bwMode="auto">
          <a:xfrm>
            <a:off x="827584" y="1844824"/>
            <a:ext cx="1152127" cy="960106"/>
          </a:xfrm>
          <a:prstGeom prst="rect">
            <a:avLst/>
          </a:prstGeom>
          <a:noFill/>
          <a:ln w="9525">
            <a:noFill/>
            <a:miter lim="800000"/>
            <a:headEnd/>
            <a:tailEnd/>
          </a:ln>
        </p:spPr>
      </p:pic>
      <p:pic>
        <p:nvPicPr>
          <p:cNvPr id="5" name="Imagen 1"/>
          <p:cNvPicPr>
            <a:picLocks noChangeAspect="1" noChangeArrowheads="1"/>
          </p:cNvPicPr>
          <p:nvPr/>
        </p:nvPicPr>
        <p:blipFill>
          <a:blip r:embed="rId4" cstate="print"/>
          <a:srcRect/>
          <a:stretch>
            <a:fillRect/>
          </a:stretch>
        </p:blipFill>
        <p:spPr bwMode="auto">
          <a:xfrm>
            <a:off x="7236296" y="1844824"/>
            <a:ext cx="912892" cy="864096"/>
          </a:xfrm>
          <a:prstGeom prst="rect">
            <a:avLst/>
          </a:prstGeom>
          <a:noFill/>
          <a:ln w="9525">
            <a:noFill/>
            <a:miter lim="800000"/>
            <a:headEnd/>
            <a:tailEnd/>
          </a:ln>
        </p:spPr>
      </p:pic>
    </p:spTree>
    <p:extLst>
      <p:ext uri="{BB962C8B-B14F-4D97-AF65-F5344CB8AC3E}">
        <p14:creationId xmlns:p14="http://schemas.microsoft.com/office/powerpoint/2010/main" xmlns="" val="624179380"/>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rotWithShape="1">
          <a:blip r:embed="rId2" cstate="print">
            <a:extLst>
              <a:ext uri="{28A0092B-C50C-407E-A947-70E740481C1C}">
                <a14:useLocalDpi xmlns:a14="http://schemas.microsoft.com/office/drawing/2010/main" xmlns="" val="0"/>
              </a:ext>
            </a:extLst>
          </a:blip>
          <a:srcRect l="54365" t="36347" r="22320" b="10051"/>
          <a:stretch/>
        </p:blipFill>
        <p:spPr bwMode="auto">
          <a:xfrm>
            <a:off x="3779912" y="1052736"/>
            <a:ext cx="4248472" cy="4392488"/>
          </a:xfrm>
          <a:prstGeom prst="rect">
            <a:avLst/>
          </a:prstGeom>
          <a:solidFill>
            <a:schemeClr val="bg1"/>
          </a:solidFill>
          <a:ln>
            <a:noFill/>
          </a:ln>
          <a:extLst>
            <a:ext uri="{53640926-AAD7-44D8-BBD7-CCE9431645EC}">
              <a14:shadowObscured xmlns:a14="http://schemas.microsoft.com/office/drawing/2010/main" xmlns=""/>
            </a:ext>
          </a:extLst>
        </p:spPr>
      </p:pic>
      <p:sp>
        <p:nvSpPr>
          <p:cNvPr id="11" name="1 Título"/>
          <p:cNvSpPr txBox="1">
            <a:spLocks/>
          </p:cNvSpPr>
          <p:nvPr/>
        </p:nvSpPr>
        <p:spPr>
          <a:xfrm>
            <a:off x="899592" y="1268760"/>
            <a:ext cx="2088232" cy="1080120"/>
          </a:xfrm>
          <a:prstGeom prst="rect">
            <a:avLst/>
          </a:prstGeom>
        </p:spPr>
        <p:txBody>
          <a:bodyPr vert="horz" lIns="91440" tIns="45720" rIns="91440" bIns="45720" rtlCol="0" anchor="ctr">
            <a:normAutofit fontScale="77500" lnSpcReduction="20000"/>
          </a:bodyPr>
          <a:lstStyle/>
          <a:p>
            <a:pPr lvl="0" algn="ctr">
              <a:spcBef>
                <a:spcPct val="0"/>
              </a:spcBef>
              <a:defRPr/>
            </a:pPr>
            <a:r>
              <a:rPr lang="es-ES" sz="2000" b="1" cap="all" dirty="0" smtClean="0"/>
              <a:t>Zonas Fuentes asociadas a sismos de subducción</a:t>
            </a:r>
            <a:endParaRPr kumimoji="0" lang="es-MX" sz="2200" b="1" u="none" strike="noStrike" kern="1200" cap="all" spc="0" normalizeH="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4716388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83568" y="672791"/>
            <a:ext cx="7726989" cy="630510"/>
          </a:xfrm>
          <a:prstGeom prst="rect">
            <a:avLst/>
          </a:prstGeom>
        </p:spPr>
        <p:txBody>
          <a:bodyPr vert="horz" anchor="b">
            <a:normAutofit fontScale="92500" lnSpcReduction="20000"/>
          </a:bodyPr>
          <a:lstStyle>
            <a:lvl1pPr algn="l" rtl="0" eaLnBrk="1" latinLnBrk="0" hangingPunct="1">
              <a:spcBef>
                <a:spcPct val="0"/>
              </a:spcBef>
              <a:buNone/>
              <a:defRPr kumimoji="0" sz="2200" b="1" kern="1200">
                <a:solidFill>
                  <a:schemeClr val="accent1"/>
                </a:solidFill>
                <a:effectLst>
                  <a:outerShdw blurRad="53975" dist="22860" dir="5400000" algn="tl" rotWithShape="0">
                    <a:srgbClr val="000000">
                      <a:alpha val="55000"/>
                    </a:srgbClr>
                  </a:outerShdw>
                </a:effectLst>
                <a:latin typeface="+mj-lt"/>
                <a:ea typeface="+mj-ea"/>
                <a:cs typeface="+mj-cs"/>
              </a:defRPr>
            </a:lvl1pPr>
            <a:extLst/>
          </a:lstStyle>
          <a:p>
            <a:pPr algn="ctr"/>
            <a:r>
              <a:rPr lang="es-ES" sz="2400" dirty="0" smtClean="0"/>
              <a:t>FALLAS QUE PUEDEN AFECTAR A LA COSTA ECUATORIANA</a:t>
            </a:r>
            <a:endParaRPr lang="es-ES" sz="2400" dirty="0"/>
          </a:p>
        </p:txBody>
      </p:sp>
      <p:pic>
        <p:nvPicPr>
          <p:cNvPr id="10" name="9 Imagen"/>
          <p:cNvPicPr/>
          <p:nvPr/>
        </p:nvPicPr>
        <p:blipFill>
          <a:blip r:embed="rId2" cstate="print"/>
          <a:srcRect/>
          <a:stretch>
            <a:fillRect/>
          </a:stretch>
        </p:blipFill>
        <p:spPr bwMode="auto">
          <a:xfrm>
            <a:off x="730638" y="2852936"/>
            <a:ext cx="3816424" cy="2664296"/>
          </a:xfrm>
          <a:prstGeom prst="rect">
            <a:avLst/>
          </a:prstGeom>
          <a:noFill/>
          <a:ln w="9525">
            <a:solidFill>
              <a:schemeClr val="tx1"/>
            </a:solidFill>
            <a:miter lim="800000"/>
            <a:headEnd/>
            <a:tailEnd/>
          </a:ln>
        </p:spPr>
      </p:pic>
      <p:pic>
        <p:nvPicPr>
          <p:cNvPr id="11" name="10 Imagen"/>
          <p:cNvPicPr/>
          <p:nvPr/>
        </p:nvPicPr>
        <p:blipFill>
          <a:blip r:embed="rId3" cstate="print"/>
          <a:srcRect l="5084" t="14231" r="9405" b="12692"/>
          <a:stretch>
            <a:fillRect/>
          </a:stretch>
        </p:blipFill>
        <p:spPr bwMode="auto">
          <a:xfrm>
            <a:off x="4936738" y="2847866"/>
            <a:ext cx="3461987" cy="2664296"/>
          </a:xfrm>
          <a:prstGeom prst="rect">
            <a:avLst/>
          </a:prstGeom>
          <a:noFill/>
          <a:ln w="9525">
            <a:solidFill>
              <a:schemeClr val="tx1"/>
            </a:solidFill>
            <a:miter lim="800000"/>
            <a:headEnd/>
            <a:tailEnd/>
          </a:ln>
        </p:spPr>
      </p:pic>
      <p:sp>
        <p:nvSpPr>
          <p:cNvPr id="12" name="1 Título"/>
          <p:cNvSpPr txBox="1">
            <a:spLocks/>
          </p:cNvSpPr>
          <p:nvPr/>
        </p:nvSpPr>
        <p:spPr>
          <a:xfrm>
            <a:off x="881212" y="1484784"/>
            <a:ext cx="2538660" cy="1080120"/>
          </a:xfrm>
          <a:prstGeom prst="rect">
            <a:avLst/>
          </a:prstGeom>
        </p:spPr>
        <p:txBody>
          <a:bodyPr vert="horz" lIns="91440" tIns="45720" rIns="91440" bIns="45720" rtlCol="0" anchor="ctr">
            <a:normAutofit/>
          </a:bodyPr>
          <a:lstStyle/>
          <a:p>
            <a:pPr algn="ctr"/>
            <a:r>
              <a:rPr lang="es-ES" sz="1600" b="1" cap="all" dirty="0" smtClean="0"/>
              <a:t>Elementos y características</a:t>
            </a:r>
            <a:endParaRPr lang="es-ES" sz="1600" b="1" cap="all" dirty="0"/>
          </a:p>
        </p:txBody>
      </p:sp>
    </p:spTree>
    <p:extLst>
      <p:ext uri="{BB962C8B-B14F-4D97-AF65-F5344CB8AC3E}">
        <p14:creationId xmlns:p14="http://schemas.microsoft.com/office/powerpoint/2010/main" xmlns="" val="15350289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3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548680"/>
            <a:ext cx="7827016" cy="554360"/>
          </a:xfrm>
        </p:spPr>
        <p:txBody>
          <a:bodyPr/>
          <a:lstStyle/>
          <a:p>
            <a:r>
              <a:rPr lang="es-ES" sz="2400" dirty="0" smtClean="0"/>
              <a:t>TIPOS DE FALLAS</a:t>
            </a:r>
            <a:endParaRPr lang="es-EC" sz="2400" dirty="0"/>
          </a:p>
        </p:txBody>
      </p:sp>
      <p:sp>
        <p:nvSpPr>
          <p:cNvPr id="9" name="8 Marcador de texto"/>
          <p:cNvSpPr>
            <a:spLocks noGrp="1"/>
          </p:cNvSpPr>
          <p:nvPr>
            <p:ph type="body" idx="2"/>
          </p:nvPr>
        </p:nvSpPr>
        <p:spPr>
          <a:xfrm>
            <a:off x="5538847" y="1268760"/>
            <a:ext cx="2971800" cy="4392488"/>
          </a:xfrm>
        </p:spPr>
        <p:txBody>
          <a:bodyPr>
            <a:noAutofit/>
          </a:bodyPr>
          <a:lstStyle/>
          <a:p>
            <a:pPr marL="304038" lvl="0" indent="-285750" algn="just">
              <a:buFont typeface="Arial" pitchFamily="34" charset="0"/>
              <a:buChar char="•"/>
            </a:pPr>
            <a:endParaRPr lang="es-EC" sz="1600" dirty="0"/>
          </a:p>
          <a:p>
            <a:pPr marL="304038" indent="-285750" algn="just">
              <a:buFont typeface="Arial" pitchFamily="34" charset="0"/>
              <a:buChar char="•"/>
            </a:pPr>
            <a:endParaRPr lang="es-ES" sz="1600" dirty="0"/>
          </a:p>
          <a:p>
            <a:pPr marL="304038" lvl="0" indent="-285750" algn="just">
              <a:buFont typeface="Arial" pitchFamily="34" charset="0"/>
              <a:buChar char="•"/>
            </a:pPr>
            <a:endParaRPr lang="es-EC" sz="1600" dirty="0"/>
          </a:p>
        </p:txBody>
      </p:sp>
      <p:pic>
        <p:nvPicPr>
          <p:cNvPr id="11" name="10 Imagen" descr="[image%255B11%255D.png]"/>
          <p:cNvPicPr/>
          <p:nvPr/>
        </p:nvPicPr>
        <p:blipFill>
          <a:blip r:embed="rId2" cstate="print"/>
          <a:srcRect/>
          <a:stretch>
            <a:fillRect/>
          </a:stretch>
        </p:blipFill>
        <p:spPr bwMode="auto">
          <a:xfrm>
            <a:off x="3707903" y="1660660"/>
            <a:ext cx="4650301" cy="1260000"/>
          </a:xfrm>
          <a:prstGeom prst="rect">
            <a:avLst/>
          </a:prstGeom>
          <a:noFill/>
          <a:ln w="9525">
            <a:solidFill>
              <a:schemeClr val="tx1"/>
            </a:solidFill>
            <a:miter lim="800000"/>
            <a:headEnd/>
            <a:tailEnd/>
          </a:ln>
        </p:spPr>
      </p:pic>
      <p:pic>
        <p:nvPicPr>
          <p:cNvPr id="12" name="11 Imagen" descr="[image%255B14%255D.png]"/>
          <p:cNvPicPr/>
          <p:nvPr/>
        </p:nvPicPr>
        <p:blipFill>
          <a:blip r:embed="rId3" cstate="print"/>
          <a:srcRect/>
          <a:stretch>
            <a:fillRect/>
          </a:stretch>
        </p:blipFill>
        <p:spPr bwMode="auto">
          <a:xfrm>
            <a:off x="3708276" y="3140968"/>
            <a:ext cx="4680520" cy="1260000"/>
          </a:xfrm>
          <a:prstGeom prst="rect">
            <a:avLst/>
          </a:prstGeom>
          <a:noFill/>
          <a:ln w="9525">
            <a:solidFill>
              <a:schemeClr val="tx1"/>
            </a:solidFill>
            <a:miter lim="800000"/>
            <a:headEnd/>
            <a:tailEnd/>
          </a:ln>
        </p:spPr>
      </p:pic>
      <p:pic>
        <p:nvPicPr>
          <p:cNvPr id="13" name="12 Imagen"/>
          <p:cNvPicPr/>
          <p:nvPr/>
        </p:nvPicPr>
        <p:blipFill>
          <a:blip r:embed="rId4" cstate="print"/>
          <a:srcRect/>
          <a:stretch>
            <a:fillRect/>
          </a:stretch>
        </p:blipFill>
        <p:spPr bwMode="auto">
          <a:xfrm>
            <a:off x="3707904" y="4581128"/>
            <a:ext cx="3349681" cy="1260000"/>
          </a:xfrm>
          <a:prstGeom prst="rect">
            <a:avLst/>
          </a:prstGeom>
          <a:noFill/>
          <a:ln w="9525">
            <a:solidFill>
              <a:schemeClr val="tx1"/>
            </a:solidFill>
            <a:miter lim="800000"/>
            <a:headEnd/>
            <a:tailEnd/>
          </a:ln>
        </p:spPr>
      </p:pic>
      <p:sp>
        <p:nvSpPr>
          <p:cNvPr id="3" name="2 Rectángulo"/>
          <p:cNvSpPr/>
          <p:nvPr/>
        </p:nvSpPr>
        <p:spPr>
          <a:xfrm>
            <a:off x="899592" y="2211829"/>
            <a:ext cx="2592286" cy="3416320"/>
          </a:xfrm>
          <a:prstGeom prst="rect">
            <a:avLst/>
          </a:prstGeom>
        </p:spPr>
        <p:txBody>
          <a:bodyPr wrap="square">
            <a:spAutoFit/>
          </a:bodyPr>
          <a:lstStyle/>
          <a:p>
            <a:pPr algn="ctr"/>
            <a:r>
              <a:rPr lang="es-ES" b="1" cap="all" dirty="0"/>
              <a:t>Normal</a:t>
            </a:r>
          </a:p>
          <a:p>
            <a:pPr algn="ctr"/>
            <a:endParaRPr lang="es-ES" b="1" cap="all" dirty="0"/>
          </a:p>
          <a:p>
            <a:pPr algn="ctr"/>
            <a:endParaRPr lang="es-ES" b="1" cap="all" dirty="0" smtClean="0"/>
          </a:p>
          <a:p>
            <a:pPr algn="ctr"/>
            <a:endParaRPr lang="es-ES" b="1" cap="all" dirty="0"/>
          </a:p>
          <a:p>
            <a:pPr algn="ctr"/>
            <a:endParaRPr lang="es-ES" b="1" cap="all" dirty="0"/>
          </a:p>
          <a:p>
            <a:pPr algn="ctr"/>
            <a:r>
              <a:rPr lang="es-ES" b="1" cap="all" dirty="0"/>
              <a:t>Inversa</a:t>
            </a:r>
          </a:p>
          <a:p>
            <a:pPr algn="ctr"/>
            <a:endParaRPr lang="es-ES" b="1" cap="all" dirty="0"/>
          </a:p>
          <a:p>
            <a:pPr algn="ctr"/>
            <a:endParaRPr lang="es-ES" b="1" cap="all" dirty="0"/>
          </a:p>
          <a:p>
            <a:pPr algn="ctr"/>
            <a:endParaRPr lang="es-ES" b="1" cap="all" dirty="0" smtClean="0"/>
          </a:p>
          <a:p>
            <a:pPr algn="ctr"/>
            <a:endParaRPr lang="es-ES" b="1" cap="all" dirty="0"/>
          </a:p>
          <a:p>
            <a:pPr algn="ctr"/>
            <a:r>
              <a:rPr lang="es-ES_tradnl" b="1" cap="all" dirty="0"/>
              <a:t>Cizalla o Desgarre</a:t>
            </a:r>
            <a:endParaRPr lang="es-ES" b="1" cap="all" dirty="0"/>
          </a:p>
        </p:txBody>
      </p:sp>
    </p:spTree>
    <p:extLst>
      <p:ext uri="{BB962C8B-B14F-4D97-AF65-F5344CB8AC3E}">
        <p14:creationId xmlns:p14="http://schemas.microsoft.com/office/powerpoint/2010/main" xmlns="" val="26027893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16632"/>
            <a:ext cx="7827016" cy="914400"/>
          </a:xfrm>
        </p:spPr>
        <p:txBody>
          <a:bodyPr/>
          <a:lstStyle/>
          <a:p>
            <a:r>
              <a:rPr lang="es-ES" sz="2400" dirty="0" smtClean="0"/>
              <a:t>CÁLCULO DE LOS VALORES DE PGA</a:t>
            </a:r>
            <a:endParaRPr lang="es-EC" sz="2400" dirty="0"/>
          </a:p>
        </p:txBody>
      </p:sp>
      <p:sp>
        <p:nvSpPr>
          <p:cNvPr id="9" name="8 Marcador de texto"/>
          <p:cNvSpPr>
            <a:spLocks noGrp="1"/>
          </p:cNvSpPr>
          <p:nvPr>
            <p:ph type="body" idx="2"/>
          </p:nvPr>
        </p:nvSpPr>
        <p:spPr>
          <a:xfrm>
            <a:off x="5538847" y="1268760"/>
            <a:ext cx="2971800" cy="4392488"/>
          </a:xfrm>
        </p:spPr>
        <p:txBody>
          <a:bodyPr>
            <a:noAutofit/>
          </a:bodyPr>
          <a:lstStyle/>
          <a:p>
            <a:pPr marL="304038" lvl="0" indent="-285750" algn="just">
              <a:buFont typeface="Arial" pitchFamily="34" charset="0"/>
              <a:buChar char="•"/>
            </a:pPr>
            <a:endParaRPr lang="es-EC" sz="1600" dirty="0"/>
          </a:p>
          <a:p>
            <a:pPr marL="304038" indent="-285750" algn="just">
              <a:buFont typeface="Arial" pitchFamily="34" charset="0"/>
              <a:buChar char="•"/>
            </a:pPr>
            <a:endParaRPr lang="es-ES" sz="1600" dirty="0"/>
          </a:p>
          <a:p>
            <a:pPr lvl="0" algn="just"/>
            <a:endParaRPr lang="es-EC" sz="1600" dirty="0"/>
          </a:p>
        </p:txBody>
      </p:sp>
      <p:graphicFrame>
        <p:nvGraphicFramePr>
          <p:cNvPr id="3" name="2 Tabla"/>
          <p:cNvGraphicFramePr>
            <a:graphicFrameLocks noGrp="1"/>
          </p:cNvGraphicFramePr>
          <p:nvPr>
            <p:extLst>
              <p:ext uri="{D42A27DB-BD31-4B8C-83A1-F6EECF244321}">
                <p14:modId xmlns:p14="http://schemas.microsoft.com/office/powerpoint/2010/main" xmlns="" val="909456708"/>
              </p:ext>
            </p:extLst>
          </p:nvPr>
        </p:nvGraphicFramePr>
        <p:xfrm>
          <a:off x="1187624" y="1412776"/>
          <a:ext cx="6408712" cy="4048506"/>
        </p:xfrm>
        <a:graphic>
          <a:graphicData uri="http://schemas.openxmlformats.org/drawingml/2006/table">
            <a:tbl>
              <a:tblPr firstRow="1" firstCol="1" bandRow="1">
                <a:tableStyleId>{BC89EF96-8CEA-46FF-86C4-4CE0E7609802}</a:tableStyleId>
              </a:tblPr>
              <a:tblGrid>
                <a:gridCol w="369570"/>
                <a:gridCol w="1286614"/>
                <a:gridCol w="1120671"/>
                <a:gridCol w="1183585"/>
                <a:gridCol w="1008112"/>
                <a:gridCol w="1440160"/>
              </a:tblGrid>
              <a:tr h="381000">
                <a:tc>
                  <a:txBody>
                    <a:bodyPr/>
                    <a:lstStyle/>
                    <a:p>
                      <a:pPr algn="ctr">
                        <a:lnSpc>
                          <a:spcPct val="115000"/>
                        </a:lnSpc>
                        <a:spcAft>
                          <a:spcPts val="0"/>
                        </a:spcAft>
                      </a:pPr>
                      <a:r>
                        <a:rPr lang="es-EC" sz="1100" dirty="0">
                          <a:effectLst/>
                        </a:rPr>
                        <a:t>Id</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Falla Capaz</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effectLst/>
                        </a:rPr>
                        <a:t>Tipo</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smtClean="0">
                          <a:effectLst/>
                        </a:rPr>
                        <a:t>PGA </a:t>
                      </a:r>
                      <a:r>
                        <a:rPr lang="es-EC" sz="1100" dirty="0">
                          <a:effectLst/>
                        </a:rPr>
                        <a:t>(g) </a:t>
                      </a:r>
                      <a:br>
                        <a:rPr lang="es-EC" sz="1100" dirty="0">
                          <a:effectLst/>
                        </a:rPr>
                      </a:br>
                      <a:r>
                        <a:rPr lang="es-EC" sz="1100" dirty="0" err="1">
                          <a:effectLst/>
                        </a:rPr>
                        <a:t>Abrahamson</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PGA (g) </a:t>
                      </a:r>
                      <a:br>
                        <a:rPr lang="es-EC" sz="1100">
                          <a:effectLst/>
                        </a:rPr>
                      </a:br>
                      <a:r>
                        <a:rPr lang="es-EC" sz="1100">
                          <a:effectLst/>
                        </a:rPr>
                        <a:t>Campbell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PGA (g) </a:t>
                      </a:r>
                      <a:br>
                        <a:rPr lang="es-EC" sz="1100">
                          <a:effectLst/>
                        </a:rPr>
                      </a:br>
                      <a:r>
                        <a:rPr lang="es-EC" sz="1100">
                          <a:effectLst/>
                        </a:rPr>
                        <a:t>Idriss</a:t>
                      </a:r>
                      <a:endParaRPr lang="es-EC" sz="110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s-EC" sz="1100">
                          <a:effectLst/>
                        </a:rPr>
                        <a:t>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SanJose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Inversa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0,0292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0,0228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0,0169</a:t>
                      </a:r>
                      <a:endParaRPr lang="es-EC" sz="110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s-EC" sz="1100">
                          <a:effectLst/>
                        </a:rPr>
                        <a:t>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Valdivia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Cizalla dextral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0,0294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0,0235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0,0171</a:t>
                      </a:r>
                      <a:endParaRPr lang="es-EC" sz="110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s-EC" sz="1100">
                          <a:effectLst/>
                        </a:rPr>
                        <a:t>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Bachiller</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Inversa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0,0331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0,0254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0,019</a:t>
                      </a:r>
                      <a:endParaRPr lang="es-EC" sz="110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s-EC" sz="1100">
                          <a:effectLst/>
                        </a:rPr>
                        <a:t>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El Achote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Inversa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0,0087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0,0155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0,0094</a:t>
                      </a:r>
                      <a:endParaRPr lang="es-EC" sz="110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s-EC" sz="1100">
                          <a:effectLst/>
                        </a:rPr>
                        <a:t>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Colonche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Inversa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0,0315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0,0252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0,0182</a:t>
                      </a:r>
                      <a:endParaRPr lang="es-EC" sz="110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s-EC" sz="1100">
                          <a:effectLst/>
                        </a:rPr>
                        <a:t>6</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Colinas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Inversa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0,0264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0,0234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0,0158</a:t>
                      </a:r>
                      <a:endParaRPr lang="es-EC" sz="110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s-EC" sz="1100">
                          <a:effectLst/>
                        </a:rPr>
                        <a:t>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Carrizal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Normal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0,0479</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0,0365</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0,0339</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Guayaquil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Inversa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0,0422</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0,0287</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0,0228</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9</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F.Babahoyo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Cizalla dextral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0,0464</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0,0298</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0,0242</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10</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Montalvo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Inversa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0,0257</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0,0209</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0,0151</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11</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Chillanes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Inversa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0,0103</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0,0181</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0,0122</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12</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San Antonio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Normal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0,0077</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0,012</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0,01</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13</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Puna - El Triunfo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Cizalla dextral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0,0488</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0,0385</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0,0332</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14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Boliche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Cizalla dextral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0,0465</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0,0374</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0,0319</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15</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Milagro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Cizalla dextral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0,0705</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0,0436</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0,039</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16</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Estero Salado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Normal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0,0667</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0,0555</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0,0576</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17</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F. Progreso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Normal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0,0762</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0,0334</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0,0406</a:t>
                      </a:r>
                      <a:endParaRPr lang="es-EC" sz="11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C" sz="1100">
                          <a:effectLst/>
                        </a:rPr>
                        <a:t>18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effectLst/>
                        </a:rPr>
                        <a:t>F. La Cruz</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Normal</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0,0898</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a:effectLst/>
                        </a:rPr>
                        <a:t>0,0379</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0,0479</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xmlns="" val="1825768485"/>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16632"/>
            <a:ext cx="7827016" cy="914400"/>
          </a:xfrm>
        </p:spPr>
        <p:txBody>
          <a:bodyPr/>
          <a:lstStyle/>
          <a:p>
            <a:r>
              <a:rPr lang="es-ES" sz="2400" dirty="0" smtClean="0"/>
              <a:t>ELEMENTOS FINITOS</a:t>
            </a:r>
            <a:endParaRPr lang="es-EC" sz="2400" dirty="0"/>
          </a:p>
        </p:txBody>
      </p:sp>
      <p:sp>
        <p:nvSpPr>
          <p:cNvPr id="9" name="8 Marcador de texto"/>
          <p:cNvSpPr>
            <a:spLocks noGrp="1"/>
          </p:cNvSpPr>
          <p:nvPr>
            <p:ph type="body" idx="2"/>
          </p:nvPr>
        </p:nvSpPr>
        <p:spPr>
          <a:xfrm>
            <a:off x="5538847" y="1268760"/>
            <a:ext cx="2971800" cy="4392488"/>
          </a:xfrm>
        </p:spPr>
        <p:txBody>
          <a:bodyPr>
            <a:noAutofit/>
          </a:bodyPr>
          <a:lstStyle/>
          <a:p>
            <a:pPr marL="304038" lvl="0" indent="-285750" algn="just">
              <a:buFont typeface="Arial" pitchFamily="34" charset="0"/>
              <a:buChar char="•"/>
            </a:pPr>
            <a:endParaRPr lang="es-EC" sz="1600" dirty="0"/>
          </a:p>
          <a:p>
            <a:pPr marL="304038" indent="-285750" algn="just">
              <a:buFont typeface="Arial" pitchFamily="34" charset="0"/>
              <a:buChar char="•"/>
            </a:pPr>
            <a:endParaRPr lang="es-ES" sz="1600" dirty="0"/>
          </a:p>
          <a:p>
            <a:pPr lvl="0" algn="just"/>
            <a:endParaRPr lang="es-EC" sz="1600" dirty="0"/>
          </a:p>
        </p:txBody>
      </p:sp>
      <p:sp>
        <p:nvSpPr>
          <p:cNvPr id="3" name="2 Rectángulo"/>
          <p:cNvSpPr/>
          <p:nvPr/>
        </p:nvSpPr>
        <p:spPr>
          <a:xfrm>
            <a:off x="827584" y="1124744"/>
            <a:ext cx="7848872" cy="1200329"/>
          </a:xfrm>
          <a:prstGeom prst="rect">
            <a:avLst/>
          </a:prstGeom>
        </p:spPr>
        <p:txBody>
          <a:bodyPr wrap="square">
            <a:spAutoFit/>
          </a:bodyPr>
          <a:lstStyle/>
          <a:p>
            <a:r>
              <a:rPr lang="es-EC" dirty="0" smtClean="0"/>
              <a:t>Se trabajó </a:t>
            </a:r>
            <a:r>
              <a:rPr lang="es-EC" dirty="0"/>
              <a:t>con un elemento finito de 8 nodos para definir el campo de desplazamientos y con un elemento finito de 4 nodos para las presiones, este considera una fase sólida y una fase liquida. </a:t>
            </a:r>
          </a:p>
        </p:txBody>
      </p:sp>
      <p:pic>
        <p:nvPicPr>
          <p:cNvPr id="8" name="7 Imagen"/>
          <p:cNvPicPr/>
          <p:nvPr/>
        </p:nvPicPr>
        <p:blipFill>
          <a:blip r:embed="rId2" cstate="print"/>
          <a:srcRect l="2151" t="8914" r="3687" b="10863"/>
          <a:stretch>
            <a:fillRect/>
          </a:stretch>
        </p:blipFill>
        <p:spPr bwMode="auto">
          <a:xfrm>
            <a:off x="1598216" y="2420888"/>
            <a:ext cx="6192688" cy="3312368"/>
          </a:xfrm>
          <a:prstGeom prst="rect">
            <a:avLst/>
          </a:prstGeom>
          <a:solidFill>
            <a:schemeClr val="bg1">
              <a:lumMod val="95000"/>
            </a:schemeClr>
          </a:solidFill>
          <a:ln w="9525">
            <a:solidFill>
              <a:schemeClr val="tx1"/>
            </a:solidFill>
            <a:miter lim="800000"/>
            <a:headEnd/>
            <a:tailEnd/>
          </a:ln>
        </p:spPr>
      </p:pic>
    </p:spTree>
    <p:extLst>
      <p:ext uri="{BB962C8B-B14F-4D97-AF65-F5344CB8AC3E}">
        <p14:creationId xmlns:p14="http://schemas.microsoft.com/office/powerpoint/2010/main" xmlns="" val="22016436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16632"/>
            <a:ext cx="7827016" cy="914400"/>
          </a:xfrm>
        </p:spPr>
        <p:txBody>
          <a:bodyPr>
            <a:normAutofit/>
          </a:bodyPr>
          <a:lstStyle/>
          <a:p>
            <a:r>
              <a:rPr lang="es-ES" sz="2000" dirty="0" smtClean="0"/>
              <a:t>NUMERACIÓN DE LOS GRADOS DE LIBERTAD</a:t>
            </a:r>
            <a:endParaRPr lang="es-EC" sz="2000" dirty="0"/>
          </a:p>
        </p:txBody>
      </p:sp>
      <p:sp>
        <p:nvSpPr>
          <p:cNvPr id="9" name="8 Marcador de texto"/>
          <p:cNvSpPr>
            <a:spLocks noGrp="1"/>
          </p:cNvSpPr>
          <p:nvPr>
            <p:ph type="body" idx="2"/>
          </p:nvPr>
        </p:nvSpPr>
        <p:spPr>
          <a:xfrm>
            <a:off x="4860032" y="1124744"/>
            <a:ext cx="3456384" cy="4392488"/>
          </a:xfrm>
        </p:spPr>
        <p:txBody>
          <a:bodyPr>
            <a:noAutofit/>
          </a:bodyPr>
          <a:lstStyle/>
          <a:p>
            <a:pPr marL="304038" lvl="0" indent="-285750" algn="just">
              <a:buFont typeface="Arial" pitchFamily="34" charset="0"/>
              <a:buChar char="•"/>
            </a:pPr>
            <a:endParaRPr lang="es-EC" sz="1600" dirty="0"/>
          </a:p>
          <a:p>
            <a:pPr marL="304038" indent="-285750" algn="just">
              <a:buFont typeface="Arial" pitchFamily="34" charset="0"/>
              <a:buChar char="•"/>
            </a:pPr>
            <a:endParaRPr lang="es-ES" sz="1600" dirty="0"/>
          </a:p>
          <a:p>
            <a:pPr lvl="0" algn="just"/>
            <a:endParaRPr lang="es-EC" sz="1600" dirty="0"/>
          </a:p>
        </p:txBody>
      </p:sp>
      <p:sp>
        <p:nvSpPr>
          <p:cNvPr id="10" name="8 Marcador de texto"/>
          <p:cNvSpPr txBox="1">
            <a:spLocks/>
          </p:cNvSpPr>
          <p:nvPr/>
        </p:nvSpPr>
        <p:spPr>
          <a:xfrm>
            <a:off x="5551512" y="1124744"/>
            <a:ext cx="3240360" cy="4536504"/>
          </a:xfrm>
          <a:prstGeom prst="rect">
            <a:avLst/>
          </a:prstGeom>
        </p:spPr>
        <p:txBody>
          <a:bodyPr vert="horz" lIns="91440" tIns="91440">
            <a:noAutofit/>
          </a:bodyPr>
          <a:lstStyle>
            <a:lvl1pPr marL="18288" marR="18288" indent="0" algn="l" rtl="0" eaLnBrk="1" latinLnBrk="0" hangingPunct="1">
              <a:spcBef>
                <a:spcPts val="0"/>
              </a:spcBef>
              <a:buClr>
                <a:schemeClr val="accent1"/>
              </a:buClr>
              <a:buSzPct val="80000"/>
              <a:buFont typeface="Wingdings 2"/>
              <a:buNone/>
              <a:defRPr kumimoji="0" sz="14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None/>
              <a:defRPr kumimoji="0" sz="1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None/>
              <a:defRPr kumimoji="0" sz="1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None/>
              <a:defRPr kumimoji="0" sz="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None/>
              <a:defRPr kumimoji="0" sz="9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304038" indent="-285750" algn="just">
              <a:buFont typeface="Arial" pitchFamily="34" charset="0"/>
              <a:buChar char="•"/>
            </a:pPr>
            <a:endParaRPr lang="es-ES" sz="1500" dirty="0" smtClean="0"/>
          </a:p>
          <a:p>
            <a:pPr marL="304038" indent="-285750" algn="just">
              <a:buFont typeface="Arial" pitchFamily="34" charset="0"/>
              <a:buChar char="•"/>
            </a:pPr>
            <a:endParaRPr lang="es-EC" sz="1600" dirty="0" smtClean="0"/>
          </a:p>
          <a:p>
            <a:pPr marL="304038" indent="-285750" algn="just">
              <a:buFont typeface="Arial" pitchFamily="34" charset="0"/>
              <a:buChar char="•"/>
            </a:pPr>
            <a:endParaRPr lang="es-ES" sz="1600" dirty="0" smtClean="0"/>
          </a:p>
          <a:p>
            <a:pPr marL="304038" indent="-285750" algn="just">
              <a:buFont typeface="Arial" pitchFamily="34" charset="0"/>
              <a:buChar char="•"/>
            </a:pPr>
            <a:endParaRPr lang="es-EC" sz="1600" dirty="0"/>
          </a:p>
        </p:txBody>
      </p:sp>
      <p:sp>
        <p:nvSpPr>
          <p:cNvPr id="4" name="3 Rectángulo"/>
          <p:cNvSpPr/>
          <p:nvPr/>
        </p:nvSpPr>
        <p:spPr>
          <a:xfrm>
            <a:off x="755576" y="1268760"/>
            <a:ext cx="7704856" cy="1477328"/>
          </a:xfrm>
          <a:prstGeom prst="rect">
            <a:avLst/>
          </a:prstGeom>
        </p:spPr>
        <p:txBody>
          <a:bodyPr wrap="square">
            <a:spAutoFit/>
          </a:bodyPr>
          <a:lstStyle/>
          <a:p>
            <a:r>
              <a:rPr lang="es-ES" dirty="0"/>
              <a:t>Se vincula los dos modelos de 8 y 4 nudos, para dar lugar a un elemento finito mixto, que en realidad consta de 20 grados de libertad, porque las presiones en los nodos intermedios son cero, pero por facilidad de solución se trabaja con 24 grados de libertad </a:t>
            </a:r>
            <a:endParaRPr lang="es-EC" dirty="0"/>
          </a:p>
        </p:txBody>
      </p:sp>
      <p:pic>
        <p:nvPicPr>
          <p:cNvPr id="11" name="10 Imagen"/>
          <p:cNvPicPr/>
          <p:nvPr/>
        </p:nvPicPr>
        <p:blipFill>
          <a:blip r:embed="rId2" cstate="print"/>
          <a:srcRect l="20860" t="25092" r="9845" b="21170"/>
          <a:stretch>
            <a:fillRect/>
          </a:stretch>
        </p:blipFill>
        <p:spPr bwMode="auto">
          <a:xfrm>
            <a:off x="1043608" y="2868648"/>
            <a:ext cx="7128792" cy="3080632"/>
          </a:xfrm>
          <a:prstGeom prst="rect">
            <a:avLst/>
          </a:prstGeom>
          <a:solidFill>
            <a:schemeClr val="bg1">
              <a:lumMod val="95000"/>
            </a:schemeClr>
          </a:solidFill>
          <a:ln w="9525">
            <a:solidFill>
              <a:schemeClr val="tx1"/>
            </a:solidFill>
            <a:miter lim="800000"/>
            <a:headEnd/>
            <a:tailEnd/>
          </a:ln>
        </p:spPr>
      </p:pic>
    </p:spTree>
    <p:extLst>
      <p:ext uri="{BB962C8B-B14F-4D97-AF65-F5344CB8AC3E}">
        <p14:creationId xmlns:p14="http://schemas.microsoft.com/office/powerpoint/2010/main" xmlns="" val="6613432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mc:AlternateContent xmlns:mc="http://schemas.openxmlformats.org/markup-compatibility/2006">
        <mc:Choice xmlns:a14="http://schemas.microsoft.com/office/drawing/2010/main" xmlns="" Requires="a14">
          <p:graphicFrame>
            <p:nvGraphicFramePr>
              <p:cNvPr id="5" name="4 Tabla"/>
              <p:cNvGraphicFramePr>
                <a:graphicFrameLocks noGrp="1"/>
              </p:cNvGraphicFramePr>
              <p:nvPr>
                <p:extLst>
                  <p:ext uri="{D42A27DB-BD31-4B8C-83A1-F6EECF244321}">
                    <p14:modId xmlns:p14="http://schemas.microsoft.com/office/powerpoint/2010/main" val="1467191144"/>
                  </p:ext>
                </p:extLst>
              </p:nvPr>
            </p:nvGraphicFramePr>
            <p:xfrm>
              <a:off x="1767195" y="332656"/>
              <a:ext cx="5389245" cy="6210126"/>
            </p:xfrm>
            <a:graphic>
              <a:graphicData uri="http://schemas.openxmlformats.org/drawingml/2006/table">
                <a:tbl>
                  <a:tblPr firstRow="1" firstCol="1" bandRow="1">
                    <a:tableStyleId>{69CF1AB2-1976-4502-BF36-3FF5EA218861}</a:tableStyleId>
                  </a:tblPr>
                  <a:tblGrid>
                    <a:gridCol w="2394585"/>
                    <a:gridCol w="2994660"/>
                  </a:tblGrid>
                  <a:tr h="335236">
                    <a:tc gridSpan="2">
                      <a:txBody>
                        <a:bodyPr/>
                        <a:lstStyle/>
                        <a:p>
                          <a:pPr algn="ctr">
                            <a:spcAft>
                              <a:spcPts val="0"/>
                            </a:spcAft>
                          </a:pPr>
                          <a:r>
                            <a:rPr lang="es-EC" sz="1100" dirty="0">
                              <a:effectLst/>
                            </a:rPr>
                            <a:t>Funciones de forma en los nodos centrales</a:t>
                          </a:r>
                          <a:endParaRPr lang="es-EC" sz="1200" dirty="0">
                            <a:solidFill>
                              <a:srgbClr val="000000"/>
                            </a:solidFill>
                            <a:effectLst/>
                            <a:latin typeface="Symbol"/>
                            <a:ea typeface="Calibri"/>
                            <a:cs typeface="Symbol"/>
                          </a:endParaRPr>
                        </a:p>
                      </a:txBody>
                      <a:tcPr marL="68580" marR="68580" marT="0" marB="0" anchor="b"/>
                    </a:tc>
                    <a:tc hMerge="1">
                      <a:txBody>
                        <a:bodyPr/>
                        <a:lstStyle/>
                        <a:p>
                          <a:endParaRPr lang="es-EC"/>
                        </a:p>
                      </a:txBody>
                      <a:tcPr/>
                    </a:tc>
                  </a:tr>
                  <a:tr h="1255103">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100">
                                        <a:effectLst/>
                                      </a:rPr>
                                    </m:ctrlPr>
                                  </m:sSubPr>
                                  <m:e>
                                    <m:r>
                                      <a:rPr lang="es-EC" sz="1100">
                                        <a:effectLst/>
                                      </a:rPr>
                                      <m:t>∅</m:t>
                                    </m:r>
                                  </m:e>
                                  <m:sub>
                                    <m:r>
                                      <a:rPr lang="es-EC" sz="1100">
                                        <a:effectLst/>
                                      </a:rPr>
                                      <m:t>2</m:t>
                                    </m:r>
                                  </m:sub>
                                </m:sSub>
                                <m:r>
                                  <a:rPr lang="es-EC" sz="1100">
                                    <a:effectLst/>
                                  </a:rPr>
                                  <m:t>(</m:t>
                                </m:r>
                                <m:r>
                                  <a:rPr lang="es-EC" sz="1100">
                                    <a:effectLst/>
                                  </a:rPr>
                                  <m:t>𝑠</m:t>
                                </m:r>
                                <m:r>
                                  <a:rPr lang="es-EC" sz="1100">
                                    <a:effectLst/>
                                  </a:rPr>
                                  <m:t>,</m:t>
                                </m:r>
                                <m:r>
                                  <a:rPr lang="es-EC" sz="1100">
                                    <a:effectLst/>
                                  </a:rPr>
                                  <m:t>𝑡</m:t>
                                </m:r>
                                <m:r>
                                  <a:rPr lang="es-EC" sz="1100">
                                    <a:effectLst/>
                                  </a:rPr>
                                  <m:t>)=</m:t>
                                </m:r>
                                <m:f>
                                  <m:fPr>
                                    <m:ctrlPr>
                                      <a:rPr lang="es-EC" sz="1100">
                                        <a:effectLst/>
                                      </a:rPr>
                                    </m:ctrlPr>
                                  </m:fPr>
                                  <m:num>
                                    <m:r>
                                      <a:rPr lang="es-EC" sz="1100">
                                        <a:effectLst/>
                                      </a:rPr>
                                      <m:t>1</m:t>
                                    </m:r>
                                  </m:num>
                                  <m:den>
                                    <m:r>
                                      <a:rPr lang="es-EC" sz="1100">
                                        <a:effectLst/>
                                      </a:rPr>
                                      <m:t>2</m:t>
                                    </m:r>
                                  </m:den>
                                </m:f>
                                <m:r>
                                  <a:rPr lang="es-EC" sz="1100">
                                    <a:effectLst/>
                                  </a:rPr>
                                  <m:t>(1−</m:t>
                                </m:r>
                                <m:r>
                                  <a:rPr lang="es-EC" sz="1100">
                                    <a:effectLst/>
                                  </a:rPr>
                                  <m:t>𝑡</m:t>
                                </m:r>
                                <m:r>
                                  <a:rPr lang="es-EC" sz="1100">
                                    <a:effectLst/>
                                  </a:rPr>
                                  <m:t>)(1−</m:t>
                                </m:r>
                                <m:sSup>
                                  <m:sSupPr>
                                    <m:ctrlPr>
                                      <a:rPr lang="es-EC" sz="1100">
                                        <a:effectLst/>
                                      </a:rPr>
                                    </m:ctrlPr>
                                  </m:sSupPr>
                                  <m:e>
                                    <m:r>
                                      <a:rPr lang="es-EC" sz="1100">
                                        <a:effectLst/>
                                      </a:rPr>
                                      <m:t>𝑠</m:t>
                                    </m:r>
                                  </m:e>
                                  <m:sup>
                                    <m:r>
                                      <a:rPr lang="es-EC" sz="1100">
                                        <a:effectLst/>
                                      </a:rPr>
                                      <m:t>2</m:t>
                                    </m:r>
                                  </m:sup>
                                </m:sSup>
                                <m:r>
                                  <a:rPr lang="es-EC" sz="1100">
                                    <a:effectLst/>
                                  </a:rPr>
                                  <m:t>)</m:t>
                                </m:r>
                              </m:oMath>
                            </m:oMathPara>
                          </a14:m>
                          <a:endParaRPr lang="es-EC" sz="1200" dirty="0">
                            <a:solidFill>
                              <a:srgbClr val="000000"/>
                            </a:solidFill>
                            <a:effectLst/>
                            <a:latin typeface="Symbol"/>
                            <a:ea typeface="Calibri"/>
                            <a:cs typeface="Symbol"/>
                          </a:endParaRPr>
                        </a:p>
                      </a:txBody>
                      <a:tcPr marL="68580" marR="68580" marT="0" marB="0" anchor="ctr"/>
                    </a:tc>
                    <a:tc>
                      <a:txBody>
                        <a:bodyPr/>
                        <a:lstStyle/>
                        <a:p>
                          <a:pPr algn="just">
                            <a:lnSpc>
                              <a:spcPct val="200000"/>
                            </a:lnSpc>
                            <a:spcAft>
                              <a:spcPts val="0"/>
                            </a:spcAft>
                          </a:pPr>
                          <a:endParaRPr lang="es-EC" sz="1100" dirty="0">
                            <a:solidFill>
                              <a:srgbClr val="000000"/>
                            </a:solidFill>
                            <a:effectLst/>
                            <a:latin typeface="Arial"/>
                            <a:ea typeface="Calibri"/>
                            <a:cs typeface="Symbol"/>
                          </a:endParaRPr>
                        </a:p>
                      </a:txBody>
                      <a:tcPr marL="68580" marR="68580" marT="0" marB="0"/>
                    </a:tc>
                  </a:tr>
                  <a:tr h="1255103">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100">
                                        <a:effectLst/>
                                      </a:rPr>
                                    </m:ctrlPr>
                                  </m:sSubPr>
                                  <m:e>
                                    <m:r>
                                      <a:rPr lang="es-EC" sz="1100">
                                        <a:effectLst/>
                                      </a:rPr>
                                      <m:t>∅</m:t>
                                    </m:r>
                                  </m:e>
                                  <m:sub>
                                    <m:r>
                                      <a:rPr lang="es-EC" sz="1100">
                                        <a:effectLst/>
                                      </a:rPr>
                                      <m:t>4</m:t>
                                    </m:r>
                                  </m:sub>
                                </m:sSub>
                                <m:r>
                                  <a:rPr lang="es-EC" sz="1100">
                                    <a:effectLst/>
                                  </a:rPr>
                                  <m:t>(</m:t>
                                </m:r>
                                <m:r>
                                  <a:rPr lang="es-EC" sz="1100">
                                    <a:effectLst/>
                                  </a:rPr>
                                  <m:t>𝑠</m:t>
                                </m:r>
                                <m:r>
                                  <a:rPr lang="es-EC" sz="1100">
                                    <a:effectLst/>
                                  </a:rPr>
                                  <m:t>,</m:t>
                                </m:r>
                                <m:r>
                                  <a:rPr lang="es-EC" sz="1100">
                                    <a:effectLst/>
                                  </a:rPr>
                                  <m:t>𝑡</m:t>
                                </m:r>
                                <m:r>
                                  <a:rPr lang="es-EC" sz="1100">
                                    <a:effectLst/>
                                  </a:rPr>
                                  <m:t>)=</m:t>
                                </m:r>
                                <m:f>
                                  <m:fPr>
                                    <m:ctrlPr>
                                      <a:rPr lang="es-EC" sz="1100">
                                        <a:effectLst/>
                                      </a:rPr>
                                    </m:ctrlPr>
                                  </m:fPr>
                                  <m:num>
                                    <m:r>
                                      <a:rPr lang="es-EC" sz="1100">
                                        <a:effectLst/>
                                      </a:rPr>
                                      <m:t>1</m:t>
                                    </m:r>
                                  </m:num>
                                  <m:den>
                                    <m:r>
                                      <a:rPr lang="es-EC" sz="1100">
                                        <a:effectLst/>
                                      </a:rPr>
                                      <m:t>2</m:t>
                                    </m:r>
                                  </m:den>
                                </m:f>
                                <m:r>
                                  <a:rPr lang="es-EC" sz="1100">
                                    <a:effectLst/>
                                  </a:rPr>
                                  <m:t>(1+</m:t>
                                </m:r>
                                <m:r>
                                  <a:rPr lang="es-EC" sz="1100">
                                    <a:effectLst/>
                                  </a:rPr>
                                  <m:t>𝑠</m:t>
                                </m:r>
                                <m:r>
                                  <a:rPr lang="es-EC" sz="1100">
                                    <a:effectLst/>
                                  </a:rPr>
                                  <m:t>)(1−</m:t>
                                </m:r>
                                <m:sSup>
                                  <m:sSupPr>
                                    <m:ctrlPr>
                                      <a:rPr lang="es-EC" sz="1100">
                                        <a:effectLst/>
                                      </a:rPr>
                                    </m:ctrlPr>
                                  </m:sSupPr>
                                  <m:e>
                                    <m:r>
                                      <a:rPr lang="es-EC" sz="1100">
                                        <a:effectLst/>
                                      </a:rPr>
                                      <m:t>𝑡</m:t>
                                    </m:r>
                                  </m:e>
                                  <m:sup>
                                    <m:r>
                                      <a:rPr lang="es-EC" sz="1100">
                                        <a:effectLst/>
                                      </a:rPr>
                                      <m:t>2</m:t>
                                    </m:r>
                                  </m:sup>
                                </m:sSup>
                                <m:r>
                                  <a:rPr lang="es-EC" sz="1100">
                                    <a:effectLst/>
                                  </a:rPr>
                                  <m:t>)</m:t>
                                </m:r>
                              </m:oMath>
                            </m:oMathPara>
                          </a14:m>
                          <a:endParaRPr lang="es-EC" sz="1200" dirty="0">
                            <a:solidFill>
                              <a:srgbClr val="000000"/>
                            </a:solidFill>
                            <a:effectLst/>
                            <a:latin typeface="Symbol"/>
                            <a:ea typeface="Calibri"/>
                            <a:cs typeface="Symbol"/>
                          </a:endParaRPr>
                        </a:p>
                      </a:txBody>
                      <a:tcPr marL="68580" marR="68580" marT="0" marB="0" anchor="ctr"/>
                    </a:tc>
                    <a:tc>
                      <a:txBody>
                        <a:bodyPr/>
                        <a:lstStyle/>
                        <a:p>
                          <a:pPr algn="just">
                            <a:lnSpc>
                              <a:spcPct val="200000"/>
                            </a:lnSpc>
                            <a:spcAft>
                              <a:spcPts val="0"/>
                            </a:spcAft>
                          </a:pPr>
                          <a:endParaRPr lang="es-EC" sz="1100">
                            <a:solidFill>
                              <a:srgbClr val="000000"/>
                            </a:solidFill>
                            <a:effectLst/>
                            <a:latin typeface="Arial"/>
                            <a:ea typeface="Calibri"/>
                            <a:cs typeface="Symbol"/>
                          </a:endParaRPr>
                        </a:p>
                      </a:txBody>
                      <a:tcPr marL="68580" marR="68580" marT="0" marB="0"/>
                    </a:tc>
                  </a:tr>
                  <a:tr h="1547045">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100">
                                        <a:effectLst/>
                                      </a:rPr>
                                    </m:ctrlPr>
                                  </m:sSubPr>
                                  <m:e>
                                    <m:r>
                                      <a:rPr lang="es-EC" sz="1100">
                                        <a:effectLst/>
                                      </a:rPr>
                                      <m:t>∅</m:t>
                                    </m:r>
                                  </m:e>
                                  <m:sub>
                                    <m:r>
                                      <a:rPr lang="es-EC" sz="1100">
                                        <a:effectLst/>
                                      </a:rPr>
                                      <m:t>6</m:t>
                                    </m:r>
                                  </m:sub>
                                </m:sSub>
                                <m:r>
                                  <a:rPr lang="es-EC" sz="1100">
                                    <a:effectLst/>
                                  </a:rPr>
                                  <m:t>(</m:t>
                                </m:r>
                                <m:r>
                                  <a:rPr lang="es-EC" sz="1100">
                                    <a:effectLst/>
                                  </a:rPr>
                                  <m:t>𝑠</m:t>
                                </m:r>
                                <m:r>
                                  <a:rPr lang="es-EC" sz="1100">
                                    <a:effectLst/>
                                  </a:rPr>
                                  <m:t>,</m:t>
                                </m:r>
                                <m:r>
                                  <a:rPr lang="es-EC" sz="1100">
                                    <a:effectLst/>
                                  </a:rPr>
                                  <m:t>𝑡</m:t>
                                </m:r>
                                <m:r>
                                  <a:rPr lang="es-EC" sz="1100">
                                    <a:effectLst/>
                                  </a:rPr>
                                  <m:t>)=</m:t>
                                </m:r>
                                <m:f>
                                  <m:fPr>
                                    <m:ctrlPr>
                                      <a:rPr lang="es-EC" sz="1100">
                                        <a:effectLst/>
                                      </a:rPr>
                                    </m:ctrlPr>
                                  </m:fPr>
                                  <m:num>
                                    <m:r>
                                      <a:rPr lang="es-EC" sz="1100">
                                        <a:effectLst/>
                                      </a:rPr>
                                      <m:t>1</m:t>
                                    </m:r>
                                  </m:num>
                                  <m:den>
                                    <m:r>
                                      <a:rPr lang="es-EC" sz="1100">
                                        <a:effectLst/>
                                      </a:rPr>
                                      <m:t>2</m:t>
                                    </m:r>
                                  </m:den>
                                </m:f>
                                <m:r>
                                  <a:rPr lang="es-EC" sz="1100">
                                    <a:effectLst/>
                                  </a:rPr>
                                  <m:t>(1+</m:t>
                                </m:r>
                                <m:r>
                                  <a:rPr lang="es-EC" sz="1100">
                                    <a:effectLst/>
                                  </a:rPr>
                                  <m:t>𝑡</m:t>
                                </m:r>
                                <m:r>
                                  <a:rPr lang="es-EC" sz="1100">
                                    <a:effectLst/>
                                  </a:rPr>
                                  <m:t>)(1−</m:t>
                                </m:r>
                                <m:sSup>
                                  <m:sSupPr>
                                    <m:ctrlPr>
                                      <a:rPr lang="es-EC" sz="1100">
                                        <a:effectLst/>
                                      </a:rPr>
                                    </m:ctrlPr>
                                  </m:sSupPr>
                                  <m:e>
                                    <m:r>
                                      <a:rPr lang="es-EC" sz="1100">
                                        <a:effectLst/>
                                      </a:rPr>
                                      <m:t>𝑠</m:t>
                                    </m:r>
                                  </m:e>
                                  <m:sup>
                                    <m:r>
                                      <a:rPr lang="es-EC" sz="1100">
                                        <a:effectLst/>
                                      </a:rPr>
                                      <m:t>2</m:t>
                                    </m:r>
                                  </m:sup>
                                </m:sSup>
                                <m:r>
                                  <a:rPr lang="es-EC" sz="1100">
                                    <a:effectLst/>
                                  </a:rPr>
                                  <m:t>)</m:t>
                                </m:r>
                              </m:oMath>
                            </m:oMathPara>
                          </a14:m>
                          <a:endParaRPr lang="es-EC" sz="1200">
                            <a:effectLst/>
                          </a:endParaRPr>
                        </a:p>
                        <a:p>
                          <a:pPr algn="ctr">
                            <a:lnSpc>
                              <a:spcPct val="200000"/>
                            </a:lnSpc>
                            <a:spcAft>
                              <a:spcPts val="0"/>
                            </a:spcAft>
                          </a:pPr>
                          <a:r>
                            <a:rPr lang="es-EC" sz="1100">
                              <a:effectLst/>
                            </a:rPr>
                            <a:t> </a:t>
                          </a:r>
                          <a:endParaRPr lang="es-EC" sz="1200">
                            <a:solidFill>
                              <a:srgbClr val="000000"/>
                            </a:solidFill>
                            <a:effectLst/>
                            <a:latin typeface="Symbol"/>
                            <a:ea typeface="Calibri"/>
                            <a:cs typeface="Symbol"/>
                          </a:endParaRPr>
                        </a:p>
                      </a:txBody>
                      <a:tcPr marL="68580" marR="68580" marT="0" marB="0" anchor="ctr"/>
                    </a:tc>
                    <a:tc>
                      <a:txBody>
                        <a:bodyPr/>
                        <a:lstStyle/>
                        <a:p>
                          <a:pPr algn="just">
                            <a:lnSpc>
                              <a:spcPct val="200000"/>
                            </a:lnSpc>
                            <a:spcAft>
                              <a:spcPts val="0"/>
                            </a:spcAft>
                          </a:pPr>
                          <a:endParaRPr lang="es-EC" sz="1100">
                            <a:solidFill>
                              <a:srgbClr val="000000"/>
                            </a:solidFill>
                            <a:effectLst/>
                            <a:latin typeface="Arial"/>
                            <a:ea typeface="Calibri"/>
                            <a:cs typeface="Symbol"/>
                          </a:endParaRPr>
                        </a:p>
                      </a:txBody>
                      <a:tcPr marL="68580" marR="68580" marT="0" marB="0"/>
                    </a:tc>
                  </a:tr>
                  <a:tr h="1817639">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100">
                                        <a:effectLst/>
                                      </a:rPr>
                                    </m:ctrlPr>
                                  </m:sSubPr>
                                  <m:e>
                                    <m:r>
                                      <a:rPr lang="es-EC" sz="1100">
                                        <a:effectLst/>
                                      </a:rPr>
                                      <m:t>∅</m:t>
                                    </m:r>
                                  </m:e>
                                  <m:sub>
                                    <m:r>
                                      <a:rPr lang="es-EC" sz="1100">
                                        <a:effectLst/>
                                      </a:rPr>
                                      <m:t>8</m:t>
                                    </m:r>
                                  </m:sub>
                                </m:sSub>
                                <m:r>
                                  <a:rPr lang="es-EC" sz="1100">
                                    <a:effectLst/>
                                  </a:rPr>
                                  <m:t>(</m:t>
                                </m:r>
                                <m:r>
                                  <a:rPr lang="es-EC" sz="1100">
                                    <a:effectLst/>
                                  </a:rPr>
                                  <m:t>𝑠</m:t>
                                </m:r>
                                <m:r>
                                  <a:rPr lang="es-EC" sz="1100">
                                    <a:effectLst/>
                                  </a:rPr>
                                  <m:t>,</m:t>
                                </m:r>
                                <m:r>
                                  <a:rPr lang="es-EC" sz="1100">
                                    <a:effectLst/>
                                  </a:rPr>
                                  <m:t>𝑡</m:t>
                                </m:r>
                                <m:r>
                                  <a:rPr lang="es-EC" sz="1100">
                                    <a:effectLst/>
                                  </a:rPr>
                                  <m:t>)=</m:t>
                                </m:r>
                                <m:f>
                                  <m:fPr>
                                    <m:ctrlPr>
                                      <a:rPr lang="es-EC" sz="1100">
                                        <a:effectLst/>
                                      </a:rPr>
                                    </m:ctrlPr>
                                  </m:fPr>
                                  <m:num>
                                    <m:r>
                                      <a:rPr lang="es-EC" sz="1100">
                                        <a:effectLst/>
                                      </a:rPr>
                                      <m:t>1</m:t>
                                    </m:r>
                                  </m:num>
                                  <m:den>
                                    <m:r>
                                      <a:rPr lang="es-EC" sz="1100">
                                        <a:effectLst/>
                                      </a:rPr>
                                      <m:t>2</m:t>
                                    </m:r>
                                  </m:den>
                                </m:f>
                                <m:r>
                                  <a:rPr lang="es-EC" sz="1100">
                                    <a:effectLst/>
                                  </a:rPr>
                                  <m:t>(1−</m:t>
                                </m:r>
                                <m:r>
                                  <a:rPr lang="es-EC" sz="1100">
                                    <a:effectLst/>
                                  </a:rPr>
                                  <m:t>𝑠</m:t>
                                </m:r>
                                <m:r>
                                  <a:rPr lang="es-EC" sz="1100">
                                    <a:effectLst/>
                                  </a:rPr>
                                  <m:t>)(1−</m:t>
                                </m:r>
                                <m:sSup>
                                  <m:sSupPr>
                                    <m:ctrlPr>
                                      <a:rPr lang="es-EC" sz="1100">
                                        <a:effectLst/>
                                      </a:rPr>
                                    </m:ctrlPr>
                                  </m:sSupPr>
                                  <m:e>
                                    <m:r>
                                      <a:rPr lang="es-EC" sz="1100">
                                        <a:effectLst/>
                                      </a:rPr>
                                      <m:t>𝑡</m:t>
                                    </m:r>
                                  </m:e>
                                  <m:sup>
                                    <m:r>
                                      <a:rPr lang="es-EC" sz="1100">
                                        <a:effectLst/>
                                      </a:rPr>
                                      <m:t>2</m:t>
                                    </m:r>
                                  </m:sup>
                                </m:sSup>
                                <m:r>
                                  <a:rPr lang="es-EC" sz="1100">
                                    <a:effectLst/>
                                  </a:rPr>
                                  <m:t>)</m:t>
                                </m:r>
                              </m:oMath>
                            </m:oMathPara>
                          </a14:m>
                          <a:endParaRPr lang="es-EC" sz="1200" dirty="0">
                            <a:effectLst/>
                          </a:endParaRPr>
                        </a:p>
                        <a:p>
                          <a:pPr algn="ctr">
                            <a:lnSpc>
                              <a:spcPct val="200000"/>
                            </a:lnSpc>
                            <a:spcAft>
                              <a:spcPts val="0"/>
                            </a:spcAft>
                          </a:pPr>
                          <a:r>
                            <a:rPr lang="es-EC" sz="1100" dirty="0">
                              <a:effectLst/>
                            </a:rPr>
                            <a:t> </a:t>
                          </a:r>
                          <a:endParaRPr lang="es-EC" sz="1200" dirty="0">
                            <a:solidFill>
                              <a:srgbClr val="000000"/>
                            </a:solidFill>
                            <a:effectLst/>
                            <a:latin typeface="Symbol"/>
                            <a:ea typeface="Calibri"/>
                            <a:cs typeface="Symbol"/>
                          </a:endParaRPr>
                        </a:p>
                      </a:txBody>
                      <a:tcPr marL="68580" marR="68580" marT="0" marB="0" anchor="ctr"/>
                    </a:tc>
                    <a:tc>
                      <a:txBody>
                        <a:bodyPr/>
                        <a:lstStyle/>
                        <a:p>
                          <a:pPr algn="just">
                            <a:lnSpc>
                              <a:spcPct val="200000"/>
                            </a:lnSpc>
                            <a:spcAft>
                              <a:spcPts val="0"/>
                            </a:spcAft>
                          </a:pPr>
                          <a:endParaRPr lang="es-EC" sz="1100" dirty="0">
                            <a:solidFill>
                              <a:srgbClr val="000000"/>
                            </a:solidFill>
                            <a:effectLst/>
                            <a:latin typeface="Arial"/>
                            <a:ea typeface="Calibri"/>
                            <a:cs typeface="Symbol"/>
                          </a:endParaRPr>
                        </a:p>
                      </a:txBody>
                      <a:tcPr marL="68580" marR="68580" marT="0" marB="0"/>
                    </a:tc>
                  </a:tr>
                </a:tbl>
              </a:graphicData>
            </a:graphic>
          </p:graphicFrame>
        </mc:Choice>
        <mc:Fallback>
          <p:graphicFrame>
            <p:nvGraphicFramePr>
              <p:cNvPr id="5" name="4 Tabla"/>
              <p:cNvGraphicFramePr>
                <a:graphicFrameLocks noGrp="1"/>
              </p:cNvGraphicFramePr>
              <p:nvPr>
                <p:extLst>
                  <p:ext uri="{D42A27DB-BD31-4B8C-83A1-F6EECF244321}">
                    <p14:modId xmlns:p14="http://schemas.microsoft.com/office/powerpoint/2010/main" xmlns="" val="1467191144"/>
                  </p:ext>
                </p:extLst>
              </p:nvPr>
            </p:nvGraphicFramePr>
            <p:xfrm>
              <a:off x="1767195" y="332656"/>
              <a:ext cx="5389245" cy="6210126"/>
            </p:xfrm>
            <a:graphic>
              <a:graphicData uri="http://schemas.openxmlformats.org/drawingml/2006/table">
                <a:tbl>
                  <a:tblPr firstRow="1" firstCol="1" bandRow="1">
                    <a:tableStyleId>{69CF1AB2-1976-4502-BF36-3FF5EA218861}</a:tableStyleId>
                  </a:tblPr>
                  <a:tblGrid>
                    <a:gridCol w="2394585"/>
                    <a:gridCol w="2994660"/>
                  </a:tblGrid>
                  <a:tr h="335236">
                    <a:tc gridSpan="2">
                      <a:txBody>
                        <a:bodyPr/>
                        <a:lstStyle/>
                        <a:p>
                          <a:pPr algn="ctr">
                            <a:spcAft>
                              <a:spcPts val="0"/>
                            </a:spcAft>
                          </a:pPr>
                          <a:r>
                            <a:rPr lang="es-EC" sz="1100" dirty="0">
                              <a:effectLst/>
                            </a:rPr>
                            <a:t>Funciones de forma en los nodos centrales</a:t>
                          </a:r>
                          <a:endParaRPr lang="es-EC" sz="1200" dirty="0">
                            <a:solidFill>
                              <a:srgbClr val="000000"/>
                            </a:solidFill>
                            <a:effectLst/>
                            <a:latin typeface="Symbol"/>
                            <a:ea typeface="Calibri"/>
                            <a:cs typeface="Symbol"/>
                          </a:endParaRPr>
                        </a:p>
                      </a:txBody>
                      <a:tcPr marL="68580" marR="68580" marT="0" marB="0" anchor="b"/>
                    </a:tc>
                    <a:tc hMerge="1">
                      <a:txBody>
                        <a:bodyPr/>
                        <a:lstStyle/>
                        <a:p>
                          <a:endParaRPr lang="es-EC"/>
                        </a:p>
                      </a:txBody>
                      <a:tcPr/>
                    </a:tc>
                  </a:tr>
                  <a:tr h="1255103">
                    <a:tc>
                      <a:txBody>
                        <a:bodyPr/>
                        <a:lstStyle/>
                        <a:p>
                          <a:endParaRPr lang="es-EC"/>
                        </a:p>
                      </a:txBody>
                      <a:tcPr marL="68580" marR="68580" marT="0" marB="0" anchor="ctr">
                        <a:blipFill rotWithShape="1">
                          <a:blip r:embed="rId2"/>
                          <a:stretch>
                            <a:fillRect l="-254" t="-27184" r="-124936" b="-367961"/>
                          </a:stretch>
                        </a:blipFill>
                      </a:tcPr>
                    </a:tc>
                    <a:tc>
                      <a:txBody>
                        <a:bodyPr/>
                        <a:lstStyle/>
                        <a:p>
                          <a:pPr algn="just">
                            <a:lnSpc>
                              <a:spcPct val="200000"/>
                            </a:lnSpc>
                            <a:spcAft>
                              <a:spcPts val="0"/>
                            </a:spcAft>
                          </a:pPr>
                          <a:endParaRPr lang="es-EC" sz="1100" dirty="0">
                            <a:solidFill>
                              <a:srgbClr val="000000"/>
                            </a:solidFill>
                            <a:effectLst/>
                            <a:latin typeface="Arial"/>
                            <a:ea typeface="Calibri"/>
                            <a:cs typeface="Symbol"/>
                          </a:endParaRPr>
                        </a:p>
                      </a:txBody>
                      <a:tcPr marL="68580" marR="68580" marT="0" marB="0"/>
                    </a:tc>
                  </a:tr>
                  <a:tr h="1255103">
                    <a:tc>
                      <a:txBody>
                        <a:bodyPr/>
                        <a:lstStyle/>
                        <a:p>
                          <a:endParaRPr lang="es-EC"/>
                        </a:p>
                      </a:txBody>
                      <a:tcPr marL="68580" marR="68580" marT="0" marB="0" anchor="ctr">
                        <a:blipFill rotWithShape="1">
                          <a:blip r:embed="rId2"/>
                          <a:stretch>
                            <a:fillRect l="-254" t="-127805" r="-124936" b="-269756"/>
                          </a:stretch>
                        </a:blipFill>
                      </a:tcPr>
                    </a:tc>
                    <a:tc>
                      <a:txBody>
                        <a:bodyPr/>
                        <a:lstStyle/>
                        <a:p>
                          <a:pPr algn="just">
                            <a:lnSpc>
                              <a:spcPct val="200000"/>
                            </a:lnSpc>
                            <a:spcAft>
                              <a:spcPts val="0"/>
                            </a:spcAft>
                          </a:pPr>
                          <a:endParaRPr lang="es-EC" sz="1100">
                            <a:solidFill>
                              <a:srgbClr val="000000"/>
                            </a:solidFill>
                            <a:effectLst/>
                            <a:latin typeface="Arial"/>
                            <a:ea typeface="Calibri"/>
                            <a:cs typeface="Symbol"/>
                          </a:endParaRPr>
                        </a:p>
                      </a:txBody>
                      <a:tcPr marL="68580" marR="68580" marT="0" marB="0"/>
                    </a:tc>
                  </a:tr>
                  <a:tr h="1547045">
                    <a:tc>
                      <a:txBody>
                        <a:bodyPr/>
                        <a:lstStyle/>
                        <a:p>
                          <a:endParaRPr lang="es-EC"/>
                        </a:p>
                      </a:txBody>
                      <a:tcPr marL="68580" marR="68580" marT="0" marB="0" anchor="ctr">
                        <a:blipFill rotWithShape="1">
                          <a:blip r:embed="rId2"/>
                          <a:stretch>
                            <a:fillRect l="-254" t="-183858" r="-124936" b="-117717"/>
                          </a:stretch>
                        </a:blipFill>
                      </a:tcPr>
                    </a:tc>
                    <a:tc>
                      <a:txBody>
                        <a:bodyPr/>
                        <a:lstStyle/>
                        <a:p>
                          <a:pPr algn="just">
                            <a:lnSpc>
                              <a:spcPct val="200000"/>
                            </a:lnSpc>
                            <a:spcAft>
                              <a:spcPts val="0"/>
                            </a:spcAft>
                          </a:pPr>
                          <a:endParaRPr lang="es-EC" sz="1100">
                            <a:solidFill>
                              <a:srgbClr val="000000"/>
                            </a:solidFill>
                            <a:effectLst/>
                            <a:latin typeface="Arial"/>
                            <a:ea typeface="Calibri"/>
                            <a:cs typeface="Symbol"/>
                          </a:endParaRPr>
                        </a:p>
                      </a:txBody>
                      <a:tcPr marL="68580" marR="68580" marT="0" marB="0"/>
                    </a:tc>
                  </a:tr>
                  <a:tr h="1817639">
                    <a:tc>
                      <a:txBody>
                        <a:bodyPr/>
                        <a:lstStyle/>
                        <a:p>
                          <a:endParaRPr lang="es-EC"/>
                        </a:p>
                      </a:txBody>
                      <a:tcPr marL="68580" marR="68580" marT="0" marB="0" anchor="ctr">
                        <a:blipFill rotWithShape="1">
                          <a:blip r:embed="rId2"/>
                          <a:stretch>
                            <a:fillRect l="-254" t="-241946" r="-124936" b="-336"/>
                          </a:stretch>
                        </a:blipFill>
                      </a:tcPr>
                    </a:tc>
                    <a:tc>
                      <a:txBody>
                        <a:bodyPr/>
                        <a:lstStyle/>
                        <a:p>
                          <a:pPr algn="just">
                            <a:lnSpc>
                              <a:spcPct val="200000"/>
                            </a:lnSpc>
                            <a:spcAft>
                              <a:spcPts val="0"/>
                            </a:spcAft>
                          </a:pPr>
                          <a:endParaRPr lang="es-EC" sz="1100" dirty="0">
                            <a:solidFill>
                              <a:srgbClr val="000000"/>
                            </a:solidFill>
                            <a:effectLst/>
                            <a:latin typeface="Arial"/>
                            <a:ea typeface="Calibri"/>
                            <a:cs typeface="Symbol"/>
                          </a:endParaRPr>
                        </a:p>
                      </a:txBody>
                      <a:tcPr marL="68580" marR="68580" marT="0" marB="0"/>
                    </a:tc>
                  </a:tr>
                </a:tbl>
              </a:graphicData>
            </a:graphic>
          </p:graphicFrame>
        </mc:Fallback>
      </mc:AlternateContent>
      <p:pic>
        <p:nvPicPr>
          <p:cNvPr id="7172" name="Imagen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0302" y="707356"/>
            <a:ext cx="2486000" cy="1137468"/>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Imagen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76" y="1974180"/>
            <a:ext cx="2662238" cy="1094780"/>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Imagen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0964" y="3314824"/>
            <a:ext cx="2527300" cy="1338312"/>
          </a:xfrm>
          <a:prstGeom prst="rect">
            <a:avLst/>
          </a:prstGeom>
          <a:noFill/>
          <a:extLst>
            <a:ext uri="{909E8E84-426E-40DD-AFC4-6F175D3DCCD1}">
              <a14:hiddenFill xmlns:a14="http://schemas.microsoft.com/office/drawing/2010/main" xmlns="">
                <a:solidFill>
                  <a:srgbClr val="FFFFFF"/>
                </a:solidFill>
              </a14:hiddenFill>
            </a:ext>
          </a:extLst>
        </p:spPr>
      </p:pic>
      <p:pic>
        <p:nvPicPr>
          <p:cNvPr id="7169" name="Imagen 1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99248" y="4869160"/>
            <a:ext cx="2662238" cy="1449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8932538"/>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mc:AlternateContent xmlns:mc="http://schemas.openxmlformats.org/markup-compatibility/2006">
        <mc:Choice xmlns:a14="http://schemas.microsoft.com/office/drawing/2010/main" xmlns="" Requires="a14">
          <p:graphicFrame>
            <p:nvGraphicFramePr>
              <p:cNvPr id="5" name="4 Tabla"/>
              <p:cNvGraphicFramePr>
                <a:graphicFrameLocks noGrp="1"/>
              </p:cNvGraphicFramePr>
              <p:nvPr>
                <p:extLst>
                  <p:ext uri="{D42A27DB-BD31-4B8C-83A1-F6EECF244321}">
                    <p14:modId xmlns:p14="http://schemas.microsoft.com/office/powerpoint/2010/main" val="3666537688"/>
                  </p:ext>
                </p:extLst>
              </p:nvPr>
            </p:nvGraphicFramePr>
            <p:xfrm>
              <a:off x="1259632" y="332655"/>
              <a:ext cx="6336704" cy="5993665"/>
            </p:xfrm>
            <a:graphic>
              <a:graphicData uri="http://schemas.openxmlformats.org/drawingml/2006/table">
                <a:tbl>
                  <a:tblPr firstRow="1" firstCol="1" bandRow="1">
                    <a:tableStyleId>{69CF1AB2-1976-4502-BF36-3FF5EA218861}</a:tableStyleId>
                  </a:tblPr>
                  <a:tblGrid>
                    <a:gridCol w="3089144"/>
                    <a:gridCol w="3247560"/>
                  </a:tblGrid>
                  <a:tr h="165880">
                    <a:tc gridSpan="2">
                      <a:txBody>
                        <a:bodyPr/>
                        <a:lstStyle/>
                        <a:p>
                          <a:pPr algn="ctr">
                            <a:spcAft>
                              <a:spcPts val="0"/>
                            </a:spcAft>
                          </a:pPr>
                          <a:r>
                            <a:rPr lang="es-EC" sz="1200" dirty="0">
                              <a:effectLst/>
                            </a:rPr>
                            <a:t>Funciones de Forma en los nodos esquineros</a:t>
                          </a:r>
                          <a:endParaRPr lang="es-EC" sz="1200" dirty="0">
                            <a:solidFill>
                              <a:srgbClr val="000000"/>
                            </a:solidFill>
                            <a:effectLst/>
                            <a:latin typeface="Symbol"/>
                            <a:ea typeface="Calibri"/>
                            <a:cs typeface="Symbol"/>
                          </a:endParaRPr>
                        </a:p>
                      </a:txBody>
                      <a:tcPr marL="44851" marR="44851" marT="0" marB="0" anchor="ctr"/>
                    </a:tc>
                    <a:tc hMerge="1">
                      <a:txBody>
                        <a:bodyPr/>
                        <a:lstStyle/>
                        <a:p>
                          <a:endParaRPr lang="es-EC"/>
                        </a:p>
                      </a:txBody>
                      <a:tcPr/>
                    </a:tc>
                  </a:tr>
                  <a:tr h="1274281">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a:effectLst/>
                                      </a:rPr>
                                    </m:ctrlPr>
                                  </m:sSubPr>
                                  <m:e>
                                    <m:r>
                                      <a:rPr lang="es-EC" sz="1200">
                                        <a:effectLst/>
                                      </a:rPr>
                                      <m:t>∅</m:t>
                                    </m:r>
                                  </m:e>
                                  <m:sub>
                                    <m:r>
                                      <a:rPr lang="es-EC" sz="1200">
                                        <a:effectLst/>
                                      </a:rPr>
                                      <m:t>1</m:t>
                                    </m:r>
                                  </m:sub>
                                </m:sSub>
                                <m:r>
                                  <a:rPr lang="es-EC" sz="1200">
                                    <a:effectLst/>
                                  </a:rPr>
                                  <m:t>(</m:t>
                                </m:r>
                                <m:r>
                                  <a:rPr lang="es-EC" sz="1200">
                                    <a:effectLst/>
                                  </a:rPr>
                                  <m:t>𝑠</m:t>
                                </m:r>
                                <m:r>
                                  <a:rPr lang="es-EC" sz="1200">
                                    <a:effectLst/>
                                  </a:rPr>
                                  <m:t>,</m:t>
                                </m:r>
                                <m:r>
                                  <a:rPr lang="es-EC" sz="1200">
                                    <a:effectLst/>
                                  </a:rPr>
                                  <m:t>𝑡</m:t>
                                </m:r>
                                <m:r>
                                  <a:rPr lang="es-EC" sz="1200">
                                    <a:effectLst/>
                                  </a:rPr>
                                  <m:t>)=</m:t>
                                </m:r>
                                <m:f>
                                  <m:fPr>
                                    <m:ctrlPr>
                                      <a:rPr lang="es-EC" sz="1200">
                                        <a:effectLst/>
                                      </a:rPr>
                                    </m:ctrlPr>
                                  </m:fPr>
                                  <m:num>
                                    <m:r>
                                      <a:rPr lang="es-EC" sz="1200">
                                        <a:effectLst/>
                                      </a:rPr>
                                      <m:t>1</m:t>
                                    </m:r>
                                  </m:num>
                                  <m:den>
                                    <m:r>
                                      <a:rPr lang="es-EC" sz="1200">
                                        <a:effectLst/>
                                      </a:rPr>
                                      <m:t>4</m:t>
                                    </m:r>
                                  </m:den>
                                </m:f>
                                <m:r>
                                  <a:rPr lang="es-EC" sz="1200">
                                    <a:effectLst/>
                                  </a:rPr>
                                  <m:t>(1−</m:t>
                                </m:r>
                                <m:r>
                                  <a:rPr lang="es-EC" sz="1200">
                                    <a:effectLst/>
                                  </a:rPr>
                                  <m:t>𝑠</m:t>
                                </m:r>
                                <m:r>
                                  <a:rPr lang="es-EC" sz="1200">
                                    <a:effectLst/>
                                  </a:rPr>
                                  <m:t>)(1−</m:t>
                                </m:r>
                                <m:r>
                                  <a:rPr lang="es-EC" sz="1200">
                                    <a:effectLst/>
                                  </a:rPr>
                                  <m:t>𝑡</m:t>
                                </m:r>
                                <m:r>
                                  <a:rPr lang="es-EC" sz="1200">
                                    <a:effectLst/>
                                  </a:rPr>
                                  <m:t>)(−</m:t>
                                </m:r>
                                <m:r>
                                  <a:rPr lang="es-EC" sz="1200">
                                    <a:effectLst/>
                                  </a:rPr>
                                  <m:t>𝑠</m:t>
                                </m:r>
                                <m:r>
                                  <a:rPr lang="es-EC" sz="1200">
                                    <a:effectLst/>
                                  </a:rPr>
                                  <m:t>−</m:t>
                                </m:r>
                                <m:r>
                                  <a:rPr lang="es-EC" sz="1200">
                                    <a:effectLst/>
                                  </a:rPr>
                                  <m:t>𝑡</m:t>
                                </m:r>
                                <m:r>
                                  <a:rPr lang="es-EC" sz="1200">
                                    <a:effectLst/>
                                  </a:rPr>
                                  <m:t>−1)</m:t>
                                </m:r>
                              </m:oMath>
                            </m:oMathPara>
                          </a14:m>
                          <a:endParaRPr lang="es-EC" sz="1200" dirty="0">
                            <a:effectLst/>
                          </a:endParaRPr>
                        </a:p>
                        <a:p>
                          <a:pPr algn="ctr">
                            <a:lnSpc>
                              <a:spcPct val="200000"/>
                            </a:lnSpc>
                            <a:spcAft>
                              <a:spcPts val="0"/>
                            </a:spcAft>
                          </a:pPr>
                          <a:r>
                            <a:rPr lang="es-EC" sz="1200" dirty="0">
                              <a:effectLst/>
                            </a:rPr>
                            <a:t> </a:t>
                          </a:r>
                          <a:endParaRPr lang="es-EC" sz="1200" dirty="0">
                            <a:solidFill>
                              <a:srgbClr val="000000"/>
                            </a:solidFill>
                            <a:effectLst/>
                            <a:latin typeface="Symbol"/>
                            <a:ea typeface="Calibri"/>
                            <a:cs typeface="Symbol"/>
                          </a:endParaRPr>
                        </a:p>
                      </a:txBody>
                      <a:tcPr marL="44851" marR="44851" marT="0" marB="0" anchor="ctr"/>
                    </a:tc>
                    <a:tc>
                      <a:txBody>
                        <a:bodyPr/>
                        <a:lstStyle/>
                        <a:p>
                          <a:pPr algn="just">
                            <a:lnSpc>
                              <a:spcPct val="200000"/>
                            </a:lnSpc>
                            <a:spcAft>
                              <a:spcPts val="0"/>
                            </a:spcAft>
                          </a:pPr>
                          <a:endParaRPr lang="es-EC" sz="1200">
                            <a:solidFill>
                              <a:srgbClr val="000000"/>
                            </a:solidFill>
                            <a:effectLst/>
                            <a:latin typeface="Arial"/>
                            <a:ea typeface="Calibri"/>
                            <a:cs typeface="Symbol"/>
                          </a:endParaRPr>
                        </a:p>
                      </a:txBody>
                      <a:tcPr marL="44851" marR="44851" marT="0" marB="0"/>
                    </a:tc>
                  </a:tr>
                  <a:tr h="1584176">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a:effectLst/>
                                      </a:rPr>
                                    </m:ctrlPr>
                                  </m:sSubPr>
                                  <m:e>
                                    <m:r>
                                      <a:rPr lang="es-EC" sz="1200">
                                        <a:effectLst/>
                                      </a:rPr>
                                      <m:t>∅</m:t>
                                    </m:r>
                                  </m:e>
                                  <m:sub>
                                    <m:r>
                                      <a:rPr lang="es-EC" sz="1200">
                                        <a:effectLst/>
                                      </a:rPr>
                                      <m:t>3</m:t>
                                    </m:r>
                                  </m:sub>
                                </m:sSub>
                                <m:r>
                                  <a:rPr lang="es-EC" sz="1200">
                                    <a:effectLst/>
                                  </a:rPr>
                                  <m:t>(</m:t>
                                </m:r>
                                <m:r>
                                  <a:rPr lang="es-EC" sz="1200">
                                    <a:effectLst/>
                                  </a:rPr>
                                  <m:t>𝑠</m:t>
                                </m:r>
                                <m:r>
                                  <a:rPr lang="es-EC" sz="1200">
                                    <a:effectLst/>
                                  </a:rPr>
                                  <m:t>,</m:t>
                                </m:r>
                                <m:r>
                                  <a:rPr lang="es-EC" sz="1200">
                                    <a:effectLst/>
                                  </a:rPr>
                                  <m:t>𝑡</m:t>
                                </m:r>
                                <m:r>
                                  <a:rPr lang="es-EC" sz="1200">
                                    <a:effectLst/>
                                  </a:rPr>
                                  <m:t>)=</m:t>
                                </m:r>
                                <m:f>
                                  <m:fPr>
                                    <m:ctrlPr>
                                      <a:rPr lang="es-EC" sz="1200">
                                        <a:effectLst/>
                                      </a:rPr>
                                    </m:ctrlPr>
                                  </m:fPr>
                                  <m:num>
                                    <m:r>
                                      <a:rPr lang="es-EC" sz="1200">
                                        <a:effectLst/>
                                      </a:rPr>
                                      <m:t>1</m:t>
                                    </m:r>
                                  </m:num>
                                  <m:den>
                                    <m:r>
                                      <a:rPr lang="es-EC" sz="1200">
                                        <a:effectLst/>
                                      </a:rPr>
                                      <m:t>4</m:t>
                                    </m:r>
                                  </m:den>
                                </m:f>
                                <m:r>
                                  <a:rPr lang="es-EC" sz="1200">
                                    <a:effectLst/>
                                  </a:rPr>
                                  <m:t>(1+</m:t>
                                </m:r>
                                <m:r>
                                  <a:rPr lang="es-EC" sz="1200">
                                    <a:effectLst/>
                                  </a:rPr>
                                  <m:t>𝑠</m:t>
                                </m:r>
                                <m:r>
                                  <a:rPr lang="es-EC" sz="1200">
                                    <a:effectLst/>
                                  </a:rPr>
                                  <m:t>)(1−</m:t>
                                </m:r>
                                <m:r>
                                  <a:rPr lang="es-EC" sz="1200">
                                    <a:effectLst/>
                                  </a:rPr>
                                  <m:t>𝑡</m:t>
                                </m:r>
                                <m:r>
                                  <a:rPr lang="es-EC" sz="1200">
                                    <a:effectLst/>
                                  </a:rPr>
                                  <m:t>)(</m:t>
                                </m:r>
                                <m:r>
                                  <a:rPr lang="es-EC" sz="1200">
                                    <a:effectLst/>
                                  </a:rPr>
                                  <m:t>𝑠</m:t>
                                </m:r>
                                <m:r>
                                  <a:rPr lang="es-EC" sz="1200">
                                    <a:effectLst/>
                                  </a:rPr>
                                  <m:t>−</m:t>
                                </m:r>
                                <m:r>
                                  <a:rPr lang="es-EC" sz="1200">
                                    <a:effectLst/>
                                  </a:rPr>
                                  <m:t>𝑡</m:t>
                                </m:r>
                                <m:r>
                                  <a:rPr lang="es-EC" sz="1200">
                                    <a:effectLst/>
                                  </a:rPr>
                                  <m:t>−1)</m:t>
                                </m:r>
                              </m:oMath>
                            </m:oMathPara>
                          </a14:m>
                          <a:endParaRPr lang="es-EC" sz="1200" dirty="0">
                            <a:solidFill>
                              <a:srgbClr val="000000"/>
                            </a:solidFill>
                            <a:effectLst/>
                            <a:latin typeface="Symbol"/>
                            <a:ea typeface="Calibri"/>
                            <a:cs typeface="Symbol"/>
                          </a:endParaRPr>
                        </a:p>
                      </a:txBody>
                      <a:tcPr marL="44851" marR="44851" marT="0" marB="0" anchor="ctr"/>
                    </a:tc>
                    <a:tc>
                      <a:txBody>
                        <a:bodyPr/>
                        <a:lstStyle/>
                        <a:p>
                          <a:pPr algn="just">
                            <a:lnSpc>
                              <a:spcPct val="200000"/>
                            </a:lnSpc>
                            <a:spcAft>
                              <a:spcPts val="0"/>
                            </a:spcAft>
                          </a:pPr>
                          <a:endParaRPr lang="es-EC" sz="1200">
                            <a:solidFill>
                              <a:srgbClr val="000000"/>
                            </a:solidFill>
                            <a:effectLst/>
                            <a:latin typeface="Arial"/>
                            <a:ea typeface="Calibri"/>
                            <a:cs typeface="Symbol"/>
                          </a:endParaRPr>
                        </a:p>
                      </a:txBody>
                      <a:tcPr marL="44851" marR="44851" marT="0" marB="0"/>
                    </a:tc>
                  </a:tr>
                  <a:tr h="136815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a:effectLst/>
                                      </a:rPr>
                                    </m:ctrlPr>
                                  </m:sSubPr>
                                  <m:e>
                                    <m:r>
                                      <a:rPr lang="es-EC" sz="1200">
                                        <a:effectLst/>
                                      </a:rPr>
                                      <m:t>∅</m:t>
                                    </m:r>
                                  </m:e>
                                  <m:sub>
                                    <m:r>
                                      <a:rPr lang="es-EC" sz="1200">
                                        <a:effectLst/>
                                      </a:rPr>
                                      <m:t>5</m:t>
                                    </m:r>
                                  </m:sub>
                                </m:sSub>
                                <m:r>
                                  <a:rPr lang="es-EC" sz="1200">
                                    <a:effectLst/>
                                  </a:rPr>
                                  <m:t>(</m:t>
                                </m:r>
                                <m:r>
                                  <a:rPr lang="es-EC" sz="1200">
                                    <a:effectLst/>
                                  </a:rPr>
                                  <m:t>𝑠</m:t>
                                </m:r>
                                <m:r>
                                  <a:rPr lang="es-EC" sz="1200">
                                    <a:effectLst/>
                                  </a:rPr>
                                  <m:t>,</m:t>
                                </m:r>
                                <m:r>
                                  <a:rPr lang="es-EC" sz="1200">
                                    <a:effectLst/>
                                  </a:rPr>
                                  <m:t>𝑡</m:t>
                                </m:r>
                                <m:r>
                                  <a:rPr lang="es-EC" sz="1200">
                                    <a:effectLst/>
                                  </a:rPr>
                                  <m:t>)=</m:t>
                                </m:r>
                                <m:f>
                                  <m:fPr>
                                    <m:ctrlPr>
                                      <a:rPr lang="es-EC" sz="1200">
                                        <a:effectLst/>
                                      </a:rPr>
                                    </m:ctrlPr>
                                  </m:fPr>
                                  <m:num>
                                    <m:r>
                                      <a:rPr lang="es-EC" sz="1200">
                                        <a:effectLst/>
                                      </a:rPr>
                                      <m:t>1</m:t>
                                    </m:r>
                                  </m:num>
                                  <m:den>
                                    <m:r>
                                      <a:rPr lang="es-EC" sz="1200">
                                        <a:effectLst/>
                                      </a:rPr>
                                      <m:t>4</m:t>
                                    </m:r>
                                  </m:den>
                                </m:f>
                                <m:r>
                                  <a:rPr lang="es-EC" sz="1200">
                                    <a:effectLst/>
                                  </a:rPr>
                                  <m:t>(1+</m:t>
                                </m:r>
                                <m:r>
                                  <a:rPr lang="es-EC" sz="1200">
                                    <a:effectLst/>
                                  </a:rPr>
                                  <m:t>𝑠</m:t>
                                </m:r>
                                <m:r>
                                  <a:rPr lang="es-EC" sz="1200">
                                    <a:effectLst/>
                                  </a:rPr>
                                  <m:t>)(1+</m:t>
                                </m:r>
                                <m:r>
                                  <a:rPr lang="es-EC" sz="1200">
                                    <a:effectLst/>
                                  </a:rPr>
                                  <m:t>𝑡</m:t>
                                </m:r>
                                <m:r>
                                  <a:rPr lang="es-EC" sz="1200">
                                    <a:effectLst/>
                                  </a:rPr>
                                  <m:t>)(</m:t>
                                </m:r>
                                <m:r>
                                  <a:rPr lang="es-EC" sz="1200">
                                    <a:effectLst/>
                                  </a:rPr>
                                  <m:t>𝑠</m:t>
                                </m:r>
                                <m:r>
                                  <a:rPr lang="es-EC" sz="1200">
                                    <a:effectLst/>
                                  </a:rPr>
                                  <m:t>+</m:t>
                                </m:r>
                                <m:r>
                                  <a:rPr lang="es-EC" sz="1200">
                                    <a:effectLst/>
                                  </a:rPr>
                                  <m:t>𝑡</m:t>
                                </m:r>
                                <m:r>
                                  <a:rPr lang="es-EC" sz="1200">
                                    <a:effectLst/>
                                  </a:rPr>
                                  <m:t>−1)</m:t>
                                </m:r>
                              </m:oMath>
                            </m:oMathPara>
                          </a14:m>
                          <a:endParaRPr lang="es-EC" sz="1200" dirty="0">
                            <a:effectLst/>
                          </a:endParaRPr>
                        </a:p>
                        <a:p>
                          <a:pPr algn="ctr">
                            <a:lnSpc>
                              <a:spcPct val="200000"/>
                            </a:lnSpc>
                            <a:spcAft>
                              <a:spcPts val="0"/>
                            </a:spcAft>
                          </a:pPr>
                          <a:r>
                            <a:rPr lang="es-EC" sz="1200" dirty="0">
                              <a:effectLst/>
                            </a:rPr>
                            <a:t> </a:t>
                          </a:r>
                          <a:endParaRPr lang="es-EC" sz="1200" dirty="0">
                            <a:solidFill>
                              <a:srgbClr val="000000"/>
                            </a:solidFill>
                            <a:effectLst/>
                            <a:latin typeface="Symbol"/>
                            <a:ea typeface="Calibri"/>
                            <a:cs typeface="Symbol"/>
                          </a:endParaRPr>
                        </a:p>
                      </a:txBody>
                      <a:tcPr marL="44851" marR="44851" marT="0" marB="0" anchor="ctr"/>
                    </a:tc>
                    <a:tc>
                      <a:txBody>
                        <a:bodyPr/>
                        <a:lstStyle/>
                        <a:p>
                          <a:pPr algn="just">
                            <a:lnSpc>
                              <a:spcPct val="200000"/>
                            </a:lnSpc>
                            <a:spcAft>
                              <a:spcPts val="0"/>
                            </a:spcAft>
                          </a:pPr>
                          <a:endParaRPr lang="es-EC" sz="1200" dirty="0">
                            <a:solidFill>
                              <a:srgbClr val="000000"/>
                            </a:solidFill>
                            <a:effectLst/>
                            <a:latin typeface="Arial"/>
                            <a:ea typeface="Calibri"/>
                            <a:cs typeface="Symbol"/>
                          </a:endParaRPr>
                        </a:p>
                      </a:txBody>
                      <a:tcPr marL="44851" marR="44851" marT="0" marB="0"/>
                    </a:tc>
                  </a:tr>
                  <a:tr h="1584176">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a:effectLst/>
                                      </a:rPr>
                                    </m:ctrlPr>
                                  </m:sSubPr>
                                  <m:e>
                                    <m:r>
                                      <a:rPr lang="es-EC" sz="1200">
                                        <a:effectLst/>
                                      </a:rPr>
                                      <m:t>∅</m:t>
                                    </m:r>
                                  </m:e>
                                  <m:sub>
                                    <m:r>
                                      <a:rPr lang="es-EC" sz="1200">
                                        <a:effectLst/>
                                      </a:rPr>
                                      <m:t>7</m:t>
                                    </m:r>
                                  </m:sub>
                                </m:sSub>
                                <m:r>
                                  <a:rPr lang="es-EC" sz="1200">
                                    <a:effectLst/>
                                  </a:rPr>
                                  <m:t>(</m:t>
                                </m:r>
                                <m:r>
                                  <a:rPr lang="es-EC" sz="1200">
                                    <a:effectLst/>
                                  </a:rPr>
                                  <m:t>𝑠</m:t>
                                </m:r>
                                <m:r>
                                  <a:rPr lang="es-EC" sz="1200">
                                    <a:effectLst/>
                                  </a:rPr>
                                  <m:t>,</m:t>
                                </m:r>
                                <m:r>
                                  <a:rPr lang="es-EC" sz="1200">
                                    <a:effectLst/>
                                  </a:rPr>
                                  <m:t>𝑡</m:t>
                                </m:r>
                                <m:r>
                                  <a:rPr lang="es-EC" sz="1200">
                                    <a:effectLst/>
                                  </a:rPr>
                                  <m:t>)=</m:t>
                                </m:r>
                                <m:f>
                                  <m:fPr>
                                    <m:ctrlPr>
                                      <a:rPr lang="es-EC" sz="1200">
                                        <a:effectLst/>
                                      </a:rPr>
                                    </m:ctrlPr>
                                  </m:fPr>
                                  <m:num>
                                    <m:r>
                                      <a:rPr lang="es-EC" sz="1200">
                                        <a:effectLst/>
                                      </a:rPr>
                                      <m:t>1</m:t>
                                    </m:r>
                                  </m:num>
                                  <m:den>
                                    <m:r>
                                      <a:rPr lang="es-EC" sz="1200">
                                        <a:effectLst/>
                                      </a:rPr>
                                      <m:t>4</m:t>
                                    </m:r>
                                  </m:den>
                                </m:f>
                                <m:r>
                                  <a:rPr lang="es-EC" sz="1200">
                                    <a:effectLst/>
                                  </a:rPr>
                                  <m:t>(1−</m:t>
                                </m:r>
                                <m:r>
                                  <a:rPr lang="es-EC" sz="1200">
                                    <a:effectLst/>
                                  </a:rPr>
                                  <m:t>𝑠</m:t>
                                </m:r>
                                <m:r>
                                  <a:rPr lang="es-EC" sz="1200">
                                    <a:effectLst/>
                                  </a:rPr>
                                  <m:t>)(1+</m:t>
                                </m:r>
                                <m:r>
                                  <a:rPr lang="es-EC" sz="1200">
                                    <a:effectLst/>
                                  </a:rPr>
                                  <m:t>𝑡</m:t>
                                </m:r>
                                <m:r>
                                  <a:rPr lang="es-EC" sz="1200">
                                    <a:effectLst/>
                                  </a:rPr>
                                  <m:t>)(−</m:t>
                                </m:r>
                                <m:r>
                                  <a:rPr lang="es-EC" sz="1200">
                                    <a:effectLst/>
                                  </a:rPr>
                                  <m:t>𝑠</m:t>
                                </m:r>
                                <m:r>
                                  <a:rPr lang="es-EC" sz="1200">
                                    <a:effectLst/>
                                  </a:rPr>
                                  <m:t>+</m:t>
                                </m:r>
                                <m:r>
                                  <a:rPr lang="es-EC" sz="1200">
                                    <a:effectLst/>
                                  </a:rPr>
                                  <m:t>𝑡</m:t>
                                </m:r>
                                <m:r>
                                  <a:rPr lang="es-EC" sz="1200">
                                    <a:effectLst/>
                                  </a:rPr>
                                  <m:t>−1)</m:t>
                                </m:r>
                              </m:oMath>
                            </m:oMathPara>
                          </a14:m>
                          <a:endParaRPr lang="es-EC" sz="1200" dirty="0">
                            <a:effectLst/>
                          </a:endParaRPr>
                        </a:p>
                        <a:p>
                          <a:pPr algn="ctr">
                            <a:lnSpc>
                              <a:spcPct val="200000"/>
                            </a:lnSpc>
                            <a:spcAft>
                              <a:spcPts val="0"/>
                            </a:spcAft>
                          </a:pPr>
                          <a:r>
                            <a:rPr lang="es-EC" sz="1200" dirty="0">
                              <a:effectLst/>
                            </a:rPr>
                            <a:t> </a:t>
                          </a:r>
                          <a:endParaRPr lang="es-EC" sz="1200" dirty="0">
                            <a:solidFill>
                              <a:srgbClr val="000000"/>
                            </a:solidFill>
                            <a:effectLst/>
                            <a:latin typeface="Symbol"/>
                            <a:ea typeface="Calibri"/>
                            <a:cs typeface="Symbol"/>
                          </a:endParaRPr>
                        </a:p>
                      </a:txBody>
                      <a:tcPr marL="44851" marR="44851" marT="0" marB="0" anchor="ctr"/>
                    </a:tc>
                    <a:tc>
                      <a:txBody>
                        <a:bodyPr/>
                        <a:lstStyle/>
                        <a:p>
                          <a:pPr algn="just">
                            <a:lnSpc>
                              <a:spcPct val="200000"/>
                            </a:lnSpc>
                            <a:spcAft>
                              <a:spcPts val="0"/>
                            </a:spcAft>
                          </a:pPr>
                          <a:endParaRPr lang="es-EC" sz="1200" dirty="0">
                            <a:solidFill>
                              <a:srgbClr val="000000"/>
                            </a:solidFill>
                            <a:effectLst/>
                            <a:latin typeface="Arial"/>
                            <a:ea typeface="Calibri"/>
                            <a:cs typeface="Symbol"/>
                          </a:endParaRPr>
                        </a:p>
                      </a:txBody>
                      <a:tcPr marL="44851" marR="44851" marT="0" marB="0"/>
                    </a:tc>
                  </a:tr>
                </a:tbl>
              </a:graphicData>
            </a:graphic>
          </p:graphicFrame>
        </mc:Choice>
        <mc:Fallback>
          <p:graphicFrame>
            <p:nvGraphicFramePr>
              <p:cNvPr id="5" name="4 Tabla"/>
              <p:cNvGraphicFramePr>
                <a:graphicFrameLocks noGrp="1"/>
              </p:cNvGraphicFramePr>
              <p:nvPr>
                <p:extLst>
                  <p:ext uri="{D42A27DB-BD31-4B8C-83A1-F6EECF244321}">
                    <p14:modId xmlns:p14="http://schemas.microsoft.com/office/powerpoint/2010/main" xmlns="" val="3666537688"/>
                  </p:ext>
                </p:extLst>
              </p:nvPr>
            </p:nvGraphicFramePr>
            <p:xfrm>
              <a:off x="1259632" y="332655"/>
              <a:ext cx="6336704" cy="5993665"/>
            </p:xfrm>
            <a:graphic>
              <a:graphicData uri="http://schemas.openxmlformats.org/drawingml/2006/table">
                <a:tbl>
                  <a:tblPr firstRow="1" firstCol="1" bandRow="1">
                    <a:tableStyleId>{69CF1AB2-1976-4502-BF36-3FF5EA218861}</a:tableStyleId>
                  </a:tblPr>
                  <a:tblGrid>
                    <a:gridCol w="3089144"/>
                    <a:gridCol w="3247560"/>
                  </a:tblGrid>
                  <a:tr h="182880">
                    <a:tc gridSpan="2">
                      <a:txBody>
                        <a:bodyPr/>
                        <a:lstStyle/>
                        <a:p>
                          <a:pPr algn="ctr">
                            <a:spcAft>
                              <a:spcPts val="0"/>
                            </a:spcAft>
                          </a:pPr>
                          <a:r>
                            <a:rPr lang="es-EC" sz="1200" dirty="0">
                              <a:effectLst/>
                            </a:rPr>
                            <a:t>Funciones de Forma en los nodos esquineros</a:t>
                          </a:r>
                          <a:endParaRPr lang="es-EC" sz="1200" dirty="0">
                            <a:solidFill>
                              <a:srgbClr val="000000"/>
                            </a:solidFill>
                            <a:effectLst/>
                            <a:latin typeface="Symbol"/>
                            <a:ea typeface="Calibri"/>
                            <a:cs typeface="Symbol"/>
                          </a:endParaRPr>
                        </a:p>
                      </a:txBody>
                      <a:tcPr marL="44851" marR="44851" marT="0" marB="0" anchor="ctr"/>
                    </a:tc>
                    <a:tc hMerge="1">
                      <a:txBody>
                        <a:bodyPr/>
                        <a:lstStyle/>
                        <a:p>
                          <a:endParaRPr lang="es-EC"/>
                        </a:p>
                      </a:txBody>
                      <a:tcPr/>
                    </a:tc>
                  </a:tr>
                  <a:tr h="1274281">
                    <a:tc>
                      <a:txBody>
                        <a:bodyPr/>
                        <a:lstStyle/>
                        <a:p>
                          <a:endParaRPr lang="es-EC"/>
                        </a:p>
                      </a:txBody>
                      <a:tcPr marL="44851" marR="44851" marT="0" marB="0" anchor="ctr">
                        <a:blipFill rotWithShape="1">
                          <a:blip r:embed="rId2"/>
                          <a:stretch>
                            <a:fillRect l="-197" t="-18182" r="-105128" b="-355981"/>
                          </a:stretch>
                        </a:blipFill>
                      </a:tcPr>
                    </a:tc>
                    <a:tc>
                      <a:txBody>
                        <a:bodyPr/>
                        <a:lstStyle/>
                        <a:p>
                          <a:pPr algn="just">
                            <a:lnSpc>
                              <a:spcPct val="200000"/>
                            </a:lnSpc>
                            <a:spcAft>
                              <a:spcPts val="0"/>
                            </a:spcAft>
                          </a:pPr>
                          <a:endParaRPr lang="es-EC" sz="1200">
                            <a:solidFill>
                              <a:srgbClr val="000000"/>
                            </a:solidFill>
                            <a:effectLst/>
                            <a:latin typeface="Arial"/>
                            <a:ea typeface="Calibri"/>
                            <a:cs typeface="Symbol"/>
                          </a:endParaRPr>
                        </a:p>
                      </a:txBody>
                      <a:tcPr marL="44851" marR="44851" marT="0" marB="0"/>
                    </a:tc>
                  </a:tr>
                  <a:tr h="1584176">
                    <a:tc>
                      <a:txBody>
                        <a:bodyPr/>
                        <a:lstStyle/>
                        <a:p>
                          <a:endParaRPr lang="es-EC"/>
                        </a:p>
                      </a:txBody>
                      <a:tcPr marL="44851" marR="44851" marT="0" marB="0" anchor="ctr">
                        <a:blipFill rotWithShape="1">
                          <a:blip r:embed="rId2"/>
                          <a:stretch>
                            <a:fillRect l="-197" t="-95000" r="-105128" b="-186154"/>
                          </a:stretch>
                        </a:blipFill>
                      </a:tcPr>
                    </a:tc>
                    <a:tc>
                      <a:txBody>
                        <a:bodyPr/>
                        <a:lstStyle/>
                        <a:p>
                          <a:pPr algn="just">
                            <a:lnSpc>
                              <a:spcPct val="200000"/>
                            </a:lnSpc>
                            <a:spcAft>
                              <a:spcPts val="0"/>
                            </a:spcAft>
                          </a:pPr>
                          <a:endParaRPr lang="es-EC" sz="1200">
                            <a:solidFill>
                              <a:srgbClr val="000000"/>
                            </a:solidFill>
                            <a:effectLst/>
                            <a:latin typeface="Arial"/>
                            <a:ea typeface="Calibri"/>
                            <a:cs typeface="Symbol"/>
                          </a:endParaRPr>
                        </a:p>
                      </a:txBody>
                      <a:tcPr marL="44851" marR="44851" marT="0" marB="0"/>
                    </a:tc>
                  </a:tr>
                  <a:tr h="1368152">
                    <a:tc>
                      <a:txBody>
                        <a:bodyPr/>
                        <a:lstStyle/>
                        <a:p>
                          <a:endParaRPr lang="es-EC"/>
                        </a:p>
                      </a:txBody>
                      <a:tcPr marL="44851" marR="44851" marT="0" marB="0" anchor="ctr">
                        <a:blipFill rotWithShape="1">
                          <a:blip r:embed="rId2"/>
                          <a:stretch>
                            <a:fillRect l="-197" t="-226339" r="-105128" b="-116071"/>
                          </a:stretch>
                        </a:blipFill>
                      </a:tcPr>
                    </a:tc>
                    <a:tc>
                      <a:txBody>
                        <a:bodyPr/>
                        <a:lstStyle/>
                        <a:p>
                          <a:pPr algn="just">
                            <a:lnSpc>
                              <a:spcPct val="200000"/>
                            </a:lnSpc>
                            <a:spcAft>
                              <a:spcPts val="0"/>
                            </a:spcAft>
                          </a:pPr>
                          <a:endParaRPr lang="es-EC" sz="1200" dirty="0">
                            <a:solidFill>
                              <a:srgbClr val="000000"/>
                            </a:solidFill>
                            <a:effectLst/>
                            <a:latin typeface="Arial"/>
                            <a:ea typeface="Calibri"/>
                            <a:cs typeface="Symbol"/>
                          </a:endParaRPr>
                        </a:p>
                      </a:txBody>
                      <a:tcPr marL="44851" marR="44851" marT="0" marB="0"/>
                    </a:tc>
                  </a:tr>
                  <a:tr h="1584176">
                    <a:tc>
                      <a:txBody>
                        <a:bodyPr/>
                        <a:lstStyle/>
                        <a:p>
                          <a:endParaRPr lang="es-EC"/>
                        </a:p>
                      </a:txBody>
                      <a:tcPr marL="44851" marR="44851" marT="0" marB="0" anchor="ctr">
                        <a:blipFill rotWithShape="1">
                          <a:blip r:embed="rId2"/>
                          <a:stretch>
                            <a:fillRect l="-197" t="-281154" r="-105128"/>
                          </a:stretch>
                        </a:blipFill>
                      </a:tcPr>
                    </a:tc>
                    <a:tc>
                      <a:txBody>
                        <a:bodyPr/>
                        <a:lstStyle/>
                        <a:p>
                          <a:pPr algn="just">
                            <a:lnSpc>
                              <a:spcPct val="200000"/>
                            </a:lnSpc>
                            <a:spcAft>
                              <a:spcPts val="0"/>
                            </a:spcAft>
                          </a:pPr>
                          <a:endParaRPr lang="es-EC" sz="1200" dirty="0">
                            <a:solidFill>
                              <a:srgbClr val="000000"/>
                            </a:solidFill>
                            <a:effectLst/>
                            <a:latin typeface="Arial"/>
                            <a:ea typeface="Calibri"/>
                            <a:cs typeface="Symbol"/>
                          </a:endParaRPr>
                        </a:p>
                      </a:txBody>
                      <a:tcPr marL="44851" marR="44851" marT="0" marB="0"/>
                    </a:tc>
                  </a:tr>
                </a:tbl>
              </a:graphicData>
            </a:graphic>
          </p:graphicFrame>
        </mc:Fallback>
      </mc:AlternateContent>
      <p:pic>
        <p:nvPicPr>
          <p:cNvPr id="8196" name="Imagen 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5047" y="585605"/>
            <a:ext cx="2795265" cy="1115203"/>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Imagen 1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85047" y="1878360"/>
            <a:ext cx="2808635" cy="139858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Imagen 2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85047" y="3447207"/>
            <a:ext cx="2795265" cy="12779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3" name="Imagen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85048" y="4846092"/>
            <a:ext cx="2795264" cy="13192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047738"/>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C" dirty="0"/>
          </a:p>
          <a:p>
            <a:pPr marL="0" indent="0">
              <a:buNone/>
            </a:pPr>
            <a:endParaRPr lang="es-EC" dirty="0" smtClean="0"/>
          </a:p>
        </p:txBody>
      </p:sp>
      <mc:AlternateContent xmlns:mc="http://schemas.openxmlformats.org/markup-compatibility/2006">
        <mc:Choice xmlns:a14="http://schemas.microsoft.com/office/drawing/2010/main" xmlns="" Requires="a14">
          <p:graphicFrame>
            <p:nvGraphicFramePr>
              <p:cNvPr id="2" name="1 Tabla"/>
              <p:cNvGraphicFramePr>
                <a:graphicFrameLocks noGrp="1"/>
              </p:cNvGraphicFramePr>
              <p:nvPr>
                <p:extLst>
                  <p:ext uri="{D42A27DB-BD31-4B8C-83A1-F6EECF244321}">
                    <p14:modId xmlns:p14="http://schemas.microsoft.com/office/powerpoint/2010/main" val="3223572642"/>
                  </p:ext>
                </p:extLst>
              </p:nvPr>
            </p:nvGraphicFramePr>
            <p:xfrm>
              <a:off x="1835696" y="332655"/>
              <a:ext cx="5544615" cy="6120679"/>
            </p:xfrm>
            <a:graphic>
              <a:graphicData uri="http://schemas.openxmlformats.org/drawingml/2006/table">
                <a:tbl>
                  <a:tblPr firstRow="1" firstCol="1" bandRow="1">
                    <a:tableStyleId>{69CF1AB2-1976-4502-BF36-3FF5EA218861}</a:tableStyleId>
                  </a:tblPr>
                  <a:tblGrid>
                    <a:gridCol w="2771978"/>
                    <a:gridCol w="2772637"/>
                  </a:tblGrid>
                  <a:tr h="291667">
                    <a:tc gridSpan="2">
                      <a:txBody>
                        <a:bodyPr/>
                        <a:lstStyle/>
                        <a:p>
                          <a:pPr algn="ctr">
                            <a:lnSpc>
                              <a:spcPct val="115000"/>
                            </a:lnSpc>
                            <a:spcAft>
                              <a:spcPts val="0"/>
                            </a:spcAft>
                          </a:pPr>
                          <a:r>
                            <a:rPr lang="es-EC" sz="1200">
                              <a:effectLst/>
                            </a:rPr>
                            <a:t>Funciones de forma para la fase líquida</a:t>
                          </a:r>
                          <a:endParaRPr lang="es-EC" sz="1200">
                            <a:effectLst/>
                            <a:latin typeface="Calibri"/>
                            <a:ea typeface="Calibri"/>
                            <a:cs typeface="Times New Roman"/>
                          </a:endParaRPr>
                        </a:p>
                      </a:txBody>
                      <a:tcPr marL="65096" marR="65096" marT="0" marB="0" anchor="ctr"/>
                    </a:tc>
                    <a:tc hMerge="1">
                      <a:txBody>
                        <a:bodyPr/>
                        <a:lstStyle/>
                        <a:p>
                          <a:endParaRPr lang="es-EC"/>
                        </a:p>
                      </a:txBody>
                      <a:tcPr/>
                    </a:tc>
                  </a:tr>
                  <a:tr h="1457253">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sSup>
                                  <m:sSupPr>
                                    <m:ctrlPr>
                                      <a:rPr lang="es-EC" sz="1200">
                                        <a:effectLst/>
                                      </a:rPr>
                                    </m:ctrlPr>
                                  </m:sSupPr>
                                  <m:e>
                                    <m:sSub>
                                      <m:sSubPr>
                                        <m:ctrlPr>
                                          <a:rPr lang="es-EC" sz="1200">
                                            <a:effectLst/>
                                          </a:rPr>
                                        </m:ctrlPr>
                                      </m:sSubPr>
                                      <m:e>
                                        <m:r>
                                          <a:rPr lang="es-EC" sz="1200">
                                            <a:effectLst/>
                                          </a:rPr>
                                          <m:t>∅</m:t>
                                        </m:r>
                                      </m:e>
                                      <m:sub>
                                        <m:r>
                                          <a:rPr lang="es-EC" sz="1200">
                                            <a:effectLst/>
                                          </a:rPr>
                                          <m:t>1</m:t>
                                        </m:r>
                                      </m:sub>
                                    </m:sSub>
                                  </m:e>
                                  <m:sup>
                                    <m:r>
                                      <a:rPr lang="es-EC" sz="1200">
                                        <a:effectLst/>
                                      </a:rPr>
                                      <m:t>𝑤</m:t>
                                    </m:r>
                                  </m:sup>
                                </m:sSup>
                                <m:r>
                                  <a:rPr lang="es-EC" sz="1200">
                                    <a:effectLst/>
                                  </a:rPr>
                                  <m:t>(</m:t>
                                </m:r>
                                <m:r>
                                  <a:rPr lang="es-EC" sz="1200">
                                    <a:effectLst/>
                                  </a:rPr>
                                  <m:t>𝑠</m:t>
                                </m:r>
                                <m:r>
                                  <a:rPr lang="es-EC" sz="1200">
                                    <a:effectLst/>
                                  </a:rPr>
                                  <m:t>,</m:t>
                                </m:r>
                                <m:r>
                                  <a:rPr lang="es-EC" sz="1200">
                                    <a:effectLst/>
                                  </a:rPr>
                                  <m:t>𝑡</m:t>
                                </m:r>
                                <m:r>
                                  <a:rPr lang="es-EC" sz="1200">
                                    <a:effectLst/>
                                  </a:rPr>
                                  <m:t>)=</m:t>
                                </m:r>
                                <m:f>
                                  <m:fPr>
                                    <m:ctrlPr>
                                      <a:rPr lang="es-EC" sz="1200">
                                        <a:effectLst/>
                                      </a:rPr>
                                    </m:ctrlPr>
                                  </m:fPr>
                                  <m:num>
                                    <m:r>
                                      <a:rPr lang="es-EC" sz="1200">
                                        <a:effectLst/>
                                      </a:rPr>
                                      <m:t>1</m:t>
                                    </m:r>
                                  </m:num>
                                  <m:den>
                                    <m:r>
                                      <a:rPr lang="es-EC" sz="1200">
                                        <a:effectLst/>
                                      </a:rPr>
                                      <m:t>4</m:t>
                                    </m:r>
                                  </m:den>
                                </m:f>
                                <m:r>
                                  <a:rPr lang="es-EC" sz="1200">
                                    <a:effectLst/>
                                  </a:rPr>
                                  <m:t>(1−</m:t>
                                </m:r>
                                <m:r>
                                  <a:rPr lang="es-EC" sz="1200">
                                    <a:effectLst/>
                                  </a:rPr>
                                  <m:t>𝑠</m:t>
                                </m:r>
                                <m:r>
                                  <a:rPr lang="es-EC" sz="1200">
                                    <a:effectLst/>
                                  </a:rPr>
                                  <m:t>)(1−</m:t>
                                </m:r>
                                <m:r>
                                  <a:rPr lang="es-EC" sz="1200">
                                    <a:effectLst/>
                                  </a:rPr>
                                  <m:t>𝑡</m:t>
                                </m:r>
                                <m:r>
                                  <a:rPr lang="es-EC" sz="1200">
                                    <a:effectLst/>
                                  </a:rPr>
                                  <m:t>)</m:t>
                                </m:r>
                              </m:oMath>
                            </m:oMathPara>
                          </a14:m>
                          <a:endParaRPr lang="es-EC" sz="1200">
                            <a:effectLst/>
                          </a:endParaRPr>
                        </a:p>
                        <a:p>
                          <a:pPr algn="ctr">
                            <a:lnSpc>
                              <a:spcPct val="200000"/>
                            </a:lnSpc>
                            <a:spcAft>
                              <a:spcPts val="0"/>
                            </a:spcAft>
                          </a:pPr>
                          <a:r>
                            <a:rPr lang="es-EC" sz="1200">
                              <a:effectLst/>
                            </a:rPr>
                            <a:t> </a:t>
                          </a:r>
                          <a:endParaRPr lang="es-EC" sz="1200">
                            <a:effectLst/>
                            <a:latin typeface="Calibri"/>
                            <a:ea typeface="Calibri"/>
                            <a:cs typeface="Times New Roman"/>
                          </a:endParaRPr>
                        </a:p>
                      </a:txBody>
                      <a:tcPr marL="65096" marR="65096" marT="0" marB="0" anchor="ctr"/>
                    </a:tc>
                    <a:tc>
                      <a:txBody>
                        <a:bodyPr/>
                        <a:lstStyle/>
                        <a:p>
                          <a:pPr algn="ctr">
                            <a:lnSpc>
                              <a:spcPct val="200000"/>
                            </a:lnSpc>
                            <a:spcAft>
                              <a:spcPts val="0"/>
                            </a:spcAft>
                          </a:pPr>
                          <a:endParaRPr lang="es-EC" sz="1200">
                            <a:effectLst/>
                            <a:latin typeface="Arial"/>
                            <a:ea typeface="Calibri"/>
                            <a:cs typeface="Times New Roman"/>
                          </a:endParaRPr>
                        </a:p>
                      </a:txBody>
                      <a:tcPr marL="65096" marR="65096" marT="0" marB="0" anchor="ctr"/>
                    </a:tc>
                  </a:tr>
                  <a:tr h="1457253">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sSup>
                                  <m:sSupPr>
                                    <m:ctrlPr>
                                      <a:rPr lang="es-EC" sz="1200">
                                        <a:effectLst/>
                                      </a:rPr>
                                    </m:ctrlPr>
                                  </m:sSupPr>
                                  <m:e>
                                    <m:sSub>
                                      <m:sSubPr>
                                        <m:ctrlPr>
                                          <a:rPr lang="es-EC" sz="1200">
                                            <a:effectLst/>
                                          </a:rPr>
                                        </m:ctrlPr>
                                      </m:sSubPr>
                                      <m:e>
                                        <m:r>
                                          <a:rPr lang="es-EC" sz="1200">
                                            <a:effectLst/>
                                          </a:rPr>
                                          <m:t>∅</m:t>
                                        </m:r>
                                      </m:e>
                                      <m:sub>
                                        <m:r>
                                          <a:rPr lang="es-EC" sz="1200">
                                            <a:effectLst/>
                                          </a:rPr>
                                          <m:t>2</m:t>
                                        </m:r>
                                      </m:sub>
                                    </m:sSub>
                                  </m:e>
                                  <m:sup>
                                    <m:r>
                                      <a:rPr lang="es-EC" sz="1200">
                                        <a:effectLst/>
                                      </a:rPr>
                                      <m:t>𝑤</m:t>
                                    </m:r>
                                  </m:sup>
                                </m:sSup>
                                <m:r>
                                  <a:rPr lang="es-EC" sz="1200">
                                    <a:effectLst/>
                                  </a:rPr>
                                  <m:t>(</m:t>
                                </m:r>
                                <m:r>
                                  <a:rPr lang="es-EC" sz="1200">
                                    <a:effectLst/>
                                  </a:rPr>
                                  <m:t>𝑠</m:t>
                                </m:r>
                                <m:r>
                                  <a:rPr lang="es-EC" sz="1200">
                                    <a:effectLst/>
                                  </a:rPr>
                                  <m:t>,</m:t>
                                </m:r>
                                <m:r>
                                  <a:rPr lang="es-EC" sz="1200">
                                    <a:effectLst/>
                                  </a:rPr>
                                  <m:t>𝑡</m:t>
                                </m:r>
                                <m:r>
                                  <a:rPr lang="es-EC" sz="1200">
                                    <a:effectLst/>
                                  </a:rPr>
                                  <m:t>)=</m:t>
                                </m:r>
                                <m:f>
                                  <m:fPr>
                                    <m:ctrlPr>
                                      <a:rPr lang="es-EC" sz="1200">
                                        <a:effectLst/>
                                      </a:rPr>
                                    </m:ctrlPr>
                                  </m:fPr>
                                  <m:num>
                                    <m:r>
                                      <a:rPr lang="es-EC" sz="1200">
                                        <a:effectLst/>
                                      </a:rPr>
                                      <m:t>1</m:t>
                                    </m:r>
                                  </m:num>
                                  <m:den>
                                    <m:r>
                                      <a:rPr lang="es-EC" sz="1200">
                                        <a:effectLst/>
                                      </a:rPr>
                                      <m:t>4</m:t>
                                    </m:r>
                                  </m:den>
                                </m:f>
                                <m:r>
                                  <a:rPr lang="es-EC" sz="1200">
                                    <a:effectLst/>
                                  </a:rPr>
                                  <m:t>(1+</m:t>
                                </m:r>
                                <m:r>
                                  <a:rPr lang="es-EC" sz="1200">
                                    <a:effectLst/>
                                  </a:rPr>
                                  <m:t>𝑠</m:t>
                                </m:r>
                                <m:r>
                                  <a:rPr lang="es-EC" sz="1200">
                                    <a:effectLst/>
                                  </a:rPr>
                                  <m:t>)(1−</m:t>
                                </m:r>
                                <m:r>
                                  <a:rPr lang="es-EC" sz="1200">
                                    <a:effectLst/>
                                  </a:rPr>
                                  <m:t>𝑡</m:t>
                                </m:r>
                                <m:r>
                                  <a:rPr lang="es-EC" sz="1200">
                                    <a:effectLst/>
                                  </a:rPr>
                                  <m:t>)</m:t>
                                </m:r>
                              </m:oMath>
                            </m:oMathPara>
                          </a14:m>
                          <a:endParaRPr lang="es-EC" sz="1200">
                            <a:effectLst/>
                          </a:endParaRPr>
                        </a:p>
                        <a:p>
                          <a:pPr algn="ctr">
                            <a:lnSpc>
                              <a:spcPct val="200000"/>
                            </a:lnSpc>
                            <a:spcAft>
                              <a:spcPts val="0"/>
                            </a:spcAft>
                          </a:pPr>
                          <a:r>
                            <a:rPr lang="es-EC" sz="1200">
                              <a:effectLst/>
                            </a:rPr>
                            <a:t> </a:t>
                          </a:r>
                          <a:endParaRPr lang="es-EC" sz="1200">
                            <a:effectLst/>
                            <a:latin typeface="Calibri"/>
                            <a:ea typeface="Calibri"/>
                            <a:cs typeface="Times New Roman"/>
                          </a:endParaRPr>
                        </a:p>
                      </a:txBody>
                      <a:tcPr marL="65096" marR="65096" marT="0" marB="0" anchor="ctr"/>
                    </a:tc>
                    <a:tc>
                      <a:txBody>
                        <a:bodyPr/>
                        <a:lstStyle/>
                        <a:p>
                          <a:pPr algn="ctr">
                            <a:lnSpc>
                              <a:spcPct val="200000"/>
                            </a:lnSpc>
                            <a:spcAft>
                              <a:spcPts val="0"/>
                            </a:spcAft>
                          </a:pPr>
                          <a:endParaRPr lang="es-EC" sz="1200">
                            <a:effectLst/>
                            <a:latin typeface="Arial"/>
                            <a:ea typeface="Calibri"/>
                            <a:cs typeface="Times New Roman"/>
                          </a:endParaRPr>
                        </a:p>
                      </a:txBody>
                      <a:tcPr marL="65096" marR="65096" marT="0" marB="0" anchor="ctr"/>
                    </a:tc>
                  </a:tr>
                  <a:tr h="1457253">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sSup>
                                  <m:sSupPr>
                                    <m:ctrlPr>
                                      <a:rPr lang="es-EC" sz="1200">
                                        <a:effectLst/>
                                      </a:rPr>
                                    </m:ctrlPr>
                                  </m:sSupPr>
                                  <m:e>
                                    <m:sSub>
                                      <m:sSubPr>
                                        <m:ctrlPr>
                                          <a:rPr lang="es-EC" sz="1200">
                                            <a:effectLst/>
                                          </a:rPr>
                                        </m:ctrlPr>
                                      </m:sSubPr>
                                      <m:e>
                                        <m:r>
                                          <a:rPr lang="es-EC" sz="1200">
                                            <a:effectLst/>
                                          </a:rPr>
                                          <m:t>∅</m:t>
                                        </m:r>
                                      </m:e>
                                      <m:sub>
                                        <m:r>
                                          <a:rPr lang="es-EC" sz="1200">
                                            <a:effectLst/>
                                          </a:rPr>
                                          <m:t>3</m:t>
                                        </m:r>
                                      </m:sub>
                                    </m:sSub>
                                  </m:e>
                                  <m:sup>
                                    <m:r>
                                      <a:rPr lang="es-EC" sz="1200">
                                        <a:effectLst/>
                                      </a:rPr>
                                      <m:t>𝑤</m:t>
                                    </m:r>
                                  </m:sup>
                                </m:sSup>
                                <m:r>
                                  <a:rPr lang="es-EC" sz="1200">
                                    <a:effectLst/>
                                  </a:rPr>
                                  <m:t>(</m:t>
                                </m:r>
                                <m:r>
                                  <a:rPr lang="es-EC" sz="1200">
                                    <a:effectLst/>
                                  </a:rPr>
                                  <m:t>𝑠</m:t>
                                </m:r>
                                <m:r>
                                  <a:rPr lang="es-EC" sz="1200">
                                    <a:effectLst/>
                                  </a:rPr>
                                  <m:t>,</m:t>
                                </m:r>
                                <m:r>
                                  <a:rPr lang="es-EC" sz="1200">
                                    <a:effectLst/>
                                  </a:rPr>
                                  <m:t>𝑡</m:t>
                                </m:r>
                                <m:r>
                                  <a:rPr lang="es-EC" sz="1200">
                                    <a:effectLst/>
                                  </a:rPr>
                                  <m:t>)=</m:t>
                                </m:r>
                                <m:f>
                                  <m:fPr>
                                    <m:ctrlPr>
                                      <a:rPr lang="es-EC" sz="1200">
                                        <a:effectLst/>
                                      </a:rPr>
                                    </m:ctrlPr>
                                  </m:fPr>
                                  <m:num>
                                    <m:r>
                                      <a:rPr lang="es-EC" sz="1200">
                                        <a:effectLst/>
                                      </a:rPr>
                                      <m:t>1</m:t>
                                    </m:r>
                                  </m:num>
                                  <m:den>
                                    <m:r>
                                      <a:rPr lang="es-EC" sz="1200">
                                        <a:effectLst/>
                                      </a:rPr>
                                      <m:t>4</m:t>
                                    </m:r>
                                  </m:den>
                                </m:f>
                                <m:r>
                                  <a:rPr lang="es-EC" sz="1200">
                                    <a:effectLst/>
                                  </a:rPr>
                                  <m:t>(1+</m:t>
                                </m:r>
                                <m:r>
                                  <a:rPr lang="es-EC" sz="1200">
                                    <a:effectLst/>
                                  </a:rPr>
                                  <m:t>𝑠</m:t>
                                </m:r>
                                <m:r>
                                  <a:rPr lang="es-EC" sz="1200">
                                    <a:effectLst/>
                                  </a:rPr>
                                  <m:t>)(1+</m:t>
                                </m:r>
                                <m:r>
                                  <a:rPr lang="es-EC" sz="1200">
                                    <a:effectLst/>
                                  </a:rPr>
                                  <m:t>𝑡</m:t>
                                </m:r>
                                <m:r>
                                  <a:rPr lang="es-EC" sz="1200">
                                    <a:effectLst/>
                                  </a:rPr>
                                  <m:t>)</m:t>
                                </m:r>
                              </m:oMath>
                            </m:oMathPara>
                          </a14:m>
                          <a:endParaRPr lang="es-EC" sz="1200">
                            <a:effectLst/>
                          </a:endParaRPr>
                        </a:p>
                        <a:p>
                          <a:pPr algn="ctr">
                            <a:lnSpc>
                              <a:spcPct val="200000"/>
                            </a:lnSpc>
                            <a:spcAft>
                              <a:spcPts val="0"/>
                            </a:spcAft>
                          </a:pPr>
                          <a:r>
                            <a:rPr lang="es-EC" sz="1200">
                              <a:effectLst/>
                            </a:rPr>
                            <a:t> </a:t>
                          </a:r>
                          <a:endParaRPr lang="es-EC" sz="1200">
                            <a:effectLst/>
                            <a:latin typeface="Calibri"/>
                            <a:ea typeface="Calibri"/>
                            <a:cs typeface="Times New Roman"/>
                          </a:endParaRPr>
                        </a:p>
                      </a:txBody>
                      <a:tcPr marL="65096" marR="65096" marT="0" marB="0" anchor="ctr"/>
                    </a:tc>
                    <a:tc>
                      <a:txBody>
                        <a:bodyPr/>
                        <a:lstStyle/>
                        <a:p>
                          <a:pPr algn="ctr">
                            <a:lnSpc>
                              <a:spcPct val="200000"/>
                            </a:lnSpc>
                            <a:spcAft>
                              <a:spcPts val="0"/>
                            </a:spcAft>
                          </a:pPr>
                          <a:endParaRPr lang="es-EC" sz="1200">
                            <a:effectLst/>
                            <a:latin typeface="Arial"/>
                            <a:ea typeface="Calibri"/>
                            <a:cs typeface="Times New Roman"/>
                          </a:endParaRPr>
                        </a:p>
                      </a:txBody>
                      <a:tcPr marL="65096" marR="65096" marT="0" marB="0" anchor="ctr"/>
                    </a:tc>
                  </a:tr>
                  <a:tr h="1457253">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sSup>
                                  <m:sSupPr>
                                    <m:ctrlPr>
                                      <a:rPr lang="es-EC" sz="1200">
                                        <a:effectLst/>
                                      </a:rPr>
                                    </m:ctrlPr>
                                  </m:sSupPr>
                                  <m:e>
                                    <m:sSub>
                                      <m:sSubPr>
                                        <m:ctrlPr>
                                          <a:rPr lang="es-EC" sz="1200">
                                            <a:effectLst/>
                                          </a:rPr>
                                        </m:ctrlPr>
                                      </m:sSubPr>
                                      <m:e>
                                        <m:r>
                                          <a:rPr lang="es-EC" sz="1200">
                                            <a:effectLst/>
                                          </a:rPr>
                                          <m:t>∅</m:t>
                                        </m:r>
                                      </m:e>
                                      <m:sub>
                                        <m:r>
                                          <a:rPr lang="es-EC" sz="1200">
                                            <a:effectLst/>
                                          </a:rPr>
                                          <m:t>4</m:t>
                                        </m:r>
                                      </m:sub>
                                    </m:sSub>
                                  </m:e>
                                  <m:sup>
                                    <m:r>
                                      <a:rPr lang="es-EC" sz="1200">
                                        <a:effectLst/>
                                      </a:rPr>
                                      <m:t>𝑤</m:t>
                                    </m:r>
                                  </m:sup>
                                </m:sSup>
                                <m:r>
                                  <a:rPr lang="es-EC" sz="1200">
                                    <a:effectLst/>
                                  </a:rPr>
                                  <m:t>(</m:t>
                                </m:r>
                                <m:r>
                                  <a:rPr lang="es-EC" sz="1200">
                                    <a:effectLst/>
                                  </a:rPr>
                                  <m:t>𝑠</m:t>
                                </m:r>
                                <m:r>
                                  <a:rPr lang="es-EC" sz="1200">
                                    <a:effectLst/>
                                  </a:rPr>
                                  <m:t>,</m:t>
                                </m:r>
                                <m:r>
                                  <a:rPr lang="es-EC" sz="1200">
                                    <a:effectLst/>
                                  </a:rPr>
                                  <m:t>𝑡</m:t>
                                </m:r>
                                <m:r>
                                  <a:rPr lang="es-EC" sz="1200">
                                    <a:effectLst/>
                                  </a:rPr>
                                  <m:t>)=</m:t>
                                </m:r>
                                <m:f>
                                  <m:fPr>
                                    <m:ctrlPr>
                                      <a:rPr lang="es-EC" sz="1200">
                                        <a:effectLst/>
                                      </a:rPr>
                                    </m:ctrlPr>
                                  </m:fPr>
                                  <m:num>
                                    <m:r>
                                      <a:rPr lang="es-EC" sz="1200">
                                        <a:effectLst/>
                                      </a:rPr>
                                      <m:t>1</m:t>
                                    </m:r>
                                  </m:num>
                                  <m:den>
                                    <m:r>
                                      <a:rPr lang="es-EC" sz="1200">
                                        <a:effectLst/>
                                      </a:rPr>
                                      <m:t>4</m:t>
                                    </m:r>
                                  </m:den>
                                </m:f>
                                <m:r>
                                  <a:rPr lang="es-EC" sz="1200">
                                    <a:effectLst/>
                                  </a:rPr>
                                  <m:t>(1−</m:t>
                                </m:r>
                                <m:r>
                                  <a:rPr lang="es-EC" sz="1200">
                                    <a:effectLst/>
                                  </a:rPr>
                                  <m:t>𝑠</m:t>
                                </m:r>
                                <m:r>
                                  <a:rPr lang="es-EC" sz="1200">
                                    <a:effectLst/>
                                  </a:rPr>
                                  <m:t>)(1+</m:t>
                                </m:r>
                                <m:r>
                                  <a:rPr lang="es-EC" sz="1200">
                                    <a:effectLst/>
                                  </a:rPr>
                                  <m:t>𝑡</m:t>
                                </m:r>
                                <m:r>
                                  <a:rPr lang="es-EC" sz="1200">
                                    <a:effectLst/>
                                  </a:rPr>
                                  <m:t>)</m:t>
                                </m:r>
                              </m:oMath>
                            </m:oMathPara>
                          </a14:m>
                          <a:endParaRPr lang="es-EC" sz="1200" dirty="0">
                            <a:effectLst/>
                          </a:endParaRPr>
                        </a:p>
                        <a:p>
                          <a:pPr algn="ctr">
                            <a:lnSpc>
                              <a:spcPct val="200000"/>
                            </a:lnSpc>
                            <a:spcAft>
                              <a:spcPts val="0"/>
                            </a:spcAft>
                          </a:pPr>
                          <a:r>
                            <a:rPr lang="es-EC" sz="1200" dirty="0">
                              <a:effectLst/>
                            </a:rPr>
                            <a:t> </a:t>
                          </a:r>
                          <a:endParaRPr lang="es-EC" sz="1200" dirty="0">
                            <a:effectLst/>
                            <a:latin typeface="Calibri"/>
                            <a:ea typeface="Calibri"/>
                            <a:cs typeface="Times New Roman"/>
                          </a:endParaRPr>
                        </a:p>
                      </a:txBody>
                      <a:tcPr marL="65096" marR="65096" marT="0" marB="0" anchor="ctr"/>
                    </a:tc>
                    <a:tc>
                      <a:txBody>
                        <a:bodyPr/>
                        <a:lstStyle/>
                        <a:p>
                          <a:pPr algn="ctr">
                            <a:lnSpc>
                              <a:spcPct val="200000"/>
                            </a:lnSpc>
                            <a:spcAft>
                              <a:spcPts val="0"/>
                            </a:spcAft>
                          </a:pPr>
                          <a:endParaRPr lang="es-EC" sz="1200" dirty="0">
                            <a:effectLst/>
                            <a:latin typeface="Arial"/>
                            <a:ea typeface="Calibri"/>
                            <a:cs typeface="Times New Roman"/>
                          </a:endParaRPr>
                        </a:p>
                      </a:txBody>
                      <a:tcPr marL="65096" marR="65096" marT="0" marB="0" anchor="ctr"/>
                    </a:tc>
                  </a:tr>
                </a:tbl>
              </a:graphicData>
            </a:graphic>
          </p:graphicFrame>
        </mc:Choice>
        <mc:Fallback>
          <p:graphicFrame>
            <p:nvGraphicFramePr>
              <p:cNvPr id="2" name="1 Tabla"/>
              <p:cNvGraphicFramePr>
                <a:graphicFrameLocks noGrp="1"/>
              </p:cNvGraphicFramePr>
              <p:nvPr>
                <p:extLst>
                  <p:ext uri="{D42A27DB-BD31-4B8C-83A1-F6EECF244321}">
                    <p14:modId xmlns:p14="http://schemas.microsoft.com/office/powerpoint/2010/main" xmlns="" val="3223572642"/>
                  </p:ext>
                </p:extLst>
              </p:nvPr>
            </p:nvGraphicFramePr>
            <p:xfrm>
              <a:off x="1835696" y="332655"/>
              <a:ext cx="5544615" cy="6120679"/>
            </p:xfrm>
            <a:graphic>
              <a:graphicData uri="http://schemas.openxmlformats.org/drawingml/2006/table">
                <a:tbl>
                  <a:tblPr firstRow="1" firstCol="1" bandRow="1">
                    <a:tableStyleId>{69CF1AB2-1976-4502-BF36-3FF5EA218861}</a:tableStyleId>
                  </a:tblPr>
                  <a:tblGrid>
                    <a:gridCol w="2771978"/>
                    <a:gridCol w="2772637"/>
                  </a:tblGrid>
                  <a:tr h="291667">
                    <a:tc gridSpan="2">
                      <a:txBody>
                        <a:bodyPr/>
                        <a:lstStyle/>
                        <a:p>
                          <a:pPr algn="ctr">
                            <a:lnSpc>
                              <a:spcPct val="115000"/>
                            </a:lnSpc>
                            <a:spcAft>
                              <a:spcPts val="0"/>
                            </a:spcAft>
                          </a:pPr>
                          <a:r>
                            <a:rPr lang="es-EC" sz="1200">
                              <a:effectLst/>
                            </a:rPr>
                            <a:t>Funciones de forma para la fase líquida</a:t>
                          </a:r>
                          <a:endParaRPr lang="es-EC" sz="1200">
                            <a:effectLst/>
                            <a:latin typeface="Calibri"/>
                            <a:ea typeface="Calibri"/>
                            <a:cs typeface="Times New Roman"/>
                          </a:endParaRPr>
                        </a:p>
                      </a:txBody>
                      <a:tcPr marL="65096" marR="65096" marT="0" marB="0" anchor="ctr"/>
                    </a:tc>
                    <a:tc hMerge="1">
                      <a:txBody>
                        <a:bodyPr/>
                        <a:lstStyle/>
                        <a:p>
                          <a:endParaRPr lang="es-EC"/>
                        </a:p>
                      </a:txBody>
                      <a:tcPr/>
                    </a:tc>
                  </a:tr>
                  <a:tr h="1457253">
                    <a:tc>
                      <a:txBody>
                        <a:bodyPr/>
                        <a:lstStyle/>
                        <a:p>
                          <a:endParaRPr lang="es-EC"/>
                        </a:p>
                      </a:txBody>
                      <a:tcPr marL="65096" marR="65096" marT="0" marB="0" anchor="ctr">
                        <a:blipFill rotWithShape="1">
                          <a:blip r:embed="rId2"/>
                          <a:stretch>
                            <a:fillRect t="-20502" r="-100000" b="-300000"/>
                          </a:stretch>
                        </a:blipFill>
                      </a:tcPr>
                    </a:tc>
                    <a:tc>
                      <a:txBody>
                        <a:bodyPr/>
                        <a:lstStyle/>
                        <a:p>
                          <a:pPr algn="ctr">
                            <a:lnSpc>
                              <a:spcPct val="200000"/>
                            </a:lnSpc>
                            <a:spcAft>
                              <a:spcPts val="0"/>
                            </a:spcAft>
                          </a:pPr>
                          <a:endParaRPr lang="es-EC" sz="1200">
                            <a:effectLst/>
                            <a:latin typeface="Arial"/>
                            <a:ea typeface="Calibri"/>
                            <a:cs typeface="Times New Roman"/>
                          </a:endParaRPr>
                        </a:p>
                      </a:txBody>
                      <a:tcPr marL="65096" marR="65096" marT="0" marB="0" anchor="ctr"/>
                    </a:tc>
                  </a:tr>
                  <a:tr h="1457253">
                    <a:tc>
                      <a:txBody>
                        <a:bodyPr/>
                        <a:lstStyle/>
                        <a:p>
                          <a:endParaRPr lang="es-EC"/>
                        </a:p>
                      </a:txBody>
                      <a:tcPr marL="65096" marR="65096" marT="0" marB="0" anchor="ctr">
                        <a:blipFill rotWithShape="1">
                          <a:blip r:embed="rId2"/>
                          <a:stretch>
                            <a:fillRect t="-120502" r="-100000" b="-200000"/>
                          </a:stretch>
                        </a:blipFill>
                      </a:tcPr>
                    </a:tc>
                    <a:tc>
                      <a:txBody>
                        <a:bodyPr/>
                        <a:lstStyle/>
                        <a:p>
                          <a:pPr algn="ctr">
                            <a:lnSpc>
                              <a:spcPct val="200000"/>
                            </a:lnSpc>
                            <a:spcAft>
                              <a:spcPts val="0"/>
                            </a:spcAft>
                          </a:pPr>
                          <a:endParaRPr lang="es-EC" sz="1200">
                            <a:effectLst/>
                            <a:latin typeface="Arial"/>
                            <a:ea typeface="Calibri"/>
                            <a:cs typeface="Times New Roman"/>
                          </a:endParaRPr>
                        </a:p>
                      </a:txBody>
                      <a:tcPr marL="65096" marR="65096" marT="0" marB="0" anchor="ctr"/>
                    </a:tc>
                  </a:tr>
                  <a:tr h="1457253">
                    <a:tc>
                      <a:txBody>
                        <a:bodyPr/>
                        <a:lstStyle/>
                        <a:p>
                          <a:endParaRPr lang="es-EC"/>
                        </a:p>
                      </a:txBody>
                      <a:tcPr marL="65096" marR="65096" marT="0" marB="0" anchor="ctr">
                        <a:blipFill rotWithShape="1">
                          <a:blip r:embed="rId2"/>
                          <a:stretch>
                            <a:fillRect t="-220502" r="-100000" b="-100000"/>
                          </a:stretch>
                        </a:blipFill>
                      </a:tcPr>
                    </a:tc>
                    <a:tc>
                      <a:txBody>
                        <a:bodyPr/>
                        <a:lstStyle/>
                        <a:p>
                          <a:pPr algn="ctr">
                            <a:lnSpc>
                              <a:spcPct val="200000"/>
                            </a:lnSpc>
                            <a:spcAft>
                              <a:spcPts val="0"/>
                            </a:spcAft>
                          </a:pPr>
                          <a:endParaRPr lang="es-EC" sz="1200">
                            <a:effectLst/>
                            <a:latin typeface="Arial"/>
                            <a:ea typeface="Calibri"/>
                            <a:cs typeface="Times New Roman"/>
                          </a:endParaRPr>
                        </a:p>
                      </a:txBody>
                      <a:tcPr marL="65096" marR="65096" marT="0" marB="0" anchor="ctr"/>
                    </a:tc>
                  </a:tr>
                  <a:tr h="1457253">
                    <a:tc>
                      <a:txBody>
                        <a:bodyPr/>
                        <a:lstStyle/>
                        <a:p>
                          <a:endParaRPr lang="es-EC"/>
                        </a:p>
                      </a:txBody>
                      <a:tcPr marL="65096" marR="65096" marT="0" marB="0" anchor="ctr">
                        <a:blipFill rotWithShape="1">
                          <a:blip r:embed="rId2"/>
                          <a:stretch>
                            <a:fillRect t="-320502" r="-100000"/>
                          </a:stretch>
                        </a:blipFill>
                      </a:tcPr>
                    </a:tc>
                    <a:tc>
                      <a:txBody>
                        <a:bodyPr/>
                        <a:lstStyle/>
                        <a:p>
                          <a:pPr algn="ctr">
                            <a:lnSpc>
                              <a:spcPct val="200000"/>
                            </a:lnSpc>
                            <a:spcAft>
                              <a:spcPts val="0"/>
                            </a:spcAft>
                          </a:pPr>
                          <a:endParaRPr lang="es-EC" sz="1200" dirty="0">
                            <a:effectLst/>
                            <a:latin typeface="Arial"/>
                            <a:ea typeface="Calibri"/>
                            <a:cs typeface="Times New Roman"/>
                          </a:endParaRPr>
                        </a:p>
                      </a:txBody>
                      <a:tcPr marL="65096" marR="65096" marT="0" marB="0" anchor="ctr"/>
                    </a:tc>
                  </a:tr>
                </a:tbl>
              </a:graphicData>
            </a:graphic>
          </p:graphicFrame>
        </mc:Fallback>
      </mc:AlternateContent>
      <p:pic>
        <p:nvPicPr>
          <p:cNvPr id="9220" name="Imagen 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6646" y="681310"/>
            <a:ext cx="2606675" cy="1379538"/>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Imagen 2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2132856"/>
            <a:ext cx="2547937" cy="1379538"/>
          </a:xfrm>
          <a:prstGeom prst="rect">
            <a:avLst/>
          </a:prstGeom>
          <a:noFill/>
          <a:extLst>
            <a:ext uri="{909E8E84-426E-40DD-AFC4-6F175D3DCCD1}">
              <a14:hiddenFill xmlns:a14="http://schemas.microsoft.com/office/drawing/2010/main" xmlns="">
                <a:solidFill>
                  <a:srgbClr val="FFFFFF"/>
                </a:solidFill>
              </a14:hiddenFill>
            </a:ext>
          </a:extLst>
        </p:spPr>
      </p:pic>
      <p:pic>
        <p:nvPicPr>
          <p:cNvPr id="9217" name="Imagen 2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32238" y="5068466"/>
            <a:ext cx="2432050" cy="1312862"/>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Imagen 2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16016" y="3579093"/>
            <a:ext cx="2524125" cy="1362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9052081"/>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Título"/>
          <p:cNvSpPr>
            <a:spLocks noGrp="1"/>
          </p:cNvSpPr>
          <p:nvPr>
            <p:ph type="title"/>
          </p:nvPr>
        </p:nvSpPr>
        <p:spPr>
          <a:xfrm>
            <a:off x="683568" y="116632"/>
            <a:ext cx="7827016" cy="914400"/>
          </a:xfrm>
        </p:spPr>
        <p:txBody>
          <a:bodyPr>
            <a:normAutofit/>
          </a:bodyPr>
          <a:lstStyle/>
          <a:p>
            <a:pPr algn="ctr"/>
            <a:r>
              <a:rPr lang="es-ES" sz="2000" dirty="0" smtClean="0"/>
              <a:t>MATRIZ DE RIGIDEZ</a:t>
            </a:r>
            <a:endParaRPr lang="es-EC" sz="2000" dirty="0"/>
          </a:p>
        </p:txBody>
      </p:sp>
      <mc:AlternateContent xmlns:mc="http://schemas.openxmlformats.org/markup-compatibility/2006">
        <mc:Choice xmlns:a14="http://schemas.microsoft.com/office/drawing/2010/main" xmlns="" Requires="a14">
          <p:sp>
            <p:nvSpPr>
              <p:cNvPr id="4" name="3 Rectángulo"/>
              <p:cNvSpPr/>
              <p:nvPr/>
            </p:nvSpPr>
            <p:spPr>
              <a:xfrm>
                <a:off x="3203848" y="1556792"/>
                <a:ext cx="2399118" cy="7087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i="1"/>
                          </m:ctrlPr>
                        </m:sSubPr>
                        <m:e>
                          <m:r>
                            <a:rPr lang="es-EC" i="1"/>
                            <m:t>𝐾</m:t>
                          </m:r>
                        </m:e>
                        <m:sub>
                          <m:r>
                            <a:rPr lang="es-EC" i="1"/>
                            <m:t>𝑒</m:t>
                          </m:r>
                        </m:sub>
                      </m:sSub>
                      <m:r>
                        <a:rPr lang="es-EC" i="1"/>
                        <m:t>= </m:t>
                      </m:r>
                      <m:d>
                        <m:dPr>
                          <m:begChr m:val="["/>
                          <m:endChr m:val="]"/>
                          <m:ctrlPr>
                            <a:rPr lang="es-EC" i="1"/>
                          </m:ctrlPr>
                        </m:dPr>
                        <m:e>
                          <m:m>
                            <m:mPr>
                              <m:mcs>
                                <m:mc>
                                  <m:mcPr>
                                    <m:count m:val="2"/>
                                    <m:mcJc m:val="center"/>
                                  </m:mcPr>
                                </m:mc>
                              </m:mcs>
                              <m:ctrlPr>
                                <a:rPr lang="es-EC" i="1"/>
                              </m:ctrlPr>
                            </m:mPr>
                            <m:mr>
                              <m:e>
                                <m:r>
                                  <a:rPr lang="es-EC" i="1"/>
                                  <m:t>𝑄</m:t>
                                </m:r>
                              </m:e>
                              <m:e>
                                <m:sSub>
                                  <m:sSubPr>
                                    <m:ctrlPr>
                                      <a:rPr lang="es-EC" i="1"/>
                                    </m:ctrlPr>
                                  </m:sSubPr>
                                  <m:e>
                                    <m:r>
                                      <a:rPr lang="es-EC" i="1"/>
                                      <m:t>−</m:t>
                                    </m:r>
                                    <m:r>
                                      <a:rPr lang="es-EC" i="1"/>
                                      <m:t>𝑄</m:t>
                                    </m:r>
                                  </m:e>
                                  <m:sub>
                                    <m:r>
                                      <a:rPr lang="es-EC" i="1"/>
                                      <m:t>𝑠𝑤</m:t>
                                    </m:r>
                                  </m:sub>
                                </m:sSub>
                              </m:e>
                            </m:mr>
                            <m:mr>
                              <m:e>
                                <m:sSub>
                                  <m:sSubPr>
                                    <m:ctrlPr>
                                      <a:rPr lang="es-EC" i="1"/>
                                    </m:ctrlPr>
                                  </m:sSubPr>
                                  <m:e>
                                    <m:r>
                                      <a:rPr lang="es-EC" i="1"/>
                                      <m:t>−</m:t>
                                    </m:r>
                                    <m:r>
                                      <a:rPr lang="es-EC" i="1"/>
                                      <m:t>𝑄</m:t>
                                    </m:r>
                                  </m:e>
                                  <m:sub>
                                    <m:r>
                                      <a:rPr lang="es-EC" i="1"/>
                                      <m:t>𝑤𝑠</m:t>
                                    </m:r>
                                  </m:sub>
                                </m:sSub>
                              </m:e>
                              <m:e>
                                <m:sSub>
                                  <m:sSubPr>
                                    <m:ctrlPr>
                                      <a:rPr lang="es-EC" i="1"/>
                                    </m:ctrlPr>
                                  </m:sSubPr>
                                  <m:e>
                                    <m:r>
                                      <a:rPr lang="es-EC" i="1"/>
                                      <m:t>−</m:t>
                                    </m:r>
                                    <m:r>
                                      <a:rPr lang="es-EC" i="1"/>
                                      <m:t>𝑃</m:t>
                                    </m:r>
                                  </m:e>
                                  <m:sub>
                                    <m:r>
                                      <a:rPr lang="es-EC" i="1"/>
                                      <m:t>𝑤𝑤</m:t>
                                    </m:r>
                                  </m:sub>
                                </m:sSub>
                              </m:e>
                            </m:mr>
                          </m:m>
                        </m:e>
                      </m:d>
                    </m:oMath>
                  </m:oMathPara>
                </a14:m>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3203848" y="1556792"/>
                <a:ext cx="2399118" cy="708720"/>
              </a:xfrm>
              <a:prstGeom prst="rect">
                <a:avLst/>
              </a:prstGeom>
              <a:blipFill rotWithShape="1">
                <a:blip r:embed="rId2" cstate="print"/>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7" name="6 Rectángulo"/>
              <p:cNvSpPr/>
              <p:nvPr/>
            </p:nvSpPr>
            <p:spPr>
              <a:xfrm>
                <a:off x="2339752" y="2636912"/>
                <a:ext cx="4572000" cy="3275512"/>
              </a:xfrm>
              <a:prstGeom prst="rect">
                <a:avLst/>
              </a:prstGeom>
            </p:spPr>
            <p:txBody>
              <a:bodyPr>
                <a:spAutoFit/>
              </a:bodyPr>
              <a:lstStyle/>
              <a:p>
                <a:r>
                  <a:rPr lang="es-EC" sz="1600" b="1" i="1" dirty="0" smtClean="0"/>
                  <a:t>DONDE:</a:t>
                </a:r>
              </a:p>
              <a:p>
                <a14:m>
                  <m:oMathPara xmlns:m="http://schemas.openxmlformats.org/officeDocument/2006/math">
                    <m:oMathParaPr>
                      <m:jc m:val="centerGroup"/>
                    </m:oMathParaPr>
                    <m:oMath xmlns:m="http://schemas.openxmlformats.org/officeDocument/2006/math">
                      <m:r>
                        <a:rPr lang="es-EC" b="1" i="1"/>
                        <m:t>𝑲</m:t>
                      </m:r>
                      <m:r>
                        <a:rPr lang="es-EC" b="1" i="1"/>
                        <m:t>=</m:t>
                      </m:r>
                      <m:nary>
                        <m:naryPr>
                          <m:chr m:val="∬"/>
                          <m:limLoc m:val="undOvr"/>
                          <m:subHide m:val="on"/>
                          <m:supHide m:val="on"/>
                          <m:ctrlPr>
                            <a:rPr lang="es-EC" i="1"/>
                          </m:ctrlPr>
                        </m:naryPr>
                        <m:sub/>
                        <m:sup/>
                        <m:e>
                          <m:sSup>
                            <m:sSupPr>
                              <m:ctrlPr>
                                <a:rPr lang="es-EC" i="1"/>
                              </m:ctrlPr>
                            </m:sSupPr>
                            <m:e>
                              <m:r>
                                <a:rPr lang="es-EC" i="1"/>
                                <m:t>𝐵</m:t>
                              </m:r>
                            </m:e>
                            <m:sup>
                              <m:r>
                                <a:rPr lang="es-EC" i="1"/>
                                <m:t>𝑇</m:t>
                              </m:r>
                            </m:sup>
                          </m:sSup>
                          <m:sSub>
                            <m:sSubPr>
                              <m:ctrlPr>
                                <a:rPr lang="es-EC" i="1"/>
                              </m:ctrlPr>
                            </m:sSubPr>
                            <m:e>
                              <m:r>
                                <a:rPr lang="es-EC" i="1"/>
                                <m:t> </m:t>
                              </m:r>
                              <m:r>
                                <a:rPr lang="es-EC" i="1"/>
                                <m:t>𝐶</m:t>
                              </m:r>
                            </m:e>
                            <m:sub>
                              <m:r>
                                <a:rPr lang="es-EC" i="1"/>
                                <m:t>𝑇</m:t>
                              </m:r>
                              <m:r>
                                <a:rPr lang="es-EC" i="1"/>
                                <m:t> </m:t>
                              </m:r>
                            </m:sub>
                          </m:sSub>
                          <m:r>
                            <a:rPr lang="es-EC" i="1"/>
                            <m:t>𝐵</m:t>
                          </m:r>
                          <m:r>
                            <a:rPr lang="es-EC" i="1"/>
                            <m:t>  </m:t>
                          </m:r>
                          <m:r>
                            <a:rPr lang="es-EC" i="1"/>
                            <m:t>𝐽</m:t>
                          </m:r>
                          <m:r>
                            <a:rPr lang="es-EC" i="1"/>
                            <m:t>  </m:t>
                          </m:r>
                          <m:r>
                            <a:rPr lang="es-EC" i="1"/>
                            <m:t>𝑑𝑠</m:t>
                          </m:r>
                          <m:r>
                            <a:rPr lang="es-EC" i="1"/>
                            <m:t>  </m:t>
                          </m:r>
                          <m:r>
                            <a:rPr lang="es-EC" i="1"/>
                            <m:t>𝑑𝑡</m:t>
                          </m:r>
                        </m:e>
                      </m:nary>
                    </m:oMath>
                  </m:oMathPara>
                </a14:m>
                <a:endParaRPr lang="es-EC" dirty="0"/>
              </a:p>
              <a:p>
                <a14:m>
                  <m:oMathPara xmlns:m="http://schemas.openxmlformats.org/officeDocument/2006/math">
                    <m:oMathParaPr>
                      <m:jc m:val="centerGroup"/>
                    </m:oMathParaPr>
                    <m:oMath xmlns:m="http://schemas.openxmlformats.org/officeDocument/2006/math">
                      <m:sSub>
                        <m:sSubPr>
                          <m:ctrlPr>
                            <a:rPr lang="es-EC" b="1" i="1"/>
                          </m:ctrlPr>
                        </m:sSubPr>
                        <m:e>
                          <m:r>
                            <a:rPr lang="es-EC" b="1" i="1"/>
                            <m:t>𝑸</m:t>
                          </m:r>
                        </m:e>
                        <m:sub>
                          <m:r>
                            <a:rPr lang="es-EC" b="1" i="1"/>
                            <m:t>𝒔𝒘</m:t>
                          </m:r>
                        </m:sub>
                      </m:sSub>
                      <m:r>
                        <a:rPr lang="es-EC" b="1" i="1"/>
                        <m:t>= </m:t>
                      </m:r>
                      <m:nary>
                        <m:naryPr>
                          <m:chr m:val="∬"/>
                          <m:limLoc m:val="undOvr"/>
                          <m:subHide m:val="on"/>
                          <m:supHide m:val="on"/>
                          <m:ctrlPr>
                            <a:rPr lang="es-EC" i="1"/>
                          </m:ctrlPr>
                        </m:naryPr>
                        <m:sub/>
                        <m:sup/>
                        <m:e>
                          <m:sSup>
                            <m:sSupPr>
                              <m:ctrlPr>
                                <a:rPr lang="es-EC" i="1"/>
                              </m:ctrlPr>
                            </m:sSupPr>
                            <m:e>
                              <m:r>
                                <a:rPr lang="es-EC" i="1"/>
                                <m:t>𝐵</m:t>
                              </m:r>
                            </m:e>
                            <m:sup>
                              <m:r>
                                <a:rPr lang="es-EC" i="1"/>
                                <m:t>𝑇</m:t>
                              </m:r>
                            </m:sup>
                          </m:sSup>
                          <m:r>
                            <a:rPr lang="es-EC" i="1"/>
                            <m:t> </m:t>
                          </m:r>
                          <m:sSub>
                            <m:sSubPr>
                              <m:ctrlPr>
                                <a:rPr lang="es-EC" i="1"/>
                              </m:ctrlPr>
                            </m:sSubPr>
                            <m:e>
                              <m:r>
                                <a:rPr lang="es-EC" i="1"/>
                                <m:t>𝑎</m:t>
                              </m:r>
                            </m:e>
                            <m:sub>
                              <m:r>
                                <a:rPr lang="es-EC" i="1"/>
                                <m:t>1</m:t>
                              </m:r>
                            </m:sub>
                          </m:sSub>
                          <m:r>
                            <a:rPr lang="es-EC" i="1"/>
                            <m:t> </m:t>
                          </m:r>
                          <m:sSup>
                            <m:sSupPr>
                              <m:ctrlPr>
                                <a:rPr lang="es-EC" i="1"/>
                              </m:ctrlPr>
                            </m:sSupPr>
                            <m:e>
                              <m:r>
                                <a:rPr lang="es-EC" i="1"/>
                                <m:t>𝑚</m:t>
                              </m:r>
                            </m:e>
                            <m:sup>
                              <m:r>
                                <a:rPr lang="es-EC" i="1"/>
                                <m:t>𝑇</m:t>
                              </m:r>
                            </m:sup>
                          </m:sSup>
                          <m:r>
                            <a:rPr lang="es-EC" i="1"/>
                            <m:t>  </m:t>
                          </m:r>
                          <m:sSub>
                            <m:sSubPr>
                              <m:ctrlPr>
                                <a:rPr lang="es-EC" i="1"/>
                              </m:ctrlPr>
                            </m:sSubPr>
                            <m:e>
                              <m:r>
                                <a:rPr lang="es-EC" i="1"/>
                                <m:t>𝑁</m:t>
                              </m:r>
                            </m:e>
                            <m:sub>
                              <m:r>
                                <a:rPr lang="es-EC" i="1"/>
                                <m:t>𝑃</m:t>
                              </m:r>
                            </m:sub>
                          </m:sSub>
                          <m:r>
                            <a:rPr lang="es-EC" i="1"/>
                            <m:t>  </m:t>
                          </m:r>
                          <m:r>
                            <a:rPr lang="es-EC" i="1"/>
                            <m:t>𝐽</m:t>
                          </m:r>
                          <m:r>
                            <a:rPr lang="es-EC" i="1"/>
                            <m:t>  </m:t>
                          </m:r>
                          <m:r>
                            <a:rPr lang="es-EC" i="1"/>
                            <m:t>𝑑𝑠</m:t>
                          </m:r>
                          <m:r>
                            <a:rPr lang="es-EC" i="1"/>
                            <m:t>  </m:t>
                          </m:r>
                          <m:r>
                            <a:rPr lang="es-EC" i="1"/>
                            <m:t>𝑑𝑡</m:t>
                          </m:r>
                        </m:e>
                      </m:nary>
                    </m:oMath>
                  </m:oMathPara>
                </a14:m>
                <a:endParaRPr lang="es-EC" dirty="0"/>
              </a:p>
              <a:p>
                <a14:m>
                  <m:oMathPara xmlns:m="http://schemas.openxmlformats.org/officeDocument/2006/math">
                    <m:oMathParaPr>
                      <m:jc m:val="centerGroup"/>
                    </m:oMathParaPr>
                    <m:oMath xmlns:m="http://schemas.openxmlformats.org/officeDocument/2006/math">
                      <m:sSub>
                        <m:sSubPr>
                          <m:ctrlPr>
                            <a:rPr lang="es-EC" b="1" i="1"/>
                          </m:ctrlPr>
                        </m:sSubPr>
                        <m:e>
                          <m:r>
                            <a:rPr lang="es-EC" b="1" i="1"/>
                            <m:t>𝑷</m:t>
                          </m:r>
                        </m:e>
                        <m:sub>
                          <m:r>
                            <a:rPr lang="es-EC" b="1" i="1"/>
                            <m:t>𝒘𝒘</m:t>
                          </m:r>
                        </m:sub>
                      </m:sSub>
                      <m:r>
                        <a:rPr lang="es-EC" b="1" i="1"/>
                        <m:t>= </m:t>
                      </m:r>
                      <m:nary>
                        <m:naryPr>
                          <m:chr m:val="∬"/>
                          <m:limLoc m:val="undOvr"/>
                          <m:subHide m:val="on"/>
                          <m:supHide m:val="on"/>
                          <m:ctrlPr>
                            <a:rPr lang="es-EC" i="1"/>
                          </m:ctrlPr>
                        </m:naryPr>
                        <m:sub/>
                        <m:sup/>
                        <m:e>
                          <m:sSup>
                            <m:sSupPr>
                              <m:ctrlPr>
                                <a:rPr lang="es-EC" i="1"/>
                              </m:ctrlPr>
                            </m:sSupPr>
                            <m:e>
                              <m:sSub>
                                <m:sSubPr>
                                  <m:ctrlPr>
                                    <a:rPr lang="es-EC" i="1"/>
                                  </m:ctrlPr>
                                </m:sSubPr>
                                <m:e>
                                  <m:r>
                                    <a:rPr lang="es-EC" i="1"/>
                                    <m:t>𝑁</m:t>
                                  </m:r>
                                </m:e>
                                <m:sub>
                                  <m:r>
                                    <a:rPr lang="es-EC" i="1"/>
                                    <m:t>𝑝</m:t>
                                  </m:r>
                                </m:sub>
                              </m:sSub>
                            </m:e>
                            <m:sup>
                              <m:r>
                                <a:rPr lang="es-EC" i="1"/>
                                <m:t>𝑇</m:t>
                              </m:r>
                            </m:sup>
                          </m:sSup>
                          <m:r>
                            <a:rPr lang="es-EC" i="1"/>
                            <m:t> </m:t>
                          </m:r>
                          <m:sSub>
                            <m:sSubPr>
                              <m:ctrlPr>
                                <a:rPr lang="es-EC" i="1"/>
                              </m:ctrlPr>
                            </m:sSubPr>
                            <m:e>
                              <m:r>
                                <a:rPr lang="es-EC" i="1"/>
                                <m:t>𝑎</m:t>
                              </m:r>
                            </m:e>
                            <m:sub>
                              <m:r>
                                <a:rPr lang="es-EC" i="1"/>
                                <m:t>11</m:t>
                              </m:r>
                            </m:sub>
                          </m:sSub>
                          <m:r>
                            <a:rPr lang="es-EC" i="1"/>
                            <m:t>   </m:t>
                          </m:r>
                          <m:sSub>
                            <m:sSubPr>
                              <m:ctrlPr>
                                <a:rPr lang="es-EC" i="1"/>
                              </m:ctrlPr>
                            </m:sSubPr>
                            <m:e>
                              <m:r>
                                <a:rPr lang="es-EC" i="1"/>
                                <m:t>𝑁</m:t>
                              </m:r>
                            </m:e>
                            <m:sub>
                              <m:r>
                                <a:rPr lang="es-EC" i="1"/>
                                <m:t>𝑃</m:t>
                              </m:r>
                            </m:sub>
                          </m:sSub>
                          <m:r>
                            <a:rPr lang="es-EC" i="1"/>
                            <m:t>  </m:t>
                          </m:r>
                          <m:r>
                            <a:rPr lang="es-EC" i="1"/>
                            <m:t>𝐽</m:t>
                          </m:r>
                          <m:r>
                            <a:rPr lang="es-EC" i="1"/>
                            <m:t>  </m:t>
                          </m:r>
                          <m:r>
                            <a:rPr lang="es-EC" i="1"/>
                            <m:t>𝑑𝑠</m:t>
                          </m:r>
                          <m:r>
                            <a:rPr lang="es-EC" i="1"/>
                            <m:t>  </m:t>
                          </m:r>
                          <m:r>
                            <a:rPr lang="es-EC" i="1"/>
                            <m:t>𝑑𝑡</m:t>
                          </m:r>
                        </m:e>
                      </m:nary>
                    </m:oMath>
                  </m:oMathPara>
                </a14:m>
                <a:endParaRPr lang="es-EC" dirty="0"/>
              </a:p>
              <a:p>
                <a14:m>
                  <m:oMathPara xmlns:m="http://schemas.openxmlformats.org/officeDocument/2006/math">
                    <m:oMathParaPr>
                      <m:jc m:val="centerGroup"/>
                    </m:oMathParaPr>
                    <m:oMath xmlns:m="http://schemas.openxmlformats.org/officeDocument/2006/math">
                      <m:sSub>
                        <m:sSubPr>
                          <m:ctrlPr>
                            <a:rPr lang="es-EC" b="1" i="1"/>
                          </m:ctrlPr>
                        </m:sSubPr>
                        <m:e>
                          <m:r>
                            <a:rPr lang="es-EC" b="1" i="1"/>
                            <m:t>𝑯</m:t>
                          </m:r>
                        </m:e>
                        <m:sub>
                          <m:r>
                            <a:rPr lang="es-EC" b="1" i="1"/>
                            <m:t>𝒘𝒘</m:t>
                          </m:r>
                        </m:sub>
                      </m:sSub>
                      <m:r>
                        <a:rPr lang="es-EC" b="1" i="1"/>
                        <m:t>=</m:t>
                      </m:r>
                      <m:r>
                        <a:rPr lang="es-EC" i="1"/>
                        <m:t> </m:t>
                      </m:r>
                      <m:nary>
                        <m:naryPr>
                          <m:chr m:val="∬"/>
                          <m:limLoc m:val="undOvr"/>
                          <m:subHide m:val="on"/>
                          <m:supHide m:val="on"/>
                          <m:ctrlPr>
                            <a:rPr lang="es-EC" i="1"/>
                          </m:ctrlPr>
                        </m:naryPr>
                        <m:sub/>
                        <m:sup/>
                        <m:e>
                          <m:sSup>
                            <m:sSupPr>
                              <m:ctrlPr>
                                <a:rPr lang="es-EC" i="1"/>
                              </m:ctrlPr>
                            </m:sSupPr>
                            <m:e>
                              <m:d>
                                <m:dPr>
                                  <m:ctrlPr>
                                    <a:rPr lang="es-EC" i="1"/>
                                  </m:ctrlPr>
                                </m:dPr>
                                <m:e>
                                  <m:sSub>
                                    <m:sSubPr>
                                      <m:ctrlPr>
                                        <a:rPr lang="es-EC" i="1"/>
                                      </m:ctrlPr>
                                    </m:sSubPr>
                                    <m:e>
                                      <m:r>
                                        <a:rPr lang="es-EC"/>
                                        <m:t>∇ </m:t>
                                      </m:r>
                                      <m:r>
                                        <m:rPr>
                                          <m:sty m:val="p"/>
                                        </m:rPr>
                                        <a:rPr lang="es-EC"/>
                                        <m:t>N</m:t>
                                      </m:r>
                                    </m:e>
                                    <m:sub>
                                      <m:r>
                                        <a:rPr lang="es-EC" i="1"/>
                                        <m:t>𝑝</m:t>
                                      </m:r>
                                    </m:sub>
                                  </m:sSub>
                                </m:e>
                              </m:d>
                            </m:e>
                            <m:sup>
                              <m:r>
                                <a:rPr lang="es-EC" i="1"/>
                                <m:t>𝑇</m:t>
                              </m:r>
                            </m:sup>
                          </m:sSup>
                          <m:r>
                            <a:rPr lang="es-EC" i="1"/>
                            <m:t> </m:t>
                          </m:r>
                          <m:f>
                            <m:fPr>
                              <m:ctrlPr>
                                <a:rPr lang="es-EC" i="1"/>
                              </m:ctrlPr>
                            </m:fPr>
                            <m:num>
                              <m:sSup>
                                <m:sSupPr>
                                  <m:ctrlPr>
                                    <a:rPr lang="es-EC" i="1"/>
                                  </m:ctrlPr>
                                </m:sSupPr>
                                <m:e>
                                  <m:r>
                                    <a:rPr lang="es-EC" i="1"/>
                                    <m:t>𝑘</m:t>
                                  </m:r>
                                  <m:r>
                                    <a:rPr lang="es-EC" i="1"/>
                                    <m:t> </m:t>
                                  </m:r>
                                  <m:r>
                                    <a:rPr lang="es-EC" i="1"/>
                                    <m:t>𝑘</m:t>
                                  </m:r>
                                </m:e>
                                <m:sup>
                                  <m:r>
                                    <a:rPr lang="es-EC" i="1"/>
                                    <m:t>𝑟</m:t>
                                  </m:r>
                                  <m:r>
                                    <a:rPr lang="es-EC" i="1"/>
                                    <m:t> </m:t>
                                  </m:r>
                                  <m:r>
                                    <a:rPr lang="es-EC" i="1"/>
                                    <m:t>𝑤</m:t>
                                  </m:r>
                                </m:sup>
                              </m:sSup>
                            </m:num>
                            <m:den>
                              <m:sSup>
                                <m:sSupPr>
                                  <m:ctrlPr>
                                    <a:rPr lang="es-EC" i="1"/>
                                  </m:ctrlPr>
                                </m:sSupPr>
                                <m:e>
                                  <m:r>
                                    <a:rPr lang="es-EC" i="1"/>
                                    <m:t>𝜇</m:t>
                                  </m:r>
                                </m:e>
                                <m:sup>
                                  <m:r>
                                    <a:rPr lang="es-EC" i="1"/>
                                    <m:t>𝑤</m:t>
                                  </m:r>
                                </m:sup>
                              </m:sSup>
                            </m:den>
                          </m:f>
                          <m:r>
                            <a:rPr lang="es-EC" i="1"/>
                            <m:t> </m:t>
                          </m:r>
                        </m:e>
                      </m:nary>
                      <m:sSub>
                        <m:sSubPr>
                          <m:ctrlPr>
                            <a:rPr lang="es-EC" i="1"/>
                          </m:ctrlPr>
                        </m:sSubPr>
                        <m:e>
                          <m:r>
                            <a:rPr lang="es-EC"/>
                            <m:t>∇</m:t>
                          </m:r>
                          <m:r>
                            <a:rPr lang="es-EC" i="1"/>
                            <m:t> </m:t>
                          </m:r>
                          <m:r>
                            <a:rPr lang="es-EC" i="1"/>
                            <m:t>𝑁</m:t>
                          </m:r>
                        </m:e>
                        <m:sub>
                          <m:r>
                            <a:rPr lang="es-EC" i="1"/>
                            <m:t>𝑝</m:t>
                          </m:r>
                        </m:sub>
                      </m:sSub>
                      <m:r>
                        <a:rPr lang="es-EC" i="1"/>
                        <m:t>  </m:t>
                      </m:r>
                      <m:r>
                        <a:rPr lang="es-EC" i="1"/>
                        <m:t>𝐽</m:t>
                      </m:r>
                      <m:r>
                        <a:rPr lang="es-EC" i="1"/>
                        <m:t> </m:t>
                      </m:r>
                      <m:r>
                        <a:rPr lang="es-EC" i="1"/>
                        <m:t>𝑑𝑠</m:t>
                      </m:r>
                      <m:r>
                        <a:rPr lang="es-EC" i="1"/>
                        <m:t>  </m:t>
                      </m:r>
                      <m:r>
                        <a:rPr lang="es-EC" i="1"/>
                        <m:t>𝑑𝑡</m:t>
                      </m:r>
                      <m:r>
                        <a:rPr lang="es-EC" i="1"/>
                        <m:t> </m:t>
                      </m:r>
                    </m:oMath>
                  </m:oMathPara>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2339752" y="2636912"/>
                <a:ext cx="4572000" cy="3275512"/>
              </a:xfrm>
              <a:prstGeom prst="rect">
                <a:avLst/>
              </a:prstGeom>
              <a:blipFill rotWithShape="1">
                <a:blip r:embed="rId3" cstate="print"/>
                <a:stretch>
                  <a:fillRect l="-800" t="-559"/>
                </a:stretch>
              </a:blipFill>
            </p:spPr>
            <p:txBody>
              <a:bodyPr/>
              <a:lstStyle/>
              <a:p>
                <a:r>
                  <a:rPr lang="es-EC">
                    <a:noFill/>
                  </a:rPr>
                  <a:t> </a:t>
                </a:r>
              </a:p>
            </p:txBody>
          </p:sp>
        </mc:Fallback>
      </mc:AlternateContent>
    </p:spTree>
    <p:extLst>
      <p:ext uri="{BB962C8B-B14F-4D97-AF65-F5344CB8AC3E}">
        <p14:creationId xmlns:p14="http://schemas.microsoft.com/office/powerpoint/2010/main" xmlns="" val="2985775123"/>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idx="1"/>
          </p:nvPr>
        </p:nvSpPr>
        <p:spPr>
          <a:xfrm>
            <a:off x="467544" y="980728"/>
            <a:ext cx="8183880" cy="4187952"/>
          </a:xfrm>
        </p:spPr>
        <p:txBody>
          <a:bodyPr>
            <a:normAutofit/>
          </a:bodyPr>
          <a:lstStyle/>
          <a:p>
            <a:pPr marL="0" indent="0">
              <a:buNone/>
            </a:pPr>
            <a:r>
              <a:rPr lang="es-EC" dirty="0"/>
              <a:t>Los sismos son los fenómenos naturales que causan mayor número de víctimas y daños a nivel mundial, con una destrucción geográfica que abarca gran parte del planeta y con una recurrencia periódica. A pesar de los esfuerzos por intentar predecir los movimientos sísmicos hoy en día la única forma efectiva de evitar sus efectos es la prevención, en su más amplio sentido.</a:t>
            </a:r>
          </a:p>
          <a:p>
            <a:endParaRPr lang="es-EC" dirty="0"/>
          </a:p>
        </p:txBody>
      </p:sp>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80202" y="980728"/>
            <a:ext cx="4235814" cy="400110"/>
          </a:xfrm>
          <a:prstGeom prst="rect">
            <a:avLst/>
          </a:prstGeom>
        </p:spPr>
        <p:txBody>
          <a:bodyPr wrap="square">
            <a:spAutoFit/>
          </a:bodyPr>
          <a:lstStyle/>
          <a:p>
            <a:r>
              <a:rPr lang="es-EC" sz="2000" b="1" dirty="0">
                <a:solidFill>
                  <a:srgbClr val="002060"/>
                </a:solidFill>
              </a:rPr>
              <a:t>Matriz de Compatibilidad B </a:t>
            </a:r>
            <a:r>
              <a:rPr lang="es-EC" sz="2000" b="1" dirty="0" smtClean="0">
                <a:solidFill>
                  <a:srgbClr val="002060"/>
                </a:solidFill>
              </a:rPr>
              <a:t>:</a:t>
            </a:r>
            <a:endParaRPr lang="es-EC" sz="2000" b="1" dirty="0">
              <a:solidFill>
                <a:srgbClr val="002060"/>
              </a:solidFill>
            </a:endParaRPr>
          </a:p>
        </p:txBody>
      </p:sp>
      <mc:AlternateContent xmlns:mc="http://schemas.openxmlformats.org/markup-compatibility/2006">
        <mc:Choice xmlns:a14="http://schemas.microsoft.com/office/drawing/2010/main" xmlns="" Requires="a14">
          <p:sp>
            <p:nvSpPr>
              <p:cNvPr id="9" name="8 Rectángulo"/>
              <p:cNvSpPr/>
              <p:nvPr/>
            </p:nvSpPr>
            <p:spPr>
              <a:xfrm>
                <a:off x="1279222" y="1700808"/>
                <a:ext cx="2637773" cy="16912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S" sz="1600" i="1">
                              <a:latin typeface="Cambria Math"/>
                            </a:rPr>
                            <m:t>𝐵</m:t>
                          </m:r>
                        </m:e>
                        <m:sub>
                          <m:r>
                            <a:rPr lang="es-ES" sz="1600" i="1">
                              <a:latin typeface="Cambria Math"/>
                            </a:rPr>
                            <m:t>(</m:t>
                          </m:r>
                          <m:r>
                            <a:rPr lang="es-ES" sz="1600" i="1">
                              <a:latin typeface="Cambria Math"/>
                            </a:rPr>
                            <m:t>𝑖</m:t>
                          </m:r>
                          <m:r>
                            <a:rPr lang="es-ES" sz="1600" i="1">
                              <a:latin typeface="Cambria Math"/>
                            </a:rPr>
                            <m:t>)</m:t>
                          </m:r>
                        </m:sub>
                      </m:sSub>
                      <m:r>
                        <a:rPr lang="es-ES" sz="1600" i="1">
                          <a:latin typeface="Cambria Math"/>
                        </a:rPr>
                        <m:t>=</m:t>
                      </m:r>
                      <m:d>
                        <m:dPr>
                          <m:begChr m:val="["/>
                          <m:endChr m:val="]"/>
                          <m:ctrlPr>
                            <a:rPr lang="es-EC" sz="1600" i="1">
                              <a:latin typeface="Cambria Math"/>
                            </a:rPr>
                          </m:ctrlPr>
                        </m:dPr>
                        <m:e>
                          <m:m>
                            <m:mPr>
                              <m:mcs>
                                <m:mc>
                                  <m:mcPr>
                                    <m:count m:val="2"/>
                                    <m:mcJc m:val="center"/>
                                  </m:mcPr>
                                </m:mc>
                              </m:mcs>
                              <m:ctrlPr>
                                <a:rPr lang="es-EC" sz="1600" i="1">
                                  <a:latin typeface="Cambria Math"/>
                                </a:rPr>
                              </m:ctrlPr>
                            </m:mPr>
                            <m:mr>
                              <m:e>
                                <m:f>
                                  <m:fPr>
                                    <m:ctrlPr>
                                      <a:rPr lang="es-EC" sz="1600" i="1">
                                        <a:latin typeface="Cambria Math"/>
                                      </a:rPr>
                                    </m:ctrlPr>
                                  </m:fPr>
                                  <m:num>
                                    <m:r>
                                      <a:rPr lang="es-ES" sz="1600" i="1">
                                        <a:latin typeface="Cambria Math"/>
                                      </a:rPr>
                                      <m:t>𝜕</m:t>
                                    </m:r>
                                    <m:sSub>
                                      <m:sSubPr>
                                        <m:ctrlPr>
                                          <a:rPr lang="es-EC" sz="1600" i="1">
                                            <a:latin typeface="Cambria Math"/>
                                          </a:rPr>
                                        </m:ctrlPr>
                                      </m:sSubPr>
                                      <m:e>
                                        <m:r>
                                          <a:rPr lang="es-ES" sz="1600" i="1">
                                            <a:latin typeface="Cambria Math"/>
                                          </a:rPr>
                                          <m:t>𝜙</m:t>
                                        </m:r>
                                      </m:e>
                                      <m:sub>
                                        <m:r>
                                          <a:rPr lang="es-ES" sz="1600" i="1">
                                            <a:latin typeface="Cambria Math"/>
                                          </a:rPr>
                                          <m:t>𝑖</m:t>
                                        </m:r>
                                      </m:sub>
                                    </m:sSub>
                                    <m:r>
                                      <a:rPr lang="es-ES" sz="1600" i="1">
                                        <a:latin typeface="Cambria Math"/>
                                      </a:rPr>
                                      <m:t>(</m:t>
                                    </m:r>
                                    <m:r>
                                      <a:rPr lang="es-ES" sz="1600" i="1">
                                        <a:latin typeface="Cambria Math"/>
                                      </a:rPr>
                                      <m:t>𝑠</m:t>
                                    </m:r>
                                    <m:r>
                                      <a:rPr lang="es-ES" sz="1600" i="1">
                                        <a:latin typeface="Cambria Math"/>
                                      </a:rPr>
                                      <m:t>,</m:t>
                                    </m:r>
                                    <m:r>
                                      <a:rPr lang="es-ES" sz="1600" i="1">
                                        <a:latin typeface="Cambria Math"/>
                                      </a:rPr>
                                      <m:t>𝑡</m:t>
                                    </m:r>
                                    <m:r>
                                      <a:rPr lang="es-ES" sz="1600" i="1">
                                        <a:latin typeface="Cambria Math"/>
                                      </a:rPr>
                                      <m:t>)</m:t>
                                    </m:r>
                                  </m:num>
                                  <m:den>
                                    <m:r>
                                      <a:rPr lang="es-ES" sz="1600" i="1">
                                        <a:latin typeface="Cambria Math"/>
                                      </a:rPr>
                                      <m:t>𝜕</m:t>
                                    </m:r>
                                    <m:r>
                                      <a:rPr lang="es-ES" sz="1600" i="1">
                                        <a:latin typeface="Cambria Math"/>
                                      </a:rPr>
                                      <m:t>𝑥</m:t>
                                    </m:r>
                                  </m:den>
                                </m:f>
                              </m:e>
                              <m:e>
                                <m:r>
                                  <a:rPr lang="es-ES" sz="1600" i="1">
                                    <a:latin typeface="Cambria Math"/>
                                  </a:rPr>
                                  <m:t>0</m:t>
                                </m:r>
                              </m:e>
                            </m:mr>
                            <m:mr>
                              <m:e>
                                <m:r>
                                  <a:rPr lang="es-ES" sz="1600" i="1">
                                    <a:latin typeface="Cambria Math"/>
                                  </a:rPr>
                                  <m:t>0</m:t>
                                </m:r>
                              </m:e>
                              <m:e>
                                <m:f>
                                  <m:fPr>
                                    <m:ctrlPr>
                                      <a:rPr lang="es-EC" sz="1600" i="1">
                                        <a:latin typeface="Cambria Math"/>
                                      </a:rPr>
                                    </m:ctrlPr>
                                  </m:fPr>
                                  <m:num>
                                    <m:r>
                                      <a:rPr lang="es-ES" sz="1600" i="1">
                                        <a:latin typeface="Cambria Math"/>
                                      </a:rPr>
                                      <m:t>𝜕</m:t>
                                    </m:r>
                                    <m:sSub>
                                      <m:sSubPr>
                                        <m:ctrlPr>
                                          <a:rPr lang="es-EC" sz="1600" i="1">
                                            <a:latin typeface="Cambria Math"/>
                                          </a:rPr>
                                        </m:ctrlPr>
                                      </m:sSubPr>
                                      <m:e>
                                        <m:r>
                                          <a:rPr lang="es-ES" sz="1600" i="1">
                                            <a:latin typeface="Cambria Math"/>
                                          </a:rPr>
                                          <m:t>𝜙</m:t>
                                        </m:r>
                                      </m:e>
                                      <m:sub>
                                        <m:r>
                                          <a:rPr lang="es-ES" sz="1600" i="1">
                                            <a:latin typeface="Cambria Math"/>
                                          </a:rPr>
                                          <m:t>𝑖</m:t>
                                        </m:r>
                                      </m:sub>
                                    </m:sSub>
                                    <m:r>
                                      <a:rPr lang="es-ES" sz="1600" i="1">
                                        <a:latin typeface="Cambria Math"/>
                                      </a:rPr>
                                      <m:t>(</m:t>
                                    </m:r>
                                    <m:r>
                                      <a:rPr lang="es-ES" sz="1600" i="1">
                                        <a:latin typeface="Cambria Math"/>
                                      </a:rPr>
                                      <m:t>𝑠</m:t>
                                    </m:r>
                                    <m:r>
                                      <a:rPr lang="es-ES" sz="1600" i="1">
                                        <a:latin typeface="Cambria Math"/>
                                      </a:rPr>
                                      <m:t>,</m:t>
                                    </m:r>
                                    <m:r>
                                      <a:rPr lang="es-ES" sz="1600" i="1">
                                        <a:latin typeface="Cambria Math"/>
                                      </a:rPr>
                                      <m:t>𝑡</m:t>
                                    </m:r>
                                    <m:r>
                                      <a:rPr lang="es-ES" sz="1600" i="1">
                                        <a:latin typeface="Cambria Math"/>
                                      </a:rPr>
                                      <m:t>)</m:t>
                                    </m:r>
                                  </m:num>
                                  <m:den>
                                    <m:r>
                                      <a:rPr lang="es-ES" sz="1600" i="1">
                                        <a:latin typeface="Cambria Math"/>
                                      </a:rPr>
                                      <m:t>𝜕</m:t>
                                    </m:r>
                                    <m:r>
                                      <a:rPr lang="es-ES" sz="1600" i="1">
                                        <a:latin typeface="Cambria Math"/>
                                      </a:rPr>
                                      <m:t>𝑦</m:t>
                                    </m:r>
                                  </m:den>
                                </m:f>
                              </m:e>
                            </m:mr>
                            <m:mr>
                              <m:e>
                                <m:f>
                                  <m:fPr>
                                    <m:ctrlPr>
                                      <a:rPr lang="es-EC" sz="1600" i="1">
                                        <a:latin typeface="Cambria Math"/>
                                      </a:rPr>
                                    </m:ctrlPr>
                                  </m:fPr>
                                  <m:num>
                                    <m:r>
                                      <a:rPr lang="es-ES" sz="1600" i="1">
                                        <a:latin typeface="Cambria Math"/>
                                      </a:rPr>
                                      <m:t>𝜕</m:t>
                                    </m:r>
                                    <m:sSub>
                                      <m:sSubPr>
                                        <m:ctrlPr>
                                          <a:rPr lang="es-EC" sz="1600" i="1">
                                            <a:latin typeface="Cambria Math"/>
                                          </a:rPr>
                                        </m:ctrlPr>
                                      </m:sSubPr>
                                      <m:e>
                                        <m:r>
                                          <a:rPr lang="es-ES" sz="1600" i="1">
                                            <a:latin typeface="Cambria Math"/>
                                          </a:rPr>
                                          <m:t>𝜙</m:t>
                                        </m:r>
                                      </m:e>
                                      <m:sub>
                                        <m:r>
                                          <a:rPr lang="es-ES" sz="1600" i="1">
                                            <a:latin typeface="Cambria Math"/>
                                          </a:rPr>
                                          <m:t>𝑖</m:t>
                                        </m:r>
                                      </m:sub>
                                    </m:sSub>
                                    <m:r>
                                      <a:rPr lang="es-ES" sz="1600" i="1">
                                        <a:latin typeface="Cambria Math"/>
                                      </a:rPr>
                                      <m:t>(</m:t>
                                    </m:r>
                                    <m:r>
                                      <a:rPr lang="es-ES" sz="1600" i="1">
                                        <a:latin typeface="Cambria Math"/>
                                      </a:rPr>
                                      <m:t>𝑠</m:t>
                                    </m:r>
                                    <m:r>
                                      <a:rPr lang="es-ES" sz="1600" i="1">
                                        <a:latin typeface="Cambria Math"/>
                                      </a:rPr>
                                      <m:t>,</m:t>
                                    </m:r>
                                    <m:r>
                                      <a:rPr lang="es-ES" sz="1600" i="1">
                                        <a:latin typeface="Cambria Math"/>
                                      </a:rPr>
                                      <m:t>𝑡</m:t>
                                    </m:r>
                                    <m:r>
                                      <a:rPr lang="es-ES" sz="1600" i="1">
                                        <a:latin typeface="Cambria Math"/>
                                      </a:rPr>
                                      <m:t>)</m:t>
                                    </m:r>
                                  </m:num>
                                  <m:den>
                                    <m:r>
                                      <a:rPr lang="es-ES" sz="1600" i="1">
                                        <a:latin typeface="Cambria Math"/>
                                      </a:rPr>
                                      <m:t>𝜕</m:t>
                                    </m:r>
                                    <m:r>
                                      <a:rPr lang="es-ES" sz="1600" i="1">
                                        <a:latin typeface="Cambria Math"/>
                                      </a:rPr>
                                      <m:t>𝑦</m:t>
                                    </m:r>
                                  </m:den>
                                </m:f>
                              </m:e>
                              <m:e>
                                <m:f>
                                  <m:fPr>
                                    <m:ctrlPr>
                                      <a:rPr lang="es-EC" sz="1600" i="1">
                                        <a:latin typeface="Cambria Math"/>
                                      </a:rPr>
                                    </m:ctrlPr>
                                  </m:fPr>
                                  <m:num>
                                    <m:r>
                                      <a:rPr lang="es-ES" sz="1600" i="1">
                                        <a:latin typeface="Cambria Math"/>
                                      </a:rPr>
                                      <m:t>𝜕</m:t>
                                    </m:r>
                                    <m:sSub>
                                      <m:sSubPr>
                                        <m:ctrlPr>
                                          <a:rPr lang="es-EC" sz="1600" i="1">
                                            <a:latin typeface="Cambria Math"/>
                                          </a:rPr>
                                        </m:ctrlPr>
                                      </m:sSubPr>
                                      <m:e>
                                        <m:r>
                                          <a:rPr lang="es-ES" sz="1600" i="1">
                                            <a:latin typeface="Cambria Math"/>
                                          </a:rPr>
                                          <m:t>𝜙</m:t>
                                        </m:r>
                                      </m:e>
                                      <m:sub>
                                        <m:r>
                                          <a:rPr lang="es-ES" sz="1600" i="1">
                                            <a:latin typeface="Cambria Math"/>
                                          </a:rPr>
                                          <m:t>𝑖</m:t>
                                        </m:r>
                                      </m:sub>
                                    </m:sSub>
                                    <m:r>
                                      <a:rPr lang="es-ES" sz="1600" i="1">
                                        <a:latin typeface="Cambria Math"/>
                                      </a:rPr>
                                      <m:t>(</m:t>
                                    </m:r>
                                    <m:r>
                                      <a:rPr lang="es-ES" sz="1600" i="1">
                                        <a:latin typeface="Cambria Math"/>
                                      </a:rPr>
                                      <m:t>𝑠</m:t>
                                    </m:r>
                                    <m:r>
                                      <a:rPr lang="es-ES" sz="1600" i="1">
                                        <a:latin typeface="Cambria Math"/>
                                      </a:rPr>
                                      <m:t>,</m:t>
                                    </m:r>
                                    <m:r>
                                      <a:rPr lang="es-ES" sz="1600" i="1">
                                        <a:latin typeface="Cambria Math"/>
                                      </a:rPr>
                                      <m:t>𝑡</m:t>
                                    </m:r>
                                    <m:r>
                                      <a:rPr lang="es-ES" sz="1600" i="1">
                                        <a:latin typeface="Cambria Math"/>
                                      </a:rPr>
                                      <m:t>)</m:t>
                                    </m:r>
                                  </m:num>
                                  <m:den>
                                    <m:r>
                                      <a:rPr lang="es-ES" sz="1600" i="1">
                                        <a:latin typeface="Cambria Math"/>
                                      </a:rPr>
                                      <m:t>𝜕</m:t>
                                    </m:r>
                                    <m:r>
                                      <a:rPr lang="es-ES" sz="1600" i="1">
                                        <a:latin typeface="Cambria Math"/>
                                      </a:rPr>
                                      <m:t>𝑥</m:t>
                                    </m:r>
                                  </m:den>
                                </m:f>
                              </m:e>
                            </m:mr>
                          </m:m>
                        </m:e>
                      </m:d>
                    </m:oMath>
                  </m:oMathPara>
                </a14:m>
                <a:endParaRPr lang="es-EC" sz="1600" dirty="0"/>
              </a:p>
            </p:txBody>
          </p:sp>
        </mc:Choice>
        <mc:Fallback>
          <p:sp>
            <p:nvSpPr>
              <p:cNvPr id="9" name="8 Rectángulo"/>
              <p:cNvSpPr>
                <a:spLocks noRot="1" noChangeAspect="1" noMove="1" noResize="1" noEditPoints="1" noAdjustHandles="1" noChangeArrowheads="1" noChangeShapeType="1" noTextEdit="1"/>
              </p:cNvSpPr>
              <p:nvPr/>
            </p:nvSpPr>
            <p:spPr>
              <a:xfrm>
                <a:off x="1279222" y="1700808"/>
                <a:ext cx="2637773" cy="1691297"/>
              </a:xfrm>
              <a:prstGeom prst="rect">
                <a:avLst/>
              </a:prstGeom>
              <a:blipFill rotWithShape="1">
                <a:blip r:embed="rId2" cstate="print"/>
                <a:stretch>
                  <a:fillRect/>
                </a:stretch>
              </a:blipFill>
            </p:spPr>
            <p:txBody>
              <a:bodyPr/>
              <a:lstStyle/>
              <a:p>
                <a:r>
                  <a:rPr lang="es-EC">
                    <a:noFill/>
                  </a:rPr>
                  <a:t> </a:t>
                </a:r>
              </a:p>
            </p:txBody>
          </p:sp>
        </mc:Fallback>
      </mc:AlternateContent>
      <p:sp>
        <p:nvSpPr>
          <p:cNvPr id="10" name="9 Rectángulo"/>
          <p:cNvSpPr/>
          <p:nvPr/>
        </p:nvSpPr>
        <p:spPr>
          <a:xfrm>
            <a:off x="5076056" y="980728"/>
            <a:ext cx="3240360" cy="400110"/>
          </a:xfrm>
          <a:prstGeom prst="rect">
            <a:avLst/>
          </a:prstGeom>
        </p:spPr>
        <p:txBody>
          <a:bodyPr wrap="square">
            <a:spAutoFit/>
          </a:bodyPr>
          <a:lstStyle/>
          <a:p>
            <a:r>
              <a:rPr lang="es-EC" sz="2000" b="1" dirty="0">
                <a:solidFill>
                  <a:srgbClr val="002060"/>
                </a:solidFill>
              </a:rPr>
              <a:t>Matriz de </a:t>
            </a:r>
            <a:r>
              <a:rPr lang="es-EC" sz="2000" b="1" dirty="0" smtClean="0">
                <a:solidFill>
                  <a:srgbClr val="002060"/>
                </a:solidFill>
              </a:rPr>
              <a:t>Jacobiana:</a:t>
            </a:r>
            <a:endParaRPr lang="es-EC" sz="2000" b="1" dirty="0">
              <a:solidFill>
                <a:srgbClr val="002060"/>
              </a:solidFill>
            </a:endParaRPr>
          </a:p>
        </p:txBody>
      </p:sp>
      <mc:AlternateContent xmlns:mc="http://schemas.openxmlformats.org/markup-compatibility/2006">
        <mc:Choice xmlns:a14="http://schemas.microsoft.com/office/drawing/2010/main" xmlns="" Requires="a14">
          <p:sp>
            <p:nvSpPr>
              <p:cNvPr id="11" name="10 Rectángulo"/>
              <p:cNvSpPr/>
              <p:nvPr/>
            </p:nvSpPr>
            <p:spPr>
              <a:xfrm>
                <a:off x="5580097" y="1916832"/>
                <a:ext cx="2232278" cy="1065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a:latin typeface="Cambria Math"/>
                        </a:rPr>
                        <m:t>𝐽</m:t>
                      </m:r>
                      <m:r>
                        <a:rPr lang="es-ES" sz="1600" i="1">
                          <a:latin typeface="Cambria Math"/>
                        </a:rPr>
                        <m:t>=</m:t>
                      </m:r>
                      <m:d>
                        <m:dPr>
                          <m:begChr m:val="["/>
                          <m:endChr m:val="]"/>
                          <m:ctrlPr>
                            <a:rPr lang="es-EC" sz="1600" i="1">
                              <a:latin typeface="Cambria Math"/>
                            </a:rPr>
                          </m:ctrlPr>
                        </m:dPr>
                        <m:e>
                          <m:m>
                            <m:mPr>
                              <m:mcs>
                                <m:mc>
                                  <m:mcPr>
                                    <m:count m:val="2"/>
                                    <m:mcJc m:val="center"/>
                                  </m:mcPr>
                                </m:mc>
                              </m:mcs>
                              <m:ctrlPr>
                                <a:rPr lang="es-EC" sz="1600" i="1">
                                  <a:latin typeface="Cambria Math"/>
                                </a:rPr>
                              </m:ctrlPr>
                            </m:mPr>
                            <m:mr>
                              <m:e>
                                <m:f>
                                  <m:fPr>
                                    <m:ctrlPr>
                                      <a:rPr lang="es-EC" sz="1600" i="1">
                                        <a:latin typeface="Cambria Math"/>
                                      </a:rPr>
                                    </m:ctrlPr>
                                  </m:fPr>
                                  <m:num>
                                    <m:r>
                                      <a:rPr lang="es-ES" sz="1600" i="1">
                                        <a:latin typeface="Cambria Math"/>
                                      </a:rPr>
                                      <m:t>𝜕</m:t>
                                    </m:r>
                                    <m:r>
                                      <a:rPr lang="es-ES" sz="1600" i="1">
                                        <a:latin typeface="Cambria Math"/>
                                      </a:rPr>
                                      <m:t>𝑥</m:t>
                                    </m:r>
                                    <m:r>
                                      <a:rPr lang="es-ES" sz="1600" i="1">
                                        <a:latin typeface="Cambria Math"/>
                                      </a:rPr>
                                      <m:t>(</m:t>
                                    </m:r>
                                    <m:r>
                                      <a:rPr lang="es-ES" sz="1600" i="1">
                                        <a:latin typeface="Cambria Math"/>
                                      </a:rPr>
                                      <m:t>𝑠</m:t>
                                    </m:r>
                                    <m:r>
                                      <a:rPr lang="es-ES" sz="1600" i="1">
                                        <a:latin typeface="Cambria Math"/>
                                      </a:rPr>
                                      <m:t>,</m:t>
                                    </m:r>
                                    <m:r>
                                      <a:rPr lang="es-ES" sz="1600" i="1">
                                        <a:latin typeface="Cambria Math"/>
                                      </a:rPr>
                                      <m:t>𝑡</m:t>
                                    </m:r>
                                    <m:r>
                                      <a:rPr lang="es-ES" sz="1600" i="1">
                                        <a:latin typeface="Cambria Math"/>
                                      </a:rPr>
                                      <m:t>)</m:t>
                                    </m:r>
                                  </m:num>
                                  <m:den>
                                    <m:r>
                                      <a:rPr lang="es-ES" sz="1600" i="1">
                                        <a:latin typeface="Cambria Math"/>
                                      </a:rPr>
                                      <m:t>𝜕</m:t>
                                    </m:r>
                                    <m:r>
                                      <a:rPr lang="es-ES" sz="1600" i="1">
                                        <a:latin typeface="Cambria Math"/>
                                      </a:rPr>
                                      <m:t>𝑠</m:t>
                                    </m:r>
                                  </m:den>
                                </m:f>
                              </m:e>
                              <m:e>
                                <m:f>
                                  <m:fPr>
                                    <m:ctrlPr>
                                      <a:rPr lang="es-EC" sz="1600" i="1">
                                        <a:latin typeface="Cambria Math"/>
                                      </a:rPr>
                                    </m:ctrlPr>
                                  </m:fPr>
                                  <m:num>
                                    <m:r>
                                      <a:rPr lang="es-ES" sz="1600" i="1">
                                        <a:latin typeface="Cambria Math"/>
                                      </a:rPr>
                                      <m:t>𝜕</m:t>
                                    </m:r>
                                    <m:r>
                                      <a:rPr lang="es-ES" sz="1600" i="1">
                                        <a:latin typeface="Cambria Math"/>
                                      </a:rPr>
                                      <m:t>𝑦</m:t>
                                    </m:r>
                                    <m:r>
                                      <a:rPr lang="es-ES" sz="1600" i="1">
                                        <a:latin typeface="Cambria Math"/>
                                      </a:rPr>
                                      <m:t>(</m:t>
                                    </m:r>
                                    <m:r>
                                      <a:rPr lang="es-ES" sz="1600" i="1">
                                        <a:latin typeface="Cambria Math"/>
                                      </a:rPr>
                                      <m:t>𝑠</m:t>
                                    </m:r>
                                    <m:r>
                                      <a:rPr lang="es-ES" sz="1600" i="1">
                                        <a:latin typeface="Cambria Math"/>
                                      </a:rPr>
                                      <m:t>,</m:t>
                                    </m:r>
                                    <m:r>
                                      <a:rPr lang="es-ES" sz="1600" i="1">
                                        <a:latin typeface="Cambria Math"/>
                                      </a:rPr>
                                      <m:t>𝑡</m:t>
                                    </m:r>
                                    <m:r>
                                      <a:rPr lang="es-ES" sz="1600" i="1">
                                        <a:latin typeface="Cambria Math"/>
                                      </a:rPr>
                                      <m:t>)</m:t>
                                    </m:r>
                                  </m:num>
                                  <m:den>
                                    <m:r>
                                      <a:rPr lang="es-ES" sz="1600" i="1">
                                        <a:latin typeface="Cambria Math"/>
                                      </a:rPr>
                                      <m:t>𝜕</m:t>
                                    </m:r>
                                    <m:r>
                                      <a:rPr lang="es-ES" sz="1600" i="1">
                                        <a:latin typeface="Cambria Math"/>
                                      </a:rPr>
                                      <m:t>𝑠</m:t>
                                    </m:r>
                                  </m:den>
                                </m:f>
                              </m:e>
                            </m:mr>
                            <m:mr>
                              <m:e>
                                <m:f>
                                  <m:fPr>
                                    <m:ctrlPr>
                                      <a:rPr lang="es-EC" sz="1600" i="1">
                                        <a:latin typeface="Cambria Math"/>
                                      </a:rPr>
                                    </m:ctrlPr>
                                  </m:fPr>
                                  <m:num>
                                    <m:r>
                                      <a:rPr lang="es-ES" sz="1600" i="1">
                                        <a:latin typeface="Cambria Math"/>
                                      </a:rPr>
                                      <m:t>𝜕</m:t>
                                    </m:r>
                                    <m:r>
                                      <a:rPr lang="es-ES" sz="1600" i="1">
                                        <a:latin typeface="Cambria Math"/>
                                      </a:rPr>
                                      <m:t>𝑥</m:t>
                                    </m:r>
                                    <m:r>
                                      <a:rPr lang="es-ES" sz="1600" i="1">
                                        <a:latin typeface="Cambria Math"/>
                                      </a:rPr>
                                      <m:t>(</m:t>
                                    </m:r>
                                    <m:r>
                                      <a:rPr lang="es-ES" sz="1600" i="1">
                                        <a:latin typeface="Cambria Math"/>
                                      </a:rPr>
                                      <m:t>𝑠</m:t>
                                    </m:r>
                                    <m:r>
                                      <a:rPr lang="es-ES" sz="1600" i="1">
                                        <a:latin typeface="Cambria Math"/>
                                      </a:rPr>
                                      <m:t>,</m:t>
                                    </m:r>
                                    <m:r>
                                      <a:rPr lang="es-ES" sz="1600" i="1">
                                        <a:latin typeface="Cambria Math"/>
                                      </a:rPr>
                                      <m:t>𝑡</m:t>
                                    </m:r>
                                    <m:r>
                                      <a:rPr lang="es-ES" sz="1600" i="1">
                                        <a:latin typeface="Cambria Math"/>
                                      </a:rPr>
                                      <m:t>)</m:t>
                                    </m:r>
                                  </m:num>
                                  <m:den>
                                    <m:r>
                                      <a:rPr lang="es-ES" sz="1600" i="1">
                                        <a:latin typeface="Cambria Math"/>
                                      </a:rPr>
                                      <m:t>𝜕</m:t>
                                    </m:r>
                                    <m:r>
                                      <a:rPr lang="es-ES" sz="1600" i="1">
                                        <a:latin typeface="Cambria Math"/>
                                      </a:rPr>
                                      <m:t>𝑡</m:t>
                                    </m:r>
                                  </m:den>
                                </m:f>
                              </m:e>
                              <m:e>
                                <m:f>
                                  <m:fPr>
                                    <m:ctrlPr>
                                      <a:rPr lang="es-EC" sz="1600" i="1">
                                        <a:latin typeface="Cambria Math"/>
                                      </a:rPr>
                                    </m:ctrlPr>
                                  </m:fPr>
                                  <m:num>
                                    <m:r>
                                      <a:rPr lang="es-ES" sz="1600" i="1">
                                        <a:latin typeface="Cambria Math"/>
                                      </a:rPr>
                                      <m:t>𝜕</m:t>
                                    </m:r>
                                    <m:r>
                                      <a:rPr lang="es-ES" sz="1600" i="1">
                                        <a:latin typeface="Cambria Math"/>
                                      </a:rPr>
                                      <m:t>𝑦</m:t>
                                    </m:r>
                                    <m:r>
                                      <a:rPr lang="es-ES" sz="1600" i="1">
                                        <a:latin typeface="Cambria Math"/>
                                      </a:rPr>
                                      <m:t>(</m:t>
                                    </m:r>
                                    <m:r>
                                      <a:rPr lang="es-ES" sz="1600" i="1">
                                        <a:latin typeface="Cambria Math"/>
                                      </a:rPr>
                                      <m:t>𝑠</m:t>
                                    </m:r>
                                    <m:r>
                                      <a:rPr lang="es-ES" sz="1600" i="1">
                                        <a:latin typeface="Cambria Math"/>
                                      </a:rPr>
                                      <m:t>,</m:t>
                                    </m:r>
                                    <m:r>
                                      <a:rPr lang="es-ES" sz="1600" i="1">
                                        <a:latin typeface="Cambria Math"/>
                                      </a:rPr>
                                      <m:t>𝑡</m:t>
                                    </m:r>
                                    <m:r>
                                      <a:rPr lang="es-ES" sz="1600" i="1">
                                        <a:latin typeface="Cambria Math"/>
                                      </a:rPr>
                                      <m:t>)</m:t>
                                    </m:r>
                                  </m:num>
                                  <m:den>
                                    <m:r>
                                      <a:rPr lang="es-ES" sz="1600" i="1">
                                        <a:latin typeface="Cambria Math"/>
                                      </a:rPr>
                                      <m:t>𝜕</m:t>
                                    </m:r>
                                    <m:r>
                                      <a:rPr lang="es-ES" sz="1600" i="1">
                                        <a:latin typeface="Cambria Math"/>
                                      </a:rPr>
                                      <m:t>𝑡</m:t>
                                    </m:r>
                                  </m:den>
                                </m:f>
                              </m:e>
                            </m:mr>
                          </m:m>
                        </m:e>
                      </m:d>
                    </m:oMath>
                  </m:oMathPara>
                </a14:m>
                <a:endParaRPr lang="es-EC" sz="1600" dirty="0"/>
              </a:p>
            </p:txBody>
          </p:sp>
        </mc:Choice>
        <mc:Fallback>
          <p:sp>
            <p:nvSpPr>
              <p:cNvPr id="11" name="10 Rectángulo"/>
              <p:cNvSpPr>
                <a:spLocks noRot="1" noChangeAspect="1" noMove="1" noResize="1" noEditPoints="1" noAdjustHandles="1" noChangeArrowheads="1" noChangeShapeType="1" noTextEdit="1"/>
              </p:cNvSpPr>
              <p:nvPr/>
            </p:nvSpPr>
            <p:spPr>
              <a:xfrm>
                <a:off x="5580097" y="1916832"/>
                <a:ext cx="2232278" cy="1065869"/>
              </a:xfrm>
              <a:prstGeom prst="rect">
                <a:avLst/>
              </a:prstGeom>
              <a:blipFill rotWithShape="1">
                <a:blip r:embed="rId3" cstate="print"/>
                <a:stretch>
                  <a:fillRect/>
                </a:stretch>
              </a:blipFill>
            </p:spPr>
            <p:txBody>
              <a:bodyPr/>
              <a:lstStyle/>
              <a:p>
                <a:r>
                  <a:rPr lang="es-EC">
                    <a:noFill/>
                  </a:rPr>
                  <a:t> </a:t>
                </a:r>
              </a:p>
            </p:txBody>
          </p:sp>
        </mc:Fallback>
      </mc:AlternateContent>
      <p:sp>
        <p:nvSpPr>
          <p:cNvPr id="12" name="11 Rectángulo"/>
          <p:cNvSpPr/>
          <p:nvPr/>
        </p:nvSpPr>
        <p:spPr>
          <a:xfrm>
            <a:off x="3209510" y="3702030"/>
            <a:ext cx="3018674" cy="369332"/>
          </a:xfrm>
          <a:prstGeom prst="rect">
            <a:avLst/>
          </a:prstGeom>
        </p:spPr>
        <p:txBody>
          <a:bodyPr wrap="square">
            <a:spAutoFit/>
          </a:bodyPr>
          <a:lstStyle/>
          <a:p>
            <a:r>
              <a:rPr lang="es-EC" b="1" dirty="0">
                <a:solidFill>
                  <a:srgbClr val="002060"/>
                </a:solidFill>
              </a:rPr>
              <a:t>Matriz de </a:t>
            </a:r>
            <a:r>
              <a:rPr lang="es-EC" b="1" dirty="0" smtClean="0">
                <a:solidFill>
                  <a:srgbClr val="002060"/>
                </a:solidFill>
              </a:rPr>
              <a:t>Elasticidad</a:t>
            </a:r>
            <a:endParaRPr lang="es-EC" b="1" dirty="0">
              <a:solidFill>
                <a:srgbClr val="002060"/>
              </a:solidFill>
            </a:endParaRPr>
          </a:p>
        </p:txBody>
      </p:sp>
      <mc:AlternateContent xmlns:mc="http://schemas.openxmlformats.org/markup-compatibility/2006">
        <mc:Choice xmlns:a14="http://schemas.microsoft.com/office/drawing/2010/main" xmlns="" Requires="a14">
          <p:sp>
            <p:nvSpPr>
              <p:cNvPr id="13" name="12 Rectángulo"/>
              <p:cNvSpPr/>
              <p:nvPr/>
            </p:nvSpPr>
            <p:spPr>
              <a:xfrm>
                <a:off x="2458247" y="4382949"/>
                <a:ext cx="4369786" cy="99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latin typeface="Cambria Math"/>
                            </a:rPr>
                          </m:ctrlPr>
                        </m:sSubPr>
                        <m:e>
                          <m:r>
                            <a:rPr lang="es-EC" sz="1600" b="0" i="1" smtClean="0">
                              <a:latin typeface="Cambria Math"/>
                            </a:rPr>
                            <m:t>𝐸</m:t>
                          </m:r>
                        </m:e>
                        <m:sub>
                          <m:r>
                            <a:rPr lang="es-EC" sz="1600" b="0" i="1" smtClean="0">
                              <a:latin typeface="Cambria Math"/>
                            </a:rPr>
                            <m:t>𝑇</m:t>
                          </m:r>
                        </m:sub>
                      </m:sSub>
                      <m:r>
                        <a:rPr lang="es-ES" sz="1600" i="1">
                          <a:latin typeface="Cambria Math"/>
                        </a:rPr>
                        <m:t>=</m:t>
                      </m:r>
                      <m:f>
                        <m:fPr>
                          <m:ctrlPr>
                            <a:rPr lang="es-EC" sz="1600" i="1">
                              <a:latin typeface="Cambria Math"/>
                            </a:rPr>
                          </m:ctrlPr>
                        </m:fPr>
                        <m:num>
                          <m:r>
                            <a:rPr lang="es-EC" sz="1600" b="0" i="1" smtClean="0">
                              <a:latin typeface="Cambria Math"/>
                            </a:rPr>
                            <m:t>𝐸</m:t>
                          </m:r>
                          <m:r>
                            <a:rPr lang="es-EC" sz="1600" b="0" i="1" smtClean="0">
                              <a:latin typeface="Cambria Math"/>
                            </a:rPr>
                            <m:t>(1−</m:t>
                          </m:r>
                          <m:r>
                            <a:rPr lang="es-EC" sz="1600" i="1">
                              <a:latin typeface="Cambria Math"/>
                            </a:rPr>
                            <m:t>𝑣</m:t>
                          </m:r>
                          <m:r>
                            <a:rPr lang="es-EC" sz="1600" b="0" i="1" smtClean="0">
                              <a:latin typeface="Cambria Math"/>
                            </a:rPr>
                            <m:t>)</m:t>
                          </m:r>
                        </m:num>
                        <m:den>
                          <m:r>
                            <a:rPr lang="es-EC" sz="1600" b="0" i="1" smtClean="0">
                              <a:latin typeface="Cambria Math"/>
                            </a:rPr>
                            <m:t>(</m:t>
                          </m:r>
                          <m:r>
                            <a:rPr lang="es-EC" sz="1600" i="1">
                              <a:latin typeface="Cambria Math"/>
                            </a:rPr>
                            <m:t>1</m:t>
                          </m:r>
                          <m:r>
                            <a:rPr lang="es-EC" sz="1600" b="0" i="1" smtClean="0">
                              <a:latin typeface="Cambria Math"/>
                            </a:rPr>
                            <m:t>+</m:t>
                          </m:r>
                          <m:r>
                            <a:rPr lang="es-EC" sz="1600" i="1">
                              <a:latin typeface="Cambria Math"/>
                            </a:rPr>
                            <m:t>𝑣</m:t>
                          </m:r>
                          <m:r>
                            <a:rPr lang="es-EC" sz="1600" b="0" i="1" smtClean="0">
                              <a:latin typeface="Cambria Math"/>
                            </a:rPr>
                            <m:t>)(</m:t>
                          </m:r>
                          <m:r>
                            <a:rPr lang="es-EC" sz="1600" i="1">
                              <a:latin typeface="Cambria Math"/>
                            </a:rPr>
                            <m:t>1−</m:t>
                          </m:r>
                          <m:r>
                            <a:rPr lang="es-EC" sz="1600" b="0" i="1" smtClean="0">
                              <a:latin typeface="Cambria Math"/>
                            </a:rPr>
                            <m:t>2</m:t>
                          </m:r>
                          <m:r>
                            <a:rPr lang="es-EC" sz="1600" i="1">
                              <a:latin typeface="Cambria Math"/>
                            </a:rPr>
                            <m:t>𝑣</m:t>
                          </m:r>
                          <m:r>
                            <a:rPr lang="es-EC" sz="1600" b="0" i="1" smtClean="0">
                              <a:latin typeface="Cambria Math"/>
                            </a:rPr>
                            <m:t>)</m:t>
                          </m:r>
                        </m:den>
                      </m:f>
                      <m:d>
                        <m:dPr>
                          <m:begChr m:val="["/>
                          <m:endChr m:val="]"/>
                          <m:ctrlPr>
                            <a:rPr lang="es-EC" sz="1600" i="1">
                              <a:latin typeface="Cambria Math"/>
                            </a:rPr>
                          </m:ctrlPr>
                        </m:dPr>
                        <m:e>
                          <m:m>
                            <m:mPr>
                              <m:mcs>
                                <m:mc>
                                  <m:mcPr>
                                    <m:count m:val="3"/>
                                    <m:mcJc m:val="center"/>
                                  </m:mcPr>
                                </m:mc>
                              </m:mcs>
                              <m:ctrlPr>
                                <a:rPr lang="es-EC" sz="1600" i="1" smtClean="0">
                                  <a:latin typeface="Cambria Math"/>
                                </a:rPr>
                              </m:ctrlPr>
                            </m:mPr>
                            <m:mr>
                              <m:e>
                                <m:r>
                                  <m:rPr>
                                    <m:brk m:alnAt="7"/>
                                  </m:rPr>
                                  <a:rPr lang="es-EC" sz="1600" b="0" i="1" smtClean="0">
                                    <a:latin typeface="Cambria Math"/>
                                  </a:rPr>
                                  <m:t>1</m:t>
                                </m:r>
                              </m:e>
                              <m:e>
                                <m:r>
                                  <a:rPr lang="es-EC" sz="1600" i="1">
                                    <a:latin typeface="Cambria Math"/>
                                  </a:rPr>
                                  <m:t>1−</m:t>
                                </m:r>
                                <m:r>
                                  <a:rPr lang="es-EC" sz="1600" i="1">
                                    <a:latin typeface="Cambria Math"/>
                                  </a:rPr>
                                  <m:t>𝑣</m:t>
                                </m:r>
                              </m:e>
                              <m:e>
                                <m:r>
                                  <a:rPr lang="es-EC" sz="1600" b="0" i="1" smtClean="0">
                                    <a:latin typeface="Cambria Math"/>
                                  </a:rPr>
                                  <m:t>0</m:t>
                                </m:r>
                              </m:e>
                            </m:mr>
                            <m:mr>
                              <m:e>
                                <m:r>
                                  <a:rPr lang="es-EC" sz="1600" i="1">
                                    <a:latin typeface="Cambria Math"/>
                                  </a:rPr>
                                  <m:t>1−</m:t>
                                </m:r>
                                <m:r>
                                  <a:rPr lang="es-EC" sz="1600" i="1">
                                    <a:latin typeface="Cambria Math"/>
                                  </a:rPr>
                                  <m:t>𝑣</m:t>
                                </m:r>
                              </m:e>
                              <m:e>
                                <m:r>
                                  <a:rPr lang="es-EC" sz="1600" b="0" i="1" smtClean="0">
                                    <a:latin typeface="Cambria Math"/>
                                  </a:rPr>
                                  <m:t>1</m:t>
                                </m:r>
                              </m:e>
                              <m:e>
                                <m:r>
                                  <a:rPr lang="es-EC" sz="1600" b="0" i="1" smtClean="0">
                                    <a:latin typeface="Cambria Math"/>
                                  </a:rPr>
                                  <m:t>0</m:t>
                                </m:r>
                              </m:e>
                            </m:mr>
                            <m:mr>
                              <m:e>
                                <m:r>
                                  <a:rPr lang="es-EC" sz="1600" b="0" i="1" smtClean="0">
                                    <a:latin typeface="Cambria Math"/>
                                  </a:rPr>
                                  <m:t>0</m:t>
                                </m:r>
                              </m:e>
                              <m:e>
                                <m:r>
                                  <a:rPr lang="es-EC" sz="1600" b="0" i="1" smtClean="0">
                                    <a:latin typeface="Cambria Math"/>
                                  </a:rPr>
                                  <m:t>0</m:t>
                                </m:r>
                              </m:e>
                              <m:e>
                                <m:f>
                                  <m:fPr>
                                    <m:ctrlPr>
                                      <a:rPr lang="es-EC" sz="1600" i="1">
                                        <a:latin typeface="Cambria Math"/>
                                      </a:rPr>
                                    </m:ctrlPr>
                                  </m:fPr>
                                  <m:num>
                                    <m:r>
                                      <a:rPr lang="es-EC" sz="1600" b="0" i="1" smtClean="0">
                                        <a:latin typeface="Cambria Math"/>
                                      </a:rPr>
                                      <m:t>1−2</m:t>
                                    </m:r>
                                    <m:r>
                                      <a:rPr lang="es-EC" sz="1600" b="0" i="1" smtClean="0">
                                        <a:latin typeface="Cambria Math"/>
                                      </a:rPr>
                                      <m:t>𝑣</m:t>
                                    </m:r>
                                  </m:num>
                                  <m:den>
                                    <m:r>
                                      <a:rPr lang="es-EC" sz="1600" b="0" i="1" smtClean="0">
                                        <a:latin typeface="Cambria Math"/>
                                      </a:rPr>
                                      <m:t>2</m:t>
                                    </m:r>
                                  </m:den>
                                </m:f>
                              </m:e>
                            </m:mr>
                          </m:m>
                        </m:e>
                      </m:d>
                    </m:oMath>
                  </m:oMathPara>
                </a14:m>
                <a:endParaRPr lang="es-EC" sz="1600" dirty="0"/>
              </a:p>
            </p:txBody>
          </p:sp>
        </mc:Choice>
        <mc:Fallback>
          <p:sp>
            <p:nvSpPr>
              <p:cNvPr id="13" name="12 Rectángulo"/>
              <p:cNvSpPr>
                <a:spLocks noRot="1" noChangeAspect="1" noMove="1" noResize="1" noEditPoints="1" noAdjustHandles="1" noChangeArrowheads="1" noChangeShapeType="1" noTextEdit="1"/>
              </p:cNvSpPr>
              <p:nvPr/>
            </p:nvSpPr>
            <p:spPr>
              <a:xfrm>
                <a:off x="2458247" y="4382949"/>
                <a:ext cx="4369786" cy="999441"/>
              </a:xfrm>
              <a:prstGeom prst="rect">
                <a:avLst/>
              </a:prstGeom>
              <a:blipFill rotWithShape="1">
                <a:blip r:embed="rId4" cstate="print"/>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xmlns="" val="7527324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par>
                          <p:cTn id="18" fill="hold">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11" grpId="0" animBg="1"/>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Título"/>
          <p:cNvSpPr>
            <a:spLocks noGrp="1"/>
          </p:cNvSpPr>
          <p:nvPr>
            <p:ph type="title"/>
          </p:nvPr>
        </p:nvSpPr>
        <p:spPr>
          <a:xfrm>
            <a:off x="683568" y="116632"/>
            <a:ext cx="7827016" cy="914400"/>
          </a:xfrm>
        </p:spPr>
        <p:txBody>
          <a:bodyPr>
            <a:normAutofit/>
          </a:bodyPr>
          <a:lstStyle/>
          <a:p>
            <a:pPr algn="ctr"/>
            <a:r>
              <a:rPr lang="es-ES" sz="2400" dirty="0" smtClean="0"/>
              <a:t>MATRIZ DE MASAS</a:t>
            </a:r>
            <a:endParaRPr lang="es-EC" sz="2400" dirty="0"/>
          </a:p>
        </p:txBody>
      </p:sp>
      <p:sp>
        <p:nvSpPr>
          <p:cNvPr id="9" name="8 Flecha cuádruple"/>
          <p:cNvSpPr/>
          <p:nvPr/>
        </p:nvSpPr>
        <p:spPr>
          <a:xfrm>
            <a:off x="3769358" y="1813526"/>
            <a:ext cx="1512168" cy="1728192"/>
          </a:xfrm>
          <a:prstGeom prst="quad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0" name="9 Rectángulo"/>
          <p:cNvSpPr/>
          <p:nvPr/>
        </p:nvSpPr>
        <p:spPr>
          <a:xfrm>
            <a:off x="2215965" y="1320254"/>
            <a:ext cx="4834978" cy="400110"/>
          </a:xfrm>
          <a:prstGeom prst="rect">
            <a:avLst/>
          </a:prstGeom>
        </p:spPr>
        <p:txBody>
          <a:bodyPr wrap="none">
            <a:spAutoFit/>
          </a:bodyPr>
          <a:lstStyle/>
          <a:p>
            <a:pPr marL="0" lvl="2"/>
            <a:r>
              <a:rPr lang="es-EC" sz="2000" b="1" dirty="0" smtClean="0">
                <a:solidFill>
                  <a:schemeClr val="accent6">
                    <a:lumMod val="50000"/>
                  </a:schemeClr>
                </a:solidFill>
              </a:rPr>
              <a:t>Modelos </a:t>
            </a:r>
            <a:r>
              <a:rPr lang="es-ES" sz="2000" b="1" dirty="0" smtClean="0">
                <a:solidFill>
                  <a:schemeClr val="accent6">
                    <a:lumMod val="50000"/>
                  </a:schemeClr>
                </a:solidFill>
              </a:rPr>
              <a:t>para concentrar las masas</a:t>
            </a:r>
            <a:endParaRPr lang="es-EC" sz="2000" b="1" dirty="0">
              <a:solidFill>
                <a:schemeClr val="accent6">
                  <a:lumMod val="50000"/>
                </a:schemeClr>
              </a:solidFill>
            </a:endParaRPr>
          </a:p>
        </p:txBody>
      </p:sp>
      <p:sp>
        <p:nvSpPr>
          <p:cNvPr id="11" name="10 Rectángulo"/>
          <p:cNvSpPr/>
          <p:nvPr/>
        </p:nvSpPr>
        <p:spPr>
          <a:xfrm>
            <a:off x="745022" y="2477567"/>
            <a:ext cx="2999758" cy="400110"/>
          </a:xfrm>
          <a:prstGeom prst="rect">
            <a:avLst/>
          </a:prstGeom>
        </p:spPr>
        <p:txBody>
          <a:bodyPr wrap="square">
            <a:spAutoFit/>
          </a:bodyPr>
          <a:lstStyle/>
          <a:p>
            <a:pPr algn="ctr"/>
            <a:r>
              <a:rPr lang="es-EC" sz="2000" b="1" dirty="0" smtClean="0">
                <a:solidFill>
                  <a:srgbClr val="002060"/>
                </a:solidFill>
              </a:rPr>
              <a:t>En las caras laterales</a:t>
            </a:r>
            <a:endParaRPr lang="es-EC" sz="2000" b="1" dirty="0">
              <a:solidFill>
                <a:srgbClr val="002060"/>
              </a:solidFill>
            </a:endParaRPr>
          </a:p>
        </p:txBody>
      </p:sp>
      <p:sp>
        <p:nvSpPr>
          <p:cNvPr id="12" name="11 Rectángulo"/>
          <p:cNvSpPr/>
          <p:nvPr/>
        </p:nvSpPr>
        <p:spPr>
          <a:xfrm>
            <a:off x="5601195" y="2169790"/>
            <a:ext cx="2240981" cy="1015663"/>
          </a:xfrm>
          <a:prstGeom prst="rect">
            <a:avLst/>
          </a:prstGeom>
        </p:spPr>
        <p:txBody>
          <a:bodyPr wrap="square">
            <a:spAutoFit/>
          </a:bodyPr>
          <a:lstStyle/>
          <a:p>
            <a:pPr algn="ctr"/>
            <a:r>
              <a:rPr lang="es-EC" sz="2000" b="1" dirty="0">
                <a:solidFill>
                  <a:srgbClr val="002060"/>
                </a:solidFill>
              </a:rPr>
              <a:t>En las caras laterales y al </a:t>
            </a:r>
            <a:r>
              <a:rPr lang="es-EC" sz="2000" b="1" dirty="0" smtClean="0">
                <a:solidFill>
                  <a:srgbClr val="002060"/>
                </a:solidFill>
              </a:rPr>
              <a:t>medio</a:t>
            </a:r>
            <a:endParaRPr lang="es-EC" sz="2000" b="1" dirty="0">
              <a:solidFill>
                <a:srgbClr val="002060"/>
              </a:solidFill>
            </a:endParaRPr>
          </a:p>
        </p:txBody>
      </p:sp>
      <p:sp>
        <p:nvSpPr>
          <p:cNvPr id="13" name="12 Rectángulo"/>
          <p:cNvSpPr/>
          <p:nvPr/>
        </p:nvSpPr>
        <p:spPr>
          <a:xfrm>
            <a:off x="2699792" y="3696228"/>
            <a:ext cx="3636736" cy="400110"/>
          </a:xfrm>
          <a:prstGeom prst="rect">
            <a:avLst/>
          </a:prstGeom>
        </p:spPr>
        <p:txBody>
          <a:bodyPr wrap="square">
            <a:spAutoFit/>
          </a:bodyPr>
          <a:lstStyle/>
          <a:p>
            <a:pPr algn="ctr"/>
            <a:r>
              <a:rPr lang="es-EC" sz="2000" b="1" dirty="0">
                <a:solidFill>
                  <a:srgbClr val="002060"/>
                </a:solidFill>
              </a:rPr>
              <a:t>En todos los nodos</a:t>
            </a:r>
          </a:p>
        </p:txBody>
      </p:sp>
      <mc:AlternateContent xmlns:mc="http://schemas.openxmlformats.org/markup-compatibility/2006">
        <mc:Choice xmlns:a14="http://schemas.microsoft.com/office/drawing/2010/main" xmlns="" Requires="a14">
          <p:sp>
            <p:nvSpPr>
              <p:cNvPr id="14" name="13 Rectángulo"/>
              <p:cNvSpPr/>
              <p:nvPr/>
            </p:nvSpPr>
            <p:spPr>
              <a:xfrm>
                <a:off x="2277419" y="4460162"/>
                <a:ext cx="1090235"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𝑚</m:t>
                          </m:r>
                        </m:e>
                        <m:sub>
                          <m:r>
                            <a:rPr lang="es-ES" i="1">
                              <a:latin typeface="Cambria Math"/>
                            </a:rPr>
                            <m:t>𝑒</m:t>
                          </m:r>
                        </m:sub>
                      </m:sSub>
                      <m:r>
                        <a:rPr lang="es-ES" i="1">
                          <a:latin typeface="Cambria Math"/>
                        </a:rPr>
                        <m:t>=</m:t>
                      </m:r>
                      <m:f>
                        <m:fPr>
                          <m:ctrlPr>
                            <a:rPr lang="es-EC" i="1">
                              <a:latin typeface="Cambria Math"/>
                            </a:rPr>
                          </m:ctrlPr>
                        </m:fPr>
                        <m:num>
                          <m:sSub>
                            <m:sSubPr>
                              <m:ctrlPr>
                                <a:rPr lang="es-EC" i="1">
                                  <a:latin typeface="Cambria Math"/>
                                </a:rPr>
                              </m:ctrlPr>
                            </m:sSubPr>
                            <m:e>
                              <m:r>
                                <a:rPr lang="es-ES" i="1">
                                  <a:latin typeface="Cambria Math"/>
                                </a:rPr>
                                <m:t>𝑃</m:t>
                              </m:r>
                            </m:e>
                            <m:sub>
                              <m:r>
                                <a:rPr lang="es-ES" i="1">
                                  <a:latin typeface="Cambria Math"/>
                                </a:rPr>
                                <m:t>𝑇</m:t>
                              </m:r>
                            </m:sub>
                          </m:sSub>
                        </m:num>
                        <m:den>
                          <m:r>
                            <a:rPr lang="es-ES" i="1">
                              <a:latin typeface="Cambria Math"/>
                            </a:rPr>
                            <m:t>𝑔</m:t>
                          </m:r>
                        </m:den>
                      </m:f>
                    </m:oMath>
                  </m:oMathPara>
                </a14:m>
                <a:endParaRPr lang="es-EC" dirty="0"/>
              </a:p>
            </p:txBody>
          </p:sp>
        </mc:Choice>
        <mc:Fallback>
          <p:sp>
            <p:nvSpPr>
              <p:cNvPr id="14" name="13 Rectángulo"/>
              <p:cNvSpPr>
                <a:spLocks noRot="1" noChangeAspect="1" noMove="1" noResize="1" noEditPoints="1" noAdjustHandles="1" noChangeArrowheads="1" noChangeShapeType="1" noTextEdit="1"/>
              </p:cNvSpPr>
              <p:nvPr/>
            </p:nvSpPr>
            <p:spPr>
              <a:xfrm>
                <a:off x="2277419" y="4460162"/>
                <a:ext cx="1090235" cy="659476"/>
              </a:xfrm>
              <a:prstGeom prst="rect">
                <a:avLst/>
              </a:prstGeom>
              <a:blipFill rotWithShape="1">
                <a:blip r:embed="rId2" cstate="print"/>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15" name="14 Rectángulo"/>
              <p:cNvSpPr/>
              <p:nvPr/>
            </p:nvSpPr>
            <p:spPr>
              <a:xfrm>
                <a:off x="2276440" y="5383480"/>
                <a:ext cx="14893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𝑃</m:t>
                          </m:r>
                        </m:e>
                        <m:sub>
                          <m:r>
                            <a:rPr lang="es-ES" i="1">
                              <a:latin typeface="Cambria Math"/>
                            </a:rPr>
                            <m:t>𝑇</m:t>
                          </m:r>
                        </m:sub>
                      </m:sSub>
                      <m:r>
                        <a:rPr lang="es-ES" i="1">
                          <a:latin typeface="Cambria Math"/>
                        </a:rPr>
                        <m:t>=</m:t>
                      </m:r>
                      <m:sSub>
                        <m:sSubPr>
                          <m:ctrlPr>
                            <a:rPr lang="es-EC" i="1">
                              <a:latin typeface="Cambria Math"/>
                            </a:rPr>
                          </m:ctrlPr>
                        </m:sSubPr>
                        <m:e>
                          <m:r>
                            <a:rPr lang="es-ES" i="1">
                              <a:latin typeface="Cambria Math"/>
                            </a:rPr>
                            <m:t>𝐴</m:t>
                          </m:r>
                        </m:e>
                        <m:sub>
                          <m:r>
                            <a:rPr lang="es-ES" i="1">
                              <a:latin typeface="Cambria Math"/>
                            </a:rPr>
                            <m:t>𝑆</m:t>
                          </m:r>
                        </m:sub>
                      </m:sSub>
                      <m:r>
                        <a:rPr lang="es-ES" i="1">
                          <a:latin typeface="Cambria Math"/>
                        </a:rPr>
                        <m:t>  </m:t>
                      </m:r>
                      <m:r>
                        <a:rPr lang="es-ES" i="1">
                          <a:latin typeface="Cambria Math"/>
                        </a:rPr>
                        <m:t>𝑒</m:t>
                      </m:r>
                      <m:r>
                        <a:rPr lang="es-ES" i="1">
                          <a:latin typeface="Cambria Math"/>
                        </a:rPr>
                        <m:t>  </m:t>
                      </m:r>
                      <m:r>
                        <a:rPr lang="es-ES" i="1">
                          <a:latin typeface="Cambria Math"/>
                        </a:rPr>
                        <m:t>𝛾</m:t>
                      </m:r>
                    </m:oMath>
                  </m:oMathPara>
                </a14:m>
                <a:endParaRPr lang="es-EC" dirty="0"/>
              </a:p>
            </p:txBody>
          </p:sp>
        </mc:Choice>
        <mc:Fallback>
          <p:sp>
            <p:nvSpPr>
              <p:cNvPr id="15" name="14 Rectángulo"/>
              <p:cNvSpPr>
                <a:spLocks noRot="1" noChangeAspect="1" noMove="1" noResize="1" noEditPoints="1" noAdjustHandles="1" noChangeArrowheads="1" noChangeShapeType="1" noTextEdit="1"/>
              </p:cNvSpPr>
              <p:nvPr/>
            </p:nvSpPr>
            <p:spPr>
              <a:xfrm>
                <a:off x="2276440" y="5383480"/>
                <a:ext cx="1489382" cy="369332"/>
              </a:xfrm>
              <a:prstGeom prst="rect">
                <a:avLst/>
              </a:prstGeom>
              <a:blipFill rotWithShape="1">
                <a:blip r:embed="rId3" cstate="print"/>
                <a:stretch>
                  <a:fillRect b="-655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16" name="15 Rectángulo"/>
              <p:cNvSpPr/>
              <p:nvPr/>
            </p:nvSpPr>
            <p:spPr>
              <a:xfrm>
                <a:off x="6721686" y="4460162"/>
                <a:ext cx="1455720" cy="661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𝑚</m:t>
                          </m:r>
                        </m:e>
                        <m:sub>
                          <m:r>
                            <a:rPr lang="es-ES" i="1">
                              <a:latin typeface="Cambria Math"/>
                            </a:rPr>
                            <m:t>𝑖</m:t>
                          </m:r>
                        </m:sub>
                      </m:sSub>
                      <m:r>
                        <a:rPr lang="es-ES" i="1">
                          <a:latin typeface="Cambria Math"/>
                        </a:rPr>
                        <m:t>=</m:t>
                      </m:r>
                      <m:f>
                        <m:fPr>
                          <m:ctrlPr>
                            <a:rPr lang="es-EC" i="1">
                              <a:latin typeface="Cambria Math"/>
                            </a:rPr>
                          </m:ctrlPr>
                        </m:fPr>
                        <m:num>
                          <m:sSub>
                            <m:sSubPr>
                              <m:ctrlPr>
                                <a:rPr lang="es-EC" i="1">
                                  <a:latin typeface="Cambria Math"/>
                                </a:rPr>
                              </m:ctrlPr>
                            </m:sSubPr>
                            <m:e>
                              <m:r>
                                <a:rPr lang="es-ES" i="1">
                                  <a:latin typeface="Cambria Math"/>
                                </a:rPr>
                                <m:t>𝐴</m:t>
                              </m:r>
                            </m:e>
                            <m:sub>
                              <m:r>
                                <a:rPr lang="es-ES" i="1">
                                  <a:latin typeface="Cambria Math"/>
                                </a:rPr>
                                <m:t>𝑖</m:t>
                              </m:r>
                            </m:sub>
                          </m:sSub>
                          <m:r>
                            <a:rPr lang="es-ES" i="1">
                              <a:latin typeface="Cambria Math"/>
                            </a:rPr>
                            <m:t>  </m:t>
                          </m:r>
                          <m:r>
                            <a:rPr lang="es-ES" i="1">
                              <a:latin typeface="Cambria Math"/>
                            </a:rPr>
                            <m:t>𝑒</m:t>
                          </m:r>
                          <m:r>
                            <a:rPr lang="es-ES" i="1">
                              <a:latin typeface="Cambria Math"/>
                            </a:rPr>
                            <m:t>  </m:t>
                          </m:r>
                          <m:r>
                            <a:rPr lang="es-ES" i="1">
                              <a:latin typeface="Cambria Math"/>
                            </a:rPr>
                            <m:t>𝛾</m:t>
                          </m:r>
                        </m:num>
                        <m:den>
                          <m:r>
                            <a:rPr lang="es-ES" i="1">
                              <a:latin typeface="Cambria Math"/>
                            </a:rPr>
                            <m:t>𝑔</m:t>
                          </m:r>
                        </m:den>
                      </m:f>
                    </m:oMath>
                  </m:oMathPara>
                </a14:m>
                <a:endParaRPr lang="es-EC" dirty="0"/>
              </a:p>
            </p:txBody>
          </p:sp>
        </mc:Choice>
        <mc:Fallback>
          <p:sp>
            <p:nvSpPr>
              <p:cNvPr id="16" name="15 Rectángulo"/>
              <p:cNvSpPr>
                <a:spLocks noRot="1" noChangeAspect="1" noMove="1" noResize="1" noEditPoints="1" noAdjustHandles="1" noChangeArrowheads="1" noChangeShapeType="1" noTextEdit="1"/>
              </p:cNvSpPr>
              <p:nvPr/>
            </p:nvSpPr>
            <p:spPr>
              <a:xfrm>
                <a:off x="6721686" y="4460162"/>
                <a:ext cx="1455720" cy="661335"/>
              </a:xfrm>
              <a:prstGeom prst="rect">
                <a:avLst/>
              </a:prstGeom>
              <a:blipFill rotWithShape="1">
                <a:blip r:embed="rId4" cstate="print"/>
                <a:stretch>
                  <a:fillRect/>
                </a:stretch>
              </a:blipFill>
            </p:spPr>
            <p:txBody>
              <a:bodyPr/>
              <a:lstStyle/>
              <a:p>
                <a:r>
                  <a:rPr lang="es-EC">
                    <a:noFill/>
                  </a:rPr>
                  <a:t> </a:t>
                </a:r>
              </a:p>
            </p:txBody>
          </p:sp>
        </mc:Fallback>
      </mc:AlternateContent>
      <p:sp>
        <p:nvSpPr>
          <p:cNvPr id="17" name="16 Rectángulo"/>
          <p:cNvSpPr/>
          <p:nvPr/>
        </p:nvSpPr>
        <p:spPr>
          <a:xfrm>
            <a:off x="880987" y="4605234"/>
            <a:ext cx="1396431" cy="369332"/>
          </a:xfrm>
          <a:prstGeom prst="rect">
            <a:avLst/>
          </a:prstGeom>
        </p:spPr>
        <p:txBody>
          <a:bodyPr wrap="square">
            <a:spAutoFit/>
          </a:bodyPr>
          <a:lstStyle/>
          <a:p>
            <a:pPr lvl="0"/>
            <a:r>
              <a:rPr lang="es-EC" sz="1600" dirty="0" smtClean="0"/>
              <a:t>Estructura</a:t>
            </a:r>
            <a:r>
              <a:rPr lang="es-EC" dirty="0" smtClean="0"/>
              <a:t>:</a:t>
            </a:r>
            <a:endParaRPr lang="es-EC" dirty="0"/>
          </a:p>
        </p:txBody>
      </p:sp>
      <p:sp>
        <p:nvSpPr>
          <p:cNvPr id="18" name="17 Rectángulo"/>
          <p:cNvSpPr/>
          <p:nvPr/>
        </p:nvSpPr>
        <p:spPr>
          <a:xfrm>
            <a:off x="5727754" y="4606163"/>
            <a:ext cx="993931" cy="338554"/>
          </a:xfrm>
          <a:prstGeom prst="rect">
            <a:avLst/>
          </a:prstGeom>
        </p:spPr>
        <p:txBody>
          <a:bodyPr wrap="square">
            <a:spAutoFit/>
          </a:bodyPr>
          <a:lstStyle/>
          <a:p>
            <a:pPr lvl="0"/>
            <a:r>
              <a:rPr lang="es-EC" sz="1600" dirty="0" smtClean="0"/>
              <a:t>Nodo:</a:t>
            </a:r>
            <a:endParaRPr lang="es-EC" sz="1600" dirty="0"/>
          </a:p>
        </p:txBody>
      </p:sp>
    </p:spTree>
    <p:extLst>
      <p:ext uri="{BB962C8B-B14F-4D97-AF65-F5344CB8AC3E}">
        <p14:creationId xmlns:p14="http://schemas.microsoft.com/office/powerpoint/2010/main" xmlns="" val="6767366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par>
                          <p:cTn id="22" fill="hold">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animBg="1"/>
      <p:bldP spid="15" grpId="0" animBg="1"/>
      <p:bldP spid="16" grpId="0" animBg="1"/>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548680"/>
            <a:ext cx="8183880" cy="619512"/>
          </a:xfrm>
        </p:spPr>
        <p:txBody>
          <a:bodyPr>
            <a:normAutofit/>
          </a:bodyPr>
          <a:lstStyle/>
          <a:p>
            <a:pPr algn="ctr"/>
            <a:r>
              <a:rPr lang="es-EC" sz="2800" dirty="0">
                <a:solidFill>
                  <a:schemeClr val="bg2">
                    <a:lumMod val="50000"/>
                  </a:schemeClr>
                </a:solidFill>
                <a:latin typeface="Arial" pitchFamily="34" charset="0"/>
                <a:cs typeface="Arial" pitchFamily="34" charset="0"/>
              </a:rPr>
              <a:t>Análisis con CEINCI-LAB</a:t>
            </a:r>
            <a:endParaRPr lang="es-EC" sz="2800" dirty="0"/>
          </a:p>
        </p:txBody>
      </p:sp>
      <p:sp>
        <p:nvSpPr>
          <p:cNvPr id="6" name="5 Rectángulo"/>
          <p:cNvSpPr/>
          <p:nvPr/>
        </p:nvSpPr>
        <p:spPr>
          <a:xfrm>
            <a:off x="539552" y="1412776"/>
            <a:ext cx="3374642" cy="369332"/>
          </a:xfrm>
          <a:prstGeom prst="rect">
            <a:avLst/>
          </a:prstGeom>
        </p:spPr>
        <p:txBody>
          <a:bodyPr wrap="none">
            <a:spAutoFit/>
          </a:bodyPr>
          <a:lstStyle/>
          <a:p>
            <a:r>
              <a:rPr lang="es-EC" b="1" u="sng" dirty="0" smtClean="0">
                <a:solidFill>
                  <a:srgbClr val="002060"/>
                </a:solidFill>
              </a:rPr>
              <a:t>Definición de la Geometría</a:t>
            </a:r>
            <a:endParaRPr lang="es-EC" b="1" u="sng" dirty="0">
              <a:solidFill>
                <a:srgbClr val="002060"/>
              </a:solidFill>
            </a:endParaRPr>
          </a:p>
        </p:txBody>
      </p:sp>
      <p:pic>
        <p:nvPicPr>
          <p:cNvPr id="7" name="6 Imagen"/>
          <p:cNvPicPr/>
          <p:nvPr/>
        </p:nvPicPr>
        <p:blipFill rotWithShape="1">
          <a:blip r:embed="rId2" cstate="print">
            <a:extLst>
              <a:ext uri="{28A0092B-C50C-407E-A947-70E740481C1C}">
                <a14:useLocalDpi xmlns:a14="http://schemas.microsoft.com/office/drawing/2010/main" xmlns="" val="0"/>
              </a:ext>
            </a:extLst>
          </a:blip>
          <a:srcRect l="34664" t="8212" r="22141" b="10450"/>
          <a:stretch/>
        </p:blipFill>
        <p:spPr bwMode="auto">
          <a:xfrm>
            <a:off x="741734" y="1988840"/>
            <a:ext cx="3172460" cy="2772410"/>
          </a:xfrm>
          <a:prstGeom prst="rect">
            <a:avLst/>
          </a:prstGeom>
          <a:noFill/>
          <a:ln w="19050">
            <a:solidFill>
              <a:schemeClr val="tx1"/>
            </a:solidFill>
          </a:ln>
          <a:extLst>
            <a:ext uri="{53640926-AAD7-44D8-BBD7-CCE9431645EC}">
              <a14:shadowObscured xmlns:a14="http://schemas.microsoft.com/office/drawing/2010/main" xmlns=""/>
            </a:ext>
          </a:extLst>
        </p:spPr>
      </p:pic>
      <p:sp>
        <p:nvSpPr>
          <p:cNvPr id="8" name="7 Rectángulo"/>
          <p:cNvSpPr/>
          <p:nvPr/>
        </p:nvSpPr>
        <p:spPr>
          <a:xfrm>
            <a:off x="4427984" y="1412776"/>
            <a:ext cx="4004622" cy="369332"/>
          </a:xfrm>
          <a:prstGeom prst="rect">
            <a:avLst/>
          </a:prstGeom>
        </p:spPr>
        <p:txBody>
          <a:bodyPr wrap="none">
            <a:spAutoFit/>
          </a:bodyPr>
          <a:lstStyle/>
          <a:p>
            <a:pPr marL="0" lvl="2"/>
            <a:r>
              <a:rPr lang="es-AR" b="1" u="sng" dirty="0">
                <a:solidFill>
                  <a:srgbClr val="002060"/>
                </a:solidFill>
              </a:rPr>
              <a:t>División </a:t>
            </a:r>
            <a:r>
              <a:rPr lang="es-AR" b="1" u="sng" dirty="0" smtClean="0">
                <a:solidFill>
                  <a:srgbClr val="002060"/>
                </a:solidFill>
              </a:rPr>
              <a:t>en </a:t>
            </a:r>
            <a:r>
              <a:rPr lang="es-AR" b="1" u="sng" dirty="0">
                <a:solidFill>
                  <a:srgbClr val="002060"/>
                </a:solidFill>
              </a:rPr>
              <a:t>Elementos Finitos</a:t>
            </a:r>
            <a:endParaRPr lang="es-EC" b="1" u="sng" dirty="0">
              <a:solidFill>
                <a:srgbClr val="002060"/>
              </a:solidFill>
            </a:endParaRPr>
          </a:p>
        </p:txBody>
      </p:sp>
      <p:pic>
        <p:nvPicPr>
          <p:cNvPr id="9" name="8 Imagen"/>
          <p:cNvPicPr/>
          <p:nvPr/>
        </p:nvPicPr>
        <p:blipFill rotWithShape="1">
          <a:blip r:embed="rId3" cstate="print">
            <a:extLst>
              <a:ext uri="{28A0092B-C50C-407E-A947-70E740481C1C}">
                <a14:useLocalDpi xmlns:a14="http://schemas.microsoft.com/office/drawing/2010/main" xmlns="" val="0"/>
              </a:ext>
            </a:extLst>
          </a:blip>
          <a:srcRect l="27224" t="45752" r="50454" b="12406"/>
          <a:stretch/>
        </p:blipFill>
        <p:spPr bwMode="auto">
          <a:xfrm>
            <a:off x="4788024" y="2076762"/>
            <a:ext cx="3060700" cy="2662555"/>
          </a:xfrm>
          <a:prstGeom prst="rect">
            <a:avLst/>
          </a:prstGeom>
          <a:noFill/>
          <a:ln w="19050">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1797725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548680"/>
            <a:ext cx="8183880" cy="619512"/>
          </a:xfrm>
        </p:spPr>
        <p:txBody>
          <a:bodyPr>
            <a:normAutofit/>
          </a:bodyPr>
          <a:lstStyle/>
          <a:p>
            <a:pPr algn="ctr"/>
            <a:r>
              <a:rPr lang="es-EC" sz="2800" dirty="0">
                <a:solidFill>
                  <a:schemeClr val="bg2">
                    <a:lumMod val="50000"/>
                  </a:schemeClr>
                </a:solidFill>
                <a:latin typeface="Arial" pitchFamily="34" charset="0"/>
                <a:cs typeface="Arial" pitchFamily="34" charset="0"/>
              </a:rPr>
              <a:t>Análisis con CEINCI-LAB</a:t>
            </a:r>
            <a:endParaRPr lang="es-EC" sz="2800" dirty="0"/>
          </a:p>
        </p:txBody>
      </p:sp>
      <p:sp>
        <p:nvSpPr>
          <p:cNvPr id="10" name="9 Rectángulo"/>
          <p:cNvSpPr/>
          <p:nvPr/>
        </p:nvSpPr>
        <p:spPr>
          <a:xfrm>
            <a:off x="755576" y="1808241"/>
            <a:ext cx="2880320" cy="369332"/>
          </a:xfrm>
          <a:prstGeom prst="rect">
            <a:avLst/>
          </a:prstGeom>
        </p:spPr>
        <p:txBody>
          <a:bodyPr wrap="square">
            <a:spAutoFit/>
          </a:bodyPr>
          <a:lstStyle/>
          <a:p>
            <a:pPr marL="0" lvl="2" algn="ctr"/>
            <a:r>
              <a:rPr lang="es-AR" b="1" u="sng" dirty="0" smtClean="0">
                <a:solidFill>
                  <a:srgbClr val="002060"/>
                </a:solidFill>
              </a:rPr>
              <a:t>Grados de Libertad</a:t>
            </a:r>
            <a:endParaRPr lang="es-EC" b="1" u="sng" dirty="0">
              <a:solidFill>
                <a:srgbClr val="002060"/>
              </a:solidFill>
            </a:endParaRPr>
          </a:p>
        </p:txBody>
      </p:sp>
      <p:pic>
        <p:nvPicPr>
          <p:cNvPr id="11" name="10 Imagen"/>
          <p:cNvPicPr/>
          <p:nvPr/>
        </p:nvPicPr>
        <p:blipFill rotWithShape="1">
          <a:blip r:embed="rId2" cstate="print">
            <a:extLst>
              <a:ext uri="{28A0092B-C50C-407E-A947-70E740481C1C}">
                <a14:useLocalDpi xmlns:a14="http://schemas.microsoft.com/office/drawing/2010/main" xmlns="" val="0"/>
              </a:ext>
            </a:extLst>
          </a:blip>
          <a:srcRect l="36661" t="31675" r="24319" b="-108"/>
          <a:stretch/>
        </p:blipFill>
        <p:spPr bwMode="auto">
          <a:xfrm>
            <a:off x="683568" y="2492896"/>
            <a:ext cx="3024336" cy="2675002"/>
          </a:xfrm>
          <a:prstGeom prst="rect">
            <a:avLst/>
          </a:prstGeom>
          <a:noFill/>
          <a:ln w="19050">
            <a:solidFill>
              <a:schemeClr val="tx1"/>
            </a:solidFill>
          </a:ln>
          <a:extLst>
            <a:ext uri="{53640926-AAD7-44D8-BBD7-CCE9431645EC}">
              <a14:shadowObscured xmlns:a14="http://schemas.microsoft.com/office/drawing/2010/main" xmlns=""/>
            </a:ext>
          </a:extLst>
        </p:spPr>
      </p:pic>
      <p:sp>
        <p:nvSpPr>
          <p:cNvPr id="12" name="11 Rectángulo"/>
          <p:cNvSpPr/>
          <p:nvPr/>
        </p:nvSpPr>
        <p:spPr>
          <a:xfrm>
            <a:off x="4542408" y="1812050"/>
            <a:ext cx="3718280" cy="369332"/>
          </a:xfrm>
          <a:prstGeom prst="rect">
            <a:avLst/>
          </a:prstGeom>
        </p:spPr>
        <p:txBody>
          <a:bodyPr wrap="square">
            <a:spAutoFit/>
          </a:bodyPr>
          <a:lstStyle/>
          <a:p>
            <a:pPr marL="0" lvl="2" algn="ctr"/>
            <a:r>
              <a:rPr lang="es-AR" b="1" u="sng" dirty="0" smtClean="0">
                <a:solidFill>
                  <a:srgbClr val="002060"/>
                </a:solidFill>
              </a:rPr>
              <a:t>Vectores de Colocación</a:t>
            </a:r>
            <a:endParaRPr lang="es-EC" b="1" u="sng" dirty="0">
              <a:solidFill>
                <a:srgbClr val="002060"/>
              </a:solidFill>
            </a:endParaRPr>
          </a:p>
        </p:txBody>
      </p:sp>
      <p:pic>
        <p:nvPicPr>
          <p:cNvPr id="13" name="12 Imagen"/>
          <p:cNvPicPr/>
          <p:nvPr/>
        </p:nvPicPr>
        <p:blipFill rotWithShape="1">
          <a:blip r:embed="rId3" cstate="print">
            <a:extLst>
              <a:ext uri="{28A0092B-C50C-407E-A947-70E740481C1C}">
                <a14:useLocalDpi xmlns:a14="http://schemas.microsoft.com/office/drawing/2010/main" xmlns="" val="0"/>
              </a:ext>
            </a:extLst>
          </a:blip>
          <a:srcRect l="45191" t="23853" r="15426" b="30003"/>
          <a:stretch/>
        </p:blipFill>
        <p:spPr bwMode="auto">
          <a:xfrm>
            <a:off x="3923928" y="2588528"/>
            <a:ext cx="4743450" cy="2579370"/>
          </a:xfrm>
          <a:prstGeom prst="rect">
            <a:avLst/>
          </a:prstGeom>
          <a:noFill/>
          <a:ln w="19050">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4385473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3228" y="683404"/>
            <a:ext cx="8208912" cy="369332"/>
          </a:xfrm>
          <a:prstGeom prst="rect">
            <a:avLst/>
          </a:prstGeom>
        </p:spPr>
        <p:txBody>
          <a:bodyPr wrap="square">
            <a:spAutoFit/>
          </a:bodyPr>
          <a:lstStyle/>
          <a:p>
            <a:pPr marL="0" lvl="2" algn="ctr"/>
            <a:r>
              <a:rPr lang="es-EC" b="1" u="sng" dirty="0">
                <a:solidFill>
                  <a:srgbClr val="002060"/>
                </a:solidFill>
              </a:rPr>
              <a:t>Cálculo de la Matriz de Masas</a:t>
            </a:r>
            <a:r>
              <a:rPr lang="es-EC" b="1" u="sng" dirty="0" smtClean="0">
                <a:solidFill>
                  <a:srgbClr val="002060"/>
                </a:solidFill>
              </a:rPr>
              <a:t> </a:t>
            </a:r>
            <a:endParaRPr lang="es-EC" b="1" u="sng" dirty="0">
              <a:solidFill>
                <a:srgbClr val="002060"/>
              </a:solidFill>
            </a:endParaRPr>
          </a:p>
        </p:txBody>
      </p:sp>
      <p:pic>
        <p:nvPicPr>
          <p:cNvPr id="7" name="6 Imagen"/>
          <p:cNvPicPr/>
          <p:nvPr/>
        </p:nvPicPr>
        <p:blipFill rotWithShape="1">
          <a:blip r:embed="rId2" cstate="print">
            <a:extLst>
              <a:ext uri="{28A0092B-C50C-407E-A947-70E740481C1C}">
                <a14:useLocalDpi xmlns:a14="http://schemas.microsoft.com/office/drawing/2010/main" xmlns="" val="0"/>
              </a:ext>
            </a:extLst>
          </a:blip>
          <a:srcRect l="32850" t="32848" r="33394" b="6931"/>
          <a:stretch/>
        </p:blipFill>
        <p:spPr bwMode="auto">
          <a:xfrm>
            <a:off x="822400" y="1268760"/>
            <a:ext cx="3096344" cy="2415545"/>
          </a:xfrm>
          <a:prstGeom prst="rect">
            <a:avLst/>
          </a:prstGeom>
          <a:noFill/>
          <a:ln w="19050">
            <a:solidFill>
              <a:schemeClr val="tx1"/>
            </a:solidFill>
          </a:ln>
          <a:extLst>
            <a:ext uri="{53640926-AAD7-44D8-BBD7-CCE9431645EC}">
              <a14:shadowObscured xmlns:a14="http://schemas.microsoft.com/office/drawing/2010/main" xmlns=""/>
            </a:ext>
          </a:extLst>
        </p:spPr>
      </p:pic>
      <p:pic>
        <p:nvPicPr>
          <p:cNvPr id="8" name="7 Imagen"/>
          <p:cNvPicPr/>
          <p:nvPr/>
        </p:nvPicPr>
        <p:blipFill rotWithShape="1">
          <a:blip r:embed="rId3" cstate="print">
            <a:extLst>
              <a:ext uri="{28A0092B-C50C-407E-A947-70E740481C1C}">
                <a14:useLocalDpi xmlns:a14="http://schemas.microsoft.com/office/drawing/2010/main" xmlns="" val="0"/>
              </a:ext>
            </a:extLst>
          </a:blip>
          <a:srcRect l="3085" t="7807" r="4719"/>
          <a:stretch/>
        </p:blipFill>
        <p:spPr bwMode="auto">
          <a:xfrm>
            <a:off x="3419872" y="3861048"/>
            <a:ext cx="5118100" cy="2171700"/>
          </a:xfrm>
          <a:prstGeom prst="rect">
            <a:avLst/>
          </a:prstGeom>
          <a:noFill/>
          <a:ln w="19050">
            <a:solidFill>
              <a:schemeClr val="tx1"/>
            </a:solidFill>
          </a:ln>
          <a:extLst>
            <a:ext uri="{53640926-AAD7-44D8-BBD7-CCE9431645EC}">
              <a14:shadowObscured xmlns:a14="http://schemas.microsoft.com/office/drawing/2010/main" xmlns=""/>
            </a:ext>
          </a:extLst>
        </p:spPr>
      </p:pic>
      <p:sp>
        <p:nvSpPr>
          <p:cNvPr id="6" name="5 Rectángulo"/>
          <p:cNvSpPr/>
          <p:nvPr/>
        </p:nvSpPr>
        <p:spPr>
          <a:xfrm>
            <a:off x="4716016" y="1844824"/>
            <a:ext cx="3208164" cy="923330"/>
          </a:xfrm>
          <a:prstGeom prst="rect">
            <a:avLst/>
          </a:prstGeom>
        </p:spPr>
        <p:txBody>
          <a:bodyPr wrap="square">
            <a:spAutoFit/>
          </a:bodyPr>
          <a:lstStyle/>
          <a:p>
            <a:r>
              <a:rPr lang="es-EC" dirty="0"/>
              <a:t>El cálculo de la matriz de masas  </a:t>
            </a:r>
            <a:r>
              <a:rPr lang="es-EC" dirty="0" smtClean="0"/>
              <a:t>se </a:t>
            </a:r>
            <a:r>
              <a:rPr lang="es-EC" dirty="0"/>
              <a:t>lo realiza en la subrutina </a:t>
            </a:r>
            <a:r>
              <a:rPr lang="es-EC" dirty="0" err="1"/>
              <a:t>vc_suelo</a:t>
            </a:r>
            <a:endParaRPr lang="es-EC" dirty="0"/>
          </a:p>
        </p:txBody>
      </p:sp>
    </p:spTree>
    <p:extLst>
      <p:ext uri="{BB962C8B-B14F-4D97-AF65-F5344CB8AC3E}">
        <p14:creationId xmlns:p14="http://schemas.microsoft.com/office/powerpoint/2010/main" xmlns="" val="6414417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2696" y="908720"/>
            <a:ext cx="8208912" cy="369332"/>
          </a:xfrm>
          <a:prstGeom prst="rect">
            <a:avLst/>
          </a:prstGeom>
        </p:spPr>
        <p:txBody>
          <a:bodyPr wrap="square">
            <a:spAutoFit/>
          </a:bodyPr>
          <a:lstStyle/>
          <a:p>
            <a:pPr marL="0" lvl="2" algn="ctr"/>
            <a:r>
              <a:rPr lang="es-EC" b="1" u="sng" dirty="0" smtClean="0">
                <a:solidFill>
                  <a:srgbClr val="002060"/>
                </a:solidFill>
              </a:rPr>
              <a:t>Condensación de </a:t>
            </a:r>
            <a:r>
              <a:rPr lang="es-EC" b="1" u="sng" dirty="0">
                <a:solidFill>
                  <a:srgbClr val="002060"/>
                </a:solidFill>
              </a:rPr>
              <a:t>la Matriz de </a:t>
            </a:r>
            <a:r>
              <a:rPr lang="es-EC" b="1" u="sng" dirty="0" smtClean="0">
                <a:solidFill>
                  <a:srgbClr val="002060"/>
                </a:solidFill>
              </a:rPr>
              <a:t>Rigidez</a:t>
            </a:r>
            <a:endParaRPr lang="es-EC" b="1" u="sng" dirty="0">
              <a:solidFill>
                <a:srgbClr val="002060"/>
              </a:solidFill>
            </a:endParaRPr>
          </a:p>
        </p:txBody>
      </p:sp>
      <p:sp>
        <p:nvSpPr>
          <p:cNvPr id="5" name="4 Rectángulo"/>
          <p:cNvSpPr/>
          <p:nvPr/>
        </p:nvSpPr>
        <p:spPr>
          <a:xfrm>
            <a:off x="179512" y="5269850"/>
            <a:ext cx="8828094" cy="307777"/>
          </a:xfrm>
          <a:prstGeom prst="rect">
            <a:avLst/>
          </a:prstGeom>
        </p:spPr>
        <p:txBody>
          <a:bodyPr wrap="square">
            <a:spAutoFit/>
          </a:bodyPr>
          <a:lstStyle/>
          <a:p>
            <a:pPr algn="ctr"/>
            <a:r>
              <a:rPr lang="es-EC" sz="1400" b="1" dirty="0" smtClean="0"/>
              <a:t>Orden de la Matriz de Rigidez Condensada:</a:t>
            </a:r>
            <a:r>
              <a:rPr lang="es-EC" sz="1400" dirty="0" smtClean="0"/>
              <a:t> 15 x 15</a:t>
            </a:r>
            <a:endParaRPr lang="es-EC" sz="1400" dirty="0"/>
          </a:p>
        </p:txBody>
      </p:sp>
      <mc:AlternateContent xmlns:mc="http://schemas.openxmlformats.org/markup-compatibility/2006">
        <mc:Choice xmlns:a14="http://schemas.microsoft.com/office/drawing/2010/main" xmlns="" Requires="a14">
          <p:sp>
            <p:nvSpPr>
              <p:cNvPr id="6" name="5 Rectángulo"/>
              <p:cNvSpPr/>
              <p:nvPr/>
            </p:nvSpPr>
            <p:spPr>
              <a:xfrm>
                <a:off x="2826682" y="2132856"/>
                <a:ext cx="34906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𝐾</m:t>
                      </m:r>
                      <m:r>
                        <a:rPr lang="es-ES" i="1">
                          <a:latin typeface="Cambria Math"/>
                        </a:rPr>
                        <m:t>=</m:t>
                      </m:r>
                      <m:sSub>
                        <m:sSubPr>
                          <m:ctrlPr>
                            <a:rPr lang="es-EC" i="1">
                              <a:latin typeface="Cambria Math"/>
                            </a:rPr>
                          </m:ctrlPr>
                        </m:sSubPr>
                        <m:e>
                          <m:r>
                            <a:rPr lang="es-ES" i="1">
                              <a:latin typeface="Cambria Math"/>
                            </a:rPr>
                            <m:t>𝐾</m:t>
                          </m:r>
                        </m:e>
                        <m:sub>
                          <m:r>
                            <a:rPr lang="es-ES" i="1">
                              <a:latin typeface="Cambria Math"/>
                            </a:rPr>
                            <m:t>𝐴𝐴</m:t>
                          </m:r>
                        </m:sub>
                      </m:sSub>
                      <m:r>
                        <a:rPr lang="es-ES" i="1">
                          <a:latin typeface="Cambria Math"/>
                        </a:rPr>
                        <m:t>−</m:t>
                      </m:r>
                      <m:sSub>
                        <m:sSubPr>
                          <m:ctrlPr>
                            <a:rPr lang="es-EC" i="1">
                              <a:latin typeface="Cambria Math"/>
                            </a:rPr>
                          </m:ctrlPr>
                        </m:sSubPr>
                        <m:e>
                          <m:r>
                            <a:rPr lang="es-ES" i="1">
                              <a:latin typeface="Cambria Math"/>
                            </a:rPr>
                            <m:t>𝐾</m:t>
                          </m:r>
                        </m:e>
                        <m:sub>
                          <m:r>
                            <a:rPr lang="es-ES" i="1">
                              <a:latin typeface="Cambria Math"/>
                            </a:rPr>
                            <m:t>𝐴𝐵</m:t>
                          </m:r>
                        </m:sub>
                      </m:sSub>
                      <m:r>
                        <a:rPr lang="es-ES" i="1">
                          <a:latin typeface="Cambria Math"/>
                        </a:rPr>
                        <m:t>∗</m:t>
                      </m:r>
                      <m:r>
                        <a:rPr lang="es-ES" i="1">
                          <a:latin typeface="Cambria Math"/>
                        </a:rPr>
                        <m:t>𝑖𝑛𝑣</m:t>
                      </m:r>
                      <m:d>
                        <m:dPr>
                          <m:ctrlPr>
                            <a:rPr lang="es-EC" i="1">
                              <a:latin typeface="Cambria Math"/>
                            </a:rPr>
                          </m:ctrlPr>
                        </m:dPr>
                        <m:e>
                          <m:sSub>
                            <m:sSubPr>
                              <m:ctrlPr>
                                <a:rPr lang="es-EC" i="1">
                                  <a:latin typeface="Cambria Math"/>
                                </a:rPr>
                              </m:ctrlPr>
                            </m:sSubPr>
                            <m:e>
                              <m:r>
                                <a:rPr lang="es-ES" i="1">
                                  <a:latin typeface="Cambria Math"/>
                                </a:rPr>
                                <m:t>𝐾</m:t>
                              </m:r>
                            </m:e>
                            <m:sub>
                              <m:r>
                                <a:rPr lang="es-ES" i="1">
                                  <a:latin typeface="Cambria Math"/>
                                </a:rPr>
                                <m:t>𝐵𝐵</m:t>
                              </m:r>
                            </m:sub>
                          </m:sSub>
                        </m:e>
                      </m:d>
                      <m:r>
                        <a:rPr lang="es-ES" i="1">
                          <a:latin typeface="Cambria Math"/>
                        </a:rPr>
                        <m:t>∗</m:t>
                      </m:r>
                      <m:sSub>
                        <m:sSubPr>
                          <m:ctrlPr>
                            <a:rPr lang="es-EC" i="1">
                              <a:latin typeface="Cambria Math"/>
                            </a:rPr>
                          </m:ctrlPr>
                        </m:sSubPr>
                        <m:e>
                          <m:r>
                            <a:rPr lang="es-ES" i="1">
                              <a:latin typeface="Cambria Math"/>
                            </a:rPr>
                            <m:t>𝐾</m:t>
                          </m:r>
                        </m:e>
                        <m:sub>
                          <m:r>
                            <a:rPr lang="es-ES" i="1">
                              <a:latin typeface="Cambria Math"/>
                            </a:rPr>
                            <m:t>𝐵𝐴</m:t>
                          </m:r>
                        </m:sub>
                      </m:sSub>
                    </m:oMath>
                  </m:oMathPara>
                </a14:m>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2826682" y="2132856"/>
                <a:ext cx="3490636" cy="369332"/>
              </a:xfrm>
              <a:prstGeom prst="rect">
                <a:avLst/>
              </a:prstGeom>
              <a:blipFill rotWithShape="1">
                <a:blip r:embed="rId2" cstate="print"/>
                <a:stretch>
                  <a:fillRect b="-3333"/>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7" name="6 Rectángulo"/>
              <p:cNvSpPr/>
              <p:nvPr/>
            </p:nvSpPr>
            <p:spPr>
              <a:xfrm>
                <a:off x="412125" y="2913504"/>
                <a:ext cx="8362867" cy="7212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C" i="1">
                              <a:latin typeface="Cambria Math"/>
                            </a:rPr>
                          </m:ctrlPr>
                        </m:mPr>
                        <m:mr>
                          <m:e>
                            <m:sSub>
                              <m:sSubPr>
                                <m:ctrlPr>
                                  <a:rPr lang="es-EC" i="1">
                                    <a:latin typeface="Cambria Math"/>
                                  </a:rPr>
                                </m:ctrlPr>
                              </m:sSubPr>
                              <m:e>
                                <m:r>
                                  <a:rPr lang="es-ES" i="1">
                                    <a:latin typeface="Cambria Math"/>
                                  </a:rPr>
                                  <m:t>𝐾</m:t>
                                </m:r>
                              </m:e>
                              <m:sub>
                                <m:r>
                                  <a:rPr lang="es-ES" i="1">
                                    <a:latin typeface="Cambria Math"/>
                                  </a:rPr>
                                  <m:t>𝐴𝐴</m:t>
                                </m:r>
                              </m:sub>
                            </m:sSub>
                            <m:r>
                              <a:rPr lang="es-ES" i="1">
                                <a:latin typeface="Cambria Math"/>
                              </a:rPr>
                              <m:t>=</m:t>
                            </m:r>
                            <m:r>
                              <a:rPr lang="es-ES" i="1">
                                <a:latin typeface="Cambria Math"/>
                              </a:rPr>
                              <m:t>𝑆𝑆</m:t>
                            </m:r>
                            <m:r>
                              <a:rPr lang="es-ES" i="1">
                                <a:latin typeface="Cambria Math"/>
                              </a:rPr>
                              <m:t>(1 :</m:t>
                            </m:r>
                            <m:sSup>
                              <m:sSupPr>
                                <m:ctrlPr>
                                  <a:rPr lang="es-EC" i="1">
                                    <a:latin typeface="Cambria Math"/>
                                  </a:rPr>
                                </m:ctrlPr>
                              </m:sSupPr>
                              <m:e>
                                <m:r>
                                  <a:rPr lang="es-ES" i="1">
                                    <a:latin typeface="Cambria Math"/>
                                  </a:rPr>
                                  <m:t>𝑔𝑑𝑙</m:t>
                                </m:r>
                              </m:e>
                              <m:sup>
                                <m:r>
                                  <a:rPr lang="es-ES" i="1">
                                    <a:latin typeface="Cambria Math"/>
                                  </a:rPr>
                                  <m:t>∗</m:t>
                                </m:r>
                              </m:sup>
                            </m:sSup>
                            <m:r>
                              <a:rPr lang="es-ES" i="1">
                                <a:latin typeface="Cambria Math"/>
                              </a:rPr>
                              <m:t> ; 1 :</m:t>
                            </m:r>
                            <m:sSup>
                              <m:sSupPr>
                                <m:ctrlPr>
                                  <a:rPr lang="es-EC" i="1">
                                    <a:latin typeface="Cambria Math"/>
                                  </a:rPr>
                                </m:ctrlPr>
                              </m:sSupPr>
                              <m:e>
                                <m:r>
                                  <a:rPr lang="es-ES" i="1">
                                    <a:latin typeface="Cambria Math"/>
                                  </a:rPr>
                                  <m:t>𝑔𝑑𝑙</m:t>
                                </m:r>
                              </m:e>
                              <m:sup>
                                <m:r>
                                  <a:rPr lang="es-ES" i="1">
                                    <a:latin typeface="Cambria Math"/>
                                  </a:rPr>
                                  <m:t>∗</m:t>
                                </m:r>
                              </m:sup>
                            </m:sSup>
                            <m:r>
                              <a:rPr lang="es-ES" i="1">
                                <a:latin typeface="Cambria Math"/>
                              </a:rPr>
                              <m:t>)</m:t>
                            </m:r>
                          </m:e>
                          <m:e>
                            <m:sSub>
                              <m:sSubPr>
                                <m:ctrlPr>
                                  <a:rPr lang="es-EC" i="1">
                                    <a:latin typeface="Cambria Math"/>
                                  </a:rPr>
                                </m:ctrlPr>
                              </m:sSubPr>
                              <m:e>
                                <m:r>
                                  <a:rPr lang="es-ES" i="1">
                                    <a:latin typeface="Cambria Math"/>
                                  </a:rPr>
                                  <m:t>      </m:t>
                                </m:r>
                                <m:r>
                                  <a:rPr lang="es-ES" i="1">
                                    <a:latin typeface="Cambria Math"/>
                                  </a:rPr>
                                  <m:t>𝐾</m:t>
                                </m:r>
                              </m:e>
                              <m:sub>
                                <m:r>
                                  <a:rPr lang="es-ES" i="1">
                                    <a:latin typeface="Cambria Math"/>
                                  </a:rPr>
                                  <m:t>𝐴𝐵</m:t>
                                </m:r>
                              </m:sub>
                            </m:sSub>
                            <m:r>
                              <a:rPr lang="es-ES" i="1">
                                <a:latin typeface="Cambria Math"/>
                              </a:rPr>
                              <m:t>=</m:t>
                            </m:r>
                            <m:r>
                              <a:rPr lang="es-ES" i="1">
                                <a:latin typeface="Cambria Math"/>
                              </a:rPr>
                              <m:t>𝑆𝑆</m:t>
                            </m:r>
                            <m:r>
                              <a:rPr lang="es-ES" i="1">
                                <a:latin typeface="Cambria Math"/>
                              </a:rPr>
                              <m:t>(1 :</m:t>
                            </m:r>
                            <m:sSup>
                              <m:sSupPr>
                                <m:ctrlPr>
                                  <a:rPr lang="es-EC" i="1">
                                    <a:latin typeface="Cambria Math"/>
                                  </a:rPr>
                                </m:ctrlPr>
                              </m:sSupPr>
                              <m:e>
                                <m:r>
                                  <a:rPr lang="es-ES" i="1">
                                    <a:latin typeface="Cambria Math"/>
                                  </a:rPr>
                                  <m:t>𝑔𝑑𝑙</m:t>
                                </m:r>
                              </m:e>
                              <m:sup>
                                <m:r>
                                  <a:rPr lang="es-ES" i="1">
                                    <a:latin typeface="Cambria Math"/>
                                  </a:rPr>
                                  <m:t>∗</m:t>
                                </m:r>
                              </m:sup>
                            </m:sSup>
                            <m:r>
                              <a:rPr lang="es-ES" i="1">
                                <a:latin typeface="Cambria Math"/>
                              </a:rPr>
                              <m:t> ; 1+</m:t>
                            </m:r>
                            <m:sSup>
                              <m:sSupPr>
                                <m:ctrlPr>
                                  <a:rPr lang="es-EC" i="1">
                                    <a:latin typeface="Cambria Math"/>
                                  </a:rPr>
                                </m:ctrlPr>
                              </m:sSupPr>
                              <m:e>
                                <m:r>
                                  <a:rPr lang="es-ES" i="1">
                                    <a:latin typeface="Cambria Math"/>
                                  </a:rPr>
                                  <m:t>𝑔𝑑𝑙</m:t>
                                </m:r>
                              </m:e>
                              <m:sup>
                                <m:r>
                                  <a:rPr lang="es-ES" i="1">
                                    <a:latin typeface="Cambria Math"/>
                                  </a:rPr>
                                  <m:t>∗</m:t>
                                </m:r>
                              </m:sup>
                            </m:sSup>
                            <m:r>
                              <a:rPr lang="es-ES" i="1">
                                <a:latin typeface="Cambria Math"/>
                              </a:rPr>
                              <m:t> :</m:t>
                            </m:r>
                            <m:r>
                              <a:rPr lang="es-ES" i="1">
                                <a:latin typeface="Cambria Math"/>
                              </a:rPr>
                              <m:t>𝑔𝑑𝑙</m:t>
                            </m:r>
                            <m:r>
                              <a:rPr lang="es-ES" i="1">
                                <a:latin typeface="Cambria Math"/>
                              </a:rPr>
                              <m:t>)</m:t>
                            </m:r>
                          </m:e>
                        </m:mr>
                        <m:mr>
                          <m:e>
                            <m:sSub>
                              <m:sSubPr>
                                <m:ctrlPr>
                                  <a:rPr lang="es-EC" i="1">
                                    <a:latin typeface="Cambria Math"/>
                                  </a:rPr>
                                </m:ctrlPr>
                              </m:sSubPr>
                              <m:e>
                                <m:r>
                                  <a:rPr lang="es-ES" i="1">
                                    <a:latin typeface="Cambria Math"/>
                                  </a:rPr>
                                  <m:t>𝐾</m:t>
                                </m:r>
                              </m:e>
                              <m:sub>
                                <m:r>
                                  <a:rPr lang="es-ES" i="1">
                                    <a:latin typeface="Cambria Math"/>
                                  </a:rPr>
                                  <m:t>𝐵𝐴</m:t>
                                </m:r>
                              </m:sub>
                            </m:sSub>
                            <m:r>
                              <a:rPr lang="es-ES" i="1">
                                <a:latin typeface="Cambria Math"/>
                              </a:rPr>
                              <m:t>=</m:t>
                            </m:r>
                            <m:sSubSup>
                              <m:sSubSupPr>
                                <m:ctrlPr>
                                  <a:rPr lang="es-EC" i="1">
                                    <a:latin typeface="Cambria Math"/>
                                  </a:rPr>
                                </m:ctrlPr>
                              </m:sSubSupPr>
                              <m:e>
                                <m:r>
                                  <a:rPr lang="es-ES" i="1">
                                    <a:latin typeface="Cambria Math"/>
                                  </a:rPr>
                                  <m:t>𝐾</m:t>
                                </m:r>
                              </m:e>
                              <m:sub>
                                <m:r>
                                  <a:rPr lang="es-ES" i="1">
                                    <a:latin typeface="Cambria Math"/>
                                  </a:rPr>
                                  <m:t>𝐴𝐵</m:t>
                                </m:r>
                              </m:sub>
                              <m:sup>
                                <m:r>
                                  <a:rPr lang="es-ES" i="1">
                                    <a:latin typeface="Cambria Math"/>
                                  </a:rPr>
                                  <m:t>′</m:t>
                                </m:r>
                              </m:sup>
                            </m:sSubSup>
                            <m:r>
                              <a:rPr lang="es-ES" i="1">
                                <a:latin typeface="Cambria Math"/>
                              </a:rPr>
                              <m:t>                                    </m:t>
                            </m:r>
                          </m:e>
                          <m:e>
                            <m:sSub>
                              <m:sSubPr>
                                <m:ctrlPr>
                                  <a:rPr lang="es-EC" i="1">
                                    <a:latin typeface="Cambria Math"/>
                                  </a:rPr>
                                </m:ctrlPr>
                              </m:sSubPr>
                              <m:e>
                                <m:r>
                                  <a:rPr lang="es-ES" i="1">
                                    <a:latin typeface="Cambria Math"/>
                                  </a:rPr>
                                  <m:t>                  </m:t>
                                </m:r>
                                <m:r>
                                  <a:rPr lang="es-ES" i="1">
                                    <a:latin typeface="Cambria Math"/>
                                  </a:rPr>
                                  <m:t>𝐾</m:t>
                                </m:r>
                              </m:e>
                              <m:sub>
                                <m:r>
                                  <a:rPr lang="es-ES" i="1">
                                    <a:latin typeface="Cambria Math"/>
                                  </a:rPr>
                                  <m:t>𝐵𝐵</m:t>
                                </m:r>
                              </m:sub>
                            </m:sSub>
                            <m:r>
                              <a:rPr lang="es-ES" i="1">
                                <a:latin typeface="Cambria Math"/>
                              </a:rPr>
                              <m:t>=</m:t>
                            </m:r>
                            <m:r>
                              <a:rPr lang="es-ES" i="1">
                                <a:latin typeface="Cambria Math"/>
                              </a:rPr>
                              <m:t>𝑆𝑆</m:t>
                            </m:r>
                            <m:r>
                              <a:rPr lang="es-ES" i="1">
                                <a:latin typeface="Cambria Math"/>
                              </a:rPr>
                              <m:t>(1+</m:t>
                            </m:r>
                            <m:sSup>
                              <m:sSupPr>
                                <m:ctrlPr>
                                  <a:rPr lang="es-EC" i="1">
                                    <a:latin typeface="Cambria Math"/>
                                  </a:rPr>
                                </m:ctrlPr>
                              </m:sSupPr>
                              <m:e>
                                <m:r>
                                  <a:rPr lang="es-ES" i="1">
                                    <a:latin typeface="Cambria Math"/>
                                  </a:rPr>
                                  <m:t>𝑔𝑑𝑙</m:t>
                                </m:r>
                              </m:e>
                              <m:sup>
                                <m:r>
                                  <a:rPr lang="es-ES" i="1">
                                    <a:latin typeface="Cambria Math"/>
                                  </a:rPr>
                                  <m:t>∗</m:t>
                                </m:r>
                              </m:sup>
                            </m:sSup>
                            <m:r>
                              <a:rPr lang="es-ES" i="1">
                                <a:latin typeface="Cambria Math"/>
                              </a:rPr>
                              <m:t> :</m:t>
                            </m:r>
                            <m:r>
                              <a:rPr lang="es-ES" i="1">
                                <a:latin typeface="Cambria Math"/>
                              </a:rPr>
                              <m:t>𝑔𝑑𝑙</m:t>
                            </m:r>
                            <m:r>
                              <a:rPr lang="es-ES" i="1">
                                <a:latin typeface="Cambria Math"/>
                              </a:rPr>
                              <m:t> ; 1+</m:t>
                            </m:r>
                            <m:sSup>
                              <m:sSupPr>
                                <m:ctrlPr>
                                  <a:rPr lang="es-EC" i="1">
                                    <a:latin typeface="Cambria Math"/>
                                  </a:rPr>
                                </m:ctrlPr>
                              </m:sSupPr>
                              <m:e>
                                <m:r>
                                  <a:rPr lang="es-ES" i="1">
                                    <a:latin typeface="Cambria Math"/>
                                  </a:rPr>
                                  <m:t>𝑔𝑑𝑙</m:t>
                                </m:r>
                              </m:e>
                              <m:sup>
                                <m:r>
                                  <a:rPr lang="es-ES" i="1">
                                    <a:latin typeface="Cambria Math"/>
                                  </a:rPr>
                                  <m:t>∗</m:t>
                                </m:r>
                              </m:sup>
                            </m:sSup>
                            <m:r>
                              <a:rPr lang="es-ES" i="1">
                                <a:latin typeface="Cambria Math"/>
                              </a:rPr>
                              <m:t> :</m:t>
                            </m:r>
                            <m:r>
                              <a:rPr lang="es-ES" i="1">
                                <a:latin typeface="Cambria Math"/>
                              </a:rPr>
                              <m:t>𝑔𝑑𝑙</m:t>
                            </m:r>
                            <m:r>
                              <a:rPr lang="es-ES" i="1">
                                <a:latin typeface="Cambria Math"/>
                              </a:rPr>
                              <m:t>)</m:t>
                            </m:r>
                          </m:e>
                        </m:mr>
                      </m:m>
                    </m:oMath>
                  </m:oMathPara>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412125" y="2913504"/>
                <a:ext cx="8362867" cy="721223"/>
              </a:xfrm>
              <a:prstGeom prst="rect">
                <a:avLst/>
              </a:prstGeom>
              <a:blipFill rotWithShape="1">
                <a:blip r:embed="rId3" cstate="print"/>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xmlns="" val="40778413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183880" cy="661824"/>
          </a:xfrm>
        </p:spPr>
        <p:txBody>
          <a:bodyPr>
            <a:normAutofit/>
          </a:bodyPr>
          <a:lstStyle/>
          <a:p>
            <a:r>
              <a:rPr lang="es-EC" sz="2800" dirty="0">
                <a:effectLst>
                  <a:outerShdw blurRad="38100" dist="38100" dir="2700000" algn="tl">
                    <a:srgbClr val="000000">
                      <a:alpha val="43137"/>
                    </a:srgbClr>
                  </a:outerShdw>
                </a:effectLst>
              </a:rPr>
              <a:t>FACTOR DE AMPLIFICACIÓN </a:t>
            </a:r>
          </a:p>
        </p:txBody>
      </p:sp>
      <p:sp>
        <p:nvSpPr>
          <p:cNvPr id="4" name="3 Rectángulo"/>
          <p:cNvSpPr/>
          <p:nvPr/>
        </p:nvSpPr>
        <p:spPr>
          <a:xfrm>
            <a:off x="611560" y="1663511"/>
            <a:ext cx="7920880" cy="1200329"/>
          </a:xfrm>
          <a:prstGeom prst="rect">
            <a:avLst/>
          </a:prstGeom>
        </p:spPr>
        <p:txBody>
          <a:bodyPr wrap="square">
            <a:spAutoFit/>
          </a:bodyPr>
          <a:lstStyle/>
          <a:p>
            <a:r>
              <a:rPr lang="es-EC" dirty="0"/>
              <a:t>Es la relación que existe entra la amplitud de las vibraciones de un sistema de un grado de libertad sometido a una excitación armónica y el desplazamiento estático cuando la carga en aplicada estáticamente. El valor del Factor de Amplificación (α) es:</a:t>
            </a:r>
          </a:p>
        </p:txBody>
      </p:sp>
      <mc:AlternateContent xmlns:mc="http://schemas.openxmlformats.org/markup-compatibility/2006">
        <mc:Choice xmlns:a14="http://schemas.microsoft.com/office/drawing/2010/main" xmlns="" Requires="a14">
          <p:sp>
            <p:nvSpPr>
              <p:cNvPr id="5" name="4 Rectángulo"/>
              <p:cNvSpPr/>
              <p:nvPr/>
            </p:nvSpPr>
            <p:spPr>
              <a:xfrm>
                <a:off x="3238173" y="2950344"/>
                <a:ext cx="2667653" cy="95731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b="1" i="1"/>
                        <m:t>∝=</m:t>
                      </m:r>
                      <m:f>
                        <m:fPr>
                          <m:ctrlPr>
                            <a:rPr lang="es-EC" i="1"/>
                          </m:ctrlPr>
                        </m:fPr>
                        <m:num>
                          <m:r>
                            <a:rPr lang="es-EC" i="1"/>
                            <m:t>1</m:t>
                          </m:r>
                        </m:num>
                        <m:den>
                          <m:rad>
                            <m:radPr>
                              <m:degHide m:val="on"/>
                              <m:ctrlPr>
                                <a:rPr lang="es-EC" i="1"/>
                              </m:ctrlPr>
                            </m:radPr>
                            <m:deg/>
                            <m:e>
                              <m:sSup>
                                <m:sSupPr>
                                  <m:ctrlPr>
                                    <a:rPr lang="es-EC" i="1"/>
                                  </m:ctrlPr>
                                </m:sSupPr>
                                <m:e>
                                  <m:r>
                                    <a:rPr lang="es-EC" i="1"/>
                                    <m:t>(1−</m:t>
                                  </m:r>
                                  <m:sSup>
                                    <m:sSupPr>
                                      <m:ctrlPr>
                                        <a:rPr lang="es-EC" i="1"/>
                                      </m:ctrlPr>
                                    </m:sSupPr>
                                    <m:e>
                                      <m:r>
                                        <a:rPr lang="es-EC" i="1"/>
                                        <m:t>𝑟</m:t>
                                      </m:r>
                                    </m:e>
                                    <m:sup>
                                      <m:r>
                                        <a:rPr lang="es-EC" i="1"/>
                                        <m:t>2</m:t>
                                      </m:r>
                                    </m:sup>
                                  </m:sSup>
                                  <m:r>
                                    <a:rPr lang="es-EC" i="1"/>
                                    <m:t>)</m:t>
                                  </m:r>
                                </m:e>
                                <m:sup>
                                  <m:r>
                                    <a:rPr lang="es-EC" i="1"/>
                                    <m:t>2</m:t>
                                  </m:r>
                                </m:sup>
                              </m:sSup>
                              <m:r>
                                <a:rPr lang="es-EC" i="1"/>
                                <m:t>+</m:t>
                              </m:r>
                              <m:sSup>
                                <m:sSupPr>
                                  <m:ctrlPr>
                                    <a:rPr lang="es-EC" i="1"/>
                                  </m:ctrlPr>
                                </m:sSupPr>
                                <m:e>
                                  <m:r>
                                    <a:rPr lang="es-EC" i="1"/>
                                    <m:t>(2 </m:t>
                                  </m:r>
                                  <m:r>
                                    <a:rPr lang="es-EC" i="1"/>
                                    <m:t>𝜉</m:t>
                                  </m:r>
                                  <m:r>
                                    <a:rPr lang="es-EC" i="1"/>
                                    <m:t> </m:t>
                                  </m:r>
                                  <m:r>
                                    <a:rPr lang="es-EC" i="1"/>
                                    <m:t>𝑟</m:t>
                                  </m:r>
                                  <m:r>
                                    <a:rPr lang="es-EC" i="1"/>
                                    <m:t>)</m:t>
                                  </m:r>
                                </m:e>
                                <m:sup>
                                  <m:r>
                                    <a:rPr lang="es-EC" i="1"/>
                                    <m:t>2</m:t>
                                  </m:r>
                                </m:sup>
                              </m:sSup>
                            </m:e>
                          </m:rad>
                        </m:den>
                      </m:f>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3238173" y="2950344"/>
                <a:ext cx="2667653" cy="957313"/>
              </a:xfrm>
              <a:prstGeom prst="rect">
                <a:avLst/>
              </a:prstGeom>
              <a:blipFill rotWithShape="1">
                <a:blip r:embed="rId2" cstate="print"/>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6" name="5 Rectángulo"/>
              <p:cNvSpPr/>
              <p:nvPr/>
            </p:nvSpPr>
            <p:spPr>
              <a:xfrm>
                <a:off x="1043608" y="4890650"/>
                <a:ext cx="1224136" cy="626582"/>
              </a:xfrm>
              <a:prstGeom prst="rect">
                <a:avLst/>
              </a:prstGeom>
            </p:spPr>
            <p:txBody>
              <a:bodyPr wrap="square">
                <a:spAutoFit/>
              </a:bodyPr>
              <a:lstStyle/>
              <a:p>
                <a14:m>
                  <m:oMath xmlns:m="http://schemas.openxmlformats.org/officeDocument/2006/math">
                    <m:r>
                      <a:rPr lang="es-EC" sz="2400" b="1" i="1"/>
                      <m:t>𝒓</m:t>
                    </m:r>
                    <m:r>
                      <a:rPr lang="es-EC" sz="2400" b="1" i="1"/>
                      <m:t>=</m:t>
                    </m:r>
                    <m:f>
                      <m:fPr>
                        <m:ctrlPr>
                          <a:rPr lang="es-EC" sz="2400" b="1" i="1"/>
                        </m:ctrlPr>
                      </m:fPr>
                      <m:num>
                        <m:r>
                          <a:rPr lang="es-EC" sz="2400" b="1" i="1"/>
                          <m:t>𝜔</m:t>
                        </m:r>
                      </m:num>
                      <m:den>
                        <m:sSub>
                          <m:sSubPr>
                            <m:ctrlPr>
                              <a:rPr lang="es-EC" sz="2400" b="1" i="1"/>
                            </m:ctrlPr>
                          </m:sSubPr>
                          <m:e>
                            <m:r>
                              <a:rPr lang="es-EC" sz="2400" b="1" i="1"/>
                              <m:t>𝑊</m:t>
                            </m:r>
                          </m:e>
                          <m:sub>
                            <m:r>
                              <a:rPr lang="es-EC" sz="2400" b="1" i="1"/>
                              <m:t>𝑛</m:t>
                            </m:r>
                          </m:sub>
                        </m:sSub>
                      </m:den>
                    </m:f>
                  </m:oMath>
                </a14:m>
                <a:r>
                  <a:rPr lang="es-EC" sz="2400" b="1" i="1" dirty="0"/>
                  <a:t> </a:t>
                </a:r>
              </a:p>
            </p:txBody>
          </p:sp>
        </mc:Choice>
        <mc:Fallback>
          <p:sp>
            <p:nvSpPr>
              <p:cNvPr id="6" name="5 Rectángulo"/>
              <p:cNvSpPr>
                <a:spLocks noRot="1" noChangeAspect="1" noMove="1" noResize="1" noEditPoints="1" noAdjustHandles="1" noChangeArrowheads="1" noChangeShapeType="1" noTextEdit="1"/>
              </p:cNvSpPr>
              <p:nvPr/>
            </p:nvSpPr>
            <p:spPr>
              <a:xfrm>
                <a:off x="1043608" y="4890650"/>
                <a:ext cx="1224136" cy="626582"/>
              </a:xfrm>
              <a:prstGeom prst="rect">
                <a:avLst/>
              </a:prstGeom>
              <a:blipFill rotWithShape="1">
                <a:blip r:embed="rId3" cstate="print"/>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7" name="6 Rectángulo"/>
              <p:cNvSpPr/>
              <p:nvPr/>
            </p:nvSpPr>
            <p:spPr>
              <a:xfrm>
                <a:off x="3719594" y="4606533"/>
                <a:ext cx="1284454" cy="91069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b="1" i="1"/>
                          </m:ctrlPr>
                        </m:sSubPr>
                        <m:e>
                          <m:r>
                            <a:rPr lang="es-EC" b="1" i="1"/>
                            <m:t>𝑾</m:t>
                          </m:r>
                        </m:e>
                        <m:sub>
                          <m:r>
                            <a:rPr lang="es-EC" b="1" i="1"/>
                            <m:t>𝒏</m:t>
                          </m:r>
                        </m:sub>
                      </m:sSub>
                      <m:r>
                        <a:rPr lang="es-EC" b="1" i="1"/>
                        <m:t>=</m:t>
                      </m:r>
                      <m:rad>
                        <m:radPr>
                          <m:degHide m:val="on"/>
                          <m:ctrlPr>
                            <a:rPr lang="es-EC" i="1"/>
                          </m:ctrlPr>
                        </m:radPr>
                        <m:deg/>
                        <m:e>
                          <m:f>
                            <m:fPr>
                              <m:ctrlPr>
                                <a:rPr lang="es-EC" i="1"/>
                              </m:ctrlPr>
                            </m:fPr>
                            <m:num>
                              <m:r>
                                <a:rPr lang="es-EC" i="1"/>
                                <m:t>𝑘</m:t>
                              </m:r>
                            </m:num>
                            <m:den>
                              <m:r>
                                <a:rPr lang="es-EC" i="1"/>
                                <m:t>𝑚</m:t>
                              </m:r>
                            </m:den>
                          </m:f>
                        </m:e>
                      </m:rad>
                    </m:oMath>
                  </m:oMathPara>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3719594" y="4606533"/>
                <a:ext cx="1284454" cy="910699"/>
              </a:xfrm>
              <a:prstGeom prst="rect">
                <a:avLst/>
              </a:prstGeom>
              <a:blipFill rotWithShape="1">
                <a:blip r:embed="rId4" cstate="print"/>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xmlns="" Requires="a14">
          <p:sp>
            <p:nvSpPr>
              <p:cNvPr id="8" name="7 Rectángulo"/>
              <p:cNvSpPr/>
              <p:nvPr/>
            </p:nvSpPr>
            <p:spPr>
              <a:xfrm>
                <a:off x="6350934" y="4754713"/>
                <a:ext cx="1389418" cy="6185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b="1" i="1"/>
                        <m:t>𝝃</m:t>
                      </m:r>
                      <m:r>
                        <a:rPr lang="es-EC" b="1" i="1"/>
                        <m:t>=</m:t>
                      </m:r>
                      <m:r>
                        <a:rPr lang="es-EC" i="1"/>
                        <m:t> </m:t>
                      </m:r>
                      <m:f>
                        <m:fPr>
                          <m:ctrlPr>
                            <a:rPr lang="es-EC" i="1"/>
                          </m:ctrlPr>
                        </m:fPr>
                        <m:num>
                          <m:r>
                            <a:rPr lang="es-EC" i="1"/>
                            <m:t>𝑐</m:t>
                          </m:r>
                        </m:num>
                        <m:den>
                          <m:r>
                            <a:rPr lang="es-EC" i="1"/>
                            <m:t>2</m:t>
                          </m:r>
                          <m:rad>
                            <m:radPr>
                              <m:degHide m:val="on"/>
                              <m:ctrlPr>
                                <a:rPr lang="es-EC" i="1"/>
                              </m:ctrlPr>
                            </m:radPr>
                            <m:deg/>
                            <m:e>
                              <m:r>
                                <a:rPr lang="es-EC" i="1"/>
                                <m:t>𝑚</m:t>
                              </m:r>
                              <m:r>
                                <a:rPr lang="es-EC" i="1"/>
                                <m:t> </m:t>
                              </m:r>
                              <m:r>
                                <a:rPr lang="es-EC" i="1"/>
                                <m:t>𝑘</m:t>
                              </m:r>
                            </m:e>
                          </m:rad>
                        </m:den>
                      </m:f>
                    </m:oMath>
                  </m:oMathPara>
                </a14:m>
                <a:endParaRPr lang="es-EC" dirty="0"/>
              </a:p>
            </p:txBody>
          </p:sp>
        </mc:Choice>
        <mc:Fallback>
          <p:sp>
            <p:nvSpPr>
              <p:cNvPr id="8" name="7 Rectángulo"/>
              <p:cNvSpPr>
                <a:spLocks noRot="1" noChangeAspect="1" noMove="1" noResize="1" noEditPoints="1" noAdjustHandles="1" noChangeArrowheads="1" noChangeShapeType="1" noTextEdit="1"/>
              </p:cNvSpPr>
              <p:nvPr/>
            </p:nvSpPr>
            <p:spPr>
              <a:xfrm>
                <a:off x="6350934" y="4754713"/>
                <a:ext cx="1389418" cy="618503"/>
              </a:xfrm>
              <a:prstGeom prst="rect">
                <a:avLst/>
              </a:prstGeom>
              <a:blipFill rotWithShape="1">
                <a:blip r:embed="rId5" cstate="print"/>
                <a:stretch>
                  <a:fillRect/>
                </a:stretch>
              </a:blipFill>
            </p:spPr>
            <p:txBody>
              <a:bodyPr/>
              <a:lstStyle/>
              <a:p>
                <a:r>
                  <a:rPr lang="es-EC">
                    <a:noFill/>
                  </a:rPr>
                  <a:t> </a:t>
                </a:r>
              </a:p>
            </p:txBody>
          </p:sp>
        </mc:Fallback>
      </mc:AlternateContent>
      <p:sp>
        <p:nvSpPr>
          <p:cNvPr id="9" name="8 Rectángulo"/>
          <p:cNvSpPr/>
          <p:nvPr/>
        </p:nvSpPr>
        <p:spPr>
          <a:xfrm>
            <a:off x="5835678" y="4218667"/>
            <a:ext cx="2626873" cy="307777"/>
          </a:xfrm>
          <a:prstGeom prst="rect">
            <a:avLst/>
          </a:prstGeom>
        </p:spPr>
        <p:txBody>
          <a:bodyPr wrap="none">
            <a:spAutoFit/>
          </a:bodyPr>
          <a:lstStyle/>
          <a:p>
            <a:r>
              <a:rPr lang="es-EC" sz="1400" dirty="0"/>
              <a:t>Factor de amortiguamiento</a:t>
            </a:r>
          </a:p>
        </p:txBody>
      </p:sp>
      <p:sp>
        <p:nvSpPr>
          <p:cNvPr id="10" name="9 Rectángulo"/>
          <p:cNvSpPr/>
          <p:nvPr/>
        </p:nvSpPr>
        <p:spPr>
          <a:xfrm>
            <a:off x="3524932" y="4293096"/>
            <a:ext cx="1911164" cy="307777"/>
          </a:xfrm>
          <a:prstGeom prst="rect">
            <a:avLst/>
          </a:prstGeom>
        </p:spPr>
        <p:txBody>
          <a:bodyPr wrap="none">
            <a:spAutoFit/>
          </a:bodyPr>
          <a:lstStyle/>
          <a:p>
            <a:r>
              <a:rPr lang="es-EC" sz="1400" dirty="0"/>
              <a:t>Frecuencia natural </a:t>
            </a:r>
          </a:p>
        </p:txBody>
      </p:sp>
      <p:sp>
        <p:nvSpPr>
          <p:cNvPr id="11" name="10 Rectángulo"/>
          <p:cNvSpPr/>
          <p:nvPr/>
        </p:nvSpPr>
        <p:spPr>
          <a:xfrm>
            <a:off x="648072" y="4273932"/>
            <a:ext cx="2483768" cy="523220"/>
          </a:xfrm>
          <a:prstGeom prst="rect">
            <a:avLst/>
          </a:prstGeom>
        </p:spPr>
        <p:txBody>
          <a:bodyPr wrap="square">
            <a:spAutoFit/>
          </a:bodyPr>
          <a:lstStyle/>
          <a:p>
            <a:r>
              <a:rPr lang="es-EC" sz="1400" dirty="0"/>
              <a:t>Relación de la frecuencia </a:t>
            </a:r>
            <a:endParaRPr lang="es-EC" sz="1400" dirty="0" smtClean="0"/>
          </a:p>
          <a:p>
            <a:r>
              <a:rPr lang="es-EC" sz="1400" dirty="0" smtClean="0"/>
              <a:t>de </a:t>
            </a:r>
            <a:r>
              <a:rPr lang="es-EC" sz="1400" dirty="0"/>
              <a:t>la excitación </a:t>
            </a:r>
          </a:p>
        </p:txBody>
      </p:sp>
    </p:spTree>
    <p:extLst>
      <p:ext uri="{BB962C8B-B14F-4D97-AF65-F5344CB8AC3E}">
        <p14:creationId xmlns:p14="http://schemas.microsoft.com/office/powerpoint/2010/main" xmlns="" val="2520688991"/>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1371" y="1375901"/>
            <a:ext cx="7560840" cy="646331"/>
          </a:xfrm>
          <a:prstGeom prst="rect">
            <a:avLst/>
          </a:prstGeom>
        </p:spPr>
        <p:txBody>
          <a:bodyPr wrap="square">
            <a:spAutoFit/>
          </a:bodyPr>
          <a:lstStyle/>
          <a:p>
            <a:r>
              <a:rPr lang="es-EC" dirty="0"/>
              <a:t>Para cálculo del factor de amplificación se elaboró un programa en base a Matlab</a:t>
            </a:r>
            <a:r>
              <a:rPr lang="es-EC" dirty="0" smtClean="0"/>
              <a:t>, denominado </a:t>
            </a:r>
            <a:r>
              <a:rPr lang="es-EC" dirty="0" err="1"/>
              <a:t>Factor_amplificacion</a:t>
            </a:r>
            <a:r>
              <a:rPr lang="es-EC" dirty="0"/>
              <a:t> </a:t>
            </a:r>
          </a:p>
        </p:txBody>
      </p:sp>
      <p:sp>
        <p:nvSpPr>
          <p:cNvPr id="5" name="4 Rectángulo"/>
          <p:cNvSpPr/>
          <p:nvPr/>
        </p:nvSpPr>
        <p:spPr>
          <a:xfrm>
            <a:off x="891371" y="2420888"/>
            <a:ext cx="7344816" cy="1200329"/>
          </a:xfrm>
          <a:prstGeom prst="rect">
            <a:avLst/>
          </a:prstGeom>
        </p:spPr>
        <p:txBody>
          <a:bodyPr wrap="square">
            <a:spAutoFit/>
          </a:bodyPr>
          <a:lstStyle/>
          <a:p>
            <a:r>
              <a:rPr lang="es-EC" dirty="0" smtClean="0"/>
              <a:t>Se ingresan </a:t>
            </a:r>
            <a:r>
              <a:rPr lang="es-EC" dirty="0"/>
              <a:t>todos los valores </a:t>
            </a:r>
            <a:r>
              <a:rPr lang="es-EC" dirty="0" smtClean="0"/>
              <a:t>:</a:t>
            </a:r>
          </a:p>
          <a:p>
            <a:r>
              <a:rPr lang="es-EC" dirty="0" smtClean="0"/>
              <a:t>Base y altura de 4 y 3 metros respectivamente, módulo de </a:t>
            </a:r>
            <a:r>
              <a:rPr lang="es-EC" dirty="0" err="1" smtClean="0"/>
              <a:t>elasticiadad</a:t>
            </a:r>
            <a:r>
              <a:rPr lang="es-EC" dirty="0" smtClean="0"/>
              <a:t> </a:t>
            </a:r>
            <a:r>
              <a:rPr lang="es-EC" dirty="0"/>
              <a:t>1000 </a:t>
            </a:r>
            <a:r>
              <a:rPr lang="es-EC" dirty="0" err="1" smtClean="0"/>
              <a:t>Tn</a:t>
            </a:r>
            <a:r>
              <a:rPr lang="es-EC" dirty="0" smtClean="0"/>
              <a:t>/m</a:t>
            </a:r>
            <a:r>
              <a:rPr lang="es-EC" baseline="30000" dirty="0" smtClean="0"/>
              <a:t>2</a:t>
            </a:r>
            <a:r>
              <a:rPr lang="es-EC" dirty="0" smtClean="0"/>
              <a:t>,el peso específica del suelo </a:t>
            </a:r>
            <a:r>
              <a:rPr lang="es-EC" dirty="0"/>
              <a:t>1.6 </a:t>
            </a:r>
            <a:r>
              <a:rPr lang="es-EC" dirty="0" err="1"/>
              <a:t>Tn</a:t>
            </a:r>
            <a:r>
              <a:rPr lang="es-EC" dirty="0"/>
              <a:t>/m</a:t>
            </a:r>
            <a:r>
              <a:rPr lang="es-EC" baseline="30000" dirty="0"/>
              <a:t>3</a:t>
            </a:r>
            <a:r>
              <a:rPr lang="es-EC" dirty="0"/>
              <a:t> </a:t>
            </a:r>
            <a:r>
              <a:rPr lang="es-EC" dirty="0" smtClean="0"/>
              <a:t>. </a:t>
            </a:r>
            <a:endParaRPr lang="es-EC" dirty="0"/>
          </a:p>
        </p:txBody>
      </p:sp>
      <p:sp>
        <p:nvSpPr>
          <p:cNvPr id="6" name="5 Rectángulo"/>
          <p:cNvSpPr/>
          <p:nvPr/>
        </p:nvSpPr>
        <p:spPr>
          <a:xfrm>
            <a:off x="879167" y="4091663"/>
            <a:ext cx="7200946" cy="923330"/>
          </a:xfrm>
          <a:prstGeom prst="rect">
            <a:avLst/>
          </a:prstGeom>
        </p:spPr>
        <p:txBody>
          <a:bodyPr wrap="none">
            <a:spAutoFit/>
          </a:bodyPr>
          <a:lstStyle/>
          <a:p>
            <a:r>
              <a:rPr lang="es-EC" dirty="0"/>
              <a:t>E</a:t>
            </a:r>
            <a:r>
              <a:rPr lang="es-EC" dirty="0" smtClean="0"/>
              <a:t>l </a:t>
            </a:r>
            <a:r>
              <a:rPr lang="es-EC" dirty="0"/>
              <a:t>Factor de Amplificación </a:t>
            </a:r>
            <a:r>
              <a:rPr lang="es-EC" dirty="0" smtClean="0"/>
              <a:t>calculado es de </a:t>
            </a:r>
            <a:r>
              <a:rPr lang="es-EC" dirty="0" err="1" smtClean="0"/>
              <a:t>de</a:t>
            </a:r>
            <a:r>
              <a:rPr lang="es-EC" dirty="0" smtClean="0"/>
              <a:t> 1.6204, el cual</a:t>
            </a:r>
          </a:p>
          <a:p>
            <a:r>
              <a:rPr lang="es-EC" dirty="0"/>
              <a:t>s</a:t>
            </a:r>
            <a:r>
              <a:rPr lang="es-EC" dirty="0" smtClean="0"/>
              <a:t>e incorpora en los espectros, en las fallas existentes en el</a:t>
            </a:r>
          </a:p>
          <a:p>
            <a:r>
              <a:rPr lang="es-EC" dirty="0" smtClean="0"/>
              <a:t>Golfo de Guayaquil. </a:t>
            </a:r>
            <a:endParaRPr lang="es-EC" dirty="0"/>
          </a:p>
        </p:txBody>
      </p:sp>
    </p:spTree>
    <p:extLst>
      <p:ext uri="{BB962C8B-B14F-4D97-AF65-F5344CB8AC3E}">
        <p14:creationId xmlns:p14="http://schemas.microsoft.com/office/powerpoint/2010/main" xmlns="" val="3293816726"/>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28A0092B-C50C-407E-A947-70E740481C1C}">
                <a14:useLocalDpi xmlns:a14="http://schemas.microsoft.com/office/drawing/2010/main" xmlns="" val="0"/>
              </a:ext>
            </a:extLst>
          </a:blip>
          <a:srcRect l="6556" r="6906" b="5245"/>
          <a:stretch/>
        </p:blipFill>
        <p:spPr bwMode="auto">
          <a:xfrm>
            <a:off x="812900" y="940445"/>
            <a:ext cx="3194100" cy="2659241"/>
          </a:xfrm>
          <a:prstGeom prst="rect">
            <a:avLst/>
          </a:prstGeom>
          <a:noFill/>
          <a:ln w="19050">
            <a:solidFill>
              <a:schemeClr val="tx1"/>
            </a:solidFill>
          </a:ln>
          <a:extLst>
            <a:ext uri="{53640926-AAD7-44D8-BBD7-CCE9431645EC}">
              <a14:shadowObscured xmlns:a14="http://schemas.microsoft.com/office/drawing/2010/main" xmlns=""/>
            </a:ext>
          </a:extLst>
        </p:spPr>
      </p:pic>
      <p:sp>
        <p:nvSpPr>
          <p:cNvPr id="5" name="4 Rectángulo"/>
          <p:cNvSpPr/>
          <p:nvPr/>
        </p:nvSpPr>
        <p:spPr>
          <a:xfrm>
            <a:off x="1222616" y="477879"/>
            <a:ext cx="2452851" cy="369332"/>
          </a:xfrm>
          <a:prstGeom prst="rect">
            <a:avLst/>
          </a:prstGeom>
        </p:spPr>
        <p:txBody>
          <a:bodyPr wrap="none">
            <a:spAutoFit/>
          </a:bodyPr>
          <a:lstStyle/>
          <a:p>
            <a:r>
              <a:rPr lang="es-EC" dirty="0"/>
              <a:t>Falla Amistad Norte</a:t>
            </a:r>
          </a:p>
        </p:txBody>
      </p:sp>
      <p:pic>
        <p:nvPicPr>
          <p:cNvPr id="6" name="5 Imagen"/>
          <p:cNvPicPr/>
          <p:nvPr/>
        </p:nvPicPr>
        <p:blipFill rotWithShape="1">
          <a:blip r:embed="rId3" cstate="print">
            <a:extLst>
              <a:ext uri="{28A0092B-C50C-407E-A947-70E740481C1C}">
                <a14:useLocalDpi xmlns:a14="http://schemas.microsoft.com/office/drawing/2010/main" xmlns="" val="0"/>
              </a:ext>
            </a:extLst>
          </a:blip>
          <a:srcRect l="6719" r="7441" b="6053"/>
          <a:stretch/>
        </p:blipFill>
        <p:spPr bwMode="auto">
          <a:xfrm>
            <a:off x="4570177" y="928241"/>
            <a:ext cx="3459386" cy="2676133"/>
          </a:xfrm>
          <a:prstGeom prst="rect">
            <a:avLst/>
          </a:prstGeom>
          <a:noFill/>
          <a:ln w="19050">
            <a:solidFill>
              <a:schemeClr val="tx1"/>
            </a:solidFill>
          </a:ln>
          <a:extLst>
            <a:ext uri="{53640926-AAD7-44D8-BBD7-CCE9431645EC}">
              <a14:shadowObscured xmlns:a14="http://schemas.microsoft.com/office/drawing/2010/main" xmlns=""/>
            </a:ext>
          </a:extLst>
        </p:spPr>
      </p:pic>
      <p:sp>
        <p:nvSpPr>
          <p:cNvPr id="7" name="6 Rectángulo"/>
          <p:cNvSpPr/>
          <p:nvPr/>
        </p:nvSpPr>
        <p:spPr>
          <a:xfrm>
            <a:off x="5122683" y="477879"/>
            <a:ext cx="2214004" cy="369332"/>
          </a:xfrm>
          <a:prstGeom prst="rect">
            <a:avLst/>
          </a:prstGeom>
        </p:spPr>
        <p:txBody>
          <a:bodyPr wrap="none">
            <a:spAutoFit/>
          </a:bodyPr>
          <a:lstStyle/>
          <a:p>
            <a:r>
              <a:rPr lang="es-EC" dirty="0"/>
              <a:t>Falla Amistad Sur</a:t>
            </a:r>
          </a:p>
        </p:txBody>
      </p:sp>
      <p:pic>
        <p:nvPicPr>
          <p:cNvPr id="8" name="7 Imagen"/>
          <p:cNvPicPr/>
          <p:nvPr/>
        </p:nvPicPr>
        <p:blipFill rotWithShape="1">
          <a:blip r:embed="rId4" cstate="print">
            <a:extLst>
              <a:ext uri="{28A0092B-C50C-407E-A947-70E740481C1C}">
                <a14:useLocalDpi xmlns:a14="http://schemas.microsoft.com/office/drawing/2010/main" xmlns="" val="0"/>
              </a:ext>
            </a:extLst>
          </a:blip>
          <a:srcRect l="5630" t="4600" r="5626" b="4843"/>
          <a:stretch/>
        </p:blipFill>
        <p:spPr bwMode="auto">
          <a:xfrm>
            <a:off x="801316" y="4221088"/>
            <a:ext cx="3194100" cy="2344912"/>
          </a:xfrm>
          <a:prstGeom prst="rect">
            <a:avLst/>
          </a:prstGeom>
          <a:noFill/>
          <a:ln w="19050">
            <a:solidFill>
              <a:schemeClr val="tx1"/>
            </a:solidFill>
          </a:ln>
          <a:extLst>
            <a:ext uri="{53640926-AAD7-44D8-BBD7-CCE9431645EC}">
              <a14:shadowObscured xmlns:a14="http://schemas.microsoft.com/office/drawing/2010/main" xmlns=""/>
            </a:ext>
          </a:extLst>
        </p:spPr>
      </p:pic>
      <p:sp>
        <p:nvSpPr>
          <p:cNvPr id="9" name="8 Rectángulo"/>
          <p:cNvSpPr/>
          <p:nvPr/>
        </p:nvSpPr>
        <p:spPr>
          <a:xfrm>
            <a:off x="1567027" y="3717032"/>
            <a:ext cx="1685846" cy="369332"/>
          </a:xfrm>
          <a:prstGeom prst="rect">
            <a:avLst/>
          </a:prstGeom>
        </p:spPr>
        <p:txBody>
          <a:bodyPr wrap="none">
            <a:spAutoFit/>
          </a:bodyPr>
          <a:lstStyle/>
          <a:p>
            <a:r>
              <a:rPr lang="es-EC" dirty="0"/>
              <a:t>Falla </a:t>
            </a:r>
            <a:r>
              <a:rPr lang="es-EC" dirty="0" err="1"/>
              <a:t>Tenguel</a:t>
            </a:r>
            <a:endParaRPr lang="es-EC" dirty="0"/>
          </a:p>
        </p:txBody>
      </p:sp>
      <p:pic>
        <p:nvPicPr>
          <p:cNvPr id="10" name="9 Imagen"/>
          <p:cNvPicPr/>
          <p:nvPr/>
        </p:nvPicPr>
        <p:blipFill rotWithShape="1">
          <a:blip r:embed="rId5" cstate="print">
            <a:extLst>
              <a:ext uri="{28A0092B-C50C-407E-A947-70E740481C1C}">
                <a14:useLocalDpi xmlns:a14="http://schemas.microsoft.com/office/drawing/2010/main" xmlns="" val="0"/>
              </a:ext>
            </a:extLst>
          </a:blip>
          <a:srcRect l="6901" t="4115" r="7985" b="5085"/>
          <a:stretch/>
        </p:blipFill>
        <p:spPr bwMode="auto">
          <a:xfrm>
            <a:off x="4566233" y="4221088"/>
            <a:ext cx="3459758" cy="2344912"/>
          </a:xfrm>
          <a:prstGeom prst="rect">
            <a:avLst/>
          </a:prstGeom>
          <a:noFill/>
          <a:ln w="19050">
            <a:solidFill>
              <a:schemeClr val="tx1"/>
            </a:solidFill>
          </a:ln>
          <a:extLst>
            <a:ext uri="{53640926-AAD7-44D8-BBD7-CCE9431645EC}">
              <a14:shadowObscured xmlns:a14="http://schemas.microsoft.com/office/drawing/2010/main" xmlns=""/>
            </a:ext>
          </a:extLst>
        </p:spPr>
      </p:pic>
      <p:sp>
        <p:nvSpPr>
          <p:cNvPr id="11" name="10 Rectángulo"/>
          <p:cNvSpPr/>
          <p:nvPr/>
        </p:nvSpPr>
        <p:spPr>
          <a:xfrm>
            <a:off x="5230154" y="3717032"/>
            <a:ext cx="2139432" cy="369332"/>
          </a:xfrm>
          <a:prstGeom prst="rect">
            <a:avLst/>
          </a:prstGeom>
        </p:spPr>
        <p:txBody>
          <a:bodyPr wrap="none">
            <a:spAutoFit/>
          </a:bodyPr>
          <a:lstStyle/>
          <a:p>
            <a:r>
              <a:rPr lang="es-EC" dirty="0"/>
              <a:t>Falla Santa Clara</a:t>
            </a:r>
          </a:p>
        </p:txBody>
      </p:sp>
    </p:spTree>
    <p:extLst>
      <p:ext uri="{BB962C8B-B14F-4D97-AF65-F5344CB8AC3E}">
        <p14:creationId xmlns:p14="http://schemas.microsoft.com/office/powerpoint/2010/main" xmlns="" val="1747189076"/>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04664"/>
            <a:ext cx="8496944" cy="5544616"/>
          </a:xfrm>
          <a:prstGeom prst="rect">
            <a:avLst/>
          </a:prstGeom>
          <a:noFill/>
          <a:ln>
            <a:solidFill>
              <a:schemeClr val="tx1"/>
            </a:solidFill>
          </a:ln>
        </p:spPr>
      </p:pic>
      <p:sp>
        <p:nvSpPr>
          <p:cNvPr id="6" name="1 Título"/>
          <p:cNvSpPr>
            <a:spLocks noGrp="1"/>
          </p:cNvSpPr>
          <p:nvPr>
            <p:ph type="title"/>
          </p:nvPr>
        </p:nvSpPr>
        <p:spPr>
          <a:xfrm>
            <a:off x="323528" y="5877272"/>
            <a:ext cx="8183880" cy="691520"/>
          </a:xfrm>
        </p:spPr>
        <p:txBody>
          <a:bodyPr/>
          <a:lstStyle/>
          <a:p>
            <a:r>
              <a:rPr lang="es-ES" dirty="0"/>
              <a:t>ESPECTRO NEC-11</a:t>
            </a:r>
            <a:endParaRPr lang="es-EC" dirty="0"/>
          </a:p>
        </p:txBody>
      </p:sp>
      <p:sp>
        <p:nvSpPr>
          <p:cNvPr id="8" name="7 Rectángulo"/>
          <p:cNvSpPr/>
          <p:nvPr/>
        </p:nvSpPr>
        <p:spPr>
          <a:xfrm>
            <a:off x="5364088" y="1045478"/>
            <a:ext cx="3305266"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2800" b="1" i="1" dirty="0" smtClean="0"/>
              <a:t>Sierra:  </a:t>
            </a:r>
            <a:r>
              <a:rPr lang="es-ES" sz="2800" b="1" dirty="0" smtClean="0"/>
              <a:t>η=1.8 </a:t>
            </a:r>
            <a:endParaRPr lang="es-ES" sz="2800" b="1" dirty="0"/>
          </a:p>
        </p:txBody>
      </p:sp>
    </p:spTree>
    <p:extLst>
      <p:ext uri="{BB962C8B-B14F-4D97-AF65-F5344CB8AC3E}">
        <p14:creationId xmlns:p14="http://schemas.microsoft.com/office/powerpoint/2010/main" xmlns="" val="1419803523"/>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pic>
        <p:nvPicPr>
          <p:cNvPr id="5" name="Picture 4" descr="D:\Documentos Diego\Tesis\Tesis Diego Sosa Caiza\presentación\gráficos\tectplates.jpg"/>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3959" t="39222" r="19374" b="11200"/>
          <a:stretch/>
        </p:blipFill>
        <p:spPr bwMode="auto">
          <a:xfrm>
            <a:off x="467544" y="476672"/>
            <a:ext cx="4207682" cy="3024336"/>
          </a:xfrm>
          <a:prstGeom prst="roundRect">
            <a:avLst>
              <a:gd name="adj" fmla="val 16667"/>
            </a:avLst>
          </a:prstGeom>
          <a:ln w="15875">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6" name="2 Subtítulo"/>
          <p:cNvSpPr txBox="1">
            <a:spLocks/>
          </p:cNvSpPr>
          <p:nvPr/>
        </p:nvSpPr>
        <p:spPr>
          <a:xfrm>
            <a:off x="4932040" y="764704"/>
            <a:ext cx="3347864" cy="2808308"/>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
              <a:buNone/>
            </a:pPr>
            <a:r>
              <a:rPr lang="es-ES" dirty="0" smtClean="0">
                <a:solidFill>
                  <a:schemeClr val="tx1"/>
                </a:solidFill>
              </a:rPr>
              <a:t>El Ecuador es un país situado en una región caracterizada por su alta sismicidad, ya que se ubica en la </a:t>
            </a:r>
            <a:r>
              <a:rPr lang="es-ES" dirty="0" smtClean="0">
                <a:solidFill>
                  <a:srgbClr val="FF0000"/>
                </a:solidFill>
              </a:rPr>
              <a:t>convergencia entre la Placa de Nazca y la Placa Sudamericana. </a:t>
            </a:r>
            <a:endParaRPr lang="es-EC" dirty="0">
              <a:solidFill>
                <a:srgbClr val="FF0000"/>
              </a:solidFill>
            </a:endParaRPr>
          </a:p>
        </p:txBody>
      </p:sp>
      <p:pic>
        <p:nvPicPr>
          <p:cNvPr id="7" name="Picture 3" descr="D:\Documentos Diego\Tesis\Tesis Diego Sosa Caiza\presentación\gráficos\placas00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3668932"/>
            <a:ext cx="8496944" cy="298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09002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183880" cy="589816"/>
          </a:xfrm>
        </p:spPr>
        <p:txBody>
          <a:bodyPr>
            <a:normAutofit/>
          </a:bodyPr>
          <a:lstStyle/>
          <a:p>
            <a:r>
              <a:rPr lang="es-EC" sz="2800" dirty="0" smtClean="0"/>
              <a:t>PELIGROSIDAD SISMICA DE SALINAS</a:t>
            </a:r>
            <a:endParaRPr lang="es-EC" sz="2800" dirty="0"/>
          </a:p>
        </p:txBody>
      </p:sp>
      <p:sp>
        <p:nvSpPr>
          <p:cNvPr id="4" name="3 Rectángulo"/>
          <p:cNvSpPr/>
          <p:nvPr/>
        </p:nvSpPr>
        <p:spPr>
          <a:xfrm>
            <a:off x="611560" y="1340768"/>
            <a:ext cx="7488832" cy="923330"/>
          </a:xfrm>
          <a:prstGeom prst="rect">
            <a:avLst/>
          </a:prstGeom>
        </p:spPr>
        <p:txBody>
          <a:bodyPr wrap="square">
            <a:spAutoFit/>
          </a:bodyPr>
          <a:lstStyle/>
          <a:p>
            <a:r>
              <a:rPr lang="es-EC" dirty="0"/>
              <a:t>Para encontrar los espectros de respuesta elásticos que podría generar un sismo que se produce en una falla geológica es </a:t>
            </a:r>
            <a:r>
              <a:rPr lang="es-EC" dirty="0" smtClean="0"/>
              <a:t>necesario:</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xmlns="" val="2448205774"/>
              </p:ext>
            </p:extLst>
          </p:nvPr>
        </p:nvGraphicFramePr>
        <p:xfrm>
          <a:off x="1223628" y="2468880"/>
          <a:ext cx="6264696" cy="2926080"/>
        </p:xfrm>
        <a:graphic>
          <a:graphicData uri="http://schemas.openxmlformats.org/drawingml/2006/table">
            <a:tbl>
              <a:tblPr>
                <a:tableStyleId>{2D5ABB26-0587-4C30-8999-92F81FD0307C}</a:tableStyleId>
              </a:tblPr>
              <a:tblGrid>
                <a:gridCol w="3420380"/>
                <a:gridCol w="2844316"/>
              </a:tblGrid>
              <a:tr h="2623820">
                <a:tc>
                  <a:txBody>
                    <a:bodyPr/>
                    <a:lstStyle/>
                    <a:p>
                      <a:pPr marL="457200" indent="450215" algn="l">
                        <a:lnSpc>
                          <a:spcPct val="200000"/>
                        </a:lnSpc>
                        <a:spcAft>
                          <a:spcPts val="0"/>
                        </a:spcAft>
                      </a:pPr>
                      <a:r>
                        <a:rPr lang="es-EC" sz="1200" dirty="0">
                          <a:effectLst/>
                        </a:rPr>
                        <a:t>Tipo de falla:		</a:t>
                      </a:r>
                      <a:r>
                        <a:rPr lang="es-EC" sz="1200" dirty="0" smtClean="0">
                          <a:effectLst/>
                        </a:rPr>
                        <a:t>Profundidad </a:t>
                      </a:r>
                      <a:r>
                        <a:rPr lang="es-EC" sz="1200" dirty="0">
                          <a:effectLst/>
                        </a:rPr>
                        <a:t>de la falla: </a:t>
                      </a:r>
                      <a:endParaRPr lang="es-EC" sz="1100" dirty="0">
                        <a:effectLst/>
                      </a:endParaRPr>
                    </a:p>
                    <a:p>
                      <a:pPr marL="457200" indent="450215" algn="l">
                        <a:lnSpc>
                          <a:spcPct val="200000"/>
                        </a:lnSpc>
                        <a:spcAft>
                          <a:spcPts val="0"/>
                        </a:spcAft>
                      </a:pPr>
                      <a:r>
                        <a:rPr lang="es-EC" sz="1200" dirty="0">
                          <a:effectLst/>
                        </a:rPr>
                        <a:t>Distancia falla-sitio:</a:t>
                      </a:r>
                      <a:endParaRPr lang="es-EC" sz="1100" dirty="0">
                        <a:effectLst/>
                      </a:endParaRPr>
                    </a:p>
                    <a:p>
                      <a:pPr marL="457200" indent="450215" algn="l">
                        <a:lnSpc>
                          <a:spcPct val="200000"/>
                        </a:lnSpc>
                        <a:spcAft>
                          <a:spcPts val="0"/>
                        </a:spcAft>
                      </a:pPr>
                      <a:r>
                        <a:rPr lang="es-EC" sz="1200" dirty="0">
                          <a:effectLst/>
                        </a:rPr>
                        <a:t>Buzamiento aparente: </a:t>
                      </a:r>
                      <a:endParaRPr lang="es-EC" sz="1100" dirty="0">
                        <a:effectLst/>
                      </a:endParaRPr>
                    </a:p>
                    <a:p>
                      <a:pPr marL="457200" indent="450215" algn="l">
                        <a:lnSpc>
                          <a:spcPct val="200000"/>
                        </a:lnSpc>
                        <a:spcAft>
                          <a:spcPts val="0"/>
                        </a:spcAft>
                      </a:pPr>
                      <a:r>
                        <a:rPr lang="es-EC" sz="1200" dirty="0">
                          <a:effectLst/>
                        </a:rPr>
                        <a:t>Ancho de falla: </a:t>
                      </a:r>
                      <a:endParaRPr lang="es-EC" sz="1100" dirty="0">
                        <a:effectLst/>
                      </a:endParaRPr>
                    </a:p>
                    <a:p>
                      <a:pPr marL="457200" indent="450215" algn="l">
                        <a:lnSpc>
                          <a:spcPct val="200000"/>
                        </a:lnSpc>
                        <a:spcAft>
                          <a:spcPts val="0"/>
                        </a:spcAft>
                      </a:pPr>
                      <a:r>
                        <a:rPr lang="es-EC" sz="1200" dirty="0">
                          <a:effectLst/>
                        </a:rPr>
                        <a:t>Posición de la falla: </a:t>
                      </a:r>
                      <a:endParaRPr lang="es-EC" sz="1100" dirty="0">
                        <a:effectLst/>
                      </a:endParaRPr>
                    </a:p>
                    <a:p>
                      <a:pPr marL="457200" indent="450215" algn="l">
                        <a:lnSpc>
                          <a:spcPct val="200000"/>
                        </a:lnSpc>
                        <a:spcAft>
                          <a:spcPts val="0"/>
                        </a:spcAft>
                      </a:pPr>
                      <a:r>
                        <a:rPr lang="es-EC" sz="1200" dirty="0">
                          <a:effectLst/>
                        </a:rPr>
                        <a:t>Vs</a:t>
                      </a:r>
                      <a:r>
                        <a:rPr lang="es-EC" sz="1200" baseline="-25000" dirty="0">
                          <a:effectLst/>
                        </a:rPr>
                        <a:t>30</a:t>
                      </a:r>
                      <a:r>
                        <a:rPr lang="es-EC" sz="1200" dirty="0">
                          <a:effectLst/>
                        </a:rPr>
                        <a:t>: </a:t>
                      </a:r>
                      <a:endParaRPr lang="es-EC" sz="1100" dirty="0">
                        <a:effectLst/>
                      </a:endParaRPr>
                    </a:p>
                    <a:p>
                      <a:pPr marL="457200" indent="450215" algn="l">
                        <a:lnSpc>
                          <a:spcPct val="200000"/>
                        </a:lnSpc>
                        <a:spcAft>
                          <a:spcPts val="0"/>
                        </a:spcAft>
                      </a:pPr>
                      <a:r>
                        <a:rPr lang="es-EC" sz="1200" dirty="0">
                          <a:effectLst/>
                        </a:rPr>
                        <a:t>Magnitud: </a:t>
                      </a:r>
                      <a:endParaRPr lang="es-EC" sz="1100" dirty="0">
                        <a:effectLst/>
                        <a:latin typeface="Calibri"/>
                        <a:ea typeface="Calibri"/>
                        <a:cs typeface="Times New Roman"/>
                      </a:endParaRPr>
                    </a:p>
                  </a:txBody>
                  <a:tcPr marL="44450" marR="44450" marT="0" marB="0"/>
                </a:tc>
                <a:tc>
                  <a:txBody>
                    <a:bodyPr/>
                    <a:lstStyle/>
                    <a:p>
                      <a:pPr marL="457200" algn="l">
                        <a:lnSpc>
                          <a:spcPct val="200000"/>
                        </a:lnSpc>
                        <a:spcAft>
                          <a:spcPts val="0"/>
                        </a:spcAft>
                      </a:pPr>
                      <a:r>
                        <a:rPr lang="en-US" sz="1200" dirty="0" err="1">
                          <a:effectLst/>
                        </a:rPr>
                        <a:t>Inferida</a:t>
                      </a:r>
                      <a:endParaRPr lang="es-EC" sz="1100" dirty="0">
                        <a:effectLst/>
                      </a:endParaRPr>
                    </a:p>
                    <a:p>
                      <a:pPr marL="457200" algn="l">
                        <a:lnSpc>
                          <a:spcPct val="200000"/>
                        </a:lnSpc>
                        <a:spcAft>
                          <a:spcPts val="0"/>
                        </a:spcAft>
                      </a:pPr>
                      <a:r>
                        <a:rPr lang="en-US" sz="1200" dirty="0">
                          <a:effectLst/>
                        </a:rPr>
                        <a:t>20 Km</a:t>
                      </a:r>
                      <a:endParaRPr lang="es-EC" sz="1100" dirty="0">
                        <a:effectLst/>
                      </a:endParaRPr>
                    </a:p>
                    <a:p>
                      <a:pPr marL="457200" algn="l">
                        <a:lnSpc>
                          <a:spcPct val="200000"/>
                        </a:lnSpc>
                        <a:spcAft>
                          <a:spcPts val="0"/>
                        </a:spcAft>
                      </a:pPr>
                      <a:r>
                        <a:rPr lang="en-US" sz="1200" dirty="0">
                          <a:effectLst/>
                        </a:rPr>
                        <a:t>115 Km</a:t>
                      </a:r>
                      <a:endParaRPr lang="es-EC" sz="1100" dirty="0">
                        <a:effectLst/>
                      </a:endParaRPr>
                    </a:p>
                    <a:p>
                      <a:pPr marL="457200" algn="l">
                        <a:lnSpc>
                          <a:spcPct val="200000"/>
                        </a:lnSpc>
                        <a:spcAft>
                          <a:spcPts val="0"/>
                        </a:spcAft>
                      </a:pPr>
                      <a:r>
                        <a:rPr lang="en-US" sz="1200" dirty="0">
                          <a:effectLst/>
                        </a:rPr>
                        <a:t>85°</a:t>
                      </a:r>
                      <a:endParaRPr lang="es-EC" sz="1100" dirty="0">
                        <a:effectLst/>
                      </a:endParaRPr>
                    </a:p>
                    <a:p>
                      <a:pPr marL="457200" algn="l">
                        <a:lnSpc>
                          <a:spcPct val="200000"/>
                        </a:lnSpc>
                        <a:spcAft>
                          <a:spcPts val="0"/>
                        </a:spcAft>
                      </a:pPr>
                      <a:r>
                        <a:rPr lang="en-US" sz="1200" dirty="0">
                          <a:effectLst/>
                        </a:rPr>
                        <a:t>10 Km</a:t>
                      </a:r>
                      <a:endParaRPr lang="es-EC" sz="1100" dirty="0">
                        <a:effectLst/>
                      </a:endParaRPr>
                    </a:p>
                    <a:p>
                      <a:pPr marL="457200" algn="l">
                        <a:lnSpc>
                          <a:spcPct val="200000"/>
                        </a:lnSpc>
                        <a:spcAft>
                          <a:spcPts val="0"/>
                        </a:spcAft>
                      </a:pPr>
                      <a:r>
                        <a:rPr lang="en-US" sz="1200" dirty="0">
                          <a:effectLst/>
                        </a:rPr>
                        <a:t>foot-wall</a:t>
                      </a:r>
                      <a:endParaRPr lang="es-EC" sz="1100" dirty="0">
                        <a:effectLst/>
                      </a:endParaRPr>
                    </a:p>
                    <a:p>
                      <a:pPr marL="457200" algn="l">
                        <a:lnSpc>
                          <a:spcPct val="200000"/>
                        </a:lnSpc>
                        <a:spcAft>
                          <a:spcPts val="0"/>
                        </a:spcAft>
                      </a:pPr>
                      <a:r>
                        <a:rPr lang="es-EC" sz="1200" dirty="0">
                          <a:effectLst/>
                        </a:rPr>
                        <a:t>252,688 m/s</a:t>
                      </a:r>
                      <a:endParaRPr lang="es-EC" sz="1100" dirty="0">
                        <a:effectLst/>
                      </a:endParaRPr>
                    </a:p>
                    <a:p>
                      <a:pPr marL="457200" algn="l">
                        <a:lnSpc>
                          <a:spcPct val="200000"/>
                        </a:lnSpc>
                        <a:spcAft>
                          <a:spcPts val="1000"/>
                        </a:spcAft>
                      </a:pPr>
                      <a:r>
                        <a:rPr lang="es-EC" sz="1200" dirty="0">
                          <a:effectLst/>
                        </a:rPr>
                        <a:t>6,72</a:t>
                      </a:r>
                      <a:endParaRPr lang="es-EC" sz="1100" dirty="0">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xmlns="" val="297589977"/>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4056" y="404664"/>
            <a:ext cx="8183880" cy="445800"/>
          </a:xfrm>
        </p:spPr>
        <p:txBody>
          <a:bodyPr>
            <a:normAutofit fontScale="90000"/>
          </a:bodyPr>
          <a:lstStyle/>
          <a:p>
            <a:r>
              <a:rPr lang="es-EC" sz="2400" dirty="0">
                <a:effectLst/>
              </a:rPr>
              <a:t>VALORES DE PGA </a:t>
            </a:r>
            <a:endParaRPr lang="es-EC" sz="2400" dirty="0"/>
          </a:p>
        </p:txBody>
      </p:sp>
      <p:sp>
        <p:nvSpPr>
          <p:cNvPr id="4" name="3 Rectángulo"/>
          <p:cNvSpPr/>
          <p:nvPr/>
        </p:nvSpPr>
        <p:spPr>
          <a:xfrm>
            <a:off x="755576" y="836712"/>
            <a:ext cx="7848872" cy="1200329"/>
          </a:xfrm>
          <a:prstGeom prst="rect">
            <a:avLst/>
          </a:prstGeom>
        </p:spPr>
        <p:txBody>
          <a:bodyPr wrap="square">
            <a:spAutoFit/>
          </a:bodyPr>
          <a:lstStyle/>
          <a:p>
            <a:r>
              <a:rPr lang="es-EC" dirty="0"/>
              <a:t>Para </a:t>
            </a:r>
            <a:r>
              <a:rPr lang="es-EC" dirty="0" smtClean="0"/>
              <a:t>calcular el PGA,  </a:t>
            </a:r>
            <a:r>
              <a:rPr lang="es-EC" dirty="0"/>
              <a:t>del suelo tipo de salinas es necesario calcular la distancia más cercana al plano de ruptura (</a:t>
            </a:r>
            <a:r>
              <a:rPr lang="es-EC" dirty="0" err="1"/>
              <a:t>Rrup</a:t>
            </a:r>
            <a:r>
              <a:rPr lang="es-EC" dirty="0" smtClean="0"/>
              <a:t>), </a:t>
            </a:r>
            <a:r>
              <a:rPr lang="es-EC" dirty="0"/>
              <a:t>distancia horizontal desde el borde de la ruptura (</a:t>
            </a:r>
            <a:r>
              <a:rPr lang="es-EC" dirty="0" err="1"/>
              <a:t>Rx</a:t>
            </a:r>
            <a:r>
              <a:rPr lang="es-EC" dirty="0" smtClean="0"/>
              <a:t>), </a:t>
            </a:r>
            <a:r>
              <a:rPr lang="es-EC" dirty="0"/>
              <a:t>profundidad menor desde el borde de la ruptura (</a:t>
            </a:r>
            <a:r>
              <a:rPr lang="es-EC" dirty="0" err="1"/>
              <a:t>Ztor</a:t>
            </a:r>
            <a:r>
              <a:rPr lang="es-EC" dirty="0" smtClean="0"/>
              <a:t>).</a:t>
            </a:r>
            <a:endParaRPr lang="es-EC" dirty="0"/>
          </a:p>
        </p:txBody>
      </p:sp>
      <p:pic>
        <p:nvPicPr>
          <p:cNvPr id="5" name="4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2861" y="2132856"/>
            <a:ext cx="4446270" cy="2395855"/>
          </a:xfrm>
          <a:prstGeom prst="rect">
            <a:avLst/>
          </a:prstGeom>
          <a:noFill/>
          <a:ln w="19050">
            <a:solidFill>
              <a:schemeClr val="tx1"/>
            </a:solidFill>
          </a:ln>
        </p:spPr>
      </p:pic>
      <p:sp>
        <p:nvSpPr>
          <p:cNvPr id="6" name="5 Rectángulo"/>
          <p:cNvSpPr/>
          <p:nvPr/>
        </p:nvSpPr>
        <p:spPr>
          <a:xfrm>
            <a:off x="899592" y="4725144"/>
            <a:ext cx="6318448" cy="1200329"/>
          </a:xfrm>
          <a:prstGeom prst="rect">
            <a:avLst/>
          </a:prstGeom>
        </p:spPr>
        <p:txBody>
          <a:bodyPr wrap="square">
            <a:spAutoFit/>
          </a:bodyPr>
          <a:lstStyle/>
          <a:p>
            <a:r>
              <a:rPr lang="es-EC" dirty="0"/>
              <a:t>Los datos obtenidos son:</a:t>
            </a:r>
          </a:p>
          <a:p>
            <a:r>
              <a:rPr lang="es-EC" dirty="0"/>
              <a:t>Por el método de </a:t>
            </a:r>
            <a:r>
              <a:rPr lang="es-EC" dirty="0" err="1"/>
              <a:t>Abrahamson</a:t>
            </a:r>
            <a:r>
              <a:rPr lang="es-EC" dirty="0"/>
              <a:t> el PGA es de 0.0789 g</a:t>
            </a:r>
          </a:p>
          <a:p>
            <a:r>
              <a:rPr lang="es-EC" dirty="0"/>
              <a:t>Por el método de Campbell el PGA es de 0.0481 g</a:t>
            </a:r>
          </a:p>
          <a:p>
            <a:r>
              <a:rPr lang="es-EC" dirty="0"/>
              <a:t>Por el método de </a:t>
            </a:r>
            <a:r>
              <a:rPr lang="es-EC" dirty="0" err="1"/>
              <a:t>Idriss</a:t>
            </a:r>
            <a:r>
              <a:rPr lang="es-EC" dirty="0"/>
              <a:t> el PGA es de 0.0227 g</a:t>
            </a:r>
          </a:p>
        </p:txBody>
      </p:sp>
    </p:spTree>
    <p:extLst>
      <p:ext uri="{BB962C8B-B14F-4D97-AF65-F5344CB8AC3E}">
        <p14:creationId xmlns:p14="http://schemas.microsoft.com/office/powerpoint/2010/main" xmlns="" val="1341698678"/>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6044" y="620688"/>
            <a:ext cx="8183880" cy="589816"/>
          </a:xfrm>
        </p:spPr>
        <p:txBody>
          <a:bodyPr>
            <a:normAutofit/>
          </a:bodyPr>
          <a:lstStyle/>
          <a:p>
            <a:r>
              <a:rPr lang="es-EC" sz="3200" dirty="0" smtClean="0">
                <a:effectLst/>
              </a:rPr>
              <a:t>ESPECTROS OBTENIDOS</a:t>
            </a:r>
            <a:endParaRPr lang="es-EC" sz="3200" dirty="0"/>
          </a:p>
        </p:txBody>
      </p:sp>
      <p:pic>
        <p:nvPicPr>
          <p:cNvPr id="4" name="3 Imagen"/>
          <p:cNvPicPr/>
          <p:nvPr/>
        </p:nvPicPr>
        <p:blipFill rotWithShape="1">
          <a:blip r:embed="rId2" cstate="print">
            <a:extLst>
              <a:ext uri="{28A0092B-C50C-407E-A947-70E740481C1C}">
                <a14:useLocalDpi xmlns:a14="http://schemas.microsoft.com/office/drawing/2010/main" xmlns="" val="0"/>
              </a:ext>
            </a:extLst>
          </a:blip>
          <a:srcRect l="4548" r="7198" b="1515"/>
          <a:stretch/>
        </p:blipFill>
        <p:spPr bwMode="auto">
          <a:xfrm>
            <a:off x="517599" y="1706310"/>
            <a:ext cx="3672409" cy="3358852"/>
          </a:xfrm>
          <a:prstGeom prst="rect">
            <a:avLst/>
          </a:prstGeom>
          <a:noFill/>
          <a:ln w="12700">
            <a:solidFill>
              <a:schemeClr val="tx1"/>
            </a:solidFill>
          </a:ln>
          <a:extLst>
            <a:ext uri="{53640926-AAD7-44D8-BBD7-CCE9431645EC}">
              <a14:shadowObscured xmlns:a14="http://schemas.microsoft.com/office/drawing/2010/main" xmlns=""/>
            </a:ext>
          </a:extLst>
        </p:spPr>
      </p:pic>
      <p:pic>
        <p:nvPicPr>
          <p:cNvPr id="5" name="4 Imagen"/>
          <p:cNvPicPr/>
          <p:nvPr/>
        </p:nvPicPr>
        <p:blipFill rotWithShape="1">
          <a:blip r:embed="rId3" cstate="print">
            <a:extLst>
              <a:ext uri="{28A0092B-C50C-407E-A947-70E740481C1C}">
                <a14:useLocalDpi xmlns:a14="http://schemas.microsoft.com/office/drawing/2010/main" xmlns="" val="0"/>
              </a:ext>
            </a:extLst>
          </a:blip>
          <a:srcRect l="3221" r="7008" b="2273"/>
          <a:stretch/>
        </p:blipFill>
        <p:spPr bwMode="auto">
          <a:xfrm>
            <a:off x="4427984" y="1698050"/>
            <a:ext cx="4057526" cy="3384376"/>
          </a:xfrm>
          <a:prstGeom prst="rect">
            <a:avLst/>
          </a:prstGeom>
          <a:noFill/>
          <a:ln w="12700">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66473786"/>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28A0092B-C50C-407E-A947-70E740481C1C}">
                <a14:useLocalDpi xmlns:a14="http://schemas.microsoft.com/office/drawing/2010/main" xmlns="" val="0"/>
              </a:ext>
            </a:extLst>
          </a:blip>
          <a:srcRect l="2179" t="5085" r="7623"/>
          <a:stretch/>
        </p:blipFill>
        <p:spPr bwMode="auto">
          <a:xfrm>
            <a:off x="2051720" y="1988840"/>
            <a:ext cx="5184576" cy="4021832"/>
          </a:xfrm>
          <a:prstGeom prst="rect">
            <a:avLst/>
          </a:prstGeom>
          <a:noFill/>
          <a:ln w="19050">
            <a:solidFill>
              <a:schemeClr val="tx1"/>
            </a:solidFill>
          </a:ln>
          <a:extLst>
            <a:ext uri="{53640926-AAD7-44D8-BBD7-CCE9431645EC}">
              <a14:shadowObscured xmlns:a14="http://schemas.microsoft.com/office/drawing/2010/main" xmlns=""/>
            </a:ext>
          </a:extLst>
        </p:spPr>
      </p:pic>
      <p:sp>
        <p:nvSpPr>
          <p:cNvPr id="5" name="4 Rectángulo"/>
          <p:cNvSpPr/>
          <p:nvPr/>
        </p:nvSpPr>
        <p:spPr>
          <a:xfrm>
            <a:off x="4211960" y="1128178"/>
            <a:ext cx="4276700" cy="369332"/>
          </a:xfrm>
          <a:prstGeom prst="rect">
            <a:avLst/>
          </a:prstGeom>
        </p:spPr>
        <p:txBody>
          <a:bodyPr wrap="square">
            <a:spAutoFit/>
          </a:bodyPr>
          <a:lstStyle/>
          <a:p>
            <a:r>
              <a:rPr lang="es-EC" dirty="0"/>
              <a:t> </a:t>
            </a:r>
            <a:r>
              <a:rPr lang="es-EC" b="1" dirty="0" smtClean="0"/>
              <a:t>Factor de </a:t>
            </a:r>
            <a:r>
              <a:rPr lang="es-EC" b="1" dirty="0" err="1" smtClean="0"/>
              <a:t>amplificacion</a:t>
            </a:r>
            <a:r>
              <a:rPr lang="es-EC" dirty="0" smtClean="0"/>
              <a:t>: </a:t>
            </a:r>
            <a:r>
              <a:rPr lang="es-EC" dirty="0"/>
              <a:t>1.3381</a:t>
            </a:r>
          </a:p>
        </p:txBody>
      </p:sp>
      <p:graphicFrame>
        <p:nvGraphicFramePr>
          <p:cNvPr id="6" name="5 Tabla"/>
          <p:cNvGraphicFramePr>
            <a:graphicFrameLocks noGrp="1"/>
          </p:cNvGraphicFramePr>
          <p:nvPr>
            <p:extLst>
              <p:ext uri="{D42A27DB-BD31-4B8C-83A1-F6EECF244321}">
                <p14:modId xmlns:p14="http://schemas.microsoft.com/office/powerpoint/2010/main" xmlns="" val="2459205055"/>
              </p:ext>
            </p:extLst>
          </p:nvPr>
        </p:nvGraphicFramePr>
        <p:xfrm>
          <a:off x="683568" y="937173"/>
          <a:ext cx="3125470" cy="841248"/>
        </p:xfrm>
        <a:graphic>
          <a:graphicData uri="http://schemas.openxmlformats.org/drawingml/2006/table">
            <a:tbl>
              <a:tblPr firstRow="1" firstCol="1" bandRow="1">
                <a:tableStyleId>{69CF1AB2-1976-4502-BF36-3FF5EA218861}</a:tableStyleId>
              </a:tblPr>
              <a:tblGrid>
                <a:gridCol w="2049145"/>
                <a:gridCol w="1076325"/>
              </a:tblGrid>
              <a:tr h="0">
                <a:tc>
                  <a:txBody>
                    <a:bodyPr/>
                    <a:lstStyle/>
                    <a:p>
                      <a:pPr algn="ctr">
                        <a:lnSpc>
                          <a:spcPct val="115000"/>
                        </a:lnSpc>
                        <a:spcAft>
                          <a:spcPts val="0"/>
                        </a:spcAft>
                      </a:pPr>
                      <a:r>
                        <a:rPr lang="es-EC" sz="1200">
                          <a:effectLst/>
                        </a:rPr>
                        <a:t>Módulo de Elasticidad</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1500 T/m</a:t>
                      </a:r>
                      <a:r>
                        <a:rPr lang="es-EC" sz="1200" baseline="30000">
                          <a:effectLst/>
                        </a:rPr>
                        <a:t>2</a:t>
                      </a:r>
                      <a:endParaRPr lang="es-EC" sz="110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C" sz="1200">
                          <a:effectLst/>
                        </a:rPr>
                        <a:t>Coeficiente de Poisson</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a:effectLst/>
                        </a:rPr>
                        <a:t>0.30</a:t>
                      </a:r>
                      <a:endParaRPr lang="es-EC" sz="110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C" sz="1200">
                          <a:effectLst/>
                        </a:rPr>
                        <a:t>Peso Especifico</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1.7 T/m</a:t>
                      </a:r>
                      <a:r>
                        <a:rPr lang="es-EC" sz="1200" baseline="30000" dirty="0">
                          <a:effectLst/>
                        </a:rPr>
                        <a:t>3</a:t>
                      </a:r>
                      <a:endParaRPr lang="es-EC"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000130096"/>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183880" cy="589816"/>
          </a:xfrm>
        </p:spPr>
        <p:txBody>
          <a:bodyPr>
            <a:normAutofit fontScale="90000"/>
          </a:bodyPr>
          <a:lstStyle/>
          <a:p>
            <a:r>
              <a:rPr lang="es-EC" sz="2800" dirty="0" smtClean="0"/>
              <a:t>PELIGROSIDAD SISMICA DE GUAYAQUIL</a:t>
            </a:r>
            <a:endParaRPr lang="es-EC" sz="2800" dirty="0"/>
          </a:p>
        </p:txBody>
      </p:sp>
      <p:sp>
        <p:nvSpPr>
          <p:cNvPr id="4" name="3 Rectángulo"/>
          <p:cNvSpPr/>
          <p:nvPr/>
        </p:nvSpPr>
        <p:spPr>
          <a:xfrm>
            <a:off x="611560" y="1340768"/>
            <a:ext cx="7488832" cy="923330"/>
          </a:xfrm>
          <a:prstGeom prst="rect">
            <a:avLst/>
          </a:prstGeom>
        </p:spPr>
        <p:txBody>
          <a:bodyPr wrap="square">
            <a:spAutoFit/>
          </a:bodyPr>
          <a:lstStyle/>
          <a:p>
            <a:r>
              <a:rPr lang="es-EC" dirty="0"/>
              <a:t>Para encontrar los espectros de respuesta elásticos que podría generar un sismo que se produce en una falla geológica es </a:t>
            </a:r>
            <a:r>
              <a:rPr lang="es-EC" dirty="0" smtClean="0"/>
              <a:t>necesario:</a:t>
            </a:r>
            <a:endParaRPr lang="es-EC" dirty="0"/>
          </a:p>
        </p:txBody>
      </p:sp>
      <p:sp>
        <p:nvSpPr>
          <p:cNvPr id="3" name="2 Rectángulo"/>
          <p:cNvSpPr/>
          <p:nvPr/>
        </p:nvSpPr>
        <p:spPr>
          <a:xfrm>
            <a:off x="1547664" y="2636912"/>
            <a:ext cx="6102424" cy="2308324"/>
          </a:xfrm>
          <a:prstGeom prst="rect">
            <a:avLst/>
          </a:prstGeom>
        </p:spPr>
        <p:txBody>
          <a:bodyPr wrap="square">
            <a:spAutoFit/>
          </a:bodyPr>
          <a:lstStyle/>
          <a:p>
            <a:r>
              <a:rPr lang="es-EC" dirty="0" smtClean="0"/>
              <a:t>              Tipo </a:t>
            </a:r>
            <a:r>
              <a:rPr lang="es-EC" dirty="0"/>
              <a:t>de Falla:	</a:t>
            </a:r>
            <a:r>
              <a:rPr lang="es-EC" dirty="0" smtClean="0"/>
              <a:t>    Inversa</a:t>
            </a:r>
            <a:endParaRPr lang="es-EC" dirty="0"/>
          </a:p>
          <a:p>
            <a:r>
              <a:rPr lang="es-EC" dirty="0"/>
              <a:t>Profundidad de la falla: </a:t>
            </a:r>
            <a:r>
              <a:rPr lang="es-EC" dirty="0" smtClean="0"/>
              <a:t>    30 </a:t>
            </a:r>
            <a:r>
              <a:rPr lang="es-EC" dirty="0"/>
              <a:t>Km</a:t>
            </a:r>
          </a:p>
          <a:p>
            <a:r>
              <a:rPr lang="es-EC" dirty="0" smtClean="0"/>
              <a:t>     Distancia </a:t>
            </a:r>
            <a:r>
              <a:rPr lang="es-EC" dirty="0"/>
              <a:t>falla-sitio: </a:t>
            </a:r>
            <a:r>
              <a:rPr lang="es-EC" dirty="0" smtClean="0"/>
              <a:t>    136 </a:t>
            </a:r>
            <a:r>
              <a:rPr lang="es-EC" dirty="0"/>
              <a:t>Km</a:t>
            </a:r>
          </a:p>
          <a:p>
            <a:r>
              <a:rPr lang="es-EC" dirty="0" smtClean="0"/>
              <a:t>  Buzamiento </a:t>
            </a:r>
            <a:r>
              <a:rPr lang="es-EC" dirty="0"/>
              <a:t>aparente: </a:t>
            </a:r>
            <a:r>
              <a:rPr lang="es-EC" dirty="0" smtClean="0"/>
              <a:t>    45</a:t>
            </a:r>
            <a:r>
              <a:rPr lang="es-EC" dirty="0"/>
              <a:t>°</a:t>
            </a:r>
          </a:p>
          <a:p>
            <a:r>
              <a:rPr lang="es-EC" dirty="0" smtClean="0"/>
              <a:t>            Ancho </a:t>
            </a:r>
            <a:r>
              <a:rPr lang="es-EC" dirty="0"/>
              <a:t>de falla: </a:t>
            </a:r>
            <a:r>
              <a:rPr lang="es-EC" dirty="0" smtClean="0"/>
              <a:t>    15 </a:t>
            </a:r>
            <a:r>
              <a:rPr lang="es-EC" dirty="0"/>
              <a:t>Km</a:t>
            </a:r>
          </a:p>
          <a:p>
            <a:r>
              <a:rPr lang="es-EC" dirty="0" smtClean="0"/>
              <a:t>      </a:t>
            </a:r>
            <a:r>
              <a:rPr lang="es-EC" dirty="0" err="1" smtClean="0"/>
              <a:t>Posicion</a:t>
            </a:r>
            <a:r>
              <a:rPr lang="es-EC" dirty="0" smtClean="0"/>
              <a:t> </a:t>
            </a:r>
            <a:r>
              <a:rPr lang="es-EC" dirty="0"/>
              <a:t>de la falla: </a:t>
            </a:r>
            <a:r>
              <a:rPr lang="es-EC" dirty="0" smtClean="0"/>
              <a:t>    </a:t>
            </a:r>
            <a:r>
              <a:rPr lang="es-EC" dirty="0" err="1" smtClean="0"/>
              <a:t>foot-wall</a:t>
            </a:r>
            <a:endParaRPr lang="es-EC" dirty="0"/>
          </a:p>
          <a:p>
            <a:r>
              <a:rPr lang="es-EC" dirty="0" smtClean="0"/>
              <a:t>                           Vs</a:t>
            </a:r>
            <a:r>
              <a:rPr lang="es-EC" baseline="-25000" dirty="0" smtClean="0"/>
              <a:t>30</a:t>
            </a:r>
            <a:r>
              <a:rPr lang="es-EC" baseline="-25000" dirty="0"/>
              <a:t>: </a:t>
            </a:r>
            <a:r>
              <a:rPr lang="es-EC" baseline="-25000" dirty="0" smtClean="0"/>
              <a:t>      </a:t>
            </a:r>
            <a:r>
              <a:rPr lang="es-EC" dirty="0" smtClean="0"/>
              <a:t>220,33 </a:t>
            </a:r>
            <a:r>
              <a:rPr lang="es-EC" dirty="0"/>
              <a:t>m/s</a:t>
            </a:r>
          </a:p>
          <a:p>
            <a:r>
              <a:rPr lang="es-EC" dirty="0" smtClean="0"/>
              <a:t>	        Magnitud</a:t>
            </a:r>
            <a:r>
              <a:rPr lang="es-EC" dirty="0"/>
              <a:t>: </a:t>
            </a:r>
            <a:r>
              <a:rPr lang="es-EC" dirty="0" smtClean="0"/>
              <a:t>    6.43</a:t>
            </a:r>
            <a:endParaRPr lang="es-EC" dirty="0"/>
          </a:p>
        </p:txBody>
      </p:sp>
    </p:spTree>
    <p:extLst>
      <p:ext uri="{BB962C8B-B14F-4D97-AF65-F5344CB8AC3E}">
        <p14:creationId xmlns:p14="http://schemas.microsoft.com/office/powerpoint/2010/main" xmlns="" val="1361629198"/>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4056" y="404664"/>
            <a:ext cx="8183880" cy="445800"/>
          </a:xfrm>
        </p:spPr>
        <p:txBody>
          <a:bodyPr>
            <a:normAutofit fontScale="90000"/>
          </a:bodyPr>
          <a:lstStyle/>
          <a:p>
            <a:r>
              <a:rPr lang="es-EC" sz="2400" dirty="0">
                <a:effectLst/>
              </a:rPr>
              <a:t>VALORES DE PGA </a:t>
            </a:r>
            <a:endParaRPr lang="es-EC" sz="2400" dirty="0"/>
          </a:p>
        </p:txBody>
      </p:sp>
      <p:sp>
        <p:nvSpPr>
          <p:cNvPr id="4" name="3 Rectángulo"/>
          <p:cNvSpPr/>
          <p:nvPr/>
        </p:nvSpPr>
        <p:spPr>
          <a:xfrm>
            <a:off x="755576" y="836712"/>
            <a:ext cx="7848872" cy="1200329"/>
          </a:xfrm>
          <a:prstGeom prst="rect">
            <a:avLst/>
          </a:prstGeom>
        </p:spPr>
        <p:txBody>
          <a:bodyPr wrap="square">
            <a:spAutoFit/>
          </a:bodyPr>
          <a:lstStyle/>
          <a:p>
            <a:r>
              <a:rPr lang="es-EC" dirty="0"/>
              <a:t>Para </a:t>
            </a:r>
            <a:r>
              <a:rPr lang="es-EC" dirty="0" smtClean="0"/>
              <a:t>calcular el PGA,  </a:t>
            </a:r>
            <a:r>
              <a:rPr lang="es-EC" dirty="0"/>
              <a:t>del suelo tipo de salinas es necesario calcular la distancia más cercana al plano de ruptura (</a:t>
            </a:r>
            <a:r>
              <a:rPr lang="es-EC" dirty="0" err="1"/>
              <a:t>Rrup</a:t>
            </a:r>
            <a:r>
              <a:rPr lang="es-EC" dirty="0" smtClean="0"/>
              <a:t>), </a:t>
            </a:r>
            <a:r>
              <a:rPr lang="es-EC" dirty="0"/>
              <a:t>distancia horizontal desde el borde de la ruptura (</a:t>
            </a:r>
            <a:r>
              <a:rPr lang="es-EC" dirty="0" err="1"/>
              <a:t>Rx</a:t>
            </a:r>
            <a:r>
              <a:rPr lang="es-EC" dirty="0" smtClean="0"/>
              <a:t>), </a:t>
            </a:r>
            <a:r>
              <a:rPr lang="es-EC" dirty="0"/>
              <a:t>profundidad menor desde el borde de la ruptura (</a:t>
            </a:r>
            <a:r>
              <a:rPr lang="es-EC" dirty="0" err="1"/>
              <a:t>Ztor</a:t>
            </a:r>
            <a:r>
              <a:rPr lang="es-EC" dirty="0" smtClean="0"/>
              <a:t>).</a:t>
            </a:r>
            <a:endParaRPr lang="es-EC" dirty="0"/>
          </a:p>
        </p:txBody>
      </p:sp>
      <p:sp>
        <p:nvSpPr>
          <p:cNvPr id="6" name="5 Rectángulo"/>
          <p:cNvSpPr/>
          <p:nvPr/>
        </p:nvSpPr>
        <p:spPr>
          <a:xfrm>
            <a:off x="899592" y="4725144"/>
            <a:ext cx="6318448" cy="1200329"/>
          </a:xfrm>
          <a:prstGeom prst="rect">
            <a:avLst/>
          </a:prstGeom>
        </p:spPr>
        <p:txBody>
          <a:bodyPr wrap="square">
            <a:spAutoFit/>
          </a:bodyPr>
          <a:lstStyle/>
          <a:p>
            <a:r>
              <a:rPr lang="es-EC" dirty="0"/>
              <a:t>Los datos obtenidos son:</a:t>
            </a:r>
          </a:p>
          <a:p>
            <a:r>
              <a:rPr lang="es-EC" dirty="0"/>
              <a:t>Por el método de </a:t>
            </a:r>
            <a:r>
              <a:rPr lang="es-EC" dirty="0" err="1"/>
              <a:t>Abrahamson</a:t>
            </a:r>
            <a:r>
              <a:rPr lang="es-EC" dirty="0"/>
              <a:t> el PGA es de </a:t>
            </a:r>
            <a:r>
              <a:rPr lang="es-EC" dirty="0" smtClean="0"/>
              <a:t>0.0457 </a:t>
            </a:r>
            <a:r>
              <a:rPr lang="es-EC" dirty="0"/>
              <a:t>g</a:t>
            </a:r>
          </a:p>
          <a:p>
            <a:r>
              <a:rPr lang="es-EC" dirty="0"/>
              <a:t>Por el método de Campbell el PGA es de 0.0356 </a:t>
            </a:r>
            <a:r>
              <a:rPr lang="es-EC" dirty="0" smtClean="0"/>
              <a:t>g</a:t>
            </a:r>
            <a:endParaRPr lang="es-EC" dirty="0"/>
          </a:p>
          <a:p>
            <a:r>
              <a:rPr lang="es-EC" dirty="0"/>
              <a:t>Por el método de </a:t>
            </a:r>
            <a:r>
              <a:rPr lang="es-EC" dirty="0" err="1"/>
              <a:t>Idriss</a:t>
            </a:r>
            <a:r>
              <a:rPr lang="es-EC" dirty="0"/>
              <a:t> el PGA es de 0.0135 </a:t>
            </a:r>
            <a:r>
              <a:rPr lang="es-EC" dirty="0" smtClean="0"/>
              <a:t>g</a:t>
            </a:r>
            <a:endParaRPr lang="es-EC" dirty="0"/>
          </a:p>
        </p:txBody>
      </p:sp>
      <p:pic>
        <p:nvPicPr>
          <p:cNvPr id="7" name="6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1737" y="2298700"/>
            <a:ext cx="4200525" cy="2260600"/>
          </a:xfrm>
          <a:prstGeom prst="rect">
            <a:avLst/>
          </a:prstGeom>
          <a:noFill/>
          <a:ln w="19050">
            <a:solidFill>
              <a:schemeClr val="tx1"/>
            </a:solidFill>
          </a:ln>
        </p:spPr>
      </p:pic>
    </p:spTree>
    <p:extLst>
      <p:ext uri="{BB962C8B-B14F-4D97-AF65-F5344CB8AC3E}">
        <p14:creationId xmlns:p14="http://schemas.microsoft.com/office/powerpoint/2010/main" xmlns="" val="2175967893"/>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6044" y="620688"/>
            <a:ext cx="8183880" cy="589816"/>
          </a:xfrm>
        </p:spPr>
        <p:txBody>
          <a:bodyPr>
            <a:normAutofit/>
          </a:bodyPr>
          <a:lstStyle/>
          <a:p>
            <a:r>
              <a:rPr lang="es-EC" sz="3200" dirty="0" smtClean="0">
                <a:effectLst/>
              </a:rPr>
              <a:t>ESPECTROS OBTENIDOS</a:t>
            </a:r>
            <a:endParaRPr lang="es-EC" sz="3200" dirty="0"/>
          </a:p>
        </p:txBody>
      </p:sp>
      <p:pic>
        <p:nvPicPr>
          <p:cNvPr id="6" name="5 Imagen"/>
          <p:cNvPicPr/>
          <p:nvPr/>
        </p:nvPicPr>
        <p:blipFill rotWithShape="1">
          <a:blip r:embed="rId2" cstate="print">
            <a:extLst>
              <a:ext uri="{28A0092B-C50C-407E-A947-70E740481C1C}">
                <a14:useLocalDpi xmlns:a14="http://schemas.microsoft.com/office/drawing/2010/main" xmlns="" val="0"/>
              </a:ext>
            </a:extLst>
          </a:blip>
          <a:srcRect l="4359" r="7259"/>
          <a:stretch/>
        </p:blipFill>
        <p:spPr bwMode="auto">
          <a:xfrm>
            <a:off x="539553" y="1708120"/>
            <a:ext cx="3672408" cy="3374306"/>
          </a:xfrm>
          <a:prstGeom prst="rect">
            <a:avLst/>
          </a:prstGeom>
          <a:noFill/>
          <a:ln w="19050">
            <a:solidFill>
              <a:schemeClr val="tx1"/>
            </a:solidFill>
          </a:ln>
          <a:extLst>
            <a:ext uri="{53640926-AAD7-44D8-BBD7-CCE9431645EC}">
              <a14:shadowObscured xmlns:a14="http://schemas.microsoft.com/office/drawing/2010/main" xmlns=""/>
            </a:ext>
          </a:extLst>
        </p:spPr>
      </p:pic>
      <p:pic>
        <p:nvPicPr>
          <p:cNvPr id="7" name="6 Imagen"/>
          <p:cNvPicPr/>
          <p:nvPr/>
        </p:nvPicPr>
        <p:blipFill rotWithShape="1">
          <a:blip r:embed="rId3" cstate="print">
            <a:extLst>
              <a:ext uri="{28A0092B-C50C-407E-A947-70E740481C1C}">
                <a14:useLocalDpi xmlns:a14="http://schemas.microsoft.com/office/drawing/2010/main" xmlns="" val="0"/>
              </a:ext>
            </a:extLst>
          </a:blip>
          <a:srcRect l="2905" r="6897"/>
          <a:stretch/>
        </p:blipFill>
        <p:spPr bwMode="auto">
          <a:xfrm>
            <a:off x="4499992" y="1669269"/>
            <a:ext cx="3874522" cy="3413157"/>
          </a:xfrm>
          <a:prstGeom prst="rect">
            <a:avLst/>
          </a:prstGeom>
          <a:noFill/>
          <a:ln w="19050">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213823503"/>
      </p:ext>
    </p:extLst>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11960" y="1128178"/>
            <a:ext cx="4276700" cy="369332"/>
          </a:xfrm>
          <a:prstGeom prst="rect">
            <a:avLst/>
          </a:prstGeom>
        </p:spPr>
        <p:txBody>
          <a:bodyPr wrap="square">
            <a:spAutoFit/>
          </a:bodyPr>
          <a:lstStyle/>
          <a:p>
            <a:r>
              <a:rPr lang="es-EC" dirty="0"/>
              <a:t> </a:t>
            </a:r>
            <a:r>
              <a:rPr lang="es-EC" b="1" dirty="0" smtClean="0"/>
              <a:t>Factor de </a:t>
            </a:r>
            <a:r>
              <a:rPr lang="es-EC" b="1" dirty="0" err="1" smtClean="0"/>
              <a:t>amplificacion</a:t>
            </a:r>
            <a:r>
              <a:rPr lang="es-EC" dirty="0" smtClean="0"/>
              <a:t>: </a:t>
            </a:r>
            <a:r>
              <a:rPr lang="es-EC" dirty="0"/>
              <a:t>1.6204</a:t>
            </a:r>
          </a:p>
        </p:txBody>
      </p:sp>
      <p:graphicFrame>
        <p:nvGraphicFramePr>
          <p:cNvPr id="6" name="5 Tabla"/>
          <p:cNvGraphicFramePr>
            <a:graphicFrameLocks noGrp="1"/>
          </p:cNvGraphicFramePr>
          <p:nvPr>
            <p:extLst>
              <p:ext uri="{D42A27DB-BD31-4B8C-83A1-F6EECF244321}">
                <p14:modId xmlns:p14="http://schemas.microsoft.com/office/powerpoint/2010/main" xmlns="" val="1325223351"/>
              </p:ext>
            </p:extLst>
          </p:nvPr>
        </p:nvGraphicFramePr>
        <p:xfrm>
          <a:off x="683568" y="937173"/>
          <a:ext cx="3125470" cy="841248"/>
        </p:xfrm>
        <a:graphic>
          <a:graphicData uri="http://schemas.openxmlformats.org/drawingml/2006/table">
            <a:tbl>
              <a:tblPr firstRow="1" firstCol="1" bandRow="1">
                <a:tableStyleId>{69CF1AB2-1976-4502-BF36-3FF5EA218861}</a:tableStyleId>
              </a:tblPr>
              <a:tblGrid>
                <a:gridCol w="2049145"/>
                <a:gridCol w="1076325"/>
              </a:tblGrid>
              <a:tr h="0">
                <a:tc>
                  <a:txBody>
                    <a:bodyPr/>
                    <a:lstStyle/>
                    <a:p>
                      <a:pPr algn="ctr">
                        <a:lnSpc>
                          <a:spcPct val="115000"/>
                        </a:lnSpc>
                        <a:spcAft>
                          <a:spcPts val="0"/>
                        </a:spcAft>
                      </a:pPr>
                      <a:r>
                        <a:rPr lang="es-EC" sz="1200" dirty="0">
                          <a:effectLst/>
                        </a:rPr>
                        <a:t>Módulo de Elasticidad</a:t>
                      </a:r>
                      <a:endParaRPr lang="es-EC"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1000 </a:t>
                      </a:r>
                      <a:r>
                        <a:rPr lang="es-EC" sz="1200" dirty="0">
                          <a:effectLst/>
                        </a:rPr>
                        <a:t>T/m</a:t>
                      </a:r>
                      <a:r>
                        <a:rPr lang="es-EC" sz="1200" baseline="30000" dirty="0">
                          <a:effectLst/>
                        </a:rPr>
                        <a:t>2</a:t>
                      </a:r>
                      <a:endParaRPr lang="es-EC" sz="110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C" sz="1200">
                          <a:effectLst/>
                        </a:rPr>
                        <a:t>Coeficiente de Poisson</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0.20</a:t>
                      </a:r>
                      <a:endParaRPr lang="es-EC" sz="110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C" sz="1200">
                          <a:effectLst/>
                        </a:rPr>
                        <a:t>Peso Especifico</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1.6 </a:t>
                      </a:r>
                      <a:r>
                        <a:rPr lang="es-EC" sz="1200" dirty="0">
                          <a:effectLst/>
                        </a:rPr>
                        <a:t>T/m</a:t>
                      </a:r>
                      <a:r>
                        <a:rPr lang="es-EC" sz="1200" baseline="30000" dirty="0">
                          <a:effectLst/>
                        </a:rPr>
                        <a:t>3</a:t>
                      </a:r>
                      <a:endParaRPr lang="es-EC" sz="1100" dirty="0">
                        <a:effectLst/>
                        <a:latin typeface="Calibri"/>
                        <a:ea typeface="Calibri"/>
                        <a:cs typeface="Times New Roman"/>
                      </a:endParaRPr>
                    </a:p>
                  </a:txBody>
                  <a:tcPr marL="68580" marR="68580" marT="0" marB="0" anchor="ctr"/>
                </a:tc>
              </a:tr>
            </a:tbl>
          </a:graphicData>
        </a:graphic>
      </p:graphicFrame>
      <p:pic>
        <p:nvPicPr>
          <p:cNvPr id="7" name="6 Imagen"/>
          <p:cNvPicPr/>
          <p:nvPr/>
        </p:nvPicPr>
        <p:blipFill rotWithShape="1">
          <a:blip r:embed="rId2" cstate="print">
            <a:extLst>
              <a:ext uri="{28A0092B-C50C-407E-A947-70E740481C1C}">
                <a14:useLocalDpi xmlns:a14="http://schemas.microsoft.com/office/drawing/2010/main" xmlns="" val="0"/>
              </a:ext>
            </a:extLst>
          </a:blip>
          <a:srcRect l="2723" r="7441"/>
          <a:stretch/>
        </p:blipFill>
        <p:spPr bwMode="auto">
          <a:xfrm>
            <a:off x="2136552" y="1988839"/>
            <a:ext cx="4711700" cy="3933825"/>
          </a:xfrm>
          <a:prstGeom prst="rect">
            <a:avLst/>
          </a:prstGeom>
          <a:noFill/>
          <a:ln w="19050">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778947161"/>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183880" cy="589816"/>
          </a:xfrm>
        </p:spPr>
        <p:txBody>
          <a:bodyPr>
            <a:normAutofit/>
          </a:bodyPr>
          <a:lstStyle/>
          <a:p>
            <a:r>
              <a:rPr lang="es-EC" sz="2800" dirty="0" smtClean="0"/>
              <a:t>PELIGROSIDAD SISMICA DE MACHALA</a:t>
            </a:r>
            <a:endParaRPr lang="es-EC" sz="2800" dirty="0"/>
          </a:p>
        </p:txBody>
      </p:sp>
      <p:sp>
        <p:nvSpPr>
          <p:cNvPr id="4" name="3 Rectángulo"/>
          <p:cNvSpPr/>
          <p:nvPr/>
        </p:nvSpPr>
        <p:spPr>
          <a:xfrm>
            <a:off x="611560" y="1340768"/>
            <a:ext cx="7488832" cy="923330"/>
          </a:xfrm>
          <a:prstGeom prst="rect">
            <a:avLst/>
          </a:prstGeom>
        </p:spPr>
        <p:txBody>
          <a:bodyPr wrap="square">
            <a:spAutoFit/>
          </a:bodyPr>
          <a:lstStyle/>
          <a:p>
            <a:r>
              <a:rPr lang="es-EC" dirty="0"/>
              <a:t>Para encontrar los espectros de respuesta elásticos que podría generar un sismo que se produce en una falla geológica es </a:t>
            </a:r>
            <a:r>
              <a:rPr lang="es-EC" dirty="0" smtClean="0"/>
              <a:t>necesario:</a:t>
            </a:r>
            <a:endParaRPr lang="es-EC" dirty="0"/>
          </a:p>
        </p:txBody>
      </p:sp>
      <p:sp>
        <p:nvSpPr>
          <p:cNvPr id="3" name="2 Rectángulo"/>
          <p:cNvSpPr/>
          <p:nvPr/>
        </p:nvSpPr>
        <p:spPr>
          <a:xfrm>
            <a:off x="1547664" y="2636912"/>
            <a:ext cx="6102424" cy="2308324"/>
          </a:xfrm>
          <a:prstGeom prst="rect">
            <a:avLst/>
          </a:prstGeom>
        </p:spPr>
        <p:txBody>
          <a:bodyPr wrap="square">
            <a:spAutoFit/>
          </a:bodyPr>
          <a:lstStyle/>
          <a:p>
            <a:r>
              <a:rPr lang="es-EC" dirty="0" smtClean="0"/>
              <a:t>              Tipo </a:t>
            </a:r>
            <a:r>
              <a:rPr lang="es-EC" dirty="0"/>
              <a:t>de Falla:	</a:t>
            </a:r>
            <a:r>
              <a:rPr lang="es-EC" dirty="0" smtClean="0"/>
              <a:t>    Inversa</a:t>
            </a:r>
            <a:endParaRPr lang="es-EC" dirty="0"/>
          </a:p>
          <a:p>
            <a:r>
              <a:rPr lang="es-EC" dirty="0"/>
              <a:t>Profundidad de la falla: </a:t>
            </a:r>
            <a:r>
              <a:rPr lang="es-EC" dirty="0" smtClean="0"/>
              <a:t>    12 </a:t>
            </a:r>
            <a:r>
              <a:rPr lang="es-EC" dirty="0"/>
              <a:t>Km</a:t>
            </a:r>
          </a:p>
          <a:p>
            <a:r>
              <a:rPr lang="es-EC" dirty="0" smtClean="0"/>
              <a:t>     Distancia </a:t>
            </a:r>
            <a:r>
              <a:rPr lang="es-EC" dirty="0"/>
              <a:t>falla-sitio: </a:t>
            </a:r>
            <a:r>
              <a:rPr lang="es-EC" dirty="0" smtClean="0"/>
              <a:t>    86 </a:t>
            </a:r>
            <a:r>
              <a:rPr lang="es-EC" dirty="0"/>
              <a:t>Km</a:t>
            </a:r>
          </a:p>
          <a:p>
            <a:r>
              <a:rPr lang="es-EC" dirty="0" smtClean="0"/>
              <a:t>  Buzamiento </a:t>
            </a:r>
            <a:r>
              <a:rPr lang="es-EC" dirty="0"/>
              <a:t>aparente: </a:t>
            </a:r>
            <a:r>
              <a:rPr lang="es-EC" dirty="0" smtClean="0"/>
              <a:t>    85</a:t>
            </a:r>
            <a:r>
              <a:rPr lang="es-EC" dirty="0"/>
              <a:t>°</a:t>
            </a:r>
          </a:p>
          <a:p>
            <a:r>
              <a:rPr lang="es-EC" dirty="0" smtClean="0"/>
              <a:t>            Ancho </a:t>
            </a:r>
            <a:r>
              <a:rPr lang="es-EC" dirty="0"/>
              <a:t>de falla: </a:t>
            </a:r>
            <a:r>
              <a:rPr lang="es-EC" dirty="0" smtClean="0"/>
              <a:t>    10 </a:t>
            </a:r>
            <a:r>
              <a:rPr lang="es-EC" dirty="0"/>
              <a:t>Km</a:t>
            </a:r>
          </a:p>
          <a:p>
            <a:r>
              <a:rPr lang="es-EC" dirty="0" smtClean="0"/>
              <a:t>      </a:t>
            </a:r>
            <a:r>
              <a:rPr lang="es-EC" dirty="0" err="1" smtClean="0"/>
              <a:t>Posicion</a:t>
            </a:r>
            <a:r>
              <a:rPr lang="es-EC" dirty="0" smtClean="0"/>
              <a:t> </a:t>
            </a:r>
            <a:r>
              <a:rPr lang="es-EC" dirty="0"/>
              <a:t>de la falla: </a:t>
            </a:r>
            <a:r>
              <a:rPr lang="es-EC" dirty="0" smtClean="0"/>
              <a:t>    </a:t>
            </a:r>
            <a:r>
              <a:rPr lang="es-EC" dirty="0" err="1" smtClean="0"/>
              <a:t>foot-wall</a:t>
            </a:r>
            <a:endParaRPr lang="es-EC" dirty="0"/>
          </a:p>
          <a:p>
            <a:r>
              <a:rPr lang="es-EC" dirty="0" smtClean="0"/>
              <a:t>                           Vs</a:t>
            </a:r>
            <a:r>
              <a:rPr lang="es-EC" baseline="-25000" dirty="0" smtClean="0"/>
              <a:t>30</a:t>
            </a:r>
            <a:r>
              <a:rPr lang="es-EC" baseline="-25000" dirty="0"/>
              <a:t>: </a:t>
            </a:r>
            <a:r>
              <a:rPr lang="es-EC" baseline="-25000" dirty="0" smtClean="0"/>
              <a:t>      </a:t>
            </a:r>
            <a:r>
              <a:rPr lang="es-EC" dirty="0" smtClean="0"/>
              <a:t>213,85 </a:t>
            </a:r>
            <a:r>
              <a:rPr lang="es-EC" dirty="0"/>
              <a:t>m/s</a:t>
            </a:r>
          </a:p>
          <a:p>
            <a:r>
              <a:rPr lang="es-EC" dirty="0" smtClean="0"/>
              <a:t>	        Magnitud</a:t>
            </a:r>
            <a:r>
              <a:rPr lang="es-EC" dirty="0"/>
              <a:t>: </a:t>
            </a:r>
            <a:r>
              <a:rPr lang="es-EC" dirty="0" smtClean="0"/>
              <a:t>    6.6</a:t>
            </a:r>
            <a:endParaRPr lang="es-EC" dirty="0"/>
          </a:p>
        </p:txBody>
      </p:sp>
    </p:spTree>
    <p:extLst>
      <p:ext uri="{BB962C8B-B14F-4D97-AF65-F5344CB8AC3E}">
        <p14:creationId xmlns:p14="http://schemas.microsoft.com/office/powerpoint/2010/main" xmlns="" val="2818545636"/>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4056" y="404664"/>
            <a:ext cx="8183880" cy="445800"/>
          </a:xfrm>
        </p:spPr>
        <p:txBody>
          <a:bodyPr>
            <a:normAutofit fontScale="90000"/>
          </a:bodyPr>
          <a:lstStyle/>
          <a:p>
            <a:r>
              <a:rPr lang="es-EC" sz="2400" dirty="0">
                <a:effectLst/>
              </a:rPr>
              <a:t>VALORES DE PGA </a:t>
            </a:r>
            <a:endParaRPr lang="es-EC" sz="2400" dirty="0"/>
          </a:p>
        </p:txBody>
      </p:sp>
      <p:sp>
        <p:nvSpPr>
          <p:cNvPr id="4" name="3 Rectángulo"/>
          <p:cNvSpPr/>
          <p:nvPr/>
        </p:nvSpPr>
        <p:spPr>
          <a:xfrm>
            <a:off x="755576" y="836712"/>
            <a:ext cx="7848872" cy="1200329"/>
          </a:xfrm>
          <a:prstGeom prst="rect">
            <a:avLst/>
          </a:prstGeom>
        </p:spPr>
        <p:txBody>
          <a:bodyPr wrap="square">
            <a:spAutoFit/>
          </a:bodyPr>
          <a:lstStyle/>
          <a:p>
            <a:r>
              <a:rPr lang="es-EC" dirty="0"/>
              <a:t>Para </a:t>
            </a:r>
            <a:r>
              <a:rPr lang="es-EC" dirty="0" smtClean="0"/>
              <a:t>calcular el PGA,  </a:t>
            </a:r>
            <a:r>
              <a:rPr lang="es-EC" dirty="0"/>
              <a:t>del suelo tipo de salinas es necesario calcular la distancia más cercana al plano de ruptura (</a:t>
            </a:r>
            <a:r>
              <a:rPr lang="es-EC" dirty="0" err="1"/>
              <a:t>Rrup</a:t>
            </a:r>
            <a:r>
              <a:rPr lang="es-EC" dirty="0" smtClean="0"/>
              <a:t>), </a:t>
            </a:r>
            <a:r>
              <a:rPr lang="es-EC" dirty="0"/>
              <a:t>distancia horizontal desde el borde de la ruptura (</a:t>
            </a:r>
            <a:r>
              <a:rPr lang="es-EC" dirty="0" err="1"/>
              <a:t>Rx</a:t>
            </a:r>
            <a:r>
              <a:rPr lang="es-EC" dirty="0" smtClean="0"/>
              <a:t>), </a:t>
            </a:r>
            <a:r>
              <a:rPr lang="es-EC" dirty="0"/>
              <a:t>profundidad menor desde el borde de la ruptura (</a:t>
            </a:r>
            <a:r>
              <a:rPr lang="es-EC" dirty="0" err="1"/>
              <a:t>Ztor</a:t>
            </a:r>
            <a:r>
              <a:rPr lang="es-EC" dirty="0" smtClean="0"/>
              <a:t>).</a:t>
            </a:r>
            <a:endParaRPr lang="es-EC" dirty="0"/>
          </a:p>
        </p:txBody>
      </p:sp>
      <p:sp>
        <p:nvSpPr>
          <p:cNvPr id="6" name="5 Rectángulo"/>
          <p:cNvSpPr/>
          <p:nvPr/>
        </p:nvSpPr>
        <p:spPr>
          <a:xfrm>
            <a:off x="899592" y="4725144"/>
            <a:ext cx="6318448" cy="1200329"/>
          </a:xfrm>
          <a:prstGeom prst="rect">
            <a:avLst/>
          </a:prstGeom>
        </p:spPr>
        <p:txBody>
          <a:bodyPr wrap="square">
            <a:spAutoFit/>
          </a:bodyPr>
          <a:lstStyle/>
          <a:p>
            <a:r>
              <a:rPr lang="es-EC" dirty="0"/>
              <a:t>Los datos obtenidos son:</a:t>
            </a:r>
          </a:p>
          <a:p>
            <a:r>
              <a:rPr lang="es-EC" dirty="0"/>
              <a:t>Por el método de </a:t>
            </a:r>
            <a:r>
              <a:rPr lang="es-EC" dirty="0" err="1"/>
              <a:t>Abrahamson</a:t>
            </a:r>
            <a:r>
              <a:rPr lang="es-EC" dirty="0"/>
              <a:t> el PGA es de </a:t>
            </a:r>
            <a:r>
              <a:rPr lang="es-EC" dirty="0" smtClean="0"/>
              <a:t>0.0</a:t>
            </a:r>
            <a:r>
              <a:rPr lang="es-EC" dirty="0"/>
              <a:t>804</a:t>
            </a:r>
            <a:r>
              <a:rPr lang="es-EC" dirty="0" smtClean="0"/>
              <a:t> </a:t>
            </a:r>
            <a:r>
              <a:rPr lang="es-EC" dirty="0"/>
              <a:t>g</a:t>
            </a:r>
          </a:p>
          <a:p>
            <a:r>
              <a:rPr lang="es-EC" dirty="0"/>
              <a:t>Por el método de Campbell el PGA es de </a:t>
            </a:r>
            <a:r>
              <a:rPr lang="es-EC" dirty="0" smtClean="0"/>
              <a:t>0.0</a:t>
            </a:r>
            <a:r>
              <a:rPr lang="es-EC" dirty="0"/>
              <a:t>642</a:t>
            </a:r>
            <a:r>
              <a:rPr lang="es-EC" dirty="0" smtClean="0"/>
              <a:t> g</a:t>
            </a:r>
            <a:endParaRPr lang="es-EC" dirty="0"/>
          </a:p>
          <a:p>
            <a:r>
              <a:rPr lang="es-EC" dirty="0"/>
              <a:t>Por el método de </a:t>
            </a:r>
            <a:r>
              <a:rPr lang="es-EC" dirty="0" err="1"/>
              <a:t>Idriss</a:t>
            </a:r>
            <a:r>
              <a:rPr lang="es-EC" dirty="0"/>
              <a:t> el PGA es de </a:t>
            </a:r>
            <a:r>
              <a:rPr lang="es-EC" dirty="0" smtClean="0"/>
              <a:t>0.0</a:t>
            </a:r>
            <a:r>
              <a:rPr lang="es-EC" dirty="0"/>
              <a:t>292</a:t>
            </a:r>
            <a:r>
              <a:rPr lang="es-EC" dirty="0" smtClean="0"/>
              <a:t> g</a:t>
            </a:r>
            <a:endParaRPr lang="es-EC" dirty="0"/>
          </a:p>
        </p:txBody>
      </p:sp>
      <p:pic>
        <p:nvPicPr>
          <p:cNvPr id="8" name="7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47925" y="2285682"/>
            <a:ext cx="4248150" cy="2286635"/>
          </a:xfrm>
          <a:prstGeom prst="rect">
            <a:avLst/>
          </a:prstGeom>
          <a:noFill/>
          <a:ln w="19050">
            <a:solidFill>
              <a:schemeClr val="tx1"/>
            </a:solidFill>
          </a:ln>
        </p:spPr>
      </p:pic>
    </p:spTree>
    <p:extLst>
      <p:ext uri="{BB962C8B-B14F-4D97-AF65-F5344CB8AC3E}">
        <p14:creationId xmlns:p14="http://schemas.microsoft.com/office/powerpoint/2010/main" xmlns="" val="2265132558"/>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683568" y="548680"/>
            <a:ext cx="7726989" cy="63051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s-ES" sz="2200" dirty="0" smtClean="0"/>
              <a:t>OBTENCIÓN DE ESPECTROS</a:t>
            </a:r>
            <a:endParaRPr lang="es-MX" sz="2200" dirty="0"/>
          </a:p>
        </p:txBody>
      </p:sp>
      <p:sp>
        <p:nvSpPr>
          <p:cNvPr id="8" name="2 Marcador de contenido"/>
          <p:cNvSpPr>
            <a:spLocks noGrp="1"/>
          </p:cNvSpPr>
          <p:nvPr>
            <p:ph idx="1"/>
          </p:nvPr>
        </p:nvSpPr>
        <p:spPr>
          <a:xfrm>
            <a:off x="395536" y="1412776"/>
            <a:ext cx="7780532" cy="576064"/>
          </a:xfrm>
        </p:spPr>
        <p:txBody>
          <a:bodyPr>
            <a:normAutofit/>
          </a:bodyPr>
          <a:lstStyle/>
          <a:p>
            <a:pPr marL="0" indent="0">
              <a:buNone/>
            </a:pPr>
            <a:r>
              <a:rPr lang="es-ES" sz="1800" b="1" dirty="0">
                <a:solidFill>
                  <a:schemeClr val="tx2"/>
                </a:solidFill>
              </a:rPr>
              <a:t>Método de </a:t>
            </a:r>
            <a:r>
              <a:rPr lang="es-ES" sz="1800" b="1" dirty="0" err="1">
                <a:solidFill>
                  <a:schemeClr val="tx2"/>
                </a:solidFill>
              </a:rPr>
              <a:t>Abrahamson</a:t>
            </a:r>
            <a:r>
              <a:rPr lang="es-ES" sz="1800" b="1" dirty="0">
                <a:solidFill>
                  <a:schemeClr val="tx2"/>
                </a:solidFill>
              </a:rPr>
              <a:t> y </a:t>
            </a:r>
            <a:r>
              <a:rPr lang="es-ES" sz="1800" b="1" dirty="0" smtClean="0">
                <a:solidFill>
                  <a:schemeClr val="tx2"/>
                </a:solidFill>
              </a:rPr>
              <a:t>Silva</a:t>
            </a:r>
          </a:p>
          <a:p>
            <a:pPr marL="0" indent="0">
              <a:buNone/>
            </a:pPr>
            <a:endParaRPr lang="es-MX" sz="1800" b="1" dirty="0">
              <a:solidFill>
                <a:schemeClr val="tx2"/>
              </a:solidFill>
            </a:endParaRPr>
          </a:p>
        </p:txBody>
      </p:sp>
      <mc:AlternateContent xmlns:mc="http://schemas.openxmlformats.org/markup-compatibility/2006">
        <mc:Choice xmlns:a14="http://schemas.microsoft.com/office/drawing/2010/main" xmlns="" Requires="a14">
          <p:sp>
            <p:nvSpPr>
              <p:cNvPr id="9" name="8 Rectángulo"/>
              <p:cNvSpPr/>
              <p:nvPr/>
            </p:nvSpPr>
            <p:spPr>
              <a:xfrm>
                <a:off x="538684" y="1988840"/>
                <a:ext cx="7529965" cy="10718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s-MX" i="1">
                              <a:latin typeface="Cambria Math"/>
                            </a:rPr>
                          </m:ctrlPr>
                        </m:funcPr>
                        <m:fName>
                          <m:r>
                            <m:rPr>
                              <m:sty m:val="p"/>
                            </m:rPr>
                            <a:rPr lang="es-ES">
                              <a:latin typeface="Cambria Math"/>
                            </a:rPr>
                            <m:t>ln</m:t>
                          </m:r>
                        </m:fName>
                        <m:e>
                          <m:r>
                            <a:rPr lang="es-ES" i="1">
                              <a:latin typeface="Cambria Math"/>
                            </a:rPr>
                            <m:t>𝑆𝑎</m:t>
                          </m:r>
                          <m:d>
                            <m:dPr>
                              <m:ctrlPr>
                                <a:rPr lang="es-MX" i="1">
                                  <a:latin typeface="Cambria Math"/>
                                </a:rPr>
                              </m:ctrlPr>
                            </m:dPr>
                            <m:e>
                              <m:r>
                                <a:rPr lang="es-ES" i="1">
                                  <a:latin typeface="Cambria Math"/>
                                </a:rPr>
                                <m:t>𝑔</m:t>
                              </m:r>
                            </m:e>
                          </m:d>
                          <m:r>
                            <a:rPr lang="es-ES">
                              <a:latin typeface="Cambria Math"/>
                            </a:rPr>
                            <m:t>=</m:t>
                          </m:r>
                          <m:sSub>
                            <m:sSubPr>
                              <m:ctrlPr>
                                <a:rPr lang="es-MX" i="1">
                                  <a:latin typeface="Cambria Math"/>
                                </a:rPr>
                              </m:ctrlPr>
                            </m:sSubPr>
                            <m:e>
                              <m:r>
                                <a:rPr lang="es-ES" i="1">
                                  <a:latin typeface="Cambria Math"/>
                                </a:rPr>
                                <m:t>𝑓</m:t>
                              </m:r>
                            </m:e>
                            <m:sub>
                              <m:r>
                                <a:rPr lang="es-ES">
                                  <a:latin typeface="Cambria Math"/>
                                </a:rPr>
                                <m:t>1</m:t>
                              </m:r>
                            </m:sub>
                          </m:sSub>
                          <m:d>
                            <m:dPr>
                              <m:ctrlPr>
                                <a:rPr lang="es-MX" i="1">
                                  <a:latin typeface="Cambria Math"/>
                                </a:rPr>
                              </m:ctrlPr>
                            </m:dPr>
                            <m:e>
                              <m:r>
                                <a:rPr lang="es-ES" i="1">
                                  <a:latin typeface="Cambria Math"/>
                                </a:rPr>
                                <m:t>𝑀</m:t>
                              </m:r>
                              <m:r>
                                <a:rPr lang="es-ES">
                                  <a:latin typeface="Cambria Math"/>
                                </a:rPr>
                                <m:t>, </m:t>
                              </m:r>
                              <m:sSub>
                                <m:sSubPr>
                                  <m:ctrlPr>
                                    <a:rPr lang="es-MX" i="1">
                                      <a:latin typeface="Cambria Math"/>
                                    </a:rPr>
                                  </m:ctrlPr>
                                </m:sSubPr>
                                <m:e>
                                  <m:r>
                                    <a:rPr lang="es-ES" i="1">
                                      <a:latin typeface="Cambria Math"/>
                                    </a:rPr>
                                    <m:t>𝑅</m:t>
                                  </m:r>
                                </m:e>
                                <m:sub>
                                  <m:r>
                                    <a:rPr lang="es-ES" i="1">
                                      <a:latin typeface="Cambria Math"/>
                                    </a:rPr>
                                    <m:t>𝑟𝑢𝑝</m:t>
                                  </m:r>
                                </m:sub>
                              </m:sSub>
                            </m:e>
                          </m:d>
                          <m:r>
                            <a:rPr lang="es-ES">
                              <a:latin typeface="Cambria Math"/>
                            </a:rPr>
                            <m:t>+</m:t>
                          </m:r>
                          <m:sSub>
                            <m:sSubPr>
                              <m:ctrlPr>
                                <a:rPr lang="es-MX" i="1">
                                  <a:latin typeface="Cambria Math"/>
                                </a:rPr>
                              </m:ctrlPr>
                            </m:sSubPr>
                            <m:e>
                              <m:r>
                                <a:rPr lang="es-ES" i="1">
                                  <a:latin typeface="Cambria Math"/>
                                </a:rPr>
                                <m:t>𝑎</m:t>
                              </m:r>
                            </m:e>
                            <m:sub>
                              <m:r>
                                <a:rPr lang="es-ES">
                                  <a:latin typeface="Cambria Math"/>
                                </a:rPr>
                                <m:t>12</m:t>
                              </m:r>
                            </m:sub>
                          </m:sSub>
                          <m:sSub>
                            <m:sSubPr>
                              <m:ctrlPr>
                                <a:rPr lang="es-MX" i="1">
                                  <a:latin typeface="Cambria Math"/>
                                </a:rPr>
                              </m:ctrlPr>
                            </m:sSubPr>
                            <m:e>
                              <m:r>
                                <a:rPr lang="es-ES" i="1">
                                  <a:latin typeface="Cambria Math"/>
                                </a:rPr>
                                <m:t>𝐹</m:t>
                              </m:r>
                            </m:e>
                            <m:sub>
                              <m:r>
                                <a:rPr lang="es-ES" i="1">
                                  <a:latin typeface="Cambria Math"/>
                                </a:rPr>
                                <m:t>𝑅𝑉</m:t>
                              </m:r>
                            </m:sub>
                          </m:sSub>
                          <m:r>
                            <a:rPr lang="es-ES">
                              <a:latin typeface="Cambria Math"/>
                            </a:rPr>
                            <m:t>+</m:t>
                          </m:r>
                          <m:sSub>
                            <m:sSubPr>
                              <m:ctrlPr>
                                <a:rPr lang="es-MX" i="1">
                                  <a:latin typeface="Cambria Math"/>
                                </a:rPr>
                              </m:ctrlPr>
                            </m:sSubPr>
                            <m:e>
                              <m:r>
                                <a:rPr lang="es-ES" i="1">
                                  <a:latin typeface="Cambria Math"/>
                                </a:rPr>
                                <m:t>𝑎</m:t>
                              </m:r>
                            </m:e>
                            <m:sub>
                              <m:r>
                                <a:rPr lang="es-ES">
                                  <a:latin typeface="Cambria Math"/>
                                </a:rPr>
                                <m:t>13</m:t>
                              </m:r>
                            </m:sub>
                          </m:sSub>
                          <m:sSub>
                            <m:sSubPr>
                              <m:ctrlPr>
                                <a:rPr lang="es-MX" i="1">
                                  <a:latin typeface="Cambria Math"/>
                                </a:rPr>
                              </m:ctrlPr>
                            </m:sSubPr>
                            <m:e>
                              <m:r>
                                <a:rPr lang="es-ES" i="1">
                                  <a:latin typeface="Cambria Math"/>
                                </a:rPr>
                                <m:t>𝐹</m:t>
                              </m:r>
                            </m:e>
                            <m:sub>
                              <m:r>
                                <a:rPr lang="es-ES" i="1">
                                  <a:latin typeface="Cambria Math"/>
                                </a:rPr>
                                <m:t>𝑁𝑀</m:t>
                              </m:r>
                            </m:sub>
                          </m:sSub>
                          <m:r>
                            <a:rPr lang="es-ES">
                              <a:latin typeface="Cambria Math"/>
                            </a:rPr>
                            <m:t>+</m:t>
                          </m:r>
                          <m:sSub>
                            <m:sSubPr>
                              <m:ctrlPr>
                                <a:rPr lang="es-MX" i="1">
                                  <a:latin typeface="Cambria Math"/>
                                </a:rPr>
                              </m:ctrlPr>
                            </m:sSubPr>
                            <m:e>
                              <m:r>
                                <a:rPr lang="es-ES" i="1">
                                  <a:latin typeface="Cambria Math"/>
                                </a:rPr>
                                <m:t>𝑎</m:t>
                              </m:r>
                            </m:e>
                            <m:sub>
                              <m:r>
                                <a:rPr lang="es-ES">
                                  <a:latin typeface="Cambria Math"/>
                                </a:rPr>
                                <m:t>15</m:t>
                              </m:r>
                            </m:sub>
                          </m:sSub>
                          <m:sSub>
                            <m:sSubPr>
                              <m:ctrlPr>
                                <a:rPr lang="es-MX" i="1">
                                  <a:latin typeface="Cambria Math"/>
                                </a:rPr>
                              </m:ctrlPr>
                            </m:sSubPr>
                            <m:e>
                              <m:r>
                                <a:rPr lang="es-ES" i="1">
                                  <a:latin typeface="Cambria Math"/>
                                </a:rPr>
                                <m:t>𝐹</m:t>
                              </m:r>
                            </m:e>
                            <m:sub>
                              <m:r>
                                <a:rPr lang="es-ES" i="1">
                                  <a:latin typeface="Cambria Math"/>
                                </a:rPr>
                                <m:t>𝐴𝑆</m:t>
                              </m:r>
                            </m:sub>
                          </m:sSub>
                          <m:r>
                            <a:rPr lang="es-ES">
                              <a:latin typeface="Cambria Math"/>
                            </a:rPr>
                            <m:t>+</m:t>
                          </m:r>
                          <m:sSub>
                            <m:sSubPr>
                              <m:ctrlPr>
                                <a:rPr lang="es-MX" i="1">
                                  <a:latin typeface="Cambria Math"/>
                                </a:rPr>
                              </m:ctrlPr>
                            </m:sSubPr>
                            <m:e>
                              <m:r>
                                <a:rPr lang="es-ES" i="1">
                                  <a:latin typeface="Cambria Math"/>
                                </a:rPr>
                                <m:t>𝑓</m:t>
                              </m:r>
                            </m:e>
                            <m:sub>
                              <m:r>
                                <a:rPr lang="es-ES">
                                  <a:latin typeface="Cambria Math"/>
                                </a:rPr>
                                <m:t>5</m:t>
                              </m:r>
                            </m:sub>
                          </m:sSub>
                          <m:r>
                            <a:rPr lang="es-ES">
                              <a:latin typeface="Cambria Math"/>
                            </a:rPr>
                            <m:t>(</m:t>
                          </m:r>
                          <m:sSub>
                            <m:sSubPr>
                              <m:ctrlPr>
                                <a:rPr lang="es-MX" i="1">
                                  <a:latin typeface="Cambria Math"/>
                                </a:rPr>
                              </m:ctrlPr>
                            </m:sSubPr>
                            <m:e>
                              <m:r>
                                <a:rPr lang="es-ES" i="1">
                                  <a:latin typeface="Cambria Math"/>
                                </a:rPr>
                                <m:t>𝑃</m:t>
                              </m:r>
                              <m:acc>
                                <m:accPr>
                                  <m:chr m:val="̂"/>
                                  <m:ctrlPr>
                                    <a:rPr lang="es-MX" i="1">
                                      <a:latin typeface="Cambria Math"/>
                                    </a:rPr>
                                  </m:ctrlPr>
                                </m:accPr>
                                <m:e>
                                  <m:r>
                                    <a:rPr lang="es-ES" i="1">
                                      <a:latin typeface="Cambria Math"/>
                                    </a:rPr>
                                    <m:t>𝐺</m:t>
                                  </m:r>
                                </m:e>
                              </m:acc>
                              <m:r>
                                <a:rPr lang="es-ES" i="1">
                                  <a:latin typeface="Cambria Math"/>
                                </a:rPr>
                                <m:t>𝐴</m:t>
                              </m:r>
                            </m:e>
                            <m:sub>
                              <m:r>
                                <a:rPr lang="es-ES">
                                  <a:latin typeface="Cambria Math"/>
                                </a:rPr>
                                <m:t>1100,</m:t>
                              </m:r>
                            </m:sub>
                          </m:sSub>
                          <m:sSub>
                            <m:sSubPr>
                              <m:ctrlPr>
                                <a:rPr lang="es-MX" i="1">
                                  <a:latin typeface="Cambria Math"/>
                                </a:rPr>
                              </m:ctrlPr>
                            </m:sSubPr>
                            <m:e>
                              <m:r>
                                <a:rPr lang="es-ES" i="1">
                                  <a:latin typeface="Cambria Math"/>
                                </a:rPr>
                                <m:t>𝑉</m:t>
                              </m:r>
                            </m:e>
                            <m:sub>
                              <m:r>
                                <a:rPr lang="es-ES" i="1">
                                  <a:latin typeface="Cambria Math"/>
                                </a:rPr>
                                <m:t>𝑆</m:t>
                              </m:r>
                              <m:r>
                                <a:rPr lang="es-ES">
                                  <a:latin typeface="Cambria Math"/>
                                </a:rPr>
                                <m:t>30</m:t>
                              </m:r>
                            </m:sub>
                          </m:sSub>
                          <m:r>
                            <a:rPr lang="es-ES">
                              <a:latin typeface="Cambria Math"/>
                            </a:rPr>
                            <m:t>)</m:t>
                          </m:r>
                        </m:e>
                      </m:func>
                      <m:r>
                        <a:rPr lang="es-ES">
                          <a:latin typeface="Cambria Math"/>
                        </a:rPr>
                        <m:t>+ </m:t>
                      </m:r>
                      <m:sSub>
                        <m:sSubPr>
                          <m:ctrlPr>
                            <a:rPr lang="es-MX" i="1">
                              <a:latin typeface="Cambria Math"/>
                            </a:rPr>
                          </m:ctrlPr>
                        </m:sSubPr>
                        <m:e>
                          <m:r>
                            <a:rPr lang="es-ES" i="1">
                              <a:latin typeface="Cambria Math"/>
                            </a:rPr>
                            <m:t>𝐹</m:t>
                          </m:r>
                        </m:e>
                        <m:sub>
                          <m:r>
                            <a:rPr lang="es-ES" i="1">
                              <a:latin typeface="Cambria Math"/>
                            </a:rPr>
                            <m:t>𝐻𝑊</m:t>
                          </m:r>
                        </m:sub>
                      </m:sSub>
                      <m:sSub>
                        <m:sSubPr>
                          <m:ctrlPr>
                            <a:rPr lang="es-MX" i="1">
                              <a:latin typeface="Cambria Math"/>
                            </a:rPr>
                          </m:ctrlPr>
                        </m:sSubPr>
                        <m:e>
                          <m:r>
                            <a:rPr lang="es-ES" i="1">
                              <a:latin typeface="Cambria Math"/>
                            </a:rPr>
                            <m:t>𝑓</m:t>
                          </m:r>
                        </m:e>
                        <m:sub>
                          <m:r>
                            <a:rPr lang="es-ES">
                              <a:latin typeface="Cambria Math"/>
                            </a:rPr>
                            <m:t>4</m:t>
                          </m:r>
                        </m:sub>
                      </m:sSub>
                      <m:d>
                        <m:dPr>
                          <m:ctrlPr>
                            <a:rPr lang="es-MX" i="1">
                              <a:latin typeface="Cambria Math"/>
                            </a:rPr>
                          </m:ctrlPr>
                        </m:dPr>
                        <m:e>
                          <m:sSub>
                            <m:sSubPr>
                              <m:ctrlPr>
                                <a:rPr lang="es-MX" i="1">
                                  <a:latin typeface="Cambria Math"/>
                                </a:rPr>
                              </m:ctrlPr>
                            </m:sSubPr>
                            <m:e>
                              <m:r>
                                <a:rPr lang="es-ES" i="1">
                                  <a:latin typeface="Cambria Math"/>
                                </a:rPr>
                                <m:t>𝑅</m:t>
                              </m:r>
                            </m:e>
                            <m:sub>
                              <m:r>
                                <a:rPr lang="es-ES" i="1">
                                  <a:latin typeface="Cambria Math"/>
                                </a:rPr>
                                <m:t>𝑗𝑏</m:t>
                              </m:r>
                            </m:sub>
                          </m:sSub>
                          <m:r>
                            <a:rPr lang="es-ES">
                              <a:latin typeface="Cambria Math"/>
                            </a:rPr>
                            <m:t>,</m:t>
                          </m:r>
                          <m:sSub>
                            <m:sSubPr>
                              <m:ctrlPr>
                                <a:rPr lang="es-MX" i="1">
                                  <a:latin typeface="Cambria Math"/>
                                </a:rPr>
                              </m:ctrlPr>
                            </m:sSubPr>
                            <m:e>
                              <m:r>
                                <a:rPr lang="es-ES" i="1">
                                  <a:latin typeface="Cambria Math"/>
                                </a:rPr>
                                <m:t>𝑅</m:t>
                              </m:r>
                            </m:e>
                            <m:sub>
                              <m:r>
                                <a:rPr lang="es-ES" i="1">
                                  <a:latin typeface="Cambria Math"/>
                                </a:rPr>
                                <m:t>𝑟𝑢𝑝</m:t>
                              </m:r>
                            </m:sub>
                          </m:sSub>
                          <m:r>
                            <a:rPr lang="es-ES">
                              <a:latin typeface="Cambria Math"/>
                            </a:rPr>
                            <m:t>,</m:t>
                          </m:r>
                          <m:sSub>
                            <m:sSubPr>
                              <m:ctrlPr>
                                <a:rPr lang="es-MX" i="1">
                                  <a:latin typeface="Cambria Math"/>
                                </a:rPr>
                              </m:ctrlPr>
                            </m:sSubPr>
                            <m:e>
                              <m:r>
                                <a:rPr lang="es-ES" i="1">
                                  <a:latin typeface="Cambria Math"/>
                                </a:rPr>
                                <m:t>𝑅</m:t>
                              </m:r>
                            </m:e>
                            <m:sub>
                              <m:r>
                                <a:rPr lang="es-ES" i="1">
                                  <a:latin typeface="Cambria Math"/>
                                </a:rPr>
                                <m:t>𝑥</m:t>
                              </m:r>
                            </m:sub>
                          </m:sSub>
                          <m:r>
                            <a:rPr lang="es-ES">
                              <a:latin typeface="Cambria Math"/>
                            </a:rPr>
                            <m:t>,</m:t>
                          </m:r>
                          <m:r>
                            <a:rPr lang="es-ES" i="1">
                              <a:latin typeface="Cambria Math"/>
                            </a:rPr>
                            <m:t>𝑊</m:t>
                          </m:r>
                          <m:r>
                            <a:rPr lang="es-ES">
                              <a:latin typeface="Cambria Math"/>
                            </a:rPr>
                            <m:t>,</m:t>
                          </m:r>
                          <m:r>
                            <a:rPr lang="es-ES" i="1">
                              <a:latin typeface="Cambria Math"/>
                            </a:rPr>
                            <m:t>𝛿</m:t>
                          </m:r>
                          <m:r>
                            <a:rPr lang="es-ES">
                              <a:latin typeface="Cambria Math"/>
                            </a:rPr>
                            <m:t>,</m:t>
                          </m:r>
                          <m:sSub>
                            <m:sSubPr>
                              <m:ctrlPr>
                                <a:rPr lang="es-MX" i="1">
                                  <a:latin typeface="Cambria Math"/>
                                </a:rPr>
                              </m:ctrlPr>
                            </m:sSubPr>
                            <m:e>
                              <m:r>
                                <a:rPr lang="es-ES" i="1">
                                  <a:latin typeface="Cambria Math"/>
                                </a:rPr>
                                <m:t>𝑍</m:t>
                              </m:r>
                            </m:e>
                            <m:sub>
                              <m:r>
                                <a:rPr lang="es-ES" i="1">
                                  <a:latin typeface="Cambria Math"/>
                                </a:rPr>
                                <m:t>𝑇𝑂𝑅</m:t>
                              </m:r>
                            </m:sub>
                          </m:sSub>
                          <m:r>
                            <a:rPr lang="es-ES">
                              <a:latin typeface="Cambria Math"/>
                            </a:rPr>
                            <m:t>,</m:t>
                          </m:r>
                          <m:r>
                            <a:rPr lang="es-ES" i="1">
                              <a:latin typeface="Cambria Math"/>
                            </a:rPr>
                            <m:t>𝑀</m:t>
                          </m:r>
                        </m:e>
                      </m:d>
                      <m:r>
                        <a:rPr lang="es-ES">
                          <a:latin typeface="Cambria Math"/>
                        </a:rPr>
                        <m:t>+</m:t>
                      </m:r>
                      <m:sSub>
                        <m:sSubPr>
                          <m:ctrlPr>
                            <a:rPr lang="es-MX" i="1">
                              <a:latin typeface="Cambria Math"/>
                            </a:rPr>
                          </m:ctrlPr>
                        </m:sSubPr>
                        <m:e>
                          <m:r>
                            <a:rPr lang="es-ES" i="1">
                              <a:latin typeface="Cambria Math"/>
                            </a:rPr>
                            <m:t>𝑓</m:t>
                          </m:r>
                        </m:e>
                        <m:sub>
                          <m:r>
                            <a:rPr lang="es-ES">
                              <a:latin typeface="Cambria Math"/>
                            </a:rPr>
                            <m:t>6</m:t>
                          </m:r>
                        </m:sub>
                      </m:sSub>
                      <m:d>
                        <m:dPr>
                          <m:ctrlPr>
                            <a:rPr lang="es-MX" i="1">
                              <a:latin typeface="Cambria Math"/>
                            </a:rPr>
                          </m:ctrlPr>
                        </m:dPr>
                        <m:e>
                          <m:sSub>
                            <m:sSubPr>
                              <m:ctrlPr>
                                <a:rPr lang="es-MX" i="1">
                                  <a:latin typeface="Cambria Math"/>
                                </a:rPr>
                              </m:ctrlPr>
                            </m:sSubPr>
                            <m:e>
                              <m:r>
                                <a:rPr lang="es-ES" i="1">
                                  <a:latin typeface="Cambria Math"/>
                                </a:rPr>
                                <m:t>𝑍</m:t>
                              </m:r>
                            </m:e>
                            <m:sub>
                              <m:r>
                                <a:rPr lang="es-ES" i="1">
                                  <a:latin typeface="Cambria Math"/>
                                </a:rPr>
                                <m:t>𝑇𝑂𝑅</m:t>
                              </m:r>
                            </m:sub>
                          </m:sSub>
                        </m:e>
                      </m:d>
                      <m:r>
                        <a:rPr lang="es-ES">
                          <a:latin typeface="Cambria Math"/>
                        </a:rPr>
                        <m:t>+</m:t>
                      </m:r>
                      <m:sSub>
                        <m:sSubPr>
                          <m:ctrlPr>
                            <a:rPr lang="es-MX" i="1">
                              <a:latin typeface="Cambria Math"/>
                            </a:rPr>
                          </m:ctrlPr>
                        </m:sSubPr>
                        <m:e>
                          <m:r>
                            <a:rPr lang="es-ES" i="1">
                              <a:latin typeface="Cambria Math"/>
                            </a:rPr>
                            <m:t>𝑓</m:t>
                          </m:r>
                        </m:e>
                        <m:sub>
                          <m:r>
                            <a:rPr lang="es-ES">
                              <a:latin typeface="Cambria Math"/>
                            </a:rPr>
                            <m:t>8</m:t>
                          </m:r>
                        </m:sub>
                      </m:sSub>
                      <m:d>
                        <m:dPr>
                          <m:ctrlPr>
                            <a:rPr lang="es-MX" i="1">
                              <a:latin typeface="Cambria Math"/>
                            </a:rPr>
                          </m:ctrlPr>
                        </m:dPr>
                        <m:e>
                          <m:sSub>
                            <m:sSubPr>
                              <m:ctrlPr>
                                <a:rPr lang="es-MX" i="1">
                                  <a:latin typeface="Cambria Math"/>
                                </a:rPr>
                              </m:ctrlPr>
                            </m:sSubPr>
                            <m:e>
                              <m:r>
                                <a:rPr lang="es-ES" i="1">
                                  <a:latin typeface="Cambria Math"/>
                                </a:rPr>
                                <m:t>𝑅</m:t>
                              </m:r>
                            </m:e>
                            <m:sub>
                              <m:r>
                                <a:rPr lang="es-ES" i="1">
                                  <a:latin typeface="Cambria Math"/>
                                </a:rPr>
                                <m:t>𝑟𝑢𝑝</m:t>
                              </m:r>
                            </m:sub>
                          </m:sSub>
                          <m:r>
                            <a:rPr lang="es-ES">
                              <a:latin typeface="Cambria Math"/>
                            </a:rPr>
                            <m:t>,</m:t>
                          </m:r>
                          <m:r>
                            <a:rPr lang="es-ES" i="1">
                              <a:latin typeface="Cambria Math"/>
                            </a:rPr>
                            <m:t>𝑀</m:t>
                          </m:r>
                        </m:e>
                      </m:d>
                      <m:r>
                        <a:rPr lang="es-ES">
                          <a:latin typeface="Cambria Math"/>
                        </a:rPr>
                        <m:t>+</m:t>
                      </m:r>
                      <m:sSub>
                        <m:sSubPr>
                          <m:ctrlPr>
                            <a:rPr lang="es-MX" i="1">
                              <a:latin typeface="Cambria Math"/>
                            </a:rPr>
                          </m:ctrlPr>
                        </m:sSubPr>
                        <m:e>
                          <m:r>
                            <a:rPr lang="es-ES" i="1">
                              <a:latin typeface="Cambria Math"/>
                            </a:rPr>
                            <m:t>𝑓</m:t>
                          </m:r>
                        </m:e>
                        <m:sub>
                          <m:r>
                            <a:rPr lang="es-ES">
                              <a:latin typeface="Cambria Math"/>
                            </a:rPr>
                            <m:t>10</m:t>
                          </m:r>
                        </m:sub>
                      </m:sSub>
                      <m:r>
                        <a:rPr lang="es-ES">
                          <a:latin typeface="Cambria Math"/>
                        </a:rPr>
                        <m:t>(</m:t>
                      </m:r>
                      <m:sSub>
                        <m:sSubPr>
                          <m:ctrlPr>
                            <a:rPr lang="es-MX" i="1">
                              <a:latin typeface="Cambria Math"/>
                            </a:rPr>
                          </m:ctrlPr>
                        </m:sSubPr>
                        <m:e>
                          <m:r>
                            <a:rPr lang="es-ES" i="1">
                              <a:latin typeface="Cambria Math"/>
                            </a:rPr>
                            <m:t>𝑍</m:t>
                          </m:r>
                        </m:e>
                        <m:sub>
                          <m:r>
                            <a:rPr lang="es-ES">
                              <a:latin typeface="Cambria Math"/>
                            </a:rPr>
                            <m:t>1.0</m:t>
                          </m:r>
                        </m:sub>
                      </m:sSub>
                      <m:r>
                        <a:rPr lang="es-ES">
                          <a:latin typeface="Cambria Math"/>
                        </a:rPr>
                        <m:t>,</m:t>
                      </m:r>
                      <m:sSub>
                        <m:sSubPr>
                          <m:ctrlPr>
                            <a:rPr lang="es-MX" i="1">
                              <a:latin typeface="Cambria Math"/>
                            </a:rPr>
                          </m:ctrlPr>
                        </m:sSubPr>
                        <m:e>
                          <m:r>
                            <a:rPr lang="es-ES" i="1">
                              <a:latin typeface="Cambria Math"/>
                            </a:rPr>
                            <m:t>𝑉</m:t>
                          </m:r>
                        </m:e>
                        <m:sub>
                          <m:r>
                            <a:rPr lang="es-ES" i="1">
                              <a:latin typeface="Cambria Math"/>
                            </a:rPr>
                            <m:t>𝑆</m:t>
                          </m:r>
                          <m:r>
                            <a:rPr lang="es-ES">
                              <a:latin typeface="Cambria Math"/>
                            </a:rPr>
                            <m:t>30</m:t>
                          </m:r>
                        </m:sub>
                      </m:sSub>
                      <m:r>
                        <a:rPr lang="es-ES">
                          <a:latin typeface="Cambria Math"/>
                        </a:rPr>
                        <m:t>)</m:t>
                      </m:r>
                    </m:oMath>
                  </m:oMathPara>
                </a14:m>
                <a:endParaRPr lang="es-MX" dirty="0"/>
              </a:p>
            </p:txBody>
          </p:sp>
        </mc:Choice>
        <mc:Fallback>
          <p:sp>
            <p:nvSpPr>
              <p:cNvPr id="9" name="8 Rectángulo"/>
              <p:cNvSpPr>
                <a:spLocks noRot="1" noChangeAspect="1" noMove="1" noResize="1" noEditPoints="1" noAdjustHandles="1" noChangeArrowheads="1" noChangeShapeType="1" noTextEdit="1"/>
              </p:cNvSpPr>
              <p:nvPr/>
            </p:nvSpPr>
            <p:spPr>
              <a:xfrm>
                <a:off x="538684" y="1988840"/>
                <a:ext cx="7529965" cy="1071832"/>
              </a:xfrm>
              <a:prstGeom prst="rect">
                <a:avLst/>
              </a:prstGeom>
              <a:blipFill rotWithShape="1">
                <a:blip r:embed="rId2" cstate="print"/>
                <a:stretch>
                  <a:fillRect/>
                </a:stretch>
              </a:blipFill>
            </p:spPr>
            <p:txBody>
              <a:bodyPr/>
              <a:lstStyle/>
              <a:p>
                <a:r>
                  <a:rPr lang="es-EC">
                    <a:noFill/>
                  </a:rPr>
                  <a:t> </a:t>
                </a:r>
              </a:p>
            </p:txBody>
          </p:sp>
        </mc:Fallback>
      </mc:AlternateContent>
      <p:sp>
        <p:nvSpPr>
          <p:cNvPr id="10" name="2 Marcador de contenido"/>
          <p:cNvSpPr txBox="1">
            <a:spLocks/>
          </p:cNvSpPr>
          <p:nvPr/>
        </p:nvSpPr>
        <p:spPr>
          <a:xfrm>
            <a:off x="538684" y="3066549"/>
            <a:ext cx="778053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1800" b="1" dirty="0" smtClean="0">
                <a:solidFill>
                  <a:schemeClr val="tx2"/>
                </a:solidFill>
              </a:rPr>
              <a:t>Método de Campbell y </a:t>
            </a:r>
            <a:r>
              <a:rPr lang="es-ES" sz="1800" b="1" dirty="0" err="1" smtClean="0">
                <a:solidFill>
                  <a:schemeClr val="tx2"/>
                </a:solidFill>
              </a:rPr>
              <a:t>Bozorgnia</a:t>
            </a:r>
            <a:endParaRPr lang="es-MX" sz="1800" b="1" dirty="0">
              <a:solidFill>
                <a:schemeClr val="tx2"/>
              </a:solidFill>
            </a:endParaRPr>
          </a:p>
        </p:txBody>
      </p:sp>
      <mc:AlternateContent xmlns:mc="http://schemas.openxmlformats.org/markup-compatibility/2006">
        <mc:Choice xmlns:a14="http://schemas.microsoft.com/office/drawing/2010/main" xmlns="" Requires="a14">
          <p:sp>
            <p:nvSpPr>
              <p:cNvPr id="11" name="10 Rectángulo"/>
              <p:cNvSpPr/>
              <p:nvPr/>
            </p:nvSpPr>
            <p:spPr>
              <a:xfrm>
                <a:off x="683568" y="3642613"/>
                <a:ext cx="5176866" cy="434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MX" i="1">
                              <a:latin typeface="Cambria Math"/>
                            </a:rPr>
                          </m:ctrlPr>
                        </m:funcPr>
                        <m:fName>
                          <m:r>
                            <m:rPr>
                              <m:sty m:val="p"/>
                            </m:rPr>
                            <a:rPr lang="es-ES">
                              <a:latin typeface="Cambria Math"/>
                            </a:rPr>
                            <m:t>ln</m:t>
                          </m:r>
                        </m:fName>
                        <m:e>
                          <m:r>
                            <a:rPr lang="es-ES" i="1">
                              <a:latin typeface="Cambria Math"/>
                            </a:rPr>
                            <m:t>𝑆𝑎</m:t>
                          </m:r>
                          <m:d>
                            <m:dPr>
                              <m:ctrlPr>
                                <a:rPr lang="es-MX" i="1">
                                  <a:latin typeface="Cambria Math"/>
                                </a:rPr>
                              </m:ctrlPr>
                            </m:dPr>
                            <m:e>
                              <m:r>
                                <a:rPr lang="es-ES" i="1">
                                  <a:latin typeface="Cambria Math"/>
                                </a:rPr>
                                <m:t>𝑔</m:t>
                              </m:r>
                            </m:e>
                          </m:d>
                          <m:r>
                            <a:rPr lang="es-ES" i="1">
                              <a:latin typeface="Cambria Math"/>
                            </a:rPr>
                            <m:t>=</m:t>
                          </m:r>
                          <m:sSub>
                            <m:sSubPr>
                              <m:ctrlPr>
                                <a:rPr lang="es-MX" i="1">
                                  <a:latin typeface="Cambria Math"/>
                                </a:rPr>
                              </m:ctrlPr>
                            </m:sSubPr>
                            <m:e>
                              <m:r>
                                <a:rPr lang="es-ES" i="1">
                                  <a:latin typeface="Cambria Math"/>
                                </a:rPr>
                                <m:t>𝑓</m:t>
                              </m:r>
                            </m:e>
                            <m:sub>
                              <m:r>
                                <a:rPr lang="es-ES" i="1">
                                  <a:latin typeface="Cambria Math"/>
                                </a:rPr>
                                <m:t>𝑚𝑎𝑔</m:t>
                              </m:r>
                            </m:sub>
                          </m:sSub>
                          <m:r>
                            <a:rPr lang="es-ES" i="1">
                              <a:latin typeface="Cambria Math"/>
                            </a:rPr>
                            <m:t>+ </m:t>
                          </m:r>
                          <m:sSub>
                            <m:sSubPr>
                              <m:ctrlPr>
                                <a:rPr lang="es-MX" i="1">
                                  <a:latin typeface="Cambria Math"/>
                                </a:rPr>
                              </m:ctrlPr>
                            </m:sSubPr>
                            <m:e>
                              <m:r>
                                <a:rPr lang="es-ES" i="1">
                                  <a:latin typeface="Cambria Math"/>
                                </a:rPr>
                                <m:t>𝑓</m:t>
                              </m:r>
                            </m:e>
                            <m:sub>
                              <m:r>
                                <a:rPr lang="es-ES" i="1">
                                  <a:latin typeface="Cambria Math"/>
                                </a:rPr>
                                <m:t>𝑑𝑖𝑠</m:t>
                              </m:r>
                            </m:sub>
                          </m:sSub>
                          <m:r>
                            <a:rPr lang="es-ES" i="1">
                              <a:latin typeface="Cambria Math"/>
                            </a:rPr>
                            <m:t>+</m:t>
                          </m:r>
                          <m:sSub>
                            <m:sSubPr>
                              <m:ctrlPr>
                                <a:rPr lang="es-MX" i="1">
                                  <a:latin typeface="Cambria Math"/>
                                </a:rPr>
                              </m:ctrlPr>
                            </m:sSubPr>
                            <m:e>
                              <m:r>
                                <a:rPr lang="es-ES" i="1">
                                  <a:latin typeface="Cambria Math"/>
                                </a:rPr>
                                <m:t>𝑓</m:t>
                              </m:r>
                            </m:e>
                            <m:sub>
                              <m:r>
                                <a:rPr lang="es-ES" i="1">
                                  <a:latin typeface="Cambria Math"/>
                                </a:rPr>
                                <m:t>𝑓𝑙𝑡</m:t>
                              </m:r>
                            </m:sub>
                          </m:sSub>
                          <m:r>
                            <a:rPr lang="es-ES" i="1">
                              <a:latin typeface="Cambria Math"/>
                            </a:rPr>
                            <m:t>+</m:t>
                          </m:r>
                          <m:sSub>
                            <m:sSubPr>
                              <m:ctrlPr>
                                <a:rPr lang="es-MX" i="1">
                                  <a:latin typeface="Cambria Math"/>
                                </a:rPr>
                              </m:ctrlPr>
                            </m:sSubPr>
                            <m:e>
                              <m:r>
                                <a:rPr lang="es-ES" i="1">
                                  <a:latin typeface="Cambria Math"/>
                                </a:rPr>
                                <m:t>𝑓</m:t>
                              </m:r>
                            </m:e>
                            <m:sub>
                              <m:r>
                                <a:rPr lang="es-ES" i="1">
                                  <a:latin typeface="Cambria Math"/>
                                </a:rPr>
                                <m:t>h𝑛𝑔</m:t>
                              </m:r>
                            </m:sub>
                          </m:sSub>
                          <m:r>
                            <a:rPr lang="es-ES" i="1">
                              <a:latin typeface="Cambria Math"/>
                            </a:rPr>
                            <m:t>+</m:t>
                          </m:r>
                          <m:sSub>
                            <m:sSubPr>
                              <m:ctrlPr>
                                <a:rPr lang="es-MX" i="1">
                                  <a:latin typeface="Cambria Math"/>
                                </a:rPr>
                              </m:ctrlPr>
                            </m:sSubPr>
                            <m:e>
                              <m:r>
                                <a:rPr lang="es-ES" i="1">
                                  <a:latin typeface="Cambria Math"/>
                                </a:rPr>
                                <m:t>𝑓</m:t>
                              </m:r>
                            </m:e>
                            <m:sub>
                              <m:r>
                                <a:rPr lang="es-ES" i="1">
                                  <a:latin typeface="Cambria Math"/>
                                </a:rPr>
                                <m:t>𝑠𝑖𝑡𝑒</m:t>
                              </m:r>
                            </m:sub>
                          </m:sSub>
                          <m:r>
                            <a:rPr lang="es-ES" i="1">
                              <a:latin typeface="Cambria Math"/>
                            </a:rPr>
                            <m:t>+</m:t>
                          </m:r>
                          <m:sSub>
                            <m:sSubPr>
                              <m:ctrlPr>
                                <a:rPr lang="es-MX" i="1">
                                  <a:latin typeface="Cambria Math"/>
                                </a:rPr>
                              </m:ctrlPr>
                            </m:sSubPr>
                            <m:e>
                              <m:r>
                                <a:rPr lang="es-ES" i="1">
                                  <a:latin typeface="Cambria Math"/>
                                </a:rPr>
                                <m:t>𝑓</m:t>
                              </m:r>
                            </m:e>
                            <m:sub>
                              <m:r>
                                <a:rPr lang="es-ES" i="1">
                                  <a:latin typeface="Cambria Math"/>
                                </a:rPr>
                                <m:t>𝑠𝑒𝑡</m:t>
                              </m:r>
                            </m:sub>
                          </m:sSub>
                        </m:e>
                      </m:func>
                    </m:oMath>
                  </m:oMathPara>
                </a14:m>
                <a:endParaRPr lang="es-MX" dirty="0"/>
              </a:p>
            </p:txBody>
          </p:sp>
        </mc:Choice>
        <mc:Fallback>
          <p:sp>
            <p:nvSpPr>
              <p:cNvPr id="11" name="10 Rectángulo"/>
              <p:cNvSpPr>
                <a:spLocks noRot="1" noChangeAspect="1" noMove="1" noResize="1" noEditPoints="1" noAdjustHandles="1" noChangeArrowheads="1" noChangeShapeType="1" noTextEdit="1"/>
              </p:cNvSpPr>
              <p:nvPr/>
            </p:nvSpPr>
            <p:spPr>
              <a:xfrm>
                <a:off x="683568" y="3642613"/>
                <a:ext cx="5176866" cy="434927"/>
              </a:xfrm>
              <a:prstGeom prst="rect">
                <a:avLst/>
              </a:prstGeom>
              <a:blipFill rotWithShape="1">
                <a:blip r:embed="rId3" cstate="print"/>
                <a:stretch>
                  <a:fillRect/>
                </a:stretch>
              </a:blipFill>
            </p:spPr>
            <p:txBody>
              <a:bodyPr/>
              <a:lstStyle/>
              <a:p>
                <a:r>
                  <a:rPr lang="es-EC">
                    <a:noFill/>
                  </a:rPr>
                  <a:t> </a:t>
                </a:r>
              </a:p>
            </p:txBody>
          </p:sp>
        </mc:Fallback>
      </mc:AlternateContent>
      <p:sp>
        <p:nvSpPr>
          <p:cNvPr id="12" name="2 Marcador de contenido"/>
          <p:cNvSpPr txBox="1">
            <a:spLocks/>
          </p:cNvSpPr>
          <p:nvPr/>
        </p:nvSpPr>
        <p:spPr>
          <a:xfrm>
            <a:off x="551880" y="4221088"/>
            <a:ext cx="778053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1800" b="1" dirty="0" smtClean="0">
                <a:solidFill>
                  <a:schemeClr val="tx2"/>
                </a:solidFill>
              </a:rPr>
              <a:t>Método de </a:t>
            </a:r>
            <a:r>
              <a:rPr lang="es-ES" sz="1800" b="1" dirty="0" err="1" smtClean="0">
                <a:solidFill>
                  <a:schemeClr val="tx2"/>
                </a:solidFill>
              </a:rPr>
              <a:t>Idriss</a:t>
            </a:r>
            <a:endParaRPr lang="es-MX" sz="1800" b="1" dirty="0">
              <a:solidFill>
                <a:schemeClr val="tx2"/>
              </a:solidFill>
            </a:endParaRPr>
          </a:p>
        </p:txBody>
      </p:sp>
      <mc:AlternateContent xmlns:mc="http://schemas.openxmlformats.org/markup-compatibility/2006">
        <mc:Choice xmlns:a14="http://schemas.microsoft.com/office/drawing/2010/main" xmlns="" Requires="a14">
          <p:sp>
            <p:nvSpPr>
              <p:cNvPr id="14" name="13 Rectángulo"/>
              <p:cNvSpPr/>
              <p:nvPr/>
            </p:nvSpPr>
            <p:spPr>
              <a:xfrm>
                <a:off x="323528" y="4612486"/>
                <a:ext cx="84722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MX" i="1" smtClean="0">
                              <a:latin typeface="Cambria Math"/>
                            </a:rPr>
                          </m:ctrlPr>
                        </m:funcPr>
                        <m:fName>
                          <m:r>
                            <m:rPr>
                              <m:sty m:val="p"/>
                            </m:rPr>
                            <a:rPr lang="es-ES">
                              <a:latin typeface="Cambria Math"/>
                            </a:rPr>
                            <m:t>ln</m:t>
                          </m:r>
                        </m:fName>
                        <m:e>
                          <m:r>
                            <a:rPr lang="es-EC" b="0" i="1" smtClean="0">
                              <a:latin typeface="Cambria Math"/>
                            </a:rPr>
                            <m:t>[</m:t>
                          </m:r>
                          <m:r>
                            <a:rPr lang="es-EC" b="0" i="1" smtClean="0">
                              <a:latin typeface="Cambria Math"/>
                            </a:rPr>
                            <m:t>𝑃𝑆</m:t>
                          </m:r>
                          <m:r>
                            <a:rPr lang="es-EC" b="0" i="1" smtClean="0">
                              <a:latin typeface="Cambria Math"/>
                            </a:rPr>
                            <m:t>𝐴</m:t>
                          </m:r>
                          <m:d>
                            <m:dPr>
                              <m:ctrlPr>
                                <a:rPr lang="es-MX" i="1">
                                  <a:latin typeface="Cambria Math"/>
                                </a:rPr>
                              </m:ctrlPr>
                            </m:dPr>
                            <m:e>
                              <m:r>
                                <a:rPr lang="es-EC" b="0" i="1" smtClean="0">
                                  <a:latin typeface="Cambria Math"/>
                                </a:rPr>
                                <m:t>𝑇</m:t>
                              </m:r>
                            </m:e>
                          </m:d>
                          <m:r>
                            <a:rPr lang="es-EC" b="0" i="1" smtClean="0">
                              <a:latin typeface="Cambria Math"/>
                            </a:rPr>
                            <m:t>]</m:t>
                          </m:r>
                          <m:r>
                            <a:rPr lang="es-ES" i="1">
                              <a:latin typeface="Cambria Math"/>
                            </a:rPr>
                            <m:t>=</m:t>
                          </m:r>
                          <m:sSub>
                            <m:sSubPr>
                              <m:ctrlPr>
                                <a:rPr lang="es-EC" i="1">
                                  <a:latin typeface="Cambria Math"/>
                                </a:rPr>
                              </m:ctrlPr>
                            </m:sSubPr>
                            <m:e>
                              <m:r>
                                <a:rPr lang="es-EC">
                                  <a:latin typeface="Cambria Math"/>
                                </a:rPr>
                                <m:t>∝</m:t>
                              </m:r>
                            </m:e>
                            <m:sub>
                              <m:r>
                                <a:rPr lang="es-EC" b="0" i="0" smtClean="0">
                                  <a:latin typeface="Cambria Math"/>
                                </a:rPr>
                                <m:t>1</m:t>
                              </m:r>
                            </m:sub>
                          </m:sSub>
                          <m:d>
                            <m:dPr>
                              <m:ctrlPr>
                                <a:rPr lang="es-EC" i="1">
                                  <a:latin typeface="Cambria Math"/>
                                </a:rPr>
                              </m:ctrlPr>
                            </m:dPr>
                            <m:e>
                              <m:r>
                                <m:rPr>
                                  <m:sty m:val="p"/>
                                </m:rPr>
                                <a:rPr lang="es-EC">
                                  <a:latin typeface="Cambria Math"/>
                                </a:rPr>
                                <m:t>T</m:t>
                              </m:r>
                            </m:e>
                          </m:d>
                          <m:r>
                            <a:rPr lang="es-EC">
                              <a:latin typeface="Cambria Math"/>
                            </a:rPr>
                            <m:t>+</m:t>
                          </m:r>
                          <m:sSub>
                            <m:sSubPr>
                              <m:ctrlPr>
                                <a:rPr lang="es-EC" i="1">
                                  <a:latin typeface="Cambria Math"/>
                                </a:rPr>
                              </m:ctrlPr>
                            </m:sSubPr>
                            <m:e>
                              <m:r>
                                <a:rPr lang="es-EC">
                                  <a:latin typeface="Cambria Math"/>
                                </a:rPr>
                                <m:t>∝</m:t>
                              </m:r>
                            </m:e>
                            <m:sub>
                              <m:r>
                                <a:rPr lang="es-EC">
                                  <a:latin typeface="Cambria Math"/>
                                </a:rPr>
                                <m:t>2</m:t>
                              </m:r>
                            </m:sub>
                          </m:sSub>
                          <m:d>
                            <m:dPr>
                              <m:ctrlPr>
                                <a:rPr lang="es-EC" i="1">
                                  <a:latin typeface="Cambria Math"/>
                                </a:rPr>
                              </m:ctrlPr>
                            </m:dPr>
                            <m:e>
                              <m:r>
                                <m:rPr>
                                  <m:sty m:val="p"/>
                                </m:rPr>
                                <a:rPr lang="es-EC">
                                  <a:latin typeface="Cambria Math"/>
                                </a:rPr>
                                <m:t>T</m:t>
                              </m:r>
                            </m:e>
                          </m:d>
                          <m:r>
                            <m:rPr>
                              <m:sty m:val="p"/>
                            </m:rPr>
                            <a:rPr lang="es-EC">
                              <a:latin typeface="Cambria Math"/>
                            </a:rPr>
                            <m:t>M</m:t>
                          </m:r>
                          <m:r>
                            <a:rPr lang="es-EC" i="1">
                              <a:latin typeface="Cambria Math"/>
                            </a:rPr>
                            <m:t>−</m:t>
                          </m:r>
                          <m:d>
                            <m:dPr>
                              <m:begChr m:val="["/>
                              <m:endChr m:val="]"/>
                              <m:ctrlPr>
                                <a:rPr lang="es-EC" i="1">
                                  <a:latin typeface="Cambria Math"/>
                                </a:rPr>
                              </m:ctrlPr>
                            </m:dPr>
                            <m:e>
                              <m:sSub>
                                <m:sSubPr>
                                  <m:ctrlPr>
                                    <a:rPr lang="es-EC" i="1">
                                      <a:latin typeface="Cambria Math"/>
                                    </a:rPr>
                                  </m:ctrlPr>
                                </m:sSubPr>
                                <m:e>
                                  <m:r>
                                    <m:rPr>
                                      <m:sty m:val="p"/>
                                    </m:rPr>
                                    <a:rPr lang="es-EC">
                                      <a:latin typeface="Cambria Math"/>
                                    </a:rPr>
                                    <m:t>β</m:t>
                                  </m:r>
                                </m:e>
                                <m:sub>
                                  <m:r>
                                    <a:rPr lang="es-EC">
                                      <a:latin typeface="Cambria Math"/>
                                    </a:rPr>
                                    <m:t>1</m:t>
                                  </m:r>
                                </m:sub>
                              </m:sSub>
                              <m:d>
                                <m:dPr>
                                  <m:ctrlPr>
                                    <a:rPr lang="es-EC" i="1">
                                      <a:latin typeface="Cambria Math"/>
                                    </a:rPr>
                                  </m:ctrlPr>
                                </m:dPr>
                                <m:e>
                                  <m:r>
                                    <m:rPr>
                                      <m:sty m:val="p"/>
                                    </m:rPr>
                                    <a:rPr lang="es-EC">
                                      <a:latin typeface="Cambria Math"/>
                                    </a:rPr>
                                    <m:t>T</m:t>
                                  </m:r>
                                </m:e>
                              </m:d>
                              <m:r>
                                <a:rPr lang="es-EC">
                                  <a:latin typeface="Cambria Math"/>
                                </a:rPr>
                                <m:t>+</m:t>
                              </m:r>
                              <m:sSub>
                                <m:sSubPr>
                                  <m:ctrlPr>
                                    <a:rPr lang="es-EC" i="1">
                                      <a:latin typeface="Cambria Math"/>
                                    </a:rPr>
                                  </m:ctrlPr>
                                </m:sSubPr>
                                <m:e>
                                  <m:r>
                                    <m:rPr>
                                      <m:sty m:val="p"/>
                                    </m:rPr>
                                    <a:rPr lang="es-EC">
                                      <a:latin typeface="Cambria Math"/>
                                    </a:rPr>
                                    <m:t>β</m:t>
                                  </m:r>
                                </m:e>
                                <m:sub>
                                  <m:r>
                                    <a:rPr lang="es-EC">
                                      <a:latin typeface="Cambria Math"/>
                                    </a:rPr>
                                    <m:t>2</m:t>
                                  </m:r>
                                </m:sub>
                              </m:sSub>
                              <m:d>
                                <m:dPr>
                                  <m:ctrlPr>
                                    <a:rPr lang="es-EC" i="1">
                                      <a:latin typeface="Cambria Math"/>
                                    </a:rPr>
                                  </m:ctrlPr>
                                </m:dPr>
                                <m:e>
                                  <m:r>
                                    <m:rPr>
                                      <m:sty m:val="p"/>
                                    </m:rPr>
                                    <a:rPr lang="es-EC">
                                      <a:latin typeface="Cambria Math"/>
                                    </a:rPr>
                                    <m:t>T</m:t>
                                  </m:r>
                                </m:e>
                              </m:d>
                              <m:r>
                                <m:rPr>
                                  <m:sty m:val="p"/>
                                </m:rPr>
                                <a:rPr lang="es-EC">
                                  <a:latin typeface="Cambria Math"/>
                                </a:rPr>
                                <m:t>M</m:t>
                              </m:r>
                            </m:e>
                          </m:d>
                          <m:r>
                            <m:rPr>
                              <m:sty m:val="p"/>
                            </m:rPr>
                            <a:rPr lang="es-EC">
                              <a:latin typeface="Cambria Math"/>
                            </a:rPr>
                            <m:t>Ln</m:t>
                          </m:r>
                          <m:d>
                            <m:dPr>
                              <m:ctrlPr>
                                <a:rPr lang="es-EC" i="1">
                                  <a:latin typeface="Cambria Math"/>
                                </a:rPr>
                              </m:ctrlPr>
                            </m:dPr>
                            <m:e>
                              <m:r>
                                <m:rPr>
                                  <m:sty m:val="p"/>
                                </m:rPr>
                                <a:rPr lang="es-EC">
                                  <a:latin typeface="Cambria Math"/>
                                </a:rPr>
                                <m:t>Rrup</m:t>
                              </m:r>
                              <m:r>
                                <a:rPr lang="es-EC">
                                  <a:latin typeface="Cambria Math"/>
                                </a:rPr>
                                <m:t>+10</m:t>
                              </m:r>
                            </m:e>
                          </m:d>
                          <m:r>
                            <a:rPr lang="es-EC">
                              <a:latin typeface="Cambria Math"/>
                            </a:rPr>
                            <m:t>+</m:t>
                          </m:r>
                          <m:r>
                            <m:rPr>
                              <m:sty m:val="p"/>
                            </m:rPr>
                            <a:rPr lang="es-EC">
                              <a:latin typeface="Cambria Math"/>
                            </a:rPr>
                            <m:t>γ</m:t>
                          </m:r>
                          <m:d>
                            <m:dPr>
                              <m:ctrlPr>
                                <a:rPr lang="es-EC" i="1">
                                  <a:latin typeface="Cambria Math"/>
                                </a:rPr>
                              </m:ctrlPr>
                            </m:dPr>
                            <m:e>
                              <m:r>
                                <m:rPr>
                                  <m:sty m:val="p"/>
                                </m:rPr>
                                <a:rPr lang="es-EC">
                                  <a:latin typeface="Cambria Math"/>
                                </a:rPr>
                                <m:t>T</m:t>
                              </m:r>
                            </m:e>
                          </m:d>
                          <m:r>
                            <a:rPr lang="es-EC">
                              <a:latin typeface="Cambria Math"/>
                            </a:rPr>
                            <m:t>+</m:t>
                          </m:r>
                          <m:r>
                            <m:rPr>
                              <m:sty m:val="p"/>
                            </m:rPr>
                            <a:rPr lang="es-EC">
                              <a:latin typeface="Cambria Math"/>
                            </a:rPr>
                            <m:t>φ</m:t>
                          </m:r>
                          <m:d>
                            <m:dPr>
                              <m:ctrlPr>
                                <a:rPr lang="es-EC" i="1">
                                  <a:latin typeface="Cambria Math"/>
                                </a:rPr>
                              </m:ctrlPr>
                            </m:dPr>
                            <m:e>
                              <m:r>
                                <m:rPr>
                                  <m:sty m:val="p"/>
                                </m:rPr>
                                <a:rPr lang="es-EC">
                                  <a:latin typeface="Cambria Math"/>
                                </a:rPr>
                                <m:t>T</m:t>
                              </m:r>
                            </m:e>
                          </m:d>
                          <m:r>
                            <m:rPr>
                              <m:sty m:val="p"/>
                            </m:rPr>
                            <a:rPr lang="es-EC">
                              <a:latin typeface="Cambria Math"/>
                            </a:rPr>
                            <m:t>F</m:t>
                          </m:r>
                          <m:r>
                            <m:rPr>
                              <m:nor/>
                            </m:rPr>
                            <a:rPr lang="es-EC" dirty="0"/>
                            <m:t> </m:t>
                          </m:r>
                        </m:e>
                      </m:func>
                    </m:oMath>
                  </m:oMathPara>
                </a14:m>
                <a:endParaRPr lang="es-MX" dirty="0"/>
              </a:p>
            </p:txBody>
          </p:sp>
        </mc:Choice>
        <mc:Fallback>
          <p:sp>
            <p:nvSpPr>
              <p:cNvPr id="14" name="13 Rectángulo"/>
              <p:cNvSpPr>
                <a:spLocks noRot="1" noChangeAspect="1" noMove="1" noResize="1" noEditPoints="1" noAdjustHandles="1" noChangeArrowheads="1" noChangeShapeType="1" noTextEdit="1"/>
              </p:cNvSpPr>
              <p:nvPr/>
            </p:nvSpPr>
            <p:spPr>
              <a:xfrm>
                <a:off x="323528" y="4612486"/>
                <a:ext cx="8472256" cy="369332"/>
              </a:xfrm>
              <a:prstGeom prst="rect">
                <a:avLst/>
              </a:prstGeom>
              <a:blipFill rotWithShape="1">
                <a:blip r:embed="rId4" cstate="print"/>
                <a:stretch>
                  <a:fillRect b="-20000"/>
                </a:stretch>
              </a:blipFill>
            </p:spPr>
            <p:txBody>
              <a:bodyPr/>
              <a:lstStyle/>
              <a:p>
                <a:r>
                  <a:rPr lang="es-EC">
                    <a:noFill/>
                  </a:rPr>
                  <a:t> </a:t>
                </a:r>
              </a:p>
            </p:txBody>
          </p:sp>
        </mc:Fallback>
      </mc:AlternateContent>
    </p:spTree>
    <p:extLst>
      <p:ext uri="{BB962C8B-B14F-4D97-AF65-F5344CB8AC3E}">
        <p14:creationId xmlns:p14="http://schemas.microsoft.com/office/powerpoint/2010/main" xmlns="" val="229513071"/>
      </p:ext>
    </p:ext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6044" y="620688"/>
            <a:ext cx="8183880" cy="589816"/>
          </a:xfrm>
        </p:spPr>
        <p:txBody>
          <a:bodyPr>
            <a:normAutofit/>
          </a:bodyPr>
          <a:lstStyle/>
          <a:p>
            <a:r>
              <a:rPr lang="es-EC" sz="3200" dirty="0" smtClean="0">
                <a:effectLst/>
              </a:rPr>
              <a:t>ESPECTROS OBTENIDOS</a:t>
            </a:r>
            <a:endParaRPr lang="es-EC" sz="3200" dirty="0"/>
          </a:p>
        </p:txBody>
      </p:sp>
      <p:pic>
        <p:nvPicPr>
          <p:cNvPr id="5" name="4 Imagen"/>
          <p:cNvPicPr/>
          <p:nvPr/>
        </p:nvPicPr>
        <p:blipFill rotWithShape="1">
          <a:blip r:embed="rId2" cstate="print">
            <a:extLst>
              <a:ext uri="{28A0092B-C50C-407E-A947-70E740481C1C}">
                <a14:useLocalDpi xmlns:a14="http://schemas.microsoft.com/office/drawing/2010/main" xmlns="" val="0"/>
              </a:ext>
            </a:extLst>
          </a:blip>
          <a:srcRect l="3632" r="8167"/>
          <a:stretch/>
        </p:blipFill>
        <p:spPr bwMode="auto">
          <a:xfrm>
            <a:off x="496540" y="1669269"/>
            <a:ext cx="3969172" cy="3413157"/>
          </a:xfrm>
          <a:prstGeom prst="rect">
            <a:avLst/>
          </a:prstGeom>
          <a:noFill/>
          <a:ln w="19050">
            <a:solidFill>
              <a:schemeClr val="tx1"/>
            </a:solidFill>
          </a:ln>
          <a:extLst>
            <a:ext uri="{53640926-AAD7-44D8-BBD7-CCE9431645EC}">
              <a14:shadowObscured xmlns:a14="http://schemas.microsoft.com/office/drawing/2010/main" xmlns=""/>
            </a:ext>
          </a:extLst>
        </p:spPr>
      </p:pic>
      <p:pic>
        <p:nvPicPr>
          <p:cNvPr id="8" name="7 Imagen"/>
          <p:cNvPicPr/>
          <p:nvPr/>
        </p:nvPicPr>
        <p:blipFill rotWithShape="1">
          <a:blip r:embed="rId3" cstate="print">
            <a:extLst>
              <a:ext uri="{28A0092B-C50C-407E-A947-70E740481C1C}">
                <a14:useLocalDpi xmlns:a14="http://schemas.microsoft.com/office/drawing/2010/main" xmlns="" val="0"/>
              </a:ext>
            </a:extLst>
          </a:blip>
          <a:srcRect l="3813" r="7985"/>
          <a:stretch/>
        </p:blipFill>
        <p:spPr bwMode="auto">
          <a:xfrm>
            <a:off x="4644008" y="1669269"/>
            <a:ext cx="3964345" cy="3413157"/>
          </a:xfrm>
          <a:prstGeom prst="rect">
            <a:avLst/>
          </a:prstGeom>
          <a:noFill/>
          <a:ln w="19050">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42214313"/>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11960" y="1128178"/>
            <a:ext cx="4276700" cy="369332"/>
          </a:xfrm>
          <a:prstGeom prst="rect">
            <a:avLst/>
          </a:prstGeom>
        </p:spPr>
        <p:txBody>
          <a:bodyPr wrap="square">
            <a:spAutoFit/>
          </a:bodyPr>
          <a:lstStyle/>
          <a:p>
            <a:r>
              <a:rPr lang="es-EC" dirty="0"/>
              <a:t> </a:t>
            </a:r>
            <a:r>
              <a:rPr lang="es-EC" b="1" dirty="0" smtClean="0"/>
              <a:t>Factor de </a:t>
            </a:r>
            <a:r>
              <a:rPr lang="es-EC" b="1" dirty="0" err="1" smtClean="0"/>
              <a:t>amplificacion</a:t>
            </a:r>
            <a:r>
              <a:rPr lang="es-EC" dirty="0" smtClean="0"/>
              <a:t>: </a:t>
            </a:r>
            <a:r>
              <a:rPr lang="es-EC" dirty="0"/>
              <a:t>1.2809</a:t>
            </a:r>
          </a:p>
        </p:txBody>
      </p:sp>
      <p:graphicFrame>
        <p:nvGraphicFramePr>
          <p:cNvPr id="6" name="5 Tabla"/>
          <p:cNvGraphicFramePr>
            <a:graphicFrameLocks noGrp="1"/>
          </p:cNvGraphicFramePr>
          <p:nvPr>
            <p:extLst>
              <p:ext uri="{D42A27DB-BD31-4B8C-83A1-F6EECF244321}">
                <p14:modId xmlns:p14="http://schemas.microsoft.com/office/powerpoint/2010/main" xmlns="" val="2508335326"/>
              </p:ext>
            </p:extLst>
          </p:nvPr>
        </p:nvGraphicFramePr>
        <p:xfrm>
          <a:off x="683568" y="937173"/>
          <a:ext cx="3125470" cy="841248"/>
        </p:xfrm>
        <a:graphic>
          <a:graphicData uri="http://schemas.openxmlformats.org/drawingml/2006/table">
            <a:tbl>
              <a:tblPr firstRow="1" firstCol="1" bandRow="1">
                <a:tableStyleId>{69CF1AB2-1976-4502-BF36-3FF5EA218861}</a:tableStyleId>
              </a:tblPr>
              <a:tblGrid>
                <a:gridCol w="2049145"/>
                <a:gridCol w="1076325"/>
              </a:tblGrid>
              <a:tr h="0">
                <a:tc>
                  <a:txBody>
                    <a:bodyPr/>
                    <a:lstStyle/>
                    <a:p>
                      <a:pPr algn="ctr">
                        <a:lnSpc>
                          <a:spcPct val="115000"/>
                        </a:lnSpc>
                        <a:spcAft>
                          <a:spcPts val="0"/>
                        </a:spcAft>
                      </a:pPr>
                      <a:r>
                        <a:rPr lang="es-EC" sz="1200" dirty="0">
                          <a:effectLst/>
                        </a:rPr>
                        <a:t>Módulo de Elasticidad</a:t>
                      </a:r>
                      <a:endParaRPr lang="es-EC"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2000 </a:t>
                      </a:r>
                      <a:r>
                        <a:rPr lang="es-EC" sz="1200" dirty="0">
                          <a:effectLst/>
                        </a:rPr>
                        <a:t>T/m</a:t>
                      </a:r>
                      <a:r>
                        <a:rPr lang="es-EC" sz="1200" baseline="30000" dirty="0">
                          <a:effectLst/>
                        </a:rPr>
                        <a:t>2</a:t>
                      </a:r>
                      <a:endParaRPr lang="es-EC" sz="110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C" sz="1200">
                          <a:effectLst/>
                        </a:rPr>
                        <a:t>Coeficiente de Poisson</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0.20</a:t>
                      </a:r>
                      <a:endParaRPr lang="es-EC" sz="110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es-EC" sz="1200">
                          <a:effectLst/>
                        </a:rPr>
                        <a:t>Peso Especifico</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200" dirty="0" smtClean="0">
                          <a:effectLst/>
                        </a:rPr>
                        <a:t>1.8 </a:t>
                      </a:r>
                      <a:r>
                        <a:rPr lang="es-EC" sz="1200" dirty="0">
                          <a:effectLst/>
                        </a:rPr>
                        <a:t>T/m</a:t>
                      </a:r>
                      <a:r>
                        <a:rPr lang="es-EC" sz="1200" baseline="30000" dirty="0">
                          <a:effectLst/>
                        </a:rPr>
                        <a:t>3</a:t>
                      </a:r>
                      <a:endParaRPr lang="es-EC" sz="1100" dirty="0">
                        <a:effectLst/>
                        <a:latin typeface="Calibri"/>
                        <a:ea typeface="Calibri"/>
                        <a:cs typeface="Times New Roman"/>
                      </a:endParaRPr>
                    </a:p>
                  </a:txBody>
                  <a:tcPr marL="68580" marR="68580" marT="0" marB="0" anchor="ctr"/>
                </a:tc>
              </a:tr>
            </a:tbl>
          </a:graphicData>
        </a:graphic>
      </p:graphicFrame>
      <p:pic>
        <p:nvPicPr>
          <p:cNvPr id="8" name="7 Imagen"/>
          <p:cNvPicPr/>
          <p:nvPr/>
        </p:nvPicPr>
        <p:blipFill rotWithShape="1">
          <a:blip r:embed="rId2" cstate="print">
            <a:extLst>
              <a:ext uri="{28A0092B-C50C-407E-A947-70E740481C1C}">
                <a14:useLocalDpi xmlns:a14="http://schemas.microsoft.com/office/drawing/2010/main" xmlns="" val="0"/>
              </a:ext>
            </a:extLst>
          </a:blip>
          <a:srcRect l="1634" t="3874" r="7259"/>
          <a:stretch/>
        </p:blipFill>
        <p:spPr bwMode="auto">
          <a:xfrm>
            <a:off x="2195736" y="1988839"/>
            <a:ext cx="4778375" cy="3781425"/>
          </a:xfrm>
          <a:prstGeom prst="rect">
            <a:avLst/>
          </a:prstGeom>
          <a:noFill/>
          <a:ln w="19050">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51548998"/>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a:t>
            </a:r>
            <a:endParaRPr lang="es-EC" dirty="0"/>
          </a:p>
        </p:txBody>
      </p:sp>
      <p:sp>
        <p:nvSpPr>
          <p:cNvPr id="4" name="3 Marcador de contenido"/>
          <p:cNvSpPr>
            <a:spLocks noGrp="1"/>
          </p:cNvSpPr>
          <p:nvPr>
            <p:ph idx="1"/>
          </p:nvPr>
        </p:nvSpPr>
        <p:spPr>
          <a:xfrm>
            <a:off x="467544" y="980728"/>
            <a:ext cx="8183880" cy="4187952"/>
          </a:xfrm>
        </p:spPr>
        <p:txBody>
          <a:bodyPr>
            <a:normAutofit fontScale="70000" lnSpcReduction="20000"/>
          </a:bodyPr>
          <a:lstStyle/>
          <a:p>
            <a:r>
              <a:rPr lang="es-EC" dirty="0"/>
              <a:t>Se observa que existe una diferencia significativa en los valores de PGA (aceleración máxima horizontal del suelo) de cada uno de los métodos empleados para moldear los espectros; las gráficas obtenidas también son distintos</a:t>
            </a:r>
            <a:r>
              <a:rPr lang="es-EC" dirty="0" smtClean="0"/>
              <a:t>.</a:t>
            </a:r>
          </a:p>
          <a:p>
            <a:endParaRPr lang="es-EC" dirty="0"/>
          </a:p>
          <a:p>
            <a:r>
              <a:rPr lang="es-EC" dirty="0"/>
              <a:t>Para el cálculo del PGA el  método de </a:t>
            </a:r>
            <a:r>
              <a:rPr lang="es-EC" dirty="0" err="1"/>
              <a:t>Abrahamson</a:t>
            </a:r>
            <a:r>
              <a:rPr lang="es-EC" dirty="0"/>
              <a:t> y Silva aplicado a las fallas existentes en el Golfo de Guayaquil muestra un valor mayor en relación a los demás métodos, por seguridad se debe emplear el que mayor PGA </a:t>
            </a:r>
            <a:r>
              <a:rPr lang="es-EC" dirty="0" smtClean="0"/>
              <a:t>presente</a:t>
            </a:r>
          </a:p>
          <a:p>
            <a:pPr marL="0" indent="0">
              <a:buNone/>
            </a:pPr>
            <a:endParaRPr lang="es-EC" dirty="0" smtClean="0"/>
          </a:p>
          <a:p>
            <a:r>
              <a:rPr lang="es-EC" dirty="0"/>
              <a:t>La clasificación más utilizada de las fallas existentes en el Golfo de Guayaquil, es por el tipo de desplazamiento que presentan los bloques, si su desplazamiento es vertical es falla de Rumbo, si el horizontal es falla Normal o Inversa.</a:t>
            </a:r>
          </a:p>
          <a:p>
            <a:pPr marL="0" indent="0">
              <a:buNone/>
            </a:pPr>
            <a:endParaRPr lang="es-EC" dirty="0"/>
          </a:p>
        </p:txBody>
      </p:sp>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p:cNvPicPr>
          <p:nvPr>
            <p:ph idx="1"/>
          </p:nvPr>
        </p:nvPicPr>
        <p:blipFill>
          <a:blip r:embed="rId2" cstate="print"/>
          <a:srcRect/>
          <a:stretch>
            <a:fillRect/>
          </a:stretch>
        </p:blipFill>
        <p:spPr bwMode="auto">
          <a:xfrm>
            <a:off x="2483768" y="2776052"/>
            <a:ext cx="3875931" cy="2987168"/>
          </a:xfrm>
          <a:prstGeom prst="rect">
            <a:avLst/>
          </a:prstGeom>
          <a:noFill/>
          <a:ln w="9525">
            <a:solidFill>
              <a:schemeClr val="tx1"/>
            </a:solidFill>
            <a:miter lim="800000"/>
            <a:headEnd/>
            <a:tailEnd/>
          </a:ln>
        </p:spPr>
      </p:pic>
      <p:sp>
        <p:nvSpPr>
          <p:cNvPr id="8" name="7 Rectángulo"/>
          <p:cNvSpPr/>
          <p:nvPr/>
        </p:nvSpPr>
        <p:spPr>
          <a:xfrm>
            <a:off x="467544" y="1268760"/>
            <a:ext cx="8208911" cy="1477328"/>
          </a:xfrm>
          <a:prstGeom prst="rect">
            <a:avLst/>
          </a:prstGeom>
        </p:spPr>
        <p:txBody>
          <a:bodyPr wrap="square">
            <a:spAutoFit/>
          </a:bodyPr>
          <a:lstStyle/>
          <a:p>
            <a:r>
              <a:rPr lang="es-EC" dirty="0" smtClean="0"/>
              <a:t>Estilos </a:t>
            </a:r>
            <a:r>
              <a:rPr lang="es-EC" dirty="0"/>
              <a:t>de Fallas</a:t>
            </a:r>
            <a:r>
              <a:rPr lang="es-EC" dirty="0" smtClean="0"/>
              <a:t>:              </a:t>
            </a:r>
            <a:r>
              <a:rPr lang="es-EC" dirty="0" err="1"/>
              <a:t>transcurrente</a:t>
            </a:r>
            <a:r>
              <a:rPr lang="es-EC" dirty="0"/>
              <a:t> (SS), inversa (RV) o normal</a:t>
            </a:r>
          </a:p>
          <a:p>
            <a:r>
              <a:rPr lang="es-EC" dirty="0"/>
              <a:t>Rango de magnitud (SS):		</a:t>
            </a:r>
            <a:r>
              <a:rPr lang="es-EC" dirty="0" smtClean="0"/>
              <a:t>    4.5 </a:t>
            </a:r>
            <a:r>
              <a:rPr lang="es-EC" dirty="0"/>
              <a:t>a 7.7</a:t>
            </a:r>
          </a:p>
          <a:p>
            <a:r>
              <a:rPr lang="es-EC" dirty="0"/>
              <a:t>Rango de magnitud (RV):		</a:t>
            </a:r>
            <a:r>
              <a:rPr lang="es-EC" dirty="0" smtClean="0"/>
              <a:t>  4.81 </a:t>
            </a:r>
            <a:r>
              <a:rPr lang="es-EC" dirty="0"/>
              <a:t>a 7.6</a:t>
            </a:r>
          </a:p>
          <a:p>
            <a:r>
              <a:rPr lang="es-EC" dirty="0"/>
              <a:t>Rango de distancia:			</a:t>
            </a:r>
            <a:r>
              <a:rPr lang="es-EC" dirty="0" smtClean="0"/>
              <a:t>    0.3 </a:t>
            </a:r>
            <a:r>
              <a:rPr lang="es-EC" dirty="0"/>
              <a:t>a 199.3 (Km) </a:t>
            </a:r>
          </a:p>
          <a:p>
            <a:r>
              <a:rPr lang="es-EC" dirty="0"/>
              <a:t>Rango de Velocidad:			</a:t>
            </a:r>
            <a:r>
              <a:rPr lang="es-EC" dirty="0" smtClean="0"/>
              <a:t>   453 </a:t>
            </a:r>
            <a:r>
              <a:rPr lang="es-EC" dirty="0"/>
              <a:t>a </a:t>
            </a:r>
            <a:r>
              <a:rPr lang="es-EC" dirty="0" smtClean="0"/>
              <a:t> 895 </a:t>
            </a:r>
            <a:r>
              <a:rPr lang="es-EC" dirty="0"/>
              <a:t>(m/s)</a:t>
            </a:r>
          </a:p>
        </p:txBody>
      </p:sp>
      <p:sp>
        <p:nvSpPr>
          <p:cNvPr id="9" name="1 Título"/>
          <p:cNvSpPr txBox="1">
            <a:spLocks/>
          </p:cNvSpPr>
          <p:nvPr/>
        </p:nvSpPr>
        <p:spPr>
          <a:xfrm>
            <a:off x="467544" y="548680"/>
            <a:ext cx="8208911" cy="63051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lvl="2"/>
            <a:r>
              <a:rPr lang="es-EC" sz="2400" b="1" dirty="0" smtClean="0">
                <a:solidFill>
                  <a:schemeClr val="accent1"/>
                </a:solidFill>
                <a:effectLst>
                  <a:outerShdw blurRad="38100" dist="38100" dir="2700000" algn="tl">
                    <a:srgbClr val="000000">
                      <a:alpha val="43137"/>
                    </a:srgbClr>
                  </a:outerShdw>
                </a:effectLst>
              </a:rPr>
              <a:t>         RANGO </a:t>
            </a:r>
            <a:r>
              <a:rPr lang="es-EC" sz="2400" b="1" dirty="0">
                <a:solidFill>
                  <a:schemeClr val="accent1"/>
                </a:solidFill>
                <a:effectLst>
                  <a:outerShdw blurRad="38100" dist="38100" dir="2700000" algn="tl">
                    <a:srgbClr val="000000">
                      <a:alpha val="43137"/>
                    </a:srgbClr>
                  </a:outerShdw>
                </a:effectLst>
              </a:rPr>
              <a:t>DE APLICACIÓN</a:t>
            </a:r>
            <a:endParaRPr lang="es-EC" sz="24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21165966"/>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7827016" cy="827112"/>
          </a:xfrm>
        </p:spPr>
        <p:txBody>
          <a:bodyPr/>
          <a:lstStyle/>
          <a:p>
            <a:r>
              <a:rPr lang="es-EC" dirty="0" smtClean="0"/>
              <a:t>SUBDUCIÓN EN LA COSTA ECUATORIANA</a:t>
            </a:r>
            <a:endParaRPr lang="es-EC" dirty="0"/>
          </a:p>
        </p:txBody>
      </p:sp>
      <p:pic>
        <p:nvPicPr>
          <p:cNvPr id="6" name="5 Marcador de contenido" descr="tipos de corteza"/>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3973545"/>
            <a:ext cx="4625975" cy="2454912"/>
          </a:xfrm>
          <a:prstGeom prst="rect">
            <a:avLst/>
          </a:prstGeom>
          <a:noFill/>
          <a:ln>
            <a:noFill/>
          </a:ln>
        </p:spPr>
      </p:pic>
      <p:pic>
        <p:nvPicPr>
          <p:cNvPr id="1026" name="Picture 2" descr="http://upload.wikimedia.org/wikipedia/commons/4/41/Zona_de_subduccion_lm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484784"/>
            <a:ext cx="3744416" cy="249627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4788024" y="1484784"/>
            <a:ext cx="3744416" cy="1477328"/>
          </a:xfrm>
          <a:prstGeom prst="rect">
            <a:avLst/>
          </a:prstGeom>
        </p:spPr>
        <p:txBody>
          <a:bodyPr wrap="square">
            <a:spAutoFit/>
          </a:bodyPr>
          <a:lstStyle/>
          <a:p>
            <a:r>
              <a:rPr lang="es-EC" dirty="0"/>
              <a:t>A causa de un choque de una placa oceánica </a:t>
            </a:r>
            <a:r>
              <a:rPr lang="es-EC" dirty="0" smtClean="0"/>
              <a:t>y </a:t>
            </a:r>
            <a:r>
              <a:rPr lang="es-EC" dirty="0"/>
              <a:t>una placa </a:t>
            </a:r>
            <a:r>
              <a:rPr lang="es-EC" dirty="0" smtClean="0"/>
              <a:t>continental, la </a:t>
            </a:r>
            <a:r>
              <a:rPr lang="es-EC" dirty="0"/>
              <a:t>placa oceánica se hunde debajo de la placa continental. </a:t>
            </a:r>
          </a:p>
        </p:txBody>
      </p:sp>
      <p:sp>
        <p:nvSpPr>
          <p:cNvPr id="9" name="8 Rectángulo"/>
          <p:cNvSpPr/>
          <p:nvPr/>
        </p:nvSpPr>
        <p:spPr>
          <a:xfrm>
            <a:off x="485800" y="4178300"/>
            <a:ext cx="3510136" cy="2031325"/>
          </a:xfrm>
          <a:prstGeom prst="rect">
            <a:avLst/>
          </a:prstGeom>
        </p:spPr>
        <p:txBody>
          <a:bodyPr wrap="square">
            <a:spAutoFit/>
          </a:bodyPr>
          <a:lstStyle/>
          <a:p>
            <a:r>
              <a:rPr lang="es-EC" dirty="0"/>
              <a:t>La corteza continental incluye los continentes y los sectores del mar de baja profundidad. La corteza oceánica se encuentra en los sectores oceánicos de alta profundidad.</a:t>
            </a:r>
          </a:p>
        </p:txBody>
      </p:sp>
    </p:spTree>
    <p:extLst>
      <p:ext uri="{BB962C8B-B14F-4D97-AF65-F5344CB8AC3E}">
        <p14:creationId xmlns:p14="http://schemas.microsoft.com/office/powerpoint/2010/main" xmlns="" val="2574855896"/>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27584" y="620688"/>
            <a:ext cx="7776864" cy="646331"/>
          </a:xfrm>
          <a:prstGeom prst="rect">
            <a:avLst/>
          </a:prstGeom>
        </p:spPr>
        <p:txBody>
          <a:bodyPr wrap="square">
            <a:spAutoFit/>
          </a:bodyPr>
          <a:lstStyle/>
          <a:p>
            <a:r>
              <a:rPr lang="es-EC" dirty="0"/>
              <a:t>Existe también la subducción según el tipo de cortezas que colisionan:</a:t>
            </a:r>
          </a:p>
        </p:txBody>
      </p:sp>
      <p:sp>
        <p:nvSpPr>
          <p:cNvPr id="7" name="6 Rectángulo"/>
          <p:cNvSpPr/>
          <p:nvPr/>
        </p:nvSpPr>
        <p:spPr>
          <a:xfrm>
            <a:off x="969230" y="1772816"/>
            <a:ext cx="4618572" cy="400110"/>
          </a:xfrm>
          <a:prstGeom prst="rect">
            <a:avLst/>
          </a:prstGeom>
        </p:spPr>
        <p:txBody>
          <a:bodyPr wrap="none">
            <a:spAutoFit/>
          </a:bodyPr>
          <a:lstStyle/>
          <a:p>
            <a:pPr lvl="0"/>
            <a:r>
              <a:rPr lang="es-CO" sz="2000" b="1" dirty="0" smtClean="0">
                <a:solidFill>
                  <a:schemeClr val="accent1"/>
                </a:solidFill>
                <a:effectLst>
                  <a:outerShdw blurRad="38100" dist="38100" dir="2700000" algn="tl">
                    <a:srgbClr val="000000">
                      <a:alpha val="43137"/>
                    </a:srgbClr>
                  </a:outerShdw>
                </a:effectLst>
              </a:rPr>
              <a:t>a)  Colisión </a:t>
            </a:r>
            <a:r>
              <a:rPr lang="es-CO" sz="2000" b="1" dirty="0">
                <a:solidFill>
                  <a:schemeClr val="accent1"/>
                </a:solidFill>
                <a:effectLst>
                  <a:outerShdw blurRad="38100" dist="38100" dir="2700000" algn="tl">
                    <a:srgbClr val="000000">
                      <a:alpha val="43137"/>
                    </a:srgbClr>
                  </a:outerShdw>
                </a:effectLst>
              </a:rPr>
              <a:t>cortezas oceánicas</a:t>
            </a:r>
            <a:endParaRPr lang="es-EC" sz="2000" dirty="0">
              <a:solidFill>
                <a:schemeClr val="accent1"/>
              </a:solidFill>
              <a:effectLst>
                <a:outerShdw blurRad="38100" dist="38100" dir="2700000" algn="tl">
                  <a:srgbClr val="000000">
                    <a:alpha val="43137"/>
                  </a:srgbClr>
                </a:outerShdw>
              </a:effectLst>
            </a:endParaRPr>
          </a:p>
        </p:txBody>
      </p:sp>
      <p:pic>
        <p:nvPicPr>
          <p:cNvPr id="8" name="7 Imagen" descr="http://e-ducativa.catedu.es/44700165/aula/archivos/repositorio/750/982/html/arco_isla.jpg"/>
          <p:cNvPicPr/>
          <p:nvPr/>
        </p:nvPicPr>
        <p:blipFill rotWithShape="1">
          <a:blip r:embed="rId2" cstate="print">
            <a:extLst>
              <a:ext uri="{28A0092B-C50C-407E-A947-70E740481C1C}">
                <a14:useLocalDpi xmlns:a14="http://schemas.microsoft.com/office/drawing/2010/main" xmlns="" val="0"/>
              </a:ext>
            </a:extLst>
          </a:blip>
          <a:srcRect b="7647"/>
          <a:stretch/>
        </p:blipFill>
        <p:spPr bwMode="auto">
          <a:xfrm>
            <a:off x="2195736" y="2564904"/>
            <a:ext cx="4752528" cy="2592288"/>
          </a:xfrm>
          <a:prstGeom prst="rect">
            <a:avLst/>
          </a:prstGeom>
          <a:noFill/>
          <a:ln w="28575">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023510049"/>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3568" y="620688"/>
            <a:ext cx="6128601" cy="400110"/>
          </a:xfrm>
          <a:prstGeom prst="rect">
            <a:avLst/>
          </a:prstGeom>
        </p:spPr>
        <p:txBody>
          <a:bodyPr wrap="none">
            <a:spAutoFit/>
          </a:bodyPr>
          <a:lstStyle/>
          <a:p>
            <a:pPr lvl="0"/>
            <a:r>
              <a:rPr lang="es-CO" sz="2000" b="1" dirty="0">
                <a:solidFill>
                  <a:schemeClr val="accent1"/>
                </a:solidFill>
                <a:effectLst>
                  <a:outerShdw blurRad="38100" dist="38100" dir="2700000" algn="tl">
                    <a:srgbClr val="000000">
                      <a:alpha val="43137"/>
                    </a:srgbClr>
                  </a:outerShdw>
                </a:effectLst>
              </a:rPr>
              <a:t>b</a:t>
            </a:r>
            <a:r>
              <a:rPr lang="es-CO" sz="2000" b="1" dirty="0" smtClean="0">
                <a:solidFill>
                  <a:schemeClr val="accent1"/>
                </a:solidFill>
                <a:effectLst>
                  <a:outerShdw blurRad="38100" dist="38100" dir="2700000" algn="tl">
                    <a:srgbClr val="000000">
                      <a:alpha val="43137"/>
                    </a:srgbClr>
                  </a:outerShdw>
                </a:effectLst>
              </a:rPr>
              <a:t>) </a:t>
            </a:r>
            <a:r>
              <a:rPr lang="es-CO" sz="2000" b="1" dirty="0">
                <a:solidFill>
                  <a:schemeClr val="accent1"/>
                </a:solidFill>
                <a:effectLst>
                  <a:outerShdw blurRad="38100" dist="38100" dir="2700000" algn="tl">
                    <a:srgbClr val="000000">
                      <a:alpha val="43137"/>
                    </a:srgbClr>
                  </a:outerShdw>
                </a:effectLst>
              </a:rPr>
              <a:t>Colisión cortezas oceánica-continental</a:t>
            </a:r>
            <a:endParaRPr lang="es-EC" sz="2000" b="1" dirty="0">
              <a:solidFill>
                <a:schemeClr val="accent1"/>
              </a:solidFill>
              <a:effectLst>
                <a:outerShdw blurRad="38100" dist="38100" dir="2700000" algn="tl">
                  <a:srgbClr val="000000">
                    <a:alpha val="43137"/>
                  </a:srgbClr>
                </a:outerShdw>
              </a:effectLst>
            </a:endParaRPr>
          </a:p>
        </p:txBody>
      </p:sp>
      <p:sp>
        <p:nvSpPr>
          <p:cNvPr id="7" name="6 Rectángulo"/>
          <p:cNvSpPr/>
          <p:nvPr/>
        </p:nvSpPr>
        <p:spPr>
          <a:xfrm>
            <a:off x="827584" y="3404899"/>
            <a:ext cx="5065810" cy="400110"/>
          </a:xfrm>
          <a:prstGeom prst="rect">
            <a:avLst/>
          </a:prstGeom>
        </p:spPr>
        <p:txBody>
          <a:bodyPr wrap="none">
            <a:spAutoFit/>
          </a:bodyPr>
          <a:lstStyle/>
          <a:p>
            <a:pPr lvl="0"/>
            <a:r>
              <a:rPr lang="es-CO" sz="2000" b="1" dirty="0" smtClean="0">
                <a:solidFill>
                  <a:schemeClr val="accent1"/>
                </a:solidFill>
                <a:effectLst>
                  <a:outerShdw blurRad="38100" dist="38100" dir="2700000" algn="tl">
                    <a:srgbClr val="000000">
                      <a:alpha val="43137"/>
                    </a:srgbClr>
                  </a:outerShdw>
                </a:effectLst>
              </a:rPr>
              <a:t>a) </a:t>
            </a:r>
            <a:r>
              <a:rPr lang="es-CO" sz="2000" b="1" dirty="0">
                <a:solidFill>
                  <a:schemeClr val="accent1"/>
                </a:solidFill>
                <a:effectLst>
                  <a:outerShdw blurRad="38100" dist="38100" dir="2700000" algn="tl">
                    <a:srgbClr val="000000">
                      <a:alpha val="43137"/>
                    </a:srgbClr>
                  </a:outerShdw>
                </a:effectLst>
              </a:rPr>
              <a:t>Colisión cortezas continentales</a:t>
            </a:r>
            <a:endParaRPr lang="es-EC" sz="2000" b="1" dirty="0">
              <a:solidFill>
                <a:schemeClr val="accent1"/>
              </a:solidFill>
              <a:effectLst>
                <a:outerShdw blurRad="38100" dist="38100" dir="2700000" algn="tl">
                  <a:srgbClr val="000000">
                    <a:alpha val="43137"/>
                  </a:srgbClr>
                </a:outerShdw>
              </a:effectLst>
            </a:endParaRPr>
          </a:p>
        </p:txBody>
      </p:sp>
      <p:pic>
        <p:nvPicPr>
          <p:cNvPr id="8" name="Picture 2" descr="Convergencia Oceánica - Continental"/>
          <p:cNvPicPr/>
          <p:nvPr/>
        </p:nvPicPr>
        <p:blipFill>
          <a:blip r:embed="rId2" cstate="print"/>
          <a:srcRect/>
          <a:stretch>
            <a:fillRect/>
          </a:stretch>
        </p:blipFill>
        <p:spPr bwMode="auto">
          <a:xfrm>
            <a:off x="2428528" y="1029058"/>
            <a:ext cx="3929380" cy="2200275"/>
          </a:xfrm>
          <a:prstGeom prst="rect">
            <a:avLst/>
          </a:prstGeom>
          <a:noFill/>
          <a:ln w="28575">
            <a:solidFill>
              <a:schemeClr val="tx1"/>
            </a:solidFill>
          </a:ln>
        </p:spPr>
      </p:pic>
      <p:pic>
        <p:nvPicPr>
          <p:cNvPr id="9" name="8 Imagen" descr="http://e-ducativa.catedu.es/44700165/aula/archivos/repositorio/750/982/html/orogeno_tipo_alpino.jpg"/>
          <p:cNvPicPr/>
          <p:nvPr/>
        </p:nvPicPr>
        <p:blipFill rotWithShape="1">
          <a:blip r:embed="rId3" cstate="print">
            <a:extLst>
              <a:ext uri="{28A0092B-C50C-407E-A947-70E740481C1C}">
                <a14:useLocalDpi xmlns:a14="http://schemas.microsoft.com/office/drawing/2010/main" xmlns="" val="0"/>
              </a:ext>
            </a:extLst>
          </a:blip>
          <a:srcRect b="9210"/>
          <a:stretch/>
        </p:blipFill>
        <p:spPr bwMode="auto">
          <a:xfrm>
            <a:off x="2428528" y="3933056"/>
            <a:ext cx="3929380" cy="2160240"/>
          </a:xfrm>
          <a:prstGeom prst="rect">
            <a:avLst/>
          </a:prstGeom>
          <a:noFill/>
          <a:ln w="28575">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55733029"/>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971600" y="1268760"/>
            <a:ext cx="2088232" cy="1080120"/>
          </a:xfrm>
          <a:prstGeom prst="rect">
            <a:avLst/>
          </a:prstGeom>
        </p:spPr>
        <p:txBody>
          <a:bodyPr vert="horz" lIns="91440" tIns="45720" rIns="91440" bIns="45720" rtlCol="0" anchor="ctr">
            <a:normAutofit/>
          </a:bodyPr>
          <a:lstStyle/>
          <a:p>
            <a:pPr lvl="0" algn="ctr">
              <a:spcBef>
                <a:spcPct val="0"/>
              </a:spcBef>
              <a:defRPr/>
            </a:pPr>
            <a:r>
              <a:rPr lang="es-ES" sz="1600" b="1" cap="all" dirty="0" smtClean="0"/>
              <a:t>Zonas Fuentes asociadas a sismos corticales </a:t>
            </a:r>
            <a:endParaRPr kumimoji="0" lang="es-MX" sz="1600" b="1" u="none" strike="noStrike" kern="1200" cap="all" spc="0" normalizeH="0" noProof="0" dirty="0">
              <a:ln>
                <a:noFill/>
              </a:ln>
              <a:solidFill>
                <a:schemeClr val="tx1"/>
              </a:solidFill>
              <a:effectLst/>
              <a:uLnTx/>
              <a:uFillTx/>
              <a:latin typeface="+mj-lt"/>
              <a:ea typeface="+mj-ea"/>
              <a:cs typeface="+mj-cs"/>
            </a:endParaRPr>
          </a:p>
        </p:txBody>
      </p:sp>
      <p:pic>
        <p:nvPicPr>
          <p:cNvPr id="11" name="10 Imagen"/>
          <p:cNvPicPr/>
          <p:nvPr/>
        </p:nvPicPr>
        <p:blipFill rotWithShape="1">
          <a:blip r:embed="rId3" cstate="print">
            <a:extLst>
              <a:ext uri="{28A0092B-C50C-407E-A947-70E740481C1C}">
                <a14:useLocalDpi xmlns:a14="http://schemas.microsoft.com/office/drawing/2010/main" xmlns="" val="0"/>
              </a:ext>
            </a:extLst>
          </a:blip>
          <a:srcRect l="34383" t="36347" r="46677" b="10051"/>
          <a:stretch/>
        </p:blipFill>
        <p:spPr bwMode="auto">
          <a:xfrm>
            <a:off x="3779912" y="1124744"/>
            <a:ext cx="4032448" cy="4392488"/>
          </a:xfrm>
          <a:prstGeom prst="rect">
            <a:avLst/>
          </a:prstGeom>
          <a:solidFill>
            <a:schemeClr val="bg1"/>
          </a:solidFill>
          <a:ln>
            <a:solidFill>
              <a:schemeClr val="bg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5631731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3383</TotalTime>
  <Words>1380</Words>
  <Application>Microsoft Office PowerPoint</Application>
  <PresentationFormat>Presentación en pantalla (4:3)</PresentationFormat>
  <Paragraphs>319</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Aspecto</vt:lpstr>
      <vt:lpstr>ESCUELA POLITÉCNICA DEL EJERCITO </vt:lpstr>
      <vt:lpstr>INTRODUCCIÓN</vt:lpstr>
      <vt:lpstr>INTRODUCCIÓN</vt:lpstr>
      <vt:lpstr>Diapositiva 4</vt:lpstr>
      <vt:lpstr>Diapositiva 5</vt:lpstr>
      <vt:lpstr>SUBDUCIÓN EN LA COSTA ECUATORIANA</vt:lpstr>
      <vt:lpstr>Diapositiva 7</vt:lpstr>
      <vt:lpstr>Diapositiva 8</vt:lpstr>
      <vt:lpstr>Diapositiva 9</vt:lpstr>
      <vt:lpstr>Diapositiva 10</vt:lpstr>
      <vt:lpstr>Diapositiva 11</vt:lpstr>
      <vt:lpstr>TIPOS DE FALLAS</vt:lpstr>
      <vt:lpstr>CÁLCULO DE LOS VALORES DE PGA</vt:lpstr>
      <vt:lpstr>ELEMENTOS FINITOS</vt:lpstr>
      <vt:lpstr>NUMERACIÓN DE LOS GRADOS DE LIBERTAD</vt:lpstr>
      <vt:lpstr>Diapositiva 16</vt:lpstr>
      <vt:lpstr>Diapositiva 17</vt:lpstr>
      <vt:lpstr>Diapositiva 18</vt:lpstr>
      <vt:lpstr>MATRIZ DE RIGIDEZ</vt:lpstr>
      <vt:lpstr>Diapositiva 20</vt:lpstr>
      <vt:lpstr>MATRIZ DE MASAS</vt:lpstr>
      <vt:lpstr>Análisis con CEINCI-LAB</vt:lpstr>
      <vt:lpstr>Análisis con CEINCI-LAB</vt:lpstr>
      <vt:lpstr>Diapositiva 24</vt:lpstr>
      <vt:lpstr>Diapositiva 25</vt:lpstr>
      <vt:lpstr>FACTOR DE AMPLIFICACIÓN </vt:lpstr>
      <vt:lpstr>Diapositiva 27</vt:lpstr>
      <vt:lpstr>Diapositiva 28</vt:lpstr>
      <vt:lpstr>ESPECTRO NEC-11</vt:lpstr>
      <vt:lpstr>PELIGROSIDAD SISMICA DE SALINAS</vt:lpstr>
      <vt:lpstr>VALORES DE PGA </vt:lpstr>
      <vt:lpstr>ESPECTROS OBTENIDOS</vt:lpstr>
      <vt:lpstr>Diapositiva 33</vt:lpstr>
      <vt:lpstr>PELIGROSIDAD SISMICA DE GUAYAQUIL</vt:lpstr>
      <vt:lpstr>VALORES DE PGA </vt:lpstr>
      <vt:lpstr>ESPECTROS OBTENIDOS</vt:lpstr>
      <vt:lpstr>Diapositiva 37</vt:lpstr>
      <vt:lpstr>PELIGROSIDAD SISMICA DE MACHALA</vt:lpstr>
      <vt:lpstr>VALORES DE PGA </vt:lpstr>
      <vt:lpstr>ESPECTROS OBTENIDOS</vt:lpstr>
      <vt:lpstr>Diapositiva 41</vt:lpstr>
      <vt:lpstr>CONCLUSIONES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EJERCITO</dc:title>
  <dc:creator>Fernanda Cevallos</dc:creator>
  <cp:lastModifiedBy>GLORIA</cp:lastModifiedBy>
  <cp:revision>275</cp:revision>
  <dcterms:created xsi:type="dcterms:W3CDTF">2012-10-11T21:08:03Z</dcterms:created>
  <dcterms:modified xsi:type="dcterms:W3CDTF">2013-08-09T08:18:53Z</dcterms:modified>
</cp:coreProperties>
</file>