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handoutMasterIdLst>
    <p:handoutMasterId r:id="rId31"/>
  </p:handoutMasterIdLst>
  <p:sldIdLst>
    <p:sldId id="279" r:id="rId2"/>
    <p:sldId id="281" r:id="rId3"/>
    <p:sldId id="283" r:id="rId4"/>
    <p:sldId id="258" r:id="rId5"/>
    <p:sldId id="259" r:id="rId6"/>
    <p:sldId id="260" r:id="rId7"/>
    <p:sldId id="284" r:id="rId8"/>
    <p:sldId id="261" r:id="rId9"/>
    <p:sldId id="293" r:id="rId10"/>
    <p:sldId id="289" r:id="rId11"/>
    <p:sldId id="290" r:id="rId12"/>
    <p:sldId id="285" r:id="rId13"/>
    <p:sldId id="263" r:id="rId14"/>
    <p:sldId id="264" r:id="rId15"/>
    <p:sldId id="286" r:id="rId16"/>
    <p:sldId id="265" r:id="rId17"/>
    <p:sldId id="292" r:id="rId18"/>
    <p:sldId id="267" r:id="rId19"/>
    <p:sldId id="268" r:id="rId20"/>
    <p:sldId id="287" r:id="rId21"/>
    <p:sldId id="269" r:id="rId22"/>
    <p:sldId id="294" r:id="rId23"/>
    <p:sldId id="272" r:id="rId24"/>
    <p:sldId id="273" r:id="rId25"/>
    <p:sldId id="288" r:id="rId26"/>
    <p:sldId id="274" r:id="rId27"/>
    <p:sldId id="275" r:id="rId28"/>
    <p:sldId id="282" r:id="rId29"/>
  </p:sldIdLst>
  <p:sldSz cx="9144000" cy="6858000" type="screen4x3"/>
  <p:notesSz cx="10020300" cy="688816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99"/>
    <a:srgbClr val="66FFFF"/>
    <a:srgbClr val="CC66FF"/>
    <a:srgbClr val="FF66CC"/>
    <a:srgbClr val="66FF66"/>
    <a:srgbClr val="33CCFF"/>
    <a:srgbClr val="D60093"/>
    <a:srgbClr val="00808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47" autoAdjust="0"/>
  </p:normalViewPr>
  <p:slideViewPr>
    <p:cSldViewPr>
      <p:cViewPr>
        <p:scale>
          <a:sx n="70" d="100"/>
          <a:sy n="70" d="100"/>
        </p:scale>
        <p:origin x="-1110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696B0C7-0A5E-4588-9EF2-F3A55A5B70A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94117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7643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42161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76431" y="6542161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5A3BF1D-DD25-4C1A-858D-C994C7A38E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422425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3BF1D-DD25-4C1A-858D-C994C7A38E82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0710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3BF1D-DD25-4C1A-858D-C994C7A38E82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514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59600F7-F904-4C9D-B395-7B0847BEE28C}" type="datetimeFigureOut">
              <a:rPr lang="es-MX" smtClean="0"/>
              <a:t>07/07/2013</a:t>
            </a:fld>
            <a:endParaRPr lang="es-MX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E18C0D4-5DE1-4343-86F7-45B821317908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00F7-F904-4C9D-B395-7B0847BEE28C}" type="datetimeFigureOut">
              <a:rPr lang="es-MX" smtClean="0"/>
              <a:t>07/07/2013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C0D4-5DE1-4343-86F7-45B821317908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00F7-F904-4C9D-B395-7B0847BEE28C}" type="datetimeFigureOut">
              <a:rPr lang="es-MX" smtClean="0"/>
              <a:t>07/07/2013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C0D4-5DE1-4343-86F7-45B821317908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00F7-F904-4C9D-B395-7B0847BEE28C}" type="datetimeFigureOut">
              <a:rPr lang="es-MX" smtClean="0"/>
              <a:t>07/07/2013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C0D4-5DE1-4343-86F7-45B821317908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00F7-F904-4C9D-B395-7B0847BEE28C}" type="datetimeFigureOut">
              <a:rPr lang="es-MX" smtClean="0"/>
              <a:t>07/07/2013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C0D4-5DE1-4343-86F7-45B821317908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00F7-F904-4C9D-B395-7B0847BEE28C}" type="datetimeFigureOut">
              <a:rPr lang="es-MX" smtClean="0"/>
              <a:t>07/07/2013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C0D4-5DE1-4343-86F7-45B821317908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00F7-F904-4C9D-B395-7B0847BEE28C}" type="datetimeFigureOut">
              <a:rPr lang="es-MX" smtClean="0"/>
              <a:t>07/07/2013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C0D4-5DE1-4343-86F7-45B821317908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00F7-F904-4C9D-B395-7B0847BEE28C}" type="datetimeFigureOut">
              <a:rPr lang="es-MX" smtClean="0"/>
              <a:t>07/07/2013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C0D4-5DE1-4343-86F7-45B821317908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00F7-F904-4C9D-B395-7B0847BEE28C}" type="datetimeFigureOut">
              <a:rPr lang="es-MX" smtClean="0"/>
              <a:t>07/07/2013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C0D4-5DE1-4343-86F7-45B821317908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00F7-F904-4C9D-B395-7B0847BEE28C}" type="datetimeFigureOut">
              <a:rPr lang="es-MX" smtClean="0"/>
              <a:t>07/07/2013</a:t>
            </a:fld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C0D4-5DE1-4343-86F7-45B821317908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00F7-F904-4C9D-B395-7B0847BEE28C}" type="datetimeFigureOut">
              <a:rPr lang="es-MX" smtClean="0"/>
              <a:t>07/07/2013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C0D4-5DE1-4343-86F7-45B821317908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59600F7-F904-4C9D-B395-7B0847BEE28C}" type="datetimeFigureOut">
              <a:rPr lang="es-MX" smtClean="0"/>
              <a:t>07/07/2013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E18C0D4-5DE1-4343-86F7-45B821317908}" type="slidenum">
              <a:rPr lang="es-MX" smtClean="0"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Título"/>
          <p:cNvSpPr txBox="1">
            <a:spLocks/>
          </p:cNvSpPr>
          <p:nvPr/>
        </p:nvSpPr>
        <p:spPr>
          <a:xfrm>
            <a:off x="899592" y="1700808"/>
            <a:ext cx="7376864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DEPARTAMENTO DE CIENCIAS ECONÓMICAS</a:t>
            </a:r>
            <a:endParaRPr lang="es-MX" sz="20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ADMINISTRATIVAS Y DE COMERCIO</a:t>
            </a:r>
            <a:endParaRPr lang="es-MX" sz="20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s-MX" sz="20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Tema:</a:t>
            </a:r>
            <a:endParaRPr lang="es-MX" sz="20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es-MX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“PLAN DE MARKETING PARA POSICIONAR LA EMPRESA FACONZA EN EL DISTRITO METROPOLITANO DE QUITO”</a:t>
            </a:r>
            <a:endParaRPr lang="es-MX" sz="20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s-MX" sz="20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 Autora:</a:t>
            </a:r>
            <a:endParaRPr lang="es-MX" sz="20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Johanna Ivonne Yépez Morales</a:t>
            </a:r>
          </a:p>
          <a:p>
            <a:pPr marL="0" indent="0" algn="ctr">
              <a:buNone/>
            </a:pPr>
            <a:endParaRPr lang="es-MX" sz="24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Ing. Farid Mantilla             Ing. Marco Jaramillo</a:t>
            </a:r>
          </a:p>
          <a:p>
            <a:pPr marL="0" indent="0" algn="ctr">
              <a:buNone/>
            </a:pP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DIRECTOR                          CODIRECTOR</a:t>
            </a: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92386"/>
            <a:ext cx="964406" cy="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584078" y="692696"/>
            <a:ext cx="4796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ESCUELA POLITÉCNICA </a:t>
            </a:r>
          </a:p>
          <a:p>
            <a:pPr algn="ctr"/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DEL EJÉRCITO</a:t>
            </a:r>
            <a:endParaRPr lang="es-MX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572000" y="672951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EVALUACIÓN DE FACTORES INTERNOS (EFE)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11988" y="672951"/>
            <a:ext cx="39159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/>
              <a:t>EVALUACIÓN DE FACTORES INTERNOS (EFI)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24604"/>
              </p:ext>
            </p:extLst>
          </p:nvPr>
        </p:nvGraphicFramePr>
        <p:xfrm>
          <a:off x="539552" y="1115205"/>
          <a:ext cx="3888432" cy="519411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728272"/>
                <a:gridCol w="648072"/>
                <a:gridCol w="792088"/>
                <a:gridCol w="720000"/>
              </a:tblGrid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50" dirty="0" smtClean="0">
                          <a:effectLst/>
                        </a:rPr>
                        <a:t>FACTORES </a:t>
                      </a:r>
                      <a:r>
                        <a:rPr lang="es-EC" sz="750" dirty="0">
                          <a:effectLst/>
                        </a:rPr>
                        <a:t>CRÍTICOS</a:t>
                      </a:r>
                      <a:endParaRPr lang="es-MX" sz="75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50" dirty="0">
                          <a:effectLst/>
                        </a:rPr>
                        <a:t>PARA EL </a:t>
                      </a:r>
                      <a:r>
                        <a:rPr lang="es-EC" sz="750" dirty="0" smtClean="0">
                          <a:effectLst/>
                        </a:rPr>
                        <a:t>ÉXITO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50" dirty="0">
                          <a:effectLst/>
                        </a:rPr>
                        <a:t>PESO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50" dirty="0">
                          <a:effectLst/>
                        </a:rPr>
                        <a:t>CALIFICACIÓN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50" dirty="0">
                          <a:effectLst/>
                        </a:rPr>
                        <a:t>TOTAL</a:t>
                      </a:r>
                      <a:endParaRPr lang="es-MX" sz="75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50" dirty="0">
                          <a:effectLst/>
                        </a:rPr>
                        <a:t>PONDERADO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</a:tr>
              <a:tr h="11430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FORTALEZAS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50" dirty="0">
                          <a:effectLst/>
                        </a:rPr>
                        <a:t>Experiencia y capacitación del personal.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0,05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4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0,20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50" dirty="0">
                          <a:effectLst/>
                        </a:rPr>
                        <a:t>Precios que ofrece en sus productos y servicios son competitivos.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0,07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4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0,28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50" dirty="0">
                          <a:effectLst/>
                        </a:rPr>
                        <a:t>Adecuada capacidad instalada (instalaciones físicas y maquinaria).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0,10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4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0,40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50" dirty="0">
                          <a:effectLst/>
                        </a:rPr>
                        <a:t>Puntualidad en las fechas establecidas para la entrega de los vehículos ingresados.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0,05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3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0,15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50" dirty="0">
                          <a:effectLst/>
                        </a:rPr>
                        <a:t>Cuenta con un número de empleados que satisface los requerimientos de los servicios solicitados por los clientes.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0,05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4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0,20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50" dirty="0">
                          <a:effectLst/>
                        </a:rPr>
                        <a:t>Atiende los requerimientos de todas las marcas de autos.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0,12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4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0,48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50" dirty="0">
                          <a:effectLst/>
                        </a:rPr>
                        <a:t>Utiliza productos y repuestos de la mejor calidad.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0,12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4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0,48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</a:tr>
              <a:tr h="11430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DEBILIDADES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50" dirty="0">
                          <a:effectLst/>
                        </a:rPr>
                        <a:t> </a:t>
                      </a:r>
                      <a:endParaRPr lang="es-MX" sz="75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50" dirty="0">
                          <a:effectLst/>
                        </a:rPr>
                        <a:t>Falta de mantenimiento a la maquinaria.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0,08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2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0,16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50" dirty="0">
                          <a:effectLst/>
                        </a:rPr>
                        <a:t>Distribución defectuosa de los espacios de bodega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0,08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2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0,16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</a:tr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50" dirty="0">
                          <a:effectLst/>
                        </a:rPr>
                        <a:t>Personal técnico desmotivado.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0,10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2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0,20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50" dirty="0">
                          <a:effectLst/>
                        </a:rPr>
                        <a:t>Falta de incentivos para los trabajadores.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0,10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2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0,20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</a:tr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50" dirty="0">
                          <a:effectLst/>
                        </a:rPr>
                        <a:t>Falta de manejo de inventarios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0,08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2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0,16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</a:tr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750" dirty="0">
                          <a:effectLst/>
                        </a:rPr>
                        <a:t>TOTAL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1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 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50" dirty="0">
                          <a:effectLst/>
                        </a:rPr>
                        <a:t>3,07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50815"/>
              </p:ext>
            </p:extLst>
          </p:nvPr>
        </p:nvGraphicFramePr>
        <p:xfrm>
          <a:off x="4499992" y="1088124"/>
          <a:ext cx="4109233" cy="428509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563295"/>
                <a:gridCol w="802078"/>
                <a:gridCol w="834838"/>
                <a:gridCol w="909022"/>
              </a:tblGrid>
              <a:tr h="3726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FACTORES CRÍTICOS</a:t>
                      </a:r>
                      <a:endParaRPr lang="es-MX" sz="75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PARA EL ÉXITO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PESO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CALIFICACIÓN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TOTAL</a:t>
                      </a:r>
                      <a:endParaRPr lang="es-MX" sz="75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PONDERADO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</a:tr>
              <a:tr h="159707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OPORTUNIDADES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19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Ofertas de renovación de tecnologías.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0,05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3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0,15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</a:tr>
              <a:tr h="6388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La competencia no cuenta con la infraestructura ni la herramienta para atender  marcas especializadas.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0,10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3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0,30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</a:tr>
              <a:tr h="319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Continuo crecimiento del parque automotor.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0,15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4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0,60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</a:tr>
              <a:tr h="319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Fácil accesibilidad a créditos para la adquisición de repuestos.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0,05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3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0,15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</a:tr>
              <a:tr h="4791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Captar el mercado de personas insatisfechas con el mantenimiento de sus vehículos.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0,15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4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0,60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</a:tr>
              <a:tr h="159707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AMENAZAS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19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Incremento en el precio de los productos y repuestos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0,17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2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0,34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</a:tr>
              <a:tr h="319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Existen s barreras para importar los repuestos por los aranceles.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0,16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2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0,32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</a:tr>
              <a:tr h="319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La competencia ofrece precios bajos por el mismo servicio.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0,17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2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0,34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</a:tr>
              <a:tr h="1597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S" sz="750" dirty="0">
                          <a:effectLst/>
                        </a:rPr>
                        <a:t>TOTAL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1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 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750" dirty="0">
                          <a:effectLst/>
                        </a:rPr>
                        <a:t>2,80</a:t>
                      </a:r>
                      <a:endParaRPr lang="es-MX" sz="7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912" marR="47912" marT="0" marB="0" anchor="ctr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517232"/>
            <a:ext cx="2880320" cy="95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01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9665"/>
            <a:ext cx="4810437" cy="290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55316"/>
            <a:ext cx="170096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Llamada de flecha hacia abajo"/>
          <p:cNvSpPr/>
          <p:nvPr/>
        </p:nvSpPr>
        <p:spPr>
          <a:xfrm>
            <a:off x="3870176" y="4375383"/>
            <a:ext cx="2286000" cy="565785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dirty="0" smtClean="0"/>
              <a:t>ESTRATEGIA</a:t>
            </a:r>
            <a:endParaRPr lang="es-MX" dirty="0"/>
          </a:p>
        </p:txBody>
      </p:sp>
      <p:sp>
        <p:nvSpPr>
          <p:cNvPr id="11" name="10 Rectángulo"/>
          <p:cNvSpPr/>
          <p:nvPr/>
        </p:nvSpPr>
        <p:spPr>
          <a:xfrm>
            <a:off x="5220072" y="5025950"/>
            <a:ext cx="2574032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MX" sz="1400" dirty="0">
                <a:solidFill>
                  <a:prstClr val="black"/>
                </a:solidFill>
              </a:rPr>
              <a:t>Invertir para mantener y no perder la posición competitiva lograda.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502024" y="5013176"/>
            <a:ext cx="2286000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MX" sz="1400" dirty="0">
                <a:solidFill>
                  <a:prstClr val="black"/>
                </a:solidFill>
              </a:rPr>
              <a:t>Buscar segmentos y dedicar recursos para el desarrollo.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39552" y="539388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/>
              <a:t>MATRIZ GENERAL ELECTRIC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623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50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91680" y="2876743"/>
            <a:ext cx="60486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CAPÍTULO  3</a:t>
            </a:r>
            <a:endParaRPr lang="es-ES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87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539552" y="69269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INVESTIGACIÓN DE MERCADOS</a:t>
            </a:r>
            <a:endParaRPr lang="es-MX" sz="2000" b="1" dirty="0"/>
          </a:p>
        </p:txBody>
      </p:sp>
      <p:sp>
        <p:nvSpPr>
          <p:cNvPr id="12" name="11 Flecha derecha"/>
          <p:cNvSpPr/>
          <p:nvPr/>
        </p:nvSpPr>
        <p:spPr>
          <a:xfrm>
            <a:off x="607323" y="2843276"/>
            <a:ext cx="2160241" cy="54307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Técnica</a:t>
            </a:r>
            <a:endParaRPr lang="es-MX" sz="1400" dirty="0"/>
          </a:p>
        </p:txBody>
      </p:sp>
      <p:sp>
        <p:nvSpPr>
          <p:cNvPr id="18" name="17 Llamada de flecha hacia abajo"/>
          <p:cNvSpPr/>
          <p:nvPr/>
        </p:nvSpPr>
        <p:spPr>
          <a:xfrm>
            <a:off x="2987826" y="2895590"/>
            <a:ext cx="1651949" cy="677426"/>
          </a:xfrm>
          <a:prstGeom prst="downArrowCallout">
            <a:avLst>
              <a:gd name="adj1" fmla="val 13752"/>
              <a:gd name="adj2" fmla="val 25000"/>
              <a:gd name="adj3" fmla="val 25000"/>
              <a:gd name="adj4" fmla="val 6497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De Campo</a:t>
            </a:r>
          </a:p>
        </p:txBody>
      </p:sp>
      <p:sp>
        <p:nvSpPr>
          <p:cNvPr id="19" name="18 Proceso alternativo"/>
          <p:cNvSpPr/>
          <p:nvPr/>
        </p:nvSpPr>
        <p:spPr>
          <a:xfrm>
            <a:off x="2987825" y="3645024"/>
            <a:ext cx="1651949" cy="422388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Encuesta</a:t>
            </a:r>
            <a:endParaRPr lang="es-MX" sz="1400" dirty="0"/>
          </a:p>
        </p:txBody>
      </p:sp>
      <p:sp>
        <p:nvSpPr>
          <p:cNvPr id="23" name="22 Flecha derecha"/>
          <p:cNvSpPr/>
          <p:nvPr/>
        </p:nvSpPr>
        <p:spPr>
          <a:xfrm>
            <a:off x="607324" y="2132856"/>
            <a:ext cx="2160241" cy="54307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Tipo de Investigación</a:t>
            </a:r>
            <a:endParaRPr lang="es-MX" sz="1400" dirty="0"/>
          </a:p>
        </p:txBody>
      </p:sp>
      <p:sp>
        <p:nvSpPr>
          <p:cNvPr id="24" name="23 Proceso alternativo"/>
          <p:cNvSpPr/>
          <p:nvPr/>
        </p:nvSpPr>
        <p:spPr>
          <a:xfrm>
            <a:off x="2987827" y="2214524"/>
            <a:ext cx="1651949" cy="422388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Descriptiva</a:t>
            </a:r>
            <a:endParaRPr lang="es-MX" sz="1400" dirty="0"/>
          </a:p>
        </p:txBody>
      </p:sp>
      <p:sp>
        <p:nvSpPr>
          <p:cNvPr id="25" name="24 Flecha derecha"/>
          <p:cNvSpPr/>
          <p:nvPr/>
        </p:nvSpPr>
        <p:spPr>
          <a:xfrm>
            <a:off x="607324" y="4221088"/>
            <a:ext cx="2160241" cy="54307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Tipo de Muestreo</a:t>
            </a:r>
            <a:endParaRPr lang="es-MX" sz="1400" dirty="0"/>
          </a:p>
        </p:txBody>
      </p:sp>
      <p:sp>
        <p:nvSpPr>
          <p:cNvPr id="26" name="25 Proceso alternativo"/>
          <p:cNvSpPr/>
          <p:nvPr/>
        </p:nvSpPr>
        <p:spPr>
          <a:xfrm>
            <a:off x="2987827" y="4302756"/>
            <a:ext cx="1651949" cy="422388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Estratificado</a:t>
            </a:r>
            <a:endParaRPr lang="es-MX" sz="1400" dirty="0"/>
          </a:p>
        </p:txBody>
      </p:sp>
      <p:sp>
        <p:nvSpPr>
          <p:cNvPr id="27" name="26 Flecha derecha"/>
          <p:cNvSpPr/>
          <p:nvPr/>
        </p:nvSpPr>
        <p:spPr>
          <a:xfrm>
            <a:off x="611559" y="4902153"/>
            <a:ext cx="2160241" cy="583217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El proyecto se ejecutará</a:t>
            </a:r>
            <a:endParaRPr lang="es-MX" sz="1400" dirty="0"/>
          </a:p>
        </p:txBody>
      </p:sp>
      <p:sp>
        <p:nvSpPr>
          <p:cNvPr id="28" name="27 Proceso alternativo"/>
          <p:cNvSpPr/>
          <p:nvPr/>
        </p:nvSpPr>
        <p:spPr>
          <a:xfrm>
            <a:off x="2992062" y="4983822"/>
            <a:ext cx="1651949" cy="422388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Norte de Quito</a:t>
            </a:r>
            <a:endParaRPr lang="es-MX" sz="14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831" y="4068501"/>
            <a:ext cx="2457407" cy="141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6138451" y="1494865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Muestra</a:t>
            </a:r>
            <a:endParaRPr lang="es-MX" sz="16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85" y="2968749"/>
            <a:ext cx="19431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55" y="1833419"/>
            <a:ext cx="3240360" cy="87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50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15616" y="5486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RESULTADOS</a:t>
            </a:r>
            <a:endParaRPr lang="es-MX" b="1" dirty="0"/>
          </a:p>
        </p:txBody>
      </p:sp>
      <p:grpSp>
        <p:nvGrpSpPr>
          <p:cNvPr id="2" name="1 Grupo"/>
          <p:cNvGrpSpPr/>
          <p:nvPr/>
        </p:nvGrpSpPr>
        <p:grpSpPr>
          <a:xfrm>
            <a:off x="533090" y="1305307"/>
            <a:ext cx="8071358" cy="5076021"/>
            <a:chOff x="533090" y="836712"/>
            <a:chExt cx="8287382" cy="5076021"/>
          </a:xfrm>
        </p:grpSpPr>
        <p:sp>
          <p:nvSpPr>
            <p:cNvPr id="5" name="4 Rectángulo redondeado"/>
            <p:cNvSpPr/>
            <p:nvPr/>
          </p:nvSpPr>
          <p:spPr>
            <a:xfrm>
              <a:off x="556005" y="836712"/>
              <a:ext cx="3796860" cy="76616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85750" lvl="0" indent="-285750">
                <a:buFont typeface="Wingdings" pitchFamily="2" charset="2"/>
                <a:buChar char="ü"/>
              </a:pPr>
              <a:r>
                <a:rPr lang="es-EC" sz="1300" dirty="0" smtClean="0"/>
                <a:t>Las </a:t>
              </a:r>
              <a:r>
                <a:rPr lang="es-EC" sz="1300" dirty="0"/>
                <a:t>personas realizan mantenimientos preventivos en promedio cada 3 meses en sus vehículos</a:t>
              </a:r>
              <a:r>
                <a:rPr lang="es-EC" sz="1300" dirty="0" smtClean="0"/>
                <a:t>.</a:t>
              </a:r>
            </a:p>
          </p:txBody>
        </p:sp>
        <p:sp>
          <p:nvSpPr>
            <p:cNvPr id="6" name="5 Proceso alternativo"/>
            <p:cNvSpPr/>
            <p:nvPr/>
          </p:nvSpPr>
          <p:spPr>
            <a:xfrm>
              <a:off x="4972211" y="836712"/>
              <a:ext cx="3848260" cy="544830"/>
            </a:xfrm>
            <a:prstGeom prst="flowChartAlternateProcess">
              <a:avLst/>
            </a:prstGeom>
            <a:solidFill>
              <a:srgbClr val="FFFF9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lvl="0" indent="-285750">
                <a:buFont typeface="Wingdings" pitchFamily="2" charset="2"/>
                <a:buChar char="ü"/>
              </a:pPr>
              <a:r>
                <a:rPr lang="es-EC" sz="1300" dirty="0" smtClean="0">
                  <a:solidFill>
                    <a:schemeClr val="tx1"/>
                  </a:solidFill>
                </a:rPr>
                <a:t>Los servicios que mayormente utilizan son de mantenimiento y lubricación.</a:t>
              </a:r>
              <a:endParaRPr lang="es-MX" sz="1300" dirty="0">
                <a:solidFill>
                  <a:schemeClr val="tx1"/>
                </a:solidFill>
              </a:endParaRPr>
            </a:p>
          </p:txBody>
        </p:sp>
        <p:sp>
          <p:nvSpPr>
            <p:cNvPr id="7" name="6 Rectángulo redondeado"/>
            <p:cNvSpPr/>
            <p:nvPr/>
          </p:nvSpPr>
          <p:spPr>
            <a:xfrm>
              <a:off x="533090" y="2107699"/>
              <a:ext cx="3796860" cy="54483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85750" lvl="0" indent="-285750">
                <a:buFont typeface="Wingdings" pitchFamily="2" charset="2"/>
                <a:buChar char="ü"/>
              </a:pPr>
              <a:r>
                <a:rPr lang="es-EC" sz="1300" dirty="0">
                  <a:solidFill>
                    <a:prstClr val="black"/>
                  </a:solidFill>
                </a:rPr>
                <a:t>Días de preferencia para el  mantenimientos son de lunes a viernes</a:t>
              </a:r>
              <a:r>
                <a:rPr lang="es-MX" sz="1300" dirty="0" smtClean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9" name="8 Rectángulo redondeado"/>
            <p:cNvSpPr/>
            <p:nvPr/>
          </p:nvSpPr>
          <p:spPr>
            <a:xfrm>
              <a:off x="562407" y="4221088"/>
              <a:ext cx="3790458" cy="54483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85750" lvl="0" indent="-285750">
                <a:buFont typeface="Wingdings" pitchFamily="2" charset="2"/>
                <a:buChar char="ü"/>
              </a:pPr>
              <a:r>
                <a:rPr lang="es-EC" sz="1300" dirty="0">
                  <a:solidFill>
                    <a:prstClr val="black"/>
                  </a:solidFill>
                </a:rPr>
                <a:t>De preferencia las personas utilizan un taller cerca de su trabajo.</a:t>
              </a:r>
            </a:p>
          </p:txBody>
        </p:sp>
        <p:sp>
          <p:nvSpPr>
            <p:cNvPr id="10" name="9 Rectángulo redondeado"/>
            <p:cNvSpPr/>
            <p:nvPr/>
          </p:nvSpPr>
          <p:spPr>
            <a:xfrm>
              <a:off x="562407" y="5060027"/>
              <a:ext cx="3790458" cy="76616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85750" lvl="0" indent="-285750">
                <a:buFont typeface="Wingdings" pitchFamily="2" charset="2"/>
                <a:buChar char="ü"/>
              </a:pPr>
              <a:r>
                <a:rPr lang="es-EC" sz="1300" dirty="0">
                  <a:solidFill>
                    <a:prstClr val="black"/>
                  </a:solidFill>
                </a:rPr>
                <a:t>Los principales motivos para llevar el vehículo al taller es de acuerdo al kilometraje o cuando salen de viaje.</a:t>
              </a:r>
              <a:endParaRPr lang="es-MX" sz="1300" dirty="0">
                <a:solidFill>
                  <a:prstClr val="black"/>
                </a:solidFill>
              </a:endParaRPr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556005" y="3140968"/>
              <a:ext cx="3796860" cy="766167"/>
            </a:xfrm>
            <a:prstGeom prst="roundRect">
              <a:avLst/>
            </a:prstGeom>
            <a:solidFill>
              <a:srgbClr val="FFFF9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lvl="0" indent="-285750">
                <a:buFont typeface="Wingdings" pitchFamily="2" charset="2"/>
                <a:buChar char="ü"/>
              </a:pPr>
              <a:r>
                <a:rPr lang="es-EC" sz="1300" dirty="0">
                  <a:solidFill>
                    <a:schemeClr val="tx1"/>
                  </a:solidFill>
                </a:rPr>
                <a:t>El 14% utiliza el concesionario de su vehículo, mientras que un 74% utiliza servicios de un centro profesional.</a:t>
              </a:r>
              <a:endParaRPr lang="es-MX" sz="1300" dirty="0">
                <a:solidFill>
                  <a:schemeClr val="tx1"/>
                </a:solidFill>
              </a:endParaRPr>
            </a:p>
          </p:txBody>
        </p:sp>
        <p:sp>
          <p:nvSpPr>
            <p:cNvPr id="13" name="12 Rectángulo redondeado"/>
            <p:cNvSpPr/>
            <p:nvPr/>
          </p:nvSpPr>
          <p:spPr>
            <a:xfrm>
              <a:off x="4949832" y="1628800"/>
              <a:ext cx="3870639" cy="98750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85750" lvl="0" indent="-285750">
                <a:buFont typeface="Wingdings" pitchFamily="2" charset="2"/>
                <a:buChar char="ü"/>
              </a:pPr>
              <a:r>
                <a:rPr lang="es-EC" sz="1300" dirty="0"/>
                <a:t>Aspectos importantes para los clientes:  la calidad, la experiencia,, tiempo de entrega, capacidad para atender reclamos.</a:t>
              </a:r>
            </a:p>
          </p:txBody>
        </p:sp>
        <p:sp>
          <p:nvSpPr>
            <p:cNvPr id="14" name="13 Rectángulo redondeado"/>
            <p:cNvSpPr/>
            <p:nvPr/>
          </p:nvSpPr>
          <p:spPr>
            <a:xfrm>
              <a:off x="4972211" y="2924944"/>
              <a:ext cx="3848260" cy="76616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85750" lvl="0" indent="-285750">
                <a:buFont typeface="Wingdings" pitchFamily="2" charset="2"/>
                <a:buChar char="ü"/>
              </a:pPr>
              <a:r>
                <a:rPr lang="es-EC" sz="1300" dirty="0">
                  <a:solidFill>
                    <a:prstClr val="black"/>
                  </a:solidFill>
                </a:rPr>
                <a:t>Factores importantes para la elección del taller: la confiabilidad y la garantía que se ofrezca.</a:t>
              </a:r>
            </a:p>
          </p:txBody>
        </p:sp>
        <p:sp>
          <p:nvSpPr>
            <p:cNvPr id="15" name="14 Rectángulo redondeado"/>
            <p:cNvSpPr/>
            <p:nvPr/>
          </p:nvSpPr>
          <p:spPr>
            <a:xfrm>
              <a:off x="4972211" y="4005064"/>
              <a:ext cx="3848260" cy="32349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85750" lvl="0" indent="-285750">
                <a:buFont typeface="Wingdings" pitchFamily="2" charset="2"/>
                <a:buChar char="ü"/>
              </a:pPr>
              <a:r>
                <a:rPr lang="es-EC" sz="1300" dirty="0">
                  <a:solidFill>
                    <a:prstClr val="black"/>
                  </a:solidFill>
                </a:rPr>
                <a:t>El gasto promedio está entre $50 y $100. </a:t>
              </a:r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4994224" y="4797152"/>
              <a:ext cx="3826247" cy="544830"/>
            </a:xfrm>
            <a:prstGeom prst="roundRect">
              <a:avLst/>
            </a:prstGeom>
            <a:gradFill flip="none" rotWithShape="1">
              <a:gsLst>
                <a:gs pos="0">
                  <a:srgbClr val="66FF66">
                    <a:tint val="66000"/>
                    <a:satMod val="160000"/>
                  </a:srgbClr>
                </a:gs>
                <a:gs pos="50000">
                  <a:srgbClr val="66FF66">
                    <a:tint val="44500"/>
                    <a:satMod val="160000"/>
                  </a:srgbClr>
                </a:gs>
                <a:gs pos="100000">
                  <a:srgbClr val="66FF66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es-EC" sz="1300" dirty="0">
                  <a:solidFill>
                    <a:prstClr val="black"/>
                  </a:solidFill>
                </a:rPr>
                <a:t>Las personas </a:t>
              </a:r>
              <a:r>
                <a:rPr lang="es-MX" sz="1300" dirty="0">
                  <a:solidFill>
                    <a:prstClr val="black"/>
                  </a:solidFill>
                </a:rPr>
                <a:t>están de acuerdo en el precio frente al servicio </a:t>
              </a:r>
              <a:r>
                <a:rPr lang="es-MX" sz="1300" dirty="0" smtClean="0">
                  <a:solidFill>
                    <a:prstClr val="black"/>
                  </a:solidFill>
                </a:rPr>
                <a:t>brindado.</a:t>
              </a:r>
              <a:endParaRPr lang="es-MX" sz="1300" dirty="0"/>
            </a:p>
          </p:txBody>
        </p:sp>
        <p:sp>
          <p:nvSpPr>
            <p:cNvPr id="17" name="16 Rectángulo redondeado"/>
            <p:cNvSpPr/>
            <p:nvPr/>
          </p:nvSpPr>
          <p:spPr>
            <a:xfrm>
              <a:off x="5000938" y="5589240"/>
              <a:ext cx="3819534" cy="323493"/>
            </a:xfrm>
            <a:prstGeom prst="roundRect">
              <a:avLst/>
            </a:prstGeom>
            <a:solidFill>
              <a:schemeClr val="accent3">
                <a:tint val="60000"/>
                <a:satMod val="160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285750" lvl="0" indent="-285750">
                <a:buFont typeface="Wingdings" pitchFamily="2" charset="2"/>
                <a:buChar char="ü"/>
              </a:pPr>
              <a:r>
                <a:rPr lang="es-MX" sz="1300" dirty="0">
                  <a:solidFill>
                    <a:prstClr val="black"/>
                  </a:solidFill>
                </a:rPr>
                <a:t>Los clientes recomiendan el taller.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015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50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91680" y="2876743"/>
            <a:ext cx="60486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CAPÍTULO  4</a:t>
            </a:r>
            <a:endParaRPr lang="es-ES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87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539552" y="2240915"/>
            <a:ext cx="2515370" cy="81724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 smtClean="0"/>
              <a:t>1. Creación </a:t>
            </a:r>
            <a:r>
              <a:rPr lang="es-EC" sz="1400" dirty="0"/>
              <a:t>der una sucursal de servicios en el sector de Ponceano </a:t>
            </a:r>
            <a:r>
              <a:rPr lang="es-EC" sz="1400" dirty="0" smtClean="0"/>
              <a:t>Bajo</a:t>
            </a:r>
            <a:endParaRPr lang="es-MX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178373" y="69269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PLAN DE MARKETING</a:t>
            </a:r>
            <a:endParaRPr lang="es-MX" b="1" dirty="0"/>
          </a:p>
        </p:txBody>
      </p:sp>
      <p:sp>
        <p:nvSpPr>
          <p:cNvPr id="2" name="1 Rectángulo"/>
          <p:cNvSpPr/>
          <p:nvPr/>
        </p:nvSpPr>
        <p:spPr>
          <a:xfrm>
            <a:off x="632124" y="1412776"/>
            <a:ext cx="228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EC" sz="1500" b="1" dirty="0">
                <a:solidFill>
                  <a:prstClr val="black"/>
                </a:solidFill>
              </a:rPr>
              <a:t>OBJETIVOS ESTRATÉGICOS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488405"/>
              </p:ext>
            </p:extLst>
          </p:nvPr>
        </p:nvGraphicFramePr>
        <p:xfrm>
          <a:off x="5004048" y="1484784"/>
          <a:ext cx="3528392" cy="424923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347862"/>
                <a:gridCol w="740370"/>
                <a:gridCol w="710928"/>
                <a:gridCol w="729232"/>
              </a:tblGrid>
              <a:tr h="196053">
                <a:tc grid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OBJETIVO ESTRATEGICO No1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594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Movilización para ubicación del  nuevo taller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s-MX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768" marR="317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$150,00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s-MX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</a:tr>
              <a:tr h="1797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Adecuación de las instalaciones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s-MX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768" marR="317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48.000,00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s-MX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</a:tr>
              <a:tr h="1797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Construcción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u="sng" dirty="0">
                          <a:effectLst/>
                        </a:rPr>
                        <a:t>$48.000,00</a:t>
                      </a:r>
                      <a:endParaRPr lang="es-MX" sz="1050" u="sng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s-MX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s-MX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</a:tr>
              <a:tr h="1797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Montaje de taller y oficinas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s-MX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768" marR="317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44.858,03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s-MX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</a:tr>
              <a:tr h="1797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Equipos de computación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3.590,00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s-MX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s-MX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</a:tr>
              <a:tr h="1797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Equipos de oficina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442,00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s-MX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s-MX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</a:tr>
              <a:tr h="1797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Muebles de oficina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3.065,00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s-MX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s-MX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</a:tr>
              <a:tr h="1797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Maquinaria y equipo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36.461,03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s-MX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s-MX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</a:tr>
              <a:tr h="3594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Suministros y materiales de oficina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u="sng" dirty="0">
                          <a:effectLst/>
                        </a:rPr>
                        <a:t>1.300,00</a:t>
                      </a:r>
                      <a:endParaRPr lang="es-MX" sz="1050" u="sng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s-MX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s-MX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</a:tr>
              <a:tr h="3594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Contratación del nuevo personal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s-MX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768" marR="317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u="sng" dirty="0">
                          <a:effectLst/>
                        </a:rPr>
                        <a:t>5.822,43</a:t>
                      </a:r>
                      <a:endParaRPr lang="es-MX" sz="1050" u="sng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s-MX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</a:tr>
              <a:tr h="1797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</a:rPr>
                        <a:t>TOTAL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68" marR="317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s-MX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768" marR="317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s-MX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</a:rPr>
                        <a:t>$98.830,46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1768" marR="31768" marT="0" marB="0" anchor="ctr"/>
                </a:tc>
              </a:tr>
            </a:tbl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2234556" y="4821664"/>
            <a:ext cx="2481460" cy="10556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1400" dirty="0">
                <a:solidFill>
                  <a:prstClr val="black"/>
                </a:solidFill>
              </a:rPr>
              <a:t>3. Creación de un plan de comunicación y difusión acerca de los servicios de la empresa</a:t>
            </a:r>
            <a:endParaRPr lang="es-MX" sz="1400" dirty="0">
              <a:solidFill>
                <a:prstClr val="black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370460" y="3429000"/>
            <a:ext cx="2007096" cy="10556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C" sz="1400" dirty="0">
                <a:solidFill>
                  <a:prstClr val="black"/>
                </a:solidFill>
              </a:rPr>
              <a:t>2. Mejorar la calidad de los servicios ofrecidos por la empresa.</a:t>
            </a:r>
          </a:p>
        </p:txBody>
      </p:sp>
      <p:cxnSp>
        <p:nvCxnSpPr>
          <p:cNvPr id="12" name="11 Conector angular"/>
          <p:cNvCxnSpPr/>
          <p:nvPr/>
        </p:nvCxnSpPr>
        <p:spPr>
          <a:xfrm>
            <a:off x="611560" y="3212976"/>
            <a:ext cx="668636" cy="5040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angular"/>
          <p:cNvCxnSpPr/>
          <p:nvPr/>
        </p:nvCxnSpPr>
        <p:spPr>
          <a:xfrm>
            <a:off x="1475656" y="4653136"/>
            <a:ext cx="668636" cy="5040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0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968837"/>
              </p:ext>
            </p:extLst>
          </p:nvPr>
        </p:nvGraphicFramePr>
        <p:xfrm>
          <a:off x="576063" y="567087"/>
          <a:ext cx="3923929" cy="586804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907705"/>
                <a:gridCol w="648072"/>
                <a:gridCol w="648072"/>
                <a:gridCol w="720080"/>
              </a:tblGrid>
              <a:tr h="148645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</a:rPr>
                        <a:t>OBJETIVO ESTRATEGICO No2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6146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</a:rPr>
                        <a:t>Creación de un puesto de trabajo con la denominación de Jefe de control de calidad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</a:rPr>
                        <a:t>1.511,83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</a:tr>
              <a:tr h="14864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</a:rPr>
                        <a:t>Anuncio prensa escrita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</a:rPr>
                        <a:t>250,00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</a:tr>
              <a:tr h="46146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</a:rPr>
                        <a:t>Remuneración Mensual considerando aportaciones y beneficios de Ley 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u="sng" dirty="0">
                          <a:effectLst/>
                        </a:rPr>
                        <a:t>1.261,83</a:t>
                      </a:r>
                      <a:endParaRPr lang="es-MX" sz="850" u="sng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</a:tr>
              <a:tr h="3012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</a:rPr>
                        <a:t>Capacitación del personal sobre control de calidad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</a:rPr>
                        <a:t>4.000,00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</a:tr>
              <a:tr h="3012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</a:rPr>
                        <a:t>16 personas capacitadas por el OAE a $250 cada uno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u="sng" dirty="0">
                          <a:effectLst/>
                        </a:rPr>
                        <a:t>4.000,00</a:t>
                      </a:r>
                      <a:endParaRPr lang="es-MX" sz="850" u="sng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</a:tr>
              <a:tr h="3012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</a:rPr>
                        <a:t>Implementación de garantía de calidad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</a:rPr>
                        <a:t>360,00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</a:tr>
              <a:tr h="6216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</a:rPr>
                        <a:t>Seguimiento por llamadas telefónicas  de evaluación de servicio USD 1,25 por llamada a 288 usuarios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u="sng" dirty="0">
                          <a:effectLst/>
                        </a:rPr>
                        <a:t>360,00</a:t>
                      </a:r>
                      <a:endParaRPr lang="es-MX" sz="850" u="sng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</a:tr>
              <a:tr h="46146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</a:rPr>
                        <a:t>Asignación de precios de acuerdo al siniestro o servicio que requiere el vehículo.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</a:rPr>
                        <a:t>1.242,00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</a:tr>
              <a:tr h="6216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</a:rPr>
                        <a:t>Se considera política empresarial el 15% de descuento en temporada y en pagos en efectivo.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u="sng" dirty="0">
                          <a:effectLst/>
                        </a:rPr>
                        <a:t>1.242,00</a:t>
                      </a:r>
                      <a:endParaRPr lang="es-MX" sz="850" u="sng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</a:tr>
              <a:tr h="46146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</a:rPr>
                        <a:t>Mostrar una imagen fresca y renovada de la empresa acorde a sus instalaciones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u="sng" dirty="0">
                          <a:effectLst/>
                        </a:rPr>
                        <a:t>4.400,00</a:t>
                      </a:r>
                      <a:endParaRPr lang="es-MX" sz="850" u="sng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</a:tr>
              <a:tr h="3012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</a:rPr>
                        <a:t>Adquisición de uniformes para 22 empleados $200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622" marR="2062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u="sng" dirty="0">
                          <a:effectLst/>
                        </a:rPr>
                        <a:t>4400</a:t>
                      </a:r>
                      <a:endParaRPr lang="es-MX" sz="850" u="sng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622" marR="206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622" marR="206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622" marR="20622" marT="0" marB="0" anchor="b"/>
                </a:tc>
              </a:tr>
              <a:tr h="13625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</a:rPr>
                        <a:t>TOTAL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622" marR="206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622" marR="206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0622" marR="206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u="none" dirty="0">
                          <a:effectLst/>
                        </a:rPr>
                        <a:t>$11.513,83</a:t>
                      </a:r>
                      <a:endParaRPr lang="es-MX" sz="850" u="none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622" marR="20622" marT="0" marB="0" anchor="b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260436"/>
              </p:ext>
            </p:extLst>
          </p:nvPr>
        </p:nvGraphicFramePr>
        <p:xfrm>
          <a:off x="4572000" y="660910"/>
          <a:ext cx="3672408" cy="435226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433952"/>
                <a:gridCol w="654279"/>
                <a:gridCol w="720080"/>
                <a:gridCol w="864097"/>
              </a:tblGrid>
              <a:tr h="226179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</a:rPr>
                        <a:t>OBJETIVO ESTRATEGICO No 3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649" marR="36649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235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Difusión de la empresa a través del internet world wide web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649" marR="366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649" marR="366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2.150,00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649" marR="366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649" marR="36649" marT="0" marB="0" anchor="b"/>
                </a:tc>
              </a:tr>
              <a:tr h="22617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</a:rPr>
                        <a:t>Diseño de página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649" marR="366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</a:rPr>
                        <a:t>2000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649" marR="3664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649" marR="366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649" marR="36649" marT="0" marB="0" anchor="b"/>
                </a:tc>
              </a:tr>
              <a:tr h="22617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</a:rPr>
                        <a:t>Adquisición de dominio host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649" marR="366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u="sng" dirty="0">
                          <a:effectLst/>
                        </a:rPr>
                        <a:t>150</a:t>
                      </a:r>
                      <a:endParaRPr lang="es-MX" sz="850" u="sng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649" marR="3664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649" marR="366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649" marR="36649" marT="0" marB="0" anchor="b"/>
                </a:tc>
              </a:tr>
              <a:tr h="22617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Implementación de material POP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649" marR="366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649" marR="366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380,00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649" marR="366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649" marR="36649" marT="0" marB="0" anchor="b"/>
                </a:tc>
              </a:tr>
              <a:tr h="32984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</a:rPr>
                        <a:t>Impresión dípticos 1520 dípticos a 0,025 ctvs.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649" marR="366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</a:rPr>
                        <a:t>380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649" marR="3664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649" marR="366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649" marR="36649" marT="0" marB="0" anchor="b"/>
                </a:tc>
              </a:tr>
              <a:tr h="22617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Implementación de vallas y rótulos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649" marR="366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649" marR="366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1.300,00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649" marR="366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649" marR="36649" marT="0" marB="0" anchor="b"/>
                </a:tc>
              </a:tr>
              <a:tr h="22617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</a:rPr>
                        <a:t>Impuesto ambiental Municipio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649" marR="366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</a:rPr>
                        <a:t>143,65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649" marR="3664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649" marR="366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649" marR="36649" marT="0" marB="0" anchor="b"/>
                </a:tc>
              </a:tr>
              <a:tr h="22617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</a:rPr>
                        <a:t>Creación y colocación 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649" marR="366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u="sng" dirty="0">
                          <a:effectLst/>
                        </a:rPr>
                        <a:t>1.156,35</a:t>
                      </a:r>
                      <a:endParaRPr lang="es-MX" sz="850" u="sng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649" marR="3664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649" marR="366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649" marR="36649" marT="0" marB="0" anchor="b"/>
                </a:tc>
              </a:tr>
              <a:tr h="45235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50" dirty="0">
                          <a:effectLst/>
                        </a:rPr>
                        <a:t>Realizar campañas agresivas de publicidad en radiodifusoras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649" marR="366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649" marR="366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850" u="none" dirty="0">
                          <a:effectLst/>
                        </a:rPr>
                        <a:t>2.000,00</a:t>
                      </a:r>
                      <a:endParaRPr lang="es-MX" sz="850" u="none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649" marR="366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649" marR="36649" marT="0" marB="0" anchor="b"/>
                </a:tc>
              </a:tr>
              <a:tr h="32984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</a:rPr>
                        <a:t>Presentación 3 cuñas 2 menciones y despedida diarias.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649" marR="366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u="sng" dirty="0">
                          <a:effectLst/>
                        </a:rPr>
                        <a:t>2.000,00</a:t>
                      </a:r>
                      <a:endParaRPr lang="es-MX" sz="850" u="sng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649" marR="3664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649" marR="3664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649" marR="36649" marT="0" marB="0" anchor="b"/>
                </a:tc>
              </a:tr>
              <a:tr h="15622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</a:rPr>
                        <a:t>TOTAL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649" marR="3664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649" marR="3664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6649" marR="3664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50" dirty="0">
                          <a:effectLst/>
                        </a:rPr>
                        <a:t>$5.830,00</a:t>
                      </a:r>
                      <a:endParaRPr lang="es-MX" sz="8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649" marR="36649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79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de flecha hacia abajo"/>
          <p:cNvSpPr/>
          <p:nvPr/>
        </p:nvSpPr>
        <p:spPr>
          <a:xfrm>
            <a:off x="611560" y="1037262"/>
            <a:ext cx="2520280" cy="3111818"/>
          </a:xfrm>
          <a:prstGeom prst="downArrowCallout">
            <a:avLst>
              <a:gd name="adj1" fmla="val 26024"/>
              <a:gd name="adj2" fmla="val 19043"/>
              <a:gd name="adj3" fmla="val 33446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400" b="1" dirty="0"/>
              <a:t>E</a:t>
            </a:r>
            <a:r>
              <a:rPr lang="es-EC" sz="1400" b="1" dirty="0" smtClean="0"/>
              <a:t>strategias </a:t>
            </a:r>
            <a:r>
              <a:rPr lang="es-EC" sz="1400" b="1" dirty="0"/>
              <a:t>de </a:t>
            </a:r>
            <a:r>
              <a:rPr lang="es-EC" sz="1400" b="1" dirty="0" smtClean="0"/>
              <a:t>Servicio</a:t>
            </a:r>
          </a:p>
          <a:p>
            <a:endParaRPr lang="es-EC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es-EC" sz="1400" dirty="0" smtClean="0"/>
              <a:t>Servicio al cliente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C" sz="1400" dirty="0" smtClean="0"/>
              <a:t>Capacitación y motivación al personal sobre control de calidad.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C" sz="1400" dirty="0" smtClean="0"/>
              <a:t>Implementación de garantía de calidad.</a:t>
            </a:r>
            <a:endParaRPr lang="es-MX" sz="1400" dirty="0"/>
          </a:p>
        </p:txBody>
      </p:sp>
      <p:sp>
        <p:nvSpPr>
          <p:cNvPr id="5" name="4 Llamada de flecha hacia arriba"/>
          <p:cNvSpPr/>
          <p:nvPr/>
        </p:nvSpPr>
        <p:spPr>
          <a:xfrm>
            <a:off x="3246486" y="3151202"/>
            <a:ext cx="2549650" cy="294209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595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400" b="1" dirty="0" smtClean="0"/>
              <a:t>Estrategias de Precio</a:t>
            </a:r>
          </a:p>
          <a:p>
            <a:endParaRPr lang="es-EC" sz="14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s-EC" sz="1400" dirty="0" smtClean="0"/>
              <a:t>Fijar </a:t>
            </a:r>
            <a:r>
              <a:rPr lang="es-EC" sz="1400" dirty="0"/>
              <a:t>precios en base a la forma  de </a:t>
            </a:r>
            <a:r>
              <a:rPr lang="es-EC" sz="1400" dirty="0" smtClean="0"/>
              <a:t>pago</a:t>
            </a:r>
            <a:r>
              <a:rPr lang="es-EC" sz="1400" dirty="0"/>
              <a:t> </a:t>
            </a:r>
            <a:r>
              <a:rPr lang="es-EC" sz="1400" dirty="0" smtClean="0"/>
              <a:t>(Descuentos)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C" sz="1400" dirty="0" smtClean="0"/>
              <a:t>Precios </a:t>
            </a:r>
            <a:r>
              <a:rPr lang="es-EC" sz="1400" dirty="0"/>
              <a:t>especiales por temporadas, menores a los habituales </a:t>
            </a:r>
            <a:endParaRPr lang="es-EC" sz="14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s-EC" sz="1400" dirty="0" smtClean="0"/>
              <a:t>Promociones por recomendación.</a:t>
            </a:r>
            <a:endParaRPr lang="es-MX" sz="1400" dirty="0"/>
          </a:p>
        </p:txBody>
      </p:sp>
      <p:sp>
        <p:nvSpPr>
          <p:cNvPr id="6" name="5 Llamada de flecha hacia abajo"/>
          <p:cNvSpPr/>
          <p:nvPr/>
        </p:nvSpPr>
        <p:spPr>
          <a:xfrm>
            <a:off x="5868144" y="1025961"/>
            <a:ext cx="2664296" cy="2374344"/>
          </a:xfrm>
          <a:prstGeom prst="downArrowCallout">
            <a:avLst>
              <a:gd name="adj1" fmla="val 20692"/>
              <a:gd name="adj2" fmla="val 19615"/>
              <a:gd name="adj3" fmla="val 22717"/>
              <a:gd name="adj4" fmla="val 6705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400" b="1" dirty="0"/>
              <a:t>Estrategia de </a:t>
            </a:r>
            <a:r>
              <a:rPr lang="es-EC" sz="1400" b="1" dirty="0" smtClean="0"/>
              <a:t>Canales de Distribución</a:t>
            </a:r>
          </a:p>
          <a:p>
            <a:endParaRPr lang="es-MX" sz="1400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es-EC" sz="1400" dirty="0" smtClean="0"/>
              <a:t>Implementar </a:t>
            </a:r>
            <a:r>
              <a:rPr lang="es-EC" sz="1400" dirty="0"/>
              <a:t>una buena logística en el traslado de los vehículos con siniestros al taller</a:t>
            </a:r>
            <a:r>
              <a:rPr lang="es-EC" sz="1400" dirty="0" smtClean="0"/>
              <a:t>.</a:t>
            </a:r>
            <a:endParaRPr lang="es-MX" sz="1400" dirty="0"/>
          </a:p>
        </p:txBody>
      </p:sp>
      <p:sp>
        <p:nvSpPr>
          <p:cNvPr id="10" name="AutoShape 2" descr="data:image/jpeg;base64,/9j/4AAQSkZJRgABAQAAAQABAAD/2wCEAAkGBhQSERUTEhQVFRUVGBgYGBgYGBUYGBUXFxYXFBcXFxcXHCYeGBkjGRUUHy8gIycpLCwsFR8xNTAqNSYrLCkBCQoKDgwOGg8PGiwkHCQpLCwpLCksLCwsKSksLCwpLCwsLCwsLCkpKSkpLCwpLCwsKSkpKSksLCwsKSkpLCwsKf/AABEIALcBFAMBIgACEQEDEQH/xAAcAAABBQEBAQAAAAAAAAAAAAAFAAMEBgcCAQj/xAA/EAACAQIEAwYEBAUEAQMFAAABAhEAAwQSITEFQVEGEyJhcYEHMpGhFEKxwSNSctHwYoKS4fEVFjMIJGOi0v/EABoBAAIDAQEAAAAAAAAAAAAAAAIDAAEEBQb/xAAnEQACAgEEAQQDAQEBAAAAAAAAAQIRAwQSITFBExQiUWFxoTJSFf/aAAwDAQACEQMRAD8AnJT9umUp63TwCRaYjYx6UWw3GriiCQ69GE0ISnxVEO8dwbAYpv4lnun3zW9PsND9KG4r4bNE4a6l0dG8LfXb9Km4Y6k+1TLdwjVSQfKmxzTh0xcsUZdoouM4ResH+LbZPMjT/kNKG4YypPN2Le2w+1ao/H3VYaHB0hhMzVb7Vfge6IFpreIZSbYtBjJGksFEBZ0kxWn3dr5IR7dp8MqvZ6zmvXLpOiLlXyzbn1MUdvW/lHM0C4EPw9sK6XWYsWYhF9AAM0wBRRuKrccnLcVUGYzbYeFSBAO0kkACedFDPjUbcuSp4ZylSRMfHsGt92s3LUsVO0jRZ9yT7VauFduSR/Ht92ZA8LBgxMmAOuh+lZpiuOtcuEqsT0nloJP5iNdqjYzilwL4pkH8q5J9eROgrl59Qpuoo62LSOEbk+TZbnarB3Ae8YJG7N4APPNMRtuaOYe6pUFGDKRprmBHUGvmPE8fIymDkB8QBIJEQBO8b/Wrb2M+IpsHItvLZP5SxZVPUAqMgPkY50pTfkt4E/8APZtruqMGYFeUiY96II4IkQfSs34V8WbBOTFI+HaTB1e2RyIYco6irngcTbvL3lh0cH81ph9xtTpQaXKMikroLxSmodvEsNDDf/q39jT6YpTpMHodP/NBQVj80q8pVCzqaU15XtQgppTSrxjFQh5XA1Y+WlJroAJJAAG9VnHdt7agiypusPzAHJP9X5vaqui0m+i014TWY4ztdiHEG7knpCx9Kr2J4rcZiDea5PRmgVLC2G294OopTXzti+OXRzgDSZMe9M2e2V9Scl5hHIFvtUsmw3jtMVNh1cEqQcwHMdKxXFYTLplKzJ13jkK9wfxevZovRcWNQwmfsCDRHE9qbF8G4ihYHyrJP3q0ymiR2iUWsJhsIjJMG9e8Q+ZtgfST9BQXgPDxexVq2zplLCfEuw8RGvWI96C3+01hsx8eYnmB/ehN7ELcaFYe+n602UGkKUkzRO3PF3fGOLbEJbAtiNjl1J+pP0pUOwduLaB1LNl3MzuYH0pUAQeQVJtio1upSU0EeSu7lyAa4UVziDML1NQofsaKKPdmrejvE7AD7mgRqHiMVeRv4Nxk6xqD6qdDQtWXZb+OYC13ZcrBXaNNToK+e+PcaOK4i2W6ttCe6VmYoiqkgMxAOmbMduYrR+1nbC+uCud6VkQFYAqWdhA0nlJP+2sf4NiLSd731pnlFykZfBDqS3iE6qI8MHxb0D4VBL7HMRiXDaQdYEFzmOwiYnWrFw9ikLmOdtWysYHlM9dNOhNCOFpIa+w3+RRy3kipdy/3Vsn87wPtsP8AOtIyc9HQ08a5Y9jONXM4w+FHjbQkCT9/1NX3s58OCFD4kl2OpBMiuvh/2VTD2vxDqXuuJJiSJ10FG7vby3mi0yXivzWYa1fEb5FuaORrppWTdu4j0a2nF8nHFeweHdCFUKxUiR6RWQWsG+CxYsX/AJGJCt0nQH0mJFbzhuKW76BkkTuGEFfIjrWSfFlct22f9QINXCT3V4YEo8bvKPfxNtTkuMqkGBm0EEAxmOmkkRPKpVjDm23eWXa03JrbFZ/46N71Vu0HGWtXoX5SiTsQdI1B32pjA8eSdJtHmbZgH1tmVP0rs6fVbYKM1aONq9PuytxfJqXDfiJjbOl3JiU/1DI//JRBPqKtfC/iTg70LcZsOx/LdHgnyfVf0rIcLxkt/LdHVPC49bTGD/tPtUpLyXZCkNG6kQy/1KdRWpY8Gb/PDMTllxd9G+2WlQ1tpU7FSGU/55U/bxR5j3XX7b18+4LFXsM2bDXntHop8J9UPhP0q18O+LF5BGLsrdH89vwv6lTofYikZNHOPXIyGpi++DXrd0HYzXdU7gHbvC4o5UfK/IXPA3oJ3P1qypfYb6jz/uKySi49o0qSfRMrm4QBrtTP4xQJJgDmdvrQvG4/vB4T4eXnSpzUUOxwc3R5xHidvKQ0ZOc86z/tN2ttyBb0WYEDQ172ze4zqiTljU/tVQa+o/Nrt126UiE9/LNcsexUghinzID4QTqCYkVWruLZXOigdSSJ+lPYrEktMlo5bAUHxWJdiRPPbSK0Gdk6/wARDDKFUkHcsY9loNj318Kx5ya5uEgweXpTGJxYaBDRz/sKhRHdmbfWOlSMBizbadQdwR+hrm1aGpMx0FNWxzmoUWrG2Uu20urG+W4sbgeKf2oItlTauXCCpHy5ecamQdDpUvC3BkKySDoYnn9hUvuQkJEhFg9Cz6tI65YHtXQwS3x2mHMlB7gFe7RYkn/5So0AUHQAbATr9a9pnjF22t0hLagADrudevpSrM4U+zQpJro2u5byuw6H7cqctmovGWdcWFlSjpm0M/Lof2p609EASganngp7sX8ykRJE6ihYemP/AE8NMkw24BIB9QKplhRWphbw8bsQAOZMAAakk9KjfgnUQlxgOh8X0mqd2o4xe761gVCMhYXHDaBgJ0uMPyGCSOcCo+iIi9sMQt4W3vM9uw8/h0QA3LskA4hkaItsfCuxOpFVPiPDcuJ7nvheCQhuLmKwgiEza5ViBttRXtLxj/7i5eVzcut4e8JB8W0WhEKiLAEbSoG2om3b7pAT8z/UDnJ/z70hv7HQjboLWo/hqNtTHRQYj3yj6VL4Nw44vG27fIan0Ak/t9aEYN5uFRsqx9NyfUk1bPh4wTGM3+mPrA/QCs+V1Fm/FzI1rBqqIF5ARQnHdmrGJuhmAZkIIMSVgyIYajUbTUftEl6FawoeG8SlmUMp31XXSZp1uIm3ZWVOHYgFXUi5aaY0zZY5jce9YoJ0bXz+x7tLw9rOGix8xIkzEiOsGPWsP7UcVe4wS53oZDJW4VaP6HABIPnW0XuPOVQXQpBZRmBEGdNIJHPrWMfEO6hxri3ECAY67n9afhpyqhGdOMLbB+Mud7cCyNlGpAHuT9ag8QdAQtvXLIL6+M9QOS9OfWo73fFJE6/4K8cCJHXbp0/zyrcuEcqct0mx23jGXn/nrRnB9oiYFwZ42nR1/pcQRVeBr1asA0HBcYD6Tn8myrcHodFue+U+ZqfcKuvgMmQCNQymfzKdVqg2MckQRDeZ09VO6ehkelFsDxsyA8vl2YGLiD/Sw3HlqOorbh1s4cS5Rly6WM/88Ms9zBHMh55p9o2o3he1+IwglLpKj8j+JfTXUUI4VxPvXRSQxaFtuABmY7Ky/lf00PltXPHcK2fu2Vg2wUggk+ldOPpZ1ZgfqYXRdsB8SUxaBL1s2/EJKEkPl1ylYnXT6VcMHDICp03HpVR+G/Yi5YJxF4ZSwhVI8QE6k/yz9aul64F2ivL6zb6nx6PS6TcsaT7AfabC/wAMkGCRBboOdZdi0SSEHhX71ofbTEFrBWdT+lZfgeF3sRcKISqL8x9az42o2zXljJ1E7xjq0LG/IRPvQ3iPBrluGa09tT8pYaH32q/YXsStmw2XW6+gY7gnpVpvcJDYE2boBBtwfUD5h5zU9zcuFwD7Vbbb5MCdMpljM1wrk6keHl7b14CDoTP/AFTrMcsHp4QOVbkc9jJBLaaEmI5AdTXl60FXKoJJbfrXlwlSD569T0qQb8HMdwNF5kn/AKqwR3hl8glT+bly001pjtNicuJYWiwUBDudWKKWPpmmu7AgrO36dKY7UJFxT1QfYkUUZNdAyimuQTcvFiSTJO5pVxNKp2V0bYLufE3D/Iq2x1/nP6iiKGsxv9tmfEvccFQxEZeSqAqj6AVceE8dDKCWBU/m/vTXLmgVHgsMU8gjnUdGmhnabind28gOrbny5f55VUnSsuKt0Ncb7VhZS2fLN/aq0/Ebd0k3VV2IgsQpJA0gkidOk1XMfimLHXWmbF+WB66H1oLHUkWG4mHBVhZQ5NgC6jedVkg6nyoFxziT3HmAI20AMD+nTSurl2ATrpXGLsHQdAPrz+9C0mWQuH4ggt/qEfUyfsDV44Hhbltw8RCqSP6hmHvVP7PYHvcVbQ7ZpPoJJrbcJw1SHMbkR/tUD9Saw6mVcG7SLi2HOznE0upEwfP71JxHC2Qs1t4DakQIJ2kgyCfaao97B3LbFrenlQPjPxdxOHLWRbUuB8zEmOnhAGvvScScvih+WSx/J9BDtTcs8Pt3HJz4i8ZEn8/8wT5VCzyAjSsfxNwliSSSdSTuSdSTUjiPFLmIuG7ecu7cz+gGwHkKjBgD4hPvBrdjx7O+zm5szyfoaNdI287H/BU7B4G3dLfxRbhWbxhjJA0QFAdSdATAry5YYqEzLlBJA6ExJ25wPpTjMQmtECY0rmpiYZhs6j3qSqg22TJaLkqRclwygTICg5SDI1I5VCAth9adslvyzI10nSOem1OHh7dQad4XxZsPnygHOuUzyqEOrWPYwToQQQyyCGGobTmOorfOBfExLmCs38QM14numyJmbvBoTpqoIhv91YDwxlZ8rD5gVHkTsfrFW34YcXFnEtauCUcfLEzcTVYHWM49qHJe106HYa3rcrPoAYkkVEdpOtdk6VGe5XLb+zqRQ1i8MrggiQdKiYbA2cNbdwpIGpAEk+QHOpV67Fc2eK2ra5rja9KCT8DVFgLhN29fuO9629q33ga0rCGVV0Ejz3inO2/aE27L27WtxlI/pB01r3jPaiQe4VmY7EjRaqmMfurL3bpljrJ3JoE/lwPcajcjMlcppGoOv1rv8bzI15Coz38zMepmlk+9dpHnZdjveliPL/Jp5WDHqT+m1RAhHOvbcg+unt1ogQu0HXl5f6R/4rQuE/B5eIWLWIe+1ssPlCgjLJjUmqDwuGPl+2xr6W7N2kt4e1bQ/Iij7VRH0Z9a/wDp6wgHixF8nqO7H2y15WrGlVgUfH/FMO4ustxgzKI0IiAsrsNqkcE4ibNwITKOB5xO3vypnhuLNli65GzCDm103qNYsm5dVUEknltvJ9BUbsLo2PgeKzWQzH5Zk+Q5/SqZ2g4r3stOjHT02H6UY4xcNjhzKvzMAs+p8R+gIqi38RKKOlE+aChxbG7t3NrzG/8AemGMEEdRSzwZ+vmP+qbu/MB51RbZPvX4KmM0GY9Nvv8ApT9jHLcEag9Kh27v8SPKP3qS4J5AemlQsNdhcODxG0D+bOv1tsf2rZlwpXSsc7FPGOw58Wj/AJIz6qw8M6Zulb+cE1xcy22U5lADlRmQqpNwASVILMCpjVSNNJx58bk7Rrw5lBUyrcWxi2bbMw2BP0r534jjTeuvcbd2JPudvbat97b3VXBXrp/KHA5yQzWx4llYLDrI5gHSvn1bJNXp4VbYOqmpUos9takdKK4zgrG2LqeKNHA3UjQGOa6b+VCxaI9o9qs/DcTkXONwCY8tNB5f51rSzLHlAK3b7tGJ3/yBUO5rr9fWjfF+Glx3tvRZhlM5UbyaMoB5THvQ3C4U5vEDA18ieWv1+lWA1RFSwx2BrwqR1FG8vQ+1e4/hzIcl1SrQrAHcBlDKfQgg+9QoFWrkMDyO/wCh/vXeLwxJLDUHX/OtRSYJBqXgLpLBZgHrsOe/KoQ64LwtsTdFtCFJBIJ28InlVk7I8Mv2uJYaLWdxcz7yGCmSS2wgSar2JZsNiHCOMyMQHtsCp65T+ZTWt/CfHXMQbl+5aVEQZQ4nxOdwAfLeOtBklUWxuKO6SRf8Vf0odcxVNY/H6nWg17GSdDXGlM7sIcBa5i5509YwCnVhJ5VA4fhSxk0cywKFc9hvjoHXMMAYgVWO2XBEuWiSNRtrtVyZKHcZwee0V0mNKtOnaBfPBhGMwAQwup+1RW2316eVW3jXZ02yZOsEmq5ctBPWurjyKSORlxOLGEby3p5AGH+aVCDzJqXgELQBvIA96eZg12dt5HDsPCpkjyBmPeK27g/bjC3AFL90/S4PDPk21Zbjuz1+yED2XCkBy2UldtNRtUW9dkaV1dPoozx23ycvU6yUJ1FcG8i7cOquYO0ZSPqaVYZheJOigLduKOisQP1pVP8Az3/1/GD75fX9QOxXYvD3HnD3+7U/kuggj/eNKsfZ/s42GXw4ZbvW4jZmI9RsPaogw1E+FqV2JB6iR+lYNtHR7Gu1JQ4eArKcwkN5f+azS4MpjlOn9vWtG7ecQY2UDsTExPmROvsKzdrup5g0vyOXCR41M2RL+lPkaSNv0pjDbmoRnbPDT0M0XzAiaEDc1MwFyVgnUfpyqEQa7PMgxVk3CVTvEzMCylVzAMQyEMsCTI10r6LsY4st020V3ldFcpKG3mtu7uukgAQoaAecGvm3hF4rftsNw6EeoYEV9I4K67OpVrptorPJju3z5iNSuYsjBhk8OjKSSQKCRb6My+MeNLLasliZdmIYjNkWSsqoARc1xgJEkLvWW3bWmYcx4R5HUfpPvVr+IeLF7HXUA0t/wic2cnVnYl+ZhsvloOVVxUz6dF09T/1UiWQmwwyAc21/X/8Ak1PwYOVh0t/2mm8R+QjWAAPPkJ+5968XFZTeH8qRPmQooidDeI4kUTKGYK+jAHRgOTKdGEx9KLcK4lg3Qretd02gF7DtE8hnsOYbqSpqMOBJctLmJV8u4+uooU3Z28JZVzAHdf7HWoLfLJ2IRVOjB15MuhjqVP6feo7xEgyOvl5jlUa4LvNR66D66702RcnYR0ka+utQoh3Wkk9STTuCPjHv+hpPY1giD9jSwqnOPf8AQ1Ch2+s5jzUyfMGB9j+tbN2O43a/AYe3aIGVYcDfvN2nzJ1rGDcC3DOxkHykfelguIPZbNacqf19RsaVmx+pGkx+DKscraN3vozV3heH8zQDsP2zXFqLdyBeUaj+cD8y/uKu1i3OgH+e1ceWOUZUzsxyKUbR7hrcVJJmpeF4LdYfLA89P+6l2OBidbgJG4XWKZHBkfSFy1GNdsE93zqNiKtR4Mg3aPcU3cwOEQS7L/ucf3p3tMjFe8gjOONcNS4PENRtVG4r2VJ5ehFfQuHw2HbW3bRvOB+9OXeHWzobKR6LTYaacPIieqhPij5A4lgGs3CrDz9RRLs8SpV4+U5vcbfet+7a/D3C4jD3W7gLdVGKOu4YKSNjqJGxrCMMgRYH+c662lwPI/l4OVqcygvj5Ne7Hdsb19XzgQsDXUHTaDtU3iPBMFijNy2bT/z29PqNj9KD9lMJ3WFSfmfxn/dsPpFFyaOUts24cC4x3QSnyAr3wuJM2sVaKcs0g+4FKjDNSpnusv2L9ri+ikWidBVg4Jw57rBEEk/QDmSeQoTYAFaz2P4ILFolx42ALeWkge0/WsrdGujCfij4cZ+GRswsqocgaZ2GYgeQDAVWcNwtmMR71du39xU4hiSQNbzftVV4pxIqMvyyJj1pVj0qRCxmRPCPfzoZaEEilduyZ5864RtasBskWudOI2VgeR0NR7TV25kVArCeHaHHqP1r6Y/EIiC4Sx77S3mV8yZwC4C5R3drLbBBPNt4In5fwl0kDrt9K3ntdiVsYJwwu21AVbQcWWtZ3Lp3ls+K4XAD3RJBBdddYASLXJjt3Gd7fu3dhce48CNMxJ5eQH1rgABVHMjX2Vf7VG78SxUaAADnqSNPoBTgvEtr1ioES7pVVzEaKs/QExQXAeJhO7uPczoPqftRXityLDecD9B+lDsKv8W2gbJkAOYT4WOs6ayCRRgSZcLtrLpEaRSs3DmMelD8Xxe7mBvKWYgAXFMi4BpOohj11nqKJ4fjGFYC2Ea3cLfMzkgeqZZ+lFwK5PMZwu3enMIbTxDQ/wDfvXGN+FGMGHXEWB36MCSqgh1EkfL+bb8v0oriMEUAcsjoWjMjA8p23FbD2cDrh7VtCPCi7xzAP71HVFc3R8pXkBlWMEHY6EEcj0NOWXBXLmGhn8uaYjfdhHKa+iO2nw5w/Ec5uKLWIUSLqAAtHK4B8421386wrtJ2IvYG4EvrlDT3dwZsjx0aND1B1oArAH4Ysxg6k6DK0k7ACAda0Tsp8B8Vik7y+4wyk6KylrhHXLoFHqZ8qhfC27bTiFnvGUGWVQw0zkQkTz3jzrY+13aJ8Jw+/cttLgQC0/M3hEehP2oox3OizJ8bb4bwfF5ba3MfetfMS/d2kudPAPERzGo/b3G/HPHGRh7djDryypnb/k+n2rPmbXXU85510qit0dPEU8rqvAex3b3H4jS7irzA8g5QfRIFRrF5iNXuT5O4/eo+Ew87Ci+GwA5mt0MaS6M7m2wdeF6ZZrjjzZj+pp6zj0kBlM+9HreHAG9R8XhViav00uibmQP/AHA9p/4dy5bI/lZh+hqzcL+KeOQQuIFwdLihj9RBqofhUYkzJNNrhFJI1HnQyxp9om9rya/wn4yqVy4xGEggvbAZdRGq/MPvWccN4YL15UtkMhYSdJCzJldxpVfvYV1Ohqy/Dyw4xRJGgQkn12pLgsSe0kvnVmmL05CvWemQ9JnrnDz0vSpvOKVQgz8P+DDEYnvGEpaEgcix+Un9a1tbG2u+/nVL+HuEjChhoXJJP2FWfH4prOHv3V8TWrVxlDTBZELAHyJApTGnzp29xgPEcTcfVVv3Mq/zkNEemmtVXuWvuWc6nU+X9q4x2Na9dZ2bPcdizPtqxkhRyEmi+GsKlvzNV0MXJC/9u5gcra8p2NDH4fcScyMI/wBJj60au8Whgqbjc/sP70Wt40k71ZHFFLQ13NXLF8Pw94yyw3NlOUn1jQ0xjOy9lh/Ccow/mJZT68x7VRNrK/we2TdCQJYiATlEyBqTsNd6vPxO7VC5eGGthRbtkswUlgbr+K5rzAaRI5TtMADwzs/iDetKf41tWEhWDKoPUXICKehgGj3aTs7atMmEwtsX8Q6gtcEEjUaxqttSIMzsfOSLYSXBT84VUkasc2u4XWD6sZPoo60sLe2zb7nyET95q4p2GZLU3gDeuBzlgsUVFhiotg5tMiqsj5+sCqjx7CC3euInyhgg6nKq5p9zUXLJ0P8AEiCtocmOY+gEn9ajdny5uPcXfbYHRjqIO4jlXXGWygeVqPdjH6TQnvSgXKSD82mm5gfYfejFsvlm4FRiVOTN/Et8gY+dM3kdt/UUyeE2r8jC3bbsokW38Jg6eFzzG2kUB4d2xuICrhbisIOYCY8j186IYTidhhCt3c8j4ST/AFjf61dg0TGvtahbqMGnZjqf6bg39zWo9gO2a3ibV2+iZVUIWlHbllaSATEVnNrE3gsBluoeVyD9HFRcTlPzWzbPImVj+m4gII8mEVCH0LhcShF0ZlLAfzA864xvALGJw5TEGUcagkADUwQeRHUV8/8A/qt20q96A6TGcHxARoNNI9/pVkw9u9etB7QLodijbeRWdD7VKKY7wD4TKnGdLveYWzF8MDLFg/gtNGk5hM8wvnVh+OnGrVjADDxNy+4I/wBIRgzN9YHvT/Y1jhcK73pQm5rm0hLaZj7TNYj257VPxDGPeMhPltr0QEx7nUn1o4Lmy/ADF3qKctXNdq9w+EZzAFWXhfZltyPc1vxxm3YiTSIGExbQBl+1E1xGQS5y+Uan0FHbHB0QdTXNzDAGQgJ6mt0YMQ2BRiLtz5LbR/Mxj7V2MK8eN19NaJuHPQVHv2I6E0dfYNg48PzVy9h1Py5hRS3cnlT4QGl+QgSreUeoq09k8oLkbkCodq0IggVP4aqo2gAnSlZbcGi492H3emTepovXmXXUgc4nU+1co0CNylQ3G9obVpspDE78h9jSqrJRofwzxGfB2v8Aj7qAGH1/WoPDOJXMXxPF2zcuLasF1VUPzqpCEEc5cXDPRYqsfCXtYLBezdaEMupOwdVmPLMF+o86d+G978Scbe71kLZFVwwQgt3hJDEEKZfSRqYnekeRzKD297LLwzEsEl7VyWsMeS/mQn+ZDofKDzqsrjjGZjq2i/u3+ftVx7e9q2xmJNt2V7eGzDOqhRdeYNxgCQGIAGmnh03qk8QYu2bQbAAcgP8APvUC5o5U5WolaxOYDWOvlG/2oX+UHmND+xqXw20WJ9B9/wDoGrstBO07EwOf2olawrZ0soZvXSPMIvNjXFhVs22uuPlGg6k7D61G7J9pkt4nvb3zE/NyHl5AUubajwOgluqTPojs1g0wthLNsQoGp5sx+ZmPMmpN/s5hrrFjaXM2UsQIzFSGUsBoxBUQSNIoTw7GgqtxGV0YAyrBgZ8xUrGKbqQrsh5Mpgg/5yrHGbXZpniTZzjuALm0vuJYsVfKwMrAVdiqg66c511rGe1XwwxmGc3oW/bd2dmtAkpJLS6xIEc9RvWlv2cxTHxYoDp4JJjqZolwF7yFkutLKdwIDKdiJNFHO0+iS00KuL5PnLjrS4Uc4+0gfqaWN4M5eAFUBUEl1gkqDp1Ouw2ij3xG4D+F4myLJRwtxNI8LEkqOsNmFA8M0Z+5ALhcz3CR4ASFIQsRzIE7mdK23fJz2uaOMF2dLuqZwXYwqoCxMb6kAAe9dcc7N3sNGZCqgxIZWhvPKfCfWiWE4DcssjnNcttuq6OVbeATEmhZAW6/4hLiq4OxIKH8p1+eByJ1oVOL6Y7JpsuNXOLRAw/EriGUdlPONvptRnBds7i/OquPLwn+x+lSMP2Qa/h3v2LZa1ZkNczLLQJZjamQB5dOdR7PZt1w4xVu7h2A3RLqtdSTlGay4DHrpOlGZ/2HcP2jwuIttaYd07RBIEZhtJHuPemcPiL2AeV8dtuQPhPoeXvVbwXBb99ytlRcbKxKqQGganwtB+1Hzw29hrCXBdt37VzKAoJlWO2h5A6Gqc0mk/JdfRZ+23aNv/SsJbErcxSu7LJZlQtA89Yj61ReHcCGjXDE7CimLxD3roO7KiWwfyoqCAB9SfeiOGwKgamTzNdnDgSSvsyTnb4O8BYtIIVJNFfxOmoqLbZFGlc3cUvrWxJIS7HrmNA5VFvYyedM3cSeS0xM6kUQI5cu+dJUmmS8U1+L10oWWTDptUiJ1H0qKt4Gu7TcpqmWTFaacR9ajo/P604WoKLCU44g3bOG76yPC2QjvJAkkA6mqtxjBHFMGw9xkupvbuSlxT01o1b7T3MLBS4baswDka6dY68qHdoi/ET+IW4ge34AT4c4B0aeutcPK9ub06N0YXj32CT2ixdvwXrauw0l0lo9edKnxxm9Z8Fy6Sw//Hnjyzc6VFs/P9Qvciydteyx4diLgEmyUdrZ30PhCHzVmA+lRuC8cSzwjEhlUviLy21ECFVbSMzQeggerCrR8ccSO8S2G1upbUCdB/FZix/4Ae9ZHxMhIthpCk68idif0HtWZcjkhnEYgawIEzpuT1J51Bd//HSurrU0KKgmxZtDHlU7h/GBbAXLpzPOT+0UOuU3UoG6LFxziguWVCHTNr9OdV8CuZoz2R4Z+Ixlm3uCwZv6V8TfYR71fRG9zNl7H50t2jfuBcli3bKCI8ix6gAbdTvVhHF7QvC3bfPocwBzZYIjUbTJ+lAbOFtXVBZEuO+ZiLYeGCOLMksBt4AQfONBNEcHfxFmEtYe2gOijOi+cws1zMiqVHaxNZIX5QffH5YG5In/AD61BxnEDpdj5ZUx0bY+xEe9D+HK7MVuMO8BbNlnKviI8JO+sjyipllVS13LGYGQk7kEQreZjX1FCmy9qQC7Wdj24sto2XVblkODPNH/ACg7SCpImBq2oqndiuxIR7ov95buLmttKqRqYECSpIKyd61rAP8AgsBduj/5Mjt1kgb6765QP9u01WuE4cpZGcy+55yx1Ymtrbhi/JhjBTyt+EZ/x/AX8HcW07l1A/hvqAy+Wuh6iheP4xcbICveWwwLqfzBTOUkeKD5VrHEeG28RaNi9HVH5o3IjyrKOO8MuYNmW6p8OxAMMORB6UvBsm+uUatRq9TCDhuuLJtzimCxd8FR/wCnqEhhbBPeONR3igZcogRC6k6xVZ4rxAXgGJPeAhUCoFBTWXJGuYkLp60S7GcAfH4l1CqQqM5DaLuAoB8z+9Ez2Va7fy2MKbb2/DcJufwhpuCflP29K2eaOOQuD9vMVhijl+8ZD8ly2DKgRpcHi20o7juPWcRbOXBW8NeuMGdwVMgeLTSRJio2IwKWt2V2X835R6E7x1oSjm8xW3sPmc7e1dDBpq+UhE8nhE9cUi+FAT6fvUhHY7jL61GVxbGVdfOvVsltSa6SRnslOCOlRL3EkQ+Ko2JwznTMYpq3wfm33oqBslDjVsj5orq5jlIlSDQvFWE+VRUH8ObZmdKF2WmgyzFq9S1G9RMNemKntcBEVadlUJTSW9DCo1+6OW4rjv5iqsgXGI1p9b1Crza13g8WJymhsIk8awRu2SF+bQjzjeq5jrJthkKsdRpOkACNatltqjYq7uCJ9OvvXI1qksiklxRuwOLxuL7Khbu3SPDoBpGv70qNO6zqomvaQUSuE9sc1jG/iw2IvXktW7TvBFvI7GeoYSCI5gz51XGXMxr26Mi5CIaTmHQ7R6iP1qMGoQxBq6zivJrm4ahDl3mvK8pGoCKr78KsMwe/eVHfLbyDIPF49TkJ0DwuknmKoVXLsl8R7mAtd0lpWGZ2MkAOzBQpbwk+HLpBEzrVPotdm1m8l1b1ssLfdKjkl3ENlN0d6FAKp4QdCZGaRyIfF9m7zOtwsndwjZu+YWyGABAkSGzHQDSCuskgULF/G7FMDkRUY5CSWzKMqgHIuUQGIJMk76EVUOM9sMXiiTevuwP5QcqQCSBkWBpPOlvGpdjYZZQdxZtuG4qLSBSBAPhy+KVzAaEaHQmoXEuMIbgu+IKgh52ZZkMB1U6+hNYvwzid1SAtxwADADEAeg2FGMDiMbibgs2M9133EAgDaSTog0OulJeD8m2GrXdGvLxrvbb2gZQlNeQVTnyjyLBD7UY4CneOEA338lG9CG4d+HtW7WVRkRQcpLKzAQxk67zVw7JYRbVrO7APc11Oy8v71nhull2+EOyyjHE5Ltj3aLs+Li57Yh1G38w6evSqXirYup3biHE5Z01/lPlWog1WO1fAS/8AGtjxKPEB+YeXmK0zg4S9TH2ZMOVSXpZOjH8Lir2Hv3lRO6LjuyqKqGBqWzgdTpXuK40ltPw9pSpMm60zm6Anc85qx8WstiLTZIW8FOUn83kfOsx4dYeWFyQxaGB3EbzXZ02ox6hJ18vJg1Gnnhk14HsRmvtlBhB8x/apNu6EXu7Y069a9ufyINOZp/DYaN66KMY5ZtwNa4vKTtUhyBvUS7iRRopnDXyu9Qr2NLaCur1zNpTlnDhRJorAGbdsKMzUKxOJLt5V3xLFF2gbCmbYigbvgJKjpL2TaplrF8xUFhNK3K+lCyE3E3dZ60xbuQ3vXd05kkcqiK2tSyqDOIuUPfEFXBHKncVd2qBdahZa5LThcVMdDUnEWudAuG3pSOYo9hLmdPMVl1KuNjcb5oE3MKSZpUTfelXNNNlQ4vihcAcj+IT4mGmfQ6sv808xvz11oYKVKqqi7PSa8alSqizyvKVKoUKvKVKoQ9qfwPgd3F3ls2QC7bSQAOpJNKlUIaFw/wCCOIBGe/ZH8yjvCYnWDl3ia1PgPZhMNZY2ra2kHh6sxGksdz717SpUuRq4JWJ4elxUJPyiTA1IG80D4s5v3bOFTTvm8R/ltp4njzgR717SqoRV2W5NqjQrFsKoUbAAD0Fdk0qVNYopnavgPdzftwAfmHQ9RWW9qsofOBDsNY5+frSpUGlio6pUbMknPS/IEYYRUsPXlKvRJnGIl96iOtKlTRbOrNoTUTi+OgZRzpUqpvguKBNs05mrylQRLfZ6rV2zaUqVGgWjmzcyyDsaaB1r2lSmGPYi5NRXalSoZEiSeHYiGqxYC7DEcjSpUufMGEuJD10EmlSpVzj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1" name="AutoShape 4" descr="data:image/jpeg;base64,/9j/4AAQSkZJRgABAQAAAQABAAD/2wCEAAkGBhQSERUTEhQVFRUVGBgYGBgYGBUYGBUXFxYXFBcXFxcXHCYeGBkjGRUUHy8gIycpLCwsFR8xNTAqNSYrLCkBCQoKDgwOGg8PGiwkHCQpLCwpLCksLCwsKSksLCwpLCwsLCwsLCkpKSkpLCwpLCwsKSkpKSksLCwsKSkpLCwsKf/AABEIALcBFAMBIgACEQEDEQH/xAAcAAABBQEBAQAAAAAAAAAAAAAFAAMEBgcCAQj/xAA/EAACAQIEAwYEBAUEAQMFAAABAhEAAwQSITEFQVEGEyJhcYEHMpGhFEKxwSNSctHwYoKS4fEVFjMIJGOi0v/EABoBAAIDAQEAAAAAAAAAAAAAAAIDAAEEBQb/xAAnEQACAgEEAQQDAQEBAAAAAAAAAQIRAwQSITFBExQiUWFxoTJSFf/aAAwDAQACEQMRAD8AnJT9umUp63TwCRaYjYx6UWw3GriiCQ69GE0ISnxVEO8dwbAYpv4lnun3zW9PsND9KG4r4bNE4a6l0dG8LfXb9Km4Y6k+1TLdwjVSQfKmxzTh0xcsUZdoouM4ResH+LbZPMjT/kNKG4YypPN2Le2w+1ao/H3VYaHB0hhMzVb7Vfge6IFpreIZSbYtBjJGksFEBZ0kxWn3dr5IR7dp8MqvZ6zmvXLpOiLlXyzbn1MUdvW/lHM0C4EPw9sK6XWYsWYhF9AAM0wBRRuKrccnLcVUGYzbYeFSBAO0kkACedFDPjUbcuSp4ZylSRMfHsGt92s3LUsVO0jRZ9yT7VauFduSR/Ht92ZA8LBgxMmAOuh+lZpiuOtcuEqsT0nloJP5iNdqjYzilwL4pkH8q5J9eROgrl59Qpuoo62LSOEbk+TZbnarB3Ae8YJG7N4APPNMRtuaOYe6pUFGDKRprmBHUGvmPE8fIymDkB8QBIJEQBO8b/Wrb2M+IpsHItvLZP5SxZVPUAqMgPkY50pTfkt4E/8APZtruqMGYFeUiY96II4IkQfSs34V8WbBOTFI+HaTB1e2RyIYco6irngcTbvL3lh0cH81ph9xtTpQaXKMikroLxSmodvEsNDDf/q39jT6YpTpMHodP/NBQVj80q8pVCzqaU15XtQgppTSrxjFQh5XA1Y+WlJroAJJAAG9VnHdt7agiypusPzAHJP9X5vaqui0m+i014TWY4ztdiHEG7knpCx9Kr2J4rcZiDea5PRmgVLC2G294OopTXzti+OXRzgDSZMe9M2e2V9Scl5hHIFvtUsmw3jtMVNh1cEqQcwHMdKxXFYTLplKzJ13jkK9wfxevZovRcWNQwmfsCDRHE9qbF8G4ihYHyrJP3q0ymiR2iUWsJhsIjJMG9e8Q+ZtgfST9BQXgPDxexVq2zplLCfEuw8RGvWI96C3+01hsx8eYnmB/ehN7ELcaFYe+n602UGkKUkzRO3PF3fGOLbEJbAtiNjl1J+pP0pUOwduLaB1LNl3MzuYH0pUAQeQVJtio1upSU0EeSu7lyAa4UVziDML1NQofsaKKPdmrejvE7AD7mgRqHiMVeRv4Nxk6xqD6qdDQtWXZb+OYC13ZcrBXaNNToK+e+PcaOK4i2W6ttCe6VmYoiqkgMxAOmbMduYrR+1nbC+uCud6VkQFYAqWdhA0nlJP+2sf4NiLSd731pnlFykZfBDqS3iE6qI8MHxb0D4VBL7HMRiXDaQdYEFzmOwiYnWrFw9ikLmOdtWysYHlM9dNOhNCOFpIa+w3+RRy3kipdy/3Vsn87wPtsP8AOtIyc9HQ08a5Y9jONXM4w+FHjbQkCT9/1NX3s58OCFD4kl2OpBMiuvh/2VTD2vxDqXuuJJiSJ10FG7vby3mi0yXivzWYa1fEb5FuaORrppWTdu4j0a2nF8nHFeweHdCFUKxUiR6RWQWsG+CxYsX/AJGJCt0nQH0mJFbzhuKW76BkkTuGEFfIjrWSfFlct22f9QINXCT3V4YEo8bvKPfxNtTkuMqkGBm0EEAxmOmkkRPKpVjDm23eWXa03JrbFZ/46N71Vu0HGWtXoX5SiTsQdI1B32pjA8eSdJtHmbZgH1tmVP0rs6fVbYKM1aONq9PuytxfJqXDfiJjbOl3JiU/1DI//JRBPqKtfC/iTg70LcZsOx/LdHgnyfVf0rIcLxkt/LdHVPC49bTGD/tPtUpLyXZCkNG6kQy/1KdRWpY8Gb/PDMTllxd9G+2WlQ1tpU7FSGU/55U/bxR5j3XX7b18+4LFXsM2bDXntHop8J9UPhP0q18O+LF5BGLsrdH89vwv6lTofYikZNHOPXIyGpi++DXrd0HYzXdU7gHbvC4o5UfK/IXPA3oJ3P1qypfYb6jz/uKySi49o0qSfRMrm4QBrtTP4xQJJgDmdvrQvG4/vB4T4eXnSpzUUOxwc3R5xHidvKQ0ZOc86z/tN2ttyBb0WYEDQ172ze4zqiTljU/tVQa+o/Nrt126UiE9/LNcsexUghinzID4QTqCYkVWruLZXOigdSSJ+lPYrEktMlo5bAUHxWJdiRPPbSK0Gdk6/wARDDKFUkHcsY9loNj318Kx5ya5uEgweXpTGJxYaBDRz/sKhRHdmbfWOlSMBizbadQdwR+hrm1aGpMx0FNWxzmoUWrG2Uu20urG+W4sbgeKf2oItlTauXCCpHy5ecamQdDpUvC3BkKySDoYnn9hUvuQkJEhFg9Cz6tI65YHtXQwS3x2mHMlB7gFe7RYkn/5So0AUHQAbATr9a9pnjF22t0hLagADrudevpSrM4U+zQpJro2u5byuw6H7cqctmovGWdcWFlSjpm0M/Lof2p609EASganngp7sX8ykRJE6ihYemP/AE8NMkw24BIB9QKplhRWphbw8bsQAOZMAAakk9KjfgnUQlxgOh8X0mqd2o4xe761gVCMhYXHDaBgJ0uMPyGCSOcCo+iIi9sMQt4W3vM9uw8/h0QA3LskA4hkaItsfCuxOpFVPiPDcuJ7nvheCQhuLmKwgiEza5ViBttRXtLxj/7i5eVzcut4e8JB8W0WhEKiLAEbSoG2om3b7pAT8z/UDnJ/z70hv7HQjboLWo/hqNtTHRQYj3yj6VL4Nw44vG27fIan0Ak/t9aEYN5uFRsqx9NyfUk1bPh4wTGM3+mPrA/QCs+V1Fm/FzI1rBqqIF5ARQnHdmrGJuhmAZkIIMSVgyIYajUbTUftEl6FawoeG8SlmUMp31XXSZp1uIm3ZWVOHYgFXUi5aaY0zZY5jce9YoJ0bXz+x7tLw9rOGix8xIkzEiOsGPWsP7UcVe4wS53oZDJW4VaP6HABIPnW0XuPOVQXQpBZRmBEGdNIJHPrWMfEO6hxri3ECAY67n9afhpyqhGdOMLbB+Mud7cCyNlGpAHuT9ag8QdAQtvXLIL6+M9QOS9OfWo73fFJE6/4K8cCJHXbp0/zyrcuEcqct0mx23jGXn/nrRnB9oiYFwZ42nR1/pcQRVeBr1asA0HBcYD6Tn8myrcHodFue+U+ZqfcKuvgMmQCNQymfzKdVqg2MckQRDeZ09VO6ehkelFsDxsyA8vl2YGLiD/Sw3HlqOorbh1s4cS5Rly6WM/88Ms9zBHMh55p9o2o3he1+IwglLpKj8j+JfTXUUI4VxPvXRSQxaFtuABmY7Ky/lf00PltXPHcK2fu2Vg2wUggk+ldOPpZ1ZgfqYXRdsB8SUxaBL1s2/EJKEkPl1ylYnXT6VcMHDICp03HpVR+G/Yi5YJxF4ZSwhVI8QE6k/yz9aul64F2ivL6zb6nx6PS6TcsaT7AfabC/wAMkGCRBboOdZdi0SSEHhX71ofbTEFrBWdT+lZfgeF3sRcKISqL8x9az42o2zXljJ1E7xjq0LG/IRPvQ3iPBrluGa09tT8pYaH32q/YXsStmw2XW6+gY7gnpVpvcJDYE2boBBtwfUD5h5zU9zcuFwD7Vbbb5MCdMpljM1wrk6keHl7b14CDoTP/AFTrMcsHp4QOVbkc9jJBLaaEmI5AdTXl60FXKoJJbfrXlwlSD569T0qQb8HMdwNF5kn/AKqwR3hl8glT+bly001pjtNicuJYWiwUBDudWKKWPpmmu7AgrO36dKY7UJFxT1QfYkUUZNdAyimuQTcvFiSTJO5pVxNKp2V0bYLufE3D/Iq2x1/nP6iiKGsxv9tmfEvccFQxEZeSqAqj6AVceE8dDKCWBU/m/vTXLmgVHgsMU8gjnUdGmhnabind28gOrbny5f55VUnSsuKt0Ncb7VhZS2fLN/aq0/Ebd0k3VV2IgsQpJA0gkidOk1XMfimLHXWmbF+WB66H1oLHUkWG4mHBVhZQ5NgC6jedVkg6nyoFxziT3HmAI20AMD+nTSurl2ATrpXGLsHQdAPrz+9C0mWQuH4ggt/qEfUyfsDV44Hhbltw8RCqSP6hmHvVP7PYHvcVbQ7ZpPoJJrbcJw1SHMbkR/tUD9Saw6mVcG7SLi2HOznE0upEwfP71JxHC2Qs1t4DakQIJ2kgyCfaao97B3LbFrenlQPjPxdxOHLWRbUuB8zEmOnhAGvvScScvih+WSx/J9BDtTcs8Pt3HJz4i8ZEn8/8wT5VCzyAjSsfxNwliSSSdSTuSdSTUjiPFLmIuG7ecu7cz+gGwHkKjBgD4hPvBrdjx7O+zm5szyfoaNdI287H/BU7B4G3dLfxRbhWbxhjJA0QFAdSdATAry5YYqEzLlBJA6ExJ25wPpTjMQmtECY0rmpiYZhs6j3qSqg22TJaLkqRclwygTICg5SDI1I5VCAth9adslvyzI10nSOem1OHh7dQad4XxZsPnygHOuUzyqEOrWPYwToQQQyyCGGobTmOorfOBfExLmCs38QM14numyJmbvBoTpqoIhv91YDwxlZ8rD5gVHkTsfrFW34YcXFnEtauCUcfLEzcTVYHWM49qHJe106HYa3rcrPoAYkkVEdpOtdk6VGe5XLb+zqRQ1i8MrggiQdKiYbA2cNbdwpIGpAEk+QHOpV67Fc2eK2ra5rja9KCT8DVFgLhN29fuO9629q33ga0rCGVV0Ejz3inO2/aE27L27WtxlI/pB01r3jPaiQe4VmY7EjRaqmMfurL3bpljrJ3JoE/lwPcajcjMlcppGoOv1rv8bzI15Coz38zMepmlk+9dpHnZdjveliPL/Jp5WDHqT+m1RAhHOvbcg+unt1ogQu0HXl5f6R/4rQuE/B5eIWLWIe+1ssPlCgjLJjUmqDwuGPl+2xr6W7N2kt4e1bQ/Iij7VRH0Z9a/wDp6wgHixF8nqO7H2y15WrGlVgUfH/FMO4ustxgzKI0IiAsrsNqkcE4ibNwITKOB5xO3vypnhuLNli65GzCDm103qNYsm5dVUEknltvJ9BUbsLo2PgeKzWQzH5Zk+Q5/SqZ2g4r3stOjHT02H6UY4xcNjhzKvzMAs+p8R+gIqi38RKKOlE+aChxbG7t3NrzG/8AemGMEEdRSzwZ+vmP+qbu/MB51RbZPvX4KmM0GY9Nvv8ApT9jHLcEag9Kh27v8SPKP3qS4J5AemlQsNdhcODxG0D+bOv1tsf2rZlwpXSsc7FPGOw58Wj/AJIz6qw8M6Zulb+cE1xcy22U5lADlRmQqpNwASVILMCpjVSNNJx58bk7Rrw5lBUyrcWxi2bbMw2BP0r534jjTeuvcbd2JPudvbat97b3VXBXrp/KHA5yQzWx4llYLDrI5gHSvn1bJNXp4VbYOqmpUos9takdKK4zgrG2LqeKNHA3UjQGOa6b+VCxaI9o9qs/DcTkXONwCY8tNB5f51rSzLHlAK3b7tGJ3/yBUO5rr9fWjfF+Glx3tvRZhlM5UbyaMoB5THvQ3C4U5vEDA18ieWv1+lWA1RFSwx2BrwqR1FG8vQ+1e4/hzIcl1SrQrAHcBlDKfQgg+9QoFWrkMDyO/wCh/vXeLwxJLDUHX/OtRSYJBqXgLpLBZgHrsOe/KoQ64LwtsTdFtCFJBIJ28InlVk7I8Mv2uJYaLWdxcz7yGCmSS2wgSar2JZsNiHCOMyMQHtsCp65T+ZTWt/CfHXMQbl+5aVEQZQ4nxOdwAfLeOtBklUWxuKO6SRf8Vf0odcxVNY/H6nWg17GSdDXGlM7sIcBa5i5509YwCnVhJ5VA4fhSxk0cywKFc9hvjoHXMMAYgVWO2XBEuWiSNRtrtVyZKHcZwee0V0mNKtOnaBfPBhGMwAQwup+1RW2316eVW3jXZ02yZOsEmq5ctBPWurjyKSORlxOLGEby3p5AGH+aVCDzJqXgELQBvIA96eZg12dt5HDsPCpkjyBmPeK27g/bjC3AFL90/S4PDPk21Zbjuz1+yED2XCkBy2UldtNRtUW9dkaV1dPoozx23ycvU6yUJ1FcG8i7cOquYO0ZSPqaVYZheJOigLduKOisQP1pVP8Az3/1/GD75fX9QOxXYvD3HnD3+7U/kuggj/eNKsfZ/s42GXw4ZbvW4jZmI9RsPaogw1E+FqV2JB6iR+lYNtHR7Gu1JQ4eArKcwkN5f+azS4MpjlOn9vWtG7ecQY2UDsTExPmROvsKzdrup5g0vyOXCR41M2RL+lPkaSNv0pjDbmoRnbPDT0M0XzAiaEDc1MwFyVgnUfpyqEQa7PMgxVk3CVTvEzMCylVzAMQyEMsCTI10r6LsY4st020V3ldFcpKG3mtu7uukgAQoaAecGvm3hF4rftsNw6EeoYEV9I4K67OpVrptorPJju3z5iNSuYsjBhk8OjKSSQKCRb6My+MeNLLasliZdmIYjNkWSsqoARc1xgJEkLvWW3bWmYcx4R5HUfpPvVr+IeLF7HXUA0t/wic2cnVnYl+ZhsvloOVVxUz6dF09T/1UiWQmwwyAc21/X/8Ak1PwYOVh0t/2mm8R+QjWAAPPkJ+5968XFZTeH8qRPmQooidDeI4kUTKGYK+jAHRgOTKdGEx9KLcK4lg3Qretd02gF7DtE8hnsOYbqSpqMOBJctLmJV8u4+uooU3Z28JZVzAHdf7HWoLfLJ2IRVOjB15MuhjqVP6feo7xEgyOvl5jlUa4LvNR66D66702RcnYR0ka+utQoh3Wkk9STTuCPjHv+hpPY1giD9jSwqnOPf8AQ1Ch2+s5jzUyfMGB9j+tbN2O43a/AYe3aIGVYcDfvN2nzJ1rGDcC3DOxkHykfelguIPZbNacqf19RsaVmx+pGkx+DKscraN3vozV3heH8zQDsP2zXFqLdyBeUaj+cD8y/uKu1i3OgH+e1ceWOUZUzsxyKUbR7hrcVJJmpeF4LdYfLA89P+6l2OBidbgJG4XWKZHBkfSFy1GNdsE93zqNiKtR4Mg3aPcU3cwOEQS7L/ucf3p3tMjFe8gjOONcNS4PENRtVG4r2VJ5ehFfQuHw2HbW3bRvOB+9OXeHWzobKR6LTYaacPIieqhPij5A4lgGs3CrDz9RRLs8SpV4+U5vcbfet+7a/D3C4jD3W7gLdVGKOu4YKSNjqJGxrCMMgRYH+c662lwPI/l4OVqcygvj5Ne7Hdsb19XzgQsDXUHTaDtU3iPBMFijNy2bT/z29PqNj9KD9lMJ3WFSfmfxn/dsPpFFyaOUts24cC4x3QSnyAr3wuJM2sVaKcs0g+4FKjDNSpnusv2L9ri+ikWidBVg4Jw57rBEEk/QDmSeQoTYAFaz2P4ILFolx42ALeWkge0/WsrdGujCfij4cZ+GRswsqocgaZ2GYgeQDAVWcNwtmMR71du39xU4hiSQNbzftVV4pxIqMvyyJj1pVj0qRCxmRPCPfzoZaEEilduyZ5864RtasBskWudOI2VgeR0NR7TV25kVArCeHaHHqP1r6Y/EIiC4Sx77S3mV8yZwC4C5R3drLbBBPNt4In5fwl0kDrt9K3ntdiVsYJwwu21AVbQcWWtZ3Lp3ls+K4XAD3RJBBdddYASLXJjt3Gd7fu3dhce48CNMxJ5eQH1rgABVHMjX2Vf7VG78SxUaAADnqSNPoBTgvEtr1ioES7pVVzEaKs/QExQXAeJhO7uPczoPqftRXityLDecD9B+lDsKv8W2gbJkAOYT4WOs6ayCRRgSZcLtrLpEaRSs3DmMelD8Xxe7mBvKWYgAXFMi4BpOohj11nqKJ4fjGFYC2Ea3cLfMzkgeqZZ+lFwK5PMZwu3enMIbTxDQ/wDfvXGN+FGMGHXEWB36MCSqgh1EkfL+bb8v0oriMEUAcsjoWjMjA8p23FbD2cDrh7VtCPCi7xzAP71HVFc3R8pXkBlWMEHY6EEcj0NOWXBXLmGhn8uaYjfdhHKa+iO2nw5w/Ec5uKLWIUSLqAAtHK4B8421386wrtJ2IvYG4EvrlDT3dwZsjx0aND1B1oArAH4Ysxg6k6DK0k7ACAda0Tsp8B8Vik7y+4wyk6KylrhHXLoFHqZ8qhfC27bTiFnvGUGWVQw0zkQkTz3jzrY+13aJ8Jw+/cttLgQC0/M3hEehP2oox3OizJ8bb4bwfF5ba3MfetfMS/d2kudPAPERzGo/b3G/HPHGRh7djDryypnb/k+n2rPmbXXU85510qit0dPEU8rqvAex3b3H4jS7irzA8g5QfRIFRrF5iNXuT5O4/eo+Ew87Ci+GwA5mt0MaS6M7m2wdeF6ZZrjjzZj+pp6zj0kBlM+9HreHAG9R8XhViav00uibmQP/AHA9p/4dy5bI/lZh+hqzcL+KeOQQuIFwdLihj9RBqofhUYkzJNNrhFJI1HnQyxp9om9rya/wn4yqVy4xGEggvbAZdRGq/MPvWccN4YL15UtkMhYSdJCzJldxpVfvYV1Ohqy/Dyw4xRJGgQkn12pLgsSe0kvnVmmL05CvWemQ9JnrnDz0vSpvOKVQgz8P+DDEYnvGEpaEgcix+Un9a1tbG2u+/nVL+HuEjChhoXJJP2FWfH4prOHv3V8TWrVxlDTBZELAHyJApTGnzp29xgPEcTcfVVv3Mq/zkNEemmtVXuWvuWc6nU+X9q4x2Na9dZ2bPcdizPtqxkhRyEmi+GsKlvzNV0MXJC/9u5gcra8p2NDH4fcScyMI/wBJj60au8Whgqbjc/sP70Wt40k71ZHFFLQ13NXLF8Pw94yyw3NlOUn1jQ0xjOy9lh/Ccow/mJZT68x7VRNrK/we2TdCQJYiATlEyBqTsNd6vPxO7VC5eGGthRbtkswUlgbr+K5rzAaRI5TtMADwzs/iDetKf41tWEhWDKoPUXICKehgGj3aTs7atMmEwtsX8Q6gtcEEjUaxqttSIMzsfOSLYSXBT84VUkasc2u4XWD6sZPoo60sLe2zb7nyET95q4p2GZLU3gDeuBzlgsUVFhiotg5tMiqsj5+sCqjx7CC3euInyhgg6nKq5p9zUXLJ0P8AEiCtocmOY+gEn9ajdny5uPcXfbYHRjqIO4jlXXGWygeVqPdjH6TQnvSgXKSD82mm5gfYfejFsvlm4FRiVOTN/Et8gY+dM3kdt/UUyeE2r8jC3bbsokW38Jg6eFzzG2kUB4d2xuICrhbisIOYCY8j186IYTidhhCt3c8j4ST/AFjf61dg0TGvtahbqMGnZjqf6bg39zWo9gO2a3ibV2+iZVUIWlHbllaSATEVnNrE3gsBluoeVyD9HFRcTlPzWzbPImVj+m4gII8mEVCH0LhcShF0ZlLAfzA864xvALGJw5TEGUcagkADUwQeRHUV8/8A/qt20q96A6TGcHxARoNNI9/pVkw9u9etB7QLodijbeRWdD7VKKY7wD4TKnGdLveYWzF8MDLFg/gtNGk5hM8wvnVh+OnGrVjADDxNy+4I/wBIRgzN9YHvT/Y1jhcK73pQm5rm0hLaZj7TNYj257VPxDGPeMhPltr0QEx7nUn1o4Lmy/ADF3qKctXNdq9w+EZzAFWXhfZltyPc1vxxm3YiTSIGExbQBl+1E1xGQS5y+Uan0FHbHB0QdTXNzDAGQgJ6mt0YMQ2BRiLtz5LbR/Mxj7V2MK8eN19NaJuHPQVHv2I6E0dfYNg48PzVy9h1Py5hRS3cnlT4QGl+QgSreUeoq09k8oLkbkCodq0IggVP4aqo2gAnSlZbcGi492H3emTepovXmXXUgc4nU+1co0CNylQ3G9obVpspDE78h9jSqrJRofwzxGfB2v8Aj7qAGH1/WoPDOJXMXxPF2zcuLasF1VUPzqpCEEc5cXDPRYqsfCXtYLBezdaEMupOwdVmPLMF+o86d+G978Scbe71kLZFVwwQgt3hJDEEKZfSRqYnekeRzKD297LLwzEsEl7VyWsMeS/mQn+ZDofKDzqsrjjGZjq2i/u3+ftVx7e9q2xmJNt2V7eGzDOqhRdeYNxgCQGIAGmnh03qk8QYu2bQbAAcgP8APvUC5o5U5WolaxOYDWOvlG/2oX+UHmND+xqXw20WJ9B9/wDoGrstBO07EwOf2olawrZ0soZvXSPMIvNjXFhVs22uuPlGg6k7D61G7J9pkt4nvb3zE/NyHl5AUubajwOgluqTPojs1g0wthLNsQoGp5sx+ZmPMmpN/s5hrrFjaXM2UsQIzFSGUsBoxBUQSNIoTw7GgqtxGV0YAyrBgZ8xUrGKbqQrsh5Mpgg/5yrHGbXZpniTZzjuALm0vuJYsVfKwMrAVdiqg66c511rGe1XwwxmGc3oW/bd2dmtAkpJLS6xIEc9RvWlv2cxTHxYoDp4JJjqZolwF7yFkutLKdwIDKdiJNFHO0+iS00KuL5PnLjrS4Uc4+0gfqaWN4M5eAFUBUEl1gkqDp1Ouw2ij3xG4D+F4myLJRwtxNI8LEkqOsNmFA8M0Z+5ALhcz3CR4ASFIQsRzIE7mdK23fJz2uaOMF2dLuqZwXYwqoCxMb6kAAe9dcc7N3sNGZCqgxIZWhvPKfCfWiWE4DcssjnNcttuq6OVbeATEmhZAW6/4hLiq4OxIKH8p1+eByJ1oVOL6Y7JpsuNXOLRAw/EriGUdlPONvptRnBds7i/OquPLwn+x+lSMP2Qa/h3v2LZa1ZkNczLLQJZjamQB5dOdR7PZt1w4xVu7h2A3RLqtdSTlGay4DHrpOlGZ/2HcP2jwuIttaYd07RBIEZhtJHuPemcPiL2AeV8dtuQPhPoeXvVbwXBb99ytlRcbKxKqQGganwtB+1Hzw29hrCXBdt37VzKAoJlWO2h5A6Gqc0mk/JdfRZ+23aNv/SsJbErcxSu7LJZlQtA89Yj61ReHcCGjXDE7CimLxD3roO7KiWwfyoqCAB9SfeiOGwKgamTzNdnDgSSvsyTnb4O8BYtIIVJNFfxOmoqLbZFGlc3cUvrWxJIS7HrmNA5VFvYyedM3cSeS0xM6kUQI5cu+dJUmmS8U1+L10oWWTDptUiJ1H0qKt4Gu7TcpqmWTFaacR9ajo/P604WoKLCU44g3bOG76yPC2QjvJAkkA6mqtxjBHFMGw9xkupvbuSlxT01o1b7T3MLBS4baswDka6dY68qHdoi/ET+IW4ge34AT4c4B0aeutcPK9ub06N0YXj32CT2ixdvwXrauw0l0lo9edKnxxm9Z8Fy6Sw//Hnjyzc6VFs/P9Qvciydteyx4diLgEmyUdrZ30PhCHzVmA+lRuC8cSzwjEhlUviLy21ECFVbSMzQeggerCrR8ccSO8S2G1upbUCdB/FZix/4Ae9ZHxMhIthpCk68idif0HtWZcjkhnEYgawIEzpuT1J51Bd//HSurrU0KKgmxZtDHlU7h/GBbAXLpzPOT+0UOuU3UoG6LFxziguWVCHTNr9OdV8CuZoz2R4Z+Ixlm3uCwZv6V8TfYR71fRG9zNl7H50t2jfuBcli3bKCI8ix6gAbdTvVhHF7QvC3bfPocwBzZYIjUbTJ+lAbOFtXVBZEuO+ZiLYeGCOLMksBt4AQfONBNEcHfxFmEtYe2gOijOi+cws1zMiqVHaxNZIX5QffH5YG5In/AD61BxnEDpdj5ZUx0bY+xEe9D+HK7MVuMO8BbNlnKviI8JO+sjyipllVS13LGYGQk7kEQreZjX1FCmy9qQC7Wdj24sto2XVblkODPNH/ACg7SCpImBq2oqndiuxIR7ov95buLmttKqRqYECSpIKyd61rAP8AgsBduj/5Mjt1kgb6765QP9u01WuE4cpZGcy+55yx1Ymtrbhi/JhjBTyt+EZ/x/AX8HcW07l1A/hvqAy+Wuh6iheP4xcbICveWwwLqfzBTOUkeKD5VrHEeG28RaNi9HVH5o3IjyrKOO8MuYNmW6p8OxAMMORB6UvBsm+uUatRq9TCDhuuLJtzimCxd8FR/wCnqEhhbBPeONR3igZcogRC6k6xVZ4rxAXgGJPeAhUCoFBTWXJGuYkLp60S7GcAfH4l1CqQqM5DaLuAoB8z+9Ez2Va7fy2MKbb2/DcJufwhpuCflP29K2eaOOQuD9vMVhijl+8ZD8ly2DKgRpcHi20o7juPWcRbOXBW8NeuMGdwVMgeLTSRJio2IwKWt2V2X835R6E7x1oSjm8xW3sPmc7e1dDBpq+UhE8nhE9cUi+FAT6fvUhHY7jL61GVxbGVdfOvVsltSa6SRnslOCOlRL3EkQ+Ko2JwznTMYpq3wfm33oqBslDjVsj5orq5jlIlSDQvFWE+VRUH8ObZmdKF2WmgyzFq9S1G9RMNemKntcBEVadlUJTSW9DCo1+6OW4rjv5iqsgXGI1p9b1Crza13g8WJymhsIk8awRu2SF+bQjzjeq5jrJthkKsdRpOkACNatltqjYq7uCJ9OvvXI1qksiklxRuwOLxuL7Khbu3SPDoBpGv70qNO6zqomvaQUSuE9sc1jG/iw2IvXktW7TvBFvI7GeoYSCI5gz51XGXMxr26Mi5CIaTmHQ7R6iP1qMGoQxBq6zivJrm4ahDl3mvK8pGoCKr78KsMwe/eVHfLbyDIPF49TkJ0DwuknmKoVXLsl8R7mAtd0lpWGZ2MkAOzBQpbwk+HLpBEzrVPotdm1m8l1b1ssLfdKjkl3ENlN0d6FAKp4QdCZGaRyIfF9m7zOtwsndwjZu+YWyGABAkSGzHQDSCuskgULF/G7FMDkRUY5CSWzKMqgHIuUQGIJMk76EVUOM9sMXiiTevuwP5QcqQCSBkWBpPOlvGpdjYZZQdxZtuG4qLSBSBAPhy+KVzAaEaHQmoXEuMIbgu+IKgh52ZZkMB1U6+hNYvwzid1SAtxwADADEAeg2FGMDiMbibgs2M9133EAgDaSTog0OulJeD8m2GrXdGvLxrvbb2gZQlNeQVTnyjyLBD7UY4CneOEA338lG9CG4d+HtW7WVRkRQcpLKzAQxk67zVw7JYRbVrO7APc11Oy8v71nhull2+EOyyjHE5Ltj3aLs+Li57Yh1G38w6evSqXirYup3biHE5Z01/lPlWog1WO1fAS/8AGtjxKPEB+YeXmK0zg4S9TH2ZMOVSXpZOjH8Lir2Hv3lRO6LjuyqKqGBqWzgdTpXuK40ltPw9pSpMm60zm6Anc85qx8WstiLTZIW8FOUn83kfOsx4dYeWFyQxaGB3EbzXZ02ox6hJ18vJg1Gnnhk14HsRmvtlBhB8x/apNu6EXu7Y069a9ufyINOZp/DYaN66KMY5ZtwNa4vKTtUhyBvUS7iRRopnDXyu9Qr2NLaCur1zNpTlnDhRJorAGbdsKMzUKxOJLt5V3xLFF2gbCmbYigbvgJKjpL2TaplrF8xUFhNK3K+lCyE3E3dZ60xbuQ3vXd05kkcqiK2tSyqDOIuUPfEFXBHKncVd2qBdahZa5LThcVMdDUnEWudAuG3pSOYo9hLmdPMVl1KuNjcb5oE3MKSZpUTfelXNNNlQ4vihcAcj+IT4mGmfQ6sv808xvz11oYKVKqqi7PSa8alSqizyvKVKoUKvKVKoQ9qfwPgd3F3ls2QC7bSQAOpJNKlUIaFw/wCCOIBGe/ZH8yjvCYnWDl3ia1PgPZhMNZY2ra2kHh6sxGksdz717SpUuRq4JWJ4elxUJPyiTA1IG80D4s5v3bOFTTvm8R/ltp4njzgR717SqoRV2W5NqjQrFsKoUbAAD0Fdk0qVNYopnavgPdzftwAfmHQ9RWW9qsofOBDsNY5+frSpUGlio6pUbMknPS/IEYYRUsPXlKvRJnGIl96iOtKlTRbOrNoTUTi+OgZRzpUqpvguKBNs05mrylQRLfZ6rV2zaUqVGgWjmzcyyDsaaB1r2lSmGPYi5NRXalSoZEiSeHYiGqxYC7DEcjSpUufMGEuJD10EmlSpVzj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78585"/>
            <a:ext cx="2520279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95" y="1092299"/>
            <a:ext cx="233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5" b="13552"/>
          <a:stretch/>
        </p:blipFill>
        <p:spPr bwMode="auto">
          <a:xfrm>
            <a:off x="5868144" y="4134569"/>
            <a:ext cx="266429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4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ntágono"/>
          <p:cNvSpPr/>
          <p:nvPr/>
        </p:nvSpPr>
        <p:spPr>
          <a:xfrm rot="16200000">
            <a:off x="531530" y="3365015"/>
            <a:ext cx="3040380" cy="2880319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" wrap="square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Estrategias </a:t>
            </a:r>
            <a:r>
              <a:rPr lang="es-EC" sz="1400" b="1" dirty="0">
                <a:solidFill>
                  <a:schemeClr val="tx1"/>
                </a:solidFill>
              </a:rPr>
              <a:t>de </a:t>
            </a:r>
            <a:endParaRPr lang="es-EC" sz="1400" b="1" dirty="0" smtClean="0">
              <a:solidFill>
                <a:schemeClr val="tx1"/>
              </a:solidFill>
            </a:endParaRPr>
          </a:p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Promoción</a:t>
            </a:r>
          </a:p>
          <a:p>
            <a:endParaRPr lang="es-EC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s-EC" sz="1400" dirty="0">
                <a:solidFill>
                  <a:schemeClr val="tx1"/>
                </a:solidFill>
              </a:rPr>
              <a:t>Difusión de la empresa a través de la </a:t>
            </a:r>
            <a:r>
              <a:rPr lang="es-EC" sz="1400" dirty="0" smtClean="0">
                <a:solidFill>
                  <a:schemeClr val="tx1"/>
                </a:solidFill>
              </a:rPr>
              <a:t>web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C" sz="1400" dirty="0">
                <a:solidFill>
                  <a:schemeClr val="tx1"/>
                </a:solidFill>
              </a:rPr>
              <a:t>Implementación de material </a:t>
            </a:r>
            <a:r>
              <a:rPr lang="es-EC" sz="1400" dirty="0" smtClean="0">
                <a:solidFill>
                  <a:schemeClr val="tx1"/>
                </a:solidFill>
              </a:rPr>
              <a:t>POP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C" sz="1400" dirty="0">
                <a:solidFill>
                  <a:schemeClr val="tx1"/>
                </a:solidFill>
              </a:rPr>
              <a:t>Implementación de vallas </a:t>
            </a:r>
            <a:r>
              <a:rPr lang="es-EC" sz="1400" dirty="0" smtClean="0">
                <a:solidFill>
                  <a:schemeClr val="tx1"/>
                </a:solidFill>
              </a:rPr>
              <a:t>publicitarias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C" sz="1400" dirty="0">
                <a:solidFill>
                  <a:schemeClr val="tx1"/>
                </a:solidFill>
              </a:rPr>
              <a:t>Medios de comunicación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5" name="4 Llamada de flecha hacia abajo"/>
          <p:cNvSpPr/>
          <p:nvPr/>
        </p:nvSpPr>
        <p:spPr>
          <a:xfrm>
            <a:off x="3707904" y="1007264"/>
            <a:ext cx="1844762" cy="2781776"/>
          </a:xfrm>
          <a:prstGeom prst="downArrowCallou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Estrategia de Personal</a:t>
            </a:r>
          </a:p>
          <a:p>
            <a:endParaRPr lang="es-EC" sz="1400" dirty="0">
              <a:solidFill>
                <a:schemeClr val="tx1"/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s-EC" sz="1400" dirty="0" smtClean="0">
                <a:solidFill>
                  <a:schemeClr val="tx1"/>
                </a:solidFill>
              </a:rPr>
              <a:t>Presentación</a:t>
            </a:r>
          </a:p>
          <a:p>
            <a:endParaRPr lang="es-EC" sz="1400" dirty="0">
              <a:solidFill>
                <a:schemeClr val="tx1"/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s-EC" sz="1400" dirty="0" smtClean="0">
                <a:solidFill>
                  <a:schemeClr val="tx1"/>
                </a:solidFill>
              </a:rPr>
              <a:t>Motivación</a:t>
            </a:r>
          </a:p>
          <a:p>
            <a:endParaRPr lang="es-MX" sz="1400" dirty="0">
              <a:solidFill>
                <a:schemeClr val="tx1"/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s-EC" sz="1400" dirty="0" smtClean="0">
                <a:solidFill>
                  <a:schemeClr val="tx1"/>
                </a:solidFill>
              </a:rPr>
              <a:t>Buen servicio</a:t>
            </a:r>
          </a:p>
        </p:txBody>
      </p:sp>
      <p:sp>
        <p:nvSpPr>
          <p:cNvPr id="6" name="5 Pentágono"/>
          <p:cNvSpPr/>
          <p:nvPr/>
        </p:nvSpPr>
        <p:spPr>
          <a:xfrm rot="16200000">
            <a:off x="5655409" y="3470956"/>
            <a:ext cx="3017758" cy="2736304"/>
          </a:xfrm>
          <a:prstGeom prst="homePlate">
            <a:avLst/>
          </a:prstGeom>
          <a:solidFill>
            <a:srgbClr val="CC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wrap="square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Estrategia de</a:t>
            </a:r>
          </a:p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Presentación</a:t>
            </a:r>
          </a:p>
          <a:p>
            <a:endParaRPr lang="es-EC" sz="1400" dirty="0">
              <a:solidFill>
                <a:schemeClr val="tx1"/>
              </a:solidFill>
            </a:endParaRPr>
          </a:p>
          <a:p>
            <a:pPr marL="742950" lvl="1" indent="-285750">
              <a:buFont typeface="Symbol" pitchFamily="18" charset="2"/>
              <a:buChar char=""/>
            </a:pPr>
            <a:r>
              <a:rPr lang="es-EC" sz="1400" dirty="0" smtClean="0">
                <a:solidFill>
                  <a:schemeClr val="tx1"/>
                </a:solidFill>
              </a:rPr>
              <a:t>Atmósfera</a:t>
            </a:r>
          </a:p>
          <a:p>
            <a:pPr marL="742950" lvl="1" indent="-285750">
              <a:buFont typeface="Symbol" pitchFamily="18" charset="2"/>
              <a:buChar char=""/>
            </a:pPr>
            <a:r>
              <a:rPr lang="es-EC" sz="1400" dirty="0">
                <a:solidFill>
                  <a:schemeClr val="tx1"/>
                </a:solidFill>
              </a:rPr>
              <a:t>Densidad de los </a:t>
            </a:r>
            <a:r>
              <a:rPr lang="es-EC" sz="1400" dirty="0" smtClean="0">
                <a:solidFill>
                  <a:schemeClr val="tx1"/>
                </a:solidFill>
              </a:rPr>
              <a:t>Empleados</a:t>
            </a:r>
          </a:p>
          <a:p>
            <a:pPr marL="742950" lvl="1" indent="-285750">
              <a:buFont typeface="Symbol" pitchFamily="18" charset="2"/>
              <a:buChar char=""/>
            </a:pPr>
            <a:r>
              <a:rPr lang="es-EC" sz="1400" dirty="0">
                <a:solidFill>
                  <a:schemeClr val="tx1"/>
                </a:solidFill>
              </a:rPr>
              <a:t>Densidad de los </a:t>
            </a:r>
            <a:r>
              <a:rPr lang="es-EC" sz="1400" dirty="0" smtClean="0">
                <a:solidFill>
                  <a:schemeClr val="tx1"/>
                </a:solidFill>
              </a:rPr>
              <a:t>Accesorios</a:t>
            </a:r>
          </a:p>
          <a:p>
            <a:pPr marL="742950" lvl="1" indent="-285750">
              <a:buFont typeface="Symbol" pitchFamily="18" charset="2"/>
              <a:buChar char=""/>
            </a:pPr>
            <a:r>
              <a:rPr lang="es-EC" sz="1400" dirty="0" smtClean="0">
                <a:solidFill>
                  <a:schemeClr val="tx1"/>
                </a:solidFill>
              </a:rPr>
              <a:t>Iluminación</a:t>
            </a:r>
          </a:p>
          <a:p>
            <a:pPr marL="742950" lvl="1" indent="-285750">
              <a:buFont typeface="Symbol" pitchFamily="18" charset="2"/>
              <a:buChar char=""/>
            </a:pPr>
            <a:r>
              <a:rPr lang="es-EC" sz="1400" dirty="0" smtClean="0">
                <a:solidFill>
                  <a:schemeClr val="tx1"/>
                </a:solidFill>
              </a:rPr>
              <a:t>Decoración del taller</a:t>
            </a:r>
            <a:endParaRPr lang="es-MX" sz="1400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31" y="476672"/>
            <a:ext cx="2435225" cy="161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404" y="4005064"/>
            <a:ext cx="1621692" cy="132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763" y="1170062"/>
            <a:ext cx="280668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779" y="2226639"/>
            <a:ext cx="1600076" cy="91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Título"/>
          <p:cNvSpPr txBox="1">
            <a:spLocks/>
          </p:cNvSpPr>
          <p:nvPr/>
        </p:nvSpPr>
        <p:spPr>
          <a:xfrm>
            <a:off x="827584" y="1844824"/>
            <a:ext cx="7376864" cy="489654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2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AutoShape 4" descr="data:image/jpeg;base64,/9j/4AAQSkZJRgABAQAAAQABAAD/2wCEAAkGBhQSERUUEhQUFBQUFxwYFxgXGRcYGBgYIBkaFxgYGBgXHSYeGRojHhYcIy8gIycpLC8tGR4yNTMsNSYrLCkBCQoKDgwOGg8PGSwkHSAtKjQsMyorNTU0KS8tKiw1LTUvLS0wNTUsLSosMSwvKSw1KiwvKSouKTAyKiwvKSwsLf/AABEIAG8BxwMBIgACEQEDEQH/xAAcAAACAgMBAQAAAAAAAAAAAAAABwUGAwQIAgH/xABNEAACAQMCAwUDBQoOAQMFAQABAgMABBESIQUGMQcTIkFRFGFxIzJCgZEVNFJicnOSobKzFhckMzVTVIKDorHB0dKTQ2OjJXTh8PEI/8QAGgEBAAMBAQEAAAAAAAAAAAAAAAECBQQDBv/EADQRAAIBAgMEBwcEAwAAAAAAAAABAgMRBBIhBTFBURNhcYGRwfAUIjNiobHhFUJS0TKiwv/aAAwDAQACEQMRAD8AeNFFFAFa9xeqmx3OM4HXHqfJR7zge+o/inGwoOkgYzltvL52C2wA83Ow6DUdgteO9oOdAs+6nJkIbX3gTvNIeJBnBd5QGCSsSCV267AX/iHNARSxZUQAktlQoHqZH8P6KuPfVZ/h6ks8UUZMglUvq0uyhNfdhgZSqEFwRsnpgHORU7C8nu1hZUllkt7jv4p5AqxvayDxxyyHAD6WKEKDvGKmeHdm7ZgZJGPsrSiFlijb5JpO8jXVcDSGTfxKD87bGNwPB7SAtutwbeVIZJY0VitvhkfXlwUjO6d2cp7xvXy27SkdQe6clkDKFFu+pmuXtkQFo1GSU1ZJAxU1Z9k0SY8BIV1ZFeZiECs7qgCp8zMrbEnOetY27I4kQLGroU0FGSbUyFHeRSO9jwfFI3XI3HpQGxZc7x5t1LNFLchu7idZI3ypKsGA1RruDglcHG1WaHjpX542/GwP848B/vaKof8AF60N3DcNNORCV2mAcaFjZEHernxapGYkkA6jtsKq/Gru7t7yS7aORGaRki8Q7qUFe6tYVIfSwJLSvkbafI9QHzb3ivsDuOqnYj349PeNj5Gs9K/ljmCRnFvKMzpGJX0I0axg4CiQEkwTN4tkyCBkgg4F84dxfV4X65AycA5PQMBsCfIjwt5YPhoCUooooAooooCi9sTEWC4JHy6dPyXpL9834Tfaac/bJ94L+fT9l6SpqjMPHfF7j33zfhN9po75vwm+00+oezqwKgm2TcD6T+n5Ve/4uOH/ANmT9KT/ALVNmX9gqc0YOy1s8Mhzv4pP3jVbK1eGcMjt4xFCoRFzhRk4yST1JPU1tVY1qcXGCi+CCiiihcKKKKAKKKKA+E4pSc5dq0jO0VkdCDYy4BZ/yM7Kvv6n3VcO0/ihh4dJpODKRFn3N877VDD66Q1VbMzG4iUXkib03G7hzlp5mPqZHJ/1qT4Vz9e25Gmd3H4Mp7xT7vFuPqIpmcndnNrHbxvNGs0sihmLjUq5GdKqdts9ep/VRzR2WW88ZNsqwTDddORGx9GXoPiBt7+lRZnisLWUc6evab3IvPI4grAxlJYwNWMlCD0Kt5HY+E7/AB3q1VD8qctpZW6xJu3WRvw3PU/DyA9AKmKuatJSUFn3hRRRQ9AooooAooooDR4797T/AJp/2DXNYmb8JvtNdKcd+9p/zUn7BrmgVWRkbQ3xPfet+E32mtuz45cQnMU8qfkuwH1jODTT7NeWbWfh6PNBFI5dwWZQWwGIG/WtDtG7PIIbdrm2XuzGRrQElSpIXIBzggkdNsZqLHj7LUUOkT4XMnIvai0kiwXmCXOElAC+LyVwNt+gYY3xkedM+uWxXSPLPEDPZwStuzxKW/Kx4v15qUztwVeU04y4EnRRRVjQCiiigCiiigCkN2nSEcTnwSP5vzP9UlPmkJ2of0pP/h/ukqGcGP8Ahrt8mVjvm/Cb7TR3zfhN9pq29mHBYbq7dJ0EiCFmAJI8QeMA7EeRP200P4uOH/2ZP0pP+1VSOClhZ1Y5k0ILvm/Cb7TRT9/i44f/AGZP0pP+1FTZnr7BU5ostRHGOJaQUHwO+MnGdOfogDdm8gQBuwxv31zoXIxk7DPTPqfcACT7gaUvPfMulhCiCfKsZoCQJWiZW7saSMsGc65DHlxjywDVjZM3HecmtbwwXFt3kEqDDJ4ncYIfEWMFE6GMbqu+4NbnLfIkaieEJHPDM6OqyqSY0CjSkrPuQh+YuMgE56kjU5H4E07RyCWWWCMsbMSqMxp81ptR8TjbTGGAOCcjAyGa9m6RhLcoh/CdS+/qVDLqJ9Sw+uhBj4fwGOIKMBioAXYBVA2ARBsgHu395r3dcdgiOHlRT6ZH+3wql8X5AvbsEtxeUqdtKRKibbEEROM75656D03XnMHYlfRLriMd2MdF2f8ARfY/USa8pOf7T0io8WdAW14kgyjKw9x6fEeX119uLpEGXZVHvOPs9a5k4BxF7XMTTXdu+ptUKyNbqfD4NTnHd7knPTp0zmtbmTjdxc3EkEdxc3luJGWEOzMWXffSN3+J6gA4HQFKWXr9evMnJqdNW3HreQ4SVCfTO/66w8T5cimVl0qNY8QKhkf11xnZvjsffSM5e7FL6YBpNFop6at3OfxE6f3tJ3pi8D7OL62093xaYAD5hiEidPISOfMdcevrSDn+4iSjwZp33Cn4ZFdvbRNJJIe9ERwVBA0s6MBrdAMHu9yMYAGqtHlrifcQ6ru9SZ5Je7A/nPlXbJQBQGMbqyN3RUFPUEDSzUsHePRcMjkYIdFKEH1Cktg/WQckYxtSj595R7mRplcW4Os3Eo1HRrBKyINWY45XGl+78eTgZyc+pQbPCOIahpbOegycnI3Kk+ZA3B+ku/UNiTpP8g8xQGSSCITIIxqBlbL90r6B8nktH3JKhQ/iZCc9abVrPrUEjB6EehGxHwz5+mKAzUUUUBRO2T7wX8+n7L0lTTq7ZPvBfz6fsvSVqkjDx3xe5D3h7TuHhQDOcgD/ANOX0/Ir3/Ghw7+vP/jl/wClI/7lTf1Mv6D/APFffuVN/Uy/+N/+KZmX9trcl4M6S4fxBJ4lliOpHGVOCMj4HcVsVA8hxleHWwYEERjIIII3PUGp6rmvB3imwooooWCiiigCiiigKl2ocMabh8mkZMRWXA9FyG+xWJ+qkPXUhFLLmzsi1s0lkVUncwtsuf8A22+j+SdveBtVWjNxmGlN54kdyb2rdxGsF0rOiAKsi7sFGwDKfnAeoOcDoaZ/COPQXS6oJVkHng+IflKd1+sVzxxTgk9s2meJ4z5ahsfyWGzfUTWva3TxsHjZkdejKSCPgRUXOenjKlP3Zq/3On6KonZtz414DBOR36DIbp3i9CSBtqGRnHXOfWr3VzWp1I1I5ohRRRQ9AooooAooooDR4797T/mpP2DXNArpfjv3tP8AmpP2DXNAqsjI2hviPTsm/o1Py5P2zWftNvVj4bMGIzJpRR6ksDt8ACfqpRcJ54vLaIRQShEBJA0RtuTk7spNaHFuOT3LBp5XkI6ajsPXCjAH1CovoR7ZFUsiWtrGjXQ3IkJTh1qD17pT9viH6jSS5U5ZkvrhY0B0AgyP5Inmc+p6AeZ9wNdEQwhFCqMKoAA9ABgCpiX2fB6zPdFFFWNUKKKKAKKKKAKQnah/Sk/+H+6Sn3SE7UP6Un/w/wB0lVkZ+0Phrt8mZOzPjsNpdvJcPoQwsoOlm8RdCBhQT0U0zf4z+Hf2j/45v+lIiG3ZzhFZj1woLHHrgVm+5U39TL/43/4qEzho4mpTjlitB8WXaFYzOI45tTtnA7uUZwCx3K46A0UoeTuHSrewkxSADXuUYD+bfzIoqyZoUcROcbyQ4eYrk7gAtgEaR1bbW4A9SNCf4rUmoI4+ITxq8rRyTNJJPGuZFgKePZbgCW3kIGDInhyAADV77QrhWgKPL3XfEAMQSvVrllfSytoaKJVOk56Ada0uQrB2nl13BuFYwpltWcd337YUqBErRsgEak48zmpO4ZHB7TQmojDv4j7h9FfqH69R86hOfeL9zHHpYK7PhMtoyxUrpzg4yGb37EjcVaqWvEdVxeMq7lpgoyobRpDjWhPzGCuBkdCH6tpI4cbVUYKDbTk7Kx6U43d+Ro9oZmThcasWQ5BUpkDpjuyijL+EM++cYOdgasXK/E/ZbWOEapQozqZiNm3AA0HC77DNaXa2um3tlQONMh8QBKovdsh1n3h8b9cnzqv8yXbwqIYAQ7RqCwySUw0WkAdGOBhh0OK5MR01OcKVKdtHdtJ6LKvPx6t2hTpyq0tFfV6bt3r1oT3O0EPEI1jktlJ1D5UEa0AOSNRUHS2NJAzsemcEeeTLaGwDrHbKCWJ7wnLEHfQG0ltC9Bn9ZySrHv5h1kmB97uP96+peTt82SY/BpD6nyPoD9hq/Q4n/Lp/9V/Zg/qME8vRO/K4zu0i+NzZtgtEYsuMEsGPQArpGdzt769cAupU4ZDKneMdJR3LEkgnVkg7jQxcDfIwQepxWeH8Va6t50lXEsUWoOcjIXxqNPkcqMtvnNX3s9txLwsRurjU0oOoEElnZw65AyDqBBG1RRVeWenOd5Lc7JaPdu6/VjWVSNTDxnHdfcWnh98s0SyIchhn/kfUcj6q0+YLIPGW3ygOcbEofngY3zgZGN8qKrHJvFmiPc4BQybdQV1dNvIA4XB8/wBd8rtwmIVempLfx7TmqQyuxz+M2EzBrj2bu7hSseVKzwFyWY6Nc1zIy4+fpAaQ4xinHy7dZGBnBG2dugUrnO+TGyj/AAzS/wCdo/Z5kKSSxu2qLFtbxSXMipuD30mO7RUZc/Gpfs3vFNvEqF2ER7o94FDApJow2hmU4juOoO+kdOg6igxqKKKAonbJ94L+fT9l6Spp1dsn3gv59P2XpKmqSMPHfF7kdQ2/zF+A/wBKyVW4OfrAKo9qi2A8z6fCsn8P7D+1Rfaf+Ktc2FVh/JeJYKK1uH8RjnjEkLh0OcMOhwcH9YrZqT0TvuCiiigCiiigCiiigCvKSA5wQcHBx5HzHxqk9pvOEtnGscKlWmB+V8lx1C/j7+fQevlReQufzZOyTangkbUx6sjnq4z87PmOu2euxi5yTxUIVMjHZdWiSqUkVXRuqsAQfiDSL7R+WksrsLFtHImtV66dypUE742yPj7qbP8AGBYaNftUePTJ1foY1fqpOc88z+3XRkUERqoSMHrpBJ1H3kk/VioZ4Y2dNw0abPnINwU4jbEecmk/BgVP6jXQtIrss4SZuII+PDADIx9+CqD45Of7pp60iWwCapvtCiiirGgFFFFAFFFFAaPHfvaf81J+wa5oFdL8d+9p/wA1J+wa5oFVkZG0N8Rjcldm0F7aLNJJMrFmGF0Y2bA6qTVmtOx6yU5YzSe5nAH+RQf11sdk39Gp+XJ+2auNSkddHD03CLceBq8O4XFboI4Y1jQeSjG/qfU+871tUUVJ1pW0QUUUUJCiiigCiiigCkJ2of0pP/h/ukp90hO1D+lJ/wDD/dJVZGftD4a7fJkn2M/f0n/27fvIqdFIvst4vDbXbvPIsamFlBbpnXGQPsB+ymp/D+w/tUX2n/iiGCnFUrNosFFV/wDh/Yf2qL7T/wAUVNzs6WH8l4kTf8IhnBSeKOVRowHUMAe5jGRnofeK2OVeBwWrhII1iTDyEDONXyak7k42r0h3PwQ//FH/APmtrh5+WUH6Suv2gN/ohqxck141C6kxyxyHBwFdWyR5DB3qhcvKW4gjliXkZi5D7HQGHhXG2oEFvTAGxY1F8j3oiHdMw1xXMgKZ8WkFHYgdcAg5PSp2wKW3E28WYixRFxhkkIdnLNnBXAJ9TqJ+ic4k69SrVtolCWt+K0s9e87JU1C63l24vwqK4j0TJrQENpJIGR0zgjOPQ0puZXPtUWCQSi7jbq7g/wCvQdaccvzT8DSh5hISdJHRmURgAj5uvU53J2yBuB186vtBNzSSu8k/vA6dnXblFcVZd6ZF8N4bHIXeXRIQQcHLNkkgBiGGxB9/QelY5LBYbkd0yqunGlch8FDJlgWJO/TB8h5Kc7sPGYuiQNk+S4ycbjpucV5m41FnJgJYeukN0xjJ36bVg2xTk1Z2ata6+1zqqbOqSkpOHvLlv0XUYOQkDy3AbxBkIbJzkHVncdc56inTFCltBpRSI4kOFBJIUAnSNR+oDPpSh5IQGaaRI3SJ1wuobatyyqehx6eVOW5hDoyt81gQfLY9d6+lw93UlpZ5Y/8AR8/RWWkk+cvuLnl+8AvwSNiTqI3AJOmPfz8RG/XcGr/JxiBSA00QJOkAuoJb8EAnr7qo/LgjknmLjQANQx0DBi2AcYyFB+obDaoXiNwJryxiBBf2rU6g7qFCDDDOQcEnes7Z9edPLTSvncu6y8+B3zpqcuVrFv5i4LDcSOs8SSqGVwHGQDoVcj7K8WtokKhIkSNFV8KihVHgZtgNuqg1vXrZmk+IH+RT/vWHTlgPxX/WpQfrkFfRHCWqiiioJKJ2x/eC/n0/ZektiupCK+aahq5w18H0s82a3ccuYoxXUemjTUZTw/Tvm+n5Kn2Wf0ZD+VJ+8arbRRVjShHJFR5BRRRQuFFFFAFFFFAaHG+CRXcLQzLlW+1T5Mp8iP8A92JpL8x9ml1bMSiGeLyeMZbH4yDcH4ZHvp70VDVznrYeFbfvOYDaODgo4PppOfsxU5wTkK8uWGmFo0PV5AUUD1Gd2+oGug6KjKcsdnxT1kQvKnK0djD3cfiY7u5GC7evuA8h5fEkmaooqxoRioqy3BRRRQsFFFFAFFFFAaPHfvaf80/7BrmkCupK+aahq5yYjDdM072sU/sm/o1Py5P2zVxoxRUnRTjkio8gooooXCiiigCiiigCiiigCkL2nj/6nP8A4f7pKfVfMVDVznxFHpo5b2OXMUYrqPTRpqMpxfp3zfT8nLmKK6j00Uyj9O+b6fkrV0mmQj4j9FiR/klT7Kx97oKv+Awb6ujf5S1SHHYMEOPj9ag5HvJQt9ca1oVc1CC7QYlXiFg8ZXvTrUqcgNGQxI1Yxk6mwPMkfGtLi0xjKyyYRJiBrZceZwxPzT84nf8ACx51McycCN7ad2hxcWx7yA+ZA6AH12A+KqT86tXljmMXds8MmElGzg7aJM/OwQfk3IzuNiSD1rE2jhY1ZpzdotJdjTdr9Tu0uTfWjuhNqCa4evt9nyLTypxdbi1UqcsFwRuNiMod+oKkEHoarHHeEMIn71Scxkqp0kAqvUFWJByR6dSNwSK147hrd9jiReo3UnA2XSSQAFAGnOMKOgAIsEnGobyAPG6F0+coOfc2PwgCudvwSOu1czrwxKzRzKdLd8yur97S3aPXraJhmoyT4P6C4tXlWzka11d93qiQoA0iw6foD8r09/pt84m0htIWuQRcEuPEAHMQ+aXA6HOPtPvr5d8Okt7gJGWUscRlSclSemR1x5/AHoRXrhXD3nuPlNRCH5QuTnYnwnO4zg7eQDelOiSfS+7lvmzW1tl3X/jx8NOJ9Lkgq3tWfS17ceVuW/TmXbhPBmwO6UhQuCg0gZOdyWbJPqdyfWrBzbxr2eHbGqTKjPkNJJb342+2oW55hNrHpTSXY5ct9DYaQR+FpGog9M1H20D38peU43GBuNMe5LAHGAPInOS3TbNKVXJGUad3Vnv+X8pacfofMTTk80ty+pmtLR0t4pdBOsuCB5BsKufTVuM+mK+dlirpvJXZTKbhjIRkquC2NLEAEbtuPICsHPPNB8FrajMsg0xKvVQfD3uPLbZPiTUvwvgy2VpHaLgsRrmI889R9ZGn3qrV3YDDxhJyp/42SXW1fM11N+LT5Iicnkblx/H28+0zIxPiOxYliPTJLY+rOPqrPYR6pR7tI/X3h/dJ+mKws2ASeg3J/wBTUnwK2IyxGDv+kcFh9QCL8UatY40S9FFFQSFFVHtO50fhdms8caSMZVjw5IGCrtnbz8P66xcD5rvltrq44lZrbLbx94gR1cyAK7ONmOCNK4zj51AXOil92fc7cQv3WSW0gSzlDlZEkyyFTgK4ycsT7l8z7q1OYO067e+ks+E2i3T2/wDPO5woboVHiUDB2yTuQcDbJAZlFL/jvaLPbDheq3VXv3CSo5YGI5jVgBscgyHr6Vv8R53kj41b8OEaGOaEylyTqBAmOAOmPkh9poC40Urb3tJ4k9/dWtjYxXHszYJMmk4PQnUwH2VP8e54kt+J2NkI0K3SkuxJ1KRnYY2PSgLnRURzZx8WVlPckA91GWAOwZuiKT5ZYgfXVe7NO0CTiPfpcQrBND3baVJOY5F1I3i3/wD6KAvFFafGb4w280oAJiidwD0JVSwB921KzgnbTdMbWS6skS0u5O6SZHzhtWgnSSTsfI42BIzQDfoqgc5dos8V4thw62F1d6db6jhI1xkBtxvgg5LADUvUnAz8h9ocl3PNZ3kHs17ANTIDlWXbxL1xjUvmQQwIJ3wBeKKpvZ/zxJxCS8V40QWs3drpJOoZcZOfPw+VFnzxI/G5uHGNBHFCJA+TqJKxnBHTHyh+ygLlWG7vEiQvI6xoOrOwVRk4GS2w3OKUS9q/Fva/ZPubF7Rp193rOdPXOdWP11Ic/wDNtweJR2EFlHdsgS5RWdk8a6tyNQVgvUBs74PUCgGnRVJ5o7QX4fw+Ge5g/lc2FW3VsjvSMsNQz4V92c5A881h5W5s4k4n+6FktvogM0RUnDY+g3ibDdNsg+6gL5RS05F7YPb7e6LxpHc28byrGCdMiBScjO+zDB+K+u2ZO06U8BPE+6j7wNju8to/nxD169DmgGLRVH5h7S1s+F2128eua6jjMcSk4Lugc79dK59M9B51k5G5k4lPK6cRslth3YkjZc4O4BU+JsMM5wSD7qAulFLGLtec8W9l7lBam5NqJstqMoXGPTdyB8DTOoAopYce7TL9OJ3FlZ2SXPs6q58RDlCkbE4zg7yAYGT7qmOB9piXfDLm8jj0S2schkhc5w6IXAyACVOOuAevpQF3opd8gc8cSv2ikkso47OQOe+V8nK6gPCW1fOXHSpPkjneS+uuIQvGiCym7pSpJLDXKuWz0PyQ6epoC40UUq+XO0vid7cMsFjE8Edx3UsgkwUXVgthmBJC77A0A1KxXN0kal5GVEXcsxCqB7ydhVT7R+d5OGrbGONJO/mEZ1EjAx1GPOoHtM5qnF7Bw6Gzju+9RZwjuyamR5GAYagrKO51aW2OOhoBnKwIBByDuCOhFfaX3NnP93YcLguZraNbmSYRvCWJVciUghlJycRr5/SNZOSu0Se4vZrG+tRbXMUfeeFw6lfDscZGcOpBBIO/TG4F9opSydrV/cyzNwuwFxaW7ENIxbU+NyUAI3I3CgMcEEjfFWjivPMkXGLSwEaFLmIyM5J1KcSnAHT/ANMfaaAuVFKXmHtR4nb33si8PjZpHcW+XOZUDEK2zYGQM74qf5t7RpLKG1QW/ecQu1XTbg7I5C6tRGSQGOkeuDuMZoC90UtuXu064S7Fnxe2S0lkUvG6tmNgATgnUw6Kdwx3GMCigGJcwa1Izg9QfQjcH6iAarJTQ2kjG5wPQjcp9WQR6qV9DVrqP4pw7vBkDxeYGATjcYJ2DDJxnbcg7E0BDAkEMpwy7g/6g+oPmP8AcAiG4/ykbl/a7FhDeJ/OIcaXz1B8iGx16H3EGpcNg4PXfB3AbGxIB3BHQqd1Ox8ifuDkEEqw6MOo/wBiPcdqiUVJWe5kwm4PQpd5zG2lfbLa4URHu5F0sY0zhlIYEF1ONlJ1D6PvzcJhj7tFtPlI8ERhAcKoOojDkfS6jBweu5JN/h4yCCs67EYLAFlI/GXcr+se+qZxblK7jZpeH3CyxPISINKMiaiThQTpCjPkR8KxsVsxyg1Sk9Xqm3ZpbtbSemlvTOunVi3yfrsXiYrOSXvWieNk0qO6ZlydyQxwBlEXKgE4U5wMjYbfsskzd3CDqADP0iz5KRrwxTCjxDI+aM4UAR0/B+MDpBCM41GKXuw+GVvENe+ylfg7V5tuCcZONUMOQoUGV+804GDpBkOM1xLZdTk7csy587Xtxtbfc9cz5rxX9mS5WC1Ja5YZRsY8RBbrgafE526ZHT0FeRzRczIEtredmnJMaugSJUGF7wkeEjP0QQAeu/WS5f5Vn1x3HEpxpQnEDKgTOGUEqPDnfI6n4VbLnjRIxEuB+GwIH91DufrwPjWhhtmqMfffcm7W5PRN9d/BK9/GdWKfP163cOPKvcu8rLYZmnb2i+l3yei+RwfJR0LY6bAb4MgM7knLMcsfU/7DbAHkAKANySSSepO5Px/4Gw8sV5LEnSvXbJxnGegx5sfJfrOBvWukktDllNzd2eooy7hRvgjr0LdQD7h85vcAPp1ZoIQihR5eZ6k+ZPvJ3PxrV4Zw/u1yR4sfHAzkjPmSdyfM+4ADeoQFFFFALP8A/wBA2zPwxAis59pQ4UFjjRLvgVH9nc1rFY8QNraX8gWNS8NyFJmJSQBIwo3BwQ2x2I2PSm5RQCB5AjifjMD8Jhu4INDG8SUnu08LDRnJLDOMat84Ixg4kYuNvy/xS/a4t5pbe+k72OSMA76ncLuQCR3pBBII0g4INO2igE/2pSzT23C+JLbyYgkE0sQBLIG7twG22HyeCcdSPWsHLvFzxfmGG9ghmS3trdkZpFA3KygDYlckzbDJOFJpz0UBzbzLZQfdi/a8gv3QyfJm1AG/nqLjBHpirh2p8QNvxfht13MsqQxlmEaktuW29M704qKATfaVzDLxTh9lDbQTI19OQUkBBVY20DvCMhVLkNn0WvHAo76z4/DLeQxRi9i7hvZ9bRDQqiMnUTpbKIvXofjTnooCL5pUmxugASTby4A3J+TbypTdl3ZUs9taXd1NcEROzpbNtGjLK2Nm3AYqGIAGc07aKAUHMVxJwfjkvEZIJZrS7iCM8Y1GNgIxg5wM5iBwSAQ2xyuKzcgxy8R4zNxUwvBbd13UIkGGk2Vc+hGAxJGwJUAnBps0UAiez3m08PvbyKS1uX9qvPCyJ4VHeOuWJxt4s7VZeFWrjm26fS2g2qgNg6SdEGwPTypo0UArUtX/AIWs+ltHsuNWDpzoG2elVTtas4zxwNcxXbwezoD7MPHq8eMFhpx60/aKAT3PPBZJOG8Lu7GKVxYaHEUgzL3YCYLhepBiXOPJifKrBwHtIXikdykVtNEsds5ZpB1kII0LpyD57nB91MGigOdeGclzHgsN7boy3VsZldNJDS27Fg6lepwHY/Bm88VMR2Mn8DWTQ+vX83SdX34D83Gem9PKigE5zpwC4fhPCLqCNpJLBIZGiwcle7iJOnqcGMAgb4JPkaneFdry3UNzJFazoLa3MmXGdU3RIl05zk+ZwfdTGooDmk8rcUXg6ydzF3Szi8Dgv7V3hxHkrnGMYOMZ2zXRHA+Je0W0M2Cvexq5U5BUkAlSD5g5H1VvUUAkOJcxtw7mO/uDbXE6yQpGgiQnLGO3YZJ2x4CNs/CtzlHlu5i4Txe4uImikvo5nWLB1Ad3KR4eoJMhABGcAetOOigEL2JQ28dzCDDfrdlJAzOFFtjdtgRqB0gD45rJypzf9zeJcUElrcyC5u20GNNgBLNuScbHvB0p7UUAVzVybawJxHVcwX5m9tBhaIAQj5UYMuoZI1dceVdK0UAle1XjTX17bcPit5xNDdK2WTwOmF8anrp3O/TC5z6anbTZo3GLZp4rmS3Fth/Zx8pnXPpCsRpByVznyzT1ooBI8/W6ycu2K2sdyIxcrpWUZmCgXAJfSMdfP3ipDsx4WYOI8Qt7wTPeHIS6kLt3sGBsGbIBwEbqTjbbRTeooBD8n84y8ASfh9zZzySiVnhaMeGXICjc/ROgEMuo74IyKs3Mtu7c0cNfQ2kW7amAOkHFxsT0HWmlRQCt54tnPMXCmCsVVTlgCQN36noKO1GwntuIWXFYomnjtgUmRRllU6vEB8JG36Ahc9aaVFAI3iTvzLfwGCGaC0tkfVNIoBLMOgwSDuFGAScaicUU8qKAKKKKA0OIcKEm42bqeoBI2ByN1YdAw3HvG1QskTIcMCfq8WPyR88fjJn3hatNeJoFcYYAj3/6/H30Anue5rh7m1WEyJAuWaVWlRGkPgSIywq5jI3OWXT4sGta15vnEsraoGjgkmiAc93cyLBHqkmDqRqbOCVC9CcYxTYuOBgnKnf351fDWpDH+9q+FQlzybGWd2gjLOpV3McTMykYYM47tiCNjsaAqFv2pP3bMY5cpbwzaVl1anmdVSIa1O+GBz8dqxX3apJ3cbxxO+u3knYNOYyvduySRju492GknOwxUi/IViqlCq6S8bMDLcHPdgrGh1K3gUHGkHHT0FfIuz+yIVABpUyaVEtwMCTGtPCqeA4+aTjc+tAVq753uJZykTRxLJKluvh1TKJ4tdvN3pYk79RjAHxzW32be1ozSXCv3U6DU0jvmOeNjGRiVyW7weLK7ZIAwFxTAteT0Dq6wxq6KERwkSMEA0hQ/wAo2ANsbbVN23AwpyTv+LkH4FyS/wBhA91ARMUDudIBH6m+vO0Y97b+inrU5YcNEYB2Le7oM9cZ3yfNjknzPQDaihVRhQFA8gMCvdAFFFFAFFFFAQfOHMDWluGjUSTSyJDAjHCtLI2lNRHRRuT7lNRo5WvtGv7qTG4xnBig9mz1091o1BfLOvV59akOc+BPdW6iEqJ4JY54S2dHeRtqCtjfSwyp+Oar69rKmT2ZbSf275vs5aHTrx077Xp0Z+l191AX1em/WqXYc5SPxR4iP5G5a2hf1uoR3ko6dGDso33Nuce+e5q4pJb2cssS6pgmI12wZGIRM6iBgMwJ36A1TrzsvaGxUQ3Vy09sBNErSAwm4QmTVoI2DOW6n6ZzQDHJqodn/OvtlpJJN4HhdmbVgfItmWGT8kxMN/xGrd4zxdn4TLcRqVke1ZkUkZV2j8IJzjZj1zjaq3xrkqRRZwwNpjmgjsbvfBaGNe9DL+NpjmjzvtN7tgJ3s75oe+t5ZJFKlZ3CqwwREwWWHI/NypvWd+Ky/dhLfV8ibJ5SmB/OCeNA2cZ+axGM43rHwW0MPFL1cYjmit5lxjAZVeBxjy2jSvMls33cR8eAcPkXO3zvaIzjHXoKA88/cbubYWjWiiR5LkI0RIHep3MrlAx+ax0DB9QM7ZFYeY+cNfCXu7OQqwMY3Ua4276NJEdGB0uNRBB/4NbnN9uzTcOKjOi9DN02HcTjO/vIqC7R+T5DFNNZkL3ug3UR2WVUdXEq7gLMoTr9JcjqBQF6v75YYpJZDhIkZ2PoqgsT9gqpcIsL2+iW5lvJbQTAPFBbrFiNCMp3ryozSOVIJHhAOwFWviXD1nhkhfOiVGjbHXSylT+o1QoOffuVFHacRikMkahIpYdDpOijSjYLho3IABDbZBOcGgLDyxxicTzWV4VeaBUkSVVCCaFyyhyg2VwylWA26YqzVVeVeHzSXM1/coImmRIoYtQZo4FLOC7L4S7s5bAyAMDJq1UB5kkCgsxAAGSTsABuSfdVN5D5ulupZlnGnvQLq0HmbRiY0yPwgUDH88tbvPySSwJaRZBvJBC7AgFId2nYZ6nQpUD8aoXjHKrWBt7yGe5mNq6o0csgYezSYjlVBhQCPAwGcfJigGDRRRQFc7PuKyXNhHLM2uRmmBbAGQs8iLsoA2VQPqqa4lxBIIZJpDhIkZ2Poqgk/XgUvOzzm9YIobF4J+872RdY7kxjXPI4Oe91Yw4z4anufLN7trexXUsdw5e4dSoIhiw+kZ3y7lBsDgA5oD12f8xT3CSx3i6LmNhIV/8AZmHew+Q+aC0Z98RzvVsqh3PLz2F7bXUc1xcCRvZZxNIHIjc5jZSQuySAZG5w5x51fKA17+QrFIwOCEYg+hAJFUHkbjwnW1eTjPezSIrPbfyQZcplkwkYkGDnbOdqvvElzDIB1KN+yaoHZ7zbCIrO0NrMsyxJGZCsGjUseGOpZS2PCd9OaAtnN73KQd7aEmSBhI0WAe/jH85FuCQxXJUjfUAPOtLlTjsl/NJcxuRYhRHApUDvXG8sxyuoAH5MDOPC59Kzc7TytGlrbkrJdv3RkBA7qLGZpBnqwTIUDzYHyrS5csDw+7azRf5HMpltt8904wJodznSchwegLMKA2OZuLztcxWNmyxyyo00kzKH7mFSEyiHZnZmAGdhgkg1m4fy9cwzIwv5p48nvY51iORg4MbxopQhsbHIIzWrzRYzQ3UXELePvu6iaG4i1KrNAWEmuMuQutGXOCRkEjINYuXe0mO/mWO0hlZQflnfQixDBxtqLOxYAYAxvnO1AbXaHxV7e0V45vZ8zwo0uEOiN5VV2+UBUYUk5I8q+8o3sbtJo4n7fgDK5tj3e53+QRTv7/SsPaWcWaPpLiO5t5GUaclUmVmA1EAnAOxNZ+U+a4btpBFBLCUAJLrCM5JAx3UjennigMt/xOReJ2sIbEUkE7uuBuyNCFOcZGNbdD51YKo3OvGPZOI2dw0ckiLBcIRH3eoFmhI2kdRjwnzq08B4yt1Asyo6Bs+GTTqGGK76GZfLyNAULhPMfeyS9/xn2d1upoxB/IxhFmZEXDx691A3zmrvzbevDYXcsZ0vHbyujbHDLGzKcHY4I86onL3NcNq80E1rM8hvJyHVbcrh52KnLShuhHlV351hL8NvVUZZrWYAepMTAdaA1OTubDdJ3c6CG7jVWkj8mVhlZoj9KJvtU5U7jf32fcVkueHwzTNrkfXqbAGcSuo2UAdFA6VgveWTPbW0kTdzd28amGXqAdA1RyAfOibGGH1jcV67NrGSHhsMUqhZEMquAQQGE0mQCCcigNMXVzxG5nSG4a1tLWQwM0SoZppgAZMNIrCNE1AbKSTnfyqc4Fwy4gMizXLXMZ092ZERZV66wzRhVcfNIOAevXaqvdcSPBZrmSWNpLG5mM4kjKl4ZnAEiOjMCyMV1ArnG4I86sHKnNXt6vLHC6W+wjkcpqkPi14RWJVVwu7bnUdhigPM3E5BxaOAN8k1nJKVwN3WaJA2cZ2DEYzjepPjnF0tbeW4k+ZEhc+pwNlHvJwB7yKh57dvu1E+PCLGVc7dTPCQMdegNa3Oli95PbWQLpESbid0YK2mPHdIuc7mUq3TbRQGfkHjc80LxXgC3lu+mZRjo4EsTDHlocL8Uaiom54S3DLyK6EtxcRTK0Fx3sgdxgGWBl2XOGDr8JK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699792" y="404664"/>
            <a:ext cx="3682752" cy="864096"/>
          </a:xfrm>
        </p:spPr>
        <p:txBody>
          <a:bodyPr>
            <a:normAutofit/>
          </a:bodyPr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CONTENIDO </a:t>
            </a: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99592" y="1712997"/>
            <a:ext cx="734481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spcBef>
                <a:spcPct val="0"/>
              </a:spcBef>
            </a:pPr>
            <a:r>
              <a:rPr lang="es-MX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CAPÍTULO 1: </a:t>
            </a:r>
            <a:r>
              <a:rPr lang="es-MX" sz="2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 Antecedentes</a:t>
            </a:r>
            <a:r>
              <a:rPr lang="es-MX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s-MX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s-MX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CAPÍTULO 2</a:t>
            </a:r>
            <a:r>
              <a:rPr lang="es-MX" sz="2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:   </a:t>
            </a:r>
            <a:r>
              <a:rPr lang="es-MX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Análisis Situacional</a:t>
            </a:r>
            <a:br>
              <a:rPr lang="es-MX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s-MX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CAPÍTULO 3</a:t>
            </a:r>
            <a:r>
              <a:rPr lang="es-MX" sz="2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:   </a:t>
            </a:r>
            <a:r>
              <a:rPr lang="es-MX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Investigación de Mercados</a:t>
            </a:r>
            <a:br>
              <a:rPr lang="es-MX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s-MX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CAPÍTULO 4: </a:t>
            </a:r>
            <a:r>
              <a:rPr lang="es-MX" sz="2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 Plan </a:t>
            </a:r>
            <a:r>
              <a:rPr lang="es-MX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de Marketing</a:t>
            </a:r>
            <a:br>
              <a:rPr lang="es-MX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s-MX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CAPÍTULO 5</a:t>
            </a:r>
            <a:r>
              <a:rPr lang="es-MX" sz="2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:   </a:t>
            </a:r>
            <a:r>
              <a:rPr lang="es-MX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Análisis Financiero</a:t>
            </a:r>
            <a:br>
              <a:rPr lang="es-MX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s-MX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CAPÍTULO 6: </a:t>
            </a:r>
            <a:r>
              <a:rPr lang="es-MX" sz="2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 Conclusiones </a:t>
            </a:r>
            <a:r>
              <a:rPr lang="es-MX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41227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50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91680" y="2876743"/>
            <a:ext cx="60486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CAPÍTULO  5</a:t>
            </a:r>
            <a:endParaRPr lang="es-ES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87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404404" y="620688"/>
            <a:ext cx="2295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b="1" cap="all" dirty="0"/>
              <a:t>ANÁLISIS FINANCIERO</a:t>
            </a:r>
            <a:endParaRPr lang="es-MX" b="1" cap="all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05" y="1550640"/>
            <a:ext cx="44862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643" y="2155453"/>
            <a:ext cx="2822157" cy="98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76" y="3432545"/>
            <a:ext cx="1933292" cy="86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3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827584" y="82621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FLUJO DE CAJA DEL PROYECTO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18058" y="3356992"/>
            <a:ext cx="469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FLUJO DE CAJA DEL INVERSIONISTA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426881"/>
              </p:ext>
            </p:extLst>
          </p:nvPr>
        </p:nvGraphicFramePr>
        <p:xfrm>
          <a:off x="827584" y="1225646"/>
          <a:ext cx="6858395" cy="169929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088232"/>
                <a:gridCol w="838543"/>
                <a:gridCol w="786324"/>
                <a:gridCol w="786324"/>
                <a:gridCol w="786324"/>
                <a:gridCol w="786324"/>
                <a:gridCol w="786324"/>
              </a:tblGrid>
              <a:tr h="2486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Año 0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Año 1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Año 2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Año 3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Año 4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Año 5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Inversión inicial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116174,29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Utilidad neta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26469,55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28740,62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31187,84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34580,27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37422,32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Depreciaciones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5181,50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5181,50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5181,50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3996,80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3996,80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03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Recuperación de capital de trabajo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7721,47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Valor de rescate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MX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20019,92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780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Flujo de caja 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-116174,29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31651,05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33922,12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36369,34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38577,07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69160,51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039149"/>
              </p:ext>
            </p:extLst>
          </p:nvPr>
        </p:nvGraphicFramePr>
        <p:xfrm>
          <a:off x="827584" y="3726324"/>
          <a:ext cx="6840761" cy="230425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592288"/>
                <a:gridCol w="780913"/>
                <a:gridCol w="693512"/>
                <a:gridCol w="693512"/>
                <a:gridCol w="693512"/>
                <a:gridCol w="693512"/>
                <a:gridCol w="693512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Año 0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Año 1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Año 2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Año 3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Año 4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Año 5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Inversión inicial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69704,57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Utilidad neta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23330,95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26162,13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29236,76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33331,98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36961,26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 + Depreciaciones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5181,50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5181,50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5181,50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3996,80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3996,80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 -  Préstamo, amortización del capital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7312,62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8191,22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9175,39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10277,81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11512,68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Valor de rescate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20019,92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Recuperación capital de trabajo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7721,47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Flujo de caja 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effectLst/>
                        </a:rPr>
                        <a:t>-69704,57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21199,83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23152,41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25242,87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27050,98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57186,77</a:t>
                      </a:r>
                      <a:endParaRPr lang="es-MX" sz="1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27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555776" y="47667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ESTADO DE RESULTADOS</a:t>
            </a:r>
            <a:endParaRPr lang="es-MX" b="1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71881"/>
              </p:ext>
            </p:extLst>
          </p:nvPr>
        </p:nvGraphicFramePr>
        <p:xfrm>
          <a:off x="827584" y="990956"/>
          <a:ext cx="4968551" cy="52366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575637"/>
                <a:gridCol w="701384"/>
                <a:gridCol w="645620"/>
                <a:gridCol w="645620"/>
                <a:gridCol w="645620"/>
                <a:gridCol w="754670"/>
              </a:tblGrid>
              <a:tr h="1919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Año 1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Año 2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Año 3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Año 4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Año 5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/>
                </a:tc>
              </a:tr>
              <a:tr h="3839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INGRESOS OPERACIONALES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/>
                </a:tc>
              </a:tr>
              <a:tr h="2975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Ventas  taller 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99360,00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107308,80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115893,50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125164,98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135178,18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</a:tr>
              <a:tr h="3839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Incremento de ventas taller antiguo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40000,00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42000,00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44100,00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46305,00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48620,25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</a:tr>
              <a:tr h="1919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(-) Costos de ventas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58448,40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63124,27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68174,21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73628,15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79518,40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</a:tr>
              <a:tr h="3839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(=) UTILIDAD BRUTA EN VENTAS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80911,60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86184,53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91819,29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97841,83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104280,03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</a:tr>
              <a:tr h="1919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Gastos operacionales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</a:tr>
              <a:tr h="2975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(-) Gastos de Administración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22007,24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23107,60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24262,98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25476,13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26749,94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</a:tr>
              <a:tr h="1919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(-) Gastos de ventas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12202,00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12812,10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13452,71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14125,34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14831,61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</a:tr>
              <a:tr h="2975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UTILIDAD OPERACIÓN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46702,36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50264,83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54103,60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58240,36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62698,49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</a:tr>
              <a:tr h="1919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(-) Gastos financieros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4923,29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4044,68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3060,52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1958,10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723,23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</a:tr>
              <a:tr h="1919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(-) Depreciaciones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5181,50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5181,50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5181,50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3996,80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3996,80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</a:tr>
              <a:tr h="5759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(=) UTILIDAD DE OPERACIÓN ANTES DE IMPUESTOS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36597,57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41038,64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45861,58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52285,46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57978,45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</a:tr>
              <a:tr h="3839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(-) Participación a trabajadores (15%)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5489,64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6155,80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6879,24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7842,82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8696,77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</a:tr>
              <a:tr h="3839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(=) Utilidad antes de impuesto a la renta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31107,93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34882,84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38982,35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44442,64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49281,69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</a:tr>
              <a:tr h="2975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(-) Impuesto a la renta (25%) 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7776,98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8720,71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9745,59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11110,66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12320,42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</a:tr>
              <a:tr h="1919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(=) Utilidad neta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23330,95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26162,13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29236,76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33331,98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36961,26</a:t>
                      </a:r>
                      <a:endParaRPr lang="es-MX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53" marR="37853" marT="0" marB="0" anchor="ctr"/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595738"/>
              </p:ext>
            </p:extLst>
          </p:nvPr>
        </p:nvGraphicFramePr>
        <p:xfrm>
          <a:off x="6444208" y="2636912"/>
          <a:ext cx="1807736" cy="155371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207594"/>
                <a:gridCol w="600142"/>
              </a:tblGrid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EVALUACIÓN FINANCIERA </a:t>
                      </a:r>
                      <a:endParaRPr lang="es-MX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ESCENARIO OPTIMISTA</a:t>
                      </a:r>
                      <a:endParaRPr lang="es-MX" sz="9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INDICADOR</a:t>
                      </a:r>
                      <a:endParaRPr lang="es-MX" sz="9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VALOR</a:t>
                      </a:r>
                      <a:endParaRPr lang="es-MX" sz="9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VAN</a:t>
                      </a:r>
                      <a:endParaRPr lang="es-MX" sz="9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 smtClean="0">
                          <a:effectLst/>
                        </a:rPr>
                        <a:t>27973,82</a:t>
                      </a:r>
                      <a:endParaRPr lang="es-MX" sz="9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TIR</a:t>
                      </a:r>
                      <a:endParaRPr lang="es-MX" sz="9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00" dirty="0" smtClean="0">
                          <a:effectLst/>
                        </a:rPr>
                        <a:t>27,84%</a:t>
                      </a:r>
                      <a:endParaRPr lang="es-MX" sz="9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C/B</a:t>
                      </a:r>
                      <a:endParaRPr lang="es-MX" sz="9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00" dirty="0" smtClean="0">
                          <a:effectLst/>
                        </a:rPr>
                        <a:t>1,05</a:t>
                      </a:r>
                      <a:endParaRPr lang="es-MX" sz="9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TMAR</a:t>
                      </a:r>
                      <a:endParaRPr lang="es-MX" sz="9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00" dirty="0">
                          <a:effectLst/>
                        </a:rPr>
                        <a:t>14.54%</a:t>
                      </a:r>
                      <a:endParaRPr lang="es-MX" sz="9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Período de Recuperación</a:t>
                      </a:r>
                      <a:endParaRPr lang="es-MX" sz="9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 smtClean="0">
                          <a:effectLst/>
                        </a:rPr>
                        <a:t>3 </a:t>
                      </a:r>
                      <a:r>
                        <a:rPr lang="es-MX" sz="700" dirty="0">
                          <a:effectLst/>
                        </a:rPr>
                        <a:t>años </a:t>
                      </a:r>
                      <a:endParaRPr lang="es-MX" sz="9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9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59632" y="764704"/>
            <a:ext cx="252028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400" b="1" dirty="0" smtClean="0"/>
              <a:t>ESCENARIO </a:t>
            </a:r>
            <a:r>
              <a:rPr lang="es-MX" sz="1400" b="1" dirty="0"/>
              <a:t>OPTIMISTA </a:t>
            </a:r>
            <a:endParaRPr lang="es-MX" sz="1400" dirty="0"/>
          </a:p>
        </p:txBody>
      </p:sp>
      <p:sp>
        <p:nvSpPr>
          <p:cNvPr id="8" name="7 Rectángulo"/>
          <p:cNvSpPr/>
          <p:nvPr/>
        </p:nvSpPr>
        <p:spPr>
          <a:xfrm>
            <a:off x="5436096" y="744959"/>
            <a:ext cx="2520280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400" b="1" dirty="0" smtClean="0"/>
              <a:t>ESCENARIO PESIMISTA </a:t>
            </a:r>
            <a:endParaRPr lang="es-MX" sz="14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957010"/>
              </p:ext>
            </p:extLst>
          </p:nvPr>
        </p:nvGraphicFramePr>
        <p:xfrm>
          <a:off x="1756152" y="4827546"/>
          <a:ext cx="1807736" cy="1553718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207594"/>
                <a:gridCol w="600142"/>
              </a:tblGrid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EVALUACIÓN FINANCIERA </a:t>
                      </a:r>
                      <a:endParaRPr lang="es-MX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ESCENARIO OPTIMISTA</a:t>
                      </a:r>
                      <a:endParaRPr lang="es-MX" sz="9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INDICADOR</a:t>
                      </a:r>
                      <a:endParaRPr lang="es-MX" sz="9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VALOR</a:t>
                      </a:r>
                      <a:endParaRPr lang="es-MX" sz="9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VAN</a:t>
                      </a:r>
                      <a:endParaRPr lang="es-MX" sz="9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00" dirty="0">
                          <a:effectLst/>
                        </a:rPr>
                        <a:t>63647</a:t>
                      </a:r>
                      <a:endParaRPr lang="es-MX" sz="9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TIR</a:t>
                      </a:r>
                      <a:endParaRPr lang="es-MX" sz="9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00" dirty="0">
                          <a:effectLst/>
                        </a:rPr>
                        <a:t>44,53%</a:t>
                      </a:r>
                      <a:endParaRPr lang="es-MX" sz="9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C/B</a:t>
                      </a:r>
                      <a:endParaRPr lang="es-MX" sz="9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00" dirty="0">
                          <a:effectLst/>
                        </a:rPr>
                        <a:t>1,11</a:t>
                      </a:r>
                      <a:endParaRPr lang="es-MX" sz="9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TMAR</a:t>
                      </a:r>
                      <a:endParaRPr lang="es-MX" sz="9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00" dirty="0">
                          <a:effectLst/>
                        </a:rPr>
                        <a:t>14.54%</a:t>
                      </a:r>
                      <a:endParaRPr lang="es-MX" sz="9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Período de Recuperación</a:t>
                      </a:r>
                      <a:endParaRPr lang="es-MX" sz="9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2 años </a:t>
                      </a:r>
                      <a:endParaRPr lang="es-MX" sz="9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324042"/>
              </p:ext>
            </p:extLst>
          </p:nvPr>
        </p:nvGraphicFramePr>
        <p:xfrm>
          <a:off x="5796136" y="4827546"/>
          <a:ext cx="1872208" cy="155378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188643"/>
                <a:gridCol w="683565"/>
              </a:tblGrid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EVALUACIÓN FINANCIERA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ESCENARIO PESIMISTA</a:t>
                      </a:r>
                      <a:endParaRPr lang="es-MX" sz="7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INDICADOR</a:t>
                      </a:r>
                      <a:endParaRPr lang="es-MX" sz="7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VALOR</a:t>
                      </a:r>
                      <a:endParaRPr lang="es-MX" sz="700" b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VAN</a:t>
                      </a:r>
                      <a:endParaRPr lang="es-MX" sz="7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00" dirty="0">
                          <a:effectLst/>
                        </a:rPr>
                        <a:t>7585</a:t>
                      </a:r>
                      <a:endParaRPr lang="es-MX" sz="7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TIR</a:t>
                      </a:r>
                      <a:endParaRPr lang="es-MX" sz="7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00" dirty="0">
                          <a:effectLst/>
                        </a:rPr>
                        <a:t>18,25%</a:t>
                      </a:r>
                      <a:endParaRPr lang="es-MX" sz="7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C/B</a:t>
                      </a:r>
                      <a:endParaRPr lang="es-MX" sz="7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00" dirty="0">
                          <a:effectLst/>
                        </a:rPr>
                        <a:t>1,00</a:t>
                      </a:r>
                      <a:endParaRPr lang="es-MX" sz="7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TMAR</a:t>
                      </a:r>
                      <a:endParaRPr lang="es-MX" sz="7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700" dirty="0">
                          <a:effectLst/>
                        </a:rPr>
                        <a:t>14.54%</a:t>
                      </a:r>
                      <a:endParaRPr lang="es-MX" sz="7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>
                          <a:effectLst/>
                        </a:rPr>
                        <a:t>Período de Recuperación</a:t>
                      </a:r>
                      <a:endParaRPr lang="es-MX" sz="7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700" dirty="0" smtClean="0">
                          <a:effectLst/>
                        </a:rPr>
                        <a:t>4 años 1 mes</a:t>
                      </a:r>
                      <a:endParaRPr lang="es-MX" sz="7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96749"/>
            <a:ext cx="4006602" cy="363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0" y="1118098"/>
            <a:ext cx="4006602" cy="361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26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50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691680" y="2636912"/>
            <a:ext cx="60486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CAPÍTULO  6</a:t>
            </a:r>
            <a:endParaRPr lang="es-ES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87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dondear rectángulo de esquina diagonal"/>
          <p:cNvSpPr/>
          <p:nvPr/>
        </p:nvSpPr>
        <p:spPr>
          <a:xfrm>
            <a:off x="1187621" y="5253712"/>
            <a:ext cx="6912771" cy="1055608"/>
          </a:xfrm>
          <a:prstGeom prst="round2Diag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EC" sz="1400" dirty="0" smtClean="0"/>
              <a:t>Finalmente </a:t>
            </a:r>
            <a:r>
              <a:rPr lang="es-EC" sz="1400" dirty="0"/>
              <a:t>se ha realizado una evaluación financiera, que ha demostrado que el proyecto es sustentable en el mercado y que la implementación a realizarse permitirá obtener una rentabilidad del 28% sobre la inversión realizada, en un plazo de 5 años. </a:t>
            </a:r>
            <a:endParaRPr lang="es-MX" sz="1400" dirty="0"/>
          </a:p>
        </p:txBody>
      </p:sp>
      <p:sp>
        <p:nvSpPr>
          <p:cNvPr id="2" name="1 Rectángulo"/>
          <p:cNvSpPr/>
          <p:nvPr/>
        </p:nvSpPr>
        <p:spPr>
          <a:xfrm>
            <a:off x="1475656" y="498158"/>
            <a:ext cx="18229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1600" b="1" dirty="0">
                <a:solidFill>
                  <a:prstClr val="black"/>
                </a:solidFill>
              </a:rPr>
              <a:t>CONCLUSIONES</a:t>
            </a:r>
          </a:p>
        </p:txBody>
      </p:sp>
      <p:sp>
        <p:nvSpPr>
          <p:cNvPr id="3" name="2 Redondear rectángulo de esquina diagonal"/>
          <p:cNvSpPr/>
          <p:nvPr/>
        </p:nvSpPr>
        <p:spPr>
          <a:xfrm>
            <a:off x="1187622" y="991766"/>
            <a:ext cx="6912770" cy="1055608"/>
          </a:xfrm>
          <a:prstGeom prst="round2Diag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es-EC" sz="1400" dirty="0">
                <a:solidFill>
                  <a:prstClr val="black"/>
                </a:solidFill>
              </a:rPr>
              <a:t>El diagnóstico estratégico muestra que existen aspectos favorables para la empresa, sin embargo se muestra vulnerable al no disponer de procedimientos establecidos, generan errores y problemas que disminuyen la confianza de sus </a:t>
            </a:r>
            <a:r>
              <a:rPr lang="es-EC" sz="1400" dirty="0" smtClean="0">
                <a:solidFill>
                  <a:prstClr val="black"/>
                </a:solidFill>
              </a:rPr>
              <a:t>clientes.</a:t>
            </a:r>
            <a:endParaRPr lang="es-EC" sz="1400" dirty="0">
              <a:solidFill>
                <a:prstClr val="black"/>
              </a:solidFill>
            </a:endParaRPr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1187622" y="2341032"/>
            <a:ext cx="6912769" cy="1055608"/>
          </a:xfrm>
          <a:prstGeom prst="round2Diag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es-EC" sz="1400" dirty="0">
                <a:solidFill>
                  <a:prstClr val="black"/>
                </a:solidFill>
              </a:rPr>
              <a:t>El estudio de mercado realizado ha permitido determinar las características de los principales consumidores, sus hábitos de compra y requerimientos de servicios, mostrando los aspectos claves que la empresa debe considerar para satisfacer e incrementar la clientela.</a:t>
            </a:r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1187622" y="3656062"/>
            <a:ext cx="6912769" cy="1293971"/>
          </a:xfrm>
          <a:prstGeom prst="round2Diag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es-EC" sz="1400" dirty="0">
                <a:solidFill>
                  <a:prstClr val="black"/>
                </a:solidFill>
              </a:rPr>
              <a:t> El plan de marketing desarrollado plantea estrategias orientadas a posicionar la marca mediante el mejoramiento de servicios, garantía de trabajo, creación de un nuevo punto de servicio, crecimiento de las ventas, sustentación de los nuevos costos y una adecuada campaña publicitaria.</a:t>
            </a:r>
          </a:p>
        </p:txBody>
      </p:sp>
    </p:spTree>
    <p:extLst>
      <p:ext uri="{BB962C8B-B14F-4D97-AF65-F5344CB8AC3E}">
        <p14:creationId xmlns:p14="http://schemas.microsoft.com/office/powerpoint/2010/main" val="21345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1378424" y="4667021"/>
            <a:ext cx="6619165" cy="578882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C" sz="1400" dirty="0" smtClean="0"/>
              <a:t>Lograr implementar la sucursal en un periodo mediato de tiempo que permita obtener los recursos y capacitar al personal.</a:t>
            </a:r>
            <a:endParaRPr lang="es-MX" sz="1600" b="1" dirty="0"/>
          </a:p>
        </p:txBody>
      </p:sp>
      <p:sp>
        <p:nvSpPr>
          <p:cNvPr id="2" name="1 Rectángulo"/>
          <p:cNvSpPr/>
          <p:nvPr/>
        </p:nvSpPr>
        <p:spPr>
          <a:xfrm>
            <a:off x="1737220" y="476672"/>
            <a:ext cx="2546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600" b="1" dirty="0">
                <a:solidFill>
                  <a:prstClr val="black"/>
                </a:solidFill>
              </a:rPr>
              <a:t>RECOMENDACIONES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353594" y="1124744"/>
            <a:ext cx="6652838" cy="817245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s-EC" sz="1400" dirty="0">
                <a:solidFill>
                  <a:prstClr val="black"/>
                </a:solidFill>
              </a:rPr>
              <a:t>Implementar los procedimientos establecidos como prioritarios dentro del análisis estratégico de la empresa para minimizar los errores y recuperar la confianza de los clientes.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1353594" y="2204864"/>
            <a:ext cx="6627614" cy="1055608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s-EC" sz="1400" dirty="0">
                <a:solidFill>
                  <a:prstClr val="black"/>
                </a:solidFill>
              </a:rPr>
              <a:t>De acuerdo al estudio de mercado se recomienda  a la brevedad posible un esquema de costos acorde al sentimiento del cliente fiel de la empresa que permita incrementar el número de usuarios para cada servicio diferente dentro de la empresa.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1353593" y="3573016"/>
            <a:ext cx="6602783" cy="817245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s-EC" sz="1400" dirty="0">
                <a:solidFill>
                  <a:prstClr val="black"/>
                </a:solidFill>
              </a:rPr>
              <a:t>Se recomienda implementar todas las observaciones dadas dentro del plan de marketing de manera inmediata y proveer los recursos suficientes para su completa ejecución en el menor tiempo posible.</a:t>
            </a:r>
          </a:p>
        </p:txBody>
      </p:sp>
    </p:spTree>
    <p:extLst>
      <p:ext uri="{BB962C8B-B14F-4D97-AF65-F5344CB8AC3E}">
        <p14:creationId xmlns:p14="http://schemas.microsoft.com/office/powerpoint/2010/main" val="13412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EB1D1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1853">
            <a:off x="1337782" y="535838"/>
            <a:ext cx="6425601" cy="4721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4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50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691680" y="2876743"/>
            <a:ext cx="60486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CAPÍTULO  1</a:t>
            </a:r>
            <a:endParaRPr lang="es-ES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84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827584" y="1844824"/>
            <a:ext cx="3101460" cy="3672408"/>
          </a:xfrm>
          <a:prstGeom prst="foldedCorner">
            <a:avLst>
              <a:gd name="adj" fmla="val 819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s-MX" sz="1600" dirty="0" smtClean="0">
                <a:solidFill>
                  <a:schemeClr val="tx1"/>
                </a:solidFill>
              </a:rPr>
              <a:t>La empresa Faconza inicia sus actividades en el año 1994.</a:t>
            </a:r>
          </a:p>
          <a:p>
            <a:pPr>
              <a:buFont typeface="Wingdings" pitchFamily="2" charset="2"/>
              <a:buChar char="ü"/>
            </a:pPr>
            <a:r>
              <a:rPr lang="es-MX" sz="1600" dirty="0" smtClean="0">
                <a:solidFill>
                  <a:schemeClr val="tx1"/>
                </a:solidFill>
              </a:rPr>
              <a:t>En </a:t>
            </a:r>
            <a:r>
              <a:rPr lang="es-MX" sz="1600" dirty="0" smtClean="0">
                <a:solidFill>
                  <a:schemeClr val="tx1"/>
                </a:solidFill>
              </a:rPr>
              <a:t>sus inicios se enfocó a el lavado y lubricación vehicular.</a:t>
            </a:r>
          </a:p>
          <a:p>
            <a:pPr>
              <a:buFont typeface="Wingdings" pitchFamily="2" charset="2"/>
              <a:buChar char="ü"/>
            </a:pPr>
            <a:r>
              <a:rPr lang="es-MX" sz="1600" dirty="0" smtClean="0">
                <a:solidFill>
                  <a:schemeClr val="tx1"/>
                </a:solidFill>
              </a:rPr>
              <a:t>Con el tiempo de implementó la mecánica como un servicio adicional.</a:t>
            </a:r>
          </a:p>
          <a:p>
            <a:pPr>
              <a:buFont typeface="Wingdings" pitchFamily="2" charset="2"/>
              <a:buChar char="ü"/>
            </a:pPr>
            <a:r>
              <a:rPr lang="es-MX" sz="1600" dirty="0" smtClean="0">
                <a:solidFill>
                  <a:schemeClr val="tx1"/>
                </a:solidFill>
              </a:rPr>
              <a:t>Se cristalizó la capacidad de poder brindar un servicio automotriz integral.</a:t>
            </a: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971600" y="1318789"/>
            <a:ext cx="2448272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2400" dirty="0" smtClean="0"/>
              <a:t>Reseña Histórica</a:t>
            </a:r>
            <a:endParaRPr lang="es-MX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03925"/>
            <a:ext cx="1296145" cy="97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691957"/>
            <a:ext cx="1296145" cy="96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10699"/>
            <a:ext cx="1296144" cy="96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4710900" y="1612664"/>
            <a:ext cx="3389492" cy="13122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s-MX" sz="1600" dirty="0" smtClean="0"/>
              <a:t>La empresa brinda sus servicios a toda clase de marca de vehículos</a:t>
            </a:r>
          </a:p>
          <a:p>
            <a:pPr>
              <a:buFont typeface="Wingdings" pitchFamily="2" charset="2"/>
              <a:buChar char="ü"/>
            </a:pPr>
            <a:r>
              <a:rPr lang="es-MX" sz="1600" dirty="0" smtClean="0"/>
              <a:t>Se especializa en la marca LAND ROVER.</a:t>
            </a:r>
            <a:endParaRPr lang="es-MX" sz="1600" dirty="0"/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5181510" y="1079291"/>
            <a:ext cx="2448272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2400" dirty="0" smtClean="0"/>
              <a:t>Giro del Negocio</a:t>
            </a:r>
            <a:endParaRPr lang="es-MX" sz="2400" dirty="0"/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4139952" y="3502140"/>
            <a:ext cx="158417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2400" dirty="0" smtClean="0"/>
              <a:t>Servicios</a:t>
            </a:r>
            <a:endParaRPr lang="es-MX" sz="2400" dirty="0"/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7452320" y="3625600"/>
            <a:ext cx="1257582" cy="38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400" dirty="0" smtClean="0"/>
              <a:t>Detailing</a:t>
            </a:r>
            <a:endParaRPr lang="es-MX" sz="1400" dirty="0"/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4139952" y="4311361"/>
            <a:ext cx="1532093" cy="380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1300" dirty="0" smtClean="0"/>
              <a:t>Mantenimiento</a:t>
            </a:r>
            <a:endParaRPr lang="es-MX" sz="1300" dirty="0"/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5940152" y="3996105"/>
            <a:ext cx="1296145" cy="38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400" dirty="0" smtClean="0"/>
              <a:t>Lubricación</a:t>
            </a:r>
            <a:endParaRPr lang="es-MX" sz="1400" dirty="0"/>
          </a:p>
        </p:txBody>
      </p:sp>
      <p:cxnSp>
        <p:nvCxnSpPr>
          <p:cNvPr id="18" name="17 Conector recto de flecha"/>
          <p:cNvCxnSpPr>
            <a:endCxn id="17" idx="1"/>
          </p:cNvCxnSpPr>
          <p:nvPr/>
        </p:nvCxnSpPr>
        <p:spPr>
          <a:xfrm>
            <a:off x="5724128" y="4010699"/>
            <a:ext cx="216024" cy="175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13" idx="3"/>
          </p:cNvCxnSpPr>
          <p:nvPr/>
        </p:nvCxnSpPr>
        <p:spPr>
          <a:xfrm>
            <a:off x="5724128" y="3754168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13" idx="2"/>
          </p:cNvCxnSpPr>
          <p:nvPr/>
        </p:nvCxnSpPr>
        <p:spPr>
          <a:xfrm>
            <a:off x="4932040" y="4006196"/>
            <a:ext cx="0" cy="305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0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15816" y="764704"/>
            <a:ext cx="4012961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C" sz="2000" dirty="0" smtClean="0">
                <a:solidFill>
                  <a:schemeClr val="tx1"/>
                </a:solidFill>
              </a:rPr>
              <a:t>PLANTEAMIENTO DEL PROBLEMA</a:t>
            </a:r>
            <a:endParaRPr lang="es-MX" sz="2800" dirty="0">
              <a:solidFill>
                <a:schemeClr val="tx1"/>
              </a:solidFill>
            </a:endParaRPr>
          </a:p>
        </p:txBody>
      </p:sp>
      <p:sp>
        <p:nvSpPr>
          <p:cNvPr id="4" name="3 Llamada de flecha hacia abajo"/>
          <p:cNvSpPr/>
          <p:nvPr/>
        </p:nvSpPr>
        <p:spPr>
          <a:xfrm>
            <a:off x="539552" y="1412775"/>
            <a:ext cx="2371080" cy="1480416"/>
          </a:xfrm>
          <a:prstGeom prst="downArrowCallout">
            <a:avLst>
              <a:gd name="adj1" fmla="val 17885"/>
              <a:gd name="adj2" fmla="val 25000"/>
              <a:gd name="adj3" fmla="val 25000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El progresivo crecimiento de la población 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539552" y="2780927"/>
            <a:ext cx="2371080" cy="1632789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Sumado al incremento compra de vehículos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8" name="7 Llamada de flecha hacia abajo"/>
          <p:cNvSpPr/>
          <p:nvPr/>
        </p:nvSpPr>
        <p:spPr>
          <a:xfrm>
            <a:off x="5801320" y="2951052"/>
            <a:ext cx="2803128" cy="1700192"/>
          </a:xfrm>
          <a:prstGeom prst="downArrowCallout">
            <a:avLst/>
          </a:prstGeom>
          <a:solidFill>
            <a:srgbClr val="FFCC6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Aumento en la </a:t>
            </a:r>
            <a:r>
              <a:rPr lang="es-MX" sz="1400" dirty="0">
                <a:solidFill>
                  <a:schemeClr val="tx1"/>
                </a:solidFill>
              </a:rPr>
              <a:t>demanda para el mantenimiento de los </a:t>
            </a:r>
            <a:r>
              <a:rPr lang="es-MX" sz="1400" dirty="0" smtClean="0">
                <a:solidFill>
                  <a:schemeClr val="tx1"/>
                </a:solidFill>
              </a:rPr>
              <a:t>vehículos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11" name="10 Flecha izquierda"/>
          <p:cNvSpPr/>
          <p:nvPr/>
        </p:nvSpPr>
        <p:spPr>
          <a:xfrm>
            <a:off x="6233447" y="4686253"/>
            <a:ext cx="2010961" cy="1467643"/>
          </a:xfrm>
          <a:prstGeom prst="leftArrow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Aumento Competencia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12" name="11 Flecha izquierda"/>
          <p:cNvSpPr/>
          <p:nvPr/>
        </p:nvSpPr>
        <p:spPr>
          <a:xfrm>
            <a:off x="2910632" y="4684888"/>
            <a:ext cx="2582224" cy="1480416"/>
          </a:xfrm>
          <a:prstGeom prst="leftArrow">
            <a:avLst/>
          </a:prstGeom>
          <a:solidFill>
            <a:srgbClr val="CC66F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Disminución de clientes Faconza</a:t>
            </a:r>
          </a:p>
        </p:txBody>
      </p:sp>
      <p:sp>
        <p:nvSpPr>
          <p:cNvPr id="2" name="1 Flecha derecha"/>
          <p:cNvSpPr/>
          <p:nvPr/>
        </p:nvSpPr>
        <p:spPr>
          <a:xfrm>
            <a:off x="2987825" y="2781081"/>
            <a:ext cx="2664295" cy="103935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s-MX" sz="1400" dirty="0" smtClean="0">
                <a:solidFill>
                  <a:prstClr val="black"/>
                </a:solidFill>
              </a:rPr>
              <a:t>Ha generado aumento</a:t>
            </a:r>
          </a:p>
          <a:p>
            <a:pPr lvl="0" algn="ctr"/>
            <a:r>
              <a:rPr lang="es-MX" sz="1400" dirty="0" smtClean="0">
                <a:solidFill>
                  <a:prstClr val="black"/>
                </a:solidFill>
              </a:rPr>
              <a:t>del </a:t>
            </a:r>
            <a:r>
              <a:rPr lang="es-MX" sz="1400" dirty="0">
                <a:solidFill>
                  <a:prstClr val="black"/>
                </a:solidFill>
              </a:rPr>
              <a:t>parque automotor</a:t>
            </a:r>
          </a:p>
        </p:txBody>
      </p:sp>
      <p:sp>
        <p:nvSpPr>
          <p:cNvPr id="37" name="36 Rectángulo redondeado"/>
          <p:cNvSpPr/>
          <p:nvPr/>
        </p:nvSpPr>
        <p:spPr>
          <a:xfrm>
            <a:off x="539552" y="4846803"/>
            <a:ext cx="2016224" cy="10311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Necesidad </a:t>
            </a:r>
            <a:r>
              <a:rPr lang="es-MX" sz="1400" dirty="0">
                <a:solidFill>
                  <a:schemeClr val="tx1"/>
                </a:solidFill>
              </a:rPr>
              <a:t>de planes </a:t>
            </a:r>
            <a:r>
              <a:rPr lang="es-MX" sz="1400" dirty="0" smtClean="0">
                <a:solidFill>
                  <a:schemeClr val="tx1"/>
                </a:solidFill>
              </a:rPr>
              <a:t>estratégicos</a:t>
            </a:r>
            <a:endParaRPr lang="es-MX" sz="14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359" y="790823"/>
            <a:ext cx="1486049" cy="148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3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32112"/>
            <a:ext cx="2448272" cy="11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611560" y="980728"/>
            <a:ext cx="2880320" cy="5328592"/>
            <a:chOff x="539552" y="980728"/>
            <a:chExt cx="2880320" cy="5328592"/>
          </a:xfrm>
        </p:grpSpPr>
        <p:sp>
          <p:nvSpPr>
            <p:cNvPr id="26" name="2 Marcador de contenido"/>
            <p:cNvSpPr txBox="1">
              <a:spLocks/>
            </p:cNvSpPr>
            <p:nvPr/>
          </p:nvSpPr>
          <p:spPr>
            <a:xfrm>
              <a:off x="1259631" y="980728"/>
              <a:ext cx="1440161" cy="504056"/>
            </a:xfrm>
            <a:prstGeom prst="downArrowCallou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 anchorCtr="0">
              <a:noAutofit/>
            </a:bodyPr>
            <a:lstStyle>
              <a:lvl1pPr marL="27432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9436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6868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901952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s-EC" sz="1600" dirty="0" smtClean="0">
                  <a:solidFill>
                    <a:schemeClr val="tx1"/>
                  </a:solidFill>
                </a:rPr>
                <a:t>CAUSAS</a:t>
              </a:r>
              <a:endParaRPr lang="es-MX" sz="1800" dirty="0">
                <a:solidFill>
                  <a:schemeClr val="tx1"/>
                </a:solidFill>
              </a:endParaRPr>
            </a:p>
          </p:txBody>
        </p:sp>
        <p:sp>
          <p:nvSpPr>
            <p:cNvPr id="28" name="27 Recortar rectángulo de esquina diagonal"/>
            <p:cNvSpPr/>
            <p:nvPr/>
          </p:nvSpPr>
          <p:spPr>
            <a:xfrm>
              <a:off x="971600" y="1679974"/>
              <a:ext cx="2016224" cy="648072"/>
            </a:xfrm>
            <a:prstGeom prst="snip2DiagRect">
              <a:avLst/>
            </a:prstGeom>
            <a:solidFill>
              <a:srgbClr val="FFFF99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Mala ubicación</a:t>
              </a:r>
              <a:endParaRPr lang="es-MX" sz="1400" dirty="0"/>
            </a:p>
          </p:txBody>
        </p:sp>
        <p:sp>
          <p:nvSpPr>
            <p:cNvPr id="29" name="28 Recortar rectángulo de esquina diagonal"/>
            <p:cNvSpPr/>
            <p:nvPr/>
          </p:nvSpPr>
          <p:spPr>
            <a:xfrm>
              <a:off x="993840" y="5280374"/>
              <a:ext cx="2079849" cy="1028946"/>
            </a:xfrm>
            <a:prstGeom prst="snip2DiagRect">
              <a:avLst/>
            </a:prstGeom>
            <a:solidFill>
              <a:srgbClr val="66FFFF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Falta de reconocimiento </a:t>
              </a:r>
            </a:p>
            <a:p>
              <a:pPr algn="ctr"/>
              <a:r>
                <a:rPr lang="es-MX" sz="1400" dirty="0" smtClean="0"/>
                <a:t>de la marca en su entorno</a:t>
              </a:r>
              <a:endParaRPr lang="es-MX" sz="1400" dirty="0"/>
            </a:p>
          </p:txBody>
        </p:sp>
        <p:sp>
          <p:nvSpPr>
            <p:cNvPr id="30" name="29 Recortar rectángulo de esquina diagonal"/>
            <p:cNvSpPr/>
            <p:nvPr/>
          </p:nvSpPr>
          <p:spPr>
            <a:xfrm>
              <a:off x="993840" y="3459340"/>
              <a:ext cx="2016224" cy="648072"/>
            </a:xfrm>
            <a:prstGeom prst="snip2DiagRect">
              <a:avLst/>
            </a:prstGeom>
            <a:solidFill>
              <a:srgbClr val="CCFF33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Personal técnico desmotivado</a:t>
              </a:r>
              <a:endParaRPr lang="es-MX" sz="1400" dirty="0"/>
            </a:p>
          </p:txBody>
        </p:sp>
        <p:sp>
          <p:nvSpPr>
            <p:cNvPr id="31" name="30 Recortar rectángulo de esquina diagonal"/>
            <p:cNvSpPr/>
            <p:nvPr/>
          </p:nvSpPr>
          <p:spPr>
            <a:xfrm>
              <a:off x="969671" y="2544070"/>
              <a:ext cx="2016224" cy="648072"/>
            </a:xfrm>
            <a:prstGeom prst="snip2DiagRect">
              <a:avLst/>
            </a:prstGeom>
            <a:solidFill>
              <a:srgbClr val="FFCCFF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Falta de publicidad</a:t>
              </a:r>
              <a:endParaRPr lang="es-MX" sz="1400" dirty="0"/>
            </a:p>
          </p:txBody>
        </p:sp>
        <p:sp>
          <p:nvSpPr>
            <p:cNvPr id="32" name="31 Recortar rectángulo de esquina diagonal"/>
            <p:cNvSpPr/>
            <p:nvPr/>
          </p:nvSpPr>
          <p:spPr>
            <a:xfrm>
              <a:off x="969278" y="4355573"/>
              <a:ext cx="2016224" cy="636769"/>
            </a:xfrm>
            <a:prstGeom prst="snip2DiagRect">
              <a:avLst/>
            </a:prstGeom>
            <a:solidFill>
              <a:srgbClr val="FF9933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Falta de compromiso </a:t>
              </a:r>
            </a:p>
            <a:p>
              <a:pPr algn="ctr"/>
              <a:r>
                <a:rPr lang="es-MX" sz="1400" dirty="0"/>
                <a:t>c</a:t>
              </a:r>
              <a:r>
                <a:rPr lang="es-MX" sz="1400" dirty="0" smtClean="0"/>
                <a:t>on  la Empresa</a:t>
              </a:r>
              <a:endParaRPr lang="es-MX" sz="1400" dirty="0"/>
            </a:p>
          </p:txBody>
        </p:sp>
        <p:sp>
          <p:nvSpPr>
            <p:cNvPr id="34" name="33 Flecha curvada hacia la derecha"/>
            <p:cNvSpPr/>
            <p:nvPr/>
          </p:nvSpPr>
          <p:spPr>
            <a:xfrm>
              <a:off x="539552" y="2969949"/>
              <a:ext cx="432048" cy="870265"/>
            </a:xfrm>
            <a:prstGeom prst="curvedRightArrow">
              <a:avLst>
                <a:gd name="adj1" fmla="val 25000"/>
                <a:gd name="adj2" fmla="val 94578"/>
                <a:gd name="adj3" fmla="val 25000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schemeClr val="tx1"/>
                </a:solidFill>
              </a:endParaRPr>
            </a:p>
          </p:txBody>
        </p:sp>
        <p:sp>
          <p:nvSpPr>
            <p:cNvPr id="36" name="35 Flecha curvada hacia la derecha"/>
            <p:cNvSpPr/>
            <p:nvPr/>
          </p:nvSpPr>
          <p:spPr>
            <a:xfrm>
              <a:off x="539552" y="4776318"/>
              <a:ext cx="432048" cy="1071119"/>
            </a:xfrm>
            <a:prstGeom prst="curvedRightArrow">
              <a:avLst>
                <a:gd name="adj1" fmla="val 25000"/>
                <a:gd name="adj2" fmla="val 94578"/>
                <a:gd name="adj3" fmla="val 25000"/>
              </a:avLst>
            </a:prstGeom>
            <a:solidFill>
              <a:srgbClr val="00B05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 sz="1400" dirty="0">
                <a:solidFill>
                  <a:schemeClr val="tx1"/>
                </a:solidFill>
              </a:endParaRPr>
            </a:p>
          </p:txBody>
        </p:sp>
        <p:sp>
          <p:nvSpPr>
            <p:cNvPr id="38" name="37 Flecha curvada hacia la izquierda"/>
            <p:cNvSpPr/>
            <p:nvPr/>
          </p:nvSpPr>
          <p:spPr>
            <a:xfrm>
              <a:off x="3010064" y="2004010"/>
              <a:ext cx="409808" cy="994259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40" name="39 Flecha curvada hacia la izquierda"/>
            <p:cNvSpPr/>
            <p:nvPr/>
          </p:nvSpPr>
          <p:spPr>
            <a:xfrm>
              <a:off x="3010064" y="3789040"/>
              <a:ext cx="409808" cy="994259"/>
            </a:xfrm>
            <a:prstGeom prst="curvedLeft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5724128" y="1061617"/>
            <a:ext cx="2756396" cy="5031679"/>
            <a:chOff x="5848052" y="917601"/>
            <a:chExt cx="2756396" cy="5031679"/>
          </a:xfrm>
        </p:grpSpPr>
        <p:sp>
          <p:nvSpPr>
            <p:cNvPr id="5" name="4 Llamada de flecha hacia abajo"/>
            <p:cNvSpPr/>
            <p:nvPr/>
          </p:nvSpPr>
          <p:spPr>
            <a:xfrm>
              <a:off x="5848052" y="917601"/>
              <a:ext cx="2736304" cy="1008112"/>
            </a:xfrm>
            <a:prstGeom prst="downArrowCallout">
              <a:avLst/>
            </a:prstGeom>
            <a:gradFill flip="none" rotWithShape="1">
              <a:gsLst>
                <a:gs pos="0">
                  <a:srgbClr val="66FFFF">
                    <a:tint val="66000"/>
                    <a:satMod val="160000"/>
                  </a:srgbClr>
                </a:gs>
                <a:gs pos="50000">
                  <a:srgbClr val="66FFFF">
                    <a:tint val="44500"/>
                    <a:satMod val="160000"/>
                  </a:srgbClr>
                </a:gs>
                <a:gs pos="100000">
                  <a:srgbClr val="66FFFF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 w="1905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sz="1400" dirty="0" smtClean="0"/>
                <a:t>IMPORTANCIA</a:t>
              </a:r>
              <a:endParaRPr lang="es-MX" sz="1400" dirty="0"/>
            </a:p>
          </p:txBody>
        </p:sp>
        <p:sp>
          <p:nvSpPr>
            <p:cNvPr id="9" name="8 Recortar rectángulo de esquina del mismo lado"/>
            <p:cNvSpPr/>
            <p:nvPr/>
          </p:nvSpPr>
          <p:spPr>
            <a:xfrm>
              <a:off x="5848052" y="2003965"/>
              <a:ext cx="2736304" cy="1713067"/>
            </a:xfrm>
            <a:prstGeom prst="snip2SameRect">
              <a:avLst/>
            </a:prstGeom>
            <a:gradFill flip="none" rotWithShape="1">
              <a:gsLst>
                <a:gs pos="0">
                  <a:srgbClr val="66FFFF">
                    <a:tint val="66000"/>
                    <a:satMod val="160000"/>
                  </a:srgbClr>
                </a:gs>
                <a:gs pos="50000">
                  <a:srgbClr val="66FFFF">
                    <a:tint val="44500"/>
                    <a:satMod val="160000"/>
                  </a:srgbClr>
                </a:gs>
                <a:gs pos="100000">
                  <a:srgbClr val="66FFFF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es-MX" sz="1400" dirty="0" smtClean="0"/>
                <a:t>Beneficio para propietarios, trabajadores y clientes</a:t>
              </a:r>
            </a:p>
            <a:p>
              <a:pPr marL="285750" indent="-285750">
                <a:buFont typeface="Wingdings" pitchFamily="2" charset="2"/>
                <a:buChar char="ü"/>
              </a:pPr>
              <a:endParaRPr lang="es-MX" sz="1400" dirty="0" smtClean="0"/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s-MX" sz="1400" dirty="0" smtClean="0"/>
                <a:t>Ofrecerá alternativas que permita satisfacer al cliente</a:t>
              </a:r>
            </a:p>
          </p:txBody>
        </p:sp>
        <p:sp>
          <p:nvSpPr>
            <p:cNvPr id="24" name="23 Recortar rectángulo de esquina del mismo lado"/>
            <p:cNvSpPr/>
            <p:nvPr/>
          </p:nvSpPr>
          <p:spPr>
            <a:xfrm>
              <a:off x="5868144" y="4236213"/>
              <a:ext cx="2736304" cy="1713067"/>
            </a:xfrm>
            <a:prstGeom prst="snip2SameRect">
              <a:avLst/>
            </a:prstGeom>
            <a:gradFill flip="none" rotWithShape="1">
              <a:gsLst>
                <a:gs pos="0">
                  <a:srgbClr val="66FFFF">
                    <a:tint val="66000"/>
                    <a:satMod val="160000"/>
                  </a:srgbClr>
                </a:gs>
                <a:gs pos="50000">
                  <a:srgbClr val="66FFFF">
                    <a:tint val="44500"/>
                    <a:satMod val="160000"/>
                  </a:srgbClr>
                </a:gs>
                <a:gs pos="100000">
                  <a:srgbClr val="66FFFF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 smtClean="0"/>
                <a:t>Mediante</a:t>
              </a:r>
            </a:p>
            <a:p>
              <a:pPr algn="ctr"/>
              <a:endParaRPr lang="es-MX" sz="1400" dirty="0"/>
            </a:p>
            <a:p>
              <a:pPr marL="285750" indent="-285750">
                <a:buFont typeface="Wingdings" pitchFamily="2" charset="2"/>
                <a:buChar char="v"/>
              </a:pPr>
              <a:r>
                <a:rPr lang="es-MX" sz="1400" dirty="0" smtClean="0"/>
                <a:t>Una </a:t>
              </a:r>
              <a:r>
                <a:rPr lang="es-MX" sz="1400" dirty="0"/>
                <a:t>Investigación de </a:t>
              </a:r>
              <a:r>
                <a:rPr lang="es-MX" sz="1400" dirty="0" smtClean="0"/>
                <a:t>Mercados</a:t>
              </a:r>
            </a:p>
            <a:p>
              <a:endParaRPr lang="es-MX" sz="1400" dirty="0"/>
            </a:p>
            <a:p>
              <a:pPr marL="285750" indent="-285750">
                <a:buFont typeface="Wingdings" pitchFamily="2" charset="2"/>
                <a:buChar char="v"/>
              </a:pPr>
              <a:r>
                <a:rPr lang="es-MX" sz="1400" dirty="0"/>
                <a:t>Publicidad y </a:t>
              </a:r>
              <a:r>
                <a:rPr lang="es-MX" sz="1400" dirty="0" smtClean="0"/>
                <a:t>Promoción </a:t>
              </a:r>
              <a:r>
                <a:rPr lang="es-MX" sz="1400" dirty="0"/>
                <a:t>adecuada</a:t>
              </a:r>
            </a:p>
          </p:txBody>
        </p:sp>
        <p:sp>
          <p:nvSpPr>
            <p:cNvPr id="2" name="1 Flecha abajo"/>
            <p:cNvSpPr/>
            <p:nvPr/>
          </p:nvSpPr>
          <p:spPr>
            <a:xfrm>
              <a:off x="7092280" y="3840214"/>
              <a:ext cx="432048" cy="395999"/>
            </a:xfrm>
            <a:prstGeom prst="downArrow">
              <a:avLst/>
            </a:prstGeom>
            <a:gradFill flip="none" rotWithShape="1">
              <a:gsLst>
                <a:gs pos="0">
                  <a:srgbClr val="66FFFF">
                    <a:tint val="66000"/>
                    <a:satMod val="160000"/>
                  </a:srgbClr>
                </a:gs>
                <a:gs pos="50000">
                  <a:srgbClr val="66FFFF">
                    <a:tint val="44500"/>
                    <a:satMod val="160000"/>
                  </a:srgbClr>
                </a:gs>
                <a:gs pos="100000">
                  <a:srgbClr val="66FFFF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18719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50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91680" y="2876743"/>
            <a:ext cx="60486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CAPÍTULO  2</a:t>
            </a:r>
            <a:endParaRPr lang="es-ES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87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99792" y="475672"/>
            <a:ext cx="3168351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s-EC" b="1" dirty="0">
                <a:latin typeface="Tahoma" pitchFamily="34" charset="0"/>
                <a:ea typeface="Tahoma" pitchFamily="34" charset="0"/>
                <a:cs typeface="Tahoma" pitchFamily="34" charset="0"/>
              </a:rPr>
              <a:t>ANÁLISIS SITUACIONAL</a:t>
            </a:r>
            <a:endParaRPr lang="es-MX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1312632"/>
            <a:ext cx="2808312" cy="974408"/>
          </a:xfrm>
          <a:prstGeom prst="round2DiagRect">
            <a:avLst>
              <a:gd name="adj1" fmla="val 0"/>
              <a:gd name="adj2" fmla="val 41633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1400" dirty="0" smtClean="0"/>
              <a:t>Tasas de Interés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sz="1400" dirty="0" smtClean="0"/>
              <a:t>Impuestos y Aranceles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MX" sz="1400" dirty="0" smtClean="0"/>
              <a:t>Factor </a:t>
            </a:r>
            <a:r>
              <a:rPr lang="es-MX" sz="1400" dirty="0" smtClean="0"/>
              <a:t>Tecnológico</a:t>
            </a:r>
            <a:endParaRPr lang="es-MX" sz="1400" dirty="0" smtClean="0"/>
          </a:p>
        </p:txBody>
      </p:sp>
      <p:sp>
        <p:nvSpPr>
          <p:cNvPr id="13" name="12 CuadroTexto"/>
          <p:cNvSpPr txBox="1"/>
          <p:nvPr/>
        </p:nvSpPr>
        <p:spPr>
          <a:xfrm>
            <a:off x="5165301" y="112796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MICROAMBIENTE</a:t>
            </a:r>
          </a:p>
        </p:txBody>
      </p:sp>
      <p:sp>
        <p:nvSpPr>
          <p:cNvPr id="45" name="44 Rectángulo redondeado"/>
          <p:cNvSpPr/>
          <p:nvPr/>
        </p:nvSpPr>
        <p:spPr>
          <a:xfrm>
            <a:off x="4067944" y="1860958"/>
            <a:ext cx="1639967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MX" sz="1400" dirty="0" smtClean="0">
                <a:solidFill>
                  <a:prstClr val="black"/>
                </a:solidFill>
              </a:rPr>
              <a:t>CLIENTES</a:t>
            </a:r>
            <a:endParaRPr lang="es-MX" sz="1400" dirty="0">
              <a:solidFill>
                <a:prstClr val="black"/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4067945" y="3232497"/>
            <a:ext cx="1639966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MX" sz="1400" dirty="0" smtClean="0">
                <a:solidFill>
                  <a:prstClr val="black"/>
                </a:solidFill>
              </a:rPr>
              <a:t>PROVEEDORES</a:t>
            </a:r>
            <a:endParaRPr lang="es-MX" sz="1400" dirty="0">
              <a:solidFill>
                <a:prstClr val="black"/>
              </a:solidFill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4067944" y="4960689"/>
            <a:ext cx="1639967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MX" sz="1400" dirty="0" smtClean="0">
                <a:solidFill>
                  <a:prstClr val="black"/>
                </a:solidFill>
              </a:rPr>
              <a:t>COMPETENCIA</a:t>
            </a:r>
            <a:endParaRPr lang="es-MX" sz="1400" dirty="0">
              <a:solidFill>
                <a:prstClr val="black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836146" y="908720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dirty="0">
                <a:solidFill>
                  <a:prstClr val="black"/>
                </a:solidFill>
              </a:rPr>
              <a:t>MACROAMBIENTE</a:t>
            </a:r>
          </a:p>
        </p:txBody>
      </p:sp>
      <p:sp>
        <p:nvSpPr>
          <p:cNvPr id="56" name="55 CuadroTexto"/>
          <p:cNvSpPr txBox="1"/>
          <p:nvPr/>
        </p:nvSpPr>
        <p:spPr>
          <a:xfrm>
            <a:off x="611560" y="3126611"/>
            <a:ext cx="2808312" cy="2424232"/>
          </a:xfrm>
          <a:prstGeom prst="snip2Diag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MX" sz="1400" dirty="0"/>
              <a:t>Buenas relaciones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1400" dirty="0"/>
              <a:t>Estricto control y evaluación de costos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1400" dirty="0" smtClean="0"/>
              <a:t>Esporádicos </a:t>
            </a:r>
            <a:r>
              <a:rPr lang="es-MX" sz="1400" dirty="0" smtClean="0"/>
              <a:t>análisis de marketing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1400" dirty="0" smtClean="0"/>
              <a:t>Falta de manejo de inventarios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1400" dirty="0" smtClean="0"/>
              <a:t>Falta </a:t>
            </a:r>
            <a:r>
              <a:rPr lang="es-MX" sz="1400" dirty="0" smtClean="0"/>
              <a:t>de incentivos para los trabajadores</a:t>
            </a:r>
          </a:p>
        </p:txBody>
      </p:sp>
      <p:sp>
        <p:nvSpPr>
          <p:cNvPr id="57" name="56 Rectángulo"/>
          <p:cNvSpPr/>
          <p:nvPr/>
        </p:nvSpPr>
        <p:spPr>
          <a:xfrm>
            <a:off x="618268" y="2708920"/>
            <a:ext cx="2650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 smtClean="0">
                <a:solidFill>
                  <a:prstClr val="black"/>
                </a:solidFill>
              </a:rPr>
              <a:t>AMBIENTE INTERNO</a:t>
            </a:r>
            <a:endParaRPr lang="es-MX" dirty="0">
              <a:solidFill>
                <a:prstClr val="black"/>
              </a:solidFill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5940152" y="1658400"/>
            <a:ext cx="2653681" cy="817245"/>
            <a:chOff x="6012160" y="1658400"/>
            <a:chExt cx="2653681" cy="817245"/>
          </a:xfrm>
        </p:grpSpPr>
        <p:sp>
          <p:nvSpPr>
            <p:cNvPr id="14" name="13 CuadroTexto"/>
            <p:cNvSpPr txBox="1"/>
            <p:nvPr/>
          </p:nvSpPr>
          <p:spPr>
            <a:xfrm>
              <a:off x="6228185" y="1658400"/>
              <a:ext cx="2437656" cy="81724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88900" indent="-88900">
                <a:buFont typeface="Arial" pitchFamily="34" charset="0"/>
                <a:buChar char="•"/>
              </a:pPr>
              <a:r>
                <a:rPr lang="es-MX" sz="1400" dirty="0" smtClean="0"/>
                <a:t>Calidad</a:t>
              </a:r>
            </a:p>
            <a:p>
              <a:pPr marL="88900" indent="-88900">
                <a:buFont typeface="Arial" pitchFamily="34" charset="0"/>
                <a:buChar char="•"/>
              </a:pPr>
              <a:r>
                <a:rPr lang="es-MX" sz="1400" dirty="0" smtClean="0"/>
                <a:t>Rapidez para atender requerimientos</a:t>
              </a:r>
            </a:p>
          </p:txBody>
        </p:sp>
        <p:sp>
          <p:nvSpPr>
            <p:cNvPr id="3" name="2 Abrir llave"/>
            <p:cNvSpPr/>
            <p:nvPr/>
          </p:nvSpPr>
          <p:spPr>
            <a:xfrm>
              <a:off x="6012160" y="1692850"/>
              <a:ext cx="368543" cy="710788"/>
            </a:xfrm>
            <a:prstGeom prst="leftBrace">
              <a:avLst>
                <a:gd name="adj1" fmla="val 37959"/>
                <a:gd name="adj2" fmla="val 50000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5940152" y="2522398"/>
            <a:ext cx="2653680" cy="1770698"/>
            <a:chOff x="6012160" y="2522398"/>
            <a:chExt cx="2653680" cy="1770698"/>
          </a:xfrm>
        </p:grpSpPr>
        <p:sp>
          <p:nvSpPr>
            <p:cNvPr id="53" name="52 Rectángulo redondeado"/>
            <p:cNvSpPr/>
            <p:nvPr/>
          </p:nvSpPr>
          <p:spPr>
            <a:xfrm>
              <a:off x="6156176" y="2522398"/>
              <a:ext cx="2509664" cy="1770698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95250" lvl="0" indent="-95250">
                <a:buFont typeface="Arial" pitchFamily="34" charset="0"/>
                <a:buChar char="•"/>
              </a:pPr>
              <a:r>
                <a:rPr lang="es-MX" sz="1400" dirty="0" smtClean="0">
                  <a:solidFill>
                    <a:prstClr val="black"/>
                  </a:solidFill>
                </a:rPr>
                <a:t>Varios Proveedores</a:t>
              </a:r>
            </a:p>
            <a:p>
              <a:pPr marL="95250" lvl="0" indent="-95250">
                <a:buFont typeface="Arial" pitchFamily="34" charset="0"/>
                <a:buChar char="•"/>
              </a:pPr>
              <a:r>
                <a:rPr lang="es-MX" sz="1400" dirty="0" smtClean="0">
                  <a:solidFill>
                    <a:prstClr val="black"/>
                  </a:solidFill>
                </a:rPr>
                <a:t>Mejores Precios</a:t>
              </a:r>
            </a:p>
            <a:p>
              <a:pPr marL="95250" lvl="0" indent="-95250">
                <a:buFont typeface="Arial" pitchFamily="34" charset="0"/>
                <a:buChar char="•"/>
              </a:pPr>
              <a:r>
                <a:rPr lang="es-MX" sz="1400" dirty="0" smtClean="0">
                  <a:solidFill>
                    <a:prstClr val="black"/>
                  </a:solidFill>
                </a:rPr>
                <a:t>Descuentos</a:t>
              </a:r>
            </a:p>
            <a:p>
              <a:pPr marL="95250" lvl="0" indent="-95250">
                <a:buFont typeface="Arial" pitchFamily="34" charset="0"/>
                <a:buChar char="•"/>
              </a:pPr>
              <a:r>
                <a:rPr lang="es-MX" sz="1400" dirty="0" smtClean="0">
                  <a:solidFill>
                    <a:prstClr val="black"/>
                  </a:solidFill>
                </a:rPr>
                <a:t>Condiciones de crédito</a:t>
              </a:r>
            </a:p>
            <a:p>
              <a:pPr marL="95250" lvl="0" indent="-95250">
                <a:buFont typeface="Arial" pitchFamily="34" charset="0"/>
                <a:buChar char="•"/>
              </a:pPr>
              <a:r>
                <a:rPr lang="es-MX" sz="1400" dirty="0" smtClean="0">
                  <a:solidFill>
                    <a:prstClr val="black"/>
                  </a:solidFill>
                </a:rPr>
                <a:t>Devolución – Reposición de pedidos con fallas</a:t>
              </a:r>
              <a:endParaRPr lang="es-MX" sz="1400" dirty="0">
                <a:solidFill>
                  <a:prstClr val="black"/>
                </a:solidFill>
              </a:endParaRPr>
            </a:p>
          </p:txBody>
        </p:sp>
        <p:sp>
          <p:nvSpPr>
            <p:cNvPr id="19" name="18 Abrir llave"/>
            <p:cNvSpPr/>
            <p:nvPr/>
          </p:nvSpPr>
          <p:spPr>
            <a:xfrm>
              <a:off x="6012160" y="2559506"/>
              <a:ext cx="368543" cy="1683922"/>
            </a:xfrm>
            <a:prstGeom prst="leftBrace">
              <a:avLst>
                <a:gd name="adj1" fmla="val 70001"/>
                <a:gd name="adj2" fmla="val 50000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5940152" y="4293096"/>
            <a:ext cx="2653682" cy="1532334"/>
            <a:chOff x="5940152" y="4293096"/>
            <a:chExt cx="2653682" cy="1532334"/>
          </a:xfrm>
        </p:grpSpPr>
        <p:sp>
          <p:nvSpPr>
            <p:cNvPr id="54" name="53 Rectángulo redondeado"/>
            <p:cNvSpPr/>
            <p:nvPr/>
          </p:nvSpPr>
          <p:spPr>
            <a:xfrm>
              <a:off x="6083900" y="4293096"/>
              <a:ext cx="2509934" cy="1532334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95250" lvl="0" indent="-95250">
                <a:buFont typeface="Arial" pitchFamily="34" charset="0"/>
                <a:buChar char="•"/>
              </a:pPr>
              <a:r>
                <a:rPr lang="es-MX" sz="1400" dirty="0" smtClean="0">
                  <a:solidFill>
                    <a:prstClr val="black"/>
                  </a:solidFill>
                </a:rPr>
                <a:t>Cantidad de Competidores</a:t>
              </a:r>
            </a:p>
            <a:p>
              <a:pPr marL="95250" lvl="0" indent="-95250">
                <a:buFont typeface="Arial" pitchFamily="34" charset="0"/>
                <a:buChar char="•"/>
              </a:pPr>
              <a:r>
                <a:rPr lang="es-MX" sz="1400" dirty="0" smtClean="0">
                  <a:solidFill>
                    <a:prstClr val="black"/>
                  </a:solidFill>
                </a:rPr>
                <a:t>Competencia </a:t>
              </a:r>
              <a:r>
                <a:rPr lang="es-MX" sz="1400" dirty="0">
                  <a:solidFill>
                    <a:prstClr val="black"/>
                  </a:solidFill>
                </a:rPr>
                <a:t>desleal </a:t>
              </a:r>
              <a:endParaRPr lang="es-MX" sz="1400" dirty="0" smtClean="0">
                <a:solidFill>
                  <a:prstClr val="black"/>
                </a:solidFill>
              </a:endParaRPr>
            </a:p>
            <a:p>
              <a:pPr marL="95250" lvl="0" indent="-95250">
                <a:buFont typeface="Arial" pitchFamily="34" charset="0"/>
                <a:buChar char="•"/>
              </a:pPr>
              <a:r>
                <a:rPr lang="es-MX" sz="1400" dirty="0" smtClean="0">
                  <a:solidFill>
                    <a:prstClr val="black"/>
                  </a:solidFill>
                </a:rPr>
                <a:t>Diferenciación de productos  (repuestos originales vs genéricos)</a:t>
              </a:r>
              <a:endParaRPr lang="es-MX" sz="1400" dirty="0">
                <a:solidFill>
                  <a:prstClr val="black"/>
                </a:solidFill>
              </a:endParaRPr>
            </a:p>
          </p:txBody>
        </p:sp>
        <p:sp>
          <p:nvSpPr>
            <p:cNvPr id="21" name="20 Abrir llave"/>
            <p:cNvSpPr/>
            <p:nvPr/>
          </p:nvSpPr>
          <p:spPr>
            <a:xfrm>
              <a:off x="5940152" y="4388088"/>
              <a:ext cx="368543" cy="1437342"/>
            </a:xfrm>
            <a:prstGeom prst="leftBrace">
              <a:avLst>
                <a:gd name="adj1" fmla="val 66298"/>
                <a:gd name="adj2" fmla="val 50000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3740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584" y="548680"/>
            <a:ext cx="1656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 smtClean="0"/>
              <a:t>MATRIZ </a:t>
            </a:r>
          </a:p>
          <a:p>
            <a:pPr algn="ctr"/>
            <a:r>
              <a:rPr lang="es-ES_tradnl" sz="2000" b="1" dirty="0" smtClean="0"/>
              <a:t>FODA </a:t>
            </a:r>
            <a:endParaRPr lang="es-MX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4124"/>
            <a:ext cx="5014697" cy="556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6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4457</TotalTime>
  <Words>1813</Words>
  <Application>Microsoft Office PowerPoint</Application>
  <PresentationFormat>Presentación en pantalla (4:3)</PresentationFormat>
  <Paragraphs>597</Paragraphs>
  <Slides>28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Austin</vt:lpstr>
      <vt:lpstr>Presentación de PowerPoint</vt:lpstr>
      <vt:lpstr>CONTENIDO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Tesis de grado para obtener el título de:</dc:title>
  <dc:creator>PERSONAL</dc:creator>
  <cp:lastModifiedBy>PERSONAL</cp:lastModifiedBy>
  <cp:revision>425</cp:revision>
  <cp:lastPrinted>2013-06-30T04:59:17Z</cp:lastPrinted>
  <dcterms:created xsi:type="dcterms:W3CDTF">2013-06-22T22:56:06Z</dcterms:created>
  <dcterms:modified xsi:type="dcterms:W3CDTF">2013-07-08T05:19:16Z</dcterms:modified>
</cp:coreProperties>
</file>