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96" r:id="rId1"/>
  </p:sldMasterIdLst>
  <p:sldIdLst>
    <p:sldId id="256" r:id="rId2"/>
    <p:sldId id="257" r:id="rId3"/>
    <p:sldId id="320" r:id="rId4"/>
    <p:sldId id="259" r:id="rId5"/>
    <p:sldId id="258" r:id="rId6"/>
    <p:sldId id="260" r:id="rId7"/>
    <p:sldId id="261" r:id="rId8"/>
    <p:sldId id="325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326" r:id="rId20"/>
    <p:sldId id="272" r:id="rId21"/>
    <p:sldId id="273" r:id="rId22"/>
    <p:sldId id="274" r:id="rId23"/>
    <p:sldId id="275" r:id="rId24"/>
    <p:sldId id="276" r:id="rId25"/>
    <p:sldId id="277" r:id="rId26"/>
    <p:sldId id="282" r:id="rId27"/>
    <p:sldId id="321" r:id="rId28"/>
    <p:sldId id="322" r:id="rId29"/>
    <p:sldId id="279" r:id="rId30"/>
    <p:sldId id="280" r:id="rId31"/>
    <p:sldId id="323" r:id="rId32"/>
    <p:sldId id="281" r:id="rId33"/>
    <p:sldId id="324" r:id="rId34"/>
    <p:sldId id="278" r:id="rId35"/>
    <p:sldId id="327" r:id="rId36"/>
    <p:sldId id="283" r:id="rId37"/>
    <p:sldId id="284" r:id="rId38"/>
    <p:sldId id="285" r:id="rId39"/>
    <p:sldId id="286" r:id="rId40"/>
    <p:sldId id="287" r:id="rId41"/>
    <p:sldId id="288" r:id="rId42"/>
    <p:sldId id="289" r:id="rId43"/>
    <p:sldId id="290" r:id="rId44"/>
    <p:sldId id="291" r:id="rId45"/>
    <p:sldId id="292" r:id="rId46"/>
    <p:sldId id="328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29" r:id="rId56"/>
    <p:sldId id="301" r:id="rId57"/>
    <p:sldId id="302" r:id="rId58"/>
    <p:sldId id="303" r:id="rId59"/>
    <p:sldId id="304" r:id="rId60"/>
    <p:sldId id="305" r:id="rId61"/>
    <p:sldId id="306" r:id="rId62"/>
    <p:sldId id="330" r:id="rId63"/>
    <p:sldId id="308" r:id="rId64"/>
    <p:sldId id="309" r:id="rId65"/>
    <p:sldId id="310" r:id="rId66"/>
    <p:sldId id="311" r:id="rId67"/>
    <p:sldId id="312" r:id="rId68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5" d="100"/>
          <a:sy n="75" d="100"/>
        </p:scale>
        <p:origin x="-74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C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D497AC32-0A54-4C57-9091-6F5CB9B1EEBF}" type="datetimeFigureOut">
              <a:rPr lang="es-EC" smtClean="0"/>
              <a:t>03/10/2013</a:t>
            </a:fld>
            <a:endParaRPr lang="es-EC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es-EC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B0013440-316D-4CBE-BEB6-40A4EF0718D9}" type="slidenum">
              <a:rPr lang="es-EC" smtClean="0"/>
              <a:t>‹Nº›</a:t>
            </a:fld>
            <a:endParaRPr lang="es-EC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7.png"/><Relationship Id="rId4" Type="http://schemas.openxmlformats.org/officeDocument/2006/relationships/image" Target="../media/image9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png"/><Relationship Id="rId4" Type="http://schemas.openxmlformats.org/officeDocument/2006/relationships/image" Target="../media/image9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sz="4000" dirty="0" smtClean="0"/>
              <a:t>ESCUELA POLITÉCNICA DEL EJÉRCITO</a:t>
            </a:r>
            <a:br>
              <a:rPr lang="es-EC" sz="4000" dirty="0" smtClean="0"/>
            </a:br>
            <a:r>
              <a:rPr lang="es-EC" sz="4000" dirty="0"/>
              <a:t/>
            </a:r>
            <a:br>
              <a:rPr lang="es-EC" sz="4000" dirty="0"/>
            </a:br>
            <a:r>
              <a:rPr lang="es-EC" sz="4000" dirty="0" smtClean="0"/>
              <a:t> CARRERA DE INGENIERÍA MECATRONICA</a:t>
            </a:r>
            <a:r>
              <a:rPr lang="es-EC" dirty="0" smtClean="0"/>
              <a:t/>
            </a:r>
            <a:br>
              <a:rPr lang="es-EC" dirty="0" smtClean="0"/>
            </a:br>
            <a:endParaRPr lang="es-EC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1219200"/>
          </a:xfrm>
        </p:spPr>
        <p:txBody>
          <a:bodyPr/>
          <a:lstStyle/>
          <a:p>
            <a:r>
              <a:rPr lang="es-EC" dirty="0" smtClean="0"/>
              <a:t>PROYECTO PREVIO A LA OBTENCIÓN DEL TÍTULO DE INGENIERO EN MECATRÓNICA.</a:t>
            </a:r>
            <a:endParaRPr lang="es-EC" dirty="0"/>
          </a:p>
        </p:txBody>
      </p:sp>
      <p:sp>
        <p:nvSpPr>
          <p:cNvPr id="4" name="2 Subtítulo"/>
          <p:cNvSpPr txBox="1">
            <a:spLocks/>
          </p:cNvSpPr>
          <p:nvPr/>
        </p:nvSpPr>
        <p:spPr>
          <a:xfrm>
            <a:off x="1555171" y="5376664"/>
            <a:ext cx="6400800" cy="12192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Courier New" pitchFamily="49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algn="l"/>
            <a:r>
              <a:rPr lang="es-EC" dirty="0" smtClean="0"/>
              <a:t>RESPONSABLES:</a:t>
            </a:r>
          </a:p>
          <a:p>
            <a:r>
              <a:rPr lang="es-EC" dirty="0" smtClean="0"/>
              <a:t>LUIS CUASQUE </a:t>
            </a:r>
          </a:p>
          <a:p>
            <a:r>
              <a:rPr lang="es-EC" dirty="0" smtClean="0"/>
              <a:t>ANGÉLICA QUITO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7713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MATRIZ DE </a:t>
            </a:r>
            <a:r>
              <a:rPr lang="es-EC" dirty="0" smtClean="0"/>
              <a:t>DECISIÓN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1"/>
            <a:ext cx="3322712" cy="1756791"/>
          </a:xfrm>
        </p:spPr>
        <p:txBody>
          <a:bodyPr>
            <a:normAutofit fontScale="62500" lnSpcReduction="20000"/>
          </a:bodyPr>
          <a:lstStyle/>
          <a:p>
            <a:pPr lvl="0"/>
            <a:r>
              <a:rPr lang="de-DE" dirty="0"/>
              <a:t>Factibilidad de construcción</a:t>
            </a:r>
            <a:endParaRPr lang="es-EC" dirty="0"/>
          </a:p>
          <a:p>
            <a:pPr lvl="0"/>
            <a:r>
              <a:rPr lang="de-DE" dirty="0"/>
              <a:t>Distribución de vibraciones</a:t>
            </a:r>
            <a:endParaRPr lang="es-EC" dirty="0"/>
          </a:p>
          <a:p>
            <a:pPr lvl="0"/>
            <a:r>
              <a:rPr lang="de-DE" dirty="0"/>
              <a:t>Limpieza de elementos</a:t>
            </a:r>
            <a:endParaRPr lang="es-EC" dirty="0"/>
          </a:p>
          <a:p>
            <a:pPr lvl="0"/>
            <a:r>
              <a:rPr lang="de-DE" dirty="0"/>
              <a:t>Costo de fabricación</a:t>
            </a:r>
            <a:endParaRPr lang="es-EC" dirty="0"/>
          </a:p>
          <a:p>
            <a:pPr lvl="0"/>
            <a:r>
              <a:rPr lang="de-DE" dirty="0"/>
              <a:t>Flujo de arena</a:t>
            </a:r>
            <a:endParaRPr lang="es-EC" dirty="0"/>
          </a:p>
          <a:p>
            <a:pPr lvl="0"/>
            <a:r>
              <a:rPr lang="de-DE" dirty="0"/>
              <a:t>Acoplamiento con demás elementos de la noyera</a:t>
            </a:r>
            <a:endParaRPr lang="es-EC" dirty="0"/>
          </a:p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429000"/>
            <a:ext cx="8136904" cy="273630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65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DISEÑO CAD TOLVAS</a:t>
            </a:r>
            <a:endParaRPr lang="es-EC" dirty="0"/>
          </a:p>
        </p:txBody>
      </p:sp>
      <p:pic>
        <p:nvPicPr>
          <p:cNvPr id="7" name="6 Imagen"/>
          <p:cNvPicPr/>
          <p:nvPr/>
        </p:nvPicPr>
        <p:blipFill rotWithShape="1">
          <a:blip r:embed="rId2" cstate="print"/>
          <a:srcRect l="34624" t="21180" r="26884" b="9413"/>
          <a:stretch/>
        </p:blipFill>
        <p:spPr bwMode="auto">
          <a:xfrm>
            <a:off x="3155258" y="3356992"/>
            <a:ext cx="2448272" cy="24482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444943" y="1700808"/>
            <a:ext cx="4235569" cy="2057400"/>
            <a:chOff x="444943" y="1700808"/>
            <a:chExt cx="4235569" cy="2057400"/>
          </a:xfrm>
        </p:grpSpPr>
        <p:pic>
          <p:nvPicPr>
            <p:cNvPr id="5" name="4 Imagen"/>
            <p:cNvPicPr/>
            <p:nvPr/>
          </p:nvPicPr>
          <p:blipFill rotWithShape="1">
            <a:blip r:embed="rId3" cstate="print"/>
            <a:srcRect l="22222" t="19763" r="36861" b="12480"/>
            <a:stretch/>
          </p:blipFill>
          <p:spPr bwMode="auto">
            <a:xfrm>
              <a:off x="444943" y="1700808"/>
              <a:ext cx="2209800" cy="205740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6" t="19254" r="10327" b="42439"/>
            <a:stretch/>
          </p:blipFill>
          <p:spPr bwMode="auto">
            <a:xfrm>
              <a:off x="2679018" y="2316639"/>
              <a:ext cx="2001494" cy="520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9 Grupo"/>
          <p:cNvGrpSpPr/>
          <p:nvPr/>
        </p:nvGrpSpPr>
        <p:grpSpPr>
          <a:xfrm>
            <a:off x="5796136" y="1700808"/>
            <a:ext cx="2876550" cy="2697088"/>
            <a:chOff x="5796136" y="1700808"/>
            <a:chExt cx="2876550" cy="2697088"/>
          </a:xfrm>
        </p:grpSpPr>
        <p:pic>
          <p:nvPicPr>
            <p:cNvPr id="6" name="5 Imagen"/>
            <p:cNvPicPr/>
            <p:nvPr/>
          </p:nvPicPr>
          <p:blipFill rotWithShape="1">
            <a:blip r:embed="rId5" cstate="print"/>
            <a:srcRect l="21517" t="22272" r="25221" b="20009"/>
            <a:stretch/>
          </p:blipFill>
          <p:spPr bwMode="auto">
            <a:xfrm>
              <a:off x="5796136" y="1700808"/>
              <a:ext cx="2876550" cy="175260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28" t="20833" r="26559" b="22581"/>
            <a:stretch/>
          </p:blipFill>
          <p:spPr bwMode="auto">
            <a:xfrm>
              <a:off x="6156176" y="3501008"/>
              <a:ext cx="1872280" cy="896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5603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000" dirty="0" smtClean="0"/>
              <a:t>VALIDACIÓN CAE MEDIANTE SOFTWARE SOLIDWORKS</a:t>
            </a:r>
            <a:endParaRPr lang="es-EC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/>
          <a:srcRect l="28530" t="6228" r="26715" b="22837"/>
          <a:stretch/>
        </p:blipFill>
        <p:spPr bwMode="auto">
          <a:xfrm>
            <a:off x="434906" y="2202325"/>
            <a:ext cx="3410446" cy="3209447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0" name="9 Grupo"/>
          <p:cNvGrpSpPr/>
          <p:nvPr/>
        </p:nvGrpSpPr>
        <p:grpSpPr>
          <a:xfrm>
            <a:off x="4525207" y="1940041"/>
            <a:ext cx="3620779" cy="1855288"/>
            <a:chOff x="4159849" y="1645720"/>
            <a:chExt cx="4536986" cy="2135729"/>
          </a:xfrm>
        </p:grpSpPr>
        <p:pic>
          <p:nvPicPr>
            <p:cNvPr id="5" name="4 Imagen"/>
            <p:cNvPicPr/>
            <p:nvPr/>
          </p:nvPicPr>
          <p:blipFill rotWithShape="1">
            <a:blip r:embed="rId3" cstate="print"/>
            <a:srcRect l="44798" t="18822" r="5995" b="17983"/>
            <a:stretch/>
          </p:blipFill>
          <p:spPr bwMode="auto">
            <a:xfrm>
              <a:off x="4159849" y="1645721"/>
              <a:ext cx="3117208" cy="213572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6 Imagen"/>
            <p:cNvPicPr/>
            <p:nvPr/>
          </p:nvPicPr>
          <p:blipFill rotWithShape="1">
            <a:blip r:embed="rId3" cstate="print"/>
            <a:srcRect l="82757" t="28667" r="9389" b="59690"/>
            <a:stretch/>
          </p:blipFill>
          <p:spPr bwMode="auto">
            <a:xfrm>
              <a:off x="7277057" y="1645720"/>
              <a:ext cx="1419778" cy="2135729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1" name="10 Grupo"/>
          <p:cNvGrpSpPr/>
          <p:nvPr/>
        </p:nvGrpSpPr>
        <p:grpSpPr>
          <a:xfrm>
            <a:off x="4463132" y="4380572"/>
            <a:ext cx="3452080" cy="2062399"/>
            <a:chOff x="471848" y="3814873"/>
            <a:chExt cx="4892239" cy="2620675"/>
          </a:xfrm>
        </p:grpSpPr>
        <p:pic>
          <p:nvPicPr>
            <p:cNvPr id="6" name="5 Imagen"/>
            <p:cNvPicPr/>
            <p:nvPr/>
          </p:nvPicPr>
          <p:blipFill rotWithShape="1">
            <a:blip r:embed="rId4" cstate="print"/>
            <a:srcRect l="34392" t="19762" r="19576" b="20009"/>
            <a:stretch/>
          </p:blipFill>
          <p:spPr bwMode="auto">
            <a:xfrm>
              <a:off x="471848" y="3814873"/>
              <a:ext cx="3596095" cy="26206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8" name="7 Imagen"/>
            <p:cNvPicPr/>
            <p:nvPr/>
          </p:nvPicPr>
          <p:blipFill rotWithShape="1">
            <a:blip r:embed="rId4" cstate="print"/>
            <a:srcRect l="70329" t="67373" r="21053" b="20777"/>
            <a:stretch/>
          </p:blipFill>
          <p:spPr bwMode="auto">
            <a:xfrm>
              <a:off x="3923928" y="3814874"/>
              <a:ext cx="1440159" cy="26107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723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INTERPRETACIÓN </a:t>
            </a:r>
            <a:r>
              <a:rPr lang="es-EC" dirty="0" smtClean="0"/>
              <a:t>RESULTADOS CAE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571620" y="2276872"/>
                <a:ext cx="5080500" cy="369331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:r>
                  <a:rPr lang="de-DE" dirty="0"/>
                  <a:t>Límite elástico AISI 1020 = 351 </a:t>
                </a:r>
                <a:r>
                  <a:rPr lang="de-DE" dirty="0" smtClean="0"/>
                  <a:t>Mpa</a:t>
                </a:r>
              </a:p>
              <a:p>
                <a:pPr lvl="0"/>
                <a:endParaRPr lang="de-DE" dirty="0" smtClean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𝑚</m:t>
                      </m:r>
                      <m:r>
                        <a:rPr lang="es-ES" i="1">
                          <a:latin typeface="Cambria Math"/>
                        </a:rPr>
                        <m:t>á</m:t>
                      </m:r>
                      <m:r>
                        <a:rPr lang="es-ES" i="1">
                          <a:latin typeface="Cambria Math"/>
                        </a:rPr>
                        <m:t>𝑥</m:t>
                      </m:r>
                      <m:r>
                        <a:rPr lang="es-ES" i="1">
                          <a:latin typeface="Cambria Math"/>
                        </a:rPr>
                        <m:t> &lt; </m:t>
                      </m:r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e>
                      </m:d>
                    </m:oMath>
                  </m:oMathPara>
                </a14:m>
                <a:endParaRPr lang="es-EC" dirty="0" smtClean="0"/>
              </a:p>
              <a:p>
                <a:pPr lvl="0"/>
                <a:endParaRPr lang="es-EC" dirty="0" smtClean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𝑚</m:t>
                      </m:r>
                      <m:r>
                        <a:rPr lang="es-ES" i="1">
                          <a:latin typeface="Cambria Math"/>
                        </a:rPr>
                        <m:t>á</m:t>
                      </m:r>
                      <m:r>
                        <a:rPr lang="es-ES" i="1">
                          <a:latin typeface="Cambria Math"/>
                        </a:rPr>
                        <m:t>𝑥</m:t>
                      </m:r>
                      <m:r>
                        <a:rPr lang="es-ES" i="1">
                          <a:latin typeface="Cambria Math"/>
                        </a:rPr>
                        <m:t>=5,121 </m:t>
                      </m:r>
                      <m:r>
                        <a:rPr lang="es-ES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dirty="0" smtClean="0"/>
              </a:p>
              <a:p>
                <a:pPr lvl="0"/>
                <a:endParaRPr lang="es-EC" dirty="0" smtClean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=0,66∗</m:t>
                      </m:r>
                      <m:r>
                        <a:rPr lang="es-ES" i="1"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s-EC" dirty="0" smtClean="0"/>
              </a:p>
              <a:p>
                <a:pPr lvl="0"/>
                <a:endParaRPr lang="es-EC" dirty="0" smtClean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=0.66∗351</m:t>
                      </m:r>
                    </m:oMath>
                  </m:oMathPara>
                </a14:m>
                <a:endParaRPr lang="es-EC" dirty="0" smtClean="0"/>
              </a:p>
              <a:p>
                <a:pPr lvl="0"/>
                <a:endParaRPr lang="es-EC" dirty="0" smtClean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=231 </m:t>
                      </m:r>
                      <m:r>
                        <a:rPr lang="es-ES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dirty="0" smtClean="0"/>
              </a:p>
              <a:p>
                <a:pPr lvl="0"/>
                <a:endParaRPr lang="es-EC" dirty="0" smtClean="0"/>
              </a:p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5,121 </m:t>
                      </m:r>
                      <m:r>
                        <a:rPr lang="es-ES" i="1">
                          <a:latin typeface="Cambria Math"/>
                        </a:rPr>
                        <m:t>𝑀𝑃𝑎</m:t>
                      </m:r>
                      <m:r>
                        <a:rPr lang="es-ES" i="1">
                          <a:latin typeface="Cambria Math"/>
                        </a:rPr>
                        <m:t> &lt; 231 </m:t>
                      </m:r>
                      <m:r>
                        <a:rPr lang="es-ES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620" y="2276872"/>
                <a:ext cx="5080500" cy="3693319"/>
              </a:xfrm>
              <a:prstGeom prst="rect">
                <a:avLst/>
              </a:prstGeom>
              <a:blipFill rotWithShape="1">
                <a:blip r:embed="rId2"/>
                <a:stretch>
                  <a:fillRect l="-1080" t="-82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6228184" y="3286474"/>
                <a:ext cx="1457450" cy="167411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𝐹𝑆</m:t>
                      </m:r>
                      <m:r>
                        <a:rPr lang="es-E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  <m:r>
                            <a:rPr lang="es-ES" i="1">
                              <a:latin typeface="Cambria Math"/>
                            </a:rPr>
                            <m:t>𝑚</m:t>
                          </m:r>
                          <m:r>
                            <a:rPr lang="es-ES" i="1">
                              <a:latin typeface="Cambria Math"/>
                            </a:rPr>
                            <m:t>á</m:t>
                          </m:r>
                          <m:r>
                            <a:rPr lang="es-ES" i="1">
                              <a:latin typeface="Cambria Math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𝐹𝑆</m:t>
                      </m:r>
                      <m:r>
                        <a:rPr lang="es-E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351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5,121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𝐹𝑆</m:t>
                      </m:r>
                      <m:r>
                        <a:rPr lang="es-ES" i="1">
                          <a:latin typeface="Cambria Math"/>
                        </a:rPr>
                        <m:t>= 28,52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8184" y="3286474"/>
                <a:ext cx="1457450" cy="1674113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683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000" dirty="0" smtClean="0"/>
              <a:t>VALIDACIÓN CAE MEDIANTE SOFTWARE SOLIDWORKS</a:t>
            </a:r>
            <a:endParaRPr lang="es-EC" sz="4000" dirty="0"/>
          </a:p>
        </p:txBody>
      </p:sp>
      <p:pic>
        <p:nvPicPr>
          <p:cNvPr id="5" name="4 Imagen"/>
          <p:cNvPicPr/>
          <p:nvPr/>
        </p:nvPicPr>
        <p:blipFill rotWithShape="1">
          <a:blip r:embed="rId2" cstate="print"/>
          <a:srcRect l="34039" t="30742" r="35803" b="11226"/>
          <a:stretch/>
        </p:blipFill>
        <p:spPr bwMode="auto">
          <a:xfrm>
            <a:off x="179512" y="2767751"/>
            <a:ext cx="2257425" cy="2442210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" name="12 Grupo"/>
          <p:cNvGrpSpPr/>
          <p:nvPr/>
        </p:nvGrpSpPr>
        <p:grpSpPr>
          <a:xfrm>
            <a:off x="2623479" y="1988840"/>
            <a:ext cx="2596594" cy="1728192"/>
            <a:chOff x="3635896" y="1844824"/>
            <a:chExt cx="3237117" cy="1728192"/>
          </a:xfrm>
        </p:grpSpPr>
        <p:pic>
          <p:nvPicPr>
            <p:cNvPr id="6" name="5 Imagen"/>
            <p:cNvPicPr/>
            <p:nvPr/>
          </p:nvPicPr>
          <p:blipFill rotWithShape="1">
            <a:blip r:embed="rId3" cstate="print"/>
            <a:srcRect l="34215" t="27292" r="16931" b="10284"/>
            <a:stretch/>
          </p:blipFill>
          <p:spPr bwMode="auto">
            <a:xfrm>
              <a:off x="3635896" y="1844824"/>
              <a:ext cx="2189981" cy="17281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9" name="8 Imagen"/>
            <p:cNvPicPr/>
            <p:nvPr/>
          </p:nvPicPr>
          <p:blipFill rotWithShape="1">
            <a:blip r:embed="rId3" cstate="print"/>
            <a:srcRect l="70655" t="29177" r="20451" b="54074"/>
            <a:stretch/>
          </p:blipFill>
          <p:spPr bwMode="auto">
            <a:xfrm>
              <a:off x="5825877" y="1844824"/>
              <a:ext cx="1047136" cy="172819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4" name="13 Grupo"/>
          <p:cNvGrpSpPr/>
          <p:nvPr/>
        </p:nvGrpSpPr>
        <p:grpSpPr>
          <a:xfrm>
            <a:off x="2764251" y="4583901"/>
            <a:ext cx="2566587" cy="1725420"/>
            <a:chOff x="755576" y="4603393"/>
            <a:chExt cx="3096344" cy="2002735"/>
          </a:xfrm>
        </p:grpSpPr>
        <p:pic>
          <p:nvPicPr>
            <p:cNvPr id="7" name="6 Imagen"/>
            <p:cNvPicPr/>
            <p:nvPr/>
          </p:nvPicPr>
          <p:blipFill rotWithShape="1">
            <a:blip r:embed="rId4" cstate="print"/>
            <a:srcRect l="34215" t="27605" r="21164" b="10598"/>
            <a:stretch/>
          </p:blipFill>
          <p:spPr bwMode="auto">
            <a:xfrm>
              <a:off x="755576" y="4603393"/>
              <a:ext cx="2038747" cy="200273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9 Imagen"/>
            <p:cNvPicPr/>
            <p:nvPr/>
          </p:nvPicPr>
          <p:blipFill rotWithShape="1">
            <a:blip r:embed="rId4" cstate="print"/>
            <a:srcRect l="70251" t="29010" r="21164" b="54504"/>
            <a:stretch/>
          </p:blipFill>
          <p:spPr bwMode="auto">
            <a:xfrm>
              <a:off x="2792407" y="4603393"/>
              <a:ext cx="1059513" cy="2002735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2" name="11 Grupo"/>
          <p:cNvGrpSpPr/>
          <p:nvPr/>
        </p:nvGrpSpPr>
        <p:grpSpPr>
          <a:xfrm>
            <a:off x="5862523" y="2996952"/>
            <a:ext cx="2907126" cy="1983809"/>
            <a:chOff x="7092280" y="3861048"/>
            <a:chExt cx="4032448" cy="1983809"/>
          </a:xfrm>
        </p:grpSpPr>
        <p:pic>
          <p:nvPicPr>
            <p:cNvPr id="8" name="7 Imagen"/>
            <p:cNvPicPr/>
            <p:nvPr/>
          </p:nvPicPr>
          <p:blipFill rotWithShape="1">
            <a:blip r:embed="rId5" cstate="print"/>
            <a:srcRect l="34568" t="28232" r="21693" b="10911"/>
            <a:stretch/>
          </p:blipFill>
          <p:spPr bwMode="auto">
            <a:xfrm>
              <a:off x="7092280" y="3861049"/>
              <a:ext cx="2907126" cy="1983808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1" name="10 Imagen"/>
            <p:cNvPicPr/>
            <p:nvPr/>
          </p:nvPicPr>
          <p:blipFill rotWithShape="1">
            <a:blip r:embed="rId5" cstate="print"/>
            <a:srcRect l="70302" t="69821" r="21693" b="21886"/>
            <a:stretch/>
          </p:blipFill>
          <p:spPr bwMode="auto">
            <a:xfrm>
              <a:off x="9999406" y="3861048"/>
              <a:ext cx="1125322" cy="1983809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5620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INTERPRETACION RESULTADOS CAE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251520" y="1586605"/>
                <a:ext cx="4572000" cy="369331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:r>
                  <a:rPr lang="de-DE" dirty="0" smtClean="0"/>
                  <a:t>Límite elástico ASTM A36 = 250 Mpa</a:t>
                </a:r>
              </a:p>
              <a:p>
                <a:pPr lvl="0"/>
                <a:endParaRPr lang="es-EC" dirty="0"/>
              </a:p>
              <a:p>
                <a:r>
                  <a:rPr lang="es-ES" dirty="0" smtClean="0"/>
                  <a:t>	    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/>
                      </a:rPr>
                      <m:t>𝜎</m:t>
                    </m:r>
                    <m:r>
                      <a:rPr lang="es-ES" i="1">
                        <a:latin typeface="Cambria Math"/>
                      </a:rPr>
                      <m:t>𝑚</m:t>
                    </m:r>
                    <m:r>
                      <a:rPr lang="es-ES" i="1">
                        <a:latin typeface="Cambria Math"/>
                      </a:rPr>
                      <m:t>á</m:t>
                    </m:r>
                    <m:r>
                      <a:rPr lang="es-ES" i="1">
                        <a:latin typeface="Cambria Math"/>
                      </a:rPr>
                      <m:t>𝑥</m:t>
                    </m:r>
                    <m:r>
                      <a:rPr lang="es-ES" i="1">
                        <a:latin typeface="Cambria Math"/>
                      </a:rPr>
                      <m:t> &lt; </m:t>
                    </m:r>
                    <m:d>
                      <m:dPr>
                        <m:begChr m:val="["/>
                        <m:endChr m:val="]"/>
                        <m:ctrlPr>
                          <a:rPr lang="es-EC" i="1">
                            <a:latin typeface="Cambria Math"/>
                          </a:rPr>
                        </m:ctrlPr>
                      </m:dPr>
                      <m:e>
                        <m:r>
                          <a:rPr lang="es-ES" i="1">
                            <a:latin typeface="Cambria Math"/>
                          </a:rPr>
                          <m:t>𝜎</m:t>
                        </m:r>
                      </m:e>
                    </m:d>
                  </m:oMath>
                </a14:m>
                <a:endParaRPr lang="es-EC" i="1" dirty="0" smtClean="0"/>
              </a:p>
              <a:p>
                <a:endParaRPr lang="es-EC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𝑚</m:t>
                      </m:r>
                      <m:r>
                        <a:rPr lang="es-ES" i="1">
                          <a:latin typeface="Cambria Math"/>
                        </a:rPr>
                        <m:t>á</m:t>
                      </m:r>
                      <m:r>
                        <a:rPr lang="es-ES" i="1">
                          <a:latin typeface="Cambria Math"/>
                        </a:rPr>
                        <m:t>𝑥</m:t>
                      </m:r>
                      <m:r>
                        <a:rPr lang="es-ES" i="1">
                          <a:latin typeface="Cambria Math"/>
                        </a:rPr>
                        <m:t>=44,896 </m:t>
                      </m:r>
                      <m:r>
                        <a:rPr lang="es-ES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=0,66∗</m:t>
                      </m:r>
                      <m:r>
                        <a:rPr lang="es-ES" i="1"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=0.66∗250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=165 </m:t>
                      </m:r>
                      <m:r>
                        <a:rPr lang="es-ES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44,896 </m:t>
                      </m:r>
                      <m:r>
                        <a:rPr lang="es-ES" i="1">
                          <a:latin typeface="Cambria Math"/>
                        </a:rPr>
                        <m:t>𝑀𝑃𝑎</m:t>
                      </m:r>
                      <m:r>
                        <a:rPr lang="es-ES" i="1">
                          <a:latin typeface="Cambria Math"/>
                        </a:rPr>
                        <m:t> &lt; 165 </m:t>
                      </m:r>
                      <m:r>
                        <a:rPr lang="es-ES" i="1">
                          <a:latin typeface="Cambria Math"/>
                        </a:rPr>
                        <m:t>𝑀𝑃𝑎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1586605"/>
                <a:ext cx="4572000" cy="3693319"/>
              </a:xfrm>
              <a:prstGeom prst="rect">
                <a:avLst/>
              </a:prstGeom>
              <a:blipFill rotWithShape="1">
                <a:blip r:embed="rId2"/>
                <a:stretch>
                  <a:fillRect l="-1067" t="-82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4355976" y="1612726"/>
                <a:ext cx="4572000" cy="2800638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r>
                  <a:rPr lang="es-ES" dirty="0" smtClean="0"/>
                  <a:t>	      </a:t>
                </a:r>
                <a:r>
                  <a:rPr lang="es-ES" dirty="0"/>
                  <a:t> 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/>
                      </a:rPr>
                      <m:t>𝛿</m:t>
                    </m:r>
                    <m:r>
                      <a:rPr lang="es-ES" i="1">
                        <a:latin typeface="Cambria Math"/>
                      </a:rPr>
                      <m:t>𝑚</m:t>
                    </m:r>
                    <m:r>
                      <a:rPr lang="es-ES" i="1">
                        <a:latin typeface="Cambria Math"/>
                      </a:rPr>
                      <m:t>á</m:t>
                    </m:r>
                    <m:r>
                      <a:rPr lang="es-ES" i="1">
                        <a:latin typeface="Cambria Math"/>
                      </a:rPr>
                      <m:t>𝑥</m:t>
                    </m:r>
                    <m:r>
                      <a:rPr lang="es-ES" i="1">
                        <a:latin typeface="Cambria Math"/>
                      </a:rPr>
                      <m:t>&lt;</m:t>
                    </m:r>
                    <m:d>
                      <m:dPr>
                        <m:begChr m:val="["/>
                        <m:endChr m:val="]"/>
                        <m:ctrlPr>
                          <a:rPr lang="es-EC" i="1">
                            <a:latin typeface="Cambria Math"/>
                          </a:rPr>
                        </m:ctrlPr>
                      </m:dPr>
                      <m:e>
                        <m:r>
                          <a:rPr lang="es-ES" i="1">
                            <a:latin typeface="Cambria Math"/>
                          </a:rPr>
                          <m:t>𝛿</m:t>
                        </m:r>
                      </m:e>
                    </m:d>
                  </m:oMath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𝛿</m:t>
                      </m:r>
                      <m:r>
                        <a:rPr lang="es-ES" i="1">
                          <a:latin typeface="Cambria Math"/>
                        </a:rPr>
                        <m:t>𝑚</m:t>
                      </m:r>
                      <m:r>
                        <a:rPr lang="es-ES" i="1">
                          <a:latin typeface="Cambria Math"/>
                        </a:rPr>
                        <m:t>á</m:t>
                      </m:r>
                      <m:r>
                        <a:rPr lang="es-ES" i="1">
                          <a:latin typeface="Cambria Math"/>
                        </a:rPr>
                        <m:t>𝑥</m:t>
                      </m:r>
                      <m:r>
                        <a:rPr lang="es-ES" i="1">
                          <a:latin typeface="Cambria Math"/>
                        </a:rPr>
                        <m:t>=0.6150</m:t>
                      </m:r>
                      <m:r>
                        <a:rPr lang="es-ES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𝛿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𝑙𝑜𝑛𝑔𝑖𝑡𝑢𝑑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800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r>
                  <a:rPr lang="es-ES" dirty="0"/>
                  <a:t>Donde la longitud será toda la distancia que se tenga distribuida </a:t>
                </a:r>
                <a:r>
                  <a:rPr lang="es-ES" dirty="0" smtClean="0"/>
                  <a:t>la </a:t>
                </a:r>
                <a:r>
                  <a:rPr lang="es-ES" dirty="0"/>
                  <a:t>fuerza, siendo esta </a:t>
                </a:r>
                <a:r>
                  <a:rPr lang="es-ES" dirty="0" smtClean="0"/>
                  <a:t>de 820 </a:t>
                </a:r>
                <a:r>
                  <a:rPr lang="es-ES" dirty="0"/>
                  <a:t>mm, tendremos:</a:t>
                </a:r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𝛿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820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800</m:t>
                          </m:r>
                        </m:den>
                      </m:f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𝛿</m:t>
                          </m:r>
                        </m:e>
                      </m:d>
                      <m:r>
                        <a:rPr lang="es-ES" i="1">
                          <a:latin typeface="Cambria Math"/>
                        </a:rPr>
                        <m:t>= 1,05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5976" y="1612726"/>
                <a:ext cx="4572000" cy="2800638"/>
              </a:xfrm>
              <a:prstGeom prst="rect">
                <a:avLst/>
              </a:prstGeom>
              <a:blipFill rotWithShape="1">
                <a:blip r:embed="rId3"/>
                <a:stretch>
                  <a:fillRect l="-1200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3769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VIBRACIÓN</a:t>
            </a:r>
            <a:endParaRPr lang="es-EC" dirty="0"/>
          </a:p>
        </p:txBody>
      </p:sp>
      <p:grpSp>
        <p:nvGrpSpPr>
          <p:cNvPr id="9" name="8 Grupo"/>
          <p:cNvGrpSpPr/>
          <p:nvPr/>
        </p:nvGrpSpPr>
        <p:grpSpPr>
          <a:xfrm>
            <a:off x="720132" y="1839131"/>
            <a:ext cx="2802973" cy="2956891"/>
            <a:chOff x="210177" y="1314949"/>
            <a:chExt cx="2134914" cy="2370388"/>
          </a:xfrm>
        </p:grpSpPr>
        <p:grpSp>
          <p:nvGrpSpPr>
            <p:cNvPr id="8" name="7 Grupo"/>
            <p:cNvGrpSpPr/>
            <p:nvPr/>
          </p:nvGrpSpPr>
          <p:grpSpPr>
            <a:xfrm>
              <a:off x="256859" y="2067806"/>
              <a:ext cx="2088232" cy="1617531"/>
              <a:chOff x="256859" y="2067806"/>
              <a:chExt cx="2088232" cy="1617531"/>
            </a:xfrm>
          </p:grpSpPr>
          <p:pic>
            <p:nvPicPr>
              <p:cNvPr id="5" name="4 Imagen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491" t="43823" r="44107" b="42941"/>
              <a:stretch>
                <a:fillRect/>
              </a:stretch>
            </p:blipFill>
            <p:spPr bwMode="auto">
              <a:xfrm>
                <a:off x="256859" y="2067806"/>
                <a:ext cx="2088232" cy="115628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6" name="5 Rectángulo"/>
              <p:cNvSpPr/>
              <p:nvPr/>
            </p:nvSpPr>
            <p:spPr>
              <a:xfrm>
                <a:off x="611560" y="3223672"/>
                <a:ext cx="1213458" cy="461665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r>
                  <a:rPr lang="es-ES" sz="1200" dirty="0" smtClean="0"/>
                  <a:t>REPETICIÓN DE100 </a:t>
                </a:r>
                <a:r>
                  <a:rPr lang="es-ES" sz="1200" dirty="0"/>
                  <a:t>VECES</a:t>
                </a:r>
                <a:endParaRPr lang="es-EC" sz="1200" dirty="0"/>
              </a:p>
            </p:txBody>
          </p:sp>
        </p:grpSp>
        <p:sp>
          <p:nvSpPr>
            <p:cNvPr id="7" name="6 Rectángulo"/>
            <p:cNvSpPr/>
            <p:nvPr/>
          </p:nvSpPr>
          <p:spPr>
            <a:xfrm>
              <a:off x="210177" y="1314949"/>
              <a:ext cx="2016224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" sz="1600" dirty="0" smtClean="0"/>
                <a:t>SECUENCIA DE VIBRACIÓN</a:t>
              </a:r>
              <a:endParaRPr lang="es-EC" sz="1600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4339284" y="1839131"/>
            <a:ext cx="3842851" cy="4117731"/>
            <a:chOff x="4283968" y="1624236"/>
            <a:chExt cx="3842851" cy="4117731"/>
          </a:xfrm>
        </p:grpSpPr>
        <p:pic>
          <p:nvPicPr>
            <p:cNvPr id="10" name="9 Imagen"/>
            <p:cNvPicPr/>
            <p:nvPr/>
          </p:nvPicPr>
          <p:blipFill rotWithShape="1">
            <a:blip r:embed="rId3" cstate="print"/>
            <a:srcRect l="25458" t="14989" r="50102" b="12672"/>
            <a:stretch/>
          </p:blipFill>
          <p:spPr bwMode="auto">
            <a:xfrm>
              <a:off x="4283968" y="1624236"/>
              <a:ext cx="3842851" cy="338668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10 Rectángulo"/>
            <p:cNvSpPr/>
            <p:nvPr/>
          </p:nvSpPr>
          <p:spPr>
            <a:xfrm>
              <a:off x="5197281" y="5157192"/>
              <a:ext cx="2016224" cy="58477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S" sz="1600" dirty="0" smtClean="0"/>
                <a:t>CIRCUITO NEUMÁTICO</a:t>
              </a:r>
              <a:endParaRPr lang="es-EC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34442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FABRICACIÓN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 descr="IMG_0879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55" r="8998" b="44312"/>
          <a:stretch>
            <a:fillRect/>
          </a:stretch>
        </p:blipFill>
        <p:spPr bwMode="auto">
          <a:xfrm>
            <a:off x="523063" y="1988666"/>
            <a:ext cx="3528392" cy="9361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69" t="32918" r="12503" b="33541"/>
          <a:stretch/>
        </p:blipFill>
        <p:spPr bwMode="auto">
          <a:xfrm>
            <a:off x="523063" y="2989005"/>
            <a:ext cx="3528392" cy="1010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" t="13811" r="2733" b="16633"/>
          <a:stretch/>
        </p:blipFill>
        <p:spPr bwMode="auto">
          <a:xfrm>
            <a:off x="395536" y="4218638"/>
            <a:ext cx="3655919" cy="1155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53" t="24697" r="4659" b="25336"/>
          <a:stretch/>
        </p:blipFill>
        <p:spPr bwMode="auto">
          <a:xfrm>
            <a:off x="4363889" y="1780774"/>
            <a:ext cx="4269841" cy="1360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 descr="IMG_1067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" r="21609"/>
          <a:stretch>
            <a:fillRect/>
          </a:stretch>
        </p:blipFill>
        <p:spPr bwMode="auto">
          <a:xfrm>
            <a:off x="4363889" y="3494403"/>
            <a:ext cx="2200910" cy="2158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0" t="6779" r="10315" b="3125"/>
          <a:stretch/>
        </p:blipFill>
        <p:spPr bwMode="auto">
          <a:xfrm>
            <a:off x="6804248" y="3922680"/>
            <a:ext cx="1632805" cy="1301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004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ENSAMBLE MONTAJE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8" t="25000" r="22504" b="11485"/>
          <a:stretch>
            <a:fillRect/>
          </a:stretch>
        </p:blipFill>
        <p:spPr bwMode="auto">
          <a:xfrm>
            <a:off x="467544" y="1556792"/>
            <a:ext cx="4464496" cy="4608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4" t="27795" r="38681" b="35045"/>
          <a:stretch>
            <a:fillRect/>
          </a:stretch>
        </p:blipFill>
        <p:spPr bwMode="auto">
          <a:xfrm>
            <a:off x="5580112" y="1772816"/>
            <a:ext cx="2424430" cy="17227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DSC0695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829" y="3675424"/>
            <a:ext cx="3359785" cy="22434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229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8458200" cy="4267200"/>
          </a:xfrm>
        </p:spPr>
        <p:txBody>
          <a:bodyPr/>
          <a:lstStyle/>
          <a:p>
            <a:r>
              <a:rPr lang="es-EC" sz="6000" dirty="0" smtClean="0"/>
              <a:t>CABEZALES DE SOPLADO</a:t>
            </a:r>
            <a:endParaRPr lang="es-EC" sz="60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221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DEFINICIÓN DE NOYO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/>
            <a:endParaRPr lang="es-EC" dirty="0" smtClean="0"/>
          </a:p>
          <a:p>
            <a:pPr algn="just"/>
            <a:endParaRPr lang="es-EC" dirty="0"/>
          </a:p>
          <a:p>
            <a:pPr algn="just"/>
            <a:r>
              <a:rPr lang="es-EC" dirty="0" smtClean="0"/>
              <a:t>Molde de arena empleado para la elaboración del conducto de agua de la grifería  </a:t>
            </a:r>
            <a:endParaRPr lang="es-EC" dirty="0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9" t="47084" r="10278" b="13508"/>
          <a:stretch/>
        </p:blipFill>
        <p:spPr bwMode="auto">
          <a:xfrm>
            <a:off x="611560" y="1689089"/>
            <a:ext cx="3592000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4" r="16252"/>
          <a:stretch/>
        </p:blipFill>
        <p:spPr bwMode="auto">
          <a:xfrm>
            <a:off x="611560" y="4293096"/>
            <a:ext cx="1368152" cy="1178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6" t="9369" r="14542" b="6827"/>
          <a:stretch/>
        </p:blipFill>
        <p:spPr bwMode="auto">
          <a:xfrm>
            <a:off x="2407560" y="4400415"/>
            <a:ext cx="1733469" cy="972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17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000" dirty="0" smtClean="0"/>
              <a:t>ALTERNATIVAS DE DISEÑO CABEZALES DE SOPLADO</a:t>
            </a:r>
            <a:endParaRPr lang="es-EC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pSp>
        <p:nvGrpSpPr>
          <p:cNvPr id="12" name="11 Grupo"/>
          <p:cNvGrpSpPr/>
          <p:nvPr/>
        </p:nvGrpSpPr>
        <p:grpSpPr>
          <a:xfrm>
            <a:off x="683568" y="1860933"/>
            <a:ext cx="2899524" cy="2447457"/>
            <a:chOff x="683568" y="1860933"/>
            <a:chExt cx="2899524" cy="2447457"/>
          </a:xfrm>
        </p:grpSpPr>
        <p:pic>
          <p:nvPicPr>
            <p:cNvPr id="4" name="3 Imagen"/>
            <p:cNvPicPr/>
            <p:nvPr/>
          </p:nvPicPr>
          <p:blipFill rotWithShape="1">
            <a:blip r:embed="rId2" cstate="print"/>
            <a:srcRect l="10722" t="24686" r="26514" b="10879"/>
            <a:stretch/>
          </p:blipFill>
          <p:spPr bwMode="auto">
            <a:xfrm>
              <a:off x="683568" y="1860933"/>
              <a:ext cx="2899524" cy="197992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886692" y="3939058"/>
              <a:ext cx="2493275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ALTERNATIVA 1</a:t>
              </a:r>
              <a:endParaRPr lang="es-EC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4860032" y="1844824"/>
            <a:ext cx="3531493" cy="2463566"/>
            <a:chOff x="4860032" y="1844824"/>
            <a:chExt cx="3531493" cy="2463566"/>
          </a:xfrm>
        </p:grpSpPr>
        <p:pic>
          <p:nvPicPr>
            <p:cNvPr id="6" name="5 Imagen"/>
            <p:cNvPicPr/>
            <p:nvPr/>
          </p:nvPicPr>
          <p:blipFill rotWithShape="1">
            <a:blip r:embed="rId3" cstate="print"/>
            <a:srcRect l="37538" t="40786" r="18638" b="18126"/>
            <a:stretch/>
          </p:blipFill>
          <p:spPr bwMode="auto">
            <a:xfrm>
              <a:off x="4860032" y="1844824"/>
              <a:ext cx="3531493" cy="201295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5379140" y="3939058"/>
              <a:ext cx="2493275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ALTERNATIVA 2</a:t>
              </a:r>
              <a:endParaRPr lang="es-EC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869392" y="4509120"/>
            <a:ext cx="5437668" cy="1871593"/>
            <a:chOff x="869392" y="4509120"/>
            <a:chExt cx="5437668" cy="1871593"/>
          </a:xfrm>
        </p:grpSpPr>
        <p:pic>
          <p:nvPicPr>
            <p:cNvPr id="7" name="6 Imagen"/>
            <p:cNvPicPr/>
            <p:nvPr/>
          </p:nvPicPr>
          <p:blipFill rotWithShape="1">
            <a:blip r:embed="rId4" cstate="print"/>
            <a:srcRect l="31594" t="37462" r="17279" b="19637"/>
            <a:stretch/>
          </p:blipFill>
          <p:spPr bwMode="auto">
            <a:xfrm>
              <a:off x="3413003" y="4509120"/>
              <a:ext cx="2894057" cy="1871593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869392" y="5260250"/>
              <a:ext cx="2493275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ALTERNATIVA 3</a:t>
              </a: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296653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MATRIZ DE DESICIÓN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699792" y="1844824"/>
            <a:ext cx="3682752" cy="1900807"/>
          </a:xfrm>
        </p:spPr>
        <p:txBody>
          <a:bodyPr>
            <a:normAutofit fontScale="70000" lnSpcReduction="20000"/>
          </a:bodyPr>
          <a:lstStyle/>
          <a:p>
            <a:r>
              <a:rPr lang="es-EC" dirty="0" smtClean="0"/>
              <a:t>FACILIDAD DE CONSTRUCCIÓN </a:t>
            </a:r>
          </a:p>
          <a:p>
            <a:r>
              <a:rPr lang="es-EC" dirty="0" smtClean="0"/>
              <a:t>EFECTIVIDAD</a:t>
            </a:r>
          </a:p>
          <a:p>
            <a:r>
              <a:rPr lang="es-EC" dirty="0" smtClean="0"/>
              <a:t>LIMPIEZA Y MANTENIMIENTO</a:t>
            </a:r>
          </a:p>
          <a:p>
            <a:r>
              <a:rPr lang="es-EC" dirty="0" smtClean="0"/>
              <a:t>INSTALACIÓN</a:t>
            </a:r>
            <a:endParaRPr lang="es-EC" dirty="0" smtClean="0"/>
          </a:p>
          <a:p>
            <a:r>
              <a:rPr lang="es-EC" dirty="0" smtClean="0"/>
              <a:t>COSTO</a:t>
            </a:r>
            <a:endParaRPr lang="es-EC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0" t="31666" r="8053" b="13710"/>
          <a:stretch/>
        </p:blipFill>
        <p:spPr bwMode="auto">
          <a:xfrm>
            <a:off x="1403647" y="3501008"/>
            <a:ext cx="6552167" cy="2768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8755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DISEÑO CAD CABEZALES</a:t>
            </a:r>
            <a:endParaRPr lang="es-EC" dirty="0"/>
          </a:p>
        </p:txBody>
      </p:sp>
      <p:grpSp>
        <p:nvGrpSpPr>
          <p:cNvPr id="8" name="7 Grupo"/>
          <p:cNvGrpSpPr/>
          <p:nvPr/>
        </p:nvGrpSpPr>
        <p:grpSpPr>
          <a:xfrm>
            <a:off x="251520" y="1772816"/>
            <a:ext cx="5112568" cy="2088232"/>
            <a:chOff x="251520" y="1772816"/>
            <a:chExt cx="5112568" cy="2088232"/>
          </a:xfrm>
        </p:grpSpPr>
        <p:pic>
          <p:nvPicPr>
            <p:cNvPr id="4" name="3 Imagen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63" t="25984" r="30109" b="34894"/>
            <a:stretch/>
          </p:blipFill>
          <p:spPr bwMode="auto">
            <a:xfrm>
              <a:off x="251520" y="1772816"/>
              <a:ext cx="3793830" cy="2088232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4117451" y="2032102"/>
              <a:ext cx="1246637" cy="1477328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C" sz="1400" dirty="0" smtClean="0"/>
                <a:t>FUNDICIÓN GRIS ASTM </a:t>
              </a:r>
              <a:r>
                <a:rPr lang="es-EC" sz="1400" dirty="0" smtClean="0"/>
                <a:t>A-48 </a:t>
              </a:r>
              <a:r>
                <a:rPr lang="es-EC" sz="1400" dirty="0" smtClean="0"/>
                <a:t>CLASS 40 </a:t>
              </a:r>
            </a:p>
            <a:p>
              <a:r>
                <a:rPr lang="es-EC" sz="1400" dirty="0" smtClean="0"/>
                <a:t>ESPESOR</a:t>
              </a:r>
            </a:p>
            <a:p>
              <a:r>
                <a:rPr lang="es-EC" sz="1400" dirty="0" smtClean="0"/>
                <a:t>7</a:t>
              </a:r>
              <a:r>
                <a:rPr lang="es-EC" sz="2000" dirty="0" smtClean="0"/>
                <a:t> mm </a:t>
              </a:r>
              <a:endParaRPr lang="es-EC" sz="2000" dirty="0"/>
            </a:p>
          </p:txBody>
        </p:sp>
      </p:grpSp>
      <p:grpSp>
        <p:nvGrpSpPr>
          <p:cNvPr id="13" name="12 Grupo"/>
          <p:cNvGrpSpPr/>
          <p:nvPr/>
        </p:nvGrpSpPr>
        <p:grpSpPr>
          <a:xfrm>
            <a:off x="5733545" y="1772816"/>
            <a:ext cx="2893404" cy="2088232"/>
            <a:chOff x="5733545" y="1772816"/>
            <a:chExt cx="2893404" cy="2088232"/>
          </a:xfrm>
        </p:grpSpPr>
        <p:pic>
          <p:nvPicPr>
            <p:cNvPr id="7" name="6 Imagen"/>
            <p:cNvPicPr/>
            <p:nvPr/>
          </p:nvPicPr>
          <p:blipFill rotWithShape="1">
            <a:blip r:embed="rId3" cstate="print"/>
            <a:srcRect l="33212" t="19853" r="18248" b="11829"/>
            <a:stretch/>
          </p:blipFill>
          <p:spPr bwMode="auto">
            <a:xfrm>
              <a:off x="5733545" y="1772816"/>
              <a:ext cx="1427295" cy="2088232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0" name="9 CuadroTexto"/>
            <p:cNvSpPr txBox="1"/>
            <p:nvPr/>
          </p:nvSpPr>
          <p:spPr>
            <a:xfrm>
              <a:off x="7380312" y="2032102"/>
              <a:ext cx="1246637" cy="138499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C" sz="1400" dirty="0" smtClean="0"/>
                <a:t>ACERO AISI 1020</a:t>
              </a:r>
            </a:p>
            <a:p>
              <a:r>
                <a:rPr lang="es-EC" sz="1400" dirty="0" smtClean="0"/>
                <a:t>ESPESOR</a:t>
              </a:r>
            </a:p>
            <a:p>
              <a:r>
                <a:rPr lang="es-EC" sz="1400" dirty="0" smtClean="0"/>
                <a:t>12 mm</a:t>
              </a:r>
            </a:p>
            <a:p>
              <a:r>
                <a:rPr lang="es-EC" sz="1400" dirty="0" smtClean="0"/>
                <a:t>5 mm</a:t>
              </a:r>
            </a:p>
            <a:p>
              <a:r>
                <a:rPr lang="es-EC" sz="1400" dirty="0" smtClean="0"/>
                <a:t>30 mm</a:t>
              </a:r>
              <a:endParaRPr lang="es-EC" sz="2000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277998" y="4447689"/>
            <a:ext cx="5086089" cy="1800200"/>
            <a:chOff x="277998" y="4447689"/>
            <a:chExt cx="5086089" cy="1800200"/>
          </a:xfrm>
        </p:grpSpPr>
        <p:pic>
          <p:nvPicPr>
            <p:cNvPr id="5" name="4 Imagen"/>
            <p:cNvPicPr/>
            <p:nvPr/>
          </p:nvPicPr>
          <p:blipFill rotWithShape="1">
            <a:blip r:embed="rId4" cstate="print"/>
            <a:srcRect l="27555" t="24232" r="29842" b="50024"/>
            <a:stretch/>
          </p:blipFill>
          <p:spPr bwMode="auto">
            <a:xfrm>
              <a:off x="277998" y="4447689"/>
              <a:ext cx="3767352" cy="180020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1" name="10 CuadroTexto"/>
            <p:cNvSpPr txBox="1"/>
            <p:nvPr/>
          </p:nvSpPr>
          <p:spPr>
            <a:xfrm>
              <a:off x="4117450" y="4456562"/>
              <a:ext cx="1246637" cy="126188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C" sz="1400" dirty="0" smtClean="0"/>
                <a:t>ACERO AISI 1020 </a:t>
              </a:r>
            </a:p>
            <a:p>
              <a:r>
                <a:rPr lang="es-EC" sz="1400" dirty="0" smtClean="0"/>
                <a:t>ESPESOR</a:t>
              </a:r>
            </a:p>
            <a:p>
              <a:r>
                <a:rPr lang="es-EC" sz="1400" dirty="0" smtClean="0"/>
                <a:t>10 mm</a:t>
              </a:r>
            </a:p>
            <a:p>
              <a:endParaRPr lang="es-EC" sz="2000" dirty="0"/>
            </a:p>
          </p:txBody>
        </p:sp>
      </p:grpSp>
      <p:grpSp>
        <p:nvGrpSpPr>
          <p:cNvPr id="15" name="14 Grupo"/>
          <p:cNvGrpSpPr/>
          <p:nvPr/>
        </p:nvGrpSpPr>
        <p:grpSpPr>
          <a:xfrm>
            <a:off x="5733545" y="4303673"/>
            <a:ext cx="2893404" cy="1944216"/>
            <a:chOff x="5733545" y="4303673"/>
            <a:chExt cx="2893404" cy="1944216"/>
          </a:xfrm>
        </p:grpSpPr>
        <p:pic>
          <p:nvPicPr>
            <p:cNvPr id="6" name="5 Imagen"/>
            <p:cNvPicPr/>
            <p:nvPr/>
          </p:nvPicPr>
          <p:blipFill rotWithShape="1">
            <a:blip r:embed="rId5" cstate="print"/>
            <a:srcRect l="46260" t="24525" r="29562" b="13164"/>
            <a:stretch/>
          </p:blipFill>
          <p:spPr bwMode="auto">
            <a:xfrm>
              <a:off x="5733545" y="4303673"/>
              <a:ext cx="1427295" cy="1944216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2" name="11 CuadroTexto"/>
            <p:cNvSpPr txBox="1"/>
            <p:nvPr/>
          </p:nvSpPr>
          <p:spPr>
            <a:xfrm>
              <a:off x="7380312" y="4354874"/>
              <a:ext cx="1246637" cy="126188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C" sz="1400" dirty="0" smtClean="0"/>
                <a:t>FUNDICIÓN ALUMINIO </a:t>
              </a:r>
            </a:p>
            <a:p>
              <a:endParaRPr lang="es-EC" sz="1400" dirty="0" smtClean="0"/>
            </a:p>
            <a:p>
              <a:r>
                <a:rPr lang="es-EC" sz="1400" dirty="0" smtClean="0"/>
                <a:t>ESPESOR</a:t>
              </a:r>
            </a:p>
            <a:p>
              <a:r>
                <a:rPr lang="es-EC" sz="1400" dirty="0"/>
                <a:t>6</a:t>
              </a:r>
              <a:r>
                <a:rPr lang="es-EC" sz="2000" dirty="0" smtClean="0"/>
                <a:t> mm </a:t>
              </a:r>
              <a:endParaRPr lang="es-EC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4071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SOPORTE CABEZAL </a:t>
            </a:r>
            <a:r>
              <a:rPr lang="es-EC" sz="2400" dirty="0" smtClean="0"/>
              <a:t>DESPLAZAMIENTO – CORTE DE ARENA</a:t>
            </a:r>
            <a:endParaRPr lang="es-EC" dirty="0"/>
          </a:p>
        </p:txBody>
      </p:sp>
      <p:grpSp>
        <p:nvGrpSpPr>
          <p:cNvPr id="8" name="7 Grupo"/>
          <p:cNvGrpSpPr/>
          <p:nvPr/>
        </p:nvGrpSpPr>
        <p:grpSpPr>
          <a:xfrm>
            <a:off x="251520" y="2060848"/>
            <a:ext cx="8784976" cy="3312368"/>
            <a:chOff x="251520" y="2060848"/>
            <a:chExt cx="8784976" cy="3312368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2060848"/>
              <a:ext cx="4574200" cy="3312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4825720" y="2636912"/>
              <a:ext cx="4210776" cy="116955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C" sz="1400" dirty="0" smtClean="0"/>
                <a:t>BASE: 		AISI 1020  20 mm ESPESOR</a:t>
              </a:r>
            </a:p>
            <a:p>
              <a:endParaRPr lang="es-EC" sz="1400" dirty="0" smtClean="0"/>
            </a:p>
            <a:p>
              <a:r>
                <a:rPr lang="es-EC" sz="1400" dirty="0" smtClean="0"/>
                <a:t>PLACA SOPORTE: 	AISI 1020 10mm ESPESOR</a:t>
              </a:r>
            </a:p>
            <a:p>
              <a:endParaRPr lang="es-EC" sz="1400" dirty="0" smtClean="0"/>
            </a:p>
            <a:p>
              <a:r>
                <a:rPr lang="es-EC" sz="1400" dirty="0" smtClean="0"/>
                <a:t>PORTA CABEZAL: 	AISI 1020 30 mm ESPESOR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7959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ACOPLE MANGUERA</a:t>
            </a:r>
            <a:endParaRPr lang="es-EC" dirty="0"/>
          </a:p>
        </p:txBody>
      </p:sp>
      <p:grpSp>
        <p:nvGrpSpPr>
          <p:cNvPr id="9" name="8 Grupo"/>
          <p:cNvGrpSpPr/>
          <p:nvPr/>
        </p:nvGrpSpPr>
        <p:grpSpPr>
          <a:xfrm>
            <a:off x="467544" y="1628800"/>
            <a:ext cx="8208912" cy="4537408"/>
            <a:chOff x="467544" y="1628800"/>
            <a:chExt cx="8208912" cy="4537408"/>
          </a:xfrm>
        </p:grpSpPr>
        <p:pic>
          <p:nvPicPr>
            <p:cNvPr id="5" name="4 Imagen"/>
            <p:cNvPicPr/>
            <p:nvPr/>
          </p:nvPicPr>
          <p:blipFill rotWithShape="1">
            <a:blip r:embed="rId2" cstate="print"/>
            <a:srcRect l="39774" t="27273" r="11587" b="6546"/>
            <a:stretch/>
          </p:blipFill>
          <p:spPr bwMode="auto">
            <a:xfrm>
              <a:off x="6156176" y="4233665"/>
              <a:ext cx="2376264" cy="1932543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grpSp>
          <p:nvGrpSpPr>
            <p:cNvPr id="8" name="7 Grupo"/>
            <p:cNvGrpSpPr/>
            <p:nvPr/>
          </p:nvGrpSpPr>
          <p:grpSpPr>
            <a:xfrm>
              <a:off x="467544" y="1628800"/>
              <a:ext cx="8208912" cy="2592289"/>
              <a:chOff x="467544" y="1628800"/>
              <a:chExt cx="8208912" cy="2592289"/>
            </a:xfrm>
          </p:grpSpPr>
          <p:pic>
            <p:nvPicPr>
              <p:cNvPr id="4" name="3 Imagen"/>
              <p:cNvPicPr/>
              <p:nvPr/>
            </p:nvPicPr>
            <p:blipFill rotWithShape="1">
              <a:blip r:embed="rId3" cstate="print"/>
              <a:srcRect l="24451" t="35147" r="21414" b="17573"/>
              <a:stretch/>
            </p:blipFill>
            <p:spPr bwMode="auto">
              <a:xfrm>
                <a:off x="467544" y="1628800"/>
                <a:ext cx="3522354" cy="2592289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  <p:sp>
            <p:nvSpPr>
              <p:cNvPr id="7" name="6 Rectángulo"/>
              <p:cNvSpPr/>
              <p:nvPr/>
            </p:nvSpPr>
            <p:spPr>
              <a:xfrm>
                <a:off x="4104456" y="1696740"/>
                <a:ext cx="4572000" cy="230832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>
                <a:spAutoFit/>
              </a:bodyPr>
              <a:lstStyle/>
              <a:p>
                <a:r>
                  <a:rPr lang="es-EC" sz="1600" dirty="0" smtClean="0"/>
                  <a:t>ACOPLE MANGUERA: AISI 1020  10 mm</a:t>
                </a:r>
              </a:p>
              <a:p>
                <a:endParaRPr lang="es-EC" sz="1600" dirty="0" smtClean="0"/>
              </a:p>
              <a:p>
                <a:r>
                  <a:rPr lang="es-EC" sz="1600" dirty="0" smtClean="0"/>
                  <a:t>CORTE DE ARENA: AISI 1020 2 mm </a:t>
                </a:r>
              </a:p>
              <a:p>
                <a:endParaRPr lang="es-EC" sz="1600" dirty="0" smtClean="0"/>
              </a:p>
              <a:p>
                <a:r>
                  <a:rPr lang="es-EC" sz="1600" dirty="0" smtClean="0"/>
                  <a:t>TOCHO FIJACIÓN: AISI 1020 30 mm- 40x40 mm</a:t>
                </a:r>
              </a:p>
              <a:p>
                <a:endParaRPr lang="es-EC" sz="1600" dirty="0" smtClean="0"/>
              </a:p>
              <a:p>
                <a:r>
                  <a:rPr lang="es-EC" sz="1600" dirty="0" smtClean="0"/>
                  <a:t>PEDESTALES: HIERRO NEGRO ¾” reforzado 5mm espesor- </a:t>
                </a:r>
                <a:r>
                  <a:rPr lang="es-EC" sz="1600" dirty="0" smtClean="0"/>
                  <a:t>long</a:t>
                </a:r>
                <a:r>
                  <a:rPr lang="es-EC" sz="1600" dirty="0" smtClean="0"/>
                  <a:t>. 40 mm</a:t>
                </a:r>
                <a:endParaRPr lang="es-EC" sz="24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535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SELLADO CABEZAL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pSp>
        <p:nvGrpSpPr>
          <p:cNvPr id="6" name="5 Grupo"/>
          <p:cNvGrpSpPr/>
          <p:nvPr/>
        </p:nvGrpSpPr>
        <p:grpSpPr>
          <a:xfrm>
            <a:off x="491819" y="2060848"/>
            <a:ext cx="8208912" cy="2808312"/>
            <a:chOff x="467544" y="1628800"/>
            <a:chExt cx="8208912" cy="2808312"/>
          </a:xfrm>
        </p:grpSpPr>
        <p:pic>
          <p:nvPicPr>
            <p:cNvPr id="4" name="3 Imagen"/>
            <p:cNvPicPr/>
            <p:nvPr/>
          </p:nvPicPr>
          <p:blipFill rotWithShape="1">
            <a:blip r:embed="rId2" cstate="print"/>
            <a:srcRect l="27251" t="30948" r="21533" b="11050"/>
            <a:stretch/>
          </p:blipFill>
          <p:spPr bwMode="auto">
            <a:xfrm>
              <a:off x="467544" y="1628800"/>
              <a:ext cx="3636912" cy="2808312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" name="4 Rectángulo"/>
            <p:cNvSpPr/>
            <p:nvPr/>
          </p:nvSpPr>
          <p:spPr>
            <a:xfrm>
              <a:off x="4104456" y="1696740"/>
              <a:ext cx="4572000" cy="2308324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r>
                <a:rPr lang="es-EC" sz="1600" dirty="0" smtClean="0"/>
                <a:t>SOPORTE PISTÓN: AISI 1020  20 mm</a:t>
              </a:r>
            </a:p>
            <a:p>
              <a:endParaRPr lang="es-EC" sz="1600" dirty="0" smtClean="0"/>
            </a:p>
            <a:p>
              <a:r>
                <a:rPr lang="es-EC" sz="1600" dirty="0" smtClean="0"/>
                <a:t>PLACA SELLADO: AISI 1020 12 mm </a:t>
              </a:r>
            </a:p>
            <a:p>
              <a:endParaRPr lang="es-EC" sz="1600" dirty="0" smtClean="0"/>
            </a:p>
            <a:p>
              <a:r>
                <a:rPr lang="es-EC" sz="1600" dirty="0" smtClean="0"/>
                <a:t>TOCHO FIJACIÓN: AISI 1020 30 mm- 40x40 mm</a:t>
              </a:r>
            </a:p>
            <a:p>
              <a:endParaRPr lang="es-EC" sz="1600" dirty="0" smtClean="0"/>
            </a:p>
            <a:p>
              <a:r>
                <a:rPr lang="es-EC" sz="1600" dirty="0" smtClean="0"/>
                <a:t>PEDESTALES: HIERRO NEGRO ¾” reforzado 5mm espesor- </a:t>
              </a:r>
              <a:r>
                <a:rPr lang="es-EC" sz="1600" dirty="0" smtClean="0"/>
                <a:t>long</a:t>
              </a:r>
              <a:r>
                <a:rPr lang="es-EC" sz="1600" dirty="0" smtClean="0"/>
                <a:t>  40mm </a:t>
              </a:r>
              <a:endParaRPr lang="es-EC" sz="2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0184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FLUIDIZACIÓN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800777" y="1857434"/>
                <a:ext cx="2664296" cy="1557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latin typeface="Cambria Math"/>
                        </a:rPr>
                        <m:t>𝑁𝑑</m:t>
                      </m:r>
                      <m:r>
                        <a:rPr lang="es-ES" sz="16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600" i="1">
                              <a:latin typeface="Cambria Math"/>
                            </a:rPr>
                            <m:t>𝑛</m:t>
                          </m:r>
                          <m:r>
                            <a:rPr lang="es-ES" sz="1600" i="1">
                              <a:latin typeface="Cambria Math"/>
                            </a:rPr>
                            <m:t>ú</m:t>
                          </m:r>
                          <m:r>
                            <a:rPr lang="es-ES" sz="1600" i="1">
                              <a:latin typeface="Cambria Math"/>
                            </a:rPr>
                            <m:t>𝑚𝑒𝑟𝑜</m:t>
                          </m:r>
                          <m:r>
                            <a:rPr lang="es-ES" sz="1600" i="1">
                              <a:latin typeface="Cambria Math"/>
                            </a:rPr>
                            <m:t> </m:t>
                          </m:r>
                          <m:r>
                            <a:rPr lang="es-ES" sz="1600" i="1">
                              <a:latin typeface="Cambria Math"/>
                            </a:rPr>
                            <m:t>𝑑𝑒</m:t>
                          </m:r>
                          <m:r>
                            <a:rPr lang="es-ES" sz="1600" i="1">
                              <a:latin typeface="Cambria Math"/>
                            </a:rPr>
                            <m:t> </m:t>
                          </m:r>
                          <m:r>
                            <a:rPr lang="es-ES" sz="1600" i="1">
                              <a:latin typeface="Cambria Math"/>
                            </a:rPr>
                            <m:t>𝑎𝑔𝑢𝑗𝑒𝑟𝑜𝑠</m:t>
                          </m:r>
                        </m:num>
                        <m:den>
                          <m:r>
                            <a:rPr lang="es-ES" sz="1600" i="1">
                              <a:latin typeface="Cambria Math"/>
                            </a:rPr>
                            <m:t>á</m:t>
                          </m:r>
                          <m:r>
                            <a:rPr lang="es-ES" sz="1600" i="1">
                              <a:latin typeface="Cambria Math"/>
                            </a:rPr>
                            <m:t>𝑟𝑒𝑎</m:t>
                          </m:r>
                          <m:r>
                            <a:rPr lang="es-ES" sz="1600" i="1">
                              <a:latin typeface="Cambria Math"/>
                            </a:rPr>
                            <m:t> </m:t>
                          </m:r>
                          <m:r>
                            <a:rPr lang="es-ES" sz="1600" i="1">
                              <a:latin typeface="Cambria Math"/>
                            </a:rPr>
                            <m:t>𝑠𝑢𝑝</m:t>
                          </m:r>
                          <m:r>
                            <a:rPr lang="es-ES" sz="1600" i="1">
                              <a:latin typeface="Cambria Math"/>
                            </a:rPr>
                            <m:t>.</m:t>
                          </m:r>
                        </m:den>
                      </m:f>
                    </m:oMath>
                  </m:oMathPara>
                </a14:m>
                <a:endParaRPr lang="es-EC" sz="16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latin typeface="Cambria Math"/>
                        </a:rPr>
                        <m:t>𝑁𝑑</m:t>
                      </m:r>
                      <m:r>
                        <a:rPr lang="es-ES" sz="16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600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s-ES" sz="1600">
                              <a:latin typeface="Cambria Math"/>
                            </a:rPr>
                            <m:t>400</m:t>
                          </m:r>
                          <m:sSup>
                            <m:sSupPr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1600" i="1">
                                  <a:latin typeface="Cambria Math"/>
                                </a:rPr>
                                <m:t>𝑚𝑚</m:t>
                              </m:r>
                            </m:e>
                            <m:sup>
                              <m:r>
                                <a:rPr lang="es-ES" sz="16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sz="1600">
                              <a:latin typeface="Cambria Math"/>
                            </a:rPr>
                            <m:t> </m:t>
                          </m:r>
                        </m:den>
                      </m:f>
                    </m:oMath>
                  </m:oMathPara>
                </a14:m>
                <a:endParaRPr lang="es-EC" sz="1600" dirty="0" smtClean="0"/>
              </a:p>
              <a:p>
                <a:endParaRPr lang="es-ES" sz="160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00" i="1">
                          <a:latin typeface="Cambria Math"/>
                        </a:rPr>
                        <m:t>𝑁𝑑</m:t>
                      </m:r>
                      <m:r>
                        <a:rPr lang="es-ES" sz="1600">
                          <a:latin typeface="Cambria Math"/>
                        </a:rPr>
                        <m:t>=0,0025</m:t>
                      </m:r>
                    </m:oMath>
                  </m:oMathPara>
                </a14:m>
                <a:endParaRPr lang="es-EC" sz="1600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777" y="1857434"/>
                <a:ext cx="2664296" cy="155760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4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72"/>
          <a:stretch/>
        </p:blipFill>
        <p:spPr bwMode="auto">
          <a:xfrm>
            <a:off x="996178" y="4188826"/>
            <a:ext cx="2468895" cy="14004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5699134" y="1952425"/>
                <a:ext cx="2125325" cy="14768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ES" sz="1400" i="1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s-E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𝑁𝑑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∙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𝑠𝑖𝑛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∙60°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EC" sz="1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6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6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ES" sz="1600" i="1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s-ES" sz="16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6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600">
                              <a:latin typeface="Cambria Math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s-EC" sz="1600" i="1"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r>
                                <a:rPr lang="es-ES" sz="1600">
                                  <a:latin typeface="Cambria Math"/>
                                </a:rPr>
                                <m:t>0,04∙</m:t>
                              </m:r>
                              <m:r>
                                <a:rPr lang="es-ES" sz="1600" i="1">
                                  <a:latin typeface="Cambria Math"/>
                                </a:rPr>
                                <m:t>𝑠𝑖𝑛</m:t>
                              </m:r>
                              <m:r>
                                <a:rPr lang="es-ES" sz="1600">
                                  <a:latin typeface="Cambria Math"/>
                                </a:rPr>
                                <m:t>∙60°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s-EC" sz="1400" dirty="0" smtClean="0"/>
              </a:p>
              <a:p>
                <a:endParaRPr lang="es-EC" sz="1400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s-ES" sz="1400" i="1">
                              <a:latin typeface="Cambria Math"/>
                            </a:rPr>
                            <m:t>h</m:t>
                          </m:r>
                        </m:sub>
                      </m:sSub>
                      <m:r>
                        <a:rPr lang="es-ES" sz="1400">
                          <a:latin typeface="Cambria Math"/>
                        </a:rPr>
                        <m:t>=21</m:t>
                      </m:r>
                      <m:r>
                        <a:rPr lang="es-ES" sz="1400" i="1">
                          <a:latin typeface="Cambria Math"/>
                        </a:rPr>
                        <m:t>𝑚𝑚</m:t>
                      </m:r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9134" y="1952425"/>
                <a:ext cx="2125325" cy="147687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27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2" t="48031" r="36625" b="19556"/>
          <a:stretch/>
        </p:blipFill>
        <p:spPr bwMode="auto">
          <a:xfrm>
            <a:off x="4355976" y="3717032"/>
            <a:ext cx="2232248" cy="2172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66" t="39213" r="35831" b="18448"/>
          <a:stretch/>
        </p:blipFill>
        <p:spPr bwMode="auto">
          <a:xfrm>
            <a:off x="6852351" y="3717032"/>
            <a:ext cx="1944216" cy="2474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7961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2807258"/>
              </p:ext>
            </p:extLst>
          </p:nvPr>
        </p:nvGraphicFramePr>
        <p:xfrm>
          <a:off x="4895528" y="0"/>
          <a:ext cx="4217187" cy="371703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05729"/>
                <a:gridCol w="1405729"/>
                <a:gridCol w="1405729"/>
              </a:tblGrid>
              <a:tr h="347707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GRAVEDAD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9,8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m/s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38621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</a:rPr>
                        <a:t>DIÁMETRO VOLUMEN/ÁREA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0,00025-0,0005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mm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9081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DENSIDAD PARTÍCULA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1600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Kg/m3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59081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DENSIDAD GAS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1,204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kg/m3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573922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</a:rPr>
                        <a:t>VISCOSIDAD </a:t>
                      </a:r>
                      <a:r>
                        <a:rPr lang="es-ES" sz="900" dirty="0">
                          <a:effectLst/>
                        </a:rPr>
                        <a:t>DEL GAS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0,0000181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Pa.s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838621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</a:rPr>
                        <a:t>RELACIÓN </a:t>
                      </a:r>
                      <a:r>
                        <a:rPr lang="es-ES" sz="900" dirty="0">
                          <a:effectLst/>
                        </a:rPr>
                        <a:t>VOLUMÉTRICA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0,4-0,55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-------</a:t>
                      </a:r>
                      <a:endParaRPr lang="es-EC" sz="12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Rectángulo"/>
              <p:cNvSpPr/>
              <p:nvPr/>
            </p:nvSpPr>
            <p:spPr>
              <a:xfrm>
                <a:off x="5796136" y="4612348"/>
                <a:ext cx="2741391" cy="168745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𝑚𝑓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𝑅𝑒</m:t>
                          </m:r>
                          <m:r>
                            <a:rPr lang="es-ES" i="1">
                              <a:latin typeface="Cambria Math"/>
                            </a:rPr>
                            <m:t>∙</m:t>
                          </m:r>
                          <m:r>
                            <a:rPr lang="es-ES" i="1">
                              <a:latin typeface="Cambria Math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es-ES" i="1">
                                  <a:latin typeface="Cambria Math"/>
                                </a:rPr>
                                <m:t>𝑠𝑣</m:t>
                              </m:r>
                            </m:sub>
                          </m:sSub>
                          <m:r>
                            <a:rPr lang="es-ES" i="1">
                              <a:latin typeface="Cambria Math"/>
                            </a:rPr>
                            <m:t>∙</m:t>
                          </m:r>
                          <m:r>
                            <a:rPr lang="es-ES" i="1">
                              <a:latin typeface="Cambria Math"/>
                            </a:rPr>
                            <m:t>𝜌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𝑚𝑓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5∙0,0000181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0,5∙1600</m:t>
                          </m:r>
                        </m:den>
                      </m:f>
                      <m:r>
                        <a:rPr lang="es-E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𝑚𝑓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=0,14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𝑚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𝑠</m:t>
                          </m:r>
                        </m:den>
                      </m:f>
                      <m:r>
                        <a:rPr lang="es-ES" i="1">
                          <a:latin typeface="Cambria Math"/>
                        </a:rPr>
                        <m:t>=14</m:t>
                      </m:r>
                      <m:r>
                        <a:rPr lang="es-ES" i="1">
                          <a:latin typeface="Cambria Math"/>
                        </a:rPr>
                        <m:t>𝑐𝑚</m:t>
                      </m:r>
                      <m:r>
                        <a:rPr lang="es-ES" i="1">
                          <a:latin typeface="Cambria Math"/>
                        </a:rPr>
                        <m:t>/</m:t>
                      </m:r>
                      <m:r>
                        <a:rPr lang="es-ES" i="1">
                          <a:latin typeface="Cambria Math"/>
                        </a:rPr>
                        <m:t>𝑠</m:t>
                      </m:r>
                      <m:r>
                        <a:rPr lang="es-ES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8" name="7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6136" y="4612348"/>
                <a:ext cx="2741391" cy="1687450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186100" y="3999801"/>
                <a:ext cx="4290021" cy="22926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s-ES" i="1">
                            <a:latin typeface="Cambria Math"/>
                          </a:rPr>
                          <m:t>𝑟</m:t>
                        </m:r>
                      </m:sub>
                    </m:sSub>
                    <m:r>
                      <a:rPr lang="es-E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i="1">
                            <a:latin typeface="Cambria Math"/>
                          </a:rPr>
                          <m:t>9,8∙1,204∙</m:t>
                        </m:r>
                        <m:d>
                          <m:dPr>
                            <m:ctrlPr>
                              <a:rPr lang="es-EC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ES" i="1">
                                <a:latin typeface="Cambria Math"/>
                              </a:rPr>
                              <m:t>1600−1,204</m:t>
                            </m:r>
                          </m:e>
                        </m:d>
                        <m:r>
                          <a:rPr lang="es-ES" i="1">
                            <a:latin typeface="Cambria Math"/>
                          </a:rPr>
                          <m:t>∙</m:t>
                        </m:r>
                        <m:sSup>
                          <m:sSupPr>
                            <m:ctrlPr>
                              <a:rPr lang="es-EC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i="1">
                                <a:latin typeface="Cambria Math"/>
                              </a:rPr>
                              <m:t>0,0005</m:t>
                            </m:r>
                          </m:e>
                          <m:sup>
                            <m:r>
                              <a:rPr lang="es-E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s-EC" i="1">
                                <a:latin typeface="Cambria Math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s-EC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0,0000181</m:t>
                                </m:r>
                              </m:e>
                            </m:d>
                          </m:e>
                          <m:sup>
                            <m:r>
                              <a:rPr lang="es-ES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r>
                  <a:rPr lang="es-EC" i="1" dirty="0" smtClean="0"/>
                  <a:t>= 7200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300</m:t>
                          </m:r>
                          <m:d>
                            <m:d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1−0,4</m:t>
                              </m:r>
                            </m:e>
                          </m:d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7</m:t>
                          </m:r>
                        </m:den>
                      </m:f>
                      <m:r>
                        <a:rPr lang="es-EC" b="0" i="1" smtClean="0">
                          <a:latin typeface="Cambria Math"/>
                        </a:rPr>
                        <m:t>=25, 7</m:t>
                      </m:r>
                    </m:oMath>
                  </m:oMathPara>
                </a14:m>
                <a:endParaRPr lang="es-EC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0,4</m:t>
                              </m:r>
                            </m:e>
                            <m:sup>
                              <m:r>
                                <a:rPr lang="es-ES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1,75</m:t>
                          </m:r>
                        </m:den>
                      </m:f>
                      <m:r>
                        <a:rPr lang="es-EC" b="0" i="1" smtClean="0">
                          <a:latin typeface="Cambria Math"/>
                        </a:rPr>
                        <m:t>=,036</m:t>
                      </m:r>
                    </m:oMath>
                  </m:oMathPara>
                </a14:m>
                <a:endParaRPr lang="es-EC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/>
                        </a:rPr>
                        <m:t>𝑅𝑒</m:t>
                      </m:r>
                      <m:r>
                        <a:rPr lang="es-ES" i="1" smtClean="0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i="1">
                              <a:latin typeface="Cambria Math"/>
                            </a:rPr>
                          </m:ctrlPr>
                        </m:radPr>
                        <m:deg/>
                        <m:e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25,7</m:t>
                              </m:r>
                            </m:e>
                            <m:sup>
                              <m:r>
                                <a:rPr lang="es-E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s-ES" i="1">
                              <a:latin typeface="Cambria Math"/>
                            </a:rPr>
                            <m:t>+0,0366∙7200</m:t>
                          </m:r>
                        </m:e>
                      </m:rad>
                      <m:r>
                        <a:rPr lang="es-ES" i="1">
                          <a:latin typeface="Cambria Math"/>
                        </a:rPr>
                        <m:t>−25,7</m:t>
                      </m:r>
                      <m:r>
                        <a:rPr lang="es-EC" b="0" i="1" smtClean="0">
                          <a:latin typeface="Cambria Math"/>
                        </a:rPr>
                        <m:t>=5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100" y="3999801"/>
                <a:ext cx="4290021" cy="2292679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9 Rectángulo"/>
              <p:cNvSpPr/>
              <p:nvPr/>
            </p:nvSpPr>
            <p:spPr>
              <a:xfrm>
                <a:off x="323528" y="232907"/>
                <a:ext cx="4572000" cy="1539909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/>
                        </a:rPr>
                        <m:t>𝑔</m:t>
                      </m:r>
                      <m:r>
                        <a:rPr lang="es-ES" i="1" smtClean="0">
                          <a:latin typeface="Cambria Math"/>
                        </a:rPr>
                        <m:t>=</m:t>
                      </m:r>
                      <m:r>
                        <a:rPr lang="es-ES" i="1" smtClean="0">
                          <a:latin typeface="Cambria Math"/>
                        </a:rPr>
                        <m:t>𝐺𝑟𝑎𝑣𝑒𝑑𝑎𝑑</m:t>
                      </m:r>
                    </m:oMath>
                  </m:oMathPara>
                </a14:m>
                <a:endParaRPr lang="es-EC" i="1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𝜌</m:t>
                      </m:r>
                      <m:r>
                        <a:rPr lang="es-ES" i="1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Densidad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del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gas</m:t>
                      </m:r>
                      <m:r>
                        <a:rPr lang="es-ES">
                          <a:latin typeface="Cambria Math"/>
                        </a:rPr>
                        <m:t> (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aire</m:t>
                      </m:r>
                      <m:r>
                        <a:rPr lang="es-ES"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ρ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p</m:t>
                          </m:r>
                        </m:sub>
                      </m:sSub>
                      <m:r>
                        <a:rPr lang="es-ES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Densidad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del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lecho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s</m:t>
                      </m:r>
                      <m:r>
                        <a:rPr lang="es-ES">
                          <a:latin typeface="Cambria Math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lido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sv</m:t>
                          </m:r>
                        </m:sub>
                      </m:sSub>
                      <m:r>
                        <a:rPr lang="es-ES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Di</m:t>
                      </m:r>
                      <m:r>
                        <a:rPr lang="es-ES">
                          <a:latin typeface="Cambria Math"/>
                        </a:rPr>
                        <m:t>á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metro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part</m:t>
                      </m:r>
                      <m:r>
                        <a:rPr lang="es-ES">
                          <a:latin typeface="Cambria Math"/>
                        </a:rPr>
                        <m:t>í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cula</m:t>
                      </m:r>
                      <m:r>
                        <a:rPr lang="es-EC" b="0" i="0" smtClean="0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C" b="0" i="0" smtClean="0">
                          <a:latin typeface="Cambria Math"/>
                        </a:rPr>
                        <m:t>relaci</m:t>
                      </m:r>
                      <m:r>
                        <a:rPr lang="es-EC" b="0" i="0" smtClean="0">
                          <a:latin typeface="Cambria Math"/>
                        </a:rPr>
                        <m:t>ó</m:t>
                      </m:r>
                      <m:r>
                        <m:rPr>
                          <m:sty m:val="p"/>
                        </m:rPr>
                        <a:rPr lang="es-EC" b="0" i="0" smtClean="0">
                          <a:latin typeface="Cambria Math"/>
                        </a:rPr>
                        <m:t>n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volumen</m:t>
                      </m:r>
                    </m:oMath>
                  </m:oMathPara>
                </a14:m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μ</m:t>
                      </m:r>
                      <m:r>
                        <a:rPr lang="es-ES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Viscosidad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del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gas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10" name="9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528" y="232907"/>
                <a:ext cx="4572000" cy="1539909"/>
              </a:xfrm>
              <a:prstGeom prst="rect">
                <a:avLst/>
              </a:prstGeom>
              <a:blipFill rotWithShape="1">
                <a:blip r:embed="rId4"/>
                <a:stretch>
                  <a:fillRect b="-39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10 Rectángulo"/>
              <p:cNvSpPr/>
              <p:nvPr/>
            </p:nvSpPr>
            <p:spPr>
              <a:xfrm>
                <a:off x="483040" y="1916832"/>
                <a:ext cx="3993081" cy="10882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s-EC" sz="14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s-ES" sz="14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s-ES" sz="1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sz="1400" i="1">
                              <a:latin typeface="Cambria Math"/>
                            </a:rPr>
                            <m:t>𝑔</m:t>
                          </m:r>
                          <m:r>
                            <a:rPr lang="es-ES" sz="1400" i="1">
                              <a:latin typeface="Cambria Math"/>
                            </a:rPr>
                            <m:t>𝜌</m:t>
                          </m:r>
                          <m:d>
                            <m:d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i="1"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a:rPr lang="es-ES" sz="1400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  <m:r>
                                <a:rPr lang="es-ES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s-ES" sz="1400" i="1">
                                  <a:latin typeface="Cambria Math"/>
                                </a:rPr>
                                <m:t>𝜌</m:t>
                              </m:r>
                            </m:e>
                          </m:d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sSub>
                                <m:sSubPr>
                                  <m:ctrlPr>
                                    <a:rPr lang="es-EC" sz="1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s-ES" sz="1400" i="1">
                                      <a:latin typeface="Cambria Math"/>
                                    </a:rPr>
                                    <m:t>𝐷</m:t>
                                  </m:r>
                                </m:e>
                                <m:sub>
                                  <m:r>
                                    <a:rPr lang="es-ES" sz="1400" i="1">
                                      <a:latin typeface="Cambria Math"/>
                                    </a:rPr>
                                    <m:t>𝑠𝑣</m:t>
                                  </m:r>
                                </m:sub>
                              </m:sSub>
                            </m:e>
                            <m:sup>
                              <m:r>
                                <a:rPr lang="es-ES" sz="14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  <m:r>
                            <a:rPr lang="es-EC" sz="1400" b="0" i="1" smtClean="0">
                              <a:latin typeface="Cambria Math"/>
                            </a:rPr>
                            <m:t> </m:t>
                          </m:r>
                        </m:num>
                        <m:den>
                          <m:sSup>
                            <m:s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s-E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s-EC" sz="1400" b="0" i="1" smtClean="0">
                          <a:latin typeface="Cambria Math"/>
                        </a:rPr>
                        <m:t>      </m:t>
                      </m:r>
                      <m:r>
                        <a:rPr lang="es-ES" sz="1400" i="1">
                          <a:latin typeface="Cambria Math"/>
                        </a:rPr>
                        <m:t>𝑅𝑒</m:t>
                      </m:r>
                      <m:r>
                        <a:rPr lang="es-ES" sz="14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14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s-ES" sz="1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rad>
                      <m:r>
                        <a:rPr lang="es-ES" sz="1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C" sz="140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400" i="1">
                          <a:latin typeface="Cambria Math"/>
                        </a:rPr>
                        <m:t>𝑅𝑒</m:t>
                      </m:r>
                      <m:r>
                        <a:rPr lang="es-ES" sz="1400" i="1"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s-EC" sz="1400" i="1"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s-ES" sz="1400" i="1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s-ES" sz="1400" i="1">
                              <a:latin typeface="Cambria Math"/>
                            </a:rPr>
                            <m:t>+</m:t>
                          </m:r>
                          <m:sSub>
                            <m:sSub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s-EC" sz="14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s-ES" sz="1400" i="1"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s-ES" sz="14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e>
                      </m:rad>
                      <m:r>
                        <a:rPr lang="es-ES" sz="14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s-EC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sz="1400" i="1">
                              <a:latin typeface="Cambria Math"/>
                            </a:rPr>
                            <m:t>𝐶</m:t>
                          </m:r>
                        </m:e>
                        <m:sub>
                          <m:r>
                            <a:rPr lang="es-ES" sz="14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s-EC" sz="1400" dirty="0"/>
              </a:p>
            </p:txBody>
          </p:sp>
        </mc:Choice>
        <mc:Fallback xmlns="">
          <p:sp>
            <p:nvSpPr>
              <p:cNvPr id="11" name="10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040" y="1916832"/>
                <a:ext cx="3993081" cy="1088247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11 Rectángulo"/>
              <p:cNvSpPr/>
              <p:nvPr/>
            </p:nvSpPr>
            <p:spPr>
              <a:xfrm>
                <a:off x="827584" y="3273170"/>
                <a:ext cx="2612382" cy="5732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s-ES" i="1">
                            <a:latin typeface="Cambria Math"/>
                          </a:rPr>
                          <m:t>1</m:t>
                        </m:r>
                      </m:sub>
                    </m:sSub>
                    <m:r>
                      <a:rPr lang="es-E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r>
                          <a:rPr lang="es-ES" i="1">
                            <a:latin typeface="Cambria Math"/>
                          </a:rPr>
                          <m:t>300</m:t>
                        </m:r>
                        <m:d>
                          <m:dPr>
                            <m:ctrlPr>
                              <a:rPr lang="es-EC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s-ES" i="1">
                                <a:latin typeface="Cambria Math"/>
                              </a:rPr>
                              <m:t>1−</m:t>
                            </m:r>
                            <m:sSub>
                              <m:sSubPr>
                                <m:ctrlPr>
                                  <a:rPr lang="es-EC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s-ES" i="1">
                                    <a:latin typeface="Cambria Math"/>
                                  </a:rPr>
                                  <m:t>𝑚𝑓</m:t>
                                </m:r>
                              </m:sub>
                            </m:sSub>
                          </m:e>
                        </m:d>
                      </m:num>
                      <m:den>
                        <m:r>
                          <a:rPr lang="es-ES" i="1">
                            <a:latin typeface="Cambria Math"/>
                          </a:rPr>
                          <m:t>7</m:t>
                        </m:r>
                      </m:den>
                    </m:f>
                  </m:oMath>
                </a14:m>
                <a:r>
                  <a:rPr lang="es-EC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/>
                          </a:rPr>
                          <m:t>𝐶</m:t>
                        </m:r>
                      </m:e>
                      <m:sub>
                        <m:r>
                          <a:rPr lang="es-ES" i="1">
                            <a:latin typeface="Cambria Math"/>
                          </a:rPr>
                          <m:t>2</m:t>
                        </m:r>
                      </m:sub>
                    </m:sSub>
                    <m:r>
                      <a:rPr lang="es-ES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C" i="1">
                            <a:latin typeface="Cambria Math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s-EC" i="1">
                                <a:latin typeface="Cambria Math"/>
                              </a:rPr>
                            </m:ctrlPr>
                          </m:sSupPr>
                          <m:e>
                            <m:sSub>
                              <m:sSubPr>
                                <m:ctrlPr>
                                  <a:rPr lang="es-EC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a:rPr lang="es-ES" i="1">
                                    <a:latin typeface="Cambria Math"/>
                                  </a:rPr>
                                  <m:t>𝜀</m:t>
                                </m:r>
                              </m:e>
                              <m:sub>
                                <m:r>
                                  <a:rPr lang="es-ES" i="1">
                                    <a:latin typeface="Cambria Math"/>
                                  </a:rPr>
                                  <m:t>𝑚𝑓</m:t>
                                </m:r>
                              </m:sub>
                            </m:sSub>
                          </m:e>
                          <m:sup>
                            <m:r>
                              <a:rPr lang="es-ES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</m:num>
                      <m:den>
                        <m:r>
                          <a:rPr lang="es-ES" i="1">
                            <a:latin typeface="Cambria Math"/>
                          </a:rPr>
                          <m:t>1,75</m:t>
                        </m:r>
                      </m:den>
                    </m:f>
                  </m:oMath>
                </a14:m>
                <a:endParaRPr lang="es-EC" dirty="0"/>
              </a:p>
            </p:txBody>
          </p:sp>
        </mc:Choice>
        <mc:Fallback xmlns="">
          <p:sp>
            <p:nvSpPr>
              <p:cNvPr id="12" name="11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3273170"/>
                <a:ext cx="2612382" cy="573298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6967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000" dirty="0" smtClean="0"/>
              <a:t>REPRESENTACIÓN  DE FLUJO DENTRO DE LA CÁMARA  </a:t>
            </a:r>
            <a:endParaRPr lang="es-EC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3 Imagen"/>
          <p:cNvPicPr/>
          <p:nvPr/>
        </p:nvPicPr>
        <p:blipFill rotWithShape="1">
          <a:blip r:embed="rId2" cstate="print"/>
          <a:srcRect l="52308" t="53105" r="3956" b="14001"/>
          <a:stretch/>
        </p:blipFill>
        <p:spPr bwMode="auto">
          <a:xfrm>
            <a:off x="323528" y="1772816"/>
            <a:ext cx="8496944" cy="4176464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4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000" dirty="0" smtClean="0"/>
              <a:t>VALIDACIÓN CAE MEDIANTE SOFTWARE SOLIDWORKS.</a:t>
            </a:r>
            <a:endParaRPr lang="es-EC" sz="4000" dirty="0"/>
          </a:p>
        </p:txBody>
      </p:sp>
      <p:grpSp>
        <p:nvGrpSpPr>
          <p:cNvPr id="6" name="5 Grupo"/>
          <p:cNvGrpSpPr/>
          <p:nvPr/>
        </p:nvGrpSpPr>
        <p:grpSpPr>
          <a:xfrm>
            <a:off x="451968" y="1789806"/>
            <a:ext cx="7511939" cy="4303490"/>
            <a:chOff x="451968" y="1789806"/>
            <a:chExt cx="7511939" cy="4303490"/>
          </a:xfrm>
        </p:grpSpPr>
        <p:sp>
          <p:nvSpPr>
            <p:cNvPr id="4" name="3 Rectángulo"/>
            <p:cNvSpPr/>
            <p:nvPr/>
          </p:nvSpPr>
          <p:spPr>
            <a:xfrm>
              <a:off x="451968" y="3064388"/>
              <a:ext cx="3654152" cy="175432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lvl="0"/>
              <a:r>
                <a:rPr lang="de-DE" dirty="0"/>
                <a:t>Material placa: Acero AISI 1020</a:t>
              </a:r>
              <a:endParaRPr lang="es-EC" dirty="0"/>
            </a:p>
            <a:p>
              <a:pPr lvl="0"/>
              <a:r>
                <a:rPr lang="de-DE" dirty="0"/>
                <a:t>Espesor : 12 mm</a:t>
              </a:r>
              <a:endParaRPr lang="es-EC" dirty="0"/>
            </a:p>
            <a:p>
              <a:pPr lvl="0"/>
              <a:r>
                <a:rPr lang="de-DE" dirty="0"/>
                <a:t>Fuerza ejercida por el pistón: 3016 N</a:t>
              </a:r>
              <a:endParaRPr lang="es-EC" dirty="0"/>
            </a:p>
            <a:p>
              <a:pPr lvl="0"/>
              <a:r>
                <a:rPr lang="de-DE" dirty="0"/>
                <a:t>Presión ejercida por el cabezal de soplado: 6 bar</a:t>
              </a:r>
              <a:endParaRPr lang="es-EC" dirty="0"/>
            </a:p>
          </p:txBody>
        </p:sp>
        <p:pic>
          <p:nvPicPr>
            <p:cNvPr id="7" name="6 Imagen"/>
            <p:cNvPicPr/>
            <p:nvPr/>
          </p:nvPicPr>
          <p:blipFill rotWithShape="1">
            <a:blip r:embed="rId2" cstate="print"/>
            <a:srcRect l="22843" t="24439" r="37217" b="9641"/>
            <a:stretch/>
          </p:blipFill>
          <p:spPr bwMode="auto">
            <a:xfrm>
              <a:off x="4355976" y="1789806"/>
              <a:ext cx="3607931" cy="430349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8601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OBJETIVO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de-DE" dirty="0" smtClean="0"/>
          </a:p>
          <a:p>
            <a:endParaRPr lang="de-DE" dirty="0"/>
          </a:p>
          <a:p>
            <a:pPr marL="0" indent="0" algn="just">
              <a:lnSpc>
                <a:spcPct val="200000"/>
              </a:lnSpc>
              <a:buNone/>
            </a:pPr>
            <a:r>
              <a:rPr lang="de-DE" dirty="0" smtClean="0"/>
              <a:t>Rediseñar </a:t>
            </a:r>
            <a:r>
              <a:rPr lang="de-DE" dirty="0"/>
              <a:t>e implementar los sistemas de: alimentación, inyección de arena, </a:t>
            </a:r>
            <a:r>
              <a:rPr lang="de-DE" dirty="0" smtClean="0"/>
              <a:t>control y seguridad </a:t>
            </a:r>
            <a:r>
              <a:rPr lang="de-DE" dirty="0"/>
              <a:t>para la máquina noyera Z400 XinXing del área de fundición de la empresa Franz Viegener Área Andina S.A.</a:t>
            </a:r>
            <a:endParaRPr lang="es-EC" dirty="0"/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9311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INTERPRETACIÓN </a:t>
            </a:r>
            <a:r>
              <a:rPr lang="es-EC" dirty="0" smtClean="0"/>
              <a:t>RESULTADOS CAE</a:t>
            </a:r>
            <a:endParaRPr lang="es-EC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2952328" y="1814052"/>
                <a:ext cx="4572000" cy="410426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/>
                        </a:rPr>
                        <m:t>𝑖</m:t>
                      </m:r>
                      <m:r>
                        <a:rPr lang="es-E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  <m:r>
                            <a:rPr lang="es-ES" i="1">
                              <a:latin typeface="Cambria Math"/>
                            </a:rPr>
                            <m:t>𝑚𝑎𝑥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𝑚𝑎𝑥</m:t>
                      </m:r>
                      <m:r>
                        <a:rPr lang="es-ES" i="1">
                          <a:latin typeface="Cambria Math"/>
                        </a:rPr>
                        <m:t>&lt;</m:t>
                      </m:r>
                      <m:r>
                        <a:rPr lang="es-ES" i="1"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s-EC" dirty="0" smtClean="0"/>
              </a:p>
              <a:p>
                <a:pPr/>
                <a:r>
                  <a:rPr lang="es-EC" dirty="0"/>
                  <a:t/>
                </a:r>
                <a:br>
                  <a:rPr lang="es-EC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=0.66∙</m:t>
                      </m:r>
                      <m:r>
                        <a:rPr lang="es-ES" i="1">
                          <a:latin typeface="Cambria Math"/>
                        </a:rPr>
                        <m:t>𝑆𝑦</m:t>
                      </m:r>
                    </m:oMath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𝑆𝑦</m:t>
                      </m:r>
                      <m:r>
                        <a:rPr lang="es-ES" i="1">
                          <a:latin typeface="Cambria Math"/>
                        </a:rPr>
                        <m:t>=351571000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/>
                <a:r>
                  <a:rPr lang="es-EC" dirty="0"/>
                  <a:t/>
                </a:r>
                <a:br>
                  <a:rPr lang="es-EC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=0.66 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351571000</m:t>
                          </m:r>
                        </m:e>
                      </m:d>
                    </m:oMath>
                  </m:oMathPara>
                </a14:m>
                <a:endParaRPr lang="es-EC" dirty="0" smtClean="0"/>
              </a:p>
              <a:p>
                <a:pPr/>
                <a:r>
                  <a:rPr lang="es-EC" dirty="0"/>
                  <a:t/>
                </a:r>
                <a:br>
                  <a:rPr lang="es-EC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=232036860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𝑖</m:t>
                      </m:r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13150315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232036860</m:t>
                          </m:r>
                        </m:den>
                      </m:f>
                      <m:r>
                        <a:rPr lang="es-EC" b="0" i="1" smtClean="0">
                          <a:latin typeface="Cambria Math"/>
                        </a:rPr>
                        <m:t>=0,05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2328" y="1814052"/>
                <a:ext cx="4572000" cy="4104265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3235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000" dirty="0" smtClean="0"/>
              <a:t>VALIDACIÓN CAE MEDIANTE SOFTWARE SOLIDWORKS.</a:t>
            </a:r>
            <a:endParaRPr lang="es-EC" sz="4000" dirty="0"/>
          </a:p>
        </p:txBody>
      </p:sp>
      <p:grpSp>
        <p:nvGrpSpPr>
          <p:cNvPr id="8" name="7 Grupo"/>
          <p:cNvGrpSpPr/>
          <p:nvPr/>
        </p:nvGrpSpPr>
        <p:grpSpPr>
          <a:xfrm>
            <a:off x="818964" y="1916832"/>
            <a:ext cx="7641467" cy="4104456"/>
            <a:chOff x="818964" y="1916832"/>
            <a:chExt cx="7641467" cy="4104456"/>
          </a:xfrm>
        </p:grpSpPr>
        <p:sp>
          <p:nvSpPr>
            <p:cNvPr id="6" name="5 Rectángulo"/>
            <p:cNvSpPr/>
            <p:nvPr/>
          </p:nvSpPr>
          <p:spPr>
            <a:xfrm>
              <a:off x="818964" y="3645024"/>
              <a:ext cx="2934072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r>
                <a:rPr lang="es-ES" dirty="0"/>
                <a:t>Material: </a:t>
              </a:r>
              <a:r>
                <a:rPr lang="es-ES" dirty="0" smtClean="0"/>
                <a:t>Fundición gris</a:t>
              </a:r>
              <a:endParaRPr lang="es-EC" dirty="0"/>
            </a:p>
            <a:p>
              <a:r>
                <a:rPr lang="es-ES" dirty="0" smtClean="0"/>
                <a:t>Presión interna:	6 </a:t>
              </a:r>
              <a:r>
                <a:rPr lang="es-ES" dirty="0"/>
                <a:t>MPa </a:t>
              </a:r>
              <a:endParaRPr lang="es-EC" dirty="0"/>
            </a:p>
          </p:txBody>
        </p:sp>
        <p:pic>
          <p:nvPicPr>
            <p:cNvPr id="7" name="6 Imagen"/>
            <p:cNvPicPr/>
            <p:nvPr/>
          </p:nvPicPr>
          <p:blipFill rotWithShape="1">
            <a:blip r:embed="rId2" cstate="print"/>
            <a:srcRect l="41426" t="25219" r="3396" b="10894"/>
            <a:stretch/>
          </p:blipFill>
          <p:spPr bwMode="auto">
            <a:xfrm>
              <a:off x="3851920" y="1916832"/>
              <a:ext cx="4608511" cy="4104456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3951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5" name="4 Rectángulo"/>
              <p:cNvSpPr/>
              <p:nvPr/>
            </p:nvSpPr>
            <p:spPr>
              <a:xfrm>
                <a:off x="3119702" y="1712032"/>
                <a:ext cx="4572000" cy="438126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 smtClean="0">
                          <a:latin typeface="Cambria Math"/>
                        </a:rPr>
                        <m:t>𝑖</m:t>
                      </m:r>
                      <m:r>
                        <a:rPr lang="es-ES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  <m:r>
                            <a:rPr lang="es-ES" i="1">
                              <a:latin typeface="Cambria Math"/>
                            </a:rPr>
                            <m:t>𝑚𝑎𝑥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𝜎</m:t>
                          </m:r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𝑚𝑎𝑥</m:t>
                      </m:r>
                      <m:r>
                        <a:rPr lang="es-ES" i="1">
                          <a:latin typeface="Cambria Math"/>
                        </a:rPr>
                        <m:t>&lt;</m:t>
                      </m:r>
                      <m:r>
                        <a:rPr lang="es-ES" i="1">
                          <a:latin typeface="Cambria Math"/>
                        </a:rPr>
                        <m:t>𝜎</m:t>
                      </m:r>
                    </m:oMath>
                  </m:oMathPara>
                </a14:m>
                <a:endParaRPr lang="es-EC" dirty="0" smtClean="0"/>
              </a:p>
              <a:p>
                <a:pPr/>
                <a:r>
                  <a:rPr lang="es-EC" dirty="0"/>
                  <a:t/>
                </a:r>
                <a:br>
                  <a:rPr lang="es-EC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=0.66∙</m:t>
                      </m:r>
                      <m:r>
                        <a:rPr lang="es-ES" i="1">
                          <a:latin typeface="Cambria Math"/>
                        </a:rPr>
                        <m:t>𝑆𝑦</m:t>
                      </m:r>
                    </m:oMath>
                  </m:oMathPara>
                </a14:m>
                <a:endParaRPr lang="es-EC" dirty="0" smtClean="0"/>
              </a:p>
              <a:p>
                <a:pPr/>
                <a:r>
                  <a:rPr lang="es-EC" dirty="0"/>
                  <a:t/>
                </a:r>
                <a:br>
                  <a:rPr lang="es-EC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𝑆𝑦</m:t>
                      </m:r>
                      <m:r>
                        <a:rPr lang="es-ES" i="1">
                          <a:latin typeface="Cambria Math"/>
                        </a:rPr>
                        <m:t>=351571000 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𝑁</m:t>
                          </m:r>
                        </m:num>
                        <m:den>
                          <m:sSup>
                            <m:sSupPr>
                              <m:ctrlPr>
                                <a:rPr lang="es-EC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s-ES" i="1"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s-ES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s-EC" dirty="0" smtClean="0"/>
              </a:p>
              <a:p>
                <a:pPr/>
                <a:r>
                  <a:rPr lang="es-EC" dirty="0"/>
                  <a:t/>
                </a:r>
                <a:br>
                  <a:rPr lang="es-EC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=0.66 </m:t>
                      </m:r>
                      <m:d>
                        <m:dPr>
                          <m:ctrlPr>
                            <a:rPr lang="es-EC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s-ES" i="1">
                              <a:latin typeface="Cambria Math"/>
                            </a:rPr>
                            <m:t>351571000</m:t>
                          </m:r>
                        </m:e>
                      </m:d>
                    </m:oMath>
                  </m:oMathPara>
                </a14:m>
                <a:endParaRPr lang="es-EC" dirty="0" smtClean="0"/>
              </a:p>
              <a:p>
                <a:pPr/>
                <a:r>
                  <a:rPr lang="es-EC" dirty="0"/>
                  <a:t/>
                </a:r>
                <a:br>
                  <a:rPr lang="es-EC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𝜎</m:t>
                      </m:r>
                      <m:r>
                        <a:rPr lang="es-ES" i="1">
                          <a:latin typeface="Cambria Math"/>
                        </a:rPr>
                        <m:t>=232036860</m:t>
                      </m:r>
                    </m:oMath>
                  </m:oMathPara>
                </a14:m>
                <a:endParaRPr lang="es-EC" dirty="0" smtClean="0"/>
              </a:p>
              <a:p>
                <a:endParaRPr lang="es-EC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𝑖</m:t>
                      </m:r>
                      <m:r>
                        <a:rPr lang="es-ES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32598570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232036860</m:t>
                          </m:r>
                        </m:den>
                      </m:f>
                      <m:r>
                        <a:rPr lang="es-ES" i="1">
                          <a:latin typeface="Cambria Math"/>
                        </a:rPr>
                        <m:t>=0,14</m:t>
                      </m:r>
                    </m:oMath>
                  </m:oMathPara>
                </a14:m>
                <a:endParaRPr lang="es-EC" dirty="0"/>
              </a:p>
            </p:txBody>
          </p:sp>
        </mc:Choice>
        <mc:Fallback xmlns="">
          <p:sp>
            <p:nvSpPr>
              <p:cNvPr id="5" name="4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19702" y="1712032"/>
                <a:ext cx="4572000" cy="4381264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INTERPRETACION RESULTADOS CAE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5646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FABRICACIÓN</a:t>
            </a:r>
            <a:endParaRPr lang="es-EC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8" t="6458" r="19297"/>
          <a:stretch/>
        </p:blipFill>
        <p:spPr bwMode="auto">
          <a:xfrm>
            <a:off x="611560" y="1556792"/>
            <a:ext cx="1893892" cy="1979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5" t="5141" r="23589" b="3125"/>
          <a:stretch/>
        </p:blipFill>
        <p:spPr bwMode="auto">
          <a:xfrm>
            <a:off x="2846368" y="1723951"/>
            <a:ext cx="3312368" cy="1944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3" t="7359" r="18943" b="8770"/>
          <a:stretch/>
        </p:blipFill>
        <p:spPr bwMode="auto">
          <a:xfrm>
            <a:off x="5787854" y="1772816"/>
            <a:ext cx="2808312" cy="2077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2" t="3126" r="23589" b="6552"/>
          <a:stretch/>
        </p:blipFill>
        <p:spPr bwMode="auto">
          <a:xfrm>
            <a:off x="611560" y="3850234"/>
            <a:ext cx="2037908" cy="197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5" t="6553" r="13048" b="9174"/>
          <a:stretch/>
        </p:blipFill>
        <p:spPr bwMode="auto">
          <a:xfrm>
            <a:off x="3217250" y="3850234"/>
            <a:ext cx="2570604" cy="1830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6" t="1663" r="32885" b="4588"/>
          <a:stretch/>
        </p:blipFill>
        <p:spPr bwMode="auto">
          <a:xfrm>
            <a:off x="6731654" y="3947225"/>
            <a:ext cx="1291594" cy="1782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3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ENSAMBLE  Y MONTAJE CABEZAL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8" name="7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480" r="40823" b="4628"/>
          <a:stretch>
            <a:fillRect/>
          </a:stretch>
        </p:blipFill>
        <p:spPr bwMode="auto">
          <a:xfrm>
            <a:off x="467544" y="1772815"/>
            <a:ext cx="4968552" cy="3654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18" name="Picture 2" descr="C:\Users\user\Downloads\DSC0766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11828" r="7742" b="3012"/>
          <a:stretch/>
        </p:blipFill>
        <p:spPr bwMode="auto">
          <a:xfrm>
            <a:off x="5796136" y="1772816"/>
            <a:ext cx="2628292" cy="3654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97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8458200" cy="4267200"/>
          </a:xfrm>
        </p:spPr>
        <p:txBody>
          <a:bodyPr/>
          <a:lstStyle/>
          <a:p>
            <a:r>
              <a:rPr lang="es-EC" sz="6000" dirty="0" smtClean="0"/>
              <a:t>SISTEMA </a:t>
            </a:r>
            <a:r>
              <a:rPr lang="es-EC" sz="6000" dirty="0" smtClean="0"/>
              <a:t>ELÉCTRICO-ELECTRÓNICO</a:t>
            </a:r>
            <a:endParaRPr lang="es-EC" sz="60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222133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SECUENCIA DE FUNCIONAMIENTO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6" t="17329" r="18478" b="3629"/>
          <a:stretch/>
        </p:blipFill>
        <p:spPr bwMode="auto">
          <a:xfrm>
            <a:off x="1403648" y="1556792"/>
            <a:ext cx="6480719" cy="4643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01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CIRCUITO NEUMÁTICO</a:t>
            </a:r>
            <a:endParaRPr lang="es-EC" dirty="0"/>
          </a:p>
        </p:txBody>
      </p:sp>
      <p:grpSp>
        <p:nvGrpSpPr>
          <p:cNvPr id="4" name="3 Grupo"/>
          <p:cNvGrpSpPr/>
          <p:nvPr/>
        </p:nvGrpSpPr>
        <p:grpSpPr>
          <a:xfrm>
            <a:off x="539552" y="1628800"/>
            <a:ext cx="5332174" cy="2985720"/>
            <a:chOff x="539552" y="1628800"/>
            <a:chExt cx="5332174" cy="2985720"/>
          </a:xfrm>
        </p:grpSpPr>
        <p:pic>
          <p:nvPicPr>
            <p:cNvPr id="21506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625" b="7708"/>
            <a:stretch/>
          </p:blipFill>
          <p:spPr bwMode="auto">
            <a:xfrm>
              <a:off x="539552" y="1628800"/>
              <a:ext cx="5332174" cy="2448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 Rectángulo"/>
            <p:cNvSpPr/>
            <p:nvPr/>
          </p:nvSpPr>
          <p:spPr>
            <a:xfrm>
              <a:off x="1475656" y="3968189"/>
              <a:ext cx="2934072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C" dirty="0" smtClean="0"/>
                <a:t>ELECTROVÁLVULAS DEL SISTEMA</a:t>
              </a:r>
              <a:endParaRPr lang="es-EC" dirty="0"/>
            </a:p>
          </p:txBody>
        </p:sp>
      </p:grpSp>
      <p:grpSp>
        <p:nvGrpSpPr>
          <p:cNvPr id="5" name="4 Grupo"/>
          <p:cNvGrpSpPr/>
          <p:nvPr/>
        </p:nvGrpSpPr>
        <p:grpSpPr>
          <a:xfrm>
            <a:off x="5580112" y="2179280"/>
            <a:ext cx="2887386" cy="3958640"/>
            <a:chOff x="5580112" y="2179280"/>
            <a:chExt cx="2887386" cy="3958640"/>
          </a:xfrm>
        </p:grpSpPr>
        <p:pic>
          <p:nvPicPr>
            <p:cNvPr id="2150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909" t="3125" r="26309" b="3125"/>
            <a:stretch/>
          </p:blipFill>
          <p:spPr bwMode="auto">
            <a:xfrm>
              <a:off x="5580112" y="3140968"/>
              <a:ext cx="2887386" cy="2996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7 Rectángulo"/>
            <p:cNvSpPr/>
            <p:nvPr/>
          </p:nvSpPr>
          <p:spPr>
            <a:xfrm>
              <a:off x="6012160" y="2179280"/>
              <a:ext cx="2376264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ctr"/>
              <a:r>
                <a:rPr lang="es-EC" dirty="0" smtClean="0"/>
                <a:t>SOPLADO Y VIBRACIÓN</a:t>
              </a: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342686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LÓGICA DE CONTROL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556792"/>
            <a:ext cx="3816424" cy="43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4536504" cy="4340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705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dirty="0" smtClean="0"/>
              <a:t>EQUIPOS Y DISPOSITIVOS DE CONTROL</a:t>
            </a:r>
            <a:endParaRPr lang="es-EC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4" t="12601" r="37985" b="12198"/>
          <a:stretch/>
        </p:blipFill>
        <p:spPr bwMode="auto">
          <a:xfrm>
            <a:off x="395536" y="1556792"/>
            <a:ext cx="2974620" cy="4608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17238" r="7833" b="17439"/>
          <a:stretch/>
        </p:blipFill>
        <p:spPr bwMode="auto">
          <a:xfrm>
            <a:off x="3943573" y="1591909"/>
            <a:ext cx="3019110" cy="1288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33" t="10585" r="6813" b="26310"/>
          <a:stretch/>
        </p:blipFill>
        <p:spPr bwMode="auto">
          <a:xfrm>
            <a:off x="3918481" y="2992209"/>
            <a:ext cx="3576615" cy="1516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1714" r="14861" b="14214"/>
          <a:stretch/>
        </p:blipFill>
        <p:spPr bwMode="auto">
          <a:xfrm>
            <a:off x="3943573" y="4585024"/>
            <a:ext cx="1992441" cy="157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4436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000" dirty="0" smtClean="0"/>
              <a:t>ESTADO INICIAL DE LA MÁQUINA</a:t>
            </a:r>
            <a:endParaRPr lang="es-EC" dirty="0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80" t="26211" r="12118" b="14664"/>
          <a:stretch/>
        </p:blipFill>
        <p:spPr bwMode="auto">
          <a:xfrm>
            <a:off x="539552" y="1772816"/>
            <a:ext cx="8275320" cy="4325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526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BOTONERAS Y HMI</a:t>
            </a:r>
            <a:endParaRPr lang="es-EC" dirty="0"/>
          </a:p>
        </p:txBody>
      </p:sp>
      <p:pic>
        <p:nvPicPr>
          <p:cNvPr id="4" name="3 Imagen" descr="DSC0767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3" t="4871" r="5759" b="5550"/>
          <a:stretch>
            <a:fillRect/>
          </a:stretch>
        </p:blipFill>
        <p:spPr bwMode="auto">
          <a:xfrm>
            <a:off x="483986" y="1772816"/>
            <a:ext cx="2791869" cy="4032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Imagen" descr="DSC0767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5" r="15109" b="66399"/>
          <a:stretch>
            <a:fillRect/>
          </a:stretch>
        </p:blipFill>
        <p:spPr bwMode="auto">
          <a:xfrm>
            <a:off x="3893594" y="1700808"/>
            <a:ext cx="4784725" cy="145669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5 Rectángulo"/>
          <p:cNvSpPr/>
          <p:nvPr/>
        </p:nvSpPr>
        <p:spPr>
          <a:xfrm>
            <a:off x="3729672" y="3356992"/>
            <a:ext cx="5112568" cy="323165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s-EC" sz="1200" dirty="0" smtClean="0"/>
              <a:t>INDICADORES LUMINOSOS:</a:t>
            </a:r>
          </a:p>
          <a:p>
            <a:r>
              <a:rPr lang="es-EC" sz="1200" dirty="0" smtClean="0"/>
              <a:t>	220 V AC</a:t>
            </a:r>
          </a:p>
          <a:p>
            <a:r>
              <a:rPr lang="es-EC" sz="1200" dirty="0" smtClean="0"/>
              <a:t>	24 V DC</a:t>
            </a:r>
          </a:p>
          <a:p>
            <a:r>
              <a:rPr lang="es-EC" sz="1200" dirty="0" smtClean="0"/>
              <a:t>	EMERGENCIA</a:t>
            </a:r>
          </a:p>
          <a:p>
            <a:r>
              <a:rPr lang="es-EC" sz="1200" dirty="0" smtClean="0"/>
              <a:t>	TEMP. ENCENDIDO</a:t>
            </a:r>
          </a:p>
          <a:p>
            <a:r>
              <a:rPr lang="es-EC" sz="1200" dirty="0" smtClean="0"/>
              <a:t>SELECTORES:</a:t>
            </a:r>
          </a:p>
          <a:p>
            <a:r>
              <a:rPr lang="es-EC" sz="1200" dirty="0" smtClean="0"/>
              <a:t>	MODO OPERACIÓN </a:t>
            </a:r>
          </a:p>
          <a:p>
            <a:r>
              <a:rPr lang="es-EC" sz="1200" dirty="0" smtClean="0"/>
              <a:t>	ON-OFF TEMPERATURA</a:t>
            </a:r>
          </a:p>
          <a:p>
            <a:r>
              <a:rPr lang="es-EC" sz="1200" dirty="0" smtClean="0"/>
              <a:t>PULSADORES:</a:t>
            </a:r>
          </a:p>
          <a:p>
            <a:r>
              <a:rPr lang="es-EC" sz="1200" dirty="0" smtClean="0"/>
              <a:t>	APERTURA- CIERRE MATRIZ </a:t>
            </a:r>
            <a:r>
              <a:rPr lang="es-EC" sz="1000" dirty="0" smtClean="0"/>
              <a:t>(INICIO 	SEMIAUTOMÁTICO</a:t>
            </a:r>
            <a:r>
              <a:rPr lang="es-EC" sz="1200" dirty="0" smtClean="0"/>
              <a:t>)</a:t>
            </a:r>
          </a:p>
          <a:p>
            <a:r>
              <a:rPr lang="es-EC" sz="1200" dirty="0" smtClean="0"/>
              <a:t>	SALIDA- RETORNO CABEZALES</a:t>
            </a:r>
          </a:p>
          <a:p>
            <a:r>
              <a:rPr lang="es-EC" sz="1200" dirty="0" smtClean="0"/>
              <a:t>	VIBRACIÓN TOLVAS IZQ.-DER.</a:t>
            </a:r>
          </a:p>
          <a:p>
            <a:r>
              <a:rPr lang="es-EC" sz="1200" dirty="0" smtClean="0"/>
              <a:t>	SOPLADO IZQ.-DER.</a:t>
            </a:r>
          </a:p>
          <a:p>
            <a:r>
              <a:rPr lang="es-EC" sz="1200" dirty="0" smtClean="0"/>
              <a:t>	ON-OFF SELLADO</a:t>
            </a:r>
          </a:p>
          <a:p>
            <a:r>
              <a:rPr lang="es-EC" sz="1200" dirty="0" smtClean="0"/>
              <a:t>	RESET</a:t>
            </a:r>
          </a:p>
          <a:p>
            <a:r>
              <a:rPr lang="es-EC" sz="1200" dirty="0" smtClean="0"/>
              <a:t>	PARO EMERGENCIA</a:t>
            </a:r>
          </a:p>
          <a:p>
            <a:r>
              <a:rPr lang="es-EC" sz="1200" dirty="0" smtClean="0"/>
              <a:t>INTERFACE HUMANO MÁQUINA</a:t>
            </a:r>
            <a:endParaRPr lang="es-EC" sz="1200" dirty="0"/>
          </a:p>
        </p:txBody>
      </p:sp>
    </p:spTree>
    <p:extLst>
      <p:ext uri="{BB962C8B-B14F-4D97-AF65-F5344CB8AC3E}">
        <p14:creationId xmlns:p14="http://schemas.microsoft.com/office/powerpoint/2010/main" val="405732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800" dirty="0" smtClean="0"/>
              <a:t>ELEMENTOS NECESARIOS EN LA MÁQUINA</a:t>
            </a:r>
            <a:endParaRPr lang="es-EC" sz="48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pSp>
        <p:nvGrpSpPr>
          <p:cNvPr id="11" name="10 Grupo"/>
          <p:cNvGrpSpPr/>
          <p:nvPr/>
        </p:nvGrpSpPr>
        <p:grpSpPr>
          <a:xfrm>
            <a:off x="2890158" y="1845434"/>
            <a:ext cx="2966085" cy="3804479"/>
            <a:chOff x="2890158" y="1845434"/>
            <a:chExt cx="2966085" cy="3804479"/>
          </a:xfrm>
        </p:grpSpPr>
        <p:pic>
          <p:nvPicPr>
            <p:cNvPr id="4" name="3 Imagen" descr="C:\Users\Negros\Dropbox\Tesis F.V\IMAGENES\maquina_montaje\Montaje\DSC06918.JPG"/>
            <p:cNvPicPr/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621" t="34251" r="5199"/>
            <a:stretch/>
          </p:blipFill>
          <p:spPr bwMode="auto">
            <a:xfrm>
              <a:off x="2890158" y="4087178"/>
              <a:ext cx="2966085" cy="15627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5" name="4 Imagen" descr="06052013405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276" t="9007" r="13211" b="21832"/>
            <a:stretch>
              <a:fillRect/>
            </a:stretch>
          </p:blipFill>
          <p:spPr bwMode="auto">
            <a:xfrm>
              <a:off x="3692162" y="1845434"/>
              <a:ext cx="1527910" cy="179959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0" name="9 Grupo"/>
          <p:cNvGrpSpPr/>
          <p:nvPr/>
        </p:nvGrpSpPr>
        <p:grpSpPr>
          <a:xfrm>
            <a:off x="673407" y="1963865"/>
            <a:ext cx="1349375" cy="3763419"/>
            <a:chOff x="673407" y="1963865"/>
            <a:chExt cx="1349375" cy="3763419"/>
          </a:xfrm>
        </p:grpSpPr>
        <p:pic>
          <p:nvPicPr>
            <p:cNvPr id="7" name="6 Imagen" descr="09052013407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08" t="4121" b="14961"/>
            <a:stretch>
              <a:fillRect/>
            </a:stretch>
          </p:blipFill>
          <p:spPr bwMode="auto">
            <a:xfrm>
              <a:off x="673407" y="3927694"/>
              <a:ext cx="1349375" cy="179959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7 Imagen" descr="09052013413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993" t="4971" r="13435" b="17648"/>
            <a:stretch>
              <a:fillRect/>
            </a:stretch>
          </p:blipFill>
          <p:spPr bwMode="auto">
            <a:xfrm>
              <a:off x="683568" y="1963865"/>
              <a:ext cx="1339214" cy="1681159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11 Grupo"/>
          <p:cNvGrpSpPr/>
          <p:nvPr/>
        </p:nvGrpSpPr>
        <p:grpSpPr>
          <a:xfrm>
            <a:off x="6300192" y="1988840"/>
            <a:ext cx="1949777" cy="3661073"/>
            <a:chOff x="6300192" y="1988840"/>
            <a:chExt cx="1949777" cy="3661073"/>
          </a:xfrm>
        </p:grpSpPr>
        <p:pic>
          <p:nvPicPr>
            <p:cNvPr id="6" name="5 Imagen" descr="DSC06761"/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95" t="10439" r="12564" b="7338"/>
            <a:stretch>
              <a:fillRect/>
            </a:stretch>
          </p:blipFill>
          <p:spPr bwMode="auto">
            <a:xfrm>
              <a:off x="6329729" y="4005065"/>
              <a:ext cx="1920240" cy="164484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8 Imagen" descr="DSC07619"/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52" t="18584" r="17657" b="5556"/>
            <a:stretch>
              <a:fillRect/>
            </a:stretch>
          </p:blipFill>
          <p:spPr bwMode="auto">
            <a:xfrm>
              <a:off x="6300192" y="1988840"/>
              <a:ext cx="1920240" cy="1656184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70774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CONTROLADOR DE TEMPERATURA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pSp>
        <p:nvGrpSpPr>
          <p:cNvPr id="4" name="3 Grupo"/>
          <p:cNvGrpSpPr/>
          <p:nvPr/>
        </p:nvGrpSpPr>
        <p:grpSpPr>
          <a:xfrm>
            <a:off x="467544" y="1628800"/>
            <a:ext cx="8223656" cy="4654145"/>
            <a:chOff x="467544" y="1628800"/>
            <a:chExt cx="8223656" cy="4654145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39" t="16734" r="23672" b="13104"/>
            <a:stretch/>
          </p:blipFill>
          <p:spPr bwMode="auto">
            <a:xfrm>
              <a:off x="467544" y="1628800"/>
              <a:ext cx="6499754" cy="4654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5 Rectángulo"/>
            <p:cNvSpPr/>
            <p:nvPr/>
          </p:nvSpPr>
          <p:spPr>
            <a:xfrm>
              <a:off x="7092280" y="3163772"/>
              <a:ext cx="1598920" cy="1200329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algn="just"/>
              <a:r>
                <a:rPr lang="es-EC" sz="1200" dirty="0" smtClean="0"/>
                <a:t>IMÁGENES CÁMARA TERMOGRÁFICA </a:t>
              </a:r>
            </a:p>
            <a:p>
              <a:pPr algn="just"/>
              <a:r>
                <a:rPr lang="es-EC" sz="1200" dirty="0" smtClean="0"/>
                <a:t>DETERMINACIÓN DE ZONAS A CONTROLAR</a:t>
              </a:r>
              <a:endParaRPr lang="es-EC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6081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CONTROLADOR DE TEMPERATURA</a:t>
            </a:r>
            <a:endParaRPr lang="es-EC" dirty="0"/>
          </a:p>
        </p:txBody>
      </p:sp>
      <p:sp>
        <p:nvSpPr>
          <p:cNvPr id="16" name="15 Flecha abajo"/>
          <p:cNvSpPr/>
          <p:nvPr/>
        </p:nvSpPr>
        <p:spPr>
          <a:xfrm rot="14869569">
            <a:off x="5629575" y="2713039"/>
            <a:ext cx="648072" cy="1058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7" name="16 Flecha abajo"/>
          <p:cNvSpPr/>
          <p:nvPr/>
        </p:nvSpPr>
        <p:spPr>
          <a:xfrm rot="17179884">
            <a:off x="5642970" y="3711284"/>
            <a:ext cx="648072" cy="1058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17 Flecha abajo"/>
          <p:cNvSpPr/>
          <p:nvPr/>
        </p:nvSpPr>
        <p:spPr>
          <a:xfrm rot="16200000">
            <a:off x="3262923" y="3311314"/>
            <a:ext cx="648072" cy="10584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grpSp>
        <p:nvGrpSpPr>
          <p:cNvPr id="30" name="29 Grupo"/>
          <p:cNvGrpSpPr/>
          <p:nvPr/>
        </p:nvGrpSpPr>
        <p:grpSpPr>
          <a:xfrm>
            <a:off x="1079078" y="3106504"/>
            <a:ext cx="1525595" cy="1725843"/>
            <a:chOff x="1079078" y="3106504"/>
            <a:chExt cx="1525595" cy="1725843"/>
          </a:xfrm>
        </p:grpSpPr>
        <p:sp>
          <p:nvSpPr>
            <p:cNvPr id="22" name="21 Lágrima"/>
            <p:cNvSpPr/>
            <p:nvPr/>
          </p:nvSpPr>
          <p:spPr>
            <a:xfrm rot="2443266">
              <a:off x="1079078" y="3106504"/>
              <a:ext cx="1525595" cy="1725843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3" name="22 Rectángulo"/>
            <p:cNvSpPr/>
            <p:nvPr/>
          </p:nvSpPr>
          <p:spPr>
            <a:xfrm>
              <a:off x="1166927" y="3666560"/>
              <a:ext cx="134989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b="1" dirty="0" smtClean="0">
                  <a:solidFill>
                    <a:schemeClr val="bg1"/>
                  </a:solidFill>
                </a:rPr>
                <a:t>SET POINT </a:t>
              </a:r>
            </a:p>
            <a:p>
              <a:pPr algn="ctr"/>
              <a:r>
                <a:rPr lang="es-EC" sz="1100" b="1" dirty="0" smtClean="0">
                  <a:solidFill>
                    <a:schemeClr val="bg1"/>
                  </a:solidFill>
                </a:rPr>
                <a:t>TEMPERATURA CENTRAL</a:t>
              </a:r>
              <a:endParaRPr lang="es-EC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3" name="32 Grupo"/>
          <p:cNvGrpSpPr/>
          <p:nvPr/>
        </p:nvGrpSpPr>
        <p:grpSpPr>
          <a:xfrm>
            <a:off x="6841522" y="2375571"/>
            <a:ext cx="1349896" cy="1185925"/>
            <a:chOff x="6841522" y="2375571"/>
            <a:chExt cx="1349896" cy="1185925"/>
          </a:xfrm>
        </p:grpSpPr>
        <p:sp>
          <p:nvSpPr>
            <p:cNvPr id="24" name="23 Lágrima"/>
            <p:cNvSpPr/>
            <p:nvPr/>
          </p:nvSpPr>
          <p:spPr>
            <a:xfrm rot="13391646">
              <a:off x="6895428" y="2375571"/>
              <a:ext cx="1153937" cy="118592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6" name="25 Rectángulo"/>
            <p:cNvSpPr/>
            <p:nvPr/>
          </p:nvSpPr>
          <p:spPr>
            <a:xfrm>
              <a:off x="6841522" y="2631079"/>
              <a:ext cx="134989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b="1" dirty="0" smtClean="0">
                  <a:solidFill>
                    <a:schemeClr val="bg1"/>
                  </a:solidFill>
                </a:rPr>
                <a:t>SET POINT </a:t>
              </a:r>
            </a:p>
            <a:p>
              <a:pPr algn="ctr"/>
              <a:r>
                <a:rPr lang="es-EC" sz="1100" b="1" dirty="0" smtClean="0">
                  <a:solidFill>
                    <a:schemeClr val="bg1"/>
                  </a:solidFill>
                </a:rPr>
                <a:t>TEMPERATURA LATERAL IZQ.</a:t>
              </a:r>
              <a:endParaRPr lang="es-EC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31 Grupo"/>
          <p:cNvGrpSpPr/>
          <p:nvPr/>
        </p:nvGrpSpPr>
        <p:grpSpPr>
          <a:xfrm>
            <a:off x="6797448" y="4027450"/>
            <a:ext cx="1349896" cy="1037182"/>
            <a:chOff x="6797448" y="4027450"/>
            <a:chExt cx="1349896" cy="1037182"/>
          </a:xfrm>
        </p:grpSpPr>
        <p:sp>
          <p:nvSpPr>
            <p:cNvPr id="25" name="24 Lágrima"/>
            <p:cNvSpPr/>
            <p:nvPr/>
          </p:nvSpPr>
          <p:spPr>
            <a:xfrm rot="14508332">
              <a:off x="6970381" y="3905083"/>
              <a:ext cx="1037182" cy="1281915"/>
            </a:xfrm>
            <a:prstGeom prst="teardrop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C" dirty="0"/>
            </a:p>
          </p:txBody>
        </p:sp>
        <p:sp>
          <p:nvSpPr>
            <p:cNvPr id="27" name="26 Rectángulo"/>
            <p:cNvSpPr/>
            <p:nvPr/>
          </p:nvSpPr>
          <p:spPr>
            <a:xfrm>
              <a:off x="6797448" y="4266724"/>
              <a:ext cx="1349896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b="1" dirty="0" smtClean="0">
                  <a:solidFill>
                    <a:schemeClr val="bg1"/>
                  </a:solidFill>
                </a:rPr>
                <a:t>SET POINT </a:t>
              </a:r>
            </a:p>
            <a:p>
              <a:pPr algn="ctr"/>
              <a:r>
                <a:rPr lang="es-EC" sz="1100" b="1" dirty="0" smtClean="0">
                  <a:solidFill>
                    <a:schemeClr val="bg1"/>
                  </a:solidFill>
                </a:rPr>
                <a:t>TEMPERATURA LATERAL DER..</a:t>
              </a:r>
              <a:endParaRPr lang="es-EC" sz="11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30 Grupo"/>
          <p:cNvGrpSpPr/>
          <p:nvPr/>
        </p:nvGrpSpPr>
        <p:grpSpPr>
          <a:xfrm>
            <a:off x="4122431" y="2384755"/>
            <a:ext cx="1844575" cy="2736305"/>
            <a:chOff x="4122431" y="2384755"/>
            <a:chExt cx="1844575" cy="2736305"/>
          </a:xfrm>
        </p:grpSpPr>
        <p:sp>
          <p:nvSpPr>
            <p:cNvPr id="15" name="14 Forma"/>
            <p:cNvSpPr/>
            <p:nvPr/>
          </p:nvSpPr>
          <p:spPr>
            <a:xfrm rot="5400000">
              <a:off x="3676566" y="2830621"/>
              <a:ext cx="2736305" cy="1844574"/>
            </a:xfrm>
            <a:prstGeom prst="funnel">
              <a:avLst/>
            </a:prstGeom>
          </p:spPr>
          <p:style>
            <a:lnRef idx="1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s-EC" dirty="0"/>
            </a:p>
          </p:txBody>
        </p:sp>
        <p:sp>
          <p:nvSpPr>
            <p:cNvPr id="28" name="27 Rectángulo"/>
            <p:cNvSpPr/>
            <p:nvPr/>
          </p:nvSpPr>
          <p:spPr>
            <a:xfrm>
              <a:off x="4122431" y="3441977"/>
              <a:ext cx="1368153" cy="6001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EC" sz="1100" b="1" dirty="0" smtClean="0"/>
                <a:t>ASIGNACIÓN </a:t>
              </a:r>
            </a:p>
            <a:p>
              <a:pPr algn="ctr"/>
              <a:r>
                <a:rPr lang="es-EC" sz="1100" b="1" dirty="0" smtClean="0"/>
                <a:t>VALORES DE </a:t>
              </a:r>
            </a:p>
            <a:p>
              <a:pPr algn="ctr"/>
              <a:r>
                <a:rPr lang="es-EC" sz="1100" b="1" dirty="0" smtClean="0"/>
                <a:t>TEMPERATURA</a:t>
              </a:r>
              <a:endParaRPr lang="es-EC" sz="11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06774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 animBg="1"/>
      <p:bldP spid="17" grpId="0" animBg="1"/>
      <p:bldP spid="1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dirty="0" smtClean="0"/>
              <a:t>RELACIÓN TEMPERATURA </a:t>
            </a:r>
            <a:br>
              <a:rPr lang="es-EC" sz="4400" dirty="0" smtClean="0"/>
            </a:br>
            <a:r>
              <a:rPr lang="es-EC" sz="4400" dirty="0" smtClean="0"/>
              <a:t>CENTRAL vs. LATERAL</a:t>
            </a:r>
            <a:endParaRPr lang="es-EC" sz="44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pSp>
        <p:nvGrpSpPr>
          <p:cNvPr id="8" name="7 Grupo"/>
          <p:cNvGrpSpPr/>
          <p:nvPr/>
        </p:nvGrpSpPr>
        <p:grpSpPr>
          <a:xfrm>
            <a:off x="467544" y="1687379"/>
            <a:ext cx="8451931" cy="2073275"/>
            <a:chOff x="467544" y="1687379"/>
            <a:chExt cx="8451931" cy="2073275"/>
          </a:xfrm>
        </p:grpSpPr>
        <p:pic>
          <p:nvPicPr>
            <p:cNvPr id="4" name="3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544" y="1687379"/>
              <a:ext cx="4780280" cy="2073275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5 Rectángulo"/>
                <p:cNvSpPr/>
                <p:nvPr/>
              </p:nvSpPr>
              <p:spPr>
                <a:xfrm>
                  <a:off x="5220072" y="2293633"/>
                  <a:ext cx="3699403" cy="607474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600" i="1">
                            <a:latin typeface="Cambria Math"/>
                          </a:rPr>
                          <m:t>𝑆𝑃𝐼𝐼</m:t>
                        </m:r>
                        <m:r>
                          <a:rPr lang="es-ES" sz="1600" i="1">
                            <a:latin typeface="Cambria Math"/>
                          </a:rPr>
                          <m:t>=−0,000004</m:t>
                        </m:r>
                        <m:sSup>
                          <m:sSupPr>
                            <m:ctrlPr>
                              <a:rPr lang="es-EC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600" i="1">
                                <a:latin typeface="Cambria Math"/>
                              </a:rPr>
                              <m:t>𝑆𝑃𝐼𝐶</m:t>
                            </m:r>
                          </m:e>
                          <m:sup>
                            <m:r>
                              <a:rPr lang="es-ES" sz="16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s-ES" sz="1600" i="1">
                            <a:latin typeface="Cambria Math"/>
                          </a:rPr>
                          <m:t>+0,003</m:t>
                        </m:r>
                        <m:sSup>
                          <m:sSupPr>
                            <m:ctrlPr>
                              <a:rPr lang="es-EC" sz="16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600" i="1">
                                <a:latin typeface="Cambria Math"/>
                              </a:rPr>
                              <m:t>𝑆𝑃𝐼𝐶</m:t>
                            </m:r>
                          </m:e>
                          <m:sup>
                            <m:r>
                              <a:rPr lang="es-ES" sz="16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S" sz="1600" i="1">
                            <a:latin typeface="Cambria Math"/>
                          </a:rPr>
                          <m:t>+0,0902</m:t>
                        </m:r>
                        <m:r>
                          <a:rPr lang="es-ES" sz="1600" i="1">
                            <a:latin typeface="Cambria Math"/>
                          </a:rPr>
                          <m:t>𝑆𝑃𝐼𝐶</m:t>
                        </m:r>
                        <m:r>
                          <a:rPr lang="es-ES" sz="1600" i="1">
                            <a:latin typeface="Cambria Math"/>
                          </a:rPr>
                          <m:t>+23,175</m:t>
                        </m:r>
                      </m:oMath>
                    </m:oMathPara>
                  </a14:m>
                  <a:endParaRPr lang="es-EC" sz="1600" dirty="0"/>
                </a:p>
              </p:txBody>
            </p:sp>
          </mc:Choice>
          <mc:Fallback xmlns="">
            <p:sp>
              <p:nvSpPr>
                <p:cNvPr id="6" name="5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2293633"/>
                  <a:ext cx="3699403" cy="60747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8 Grupo"/>
          <p:cNvGrpSpPr/>
          <p:nvPr/>
        </p:nvGrpSpPr>
        <p:grpSpPr>
          <a:xfrm>
            <a:off x="462302" y="4005064"/>
            <a:ext cx="8453665" cy="2187575"/>
            <a:chOff x="465810" y="4005064"/>
            <a:chExt cx="8453665" cy="2187575"/>
          </a:xfrm>
        </p:grpSpPr>
        <p:pic>
          <p:nvPicPr>
            <p:cNvPr id="5" name="4 Imagen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5810" y="4005064"/>
              <a:ext cx="4741545" cy="2187575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6 Rectángulo"/>
                <p:cNvSpPr/>
                <p:nvPr/>
              </p:nvSpPr>
              <p:spPr>
                <a:xfrm>
                  <a:off x="5220072" y="4758703"/>
                  <a:ext cx="3699403" cy="575286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500" i="1">
                            <a:latin typeface="Cambria Math"/>
                          </a:rPr>
                          <m:t>𝑆𝑃𝐼𝑆</m:t>
                        </m:r>
                        <m:r>
                          <a:rPr lang="es-ES" sz="1500" i="1">
                            <a:latin typeface="Cambria Math"/>
                          </a:rPr>
                          <m:t>=−0,000004</m:t>
                        </m:r>
                        <m:sSup>
                          <m:sSupPr>
                            <m:ctrlPr>
                              <a:rPr lang="es-EC" sz="15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500" i="1">
                                <a:latin typeface="Cambria Math"/>
                              </a:rPr>
                              <m:t>𝑆𝑃𝐶𝑆</m:t>
                            </m:r>
                          </m:e>
                          <m:sup>
                            <m:r>
                              <a:rPr lang="es-ES" sz="15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s-ES" sz="1500" i="1">
                            <a:latin typeface="Cambria Math"/>
                          </a:rPr>
                          <m:t>+0,0025</m:t>
                        </m:r>
                        <m:sSup>
                          <m:sSupPr>
                            <m:ctrlPr>
                              <a:rPr lang="es-EC" sz="15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500" i="1">
                                <a:latin typeface="Cambria Math"/>
                              </a:rPr>
                              <m:t>𝑆𝑃𝐶𝑆</m:t>
                            </m:r>
                          </m:e>
                          <m:sup>
                            <m:r>
                              <a:rPr lang="es-ES" sz="15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S" sz="1500" i="1">
                            <a:latin typeface="Cambria Math"/>
                          </a:rPr>
                          <m:t>+0,4999</m:t>
                        </m:r>
                        <m:r>
                          <a:rPr lang="es-ES" sz="1500" i="1">
                            <a:latin typeface="Cambria Math"/>
                          </a:rPr>
                          <m:t>𝑆𝑃𝐶𝑆</m:t>
                        </m:r>
                        <m:r>
                          <a:rPr lang="es-ES" sz="1500" i="1">
                            <a:latin typeface="Cambria Math"/>
                          </a:rPr>
                          <m:t>+6,4599</m:t>
                        </m:r>
                      </m:oMath>
                    </m:oMathPara>
                  </a14:m>
                  <a:endParaRPr lang="es-EC" sz="1500" dirty="0"/>
                </a:p>
              </p:txBody>
            </p:sp>
          </mc:Choice>
          <mc:Fallback xmlns="">
            <p:sp>
              <p:nvSpPr>
                <p:cNvPr id="7" name="6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20072" y="4758703"/>
                  <a:ext cx="3699403" cy="575286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5034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400" dirty="0" smtClean="0"/>
              <a:t>RELACIÓN TEMPERATURA </a:t>
            </a:r>
            <a:br>
              <a:rPr lang="es-EC" sz="4400" dirty="0" smtClean="0"/>
            </a:br>
            <a:r>
              <a:rPr lang="es-EC" sz="4400" dirty="0" smtClean="0"/>
              <a:t>CENTRAL vs. LATERAL</a:t>
            </a:r>
            <a:endParaRPr lang="es-EC" sz="4400" dirty="0"/>
          </a:p>
        </p:txBody>
      </p:sp>
      <p:grpSp>
        <p:nvGrpSpPr>
          <p:cNvPr id="11" name="10 Grupo"/>
          <p:cNvGrpSpPr/>
          <p:nvPr/>
        </p:nvGrpSpPr>
        <p:grpSpPr>
          <a:xfrm>
            <a:off x="251520" y="1700808"/>
            <a:ext cx="8568952" cy="2001520"/>
            <a:chOff x="251520" y="1700808"/>
            <a:chExt cx="8568952" cy="2001520"/>
          </a:xfrm>
        </p:grpSpPr>
        <p:pic>
          <p:nvPicPr>
            <p:cNvPr id="4" name="3 Imagen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1700808"/>
              <a:ext cx="4697730" cy="2001520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8 Rectángulo"/>
                <p:cNvSpPr/>
                <p:nvPr/>
              </p:nvSpPr>
              <p:spPr>
                <a:xfrm>
                  <a:off x="5019100" y="2365642"/>
                  <a:ext cx="3801372" cy="543034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i="1" smtClean="0">
                            <a:latin typeface="Cambria Math"/>
                          </a:rPr>
                          <m:t>𝑆𝑃𝐷𝐼</m:t>
                        </m:r>
                        <m:r>
                          <a:rPr lang="es-ES" sz="1400" i="1" smtClean="0">
                            <a:latin typeface="Cambria Math"/>
                          </a:rPr>
                          <m:t>=−0,000002</m:t>
                        </m:r>
                        <m:sSup>
                          <m:sSupPr>
                            <m:ctrlPr>
                              <a:rPr lang="es-EC" sz="1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400" i="1">
                                <a:latin typeface="Cambria Math"/>
                              </a:rPr>
                              <m:t>𝑆𝑃𝐶𝐼</m:t>
                            </m:r>
                          </m:e>
                          <m:sup>
                            <m:r>
                              <a:rPr lang="es-ES" sz="14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s-ES" sz="1400" i="1">
                            <a:latin typeface="Cambria Math"/>
                          </a:rPr>
                          <m:t>+0,0019</m:t>
                        </m:r>
                        <m:sSup>
                          <m:sSupPr>
                            <m:ctrlPr>
                              <a:rPr lang="es-EC" sz="1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400" i="1">
                                <a:latin typeface="Cambria Math"/>
                              </a:rPr>
                              <m:t>𝑆𝑃𝐶𝐼</m:t>
                            </m:r>
                          </m:e>
                          <m:sup>
                            <m:r>
                              <a:rPr lang="es-ES" sz="1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S" sz="1400" i="1">
                            <a:latin typeface="Cambria Math"/>
                          </a:rPr>
                          <m:t>+0,3043</m:t>
                        </m:r>
                        <m:r>
                          <a:rPr lang="es-ES" sz="1400" i="1">
                            <a:latin typeface="Cambria Math"/>
                          </a:rPr>
                          <m:t>𝑆𝑃𝐶𝐼</m:t>
                        </m:r>
                        <m:r>
                          <a:rPr lang="es-ES" sz="1400" i="1">
                            <a:latin typeface="Cambria Math"/>
                          </a:rPr>
                          <m:t>+18,405</m:t>
                        </m:r>
                      </m:oMath>
                    </m:oMathPara>
                  </a14:m>
                  <a:endParaRPr lang="es-EC" sz="1400" dirty="0"/>
                </a:p>
              </p:txBody>
            </p:sp>
          </mc:Choice>
          <mc:Fallback xmlns="">
            <p:sp>
              <p:nvSpPr>
                <p:cNvPr id="9" name="8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19100" y="2365642"/>
                  <a:ext cx="3801372" cy="54303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11 Grupo"/>
          <p:cNvGrpSpPr/>
          <p:nvPr/>
        </p:nvGrpSpPr>
        <p:grpSpPr>
          <a:xfrm>
            <a:off x="251520" y="3951947"/>
            <a:ext cx="8585454" cy="2285365"/>
            <a:chOff x="251520" y="3951947"/>
            <a:chExt cx="8585454" cy="2285365"/>
          </a:xfrm>
        </p:grpSpPr>
        <p:pic>
          <p:nvPicPr>
            <p:cNvPr id="5" name="4 Imagen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3951947"/>
              <a:ext cx="4767580" cy="2285365"/>
            </a:xfrm>
            <a:prstGeom prst="rect">
              <a:avLst/>
            </a:prstGeom>
            <a:noFill/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9 Rectángulo"/>
                <p:cNvSpPr/>
                <p:nvPr/>
              </p:nvSpPr>
              <p:spPr>
                <a:xfrm>
                  <a:off x="5035602" y="4758703"/>
                  <a:ext cx="3801372" cy="543034"/>
                </a:xfrm>
                <a:prstGeom prst="rect">
                  <a:avLst/>
                </a:prstGeom>
              </p:spPr>
              <p:style>
                <a:lnRef idx="3">
                  <a:schemeClr val="lt1"/>
                </a:lnRef>
                <a:fillRef idx="1">
                  <a:schemeClr val="accent1"/>
                </a:fillRef>
                <a:effectRef idx="1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s-ES" sz="1400" i="1">
                            <a:latin typeface="Cambria Math"/>
                          </a:rPr>
                          <m:t>𝑆𝑃𝐷𝑆</m:t>
                        </m:r>
                        <m:r>
                          <a:rPr lang="es-ES" sz="1400" i="1">
                            <a:latin typeface="Cambria Math"/>
                          </a:rPr>
                          <m:t>=−0,006</m:t>
                        </m:r>
                        <m:sSup>
                          <m:sSupPr>
                            <m:ctrlPr>
                              <a:rPr lang="es-EC" sz="1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400" i="1">
                                <a:latin typeface="Cambria Math"/>
                              </a:rPr>
                              <m:t>𝑆𝑃𝐶𝑆</m:t>
                            </m:r>
                          </m:e>
                          <m:sup>
                            <m:r>
                              <a:rPr lang="es-ES" sz="1400" i="1">
                                <a:latin typeface="Cambria Math"/>
                              </a:rPr>
                              <m:t>3</m:t>
                            </m:r>
                          </m:sup>
                        </m:sSup>
                        <m:r>
                          <a:rPr lang="es-ES" sz="1400" i="1">
                            <a:latin typeface="Cambria Math"/>
                          </a:rPr>
                          <m:t>+0,0034</m:t>
                        </m:r>
                        <m:sSup>
                          <m:sSupPr>
                            <m:ctrlPr>
                              <a:rPr lang="es-EC" sz="1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s-ES" sz="1400" i="1">
                                <a:latin typeface="Cambria Math"/>
                              </a:rPr>
                              <m:t>𝑆𝑃𝐶𝑆</m:t>
                            </m:r>
                          </m:e>
                          <m:sup>
                            <m:r>
                              <a:rPr lang="es-ES" sz="14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es-ES" sz="1400" i="1">
                            <a:latin typeface="Cambria Math"/>
                          </a:rPr>
                          <m:t>+0,2972</m:t>
                        </m:r>
                        <m:r>
                          <a:rPr lang="es-ES" sz="1400" i="1">
                            <a:latin typeface="Cambria Math"/>
                          </a:rPr>
                          <m:t>𝑆𝑃𝐶𝑆</m:t>
                        </m:r>
                        <m:r>
                          <a:rPr lang="es-ES" sz="1400" i="1">
                            <a:latin typeface="Cambria Math"/>
                          </a:rPr>
                          <m:t>+9,0922</m:t>
                        </m:r>
                      </m:oMath>
                    </m:oMathPara>
                  </a14:m>
                  <a:endParaRPr lang="es-EC" sz="1400" dirty="0"/>
                </a:p>
              </p:txBody>
            </p:sp>
          </mc:Choice>
          <mc:Fallback xmlns="">
            <p:sp>
              <p:nvSpPr>
                <p:cNvPr id="10" name="9 Rectángulo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5602" y="4758703"/>
                  <a:ext cx="3801372" cy="543034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s-EC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4730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8458200" cy="4267200"/>
          </a:xfrm>
        </p:spPr>
        <p:txBody>
          <a:bodyPr/>
          <a:lstStyle/>
          <a:p>
            <a:r>
              <a:rPr lang="es-EC" sz="6000" dirty="0"/>
              <a:t>RESULTADOS Y PRUEBAS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65051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1</a:t>
            </a:r>
            <a:endParaRPr lang="es-EC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9330056"/>
              </p:ext>
            </p:extLst>
          </p:nvPr>
        </p:nvGraphicFramePr>
        <p:xfrm>
          <a:off x="395536" y="1772816"/>
          <a:ext cx="4104456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2764"/>
                <a:gridCol w="1361692"/>
              </a:tblGrid>
              <a:tr h="0">
                <a:tc gridSpan="2"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DETERMINACIÓN DE TIEMPOS DE CURADO Y SOPLADO DE NOYOS- TEMPERATURA DE CURADO/ PRUEBA 1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PARÁMETROS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VALORES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TEMPERATURA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250° C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SOPLADO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0.5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CURADO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15-20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VIBRACIÓN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2-3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MODO DE OPERACIÓN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MANUAL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CABEZAL PROBADO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IZQUIERDO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ESPERADOS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CONDICIONES ÓPTIMAS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7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MALOS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23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4 Imagen" descr="DSC0707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7" r="13074"/>
          <a:stretch>
            <a:fillRect/>
          </a:stretch>
        </p:blipFill>
        <p:spPr bwMode="auto">
          <a:xfrm>
            <a:off x="4716016" y="1772816"/>
            <a:ext cx="2160000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5 Imagen" descr="DSC0706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18327" r="19864" b="4285"/>
          <a:stretch>
            <a:fillRect/>
          </a:stretch>
        </p:blipFill>
        <p:spPr bwMode="auto">
          <a:xfrm>
            <a:off x="4729050" y="3789040"/>
            <a:ext cx="2160000" cy="1439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DSC0706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2" t="7127" r="19525" b="12177"/>
          <a:stretch>
            <a:fillRect/>
          </a:stretch>
        </p:blipFill>
        <p:spPr bwMode="auto">
          <a:xfrm>
            <a:off x="4716015" y="5373216"/>
            <a:ext cx="2160000" cy="130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2296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6266879"/>
              </p:ext>
            </p:extLst>
          </p:nvPr>
        </p:nvGraphicFramePr>
        <p:xfrm>
          <a:off x="467544" y="1643497"/>
          <a:ext cx="4248472" cy="409549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960751"/>
                <a:gridCol w="1287721"/>
              </a:tblGrid>
              <a:tr h="607568">
                <a:tc gridSpan="2"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DETERMINACIÓN DE TIEMPOS DE CURADO Y SOPLADO DE NOYOS- TEMPERATURA DE CURADO/ PRUEBA 2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02523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PARÁMETROS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VALORES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523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TEMPERATURA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180°C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523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TIEMPO DE SOPLADO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1.5 seg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523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TIEMPO DE CURADO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20 seg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523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TIEMPO DE VIBRACIÓN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2-3 seg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523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MODO DE OPERACIÓN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MANUAL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02523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CABEZAL PROBADO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IZQUIERDO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045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NOYOS ESPERADOS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34 UNIDADES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045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NOYOS CONDICIONES ÓPTIMAS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19 UNIDADES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5045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NOYOS MALOS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050" dirty="0">
                          <a:effectLst/>
                        </a:rPr>
                        <a:t>15 UNIDADES</a:t>
                      </a:r>
                      <a:endParaRPr lang="es-EC" sz="16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4 Imagen" descr="DSC07110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6" t="7382" r="16978" b="4793"/>
          <a:stretch>
            <a:fillRect/>
          </a:stretch>
        </p:blipFill>
        <p:spPr bwMode="auto">
          <a:xfrm>
            <a:off x="5004048" y="2852936"/>
            <a:ext cx="2880000" cy="25202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2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6997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6690002"/>
              </p:ext>
            </p:extLst>
          </p:nvPr>
        </p:nvGraphicFramePr>
        <p:xfrm>
          <a:off x="683568" y="1700808"/>
          <a:ext cx="4032448" cy="5029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22087"/>
                <a:gridCol w="1710361"/>
              </a:tblGrid>
              <a:tr h="0">
                <a:tc gridSpan="2"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DETERMINACIÓN DE TIEMPOS DE CURADO Y SOPLADO DE NOYOS- TEMPERATURA DE CURADO/ PRUEBA 3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PARÁMETROS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VALORES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TEMPERATURA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220° C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SOPLADO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1.1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CURADO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VIBRACIÓN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MODO DE OPERACIÓN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MANUAL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CABEZAL PROBADO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IZQUIERDO Y DERECHO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ESPERADOS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CONDICIONES ÓPTIMAS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5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MALOS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4 Imagen" descr="DSC0710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1" r="3226" b="24396"/>
          <a:stretch>
            <a:fillRect/>
          </a:stretch>
        </p:blipFill>
        <p:spPr bwMode="auto">
          <a:xfrm>
            <a:off x="5076056" y="2811462"/>
            <a:ext cx="2880000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3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07133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pSp>
        <p:nvGrpSpPr>
          <p:cNvPr id="4" name="3 Grupo"/>
          <p:cNvGrpSpPr/>
          <p:nvPr/>
        </p:nvGrpSpPr>
        <p:grpSpPr>
          <a:xfrm>
            <a:off x="683568" y="1556792"/>
            <a:ext cx="7795878" cy="4824536"/>
            <a:chOff x="365221" y="1628800"/>
            <a:chExt cx="8627808" cy="582041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492" t="26145" r="12198" b="70428"/>
            <a:stretch/>
          </p:blipFill>
          <p:spPr bwMode="auto">
            <a:xfrm>
              <a:off x="365222" y="1628800"/>
              <a:ext cx="8627807" cy="2507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90" t="10988" r="14860" b="12399"/>
            <a:stretch/>
          </p:blipFill>
          <p:spPr bwMode="auto">
            <a:xfrm>
              <a:off x="365221" y="1844824"/>
              <a:ext cx="8627807" cy="56043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4000" dirty="0" smtClean="0"/>
              <a:t>ESTADO INICIAL DE LA MÁQUINA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3180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6939039"/>
              </p:ext>
            </p:extLst>
          </p:nvPr>
        </p:nvGraphicFramePr>
        <p:xfrm>
          <a:off x="395536" y="2204864"/>
          <a:ext cx="4464496" cy="402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12999"/>
                <a:gridCol w="1351497"/>
              </a:tblGrid>
              <a:tr h="0">
                <a:tc gridSpan="2"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DETERMINACIÓN DE TIEMPOS DE CURADO Y SOPLADO DE NOYOS- TEMPERATURA DE CURADO/ PRUEBA 4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PARÁMETROS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VALORES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TEMPERATURA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230° C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SOPLADO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1.5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CURADO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25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VIBRACIÓN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2.3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MODO DE OPERACIÓN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MANUAL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CABEZAL PROBADO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IZQUIERDO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ESPERADOS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40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CONDICIONES ÓPTIMAS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10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MALOS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4 Imagen" descr="DSC0710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7382" r="14432" b="10393"/>
          <a:stretch>
            <a:fillRect/>
          </a:stretch>
        </p:blipFill>
        <p:spPr bwMode="auto">
          <a:xfrm>
            <a:off x="5508104" y="2705320"/>
            <a:ext cx="2664296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4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01759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20690896"/>
              </p:ext>
            </p:extLst>
          </p:nvPr>
        </p:nvGraphicFramePr>
        <p:xfrm>
          <a:off x="179512" y="2060848"/>
          <a:ext cx="4392488" cy="43586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062707"/>
                <a:gridCol w="1329781"/>
              </a:tblGrid>
              <a:tr h="0">
                <a:tc gridSpan="2"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DETERMINACIÓN DE TIEMPOS DE CURADO Y SOPLADO DE NOYOS- TEMPERATURA DE CURADO/ PRUEBA 5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PARÁMETROS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VALORES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TEMPERATURA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230° C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SOPLADO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CURADO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VIBRACIÓN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2.3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MODO DE OPERACIÓN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MANUAL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CABEZAL PROBADO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DERECHO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ESPERADOS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75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CONDICIONES ÓPTIMAS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40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MALOS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35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4 Imagen" descr="DSC07088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7" t="10692" r="2039" b="9630"/>
          <a:stretch>
            <a:fillRect/>
          </a:stretch>
        </p:blipFill>
        <p:spPr bwMode="auto">
          <a:xfrm>
            <a:off x="4860032" y="2780928"/>
            <a:ext cx="2952328" cy="252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5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50180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700638"/>
              </p:ext>
            </p:extLst>
          </p:nvPr>
        </p:nvGraphicFramePr>
        <p:xfrm>
          <a:off x="539552" y="2348880"/>
          <a:ext cx="4536504" cy="402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63124"/>
                <a:gridCol w="1373380"/>
              </a:tblGrid>
              <a:tr h="0">
                <a:tc gridSpan="2"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DETERMINACIÓN DE TIEMPOS DE CURADO Y SOPLADO DE NOYOS- TEMPERATURA DE CURADO/ PRUEBA 6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PARÁMETROS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VALORES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TEMPERATURA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235° C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SOPLADO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CURADO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VIBRACIÓN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2.3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MODO DE OPERACIÓN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MANUAL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CABEZAL PROBADO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IZQUIERDO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ESPERADOS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20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CONDICIONES ÓPTIMAS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12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MALOS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8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4 Imagen" descr="C:\Users\Negros\Dropbox\Tesis F.V\IMAGENES\Pruebas\DSC0739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t="3670" r="22936" b="5810"/>
          <a:stretch/>
        </p:blipFill>
        <p:spPr bwMode="auto">
          <a:xfrm rot="16200000">
            <a:off x="5282451" y="2816913"/>
            <a:ext cx="2880000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6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72990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811449"/>
              </p:ext>
            </p:extLst>
          </p:nvPr>
        </p:nvGraphicFramePr>
        <p:xfrm>
          <a:off x="323528" y="2245271"/>
          <a:ext cx="4608512" cy="40233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128896"/>
                <a:gridCol w="1479616"/>
              </a:tblGrid>
              <a:tr h="0">
                <a:tc gridSpan="2"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DETERMINACIÓN DE TIEMPOS DE CURADO Y SOPLADO DE NOYOS- TEMPERATURA DE CURADO/ PRUEBA 7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PARÁMETROS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VALORES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TEMPERATURA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 smtClean="0">
                          <a:effectLst/>
                        </a:rPr>
                        <a:t>235° </a:t>
                      </a:r>
                      <a:r>
                        <a:rPr lang="es-ES" sz="1100" dirty="0">
                          <a:effectLst/>
                        </a:rPr>
                        <a:t>C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SOPLADO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CURADO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30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TIEMPO DE VIBRACIÓN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2.3 seg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MODO DE OPERACIÓN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MANUAL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CABEZAL PROBADO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IZQUIERDO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ESPERADOS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122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CONDICIONES ÓPTIMAS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109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90500"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NOYOS MALOS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252095" algn="just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100" dirty="0">
                          <a:effectLst/>
                        </a:rPr>
                        <a:t>13 UNIDADES</a:t>
                      </a:r>
                      <a:endParaRPr lang="es-EC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5" name="4 Imagen" descr="C:\Users\Negros\Dropbox\Tesis F.V\IMAGENES\Pruebas\DSC07276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3" t="11009" r="9684"/>
          <a:stretch/>
        </p:blipFill>
        <p:spPr bwMode="auto">
          <a:xfrm>
            <a:off x="5220072" y="2996951"/>
            <a:ext cx="2880000" cy="252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PRUEBA 7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9009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COSTOS DEL PROYECTO</a:t>
            </a:r>
            <a:endParaRPr lang="es-EC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985851"/>
              </p:ext>
            </p:extLst>
          </p:nvPr>
        </p:nvGraphicFramePr>
        <p:xfrm>
          <a:off x="1403649" y="2060843"/>
          <a:ext cx="6480719" cy="35283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72308"/>
                <a:gridCol w="2136103"/>
                <a:gridCol w="2172308"/>
              </a:tblGrid>
              <a:tr h="657836">
                <a:tc rowSpan="2">
                  <a:txBody>
                    <a:bodyPr/>
                    <a:lstStyle/>
                    <a:p>
                      <a:pPr algn="ctr" fontAlgn="t"/>
                      <a:r>
                        <a:rPr lang="es-EC" sz="2800" u="none" strike="noStrike" dirty="0">
                          <a:effectLst/>
                        </a:rPr>
                        <a:t> </a:t>
                      </a:r>
                      <a:endParaRPr lang="es-EC" sz="2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 ITEMS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 INVERSIÓN REAL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800" u="none" strike="noStrike" dirty="0">
                          <a:effectLst/>
                        </a:rPr>
                        <a:t> INVERSIÓN NECESARIA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98689">
                <a:tc vMerge="1">
                  <a:txBody>
                    <a:bodyPr/>
                    <a:lstStyle/>
                    <a:p>
                      <a:pPr algn="just" fontAlgn="ctr"/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COSTOS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COSTOS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37902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GASTOS DIRECTOS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$    7.565,50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$  12.255,92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98689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SUELDOS 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$    7.766,25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$    7.766,25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98689"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TOTAL 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$ 15.331,75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$  20.022,17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398689">
                <a:tc gridSpan="2"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AHORRO A LA EMPRESA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$    4.690,42 </a:t>
                      </a:r>
                      <a:endParaRPr lang="es-EC" sz="18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637902">
                <a:tc gridSpan="3">
                  <a:txBody>
                    <a:bodyPr/>
                    <a:lstStyle/>
                    <a:p>
                      <a:pPr algn="just" fontAlgn="ctr"/>
                      <a:r>
                        <a:rPr lang="es-ES" sz="1800" u="none" strike="noStrike" dirty="0">
                          <a:effectLst/>
                        </a:rPr>
                        <a:t> TIEMPO DE DURACIÓN DEL PROYECTO : 11 MESES </a:t>
                      </a:r>
                      <a:endParaRPr lang="es-EC" sz="18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50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8458200" cy="4267200"/>
          </a:xfrm>
        </p:spPr>
        <p:txBody>
          <a:bodyPr/>
          <a:lstStyle/>
          <a:p>
            <a:r>
              <a:rPr lang="es-EC" sz="6000" dirty="0" smtClean="0"/>
              <a:t>CONCLUSIONES</a:t>
            </a:r>
            <a:endParaRPr lang="es-EC" sz="60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449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83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49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6" y="0"/>
            <a:ext cx="917281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7" y="2060848"/>
            <a:ext cx="4067943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6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9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257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SISTEMA ELÉCTRICO Y DE CONTROL</a:t>
            </a:r>
            <a:endParaRPr lang="es-EC" dirty="0"/>
          </a:p>
        </p:txBody>
      </p:sp>
      <p:grpSp>
        <p:nvGrpSpPr>
          <p:cNvPr id="9" name="8 Grupo"/>
          <p:cNvGrpSpPr/>
          <p:nvPr/>
        </p:nvGrpSpPr>
        <p:grpSpPr>
          <a:xfrm>
            <a:off x="755576" y="2029490"/>
            <a:ext cx="4032448" cy="3467666"/>
            <a:chOff x="755576" y="2029490"/>
            <a:chExt cx="4032448" cy="3467666"/>
          </a:xfrm>
        </p:grpSpPr>
        <p:grpSp>
          <p:nvGrpSpPr>
            <p:cNvPr id="6" name="5 Grupo"/>
            <p:cNvGrpSpPr/>
            <p:nvPr/>
          </p:nvGrpSpPr>
          <p:grpSpPr>
            <a:xfrm>
              <a:off x="755576" y="3048884"/>
              <a:ext cx="4032448" cy="2448272"/>
              <a:chOff x="467544" y="2418449"/>
              <a:chExt cx="5361616" cy="1810013"/>
            </a:xfrm>
          </p:grpSpPr>
          <p:pic>
            <p:nvPicPr>
              <p:cNvPr id="4" name="3 Imagen"/>
              <p:cNvPicPr/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873" t="36253" r="24753" b="18732"/>
              <a:stretch>
                <a:fillRect/>
              </a:stretch>
            </p:blipFill>
            <p:spPr bwMode="auto">
              <a:xfrm>
                <a:off x="467544" y="2418449"/>
                <a:ext cx="2985352" cy="181001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5" name="4 Imagen"/>
              <p:cNvPicPr/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754" t="22961" r="28197" b="20544"/>
              <a:stretch>
                <a:fillRect/>
              </a:stretch>
            </p:blipFill>
            <p:spPr bwMode="auto">
              <a:xfrm>
                <a:off x="3452896" y="2435370"/>
                <a:ext cx="2376264" cy="159155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7" name="6 CuadroTexto"/>
            <p:cNvSpPr txBox="1"/>
            <p:nvPr/>
          </p:nvSpPr>
          <p:spPr>
            <a:xfrm>
              <a:off x="998446" y="2029490"/>
              <a:ext cx="3384376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SISTEMA DE CONTROL BÁSICO</a:t>
              </a:r>
              <a:endParaRPr lang="es-EC" dirty="0"/>
            </a:p>
          </p:txBody>
        </p:sp>
      </p:grpSp>
      <p:grpSp>
        <p:nvGrpSpPr>
          <p:cNvPr id="10" name="9 Grupo"/>
          <p:cNvGrpSpPr/>
          <p:nvPr/>
        </p:nvGrpSpPr>
        <p:grpSpPr>
          <a:xfrm>
            <a:off x="5148064" y="2067514"/>
            <a:ext cx="3626996" cy="4583524"/>
            <a:chOff x="5148064" y="2067514"/>
            <a:chExt cx="3626996" cy="4583524"/>
          </a:xfrm>
        </p:grpSpPr>
        <p:grpSp>
          <p:nvGrpSpPr>
            <p:cNvPr id="8" name="7 Grupo"/>
            <p:cNvGrpSpPr/>
            <p:nvPr/>
          </p:nvGrpSpPr>
          <p:grpSpPr>
            <a:xfrm>
              <a:off x="5799622" y="2436846"/>
              <a:ext cx="2566502" cy="3567861"/>
              <a:chOff x="5799622" y="2384914"/>
              <a:chExt cx="2566502" cy="3567861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508" t="3333" r="13675" b="9678"/>
              <a:stretch/>
            </p:blipFill>
            <p:spPr bwMode="auto">
              <a:xfrm>
                <a:off x="5799622" y="2384914"/>
                <a:ext cx="2566502" cy="17478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099" name="Picture 3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6083" t="3125" r="28917" b="6149"/>
              <a:stretch/>
            </p:blipFill>
            <p:spPr bwMode="auto">
              <a:xfrm>
                <a:off x="6319006" y="4221088"/>
                <a:ext cx="1527733" cy="17316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" name="10 CuadroTexto"/>
            <p:cNvSpPr txBox="1"/>
            <p:nvPr/>
          </p:nvSpPr>
          <p:spPr>
            <a:xfrm>
              <a:off x="5148064" y="2067514"/>
              <a:ext cx="3384376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r>
                <a:rPr lang="es-EC" dirty="0" smtClean="0"/>
                <a:t>CABLEADO DESORDENADO</a:t>
              </a:r>
              <a:endParaRPr lang="es-EC" dirty="0"/>
            </a:p>
          </p:txBody>
        </p:sp>
        <p:sp>
          <p:nvSpPr>
            <p:cNvPr id="12" name="11 CuadroTexto"/>
            <p:cNvSpPr txBox="1"/>
            <p:nvPr/>
          </p:nvSpPr>
          <p:spPr>
            <a:xfrm>
              <a:off x="5390684" y="6004707"/>
              <a:ext cx="3384376" cy="646331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POCAS PROTECCIONES A DISPOSITIVOS</a:t>
              </a: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108585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053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19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430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8458200" cy="4267200"/>
          </a:xfrm>
        </p:spPr>
        <p:txBody>
          <a:bodyPr/>
          <a:lstStyle/>
          <a:p>
            <a:r>
              <a:rPr lang="es-EC" sz="6000" dirty="0" smtClean="0"/>
              <a:t>RECOMENDACIONES</a:t>
            </a:r>
            <a:endParaRPr lang="es-EC" sz="60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4491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54"/>
            <a:ext cx="9144000" cy="685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953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733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6" y="0"/>
            <a:ext cx="915093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795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7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12"/>
            <a:ext cx="9144000" cy="686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301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C" dirty="0" smtClean="0"/>
              <a:t>GRACIAS POR SU ATENCIÓN</a:t>
            </a:r>
            <a:endParaRPr lang="es-EC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128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REDISEÑO</a:t>
            </a:r>
            <a:endParaRPr lang="es-EC" dirty="0"/>
          </a:p>
        </p:txBody>
      </p:sp>
      <p:sp>
        <p:nvSpPr>
          <p:cNvPr id="8" name="7 Forma libre"/>
          <p:cNvSpPr/>
          <p:nvPr/>
        </p:nvSpPr>
        <p:spPr>
          <a:xfrm>
            <a:off x="3749039" y="1601525"/>
            <a:ext cx="4937760" cy="1051932"/>
          </a:xfrm>
          <a:custGeom>
            <a:avLst/>
            <a:gdLst>
              <a:gd name="connsiteX0" fmla="*/ 0 w 4937760"/>
              <a:gd name="connsiteY0" fmla="*/ 131492 h 1051932"/>
              <a:gd name="connsiteX1" fmla="*/ 4411794 w 4937760"/>
              <a:gd name="connsiteY1" fmla="*/ 131492 h 1051932"/>
              <a:gd name="connsiteX2" fmla="*/ 4411794 w 4937760"/>
              <a:gd name="connsiteY2" fmla="*/ 0 h 1051932"/>
              <a:gd name="connsiteX3" fmla="*/ 4937760 w 4937760"/>
              <a:gd name="connsiteY3" fmla="*/ 525966 h 1051932"/>
              <a:gd name="connsiteX4" fmla="*/ 4411794 w 4937760"/>
              <a:gd name="connsiteY4" fmla="*/ 1051932 h 1051932"/>
              <a:gd name="connsiteX5" fmla="*/ 4411794 w 4937760"/>
              <a:gd name="connsiteY5" fmla="*/ 920441 h 1051932"/>
              <a:gd name="connsiteX6" fmla="*/ 0 w 4937760"/>
              <a:gd name="connsiteY6" fmla="*/ 920441 h 1051932"/>
              <a:gd name="connsiteX7" fmla="*/ 0 w 4937760"/>
              <a:gd name="connsiteY7" fmla="*/ 131492 h 10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37760" h="1051932">
                <a:moveTo>
                  <a:pt x="0" y="131492"/>
                </a:moveTo>
                <a:lnTo>
                  <a:pt x="4411794" y="131492"/>
                </a:lnTo>
                <a:lnTo>
                  <a:pt x="4411794" y="0"/>
                </a:lnTo>
                <a:lnTo>
                  <a:pt x="4937760" y="525966"/>
                </a:lnTo>
                <a:lnTo>
                  <a:pt x="4411794" y="1051932"/>
                </a:lnTo>
                <a:lnTo>
                  <a:pt x="4411794" y="920441"/>
                </a:lnTo>
                <a:lnTo>
                  <a:pt x="0" y="920441"/>
                </a:lnTo>
                <a:lnTo>
                  <a:pt x="0" y="131492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90" tIns="140382" rIns="403364" bIns="140381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FORMA FÍSICA</a:t>
            </a:r>
            <a:endParaRPr lang="es-EC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IMPLEMENTAR SISTEMA VIBRATORIO</a:t>
            </a:r>
            <a:endParaRPr lang="es-EC" sz="1400" kern="1200" dirty="0"/>
          </a:p>
        </p:txBody>
      </p:sp>
      <p:sp>
        <p:nvSpPr>
          <p:cNvPr id="9" name="8 Forma libre"/>
          <p:cNvSpPr/>
          <p:nvPr/>
        </p:nvSpPr>
        <p:spPr>
          <a:xfrm>
            <a:off x="457200" y="1601525"/>
            <a:ext cx="3291840" cy="1051932"/>
          </a:xfrm>
          <a:custGeom>
            <a:avLst/>
            <a:gdLst>
              <a:gd name="connsiteX0" fmla="*/ 0 w 3291840"/>
              <a:gd name="connsiteY0" fmla="*/ 175326 h 1051932"/>
              <a:gd name="connsiteX1" fmla="*/ 175326 w 3291840"/>
              <a:gd name="connsiteY1" fmla="*/ 0 h 1051932"/>
              <a:gd name="connsiteX2" fmla="*/ 3116514 w 3291840"/>
              <a:gd name="connsiteY2" fmla="*/ 0 h 1051932"/>
              <a:gd name="connsiteX3" fmla="*/ 3291840 w 3291840"/>
              <a:gd name="connsiteY3" fmla="*/ 175326 h 1051932"/>
              <a:gd name="connsiteX4" fmla="*/ 3291840 w 3291840"/>
              <a:gd name="connsiteY4" fmla="*/ 876606 h 1051932"/>
              <a:gd name="connsiteX5" fmla="*/ 3116514 w 3291840"/>
              <a:gd name="connsiteY5" fmla="*/ 1051932 h 1051932"/>
              <a:gd name="connsiteX6" fmla="*/ 175326 w 3291840"/>
              <a:gd name="connsiteY6" fmla="*/ 1051932 h 1051932"/>
              <a:gd name="connsiteX7" fmla="*/ 0 w 3291840"/>
              <a:gd name="connsiteY7" fmla="*/ 876606 h 1051932"/>
              <a:gd name="connsiteX8" fmla="*/ 0 w 3291840"/>
              <a:gd name="connsiteY8" fmla="*/ 175326 h 10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1051932">
                <a:moveTo>
                  <a:pt x="0" y="175326"/>
                </a:moveTo>
                <a:cubicBezTo>
                  <a:pt x="0" y="78496"/>
                  <a:pt x="78496" y="0"/>
                  <a:pt x="175326" y="0"/>
                </a:cubicBezTo>
                <a:lnTo>
                  <a:pt x="3116514" y="0"/>
                </a:lnTo>
                <a:cubicBezTo>
                  <a:pt x="3213344" y="0"/>
                  <a:pt x="3291840" y="78496"/>
                  <a:pt x="3291840" y="175326"/>
                </a:cubicBezTo>
                <a:lnTo>
                  <a:pt x="3291840" y="876606"/>
                </a:lnTo>
                <a:cubicBezTo>
                  <a:pt x="3291840" y="973436"/>
                  <a:pt x="3213344" y="1051932"/>
                  <a:pt x="3116514" y="1051932"/>
                </a:cubicBezTo>
                <a:lnTo>
                  <a:pt x="175326" y="1051932"/>
                </a:lnTo>
                <a:cubicBezTo>
                  <a:pt x="78496" y="1051932"/>
                  <a:pt x="0" y="973436"/>
                  <a:pt x="0" y="876606"/>
                </a:cubicBezTo>
                <a:lnTo>
                  <a:pt x="0" y="1753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71" tIns="93261" rIns="135171" bIns="9326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200" kern="1200" dirty="0" smtClean="0"/>
              <a:t>TOLVAS</a:t>
            </a:r>
            <a:endParaRPr lang="es-EC" sz="2200" kern="1200" dirty="0"/>
          </a:p>
        </p:txBody>
      </p:sp>
      <p:sp>
        <p:nvSpPr>
          <p:cNvPr id="10" name="9 Forma libre"/>
          <p:cNvSpPr/>
          <p:nvPr/>
        </p:nvSpPr>
        <p:spPr>
          <a:xfrm>
            <a:off x="3749039" y="2758652"/>
            <a:ext cx="4937760" cy="1051932"/>
          </a:xfrm>
          <a:custGeom>
            <a:avLst/>
            <a:gdLst>
              <a:gd name="connsiteX0" fmla="*/ 0 w 4937760"/>
              <a:gd name="connsiteY0" fmla="*/ 131492 h 1051932"/>
              <a:gd name="connsiteX1" fmla="*/ 4411794 w 4937760"/>
              <a:gd name="connsiteY1" fmla="*/ 131492 h 1051932"/>
              <a:gd name="connsiteX2" fmla="*/ 4411794 w 4937760"/>
              <a:gd name="connsiteY2" fmla="*/ 0 h 1051932"/>
              <a:gd name="connsiteX3" fmla="*/ 4937760 w 4937760"/>
              <a:gd name="connsiteY3" fmla="*/ 525966 h 1051932"/>
              <a:gd name="connsiteX4" fmla="*/ 4411794 w 4937760"/>
              <a:gd name="connsiteY4" fmla="*/ 1051932 h 1051932"/>
              <a:gd name="connsiteX5" fmla="*/ 4411794 w 4937760"/>
              <a:gd name="connsiteY5" fmla="*/ 920441 h 1051932"/>
              <a:gd name="connsiteX6" fmla="*/ 0 w 4937760"/>
              <a:gd name="connsiteY6" fmla="*/ 920441 h 1051932"/>
              <a:gd name="connsiteX7" fmla="*/ 0 w 4937760"/>
              <a:gd name="connsiteY7" fmla="*/ 131492 h 10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37760" h="1051932">
                <a:moveTo>
                  <a:pt x="0" y="131492"/>
                </a:moveTo>
                <a:lnTo>
                  <a:pt x="4411794" y="131492"/>
                </a:lnTo>
                <a:lnTo>
                  <a:pt x="4411794" y="0"/>
                </a:lnTo>
                <a:lnTo>
                  <a:pt x="4937760" y="525966"/>
                </a:lnTo>
                <a:lnTo>
                  <a:pt x="4411794" y="1051932"/>
                </a:lnTo>
                <a:lnTo>
                  <a:pt x="4411794" y="920441"/>
                </a:lnTo>
                <a:lnTo>
                  <a:pt x="0" y="920441"/>
                </a:lnTo>
                <a:lnTo>
                  <a:pt x="0" y="131492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90" tIns="140382" rIns="403364" bIns="140381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FORMA FÍSICA</a:t>
            </a:r>
            <a:endParaRPr lang="es-EC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PRINCIPIO DE FLUIDIZACÓN</a:t>
            </a:r>
            <a:endParaRPr lang="es-EC" sz="1400" kern="1200" dirty="0"/>
          </a:p>
        </p:txBody>
      </p:sp>
      <p:sp>
        <p:nvSpPr>
          <p:cNvPr id="11" name="10 Forma libre"/>
          <p:cNvSpPr/>
          <p:nvPr/>
        </p:nvSpPr>
        <p:spPr>
          <a:xfrm>
            <a:off x="457200" y="2758652"/>
            <a:ext cx="3291840" cy="1051932"/>
          </a:xfrm>
          <a:custGeom>
            <a:avLst/>
            <a:gdLst>
              <a:gd name="connsiteX0" fmla="*/ 0 w 3291840"/>
              <a:gd name="connsiteY0" fmla="*/ 175326 h 1051932"/>
              <a:gd name="connsiteX1" fmla="*/ 175326 w 3291840"/>
              <a:gd name="connsiteY1" fmla="*/ 0 h 1051932"/>
              <a:gd name="connsiteX2" fmla="*/ 3116514 w 3291840"/>
              <a:gd name="connsiteY2" fmla="*/ 0 h 1051932"/>
              <a:gd name="connsiteX3" fmla="*/ 3291840 w 3291840"/>
              <a:gd name="connsiteY3" fmla="*/ 175326 h 1051932"/>
              <a:gd name="connsiteX4" fmla="*/ 3291840 w 3291840"/>
              <a:gd name="connsiteY4" fmla="*/ 876606 h 1051932"/>
              <a:gd name="connsiteX5" fmla="*/ 3116514 w 3291840"/>
              <a:gd name="connsiteY5" fmla="*/ 1051932 h 1051932"/>
              <a:gd name="connsiteX6" fmla="*/ 175326 w 3291840"/>
              <a:gd name="connsiteY6" fmla="*/ 1051932 h 1051932"/>
              <a:gd name="connsiteX7" fmla="*/ 0 w 3291840"/>
              <a:gd name="connsiteY7" fmla="*/ 876606 h 1051932"/>
              <a:gd name="connsiteX8" fmla="*/ 0 w 3291840"/>
              <a:gd name="connsiteY8" fmla="*/ 175326 h 10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1051932">
                <a:moveTo>
                  <a:pt x="0" y="175326"/>
                </a:moveTo>
                <a:cubicBezTo>
                  <a:pt x="0" y="78496"/>
                  <a:pt x="78496" y="0"/>
                  <a:pt x="175326" y="0"/>
                </a:cubicBezTo>
                <a:lnTo>
                  <a:pt x="3116514" y="0"/>
                </a:lnTo>
                <a:cubicBezTo>
                  <a:pt x="3213344" y="0"/>
                  <a:pt x="3291840" y="78496"/>
                  <a:pt x="3291840" y="175326"/>
                </a:cubicBezTo>
                <a:lnTo>
                  <a:pt x="3291840" y="876606"/>
                </a:lnTo>
                <a:cubicBezTo>
                  <a:pt x="3291840" y="973436"/>
                  <a:pt x="3213344" y="1051932"/>
                  <a:pt x="3116514" y="1051932"/>
                </a:cubicBezTo>
                <a:lnTo>
                  <a:pt x="175326" y="1051932"/>
                </a:lnTo>
                <a:cubicBezTo>
                  <a:pt x="78496" y="1051932"/>
                  <a:pt x="0" y="973436"/>
                  <a:pt x="0" y="876606"/>
                </a:cubicBezTo>
                <a:lnTo>
                  <a:pt x="0" y="1753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71" tIns="93261" rIns="135171" bIns="9326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200" kern="1200" dirty="0" smtClean="0"/>
              <a:t>CABEZALES</a:t>
            </a:r>
            <a:endParaRPr lang="es-EC" sz="2200" kern="1200" dirty="0"/>
          </a:p>
        </p:txBody>
      </p:sp>
      <p:sp>
        <p:nvSpPr>
          <p:cNvPr id="12" name="11 Forma libre"/>
          <p:cNvSpPr/>
          <p:nvPr/>
        </p:nvSpPr>
        <p:spPr>
          <a:xfrm>
            <a:off x="3749039" y="3915778"/>
            <a:ext cx="4937760" cy="1051932"/>
          </a:xfrm>
          <a:custGeom>
            <a:avLst/>
            <a:gdLst>
              <a:gd name="connsiteX0" fmla="*/ 0 w 4937760"/>
              <a:gd name="connsiteY0" fmla="*/ 131492 h 1051932"/>
              <a:gd name="connsiteX1" fmla="*/ 4411794 w 4937760"/>
              <a:gd name="connsiteY1" fmla="*/ 131492 h 1051932"/>
              <a:gd name="connsiteX2" fmla="*/ 4411794 w 4937760"/>
              <a:gd name="connsiteY2" fmla="*/ 0 h 1051932"/>
              <a:gd name="connsiteX3" fmla="*/ 4937760 w 4937760"/>
              <a:gd name="connsiteY3" fmla="*/ 525966 h 1051932"/>
              <a:gd name="connsiteX4" fmla="*/ 4411794 w 4937760"/>
              <a:gd name="connsiteY4" fmla="*/ 1051932 h 1051932"/>
              <a:gd name="connsiteX5" fmla="*/ 4411794 w 4937760"/>
              <a:gd name="connsiteY5" fmla="*/ 920441 h 1051932"/>
              <a:gd name="connsiteX6" fmla="*/ 0 w 4937760"/>
              <a:gd name="connsiteY6" fmla="*/ 920441 h 1051932"/>
              <a:gd name="connsiteX7" fmla="*/ 0 w 4937760"/>
              <a:gd name="connsiteY7" fmla="*/ 131492 h 10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37760" h="1051932">
                <a:moveTo>
                  <a:pt x="0" y="131492"/>
                </a:moveTo>
                <a:lnTo>
                  <a:pt x="4411794" y="131492"/>
                </a:lnTo>
                <a:lnTo>
                  <a:pt x="4411794" y="0"/>
                </a:lnTo>
                <a:lnTo>
                  <a:pt x="4937760" y="525966"/>
                </a:lnTo>
                <a:lnTo>
                  <a:pt x="4411794" y="1051932"/>
                </a:lnTo>
                <a:lnTo>
                  <a:pt x="4411794" y="920441"/>
                </a:lnTo>
                <a:lnTo>
                  <a:pt x="0" y="920441"/>
                </a:lnTo>
                <a:lnTo>
                  <a:pt x="0" y="131492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90" tIns="140382" rIns="403364" bIns="140381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CONTROL SECUENCIAL</a:t>
            </a:r>
            <a:endParaRPr lang="es-EC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CONTROL DE TEMPERATURA</a:t>
            </a:r>
            <a:endParaRPr lang="es-EC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ORGANIZAR EL CABLEADO</a:t>
            </a:r>
            <a:endParaRPr lang="es-EC" sz="1400" kern="1200" dirty="0"/>
          </a:p>
        </p:txBody>
      </p:sp>
      <p:sp>
        <p:nvSpPr>
          <p:cNvPr id="13" name="12 Forma libre"/>
          <p:cNvSpPr/>
          <p:nvPr/>
        </p:nvSpPr>
        <p:spPr>
          <a:xfrm>
            <a:off x="457200" y="3915778"/>
            <a:ext cx="3291840" cy="1051932"/>
          </a:xfrm>
          <a:custGeom>
            <a:avLst/>
            <a:gdLst>
              <a:gd name="connsiteX0" fmla="*/ 0 w 3291840"/>
              <a:gd name="connsiteY0" fmla="*/ 175326 h 1051932"/>
              <a:gd name="connsiteX1" fmla="*/ 175326 w 3291840"/>
              <a:gd name="connsiteY1" fmla="*/ 0 h 1051932"/>
              <a:gd name="connsiteX2" fmla="*/ 3116514 w 3291840"/>
              <a:gd name="connsiteY2" fmla="*/ 0 h 1051932"/>
              <a:gd name="connsiteX3" fmla="*/ 3291840 w 3291840"/>
              <a:gd name="connsiteY3" fmla="*/ 175326 h 1051932"/>
              <a:gd name="connsiteX4" fmla="*/ 3291840 w 3291840"/>
              <a:gd name="connsiteY4" fmla="*/ 876606 h 1051932"/>
              <a:gd name="connsiteX5" fmla="*/ 3116514 w 3291840"/>
              <a:gd name="connsiteY5" fmla="*/ 1051932 h 1051932"/>
              <a:gd name="connsiteX6" fmla="*/ 175326 w 3291840"/>
              <a:gd name="connsiteY6" fmla="*/ 1051932 h 1051932"/>
              <a:gd name="connsiteX7" fmla="*/ 0 w 3291840"/>
              <a:gd name="connsiteY7" fmla="*/ 876606 h 1051932"/>
              <a:gd name="connsiteX8" fmla="*/ 0 w 3291840"/>
              <a:gd name="connsiteY8" fmla="*/ 175326 h 10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1051932">
                <a:moveTo>
                  <a:pt x="0" y="175326"/>
                </a:moveTo>
                <a:cubicBezTo>
                  <a:pt x="0" y="78496"/>
                  <a:pt x="78496" y="0"/>
                  <a:pt x="175326" y="0"/>
                </a:cubicBezTo>
                <a:lnTo>
                  <a:pt x="3116514" y="0"/>
                </a:lnTo>
                <a:cubicBezTo>
                  <a:pt x="3213344" y="0"/>
                  <a:pt x="3291840" y="78496"/>
                  <a:pt x="3291840" y="175326"/>
                </a:cubicBezTo>
                <a:lnTo>
                  <a:pt x="3291840" y="876606"/>
                </a:lnTo>
                <a:cubicBezTo>
                  <a:pt x="3291840" y="973436"/>
                  <a:pt x="3213344" y="1051932"/>
                  <a:pt x="3116514" y="1051932"/>
                </a:cubicBezTo>
                <a:lnTo>
                  <a:pt x="175326" y="1051932"/>
                </a:lnTo>
                <a:cubicBezTo>
                  <a:pt x="78496" y="1051932"/>
                  <a:pt x="0" y="973436"/>
                  <a:pt x="0" y="876606"/>
                </a:cubicBezTo>
                <a:lnTo>
                  <a:pt x="0" y="1753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71" tIns="93261" rIns="135171" bIns="9326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200" kern="1200" dirty="0" smtClean="0"/>
              <a:t>SISTEMA ELÉCTRICO- ELECTRÓNICO</a:t>
            </a:r>
            <a:endParaRPr lang="es-EC" sz="2200" kern="1200" dirty="0"/>
          </a:p>
        </p:txBody>
      </p:sp>
      <p:sp>
        <p:nvSpPr>
          <p:cNvPr id="14" name="13 Forma libre"/>
          <p:cNvSpPr/>
          <p:nvPr/>
        </p:nvSpPr>
        <p:spPr>
          <a:xfrm>
            <a:off x="3749039" y="5072904"/>
            <a:ext cx="4937760" cy="1051932"/>
          </a:xfrm>
          <a:custGeom>
            <a:avLst/>
            <a:gdLst>
              <a:gd name="connsiteX0" fmla="*/ 0 w 4937760"/>
              <a:gd name="connsiteY0" fmla="*/ 131492 h 1051932"/>
              <a:gd name="connsiteX1" fmla="*/ 4411794 w 4937760"/>
              <a:gd name="connsiteY1" fmla="*/ 131492 h 1051932"/>
              <a:gd name="connsiteX2" fmla="*/ 4411794 w 4937760"/>
              <a:gd name="connsiteY2" fmla="*/ 0 h 1051932"/>
              <a:gd name="connsiteX3" fmla="*/ 4937760 w 4937760"/>
              <a:gd name="connsiteY3" fmla="*/ 525966 h 1051932"/>
              <a:gd name="connsiteX4" fmla="*/ 4411794 w 4937760"/>
              <a:gd name="connsiteY4" fmla="*/ 1051932 h 1051932"/>
              <a:gd name="connsiteX5" fmla="*/ 4411794 w 4937760"/>
              <a:gd name="connsiteY5" fmla="*/ 920441 h 1051932"/>
              <a:gd name="connsiteX6" fmla="*/ 0 w 4937760"/>
              <a:gd name="connsiteY6" fmla="*/ 920441 h 1051932"/>
              <a:gd name="connsiteX7" fmla="*/ 0 w 4937760"/>
              <a:gd name="connsiteY7" fmla="*/ 131492 h 10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37760" h="1051932">
                <a:moveTo>
                  <a:pt x="0" y="131492"/>
                </a:moveTo>
                <a:lnTo>
                  <a:pt x="4411794" y="131492"/>
                </a:lnTo>
                <a:lnTo>
                  <a:pt x="4411794" y="0"/>
                </a:lnTo>
                <a:lnTo>
                  <a:pt x="4937760" y="525966"/>
                </a:lnTo>
                <a:lnTo>
                  <a:pt x="4411794" y="1051932"/>
                </a:lnTo>
                <a:lnTo>
                  <a:pt x="4411794" y="920441"/>
                </a:lnTo>
                <a:lnTo>
                  <a:pt x="0" y="920441"/>
                </a:lnTo>
                <a:lnTo>
                  <a:pt x="0" y="131492"/>
                </a:lnTo>
                <a:close/>
              </a:path>
            </a:pathLst>
          </a:custGeom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8890" tIns="140382" rIns="403364" bIns="140381" numCol="1" spcCol="1270" anchor="t" anchorCtr="0">
            <a:noAutofit/>
          </a:bodyPr>
          <a:lstStyle/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CORTINA DE SEGURIDAD</a:t>
            </a:r>
            <a:endParaRPr lang="es-EC" sz="1400" kern="1200" dirty="0"/>
          </a:p>
          <a:p>
            <a:pPr marL="114300" lvl="1" indent="-114300" algn="l" defTabSz="6223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•"/>
            </a:pPr>
            <a:r>
              <a:rPr lang="es-EC" sz="1400" kern="1200" dirty="0" smtClean="0"/>
              <a:t>INTERRUPTOR DE </a:t>
            </a:r>
            <a:r>
              <a:rPr lang="es-EC" sz="1400" kern="1200" dirty="0" smtClean="0"/>
              <a:t>SEGURIDADES</a:t>
            </a:r>
            <a:endParaRPr lang="es-EC" sz="1400" kern="1200" dirty="0"/>
          </a:p>
        </p:txBody>
      </p:sp>
      <p:sp>
        <p:nvSpPr>
          <p:cNvPr id="15" name="14 Forma libre"/>
          <p:cNvSpPr/>
          <p:nvPr/>
        </p:nvSpPr>
        <p:spPr>
          <a:xfrm>
            <a:off x="457200" y="5072904"/>
            <a:ext cx="3291840" cy="1051932"/>
          </a:xfrm>
          <a:custGeom>
            <a:avLst/>
            <a:gdLst>
              <a:gd name="connsiteX0" fmla="*/ 0 w 3291840"/>
              <a:gd name="connsiteY0" fmla="*/ 175326 h 1051932"/>
              <a:gd name="connsiteX1" fmla="*/ 175326 w 3291840"/>
              <a:gd name="connsiteY1" fmla="*/ 0 h 1051932"/>
              <a:gd name="connsiteX2" fmla="*/ 3116514 w 3291840"/>
              <a:gd name="connsiteY2" fmla="*/ 0 h 1051932"/>
              <a:gd name="connsiteX3" fmla="*/ 3291840 w 3291840"/>
              <a:gd name="connsiteY3" fmla="*/ 175326 h 1051932"/>
              <a:gd name="connsiteX4" fmla="*/ 3291840 w 3291840"/>
              <a:gd name="connsiteY4" fmla="*/ 876606 h 1051932"/>
              <a:gd name="connsiteX5" fmla="*/ 3116514 w 3291840"/>
              <a:gd name="connsiteY5" fmla="*/ 1051932 h 1051932"/>
              <a:gd name="connsiteX6" fmla="*/ 175326 w 3291840"/>
              <a:gd name="connsiteY6" fmla="*/ 1051932 h 1051932"/>
              <a:gd name="connsiteX7" fmla="*/ 0 w 3291840"/>
              <a:gd name="connsiteY7" fmla="*/ 876606 h 1051932"/>
              <a:gd name="connsiteX8" fmla="*/ 0 w 3291840"/>
              <a:gd name="connsiteY8" fmla="*/ 175326 h 105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91840" h="1051932">
                <a:moveTo>
                  <a:pt x="0" y="175326"/>
                </a:moveTo>
                <a:cubicBezTo>
                  <a:pt x="0" y="78496"/>
                  <a:pt x="78496" y="0"/>
                  <a:pt x="175326" y="0"/>
                </a:cubicBezTo>
                <a:lnTo>
                  <a:pt x="3116514" y="0"/>
                </a:lnTo>
                <a:cubicBezTo>
                  <a:pt x="3213344" y="0"/>
                  <a:pt x="3291840" y="78496"/>
                  <a:pt x="3291840" y="175326"/>
                </a:cubicBezTo>
                <a:lnTo>
                  <a:pt x="3291840" y="876606"/>
                </a:lnTo>
                <a:cubicBezTo>
                  <a:pt x="3291840" y="973436"/>
                  <a:pt x="3213344" y="1051932"/>
                  <a:pt x="3116514" y="1051932"/>
                </a:cubicBezTo>
                <a:lnTo>
                  <a:pt x="175326" y="1051932"/>
                </a:lnTo>
                <a:cubicBezTo>
                  <a:pt x="78496" y="1051932"/>
                  <a:pt x="0" y="973436"/>
                  <a:pt x="0" y="876606"/>
                </a:cubicBezTo>
                <a:lnTo>
                  <a:pt x="0" y="175326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5171" tIns="93261" rIns="135171" bIns="93261" numCol="1" spcCol="1270" anchor="ctr" anchorCtr="0">
            <a:noAutofit/>
          </a:bodyPr>
          <a:lstStyle/>
          <a:p>
            <a:pPr lvl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EC" sz="2200" kern="1200" dirty="0" smtClean="0"/>
              <a:t>SEGURIDADAES AL OPERARIO</a:t>
            </a:r>
            <a:endParaRPr lang="es-EC" sz="2200" kern="1200" dirty="0"/>
          </a:p>
        </p:txBody>
      </p:sp>
    </p:spTree>
    <p:extLst>
      <p:ext uri="{BB962C8B-B14F-4D97-AF65-F5344CB8AC3E}">
        <p14:creationId xmlns:p14="http://schemas.microsoft.com/office/powerpoint/2010/main" val="1316623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8458200" cy="4267200"/>
          </a:xfrm>
        </p:spPr>
        <p:txBody>
          <a:bodyPr/>
          <a:lstStyle/>
          <a:p>
            <a:r>
              <a:rPr lang="es-EC" sz="6000" dirty="0" smtClean="0"/>
              <a:t>TOLVAS DE ALMACENAMIENTO</a:t>
            </a:r>
            <a:endParaRPr lang="es-EC" sz="6000" dirty="0"/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8962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 smtClean="0"/>
              <a:t>ALTERNATIVAS DE DISEÑO DE TOLVAS</a:t>
            </a:r>
            <a:endParaRPr lang="es-EC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grpSp>
        <p:nvGrpSpPr>
          <p:cNvPr id="10" name="9 Grupo"/>
          <p:cNvGrpSpPr/>
          <p:nvPr/>
        </p:nvGrpSpPr>
        <p:grpSpPr>
          <a:xfrm>
            <a:off x="494549" y="1622720"/>
            <a:ext cx="2791421" cy="2293596"/>
            <a:chOff x="494549" y="1622720"/>
            <a:chExt cx="2791421" cy="2293596"/>
          </a:xfrm>
        </p:grpSpPr>
        <p:pic>
          <p:nvPicPr>
            <p:cNvPr id="4" name="3 Imagen"/>
            <p:cNvPicPr/>
            <p:nvPr/>
          </p:nvPicPr>
          <p:blipFill rotWithShape="1">
            <a:blip r:embed="rId2" cstate="print"/>
            <a:srcRect l="42328" t="35133" r="26278" b="27224"/>
            <a:stretch/>
          </p:blipFill>
          <p:spPr bwMode="auto">
            <a:xfrm>
              <a:off x="508480" y="1622720"/>
              <a:ext cx="2777490" cy="1871980"/>
            </a:xfrm>
            <a:prstGeom prst="rect">
              <a:avLst/>
            </a:prstGeom>
            <a:ln>
              <a:solidFill>
                <a:schemeClr val="tx1"/>
              </a:solidFill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7" name="6 CuadroTexto"/>
            <p:cNvSpPr txBox="1"/>
            <p:nvPr/>
          </p:nvSpPr>
          <p:spPr>
            <a:xfrm>
              <a:off x="494549" y="3546984"/>
              <a:ext cx="2493275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ALTERNATIVA 1</a:t>
              </a:r>
              <a:endParaRPr lang="es-EC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5220072" y="1622720"/>
            <a:ext cx="3467100" cy="2269887"/>
            <a:chOff x="5220072" y="1622720"/>
            <a:chExt cx="3467100" cy="2269887"/>
          </a:xfrm>
        </p:grpSpPr>
        <p:pic>
          <p:nvPicPr>
            <p:cNvPr id="5" name="4 Imagen"/>
            <p:cNvPicPr/>
            <p:nvPr/>
          </p:nvPicPr>
          <p:blipFill rotWithShape="1">
            <a:blip r:embed="rId3" cstate="print"/>
            <a:srcRect l="35803" t="38898" r="29453" b="27224"/>
            <a:stretch/>
          </p:blipFill>
          <p:spPr bwMode="auto">
            <a:xfrm>
              <a:off x="5220072" y="1622720"/>
              <a:ext cx="3467100" cy="19005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8" name="7 CuadroTexto"/>
            <p:cNvSpPr txBox="1"/>
            <p:nvPr/>
          </p:nvSpPr>
          <p:spPr>
            <a:xfrm>
              <a:off x="5676670" y="3523275"/>
              <a:ext cx="2493275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ALTERNATIVA 2</a:t>
              </a:r>
              <a:endParaRPr lang="es-EC" dirty="0"/>
            </a:p>
          </p:txBody>
        </p:sp>
      </p:grpSp>
      <p:grpSp>
        <p:nvGrpSpPr>
          <p:cNvPr id="12" name="11 Grupo"/>
          <p:cNvGrpSpPr/>
          <p:nvPr/>
        </p:nvGrpSpPr>
        <p:grpSpPr>
          <a:xfrm>
            <a:off x="1712606" y="3523275"/>
            <a:ext cx="4082884" cy="2827655"/>
            <a:chOff x="1712606" y="3523275"/>
            <a:chExt cx="4082884" cy="2827655"/>
          </a:xfrm>
        </p:grpSpPr>
        <p:pic>
          <p:nvPicPr>
            <p:cNvPr id="6" name="5 Imagen"/>
            <p:cNvPicPr/>
            <p:nvPr/>
          </p:nvPicPr>
          <p:blipFill rotWithShape="1">
            <a:blip r:embed="rId4" cstate="print"/>
            <a:srcRect l="34624" t="21180" r="26884" b="9413"/>
            <a:stretch/>
          </p:blipFill>
          <p:spPr bwMode="auto">
            <a:xfrm>
              <a:off x="3285970" y="3523275"/>
              <a:ext cx="2509520" cy="282765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9" name="8 CuadroTexto"/>
            <p:cNvSpPr txBox="1"/>
            <p:nvPr/>
          </p:nvSpPr>
          <p:spPr>
            <a:xfrm>
              <a:off x="1712606" y="5589240"/>
              <a:ext cx="2493275" cy="3693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EC" dirty="0" smtClean="0"/>
                <a:t>ALTERNATIVA 3</a:t>
              </a:r>
              <a:endParaRPr lang="es-EC" dirty="0"/>
            </a:p>
          </p:txBody>
        </p:sp>
      </p:grpSp>
    </p:spTree>
    <p:extLst>
      <p:ext uri="{BB962C8B-B14F-4D97-AF65-F5344CB8AC3E}">
        <p14:creationId xmlns:p14="http://schemas.microsoft.com/office/powerpoint/2010/main" val="35902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jecutivo">
  <a:themeElements>
    <a:clrScheme name="Ejecutivo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Ejecutivo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jecutiv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264</TotalTime>
  <Words>1466</Words>
  <Application>Microsoft Office PowerPoint</Application>
  <PresentationFormat>Presentación en pantalla (4:3)</PresentationFormat>
  <Paragraphs>435</Paragraphs>
  <Slides>67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67</vt:i4>
      </vt:variant>
    </vt:vector>
  </HeadingPairs>
  <TitlesOfParts>
    <vt:vector size="68" baseType="lpstr">
      <vt:lpstr>Ejecutivo</vt:lpstr>
      <vt:lpstr>ESCUELA POLITÉCNICA DEL EJÉRCITO   CARRERA DE INGENIERÍA MECATRONICA </vt:lpstr>
      <vt:lpstr>DEFINICIÓN DE NOYO</vt:lpstr>
      <vt:lpstr>OBJETIVO</vt:lpstr>
      <vt:lpstr>ESTADO INICIAL DE LA MÁQUINA</vt:lpstr>
      <vt:lpstr>ESTADO INICIAL DE LA MÁQUINA</vt:lpstr>
      <vt:lpstr>SISTEMA ELÉCTRICO Y DE CONTROL</vt:lpstr>
      <vt:lpstr>REDISEÑO</vt:lpstr>
      <vt:lpstr>TOLVAS DE ALMACENAMIENTO</vt:lpstr>
      <vt:lpstr>ALTERNATIVAS DE DISEÑO DE TOLVAS</vt:lpstr>
      <vt:lpstr>MATRIZ DE DECISIÓN</vt:lpstr>
      <vt:lpstr>DISEÑO CAD TOLVAS</vt:lpstr>
      <vt:lpstr>VALIDACIÓN CAE MEDIANTE SOFTWARE SOLIDWORKS</vt:lpstr>
      <vt:lpstr>INTERPRETACIÓN RESULTADOS CAE</vt:lpstr>
      <vt:lpstr>VALIDACIÓN CAE MEDIANTE SOFTWARE SOLIDWORKS</vt:lpstr>
      <vt:lpstr>INTERPRETACION RESULTADOS CAE</vt:lpstr>
      <vt:lpstr>VIBRACIÓN</vt:lpstr>
      <vt:lpstr>FABRICACIÓN</vt:lpstr>
      <vt:lpstr>ENSAMBLE MONTAJE</vt:lpstr>
      <vt:lpstr>CABEZALES DE SOPLADO</vt:lpstr>
      <vt:lpstr>ALTERNATIVAS DE DISEÑO CABEZALES DE SOPLADO</vt:lpstr>
      <vt:lpstr>MATRIZ DE DESICIÓN</vt:lpstr>
      <vt:lpstr>DISEÑO CAD CABEZALES</vt:lpstr>
      <vt:lpstr>SOPORTE CABEZAL DESPLAZAMIENTO – CORTE DE ARENA</vt:lpstr>
      <vt:lpstr>ACOPLE MANGUERA</vt:lpstr>
      <vt:lpstr>SELLADO CABEZAL</vt:lpstr>
      <vt:lpstr>FLUIDIZACIÓN</vt:lpstr>
      <vt:lpstr>Presentación de PowerPoint</vt:lpstr>
      <vt:lpstr>REPRESENTACIÓN  DE FLUJO DENTRO DE LA CÁMARA  </vt:lpstr>
      <vt:lpstr>VALIDACIÓN CAE MEDIANTE SOFTWARE SOLIDWORKS.</vt:lpstr>
      <vt:lpstr>INTERPRETACIÓN RESULTADOS CAE</vt:lpstr>
      <vt:lpstr>VALIDACIÓN CAE MEDIANTE SOFTWARE SOLIDWORKS.</vt:lpstr>
      <vt:lpstr>INTERPRETACION RESULTADOS CAE</vt:lpstr>
      <vt:lpstr>FABRICACIÓN</vt:lpstr>
      <vt:lpstr>ENSAMBLE  Y MONTAJE CABEZAL</vt:lpstr>
      <vt:lpstr>SISTEMA ELÉCTRICO-ELECTRÓNICO</vt:lpstr>
      <vt:lpstr>SECUENCIA DE FUNCIONAMIENTO</vt:lpstr>
      <vt:lpstr>CIRCUITO NEUMÁTICO</vt:lpstr>
      <vt:lpstr>LÓGICA DE CONTROL</vt:lpstr>
      <vt:lpstr>EQUIPOS Y DISPOSITIVOS DE CONTROL</vt:lpstr>
      <vt:lpstr>BOTONERAS Y HMI</vt:lpstr>
      <vt:lpstr>ELEMENTOS NECESARIOS EN LA MÁQUINA</vt:lpstr>
      <vt:lpstr>CONTROLADOR DE TEMPERATURA</vt:lpstr>
      <vt:lpstr>CONTROLADOR DE TEMPERATURA</vt:lpstr>
      <vt:lpstr>RELACIÓN TEMPERATURA  CENTRAL vs. LATERAL</vt:lpstr>
      <vt:lpstr>RELACIÓN TEMPERATURA  CENTRAL vs. LATERAL</vt:lpstr>
      <vt:lpstr>RESULTADOS Y PRUEBAS</vt:lpstr>
      <vt:lpstr>PRUEBA 1</vt:lpstr>
      <vt:lpstr>PRUEBA 2</vt:lpstr>
      <vt:lpstr>PRUEBA 3</vt:lpstr>
      <vt:lpstr>PRUEBA 4</vt:lpstr>
      <vt:lpstr>PRUEBA 5</vt:lpstr>
      <vt:lpstr>PRUEBA 6</vt:lpstr>
      <vt:lpstr>PRUEBA 7</vt:lpstr>
      <vt:lpstr>COSTOS DEL PROYECTO</vt:lpstr>
      <vt:lpstr>CONCLUSIONES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RECOMENDACIONES</vt:lpstr>
      <vt:lpstr>Presentación de PowerPoint</vt:lpstr>
      <vt:lpstr>Presentación de PowerPoint</vt:lpstr>
      <vt:lpstr>Presentación de PowerPoint</vt:lpstr>
      <vt:lpstr>Presentación de PowerPoint</vt:lpstr>
      <vt:lpstr>GRACIAS POR SU ATENCIÓN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POLITÉCNICA DEL EJÉRCITO   CARRERA DE INGENIERÍA MECATRONICA</dc:title>
  <dc:creator>user</dc:creator>
  <cp:lastModifiedBy>Luis Gabriel Cuasque Bautista</cp:lastModifiedBy>
  <cp:revision>35</cp:revision>
  <dcterms:created xsi:type="dcterms:W3CDTF">2013-09-25T01:50:36Z</dcterms:created>
  <dcterms:modified xsi:type="dcterms:W3CDTF">2013-10-03T19:57:31Z</dcterms:modified>
</cp:coreProperties>
</file>