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sldIdLst>
    <p:sldId id="256" r:id="rId2"/>
    <p:sldId id="346" r:id="rId3"/>
    <p:sldId id="330" r:id="rId4"/>
    <p:sldId id="331" r:id="rId5"/>
    <p:sldId id="332" r:id="rId6"/>
    <p:sldId id="257" r:id="rId7"/>
    <p:sldId id="258" r:id="rId8"/>
    <p:sldId id="259" r:id="rId9"/>
    <p:sldId id="260" r:id="rId10"/>
    <p:sldId id="261" r:id="rId11"/>
    <p:sldId id="262" r:id="rId12"/>
    <p:sldId id="263" r:id="rId13"/>
    <p:sldId id="264" r:id="rId14"/>
    <p:sldId id="265" r:id="rId15"/>
    <p:sldId id="268" r:id="rId16"/>
    <p:sldId id="269" r:id="rId17"/>
    <p:sldId id="270" r:id="rId18"/>
    <p:sldId id="271" r:id="rId19"/>
    <p:sldId id="266" r:id="rId20"/>
    <p:sldId id="276" r:id="rId21"/>
    <p:sldId id="267" r:id="rId22"/>
    <p:sldId id="273" r:id="rId23"/>
    <p:sldId id="333" r:id="rId24"/>
    <p:sldId id="278" r:id="rId25"/>
    <p:sldId id="279" r:id="rId26"/>
    <p:sldId id="280" r:id="rId27"/>
    <p:sldId id="281" r:id="rId28"/>
    <p:sldId id="282" r:id="rId29"/>
    <p:sldId id="283" r:id="rId30"/>
    <p:sldId id="284" r:id="rId31"/>
    <p:sldId id="285" r:id="rId32"/>
    <p:sldId id="286" r:id="rId33"/>
    <p:sldId id="288" r:id="rId34"/>
    <p:sldId id="287" r:id="rId35"/>
    <p:sldId id="289" r:id="rId36"/>
    <p:sldId id="290" r:id="rId37"/>
    <p:sldId id="291" r:id="rId38"/>
    <p:sldId id="292" r:id="rId39"/>
    <p:sldId id="293" r:id="rId40"/>
    <p:sldId id="294" r:id="rId41"/>
    <p:sldId id="335" r:id="rId42"/>
    <p:sldId id="295" r:id="rId43"/>
    <p:sldId id="334" r:id="rId44"/>
    <p:sldId id="296" r:id="rId45"/>
    <p:sldId id="297" r:id="rId46"/>
    <p:sldId id="336" r:id="rId47"/>
    <p:sldId id="299" r:id="rId48"/>
    <p:sldId id="300" r:id="rId49"/>
    <p:sldId id="301" r:id="rId50"/>
    <p:sldId id="337" r:id="rId51"/>
    <p:sldId id="302" r:id="rId52"/>
    <p:sldId id="338" r:id="rId53"/>
    <p:sldId id="303" r:id="rId54"/>
    <p:sldId id="304" r:id="rId55"/>
    <p:sldId id="305" r:id="rId56"/>
    <p:sldId id="306" r:id="rId57"/>
    <p:sldId id="307" r:id="rId58"/>
    <p:sldId id="339" r:id="rId59"/>
    <p:sldId id="308"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9" r:id="rId79"/>
    <p:sldId id="328" r:id="rId80"/>
    <p:sldId id="340" r:id="rId81"/>
    <p:sldId id="341" r:id="rId82"/>
    <p:sldId id="342" r:id="rId83"/>
    <p:sldId id="343" r:id="rId84"/>
    <p:sldId id="345"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7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E64D7F-0C9F-4B15-AB33-51677B620280}" type="doc">
      <dgm:prSet loTypeId="urn:microsoft.com/office/officeart/2005/8/layout/default#1" loCatId="list" qsTypeId="urn:microsoft.com/office/officeart/2005/8/quickstyle/simple3" qsCatId="simple" csTypeId="urn:microsoft.com/office/officeart/2005/8/colors/accent1_2" csCatId="accent1" phldr="1"/>
      <dgm:spPr/>
      <dgm:t>
        <a:bodyPr/>
        <a:lstStyle/>
        <a:p>
          <a:endParaRPr lang="en-US"/>
        </a:p>
      </dgm:t>
    </dgm:pt>
    <dgm:pt modelId="{53B2C105-6339-41E7-B18D-3CD125CF6D26}">
      <dgm:prSet phldrT="[Text]"/>
      <dgm:spPr/>
      <dgm:t>
        <a:bodyPr/>
        <a:lstStyle/>
        <a:p>
          <a:r>
            <a:rPr lang="es-ES" dirty="0" smtClean="0"/>
            <a:t>Petrolera reconocida a nivel mundial</a:t>
          </a:r>
          <a:endParaRPr lang="en-US" dirty="0"/>
        </a:p>
      </dgm:t>
    </dgm:pt>
    <dgm:pt modelId="{049E616E-368F-40D5-89A7-505C393A5BD5}" type="parTrans" cxnId="{B5A30D1D-F8AA-4CD8-9B00-8275295E8478}">
      <dgm:prSet/>
      <dgm:spPr/>
      <dgm:t>
        <a:bodyPr/>
        <a:lstStyle/>
        <a:p>
          <a:endParaRPr lang="en-US"/>
        </a:p>
      </dgm:t>
    </dgm:pt>
    <dgm:pt modelId="{A16F1670-BFE2-49B2-8F15-E27ABA1B2DB6}" type="sibTrans" cxnId="{B5A30D1D-F8AA-4CD8-9B00-8275295E8478}">
      <dgm:prSet/>
      <dgm:spPr/>
      <dgm:t>
        <a:bodyPr/>
        <a:lstStyle/>
        <a:p>
          <a:endParaRPr lang="en-US"/>
        </a:p>
      </dgm:t>
    </dgm:pt>
    <dgm:pt modelId="{82AF5FE3-E547-4AAC-80C4-72987B3C8E27}">
      <dgm:prSet phldrT="[Text]"/>
      <dgm:spPr/>
      <dgm:t>
        <a:bodyPr/>
        <a:lstStyle/>
        <a:p>
          <a:r>
            <a:rPr lang="es-ES" dirty="0" smtClean="0"/>
            <a:t>Ubicada en España y fundada como grupo en 1987</a:t>
          </a:r>
          <a:endParaRPr lang="en-US" dirty="0"/>
        </a:p>
      </dgm:t>
    </dgm:pt>
    <dgm:pt modelId="{7140F3D2-764D-433E-B002-F808EA9657F2}" type="parTrans" cxnId="{80E28F01-28C8-4439-98EA-D0CFF0971069}">
      <dgm:prSet/>
      <dgm:spPr/>
      <dgm:t>
        <a:bodyPr/>
        <a:lstStyle/>
        <a:p>
          <a:endParaRPr lang="en-US"/>
        </a:p>
      </dgm:t>
    </dgm:pt>
    <dgm:pt modelId="{3CA48458-97A1-416E-BE00-E86D9493C09C}" type="sibTrans" cxnId="{80E28F01-28C8-4439-98EA-D0CFF0971069}">
      <dgm:prSet/>
      <dgm:spPr/>
      <dgm:t>
        <a:bodyPr/>
        <a:lstStyle/>
        <a:p>
          <a:endParaRPr lang="en-US"/>
        </a:p>
      </dgm:t>
    </dgm:pt>
    <dgm:pt modelId="{3B91333F-BF79-4ED9-89EC-E2FBDE4E8AC5}">
      <dgm:prSet phldrT="[Text]"/>
      <dgm:spPr/>
      <dgm:t>
        <a:bodyPr/>
        <a:lstStyle/>
        <a:p>
          <a:r>
            <a:rPr lang="es-ES" dirty="0" smtClean="0"/>
            <a:t>Inicia su producción en Ecuador en el Bloque 16 en 1997</a:t>
          </a:r>
          <a:endParaRPr lang="en-US" dirty="0"/>
        </a:p>
      </dgm:t>
    </dgm:pt>
    <dgm:pt modelId="{0445B368-2D9F-4519-AF4D-A9F2C7E41DB0}" type="parTrans" cxnId="{BFFC040E-1FCA-4DF9-9CC5-4DB005ACEF98}">
      <dgm:prSet/>
      <dgm:spPr/>
      <dgm:t>
        <a:bodyPr/>
        <a:lstStyle/>
        <a:p>
          <a:endParaRPr lang="en-US"/>
        </a:p>
      </dgm:t>
    </dgm:pt>
    <dgm:pt modelId="{D29970A2-5AEA-4414-9B15-B3A010C134DB}" type="sibTrans" cxnId="{BFFC040E-1FCA-4DF9-9CC5-4DB005ACEF98}">
      <dgm:prSet/>
      <dgm:spPr/>
      <dgm:t>
        <a:bodyPr/>
        <a:lstStyle/>
        <a:p>
          <a:endParaRPr lang="en-US"/>
        </a:p>
      </dgm:t>
    </dgm:pt>
    <dgm:pt modelId="{B93BC424-0584-4204-994C-9F307D69EB40}">
      <dgm:prSet phldrT="[Text]"/>
      <dgm:spPr/>
      <dgm:t>
        <a:bodyPr/>
        <a:lstStyle/>
        <a:p>
          <a:r>
            <a:rPr lang="es-ES" dirty="0" smtClean="0"/>
            <a:t>Realizan la exploración, explotación y producción de crudo.</a:t>
          </a:r>
          <a:endParaRPr lang="en-US" dirty="0"/>
        </a:p>
      </dgm:t>
    </dgm:pt>
    <dgm:pt modelId="{A06E3AB6-5507-4472-847E-06603A34C7AC}" type="parTrans" cxnId="{17862F41-E7C0-49CF-8521-13624BADFBB5}">
      <dgm:prSet/>
      <dgm:spPr/>
      <dgm:t>
        <a:bodyPr/>
        <a:lstStyle/>
        <a:p>
          <a:endParaRPr lang="en-US"/>
        </a:p>
      </dgm:t>
    </dgm:pt>
    <dgm:pt modelId="{36F54F19-4A55-4103-87AF-F488A2A8EF3C}" type="sibTrans" cxnId="{17862F41-E7C0-49CF-8521-13624BADFBB5}">
      <dgm:prSet/>
      <dgm:spPr/>
      <dgm:t>
        <a:bodyPr/>
        <a:lstStyle/>
        <a:p>
          <a:endParaRPr lang="en-US"/>
        </a:p>
      </dgm:t>
    </dgm:pt>
    <dgm:pt modelId="{0CAB3E73-B270-4C9C-BCD3-035FEADD95F3}" type="pres">
      <dgm:prSet presAssocID="{F2E64D7F-0C9F-4B15-AB33-51677B620280}" presName="diagram" presStyleCnt="0">
        <dgm:presLayoutVars>
          <dgm:dir/>
          <dgm:resizeHandles val="exact"/>
        </dgm:presLayoutVars>
      </dgm:prSet>
      <dgm:spPr/>
      <dgm:t>
        <a:bodyPr/>
        <a:lstStyle/>
        <a:p>
          <a:endParaRPr lang="en-US"/>
        </a:p>
      </dgm:t>
    </dgm:pt>
    <dgm:pt modelId="{4AF8BEC8-F56A-46F2-97A9-BDCD71F7A8D9}" type="pres">
      <dgm:prSet presAssocID="{53B2C105-6339-41E7-B18D-3CD125CF6D26}" presName="node" presStyleLbl="node1" presStyleIdx="0" presStyleCnt="4" custLinFactNeighborX="-14639">
        <dgm:presLayoutVars>
          <dgm:bulletEnabled val="1"/>
        </dgm:presLayoutVars>
      </dgm:prSet>
      <dgm:spPr/>
      <dgm:t>
        <a:bodyPr/>
        <a:lstStyle/>
        <a:p>
          <a:endParaRPr lang="en-US"/>
        </a:p>
      </dgm:t>
    </dgm:pt>
    <dgm:pt modelId="{FB9C303E-0C6F-406D-AF4D-2C064216396A}" type="pres">
      <dgm:prSet presAssocID="{A16F1670-BFE2-49B2-8F15-E27ABA1B2DB6}" presName="sibTrans" presStyleCnt="0"/>
      <dgm:spPr/>
    </dgm:pt>
    <dgm:pt modelId="{BC8A12BD-D685-49E6-AA1B-6D9AD1E09F7C}" type="pres">
      <dgm:prSet presAssocID="{82AF5FE3-E547-4AAC-80C4-72987B3C8E27}" presName="node" presStyleLbl="node1" presStyleIdx="1" presStyleCnt="4">
        <dgm:presLayoutVars>
          <dgm:bulletEnabled val="1"/>
        </dgm:presLayoutVars>
      </dgm:prSet>
      <dgm:spPr/>
      <dgm:t>
        <a:bodyPr/>
        <a:lstStyle/>
        <a:p>
          <a:endParaRPr lang="en-US"/>
        </a:p>
      </dgm:t>
    </dgm:pt>
    <dgm:pt modelId="{3D8184BB-6F82-4A80-B0DA-74C722B2BF0B}" type="pres">
      <dgm:prSet presAssocID="{3CA48458-97A1-416E-BE00-E86D9493C09C}" presName="sibTrans" presStyleCnt="0"/>
      <dgm:spPr/>
    </dgm:pt>
    <dgm:pt modelId="{3FD3FB97-4060-4204-B778-0558B7B7A094}" type="pres">
      <dgm:prSet presAssocID="{3B91333F-BF79-4ED9-89EC-E2FBDE4E8AC5}" presName="node" presStyleLbl="node1" presStyleIdx="2" presStyleCnt="4" custLinFactNeighborX="-14940">
        <dgm:presLayoutVars>
          <dgm:bulletEnabled val="1"/>
        </dgm:presLayoutVars>
      </dgm:prSet>
      <dgm:spPr/>
      <dgm:t>
        <a:bodyPr/>
        <a:lstStyle/>
        <a:p>
          <a:endParaRPr lang="en-US"/>
        </a:p>
      </dgm:t>
    </dgm:pt>
    <dgm:pt modelId="{7FDD7DC1-A8FA-4DE5-BDEB-ED29BA03928C}" type="pres">
      <dgm:prSet presAssocID="{D29970A2-5AEA-4414-9B15-B3A010C134DB}" presName="sibTrans" presStyleCnt="0"/>
      <dgm:spPr/>
    </dgm:pt>
    <dgm:pt modelId="{2991752D-04CF-4785-81AE-DFD4B0F2E52F}" type="pres">
      <dgm:prSet presAssocID="{B93BC424-0584-4204-994C-9F307D69EB40}" presName="node" presStyleLbl="node1" presStyleIdx="3" presStyleCnt="4">
        <dgm:presLayoutVars>
          <dgm:bulletEnabled val="1"/>
        </dgm:presLayoutVars>
      </dgm:prSet>
      <dgm:spPr/>
      <dgm:t>
        <a:bodyPr/>
        <a:lstStyle/>
        <a:p>
          <a:endParaRPr lang="en-US"/>
        </a:p>
      </dgm:t>
    </dgm:pt>
  </dgm:ptLst>
  <dgm:cxnLst>
    <dgm:cxn modelId="{8A957DCB-8318-4333-8523-7B7FEF37BB22}" type="presOf" srcId="{82AF5FE3-E547-4AAC-80C4-72987B3C8E27}" destId="{BC8A12BD-D685-49E6-AA1B-6D9AD1E09F7C}" srcOrd="0" destOrd="0" presId="urn:microsoft.com/office/officeart/2005/8/layout/default#1"/>
    <dgm:cxn modelId="{B5A30D1D-F8AA-4CD8-9B00-8275295E8478}" srcId="{F2E64D7F-0C9F-4B15-AB33-51677B620280}" destId="{53B2C105-6339-41E7-B18D-3CD125CF6D26}" srcOrd="0" destOrd="0" parTransId="{049E616E-368F-40D5-89A7-505C393A5BD5}" sibTransId="{A16F1670-BFE2-49B2-8F15-E27ABA1B2DB6}"/>
    <dgm:cxn modelId="{84A0D01F-E543-4ACB-AEEA-2E5940D0CD33}" type="presOf" srcId="{B93BC424-0584-4204-994C-9F307D69EB40}" destId="{2991752D-04CF-4785-81AE-DFD4B0F2E52F}" srcOrd="0" destOrd="0" presId="urn:microsoft.com/office/officeart/2005/8/layout/default#1"/>
    <dgm:cxn modelId="{C8A94735-6AEB-427F-B19C-3F5B85C9B89A}" type="presOf" srcId="{3B91333F-BF79-4ED9-89EC-E2FBDE4E8AC5}" destId="{3FD3FB97-4060-4204-B778-0558B7B7A094}" srcOrd="0" destOrd="0" presId="urn:microsoft.com/office/officeart/2005/8/layout/default#1"/>
    <dgm:cxn modelId="{47A38FD9-F802-456C-A964-84BC99B653E8}" type="presOf" srcId="{53B2C105-6339-41E7-B18D-3CD125CF6D26}" destId="{4AF8BEC8-F56A-46F2-97A9-BDCD71F7A8D9}" srcOrd="0" destOrd="0" presId="urn:microsoft.com/office/officeart/2005/8/layout/default#1"/>
    <dgm:cxn modelId="{20C68FF3-0F97-4728-8186-CA444A287A05}" type="presOf" srcId="{F2E64D7F-0C9F-4B15-AB33-51677B620280}" destId="{0CAB3E73-B270-4C9C-BCD3-035FEADD95F3}" srcOrd="0" destOrd="0" presId="urn:microsoft.com/office/officeart/2005/8/layout/default#1"/>
    <dgm:cxn modelId="{80E28F01-28C8-4439-98EA-D0CFF0971069}" srcId="{F2E64D7F-0C9F-4B15-AB33-51677B620280}" destId="{82AF5FE3-E547-4AAC-80C4-72987B3C8E27}" srcOrd="1" destOrd="0" parTransId="{7140F3D2-764D-433E-B002-F808EA9657F2}" sibTransId="{3CA48458-97A1-416E-BE00-E86D9493C09C}"/>
    <dgm:cxn modelId="{17862F41-E7C0-49CF-8521-13624BADFBB5}" srcId="{F2E64D7F-0C9F-4B15-AB33-51677B620280}" destId="{B93BC424-0584-4204-994C-9F307D69EB40}" srcOrd="3" destOrd="0" parTransId="{A06E3AB6-5507-4472-847E-06603A34C7AC}" sibTransId="{36F54F19-4A55-4103-87AF-F488A2A8EF3C}"/>
    <dgm:cxn modelId="{BFFC040E-1FCA-4DF9-9CC5-4DB005ACEF98}" srcId="{F2E64D7F-0C9F-4B15-AB33-51677B620280}" destId="{3B91333F-BF79-4ED9-89EC-E2FBDE4E8AC5}" srcOrd="2" destOrd="0" parTransId="{0445B368-2D9F-4519-AF4D-A9F2C7E41DB0}" sibTransId="{D29970A2-5AEA-4414-9B15-B3A010C134DB}"/>
    <dgm:cxn modelId="{DCEFD9A2-479A-4C78-9D1F-FDB7B472C429}" type="presParOf" srcId="{0CAB3E73-B270-4C9C-BCD3-035FEADD95F3}" destId="{4AF8BEC8-F56A-46F2-97A9-BDCD71F7A8D9}" srcOrd="0" destOrd="0" presId="urn:microsoft.com/office/officeart/2005/8/layout/default#1"/>
    <dgm:cxn modelId="{E6495F2D-6274-4A40-A3B4-93D29A69E09F}" type="presParOf" srcId="{0CAB3E73-B270-4C9C-BCD3-035FEADD95F3}" destId="{FB9C303E-0C6F-406D-AF4D-2C064216396A}" srcOrd="1" destOrd="0" presId="urn:microsoft.com/office/officeart/2005/8/layout/default#1"/>
    <dgm:cxn modelId="{D9899265-7B9A-44E6-B7AD-6AACC54A479A}" type="presParOf" srcId="{0CAB3E73-B270-4C9C-BCD3-035FEADD95F3}" destId="{BC8A12BD-D685-49E6-AA1B-6D9AD1E09F7C}" srcOrd="2" destOrd="0" presId="urn:microsoft.com/office/officeart/2005/8/layout/default#1"/>
    <dgm:cxn modelId="{CC9444C8-7597-4D37-ACF6-56AFE4489316}" type="presParOf" srcId="{0CAB3E73-B270-4C9C-BCD3-035FEADD95F3}" destId="{3D8184BB-6F82-4A80-B0DA-74C722B2BF0B}" srcOrd="3" destOrd="0" presId="urn:microsoft.com/office/officeart/2005/8/layout/default#1"/>
    <dgm:cxn modelId="{E4C564E1-83E5-4313-8AEF-0707BE61951D}" type="presParOf" srcId="{0CAB3E73-B270-4C9C-BCD3-035FEADD95F3}" destId="{3FD3FB97-4060-4204-B778-0558B7B7A094}" srcOrd="4" destOrd="0" presId="urn:microsoft.com/office/officeart/2005/8/layout/default#1"/>
    <dgm:cxn modelId="{31D485EA-1384-4840-8314-384057D73C3A}" type="presParOf" srcId="{0CAB3E73-B270-4C9C-BCD3-035FEADD95F3}" destId="{7FDD7DC1-A8FA-4DE5-BDEB-ED29BA03928C}" srcOrd="5" destOrd="0" presId="urn:microsoft.com/office/officeart/2005/8/layout/default#1"/>
    <dgm:cxn modelId="{18BABDE1-5DFA-4114-805E-A6FFB420A980}" type="presParOf" srcId="{0CAB3E73-B270-4C9C-BCD3-035FEADD95F3}" destId="{2991752D-04CF-4785-81AE-DFD4B0F2E52F}"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8BEC8-F56A-46F2-97A9-BDCD71F7A8D9}">
      <dsp:nvSpPr>
        <dsp:cNvPr id="0" name=""/>
        <dsp:cNvSpPr/>
      </dsp:nvSpPr>
      <dsp:spPr>
        <a:xfrm>
          <a:off x="152412" y="1126"/>
          <a:ext cx="2675036" cy="1605022"/>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Petrolera reconocida a nivel mundial</a:t>
          </a:r>
          <a:endParaRPr lang="en-US" sz="2100" kern="1200" dirty="0"/>
        </a:p>
      </dsp:txBody>
      <dsp:txXfrm>
        <a:off x="152412" y="1126"/>
        <a:ext cx="2675036" cy="1605022"/>
      </dsp:txXfrm>
    </dsp:sp>
    <dsp:sp modelId="{BC8A12BD-D685-49E6-AA1B-6D9AD1E09F7C}">
      <dsp:nvSpPr>
        <dsp:cNvPr id="0" name=""/>
        <dsp:cNvSpPr/>
      </dsp:nvSpPr>
      <dsp:spPr>
        <a:xfrm>
          <a:off x="3486551" y="1126"/>
          <a:ext cx="2675036" cy="1605022"/>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Ubicada en España y fundada como grupo en 1987</a:t>
          </a:r>
          <a:endParaRPr lang="en-US" sz="2100" kern="1200" dirty="0"/>
        </a:p>
      </dsp:txBody>
      <dsp:txXfrm>
        <a:off x="3486551" y="1126"/>
        <a:ext cx="2675036" cy="1605022"/>
      </dsp:txXfrm>
    </dsp:sp>
    <dsp:sp modelId="{3FD3FB97-4060-4204-B778-0558B7B7A094}">
      <dsp:nvSpPr>
        <dsp:cNvPr id="0" name=""/>
        <dsp:cNvSpPr/>
      </dsp:nvSpPr>
      <dsp:spPr>
        <a:xfrm>
          <a:off x="144360" y="1873651"/>
          <a:ext cx="2675036" cy="1605022"/>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Inicia su producción en Ecuador en el Bloque 16 en 1997</a:t>
          </a:r>
          <a:endParaRPr lang="en-US" sz="2100" kern="1200" dirty="0"/>
        </a:p>
      </dsp:txBody>
      <dsp:txXfrm>
        <a:off x="144360" y="1873651"/>
        <a:ext cx="2675036" cy="1605022"/>
      </dsp:txXfrm>
    </dsp:sp>
    <dsp:sp modelId="{2991752D-04CF-4785-81AE-DFD4B0F2E52F}">
      <dsp:nvSpPr>
        <dsp:cNvPr id="0" name=""/>
        <dsp:cNvSpPr/>
      </dsp:nvSpPr>
      <dsp:spPr>
        <a:xfrm>
          <a:off x="3486551" y="1873651"/>
          <a:ext cx="2675036" cy="1605022"/>
        </a:xfrm>
        <a:prstGeom prst="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Realizan la exploración, explotación y producción de crudo.</a:t>
          </a:r>
          <a:endParaRPr lang="en-US" sz="2100" kern="1200" dirty="0"/>
        </a:p>
      </dsp:txBody>
      <dsp:txXfrm>
        <a:off x="3486551" y="1873651"/>
        <a:ext cx="2675036" cy="16050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B3C7397-B9A4-46C8-9935-95B1E9A53A75}" type="datetimeFigureOut">
              <a:rPr lang="en-US" smtClean="0"/>
              <a:pPr/>
              <a:t>10/8/2013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3C7397-B9A4-46C8-9935-95B1E9A53A75}"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3C7397-B9A4-46C8-9935-95B1E9A53A75}"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3C7397-B9A4-46C8-9935-95B1E9A53A75}"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B3C7397-B9A4-46C8-9935-95B1E9A53A75}"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3C7397-B9A4-46C8-9935-95B1E9A53A75}" type="datetimeFigureOut">
              <a:rPr lang="en-US" smtClean="0"/>
              <a:pPr/>
              <a:t>10/8/2013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B3C7397-B9A4-46C8-9935-95B1E9A53A75}" type="datetimeFigureOut">
              <a:rPr lang="en-US" smtClean="0"/>
              <a:pPr/>
              <a:t>10/8/2013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B3C7397-B9A4-46C8-9935-95B1E9A53A75}" type="datetimeFigureOut">
              <a:rPr lang="en-US" smtClean="0"/>
              <a:pPr/>
              <a:t>10/8/2013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C7397-B9A4-46C8-9935-95B1E9A53A75}" type="datetimeFigureOut">
              <a:rPr lang="en-US" smtClean="0"/>
              <a:pPr/>
              <a:t>10/8/2013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3C7397-B9A4-46C8-9935-95B1E9A53A75}" type="datetimeFigureOut">
              <a:rPr lang="en-US" smtClean="0"/>
              <a:pPr/>
              <a:t>10/8/2013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CBDFF-AAAD-41F6-8627-0841D44B7126}"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B3C7397-B9A4-46C8-9935-95B1E9A53A75}" type="datetimeFigureOut">
              <a:rPr lang="en-US" smtClean="0"/>
              <a:pPr/>
              <a:t>10/8/2013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B5CBDFF-AAAD-41F6-8627-0841D44B7126}" type="slidenum">
              <a:rPr lang="en-US" smtClean="0"/>
              <a:pPr/>
              <a:t>‹Nº›</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B3C7397-B9A4-46C8-9935-95B1E9A53A75}" type="datetimeFigureOut">
              <a:rPr lang="en-US" smtClean="0"/>
              <a:pPr/>
              <a:t>10/8/2013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B5CBDFF-AAAD-41F6-8627-0841D44B7126}" type="slidenum">
              <a:rPr lang="en-US" smtClean="0"/>
              <a:pPr/>
              <a:t>‹Nº›</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810000" y="1"/>
            <a:ext cx="5334000" cy="1312983"/>
          </a:xfrm>
          <a:prstGeom prst="rect">
            <a:avLst/>
          </a:prstGeom>
          <a:noFill/>
          <a:ln w="9525">
            <a:noFill/>
            <a:miter lim="800000"/>
            <a:headEnd/>
            <a:tailEnd/>
          </a:ln>
        </p:spPr>
      </p:pic>
      <p:sp>
        <p:nvSpPr>
          <p:cNvPr id="1029" name="AutoShape 5" descr="https://encrypted-tbn1.gstatic.com/images?q=tbn:ANd9GcRv9YlUAjKCfj1Uw4mus_SH7UP1-CNwg_VTIjA57UMMvEC9Mtvd1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1" name="Picture 7" descr="http://www.elimparcial.es/files/fotos/repsol_d_10.jpg"/>
          <p:cNvPicPr>
            <a:picLocks noChangeAspect="1" noChangeArrowheads="1"/>
          </p:cNvPicPr>
          <p:nvPr/>
        </p:nvPicPr>
        <p:blipFill>
          <a:blip r:embed="rId3" cstate="print"/>
          <a:srcRect/>
          <a:stretch>
            <a:fillRect/>
          </a:stretch>
        </p:blipFill>
        <p:spPr bwMode="auto">
          <a:xfrm>
            <a:off x="0" y="0"/>
            <a:ext cx="1219200" cy="1229360"/>
          </a:xfrm>
          <a:prstGeom prst="rect">
            <a:avLst/>
          </a:prstGeom>
          <a:noFill/>
        </p:spPr>
      </p:pic>
      <p:sp>
        <p:nvSpPr>
          <p:cNvPr id="6" name="7 Título"/>
          <p:cNvSpPr txBox="1">
            <a:spLocks/>
          </p:cNvSpPr>
          <p:nvPr/>
        </p:nvSpPr>
        <p:spPr>
          <a:xfrm>
            <a:off x="0" y="16002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200" b="1" i="0" u="none" strike="noStrike" kern="1200" cap="none" spc="0" normalizeH="0" baseline="0" noProof="0" dirty="0" smtClean="0">
                <a:ln>
                  <a:noFill/>
                </a:ln>
                <a:solidFill>
                  <a:schemeClr val="tx1">
                    <a:lumMod val="95000"/>
                  </a:schemeClr>
                </a:solidFill>
                <a:effectLst/>
                <a:uLnTx/>
                <a:uFillTx/>
                <a:latin typeface="+mj-lt"/>
                <a:ea typeface="+mj-ea"/>
                <a:cs typeface="+mj-cs"/>
              </a:rPr>
              <a:t>MIGRACI</a:t>
            </a:r>
            <a:r>
              <a:rPr lang="es-ES" sz="2200" b="1" dirty="0" smtClean="0">
                <a:solidFill>
                  <a:schemeClr val="tx1">
                    <a:lumMod val="95000"/>
                  </a:schemeClr>
                </a:solidFill>
                <a:latin typeface="+mj-lt"/>
                <a:ea typeface="+mj-ea"/>
                <a:cs typeface="+mj-cs"/>
              </a:rPr>
              <a:t>ÓN DEL SISTEMA DE CONTROL DEL COMPRESOR DE GAS C-3121A PARA LA TURBINA DUAL LM2500 DEL SISTEMA DE GENERACIÓN ELÉCTRICA DE REPSOL - BLOQUE 16</a:t>
            </a:r>
            <a:endParaRPr kumimoji="0" lang="en-US" sz="2200" b="1" i="0" u="none" strike="noStrike" kern="1200" cap="none" spc="0" normalizeH="0" baseline="0" noProof="0" dirty="0">
              <a:ln>
                <a:noFill/>
              </a:ln>
              <a:solidFill>
                <a:schemeClr val="tx1">
                  <a:lumMod val="95000"/>
                </a:schemeClr>
              </a:solidFill>
              <a:effectLst/>
              <a:uLnTx/>
              <a:uFillTx/>
              <a:latin typeface="+mj-lt"/>
              <a:ea typeface="+mj-ea"/>
              <a:cs typeface="+mj-cs"/>
            </a:endParaRPr>
          </a:p>
        </p:txBody>
      </p:sp>
      <p:sp>
        <p:nvSpPr>
          <p:cNvPr id="7" name="7 Título"/>
          <p:cNvSpPr txBox="1">
            <a:spLocks/>
          </p:cNvSpPr>
          <p:nvPr/>
        </p:nvSpPr>
        <p:spPr bwMode="auto">
          <a:xfrm>
            <a:off x="0" y="2895600"/>
            <a:ext cx="91440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r>
              <a:rPr lang="es-EC" i="1" dirty="0">
                <a:solidFill>
                  <a:schemeClr val="tx1">
                    <a:lumMod val="95000"/>
                  </a:schemeClr>
                </a:solidFill>
              </a:rPr>
              <a:t>PROYECTO DE GRADO PARA LA OBTENCIÓN DEL TÍTULO EN </a:t>
            </a:r>
            <a:endParaRPr lang="en-US" i="1" dirty="0">
              <a:solidFill>
                <a:schemeClr val="tx1">
                  <a:lumMod val="95000"/>
                </a:schemeClr>
              </a:solidFill>
            </a:endParaRPr>
          </a:p>
          <a:p>
            <a:pPr algn="ctr"/>
            <a:r>
              <a:rPr lang="es-EC" i="1" dirty="0">
                <a:solidFill>
                  <a:schemeClr val="tx1">
                    <a:lumMod val="95000"/>
                  </a:schemeClr>
                </a:solidFill>
              </a:rPr>
              <a:t>INGENIERÍA </a:t>
            </a:r>
            <a:r>
              <a:rPr lang="es-EC" i="1" dirty="0" smtClean="0">
                <a:solidFill>
                  <a:schemeClr val="tx1">
                    <a:lumMod val="95000"/>
                  </a:schemeClr>
                </a:solidFill>
              </a:rPr>
              <a:t>ELECTRÓNICA, AUTOMATIZACIÓN Y CONTROL</a:t>
            </a:r>
            <a:endParaRPr lang="en-US" i="1" dirty="0">
              <a:solidFill>
                <a:schemeClr val="tx1">
                  <a:lumMod val="95000"/>
                </a:schemeClr>
              </a:solidFill>
            </a:endParaRPr>
          </a:p>
        </p:txBody>
      </p:sp>
      <p:sp>
        <p:nvSpPr>
          <p:cNvPr id="8" name="7 Título"/>
          <p:cNvSpPr txBox="1">
            <a:spLocks/>
          </p:cNvSpPr>
          <p:nvPr/>
        </p:nvSpPr>
        <p:spPr bwMode="auto">
          <a:xfrm>
            <a:off x="381000" y="4191000"/>
            <a:ext cx="42672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s-EC" kern="0" dirty="0" smtClean="0">
                <a:solidFill>
                  <a:schemeClr val="tx1">
                    <a:lumMod val="95000"/>
                  </a:schemeClr>
                </a:solidFill>
                <a:latin typeface="+mj-lt"/>
                <a:ea typeface="+mj-ea"/>
                <a:cs typeface="+mj-cs"/>
              </a:rPr>
              <a:t>AUTOR:</a:t>
            </a:r>
          </a:p>
          <a:p>
            <a:pPr marL="0" marR="0" lvl="0" indent="0" defTabSz="914400" rtl="0" eaLnBrk="1" fontAlgn="base" latinLnBrk="0" hangingPunct="1">
              <a:lnSpc>
                <a:spcPct val="100000"/>
              </a:lnSpc>
              <a:spcBef>
                <a:spcPct val="0"/>
              </a:spcBef>
              <a:spcAft>
                <a:spcPct val="0"/>
              </a:spcAft>
              <a:buClrTx/>
              <a:buSzTx/>
              <a:buFontTx/>
              <a:buNone/>
              <a:tabLst/>
              <a:defRPr/>
            </a:pPr>
            <a:r>
              <a:rPr lang="es-EC" kern="0" dirty="0" smtClean="0">
                <a:solidFill>
                  <a:schemeClr val="tx1">
                    <a:lumMod val="95000"/>
                  </a:schemeClr>
                </a:solidFill>
                <a:latin typeface="+mj-lt"/>
                <a:ea typeface="+mj-ea"/>
                <a:cs typeface="+mj-cs"/>
              </a:rPr>
              <a:t>Alexis Fabián López González</a:t>
            </a:r>
            <a:endParaRPr kumimoji="0" lang="en-US" b="0" i="0" u="none" strike="noStrike" kern="0" cap="none" spc="0" normalizeH="0" baseline="0" noProof="0" dirty="0">
              <a:ln>
                <a:noFill/>
              </a:ln>
              <a:solidFill>
                <a:schemeClr val="tx1">
                  <a:lumMod val="95000"/>
                </a:schemeClr>
              </a:solidFill>
              <a:effectLst/>
              <a:uLnTx/>
              <a:uFillTx/>
              <a:latin typeface="+mj-lt"/>
              <a:ea typeface="+mj-ea"/>
              <a:cs typeface="+mj-cs"/>
            </a:endParaRPr>
          </a:p>
        </p:txBody>
      </p:sp>
      <p:sp>
        <p:nvSpPr>
          <p:cNvPr id="9" name="7 Título"/>
          <p:cNvSpPr txBox="1">
            <a:spLocks/>
          </p:cNvSpPr>
          <p:nvPr/>
        </p:nvSpPr>
        <p:spPr bwMode="auto">
          <a:xfrm>
            <a:off x="304800" y="5486400"/>
            <a:ext cx="2057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s-EC" kern="0" dirty="0" smtClean="0">
                <a:solidFill>
                  <a:schemeClr val="tx1">
                    <a:lumMod val="95000"/>
                  </a:schemeClr>
                </a:solidFill>
                <a:latin typeface="+mj-lt"/>
                <a:ea typeface="+mj-ea"/>
                <a:cs typeface="+mj-cs"/>
              </a:rPr>
              <a:t>DIRECTOR </a:t>
            </a:r>
          </a:p>
          <a:p>
            <a:pPr marL="0" marR="0" lvl="0" indent="0" defTabSz="914400" rtl="0" eaLnBrk="1" fontAlgn="base" latinLnBrk="0" hangingPunct="1">
              <a:lnSpc>
                <a:spcPct val="100000"/>
              </a:lnSpc>
              <a:spcBef>
                <a:spcPct val="0"/>
              </a:spcBef>
              <a:spcAft>
                <a:spcPct val="0"/>
              </a:spcAft>
              <a:buClrTx/>
              <a:buSzTx/>
              <a:buFontTx/>
              <a:buNone/>
              <a:tabLst/>
              <a:defRPr/>
            </a:pPr>
            <a:r>
              <a:rPr lang="es-EC" kern="0" dirty="0" smtClean="0">
                <a:solidFill>
                  <a:schemeClr val="tx1">
                    <a:lumMod val="95000"/>
                  </a:schemeClr>
                </a:solidFill>
                <a:latin typeface="+mj-lt"/>
                <a:ea typeface="+mj-ea"/>
                <a:cs typeface="+mj-cs"/>
              </a:rPr>
              <a:t>Ing. Diego Morillo</a:t>
            </a:r>
            <a:endParaRPr kumimoji="0" lang="en-US" b="0" i="0" u="none" strike="noStrike" kern="0" cap="none" spc="0" normalizeH="0" baseline="0" noProof="0" dirty="0">
              <a:ln>
                <a:noFill/>
              </a:ln>
              <a:solidFill>
                <a:schemeClr val="tx1">
                  <a:lumMod val="95000"/>
                </a:schemeClr>
              </a:solidFill>
              <a:effectLst/>
              <a:uLnTx/>
              <a:uFillTx/>
              <a:latin typeface="+mj-lt"/>
              <a:ea typeface="+mj-ea"/>
              <a:cs typeface="+mj-cs"/>
            </a:endParaRPr>
          </a:p>
        </p:txBody>
      </p:sp>
      <p:sp>
        <p:nvSpPr>
          <p:cNvPr id="10" name="7 Título"/>
          <p:cNvSpPr txBox="1">
            <a:spLocks/>
          </p:cNvSpPr>
          <p:nvPr/>
        </p:nvSpPr>
        <p:spPr bwMode="auto">
          <a:xfrm>
            <a:off x="2514600" y="5486400"/>
            <a:ext cx="1981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s-EC" kern="0" dirty="0" smtClean="0">
                <a:solidFill>
                  <a:schemeClr val="tx1">
                    <a:lumMod val="95000"/>
                  </a:schemeClr>
                </a:solidFill>
                <a:latin typeface="+mj-lt"/>
                <a:ea typeface="+mj-ea"/>
                <a:cs typeface="+mj-cs"/>
              </a:rPr>
              <a:t>CO-DIRECTOR </a:t>
            </a:r>
          </a:p>
          <a:p>
            <a:pPr marL="0" marR="0" lvl="0" indent="0" defTabSz="914400" rtl="0" eaLnBrk="1" fontAlgn="base" latinLnBrk="0" hangingPunct="1">
              <a:lnSpc>
                <a:spcPct val="100000"/>
              </a:lnSpc>
              <a:spcBef>
                <a:spcPct val="0"/>
              </a:spcBef>
              <a:spcAft>
                <a:spcPct val="0"/>
              </a:spcAft>
              <a:buClrTx/>
              <a:buSzTx/>
              <a:buFontTx/>
              <a:buNone/>
              <a:tabLst/>
              <a:defRPr/>
            </a:pPr>
            <a:r>
              <a:rPr lang="es-EC" kern="0" dirty="0" smtClean="0">
                <a:solidFill>
                  <a:schemeClr val="tx1">
                    <a:lumMod val="95000"/>
                  </a:schemeClr>
                </a:solidFill>
                <a:latin typeface="+mj-lt"/>
                <a:ea typeface="+mj-ea"/>
                <a:cs typeface="+mj-cs"/>
              </a:rPr>
              <a:t>Ing. Hugo Ortiz</a:t>
            </a:r>
            <a:endParaRPr kumimoji="0" lang="en-US" b="0" i="0" u="none" strike="noStrike" kern="0" cap="none" spc="0" normalizeH="0" baseline="0" noProof="0" dirty="0">
              <a:ln>
                <a:noFill/>
              </a:ln>
              <a:solidFill>
                <a:schemeClr val="tx1">
                  <a:lumMod val="95000"/>
                </a:schemeClr>
              </a:solidFill>
              <a:effectLst/>
              <a:uLnTx/>
              <a:uFillTx/>
              <a:latin typeface="+mj-lt"/>
              <a:ea typeface="+mj-ea"/>
              <a:cs typeface="+mj-cs"/>
            </a:endParaRPr>
          </a:p>
        </p:txBody>
      </p:sp>
      <p:pic>
        <p:nvPicPr>
          <p:cNvPr id="1032" name="Picture 8" descr="C:\Users\Alexis\Desktop\Fotos Tesis\2012-07-15 15.37.31.jpg"/>
          <p:cNvPicPr>
            <a:picLocks noChangeAspect="1" noChangeArrowheads="1"/>
          </p:cNvPicPr>
          <p:nvPr/>
        </p:nvPicPr>
        <p:blipFill>
          <a:blip r:embed="rId4" cstate="print"/>
          <a:srcRect/>
          <a:stretch>
            <a:fillRect/>
          </a:stretch>
        </p:blipFill>
        <p:spPr bwMode="auto">
          <a:xfrm>
            <a:off x="4953000" y="3733800"/>
            <a:ext cx="3886200" cy="291465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800" y="1371600"/>
          <a:ext cx="8000999" cy="4343396"/>
        </p:xfrm>
        <a:graphic>
          <a:graphicData uri="http://schemas.openxmlformats.org/drawingml/2006/table">
            <a:tbl>
              <a:tblPr>
                <a:tableStyleId>{3C2FFA5D-87B4-456A-9821-1D502468CF0F}</a:tableStyleId>
              </a:tblPr>
              <a:tblGrid>
                <a:gridCol w="3306335"/>
                <a:gridCol w="2356058"/>
                <a:gridCol w="2338606"/>
              </a:tblGrid>
              <a:tr h="789710">
                <a:tc gridSpan="3">
                  <a:txBody>
                    <a:bodyPr/>
                    <a:lstStyle/>
                    <a:p>
                      <a:pPr marL="0" marR="0" algn="ctr">
                        <a:spcBef>
                          <a:spcPts val="0"/>
                        </a:spcBef>
                        <a:spcAft>
                          <a:spcPts val="0"/>
                        </a:spcAft>
                      </a:pPr>
                      <a:endParaRPr lang="en-US" sz="1200" dirty="0"/>
                    </a:p>
                    <a:p>
                      <a:pPr marL="0" marR="0" algn="ctr">
                        <a:spcBef>
                          <a:spcPts val="0"/>
                        </a:spcBef>
                        <a:spcAft>
                          <a:spcPts val="0"/>
                        </a:spcAft>
                      </a:pPr>
                      <a:r>
                        <a:rPr lang="es-ES_tradnl" sz="1800" b="1" dirty="0"/>
                        <a:t>Generación Eléctrica Facilidades Repsol</a:t>
                      </a:r>
                      <a:endParaRPr lang="en-US" sz="1800" b="1" dirty="0">
                        <a:solidFill>
                          <a:srgbClr val="5F497A"/>
                        </a:solidFill>
                        <a:latin typeface="Times New Roman"/>
                        <a:ea typeface="Times New Roman"/>
                      </a:endParaRPr>
                    </a:p>
                  </a:txBody>
                  <a:tcPr marL="68580" marR="68580" marT="0" marB="0" anchor="ctr"/>
                </a:tc>
                <a:tc hMerge="1">
                  <a:txBody>
                    <a:bodyPr/>
                    <a:lstStyle/>
                    <a:p>
                      <a:endParaRPr lang="en-US"/>
                    </a:p>
                  </a:txBody>
                  <a:tcPr/>
                </a:tc>
                <a:tc hMerge="1">
                  <a:txBody>
                    <a:bodyPr/>
                    <a:lstStyle/>
                    <a:p>
                      <a:endParaRPr lang="en-US"/>
                    </a:p>
                  </a:txBody>
                  <a:tcPr/>
                </a:tc>
              </a:tr>
              <a:tr h="394854">
                <a:tc>
                  <a:txBody>
                    <a:bodyPr/>
                    <a:lstStyle/>
                    <a:p>
                      <a:pPr marL="0" marR="0" algn="ctr">
                        <a:spcBef>
                          <a:spcPts val="0"/>
                        </a:spcBef>
                        <a:spcAft>
                          <a:spcPts val="0"/>
                        </a:spcAft>
                      </a:pPr>
                      <a:r>
                        <a:rPr lang="es-ES_tradnl" sz="1400" b="1" dirty="0"/>
                        <a:t>NPF</a:t>
                      </a:r>
                      <a:endParaRPr lang="en-US" sz="1400" b="1"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b="1" dirty="0"/>
                        <a:t>Cantidad</a:t>
                      </a:r>
                      <a:endParaRPr lang="en-US" sz="1400" b="1"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b="1" dirty="0"/>
                        <a:t>Capacidad</a:t>
                      </a:r>
                      <a:endParaRPr lang="en-US" sz="1400" b="1" dirty="0">
                        <a:solidFill>
                          <a:srgbClr val="5F497A"/>
                        </a:solidFill>
                        <a:latin typeface="Times New Roman"/>
                        <a:ea typeface="Times New Roman"/>
                      </a:endParaRPr>
                    </a:p>
                  </a:txBody>
                  <a:tcPr marL="68580" marR="68580" marT="0" marB="0" anchor="ctr"/>
                </a:tc>
              </a:tr>
              <a:tr h="394854">
                <a:tc>
                  <a:txBody>
                    <a:bodyPr/>
                    <a:lstStyle/>
                    <a:p>
                      <a:pPr marL="0" marR="0" algn="ctr">
                        <a:spcBef>
                          <a:spcPts val="0"/>
                        </a:spcBef>
                        <a:spcAft>
                          <a:spcPts val="0"/>
                        </a:spcAft>
                      </a:pPr>
                      <a:r>
                        <a:rPr lang="es-ES_tradnl" sz="1400" dirty="0"/>
                        <a:t>Turbina LM2500</a:t>
                      </a:r>
                      <a:endParaRPr lang="en-US" sz="1400"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dirty="0"/>
                        <a:t>2</a:t>
                      </a:r>
                      <a:endParaRPr lang="en-US" sz="1400"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dirty="0"/>
                        <a:t>18 MW</a:t>
                      </a:r>
                      <a:endParaRPr lang="en-US" sz="1400" dirty="0">
                        <a:solidFill>
                          <a:srgbClr val="5F497A"/>
                        </a:solidFill>
                        <a:latin typeface="Times New Roman"/>
                        <a:ea typeface="Times New Roman"/>
                      </a:endParaRPr>
                    </a:p>
                  </a:txBody>
                  <a:tcPr marL="68580" marR="68580" marT="0" marB="0" anchor="ctr"/>
                </a:tc>
              </a:tr>
              <a:tr h="394854">
                <a:tc>
                  <a:txBody>
                    <a:bodyPr/>
                    <a:lstStyle/>
                    <a:p>
                      <a:pPr marL="0" marR="0" algn="ctr">
                        <a:spcBef>
                          <a:spcPts val="0"/>
                        </a:spcBef>
                        <a:spcAft>
                          <a:spcPts val="0"/>
                        </a:spcAft>
                      </a:pPr>
                      <a:r>
                        <a:rPr lang="es-ES_tradnl" sz="1400"/>
                        <a:t>Generadores Waukesha</a:t>
                      </a:r>
                      <a:endParaRPr lang="en-US" sz="140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dirty="0"/>
                        <a:t>6</a:t>
                      </a:r>
                      <a:endParaRPr lang="en-US" sz="1400"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a:t>1 MW</a:t>
                      </a:r>
                      <a:endParaRPr lang="en-US" sz="1400">
                        <a:solidFill>
                          <a:srgbClr val="5F497A"/>
                        </a:solidFill>
                        <a:latin typeface="Times New Roman"/>
                        <a:ea typeface="Times New Roman"/>
                      </a:endParaRPr>
                    </a:p>
                  </a:txBody>
                  <a:tcPr marL="68580" marR="68580" marT="0" marB="0" anchor="ctr"/>
                </a:tc>
              </a:tr>
              <a:tr h="394854">
                <a:tc>
                  <a:txBody>
                    <a:bodyPr/>
                    <a:lstStyle/>
                    <a:p>
                      <a:pPr marL="0" marR="0" algn="ctr">
                        <a:spcBef>
                          <a:spcPts val="0"/>
                        </a:spcBef>
                        <a:spcAft>
                          <a:spcPts val="0"/>
                        </a:spcAft>
                      </a:pPr>
                      <a:r>
                        <a:rPr lang="es-ES_tradnl" sz="1400" b="1" dirty="0"/>
                        <a:t>SPF</a:t>
                      </a:r>
                      <a:endParaRPr lang="en-US" sz="1400" b="1"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b="1" dirty="0"/>
                        <a:t>Cantidad</a:t>
                      </a:r>
                      <a:endParaRPr lang="en-US" sz="1400" b="1"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b="1" dirty="0"/>
                        <a:t>Capacidad</a:t>
                      </a:r>
                      <a:endParaRPr lang="en-US" sz="1400" b="1" dirty="0">
                        <a:solidFill>
                          <a:srgbClr val="5F497A"/>
                        </a:solidFill>
                        <a:latin typeface="Times New Roman"/>
                        <a:ea typeface="Times New Roman"/>
                      </a:endParaRPr>
                    </a:p>
                  </a:txBody>
                  <a:tcPr marL="68580" marR="68580" marT="0" marB="0" anchor="ctr"/>
                </a:tc>
              </a:tr>
              <a:tr h="394854">
                <a:tc>
                  <a:txBody>
                    <a:bodyPr/>
                    <a:lstStyle/>
                    <a:p>
                      <a:pPr marL="0" marR="0" algn="ctr">
                        <a:spcBef>
                          <a:spcPts val="0"/>
                        </a:spcBef>
                        <a:spcAft>
                          <a:spcPts val="0"/>
                        </a:spcAft>
                      </a:pPr>
                      <a:r>
                        <a:rPr lang="es-ES_tradnl" sz="1400"/>
                        <a:t>Turbina LM2500</a:t>
                      </a:r>
                      <a:endParaRPr lang="en-US" sz="140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a:t>1</a:t>
                      </a:r>
                      <a:endParaRPr lang="en-US" sz="140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dirty="0"/>
                        <a:t>18 MW</a:t>
                      </a:r>
                      <a:endParaRPr lang="en-US" sz="1400" dirty="0">
                        <a:solidFill>
                          <a:srgbClr val="5F497A"/>
                        </a:solidFill>
                        <a:latin typeface="Times New Roman"/>
                        <a:ea typeface="Times New Roman"/>
                      </a:endParaRPr>
                    </a:p>
                  </a:txBody>
                  <a:tcPr marL="68580" marR="68580" marT="0" marB="0" anchor="ctr"/>
                </a:tc>
              </a:tr>
              <a:tr h="394854">
                <a:tc>
                  <a:txBody>
                    <a:bodyPr/>
                    <a:lstStyle/>
                    <a:p>
                      <a:pPr marL="0" marR="0" algn="ctr">
                        <a:spcBef>
                          <a:spcPts val="0"/>
                        </a:spcBef>
                        <a:spcAft>
                          <a:spcPts val="0"/>
                        </a:spcAft>
                      </a:pPr>
                      <a:r>
                        <a:rPr lang="es-ES_tradnl" sz="1400"/>
                        <a:t>Generadores a Gas Waukesha</a:t>
                      </a:r>
                      <a:endParaRPr lang="en-US" sz="140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a:t>15</a:t>
                      </a:r>
                      <a:endParaRPr lang="en-US" sz="140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dirty="0"/>
                        <a:t>1 MW</a:t>
                      </a:r>
                      <a:endParaRPr lang="en-US" sz="1400" dirty="0">
                        <a:solidFill>
                          <a:srgbClr val="5F497A"/>
                        </a:solidFill>
                        <a:latin typeface="Times New Roman"/>
                        <a:ea typeface="Times New Roman"/>
                      </a:endParaRPr>
                    </a:p>
                  </a:txBody>
                  <a:tcPr marL="68580" marR="68580" marT="0" marB="0" anchor="ctr"/>
                </a:tc>
              </a:tr>
              <a:tr h="394854">
                <a:tc>
                  <a:txBody>
                    <a:bodyPr/>
                    <a:lstStyle/>
                    <a:p>
                      <a:pPr marL="0" marR="0" algn="ctr">
                        <a:spcBef>
                          <a:spcPts val="0"/>
                        </a:spcBef>
                        <a:spcAft>
                          <a:spcPts val="0"/>
                        </a:spcAft>
                      </a:pPr>
                      <a:r>
                        <a:rPr lang="es-ES_tradnl" sz="1400"/>
                        <a:t>Generadores a Crudo Wartsila</a:t>
                      </a:r>
                      <a:endParaRPr lang="en-US" sz="140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a:t>7</a:t>
                      </a:r>
                      <a:endParaRPr lang="en-US" sz="140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dirty="0"/>
                        <a:t>6 MW</a:t>
                      </a:r>
                      <a:endParaRPr lang="en-US" sz="1400" dirty="0">
                        <a:solidFill>
                          <a:srgbClr val="5F497A"/>
                        </a:solidFill>
                        <a:latin typeface="Times New Roman"/>
                        <a:ea typeface="Times New Roman"/>
                      </a:endParaRPr>
                    </a:p>
                  </a:txBody>
                  <a:tcPr marL="68580" marR="68580" marT="0" marB="0" anchor="ctr"/>
                </a:tc>
              </a:tr>
              <a:tr h="394854">
                <a:tc>
                  <a:txBody>
                    <a:bodyPr/>
                    <a:lstStyle/>
                    <a:p>
                      <a:pPr marL="0" marR="0" algn="ctr">
                        <a:spcBef>
                          <a:spcPts val="0"/>
                        </a:spcBef>
                        <a:spcAft>
                          <a:spcPts val="0"/>
                        </a:spcAft>
                      </a:pPr>
                      <a:r>
                        <a:rPr lang="es-ES_tradnl" sz="1400" b="1" dirty="0"/>
                        <a:t>Shushufindi</a:t>
                      </a:r>
                      <a:endParaRPr lang="en-US" sz="1400" b="1"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b="1" dirty="0"/>
                        <a:t>Cantidad</a:t>
                      </a:r>
                      <a:endParaRPr lang="en-US" sz="1400" b="1"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b="1" dirty="0"/>
                        <a:t>Capacidad</a:t>
                      </a:r>
                      <a:endParaRPr lang="en-US" sz="1400" b="1" dirty="0">
                        <a:solidFill>
                          <a:srgbClr val="5F497A"/>
                        </a:solidFill>
                        <a:latin typeface="Times New Roman"/>
                        <a:ea typeface="Times New Roman"/>
                      </a:endParaRPr>
                    </a:p>
                  </a:txBody>
                  <a:tcPr marL="68580" marR="68580" marT="0" marB="0" anchor="ctr"/>
                </a:tc>
              </a:tr>
              <a:tr h="394854">
                <a:tc>
                  <a:txBody>
                    <a:bodyPr/>
                    <a:lstStyle/>
                    <a:p>
                      <a:pPr marL="0" marR="0" algn="ctr">
                        <a:spcBef>
                          <a:spcPts val="0"/>
                        </a:spcBef>
                        <a:spcAft>
                          <a:spcPts val="0"/>
                        </a:spcAft>
                      </a:pPr>
                      <a:r>
                        <a:rPr lang="es-ES_tradnl" sz="1400" dirty="0"/>
                        <a:t>Turbina Solar Centauro</a:t>
                      </a:r>
                      <a:endParaRPr lang="en-US" sz="1400" dirty="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a:t>2</a:t>
                      </a:r>
                      <a:endParaRPr lang="en-US" sz="1400">
                        <a:solidFill>
                          <a:srgbClr val="5F497A"/>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_tradnl" sz="1400" dirty="0"/>
                        <a:t>6 MW</a:t>
                      </a:r>
                      <a:endParaRPr lang="en-US" sz="1400" dirty="0">
                        <a:solidFill>
                          <a:srgbClr val="5F497A"/>
                        </a:solidFill>
                        <a:latin typeface="Times New Roman"/>
                        <a:ea typeface="Times New Roman"/>
                      </a:endParaRPr>
                    </a:p>
                  </a:txBody>
                  <a:tcPr marL="68580" marR="68580" marT="0" marB="0" anchor="ct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990600" y="2133600"/>
            <a:ext cx="7239000" cy="4410075"/>
          </a:xfrm>
          <a:prstGeom prst="rect">
            <a:avLst/>
          </a:prstGeom>
          <a:noFill/>
          <a:ln w="9525">
            <a:noFill/>
            <a:miter lim="800000"/>
            <a:headEnd/>
            <a:tailEnd/>
          </a:ln>
        </p:spPr>
      </p:pic>
      <p:sp>
        <p:nvSpPr>
          <p:cNvPr id="3" name="3 Rectángulo"/>
          <p:cNvSpPr/>
          <p:nvPr/>
        </p:nvSpPr>
        <p:spPr>
          <a:xfrm>
            <a:off x="2286000" y="1066800"/>
            <a:ext cx="4648200" cy="609600"/>
          </a:xfrm>
          <a:prstGeom prst="rect">
            <a:avLst/>
          </a:prstGeom>
          <a:scene3d>
            <a:camera prst="orthographicFront"/>
            <a:lightRig rig="chilly" dir="t"/>
          </a:scene3d>
        </p:spPr>
        <p:style>
          <a:lnRef idx="3">
            <a:schemeClr val="lt1"/>
          </a:lnRef>
          <a:fillRef idx="1">
            <a:schemeClr val="dk1"/>
          </a:fillRef>
          <a:effectRef idx="1">
            <a:schemeClr val="dk1"/>
          </a:effectRef>
          <a:fontRef idx="minor">
            <a:schemeClr val="lt1"/>
          </a:fontRef>
        </p:style>
        <p:txBody>
          <a:bodyPr/>
          <a:lstStyle/>
          <a:p>
            <a:r>
              <a:rPr lang="es-ES" sz="2800" dirty="0" smtClean="0"/>
              <a:t>Sistema de Generación a Gas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Fotos\Nuevas celu\2012-07-15 15.43.47.jpg"/>
          <p:cNvPicPr/>
          <p:nvPr/>
        </p:nvPicPr>
        <p:blipFill>
          <a:blip r:embed="rId2" cstate="print"/>
          <a:srcRect b="21393"/>
          <a:stretch>
            <a:fillRect/>
          </a:stretch>
        </p:blipFill>
        <p:spPr bwMode="auto">
          <a:xfrm>
            <a:off x="228600" y="1905000"/>
            <a:ext cx="3962400" cy="2971800"/>
          </a:xfrm>
          <a:prstGeom prst="rect">
            <a:avLst/>
          </a:prstGeom>
          <a:noFill/>
          <a:ln w="9525">
            <a:noFill/>
            <a:miter lim="800000"/>
            <a:headEnd/>
            <a:tailEnd/>
          </a:ln>
        </p:spPr>
      </p:pic>
      <p:sp>
        <p:nvSpPr>
          <p:cNvPr id="3" name="TextBox 2"/>
          <p:cNvSpPr txBox="1"/>
          <p:nvPr/>
        </p:nvSpPr>
        <p:spPr>
          <a:xfrm>
            <a:off x="609600" y="1371600"/>
            <a:ext cx="3276600" cy="430887"/>
          </a:xfrm>
          <a:prstGeom prst="rect">
            <a:avLst/>
          </a:prstGeom>
          <a:noFill/>
        </p:spPr>
        <p:txBody>
          <a:bodyPr wrap="square" rtlCol="0">
            <a:spAutoFit/>
          </a:bodyPr>
          <a:lstStyle/>
          <a:p>
            <a:r>
              <a:rPr lang="es-ES" sz="2200" b="1" dirty="0" smtClean="0"/>
              <a:t>Acumuladores de Gas</a:t>
            </a:r>
            <a:endParaRPr lang="en-US" sz="2200" b="1" dirty="0"/>
          </a:p>
        </p:txBody>
      </p:sp>
      <p:pic>
        <p:nvPicPr>
          <p:cNvPr id="4" name="Picture 3" descr="DSC00230"/>
          <p:cNvPicPr/>
          <p:nvPr/>
        </p:nvPicPr>
        <p:blipFill>
          <a:blip r:embed="rId3" cstate="print"/>
          <a:srcRect/>
          <a:stretch>
            <a:fillRect/>
          </a:stretch>
        </p:blipFill>
        <p:spPr bwMode="auto">
          <a:xfrm>
            <a:off x="4648200" y="3352800"/>
            <a:ext cx="4114800" cy="2895600"/>
          </a:xfrm>
          <a:prstGeom prst="rect">
            <a:avLst/>
          </a:prstGeom>
          <a:noFill/>
        </p:spPr>
      </p:pic>
      <p:sp>
        <p:nvSpPr>
          <p:cNvPr id="5" name="TextBox 4"/>
          <p:cNvSpPr txBox="1"/>
          <p:nvPr/>
        </p:nvSpPr>
        <p:spPr>
          <a:xfrm>
            <a:off x="5486400" y="2667000"/>
            <a:ext cx="2514600" cy="430887"/>
          </a:xfrm>
          <a:prstGeom prst="rect">
            <a:avLst/>
          </a:prstGeom>
          <a:noFill/>
        </p:spPr>
        <p:txBody>
          <a:bodyPr wrap="square" rtlCol="0">
            <a:spAutoFit/>
          </a:bodyPr>
          <a:lstStyle/>
          <a:p>
            <a:r>
              <a:rPr lang="es-ES" sz="2200" b="1" dirty="0" smtClean="0"/>
              <a:t>Turbina LM2500</a:t>
            </a:r>
            <a:endParaRPr lang="en-US" sz="22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p:cNvSpPr/>
          <p:nvPr/>
        </p:nvSpPr>
        <p:spPr>
          <a:xfrm>
            <a:off x="2133600" y="990600"/>
            <a:ext cx="5105400" cy="685800"/>
          </a:xfrm>
          <a:prstGeom prst="rect">
            <a:avLst/>
          </a:prstGeom>
          <a:scene3d>
            <a:camera prst="orthographicFront"/>
            <a:lightRig rig="chilly" dir="t"/>
          </a:scene3d>
        </p:spPr>
        <p:style>
          <a:lnRef idx="3">
            <a:schemeClr val="lt1"/>
          </a:lnRef>
          <a:fillRef idx="1">
            <a:schemeClr val="dk1"/>
          </a:fillRef>
          <a:effectRef idx="1">
            <a:schemeClr val="dk1"/>
          </a:effectRef>
          <a:fontRef idx="minor">
            <a:schemeClr val="lt1"/>
          </a:fontRef>
        </p:style>
        <p:txBody>
          <a:bodyPr/>
          <a:lstStyle/>
          <a:p>
            <a:pPr algn="ctr"/>
            <a:endParaRPr lang="es-ES" sz="900" dirty="0"/>
          </a:p>
          <a:p>
            <a:pPr algn="ctr"/>
            <a:r>
              <a:rPr lang="es-ES" sz="2400" dirty="0" smtClean="0"/>
              <a:t>COMPRESOR DE GAS C-3121A</a:t>
            </a:r>
            <a:endParaRPr lang="en-US" sz="2800" dirty="0"/>
          </a:p>
        </p:txBody>
      </p:sp>
      <p:pic>
        <p:nvPicPr>
          <p:cNvPr id="4" name="Picture 3" descr="C:\Users\Alexis\Desktop\Fotos Tesis\2012-07-15 15.37.31.jpg"/>
          <p:cNvPicPr/>
          <p:nvPr/>
        </p:nvPicPr>
        <p:blipFill>
          <a:blip r:embed="rId2" cstate="print"/>
          <a:srcRect/>
          <a:stretch>
            <a:fillRect/>
          </a:stretch>
        </p:blipFill>
        <p:spPr bwMode="auto">
          <a:xfrm>
            <a:off x="1143000" y="1905000"/>
            <a:ext cx="7010400" cy="44958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533400" y="1295400"/>
            <a:ext cx="8229600" cy="4525963"/>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s-EC" sz="6600" b="0" i="0" u="none" strike="noStrike" kern="1200" cap="none" spc="0" normalizeH="0" baseline="0" noProof="0" dirty="0" smtClean="0">
                <a:ln>
                  <a:noFill/>
                </a:ln>
                <a:solidFill>
                  <a:schemeClr val="tx1">
                    <a:lumMod val="95000"/>
                  </a:schemeClr>
                </a:solidFill>
                <a:effectLst/>
                <a:uLnTx/>
                <a:uFillTx/>
                <a:latin typeface="+mn-lt"/>
                <a:ea typeface="+mn-ea"/>
                <a:cs typeface="+mn-cs"/>
              </a:rPr>
              <a:t>FUNDAMENTO</a:t>
            </a:r>
          </a:p>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6600" dirty="0" smtClean="0">
                <a:solidFill>
                  <a:schemeClr val="tx1">
                    <a:lumMod val="95000"/>
                  </a:schemeClr>
                </a:solidFill>
              </a:rPr>
              <a:t>TEÓRICO</a:t>
            </a:r>
            <a:endParaRPr kumimoji="0" lang="en-US" sz="6600" b="0"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295400"/>
            <a:ext cx="5715000" cy="461665"/>
          </a:xfrm>
          <a:prstGeom prst="rect">
            <a:avLst/>
          </a:prstGeom>
          <a:noFill/>
        </p:spPr>
        <p:txBody>
          <a:bodyPr wrap="square" rtlCol="0">
            <a:spAutoFit/>
          </a:bodyPr>
          <a:lstStyle/>
          <a:p>
            <a:r>
              <a:rPr lang="es-ES" sz="2400" b="1" dirty="0" smtClean="0"/>
              <a:t>Que es la Migración de un Sistema?</a:t>
            </a:r>
            <a:endParaRPr lang="en-US" sz="2400" b="1" dirty="0"/>
          </a:p>
        </p:txBody>
      </p:sp>
      <p:sp>
        <p:nvSpPr>
          <p:cNvPr id="3" name="Rectangle 2"/>
          <p:cNvSpPr/>
          <p:nvPr/>
        </p:nvSpPr>
        <p:spPr>
          <a:xfrm>
            <a:off x="1143000" y="2667000"/>
            <a:ext cx="7010400" cy="3046988"/>
          </a:xfrm>
          <a:prstGeom prst="rect">
            <a:avLst/>
          </a:prstGeom>
        </p:spPr>
        <p:txBody>
          <a:bodyPr wrap="square">
            <a:spAutoFit/>
          </a:bodyPr>
          <a:lstStyle/>
          <a:p>
            <a:pPr algn="just"/>
            <a:r>
              <a:rPr lang="es-EC" sz="2400" dirty="0"/>
              <a:t>Se conoce como migración al cambio o actualización de un sistema, ya sea en lo referente a su hardware o a su software. La migración de un sistema se realiza mediante un procedimiento a través del cual se “cambian” los elementos del actual sistema por otros productos o por versiones que se adapten de mejor manera a las necesidades del sistema o proceso.</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1600200"/>
            <a:ext cx="3810000" cy="584775"/>
          </a:xfrm>
          <a:prstGeom prst="rect">
            <a:avLst/>
          </a:prstGeom>
          <a:noFill/>
        </p:spPr>
        <p:txBody>
          <a:bodyPr wrap="square" rtlCol="0">
            <a:spAutoFit/>
          </a:bodyPr>
          <a:lstStyle/>
          <a:p>
            <a:r>
              <a:rPr lang="es-ES" sz="3200" b="1" dirty="0" smtClean="0"/>
              <a:t>Sistema de Control</a:t>
            </a:r>
            <a:endParaRPr lang="en-US" sz="3200" b="1" dirty="0"/>
          </a:p>
        </p:txBody>
      </p:sp>
      <p:sp>
        <p:nvSpPr>
          <p:cNvPr id="3" name="Rectangle 2"/>
          <p:cNvSpPr/>
          <p:nvPr/>
        </p:nvSpPr>
        <p:spPr>
          <a:xfrm>
            <a:off x="1524000" y="2971800"/>
            <a:ext cx="6553200" cy="2246769"/>
          </a:xfrm>
          <a:prstGeom prst="rect">
            <a:avLst/>
          </a:prstGeom>
        </p:spPr>
        <p:txBody>
          <a:bodyPr wrap="square">
            <a:spAutoFit/>
          </a:bodyPr>
          <a:lstStyle/>
          <a:p>
            <a:pPr algn="just"/>
            <a:r>
              <a:rPr lang="es-ES_tradnl" sz="2800" dirty="0"/>
              <a:t>U</a:t>
            </a:r>
            <a:r>
              <a:rPr lang="es-ES_tradnl" sz="2800" dirty="0" smtClean="0"/>
              <a:t>n </a:t>
            </a:r>
            <a:r>
              <a:rPr lang="es-ES_tradnl" sz="2800" dirty="0"/>
              <a:t>sistema de control </a:t>
            </a:r>
            <a:r>
              <a:rPr lang="es-ES_tradnl" sz="2800" dirty="0" smtClean="0"/>
              <a:t>se define como </a:t>
            </a:r>
            <a:r>
              <a:rPr lang="es-ES_tradnl" sz="2800" dirty="0"/>
              <a:t>el conjunto de elementos que </a:t>
            </a:r>
            <a:r>
              <a:rPr lang="es-ES_tradnl" sz="2800" dirty="0" smtClean="0"/>
              <a:t>interactúan entre sí </a:t>
            </a:r>
            <a:r>
              <a:rPr lang="es-ES_tradnl" sz="2800" dirty="0"/>
              <a:t>para conseguir que la salida de un proceso se comporte tal y como se desea, mediante una acción de control. </a:t>
            </a: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819400"/>
            <a:ext cx="4419600" cy="2862322"/>
          </a:xfrm>
          <a:prstGeom prst="rect">
            <a:avLst/>
          </a:prstGeom>
        </p:spPr>
        <p:txBody>
          <a:bodyPr wrap="square">
            <a:spAutoFit/>
          </a:bodyPr>
          <a:lstStyle/>
          <a:p>
            <a:pPr algn="just"/>
            <a:r>
              <a:rPr lang="es-EC" sz="2000" dirty="0"/>
              <a:t>Un </a:t>
            </a:r>
            <a:r>
              <a:rPr lang="es-EC" sz="2000" dirty="0" smtClean="0"/>
              <a:t>PLC </a:t>
            </a:r>
            <a:r>
              <a:rPr lang="es-EC" sz="2000" dirty="0"/>
              <a:t>es un equipo electrónico programable, que usa una memoria la cual permite almacenar una secuencia de instrucciones lógicas y ejecutarlas con el objetivo de realizar funciones específicas, para controlar a través de entradas/salidas digitales o analógicas, distintos tipos de máquinas o procesos</a:t>
            </a:r>
            <a:r>
              <a:rPr lang="es-ES" sz="2000" dirty="0"/>
              <a:t>.</a:t>
            </a:r>
            <a:endParaRPr lang="en-US" sz="2000" dirty="0"/>
          </a:p>
        </p:txBody>
      </p:sp>
      <p:sp>
        <p:nvSpPr>
          <p:cNvPr id="3" name="TextBox 2"/>
          <p:cNvSpPr txBox="1"/>
          <p:nvPr/>
        </p:nvSpPr>
        <p:spPr>
          <a:xfrm>
            <a:off x="1905000" y="1524000"/>
            <a:ext cx="5867400" cy="523220"/>
          </a:xfrm>
          <a:prstGeom prst="rect">
            <a:avLst/>
          </a:prstGeom>
          <a:noFill/>
        </p:spPr>
        <p:txBody>
          <a:bodyPr wrap="square" rtlCol="0">
            <a:spAutoFit/>
          </a:bodyPr>
          <a:lstStyle/>
          <a:p>
            <a:r>
              <a:rPr lang="es-ES" sz="2800" b="1" dirty="0" smtClean="0"/>
              <a:t>Controlador Lógico Programable</a:t>
            </a:r>
            <a:endParaRPr lang="en-US" sz="2800" b="1" dirty="0"/>
          </a:p>
        </p:txBody>
      </p:sp>
      <p:pic>
        <p:nvPicPr>
          <p:cNvPr id="4" name="Picture 3" descr="http://img.alibaba.com/photo/524200705/GE_FANUC_PLC_S90_30.jpg"/>
          <p:cNvPicPr/>
          <p:nvPr/>
        </p:nvPicPr>
        <p:blipFill>
          <a:blip r:embed="rId2" cstate="print"/>
          <a:srcRect t="9740"/>
          <a:stretch>
            <a:fillRect/>
          </a:stretch>
        </p:blipFill>
        <p:spPr bwMode="auto">
          <a:xfrm>
            <a:off x="5562600" y="3429000"/>
            <a:ext cx="3143367" cy="12858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2400" y="2514600"/>
            <a:ext cx="4572000" cy="3477875"/>
          </a:xfrm>
          <a:prstGeom prst="rect">
            <a:avLst/>
          </a:prstGeom>
        </p:spPr>
        <p:txBody>
          <a:bodyPr>
            <a:spAutoFit/>
          </a:bodyPr>
          <a:lstStyle/>
          <a:p>
            <a:pPr algn="just"/>
            <a:r>
              <a:rPr lang="es-ES_tradnl" sz="2200" dirty="0"/>
              <a:t>La instrumentación se puede definir como el grupo de elementos que sirven para medir, controlar o registrar variables de un proceso con el fin de optimizar los recursos utilizados en </a:t>
            </a:r>
            <a:r>
              <a:rPr lang="es-ES_tradnl" sz="2200" dirty="0" smtClean="0"/>
              <a:t>éste. </a:t>
            </a:r>
            <a:r>
              <a:rPr lang="es-ES_tradnl" sz="2200" dirty="0"/>
              <a:t>Los instrumentos de campo realizan la medición de presión, temperatura, flujo y demás variables que se puede encontrar dentro de un proceso. </a:t>
            </a:r>
            <a:endParaRPr lang="en-US" sz="2200" dirty="0"/>
          </a:p>
        </p:txBody>
      </p:sp>
      <p:sp>
        <p:nvSpPr>
          <p:cNvPr id="6" name="TextBox 5"/>
          <p:cNvSpPr txBox="1"/>
          <p:nvPr/>
        </p:nvSpPr>
        <p:spPr>
          <a:xfrm>
            <a:off x="2743200" y="1295400"/>
            <a:ext cx="4267200" cy="461665"/>
          </a:xfrm>
          <a:prstGeom prst="rect">
            <a:avLst/>
          </a:prstGeom>
          <a:noFill/>
        </p:spPr>
        <p:txBody>
          <a:bodyPr wrap="square" rtlCol="0">
            <a:spAutoFit/>
          </a:bodyPr>
          <a:lstStyle/>
          <a:p>
            <a:r>
              <a:rPr lang="es-ES" sz="2400" b="1" dirty="0" smtClean="0"/>
              <a:t>Instrumentación de campo</a:t>
            </a:r>
            <a:endParaRPr lang="en-US" sz="2400" b="1" dirty="0"/>
          </a:p>
        </p:txBody>
      </p:sp>
      <p:pic>
        <p:nvPicPr>
          <p:cNvPr id="7" name="Picture 6" descr="http://imghost.indiamart.com/data/8/U/MY-613318/process-control-instruments_250x250.jpg"/>
          <p:cNvPicPr/>
          <p:nvPr/>
        </p:nvPicPr>
        <p:blipFill>
          <a:blip r:embed="rId2" cstate="print"/>
          <a:srcRect/>
          <a:stretch>
            <a:fillRect/>
          </a:stretch>
        </p:blipFill>
        <p:spPr bwMode="auto">
          <a:xfrm>
            <a:off x="762000" y="2819400"/>
            <a:ext cx="2695575" cy="269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57200" y="1447800"/>
            <a:ext cx="8229600" cy="4525963"/>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6600" dirty="0" smtClean="0">
                <a:solidFill>
                  <a:schemeClr val="tx1">
                    <a:lumMod val="95000"/>
                  </a:schemeClr>
                </a:solidFill>
              </a:rPr>
              <a:t>HARDWARE DEL SISTEMA DE CONTROL</a:t>
            </a:r>
            <a:endParaRPr kumimoji="0" lang="en-US" sz="6600" b="0"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2286000" y="1016698"/>
            <a:ext cx="4495800" cy="1219199"/>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4400" b="1" i="1" dirty="0" smtClean="0">
                <a:solidFill>
                  <a:schemeClr val="tx1">
                    <a:lumMod val="95000"/>
                  </a:schemeClr>
                </a:solidFill>
              </a:rPr>
              <a:t>AGENDA:</a:t>
            </a:r>
            <a:endParaRPr kumimoji="0" lang="en-US" sz="4400" b="1" i="1" strike="noStrike" kern="1200" cap="none" spc="0" normalizeH="0" baseline="0" noProof="0" dirty="0">
              <a:ln>
                <a:noFill/>
              </a:ln>
              <a:solidFill>
                <a:schemeClr val="tx1">
                  <a:lumMod val="95000"/>
                </a:schemeClr>
              </a:solidFill>
              <a:effectLst/>
              <a:uLnTx/>
              <a:uFillTx/>
            </a:endParaRPr>
          </a:p>
        </p:txBody>
      </p:sp>
      <p:sp>
        <p:nvSpPr>
          <p:cNvPr id="3" name="2 Marcador de contenido"/>
          <p:cNvSpPr txBox="1">
            <a:spLocks/>
          </p:cNvSpPr>
          <p:nvPr/>
        </p:nvSpPr>
        <p:spPr>
          <a:xfrm>
            <a:off x="990600" y="2362200"/>
            <a:ext cx="7162800" cy="3429000"/>
          </a:xfrm>
          <a:prstGeom prst="rect">
            <a:avLst/>
          </a:prstGeom>
        </p:spPr>
        <p:txBody>
          <a:bodyPr anchor="ct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s-EC" sz="2800" b="0" i="0" strike="noStrike" kern="1200" cap="none" spc="0" normalizeH="0" baseline="0" noProof="0" dirty="0" smtClean="0">
              <a:ln>
                <a:noFill/>
              </a:ln>
              <a:solidFill>
                <a:schemeClr val="tx1">
                  <a:lumMod val="95000"/>
                </a:schemeClr>
              </a:solidFill>
              <a:effectLst/>
              <a:uLnTx/>
              <a:uFillTx/>
              <a:latin typeface="+mn-lt"/>
              <a:ea typeface="+mn-ea"/>
              <a:cs typeface="+mn-cs"/>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lang="es-EC" sz="2800" dirty="0">
              <a:solidFill>
                <a:schemeClr val="tx1">
                  <a:lumMod val="95000"/>
                </a:schemeClr>
              </a:solidFill>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s-EC" sz="2800" b="0" i="0" strike="noStrike" kern="1200" cap="none" spc="0" normalizeH="0" baseline="0" noProof="0" dirty="0" smtClean="0">
              <a:ln>
                <a:noFill/>
              </a:ln>
              <a:solidFill>
                <a:schemeClr val="tx1">
                  <a:lumMod val="95000"/>
                </a:schemeClr>
              </a:solidFill>
              <a:effectLst/>
              <a:uLnTx/>
              <a:uFillTx/>
              <a:latin typeface="+mn-lt"/>
              <a:ea typeface="+mn-ea"/>
              <a:cs typeface="+mn-cs"/>
            </a:endParaRPr>
          </a:p>
          <a:p>
            <a:pPr marL="493776" marR="0" lvl="0" indent="-457200" algn="just"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Char char="Ø"/>
              <a:tabLst/>
              <a:defRPr/>
            </a:pPr>
            <a:r>
              <a:rPr kumimoji="0" lang="es-EC" sz="2800" b="0" i="0" strike="noStrike" kern="1200" cap="none" spc="0" normalizeH="0" baseline="0" noProof="0" dirty="0" smtClean="0">
                <a:ln>
                  <a:noFill/>
                </a:ln>
                <a:effectLst/>
                <a:uLnTx/>
                <a:uFillTx/>
                <a:latin typeface="+mn-lt"/>
                <a:ea typeface="+mn-ea"/>
                <a:cs typeface="+mn-cs"/>
              </a:rPr>
              <a:t>Objetivos</a:t>
            </a:r>
          </a:p>
          <a:p>
            <a:pPr marL="493776" marR="0" lvl="0" indent="-457200" algn="just"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Char char="Ø"/>
              <a:tabLst/>
              <a:defRPr/>
            </a:pPr>
            <a:r>
              <a:rPr lang="es-EC" sz="2800" dirty="0" smtClean="0"/>
              <a:t>Introducción</a:t>
            </a:r>
          </a:p>
          <a:p>
            <a:pPr marL="493776" marR="0" lvl="0" indent="-457200" algn="just"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Char char="Ø"/>
              <a:tabLst/>
              <a:defRPr/>
            </a:pPr>
            <a:r>
              <a:rPr lang="es-EC" sz="2800" dirty="0" smtClean="0"/>
              <a:t>Fundamento Teórico</a:t>
            </a:r>
          </a:p>
          <a:p>
            <a:pPr marL="493776" marR="0" lvl="0" indent="-457200" algn="just"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Char char="Ø"/>
              <a:tabLst/>
              <a:defRPr/>
            </a:pPr>
            <a:r>
              <a:rPr lang="es-EC" sz="2800" dirty="0" smtClean="0"/>
              <a:t>Hardware del Sistema de Control</a:t>
            </a:r>
          </a:p>
          <a:p>
            <a:pPr marL="493776" marR="0" lvl="0" indent="-457200" algn="just"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Char char="Ø"/>
              <a:tabLst/>
              <a:defRPr/>
            </a:pPr>
            <a:r>
              <a:rPr lang="es-EC" sz="2800" dirty="0" smtClean="0"/>
              <a:t>Software del Sistema de Control</a:t>
            </a:r>
          </a:p>
          <a:p>
            <a:pPr marL="493776" marR="0" lvl="0" indent="-457200" algn="just"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Char char="Ø"/>
              <a:tabLst/>
              <a:defRPr/>
            </a:pPr>
            <a:r>
              <a:rPr lang="es-EC" sz="2800" dirty="0" smtClean="0"/>
              <a:t>Implementación del Sistema de Control</a:t>
            </a:r>
          </a:p>
          <a:p>
            <a:pPr marL="493776" marR="0" lvl="0" indent="-457200" algn="just"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Char char="Ø"/>
              <a:tabLst/>
              <a:defRPr/>
            </a:pPr>
            <a:r>
              <a:rPr lang="es-EC" sz="2800" dirty="0" smtClean="0"/>
              <a:t>Conclusiones y Recomendaciones</a:t>
            </a: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lang="es-EC" sz="2800" dirty="0" smtClean="0">
              <a:solidFill>
                <a:schemeClr val="tx1">
                  <a:lumMod val="95000"/>
                </a:schemeClr>
              </a:solidFill>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s-EC" sz="2800" b="0" i="0" strike="noStrike" kern="1200" cap="none" spc="0" normalizeH="0" baseline="0" noProof="0" dirty="0" smtClean="0">
              <a:ln>
                <a:noFill/>
              </a:ln>
              <a:solidFill>
                <a:schemeClr val="tx1">
                  <a:lumMod val="95000"/>
                </a:schemeClr>
              </a:solidFill>
              <a:effectLst/>
              <a:uLnTx/>
              <a:uFillTx/>
              <a:latin typeface="+mn-lt"/>
              <a:ea typeface="+mn-ea"/>
              <a:cs typeface="+mn-cs"/>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s-EC" sz="2800" b="0" i="0" strike="noStrike" kern="1200" cap="none" spc="0" normalizeH="0" baseline="0" noProof="0" dirty="0" smtClean="0">
              <a:ln>
                <a:noFill/>
              </a:ln>
              <a:solidFill>
                <a:schemeClr val="tx1">
                  <a:lumMod val="95000"/>
                </a:schemeClr>
              </a:solidFill>
              <a:effectLst/>
              <a:uLnTx/>
              <a:uFillTx/>
              <a:latin typeface="+mn-lt"/>
              <a:ea typeface="+mn-ea"/>
              <a:cs typeface="+mn-cs"/>
            </a:endParaRPr>
          </a:p>
        </p:txBody>
      </p:sp>
    </p:spTree>
    <p:extLst>
      <p:ext uri="{BB962C8B-B14F-4D97-AF65-F5344CB8AC3E}">
        <p14:creationId xmlns:p14="http://schemas.microsoft.com/office/powerpoint/2010/main" val="152926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Tesis\2012-07-15 15.40.47.jpg"/>
          <p:cNvPicPr/>
          <p:nvPr/>
        </p:nvPicPr>
        <p:blipFill>
          <a:blip r:embed="rId2" cstate="print"/>
          <a:srcRect/>
          <a:stretch>
            <a:fillRect/>
          </a:stretch>
        </p:blipFill>
        <p:spPr bwMode="auto">
          <a:xfrm>
            <a:off x="838200" y="1828800"/>
            <a:ext cx="3592038" cy="4495800"/>
          </a:xfrm>
          <a:prstGeom prst="rect">
            <a:avLst/>
          </a:prstGeom>
          <a:noFill/>
          <a:ln w="9525">
            <a:noFill/>
            <a:miter lim="800000"/>
            <a:headEnd/>
            <a:tailEnd/>
          </a:ln>
        </p:spPr>
      </p:pic>
      <p:pic>
        <p:nvPicPr>
          <p:cNvPr id="3" name="Picture 2" descr="C:\Users\Alexis\Desktop\FOTOS PROYECTO TESIS\2012-10-13 15.18.19.jpg"/>
          <p:cNvPicPr/>
          <p:nvPr/>
        </p:nvPicPr>
        <p:blipFill>
          <a:blip r:embed="rId3" cstate="print"/>
          <a:srcRect/>
          <a:stretch>
            <a:fillRect/>
          </a:stretch>
        </p:blipFill>
        <p:spPr bwMode="auto">
          <a:xfrm>
            <a:off x="4724400" y="1828800"/>
            <a:ext cx="3733800" cy="4495800"/>
          </a:xfrm>
          <a:prstGeom prst="rect">
            <a:avLst/>
          </a:prstGeom>
          <a:noFill/>
          <a:ln w="9525">
            <a:noFill/>
            <a:miter lim="800000"/>
            <a:headEnd/>
            <a:tailEnd/>
          </a:ln>
        </p:spPr>
      </p:pic>
      <p:sp>
        <p:nvSpPr>
          <p:cNvPr id="4" name="Rectangle 3"/>
          <p:cNvSpPr/>
          <p:nvPr/>
        </p:nvSpPr>
        <p:spPr>
          <a:xfrm>
            <a:off x="1880234" y="838200"/>
            <a:ext cx="5450723" cy="584775"/>
          </a:xfrm>
          <a:prstGeom prst="rect">
            <a:avLst/>
          </a:prstGeom>
          <a:noFill/>
        </p:spPr>
        <p:txBody>
          <a:bodyPr wrap="none" lIns="91440" tIns="45720" rIns="91440" bIns="45720">
            <a:spAutoFit/>
          </a:bodyPr>
          <a:lstStyle/>
          <a:p>
            <a:pPr algn="ctr"/>
            <a:r>
              <a:rPr lang="en-US" sz="32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Panel Local del Compresor </a:t>
            </a:r>
            <a:endPar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2743200"/>
            <a:ext cx="6781800" cy="2400657"/>
          </a:xfrm>
          <a:prstGeom prst="rect">
            <a:avLst/>
          </a:prstGeom>
          <a:noFill/>
        </p:spPr>
        <p:txBody>
          <a:bodyPr wrap="square" rtlCol="0">
            <a:spAutoFit/>
          </a:bodyPr>
          <a:lstStyle/>
          <a:p>
            <a:pPr>
              <a:buFont typeface="Wingdings" pitchFamily="2" charset="2"/>
              <a:buChar char="ü"/>
            </a:pPr>
            <a:r>
              <a:rPr lang="es-ES" sz="3000" dirty="0" smtClean="0"/>
              <a:t>    Análisis de Diagramas Eléctricos </a:t>
            </a:r>
          </a:p>
          <a:p>
            <a:pPr>
              <a:buFont typeface="Wingdings" pitchFamily="2" charset="2"/>
              <a:buChar char="ü"/>
            </a:pPr>
            <a:endParaRPr lang="es-ES" sz="3000" dirty="0"/>
          </a:p>
          <a:p>
            <a:pPr>
              <a:buFont typeface="Wingdings" pitchFamily="2" charset="2"/>
              <a:buChar char="ü"/>
            </a:pPr>
            <a:endParaRPr lang="es-ES" sz="3000" dirty="0"/>
          </a:p>
          <a:p>
            <a:pPr>
              <a:buFont typeface="Wingdings" pitchFamily="2" charset="2"/>
              <a:buChar char="ü"/>
            </a:pPr>
            <a:r>
              <a:rPr lang="es-ES" sz="3000" dirty="0" smtClean="0"/>
              <a:t>    Análisis de Diagramas P&amp;ID</a:t>
            </a:r>
          </a:p>
          <a:p>
            <a:pPr>
              <a:buFont typeface="Wingdings" pitchFamily="2" charset="2"/>
              <a:buChar char="ü"/>
            </a:pPr>
            <a:endParaRPr lang="es-ES" sz="3000" dirty="0"/>
          </a:p>
        </p:txBody>
      </p:sp>
      <p:sp>
        <p:nvSpPr>
          <p:cNvPr id="3" name="TextBox 2"/>
          <p:cNvSpPr txBox="1"/>
          <p:nvPr/>
        </p:nvSpPr>
        <p:spPr>
          <a:xfrm>
            <a:off x="685800" y="1219200"/>
            <a:ext cx="7924800" cy="615553"/>
          </a:xfrm>
          <a:prstGeom prst="rect">
            <a:avLst/>
          </a:prstGeom>
          <a:noFill/>
        </p:spPr>
        <p:txBody>
          <a:bodyPr wrap="square" rtlCol="0">
            <a:spAutoFit/>
          </a:bodyPr>
          <a:lstStyle/>
          <a:p>
            <a:r>
              <a:rPr lang="es-ES" sz="3400" b="1" dirty="0" smtClean="0"/>
              <a:t>LEVANTAMIENTO DE INFORMACIÓN</a:t>
            </a:r>
            <a:endParaRPr lang="en-US" sz="3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6248400"/>
            <a:ext cx="2895600" cy="461665"/>
          </a:xfrm>
          <a:prstGeom prst="rect">
            <a:avLst/>
          </a:prstGeom>
          <a:noFill/>
        </p:spPr>
        <p:txBody>
          <a:bodyPr wrap="square" rtlCol="0">
            <a:spAutoFit/>
          </a:bodyPr>
          <a:lstStyle/>
          <a:p>
            <a:r>
              <a:rPr lang="es-ES" sz="2400" dirty="0" smtClean="0"/>
              <a:t>DIAGRAMAS P&amp;ID</a:t>
            </a:r>
            <a:endParaRPr lang="en-US" sz="2400" dirty="0"/>
          </a:p>
        </p:txBody>
      </p:sp>
      <p:pic>
        <p:nvPicPr>
          <p:cNvPr id="1026" name="Picture 2"/>
          <p:cNvPicPr>
            <a:picLocks noChangeAspect="1" noChangeArrowheads="1"/>
          </p:cNvPicPr>
          <p:nvPr/>
        </p:nvPicPr>
        <p:blipFill>
          <a:blip r:embed="rId2" cstate="print"/>
          <a:srcRect l="19327" t="19792" r="19180" b="11458"/>
          <a:stretch>
            <a:fillRect/>
          </a:stretch>
        </p:blipFill>
        <p:spPr bwMode="auto">
          <a:xfrm>
            <a:off x="187036" y="304800"/>
            <a:ext cx="8728364" cy="5715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l="5857" t="12500" r="29136" b="9375"/>
          <a:stretch>
            <a:fillRect/>
          </a:stretch>
        </p:blipFill>
        <p:spPr bwMode="auto">
          <a:xfrm>
            <a:off x="234696" y="304800"/>
            <a:ext cx="8756904" cy="62484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07-15 15.34.32.jpg"/>
          <p:cNvPicPr/>
          <p:nvPr/>
        </p:nvPicPr>
        <p:blipFill>
          <a:blip r:embed="rId2" cstate="print"/>
          <a:srcRect t="10135"/>
          <a:stretch>
            <a:fillRect/>
          </a:stretch>
        </p:blipFill>
        <p:spPr bwMode="auto">
          <a:xfrm>
            <a:off x="4953000" y="533400"/>
            <a:ext cx="3352800" cy="2133600"/>
          </a:xfrm>
          <a:prstGeom prst="rect">
            <a:avLst/>
          </a:prstGeom>
          <a:noFill/>
          <a:ln w="9525">
            <a:noFill/>
            <a:miter lim="800000"/>
            <a:headEnd/>
            <a:tailEnd/>
          </a:ln>
        </p:spPr>
      </p:pic>
      <p:pic>
        <p:nvPicPr>
          <p:cNvPr id="3" name="Picture 2" descr="C:\Users\Alexis\Desktop\FOTOS PROYECTO TESIS\2012-07-15 15.33.50.jpg"/>
          <p:cNvPicPr/>
          <p:nvPr/>
        </p:nvPicPr>
        <p:blipFill>
          <a:blip r:embed="rId3" cstate="print"/>
          <a:srcRect l="12584" r="8539" b="3798"/>
          <a:stretch>
            <a:fillRect/>
          </a:stretch>
        </p:blipFill>
        <p:spPr bwMode="auto">
          <a:xfrm>
            <a:off x="990600" y="381000"/>
            <a:ext cx="2590800" cy="2286000"/>
          </a:xfrm>
          <a:prstGeom prst="rect">
            <a:avLst/>
          </a:prstGeom>
          <a:noFill/>
          <a:ln w="9525">
            <a:noFill/>
            <a:miter lim="800000"/>
            <a:headEnd/>
            <a:tailEnd/>
          </a:ln>
        </p:spPr>
      </p:pic>
      <p:pic>
        <p:nvPicPr>
          <p:cNvPr id="4" name="Picture 3" descr="C:\Users\Alexis\Desktop\FOTOS PROYECTO TESIS\2012-07-15 15.33.32.jpg"/>
          <p:cNvPicPr/>
          <p:nvPr/>
        </p:nvPicPr>
        <p:blipFill>
          <a:blip r:embed="rId4" cstate="print"/>
          <a:srcRect/>
          <a:stretch>
            <a:fillRect/>
          </a:stretch>
        </p:blipFill>
        <p:spPr bwMode="auto">
          <a:xfrm>
            <a:off x="5181600" y="3200400"/>
            <a:ext cx="2971800" cy="2209800"/>
          </a:xfrm>
          <a:prstGeom prst="rect">
            <a:avLst/>
          </a:prstGeom>
          <a:noFill/>
          <a:ln w="9525">
            <a:noFill/>
            <a:miter lim="800000"/>
            <a:headEnd/>
            <a:tailEnd/>
          </a:ln>
        </p:spPr>
      </p:pic>
      <p:pic>
        <p:nvPicPr>
          <p:cNvPr id="5" name="Picture 4" descr="C:\Users\Alexis\Desktop\Ultimas Fotos\2012-12-11 17.50.39.jpg"/>
          <p:cNvPicPr/>
          <p:nvPr/>
        </p:nvPicPr>
        <p:blipFill>
          <a:blip r:embed="rId5" cstate="print"/>
          <a:srcRect t="8603" b="11576"/>
          <a:stretch>
            <a:fillRect/>
          </a:stretch>
        </p:blipFill>
        <p:spPr bwMode="auto">
          <a:xfrm>
            <a:off x="1066800" y="3200400"/>
            <a:ext cx="2590800" cy="2209800"/>
          </a:xfrm>
          <a:prstGeom prst="rect">
            <a:avLst/>
          </a:prstGeom>
          <a:noFill/>
          <a:ln w="9525">
            <a:noFill/>
            <a:miter lim="800000"/>
            <a:headEnd/>
            <a:tailEnd/>
          </a:ln>
        </p:spPr>
      </p:pic>
      <p:sp>
        <p:nvSpPr>
          <p:cNvPr id="6" name="TextBox 5"/>
          <p:cNvSpPr txBox="1"/>
          <p:nvPr/>
        </p:nvSpPr>
        <p:spPr>
          <a:xfrm>
            <a:off x="1371600" y="6019800"/>
            <a:ext cx="6705600" cy="400110"/>
          </a:xfrm>
          <a:prstGeom prst="rect">
            <a:avLst/>
          </a:prstGeom>
          <a:noFill/>
        </p:spPr>
        <p:txBody>
          <a:bodyPr wrap="square" rtlCol="0">
            <a:spAutoFit/>
          </a:bodyPr>
          <a:lstStyle/>
          <a:p>
            <a:r>
              <a:rPr lang="en-US" sz="2000" dirty="0" smtClean="0"/>
              <a:t>Instrumentos instalados en el Compresor de Gas C-3121A. </a:t>
            </a:r>
            <a:endParaRPr lang="en-US"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07-15 15.36.09.jpg"/>
          <p:cNvPicPr/>
          <p:nvPr/>
        </p:nvPicPr>
        <p:blipFill>
          <a:blip r:embed="rId2" cstate="print"/>
          <a:srcRect/>
          <a:stretch>
            <a:fillRect/>
          </a:stretch>
        </p:blipFill>
        <p:spPr bwMode="auto">
          <a:xfrm>
            <a:off x="1219200" y="1600200"/>
            <a:ext cx="6781800" cy="4876800"/>
          </a:xfrm>
          <a:prstGeom prst="rect">
            <a:avLst/>
          </a:prstGeom>
          <a:noFill/>
          <a:ln w="9525">
            <a:noFill/>
            <a:miter lim="800000"/>
            <a:headEnd/>
            <a:tailEnd/>
          </a:ln>
        </p:spPr>
      </p:pic>
      <p:sp>
        <p:nvSpPr>
          <p:cNvPr id="3" name="TextBox 2"/>
          <p:cNvSpPr txBox="1"/>
          <p:nvPr/>
        </p:nvSpPr>
        <p:spPr>
          <a:xfrm>
            <a:off x="2057400" y="909935"/>
            <a:ext cx="5181600" cy="461665"/>
          </a:xfrm>
          <a:prstGeom prst="rect">
            <a:avLst/>
          </a:prstGeom>
          <a:noFill/>
        </p:spPr>
        <p:txBody>
          <a:bodyPr wrap="square" rtlCol="0">
            <a:spAutoFit/>
          </a:bodyPr>
          <a:lstStyle/>
          <a:p>
            <a:r>
              <a:rPr lang="en-US" sz="2400" b="1" dirty="0" smtClean="0"/>
              <a:t>Compresor de Gas – </a:t>
            </a:r>
            <a:r>
              <a:rPr lang="en-US" sz="2400" b="1" dirty="0" err="1" smtClean="0"/>
              <a:t>Primera</a:t>
            </a:r>
            <a:r>
              <a:rPr lang="en-US" sz="2400" b="1" dirty="0" smtClean="0"/>
              <a:t> </a:t>
            </a:r>
            <a:r>
              <a:rPr lang="en-US" sz="2400" b="1" dirty="0" err="1" smtClean="0"/>
              <a:t>etapa</a:t>
            </a:r>
            <a:endParaRPr lang="en-US" sz="24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Ultimas Fotos\2012-12-11 17.47.31.jpg"/>
          <p:cNvPicPr/>
          <p:nvPr/>
        </p:nvPicPr>
        <p:blipFill>
          <a:blip r:embed="rId2" cstate="print"/>
          <a:srcRect/>
          <a:stretch>
            <a:fillRect/>
          </a:stretch>
        </p:blipFill>
        <p:spPr bwMode="auto">
          <a:xfrm>
            <a:off x="2286000" y="2286000"/>
            <a:ext cx="5029200" cy="3657600"/>
          </a:xfrm>
          <a:prstGeom prst="rect">
            <a:avLst/>
          </a:prstGeom>
          <a:noFill/>
          <a:ln w="9525">
            <a:noFill/>
            <a:miter lim="800000"/>
            <a:headEnd/>
            <a:tailEnd/>
          </a:ln>
        </p:spPr>
      </p:pic>
      <p:sp>
        <p:nvSpPr>
          <p:cNvPr id="3" name="TextBox 2"/>
          <p:cNvSpPr txBox="1"/>
          <p:nvPr/>
        </p:nvSpPr>
        <p:spPr>
          <a:xfrm>
            <a:off x="914400" y="1295400"/>
            <a:ext cx="5791200" cy="461665"/>
          </a:xfrm>
          <a:prstGeom prst="rect">
            <a:avLst/>
          </a:prstGeom>
          <a:noFill/>
        </p:spPr>
        <p:txBody>
          <a:bodyPr wrap="square" rtlCol="0">
            <a:spAutoFit/>
          </a:bodyPr>
          <a:lstStyle/>
          <a:p>
            <a:r>
              <a:rPr lang="en-US" sz="2400" b="1" dirty="0" smtClean="0"/>
              <a:t>Compresor de Gas – Aeroenfriador</a:t>
            </a:r>
            <a:endParaRPr lang="en-US" sz="24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66800"/>
            <a:ext cx="5791200" cy="461665"/>
          </a:xfrm>
          <a:prstGeom prst="rect">
            <a:avLst/>
          </a:prstGeom>
          <a:noFill/>
        </p:spPr>
        <p:txBody>
          <a:bodyPr wrap="square" rtlCol="0">
            <a:spAutoFit/>
          </a:bodyPr>
          <a:lstStyle/>
          <a:p>
            <a:r>
              <a:rPr lang="en-US" sz="2400" b="1" dirty="0" smtClean="0"/>
              <a:t>Compresor de Gas – </a:t>
            </a:r>
            <a:r>
              <a:rPr lang="en-US" sz="2400" b="1" dirty="0" err="1" smtClean="0"/>
              <a:t>Segunda</a:t>
            </a:r>
            <a:r>
              <a:rPr lang="en-US" sz="2400" b="1" dirty="0" smtClean="0"/>
              <a:t> </a:t>
            </a:r>
            <a:r>
              <a:rPr lang="en-US" sz="2400" b="1" dirty="0" err="1" smtClean="0"/>
              <a:t>etapa</a:t>
            </a:r>
            <a:endParaRPr lang="en-US" sz="2400" b="1" dirty="0"/>
          </a:p>
        </p:txBody>
      </p:sp>
      <p:pic>
        <p:nvPicPr>
          <p:cNvPr id="3" name="Picture 2" descr="C:\Users\Alexis\Desktop\Ultimas Fotos\2012-12-11 17.49.16.jpg"/>
          <p:cNvPicPr/>
          <p:nvPr/>
        </p:nvPicPr>
        <p:blipFill>
          <a:blip r:embed="rId2" cstate="print"/>
          <a:srcRect b="9810"/>
          <a:stretch>
            <a:fillRect/>
          </a:stretch>
        </p:blipFill>
        <p:spPr bwMode="auto">
          <a:xfrm>
            <a:off x="1905000" y="2057400"/>
            <a:ext cx="5892165" cy="432911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143000"/>
            <a:ext cx="5791200" cy="461665"/>
          </a:xfrm>
          <a:prstGeom prst="rect">
            <a:avLst/>
          </a:prstGeom>
          <a:noFill/>
        </p:spPr>
        <p:txBody>
          <a:bodyPr wrap="square" rtlCol="0">
            <a:spAutoFit/>
          </a:bodyPr>
          <a:lstStyle/>
          <a:p>
            <a:r>
              <a:rPr lang="en-US" sz="2400" b="1" dirty="0" smtClean="0"/>
              <a:t>Compresor de Gas – </a:t>
            </a:r>
            <a:r>
              <a:rPr lang="en-US" sz="2400" b="1" dirty="0" err="1" smtClean="0"/>
              <a:t>Filtro</a:t>
            </a:r>
            <a:endParaRPr lang="en-US" sz="2400" b="1" dirty="0"/>
          </a:p>
        </p:txBody>
      </p:sp>
      <p:pic>
        <p:nvPicPr>
          <p:cNvPr id="3" name="Picture 2" descr="C:\Users\Alexis\Desktop\Ultimas Fotos\2012-12-11 17.47.42.jpg"/>
          <p:cNvPicPr/>
          <p:nvPr/>
        </p:nvPicPr>
        <p:blipFill>
          <a:blip r:embed="rId2" cstate="print"/>
          <a:srcRect b="3432"/>
          <a:stretch>
            <a:fillRect/>
          </a:stretch>
        </p:blipFill>
        <p:spPr bwMode="auto">
          <a:xfrm>
            <a:off x="2895600" y="1905000"/>
            <a:ext cx="3657600" cy="4572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124200"/>
            <a:ext cx="4267200" cy="2462213"/>
          </a:xfrm>
          <a:prstGeom prst="rect">
            <a:avLst/>
          </a:prstGeom>
        </p:spPr>
        <p:txBody>
          <a:bodyPr wrap="square">
            <a:spAutoFit/>
          </a:bodyPr>
          <a:lstStyle/>
          <a:p>
            <a:pPr algn="just"/>
            <a:r>
              <a:rPr lang="es-EC" sz="2200" dirty="0" smtClean="0"/>
              <a:t>El Multilin GE 369 es un elemento fundamental dentro del Sistema de Control del Compresor, es un relé digital que proporciona protección y vigilancia de los motores trifásicos y sus sistemas mecánicos asociados. </a:t>
            </a:r>
            <a:endParaRPr lang="en-US" sz="2200" dirty="0"/>
          </a:p>
        </p:txBody>
      </p:sp>
      <p:sp>
        <p:nvSpPr>
          <p:cNvPr id="3" name="TextBox 2"/>
          <p:cNvSpPr txBox="1"/>
          <p:nvPr/>
        </p:nvSpPr>
        <p:spPr>
          <a:xfrm>
            <a:off x="1295400" y="1828800"/>
            <a:ext cx="2819400" cy="461665"/>
          </a:xfrm>
          <a:prstGeom prst="rect">
            <a:avLst/>
          </a:prstGeom>
          <a:noFill/>
        </p:spPr>
        <p:txBody>
          <a:bodyPr wrap="square" rtlCol="0">
            <a:spAutoFit/>
          </a:bodyPr>
          <a:lstStyle/>
          <a:p>
            <a:pPr algn="ctr"/>
            <a:r>
              <a:rPr lang="en-US" sz="2400" b="1" dirty="0" smtClean="0"/>
              <a:t>MULTILIN GE 369</a:t>
            </a:r>
            <a:endParaRPr lang="en-US" sz="2400" b="1" dirty="0"/>
          </a:p>
        </p:txBody>
      </p:sp>
      <p:pic>
        <p:nvPicPr>
          <p:cNvPr id="4" name="Picture 3" descr="C:\Users\Alexis\Desktop\Fotos Tesis\2012-07-03 16.30.58.jpg"/>
          <p:cNvPicPr/>
          <p:nvPr/>
        </p:nvPicPr>
        <p:blipFill>
          <a:blip r:embed="rId2" cstate="print"/>
          <a:srcRect b="21523"/>
          <a:stretch>
            <a:fillRect/>
          </a:stretch>
        </p:blipFill>
        <p:spPr bwMode="auto">
          <a:xfrm>
            <a:off x="5924482" y="1143000"/>
            <a:ext cx="2609918" cy="2895600"/>
          </a:xfrm>
          <a:prstGeom prst="rect">
            <a:avLst/>
          </a:prstGeom>
          <a:noFill/>
          <a:ln w="9525">
            <a:noFill/>
            <a:miter lim="800000"/>
            <a:headEnd/>
            <a:tailEnd/>
          </a:ln>
        </p:spPr>
      </p:pic>
      <p:pic>
        <p:nvPicPr>
          <p:cNvPr id="5" name="Picture 4" descr="C:\Users\Alexis\Desktop\Fotos Tesis\2012-07-15 15.54.39.jpg"/>
          <p:cNvPicPr/>
          <p:nvPr/>
        </p:nvPicPr>
        <p:blipFill>
          <a:blip r:embed="rId3" cstate="print"/>
          <a:srcRect l="2898" r="36425" b="14123"/>
          <a:stretch>
            <a:fillRect/>
          </a:stretch>
        </p:blipFill>
        <p:spPr bwMode="auto">
          <a:xfrm>
            <a:off x="6248400" y="4343400"/>
            <a:ext cx="1979780" cy="19812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57200" y="990601"/>
            <a:ext cx="4495800" cy="1219199"/>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s-EC" sz="4400" b="0" i="0" u="sng" strike="noStrike" kern="1200" cap="none" spc="0" normalizeH="0" baseline="0" noProof="0" dirty="0" smtClean="0">
                <a:ln>
                  <a:noFill/>
                </a:ln>
                <a:solidFill>
                  <a:schemeClr val="tx1">
                    <a:lumMod val="95000"/>
                  </a:schemeClr>
                </a:solidFill>
                <a:effectLst/>
                <a:uLnTx/>
                <a:uFillTx/>
                <a:latin typeface="+mn-lt"/>
                <a:ea typeface="+mn-ea"/>
                <a:cs typeface="+mn-cs"/>
              </a:rPr>
              <a:t>OBJETIVOS</a:t>
            </a:r>
            <a:endParaRPr kumimoji="0" lang="en-US" sz="4400" b="0" i="0" u="sng"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3" name="Rectangle 2"/>
          <p:cNvSpPr/>
          <p:nvPr/>
        </p:nvSpPr>
        <p:spPr>
          <a:xfrm>
            <a:off x="762000" y="2743200"/>
            <a:ext cx="7848600" cy="2677656"/>
          </a:xfrm>
          <a:prstGeom prst="rect">
            <a:avLst/>
          </a:prstGeom>
        </p:spPr>
        <p:txBody>
          <a:bodyPr wrap="square">
            <a:spAutoFit/>
          </a:bodyPr>
          <a:lstStyle/>
          <a:p>
            <a:pPr marL="457200" indent="-457200" algn="just">
              <a:buFont typeface="Wingdings" panose="05000000000000000000" pitchFamily="2" charset="2"/>
              <a:buChar char="ü"/>
            </a:pPr>
            <a:r>
              <a:rPr lang="es-EC" sz="2800" dirty="0" smtClean="0"/>
              <a:t>Realizar la migración del Sistema de Control del Compresor de Gas C-3121A de la planta SPF de REPSOL en el Bloque 16 mediante la sustitución del </a:t>
            </a:r>
            <a:r>
              <a:rPr lang="es-EC" sz="2800" dirty="0" smtClean="0"/>
              <a:t>controlador, como </a:t>
            </a:r>
            <a:r>
              <a:rPr lang="es-EC" sz="2800" dirty="0" smtClean="0"/>
              <a:t>mejora y estandarización de los sistemas de control existentes en la planta.</a:t>
            </a:r>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6243935"/>
            <a:ext cx="4038600" cy="461665"/>
          </a:xfrm>
          <a:prstGeom prst="rect">
            <a:avLst/>
          </a:prstGeom>
          <a:noFill/>
        </p:spPr>
        <p:txBody>
          <a:bodyPr wrap="square" rtlCol="0">
            <a:spAutoFit/>
          </a:bodyPr>
          <a:lstStyle/>
          <a:p>
            <a:r>
              <a:rPr lang="es-ES" sz="2400" dirty="0" smtClean="0"/>
              <a:t>DIAGRAMAS ELÉCTRICOS</a:t>
            </a:r>
            <a:endParaRPr lang="en-US" sz="2400" dirty="0"/>
          </a:p>
        </p:txBody>
      </p:sp>
      <p:pic>
        <p:nvPicPr>
          <p:cNvPr id="3" name="Picture 1"/>
          <p:cNvPicPr>
            <a:picLocks noChangeAspect="1" noChangeArrowheads="1"/>
          </p:cNvPicPr>
          <p:nvPr/>
        </p:nvPicPr>
        <p:blipFill>
          <a:blip r:embed="rId2" cstate="print"/>
          <a:srcRect l="19912" t="19792" r="19180" b="11458"/>
          <a:stretch>
            <a:fillRect/>
          </a:stretch>
        </p:blipFill>
        <p:spPr bwMode="auto">
          <a:xfrm>
            <a:off x="106218" y="228600"/>
            <a:ext cx="8885382" cy="58674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07-15 15.47.40.jpg"/>
          <p:cNvPicPr/>
          <p:nvPr/>
        </p:nvPicPr>
        <p:blipFill>
          <a:blip r:embed="rId2" cstate="print"/>
          <a:srcRect t="18549"/>
          <a:stretch>
            <a:fillRect/>
          </a:stretch>
        </p:blipFill>
        <p:spPr bwMode="auto">
          <a:xfrm>
            <a:off x="2209800" y="2743200"/>
            <a:ext cx="4953000" cy="3048000"/>
          </a:xfrm>
          <a:prstGeom prst="rect">
            <a:avLst/>
          </a:prstGeom>
          <a:noFill/>
          <a:ln w="9525">
            <a:noFill/>
            <a:miter lim="800000"/>
            <a:headEnd/>
            <a:tailEnd/>
          </a:ln>
        </p:spPr>
      </p:pic>
      <p:sp>
        <p:nvSpPr>
          <p:cNvPr id="3" name="TextBox 2"/>
          <p:cNvSpPr txBox="1"/>
          <p:nvPr/>
        </p:nvSpPr>
        <p:spPr>
          <a:xfrm>
            <a:off x="838200" y="1447800"/>
            <a:ext cx="5486400" cy="646331"/>
          </a:xfrm>
          <a:prstGeom prst="rect">
            <a:avLst/>
          </a:prstGeom>
          <a:noFill/>
        </p:spPr>
        <p:txBody>
          <a:bodyPr wrap="square" rtlCol="0">
            <a:spAutoFit/>
          </a:bodyPr>
          <a:lstStyle/>
          <a:p>
            <a:pPr>
              <a:buFont typeface="Arial" pitchFamily="34" charset="0"/>
              <a:buChar char="•"/>
            </a:pPr>
            <a:r>
              <a:rPr lang="en-US" sz="3600" dirty="0" smtClean="0"/>
              <a:t>     PLC a ser reemplazado</a:t>
            </a:r>
            <a:endParaRPr lang="en-US" sz="3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1066800"/>
          <a:ext cx="7772400" cy="5029200"/>
        </p:xfrm>
        <a:graphic>
          <a:graphicData uri="http://schemas.openxmlformats.org/drawingml/2006/table">
            <a:tbl>
              <a:tblPr/>
              <a:tblGrid>
                <a:gridCol w="3038687"/>
                <a:gridCol w="966695"/>
                <a:gridCol w="3767018"/>
              </a:tblGrid>
              <a:tr h="457200">
                <a:tc gridSpan="3">
                  <a:txBody>
                    <a:bodyPr/>
                    <a:lstStyle/>
                    <a:p>
                      <a:pPr marL="0" marR="0" algn="ctr">
                        <a:spcBef>
                          <a:spcPts val="0"/>
                        </a:spcBef>
                        <a:spcAft>
                          <a:spcPts val="0"/>
                        </a:spcAft>
                      </a:pPr>
                      <a:r>
                        <a:rPr lang="es-ES" sz="1800" b="1" dirty="0">
                          <a:solidFill>
                            <a:schemeClr val="tx1"/>
                          </a:solidFill>
                          <a:latin typeface="Arial"/>
                          <a:ea typeface="Times New Roman"/>
                        </a:rPr>
                        <a:t>ELEMENTOS EXISTENTES EN EL SISTEMA DE CONTROL</a:t>
                      </a:r>
                      <a:endParaRPr lang="en-US" sz="20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57200">
                <a:tc>
                  <a:txBody>
                    <a:bodyPr/>
                    <a:lstStyle/>
                    <a:p>
                      <a:pPr marL="0" marR="0" algn="ctr">
                        <a:spcBef>
                          <a:spcPts val="0"/>
                        </a:spcBef>
                        <a:spcAft>
                          <a:spcPts val="0"/>
                        </a:spcAft>
                      </a:pPr>
                      <a:r>
                        <a:rPr lang="en-US" sz="1400" b="1">
                          <a:solidFill>
                            <a:srgbClr val="000000"/>
                          </a:solidFill>
                          <a:latin typeface="Arial"/>
                          <a:ea typeface="Times New Roman"/>
                        </a:rPr>
                        <a:t>ELEMENTO</a:t>
                      </a:r>
                      <a:endParaRPr lang="en-US" sz="16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n-US" sz="1400" b="1">
                          <a:solidFill>
                            <a:srgbClr val="000000"/>
                          </a:solidFill>
                          <a:latin typeface="Arial"/>
                          <a:ea typeface="Times New Roman"/>
                        </a:rPr>
                        <a:t>UNIDAD</a:t>
                      </a:r>
                      <a:endParaRPr lang="en-US" sz="16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n-US" sz="1400" b="1">
                          <a:solidFill>
                            <a:srgbClr val="000000"/>
                          </a:solidFill>
                          <a:latin typeface="Arial"/>
                          <a:ea typeface="Times New Roman"/>
                        </a:rPr>
                        <a:t>DESCRIPCIÓN</a:t>
                      </a:r>
                      <a:endParaRPr lang="en-US" sz="16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r>
              <a:tr h="457200">
                <a:tc>
                  <a:txBody>
                    <a:bodyPr/>
                    <a:lstStyle/>
                    <a:p>
                      <a:pPr marL="0" marR="0">
                        <a:spcBef>
                          <a:spcPts val="0"/>
                        </a:spcBef>
                        <a:spcAft>
                          <a:spcPts val="0"/>
                        </a:spcAft>
                      </a:pPr>
                      <a:r>
                        <a:rPr lang="en-US" sz="1400">
                          <a:solidFill>
                            <a:srgbClr val="000000"/>
                          </a:solidFill>
                          <a:latin typeface="Arial"/>
                          <a:ea typeface="Times New Roman"/>
                        </a:rPr>
                        <a:t>Controlador GE Fanuc</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PLC Series 90-30</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r>
              <a:tr h="457200">
                <a:tc>
                  <a:txBody>
                    <a:bodyPr/>
                    <a:lstStyle/>
                    <a:p>
                      <a:pPr marL="0" marR="0">
                        <a:spcBef>
                          <a:spcPts val="0"/>
                        </a:spcBef>
                        <a:spcAft>
                          <a:spcPts val="0"/>
                        </a:spcAft>
                      </a:pPr>
                      <a:r>
                        <a:rPr lang="en-US" sz="1400">
                          <a:solidFill>
                            <a:srgbClr val="000000"/>
                          </a:solidFill>
                          <a:latin typeface="Arial"/>
                          <a:ea typeface="Times New Roman"/>
                        </a:rPr>
                        <a:t>Módulo Entradas Digitales</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3</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16 entradas digitales - 24 VDC</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457200">
                <a:tc>
                  <a:txBody>
                    <a:bodyPr/>
                    <a:lstStyle/>
                    <a:p>
                      <a:pPr marL="0" marR="0">
                        <a:spcBef>
                          <a:spcPts val="0"/>
                        </a:spcBef>
                        <a:spcAft>
                          <a:spcPts val="0"/>
                        </a:spcAft>
                      </a:pPr>
                      <a:r>
                        <a:rPr lang="en-US" sz="1400">
                          <a:solidFill>
                            <a:srgbClr val="000000"/>
                          </a:solidFill>
                          <a:latin typeface="Arial"/>
                          <a:ea typeface="Times New Roman"/>
                        </a:rPr>
                        <a:t>Módulo Salidas Digitales</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16 salidas digitales - 24 VDC</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r>
              <a:tr h="457200">
                <a:tc>
                  <a:txBody>
                    <a:bodyPr/>
                    <a:lstStyle/>
                    <a:p>
                      <a:pPr marL="0" marR="0">
                        <a:spcBef>
                          <a:spcPts val="0"/>
                        </a:spcBef>
                        <a:spcAft>
                          <a:spcPts val="0"/>
                        </a:spcAft>
                      </a:pPr>
                      <a:r>
                        <a:rPr lang="en-US" sz="1400">
                          <a:solidFill>
                            <a:srgbClr val="000000"/>
                          </a:solidFill>
                          <a:latin typeface="Arial"/>
                          <a:ea typeface="Times New Roman"/>
                        </a:rPr>
                        <a:t>Módulo Entradas Analógicas</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16 entradas analógicas - 4 a 20 mA</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457200">
                <a:tc>
                  <a:txBody>
                    <a:bodyPr/>
                    <a:lstStyle/>
                    <a:p>
                      <a:pPr marL="0" marR="0">
                        <a:spcBef>
                          <a:spcPts val="0"/>
                        </a:spcBef>
                        <a:spcAft>
                          <a:spcPts val="0"/>
                        </a:spcAft>
                      </a:pPr>
                      <a:r>
                        <a:rPr lang="en-US" sz="1400">
                          <a:solidFill>
                            <a:srgbClr val="000000"/>
                          </a:solidFill>
                          <a:latin typeface="Arial"/>
                          <a:ea typeface="Times New Roman"/>
                        </a:rPr>
                        <a:t>Módulo Salidas Analógicas</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2 salidas analógicas - 4 a 20 mA</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r>
              <a:tr h="457200">
                <a:tc>
                  <a:txBody>
                    <a:bodyPr/>
                    <a:lstStyle/>
                    <a:p>
                      <a:pPr marL="0" marR="0">
                        <a:spcBef>
                          <a:spcPts val="0"/>
                        </a:spcBef>
                        <a:spcAft>
                          <a:spcPts val="0"/>
                        </a:spcAft>
                      </a:pPr>
                      <a:r>
                        <a:rPr lang="en-US" sz="1400">
                          <a:solidFill>
                            <a:srgbClr val="000000"/>
                          </a:solidFill>
                          <a:latin typeface="Arial"/>
                          <a:ea typeface="Times New Roman"/>
                        </a:rPr>
                        <a:t>Módulo RTD</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2</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6 entradas RTD - 50 mA</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457200">
                <a:tc>
                  <a:txBody>
                    <a:bodyPr/>
                    <a:lstStyle/>
                    <a:p>
                      <a:pPr marL="0" marR="0">
                        <a:spcBef>
                          <a:spcPts val="0"/>
                        </a:spcBef>
                        <a:spcAft>
                          <a:spcPts val="0"/>
                        </a:spcAft>
                      </a:pPr>
                      <a:r>
                        <a:rPr lang="en-US" sz="1400">
                          <a:solidFill>
                            <a:srgbClr val="000000"/>
                          </a:solidFill>
                          <a:latin typeface="Arial"/>
                          <a:ea typeface="Times New Roman"/>
                        </a:rPr>
                        <a:t>Placa Base </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Chasis 10 - Slot</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r>
              <a:tr h="457200">
                <a:tc>
                  <a:txBody>
                    <a:bodyPr/>
                    <a:lstStyle/>
                    <a:p>
                      <a:pPr marL="0" marR="0">
                        <a:spcBef>
                          <a:spcPts val="0"/>
                        </a:spcBef>
                        <a:spcAft>
                          <a:spcPts val="0"/>
                        </a:spcAft>
                      </a:pPr>
                      <a:r>
                        <a:rPr lang="en-US" sz="1400">
                          <a:solidFill>
                            <a:srgbClr val="000000"/>
                          </a:solidFill>
                          <a:latin typeface="Arial"/>
                          <a:ea typeface="Times New Roman"/>
                        </a:rPr>
                        <a:t>Fuente de Alimentación</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24 VDC</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457200">
                <a:tc>
                  <a:txBody>
                    <a:bodyPr/>
                    <a:lstStyle/>
                    <a:p>
                      <a:pPr marL="0" marR="0">
                        <a:spcBef>
                          <a:spcPts val="0"/>
                        </a:spcBef>
                        <a:spcAft>
                          <a:spcPts val="0"/>
                        </a:spcAft>
                      </a:pPr>
                      <a:r>
                        <a:rPr lang="en-US" sz="1400" dirty="0">
                          <a:solidFill>
                            <a:srgbClr val="000000"/>
                          </a:solidFill>
                          <a:latin typeface="Arial"/>
                          <a:ea typeface="Times New Roman"/>
                        </a:rPr>
                        <a:t>Quick Panel II</a:t>
                      </a:r>
                      <a:endParaRPr lang="en-US" sz="1600" dirty="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latin typeface="Arial"/>
                          <a:ea typeface="Times New Roman"/>
                        </a:rPr>
                        <a:t>LCD </a:t>
                      </a:r>
                      <a:r>
                        <a:rPr lang="en-US" sz="1400" dirty="0" err="1">
                          <a:solidFill>
                            <a:srgbClr val="000000"/>
                          </a:solidFill>
                          <a:latin typeface="Arial"/>
                          <a:ea typeface="Times New Roman"/>
                        </a:rPr>
                        <a:t>Monocromo</a:t>
                      </a:r>
                      <a:r>
                        <a:rPr lang="en-US" sz="1400" dirty="0">
                          <a:solidFill>
                            <a:srgbClr val="000000"/>
                          </a:solidFill>
                          <a:latin typeface="Arial"/>
                          <a:ea typeface="Times New Roman"/>
                        </a:rPr>
                        <a:t> 10.5''</a:t>
                      </a:r>
                      <a:endParaRPr lang="en-US" sz="1600" dirty="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57200" y="1447800"/>
            <a:ext cx="8229600" cy="4525963"/>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6600" dirty="0" smtClean="0">
                <a:solidFill>
                  <a:schemeClr val="tx1">
                    <a:lumMod val="95000"/>
                  </a:schemeClr>
                </a:solidFill>
              </a:rPr>
              <a:t>REQUERIMIENTOS PRELIMINARES DEL SISTEMA</a:t>
            </a:r>
            <a:endParaRPr kumimoji="0" lang="en-US" sz="6600" b="0"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2590800"/>
            <a:ext cx="6705600" cy="2800767"/>
          </a:xfrm>
          <a:prstGeom prst="rect">
            <a:avLst/>
          </a:prstGeom>
        </p:spPr>
        <p:txBody>
          <a:bodyPr wrap="square">
            <a:spAutoFit/>
          </a:bodyPr>
          <a:lstStyle/>
          <a:p>
            <a:pPr algn="just"/>
            <a:r>
              <a:rPr lang="es-EC" sz="2200" dirty="0" smtClean="0"/>
              <a:t>Para la migración del sistema de control el procesador es el elemento más importante a tomar en cuenta, se cuenta con un PLC </a:t>
            </a:r>
            <a:r>
              <a:rPr lang="es-EC" sz="2200" dirty="0" err="1" smtClean="0"/>
              <a:t>Fanuc</a:t>
            </a:r>
            <a:r>
              <a:rPr lang="es-EC" sz="2200" dirty="0" smtClean="0"/>
              <a:t> de General Electric el mismo que será reemplazado por un PLC ControlLogix de Allen Bradley, que realizará las mismas funciones de control tales como iniciar, detener y controlar la secuencia de arranque y normal funcionamiento del compresor. </a:t>
            </a:r>
            <a:endParaRPr lang="en-US" sz="2200" dirty="0"/>
          </a:p>
        </p:txBody>
      </p:sp>
      <p:sp>
        <p:nvSpPr>
          <p:cNvPr id="3" name="TextBox 2"/>
          <p:cNvSpPr txBox="1"/>
          <p:nvPr/>
        </p:nvSpPr>
        <p:spPr>
          <a:xfrm>
            <a:off x="609600" y="1219200"/>
            <a:ext cx="8077200" cy="523220"/>
          </a:xfrm>
          <a:prstGeom prst="rect">
            <a:avLst/>
          </a:prstGeom>
          <a:noFill/>
        </p:spPr>
        <p:txBody>
          <a:bodyPr wrap="square" rtlCol="0">
            <a:spAutoFit/>
          </a:bodyPr>
          <a:lstStyle/>
          <a:p>
            <a:pPr algn="ctr"/>
            <a:r>
              <a:rPr lang="en-US" sz="2800" b="1" dirty="0" smtClean="0"/>
              <a:t>CONTROLADOR LOGICO PROGRAMABLE</a:t>
            </a:r>
            <a:endParaRPr lang="en-US" sz="28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981200"/>
            <a:ext cx="7772400" cy="1446550"/>
          </a:xfrm>
          <a:prstGeom prst="rect">
            <a:avLst/>
          </a:prstGeom>
        </p:spPr>
        <p:txBody>
          <a:bodyPr wrap="square">
            <a:spAutoFit/>
          </a:bodyPr>
          <a:lstStyle/>
          <a:p>
            <a:pPr algn="just"/>
            <a:r>
              <a:rPr lang="es-EC" sz="2200" dirty="0" smtClean="0"/>
              <a:t>La interfaz de operador es una pantalla táctil que permite monitorear y/o controlar las diferentes variables del proceso, por ejemplo controlar los valores de presión, monitorear las variables de temperatura del compresor. </a:t>
            </a:r>
            <a:endParaRPr lang="en-US" sz="2200" dirty="0"/>
          </a:p>
        </p:txBody>
      </p:sp>
      <p:pic>
        <p:nvPicPr>
          <p:cNvPr id="3" name="Picture 2"/>
          <p:cNvPicPr/>
          <p:nvPr/>
        </p:nvPicPr>
        <p:blipFill>
          <a:blip r:embed="rId2" cstate="print"/>
          <a:srcRect r="67745" b="18045"/>
          <a:stretch>
            <a:fillRect/>
          </a:stretch>
        </p:blipFill>
        <p:spPr bwMode="auto">
          <a:xfrm>
            <a:off x="3429000" y="3962400"/>
            <a:ext cx="2714943" cy="2209800"/>
          </a:xfrm>
          <a:prstGeom prst="rect">
            <a:avLst/>
          </a:prstGeom>
          <a:noFill/>
          <a:ln w="9525">
            <a:noFill/>
            <a:miter lim="800000"/>
            <a:headEnd/>
            <a:tailEnd/>
          </a:ln>
        </p:spPr>
      </p:pic>
      <p:sp>
        <p:nvSpPr>
          <p:cNvPr id="4" name="TextBox 3"/>
          <p:cNvSpPr txBox="1"/>
          <p:nvPr/>
        </p:nvSpPr>
        <p:spPr>
          <a:xfrm>
            <a:off x="609600" y="1066800"/>
            <a:ext cx="8077200" cy="523220"/>
          </a:xfrm>
          <a:prstGeom prst="rect">
            <a:avLst/>
          </a:prstGeom>
          <a:noFill/>
        </p:spPr>
        <p:txBody>
          <a:bodyPr wrap="square" rtlCol="0">
            <a:spAutoFit/>
          </a:bodyPr>
          <a:lstStyle/>
          <a:p>
            <a:pPr algn="ctr"/>
            <a:r>
              <a:rPr lang="en-US" sz="2800" b="1" dirty="0" smtClean="0"/>
              <a:t>INTERFAZ DE OPERADOR</a:t>
            </a:r>
            <a:endParaRPr lang="en-US" sz="28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3795" name="Picture 3"/>
          <p:cNvPicPr>
            <a:picLocks noChangeAspect="1" noChangeArrowheads="1"/>
          </p:cNvPicPr>
          <p:nvPr/>
        </p:nvPicPr>
        <p:blipFill>
          <a:blip r:embed="rId2" cstate="print"/>
          <a:srcRect l="26940" t="40625" r="23865" b="37500"/>
          <a:stretch>
            <a:fillRect/>
          </a:stretch>
        </p:blipFill>
        <p:spPr bwMode="auto">
          <a:xfrm>
            <a:off x="1600200" y="4495800"/>
            <a:ext cx="6400800" cy="1600200"/>
          </a:xfrm>
          <a:prstGeom prst="rect">
            <a:avLst/>
          </a:prstGeom>
          <a:noFill/>
          <a:ln w="9525">
            <a:noFill/>
            <a:miter lim="800000"/>
            <a:headEnd/>
            <a:tailEnd/>
          </a:ln>
        </p:spPr>
      </p:pic>
      <p:sp>
        <p:nvSpPr>
          <p:cNvPr id="7" name="Rectangle 6"/>
          <p:cNvSpPr/>
          <p:nvPr/>
        </p:nvSpPr>
        <p:spPr>
          <a:xfrm>
            <a:off x="609600" y="1981200"/>
            <a:ext cx="8001000" cy="2246769"/>
          </a:xfrm>
          <a:prstGeom prst="rect">
            <a:avLst/>
          </a:prstGeom>
        </p:spPr>
        <p:txBody>
          <a:bodyPr wrap="square">
            <a:spAutoFit/>
          </a:bodyPr>
          <a:lstStyle/>
          <a:p>
            <a:pPr algn="just"/>
            <a:r>
              <a:rPr lang="es-EC" sz="2000" dirty="0" smtClean="0"/>
              <a:t>El PLC ControlLogix de Allen Bradley  a ser instalado se comunica vía Ethernet, para leer los datos obtenidos desde campo se cuenta con el software </a:t>
            </a:r>
            <a:r>
              <a:rPr lang="es-EC" sz="2000" dirty="0" err="1" smtClean="0"/>
              <a:t>Factory</a:t>
            </a:r>
            <a:r>
              <a:rPr lang="es-EC" sz="2000" dirty="0" smtClean="0"/>
              <a:t> </a:t>
            </a:r>
            <a:r>
              <a:rPr lang="es-EC" sz="2000" dirty="0" err="1" smtClean="0"/>
              <a:t>Talk</a:t>
            </a:r>
            <a:r>
              <a:rPr lang="es-EC" sz="2000" dirty="0" smtClean="0"/>
              <a:t> que permitirá realizar el monitoreo y control del Compresor de Gas. El driver que se encarga de tomar y transformar los datos se denomina </a:t>
            </a:r>
            <a:r>
              <a:rPr lang="es-EC" sz="2000" dirty="0" err="1" smtClean="0"/>
              <a:t>RSLinx</a:t>
            </a:r>
            <a:r>
              <a:rPr lang="es-EC" sz="2000" dirty="0" smtClean="0"/>
              <a:t>, el mismo que es necesario para realizar la comunicación entre el controlador y el Panel View 1000 a ser instalado. </a:t>
            </a:r>
            <a:endParaRPr lang="en-US" sz="2000" dirty="0" smtClean="0"/>
          </a:p>
          <a:p>
            <a:pPr algn="just"/>
            <a:endParaRPr lang="en-US" sz="2000" dirty="0"/>
          </a:p>
        </p:txBody>
      </p:sp>
      <p:sp>
        <p:nvSpPr>
          <p:cNvPr id="8" name="TextBox 7"/>
          <p:cNvSpPr txBox="1"/>
          <p:nvPr/>
        </p:nvSpPr>
        <p:spPr>
          <a:xfrm>
            <a:off x="609600" y="1066800"/>
            <a:ext cx="8077200" cy="523220"/>
          </a:xfrm>
          <a:prstGeom prst="rect">
            <a:avLst/>
          </a:prstGeom>
          <a:noFill/>
        </p:spPr>
        <p:txBody>
          <a:bodyPr wrap="square" rtlCol="0">
            <a:spAutoFit/>
          </a:bodyPr>
          <a:lstStyle/>
          <a:p>
            <a:pPr algn="ctr"/>
            <a:r>
              <a:rPr lang="en-US" sz="2800" b="1" dirty="0" smtClean="0"/>
              <a:t>COMUNICACI</a:t>
            </a:r>
            <a:r>
              <a:rPr lang="es-ES" sz="2800" b="1" dirty="0" smtClean="0"/>
              <a:t>ÓN</a:t>
            </a:r>
            <a:endParaRPr lang="en-US" sz="28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1066800"/>
          <a:ext cx="8001000" cy="5181601"/>
        </p:xfrm>
        <a:graphic>
          <a:graphicData uri="http://schemas.openxmlformats.org/drawingml/2006/table">
            <a:tbl>
              <a:tblPr/>
              <a:tblGrid>
                <a:gridCol w="3272113"/>
                <a:gridCol w="1036048"/>
                <a:gridCol w="3692839"/>
              </a:tblGrid>
              <a:tr h="736226">
                <a:tc gridSpan="3">
                  <a:txBody>
                    <a:bodyPr/>
                    <a:lstStyle/>
                    <a:p>
                      <a:pPr marL="0" marR="0" algn="ctr">
                        <a:spcBef>
                          <a:spcPts val="0"/>
                        </a:spcBef>
                        <a:spcAft>
                          <a:spcPts val="0"/>
                        </a:spcAft>
                      </a:pPr>
                      <a:endParaRPr lang="en-US" sz="1600" dirty="0">
                        <a:solidFill>
                          <a:srgbClr val="5F497A"/>
                        </a:solidFill>
                        <a:latin typeface="Times New Roman"/>
                        <a:ea typeface="Times New Roman"/>
                      </a:endParaRPr>
                    </a:p>
                    <a:p>
                      <a:pPr marL="0" marR="0" algn="ctr">
                        <a:spcBef>
                          <a:spcPts val="0"/>
                        </a:spcBef>
                        <a:spcAft>
                          <a:spcPts val="0"/>
                        </a:spcAft>
                      </a:pPr>
                      <a:r>
                        <a:rPr lang="es-ES" sz="2000" b="1" dirty="0">
                          <a:solidFill>
                            <a:schemeClr val="tx1"/>
                          </a:solidFill>
                          <a:latin typeface="Arial"/>
                          <a:ea typeface="Times New Roman"/>
                        </a:rPr>
                        <a:t>ELEMENTOS NECESARIOS PARA LA MIGRACIÓN</a:t>
                      </a:r>
                      <a:endParaRPr lang="en-US" sz="2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04125">
                <a:tc>
                  <a:txBody>
                    <a:bodyPr/>
                    <a:lstStyle/>
                    <a:p>
                      <a:pPr marL="0" marR="0" algn="ctr">
                        <a:spcBef>
                          <a:spcPts val="0"/>
                        </a:spcBef>
                        <a:spcAft>
                          <a:spcPts val="0"/>
                        </a:spcAft>
                      </a:pPr>
                      <a:r>
                        <a:rPr lang="es-MX" sz="1400" b="1">
                          <a:solidFill>
                            <a:srgbClr val="000000"/>
                          </a:solidFill>
                          <a:latin typeface="Arial"/>
                          <a:ea typeface="Times New Roman"/>
                        </a:rPr>
                        <a:t>ELEMENTO</a:t>
                      </a:r>
                      <a:endParaRPr lang="en-US" sz="16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MX" sz="1400" b="1">
                          <a:solidFill>
                            <a:srgbClr val="000000"/>
                          </a:solidFill>
                          <a:latin typeface="Arial"/>
                          <a:ea typeface="Times New Roman"/>
                        </a:rPr>
                        <a:t>UNIDAD</a:t>
                      </a:r>
                      <a:endParaRPr lang="en-US" sz="16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MX" sz="1400" b="1">
                          <a:solidFill>
                            <a:srgbClr val="000000"/>
                          </a:solidFill>
                          <a:latin typeface="Arial"/>
                          <a:ea typeface="Times New Roman"/>
                        </a:rPr>
                        <a:t>DESCRIPCIÓN</a:t>
                      </a:r>
                      <a:endParaRPr lang="en-US" sz="16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r>
              <a:tr h="404125">
                <a:tc>
                  <a:txBody>
                    <a:bodyPr/>
                    <a:lstStyle/>
                    <a:p>
                      <a:pPr marL="0" marR="0">
                        <a:spcBef>
                          <a:spcPts val="0"/>
                        </a:spcBef>
                        <a:spcAft>
                          <a:spcPts val="0"/>
                        </a:spcAft>
                      </a:pPr>
                      <a:r>
                        <a:rPr lang="es-MX" sz="1400">
                          <a:solidFill>
                            <a:srgbClr val="000000"/>
                          </a:solidFill>
                          <a:latin typeface="Arial"/>
                          <a:ea typeface="Times New Roman"/>
                        </a:rPr>
                        <a:t>Controlador Allen Bradley</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MX"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MX" sz="1400">
                          <a:solidFill>
                            <a:srgbClr val="000000"/>
                          </a:solidFill>
                          <a:latin typeface="Arial"/>
                          <a:ea typeface="Times New Roman"/>
                        </a:rPr>
                        <a:t>ControlLogix 555</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r>
              <a:tr h="404125">
                <a:tc>
                  <a:txBody>
                    <a:bodyPr/>
                    <a:lstStyle/>
                    <a:p>
                      <a:pPr marL="0" marR="0">
                        <a:spcBef>
                          <a:spcPts val="0"/>
                        </a:spcBef>
                        <a:spcAft>
                          <a:spcPts val="0"/>
                        </a:spcAft>
                      </a:pPr>
                      <a:r>
                        <a:rPr lang="en-US" sz="1400">
                          <a:solidFill>
                            <a:srgbClr val="000000"/>
                          </a:solidFill>
                          <a:latin typeface="Arial"/>
                          <a:ea typeface="Times New Roman"/>
                        </a:rPr>
                        <a:t>Módulo Entradas Digitales</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32 entradas digitales - 24 VDC</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404125">
                <a:tc>
                  <a:txBody>
                    <a:bodyPr/>
                    <a:lstStyle/>
                    <a:p>
                      <a:pPr marL="0" marR="0">
                        <a:spcBef>
                          <a:spcPts val="0"/>
                        </a:spcBef>
                        <a:spcAft>
                          <a:spcPts val="0"/>
                        </a:spcAft>
                      </a:pPr>
                      <a:r>
                        <a:rPr lang="en-US" sz="1400">
                          <a:solidFill>
                            <a:srgbClr val="000000"/>
                          </a:solidFill>
                          <a:latin typeface="Arial"/>
                          <a:ea typeface="Times New Roman"/>
                        </a:rPr>
                        <a:t>Módulo Salidas Digitales</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16 salidas digitales - 24 VDC</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r>
              <a:tr h="404125">
                <a:tc>
                  <a:txBody>
                    <a:bodyPr/>
                    <a:lstStyle/>
                    <a:p>
                      <a:pPr marL="0" marR="0">
                        <a:spcBef>
                          <a:spcPts val="0"/>
                        </a:spcBef>
                        <a:spcAft>
                          <a:spcPts val="0"/>
                        </a:spcAft>
                      </a:pPr>
                      <a:r>
                        <a:rPr lang="en-US" sz="1400">
                          <a:solidFill>
                            <a:srgbClr val="000000"/>
                          </a:solidFill>
                          <a:latin typeface="Arial"/>
                          <a:ea typeface="Times New Roman"/>
                        </a:rPr>
                        <a:t>Módulo Entradas Analógicas</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16 entradas analógicas - 4 a 20 mA</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404125">
                <a:tc>
                  <a:txBody>
                    <a:bodyPr/>
                    <a:lstStyle/>
                    <a:p>
                      <a:pPr marL="0" marR="0">
                        <a:spcBef>
                          <a:spcPts val="0"/>
                        </a:spcBef>
                        <a:spcAft>
                          <a:spcPts val="0"/>
                        </a:spcAft>
                      </a:pPr>
                      <a:r>
                        <a:rPr lang="en-US" sz="1400">
                          <a:solidFill>
                            <a:srgbClr val="000000"/>
                          </a:solidFill>
                          <a:latin typeface="Arial"/>
                          <a:ea typeface="Times New Roman"/>
                        </a:rPr>
                        <a:t>Módulo Salidas Analógicas</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8 salidas analógicas - 4 a 20 mA</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r>
              <a:tr h="404125">
                <a:tc>
                  <a:txBody>
                    <a:bodyPr/>
                    <a:lstStyle/>
                    <a:p>
                      <a:pPr marL="0" marR="0">
                        <a:spcBef>
                          <a:spcPts val="0"/>
                        </a:spcBef>
                        <a:spcAft>
                          <a:spcPts val="0"/>
                        </a:spcAft>
                      </a:pPr>
                      <a:r>
                        <a:rPr lang="en-US" sz="1400">
                          <a:solidFill>
                            <a:srgbClr val="000000"/>
                          </a:solidFill>
                          <a:latin typeface="Arial"/>
                          <a:ea typeface="Times New Roman"/>
                        </a:rPr>
                        <a:t>Módulo RTD</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2</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6 entradas aisladas RTD</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404125">
                <a:tc>
                  <a:txBody>
                    <a:bodyPr/>
                    <a:lstStyle/>
                    <a:p>
                      <a:pPr marL="0" marR="0">
                        <a:spcBef>
                          <a:spcPts val="0"/>
                        </a:spcBef>
                        <a:spcAft>
                          <a:spcPts val="0"/>
                        </a:spcAft>
                      </a:pPr>
                      <a:r>
                        <a:rPr lang="en-US" sz="1400">
                          <a:solidFill>
                            <a:srgbClr val="000000"/>
                          </a:solidFill>
                          <a:latin typeface="Arial"/>
                          <a:ea typeface="Times New Roman"/>
                        </a:rPr>
                        <a:t>Módulo Ethernet</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2</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Tarjeta de comunicación</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r>
              <a:tr h="404125">
                <a:tc>
                  <a:txBody>
                    <a:bodyPr/>
                    <a:lstStyle/>
                    <a:p>
                      <a:pPr marL="0" marR="0">
                        <a:spcBef>
                          <a:spcPts val="0"/>
                        </a:spcBef>
                        <a:spcAft>
                          <a:spcPts val="0"/>
                        </a:spcAft>
                      </a:pPr>
                      <a:r>
                        <a:rPr lang="en-US" sz="1400">
                          <a:solidFill>
                            <a:srgbClr val="000000"/>
                          </a:solidFill>
                          <a:latin typeface="Arial"/>
                          <a:ea typeface="Times New Roman"/>
                        </a:rPr>
                        <a:t>Placa Base </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n-US" sz="1400">
                          <a:solidFill>
                            <a:srgbClr val="000000"/>
                          </a:solidFill>
                          <a:latin typeface="Arial"/>
                          <a:ea typeface="Times New Roman"/>
                        </a:rPr>
                        <a:t>Chasis 10 - Slot</a:t>
                      </a:r>
                      <a:endParaRPr lang="en-US" sz="16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404125">
                <a:tc>
                  <a:txBody>
                    <a:bodyPr/>
                    <a:lstStyle/>
                    <a:p>
                      <a:pPr marL="0" marR="0">
                        <a:spcBef>
                          <a:spcPts val="0"/>
                        </a:spcBef>
                        <a:spcAft>
                          <a:spcPts val="0"/>
                        </a:spcAft>
                      </a:pPr>
                      <a:r>
                        <a:rPr lang="en-US" sz="1400">
                          <a:solidFill>
                            <a:srgbClr val="000000"/>
                          </a:solidFill>
                          <a:latin typeface="Arial"/>
                          <a:ea typeface="Times New Roman"/>
                        </a:rPr>
                        <a:t>Fuente de Alimentación</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400">
                          <a:solidFill>
                            <a:srgbClr val="000000"/>
                          </a:solidFill>
                          <a:latin typeface="Arial"/>
                          <a:ea typeface="Times New Roman"/>
                        </a:rPr>
                        <a:t>120 VAC</a:t>
                      </a:r>
                      <a:endParaRPr lang="en-US" sz="1600">
                        <a:solidFill>
                          <a:srgbClr val="5F497A"/>
                        </a:solidFill>
                        <a:latin typeface="Times New Roman"/>
                        <a:ea typeface="Times New Roman"/>
                      </a:endParaRPr>
                    </a:p>
                  </a:txBody>
                  <a:tcPr marL="68580" marR="68580" marT="0" marB="0" anchor="ctr">
                    <a:lnL>
                      <a:noFill/>
                    </a:lnL>
                    <a:lnR>
                      <a:noFill/>
                    </a:lnR>
                    <a:lnT>
                      <a:noFill/>
                    </a:lnT>
                    <a:lnB>
                      <a:noFill/>
                    </a:lnB>
                  </a:tcPr>
                </a:tc>
              </a:tr>
              <a:tr h="404125">
                <a:tc>
                  <a:txBody>
                    <a:bodyPr/>
                    <a:lstStyle/>
                    <a:p>
                      <a:pPr marL="0" marR="0">
                        <a:spcBef>
                          <a:spcPts val="0"/>
                        </a:spcBef>
                        <a:spcAft>
                          <a:spcPts val="0"/>
                        </a:spcAft>
                      </a:pPr>
                      <a:r>
                        <a:rPr lang="en-US" sz="1400">
                          <a:solidFill>
                            <a:srgbClr val="000000"/>
                          </a:solidFill>
                          <a:latin typeface="Arial"/>
                          <a:ea typeface="Times New Roman"/>
                        </a:rPr>
                        <a:t>Panel View 1000</a:t>
                      </a:r>
                      <a:endParaRPr lang="en-US" sz="160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solidFill>
                      <a:srgbClr val="DFD8E8"/>
                    </a:solidFill>
                  </a:tcPr>
                </a:tc>
                <a:tc>
                  <a:txBody>
                    <a:bodyPr/>
                    <a:lstStyle/>
                    <a:p>
                      <a:pPr marL="0" marR="0" algn="ctr">
                        <a:spcBef>
                          <a:spcPts val="0"/>
                        </a:spcBef>
                        <a:spcAft>
                          <a:spcPts val="0"/>
                        </a:spcAft>
                      </a:pPr>
                      <a:r>
                        <a:rPr lang="en-US" sz="1400" dirty="0">
                          <a:solidFill>
                            <a:srgbClr val="000000"/>
                          </a:solidFill>
                          <a:latin typeface="Arial"/>
                          <a:ea typeface="Times New Roman"/>
                        </a:rPr>
                        <a:t>1</a:t>
                      </a:r>
                      <a:endParaRPr lang="en-US" sz="1600" dirty="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solidFill>
                      <a:srgbClr val="DFD8E8"/>
                    </a:solidFill>
                  </a:tcPr>
                </a:tc>
                <a:tc>
                  <a:txBody>
                    <a:bodyPr/>
                    <a:lstStyle/>
                    <a:p>
                      <a:pPr marL="0" marR="0" algn="ctr">
                        <a:spcBef>
                          <a:spcPts val="0"/>
                        </a:spcBef>
                        <a:spcAft>
                          <a:spcPts val="0"/>
                        </a:spcAft>
                      </a:pPr>
                      <a:r>
                        <a:rPr lang="es-ES" sz="1400" dirty="0">
                          <a:solidFill>
                            <a:srgbClr val="000000"/>
                          </a:solidFill>
                          <a:latin typeface="Arial"/>
                          <a:ea typeface="Times New Roman"/>
                        </a:rPr>
                        <a:t>Pantalla táctil a color de 10’</a:t>
                      </a:r>
                      <a:endParaRPr lang="en-US" sz="1600" dirty="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solidFill>
                      <a:srgbClr val="DFD8E8"/>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57200" y="1447800"/>
            <a:ext cx="8229600" cy="4525963"/>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6600" dirty="0" smtClean="0">
                <a:solidFill>
                  <a:schemeClr val="tx1">
                    <a:lumMod val="95000"/>
                  </a:schemeClr>
                </a:solidFill>
              </a:rPr>
              <a:t>SOFTWARE DEL SISTEMA DE CONTROL</a:t>
            </a:r>
            <a:endParaRPr kumimoji="0" lang="en-US" sz="6600" b="0"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transtechprojects.com/images/GE_Versapro_Ladder.jpg"/>
          <p:cNvPicPr/>
          <p:nvPr/>
        </p:nvPicPr>
        <p:blipFill>
          <a:blip r:embed="rId2" cstate="print"/>
          <a:srcRect/>
          <a:stretch>
            <a:fillRect/>
          </a:stretch>
        </p:blipFill>
        <p:spPr bwMode="auto">
          <a:xfrm>
            <a:off x="1447800" y="2057400"/>
            <a:ext cx="6324600" cy="4495800"/>
          </a:xfrm>
          <a:prstGeom prst="rect">
            <a:avLst/>
          </a:prstGeom>
          <a:noFill/>
          <a:ln w="9525">
            <a:noFill/>
            <a:miter lim="800000"/>
            <a:headEnd/>
            <a:tailEnd/>
          </a:ln>
        </p:spPr>
      </p:pic>
      <p:sp>
        <p:nvSpPr>
          <p:cNvPr id="3" name="Rectangle 2"/>
          <p:cNvSpPr/>
          <p:nvPr/>
        </p:nvSpPr>
        <p:spPr>
          <a:xfrm>
            <a:off x="685800" y="838200"/>
            <a:ext cx="8001000" cy="1015663"/>
          </a:xfrm>
          <a:prstGeom prst="rect">
            <a:avLst/>
          </a:prstGeom>
        </p:spPr>
        <p:txBody>
          <a:bodyPr wrap="square">
            <a:spAutoFit/>
          </a:bodyPr>
          <a:lstStyle/>
          <a:p>
            <a:pPr algn="just"/>
            <a:r>
              <a:rPr lang="es-EC" sz="2000" dirty="0" smtClean="0"/>
              <a:t>El software manejado por Universal Compression se llama “</a:t>
            </a:r>
            <a:r>
              <a:rPr lang="es-EC" sz="2000" b="1" i="1" dirty="0" err="1" smtClean="0"/>
              <a:t>VersaPro</a:t>
            </a:r>
            <a:r>
              <a:rPr lang="es-EC" sz="2000" b="1" i="1" dirty="0" smtClean="0"/>
              <a:t>”,</a:t>
            </a:r>
            <a:r>
              <a:rPr lang="es-EC" sz="2000" dirty="0" smtClean="0"/>
              <a:t> es un software bastante antiguo, lo que complica de cierta forma el análisis y estudio de la programación del sistema. </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295400"/>
            <a:ext cx="7696200" cy="4832092"/>
          </a:xfrm>
          <a:prstGeom prst="rect">
            <a:avLst/>
          </a:prstGeom>
        </p:spPr>
        <p:txBody>
          <a:bodyPr wrap="square">
            <a:spAutoFit/>
          </a:bodyPr>
          <a:lstStyle/>
          <a:p>
            <a:pPr algn="just">
              <a:buFont typeface="Wingdings" pitchFamily="2" charset="2"/>
              <a:buChar char="ü"/>
            </a:pPr>
            <a:r>
              <a:rPr lang="es-ES_tradnl" sz="2200" dirty="0" smtClean="0"/>
              <a:t>   Realizar el levantamiento y recopilación de información del hardware y software necesario analizando los planos P&amp;ID, diagramas eléctricos y lógicas de programación para llevar a cabo el proyecto de la migración del controlador del compresor C-3121A.</a:t>
            </a:r>
          </a:p>
          <a:p>
            <a:pPr algn="just">
              <a:buFont typeface="Wingdings" pitchFamily="2" charset="2"/>
              <a:buChar char="ü"/>
            </a:pPr>
            <a:endParaRPr lang="es-ES_tradnl" sz="2200" dirty="0" smtClean="0"/>
          </a:p>
          <a:p>
            <a:pPr algn="just">
              <a:buFont typeface="Wingdings" pitchFamily="2" charset="2"/>
              <a:buChar char="ü"/>
            </a:pPr>
            <a:endParaRPr lang="es-ES_tradnl" sz="2200" dirty="0" smtClean="0"/>
          </a:p>
          <a:p>
            <a:pPr algn="just">
              <a:buFont typeface="Wingdings" pitchFamily="2" charset="2"/>
              <a:buChar char="ü"/>
            </a:pPr>
            <a:r>
              <a:rPr lang="es-EC" sz="2200" dirty="0" smtClean="0"/>
              <a:t>   Conocer el funcionamiento del Sistema de Control de los compresores C-3121A y C-3121B, estudiando la ingeniería de cada uno de los sistemas así como el funcionamiento de los instrumentos y dispositivos que intervienen en el equipo (Compresor de Gas) para el cambio del controlador lógico programable General Electric por un Allen Bradley.</a:t>
            </a:r>
            <a:endParaRPr lang="en-US" sz="2200" dirty="0" smtClean="0"/>
          </a:p>
          <a:p>
            <a:pPr algn="just"/>
            <a:endParaRPr lang="en-US" sz="2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1828800" y="457200"/>
            <a:ext cx="5638800" cy="4114800"/>
          </a:xfrm>
          <a:prstGeom prst="rect">
            <a:avLst/>
          </a:prstGeom>
          <a:noFill/>
          <a:ln w="9525">
            <a:noFill/>
            <a:miter lim="800000"/>
            <a:headEnd/>
            <a:tailEnd/>
          </a:ln>
        </p:spPr>
      </p:pic>
      <p:sp>
        <p:nvSpPr>
          <p:cNvPr id="3" name="Rectangle 2"/>
          <p:cNvSpPr/>
          <p:nvPr/>
        </p:nvSpPr>
        <p:spPr>
          <a:xfrm>
            <a:off x="762000" y="4954250"/>
            <a:ext cx="7848600" cy="1446550"/>
          </a:xfrm>
          <a:prstGeom prst="rect">
            <a:avLst/>
          </a:prstGeom>
        </p:spPr>
        <p:txBody>
          <a:bodyPr wrap="square">
            <a:spAutoFit/>
          </a:bodyPr>
          <a:lstStyle/>
          <a:p>
            <a:pPr algn="just"/>
            <a:r>
              <a:rPr lang="es-EC" sz="2200" dirty="0" smtClean="0"/>
              <a:t>Pantalla principal que se podía observar en el terminal a ser reemplazado, en la misma se puede apreciar que el panel es un LCD monocromo y que el ambiente gráfico resulta poco amigable para el operador.</a:t>
            </a:r>
            <a:endParaRPr lang="en-US" sz="2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609600" y="990600"/>
            <a:ext cx="8077200" cy="19812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3400" b="1" dirty="0" smtClean="0">
                <a:solidFill>
                  <a:schemeClr val="tx1">
                    <a:lumMod val="95000"/>
                  </a:schemeClr>
                </a:solidFill>
              </a:rPr>
              <a:t>SOFTWARE A UTILIZARSE EN LA MIGRACIÓN DEL SISTEMA DE CONTROL</a:t>
            </a:r>
            <a:endParaRPr kumimoji="0" lang="en-US" sz="34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3" name="TextBox 2"/>
          <p:cNvSpPr txBox="1"/>
          <p:nvPr/>
        </p:nvSpPr>
        <p:spPr>
          <a:xfrm>
            <a:off x="1295400" y="3352800"/>
            <a:ext cx="5486400" cy="2862322"/>
          </a:xfrm>
          <a:prstGeom prst="rect">
            <a:avLst/>
          </a:prstGeom>
          <a:noFill/>
        </p:spPr>
        <p:txBody>
          <a:bodyPr wrap="square" rtlCol="0">
            <a:spAutoFit/>
          </a:bodyPr>
          <a:lstStyle/>
          <a:p>
            <a:pPr>
              <a:buFont typeface="Wingdings" pitchFamily="2" charset="2"/>
              <a:buChar char="ü"/>
            </a:pPr>
            <a:r>
              <a:rPr lang="es-ES" sz="3000" dirty="0" smtClean="0"/>
              <a:t>    </a:t>
            </a:r>
            <a:r>
              <a:rPr lang="es-ES" sz="3000" dirty="0" err="1" smtClean="0"/>
              <a:t>RSLogix</a:t>
            </a:r>
            <a:r>
              <a:rPr lang="es-ES" sz="3000" dirty="0" smtClean="0"/>
              <a:t> 5000</a:t>
            </a:r>
          </a:p>
          <a:p>
            <a:endParaRPr lang="es-ES" sz="3000" dirty="0"/>
          </a:p>
          <a:p>
            <a:pPr>
              <a:buFont typeface="Wingdings" pitchFamily="2" charset="2"/>
              <a:buChar char="ü"/>
            </a:pPr>
            <a:r>
              <a:rPr lang="es-ES" sz="3000" dirty="0" smtClean="0"/>
              <a:t>    </a:t>
            </a:r>
            <a:r>
              <a:rPr lang="es-ES" sz="3000" dirty="0" err="1" smtClean="0"/>
              <a:t>RSLinx</a:t>
            </a:r>
            <a:r>
              <a:rPr lang="es-ES" sz="3000" dirty="0" smtClean="0"/>
              <a:t> </a:t>
            </a:r>
            <a:r>
              <a:rPr lang="es-ES" sz="3000" dirty="0" err="1" smtClean="0"/>
              <a:t>Classic</a:t>
            </a:r>
            <a:r>
              <a:rPr lang="es-ES" sz="3000" dirty="0" smtClean="0"/>
              <a:t> Gateway</a:t>
            </a:r>
          </a:p>
          <a:p>
            <a:pPr>
              <a:buFont typeface="Wingdings" pitchFamily="2" charset="2"/>
              <a:buChar char="ü"/>
            </a:pPr>
            <a:endParaRPr lang="es-ES" sz="3000" dirty="0" smtClean="0"/>
          </a:p>
          <a:p>
            <a:pPr>
              <a:buFont typeface="Wingdings" pitchFamily="2" charset="2"/>
              <a:buChar char="ü"/>
            </a:pPr>
            <a:r>
              <a:rPr lang="es-ES" sz="3000" dirty="0" smtClean="0"/>
              <a:t>    </a:t>
            </a:r>
            <a:r>
              <a:rPr lang="es-ES" sz="3000" dirty="0" err="1" smtClean="0"/>
              <a:t>Factory</a:t>
            </a:r>
            <a:r>
              <a:rPr lang="es-ES" sz="3000" dirty="0" smtClean="0"/>
              <a:t> </a:t>
            </a:r>
            <a:r>
              <a:rPr lang="es-ES" sz="3000" dirty="0" err="1" smtClean="0"/>
              <a:t>Talk</a:t>
            </a:r>
            <a:r>
              <a:rPr lang="es-ES" sz="3000" dirty="0" smtClean="0"/>
              <a:t> View </a:t>
            </a:r>
          </a:p>
          <a:p>
            <a:pPr>
              <a:buFont typeface="Wingdings" pitchFamily="2" charset="2"/>
              <a:buChar char="ü"/>
            </a:pPr>
            <a:endParaRPr lang="es-ES" sz="3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r="49892" b="22753"/>
          <a:stretch>
            <a:fillRect/>
          </a:stretch>
        </p:blipFill>
        <p:spPr bwMode="auto">
          <a:xfrm>
            <a:off x="1600200" y="2514600"/>
            <a:ext cx="6595919" cy="3886200"/>
          </a:xfrm>
          <a:prstGeom prst="rect">
            <a:avLst/>
          </a:prstGeom>
          <a:noFill/>
          <a:ln w="9525">
            <a:noFill/>
            <a:miter lim="800000"/>
            <a:headEnd/>
            <a:tailEnd/>
          </a:ln>
        </p:spPr>
      </p:pic>
      <p:sp>
        <p:nvSpPr>
          <p:cNvPr id="3" name="Rectangle 2"/>
          <p:cNvSpPr/>
          <p:nvPr/>
        </p:nvSpPr>
        <p:spPr>
          <a:xfrm>
            <a:off x="685800" y="685800"/>
            <a:ext cx="8001000" cy="1446550"/>
          </a:xfrm>
          <a:prstGeom prst="rect">
            <a:avLst/>
          </a:prstGeom>
        </p:spPr>
        <p:txBody>
          <a:bodyPr wrap="square">
            <a:spAutoFit/>
          </a:bodyPr>
          <a:lstStyle/>
          <a:p>
            <a:pPr algn="just"/>
            <a:r>
              <a:rPr lang="es-EC" sz="2200" dirty="0" smtClean="0"/>
              <a:t>El software </a:t>
            </a:r>
            <a:r>
              <a:rPr lang="es-EC" sz="2200" b="1" i="1" dirty="0" err="1" smtClean="0"/>
              <a:t>RSLogix</a:t>
            </a:r>
            <a:r>
              <a:rPr lang="es-EC" sz="2200" b="1" i="1" dirty="0" smtClean="0"/>
              <a:t> 5000 </a:t>
            </a:r>
            <a:r>
              <a:rPr lang="es-EC" sz="2200" dirty="0" smtClean="0"/>
              <a:t>incluye instrucciones de diagrama de bloques de funciones y lógica de escalera de relé. Además de las instrucciones estándar, existen instrucciones específicas de la industria para aplicaciones de proceso.</a:t>
            </a:r>
            <a:endParaRPr lang="en-US" sz="2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7920" t="15482" r="72980" b="54802"/>
          <a:stretch>
            <a:fillRect/>
          </a:stretch>
        </p:blipFill>
        <p:spPr bwMode="auto">
          <a:xfrm>
            <a:off x="2590800" y="3581400"/>
            <a:ext cx="4572000" cy="2743200"/>
          </a:xfrm>
          <a:prstGeom prst="rect">
            <a:avLst/>
          </a:prstGeom>
          <a:noFill/>
          <a:ln w="9525">
            <a:noFill/>
            <a:miter lim="800000"/>
            <a:headEnd/>
            <a:tailEnd/>
          </a:ln>
        </p:spPr>
      </p:pic>
      <p:sp>
        <p:nvSpPr>
          <p:cNvPr id="3" name="Rectangle 2"/>
          <p:cNvSpPr/>
          <p:nvPr/>
        </p:nvSpPr>
        <p:spPr>
          <a:xfrm>
            <a:off x="762000" y="1143000"/>
            <a:ext cx="7848600" cy="2123658"/>
          </a:xfrm>
          <a:prstGeom prst="rect">
            <a:avLst/>
          </a:prstGeom>
        </p:spPr>
        <p:txBody>
          <a:bodyPr wrap="square">
            <a:spAutoFit/>
          </a:bodyPr>
          <a:lstStyle/>
          <a:p>
            <a:pPr algn="just"/>
            <a:r>
              <a:rPr lang="es-ES_tradnl" sz="2200" b="1" dirty="0" smtClean="0"/>
              <a:t>RSLinx Classic Gateway </a:t>
            </a:r>
            <a:r>
              <a:rPr lang="es-ES_tradnl" sz="2200" dirty="0" smtClean="0"/>
              <a:t>permite que el controlador programable Allen-Bradley acceda a una amplia variedad de aplicaciones de Rockwell Software y Allen-Bradley. Entre estas aplicaciones se incluyen desde aplicaciones de configuración y programación tales como RSLogix y RSNetWorx hasta aplicaciones HMI.</a:t>
            </a:r>
            <a:endParaRPr lang="en-US" sz="2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1355" t="14228" r="72331" b="39646"/>
          <a:stretch>
            <a:fillRect/>
          </a:stretch>
        </p:blipFill>
        <p:spPr bwMode="auto">
          <a:xfrm>
            <a:off x="5486400" y="2057400"/>
            <a:ext cx="3200400" cy="3657600"/>
          </a:xfrm>
          <a:prstGeom prst="rect">
            <a:avLst/>
          </a:prstGeom>
          <a:noFill/>
          <a:ln w="9525">
            <a:noFill/>
            <a:miter lim="800000"/>
            <a:headEnd/>
            <a:tailEnd/>
          </a:ln>
        </p:spPr>
      </p:pic>
      <p:sp>
        <p:nvSpPr>
          <p:cNvPr id="3" name="Rectangle 2"/>
          <p:cNvSpPr/>
          <p:nvPr/>
        </p:nvSpPr>
        <p:spPr>
          <a:xfrm>
            <a:off x="457200" y="1981200"/>
            <a:ext cx="4419600" cy="3816429"/>
          </a:xfrm>
          <a:prstGeom prst="rect">
            <a:avLst/>
          </a:prstGeom>
        </p:spPr>
        <p:txBody>
          <a:bodyPr wrap="square">
            <a:spAutoFit/>
          </a:bodyPr>
          <a:lstStyle/>
          <a:p>
            <a:pPr algn="just"/>
            <a:r>
              <a:rPr lang="es-ES_tradnl" sz="2200" b="1" dirty="0" err="1" smtClean="0"/>
              <a:t>Factory</a:t>
            </a:r>
            <a:r>
              <a:rPr lang="es-ES_tradnl" sz="2200" b="1" dirty="0" smtClean="0"/>
              <a:t> </a:t>
            </a:r>
            <a:r>
              <a:rPr lang="es-ES_tradnl" sz="2200" b="1" dirty="0" err="1" smtClean="0"/>
              <a:t>Talk</a:t>
            </a:r>
            <a:r>
              <a:rPr lang="es-ES_tradnl" sz="2200" b="1" dirty="0" smtClean="0"/>
              <a:t> View Machine </a:t>
            </a:r>
            <a:r>
              <a:rPr lang="es-ES_tradnl" sz="2200" b="1" dirty="0" err="1" smtClean="0"/>
              <a:t>Edition</a:t>
            </a:r>
            <a:r>
              <a:rPr lang="es-ES_tradnl" sz="2200" b="1" dirty="0" smtClean="0"/>
              <a:t> (ME)</a:t>
            </a:r>
            <a:r>
              <a:rPr lang="es-ES_tradnl" sz="2200" dirty="0" smtClean="0"/>
              <a:t> es un producto HMI a nivel de máquina con soporte para soluciones de interfaz de operador tanto abiertas como dedicadas para la supervisión y el control de máquinas individuales o pequeños procesos. Se utiliza este paquete en el diseño y creación del HMI para el Compresor de Gas C-3121A.</a:t>
            </a:r>
            <a:endParaRPr lang="en-US" sz="2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txBox="1">
            <a:spLocks/>
          </p:cNvSpPr>
          <p:nvPr/>
        </p:nvSpPr>
        <p:spPr>
          <a:xfrm>
            <a:off x="1219200" y="838200"/>
            <a:ext cx="7010400" cy="12192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3400" b="1" dirty="0" smtClean="0">
                <a:solidFill>
                  <a:schemeClr val="tx1">
                    <a:lumMod val="95000"/>
                  </a:schemeClr>
                </a:solidFill>
              </a:rPr>
              <a:t>Información</a:t>
            </a:r>
            <a:r>
              <a:rPr lang="es-EC" sz="3400" b="1" noProof="0" dirty="0" smtClean="0">
                <a:solidFill>
                  <a:schemeClr val="tx1">
                    <a:lumMod val="95000"/>
                  </a:schemeClr>
                </a:solidFill>
              </a:rPr>
              <a:t> General del Proceso</a:t>
            </a:r>
            <a:endParaRPr kumimoji="0" lang="en-US" sz="34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4" name="Rectangle 3"/>
          <p:cNvSpPr/>
          <p:nvPr/>
        </p:nvSpPr>
        <p:spPr>
          <a:xfrm>
            <a:off x="2057400" y="2362200"/>
            <a:ext cx="5715000" cy="3477875"/>
          </a:xfrm>
          <a:prstGeom prst="rect">
            <a:avLst/>
          </a:prstGeom>
        </p:spPr>
        <p:txBody>
          <a:bodyPr wrap="square">
            <a:spAutoFit/>
          </a:bodyPr>
          <a:lstStyle/>
          <a:p>
            <a:pPr algn="just"/>
            <a:r>
              <a:rPr lang="es-EC" sz="2200" dirty="0" smtClean="0"/>
              <a:t>Durante la primera etapa del proyecto se analiza toda la información obtenida, principalmente centrándose en los planos y diagramas del sistema así como en el programa desarrollado en el software </a:t>
            </a:r>
            <a:r>
              <a:rPr lang="es-EC" sz="2200" dirty="0" err="1" smtClean="0"/>
              <a:t>VersaPro</a:t>
            </a:r>
            <a:r>
              <a:rPr lang="es-EC" sz="2200" dirty="0" smtClean="0"/>
              <a:t>. Mediante el análisis y estudio del sistema de control realizado se obtiene la información necesaria para la programación del nuevo PLC así como para el diseño y elaboración de la HMI. </a:t>
            </a:r>
            <a:endParaRPr lang="en-US" sz="2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057400"/>
            <a:ext cx="4038600" cy="3785652"/>
          </a:xfrm>
          <a:prstGeom prst="rect">
            <a:avLst/>
          </a:prstGeom>
        </p:spPr>
        <p:txBody>
          <a:bodyPr wrap="square">
            <a:spAutoFit/>
          </a:bodyPr>
          <a:lstStyle/>
          <a:p>
            <a:pPr lvl="0" algn="just" fontAlgn="base">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Cerrando Válvula Bypass</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Abriendo Válvula Succión  </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Purgando Aire del Sistema</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Cerrando Válvula de Blowdown</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Abriendo Válvula de Bypass</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Arrancando Bomba de Pre lubricación</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Bomba de Pre lubricación funcionando</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Verificando Presiones</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Arrancando Motor Principal</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Arrancando Aeroenfriador</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Esperando Fin de Pre lubricación</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Parando Bomba de Pre lubricación</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Abriendo Válvula de Descarga</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Cerrando Válvula de Bypass</a:t>
            </a:r>
            <a:endParaRPr lang="en-US" sz="1600" dirty="0" smtClean="0">
              <a:latin typeface="Arial" pitchFamily="34" charset="0"/>
              <a:cs typeface="Arial" pitchFamily="34" charset="0"/>
            </a:endParaRPr>
          </a:p>
          <a:p>
            <a:pPr lvl="0" algn="just" eaLnBrk="0" fontAlgn="base" hangingPunct="0">
              <a:spcBef>
                <a:spcPct val="0"/>
              </a:spcBef>
              <a:spcAft>
                <a:spcPct val="0"/>
              </a:spcAft>
              <a:buFontTx/>
              <a:buChar char="•"/>
            </a:pPr>
            <a:r>
              <a:rPr lang="es-EC" sz="1600" dirty="0" smtClean="0">
                <a:latin typeface="Arial" pitchFamily="34" charset="0"/>
                <a:ea typeface="Times New Roman" pitchFamily="18" charset="0"/>
                <a:cs typeface="Times New Roman" pitchFamily="18" charset="0"/>
              </a:rPr>
              <a:t>   Compresor Funcionando</a:t>
            </a:r>
            <a:endParaRPr lang="en-US" sz="1600" dirty="0"/>
          </a:p>
        </p:txBody>
      </p:sp>
      <p:sp>
        <p:nvSpPr>
          <p:cNvPr id="3" name="2 Marcador de contenido"/>
          <p:cNvSpPr txBox="1">
            <a:spLocks/>
          </p:cNvSpPr>
          <p:nvPr/>
        </p:nvSpPr>
        <p:spPr>
          <a:xfrm>
            <a:off x="228600" y="914400"/>
            <a:ext cx="35814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dirty="0" smtClean="0">
                <a:solidFill>
                  <a:schemeClr val="tx1">
                    <a:lumMod val="95000"/>
                  </a:schemeClr>
                </a:solidFill>
              </a:rPr>
              <a:t>Secuencia </a:t>
            </a:r>
          </a:p>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dirty="0" smtClean="0">
                <a:solidFill>
                  <a:schemeClr val="tx1">
                    <a:lumMod val="95000"/>
                  </a:schemeClr>
                </a:solidFill>
              </a:rPr>
              <a:t>de arranque:</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pic>
        <p:nvPicPr>
          <p:cNvPr id="4" name="Picture 3"/>
          <p:cNvPicPr/>
          <p:nvPr/>
        </p:nvPicPr>
        <p:blipFill>
          <a:blip r:embed="rId2" cstate="print"/>
          <a:srcRect l="66831" t="24366" r="16397" b="4568"/>
          <a:stretch>
            <a:fillRect/>
          </a:stretch>
        </p:blipFill>
        <p:spPr bwMode="auto">
          <a:xfrm>
            <a:off x="4876800" y="990600"/>
            <a:ext cx="3962400" cy="5105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3999" y="3657600"/>
          <a:ext cx="6726554" cy="2495548"/>
        </p:xfrm>
        <a:graphic>
          <a:graphicData uri="http://schemas.openxmlformats.org/drawingml/2006/table">
            <a:tbl>
              <a:tblPr/>
              <a:tblGrid>
                <a:gridCol w="951914"/>
                <a:gridCol w="2513623"/>
                <a:gridCol w="895521"/>
                <a:gridCol w="695513"/>
                <a:gridCol w="795516"/>
                <a:gridCol w="874467"/>
              </a:tblGrid>
              <a:tr h="563098">
                <a:tc>
                  <a:txBody>
                    <a:bodyPr/>
                    <a:lstStyle/>
                    <a:p>
                      <a:pPr marL="0" marR="0" algn="ctr">
                        <a:spcBef>
                          <a:spcPts val="0"/>
                        </a:spcBef>
                        <a:spcAft>
                          <a:spcPts val="0"/>
                        </a:spcAft>
                      </a:pPr>
                      <a:r>
                        <a:rPr lang="es-ES" sz="1200" b="1" dirty="0">
                          <a:solidFill>
                            <a:schemeClr val="tx1"/>
                          </a:solidFill>
                          <a:latin typeface="Arial"/>
                          <a:ea typeface="Times New Roman"/>
                        </a:rPr>
                        <a:t>TAG</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 sz="1200" b="1" dirty="0">
                          <a:solidFill>
                            <a:schemeClr val="tx1"/>
                          </a:solidFill>
                          <a:latin typeface="Arial"/>
                          <a:ea typeface="Times New Roman"/>
                        </a:rPr>
                        <a:t>DESCRIPCION</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 sz="1200" b="1" dirty="0">
                          <a:solidFill>
                            <a:schemeClr val="tx1"/>
                          </a:solidFill>
                          <a:latin typeface="Arial"/>
                          <a:ea typeface="Times New Roman"/>
                        </a:rPr>
                        <a:t>MUY BAJA</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 sz="1200" b="1" dirty="0">
                          <a:solidFill>
                            <a:schemeClr val="tx1"/>
                          </a:solidFill>
                          <a:latin typeface="Arial"/>
                          <a:ea typeface="Times New Roman"/>
                        </a:rPr>
                        <a:t>BAJA</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 sz="1200" b="1" dirty="0">
                          <a:solidFill>
                            <a:schemeClr val="tx1"/>
                          </a:solidFill>
                          <a:latin typeface="Arial"/>
                          <a:ea typeface="Times New Roman"/>
                        </a:rPr>
                        <a:t>ALTA</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 sz="1200" b="1" dirty="0">
                          <a:solidFill>
                            <a:schemeClr val="tx1"/>
                          </a:solidFill>
                          <a:latin typeface="Arial"/>
                          <a:ea typeface="Times New Roman"/>
                        </a:rPr>
                        <a:t>MUY ALTA</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322075">
                <a:tc>
                  <a:txBody>
                    <a:bodyPr/>
                    <a:lstStyle/>
                    <a:p>
                      <a:pPr marL="0" marR="0" algn="ctr">
                        <a:spcBef>
                          <a:spcPts val="0"/>
                        </a:spcBef>
                        <a:spcAft>
                          <a:spcPts val="0"/>
                        </a:spcAft>
                      </a:pPr>
                      <a:r>
                        <a:rPr lang="es-ES" sz="1200" dirty="0">
                          <a:solidFill>
                            <a:schemeClr val="bg1"/>
                          </a:solidFill>
                          <a:latin typeface="Arial"/>
                          <a:ea typeface="Times New Roman"/>
                        </a:rPr>
                        <a:t>PT-1572</a:t>
                      </a:r>
                      <a:endParaRPr lang="en-US" sz="1400" dirty="0">
                        <a:solidFill>
                          <a:schemeClr val="bg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 sz="1200" dirty="0">
                          <a:solidFill>
                            <a:schemeClr val="bg1"/>
                          </a:solidFill>
                          <a:latin typeface="Arial"/>
                          <a:ea typeface="Times New Roman"/>
                        </a:rPr>
                        <a:t>Presión Aceite Compresor</a:t>
                      </a:r>
                      <a:endParaRPr lang="en-US" sz="1400" dirty="0">
                        <a:solidFill>
                          <a:schemeClr val="bg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 sz="1200">
                          <a:solidFill>
                            <a:schemeClr val="bg1"/>
                          </a:solidFill>
                          <a:latin typeface="Arial"/>
                          <a:ea typeface="Times New Roman"/>
                        </a:rPr>
                        <a:t>30</a:t>
                      </a:r>
                      <a:endParaRPr lang="en-US" sz="1400">
                        <a:solidFill>
                          <a:schemeClr val="bg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 sz="1200">
                          <a:solidFill>
                            <a:schemeClr val="bg1"/>
                          </a:solidFill>
                          <a:latin typeface="Arial"/>
                          <a:ea typeface="Times New Roman"/>
                        </a:rPr>
                        <a:t>35</a:t>
                      </a:r>
                      <a:endParaRPr lang="en-US" sz="1400">
                        <a:solidFill>
                          <a:schemeClr val="bg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 sz="1200">
                          <a:solidFill>
                            <a:schemeClr val="bg1"/>
                          </a:solidFill>
                          <a:latin typeface="Arial"/>
                          <a:ea typeface="Times New Roman"/>
                        </a:rPr>
                        <a:t> ‒</a:t>
                      </a:r>
                      <a:endParaRPr lang="en-US" sz="1400">
                        <a:solidFill>
                          <a:schemeClr val="bg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 sz="1200">
                          <a:solidFill>
                            <a:schemeClr val="bg1"/>
                          </a:solidFill>
                          <a:latin typeface="Arial"/>
                          <a:ea typeface="Times New Roman"/>
                        </a:rPr>
                        <a:t>‒</a:t>
                      </a:r>
                      <a:endParaRPr lang="en-US" sz="1400">
                        <a:solidFill>
                          <a:schemeClr val="bg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r>
              <a:tr h="322075">
                <a:tc>
                  <a:txBody>
                    <a:bodyPr/>
                    <a:lstStyle/>
                    <a:p>
                      <a:pPr marL="0" marR="0" algn="ctr">
                        <a:spcBef>
                          <a:spcPts val="0"/>
                        </a:spcBef>
                        <a:spcAft>
                          <a:spcPts val="0"/>
                        </a:spcAft>
                      </a:pPr>
                      <a:r>
                        <a:rPr lang="es-ES" sz="1200" dirty="0">
                          <a:solidFill>
                            <a:schemeClr val="bg1"/>
                          </a:solidFill>
                          <a:latin typeface="Arial"/>
                          <a:ea typeface="Times New Roman"/>
                        </a:rPr>
                        <a:t>PT-2100</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 sz="1200" dirty="0">
                          <a:solidFill>
                            <a:schemeClr val="bg1"/>
                          </a:solidFill>
                          <a:latin typeface="Arial"/>
                          <a:ea typeface="Times New Roman"/>
                        </a:rPr>
                        <a:t>Presión Succión Scrubber 1</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200" dirty="0">
                          <a:solidFill>
                            <a:schemeClr val="bg1"/>
                          </a:solidFill>
                          <a:latin typeface="Arial"/>
                          <a:ea typeface="Times New Roman"/>
                        </a:rPr>
                        <a:t>55</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200">
                          <a:solidFill>
                            <a:schemeClr val="bg1"/>
                          </a:solidFill>
                          <a:latin typeface="Arial"/>
                          <a:ea typeface="Times New Roman"/>
                        </a:rPr>
                        <a:t>65</a:t>
                      </a:r>
                      <a:endParaRPr lang="en-US" sz="140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200">
                          <a:solidFill>
                            <a:schemeClr val="bg1"/>
                          </a:solidFill>
                          <a:latin typeface="Arial"/>
                          <a:ea typeface="Times New Roman"/>
                        </a:rPr>
                        <a:t>110</a:t>
                      </a:r>
                      <a:endParaRPr lang="en-US" sz="140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200">
                          <a:solidFill>
                            <a:schemeClr val="bg1"/>
                          </a:solidFill>
                          <a:latin typeface="Arial"/>
                          <a:ea typeface="Times New Roman"/>
                        </a:rPr>
                        <a:t>120</a:t>
                      </a:r>
                      <a:endParaRPr lang="en-US" sz="1400">
                        <a:solidFill>
                          <a:schemeClr val="bg1"/>
                        </a:solidFill>
                        <a:latin typeface="Times New Roman"/>
                        <a:ea typeface="Times New Roman"/>
                      </a:endParaRPr>
                    </a:p>
                  </a:txBody>
                  <a:tcPr marL="68580" marR="68580" marT="0" marB="0" anchor="ctr">
                    <a:lnL>
                      <a:noFill/>
                    </a:lnL>
                    <a:lnR>
                      <a:noFill/>
                    </a:lnR>
                    <a:lnT>
                      <a:noFill/>
                    </a:lnT>
                    <a:lnB>
                      <a:noFill/>
                    </a:lnB>
                  </a:tcPr>
                </a:tc>
              </a:tr>
              <a:tr h="322075">
                <a:tc>
                  <a:txBody>
                    <a:bodyPr/>
                    <a:lstStyle/>
                    <a:p>
                      <a:pPr marL="0" marR="0" algn="ctr">
                        <a:spcBef>
                          <a:spcPts val="0"/>
                        </a:spcBef>
                        <a:spcAft>
                          <a:spcPts val="0"/>
                        </a:spcAft>
                      </a:pPr>
                      <a:r>
                        <a:rPr lang="es-ES_tradnl" sz="1200">
                          <a:solidFill>
                            <a:schemeClr val="bg1"/>
                          </a:solidFill>
                          <a:latin typeface="Arial"/>
                          <a:ea typeface="Times New Roman"/>
                        </a:rPr>
                        <a:t>PT-2102</a:t>
                      </a:r>
                      <a:endParaRPr lang="en-US" sz="140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dirty="0">
                          <a:solidFill>
                            <a:schemeClr val="bg1"/>
                          </a:solidFill>
                          <a:latin typeface="Arial"/>
                          <a:ea typeface="Times New Roman"/>
                        </a:rPr>
                        <a:t>Presión Succión Scrubber 2</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dirty="0">
                          <a:solidFill>
                            <a:schemeClr val="bg1"/>
                          </a:solidFill>
                          <a:latin typeface="Arial"/>
                          <a:ea typeface="Times New Roman"/>
                        </a:rPr>
                        <a:t>135</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a:solidFill>
                            <a:schemeClr val="bg1"/>
                          </a:solidFill>
                          <a:latin typeface="Arial"/>
                          <a:ea typeface="Times New Roman"/>
                        </a:rPr>
                        <a:t>145</a:t>
                      </a:r>
                      <a:endParaRPr lang="en-US" sz="140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a:solidFill>
                            <a:schemeClr val="bg1"/>
                          </a:solidFill>
                          <a:latin typeface="Arial"/>
                          <a:ea typeface="Times New Roman"/>
                        </a:rPr>
                        <a:t>220</a:t>
                      </a:r>
                      <a:endParaRPr lang="en-US" sz="140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a:solidFill>
                            <a:schemeClr val="bg1"/>
                          </a:solidFill>
                          <a:latin typeface="Arial"/>
                          <a:ea typeface="Times New Roman"/>
                        </a:rPr>
                        <a:t>230</a:t>
                      </a:r>
                      <a:endParaRPr lang="en-US" sz="140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r>
              <a:tr h="322075">
                <a:tc>
                  <a:txBody>
                    <a:bodyPr/>
                    <a:lstStyle/>
                    <a:p>
                      <a:pPr marL="0" marR="0" algn="ctr">
                        <a:spcBef>
                          <a:spcPts val="0"/>
                        </a:spcBef>
                        <a:spcAft>
                          <a:spcPts val="0"/>
                        </a:spcAft>
                      </a:pPr>
                      <a:r>
                        <a:rPr lang="es-ES_tradnl" sz="1200">
                          <a:solidFill>
                            <a:schemeClr val="bg1"/>
                          </a:solidFill>
                          <a:latin typeface="Arial"/>
                          <a:ea typeface="Times New Roman"/>
                        </a:rPr>
                        <a:t>PT-2101</a:t>
                      </a:r>
                      <a:endParaRPr lang="en-US" sz="140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200" dirty="0">
                          <a:solidFill>
                            <a:schemeClr val="bg1"/>
                          </a:solidFill>
                          <a:latin typeface="Arial"/>
                          <a:ea typeface="Times New Roman"/>
                        </a:rPr>
                        <a:t>Presión Descarga 1ra Etapa</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200" dirty="0">
                          <a:solidFill>
                            <a:schemeClr val="bg1"/>
                          </a:solidFill>
                          <a:latin typeface="Arial"/>
                          <a:ea typeface="Times New Roman"/>
                        </a:rPr>
                        <a:t>135</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200" dirty="0">
                          <a:solidFill>
                            <a:schemeClr val="bg1"/>
                          </a:solidFill>
                          <a:latin typeface="Arial"/>
                          <a:ea typeface="Times New Roman"/>
                        </a:rPr>
                        <a:t>145</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200" dirty="0">
                          <a:solidFill>
                            <a:schemeClr val="bg1"/>
                          </a:solidFill>
                          <a:latin typeface="Arial"/>
                          <a:ea typeface="Times New Roman"/>
                        </a:rPr>
                        <a:t>220</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200">
                          <a:solidFill>
                            <a:schemeClr val="bg1"/>
                          </a:solidFill>
                          <a:latin typeface="Arial"/>
                          <a:ea typeface="Times New Roman"/>
                        </a:rPr>
                        <a:t>230</a:t>
                      </a:r>
                      <a:endParaRPr lang="en-US" sz="1400">
                        <a:solidFill>
                          <a:schemeClr val="bg1"/>
                        </a:solidFill>
                        <a:latin typeface="Times New Roman"/>
                        <a:ea typeface="Times New Roman"/>
                      </a:endParaRPr>
                    </a:p>
                  </a:txBody>
                  <a:tcPr marL="68580" marR="68580" marT="0" marB="0" anchor="ctr">
                    <a:lnL>
                      <a:noFill/>
                    </a:lnL>
                    <a:lnR>
                      <a:noFill/>
                    </a:lnR>
                    <a:lnT>
                      <a:noFill/>
                    </a:lnT>
                    <a:lnB>
                      <a:noFill/>
                    </a:lnB>
                  </a:tcPr>
                </a:tc>
              </a:tr>
              <a:tr h="322075">
                <a:tc>
                  <a:txBody>
                    <a:bodyPr/>
                    <a:lstStyle/>
                    <a:p>
                      <a:pPr marL="0" marR="0" algn="ctr">
                        <a:spcBef>
                          <a:spcPts val="0"/>
                        </a:spcBef>
                        <a:spcAft>
                          <a:spcPts val="0"/>
                        </a:spcAft>
                      </a:pPr>
                      <a:r>
                        <a:rPr lang="es-ES_tradnl" sz="1200">
                          <a:solidFill>
                            <a:schemeClr val="bg1"/>
                          </a:solidFill>
                          <a:latin typeface="Arial"/>
                          <a:ea typeface="Times New Roman"/>
                        </a:rPr>
                        <a:t>PT-2103</a:t>
                      </a:r>
                      <a:endParaRPr lang="en-US" sz="140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a:solidFill>
                            <a:schemeClr val="bg1"/>
                          </a:solidFill>
                          <a:latin typeface="Arial"/>
                          <a:ea typeface="Times New Roman"/>
                        </a:rPr>
                        <a:t>Presión Descarga 2da Etapa</a:t>
                      </a:r>
                      <a:endParaRPr lang="en-US" sz="140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dirty="0">
                          <a:solidFill>
                            <a:schemeClr val="bg1"/>
                          </a:solidFill>
                          <a:latin typeface="Arial"/>
                          <a:ea typeface="Times New Roman"/>
                        </a:rPr>
                        <a:t>200</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dirty="0">
                          <a:solidFill>
                            <a:schemeClr val="bg1"/>
                          </a:solidFill>
                          <a:latin typeface="Arial"/>
                          <a:ea typeface="Times New Roman"/>
                        </a:rPr>
                        <a:t>225</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dirty="0">
                          <a:solidFill>
                            <a:schemeClr val="bg1"/>
                          </a:solidFill>
                          <a:latin typeface="Arial"/>
                          <a:ea typeface="Times New Roman"/>
                        </a:rPr>
                        <a:t>400</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200" dirty="0">
                          <a:solidFill>
                            <a:schemeClr val="bg1"/>
                          </a:solidFill>
                          <a:latin typeface="Arial"/>
                          <a:ea typeface="Times New Roman"/>
                        </a:rPr>
                        <a:t>410</a:t>
                      </a:r>
                      <a:endParaRPr lang="en-US" sz="1400" dirty="0">
                        <a:solidFill>
                          <a:schemeClr val="bg1"/>
                        </a:solidFill>
                        <a:latin typeface="Times New Roman"/>
                        <a:ea typeface="Times New Roman"/>
                      </a:endParaRPr>
                    </a:p>
                  </a:txBody>
                  <a:tcPr marL="68580" marR="68580" marT="0" marB="0" anchor="ctr">
                    <a:lnL>
                      <a:noFill/>
                    </a:lnL>
                    <a:lnR>
                      <a:noFill/>
                    </a:lnR>
                    <a:lnT>
                      <a:noFill/>
                    </a:lnT>
                    <a:lnB>
                      <a:noFill/>
                    </a:lnB>
                    <a:solidFill>
                      <a:srgbClr val="DFD8E8"/>
                    </a:solidFill>
                  </a:tcPr>
                </a:tc>
              </a:tr>
              <a:tr h="322075">
                <a:tc>
                  <a:txBody>
                    <a:bodyPr/>
                    <a:lstStyle/>
                    <a:p>
                      <a:pPr marL="0" marR="0" algn="ctr">
                        <a:spcBef>
                          <a:spcPts val="0"/>
                        </a:spcBef>
                        <a:spcAft>
                          <a:spcPts val="0"/>
                        </a:spcAft>
                      </a:pPr>
                      <a:r>
                        <a:rPr lang="es-ES_tradnl" sz="1200">
                          <a:solidFill>
                            <a:schemeClr val="bg1"/>
                          </a:solidFill>
                          <a:latin typeface="Arial"/>
                          <a:ea typeface="Times New Roman"/>
                        </a:rPr>
                        <a:t>PT-2105</a:t>
                      </a:r>
                      <a:endParaRPr lang="en-US" sz="1400">
                        <a:solidFill>
                          <a:schemeClr val="bg1"/>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200" dirty="0">
                          <a:solidFill>
                            <a:schemeClr val="bg1"/>
                          </a:solidFill>
                          <a:latin typeface="Arial"/>
                          <a:ea typeface="Times New Roman"/>
                        </a:rPr>
                        <a:t>Presión Descarga Skid</a:t>
                      </a:r>
                      <a:endParaRPr lang="en-US" sz="1400" dirty="0">
                        <a:solidFill>
                          <a:schemeClr val="bg1"/>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200">
                          <a:solidFill>
                            <a:schemeClr val="bg1"/>
                          </a:solidFill>
                          <a:latin typeface="Arial"/>
                          <a:ea typeface="Times New Roman"/>
                        </a:rPr>
                        <a:t>200</a:t>
                      </a:r>
                      <a:endParaRPr lang="en-US" sz="1400">
                        <a:solidFill>
                          <a:schemeClr val="bg1"/>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200" dirty="0">
                          <a:solidFill>
                            <a:schemeClr val="bg1"/>
                          </a:solidFill>
                          <a:latin typeface="Arial"/>
                          <a:ea typeface="Times New Roman"/>
                        </a:rPr>
                        <a:t>225</a:t>
                      </a:r>
                      <a:endParaRPr lang="en-US" sz="1400" dirty="0">
                        <a:solidFill>
                          <a:schemeClr val="bg1"/>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200" dirty="0">
                          <a:solidFill>
                            <a:schemeClr val="bg1"/>
                          </a:solidFill>
                          <a:latin typeface="Arial"/>
                          <a:ea typeface="Times New Roman"/>
                        </a:rPr>
                        <a:t> ‒</a:t>
                      </a:r>
                      <a:endParaRPr lang="en-US" sz="1400" dirty="0">
                        <a:solidFill>
                          <a:schemeClr val="bg1"/>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200" dirty="0">
                          <a:solidFill>
                            <a:schemeClr val="bg1"/>
                          </a:solidFill>
                          <a:latin typeface="Arial"/>
                          <a:ea typeface="Times New Roman"/>
                        </a:rPr>
                        <a:t>‒</a:t>
                      </a:r>
                      <a:endParaRPr lang="en-US" sz="1400" dirty="0">
                        <a:solidFill>
                          <a:schemeClr val="bg1"/>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r>
            </a:tbl>
          </a:graphicData>
        </a:graphic>
      </p:graphicFrame>
      <p:sp>
        <p:nvSpPr>
          <p:cNvPr id="4" name="2 Marcador de contenido"/>
          <p:cNvSpPr txBox="1">
            <a:spLocks/>
          </p:cNvSpPr>
          <p:nvPr/>
        </p:nvSpPr>
        <p:spPr>
          <a:xfrm>
            <a:off x="2133600" y="990600"/>
            <a:ext cx="48006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dirty="0" smtClean="0">
                <a:solidFill>
                  <a:schemeClr val="tx1">
                    <a:lumMod val="95000"/>
                  </a:schemeClr>
                </a:solidFill>
              </a:rPr>
              <a:t>Set de Alarma y Shutdown</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5" name="Rectangle 4"/>
          <p:cNvSpPr/>
          <p:nvPr/>
        </p:nvSpPr>
        <p:spPr>
          <a:xfrm>
            <a:off x="838200" y="2057400"/>
            <a:ext cx="7543800" cy="1015663"/>
          </a:xfrm>
          <a:prstGeom prst="rect">
            <a:avLst/>
          </a:prstGeom>
        </p:spPr>
        <p:txBody>
          <a:bodyPr wrap="square">
            <a:spAutoFit/>
          </a:bodyPr>
          <a:lstStyle/>
          <a:p>
            <a:pPr algn="just"/>
            <a:r>
              <a:rPr lang="es-EC" sz="2000" dirty="0" smtClean="0"/>
              <a:t>Valores de presión y temperatura en los que el Compresor de Gas   C-3121A presenta alarmas, de igual manera se indican los valores en los que se presenta un shutdown del equipo. </a:t>
            </a:r>
            <a:endParaRPr lang="en-US" sz="2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1371600"/>
          <a:ext cx="8305800" cy="4724398"/>
        </p:xfrm>
        <a:graphic>
          <a:graphicData uri="http://schemas.openxmlformats.org/drawingml/2006/table">
            <a:tbl>
              <a:tblPr/>
              <a:tblGrid>
                <a:gridCol w="1282573"/>
                <a:gridCol w="3186265"/>
                <a:gridCol w="959912"/>
                <a:gridCol w="846086"/>
                <a:gridCol w="967083"/>
                <a:gridCol w="1063881"/>
              </a:tblGrid>
              <a:tr h="597762">
                <a:tc>
                  <a:txBody>
                    <a:bodyPr/>
                    <a:lstStyle/>
                    <a:p>
                      <a:pPr marL="0" marR="0" algn="ctr">
                        <a:spcBef>
                          <a:spcPts val="0"/>
                        </a:spcBef>
                        <a:spcAft>
                          <a:spcPts val="0"/>
                        </a:spcAft>
                      </a:pPr>
                      <a:r>
                        <a:rPr lang="es-ES_tradnl" sz="1400" b="1" dirty="0">
                          <a:solidFill>
                            <a:schemeClr val="tx1"/>
                          </a:solidFill>
                          <a:latin typeface="Arial"/>
                          <a:ea typeface="Times New Roman"/>
                        </a:rPr>
                        <a:t>TAG</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b="1" dirty="0">
                          <a:solidFill>
                            <a:schemeClr val="tx1"/>
                          </a:solidFill>
                          <a:latin typeface="Arial"/>
                          <a:ea typeface="Times New Roman"/>
                        </a:rPr>
                        <a:t>DESCRIPCION</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b="1" dirty="0">
                          <a:solidFill>
                            <a:schemeClr val="tx1"/>
                          </a:solidFill>
                          <a:latin typeface="Arial"/>
                          <a:ea typeface="Times New Roman"/>
                        </a:rPr>
                        <a:t>MUY BAJA</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b="1" dirty="0">
                          <a:solidFill>
                            <a:schemeClr val="tx1"/>
                          </a:solidFill>
                          <a:latin typeface="Arial"/>
                          <a:ea typeface="Times New Roman"/>
                        </a:rPr>
                        <a:t>BAJA</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b="1" dirty="0">
                          <a:solidFill>
                            <a:schemeClr val="tx1"/>
                          </a:solidFill>
                          <a:latin typeface="Arial"/>
                          <a:ea typeface="Times New Roman"/>
                        </a:rPr>
                        <a:t>ALTA</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b="1" dirty="0">
                          <a:solidFill>
                            <a:schemeClr val="tx1"/>
                          </a:solidFill>
                          <a:latin typeface="Arial"/>
                          <a:ea typeface="Times New Roman"/>
                        </a:rPr>
                        <a:t>MUY ALTA</a:t>
                      </a:r>
                      <a:endParaRPr lang="en-US" sz="1400" dirty="0">
                        <a:solidFill>
                          <a:schemeClr val="tx1"/>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530062">
                <a:tc>
                  <a:txBody>
                    <a:bodyPr/>
                    <a:lstStyle/>
                    <a:p>
                      <a:pPr marL="0" marR="0" algn="ctr">
                        <a:spcBef>
                          <a:spcPts val="0"/>
                        </a:spcBef>
                        <a:spcAft>
                          <a:spcPts val="0"/>
                        </a:spcAft>
                      </a:pPr>
                      <a:r>
                        <a:rPr lang="es-ES_tradnl" sz="1400">
                          <a:solidFill>
                            <a:srgbClr val="000000"/>
                          </a:solidFill>
                          <a:latin typeface="Arial"/>
                          <a:ea typeface="Times New Roman"/>
                        </a:rPr>
                        <a:t>TE-1576</a:t>
                      </a:r>
                      <a:endParaRPr lang="en-US" sz="14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_tradnl" sz="1400" dirty="0">
                          <a:solidFill>
                            <a:srgbClr val="000000"/>
                          </a:solidFill>
                          <a:latin typeface="Arial"/>
                          <a:ea typeface="Times New Roman"/>
                        </a:rPr>
                        <a:t>Temperatura Aceite Compresor</a:t>
                      </a:r>
                      <a:endParaRPr lang="en-US" sz="1400" dirty="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 ‒</a:t>
                      </a:r>
                      <a:endParaRPr lang="en-US" sz="14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a:t>
                      </a:r>
                      <a:endParaRPr lang="en-US" sz="14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180</a:t>
                      </a:r>
                      <a:endParaRPr lang="en-US" sz="14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190</a:t>
                      </a:r>
                      <a:endParaRPr lang="en-US" sz="1400">
                        <a:solidFill>
                          <a:srgbClr val="5F497A"/>
                        </a:solidFill>
                        <a:latin typeface="Times New Roman"/>
                        <a:ea typeface="Times New Roman"/>
                      </a:endParaRPr>
                    </a:p>
                  </a:txBody>
                  <a:tcPr marL="68580" marR="68580" marT="0" marB="0" anchor="ctr">
                    <a:lnL>
                      <a:noFill/>
                    </a:lnL>
                    <a:lnR>
                      <a:noFill/>
                    </a:lnR>
                    <a:lnT w="12700" cap="flat" cmpd="sng" algn="ctr">
                      <a:solidFill>
                        <a:srgbClr val="8064A2"/>
                      </a:solidFill>
                      <a:prstDash val="solid"/>
                      <a:round/>
                      <a:headEnd type="none" w="med" len="med"/>
                      <a:tailEnd type="none" w="med" len="med"/>
                    </a:lnT>
                    <a:lnB>
                      <a:noFill/>
                    </a:lnB>
                    <a:solidFill>
                      <a:srgbClr val="DFD8E8"/>
                    </a:solidFill>
                  </a:tcPr>
                </a:tc>
              </a:tr>
              <a:tr h="543141">
                <a:tc>
                  <a:txBody>
                    <a:bodyPr/>
                    <a:lstStyle/>
                    <a:p>
                      <a:pPr marL="0" marR="0" algn="ctr">
                        <a:spcBef>
                          <a:spcPts val="0"/>
                        </a:spcBef>
                        <a:spcAft>
                          <a:spcPts val="0"/>
                        </a:spcAft>
                      </a:pPr>
                      <a:r>
                        <a:rPr lang="es-ES_tradnl" sz="1400">
                          <a:solidFill>
                            <a:srgbClr val="000000"/>
                          </a:solidFill>
                          <a:latin typeface="Arial"/>
                          <a:ea typeface="Times New Roman"/>
                        </a:rPr>
                        <a:t>TE-2050</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dirty="0">
                          <a:solidFill>
                            <a:srgbClr val="000000"/>
                          </a:solidFill>
                          <a:latin typeface="Arial"/>
                          <a:ea typeface="Times New Roman"/>
                        </a:rPr>
                        <a:t>Temperatura </a:t>
                      </a:r>
                      <a:r>
                        <a:rPr lang="es-ES_tradnl" sz="1400" dirty="0" err="1">
                          <a:solidFill>
                            <a:srgbClr val="000000"/>
                          </a:solidFill>
                          <a:latin typeface="Arial"/>
                          <a:ea typeface="Times New Roman"/>
                        </a:rPr>
                        <a:t>Succion</a:t>
                      </a:r>
                      <a:r>
                        <a:rPr lang="es-ES_tradnl" sz="1400" dirty="0">
                          <a:solidFill>
                            <a:srgbClr val="000000"/>
                          </a:solidFill>
                          <a:latin typeface="Arial"/>
                          <a:ea typeface="Times New Roman"/>
                        </a:rPr>
                        <a:t> </a:t>
                      </a:r>
                      <a:endParaRPr lang="en-US" sz="1400" dirty="0">
                        <a:solidFill>
                          <a:srgbClr val="5F497A"/>
                        </a:solidFill>
                        <a:latin typeface="Times New Roman"/>
                        <a:ea typeface="Times New Roman"/>
                      </a:endParaRPr>
                    </a:p>
                    <a:p>
                      <a:pPr marL="0" marR="0" algn="ctr">
                        <a:spcBef>
                          <a:spcPts val="0"/>
                        </a:spcBef>
                        <a:spcAft>
                          <a:spcPts val="0"/>
                        </a:spcAft>
                      </a:pPr>
                      <a:r>
                        <a:rPr lang="es-ES_tradnl" sz="1400" dirty="0">
                          <a:solidFill>
                            <a:srgbClr val="000000"/>
                          </a:solidFill>
                          <a:latin typeface="Arial"/>
                          <a:ea typeface="Times New Roman"/>
                        </a:rPr>
                        <a:t>Scrubber 1</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dirty="0">
                          <a:solidFill>
                            <a:srgbClr val="000000"/>
                          </a:solidFill>
                          <a:latin typeface="Arial"/>
                          <a:ea typeface="Times New Roman"/>
                        </a:rPr>
                        <a:t> ‒</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150</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160</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r>
              <a:tr h="550833">
                <a:tc>
                  <a:txBody>
                    <a:bodyPr/>
                    <a:lstStyle/>
                    <a:p>
                      <a:pPr marL="0" marR="0" algn="ctr">
                        <a:spcBef>
                          <a:spcPts val="0"/>
                        </a:spcBef>
                        <a:spcAft>
                          <a:spcPts val="0"/>
                        </a:spcAft>
                      </a:pPr>
                      <a:r>
                        <a:rPr lang="es-ES_tradnl" sz="1400">
                          <a:solidFill>
                            <a:srgbClr val="000000"/>
                          </a:solidFill>
                          <a:latin typeface="Arial"/>
                          <a:ea typeface="Times New Roman"/>
                        </a:rPr>
                        <a:t>TE-2123</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dirty="0">
                          <a:solidFill>
                            <a:srgbClr val="000000"/>
                          </a:solidFill>
                          <a:latin typeface="Arial"/>
                          <a:ea typeface="Times New Roman"/>
                        </a:rPr>
                        <a:t>Temperatura </a:t>
                      </a:r>
                      <a:r>
                        <a:rPr lang="es-ES_tradnl" sz="1400" dirty="0" err="1">
                          <a:solidFill>
                            <a:srgbClr val="000000"/>
                          </a:solidFill>
                          <a:latin typeface="Arial"/>
                          <a:ea typeface="Times New Roman"/>
                        </a:rPr>
                        <a:t>Succion</a:t>
                      </a:r>
                      <a:r>
                        <a:rPr lang="es-ES_tradnl" sz="1400" dirty="0">
                          <a:solidFill>
                            <a:srgbClr val="000000"/>
                          </a:solidFill>
                          <a:latin typeface="Arial"/>
                          <a:ea typeface="Times New Roman"/>
                        </a:rPr>
                        <a:t> </a:t>
                      </a:r>
                      <a:endParaRPr lang="en-US" sz="1400" dirty="0">
                        <a:solidFill>
                          <a:srgbClr val="5F497A"/>
                        </a:solidFill>
                        <a:latin typeface="Times New Roman"/>
                        <a:ea typeface="Times New Roman"/>
                      </a:endParaRPr>
                    </a:p>
                    <a:p>
                      <a:pPr marL="0" marR="0" algn="ctr">
                        <a:spcBef>
                          <a:spcPts val="0"/>
                        </a:spcBef>
                        <a:spcAft>
                          <a:spcPts val="0"/>
                        </a:spcAft>
                      </a:pPr>
                      <a:r>
                        <a:rPr lang="es-ES_tradnl" sz="1400" dirty="0">
                          <a:solidFill>
                            <a:srgbClr val="000000"/>
                          </a:solidFill>
                          <a:latin typeface="Arial"/>
                          <a:ea typeface="Times New Roman"/>
                        </a:rPr>
                        <a:t>Scrubber 2</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dirty="0">
                          <a:solidFill>
                            <a:srgbClr val="000000"/>
                          </a:solidFill>
                          <a:latin typeface="Arial"/>
                          <a:ea typeface="Times New Roman"/>
                        </a:rPr>
                        <a:t> ‒</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150</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160</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546987">
                <a:tc>
                  <a:txBody>
                    <a:bodyPr/>
                    <a:lstStyle/>
                    <a:p>
                      <a:pPr marL="0" marR="0" algn="ctr">
                        <a:spcBef>
                          <a:spcPts val="0"/>
                        </a:spcBef>
                        <a:spcAft>
                          <a:spcPts val="0"/>
                        </a:spcAft>
                      </a:pPr>
                      <a:r>
                        <a:rPr lang="es-ES_tradnl" sz="1400">
                          <a:solidFill>
                            <a:srgbClr val="000000"/>
                          </a:solidFill>
                          <a:latin typeface="Arial"/>
                          <a:ea typeface="Times New Roman"/>
                        </a:rPr>
                        <a:t>TE-2054</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Temperatura Descarga  </a:t>
                      </a:r>
                      <a:endParaRPr lang="en-US" sz="1400">
                        <a:solidFill>
                          <a:srgbClr val="5F497A"/>
                        </a:solidFill>
                        <a:latin typeface="Times New Roman"/>
                        <a:ea typeface="Times New Roman"/>
                      </a:endParaRPr>
                    </a:p>
                    <a:p>
                      <a:pPr marL="0" marR="0" algn="ctr">
                        <a:spcBef>
                          <a:spcPts val="0"/>
                        </a:spcBef>
                        <a:spcAft>
                          <a:spcPts val="0"/>
                        </a:spcAft>
                      </a:pPr>
                      <a:r>
                        <a:rPr lang="es-ES_tradnl" sz="1400">
                          <a:solidFill>
                            <a:srgbClr val="000000"/>
                          </a:solidFill>
                          <a:latin typeface="Arial"/>
                          <a:ea typeface="Times New Roman"/>
                        </a:rPr>
                        <a:t>1ra Etapa</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dirty="0">
                          <a:solidFill>
                            <a:srgbClr val="000000"/>
                          </a:solidFill>
                          <a:latin typeface="Arial"/>
                          <a:ea typeface="Times New Roman"/>
                        </a:rPr>
                        <a:t> ‒</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dirty="0">
                          <a:solidFill>
                            <a:srgbClr val="000000"/>
                          </a:solidFill>
                          <a:latin typeface="Arial"/>
                          <a:ea typeface="Times New Roman"/>
                        </a:rPr>
                        <a:t>‒</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290</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300</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r>
              <a:tr h="543909">
                <a:tc>
                  <a:txBody>
                    <a:bodyPr/>
                    <a:lstStyle/>
                    <a:p>
                      <a:pPr marL="0" marR="0" algn="ctr">
                        <a:spcBef>
                          <a:spcPts val="0"/>
                        </a:spcBef>
                        <a:spcAft>
                          <a:spcPts val="0"/>
                        </a:spcAft>
                      </a:pPr>
                      <a:r>
                        <a:rPr lang="es-ES_tradnl" sz="1400">
                          <a:solidFill>
                            <a:srgbClr val="000000"/>
                          </a:solidFill>
                          <a:latin typeface="Arial"/>
                          <a:ea typeface="Times New Roman"/>
                        </a:rPr>
                        <a:t>TE-2062</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Temperatura Descarga </a:t>
                      </a:r>
                      <a:endParaRPr lang="en-US" sz="1400">
                        <a:solidFill>
                          <a:srgbClr val="5F497A"/>
                        </a:solidFill>
                        <a:latin typeface="Times New Roman"/>
                        <a:ea typeface="Times New Roman"/>
                      </a:endParaRPr>
                    </a:p>
                    <a:p>
                      <a:pPr marL="0" marR="0" algn="ctr">
                        <a:spcBef>
                          <a:spcPts val="0"/>
                        </a:spcBef>
                        <a:spcAft>
                          <a:spcPts val="0"/>
                        </a:spcAft>
                      </a:pPr>
                      <a:r>
                        <a:rPr lang="es-ES_tradnl" sz="1400">
                          <a:solidFill>
                            <a:srgbClr val="000000"/>
                          </a:solidFill>
                          <a:latin typeface="Arial"/>
                          <a:ea typeface="Times New Roman"/>
                        </a:rPr>
                        <a:t>2da Etapa</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 ‒</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dirty="0">
                          <a:solidFill>
                            <a:srgbClr val="000000"/>
                          </a:solidFill>
                          <a:latin typeface="Arial"/>
                          <a:ea typeface="Times New Roman"/>
                        </a:rPr>
                        <a:t>‒</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290</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300</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323115">
                <a:tc>
                  <a:txBody>
                    <a:bodyPr/>
                    <a:lstStyle/>
                    <a:p>
                      <a:pPr marL="0" marR="0" algn="ctr">
                        <a:spcBef>
                          <a:spcPts val="0"/>
                        </a:spcBef>
                        <a:spcAft>
                          <a:spcPts val="0"/>
                        </a:spcAft>
                      </a:pPr>
                      <a:r>
                        <a:rPr lang="es-ES_tradnl" sz="1400">
                          <a:solidFill>
                            <a:srgbClr val="000000"/>
                          </a:solidFill>
                          <a:latin typeface="Arial"/>
                          <a:ea typeface="Times New Roman"/>
                        </a:rPr>
                        <a:t>TE-2070</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Temperatura Gas Filtro</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 ‒</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dirty="0">
                          <a:solidFill>
                            <a:srgbClr val="000000"/>
                          </a:solidFill>
                          <a:latin typeface="Arial"/>
                          <a:ea typeface="Times New Roman"/>
                        </a:rPr>
                        <a:t>250</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s-ES_tradnl" sz="1400">
                          <a:solidFill>
                            <a:srgbClr val="000000"/>
                          </a:solidFill>
                          <a:latin typeface="Arial"/>
                          <a:ea typeface="Times New Roman"/>
                        </a:rPr>
                        <a:t>260</a:t>
                      </a:r>
                      <a:endParaRPr lang="en-US" sz="1400">
                        <a:solidFill>
                          <a:srgbClr val="5F497A"/>
                        </a:solidFill>
                        <a:latin typeface="Times New Roman"/>
                        <a:ea typeface="Times New Roman"/>
                      </a:endParaRPr>
                    </a:p>
                  </a:txBody>
                  <a:tcPr marL="68580" marR="68580" marT="0" marB="0" anchor="ctr">
                    <a:lnL>
                      <a:noFill/>
                    </a:lnL>
                    <a:lnR>
                      <a:noFill/>
                    </a:lnR>
                    <a:lnT>
                      <a:noFill/>
                    </a:lnT>
                    <a:lnB>
                      <a:noFill/>
                    </a:lnB>
                  </a:tcPr>
                </a:tc>
              </a:tr>
              <a:tr h="545448">
                <a:tc>
                  <a:txBody>
                    <a:bodyPr/>
                    <a:lstStyle/>
                    <a:p>
                      <a:pPr marL="0" marR="0" algn="ctr">
                        <a:spcBef>
                          <a:spcPts val="0"/>
                        </a:spcBef>
                        <a:spcAft>
                          <a:spcPts val="0"/>
                        </a:spcAft>
                      </a:pPr>
                      <a:r>
                        <a:rPr lang="es-ES_tradnl" sz="1400">
                          <a:solidFill>
                            <a:srgbClr val="000000"/>
                          </a:solidFill>
                          <a:latin typeface="Arial"/>
                          <a:ea typeface="Times New Roman"/>
                        </a:rPr>
                        <a:t>TE-1511A</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Temperatura Cojinete A</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 ‒</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a:solidFill>
                            <a:srgbClr val="000000"/>
                          </a:solidFill>
                          <a:latin typeface="Arial"/>
                          <a:ea typeface="Times New Roman"/>
                        </a:rPr>
                        <a:t>‒</a:t>
                      </a:r>
                      <a:endParaRPr lang="en-US" sz="140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dirty="0">
                          <a:solidFill>
                            <a:srgbClr val="000000"/>
                          </a:solidFill>
                          <a:latin typeface="Arial"/>
                          <a:ea typeface="Times New Roman"/>
                        </a:rPr>
                        <a:t>210</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c>
                  <a:txBody>
                    <a:bodyPr/>
                    <a:lstStyle/>
                    <a:p>
                      <a:pPr marL="0" marR="0" algn="ctr">
                        <a:spcBef>
                          <a:spcPts val="0"/>
                        </a:spcBef>
                        <a:spcAft>
                          <a:spcPts val="0"/>
                        </a:spcAft>
                      </a:pPr>
                      <a:r>
                        <a:rPr lang="es-ES_tradnl" sz="1400" dirty="0">
                          <a:solidFill>
                            <a:srgbClr val="000000"/>
                          </a:solidFill>
                          <a:latin typeface="Arial"/>
                          <a:ea typeface="Times New Roman"/>
                        </a:rPr>
                        <a:t>220</a:t>
                      </a:r>
                      <a:endParaRPr lang="en-US" sz="1400" dirty="0">
                        <a:solidFill>
                          <a:srgbClr val="5F497A"/>
                        </a:solidFill>
                        <a:latin typeface="Times New Roman"/>
                        <a:ea typeface="Times New Roman"/>
                      </a:endParaRPr>
                    </a:p>
                  </a:txBody>
                  <a:tcPr marL="68580" marR="68580" marT="0" marB="0" anchor="ctr">
                    <a:lnL>
                      <a:noFill/>
                    </a:lnL>
                    <a:lnR>
                      <a:noFill/>
                    </a:lnR>
                    <a:lnT>
                      <a:noFill/>
                    </a:lnT>
                    <a:lnB>
                      <a:noFill/>
                    </a:lnB>
                    <a:solidFill>
                      <a:srgbClr val="DFD8E8"/>
                    </a:solidFill>
                  </a:tcPr>
                </a:tc>
              </a:tr>
              <a:tr h="543141">
                <a:tc>
                  <a:txBody>
                    <a:bodyPr/>
                    <a:lstStyle/>
                    <a:p>
                      <a:pPr marL="0" marR="0" algn="ctr">
                        <a:spcBef>
                          <a:spcPts val="0"/>
                        </a:spcBef>
                        <a:spcAft>
                          <a:spcPts val="0"/>
                        </a:spcAft>
                      </a:pPr>
                      <a:r>
                        <a:rPr lang="es-ES_tradnl" sz="1400">
                          <a:solidFill>
                            <a:srgbClr val="000000"/>
                          </a:solidFill>
                          <a:latin typeface="Arial"/>
                          <a:ea typeface="Times New Roman"/>
                        </a:rPr>
                        <a:t>TE-1511B</a:t>
                      </a:r>
                      <a:endParaRPr lang="en-US" sz="140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a:solidFill>
                            <a:srgbClr val="000000"/>
                          </a:solidFill>
                          <a:latin typeface="Arial"/>
                          <a:ea typeface="Times New Roman"/>
                        </a:rPr>
                        <a:t>Temperatura Cojinete B</a:t>
                      </a:r>
                      <a:endParaRPr lang="en-US" sz="140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a:solidFill>
                            <a:srgbClr val="000000"/>
                          </a:solidFill>
                          <a:latin typeface="Arial"/>
                          <a:ea typeface="Times New Roman"/>
                        </a:rPr>
                        <a:t> ‒</a:t>
                      </a:r>
                      <a:endParaRPr lang="en-US" sz="140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a:solidFill>
                            <a:srgbClr val="000000"/>
                          </a:solidFill>
                          <a:latin typeface="Arial"/>
                          <a:ea typeface="Times New Roman"/>
                        </a:rPr>
                        <a:t>‒</a:t>
                      </a:r>
                      <a:endParaRPr lang="en-US" sz="140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a:solidFill>
                            <a:srgbClr val="000000"/>
                          </a:solidFill>
                          <a:latin typeface="Arial"/>
                          <a:ea typeface="Times New Roman"/>
                        </a:rPr>
                        <a:t>210</a:t>
                      </a:r>
                      <a:endParaRPr lang="en-US" sz="140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c>
                  <a:txBody>
                    <a:bodyPr/>
                    <a:lstStyle/>
                    <a:p>
                      <a:pPr marL="0" marR="0" algn="ctr">
                        <a:spcBef>
                          <a:spcPts val="0"/>
                        </a:spcBef>
                        <a:spcAft>
                          <a:spcPts val="0"/>
                        </a:spcAft>
                      </a:pPr>
                      <a:r>
                        <a:rPr lang="es-ES_tradnl" sz="1400" dirty="0">
                          <a:solidFill>
                            <a:srgbClr val="000000"/>
                          </a:solidFill>
                          <a:latin typeface="Arial"/>
                          <a:ea typeface="Times New Roman"/>
                        </a:rPr>
                        <a:t>220</a:t>
                      </a:r>
                      <a:endParaRPr lang="en-US" sz="1400" dirty="0">
                        <a:solidFill>
                          <a:srgbClr val="5F497A"/>
                        </a:solidFill>
                        <a:latin typeface="Times New Roman"/>
                        <a:ea typeface="Times New Roman"/>
                      </a:endParaRPr>
                    </a:p>
                  </a:txBody>
                  <a:tcPr marL="68580" marR="68580" marT="0" marB="0" anchor="ctr">
                    <a:lnL>
                      <a:noFill/>
                    </a:lnL>
                    <a:lnR>
                      <a:noFill/>
                    </a:lnR>
                    <a:lnT>
                      <a:noFill/>
                    </a:lnT>
                    <a:lnB w="12700" cap="flat" cmpd="sng" algn="ctr">
                      <a:solidFill>
                        <a:srgbClr val="8064A2"/>
                      </a:solidFill>
                      <a:prstDash val="solid"/>
                      <a:round/>
                      <a:headEnd type="none" w="med" len="med"/>
                      <a:tailEnd type="none" w="med" len="med"/>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2 Marcador de contenido"/>
          <p:cNvSpPr txBox="1">
            <a:spLocks/>
          </p:cNvSpPr>
          <p:nvPr/>
        </p:nvSpPr>
        <p:spPr>
          <a:xfrm>
            <a:off x="762000" y="990600"/>
            <a:ext cx="76962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dirty="0" smtClean="0">
                <a:solidFill>
                  <a:schemeClr val="tx1">
                    <a:lumMod val="95000"/>
                  </a:schemeClr>
                </a:solidFill>
              </a:rPr>
              <a:t>Programación del nuevo Controlador</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pic>
        <p:nvPicPr>
          <p:cNvPr id="5" name="Picture 4"/>
          <p:cNvPicPr/>
          <p:nvPr/>
        </p:nvPicPr>
        <p:blipFill>
          <a:blip r:embed="rId2" cstate="print"/>
          <a:srcRect l="50795" t="24048" r="38689" b="40556"/>
          <a:stretch>
            <a:fillRect/>
          </a:stretch>
        </p:blipFill>
        <p:spPr bwMode="auto">
          <a:xfrm>
            <a:off x="914400" y="2286000"/>
            <a:ext cx="3462213" cy="3367585"/>
          </a:xfrm>
          <a:prstGeom prst="rect">
            <a:avLst/>
          </a:prstGeom>
          <a:noFill/>
          <a:ln w="9525">
            <a:noFill/>
            <a:miter lim="800000"/>
            <a:headEnd/>
            <a:tailEnd/>
          </a:ln>
        </p:spPr>
      </p:pic>
      <p:pic>
        <p:nvPicPr>
          <p:cNvPr id="6" name="Picture 5"/>
          <p:cNvPicPr/>
          <p:nvPr/>
        </p:nvPicPr>
        <p:blipFill>
          <a:blip r:embed="rId3" cstate="print"/>
          <a:srcRect l="50867" t="23991" r="39477" b="42812"/>
          <a:stretch>
            <a:fillRect/>
          </a:stretch>
        </p:blipFill>
        <p:spPr bwMode="auto">
          <a:xfrm>
            <a:off x="5105400" y="2286000"/>
            <a:ext cx="3505200" cy="3352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305800" cy="5139869"/>
          </a:xfrm>
          <a:prstGeom prst="rect">
            <a:avLst/>
          </a:prstGeom>
        </p:spPr>
        <p:txBody>
          <a:bodyPr wrap="square">
            <a:spAutoFit/>
          </a:bodyPr>
          <a:lstStyle/>
          <a:p>
            <a:pPr algn="just">
              <a:buFont typeface="Wingdings" pitchFamily="2" charset="2"/>
              <a:buChar char="ü"/>
            </a:pPr>
            <a:r>
              <a:rPr lang="es-EC" sz="2200" dirty="0" smtClean="0"/>
              <a:t>   Realizar la lógica de programación mediante el uso del software RSLogix 5000 el cual permita funcionar de manera segura, confiable y totalmente automática </a:t>
            </a:r>
            <a:r>
              <a:rPr lang="es-EC" sz="2200" dirty="0" smtClean="0"/>
              <a:t>el </a:t>
            </a:r>
            <a:r>
              <a:rPr lang="es-EC" sz="2200" dirty="0" smtClean="0"/>
              <a:t>Compresor </a:t>
            </a:r>
            <a:r>
              <a:rPr lang="es-EC" sz="2200" dirty="0" smtClean="0"/>
              <a:t>de Gas C-3121A. </a:t>
            </a:r>
          </a:p>
          <a:p>
            <a:pPr algn="just">
              <a:buFont typeface="Wingdings" pitchFamily="2" charset="2"/>
              <a:buChar char="ü"/>
            </a:pPr>
            <a:endParaRPr lang="es-EC" sz="3200" dirty="0" smtClean="0"/>
          </a:p>
          <a:p>
            <a:pPr algn="just">
              <a:buFont typeface="Wingdings" pitchFamily="2" charset="2"/>
              <a:buChar char="ü"/>
            </a:pPr>
            <a:r>
              <a:rPr lang="es-EC" sz="2200" dirty="0" smtClean="0"/>
              <a:t>   Implementar en el panel de control del compresor el nuevo controlador Allen Bradley conectando al mismo las señales análogas y digitales de entrada y salida </a:t>
            </a:r>
            <a:r>
              <a:rPr lang="es-EC" sz="2200" dirty="0" smtClean="0"/>
              <a:t>para </a:t>
            </a:r>
            <a:r>
              <a:rPr lang="es-EC" sz="2200" dirty="0" smtClean="0"/>
              <a:t>mejorar la disponibilidad y confiabilidad del Sistema de Control del Compresor de Gas C-3121A.</a:t>
            </a:r>
            <a:endParaRPr lang="en-US" sz="2200" dirty="0" smtClean="0"/>
          </a:p>
          <a:p>
            <a:pPr algn="just">
              <a:buFont typeface="Wingdings" pitchFamily="2" charset="2"/>
              <a:buChar char="ü"/>
            </a:pPr>
            <a:endParaRPr lang="en-US" sz="3200" dirty="0" smtClean="0"/>
          </a:p>
          <a:p>
            <a:pPr algn="just">
              <a:buFont typeface="Wingdings" pitchFamily="2" charset="2"/>
              <a:buChar char="ü"/>
            </a:pPr>
            <a:r>
              <a:rPr lang="es-EC" sz="2200" dirty="0" smtClean="0"/>
              <a:t>   Elaborar los diagramas eléctricos del cableado de campo del nuevo controlador, y facilitar al Departamento de Instrumentación la documentación sobre los cambios realizados en el Sistema de Control del Compresor de Gas.</a:t>
            </a:r>
            <a:endParaRPr lang="en-US" sz="2200" dirty="0" smtClean="0"/>
          </a:p>
          <a:p>
            <a:pPr algn="just"/>
            <a:endParaRPr lang="en-US" sz="2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95400"/>
            <a:ext cx="4267200" cy="4832092"/>
          </a:xfrm>
          <a:prstGeom prst="rect">
            <a:avLst/>
          </a:prstGeom>
        </p:spPr>
        <p:txBody>
          <a:bodyPr wrap="square">
            <a:spAutoFit/>
          </a:bodyPr>
          <a:lstStyle/>
          <a:p>
            <a:pPr algn="ctr"/>
            <a:r>
              <a:rPr lang="es-EC" sz="2200" dirty="0" smtClean="0"/>
              <a:t>Luego de haber añadido los módulos requeridos para el proyecto de la migración y de tener creadas las rutinas se empieza con la programación del controlador. Cada programa tiene sus propias variables y estas se encuentran disponibles para todos los sub programas de ser el caso. </a:t>
            </a:r>
            <a:r>
              <a:rPr lang="es-ES_tradnl" sz="2200" dirty="0" smtClean="0"/>
              <a:t>El programa cuenta con una rutina principal, dentro de esta rutina el controlador llama de forma constante y secuencial a todas las subrutinas creadas. </a:t>
            </a:r>
            <a:endParaRPr lang="en-US" sz="2200" dirty="0"/>
          </a:p>
        </p:txBody>
      </p:sp>
      <p:sp>
        <p:nvSpPr>
          <p:cNvPr id="911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1137" name="Object 1"/>
          <p:cNvGraphicFramePr>
            <a:graphicFrameLocks noChangeAspect="1"/>
          </p:cNvGraphicFramePr>
          <p:nvPr/>
        </p:nvGraphicFramePr>
        <p:xfrm>
          <a:off x="5181600" y="76200"/>
          <a:ext cx="3581400" cy="6720934"/>
        </p:xfrm>
        <a:graphic>
          <a:graphicData uri="http://schemas.openxmlformats.org/presentationml/2006/ole">
            <mc:AlternateContent xmlns:mc="http://schemas.openxmlformats.org/markup-compatibility/2006">
              <mc:Choice xmlns:v="urn:schemas-microsoft-com:vml" Requires="v">
                <p:oleObj spid="_x0000_s91139" name="Visio" r:id="rId3" imgW="3047362" imgH="6989660" progId="Visio.Drawing.11">
                  <p:embed/>
                </p:oleObj>
              </mc:Choice>
              <mc:Fallback>
                <p:oleObj name="Visio" r:id="rId3" imgW="3047362" imgH="6989660" progId="Visio.Drawing.11">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76200"/>
                        <a:ext cx="3581400" cy="67209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txBox="1">
            <a:spLocks/>
          </p:cNvSpPr>
          <p:nvPr/>
        </p:nvSpPr>
        <p:spPr>
          <a:xfrm>
            <a:off x="762000" y="990600"/>
            <a:ext cx="76962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noProof="0" dirty="0" smtClean="0">
                <a:solidFill>
                  <a:schemeClr val="tx1">
                    <a:lumMod val="95000"/>
                  </a:schemeClr>
                </a:solidFill>
              </a:rPr>
              <a:t>Diseño y creación de la HMI</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5" name="Rectangle 4"/>
          <p:cNvSpPr/>
          <p:nvPr/>
        </p:nvSpPr>
        <p:spPr>
          <a:xfrm>
            <a:off x="1066800" y="2133600"/>
            <a:ext cx="7391400" cy="4154984"/>
          </a:xfrm>
          <a:prstGeom prst="rect">
            <a:avLst/>
          </a:prstGeom>
        </p:spPr>
        <p:txBody>
          <a:bodyPr wrap="square">
            <a:spAutoFit/>
          </a:bodyPr>
          <a:lstStyle/>
          <a:p>
            <a:pPr algn="just"/>
            <a:r>
              <a:rPr lang="es-ES_tradnl" sz="2200" dirty="0" smtClean="0"/>
              <a:t>Una de las razones principales por las que se decide realizar la Migración del Sistema de Control es el cambio de la terminal de operador, pues la que está instalada actualmente está fuera de servicio.</a:t>
            </a:r>
          </a:p>
          <a:p>
            <a:pPr algn="just"/>
            <a:endParaRPr lang="es-ES_tradnl" sz="2200" dirty="0" smtClean="0"/>
          </a:p>
          <a:p>
            <a:pPr algn="just"/>
            <a:endParaRPr lang="es-ES_tradnl" sz="2200" dirty="0" smtClean="0"/>
          </a:p>
          <a:p>
            <a:pPr algn="just"/>
            <a:r>
              <a:rPr lang="es-ES_tradnl" sz="2200" dirty="0" smtClean="0"/>
              <a:t>El nuevo terminal es del mismo tamaño del actual pero este cuenta con una pantalla táctil a color, lo cual es útil en la creación de una HMI mucho más amigable para el operador, añadiendo también varias funciones que serán de gran utilidad para el personal que trabaja operando el Compresor de Gas C-3121A</a:t>
            </a:r>
            <a:endParaRPr lang="en-US" sz="2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lexis\Desktop\Pantallas manual de usuario_1\menu_alarma_no_critica.bmp"/>
          <p:cNvPicPr/>
          <p:nvPr/>
        </p:nvPicPr>
        <p:blipFill>
          <a:blip r:embed="rId2" cstate="print"/>
          <a:srcRect r="53049" b="37627"/>
          <a:stretch>
            <a:fillRect/>
          </a:stretch>
        </p:blipFill>
        <p:spPr bwMode="auto">
          <a:xfrm>
            <a:off x="990600" y="228600"/>
            <a:ext cx="7391400" cy="4876800"/>
          </a:xfrm>
          <a:prstGeom prst="rect">
            <a:avLst/>
          </a:prstGeom>
          <a:noFill/>
          <a:ln w="9525">
            <a:noFill/>
            <a:miter lim="800000"/>
            <a:headEnd/>
            <a:tailEnd/>
          </a:ln>
        </p:spPr>
      </p:pic>
      <p:sp>
        <p:nvSpPr>
          <p:cNvPr id="4" name="Rectangle 3"/>
          <p:cNvSpPr/>
          <p:nvPr/>
        </p:nvSpPr>
        <p:spPr>
          <a:xfrm>
            <a:off x="762000" y="5410200"/>
            <a:ext cx="7848600" cy="1015663"/>
          </a:xfrm>
          <a:prstGeom prst="rect">
            <a:avLst/>
          </a:prstGeom>
        </p:spPr>
        <p:txBody>
          <a:bodyPr wrap="square">
            <a:spAutoFit/>
          </a:bodyPr>
          <a:lstStyle/>
          <a:p>
            <a:pPr algn="ctr"/>
            <a:r>
              <a:rPr lang="es-EC" sz="2000" dirty="0" smtClean="0"/>
              <a:t>Pantalla de inicio o pantalla principal, cuando la aplicación inicia esta la primera pantalla que se muestra en la interfaz de operador. En esta pantalla se presenta el estado de las principales válvulas y elementos. </a:t>
            </a:r>
            <a:endParaRPr lang="en-US"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Pantallas manual de usuario_1\presiones.bmp"/>
          <p:cNvPicPr/>
          <p:nvPr/>
        </p:nvPicPr>
        <p:blipFill>
          <a:blip r:embed="rId2" cstate="print"/>
          <a:srcRect r="53072" b="37716"/>
          <a:stretch>
            <a:fillRect/>
          </a:stretch>
        </p:blipFill>
        <p:spPr bwMode="auto">
          <a:xfrm>
            <a:off x="1981200" y="2514600"/>
            <a:ext cx="5638800" cy="3886200"/>
          </a:xfrm>
          <a:prstGeom prst="rect">
            <a:avLst/>
          </a:prstGeom>
          <a:noFill/>
          <a:ln w="9525">
            <a:noFill/>
            <a:miter lim="800000"/>
            <a:headEnd/>
            <a:tailEnd/>
          </a:ln>
        </p:spPr>
      </p:pic>
      <p:sp>
        <p:nvSpPr>
          <p:cNvPr id="4" name="Rectangle 3"/>
          <p:cNvSpPr/>
          <p:nvPr/>
        </p:nvSpPr>
        <p:spPr>
          <a:xfrm>
            <a:off x="609600" y="914400"/>
            <a:ext cx="7924800" cy="1323439"/>
          </a:xfrm>
          <a:prstGeom prst="rect">
            <a:avLst/>
          </a:prstGeom>
        </p:spPr>
        <p:txBody>
          <a:bodyPr wrap="square">
            <a:spAutoFit/>
          </a:bodyPr>
          <a:lstStyle/>
          <a:p>
            <a:pPr algn="just"/>
            <a:r>
              <a:rPr lang="es-ES_tradnl" sz="2000" dirty="0" smtClean="0"/>
              <a:t>Pantalla que indica las presiones de los diferentes transmisores instalados en el Compresor de Gas C-3121A, En la parte inferior se encuentran los botones que permiten la navegación entre las diferentes pantallas con las que cuenta la aplicación. </a:t>
            </a:r>
            <a:endParaRPr lang="en-US"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Pantallas manual de usuario_1\temperatura.bmp"/>
          <p:cNvPicPr/>
          <p:nvPr/>
        </p:nvPicPr>
        <p:blipFill>
          <a:blip r:embed="rId2" cstate="print"/>
          <a:srcRect r="53486" b="37468"/>
          <a:stretch>
            <a:fillRect/>
          </a:stretch>
        </p:blipFill>
        <p:spPr bwMode="auto">
          <a:xfrm>
            <a:off x="2133600" y="2514600"/>
            <a:ext cx="5562600" cy="4038600"/>
          </a:xfrm>
          <a:prstGeom prst="rect">
            <a:avLst/>
          </a:prstGeom>
          <a:noFill/>
          <a:ln w="9525">
            <a:noFill/>
            <a:miter lim="800000"/>
            <a:headEnd/>
            <a:tailEnd/>
          </a:ln>
        </p:spPr>
      </p:pic>
      <p:sp>
        <p:nvSpPr>
          <p:cNvPr id="3" name="Rectangle 2"/>
          <p:cNvSpPr/>
          <p:nvPr/>
        </p:nvSpPr>
        <p:spPr>
          <a:xfrm>
            <a:off x="685800" y="1066800"/>
            <a:ext cx="7924800" cy="1323439"/>
          </a:xfrm>
          <a:prstGeom prst="rect">
            <a:avLst/>
          </a:prstGeom>
        </p:spPr>
        <p:txBody>
          <a:bodyPr wrap="square">
            <a:spAutoFit/>
          </a:bodyPr>
          <a:lstStyle/>
          <a:p>
            <a:pPr algn="just"/>
            <a:r>
              <a:rPr lang="es-EC" sz="2000" dirty="0" smtClean="0"/>
              <a:t>Pantalla que indica los valores de todos los sensores de temperatura instalados en el compresor, de igual forma en la parte inferior se tiene botones los cuales permiten un fácil y rápido acceso a las demás pantallas.</a:t>
            </a:r>
            <a:endParaRPr lang="en-US" sz="20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Pantallas manual de usuario_1\control_succion.bmp"/>
          <p:cNvPicPr/>
          <p:nvPr/>
        </p:nvPicPr>
        <p:blipFill>
          <a:blip r:embed="rId2" cstate="print"/>
          <a:srcRect r="53341" b="37468"/>
          <a:stretch>
            <a:fillRect/>
          </a:stretch>
        </p:blipFill>
        <p:spPr bwMode="auto">
          <a:xfrm>
            <a:off x="1828800" y="228600"/>
            <a:ext cx="6019800" cy="4648200"/>
          </a:xfrm>
          <a:prstGeom prst="rect">
            <a:avLst/>
          </a:prstGeom>
          <a:noFill/>
          <a:ln w="9525">
            <a:noFill/>
            <a:miter lim="800000"/>
            <a:headEnd/>
            <a:tailEnd/>
          </a:ln>
        </p:spPr>
      </p:pic>
      <p:sp>
        <p:nvSpPr>
          <p:cNvPr id="3" name="Rectangle 2"/>
          <p:cNvSpPr/>
          <p:nvPr/>
        </p:nvSpPr>
        <p:spPr>
          <a:xfrm>
            <a:off x="609600" y="5105400"/>
            <a:ext cx="8229600" cy="1477328"/>
          </a:xfrm>
          <a:prstGeom prst="rect">
            <a:avLst/>
          </a:prstGeom>
        </p:spPr>
        <p:txBody>
          <a:bodyPr wrap="square">
            <a:spAutoFit/>
          </a:bodyPr>
          <a:lstStyle/>
          <a:p>
            <a:pPr algn="just"/>
            <a:r>
              <a:rPr lang="es-EC" dirty="0" smtClean="0"/>
              <a:t>La pantalla Control Succión muestra tres barras para indicar valores relacionados con la presión de succión, la primera barra indica el set point de dicha variable, la segunda indica el valor actual de la variable en este caso PT_2100 y la tercera indica el valor de apertura de la válvula de venteo PV-103, la misma que ayuda a controlar que la presión de succión se mantenga en el valor indicado. </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Pantallas manual de usuario_1\control_descarga.bmp"/>
          <p:cNvPicPr/>
          <p:nvPr/>
        </p:nvPicPr>
        <p:blipFill>
          <a:blip r:embed="rId2" cstate="print"/>
          <a:srcRect r="53196" b="37468"/>
          <a:stretch>
            <a:fillRect/>
          </a:stretch>
        </p:blipFill>
        <p:spPr bwMode="auto">
          <a:xfrm>
            <a:off x="1676400" y="228600"/>
            <a:ext cx="6096000" cy="4495800"/>
          </a:xfrm>
          <a:prstGeom prst="rect">
            <a:avLst/>
          </a:prstGeom>
          <a:noFill/>
          <a:ln w="9525">
            <a:noFill/>
            <a:miter lim="800000"/>
            <a:headEnd/>
            <a:tailEnd/>
          </a:ln>
        </p:spPr>
      </p:pic>
      <p:sp>
        <p:nvSpPr>
          <p:cNvPr id="3" name="Rectangle 2"/>
          <p:cNvSpPr/>
          <p:nvPr/>
        </p:nvSpPr>
        <p:spPr>
          <a:xfrm>
            <a:off x="762000" y="5181600"/>
            <a:ext cx="7772400" cy="1446550"/>
          </a:xfrm>
          <a:prstGeom prst="rect">
            <a:avLst/>
          </a:prstGeom>
        </p:spPr>
        <p:txBody>
          <a:bodyPr wrap="square">
            <a:spAutoFit/>
          </a:bodyPr>
          <a:lstStyle/>
          <a:p>
            <a:pPr algn="just"/>
            <a:r>
              <a:rPr lang="es-EC" sz="2200" dirty="0" smtClean="0"/>
              <a:t>Pantalla para presentar información específica sobre la presión de descarga (PT_2105), donde se indica el valor de set point, el valor actual de la variable y el porcentaje de apertura de la válvula controladora de presión PCV-2032.</a:t>
            </a:r>
            <a:endParaRPr lang="en-US" sz="22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Pantallas manual de usuario_1\grafico_proceso_alarm_no_critica.bmp"/>
          <p:cNvPicPr/>
          <p:nvPr/>
        </p:nvPicPr>
        <p:blipFill>
          <a:blip r:embed="rId2" cstate="print"/>
          <a:srcRect r="53072" b="37413"/>
          <a:stretch>
            <a:fillRect/>
          </a:stretch>
        </p:blipFill>
        <p:spPr bwMode="auto">
          <a:xfrm>
            <a:off x="76200" y="304800"/>
            <a:ext cx="8991600" cy="61722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57200" y="1447800"/>
            <a:ext cx="8229600" cy="4525963"/>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6600" dirty="0" smtClean="0">
                <a:solidFill>
                  <a:schemeClr val="tx1">
                    <a:lumMod val="95000"/>
                  </a:schemeClr>
                </a:solidFill>
              </a:rPr>
              <a:t>IMPLEMENTACIÓN DEL SISTEMA DE CONTROL</a:t>
            </a:r>
            <a:endParaRPr kumimoji="0" lang="en-US" sz="6600" b="0"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3429000"/>
          <a:ext cx="4811395" cy="2819399"/>
        </p:xfrm>
        <a:graphic>
          <a:graphicData uri="http://schemas.openxmlformats.org/drawingml/2006/table">
            <a:tbl>
              <a:tblPr>
                <a:tableStyleId>{3C2FFA5D-87B4-456A-9821-1D502468CF0F}</a:tableStyleId>
              </a:tblPr>
              <a:tblGrid>
                <a:gridCol w="2405380"/>
                <a:gridCol w="2406015"/>
              </a:tblGrid>
              <a:tr h="350979">
                <a:tc>
                  <a:txBody>
                    <a:bodyPr/>
                    <a:lstStyle/>
                    <a:p>
                      <a:pPr marL="0" marR="0" algn="ctr">
                        <a:spcBef>
                          <a:spcPts val="0"/>
                        </a:spcBef>
                        <a:spcAft>
                          <a:spcPts val="0"/>
                        </a:spcAft>
                      </a:pPr>
                      <a:r>
                        <a:rPr lang="es-ES" sz="1600" dirty="0"/>
                        <a:t>NÚMERO DE RANURA</a:t>
                      </a:r>
                      <a:endParaRPr lang="en-US" sz="1600" dirty="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a:t>TIPO DE MÓDULO</a:t>
                      </a:r>
                      <a:endParaRPr lang="en-US" sz="160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dirty="0"/>
                        <a:t>0</a:t>
                      </a:r>
                      <a:endParaRPr lang="en-US" sz="1600" dirty="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dirty="0"/>
                        <a:t>Controlador</a:t>
                      </a:r>
                      <a:endParaRPr lang="en-US" sz="1600" dirty="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a:t>1</a:t>
                      </a:r>
                      <a:endParaRPr lang="en-US" sz="160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dirty="0"/>
                        <a:t>Entradas Digitales</a:t>
                      </a:r>
                      <a:endParaRPr lang="en-US" sz="1600" dirty="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dirty="0"/>
                        <a:t>2</a:t>
                      </a:r>
                      <a:endParaRPr lang="en-US" sz="1600" dirty="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dirty="0"/>
                        <a:t>Salidas Digitales</a:t>
                      </a:r>
                      <a:endParaRPr lang="en-US" sz="1600" dirty="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a:t>3</a:t>
                      </a:r>
                      <a:endParaRPr lang="en-US" sz="160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dirty="0"/>
                        <a:t>Entradas Analógicas</a:t>
                      </a:r>
                      <a:endParaRPr lang="en-US" sz="1600" dirty="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dirty="0"/>
                        <a:t>4</a:t>
                      </a:r>
                      <a:endParaRPr lang="en-US" sz="1600" dirty="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dirty="0"/>
                        <a:t>Salidas Analógicas</a:t>
                      </a:r>
                      <a:endParaRPr lang="en-US" sz="1600" dirty="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dirty="0"/>
                        <a:t>5</a:t>
                      </a:r>
                      <a:endParaRPr lang="en-US" sz="1600" dirty="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dirty="0"/>
                        <a:t>Entradas RTD</a:t>
                      </a:r>
                      <a:endParaRPr lang="en-US" sz="1600" dirty="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a:t>6</a:t>
                      </a:r>
                      <a:endParaRPr lang="en-US" sz="160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a:t>Libre</a:t>
                      </a:r>
                      <a:endParaRPr lang="en-US" sz="160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a:t>7</a:t>
                      </a:r>
                      <a:endParaRPr lang="en-US" sz="160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dirty="0"/>
                        <a:t>Entradas RTD</a:t>
                      </a:r>
                      <a:endParaRPr lang="en-US" sz="1600" dirty="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dirty="0"/>
                        <a:t>8</a:t>
                      </a:r>
                      <a:endParaRPr lang="en-US" sz="1600" dirty="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dirty="0"/>
                        <a:t>Ethernet</a:t>
                      </a:r>
                      <a:endParaRPr lang="en-US" sz="1600" dirty="0">
                        <a:solidFill>
                          <a:schemeClr val="bg1"/>
                        </a:solidFill>
                        <a:latin typeface="Times New Roman"/>
                        <a:ea typeface="Times New Roman"/>
                      </a:endParaRPr>
                    </a:p>
                  </a:txBody>
                  <a:tcPr marL="68580" marR="68580" marT="0" marB="0" anchor="ctr"/>
                </a:tc>
              </a:tr>
              <a:tr h="246842">
                <a:tc>
                  <a:txBody>
                    <a:bodyPr/>
                    <a:lstStyle/>
                    <a:p>
                      <a:pPr marL="0" marR="0" algn="ctr">
                        <a:spcBef>
                          <a:spcPts val="0"/>
                        </a:spcBef>
                        <a:spcAft>
                          <a:spcPts val="0"/>
                        </a:spcAft>
                      </a:pPr>
                      <a:r>
                        <a:rPr lang="es-ES" sz="1600"/>
                        <a:t>9</a:t>
                      </a:r>
                      <a:endParaRPr lang="en-US" sz="1600">
                        <a:solidFill>
                          <a:schemeClr val="bg1"/>
                        </a:solidFill>
                        <a:latin typeface="Times New Roman"/>
                        <a:ea typeface="Times New Roman"/>
                      </a:endParaRPr>
                    </a:p>
                  </a:txBody>
                  <a:tcPr marL="68580" marR="68580" marT="0" marB="0" anchor="ctr"/>
                </a:tc>
                <a:tc>
                  <a:txBody>
                    <a:bodyPr/>
                    <a:lstStyle/>
                    <a:p>
                      <a:pPr marL="0" marR="0" algn="ctr">
                        <a:spcBef>
                          <a:spcPts val="0"/>
                        </a:spcBef>
                        <a:spcAft>
                          <a:spcPts val="0"/>
                        </a:spcAft>
                      </a:pPr>
                      <a:r>
                        <a:rPr lang="es-ES" sz="1600" dirty="0"/>
                        <a:t>Ethernet</a:t>
                      </a:r>
                      <a:endParaRPr lang="en-US" sz="1600" dirty="0">
                        <a:solidFill>
                          <a:schemeClr val="bg1"/>
                        </a:solidFill>
                        <a:latin typeface="Times New Roman"/>
                        <a:ea typeface="Times New Roman"/>
                      </a:endParaRPr>
                    </a:p>
                  </a:txBody>
                  <a:tcPr marL="68580" marR="68580" marT="0" marB="0" anchor="ctr"/>
                </a:tc>
              </a:tr>
            </a:tbl>
          </a:graphicData>
        </a:graphic>
      </p:graphicFrame>
      <p:pic>
        <p:nvPicPr>
          <p:cNvPr id="3" name="Picture 2" descr="C:\Users\Alexis\Desktop\FOTOS PROYECTO TESIS\2012-10-27 07.06.47.jpg"/>
          <p:cNvPicPr/>
          <p:nvPr/>
        </p:nvPicPr>
        <p:blipFill rotWithShape="1">
          <a:blip r:embed="rId2" cstate="print"/>
          <a:srcRect b="24402"/>
          <a:stretch/>
        </p:blipFill>
        <p:spPr bwMode="auto">
          <a:xfrm>
            <a:off x="5638800" y="4114800"/>
            <a:ext cx="3112827" cy="1600200"/>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609600" y="1828800"/>
            <a:ext cx="7924800" cy="1107996"/>
          </a:xfrm>
          <a:prstGeom prst="rect">
            <a:avLst/>
          </a:prstGeom>
        </p:spPr>
        <p:txBody>
          <a:bodyPr wrap="square">
            <a:spAutoFit/>
          </a:bodyPr>
          <a:lstStyle/>
          <a:p>
            <a:r>
              <a:rPr lang="es-EC" sz="2200" dirty="0" smtClean="0"/>
              <a:t>Se dispone del chasis de 10 ranuras con la fuente de alimentación ya conectada. Se conecta el controlador y demás módulos en el orden establecido, tal como lo indica la Tabla.</a:t>
            </a:r>
            <a:endParaRPr lang="en-US" sz="2200" dirty="0"/>
          </a:p>
        </p:txBody>
      </p:sp>
      <p:sp>
        <p:nvSpPr>
          <p:cNvPr id="5" name="2 Marcador de contenido"/>
          <p:cNvSpPr txBox="1">
            <a:spLocks/>
          </p:cNvSpPr>
          <p:nvPr/>
        </p:nvSpPr>
        <p:spPr>
          <a:xfrm>
            <a:off x="838200" y="762000"/>
            <a:ext cx="76962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noProof="0" dirty="0" smtClean="0">
                <a:solidFill>
                  <a:schemeClr val="tx1">
                    <a:lumMod val="95000"/>
                  </a:schemeClr>
                </a:solidFill>
              </a:rPr>
              <a:t>Pruebas internas de funcionamiento</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57200" y="990600"/>
            <a:ext cx="8229600" cy="4525963"/>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s-EC" sz="6600" b="0" i="0" u="none" strike="noStrike" kern="1200" cap="none" spc="0" normalizeH="0" baseline="0" noProof="0" dirty="0" smtClean="0">
                <a:ln>
                  <a:noFill/>
                </a:ln>
                <a:solidFill>
                  <a:schemeClr val="tx1">
                    <a:lumMod val="95000"/>
                  </a:schemeClr>
                </a:solidFill>
                <a:effectLst/>
                <a:uLnTx/>
                <a:uFillTx/>
                <a:latin typeface="+mn-lt"/>
                <a:ea typeface="+mn-ea"/>
                <a:cs typeface="+mn-cs"/>
              </a:rPr>
              <a:t>INTRODUCCIÓN</a:t>
            </a:r>
            <a:endParaRPr kumimoji="0" lang="en-US" sz="6600" b="0"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09-17 17.42.21.jpg"/>
          <p:cNvPicPr/>
          <p:nvPr/>
        </p:nvPicPr>
        <p:blipFill>
          <a:blip r:embed="rId2" cstate="print"/>
          <a:srcRect t="17339" b="29839"/>
          <a:stretch>
            <a:fillRect/>
          </a:stretch>
        </p:blipFill>
        <p:spPr bwMode="auto">
          <a:xfrm>
            <a:off x="2209800" y="2667000"/>
            <a:ext cx="5029200" cy="1996440"/>
          </a:xfrm>
          <a:prstGeom prst="rect">
            <a:avLst/>
          </a:prstGeom>
          <a:noFill/>
          <a:ln w="9525">
            <a:noFill/>
            <a:miter lim="800000"/>
            <a:headEnd/>
            <a:tailEnd/>
          </a:ln>
        </p:spPr>
      </p:pic>
      <p:sp>
        <p:nvSpPr>
          <p:cNvPr id="3" name="Rectangle 2"/>
          <p:cNvSpPr/>
          <p:nvPr/>
        </p:nvSpPr>
        <p:spPr>
          <a:xfrm>
            <a:off x="381000" y="838200"/>
            <a:ext cx="8229600" cy="1323439"/>
          </a:xfrm>
          <a:prstGeom prst="rect">
            <a:avLst/>
          </a:prstGeom>
        </p:spPr>
        <p:txBody>
          <a:bodyPr wrap="square">
            <a:spAutoFit/>
          </a:bodyPr>
          <a:lstStyle/>
          <a:p>
            <a:pPr algn="just"/>
            <a:r>
              <a:rPr lang="es-EC" sz="2000" dirty="0" smtClean="0"/>
              <a:t>Luego de conectar los módulos en el chasis se procede a conectar el computador y el Panel View (Figura 100), los mismos que se comunican con el PLC vía Ethernet por lo que se requiere dos cables de tipo UTP directos con conector RJ45. </a:t>
            </a:r>
            <a:endParaRPr lang="en-US" sz="2000" dirty="0"/>
          </a:p>
        </p:txBody>
      </p:sp>
      <p:sp>
        <p:nvSpPr>
          <p:cNvPr id="4" name="Rectangle 3"/>
          <p:cNvSpPr/>
          <p:nvPr/>
        </p:nvSpPr>
        <p:spPr>
          <a:xfrm>
            <a:off x="533400" y="5029200"/>
            <a:ext cx="8001000" cy="1323439"/>
          </a:xfrm>
          <a:prstGeom prst="rect">
            <a:avLst/>
          </a:prstGeom>
        </p:spPr>
        <p:txBody>
          <a:bodyPr wrap="square">
            <a:spAutoFit/>
          </a:bodyPr>
          <a:lstStyle/>
          <a:p>
            <a:pPr algn="just"/>
            <a:r>
              <a:rPr lang="es-ES_tradnl" sz="2000" dirty="0" smtClean="0"/>
              <a:t>La comunicación entre los dispositivos que componen el Sistema de Control se la realiza configurando una red Ethernet, para esto es necesario asignar direcciones IP a cada uno de los equipos así como a los módulos Ethernet conectados en el chasis. </a:t>
            </a:r>
            <a:endParaRPr lang="en-US" sz="20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C3121A\DSC01669.JPG"/>
          <p:cNvPicPr/>
          <p:nvPr/>
        </p:nvPicPr>
        <p:blipFill>
          <a:blip r:embed="rId2" cstate="print"/>
          <a:srcRect/>
          <a:stretch>
            <a:fillRect/>
          </a:stretch>
        </p:blipFill>
        <p:spPr bwMode="auto">
          <a:xfrm>
            <a:off x="457200" y="3048000"/>
            <a:ext cx="3886200" cy="2819400"/>
          </a:xfrm>
          <a:prstGeom prst="rect">
            <a:avLst/>
          </a:prstGeom>
          <a:noFill/>
          <a:ln w="9525">
            <a:noFill/>
            <a:miter lim="800000"/>
            <a:headEnd/>
            <a:tailEnd/>
          </a:ln>
        </p:spPr>
      </p:pic>
      <p:pic>
        <p:nvPicPr>
          <p:cNvPr id="3" name="Picture 2" descr="C:\Users\Alexis\Desktop\C3121A\DSC01678.JPG"/>
          <p:cNvPicPr/>
          <p:nvPr/>
        </p:nvPicPr>
        <p:blipFill>
          <a:blip r:embed="rId3" cstate="print"/>
          <a:srcRect/>
          <a:stretch>
            <a:fillRect/>
          </a:stretch>
        </p:blipFill>
        <p:spPr bwMode="auto">
          <a:xfrm>
            <a:off x="4876800" y="3124200"/>
            <a:ext cx="3495675" cy="2659857"/>
          </a:xfrm>
          <a:prstGeom prst="rect">
            <a:avLst/>
          </a:prstGeom>
          <a:noFill/>
          <a:ln w="9525">
            <a:noFill/>
            <a:miter lim="800000"/>
            <a:headEnd/>
            <a:tailEnd/>
          </a:ln>
        </p:spPr>
      </p:pic>
      <p:sp>
        <p:nvSpPr>
          <p:cNvPr id="4" name="2 Marcador de contenido"/>
          <p:cNvSpPr txBox="1">
            <a:spLocks/>
          </p:cNvSpPr>
          <p:nvPr/>
        </p:nvSpPr>
        <p:spPr>
          <a:xfrm>
            <a:off x="838200" y="762000"/>
            <a:ext cx="76962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noProof="0" dirty="0" smtClean="0">
                <a:solidFill>
                  <a:schemeClr val="tx1">
                    <a:lumMod val="95000"/>
                  </a:schemeClr>
                </a:solidFill>
              </a:rPr>
              <a:t>Implementación en campo</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5" name="2 Marcador de contenido"/>
          <p:cNvSpPr txBox="1">
            <a:spLocks/>
          </p:cNvSpPr>
          <p:nvPr/>
        </p:nvSpPr>
        <p:spPr>
          <a:xfrm>
            <a:off x="457200" y="1752600"/>
            <a:ext cx="67818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000" b="1" noProof="0" dirty="0" smtClean="0">
                <a:solidFill>
                  <a:schemeClr val="tx1">
                    <a:lumMod val="95000"/>
                  </a:schemeClr>
                </a:solidFill>
              </a:rPr>
              <a:t>1.   Desmontaje de los elementos a ser reemplazados</a:t>
            </a:r>
            <a:endParaRPr kumimoji="0" lang="en-US" sz="20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C3121A\DSC01684.JPG"/>
          <p:cNvPicPr/>
          <p:nvPr/>
        </p:nvPicPr>
        <p:blipFill>
          <a:blip r:embed="rId2" cstate="print"/>
          <a:srcRect/>
          <a:stretch>
            <a:fillRect/>
          </a:stretch>
        </p:blipFill>
        <p:spPr bwMode="auto">
          <a:xfrm>
            <a:off x="228600" y="1143000"/>
            <a:ext cx="4267200" cy="3276600"/>
          </a:xfrm>
          <a:prstGeom prst="rect">
            <a:avLst/>
          </a:prstGeom>
          <a:noFill/>
          <a:ln w="9525">
            <a:noFill/>
            <a:miter lim="800000"/>
            <a:headEnd/>
            <a:tailEnd/>
          </a:ln>
        </p:spPr>
      </p:pic>
      <p:pic>
        <p:nvPicPr>
          <p:cNvPr id="3" name="Picture 2" descr="C:\Users\Alexis\Desktop\C3121A\DSC01679.JPG"/>
          <p:cNvPicPr/>
          <p:nvPr/>
        </p:nvPicPr>
        <p:blipFill rotWithShape="1">
          <a:blip r:embed="rId3" cstate="print"/>
          <a:srcRect t="13158"/>
          <a:stretch/>
        </p:blipFill>
        <p:spPr bwMode="auto">
          <a:xfrm>
            <a:off x="5029200" y="3276600"/>
            <a:ext cx="3613245" cy="27432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1-16 10.29.05.jpg"/>
          <p:cNvPicPr/>
          <p:nvPr/>
        </p:nvPicPr>
        <p:blipFill>
          <a:blip r:embed="rId2" cstate="print"/>
          <a:srcRect/>
          <a:stretch>
            <a:fillRect/>
          </a:stretch>
        </p:blipFill>
        <p:spPr bwMode="auto">
          <a:xfrm>
            <a:off x="304800" y="1143000"/>
            <a:ext cx="4191000" cy="3200400"/>
          </a:xfrm>
          <a:prstGeom prst="rect">
            <a:avLst/>
          </a:prstGeom>
          <a:noFill/>
          <a:ln w="9525">
            <a:noFill/>
            <a:miter lim="800000"/>
            <a:headEnd/>
            <a:tailEnd/>
          </a:ln>
        </p:spPr>
      </p:pic>
      <p:pic>
        <p:nvPicPr>
          <p:cNvPr id="3" name="Picture 2" descr="C:\Users\Alexis\Desktop\FOTOS PROYECTO TESIS\2012-11-16 10.42.24.jpg"/>
          <p:cNvPicPr/>
          <p:nvPr/>
        </p:nvPicPr>
        <p:blipFill rotWithShape="1">
          <a:blip r:embed="rId3" cstate="print"/>
          <a:srcRect t="5269"/>
          <a:stretch/>
        </p:blipFill>
        <p:spPr bwMode="auto">
          <a:xfrm>
            <a:off x="5105400" y="3505200"/>
            <a:ext cx="3681484" cy="2682797"/>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C3121A\DSC01697.JPG"/>
          <p:cNvPicPr/>
          <p:nvPr/>
        </p:nvPicPr>
        <p:blipFill>
          <a:blip r:embed="rId2" cstate="print"/>
          <a:srcRect b="45599"/>
          <a:stretch>
            <a:fillRect/>
          </a:stretch>
        </p:blipFill>
        <p:spPr bwMode="auto">
          <a:xfrm>
            <a:off x="685800" y="2438400"/>
            <a:ext cx="3324225" cy="1524000"/>
          </a:xfrm>
          <a:prstGeom prst="rect">
            <a:avLst/>
          </a:prstGeom>
          <a:noFill/>
          <a:ln w="9525">
            <a:noFill/>
            <a:miter lim="800000"/>
            <a:headEnd/>
            <a:tailEnd/>
          </a:ln>
        </p:spPr>
      </p:pic>
      <p:pic>
        <p:nvPicPr>
          <p:cNvPr id="3" name="Picture 2" descr="C:\Users\Alexis\Desktop\FOTOS PROYECTO TESIS\2012-11-19 09.40.23.jpg"/>
          <p:cNvPicPr/>
          <p:nvPr/>
        </p:nvPicPr>
        <p:blipFill>
          <a:blip r:embed="rId3" cstate="print"/>
          <a:srcRect r="11433"/>
          <a:stretch>
            <a:fillRect/>
          </a:stretch>
        </p:blipFill>
        <p:spPr bwMode="auto">
          <a:xfrm>
            <a:off x="4572000" y="2667000"/>
            <a:ext cx="3962400" cy="3581400"/>
          </a:xfrm>
          <a:prstGeom prst="rect">
            <a:avLst/>
          </a:prstGeom>
          <a:noFill/>
          <a:ln w="9525">
            <a:noFill/>
            <a:miter lim="800000"/>
            <a:headEnd/>
            <a:tailEnd/>
          </a:ln>
        </p:spPr>
      </p:pic>
      <p:sp>
        <p:nvSpPr>
          <p:cNvPr id="4" name="2 Marcador de contenido"/>
          <p:cNvSpPr txBox="1">
            <a:spLocks/>
          </p:cNvSpPr>
          <p:nvPr/>
        </p:nvSpPr>
        <p:spPr>
          <a:xfrm>
            <a:off x="457200" y="1143000"/>
            <a:ext cx="60198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400" b="1" dirty="0" smtClean="0">
                <a:solidFill>
                  <a:schemeClr val="tx1">
                    <a:lumMod val="95000"/>
                  </a:schemeClr>
                </a:solidFill>
              </a:rPr>
              <a:t>2</a:t>
            </a:r>
            <a:r>
              <a:rPr lang="es-EC" sz="2400" b="1" noProof="0" dirty="0" smtClean="0">
                <a:solidFill>
                  <a:schemeClr val="tx1">
                    <a:lumMod val="95000"/>
                  </a:schemeClr>
                </a:solidFill>
              </a:rPr>
              <a:t>.   Montaje nuevo Sistema de Control</a:t>
            </a:r>
            <a:endParaRPr kumimoji="0" lang="en-US" sz="24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C3121A\DSC01701.JPG"/>
          <p:cNvPicPr/>
          <p:nvPr/>
        </p:nvPicPr>
        <p:blipFill rotWithShape="1">
          <a:blip r:embed="rId2" cstate="print"/>
          <a:srcRect l="11571" b="25347"/>
          <a:stretch/>
        </p:blipFill>
        <p:spPr bwMode="auto">
          <a:xfrm>
            <a:off x="381000" y="1295400"/>
            <a:ext cx="3733800" cy="2362200"/>
          </a:xfrm>
          <a:prstGeom prst="rect">
            <a:avLst/>
          </a:prstGeom>
          <a:noFill/>
          <a:ln>
            <a:noFill/>
          </a:ln>
          <a:extLst>
            <a:ext uri="{53640926-AAD7-44D8-BBD7-CCE9431645EC}">
              <a14:shadowObscured xmlns:a14="http://schemas.microsoft.com/office/drawing/2010/main"/>
            </a:ext>
          </a:extLst>
        </p:spPr>
      </p:pic>
      <p:pic>
        <p:nvPicPr>
          <p:cNvPr id="3" name="Picture 2" descr="C:\Users\Alexis\Desktop\C3121A\DSC01702.JPG"/>
          <p:cNvPicPr/>
          <p:nvPr/>
        </p:nvPicPr>
        <p:blipFill>
          <a:blip r:embed="rId3" cstate="print"/>
          <a:srcRect l="8768" r="10426"/>
          <a:stretch>
            <a:fillRect/>
          </a:stretch>
        </p:blipFill>
        <p:spPr bwMode="auto">
          <a:xfrm>
            <a:off x="4495800" y="2286000"/>
            <a:ext cx="4114800" cy="40386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1-19 16.14.06.jpg"/>
          <p:cNvPicPr/>
          <p:nvPr/>
        </p:nvPicPr>
        <p:blipFill>
          <a:blip r:embed="rId2" cstate="print"/>
          <a:srcRect/>
          <a:stretch>
            <a:fillRect/>
          </a:stretch>
        </p:blipFill>
        <p:spPr bwMode="auto">
          <a:xfrm>
            <a:off x="381000" y="1295400"/>
            <a:ext cx="3886200" cy="3124200"/>
          </a:xfrm>
          <a:prstGeom prst="rect">
            <a:avLst/>
          </a:prstGeom>
          <a:noFill/>
          <a:ln w="9525">
            <a:noFill/>
            <a:miter lim="800000"/>
            <a:headEnd/>
            <a:tailEnd/>
          </a:ln>
        </p:spPr>
      </p:pic>
      <p:pic>
        <p:nvPicPr>
          <p:cNvPr id="3" name="Picture 2" descr="C:\Users\Alexis\Desktop\FOTOS PROYECTO TESIS\2012-11-20 10.51.21.jpg"/>
          <p:cNvPicPr/>
          <p:nvPr/>
        </p:nvPicPr>
        <p:blipFill>
          <a:blip r:embed="rId3" cstate="print"/>
          <a:srcRect/>
          <a:stretch>
            <a:fillRect/>
          </a:stretch>
        </p:blipFill>
        <p:spPr bwMode="auto">
          <a:xfrm>
            <a:off x="4648200" y="2362200"/>
            <a:ext cx="4114800" cy="35814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1-20 15.28.31.jpg"/>
          <p:cNvPicPr/>
          <p:nvPr/>
        </p:nvPicPr>
        <p:blipFill>
          <a:blip r:embed="rId2" cstate="print"/>
          <a:srcRect b="8065"/>
          <a:stretch>
            <a:fillRect/>
          </a:stretch>
        </p:blipFill>
        <p:spPr bwMode="auto">
          <a:xfrm>
            <a:off x="533400" y="457200"/>
            <a:ext cx="3810000" cy="4648200"/>
          </a:xfrm>
          <a:prstGeom prst="rect">
            <a:avLst/>
          </a:prstGeom>
          <a:noFill/>
          <a:ln w="9525">
            <a:noFill/>
            <a:miter lim="800000"/>
            <a:headEnd/>
            <a:tailEnd/>
          </a:ln>
        </p:spPr>
      </p:pic>
      <p:pic>
        <p:nvPicPr>
          <p:cNvPr id="3" name="Picture 2" descr="C:\Users\Alexis\Desktop\FOTOS PROYECTO TESIS\2012-11-21 16.01.04.jpg"/>
          <p:cNvPicPr/>
          <p:nvPr/>
        </p:nvPicPr>
        <p:blipFill>
          <a:blip r:embed="rId3" cstate="print"/>
          <a:srcRect l="6885"/>
          <a:stretch>
            <a:fillRect/>
          </a:stretch>
        </p:blipFill>
        <p:spPr bwMode="auto">
          <a:xfrm>
            <a:off x="4953000" y="1828800"/>
            <a:ext cx="3772468" cy="458609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1-26 17.39.08.jpg"/>
          <p:cNvPicPr/>
          <p:nvPr/>
        </p:nvPicPr>
        <p:blipFill>
          <a:blip r:embed="rId2" cstate="print"/>
          <a:srcRect/>
          <a:stretch>
            <a:fillRect/>
          </a:stretch>
        </p:blipFill>
        <p:spPr bwMode="auto">
          <a:xfrm>
            <a:off x="2895600" y="1676400"/>
            <a:ext cx="3886200" cy="4800600"/>
          </a:xfrm>
          <a:prstGeom prst="rect">
            <a:avLst/>
          </a:prstGeom>
          <a:noFill/>
          <a:ln w="9525">
            <a:noFill/>
            <a:miter lim="800000"/>
            <a:headEnd/>
            <a:tailEnd/>
          </a:ln>
        </p:spPr>
      </p:pic>
      <p:sp>
        <p:nvSpPr>
          <p:cNvPr id="3" name="2 Marcador de contenido"/>
          <p:cNvSpPr txBox="1">
            <a:spLocks/>
          </p:cNvSpPr>
          <p:nvPr/>
        </p:nvSpPr>
        <p:spPr>
          <a:xfrm>
            <a:off x="2209800" y="762000"/>
            <a:ext cx="48768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noProof="0" dirty="0" smtClean="0">
                <a:solidFill>
                  <a:schemeClr val="tx1">
                    <a:lumMod val="95000"/>
                  </a:schemeClr>
                </a:solidFill>
              </a:rPr>
              <a:t>  PRUEBAS DE CAMPO</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76" descr="C:\Users\Fabian Lopez\Downloads\la fot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914400"/>
            <a:ext cx="4150937" cy="5710990"/>
          </a:xfrm>
          <a:prstGeom prst="rect">
            <a:avLst/>
          </a:prstGeom>
          <a:noFill/>
          <a:ln>
            <a:noFill/>
          </a:ln>
        </p:spPr>
      </p:pic>
      <p:sp>
        <p:nvSpPr>
          <p:cNvPr id="3" name="Rectangle 2"/>
          <p:cNvSpPr/>
          <p:nvPr/>
        </p:nvSpPr>
        <p:spPr>
          <a:xfrm>
            <a:off x="533400" y="2362200"/>
            <a:ext cx="3276600" cy="4114800"/>
          </a:xfrm>
          <a:prstGeom prst="rect">
            <a:avLst/>
          </a:prstGeom>
        </p:spPr>
        <p:txBody>
          <a:bodyPr wrap="square">
            <a:spAutoFit/>
          </a:bodyPr>
          <a:lstStyle/>
          <a:p>
            <a:pPr algn="ctr"/>
            <a:r>
              <a:rPr lang="es-ES_tradnl" sz="2200" dirty="0" smtClean="0"/>
              <a:t>Las pruebas punto a punto consisten básicamente en realizar pruebas de las señales de la instrumentación de campo, para esto basándose en los diagramas eléctricos del compresor se comprueba el funcionamiento y estado de cada una de las señales</a:t>
            </a:r>
            <a:endParaRPr lang="en-US" sz="2200" dirty="0"/>
          </a:p>
        </p:txBody>
      </p:sp>
      <p:sp>
        <p:nvSpPr>
          <p:cNvPr id="4" name="2 Marcador de contenido"/>
          <p:cNvSpPr txBox="1">
            <a:spLocks/>
          </p:cNvSpPr>
          <p:nvPr/>
        </p:nvSpPr>
        <p:spPr>
          <a:xfrm>
            <a:off x="304800" y="1219200"/>
            <a:ext cx="33528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noProof="0" dirty="0" smtClean="0">
                <a:solidFill>
                  <a:schemeClr val="tx1">
                    <a:lumMod val="95000"/>
                  </a:schemeClr>
                </a:solidFill>
              </a:rPr>
              <a:t>  1. Pruebas Punto a Punto</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447800" y="2362200"/>
          <a:ext cx="6705600" cy="347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200400" y="990600"/>
            <a:ext cx="2872902" cy="923330"/>
          </a:xfrm>
          <a:prstGeom prst="rect">
            <a:avLst/>
          </a:prstGeom>
          <a:noFill/>
        </p:spPr>
        <p:txBody>
          <a:bodyPr wrap="none" lIns="91440" tIns="45720" rIns="91440" bIns="45720">
            <a:spAutoFit/>
          </a:bodyPr>
          <a:lstStyle/>
          <a:p>
            <a:pPr algn="ctr"/>
            <a:r>
              <a:rPr lang="es-E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REPSOL</a:t>
            </a:r>
            <a:endPar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2-11 17.42.43.jpg"/>
          <p:cNvPicPr/>
          <p:nvPr/>
        </p:nvPicPr>
        <p:blipFill>
          <a:blip r:embed="rId2" cstate="print"/>
          <a:srcRect/>
          <a:stretch>
            <a:fillRect/>
          </a:stretch>
        </p:blipFill>
        <p:spPr bwMode="auto">
          <a:xfrm>
            <a:off x="2819400" y="3505200"/>
            <a:ext cx="4148919" cy="3112905"/>
          </a:xfrm>
          <a:prstGeom prst="rect">
            <a:avLst/>
          </a:prstGeom>
          <a:noFill/>
          <a:ln w="9525">
            <a:noFill/>
            <a:miter lim="800000"/>
            <a:headEnd/>
            <a:tailEnd/>
          </a:ln>
        </p:spPr>
      </p:pic>
      <p:sp>
        <p:nvSpPr>
          <p:cNvPr id="3" name="Rectangle 2"/>
          <p:cNvSpPr/>
          <p:nvPr/>
        </p:nvSpPr>
        <p:spPr>
          <a:xfrm>
            <a:off x="304800" y="1752600"/>
            <a:ext cx="8229600" cy="1323439"/>
          </a:xfrm>
          <a:prstGeom prst="rect">
            <a:avLst/>
          </a:prstGeom>
        </p:spPr>
        <p:txBody>
          <a:bodyPr wrap="square">
            <a:spAutoFit/>
          </a:bodyPr>
          <a:lstStyle/>
          <a:p>
            <a:pPr algn="just"/>
            <a:r>
              <a:rPr lang="es-EC" sz="2000" dirty="0" smtClean="0"/>
              <a:t>El objetivo de estas pruebas es comprobar que el Sistema de Control trabaje correctamente en conjunto, es decir, verificar el funcionamiento de la instrumentación de campo y su operabilidad así como probar la lógica de control programada y observar el funcionamiento de la HMI.</a:t>
            </a:r>
            <a:endParaRPr lang="en-US" sz="2000" dirty="0"/>
          </a:p>
        </p:txBody>
      </p:sp>
      <p:sp>
        <p:nvSpPr>
          <p:cNvPr id="4" name="2 Marcador de contenido"/>
          <p:cNvSpPr txBox="1">
            <a:spLocks/>
          </p:cNvSpPr>
          <p:nvPr/>
        </p:nvSpPr>
        <p:spPr>
          <a:xfrm>
            <a:off x="0" y="914400"/>
            <a:ext cx="63246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noProof="0" dirty="0" smtClean="0">
                <a:solidFill>
                  <a:schemeClr val="tx1">
                    <a:lumMod val="95000"/>
                  </a:schemeClr>
                </a:solidFill>
              </a:rPr>
              <a:t>  2. Pruebas de Operabilidad</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2-11 17.54.39.jpg"/>
          <p:cNvPicPr/>
          <p:nvPr/>
        </p:nvPicPr>
        <p:blipFill>
          <a:blip r:embed="rId2" cstate="print"/>
          <a:srcRect b="7792"/>
          <a:stretch>
            <a:fillRect/>
          </a:stretch>
        </p:blipFill>
        <p:spPr bwMode="auto">
          <a:xfrm>
            <a:off x="5867400" y="2590800"/>
            <a:ext cx="2347415" cy="2733730"/>
          </a:xfrm>
          <a:prstGeom prst="rect">
            <a:avLst/>
          </a:prstGeom>
          <a:noFill/>
          <a:ln w="9525">
            <a:noFill/>
            <a:miter lim="800000"/>
            <a:headEnd/>
            <a:tailEnd/>
          </a:ln>
        </p:spPr>
      </p:pic>
      <p:sp>
        <p:nvSpPr>
          <p:cNvPr id="4" name="Rectangle 3"/>
          <p:cNvSpPr/>
          <p:nvPr/>
        </p:nvSpPr>
        <p:spPr>
          <a:xfrm>
            <a:off x="457200" y="2133600"/>
            <a:ext cx="4572000" cy="3477875"/>
          </a:xfrm>
          <a:prstGeom prst="rect">
            <a:avLst/>
          </a:prstGeom>
        </p:spPr>
        <p:txBody>
          <a:bodyPr>
            <a:spAutoFit/>
          </a:bodyPr>
          <a:lstStyle/>
          <a:p>
            <a:pPr algn="ctr"/>
            <a:r>
              <a:rPr lang="es-ES_tradnl" sz="2200" dirty="0" smtClean="0"/>
              <a:t>Luego de que se han realizado las pruebas punto a punto y las pruebas de funcionamiento y operabilidad del sistema el Compresor de Gas se encuentra listo para arrancar, sin embargo en las pruebas de arranque se tiene algunos inconvenientes, uno de ellos el mal funcionamiento de la válvula que controla el ingreso del gas a los filtros</a:t>
            </a:r>
            <a:endParaRPr lang="en-US" sz="2200" dirty="0"/>
          </a:p>
        </p:txBody>
      </p:sp>
      <p:sp>
        <p:nvSpPr>
          <p:cNvPr id="5" name="2 Marcador de contenido"/>
          <p:cNvSpPr txBox="1">
            <a:spLocks/>
          </p:cNvSpPr>
          <p:nvPr/>
        </p:nvSpPr>
        <p:spPr>
          <a:xfrm>
            <a:off x="381000" y="914400"/>
            <a:ext cx="51054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noProof="0" dirty="0" smtClean="0">
                <a:solidFill>
                  <a:schemeClr val="tx1">
                    <a:lumMod val="95000"/>
                  </a:schemeClr>
                </a:solidFill>
              </a:rPr>
              <a:t>  3. Pruebas de arranque</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2-03 21.21.39.jpg"/>
          <p:cNvPicPr/>
          <p:nvPr/>
        </p:nvPicPr>
        <p:blipFill>
          <a:blip r:embed="rId2" cstate="print"/>
          <a:srcRect l="6572" t="9002" r="7260" b="3406"/>
          <a:stretch>
            <a:fillRect/>
          </a:stretch>
        </p:blipFill>
        <p:spPr bwMode="auto">
          <a:xfrm>
            <a:off x="1981200" y="2362200"/>
            <a:ext cx="5562600" cy="4191000"/>
          </a:xfrm>
          <a:prstGeom prst="rect">
            <a:avLst/>
          </a:prstGeom>
          <a:noFill/>
          <a:ln w="9525">
            <a:noFill/>
            <a:miter lim="800000"/>
            <a:headEnd/>
            <a:tailEnd/>
          </a:ln>
        </p:spPr>
      </p:pic>
      <p:sp>
        <p:nvSpPr>
          <p:cNvPr id="3" name="Rectangle 2"/>
          <p:cNvSpPr/>
          <p:nvPr/>
        </p:nvSpPr>
        <p:spPr>
          <a:xfrm>
            <a:off x="685800" y="990600"/>
            <a:ext cx="7848600" cy="1015663"/>
          </a:xfrm>
          <a:prstGeom prst="rect">
            <a:avLst/>
          </a:prstGeom>
        </p:spPr>
        <p:txBody>
          <a:bodyPr wrap="square">
            <a:spAutoFit/>
          </a:bodyPr>
          <a:lstStyle/>
          <a:p>
            <a:pPr algn="just"/>
            <a:r>
              <a:rPr lang="es-EC" sz="2000" dirty="0" smtClean="0"/>
              <a:t>Mientras el compresor está en funcionamiento se varía el set point de la presión de gas de entrada a 100 PSI, la válvula de venteo se encuentra abierta al 100% y la variable de proceso es de 101,9 PSI.</a:t>
            </a:r>
            <a:endParaRPr lang="en-US" sz="20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2-03 21.39.50.jpg"/>
          <p:cNvPicPr/>
          <p:nvPr/>
        </p:nvPicPr>
        <p:blipFill>
          <a:blip r:embed="rId2" cstate="print"/>
          <a:srcRect l="3714" t="8355" r="11050" b="6005"/>
          <a:stretch>
            <a:fillRect/>
          </a:stretch>
        </p:blipFill>
        <p:spPr bwMode="auto">
          <a:xfrm>
            <a:off x="1371600" y="304800"/>
            <a:ext cx="6400800" cy="4572000"/>
          </a:xfrm>
          <a:prstGeom prst="rect">
            <a:avLst/>
          </a:prstGeom>
          <a:noFill/>
          <a:ln w="9525">
            <a:noFill/>
            <a:miter lim="800000"/>
            <a:headEnd/>
            <a:tailEnd/>
          </a:ln>
        </p:spPr>
      </p:pic>
      <p:sp>
        <p:nvSpPr>
          <p:cNvPr id="3" name="Rectangle 2"/>
          <p:cNvSpPr/>
          <p:nvPr/>
        </p:nvSpPr>
        <p:spPr>
          <a:xfrm>
            <a:off x="533400" y="5181600"/>
            <a:ext cx="8305800" cy="1323439"/>
          </a:xfrm>
          <a:prstGeom prst="rect">
            <a:avLst/>
          </a:prstGeom>
        </p:spPr>
        <p:txBody>
          <a:bodyPr wrap="square">
            <a:spAutoFit/>
          </a:bodyPr>
          <a:lstStyle/>
          <a:p>
            <a:pPr algn="just"/>
            <a:r>
              <a:rPr lang="es-EC" sz="2000" dirty="0" smtClean="0"/>
              <a:t>Al igual que se modificó el set point de la presión de entrada, se varía la presión de descarga para observar la respuesta del sistema. Se modifica el set point a 260 PSI, la válvula de recirculación actúa y se cierra a un 74,9% y la variable de proceso es de 263,1 PSI.</a:t>
            </a:r>
            <a:endParaRPr lang="en-US" sz="20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2-03 21.21.56.jpg"/>
          <p:cNvPicPr/>
          <p:nvPr/>
        </p:nvPicPr>
        <p:blipFill>
          <a:blip r:embed="rId2" cstate="print"/>
          <a:srcRect l="3505" t="2198" r="6392" b="7663"/>
          <a:stretch>
            <a:fillRect/>
          </a:stretch>
        </p:blipFill>
        <p:spPr bwMode="auto">
          <a:xfrm>
            <a:off x="1600200" y="2133600"/>
            <a:ext cx="6248400" cy="4495800"/>
          </a:xfrm>
          <a:prstGeom prst="rect">
            <a:avLst/>
          </a:prstGeom>
          <a:noFill/>
          <a:ln w="9525">
            <a:noFill/>
            <a:miter lim="800000"/>
            <a:headEnd/>
            <a:tailEnd/>
          </a:ln>
        </p:spPr>
      </p:pic>
      <p:sp>
        <p:nvSpPr>
          <p:cNvPr id="3" name="Rectangle 2"/>
          <p:cNvSpPr/>
          <p:nvPr/>
        </p:nvSpPr>
        <p:spPr>
          <a:xfrm>
            <a:off x="457200" y="685800"/>
            <a:ext cx="8458200" cy="1323439"/>
          </a:xfrm>
          <a:prstGeom prst="rect">
            <a:avLst/>
          </a:prstGeom>
        </p:spPr>
        <p:txBody>
          <a:bodyPr wrap="square">
            <a:spAutoFit/>
          </a:bodyPr>
          <a:lstStyle/>
          <a:p>
            <a:pPr algn="ctr"/>
            <a:r>
              <a:rPr lang="es-EC" sz="2000" dirty="0" smtClean="0"/>
              <a:t>Pantalla </a:t>
            </a:r>
            <a:r>
              <a:rPr lang="es-EC" sz="2000" b="1" i="1" dirty="0" smtClean="0"/>
              <a:t>Grafica Proceso</a:t>
            </a:r>
            <a:r>
              <a:rPr lang="es-EC" sz="2000" dirty="0" smtClean="0"/>
              <a:t> capturada durante las pruebas de funcionamiento realizadas,</a:t>
            </a:r>
            <a:r>
              <a:rPr lang="es-EC" sz="2000" b="1" i="1" dirty="0" smtClean="0"/>
              <a:t> </a:t>
            </a:r>
            <a:r>
              <a:rPr lang="es-EC" sz="2000" dirty="0" smtClean="0"/>
              <a:t>donde se puede observar el estado de las válvulas y los valores de presión y temperatura en las diferentes etapas del Compresor de Gas C-3121A.</a:t>
            </a:r>
            <a:endParaRPr lang="en-US" sz="20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1-30 15.36.08.jpg"/>
          <p:cNvPicPr/>
          <p:nvPr/>
        </p:nvPicPr>
        <p:blipFill>
          <a:blip r:embed="rId2" cstate="print"/>
          <a:srcRect/>
          <a:stretch>
            <a:fillRect/>
          </a:stretch>
        </p:blipFill>
        <p:spPr bwMode="auto">
          <a:xfrm>
            <a:off x="4724400" y="2514600"/>
            <a:ext cx="3972636" cy="3124200"/>
          </a:xfrm>
          <a:prstGeom prst="rect">
            <a:avLst/>
          </a:prstGeom>
          <a:noFill/>
          <a:ln w="9525">
            <a:noFill/>
            <a:miter lim="800000"/>
            <a:headEnd/>
            <a:tailEnd/>
          </a:ln>
        </p:spPr>
      </p:pic>
      <p:sp>
        <p:nvSpPr>
          <p:cNvPr id="3" name="2 Marcador de contenido"/>
          <p:cNvSpPr txBox="1">
            <a:spLocks/>
          </p:cNvSpPr>
          <p:nvPr/>
        </p:nvSpPr>
        <p:spPr>
          <a:xfrm>
            <a:off x="381000" y="914400"/>
            <a:ext cx="6934200" cy="6858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2800" b="1" noProof="0" dirty="0" smtClean="0">
                <a:solidFill>
                  <a:schemeClr val="tx1">
                    <a:lumMod val="95000"/>
                  </a:schemeClr>
                </a:solidFill>
              </a:rPr>
              <a:t>  4. Pruebas finales con filtros y turbina</a:t>
            </a:r>
            <a:endParaRPr kumimoji="0" lang="en-US" sz="28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4" name="Rectangle 3"/>
          <p:cNvSpPr/>
          <p:nvPr/>
        </p:nvSpPr>
        <p:spPr>
          <a:xfrm>
            <a:off x="381000" y="2362200"/>
            <a:ext cx="3886200" cy="3477875"/>
          </a:xfrm>
          <a:prstGeom prst="rect">
            <a:avLst/>
          </a:prstGeom>
        </p:spPr>
        <p:txBody>
          <a:bodyPr wrap="square">
            <a:spAutoFit/>
          </a:bodyPr>
          <a:lstStyle/>
          <a:p>
            <a:pPr algn="ctr"/>
            <a:r>
              <a:rPr lang="es-ES_tradnl" sz="2000" dirty="0" smtClean="0"/>
              <a:t>Las pruebas finales de funcionamiento y en donde en verdad se verifica que el sistema de control sea estable es observando la respuesta que tiene el sistema una vez que se realiza la apertura y cierre de las válvulas que se tiene en los filtros, de igual forma mediante la apertura de la válvula que permite el ingreso del gas a la turbina</a:t>
            </a:r>
            <a:endParaRPr lang="en-US" sz="20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2-11 17.44.59.jpg"/>
          <p:cNvPicPr/>
          <p:nvPr/>
        </p:nvPicPr>
        <p:blipFill>
          <a:blip r:embed="rId2" cstate="print"/>
          <a:srcRect l="7028" t="2141" r="1807" b="7126"/>
          <a:stretch>
            <a:fillRect/>
          </a:stretch>
        </p:blipFill>
        <p:spPr bwMode="auto">
          <a:xfrm>
            <a:off x="1828800" y="1371600"/>
            <a:ext cx="5943600" cy="4114800"/>
          </a:xfrm>
          <a:prstGeom prst="rect">
            <a:avLst/>
          </a:prstGeom>
          <a:noFill/>
          <a:ln w="9525">
            <a:noFill/>
            <a:miter lim="800000"/>
            <a:headEnd/>
            <a:tailEnd/>
          </a:ln>
        </p:spPr>
      </p:pic>
      <p:sp>
        <p:nvSpPr>
          <p:cNvPr id="3" name="2 Marcador de contenido"/>
          <p:cNvSpPr txBox="1">
            <a:spLocks/>
          </p:cNvSpPr>
          <p:nvPr/>
        </p:nvSpPr>
        <p:spPr>
          <a:xfrm>
            <a:off x="1905000" y="762000"/>
            <a:ext cx="5562600" cy="457200"/>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3200" b="1" noProof="0" dirty="0" smtClean="0">
                <a:solidFill>
                  <a:schemeClr val="tx1">
                    <a:lumMod val="95000"/>
                  </a:schemeClr>
                </a:solidFill>
              </a:rPr>
              <a:t>  RESULTADOS</a:t>
            </a:r>
            <a:endParaRPr kumimoji="0" lang="en-US" sz="3200" b="1" i="0" u="none"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4" name="Rectangle 3"/>
          <p:cNvSpPr/>
          <p:nvPr/>
        </p:nvSpPr>
        <p:spPr>
          <a:xfrm>
            <a:off x="685800" y="5638800"/>
            <a:ext cx="7924800" cy="1015663"/>
          </a:xfrm>
          <a:prstGeom prst="rect">
            <a:avLst/>
          </a:prstGeom>
        </p:spPr>
        <p:txBody>
          <a:bodyPr wrap="square">
            <a:spAutoFit/>
          </a:bodyPr>
          <a:lstStyle/>
          <a:p>
            <a:pPr algn="just"/>
            <a:r>
              <a:rPr lang="es-ES_tradnl" sz="2000" dirty="0" smtClean="0"/>
              <a:t>Respuesta del sistema para mantener la presión de entrada en 105 PSI, la válvula de venteo se encuentra totalmente cerrada esto es debido a que la variable de proceso aun no supera los 105 PSI</a:t>
            </a:r>
            <a:endParaRPr lang="en-US" sz="2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2-11 17.45.49.jpg"/>
          <p:cNvPicPr/>
          <p:nvPr/>
        </p:nvPicPr>
        <p:blipFill>
          <a:blip r:embed="rId2" cstate="print"/>
          <a:srcRect b="3093"/>
          <a:stretch>
            <a:fillRect/>
          </a:stretch>
        </p:blipFill>
        <p:spPr bwMode="auto">
          <a:xfrm>
            <a:off x="1524000" y="228600"/>
            <a:ext cx="6400800" cy="4724400"/>
          </a:xfrm>
          <a:prstGeom prst="rect">
            <a:avLst/>
          </a:prstGeom>
          <a:noFill/>
          <a:ln w="9525">
            <a:noFill/>
            <a:miter lim="800000"/>
            <a:headEnd/>
            <a:tailEnd/>
          </a:ln>
        </p:spPr>
      </p:pic>
      <p:sp>
        <p:nvSpPr>
          <p:cNvPr id="3" name="Rectangle 2"/>
          <p:cNvSpPr/>
          <p:nvPr/>
        </p:nvSpPr>
        <p:spPr>
          <a:xfrm>
            <a:off x="685800" y="5181600"/>
            <a:ext cx="7848600" cy="1323439"/>
          </a:xfrm>
          <a:prstGeom prst="rect">
            <a:avLst/>
          </a:prstGeom>
        </p:spPr>
        <p:txBody>
          <a:bodyPr wrap="square">
            <a:spAutoFit/>
          </a:bodyPr>
          <a:lstStyle/>
          <a:p>
            <a:pPr algn="just"/>
            <a:r>
              <a:rPr lang="es-EC" sz="2000" dirty="0" smtClean="0"/>
              <a:t>Respuesta del sistema para la presión de descarga final. Como se puede observar la variable de proceso es de 390,7 y la válvula abierta en un 67,2%. La válvula de recirculación se cierra hasta que la variable de proceso sea igual al set point. </a:t>
            </a:r>
            <a:endParaRPr lang="en-US" sz="20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l="18741" t="23958" r="59004" b="18750"/>
          <a:stretch>
            <a:fillRect/>
          </a:stretch>
        </p:blipFill>
        <p:spPr bwMode="auto">
          <a:xfrm>
            <a:off x="4419600" y="228600"/>
            <a:ext cx="4343400" cy="6286500"/>
          </a:xfrm>
          <a:prstGeom prst="rect">
            <a:avLst/>
          </a:prstGeom>
          <a:noFill/>
          <a:ln w="9525">
            <a:noFill/>
            <a:miter lim="800000"/>
            <a:headEnd/>
            <a:tailEnd/>
          </a:ln>
        </p:spPr>
      </p:pic>
      <p:sp>
        <p:nvSpPr>
          <p:cNvPr id="3" name="Rectangle 2"/>
          <p:cNvSpPr/>
          <p:nvPr/>
        </p:nvSpPr>
        <p:spPr>
          <a:xfrm>
            <a:off x="533400" y="1295400"/>
            <a:ext cx="3352800" cy="4493538"/>
          </a:xfrm>
          <a:prstGeom prst="rect">
            <a:avLst/>
          </a:prstGeom>
        </p:spPr>
        <p:txBody>
          <a:bodyPr wrap="square">
            <a:spAutoFit/>
          </a:bodyPr>
          <a:lstStyle/>
          <a:p>
            <a:pPr algn="ctr"/>
            <a:r>
              <a:rPr lang="es-ES_tradnl" sz="2200" dirty="0" smtClean="0"/>
              <a:t>Como se mencionó al inicio del proyecto uno de los objetivos principales era reemplazar el Terminal de Operador el cual se encontraba totalmente deteriorado y fuera de servicio. La Figura 137 muestra una comparación entre la pantalla principal de la HMI antigua y la realizada en este proyecto</a:t>
            </a:r>
            <a:endParaRPr lang="en-US" sz="22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lexis\Desktop\FOTOS PROYECTO TESIS\2012-12-08 10.00.29.jpg"/>
          <p:cNvPicPr/>
          <p:nvPr/>
        </p:nvPicPr>
        <p:blipFill>
          <a:blip r:embed="rId2" cstate="print"/>
          <a:srcRect/>
          <a:stretch>
            <a:fillRect/>
          </a:stretch>
        </p:blipFill>
        <p:spPr bwMode="auto">
          <a:xfrm>
            <a:off x="685800" y="685800"/>
            <a:ext cx="4038600" cy="5410200"/>
          </a:xfrm>
          <a:prstGeom prst="rect">
            <a:avLst/>
          </a:prstGeom>
          <a:noFill/>
          <a:ln w="9525">
            <a:noFill/>
            <a:miter lim="800000"/>
            <a:headEnd/>
            <a:tailEnd/>
          </a:ln>
        </p:spPr>
      </p:pic>
      <p:sp>
        <p:nvSpPr>
          <p:cNvPr id="3" name="Rectangle 2"/>
          <p:cNvSpPr/>
          <p:nvPr/>
        </p:nvSpPr>
        <p:spPr>
          <a:xfrm>
            <a:off x="5334000" y="1524000"/>
            <a:ext cx="3581400" cy="3816429"/>
          </a:xfrm>
          <a:prstGeom prst="rect">
            <a:avLst/>
          </a:prstGeom>
        </p:spPr>
        <p:txBody>
          <a:bodyPr wrap="square">
            <a:spAutoFit/>
          </a:bodyPr>
          <a:lstStyle/>
          <a:p>
            <a:pPr algn="ctr"/>
            <a:r>
              <a:rPr lang="es-EC" sz="2200" dirty="0" smtClean="0"/>
              <a:t>Luego de realizadas las pruebas con los filtros y la turbina, la Migración del Sistema de Control del Compresor de Gas C-3121A finaliza con éxito. La Figura muestra el Panel Local una vez que el compresor se encuentra en normal funcionamiento y 100% operativo. </a:t>
            </a:r>
            <a:endParaRPr lang="en-US" sz="2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05000" y="1676400"/>
            <a:ext cx="5562600" cy="914400"/>
          </a:xfrm>
          <a:prstGeom prst="rect">
            <a:avLst/>
          </a:prstGeom>
          <a:scene3d>
            <a:camera prst="orthographicFront"/>
            <a:lightRig rig="chilly" dir="t"/>
          </a:scene3d>
        </p:spPr>
        <p:style>
          <a:lnRef idx="3">
            <a:schemeClr val="lt1"/>
          </a:lnRef>
          <a:fillRef idx="1">
            <a:schemeClr val="dk1"/>
          </a:fillRef>
          <a:effectRef idx="1">
            <a:schemeClr val="dk1"/>
          </a:effectRef>
          <a:fontRef idx="minor">
            <a:schemeClr val="lt1"/>
          </a:fontRef>
        </p:style>
        <p:txBody>
          <a:bodyPr/>
          <a:lstStyle/>
          <a:p>
            <a:endParaRPr lang="es-ES" dirty="0" smtClean="0"/>
          </a:p>
          <a:p>
            <a:pPr algn="ctr"/>
            <a:r>
              <a:rPr lang="es-ES" sz="2200" dirty="0" smtClean="0"/>
              <a:t>GENERACIÓN ELÉCTRICA – BLOQUE 16</a:t>
            </a:r>
            <a:endParaRPr lang="en-US" sz="2200" dirty="0"/>
          </a:p>
        </p:txBody>
      </p:sp>
      <p:sp>
        <p:nvSpPr>
          <p:cNvPr id="7" name="TextBox 6"/>
          <p:cNvSpPr txBox="1"/>
          <p:nvPr/>
        </p:nvSpPr>
        <p:spPr>
          <a:xfrm>
            <a:off x="838200" y="3352800"/>
            <a:ext cx="7620000" cy="1815882"/>
          </a:xfrm>
          <a:prstGeom prst="rect">
            <a:avLst/>
          </a:prstGeom>
          <a:noFill/>
        </p:spPr>
        <p:txBody>
          <a:bodyPr wrap="square" rtlCol="0">
            <a:spAutoFit/>
          </a:bodyPr>
          <a:lstStyle/>
          <a:p>
            <a:pPr algn="just"/>
            <a:r>
              <a:rPr lang="es-ES" sz="2800" dirty="0" smtClean="0"/>
              <a:t>El objetivo fundamental del área de Generación Eléctrica es proporcionar la energía necesaria para la explotación, producción y transporte de petróleo. </a:t>
            </a:r>
            <a:endParaRPr lang="en-US" sz="28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685800" y="762000"/>
            <a:ext cx="4495800" cy="1219199"/>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3600" u="sng" dirty="0" smtClean="0">
                <a:solidFill>
                  <a:schemeClr val="tx1">
                    <a:lumMod val="95000"/>
                  </a:schemeClr>
                </a:solidFill>
              </a:rPr>
              <a:t>CONCLUSIONES</a:t>
            </a:r>
            <a:endParaRPr kumimoji="0" lang="en-US" sz="3600" b="0" i="0" u="sng"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4" name="Rectangle 3"/>
          <p:cNvSpPr/>
          <p:nvPr/>
        </p:nvSpPr>
        <p:spPr>
          <a:xfrm>
            <a:off x="609600" y="2286000"/>
            <a:ext cx="7848600" cy="4093428"/>
          </a:xfrm>
          <a:prstGeom prst="rect">
            <a:avLst/>
          </a:prstGeom>
        </p:spPr>
        <p:txBody>
          <a:bodyPr wrap="square">
            <a:spAutoFit/>
          </a:bodyPr>
          <a:lstStyle/>
          <a:p>
            <a:pPr lvl="0" algn="just">
              <a:buFont typeface="Wingdings" pitchFamily="2" charset="2"/>
              <a:buChar char="ü"/>
            </a:pPr>
            <a:r>
              <a:rPr lang="es-ES_tradnl" sz="2000" dirty="0" smtClean="0"/>
              <a:t>   El uso de PLC</a:t>
            </a:r>
            <a:r>
              <a:rPr lang="es-ES" sz="2000" dirty="0" smtClean="0"/>
              <a:t>’</a:t>
            </a:r>
            <a:r>
              <a:rPr lang="es-ES_tradnl" sz="2000" dirty="0" smtClean="0"/>
              <a:t>s dentro de un proceso nos permite contar con un sistema de control automático eficiente y muy confiable debido a todas las ventajas que brinda este equipo. </a:t>
            </a:r>
            <a:r>
              <a:rPr lang="es-EC" sz="2000" dirty="0" smtClean="0"/>
              <a:t>El PLC implementado permite realizar algoritmos de control avanzados, tener un rendimiento mejorado del sistema con mayor calidad, confiabilidad y flexibilidad.</a:t>
            </a:r>
          </a:p>
          <a:p>
            <a:pPr lvl="0" algn="just">
              <a:buFont typeface="Wingdings" pitchFamily="2" charset="2"/>
              <a:buChar char="ü"/>
            </a:pPr>
            <a:endParaRPr lang="es-EC" sz="2000" dirty="0" smtClean="0"/>
          </a:p>
          <a:p>
            <a:pPr algn="just">
              <a:buFont typeface="Wingdings" pitchFamily="2" charset="2"/>
              <a:buChar char="ü"/>
            </a:pPr>
            <a:r>
              <a:rPr lang="es-EC" sz="2000" dirty="0" smtClean="0"/>
              <a:t>   El Compresor de Gas C-3121A es de vital importancia dentro del Sistema de Generación Eléctrica en el Bloque 16, ya que es el encargado de enviar el gas a la Turbina LM2500 la cual tiene una capacidad de 18MW.</a:t>
            </a:r>
            <a:endParaRPr lang="en-US" sz="2000" dirty="0" smtClean="0"/>
          </a:p>
          <a:p>
            <a:pPr lvl="0" algn="just"/>
            <a:endParaRPr lang="en-US" sz="2000" dirty="0" smtClean="0"/>
          </a:p>
          <a:p>
            <a:pPr algn="just"/>
            <a:endParaRPr lang="en-US"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95400"/>
            <a:ext cx="8229600" cy="4985980"/>
          </a:xfrm>
          <a:prstGeom prst="rect">
            <a:avLst/>
          </a:prstGeom>
        </p:spPr>
        <p:txBody>
          <a:bodyPr wrap="square">
            <a:spAutoFit/>
          </a:bodyPr>
          <a:lstStyle/>
          <a:p>
            <a:pPr lvl="0" algn="just">
              <a:buFont typeface="Wingdings" pitchFamily="2" charset="2"/>
              <a:buChar char="ü"/>
            </a:pPr>
            <a:r>
              <a:rPr lang="es-EC" sz="2000" dirty="0" smtClean="0"/>
              <a:t>   El levantamiento de información es la primera etapa a realizarse en cualquier proyecto, esto representa el punto de partida para el desarrollo de la migración del Sistema de Control ya que es necesario conocer a profundidad el funcionamiento del Compresor de Gas.</a:t>
            </a:r>
          </a:p>
          <a:p>
            <a:pPr lvl="0" algn="just">
              <a:buFont typeface="Wingdings" pitchFamily="2" charset="2"/>
              <a:buChar char="ü"/>
            </a:pPr>
            <a:endParaRPr lang="es-EC" sz="2000" dirty="0" smtClean="0"/>
          </a:p>
          <a:p>
            <a:pPr algn="just">
              <a:buFont typeface="Wingdings" pitchFamily="2" charset="2"/>
              <a:buChar char="ü"/>
            </a:pPr>
            <a:r>
              <a:rPr lang="es-EC" sz="2000" dirty="0" smtClean="0"/>
              <a:t>   El estudio y análisis de los diagramas PI&amp;D permitió conocer los equipos e instrumentación de campo que se utiliza para controlar el proceso y mediante los diagramas eléctricos observar la conexión física que existe entre los diferentes dispositivos.</a:t>
            </a:r>
            <a:endParaRPr lang="en-US" sz="2000" dirty="0" smtClean="0"/>
          </a:p>
          <a:p>
            <a:pPr lvl="0" algn="just">
              <a:buFont typeface="Wingdings" pitchFamily="2" charset="2"/>
              <a:buChar char="ü"/>
            </a:pPr>
            <a:endParaRPr lang="es-ES" sz="2000" dirty="0" smtClean="0"/>
          </a:p>
          <a:p>
            <a:pPr algn="just">
              <a:buFont typeface="Wingdings" pitchFamily="2" charset="2"/>
              <a:buChar char="ü"/>
            </a:pPr>
            <a:r>
              <a:rPr lang="es-EC" sz="2000" dirty="0" smtClean="0"/>
              <a:t>   La aplicación HMI desarrollada posee pantallas muy amigables, las cuales cuentan con nuevas características y varias funciones adicionales, lo que beneficia a los técnicos y sobre todo a los operadores del área de Generación Gas al momento de operar, monitorear y verificar el estado del compresor.</a:t>
            </a:r>
            <a:endParaRPr lang="en-US" sz="2000" dirty="0" smtClean="0"/>
          </a:p>
          <a:p>
            <a:pPr lvl="0" algn="just"/>
            <a:endParaRPr lang="en-US" sz="2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95400"/>
            <a:ext cx="8077200" cy="4708981"/>
          </a:xfrm>
          <a:prstGeom prst="rect">
            <a:avLst/>
          </a:prstGeom>
        </p:spPr>
        <p:txBody>
          <a:bodyPr wrap="square">
            <a:spAutoFit/>
          </a:bodyPr>
          <a:lstStyle/>
          <a:p>
            <a:pPr lvl="0" algn="just">
              <a:buFont typeface="Wingdings" pitchFamily="2" charset="2"/>
              <a:buChar char="ü"/>
            </a:pPr>
            <a:r>
              <a:rPr lang="es-EC" sz="2000" dirty="0" smtClean="0"/>
              <a:t>   La implementación en campo de los equipos requiere del cumplimiento estricto de los procesos de trabajo recomendados por el fabricante así como de las normas de seguridad industrial y personal. </a:t>
            </a:r>
            <a:endParaRPr lang="en-US" sz="2000" dirty="0" smtClean="0"/>
          </a:p>
          <a:p>
            <a:pPr lvl="0" algn="just">
              <a:buFont typeface="Wingdings" pitchFamily="2" charset="2"/>
              <a:buChar char="ü"/>
            </a:pPr>
            <a:endParaRPr lang="es-ES" sz="4000" dirty="0" smtClean="0"/>
          </a:p>
          <a:p>
            <a:pPr lvl="0" algn="just">
              <a:buFont typeface="Wingdings" pitchFamily="2" charset="2"/>
              <a:buChar char="ü"/>
            </a:pPr>
            <a:r>
              <a:rPr lang="es-ES_tradnl" sz="2000" dirty="0" smtClean="0"/>
              <a:t>   El Sistema de Control implementado desempeña las funciones requeridas por el proceso, permitiendo al Compresor C-3121A  alcanzar la presión de gas requerida por la Turbina LM2500 para su funcionamiento. </a:t>
            </a:r>
          </a:p>
          <a:p>
            <a:pPr lvl="0" algn="just">
              <a:buFont typeface="Wingdings" pitchFamily="2" charset="2"/>
              <a:buChar char="ü"/>
            </a:pPr>
            <a:endParaRPr lang="es-ES_tradnl" sz="4000" dirty="0" smtClean="0"/>
          </a:p>
          <a:p>
            <a:pPr algn="just">
              <a:buFont typeface="Wingdings" pitchFamily="2" charset="2"/>
              <a:buChar char="ü"/>
            </a:pPr>
            <a:r>
              <a:rPr lang="es-EC" sz="2000" dirty="0" smtClean="0"/>
              <a:t>   La migración del controlador permitió mejorar el funcionamiento del compresor de gas obteniendo un sistema mucho más seguro y confiable para la Generación Eléctrica de Repsol. </a:t>
            </a:r>
            <a:endParaRPr lang="en-US" sz="2000" dirty="0" smtClean="0"/>
          </a:p>
          <a:p>
            <a:pPr lvl="0" algn="just">
              <a:buFont typeface="Wingdings" pitchFamily="2" charset="2"/>
              <a:buChar char="ü"/>
            </a:pPr>
            <a:endParaRPr lang="en-US" sz="2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533400" y="1066800"/>
            <a:ext cx="5105400" cy="761999"/>
          </a:xfrm>
          <a:prstGeom prst="rect">
            <a:avLst/>
          </a:prstGeom>
        </p:spPr>
        <p:txBody>
          <a:bodyPr anchor="ctr"/>
          <a:lstStyle/>
          <a:p>
            <a:pPr marL="420624" marR="0" lvl="0" indent="-384048" algn="ctr"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lang="es-EC" sz="3600" u="sng" noProof="0" dirty="0" smtClean="0">
                <a:solidFill>
                  <a:schemeClr val="tx1">
                    <a:lumMod val="95000"/>
                  </a:schemeClr>
                </a:solidFill>
              </a:rPr>
              <a:t>RECOMENDACIONES</a:t>
            </a:r>
            <a:endParaRPr kumimoji="0" lang="en-US" sz="3600" b="0" i="0" u="sng" strike="noStrike" kern="1200" cap="none" spc="0" normalizeH="0" baseline="0" noProof="0" dirty="0">
              <a:ln>
                <a:noFill/>
              </a:ln>
              <a:solidFill>
                <a:schemeClr val="tx1">
                  <a:lumMod val="95000"/>
                </a:schemeClr>
              </a:solidFill>
              <a:effectLst/>
              <a:uLnTx/>
              <a:uFillTx/>
              <a:latin typeface="+mn-lt"/>
              <a:ea typeface="+mn-ea"/>
              <a:cs typeface="+mn-cs"/>
            </a:endParaRPr>
          </a:p>
        </p:txBody>
      </p:sp>
      <p:sp>
        <p:nvSpPr>
          <p:cNvPr id="4" name="Rectangle 3"/>
          <p:cNvSpPr/>
          <p:nvPr/>
        </p:nvSpPr>
        <p:spPr>
          <a:xfrm>
            <a:off x="609600" y="2286000"/>
            <a:ext cx="7848600" cy="4154984"/>
          </a:xfrm>
          <a:prstGeom prst="rect">
            <a:avLst/>
          </a:prstGeom>
        </p:spPr>
        <p:txBody>
          <a:bodyPr wrap="square">
            <a:spAutoFit/>
          </a:bodyPr>
          <a:lstStyle/>
          <a:p>
            <a:pPr lvl="0" algn="just"/>
            <a:endParaRPr lang="es-ES" sz="2200" dirty="0" smtClean="0"/>
          </a:p>
          <a:p>
            <a:pPr lvl="0" algn="just">
              <a:buFont typeface="Wingdings" pitchFamily="2" charset="2"/>
              <a:buChar char="ü"/>
            </a:pPr>
            <a:r>
              <a:rPr lang="es-ES" sz="2200" dirty="0" smtClean="0"/>
              <a:t>   Instalar un horómetro digital para contabilizar las horas de funcionamiento del Compresor de Gas y comparar este valor con el número de horas que indica la HMI y así llevar un mejor control.</a:t>
            </a:r>
          </a:p>
          <a:p>
            <a:pPr lvl="0" algn="just">
              <a:buFont typeface="Wingdings" pitchFamily="2" charset="2"/>
              <a:buChar char="ü"/>
            </a:pPr>
            <a:endParaRPr lang="es-ES" sz="2200" dirty="0" smtClean="0"/>
          </a:p>
          <a:p>
            <a:pPr lvl="0" algn="just">
              <a:buFont typeface="Wingdings" pitchFamily="2" charset="2"/>
              <a:buChar char="ü"/>
            </a:pPr>
            <a:endParaRPr lang="es-ES" sz="2200" dirty="0" smtClean="0"/>
          </a:p>
          <a:p>
            <a:pPr lvl="0" algn="just">
              <a:buFont typeface="Wingdings" pitchFamily="2" charset="2"/>
              <a:buChar char="ü"/>
            </a:pPr>
            <a:r>
              <a:rPr lang="es-ES" sz="2200" dirty="0" smtClean="0"/>
              <a:t>   Implementar en el Panel Local una baliza de emergencia o luz de alerta para cuando se presenta una alarma o shutdown en el Compresor de Gas. </a:t>
            </a:r>
            <a:endParaRPr lang="en-US" sz="2200" dirty="0" smtClean="0"/>
          </a:p>
          <a:p>
            <a:pPr lvl="0" algn="just"/>
            <a:endParaRPr lang="en-US" sz="2200" dirty="0" smtClean="0"/>
          </a:p>
          <a:p>
            <a:pPr algn="just"/>
            <a:endParaRPr lang="en-US" sz="22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Alexis\Desktop\FOTOS PROYECTO TESIS\2012-11-25 12.04.07.jpg"/>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p:spPr>
      </p:pic>
      <p:sp>
        <p:nvSpPr>
          <p:cNvPr id="3" name="Rectangle 2"/>
          <p:cNvSpPr/>
          <p:nvPr/>
        </p:nvSpPr>
        <p:spPr>
          <a:xfrm>
            <a:off x="2492134" y="609600"/>
            <a:ext cx="2672014"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Gracias…!!</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457200" y="1752600"/>
            <a:ext cx="8534400" cy="4724399"/>
          </a:xfrm>
          <a:prstGeom prst="rect">
            <a:avLst/>
          </a:prstGeom>
          <a:noFill/>
          <a:ln w="9525">
            <a:noFill/>
            <a:miter lim="800000"/>
            <a:headEnd/>
            <a:tailEnd/>
          </a:ln>
          <a:effectLst/>
        </p:spPr>
      </p:pic>
      <p:sp>
        <p:nvSpPr>
          <p:cNvPr id="3" name="TextBox 2"/>
          <p:cNvSpPr txBox="1"/>
          <p:nvPr/>
        </p:nvSpPr>
        <p:spPr>
          <a:xfrm>
            <a:off x="609600" y="1016913"/>
            <a:ext cx="8229600" cy="430887"/>
          </a:xfrm>
          <a:prstGeom prst="rect">
            <a:avLst/>
          </a:prstGeom>
          <a:noFill/>
        </p:spPr>
        <p:txBody>
          <a:bodyPr wrap="square" rtlCol="0">
            <a:spAutoFit/>
          </a:bodyPr>
          <a:lstStyle/>
          <a:p>
            <a:r>
              <a:rPr lang="es-ES" sz="2200" b="1" dirty="0" smtClean="0"/>
              <a:t>Sistema de Generación y Distribución de Energía – Bloque 16</a:t>
            </a:r>
            <a:endParaRPr lang="en-US" sz="2200" b="1"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3792</TotalTime>
  <Words>3280</Words>
  <Application>Microsoft Office PowerPoint</Application>
  <PresentationFormat>Presentación en pantalla (4:3)</PresentationFormat>
  <Paragraphs>389</Paragraphs>
  <Slides>84</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84</vt:i4>
      </vt:variant>
    </vt:vector>
  </HeadingPairs>
  <TitlesOfParts>
    <vt:vector size="86" baseType="lpstr">
      <vt:lpstr>Flow</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Vitale Caturano and Co.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Alexis</dc:creator>
  <cp:lastModifiedBy>Fabian Lopez</cp:lastModifiedBy>
  <cp:revision>6</cp:revision>
  <dcterms:created xsi:type="dcterms:W3CDTF">2013-10-04T18:34:22Z</dcterms:created>
  <dcterms:modified xsi:type="dcterms:W3CDTF">2013-10-08T17:21:46Z</dcterms:modified>
</cp:coreProperties>
</file>