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3">
  <p:sldMasterIdLst>
    <p:sldMasterId id="2147483864" r:id="rId1"/>
  </p:sldMasterIdLst>
  <p:notesMasterIdLst>
    <p:notesMasterId r:id="rId39"/>
  </p:notesMasterIdLst>
  <p:sldIdLst>
    <p:sldId id="256" r:id="rId2"/>
    <p:sldId id="257" r:id="rId3"/>
    <p:sldId id="259" r:id="rId4"/>
    <p:sldId id="260" r:id="rId5"/>
    <p:sldId id="286" r:id="rId6"/>
    <p:sldId id="287" r:id="rId7"/>
    <p:sldId id="303" r:id="rId8"/>
    <p:sldId id="304" r:id="rId9"/>
    <p:sldId id="262" r:id="rId10"/>
    <p:sldId id="285" r:id="rId11"/>
    <p:sldId id="263" r:id="rId12"/>
    <p:sldId id="306" r:id="rId13"/>
    <p:sldId id="295" r:id="rId14"/>
    <p:sldId id="258" r:id="rId15"/>
    <p:sldId id="290" r:id="rId16"/>
    <p:sldId id="280" r:id="rId17"/>
    <p:sldId id="307" r:id="rId18"/>
    <p:sldId id="281" r:id="rId19"/>
    <p:sldId id="308" r:id="rId20"/>
    <p:sldId id="310" r:id="rId21"/>
    <p:sldId id="311" r:id="rId22"/>
    <p:sldId id="309" r:id="rId23"/>
    <p:sldId id="312" r:id="rId24"/>
    <p:sldId id="284" r:id="rId25"/>
    <p:sldId id="272" r:id="rId26"/>
    <p:sldId id="291" r:id="rId27"/>
    <p:sldId id="315" r:id="rId28"/>
    <p:sldId id="313" r:id="rId29"/>
    <p:sldId id="314" r:id="rId30"/>
    <p:sldId id="316" r:id="rId31"/>
    <p:sldId id="317" r:id="rId32"/>
    <p:sldId id="318" r:id="rId33"/>
    <p:sldId id="319" r:id="rId34"/>
    <p:sldId id="320" r:id="rId35"/>
    <p:sldId id="321" r:id="rId36"/>
    <p:sldId id="322" r:id="rId37"/>
    <p:sldId id="275"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EAEAEA"/>
    <a:srgbClr val="DDDDDD"/>
    <a:srgbClr val="FFCC99"/>
    <a:srgbClr val="99CCFF"/>
    <a:srgbClr val="FFA401"/>
    <a:srgbClr val="FF9933"/>
    <a:srgbClr val="0099CC"/>
    <a:srgbClr val="00CCFF"/>
    <a:srgbClr val="0066FF"/>
  </p:clrMru>
</p:presentationPr>
</file>

<file path=ppt/tableStyles.xml><?xml version="1.0" encoding="utf-8"?>
<a:tblStyleLst xmlns:a="http://schemas.openxmlformats.org/drawingml/2006/main" def="{5C22544A-7EE6-4342-B048-85BDC9FD1C3A}">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Estilo oscuro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31" autoAdjust="0"/>
    <p:restoredTop sz="93961" autoAdjust="0"/>
  </p:normalViewPr>
  <p:slideViewPr>
    <p:cSldViewPr>
      <p:cViewPr varScale="1">
        <p:scale>
          <a:sx n="69" d="100"/>
          <a:sy n="69" d="100"/>
        </p:scale>
        <p:origin x="-57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EA38E-6275-47EE-A5A2-62C3D0F651C9}" type="doc">
      <dgm:prSet loTypeId="urn:microsoft.com/office/officeart/2005/8/layout/hierarchy1" loCatId="hierarchy" qsTypeId="urn:microsoft.com/office/officeart/2005/8/quickstyle/simple3" qsCatId="simple" csTypeId="urn:microsoft.com/office/officeart/2005/8/colors/colorful1" csCatId="colorful" phldr="1"/>
      <dgm:spPr/>
      <dgm:t>
        <a:bodyPr/>
        <a:lstStyle/>
        <a:p>
          <a:endParaRPr lang="es-ES"/>
        </a:p>
      </dgm:t>
    </dgm:pt>
    <dgm:pt modelId="{FB37AE6D-6A9D-46DF-AC34-76CCEFA3EF07}">
      <dgm:prSet phldrT="[Texto]" custT="1"/>
      <dgm:spPr/>
      <dgm:t>
        <a:bodyPr/>
        <a:lstStyle/>
        <a:p>
          <a:pPr algn="ctr"/>
          <a:r>
            <a:rPr lang="es-ES" sz="1400" dirty="0" smtClean="0">
              <a:solidFill>
                <a:schemeClr val="bg1"/>
              </a:solidFill>
            </a:rPr>
            <a:t>Piromaníacos, fogatas  de excursionistas, limitada información.</a:t>
          </a:r>
          <a:endParaRPr lang="es-ES" sz="1400" dirty="0">
            <a:solidFill>
              <a:schemeClr val="bg1"/>
            </a:solidFill>
            <a:latin typeface="+mn-lt"/>
          </a:endParaRPr>
        </a:p>
      </dgm:t>
    </dgm:pt>
    <dgm:pt modelId="{BAE1D7B6-BE03-4620-8085-F6A2318F4AED}" type="parTrans" cxnId="{6E5C0C35-8B1D-4BD7-97DF-0F22AF80B002}">
      <dgm:prSet/>
      <dgm:spPr>
        <a:ln>
          <a:solidFill>
            <a:schemeClr val="accent2">
              <a:lumMod val="75000"/>
            </a:schemeClr>
          </a:solidFill>
        </a:ln>
      </dgm:spPr>
      <dgm:t>
        <a:bodyPr/>
        <a:lstStyle/>
        <a:p>
          <a:endParaRPr lang="es-ES" dirty="0"/>
        </a:p>
      </dgm:t>
    </dgm:pt>
    <dgm:pt modelId="{D034A9EE-85FF-4595-B593-DC95A8D06BED}" type="sibTrans" cxnId="{6E5C0C35-8B1D-4BD7-97DF-0F22AF80B002}">
      <dgm:prSet/>
      <dgm:spPr/>
      <dgm:t>
        <a:bodyPr/>
        <a:lstStyle/>
        <a:p>
          <a:endParaRPr lang="es-ES"/>
        </a:p>
      </dgm:t>
    </dgm:pt>
    <dgm:pt modelId="{512AE213-8996-4A36-A1D6-6A08B9FB69A5}">
      <dgm:prSet custT="1"/>
      <dgm:spPr/>
      <dgm:t>
        <a:bodyPr/>
        <a:lstStyle/>
        <a:p>
          <a:pPr algn="ctr"/>
          <a:r>
            <a:rPr lang="es-ES" sz="1400" dirty="0" smtClean="0">
              <a:latin typeface="+mn-lt"/>
            </a:rPr>
            <a:t>Daños a la salud  y pérdidas de la vida de las personas involucradas (rescatistas y  moradores).</a:t>
          </a:r>
          <a:endParaRPr lang="es-ES" sz="1400" dirty="0">
            <a:latin typeface="+mn-lt"/>
          </a:endParaRPr>
        </a:p>
      </dgm:t>
    </dgm:pt>
    <dgm:pt modelId="{4E040C33-BBF0-4A00-AA5E-FD6E83D60242}" type="parTrans" cxnId="{D126DDE2-E36A-49B4-B84D-F8E545DC1261}">
      <dgm:prSet/>
      <dgm:spPr/>
      <dgm:t>
        <a:bodyPr/>
        <a:lstStyle/>
        <a:p>
          <a:endParaRPr lang="es-ES"/>
        </a:p>
      </dgm:t>
    </dgm:pt>
    <dgm:pt modelId="{458B2CDA-1971-4062-9F67-549098657CBD}" type="sibTrans" cxnId="{D126DDE2-E36A-49B4-B84D-F8E545DC1261}">
      <dgm:prSet/>
      <dgm:spPr/>
      <dgm:t>
        <a:bodyPr/>
        <a:lstStyle/>
        <a:p>
          <a:endParaRPr lang="es-ES"/>
        </a:p>
      </dgm:t>
    </dgm:pt>
    <dgm:pt modelId="{4667DBE8-0AD0-4489-9E2B-D24FCDA2942A}">
      <dgm:prSet custT="1"/>
      <dgm:spPr/>
      <dgm:t>
        <a:bodyPr/>
        <a:lstStyle/>
        <a:p>
          <a:pPr algn="ctr"/>
          <a:r>
            <a:rPr lang="es-ES" sz="1400" dirty="0" smtClean="0"/>
            <a:t>Daños ecológicos .</a:t>
          </a:r>
          <a:endParaRPr lang="es-ES" sz="1400" dirty="0">
            <a:latin typeface="+mn-lt"/>
          </a:endParaRPr>
        </a:p>
      </dgm:t>
    </dgm:pt>
    <dgm:pt modelId="{53551164-EA7D-4A5E-A9B7-C4C57E658C3E}" type="parTrans" cxnId="{7DE028ED-E906-4A4D-8FF5-F0C3981756F2}">
      <dgm:prSet/>
      <dgm:spPr/>
      <dgm:t>
        <a:bodyPr/>
        <a:lstStyle/>
        <a:p>
          <a:endParaRPr lang="es-ES"/>
        </a:p>
      </dgm:t>
    </dgm:pt>
    <dgm:pt modelId="{D547D7DB-1B10-4DFC-9670-FC55A369A5B0}" type="sibTrans" cxnId="{7DE028ED-E906-4A4D-8FF5-F0C3981756F2}">
      <dgm:prSet/>
      <dgm:spPr/>
      <dgm:t>
        <a:bodyPr/>
        <a:lstStyle/>
        <a:p>
          <a:endParaRPr lang="es-ES"/>
        </a:p>
      </dgm:t>
    </dgm:pt>
    <dgm:pt modelId="{C6ABB8E8-6E31-45B4-B051-A34B80632757}">
      <dgm:prSet custT="1"/>
      <dgm:spPr/>
      <dgm:t>
        <a:bodyPr/>
        <a:lstStyle/>
        <a:p>
          <a:pPr algn="ctr"/>
          <a:r>
            <a:rPr lang="es-ES" sz="1400" dirty="0" smtClean="0">
              <a:latin typeface="+mn-lt"/>
            </a:rPr>
            <a:t>Pérdidas económicas y destrucción de bienes muebles e inmuebles</a:t>
          </a:r>
          <a:endParaRPr lang="es-ES" sz="1400" dirty="0">
            <a:latin typeface="+mn-lt"/>
          </a:endParaRPr>
        </a:p>
      </dgm:t>
    </dgm:pt>
    <dgm:pt modelId="{E81F4AAB-C405-4698-B836-EA93BF88C09D}" type="parTrans" cxnId="{D3600193-1A2A-45C7-B9C2-DB822957C781}">
      <dgm:prSet/>
      <dgm:spPr/>
      <dgm:t>
        <a:bodyPr/>
        <a:lstStyle/>
        <a:p>
          <a:endParaRPr lang="es-ES"/>
        </a:p>
      </dgm:t>
    </dgm:pt>
    <dgm:pt modelId="{C82148E3-411A-4F22-9899-FB35ED6215FD}" type="sibTrans" cxnId="{D3600193-1A2A-45C7-B9C2-DB822957C781}">
      <dgm:prSet/>
      <dgm:spPr/>
      <dgm:t>
        <a:bodyPr/>
        <a:lstStyle/>
        <a:p>
          <a:endParaRPr lang="es-ES"/>
        </a:p>
      </dgm:t>
    </dgm:pt>
    <dgm:pt modelId="{EEC04267-F3E9-4FD5-B356-65708012EACF}">
      <dgm:prSet phldrT="[Texto]" custT="1"/>
      <dgm:spPr/>
      <dgm:t>
        <a:bodyPr/>
        <a:lstStyle/>
        <a:p>
          <a:pPr algn="ctr"/>
          <a:r>
            <a:rPr lang="es-EC" sz="1400" dirty="0" smtClean="0">
              <a:solidFill>
                <a:schemeClr val="bg1"/>
              </a:solidFill>
            </a:rPr>
            <a:t>Combustión espontánea de grandes masas de vegetación seca y basura en descomposición.</a:t>
          </a:r>
          <a:endParaRPr lang="es-ES" sz="1400" dirty="0">
            <a:solidFill>
              <a:schemeClr val="bg1"/>
            </a:solidFill>
            <a:latin typeface="+mn-lt"/>
          </a:endParaRPr>
        </a:p>
      </dgm:t>
    </dgm:pt>
    <dgm:pt modelId="{CE2B7B21-5206-4654-BF65-4FF61E3696E3}" type="sibTrans" cxnId="{B1DCCD56-13A5-496B-94DC-91BD3C4FDAEE}">
      <dgm:prSet/>
      <dgm:spPr/>
      <dgm:t>
        <a:bodyPr/>
        <a:lstStyle/>
        <a:p>
          <a:endParaRPr lang="es-ES"/>
        </a:p>
      </dgm:t>
    </dgm:pt>
    <dgm:pt modelId="{C035709D-F404-4120-9F74-77292D385578}" type="parTrans" cxnId="{B1DCCD56-13A5-496B-94DC-91BD3C4FDAEE}">
      <dgm:prSet/>
      <dgm:spPr/>
      <dgm:t>
        <a:bodyPr/>
        <a:lstStyle/>
        <a:p>
          <a:endParaRPr lang="es-ES" dirty="0"/>
        </a:p>
      </dgm:t>
    </dgm:pt>
    <dgm:pt modelId="{A8DB3E30-7D0F-433C-8BAE-044CEB4B8A84}">
      <dgm:prSet phldrT="[Texto]" custT="1"/>
      <dgm:spPr/>
      <dgm:t>
        <a:bodyPr/>
        <a:lstStyle/>
        <a:p>
          <a:pPr algn="ctr"/>
          <a:r>
            <a:rPr lang="es-ES" sz="1400" dirty="0" smtClean="0">
              <a:solidFill>
                <a:schemeClr val="bg1"/>
              </a:solidFill>
              <a:latin typeface="+mn-lt"/>
            </a:rPr>
            <a:t>Caída de rayos sin lluvia.</a:t>
          </a:r>
          <a:endParaRPr lang="es-ES" sz="1400" dirty="0">
            <a:solidFill>
              <a:schemeClr val="bg1"/>
            </a:solidFill>
            <a:latin typeface="+mn-lt"/>
          </a:endParaRPr>
        </a:p>
      </dgm:t>
    </dgm:pt>
    <dgm:pt modelId="{AB1903A2-A0E4-4FAA-B6BA-0D9E908403EE}" type="sibTrans" cxnId="{A760F3FD-6AF7-4F77-BAAA-F38408D97C70}">
      <dgm:prSet/>
      <dgm:spPr/>
      <dgm:t>
        <a:bodyPr/>
        <a:lstStyle/>
        <a:p>
          <a:endParaRPr lang="es-ES"/>
        </a:p>
      </dgm:t>
    </dgm:pt>
    <dgm:pt modelId="{905D8E7B-5B9E-4949-B31A-DDCDFAFD311B}" type="parTrans" cxnId="{A760F3FD-6AF7-4F77-BAAA-F38408D97C70}">
      <dgm:prSet/>
      <dgm:spPr>
        <a:ln>
          <a:solidFill>
            <a:schemeClr val="accent2">
              <a:lumMod val="75000"/>
            </a:schemeClr>
          </a:solidFill>
        </a:ln>
      </dgm:spPr>
      <dgm:t>
        <a:bodyPr/>
        <a:lstStyle/>
        <a:p>
          <a:endParaRPr lang="es-ES" dirty="0"/>
        </a:p>
      </dgm:t>
    </dgm:pt>
    <dgm:pt modelId="{EAA8E365-A2A1-4DD0-B4A5-8F7CEB358752}">
      <dgm:prSet phldrT="[Texto]" custT="1"/>
      <dgm:spPr/>
      <dgm:t>
        <a:bodyPr/>
        <a:lstStyle/>
        <a:p>
          <a:pPr algn="just"/>
          <a:r>
            <a:rPr lang="es-EC" sz="1600" i="1" dirty="0" smtClean="0">
              <a:solidFill>
                <a:schemeClr val="bg1"/>
              </a:solidFill>
            </a:rPr>
            <a:t> “</a:t>
          </a:r>
          <a:r>
            <a:rPr lang="es-EC" sz="1600" b="1" i="1" dirty="0" smtClean="0">
              <a:solidFill>
                <a:schemeClr val="bg1"/>
              </a:solidFill>
            </a:rPr>
            <a:t>Presencia de riesgos naturales y antropicos y su influencia en el ocasionamiento de incendios forestales, en el Distrito Metropolitano de Quito</a:t>
          </a:r>
          <a:r>
            <a:rPr lang="es-EC" sz="1600" i="1" dirty="0" smtClean="0">
              <a:solidFill>
                <a:schemeClr val="bg1"/>
              </a:solidFill>
            </a:rPr>
            <a:t>”.</a:t>
          </a:r>
          <a:endParaRPr lang="es-ES" sz="1600" b="1" dirty="0">
            <a:solidFill>
              <a:schemeClr val="bg1"/>
            </a:solidFill>
            <a:latin typeface="+mn-lt"/>
          </a:endParaRPr>
        </a:p>
      </dgm:t>
    </dgm:pt>
    <dgm:pt modelId="{8BB338CD-5632-4733-9F1D-2F66F49C60E0}" type="sibTrans" cxnId="{151DB1B3-BA20-4D20-8A5B-0D0D38A486E4}">
      <dgm:prSet/>
      <dgm:spPr/>
      <dgm:t>
        <a:bodyPr/>
        <a:lstStyle/>
        <a:p>
          <a:endParaRPr lang="es-ES"/>
        </a:p>
      </dgm:t>
    </dgm:pt>
    <dgm:pt modelId="{BC8F3282-358B-40B6-B943-9E2851BC4CFC}" type="parTrans" cxnId="{151DB1B3-BA20-4D20-8A5B-0D0D38A486E4}">
      <dgm:prSet/>
      <dgm:spPr/>
      <dgm:t>
        <a:bodyPr/>
        <a:lstStyle/>
        <a:p>
          <a:endParaRPr lang="es-ES" dirty="0"/>
        </a:p>
      </dgm:t>
    </dgm:pt>
    <dgm:pt modelId="{8DED9FA6-AE31-455B-9A9F-AACDF9728222}" type="pres">
      <dgm:prSet presAssocID="{E99EA38E-6275-47EE-A5A2-62C3D0F651C9}" presName="hierChild1" presStyleCnt="0">
        <dgm:presLayoutVars>
          <dgm:chPref val="1"/>
          <dgm:dir/>
          <dgm:animOne val="branch"/>
          <dgm:animLvl val="lvl"/>
          <dgm:resizeHandles/>
        </dgm:presLayoutVars>
      </dgm:prSet>
      <dgm:spPr/>
      <dgm:t>
        <a:bodyPr/>
        <a:lstStyle/>
        <a:p>
          <a:endParaRPr lang="es-ES"/>
        </a:p>
      </dgm:t>
    </dgm:pt>
    <dgm:pt modelId="{A38A72C4-A790-4135-9468-9CB5FE3E97DC}" type="pres">
      <dgm:prSet presAssocID="{4667DBE8-0AD0-4489-9E2B-D24FCDA2942A}" presName="hierRoot1" presStyleCnt="0"/>
      <dgm:spPr/>
    </dgm:pt>
    <dgm:pt modelId="{5C747C60-E884-4BB4-A7A7-14F69315FB2F}" type="pres">
      <dgm:prSet presAssocID="{4667DBE8-0AD0-4489-9E2B-D24FCDA2942A}" presName="composite" presStyleCnt="0"/>
      <dgm:spPr/>
    </dgm:pt>
    <dgm:pt modelId="{130CBB14-8775-4BBB-9B2D-F9F3C736E542}" type="pres">
      <dgm:prSet presAssocID="{4667DBE8-0AD0-4489-9E2B-D24FCDA2942A}" presName="background" presStyleLbl="node0" presStyleIdx="0" presStyleCnt="3"/>
      <dgm:spPr/>
    </dgm:pt>
    <dgm:pt modelId="{DD18A647-01FD-4081-A961-03BBFF1A5EFC}" type="pres">
      <dgm:prSet presAssocID="{4667DBE8-0AD0-4489-9E2B-D24FCDA2942A}" presName="text" presStyleLbl="fgAcc0" presStyleIdx="0" presStyleCnt="3" custScaleX="107308" custScaleY="76589" custLinFactNeighborX="-55207" custLinFactNeighborY="2772">
        <dgm:presLayoutVars>
          <dgm:chPref val="3"/>
        </dgm:presLayoutVars>
      </dgm:prSet>
      <dgm:spPr/>
      <dgm:t>
        <a:bodyPr/>
        <a:lstStyle/>
        <a:p>
          <a:endParaRPr lang="es-ES"/>
        </a:p>
      </dgm:t>
    </dgm:pt>
    <dgm:pt modelId="{C3A993C5-F9F5-4375-93F3-B40BB870B7B2}" type="pres">
      <dgm:prSet presAssocID="{4667DBE8-0AD0-4489-9E2B-D24FCDA2942A}" presName="hierChild2" presStyleCnt="0"/>
      <dgm:spPr/>
    </dgm:pt>
    <dgm:pt modelId="{D6745F22-D26E-439B-95F4-B5ED723FF6DA}" type="pres">
      <dgm:prSet presAssocID="{512AE213-8996-4A36-A1D6-6A08B9FB69A5}" presName="hierRoot1" presStyleCnt="0"/>
      <dgm:spPr/>
    </dgm:pt>
    <dgm:pt modelId="{D70F320E-FB10-492D-857D-2BB1493AD949}" type="pres">
      <dgm:prSet presAssocID="{512AE213-8996-4A36-A1D6-6A08B9FB69A5}" presName="composite" presStyleCnt="0"/>
      <dgm:spPr/>
    </dgm:pt>
    <dgm:pt modelId="{BE295A26-32AB-496D-B31C-2C5ACD268BBA}" type="pres">
      <dgm:prSet presAssocID="{512AE213-8996-4A36-A1D6-6A08B9FB69A5}" presName="background" presStyleLbl="node0" presStyleIdx="1" presStyleCnt="3"/>
      <dgm:spPr/>
    </dgm:pt>
    <dgm:pt modelId="{FE0C3355-A26B-4775-A2E2-BB732F1A155C}" type="pres">
      <dgm:prSet presAssocID="{512AE213-8996-4A36-A1D6-6A08B9FB69A5}" presName="text" presStyleLbl="fgAcc0" presStyleIdx="1" presStyleCnt="3" custScaleX="150105" custScaleY="82587" custLinFactNeighborX="-16773" custLinFactNeighborY="2772">
        <dgm:presLayoutVars>
          <dgm:chPref val="3"/>
        </dgm:presLayoutVars>
      </dgm:prSet>
      <dgm:spPr/>
      <dgm:t>
        <a:bodyPr/>
        <a:lstStyle/>
        <a:p>
          <a:endParaRPr lang="es-ES"/>
        </a:p>
      </dgm:t>
    </dgm:pt>
    <dgm:pt modelId="{337669B6-7598-40EB-9F27-E99174E4D777}" type="pres">
      <dgm:prSet presAssocID="{512AE213-8996-4A36-A1D6-6A08B9FB69A5}" presName="hierChild2" presStyleCnt="0"/>
      <dgm:spPr/>
    </dgm:pt>
    <dgm:pt modelId="{22AC4FD4-A19E-4770-8AC8-89EA11E5EE69}" type="pres">
      <dgm:prSet presAssocID="{BC8F3282-358B-40B6-B943-9E2851BC4CFC}" presName="Name10" presStyleLbl="parChTrans1D2" presStyleIdx="0" presStyleCnt="1"/>
      <dgm:spPr/>
      <dgm:t>
        <a:bodyPr/>
        <a:lstStyle/>
        <a:p>
          <a:endParaRPr lang="es-ES"/>
        </a:p>
      </dgm:t>
    </dgm:pt>
    <dgm:pt modelId="{24629D77-C580-4693-9E16-5D22F135972F}" type="pres">
      <dgm:prSet presAssocID="{EAA8E365-A2A1-4DD0-B4A5-8F7CEB358752}" presName="hierRoot2" presStyleCnt="0"/>
      <dgm:spPr/>
    </dgm:pt>
    <dgm:pt modelId="{B7FB612D-0023-434F-A2A9-3B14FB662920}" type="pres">
      <dgm:prSet presAssocID="{EAA8E365-A2A1-4DD0-B4A5-8F7CEB358752}" presName="composite2" presStyleCnt="0"/>
      <dgm:spPr/>
    </dgm:pt>
    <dgm:pt modelId="{463A1A9F-F61B-41F7-9782-A29AE7774FDE}" type="pres">
      <dgm:prSet presAssocID="{EAA8E365-A2A1-4DD0-B4A5-8F7CEB358752}" presName="background2" presStyleLbl="node2" presStyleIdx="0" presStyleCnt="1"/>
      <dgm:spPr/>
    </dgm:pt>
    <dgm:pt modelId="{9B38BC7C-7C29-433A-B26A-3BEF0216305F}" type="pres">
      <dgm:prSet presAssocID="{EAA8E365-A2A1-4DD0-B4A5-8F7CEB358752}" presName="text2" presStyleLbl="fgAcc2" presStyleIdx="0" presStyleCnt="1" custScaleX="244822" custScaleY="94029" custLinFactNeighborX="3998" custLinFactNeighborY="8817">
        <dgm:presLayoutVars>
          <dgm:chPref val="3"/>
        </dgm:presLayoutVars>
      </dgm:prSet>
      <dgm:spPr/>
      <dgm:t>
        <a:bodyPr/>
        <a:lstStyle/>
        <a:p>
          <a:endParaRPr lang="es-ES"/>
        </a:p>
      </dgm:t>
    </dgm:pt>
    <dgm:pt modelId="{F40DDBDF-F1CF-417F-A5F8-00D0C0C6694E}" type="pres">
      <dgm:prSet presAssocID="{EAA8E365-A2A1-4DD0-B4A5-8F7CEB358752}" presName="hierChild3" presStyleCnt="0"/>
      <dgm:spPr/>
    </dgm:pt>
    <dgm:pt modelId="{C0FB5569-0E59-4EB9-972F-66D6EC00E12A}" type="pres">
      <dgm:prSet presAssocID="{905D8E7B-5B9E-4949-B31A-DDCDFAFD311B}" presName="Name17" presStyleLbl="parChTrans1D3" presStyleIdx="0" presStyleCnt="3"/>
      <dgm:spPr/>
      <dgm:t>
        <a:bodyPr/>
        <a:lstStyle/>
        <a:p>
          <a:endParaRPr lang="es-ES"/>
        </a:p>
      </dgm:t>
    </dgm:pt>
    <dgm:pt modelId="{671D62B7-8CBB-487D-8A01-1206632769F7}" type="pres">
      <dgm:prSet presAssocID="{A8DB3E30-7D0F-433C-8BAE-044CEB4B8A84}" presName="hierRoot3" presStyleCnt="0"/>
      <dgm:spPr/>
    </dgm:pt>
    <dgm:pt modelId="{E202B7CC-6890-464D-8DEB-948EEB90DF90}" type="pres">
      <dgm:prSet presAssocID="{A8DB3E30-7D0F-433C-8BAE-044CEB4B8A84}" presName="composite3" presStyleCnt="0"/>
      <dgm:spPr/>
    </dgm:pt>
    <dgm:pt modelId="{BFB8A09E-5C90-4A02-AF25-A00B74C19188}" type="pres">
      <dgm:prSet presAssocID="{A8DB3E30-7D0F-433C-8BAE-044CEB4B8A84}" presName="background3" presStyleLbl="node3" presStyleIdx="0" presStyleCnt="3"/>
      <dgm:spPr/>
    </dgm:pt>
    <dgm:pt modelId="{6843DF30-6933-4919-AF65-7FB853A6D1D1}" type="pres">
      <dgm:prSet presAssocID="{A8DB3E30-7D0F-433C-8BAE-044CEB4B8A84}" presName="text3" presStyleLbl="fgAcc3" presStyleIdx="0" presStyleCnt="3" custScaleX="124625" custScaleY="58393" custLinFactNeighborX="-6487" custLinFactNeighborY="4204">
        <dgm:presLayoutVars>
          <dgm:chPref val="3"/>
        </dgm:presLayoutVars>
      </dgm:prSet>
      <dgm:spPr/>
      <dgm:t>
        <a:bodyPr/>
        <a:lstStyle/>
        <a:p>
          <a:endParaRPr lang="es-ES"/>
        </a:p>
      </dgm:t>
    </dgm:pt>
    <dgm:pt modelId="{8759673B-0416-47F6-B6F1-A9E681EACF34}" type="pres">
      <dgm:prSet presAssocID="{A8DB3E30-7D0F-433C-8BAE-044CEB4B8A84}" presName="hierChild4" presStyleCnt="0"/>
      <dgm:spPr/>
    </dgm:pt>
    <dgm:pt modelId="{8310D717-F232-4CF2-A295-56128768DBDC}" type="pres">
      <dgm:prSet presAssocID="{C035709D-F404-4120-9F74-77292D385578}" presName="Name17" presStyleLbl="parChTrans1D3" presStyleIdx="1" presStyleCnt="3"/>
      <dgm:spPr/>
      <dgm:t>
        <a:bodyPr/>
        <a:lstStyle/>
        <a:p>
          <a:endParaRPr lang="es-ES"/>
        </a:p>
      </dgm:t>
    </dgm:pt>
    <dgm:pt modelId="{6AC87AA1-EEF8-48AE-8E60-8786BEB08841}" type="pres">
      <dgm:prSet presAssocID="{EEC04267-F3E9-4FD5-B356-65708012EACF}" presName="hierRoot3" presStyleCnt="0"/>
      <dgm:spPr/>
    </dgm:pt>
    <dgm:pt modelId="{5E414938-23A6-42FC-B634-4B406F3DDEE5}" type="pres">
      <dgm:prSet presAssocID="{EEC04267-F3E9-4FD5-B356-65708012EACF}" presName="composite3" presStyleCnt="0"/>
      <dgm:spPr/>
    </dgm:pt>
    <dgm:pt modelId="{18387E0C-78F5-4D46-8844-44DE51DF8828}" type="pres">
      <dgm:prSet presAssocID="{EEC04267-F3E9-4FD5-B356-65708012EACF}" presName="background3" presStyleLbl="node3" presStyleIdx="1" presStyleCnt="3"/>
      <dgm:spPr/>
    </dgm:pt>
    <dgm:pt modelId="{6194B3C8-D035-483D-8EBC-B95076353A45}" type="pres">
      <dgm:prSet presAssocID="{EEC04267-F3E9-4FD5-B356-65708012EACF}" presName="text3" presStyleLbl="fgAcc3" presStyleIdx="1" presStyleCnt="3" custScaleX="174338" custScaleY="67548">
        <dgm:presLayoutVars>
          <dgm:chPref val="3"/>
        </dgm:presLayoutVars>
      </dgm:prSet>
      <dgm:spPr/>
      <dgm:t>
        <a:bodyPr/>
        <a:lstStyle/>
        <a:p>
          <a:endParaRPr lang="es-ES"/>
        </a:p>
      </dgm:t>
    </dgm:pt>
    <dgm:pt modelId="{C25AB6CC-8D35-456F-90AA-5E1512F65DFE}" type="pres">
      <dgm:prSet presAssocID="{EEC04267-F3E9-4FD5-B356-65708012EACF}" presName="hierChild4" presStyleCnt="0"/>
      <dgm:spPr/>
    </dgm:pt>
    <dgm:pt modelId="{96D7B5ED-039C-48D1-9E70-8D96DA9EC506}" type="pres">
      <dgm:prSet presAssocID="{BAE1D7B6-BE03-4620-8085-F6A2318F4AED}" presName="Name17" presStyleLbl="parChTrans1D3" presStyleIdx="2" presStyleCnt="3"/>
      <dgm:spPr/>
      <dgm:t>
        <a:bodyPr/>
        <a:lstStyle/>
        <a:p>
          <a:endParaRPr lang="es-ES"/>
        </a:p>
      </dgm:t>
    </dgm:pt>
    <dgm:pt modelId="{7EA34C1D-19BB-412B-B7AD-5DAA7773C03C}" type="pres">
      <dgm:prSet presAssocID="{FB37AE6D-6A9D-46DF-AC34-76CCEFA3EF07}" presName="hierRoot3" presStyleCnt="0"/>
      <dgm:spPr/>
    </dgm:pt>
    <dgm:pt modelId="{3A79B995-EF99-4CE9-9308-1BF5D7BF4A5D}" type="pres">
      <dgm:prSet presAssocID="{FB37AE6D-6A9D-46DF-AC34-76CCEFA3EF07}" presName="composite3" presStyleCnt="0"/>
      <dgm:spPr/>
    </dgm:pt>
    <dgm:pt modelId="{CB93D01B-6039-4352-9780-49D005A664AC}" type="pres">
      <dgm:prSet presAssocID="{FB37AE6D-6A9D-46DF-AC34-76CCEFA3EF07}" presName="background3" presStyleLbl="node3" presStyleIdx="2" presStyleCnt="3"/>
      <dgm:spPr/>
    </dgm:pt>
    <dgm:pt modelId="{9A265C2F-3E4E-42CB-8B82-E70DE5ACF504}" type="pres">
      <dgm:prSet presAssocID="{FB37AE6D-6A9D-46DF-AC34-76CCEFA3EF07}" presName="text3" presStyleLbl="fgAcc3" presStyleIdx="2" presStyleCnt="3" custScaleX="165897" custScaleY="67477">
        <dgm:presLayoutVars>
          <dgm:chPref val="3"/>
        </dgm:presLayoutVars>
      </dgm:prSet>
      <dgm:spPr/>
      <dgm:t>
        <a:bodyPr/>
        <a:lstStyle/>
        <a:p>
          <a:endParaRPr lang="es-ES"/>
        </a:p>
      </dgm:t>
    </dgm:pt>
    <dgm:pt modelId="{7A79746E-F4E7-4812-86C8-80A180F2EFED}" type="pres">
      <dgm:prSet presAssocID="{FB37AE6D-6A9D-46DF-AC34-76CCEFA3EF07}" presName="hierChild4" presStyleCnt="0"/>
      <dgm:spPr/>
    </dgm:pt>
    <dgm:pt modelId="{4DBFD357-77BD-472B-9438-5E2CAE7C4BDF}" type="pres">
      <dgm:prSet presAssocID="{C6ABB8E8-6E31-45B4-B051-A34B80632757}" presName="hierRoot1" presStyleCnt="0"/>
      <dgm:spPr/>
    </dgm:pt>
    <dgm:pt modelId="{A60137D7-316A-42FC-A9E3-D01E243916CB}" type="pres">
      <dgm:prSet presAssocID="{C6ABB8E8-6E31-45B4-B051-A34B80632757}" presName="composite" presStyleCnt="0"/>
      <dgm:spPr/>
    </dgm:pt>
    <dgm:pt modelId="{42B2085F-1C1C-41B9-956F-97961DB5C8E0}" type="pres">
      <dgm:prSet presAssocID="{C6ABB8E8-6E31-45B4-B051-A34B80632757}" presName="background" presStyleLbl="node0" presStyleIdx="2" presStyleCnt="3"/>
      <dgm:spPr/>
    </dgm:pt>
    <dgm:pt modelId="{06E9C668-FD32-48FD-A8D4-85095DE75AE0}" type="pres">
      <dgm:prSet presAssocID="{C6ABB8E8-6E31-45B4-B051-A34B80632757}" presName="text" presStyleLbl="fgAcc0" presStyleIdx="2" presStyleCnt="3" custScaleX="156352" custScaleY="82232" custLinFactNeighborX="-20997" custLinFactNeighborY="2772">
        <dgm:presLayoutVars>
          <dgm:chPref val="3"/>
        </dgm:presLayoutVars>
      </dgm:prSet>
      <dgm:spPr/>
      <dgm:t>
        <a:bodyPr/>
        <a:lstStyle/>
        <a:p>
          <a:endParaRPr lang="es-ES"/>
        </a:p>
      </dgm:t>
    </dgm:pt>
    <dgm:pt modelId="{5642D915-98DD-4D15-A679-E3B4947041BC}" type="pres">
      <dgm:prSet presAssocID="{C6ABB8E8-6E31-45B4-B051-A34B80632757}" presName="hierChild2" presStyleCnt="0"/>
      <dgm:spPr/>
    </dgm:pt>
  </dgm:ptLst>
  <dgm:cxnLst>
    <dgm:cxn modelId="{151DB1B3-BA20-4D20-8A5B-0D0D38A486E4}" srcId="{512AE213-8996-4A36-A1D6-6A08B9FB69A5}" destId="{EAA8E365-A2A1-4DD0-B4A5-8F7CEB358752}" srcOrd="0" destOrd="0" parTransId="{BC8F3282-358B-40B6-B943-9E2851BC4CFC}" sibTransId="{8BB338CD-5632-4733-9F1D-2F66F49C60E0}"/>
    <dgm:cxn modelId="{585F6FF9-39D6-4A36-85C8-C79CB974D00A}" type="presOf" srcId="{905D8E7B-5B9E-4949-B31A-DDCDFAFD311B}" destId="{C0FB5569-0E59-4EB9-972F-66D6EC00E12A}" srcOrd="0" destOrd="0" presId="urn:microsoft.com/office/officeart/2005/8/layout/hierarchy1"/>
    <dgm:cxn modelId="{00191733-F5A7-482B-B044-EC87A72DA61C}" type="presOf" srcId="{512AE213-8996-4A36-A1D6-6A08B9FB69A5}" destId="{FE0C3355-A26B-4775-A2E2-BB732F1A155C}" srcOrd="0" destOrd="0" presId="urn:microsoft.com/office/officeart/2005/8/layout/hierarchy1"/>
    <dgm:cxn modelId="{593D5D89-2C58-4BFE-9136-7BD45F1919E6}" type="presOf" srcId="{C035709D-F404-4120-9F74-77292D385578}" destId="{8310D717-F232-4CF2-A295-56128768DBDC}" srcOrd="0" destOrd="0" presId="urn:microsoft.com/office/officeart/2005/8/layout/hierarchy1"/>
    <dgm:cxn modelId="{9ADEADF4-34E1-4C67-BA37-1AD890A40603}" type="presOf" srcId="{A8DB3E30-7D0F-433C-8BAE-044CEB4B8A84}" destId="{6843DF30-6933-4919-AF65-7FB853A6D1D1}" srcOrd="0" destOrd="0" presId="urn:microsoft.com/office/officeart/2005/8/layout/hierarchy1"/>
    <dgm:cxn modelId="{258F0A53-8803-4B98-9FDF-35230129D2ED}" type="presOf" srcId="{BC8F3282-358B-40B6-B943-9E2851BC4CFC}" destId="{22AC4FD4-A19E-4770-8AC8-89EA11E5EE69}" srcOrd="0" destOrd="0" presId="urn:microsoft.com/office/officeart/2005/8/layout/hierarchy1"/>
    <dgm:cxn modelId="{5CE4CC32-0DA6-4B5F-9119-B07696AEA224}" type="presOf" srcId="{FB37AE6D-6A9D-46DF-AC34-76CCEFA3EF07}" destId="{9A265C2F-3E4E-42CB-8B82-E70DE5ACF504}" srcOrd="0" destOrd="0" presId="urn:microsoft.com/office/officeart/2005/8/layout/hierarchy1"/>
    <dgm:cxn modelId="{D126DDE2-E36A-49B4-B84D-F8E545DC1261}" srcId="{E99EA38E-6275-47EE-A5A2-62C3D0F651C9}" destId="{512AE213-8996-4A36-A1D6-6A08B9FB69A5}" srcOrd="1" destOrd="0" parTransId="{4E040C33-BBF0-4A00-AA5E-FD6E83D60242}" sibTransId="{458B2CDA-1971-4062-9F67-549098657CBD}"/>
    <dgm:cxn modelId="{7DE028ED-E906-4A4D-8FF5-F0C3981756F2}" srcId="{E99EA38E-6275-47EE-A5A2-62C3D0F651C9}" destId="{4667DBE8-0AD0-4489-9E2B-D24FCDA2942A}" srcOrd="0" destOrd="0" parTransId="{53551164-EA7D-4A5E-A9B7-C4C57E658C3E}" sibTransId="{D547D7DB-1B10-4DFC-9670-FC55A369A5B0}"/>
    <dgm:cxn modelId="{40F4943E-AA12-48BF-BBA9-34ECDED34825}" type="presOf" srcId="{4667DBE8-0AD0-4489-9E2B-D24FCDA2942A}" destId="{DD18A647-01FD-4081-A961-03BBFF1A5EFC}" srcOrd="0" destOrd="0" presId="urn:microsoft.com/office/officeart/2005/8/layout/hierarchy1"/>
    <dgm:cxn modelId="{B1DCCD56-13A5-496B-94DC-91BD3C4FDAEE}" srcId="{EAA8E365-A2A1-4DD0-B4A5-8F7CEB358752}" destId="{EEC04267-F3E9-4FD5-B356-65708012EACF}" srcOrd="1" destOrd="0" parTransId="{C035709D-F404-4120-9F74-77292D385578}" sibTransId="{CE2B7B21-5206-4654-BF65-4FF61E3696E3}"/>
    <dgm:cxn modelId="{8C6FCD8F-2CCB-49C1-83BC-BA7497C1A3C6}" type="presOf" srcId="{EAA8E365-A2A1-4DD0-B4A5-8F7CEB358752}" destId="{9B38BC7C-7C29-433A-B26A-3BEF0216305F}" srcOrd="0" destOrd="0" presId="urn:microsoft.com/office/officeart/2005/8/layout/hierarchy1"/>
    <dgm:cxn modelId="{A760F3FD-6AF7-4F77-BAAA-F38408D97C70}" srcId="{EAA8E365-A2A1-4DD0-B4A5-8F7CEB358752}" destId="{A8DB3E30-7D0F-433C-8BAE-044CEB4B8A84}" srcOrd="0" destOrd="0" parTransId="{905D8E7B-5B9E-4949-B31A-DDCDFAFD311B}" sibTransId="{AB1903A2-A0E4-4FAA-B6BA-0D9E908403EE}"/>
    <dgm:cxn modelId="{38B7AC5B-8C55-4BC4-859A-3531336C2161}" type="presOf" srcId="{C6ABB8E8-6E31-45B4-B051-A34B80632757}" destId="{06E9C668-FD32-48FD-A8D4-85095DE75AE0}" srcOrd="0" destOrd="0" presId="urn:microsoft.com/office/officeart/2005/8/layout/hierarchy1"/>
    <dgm:cxn modelId="{2DDB92E4-C9C2-467A-AFD5-62728217A0A7}" type="presOf" srcId="{BAE1D7B6-BE03-4620-8085-F6A2318F4AED}" destId="{96D7B5ED-039C-48D1-9E70-8D96DA9EC506}" srcOrd="0" destOrd="0" presId="urn:microsoft.com/office/officeart/2005/8/layout/hierarchy1"/>
    <dgm:cxn modelId="{9E528E01-5D36-4F56-A946-2113D28F4373}" type="presOf" srcId="{EEC04267-F3E9-4FD5-B356-65708012EACF}" destId="{6194B3C8-D035-483D-8EBC-B95076353A45}" srcOrd="0" destOrd="0" presId="urn:microsoft.com/office/officeart/2005/8/layout/hierarchy1"/>
    <dgm:cxn modelId="{D3600193-1A2A-45C7-B9C2-DB822957C781}" srcId="{E99EA38E-6275-47EE-A5A2-62C3D0F651C9}" destId="{C6ABB8E8-6E31-45B4-B051-A34B80632757}" srcOrd="2" destOrd="0" parTransId="{E81F4AAB-C405-4698-B836-EA93BF88C09D}" sibTransId="{C82148E3-411A-4F22-9899-FB35ED6215FD}"/>
    <dgm:cxn modelId="{4D5AC373-8997-479B-8B7A-6B8AFD08D260}" type="presOf" srcId="{E99EA38E-6275-47EE-A5A2-62C3D0F651C9}" destId="{8DED9FA6-AE31-455B-9A9F-AACDF9728222}" srcOrd="0" destOrd="0" presId="urn:microsoft.com/office/officeart/2005/8/layout/hierarchy1"/>
    <dgm:cxn modelId="{6E5C0C35-8B1D-4BD7-97DF-0F22AF80B002}" srcId="{EAA8E365-A2A1-4DD0-B4A5-8F7CEB358752}" destId="{FB37AE6D-6A9D-46DF-AC34-76CCEFA3EF07}" srcOrd="2" destOrd="0" parTransId="{BAE1D7B6-BE03-4620-8085-F6A2318F4AED}" sibTransId="{D034A9EE-85FF-4595-B593-DC95A8D06BED}"/>
    <dgm:cxn modelId="{AE9EC292-324D-4BE2-B0FE-84DC92966686}" type="presParOf" srcId="{8DED9FA6-AE31-455B-9A9F-AACDF9728222}" destId="{A38A72C4-A790-4135-9468-9CB5FE3E97DC}" srcOrd="0" destOrd="0" presId="urn:microsoft.com/office/officeart/2005/8/layout/hierarchy1"/>
    <dgm:cxn modelId="{75014B96-AC1B-43F9-970B-966417BC5519}" type="presParOf" srcId="{A38A72C4-A790-4135-9468-9CB5FE3E97DC}" destId="{5C747C60-E884-4BB4-A7A7-14F69315FB2F}" srcOrd="0" destOrd="0" presId="urn:microsoft.com/office/officeart/2005/8/layout/hierarchy1"/>
    <dgm:cxn modelId="{2B2BF0E9-927C-4806-B29B-94531BECB054}" type="presParOf" srcId="{5C747C60-E884-4BB4-A7A7-14F69315FB2F}" destId="{130CBB14-8775-4BBB-9B2D-F9F3C736E542}" srcOrd="0" destOrd="0" presId="urn:microsoft.com/office/officeart/2005/8/layout/hierarchy1"/>
    <dgm:cxn modelId="{3BB9D74F-443D-4672-8425-7B0B14B3B37B}" type="presParOf" srcId="{5C747C60-E884-4BB4-A7A7-14F69315FB2F}" destId="{DD18A647-01FD-4081-A961-03BBFF1A5EFC}" srcOrd="1" destOrd="0" presId="urn:microsoft.com/office/officeart/2005/8/layout/hierarchy1"/>
    <dgm:cxn modelId="{DFB159E7-9D2D-4422-92DF-049033314AB8}" type="presParOf" srcId="{A38A72C4-A790-4135-9468-9CB5FE3E97DC}" destId="{C3A993C5-F9F5-4375-93F3-B40BB870B7B2}" srcOrd="1" destOrd="0" presId="urn:microsoft.com/office/officeart/2005/8/layout/hierarchy1"/>
    <dgm:cxn modelId="{05776638-8062-4059-A611-2BC0F881D357}" type="presParOf" srcId="{8DED9FA6-AE31-455B-9A9F-AACDF9728222}" destId="{D6745F22-D26E-439B-95F4-B5ED723FF6DA}" srcOrd="1" destOrd="0" presId="urn:microsoft.com/office/officeart/2005/8/layout/hierarchy1"/>
    <dgm:cxn modelId="{0BCF4705-B057-42E1-9D0A-4CBCC7648B04}" type="presParOf" srcId="{D6745F22-D26E-439B-95F4-B5ED723FF6DA}" destId="{D70F320E-FB10-492D-857D-2BB1493AD949}" srcOrd="0" destOrd="0" presId="urn:microsoft.com/office/officeart/2005/8/layout/hierarchy1"/>
    <dgm:cxn modelId="{276731C5-468B-47C3-96AF-6642E82ABB84}" type="presParOf" srcId="{D70F320E-FB10-492D-857D-2BB1493AD949}" destId="{BE295A26-32AB-496D-B31C-2C5ACD268BBA}" srcOrd="0" destOrd="0" presId="urn:microsoft.com/office/officeart/2005/8/layout/hierarchy1"/>
    <dgm:cxn modelId="{E3F52CFE-A2F0-4C82-8E9E-A1F97935C99B}" type="presParOf" srcId="{D70F320E-FB10-492D-857D-2BB1493AD949}" destId="{FE0C3355-A26B-4775-A2E2-BB732F1A155C}" srcOrd="1" destOrd="0" presId="urn:microsoft.com/office/officeart/2005/8/layout/hierarchy1"/>
    <dgm:cxn modelId="{81BC9BD3-A4A8-40A8-B45A-B23EC070CC88}" type="presParOf" srcId="{D6745F22-D26E-439B-95F4-B5ED723FF6DA}" destId="{337669B6-7598-40EB-9F27-E99174E4D777}" srcOrd="1" destOrd="0" presId="urn:microsoft.com/office/officeart/2005/8/layout/hierarchy1"/>
    <dgm:cxn modelId="{3D1C95CB-19B8-489B-8D87-647251E13124}" type="presParOf" srcId="{337669B6-7598-40EB-9F27-E99174E4D777}" destId="{22AC4FD4-A19E-4770-8AC8-89EA11E5EE69}" srcOrd="0" destOrd="0" presId="urn:microsoft.com/office/officeart/2005/8/layout/hierarchy1"/>
    <dgm:cxn modelId="{B5DAF7D1-004B-45FC-80E7-291BE6BF408D}" type="presParOf" srcId="{337669B6-7598-40EB-9F27-E99174E4D777}" destId="{24629D77-C580-4693-9E16-5D22F135972F}" srcOrd="1" destOrd="0" presId="urn:microsoft.com/office/officeart/2005/8/layout/hierarchy1"/>
    <dgm:cxn modelId="{CA58A3EA-11E2-41CB-B516-8CAE9E20973B}" type="presParOf" srcId="{24629D77-C580-4693-9E16-5D22F135972F}" destId="{B7FB612D-0023-434F-A2A9-3B14FB662920}" srcOrd="0" destOrd="0" presId="urn:microsoft.com/office/officeart/2005/8/layout/hierarchy1"/>
    <dgm:cxn modelId="{561EBCA3-8CD8-4834-BF63-6F0F0EF6F22C}" type="presParOf" srcId="{B7FB612D-0023-434F-A2A9-3B14FB662920}" destId="{463A1A9F-F61B-41F7-9782-A29AE7774FDE}" srcOrd="0" destOrd="0" presId="urn:microsoft.com/office/officeart/2005/8/layout/hierarchy1"/>
    <dgm:cxn modelId="{5A53E9C5-60C1-443F-A804-A54197E66E0C}" type="presParOf" srcId="{B7FB612D-0023-434F-A2A9-3B14FB662920}" destId="{9B38BC7C-7C29-433A-B26A-3BEF0216305F}" srcOrd="1" destOrd="0" presId="urn:microsoft.com/office/officeart/2005/8/layout/hierarchy1"/>
    <dgm:cxn modelId="{A00DDF9B-12C4-46D1-8021-FB17B9C56AB1}" type="presParOf" srcId="{24629D77-C580-4693-9E16-5D22F135972F}" destId="{F40DDBDF-F1CF-417F-A5F8-00D0C0C6694E}" srcOrd="1" destOrd="0" presId="urn:microsoft.com/office/officeart/2005/8/layout/hierarchy1"/>
    <dgm:cxn modelId="{CB153A70-F291-419E-BF39-F0FC4435F4A8}" type="presParOf" srcId="{F40DDBDF-F1CF-417F-A5F8-00D0C0C6694E}" destId="{C0FB5569-0E59-4EB9-972F-66D6EC00E12A}" srcOrd="0" destOrd="0" presId="urn:microsoft.com/office/officeart/2005/8/layout/hierarchy1"/>
    <dgm:cxn modelId="{1AB37751-0F7E-4D4A-899B-581517B4E3A3}" type="presParOf" srcId="{F40DDBDF-F1CF-417F-A5F8-00D0C0C6694E}" destId="{671D62B7-8CBB-487D-8A01-1206632769F7}" srcOrd="1" destOrd="0" presId="urn:microsoft.com/office/officeart/2005/8/layout/hierarchy1"/>
    <dgm:cxn modelId="{4A5D7824-298D-466D-A602-14AF7A9E0FF5}" type="presParOf" srcId="{671D62B7-8CBB-487D-8A01-1206632769F7}" destId="{E202B7CC-6890-464D-8DEB-948EEB90DF90}" srcOrd="0" destOrd="0" presId="urn:microsoft.com/office/officeart/2005/8/layout/hierarchy1"/>
    <dgm:cxn modelId="{CCEDB916-0253-41CC-A123-33A6908C4132}" type="presParOf" srcId="{E202B7CC-6890-464D-8DEB-948EEB90DF90}" destId="{BFB8A09E-5C90-4A02-AF25-A00B74C19188}" srcOrd="0" destOrd="0" presId="urn:microsoft.com/office/officeart/2005/8/layout/hierarchy1"/>
    <dgm:cxn modelId="{DF690E06-C364-434C-9CE1-9A03A0809685}" type="presParOf" srcId="{E202B7CC-6890-464D-8DEB-948EEB90DF90}" destId="{6843DF30-6933-4919-AF65-7FB853A6D1D1}" srcOrd="1" destOrd="0" presId="urn:microsoft.com/office/officeart/2005/8/layout/hierarchy1"/>
    <dgm:cxn modelId="{888AEF0A-1603-413A-98A6-7A97A4908BCB}" type="presParOf" srcId="{671D62B7-8CBB-487D-8A01-1206632769F7}" destId="{8759673B-0416-47F6-B6F1-A9E681EACF34}" srcOrd="1" destOrd="0" presId="urn:microsoft.com/office/officeart/2005/8/layout/hierarchy1"/>
    <dgm:cxn modelId="{FC44568C-D7AF-44FC-B460-992EF1397C17}" type="presParOf" srcId="{F40DDBDF-F1CF-417F-A5F8-00D0C0C6694E}" destId="{8310D717-F232-4CF2-A295-56128768DBDC}" srcOrd="2" destOrd="0" presId="urn:microsoft.com/office/officeart/2005/8/layout/hierarchy1"/>
    <dgm:cxn modelId="{D62628FE-7B77-4E60-8100-F22C6B6B7408}" type="presParOf" srcId="{F40DDBDF-F1CF-417F-A5F8-00D0C0C6694E}" destId="{6AC87AA1-EEF8-48AE-8E60-8786BEB08841}" srcOrd="3" destOrd="0" presId="urn:microsoft.com/office/officeart/2005/8/layout/hierarchy1"/>
    <dgm:cxn modelId="{6F453580-BA89-40D1-8041-AEB514CEB56D}" type="presParOf" srcId="{6AC87AA1-EEF8-48AE-8E60-8786BEB08841}" destId="{5E414938-23A6-42FC-B634-4B406F3DDEE5}" srcOrd="0" destOrd="0" presId="urn:microsoft.com/office/officeart/2005/8/layout/hierarchy1"/>
    <dgm:cxn modelId="{D6D5695F-4D99-4BFC-B7B3-33C4C33B6E5D}" type="presParOf" srcId="{5E414938-23A6-42FC-B634-4B406F3DDEE5}" destId="{18387E0C-78F5-4D46-8844-44DE51DF8828}" srcOrd="0" destOrd="0" presId="urn:microsoft.com/office/officeart/2005/8/layout/hierarchy1"/>
    <dgm:cxn modelId="{734DC273-6B0D-4E38-8191-947E03E05A7E}" type="presParOf" srcId="{5E414938-23A6-42FC-B634-4B406F3DDEE5}" destId="{6194B3C8-D035-483D-8EBC-B95076353A45}" srcOrd="1" destOrd="0" presId="urn:microsoft.com/office/officeart/2005/8/layout/hierarchy1"/>
    <dgm:cxn modelId="{547636C6-9637-44E1-AE56-03A62331C201}" type="presParOf" srcId="{6AC87AA1-EEF8-48AE-8E60-8786BEB08841}" destId="{C25AB6CC-8D35-456F-90AA-5E1512F65DFE}" srcOrd="1" destOrd="0" presId="urn:microsoft.com/office/officeart/2005/8/layout/hierarchy1"/>
    <dgm:cxn modelId="{B39EEBE0-8726-4751-AF2A-99520255CE93}" type="presParOf" srcId="{F40DDBDF-F1CF-417F-A5F8-00D0C0C6694E}" destId="{96D7B5ED-039C-48D1-9E70-8D96DA9EC506}" srcOrd="4" destOrd="0" presId="urn:microsoft.com/office/officeart/2005/8/layout/hierarchy1"/>
    <dgm:cxn modelId="{5278A6DA-8528-405F-A0E8-33DA03511380}" type="presParOf" srcId="{F40DDBDF-F1CF-417F-A5F8-00D0C0C6694E}" destId="{7EA34C1D-19BB-412B-B7AD-5DAA7773C03C}" srcOrd="5" destOrd="0" presId="urn:microsoft.com/office/officeart/2005/8/layout/hierarchy1"/>
    <dgm:cxn modelId="{E2EEC5E2-1C6B-4A0A-AEC3-055CF1B9D130}" type="presParOf" srcId="{7EA34C1D-19BB-412B-B7AD-5DAA7773C03C}" destId="{3A79B995-EF99-4CE9-9308-1BF5D7BF4A5D}" srcOrd="0" destOrd="0" presId="urn:microsoft.com/office/officeart/2005/8/layout/hierarchy1"/>
    <dgm:cxn modelId="{18AE9BBE-DB60-420F-BBEA-119E471838FF}" type="presParOf" srcId="{3A79B995-EF99-4CE9-9308-1BF5D7BF4A5D}" destId="{CB93D01B-6039-4352-9780-49D005A664AC}" srcOrd="0" destOrd="0" presId="urn:microsoft.com/office/officeart/2005/8/layout/hierarchy1"/>
    <dgm:cxn modelId="{3F785BE6-8253-4165-AFAC-CED976234A27}" type="presParOf" srcId="{3A79B995-EF99-4CE9-9308-1BF5D7BF4A5D}" destId="{9A265C2F-3E4E-42CB-8B82-E70DE5ACF504}" srcOrd="1" destOrd="0" presId="urn:microsoft.com/office/officeart/2005/8/layout/hierarchy1"/>
    <dgm:cxn modelId="{7EAE93B2-3876-4BA3-9636-6F4F6273E1A2}" type="presParOf" srcId="{7EA34C1D-19BB-412B-B7AD-5DAA7773C03C}" destId="{7A79746E-F4E7-4812-86C8-80A180F2EFED}" srcOrd="1" destOrd="0" presId="urn:microsoft.com/office/officeart/2005/8/layout/hierarchy1"/>
    <dgm:cxn modelId="{37E9DEEC-DE7D-4C30-A115-B39CF840907D}" type="presParOf" srcId="{8DED9FA6-AE31-455B-9A9F-AACDF9728222}" destId="{4DBFD357-77BD-472B-9438-5E2CAE7C4BDF}" srcOrd="2" destOrd="0" presId="urn:microsoft.com/office/officeart/2005/8/layout/hierarchy1"/>
    <dgm:cxn modelId="{18D75007-B26E-4235-A6B6-A64177A36DBA}" type="presParOf" srcId="{4DBFD357-77BD-472B-9438-5E2CAE7C4BDF}" destId="{A60137D7-316A-42FC-A9E3-D01E243916CB}" srcOrd="0" destOrd="0" presId="urn:microsoft.com/office/officeart/2005/8/layout/hierarchy1"/>
    <dgm:cxn modelId="{2339A456-74B7-43DA-8B6B-DF3D74CB7B6D}" type="presParOf" srcId="{A60137D7-316A-42FC-A9E3-D01E243916CB}" destId="{42B2085F-1C1C-41B9-956F-97961DB5C8E0}" srcOrd="0" destOrd="0" presId="urn:microsoft.com/office/officeart/2005/8/layout/hierarchy1"/>
    <dgm:cxn modelId="{EDE95B48-2937-4BF2-9EFF-FF11461BFAED}" type="presParOf" srcId="{A60137D7-316A-42FC-A9E3-D01E243916CB}" destId="{06E9C668-FD32-48FD-A8D4-85095DE75AE0}" srcOrd="1" destOrd="0" presId="urn:microsoft.com/office/officeart/2005/8/layout/hierarchy1"/>
    <dgm:cxn modelId="{F4D56E7E-E0E0-4279-AC63-09D14CDCFE60}" type="presParOf" srcId="{4DBFD357-77BD-472B-9438-5E2CAE7C4BDF}" destId="{5642D915-98DD-4D15-A679-E3B4947041BC}"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D7B5ED-039C-48D1-9E70-8D96DA9EC506}">
      <dsp:nvSpPr>
        <dsp:cNvPr id="0" name=""/>
        <dsp:cNvSpPr/>
      </dsp:nvSpPr>
      <dsp:spPr>
        <a:xfrm>
          <a:off x="3753841" y="3612216"/>
          <a:ext cx="2482993" cy="479954"/>
        </a:xfrm>
        <a:custGeom>
          <a:avLst/>
          <a:gdLst/>
          <a:ahLst/>
          <a:cxnLst/>
          <a:rect l="0" t="0" r="0" b="0"/>
          <a:pathLst>
            <a:path>
              <a:moveTo>
                <a:pt x="0" y="0"/>
              </a:moveTo>
              <a:lnTo>
                <a:pt x="0" y="290628"/>
              </a:lnTo>
              <a:lnTo>
                <a:pt x="2482993" y="290628"/>
              </a:lnTo>
              <a:lnTo>
                <a:pt x="2482993" y="47995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310D717-F232-4CF2-A295-56128768DBDC}">
      <dsp:nvSpPr>
        <dsp:cNvPr id="0" name=""/>
        <dsp:cNvSpPr/>
      </dsp:nvSpPr>
      <dsp:spPr>
        <a:xfrm>
          <a:off x="3708121" y="3612216"/>
          <a:ext cx="91440" cy="479954"/>
        </a:xfrm>
        <a:custGeom>
          <a:avLst/>
          <a:gdLst/>
          <a:ahLst/>
          <a:cxnLst/>
          <a:rect l="0" t="0" r="0" b="0"/>
          <a:pathLst>
            <a:path>
              <a:moveTo>
                <a:pt x="45720" y="0"/>
              </a:moveTo>
              <a:lnTo>
                <a:pt x="45720" y="290628"/>
              </a:lnTo>
              <a:lnTo>
                <a:pt x="128837" y="290628"/>
              </a:lnTo>
              <a:lnTo>
                <a:pt x="128837" y="47995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0FB5569-0E59-4EB9-972F-66D6EC00E12A}">
      <dsp:nvSpPr>
        <dsp:cNvPr id="0" name=""/>
        <dsp:cNvSpPr/>
      </dsp:nvSpPr>
      <dsp:spPr>
        <a:xfrm>
          <a:off x="1272257" y="3612216"/>
          <a:ext cx="2481583" cy="479954"/>
        </a:xfrm>
        <a:custGeom>
          <a:avLst/>
          <a:gdLst/>
          <a:ahLst/>
          <a:cxnLst/>
          <a:rect l="0" t="0" r="0" b="0"/>
          <a:pathLst>
            <a:path>
              <a:moveTo>
                <a:pt x="2481583" y="0"/>
              </a:moveTo>
              <a:lnTo>
                <a:pt x="2481583" y="290628"/>
              </a:lnTo>
              <a:lnTo>
                <a:pt x="0" y="290628"/>
              </a:lnTo>
              <a:lnTo>
                <a:pt x="0" y="47995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AC4FD4-A19E-4770-8AC8-89EA11E5EE69}">
      <dsp:nvSpPr>
        <dsp:cNvPr id="0" name=""/>
        <dsp:cNvSpPr/>
      </dsp:nvSpPr>
      <dsp:spPr>
        <a:xfrm>
          <a:off x="3626414" y="1410403"/>
          <a:ext cx="91440" cy="612351"/>
        </a:xfrm>
        <a:custGeom>
          <a:avLst/>
          <a:gdLst/>
          <a:ahLst/>
          <a:cxnLst/>
          <a:rect l="0" t="0" r="0" b="0"/>
          <a:pathLst>
            <a:path>
              <a:moveTo>
                <a:pt x="45720" y="0"/>
              </a:moveTo>
              <a:lnTo>
                <a:pt x="45720" y="423024"/>
              </a:lnTo>
              <a:lnTo>
                <a:pt x="127427" y="423024"/>
              </a:lnTo>
              <a:lnTo>
                <a:pt x="127427" y="61235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0CBB14-8775-4BBB-9B2D-F9F3C736E542}">
      <dsp:nvSpPr>
        <dsp:cNvPr id="0" name=""/>
        <dsp:cNvSpPr/>
      </dsp:nvSpPr>
      <dsp:spPr>
        <a:xfrm>
          <a:off x="53259" y="485507"/>
          <a:ext cx="2193059" cy="897668"/>
        </a:xfrm>
        <a:prstGeom prst="roundRect">
          <a:avLst>
            <a:gd name="adj" fmla="val 10000"/>
          </a:avLst>
        </a:prstGeom>
        <a:gradFill rotWithShape="0">
          <a:gsLst>
            <a:gs pos="0">
              <a:schemeClr val="accent1">
                <a:hueOff val="0"/>
                <a:satOff val="0"/>
                <a:lumOff val="0"/>
                <a:alphaOff val="0"/>
                <a:tint val="20000"/>
                <a:satMod val="280000"/>
              </a:schemeClr>
            </a:gs>
            <a:gs pos="14000">
              <a:schemeClr val="accent1">
                <a:hueOff val="0"/>
                <a:satOff val="0"/>
                <a:lumOff val="0"/>
                <a:alphaOff val="0"/>
                <a:tint val="37000"/>
                <a:satMod val="250000"/>
              </a:schemeClr>
            </a:gs>
            <a:gs pos="45000">
              <a:schemeClr val="accent1">
                <a:hueOff val="0"/>
                <a:satOff val="0"/>
                <a:lumOff val="0"/>
                <a:alphaOff val="0"/>
                <a:tint val="53000"/>
                <a:satMod val="220000"/>
              </a:schemeClr>
            </a:gs>
            <a:gs pos="65000">
              <a:schemeClr val="accent1">
                <a:hueOff val="0"/>
                <a:satOff val="0"/>
                <a:lumOff val="0"/>
                <a:alphaOff val="0"/>
                <a:tint val="53000"/>
                <a:satMod val="220000"/>
              </a:schemeClr>
            </a:gs>
            <a:gs pos="86000">
              <a:schemeClr val="accent1">
                <a:hueOff val="0"/>
                <a:satOff val="0"/>
                <a:lumOff val="0"/>
                <a:alphaOff val="0"/>
                <a:tint val="42000"/>
                <a:satMod val="240000"/>
              </a:schemeClr>
            </a:gs>
            <a:gs pos="100000">
              <a:schemeClr val="accent1">
                <a:hueOff val="0"/>
                <a:satOff val="0"/>
                <a:lumOff val="0"/>
                <a:alphaOff val="0"/>
                <a:tint val="20000"/>
                <a:satMod val="23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D18A647-01FD-4081-A961-03BBFF1A5EFC}">
      <dsp:nvSpPr>
        <dsp:cNvPr id="0" name=""/>
        <dsp:cNvSpPr/>
      </dsp:nvSpPr>
      <dsp:spPr>
        <a:xfrm>
          <a:off x="280337" y="701232"/>
          <a:ext cx="2193059" cy="89766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t>Se incrementan  los delitos informáticos .</a:t>
          </a:r>
          <a:endParaRPr lang="es-ES" sz="1400" kern="1200" dirty="0">
            <a:latin typeface="+mn-lt"/>
          </a:endParaRPr>
        </a:p>
      </dsp:txBody>
      <dsp:txXfrm>
        <a:off x="280337" y="701232"/>
        <a:ext cx="2193059" cy="897668"/>
      </dsp:txXfrm>
    </dsp:sp>
    <dsp:sp modelId="{BE295A26-32AB-496D-B31C-2C5ACD268BBA}">
      <dsp:nvSpPr>
        <dsp:cNvPr id="0" name=""/>
        <dsp:cNvSpPr/>
      </dsp:nvSpPr>
      <dsp:spPr>
        <a:xfrm>
          <a:off x="2650281" y="525050"/>
          <a:ext cx="2043705" cy="885352"/>
        </a:xfrm>
        <a:prstGeom prst="roundRect">
          <a:avLst>
            <a:gd name="adj" fmla="val 10000"/>
          </a:avLst>
        </a:prstGeom>
        <a:gradFill rotWithShape="0">
          <a:gsLst>
            <a:gs pos="0">
              <a:schemeClr val="accent1">
                <a:hueOff val="0"/>
                <a:satOff val="0"/>
                <a:lumOff val="0"/>
                <a:alphaOff val="0"/>
                <a:tint val="20000"/>
                <a:satMod val="280000"/>
              </a:schemeClr>
            </a:gs>
            <a:gs pos="14000">
              <a:schemeClr val="accent1">
                <a:hueOff val="0"/>
                <a:satOff val="0"/>
                <a:lumOff val="0"/>
                <a:alphaOff val="0"/>
                <a:tint val="37000"/>
                <a:satMod val="250000"/>
              </a:schemeClr>
            </a:gs>
            <a:gs pos="45000">
              <a:schemeClr val="accent1">
                <a:hueOff val="0"/>
                <a:satOff val="0"/>
                <a:lumOff val="0"/>
                <a:alphaOff val="0"/>
                <a:tint val="53000"/>
                <a:satMod val="220000"/>
              </a:schemeClr>
            </a:gs>
            <a:gs pos="65000">
              <a:schemeClr val="accent1">
                <a:hueOff val="0"/>
                <a:satOff val="0"/>
                <a:lumOff val="0"/>
                <a:alphaOff val="0"/>
                <a:tint val="53000"/>
                <a:satMod val="220000"/>
              </a:schemeClr>
            </a:gs>
            <a:gs pos="86000">
              <a:schemeClr val="accent1">
                <a:hueOff val="0"/>
                <a:satOff val="0"/>
                <a:lumOff val="0"/>
                <a:alphaOff val="0"/>
                <a:tint val="42000"/>
                <a:satMod val="240000"/>
              </a:schemeClr>
            </a:gs>
            <a:gs pos="100000">
              <a:schemeClr val="accent1">
                <a:hueOff val="0"/>
                <a:satOff val="0"/>
                <a:lumOff val="0"/>
                <a:alphaOff val="0"/>
                <a:tint val="20000"/>
                <a:satMod val="23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E0C3355-A26B-4775-A2E2-BB732F1A155C}">
      <dsp:nvSpPr>
        <dsp:cNvPr id="0" name=""/>
        <dsp:cNvSpPr/>
      </dsp:nvSpPr>
      <dsp:spPr>
        <a:xfrm>
          <a:off x="2877359" y="740774"/>
          <a:ext cx="2043705" cy="8853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S" sz="1400" kern="1200" dirty="0" smtClean="0">
              <a:latin typeface="+mn-lt"/>
            </a:rPr>
            <a:t>No permiten despertar mayor interés en una actualización de la legislación.</a:t>
          </a:r>
          <a:endParaRPr lang="es-ES" sz="1400" kern="1200" dirty="0">
            <a:latin typeface="+mn-lt"/>
          </a:endParaRPr>
        </a:p>
      </dsp:txBody>
      <dsp:txXfrm>
        <a:off x="2877359" y="740774"/>
        <a:ext cx="2043705" cy="885352"/>
      </dsp:txXfrm>
    </dsp:sp>
    <dsp:sp modelId="{463A1A9F-F61B-41F7-9782-A29AE7774FDE}">
      <dsp:nvSpPr>
        <dsp:cNvPr id="0" name=""/>
        <dsp:cNvSpPr/>
      </dsp:nvSpPr>
      <dsp:spPr>
        <a:xfrm>
          <a:off x="1544197" y="2022754"/>
          <a:ext cx="4419287" cy="1589461"/>
        </a:xfrm>
        <a:prstGeom prst="roundRect">
          <a:avLst>
            <a:gd name="adj" fmla="val 10000"/>
          </a:avLst>
        </a:prstGeom>
        <a:gradFill rotWithShape="0">
          <a:gsLst>
            <a:gs pos="0">
              <a:schemeClr val="accent2">
                <a:hueOff val="0"/>
                <a:satOff val="0"/>
                <a:lumOff val="0"/>
                <a:alphaOff val="0"/>
                <a:tint val="20000"/>
                <a:satMod val="280000"/>
              </a:schemeClr>
            </a:gs>
            <a:gs pos="14000">
              <a:schemeClr val="accent2">
                <a:hueOff val="0"/>
                <a:satOff val="0"/>
                <a:lumOff val="0"/>
                <a:alphaOff val="0"/>
                <a:tint val="37000"/>
                <a:satMod val="250000"/>
              </a:schemeClr>
            </a:gs>
            <a:gs pos="45000">
              <a:schemeClr val="accent2">
                <a:hueOff val="0"/>
                <a:satOff val="0"/>
                <a:lumOff val="0"/>
                <a:alphaOff val="0"/>
                <a:tint val="53000"/>
                <a:satMod val="220000"/>
              </a:schemeClr>
            </a:gs>
            <a:gs pos="65000">
              <a:schemeClr val="accent2">
                <a:hueOff val="0"/>
                <a:satOff val="0"/>
                <a:lumOff val="0"/>
                <a:alphaOff val="0"/>
                <a:tint val="53000"/>
                <a:satMod val="220000"/>
              </a:schemeClr>
            </a:gs>
            <a:gs pos="86000">
              <a:schemeClr val="accent2">
                <a:hueOff val="0"/>
                <a:satOff val="0"/>
                <a:lumOff val="0"/>
                <a:alphaOff val="0"/>
                <a:tint val="42000"/>
                <a:satMod val="240000"/>
              </a:schemeClr>
            </a:gs>
            <a:gs pos="100000">
              <a:schemeClr val="accent2">
                <a:hueOff val="0"/>
                <a:satOff val="0"/>
                <a:lumOff val="0"/>
                <a:alphaOff val="0"/>
                <a:tint val="20000"/>
                <a:satMod val="23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38BC7C-7C29-433A-B26A-3BEF0216305F}">
      <dsp:nvSpPr>
        <dsp:cNvPr id="0" name=""/>
        <dsp:cNvSpPr/>
      </dsp:nvSpPr>
      <dsp:spPr>
        <a:xfrm>
          <a:off x="1771275" y="2238479"/>
          <a:ext cx="4419287" cy="1589461"/>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just" defTabSz="711200">
            <a:lnSpc>
              <a:spcPct val="90000"/>
            </a:lnSpc>
            <a:spcBef>
              <a:spcPct val="0"/>
            </a:spcBef>
            <a:spcAft>
              <a:spcPct val="35000"/>
            </a:spcAft>
          </a:pPr>
          <a:r>
            <a:rPr lang="es-EC" sz="1600" i="1" kern="1200" dirty="0" smtClean="0">
              <a:solidFill>
                <a:srgbClr val="FF0000"/>
              </a:solidFill>
            </a:rPr>
            <a:t>“Restringido análisis jurídico respecto a la posible incorporación y tipificación del delito de injurias  calumniosas, dentro del código penal ecuatoriano, cuando sea cometido por medios informáticos”.</a:t>
          </a:r>
          <a:endParaRPr lang="es-ES" sz="1600" b="1" kern="1200" dirty="0">
            <a:solidFill>
              <a:srgbClr val="FF0000"/>
            </a:solidFill>
            <a:latin typeface="+mn-lt"/>
          </a:endParaRPr>
        </a:p>
      </dsp:txBody>
      <dsp:txXfrm>
        <a:off x="1771275" y="2238479"/>
        <a:ext cx="4419287" cy="1589461"/>
      </dsp:txXfrm>
    </dsp:sp>
    <dsp:sp modelId="{BFB8A09E-5C90-4A02-AF25-A00B74C19188}">
      <dsp:nvSpPr>
        <dsp:cNvPr id="0" name=""/>
        <dsp:cNvSpPr/>
      </dsp:nvSpPr>
      <dsp:spPr>
        <a:xfrm>
          <a:off x="85580" y="4092171"/>
          <a:ext cx="2373354" cy="1264270"/>
        </a:xfrm>
        <a:prstGeom prst="roundRect">
          <a:avLst>
            <a:gd name="adj" fmla="val 10000"/>
          </a:avLst>
        </a:prstGeom>
        <a:gradFill rotWithShape="0">
          <a:gsLst>
            <a:gs pos="0">
              <a:schemeClr val="accent3">
                <a:hueOff val="0"/>
                <a:satOff val="0"/>
                <a:lumOff val="0"/>
                <a:alphaOff val="0"/>
                <a:tint val="20000"/>
                <a:satMod val="280000"/>
              </a:schemeClr>
            </a:gs>
            <a:gs pos="14000">
              <a:schemeClr val="accent3">
                <a:hueOff val="0"/>
                <a:satOff val="0"/>
                <a:lumOff val="0"/>
                <a:alphaOff val="0"/>
                <a:tint val="37000"/>
                <a:satMod val="250000"/>
              </a:schemeClr>
            </a:gs>
            <a:gs pos="45000">
              <a:schemeClr val="accent3">
                <a:hueOff val="0"/>
                <a:satOff val="0"/>
                <a:lumOff val="0"/>
                <a:alphaOff val="0"/>
                <a:tint val="53000"/>
                <a:satMod val="220000"/>
              </a:schemeClr>
            </a:gs>
            <a:gs pos="65000">
              <a:schemeClr val="accent3">
                <a:hueOff val="0"/>
                <a:satOff val="0"/>
                <a:lumOff val="0"/>
                <a:alphaOff val="0"/>
                <a:tint val="53000"/>
                <a:satMod val="220000"/>
              </a:schemeClr>
            </a:gs>
            <a:gs pos="86000">
              <a:schemeClr val="accent3">
                <a:hueOff val="0"/>
                <a:satOff val="0"/>
                <a:lumOff val="0"/>
                <a:alphaOff val="0"/>
                <a:tint val="42000"/>
                <a:satMod val="240000"/>
              </a:schemeClr>
            </a:gs>
            <a:gs pos="100000">
              <a:schemeClr val="accent3">
                <a:hueOff val="0"/>
                <a:satOff val="0"/>
                <a:lumOff val="0"/>
                <a:alphaOff val="0"/>
                <a:tint val="20000"/>
                <a:satMod val="23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843DF30-6933-4919-AF65-7FB853A6D1D1}">
      <dsp:nvSpPr>
        <dsp:cNvPr id="0" name=""/>
        <dsp:cNvSpPr/>
      </dsp:nvSpPr>
      <dsp:spPr>
        <a:xfrm>
          <a:off x="312658" y="4307895"/>
          <a:ext cx="2373354" cy="1264270"/>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rgbClr val="FF0000"/>
              </a:solidFill>
            </a:rPr>
            <a:t>Limitada consideración de este tipo de delitos informáticos, tanto en la ley de comercio electrónico, como en el Código Penal ecuatoriano.</a:t>
          </a:r>
          <a:endParaRPr lang="es-ES" sz="1400" kern="1200" dirty="0">
            <a:solidFill>
              <a:srgbClr val="FF0000"/>
            </a:solidFill>
            <a:latin typeface="+mn-lt"/>
          </a:endParaRPr>
        </a:p>
      </dsp:txBody>
      <dsp:txXfrm>
        <a:off x="312658" y="4307895"/>
        <a:ext cx="2373354" cy="1264270"/>
      </dsp:txXfrm>
    </dsp:sp>
    <dsp:sp modelId="{18387E0C-78F5-4D46-8844-44DE51DF8828}">
      <dsp:nvSpPr>
        <dsp:cNvPr id="0" name=""/>
        <dsp:cNvSpPr/>
      </dsp:nvSpPr>
      <dsp:spPr>
        <a:xfrm>
          <a:off x="2913091" y="4092171"/>
          <a:ext cx="1847734" cy="1124619"/>
        </a:xfrm>
        <a:prstGeom prst="roundRect">
          <a:avLst>
            <a:gd name="adj" fmla="val 10000"/>
          </a:avLst>
        </a:prstGeom>
        <a:gradFill rotWithShape="0">
          <a:gsLst>
            <a:gs pos="0">
              <a:schemeClr val="accent3">
                <a:hueOff val="0"/>
                <a:satOff val="0"/>
                <a:lumOff val="0"/>
                <a:alphaOff val="0"/>
                <a:tint val="20000"/>
                <a:satMod val="280000"/>
              </a:schemeClr>
            </a:gs>
            <a:gs pos="14000">
              <a:schemeClr val="accent3">
                <a:hueOff val="0"/>
                <a:satOff val="0"/>
                <a:lumOff val="0"/>
                <a:alphaOff val="0"/>
                <a:tint val="37000"/>
                <a:satMod val="250000"/>
              </a:schemeClr>
            </a:gs>
            <a:gs pos="45000">
              <a:schemeClr val="accent3">
                <a:hueOff val="0"/>
                <a:satOff val="0"/>
                <a:lumOff val="0"/>
                <a:alphaOff val="0"/>
                <a:tint val="53000"/>
                <a:satMod val="220000"/>
              </a:schemeClr>
            </a:gs>
            <a:gs pos="65000">
              <a:schemeClr val="accent3">
                <a:hueOff val="0"/>
                <a:satOff val="0"/>
                <a:lumOff val="0"/>
                <a:alphaOff val="0"/>
                <a:tint val="53000"/>
                <a:satMod val="220000"/>
              </a:schemeClr>
            </a:gs>
            <a:gs pos="86000">
              <a:schemeClr val="accent3">
                <a:hueOff val="0"/>
                <a:satOff val="0"/>
                <a:lumOff val="0"/>
                <a:alphaOff val="0"/>
                <a:tint val="42000"/>
                <a:satMod val="240000"/>
              </a:schemeClr>
            </a:gs>
            <a:gs pos="100000">
              <a:schemeClr val="accent3">
                <a:hueOff val="0"/>
                <a:satOff val="0"/>
                <a:lumOff val="0"/>
                <a:alphaOff val="0"/>
                <a:tint val="20000"/>
                <a:satMod val="23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194B3C8-D035-483D-8EBC-B95076353A45}">
      <dsp:nvSpPr>
        <dsp:cNvPr id="0" name=""/>
        <dsp:cNvSpPr/>
      </dsp:nvSpPr>
      <dsp:spPr>
        <a:xfrm>
          <a:off x="3140170" y="4307895"/>
          <a:ext cx="1847734" cy="1124619"/>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rgbClr val="FF0000"/>
              </a:solidFill>
            </a:rPr>
            <a:t>Escasos estudios jurídicos relacionados con el tema </a:t>
          </a:r>
          <a:r>
            <a:rPr lang="es-ES" sz="1400" kern="1200" dirty="0" smtClean="0">
              <a:solidFill>
                <a:srgbClr val="FF0000"/>
              </a:solidFill>
            </a:rPr>
            <a:t>.</a:t>
          </a:r>
          <a:endParaRPr lang="es-ES" sz="1400" kern="1200" dirty="0">
            <a:solidFill>
              <a:srgbClr val="FF0000"/>
            </a:solidFill>
            <a:latin typeface="+mn-lt"/>
          </a:endParaRPr>
        </a:p>
      </dsp:txBody>
      <dsp:txXfrm>
        <a:off x="3140170" y="4307895"/>
        <a:ext cx="1847734" cy="1124619"/>
      </dsp:txXfrm>
    </dsp:sp>
    <dsp:sp modelId="{CB93D01B-6039-4352-9780-49D005A664AC}">
      <dsp:nvSpPr>
        <dsp:cNvPr id="0" name=""/>
        <dsp:cNvSpPr/>
      </dsp:nvSpPr>
      <dsp:spPr>
        <a:xfrm>
          <a:off x="5214982" y="4092171"/>
          <a:ext cx="2043705" cy="1164616"/>
        </a:xfrm>
        <a:prstGeom prst="roundRect">
          <a:avLst>
            <a:gd name="adj" fmla="val 10000"/>
          </a:avLst>
        </a:prstGeom>
        <a:gradFill rotWithShape="0">
          <a:gsLst>
            <a:gs pos="0">
              <a:schemeClr val="accent3">
                <a:hueOff val="0"/>
                <a:satOff val="0"/>
                <a:lumOff val="0"/>
                <a:alphaOff val="0"/>
                <a:tint val="20000"/>
                <a:satMod val="280000"/>
              </a:schemeClr>
            </a:gs>
            <a:gs pos="14000">
              <a:schemeClr val="accent3">
                <a:hueOff val="0"/>
                <a:satOff val="0"/>
                <a:lumOff val="0"/>
                <a:alphaOff val="0"/>
                <a:tint val="37000"/>
                <a:satMod val="250000"/>
              </a:schemeClr>
            </a:gs>
            <a:gs pos="45000">
              <a:schemeClr val="accent3">
                <a:hueOff val="0"/>
                <a:satOff val="0"/>
                <a:lumOff val="0"/>
                <a:alphaOff val="0"/>
                <a:tint val="53000"/>
                <a:satMod val="220000"/>
              </a:schemeClr>
            </a:gs>
            <a:gs pos="65000">
              <a:schemeClr val="accent3">
                <a:hueOff val="0"/>
                <a:satOff val="0"/>
                <a:lumOff val="0"/>
                <a:alphaOff val="0"/>
                <a:tint val="53000"/>
                <a:satMod val="220000"/>
              </a:schemeClr>
            </a:gs>
            <a:gs pos="86000">
              <a:schemeClr val="accent3">
                <a:hueOff val="0"/>
                <a:satOff val="0"/>
                <a:lumOff val="0"/>
                <a:alphaOff val="0"/>
                <a:tint val="42000"/>
                <a:satMod val="240000"/>
              </a:schemeClr>
            </a:gs>
            <a:gs pos="100000">
              <a:schemeClr val="accent3">
                <a:hueOff val="0"/>
                <a:satOff val="0"/>
                <a:lumOff val="0"/>
                <a:alphaOff val="0"/>
                <a:tint val="20000"/>
                <a:satMod val="23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A265C2F-3E4E-42CB-8B82-E70DE5ACF504}">
      <dsp:nvSpPr>
        <dsp:cNvPr id="0" name=""/>
        <dsp:cNvSpPr/>
      </dsp:nvSpPr>
      <dsp:spPr>
        <a:xfrm>
          <a:off x="5442061" y="4307895"/>
          <a:ext cx="2043705" cy="1164616"/>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kern="1200" dirty="0" smtClean="0">
              <a:solidFill>
                <a:srgbClr val="FF0000"/>
              </a:solidFill>
            </a:rPr>
            <a:t>Mínimo interés por parte de los sectores encargados de proponer oficialmente posibles reformas a la normativa vigente</a:t>
          </a:r>
          <a:r>
            <a:rPr lang="es-ES" sz="1400" kern="1200" dirty="0" smtClean="0">
              <a:solidFill>
                <a:srgbClr val="FF0000"/>
              </a:solidFill>
            </a:rPr>
            <a:t>.</a:t>
          </a:r>
          <a:endParaRPr lang="es-ES" sz="1400" kern="1200" dirty="0">
            <a:solidFill>
              <a:srgbClr val="FF0000"/>
            </a:solidFill>
            <a:latin typeface="+mn-lt"/>
          </a:endParaRPr>
        </a:p>
      </dsp:txBody>
      <dsp:txXfrm>
        <a:off x="5442061" y="4307895"/>
        <a:ext cx="2043705" cy="1164616"/>
      </dsp:txXfrm>
    </dsp:sp>
    <dsp:sp modelId="{42B2085F-1C1C-41B9-956F-97961DB5C8E0}">
      <dsp:nvSpPr>
        <dsp:cNvPr id="0" name=""/>
        <dsp:cNvSpPr/>
      </dsp:nvSpPr>
      <dsp:spPr>
        <a:xfrm>
          <a:off x="5124129" y="554820"/>
          <a:ext cx="2043705" cy="874555"/>
        </a:xfrm>
        <a:prstGeom prst="roundRect">
          <a:avLst>
            <a:gd name="adj" fmla="val 10000"/>
          </a:avLst>
        </a:prstGeom>
        <a:gradFill rotWithShape="0">
          <a:gsLst>
            <a:gs pos="0">
              <a:schemeClr val="accent1">
                <a:hueOff val="0"/>
                <a:satOff val="0"/>
                <a:lumOff val="0"/>
                <a:alphaOff val="0"/>
                <a:tint val="20000"/>
                <a:satMod val="280000"/>
              </a:schemeClr>
            </a:gs>
            <a:gs pos="14000">
              <a:schemeClr val="accent1">
                <a:hueOff val="0"/>
                <a:satOff val="0"/>
                <a:lumOff val="0"/>
                <a:alphaOff val="0"/>
                <a:tint val="37000"/>
                <a:satMod val="250000"/>
              </a:schemeClr>
            </a:gs>
            <a:gs pos="45000">
              <a:schemeClr val="accent1">
                <a:hueOff val="0"/>
                <a:satOff val="0"/>
                <a:lumOff val="0"/>
                <a:alphaOff val="0"/>
                <a:tint val="53000"/>
                <a:satMod val="220000"/>
              </a:schemeClr>
            </a:gs>
            <a:gs pos="65000">
              <a:schemeClr val="accent1">
                <a:hueOff val="0"/>
                <a:satOff val="0"/>
                <a:lumOff val="0"/>
                <a:alphaOff val="0"/>
                <a:tint val="53000"/>
                <a:satMod val="220000"/>
              </a:schemeClr>
            </a:gs>
            <a:gs pos="86000">
              <a:schemeClr val="accent1">
                <a:hueOff val="0"/>
                <a:satOff val="0"/>
                <a:lumOff val="0"/>
                <a:alphaOff val="0"/>
                <a:tint val="42000"/>
                <a:satMod val="240000"/>
              </a:schemeClr>
            </a:gs>
            <a:gs pos="100000">
              <a:schemeClr val="accent1">
                <a:hueOff val="0"/>
                <a:satOff val="0"/>
                <a:lumOff val="0"/>
                <a:alphaOff val="0"/>
                <a:tint val="20000"/>
                <a:satMod val="230000"/>
              </a:schemeClr>
            </a:gs>
          </a:gsLst>
          <a:lin ang="16200000" scaled="1"/>
        </a:gradFill>
        <a:ln>
          <a:noFill/>
        </a:ln>
        <a:effectLst>
          <a:outerShdw blurRad="50800" dist="25400" dir="5400000" rotWithShape="0">
            <a:srgbClr val="000000">
              <a:alpha val="43137"/>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6E9C668-FD32-48FD-A8D4-85095DE75AE0}">
      <dsp:nvSpPr>
        <dsp:cNvPr id="0" name=""/>
        <dsp:cNvSpPr/>
      </dsp:nvSpPr>
      <dsp:spPr>
        <a:xfrm>
          <a:off x="5351208" y="770545"/>
          <a:ext cx="2043705" cy="8745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latin typeface="+mn-lt"/>
            </a:rPr>
            <a:t>Se dificultan los procesos  y no se obtiene sanciones para los delincuentes informáticos.</a:t>
          </a:r>
          <a:endParaRPr lang="es-ES" sz="1400" kern="1200" dirty="0">
            <a:latin typeface="+mn-lt"/>
          </a:endParaRPr>
        </a:p>
      </dsp:txBody>
      <dsp:txXfrm>
        <a:off x="5351208" y="770545"/>
        <a:ext cx="2043705" cy="87455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6B7A6-ECE8-4DD7-A7F4-13DC94427671}" type="datetimeFigureOut">
              <a:rPr lang="es-ES" smtClean="0"/>
              <a:pPr/>
              <a:t>08/08/2013</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7F7B77-E1F8-4467-BE11-DD107F530599}"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F7F7B77-E1F8-4467-BE11-DD107F530599}" type="slidenum">
              <a:rPr lang="es-ES" smtClean="0"/>
              <a:pPr/>
              <a:t>4</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CF7F7B77-E1F8-4467-BE11-DD107F530599}" type="slidenum">
              <a:rPr lang="es-ES" smtClean="0"/>
              <a:pPr/>
              <a:t>14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Title 8"/>
          <p:cNvSpPr>
            <a:spLocks noGrp="1"/>
          </p:cNvSpPr>
          <p:nvPr>
            <p:ph type="ctrTitle"/>
          </p:nvPr>
        </p:nvSpPr>
        <p:spPr>
          <a:xfrm>
            <a:off x="502920" y="2775745"/>
            <a:ext cx="82296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s-ES" smtClean="0"/>
              <a:t>Haga clic para modificar el estilo de título del patrón</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s-ES" smtClean="0"/>
              <a:t>Haga clic para modificar el estilo de subtítulo del patrón</a:t>
            </a:r>
            <a:endParaRPr lang="en-US" dirty="0"/>
          </a:p>
        </p:txBody>
      </p:sp>
      <p:sp>
        <p:nvSpPr>
          <p:cNvPr id="30" name="Date Placeholder 29"/>
          <p:cNvSpPr>
            <a:spLocks noGrp="1"/>
          </p:cNvSpPr>
          <p:nvPr>
            <p:ph type="dt" sz="half" idx="10"/>
          </p:nvPr>
        </p:nvSpPr>
        <p:spPr/>
        <p:txBody>
          <a:bodyPr/>
          <a:lstStyle/>
          <a:p>
            <a:fld id="{71998919-6E70-4589-8061-1E6DE1799A29}" type="datetimeFigureOut">
              <a:rPr lang="es-ES" smtClean="0"/>
              <a:pPr/>
              <a:t>08/08/2013</a:t>
            </a:fld>
            <a:endParaRPr lang="es-ES" dirty="0"/>
          </a:p>
        </p:txBody>
      </p:sp>
      <p:sp>
        <p:nvSpPr>
          <p:cNvPr id="19" name="Footer Placeholder 18"/>
          <p:cNvSpPr>
            <a:spLocks noGrp="1"/>
          </p:cNvSpPr>
          <p:nvPr>
            <p:ph type="ftr" sz="quarter" idx="11"/>
          </p:nvPr>
        </p:nvSpPr>
        <p:spPr/>
        <p:txBody>
          <a:bodyPr/>
          <a:lstStyle/>
          <a:p>
            <a:endParaRPr lang="es-ES" dirty="0"/>
          </a:p>
        </p:txBody>
      </p:sp>
      <p:sp>
        <p:nvSpPr>
          <p:cNvPr id="27" name="Slide Number Placeholder 26"/>
          <p:cNvSpPr>
            <a:spLocks noGrp="1"/>
          </p:cNvSpPr>
          <p:nvPr>
            <p:ph type="sldNum" sz="quarter" idx="12"/>
          </p:nvPr>
        </p:nvSpPr>
        <p:spPr/>
        <p:txBody>
          <a:bodyPr/>
          <a:lstStyle/>
          <a:p>
            <a:fld id="{D865B800-41E3-458F-8E3E-CCC702DEB3F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1998919-6E70-4589-8061-1E6DE1799A29}" type="datetimeFigureOut">
              <a:rPr lang="es-ES" smtClean="0"/>
              <a:pPr/>
              <a:t>08/08/2013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D865B800-41E3-458F-8E3E-CCC702DEB3F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1998919-6E70-4589-8061-1E6DE1799A29}" type="datetimeFigureOut">
              <a:rPr lang="es-ES" smtClean="0"/>
              <a:pPr/>
              <a:t>08/08/2013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D865B800-41E3-458F-8E3E-CCC702DEB3F1}"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1998919-6E70-4589-8061-1E6DE1799A29}" type="datetimeFigureOut">
              <a:rPr lang="es-ES" smtClean="0"/>
              <a:pPr/>
              <a:t>08/08/2013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D865B800-41E3-458F-8E3E-CCC702DEB3F1}"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76" y="990600"/>
            <a:ext cx="7772400" cy="1362456"/>
          </a:xfrm>
        </p:spPr>
        <p:txBody>
          <a:bodyPr>
            <a:noAutofit/>
          </a:bodyPr>
          <a:lstStyle>
            <a:lvl1pPr algn="l">
              <a:buNone/>
              <a:defRPr sz="4800" b="1"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2352677"/>
            <a:ext cx="77724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71998919-6E70-4589-8061-1E6DE1799A29}" type="datetimeFigureOut">
              <a:rPr lang="es-ES" smtClean="0"/>
              <a:pPr/>
              <a:t>08/08/2013</a:t>
            </a:fld>
            <a:endParaRPr lang="es-ES" dirty="0"/>
          </a:p>
        </p:txBody>
      </p:sp>
      <p:sp>
        <p:nvSpPr>
          <p:cNvPr id="5" name="Footer Placeholder 4"/>
          <p:cNvSpPr>
            <a:spLocks noGrp="1"/>
          </p:cNvSpPr>
          <p:nvPr>
            <p:ph type="ftr" sz="quarter" idx="11"/>
          </p:nvPr>
        </p:nvSpPr>
        <p:spPr/>
        <p:txBody>
          <a:bodyPr/>
          <a:lstStyle/>
          <a:p>
            <a:endParaRPr lang="es-ES" dirty="0"/>
          </a:p>
        </p:txBody>
      </p:sp>
      <p:sp>
        <p:nvSpPr>
          <p:cNvPr id="6" name="Slide Number Placeholder 5"/>
          <p:cNvSpPr>
            <a:spLocks noGrp="1"/>
          </p:cNvSpPr>
          <p:nvPr>
            <p:ph type="sldNum" sz="quarter" idx="12"/>
          </p:nvPr>
        </p:nvSpPr>
        <p:spPr/>
        <p:txBody>
          <a:bodyPr/>
          <a:lstStyle/>
          <a:p>
            <a:fld id="{D865B800-41E3-458F-8E3E-CCC702DEB3F1}"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57200" y="2199800"/>
            <a:ext cx="4038600" cy="416052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48200" y="2199800"/>
            <a:ext cx="4038600" cy="4160520"/>
          </a:xfrm>
        </p:spPr>
        <p:txBody>
          <a:bodyPr/>
          <a:lstStyle>
            <a:lvl1pPr>
              <a:defRPr sz="2800"/>
            </a:lvl1pPr>
            <a:lvl2pPr>
              <a:defRPr sz="2400"/>
            </a:lvl2pPr>
            <a:lvl3pPr>
              <a:defRPr sz="2000"/>
            </a:lvl3pPr>
            <a:lvl4pPr>
              <a:defRPr sz="1800"/>
            </a:lvl4pPr>
            <a:lvl5pPr>
              <a:defRPr sz="18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1998919-6E70-4589-8061-1E6DE1799A29}" type="datetimeFigureOut">
              <a:rPr lang="es-ES" smtClean="0"/>
              <a:pPr/>
              <a:t>08/08/2013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D865B800-41E3-458F-8E3E-CCC702DEB3F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tIns="9144" bIns="9144" anchor="b"/>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2112168"/>
            <a:ext cx="4040188" cy="502920"/>
          </a:xfrm>
        </p:spPr>
        <p:txBody>
          <a:bodyPr anchor="b">
            <a:noAutofit/>
          </a:bodyPr>
          <a:lstStyle>
            <a:lvl1pPr>
              <a:buNone/>
              <a:defRPr sz="2200" b="1">
                <a:effectLst>
                  <a:outerShdw blurRad="38000" dist="38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4" name="Text Placeholder 3"/>
          <p:cNvSpPr>
            <a:spLocks noGrp="1"/>
          </p:cNvSpPr>
          <p:nvPr>
            <p:ph type="body" sz="half" idx="3"/>
          </p:nvPr>
        </p:nvSpPr>
        <p:spPr>
          <a:xfrm>
            <a:off x="4645025" y="2112168"/>
            <a:ext cx="4041775" cy="502920"/>
          </a:xfrm>
        </p:spPr>
        <p:txBody>
          <a:bodyPr anchor="b">
            <a:noAutofit/>
          </a:bodyPr>
          <a:lstStyle>
            <a:lvl1pPr>
              <a:buNone/>
              <a:defRPr sz="2200" b="1">
                <a:effectLst>
                  <a:outerShdw blurRad="30000" dist="30000" dir="2700000" algn="tl" rotWithShape="0">
                    <a:schemeClr val="bg2">
                      <a:shade val="45000"/>
                      <a:satMod val="150000"/>
                      <a:alpha val="90000"/>
                    </a:schemeClr>
                  </a:outerShdw>
                </a:effectLst>
              </a:defRPr>
            </a:lvl1pPr>
            <a:lvl2pPr>
              <a:buNone/>
              <a:defRPr sz="2000" b="1"/>
            </a:lvl2pPr>
            <a:lvl3pPr>
              <a:buNone/>
              <a:defRPr sz="1800" b="1"/>
            </a:lvl3pPr>
            <a:lvl4pPr>
              <a:buNone/>
              <a:defRPr sz="1600" b="1"/>
            </a:lvl4pPr>
            <a:lvl5pPr>
              <a:buNone/>
              <a:defRPr sz="1600" b="1"/>
            </a:lvl5pPr>
          </a:lstStyle>
          <a:p>
            <a:pPr lvl="0"/>
            <a:r>
              <a:rPr lang="es-ES" smtClean="0"/>
              <a:t>Haga clic para modificar el estilo de texto del patrón</a:t>
            </a:r>
          </a:p>
        </p:txBody>
      </p:sp>
      <p:sp>
        <p:nvSpPr>
          <p:cNvPr id="5" name="Content Placeholder 4"/>
          <p:cNvSpPr>
            <a:spLocks noGrp="1"/>
          </p:cNvSpPr>
          <p:nvPr>
            <p:ph sz="quarter" idx="2"/>
          </p:nvPr>
        </p:nvSpPr>
        <p:spPr>
          <a:xfrm>
            <a:off x="457200" y="2667000"/>
            <a:ext cx="4040188" cy="3657600"/>
          </a:xfrm>
        </p:spPr>
        <p:txBody>
          <a:bodyPr/>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 name="Content Placeholder 5"/>
          <p:cNvSpPr>
            <a:spLocks noGrp="1"/>
          </p:cNvSpPr>
          <p:nvPr>
            <p:ph sz="quarter" idx="4"/>
          </p:nvPr>
        </p:nvSpPr>
        <p:spPr>
          <a:xfrm>
            <a:off x="4645025" y="2667000"/>
            <a:ext cx="4041775" cy="3657600"/>
          </a:xfrm>
        </p:spPr>
        <p:txBody>
          <a:bodyPr/>
          <a:lstStyle>
            <a:lvl1pPr>
              <a:defRPr sz="2200"/>
            </a:lvl1pPr>
            <a:lvl2pPr>
              <a:defRPr sz="2000"/>
            </a:lvl2pPr>
            <a:lvl3pPr>
              <a:defRPr sz="1800"/>
            </a:lvl3pPr>
            <a:lvl4pPr>
              <a:defRPr sz="1600"/>
            </a:lvl4pPr>
            <a:lvl5pPr>
              <a:defRPr sz="16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1998919-6E70-4589-8061-1E6DE1799A29}" type="datetimeFigureOut">
              <a:rPr lang="es-ES" smtClean="0"/>
              <a:pPr/>
              <a:t>08/08/2013</a:t>
            </a:fld>
            <a:endParaRPr lang="es-ES" dirty="0"/>
          </a:p>
        </p:txBody>
      </p:sp>
      <p:sp>
        <p:nvSpPr>
          <p:cNvPr id="8" name="Footer Placeholder 7"/>
          <p:cNvSpPr>
            <a:spLocks noGrp="1"/>
          </p:cNvSpPr>
          <p:nvPr>
            <p:ph type="ftr" sz="quarter" idx="11"/>
          </p:nvPr>
        </p:nvSpPr>
        <p:spPr/>
        <p:txBody>
          <a:bodyPr/>
          <a:lstStyle/>
          <a:p>
            <a:endParaRPr lang="es-ES" dirty="0"/>
          </a:p>
        </p:txBody>
      </p:sp>
      <p:sp>
        <p:nvSpPr>
          <p:cNvPr id="9" name="Slide Number Placeholder 8"/>
          <p:cNvSpPr>
            <a:spLocks noGrp="1"/>
          </p:cNvSpPr>
          <p:nvPr>
            <p:ph type="sldNum" sz="quarter" idx="12"/>
          </p:nvPr>
        </p:nvSpPr>
        <p:spPr/>
        <p:txBody>
          <a:bodyPr/>
          <a:lstStyle/>
          <a:p>
            <a:fld id="{D865B800-41E3-458F-8E3E-CCC702DEB3F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a:effectLst/>
        </p:spPr>
        <p:txBody>
          <a:bodyPr tIns="9144" bIns="9144" anchor="b"/>
          <a:lstStyle>
            <a:lvl1pPr>
              <a:defRPr sz="4800" cap="none" baseline="0">
                <a:effectLst>
                  <a:outerShdw blurRad="30000" dist="30000" dir="2700000" algn="tl" rotWithShape="0">
                    <a:schemeClr val="bg2">
                      <a:shade val="45000"/>
                      <a:satMod val="150000"/>
                      <a:alpha val="90000"/>
                    </a:schemeClr>
                  </a:outerShdw>
                </a:effectLst>
              </a:defRPr>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71998919-6E70-4589-8061-1E6DE1799A29}" type="datetimeFigureOut">
              <a:rPr lang="es-ES" smtClean="0"/>
              <a:pPr/>
              <a:t>08/08/2013</a:t>
            </a:fld>
            <a:endParaRPr lang="es-ES" dirty="0"/>
          </a:p>
        </p:txBody>
      </p:sp>
      <p:sp>
        <p:nvSpPr>
          <p:cNvPr id="4" name="Footer Placeholder 3"/>
          <p:cNvSpPr>
            <a:spLocks noGrp="1"/>
          </p:cNvSpPr>
          <p:nvPr>
            <p:ph type="ftr" sz="quarter" idx="11"/>
          </p:nvPr>
        </p:nvSpPr>
        <p:spPr/>
        <p:txBody>
          <a:bodyPr/>
          <a:lstStyle/>
          <a:p>
            <a:endParaRPr lang="es-ES" dirty="0"/>
          </a:p>
        </p:txBody>
      </p:sp>
      <p:sp>
        <p:nvSpPr>
          <p:cNvPr id="5" name="Slide Number Placeholder 4"/>
          <p:cNvSpPr>
            <a:spLocks noGrp="1"/>
          </p:cNvSpPr>
          <p:nvPr>
            <p:ph type="sldNum" sz="quarter" idx="12"/>
          </p:nvPr>
        </p:nvSpPr>
        <p:spPr/>
        <p:txBody>
          <a:bodyPr/>
          <a:lstStyle/>
          <a:p>
            <a:fld id="{D865B800-41E3-458F-8E3E-CCC702DEB3F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998919-6E70-4589-8061-1E6DE1799A29}" type="datetimeFigureOut">
              <a:rPr lang="es-ES" smtClean="0"/>
              <a:pPr/>
              <a:t>08/08/2013</a:t>
            </a:fld>
            <a:endParaRPr lang="es-ES" dirty="0"/>
          </a:p>
        </p:txBody>
      </p:sp>
      <p:sp>
        <p:nvSpPr>
          <p:cNvPr id="3" name="Footer Placeholder 2"/>
          <p:cNvSpPr>
            <a:spLocks noGrp="1"/>
          </p:cNvSpPr>
          <p:nvPr>
            <p:ph type="ftr" sz="quarter" idx="11"/>
          </p:nvPr>
        </p:nvSpPr>
        <p:spPr/>
        <p:txBody>
          <a:bodyPr/>
          <a:lstStyle/>
          <a:p>
            <a:endParaRPr lang="es-ES" dirty="0"/>
          </a:p>
        </p:txBody>
      </p:sp>
      <p:sp>
        <p:nvSpPr>
          <p:cNvPr id="4" name="Slide Number Placeholder 3"/>
          <p:cNvSpPr>
            <a:spLocks noGrp="1"/>
          </p:cNvSpPr>
          <p:nvPr>
            <p:ph type="sldNum" sz="quarter" idx="12"/>
          </p:nvPr>
        </p:nvSpPr>
        <p:spPr/>
        <p:txBody>
          <a:bodyPr/>
          <a:lstStyle/>
          <a:p>
            <a:fld id="{D865B800-41E3-458F-8E3E-CCC702DEB3F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71440"/>
            <a:ext cx="8229600" cy="914400"/>
          </a:xfrm>
        </p:spPr>
        <p:txBody>
          <a:bodyPr tIns="0" bIns="0" anchor="b"/>
          <a:lstStyle>
            <a:lvl1pPr algn="l">
              <a:buNone/>
              <a:defRPr sz="5000" b="1"/>
            </a:lvl1pPr>
          </a:lstStyle>
          <a:p>
            <a:r>
              <a:rPr lang="es-ES" smtClean="0"/>
              <a:t>Haga clic para modificar el estilo de título del patrón</a:t>
            </a:r>
            <a:endParaRPr lang="en-US" dirty="0"/>
          </a:p>
        </p:txBody>
      </p:sp>
      <p:sp>
        <p:nvSpPr>
          <p:cNvPr id="3" name="Text Placeholder 2"/>
          <p:cNvSpPr>
            <a:spLocks noGrp="1"/>
          </p:cNvSpPr>
          <p:nvPr>
            <p:ph type="body" idx="2"/>
          </p:nvPr>
        </p:nvSpPr>
        <p:spPr>
          <a:xfrm>
            <a:off x="457200" y="1133856"/>
            <a:ext cx="25908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s-ES" smtClean="0"/>
              <a:t>Haga clic para modificar el estilo de texto del patrón</a:t>
            </a:r>
          </a:p>
        </p:txBody>
      </p:sp>
      <p:sp>
        <p:nvSpPr>
          <p:cNvPr id="4" name="Content Placeholder 3"/>
          <p:cNvSpPr>
            <a:spLocks noGrp="1"/>
          </p:cNvSpPr>
          <p:nvPr>
            <p:ph sz="half" idx="1"/>
          </p:nvPr>
        </p:nvSpPr>
        <p:spPr>
          <a:xfrm>
            <a:off x="3429000" y="1133472"/>
            <a:ext cx="52578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1998919-6E70-4589-8061-1E6DE1799A29}" type="datetimeFigureOut">
              <a:rPr lang="es-ES" smtClean="0"/>
              <a:pPr/>
              <a:t>08/08/2013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p:txBody>
          <a:bodyPr/>
          <a:lstStyle/>
          <a:p>
            <a:fld id="{D865B800-41E3-458F-8E3E-CCC702DEB3F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76240" y="1981200"/>
            <a:ext cx="3429000" cy="522288"/>
          </a:xfrm>
        </p:spPr>
        <p:txBody>
          <a:bodyPr tIns="0" bIns="0" anchor="b"/>
          <a:lstStyle>
            <a:lvl1pPr algn="r">
              <a:buNone/>
              <a:defRPr sz="2000" b="1"/>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093368" y="1066800"/>
            <a:ext cx="4572000" cy="4572000"/>
          </a:xfrm>
          <a:solidFill>
            <a:schemeClr val="bg2">
              <a:shade val="75000"/>
            </a:schemeClr>
          </a:solidFill>
          <a:ln w="60325">
            <a:solidFill>
              <a:srgbClr val="FFFFFF"/>
            </a:solidFill>
            <a:miter lim="800000"/>
          </a:ln>
          <a:effectLst>
            <a:outerShdw blurRad="36195" dist="10000" dir="5400000" algn="tl" rotWithShape="0">
              <a:srgbClr val="000000">
                <a:alpha val="75000"/>
              </a:srgbClr>
            </a:outerShdw>
            <a:reflection stA="21000" endA="500" endPos="10000" dist="20000" dir="5400000" sy="-100000" algn="bl" rotWithShape="0"/>
          </a:effectLst>
        </p:spPr>
        <p:txBody>
          <a:bodyPr/>
          <a:lstStyle>
            <a:lvl1pPr>
              <a:buNone/>
              <a:defRPr sz="3200"/>
            </a:lvl1pPr>
          </a:lstStyle>
          <a:p>
            <a:r>
              <a:rPr lang="es-ES" dirty="0" smtClean="0"/>
              <a:t>Haga clic en el icono para agregar una imagen</a:t>
            </a:r>
            <a:endParaRPr lang="en-US" dirty="0"/>
          </a:p>
        </p:txBody>
      </p:sp>
      <p:sp>
        <p:nvSpPr>
          <p:cNvPr id="4" name="Text Placeholder 3"/>
          <p:cNvSpPr>
            <a:spLocks noGrp="1"/>
          </p:cNvSpPr>
          <p:nvPr>
            <p:ph type="body" sz="half" idx="2"/>
          </p:nvPr>
        </p:nvSpPr>
        <p:spPr>
          <a:xfrm>
            <a:off x="376240" y="2543176"/>
            <a:ext cx="3429000" cy="914400"/>
          </a:xfrm>
        </p:spPr>
        <p:txBody>
          <a:bodyPr lIns="0" tIns="0" rIns="0" bIns="0" anchor="t"/>
          <a:lstStyle>
            <a:lvl1pPr indent="0" algn="r">
              <a:spcBef>
                <a:spcPts val="300"/>
              </a:spcBef>
              <a:buFontTx/>
              <a:buNone/>
              <a:defRPr sz="1400" baseline="0"/>
            </a:lvl1pPr>
            <a:lvl2pPr>
              <a:buFontTx/>
              <a:buNone/>
              <a:defRPr sz="1200"/>
            </a:lvl2pPr>
            <a:lvl3pPr>
              <a:buFontTx/>
              <a:buNone/>
              <a:defRPr sz="1000"/>
            </a:lvl3pPr>
            <a:lvl4pPr>
              <a:buFontTx/>
              <a:buNone/>
              <a:defRPr sz="900"/>
            </a:lvl4pPr>
            <a:lvl5pPr>
              <a:buFontTx/>
              <a:buNone/>
              <a:defRPr sz="900"/>
            </a:lvl5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1998919-6E70-4589-8061-1E6DE1799A29}" type="datetimeFigureOut">
              <a:rPr lang="es-ES" smtClean="0"/>
              <a:pPr/>
              <a:t>08/08/2013</a:t>
            </a:fld>
            <a:endParaRPr lang="es-ES" dirty="0"/>
          </a:p>
        </p:txBody>
      </p:sp>
      <p:sp>
        <p:nvSpPr>
          <p:cNvPr id="6" name="Footer Placeholder 5"/>
          <p:cNvSpPr>
            <a:spLocks noGrp="1"/>
          </p:cNvSpPr>
          <p:nvPr>
            <p:ph type="ftr" sz="quarter" idx="11"/>
          </p:nvPr>
        </p:nvSpPr>
        <p:spPr/>
        <p:txBody>
          <a:bodyPr/>
          <a:lstStyle/>
          <a:p>
            <a:endParaRPr lang="es-ES" dirty="0"/>
          </a:p>
        </p:txBody>
      </p:sp>
      <p:sp>
        <p:nvSpPr>
          <p:cNvPr id="7" name="Slide Number Placeholder 6"/>
          <p:cNvSpPr>
            <a:spLocks noGrp="1"/>
          </p:cNvSpPr>
          <p:nvPr>
            <p:ph type="sldNum" sz="quarter" idx="12"/>
          </p:nvPr>
        </p:nvSpPr>
        <p:spPr>
          <a:xfrm>
            <a:off x="8153400" y="6356350"/>
            <a:ext cx="533400" cy="365125"/>
          </a:xfrm>
        </p:spPr>
        <p:txBody>
          <a:bodyPr/>
          <a:lstStyle/>
          <a:p>
            <a:fld id="{D865B800-41E3-458F-8E3E-CCC702DEB3F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8000"/>
            <a:lum/>
          </a:blip>
          <a:srcRect/>
          <a:stretch>
            <a:fillRect t="-23000" b="-23000"/>
          </a:stretch>
        </a:blipFill>
        <a:effectLst/>
      </p:bgPr>
    </p:bg>
    <p:spTree>
      <p:nvGrpSpPr>
        <p:cNvPr id="1" name=""/>
        <p:cNvGrpSpPr/>
        <p:nvPr/>
      </p:nvGrpSpPr>
      <p:grpSpPr>
        <a:xfrm>
          <a:off x="0" y="0"/>
          <a:ext cx="0" cy="0"/>
          <a:chOff x="0" y="0"/>
          <a:chExt cx="0" cy="0"/>
        </a:xfrm>
      </p:grpSpPr>
      <p:sp>
        <p:nvSpPr>
          <p:cNvPr id="7"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8"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dirty="0"/>
          </a:p>
        </p:txBody>
      </p:sp>
      <p:sp>
        <p:nvSpPr>
          <p:cNvPr id="9" name="Title Placeholder 8"/>
          <p:cNvSpPr>
            <a:spLocks noGrp="1"/>
          </p:cNvSpPr>
          <p:nvPr>
            <p:ph type="title"/>
          </p:nvPr>
        </p:nvSpPr>
        <p:spPr>
          <a:xfrm>
            <a:off x="457200" y="533400"/>
            <a:ext cx="8229600" cy="1524000"/>
          </a:xfrm>
          <a:prstGeom prst="rect">
            <a:avLst/>
          </a:prstGeom>
        </p:spPr>
        <p:txBody>
          <a:bodyPr vert="horz" lIns="0" tIns="9144" rIns="0" bIns="9144" anchor="b">
            <a:normAutofit/>
          </a:bodyPr>
          <a:lstStyle/>
          <a:p>
            <a:r>
              <a:rPr lang="es-ES" smtClean="0"/>
              <a:t>Haga clic para modificar el estilo de título del patrón</a:t>
            </a:r>
            <a:endParaRPr lang="en-US" dirty="0"/>
          </a:p>
        </p:txBody>
      </p:sp>
      <p:sp>
        <p:nvSpPr>
          <p:cNvPr id="30" name="Text Placeholder 29"/>
          <p:cNvSpPr>
            <a:spLocks noGrp="1"/>
          </p:cNvSpPr>
          <p:nvPr>
            <p:ph type="body" idx="1"/>
          </p:nvPr>
        </p:nvSpPr>
        <p:spPr>
          <a:xfrm>
            <a:off x="457200" y="2179637"/>
            <a:ext cx="8229600" cy="4114800"/>
          </a:xfrm>
          <a:prstGeom prst="rect">
            <a:avLst/>
          </a:prstGeom>
        </p:spPr>
        <p:txBody>
          <a:bodyPr vert="horz" lIns="9144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 name="Date Placeholder 9"/>
          <p:cNvSpPr>
            <a:spLocks noGrp="1"/>
          </p:cNvSpPr>
          <p:nvPr>
            <p:ph type="dt" sz="half" idx="2"/>
          </p:nvPr>
        </p:nvSpPr>
        <p:spPr>
          <a:xfrm>
            <a:off x="457200" y="6356350"/>
            <a:ext cx="1981200" cy="365125"/>
          </a:xfrm>
          <a:prstGeom prst="rect">
            <a:avLst/>
          </a:prstGeom>
        </p:spPr>
        <p:txBody>
          <a:bodyPr vert="horz" anchor="b"/>
          <a:lstStyle>
            <a:lvl1pPr algn="ctr">
              <a:defRPr sz="1200">
                <a:solidFill>
                  <a:schemeClr val="tx2">
                    <a:shade val="50000"/>
                  </a:schemeClr>
                </a:solidFill>
              </a:defRPr>
            </a:lvl1pPr>
          </a:lstStyle>
          <a:p>
            <a:fld id="{71998919-6E70-4589-8061-1E6DE1799A29}" type="datetimeFigureOut">
              <a:rPr lang="es-ES" smtClean="0"/>
              <a:pPr/>
              <a:t>08/08/2013</a:t>
            </a:fld>
            <a:endParaRPr lang="es-ES" dirty="0"/>
          </a:p>
        </p:txBody>
      </p:sp>
      <p:sp>
        <p:nvSpPr>
          <p:cNvPr id="22" name="Footer Placeholder 21"/>
          <p:cNvSpPr>
            <a:spLocks noGrp="1"/>
          </p:cNvSpPr>
          <p:nvPr>
            <p:ph type="ftr" sz="quarter" idx="3"/>
          </p:nvPr>
        </p:nvSpPr>
        <p:spPr>
          <a:xfrm>
            <a:off x="2438400" y="6356350"/>
            <a:ext cx="2895600" cy="365125"/>
          </a:xfrm>
          <a:prstGeom prst="rect">
            <a:avLst/>
          </a:prstGeom>
        </p:spPr>
        <p:txBody>
          <a:bodyPr vert="horz" lIns="0" anchor="b"/>
          <a:lstStyle>
            <a:lvl1pPr algn="l">
              <a:defRPr sz="1200">
                <a:solidFill>
                  <a:schemeClr val="tx2">
                    <a:shade val="50000"/>
                  </a:schemeClr>
                </a:solidFill>
              </a:defRPr>
            </a:lvl1pPr>
          </a:lstStyle>
          <a:p>
            <a:endParaRPr lang="es-ES" dirty="0"/>
          </a:p>
        </p:txBody>
      </p:sp>
      <p:sp>
        <p:nvSpPr>
          <p:cNvPr id="18" name="Slide Number Placeholder 17"/>
          <p:cNvSpPr>
            <a:spLocks noGrp="1"/>
          </p:cNvSpPr>
          <p:nvPr>
            <p:ph type="sldNum" sz="quarter" idx="4"/>
          </p:nvPr>
        </p:nvSpPr>
        <p:spPr>
          <a:xfrm>
            <a:off x="8153400" y="6356350"/>
            <a:ext cx="533400" cy="365125"/>
          </a:xfrm>
          <a:prstGeom prst="rect">
            <a:avLst/>
          </a:prstGeom>
        </p:spPr>
        <p:txBody>
          <a:bodyPr vert="horz" lIns="91440" rIns="0" anchor="b"/>
          <a:lstStyle>
            <a:lvl1pPr algn="r">
              <a:defRPr sz="1400">
                <a:solidFill>
                  <a:schemeClr val="tx2">
                    <a:shade val="50000"/>
                  </a:schemeClr>
                </a:solidFill>
              </a:defRPr>
            </a:lvl1pPr>
          </a:lstStyle>
          <a:p>
            <a:fld id="{D865B800-41E3-458F-8E3E-CCC702DEB3F1}" type="slidenum">
              <a:rPr lang="es-ES" smtClean="0"/>
              <a:pPr/>
              <a:t>‹Nº›</a:t>
            </a:fld>
            <a:endParaRPr lang="es-ES" dirty="0"/>
          </a:p>
        </p:txBody>
      </p:sp>
    </p:spTree>
  </p:cSld>
  <p:clrMap bg1="dk1" tx1="lt1" bg2="dk2" tx2="lt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 typeface="Wingdings 2"/>
        <a:buChar char=""/>
        <a:defRPr sz="3000" kern="1200">
          <a:solidFill>
            <a:schemeClr val="tx1"/>
          </a:solidFill>
          <a:latin typeface="+mn-lt"/>
          <a:ea typeface="+mn-ea"/>
          <a:cs typeface="+mn-cs"/>
        </a:defRPr>
      </a:lvl1pPr>
      <a:lvl2pPr marL="630936" indent="-274320" algn="l" rtl="0" eaLnBrk="1" latinLnBrk="0" hangingPunct="1">
        <a:spcBef>
          <a:spcPct val="20000"/>
        </a:spcBef>
        <a:buClr>
          <a:schemeClr val="accent2"/>
        </a:buClr>
        <a:buFont typeface="Wingdings 2"/>
        <a:buChar char=""/>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 typeface="Wingdings 2"/>
        <a:buChar char=""/>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 typeface="Wingdings 2"/>
        <a:buChar char=""/>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 typeface="Wingdings 2"/>
        <a:buChar char=""/>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slide" Target="slide9.xml"/><Relationship Id="rId7"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11.xml"/><Relationship Id="rId5" Type="http://schemas.openxmlformats.org/officeDocument/2006/relationships/slide" Target="slide24.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AutoShape 2" descr="data:image/jpeg;base64,/9j/4AAQSkZJRgABAQAAAQABAAD/2wCEAAkGBg8PEBUQDxQQERUUFREUFRQVEhAUEREQFRQYFBUUFBQXGyYfFxkjGRgVHy8gIycpLCwsFx4xNTAqNSYrLCkBCQoKDQwOGg8PFCkcHB0tLC0sKSkqLC4xNS81KSwqLCw0NTUuLC4wLiosKSwpKSo1LCkqKSkpKSwpKSopKSwpLP/AABEIALQA8AMBIgACEQEDEQH/xAAbAAEAAgMBAQAAAAAAAAAAAAAABAUBAwYHAv/EAD8QAAIBAwEEBQcLAwQDAAAAAAECAAMEERIFBiExE0FRcYEiMmFykaGxFTM0QlNzgpKywdEUI1IWNWLhB2PC/8QAGgEBAQADAQEAAAAAAAAAAAAAAAEDBAUCBv/EACIRAQACAgICAgMBAAAAAAAAAAABAgMRBDESQQUhE1Gxcf/aAAwDAQACEQMRAD8A9xiIgImIgZiIgIiICIiAiIgIiICIiAiIgIiICIiAiIgIiICIiAiIgJiZmICZxEQEREBERAREQEREBERAREQMTMRAREQEREBMTMQEREBERAxMxEDETMxAzERAREQEREBERAREQEREBERAREQEREBERAREQEREBERAREQExMzEATGqcP8A+TdoVqIodE708mrnSxXOAuM47zOd2WNpP5bVayIVfDVKpQElSAQCcniRxAmxXBuvlNohzsvO8Ms4opNpj9PWsxmeTm02h9W8Vj2f1Dj3sAJF21fbQoP5dS4UFUwdbaGIQBtLA4PHMtePFvqLwx3+RtjjdsVoexZjM8V+XrvoM9PWz0hGekbONAOOcn7obaual9RR61VlLHKl2IPktzE9TxbREzvpjp8tS14r4T96et5jM4Dau0qy16gWpUADsAAxAAzOw2BUZramzEkleJJyTxM09uxtYTGZmcvvjd1KbU9DMuQ+dJIzxEqunzGZyG7l7Vda5Z3bFPIyxODhuIlL8q3H2tT87SbTb0nMzOP3V2s7VjTqMzal4aiThhx4Z9GfZOvlIZmMyPtC6FKk9Q/VUnx6vfPPjta4+1qfmMmyZek5mZyG6N7VqVmDu7DoycFiRnUsvdsbaS2XJ8pj5q9vpPYJTayief3W811UPnlB2KAPfzkX5VuPtav52k2bekxmebfKtx9rV/O0vdrXlUWdBg7hieJDHJ8k8zGzbrYnmvyrcfa1PztHyrcfa1PztG08npMTzb5VuPtan52n1S2pcah/cqcx9c9sbNvSImBMyvRMGZmDA5Pe+5o60GkPUp6iNXFaerHEryLcOGeU51tdTLscj6zuwCjvY/CdztnYtCqpd/IIBJcc8AZ49s8i2hfVLuqFQHTnTSp9QycD8R5kzNixTl7n6hzuZya8b7iu7WdEKalC6PTcAhTpbOGOcDlx5TNK4IBUgOh85G4o3h1H0jiJ8CitJVopxCZyR9eofPbuzgdwE+unplzbY/uKhctn644tTx6F94MxzXdp8PTLGSIpX8uom3pXbX2IEpBqLL0b1CQHYBkOgZQk88dR6xiZ3OsmW+oHNPgx4CopPmt1CTqlIVKNakf8DUX0PTGrP5dQ8ZU7lf7hQ9Y/padDHkm+KduHyMFcPKpqPqZj+uh2x9Iq+u3xnbbufRafq/uZxO2PpFX12+M7bdz6LT9X9zOZD6aO1lOS3486l3P8ROtnJb8edS7n+IiVlG3X8y4+6PwaUltTDOqnrZR7SBLvdfzLj7o/BpS2h/uJ6yfESJLZRdresD1034/hOCJ6VTcMARxBGR3HjOH3ts+juNQ5VBq/EOB/b2zod1rzpLdQeaEoe4cR7jLBCJvneaaa0hzc5Pqr/wBkeycolsTTap1BlXxbJ+A98sN5rzpLhsck8geHP3kyTfWnRWFPPN3DnxU492JCWdyvn3+7P6lkDb14atw56gSo7l4fHJk/cv59/uz+pZRVDlie0k++E9On3U2LTZOmqAMSSFBAIAHAnHbn4TpxRXsX2CedUNr16ahUqOoHIAjA90+/l66+2f2j+Jdrt6H0S9g9gg0xywPYJ558vXX2z+0fxO52PVZ6FNmJYlQSTzJhYlK6FewewTz7eIYuquO0fpE9Ennm8f0qr6w/SIkl0u6NMG24gHy36hLvol7B7BKbc/6N+N5dxBDMREqkRECJtO3NSjUpjmyOo7ypAnhdOo9Jwyko6HmODKw/ee/YnG70bgLcua1BhTqHzgfMc9vDkZt8bLWkzFupcj5LiXzRF8fdXHW+9C6S1SmOkAyrLgIz9RdOrHPhz7JH3bDNcGocnSlVmJ6yylRn0lm+MtaH/jS9LYY0kH+Wsnh3ATudh7pW9rSNPAqF8a2YDLEcsdgHVMuTJipWYp3LT4/H5WbJWc3Vf24+1ZV1s2dK0qxPLODTK9fpIlbuetD+uoaTWzqONS0wvmtzw2Zab8JStUNKgSTUZQ4zno1A1hM+k6T3CUW5X+4UPWP6DJgpMYrTPs5maLcqlI9TH9dDtpcXFUf82/mdluvVDWqY6tSnvBlPvVsRy5r0xqBxrA4kEcM47MYlNs3bFW3J6MjB5qRlTOc+h6l6POO32qg1Ka9YVifE/wDU1vvncEcFpD04Y/Eymd6lepk6nduziT3CXZMrndceRcH/ANWPc0oqJww7x8Z2mzdkm3tagbGplctjkPIOB4Tik5jwkSXa732euhrHOmc/hPA/t7JRbubV6A1M8ihI9deQ8eIna1qIqIVbkwIPcRPNK1EoxRuakg944SysttnQNasqcy7cfHiT8Z1G+S4oUwOQcDwCmQNzLPVVaqeSDA9Zv+s+2Tt9j/ap+uf0mQ9K/cr59vuz+pZT7QoGnVdD9VmHhnI92JcblfPv92f1LLDefYDVD01IZYDDL1sByI9Mp6b91uiqW4BVCykqcqueeR1dhlx/R0/8E/Kv8Tzi1vKtBs02KHkf4IMsBvZd/wCS/kWNm3b/ANHT/wAE/Kv8TYqgDAAA7BynC/6tuv8AJfyCdhsq4apRR34llBPVxhYlMnnm8f0qr6w/SJ6FPPd4/pVX1h+kRJLp9z/o343l3KTc/wCjfjeXcqwzBiICIiBqesoYKTxbJA7QuM/ETNCsrqHU5BGQe0TRd2jMyujBWTUBldQIYDPDI7BNlnbClTVAc6QBnt9MDaxwMyPb39Orp0NnUCw58QDg+8ib6i5BHaCPbIFjsgUnDBicIEIxgFuAL+gkKOEDVV3Usnzqoo2WLHOokseBJ4858Ut3bG3dKi0kRtQCsA2QxBHb3y5mi6tuk08caXV+Wc4zwnrzt1ti/Dj3vxjf+N8gX+zbYgvVpocAknHHHWeHOT5hlBGDy6+6eWVUU9h2RbSEBOA3NiNJ5Hn14Msbaxp0h/bRV7gBnxmrZ2zxRBGotk8zzCgYVfAcJMzAjXF1TB6NskkcVCs3knhk4HASP/p+1+yT3/zPq52WHq9KCM4AIKkjgcgjDDB9snwNVxXWmupuAGB1nmcDAkFdn2lcs/RqzZw2VZW1YB4g+jEl39oKyFCcZKn2MD+0+bKyFEMAeBYsO0Z6sk8YH3a2VOkCKahQTkgdsjXRt6zdHUU1NLY8xyqsR1sOHIywldX2VqqawVXylbgrBzjqLasccY5QN1rsujSOqmiqSMZGeXOSajhQWPIAk9w4mfQmu4pa0ZeWpSM9mRjMDTUsqFYBmRHyAQSozgjI485p/wBPWv2Se/8AmTLejoRVznSqjPbgYzNkCkp2NgzaBTXJJAyrgFlzkA8iecuKNFUUKowAMAdgkGlsshly+VV3qBQmDqbVzbJyBqPVLHMDVc3K01LucAczItTY9tVPSNTVi2Dnjx4cD7JtvbLpdOWICnVgcycYHHqxPuxtuiQJnVpyATz09QPcOHhAzbWqUl001CjJOByyZrttpUqhAUnJBIyrDUBzK5HGSjK+z2WyFNT6hTVlUBdPncyTk54QLGDEQEREDn96bushpLRYqXLDhjifJx8ZO2NtHpbdajHiAQx9K8z+8g7yfPWv3v8A9JK3aFVrZq9soP8AeKmn+M4Yft4SI27I2tXq3S6mbQ/SFV4Y0jOJNW7r3VaolJ+ip0zpJCgszcR19xmlLUUry2pj6tIjx8rPvkO0sqAr1qd0Sh1FkJcorKSTzzjrHvhF/b7NrLnVXqPlSBlVGknkw9IlZtNLmi1JRcVG6R9PmoMcuPvljsyztUfNFwzYIx0uvh3ZkbeX5y2+9H7QqZStatJXL1nqeScZVRpIBORiVmyba5r0lqf1NRc54aVPI45y/u/m39VvgZzWxNiLVtg+uqrHUBhyFByQOECdsq9qrXqUKzioEXUHwAccOBx3+6abB696WqdK1GmGKqqY1HHWSY3bopoq0iNNUalqEkksDkA90xuvepTRqFQhHR24MQM92fTmBsS5r21wlKq5q06nBWYDUreHh7Z81TXq3lSklZ6aqqsMAHs/mfG0rhbi7oU6RDdGdbEYIAyDzHd758taNUv6oWo9LCKcrjJ83gcwM7QrXNmUc1jWQtpKsoB7eGPRJG0b2tUuBbUW6PA1O+MkDnge6bRu4pdXrVKtbTxAYjGfASHVqC32gXqeSlVMBjyzw5nvHvgfe0KFzap0yVnqBcFlqBSCM9WJ93+03JtWpkqKrDUB1jyeB9pn1vHtOl0DIrKzOAoCkMeJHHhIW0KBo0rRnBxTYa+Hm5wePsMDqcSi2fXq1atzT6RhpZQh4HRktyHgJaU9o0WwFqUyTyAdcnwzKrYP0m69dfi0CPfrc0q1KkLioekJBOlBpl3Y2tSnnXVarnGNSqNPslZtv6Xa+sf2kzeC96KgdPnP5C9upuHDwzAqa21q3SG4DHoFqinp6iuMFvbLrbFcpb1HQ4IXII+IlOuzLwW/9PooacYzqbVknOe/MxRvC9hVRvOpKUbt4Hh/HhAk7v7RqE9FXOpmUVEY/WQ8x3gzfsq6dri4RmJCMmkHkoOrOJGa0Z7SjVp/OUlV19IA8pfESJsvaqhru46sU2A/5EMAPbA37W2hXNSo1BiFoBNQ6nYnJB7h8Jf2twtRFdeTAEeM53ZdreLSOlaJFXLtrLam1jr8JI3Yqsmu1qcGpnI9U9nj8YHQQYiVSIiBprWqOVLKGKnKkjzT2j3TFWypuwdlUsvIkcRxzwm+IGlrVC4qFQWAwGxxA7M+2YuLOnU+cRW7wDib4gRrfZtGmdVNEU8sgYOJsrWqOQXUNpORkZwe0TbEDDKCMGa6FutNdKAKB1DgBNsQNItEDmoFGojBbHEj0zVc7Lo1TmoiMe0jj7ZLiBHtrGnSGKaKvcOfeZ9LaoHLhQGIwWxxI75uiAmm4tUqDS6qw7CAZuiBCt9kW9M6kpoD244juzJT0wwwwBB5gjIM+4gQ02TQVgy06YI4ghQCD6JupWqIWZVALecQOLH0++bogaalqjMGZQSvmkjivdFa1RyC6hipyuRnSe0TdEDEj/J9LyvIXy/P4ed39skxA+KdJVAVQAAMADkBI/yVQwR0aYYgsMDBI5Z9pkuIGAMTV/SJr6TSurGNWOOOzM3RAREQEREBERAREQEREBERAREQEREBERAREQEREBERAREQEREBERAREQEREBERAREQEREBERAREQEREBERAREQEREBERAREQEREBERAREQEREBERAREQEREBERAREQEREBERAREQEREBERAREQEREBERARE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sp>
        <p:nvSpPr>
          <p:cNvPr id="28676" name="AutoShape 4" descr="data:image/jpeg;base64,/9j/4AAQSkZJRgABAQAAAQABAAD/2wCEAAkGBg8PEBUQDxQQERUUFREUFRQVEhAUEREQFRQYFBUUFBQXGyYfFxkjGRgVHy8gIycpLCwsFx4xNTAqNSYrLCkBCQoKDQwOGg8PFCkcHB0tLC0sKSkqLC4xNS81KSwqLCw0NTUuLC4wLiosKSwpKSo1LCkqKSkpKSwpKSopKSwpLP/AABEIALQA8AMBIgACEQEDEQH/xAAbAAEAAgMBAQAAAAAAAAAAAAAABAUBAwYHAv/EAD8QAAIBAwEEBQcLAwQDAAAAAAECAAMEERIFBiExE0FRcYEiMmFykaGxFTM0QlNzgpKywdEUI1IWNWLhB2PC/8QAGgEBAQADAQEAAAAAAAAAAAAAAAEDBAUCBv/EACIRAQACAgICAgMBAAAAAAAAAAABAgMRBDESQQUhE1Gxcf/aAAwDAQACEQMRAD8A9xiIgImIgZiIgIiICIiAiIgIiICIiAiIgIiICIiAiIgIiICIiAiIgJiZmICZxEQEREBERAREQEREBERAREQMTMRAREQEREBMTMQEREBERAxMxEDETMxAzERAREQEREBERAREQEREBERAREQEREBERAREQEREBERAREQExMzEATGqcP8A+TdoVqIodE708mrnSxXOAuM47zOd2WNpP5bVayIVfDVKpQElSAQCcniRxAmxXBuvlNohzsvO8Ms4opNpj9PWsxmeTm02h9W8Vj2f1Dj3sAJF21fbQoP5dS4UFUwdbaGIQBtLA4PHMtePFvqLwx3+RtjjdsVoexZjM8V+XrvoM9PWz0hGekbONAOOcn7obaual9RR61VlLHKl2IPktzE9TxbREzvpjp8tS14r4T96et5jM4Dau0qy16gWpUADsAAxAAzOw2BUZramzEkleJJyTxM09uxtYTGZmcvvjd1KbU9DMuQ+dJIzxEqunzGZyG7l7Vda5Z3bFPIyxODhuIlL8q3H2tT87SbTb0nMzOP3V2s7VjTqMzal4aiThhx4Z9GfZOvlIZmMyPtC6FKk9Q/VUnx6vfPPjta4+1qfmMmyZek5mZyG6N7VqVmDu7DoycFiRnUsvdsbaS2XJ8pj5q9vpPYJTayief3W811UPnlB2KAPfzkX5VuPtav52k2bekxmebfKtx9rV/O0vdrXlUWdBg7hieJDHJ8k8zGzbrYnmvyrcfa1PztHyrcfa1PztG08npMTzb5VuPtan52n1S2pcah/cqcx9c9sbNvSImBMyvRMGZmDA5Pe+5o60GkPUp6iNXFaerHEryLcOGeU51tdTLscj6zuwCjvY/CdztnYtCqpd/IIBJcc8AZ49s8i2hfVLuqFQHTnTSp9QycD8R5kzNixTl7n6hzuZya8b7iu7WdEKalC6PTcAhTpbOGOcDlx5TNK4IBUgOh85G4o3h1H0jiJ8CitJVopxCZyR9eofPbuzgdwE+unplzbY/uKhctn644tTx6F94MxzXdp8PTLGSIpX8uom3pXbX2IEpBqLL0b1CQHYBkOgZQk88dR6xiZ3OsmW+oHNPgx4CopPmt1CTqlIVKNakf8DUX0PTGrP5dQ8ZU7lf7hQ9Y/padDHkm+KduHyMFcPKpqPqZj+uh2x9Iq+u3xnbbufRafq/uZxO2PpFX12+M7bdz6LT9X9zOZD6aO1lOS3486l3P8ROtnJb8edS7n+IiVlG3X8y4+6PwaUltTDOqnrZR7SBLvdfzLj7o/BpS2h/uJ6yfESJLZRdresD1034/hOCJ6VTcMARxBGR3HjOH3ts+juNQ5VBq/EOB/b2zod1rzpLdQeaEoe4cR7jLBCJvneaaa0hzc5Pqr/wBkeycolsTTap1BlXxbJ+A98sN5rzpLhsck8geHP3kyTfWnRWFPPN3DnxU492JCWdyvn3+7P6lkDb14atw56gSo7l4fHJk/cv59/uz+pZRVDlie0k++E9On3U2LTZOmqAMSSFBAIAHAnHbn4TpxRXsX2CedUNr16ahUqOoHIAjA90+/l66+2f2j+Jdrt6H0S9g9gg0xywPYJ558vXX2z+0fxO52PVZ6FNmJYlQSTzJhYlK6FewewTz7eIYuquO0fpE9Ennm8f0qr6w/SIkl0u6NMG24gHy36hLvol7B7BKbc/6N+N5dxBDMREqkRECJtO3NSjUpjmyOo7ypAnhdOo9Jwyko6HmODKw/ee/YnG70bgLcua1BhTqHzgfMc9vDkZt8bLWkzFupcj5LiXzRF8fdXHW+9C6S1SmOkAyrLgIz9RdOrHPhz7JH3bDNcGocnSlVmJ6yylRn0lm+MtaH/jS9LYY0kH+Wsnh3ATudh7pW9rSNPAqF8a2YDLEcsdgHVMuTJipWYp3LT4/H5WbJWc3Vf24+1ZV1s2dK0qxPLODTK9fpIlbuetD+uoaTWzqONS0wvmtzw2Zab8JStUNKgSTUZQ4zno1A1hM+k6T3CUW5X+4UPWP6DJgpMYrTPs5maLcqlI9TH9dDtpcXFUf82/mdluvVDWqY6tSnvBlPvVsRy5r0xqBxrA4kEcM47MYlNs3bFW3J6MjB5qRlTOc+h6l6POO32qg1Ka9YVifE/wDU1vvncEcFpD04Y/Eymd6lepk6nduziT3CXZMrndceRcH/ANWPc0oqJww7x8Z2mzdkm3tagbGplctjkPIOB4Tik5jwkSXa732euhrHOmc/hPA/t7JRbubV6A1M8ihI9deQ8eIna1qIqIVbkwIPcRPNK1EoxRuakg944SysttnQNasqcy7cfHiT8Z1G+S4oUwOQcDwCmQNzLPVVaqeSDA9Zv+s+2Tt9j/ap+uf0mQ9K/cr59vuz+pZT7QoGnVdD9VmHhnI92JcblfPv92f1LLDefYDVD01IZYDDL1sByI9Mp6b91uiqW4BVCykqcqueeR1dhlx/R0/8E/Kv8Tzi1vKtBs02KHkf4IMsBvZd/wCS/kWNm3b/ANHT/wAE/Kv8TYqgDAAA7BynC/6tuv8AJfyCdhsq4apRR34llBPVxhYlMnnm8f0qr6w/SJ6FPPd4/pVX1h+kRJLp9z/o343l3KTc/wCjfjeXcqwzBiICIiBqesoYKTxbJA7QuM/ETNCsrqHU5BGQe0TRd2jMyujBWTUBldQIYDPDI7BNlnbClTVAc6QBnt9MDaxwMyPb39Orp0NnUCw58QDg+8ib6i5BHaCPbIFjsgUnDBicIEIxgFuAL+gkKOEDVV3Usnzqoo2WLHOokseBJ4858Ut3bG3dKi0kRtQCsA2QxBHb3y5mi6tuk08caXV+Wc4zwnrzt1ti/Dj3vxjf+N8gX+zbYgvVpocAknHHHWeHOT5hlBGDy6+6eWVUU9h2RbSEBOA3NiNJ5Hn14Msbaxp0h/bRV7gBnxmrZ2zxRBGotk8zzCgYVfAcJMzAjXF1TB6NskkcVCs3knhk4HASP/p+1+yT3/zPq52WHq9KCM4AIKkjgcgjDDB9snwNVxXWmupuAGB1nmcDAkFdn2lcs/RqzZw2VZW1YB4g+jEl39oKyFCcZKn2MD+0+bKyFEMAeBYsO0Z6sk8YH3a2VOkCKahQTkgdsjXRt6zdHUU1NLY8xyqsR1sOHIywldX2VqqawVXylbgrBzjqLasccY5QN1rsujSOqmiqSMZGeXOSajhQWPIAk9w4mfQmu4pa0ZeWpSM9mRjMDTUsqFYBmRHyAQSozgjI485p/wBPWv2Se/8AmTLejoRVznSqjPbgYzNkCkp2NgzaBTXJJAyrgFlzkA8iecuKNFUUKowAMAdgkGlsshly+VV3qBQmDqbVzbJyBqPVLHMDVc3K01LucAczItTY9tVPSNTVi2Dnjx4cD7JtvbLpdOWICnVgcycYHHqxPuxtuiQJnVpyATz09QPcOHhAzbWqUl001CjJOByyZrttpUqhAUnJBIyrDUBzK5HGSjK+z2WyFNT6hTVlUBdPncyTk54QLGDEQEREDn96bushpLRYqXLDhjifJx8ZO2NtHpbdajHiAQx9K8z+8g7yfPWv3v8A9JK3aFVrZq9soP8AeKmn+M4Yft4SI27I2tXq3S6mbQ/SFV4Y0jOJNW7r3VaolJ+ip0zpJCgszcR19xmlLUUry2pj6tIjx8rPvkO0sqAr1qd0Sh1FkJcorKSTzzjrHvhF/b7NrLnVXqPlSBlVGknkw9IlZtNLmi1JRcVG6R9PmoMcuPvljsyztUfNFwzYIx0uvh3ZkbeX5y2+9H7QqZStatJXL1nqeScZVRpIBORiVmyba5r0lqf1NRc54aVPI45y/u/m39VvgZzWxNiLVtg+uqrHUBhyFByQOECdsq9qrXqUKzioEXUHwAccOBx3+6abB696WqdK1GmGKqqY1HHWSY3bopoq0iNNUalqEkksDkA90xuvepTRqFQhHR24MQM92fTmBsS5r21wlKq5q06nBWYDUreHh7Z81TXq3lSklZ6aqqsMAHs/mfG0rhbi7oU6RDdGdbEYIAyDzHd758taNUv6oWo9LCKcrjJ83gcwM7QrXNmUc1jWQtpKsoB7eGPRJG0b2tUuBbUW6PA1O+MkDnge6bRu4pdXrVKtbTxAYjGfASHVqC32gXqeSlVMBjyzw5nvHvgfe0KFzap0yVnqBcFlqBSCM9WJ93+03JtWpkqKrDUB1jyeB9pn1vHtOl0DIrKzOAoCkMeJHHhIW0KBo0rRnBxTYa+Hm5wePsMDqcSi2fXq1atzT6RhpZQh4HRktyHgJaU9o0WwFqUyTyAdcnwzKrYP0m69dfi0CPfrc0q1KkLioekJBOlBpl3Y2tSnnXVarnGNSqNPslZtv6Xa+sf2kzeC96KgdPnP5C9upuHDwzAqa21q3SG4DHoFqinp6iuMFvbLrbFcpb1HQ4IXII+IlOuzLwW/9PooacYzqbVknOe/MxRvC9hVRvOpKUbt4Hh/HhAk7v7RqE9FXOpmUVEY/WQ8x3gzfsq6dri4RmJCMmkHkoOrOJGa0Z7SjVp/OUlV19IA8pfESJsvaqhru46sU2A/5EMAPbA37W2hXNSo1BiFoBNQ6nYnJB7h8Jf2twtRFdeTAEeM53ZdreLSOlaJFXLtrLam1jr8JI3Yqsmu1qcGpnI9U9nj8YHQQYiVSIiBprWqOVLKGKnKkjzT2j3TFWypuwdlUsvIkcRxzwm+IGlrVC4qFQWAwGxxA7M+2YuLOnU+cRW7wDib4gRrfZtGmdVNEU8sgYOJsrWqOQXUNpORkZwe0TbEDDKCMGa6FutNdKAKB1DgBNsQNItEDmoFGojBbHEj0zVc7Lo1TmoiMe0jj7ZLiBHtrGnSGKaKvcOfeZ9LaoHLhQGIwWxxI75uiAmm4tUqDS6qw7CAZuiBCt9kW9M6kpoD244juzJT0wwwwBB5gjIM+4gQ02TQVgy06YI4ghQCD6JupWqIWZVALecQOLH0++bogaalqjMGZQSvmkjivdFa1RyC6hipyuRnSe0TdEDEj/J9LyvIXy/P4ed39skxA+KdJVAVQAAMADkBI/yVQwR0aYYgsMDBI5Z9pkuIGAMTV/SJr6TSurGNWOOOzM3RAREQEREBERAREQEREBERAREQEREBERAREQEREBERAREQEREBERAREQEREBERAREQEREBERAREQEREBERAREQEREBERAREQEREBERAREQEREBERAREQEREBERAREQEREBERAREQEREBERAREQEREBERAREQ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ES" dirty="0"/>
          </a:p>
        </p:txBody>
      </p:sp>
      <p:pic>
        <p:nvPicPr>
          <p:cNvPr id="7" name="Picture 2" descr="http://t0.gstatic.com/images?q=tbn:ANd9GcRXjHdWTg5xfPcGleGRbE7ySqOifJP8xjlDIAofx6g2c4FoFHFw9Q"/>
          <p:cNvPicPr>
            <a:picLocks noChangeAspect="1" noChangeArrowheads="1"/>
          </p:cNvPicPr>
          <p:nvPr/>
        </p:nvPicPr>
        <p:blipFill>
          <a:blip r:embed="rId2"/>
          <a:srcRect/>
          <a:stretch>
            <a:fillRect/>
          </a:stretch>
        </p:blipFill>
        <p:spPr bwMode="auto">
          <a:xfrm>
            <a:off x="0" y="214290"/>
            <a:ext cx="2895600" cy="809626"/>
          </a:xfrm>
          <a:prstGeom prst="rect">
            <a:avLst/>
          </a:prstGeom>
          <a:noFill/>
        </p:spPr>
      </p:pic>
      <p:sp>
        <p:nvSpPr>
          <p:cNvPr id="8" name="1 Título"/>
          <p:cNvSpPr txBox="1">
            <a:spLocks/>
          </p:cNvSpPr>
          <p:nvPr/>
        </p:nvSpPr>
        <p:spPr>
          <a:xfrm>
            <a:off x="539552" y="1142984"/>
            <a:ext cx="8062912" cy="5357850"/>
          </a:xfrm>
          <a:prstGeom prst="rect">
            <a:avLst/>
          </a:prstGeom>
        </p:spPr>
        <p:txBody>
          <a:bodyPr vert="horz" lIns="0" tIns="0" rIns="0" bIns="0" anchor="t">
            <a:normAutofit fontScale="25000" lnSpcReduction="20000"/>
          </a:bodyPr>
          <a:lstStyle/>
          <a:p>
            <a:pPr algn="ctr">
              <a:lnSpc>
                <a:spcPct val="170000"/>
              </a:lnSpc>
              <a:spcBef>
                <a:spcPct val="0"/>
              </a:spcBef>
            </a:pPr>
            <a:r>
              <a:rPr kumimoji="0" lang="es-ES" sz="8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ESCUELA POLITÉCNICA DEL EJÉRCITO</a:t>
            </a:r>
            <a:r>
              <a:rPr kumimoji="0" lang="es-ES" sz="80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t/>
            </a:r>
            <a:br>
              <a:rPr kumimoji="0" lang="es-ES" sz="80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br>
            <a:endParaRPr kumimoji="0" lang="es-ES" sz="80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endParaRPr>
          </a:p>
          <a:p>
            <a:pPr algn="ctr">
              <a:lnSpc>
                <a:spcPct val="170000"/>
              </a:lnSpc>
              <a:spcBef>
                <a:spcPct val="0"/>
              </a:spcBef>
            </a:pPr>
            <a:r>
              <a:rPr lang="es-ES" sz="8000" b="1" cap="all"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DEPARTAMENTO DE SEGURIDAD Y DEFENSA</a:t>
            </a:r>
          </a:p>
          <a:p>
            <a:pPr marL="0" marR="0" lvl="0" indent="0" algn="ctr" defTabSz="914400" rtl="0" eaLnBrk="1" fontAlgn="auto" latinLnBrk="0" hangingPunct="1">
              <a:lnSpc>
                <a:spcPct val="170000"/>
              </a:lnSpc>
              <a:spcBef>
                <a:spcPct val="0"/>
              </a:spcBef>
              <a:buClrTx/>
              <a:buSzTx/>
              <a:buFontTx/>
              <a:buNone/>
              <a:tabLst/>
              <a:defRPr/>
            </a:pPr>
            <a:endParaRPr kumimoji="0" lang="es-ES" sz="2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endParaRPr>
          </a:p>
          <a:p>
            <a:pPr algn="ctr">
              <a:lnSpc>
                <a:spcPct val="170000"/>
              </a:lnSpc>
              <a:spcBef>
                <a:spcPct val="0"/>
              </a:spcBef>
            </a:pPr>
            <a:endParaRPr kumimoji="0" lang="es-ES" sz="34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endParaRPr>
          </a:p>
          <a:p>
            <a:pPr algn="ctr">
              <a:lnSpc>
                <a:spcPct val="170000"/>
              </a:lnSpc>
              <a:spcBef>
                <a:spcPct val="0"/>
              </a:spcBef>
            </a:pPr>
            <a:r>
              <a:rPr kumimoji="0" lang="es-ES" sz="7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t>TEMA:</a:t>
            </a:r>
            <a:r>
              <a:rPr kumimoji="0" lang="es-ES" sz="2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t/>
            </a:r>
            <a:br>
              <a:rPr kumimoji="0" lang="es-ES" sz="2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br>
            <a:r>
              <a:rPr kumimoji="0" lang="es-ES" sz="20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t/>
            </a:r>
            <a:br>
              <a:rPr kumimoji="0" lang="es-ES" sz="20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br>
            <a:r>
              <a:rPr lang="es-ES" sz="7200" b="1" cap="all"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“INCIDENCIA DE LOS RIESGOS NATURALES Y ANTRÓPICOS QUE OCASIONAN </a:t>
            </a:r>
          </a:p>
          <a:p>
            <a:pPr algn="ctr">
              <a:lnSpc>
                <a:spcPct val="170000"/>
              </a:lnSpc>
              <a:spcBef>
                <a:spcPct val="0"/>
              </a:spcBef>
            </a:pPr>
            <a:r>
              <a:rPr lang="es-ES" sz="7200" b="1" cap="all"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LOS INCENDIOS FORESTALES, EN EL DISTRITO METROPOLITANO DE QUITO” </a:t>
            </a:r>
          </a:p>
          <a:p>
            <a:pPr algn="ctr">
              <a:lnSpc>
                <a:spcPct val="170000"/>
              </a:lnSpc>
              <a:spcBef>
                <a:spcPct val="0"/>
              </a:spcBef>
            </a:pPr>
            <a:r>
              <a:rPr kumimoji="0" lang="es-ES" sz="72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72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kumimoji="0" lang="es-ES" sz="7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t>AUTOR</a:t>
            </a:r>
            <a:r>
              <a:rPr lang="es-ES" sz="7200" b="1" dirty="0" smtClean="0">
                <a:ln w="1905"/>
                <a:solidFill>
                  <a:sysClr val="windowText" lastClr="000000"/>
                </a:solidFill>
                <a:effectLst>
                  <a:innerShdw blurRad="69850" dist="43180" dir="5400000">
                    <a:srgbClr val="000000">
                      <a:alpha val="65000"/>
                    </a:srgbClr>
                  </a:innerShdw>
                </a:effectLst>
                <a:latin typeface="+mj-lt"/>
                <a:ea typeface="+mj-ea"/>
                <a:cs typeface="+mj-cs"/>
              </a:rPr>
              <a:t>:  ALBERTO WLADIMIR JÁTIVA YÉPEZ</a:t>
            </a:r>
          </a:p>
          <a:p>
            <a:pPr lvl="0" algn="ctr">
              <a:lnSpc>
                <a:spcPct val="170000"/>
              </a:lnSpc>
              <a:spcBef>
                <a:spcPct val="0"/>
              </a:spcBef>
            </a:pPr>
            <a:r>
              <a:rPr kumimoji="0" lang="es-ES" sz="7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t>DIRECTOR DE TESIS</a:t>
            </a:r>
            <a:r>
              <a:rPr lang="es-ES" sz="7200" b="1" dirty="0" smtClean="0">
                <a:ln w="1905"/>
                <a:solidFill>
                  <a:sysClr val="windowText" lastClr="000000"/>
                </a:solidFill>
                <a:effectLst>
                  <a:innerShdw blurRad="69850" dist="43180" dir="5400000">
                    <a:srgbClr val="000000">
                      <a:alpha val="65000"/>
                    </a:srgbClr>
                  </a:innerShdw>
                </a:effectLst>
                <a:latin typeface="+mj-lt"/>
                <a:ea typeface="+mj-ea"/>
                <a:cs typeface="+mj-cs"/>
              </a:rPr>
              <a:t>:  </a:t>
            </a:r>
            <a:r>
              <a:rPr lang="es-ES_tradnl" sz="7200" b="1" dirty="0" smtClean="0">
                <a:ln w="1905"/>
                <a:solidFill>
                  <a:sysClr val="windowText" lastClr="000000"/>
                </a:solidFill>
                <a:effectLst>
                  <a:innerShdw blurRad="69850" dist="43180" dir="5400000">
                    <a:srgbClr val="000000">
                      <a:alpha val="65000"/>
                    </a:srgbClr>
                  </a:innerShdw>
                </a:effectLst>
                <a:latin typeface="+mj-lt"/>
                <a:ea typeface="+mj-ea"/>
                <a:cs typeface="+mj-cs"/>
              </a:rPr>
              <a:t>MSC. EDGAR ARAÚZ</a:t>
            </a:r>
            <a:r>
              <a:rPr lang="es-ES" sz="7200" b="1" dirty="0" smtClean="0">
                <a:ln w="1905"/>
                <a:solidFill>
                  <a:sysClr val="windowText" lastClr="000000"/>
                </a:solidFill>
                <a:effectLst>
                  <a:innerShdw blurRad="69850" dist="43180" dir="5400000">
                    <a:srgbClr val="000000">
                      <a:alpha val="65000"/>
                    </a:srgbClr>
                  </a:innerShdw>
                </a:effectLst>
                <a:latin typeface="+mj-lt"/>
                <a:ea typeface="+mj-ea"/>
                <a:cs typeface="+mj-cs"/>
              </a:rPr>
              <a:t/>
            </a:r>
            <a:br>
              <a:rPr lang="es-ES" sz="7200" b="1" dirty="0" smtClean="0">
                <a:ln w="1905"/>
                <a:solidFill>
                  <a:sysClr val="windowText" lastClr="000000"/>
                </a:solidFill>
                <a:effectLst>
                  <a:innerShdw blurRad="69850" dist="43180" dir="5400000">
                    <a:srgbClr val="000000">
                      <a:alpha val="65000"/>
                    </a:srgbClr>
                  </a:innerShdw>
                </a:effectLst>
                <a:latin typeface="+mj-lt"/>
                <a:ea typeface="+mj-ea"/>
                <a:cs typeface="+mj-cs"/>
              </a:rPr>
            </a:br>
            <a:r>
              <a:rPr lang="es-ES" sz="7200" b="1" dirty="0" smtClean="0">
                <a:ln w="1905"/>
                <a:solidFill>
                  <a:sysClr val="windowText" lastClr="000000"/>
                </a:solidFill>
                <a:effectLst>
                  <a:innerShdw blurRad="69850" dist="43180" dir="5400000">
                    <a:srgbClr val="000000">
                      <a:alpha val="65000"/>
                    </a:srgbClr>
                  </a:innerShdw>
                </a:effectLst>
                <a:latin typeface="+mj-lt"/>
                <a:ea typeface="+mj-ea"/>
                <a:cs typeface="+mj-cs"/>
              </a:rPr>
              <a:t>            CODIRECTOR: </a:t>
            </a:r>
            <a:r>
              <a:rPr lang="es-ES_tradnl" sz="7200" b="1" dirty="0" smtClean="0">
                <a:ln w="1905"/>
                <a:solidFill>
                  <a:sysClr val="windowText" lastClr="000000"/>
                </a:solidFill>
                <a:effectLst>
                  <a:innerShdw blurRad="69850" dist="43180" dir="5400000">
                    <a:srgbClr val="000000">
                      <a:alpha val="65000"/>
                    </a:srgbClr>
                  </a:innerShdw>
                </a:effectLst>
                <a:latin typeface="+mj-lt"/>
                <a:ea typeface="+mj-ea"/>
                <a:cs typeface="+mj-cs"/>
              </a:rPr>
              <a:t>PHD. KLÉVER BRAVO</a:t>
            </a:r>
            <a:r>
              <a:rPr kumimoji="0" lang="es-ES" sz="7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t/>
            </a:r>
            <a:br>
              <a:rPr kumimoji="0" lang="es-ES" sz="7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br>
            <a:r>
              <a:rPr kumimoji="0" lang="es-ES" sz="7200" b="1" i="0" u="none" strike="noStrike" kern="1200" cap="none" spc="0" normalizeH="0" baseline="0" noProof="0" dirty="0" smtClean="0">
                <a:ln w="1905"/>
                <a:solidFill>
                  <a:sysClr val="windowText" lastClr="000000"/>
                </a:solidFill>
                <a:effectLst>
                  <a:innerShdw blurRad="69850" dist="43180" dir="5400000">
                    <a:srgbClr val="000000">
                      <a:alpha val="65000"/>
                    </a:srgbClr>
                  </a:innerShdw>
                </a:effectLst>
                <a:uLnTx/>
                <a:uFillTx/>
                <a:latin typeface="+mj-lt"/>
                <a:ea typeface="+mj-ea"/>
                <a:cs typeface="+mj-cs"/>
              </a:rPr>
              <a:t>QUITO,  2013</a:t>
            </a:r>
            <a:r>
              <a:rPr kumimoji="0" lang="es-ES" sz="7200" b="1" i="0" u="none" strike="noStrike" kern="1200" cap="all" spc="0" normalizeH="0" baseline="0" noProof="0" dirty="0" smtClean="0">
                <a:ln w="500">
                  <a:solidFill>
                    <a:schemeClr val="tx2">
                      <a:shade val="20000"/>
                      <a:satMod val="350000"/>
                    </a:schemeClr>
                  </a:solidFill>
                </a:ln>
                <a:solidFill>
                  <a:schemeClr val="bg1"/>
                </a:solidFill>
                <a:effectLst/>
                <a:uLnTx/>
                <a:uFillTx/>
                <a:latin typeface="+mj-lt"/>
                <a:ea typeface="+mj-ea"/>
                <a:cs typeface="+mj-cs"/>
              </a:rPr>
              <a:t/>
            </a:r>
            <a:br>
              <a:rPr kumimoji="0" lang="es-ES" sz="7200" b="1" i="0" u="none" strike="noStrike" kern="1200" cap="all" spc="0" normalizeH="0" baseline="0" noProof="0" dirty="0" smtClean="0">
                <a:ln w="500">
                  <a:solidFill>
                    <a:schemeClr val="tx2">
                      <a:shade val="20000"/>
                      <a:satMod val="350000"/>
                    </a:schemeClr>
                  </a:solidFill>
                </a:ln>
                <a:solidFill>
                  <a:schemeClr val="bg1"/>
                </a:solidFill>
                <a:effectLst/>
                <a:uLnTx/>
                <a:uFillTx/>
                <a:latin typeface="+mj-lt"/>
                <a:ea typeface="+mj-ea"/>
                <a:cs typeface="+mj-cs"/>
              </a:rPr>
            </a:br>
            <a:r>
              <a:rPr kumimoji="0" lang="es-ES" sz="72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72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kumimoji="0" lang="es-ES" sz="7200" b="1" i="0" u="none" strike="noStrike" kern="1200" cap="all" spc="0" normalizeH="0" baseline="0" noProof="0" dirty="0" smtClean="0">
                <a:ln w="500">
                  <a:solidFill>
                    <a:schemeClr val="tx2">
                      <a:shade val="20000"/>
                      <a:satMod val="350000"/>
                    </a:schemeClr>
                  </a:solidFill>
                </a:ln>
                <a:solidFill>
                  <a:schemeClr val="bg1"/>
                </a:solidFill>
                <a:effectLst/>
                <a:uLnTx/>
                <a:uFillTx/>
                <a:latin typeface="+mj-lt"/>
                <a:ea typeface="+mj-ea"/>
                <a:cs typeface="+mj-cs"/>
              </a:rPr>
              <a:t/>
            </a:r>
            <a:br>
              <a:rPr kumimoji="0" lang="es-ES" sz="7200" b="1" i="0" u="none" strike="noStrike" kern="1200" cap="all" spc="0" normalizeH="0" baseline="0" noProof="0" dirty="0" smtClean="0">
                <a:ln w="500">
                  <a:solidFill>
                    <a:schemeClr val="tx2">
                      <a:shade val="20000"/>
                      <a:satMod val="350000"/>
                    </a:schemeClr>
                  </a:solidFill>
                </a:ln>
                <a:solidFill>
                  <a:schemeClr val="bg1"/>
                </a:solidFill>
                <a:effectLst/>
                <a:uLnTx/>
                <a:uFillTx/>
                <a:latin typeface="+mj-lt"/>
                <a:ea typeface="+mj-ea"/>
                <a:cs typeface="+mj-cs"/>
              </a:rPr>
            </a:br>
            <a:r>
              <a:rPr kumimoji="0" lang="es-ES" sz="7200" b="1" i="0" u="none" strike="noStrike" kern="1200" cap="all" spc="0" normalizeH="0" baseline="0" noProof="0" dirty="0" smtClean="0">
                <a:ln w="500">
                  <a:solidFill>
                    <a:schemeClr val="tx2">
                      <a:shade val="20000"/>
                      <a:satMod val="350000"/>
                    </a:schemeClr>
                  </a:solidFill>
                </a:ln>
                <a:solidFill>
                  <a:schemeClr val="bg1"/>
                </a:solidFill>
                <a:effectLst/>
                <a:uLnTx/>
                <a:uFillTx/>
                <a:latin typeface="+mj-lt"/>
                <a:ea typeface="+mj-ea"/>
                <a:cs typeface="+mj-cs"/>
              </a:rPr>
              <a:t/>
            </a:r>
            <a:br>
              <a:rPr kumimoji="0" lang="es-ES" sz="7200" b="1" i="0" u="none" strike="noStrike" kern="1200" cap="all" spc="0" normalizeH="0" baseline="0" noProof="0" dirty="0" smtClean="0">
                <a:ln w="500">
                  <a:solidFill>
                    <a:schemeClr val="tx2">
                      <a:shade val="20000"/>
                      <a:satMod val="350000"/>
                    </a:schemeClr>
                  </a:solidFill>
                </a:ln>
                <a:solidFill>
                  <a:schemeClr val="bg1"/>
                </a:solidFill>
                <a:effectLst/>
                <a:uLnTx/>
                <a:uFillTx/>
                <a:latin typeface="+mj-lt"/>
                <a:ea typeface="+mj-ea"/>
                <a:cs typeface="+mj-cs"/>
              </a:rPr>
            </a:br>
            <a:r>
              <a:rPr kumimoji="0" lang="es-ES" sz="7200" b="1" i="0" u="none" strike="noStrike" kern="1200" cap="all" spc="0" normalizeH="0" baseline="0" noProof="0" dirty="0" smtClean="0">
                <a:ln w="500">
                  <a:solidFill>
                    <a:schemeClr val="tx2">
                      <a:shade val="20000"/>
                      <a:satMod val="350000"/>
                    </a:schemeClr>
                  </a:solidFill>
                </a:ln>
                <a:solidFill>
                  <a:schemeClr val="bg1"/>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7200" b="1" i="0" u="none" strike="noStrike" kern="1200" cap="all" spc="0" normalizeH="0" baseline="0" noProof="0" dirty="0" smtClean="0">
                <a:ln w="500">
                  <a:solidFill>
                    <a:schemeClr val="tx2">
                      <a:shade val="20000"/>
                      <a:satMod val="350000"/>
                    </a:schemeClr>
                  </a:solidFill>
                </a:ln>
                <a:solidFill>
                  <a:schemeClr val="bg1"/>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endParaRPr kumimoji="0" lang="es-ES" sz="7200" b="1" i="0" u="none" strike="noStrike" kern="1200" cap="all" spc="0" normalizeH="0" baseline="0" noProof="0" dirty="0">
              <a:ln w="500">
                <a:solidFill>
                  <a:schemeClr val="tx2">
                    <a:shade val="20000"/>
                    <a:satMod val="350000"/>
                  </a:schemeClr>
                </a:solidFill>
              </a:ln>
              <a:solidFill>
                <a:schemeClr val="bg1"/>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285852" y="3429000"/>
            <a:ext cx="1224136" cy="571504"/>
          </a:xfrm>
          <a:prstGeom prst="rect">
            <a:avLst/>
          </a:prstGeom>
          <a:solidFill>
            <a:srgbClr val="BECAFC"/>
          </a:solidFill>
          <a:ln>
            <a:solidFill>
              <a:srgbClr val="0070C0"/>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1600" b="1" dirty="0" smtClean="0">
                <a:solidFill>
                  <a:schemeClr val="bg1"/>
                </a:solidFill>
              </a:rPr>
              <a:t>Estado del Arte</a:t>
            </a:r>
          </a:p>
          <a:p>
            <a:pPr marL="0" marR="0" lvl="0" indent="0" defTabSz="914400" rtl="0" eaLnBrk="1" fontAlgn="base" latinLnBrk="0" hangingPunct="1">
              <a:lnSpc>
                <a:spcPct val="100000"/>
              </a:lnSpc>
              <a:spcBef>
                <a:spcPct val="0"/>
              </a:spcBef>
              <a:spcAft>
                <a:spcPct val="0"/>
              </a:spcAft>
              <a:buClrTx/>
              <a:buSzTx/>
              <a:tabLst/>
            </a:pPr>
            <a:endParaRPr kumimoji="0" lang="es-ES" sz="1600" b="0" i="0" u="none" strike="noStrike" cap="none" normalizeH="0" baseline="0" dirty="0" smtClean="0">
              <a:ln>
                <a:noFill/>
              </a:ln>
              <a:solidFill>
                <a:schemeClr val="bg1"/>
              </a:solidFill>
              <a:effectLst/>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bg1"/>
              </a:solidFill>
              <a:effectLst/>
            </a:endParaRPr>
          </a:p>
        </p:txBody>
      </p:sp>
      <p:sp>
        <p:nvSpPr>
          <p:cNvPr id="7" name="Text Box 2"/>
          <p:cNvSpPr txBox="1">
            <a:spLocks noChangeArrowheads="1"/>
          </p:cNvSpPr>
          <p:nvPr/>
        </p:nvSpPr>
        <p:spPr bwMode="auto">
          <a:xfrm>
            <a:off x="3643306" y="1357298"/>
            <a:ext cx="1656184" cy="574924"/>
          </a:xfrm>
          <a:prstGeom prst="rect">
            <a:avLst/>
          </a:prstGeom>
          <a:solidFill>
            <a:srgbClr val="DCFCDE"/>
          </a:solidFill>
          <a:ln>
            <a:solidFill>
              <a:srgbClr val="00B050"/>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1600" b="1" dirty="0" smtClean="0">
                <a:solidFill>
                  <a:schemeClr val="bg1"/>
                </a:solidFill>
              </a:rPr>
              <a:t>Marco </a:t>
            </a:r>
            <a:br>
              <a:rPr lang="es-ES" sz="1600" b="1" dirty="0" smtClean="0">
                <a:solidFill>
                  <a:schemeClr val="bg1"/>
                </a:solidFill>
              </a:rPr>
            </a:br>
            <a:r>
              <a:rPr lang="es-ES" sz="1600" b="1" dirty="0" smtClean="0">
                <a:solidFill>
                  <a:schemeClr val="bg1"/>
                </a:solidFill>
              </a:rPr>
              <a:t>Teórico</a:t>
            </a:r>
          </a:p>
          <a:p>
            <a:pPr marL="0" marR="0" lvl="0" indent="0"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smtClean="0">
              <a:ln>
                <a:noFill/>
              </a:ln>
              <a:solidFill>
                <a:schemeClr val="bg1"/>
              </a:solidFill>
              <a:effectLst/>
            </a:endParaRPr>
          </a:p>
          <a:p>
            <a:pPr marL="0" marR="0" lvl="0" indent="0"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bg1"/>
              </a:solidFill>
              <a:effectLst/>
            </a:endParaRPr>
          </a:p>
        </p:txBody>
      </p:sp>
      <p:sp>
        <p:nvSpPr>
          <p:cNvPr id="8" name="Text Box 2"/>
          <p:cNvSpPr txBox="1">
            <a:spLocks noChangeArrowheads="1"/>
          </p:cNvSpPr>
          <p:nvPr/>
        </p:nvSpPr>
        <p:spPr bwMode="auto">
          <a:xfrm>
            <a:off x="6715140" y="3500438"/>
            <a:ext cx="1440160" cy="360040"/>
          </a:xfrm>
          <a:prstGeom prst="rect">
            <a:avLst/>
          </a:prstGeom>
          <a:solidFill>
            <a:schemeClr val="accent4">
              <a:lumMod val="40000"/>
              <a:lumOff val="60000"/>
            </a:schemeClr>
          </a:solidFill>
          <a:ln>
            <a:solidFill>
              <a:srgbClr val="FFC000"/>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1600" b="1" dirty="0" smtClean="0">
                <a:solidFill>
                  <a:schemeClr val="bg1"/>
                </a:solidFill>
              </a:rPr>
              <a:t>Marco Legal</a:t>
            </a:r>
          </a:p>
          <a:p>
            <a:pPr marL="0" marR="0" lvl="0" indent="0" defTabSz="914400" rtl="0" eaLnBrk="1" fontAlgn="base" latinLnBrk="0" hangingPunct="1">
              <a:lnSpc>
                <a:spcPct val="100000"/>
              </a:lnSpc>
              <a:spcBef>
                <a:spcPct val="0"/>
              </a:spcBef>
              <a:spcAft>
                <a:spcPct val="0"/>
              </a:spcAft>
              <a:buClrTx/>
              <a:buSzTx/>
              <a:buFontTx/>
              <a:buNone/>
              <a:tabLst/>
            </a:pPr>
            <a:endParaRPr kumimoji="0" lang="es-ES" sz="1400" b="0" i="0" u="none" strike="noStrike" cap="none" normalizeH="0" baseline="0" dirty="0" smtClean="0">
              <a:ln>
                <a:noFill/>
              </a:ln>
              <a:solidFill>
                <a:schemeClr val="bg1"/>
              </a:solidFill>
              <a:effectLst/>
            </a:endParaRPr>
          </a:p>
        </p:txBody>
      </p:sp>
      <p:sp>
        <p:nvSpPr>
          <p:cNvPr id="9" name="Text Box 2"/>
          <p:cNvSpPr txBox="1">
            <a:spLocks noChangeArrowheads="1"/>
          </p:cNvSpPr>
          <p:nvPr/>
        </p:nvSpPr>
        <p:spPr bwMode="auto">
          <a:xfrm>
            <a:off x="3571868" y="5072074"/>
            <a:ext cx="1928826" cy="571504"/>
          </a:xfrm>
          <a:prstGeom prst="rect">
            <a:avLst/>
          </a:prstGeom>
          <a:solidFill>
            <a:srgbClr val="DCFAFC"/>
          </a:solidFill>
          <a:ln>
            <a:solidFill>
              <a:srgbClr val="00B0F0"/>
            </a:solidFill>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1600" b="1" dirty="0" smtClean="0">
                <a:solidFill>
                  <a:schemeClr val="bg1"/>
                </a:solidFill>
              </a:rPr>
              <a:t>Pregunta de Investigación</a:t>
            </a:r>
          </a:p>
          <a:p>
            <a:pPr marL="0" marR="0" lvl="0" indent="0" defTabSz="914400" rtl="0" eaLnBrk="1" fontAlgn="base" latinLnBrk="0" hangingPunct="1">
              <a:lnSpc>
                <a:spcPct val="100000"/>
              </a:lnSpc>
              <a:spcBef>
                <a:spcPct val="0"/>
              </a:spcBef>
              <a:spcAft>
                <a:spcPct val="0"/>
              </a:spcAft>
              <a:buClrTx/>
              <a:buSzTx/>
              <a:tabLst/>
            </a:pPr>
            <a:endParaRPr kumimoji="0" lang="es-ES" sz="1400" b="0" i="0" u="none" strike="noStrike" cap="none" normalizeH="0" baseline="0" dirty="0" smtClean="0">
              <a:ln>
                <a:noFill/>
              </a:ln>
              <a:solidFill>
                <a:schemeClr val="bg1"/>
              </a:solidFill>
              <a:effectLst/>
            </a:endParaRPr>
          </a:p>
        </p:txBody>
      </p:sp>
      <p:cxnSp>
        <p:nvCxnSpPr>
          <p:cNvPr id="10" name="AutoShape 4"/>
          <p:cNvCxnSpPr>
            <a:cxnSpLocks noChangeShapeType="1"/>
          </p:cNvCxnSpPr>
          <p:nvPr/>
        </p:nvCxnSpPr>
        <p:spPr bwMode="auto">
          <a:xfrm rot="10800000">
            <a:off x="2571736" y="3643314"/>
            <a:ext cx="500066" cy="1588"/>
          </a:xfrm>
          <a:prstGeom prst="straightConnector1">
            <a:avLst/>
          </a:prstGeom>
          <a:noFill/>
          <a:ln w="38100">
            <a:solidFill>
              <a:schemeClr val="bg1"/>
            </a:solidFill>
            <a:round/>
            <a:headEnd/>
            <a:tailEnd type="triangle" w="med" len="med"/>
          </a:ln>
        </p:spPr>
      </p:cxnSp>
      <p:cxnSp>
        <p:nvCxnSpPr>
          <p:cNvPr id="12" name="AutoShape 4"/>
          <p:cNvCxnSpPr>
            <a:cxnSpLocks noChangeShapeType="1"/>
          </p:cNvCxnSpPr>
          <p:nvPr/>
        </p:nvCxnSpPr>
        <p:spPr bwMode="auto">
          <a:xfrm flipV="1">
            <a:off x="5715008" y="3714752"/>
            <a:ext cx="785818" cy="1588"/>
          </a:xfrm>
          <a:prstGeom prst="straightConnector1">
            <a:avLst/>
          </a:prstGeom>
          <a:noFill/>
          <a:ln w="38100">
            <a:solidFill>
              <a:schemeClr val="bg1"/>
            </a:solidFill>
            <a:round/>
            <a:headEnd/>
            <a:tailEnd type="triangle" w="med" len="med"/>
          </a:ln>
        </p:spPr>
      </p:cxnSp>
      <p:cxnSp>
        <p:nvCxnSpPr>
          <p:cNvPr id="17" name="AutoShape 4"/>
          <p:cNvCxnSpPr>
            <a:cxnSpLocks noChangeShapeType="1"/>
          </p:cNvCxnSpPr>
          <p:nvPr/>
        </p:nvCxnSpPr>
        <p:spPr bwMode="auto">
          <a:xfrm rot="5400000" flipH="1" flipV="1">
            <a:off x="4143372" y="2285992"/>
            <a:ext cx="571504" cy="1588"/>
          </a:xfrm>
          <a:prstGeom prst="straightConnector1">
            <a:avLst/>
          </a:prstGeom>
          <a:noFill/>
          <a:ln w="38100">
            <a:solidFill>
              <a:schemeClr val="bg1"/>
            </a:solidFill>
            <a:round/>
            <a:headEnd/>
            <a:tailEnd type="triangle" w="med" len="med"/>
          </a:ln>
        </p:spPr>
      </p:cxnSp>
      <p:cxnSp>
        <p:nvCxnSpPr>
          <p:cNvPr id="14" name="AutoShape 4"/>
          <p:cNvCxnSpPr>
            <a:cxnSpLocks noChangeShapeType="1"/>
          </p:cNvCxnSpPr>
          <p:nvPr/>
        </p:nvCxnSpPr>
        <p:spPr bwMode="auto">
          <a:xfrm rot="5400000">
            <a:off x="4214810" y="4714884"/>
            <a:ext cx="572298" cy="794"/>
          </a:xfrm>
          <a:prstGeom prst="straightConnector1">
            <a:avLst/>
          </a:prstGeom>
          <a:noFill/>
          <a:ln w="38100">
            <a:solidFill>
              <a:schemeClr val="bg1"/>
            </a:solidFill>
            <a:round/>
            <a:headEnd/>
            <a:tailEnd type="triangle" w="med" len="med"/>
          </a:ln>
        </p:spPr>
      </p:cxnSp>
      <p:sp>
        <p:nvSpPr>
          <p:cNvPr id="27" name="26 Rectángulo"/>
          <p:cNvSpPr/>
          <p:nvPr/>
        </p:nvSpPr>
        <p:spPr>
          <a:xfrm>
            <a:off x="3286116" y="4429132"/>
            <a:ext cx="2249334" cy="246221"/>
          </a:xfrm>
          <a:prstGeom prst="rect">
            <a:avLst/>
          </a:prstGeom>
        </p:spPr>
        <p:txBody>
          <a:bodyPr wrap="none">
            <a:spAutoFit/>
          </a:bodyPr>
          <a:lstStyle/>
          <a:p>
            <a:r>
              <a:rPr lang="es-EC" sz="1000" b="1" dirty="0" smtClean="0">
                <a:solidFill>
                  <a:schemeClr val="bg1"/>
                </a:solidFill>
              </a:rPr>
              <a:t>Fuente: B. Cuerpo de Bomberos DMQ</a:t>
            </a:r>
            <a:endParaRPr lang="es-ES_tradnl" sz="1000" dirty="0">
              <a:solidFill>
                <a:schemeClr val="bg1"/>
              </a:solidFill>
            </a:endParaRPr>
          </a:p>
        </p:txBody>
      </p:sp>
      <p:sp>
        <p:nvSpPr>
          <p:cNvPr id="13" name="1 Título"/>
          <p:cNvSpPr txBox="1">
            <a:spLocks/>
          </p:cNvSpPr>
          <p:nvPr/>
        </p:nvSpPr>
        <p:spPr>
          <a:xfrm>
            <a:off x="357158" y="0"/>
            <a:ext cx="8229600" cy="857232"/>
          </a:xfrm>
          <a:prstGeom prst="rect">
            <a:avLst/>
          </a:prstGeom>
        </p:spPr>
        <p:txBody>
          <a:bodyPr vert="horz" lIns="0" tIns="0" rIns="0" bIns="0" anchor="t">
            <a:normAutofit fontScale="6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57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marco referencial</a:t>
            </a:r>
            <a:endParaRPr kumimoji="0" lang="es-ES" sz="4400" b="1" i="0" u="none" strike="noStrike" kern="1200" cap="all"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pic>
        <p:nvPicPr>
          <p:cNvPr id="22530" name="Picture 2" descr="https://encrypted-tbn3.gstatic.com/images?q=tbn:ANd9GcS47fU8iIi9AzPK9eVDmM_Y2hFxRMPYZnYT2EZmPutXrfiI7A6-"/>
          <p:cNvPicPr>
            <a:picLocks noChangeAspect="1" noChangeArrowheads="1"/>
          </p:cNvPicPr>
          <p:nvPr/>
        </p:nvPicPr>
        <p:blipFill>
          <a:blip r:embed="rId2"/>
          <a:srcRect/>
          <a:stretch>
            <a:fillRect/>
          </a:stretch>
        </p:blipFill>
        <p:spPr bwMode="auto">
          <a:xfrm>
            <a:off x="3143240" y="2643182"/>
            <a:ext cx="2619375" cy="17430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2530"/>
                                        </p:tgtEl>
                                        <p:attrNameLst>
                                          <p:attrName>style.visibility</p:attrName>
                                        </p:attrNameLst>
                                      </p:cBhvr>
                                      <p:to>
                                        <p:strVal val="visible"/>
                                      </p:to>
                                    </p:set>
                                    <p:animEffect transition="in" filter="fade">
                                      <p:cBhvr>
                                        <p:cTn id="12" dur="1000"/>
                                        <p:tgtEl>
                                          <p:spTgt spid="22530"/>
                                        </p:tgtEl>
                                      </p:cBhvr>
                                    </p:animEffect>
                                    <p:anim calcmode="lin" valueType="num">
                                      <p:cBhvr>
                                        <p:cTn id="13" dur="1000" fill="hold"/>
                                        <p:tgtEl>
                                          <p:spTgt spid="22530"/>
                                        </p:tgtEl>
                                        <p:attrNameLst>
                                          <p:attrName>ppt_x</p:attrName>
                                        </p:attrNameLst>
                                      </p:cBhvr>
                                      <p:tavLst>
                                        <p:tav tm="0">
                                          <p:val>
                                            <p:strVal val="#ppt_x"/>
                                          </p:val>
                                        </p:tav>
                                        <p:tav tm="100000">
                                          <p:val>
                                            <p:strVal val="#ppt_x"/>
                                          </p:val>
                                        </p:tav>
                                      </p:tavLst>
                                    </p:anim>
                                    <p:anim calcmode="lin" valueType="num">
                                      <p:cBhvr>
                                        <p:cTn id="14" dur="1000" fill="hold"/>
                                        <p:tgtEl>
                                          <p:spTgt spid="225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ox(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ox(in)">
                                      <p:cBhvr>
                                        <p:cTn id="32" dur="2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box(in)">
                                      <p:cBhvr>
                                        <p:cTn id="41" dur="2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ox(in)">
                                      <p:cBhvr>
                                        <p:cTn id="50" dur="20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27"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1 Título"/>
          <p:cNvSpPr txBox="1">
            <a:spLocks/>
          </p:cNvSpPr>
          <p:nvPr/>
        </p:nvSpPr>
        <p:spPr>
          <a:xfrm>
            <a:off x="357158" y="0"/>
            <a:ext cx="8229600" cy="857232"/>
          </a:xfrm>
          <a:prstGeom prst="rect">
            <a:avLst/>
          </a:prstGeom>
        </p:spPr>
        <p:txBody>
          <a:bodyPr vert="horz" lIns="0" tIns="0" rIns="0" bIns="0" anchor="t">
            <a:normAutofit fontScale="62500" lnSpcReduction="20000"/>
          </a:bodyPr>
          <a:lstStyle/>
          <a:p>
            <a:pPr lvl="0" algn="ctr">
              <a:spcBef>
                <a:spcPct val="0"/>
              </a:spcBef>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57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rPr>
              <a:t> marco referencial </a:t>
            </a:r>
            <a:endParaRPr lang="es-ES" sz="5000" b="1" cap="all"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4400" b="1" i="0" u="none" strike="noStrike" kern="1200" cap="all" spc="0" normalizeH="0" baseline="0" noProof="0" dirty="0">
              <a:ln w="500">
                <a:solidFill>
                  <a:schemeClr val="tx2">
                    <a:shade val="20000"/>
                    <a:satMod val="350000"/>
                  </a:schemeClr>
                </a:solidFill>
              </a:ln>
              <a:solidFill>
                <a:schemeClr val="bg1"/>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10" name="9 Rectángulo"/>
          <p:cNvSpPr/>
          <p:nvPr/>
        </p:nvSpPr>
        <p:spPr>
          <a:xfrm>
            <a:off x="714348" y="928670"/>
            <a:ext cx="1707006" cy="369332"/>
          </a:xfrm>
          <a:prstGeom prst="rect">
            <a:avLst/>
          </a:prstGeom>
          <a:solidFill>
            <a:srgbClr val="FFFF00"/>
          </a:solidFill>
          <a:ln>
            <a:solidFill>
              <a:schemeClr val="accent1"/>
            </a:solidFill>
          </a:ln>
        </p:spPr>
        <p:txBody>
          <a:bodyPr wrap="none">
            <a:spAutoFit/>
          </a:bodyPr>
          <a:lstStyle/>
          <a:p>
            <a:r>
              <a:rPr lang="es-ES" b="1" dirty="0" smtClean="0">
                <a:solidFill>
                  <a:schemeClr val="bg1"/>
                </a:solidFill>
              </a:rPr>
              <a:t>Estado del Arte</a:t>
            </a:r>
          </a:p>
        </p:txBody>
      </p:sp>
      <p:sp>
        <p:nvSpPr>
          <p:cNvPr id="12" name="11 Rectángulo"/>
          <p:cNvSpPr/>
          <p:nvPr/>
        </p:nvSpPr>
        <p:spPr>
          <a:xfrm>
            <a:off x="642910" y="3214686"/>
            <a:ext cx="8001056" cy="1077218"/>
          </a:xfrm>
          <a:prstGeom prst="rect">
            <a:avLst/>
          </a:prstGeom>
        </p:spPr>
        <p:txBody>
          <a:bodyPr wrap="square">
            <a:spAutoFit/>
          </a:bodyPr>
          <a:lstStyle/>
          <a:p>
            <a:pPr algn="just"/>
            <a:r>
              <a:rPr lang="es-ES" sz="1600" dirty="0" smtClean="0">
                <a:solidFill>
                  <a:schemeClr val="bg1"/>
                </a:solidFill>
              </a:rPr>
              <a:t>A partir de </a:t>
            </a:r>
            <a:r>
              <a:rPr lang="es-ES_tradnl" sz="1600" dirty="0" smtClean="0">
                <a:solidFill>
                  <a:schemeClr val="bg1"/>
                </a:solidFill>
              </a:rPr>
              <a:t>de octubre del 2000, el Cuerpo de Bomberos del DMQ, se constituye en una entidad de derecho público, descentralizada, con autonomía administrativa, operativa, financiera y personería jurídica propia conforme a la Ley, adscrito al Municipio del Distrito Metropolitano de Quito.</a:t>
            </a:r>
          </a:p>
        </p:txBody>
      </p:sp>
      <p:sp>
        <p:nvSpPr>
          <p:cNvPr id="14" name="13 Rectángulo"/>
          <p:cNvSpPr/>
          <p:nvPr/>
        </p:nvSpPr>
        <p:spPr>
          <a:xfrm>
            <a:off x="642910" y="1428736"/>
            <a:ext cx="7929618" cy="584775"/>
          </a:xfrm>
          <a:prstGeom prst="rect">
            <a:avLst/>
          </a:prstGeom>
        </p:spPr>
        <p:txBody>
          <a:bodyPr wrap="square">
            <a:spAutoFit/>
          </a:bodyPr>
          <a:lstStyle/>
          <a:p>
            <a:pPr algn="just"/>
            <a:r>
              <a:rPr lang="es-ES" sz="1600" dirty="0" smtClean="0">
                <a:solidFill>
                  <a:schemeClr val="bg1"/>
                </a:solidFill>
              </a:rPr>
              <a:t>En el mes de septiembre del 2012, el Municipio de Quito declaró el estado de emergencia ante la cantidad de incendios forestales que vivió la ciudad</a:t>
            </a:r>
            <a:r>
              <a:rPr lang="es-ES" sz="1600" b="1" dirty="0" smtClean="0">
                <a:solidFill>
                  <a:schemeClr val="bg1"/>
                </a:solidFill>
              </a:rPr>
              <a:t>.</a:t>
            </a:r>
            <a:endParaRPr lang="es-ES" sz="1600" b="1" dirty="0">
              <a:solidFill>
                <a:schemeClr val="bg1"/>
              </a:solidFill>
            </a:endParaRPr>
          </a:p>
        </p:txBody>
      </p:sp>
      <p:sp>
        <p:nvSpPr>
          <p:cNvPr id="15" name="14 Rectángulo"/>
          <p:cNvSpPr/>
          <p:nvPr/>
        </p:nvSpPr>
        <p:spPr>
          <a:xfrm>
            <a:off x="642910" y="2071678"/>
            <a:ext cx="7929618" cy="1077218"/>
          </a:xfrm>
          <a:prstGeom prst="rect">
            <a:avLst/>
          </a:prstGeom>
        </p:spPr>
        <p:txBody>
          <a:bodyPr wrap="square">
            <a:spAutoFit/>
          </a:bodyPr>
          <a:lstStyle/>
          <a:p>
            <a:pPr algn="just"/>
            <a:r>
              <a:rPr lang="es-ES" sz="1600" dirty="0" smtClean="0">
                <a:solidFill>
                  <a:schemeClr val="bg1"/>
                </a:solidFill>
              </a:rPr>
              <a:t>Desde el punto de vista integral, la prevención y control de los incendios forestales, dentro del contexto de riesgos, es coordinando por el I. Municipio del DMQ en el DMQ a través de las Secretarías de Ambiente, Seguridad y Gobernabilidad, quien de manera directa coordina acciones con el Cuerpo de Bomberos del DMQ. </a:t>
            </a:r>
          </a:p>
        </p:txBody>
      </p:sp>
      <p:graphicFrame>
        <p:nvGraphicFramePr>
          <p:cNvPr id="17" name="16 Tabla"/>
          <p:cNvGraphicFramePr>
            <a:graphicFrameLocks noGrp="1"/>
          </p:cNvGraphicFramePr>
          <p:nvPr/>
        </p:nvGraphicFramePr>
        <p:xfrm>
          <a:off x="1000100" y="4429132"/>
          <a:ext cx="3500462" cy="2020824"/>
        </p:xfrm>
        <a:graphic>
          <a:graphicData uri="http://schemas.openxmlformats.org/drawingml/2006/table">
            <a:tbl>
              <a:tblPr>
                <a:effectLst>
                  <a:innerShdw blurRad="63500" dist="50800" dir="5400000">
                    <a:prstClr val="black">
                      <a:alpha val="50000"/>
                    </a:prstClr>
                  </a:innerShdw>
                </a:effectLst>
              </a:tblPr>
              <a:tblGrid>
                <a:gridCol w="460753"/>
                <a:gridCol w="433444"/>
                <a:gridCol w="2606265"/>
              </a:tblGrid>
              <a:tr h="449072">
                <a:tc gridSpan="2">
                  <a:txBody>
                    <a:bodyPr/>
                    <a:lstStyle/>
                    <a:p>
                      <a:pPr algn="ctr">
                        <a:lnSpc>
                          <a:spcPct val="115000"/>
                        </a:lnSpc>
                        <a:spcAft>
                          <a:spcPts val="0"/>
                        </a:spcAft>
                      </a:pPr>
                      <a:r>
                        <a:rPr lang="es-ES_tradnl" sz="1100" b="1" dirty="0">
                          <a:solidFill>
                            <a:schemeClr val="bg1"/>
                          </a:solidFill>
                          <a:latin typeface="Arial"/>
                          <a:ea typeface="Times New Roman"/>
                          <a:cs typeface="Times New Roman"/>
                        </a:rPr>
                        <a:t>ESTACIÓN </a:t>
                      </a:r>
                      <a:endParaRPr lang="es-ES" sz="1100" dirty="0">
                        <a:solidFill>
                          <a:schemeClr val="bg1"/>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hMerge="1">
                  <a:txBody>
                    <a:bodyPr/>
                    <a:lstStyle/>
                    <a:p>
                      <a:endParaRPr lang="es-ES"/>
                    </a:p>
                  </a:txBody>
                  <a:tcPr/>
                </a:tc>
                <a:tc>
                  <a:txBody>
                    <a:bodyPr/>
                    <a:lstStyle/>
                    <a:p>
                      <a:pPr algn="ctr">
                        <a:lnSpc>
                          <a:spcPct val="115000"/>
                        </a:lnSpc>
                        <a:spcAft>
                          <a:spcPts val="0"/>
                        </a:spcAft>
                      </a:pPr>
                      <a:r>
                        <a:rPr lang="es-ES_tradnl" sz="1100" b="1" dirty="0">
                          <a:solidFill>
                            <a:schemeClr val="bg1"/>
                          </a:solidFill>
                          <a:latin typeface="Arial"/>
                          <a:ea typeface="Times New Roman"/>
                          <a:cs typeface="Times New Roman"/>
                        </a:rPr>
                        <a:t>SECTOR</a:t>
                      </a:r>
                      <a:endParaRPr lang="es-ES" sz="1100" dirty="0">
                        <a:solidFill>
                          <a:schemeClr val="bg1"/>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24536">
                <a:tc>
                  <a:txBody>
                    <a:bodyPr/>
                    <a:lstStyle/>
                    <a:p>
                      <a:pPr algn="r">
                        <a:lnSpc>
                          <a:spcPct val="115000"/>
                        </a:lnSpc>
                        <a:spcAft>
                          <a:spcPts val="0"/>
                        </a:spcAft>
                      </a:pPr>
                      <a:r>
                        <a:rPr lang="es-ES_tradnl" sz="1100" b="1" dirty="0">
                          <a:solidFill>
                            <a:schemeClr val="bg1"/>
                          </a:solidFill>
                          <a:latin typeface="Calibri"/>
                          <a:ea typeface="Times New Roman"/>
                          <a:cs typeface="Times New Roman"/>
                        </a:rPr>
                        <a:t>X</a:t>
                      </a:r>
                      <a:endParaRPr lang="es-ES" sz="1100" b="1" dirty="0">
                        <a:solidFill>
                          <a:schemeClr val="bg1"/>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s-ES_tradnl" sz="1100" b="1" dirty="0">
                          <a:solidFill>
                            <a:schemeClr val="bg1"/>
                          </a:solidFill>
                          <a:latin typeface="Arial"/>
                          <a:ea typeface="Times New Roman"/>
                          <a:cs typeface="Times New Roman"/>
                        </a:rPr>
                        <a:t>1</a:t>
                      </a:r>
                      <a:endParaRPr lang="es-ES" sz="1100" b="1" dirty="0">
                        <a:solidFill>
                          <a:schemeClr val="bg1"/>
                        </a:solidFill>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s-ES_tradnl" sz="1100" b="1" dirty="0">
                          <a:solidFill>
                            <a:schemeClr val="bg1"/>
                          </a:solidFill>
                          <a:latin typeface="Arial"/>
                          <a:ea typeface="Times New Roman"/>
                          <a:cs typeface="Times New Roman"/>
                        </a:rPr>
                        <a:t>Sector La Mariscal</a:t>
                      </a:r>
                      <a:endParaRPr lang="es-ES" sz="1100" b="1" dirty="0">
                        <a:solidFill>
                          <a:schemeClr val="bg1"/>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24536">
                <a:tc>
                  <a:txBody>
                    <a:bodyPr/>
                    <a:lstStyle/>
                    <a:p>
                      <a:pPr algn="r">
                        <a:lnSpc>
                          <a:spcPct val="115000"/>
                        </a:lnSpc>
                        <a:spcAft>
                          <a:spcPts val="0"/>
                        </a:spcAft>
                      </a:pPr>
                      <a:r>
                        <a:rPr lang="es-ES_tradnl" sz="1100" b="1">
                          <a:solidFill>
                            <a:schemeClr val="bg1"/>
                          </a:solidFill>
                          <a:latin typeface="Calibri"/>
                          <a:ea typeface="Times New Roman"/>
                          <a:cs typeface="Times New Roman"/>
                        </a:rPr>
                        <a:t>X</a:t>
                      </a:r>
                      <a:endParaRPr lang="es-ES" sz="1100" b="1">
                        <a:solidFill>
                          <a:schemeClr val="bg1"/>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s-ES_tradnl" sz="1100" b="1" dirty="0">
                          <a:solidFill>
                            <a:schemeClr val="bg1"/>
                          </a:solidFill>
                          <a:latin typeface="Arial"/>
                          <a:ea typeface="Times New Roman"/>
                          <a:cs typeface="Times New Roman"/>
                        </a:rPr>
                        <a:t>3</a:t>
                      </a:r>
                      <a:endParaRPr lang="es-ES" sz="1100" b="1" dirty="0">
                        <a:solidFill>
                          <a:schemeClr val="bg1"/>
                        </a:solidFill>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s-ES_tradnl" sz="1100" b="1" dirty="0">
                          <a:solidFill>
                            <a:schemeClr val="bg1"/>
                          </a:solidFill>
                          <a:latin typeface="Arial"/>
                          <a:ea typeface="Times New Roman"/>
                          <a:cs typeface="Times New Roman"/>
                        </a:rPr>
                        <a:t>Sector San Pedro </a:t>
                      </a:r>
                      <a:r>
                        <a:rPr lang="es-ES_tradnl" sz="1100" b="1" dirty="0" err="1">
                          <a:solidFill>
                            <a:schemeClr val="bg1"/>
                          </a:solidFill>
                          <a:latin typeface="Arial"/>
                          <a:ea typeface="Times New Roman"/>
                          <a:cs typeface="Times New Roman"/>
                        </a:rPr>
                        <a:t>Claver</a:t>
                      </a:r>
                      <a:endParaRPr lang="es-ES" sz="1100" b="1" dirty="0">
                        <a:solidFill>
                          <a:schemeClr val="bg1"/>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24536">
                <a:tc>
                  <a:txBody>
                    <a:bodyPr/>
                    <a:lstStyle/>
                    <a:p>
                      <a:pPr algn="r">
                        <a:lnSpc>
                          <a:spcPct val="115000"/>
                        </a:lnSpc>
                        <a:spcAft>
                          <a:spcPts val="0"/>
                        </a:spcAft>
                      </a:pPr>
                      <a:r>
                        <a:rPr lang="es-ES_tradnl" sz="1100" b="1">
                          <a:solidFill>
                            <a:schemeClr val="bg1"/>
                          </a:solidFill>
                          <a:latin typeface="Calibri"/>
                          <a:ea typeface="Times New Roman"/>
                          <a:cs typeface="Times New Roman"/>
                        </a:rPr>
                        <a:t>X</a:t>
                      </a:r>
                      <a:endParaRPr lang="es-ES" sz="1100" b="1">
                        <a:solidFill>
                          <a:schemeClr val="bg1"/>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s-ES_tradnl" sz="1100" b="1">
                          <a:solidFill>
                            <a:schemeClr val="bg1"/>
                          </a:solidFill>
                          <a:latin typeface="Arial"/>
                          <a:ea typeface="Times New Roman"/>
                          <a:cs typeface="Times New Roman"/>
                        </a:rPr>
                        <a:t>5</a:t>
                      </a:r>
                      <a:endParaRPr lang="es-ES" sz="1100" b="1">
                        <a:solidFill>
                          <a:schemeClr val="bg1"/>
                        </a:solidFill>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s-ES_tradnl" sz="1100" b="1" dirty="0">
                          <a:solidFill>
                            <a:schemeClr val="bg1"/>
                          </a:solidFill>
                          <a:latin typeface="Arial"/>
                          <a:ea typeface="Times New Roman"/>
                          <a:cs typeface="Times New Roman"/>
                        </a:rPr>
                        <a:t>Sector La Jipijapa</a:t>
                      </a:r>
                      <a:endParaRPr lang="es-ES" sz="1100" b="1" dirty="0">
                        <a:solidFill>
                          <a:schemeClr val="bg1"/>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24536">
                <a:tc>
                  <a:txBody>
                    <a:bodyPr/>
                    <a:lstStyle/>
                    <a:p>
                      <a:pPr algn="r">
                        <a:lnSpc>
                          <a:spcPct val="115000"/>
                        </a:lnSpc>
                        <a:spcAft>
                          <a:spcPts val="0"/>
                        </a:spcAft>
                      </a:pPr>
                      <a:r>
                        <a:rPr lang="es-ES_tradnl" sz="1100" b="1">
                          <a:solidFill>
                            <a:schemeClr val="bg1"/>
                          </a:solidFill>
                          <a:latin typeface="Calibri"/>
                          <a:ea typeface="Times New Roman"/>
                          <a:cs typeface="Times New Roman"/>
                        </a:rPr>
                        <a:t>X</a:t>
                      </a:r>
                      <a:endParaRPr lang="es-ES" sz="1100" b="1">
                        <a:solidFill>
                          <a:schemeClr val="bg1"/>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s-ES_tradnl" sz="1100" b="1">
                          <a:solidFill>
                            <a:schemeClr val="bg1"/>
                          </a:solidFill>
                          <a:latin typeface="Arial"/>
                          <a:ea typeface="Times New Roman"/>
                          <a:cs typeface="Times New Roman"/>
                        </a:rPr>
                        <a:t>9</a:t>
                      </a:r>
                      <a:endParaRPr lang="es-ES" sz="1100" b="1">
                        <a:solidFill>
                          <a:schemeClr val="bg1"/>
                        </a:solidFill>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s-ES_tradnl" sz="1100" b="1" dirty="0">
                          <a:solidFill>
                            <a:schemeClr val="bg1"/>
                          </a:solidFill>
                          <a:latin typeface="Arial"/>
                          <a:ea typeface="Times New Roman"/>
                          <a:cs typeface="Times New Roman"/>
                        </a:rPr>
                        <a:t>Sector Carcelén</a:t>
                      </a:r>
                      <a:endParaRPr lang="es-ES" sz="1100" b="1" dirty="0">
                        <a:solidFill>
                          <a:schemeClr val="bg1"/>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24536">
                <a:tc>
                  <a:txBody>
                    <a:bodyPr/>
                    <a:lstStyle/>
                    <a:p>
                      <a:pPr algn="r">
                        <a:lnSpc>
                          <a:spcPct val="115000"/>
                        </a:lnSpc>
                        <a:spcAft>
                          <a:spcPts val="0"/>
                        </a:spcAft>
                      </a:pPr>
                      <a:r>
                        <a:rPr lang="es-ES_tradnl" sz="1100" b="1">
                          <a:solidFill>
                            <a:schemeClr val="bg1"/>
                          </a:solidFill>
                          <a:latin typeface="Calibri"/>
                          <a:ea typeface="Times New Roman"/>
                          <a:cs typeface="Times New Roman"/>
                        </a:rPr>
                        <a:t>X</a:t>
                      </a:r>
                      <a:endParaRPr lang="es-ES" sz="1100" b="1">
                        <a:solidFill>
                          <a:schemeClr val="bg1"/>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s-ES_tradnl" sz="1100" b="1">
                          <a:solidFill>
                            <a:schemeClr val="bg1"/>
                          </a:solidFill>
                          <a:latin typeface="Arial"/>
                          <a:ea typeface="Times New Roman"/>
                          <a:cs typeface="Times New Roman"/>
                        </a:rPr>
                        <a:t>13</a:t>
                      </a:r>
                      <a:endParaRPr lang="es-ES" sz="1100" b="1">
                        <a:solidFill>
                          <a:schemeClr val="bg1"/>
                        </a:solidFill>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s-ES_tradnl" sz="1100" b="1" dirty="0">
                          <a:solidFill>
                            <a:schemeClr val="bg1"/>
                          </a:solidFill>
                          <a:latin typeface="Arial"/>
                          <a:ea typeface="Times New Roman"/>
                          <a:cs typeface="Times New Roman"/>
                        </a:rPr>
                        <a:t>Sector Parque Metropolitano</a:t>
                      </a:r>
                      <a:endParaRPr lang="es-ES" sz="1100" b="1" dirty="0">
                        <a:solidFill>
                          <a:schemeClr val="bg1"/>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24536">
                <a:tc>
                  <a:txBody>
                    <a:bodyPr/>
                    <a:lstStyle/>
                    <a:p>
                      <a:pPr algn="r">
                        <a:lnSpc>
                          <a:spcPct val="115000"/>
                        </a:lnSpc>
                        <a:spcAft>
                          <a:spcPts val="0"/>
                        </a:spcAft>
                      </a:pPr>
                      <a:r>
                        <a:rPr lang="es-ES_tradnl" sz="1100" b="1">
                          <a:solidFill>
                            <a:schemeClr val="bg1"/>
                          </a:solidFill>
                          <a:latin typeface="Calibri"/>
                          <a:ea typeface="Times New Roman"/>
                          <a:cs typeface="Times New Roman"/>
                        </a:rPr>
                        <a:t>X</a:t>
                      </a:r>
                      <a:endParaRPr lang="es-ES" sz="1100" b="1">
                        <a:solidFill>
                          <a:schemeClr val="bg1"/>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s-ES_tradnl" sz="1100" b="1">
                          <a:solidFill>
                            <a:schemeClr val="bg1"/>
                          </a:solidFill>
                          <a:latin typeface="Arial"/>
                          <a:ea typeface="Times New Roman"/>
                          <a:cs typeface="Times New Roman"/>
                        </a:rPr>
                        <a:t>14</a:t>
                      </a:r>
                      <a:endParaRPr lang="es-ES" sz="1100" b="1">
                        <a:solidFill>
                          <a:schemeClr val="bg1"/>
                        </a:solidFill>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s-ES_tradnl" sz="1100" b="1" dirty="0">
                          <a:solidFill>
                            <a:schemeClr val="bg1"/>
                          </a:solidFill>
                          <a:latin typeface="Arial"/>
                          <a:ea typeface="Times New Roman"/>
                          <a:cs typeface="Times New Roman"/>
                        </a:rPr>
                        <a:t>Sector </a:t>
                      </a:r>
                      <a:r>
                        <a:rPr lang="es-ES_tradnl" sz="1100" b="1" dirty="0" err="1">
                          <a:solidFill>
                            <a:schemeClr val="bg1"/>
                          </a:solidFill>
                          <a:latin typeface="Arial"/>
                          <a:ea typeface="Times New Roman"/>
                          <a:cs typeface="Times New Roman"/>
                        </a:rPr>
                        <a:t>Carapungo</a:t>
                      </a:r>
                      <a:endParaRPr lang="es-ES" sz="1100" b="1" dirty="0">
                        <a:solidFill>
                          <a:schemeClr val="bg1"/>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r h="224536">
                <a:tc>
                  <a:txBody>
                    <a:bodyPr/>
                    <a:lstStyle/>
                    <a:p>
                      <a:pPr algn="r">
                        <a:lnSpc>
                          <a:spcPct val="115000"/>
                        </a:lnSpc>
                        <a:spcAft>
                          <a:spcPts val="0"/>
                        </a:spcAft>
                      </a:pPr>
                      <a:r>
                        <a:rPr lang="es-ES_tradnl" sz="1100" b="1">
                          <a:solidFill>
                            <a:schemeClr val="bg1"/>
                          </a:solidFill>
                          <a:latin typeface="Calibri"/>
                          <a:ea typeface="Times New Roman"/>
                          <a:cs typeface="Times New Roman"/>
                        </a:rPr>
                        <a:t>X</a:t>
                      </a:r>
                      <a:endParaRPr lang="es-ES" sz="1100" b="1">
                        <a:solidFill>
                          <a:schemeClr val="bg1"/>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s-ES_tradnl" sz="1100" b="1">
                          <a:solidFill>
                            <a:schemeClr val="bg1"/>
                          </a:solidFill>
                          <a:latin typeface="Arial"/>
                          <a:ea typeface="Times New Roman"/>
                          <a:cs typeface="Times New Roman"/>
                        </a:rPr>
                        <a:t>15</a:t>
                      </a:r>
                      <a:endParaRPr lang="es-ES" sz="1100" b="1">
                        <a:solidFill>
                          <a:schemeClr val="bg1"/>
                        </a:solidFill>
                        <a:latin typeface="Calibri"/>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nSpc>
                          <a:spcPct val="115000"/>
                        </a:lnSpc>
                        <a:spcAft>
                          <a:spcPts val="0"/>
                        </a:spcAft>
                      </a:pPr>
                      <a:r>
                        <a:rPr lang="es-ES_tradnl" sz="1100" b="1" dirty="0">
                          <a:solidFill>
                            <a:schemeClr val="bg1"/>
                          </a:solidFill>
                          <a:latin typeface="Arial"/>
                          <a:ea typeface="Times New Roman"/>
                          <a:cs typeface="Times New Roman"/>
                        </a:rPr>
                        <a:t>Sector San Antonio de Pichincha</a:t>
                      </a:r>
                      <a:endParaRPr lang="es-ES" sz="1100" b="1" dirty="0">
                        <a:solidFill>
                          <a:schemeClr val="bg1"/>
                        </a:solidFill>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r>
            </a:tbl>
          </a:graphicData>
        </a:graphic>
      </p:graphicFrame>
      <p:pic>
        <p:nvPicPr>
          <p:cNvPr id="18" name="17 Imagen"/>
          <p:cNvPicPr/>
          <p:nvPr/>
        </p:nvPicPr>
        <p:blipFill>
          <a:blip r:embed="rId2"/>
          <a:srcRect/>
          <a:stretch>
            <a:fillRect/>
          </a:stretch>
        </p:blipFill>
        <p:spPr bwMode="auto">
          <a:xfrm>
            <a:off x="4857752" y="4357694"/>
            <a:ext cx="3596574" cy="2143140"/>
          </a:xfrm>
          <a:prstGeom prst="rect">
            <a:avLst/>
          </a:prstGeom>
          <a:noFill/>
          <a:ln w="9525">
            <a:noFill/>
            <a:miter lim="800000"/>
            <a:headEnd/>
            <a:tailEnd/>
          </a:ln>
          <a:effectLst>
            <a:innerShdw blurRad="63500" dist="50800" dir="5400000">
              <a:prstClr val="black">
                <a:alpha val="50000"/>
              </a:prstClr>
            </a:inn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2"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p:cNvSpPr>
          <p:nvPr/>
        </p:nvSpPr>
        <p:spPr>
          <a:xfrm>
            <a:off x="357158" y="0"/>
            <a:ext cx="8229600" cy="785794"/>
          </a:xfrm>
          <a:prstGeom prst="rect">
            <a:avLst/>
          </a:prstGeom>
        </p:spPr>
        <p:txBody>
          <a:bodyPr vert="horz" lIns="0" tIns="0" rIns="0" bIns="0" anchor="t">
            <a:normAutofit fontScale="40000" lnSpcReduction="20000"/>
          </a:bodyPr>
          <a:lstStyle/>
          <a:p>
            <a:pPr lvl="0" algn="ctr">
              <a:spcBef>
                <a:spcPct val="0"/>
              </a:spcBef>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57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rPr>
              <a:t> </a:t>
            </a:r>
            <a:r>
              <a:rPr lang="es-ES" sz="90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rPr>
              <a:t>marco referencial </a:t>
            </a:r>
            <a:endParaRPr lang="es-ES" sz="9000" b="1" cap="all"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4400" b="1" i="0" u="none" strike="noStrike" kern="1200" cap="all" spc="0" normalizeH="0" baseline="0" noProof="0" dirty="0">
              <a:ln w="500">
                <a:solidFill>
                  <a:schemeClr val="tx2">
                    <a:shade val="20000"/>
                    <a:satMod val="350000"/>
                  </a:schemeClr>
                </a:solidFill>
              </a:ln>
              <a:solidFill>
                <a:schemeClr val="bg1"/>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2054" name="Rectangle 6"/>
          <p:cNvSpPr>
            <a:spLocks noChangeArrowheads="1"/>
          </p:cNvSpPr>
          <p:nvPr/>
        </p:nvSpPr>
        <p:spPr bwMode="auto">
          <a:xfrm>
            <a:off x="449263"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sp>
        <p:nvSpPr>
          <p:cNvPr id="2057" name="Rectangle 9"/>
          <p:cNvSpPr>
            <a:spLocks noChangeArrowheads="1"/>
          </p:cNvSpPr>
          <p:nvPr/>
        </p:nvSpPr>
        <p:spPr bwMode="auto">
          <a:xfrm>
            <a:off x="285720" y="4429132"/>
            <a:ext cx="4143404" cy="2462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1806575" algn="l"/>
                <a:tab pos="2700338" algn="ctr"/>
              </a:tabLst>
            </a:pPr>
            <a:r>
              <a:rPr kumimoji="0" lang="es-ES" sz="10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Fuente:</a:t>
            </a:r>
            <a:r>
              <a:rPr kumimoji="0" lang="es-ES" sz="10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Cuerpo de Bomberos DMQ</a:t>
            </a:r>
            <a:endParaRPr kumimoji="0" lang="es-ES" sz="1800" b="0" i="0" u="none" strike="noStrike" cap="none" normalizeH="0" baseline="0" dirty="0" smtClean="0">
              <a:ln>
                <a:noFill/>
              </a:ln>
              <a:solidFill>
                <a:schemeClr val="tx1"/>
              </a:solidFill>
              <a:effectLst/>
              <a:latin typeface="Arial" pitchFamily="34" charset="0"/>
            </a:endParaRPr>
          </a:p>
        </p:txBody>
      </p:sp>
      <p:pic>
        <p:nvPicPr>
          <p:cNvPr id="2062" name="Picture 14"/>
          <p:cNvPicPr>
            <a:picLocks noChangeAspect="1" noChangeArrowheads="1"/>
          </p:cNvPicPr>
          <p:nvPr/>
        </p:nvPicPr>
        <p:blipFill>
          <a:blip r:embed="rId2"/>
          <a:srcRect/>
          <a:stretch>
            <a:fillRect/>
          </a:stretch>
        </p:blipFill>
        <p:spPr bwMode="auto">
          <a:xfrm>
            <a:off x="285720" y="1643050"/>
            <a:ext cx="5143536" cy="2464611"/>
          </a:xfrm>
          <a:prstGeom prst="rect">
            <a:avLst/>
          </a:prstGeom>
          <a:noFill/>
          <a:ln w="9525">
            <a:noFill/>
            <a:miter lim="800000"/>
            <a:headEnd/>
            <a:tailEnd/>
          </a:ln>
          <a:effectLst/>
        </p:spPr>
      </p:pic>
      <p:sp>
        <p:nvSpPr>
          <p:cNvPr id="28" name="27 Rectángulo"/>
          <p:cNvSpPr/>
          <p:nvPr/>
        </p:nvSpPr>
        <p:spPr>
          <a:xfrm>
            <a:off x="357158" y="4071942"/>
            <a:ext cx="4572000" cy="276999"/>
          </a:xfrm>
          <a:prstGeom prst="rect">
            <a:avLst/>
          </a:prstGeom>
        </p:spPr>
        <p:txBody>
          <a:bodyPr>
            <a:spAutoFit/>
          </a:bodyPr>
          <a:lstStyle/>
          <a:p>
            <a:pPr lvl="0" algn="ctr" fontAlgn="base">
              <a:spcBef>
                <a:spcPct val="0"/>
              </a:spcBef>
              <a:spcAft>
                <a:spcPct val="0"/>
              </a:spcAft>
            </a:pPr>
            <a:r>
              <a:rPr lang="es-ES" sz="1200" b="1" dirty="0" smtClean="0" bmk="_Toc362177820">
                <a:solidFill>
                  <a:srgbClr val="000000"/>
                </a:solidFill>
                <a:latin typeface="Arial" pitchFamily="34" charset="0"/>
                <a:ea typeface="Times New Roman" pitchFamily="18" charset="0"/>
                <a:cs typeface="Arial" pitchFamily="34" charset="0"/>
              </a:rPr>
              <a:t>Estad</a:t>
            </a:r>
            <a:r>
              <a:rPr lang="es-ES" sz="1200" b="1" dirty="0" smtClean="0" bmk="_Toc362177820">
                <a:solidFill>
                  <a:srgbClr val="000000"/>
                </a:solidFill>
                <a:latin typeface="Cambria"/>
                <a:ea typeface="Times New Roman" pitchFamily="18" charset="0"/>
                <a:cs typeface="Arial" pitchFamily="34" charset="0"/>
              </a:rPr>
              <a:t>í</a:t>
            </a:r>
            <a:r>
              <a:rPr lang="es-ES" sz="1200" b="1" dirty="0" smtClean="0" bmk="_Toc362177820">
                <a:solidFill>
                  <a:srgbClr val="000000"/>
                </a:solidFill>
                <a:latin typeface="Arial" pitchFamily="34" charset="0"/>
                <a:ea typeface="Times New Roman" pitchFamily="18" charset="0"/>
                <a:cs typeface="Arial" pitchFamily="34" charset="0"/>
              </a:rPr>
              <a:t>sticas de incendios forestales 2012</a:t>
            </a:r>
            <a:endParaRPr lang="es-ES" sz="1200" dirty="0" smtClean="0">
              <a:latin typeface="Arial" pitchFamily="34" charset="0"/>
            </a:endParaRPr>
          </a:p>
        </p:txBody>
      </p:sp>
      <p:pic>
        <p:nvPicPr>
          <p:cNvPr id="29" name="28 Imagen"/>
          <p:cNvPicPr/>
          <p:nvPr/>
        </p:nvPicPr>
        <p:blipFill>
          <a:blip r:embed="rId3"/>
          <a:srcRect/>
          <a:stretch>
            <a:fillRect/>
          </a:stretch>
        </p:blipFill>
        <p:spPr bwMode="auto">
          <a:xfrm>
            <a:off x="5429256" y="1428736"/>
            <a:ext cx="3507583" cy="4429156"/>
          </a:xfrm>
          <a:prstGeom prst="rect">
            <a:avLst/>
          </a:prstGeom>
          <a:noFill/>
          <a:ln w="9525">
            <a:noFill/>
            <a:miter lim="800000"/>
            <a:headEnd/>
            <a:tailEnd/>
          </a:ln>
        </p:spPr>
      </p:pic>
      <p:sp>
        <p:nvSpPr>
          <p:cNvPr id="2063" name="Rectangle 15"/>
          <p:cNvSpPr>
            <a:spLocks noChangeArrowheads="1"/>
          </p:cNvSpPr>
          <p:nvPr/>
        </p:nvSpPr>
        <p:spPr bwMode="auto">
          <a:xfrm>
            <a:off x="5572132" y="5572140"/>
            <a:ext cx="3357586" cy="677012"/>
          </a:xfrm>
          <a:prstGeom prst="rect">
            <a:avLst/>
          </a:prstGeom>
          <a:noFill/>
          <a:ln w="9525">
            <a:noFill/>
            <a:miter lim="800000"/>
            <a:headEnd/>
            <a:tailEnd/>
          </a:ln>
          <a:effectLst/>
        </p:spPr>
        <p:txBody>
          <a:bodyPr vert="horz" wrap="square" lIns="91440" tIns="304704"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62177824">
                <a:ln>
                  <a:noFill/>
                </a:ln>
                <a:solidFill>
                  <a:schemeClr val="bg1"/>
                </a:solidFill>
                <a:effectLst/>
                <a:latin typeface="Arial" pitchFamily="34" charset="0"/>
                <a:ea typeface="Times New Roman" pitchFamily="18" charset="0"/>
                <a:cs typeface="Arial" pitchFamily="34" charset="0"/>
              </a:rPr>
              <a:t>Incendios forestales en el DMQ 2012-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62177824">
                <a:ln>
                  <a:noFill/>
                </a:ln>
                <a:solidFill>
                  <a:schemeClr val="bg1"/>
                </a:solidFill>
                <a:effectLst/>
                <a:latin typeface="Arial" pitchFamily="34" charset="0"/>
                <a:ea typeface="Times New Roman" pitchFamily="18" charset="0"/>
                <a:cs typeface="Arial" pitchFamily="34" charset="0"/>
              </a:rPr>
              <a:t>total  3.796 ha.</a:t>
            </a:r>
            <a:endParaRPr kumimoji="0" lang="es-ES" sz="1800" b="0" i="0" u="none" strike="noStrike" cap="none" normalizeH="0" baseline="0" dirty="0" smtClean="0">
              <a:ln>
                <a:noFill/>
              </a:ln>
              <a:solidFill>
                <a:schemeClr val="tx1"/>
              </a:solidFill>
              <a:effectLst/>
              <a:latin typeface="Arial" pitchFamily="34" charset="0"/>
            </a:endParaRPr>
          </a:p>
        </p:txBody>
      </p:sp>
      <p:sp>
        <p:nvSpPr>
          <p:cNvPr id="2064" name="Rectangle 16"/>
          <p:cNvSpPr>
            <a:spLocks noChangeArrowheads="1"/>
          </p:cNvSpPr>
          <p:nvPr/>
        </p:nvSpPr>
        <p:spPr bwMode="auto">
          <a:xfrm>
            <a:off x="5857884" y="6286520"/>
            <a:ext cx="1558439"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Fuente:</a:t>
            </a:r>
            <a:r>
              <a:rPr kumimoji="0" lang="es-ES" sz="10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Municipio DMQ</a:t>
            </a:r>
            <a:endParaRPr kumimoji="0" lang="es-ES" sz="1800" b="0"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62"/>
                                        </p:tgtEl>
                                        <p:attrNameLst>
                                          <p:attrName>style.visibility</p:attrName>
                                        </p:attrNameLst>
                                      </p:cBhvr>
                                      <p:to>
                                        <p:strVal val="visible"/>
                                      </p:to>
                                    </p:set>
                                    <p:animEffect transition="in" filter="fade">
                                      <p:cBhvr>
                                        <p:cTn id="12" dur="1000"/>
                                        <p:tgtEl>
                                          <p:spTgt spid="2062"/>
                                        </p:tgtEl>
                                      </p:cBhvr>
                                    </p:animEffect>
                                    <p:anim calcmode="lin" valueType="num">
                                      <p:cBhvr>
                                        <p:cTn id="13" dur="1000" fill="hold"/>
                                        <p:tgtEl>
                                          <p:spTgt spid="2062"/>
                                        </p:tgtEl>
                                        <p:attrNameLst>
                                          <p:attrName>ppt_x</p:attrName>
                                        </p:attrNameLst>
                                      </p:cBhvr>
                                      <p:tavLst>
                                        <p:tav tm="0">
                                          <p:val>
                                            <p:strVal val="#ppt_x"/>
                                          </p:val>
                                        </p:tav>
                                        <p:tav tm="100000">
                                          <p:val>
                                            <p:strVal val="#ppt_x"/>
                                          </p:val>
                                        </p:tav>
                                      </p:tavLst>
                                    </p:anim>
                                    <p:anim calcmode="lin" valueType="num">
                                      <p:cBhvr>
                                        <p:cTn id="14" dur="1000" fill="hold"/>
                                        <p:tgtEl>
                                          <p:spTgt spid="206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1000"/>
                                        <p:tgtEl>
                                          <p:spTgt spid="28"/>
                                        </p:tgtEl>
                                      </p:cBhvr>
                                    </p:animEffect>
                                    <p:anim calcmode="lin" valueType="num">
                                      <p:cBhvr>
                                        <p:cTn id="20" dur="1000" fill="hold"/>
                                        <p:tgtEl>
                                          <p:spTgt spid="28"/>
                                        </p:tgtEl>
                                        <p:attrNameLst>
                                          <p:attrName>ppt_x</p:attrName>
                                        </p:attrNameLst>
                                      </p:cBhvr>
                                      <p:tavLst>
                                        <p:tav tm="0">
                                          <p:val>
                                            <p:strVal val="#ppt_x"/>
                                          </p:val>
                                        </p:tav>
                                        <p:tav tm="100000">
                                          <p:val>
                                            <p:strVal val="#ppt_x"/>
                                          </p:val>
                                        </p:tav>
                                      </p:tavLst>
                                    </p:anim>
                                    <p:anim calcmode="lin" valueType="num">
                                      <p:cBhvr>
                                        <p:cTn id="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057"/>
                                        </p:tgtEl>
                                        <p:attrNameLst>
                                          <p:attrName>style.visibility</p:attrName>
                                        </p:attrNameLst>
                                      </p:cBhvr>
                                      <p:to>
                                        <p:strVal val="visible"/>
                                      </p:to>
                                    </p:set>
                                    <p:animEffect transition="in" filter="fade">
                                      <p:cBhvr>
                                        <p:cTn id="26" dur="1000"/>
                                        <p:tgtEl>
                                          <p:spTgt spid="2057"/>
                                        </p:tgtEl>
                                      </p:cBhvr>
                                    </p:animEffect>
                                    <p:anim calcmode="lin" valueType="num">
                                      <p:cBhvr>
                                        <p:cTn id="27" dur="1000" fill="hold"/>
                                        <p:tgtEl>
                                          <p:spTgt spid="2057"/>
                                        </p:tgtEl>
                                        <p:attrNameLst>
                                          <p:attrName>ppt_x</p:attrName>
                                        </p:attrNameLst>
                                      </p:cBhvr>
                                      <p:tavLst>
                                        <p:tav tm="0">
                                          <p:val>
                                            <p:strVal val="#ppt_x"/>
                                          </p:val>
                                        </p:tav>
                                        <p:tav tm="100000">
                                          <p:val>
                                            <p:strVal val="#ppt_x"/>
                                          </p:val>
                                        </p:tav>
                                      </p:tavLst>
                                    </p:anim>
                                    <p:anim calcmode="lin" valueType="num">
                                      <p:cBhvr>
                                        <p:cTn id="28" dur="1000" fill="hold"/>
                                        <p:tgtEl>
                                          <p:spTgt spid="205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063"/>
                                        </p:tgtEl>
                                        <p:attrNameLst>
                                          <p:attrName>style.visibility</p:attrName>
                                        </p:attrNameLst>
                                      </p:cBhvr>
                                      <p:to>
                                        <p:strVal val="visible"/>
                                      </p:to>
                                    </p:set>
                                    <p:animEffect transition="in" filter="fade">
                                      <p:cBhvr>
                                        <p:cTn id="40" dur="1000"/>
                                        <p:tgtEl>
                                          <p:spTgt spid="2063"/>
                                        </p:tgtEl>
                                      </p:cBhvr>
                                    </p:animEffect>
                                    <p:anim calcmode="lin" valueType="num">
                                      <p:cBhvr>
                                        <p:cTn id="41" dur="1000" fill="hold"/>
                                        <p:tgtEl>
                                          <p:spTgt spid="2063"/>
                                        </p:tgtEl>
                                        <p:attrNameLst>
                                          <p:attrName>ppt_x</p:attrName>
                                        </p:attrNameLst>
                                      </p:cBhvr>
                                      <p:tavLst>
                                        <p:tav tm="0">
                                          <p:val>
                                            <p:strVal val="#ppt_x"/>
                                          </p:val>
                                        </p:tav>
                                        <p:tav tm="100000">
                                          <p:val>
                                            <p:strVal val="#ppt_x"/>
                                          </p:val>
                                        </p:tav>
                                      </p:tavLst>
                                    </p:anim>
                                    <p:anim calcmode="lin" valueType="num">
                                      <p:cBhvr>
                                        <p:cTn id="42" dur="1000" fill="hold"/>
                                        <p:tgtEl>
                                          <p:spTgt spid="206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2064"/>
                                        </p:tgtEl>
                                        <p:attrNameLst>
                                          <p:attrName>style.visibility</p:attrName>
                                        </p:attrNameLst>
                                      </p:cBhvr>
                                      <p:to>
                                        <p:strVal val="visible"/>
                                      </p:to>
                                    </p:set>
                                    <p:animEffect transition="in" filter="fade">
                                      <p:cBhvr>
                                        <p:cTn id="47" dur="1000"/>
                                        <p:tgtEl>
                                          <p:spTgt spid="2064"/>
                                        </p:tgtEl>
                                      </p:cBhvr>
                                    </p:animEffect>
                                    <p:anim calcmode="lin" valueType="num">
                                      <p:cBhvr>
                                        <p:cTn id="48" dur="1000" fill="hold"/>
                                        <p:tgtEl>
                                          <p:spTgt spid="2064"/>
                                        </p:tgtEl>
                                        <p:attrNameLst>
                                          <p:attrName>ppt_x</p:attrName>
                                        </p:attrNameLst>
                                      </p:cBhvr>
                                      <p:tavLst>
                                        <p:tav tm="0">
                                          <p:val>
                                            <p:strVal val="#ppt_x"/>
                                          </p:val>
                                        </p:tav>
                                        <p:tav tm="100000">
                                          <p:val>
                                            <p:strVal val="#ppt_x"/>
                                          </p:val>
                                        </p:tav>
                                      </p:tavLst>
                                    </p:anim>
                                    <p:anim calcmode="lin" valueType="num">
                                      <p:cBhvr>
                                        <p:cTn id="49" dur="1000" fill="hold"/>
                                        <p:tgtEl>
                                          <p:spTgt spid="20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057" grpId="0"/>
      <p:bldP spid="28" grpId="0"/>
      <p:bldP spid="2063" grpId="0"/>
      <p:bldP spid="206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1 Título"/>
          <p:cNvSpPr txBox="1">
            <a:spLocks/>
          </p:cNvSpPr>
          <p:nvPr/>
        </p:nvSpPr>
        <p:spPr>
          <a:xfrm>
            <a:off x="357158" y="214290"/>
            <a:ext cx="8229600" cy="571504"/>
          </a:xfrm>
          <a:prstGeom prst="rect">
            <a:avLst/>
          </a:prstGeom>
        </p:spPr>
        <p:txBody>
          <a:bodyPr vert="horz" lIns="0" tIns="0" rIns="0" bIns="0" anchor="t">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12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MARCO teórico</a:t>
            </a:r>
            <a:endParaRPr kumimoji="0" lang="es-ES" sz="11200" b="1" i="0" u="none" strike="noStrike" kern="1200" cap="all" spc="0" normalizeH="0" baseline="0" noProof="0" dirty="0">
              <a:ln w="500">
                <a:solidFill>
                  <a:schemeClr val="tx2">
                    <a:shade val="20000"/>
                    <a:satMod val="350000"/>
                  </a:schemeClr>
                </a:solidFill>
              </a:ln>
              <a:solidFill>
                <a:schemeClr val="bg1"/>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10" name="9 Rectángulo"/>
          <p:cNvSpPr/>
          <p:nvPr/>
        </p:nvSpPr>
        <p:spPr>
          <a:xfrm>
            <a:off x="1714480" y="1142984"/>
            <a:ext cx="3857651" cy="954107"/>
          </a:xfrm>
          <a:prstGeom prst="rect">
            <a:avLst/>
          </a:prstGeom>
          <a:solidFill>
            <a:srgbClr val="FFFF00"/>
          </a:solidFill>
          <a:ln>
            <a:solidFill>
              <a:schemeClr val="accent1"/>
            </a:solidFill>
          </a:ln>
        </p:spPr>
        <p:txBody>
          <a:bodyPr wrap="square">
            <a:spAutoFit/>
          </a:bodyPr>
          <a:lstStyle/>
          <a:p>
            <a:pPr algn="ctr"/>
            <a:r>
              <a:rPr lang="es-EC" sz="1400" b="1" dirty="0" smtClean="0">
                <a:solidFill>
                  <a:schemeClr val="bg1"/>
                </a:solidFill>
              </a:rPr>
              <a:t>Riesgo</a:t>
            </a:r>
          </a:p>
          <a:p>
            <a:pPr algn="ctr"/>
            <a:r>
              <a:rPr lang="es-ES" sz="1400" dirty="0" smtClean="0">
                <a:solidFill>
                  <a:schemeClr val="bg1"/>
                </a:solidFill>
              </a:rPr>
              <a:t>“Riesgo es la probabilidad de que se produzca un evento cuyas consecuencias resulten negativas”. (Cortez,2007,p.28)</a:t>
            </a:r>
            <a:endParaRPr lang="es-EC" sz="1400" b="1" dirty="0" smtClean="0">
              <a:solidFill>
                <a:schemeClr val="bg1"/>
              </a:solidFill>
            </a:endParaRPr>
          </a:p>
        </p:txBody>
      </p:sp>
      <p:sp>
        <p:nvSpPr>
          <p:cNvPr id="11" name="10 Rectángulo"/>
          <p:cNvSpPr/>
          <p:nvPr/>
        </p:nvSpPr>
        <p:spPr>
          <a:xfrm>
            <a:off x="6286512" y="857232"/>
            <a:ext cx="1564852" cy="307777"/>
          </a:xfrm>
          <a:prstGeom prst="rect">
            <a:avLst/>
          </a:prstGeom>
          <a:solidFill>
            <a:srgbClr val="FFC000"/>
          </a:solidFill>
          <a:ln>
            <a:solidFill>
              <a:schemeClr val="accent1"/>
            </a:solidFill>
          </a:ln>
        </p:spPr>
        <p:txBody>
          <a:bodyPr wrap="none">
            <a:spAutoFit/>
          </a:bodyPr>
          <a:lstStyle/>
          <a:p>
            <a:r>
              <a:rPr lang="es-ES" sz="1400" b="1" dirty="0" smtClean="0">
                <a:solidFill>
                  <a:schemeClr val="bg1"/>
                </a:solidFill>
              </a:rPr>
              <a:t>De origen natural </a:t>
            </a:r>
          </a:p>
        </p:txBody>
      </p:sp>
      <p:sp>
        <p:nvSpPr>
          <p:cNvPr id="15" name="14 Rectángulo"/>
          <p:cNvSpPr/>
          <p:nvPr/>
        </p:nvSpPr>
        <p:spPr>
          <a:xfrm>
            <a:off x="6286512" y="1285860"/>
            <a:ext cx="1111010" cy="307777"/>
          </a:xfrm>
          <a:prstGeom prst="rect">
            <a:avLst/>
          </a:prstGeom>
          <a:solidFill>
            <a:srgbClr val="FFC000"/>
          </a:solidFill>
          <a:ln>
            <a:solidFill>
              <a:schemeClr val="accent1"/>
            </a:solidFill>
          </a:ln>
        </p:spPr>
        <p:txBody>
          <a:bodyPr wrap="none">
            <a:spAutoFit/>
          </a:bodyPr>
          <a:lstStyle/>
          <a:p>
            <a:r>
              <a:rPr lang="es-EC" sz="1400" b="1" dirty="0" smtClean="0">
                <a:solidFill>
                  <a:schemeClr val="bg1"/>
                </a:solidFill>
              </a:rPr>
              <a:t>Tecnológico</a:t>
            </a:r>
            <a:endParaRPr lang="es-ES" sz="1400" b="1" dirty="0" smtClean="0">
              <a:solidFill>
                <a:schemeClr val="bg1"/>
              </a:solidFill>
            </a:endParaRPr>
          </a:p>
        </p:txBody>
      </p:sp>
      <p:sp>
        <p:nvSpPr>
          <p:cNvPr id="17" name="16 Rectángulo"/>
          <p:cNvSpPr/>
          <p:nvPr/>
        </p:nvSpPr>
        <p:spPr>
          <a:xfrm>
            <a:off x="6286512" y="1714488"/>
            <a:ext cx="1714511" cy="307777"/>
          </a:xfrm>
          <a:prstGeom prst="rect">
            <a:avLst/>
          </a:prstGeom>
          <a:solidFill>
            <a:srgbClr val="FFC000"/>
          </a:solidFill>
          <a:ln>
            <a:solidFill>
              <a:schemeClr val="accent1"/>
            </a:solidFill>
          </a:ln>
        </p:spPr>
        <p:txBody>
          <a:bodyPr wrap="square">
            <a:spAutoFit/>
          </a:bodyPr>
          <a:lstStyle/>
          <a:p>
            <a:pPr algn="ctr"/>
            <a:r>
              <a:rPr lang="es-EC" sz="1400" b="1" dirty="0" err="1" smtClean="0">
                <a:solidFill>
                  <a:schemeClr val="bg1"/>
                </a:solidFill>
              </a:rPr>
              <a:t>Antrópico</a:t>
            </a:r>
            <a:endParaRPr lang="es-ES" sz="1400" b="1" dirty="0" smtClean="0">
              <a:solidFill>
                <a:schemeClr val="bg1"/>
              </a:solidFill>
            </a:endParaRPr>
          </a:p>
        </p:txBody>
      </p:sp>
      <p:cxnSp>
        <p:nvCxnSpPr>
          <p:cNvPr id="13" name="AutoShape 4"/>
          <p:cNvCxnSpPr>
            <a:cxnSpLocks noChangeShapeType="1"/>
          </p:cNvCxnSpPr>
          <p:nvPr/>
        </p:nvCxnSpPr>
        <p:spPr bwMode="auto">
          <a:xfrm flipV="1">
            <a:off x="5715008" y="1000108"/>
            <a:ext cx="500066" cy="285752"/>
          </a:xfrm>
          <a:prstGeom prst="straightConnector1">
            <a:avLst/>
          </a:prstGeom>
          <a:noFill/>
          <a:ln w="38100">
            <a:solidFill>
              <a:schemeClr val="bg1"/>
            </a:solidFill>
            <a:round/>
            <a:headEnd/>
            <a:tailEnd type="triangle" w="med" len="med"/>
          </a:ln>
        </p:spPr>
      </p:cxnSp>
      <p:cxnSp>
        <p:nvCxnSpPr>
          <p:cNvPr id="19" name="AutoShape 4"/>
          <p:cNvCxnSpPr>
            <a:cxnSpLocks noChangeShapeType="1"/>
          </p:cNvCxnSpPr>
          <p:nvPr/>
        </p:nvCxnSpPr>
        <p:spPr bwMode="auto">
          <a:xfrm>
            <a:off x="5643570" y="1500174"/>
            <a:ext cx="571504" cy="1588"/>
          </a:xfrm>
          <a:prstGeom prst="straightConnector1">
            <a:avLst/>
          </a:prstGeom>
          <a:noFill/>
          <a:ln w="38100">
            <a:solidFill>
              <a:schemeClr val="bg1"/>
            </a:solidFill>
            <a:round/>
            <a:headEnd/>
            <a:tailEnd type="triangle" w="med" len="med"/>
          </a:ln>
        </p:spPr>
      </p:cxnSp>
      <p:cxnSp>
        <p:nvCxnSpPr>
          <p:cNvPr id="20" name="AutoShape 4"/>
          <p:cNvCxnSpPr>
            <a:cxnSpLocks noChangeShapeType="1"/>
          </p:cNvCxnSpPr>
          <p:nvPr/>
        </p:nvCxnSpPr>
        <p:spPr bwMode="auto">
          <a:xfrm>
            <a:off x="5643570" y="1714488"/>
            <a:ext cx="642942" cy="142876"/>
          </a:xfrm>
          <a:prstGeom prst="straightConnector1">
            <a:avLst/>
          </a:prstGeom>
          <a:noFill/>
          <a:ln w="38100">
            <a:solidFill>
              <a:schemeClr val="bg1"/>
            </a:solidFill>
            <a:round/>
            <a:headEnd/>
            <a:tailEnd type="triangle" w="med" len="med"/>
          </a:ln>
        </p:spPr>
      </p:cxnSp>
      <p:sp>
        <p:nvSpPr>
          <p:cNvPr id="32" name="31 Rectángulo"/>
          <p:cNvSpPr/>
          <p:nvPr/>
        </p:nvSpPr>
        <p:spPr>
          <a:xfrm>
            <a:off x="500034" y="2714620"/>
            <a:ext cx="2286016" cy="1200329"/>
          </a:xfrm>
          <a:prstGeom prst="rect">
            <a:avLst/>
          </a:prstGeom>
          <a:solidFill>
            <a:srgbClr val="FF7C80"/>
          </a:solidFill>
          <a:ln>
            <a:solidFill>
              <a:schemeClr val="accent1"/>
            </a:solidFill>
          </a:ln>
        </p:spPr>
        <p:txBody>
          <a:bodyPr wrap="square">
            <a:spAutoFit/>
          </a:bodyPr>
          <a:lstStyle/>
          <a:p>
            <a:pPr algn="ctr"/>
            <a:r>
              <a:rPr lang="es-ES_tradnl" sz="1200" b="1" dirty="0" smtClean="0">
                <a:solidFill>
                  <a:schemeClr val="bg1"/>
                </a:solidFill>
              </a:rPr>
              <a:t>Factores de Riesgo</a:t>
            </a:r>
            <a:endParaRPr lang="es-ES_tradnl" sz="1200" dirty="0" smtClean="0">
              <a:solidFill>
                <a:schemeClr val="bg1"/>
              </a:solidFill>
            </a:endParaRPr>
          </a:p>
          <a:p>
            <a:pPr algn="ctr"/>
            <a:r>
              <a:rPr lang="es-ES_tradnl" sz="1200" dirty="0" smtClean="0">
                <a:solidFill>
                  <a:schemeClr val="bg1"/>
                </a:solidFill>
              </a:rPr>
              <a:t>“Son aquellas situaciones o circunstancias que incrementan la probabilidad de que se produzcan daños”. (Sánchez (2006,p. 41).</a:t>
            </a:r>
            <a:endParaRPr lang="es-EC" b="1" dirty="0" smtClean="0">
              <a:solidFill>
                <a:schemeClr val="bg1"/>
              </a:solidFill>
            </a:endParaRPr>
          </a:p>
        </p:txBody>
      </p:sp>
      <p:sp>
        <p:nvSpPr>
          <p:cNvPr id="33" name="32 Rectángulo"/>
          <p:cNvSpPr/>
          <p:nvPr/>
        </p:nvSpPr>
        <p:spPr>
          <a:xfrm>
            <a:off x="5572132" y="2714620"/>
            <a:ext cx="2428892" cy="1200329"/>
          </a:xfrm>
          <a:prstGeom prst="rect">
            <a:avLst/>
          </a:prstGeom>
          <a:solidFill>
            <a:srgbClr val="92D050"/>
          </a:solidFill>
          <a:ln>
            <a:solidFill>
              <a:schemeClr val="accent1"/>
            </a:solidFill>
          </a:ln>
        </p:spPr>
        <p:txBody>
          <a:bodyPr wrap="square">
            <a:spAutoFit/>
          </a:bodyPr>
          <a:lstStyle/>
          <a:p>
            <a:pPr algn="ctr"/>
            <a:r>
              <a:rPr lang="es-ES_tradnl" sz="1200" b="1" dirty="0" smtClean="0">
                <a:solidFill>
                  <a:schemeClr val="bg1"/>
                </a:solidFill>
              </a:rPr>
              <a:t>Evaluación de riesgos </a:t>
            </a:r>
          </a:p>
          <a:p>
            <a:pPr algn="ctr"/>
            <a:r>
              <a:rPr lang="es-ES" sz="1200" dirty="0" smtClean="0">
                <a:solidFill>
                  <a:schemeClr val="bg1"/>
                </a:solidFill>
              </a:rPr>
              <a:t>“Es el proceso de comparar el estimada de análisis de riesgo contra un criterio de riesgo objetivo”</a:t>
            </a:r>
          </a:p>
          <a:p>
            <a:pPr algn="ctr"/>
            <a:r>
              <a:rPr lang="es-ES" sz="1200" dirty="0" smtClean="0">
                <a:solidFill>
                  <a:schemeClr val="bg1"/>
                </a:solidFill>
              </a:rPr>
              <a:t>(Martínez, 2002, p. 23)</a:t>
            </a:r>
          </a:p>
        </p:txBody>
      </p:sp>
      <p:sp>
        <p:nvSpPr>
          <p:cNvPr id="34" name="33 Rectángulo"/>
          <p:cNvSpPr/>
          <p:nvPr/>
        </p:nvSpPr>
        <p:spPr>
          <a:xfrm>
            <a:off x="2857488" y="2714620"/>
            <a:ext cx="2571768" cy="1384995"/>
          </a:xfrm>
          <a:prstGeom prst="rect">
            <a:avLst/>
          </a:prstGeom>
          <a:solidFill>
            <a:schemeClr val="accent2">
              <a:lumMod val="60000"/>
              <a:lumOff val="40000"/>
            </a:schemeClr>
          </a:solidFill>
          <a:ln>
            <a:solidFill>
              <a:schemeClr val="accent1"/>
            </a:solidFill>
          </a:ln>
        </p:spPr>
        <p:txBody>
          <a:bodyPr wrap="square">
            <a:spAutoFit/>
          </a:bodyPr>
          <a:lstStyle/>
          <a:p>
            <a:pPr algn="ctr"/>
            <a:r>
              <a:rPr lang="es-ES" sz="1200" b="1" dirty="0" smtClean="0">
                <a:solidFill>
                  <a:schemeClr val="bg1"/>
                </a:solidFill>
              </a:rPr>
              <a:t>Análisis de riesgo</a:t>
            </a:r>
            <a:endParaRPr lang="es-ES_tradnl" sz="1200" dirty="0" smtClean="0">
              <a:solidFill>
                <a:schemeClr val="bg1"/>
              </a:solidFill>
            </a:endParaRPr>
          </a:p>
          <a:p>
            <a:pPr algn="ctr"/>
            <a:r>
              <a:rPr lang="es-ES_tradnl" sz="1200" dirty="0" smtClean="0">
                <a:solidFill>
                  <a:schemeClr val="bg1"/>
                </a:solidFill>
              </a:rPr>
              <a:t>“Se define como el proceso por el cual se realiza una valoración y ponderación de los factores de riesgos que inciden en una determinada actividad”. </a:t>
            </a:r>
            <a:br>
              <a:rPr lang="es-ES_tradnl" sz="1200" dirty="0" smtClean="0">
                <a:solidFill>
                  <a:schemeClr val="bg1"/>
                </a:solidFill>
              </a:rPr>
            </a:br>
            <a:r>
              <a:rPr lang="es-ES_tradnl" sz="1200" dirty="0" smtClean="0">
                <a:solidFill>
                  <a:schemeClr val="bg1"/>
                </a:solidFill>
              </a:rPr>
              <a:t>(Gómez </a:t>
            </a:r>
            <a:r>
              <a:rPr lang="es-ES_tradnl" sz="1200" dirty="0" err="1" smtClean="0">
                <a:solidFill>
                  <a:schemeClr val="bg1"/>
                </a:solidFill>
              </a:rPr>
              <a:t>Merelo</a:t>
            </a:r>
            <a:r>
              <a:rPr lang="es-ES_tradnl" sz="1200" dirty="0" smtClean="0">
                <a:solidFill>
                  <a:schemeClr val="bg1"/>
                </a:solidFill>
              </a:rPr>
              <a:t>, 1998, p. 51).</a:t>
            </a:r>
            <a:endParaRPr lang="es-ES" sz="1200" b="1" dirty="0" smtClean="0">
              <a:solidFill>
                <a:schemeClr val="bg1"/>
              </a:solidFill>
            </a:endParaRPr>
          </a:p>
        </p:txBody>
      </p:sp>
      <p:sp>
        <p:nvSpPr>
          <p:cNvPr id="36" name="35 Rectángulo"/>
          <p:cNvSpPr/>
          <p:nvPr/>
        </p:nvSpPr>
        <p:spPr>
          <a:xfrm>
            <a:off x="2786050" y="4714884"/>
            <a:ext cx="1071570" cy="307777"/>
          </a:xfrm>
          <a:prstGeom prst="rect">
            <a:avLst/>
          </a:prstGeom>
          <a:solidFill>
            <a:srgbClr val="FADEFA"/>
          </a:solidFill>
          <a:ln>
            <a:solidFill>
              <a:schemeClr val="accent1"/>
            </a:solidFill>
          </a:ln>
        </p:spPr>
        <p:txBody>
          <a:bodyPr wrap="square">
            <a:spAutoFit/>
          </a:bodyPr>
          <a:lstStyle/>
          <a:p>
            <a:pPr algn="ctr"/>
            <a:r>
              <a:rPr lang="es-ES_tradnl" sz="1400" b="1" i="1" dirty="0" smtClean="0">
                <a:solidFill>
                  <a:schemeClr val="bg1"/>
                </a:solidFill>
              </a:rPr>
              <a:t>Factores</a:t>
            </a:r>
            <a:endParaRPr lang="es-ES" sz="1400" b="1" dirty="0" smtClean="0">
              <a:solidFill>
                <a:schemeClr val="bg1"/>
              </a:solidFill>
            </a:endParaRPr>
          </a:p>
        </p:txBody>
      </p:sp>
      <p:sp>
        <p:nvSpPr>
          <p:cNvPr id="37" name="36 Rectángulo"/>
          <p:cNvSpPr/>
          <p:nvPr/>
        </p:nvSpPr>
        <p:spPr>
          <a:xfrm>
            <a:off x="4286248" y="4357694"/>
            <a:ext cx="2928958" cy="677108"/>
          </a:xfrm>
          <a:prstGeom prst="rect">
            <a:avLst/>
          </a:prstGeom>
          <a:solidFill>
            <a:schemeClr val="accent4">
              <a:lumMod val="75000"/>
            </a:schemeClr>
          </a:solidFill>
          <a:ln>
            <a:solidFill>
              <a:schemeClr val="accent1"/>
            </a:solidFill>
          </a:ln>
        </p:spPr>
        <p:txBody>
          <a:bodyPr wrap="square">
            <a:spAutoFit/>
          </a:bodyPr>
          <a:lstStyle/>
          <a:p>
            <a:r>
              <a:rPr lang="es-ES" sz="1400" i="1" dirty="0" smtClean="0">
                <a:solidFill>
                  <a:schemeClr val="bg1"/>
                </a:solidFill>
              </a:rPr>
              <a:t>      </a:t>
            </a:r>
            <a:r>
              <a:rPr lang="es-ES" sz="1200" b="1" i="1" dirty="0" smtClean="0">
                <a:solidFill>
                  <a:schemeClr val="bg1"/>
                </a:solidFill>
              </a:rPr>
              <a:t>Potencian el inicio del fuego: </a:t>
            </a:r>
            <a:endParaRPr lang="es-ES_tradnl" sz="1200" b="1" dirty="0" smtClean="0">
              <a:solidFill>
                <a:schemeClr val="bg1"/>
              </a:solidFill>
            </a:endParaRPr>
          </a:p>
          <a:p>
            <a:pPr lvl="0">
              <a:buFont typeface="Wingdings" pitchFamily="2" charset="2"/>
              <a:buChar char="q"/>
            </a:pPr>
            <a:r>
              <a:rPr lang="es-ES" sz="1200" i="1" dirty="0" smtClean="0">
                <a:solidFill>
                  <a:schemeClr val="bg1"/>
                </a:solidFill>
              </a:rPr>
              <a:t>La peligrosidad de los combustibles.</a:t>
            </a:r>
            <a:endParaRPr lang="es-ES_tradnl" sz="1200" dirty="0" smtClean="0">
              <a:solidFill>
                <a:schemeClr val="bg1"/>
              </a:solidFill>
            </a:endParaRPr>
          </a:p>
          <a:p>
            <a:pPr lvl="0">
              <a:buFont typeface="Wingdings" pitchFamily="2" charset="2"/>
              <a:buChar char="q"/>
            </a:pPr>
            <a:r>
              <a:rPr lang="es-ES" sz="1200" i="1" dirty="0" smtClean="0">
                <a:solidFill>
                  <a:schemeClr val="bg1"/>
                </a:solidFill>
              </a:rPr>
              <a:t>El riesgo de activación.</a:t>
            </a:r>
            <a:endParaRPr lang="es-ES" sz="1200" b="1" dirty="0" smtClean="0">
              <a:solidFill>
                <a:schemeClr val="bg1"/>
              </a:solidFill>
            </a:endParaRPr>
          </a:p>
        </p:txBody>
      </p:sp>
      <p:sp>
        <p:nvSpPr>
          <p:cNvPr id="38" name="37 Rectángulo"/>
          <p:cNvSpPr/>
          <p:nvPr/>
        </p:nvSpPr>
        <p:spPr>
          <a:xfrm>
            <a:off x="4286248" y="5214950"/>
            <a:ext cx="4572032" cy="646331"/>
          </a:xfrm>
          <a:prstGeom prst="rect">
            <a:avLst/>
          </a:prstGeom>
          <a:solidFill>
            <a:schemeClr val="accent4">
              <a:lumMod val="75000"/>
            </a:schemeClr>
          </a:solidFill>
          <a:ln>
            <a:solidFill>
              <a:schemeClr val="accent1"/>
            </a:solidFill>
          </a:ln>
        </p:spPr>
        <p:txBody>
          <a:bodyPr wrap="square">
            <a:spAutoFit/>
          </a:bodyPr>
          <a:lstStyle/>
          <a:p>
            <a:r>
              <a:rPr lang="es-ES" sz="1200" b="1" i="1" dirty="0" smtClean="0">
                <a:solidFill>
                  <a:schemeClr val="bg1"/>
                </a:solidFill>
              </a:rPr>
              <a:t>Potencian la propagación y las consecuencias del incendio</a:t>
            </a:r>
            <a:endParaRPr lang="es-ES_tradnl" sz="1200" b="1" i="1" dirty="0" smtClean="0">
              <a:solidFill>
                <a:schemeClr val="bg1"/>
              </a:solidFill>
            </a:endParaRPr>
          </a:p>
          <a:p>
            <a:pPr lvl="0">
              <a:buFont typeface="Wingdings" pitchFamily="2" charset="2"/>
              <a:buChar char="q"/>
            </a:pPr>
            <a:r>
              <a:rPr lang="es-ES" sz="1200" i="1" dirty="0" smtClean="0">
                <a:solidFill>
                  <a:schemeClr val="bg1"/>
                </a:solidFill>
              </a:rPr>
              <a:t>Inexistencia de sectores de incendio correctamente  delimitados.</a:t>
            </a:r>
            <a:endParaRPr lang="es-ES_tradnl" sz="1200" i="1" dirty="0" smtClean="0">
              <a:solidFill>
                <a:schemeClr val="bg1"/>
              </a:solidFill>
            </a:endParaRPr>
          </a:p>
          <a:p>
            <a:pPr lvl="0">
              <a:buFont typeface="Wingdings" pitchFamily="2" charset="2"/>
              <a:buChar char="q"/>
            </a:pPr>
            <a:r>
              <a:rPr lang="es-ES" sz="1200" i="1" dirty="0" smtClean="0">
                <a:solidFill>
                  <a:schemeClr val="bg1"/>
                </a:solidFill>
              </a:rPr>
              <a:t>La carga térmica del inmueble y del contenido del mismo</a:t>
            </a:r>
            <a:endParaRPr lang="es-ES" sz="1200" dirty="0" smtClean="0">
              <a:solidFill>
                <a:schemeClr val="bg1"/>
              </a:solidFill>
            </a:endParaRPr>
          </a:p>
        </p:txBody>
      </p:sp>
      <p:cxnSp>
        <p:nvCxnSpPr>
          <p:cNvPr id="41" name="40 Conector recto"/>
          <p:cNvCxnSpPr>
            <a:endCxn id="32" idx="0"/>
          </p:cNvCxnSpPr>
          <p:nvPr/>
        </p:nvCxnSpPr>
        <p:spPr>
          <a:xfrm rot="5400000">
            <a:off x="1643042" y="2071678"/>
            <a:ext cx="642942" cy="6429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42 Conector recto"/>
          <p:cNvCxnSpPr>
            <a:stCxn id="10" idx="2"/>
            <a:endCxn id="34" idx="0"/>
          </p:cNvCxnSpPr>
          <p:nvPr/>
        </p:nvCxnSpPr>
        <p:spPr>
          <a:xfrm rot="16200000" flipH="1">
            <a:off x="3584575" y="2155822"/>
            <a:ext cx="617529" cy="50006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a:stCxn id="36" idx="3"/>
            <a:endCxn id="37" idx="1"/>
          </p:cNvCxnSpPr>
          <p:nvPr/>
        </p:nvCxnSpPr>
        <p:spPr>
          <a:xfrm flipV="1">
            <a:off x="3857620" y="4696248"/>
            <a:ext cx="428628" cy="172525"/>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51 Conector recto"/>
          <p:cNvCxnSpPr>
            <a:stCxn id="36" idx="3"/>
            <a:endCxn id="38" idx="1"/>
          </p:cNvCxnSpPr>
          <p:nvPr/>
        </p:nvCxnSpPr>
        <p:spPr>
          <a:xfrm>
            <a:off x="3857620" y="4868773"/>
            <a:ext cx="428628" cy="6693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66 Conector recto"/>
          <p:cNvCxnSpPr>
            <a:endCxn id="33" idx="0"/>
          </p:cNvCxnSpPr>
          <p:nvPr/>
        </p:nvCxnSpPr>
        <p:spPr>
          <a:xfrm>
            <a:off x="4714876" y="2071678"/>
            <a:ext cx="2071702" cy="64294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0" name="89 Rectángulo"/>
          <p:cNvSpPr/>
          <p:nvPr/>
        </p:nvSpPr>
        <p:spPr>
          <a:xfrm>
            <a:off x="428596" y="5500702"/>
            <a:ext cx="3143272" cy="1046440"/>
          </a:xfrm>
          <a:prstGeom prst="rect">
            <a:avLst/>
          </a:prstGeom>
          <a:solidFill>
            <a:srgbClr val="E2ABFB"/>
          </a:solidFill>
          <a:ln>
            <a:solidFill>
              <a:schemeClr val="accent1"/>
            </a:solidFill>
          </a:ln>
        </p:spPr>
        <p:txBody>
          <a:bodyPr wrap="square">
            <a:spAutoFit/>
          </a:bodyPr>
          <a:lstStyle/>
          <a:p>
            <a:pPr algn="ctr"/>
            <a:r>
              <a:rPr lang="es-ES_tradnl" sz="1400" b="1" dirty="0" smtClean="0">
                <a:solidFill>
                  <a:schemeClr val="bg1"/>
                </a:solidFill>
              </a:rPr>
              <a:t>Incendios  F</a:t>
            </a:r>
            <a:r>
              <a:rPr lang="es-ES_tradnl" sz="1400" b="1" i="1" dirty="0" smtClean="0">
                <a:solidFill>
                  <a:schemeClr val="bg1"/>
                </a:solidFill>
              </a:rPr>
              <a:t>orestales</a:t>
            </a:r>
            <a:endParaRPr lang="es-ES" sz="1400" b="1" i="1" dirty="0" smtClean="0">
              <a:solidFill>
                <a:schemeClr val="bg1"/>
              </a:solidFill>
            </a:endParaRPr>
          </a:p>
          <a:p>
            <a:pPr algn="ctr"/>
            <a:r>
              <a:rPr lang="es-ES" sz="1200" dirty="0" smtClean="0">
                <a:solidFill>
                  <a:schemeClr val="bg1"/>
                </a:solidFill>
              </a:rPr>
              <a:t>El riesgo relacionado con incendios forestales debe ser comprendido desde su génesis como un riesgo de origen natural y a la vez </a:t>
            </a:r>
            <a:r>
              <a:rPr lang="es-ES" sz="1200" dirty="0" err="1" smtClean="0">
                <a:solidFill>
                  <a:schemeClr val="bg1"/>
                </a:solidFill>
              </a:rPr>
              <a:t>antrópico</a:t>
            </a:r>
            <a:r>
              <a:rPr lang="es-ES" sz="1200" dirty="0" smtClean="0">
                <a:solidFill>
                  <a:schemeClr val="bg1"/>
                </a:solidFill>
              </a:rPr>
              <a:t>  </a:t>
            </a:r>
            <a:r>
              <a:rPr lang="es-ES_tradnl" sz="1200" dirty="0" smtClean="0">
                <a:solidFill>
                  <a:schemeClr val="bg1"/>
                </a:solidFill>
              </a:rPr>
              <a:t>(</a:t>
            </a:r>
            <a:r>
              <a:rPr lang="es-ES_tradnl" sz="1200" dirty="0" err="1" smtClean="0">
                <a:solidFill>
                  <a:schemeClr val="bg1"/>
                </a:solidFill>
              </a:rPr>
              <a:t>Estacio</a:t>
            </a:r>
            <a:r>
              <a:rPr lang="es-ES_tradnl" sz="1200" dirty="0" smtClean="0">
                <a:solidFill>
                  <a:schemeClr val="bg1"/>
                </a:solidFill>
              </a:rPr>
              <a:t> y Narváez , 2012,  p.29) </a:t>
            </a:r>
            <a:endParaRPr lang="es-ES" sz="1200" dirty="0" smtClean="0">
              <a:solidFill>
                <a:schemeClr val="bg1"/>
              </a:solidFill>
            </a:endParaRPr>
          </a:p>
        </p:txBody>
      </p:sp>
      <p:cxnSp>
        <p:nvCxnSpPr>
          <p:cNvPr id="91" name="90 Conector recto"/>
          <p:cNvCxnSpPr>
            <a:stCxn id="36" idx="1"/>
          </p:cNvCxnSpPr>
          <p:nvPr/>
        </p:nvCxnSpPr>
        <p:spPr>
          <a:xfrm rot="10800000">
            <a:off x="2428860" y="4857761"/>
            <a:ext cx="357190" cy="1101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0" name="129 Rectángulo"/>
          <p:cNvSpPr/>
          <p:nvPr/>
        </p:nvSpPr>
        <p:spPr>
          <a:xfrm>
            <a:off x="571472" y="4572008"/>
            <a:ext cx="1857388" cy="523220"/>
          </a:xfrm>
          <a:prstGeom prst="rect">
            <a:avLst/>
          </a:prstGeom>
          <a:solidFill>
            <a:srgbClr val="00B0F0"/>
          </a:solidFill>
          <a:ln>
            <a:solidFill>
              <a:schemeClr val="accent1"/>
            </a:solidFill>
          </a:ln>
        </p:spPr>
        <p:txBody>
          <a:bodyPr wrap="square">
            <a:spAutoFit/>
          </a:bodyPr>
          <a:lstStyle/>
          <a:p>
            <a:pPr algn="ctr"/>
            <a:r>
              <a:rPr lang="es-ES_tradnl" sz="1400" b="1" dirty="0" smtClean="0">
                <a:solidFill>
                  <a:schemeClr val="bg1"/>
                </a:solidFill>
              </a:rPr>
              <a:t>Riesgos de incendios </a:t>
            </a:r>
          </a:p>
          <a:p>
            <a:pPr algn="ctr"/>
            <a:r>
              <a:rPr lang="es-ES_tradnl" sz="1400" b="1" i="1" dirty="0" smtClean="0">
                <a:solidFill>
                  <a:schemeClr val="bg1"/>
                </a:solidFill>
              </a:rPr>
              <a:t>Factores</a:t>
            </a:r>
            <a:endParaRPr lang="es-ES" sz="1400" b="1" dirty="0" smtClean="0">
              <a:solidFill>
                <a:schemeClr val="bg1"/>
              </a:solidFill>
            </a:endParaRPr>
          </a:p>
        </p:txBody>
      </p:sp>
      <p:cxnSp>
        <p:nvCxnSpPr>
          <p:cNvPr id="162" name="161 Conector recto"/>
          <p:cNvCxnSpPr/>
          <p:nvPr/>
        </p:nvCxnSpPr>
        <p:spPr>
          <a:xfrm rot="5400000">
            <a:off x="1357290" y="5286388"/>
            <a:ext cx="428628"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4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down)">
                                      <p:cBhvr>
                                        <p:cTn id="48" dur="500"/>
                                        <p:tgtEl>
                                          <p:spTgt spid="32"/>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down)">
                                      <p:cBhvr>
                                        <p:cTn id="57" dur="500"/>
                                        <p:tgtEl>
                                          <p:spTgt spid="34"/>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67"/>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down)">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30"/>
                                        </p:tgtEl>
                                        <p:attrNameLst>
                                          <p:attrName>style.visibility</p:attrName>
                                        </p:attrNameLst>
                                      </p:cBhvr>
                                      <p:to>
                                        <p:strVal val="visible"/>
                                      </p:to>
                                    </p:set>
                                    <p:animEffect transition="in" filter="wipe(down)">
                                      <p:cBhvr>
                                        <p:cTn id="71" dur="500"/>
                                        <p:tgtEl>
                                          <p:spTgt spid="130"/>
                                        </p:tgtEl>
                                      </p:cBhvr>
                                    </p:animEffec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9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down)">
                                      <p:cBhvr>
                                        <p:cTn id="80" dur="500"/>
                                        <p:tgtEl>
                                          <p:spTgt spid="36"/>
                                        </p:tgtEl>
                                      </p:cBhvr>
                                    </p:animEffec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5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down)">
                                      <p:cBhvr>
                                        <p:cTn id="89" dur="500"/>
                                        <p:tgtEl>
                                          <p:spTgt spid="37"/>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nodeType="clickEffect">
                                  <p:stCondLst>
                                    <p:cond delay="0"/>
                                  </p:stCondLst>
                                  <p:childTnLst>
                                    <p:set>
                                      <p:cBhvr>
                                        <p:cTn id="93" dur="1" fill="hold">
                                          <p:stCondLst>
                                            <p:cond delay="0"/>
                                          </p:stCondLst>
                                        </p:cTn>
                                        <p:tgtEl>
                                          <p:spTgt spid="52"/>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wipe(down)">
                                      <p:cBhvr>
                                        <p:cTn id="98" dur="5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6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2" presetClass="entr" presetSubtype="4" fill="hold" grpId="0" nodeType="clickEffect">
                                  <p:stCondLst>
                                    <p:cond delay="0"/>
                                  </p:stCondLst>
                                  <p:childTnLst>
                                    <p:set>
                                      <p:cBhvr>
                                        <p:cTn id="106" dur="1" fill="hold">
                                          <p:stCondLst>
                                            <p:cond delay="0"/>
                                          </p:stCondLst>
                                        </p:cTn>
                                        <p:tgtEl>
                                          <p:spTgt spid="90"/>
                                        </p:tgtEl>
                                        <p:attrNameLst>
                                          <p:attrName>style.visibility</p:attrName>
                                        </p:attrNameLst>
                                      </p:cBhvr>
                                      <p:to>
                                        <p:strVal val="visible"/>
                                      </p:to>
                                    </p:set>
                                    <p:animEffect transition="in" filter="wipe(down)">
                                      <p:cBhvr>
                                        <p:cTn id="10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5" grpId="0" animBg="1"/>
      <p:bldP spid="17" grpId="0" animBg="1"/>
      <p:bldP spid="32" grpId="0" animBg="1"/>
      <p:bldP spid="33" grpId="0" animBg="1"/>
      <p:bldP spid="34" grpId="0" animBg="1"/>
      <p:bldP spid="36" grpId="0" animBg="1"/>
      <p:bldP spid="37" grpId="0" animBg="1"/>
      <p:bldP spid="38" grpId="0" animBg="1"/>
      <p:bldP spid="90" grpId="0" animBg="1"/>
      <p:bldP spid="13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14348" y="500042"/>
            <a:ext cx="7748934" cy="500066"/>
          </a:xfrm>
        </p:spPr>
        <p:txBody>
          <a:bodyPr>
            <a:noAutofit/>
          </a:bodyPr>
          <a:lstStyle/>
          <a:p>
            <a:pPr lvl="1" algn="ctr" rtl="0" eaLnBrk="0">
              <a:spcBef>
                <a:spcPct val="0"/>
              </a:spcBef>
            </a:pPr>
            <a:r>
              <a:rPr lang="es-ES" sz="3200" b="1" kern="1200" cap="all"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MARCO LEGAL</a:t>
            </a:r>
            <a:r>
              <a:rPr lang="es-ES_tradnl" sz="3200" b="1" kern="1200" cap="all"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
            </a:r>
            <a:br>
              <a:rPr lang="es-ES_tradnl" sz="3200" b="1" kern="1200" cap="all"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br>
            <a:r>
              <a:rPr lang="es-ES" cap="none" dirty="0" smtClean="0">
                <a:ln w="1905"/>
                <a:solidFill>
                  <a:schemeClr val="bg1"/>
                </a:solidFill>
                <a:effectLst>
                  <a:innerShdw blurRad="69850" dist="43180" dir="5400000">
                    <a:srgbClr val="000000">
                      <a:alpha val="65000"/>
                    </a:srgbClr>
                  </a:innerShdw>
                </a:effectLst>
                <a:latin typeface="+mn-lt"/>
              </a:rPr>
              <a:t> </a:t>
            </a:r>
            <a:r>
              <a:rPr lang="es-ES" sz="1050" cap="none" dirty="0" smtClean="0">
                <a:ln w="1905"/>
                <a:solidFill>
                  <a:sysClr val="windowText" lastClr="000000"/>
                </a:solidFill>
                <a:effectLst>
                  <a:innerShdw blurRad="69850" dist="43180" dir="5400000">
                    <a:srgbClr val="000000">
                      <a:alpha val="65000"/>
                    </a:srgbClr>
                  </a:innerShdw>
                </a:effectLst>
                <a:latin typeface="+mn-lt"/>
              </a:rPr>
              <a:t/>
            </a:r>
            <a:br>
              <a:rPr lang="es-ES" sz="1050" cap="none" dirty="0" smtClean="0">
                <a:ln w="1905"/>
                <a:solidFill>
                  <a:sysClr val="windowText" lastClr="000000"/>
                </a:solidFill>
                <a:effectLst>
                  <a:innerShdw blurRad="69850" dist="43180" dir="5400000">
                    <a:srgbClr val="000000">
                      <a:alpha val="65000"/>
                    </a:srgbClr>
                  </a:innerShdw>
                </a:effectLst>
                <a:latin typeface="+mn-lt"/>
              </a:rPr>
            </a:br>
            <a:r>
              <a:rPr lang="es-ES" sz="1050" b="0" cap="none"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mn-lt"/>
              </a:rPr>
              <a:t/>
            </a:r>
            <a:br>
              <a:rPr lang="es-ES" sz="1050" b="0" cap="none"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mn-lt"/>
              </a:rPr>
            </a:br>
            <a:r>
              <a:rPr lang="es-ES" sz="1050" b="0" cap="none"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mn-lt"/>
              </a:rPr>
              <a:t/>
            </a:r>
            <a:br>
              <a:rPr lang="es-ES" sz="1050" b="0" cap="none"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mn-lt"/>
              </a:rPr>
            </a:br>
            <a:r>
              <a:rPr lang="es-ES" sz="1050" b="0" cap="none"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mn-lt"/>
              </a:rPr>
              <a:t/>
            </a:r>
            <a:br>
              <a:rPr lang="es-ES" sz="1050" b="0" cap="none"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mn-lt"/>
              </a:rPr>
            </a:br>
            <a:r>
              <a:rPr lang="es-ES" sz="1050" b="0" cap="none"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rPr>
              <a:t/>
            </a:r>
            <a:br>
              <a:rPr lang="es-ES" sz="1050" b="0" cap="none"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rPr>
            </a:br>
            <a:endParaRPr lang="es-ES" sz="1050" dirty="0">
              <a:solidFill>
                <a:sysClr val="windowText" lastClr="000000"/>
              </a:solidFill>
            </a:endParaRPr>
          </a:p>
        </p:txBody>
      </p:sp>
      <p:sp>
        <p:nvSpPr>
          <p:cNvPr id="5" name="1 Título"/>
          <p:cNvSpPr txBox="1">
            <a:spLocks/>
          </p:cNvSpPr>
          <p:nvPr/>
        </p:nvSpPr>
        <p:spPr>
          <a:xfrm>
            <a:off x="642910" y="0"/>
            <a:ext cx="8229600" cy="571504"/>
          </a:xfrm>
          <a:prstGeom prst="rect">
            <a:avLst/>
          </a:prstGeom>
        </p:spPr>
        <p:txBody>
          <a:bodyPr vert="horz" lIns="0" tIns="0" rIns="0" bIns="0" anchor="t">
            <a:normAutofit/>
          </a:bodyPr>
          <a:lstStyle/>
          <a:p>
            <a:pPr algn="ctr">
              <a:spcBef>
                <a:spcPct val="0"/>
              </a:spcBef>
            </a:pPr>
            <a:r>
              <a:rPr lang="es-EC" sz="32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MARCO REFERENCIAL</a:t>
            </a:r>
            <a:endParaRPr lang="es-ES" sz="3200" b="1" cap="all"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endParaRPr>
          </a:p>
        </p:txBody>
      </p:sp>
      <p:sp>
        <p:nvSpPr>
          <p:cNvPr id="24577" name="Rectangle 1"/>
          <p:cNvSpPr>
            <a:spLocks noChangeArrowheads="1"/>
          </p:cNvSpPr>
          <p:nvPr/>
        </p:nvSpPr>
        <p:spPr bwMode="auto">
          <a:xfrm>
            <a:off x="785786" y="1071546"/>
            <a:ext cx="707233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S" sz="1400" b="1" dirty="0" smtClean="0">
                <a:solidFill>
                  <a:schemeClr val="bg1"/>
                </a:solidFill>
              </a:rPr>
              <a:t>El Estado protegerá a las personas, las colectividades y la naturaleza frente a los efectos negativos de los desastres de origen natural o </a:t>
            </a:r>
            <a:r>
              <a:rPr lang="es-ES" sz="1400" b="1" dirty="0" err="1" smtClean="0">
                <a:solidFill>
                  <a:schemeClr val="bg1"/>
                </a:solidFill>
              </a:rPr>
              <a:t>antrópico</a:t>
            </a:r>
            <a:r>
              <a:rPr lang="es-ES" sz="1400" b="1" dirty="0" smtClean="0">
                <a:solidFill>
                  <a:schemeClr val="bg1"/>
                </a:solidFill>
              </a:rPr>
              <a:t> mediante la prevención ante el riesgo, la mitigación de desastres, la recuperación y mejoramiento de las condiciones sociales, económicas y ambientales, con el objetivo de minimizar la condición de vulnerabilidad[…] (Constitución de la República del Ecuador  2008, Artículo 389)</a:t>
            </a:r>
            <a:endParaRPr kumimoji="0" lang="es-EC" sz="1400" b="1" i="0" u="none" strike="noStrike" cap="none" normalizeH="0" baseline="0" dirty="0" smtClean="0">
              <a:ln>
                <a:noFill/>
              </a:ln>
              <a:solidFill>
                <a:schemeClr val="bg1"/>
              </a:solidFill>
              <a:effectLst/>
              <a:latin typeface="Arial" pitchFamily="34" charset="0"/>
            </a:endParaRPr>
          </a:p>
        </p:txBody>
      </p:sp>
      <p:sp>
        <p:nvSpPr>
          <p:cNvPr id="10" name="9 Rectángulo"/>
          <p:cNvSpPr/>
          <p:nvPr/>
        </p:nvSpPr>
        <p:spPr>
          <a:xfrm>
            <a:off x="3071802" y="2357430"/>
            <a:ext cx="5286412" cy="1292662"/>
          </a:xfrm>
          <a:prstGeom prst="rect">
            <a:avLst/>
          </a:prstGeom>
          <a:solidFill>
            <a:srgbClr val="FADEFA"/>
          </a:solidFill>
          <a:ln>
            <a:solidFill>
              <a:schemeClr val="bg2"/>
            </a:solidFill>
          </a:ln>
        </p:spPr>
        <p:txBody>
          <a:bodyPr wrap="square">
            <a:spAutoFit/>
          </a:bodyPr>
          <a:lstStyle/>
          <a:p>
            <a:pPr algn="ctr"/>
            <a:r>
              <a:rPr lang="es-EC" b="1" dirty="0" smtClean="0">
                <a:solidFill>
                  <a:schemeClr val="bg1"/>
                </a:solidFill>
              </a:rPr>
              <a:t>Código Penal</a:t>
            </a:r>
          </a:p>
          <a:p>
            <a:pPr algn="just"/>
            <a:r>
              <a:rPr lang="es-ES" sz="1200" b="1" dirty="0" smtClean="0">
                <a:solidFill>
                  <a:schemeClr val="bg1"/>
                </a:solidFill>
              </a:rPr>
              <a:t>Reclusión menor de 3 a 6 años contra quienes causen incendios intencionados. Reclusión mayor extraordinaria de 12 a 16 años para quienes hayan causado daños mayores y destrucción de bienes. Reclusión mayor especial de 16 a 25 años cuando el incendio haya causado la muerte de 1 o más personas.</a:t>
            </a:r>
            <a:endParaRPr lang="es-ES_tradnl" b="1" dirty="0">
              <a:solidFill>
                <a:schemeClr val="bg1"/>
              </a:solidFill>
            </a:endParaRPr>
          </a:p>
        </p:txBody>
      </p:sp>
      <p:sp>
        <p:nvSpPr>
          <p:cNvPr id="11" name="10 Rectángulo"/>
          <p:cNvSpPr/>
          <p:nvPr/>
        </p:nvSpPr>
        <p:spPr>
          <a:xfrm>
            <a:off x="3071802" y="3786190"/>
            <a:ext cx="5286412" cy="1261884"/>
          </a:xfrm>
          <a:prstGeom prst="rect">
            <a:avLst/>
          </a:prstGeom>
          <a:solidFill>
            <a:srgbClr val="FCDCC8"/>
          </a:solidFill>
          <a:ln>
            <a:solidFill>
              <a:schemeClr val="bg2"/>
            </a:solidFill>
          </a:ln>
        </p:spPr>
        <p:txBody>
          <a:bodyPr wrap="square">
            <a:spAutoFit/>
          </a:bodyPr>
          <a:lstStyle/>
          <a:p>
            <a:pPr algn="ctr"/>
            <a:r>
              <a:rPr lang="es-ES_tradnl" sz="1600" b="1" dirty="0" smtClean="0">
                <a:solidFill>
                  <a:schemeClr val="bg1"/>
                </a:solidFill>
              </a:rPr>
              <a:t>Ley Forestal </a:t>
            </a:r>
          </a:p>
          <a:p>
            <a:pPr algn="just"/>
            <a:r>
              <a:rPr lang="es-ES" sz="1200" b="1" dirty="0" smtClean="0">
                <a:solidFill>
                  <a:schemeClr val="bg1"/>
                </a:solidFill>
              </a:rPr>
              <a:t>Acorde a la Ley Forestal (2004), según su artículo Nº 57, se establece la siguiente obligación pública:</a:t>
            </a:r>
            <a:endParaRPr lang="es-ES_tradnl" sz="1200" b="1" dirty="0" smtClean="0">
              <a:solidFill>
                <a:schemeClr val="bg1"/>
              </a:solidFill>
            </a:endParaRPr>
          </a:p>
          <a:p>
            <a:pPr algn="just"/>
            <a:r>
              <a:rPr lang="es-ES" sz="1200" b="1" dirty="0" smtClean="0">
                <a:solidFill>
                  <a:schemeClr val="bg1"/>
                </a:solidFill>
              </a:rPr>
              <a:t>El Ministerio del Ambiente prevendrá y controlará los incendios forestales,  plagas, enfermedades y riesgos en general que puedan  afectar a los bosques y vegetación natural.</a:t>
            </a:r>
            <a:endParaRPr lang="es-ES_tradnl" b="1" dirty="0">
              <a:solidFill>
                <a:schemeClr val="bg1"/>
              </a:solidFill>
            </a:endParaRPr>
          </a:p>
        </p:txBody>
      </p:sp>
      <p:sp>
        <p:nvSpPr>
          <p:cNvPr id="12" name="11 Rectángulo"/>
          <p:cNvSpPr/>
          <p:nvPr/>
        </p:nvSpPr>
        <p:spPr>
          <a:xfrm>
            <a:off x="714348" y="4214818"/>
            <a:ext cx="1444626" cy="369332"/>
          </a:xfrm>
          <a:prstGeom prst="rect">
            <a:avLst/>
          </a:prstGeom>
          <a:solidFill>
            <a:srgbClr val="92D050"/>
          </a:solidFill>
          <a:ln>
            <a:solidFill>
              <a:schemeClr val="bg2"/>
            </a:solidFill>
          </a:ln>
        </p:spPr>
        <p:txBody>
          <a:bodyPr wrap="none">
            <a:spAutoFit/>
          </a:bodyPr>
          <a:lstStyle/>
          <a:p>
            <a:r>
              <a:rPr lang="es-ES_tradnl" b="1" dirty="0" smtClean="0">
                <a:solidFill>
                  <a:schemeClr val="bg1"/>
                </a:solidFill>
              </a:rPr>
              <a:t>Marco  Legal</a:t>
            </a:r>
            <a:endParaRPr lang="es-ES_tradnl" b="1" dirty="0">
              <a:solidFill>
                <a:schemeClr val="bg1"/>
              </a:solidFill>
            </a:endParaRPr>
          </a:p>
        </p:txBody>
      </p:sp>
      <p:cxnSp>
        <p:nvCxnSpPr>
          <p:cNvPr id="23" name="22 Conector recto"/>
          <p:cNvCxnSpPr>
            <a:stCxn id="12" idx="3"/>
            <a:endCxn id="11" idx="1"/>
          </p:cNvCxnSpPr>
          <p:nvPr/>
        </p:nvCxnSpPr>
        <p:spPr>
          <a:xfrm>
            <a:off x="2158974" y="4399484"/>
            <a:ext cx="912828" cy="176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a:stCxn id="12" idx="3"/>
            <a:endCxn id="10" idx="1"/>
          </p:cNvCxnSpPr>
          <p:nvPr/>
        </p:nvCxnSpPr>
        <p:spPr>
          <a:xfrm flipV="1">
            <a:off x="2158974" y="3003761"/>
            <a:ext cx="912828" cy="139572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37 Rectángulo"/>
          <p:cNvSpPr/>
          <p:nvPr/>
        </p:nvSpPr>
        <p:spPr>
          <a:xfrm>
            <a:off x="3071802" y="5214950"/>
            <a:ext cx="5286412" cy="1107996"/>
          </a:xfrm>
          <a:prstGeom prst="rect">
            <a:avLst/>
          </a:prstGeom>
          <a:solidFill>
            <a:schemeClr val="accent3">
              <a:lumMod val="60000"/>
              <a:lumOff val="40000"/>
            </a:schemeClr>
          </a:solidFill>
          <a:ln>
            <a:solidFill>
              <a:schemeClr val="bg2"/>
            </a:solidFill>
          </a:ln>
        </p:spPr>
        <p:txBody>
          <a:bodyPr wrap="square">
            <a:spAutoFit/>
          </a:bodyPr>
          <a:lstStyle/>
          <a:p>
            <a:pPr algn="ctr"/>
            <a:r>
              <a:rPr lang="es-EC" b="1" dirty="0" smtClean="0">
                <a:solidFill>
                  <a:schemeClr val="bg1"/>
                </a:solidFill>
              </a:rPr>
              <a:t>Ordenanza Municipal Nº 0011</a:t>
            </a:r>
          </a:p>
          <a:p>
            <a:pPr algn="just"/>
            <a:r>
              <a:rPr lang="es-ES" sz="1200" b="1" dirty="0" smtClean="0">
                <a:solidFill>
                  <a:schemeClr val="bg1"/>
                </a:solidFill>
              </a:rPr>
              <a:t>Art. 1.- Dictar […]medidas de carácter urgente y transitorio para enfrentar la emergencia como consecuencia de los incendios forestales que se viene dando en el territorio del Distrito Metropolitano de Quito, hasta cuando estos eventos sean superados:</a:t>
            </a:r>
            <a:endParaRPr lang="es-EC" b="1" dirty="0" smtClean="0">
              <a:solidFill>
                <a:schemeClr val="bg1"/>
              </a:solidFill>
            </a:endParaRPr>
          </a:p>
        </p:txBody>
      </p:sp>
      <p:cxnSp>
        <p:nvCxnSpPr>
          <p:cNvPr id="45" name="44 Conector recto"/>
          <p:cNvCxnSpPr>
            <a:stCxn id="12" idx="3"/>
            <a:endCxn id="38" idx="1"/>
          </p:cNvCxnSpPr>
          <p:nvPr/>
        </p:nvCxnSpPr>
        <p:spPr>
          <a:xfrm>
            <a:off x="2158974" y="4399484"/>
            <a:ext cx="912828" cy="136946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lide(fromBottom)">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ox(in)">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ox(i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box(in)">
                                      <p:cBhvr>
                                        <p:cTn id="47" dur="500"/>
                                        <p:tgtEl>
                                          <p:spTgt spid="4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blinds(horizontal)">
                                      <p:cBhvr>
                                        <p:cTn id="5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24577" grpId="0"/>
      <p:bldP spid="10" grpId="0" animBg="1"/>
      <p:bldP spid="11" grpId="0" animBg="1"/>
      <p:bldP spid="12" grpId="0" animBg="1"/>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229600" cy="785818"/>
          </a:xfrm>
        </p:spPr>
        <p:txBody>
          <a:bodyPr>
            <a:normAutofit/>
          </a:bodyPr>
          <a:lstStyle/>
          <a:p>
            <a:pPr algn="ctr"/>
            <a:r>
              <a:rPr lang="es-ES" sz="3600" dirty="0" smtClean="0">
                <a:solidFill>
                  <a:srgbClr val="00B0F0"/>
                </a:solidFill>
              </a:rPr>
              <a:t>MARCO REFERENCIAL</a:t>
            </a:r>
            <a:endParaRPr lang="es-ES" sz="3600" dirty="0">
              <a:solidFill>
                <a:srgbClr val="00B0F0"/>
              </a:solidFill>
            </a:endParaRPr>
          </a:p>
        </p:txBody>
      </p:sp>
      <p:sp>
        <p:nvSpPr>
          <p:cNvPr id="24" name="Text Box 8"/>
          <p:cNvSpPr txBox="1">
            <a:spLocks noChangeArrowheads="1"/>
          </p:cNvSpPr>
          <p:nvPr/>
        </p:nvSpPr>
        <p:spPr bwMode="auto">
          <a:xfrm>
            <a:off x="285720" y="2928934"/>
            <a:ext cx="2643206" cy="1857388"/>
          </a:xfrm>
          <a:prstGeom prst="rect">
            <a:avLst/>
          </a:prstGeom>
          <a:solidFill>
            <a:schemeClr val="accent4">
              <a:lumMod val="40000"/>
              <a:lumOff val="60000"/>
            </a:schemeClr>
          </a:solidFill>
          <a:ln>
            <a:headEnd/>
            <a:tailEn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anchor="t" anchorCtr="0" compatLnSpc="1">
            <a:prstTxWarp prst="textNoShape">
              <a:avLst/>
            </a:prstTxWarp>
          </a:bodyPr>
          <a:lstStyle/>
          <a:p>
            <a:pPr algn="ctr"/>
            <a:r>
              <a:rPr lang="es-ES" sz="1600" dirty="0" smtClean="0">
                <a:solidFill>
                  <a:schemeClr val="bg1"/>
                </a:solidFill>
              </a:rPr>
              <a:t>¿</a:t>
            </a:r>
            <a:r>
              <a:rPr lang="es-ES" sz="1400" dirty="0" smtClean="0">
                <a:solidFill>
                  <a:schemeClr val="bg1"/>
                </a:solidFill>
              </a:rPr>
              <a:t>Las amenazas de carácter </a:t>
            </a:r>
            <a:r>
              <a:rPr lang="es-ES" sz="1400" dirty="0" err="1" smtClean="0">
                <a:solidFill>
                  <a:schemeClr val="bg1"/>
                </a:solidFill>
              </a:rPr>
              <a:t>antrópico</a:t>
            </a:r>
            <a:r>
              <a:rPr lang="es-ES" sz="1400" dirty="0" smtClean="0">
                <a:solidFill>
                  <a:schemeClr val="bg1"/>
                </a:solidFill>
              </a:rPr>
              <a:t> inciden significativamente en la ocurrencia de incendios forestales en el sector norte (Administración Zonal “Eugenio Espejo”) del Distrito Metropolitano de Quito?</a:t>
            </a:r>
            <a:endParaRPr lang="es-ES_tradnl" sz="1400" dirty="0" smtClean="0">
              <a:solidFill>
                <a:schemeClr val="bg1"/>
              </a:solidFill>
            </a:endParaRPr>
          </a:p>
          <a:p>
            <a:r>
              <a:rPr lang="es-ES" sz="1400" b="1" dirty="0" smtClean="0">
                <a:solidFill>
                  <a:schemeClr val="bg1"/>
                </a:solidFill>
              </a:rPr>
              <a:t> </a:t>
            </a:r>
            <a:endParaRPr lang="es-ES_tradnl" sz="1400" dirty="0" smtClean="0">
              <a:solidFill>
                <a:schemeClr val="bg1"/>
              </a:solidFill>
            </a:endParaRPr>
          </a:p>
          <a:p>
            <a:pPr algn="ctr" fontAlgn="base">
              <a:spcBef>
                <a:spcPct val="0"/>
              </a:spcBef>
              <a:spcAft>
                <a:spcPct val="0"/>
              </a:spcAft>
            </a:pPr>
            <a:endParaRPr kumimoji="0" lang="es-ES" sz="1600" b="0" i="0" u="none" strike="noStrike" cap="none" normalizeH="0" baseline="0" dirty="0" smtClean="0">
              <a:ln>
                <a:noFill/>
              </a:ln>
              <a:solidFill>
                <a:schemeClr val="bg1"/>
              </a:solidFill>
              <a:effectLst/>
            </a:endParaRPr>
          </a:p>
        </p:txBody>
      </p:sp>
      <p:cxnSp>
        <p:nvCxnSpPr>
          <p:cNvPr id="39" name="38 Conector recto de flecha"/>
          <p:cNvCxnSpPr/>
          <p:nvPr/>
        </p:nvCxnSpPr>
        <p:spPr>
          <a:xfrm>
            <a:off x="2928926" y="3857628"/>
            <a:ext cx="5715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5" name="14 Imagen"/>
          <p:cNvPicPr/>
          <p:nvPr/>
        </p:nvPicPr>
        <p:blipFill>
          <a:blip r:embed="rId2"/>
          <a:srcRect l="16967" t="31084" r="11558" b="19036"/>
          <a:stretch>
            <a:fillRect/>
          </a:stretch>
        </p:blipFill>
        <p:spPr bwMode="auto">
          <a:xfrm>
            <a:off x="3500430" y="1857364"/>
            <a:ext cx="5088596" cy="3643338"/>
          </a:xfrm>
          <a:prstGeom prst="rect">
            <a:avLst/>
          </a:prstGeom>
          <a:solidFill>
            <a:schemeClr val="accent4">
              <a:lumMod val="75000"/>
            </a:schemeClr>
          </a:solidFill>
          <a:ln w="9525">
            <a:noFill/>
            <a:miter lim="800000"/>
            <a:headEnd/>
            <a:tailEnd/>
          </a:ln>
          <a:effectLst>
            <a:innerShdw blurRad="114300">
              <a:prstClr val="black"/>
            </a:innerShdw>
          </a:effectLst>
          <a:scene3d>
            <a:camera prst="orthographicFront"/>
            <a:lightRig rig="threePt" dir="t"/>
          </a:scene3d>
          <a:sp3d prstMaterial="dkEdge"/>
        </p:spPr>
      </p:pic>
      <p:sp>
        <p:nvSpPr>
          <p:cNvPr id="6" name="1 Título"/>
          <p:cNvSpPr txBox="1">
            <a:spLocks/>
          </p:cNvSpPr>
          <p:nvPr/>
        </p:nvSpPr>
        <p:spPr>
          <a:xfrm>
            <a:off x="714348" y="1000108"/>
            <a:ext cx="7748934" cy="500066"/>
          </a:xfrm>
          <a:prstGeom prst="rect">
            <a:avLst/>
          </a:prstGeom>
        </p:spPr>
        <p:txBody>
          <a:bodyPr vert="horz" lIns="0" tIns="9144" rIns="0" bIns="9144" anchor="b">
            <a:noAutofit/>
          </a:bodyPr>
          <a:lstStyle/>
          <a:p>
            <a:pPr marL="0" marR="0" lvl="1" indent="0" algn="ctr" defTabSz="914400" rtl="0" eaLnBrk="0" fontAlgn="auto" latinLnBrk="0" hangingPunct="1">
              <a:lnSpc>
                <a:spcPct val="100000"/>
              </a:lnSpc>
              <a:spcBef>
                <a:spcPct val="0"/>
              </a:spcBef>
              <a:spcAft>
                <a:spcPts val="0"/>
              </a:spcAft>
              <a:buClrTx/>
              <a:buSzTx/>
              <a:buFontTx/>
              <a:buNone/>
              <a:tabLst/>
              <a:defRPr/>
            </a:pPr>
            <a:r>
              <a:rPr lang="es-ES" sz="32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Pregunta de INVESTIGACIÓN</a:t>
            </a:r>
            <a:endParaRPr kumimoji="0" lang="es-ES" sz="1050" b="0" i="0" u="none" strike="noStrike" kern="0" cap="none" spc="0" normalizeH="0" baseline="0" noProof="0" dirty="0">
              <a:ln>
                <a:noFill/>
              </a:ln>
              <a:solidFill>
                <a:sysClr val="windowText" lastClr="000000"/>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ox(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96" name="Text Box 12"/>
          <p:cNvSpPr txBox="1">
            <a:spLocks noChangeArrowheads="1"/>
          </p:cNvSpPr>
          <p:nvPr/>
        </p:nvSpPr>
        <p:spPr bwMode="auto">
          <a:xfrm>
            <a:off x="500034" y="2571744"/>
            <a:ext cx="1285884" cy="785818"/>
          </a:xfrm>
          <a:prstGeom prst="rect">
            <a:avLst/>
          </a:prstGeom>
          <a:solidFill>
            <a:srgbClr val="CFFDC7"/>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b="1" i="0" u="none" strike="noStrike" cap="none" normalizeH="0" baseline="0" dirty="0" smtClean="0">
                <a:ln>
                  <a:noFill/>
                </a:ln>
                <a:solidFill>
                  <a:schemeClr val="bg1"/>
                </a:solidFill>
                <a:effectLst/>
              </a:rPr>
              <a:t>TIPO DE </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es-ES" b="1" i="0" u="none" strike="noStrike" cap="none" normalizeH="0" baseline="0" dirty="0" smtClean="0">
                <a:ln>
                  <a:noFill/>
                </a:ln>
                <a:solidFill>
                  <a:schemeClr val="bg1"/>
                </a:solidFill>
                <a:effectLst/>
              </a:rPr>
              <a:t>ESTUDIOS</a:t>
            </a:r>
          </a:p>
        </p:txBody>
      </p:sp>
      <p:sp>
        <p:nvSpPr>
          <p:cNvPr id="16399" name="Text Box 15"/>
          <p:cNvSpPr txBox="1">
            <a:spLocks noChangeArrowheads="1"/>
          </p:cNvSpPr>
          <p:nvPr/>
        </p:nvSpPr>
        <p:spPr bwMode="auto">
          <a:xfrm>
            <a:off x="428596" y="4929198"/>
            <a:ext cx="2135188" cy="620489"/>
          </a:xfrm>
          <a:prstGeom prst="rect">
            <a:avLst/>
          </a:prstGeom>
          <a:solidFill>
            <a:srgbClr val="FBAB9B"/>
          </a:solidFill>
          <a:ln>
            <a:solidFill>
              <a:srgbClr val="FF0000"/>
            </a:solidFill>
            <a:headEnd/>
            <a:tailEn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s-ES" b="1" i="0" u="none" strike="noStrike" cap="none" normalizeH="0" baseline="0" dirty="0" smtClean="0">
                <a:ln>
                  <a:noFill/>
                </a:ln>
                <a:solidFill>
                  <a:schemeClr val="bg1"/>
                </a:solidFill>
                <a:effectLst/>
              </a:rPr>
              <a:t>TÉCNICAS DE INVESTIGACIÓN</a:t>
            </a:r>
          </a:p>
        </p:txBody>
      </p:sp>
      <p:sp>
        <p:nvSpPr>
          <p:cNvPr id="16402" name="Rectangle 18"/>
          <p:cNvSpPr>
            <a:spLocks noChangeArrowheads="1"/>
          </p:cNvSpPr>
          <p:nvPr/>
        </p:nvSpPr>
        <p:spPr bwMode="auto">
          <a:xfrm>
            <a:off x="2214546" y="1214422"/>
            <a:ext cx="4786346" cy="461665"/>
          </a:xfrm>
          <a:prstGeom prst="rect">
            <a:avLst/>
          </a:prstGeom>
          <a:solidFill>
            <a:srgbClr val="92D050"/>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1200" b="1" dirty="0" smtClean="0">
                <a:solidFill>
                  <a:schemeClr val="bg1"/>
                </a:solidFill>
              </a:rPr>
              <a:t>Por los objetivos: </a:t>
            </a:r>
            <a:r>
              <a:rPr lang="es-ES" sz="1200" dirty="0" smtClean="0">
                <a:solidFill>
                  <a:schemeClr val="bg1"/>
                </a:solidFill>
              </a:rPr>
              <a:t>Es</a:t>
            </a:r>
            <a:r>
              <a:rPr lang="es-ES" sz="1200" b="1" dirty="0" smtClean="0">
                <a:solidFill>
                  <a:schemeClr val="bg1"/>
                </a:solidFill>
              </a:rPr>
              <a:t> </a:t>
            </a:r>
            <a:r>
              <a:rPr lang="es-ES" sz="1200" dirty="0" smtClean="0">
                <a:solidFill>
                  <a:schemeClr val="bg1"/>
                </a:solidFill>
              </a:rPr>
              <a:t>Aplicada porque se utilizaron conocimientos asimilados por el investigador durante su preparación académica.</a:t>
            </a:r>
            <a:endParaRPr kumimoji="0" lang="es-ES" sz="1200" b="1" i="0" u="none" strike="noStrike" cap="none" normalizeH="0" baseline="0" dirty="0" smtClean="0">
              <a:ln>
                <a:noFill/>
              </a:ln>
              <a:solidFill>
                <a:schemeClr val="bg1"/>
              </a:solidFill>
              <a:effectLst/>
            </a:endParaRPr>
          </a:p>
        </p:txBody>
      </p:sp>
      <p:sp>
        <p:nvSpPr>
          <p:cNvPr id="25" name="Rectangle 18"/>
          <p:cNvSpPr>
            <a:spLocks noChangeArrowheads="1"/>
          </p:cNvSpPr>
          <p:nvPr/>
        </p:nvSpPr>
        <p:spPr bwMode="auto">
          <a:xfrm>
            <a:off x="2214546" y="3714752"/>
            <a:ext cx="4786346" cy="461665"/>
          </a:xfrm>
          <a:prstGeom prst="rect">
            <a:avLst/>
          </a:prstGeom>
          <a:solidFill>
            <a:srgbClr val="FCDCC8"/>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1200" b="1" dirty="0" smtClean="0">
                <a:solidFill>
                  <a:schemeClr val="bg1"/>
                </a:solidFill>
              </a:rPr>
              <a:t>Por el alcance: </a:t>
            </a:r>
            <a:r>
              <a:rPr lang="es-ES" sz="1200" dirty="0" smtClean="0">
                <a:solidFill>
                  <a:schemeClr val="bg1"/>
                </a:solidFill>
              </a:rPr>
              <a:t>Es</a:t>
            </a:r>
            <a:r>
              <a:rPr lang="es-ES" sz="1200" b="1" dirty="0" smtClean="0">
                <a:solidFill>
                  <a:schemeClr val="bg1"/>
                </a:solidFill>
              </a:rPr>
              <a:t> </a:t>
            </a:r>
            <a:r>
              <a:rPr lang="es-ES" sz="1200" dirty="0" smtClean="0">
                <a:solidFill>
                  <a:schemeClr val="bg1"/>
                </a:solidFill>
              </a:rPr>
              <a:t>descriptivo dado que se realizaron observaciones  de las partes en los diferentes aspectos técnicos. </a:t>
            </a:r>
            <a:endParaRPr lang="es-ES" sz="1200" dirty="0">
              <a:solidFill>
                <a:schemeClr val="bg1"/>
              </a:solidFill>
            </a:endParaRPr>
          </a:p>
        </p:txBody>
      </p:sp>
      <p:sp>
        <p:nvSpPr>
          <p:cNvPr id="26" name="Rectangle 18"/>
          <p:cNvSpPr>
            <a:spLocks noChangeArrowheads="1"/>
          </p:cNvSpPr>
          <p:nvPr/>
        </p:nvSpPr>
        <p:spPr bwMode="auto">
          <a:xfrm>
            <a:off x="3214678" y="4929198"/>
            <a:ext cx="4429156" cy="553998"/>
          </a:xfrm>
          <a:prstGeom prst="rect">
            <a:avLst/>
          </a:prstGeom>
          <a:solidFill>
            <a:srgbClr val="92D050"/>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1500" b="1" dirty="0" smtClean="0">
                <a:solidFill>
                  <a:schemeClr val="bg1"/>
                </a:solidFill>
              </a:rPr>
              <a:t>Encuestas a ciudadanía, Entrevistas a Especialistas y observaciones de campo.</a:t>
            </a:r>
            <a:endParaRPr lang="es-ES" sz="1500" b="1" dirty="0">
              <a:solidFill>
                <a:schemeClr val="bg1"/>
              </a:solidFill>
            </a:endParaRPr>
          </a:p>
        </p:txBody>
      </p:sp>
      <p:sp>
        <p:nvSpPr>
          <p:cNvPr id="14" name="1 Título"/>
          <p:cNvSpPr txBox="1">
            <a:spLocks/>
          </p:cNvSpPr>
          <p:nvPr/>
        </p:nvSpPr>
        <p:spPr>
          <a:xfrm>
            <a:off x="357158"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23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METODOLOGÍA</a:t>
            </a:r>
            <a:endParaRPr kumimoji="0" lang="es-ES" sz="123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15" name="Rectangle 18"/>
          <p:cNvSpPr>
            <a:spLocks noChangeArrowheads="1"/>
          </p:cNvSpPr>
          <p:nvPr/>
        </p:nvSpPr>
        <p:spPr bwMode="auto">
          <a:xfrm>
            <a:off x="2214546" y="2071678"/>
            <a:ext cx="4786346" cy="646331"/>
          </a:xfrm>
          <a:prstGeom prst="rect">
            <a:avLst/>
          </a:prstGeom>
          <a:solidFill>
            <a:srgbClr val="AAF2F8"/>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1200" b="1" dirty="0" smtClean="0">
                <a:solidFill>
                  <a:schemeClr val="bg1"/>
                </a:solidFill>
              </a:rPr>
              <a:t>Por el lugar: </a:t>
            </a:r>
            <a:r>
              <a:rPr lang="es-ES" sz="1200" dirty="0" smtClean="0">
                <a:solidFill>
                  <a:schemeClr val="bg1"/>
                </a:solidFill>
              </a:rPr>
              <a:t>Es de campo porque se procedió a levantar información en los sitios de los hechos, utilizando la entrevista en profundidad y las encuestas. </a:t>
            </a:r>
            <a:endParaRPr kumimoji="0" lang="es-ES" sz="1200" b="1" i="0" u="none" strike="noStrike" cap="none" normalizeH="0" baseline="0" dirty="0" smtClean="0">
              <a:ln>
                <a:noFill/>
              </a:ln>
              <a:solidFill>
                <a:schemeClr val="bg1"/>
              </a:solidFill>
              <a:effectLst/>
            </a:endParaRPr>
          </a:p>
        </p:txBody>
      </p:sp>
      <p:sp>
        <p:nvSpPr>
          <p:cNvPr id="16" name="Rectangle 18"/>
          <p:cNvSpPr>
            <a:spLocks noChangeArrowheads="1"/>
          </p:cNvSpPr>
          <p:nvPr/>
        </p:nvSpPr>
        <p:spPr bwMode="auto">
          <a:xfrm>
            <a:off x="2214546" y="3000372"/>
            <a:ext cx="4786346" cy="461665"/>
          </a:xfrm>
          <a:prstGeom prst="rect">
            <a:avLst/>
          </a:prstGeom>
          <a:solidFill>
            <a:schemeClr val="accent4">
              <a:lumMod val="60000"/>
              <a:lumOff val="40000"/>
            </a:schemeClr>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1200" b="1" dirty="0" smtClean="0">
                <a:solidFill>
                  <a:schemeClr val="bg1"/>
                </a:solidFill>
              </a:rPr>
              <a:t>Por la naturaleza: </a:t>
            </a:r>
            <a:r>
              <a:rPr lang="es-ES" sz="1200" dirty="0" smtClean="0">
                <a:solidFill>
                  <a:schemeClr val="bg1"/>
                </a:solidFill>
              </a:rPr>
              <a:t>Es</a:t>
            </a:r>
            <a:r>
              <a:rPr lang="es-ES" sz="1200" b="1" dirty="0" smtClean="0">
                <a:solidFill>
                  <a:schemeClr val="bg1"/>
                </a:solidFill>
              </a:rPr>
              <a:t> </a:t>
            </a:r>
            <a:r>
              <a:rPr lang="es-ES" sz="1200" dirty="0" smtClean="0">
                <a:solidFill>
                  <a:schemeClr val="bg1"/>
                </a:solidFill>
              </a:rPr>
              <a:t>documental, ya que tienen como origen directo y principal de información la revisión de fuentes documentales.</a:t>
            </a:r>
            <a:endParaRPr lang="es-ES" sz="1200" b="1" dirty="0" smtClean="0">
              <a:solidFill>
                <a:schemeClr val="bg1"/>
              </a:solidFill>
            </a:endParaRPr>
          </a:p>
        </p:txBody>
      </p:sp>
      <p:cxnSp>
        <p:nvCxnSpPr>
          <p:cNvPr id="17" name="16 Conector recto de flecha"/>
          <p:cNvCxnSpPr>
            <a:endCxn id="16402" idx="1"/>
          </p:cNvCxnSpPr>
          <p:nvPr/>
        </p:nvCxnSpPr>
        <p:spPr>
          <a:xfrm rot="5400000" flipH="1" flipV="1">
            <a:off x="1329832" y="1901344"/>
            <a:ext cx="1340803" cy="42862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17 Conector recto de flecha"/>
          <p:cNvCxnSpPr>
            <a:endCxn id="15" idx="1"/>
          </p:cNvCxnSpPr>
          <p:nvPr/>
        </p:nvCxnSpPr>
        <p:spPr>
          <a:xfrm rot="5400000" flipH="1" flipV="1">
            <a:off x="1768906" y="2411856"/>
            <a:ext cx="462652"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recto de flecha"/>
          <p:cNvCxnSpPr>
            <a:endCxn id="16" idx="1"/>
          </p:cNvCxnSpPr>
          <p:nvPr/>
        </p:nvCxnSpPr>
        <p:spPr>
          <a:xfrm>
            <a:off x="1785918" y="2857496"/>
            <a:ext cx="428628" cy="37370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a:endCxn id="25" idx="1"/>
          </p:cNvCxnSpPr>
          <p:nvPr/>
        </p:nvCxnSpPr>
        <p:spPr>
          <a:xfrm rot="16200000" flipH="1">
            <a:off x="1456188" y="3187226"/>
            <a:ext cx="1088089"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37 Conector recto de flecha"/>
          <p:cNvCxnSpPr>
            <a:stCxn id="16399" idx="3"/>
            <a:endCxn id="26" idx="1"/>
          </p:cNvCxnSpPr>
          <p:nvPr/>
        </p:nvCxnSpPr>
        <p:spPr>
          <a:xfrm flipV="1">
            <a:off x="2563784" y="5206197"/>
            <a:ext cx="650894" cy="332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396"/>
                                        </p:tgtEl>
                                        <p:attrNameLst>
                                          <p:attrName>style.visibility</p:attrName>
                                        </p:attrNameLst>
                                      </p:cBhvr>
                                      <p:to>
                                        <p:strVal val="visible"/>
                                      </p:to>
                                    </p:set>
                                    <p:animEffect transition="in" filter="box(in)">
                                      <p:cBhvr>
                                        <p:cTn id="12" dur="2000"/>
                                        <p:tgtEl>
                                          <p:spTgt spid="1639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16402"/>
                                        </p:tgtEl>
                                        <p:attrNameLst>
                                          <p:attrName>style.visibility</p:attrName>
                                        </p:attrNameLst>
                                      </p:cBhvr>
                                      <p:to>
                                        <p:strVal val="visible"/>
                                      </p:to>
                                    </p:set>
                                    <p:animEffect transition="in" filter="slide(fromBottom)">
                                      <p:cBhvr>
                                        <p:cTn id="21" dur="1000"/>
                                        <p:tgtEl>
                                          <p:spTgt spid="1640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slide(fromBottom)">
                                      <p:cBhvr>
                                        <p:cTn id="30" dur="1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slide(fromBottom)">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slide(fromBottom)">
                                      <p:cBhvr>
                                        <p:cTn id="48" dur="10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16399"/>
                                        </p:tgtEl>
                                        <p:attrNameLst>
                                          <p:attrName>style.visibility</p:attrName>
                                        </p:attrNameLst>
                                      </p:cBhvr>
                                      <p:to>
                                        <p:strVal val="visible"/>
                                      </p:to>
                                    </p:set>
                                    <p:animEffect transition="in" filter="box(in)">
                                      <p:cBhvr>
                                        <p:cTn id="53" dur="2000"/>
                                        <p:tgtEl>
                                          <p:spTgt spid="16399"/>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slide(fromBottom)">
                                      <p:cBhvr>
                                        <p:cTn id="62"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6" grpId="0" animBg="1"/>
      <p:bldP spid="16399" grpId="0" animBg="1"/>
      <p:bldP spid="16402" grpId="0" animBg="1"/>
      <p:bldP spid="25" grpId="0" animBg="1"/>
      <p:bldP spid="26" grpId="0" animBg="1"/>
      <p:bldP spid="14" grpId="0"/>
      <p:bldP spid="15"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1 Título"/>
          <p:cNvSpPr txBox="1">
            <a:spLocks/>
          </p:cNvSpPr>
          <p:nvPr/>
        </p:nvSpPr>
        <p:spPr>
          <a:xfrm>
            <a:off x="357158" y="21429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23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METODOLOGÍA</a:t>
            </a:r>
            <a:endParaRPr kumimoji="0" lang="es-ES" sz="123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14" name="1 Título"/>
          <p:cNvSpPr>
            <a:spLocks noGrp="1"/>
          </p:cNvSpPr>
          <p:nvPr>
            <p:ph type="ctrTitle"/>
          </p:nvPr>
        </p:nvSpPr>
        <p:spPr>
          <a:xfrm>
            <a:off x="714348" y="928670"/>
            <a:ext cx="7215238" cy="500066"/>
          </a:xfrm>
        </p:spPr>
        <p:txBody>
          <a:bodyPr>
            <a:noAutofit/>
          </a:bodyPr>
          <a:lstStyle/>
          <a:p>
            <a:pPr lvl="1" algn="ctr" rtl="0" eaLnBrk="0">
              <a:spcBef>
                <a:spcPct val="0"/>
              </a:spcBef>
            </a:pPr>
            <a:r>
              <a:rPr lang="es-ES" sz="3200" b="1" kern="1200"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POBLACION  y  </a:t>
            </a:r>
            <a:r>
              <a:rPr lang="es-ES" sz="3200" b="1" kern="1200" cap="all"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rPr>
              <a:t>MUESTRA</a:t>
            </a:r>
            <a:r>
              <a:rPr lang="es-ES_tradnl" sz="3200" b="1" kern="1200" cap="all"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rPr>
              <a:t/>
            </a:r>
            <a:br>
              <a:rPr lang="es-ES_tradnl" sz="3200" b="1" kern="1200" cap="all"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rPr>
            </a:br>
            <a:r>
              <a:rPr lang="es-ES" sz="3200" b="1" kern="1200"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 </a:t>
            </a:r>
            <a:r>
              <a:rPr lang="es-ES_tradnl" sz="3200" b="1" kern="1200"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
            </a:r>
            <a:br>
              <a:rPr lang="es-ES_tradnl" sz="3200" b="1" kern="1200"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br>
            <a:r>
              <a:rPr lang="es-ES" cap="none" dirty="0" smtClean="0">
                <a:ln w="1905"/>
                <a:solidFill>
                  <a:schemeClr val="bg1"/>
                </a:solidFill>
                <a:effectLst>
                  <a:innerShdw blurRad="69850" dist="43180" dir="5400000">
                    <a:srgbClr val="000000">
                      <a:alpha val="65000"/>
                    </a:srgbClr>
                  </a:innerShdw>
                </a:effectLst>
                <a:latin typeface="+mn-lt"/>
              </a:rPr>
              <a:t> </a:t>
            </a:r>
            <a:r>
              <a:rPr lang="es-ES" sz="1050" cap="none" dirty="0" smtClean="0">
                <a:ln w="1905"/>
                <a:solidFill>
                  <a:sysClr val="windowText" lastClr="000000"/>
                </a:solidFill>
                <a:effectLst>
                  <a:innerShdw blurRad="69850" dist="43180" dir="5400000">
                    <a:srgbClr val="000000">
                      <a:alpha val="65000"/>
                    </a:srgbClr>
                  </a:innerShdw>
                </a:effectLst>
                <a:latin typeface="+mn-lt"/>
              </a:rPr>
              <a:t/>
            </a:r>
            <a:br>
              <a:rPr lang="es-ES" sz="1050" cap="none" dirty="0" smtClean="0">
                <a:ln w="1905"/>
                <a:solidFill>
                  <a:sysClr val="windowText" lastClr="000000"/>
                </a:solidFill>
                <a:effectLst>
                  <a:innerShdw blurRad="69850" dist="43180" dir="5400000">
                    <a:srgbClr val="000000">
                      <a:alpha val="65000"/>
                    </a:srgbClr>
                  </a:innerShdw>
                </a:effectLst>
                <a:latin typeface="+mn-lt"/>
              </a:rPr>
            </a:br>
            <a:r>
              <a:rPr lang="es-ES" sz="1050" b="0" cap="none"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mn-lt"/>
              </a:rPr>
              <a:t/>
            </a:r>
            <a:br>
              <a:rPr lang="es-ES" sz="1050" b="0" cap="none"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mn-lt"/>
              </a:rPr>
            </a:br>
            <a:r>
              <a:rPr lang="es-ES" sz="1050" b="0" cap="none"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mn-lt"/>
              </a:rPr>
              <a:t/>
            </a:r>
            <a:br>
              <a:rPr lang="es-ES" sz="1050" b="0" cap="none"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latin typeface="+mn-lt"/>
              </a:rPr>
            </a:br>
            <a:r>
              <a:rPr lang="es-ES" sz="1050" b="0" cap="none"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rPr>
              <a:t/>
            </a:r>
            <a:br>
              <a:rPr lang="es-ES" sz="1050" b="0" cap="none" dirty="0" smtClean="0">
                <a:ln w="18415" cmpd="sng">
                  <a:solidFill>
                    <a:srgbClr val="FFFFFF"/>
                  </a:solidFill>
                  <a:prstDash val="solid"/>
                </a:ln>
                <a:solidFill>
                  <a:sysClr val="windowText" lastClr="000000"/>
                </a:solidFill>
                <a:effectLst>
                  <a:outerShdw blurRad="63500" dir="3600000" algn="tl" rotWithShape="0">
                    <a:srgbClr val="000000">
                      <a:alpha val="70000"/>
                    </a:srgbClr>
                  </a:outerShdw>
                </a:effectLst>
              </a:rPr>
            </a:br>
            <a:endParaRPr lang="es-ES" sz="1050" dirty="0">
              <a:solidFill>
                <a:sysClr val="windowText" lastClr="000000"/>
              </a:solidFill>
            </a:endParaRPr>
          </a:p>
        </p:txBody>
      </p:sp>
      <p:pic>
        <p:nvPicPr>
          <p:cNvPr id="18" name="17 Imagen"/>
          <p:cNvPicPr/>
          <p:nvPr/>
        </p:nvPicPr>
        <p:blipFill>
          <a:blip r:embed="rId2"/>
          <a:srcRect/>
          <a:stretch>
            <a:fillRect/>
          </a:stretch>
        </p:blipFill>
        <p:spPr bwMode="auto">
          <a:xfrm>
            <a:off x="5072066" y="1643050"/>
            <a:ext cx="3218180" cy="629285"/>
          </a:xfrm>
          <a:prstGeom prst="rect">
            <a:avLst/>
          </a:prstGeom>
          <a:solidFill>
            <a:srgbClr val="92D050"/>
          </a:solidFill>
          <a:ln w="9525" cmpd="sng">
            <a:solidFill>
              <a:srgbClr val="4F81BD"/>
            </a:solidFill>
            <a:miter lim="800000"/>
            <a:headEnd/>
            <a:tailEnd/>
          </a:ln>
          <a:effectLst/>
        </p:spPr>
      </p:pic>
      <p:sp>
        <p:nvSpPr>
          <p:cNvPr id="13335"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_tradnl"/>
          </a:p>
        </p:txBody>
      </p:sp>
      <p:grpSp>
        <p:nvGrpSpPr>
          <p:cNvPr id="2" name="Group 4"/>
          <p:cNvGrpSpPr>
            <a:grpSpLocks noChangeAspect="1"/>
          </p:cNvGrpSpPr>
          <p:nvPr/>
        </p:nvGrpSpPr>
        <p:grpSpPr bwMode="auto">
          <a:xfrm>
            <a:off x="4572000" y="2500306"/>
            <a:ext cx="2892425" cy="1635125"/>
            <a:chOff x="0" y="0"/>
            <a:chExt cx="4554" cy="2576"/>
          </a:xfrm>
        </p:grpSpPr>
        <p:sp>
          <p:nvSpPr>
            <p:cNvPr id="13334" name="AutoShape 22"/>
            <p:cNvSpPr>
              <a:spLocks noChangeAspect="1" noChangeArrowheads="1" noTextEdit="1"/>
            </p:cNvSpPr>
            <p:nvPr/>
          </p:nvSpPr>
          <p:spPr bwMode="auto">
            <a:xfrm>
              <a:off x="0" y="0"/>
              <a:ext cx="4554" cy="2576"/>
            </a:xfrm>
            <a:prstGeom prst="rect">
              <a:avLst/>
            </a:prstGeom>
            <a:noFill/>
          </p:spPr>
          <p:txBody>
            <a:bodyPr vert="horz" wrap="square" lIns="91440" tIns="45720" rIns="91440" bIns="45720" numCol="1" anchor="t" anchorCtr="0" compatLnSpc="1">
              <a:prstTxWarp prst="textNoShape">
                <a:avLst/>
              </a:prstTxWarp>
            </a:bodyPr>
            <a:lstStyle/>
            <a:p>
              <a:endParaRPr lang="es-ES_tradnl"/>
            </a:p>
          </p:txBody>
        </p:sp>
        <p:sp>
          <p:nvSpPr>
            <p:cNvPr id="13333" name="Rectangle 21"/>
            <p:cNvSpPr>
              <a:spLocks noChangeArrowheads="1"/>
            </p:cNvSpPr>
            <p:nvPr/>
          </p:nvSpPr>
          <p:spPr bwMode="auto">
            <a:xfrm>
              <a:off x="2164" y="14"/>
              <a:ext cx="345" cy="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n =</a:t>
              </a:r>
              <a:endParaRPr kumimoji="0" lang="en-US" sz="1800" b="0" i="0" u="none" strike="noStrike" cap="none" normalizeH="0" baseline="0" smtClean="0">
                <a:ln>
                  <a:noFill/>
                </a:ln>
                <a:solidFill>
                  <a:schemeClr val="tx1"/>
                </a:solidFill>
                <a:effectLst/>
                <a:latin typeface="Arial" pitchFamily="34" charset="0"/>
              </a:endParaRPr>
            </a:p>
          </p:txBody>
        </p:sp>
        <p:sp>
          <p:nvSpPr>
            <p:cNvPr id="13332" name="Rectangle 20"/>
            <p:cNvSpPr>
              <a:spLocks noChangeArrowheads="1"/>
            </p:cNvSpPr>
            <p:nvPr/>
          </p:nvSpPr>
          <p:spPr bwMode="auto">
            <a:xfrm>
              <a:off x="3162" y="22"/>
              <a:ext cx="401" cy="5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272</a:t>
              </a:r>
              <a:endParaRPr kumimoji="0" lang="en-US" sz="1800" b="0" i="0" u="none" strike="noStrike" cap="none" normalizeH="0" baseline="0" smtClean="0">
                <a:ln>
                  <a:noFill/>
                </a:ln>
                <a:solidFill>
                  <a:schemeClr val="tx1"/>
                </a:solidFill>
                <a:effectLst/>
                <a:latin typeface="Arial" pitchFamily="34" charset="0"/>
              </a:endParaRPr>
            </a:p>
          </p:txBody>
        </p:sp>
        <p:sp>
          <p:nvSpPr>
            <p:cNvPr id="13331" name="Rectangle 19"/>
            <p:cNvSpPr>
              <a:spLocks noChangeArrowheads="1"/>
            </p:cNvSpPr>
            <p:nvPr/>
          </p:nvSpPr>
          <p:spPr bwMode="auto">
            <a:xfrm>
              <a:off x="2138" y="378"/>
              <a:ext cx="375" cy="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N =</a:t>
              </a:r>
              <a:endParaRPr kumimoji="0" lang="en-US" sz="1800" b="0" i="0" u="none" strike="noStrike" cap="none" normalizeH="0" baseline="0" smtClean="0">
                <a:ln>
                  <a:noFill/>
                </a:ln>
                <a:solidFill>
                  <a:schemeClr val="tx1"/>
                </a:solidFill>
                <a:effectLst/>
                <a:latin typeface="Arial" pitchFamily="34" charset="0"/>
              </a:endParaRPr>
            </a:p>
          </p:txBody>
        </p:sp>
        <p:sp>
          <p:nvSpPr>
            <p:cNvPr id="13330" name="Rectangle 18"/>
            <p:cNvSpPr>
              <a:spLocks noChangeArrowheads="1"/>
            </p:cNvSpPr>
            <p:nvPr/>
          </p:nvSpPr>
          <p:spPr bwMode="auto">
            <a:xfrm>
              <a:off x="2691" y="385"/>
              <a:ext cx="868" cy="5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389.807</a:t>
              </a:r>
              <a:endParaRPr kumimoji="0" lang="en-US" sz="1800" b="0" i="0" u="none" strike="noStrike" cap="none" normalizeH="0" baseline="0" smtClean="0">
                <a:ln>
                  <a:noFill/>
                </a:ln>
                <a:solidFill>
                  <a:schemeClr val="tx1"/>
                </a:solidFill>
                <a:effectLst/>
                <a:latin typeface="Arial" pitchFamily="34" charset="0"/>
              </a:endParaRPr>
            </a:p>
          </p:txBody>
        </p:sp>
        <p:sp>
          <p:nvSpPr>
            <p:cNvPr id="13329" name="Rectangle 17"/>
            <p:cNvSpPr>
              <a:spLocks noChangeArrowheads="1"/>
            </p:cNvSpPr>
            <p:nvPr/>
          </p:nvSpPr>
          <p:spPr bwMode="auto">
            <a:xfrm>
              <a:off x="2164" y="734"/>
              <a:ext cx="345" cy="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Z =</a:t>
              </a:r>
              <a:endParaRPr kumimoji="0" lang="en-US" sz="1800" b="0" i="0" u="none" strike="noStrike" cap="none" normalizeH="0" baseline="0" smtClean="0">
                <a:ln>
                  <a:noFill/>
                </a:ln>
                <a:solidFill>
                  <a:schemeClr val="tx1"/>
                </a:solidFill>
                <a:effectLst/>
                <a:latin typeface="Arial" pitchFamily="34" charset="0"/>
              </a:endParaRPr>
            </a:p>
          </p:txBody>
        </p:sp>
        <p:sp>
          <p:nvSpPr>
            <p:cNvPr id="13328" name="Rectangle 16"/>
            <p:cNvSpPr>
              <a:spLocks noChangeArrowheads="1"/>
            </p:cNvSpPr>
            <p:nvPr/>
          </p:nvSpPr>
          <p:spPr bwMode="auto">
            <a:xfrm>
              <a:off x="3095" y="741"/>
              <a:ext cx="468" cy="5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1,65</a:t>
              </a:r>
              <a:endParaRPr kumimoji="0" lang="en-US" sz="1800" b="0" i="0" u="none" strike="noStrike" cap="none" normalizeH="0" baseline="0" dirty="0" smtClean="0">
                <a:ln>
                  <a:noFill/>
                </a:ln>
                <a:solidFill>
                  <a:schemeClr val="tx1"/>
                </a:solidFill>
                <a:effectLst/>
                <a:latin typeface="Arial" pitchFamily="34" charset="0"/>
              </a:endParaRPr>
            </a:p>
          </p:txBody>
        </p:sp>
        <p:sp>
          <p:nvSpPr>
            <p:cNvPr id="13327" name="Rectangle 15"/>
            <p:cNvSpPr>
              <a:spLocks noChangeArrowheads="1"/>
            </p:cNvSpPr>
            <p:nvPr/>
          </p:nvSpPr>
          <p:spPr bwMode="auto">
            <a:xfrm>
              <a:off x="2164" y="1109"/>
              <a:ext cx="345" cy="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p =</a:t>
              </a:r>
              <a:endParaRPr kumimoji="0" lang="en-US" sz="1800" b="0" i="0" u="none" strike="noStrike" cap="none" normalizeH="0" baseline="0" smtClean="0">
                <a:ln>
                  <a:noFill/>
                </a:ln>
                <a:solidFill>
                  <a:schemeClr val="tx1"/>
                </a:solidFill>
                <a:effectLst/>
                <a:latin typeface="Arial" pitchFamily="34" charset="0"/>
              </a:endParaRPr>
            </a:p>
          </p:txBody>
        </p:sp>
        <p:sp>
          <p:nvSpPr>
            <p:cNvPr id="13326" name="Rectangle 14"/>
            <p:cNvSpPr>
              <a:spLocks noChangeArrowheads="1"/>
            </p:cNvSpPr>
            <p:nvPr/>
          </p:nvSpPr>
          <p:spPr bwMode="auto">
            <a:xfrm>
              <a:off x="3297" y="1116"/>
              <a:ext cx="267" cy="5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50</a:t>
              </a:r>
              <a:endParaRPr kumimoji="0" lang="en-US" sz="1800" b="0" i="0" u="none" strike="noStrike" cap="none" normalizeH="0" baseline="0" dirty="0" smtClean="0">
                <a:ln>
                  <a:noFill/>
                </a:ln>
                <a:solidFill>
                  <a:schemeClr val="tx1"/>
                </a:solidFill>
                <a:effectLst/>
                <a:latin typeface="Arial" pitchFamily="34" charset="0"/>
              </a:endParaRPr>
            </a:p>
          </p:txBody>
        </p:sp>
        <p:sp>
          <p:nvSpPr>
            <p:cNvPr id="13325" name="Rectangle 13"/>
            <p:cNvSpPr>
              <a:spLocks noChangeArrowheads="1"/>
            </p:cNvSpPr>
            <p:nvPr/>
          </p:nvSpPr>
          <p:spPr bwMode="auto">
            <a:xfrm>
              <a:off x="3652" y="1116"/>
              <a:ext cx="214" cy="5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3324" name="Rectangle 12"/>
            <p:cNvSpPr>
              <a:spLocks noChangeArrowheads="1"/>
            </p:cNvSpPr>
            <p:nvPr/>
          </p:nvSpPr>
          <p:spPr bwMode="auto">
            <a:xfrm>
              <a:off x="2164" y="1449"/>
              <a:ext cx="345" cy="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q =</a:t>
              </a:r>
              <a:endParaRPr kumimoji="0" lang="en-US" sz="1800" b="0" i="0" u="none" strike="noStrike" cap="none" normalizeH="0" baseline="0" smtClean="0">
                <a:ln>
                  <a:noFill/>
                </a:ln>
                <a:solidFill>
                  <a:schemeClr val="tx1"/>
                </a:solidFill>
                <a:effectLst/>
                <a:latin typeface="Arial" pitchFamily="34" charset="0"/>
              </a:endParaRPr>
            </a:p>
          </p:txBody>
        </p:sp>
        <p:sp>
          <p:nvSpPr>
            <p:cNvPr id="13323" name="Rectangle 11"/>
            <p:cNvSpPr>
              <a:spLocks noChangeArrowheads="1"/>
            </p:cNvSpPr>
            <p:nvPr/>
          </p:nvSpPr>
          <p:spPr bwMode="auto">
            <a:xfrm>
              <a:off x="3297" y="1456"/>
              <a:ext cx="267" cy="5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endParaRPr>
            </a:p>
          </p:txBody>
        </p:sp>
        <p:sp>
          <p:nvSpPr>
            <p:cNvPr id="13322" name="Rectangle 10"/>
            <p:cNvSpPr>
              <a:spLocks noChangeArrowheads="1"/>
            </p:cNvSpPr>
            <p:nvPr/>
          </p:nvSpPr>
          <p:spPr bwMode="auto">
            <a:xfrm>
              <a:off x="3652" y="1456"/>
              <a:ext cx="214" cy="5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3321" name="Rectangle 9"/>
            <p:cNvSpPr>
              <a:spLocks noChangeArrowheads="1"/>
            </p:cNvSpPr>
            <p:nvPr/>
          </p:nvSpPr>
          <p:spPr bwMode="auto">
            <a:xfrm>
              <a:off x="2150" y="1752"/>
              <a:ext cx="360" cy="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E =</a:t>
              </a:r>
              <a:endParaRPr kumimoji="0" lang="en-US" sz="1800" b="0" i="0" u="none" strike="noStrike" cap="none" normalizeH="0" baseline="0" smtClean="0">
                <a:ln>
                  <a:noFill/>
                </a:ln>
                <a:solidFill>
                  <a:schemeClr val="tx1"/>
                </a:solidFill>
                <a:effectLst/>
                <a:latin typeface="Arial" pitchFamily="34" charset="0"/>
              </a:endParaRPr>
            </a:p>
          </p:txBody>
        </p:sp>
        <p:sp>
          <p:nvSpPr>
            <p:cNvPr id="13320" name="Rectangle 8"/>
            <p:cNvSpPr>
              <a:spLocks noChangeArrowheads="1"/>
            </p:cNvSpPr>
            <p:nvPr/>
          </p:nvSpPr>
          <p:spPr bwMode="auto">
            <a:xfrm>
              <a:off x="3431" y="1759"/>
              <a:ext cx="134" cy="5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endParaRPr>
            </a:p>
          </p:txBody>
        </p:sp>
        <p:sp>
          <p:nvSpPr>
            <p:cNvPr id="13319" name="Rectangle 7"/>
            <p:cNvSpPr>
              <a:spLocks noChangeArrowheads="1"/>
            </p:cNvSpPr>
            <p:nvPr/>
          </p:nvSpPr>
          <p:spPr bwMode="auto">
            <a:xfrm>
              <a:off x="3650" y="1776"/>
              <a:ext cx="196" cy="491"/>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a:t>
              </a:r>
              <a:endParaRPr kumimoji="0" lang="en-US" sz="1800" b="0" i="0" u="none" strike="noStrike" cap="none" normalizeH="0" baseline="0" smtClean="0">
                <a:ln>
                  <a:noFill/>
                </a:ln>
                <a:solidFill>
                  <a:schemeClr val="tx1"/>
                </a:solidFill>
                <a:effectLst/>
                <a:latin typeface="Arial" pitchFamily="34" charset="0"/>
              </a:endParaRPr>
            </a:p>
          </p:txBody>
        </p:sp>
        <p:sp>
          <p:nvSpPr>
            <p:cNvPr id="13318" name="Rectangle 6"/>
            <p:cNvSpPr>
              <a:spLocks noChangeArrowheads="1"/>
            </p:cNvSpPr>
            <p:nvPr/>
          </p:nvSpPr>
          <p:spPr bwMode="auto">
            <a:xfrm>
              <a:off x="53" y="2051"/>
              <a:ext cx="2250" cy="5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Arial" pitchFamily="34" charset="0"/>
                  <a:ea typeface="Times New Roman" pitchFamily="18" charset="0"/>
                  <a:cs typeface="Arial" pitchFamily="34" charset="0"/>
                </a:rPr>
                <a:t>nivel de confianza =</a:t>
              </a:r>
              <a:endParaRPr kumimoji="0" lang="en-US" sz="1800" b="0" i="0" u="none" strike="noStrike" cap="none" normalizeH="0" baseline="0" smtClean="0">
                <a:ln>
                  <a:noFill/>
                </a:ln>
                <a:solidFill>
                  <a:schemeClr val="tx1"/>
                </a:solidFill>
                <a:effectLst/>
                <a:latin typeface="Arial" pitchFamily="34" charset="0"/>
              </a:endParaRPr>
            </a:p>
          </p:txBody>
        </p:sp>
        <p:sp>
          <p:nvSpPr>
            <p:cNvPr id="13317" name="Rectangle 5"/>
            <p:cNvSpPr>
              <a:spLocks noChangeArrowheads="1"/>
            </p:cNvSpPr>
            <p:nvPr/>
          </p:nvSpPr>
          <p:spPr bwMode="auto">
            <a:xfrm>
              <a:off x="2881" y="2058"/>
              <a:ext cx="481" cy="517"/>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Arial" pitchFamily="34" charset="0"/>
                  <a:ea typeface="Times New Roman" pitchFamily="18" charset="0"/>
                  <a:cs typeface="Arial" pitchFamily="34" charset="0"/>
                </a:rPr>
                <a:t>95%</a:t>
              </a:r>
              <a:endParaRPr kumimoji="0" lang="en-US" sz="1800" b="0" i="0" u="none" strike="noStrike" cap="none" normalizeH="0" baseline="0" smtClean="0">
                <a:ln>
                  <a:noFill/>
                </a:ln>
                <a:solidFill>
                  <a:schemeClr val="tx1"/>
                </a:solidFill>
                <a:effectLst/>
                <a:latin typeface="Arial" pitchFamily="34" charset="0"/>
              </a:endParaRPr>
            </a:p>
          </p:txBody>
        </p:sp>
      </p:grpSp>
      <p:pic>
        <p:nvPicPr>
          <p:cNvPr id="13355" name="Picture 43"/>
          <p:cNvPicPr>
            <a:picLocks noChangeAspect="1" noChangeArrowheads="1"/>
          </p:cNvPicPr>
          <p:nvPr/>
        </p:nvPicPr>
        <p:blipFill>
          <a:blip r:embed="rId3"/>
          <a:srcRect/>
          <a:stretch>
            <a:fillRect/>
          </a:stretch>
        </p:blipFill>
        <p:spPr bwMode="auto">
          <a:xfrm>
            <a:off x="2500298" y="5214950"/>
            <a:ext cx="4010025" cy="571500"/>
          </a:xfrm>
          <a:prstGeom prst="rect">
            <a:avLst/>
          </a:prstGeom>
          <a:solidFill>
            <a:srgbClr val="FFFF99"/>
          </a:solidFill>
          <a:ln w="9525">
            <a:noFill/>
            <a:miter lim="800000"/>
            <a:headEnd/>
            <a:tailEnd/>
          </a:ln>
          <a:effectLst/>
        </p:spPr>
      </p:pic>
      <p:pic>
        <p:nvPicPr>
          <p:cNvPr id="13356" name="Picture 44"/>
          <p:cNvPicPr>
            <a:picLocks noChangeAspect="1" noChangeArrowheads="1"/>
          </p:cNvPicPr>
          <p:nvPr/>
        </p:nvPicPr>
        <p:blipFill>
          <a:blip r:embed="rId4"/>
          <a:srcRect/>
          <a:stretch>
            <a:fillRect/>
          </a:stretch>
        </p:blipFill>
        <p:spPr bwMode="auto">
          <a:xfrm>
            <a:off x="2500298" y="5857892"/>
            <a:ext cx="4286136" cy="714356"/>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357158" y="2000240"/>
            <a:ext cx="3133725" cy="2933700"/>
          </a:xfrm>
          <a:prstGeom prst="rect">
            <a:avLst/>
          </a:prstGeom>
          <a:noFill/>
          <a:ln w="9525">
            <a:noFill/>
            <a:miter lim="800000"/>
            <a:headEnd/>
            <a:tailEnd/>
          </a:ln>
          <a:effectLst/>
        </p:spPr>
      </p:pic>
      <p:pic>
        <p:nvPicPr>
          <p:cNvPr id="1030" name="Picture 6"/>
          <p:cNvPicPr>
            <a:picLocks noChangeAspect="1" noChangeArrowheads="1"/>
          </p:cNvPicPr>
          <p:nvPr/>
        </p:nvPicPr>
        <p:blipFill>
          <a:blip r:embed="rId6"/>
          <a:srcRect/>
          <a:stretch>
            <a:fillRect/>
          </a:stretch>
        </p:blipFill>
        <p:spPr bwMode="auto">
          <a:xfrm>
            <a:off x="3428992" y="2000240"/>
            <a:ext cx="952500" cy="29337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slide(fromBottom)">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9"/>
                                        </p:tgtEl>
                                        <p:attrNameLst>
                                          <p:attrName>style.visibility</p:attrName>
                                        </p:attrNameLst>
                                      </p:cBhvr>
                                      <p:to>
                                        <p:strVal val="visible"/>
                                      </p:to>
                                    </p:set>
                                    <p:animEffect transition="in" filter="fade">
                                      <p:cBhvr>
                                        <p:cTn id="19" dur="1000"/>
                                        <p:tgtEl>
                                          <p:spTgt spid="1029"/>
                                        </p:tgtEl>
                                      </p:cBhvr>
                                    </p:animEffect>
                                    <p:anim calcmode="lin" valueType="num">
                                      <p:cBhvr>
                                        <p:cTn id="20" dur="1000" fill="hold"/>
                                        <p:tgtEl>
                                          <p:spTgt spid="1029"/>
                                        </p:tgtEl>
                                        <p:attrNameLst>
                                          <p:attrName>ppt_x</p:attrName>
                                        </p:attrNameLst>
                                      </p:cBhvr>
                                      <p:tavLst>
                                        <p:tav tm="0">
                                          <p:val>
                                            <p:strVal val="#ppt_x"/>
                                          </p:val>
                                        </p:tav>
                                        <p:tav tm="100000">
                                          <p:val>
                                            <p:strVal val="#ppt_x"/>
                                          </p:val>
                                        </p:tav>
                                      </p:tavLst>
                                    </p:anim>
                                    <p:anim calcmode="lin" valueType="num">
                                      <p:cBhvr>
                                        <p:cTn id="21" dur="1000" fill="hold"/>
                                        <p:tgtEl>
                                          <p:spTgt spid="102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13355"/>
                                        </p:tgtEl>
                                        <p:attrNameLst>
                                          <p:attrName>style.visibility</p:attrName>
                                        </p:attrNameLst>
                                      </p:cBhvr>
                                      <p:to>
                                        <p:strVal val="visible"/>
                                      </p:to>
                                    </p:set>
                                    <p:animEffect transition="in" filter="fade">
                                      <p:cBhvr>
                                        <p:cTn id="40" dur="1000"/>
                                        <p:tgtEl>
                                          <p:spTgt spid="13355"/>
                                        </p:tgtEl>
                                      </p:cBhvr>
                                    </p:animEffect>
                                    <p:anim calcmode="lin" valueType="num">
                                      <p:cBhvr>
                                        <p:cTn id="41" dur="1000" fill="hold"/>
                                        <p:tgtEl>
                                          <p:spTgt spid="13355"/>
                                        </p:tgtEl>
                                        <p:attrNameLst>
                                          <p:attrName>ppt_x</p:attrName>
                                        </p:attrNameLst>
                                      </p:cBhvr>
                                      <p:tavLst>
                                        <p:tav tm="0">
                                          <p:val>
                                            <p:strVal val="#ppt_x"/>
                                          </p:val>
                                        </p:tav>
                                        <p:tav tm="100000">
                                          <p:val>
                                            <p:strVal val="#ppt_x"/>
                                          </p:val>
                                        </p:tav>
                                      </p:tavLst>
                                    </p:anim>
                                    <p:anim calcmode="lin" valueType="num">
                                      <p:cBhvr>
                                        <p:cTn id="42" dur="1000" fill="hold"/>
                                        <p:tgtEl>
                                          <p:spTgt spid="1335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3356"/>
                                        </p:tgtEl>
                                        <p:attrNameLst>
                                          <p:attrName>style.visibility</p:attrName>
                                        </p:attrNameLst>
                                      </p:cBhvr>
                                      <p:to>
                                        <p:strVal val="visible"/>
                                      </p:to>
                                    </p:set>
                                    <p:animEffect transition="in" filter="fade">
                                      <p:cBhvr>
                                        <p:cTn id="47" dur="1000"/>
                                        <p:tgtEl>
                                          <p:spTgt spid="13356"/>
                                        </p:tgtEl>
                                      </p:cBhvr>
                                    </p:animEffect>
                                    <p:anim calcmode="lin" valueType="num">
                                      <p:cBhvr>
                                        <p:cTn id="48" dur="1000" fill="hold"/>
                                        <p:tgtEl>
                                          <p:spTgt spid="13356"/>
                                        </p:tgtEl>
                                        <p:attrNameLst>
                                          <p:attrName>ppt_x</p:attrName>
                                        </p:attrNameLst>
                                      </p:cBhvr>
                                      <p:tavLst>
                                        <p:tav tm="0">
                                          <p:val>
                                            <p:strVal val="#ppt_x"/>
                                          </p:val>
                                        </p:tav>
                                        <p:tav tm="100000">
                                          <p:val>
                                            <p:strVal val="#ppt_x"/>
                                          </p:val>
                                        </p:tav>
                                      </p:tavLst>
                                    </p:anim>
                                    <p:anim calcmode="lin" valueType="num">
                                      <p:cBhvr>
                                        <p:cTn id="49" dur="1000" fill="hold"/>
                                        <p:tgtEl>
                                          <p:spTgt spid="1335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1030"/>
                                        </p:tgtEl>
                                        <p:attrNameLst>
                                          <p:attrName>style.visibility</p:attrName>
                                        </p:attrNameLst>
                                      </p:cBhvr>
                                      <p:to>
                                        <p:strVal val="visible"/>
                                      </p:to>
                                    </p:set>
                                    <p:animEffect transition="in" filter="fade">
                                      <p:cBhvr>
                                        <p:cTn id="54" dur="1000"/>
                                        <p:tgtEl>
                                          <p:spTgt spid="1030"/>
                                        </p:tgtEl>
                                      </p:cBhvr>
                                    </p:animEffect>
                                    <p:anim calcmode="lin" valueType="num">
                                      <p:cBhvr>
                                        <p:cTn id="55" dur="1000" fill="hold"/>
                                        <p:tgtEl>
                                          <p:spTgt spid="1030"/>
                                        </p:tgtEl>
                                        <p:attrNameLst>
                                          <p:attrName>ppt_x</p:attrName>
                                        </p:attrNameLst>
                                      </p:cBhvr>
                                      <p:tavLst>
                                        <p:tav tm="0">
                                          <p:val>
                                            <p:strVal val="#ppt_x"/>
                                          </p:val>
                                        </p:tav>
                                        <p:tav tm="100000">
                                          <p:val>
                                            <p:strVal val="#ppt_x"/>
                                          </p:val>
                                        </p:tav>
                                      </p:tavLst>
                                    </p:anim>
                                    <p:anim calcmode="lin" valueType="num">
                                      <p:cBhvr>
                                        <p:cTn id="56"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p:cNvSpPr/>
          <p:nvPr/>
        </p:nvSpPr>
        <p:spPr>
          <a:xfrm>
            <a:off x="642910" y="3143248"/>
            <a:ext cx="2571768" cy="276999"/>
          </a:xfrm>
          <a:prstGeom prst="rect">
            <a:avLst/>
          </a:prstGeom>
          <a:solidFill>
            <a:srgbClr val="FFFF99"/>
          </a:solidFill>
          <a:ln>
            <a:solidFill>
              <a:srgbClr val="00B0F0"/>
            </a:solidFill>
          </a:ln>
        </p:spPr>
        <p:txBody>
          <a:bodyPr wrap="square">
            <a:spAutoFit/>
          </a:bodyPr>
          <a:lstStyle/>
          <a:p>
            <a:pPr algn="just"/>
            <a:r>
              <a:rPr lang="es-EC" sz="1200" b="1" dirty="0" smtClean="0">
                <a:solidFill>
                  <a:schemeClr val="bg2"/>
                </a:solidFill>
              </a:rPr>
              <a:t>Pregunta 6. Público en general</a:t>
            </a:r>
            <a:endParaRPr lang="es-ES" sz="1200" b="1" dirty="0">
              <a:solidFill>
                <a:schemeClr val="bg2"/>
              </a:solidFill>
            </a:endParaRPr>
          </a:p>
        </p:txBody>
      </p:sp>
      <p:sp>
        <p:nvSpPr>
          <p:cNvPr id="8" name="1 Título"/>
          <p:cNvSpPr txBox="1">
            <a:spLocks/>
          </p:cNvSpPr>
          <p:nvPr/>
        </p:nvSpPr>
        <p:spPr>
          <a:xfrm>
            <a:off x="428596"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11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ANALISIS DE RESULTADOS</a:t>
            </a:r>
            <a:endParaRPr kumimoji="0" lang="es-ES" sz="111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73" name="72 Rectángulo"/>
          <p:cNvSpPr/>
          <p:nvPr/>
        </p:nvSpPr>
        <p:spPr>
          <a:xfrm>
            <a:off x="571472" y="6215082"/>
            <a:ext cx="2786082" cy="276999"/>
          </a:xfrm>
          <a:prstGeom prst="rect">
            <a:avLst/>
          </a:prstGeom>
          <a:solidFill>
            <a:srgbClr val="FFFF99"/>
          </a:solidFill>
          <a:ln>
            <a:solidFill>
              <a:srgbClr val="00B0F0"/>
            </a:solidFill>
          </a:ln>
        </p:spPr>
        <p:txBody>
          <a:bodyPr wrap="square">
            <a:spAutoFit/>
          </a:bodyPr>
          <a:lstStyle/>
          <a:p>
            <a:pPr algn="just"/>
            <a:r>
              <a:rPr lang="es-EC" sz="1200" b="1" dirty="0" smtClean="0">
                <a:solidFill>
                  <a:schemeClr val="bg2"/>
                </a:solidFill>
              </a:rPr>
              <a:t>Pregunta 8. Público en general</a:t>
            </a:r>
            <a:endParaRPr lang="es-ES" sz="1200" b="1" dirty="0">
              <a:solidFill>
                <a:schemeClr val="bg2"/>
              </a:solidFill>
            </a:endParaRPr>
          </a:p>
        </p:txBody>
      </p:sp>
      <p:sp>
        <p:nvSpPr>
          <p:cNvPr id="74" name="73 Rectángulo"/>
          <p:cNvSpPr/>
          <p:nvPr/>
        </p:nvSpPr>
        <p:spPr>
          <a:xfrm>
            <a:off x="4929190" y="3143248"/>
            <a:ext cx="2643206" cy="276999"/>
          </a:xfrm>
          <a:prstGeom prst="rect">
            <a:avLst/>
          </a:prstGeom>
          <a:solidFill>
            <a:srgbClr val="FFFF99"/>
          </a:solidFill>
          <a:ln>
            <a:solidFill>
              <a:srgbClr val="00B0F0"/>
            </a:solidFill>
          </a:ln>
        </p:spPr>
        <p:txBody>
          <a:bodyPr wrap="square">
            <a:spAutoFit/>
          </a:bodyPr>
          <a:lstStyle/>
          <a:p>
            <a:pPr algn="just"/>
            <a:r>
              <a:rPr lang="es-EC" sz="1200" b="1" dirty="0" smtClean="0">
                <a:solidFill>
                  <a:schemeClr val="bg2"/>
                </a:solidFill>
              </a:rPr>
              <a:t>Pregunta 7. Público en general</a:t>
            </a:r>
            <a:endParaRPr lang="es-ES" sz="1200" b="1" dirty="0">
              <a:solidFill>
                <a:schemeClr val="bg2"/>
              </a:solidFill>
            </a:endParaRPr>
          </a:p>
        </p:txBody>
      </p:sp>
      <p:sp>
        <p:nvSpPr>
          <p:cNvPr id="75" name="74 Rectángulo"/>
          <p:cNvSpPr/>
          <p:nvPr/>
        </p:nvSpPr>
        <p:spPr>
          <a:xfrm>
            <a:off x="5000628" y="6215082"/>
            <a:ext cx="2571768" cy="276999"/>
          </a:xfrm>
          <a:prstGeom prst="rect">
            <a:avLst/>
          </a:prstGeom>
          <a:solidFill>
            <a:srgbClr val="FFFF99"/>
          </a:solidFill>
          <a:ln>
            <a:solidFill>
              <a:srgbClr val="00B0F0"/>
            </a:solidFill>
          </a:ln>
        </p:spPr>
        <p:txBody>
          <a:bodyPr wrap="square">
            <a:spAutoFit/>
          </a:bodyPr>
          <a:lstStyle/>
          <a:p>
            <a:pPr algn="just"/>
            <a:r>
              <a:rPr lang="es-EC" sz="1200" b="1" dirty="0" smtClean="0">
                <a:solidFill>
                  <a:schemeClr val="bg2"/>
                </a:solidFill>
              </a:rPr>
              <a:t>Pregunta 9. Público en general</a:t>
            </a:r>
            <a:endParaRPr lang="es-ES" sz="1200" b="1" dirty="0">
              <a:solidFill>
                <a:schemeClr val="bg2"/>
              </a:solidFill>
            </a:endParaRPr>
          </a:p>
        </p:txBody>
      </p:sp>
      <p:pic>
        <p:nvPicPr>
          <p:cNvPr id="1026" name="Picture 2"/>
          <p:cNvPicPr>
            <a:picLocks noChangeAspect="1" noChangeArrowheads="1"/>
          </p:cNvPicPr>
          <p:nvPr/>
        </p:nvPicPr>
        <p:blipFill>
          <a:blip r:embed="rId2"/>
          <a:srcRect/>
          <a:stretch>
            <a:fillRect/>
          </a:stretch>
        </p:blipFill>
        <p:spPr bwMode="auto">
          <a:xfrm>
            <a:off x="285720" y="857232"/>
            <a:ext cx="4143404" cy="214314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533900" y="857232"/>
            <a:ext cx="4324380" cy="214314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85721" y="3643315"/>
            <a:ext cx="4143404" cy="2428892"/>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4533900" y="3648096"/>
            <a:ext cx="4324380" cy="24241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box(in)">
                                      <p:cBhvr>
                                        <p:cTn id="14" dur="500"/>
                                        <p:tgtEl>
                                          <p:spTgt spid="1026"/>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27"/>
                                        </p:tgtEl>
                                        <p:attrNameLst>
                                          <p:attrName>style.visibility</p:attrName>
                                        </p:attrNameLst>
                                      </p:cBhvr>
                                      <p:to>
                                        <p:strVal val="visible"/>
                                      </p:to>
                                    </p:set>
                                    <p:animEffect transition="in" filter="box(in)">
                                      <p:cBhvr>
                                        <p:cTn id="22" dur="500"/>
                                        <p:tgtEl>
                                          <p:spTgt spid="1027"/>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box(in)">
                                      <p:cBhvr>
                                        <p:cTn id="25" dur="500"/>
                                        <p:tgtEl>
                                          <p:spTgt spid="7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028"/>
                                        </p:tgtEl>
                                        <p:attrNameLst>
                                          <p:attrName>style.visibility</p:attrName>
                                        </p:attrNameLst>
                                      </p:cBhvr>
                                      <p:to>
                                        <p:strVal val="visible"/>
                                      </p:to>
                                    </p:set>
                                    <p:animEffect transition="in" filter="box(in)">
                                      <p:cBhvr>
                                        <p:cTn id="30" dur="500"/>
                                        <p:tgtEl>
                                          <p:spTgt spid="1028"/>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animEffect transition="in" filter="box(in)">
                                      <p:cBhvr>
                                        <p:cTn id="33" dur="500"/>
                                        <p:tgtEl>
                                          <p:spTgt spid="73"/>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029"/>
                                        </p:tgtEl>
                                        <p:attrNameLst>
                                          <p:attrName>style.visibility</p:attrName>
                                        </p:attrNameLst>
                                      </p:cBhvr>
                                      <p:to>
                                        <p:strVal val="visible"/>
                                      </p:to>
                                    </p:set>
                                    <p:animEffect transition="in" filter="box(in)">
                                      <p:cBhvr>
                                        <p:cTn id="38" dur="500"/>
                                        <p:tgtEl>
                                          <p:spTgt spid="1029"/>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75"/>
                                        </p:tgtEl>
                                        <p:attrNameLst>
                                          <p:attrName>style.visibility</p:attrName>
                                        </p:attrNameLst>
                                      </p:cBhvr>
                                      <p:to>
                                        <p:strVal val="visible"/>
                                      </p:to>
                                    </p:set>
                                    <p:animEffect transition="in" filter="box(in)">
                                      <p:cBhvr>
                                        <p:cTn id="4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73" grpId="0" animBg="1"/>
      <p:bldP spid="74" grpId="0" animBg="1"/>
      <p:bldP spid="75"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Rectángulo"/>
          <p:cNvSpPr/>
          <p:nvPr/>
        </p:nvSpPr>
        <p:spPr>
          <a:xfrm>
            <a:off x="642910" y="3214686"/>
            <a:ext cx="2571768" cy="276999"/>
          </a:xfrm>
          <a:prstGeom prst="rect">
            <a:avLst/>
          </a:prstGeom>
          <a:solidFill>
            <a:srgbClr val="FFFF99"/>
          </a:solidFill>
          <a:ln>
            <a:solidFill>
              <a:srgbClr val="00B0F0"/>
            </a:solidFill>
          </a:ln>
        </p:spPr>
        <p:txBody>
          <a:bodyPr wrap="square">
            <a:spAutoFit/>
          </a:bodyPr>
          <a:lstStyle/>
          <a:p>
            <a:pPr algn="just"/>
            <a:r>
              <a:rPr lang="es-EC" sz="1200" b="1" dirty="0" smtClean="0">
                <a:solidFill>
                  <a:schemeClr val="bg2"/>
                </a:solidFill>
              </a:rPr>
              <a:t>Pregunta 11. Público en general</a:t>
            </a:r>
            <a:endParaRPr lang="es-ES" sz="1200" b="1" dirty="0">
              <a:solidFill>
                <a:schemeClr val="bg2"/>
              </a:solidFill>
            </a:endParaRPr>
          </a:p>
        </p:txBody>
      </p:sp>
      <p:sp>
        <p:nvSpPr>
          <p:cNvPr id="8" name="1 Título"/>
          <p:cNvSpPr txBox="1">
            <a:spLocks/>
          </p:cNvSpPr>
          <p:nvPr/>
        </p:nvSpPr>
        <p:spPr>
          <a:xfrm>
            <a:off x="428596"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11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ANALISIS DE RESULTADOS</a:t>
            </a:r>
            <a:endParaRPr kumimoji="0" lang="es-ES" sz="111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74" name="73 Rectángulo"/>
          <p:cNvSpPr/>
          <p:nvPr/>
        </p:nvSpPr>
        <p:spPr>
          <a:xfrm>
            <a:off x="5072066" y="3214686"/>
            <a:ext cx="2643206" cy="276999"/>
          </a:xfrm>
          <a:prstGeom prst="rect">
            <a:avLst/>
          </a:prstGeom>
          <a:solidFill>
            <a:srgbClr val="FFFF99"/>
          </a:solidFill>
          <a:ln>
            <a:solidFill>
              <a:srgbClr val="00B0F0"/>
            </a:solidFill>
          </a:ln>
        </p:spPr>
        <p:txBody>
          <a:bodyPr wrap="square">
            <a:spAutoFit/>
          </a:bodyPr>
          <a:lstStyle/>
          <a:p>
            <a:pPr algn="just"/>
            <a:r>
              <a:rPr lang="es-EC" sz="1200" b="1" dirty="0" smtClean="0">
                <a:solidFill>
                  <a:schemeClr val="bg2"/>
                </a:solidFill>
              </a:rPr>
              <a:t>Pregunta 12. Público en general</a:t>
            </a:r>
            <a:endParaRPr lang="es-ES" sz="1200" b="1" dirty="0">
              <a:solidFill>
                <a:schemeClr val="bg2"/>
              </a:solidFill>
            </a:endParaRPr>
          </a:p>
        </p:txBody>
      </p:sp>
      <p:pic>
        <p:nvPicPr>
          <p:cNvPr id="2050" name="Picture 2"/>
          <p:cNvPicPr>
            <a:picLocks noChangeAspect="1" noChangeArrowheads="1"/>
          </p:cNvPicPr>
          <p:nvPr/>
        </p:nvPicPr>
        <p:blipFill>
          <a:blip r:embed="rId2"/>
          <a:srcRect/>
          <a:stretch>
            <a:fillRect/>
          </a:stretch>
        </p:blipFill>
        <p:spPr bwMode="auto">
          <a:xfrm>
            <a:off x="285720" y="785794"/>
            <a:ext cx="4000528" cy="235745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4643439" y="785794"/>
            <a:ext cx="4286280" cy="2357454"/>
          </a:xfrm>
          <a:prstGeom prst="rect">
            <a:avLst/>
          </a:prstGeom>
          <a:noFill/>
          <a:ln w="9525">
            <a:noFill/>
            <a:miter lim="800000"/>
            <a:headEnd/>
            <a:tailEnd/>
          </a:ln>
          <a:effectLst/>
        </p:spPr>
      </p:pic>
      <p:sp>
        <p:nvSpPr>
          <p:cNvPr id="14" name="13 Rectángulo"/>
          <p:cNvSpPr/>
          <p:nvPr/>
        </p:nvSpPr>
        <p:spPr>
          <a:xfrm>
            <a:off x="642910" y="6366711"/>
            <a:ext cx="2571768" cy="276999"/>
          </a:xfrm>
          <a:prstGeom prst="rect">
            <a:avLst/>
          </a:prstGeom>
          <a:solidFill>
            <a:srgbClr val="FFFF99"/>
          </a:solidFill>
          <a:ln>
            <a:solidFill>
              <a:srgbClr val="00B0F0"/>
            </a:solidFill>
          </a:ln>
        </p:spPr>
        <p:txBody>
          <a:bodyPr wrap="square">
            <a:spAutoFit/>
          </a:bodyPr>
          <a:lstStyle/>
          <a:p>
            <a:pPr algn="just"/>
            <a:r>
              <a:rPr lang="es-EC" sz="1200" b="1" dirty="0" smtClean="0">
                <a:solidFill>
                  <a:schemeClr val="bg2"/>
                </a:solidFill>
              </a:rPr>
              <a:t>Pregunta 13. Público en general</a:t>
            </a:r>
            <a:endParaRPr lang="es-ES" sz="1200" b="1" dirty="0">
              <a:solidFill>
                <a:schemeClr val="bg2"/>
              </a:solidFill>
            </a:endParaRPr>
          </a:p>
        </p:txBody>
      </p:sp>
      <p:sp>
        <p:nvSpPr>
          <p:cNvPr id="17" name="16 Rectángulo"/>
          <p:cNvSpPr/>
          <p:nvPr/>
        </p:nvSpPr>
        <p:spPr>
          <a:xfrm>
            <a:off x="5072066" y="6366711"/>
            <a:ext cx="2643206" cy="276999"/>
          </a:xfrm>
          <a:prstGeom prst="rect">
            <a:avLst/>
          </a:prstGeom>
          <a:solidFill>
            <a:srgbClr val="FFFF99"/>
          </a:solidFill>
          <a:ln>
            <a:solidFill>
              <a:srgbClr val="00B0F0"/>
            </a:solidFill>
          </a:ln>
        </p:spPr>
        <p:txBody>
          <a:bodyPr wrap="square">
            <a:spAutoFit/>
          </a:bodyPr>
          <a:lstStyle/>
          <a:p>
            <a:pPr algn="just"/>
            <a:r>
              <a:rPr lang="es-EC" sz="1200" b="1" dirty="0" smtClean="0">
                <a:solidFill>
                  <a:schemeClr val="bg2"/>
                </a:solidFill>
              </a:rPr>
              <a:t>Pregunta 14. Público en general</a:t>
            </a:r>
            <a:endParaRPr lang="es-ES" sz="1200" b="1" dirty="0">
              <a:solidFill>
                <a:schemeClr val="bg2"/>
              </a:solidFill>
            </a:endParaRPr>
          </a:p>
        </p:txBody>
      </p:sp>
      <p:pic>
        <p:nvPicPr>
          <p:cNvPr id="2052" name="Picture 4"/>
          <p:cNvPicPr>
            <a:picLocks noChangeAspect="1" noChangeArrowheads="1"/>
          </p:cNvPicPr>
          <p:nvPr/>
        </p:nvPicPr>
        <p:blipFill>
          <a:blip r:embed="rId4"/>
          <a:srcRect/>
          <a:stretch>
            <a:fillRect/>
          </a:stretch>
        </p:blipFill>
        <p:spPr bwMode="auto">
          <a:xfrm>
            <a:off x="285721" y="3643314"/>
            <a:ext cx="4000528" cy="2667000"/>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srcRect/>
          <a:stretch>
            <a:fillRect/>
          </a:stretch>
        </p:blipFill>
        <p:spPr bwMode="auto">
          <a:xfrm>
            <a:off x="4643439" y="3652838"/>
            <a:ext cx="4286280" cy="263368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box(in)">
                                      <p:cBhvr>
                                        <p:cTn id="14" dur="500"/>
                                        <p:tgtEl>
                                          <p:spTgt spid="2050"/>
                                        </p:tgtEl>
                                      </p:cBhvr>
                                    </p:animEffect>
                                  </p:childTnLst>
                                </p:cTn>
                              </p:par>
                              <p:par>
                                <p:cTn id="15" presetID="4"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box(in)">
                                      <p:cBhvr>
                                        <p:cTn id="22" dur="500"/>
                                        <p:tgtEl>
                                          <p:spTgt spid="205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74"/>
                                        </p:tgtEl>
                                        <p:attrNameLst>
                                          <p:attrName>style.visibility</p:attrName>
                                        </p:attrNameLst>
                                      </p:cBhvr>
                                      <p:to>
                                        <p:strVal val="visible"/>
                                      </p:to>
                                    </p:set>
                                    <p:animEffect transition="in" filter="box(in)">
                                      <p:cBhvr>
                                        <p:cTn id="25" dur="500"/>
                                        <p:tgtEl>
                                          <p:spTgt spid="74"/>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2052"/>
                                        </p:tgtEl>
                                        <p:attrNameLst>
                                          <p:attrName>style.visibility</p:attrName>
                                        </p:attrNameLst>
                                      </p:cBhvr>
                                      <p:to>
                                        <p:strVal val="visible"/>
                                      </p:to>
                                    </p:set>
                                    <p:animEffect transition="in" filter="box(in)">
                                      <p:cBhvr>
                                        <p:cTn id="30" dur="500"/>
                                        <p:tgtEl>
                                          <p:spTgt spid="2052"/>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ox(in)">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053"/>
                                        </p:tgtEl>
                                        <p:attrNameLst>
                                          <p:attrName>style.visibility</p:attrName>
                                        </p:attrNameLst>
                                      </p:cBhvr>
                                      <p:to>
                                        <p:strVal val="visible"/>
                                      </p:to>
                                    </p:set>
                                    <p:animEffect transition="in" filter="box(in)">
                                      <p:cBhvr>
                                        <p:cTn id="38" dur="500"/>
                                        <p:tgtEl>
                                          <p:spTgt spid="2053"/>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ox(in)">
                                      <p:cBhvr>
                                        <p:cTn id="4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74" grpId="0" animBg="1"/>
      <p:bldP spid="14"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AutoShape 4">
            <a:hlinkClick r:id="rId2" action="ppaction://hlinksldjump" highlightClick="1"/>
          </p:cNvPr>
          <p:cNvSpPr>
            <a:spLocks noChangeArrowheads="1"/>
          </p:cNvSpPr>
          <p:nvPr/>
        </p:nvSpPr>
        <p:spPr bwMode="auto">
          <a:xfrm>
            <a:off x="467543" y="1934960"/>
            <a:ext cx="2346298" cy="737281"/>
          </a:xfrm>
          <a:prstGeom prst="actionButtonBlank">
            <a:avLst/>
          </a:prstGeom>
          <a:solidFill>
            <a:srgbClr val="CCECFF">
              <a:alpha val="56000"/>
            </a:srgbClr>
          </a:solidFill>
          <a:ln w="9525">
            <a:solidFill>
              <a:srgbClr val="000099"/>
            </a:solidFill>
            <a:miter lim="800000"/>
            <a:headEnd/>
            <a:tailEnd/>
          </a:ln>
          <a:effectLst/>
        </p:spPr>
        <p:txBody>
          <a:bodyPr wrap="none" anchor="ctr"/>
          <a:lstStyle/>
          <a:p>
            <a:pPr algn="ctr"/>
            <a:r>
              <a:rPr lang="es-EC" sz="2000" b="1" dirty="0" smtClean="0">
                <a:solidFill>
                  <a:schemeClr val="bg1"/>
                </a:solidFill>
              </a:rPr>
              <a:t>Descripción del </a:t>
            </a:r>
          </a:p>
          <a:p>
            <a:pPr algn="ctr"/>
            <a:r>
              <a:rPr lang="es-EC" sz="2000" b="1" dirty="0" smtClean="0">
                <a:solidFill>
                  <a:schemeClr val="bg1"/>
                </a:solidFill>
              </a:rPr>
              <a:t>Problema</a:t>
            </a:r>
          </a:p>
        </p:txBody>
      </p:sp>
      <p:sp>
        <p:nvSpPr>
          <p:cNvPr id="19" name="AutoShape 6">
            <a:hlinkClick r:id="rId3" action="ppaction://hlinksldjump" highlightClick="1"/>
          </p:cNvPr>
          <p:cNvSpPr>
            <a:spLocks noChangeArrowheads="1"/>
          </p:cNvSpPr>
          <p:nvPr/>
        </p:nvSpPr>
        <p:spPr bwMode="auto">
          <a:xfrm>
            <a:off x="3275856" y="1268760"/>
            <a:ext cx="2346298" cy="737281"/>
          </a:xfrm>
          <a:prstGeom prst="actionButtonBlank">
            <a:avLst/>
          </a:prstGeom>
          <a:solidFill>
            <a:srgbClr val="CCECFF">
              <a:alpha val="56000"/>
            </a:srgbClr>
          </a:solidFill>
          <a:ln w="9525">
            <a:solidFill>
              <a:srgbClr val="000099"/>
            </a:solidFill>
            <a:miter lim="800000"/>
            <a:headEnd/>
            <a:tailEnd/>
          </a:ln>
          <a:effectLst/>
        </p:spPr>
        <p:txBody>
          <a:bodyPr wrap="none" anchor="ctr"/>
          <a:lstStyle/>
          <a:p>
            <a:pPr algn="ctr"/>
            <a:r>
              <a:rPr lang="es-EC" sz="2000" b="1" dirty="0" smtClean="0">
                <a:solidFill>
                  <a:schemeClr val="bg1"/>
                </a:solidFill>
              </a:rPr>
              <a:t>Justificación</a:t>
            </a:r>
            <a:endParaRPr lang="es-EC" sz="2000" b="1" dirty="0">
              <a:solidFill>
                <a:schemeClr val="bg1"/>
              </a:solidFill>
            </a:endParaRPr>
          </a:p>
        </p:txBody>
      </p:sp>
      <p:sp>
        <p:nvSpPr>
          <p:cNvPr id="20" name="AutoShape 7">
            <a:hlinkClick r:id="rId4" action="ppaction://hlinksldjump" highlightClick="1"/>
          </p:cNvPr>
          <p:cNvSpPr>
            <a:spLocks noChangeArrowheads="1"/>
          </p:cNvSpPr>
          <p:nvPr/>
        </p:nvSpPr>
        <p:spPr bwMode="auto">
          <a:xfrm>
            <a:off x="1857356" y="4786322"/>
            <a:ext cx="2000264" cy="714380"/>
          </a:xfrm>
          <a:prstGeom prst="actionButtonBlank">
            <a:avLst/>
          </a:prstGeom>
          <a:solidFill>
            <a:srgbClr val="CCECFF">
              <a:alpha val="56000"/>
            </a:srgbClr>
          </a:solidFill>
          <a:ln w="9525">
            <a:solidFill>
              <a:srgbClr val="000099"/>
            </a:solidFill>
            <a:miter lim="800000"/>
            <a:headEnd/>
            <a:tailEnd/>
          </a:ln>
          <a:effectLst/>
        </p:spPr>
        <p:txBody>
          <a:bodyPr wrap="none" anchor="ctr"/>
          <a:lstStyle/>
          <a:p>
            <a:pPr algn="ctr">
              <a:lnSpc>
                <a:spcPct val="150000"/>
              </a:lnSpc>
            </a:pPr>
            <a:endParaRPr lang="es-EC" sz="2000" b="1" dirty="0" smtClean="0">
              <a:solidFill>
                <a:schemeClr val="bg1"/>
              </a:solidFill>
            </a:endParaRPr>
          </a:p>
          <a:p>
            <a:pPr algn="ctr"/>
            <a:r>
              <a:rPr lang="es-EC" sz="2000" b="1" dirty="0" smtClean="0">
                <a:solidFill>
                  <a:schemeClr val="bg1"/>
                </a:solidFill>
              </a:rPr>
              <a:t>Resultados</a:t>
            </a:r>
          </a:p>
          <a:p>
            <a:pPr algn="ctr">
              <a:lnSpc>
                <a:spcPct val="150000"/>
              </a:lnSpc>
            </a:pPr>
            <a:endParaRPr lang="es-EC" sz="2000" b="1" dirty="0">
              <a:solidFill>
                <a:schemeClr val="bg1"/>
              </a:solidFill>
            </a:endParaRPr>
          </a:p>
        </p:txBody>
      </p:sp>
      <p:sp>
        <p:nvSpPr>
          <p:cNvPr id="21" name="AutoShape 8">
            <a:hlinkClick r:id="rId5" action="ppaction://hlinksldjump" highlightClick="1"/>
          </p:cNvPr>
          <p:cNvSpPr>
            <a:spLocks noChangeArrowheads="1"/>
          </p:cNvSpPr>
          <p:nvPr/>
        </p:nvSpPr>
        <p:spPr bwMode="auto">
          <a:xfrm>
            <a:off x="6072198" y="4714884"/>
            <a:ext cx="2346298" cy="737281"/>
          </a:xfrm>
          <a:prstGeom prst="actionButtonBlank">
            <a:avLst/>
          </a:prstGeom>
          <a:solidFill>
            <a:srgbClr val="CCECFF">
              <a:alpha val="56000"/>
            </a:srgbClr>
          </a:solidFill>
          <a:ln w="9525">
            <a:solidFill>
              <a:srgbClr val="000099"/>
            </a:solidFill>
            <a:miter lim="800000"/>
            <a:headEnd/>
            <a:tailEnd/>
          </a:ln>
          <a:effectLst/>
        </p:spPr>
        <p:txBody>
          <a:bodyPr wrap="none" anchor="ctr"/>
          <a:lstStyle/>
          <a:p>
            <a:pPr algn="ctr"/>
            <a:r>
              <a:rPr lang="es-EC" sz="2000" b="1" dirty="0" smtClean="0">
                <a:solidFill>
                  <a:schemeClr val="bg1"/>
                </a:solidFill>
              </a:rPr>
              <a:t>Conclusiones y </a:t>
            </a:r>
          </a:p>
          <a:p>
            <a:pPr algn="ctr"/>
            <a:r>
              <a:rPr lang="es-EC" sz="2000" b="1" dirty="0" smtClean="0">
                <a:solidFill>
                  <a:schemeClr val="bg1"/>
                </a:solidFill>
              </a:rPr>
              <a:t>Recomendaciones </a:t>
            </a:r>
            <a:endParaRPr lang="es-EC" sz="2000" b="1" dirty="0">
              <a:solidFill>
                <a:schemeClr val="bg1"/>
              </a:solidFill>
            </a:endParaRPr>
          </a:p>
        </p:txBody>
      </p:sp>
      <p:sp>
        <p:nvSpPr>
          <p:cNvPr id="22" name="AutoShape 9">
            <a:hlinkClick r:id="rId6" action="ppaction://hlinksldjump" highlightClick="1"/>
          </p:cNvPr>
          <p:cNvSpPr>
            <a:spLocks noChangeArrowheads="1"/>
          </p:cNvSpPr>
          <p:nvPr/>
        </p:nvSpPr>
        <p:spPr bwMode="auto">
          <a:xfrm>
            <a:off x="6643702" y="2000240"/>
            <a:ext cx="1728192" cy="576064"/>
          </a:xfrm>
          <a:prstGeom prst="actionButtonBlank">
            <a:avLst/>
          </a:prstGeom>
          <a:solidFill>
            <a:srgbClr val="CCECFF">
              <a:alpha val="56000"/>
            </a:srgbClr>
          </a:solidFill>
          <a:ln w="9525">
            <a:solidFill>
              <a:srgbClr val="000099"/>
            </a:solidFill>
            <a:miter lim="800000"/>
            <a:headEnd/>
            <a:tailEnd/>
          </a:ln>
          <a:effectLst/>
        </p:spPr>
        <p:txBody>
          <a:bodyPr wrap="none" anchor="ctr"/>
          <a:lstStyle/>
          <a:p>
            <a:pPr algn="ctr"/>
            <a:r>
              <a:rPr lang="es-EC" sz="2000" b="1" dirty="0" smtClean="0">
                <a:solidFill>
                  <a:schemeClr val="bg1"/>
                </a:solidFill>
              </a:rPr>
              <a:t>Factibilidad</a:t>
            </a:r>
            <a:endParaRPr lang="es-EC" sz="2000" b="1" dirty="0">
              <a:solidFill>
                <a:schemeClr val="bg1"/>
              </a:solidFill>
            </a:endParaRPr>
          </a:p>
        </p:txBody>
      </p:sp>
      <p:sp>
        <p:nvSpPr>
          <p:cNvPr id="23" name="AutoShape 10">
            <a:hlinkClick r:id="rId7" action="ppaction://hlinksldjump" highlightClick="1"/>
          </p:cNvPr>
          <p:cNvSpPr>
            <a:spLocks noChangeArrowheads="1"/>
          </p:cNvSpPr>
          <p:nvPr/>
        </p:nvSpPr>
        <p:spPr bwMode="auto">
          <a:xfrm>
            <a:off x="500034" y="3286124"/>
            <a:ext cx="2357454" cy="785818"/>
          </a:xfrm>
          <a:prstGeom prst="actionButtonBlank">
            <a:avLst/>
          </a:prstGeom>
          <a:solidFill>
            <a:srgbClr val="CCECFF">
              <a:alpha val="56000"/>
            </a:srgbClr>
          </a:solidFill>
          <a:ln w="9525">
            <a:solidFill>
              <a:srgbClr val="000099"/>
            </a:solidFill>
            <a:miter lim="800000"/>
            <a:headEnd/>
            <a:tailEnd/>
          </a:ln>
          <a:effectLst/>
        </p:spPr>
        <p:txBody>
          <a:bodyPr wrap="none" anchor="ctr"/>
          <a:lstStyle/>
          <a:p>
            <a:pPr algn="ctr"/>
            <a:endParaRPr lang="es-EC" sz="2000" b="1" dirty="0" smtClean="0">
              <a:solidFill>
                <a:schemeClr val="bg1"/>
              </a:solidFill>
            </a:endParaRPr>
          </a:p>
          <a:p>
            <a:pPr algn="ctr"/>
            <a:endParaRPr lang="es-EC" sz="2000" b="1" dirty="0" smtClean="0">
              <a:solidFill>
                <a:schemeClr val="bg1"/>
              </a:solidFill>
            </a:endParaRPr>
          </a:p>
          <a:p>
            <a:pPr algn="ctr"/>
            <a:r>
              <a:rPr lang="es-EC" sz="2000" b="1" dirty="0" smtClean="0">
                <a:solidFill>
                  <a:schemeClr val="bg1"/>
                </a:solidFill>
              </a:rPr>
              <a:t>Metodología</a:t>
            </a:r>
          </a:p>
          <a:p>
            <a:pPr algn="ctr"/>
            <a:endParaRPr lang="es-EC" sz="2000" b="1" i="1" dirty="0" smtClean="0">
              <a:solidFill>
                <a:schemeClr val="bg1"/>
              </a:solidFill>
            </a:endParaRPr>
          </a:p>
          <a:p>
            <a:pPr algn="ctr"/>
            <a:endParaRPr lang="es-EC" sz="2000" b="1" dirty="0">
              <a:solidFill>
                <a:schemeClr val="bg1"/>
              </a:solidFill>
            </a:endParaRPr>
          </a:p>
        </p:txBody>
      </p:sp>
      <p:sp>
        <p:nvSpPr>
          <p:cNvPr id="28" name="Freeform 15"/>
          <p:cNvSpPr>
            <a:spLocks/>
          </p:cNvSpPr>
          <p:nvPr/>
        </p:nvSpPr>
        <p:spPr bwMode="auto">
          <a:xfrm>
            <a:off x="1598023" y="1556792"/>
            <a:ext cx="1677833" cy="338439"/>
          </a:xfrm>
          <a:custGeom>
            <a:avLst/>
            <a:gdLst/>
            <a:ahLst/>
            <a:cxnLst>
              <a:cxn ang="0">
                <a:pos x="0" y="272"/>
              </a:cxn>
              <a:cxn ang="0">
                <a:pos x="0" y="0"/>
              </a:cxn>
              <a:cxn ang="0">
                <a:pos x="1179" y="0"/>
              </a:cxn>
            </a:cxnLst>
            <a:rect l="0" t="0" r="r" b="b"/>
            <a:pathLst>
              <a:path w="1179" h="272">
                <a:moveTo>
                  <a:pt x="0" y="272"/>
                </a:moveTo>
                <a:lnTo>
                  <a:pt x="0" y="0"/>
                </a:lnTo>
                <a:lnTo>
                  <a:pt x="1179" y="0"/>
                </a:lnTo>
              </a:path>
            </a:pathLst>
          </a:custGeom>
          <a:noFill/>
          <a:ln w="63500" cap="flat" cmpd="sng">
            <a:solidFill>
              <a:srgbClr val="000080"/>
            </a:solidFill>
            <a:prstDash val="solid"/>
            <a:round/>
            <a:headEnd type="none" w="med" len="med"/>
            <a:tailEnd type="triangle" w="med" len="med"/>
          </a:ln>
          <a:effectLst/>
        </p:spPr>
        <p:txBody>
          <a:bodyPr/>
          <a:lstStyle/>
          <a:p>
            <a:endParaRPr lang="es-ES" dirty="0">
              <a:solidFill>
                <a:schemeClr val="bg1"/>
              </a:solidFill>
            </a:endParaRPr>
          </a:p>
        </p:txBody>
      </p:sp>
      <p:sp>
        <p:nvSpPr>
          <p:cNvPr id="29" name="AutoShape 16">
            <a:hlinkClick r:id="rId8" action="ppaction://hlinksldjump" highlightClick="1"/>
          </p:cNvPr>
          <p:cNvSpPr>
            <a:spLocks noChangeArrowheads="1"/>
          </p:cNvSpPr>
          <p:nvPr/>
        </p:nvSpPr>
        <p:spPr bwMode="auto">
          <a:xfrm>
            <a:off x="3857620" y="5929330"/>
            <a:ext cx="2346298" cy="642942"/>
          </a:xfrm>
          <a:prstGeom prst="actionButtonBlank">
            <a:avLst/>
          </a:prstGeom>
          <a:solidFill>
            <a:srgbClr val="CCECFF">
              <a:alpha val="56000"/>
            </a:srgbClr>
          </a:solidFill>
          <a:ln w="9525">
            <a:solidFill>
              <a:srgbClr val="000099"/>
            </a:solidFill>
            <a:miter lim="800000"/>
            <a:headEnd/>
            <a:tailEnd/>
          </a:ln>
          <a:effectLst/>
        </p:spPr>
        <p:txBody>
          <a:bodyPr wrap="none" anchor="ctr"/>
          <a:lstStyle/>
          <a:p>
            <a:pPr algn="ctr"/>
            <a:r>
              <a:rPr lang="es-EC" sz="2000" b="1" dirty="0" smtClean="0">
                <a:solidFill>
                  <a:schemeClr val="bg1"/>
                </a:solidFill>
              </a:rPr>
              <a:t>Propuesta</a:t>
            </a:r>
            <a:endParaRPr lang="es-EC" sz="2000" b="1" dirty="0">
              <a:solidFill>
                <a:schemeClr val="bg1"/>
              </a:solidFill>
            </a:endParaRPr>
          </a:p>
        </p:txBody>
      </p:sp>
      <p:sp>
        <p:nvSpPr>
          <p:cNvPr id="30" name="Freeform 17"/>
          <p:cNvSpPr>
            <a:spLocks/>
          </p:cNvSpPr>
          <p:nvPr/>
        </p:nvSpPr>
        <p:spPr bwMode="auto">
          <a:xfrm>
            <a:off x="6286512" y="5500702"/>
            <a:ext cx="1000132" cy="785818"/>
          </a:xfrm>
          <a:custGeom>
            <a:avLst/>
            <a:gdLst/>
            <a:ahLst/>
            <a:cxnLst>
              <a:cxn ang="0">
                <a:pos x="952" y="0"/>
              </a:cxn>
              <a:cxn ang="0">
                <a:pos x="952" y="363"/>
              </a:cxn>
              <a:cxn ang="0">
                <a:pos x="0" y="363"/>
              </a:cxn>
            </a:cxnLst>
            <a:rect l="0" t="0" r="r" b="b"/>
            <a:pathLst>
              <a:path w="952" h="363">
                <a:moveTo>
                  <a:pt x="952" y="0"/>
                </a:moveTo>
                <a:lnTo>
                  <a:pt x="952" y="363"/>
                </a:lnTo>
                <a:lnTo>
                  <a:pt x="0" y="363"/>
                </a:lnTo>
              </a:path>
            </a:pathLst>
          </a:custGeom>
          <a:noFill/>
          <a:ln w="57150" cap="flat" cmpd="sng">
            <a:solidFill>
              <a:srgbClr val="000080"/>
            </a:solidFill>
            <a:prstDash val="solid"/>
            <a:round/>
            <a:headEnd type="none" w="med" len="med"/>
            <a:tailEnd type="triangle" w="med" len="med"/>
          </a:ln>
          <a:effectLst/>
        </p:spPr>
        <p:txBody>
          <a:bodyPr/>
          <a:lstStyle/>
          <a:p>
            <a:endParaRPr lang="es-ES" dirty="0">
              <a:solidFill>
                <a:schemeClr val="bg1"/>
              </a:solidFill>
            </a:endParaRPr>
          </a:p>
        </p:txBody>
      </p:sp>
      <p:cxnSp>
        <p:nvCxnSpPr>
          <p:cNvPr id="1026" name="AutoShape 2"/>
          <p:cNvCxnSpPr>
            <a:cxnSpLocks noChangeShapeType="1"/>
          </p:cNvCxnSpPr>
          <p:nvPr/>
        </p:nvCxnSpPr>
        <p:spPr bwMode="auto">
          <a:xfrm rot="10800000" flipV="1">
            <a:off x="2857488" y="3643314"/>
            <a:ext cx="785818" cy="3420"/>
          </a:xfrm>
          <a:prstGeom prst="straightConnector1">
            <a:avLst/>
          </a:prstGeom>
          <a:noFill/>
          <a:ln w="57150">
            <a:solidFill>
              <a:srgbClr val="000099"/>
            </a:solidFill>
            <a:round/>
            <a:headEnd/>
            <a:tailEnd type="triangle" w="med" len="med"/>
          </a:ln>
        </p:spPr>
      </p:cxnSp>
      <p:sp>
        <p:nvSpPr>
          <p:cNvPr id="37" name="Freeform 12"/>
          <p:cNvSpPr>
            <a:spLocks/>
          </p:cNvSpPr>
          <p:nvPr/>
        </p:nvSpPr>
        <p:spPr bwMode="auto">
          <a:xfrm rot="5400000">
            <a:off x="892943" y="4321975"/>
            <a:ext cx="928694" cy="714380"/>
          </a:xfrm>
          <a:custGeom>
            <a:avLst/>
            <a:gdLst/>
            <a:ahLst/>
            <a:cxnLst>
              <a:cxn ang="0">
                <a:pos x="499" y="0"/>
              </a:cxn>
              <a:cxn ang="0">
                <a:pos x="499" y="817"/>
              </a:cxn>
              <a:cxn ang="0">
                <a:pos x="0" y="817"/>
              </a:cxn>
            </a:cxnLst>
            <a:rect l="0" t="0" r="r" b="b"/>
            <a:pathLst>
              <a:path w="499" h="817">
                <a:moveTo>
                  <a:pt x="499" y="0"/>
                </a:moveTo>
                <a:lnTo>
                  <a:pt x="499" y="817"/>
                </a:lnTo>
                <a:lnTo>
                  <a:pt x="0" y="817"/>
                </a:lnTo>
              </a:path>
            </a:pathLst>
          </a:custGeom>
          <a:noFill/>
          <a:ln w="57150" cap="flat" cmpd="sng">
            <a:solidFill>
              <a:srgbClr val="000080"/>
            </a:solidFill>
            <a:prstDash val="solid"/>
            <a:round/>
            <a:headEnd type="triangle" w="med" len="med"/>
            <a:tailEnd type="none" w="med" len="med"/>
          </a:ln>
          <a:effectLst/>
        </p:spPr>
        <p:txBody>
          <a:bodyPr/>
          <a:lstStyle/>
          <a:p>
            <a:endParaRPr lang="es-ES" dirty="0">
              <a:solidFill>
                <a:schemeClr val="bg1"/>
              </a:solidFill>
            </a:endParaRPr>
          </a:p>
        </p:txBody>
      </p:sp>
      <p:cxnSp>
        <p:nvCxnSpPr>
          <p:cNvPr id="39" name="AutoShape 2"/>
          <p:cNvCxnSpPr>
            <a:cxnSpLocks noChangeShapeType="1"/>
          </p:cNvCxnSpPr>
          <p:nvPr/>
        </p:nvCxnSpPr>
        <p:spPr bwMode="auto">
          <a:xfrm rot="10800000">
            <a:off x="3929058" y="5143512"/>
            <a:ext cx="2071702" cy="1588"/>
          </a:xfrm>
          <a:prstGeom prst="straightConnector1">
            <a:avLst/>
          </a:prstGeom>
          <a:noFill/>
          <a:ln w="57150">
            <a:solidFill>
              <a:srgbClr val="000099"/>
            </a:solidFill>
            <a:round/>
            <a:headEnd type="triangle" w="med" len="med"/>
            <a:tailEnd type="none" w="med" len="med"/>
          </a:ln>
        </p:spPr>
      </p:cxnSp>
      <p:sp>
        <p:nvSpPr>
          <p:cNvPr id="42" name="Freeform 12"/>
          <p:cNvSpPr>
            <a:spLocks/>
          </p:cNvSpPr>
          <p:nvPr/>
        </p:nvSpPr>
        <p:spPr bwMode="auto">
          <a:xfrm rot="16200000">
            <a:off x="6480212" y="872716"/>
            <a:ext cx="288032" cy="1800200"/>
          </a:xfrm>
          <a:custGeom>
            <a:avLst/>
            <a:gdLst/>
            <a:ahLst/>
            <a:cxnLst>
              <a:cxn ang="0">
                <a:pos x="499" y="0"/>
              </a:cxn>
              <a:cxn ang="0">
                <a:pos x="499" y="817"/>
              </a:cxn>
              <a:cxn ang="0">
                <a:pos x="0" y="817"/>
              </a:cxn>
            </a:cxnLst>
            <a:rect l="0" t="0" r="r" b="b"/>
            <a:pathLst>
              <a:path w="499" h="817">
                <a:moveTo>
                  <a:pt x="499" y="0"/>
                </a:moveTo>
                <a:lnTo>
                  <a:pt x="499" y="817"/>
                </a:lnTo>
                <a:lnTo>
                  <a:pt x="0" y="817"/>
                </a:lnTo>
              </a:path>
            </a:pathLst>
          </a:custGeom>
          <a:noFill/>
          <a:ln w="57150" cap="flat" cmpd="sng">
            <a:solidFill>
              <a:srgbClr val="000080"/>
            </a:solidFill>
            <a:prstDash val="solid"/>
            <a:round/>
            <a:headEnd type="none" w="med" len="med"/>
            <a:tailEnd type="triangle" w="med" len="med"/>
          </a:ln>
          <a:effectLst/>
        </p:spPr>
        <p:txBody>
          <a:bodyPr/>
          <a:lstStyle/>
          <a:p>
            <a:endParaRPr lang="es-ES" dirty="0">
              <a:solidFill>
                <a:schemeClr val="bg1"/>
              </a:solidFill>
            </a:endParaRPr>
          </a:p>
        </p:txBody>
      </p:sp>
      <p:sp>
        <p:nvSpPr>
          <p:cNvPr id="43" name="AutoShape 4">
            <a:hlinkClick r:id="rId2" action="ppaction://hlinksldjump" highlightClick="1"/>
          </p:cNvPr>
          <p:cNvSpPr>
            <a:spLocks noChangeArrowheads="1"/>
          </p:cNvSpPr>
          <p:nvPr/>
        </p:nvSpPr>
        <p:spPr bwMode="auto">
          <a:xfrm>
            <a:off x="3714744" y="3214686"/>
            <a:ext cx="2143140" cy="785818"/>
          </a:xfrm>
          <a:prstGeom prst="actionButtonBlank">
            <a:avLst/>
          </a:prstGeom>
          <a:solidFill>
            <a:srgbClr val="CCECFF">
              <a:alpha val="56000"/>
            </a:srgbClr>
          </a:solidFill>
          <a:ln w="9525">
            <a:solidFill>
              <a:srgbClr val="000099"/>
            </a:solidFill>
            <a:miter lim="800000"/>
            <a:headEnd/>
            <a:tailEnd/>
          </a:ln>
          <a:effectLst/>
        </p:spPr>
        <p:txBody>
          <a:bodyPr wrap="none" anchor="ctr"/>
          <a:lstStyle/>
          <a:p>
            <a:pPr algn="ctr"/>
            <a:endParaRPr lang="es-EC" b="1" dirty="0" smtClean="0">
              <a:solidFill>
                <a:schemeClr val="bg1"/>
              </a:solidFill>
            </a:endParaRPr>
          </a:p>
          <a:p>
            <a:pPr algn="ctr"/>
            <a:endParaRPr lang="es-EC" b="1" dirty="0" smtClean="0">
              <a:solidFill>
                <a:schemeClr val="bg1"/>
              </a:solidFill>
            </a:endParaRPr>
          </a:p>
          <a:p>
            <a:pPr algn="ctr"/>
            <a:endParaRPr lang="es-EC" b="1" dirty="0" smtClean="0">
              <a:solidFill>
                <a:schemeClr val="bg1"/>
              </a:solidFill>
            </a:endParaRPr>
          </a:p>
          <a:p>
            <a:pPr algn="ctr">
              <a:lnSpc>
                <a:spcPct val="150000"/>
              </a:lnSpc>
            </a:pPr>
            <a:endParaRPr lang="es-EC" b="1" dirty="0" smtClean="0">
              <a:solidFill>
                <a:schemeClr val="bg1"/>
              </a:solidFill>
            </a:endParaRPr>
          </a:p>
          <a:p>
            <a:pPr algn="ctr">
              <a:lnSpc>
                <a:spcPct val="150000"/>
              </a:lnSpc>
            </a:pPr>
            <a:r>
              <a:rPr lang="es-EC" sz="2000" b="1" dirty="0" smtClean="0">
                <a:solidFill>
                  <a:schemeClr val="bg1"/>
                </a:solidFill>
              </a:rPr>
              <a:t>Marco Referencial</a:t>
            </a:r>
          </a:p>
          <a:p>
            <a:pPr algn="ctr">
              <a:lnSpc>
                <a:spcPct val="150000"/>
              </a:lnSpc>
            </a:pPr>
            <a:endParaRPr lang="es-EC" b="1" dirty="0" smtClean="0">
              <a:solidFill>
                <a:schemeClr val="bg1"/>
              </a:solidFill>
            </a:endParaRPr>
          </a:p>
          <a:p>
            <a:endParaRPr lang="es-ES" sz="1600" dirty="0" smtClean="0">
              <a:solidFill>
                <a:schemeClr val="bg1"/>
              </a:solidFill>
            </a:endParaRPr>
          </a:p>
          <a:p>
            <a:pPr algn="ctr"/>
            <a:endParaRPr lang="es-EC" sz="1600" b="1" dirty="0" smtClean="0">
              <a:solidFill>
                <a:schemeClr val="bg1"/>
              </a:solidFill>
            </a:endParaRPr>
          </a:p>
          <a:p>
            <a:endParaRPr lang="es-EC" sz="2000" b="1" dirty="0">
              <a:solidFill>
                <a:schemeClr val="bg1"/>
              </a:solidFill>
            </a:endParaRPr>
          </a:p>
        </p:txBody>
      </p:sp>
      <p:sp>
        <p:nvSpPr>
          <p:cNvPr id="18" name="1 Título"/>
          <p:cNvSpPr txBox="1">
            <a:spLocks/>
          </p:cNvSpPr>
          <p:nvPr/>
        </p:nvSpPr>
        <p:spPr>
          <a:xfrm>
            <a:off x="500034" y="214290"/>
            <a:ext cx="8229600" cy="895360"/>
          </a:xfrm>
          <a:prstGeom prst="rect">
            <a:avLst/>
          </a:prstGeom>
        </p:spPr>
        <p:txBody>
          <a:bodyPr vert="horz" lIns="0" tIns="0" rIns="0" bIns="0" anchor="t">
            <a:normAutofit/>
          </a:bodyPr>
          <a:lstStyle/>
          <a:p>
            <a:pPr algn="ctr">
              <a:spcBef>
                <a:spcPct val="0"/>
              </a:spcBef>
            </a:pPr>
            <a:r>
              <a:rPr lang="es-EC" sz="40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MAPA DE PRESENTACIÓN</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S" sz="5000" b="1" i="0" u="none" strike="noStrike" kern="1200" cap="all" spc="0" normalizeH="0" baseline="0" noProof="0" dirty="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cxnSp>
        <p:nvCxnSpPr>
          <p:cNvPr id="26" name="AutoShape 2"/>
          <p:cNvCxnSpPr>
            <a:cxnSpLocks noChangeShapeType="1"/>
          </p:cNvCxnSpPr>
          <p:nvPr/>
        </p:nvCxnSpPr>
        <p:spPr bwMode="auto">
          <a:xfrm rot="10800000" flipV="1">
            <a:off x="5857884" y="3643314"/>
            <a:ext cx="785818" cy="3420"/>
          </a:xfrm>
          <a:prstGeom prst="straightConnector1">
            <a:avLst/>
          </a:prstGeom>
          <a:noFill/>
          <a:ln w="57150">
            <a:solidFill>
              <a:srgbClr val="000099"/>
            </a:solidFill>
            <a:round/>
            <a:headEnd/>
            <a:tailEnd type="triangle" w="med" len="med"/>
          </a:ln>
        </p:spPr>
      </p:cxnSp>
      <p:cxnSp>
        <p:nvCxnSpPr>
          <p:cNvPr id="27" name="AutoShape 2"/>
          <p:cNvCxnSpPr>
            <a:cxnSpLocks noChangeShapeType="1"/>
          </p:cNvCxnSpPr>
          <p:nvPr/>
        </p:nvCxnSpPr>
        <p:spPr bwMode="auto">
          <a:xfrm rot="5400000">
            <a:off x="7287041" y="2928537"/>
            <a:ext cx="570710" cy="1588"/>
          </a:xfrm>
          <a:prstGeom prst="straightConnector1">
            <a:avLst/>
          </a:prstGeom>
          <a:noFill/>
          <a:ln w="57150">
            <a:solidFill>
              <a:srgbClr val="000099"/>
            </a:solidFill>
            <a:round/>
            <a:headEnd/>
            <a:tailEnd type="triangle" w="med" len="med"/>
          </a:ln>
        </p:spPr>
      </p:cxnSp>
      <p:sp>
        <p:nvSpPr>
          <p:cNvPr id="33" name="AutoShape 9">
            <a:hlinkClick r:id="rId6" action="ppaction://hlinksldjump" highlightClick="1"/>
          </p:cNvPr>
          <p:cNvSpPr>
            <a:spLocks noChangeArrowheads="1"/>
          </p:cNvSpPr>
          <p:nvPr/>
        </p:nvSpPr>
        <p:spPr bwMode="auto">
          <a:xfrm>
            <a:off x="6715140" y="3286124"/>
            <a:ext cx="1728192" cy="576064"/>
          </a:xfrm>
          <a:prstGeom prst="actionButtonBlank">
            <a:avLst/>
          </a:prstGeom>
          <a:solidFill>
            <a:srgbClr val="CCECFF">
              <a:alpha val="56000"/>
            </a:srgbClr>
          </a:solidFill>
          <a:ln w="9525">
            <a:solidFill>
              <a:srgbClr val="000099"/>
            </a:solidFill>
            <a:miter lim="800000"/>
            <a:headEnd/>
            <a:tailEnd/>
          </a:ln>
          <a:effectLst/>
        </p:spPr>
        <p:txBody>
          <a:bodyPr wrap="none" anchor="ctr"/>
          <a:lstStyle/>
          <a:p>
            <a:pPr algn="ctr"/>
            <a:r>
              <a:rPr lang="es-EC" sz="2000" b="1" dirty="0" smtClean="0">
                <a:solidFill>
                  <a:schemeClr val="bg1"/>
                </a:solidFill>
              </a:rPr>
              <a:t>Objetivos</a:t>
            </a:r>
            <a:endParaRPr lang="es-EC" sz="20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ox(i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ox(in)">
                                      <p:cBhvr>
                                        <p:cTn id="32" dur="5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box(in)">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box(in)">
                                      <p:cBhvr>
                                        <p:cTn id="50" dur="500"/>
                                        <p:tgtEl>
                                          <p:spTgt spid="4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box(in)">
                                      <p:cBhvr>
                                        <p:cTn id="59" dur="500"/>
                                        <p:tgtEl>
                                          <p:spTgt spid="23"/>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7"/>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grpId="0" nodeType="click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ox(in)">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3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ox(in)">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box(in)">
                                      <p:cBhvr>
                                        <p:cTn id="8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P spid="21" grpId="0" animBg="1"/>
      <p:bldP spid="22" grpId="0" animBg="1"/>
      <p:bldP spid="23" grpId="0" animBg="1"/>
      <p:bldP spid="28" grpId="0" animBg="1"/>
      <p:bldP spid="29" grpId="0" animBg="1"/>
      <p:bldP spid="30" grpId="0" animBg="1"/>
      <p:bldP spid="37" grpId="0" animBg="1"/>
      <p:bldP spid="42" grpId="0" animBg="1"/>
      <p:bldP spid="43" grpId="0" animBg="1"/>
      <p:bldP spid="18" grpId="0"/>
      <p:bldP spid="33"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1 Título"/>
          <p:cNvSpPr txBox="1">
            <a:spLocks/>
          </p:cNvSpPr>
          <p:nvPr/>
        </p:nvSpPr>
        <p:spPr>
          <a:xfrm>
            <a:off x="428596"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11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ANALISIS DE RESULTADOS</a:t>
            </a:r>
            <a:endParaRPr kumimoji="0" lang="es-ES" sz="111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47105" name="Rectangle 1"/>
          <p:cNvSpPr>
            <a:spLocks noChangeArrowheads="1"/>
          </p:cNvSpPr>
          <p:nvPr/>
        </p:nvSpPr>
        <p:spPr bwMode="auto">
          <a:xfrm rot="10800000" flipV="1">
            <a:off x="357158" y="1000108"/>
            <a:ext cx="8143900" cy="738664"/>
          </a:xfrm>
          <a:prstGeom prst="rect">
            <a:avLst/>
          </a:prstGeom>
          <a:solidFill>
            <a:srgbClr val="FFFF99"/>
          </a:solidFill>
          <a:ln w="9525">
            <a:solidFill>
              <a:srgbClr val="00B0F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Para aplicar esta técnica de investigación se acudió a tres expertos: El </a:t>
            </a:r>
            <a:r>
              <a:rPr kumimoji="0" lang="es-ES" sz="1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Capt</a:t>
            </a:r>
            <a:r>
              <a:rPr kumimoji="0" lang="es-E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Henry Silva del B. CUERPO DE BOMBEROS; el Ing. Nixon Narváez de la SECRETARÍA DEL AMBIENTE (DMQ); y el Sr. Fernando </a:t>
            </a:r>
            <a:r>
              <a:rPr kumimoji="0" lang="es-ES" sz="1400" b="1" i="0" u="none" strike="noStrike" cap="none" normalizeH="0" baseline="0" dirty="0" err="1" smtClean="0">
                <a:ln>
                  <a:noFill/>
                </a:ln>
                <a:solidFill>
                  <a:schemeClr val="bg1"/>
                </a:solidFill>
                <a:effectLst/>
                <a:latin typeface="Arial" pitchFamily="34" charset="0"/>
                <a:ea typeface="Times New Roman" pitchFamily="18" charset="0"/>
                <a:cs typeface="Arial" pitchFamily="34" charset="0"/>
              </a:rPr>
              <a:t>Albán</a:t>
            </a:r>
            <a:r>
              <a:rPr kumimoji="0" lang="es-ES" sz="14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de la SECRETARIA NACIONAL DE GESTIÓN DE RIESGOS -SNGR -.</a:t>
            </a:r>
            <a:endParaRPr kumimoji="0" lang="es-ES" sz="1400" b="1" i="0" u="none" strike="noStrike" cap="none" normalizeH="0" baseline="0" dirty="0" smtClean="0">
              <a:ln>
                <a:noFill/>
              </a:ln>
              <a:solidFill>
                <a:schemeClr val="bg1"/>
              </a:solidFill>
              <a:effectLst/>
              <a:latin typeface="Arial" pitchFamily="34" charset="0"/>
            </a:endParaRPr>
          </a:p>
        </p:txBody>
      </p:sp>
      <p:sp>
        <p:nvSpPr>
          <p:cNvPr id="12" name="1 Título"/>
          <p:cNvSpPr txBox="1">
            <a:spLocks/>
          </p:cNvSpPr>
          <p:nvPr/>
        </p:nvSpPr>
        <p:spPr>
          <a:xfrm>
            <a:off x="571472" y="357166"/>
            <a:ext cx="8229600" cy="714356"/>
          </a:xfrm>
          <a:prstGeom prst="rect">
            <a:avLst/>
          </a:prstGeom>
        </p:spPr>
        <p:txBody>
          <a:bodyPr vert="horz" lIns="0" tIns="0" rIns="0" bIns="0" anchor="t">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86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entrevistas</a:t>
            </a:r>
            <a:endParaRPr kumimoji="0" lang="es-ES" sz="8600" b="1" i="0" u="none" strike="noStrike" kern="1200" cap="all" spc="0" normalizeH="0" baseline="0" noProof="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47106" name="Rectangle 2"/>
          <p:cNvSpPr>
            <a:spLocks noChangeArrowheads="1"/>
          </p:cNvSpPr>
          <p:nvPr/>
        </p:nvSpPr>
        <p:spPr bwMode="auto">
          <a:xfrm>
            <a:off x="285720" y="1857364"/>
            <a:ext cx="1785950" cy="312866"/>
          </a:xfrm>
          <a:prstGeom prst="rect">
            <a:avLst/>
          </a:prstGeom>
          <a:solidFill>
            <a:srgbClr val="FAC7A8"/>
          </a:solidFill>
          <a:ln w="9525">
            <a:solidFill>
              <a:srgbClr val="FF0000"/>
            </a:solid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Manejo ambiental</a:t>
            </a:r>
            <a:endParaRPr kumimoji="0" lang="es-ES" sz="1800" b="1" i="0" u="none" strike="noStrike" cap="none" normalizeH="0" baseline="0" dirty="0" smtClean="0">
              <a:ln>
                <a:noFill/>
              </a:ln>
              <a:solidFill>
                <a:schemeClr val="bg1"/>
              </a:solidFill>
              <a:effectLst/>
              <a:latin typeface="Arial" pitchFamily="34" charset="0"/>
            </a:endParaRPr>
          </a:p>
        </p:txBody>
      </p:sp>
      <p:sp>
        <p:nvSpPr>
          <p:cNvPr id="15" name="Rectangle 2"/>
          <p:cNvSpPr>
            <a:spLocks noChangeArrowheads="1"/>
          </p:cNvSpPr>
          <p:nvPr/>
        </p:nvSpPr>
        <p:spPr bwMode="auto">
          <a:xfrm>
            <a:off x="285720" y="3071810"/>
            <a:ext cx="1785950" cy="497532"/>
          </a:xfrm>
          <a:prstGeom prst="rect">
            <a:avLst/>
          </a:prstGeom>
          <a:solidFill>
            <a:srgbClr val="FAC7A8"/>
          </a:solidFill>
          <a:ln w="9525">
            <a:solidFill>
              <a:srgbClr val="FF0000"/>
            </a:solidFill>
            <a:miter lim="800000"/>
            <a:headEnd/>
            <a:tailEnd/>
          </a:ln>
          <a:effectLst/>
        </p:spPr>
        <p:txBody>
          <a:bodyPr vert="horz" wrap="square" lIns="91440" tIns="126960" rIns="91440" bIns="0" numCol="1" anchor="ctr" anchorCtr="0" compatLnSpc="1">
            <a:prstTxWarp prst="textNoShape">
              <a:avLst/>
            </a:prstTxWarp>
            <a:spAutoFit/>
          </a:bodyPr>
          <a:lstStyle/>
          <a:p>
            <a:pPr lvl="0" algn="ctr" fontAlgn="base">
              <a:spcBef>
                <a:spcPct val="0"/>
              </a:spcBef>
              <a:spcAft>
                <a:spcPct val="0"/>
              </a:spcAft>
            </a:pPr>
            <a:r>
              <a:rPr kumimoji="0" lang="es-ES" sz="12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Manejo </a:t>
            </a:r>
            <a:r>
              <a:rPr lang="es-ES" sz="1200" b="1" dirty="0" smtClean="0">
                <a:solidFill>
                  <a:schemeClr val="bg1"/>
                </a:solidFill>
                <a:latin typeface="Arial" pitchFamily="34" charset="0"/>
                <a:ea typeface="Times New Roman" pitchFamily="18" charset="0"/>
                <a:cs typeface="Arial" pitchFamily="34" charset="0"/>
              </a:rPr>
              <a:t>de incendios forestales</a:t>
            </a:r>
          </a:p>
        </p:txBody>
      </p:sp>
      <p:sp>
        <p:nvSpPr>
          <p:cNvPr id="16" name="Rectangle 2"/>
          <p:cNvSpPr>
            <a:spLocks noChangeArrowheads="1"/>
          </p:cNvSpPr>
          <p:nvPr/>
        </p:nvSpPr>
        <p:spPr bwMode="auto">
          <a:xfrm>
            <a:off x="285720" y="4133772"/>
            <a:ext cx="1785950" cy="866864"/>
          </a:xfrm>
          <a:prstGeom prst="rect">
            <a:avLst/>
          </a:prstGeom>
          <a:solidFill>
            <a:srgbClr val="FAC7A8"/>
          </a:solidFill>
          <a:ln w="9525">
            <a:solidFill>
              <a:srgbClr val="FF0000"/>
            </a:solidFill>
            <a:miter lim="800000"/>
            <a:headEnd/>
            <a:tailEnd/>
          </a:ln>
          <a:effectLst/>
        </p:spPr>
        <p:txBody>
          <a:bodyPr vert="horz" wrap="square" lIns="91440" tIns="126960" rIns="91440" bIns="0" numCol="1" anchor="ctr" anchorCtr="0" compatLnSpc="1">
            <a:prstTxWarp prst="textNoShape">
              <a:avLst/>
            </a:prstTxWarp>
            <a:spAutoFit/>
          </a:bodyPr>
          <a:lstStyle/>
          <a:p>
            <a:pPr lvl="0" fontAlgn="base">
              <a:spcBef>
                <a:spcPct val="0"/>
              </a:spcBef>
              <a:spcAft>
                <a:spcPct val="0"/>
              </a:spcAft>
            </a:pPr>
            <a:r>
              <a:rPr lang="es-ES" sz="1200" b="1" dirty="0" smtClean="0">
                <a:solidFill>
                  <a:schemeClr val="bg1"/>
                </a:solidFill>
                <a:latin typeface="Arial" pitchFamily="34" charset="0"/>
                <a:ea typeface="Times New Roman" pitchFamily="18" charset="0"/>
                <a:cs typeface="Arial" pitchFamily="34" charset="0"/>
              </a:rPr>
              <a:t>Participación de las personas en la ocurrencia de los incendios forestales</a:t>
            </a:r>
          </a:p>
        </p:txBody>
      </p:sp>
      <p:sp>
        <p:nvSpPr>
          <p:cNvPr id="18" name="17 Rectángulo"/>
          <p:cNvSpPr/>
          <p:nvPr/>
        </p:nvSpPr>
        <p:spPr>
          <a:xfrm>
            <a:off x="2143108" y="1830821"/>
            <a:ext cx="6357982" cy="1169551"/>
          </a:xfrm>
          <a:prstGeom prst="rect">
            <a:avLst/>
          </a:prstGeom>
          <a:solidFill>
            <a:schemeClr val="accent3">
              <a:lumMod val="60000"/>
              <a:lumOff val="40000"/>
            </a:schemeClr>
          </a:solidFill>
          <a:ln>
            <a:solidFill>
              <a:schemeClr val="accent3"/>
            </a:solidFill>
          </a:ln>
        </p:spPr>
        <p:txBody>
          <a:bodyPr wrap="square">
            <a:spAutoFit/>
          </a:bodyPr>
          <a:lstStyle/>
          <a:p>
            <a:pPr algn="just"/>
            <a:r>
              <a:rPr lang="es-ES" sz="1400" b="1" dirty="0" smtClean="0">
                <a:solidFill>
                  <a:schemeClr val="bg1"/>
                </a:solidFill>
              </a:rPr>
              <a:t>Depende de cada institución, es decir, de la forma en la que cada una de ellas definen sus cursos de acción. De la Municipalidad dependen la Secretaría del Ambiente, el Cuerpo de Bomberos, la Empresa Pública Metropolitana de Agua Potable y Saneamiento (EPMAPS), la Empresa Pública Metropolitana de Movilidad y Obras Públicas (EPMMOP).</a:t>
            </a:r>
            <a:endParaRPr lang="es-ES_tradnl" sz="1400" b="1" dirty="0">
              <a:solidFill>
                <a:schemeClr val="bg1"/>
              </a:solidFill>
            </a:endParaRPr>
          </a:p>
        </p:txBody>
      </p:sp>
      <p:sp>
        <p:nvSpPr>
          <p:cNvPr id="19" name="18 Rectángulo"/>
          <p:cNvSpPr/>
          <p:nvPr/>
        </p:nvSpPr>
        <p:spPr>
          <a:xfrm>
            <a:off x="2143108" y="3071810"/>
            <a:ext cx="6357982" cy="954107"/>
          </a:xfrm>
          <a:prstGeom prst="rect">
            <a:avLst/>
          </a:prstGeom>
          <a:solidFill>
            <a:srgbClr val="FFCC66"/>
          </a:solidFill>
          <a:ln>
            <a:solidFill>
              <a:srgbClr val="FFA401"/>
            </a:solidFill>
          </a:ln>
        </p:spPr>
        <p:txBody>
          <a:bodyPr wrap="square">
            <a:spAutoFit/>
          </a:bodyPr>
          <a:lstStyle/>
          <a:p>
            <a:pPr algn="just"/>
            <a:r>
              <a:rPr lang="es-ES" sz="1400" b="1" dirty="0" smtClean="0">
                <a:solidFill>
                  <a:schemeClr val="bg1"/>
                </a:solidFill>
              </a:rPr>
              <a:t>Se cuenta con sitios de preparación, capacitación, control y mitigación, para enfrentar este tipo de contingencias, debiendo enfatizar que la responsabilidad sobre el manejo de los incendios forestales compete a la ciudadanía, a las autoridades, y al Cuerpo de Bomberos.</a:t>
            </a:r>
            <a:endParaRPr lang="es-ES_tradnl" sz="1400" b="1" dirty="0">
              <a:solidFill>
                <a:schemeClr val="bg1"/>
              </a:solidFill>
            </a:endParaRPr>
          </a:p>
        </p:txBody>
      </p:sp>
      <p:sp>
        <p:nvSpPr>
          <p:cNvPr id="20" name="19 Rectángulo"/>
          <p:cNvSpPr/>
          <p:nvPr/>
        </p:nvSpPr>
        <p:spPr>
          <a:xfrm>
            <a:off x="2143108" y="4143380"/>
            <a:ext cx="6357982" cy="738664"/>
          </a:xfrm>
          <a:prstGeom prst="rect">
            <a:avLst/>
          </a:prstGeom>
          <a:solidFill>
            <a:schemeClr val="tx2">
              <a:lumMod val="90000"/>
            </a:schemeClr>
          </a:solidFill>
          <a:ln>
            <a:solidFill>
              <a:schemeClr val="tx2">
                <a:lumMod val="75000"/>
              </a:schemeClr>
            </a:solidFill>
          </a:ln>
        </p:spPr>
        <p:txBody>
          <a:bodyPr wrap="square">
            <a:spAutoFit/>
          </a:bodyPr>
          <a:lstStyle/>
          <a:p>
            <a:pPr algn="just"/>
            <a:r>
              <a:rPr lang="es-ES" sz="1400" b="1" dirty="0" smtClean="0">
                <a:solidFill>
                  <a:schemeClr val="bg1"/>
                </a:solidFill>
              </a:rPr>
              <a:t>La incidencia de incendios por personas tiene enfoques diversos, tales como motivos agrícolas (quemas para nuevas siembras), motivos culturales, o intencionales con la finalidad de causar daño.</a:t>
            </a:r>
            <a:endParaRPr lang="es-ES_tradnl" sz="1400" b="1" dirty="0">
              <a:solidFill>
                <a:schemeClr val="bg1"/>
              </a:solidFill>
            </a:endParaRPr>
          </a:p>
        </p:txBody>
      </p:sp>
      <p:sp>
        <p:nvSpPr>
          <p:cNvPr id="22" name="Rectangle 2"/>
          <p:cNvSpPr>
            <a:spLocks noChangeArrowheads="1"/>
          </p:cNvSpPr>
          <p:nvPr/>
        </p:nvSpPr>
        <p:spPr bwMode="auto">
          <a:xfrm>
            <a:off x="285720" y="5143512"/>
            <a:ext cx="1785950" cy="1205418"/>
          </a:xfrm>
          <a:prstGeom prst="rect">
            <a:avLst/>
          </a:prstGeom>
          <a:solidFill>
            <a:srgbClr val="FAC7A8"/>
          </a:solidFill>
          <a:ln w="9525">
            <a:solidFill>
              <a:srgbClr val="FF0000"/>
            </a:solid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s-ES" sz="1400" b="1" dirty="0" smtClean="0">
                <a:solidFill>
                  <a:schemeClr val="bg1"/>
                </a:solidFill>
              </a:rPr>
              <a:t>Gestión del Riesgo que maneja actualmente el B. Cuerpo de Bomberos del DMQ</a:t>
            </a:r>
            <a:endParaRPr kumimoji="0" lang="es-ES" sz="1400" b="1" i="0" u="none" strike="noStrike" cap="none" normalizeH="0" baseline="0" dirty="0" smtClean="0">
              <a:ln>
                <a:noFill/>
              </a:ln>
              <a:solidFill>
                <a:schemeClr val="bg1"/>
              </a:solidFill>
              <a:effectLst/>
              <a:latin typeface="Arial" pitchFamily="34" charset="0"/>
            </a:endParaRPr>
          </a:p>
        </p:txBody>
      </p:sp>
      <p:sp>
        <p:nvSpPr>
          <p:cNvPr id="23" name="22 Rectángulo"/>
          <p:cNvSpPr/>
          <p:nvPr/>
        </p:nvSpPr>
        <p:spPr>
          <a:xfrm>
            <a:off x="2143108" y="5143512"/>
            <a:ext cx="6357982" cy="954107"/>
          </a:xfrm>
          <a:prstGeom prst="rect">
            <a:avLst/>
          </a:prstGeom>
          <a:solidFill>
            <a:srgbClr val="DDDDDD"/>
          </a:solidFill>
          <a:ln>
            <a:solidFill>
              <a:schemeClr val="tx1">
                <a:lumMod val="75000"/>
              </a:schemeClr>
            </a:solidFill>
          </a:ln>
        </p:spPr>
        <p:txBody>
          <a:bodyPr wrap="square">
            <a:spAutoFit/>
          </a:bodyPr>
          <a:lstStyle/>
          <a:p>
            <a:pPr algn="just"/>
            <a:r>
              <a:rPr lang="es-ES" sz="1400" b="1" dirty="0" smtClean="0">
                <a:solidFill>
                  <a:schemeClr val="bg1"/>
                </a:solidFill>
              </a:rPr>
              <a:t>El B. Cuerpo de Bomberos de Quito cuenta con procesos y políticas adecuadas para el enfrentamiento de este tipo de contingencias. La gestión a nivel administrativa, técnica, de talento humano y operativa es bastante buena, ya que cada año se realiza el PLAN FUEGO.</a:t>
            </a:r>
            <a:endParaRPr lang="es-ES_tradnl" sz="1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71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10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7105" grpId="0" animBg="1"/>
      <p:bldP spid="12" grpId="0"/>
      <p:bldP spid="47106" grpId="0" animBg="1"/>
      <p:bldP spid="15" grpId="0" animBg="1"/>
      <p:bldP spid="16" grpId="0" animBg="1"/>
      <p:bldP spid="18" grpId="0" animBg="1"/>
      <p:bldP spid="19" grpId="0" animBg="1"/>
      <p:bldP spid="20" grpId="0" animBg="1"/>
      <p:bldP spid="22" grpId="0" animBg="1"/>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1 Título"/>
          <p:cNvSpPr txBox="1">
            <a:spLocks/>
          </p:cNvSpPr>
          <p:nvPr/>
        </p:nvSpPr>
        <p:spPr>
          <a:xfrm>
            <a:off x="428596"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11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ANALISIS DE RESULTADOS</a:t>
            </a:r>
            <a:endParaRPr kumimoji="0" lang="es-ES" sz="111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12" name="1 Título"/>
          <p:cNvSpPr txBox="1">
            <a:spLocks/>
          </p:cNvSpPr>
          <p:nvPr/>
        </p:nvSpPr>
        <p:spPr>
          <a:xfrm>
            <a:off x="642910" y="500042"/>
            <a:ext cx="8229600" cy="714356"/>
          </a:xfrm>
          <a:prstGeom prst="rect">
            <a:avLst/>
          </a:prstGeom>
        </p:spPr>
        <p:txBody>
          <a:bodyPr vert="horz" lIns="0" tIns="0" rIns="0" bIns="0" anchor="t">
            <a:normAutofit fontScale="4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86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entrevistas</a:t>
            </a:r>
            <a:endParaRPr kumimoji="0" lang="es-ES" sz="8600" b="1" i="0" u="none" strike="noStrike" kern="1200" cap="all" spc="0" normalizeH="0" baseline="0" noProof="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15" name="Rectangle 2"/>
          <p:cNvSpPr>
            <a:spLocks noChangeArrowheads="1"/>
          </p:cNvSpPr>
          <p:nvPr/>
        </p:nvSpPr>
        <p:spPr bwMode="auto">
          <a:xfrm>
            <a:off x="428596" y="1428736"/>
            <a:ext cx="2500330" cy="989974"/>
          </a:xfrm>
          <a:prstGeom prst="rect">
            <a:avLst/>
          </a:prstGeom>
          <a:solidFill>
            <a:srgbClr val="FAC7A8"/>
          </a:solidFill>
          <a:ln w="9525">
            <a:solidFill>
              <a:srgbClr val="FF0000"/>
            </a:solidFill>
            <a:miter lim="800000"/>
            <a:headEnd/>
            <a:tailEnd/>
          </a:ln>
          <a:effectLst/>
        </p:spPr>
        <p:txBody>
          <a:bodyPr vert="horz" wrap="square" lIns="91440" tIns="126960" rIns="91440" bIns="0" numCol="1" anchor="ctr" anchorCtr="0" compatLnSpc="1">
            <a:prstTxWarp prst="textNoShape">
              <a:avLst/>
            </a:prstTxWarp>
            <a:spAutoFit/>
          </a:bodyPr>
          <a:lstStyle/>
          <a:p>
            <a:pPr algn="ctr" fontAlgn="base">
              <a:spcBef>
                <a:spcPct val="0"/>
              </a:spcBef>
              <a:spcAft>
                <a:spcPct val="0"/>
              </a:spcAft>
            </a:pPr>
            <a:r>
              <a:rPr lang="es-ES" sz="1400" b="1" dirty="0" smtClean="0">
                <a:solidFill>
                  <a:schemeClr val="bg1"/>
                </a:solidFill>
              </a:rPr>
              <a:t>Recomendaciones para un mejor manejo de la Gestión del Riesgo por parte del B. Cuerpo de Bomberos del DMQ</a:t>
            </a:r>
            <a:endParaRPr lang="es-ES" sz="1400" b="1" dirty="0" smtClean="0">
              <a:solidFill>
                <a:schemeClr val="bg1"/>
              </a:solidFill>
              <a:latin typeface="Arial" pitchFamily="34" charset="0"/>
              <a:ea typeface="Times New Roman" pitchFamily="18" charset="0"/>
              <a:cs typeface="Arial" pitchFamily="34" charset="0"/>
            </a:endParaRPr>
          </a:p>
        </p:txBody>
      </p:sp>
      <p:sp>
        <p:nvSpPr>
          <p:cNvPr id="16" name="Rectangle 2"/>
          <p:cNvSpPr>
            <a:spLocks noChangeArrowheads="1"/>
          </p:cNvSpPr>
          <p:nvPr/>
        </p:nvSpPr>
        <p:spPr bwMode="auto">
          <a:xfrm>
            <a:off x="428597" y="3143248"/>
            <a:ext cx="2428892" cy="989974"/>
          </a:xfrm>
          <a:prstGeom prst="rect">
            <a:avLst/>
          </a:prstGeom>
          <a:solidFill>
            <a:srgbClr val="FAC7A8"/>
          </a:solidFill>
          <a:ln w="9525">
            <a:solidFill>
              <a:srgbClr val="FF0000"/>
            </a:solidFill>
            <a:miter lim="800000"/>
            <a:headEnd/>
            <a:tailEnd/>
          </a:ln>
          <a:effectLst/>
        </p:spPr>
        <p:txBody>
          <a:bodyPr vert="horz" wrap="square" lIns="91440" tIns="126960" rIns="91440" bIns="0" numCol="1" anchor="ctr" anchorCtr="0" compatLnSpc="1">
            <a:prstTxWarp prst="textNoShape">
              <a:avLst/>
            </a:prstTxWarp>
            <a:spAutoFit/>
          </a:bodyPr>
          <a:lstStyle/>
          <a:p>
            <a:pPr fontAlgn="base">
              <a:spcBef>
                <a:spcPct val="0"/>
              </a:spcBef>
              <a:spcAft>
                <a:spcPct val="0"/>
              </a:spcAft>
            </a:pPr>
            <a:r>
              <a:rPr lang="es-ES" sz="1400" b="1" dirty="0" smtClean="0">
                <a:solidFill>
                  <a:schemeClr val="bg1"/>
                </a:solidFill>
              </a:rPr>
              <a:t>Recomendaciones para un mejor manejo de la Gestión del Riesgo por parte del M.I. Municipio del DMQ</a:t>
            </a:r>
            <a:endParaRPr lang="es-ES" sz="1400" b="1" dirty="0" smtClean="0">
              <a:solidFill>
                <a:schemeClr val="bg1"/>
              </a:solidFill>
              <a:latin typeface="Arial" pitchFamily="34" charset="0"/>
              <a:ea typeface="Times New Roman" pitchFamily="18" charset="0"/>
              <a:cs typeface="Arial" pitchFamily="34" charset="0"/>
            </a:endParaRPr>
          </a:p>
        </p:txBody>
      </p:sp>
      <p:sp>
        <p:nvSpPr>
          <p:cNvPr id="19" name="18 Rectángulo"/>
          <p:cNvSpPr/>
          <p:nvPr/>
        </p:nvSpPr>
        <p:spPr>
          <a:xfrm>
            <a:off x="3071802" y="1428736"/>
            <a:ext cx="5357850" cy="954107"/>
          </a:xfrm>
          <a:prstGeom prst="rect">
            <a:avLst/>
          </a:prstGeom>
          <a:solidFill>
            <a:schemeClr val="tx1">
              <a:lumMod val="85000"/>
            </a:schemeClr>
          </a:solidFill>
          <a:ln>
            <a:solidFill>
              <a:schemeClr val="tx1">
                <a:lumMod val="75000"/>
              </a:schemeClr>
            </a:solidFill>
          </a:ln>
        </p:spPr>
        <p:txBody>
          <a:bodyPr wrap="square">
            <a:spAutoFit/>
          </a:bodyPr>
          <a:lstStyle/>
          <a:p>
            <a:pPr algn="just"/>
            <a:r>
              <a:rPr lang="es-ES" sz="1400" b="1" dirty="0" smtClean="0">
                <a:solidFill>
                  <a:schemeClr val="bg1"/>
                </a:solidFill>
              </a:rPr>
              <a:t>Se necesita contar con una movilización adecuada para el personal de bomberos (aérea y terrestre), la cual llegue a ser más eficiente y oportuna, con el fin de llegar a tiempo al lugar de la incidencia, durante las operaciones de emergencia.</a:t>
            </a:r>
            <a:endParaRPr lang="es-ES_tradnl" sz="1400" b="1" dirty="0">
              <a:solidFill>
                <a:schemeClr val="bg1"/>
              </a:solidFill>
            </a:endParaRPr>
          </a:p>
        </p:txBody>
      </p:sp>
      <p:sp>
        <p:nvSpPr>
          <p:cNvPr id="20" name="19 Rectángulo"/>
          <p:cNvSpPr/>
          <p:nvPr/>
        </p:nvSpPr>
        <p:spPr>
          <a:xfrm>
            <a:off x="3071802" y="3071810"/>
            <a:ext cx="5357850" cy="1169551"/>
          </a:xfrm>
          <a:prstGeom prst="rect">
            <a:avLst/>
          </a:prstGeom>
          <a:solidFill>
            <a:srgbClr val="99CCFF"/>
          </a:solidFill>
          <a:ln>
            <a:solidFill>
              <a:srgbClr val="0099CC"/>
            </a:solidFill>
          </a:ln>
        </p:spPr>
        <p:txBody>
          <a:bodyPr wrap="square">
            <a:spAutoFit/>
          </a:bodyPr>
          <a:lstStyle/>
          <a:p>
            <a:pPr algn="just"/>
            <a:r>
              <a:rPr lang="es-ES" sz="1400" b="1" dirty="0" smtClean="0">
                <a:solidFill>
                  <a:schemeClr val="bg1"/>
                </a:solidFill>
              </a:rPr>
              <a:t>El Municipio del DMQ, debe capacitar al talento humano involucrado, que en calidad de contingente es enviado como apoyo al Cuerpo de Bomberos, cuando se presentan los incendios forestales. Igualmente se debe incrementar el número de personal capacitado (formadores). </a:t>
            </a:r>
            <a:endParaRPr lang="es-ES_tradnl" sz="1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5" grpId="0" animBg="1"/>
      <p:bldP spid="16" grpId="0" animBg="1"/>
      <p:bldP spid="19" grpId="0" animBg="1"/>
      <p:bldP spid="20"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1 Título"/>
          <p:cNvSpPr txBox="1">
            <a:spLocks/>
          </p:cNvSpPr>
          <p:nvPr/>
        </p:nvSpPr>
        <p:spPr>
          <a:xfrm>
            <a:off x="500034" y="0"/>
            <a:ext cx="8229600" cy="357178"/>
          </a:xfrm>
          <a:prstGeom prst="rect">
            <a:avLst/>
          </a:prstGeom>
        </p:spPr>
        <p:txBody>
          <a:bodyPr vert="horz" lIns="0" tIns="0" rIns="0" bIns="0" anchor="t">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86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observaciones </a:t>
            </a:r>
            <a:endParaRPr kumimoji="0" lang="es-ES" sz="8600" b="1" i="0" u="none" strike="noStrike" kern="1200" cap="all" spc="0" normalizeH="0" baseline="0" noProof="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pic>
        <p:nvPicPr>
          <p:cNvPr id="11266" name="Picture 2"/>
          <p:cNvPicPr>
            <a:picLocks noChangeAspect="1" noChangeArrowheads="1"/>
          </p:cNvPicPr>
          <p:nvPr/>
        </p:nvPicPr>
        <p:blipFill>
          <a:blip r:embed="rId2"/>
          <a:srcRect/>
          <a:stretch>
            <a:fillRect/>
          </a:stretch>
        </p:blipFill>
        <p:spPr bwMode="auto">
          <a:xfrm>
            <a:off x="1357290" y="571480"/>
            <a:ext cx="6500858" cy="5929354"/>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1266"/>
                                        </p:tgtEl>
                                        <p:attrNameLst>
                                          <p:attrName>style.visibility</p:attrName>
                                        </p:attrNameLst>
                                      </p:cBhvr>
                                      <p:to>
                                        <p:strVal val="visible"/>
                                      </p:to>
                                    </p:set>
                                    <p:animEffect transition="in" filter="blinds(horizontal)">
                                      <p:cBhvr>
                                        <p:cTn id="14"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1 Título"/>
          <p:cNvSpPr txBox="1">
            <a:spLocks/>
          </p:cNvSpPr>
          <p:nvPr/>
        </p:nvSpPr>
        <p:spPr>
          <a:xfrm>
            <a:off x="1357290" y="0"/>
            <a:ext cx="5572132" cy="285740"/>
          </a:xfrm>
          <a:prstGeom prst="rect">
            <a:avLst/>
          </a:prstGeom>
        </p:spPr>
        <p:txBody>
          <a:bodyPr vert="horz" lIns="0" tIns="0" rIns="0" bIns="0" anchor="t">
            <a:normAutofit fontScale="2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86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observaciones </a:t>
            </a:r>
            <a:endParaRPr kumimoji="0" lang="es-ES" sz="8600" b="1" i="0" u="none" strike="noStrike" kern="1200" cap="all" spc="0" normalizeH="0" baseline="0" noProof="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pic>
        <p:nvPicPr>
          <p:cNvPr id="5" name="4 Imagen"/>
          <p:cNvPicPr/>
          <p:nvPr/>
        </p:nvPicPr>
        <p:blipFill>
          <a:blip r:embed="rId2"/>
          <a:srcRect l="26808" t="44471" r="22575" b="35294"/>
          <a:stretch>
            <a:fillRect/>
          </a:stretch>
        </p:blipFill>
        <p:spPr bwMode="auto">
          <a:xfrm>
            <a:off x="285720" y="714356"/>
            <a:ext cx="5406069" cy="1615044"/>
          </a:xfrm>
          <a:prstGeom prst="rect">
            <a:avLst/>
          </a:prstGeom>
          <a:noFill/>
          <a:ln w="9525">
            <a:noFill/>
            <a:miter lim="800000"/>
            <a:headEnd/>
            <a:tailEnd/>
          </a:ln>
        </p:spPr>
      </p:pic>
      <p:sp>
        <p:nvSpPr>
          <p:cNvPr id="51201" name="Rectangle 1"/>
          <p:cNvSpPr>
            <a:spLocks noChangeArrowheads="1"/>
          </p:cNvSpPr>
          <p:nvPr/>
        </p:nvSpPr>
        <p:spPr bwMode="auto">
          <a:xfrm>
            <a:off x="6000760" y="642918"/>
            <a:ext cx="2786050" cy="1785104"/>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1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El promedio de evaluación obtenido por la  Secretaria del Ambiente del I. Municipio del DMQ, con el valor de </a:t>
            </a:r>
            <a:r>
              <a:rPr kumimoji="0" lang="es-ES" sz="1100" b="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72,5</a:t>
            </a:r>
            <a:r>
              <a:rPr kumimoji="0" lang="es-ES" sz="11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lo ubica dentro del rango de </a:t>
            </a:r>
            <a:r>
              <a:rPr kumimoji="0" lang="es-ES" sz="1100" b="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Regular</a:t>
            </a:r>
            <a:r>
              <a:rPr lang="es-ES" sz="1100" dirty="0" smtClean="0">
                <a:solidFill>
                  <a:schemeClr val="bg1"/>
                </a:solidFill>
                <a:latin typeface="Arial" pitchFamily="34" charset="0"/>
                <a:ea typeface="Times New Roman" pitchFamily="18" charset="0"/>
                <a:cs typeface="Arial" pitchFamily="34" charset="0"/>
              </a:rPr>
              <a:t>. E</a:t>
            </a:r>
            <a:r>
              <a:rPr kumimoji="0" lang="es-ES" sz="11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s necesario implementar medidas a un nivel de intervención </a:t>
            </a:r>
            <a:r>
              <a:rPr kumimoji="0" lang="es-ES" sz="1100" b="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Mediato</a:t>
            </a:r>
            <a:r>
              <a:rPr kumimoji="0" lang="es-ES" sz="11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especialmente en lo concerniente a la preocupación de los trabajadores por su estabilidad e ir mejorando en los otros aspectos.</a:t>
            </a:r>
            <a:endParaRPr kumimoji="0" lang="es-ES" sz="1100" b="0" i="0" u="none" strike="noStrike" cap="none" normalizeH="0" baseline="0" dirty="0" smtClean="0">
              <a:ln>
                <a:noFill/>
              </a:ln>
              <a:solidFill>
                <a:schemeClr val="bg1"/>
              </a:solidFill>
              <a:effectLst/>
              <a:latin typeface="Arial" pitchFamily="34" charset="0"/>
            </a:endParaRPr>
          </a:p>
        </p:txBody>
      </p:sp>
      <p:pic>
        <p:nvPicPr>
          <p:cNvPr id="7" name="6 Imagen"/>
          <p:cNvPicPr/>
          <p:nvPr/>
        </p:nvPicPr>
        <p:blipFill>
          <a:blip r:embed="rId3"/>
          <a:srcRect l="26984" t="38118" r="23104" b="41176"/>
          <a:stretch>
            <a:fillRect/>
          </a:stretch>
        </p:blipFill>
        <p:spPr bwMode="auto">
          <a:xfrm>
            <a:off x="285720" y="2714620"/>
            <a:ext cx="5396098" cy="1603169"/>
          </a:xfrm>
          <a:prstGeom prst="rect">
            <a:avLst/>
          </a:prstGeom>
          <a:noFill/>
          <a:ln w="9525">
            <a:noFill/>
            <a:miter lim="800000"/>
            <a:headEnd/>
            <a:tailEnd/>
          </a:ln>
        </p:spPr>
      </p:pic>
      <p:sp>
        <p:nvSpPr>
          <p:cNvPr id="51202" name="Rectangle 2"/>
          <p:cNvSpPr>
            <a:spLocks noChangeArrowheads="1"/>
          </p:cNvSpPr>
          <p:nvPr/>
        </p:nvSpPr>
        <p:spPr bwMode="auto">
          <a:xfrm>
            <a:off x="571472" y="2500306"/>
            <a:ext cx="428624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62177915">
                <a:ln>
                  <a:noFill/>
                </a:ln>
                <a:solidFill>
                  <a:srgbClr val="000000"/>
                </a:solidFill>
                <a:effectLst/>
                <a:latin typeface="Arial" pitchFamily="34" charset="0"/>
                <a:ea typeface="Times New Roman" pitchFamily="18" charset="0"/>
                <a:cs typeface="Arial" pitchFamily="34" charset="0"/>
              </a:rPr>
              <a:t>Matriz de Evaluación - B. Cuerpo de Bomberos del DMQ</a:t>
            </a:r>
            <a:endParaRPr kumimoji="0" lang="es-ES" sz="1800" b="0" i="0" u="none" strike="noStrike" cap="none" normalizeH="0" baseline="0" dirty="0" smtClean="0">
              <a:ln>
                <a:noFill/>
              </a:ln>
              <a:solidFill>
                <a:schemeClr val="tx1"/>
              </a:solidFill>
              <a:effectLst/>
              <a:latin typeface="Arial" pitchFamily="34" charset="0"/>
            </a:endParaRPr>
          </a:p>
        </p:txBody>
      </p:sp>
      <p:sp>
        <p:nvSpPr>
          <p:cNvPr id="51203" name="Rectangle 3"/>
          <p:cNvSpPr>
            <a:spLocks noChangeArrowheads="1"/>
          </p:cNvSpPr>
          <p:nvPr/>
        </p:nvSpPr>
        <p:spPr bwMode="auto">
          <a:xfrm>
            <a:off x="357158" y="500042"/>
            <a:ext cx="5143504"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smtClean="0" bmk="_Toc362177913">
                <a:ln>
                  <a:noFill/>
                </a:ln>
                <a:solidFill>
                  <a:srgbClr val="000000"/>
                </a:solidFill>
                <a:effectLst/>
                <a:latin typeface="Arial" pitchFamily="34" charset="0"/>
                <a:ea typeface="Times New Roman" pitchFamily="18" charset="0"/>
                <a:cs typeface="Arial" pitchFamily="34" charset="0"/>
              </a:rPr>
              <a:t>Matriz de Evaluación - Secretaria del Ambiente (Municipio)</a:t>
            </a:r>
            <a:endParaRPr kumimoji="0" lang="es-ES" sz="1800" b="0" i="0" u="none" strike="noStrike" cap="none" normalizeH="0" baseline="0" dirty="0" smtClean="0">
              <a:ln>
                <a:noFill/>
              </a:ln>
              <a:solidFill>
                <a:schemeClr val="tx1"/>
              </a:solidFill>
              <a:effectLst/>
              <a:latin typeface="Arial" pitchFamily="34" charset="0"/>
            </a:endParaRPr>
          </a:p>
        </p:txBody>
      </p:sp>
      <p:sp>
        <p:nvSpPr>
          <p:cNvPr id="10" name="9 Rectángulo"/>
          <p:cNvSpPr/>
          <p:nvPr/>
        </p:nvSpPr>
        <p:spPr>
          <a:xfrm>
            <a:off x="500034" y="4500570"/>
            <a:ext cx="5143536" cy="276999"/>
          </a:xfrm>
          <a:prstGeom prst="rect">
            <a:avLst/>
          </a:prstGeom>
        </p:spPr>
        <p:txBody>
          <a:bodyPr wrap="square">
            <a:spAutoFit/>
          </a:bodyPr>
          <a:lstStyle/>
          <a:p>
            <a:pPr algn="ctr" fontAlgn="base">
              <a:spcBef>
                <a:spcPct val="0"/>
              </a:spcBef>
              <a:spcAft>
                <a:spcPct val="0"/>
              </a:spcAft>
            </a:pPr>
            <a:r>
              <a:rPr lang="es-ES" sz="1200" b="1" dirty="0" smtClean="0" bmk="_Toc362177915">
                <a:solidFill>
                  <a:srgbClr val="000000"/>
                </a:solidFill>
                <a:latin typeface="Arial" pitchFamily="34" charset="0"/>
                <a:ea typeface="Times New Roman" pitchFamily="18" charset="0"/>
                <a:cs typeface="Arial" pitchFamily="34" charset="0"/>
              </a:rPr>
              <a:t>Matriz de Evaluación - Secretaria Nacional de Gestión de Riesgos</a:t>
            </a:r>
            <a:endParaRPr lang="es-ES_tradnl" sz="1200" b="1" dirty="0" smtClean="0" bmk="_Toc362177915">
              <a:solidFill>
                <a:srgbClr val="000000"/>
              </a:solidFill>
              <a:latin typeface="Arial" pitchFamily="34" charset="0"/>
              <a:ea typeface="Times New Roman" pitchFamily="18" charset="0"/>
              <a:cs typeface="Arial" pitchFamily="34" charset="0"/>
            </a:endParaRPr>
          </a:p>
        </p:txBody>
      </p:sp>
      <p:pic>
        <p:nvPicPr>
          <p:cNvPr id="12" name="11 Imagen"/>
          <p:cNvPicPr/>
          <p:nvPr/>
        </p:nvPicPr>
        <p:blipFill>
          <a:blip r:embed="rId4"/>
          <a:srcRect l="26984" t="54353" r="22751" b="24706"/>
          <a:stretch>
            <a:fillRect/>
          </a:stretch>
        </p:blipFill>
        <p:spPr bwMode="auto">
          <a:xfrm>
            <a:off x="285720" y="4786322"/>
            <a:ext cx="5499166" cy="1710047"/>
          </a:xfrm>
          <a:prstGeom prst="rect">
            <a:avLst/>
          </a:prstGeom>
          <a:noFill/>
          <a:ln w="9525">
            <a:noFill/>
            <a:miter lim="800000"/>
            <a:headEnd/>
            <a:tailEnd/>
          </a:ln>
        </p:spPr>
      </p:pic>
      <p:sp>
        <p:nvSpPr>
          <p:cNvPr id="51204" name="Rectangle 4"/>
          <p:cNvSpPr>
            <a:spLocks noChangeArrowheads="1"/>
          </p:cNvSpPr>
          <p:nvPr/>
        </p:nvSpPr>
        <p:spPr bwMode="auto">
          <a:xfrm>
            <a:off x="6000760" y="2714620"/>
            <a:ext cx="2786082" cy="1615827"/>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1100" dirty="0" smtClean="0">
                <a:solidFill>
                  <a:schemeClr val="bg1"/>
                </a:solidFill>
                <a:latin typeface="Arial" pitchFamily="34" charset="0"/>
                <a:cs typeface="Arial" pitchFamily="34" charset="0"/>
              </a:rPr>
              <a:t>El promedio de evaluación reflejado en el nivel obtenido por el B. Cuerpo de Bomberos del DMQ, con el valor de </a:t>
            </a:r>
            <a:r>
              <a:rPr lang="es-ES" sz="1100" i="1" dirty="0" smtClean="0">
                <a:solidFill>
                  <a:schemeClr val="bg1"/>
                </a:solidFill>
                <a:latin typeface="Arial" pitchFamily="34" charset="0"/>
                <a:cs typeface="Arial" pitchFamily="34" charset="0"/>
              </a:rPr>
              <a:t>81,3</a:t>
            </a:r>
            <a:r>
              <a:rPr lang="es-ES" sz="1100" dirty="0" smtClean="0">
                <a:solidFill>
                  <a:schemeClr val="bg1"/>
                </a:solidFill>
                <a:latin typeface="Arial" pitchFamily="34" charset="0"/>
                <a:cs typeface="Arial" pitchFamily="34" charset="0"/>
              </a:rPr>
              <a:t> ubicado dentro del rango de </a:t>
            </a:r>
            <a:r>
              <a:rPr lang="es-ES" sz="1100" i="1" dirty="0" smtClean="0">
                <a:solidFill>
                  <a:schemeClr val="bg1"/>
                </a:solidFill>
                <a:latin typeface="Arial" pitchFamily="34" charset="0"/>
                <a:cs typeface="Arial" pitchFamily="34" charset="0"/>
              </a:rPr>
              <a:t>Muy Bueno.</a:t>
            </a:r>
            <a:r>
              <a:rPr lang="es-ES" sz="1100" dirty="0" smtClean="0">
                <a:solidFill>
                  <a:schemeClr val="bg1"/>
                </a:solidFill>
                <a:latin typeface="Arial" pitchFamily="34" charset="0"/>
                <a:cs typeface="Arial" pitchFamily="34" charset="0"/>
              </a:rPr>
              <a:t> Es necesario implementar medidas a un nivel de intervención </a:t>
            </a:r>
            <a:r>
              <a:rPr lang="es-ES" sz="1100" i="1" dirty="0" smtClean="0">
                <a:solidFill>
                  <a:schemeClr val="bg1"/>
                </a:solidFill>
                <a:latin typeface="Arial" pitchFamily="34" charset="0"/>
                <a:cs typeface="Arial" pitchFamily="34" charset="0"/>
              </a:rPr>
              <a:t>Periódico</a:t>
            </a:r>
            <a:r>
              <a:rPr lang="es-ES" sz="1100" dirty="0" smtClean="0">
                <a:solidFill>
                  <a:schemeClr val="bg1"/>
                </a:solidFill>
                <a:latin typeface="Arial" pitchFamily="34" charset="0"/>
                <a:cs typeface="Arial" pitchFamily="34" charset="0"/>
              </a:rPr>
              <a:t>, especialmente en lo concerniente a la preocupación de los trabajadores por su estabilidad.</a:t>
            </a:r>
            <a:endParaRPr kumimoji="0" lang="es-ES" sz="1100" b="0" i="0" u="none" strike="noStrike" cap="none" normalizeH="0" baseline="0" dirty="0" smtClean="0">
              <a:ln>
                <a:noFill/>
              </a:ln>
              <a:solidFill>
                <a:schemeClr val="bg1"/>
              </a:solidFill>
              <a:effectLst/>
              <a:latin typeface="Arial" pitchFamily="34" charset="0"/>
              <a:cs typeface="Arial" pitchFamily="34" charset="0"/>
            </a:endParaRPr>
          </a:p>
        </p:txBody>
      </p:sp>
      <p:sp>
        <p:nvSpPr>
          <p:cNvPr id="14" name="Rectangle 5"/>
          <p:cNvSpPr>
            <a:spLocks noChangeArrowheads="1"/>
          </p:cNvSpPr>
          <p:nvPr/>
        </p:nvSpPr>
        <p:spPr bwMode="auto">
          <a:xfrm>
            <a:off x="6000760" y="4500570"/>
            <a:ext cx="2786082" cy="2123658"/>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kumimoji="0" lang="es-ES"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El nivel obtenido por la   Secretaria Nacional de Gestión de Riesgos, con el valor de </a:t>
            </a:r>
            <a:r>
              <a:rPr kumimoji="0" lang="es-ES" sz="1200" b="0" i="1" u="none" strike="noStrike" cap="none" normalizeH="0" baseline="0" dirty="0" smtClean="0">
                <a:ln>
                  <a:noFill/>
                </a:ln>
                <a:solidFill>
                  <a:schemeClr val="bg1"/>
                </a:solidFill>
                <a:effectLst/>
                <a:latin typeface="Arial" pitchFamily="34" charset="0"/>
                <a:ea typeface="Times New Roman" pitchFamily="18" charset="0"/>
                <a:cs typeface="Arial" pitchFamily="34" charset="0"/>
              </a:rPr>
              <a:t>55,0</a:t>
            </a:r>
            <a:r>
              <a:rPr kumimoji="0" lang="es-ES" sz="1200" b="0"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 </a:t>
            </a: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ubicado dentro del rango de </a:t>
            </a:r>
            <a:r>
              <a:rPr kumimoji="0" lang="es-ES"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Malo</a:t>
            </a: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Es necesario implementar medidas a un nivel de intervención  Inmediato, respecto a la estabilidad </a:t>
            </a:r>
            <a:r>
              <a:rPr lang="es-ES" sz="1200" dirty="0" smtClean="0">
                <a:solidFill>
                  <a:srgbClr val="000000"/>
                </a:solidFill>
                <a:latin typeface="Arial" pitchFamily="34" charset="0"/>
                <a:ea typeface="Times New Roman" pitchFamily="18" charset="0"/>
                <a:cs typeface="Arial" pitchFamily="34" charset="0"/>
              </a:rPr>
              <a:t>de trabajadores </a:t>
            </a:r>
            <a:r>
              <a:rPr kumimoji="0" lang="es-E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 ir mejorando en los otros aspectos; que la Institución preste más facilidades; una mayor capacitación en incendios forestales.</a:t>
            </a:r>
            <a:endParaRPr kumimoji="0" lang="es-E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120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120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120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120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1201" grpId="0" animBg="1"/>
      <p:bldP spid="51202" grpId="0"/>
      <p:bldP spid="51203" grpId="0"/>
      <p:bldP spid="10" grpId="0"/>
      <p:bldP spid="51204" grpId="0" animBg="1"/>
      <p:bldP spid="1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642910" y="714356"/>
            <a:ext cx="7786742" cy="830997"/>
          </a:xfrm>
          <a:prstGeom prst="rect">
            <a:avLst/>
          </a:prstGeom>
          <a:solidFill>
            <a:schemeClr val="accent2">
              <a:lumMod val="40000"/>
              <a:lumOff val="60000"/>
            </a:schemeClr>
          </a:solidFill>
          <a:ln w="9525">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a:buFont typeface="Wingdings" pitchFamily="2" charset="2"/>
              <a:buChar char="q"/>
            </a:pPr>
            <a:r>
              <a:rPr lang="es-ES" sz="1600" dirty="0" smtClean="0">
                <a:solidFill>
                  <a:schemeClr val="bg1"/>
                </a:solidFill>
              </a:rPr>
              <a:t>Se observa que en el Distrito Metropolitano de Quito la ciudadanía no ha sido capacitada adecuadamente en el manejo de los incendios forestales, por tal motivo no se encuentra en capacidad para actuar en este tipo de emergencias.</a:t>
            </a:r>
            <a:endParaRPr lang="es-ES_tradnl" dirty="0" smtClean="0">
              <a:solidFill>
                <a:schemeClr val="bg1"/>
              </a:solidFill>
            </a:endParaRPr>
          </a:p>
        </p:txBody>
      </p:sp>
      <p:sp>
        <p:nvSpPr>
          <p:cNvPr id="9" name="Rectangle 1"/>
          <p:cNvSpPr>
            <a:spLocks noChangeArrowheads="1"/>
          </p:cNvSpPr>
          <p:nvPr/>
        </p:nvSpPr>
        <p:spPr bwMode="auto">
          <a:xfrm>
            <a:off x="642910" y="2598003"/>
            <a:ext cx="7786742" cy="830997"/>
          </a:xfrm>
          <a:prstGeom prst="rect">
            <a:avLst/>
          </a:prstGeom>
          <a:solidFill>
            <a:schemeClr val="accent2">
              <a:lumMod val="40000"/>
              <a:lumOff val="60000"/>
            </a:schemeClr>
          </a:solidFill>
          <a:ln w="9525">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ingdings" pitchFamily="2" charset="2"/>
              <a:buChar char="q"/>
            </a:pPr>
            <a:r>
              <a:rPr lang="es-ES" sz="1600" dirty="0" smtClean="0">
                <a:solidFill>
                  <a:schemeClr val="bg1"/>
                </a:solidFill>
              </a:rPr>
              <a:t>El manejo de incendios forestales que tiene el DMQ está contemplado para manejarse en conjunto con las Administraciones Zonales, Sala de Situación Metropolitana y el Cuerpo de Bomberos.</a:t>
            </a:r>
          </a:p>
        </p:txBody>
      </p:sp>
      <p:sp>
        <p:nvSpPr>
          <p:cNvPr id="3074" name="Rectangle 2"/>
          <p:cNvSpPr>
            <a:spLocks noChangeArrowheads="1"/>
          </p:cNvSpPr>
          <p:nvPr/>
        </p:nvSpPr>
        <p:spPr bwMode="auto">
          <a:xfrm>
            <a:off x="642910" y="1669309"/>
            <a:ext cx="7786742" cy="830997"/>
          </a:xfrm>
          <a:prstGeom prst="rect">
            <a:avLst/>
          </a:prstGeom>
          <a:solidFill>
            <a:schemeClr val="accent2">
              <a:lumMod val="40000"/>
              <a:lumOff val="60000"/>
            </a:schemeClr>
          </a:solidFill>
          <a:ln w="9525">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ingdings" pitchFamily="2" charset="2"/>
              <a:buChar char="q"/>
            </a:pPr>
            <a:r>
              <a:rPr lang="es-ES" sz="1600" dirty="0" smtClean="0">
                <a:solidFill>
                  <a:schemeClr val="bg1"/>
                </a:solidFill>
              </a:rPr>
              <a:t> Se ha considerado el diseño de un Plan de Prevención y Respuesta para Incendios Forestales (PPRIF 2013), el cual cuenta con 18 instituciones vinculadas. Dicho plan no solo tiene aplicabilidad dentro del sector norte, sino que tiene cobertura para todo el DMQ.</a:t>
            </a:r>
            <a:endParaRPr kumimoji="0" lang="es-ES" b="1" i="0" u="none" strike="noStrike" cap="none" normalizeH="0" baseline="0" dirty="0" smtClean="0">
              <a:ln>
                <a:noFill/>
              </a:ln>
              <a:solidFill>
                <a:schemeClr val="bg2"/>
              </a:solidFill>
              <a:effectLst/>
              <a:latin typeface="Arial" pitchFamily="34" charset="0"/>
            </a:endParaRPr>
          </a:p>
        </p:txBody>
      </p:sp>
      <p:sp>
        <p:nvSpPr>
          <p:cNvPr id="11" name="1 Título"/>
          <p:cNvSpPr txBox="1">
            <a:spLocks/>
          </p:cNvSpPr>
          <p:nvPr/>
        </p:nvSpPr>
        <p:spPr>
          <a:xfrm>
            <a:off x="500034"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23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CONCLUSIONES </a:t>
            </a:r>
            <a:endParaRPr kumimoji="0" lang="es-ES" sz="123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7" name="Rectangle 1"/>
          <p:cNvSpPr>
            <a:spLocks noChangeArrowheads="1"/>
          </p:cNvSpPr>
          <p:nvPr/>
        </p:nvSpPr>
        <p:spPr bwMode="auto">
          <a:xfrm>
            <a:off x="642910" y="3539969"/>
            <a:ext cx="7786742" cy="584775"/>
          </a:xfrm>
          <a:prstGeom prst="rect">
            <a:avLst/>
          </a:prstGeom>
          <a:solidFill>
            <a:schemeClr val="accent2">
              <a:lumMod val="40000"/>
              <a:lumOff val="60000"/>
            </a:schemeClr>
          </a:solidFill>
          <a:ln w="9525">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ingdings" pitchFamily="2" charset="2"/>
              <a:buChar char="q"/>
            </a:pPr>
            <a:r>
              <a:rPr lang="es-ES" sz="1600" dirty="0" smtClean="0">
                <a:solidFill>
                  <a:schemeClr val="bg1"/>
                </a:solidFill>
              </a:rPr>
              <a:t>Los incendios forestales son las amenazas que cobran más vidas del personal de bomberos, en relación a otro tipo de emergencias.</a:t>
            </a:r>
          </a:p>
        </p:txBody>
      </p:sp>
      <p:sp>
        <p:nvSpPr>
          <p:cNvPr id="8" name="Rectangle 1"/>
          <p:cNvSpPr>
            <a:spLocks noChangeArrowheads="1"/>
          </p:cNvSpPr>
          <p:nvPr/>
        </p:nvSpPr>
        <p:spPr bwMode="auto">
          <a:xfrm>
            <a:off x="642910" y="4281738"/>
            <a:ext cx="7786742" cy="861774"/>
          </a:xfrm>
          <a:prstGeom prst="rect">
            <a:avLst/>
          </a:prstGeom>
          <a:solidFill>
            <a:schemeClr val="accent2">
              <a:lumMod val="40000"/>
              <a:lumOff val="60000"/>
            </a:schemeClr>
          </a:solidFill>
          <a:ln w="9525">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ingdings" pitchFamily="2" charset="2"/>
              <a:buChar char="q"/>
            </a:pPr>
            <a:r>
              <a:rPr lang="es-ES" b="1" dirty="0" smtClean="0">
                <a:solidFill>
                  <a:schemeClr val="bg2"/>
                </a:solidFill>
                <a:latin typeface="Arial" pitchFamily="34" charset="0"/>
                <a:ea typeface="Times New Roman" pitchFamily="18" charset="0"/>
                <a:cs typeface="Arial" pitchFamily="34" charset="0"/>
              </a:rPr>
              <a:t> </a:t>
            </a:r>
            <a:r>
              <a:rPr lang="es-ES" sz="1600" dirty="0" smtClean="0">
                <a:solidFill>
                  <a:schemeClr val="bg1"/>
                </a:solidFill>
              </a:rPr>
              <a:t>El B. Cuerpo de Bomberos de Quito necesita contar con una movilización adecuada para el personal operativo, tanto aérea como terrestre, la cual llegue a ser más eficiente y oportuna.</a:t>
            </a:r>
          </a:p>
        </p:txBody>
      </p:sp>
      <p:sp>
        <p:nvSpPr>
          <p:cNvPr id="14" name="Rectangle 1"/>
          <p:cNvSpPr>
            <a:spLocks noChangeArrowheads="1"/>
          </p:cNvSpPr>
          <p:nvPr/>
        </p:nvSpPr>
        <p:spPr bwMode="auto">
          <a:xfrm>
            <a:off x="642910" y="5248833"/>
            <a:ext cx="7786742" cy="1323439"/>
          </a:xfrm>
          <a:prstGeom prst="rect">
            <a:avLst/>
          </a:prstGeom>
          <a:solidFill>
            <a:schemeClr val="accent2">
              <a:lumMod val="40000"/>
              <a:lumOff val="60000"/>
            </a:schemeClr>
          </a:solidFill>
          <a:ln w="9525">
            <a:solidFill>
              <a:schemeClr val="accent2">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lgn="just">
              <a:buFont typeface="Wingdings" pitchFamily="2" charset="2"/>
              <a:buChar char="q"/>
            </a:pPr>
            <a:r>
              <a:rPr lang="es-ES" sz="1600" dirty="0" smtClean="0">
                <a:solidFill>
                  <a:schemeClr val="bg1"/>
                </a:solidFill>
              </a:rPr>
              <a:t> La investigación demuestra que las amenazas de carácter </a:t>
            </a:r>
            <a:r>
              <a:rPr lang="es-ES" sz="1600" dirty="0" err="1" smtClean="0">
                <a:solidFill>
                  <a:schemeClr val="bg1"/>
                </a:solidFill>
              </a:rPr>
              <a:t>antrópico</a:t>
            </a:r>
            <a:r>
              <a:rPr lang="es-ES" sz="1600" dirty="0" smtClean="0">
                <a:solidFill>
                  <a:schemeClr val="bg1"/>
                </a:solidFill>
              </a:rPr>
              <a:t> inciden significativamente en la ocurrencia de incendios forestales en el sector norte (Administración Zonal “Eugenio Espejo”) del Distrito Metropolitano de Quito, por lo tanto, son los seres humanos los principales causantes de la provocación de este tipo de amenazas.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73"/>
                                        </p:tgtEl>
                                        <p:attrNameLst>
                                          <p:attrName>style.visibility</p:attrName>
                                        </p:attrNameLst>
                                      </p:cBhvr>
                                      <p:to>
                                        <p:strVal val="visible"/>
                                      </p:to>
                                    </p:set>
                                    <p:anim calcmode="lin" valueType="num">
                                      <p:cBhvr additive="base">
                                        <p:cTn id="12" dur="500" fill="hold"/>
                                        <p:tgtEl>
                                          <p:spTgt spid="3073"/>
                                        </p:tgtEl>
                                        <p:attrNameLst>
                                          <p:attrName>ppt_x</p:attrName>
                                        </p:attrNameLst>
                                      </p:cBhvr>
                                      <p:tavLst>
                                        <p:tav tm="0">
                                          <p:val>
                                            <p:strVal val="#ppt_x"/>
                                          </p:val>
                                        </p:tav>
                                        <p:tav tm="100000">
                                          <p:val>
                                            <p:strVal val="#ppt_x"/>
                                          </p:val>
                                        </p:tav>
                                      </p:tavLst>
                                    </p:anim>
                                    <p:anim calcmode="lin" valueType="num">
                                      <p:cBhvr additive="base">
                                        <p:cTn id="13" dur="500" fill="hold"/>
                                        <p:tgtEl>
                                          <p:spTgt spid="307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additive="base">
                                        <p:cTn id="18" dur="500" fill="hold"/>
                                        <p:tgtEl>
                                          <p:spTgt spid="3074"/>
                                        </p:tgtEl>
                                        <p:attrNameLst>
                                          <p:attrName>ppt_x</p:attrName>
                                        </p:attrNameLst>
                                      </p:cBhvr>
                                      <p:tavLst>
                                        <p:tav tm="0">
                                          <p:val>
                                            <p:strVal val="#ppt_x"/>
                                          </p:val>
                                        </p:tav>
                                        <p:tav tm="100000">
                                          <p:val>
                                            <p:strVal val="#ppt_x"/>
                                          </p:val>
                                        </p:tav>
                                      </p:tavLst>
                                    </p:anim>
                                    <p:anim calcmode="lin" valueType="num">
                                      <p:cBhvr additive="base">
                                        <p:cTn id="19"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ppt_x"/>
                                          </p:val>
                                        </p:tav>
                                        <p:tav tm="100000">
                                          <p:val>
                                            <p:strVal val="#ppt_x"/>
                                          </p:val>
                                        </p:tav>
                                      </p:tavLst>
                                    </p:anim>
                                    <p:anim calcmode="lin" valueType="num">
                                      <p:cBhvr additive="base">
                                        <p:cTn id="4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 grpId="0" animBg="1"/>
      <p:bldP spid="9" grpId="0" animBg="1"/>
      <p:bldP spid="3074" grpId="0" animBg="1"/>
      <p:bldP spid="11" grpId="0"/>
      <p:bldP spid="7" grpId="0" animBg="1"/>
      <p:bldP spid="8"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1 Título"/>
          <p:cNvSpPr txBox="1">
            <a:spLocks/>
          </p:cNvSpPr>
          <p:nvPr/>
        </p:nvSpPr>
        <p:spPr>
          <a:xfrm>
            <a:off x="357158"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23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RECOMENDACIONES</a:t>
            </a:r>
            <a:endParaRPr kumimoji="0" lang="es-ES" sz="123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8" name="7 Rectángulo"/>
          <p:cNvSpPr/>
          <p:nvPr/>
        </p:nvSpPr>
        <p:spPr>
          <a:xfrm>
            <a:off x="642910" y="642918"/>
            <a:ext cx="7929618" cy="923330"/>
          </a:xfrm>
          <a:prstGeom prst="rect">
            <a:avLst/>
          </a:prstGeom>
          <a:solidFill>
            <a:schemeClr val="accent4">
              <a:lumMod val="60000"/>
              <a:lumOff val="40000"/>
            </a:schemeClr>
          </a:solidFill>
          <a:ln>
            <a:solidFill>
              <a:schemeClr val="accent4">
                <a:lumMod val="75000"/>
              </a:schemeClr>
            </a:solidFill>
          </a:ln>
        </p:spPr>
        <p:txBody>
          <a:bodyPr wrap="square">
            <a:spAutoFit/>
          </a:bodyPr>
          <a:lstStyle/>
          <a:p>
            <a:pPr algn="just">
              <a:buFont typeface="Wingdings" pitchFamily="2" charset="2"/>
              <a:buChar char="q"/>
            </a:pPr>
            <a:r>
              <a:rPr lang="es-ES" dirty="0" smtClean="0">
                <a:solidFill>
                  <a:schemeClr val="bg1"/>
                </a:solidFill>
              </a:rPr>
              <a:t>Intensificar campañas de capacitación comunitaria relacionada con la prevención, control, mitigación, sanciones y combate de incendios forestales, principalmente en los conglomerados cercanos a zonas boscosas</a:t>
            </a:r>
            <a:r>
              <a:rPr lang="es-ES" b="1" dirty="0" smtClean="0">
                <a:solidFill>
                  <a:schemeClr val="bg2"/>
                </a:solidFill>
              </a:rPr>
              <a:t>. </a:t>
            </a:r>
            <a:endParaRPr lang="es-ES" b="1" dirty="0">
              <a:solidFill>
                <a:schemeClr val="bg2"/>
              </a:solidFill>
            </a:endParaRPr>
          </a:p>
        </p:txBody>
      </p:sp>
      <p:sp>
        <p:nvSpPr>
          <p:cNvPr id="4097" name="Rectangle 1"/>
          <p:cNvSpPr>
            <a:spLocks noChangeArrowheads="1"/>
          </p:cNvSpPr>
          <p:nvPr/>
        </p:nvSpPr>
        <p:spPr bwMode="auto">
          <a:xfrm>
            <a:off x="642910" y="1714488"/>
            <a:ext cx="7929618" cy="923330"/>
          </a:xfrm>
          <a:prstGeom prst="rect">
            <a:avLst/>
          </a:prstGeom>
          <a:solidFill>
            <a:schemeClr val="accent4">
              <a:lumMod val="60000"/>
              <a:lumOff val="40000"/>
            </a:schemeClr>
          </a:solidFill>
          <a:ln w="9525">
            <a:solidFill>
              <a:schemeClr val="accent4">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buFont typeface="Wingdings" pitchFamily="2" charset="2"/>
              <a:buChar char="q"/>
            </a:pPr>
            <a:r>
              <a:rPr lang="es-EC" b="1" dirty="0" smtClean="0">
                <a:solidFill>
                  <a:schemeClr val="bg2"/>
                </a:solidFill>
              </a:rPr>
              <a:t> </a:t>
            </a:r>
            <a:r>
              <a:rPr lang="es-ES" dirty="0" smtClean="0">
                <a:solidFill>
                  <a:schemeClr val="bg1"/>
                </a:solidFill>
              </a:rPr>
              <a:t>Fortalecer la infraestructura administrativa, técnica y el soporte legal con el que cuenta actualmente el B. Cuerpo de Bomberos del Distrito Metropolitano de Quito, mediante la aplicación de reingeniería de procesos</a:t>
            </a:r>
            <a:r>
              <a:rPr lang="es-EC" b="1" dirty="0" smtClean="0">
                <a:solidFill>
                  <a:schemeClr val="bg2"/>
                </a:solidFill>
              </a:rPr>
              <a:t>.</a:t>
            </a:r>
            <a:endParaRPr lang="es-ES" b="1" dirty="0" smtClean="0">
              <a:solidFill>
                <a:schemeClr val="bg1"/>
              </a:solidFill>
            </a:endParaRPr>
          </a:p>
        </p:txBody>
      </p:sp>
      <p:sp>
        <p:nvSpPr>
          <p:cNvPr id="9" name="Rectangle 1"/>
          <p:cNvSpPr>
            <a:spLocks noChangeArrowheads="1"/>
          </p:cNvSpPr>
          <p:nvPr/>
        </p:nvSpPr>
        <p:spPr bwMode="auto">
          <a:xfrm>
            <a:off x="642910" y="2714620"/>
            <a:ext cx="7929618" cy="1477328"/>
          </a:xfrm>
          <a:prstGeom prst="rect">
            <a:avLst/>
          </a:prstGeom>
          <a:solidFill>
            <a:schemeClr val="accent4">
              <a:lumMod val="60000"/>
              <a:lumOff val="40000"/>
            </a:schemeClr>
          </a:solidFill>
          <a:ln w="9525">
            <a:solidFill>
              <a:schemeClr val="accent4">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buFont typeface="Wingdings" pitchFamily="2" charset="2"/>
              <a:buChar char="q"/>
            </a:pPr>
            <a:r>
              <a:rPr lang="es-ES" b="1" dirty="0" smtClean="0">
                <a:solidFill>
                  <a:schemeClr val="bg1"/>
                </a:solidFill>
              </a:rPr>
              <a:t> </a:t>
            </a:r>
            <a:r>
              <a:rPr lang="es-ES" dirty="0" smtClean="0">
                <a:solidFill>
                  <a:schemeClr val="bg1"/>
                </a:solidFill>
              </a:rPr>
              <a:t>Implementar campañas de difusión de información en los principales medios de comunicación, tales como televisión, radio y prensa, relacionada con la problemática de los incendios forestales, en materia de prevención, control, mitigación y sanciones, por parte de la Municipalidad y el B. Cuerpo de Bomberos del DMQ</a:t>
            </a:r>
            <a:r>
              <a:rPr lang="es-ES" b="1" dirty="0" smtClean="0">
                <a:solidFill>
                  <a:schemeClr val="bg1"/>
                </a:solidFill>
              </a:rPr>
              <a:t>.</a:t>
            </a:r>
          </a:p>
        </p:txBody>
      </p:sp>
      <p:sp>
        <p:nvSpPr>
          <p:cNvPr id="6" name="5 Rectángulo"/>
          <p:cNvSpPr/>
          <p:nvPr/>
        </p:nvSpPr>
        <p:spPr>
          <a:xfrm>
            <a:off x="642910" y="4286256"/>
            <a:ext cx="7929618" cy="646331"/>
          </a:xfrm>
          <a:prstGeom prst="rect">
            <a:avLst/>
          </a:prstGeom>
          <a:solidFill>
            <a:schemeClr val="accent4">
              <a:lumMod val="60000"/>
              <a:lumOff val="40000"/>
            </a:schemeClr>
          </a:solidFill>
          <a:ln>
            <a:solidFill>
              <a:schemeClr val="accent4">
                <a:lumMod val="75000"/>
              </a:schemeClr>
            </a:solidFill>
          </a:ln>
        </p:spPr>
        <p:txBody>
          <a:bodyPr wrap="square">
            <a:spAutoFit/>
          </a:bodyPr>
          <a:lstStyle/>
          <a:p>
            <a:pPr algn="just">
              <a:buFont typeface="Wingdings" pitchFamily="2" charset="2"/>
              <a:buChar char="q"/>
            </a:pPr>
            <a:r>
              <a:rPr lang="es-ES" dirty="0" smtClean="0">
                <a:solidFill>
                  <a:schemeClr val="bg1"/>
                </a:solidFill>
              </a:rPr>
              <a:t>Dar operatividad al Plan de Prevención y Respuesta para Incendios Forestales (PPRIF 2013) para el verano que se aproxima</a:t>
            </a:r>
            <a:r>
              <a:rPr lang="es-ES" b="1" dirty="0" smtClean="0">
                <a:solidFill>
                  <a:schemeClr val="bg1"/>
                </a:solidFill>
              </a:rPr>
              <a:t>. </a:t>
            </a:r>
            <a:endParaRPr lang="es-ES" b="1" dirty="0">
              <a:solidFill>
                <a:schemeClr val="bg1"/>
              </a:solidFill>
            </a:endParaRPr>
          </a:p>
        </p:txBody>
      </p:sp>
      <p:sp>
        <p:nvSpPr>
          <p:cNvPr id="10" name="9 Rectángulo"/>
          <p:cNvSpPr/>
          <p:nvPr/>
        </p:nvSpPr>
        <p:spPr>
          <a:xfrm>
            <a:off x="642910" y="5068685"/>
            <a:ext cx="7929618" cy="646331"/>
          </a:xfrm>
          <a:prstGeom prst="rect">
            <a:avLst/>
          </a:prstGeom>
          <a:solidFill>
            <a:schemeClr val="accent4">
              <a:lumMod val="60000"/>
              <a:lumOff val="40000"/>
            </a:schemeClr>
          </a:solidFill>
          <a:ln>
            <a:solidFill>
              <a:schemeClr val="accent4">
                <a:lumMod val="75000"/>
              </a:schemeClr>
            </a:solidFill>
          </a:ln>
        </p:spPr>
        <p:txBody>
          <a:bodyPr wrap="square">
            <a:spAutoFit/>
          </a:bodyPr>
          <a:lstStyle/>
          <a:p>
            <a:pPr algn="just">
              <a:buFont typeface="Wingdings" pitchFamily="2" charset="2"/>
              <a:buChar char="q"/>
            </a:pPr>
            <a:r>
              <a:rPr lang="es-ES" dirty="0" smtClean="0">
                <a:solidFill>
                  <a:schemeClr val="bg1"/>
                </a:solidFill>
              </a:rPr>
              <a:t> Incrementar el número del personal, tanto por parte del B. Cuerpo de Bomberos como de la Municipalidad, con el fin de dar atención a esta problemática.</a:t>
            </a:r>
            <a:endParaRPr lang="es-ES_tradnl" dirty="0">
              <a:solidFill>
                <a:schemeClr val="bg1"/>
              </a:solidFill>
            </a:endParaRPr>
          </a:p>
        </p:txBody>
      </p:sp>
      <p:sp>
        <p:nvSpPr>
          <p:cNvPr id="11" name="10 Rectángulo"/>
          <p:cNvSpPr/>
          <p:nvPr/>
        </p:nvSpPr>
        <p:spPr>
          <a:xfrm>
            <a:off x="642910" y="5786454"/>
            <a:ext cx="7929618" cy="923330"/>
          </a:xfrm>
          <a:prstGeom prst="rect">
            <a:avLst/>
          </a:prstGeom>
          <a:solidFill>
            <a:schemeClr val="accent4">
              <a:lumMod val="60000"/>
              <a:lumOff val="40000"/>
            </a:schemeClr>
          </a:solidFill>
          <a:ln>
            <a:solidFill>
              <a:schemeClr val="accent4">
                <a:lumMod val="75000"/>
              </a:schemeClr>
            </a:solidFill>
          </a:ln>
        </p:spPr>
        <p:txBody>
          <a:bodyPr wrap="square">
            <a:spAutoFit/>
          </a:bodyPr>
          <a:lstStyle/>
          <a:p>
            <a:pPr algn="just">
              <a:buFont typeface="Wingdings" pitchFamily="2" charset="2"/>
              <a:buChar char="q"/>
            </a:pPr>
            <a:r>
              <a:rPr lang="es-ES" dirty="0" smtClean="0">
                <a:solidFill>
                  <a:schemeClr val="bg1"/>
                </a:solidFill>
              </a:rPr>
              <a:t> Se recomienda considerar  la Guía de Actuación para el enfrentamiento de los riesgos de Incendios Forestales, a nivel Preventivo, Disuasivo y </a:t>
            </a:r>
            <a:r>
              <a:rPr lang="es-ES" dirty="0" err="1" smtClean="0">
                <a:solidFill>
                  <a:schemeClr val="bg1"/>
                </a:solidFill>
              </a:rPr>
              <a:t>Protectivo</a:t>
            </a:r>
            <a:r>
              <a:rPr lang="es-ES" dirty="0" smtClean="0">
                <a:solidFill>
                  <a:schemeClr val="bg1"/>
                </a:solidFill>
              </a:rPr>
              <a:t>. (Propuesta al final de esta investigación).</a:t>
            </a:r>
            <a:endParaRPr lang="es-ES_tradnl"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097"/>
                                        </p:tgtEl>
                                        <p:attrNameLst>
                                          <p:attrName>style.visibility</p:attrName>
                                        </p:attrNameLst>
                                      </p:cBhvr>
                                      <p:to>
                                        <p:strVal val="visible"/>
                                      </p:to>
                                    </p:set>
                                    <p:anim calcmode="lin" valueType="num">
                                      <p:cBhvr additive="base">
                                        <p:cTn id="18" dur="500" fill="hold"/>
                                        <p:tgtEl>
                                          <p:spTgt spid="4097"/>
                                        </p:tgtEl>
                                        <p:attrNameLst>
                                          <p:attrName>ppt_x</p:attrName>
                                        </p:attrNameLst>
                                      </p:cBhvr>
                                      <p:tavLst>
                                        <p:tav tm="0">
                                          <p:val>
                                            <p:strVal val="#ppt_x"/>
                                          </p:val>
                                        </p:tav>
                                        <p:tav tm="100000">
                                          <p:val>
                                            <p:strVal val="#ppt_x"/>
                                          </p:val>
                                        </p:tav>
                                      </p:tavLst>
                                    </p:anim>
                                    <p:anim calcmode="lin" valueType="num">
                                      <p:cBhvr additive="base">
                                        <p:cTn id="19" dur="500" fill="hold"/>
                                        <p:tgtEl>
                                          <p:spTgt spid="409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4097" grpId="0" animBg="1"/>
      <p:bldP spid="9" grpId="0" animBg="1"/>
      <p:bldP spid="6"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1 Título"/>
          <p:cNvSpPr txBox="1">
            <a:spLocks/>
          </p:cNvSpPr>
          <p:nvPr/>
        </p:nvSpPr>
        <p:spPr>
          <a:xfrm>
            <a:off x="357158"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23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PROPUESTA</a:t>
            </a:r>
            <a:endParaRPr kumimoji="0" lang="es-ES" sz="123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5121" name="Rectangle 1"/>
          <p:cNvSpPr>
            <a:spLocks noChangeArrowheads="1"/>
          </p:cNvSpPr>
          <p:nvPr/>
        </p:nvSpPr>
        <p:spPr bwMode="auto">
          <a:xfrm>
            <a:off x="785786" y="642918"/>
            <a:ext cx="7572428" cy="646331"/>
          </a:xfrm>
          <a:prstGeom prst="rect">
            <a:avLst/>
          </a:prstGeom>
          <a:solidFill>
            <a:srgbClr val="FFFF99"/>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b="1" i="1" dirty="0" smtClean="0">
                <a:solidFill>
                  <a:schemeClr val="bg1"/>
                </a:solidFill>
              </a:rPr>
              <a:t>GUÍA DE ACTUACIÓN PARA ENFRENTAR LOS </a:t>
            </a:r>
            <a:r>
              <a:rPr lang="es-ES" b="1" dirty="0" smtClean="0">
                <a:solidFill>
                  <a:schemeClr val="bg1"/>
                </a:solidFill>
              </a:rPr>
              <a:t>RIESGOS DE INCENDIOS FORESTALES, A NIVEL PREVENTIVO, DISUASIVO Y PROTECTIVO.</a:t>
            </a:r>
            <a:endParaRPr lang="es-ES_tradnl" dirty="0" smtClean="0">
              <a:solidFill>
                <a:schemeClr val="bg1"/>
              </a:solidFill>
            </a:endParaRPr>
          </a:p>
        </p:txBody>
      </p:sp>
      <p:sp>
        <p:nvSpPr>
          <p:cNvPr id="10" name="Rectangle 1"/>
          <p:cNvSpPr>
            <a:spLocks noChangeArrowheads="1"/>
          </p:cNvSpPr>
          <p:nvPr/>
        </p:nvSpPr>
        <p:spPr bwMode="auto">
          <a:xfrm>
            <a:off x="571472" y="3357562"/>
            <a:ext cx="8215370" cy="3170099"/>
          </a:xfrm>
          <a:prstGeom prst="rect">
            <a:avLst/>
          </a:prstGeom>
          <a:solidFill>
            <a:srgbClr val="B0DD7F"/>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s-ES_tradnl" sz="2000" dirty="0" smtClean="0">
                <a:solidFill>
                  <a:schemeClr val="bg1"/>
                </a:solidFill>
              </a:rPr>
              <a:t>El Municipio y el B. Cuerpo de Bomberos del DMQ, en cuanto a Capacitación o charlas para la ciudadanía debe seguir este orden de prioridad:</a:t>
            </a:r>
          </a:p>
          <a:p>
            <a:pPr marL="457200" lvl="0" indent="-457200">
              <a:buFont typeface="+mj-lt"/>
              <a:buAutoNum type="arabicPeriod"/>
            </a:pPr>
            <a:r>
              <a:rPr lang="es-ES_tradnl" sz="2000" dirty="0" smtClean="0">
                <a:solidFill>
                  <a:schemeClr val="bg1"/>
                </a:solidFill>
              </a:rPr>
              <a:t>Información permanente de parte de la Municipalidad del DMQ respecto a prevención de incendios forestales.</a:t>
            </a:r>
          </a:p>
          <a:p>
            <a:pPr marL="457200" lvl="0" indent="-457200">
              <a:buFont typeface="+mj-lt"/>
              <a:buAutoNum type="arabicPeriod"/>
            </a:pPr>
            <a:r>
              <a:rPr lang="es-ES_tradnl" sz="2000" dirty="0" smtClean="0">
                <a:solidFill>
                  <a:schemeClr val="bg1"/>
                </a:solidFill>
              </a:rPr>
              <a:t>Información permanente de parte del Cuerpo de Bomberos, respecto a prevención de incendios forestales.</a:t>
            </a:r>
          </a:p>
          <a:p>
            <a:pPr marL="457200" lvl="0" indent="-457200">
              <a:buFont typeface="+mj-lt"/>
              <a:buAutoNum type="arabicPeriod"/>
            </a:pPr>
            <a:r>
              <a:rPr lang="es-ES_tradnl" sz="2000" dirty="0" smtClean="0">
                <a:solidFill>
                  <a:schemeClr val="bg1"/>
                </a:solidFill>
              </a:rPr>
              <a:t>Charlas sobre derechos, obligaciones y sanciones en incendios forestales.</a:t>
            </a:r>
          </a:p>
          <a:p>
            <a:pPr marL="457200" lvl="0" indent="-457200">
              <a:buFont typeface="+mj-lt"/>
              <a:buAutoNum type="arabicPeriod"/>
            </a:pPr>
            <a:r>
              <a:rPr lang="es-ES_tradnl" sz="2000" dirty="0" smtClean="0">
                <a:solidFill>
                  <a:schemeClr val="bg1"/>
                </a:solidFill>
              </a:rPr>
              <a:t>Sistema de denuncias de incendios forestales. </a:t>
            </a:r>
          </a:p>
          <a:p>
            <a:pPr marL="457200" indent="-457200">
              <a:buFont typeface="+mj-lt"/>
              <a:buAutoNum type="arabicPeriod"/>
            </a:pPr>
            <a:r>
              <a:rPr lang="es-ES_tradnl" sz="2000" dirty="0" smtClean="0">
                <a:solidFill>
                  <a:schemeClr val="bg1"/>
                </a:solidFill>
              </a:rPr>
              <a:t>Practicas de simulacros de incendios forestales</a:t>
            </a:r>
            <a:endParaRPr lang="es-ES_tradnl" sz="2000" dirty="0" smtClean="0"/>
          </a:p>
        </p:txBody>
      </p:sp>
      <p:sp>
        <p:nvSpPr>
          <p:cNvPr id="11" name="Rectangle 1"/>
          <p:cNvSpPr>
            <a:spLocks noChangeArrowheads="1"/>
          </p:cNvSpPr>
          <p:nvPr/>
        </p:nvSpPr>
        <p:spPr bwMode="auto">
          <a:xfrm>
            <a:off x="500034" y="1428736"/>
            <a:ext cx="8215370" cy="1754326"/>
          </a:xfrm>
          <a:prstGeom prst="rect">
            <a:avLst/>
          </a:prstGeom>
          <a:solidFill>
            <a:srgbClr val="71DAFF"/>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r>
              <a:rPr lang="es-ES_tradnl" dirty="0" smtClean="0">
                <a:solidFill>
                  <a:schemeClr val="bg1"/>
                </a:solidFill>
              </a:rPr>
              <a:t>El B. Cuerpo de Bomberos, debe fortalecer su accionar según este orden de prioridad:</a:t>
            </a:r>
          </a:p>
          <a:p>
            <a:pPr marL="457200" lvl="0" indent="-457200">
              <a:buFont typeface="+mj-lt"/>
              <a:buAutoNum type="arabicPeriod"/>
            </a:pPr>
            <a:r>
              <a:rPr lang="es-ES_tradnl" dirty="0" smtClean="0">
                <a:solidFill>
                  <a:schemeClr val="bg1"/>
                </a:solidFill>
              </a:rPr>
              <a:t>Capacitación del personal; </a:t>
            </a:r>
          </a:p>
          <a:p>
            <a:pPr marL="457200" lvl="0" indent="-457200">
              <a:buFont typeface="+mj-lt"/>
              <a:buAutoNum type="arabicPeriod"/>
            </a:pPr>
            <a:r>
              <a:rPr lang="es-ES_tradnl" dirty="0" smtClean="0">
                <a:solidFill>
                  <a:schemeClr val="bg1"/>
                </a:solidFill>
              </a:rPr>
              <a:t>Capacitación a la ciudadanía;</a:t>
            </a:r>
          </a:p>
          <a:p>
            <a:pPr marL="457200" lvl="0" indent="-457200">
              <a:buFont typeface="+mj-lt"/>
              <a:buAutoNum type="arabicPeriod"/>
            </a:pPr>
            <a:r>
              <a:rPr lang="es-ES_tradnl" dirty="0" smtClean="0">
                <a:solidFill>
                  <a:schemeClr val="bg1"/>
                </a:solidFill>
              </a:rPr>
              <a:t>Una reestructuración técnica en la Institución; </a:t>
            </a:r>
          </a:p>
          <a:p>
            <a:pPr marL="457200" lvl="0" indent="-457200">
              <a:buFont typeface="+mj-lt"/>
              <a:buAutoNum type="arabicPeriod"/>
            </a:pPr>
            <a:r>
              <a:rPr lang="es-ES_tradnl" dirty="0" smtClean="0">
                <a:solidFill>
                  <a:schemeClr val="bg1"/>
                </a:solidFill>
              </a:rPr>
              <a:t>Ejecutar una reorganización administrativa; </a:t>
            </a:r>
          </a:p>
          <a:p>
            <a:pPr marL="457200" lvl="0" indent="-457200">
              <a:buFont typeface="+mj-lt"/>
              <a:buAutoNum type="arabicPeriod"/>
            </a:pPr>
            <a:r>
              <a:rPr lang="es-ES_tradnl" dirty="0" smtClean="0">
                <a:solidFill>
                  <a:schemeClr val="bg1"/>
                </a:solidFill>
              </a:rPr>
              <a:t>Mantener comunicación con la ciudadanía.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121"/>
                                        </p:tgtEl>
                                        <p:attrNameLst>
                                          <p:attrName>style.visibility</p:attrName>
                                        </p:attrNameLst>
                                      </p:cBhvr>
                                      <p:to>
                                        <p:strVal val="visible"/>
                                      </p:to>
                                    </p:set>
                                    <p:animEffect transition="in" filter="fade">
                                      <p:cBhvr>
                                        <p:cTn id="12" dur="1000"/>
                                        <p:tgtEl>
                                          <p:spTgt spid="5121"/>
                                        </p:tgtEl>
                                      </p:cBhvr>
                                    </p:animEffect>
                                    <p:anim calcmode="lin" valueType="num">
                                      <p:cBhvr>
                                        <p:cTn id="13" dur="1000" fill="hold"/>
                                        <p:tgtEl>
                                          <p:spTgt spid="5121"/>
                                        </p:tgtEl>
                                        <p:attrNameLst>
                                          <p:attrName>ppt_x</p:attrName>
                                        </p:attrNameLst>
                                      </p:cBhvr>
                                      <p:tavLst>
                                        <p:tav tm="0">
                                          <p:val>
                                            <p:strVal val="#ppt_x"/>
                                          </p:val>
                                        </p:tav>
                                        <p:tav tm="100000">
                                          <p:val>
                                            <p:strVal val="#ppt_x"/>
                                          </p:val>
                                        </p:tav>
                                      </p:tavLst>
                                    </p:anim>
                                    <p:anim calcmode="lin" valueType="num">
                                      <p:cBhvr>
                                        <p:cTn id="14" dur="1000" fill="hold"/>
                                        <p:tgtEl>
                                          <p:spTgt spid="51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5121"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7158"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23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PROPUESTA</a:t>
            </a:r>
            <a:endParaRPr kumimoji="0" lang="es-ES" sz="123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5" name="Rectangle 1"/>
          <p:cNvSpPr>
            <a:spLocks noChangeArrowheads="1"/>
          </p:cNvSpPr>
          <p:nvPr/>
        </p:nvSpPr>
        <p:spPr bwMode="auto">
          <a:xfrm>
            <a:off x="785786" y="710967"/>
            <a:ext cx="7572428" cy="369332"/>
          </a:xfrm>
          <a:prstGeom prst="rect">
            <a:avLst/>
          </a:prstGeom>
          <a:solidFill>
            <a:srgbClr val="FFFF99"/>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b="1" i="1" dirty="0" smtClean="0">
                <a:solidFill>
                  <a:schemeClr val="bg1"/>
                </a:solidFill>
              </a:rPr>
              <a:t>OBJETIVOS  ESTRATÉGICOS INSTITUCIONALES DEL CB-DMQ</a:t>
            </a:r>
            <a:endParaRPr lang="es-ES_tradnl" dirty="0" smtClean="0">
              <a:solidFill>
                <a:schemeClr val="bg1"/>
              </a:solidFill>
            </a:endParaRPr>
          </a:p>
        </p:txBody>
      </p:sp>
      <p:sp>
        <p:nvSpPr>
          <p:cNvPr id="6" name="Rectangle 1"/>
          <p:cNvSpPr>
            <a:spLocks noChangeArrowheads="1"/>
          </p:cNvSpPr>
          <p:nvPr/>
        </p:nvSpPr>
        <p:spPr bwMode="auto">
          <a:xfrm>
            <a:off x="785786" y="1357298"/>
            <a:ext cx="7572428" cy="584775"/>
          </a:xfrm>
          <a:prstGeom prst="rect">
            <a:avLst/>
          </a:prstGeom>
          <a:solidFill>
            <a:srgbClr val="FFCC99"/>
          </a:solidFill>
          <a:ln w="9525">
            <a:solidFill>
              <a:srgbClr val="FF9933"/>
            </a:solid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a:buAutoNum type="arabicPeriod"/>
            </a:pPr>
            <a:r>
              <a:rPr lang="es-ES_tradnl" sz="1600" dirty="0" smtClean="0">
                <a:solidFill>
                  <a:schemeClr val="bg1"/>
                </a:solidFill>
              </a:rPr>
              <a:t>Normar y direccionar las acciones de investigación, planificación, comunicación,</a:t>
            </a:r>
          </a:p>
          <a:p>
            <a:pPr marL="457200" indent="-457200" algn="just"/>
            <a:r>
              <a:rPr lang="es-ES_tradnl" sz="1600" dirty="0" smtClean="0">
                <a:solidFill>
                  <a:schemeClr val="bg1"/>
                </a:solidFill>
              </a:rPr>
              <a:t>           capacitación e inspección orientadas a la prevención de incendios. </a:t>
            </a:r>
          </a:p>
        </p:txBody>
      </p:sp>
      <p:sp>
        <p:nvSpPr>
          <p:cNvPr id="7" name="Rectangle 1"/>
          <p:cNvSpPr>
            <a:spLocks noChangeArrowheads="1"/>
          </p:cNvSpPr>
          <p:nvPr/>
        </p:nvSpPr>
        <p:spPr bwMode="auto">
          <a:xfrm>
            <a:off x="785786" y="2058407"/>
            <a:ext cx="7572428" cy="584775"/>
          </a:xfrm>
          <a:prstGeom prst="rect">
            <a:avLst/>
          </a:prstGeom>
          <a:solidFill>
            <a:srgbClr val="DDDDDD"/>
          </a:solidFill>
          <a:ln w="9525">
            <a:solidFill>
              <a:schemeClr val="tx1">
                <a:lumMod val="6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a:r>
              <a:rPr lang="es-ES_tradnl" sz="1600" dirty="0" smtClean="0">
                <a:solidFill>
                  <a:schemeClr val="bg1"/>
                </a:solidFill>
              </a:rPr>
              <a:t>2.   Atender los requerimientos de la ciudadanía del DMQ en áreas de control de incendios.</a:t>
            </a:r>
          </a:p>
        </p:txBody>
      </p:sp>
      <p:sp>
        <p:nvSpPr>
          <p:cNvPr id="8" name="Rectangle 1"/>
          <p:cNvSpPr>
            <a:spLocks noChangeArrowheads="1"/>
          </p:cNvSpPr>
          <p:nvPr/>
        </p:nvSpPr>
        <p:spPr bwMode="auto">
          <a:xfrm>
            <a:off x="785786" y="2772787"/>
            <a:ext cx="7572428" cy="584775"/>
          </a:xfrm>
          <a:prstGeom prst="rect">
            <a:avLst/>
          </a:prstGeom>
          <a:solidFill>
            <a:srgbClr val="4D4D4D"/>
          </a:solidFill>
          <a:ln w="9525">
            <a:solidFill>
              <a:schemeClr val="tx1">
                <a:lumMod val="8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a:r>
              <a:rPr lang="es-ES_tradnl" sz="1400" dirty="0" smtClean="0"/>
              <a:t>3</a:t>
            </a:r>
            <a:r>
              <a:rPr lang="es-ES_tradnl" sz="1600" dirty="0" smtClean="0"/>
              <a:t>.    Planificar, coordinar dirigir y supervisar acciones, procedimientos y protocolos a llevarse a cabo en la atención de emergencias.</a:t>
            </a:r>
          </a:p>
        </p:txBody>
      </p:sp>
      <p:sp>
        <p:nvSpPr>
          <p:cNvPr id="9" name="Rectangle 1"/>
          <p:cNvSpPr>
            <a:spLocks noChangeArrowheads="1"/>
          </p:cNvSpPr>
          <p:nvPr/>
        </p:nvSpPr>
        <p:spPr bwMode="auto">
          <a:xfrm>
            <a:off x="785786" y="3500438"/>
            <a:ext cx="7572428" cy="830997"/>
          </a:xfrm>
          <a:prstGeom prst="rect">
            <a:avLst/>
          </a:prstGeom>
          <a:solidFill>
            <a:srgbClr val="FFCC99"/>
          </a:solidFill>
          <a:ln w="9525">
            <a:solidFill>
              <a:srgbClr val="FFA401"/>
            </a:solid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a:r>
              <a:rPr lang="es-ES_tradnl" sz="1600" dirty="0" smtClean="0">
                <a:solidFill>
                  <a:schemeClr val="bg1"/>
                </a:solidFill>
              </a:rPr>
              <a:t>4.       Dirigir y coordinar las solicitudes de auxilio de la comunidad recibidas en la central 911 y canalizar en forma eficiente y oportuna la ayuda con las diferentes instituciones de socorro. </a:t>
            </a:r>
          </a:p>
        </p:txBody>
      </p:sp>
      <p:sp>
        <p:nvSpPr>
          <p:cNvPr id="10" name="Rectangle 1"/>
          <p:cNvSpPr>
            <a:spLocks noChangeArrowheads="1"/>
          </p:cNvSpPr>
          <p:nvPr/>
        </p:nvSpPr>
        <p:spPr bwMode="auto">
          <a:xfrm>
            <a:off x="785786" y="4500570"/>
            <a:ext cx="7572428" cy="584775"/>
          </a:xfrm>
          <a:prstGeom prst="rect">
            <a:avLst/>
          </a:prstGeom>
          <a:solidFill>
            <a:srgbClr val="DDDDDD"/>
          </a:solidFill>
          <a:ln w="9525">
            <a:solidFill>
              <a:schemeClr val="tx1">
                <a:lumMod val="6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lgn="just"/>
            <a:r>
              <a:rPr lang="es-ES_tradnl" sz="1600" dirty="0" smtClean="0">
                <a:solidFill>
                  <a:schemeClr val="bg1"/>
                </a:solidFill>
              </a:rPr>
              <a:t>5.       Administrar las actividades de la Escuela de Formación y Especialización </a:t>
            </a:r>
            <a:r>
              <a:rPr lang="es-ES_tradnl" sz="1600" dirty="0" err="1" smtClean="0">
                <a:solidFill>
                  <a:schemeClr val="bg1"/>
                </a:solidFill>
              </a:rPr>
              <a:t>Bomberil</a:t>
            </a:r>
            <a:r>
              <a:rPr lang="es-ES_tradnl" sz="1600" dirty="0" smtClean="0">
                <a:solidFill>
                  <a:schemeClr val="bg1"/>
                </a:solidFill>
              </a:rPr>
              <a:t>, </a:t>
            </a:r>
            <a:br>
              <a:rPr lang="es-ES_tradnl" sz="1600" dirty="0" smtClean="0">
                <a:solidFill>
                  <a:schemeClr val="bg1"/>
                </a:solidFill>
              </a:rPr>
            </a:br>
            <a:r>
              <a:rPr lang="es-ES_tradnl" sz="1600" dirty="0" smtClean="0">
                <a:solidFill>
                  <a:schemeClr val="bg1"/>
                </a:solidFill>
              </a:rPr>
              <a:t>a fin de entregar a la comunidad del DMQ personal altamente preparado.</a:t>
            </a:r>
          </a:p>
        </p:txBody>
      </p:sp>
      <p:sp>
        <p:nvSpPr>
          <p:cNvPr id="11" name="Rectangle 1"/>
          <p:cNvSpPr>
            <a:spLocks noChangeArrowheads="1"/>
          </p:cNvSpPr>
          <p:nvPr/>
        </p:nvSpPr>
        <p:spPr bwMode="auto">
          <a:xfrm>
            <a:off x="785786" y="5214950"/>
            <a:ext cx="7572428" cy="830997"/>
          </a:xfrm>
          <a:prstGeom prst="rect">
            <a:avLst/>
          </a:prstGeom>
          <a:solidFill>
            <a:srgbClr val="4D4D4D"/>
          </a:solidFill>
          <a:ln w="9525">
            <a:solidFill>
              <a:schemeClr val="tx1">
                <a:lumMod val="9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marL="457200" indent="-457200"/>
            <a:r>
              <a:rPr lang="es-ES_tradnl" sz="1600" dirty="0" smtClean="0"/>
              <a:t>6.        Fortalecer la Institucionalidad del Cuerpo de Bomberos del DMQ mediante la aplicación de acciones que contribuyan a generar y asignar eficientemente los recursos necesarios  para el cumplimiento de la misión institucional.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1 Título"/>
          <p:cNvSpPr txBox="1">
            <a:spLocks/>
          </p:cNvSpPr>
          <p:nvPr/>
        </p:nvSpPr>
        <p:spPr>
          <a:xfrm>
            <a:off x="357158"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23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PROPUESTA</a:t>
            </a:r>
            <a:endParaRPr kumimoji="0" lang="es-ES" sz="123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4" name="Rectangle 1"/>
          <p:cNvSpPr>
            <a:spLocks noChangeArrowheads="1"/>
          </p:cNvSpPr>
          <p:nvPr/>
        </p:nvSpPr>
        <p:spPr bwMode="auto">
          <a:xfrm>
            <a:off x="785786" y="845090"/>
            <a:ext cx="7572428" cy="369332"/>
          </a:xfrm>
          <a:prstGeom prst="rect">
            <a:avLst/>
          </a:prstGeom>
          <a:solidFill>
            <a:srgbClr val="FFFF99"/>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b="1" i="1" dirty="0" smtClean="0">
                <a:solidFill>
                  <a:schemeClr val="bg1"/>
                </a:solidFill>
              </a:rPr>
              <a:t>ACCIONES INSTITUCIONALES CLAVE DEL CB-DMQ</a:t>
            </a:r>
            <a:endParaRPr lang="es-ES_tradnl" dirty="0" smtClean="0">
              <a:solidFill>
                <a:schemeClr val="bg1"/>
              </a:solidFill>
            </a:endParaRPr>
          </a:p>
        </p:txBody>
      </p:sp>
      <p:sp>
        <p:nvSpPr>
          <p:cNvPr id="8" name="1 Título"/>
          <p:cNvSpPr txBox="1">
            <a:spLocks/>
          </p:cNvSpPr>
          <p:nvPr/>
        </p:nvSpPr>
        <p:spPr>
          <a:xfrm>
            <a:off x="571472" y="1214446"/>
            <a:ext cx="8229600" cy="714356"/>
          </a:xfrm>
          <a:prstGeom prst="rect">
            <a:avLst/>
          </a:prstGeom>
        </p:spPr>
        <p:txBody>
          <a:bodyPr vert="horz" lIns="0" tIns="0" rIns="0" bIns="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4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14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2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CAPACITACIÓN DEL </a:t>
            </a:r>
            <a:r>
              <a:rPr lang="es-ES" sz="2400" b="1" cap="all" dirty="0" err="1"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pERSONAL</a:t>
            </a:r>
            <a:endParaRPr kumimoji="0" lang="es-ES" sz="2400" b="1" i="0" u="none" strike="noStrike" kern="1200" cap="all" spc="0" normalizeH="0" baseline="0" noProof="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graphicFrame>
        <p:nvGraphicFramePr>
          <p:cNvPr id="14" name="13 Tabla"/>
          <p:cNvGraphicFramePr>
            <a:graphicFrameLocks noGrp="1"/>
          </p:cNvGraphicFramePr>
          <p:nvPr/>
        </p:nvGraphicFramePr>
        <p:xfrm>
          <a:off x="357158" y="2000240"/>
          <a:ext cx="8501122" cy="4439212"/>
        </p:xfrm>
        <a:graphic>
          <a:graphicData uri="http://schemas.openxmlformats.org/drawingml/2006/table">
            <a:tbl>
              <a:tblPr/>
              <a:tblGrid>
                <a:gridCol w="1443337"/>
                <a:gridCol w="1162110"/>
                <a:gridCol w="1068790"/>
                <a:gridCol w="796388"/>
                <a:gridCol w="1348753"/>
                <a:gridCol w="1340557"/>
                <a:gridCol w="1341187"/>
              </a:tblGrid>
              <a:tr h="1540263">
                <a:tc>
                  <a:txBody>
                    <a:bodyPr/>
                    <a:lstStyle/>
                    <a:p>
                      <a:pPr algn="ctr">
                        <a:lnSpc>
                          <a:spcPct val="115000"/>
                        </a:lnSpc>
                        <a:spcAft>
                          <a:spcPts val="0"/>
                        </a:spcAft>
                      </a:pPr>
                      <a:r>
                        <a:rPr lang="es-ES" sz="1050" b="1" dirty="0">
                          <a:solidFill>
                            <a:srgbClr val="000000"/>
                          </a:solidFill>
                          <a:latin typeface="Calibri"/>
                          <a:ea typeface="Times New Roman"/>
                          <a:cs typeface="Times New Roman"/>
                        </a:rPr>
                        <a:t>OBJETIVOS</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dirty="0">
                          <a:solidFill>
                            <a:srgbClr val="000000"/>
                          </a:solidFill>
                          <a:latin typeface="Calibri"/>
                          <a:ea typeface="Times New Roman"/>
                          <a:cs typeface="Times New Roman"/>
                        </a:rPr>
                        <a:t>RESPONSABLE</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COBERTURA TERRITORIAL Y LOCALIZACIÓN DEL PROYECTO </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DURACIÓN DEL PROYECTO</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dirty="0">
                          <a:solidFill>
                            <a:srgbClr val="000000"/>
                          </a:solidFill>
                          <a:latin typeface="Calibri"/>
                          <a:ea typeface="Times New Roman"/>
                          <a:cs typeface="Times New Roman"/>
                        </a:rPr>
                        <a:t>META</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dirty="0">
                          <a:solidFill>
                            <a:srgbClr val="000000"/>
                          </a:solidFill>
                          <a:latin typeface="Calibri"/>
                          <a:ea typeface="Times New Roman"/>
                          <a:cs typeface="Times New Roman"/>
                        </a:rPr>
                        <a:t>INDICADOR</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a:solidFill>
                            <a:srgbClr val="000000"/>
                          </a:solidFill>
                          <a:latin typeface="Calibri"/>
                          <a:ea typeface="Times New Roman"/>
                          <a:cs typeface="Times New Roman"/>
                        </a:rPr>
                        <a:t>VERIFICACION </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898949">
                <a:tc>
                  <a:txBody>
                    <a:bodyPr/>
                    <a:lstStyle/>
                    <a:p>
                      <a:pPr algn="ctr">
                        <a:lnSpc>
                          <a:spcPct val="115000"/>
                        </a:lnSpc>
                        <a:spcAft>
                          <a:spcPts val="0"/>
                        </a:spcAft>
                      </a:pPr>
                      <a:r>
                        <a:rPr lang="es-ES" sz="1000">
                          <a:solidFill>
                            <a:srgbClr val="000000"/>
                          </a:solidFill>
                          <a:latin typeface="Arial"/>
                          <a:ea typeface="Times New Roman"/>
                          <a:cs typeface="Times New Roman"/>
                        </a:rPr>
                        <a:t>Contar con personal operativo del CB-DMQ para enfrentar situaciones de emergencia relacionada con el combate al fuego de áreas forestales del DMQ</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a:solidFill>
                            <a:srgbClr val="000000"/>
                          </a:solidFill>
                          <a:latin typeface="Arial"/>
                          <a:ea typeface="Times New Roman"/>
                          <a:cs typeface="Times New Roman"/>
                        </a:rPr>
                        <a:t>Cuerpo de Bomberos del Distrito Metropolitano de Quito</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a:solidFill>
                            <a:srgbClr val="000000"/>
                          </a:solidFill>
                          <a:latin typeface="Arial"/>
                          <a:ea typeface="Times New Roman"/>
                          <a:cs typeface="Times New Roman"/>
                        </a:rPr>
                        <a:t>Distrito Metropolitano de Quito. </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Año 2014</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Capacitar al personal operativo de planta y nuevos bomberos del CB-DMQ y DMQ </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Cumplimiento de los objetivos Nº 1, 2 y 5 del Plan Estratégico del CB-DMQ y del Proyecto 09 “Fortalecimiento del sistema de seguridad y salud ocupacional del CB</a:t>
                      </a:r>
                      <a:r>
                        <a:rPr lang="es-ES" sz="1000" dirty="0">
                          <a:solidFill>
                            <a:srgbClr val="000000"/>
                          </a:solidFill>
                          <a:latin typeface="Cambria Math"/>
                          <a:ea typeface="Times New Roman"/>
                          <a:cs typeface="Cambria Math"/>
                        </a:rPr>
                        <a:t>‐</a:t>
                      </a:r>
                      <a:r>
                        <a:rPr lang="es-ES" sz="1000" dirty="0">
                          <a:solidFill>
                            <a:srgbClr val="000000"/>
                          </a:solidFill>
                          <a:latin typeface="Arial"/>
                          <a:ea typeface="Times New Roman"/>
                          <a:cs typeface="Times New Roman"/>
                        </a:rPr>
                        <a:t>DMQ “del Plan Operativo Anual.</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Informes de la Dirección de Talento humano  </a:t>
                      </a:r>
                      <a:br>
                        <a:rPr lang="es-ES" sz="1000" dirty="0">
                          <a:solidFill>
                            <a:srgbClr val="000000"/>
                          </a:solidFill>
                          <a:latin typeface="Arial"/>
                          <a:ea typeface="Times New Roman"/>
                          <a:cs typeface="Times New Roman"/>
                        </a:rPr>
                      </a:br>
                      <a:r>
                        <a:rPr lang="es-ES" sz="1000" dirty="0">
                          <a:solidFill>
                            <a:srgbClr val="000000"/>
                          </a:solidFill>
                          <a:latin typeface="Arial"/>
                          <a:ea typeface="Times New Roman"/>
                          <a:cs typeface="Times New Roman"/>
                        </a:rPr>
                        <a:t>y de la Unidad de Seguridad y Salud ocupacional</a:t>
                      </a:r>
                      <a:br>
                        <a:rPr lang="es-ES" sz="1000" dirty="0">
                          <a:solidFill>
                            <a:srgbClr val="000000"/>
                          </a:solidFill>
                          <a:latin typeface="Arial"/>
                          <a:ea typeface="Times New Roman"/>
                          <a:cs typeface="Times New Roman"/>
                        </a:rPr>
                      </a:br>
                      <a:r>
                        <a:rPr lang="es-ES" sz="1000" dirty="0">
                          <a:solidFill>
                            <a:srgbClr val="000000"/>
                          </a:solidFill>
                          <a:latin typeface="Arial"/>
                          <a:ea typeface="Times New Roman"/>
                          <a:cs typeface="Times New Roman"/>
                        </a:rPr>
                        <a:t>del CB-DMQ.</a:t>
                      </a:r>
                      <a:br>
                        <a:rPr lang="es-ES" sz="1000" dirty="0">
                          <a:solidFill>
                            <a:srgbClr val="000000"/>
                          </a:solidFill>
                          <a:latin typeface="Arial"/>
                          <a:ea typeface="Times New Roman"/>
                          <a:cs typeface="Times New Roman"/>
                        </a:rPr>
                      </a:br>
                      <a:r>
                        <a:rPr lang="es-ES" sz="1000" dirty="0">
                          <a:solidFill>
                            <a:srgbClr val="000000"/>
                          </a:solidFill>
                          <a:latin typeface="Arial"/>
                          <a:ea typeface="Times New Roman"/>
                          <a:cs typeface="Times New Roman"/>
                        </a:rPr>
                        <a:t/>
                      </a:r>
                      <a:br>
                        <a:rPr lang="es-ES" sz="1000" dirty="0">
                          <a:solidFill>
                            <a:srgbClr val="000000"/>
                          </a:solidFill>
                          <a:latin typeface="Arial"/>
                          <a:ea typeface="Times New Roman"/>
                          <a:cs typeface="Times New Roman"/>
                        </a:rPr>
                      </a:br>
                      <a:r>
                        <a:rPr lang="es-ES" sz="1000" dirty="0">
                          <a:solidFill>
                            <a:srgbClr val="000000"/>
                          </a:solidFill>
                          <a:latin typeface="Arial"/>
                          <a:ea typeface="Times New Roman"/>
                          <a:cs typeface="Times New Roman"/>
                        </a:rPr>
                        <a:t>Respuestas positivas de parte de la ciudadanía.</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diamond(in)">
                                      <p:cBhvr>
                                        <p:cTn id="2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1 Título"/>
          <p:cNvSpPr txBox="1">
            <a:spLocks/>
          </p:cNvSpPr>
          <p:nvPr/>
        </p:nvSpPr>
        <p:spPr>
          <a:xfrm>
            <a:off x="357158"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23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PROPUESTA</a:t>
            </a:r>
            <a:endParaRPr kumimoji="0" lang="es-ES" sz="123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8" name="Rectangle 1"/>
          <p:cNvSpPr>
            <a:spLocks noChangeArrowheads="1"/>
          </p:cNvSpPr>
          <p:nvPr/>
        </p:nvSpPr>
        <p:spPr bwMode="auto">
          <a:xfrm>
            <a:off x="785786" y="845090"/>
            <a:ext cx="7572428" cy="369332"/>
          </a:xfrm>
          <a:prstGeom prst="rect">
            <a:avLst/>
          </a:prstGeom>
          <a:solidFill>
            <a:srgbClr val="FFFF99"/>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b="1" i="1" dirty="0" smtClean="0">
                <a:solidFill>
                  <a:schemeClr val="bg1"/>
                </a:solidFill>
              </a:rPr>
              <a:t>ACCIONES INSTITUCIONALES CLAVE DEL CB-DMQ</a:t>
            </a:r>
            <a:endParaRPr lang="es-ES_tradnl" dirty="0" smtClean="0">
              <a:solidFill>
                <a:schemeClr val="bg1"/>
              </a:solidFill>
            </a:endParaRPr>
          </a:p>
        </p:txBody>
      </p:sp>
      <p:sp>
        <p:nvSpPr>
          <p:cNvPr id="9" name="1 Título"/>
          <p:cNvSpPr txBox="1">
            <a:spLocks/>
          </p:cNvSpPr>
          <p:nvPr/>
        </p:nvSpPr>
        <p:spPr>
          <a:xfrm>
            <a:off x="571472" y="1214446"/>
            <a:ext cx="8229600" cy="714356"/>
          </a:xfrm>
          <a:prstGeom prst="rect">
            <a:avLst/>
          </a:prstGeom>
        </p:spPr>
        <p:txBody>
          <a:bodyPr vert="horz" lIns="0" tIns="0" rIns="0" bIns="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4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14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2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CAPACITACIÓN a la ciudadanía</a:t>
            </a:r>
            <a:endParaRPr kumimoji="0" lang="es-ES" sz="2400" b="1" i="0" u="none" strike="noStrike" kern="1200" cap="all" spc="0" normalizeH="0" baseline="0" noProof="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graphicFrame>
        <p:nvGraphicFramePr>
          <p:cNvPr id="11" name="10 Tabla"/>
          <p:cNvGraphicFramePr>
            <a:graphicFrameLocks noGrp="1"/>
          </p:cNvGraphicFramePr>
          <p:nvPr/>
        </p:nvGraphicFramePr>
        <p:xfrm>
          <a:off x="285720" y="2000240"/>
          <a:ext cx="8572560" cy="4286280"/>
        </p:xfrm>
        <a:graphic>
          <a:graphicData uri="http://schemas.openxmlformats.org/drawingml/2006/table">
            <a:tbl>
              <a:tblPr/>
              <a:tblGrid>
                <a:gridCol w="1455467"/>
                <a:gridCol w="1171876"/>
                <a:gridCol w="1077768"/>
                <a:gridCol w="901639"/>
                <a:gridCol w="1261530"/>
                <a:gridCol w="1351823"/>
                <a:gridCol w="1352457"/>
              </a:tblGrid>
              <a:tr h="1127968">
                <a:tc>
                  <a:txBody>
                    <a:bodyPr/>
                    <a:lstStyle/>
                    <a:p>
                      <a:pPr algn="ctr">
                        <a:lnSpc>
                          <a:spcPct val="115000"/>
                        </a:lnSpc>
                        <a:spcAft>
                          <a:spcPts val="0"/>
                        </a:spcAft>
                      </a:pPr>
                      <a:r>
                        <a:rPr lang="es-ES" sz="1100" b="1" dirty="0">
                          <a:solidFill>
                            <a:srgbClr val="000000"/>
                          </a:solidFill>
                          <a:latin typeface="Calibri"/>
                          <a:ea typeface="Times New Roman"/>
                          <a:cs typeface="Times New Roman"/>
                        </a:rPr>
                        <a:t>OBJETIVOS</a:t>
                      </a:r>
                      <a:endParaRPr lang="es-ES" sz="110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100" b="1" dirty="0">
                          <a:solidFill>
                            <a:srgbClr val="000000"/>
                          </a:solidFill>
                          <a:latin typeface="Calibri"/>
                          <a:ea typeface="Times New Roman"/>
                          <a:cs typeface="Times New Roman"/>
                        </a:rPr>
                        <a:t>RESPONSABLE</a:t>
                      </a:r>
                      <a:endParaRPr lang="es-ES" sz="110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dirty="0">
                          <a:solidFill>
                            <a:srgbClr val="000000"/>
                          </a:solidFill>
                          <a:latin typeface="Arial"/>
                          <a:ea typeface="Times New Roman"/>
                          <a:cs typeface="Times New Roman"/>
                        </a:rPr>
                        <a:t>COBERTURA TERRITORIAL Y LOCALIZACIÓN DEL PROYECTO </a:t>
                      </a:r>
                      <a:endParaRPr lang="es-ES" sz="110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a:solidFill>
                            <a:srgbClr val="000000"/>
                          </a:solidFill>
                          <a:latin typeface="Arial"/>
                          <a:ea typeface="Times New Roman"/>
                          <a:cs typeface="Times New Roman"/>
                        </a:rPr>
                        <a:t>DURACIÓN DEL PROYECTO</a:t>
                      </a:r>
                      <a:endParaRPr lang="es-ES" sz="110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100" b="1">
                          <a:solidFill>
                            <a:srgbClr val="000000"/>
                          </a:solidFill>
                          <a:latin typeface="Calibri"/>
                          <a:ea typeface="Times New Roman"/>
                          <a:cs typeface="Times New Roman"/>
                        </a:rPr>
                        <a:t>META</a:t>
                      </a:r>
                      <a:endParaRPr lang="es-ES" sz="110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100" b="1">
                          <a:solidFill>
                            <a:srgbClr val="000000"/>
                          </a:solidFill>
                          <a:latin typeface="Calibri"/>
                          <a:ea typeface="Times New Roman"/>
                          <a:cs typeface="Times New Roman"/>
                        </a:rPr>
                        <a:t>INDICADOR</a:t>
                      </a:r>
                      <a:endParaRPr lang="es-ES" sz="110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100" b="1">
                          <a:solidFill>
                            <a:srgbClr val="000000"/>
                          </a:solidFill>
                          <a:latin typeface="Calibri"/>
                          <a:ea typeface="Times New Roman"/>
                          <a:cs typeface="Times New Roman"/>
                        </a:rPr>
                        <a:t>VERIFICACION </a:t>
                      </a:r>
                      <a:endParaRPr lang="es-ES" sz="110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3158312">
                <a:tc>
                  <a:txBody>
                    <a:bodyPr/>
                    <a:lstStyle/>
                    <a:p>
                      <a:pPr algn="ctr">
                        <a:lnSpc>
                          <a:spcPct val="115000"/>
                        </a:lnSpc>
                        <a:spcAft>
                          <a:spcPts val="0"/>
                        </a:spcAft>
                      </a:pPr>
                      <a:r>
                        <a:rPr lang="es-ES" sz="1050">
                          <a:solidFill>
                            <a:srgbClr val="000000"/>
                          </a:solidFill>
                          <a:latin typeface="Arial"/>
                          <a:ea typeface="Times New Roman"/>
                          <a:cs typeface="Times New Roman"/>
                        </a:rPr>
                        <a:t>Capacitar a la ciudadanía respecto a riesgos naturales y antrópicos, con énfasis en incendios forestales. </a:t>
                      </a:r>
                      <a:endParaRPr lang="es-ES" sz="110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50">
                          <a:solidFill>
                            <a:srgbClr val="000000"/>
                          </a:solidFill>
                          <a:latin typeface="Arial"/>
                          <a:ea typeface="Times New Roman"/>
                          <a:cs typeface="Times New Roman"/>
                        </a:rPr>
                        <a:t>Cuerpo de Bomberos del Distrito Metropolitano de Quito</a:t>
                      </a:r>
                      <a:endParaRPr lang="es-ES" sz="110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50" dirty="0">
                          <a:solidFill>
                            <a:srgbClr val="000000"/>
                          </a:solidFill>
                          <a:latin typeface="Arial"/>
                          <a:ea typeface="Times New Roman"/>
                          <a:cs typeface="Times New Roman"/>
                        </a:rPr>
                        <a:t>Distrito Metropolitano de Quito. </a:t>
                      </a:r>
                      <a:endParaRPr lang="es-ES" sz="110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50" dirty="0">
                          <a:solidFill>
                            <a:srgbClr val="000000"/>
                          </a:solidFill>
                          <a:latin typeface="Arial"/>
                          <a:ea typeface="Times New Roman"/>
                          <a:cs typeface="Times New Roman"/>
                        </a:rPr>
                        <a:t>Año 2014</a:t>
                      </a:r>
                      <a:endParaRPr lang="es-ES" sz="110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50" dirty="0">
                          <a:solidFill>
                            <a:srgbClr val="000000"/>
                          </a:solidFill>
                          <a:latin typeface="Arial"/>
                          <a:ea typeface="Times New Roman"/>
                          <a:cs typeface="Times New Roman"/>
                        </a:rPr>
                        <a:t>Prevenir y concientizar a la ciudadanía respecto a emergencias naturales y </a:t>
                      </a:r>
                      <a:r>
                        <a:rPr lang="es-ES" sz="1050" dirty="0" err="1">
                          <a:solidFill>
                            <a:srgbClr val="000000"/>
                          </a:solidFill>
                          <a:latin typeface="Arial"/>
                          <a:ea typeface="Times New Roman"/>
                          <a:cs typeface="Times New Roman"/>
                        </a:rPr>
                        <a:t>antrópicas</a:t>
                      </a:r>
                      <a:r>
                        <a:rPr lang="es-ES" sz="1050" dirty="0">
                          <a:solidFill>
                            <a:srgbClr val="000000"/>
                          </a:solidFill>
                          <a:latin typeface="Arial"/>
                          <a:ea typeface="Times New Roman"/>
                          <a:cs typeface="Times New Roman"/>
                        </a:rPr>
                        <a:t> mediante Campañas en el DMQ de enero hasta diciembre de 2014.</a:t>
                      </a:r>
                      <a:endParaRPr lang="es-ES" sz="110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50" dirty="0">
                          <a:solidFill>
                            <a:srgbClr val="000000"/>
                          </a:solidFill>
                          <a:latin typeface="Arial"/>
                          <a:ea typeface="Times New Roman"/>
                          <a:cs typeface="Times New Roman"/>
                        </a:rPr>
                        <a:t>Cumplimiento de los objetivos Nº 1 y 2 del Plan Estratégico del CB-DMQ y del Proyecto 01 “Campañas de Prevención y Concienciación a la Ciudadanía” del Plan Operativo Anual 2013 del CB-DMQ.   </a:t>
                      </a:r>
                      <a:endParaRPr lang="es-ES" sz="110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50" dirty="0">
                          <a:solidFill>
                            <a:srgbClr val="000000"/>
                          </a:solidFill>
                          <a:latin typeface="Arial"/>
                          <a:ea typeface="Times New Roman"/>
                          <a:cs typeface="Times New Roman"/>
                        </a:rPr>
                        <a:t>Informes de la Dirección de Comunicación social del CB-DMQ, en coordinación con la Dirección de Prevención y la Dirección de Siniestros del CB-DMQ.</a:t>
                      </a:r>
                      <a:br>
                        <a:rPr lang="es-ES" sz="1050" dirty="0">
                          <a:solidFill>
                            <a:srgbClr val="000000"/>
                          </a:solidFill>
                          <a:latin typeface="Arial"/>
                          <a:ea typeface="Times New Roman"/>
                          <a:cs typeface="Times New Roman"/>
                        </a:rPr>
                      </a:br>
                      <a:r>
                        <a:rPr lang="es-ES" sz="1050" dirty="0">
                          <a:solidFill>
                            <a:srgbClr val="000000"/>
                          </a:solidFill>
                          <a:latin typeface="Arial"/>
                          <a:ea typeface="Times New Roman"/>
                          <a:cs typeface="Times New Roman"/>
                        </a:rPr>
                        <a:t/>
                      </a:r>
                      <a:br>
                        <a:rPr lang="es-ES" sz="1050" dirty="0">
                          <a:solidFill>
                            <a:srgbClr val="000000"/>
                          </a:solidFill>
                          <a:latin typeface="Arial"/>
                          <a:ea typeface="Times New Roman"/>
                          <a:cs typeface="Times New Roman"/>
                        </a:rPr>
                      </a:br>
                      <a:r>
                        <a:rPr lang="es-ES" sz="1050" dirty="0">
                          <a:solidFill>
                            <a:srgbClr val="000000"/>
                          </a:solidFill>
                          <a:latin typeface="Arial"/>
                          <a:ea typeface="Times New Roman"/>
                          <a:cs typeface="Times New Roman"/>
                        </a:rPr>
                        <a:t>Respuestas positivas de parte de la ciudadanía.</a:t>
                      </a:r>
                      <a:endParaRPr lang="es-ES" sz="110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amond(in)">
                                      <p:cBhvr>
                                        <p:cTn id="2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AutoShape 2"/>
          <p:cNvSpPr>
            <a:spLocks noChangeArrowheads="1"/>
          </p:cNvSpPr>
          <p:nvPr/>
        </p:nvSpPr>
        <p:spPr bwMode="auto">
          <a:xfrm>
            <a:off x="928662" y="4143380"/>
            <a:ext cx="7286676" cy="1357322"/>
          </a:xfrm>
          <a:prstGeom prst="roundRect">
            <a:avLst>
              <a:gd name="adj" fmla="val 16667"/>
            </a:avLst>
          </a:prstGeom>
          <a:solidFill>
            <a:srgbClr val="FADEFA"/>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algn="just"/>
            <a:r>
              <a:rPr lang="es-EC" sz="2000" b="1" i="1" dirty="0" smtClean="0">
                <a:solidFill>
                  <a:schemeClr val="bg1"/>
                </a:solidFill>
              </a:rPr>
              <a:t>¿</a:t>
            </a:r>
            <a:r>
              <a:rPr lang="es-ES" sz="2000" b="1" i="1" dirty="0" smtClean="0">
                <a:solidFill>
                  <a:schemeClr val="bg1"/>
                </a:solidFill>
              </a:rPr>
              <a:t>Cuál es la incidencia de las amenazas de origen natural o antrópico en la ocurrencia de incendios forestales en la Administración Zonal Norte “Eugenio Espejo” del Distrito Metropolitano de Quito?</a:t>
            </a:r>
          </a:p>
          <a:p>
            <a:pPr algn="just"/>
            <a:endParaRPr lang="es-EC" sz="2000" b="1" dirty="0" smtClean="0">
              <a:solidFill>
                <a:schemeClr val="bg1"/>
              </a:solidFill>
            </a:endParaRPr>
          </a:p>
          <a:p>
            <a:pPr algn="just"/>
            <a:endParaRPr lang="es-ES" sz="2000" b="1" dirty="0" smtClean="0">
              <a:solidFill>
                <a:schemeClr val="bg1"/>
              </a:solidFill>
            </a:endParaRPr>
          </a:p>
          <a:p>
            <a:pPr algn="just"/>
            <a:r>
              <a:rPr lang="es-ES" sz="1600" dirty="0" smtClean="0">
                <a:solidFill>
                  <a:schemeClr val="bg1"/>
                </a:solidFill>
              </a:rPr>
              <a:t> </a:t>
            </a:r>
          </a:p>
          <a:p>
            <a:pPr lvl="0" fontAlgn="base">
              <a:spcBef>
                <a:spcPct val="0"/>
              </a:spcBef>
              <a:spcAft>
                <a:spcPts val="1000"/>
              </a:spcAft>
            </a:pPr>
            <a:endParaRPr kumimoji="0" lang="es-ES" sz="1600" b="1" i="0" u="sng" strike="noStrike" cap="none" normalizeH="0" baseline="0" dirty="0" smtClean="0">
              <a:ln>
                <a:noFill/>
              </a:ln>
              <a:solidFill>
                <a:schemeClr val="bg1"/>
              </a:solidFill>
              <a:effectLst/>
            </a:endParaRPr>
          </a:p>
        </p:txBody>
      </p:sp>
      <p:sp>
        <p:nvSpPr>
          <p:cNvPr id="2051" name="AutoShape 3"/>
          <p:cNvSpPr>
            <a:spLocks noChangeArrowheads="1"/>
          </p:cNvSpPr>
          <p:nvPr/>
        </p:nvSpPr>
        <p:spPr bwMode="auto">
          <a:xfrm>
            <a:off x="1071538" y="857232"/>
            <a:ext cx="7072362" cy="1571636"/>
          </a:xfrm>
          <a:prstGeom prst="roundRect">
            <a:avLst>
              <a:gd name="adj" fmla="val 16667"/>
            </a:avLst>
          </a:prstGeom>
          <a:solidFill>
            <a:srgbClr val="DFF2F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algn="just" fontAlgn="base">
              <a:spcBef>
                <a:spcPct val="0"/>
              </a:spcBef>
            </a:pPr>
            <a:endParaRPr lang="es-EC" sz="2000" b="1" i="1" dirty="0" smtClean="0">
              <a:solidFill>
                <a:schemeClr val="bg1"/>
              </a:solidFill>
            </a:endParaRPr>
          </a:p>
          <a:p>
            <a:pPr algn="just" fontAlgn="base">
              <a:spcBef>
                <a:spcPct val="0"/>
              </a:spcBef>
            </a:pPr>
            <a:r>
              <a:rPr lang="es-EC" sz="2000" b="1" i="1" dirty="0" smtClean="0">
                <a:solidFill>
                  <a:schemeClr val="bg1"/>
                </a:solidFill>
              </a:rPr>
              <a:t>“Presencia de riesgos naturales y antropicos y su influencia en el ocasionamiento de incendios forestales, en el Distrito Metropolitano de Quito”.</a:t>
            </a:r>
            <a:endParaRPr lang="es-ES" sz="2000" b="1" dirty="0" smtClean="0">
              <a:solidFill>
                <a:schemeClr val="bg1"/>
              </a:solidFill>
            </a:endParaRPr>
          </a:p>
          <a:p>
            <a:pPr algn="just" fontAlgn="base">
              <a:spcBef>
                <a:spcPct val="0"/>
              </a:spcBef>
              <a:spcAft>
                <a:spcPts val="1000"/>
              </a:spcAft>
            </a:pPr>
            <a:endParaRPr lang="es-ES" dirty="0" smtClean="0">
              <a:solidFill>
                <a:schemeClr val="bg1"/>
              </a:solidFill>
            </a:endParaRPr>
          </a:p>
          <a:p>
            <a:pPr marL="0" marR="0" lvl="0" indent="0" algn="just" defTabSz="914400" rtl="0" eaLnBrk="1" fontAlgn="base" latinLnBrk="0" hangingPunct="1">
              <a:lnSpc>
                <a:spcPct val="100000"/>
              </a:lnSpc>
              <a:spcBef>
                <a:spcPct val="0"/>
              </a:spcBef>
              <a:spcAft>
                <a:spcPts val="1000"/>
              </a:spcAft>
              <a:buClrTx/>
              <a:buSzTx/>
              <a:buFontTx/>
              <a:buNone/>
              <a:tabLst/>
            </a:pPr>
            <a:endParaRPr kumimoji="0" lang="es-ES" b="0" i="0" u="none" strike="noStrike" cap="none" normalizeH="0" baseline="0" dirty="0" smtClean="0">
              <a:ln>
                <a:noFill/>
              </a:ln>
              <a:solidFill>
                <a:schemeClr val="bg1"/>
              </a:solidFill>
              <a:effectLst/>
            </a:endParaRPr>
          </a:p>
        </p:txBody>
      </p:sp>
      <p:sp>
        <p:nvSpPr>
          <p:cNvPr id="2052" name="AutoShape 4"/>
          <p:cNvSpPr>
            <a:spLocks noChangeArrowheads="1"/>
          </p:cNvSpPr>
          <p:nvPr/>
        </p:nvSpPr>
        <p:spPr bwMode="auto">
          <a:xfrm>
            <a:off x="4143372" y="2500306"/>
            <a:ext cx="447675" cy="714380"/>
          </a:xfrm>
          <a:prstGeom prst="downArrow">
            <a:avLst>
              <a:gd name="adj1" fmla="val 50000"/>
              <a:gd name="adj2" fmla="val 36170"/>
            </a:avLst>
          </a:prstGeom>
          <a:solidFill>
            <a:schemeClr val="bg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ES" dirty="0"/>
          </a:p>
        </p:txBody>
      </p:sp>
      <p:sp>
        <p:nvSpPr>
          <p:cNvPr id="6" name="1 Título"/>
          <p:cNvSpPr txBox="1">
            <a:spLocks/>
          </p:cNvSpPr>
          <p:nvPr/>
        </p:nvSpPr>
        <p:spPr>
          <a:xfrm>
            <a:off x="571472" y="0"/>
            <a:ext cx="8229600" cy="642918"/>
          </a:xfrm>
          <a:prstGeom prst="rect">
            <a:avLst/>
          </a:prstGeom>
        </p:spPr>
        <p:txBody>
          <a:bodyPr vert="horz" lIns="0" tIns="0" rIns="0" bIns="0" anchor="t">
            <a:normAutofit/>
          </a:bodyPr>
          <a:lstStyle/>
          <a:p>
            <a:pPr algn="ctr">
              <a:spcBef>
                <a:spcPct val="0"/>
              </a:spcBef>
            </a:pPr>
            <a:r>
              <a:rPr lang="es-EC" sz="40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Problema</a:t>
            </a:r>
          </a:p>
          <a:p>
            <a:pPr algn="ctr">
              <a:spcBef>
                <a:spcPct val="0"/>
              </a:spcBef>
            </a:pPr>
            <a:endParaRPr lang="es-EC" sz="40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endParaRPr>
          </a:p>
          <a:p>
            <a:pPr algn="ctr">
              <a:spcBef>
                <a:spcPct val="0"/>
              </a:spcBef>
            </a:pPr>
            <a:endParaRPr lang="es-EC" sz="40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cap="all"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endParaRPr>
          </a:p>
        </p:txBody>
      </p:sp>
      <p:sp>
        <p:nvSpPr>
          <p:cNvPr id="8" name="1 Título"/>
          <p:cNvSpPr txBox="1">
            <a:spLocks/>
          </p:cNvSpPr>
          <p:nvPr/>
        </p:nvSpPr>
        <p:spPr>
          <a:xfrm>
            <a:off x="1142976" y="3214686"/>
            <a:ext cx="6572296" cy="642918"/>
          </a:xfrm>
          <a:prstGeom prst="rect">
            <a:avLst/>
          </a:prstGeom>
        </p:spPr>
        <p:txBody>
          <a:bodyPr vert="horz" lIns="0" tIns="0" rIns="0" bIns="0" anchor="t">
            <a:normAutofit/>
          </a:bodyPr>
          <a:lstStyle/>
          <a:p>
            <a:pPr algn="ctr">
              <a:spcBef>
                <a:spcPct val="0"/>
              </a:spcBef>
            </a:pPr>
            <a:r>
              <a:rPr lang="es-EC" sz="40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F</a:t>
            </a:r>
            <a:r>
              <a:rPr lang="es-EC" sz="4000" b="1"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ormulación del problema</a:t>
            </a:r>
            <a:endParaRPr lang="es-EC" sz="40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cap="all"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2051"/>
                                        </p:tgtEl>
                                        <p:attrNameLst>
                                          <p:attrName>style.visibility</p:attrName>
                                        </p:attrNameLst>
                                      </p:cBhvr>
                                      <p:to>
                                        <p:strVal val="visible"/>
                                      </p:to>
                                    </p:set>
                                    <p:animEffect transition="in" filter="slide(fromBottom)">
                                      <p:cBhvr>
                                        <p:cTn id="14" dur="5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050"/>
                                        </p:tgtEl>
                                        <p:attrNameLst>
                                          <p:attrName>style.visibility</p:attrName>
                                        </p:attrNameLst>
                                      </p:cBhvr>
                                      <p:to>
                                        <p:strVal val="visible"/>
                                      </p:to>
                                    </p:set>
                                    <p:animEffect transition="in" filter="slide(fromBottom)">
                                      <p:cBhvr>
                                        <p:cTn id="3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1" grpId="0" animBg="1"/>
      <p:bldP spid="2052" grpId="0" animBg="1"/>
      <p:bldP spid="6"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p:cNvSpPr txBox="1">
            <a:spLocks/>
          </p:cNvSpPr>
          <p:nvPr/>
        </p:nvSpPr>
        <p:spPr>
          <a:xfrm>
            <a:off x="357158"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23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PROPUESTA</a:t>
            </a:r>
            <a:endParaRPr kumimoji="0" lang="es-ES" sz="123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9" name="Rectangle 1"/>
          <p:cNvSpPr>
            <a:spLocks noChangeArrowheads="1"/>
          </p:cNvSpPr>
          <p:nvPr/>
        </p:nvSpPr>
        <p:spPr bwMode="auto">
          <a:xfrm>
            <a:off x="785786" y="845090"/>
            <a:ext cx="7572428" cy="369332"/>
          </a:xfrm>
          <a:prstGeom prst="rect">
            <a:avLst/>
          </a:prstGeom>
          <a:solidFill>
            <a:srgbClr val="FFFF99"/>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b="1" i="1" dirty="0" smtClean="0">
                <a:solidFill>
                  <a:schemeClr val="bg1"/>
                </a:solidFill>
              </a:rPr>
              <a:t>ACCIONES INSTITUCIONALES CLAVE DEL CB-DMQ</a:t>
            </a:r>
            <a:endParaRPr lang="es-ES_tradnl" dirty="0" smtClean="0">
              <a:solidFill>
                <a:schemeClr val="bg1"/>
              </a:solidFill>
            </a:endParaRPr>
          </a:p>
        </p:txBody>
      </p:sp>
      <p:sp>
        <p:nvSpPr>
          <p:cNvPr id="10" name="1 Título"/>
          <p:cNvSpPr txBox="1">
            <a:spLocks/>
          </p:cNvSpPr>
          <p:nvPr/>
        </p:nvSpPr>
        <p:spPr>
          <a:xfrm>
            <a:off x="571472" y="1214446"/>
            <a:ext cx="8229600" cy="714356"/>
          </a:xfrm>
          <a:prstGeom prst="rect">
            <a:avLst/>
          </a:prstGeom>
        </p:spPr>
        <p:txBody>
          <a:bodyPr vert="horz" lIns="0" tIns="0" rIns="0" bIns="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4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14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2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CAPACITACIÓN EN INSTITUCIONES EDUCATIVAS</a:t>
            </a:r>
            <a:endParaRPr kumimoji="0" lang="es-ES" sz="2400" b="1" i="0" u="none" strike="noStrike" kern="1200" cap="all" spc="0" normalizeH="0" baseline="0" noProof="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graphicFrame>
        <p:nvGraphicFramePr>
          <p:cNvPr id="12" name="11 Tabla"/>
          <p:cNvGraphicFramePr>
            <a:graphicFrameLocks noGrp="1"/>
          </p:cNvGraphicFramePr>
          <p:nvPr/>
        </p:nvGraphicFramePr>
        <p:xfrm>
          <a:off x="285720" y="2119228"/>
          <a:ext cx="8501121" cy="4024416"/>
        </p:xfrm>
        <a:graphic>
          <a:graphicData uri="http://schemas.openxmlformats.org/drawingml/2006/table">
            <a:tbl>
              <a:tblPr/>
              <a:tblGrid>
                <a:gridCol w="1443338"/>
                <a:gridCol w="1162110"/>
                <a:gridCol w="1068787"/>
                <a:gridCol w="894125"/>
                <a:gridCol w="1251017"/>
                <a:gridCol w="1340557"/>
                <a:gridCol w="1341187"/>
              </a:tblGrid>
              <a:tr h="958194">
                <a:tc>
                  <a:txBody>
                    <a:bodyPr/>
                    <a:lstStyle/>
                    <a:p>
                      <a:pPr algn="ctr">
                        <a:lnSpc>
                          <a:spcPct val="115000"/>
                        </a:lnSpc>
                        <a:spcAft>
                          <a:spcPts val="0"/>
                        </a:spcAft>
                      </a:pPr>
                      <a:r>
                        <a:rPr lang="es-ES" sz="1050" b="1" dirty="0">
                          <a:solidFill>
                            <a:srgbClr val="000000"/>
                          </a:solidFill>
                          <a:latin typeface="Calibri"/>
                          <a:ea typeface="Times New Roman"/>
                          <a:cs typeface="Times New Roman"/>
                        </a:rPr>
                        <a:t>OBJETIVOS</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dirty="0">
                          <a:solidFill>
                            <a:srgbClr val="000000"/>
                          </a:solidFill>
                          <a:latin typeface="Calibri"/>
                          <a:ea typeface="Times New Roman"/>
                          <a:cs typeface="Times New Roman"/>
                        </a:rPr>
                        <a:t>RESPONSABLE</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COBERTURA TERRITORIAL Y LOCALIZACIÓN DEL PROYECTO </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DURACIÓN DEL PROYECTO</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a:solidFill>
                            <a:srgbClr val="000000"/>
                          </a:solidFill>
                          <a:latin typeface="Calibri"/>
                          <a:ea typeface="Times New Roman"/>
                          <a:cs typeface="Times New Roman"/>
                        </a:rPr>
                        <a:t>META</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a:solidFill>
                            <a:srgbClr val="000000"/>
                          </a:solidFill>
                          <a:latin typeface="Calibri"/>
                          <a:ea typeface="Times New Roman"/>
                          <a:cs typeface="Times New Roman"/>
                        </a:rPr>
                        <a:t>INDICADOR</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a:solidFill>
                            <a:srgbClr val="000000"/>
                          </a:solidFill>
                          <a:latin typeface="Calibri"/>
                          <a:ea typeface="Times New Roman"/>
                          <a:cs typeface="Times New Roman"/>
                        </a:rPr>
                        <a:t>VERIFICACION </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3066222">
                <a:tc>
                  <a:txBody>
                    <a:bodyPr/>
                    <a:lstStyle/>
                    <a:p>
                      <a:pPr algn="ctr">
                        <a:lnSpc>
                          <a:spcPct val="115000"/>
                        </a:lnSpc>
                        <a:spcAft>
                          <a:spcPts val="0"/>
                        </a:spcAft>
                      </a:pPr>
                      <a:r>
                        <a:rPr lang="es-ES" sz="1000">
                          <a:solidFill>
                            <a:srgbClr val="000000"/>
                          </a:solidFill>
                          <a:latin typeface="Arial"/>
                          <a:ea typeface="Times New Roman"/>
                          <a:cs typeface="Times New Roman"/>
                        </a:rPr>
                        <a:t>Capacitar en establecimientos educativos del DMQ, en temas de prevención de riesgos de incendios forestales.</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a:solidFill>
                            <a:srgbClr val="000000"/>
                          </a:solidFill>
                          <a:latin typeface="Arial"/>
                          <a:ea typeface="Times New Roman"/>
                          <a:cs typeface="Times New Roman"/>
                        </a:rPr>
                        <a:t>Cuerpo de Bomberos del Distrito Metropolitano de Quito</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a:solidFill>
                            <a:srgbClr val="000000"/>
                          </a:solidFill>
                          <a:latin typeface="Arial"/>
                          <a:ea typeface="Times New Roman"/>
                          <a:cs typeface="Times New Roman"/>
                        </a:rPr>
                        <a:t>Distrito Metropolitano de Quito. </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Año 2014</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Ejecución de programas de  prevención de  riesgos  (sensibilización, análisis de  riesgos, planes de  emergencia, generación de brigadas, señalización de emergencia) en  establecimientos educativos. </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Cumplimiento de los objetivos Nº 1 y 2 del Plan Estratégico del CB-DMQ y del Proyecto 03 “Mi escuela se prepara” del Plan Operativo Anual 2013 del CB-DMQ  </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Informes de la Dirección de Prevención del CB-DMQ, en coordinación con la Secretaría General de Seguridad y Gobernabilidad y la Dirección Metropolitana de Gestión de Riesgos del DMQ. </a:t>
                      </a:r>
                      <a:br>
                        <a:rPr lang="es-ES" sz="1000" dirty="0">
                          <a:solidFill>
                            <a:srgbClr val="000000"/>
                          </a:solidFill>
                          <a:latin typeface="Arial"/>
                          <a:ea typeface="Times New Roman"/>
                          <a:cs typeface="Times New Roman"/>
                        </a:rPr>
                      </a:br>
                      <a:r>
                        <a:rPr lang="es-ES" sz="1000" dirty="0">
                          <a:solidFill>
                            <a:srgbClr val="000000"/>
                          </a:solidFill>
                          <a:latin typeface="Arial"/>
                          <a:ea typeface="Times New Roman"/>
                          <a:cs typeface="Times New Roman"/>
                        </a:rPr>
                        <a:t/>
                      </a:r>
                      <a:br>
                        <a:rPr lang="es-ES" sz="1000" dirty="0">
                          <a:solidFill>
                            <a:srgbClr val="000000"/>
                          </a:solidFill>
                          <a:latin typeface="Arial"/>
                          <a:ea typeface="Times New Roman"/>
                          <a:cs typeface="Times New Roman"/>
                        </a:rPr>
                      </a:br>
                      <a:r>
                        <a:rPr lang="es-ES" sz="1000" dirty="0">
                          <a:solidFill>
                            <a:srgbClr val="000000"/>
                          </a:solidFill>
                          <a:latin typeface="Arial"/>
                          <a:ea typeface="Times New Roman"/>
                          <a:cs typeface="Times New Roman"/>
                        </a:rPr>
                        <a:t>Respuestas positivas de parte de establecimientos educativos del DMQ.</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amond(in)">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7158"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23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PROPUESTA</a:t>
            </a:r>
            <a:endParaRPr kumimoji="0" lang="es-ES" sz="123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5" name="Rectangle 1"/>
          <p:cNvSpPr>
            <a:spLocks noChangeArrowheads="1"/>
          </p:cNvSpPr>
          <p:nvPr/>
        </p:nvSpPr>
        <p:spPr bwMode="auto">
          <a:xfrm>
            <a:off x="785786" y="845090"/>
            <a:ext cx="7572428" cy="369332"/>
          </a:xfrm>
          <a:prstGeom prst="rect">
            <a:avLst/>
          </a:prstGeom>
          <a:solidFill>
            <a:srgbClr val="FFFF99"/>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b="1" i="1" dirty="0" smtClean="0">
                <a:solidFill>
                  <a:schemeClr val="bg1"/>
                </a:solidFill>
              </a:rPr>
              <a:t>ACCIONES INSTITUCIONALES CLAVE DEL CB-DMQ</a:t>
            </a:r>
            <a:endParaRPr lang="es-ES_tradnl" dirty="0" smtClean="0">
              <a:solidFill>
                <a:schemeClr val="bg1"/>
              </a:solidFill>
            </a:endParaRPr>
          </a:p>
        </p:txBody>
      </p:sp>
      <p:sp>
        <p:nvSpPr>
          <p:cNvPr id="6" name="1 Título"/>
          <p:cNvSpPr txBox="1">
            <a:spLocks/>
          </p:cNvSpPr>
          <p:nvPr/>
        </p:nvSpPr>
        <p:spPr>
          <a:xfrm>
            <a:off x="571472" y="1214446"/>
            <a:ext cx="8229600" cy="857232"/>
          </a:xfrm>
          <a:prstGeom prst="rect">
            <a:avLst/>
          </a:prstGeom>
        </p:spPr>
        <p:txBody>
          <a:bodyPr vert="horz" lIns="0" tIns="0" rIns="0" bIns="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4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14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2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ACTUALIZACIÓN TÉCNICA EN LA INSTITUCIÓN</a:t>
            </a:r>
            <a:br>
              <a:rPr lang="es-ES" sz="2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br>
            <a:r>
              <a:rPr lang="es-ES"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(En incendios y eventos adversos)</a:t>
            </a:r>
            <a:endParaRPr kumimoji="0" lang="es-ES" sz="2400" b="1" i="0" u="none" strike="noStrike" kern="1200" cap="all" spc="0" normalizeH="0" baseline="0" noProof="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graphicFrame>
        <p:nvGraphicFramePr>
          <p:cNvPr id="8" name="7 Tabla"/>
          <p:cNvGraphicFramePr>
            <a:graphicFrameLocks noGrp="1"/>
          </p:cNvGraphicFramePr>
          <p:nvPr/>
        </p:nvGraphicFramePr>
        <p:xfrm>
          <a:off x="357158" y="2214554"/>
          <a:ext cx="8429684" cy="4381500"/>
        </p:xfrm>
        <a:graphic>
          <a:graphicData uri="http://schemas.openxmlformats.org/drawingml/2006/table">
            <a:tbl>
              <a:tblPr/>
              <a:tblGrid>
                <a:gridCol w="1433803"/>
                <a:gridCol w="1151917"/>
                <a:gridCol w="1059413"/>
                <a:gridCol w="886283"/>
                <a:gridCol w="1240045"/>
                <a:gridCol w="1328800"/>
                <a:gridCol w="1329423"/>
              </a:tblGrid>
              <a:tr h="814393">
                <a:tc>
                  <a:txBody>
                    <a:bodyPr/>
                    <a:lstStyle/>
                    <a:p>
                      <a:pPr algn="ctr">
                        <a:lnSpc>
                          <a:spcPct val="115000"/>
                        </a:lnSpc>
                        <a:spcAft>
                          <a:spcPts val="0"/>
                        </a:spcAft>
                      </a:pPr>
                      <a:r>
                        <a:rPr lang="es-ES" sz="1050" b="1" dirty="0">
                          <a:solidFill>
                            <a:srgbClr val="000000"/>
                          </a:solidFill>
                          <a:latin typeface="Calibri"/>
                          <a:ea typeface="Times New Roman"/>
                          <a:cs typeface="Times New Roman"/>
                        </a:rPr>
                        <a:t>OBJETIVOS</a:t>
                      </a:r>
                      <a:endParaRPr lang="es-ES" sz="1050" dirty="0">
                        <a:latin typeface="Calibri"/>
                        <a:ea typeface="Times New Roman"/>
                        <a:cs typeface="Times New Roman"/>
                      </a:endParaRPr>
                    </a:p>
                  </a:txBody>
                  <a:tcPr marL="31625" marR="31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dirty="0">
                          <a:solidFill>
                            <a:srgbClr val="000000"/>
                          </a:solidFill>
                          <a:latin typeface="Calibri"/>
                          <a:ea typeface="Times New Roman"/>
                          <a:cs typeface="Times New Roman"/>
                        </a:rPr>
                        <a:t>RESPONSABLE</a:t>
                      </a:r>
                      <a:endParaRPr lang="es-ES" sz="1050" dirty="0">
                        <a:latin typeface="Calibri"/>
                        <a:ea typeface="Times New Roman"/>
                        <a:cs typeface="Times New Roman"/>
                      </a:endParaRPr>
                    </a:p>
                  </a:txBody>
                  <a:tcPr marL="31625" marR="31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COBERTURA TERRITORIAL Y LOCALIZACIÓN DEL PROYECTO </a:t>
                      </a:r>
                      <a:endParaRPr lang="es-ES" sz="1050" dirty="0">
                        <a:latin typeface="Calibri"/>
                        <a:ea typeface="Times New Roman"/>
                        <a:cs typeface="Times New Roman"/>
                      </a:endParaRPr>
                    </a:p>
                  </a:txBody>
                  <a:tcPr marL="31625" marR="31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DURACIÓN DEL PROYECTO</a:t>
                      </a:r>
                      <a:endParaRPr lang="es-ES" sz="1050" dirty="0">
                        <a:latin typeface="Calibri"/>
                        <a:ea typeface="Times New Roman"/>
                        <a:cs typeface="Times New Roman"/>
                      </a:endParaRPr>
                    </a:p>
                  </a:txBody>
                  <a:tcPr marL="31625" marR="31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a:solidFill>
                            <a:srgbClr val="000000"/>
                          </a:solidFill>
                          <a:latin typeface="Calibri"/>
                          <a:ea typeface="Times New Roman"/>
                          <a:cs typeface="Times New Roman"/>
                        </a:rPr>
                        <a:t>META</a:t>
                      </a:r>
                      <a:endParaRPr lang="es-ES" sz="1050">
                        <a:latin typeface="Calibri"/>
                        <a:ea typeface="Times New Roman"/>
                        <a:cs typeface="Times New Roman"/>
                      </a:endParaRPr>
                    </a:p>
                  </a:txBody>
                  <a:tcPr marL="31625" marR="31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a:solidFill>
                            <a:srgbClr val="000000"/>
                          </a:solidFill>
                          <a:latin typeface="Calibri"/>
                          <a:ea typeface="Times New Roman"/>
                          <a:cs typeface="Times New Roman"/>
                        </a:rPr>
                        <a:t>INDICADOR</a:t>
                      </a:r>
                      <a:endParaRPr lang="es-ES" sz="1050">
                        <a:latin typeface="Calibri"/>
                        <a:ea typeface="Times New Roman"/>
                        <a:cs typeface="Times New Roman"/>
                      </a:endParaRPr>
                    </a:p>
                  </a:txBody>
                  <a:tcPr marL="31625" marR="31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a:solidFill>
                            <a:srgbClr val="000000"/>
                          </a:solidFill>
                          <a:latin typeface="Calibri"/>
                          <a:ea typeface="Times New Roman"/>
                          <a:cs typeface="Times New Roman"/>
                        </a:rPr>
                        <a:t>VERIFICACION </a:t>
                      </a:r>
                      <a:endParaRPr lang="es-ES" sz="1050">
                        <a:latin typeface="Calibri"/>
                        <a:ea typeface="Times New Roman"/>
                        <a:cs typeface="Times New Roman"/>
                      </a:endParaRPr>
                    </a:p>
                  </a:txBody>
                  <a:tcPr marL="31625" marR="31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977272">
                <a:tc rowSpan="4">
                  <a:txBody>
                    <a:bodyPr/>
                    <a:lstStyle/>
                    <a:p>
                      <a:pPr algn="ctr">
                        <a:lnSpc>
                          <a:spcPct val="115000"/>
                        </a:lnSpc>
                        <a:spcAft>
                          <a:spcPts val="0"/>
                        </a:spcAft>
                      </a:pPr>
                      <a:r>
                        <a:rPr lang="es-ES" sz="1000">
                          <a:solidFill>
                            <a:srgbClr val="000000"/>
                          </a:solidFill>
                          <a:latin typeface="Arial"/>
                          <a:ea typeface="Times New Roman"/>
                          <a:cs typeface="Times New Roman"/>
                        </a:rPr>
                        <a:t>Fortalecer el área operativa de las estaciones del Cuerpo de Bomberos del Distrito Metropolitano de Quito, en la atención de emergencias de incendios forestales de acuerdo a las zonas de cobertura.</a:t>
                      </a:r>
                      <a:endParaRPr lang="es-ES" sz="1050">
                        <a:latin typeface="Calibri"/>
                        <a:ea typeface="Times New Roman"/>
                        <a:cs typeface="Times New Roman"/>
                      </a:endParaRPr>
                    </a:p>
                  </a:txBody>
                  <a:tcPr marL="31625" marR="31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4">
                  <a:txBody>
                    <a:bodyPr/>
                    <a:lstStyle/>
                    <a:p>
                      <a:pPr algn="ctr">
                        <a:lnSpc>
                          <a:spcPct val="115000"/>
                        </a:lnSpc>
                        <a:spcAft>
                          <a:spcPts val="0"/>
                        </a:spcAft>
                      </a:pPr>
                      <a:r>
                        <a:rPr lang="es-ES" sz="1000">
                          <a:solidFill>
                            <a:srgbClr val="000000"/>
                          </a:solidFill>
                          <a:latin typeface="Arial"/>
                          <a:ea typeface="Times New Roman"/>
                          <a:cs typeface="Times New Roman"/>
                        </a:rPr>
                        <a:t>Cuerpo de Bomberos del Distrito Metropolitano de Quito</a:t>
                      </a:r>
                      <a:endParaRPr lang="es-ES" sz="1050">
                        <a:latin typeface="Calibri"/>
                        <a:ea typeface="Times New Roman"/>
                        <a:cs typeface="Times New Roman"/>
                      </a:endParaRPr>
                    </a:p>
                  </a:txBody>
                  <a:tcPr marL="31625" marR="31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4">
                  <a:txBody>
                    <a:bodyPr/>
                    <a:lstStyle/>
                    <a:p>
                      <a:pPr algn="ctr">
                        <a:lnSpc>
                          <a:spcPct val="115000"/>
                        </a:lnSpc>
                        <a:spcAft>
                          <a:spcPts val="0"/>
                        </a:spcAft>
                      </a:pPr>
                      <a:r>
                        <a:rPr lang="es-ES" sz="1000" dirty="0">
                          <a:solidFill>
                            <a:srgbClr val="000000"/>
                          </a:solidFill>
                          <a:latin typeface="Arial"/>
                          <a:ea typeface="Times New Roman"/>
                          <a:cs typeface="Times New Roman"/>
                        </a:rPr>
                        <a:t>Distrito Metropolitano de Quito.</a:t>
                      </a:r>
                      <a:endParaRPr lang="es-ES" sz="1050" dirty="0">
                        <a:latin typeface="Calibri"/>
                        <a:ea typeface="Times New Roman"/>
                        <a:cs typeface="Times New Roman"/>
                      </a:endParaRPr>
                    </a:p>
                  </a:txBody>
                  <a:tcPr marL="31625" marR="31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4">
                  <a:txBody>
                    <a:bodyPr/>
                    <a:lstStyle/>
                    <a:p>
                      <a:pPr algn="ctr">
                        <a:lnSpc>
                          <a:spcPct val="115000"/>
                        </a:lnSpc>
                        <a:spcAft>
                          <a:spcPts val="0"/>
                        </a:spcAft>
                      </a:pPr>
                      <a:r>
                        <a:rPr lang="es-ES" sz="1000" dirty="0">
                          <a:solidFill>
                            <a:srgbClr val="000000"/>
                          </a:solidFill>
                          <a:latin typeface="Arial"/>
                          <a:ea typeface="Times New Roman"/>
                          <a:cs typeface="Times New Roman"/>
                        </a:rPr>
                        <a:t>Año 2014</a:t>
                      </a:r>
                      <a:endParaRPr lang="es-ES" sz="1050" dirty="0">
                        <a:latin typeface="Calibri"/>
                        <a:ea typeface="Times New Roman"/>
                        <a:cs typeface="Times New Roman"/>
                      </a:endParaRPr>
                    </a:p>
                  </a:txBody>
                  <a:tcPr marL="31625" marR="31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Optimización y ejecución de Plan de Prevención y Respuesta frente a Incendios Forestales. </a:t>
                      </a:r>
                      <a:endParaRPr lang="es-ES" sz="1050" dirty="0">
                        <a:latin typeface="Calibri"/>
                        <a:ea typeface="Times New Roman"/>
                        <a:cs typeface="Times New Roman"/>
                      </a:endParaRPr>
                    </a:p>
                  </a:txBody>
                  <a:tcPr marL="31625" marR="31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4">
                  <a:txBody>
                    <a:bodyPr/>
                    <a:lstStyle/>
                    <a:p>
                      <a:pPr algn="ctr">
                        <a:lnSpc>
                          <a:spcPct val="115000"/>
                        </a:lnSpc>
                        <a:spcAft>
                          <a:spcPts val="0"/>
                        </a:spcAft>
                      </a:pPr>
                      <a:r>
                        <a:rPr lang="es-ES" sz="1000" dirty="0">
                          <a:solidFill>
                            <a:srgbClr val="000000"/>
                          </a:solidFill>
                          <a:latin typeface="Arial"/>
                          <a:ea typeface="Times New Roman"/>
                          <a:cs typeface="Times New Roman"/>
                        </a:rPr>
                        <a:t>Cumplimiento de los objetivos Nº 1 y 6 del Plan Estratégico del CB-DMQ y del Proyecto 04 “Atención ante incendios y eventos adversos” del Plan Operativo Anual 2013 del CB-DMQ.  </a:t>
                      </a:r>
                      <a:endParaRPr lang="es-ES" sz="1050" dirty="0">
                        <a:latin typeface="Calibri"/>
                        <a:ea typeface="Times New Roman"/>
                        <a:cs typeface="Times New Roman"/>
                      </a:endParaRPr>
                    </a:p>
                  </a:txBody>
                  <a:tcPr marL="31625" marR="31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4">
                  <a:txBody>
                    <a:bodyPr/>
                    <a:lstStyle/>
                    <a:p>
                      <a:pPr algn="ctr">
                        <a:lnSpc>
                          <a:spcPct val="115000"/>
                        </a:lnSpc>
                        <a:spcAft>
                          <a:spcPts val="0"/>
                        </a:spcAft>
                      </a:pPr>
                      <a:r>
                        <a:rPr lang="es-ES" sz="1000">
                          <a:solidFill>
                            <a:srgbClr val="000000"/>
                          </a:solidFill>
                          <a:latin typeface="Arial"/>
                          <a:ea typeface="Times New Roman"/>
                          <a:cs typeface="Times New Roman"/>
                        </a:rPr>
                        <a:t>Informes de la Dirección de Siniestros del CB-DMQ.</a:t>
                      </a:r>
                      <a:r>
                        <a:rPr lang="es-ES" sz="1000">
                          <a:solidFill>
                            <a:srgbClr val="FF0000"/>
                          </a:solidFill>
                          <a:latin typeface="Arial"/>
                          <a:ea typeface="Times New Roman"/>
                          <a:cs typeface="Times New Roman"/>
                        </a:rPr>
                        <a:t/>
                      </a:r>
                      <a:br>
                        <a:rPr lang="es-ES" sz="1000">
                          <a:solidFill>
                            <a:srgbClr val="FF0000"/>
                          </a:solidFill>
                          <a:latin typeface="Arial"/>
                          <a:ea typeface="Times New Roman"/>
                          <a:cs typeface="Times New Roman"/>
                        </a:rPr>
                      </a:br>
                      <a:r>
                        <a:rPr lang="es-ES" sz="1000">
                          <a:solidFill>
                            <a:srgbClr val="FF0000"/>
                          </a:solidFill>
                          <a:latin typeface="Arial"/>
                          <a:ea typeface="Times New Roman"/>
                          <a:cs typeface="Times New Roman"/>
                        </a:rPr>
                        <a:t/>
                      </a:r>
                      <a:br>
                        <a:rPr lang="es-ES" sz="1000">
                          <a:solidFill>
                            <a:srgbClr val="FF0000"/>
                          </a:solidFill>
                          <a:latin typeface="Arial"/>
                          <a:ea typeface="Times New Roman"/>
                          <a:cs typeface="Times New Roman"/>
                        </a:rPr>
                      </a:br>
                      <a:r>
                        <a:rPr lang="es-ES" sz="1000">
                          <a:solidFill>
                            <a:srgbClr val="000000"/>
                          </a:solidFill>
                          <a:latin typeface="Arial"/>
                          <a:ea typeface="Times New Roman"/>
                          <a:cs typeface="Times New Roman"/>
                        </a:rPr>
                        <a:t>Respuestas positivas de parte de la ciudadanía.</a:t>
                      </a:r>
                      <a:endParaRPr lang="es-ES" sz="1050">
                        <a:latin typeface="Calibri"/>
                        <a:ea typeface="Times New Roman"/>
                        <a:cs typeface="Times New Roman"/>
                      </a:endParaRPr>
                    </a:p>
                  </a:txBody>
                  <a:tcPr marL="31625" marR="31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65151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000" dirty="0">
                          <a:solidFill>
                            <a:srgbClr val="000000"/>
                          </a:solidFill>
                          <a:latin typeface="Arial"/>
                          <a:ea typeface="Times New Roman"/>
                          <a:cs typeface="Times New Roman"/>
                        </a:rPr>
                        <a:t>Implementar equipos de prevención en áreas de refugio temporal.</a:t>
                      </a:r>
                      <a:endParaRPr lang="es-ES" sz="1050" dirty="0">
                        <a:latin typeface="Calibri"/>
                        <a:ea typeface="Times New Roman"/>
                        <a:cs typeface="Times New Roman"/>
                      </a:endParaRPr>
                    </a:p>
                  </a:txBody>
                  <a:tcPr marL="31625" marR="31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s-ES"/>
                    </a:p>
                  </a:txBody>
                  <a:tcPr/>
                </a:tc>
                <a:tc vMerge="1">
                  <a:txBody>
                    <a:bodyPr/>
                    <a:lstStyle/>
                    <a:p>
                      <a:endParaRPr lang="es-ES"/>
                    </a:p>
                  </a:txBody>
                  <a:tcPr/>
                </a:tc>
              </a:tr>
              <a:tr h="651515">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000" dirty="0">
                          <a:solidFill>
                            <a:srgbClr val="000000"/>
                          </a:solidFill>
                          <a:latin typeface="Arial"/>
                          <a:ea typeface="Times New Roman"/>
                          <a:cs typeface="Times New Roman"/>
                        </a:rPr>
                        <a:t>Implementar nuevas estaciones de Bomberos donde se requiera. </a:t>
                      </a:r>
                      <a:endParaRPr lang="es-ES" sz="1050" dirty="0">
                        <a:latin typeface="Calibri"/>
                        <a:ea typeface="Times New Roman"/>
                        <a:cs typeface="Times New Roman"/>
                      </a:endParaRPr>
                    </a:p>
                  </a:txBody>
                  <a:tcPr marL="31625" marR="31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s-ES"/>
                    </a:p>
                  </a:txBody>
                  <a:tcPr/>
                </a:tc>
                <a:tc vMerge="1">
                  <a:txBody>
                    <a:bodyPr/>
                    <a:lstStyle/>
                    <a:p>
                      <a:endParaRPr lang="es-ES"/>
                    </a:p>
                  </a:txBody>
                  <a:tcPr/>
                </a:tc>
              </a:tr>
              <a:tr h="977272">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000" dirty="0">
                          <a:solidFill>
                            <a:srgbClr val="000000"/>
                          </a:solidFill>
                          <a:latin typeface="Arial"/>
                          <a:ea typeface="Times New Roman"/>
                          <a:cs typeface="Times New Roman"/>
                        </a:rPr>
                        <a:t>Completar vehículos para atención de emergencias en el DMQ, equipos, escaleras, y otros utilitarios.</a:t>
                      </a:r>
                      <a:endParaRPr lang="es-ES" sz="1050" dirty="0">
                        <a:latin typeface="Calibri"/>
                        <a:ea typeface="Times New Roman"/>
                        <a:cs typeface="Times New Roman"/>
                      </a:endParaRPr>
                    </a:p>
                  </a:txBody>
                  <a:tcPr marL="31625" marR="316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vMerge="1">
                  <a:txBody>
                    <a:bodyPr/>
                    <a:lstStyle/>
                    <a:p>
                      <a:endParaRPr lang="es-ES"/>
                    </a:p>
                  </a:txBody>
                  <a:tcPr/>
                </a:tc>
                <a:tc vMerge="1">
                  <a:txBody>
                    <a:bodyPr/>
                    <a:lstStyle/>
                    <a:p>
                      <a:endParaRPr lang="es-ES"/>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7158"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23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PROPUESTA</a:t>
            </a:r>
            <a:endParaRPr kumimoji="0" lang="es-ES" sz="123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5" name="Rectangle 1"/>
          <p:cNvSpPr>
            <a:spLocks noChangeArrowheads="1"/>
          </p:cNvSpPr>
          <p:nvPr/>
        </p:nvSpPr>
        <p:spPr bwMode="auto">
          <a:xfrm>
            <a:off x="785786" y="845090"/>
            <a:ext cx="7572428" cy="369332"/>
          </a:xfrm>
          <a:prstGeom prst="rect">
            <a:avLst/>
          </a:prstGeom>
          <a:solidFill>
            <a:srgbClr val="FFFF99"/>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b="1" i="1" dirty="0" smtClean="0">
                <a:solidFill>
                  <a:schemeClr val="bg1"/>
                </a:solidFill>
              </a:rPr>
              <a:t>ACCIONES INSTITUCIONALES CLAVE DEL CB-DMQ</a:t>
            </a:r>
            <a:endParaRPr lang="es-ES_tradnl" dirty="0" smtClean="0">
              <a:solidFill>
                <a:schemeClr val="bg1"/>
              </a:solidFill>
            </a:endParaRPr>
          </a:p>
        </p:txBody>
      </p:sp>
      <p:sp>
        <p:nvSpPr>
          <p:cNvPr id="6" name="1 Título"/>
          <p:cNvSpPr txBox="1">
            <a:spLocks/>
          </p:cNvSpPr>
          <p:nvPr/>
        </p:nvSpPr>
        <p:spPr>
          <a:xfrm>
            <a:off x="571472" y="1214446"/>
            <a:ext cx="8229600" cy="857232"/>
          </a:xfrm>
          <a:prstGeom prst="rect">
            <a:avLst/>
          </a:prstGeom>
        </p:spPr>
        <p:txBody>
          <a:bodyPr vert="horz" lIns="0" tIns="0" rIns="0" bIns="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4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14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2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ACTUALIZACIÓN TÉCNICA EN LA INSTITUCIÓN</a:t>
            </a:r>
            <a:br>
              <a:rPr lang="es-ES" sz="2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br>
            <a:r>
              <a:rPr lang="es-ES"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(GRUPOS ESPECIALIZADOS DEL CB-DMQ)</a:t>
            </a:r>
            <a:endParaRPr kumimoji="0" lang="es-ES" sz="2400" b="1" i="0" u="none" strike="noStrike" kern="1200" cap="all" spc="0" normalizeH="0" baseline="0" noProof="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graphicFrame>
        <p:nvGraphicFramePr>
          <p:cNvPr id="8" name="7 Tabla"/>
          <p:cNvGraphicFramePr>
            <a:graphicFrameLocks noGrp="1"/>
          </p:cNvGraphicFramePr>
          <p:nvPr/>
        </p:nvGraphicFramePr>
        <p:xfrm>
          <a:off x="285720" y="2214554"/>
          <a:ext cx="8501121" cy="4000528"/>
        </p:xfrm>
        <a:graphic>
          <a:graphicData uri="http://schemas.openxmlformats.org/drawingml/2006/table">
            <a:tbl>
              <a:tblPr/>
              <a:tblGrid>
                <a:gridCol w="1443337"/>
                <a:gridCol w="1162110"/>
                <a:gridCol w="1068787"/>
                <a:gridCol w="894125"/>
                <a:gridCol w="1251018"/>
                <a:gridCol w="1340557"/>
                <a:gridCol w="1341187"/>
              </a:tblGrid>
              <a:tr h="1428760">
                <a:tc>
                  <a:txBody>
                    <a:bodyPr/>
                    <a:lstStyle/>
                    <a:p>
                      <a:pPr algn="ctr">
                        <a:lnSpc>
                          <a:spcPct val="115000"/>
                        </a:lnSpc>
                        <a:spcAft>
                          <a:spcPts val="0"/>
                        </a:spcAft>
                      </a:pPr>
                      <a:r>
                        <a:rPr lang="es-ES" sz="1050" b="1" dirty="0">
                          <a:solidFill>
                            <a:srgbClr val="000000"/>
                          </a:solidFill>
                          <a:latin typeface="Calibri"/>
                          <a:ea typeface="Times New Roman"/>
                          <a:cs typeface="Times New Roman"/>
                        </a:rPr>
                        <a:t>OBJETIVOS</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dirty="0">
                          <a:solidFill>
                            <a:srgbClr val="000000"/>
                          </a:solidFill>
                          <a:latin typeface="Calibri"/>
                          <a:ea typeface="Times New Roman"/>
                          <a:cs typeface="Times New Roman"/>
                        </a:rPr>
                        <a:t>RESPONSABLE</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COBERTURA TERRITORIAL Y LOCALIZACIÓN DEL PROYECTO </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DURACIÓN DEL PROYECTO</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dirty="0">
                          <a:solidFill>
                            <a:srgbClr val="000000"/>
                          </a:solidFill>
                          <a:latin typeface="Calibri"/>
                          <a:ea typeface="Times New Roman"/>
                          <a:cs typeface="Times New Roman"/>
                        </a:rPr>
                        <a:t>META</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dirty="0">
                          <a:solidFill>
                            <a:srgbClr val="000000"/>
                          </a:solidFill>
                          <a:latin typeface="Calibri"/>
                          <a:ea typeface="Times New Roman"/>
                          <a:cs typeface="Times New Roman"/>
                        </a:rPr>
                        <a:t>INDICADOR</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a:solidFill>
                            <a:srgbClr val="000000"/>
                          </a:solidFill>
                          <a:latin typeface="Calibri"/>
                          <a:ea typeface="Times New Roman"/>
                          <a:cs typeface="Times New Roman"/>
                        </a:rPr>
                        <a:t>VERIFICACION </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571768">
                <a:tc>
                  <a:txBody>
                    <a:bodyPr/>
                    <a:lstStyle/>
                    <a:p>
                      <a:pPr algn="ctr">
                        <a:lnSpc>
                          <a:spcPct val="115000"/>
                        </a:lnSpc>
                        <a:spcAft>
                          <a:spcPts val="0"/>
                        </a:spcAft>
                      </a:pPr>
                      <a:r>
                        <a:rPr lang="es-ES" sz="1000">
                          <a:solidFill>
                            <a:srgbClr val="000000"/>
                          </a:solidFill>
                          <a:latin typeface="Arial"/>
                          <a:ea typeface="Times New Roman"/>
                          <a:cs typeface="Times New Roman"/>
                        </a:rPr>
                        <a:t>Optimizar la capacidad de respuesta de los grupos especializados en incendios forestales del CB-DMQ para la atención de emergencias.</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a:solidFill>
                            <a:srgbClr val="000000"/>
                          </a:solidFill>
                          <a:latin typeface="Arial"/>
                          <a:ea typeface="Times New Roman"/>
                          <a:cs typeface="Times New Roman"/>
                        </a:rPr>
                        <a:t>Cuerpo de Bomberos del Distrito Metropolitano de Quito</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a:solidFill>
                            <a:srgbClr val="000000"/>
                          </a:solidFill>
                          <a:latin typeface="Arial"/>
                          <a:ea typeface="Times New Roman"/>
                          <a:cs typeface="Times New Roman"/>
                        </a:rPr>
                        <a:t>Distrito Metropolitano de Quito.</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a:solidFill>
                            <a:srgbClr val="000000"/>
                          </a:solidFill>
                          <a:latin typeface="Arial"/>
                          <a:ea typeface="Times New Roman"/>
                          <a:cs typeface="Times New Roman"/>
                        </a:rPr>
                        <a:t>Año 2014 </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Realizar simulacros en la mayor cantidad de barrios aledaños a los bosques en riesgo de incendios forestales. </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Cumplimiento de los objetivos Nº 3, 4 y 6 del Plan Estratégico del CB-DMQ y del Proyecto 05 “Grupos especializados del CB-DMQ” del Plan operativo anual 2013 del CB-DMQ.  </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Informes de la Dirección de Siniestros del CB-DMQ. </a:t>
                      </a:r>
                      <a:r>
                        <a:rPr lang="es-ES" sz="1000" dirty="0">
                          <a:solidFill>
                            <a:srgbClr val="FF0000"/>
                          </a:solidFill>
                          <a:latin typeface="Arial"/>
                          <a:ea typeface="Times New Roman"/>
                          <a:cs typeface="Times New Roman"/>
                        </a:rPr>
                        <a:t/>
                      </a:r>
                      <a:br>
                        <a:rPr lang="es-ES" sz="1000" dirty="0">
                          <a:solidFill>
                            <a:srgbClr val="FF0000"/>
                          </a:solidFill>
                          <a:latin typeface="Arial"/>
                          <a:ea typeface="Times New Roman"/>
                          <a:cs typeface="Times New Roman"/>
                        </a:rPr>
                      </a:br>
                      <a:r>
                        <a:rPr lang="es-ES" sz="1000" dirty="0">
                          <a:solidFill>
                            <a:srgbClr val="FF0000"/>
                          </a:solidFill>
                          <a:latin typeface="Arial"/>
                          <a:ea typeface="Times New Roman"/>
                          <a:cs typeface="Times New Roman"/>
                        </a:rPr>
                        <a:t/>
                      </a:r>
                      <a:br>
                        <a:rPr lang="es-ES" sz="1000" dirty="0">
                          <a:solidFill>
                            <a:srgbClr val="FF0000"/>
                          </a:solidFill>
                          <a:latin typeface="Arial"/>
                          <a:ea typeface="Times New Roman"/>
                          <a:cs typeface="Times New Roman"/>
                        </a:rPr>
                      </a:br>
                      <a:r>
                        <a:rPr lang="es-ES" sz="1000" dirty="0">
                          <a:solidFill>
                            <a:srgbClr val="000000"/>
                          </a:solidFill>
                          <a:latin typeface="Arial"/>
                          <a:ea typeface="Times New Roman"/>
                          <a:cs typeface="Times New Roman"/>
                        </a:rPr>
                        <a:t>Respuestas positivas de parte de la ciudadanía.</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7158"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23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PROPUESTA</a:t>
            </a:r>
            <a:endParaRPr kumimoji="0" lang="es-ES" sz="123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5" name="Rectangle 1"/>
          <p:cNvSpPr>
            <a:spLocks noChangeArrowheads="1"/>
          </p:cNvSpPr>
          <p:nvPr/>
        </p:nvSpPr>
        <p:spPr bwMode="auto">
          <a:xfrm>
            <a:off x="785786" y="845090"/>
            <a:ext cx="7572428" cy="369332"/>
          </a:xfrm>
          <a:prstGeom prst="rect">
            <a:avLst/>
          </a:prstGeom>
          <a:solidFill>
            <a:srgbClr val="FFFF99"/>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b="1" i="1" dirty="0" smtClean="0">
                <a:solidFill>
                  <a:schemeClr val="bg1"/>
                </a:solidFill>
              </a:rPr>
              <a:t>ACCIONES INSTITUCIONALES CLAVE DEL CB-DMQ</a:t>
            </a:r>
            <a:endParaRPr lang="es-ES_tradnl" dirty="0" smtClean="0">
              <a:solidFill>
                <a:schemeClr val="bg1"/>
              </a:solidFill>
            </a:endParaRPr>
          </a:p>
        </p:txBody>
      </p:sp>
      <p:sp>
        <p:nvSpPr>
          <p:cNvPr id="6" name="1 Título"/>
          <p:cNvSpPr txBox="1">
            <a:spLocks/>
          </p:cNvSpPr>
          <p:nvPr/>
        </p:nvSpPr>
        <p:spPr>
          <a:xfrm>
            <a:off x="571472" y="1214446"/>
            <a:ext cx="8229600" cy="857232"/>
          </a:xfrm>
          <a:prstGeom prst="rect">
            <a:avLst/>
          </a:prstGeom>
        </p:spPr>
        <p:txBody>
          <a:bodyPr vert="horz" lIns="0" tIns="0" rIns="0" bIns="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4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14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2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ACTUALIZACIÓN ADMINISTRATIVA</a:t>
            </a:r>
            <a:br>
              <a:rPr lang="es-ES" sz="2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br>
            <a:r>
              <a:rPr lang="es-ES"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(DIRECCIÓN DE prevención del </a:t>
            </a:r>
            <a:r>
              <a:rPr lang="es-ES" b="1" cap="all" dirty="0" err="1"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cb-dmq</a:t>
            </a:r>
            <a:r>
              <a:rPr lang="es-ES"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a:t>
            </a:r>
            <a:endParaRPr kumimoji="0" lang="es-ES" sz="2400" b="1" i="0" u="none" strike="noStrike" kern="1200" cap="all" spc="0" normalizeH="0" baseline="0" noProof="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graphicFrame>
        <p:nvGraphicFramePr>
          <p:cNvPr id="8" name="7 Tabla"/>
          <p:cNvGraphicFramePr>
            <a:graphicFrameLocks noGrp="1"/>
          </p:cNvGraphicFramePr>
          <p:nvPr/>
        </p:nvGraphicFramePr>
        <p:xfrm>
          <a:off x="285720" y="2272277"/>
          <a:ext cx="8501121" cy="4014243"/>
        </p:xfrm>
        <a:graphic>
          <a:graphicData uri="http://schemas.openxmlformats.org/drawingml/2006/table">
            <a:tbl>
              <a:tblPr/>
              <a:tblGrid>
                <a:gridCol w="1443337"/>
                <a:gridCol w="1162110"/>
                <a:gridCol w="1068787"/>
                <a:gridCol w="894125"/>
                <a:gridCol w="1251018"/>
                <a:gridCol w="1340557"/>
                <a:gridCol w="1341187"/>
              </a:tblGrid>
              <a:tr h="1338081">
                <a:tc>
                  <a:txBody>
                    <a:bodyPr/>
                    <a:lstStyle/>
                    <a:p>
                      <a:pPr algn="ctr">
                        <a:lnSpc>
                          <a:spcPct val="115000"/>
                        </a:lnSpc>
                        <a:spcAft>
                          <a:spcPts val="0"/>
                        </a:spcAft>
                      </a:pPr>
                      <a:r>
                        <a:rPr lang="es-ES" sz="1050" b="1" dirty="0">
                          <a:solidFill>
                            <a:srgbClr val="000000"/>
                          </a:solidFill>
                          <a:latin typeface="Calibri"/>
                          <a:ea typeface="Times New Roman"/>
                          <a:cs typeface="Times New Roman"/>
                        </a:rPr>
                        <a:t>OBJETIVOS</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dirty="0">
                          <a:solidFill>
                            <a:srgbClr val="000000"/>
                          </a:solidFill>
                          <a:latin typeface="Calibri"/>
                          <a:ea typeface="Times New Roman"/>
                          <a:cs typeface="Times New Roman"/>
                        </a:rPr>
                        <a:t>RESPONSABLE</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COBERTURA TERRITORIAL Y LOCALIZACIÓN DEL PROYECTO </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DURACIÓN DEL PROYECTO</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dirty="0">
                          <a:solidFill>
                            <a:srgbClr val="000000"/>
                          </a:solidFill>
                          <a:latin typeface="Calibri"/>
                          <a:ea typeface="Times New Roman"/>
                          <a:cs typeface="Times New Roman"/>
                        </a:rPr>
                        <a:t>META</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a:solidFill>
                            <a:srgbClr val="000000"/>
                          </a:solidFill>
                          <a:latin typeface="Calibri"/>
                          <a:ea typeface="Times New Roman"/>
                          <a:cs typeface="Times New Roman"/>
                        </a:rPr>
                        <a:t>INDICADOR</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a:solidFill>
                            <a:srgbClr val="000000"/>
                          </a:solidFill>
                          <a:latin typeface="Calibri"/>
                          <a:ea typeface="Times New Roman"/>
                          <a:cs typeface="Times New Roman"/>
                        </a:rPr>
                        <a:t>VERIFICACION </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676162">
                <a:tc>
                  <a:txBody>
                    <a:bodyPr/>
                    <a:lstStyle/>
                    <a:p>
                      <a:pPr algn="ctr">
                        <a:lnSpc>
                          <a:spcPct val="115000"/>
                        </a:lnSpc>
                        <a:spcAft>
                          <a:spcPts val="0"/>
                        </a:spcAft>
                      </a:pPr>
                      <a:r>
                        <a:rPr lang="es-ES" sz="1000">
                          <a:solidFill>
                            <a:srgbClr val="000000"/>
                          </a:solidFill>
                          <a:latin typeface="Arial"/>
                          <a:ea typeface="Times New Roman"/>
                          <a:cs typeface="Times New Roman"/>
                        </a:rPr>
                        <a:t>Mejorar la calidad de los servicios administrativos que presta el área de Prevención del CB-DMQ para disminuir los riesgos de incendios forestales.</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a:solidFill>
                            <a:srgbClr val="000000"/>
                          </a:solidFill>
                          <a:latin typeface="Arial"/>
                          <a:ea typeface="Times New Roman"/>
                          <a:cs typeface="Times New Roman"/>
                        </a:rPr>
                        <a:t>Cuerpo de Bomberos del Distrito Metropolitano de Quito</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Distrito Metropolitano de Quito. </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Año 2014</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Optimizar los sistemas informáticos relacionados con inspecciones operativas, mapas de riesgo, antecedentes de incendios forestales y planes operativos.   </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Cumplimiento del objetivo Nº 6 del Plan Estratégico del CB-DMQ y del Proyecto 02 “Fortalecimiento de la Dirección de Prevención del CB-DMQ” del Plan operativo anual 2013 del CB-DMQ  </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1200"/>
                        </a:spcAft>
                      </a:pPr>
                      <a:r>
                        <a:rPr lang="es-ES" sz="1000" dirty="0">
                          <a:solidFill>
                            <a:srgbClr val="000000"/>
                          </a:solidFill>
                          <a:latin typeface="Arial"/>
                          <a:ea typeface="Times New Roman"/>
                          <a:cs typeface="Times New Roman"/>
                        </a:rPr>
                        <a:t>Informes de la Dirección de prevención del CB-DMQ.</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7158"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23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PROPUESTA</a:t>
            </a:r>
            <a:endParaRPr kumimoji="0" lang="es-ES" sz="123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5" name="Rectangle 1"/>
          <p:cNvSpPr>
            <a:spLocks noChangeArrowheads="1"/>
          </p:cNvSpPr>
          <p:nvPr/>
        </p:nvSpPr>
        <p:spPr bwMode="auto">
          <a:xfrm>
            <a:off x="785786" y="845090"/>
            <a:ext cx="7572428" cy="369332"/>
          </a:xfrm>
          <a:prstGeom prst="rect">
            <a:avLst/>
          </a:prstGeom>
          <a:solidFill>
            <a:srgbClr val="FFFF99"/>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b="1" i="1" dirty="0" smtClean="0">
                <a:solidFill>
                  <a:schemeClr val="bg1"/>
                </a:solidFill>
              </a:rPr>
              <a:t>ACCIONES INSTITUCIONALES CLAVE DEL CB-DMQ</a:t>
            </a:r>
            <a:endParaRPr lang="es-ES_tradnl" dirty="0" smtClean="0">
              <a:solidFill>
                <a:schemeClr val="bg1"/>
              </a:solidFill>
            </a:endParaRPr>
          </a:p>
        </p:txBody>
      </p:sp>
      <p:sp>
        <p:nvSpPr>
          <p:cNvPr id="6" name="1 Título"/>
          <p:cNvSpPr txBox="1">
            <a:spLocks/>
          </p:cNvSpPr>
          <p:nvPr/>
        </p:nvSpPr>
        <p:spPr>
          <a:xfrm>
            <a:off x="571472" y="1214446"/>
            <a:ext cx="8229600" cy="857232"/>
          </a:xfrm>
          <a:prstGeom prst="rect">
            <a:avLst/>
          </a:prstGeom>
        </p:spPr>
        <p:txBody>
          <a:bodyPr vert="horz" lIns="0" tIns="0" rIns="0" bIns="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4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14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2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ACTUALIZACIÓN ADMINISTRATIVA</a:t>
            </a:r>
            <a:br>
              <a:rPr lang="es-ES" sz="2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br>
            <a:r>
              <a:rPr lang="es-ES"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(DE GESTIÓN DEL TALENTO HUMANO DEL CB-DMQ)</a:t>
            </a:r>
            <a:endParaRPr kumimoji="0" lang="es-ES" sz="2400" b="1" i="0" u="none" strike="noStrike" kern="1200" cap="all" spc="0" normalizeH="0" baseline="0" noProof="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graphicFrame>
        <p:nvGraphicFramePr>
          <p:cNvPr id="8" name="7 Tabla"/>
          <p:cNvGraphicFramePr>
            <a:graphicFrameLocks noGrp="1"/>
          </p:cNvGraphicFramePr>
          <p:nvPr/>
        </p:nvGraphicFramePr>
        <p:xfrm>
          <a:off x="285720" y="2243968"/>
          <a:ext cx="8644000" cy="3971114"/>
        </p:xfrm>
        <a:graphic>
          <a:graphicData uri="http://schemas.openxmlformats.org/drawingml/2006/table">
            <a:tbl>
              <a:tblPr/>
              <a:tblGrid>
                <a:gridCol w="1467596"/>
                <a:gridCol w="1181642"/>
                <a:gridCol w="1086750"/>
                <a:gridCol w="909153"/>
                <a:gridCol w="1272043"/>
                <a:gridCol w="1363088"/>
                <a:gridCol w="1363728"/>
              </a:tblGrid>
              <a:tr h="1045030">
                <a:tc>
                  <a:txBody>
                    <a:bodyPr/>
                    <a:lstStyle/>
                    <a:p>
                      <a:pPr algn="ctr">
                        <a:lnSpc>
                          <a:spcPct val="115000"/>
                        </a:lnSpc>
                        <a:spcAft>
                          <a:spcPts val="0"/>
                        </a:spcAft>
                      </a:pPr>
                      <a:r>
                        <a:rPr lang="es-ES" sz="1050" b="1" dirty="0">
                          <a:solidFill>
                            <a:srgbClr val="000000"/>
                          </a:solidFill>
                          <a:latin typeface="Calibri"/>
                          <a:ea typeface="Times New Roman"/>
                          <a:cs typeface="Times New Roman"/>
                        </a:rPr>
                        <a:t>OBJETIVOS</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dirty="0">
                          <a:solidFill>
                            <a:srgbClr val="000000"/>
                          </a:solidFill>
                          <a:latin typeface="Calibri"/>
                          <a:ea typeface="Times New Roman"/>
                          <a:cs typeface="Times New Roman"/>
                        </a:rPr>
                        <a:t>RESPONSABLE</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COBERTURA TERRITORIAL Y LOCALIZACIÓN DEL PROYECTO </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DURACIÓN DEL PROYECTO</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a:solidFill>
                            <a:srgbClr val="000000"/>
                          </a:solidFill>
                          <a:latin typeface="Calibri"/>
                          <a:ea typeface="Times New Roman"/>
                          <a:cs typeface="Times New Roman"/>
                        </a:rPr>
                        <a:t>META</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a:solidFill>
                            <a:srgbClr val="000000"/>
                          </a:solidFill>
                          <a:latin typeface="Calibri"/>
                          <a:ea typeface="Times New Roman"/>
                          <a:cs typeface="Times New Roman"/>
                        </a:rPr>
                        <a:t>INDICADOR</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a:solidFill>
                            <a:srgbClr val="000000"/>
                          </a:solidFill>
                          <a:latin typeface="Calibri"/>
                          <a:ea typeface="Times New Roman"/>
                          <a:cs typeface="Times New Roman"/>
                        </a:rPr>
                        <a:t>VERIFICACION </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2926084">
                <a:tc>
                  <a:txBody>
                    <a:bodyPr/>
                    <a:lstStyle/>
                    <a:p>
                      <a:pPr algn="ctr">
                        <a:lnSpc>
                          <a:spcPct val="115000"/>
                        </a:lnSpc>
                        <a:spcAft>
                          <a:spcPts val="1200"/>
                        </a:spcAft>
                      </a:pPr>
                      <a:r>
                        <a:rPr lang="es-ES" sz="1000">
                          <a:solidFill>
                            <a:srgbClr val="000000"/>
                          </a:solidFill>
                          <a:latin typeface="Arial"/>
                          <a:ea typeface="Times New Roman"/>
                          <a:cs typeface="Times New Roman"/>
                        </a:rPr>
                        <a:t>Elevar la capacidad de gestión del talento humano del CB-DMQ, mediante su capacitación y actualización en temas técnicos y de cultura organizacional.</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a:solidFill>
                            <a:srgbClr val="000000"/>
                          </a:solidFill>
                          <a:latin typeface="Arial"/>
                          <a:ea typeface="Times New Roman"/>
                          <a:cs typeface="Times New Roman"/>
                        </a:rPr>
                        <a:t>Cuerpo de Bomberos del Distrito Metropolitano de Quito</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Distrito Metropolitano de Quito.</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Año 2014</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Cumplir con la implementación de cursos periódicos de capacitación dirigido al personal del CB-DMQ, respecto al conocimiento del Plan Estratégico de la Institución, Plan Operativo Anual y cultura organizacional con énfasis en la imagen institucional.  </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Cumplimiento del objetivo Nº 6 del Plan Estratégico del CB-DMQ y del Proyecto 11 “Mejoramiento de las capacidades de gestión del talento humano del CB-DMQ” del Plan operativo anual 2013 del CB-DMQ.  </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Informes de la Dirección de Talento Humano del CB-DMQ. </a:t>
                      </a:r>
                      <a:r>
                        <a:rPr lang="es-ES" sz="1000" dirty="0">
                          <a:solidFill>
                            <a:srgbClr val="FF0000"/>
                          </a:solidFill>
                          <a:latin typeface="Arial"/>
                          <a:ea typeface="Times New Roman"/>
                          <a:cs typeface="Times New Roman"/>
                        </a:rPr>
                        <a:t/>
                      </a:r>
                      <a:br>
                        <a:rPr lang="es-ES" sz="1000" dirty="0">
                          <a:solidFill>
                            <a:srgbClr val="FF0000"/>
                          </a:solidFill>
                          <a:latin typeface="Arial"/>
                          <a:ea typeface="Times New Roman"/>
                          <a:cs typeface="Times New Roman"/>
                        </a:rPr>
                      </a:br>
                      <a:r>
                        <a:rPr lang="es-ES" sz="1000" dirty="0">
                          <a:solidFill>
                            <a:srgbClr val="FF0000"/>
                          </a:solidFill>
                          <a:latin typeface="Arial"/>
                          <a:ea typeface="Times New Roman"/>
                          <a:cs typeface="Times New Roman"/>
                        </a:rPr>
                        <a:t/>
                      </a:r>
                      <a:br>
                        <a:rPr lang="es-ES" sz="1000" dirty="0">
                          <a:solidFill>
                            <a:srgbClr val="FF0000"/>
                          </a:solidFill>
                          <a:latin typeface="Arial"/>
                          <a:ea typeface="Times New Roman"/>
                          <a:cs typeface="Times New Roman"/>
                        </a:rPr>
                      </a:br>
                      <a:r>
                        <a:rPr lang="es-ES" sz="1000" dirty="0">
                          <a:solidFill>
                            <a:srgbClr val="000000"/>
                          </a:solidFill>
                          <a:latin typeface="Arial"/>
                          <a:ea typeface="Times New Roman"/>
                          <a:cs typeface="Times New Roman"/>
                        </a:rPr>
                        <a:t>Respuestas positivas de parte de la ciudadanía.</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7158"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23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PROPUESTA</a:t>
            </a:r>
            <a:endParaRPr kumimoji="0" lang="es-ES" sz="123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5" name="Rectangle 1"/>
          <p:cNvSpPr>
            <a:spLocks noChangeArrowheads="1"/>
          </p:cNvSpPr>
          <p:nvPr/>
        </p:nvSpPr>
        <p:spPr bwMode="auto">
          <a:xfrm>
            <a:off x="785786" y="845090"/>
            <a:ext cx="7572428" cy="369332"/>
          </a:xfrm>
          <a:prstGeom prst="rect">
            <a:avLst/>
          </a:prstGeom>
          <a:solidFill>
            <a:srgbClr val="FFFF99"/>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b="1" i="1" dirty="0" smtClean="0">
                <a:solidFill>
                  <a:schemeClr val="bg1"/>
                </a:solidFill>
              </a:rPr>
              <a:t>ACCIONES INSTITUCIONALES CLAVE DEL CB-DMQ</a:t>
            </a:r>
            <a:endParaRPr lang="es-ES_tradnl" dirty="0" smtClean="0">
              <a:solidFill>
                <a:schemeClr val="bg1"/>
              </a:solidFill>
            </a:endParaRPr>
          </a:p>
        </p:txBody>
      </p:sp>
      <p:sp>
        <p:nvSpPr>
          <p:cNvPr id="6" name="1 Título"/>
          <p:cNvSpPr txBox="1">
            <a:spLocks/>
          </p:cNvSpPr>
          <p:nvPr/>
        </p:nvSpPr>
        <p:spPr>
          <a:xfrm>
            <a:off x="571472" y="1214422"/>
            <a:ext cx="8229600" cy="714356"/>
          </a:xfrm>
          <a:prstGeom prst="rect">
            <a:avLst/>
          </a:prstGeom>
        </p:spPr>
        <p:txBody>
          <a:bodyPr vert="horz" lIns="0" tIns="0" rIns="0" bIns="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4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14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2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Comunicación con la ciudadanía</a:t>
            </a:r>
            <a:br>
              <a:rPr lang="es-ES" sz="2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br>
            <a:endParaRPr kumimoji="0" lang="es-ES" sz="2400" b="1" i="0" u="none" strike="noStrike" kern="1200" cap="all" spc="0" normalizeH="0" baseline="0" noProof="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graphicFrame>
        <p:nvGraphicFramePr>
          <p:cNvPr id="8" name="7 Tabla"/>
          <p:cNvGraphicFramePr>
            <a:graphicFrameLocks noGrp="1"/>
          </p:cNvGraphicFramePr>
          <p:nvPr/>
        </p:nvGraphicFramePr>
        <p:xfrm>
          <a:off x="285720" y="1987630"/>
          <a:ext cx="8572559" cy="4227452"/>
        </p:xfrm>
        <a:graphic>
          <a:graphicData uri="http://schemas.openxmlformats.org/drawingml/2006/table">
            <a:tbl>
              <a:tblPr/>
              <a:tblGrid>
                <a:gridCol w="1455466"/>
                <a:gridCol w="1171875"/>
                <a:gridCol w="1077768"/>
                <a:gridCol w="901639"/>
                <a:gridCol w="1261531"/>
                <a:gridCol w="1351822"/>
                <a:gridCol w="1352458"/>
              </a:tblGrid>
              <a:tr h="1112487">
                <a:tc>
                  <a:txBody>
                    <a:bodyPr/>
                    <a:lstStyle/>
                    <a:p>
                      <a:pPr algn="ctr">
                        <a:lnSpc>
                          <a:spcPct val="115000"/>
                        </a:lnSpc>
                        <a:spcAft>
                          <a:spcPts val="0"/>
                        </a:spcAft>
                      </a:pPr>
                      <a:r>
                        <a:rPr lang="es-ES" sz="1050" b="1" dirty="0">
                          <a:solidFill>
                            <a:srgbClr val="000000"/>
                          </a:solidFill>
                          <a:latin typeface="Calibri"/>
                          <a:ea typeface="Times New Roman"/>
                          <a:cs typeface="Times New Roman"/>
                        </a:rPr>
                        <a:t>OBJETIVOS</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dirty="0">
                          <a:solidFill>
                            <a:srgbClr val="000000"/>
                          </a:solidFill>
                          <a:latin typeface="Calibri"/>
                          <a:ea typeface="Times New Roman"/>
                          <a:cs typeface="Times New Roman"/>
                        </a:rPr>
                        <a:t>RESPONSABLE</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00" b="1">
                          <a:solidFill>
                            <a:srgbClr val="000000"/>
                          </a:solidFill>
                          <a:latin typeface="Arial"/>
                          <a:ea typeface="Times New Roman"/>
                          <a:cs typeface="Times New Roman"/>
                        </a:rPr>
                        <a:t>COBERTURA TERRITORIAL Y LOCALIZACIÓN DEL PROYECTO </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00" b="1" dirty="0">
                          <a:solidFill>
                            <a:srgbClr val="000000"/>
                          </a:solidFill>
                          <a:latin typeface="Arial"/>
                          <a:ea typeface="Times New Roman"/>
                          <a:cs typeface="Times New Roman"/>
                        </a:rPr>
                        <a:t>DURACIÓN DEL PROYECTO</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dirty="0">
                          <a:solidFill>
                            <a:srgbClr val="000000"/>
                          </a:solidFill>
                          <a:latin typeface="Calibri"/>
                          <a:ea typeface="Times New Roman"/>
                          <a:cs typeface="Times New Roman"/>
                        </a:rPr>
                        <a:t>META</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dirty="0">
                          <a:solidFill>
                            <a:srgbClr val="000000"/>
                          </a:solidFill>
                          <a:latin typeface="Calibri"/>
                          <a:ea typeface="Times New Roman"/>
                          <a:cs typeface="Times New Roman"/>
                        </a:rPr>
                        <a:t>INDICADOR</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c>
                  <a:txBody>
                    <a:bodyPr/>
                    <a:lstStyle/>
                    <a:p>
                      <a:pPr algn="ctr">
                        <a:lnSpc>
                          <a:spcPct val="115000"/>
                        </a:lnSpc>
                        <a:spcAft>
                          <a:spcPts val="0"/>
                        </a:spcAft>
                      </a:pPr>
                      <a:r>
                        <a:rPr lang="es-ES" sz="1050" b="1">
                          <a:solidFill>
                            <a:srgbClr val="000000"/>
                          </a:solidFill>
                          <a:latin typeface="Calibri"/>
                          <a:ea typeface="Times New Roman"/>
                          <a:cs typeface="Times New Roman"/>
                        </a:rPr>
                        <a:t>VERIFICACION </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7E4BC"/>
                    </a:solidFill>
                  </a:tcPr>
                </a:tc>
              </a:tr>
              <a:tr h="3114965">
                <a:tc>
                  <a:txBody>
                    <a:bodyPr/>
                    <a:lstStyle/>
                    <a:p>
                      <a:pPr algn="ctr">
                        <a:lnSpc>
                          <a:spcPct val="115000"/>
                        </a:lnSpc>
                        <a:spcAft>
                          <a:spcPts val="0"/>
                        </a:spcAft>
                      </a:pPr>
                      <a:r>
                        <a:rPr lang="es-ES" sz="1000">
                          <a:solidFill>
                            <a:srgbClr val="000000"/>
                          </a:solidFill>
                          <a:latin typeface="Arial"/>
                          <a:ea typeface="Times New Roman"/>
                          <a:cs typeface="Times New Roman"/>
                        </a:rPr>
                        <a:t>Informar a la ciudadanía sobre los incendios forestales, dentro del contexto de los riesgos naturales y antrópicos utilizando herramientas de comunicación impresa,   digital, fonográfica y audiovisual.</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a:solidFill>
                            <a:srgbClr val="000000"/>
                          </a:solidFill>
                          <a:latin typeface="Arial"/>
                          <a:ea typeface="Times New Roman"/>
                          <a:cs typeface="Times New Roman"/>
                        </a:rPr>
                        <a:t>Cuerpo de Bomberos del Distrito Metropolitano de Quito</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a:solidFill>
                            <a:srgbClr val="000000"/>
                          </a:solidFill>
                          <a:latin typeface="Arial"/>
                          <a:ea typeface="Times New Roman"/>
                          <a:cs typeface="Times New Roman"/>
                        </a:rPr>
                        <a:t>Distrito Metropolitano de Quito.</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a:solidFill>
                            <a:srgbClr val="000000"/>
                          </a:solidFill>
                          <a:latin typeface="Arial"/>
                          <a:ea typeface="Times New Roman"/>
                          <a:cs typeface="Times New Roman"/>
                        </a:rPr>
                        <a:t>Año 2014</a:t>
                      </a:r>
                      <a:endParaRPr lang="es-ES" sz="105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Prevenir y concienciar a la ciudadanía sobre los riesgos de incendios forestales, dentro del contexto de los riesgos naturales y </a:t>
                      </a:r>
                      <a:r>
                        <a:rPr lang="es-ES" sz="1000" dirty="0" err="1">
                          <a:solidFill>
                            <a:srgbClr val="000000"/>
                          </a:solidFill>
                          <a:latin typeface="Arial"/>
                          <a:ea typeface="Times New Roman"/>
                          <a:cs typeface="Times New Roman"/>
                        </a:rPr>
                        <a:t>antrópicos</a:t>
                      </a:r>
                      <a:r>
                        <a:rPr lang="es-ES" sz="1000" dirty="0">
                          <a:solidFill>
                            <a:srgbClr val="000000"/>
                          </a:solidFill>
                          <a:latin typeface="Arial"/>
                          <a:ea typeface="Times New Roman"/>
                          <a:cs typeface="Times New Roman"/>
                        </a:rPr>
                        <a:t>; y sanciones penales a infractores,  mediante campañas en el DMQ. </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Cumplimiento de los objetivos Nº 1, 2 y 6 del Plan Estratégico del CB-DMQ y del Proyecto 01 “Campañas de prevención y concienciación a la ciudadanía” del Plan operativo anual 2013 del CB-DMQ.  </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gn="ctr">
                        <a:lnSpc>
                          <a:spcPct val="115000"/>
                        </a:lnSpc>
                        <a:spcAft>
                          <a:spcPts val="0"/>
                        </a:spcAft>
                      </a:pPr>
                      <a:r>
                        <a:rPr lang="es-ES" sz="1000" dirty="0">
                          <a:solidFill>
                            <a:srgbClr val="000000"/>
                          </a:solidFill>
                          <a:latin typeface="Arial"/>
                          <a:ea typeface="Times New Roman"/>
                          <a:cs typeface="Times New Roman"/>
                        </a:rPr>
                        <a:t>Informes de la Dirección de Comunicación Social del CB-DMQ, en coordinación con la Dirección de Prevención y la Dirección de Siniestros del CB-DMQ. </a:t>
                      </a:r>
                      <a:r>
                        <a:rPr lang="es-ES" sz="1000" dirty="0">
                          <a:solidFill>
                            <a:srgbClr val="FF0000"/>
                          </a:solidFill>
                          <a:latin typeface="Arial"/>
                          <a:ea typeface="Times New Roman"/>
                          <a:cs typeface="Times New Roman"/>
                        </a:rPr>
                        <a:t/>
                      </a:r>
                      <a:br>
                        <a:rPr lang="es-ES" sz="1000" dirty="0">
                          <a:solidFill>
                            <a:srgbClr val="FF0000"/>
                          </a:solidFill>
                          <a:latin typeface="Arial"/>
                          <a:ea typeface="Times New Roman"/>
                          <a:cs typeface="Times New Roman"/>
                        </a:rPr>
                      </a:br>
                      <a:r>
                        <a:rPr lang="es-ES" sz="1000" dirty="0">
                          <a:solidFill>
                            <a:srgbClr val="FF0000"/>
                          </a:solidFill>
                          <a:latin typeface="Arial"/>
                          <a:ea typeface="Times New Roman"/>
                          <a:cs typeface="Times New Roman"/>
                        </a:rPr>
                        <a:t/>
                      </a:r>
                      <a:br>
                        <a:rPr lang="es-ES" sz="1000" dirty="0">
                          <a:solidFill>
                            <a:srgbClr val="FF0000"/>
                          </a:solidFill>
                          <a:latin typeface="Arial"/>
                          <a:ea typeface="Times New Roman"/>
                          <a:cs typeface="Times New Roman"/>
                        </a:rPr>
                      </a:br>
                      <a:r>
                        <a:rPr lang="es-ES" sz="1000" dirty="0">
                          <a:solidFill>
                            <a:srgbClr val="000000"/>
                          </a:solidFill>
                          <a:latin typeface="Arial"/>
                          <a:ea typeface="Times New Roman"/>
                          <a:cs typeface="Times New Roman"/>
                        </a:rPr>
                        <a:t>Respuestas positivas de parte de la ciudadanía.</a:t>
                      </a:r>
                      <a:endParaRPr lang="es-ES" sz="1050" dirty="0">
                        <a:latin typeface="Calibri"/>
                        <a:ea typeface="Times New Roman"/>
                        <a:cs typeface="Times New Roman"/>
                      </a:endParaRPr>
                    </a:p>
                  </a:txBody>
                  <a:tcPr marL="31637" marR="3163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8" presetClass="entr" presetSubtype="16"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amond(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57158" y="0"/>
            <a:ext cx="8229600" cy="714356"/>
          </a:xfrm>
          <a:prstGeom prst="rect">
            <a:avLst/>
          </a:prstGeom>
        </p:spPr>
        <p:txBody>
          <a:bodyPr vert="horz" lIns="0" tIns="0" rIns="0" bIns="0" anchor="t">
            <a:normAutofit fontScale="3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t/>
            </a:r>
            <a:br>
              <a:rPr kumimoji="0" lang="es-ES" sz="5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rPr>
            </a:br>
            <a:r>
              <a:rPr lang="es-ES" sz="123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PROPUESTA</a:t>
            </a:r>
            <a:endParaRPr kumimoji="0" lang="es-ES" sz="12300" b="1" i="0" u="none" strike="noStrike" kern="1200" cap="all" spc="0" normalizeH="0" baseline="0" noProof="0"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mj-lt"/>
              <a:ea typeface="+mj-ea"/>
              <a:cs typeface="+mj-cs"/>
            </a:endParaRPr>
          </a:p>
        </p:txBody>
      </p:sp>
      <p:sp>
        <p:nvSpPr>
          <p:cNvPr id="5" name="Rectangle 1"/>
          <p:cNvSpPr>
            <a:spLocks noChangeArrowheads="1"/>
          </p:cNvSpPr>
          <p:nvPr/>
        </p:nvSpPr>
        <p:spPr bwMode="auto">
          <a:xfrm>
            <a:off x="785786" y="845090"/>
            <a:ext cx="7572428" cy="369332"/>
          </a:xfrm>
          <a:prstGeom prst="rect">
            <a:avLst/>
          </a:prstGeom>
          <a:solidFill>
            <a:srgbClr val="FFFF99"/>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b="1" i="1" dirty="0" smtClean="0">
                <a:solidFill>
                  <a:schemeClr val="bg1"/>
                </a:solidFill>
              </a:rPr>
              <a:t>INFORMACIÓN REQUERIDA POR LA CIUDADANÍA</a:t>
            </a:r>
            <a:endParaRPr lang="es-ES_tradnl" dirty="0" smtClean="0">
              <a:solidFill>
                <a:schemeClr val="bg1"/>
              </a:solidFill>
            </a:endParaRPr>
          </a:p>
        </p:txBody>
      </p:sp>
      <p:sp>
        <p:nvSpPr>
          <p:cNvPr id="6" name="1 Título"/>
          <p:cNvSpPr txBox="1">
            <a:spLocks/>
          </p:cNvSpPr>
          <p:nvPr/>
        </p:nvSpPr>
        <p:spPr>
          <a:xfrm>
            <a:off x="285720" y="1357298"/>
            <a:ext cx="3714776" cy="857232"/>
          </a:xfrm>
          <a:prstGeom prst="rect">
            <a:avLst/>
          </a:prstGeom>
        </p:spPr>
        <p:txBody>
          <a:bodyPr vert="horz" lIns="0" tIns="0" rIns="0" bIns="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Arial Black" pitchFamily="34" charset="0"/>
                <a:ea typeface="+mj-ea"/>
                <a:cs typeface="+mj-cs"/>
              </a:rPr>
              <a:t/>
            </a:r>
            <a:br>
              <a:rPr kumimoji="0" lang="es-ES" sz="1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Arial Black" pitchFamily="34" charset="0"/>
                <a:ea typeface="+mj-ea"/>
                <a:cs typeface="+mj-cs"/>
              </a:rPr>
            </a:br>
            <a:r>
              <a:rPr lang="es-ES" sz="1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Arial Black" pitchFamily="34" charset="0"/>
                <a:ea typeface="+mj-ea"/>
                <a:cs typeface="+mj-cs"/>
              </a:rPr>
              <a:t>medidas de protección frente a incendios forestales</a:t>
            </a:r>
            <a:endParaRPr kumimoji="0" lang="es-ES" sz="1400" b="1" i="0" u="none" strike="noStrike" kern="1200" cap="all" spc="0" normalizeH="0" baseline="0" noProof="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Arial Black" pitchFamily="34" charset="0"/>
              <a:ea typeface="+mj-ea"/>
              <a:cs typeface="+mj-cs"/>
            </a:endParaRPr>
          </a:p>
        </p:txBody>
      </p:sp>
      <p:sp>
        <p:nvSpPr>
          <p:cNvPr id="8" name="Rectangle 1"/>
          <p:cNvSpPr>
            <a:spLocks noChangeArrowheads="1"/>
          </p:cNvSpPr>
          <p:nvPr/>
        </p:nvSpPr>
        <p:spPr bwMode="auto">
          <a:xfrm>
            <a:off x="642910" y="2143116"/>
            <a:ext cx="3000396" cy="307777"/>
          </a:xfrm>
          <a:prstGeom prst="rect">
            <a:avLst/>
          </a:prstGeom>
          <a:solidFill>
            <a:srgbClr val="5CEB35"/>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dirty="0" smtClean="0">
                <a:solidFill>
                  <a:schemeClr val="bg1"/>
                </a:solidFill>
              </a:rPr>
              <a:t>Si se observa un incendio forestal</a:t>
            </a:r>
            <a:endParaRPr lang="es-ES_tradnl" sz="1400" dirty="0" smtClean="0">
              <a:solidFill>
                <a:schemeClr val="bg1"/>
              </a:solidFill>
            </a:endParaRPr>
          </a:p>
        </p:txBody>
      </p:sp>
      <p:sp>
        <p:nvSpPr>
          <p:cNvPr id="9" name="Rectangle 1"/>
          <p:cNvSpPr>
            <a:spLocks noChangeArrowheads="1"/>
          </p:cNvSpPr>
          <p:nvPr/>
        </p:nvSpPr>
        <p:spPr bwMode="auto">
          <a:xfrm>
            <a:off x="642910" y="2571744"/>
            <a:ext cx="3000396" cy="307777"/>
          </a:xfrm>
          <a:prstGeom prst="rect">
            <a:avLst/>
          </a:prstGeom>
          <a:solidFill>
            <a:srgbClr val="5CEB35"/>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dirty="0" smtClean="0">
                <a:solidFill>
                  <a:schemeClr val="bg1"/>
                </a:solidFill>
              </a:rPr>
              <a:t>Si se está de excursión</a:t>
            </a:r>
            <a:endParaRPr lang="es-ES_tradnl" sz="1400" dirty="0" smtClean="0">
              <a:solidFill>
                <a:schemeClr val="bg1"/>
              </a:solidFill>
            </a:endParaRPr>
          </a:p>
        </p:txBody>
      </p:sp>
      <p:sp>
        <p:nvSpPr>
          <p:cNvPr id="10" name="Rectangle 1"/>
          <p:cNvSpPr>
            <a:spLocks noChangeArrowheads="1"/>
          </p:cNvSpPr>
          <p:nvPr/>
        </p:nvSpPr>
        <p:spPr bwMode="auto">
          <a:xfrm>
            <a:off x="642910" y="3000372"/>
            <a:ext cx="3000396" cy="307777"/>
          </a:xfrm>
          <a:prstGeom prst="rect">
            <a:avLst/>
          </a:prstGeom>
          <a:solidFill>
            <a:srgbClr val="5CEB35"/>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dirty="0" smtClean="0">
                <a:solidFill>
                  <a:schemeClr val="bg1"/>
                </a:solidFill>
              </a:rPr>
              <a:t>Si se fuma en espacios verdes</a:t>
            </a:r>
            <a:endParaRPr lang="es-ES_tradnl" sz="1400" dirty="0" smtClean="0">
              <a:solidFill>
                <a:schemeClr val="bg1"/>
              </a:solidFill>
            </a:endParaRPr>
          </a:p>
        </p:txBody>
      </p:sp>
      <p:sp>
        <p:nvSpPr>
          <p:cNvPr id="11" name="Rectangle 1"/>
          <p:cNvSpPr>
            <a:spLocks noChangeArrowheads="1"/>
          </p:cNvSpPr>
          <p:nvPr/>
        </p:nvSpPr>
        <p:spPr bwMode="auto">
          <a:xfrm>
            <a:off x="642910" y="3429000"/>
            <a:ext cx="3000396" cy="307777"/>
          </a:xfrm>
          <a:prstGeom prst="rect">
            <a:avLst/>
          </a:prstGeom>
          <a:solidFill>
            <a:srgbClr val="5CEB35"/>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dirty="0" smtClean="0">
                <a:solidFill>
                  <a:schemeClr val="bg1"/>
                </a:solidFill>
              </a:rPr>
              <a:t>Si se posee un terreno</a:t>
            </a:r>
            <a:endParaRPr lang="es-ES_tradnl" sz="1400" dirty="0" smtClean="0">
              <a:solidFill>
                <a:schemeClr val="bg1"/>
              </a:solidFill>
            </a:endParaRPr>
          </a:p>
        </p:txBody>
      </p:sp>
      <p:sp>
        <p:nvSpPr>
          <p:cNvPr id="12" name="Rectangle 1"/>
          <p:cNvSpPr>
            <a:spLocks noChangeArrowheads="1"/>
          </p:cNvSpPr>
          <p:nvPr/>
        </p:nvSpPr>
        <p:spPr bwMode="auto">
          <a:xfrm>
            <a:off x="642910" y="3835603"/>
            <a:ext cx="3000396" cy="523220"/>
          </a:xfrm>
          <a:prstGeom prst="rect">
            <a:avLst/>
          </a:prstGeom>
          <a:solidFill>
            <a:srgbClr val="5CEB35"/>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dirty="0" smtClean="0">
                <a:solidFill>
                  <a:schemeClr val="bg1"/>
                </a:solidFill>
              </a:rPr>
              <a:t>Si se observan árboles y ramas entrecruzadas con cables eléctricos</a:t>
            </a:r>
            <a:endParaRPr lang="es-ES_tradnl" sz="1400" dirty="0" smtClean="0">
              <a:solidFill>
                <a:schemeClr val="bg1"/>
              </a:solidFill>
            </a:endParaRPr>
          </a:p>
        </p:txBody>
      </p:sp>
      <p:sp>
        <p:nvSpPr>
          <p:cNvPr id="13" name="Rectangle 1"/>
          <p:cNvSpPr>
            <a:spLocks noChangeArrowheads="1"/>
          </p:cNvSpPr>
          <p:nvPr/>
        </p:nvSpPr>
        <p:spPr bwMode="auto">
          <a:xfrm>
            <a:off x="642910" y="4478545"/>
            <a:ext cx="3000396" cy="523220"/>
          </a:xfrm>
          <a:prstGeom prst="rect">
            <a:avLst/>
          </a:prstGeom>
          <a:solidFill>
            <a:srgbClr val="5CEB35"/>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dirty="0" smtClean="0">
                <a:solidFill>
                  <a:schemeClr val="bg1"/>
                </a:solidFill>
              </a:rPr>
              <a:t>Herramientas que ayudan a apagar incendios</a:t>
            </a:r>
            <a:endParaRPr lang="es-ES_tradnl" sz="1400" dirty="0" smtClean="0">
              <a:solidFill>
                <a:schemeClr val="bg1"/>
              </a:solidFill>
            </a:endParaRPr>
          </a:p>
        </p:txBody>
      </p:sp>
      <p:sp>
        <p:nvSpPr>
          <p:cNvPr id="14" name="Rectangle 1"/>
          <p:cNvSpPr>
            <a:spLocks noChangeArrowheads="1"/>
          </p:cNvSpPr>
          <p:nvPr/>
        </p:nvSpPr>
        <p:spPr bwMode="auto">
          <a:xfrm>
            <a:off x="642910" y="5143512"/>
            <a:ext cx="3000396" cy="307777"/>
          </a:xfrm>
          <a:prstGeom prst="rect">
            <a:avLst/>
          </a:prstGeom>
          <a:solidFill>
            <a:srgbClr val="5CEB35"/>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dirty="0" smtClean="0">
                <a:solidFill>
                  <a:schemeClr val="bg1"/>
                </a:solidFill>
              </a:rPr>
              <a:t>En caso de infecciones respiratorias</a:t>
            </a:r>
            <a:endParaRPr lang="es-ES_tradnl" sz="1400" dirty="0" smtClean="0">
              <a:solidFill>
                <a:schemeClr val="bg1"/>
              </a:solidFill>
            </a:endParaRPr>
          </a:p>
        </p:txBody>
      </p:sp>
      <p:sp>
        <p:nvSpPr>
          <p:cNvPr id="15" name="Rectangle 1"/>
          <p:cNvSpPr>
            <a:spLocks noChangeArrowheads="1"/>
          </p:cNvSpPr>
          <p:nvPr/>
        </p:nvSpPr>
        <p:spPr bwMode="auto">
          <a:xfrm>
            <a:off x="642910" y="5572140"/>
            <a:ext cx="3000396" cy="307777"/>
          </a:xfrm>
          <a:prstGeom prst="rect">
            <a:avLst/>
          </a:prstGeom>
          <a:solidFill>
            <a:srgbClr val="5CEB35"/>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dirty="0" smtClean="0">
                <a:solidFill>
                  <a:schemeClr val="bg1"/>
                </a:solidFill>
              </a:rPr>
              <a:t>Al entrar a zonas incendiadas</a:t>
            </a:r>
            <a:endParaRPr lang="es-ES_tradnl" sz="1400" dirty="0" smtClean="0">
              <a:solidFill>
                <a:schemeClr val="bg1"/>
              </a:solidFill>
            </a:endParaRPr>
          </a:p>
        </p:txBody>
      </p:sp>
      <p:sp>
        <p:nvSpPr>
          <p:cNvPr id="16" name="Rectangle 1"/>
          <p:cNvSpPr>
            <a:spLocks noChangeArrowheads="1"/>
          </p:cNvSpPr>
          <p:nvPr/>
        </p:nvSpPr>
        <p:spPr bwMode="auto">
          <a:xfrm>
            <a:off x="642910" y="6000768"/>
            <a:ext cx="3000396" cy="307777"/>
          </a:xfrm>
          <a:prstGeom prst="rect">
            <a:avLst/>
          </a:prstGeom>
          <a:solidFill>
            <a:srgbClr val="5CEB35"/>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dirty="0" smtClean="0">
                <a:solidFill>
                  <a:schemeClr val="bg1"/>
                </a:solidFill>
              </a:rPr>
              <a:t>Para llamadas en caso de incendio</a:t>
            </a:r>
            <a:endParaRPr lang="es-ES_tradnl" sz="1400" dirty="0" smtClean="0">
              <a:solidFill>
                <a:schemeClr val="bg1"/>
              </a:solidFill>
            </a:endParaRPr>
          </a:p>
        </p:txBody>
      </p:sp>
      <p:sp>
        <p:nvSpPr>
          <p:cNvPr id="17" name="1 Título"/>
          <p:cNvSpPr txBox="1">
            <a:spLocks/>
          </p:cNvSpPr>
          <p:nvPr/>
        </p:nvSpPr>
        <p:spPr>
          <a:xfrm>
            <a:off x="4572000" y="1357322"/>
            <a:ext cx="3714776" cy="714356"/>
          </a:xfrm>
          <a:prstGeom prst="rect">
            <a:avLst/>
          </a:prstGeom>
        </p:spPr>
        <p:txBody>
          <a:bodyPr vert="horz" lIns="0" tIns="0" rIns="0" bIns="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Arial Black" pitchFamily="34" charset="0"/>
                <a:ea typeface="+mj-ea"/>
                <a:cs typeface="+mj-cs"/>
              </a:rPr>
              <a:t/>
            </a:r>
            <a:br>
              <a:rPr kumimoji="0" lang="es-ES" sz="1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Arial Black" pitchFamily="34" charset="0"/>
                <a:ea typeface="+mj-ea"/>
                <a:cs typeface="+mj-cs"/>
              </a:rPr>
            </a:br>
            <a:r>
              <a:rPr lang="es-ES" sz="1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Arial Black" pitchFamily="34" charset="0"/>
                <a:ea typeface="+mj-ea"/>
                <a:cs typeface="+mj-cs"/>
              </a:rPr>
              <a:t>SANCIONES EN CASO DE INCENDIOS FORESTALES</a:t>
            </a:r>
            <a:endParaRPr kumimoji="0" lang="es-ES" sz="1400" b="1" i="0" u="none" strike="noStrike" kern="1200" cap="all" spc="0" normalizeH="0" baseline="0" noProof="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Arial Black" pitchFamily="34" charset="0"/>
              <a:ea typeface="+mj-ea"/>
              <a:cs typeface="+mj-cs"/>
            </a:endParaRPr>
          </a:p>
        </p:txBody>
      </p:sp>
      <p:sp>
        <p:nvSpPr>
          <p:cNvPr id="18" name="Rectangle 1"/>
          <p:cNvSpPr>
            <a:spLocks noChangeArrowheads="1"/>
          </p:cNvSpPr>
          <p:nvPr/>
        </p:nvSpPr>
        <p:spPr bwMode="auto">
          <a:xfrm>
            <a:off x="4643438" y="2191400"/>
            <a:ext cx="3571900" cy="523220"/>
          </a:xfrm>
          <a:prstGeom prst="rect">
            <a:avLst/>
          </a:prstGeom>
          <a:solidFill>
            <a:srgbClr val="DDDDDD"/>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dirty="0" smtClean="0">
                <a:solidFill>
                  <a:schemeClr val="bg1"/>
                </a:solidFill>
              </a:rPr>
              <a:t>Adoptar lo descrito en el Artículo 389 del Código Penal Ecuatoriano</a:t>
            </a:r>
            <a:endParaRPr lang="es-ES_tradnl" sz="1400" dirty="0" smtClean="0">
              <a:solidFill>
                <a:schemeClr val="bg1"/>
              </a:solidFill>
            </a:endParaRPr>
          </a:p>
        </p:txBody>
      </p:sp>
      <p:sp>
        <p:nvSpPr>
          <p:cNvPr id="19" name="1 Título"/>
          <p:cNvSpPr txBox="1">
            <a:spLocks/>
          </p:cNvSpPr>
          <p:nvPr/>
        </p:nvSpPr>
        <p:spPr>
          <a:xfrm>
            <a:off x="4429124" y="3214686"/>
            <a:ext cx="1857388" cy="714380"/>
          </a:xfrm>
          <a:prstGeom prst="rect">
            <a:avLst/>
          </a:prstGeom>
        </p:spPr>
        <p:txBody>
          <a:bodyPr vert="horz" lIns="0" tIns="0" rIns="0" bIns="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Arial Black" pitchFamily="34" charset="0"/>
                <a:ea typeface="+mj-ea"/>
                <a:cs typeface="+mj-cs"/>
              </a:rPr>
              <a:t/>
            </a:r>
            <a:br>
              <a:rPr kumimoji="0" lang="es-ES" sz="1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Arial Black" pitchFamily="34" charset="0"/>
                <a:ea typeface="+mj-ea"/>
                <a:cs typeface="+mj-cs"/>
              </a:rPr>
            </a:br>
            <a:r>
              <a:rPr lang="es-ES" sz="1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Arial Black" pitchFamily="34" charset="0"/>
                <a:ea typeface="+mj-ea"/>
                <a:cs typeface="+mj-cs"/>
              </a:rPr>
              <a:t>Sistemas de </a:t>
            </a:r>
            <a:br>
              <a:rPr lang="es-ES" sz="1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Arial Black" pitchFamily="34" charset="0"/>
                <a:ea typeface="+mj-ea"/>
                <a:cs typeface="+mj-cs"/>
              </a:rPr>
            </a:br>
            <a:r>
              <a:rPr lang="es-ES" sz="1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Arial Black" pitchFamily="34" charset="0"/>
                <a:ea typeface="+mj-ea"/>
                <a:cs typeface="+mj-cs"/>
              </a:rPr>
              <a:t>denuncias</a:t>
            </a:r>
            <a:endParaRPr kumimoji="0" lang="es-ES" sz="1400" b="1" i="0" u="none" strike="noStrike" kern="1200" cap="all" spc="0" normalizeH="0" baseline="0" noProof="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Arial Black" pitchFamily="34" charset="0"/>
              <a:ea typeface="+mj-ea"/>
              <a:cs typeface="+mj-cs"/>
            </a:endParaRPr>
          </a:p>
        </p:txBody>
      </p:sp>
      <p:cxnSp>
        <p:nvCxnSpPr>
          <p:cNvPr id="23" name="22 Conector recto de flecha"/>
          <p:cNvCxnSpPr/>
          <p:nvPr/>
        </p:nvCxnSpPr>
        <p:spPr>
          <a:xfrm flipV="1">
            <a:off x="6143636" y="3143248"/>
            <a:ext cx="714380" cy="42862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a:off x="6153160" y="3714752"/>
            <a:ext cx="704856" cy="42862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1"/>
          <p:cNvSpPr>
            <a:spLocks noChangeArrowheads="1"/>
          </p:cNvSpPr>
          <p:nvPr/>
        </p:nvSpPr>
        <p:spPr bwMode="auto">
          <a:xfrm>
            <a:off x="7000892" y="3000372"/>
            <a:ext cx="1857388" cy="307777"/>
          </a:xfrm>
          <a:prstGeom prst="rect">
            <a:avLst/>
          </a:prstGeom>
          <a:solidFill>
            <a:srgbClr val="FFA401"/>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dirty="0" smtClean="0">
                <a:solidFill>
                  <a:schemeClr val="bg1"/>
                </a:solidFill>
              </a:rPr>
              <a:t>ECU 911</a:t>
            </a:r>
            <a:endParaRPr lang="es-ES_tradnl" sz="1400" dirty="0" smtClean="0">
              <a:solidFill>
                <a:schemeClr val="bg1"/>
              </a:solidFill>
            </a:endParaRPr>
          </a:p>
        </p:txBody>
      </p:sp>
      <p:sp>
        <p:nvSpPr>
          <p:cNvPr id="28" name="Rectangle 1"/>
          <p:cNvSpPr>
            <a:spLocks noChangeArrowheads="1"/>
          </p:cNvSpPr>
          <p:nvPr/>
        </p:nvSpPr>
        <p:spPr bwMode="auto">
          <a:xfrm>
            <a:off x="7000892" y="3786190"/>
            <a:ext cx="1928826" cy="523220"/>
          </a:xfrm>
          <a:prstGeom prst="rect">
            <a:avLst/>
          </a:prstGeom>
          <a:solidFill>
            <a:srgbClr val="FFA401"/>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dirty="0" smtClean="0">
                <a:solidFill>
                  <a:schemeClr val="bg1"/>
                </a:solidFill>
              </a:rPr>
              <a:t>Sistema de Denuncias en Línea</a:t>
            </a:r>
            <a:endParaRPr lang="es-ES_tradnl" sz="1400" dirty="0" smtClean="0">
              <a:solidFill>
                <a:schemeClr val="bg1"/>
              </a:solidFill>
            </a:endParaRPr>
          </a:p>
        </p:txBody>
      </p:sp>
      <p:sp>
        <p:nvSpPr>
          <p:cNvPr id="29" name="1 Título"/>
          <p:cNvSpPr txBox="1">
            <a:spLocks/>
          </p:cNvSpPr>
          <p:nvPr/>
        </p:nvSpPr>
        <p:spPr>
          <a:xfrm>
            <a:off x="4357686" y="5286388"/>
            <a:ext cx="1857388" cy="714380"/>
          </a:xfrm>
          <a:prstGeom prst="rect">
            <a:avLst/>
          </a:prstGeom>
        </p:spPr>
        <p:txBody>
          <a:bodyPr vert="horz" lIns="0" tIns="0" rIns="0" bIns="0"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1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Arial Black" pitchFamily="34" charset="0"/>
                <a:ea typeface="+mj-ea"/>
                <a:cs typeface="+mj-cs"/>
              </a:rPr>
              <a:t/>
            </a:r>
            <a:br>
              <a:rPr kumimoji="0" lang="es-ES" sz="1000" b="1" i="0" u="none" strike="noStrike" kern="1200" cap="all" spc="0" normalizeH="0" baseline="0" noProof="0" dirty="0" smtClean="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Arial Black" pitchFamily="34" charset="0"/>
                <a:ea typeface="+mj-ea"/>
                <a:cs typeface="+mj-cs"/>
              </a:rPr>
            </a:br>
            <a:r>
              <a:rPr lang="es-ES" sz="1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Arial Black" pitchFamily="34" charset="0"/>
                <a:ea typeface="+mj-ea"/>
                <a:cs typeface="+mj-cs"/>
              </a:rPr>
              <a:t>PLAN </a:t>
            </a:r>
            <a:br>
              <a:rPr lang="es-ES" sz="1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Arial Black" pitchFamily="34" charset="0"/>
                <a:ea typeface="+mj-ea"/>
                <a:cs typeface="+mj-cs"/>
              </a:rPr>
            </a:br>
            <a:r>
              <a:rPr lang="es-ES" sz="14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Arial Black" pitchFamily="34" charset="0"/>
                <a:ea typeface="+mj-ea"/>
                <a:cs typeface="+mj-cs"/>
              </a:rPr>
              <a:t>FUEGO</a:t>
            </a:r>
            <a:endParaRPr kumimoji="0" lang="es-ES" sz="1400" b="1" i="0" u="none" strike="noStrike" kern="1200" cap="all" spc="0" normalizeH="0" baseline="0" noProof="0"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uLnTx/>
              <a:uFillTx/>
              <a:latin typeface="Arial Black" pitchFamily="34" charset="0"/>
              <a:ea typeface="+mj-ea"/>
              <a:cs typeface="+mj-cs"/>
            </a:endParaRPr>
          </a:p>
        </p:txBody>
      </p:sp>
      <p:cxnSp>
        <p:nvCxnSpPr>
          <p:cNvPr id="30" name="29 Conector recto de flecha"/>
          <p:cNvCxnSpPr/>
          <p:nvPr/>
        </p:nvCxnSpPr>
        <p:spPr>
          <a:xfrm flipV="1">
            <a:off x="5715008" y="4929198"/>
            <a:ext cx="1071570" cy="42862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1"/>
          <p:cNvSpPr>
            <a:spLocks noChangeArrowheads="1"/>
          </p:cNvSpPr>
          <p:nvPr/>
        </p:nvSpPr>
        <p:spPr bwMode="auto">
          <a:xfrm>
            <a:off x="6929454" y="4572008"/>
            <a:ext cx="1928826" cy="523220"/>
          </a:xfrm>
          <a:prstGeom prst="rect">
            <a:avLst/>
          </a:prstGeom>
          <a:solidFill>
            <a:srgbClr val="FFFF0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dirty="0" smtClean="0">
                <a:solidFill>
                  <a:schemeClr val="bg1"/>
                </a:solidFill>
              </a:rPr>
              <a:t>Alineado con objetivos estratégicos</a:t>
            </a:r>
            <a:endParaRPr lang="es-ES_tradnl" sz="1400" dirty="0" smtClean="0">
              <a:solidFill>
                <a:schemeClr val="bg1"/>
              </a:solidFill>
            </a:endParaRPr>
          </a:p>
        </p:txBody>
      </p:sp>
      <p:cxnSp>
        <p:nvCxnSpPr>
          <p:cNvPr id="33" name="32 Conector recto de flecha"/>
          <p:cNvCxnSpPr/>
          <p:nvPr/>
        </p:nvCxnSpPr>
        <p:spPr>
          <a:xfrm>
            <a:off x="5786446" y="5643578"/>
            <a:ext cx="928694" cy="1588"/>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1"/>
          <p:cNvSpPr>
            <a:spLocks noChangeArrowheads="1"/>
          </p:cNvSpPr>
          <p:nvPr/>
        </p:nvSpPr>
        <p:spPr bwMode="auto">
          <a:xfrm>
            <a:off x="6929454" y="5214950"/>
            <a:ext cx="1928826" cy="738664"/>
          </a:xfrm>
          <a:prstGeom prst="rect">
            <a:avLst/>
          </a:prstGeom>
          <a:solidFill>
            <a:srgbClr val="FFFF0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dirty="0" smtClean="0">
                <a:solidFill>
                  <a:schemeClr val="bg1"/>
                </a:solidFill>
              </a:rPr>
              <a:t>Tiene tres fases: </a:t>
            </a:r>
            <a:r>
              <a:rPr lang="es-ES" sz="1400" i="1" dirty="0" smtClean="0">
                <a:solidFill>
                  <a:schemeClr val="bg1"/>
                </a:solidFill>
              </a:rPr>
              <a:t>prevención, monitoreo y control</a:t>
            </a:r>
            <a:endParaRPr lang="es-ES_tradnl" sz="1400" dirty="0" smtClean="0">
              <a:solidFill>
                <a:schemeClr val="bg1"/>
              </a:solidFill>
            </a:endParaRPr>
          </a:p>
        </p:txBody>
      </p:sp>
      <p:cxnSp>
        <p:nvCxnSpPr>
          <p:cNvPr id="36" name="35 Conector recto de flecha"/>
          <p:cNvCxnSpPr/>
          <p:nvPr/>
        </p:nvCxnSpPr>
        <p:spPr>
          <a:xfrm>
            <a:off x="5786446" y="5857892"/>
            <a:ext cx="928694" cy="571504"/>
          </a:xfrm>
          <a:prstGeom prst="straightConnector1">
            <a:avLst/>
          </a:prstGeom>
          <a:ln w="38100">
            <a:solidFill>
              <a:srgbClr val="CC0000"/>
            </a:solidFill>
            <a:tailEnd type="arrow"/>
          </a:ln>
        </p:spPr>
        <p:style>
          <a:lnRef idx="1">
            <a:schemeClr val="accent1"/>
          </a:lnRef>
          <a:fillRef idx="0">
            <a:schemeClr val="accent1"/>
          </a:fillRef>
          <a:effectRef idx="0">
            <a:schemeClr val="accent1"/>
          </a:effectRef>
          <a:fontRef idx="minor">
            <a:schemeClr val="tx1"/>
          </a:fontRef>
        </p:style>
      </p:cxnSp>
      <p:sp>
        <p:nvSpPr>
          <p:cNvPr id="39" name="Rectangle 1"/>
          <p:cNvSpPr>
            <a:spLocks noChangeArrowheads="1"/>
          </p:cNvSpPr>
          <p:nvPr/>
        </p:nvSpPr>
        <p:spPr bwMode="auto">
          <a:xfrm>
            <a:off x="6929454" y="6143644"/>
            <a:ext cx="1928826" cy="523220"/>
          </a:xfrm>
          <a:prstGeom prst="rect">
            <a:avLst/>
          </a:prstGeom>
          <a:solidFill>
            <a:srgbClr val="FFFF00"/>
          </a:solidFill>
          <a:ln w="9525">
            <a:solidFill>
              <a:srgbClr val="0070C0"/>
            </a:solid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s-ES" sz="1400" dirty="0" smtClean="0">
                <a:solidFill>
                  <a:schemeClr val="bg1"/>
                </a:solidFill>
              </a:rPr>
              <a:t>Simulacros de incendios forestales</a:t>
            </a:r>
            <a:endParaRPr lang="es-ES_tradnl" sz="1400"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1000"/>
                                        <p:tgtEl>
                                          <p:spTgt spid="10"/>
                                        </p:tgtEl>
                                      </p:cBhvr>
                                    </p:animEffect>
                                    <p:anim calcmode="lin" valueType="num">
                                      <p:cBhvr>
                                        <p:cTn id="41" dur="1000" fill="hold"/>
                                        <p:tgtEl>
                                          <p:spTgt spid="10"/>
                                        </p:tgtEl>
                                        <p:attrNameLst>
                                          <p:attrName>ppt_x</p:attrName>
                                        </p:attrNameLst>
                                      </p:cBhvr>
                                      <p:tavLst>
                                        <p:tav tm="0">
                                          <p:val>
                                            <p:strVal val="#ppt_x"/>
                                          </p:val>
                                        </p:tav>
                                        <p:tav tm="100000">
                                          <p:val>
                                            <p:strVal val="#ppt_x"/>
                                          </p:val>
                                        </p:tav>
                                      </p:tavLst>
                                    </p:anim>
                                    <p:anim calcmode="lin" valueType="num">
                                      <p:cBhvr>
                                        <p:cTn id="4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1000"/>
                                        <p:tgtEl>
                                          <p:spTgt spid="13"/>
                                        </p:tgtEl>
                                      </p:cBhvr>
                                    </p:animEffect>
                                    <p:anim calcmode="lin" valueType="num">
                                      <p:cBhvr>
                                        <p:cTn id="62" dur="1000" fill="hold"/>
                                        <p:tgtEl>
                                          <p:spTgt spid="13"/>
                                        </p:tgtEl>
                                        <p:attrNameLst>
                                          <p:attrName>ppt_x</p:attrName>
                                        </p:attrNameLst>
                                      </p:cBhvr>
                                      <p:tavLst>
                                        <p:tav tm="0">
                                          <p:val>
                                            <p:strVal val="#ppt_x"/>
                                          </p:val>
                                        </p:tav>
                                        <p:tav tm="100000">
                                          <p:val>
                                            <p:strVal val="#ppt_x"/>
                                          </p:val>
                                        </p:tav>
                                      </p:tavLst>
                                    </p:anim>
                                    <p:anim calcmode="lin" valueType="num">
                                      <p:cBhvr>
                                        <p:cTn id="6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1000"/>
                                        <p:tgtEl>
                                          <p:spTgt spid="14"/>
                                        </p:tgtEl>
                                      </p:cBhvr>
                                    </p:animEffect>
                                    <p:anim calcmode="lin" valueType="num">
                                      <p:cBhvr>
                                        <p:cTn id="69" dur="1000" fill="hold"/>
                                        <p:tgtEl>
                                          <p:spTgt spid="14"/>
                                        </p:tgtEl>
                                        <p:attrNameLst>
                                          <p:attrName>ppt_x</p:attrName>
                                        </p:attrNameLst>
                                      </p:cBhvr>
                                      <p:tavLst>
                                        <p:tav tm="0">
                                          <p:val>
                                            <p:strVal val="#ppt_x"/>
                                          </p:val>
                                        </p:tav>
                                        <p:tav tm="100000">
                                          <p:val>
                                            <p:strVal val="#ppt_x"/>
                                          </p:val>
                                        </p:tav>
                                      </p:tavLst>
                                    </p:anim>
                                    <p:anim calcmode="lin" valueType="num">
                                      <p:cBhvr>
                                        <p:cTn id="7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1000"/>
                                        <p:tgtEl>
                                          <p:spTgt spid="15"/>
                                        </p:tgtEl>
                                      </p:cBhvr>
                                    </p:animEffect>
                                    <p:anim calcmode="lin" valueType="num">
                                      <p:cBhvr>
                                        <p:cTn id="76" dur="1000" fill="hold"/>
                                        <p:tgtEl>
                                          <p:spTgt spid="15"/>
                                        </p:tgtEl>
                                        <p:attrNameLst>
                                          <p:attrName>ppt_x</p:attrName>
                                        </p:attrNameLst>
                                      </p:cBhvr>
                                      <p:tavLst>
                                        <p:tav tm="0">
                                          <p:val>
                                            <p:strVal val="#ppt_x"/>
                                          </p:val>
                                        </p:tav>
                                        <p:tav tm="100000">
                                          <p:val>
                                            <p:strVal val="#ppt_x"/>
                                          </p:val>
                                        </p:tav>
                                      </p:tavLst>
                                    </p:anim>
                                    <p:anim calcmode="lin" valueType="num">
                                      <p:cBhvr>
                                        <p:cTn id="7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fade">
                                      <p:cBhvr>
                                        <p:cTn id="89" dur="1000"/>
                                        <p:tgtEl>
                                          <p:spTgt spid="17"/>
                                        </p:tgtEl>
                                      </p:cBhvr>
                                    </p:animEffect>
                                    <p:anim calcmode="lin" valueType="num">
                                      <p:cBhvr>
                                        <p:cTn id="90" dur="1000" fill="hold"/>
                                        <p:tgtEl>
                                          <p:spTgt spid="17"/>
                                        </p:tgtEl>
                                        <p:attrNameLst>
                                          <p:attrName>ppt_x</p:attrName>
                                        </p:attrNameLst>
                                      </p:cBhvr>
                                      <p:tavLst>
                                        <p:tav tm="0">
                                          <p:val>
                                            <p:strVal val="#ppt_x"/>
                                          </p:val>
                                        </p:tav>
                                        <p:tav tm="100000">
                                          <p:val>
                                            <p:strVal val="#ppt_x"/>
                                          </p:val>
                                        </p:tav>
                                      </p:tavLst>
                                    </p:anim>
                                    <p:anim calcmode="lin" valueType="num">
                                      <p:cBhvr>
                                        <p:cTn id="9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grpId="0" nodeType="click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fade">
                                      <p:cBhvr>
                                        <p:cTn id="96" dur="1000"/>
                                        <p:tgtEl>
                                          <p:spTgt spid="18"/>
                                        </p:tgtEl>
                                      </p:cBhvr>
                                    </p:animEffect>
                                    <p:anim calcmode="lin" valueType="num">
                                      <p:cBhvr>
                                        <p:cTn id="97" dur="1000" fill="hold"/>
                                        <p:tgtEl>
                                          <p:spTgt spid="18"/>
                                        </p:tgtEl>
                                        <p:attrNameLst>
                                          <p:attrName>ppt_x</p:attrName>
                                        </p:attrNameLst>
                                      </p:cBhvr>
                                      <p:tavLst>
                                        <p:tav tm="0">
                                          <p:val>
                                            <p:strVal val="#ppt_x"/>
                                          </p:val>
                                        </p:tav>
                                        <p:tav tm="100000">
                                          <p:val>
                                            <p:strVal val="#ppt_x"/>
                                          </p:val>
                                        </p:tav>
                                      </p:tavLst>
                                    </p:anim>
                                    <p:anim calcmode="lin" valueType="num">
                                      <p:cBhvr>
                                        <p:cTn id="9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1000"/>
                                        <p:tgtEl>
                                          <p:spTgt spid="19"/>
                                        </p:tgtEl>
                                      </p:cBhvr>
                                    </p:animEffect>
                                    <p:anim calcmode="lin" valueType="num">
                                      <p:cBhvr>
                                        <p:cTn id="104" dur="1000" fill="hold"/>
                                        <p:tgtEl>
                                          <p:spTgt spid="19"/>
                                        </p:tgtEl>
                                        <p:attrNameLst>
                                          <p:attrName>ppt_x</p:attrName>
                                        </p:attrNameLst>
                                      </p:cBhvr>
                                      <p:tavLst>
                                        <p:tav tm="0">
                                          <p:val>
                                            <p:strVal val="#ppt_x"/>
                                          </p:val>
                                        </p:tav>
                                        <p:tav tm="100000">
                                          <p:val>
                                            <p:strVal val="#ppt_x"/>
                                          </p:val>
                                        </p:tav>
                                      </p:tavLst>
                                    </p:anim>
                                    <p:anim calcmode="lin" valueType="num">
                                      <p:cBhvr>
                                        <p:cTn id="10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5" presetClass="entr" presetSubtype="10" fill="hold"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checkerboard(across)">
                                      <p:cBhvr>
                                        <p:cTn id="110" dur="500"/>
                                        <p:tgtEl>
                                          <p:spTgt spid="23"/>
                                        </p:tgtEl>
                                      </p:cBhvr>
                                    </p:animEffec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1000"/>
                                        <p:tgtEl>
                                          <p:spTgt spid="27"/>
                                        </p:tgtEl>
                                      </p:cBhvr>
                                    </p:animEffect>
                                    <p:anim calcmode="lin" valueType="num">
                                      <p:cBhvr>
                                        <p:cTn id="116" dur="1000" fill="hold"/>
                                        <p:tgtEl>
                                          <p:spTgt spid="27"/>
                                        </p:tgtEl>
                                        <p:attrNameLst>
                                          <p:attrName>ppt_x</p:attrName>
                                        </p:attrNameLst>
                                      </p:cBhvr>
                                      <p:tavLst>
                                        <p:tav tm="0">
                                          <p:val>
                                            <p:strVal val="#ppt_x"/>
                                          </p:val>
                                        </p:tav>
                                        <p:tav tm="100000">
                                          <p:val>
                                            <p:strVal val="#ppt_x"/>
                                          </p:val>
                                        </p:tav>
                                      </p:tavLst>
                                    </p:anim>
                                    <p:anim calcmode="lin" valueType="num">
                                      <p:cBhvr>
                                        <p:cTn id="11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5" presetClass="entr" presetSubtype="10" fill="hold" nodeType="clickEffect">
                                  <p:stCondLst>
                                    <p:cond delay="0"/>
                                  </p:stCondLst>
                                  <p:childTnLst>
                                    <p:set>
                                      <p:cBhvr>
                                        <p:cTn id="121" dur="1" fill="hold">
                                          <p:stCondLst>
                                            <p:cond delay="0"/>
                                          </p:stCondLst>
                                        </p:cTn>
                                        <p:tgtEl>
                                          <p:spTgt spid="24"/>
                                        </p:tgtEl>
                                        <p:attrNameLst>
                                          <p:attrName>style.visibility</p:attrName>
                                        </p:attrNameLst>
                                      </p:cBhvr>
                                      <p:to>
                                        <p:strVal val="visible"/>
                                      </p:to>
                                    </p:set>
                                    <p:animEffect transition="in" filter="checkerboard(across)">
                                      <p:cBhvr>
                                        <p:cTn id="122" dur="500"/>
                                        <p:tgtEl>
                                          <p:spTgt spid="24"/>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fade">
                                      <p:cBhvr>
                                        <p:cTn id="127" dur="1000"/>
                                        <p:tgtEl>
                                          <p:spTgt spid="28"/>
                                        </p:tgtEl>
                                      </p:cBhvr>
                                    </p:animEffect>
                                    <p:anim calcmode="lin" valueType="num">
                                      <p:cBhvr>
                                        <p:cTn id="128" dur="1000" fill="hold"/>
                                        <p:tgtEl>
                                          <p:spTgt spid="28"/>
                                        </p:tgtEl>
                                        <p:attrNameLst>
                                          <p:attrName>ppt_x</p:attrName>
                                        </p:attrNameLst>
                                      </p:cBhvr>
                                      <p:tavLst>
                                        <p:tav tm="0">
                                          <p:val>
                                            <p:strVal val="#ppt_x"/>
                                          </p:val>
                                        </p:tav>
                                        <p:tav tm="100000">
                                          <p:val>
                                            <p:strVal val="#ppt_x"/>
                                          </p:val>
                                        </p:tav>
                                      </p:tavLst>
                                    </p:anim>
                                    <p:anim calcmode="lin" valueType="num">
                                      <p:cBhvr>
                                        <p:cTn id="12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29"/>
                                        </p:tgtEl>
                                        <p:attrNameLst>
                                          <p:attrName>style.visibility</p:attrName>
                                        </p:attrNameLst>
                                      </p:cBhvr>
                                      <p:to>
                                        <p:strVal val="visible"/>
                                      </p:to>
                                    </p:set>
                                    <p:animEffect transition="in" filter="fade">
                                      <p:cBhvr>
                                        <p:cTn id="134" dur="1000"/>
                                        <p:tgtEl>
                                          <p:spTgt spid="29"/>
                                        </p:tgtEl>
                                      </p:cBhvr>
                                    </p:animEffect>
                                    <p:anim calcmode="lin" valueType="num">
                                      <p:cBhvr>
                                        <p:cTn id="135" dur="1000" fill="hold"/>
                                        <p:tgtEl>
                                          <p:spTgt spid="29"/>
                                        </p:tgtEl>
                                        <p:attrNameLst>
                                          <p:attrName>ppt_x</p:attrName>
                                        </p:attrNameLst>
                                      </p:cBhvr>
                                      <p:tavLst>
                                        <p:tav tm="0">
                                          <p:val>
                                            <p:strVal val="#ppt_x"/>
                                          </p:val>
                                        </p:tav>
                                        <p:tav tm="100000">
                                          <p:val>
                                            <p:strVal val="#ppt_x"/>
                                          </p:val>
                                        </p:tav>
                                      </p:tavLst>
                                    </p:anim>
                                    <p:anim calcmode="lin" valueType="num">
                                      <p:cBhvr>
                                        <p:cTn id="13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5" presetClass="entr" presetSubtype="10" fill="hold" nodeType="clickEffect">
                                  <p:stCondLst>
                                    <p:cond delay="0"/>
                                  </p:stCondLst>
                                  <p:childTnLst>
                                    <p:set>
                                      <p:cBhvr>
                                        <p:cTn id="140" dur="1" fill="hold">
                                          <p:stCondLst>
                                            <p:cond delay="0"/>
                                          </p:stCondLst>
                                        </p:cTn>
                                        <p:tgtEl>
                                          <p:spTgt spid="30"/>
                                        </p:tgtEl>
                                        <p:attrNameLst>
                                          <p:attrName>style.visibility</p:attrName>
                                        </p:attrNameLst>
                                      </p:cBhvr>
                                      <p:to>
                                        <p:strVal val="visible"/>
                                      </p:to>
                                    </p:set>
                                    <p:animEffect transition="in" filter="checkerboard(across)">
                                      <p:cBhvr>
                                        <p:cTn id="141" dur="500"/>
                                        <p:tgtEl>
                                          <p:spTgt spid="30"/>
                                        </p:tgtEl>
                                      </p:cBhvr>
                                    </p:animEffect>
                                  </p:childTnLst>
                                </p:cTn>
                              </p:par>
                            </p:childTnLst>
                          </p:cTn>
                        </p:par>
                      </p:childTnLst>
                    </p:cTn>
                  </p:par>
                  <p:par>
                    <p:cTn id="142" fill="hold">
                      <p:stCondLst>
                        <p:cond delay="indefinite"/>
                      </p:stCondLst>
                      <p:childTnLst>
                        <p:par>
                          <p:cTn id="143" fill="hold">
                            <p:stCondLst>
                              <p:cond delay="0"/>
                            </p:stCondLst>
                            <p:childTnLst>
                              <p:par>
                                <p:cTn id="144" presetID="42" presetClass="entr" presetSubtype="0" fill="hold" grpId="0" nodeType="click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fade">
                                      <p:cBhvr>
                                        <p:cTn id="146" dur="1000"/>
                                        <p:tgtEl>
                                          <p:spTgt spid="31"/>
                                        </p:tgtEl>
                                      </p:cBhvr>
                                    </p:animEffect>
                                    <p:anim calcmode="lin" valueType="num">
                                      <p:cBhvr>
                                        <p:cTn id="147" dur="1000" fill="hold"/>
                                        <p:tgtEl>
                                          <p:spTgt spid="31"/>
                                        </p:tgtEl>
                                        <p:attrNameLst>
                                          <p:attrName>ppt_x</p:attrName>
                                        </p:attrNameLst>
                                      </p:cBhvr>
                                      <p:tavLst>
                                        <p:tav tm="0">
                                          <p:val>
                                            <p:strVal val="#ppt_x"/>
                                          </p:val>
                                        </p:tav>
                                        <p:tav tm="100000">
                                          <p:val>
                                            <p:strVal val="#ppt_x"/>
                                          </p:val>
                                        </p:tav>
                                      </p:tavLst>
                                    </p:anim>
                                    <p:anim calcmode="lin" valueType="num">
                                      <p:cBhvr>
                                        <p:cTn id="14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5" presetClass="entr" presetSubtype="10" fill="hold" nodeType="clickEffect">
                                  <p:stCondLst>
                                    <p:cond delay="0"/>
                                  </p:stCondLst>
                                  <p:childTnLst>
                                    <p:set>
                                      <p:cBhvr>
                                        <p:cTn id="152" dur="1" fill="hold">
                                          <p:stCondLst>
                                            <p:cond delay="0"/>
                                          </p:stCondLst>
                                        </p:cTn>
                                        <p:tgtEl>
                                          <p:spTgt spid="33"/>
                                        </p:tgtEl>
                                        <p:attrNameLst>
                                          <p:attrName>style.visibility</p:attrName>
                                        </p:attrNameLst>
                                      </p:cBhvr>
                                      <p:to>
                                        <p:strVal val="visible"/>
                                      </p:to>
                                    </p:set>
                                    <p:animEffect transition="in" filter="checkerboard(across)">
                                      <p:cBhvr>
                                        <p:cTn id="153" dur="500"/>
                                        <p:tgtEl>
                                          <p:spTgt spid="33"/>
                                        </p:tgtEl>
                                      </p:cBhvr>
                                    </p:animEffect>
                                  </p:childTnLst>
                                </p:cTn>
                              </p:par>
                            </p:childTnLst>
                          </p:cTn>
                        </p:par>
                      </p:childTnLst>
                    </p:cTn>
                  </p:par>
                  <p:par>
                    <p:cTn id="154" fill="hold">
                      <p:stCondLst>
                        <p:cond delay="indefinite"/>
                      </p:stCondLst>
                      <p:childTnLst>
                        <p:par>
                          <p:cTn id="155" fill="hold">
                            <p:stCondLst>
                              <p:cond delay="0"/>
                            </p:stCondLst>
                            <p:childTnLst>
                              <p:par>
                                <p:cTn id="156" presetID="42" presetClass="entr" presetSubtype="0" fill="hold" grpId="0" nodeType="clickEffect">
                                  <p:stCondLst>
                                    <p:cond delay="0"/>
                                  </p:stCondLst>
                                  <p:childTnLst>
                                    <p:set>
                                      <p:cBhvr>
                                        <p:cTn id="157" dur="1" fill="hold">
                                          <p:stCondLst>
                                            <p:cond delay="0"/>
                                          </p:stCondLst>
                                        </p:cTn>
                                        <p:tgtEl>
                                          <p:spTgt spid="35"/>
                                        </p:tgtEl>
                                        <p:attrNameLst>
                                          <p:attrName>style.visibility</p:attrName>
                                        </p:attrNameLst>
                                      </p:cBhvr>
                                      <p:to>
                                        <p:strVal val="visible"/>
                                      </p:to>
                                    </p:set>
                                    <p:animEffect transition="in" filter="fade">
                                      <p:cBhvr>
                                        <p:cTn id="158" dur="1000"/>
                                        <p:tgtEl>
                                          <p:spTgt spid="35"/>
                                        </p:tgtEl>
                                      </p:cBhvr>
                                    </p:animEffect>
                                    <p:anim calcmode="lin" valueType="num">
                                      <p:cBhvr>
                                        <p:cTn id="159" dur="1000" fill="hold"/>
                                        <p:tgtEl>
                                          <p:spTgt spid="35"/>
                                        </p:tgtEl>
                                        <p:attrNameLst>
                                          <p:attrName>ppt_x</p:attrName>
                                        </p:attrNameLst>
                                      </p:cBhvr>
                                      <p:tavLst>
                                        <p:tav tm="0">
                                          <p:val>
                                            <p:strVal val="#ppt_x"/>
                                          </p:val>
                                        </p:tav>
                                        <p:tav tm="100000">
                                          <p:val>
                                            <p:strVal val="#ppt_x"/>
                                          </p:val>
                                        </p:tav>
                                      </p:tavLst>
                                    </p:anim>
                                    <p:anim calcmode="lin" valueType="num">
                                      <p:cBhvr>
                                        <p:cTn id="16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61" fill="hold">
                      <p:stCondLst>
                        <p:cond delay="indefinite"/>
                      </p:stCondLst>
                      <p:childTnLst>
                        <p:par>
                          <p:cTn id="162" fill="hold">
                            <p:stCondLst>
                              <p:cond delay="0"/>
                            </p:stCondLst>
                            <p:childTnLst>
                              <p:par>
                                <p:cTn id="163" presetID="5" presetClass="entr" presetSubtype="10" fill="hold" nodeType="clickEffect">
                                  <p:stCondLst>
                                    <p:cond delay="0"/>
                                  </p:stCondLst>
                                  <p:childTnLst>
                                    <p:set>
                                      <p:cBhvr>
                                        <p:cTn id="164" dur="1" fill="hold">
                                          <p:stCondLst>
                                            <p:cond delay="0"/>
                                          </p:stCondLst>
                                        </p:cTn>
                                        <p:tgtEl>
                                          <p:spTgt spid="36"/>
                                        </p:tgtEl>
                                        <p:attrNameLst>
                                          <p:attrName>style.visibility</p:attrName>
                                        </p:attrNameLst>
                                      </p:cBhvr>
                                      <p:to>
                                        <p:strVal val="visible"/>
                                      </p:to>
                                    </p:set>
                                    <p:animEffect transition="in" filter="checkerboard(across)">
                                      <p:cBhvr>
                                        <p:cTn id="165" dur="500"/>
                                        <p:tgtEl>
                                          <p:spTgt spid="36"/>
                                        </p:tgtEl>
                                      </p:cBhvr>
                                    </p:animEffect>
                                  </p:childTnLst>
                                </p:cTn>
                              </p:par>
                            </p:childTnLst>
                          </p:cTn>
                        </p:par>
                      </p:childTnLst>
                    </p:cTn>
                  </p:par>
                  <p:par>
                    <p:cTn id="166" fill="hold">
                      <p:stCondLst>
                        <p:cond delay="indefinite"/>
                      </p:stCondLst>
                      <p:childTnLst>
                        <p:par>
                          <p:cTn id="167" fill="hold">
                            <p:stCondLst>
                              <p:cond delay="0"/>
                            </p:stCondLst>
                            <p:childTnLst>
                              <p:par>
                                <p:cTn id="168" presetID="42" presetClass="entr" presetSubtype="0" fill="hold" grpId="0" nodeType="click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animBg="1"/>
      <p:bldP spid="19" grpId="0"/>
      <p:bldP spid="27" grpId="0" animBg="1"/>
      <p:bldP spid="28" grpId="0" animBg="1"/>
      <p:bldP spid="29" grpId="0"/>
      <p:bldP spid="31" grpId="0" animBg="1"/>
      <p:bldP spid="35" grpId="0" animBg="1"/>
      <p:bldP spid="3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547664" y="1556792"/>
            <a:ext cx="6624736" cy="3970318"/>
          </a:xfrm>
          <a:prstGeom prst="rect">
            <a:avLst/>
          </a:prstGeom>
          <a:noFill/>
          <a:ln w="9525">
            <a:noFill/>
            <a:miter lim="800000"/>
            <a:headEnd/>
            <a:tailEnd/>
          </a:ln>
          <a:effectLst/>
        </p:spPr>
        <p:txBody>
          <a:bodyPr wrap="square" anchor="ctr">
            <a:spAutoFit/>
          </a:bodyPr>
          <a:lstStyle/>
          <a:p>
            <a:pPr algn="ctr">
              <a:lnSpc>
                <a:spcPct val="150000"/>
              </a:lnSpc>
            </a:pPr>
            <a:r>
              <a:rPr lang="es-ES" sz="6600" b="1" dirty="0" smtClean="0">
                <a:solidFill>
                  <a:schemeClr val="bg1"/>
                </a:solidFill>
              </a:rPr>
              <a:t>GRACIAS POR SU </a:t>
            </a:r>
          </a:p>
          <a:p>
            <a:pPr algn="ctr">
              <a:lnSpc>
                <a:spcPct val="150000"/>
              </a:lnSpc>
            </a:pPr>
            <a:r>
              <a:rPr lang="es-ES" sz="6600" b="1" dirty="0" smtClean="0">
                <a:solidFill>
                  <a:schemeClr val="bg1"/>
                </a:solidFill>
              </a:rPr>
              <a:t>ATENCIÓN!!!</a:t>
            </a:r>
            <a:endParaRPr lang="es-ES" sz="6600" dirty="0" smtClean="0">
              <a:solidFill>
                <a:schemeClr val="bg1"/>
              </a:solidFill>
            </a:endParaRPr>
          </a:p>
          <a:p>
            <a:pPr algn="ctr">
              <a:lnSpc>
                <a:spcPct val="150000"/>
              </a:lnSpc>
            </a:pPr>
            <a:endParaRPr lang="es-ES" sz="36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lide(fromBottom)">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2 Diagrama"/>
          <p:cNvGraphicFramePr/>
          <p:nvPr/>
        </p:nvGraphicFramePr>
        <p:xfrm>
          <a:off x="714348" y="571480"/>
          <a:ext cx="7786742" cy="6000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4 Conector recto"/>
          <p:cNvCxnSpPr/>
          <p:nvPr/>
        </p:nvCxnSpPr>
        <p:spPr>
          <a:xfrm>
            <a:off x="6572264" y="3714752"/>
            <a:ext cx="1869358"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5 CuadroTexto"/>
          <p:cNvSpPr txBox="1"/>
          <p:nvPr/>
        </p:nvSpPr>
        <p:spPr>
          <a:xfrm>
            <a:off x="7000892" y="3857628"/>
            <a:ext cx="1512168" cy="400110"/>
          </a:xfrm>
          <a:prstGeom prst="rect">
            <a:avLst/>
          </a:prstGeom>
          <a:noFill/>
        </p:spPr>
        <p:txBody>
          <a:bodyPr wrap="square" rtlCol="0">
            <a:spAutoFit/>
          </a:bodyPr>
          <a:lstStyle/>
          <a:p>
            <a:r>
              <a:rPr lang="es-ES" sz="2000" b="1" dirty="0" smtClean="0">
                <a:solidFill>
                  <a:schemeClr val="bg1"/>
                </a:solidFill>
              </a:rPr>
              <a:t>Causas</a:t>
            </a:r>
            <a:endParaRPr lang="es-ES" sz="2000" b="1" dirty="0">
              <a:solidFill>
                <a:schemeClr val="bg1"/>
              </a:solidFill>
            </a:endParaRPr>
          </a:p>
        </p:txBody>
      </p:sp>
      <p:sp>
        <p:nvSpPr>
          <p:cNvPr id="7" name="6 CuadroTexto"/>
          <p:cNvSpPr txBox="1"/>
          <p:nvPr/>
        </p:nvSpPr>
        <p:spPr>
          <a:xfrm>
            <a:off x="7000892" y="3143248"/>
            <a:ext cx="1512168" cy="400110"/>
          </a:xfrm>
          <a:prstGeom prst="rect">
            <a:avLst/>
          </a:prstGeom>
          <a:noFill/>
        </p:spPr>
        <p:txBody>
          <a:bodyPr wrap="square" rtlCol="0">
            <a:spAutoFit/>
          </a:bodyPr>
          <a:lstStyle/>
          <a:p>
            <a:r>
              <a:rPr lang="es-ES" sz="2000" b="1" dirty="0" smtClean="0">
                <a:solidFill>
                  <a:schemeClr val="bg1"/>
                </a:solidFill>
              </a:rPr>
              <a:t>Efectos</a:t>
            </a:r>
            <a:endParaRPr lang="es-ES" sz="2000" b="1" dirty="0">
              <a:solidFill>
                <a:schemeClr val="bg1"/>
              </a:solidFill>
            </a:endParaRPr>
          </a:p>
        </p:txBody>
      </p:sp>
      <p:cxnSp>
        <p:nvCxnSpPr>
          <p:cNvPr id="10" name="9 Conector recto"/>
          <p:cNvCxnSpPr/>
          <p:nvPr/>
        </p:nvCxnSpPr>
        <p:spPr>
          <a:xfrm>
            <a:off x="1428728" y="3071810"/>
            <a:ext cx="5829228" cy="1588"/>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p:nvCxnSpPr>
        <p:spPr>
          <a:xfrm flipV="1">
            <a:off x="1428728" y="2857496"/>
            <a:ext cx="0" cy="21602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p:nvCxnSpPr>
        <p:spPr>
          <a:xfrm flipV="1">
            <a:off x="7215206" y="2857496"/>
            <a:ext cx="0" cy="216024"/>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1 Título"/>
          <p:cNvSpPr txBox="1">
            <a:spLocks/>
          </p:cNvSpPr>
          <p:nvPr/>
        </p:nvSpPr>
        <p:spPr>
          <a:xfrm>
            <a:off x="500034" y="214290"/>
            <a:ext cx="8229600" cy="642918"/>
          </a:xfrm>
          <a:prstGeom prst="rect">
            <a:avLst/>
          </a:prstGeom>
        </p:spPr>
        <p:txBody>
          <a:bodyPr vert="horz" lIns="0" tIns="0" rIns="0" bIns="0" anchor="t">
            <a:normAutofit/>
          </a:bodyPr>
          <a:lstStyle/>
          <a:p>
            <a:pPr algn="ctr">
              <a:spcBef>
                <a:spcPct val="0"/>
              </a:spcBef>
            </a:pPr>
            <a:r>
              <a:rPr lang="es-EC" sz="40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Árbol del Problema</a:t>
            </a:r>
          </a:p>
          <a:p>
            <a:pPr algn="ctr">
              <a:spcBef>
                <a:spcPct val="0"/>
              </a:spcBef>
            </a:pPr>
            <a:endParaRPr lang="es-EC" sz="40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endParaRPr>
          </a:p>
          <a:p>
            <a:pPr algn="ctr">
              <a:spcBef>
                <a:spcPct val="0"/>
              </a:spcBef>
            </a:pPr>
            <a:endParaRPr lang="es-EC" sz="4000" b="1" cap="all" dirty="0" smtClean="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lang="es-ES" sz="4000" b="1" cap="all" dirty="0">
              <a:ln w="500">
                <a:solidFill>
                  <a:schemeClr val="tx2">
                    <a:shade val="20000"/>
                    <a:satMod val="350000"/>
                  </a:schemeClr>
                </a:solidFill>
              </a:ln>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4" presetClass="entr" presetSubtype="16"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ox(in)">
                                      <p:cBhvr>
                                        <p:cTn id="16" dur="500"/>
                                        <p:tgtEl>
                                          <p:spTgt spid="10"/>
                                        </p:tgtEl>
                                      </p:cBhvr>
                                    </p:animEffect>
                                  </p:childTnLst>
                                </p:cTn>
                              </p:par>
                              <p:par>
                                <p:cTn id="17" presetID="4"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ox(in)">
                                      <p:cBhvr>
                                        <p:cTn id="19" dur="500"/>
                                        <p:tgtEl>
                                          <p:spTgt spid="14"/>
                                        </p:tgtEl>
                                      </p:cBhvr>
                                    </p:animEffect>
                                  </p:childTnLst>
                                </p:cTn>
                              </p:par>
                              <p:par>
                                <p:cTn id="20" presetID="4" presetClass="entr" presetSubtype="16"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6" grpId="0"/>
      <p:bldP spid="7"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2 Marcador de contenido"/>
          <p:cNvSpPr txBox="1">
            <a:spLocks/>
          </p:cNvSpPr>
          <p:nvPr/>
        </p:nvSpPr>
        <p:spPr>
          <a:xfrm>
            <a:off x="642910" y="0"/>
            <a:ext cx="8115328" cy="714380"/>
          </a:xfrm>
          <a:prstGeom prst="rect">
            <a:avLst/>
          </a:prstGeom>
        </p:spPr>
        <p:txBody>
          <a:bodyPr vert="horz" lIns="91440">
            <a:normAutofit/>
          </a:bodyPr>
          <a:lstStyle/>
          <a:p>
            <a:pPr marR="0" lvl="0" indent="-320040" algn="ctr" fontAlgn="auto">
              <a:lnSpc>
                <a:spcPct val="100000"/>
              </a:lnSpc>
              <a:spcBef>
                <a:spcPct val="0"/>
              </a:spcBef>
              <a:spcAft>
                <a:spcPts val="0"/>
              </a:spcAft>
              <a:buClr>
                <a:schemeClr val="accent1"/>
              </a:buClr>
              <a:buSzPct val="70000"/>
              <a:buFont typeface="Wingdings 2"/>
              <a:buNone/>
              <a:tabLst/>
              <a:defRPr/>
            </a:pPr>
            <a:r>
              <a:rPr lang="es-ES" sz="40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DELIMITACIÓN  DEL PROBLEMA</a:t>
            </a:r>
          </a:p>
        </p:txBody>
      </p:sp>
      <p:sp>
        <p:nvSpPr>
          <p:cNvPr id="6" name="2 Marcador de contenido"/>
          <p:cNvSpPr txBox="1">
            <a:spLocks/>
          </p:cNvSpPr>
          <p:nvPr/>
        </p:nvSpPr>
        <p:spPr>
          <a:xfrm>
            <a:off x="1000100" y="785794"/>
            <a:ext cx="7572428" cy="571504"/>
          </a:xfrm>
          <a:prstGeom prst="rect">
            <a:avLst/>
          </a:prstGeom>
        </p:spPr>
        <p:txBody>
          <a:bodyPr vert="horz" lIns="91440">
            <a:normAutofit fontScale="92500" lnSpcReduction="10000"/>
          </a:bodyPr>
          <a:lstStyle/>
          <a:p>
            <a:pPr marR="0" lvl="0" indent="-320040" algn="ctr" fontAlgn="auto">
              <a:lnSpc>
                <a:spcPct val="100000"/>
              </a:lnSpc>
              <a:spcBef>
                <a:spcPct val="20000"/>
              </a:spcBef>
              <a:spcAft>
                <a:spcPts val="0"/>
              </a:spcAft>
              <a:buClr>
                <a:schemeClr val="accent1"/>
              </a:buClr>
              <a:buSzPct val="70000"/>
              <a:buFont typeface="Wingdings 2"/>
              <a:buNone/>
              <a:tabLst/>
              <a:defRPr/>
            </a:pPr>
            <a:r>
              <a:rPr lang="es-ES" sz="3800" b="1" dirty="0" smtClean="0">
                <a:solidFill>
                  <a:srgbClr val="FF0000"/>
                </a:solidFill>
              </a:rPr>
              <a:t>DELIMITACIÓN  ESPACIAL</a:t>
            </a:r>
            <a:endParaRPr lang="es-ES" sz="3800" b="1" dirty="0">
              <a:solidFill>
                <a:srgbClr val="FF0000"/>
              </a:solidFill>
            </a:endParaRPr>
          </a:p>
        </p:txBody>
      </p:sp>
      <p:sp>
        <p:nvSpPr>
          <p:cNvPr id="8" name="2 Marcador de contenido"/>
          <p:cNvSpPr txBox="1">
            <a:spLocks/>
          </p:cNvSpPr>
          <p:nvPr/>
        </p:nvSpPr>
        <p:spPr>
          <a:xfrm>
            <a:off x="1357290" y="3071810"/>
            <a:ext cx="7072362" cy="642942"/>
          </a:xfrm>
          <a:prstGeom prst="rect">
            <a:avLst/>
          </a:prstGeom>
        </p:spPr>
        <p:txBody>
          <a:bodyPr vert="horz" lIns="91440">
            <a:normAutofit lnSpcReduction="10000"/>
          </a:bodyPr>
          <a:lstStyle/>
          <a:p>
            <a:pPr marR="0" lvl="0" indent="-320040" algn="ctr" fontAlgn="auto">
              <a:lnSpc>
                <a:spcPct val="100000"/>
              </a:lnSpc>
              <a:spcBef>
                <a:spcPct val="20000"/>
              </a:spcBef>
              <a:spcAft>
                <a:spcPts val="0"/>
              </a:spcAft>
              <a:buClr>
                <a:schemeClr val="accent1"/>
              </a:buClr>
              <a:buSzPct val="70000"/>
              <a:buFont typeface="Wingdings 2"/>
              <a:buNone/>
              <a:tabLst/>
              <a:defRPr/>
            </a:pPr>
            <a:r>
              <a:rPr lang="es-ES" sz="3800" b="1" dirty="0" smtClean="0">
                <a:solidFill>
                  <a:srgbClr val="FF0000"/>
                </a:solidFill>
              </a:rPr>
              <a:t>DELIMITACIÓN  TEMPORAL</a:t>
            </a:r>
            <a:endParaRPr lang="es-ES" sz="3800" b="1" dirty="0">
              <a:solidFill>
                <a:srgbClr val="FF0000"/>
              </a:solidFill>
            </a:endParaRPr>
          </a:p>
        </p:txBody>
      </p:sp>
      <p:sp>
        <p:nvSpPr>
          <p:cNvPr id="45057" name="Rectangle 1"/>
          <p:cNvSpPr>
            <a:spLocks noChangeArrowheads="1"/>
          </p:cNvSpPr>
          <p:nvPr/>
        </p:nvSpPr>
        <p:spPr bwMode="auto">
          <a:xfrm>
            <a:off x="1428728" y="1500174"/>
            <a:ext cx="6643734" cy="1354217"/>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s-ES" sz="1600"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Esta investigación se realizó </a:t>
            </a:r>
            <a:r>
              <a:rPr lang="es-EC" sz="1600" b="1" dirty="0" smtClean="0">
                <a:solidFill>
                  <a:schemeClr val="bg1"/>
                </a:solidFill>
                <a:latin typeface="Arial" pitchFamily="34" charset="0"/>
                <a:ea typeface="Times New Roman" pitchFamily="18" charset="0"/>
                <a:cs typeface="Arial" pitchFamily="34" charset="0"/>
              </a:rPr>
              <a:t>en el espacio geográfico correspondiente a las áreas forestales que se encuentran dentro de la Administración Zonal Norte “Eugenio Espejo” del Distrito Metropolitano de Quito, Provincia de Pichincha, República del Ecuador.</a:t>
            </a:r>
            <a:endParaRPr kumimoji="0" lang="es-ES" b="1" i="0" u="none" strike="noStrike" cap="none" normalizeH="0" baseline="0" dirty="0" smtClean="0">
              <a:ln>
                <a:noFill/>
              </a:ln>
              <a:solidFill>
                <a:schemeClr val="tx1"/>
              </a:solidFill>
              <a:effectLst/>
              <a:latin typeface="Arial" pitchFamily="34" charset="0"/>
            </a:endParaRPr>
          </a:p>
        </p:txBody>
      </p:sp>
      <p:sp>
        <p:nvSpPr>
          <p:cNvPr id="45062" name="Rectangle 6"/>
          <p:cNvSpPr>
            <a:spLocks noChangeArrowheads="1"/>
          </p:cNvSpPr>
          <p:nvPr/>
        </p:nvSpPr>
        <p:spPr bwMode="auto">
          <a:xfrm>
            <a:off x="1714480" y="3786190"/>
            <a:ext cx="6072230" cy="923330"/>
          </a:xfrm>
          <a:prstGeom prst="rect">
            <a:avLst/>
          </a:prstGeom>
          <a:noFill/>
          <a:ln w="9525">
            <a:solidFill>
              <a:srgbClr val="FF00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El período de investigación académico se</a:t>
            </a:r>
            <a:r>
              <a:rPr kumimoji="0" lang="es-ES" b="1" i="0" u="none" strike="noStrike" cap="none" normalizeH="0" dirty="0" smtClean="0">
                <a:ln>
                  <a:noFill/>
                </a:ln>
                <a:solidFill>
                  <a:schemeClr val="bg1"/>
                </a:solidFill>
                <a:effectLst/>
                <a:latin typeface="Arial" pitchFamily="34" charset="0"/>
                <a:ea typeface="Times New Roman" pitchFamily="18" charset="0"/>
                <a:cs typeface="Arial" pitchFamily="34" charset="0"/>
              </a:rPr>
              <a:t> inicia en octubre del año 2012, </a:t>
            </a:r>
            <a:r>
              <a:rPr kumimoji="0" lang="es-ES" b="1" i="0" u="none" strike="noStrike" cap="none" normalizeH="0" baseline="0" dirty="0" smtClean="0">
                <a:ln>
                  <a:noFill/>
                </a:ln>
                <a:solidFill>
                  <a:schemeClr val="bg1"/>
                </a:solidFill>
                <a:effectLst/>
                <a:latin typeface="Arial" pitchFamily="34" charset="0"/>
                <a:ea typeface="Times New Roman" pitchFamily="18" charset="0"/>
                <a:cs typeface="Arial" pitchFamily="34" charset="0"/>
              </a:rPr>
              <a:t>finalizando el mes de julio del 2013 con la defensa del proyecto de grado.</a:t>
            </a:r>
            <a:endParaRPr kumimoji="0" lang="es-ES" b="1" i="0" u="none" strike="noStrike" cap="none" normalizeH="0" baseline="0" dirty="0" smtClean="0">
              <a:ln>
                <a:noFill/>
              </a:ln>
              <a:solidFill>
                <a:schemeClr val="bg1"/>
              </a:solidFill>
              <a:effectLst/>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505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5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45057" grpId="0" animBg="1"/>
      <p:bldP spid="4506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785794"/>
          </a:xfrm>
        </p:spPr>
        <p:txBody>
          <a:bodyPr>
            <a:noAutofit/>
          </a:bodyPr>
          <a:lstStyle/>
          <a:p>
            <a:pPr algn="ctr">
              <a:lnSpc>
                <a:spcPct val="150000"/>
              </a:lnSpc>
            </a:pPr>
            <a:r>
              <a:rPr lang="es-ES" sz="4000" cap="all" dirty="0" smtClean="0">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rPr>
              <a:t>Justificación</a:t>
            </a:r>
          </a:p>
        </p:txBody>
      </p:sp>
      <p:sp>
        <p:nvSpPr>
          <p:cNvPr id="4" name="2 Marcador de contenido"/>
          <p:cNvSpPr txBox="1">
            <a:spLocks/>
          </p:cNvSpPr>
          <p:nvPr/>
        </p:nvSpPr>
        <p:spPr>
          <a:xfrm>
            <a:off x="642910" y="2071678"/>
            <a:ext cx="8229600" cy="928694"/>
          </a:xfrm>
          <a:prstGeom prst="rect">
            <a:avLst/>
          </a:prstGeom>
        </p:spPr>
        <p:txBody>
          <a:bodyPr vert="horz" lIns="91440">
            <a:noAutofit/>
          </a:bodyPr>
          <a:lstStyle/>
          <a:p>
            <a:pPr marL="320040" lvl="0" indent="-320040" algn="just">
              <a:spcBef>
                <a:spcPct val="20000"/>
              </a:spcBef>
              <a:buClr>
                <a:schemeClr val="accent1"/>
              </a:buClr>
              <a:buSzPct val="70000"/>
              <a:buFont typeface="Wingdings 2"/>
              <a:buChar char=""/>
              <a:defRPr/>
            </a:pPr>
            <a:endParaRPr lang="es-ES" dirty="0">
              <a:solidFill>
                <a:schemeClr val="bg1"/>
              </a:solidFill>
            </a:endParaRPr>
          </a:p>
        </p:txBody>
      </p:sp>
      <p:sp>
        <p:nvSpPr>
          <p:cNvPr id="9" name="AutoShape 2"/>
          <p:cNvSpPr>
            <a:spLocks noChangeArrowheads="1"/>
          </p:cNvSpPr>
          <p:nvPr/>
        </p:nvSpPr>
        <p:spPr bwMode="auto">
          <a:xfrm>
            <a:off x="1000100" y="928670"/>
            <a:ext cx="7643866" cy="1357322"/>
          </a:xfrm>
          <a:prstGeom prst="roundRect">
            <a:avLst>
              <a:gd name="adj" fmla="val 16667"/>
            </a:avLst>
          </a:prstGeom>
          <a:solidFill>
            <a:srgbClr val="DDDDDD"/>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algn="just"/>
            <a:r>
              <a:rPr lang="es-EC" sz="1700" dirty="0" smtClean="0">
                <a:solidFill>
                  <a:schemeClr val="bg1"/>
                </a:solidFill>
              </a:rPr>
              <a:t>La identificación, análisis y evaluación de los riesgos y amenazas, así como de las propias vulnerabilidades, facilitará el posicionamiento ante una necesaria toma de decisión: qué riesgos se pretende eliminar o reducir; que riesgos se están dispuestos a asumir; que riesgos se van a transferir. (Gómez-</a:t>
            </a:r>
            <a:r>
              <a:rPr lang="es-EC" sz="1700" dirty="0" err="1" smtClean="0">
                <a:solidFill>
                  <a:schemeClr val="bg1"/>
                </a:solidFill>
              </a:rPr>
              <a:t>Merelo</a:t>
            </a:r>
            <a:r>
              <a:rPr lang="es-EC" sz="1700" dirty="0" smtClean="0">
                <a:solidFill>
                  <a:schemeClr val="bg1"/>
                </a:solidFill>
              </a:rPr>
              <a:t>, 2001, p.27).</a:t>
            </a:r>
            <a:endParaRPr lang="es-ES" sz="1700" dirty="0" smtClean="0">
              <a:solidFill>
                <a:schemeClr val="bg1"/>
              </a:solidFill>
            </a:endParaRPr>
          </a:p>
          <a:p>
            <a:pPr lvl="0" fontAlgn="base">
              <a:spcBef>
                <a:spcPct val="0"/>
              </a:spcBef>
              <a:spcAft>
                <a:spcPts val="1000"/>
              </a:spcAft>
            </a:pPr>
            <a:endParaRPr kumimoji="0" lang="es-ES" sz="1600" b="1" i="0" u="sng" strike="noStrike" cap="none" normalizeH="0" baseline="0" dirty="0" smtClean="0">
              <a:ln>
                <a:noFill/>
              </a:ln>
              <a:solidFill>
                <a:schemeClr val="bg1"/>
              </a:solidFill>
              <a:effectLst/>
            </a:endParaRPr>
          </a:p>
        </p:txBody>
      </p:sp>
      <p:sp>
        <p:nvSpPr>
          <p:cNvPr id="11" name="AutoShape 2"/>
          <p:cNvSpPr>
            <a:spLocks noChangeArrowheads="1"/>
          </p:cNvSpPr>
          <p:nvPr/>
        </p:nvSpPr>
        <p:spPr bwMode="auto">
          <a:xfrm>
            <a:off x="1000100" y="2571744"/>
            <a:ext cx="7643866" cy="1357322"/>
          </a:xfrm>
          <a:prstGeom prst="roundRect">
            <a:avLst>
              <a:gd name="adj" fmla="val 16667"/>
            </a:avLst>
          </a:prstGeom>
          <a:solidFill>
            <a:srgbClr val="DDDDDD"/>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algn="just"/>
            <a:r>
              <a:rPr lang="es-ES" sz="1600" dirty="0" smtClean="0">
                <a:solidFill>
                  <a:schemeClr val="bg1"/>
                </a:solidFill>
              </a:rPr>
              <a:t>La presencia de incendios forestales, ya sea de manera espontánea o debido a la participación directa de las personas, produce grandes pérdidas, por lo que para poder ejecutarse de mejor manera el trabajo de los bomberos, desde el punto de vista de la Gestión del Riesgo, se requiere de medidas actualizadas.</a:t>
            </a:r>
            <a:endParaRPr kumimoji="0" lang="es-ES" sz="1600" b="1" i="0" u="sng" strike="noStrike" cap="none" normalizeH="0" baseline="0" dirty="0" smtClean="0">
              <a:ln>
                <a:noFill/>
              </a:ln>
              <a:solidFill>
                <a:schemeClr val="bg1"/>
              </a:solidFill>
              <a:effectLst/>
            </a:endParaRPr>
          </a:p>
        </p:txBody>
      </p:sp>
      <p:sp>
        <p:nvSpPr>
          <p:cNvPr id="12" name="AutoShape 2"/>
          <p:cNvSpPr>
            <a:spLocks noChangeArrowheads="1"/>
          </p:cNvSpPr>
          <p:nvPr/>
        </p:nvSpPr>
        <p:spPr bwMode="auto">
          <a:xfrm>
            <a:off x="1000100" y="4214818"/>
            <a:ext cx="7643866" cy="1857388"/>
          </a:xfrm>
          <a:prstGeom prst="roundRect">
            <a:avLst>
              <a:gd name="adj" fmla="val 16667"/>
            </a:avLst>
          </a:prstGeom>
          <a:solidFill>
            <a:srgbClr val="DDDDDD"/>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algn="just"/>
            <a:r>
              <a:rPr lang="es-ES" sz="1700" dirty="0" smtClean="0">
                <a:solidFill>
                  <a:schemeClr val="bg1"/>
                </a:solidFill>
              </a:rPr>
              <a:t>Si bien es cierto el Cuerpo de Bomberos del Distrito Metropolitano de Quito, conjuntamente con otras Instituciones, cuentan con una aceptable capacidad de respuesta frente a riesgos y amenazas de incendios forestales, no es menos cierto que mientras exista la mayor cantidad de estudios actualizados al respecto, relacionados con la implementación de medidas preventivas, se constituirán en aportes actualizados.</a:t>
            </a:r>
            <a:endParaRPr kumimoji="0" lang="es-ES" sz="1700" b="1" i="0" u="sng" strike="noStrike" cap="none" normalizeH="0" baseline="0" dirty="0" smtClean="0">
              <a:ln>
                <a:noFill/>
              </a:ln>
              <a:solidFill>
                <a:schemeClr val="bg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Bottom)">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slide(fromBottom)">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lide(fromBottom)">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785794"/>
          </a:xfrm>
        </p:spPr>
        <p:txBody>
          <a:bodyPr>
            <a:noAutofit/>
          </a:bodyPr>
          <a:lstStyle/>
          <a:p>
            <a:pPr algn="ctr">
              <a:lnSpc>
                <a:spcPct val="150000"/>
              </a:lnSpc>
            </a:pPr>
            <a:r>
              <a:rPr lang="es-ES" sz="4000" cap="all" dirty="0" smtClean="0">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rPr>
              <a:t>FACTIBILIDAD</a:t>
            </a:r>
          </a:p>
        </p:txBody>
      </p:sp>
      <p:sp>
        <p:nvSpPr>
          <p:cNvPr id="4" name="2 Marcador de contenido"/>
          <p:cNvSpPr txBox="1">
            <a:spLocks/>
          </p:cNvSpPr>
          <p:nvPr/>
        </p:nvSpPr>
        <p:spPr>
          <a:xfrm>
            <a:off x="642910" y="2071678"/>
            <a:ext cx="8229600" cy="928694"/>
          </a:xfrm>
          <a:prstGeom prst="rect">
            <a:avLst/>
          </a:prstGeom>
        </p:spPr>
        <p:txBody>
          <a:bodyPr vert="horz" lIns="91440">
            <a:noAutofit/>
          </a:bodyPr>
          <a:lstStyle/>
          <a:p>
            <a:pPr marL="320040" lvl="0" indent="-320040" algn="just">
              <a:spcBef>
                <a:spcPct val="20000"/>
              </a:spcBef>
              <a:buClr>
                <a:schemeClr val="accent1"/>
              </a:buClr>
              <a:buSzPct val="70000"/>
              <a:buFont typeface="Wingdings 2"/>
              <a:buChar char=""/>
              <a:defRPr/>
            </a:pPr>
            <a:endParaRPr lang="es-ES" dirty="0">
              <a:solidFill>
                <a:schemeClr val="bg1"/>
              </a:solidFill>
            </a:endParaRPr>
          </a:p>
        </p:txBody>
      </p:sp>
      <p:sp>
        <p:nvSpPr>
          <p:cNvPr id="7" name="2 Marcador de contenido"/>
          <p:cNvSpPr txBox="1">
            <a:spLocks/>
          </p:cNvSpPr>
          <p:nvPr/>
        </p:nvSpPr>
        <p:spPr>
          <a:xfrm>
            <a:off x="714348" y="2786058"/>
            <a:ext cx="7929618" cy="1428760"/>
          </a:xfrm>
          <a:prstGeom prst="rect">
            <a:avLst/>
          </a:prstGeom>
        </p:spPr>
        <p:txBody>
          <a:bodyPr vert="horz" lIns="91440">
            <a:noAutofit/>
          </a:bodyPr>
          <a:lstStyle/>
          <a:p>
            <a:pPr marL="320040" indent="-320040" algn="just">
              <a:spcBef>
                <a:spcPct val="20000"/>
              </a:spcBef>
              <a:buClr>
                <a:schemeClr val="accent1"/>
              </a:buClr>
              <a:buSzPct val="70000"/>
              <a:defRPr/>
            </a:pPr>
            <a:r>
              <a:rPr lang="es-EC" dirty="0" smtClean="0">
                <a:solidFill>
                  <a:schemeClr val="bg1"/>
                </a:solidFill>
              </a:rPr>
              <a:t>      </a:t>
            </a:r>
            <a:endParaRPr kumimoji="0" lang="es-ES" b="0" i="0" u="none" strike="noStrike" kern="1200" cap="none" spc="0" normalizeH="0" baseline="0" noProof="0" dirty="0">
              <a:ln>
                <a:noFill/>
              </a:ln>
              <a:solidFill>
                <a:schemeClr val="bg1"/>
              </a:solidFill>
              <a:effectLst/>
              <a:uLnTx/>
              <a:uFillTx/>
              <a:latin typeface="+mn-lt"/>
              <a:ea typeface="+mn-ea"/>
              <a:cs typeface="+mn-cs"/>
            </a:endParaRPr>
          </a:p>
        </p:txBody>
      </p:sp>
      <p:sp>
        <p:nvSpPr>
          <p:cNvPr id="9" name="2 Marcador de contenido"/>
          <p:cNvSpPr txBox="1">
            <a:spLocks/>
          </p:cNvSpPr>
          <p:nvPr/>
        </p:nvSpPr>
        <p:spPr>
          <a:xfrm>
            <a:off x="3071802" y="785794"/>
            <a:ext cx="3000396" cy="571504"/>
          </a:xfrm>
          <a:prstGeom prst="rect">
            <a:avLst/>
          </a:prstGeom>
        </p:spPr>
        <p:txBody>
          <a:bodyPr vert="horz" lIns="91440">
            <a:noAutofit/>
          </a:bodyPr>
          <a:lstStyle/>
          <a:p>
            <a:pPr marL="320040" lvl="0" indent="-320040" algn="ctr">
              <a:spcBef>
                <a:spcPct val="20000"/>
              </a:spcBef>
              <a:buClr>
                <a:schemeClr val="accent1"/>
              </a:buClr>
              <a:buSzPct val="70000"/>
            </a:pPr>
            <a:r>
              <a:rPr lang="es-ES" sz="3200" cap="all" dirty="0" smtClean="0">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rPr>
              <a:t>LIMITACIONES</a:t>
            </a:r>
            <a:endParaRPr kumimoji="0" lang="es-ES" sz="32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10" name="AutoShape 2"/>
          <p:cNvSpPr>
            <a:spLocks noChangeArrowheads="1"/>
          </p:cNvSpPr>
          <p:nvPr/>
        </p:nvSpPr>
        <p:spPr bwMode="auto">
          <a:xfrm>
            <a:off x="928662" y="1571612"/>
            <a:ext cx="7643866" cy="1214446"/>
          </a:xfrm>
          <a:prstGeom prst="roundRect">
            <a:avLst>
              <a:gd name="adj" fmla="val 16667"/>
            </a:avLst>
          </a:prstGeom>
          <a:solidFill>
            <a:schemeClr val="accent4">
              <a:lumMod val="60000"/>
              <a:lumOff val="4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algn="just"/>
            <a:r>
              <a:rPr lang="es-ES" sz="1600" dirty="0" smtClean="0">
                <a:solidFill>
                  <a:schemeClr val="bg1"/>
                </a:solidFill>
              </a:rPr>
              <a:t>Si bien es cierto que el presente trabajo pretende estudiar el tema de los incendios forestales y su influencia en el DMQ, se puso especial interés en las consecuencias que se presentan en las parroquias pertenecientes a la Administración Zonal Norte “Eugenio Espejo ” del DMQ</a:t>
            </a:r>
            <a:r>
              <a:rPr lang="es-EC" sz="1600" dirty="0" smtClean="0">
                <a:solidFill>
                  <a:schemeClr val="bg1"/>
                </a:solidFill>
              </a:rPr>
              <a:t>.</a:t>
            </a:r>
            <a:endParaRPr kumimoji="0" lang="es-ES" sz="1600" b="1" i="0" u="sng" strike="noStrike" cap="none" normalizeH="0" baseline="0" dirty="0" smtClean="0">
              <a:ln>
                <a:noFill/>
              </a:ln>
              <a:solidFill>
                <a:schemeClr val="bg1"/>
              </a:solidFill>
              <a:effectLst/>
            </a:endParaRPr>
          </a:p>
        </p:txBody>
      </p:sp>
      <p:sp>
        <p:nvSpPr>
          <p:cNvPr id="13" name="AutoShape 2"/>
          <p:cNvSpPr>
            <a:spLocks noChangeArrowheads="1"/>
          </p:cNvSpPr>
          <p:nvPr/>
        </p:nvSpPr>
        <p:spPr bwMode="auto">
          <a:xfrm>
            <a:off x="928662" y="3071810"/>
            <a:ext cx="7643866" cy="1000132"/>
          </a:xfrm>
          <a:prstGeom prst="roundRect">
            <a:avLst>
              <a:gd name="adj" fmla="val 16667"/>
            </a:avLst>
          </a:prstGeom>
          <a:solidFill>
            <a:schemeClr val="accent4">
              <a:lumMod val="60000"/>
              <a:lumOff val="4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algn="just"/>
            <a:r>
              <a:rPr lang="es-ES" sz="1600" dirty="0" smtClean="0">
                <a:solidFill>
                  <a:schemeClr val="bg1"/>
                </a:solidFill>
              </a:rPr>
              <a:t>De acuerdo al tema propuesto y los objetivos planteados, no se presenta un Manual de Prevención o Capacitación; sino más bien una </a:t>
            </a:r>
            <a:r>
              <a:rPr lang="es-ES" sz="1600" i="1" dirty="0" smtClean="0">
                <a:solidFill>
                  <a:schemeClr val="bg1"/>
                </a:solidFill>
              </a:rPr>
              <a:t>Guía de Actuación para enfrentar los riesgos de incendios forestales, a nivel preventivo, disuasivo y </a:t>
            </a:r>
            <a:r>
              <a:rPr lang="es-ES" sz="1600" i="1" dirty="0" err="1" smtClean="0">
                <a:solidFill>
                  <a:schemeClr val="bg1"/>
                </a:solidFill>
              </a:rPr>
              <a:t>protectivo</a:t>
            </a:r>
            <a:r>
              <a:rPr lang="es-ES" sz="1600" i="1" dirty="0" smtClean="0">
                <a:solidFill>
                  <a:schemeClr val="bg1"/>
                </a:solidFill>
              </a:rPr>
              <a:t>.</a:t>
            </a:r>
            <a:endParaRPr kumimoji="0" lang="es-ES" sz="1600" b="1" i="0" u="sng" strike="noStrike" cap="none" normalizeH="0" baseline="0" dirty="0" smtClean="0">
              <a:ln>
                <a:noFill/>
              </a:ln>
              <a:solidFill>
                <a:schemeClr val="bg1"/>
              </a:solidFill>
              <a:effectLst/>
            </a:endParaRPr>
          </a:p>
        </p:txBody>
      </p:sp>
      <p:sp>
        <p:nvSpPr>
          <p:cNvPr id="15" name="AutoShape 2"/>
          <p:cNvSpPr>
            <a:spLocks noChangeArrowheads="1"/>
          </p:cNvSpPr>
          <p:nvPr/>
        </p:nvSpPr>
        <p:spPr bwMode="auto">
          <a:xfrm>
            <a:off x="928662" y="4429132"/>
            <a:ext cx="7643866" cy="1214446"/>
          </a:xfrm>
          <a:prstGeom prst="roundRect">
            <a:avLst>
              <a:gd name="adj" fmla="val 16667"/>
            </a:avLst>
          </a:prstGeom>
          <a:solidFill>
            <a:schemeClr val="accent4">
              <a:lumMod val="60000"/>
              <a:lumOff val="4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algn="just"/>
            <a:r>
              <a:rPr lang="es-ES" sz="1600" dirty="0" smtClean="0">
                <a:solidFill>
                  <a:schemeClr val="bg1"/>
                </a:solidFill>
              </a:rPr>
              <a:t>En el presente trabajo no se consideró la presentación de un proyecto con datos económico-financieros, ni se consideró el diseño de una campaña de comunicación respecto a la incidencia de los riesgos naturales y </a:t>
            </a:r>
            <a:r>
              <a:rPr lang="es-ES" sz="1600" dirty="0" err="1" smtClean="0">
                <a:solidFill>
                  <a:schemeClr val="bg1"/>
                </a:solidFill>
              </a:rPr>
              <a:t>antropicos</a:t>
            </a:r>
            <a:r>
              <a:rPr lang="es-ES" sz="1600" dirty="0" smtClean="0">
                <a:solidFill>
                  <a:schemeClr val="bg1"/>
                </a:solidFill>
              </a:rPr>
              <a:t> que ocasionan los incendios forestales en el Distrito Metropolitano de Quito.</a:t>
            </a:r>
            <a:endParaRPr kumimoji="0" lang="es-ES" sz="1600" b="1" i="0" u="sng" strike="noStrike" cap="none" normalizeH="0" baseline="0" dirty="0" smtClean="0">
              <a:ln>
                <a:noFill/>
              </a:ln>
              <a:solidFill>
                <a:schemeClr val="bg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slide(fromBottom)">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slide(fromBottom)">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lide(fromBottom)">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0" grpId="0" animBg="1"/>
      <p:bldP spid="13"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8229600" cy="785794"/>
          </a:xfrm>
        </p:spPr>
        <p:txBody>
          <a:bodyPr>
            <a:noAutofit/>
          </a:bodyPr>
          <a:lstStyle/>
          <a:p>
            <a:pPr algn="ctr">
              <a:lnSpc>
                <a:spcPct val="150000"/>
              </a:lnSpc>
            </a:pPr>
            <a:r>
              <a:rPr lang="es-ES" sz="4000" cap="all" dirty="0" smtClean="0">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rPr>
              <a:t>FACTIBILIDAD</a:t>
            </a:r>
          </a:p>
        </p:txBody>
      </p:sp>
      <p:sp>
        <p:nvSpPr>
          <p:cNvPr id="4" name="2 Marcador de contenido"/>
          <p:cNvSpPr txBox="1">
            <a:spLocks/>
          </p:cNvSpPr>
          <p:nvPr/>
        </p:nvSpPr>
        <p:spPr>
          <a:xfrm>
            <a:off x="642910" y="2071678"/>
            <a:ext cx="8229600" cy="928694"/>
          </a:xfrm>
          <a:prstGeom prst="rect">
            <a:avLst/>
          </a:prstGeom>
        </p:spPr>
        <p:txBody>
          <a:bodyPr vert="horz" lIns="91440">
            <a:noAutofit/>
          </a:bodyPr>
          <a:lstStyle/>
          <a:p>
            <a:pPr marL="320040" lvl="0" indent="-320040" algn="just">
              <a:spcBef>
                <a:spcPct val="20000"/>
              </a:spcBef>
              <a:buClr>
                <a:schemeClr val="accent1"/>
              </a:buClr>
              <a:buSzPct val="70000"/>
              <a:buFont typeface="Wingdings 2"/>
              <a:buChar char=""/>
              <a:defRPr/>
            </a:pPr>
            <a:endParaRPr lang="es-ES" dirty="0">
              <a:solidFill>
                <a:schemeClr val="bg1"/>
              </a:solidFill>
            </a:endParaRPr>
          </a:p>
        </p:txBody>
      </p:sp>
      <p:sp>
        <p:nvSpPr>
          <p:cNvPr id="7" name="2 Marcador de contenido"/>
          <p:cNvSpPr txBox="1">
            <a:spLocks/>
          </p:cNvSpPr>
          <p:nvPr/>
        </p:nvSpPr>
        <p:spPr>
          <a:xfrm>
            <a:off x="714348" y="2786058"/>
            <a:ext cx="7929618" cy="1428760"/>
          </a:xfrm>
          <a:prstGeom prst="rect">
            <a:avLst/>
          </a:prstGeom>
        </p:spPr>
        <p:txBody>
          <a:bodyPr vert="horz" lIns="91440">
            <a:noAutofit/>
          </a:bodyPr>
          <a:lstStyle/>
          <a:p>
            <a:pPr marL="320040" indent="-320040" algn="just">
              <a:spcBef>
                <a:spcPct val="20000"/>
              </a:spcBef>
              <a:buClr>
                <a:schemeClr val="accent1"/>
              </a:buClr>
              <a:buSzPct val="70000"/>
              <a:defRPr/>
            </a:pPr>
            <a:r>
              <a:rPr lang="es-EC" dirty="0" smtClean="0">
                <a:solidFill>
                  <a:schemeClr val="bg1"/>
                </a:solidFill>
              </a:rPr>
              <a:t>      </a:t>
            </a:r>
            <a:endParaRPr kumimoji="0" lang="es-ES" b="0" i="0" u="none" strike="noStrike" kern="1200" cap="none" spc="0" normalizeH="0" baseline="0" noProof="0" dirty="0">
              <a:ln>
                <a:noFill/>
              </a:ln>
              <a:solidFill>
                <a:schemeClr val="bg1"/>
              </a:solidFill>
              <a:effectLst/>
              <a:uLnTx/>
              <a:uFillTx/>
              <a:latin typeface="+mn-lt"/>
              <a:ea typeface="+mn-ea"/>
              <a:cs typeface="+mn-cs"/>
            </a:endParaRPr>
          </a:p>
        </p:txBody>
      </p:sp>
      <p:sp>
        <p:nvSpPr>
          <p:cNvPr id="9" name="2 Marcador de contenido"/>
          <p:cNvSpPr txBox="1">
            <a:spLocks/>
          </p:cNvSpPr>
          <p:nvPr/>
        </p:nvSpPr>
        <p:spPr>
          <a:xfrm>
            <a:off x="3071802" y="785794"/>
            <a:ext cx="3000396" cy="571504"/>
          </a:xfrm>
          <a:prstGeom prst="rect">
            <a:avLst/>
          </a:prstGeom>
        </p:spPr>
        <p:txBody>
          <a:bodyPr vert="horz" lIns="91440">
            <a:noAutofit/>
          </a:bodyPr>
          <a:lstStyle/>
          <a:p>
            <a:pPr marL="320040" lvl="0" indent="-320040" algn="ctr">
              <a:spcBef>
                <a:spcPct val="20000"/>
              </a:spcBef>
              <a:buClr>
                <a:schemeClr val="accent1"/>
              </a:buClr>
              <a:buSzPct val="70000"/>
            </a:pPr>
            <a:r>
              <a:rPr lang="es-ES" sz="3200" cap="all" dirty="0" smtClean="0">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rPr>
              <a:t>técnica</a:t>
            </a:r>
            <a:endParaRPr kumimoji="0" lang="es-ES" sz="32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10" name="2 Marcador de contenido"/>
          <p:cNvSpPr txBox="1">
            <a:spLocks/>
          </p:cNvSpPr>
          <p:nvPr/>
        </p:nvSpPr>
        <p:spPr>
          <a:xfrm>
            <a:off x="3071802" y="2857496"/>
            <a:ext cx="3000396" cy="571504"/>
          </a:xfrm>
          <a:prstGeom prst="rect">
            <a:avLst/>
          </a:prstGeom>
        </p:spPr>
        <p:txBody>
          <a:bodyPr vert="horz" lIns="91440">
            <a:noAutofit/>
          </a:bodyPr>
          <a:lstStyle/>
          <a:p>
            <a:pPr marL="320040" lvl="0" indent="-320040" algn="ctr">
              <a:spcBef>
                <a:spcPct val="20000"/>
              </a:spcBef>
              <a:buClr>
                <a:schemeClr val="accent1"/>
              </a:buClr>
              <a:buSzPct val="70000"/>
            </a:pPr>
            <a:r>
              <a:rPr lang="es-ES" sz="3200" cap="all" dirty="0" smtClean="0">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rPr>
              <a:t>económica</a:t>
            </a:r>
            <a:endParaRPr kumimoji="0" lang="es-ES" sz="32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11" name="2 Marcador de contenido"/>
          <p:cNvSpPr txBox="1">
            <a:spLocks/>
          </p:cNvSpPr>
          <p:nvPr/>
        </p:nvSpPr>
        <p:spPr>
          <a:xfrm>
            <a:off x="3071802" y="4714884"/>
            <a:ext cx="3000396" cy="571504"/>
          </a:xfrm>
          <a:prstGeom prst="rect">
            <a:avLst/>
          </a:prstGeom>
        </p:spPr>
        <p:txBody>
          <a:bodyPr vert="horz" lIns="91440">
            <a:noAutofit/>
          </a:bodyPr>
          <a:lstStyle/>
          <a:p>
            <a:pPr marL="320040" lvl="0" indent="-320040" algn="ctr">
              <a:spcBef>
                <a:spcPct val="20000"/>
              </a:spcBef>
              <a:buClr>
                <a:schemeClr val="accent1"/>
              </a:buClr>
              <a:buSzPct val="70000"/>
            </a:pPr>
            <a:r>
              <a:rPr lang="es-ES" sz="3200" cap="all" dirty="0" smtClean="0">
                <a:solidFill>
                  <a:srgbClr val="FF000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rPr>
              <a:t>política</a:t>
            </a:r>
            <a:endParaRPr kumimoji="0" lang="es-ES" sz="32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12" name="AutoShape 2"/>
          <p:cNvSpPr>
            <a:spLocks noChangeArrowheads="1"/>
          </p:cNvSpPr>
          <p:nvPr/>
        </p:nvSpPr>
        <p:spPr bwMode="auto">
          <a:xfrm>
            <a:off x="857224" y="1500174"/>
            <a:ext cx="7643866" cy="1214446"/>
          </a:xfrm>
          <a:prstGeom prst="roundRect">
            <a:avLst>
              <a:gd name="adj" fmla="val 16667"/>
            </a:avLst>
          </a:prstGeom>
          <a:solidFill>
            <a:schemeClr val="tx2"/>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algn="just"/>
            <a:r>
              <a:rPr lang="es-ES" sz="1600" dirty="0" smtClean="0">
                <a:solidFill>
                  <a:schemeClr val="bg1"/>
                </a:solidFill>
              </a:rPr>
              <a:t>Metodológicamente se requirió de la aplicación de técnicas e instrumentos de investigación de campo (encuestas, entrevistas, observaciones personales). Existió la posibilidad de tener acceso a bases de datos estadísticos y material de fotografías satelitales, además de acceso a áreas con antecedentes afines al tema.</a:t>
            </a:r>
            <a:endParaRPr kumimoji="0" lang="es-ES" sz="1600" b="1" i="0" u="sng" strike="noStrike" cap="none" normalizeH="0" baseline="0" dirty="0" smtClean="0">
              <a:ln>
                <a:noFill/>
              </a:ln>
              <a:solidFill>
                <a:schemeClr val="bg1"/>
              </a:solidFill>
              <a:effectLst/>
            </a:endParaRPr>
          </a:p>
        </p:txBody>
      </p:sp>
      <p:sp>
        <p:nvSpPr>
          <p:cNvPr id="15" name="AutoShape 2"/>
          <p:cNvSpPr>
            <a:spLocks noChangeArrowheads="1"/>
          </p:cNvSpPr>
          <p:nvPr/>
        </p:nvSpPr>
        <p:spPr bwMode="auto">
          <a:xfrm>
            <a:off x="857224" y="3429000"/>
            <a:ext cx="7643866" cy="1214446"/>
          </a:xfrm>
          <a:prstGeom prst="roundRect">
            <a:avLst>
              <a:gd name="adj" fmla="val 16667"/>
            </a:avLst>
          </a:prstGeom>
          <a:solidFill>
            <a:schemeClr val="tx2"/>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algn="just"/>
            <a:r>
              <a:rPr lang="es-ES" sz="1600" dirty="0" smtClean="0">
                <a:solidFill>
                  <a:schemeClr val="bg1"/>
                </a:solidFill>
              </a:rPr>
              <a:t>Considerando el levantamiento de información de campo en un área geográfica dentro del norte del DMQ, lo cual implicó una logística adecuada, además de los materiales para dicho operativo, se consideró que los gastos efectuados se encontraban al alcance del investigador.</a:t>
            </a:r>
            <a:endParaRPr kumimoji="0" lang="es-ES" sz="1600" b="1" i="0" u="sng" strike="noStrike" cap="none" normalizeH="0" baseline="0" dirty="0" smtClean="0">
              <a:ln>
                <a:noFill/>
              </a:ln>
              <a:solidFill>
                <a:schemeClr val="bg1"/>
              </a:solidFill>
              <a:effectLst/>
            </a:endParaRPr>
          </a:p>
        </p:txBody>
      </p:sp>
      <p:sp>
        <p:nvSpPr>
          <p:cNvPr id="16" name="AutoShape 2"/>
          <p:cNvSpPr>
            <a:spLocks noChangeArrowheads="1"/>
          </p:cNvSpPr>
          <p:nvPr/>
        </p:nvSpPr>
        <p:spPr bwMode="auto">
          <a:xfrm>
            <a:off x="857224" y="5357826"/>
            <a:ext cx="7643866" cy="1214446"/>
          </a:xfrm>
          <a:prstGeom prst="roundRect">
            <a:avLst>
              <a:gd name="adj" fmla="val 16667"/>
            </a:avLst>
          </a:prstGeom>
          <a:solidFill>
            <a:schemeClr val="tx2"/>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algn="just"/>
            <a:r>
              <a:rPr lang="es-ES" sz="1600" dirty="0" smtClean="0">
                <a:solidFill>
                  <a:schemeClr val="bg1"/>
                </a:solidFill>
              </a:rPr>
              <a:t>Dado el acceso que se tuvo, tanto a nivel operativo como administrativo, ya sea en el B. Cuerpo de Bomberos o en la Secretaria del Ambiente del I. Municipio del DMQ; se puede decir que existió el apoyo que se requería, por parte de las instituciones públicas correspondientes.</a:t>
            </a:r>
            <a:endParaRPr kumimoji="0" lang="es-ES" sz="1600" b="1" i="0" u="sng" strike="noStrike" cap="none" normalizeH="0" baseline="0" dirty="0" smtClean="0">
              <a:ln>
                <a:noFill/>
              </a:ln>
              <a:solidFill>
                <a:schemeClr val="bg1"/>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slide(fromBottom)">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slide(fromBottom)">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slide(fromBottom)">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build="p"/>
      <p:bldP spid="10" grpId="0" build="p"/>
      <p:bldP spid="11" grpId="0" build="p"/>
      <p:bldP spid="12" grpId="0" animBg="1"/>
      <p:bldP spid="15"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214546" y="0"/>
            <a:ext cx="5148064" cy="707886"/>
          </a:xfrm>
          <a:prstGeom prst="rect">
            <a:avLst/>
          </a:prstGeom>
          <a:noFill/>
          <a:ln w="9525">
            <a:noFill/>
            <a:miter lim="800000"/>
            <a:headEnd/>
            <a:tailEnd/>
          </a:ln>
          <a:effectLst/>
        </p:spPr>
        <p:txBody>
          <a:bodyPr wrap="square" anchor="ctr">
            <a:spAutoFit/>
          </a:bodyPr>
          <a:lstStyle/>
          <a:p>
            <a:pPr algn="ctr">
              <a:spcBef>
                <a:spcPct val="0"/>
              </a:spcBef>
            </a:pPr>
            <a:r>
              <a:rPr lang="es-EC" sz="4000" b="1" cap="all" dirty="0" smtClean="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rPr>
              <a:t>Objetivos</a:t>
            </a:r>
            <a:endParaRPr lang="es-EC" sz="4000" b="1" cap="all" dirty="0">
              <a:ln w="500">
                <a:solidFill>
                  <a:schemeClr val="tx2">
                    <a:shade val="20000"/>
                    <a:satMod val="350000"/>
                  </a:schemeClr>
                </a:solidFill>
              </a:ln>
              <a:solidFill>
                <a:srgbClr val="00B0F0"/>
              </a:solidFill>
              <a:effectLst>
                <a:outerShdw blurRad="30000" dist="30000" dir="2700000" algn="tl" rotWithShape="0">
                  <a:schemeClr val="bg2">
                    <a:shade val="45000"/>
                    <a:satMod val="150000"/>
                    <a:alpha val="90000"/>
                  </a:schemeClr>
                </a:outerShdw>
                <a:reflection blurRad="12000" stA="25000" endPos="49000" dist="5000" dir="5400000" sy="-100000" algn="bl" rotWithShape="0"/>
              </a:effectLst>
              <a:latin typeface="+mj-lt"/>
              <a:ea typeface="+mj-ea"/>
              <a:cs typeface="+mj-cs"/>
            </a:endParaRPr>
          </a:p>
        </p:txBody>
      </p:sp>
      <p:sp>
        <p:nvSpPr>
          <p:cNvPr id="5" name="4 Rectángulo"/>
          <p:cNvSpPr/>
          <p:nvPr/>
        </p:nvSpPr>
        <p:spPr>
          <a:xfrm>
            <a:off x="3286116" y="2786058"/>
            <a:ext cx="2714644" cy="523220"/>
          </a:xfrm>
          <a:prstGeom prst="rect">
            <a:avLst/>
          </a:prstGeom>
        </p:spPr>
        <p:txBody>
          <a:bodyPr wrap="square">
            <a:spAutoFit/>
          </a:bodyPr>
          <a:lstStyle/>
          <a:p>
            <a:pPr algn="ctr"/>
            <a:r>
              <a:rPr lang="es-ES" sz="2800" b="1" dirty="0" smtClean="0">
                <a:ln w="1905"/>
                <a:solidFill>
                  <a:sysClr val="windowText" lastClr="000000"/>
                </a:solidFill>
                <a:effectLst>
                  <a:innerShdw blurRad="69850" dist="43180" dir="5400000">
                    <a:srgbClr val="000000">
                      <a:alpha val="65000"/>
                    </a:srgbClr>
                  </a:innerShdw>
                </a:effectLst>
              </a:rPr>
              <a:t> </a:t>
            </a:r>
            <a:r>
              <a:rPr lang="es-ES" sz="2800" b="1" u="sng" dirty="0" smtClean="0">
                <a:ln w="1905"/>
                <a:solidFill>
                  <a:srgbClr val="FF0000"/>
                </a:solidFill>
                <a:effectLst>
                  <a:innerShdw blurRad="69850" dist="43180" dir="5400000">
                    <a:srgbClr val="000000">
                      <a:alpha val="65000"/>
                    </a:srgbClr>
                  </a:innerShdw>
                </a:effectLst>
              </a:rPr>
              <a:t>ESPECÍFICOS</a:t>
            </a:r>
            <a:endParaRPr lang="es-ES" sz="2800" b="1" dirty="0">
              <a:solidFill>
                <a:srgbClr val="FF0000"/>
              </a:solidFill>
            </a:endParaRPr>
          </a:p>
        </p:txBody>
      </p:sp>
      <p:sp>
        <p:nvSpPr>
          <p:cNvPr id="6" name="5 Rectángulo"/>
          <p:cNvSpPr/>
          <p:nvPr/>
        </p:nvSpPr>
        <p:spPr>
          <a:xfrm>
            <a:off x="714348" y="4286256"/>
            <a:ext cx="7858180" cy="877163"/>
          </a:xfrm>
          <a:prstGeom prst="rect">
            <a:avLst/>
          </a:prstGeom>
          <a:solidFill>
            <a:schemeClr val="accent3">
              <a:lumMod val="60000"/>
              <a:lumOff val="40000"/>
            </a:schemeClr>
          </a:solidFill>
          <a:ln>
            <a:solidFill>
              <a:schemeClr val="accent3">
                <a:lumMod val="50000"/>
              </a:schemeClr>
            </a:solidFill>
          </a:ln>
        </p:spPr>
        <p:txBody>
          <a:bodyPr wrap="square">
            <a:spAutoFit/>
          </a:bodyPr>
          <a:lstStyle/>
          <a:p>
            <a:pPr lvl="0" algn="just">
              <a:buFont typeface="Wingdings" pitchFamily="2" charset="2"/>
              <a:buChar char="q"/>
            </a:pPr>
            <a:r>
              <a:rPr lang="es-EC" sz="1700" dirty="0" smtClean="0">
                <a:solidFill>
                  <a:schemeClr val="bg1"/>
                </a:solidFill>
              </a:rPr>
              <a:t>Diagnosticar la situación actual respecto a la incidencia de riesgos de incendios a las cuales están expuestas las áreas forestales en el sector norte del Distrito Metropolitano de Quito .</a:t>
            </a:r>
            <a:endParaRPr lang="es-ES" sz="1700" dirty="0">
              <a:solidFill>
                <a:schemeClr val="bg1"/>
              </a:solidFill>
            </a:endParaRPr>
          </a:p>
        </p:txBody>
      </p:sp>
      <p:sp>
        <p:nvSpPr>
          <p:cNvPr id="7" name="6 Rectángulo"/>
          <p:cNvSpPr/>
          <p:nvPr/>
        </p:nvSpPr>
        <p:spPr>
          <a:xfrm>
            <a:off x="714348" y="5286388"/>
            <a:ext cx="7858180" cy="615553"/>
          </a:xfrm>
          <a:prstGeom prst="rect">
            <a:avLst/>
          </a:prstGeom>
          <a:solidFill>
            <a:schemeClr val="accent5">
              <a:lumMod val="20000"/>
              <a:lumOff val="80000"/>
            </a:schemeClr>
          </a:solidFill>
          <a:ln>
            <a:solidFill>
              <a:schemeClr val="accent5">
                <a:lumMod val="75000"/>
              </a:schemeClr>
            </a:solidFill>
          </a:ln>
        </p:spPr>
        <p:txBody>
          <a:bodyPr wrap="square">
            <a:spAutoFit/>
          </a:bodyPr>
          <a:lstStyle/>
          <a:p>
            <a:pPr algn="just">
              <a:buFont typeface="Wingdings" pitchFamily="2" charset="2"/>
              <a:buChar char="q"/>
            </a:pPr>
            <a:r>
              <a:rPr lang="es-EC" sz="1700" dirty="0" smtClean="0">
                <a:solidFill>
                  <a:schemeClr val="bg1"/>
                </a:solidFill>
              </a:rPr>
              <a:t>Analizar las normativas nacionales e internacionales relacionadas con los lineamientos técnicos orientados a la prevención de incendios forestales.</a:t>
            </a:r>
            <a:endParaRPr lang="es-ES" sz="1700" dirty="0">
              <a:solidFill>
                <a:schemeClr val="bg1"/>
              </a:solidFill>
            </a:endParaRPr>
          </a:p>
        </p:txBody>
      </p:sp>
      <p:sp>
        <p:nvSpPr>
          <p:cNvPr id="8" name="7 Rectángulo"/>
          <p:cNvSpPr/>
          <p:nvPr/>
        </p:nvSpPr>
        <p:spPr>
          <a:xfrm>
            <a:off x="714348" y="3286124"/>
            <a:ext cx="7858180" cy="877163"/>
          </a:xfrm>
          <a:prstGeom prst="rect">
            <a:avLst/>
          </a:prstGeom>
          <a:solidFill>
            <a:srgbClr val="EAEAEA"/>
          </a:solidFill>
          <a:ln>
            <a:solidFill>
              <a:schemeClr val="tx1">
                <a:lumMod val="65000"/>
              </a:schemeClr>
            </a:solidFill>
          </a:ln>
        </p:spPr>
        <p:txBody>
          <a:bodyPr wrap="square">
            <a:spAutoFit/>
          </a:bodyPr>
          <a:lstStyle/>
          <a:p>
            <a:pPr algn="just">
              <a:buFont typeface="Wingdings" pitchFamily="2" charset="2"/>
              <a:buChar char="q"/>
            </a:pPr>
            <a:r>
              <a:rPr lang="es-EC" sz="1700" dirty="0" smtClean="0">
                <a:solidFill>
                  <a:schemeClr val="bg1"/>
                </a:solidFill>
              </a:rPr>
              <a:t>Recopilar información teórica afín al tema de estudio, además de datos estadísticos relacionados con la ocurrencia de incendios forestales, dentro del contexto del norte del Distrito Metropolitano de Quito.</a:t>
            </a:r>
            <a:r>
              <a:rPr lang="es-ES" sz="1700" dirty="0" smtClean="0">
                <a:ln w="1905"/>
                <a:solidFill>
                  <a:schemeClr val="bg1"/>
                </a:solidFill>
                <a:effectLst>
                  <a:innerShdw blurRad="69850" dist="43180" dir="5400000">
                    <a:srgbClr val="000000">
                      <a:alpha val="65000"/>
                    </a:srgbClr>
                  </a:innerShdw>
                </a:effectLst>
              </a:rPr>
              <a:t> </a:t>
            </a:r>
            <a:endParaRPr lang="es-ES" sz="1700" dirty="0">
              <a:solidFill>
                <a:schemeClr val="bg1"/>
              </a:solidFill>
            </a:endParaRPr>
          </a:p>
        </p:txBody>
      </p:sp>
      <p:sp>
        <p:nvSpPr>
          <p:cNvPr id="19457" name="Rectangle 1"/>
          <p:cNvSpPr>
            <a:spLocks noChangeArrowheads="1"/>
          </p:cNvSpPr>
          <p:nvPr/>
        </p:nvSpPr>
        <p:spPr bwMode="auto">
          <a:xfrm>
            <a:off x="785786" y="1174608"/>
            <a:ext cx="7786742" cy="1661993"/>
          </a:xfrm>
          <a:prstGeom prst="rect">
            <a:avLst/>
          </a:prstGeom>
          <a:solidFill>
            <a:schemeClr val="accent4">
              <a:lumMod val="60000"/>
              <a:lumOff val="40000"/>
            </a:schemeClr>
          </a:solidFill>
          <a:ln w="9525">
            <a:solidFill>
              <a:schemeClr val="accent4">
                <a:lumMod val="75000"/>
              </a:schemeClr>
            </a:solid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lang="es-ES" sz="1700" dirty="0" smtClean="0">
                <a:solidFill>
                  <a:schemeClr val="bg1"/>
                </a:solidFill>
              </a:rPr>
              <a:t>Determinar la incidencia de las amenazas de origen natural o antrópico en la ocurrencia de incendios forestales en el DMQ, mediante la actualización de información que permita conocer los efectos económicos, sociales y ecológicos, como consecuencia de incendios forestales en el sector norte del Distrito Metropolitano de Quito (Administración Zonal Eugenio Espejo), con el fin de establecer una propuesta integral.</a:t>
            </a:r>
          </a:p>
        </p:txBody>
      </p:sp>
      <p:sp>
        <p:nvSpPr>
          <p:cNvPr id="12" name="11 Rectángulo"/>
          <p:cNvSpPr/>
          <p:nvPr/>
        </p:nvSpPr>
        <p:spPr>
          <a:xfrm>
            <a:off x="3929058" y="642918"/>
            <a:ext cx="1834156" cy="584775"/>
          </a:xfrm>
          <a:prstGeom prst="rect">
            <a:avLst/>
          </a:prstGeom>
        </p:spPr>
        <p:txBody>
          <a:bodyPr wrap="none">
            <a:spAutoFit/>
          </a:bodyPr>
          <a:lstStyle/>
          <a:p>
            <a:r>
              <a:rPr lang="es-ES" sz="2800" b="1" u="sng" dirty="0" smtClean="0">
                <a:ln w="1905"/>
                <a:solidFill>
                  <a:srgbClr val="FF0000"/>
                </a:solidFill>
                <a:effectLst>
                  <a:innerShdw blurRad="69850" dist="43180" dir="5400000">
                    <a:srgbClr val="000000">
                      <a:alpha val="65000"/>
                    </a:srgbClr>
                  </a:innerShdw>
                </a:effectLst>
              </a:rPr>
              <a:t>GENERAL</a:t>
            </a:r>
            <a:r>
              <a:rPr lang="es-ES" sz="3200" b="1" u="sng" dirty="0" smtClean="0">
                <a:ln w="1905"/>
                <a:solidFill>
                  <a:srgbClr val="FF0000"/>
                </a:solidFill>
                <a:effectLst>
                  <a:innerShdw blurRad="69850" dist="43180" dir="5400000">
                    <a:srgbClr val="000000">
                      <a:alpha val="65000"/>
                    </a:srgbClr>
                  </a:innerShdw>
                </a:effectLst>
              </a:rPr>
              <a:t> </a:t>
            </a:r>
            <a:endParaRPr lang="es-ES" sz="3200" b="1" u="sng" dirty="0">
              <a:solidFill>
                <a:srgbClr val="FF0000"/>
              </a:solidFill>
            </a:endParaRPr>
          </a:p>
        </p:txBody>
      </p:sp>
      <p:sp>
        <p:nvSpPr>
          <p:cNvPr id="9" name="8 Rectángulo"/>
          <p:cNvSpPr/>
          <p:nvPr/>
        </p:nvSpPr>
        <p:spPr>
          <a:xfrm>
            <a:off x="714348" y="6028157"/>
            <a:ext cx="7858180" cy="615553"/>
          </a:xfrm>
          <a:prstGeom prst="rect">
            <a:avLst/>
          </a:prstGeom>
          <a:solidFill>
            <a:schemeClr val="accent4">
              <a:lumMod val="60000"/>
              <a:lumOff val="40000"/>
            </a:schemeClr>
          </a:solidFill>
          <a:ln>
            <a:solidFill>
              <a:srgbClr val="FFCC66"/>
            </a:solidFill>
          </a:ln>
        </p:spPr>
        <p:txBody>
          <a:bodyPr wrap="square">
            <a:spAutoFit/>
          </a:bodyPr>
          <a:lstStyle/>
          <a:p>
            <a:pPr algn="just">
              <a:buFont typeface="Wingdings" pitchFamily="2" charset="2"/>
              <a:buChar char="q"/>
            </a:pPr>
            <a:r>
              <a:rPr lang="es-EC" sz="1700" dirty="0" smtClean="0">
                <a:solidFill>
                  <a:schemeClr val="bg1"/>
                </a:solidFill>
              </a:rPr>
              <a:t>Establecer una propuesta integral basada en la difusión de información técnica y legal.</a:t>
            </a:r>
            <a:endParaRPr lang="es-ES" sz="17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45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animBg="1"/>
      <p:bldP spid="19457" grpId="0" animBg="1"/>
      <p:bldP spid="12" grpId="0"/>
      <p:bldP spid="9" grpId="0" animBg="1"/>
    </p:bldLst>
  </p:timing>
</p:sld>
</file>

<file path=ppt/theme/theme1.xml><?xml version="1.0" encoding="utf-8"?>
<a:theme xmlns:a="http://schemas.openxmlformats.org/drawingml/2006/main" name="Deluxe">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Deluxe">
      <a:maj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新魏"/>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2599</TotalTime>
  <Words>4297</Words>
  <Application>Microsoft Office PowerPoint</Application>
  <PresentationFormat>Presentación en pantalla (4:3)</PresentationFormat>
  <Paragraphs>423</Paragraphs>
  <Slides>37</Slides>
  <Notes>2</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Deluxe</vt:lpstr>
      <vt:lpstr>Diapositiva 1</vt:lpstr>
      <vt:lpstr>Diapositiva 2</vt:lpstr>
      <vt:lpstr>Diapositiva 3</vt:lpstr>
      <vt:lpstr>Diapositiva 4</vt:lpstr>
      <vt:lpstr>Diapositiva 5</vt:lpstr>
      <vt:lpstr>Justificación</vt:lpstr>
      <vt:lpstr>FACTIBILIDAD</vt:lpstr>
      <vt:lpstr>FACTIBILIDAD</vt:lpstr>
      <vt:lpstr>Diapositiva 9</vt:lpstr>
      <vt:lpstr>Diapositiva 10</vt:lpstr>
      <vt:lpstr>Diapositiva 11</vt:lpstr>
      <vt:lpstr>Diapositiva 12</vt:lpstr>
      <vt:lpstr>Diapositiva 13</vt:lpstr>
      <vt:lpstr>MARCO LEGAL       </vt:lpstr>
      <vt:lpstr>MARCO REFERENCIAL</vt:lpstr>
      <vt:lpstr>Diapositiva 16</vt:lpstr>
      <vt:lpstr>POBLACION  y  MUESTRA        </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vector>
  </TitlesOfParts>
  <Company>SoftPack©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UNIVERSIDAD POLITÉCNICA SALESIANA FACULTAD DE CIENCIAS SOCIALES DEL COMPORTAMIENTO HUMANO Y DE LA EDUCACIÓN CARRRERA DE PEDAGOGÍA TEMA: ESTIMULACIÓN DE LA CREATIVIDAD, A TRAVÉS DE TÉCNICAS GRAFOPLÁSTICAS, PARA NIÑOS/AS  DE 4 AÑOS DE EDAD EN EL CENTRO EDUCATIVO ANATOLY LUNACHARSKY EN LA CUIDAD DE QUITO ELABORADO POR: MARÍA JOSÉ MONCAYO MANCERO DIRECTOR DE TESIS: DRA. MYRIAM ARGUELLO QUITO, 2012 </dc:title>
  <dc:creator>...</dc:creator>
  <cp:lastModifiedBy>Windows XP</cp:lastModifiedBy>
  <cp:revision>278</cp:revision>
  <dcterms:created xsi:type="dcterms:W3CDTF">2012-09-21T22:42:30Z</dcterms:created>
  <dcterms:modified xsi:type="dcterms:W3CDTF">2013-08-08T23:25:24Z</dcterms:modified>
</cp:coreProperties>
</file>