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charts/chart10.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57" r:id="rId2"/>
    <p:sldId id="263" r:id="rId3"/>
    <p:sldId id="327" r:id="rId4"/>
    <p:sldId id="264" r:id="rId5"/>
    <p:sldId id="265" r:id="rId6"/>
    <p:sldId id="266" r:id="rId7"/>
    <p:sldId id="267" r:id="rId8"/>
    <p:sldId id="268" r:id="rId9"/>
    <p:sldId id="332" r:id="rId10"/>
    <p:sldId id="333" r:id="rId11"/>
    <p:sldId id="270" r:id="rId12"/>
    <p:sldId id="269" r:id="rId13"/>
    <p:sldId id="271" r:id="rId14"/>
    <p:sldId id="274" r:id="rId15"/>
    <p:sldId id="313" r:id="rId16"/>
    <p:sldId id="314" r:id="rId17"/>
    <p:sldId id="316" r:id="rId18"/>
    <p:sldId id="281" r:id="rId19"/>
    <p:sldId id="311" r:id="rId20"/>
    <p:sldId id="288" r:id="rId21"/>
    <p:sldId id="286" r:id="rId22"/>
    <p:sldId id="309" r:id="rId23"/>
    <p:sldId id="291" r:id="rId24"/>
    <p:sldId id="290" r:id="rId25"/>
    <p:sldId id="282" r:id="rId26"/>
    <p:sldId id="293" r:id="rId27"/>
    <p:sldId id="294" r:id="rId28"/>
    <p:sldId id="337" r:id="rId29"/>
    <p:sldId id="328" r:id="rId30"/>
    <p:sldId id="335" r:id="rId31"/>
    <p:sldId id="336" r:id="rId32"/>
    <p:sldId id="330" r:id="rId33"/>
    <p:sldId id="331" r:id="rId34"/>
    <p:sldId id="283" r:id="rId35"/>
    <p:sldId id="298" r:id="rId36"/>
    <p:sldId id="299" r:id="rId37"/>
    <p:sldId id="300" r:id="rId38"/>
    <p:sldId id="301" r:id="rId39"/>
    <p:sldId id="302" r:id="rId40"/>
    <p:sldId id="303" r:id="rId41"/>
    <p:sldId id="304" r:id="rId42"/>
    <p:sldId id="305" r:id="rId43"/>
    <p:sldId id="306" r:id="rId44"/>
    <p:sldId id="307" r:id="rId45"/>
    <p:sldId id="308" r:id="rId46"/>
    <p:sldId id="284" r:id="rId47"/>
    <p:sldId id="321" r:id="rId48"/>
    <p:sldId id="322" r:id="rId49"/>
    <p:sldId id="323" r:id="rId50"/>
    <p:sldId id="277" r:id="rId51"/>
    <p:sldId id="325" r:id="rId52"/>
    <p:sldId id="278" r:id="rId53"/>
    <p:sldId id="279" r:id="rId54"/>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7F95"/>
    <a:srgbClr val="6B8537"/>
    <a:srgbClr val="F8F200"/>
    <a:srgbClr val="EAE51E"/>
    <a:srgbClr val="E2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07" autoAdjust="0"/>
    <p:restoredTop sz="94660"/>
  </p:normalViewPr>
  <p:slideViewPr>
    <p:cSldViewPr snapToGrid="0" snapToObjects="1">
      <p:cViewPr varScale="1">
        <p:scale>
          <a:sx n="70" d="100"/>
          <a:sy n="70" d="100"/>
        </p:scale>
        <p:origin x="1374"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oleObject" Target="ANDRES%20Z:tesis%20octubre%20nuevo:Datos%20equipo.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oleObject" Target="file:///E:\Revision\tesis%20octubre%20nuevo\Coplementos%20de%20tesis%20realizados\Datos%20equipo.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ANDRES%20Z:tesis%20octubre%20nuevo:Datos%20equipo.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ANDRES%20Z:tesis%20octubre%20nuevo:Datos%20equipo.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ANDRES%20Z:tesis%20octubre%20nuevo:Datos%20equipo.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ANDRES%20Z:tesis%20octubre%20nuevo:Datos%20equipo.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ANDRES%20Z:tesis%20octubre%20nuevo:Datos%20equipo.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ANDRES%20Z:tesis%20octubre%20nuevo:Datos%20equipo.xlsx"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file:///K:\tesis%20octubre%20nuevo\Datos%20equipo.xlsx"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1" Type="http://schemas.openxmlformats.org/officeDocument/2006/relationships/oleObject" Target="file:///E:\Revision\tesis%20octubre%20nuevo\Coplementos%20de%20tesis%20realizados\Datos%20equip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34"/>
    </mc:Choice>
    <mc:Fallback>
      <c:style val="34"/>
    </mc:Fallback>
  </mc:AlternateContent>
  <c:clrMapOvr bg1="lt1" tx1="dk1" bg2="lt2" tx2="dk2" accent1="accent1" accent2="accent2" accent3="accent3" accent4="accent4" accent5="accent5" accent6="accent6" hlink="hlink" folHlink="folHlink"/>
  <c:chart>
    <c:title>
      <c:tx>
        <c:rich>
          <a:bodyPr/>
          <a:lstStyle/>
          <a:p>
            <a:pPr>
              <a:defRPr/>
            </a:pPr>
            <a:r>
              <a:rPr lang="es-ES"/>
              <a:t>¿Se ha lesionado?</a:t>
            </a:r>
          </a:p>
        </c:rich>
      </c:tx>
      <c:overlay val="0"/>
    </c:title>
    <c:autoTitleDeleted val="0"/>
    <c:plotArea>
      <c:layout/>
      <c:barChart>
        <c:barDir val="bar"/>
        <c:grouping val="stacked"/>
        <c:varyColors val="0"/>
        <c:ser>
          <c:idx val="0"/>
          <c:order val="0"/>
          <c:invertIfNegative val="0"/>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Encuesta!$H$4:$H$5</c:f>
              <c:strCache>
                <c:ptCount val="2"/>
                <c:pt idx="0">
                  <c:v>SI</c:v>
                </c:pt>
                <c:pt idx="1">
                  <c:v>NO</c:v>
                </c:pt>
              </c:strCache>
            </c:strRef>
          </c:cat>
          <c:val>
            <c:numRef>
              <c:f>Encuesta!$I$4:$I$5</c:f>
              <c:numCache>
                <c:formatCode>0.0%</c:formatCode>
                <c:ptCount val="2"/>
                <c:pt idx="0">
                  <c:v>0.72199999999999998</c:v>
                </c:pt>
                <c:pt idx="1">
                  <c:v>0.27800000000000002</c:v>
                </c:pt>
              </c:numCache>
            </c:numRef>
          </c:val>
        </c:ser>
        <c:dLbls>
          <c:showLegendKey val="0"/>
          <c:showVal val="0"/>
          <c:showCatName val="0"/>
          <c:showSerName val="0"/>
          <c:showPercent val="0"/>
          <c:showBubbleSize val="0"/>
        </c:dLbls>
        <c:gapWidth val="300"/>
        <c:axId val="192324048"/>
        <c:axId val="192329536"/>
      </c:barChart>
      <c:catAx>
        <c:axId val="192324048"/>
        <c:scaling>
          <c:orientation val="minMax"/>
        </c:scaling>
        <c:delete val="0"/>
        <c:axPos val="l"/>
        <c:numFmt formatCode="General" sourceLinked="0"/>
        <c:majorTickMark val="none"/>
        <c:minorTickMark val="none"/>
        <c:tickLblPos val="nextTo"/>
        <c:crossAx val="192329536"/>
        <c:crosses val="autoZero"/>
        <c:auto val="1"/>
        <c:lblAlgn val="ctr"/>
        <c:lblOffset val="100"/>
        <c:noMultiLvlLbl val="0"/>
      </c:catAx>
      <c:valAx>
        <c:axId val="192329536"/>
        <c:scaling>
          <c:orientation val="minMax"/>
        </c:scaling>
        <c:delete val="0"/>
        <c:axPos val="b"/>
        <c:majorGridlines/>
        <c:numFmt formatCode="0%" sourceLinked="0"/>
        <c:majorTickMark val="none"/>
        <c:minorTickMark val="none"/>
        <c:tickLblPos val="nextTo"/>
        <c:crossAx val="192324048"/>
        <c:crosses val="autoZero"/>
        <c:crossBetween val="between"/>
      </c:valAx>
    </c:plotArea>
    <c:plotVisOnly val="1"/>
    <c:dispBlanksAs val="gap"/>
    <c:showDLblsOverMax val="0"/>
  </c:chart>
  <c:spPr>
    <a:ln>
      <a:solidFill>
        <a:schemeClr val="tx2"/>
      </a:solidFill>
    </a:ln>
    <a:effectLst>
      <a:glow rad="101600">
        <a:schemeClr val="accent1">
          <a:alpha val="75000"/>
        </a:schemeClr>
      </a:glow>
      <a:outerShdw blurRad="50800" dist="38100" dir="9060000" algn="tl" rotWithShape="0">
        <a:schemeClr val="tx1">
          <a:alpha val="43000"/>
        </a:schemeClr>
      </a:outerShdw>
    </a:effectLst>
  </c:sp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a:pPr>
            <a:r>
              <a:rPr lang="es-ES"/>
              <a:t>¿Molestias</a:t>
            </a:r>
            <a:r>
              <a:rPr lang="es-ES" baseline="0"/>
              <a:t> después del Gym?</a:t>
            </a:r>
            <a:endParaRPr lang="es-ES"/>
          </a:p>
        </c:rich>
      </c:tx>
      <c:overlay val="0"/>
    </c:title>
    <c:autoTitleDeleted val="0"/>
    <c:plotArea>
      <c:layout/>
      <c:barChart>
        <c:barDir val="bar"/>
        <c:grouping val="stacked"/>
        <c:varyColors val="0"/>
        <c:ser>
          <c:idx val="0"/>
          <c:order val="0"/>
          <c:invertIfNegative val="0"/>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Encuesta!$B$68:$B$69</c:f>
              <c:strCache>
                <c:ptCount val="2"/>
                <c:pt idx="0">
                  <c:v>SI</c:v>
                </c:pt>
                <c:pt idx="1">
                  <c:v>NO</c:v>
                </c:pt>
              </c:strCache>
            </c:strRef>
          </c:cat>
          <c:val>
            <c:numRef>
              <c:f>Encuesta!$E$68:$E$69</c:f>
              <c:numCache>
                <c:formatCode>0.00%</c:formatCode>
                <c:ptCount val="2"/>
                <c:pt idx="0">
                  <c:v>0.27779999999999999</c:v>
                </c:pt>
                <c:pt idx="1">
                  <c:v>0.72219999999999995</c:v>
                </c:pt>
              </c:numCache>
            </c:numRef>
          </c:val>
        </c:ser>
        <c:dLbls>
          <c:showLegendKey val="0"/>
          <c:showVal val="0"/>
          <c:showCatName val="0"/>
          <c:showSerName val="0"/>
          <c:showPercent val="0"/>
          <c:showBubbleSize val="0"/>
        </c:dLbls>
        <c:gapWidth val="300"/>
        <c:axId val="194110064"/>
        <c:axId val="194108888"/>
      </c:barChart>
      <c:catAx>
        <c:axId val="194110064"/>
        <c:scaling>
          <c:orientation val="minMax"/>
        </c:scaling>
        <c:delete val="0"/>
        <c:axPos val="l"/>
        <c:numFmt formatCode="General" sourceLinked="0"/>
        <c:majorTickMark val="none"/>
        <c:minorTickMark val="none"/>
        <c:tickLblPos val="nextTo"/>
        <c:crossAx val="194108888"/>
        <c:crosses val="autoZero"/>
        <c:auto val="1"/>
        <c:lblAlgn val="ctr"/>
        <c:lblOffset val="100"/>
        <c:noMultiLvlLbl val="0"/>
      </c:catAx>
      <c:valAx>
        <c:axId val="194108888"/>
        <c:scaling>
          <c:orientation val="minMax"/>
        </c:scaling>
        <c:delete val="0"/>
        <c:axPos val="b"/>
        <c:majorGridlines/>
        <c:numFmt formatCode="0%" sourceLinked="0"/>
        <c:majorTickMark val="none"/>
        <c:minorTickMark val="none"/>
        <c:tickLblPos val="nextTo"/>
        <c:crossAx val="194110064"/>
        <c:crosses val="autoZero"/>
        <c:crossBetween val="between"/>
      </c:valAx>
    </c:plotArea>
    <c:plotVisOnly val="1"/>
    <c:dispBlanksAs val="gap"/>
    <c:showDLblsOverMax val="0"/>
  </c:chart>
  <c:spPr>
    <a:ln>
      <a:solidFill>
        <a:schemeClr val="tx2"/>
      </a:solidFill>
    </a:ln>
    <a:effectLst>
      <a:glow rad="101600">
        <a:schemeClr val="accent1">
          <a:alpha val="75000"/>
        </a:schemeClr>
      </a:glow>
      <a:outerShdw blurRad="50800" dist="38100" dir="9060000" algn="tl" rotWithShape="0">
        <a:schemeClr val="tx1">
          <a:alpha val="43000"/>
        </a:schemeClr>
      </a:outerShdw>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34"/>
    </mc:Choice>
    <mc:Fallback>
      <c:style val="34"/>
    </mc:Fallback>
  </mc:AlternateContent>
  <c:clrMapOvr bg1="lt1" tx1="dk1" bg2="lt2" tx2="dk2" accent1="accent1" accent2="accent2" accent3="accent3" accent4="accent4" accent5="accent5" accent6="accent6" hlink="hlink" folHlink="folHlink"/>
  <c:chart>
    <c:title>
      <c:tx>
        <c:rich>
          <a:bodyPr/>
          <a:lstStyle/>
          <a:p>
            <a:pPr>
              <a:defRPr/>
            </a:pPr>
            <a:r>
              <a:rPr lang="es-ES"/>
              <a:t>Lesión en rodilla</a:t>
            </a:r>
          </a:p>
        </c:rich>
      </c:tx>
      <c:overlay val="0"/>
    </c:title>
    <c:autoTitleDeleted val="0"/>
    <c:plotArea>
      <c:layout/>
      <c:barChart>
        <c:barDir val="bar"/>
        <c:grouping val="stacked"/>
        <c:varyColors val="0"/>
        <c:ser>
          <c:idx val="0"/>
          <c:order val="0"/>
          <c:invertIfNegative val="0"/>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Encuesta!$H$9:$H$10</c:f>
              <c:strCache>
                <c:ptCount val="2"/>
                <c:pt idx="0">
                  <c:v>SI</c:v>
                </c:pt>
                <c:pt idx="1">
                  <c:v>NO</c:v>
                </c:pt>
              </c:strCache>
            </c:strRef>
          </c:cat>
          <c:val>
            <c:numRef>
              <c:f>Encuesta!$I$9:$I$10</c:f>
              <c:numCache>
                <c:formatCode>0.0%</c:formatCode>
                <c:ptCount val="2"/>
                <c:pt idx="0">
                  <c:v>0.222</c:v>
                </c:pt>
                <c:pt idx="1">
                  <c:v>0.77800000000000102</c:v>
                </c:pt>
              </c:numCache>
            </c:numRef>
          </c:val>
        </c:ser>
        <c:dLbls>
          <c:showLegendKey val="0"/>
          <c:showVal val="0"/>
          <c:showCatName val="0"/>
          <c:showSerName val="0"/>
          <c:showPercent val="0"/>
          <c:showBubbleSize val="0"/>
        </c:dLbls>
        <c:gapWidth val="300"/>
        <c:axId val="192324440"/>
        <c:axId val="192330712"/>
      </c:barChart>
      <c:catAx>
        <c:axId val="192324440"/>
        <c:scaling>
          <c:orientation val="minMax"/>
        </c:scaling>
        <c:delete val="0"/>
        <c:axPos val="l"/>
        <c:numFmt formatCode="General" sourceLinked="0"/>
        <c:majorTickMark val="none"/>
        <c:minorTickMark val="none"/>
        <c:tickLblPos val="nextTo"/>
        <c:crossAx val="192330712"/>
        <c:crosses val="autoZero"/>
        <c:auto val="1"/>
        <c:lblAlgn val="ctr"/>
        <c:lblOffset val="100"/>
        <c:noMultiLvlLbl val="0"/>
      </c:catAx>
      <c:valAx>
        <c:axId val="192330712"/>
        <c:scaling>
          <c:orientation val="minMax"/>
        </c:scaling>
        <c:delete val="0"/>
        <c:axPos val="b"/>
        <c:majorGridlines/>
        <c:numFmt formatCode="0%" sourceLinked="0"/>
        <c:majorTickMark val="none"/>
        <c:minorTickMark val="none"/>
        <c:tickLblPos val="nextTo"/>
        <c:crossAx val="192324440"/>
        <c:crosses val="autoZero"/>
        <c:crossBetween val="between"/>
      </c:valAx>
    </c:plotArea>
    <c:plotVisOnly val="1"/>
    <c:dispBlanksAs val="gap"/>
    <c:showDLblsOverMax val="0"/>
  </c:chart>
  <c:spPr>
    <a:ln>
      <a:solidFill>
        <a:schemeClr val="tx2"/>
      </a:solidFill>
    </a:ln>
    <a:effectLst>
      <a:glow rad="101600">
        <a:schemeClr val="accent1">
          <a:alpha val="75000"/>
        </a:schemeClr>
      </a:glow>
      <a:outerShdw blurRad="50800" dist="38100" dir="9060000" algn="tl" rotWithShape="0">
        <a:schemeClr val="tx1">
          <a:alpha val="43000"/>
        </a:schemeClr>
      </a:outerShdw>
    </a:effectLst>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34"/>
    </mc:Choice>
    <mc:Fallback>
      <c:style val="34"/>
    </mc:Fallback>
  </mc:AlternateContent>
  <c:clrMapOvr bg1="lt1" tx1="dk1" bg2="lt2" tx2="dk2" accent1="accent1" accent2="accent2" accent3="accent3" accent4="accent4" accent5="accent5" accent6="accent6" hlink="hlink" folHlink="folHlink"/>
  <c:chart>
    <c:title>
      <c:tx>
        <c:rich>
          <a:bodyPr/>
          <a:lstStyle/>
          <a:p>
            <a:pPr>
              <a:defRPr/>
            </a:pPr>
            <a:r>
              <a:rPr lang="es-ES"/>
              <a:t>Tipo de lesión</a:t>
            </a:r>
          </a:p>
        </c:rich>
      </c:tx>
      <c:overlay val="0"/>
    </c:title>
    <c:autoTitleDeleted val="0"/>
    <c:plotArea>
      <c:layout/>
      <c:barChart>
        <c:barDir val="bar"/>
        <c:grouping val="stacked"/>
        <c:varyColors val="0"/>
        <c:ser>
          <c:idx val="0"/>
          <c:order val="0"/>
          <c:invertIfNegative val="0"/>
          <c:dLbls>
            <c:dLbl>
              <c:idx val="0"/>
              <c:layout>
                <c:manualLayout>
                  <c:x val="0.11203871391076101"/>
                  <c:y val="-9.2592592592593507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1"/>
              <c:layout>
                <c:manualLayout>
                  <c:x val="3.8889107611548498E-2"/>
                  <c:y val="0"/>
                </c:manualLayout>
              </c:layout>
              <c:dLblPos val="ctr"/>
              <c:showLegendKey val="0"/>
              <c:showVal val="1"/>
              <c:showCatName val="0"/>
              <c:showSerName val="0"/>
              <c:showPercent val="0"/>
              <c:showBubbleSize val="0"/>
              <c:extLst>
                <c:ext xmlns:c15="http://schemas.microsoft.com/office/drawing/2012/chart" uri="{CE6537A1-D6FC-4f65-9D91-7224C49458BB}"/>
              </c:extLst>
            </c:dLbl>
            <c:dLbl>
              <c:idx val="2"/>
              <c:layout>
                <c:manualLayout>
                  <c:x val="6.9872047244094501E-2"/>
                  <c:y val="-4.6296296296296302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3"/>
              <c:layout>
                <c:manualLayout>
                  <c:x val="0.33441185476815399"/>
                  <c:y val="-4.6296296296296302E-3"/>
                </c:manualLayout>
              </c:layout>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Encuesta!$B$13:$B$16</c:f>
              <c:strCache>
                <c:ptCount val="4"/>
                <c:pt idx="0">
                  <c:v>Lesiones Meniscales</c:v>
                </c:pt>
                <c:pt idx="1">
                  <c:v>Lesiones Ligamentosas</c:v>
                </c:pt>
                <c:pt idx="2">
                  <c:v>Lesiones Tendinosas</c:v>
                </c:pt>
                <c:pt idx="3">
                  <c:v>Ninguna</c:v>
                </c:pt>
              </c:strCache>
            </c:strRef>
          </c:cat>
          <c:val>
            <c:numRef>
              <c:f>Encuesta!$C$13:$C$16</c:f>
              <c:numCache>
                <c:formatCode>0%</c:formatCode>
                <c:ptCount val="4"/>
                <c:pt idx="0" formatCode="0.0%">
                  <c:v>0.16700000000000001</c:v>
                </c:pt>
                <c:pt idx="1">
                  <c:v>0</c:v>
                </c:pt>
                <c:pt idx="2" formatCode="0.0%">
                  <c:v>5.6000000000000001E-2</c:v>
                </c:pt>
                <c:pt idx="3" formatCode="0.0%">
                  <c:v>0.77800000000000102</c:v>
                </c:pt>
              </c:numCache>
            </c:numRef>
          </c:val>
        </c:ser>
        <c:dLbls>
          <c:showLegendKey val="0"/>
          <c:showVal val="0"/>
          <c:showCatName val="0"/>
          <c:showSerName val="0"/>
          <c:showPercent val="0"/>
          <c:showBubbleSize val="0"/>
        </c:dLbls>
        <c:gapWidth val="300"/>
        <c:axId val="192326792"/>
        <c:axId val="192327968"/>
      </c:barChart>
      <c:catAx>
        <c:axId val="192326792"/>
        <c:scaling>
          <c:orientation val="minMax"/>
        </c:scaling>
        <c:delete val="0"/>
        <c:axPos val="l"/>
        <c:numFmt formatCode="General" sourceLinked="0"/>
        <c:majorTickMark val="none"/>
        <c:minorTickMark val="none"/>
        <c:tickLblPos val="nextTo"/>
        <c:crossAx val="192327968"/>
        <c:crosses val="autoZero"/>
        <c:auto val="1"/>
        <c:lblAlgn val="ctr"/>
        <c:lblOffset val="100"/>
        <c:noMultiLvlLbl val="0"/>
      </c:catAx>
      <c:valAx>
        <c:axId val="192327968"/>
        <c:scaling>
          <c:orientation val="minMax"/>
        </c:scaling>
        <c:delete val="0"/>
        <c:axPos val="b"/>
        <c:majorGridlines/>
        <c:numFmt formatCode="0%" sourceLinked="0"/>
        <c:majorTickMark val="none"/>
        <c:minorTickMark val="none"/>
        <c:tickLblPos val="nextTo"/>
        <c:crossAx val="192326792"/>
        <c:crosses val="autoZero"/>
        <c:crossBetween val="between"/>
      </c:valAx>
    </c:plotArea>
    <c:plotVisOnly val="1"/>
    <c:dispBlanksAs val="gap"/>
    <c:showDLblsOverMax val="0"/>
  </c:chart>
  <c:spPr>
    <a:ln>
      <a:solidFill>
        <a:schemeClr val="tx2"/>
      </a:solidFill>
    </a:ln>
    <a:effectLst>
      <a:glow rad="101600">
        <a:schemeClr val="accent1">
          <a:alpha val="75000"/>
        </a:schemeClr>
      </a:glow>
      <a:outerShdw blurRad="50800" dist="38100" dir="9060000" algn="tl" rotWithShape="0">
        <a:schemeClr val="tx1">
          <a:alpha val="43000"/>
        </a:schemeClr>
      </a:outerShdw>
    </a:effectLst>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34"/>
    </mc:Choice>
    <mc:Fallback>
      <c:style val="34"/>
    </mc:Fallback>
  </mc:AlternateContent>
  <c:clrMapOvr bg1="lt1" tx1="dk1" bg2="lt2" tx2="dk2" accent1="accent1" accent2="accent2" accent3="accent3" accent4="accent4" accent5="accent5" accent6="accent6" hlink="hlink" folHlink="folHlink"/>
  <c:chart>
    <c:title>
      <c:tx>
        <c:rich>
          <a:bodyPr/>
          <a:lstStyle/>
          <a:p>
            <a:pPr>
              <a:defRPr/>
            </a:pPr>
            <a:r>
              <a:rPr lang="es-ES"/>
              <a:t>Pierna lesionada</a:t>
            </a:r>
          </a:p>
        </c:rich>
      </c:tx>
      <c:overlay val="0"/>
    </c:title>
    <c:autoTitleDeleted val="0"/>
    <c:plotArea>
      <c:layout/>
      <c:barChart>
        <c:barDir val="bar"/>
        <c:grouping val="stacked"/>
        <c:varyColors val="0"/>
        <c:ser>
          <c:idx val="0"/>
          <c:order val="0"/>
          <c:invertIfNegative val="0"/>
          <c:dLbls>
            <c:dLbl>
              <c:idx val="0"/>
              <c:layout>
                <c:manualLayout>
                  <c:x val="8.7038713910761095E-2"/>
                  <c:y val="-9.2592592592593507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1"/>
              <c:layout>
                <c:manualLayout>
                  <c:x val="0.24166688538932601"/>
                  <c:y val="4.6296296296296302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2"/>
              <c:layout>
                <c:manualLayout>
                  <c:x val="0.17542738407698999"/>
                  <c:y val="-4.6296296296296302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3"/>
              <c:layout>
                <c:manualLayout>
                  <c:x val="0.37607852143482201"/>
                  <c:y val="-4.6296296296296302E-3"/>
                </c:manualLayout>
              </c:layout>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Encuesta!$B$19:$B$22</c:f>
              <c:strCache>
                <c:ptCount val="4"/>
                <c:pt idx="0">
                  <c:v>Izquierda</c:v>
                </c:pt>
                <c:pt idx="1">
                  <c:v>Derecha</c:v>
                </c:pt>
                <c:pt idx="2">
                  <c:v>Ambas</c:v>
                </c:pt>
                <c:pt idx="3">
                  <c:v>Ninguna</c:v>
                </c:pt>
              </c:strCache>
            </c:strRef>
          </c:cat>
          <c:val>
            <c:numRef>
              <c:f>Encuesta!$C$19:$C$22</c:f>
              <c:numCache>
                <c:formatCode>0.0%</c:formatCode>
                <c:ptCount val="4"/>
                <c:pt idx="0">
                  <c:v>5.6000000000000001E-2</c:v>
                </c:pt>
                <c:pt idx="1">
                  <c:v>0.27800000000000002</c:v>
                </c:pt>
                <c:pt idx="2">
                  <c:v>0.16700000000000001</c:v>
                </c:pt>
                <c:pt idx="3" formatCode="0%">
                  <c:v>0.5</c:v>
                </c:pt>
              </c:numCache>
            </c:numRef>
          </c:val>
        </c:ser>
        <c:dLbls>
          <c:showLegendKey val="0"/>
          <c:showVal val="0"/>
          <c:showCatName val="0"/>
          <c:showSerName val="0"/>
          <c:showPercent val="0"/>
          <c:showBubbleSize val="0"/>
        </c:dLbls>
        <c:gapWidth val="300"/>
        <c:axId val="192328752"/>
        <c:axId val="192325224"/>
      </c:barChart>
      <c:catAx>
        <c:axId val="192328752"/>
        <c:scaling>
          <c:orientation val="minMax"/>
        </c:scaling>
        <c:delete val="0"/>
        <c:axPos val="l"/>
        <c:numFmt formatCode="General" sourceLinked="0"/>
        <c:majorTickMark val="none"/>
        <c:minorTickMark val="none"/>
        <c:tickLblPos val="nextTo"/>
        <c:crossAx val="192325224"/>
        <c:crosses val="autoZero"/>
        <c:auto val="1"/>
        <c:lblAlgn val="ctr"/>
        <c:lblOffset val="100"/>
        <c:noMultiLvlLbl val="0"/>
      </c:catAx>
      <c:valAx>
        <c:axId val="192325224"/>
        <c:scaling>
          <c:orientation val="minMax"/>
        </c:scaling>
        <c:delete val="0"/>
        <c:axPos val="b"/>
        <c:majorGridlines/>
        <c:numFmt formatCode="0%" sourceLinked="0"/>
        <c:majorTickMark val="none"/>
        <c:minorTickMark val="none"/>
        <c:tickLblPos val="nextTo"/>
        <c:crossAx val="192328752"/>
        <c:crosses val="autoZero"/>
        <c:crossBetween val="between"/>
      </c:valAx>
    </c:plotArea>
    <c:plotVisOnly val="1"/>
    <c:dispBlanksAs val="gap"/>
    <c:showDLblsOverMax val="0"/>
  </c:chart>
  <c:spPr>
    <a:ln>
      <a:solidFill>
        <a:schemeClr val="tx2"/>
      </a:solidFill>
    </a:ln>
    <a:effectLst>
      <a:glow rad="101600">
        <a:schemeClr val="accent1">
          <a:alpha val="75000"/>
        </a:schemeClr>
      </a:glow>
      <a:outerShdw blurRad="50800" dist="38100" dir="9060000" algn="tl" rotWithShape="0">
        <a:schemeClr val="tx1">
          <a:alpha val="43000"/>
        </a:schemeClr>
      </a:outerShdw>
    </a:effectLst>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34"/>
    </mc:Choice>
    <mc:Fallback>
      <c:style val="34"/>
    </mc:Fallback>
  </mc:AlternateContent>
  <c:clrMapOvr bg1="lt1" tx1="dk1" bg2="lt2" tx2="dk2" accent1="accent1" accent2="accent2" accent3="accent3" accent4="accent4" accent5="accent5" accent6="accent6" hlink="hlink" folHlink="folHlink"/>
  <c:chart>
    <c:title>
      <c:tx>
        <c:rich>
          <a:bodyPr/>
          <a:lstStyle/>
          <a:p>
            <a:pPr>
              <a:defRPr/>
            </a:pPr>
            <a:r>
              <a:rPr lang="es-ES"/>
              <a:t>Frecuencia de lesión</a:t>
            </a:r>
          </a:p>
        </c:rich>
      </c:tx>
      <c:overlay val="0"/>
    </c:title>
    <c:autoTitleDeleted val="0"/>
    <c:plotArea>
      <c:layout/>
      <c:barChart>
        <c:barDir val="bar"/>
        <c:grouping val="stacked"/>
        <c:varyColors val="0"/>
        <c:ser>
          <c:idx val="0"/>
          <c:order val="0"/>
          <c:invertIfNegative val="0"/>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Encuesta!$H$25:$H$26</c:f>
              <c:strCache>
                <c:ptCount val="2"/>
                <c:pt idx="0">
                  <c:v>SI</c:v>
                </c:pt>
                <c:pt idx="1">
                  <c:v>NO</c:v>
                </c:pt>
              </c:strCache>
            </c:strRef>
          </c:cat>
          <c:val>
            <c:numRef>
              <c:f>Encuesta!$I$25:$I$26</c:f>
              <c:numCache>
                <c:formatCode>0.0%</c:formatCode>
                <c:ptCount val="2"/>
                <c:pt idx="0">
                  <c:v>0.16700000000000001</c:v>
                </c:pt>
                <c:pt idx="1">
                  <c:v>0.83299999999999996</c:v>
                </c:pt>
              </c:numCache>
            </c:numRef>
          </c:val>
        </c:ser>
        <c:dLbls>
          <c:showLegendKey val="0"/>
          <c:showVal val="0"/>
          <c:showCatName val="0"/>
          <c:showSerName val="0"/>
          <c:showPercent val="0"/>
          <c:showBubbleSize val="0"/>
        </c:dLbls>
        <c:gapWidth val="300"/>
        <c:axId val="192331104"/>
        <c:axId val="192325616"/>
      </c:barChart>
      <c:catAx>
        <c:axId val="192331104"/>
        <c:scaling>
          <c:orientation val="minMax"/>
        </c:scaling>
        <c:delete val="0"/>
        <c:axPos val="l"/>
        <c:numFmt formatCode="General" sourceLinked="0"/>
        <c:majorTickMark val="none"/>
        <c:minorTickMark val="none"/>
        <c:tickLblPos val="nextTo"/>
        <c:crossAx val="192325616"/>
        <c:crosses val="autoZero"/>
        <c:auto val="1"/>
        <c:lblAlgn val="ctr"/>
        <c:lblOffset val="100"/>
        <c:noMultiLvlLbl val="0"/>
      </c:catAx>
      <c:valAx>
        <c:axId val="192325616"/>
        <c:scaling>
          <c:orientation val="minMax"/>
        </c:scaling>
        <c:delete val="0"/>
        <c:axPos val="b"/>
        <c:majorGridlines/>
        <c:numFmt formatCode="0%" sourceLinked="0"/>
        <c:majorTickMark val="none"/>
        <c:minorTickMark val="none"/>
        <c:tickLblPos val="nextTo"/>
        <c:crossAx val="192331104"/>
        <c:crosses val="autoZero"/>
        <c:crossBetween val="between"/>
      </c:valAx>
    </c:plotArea>
    <c:plotVisOnly val="1"/>
    <c:dispBlanksAs val="gap"/>
    <c:showDLblsOverMax val="0"/>
  </c:chart>
  <c:spPr>
    <a:ln>
      <a:solidFill>
        <a:schemeClr val="tx2"/>
      </a:solidFill>
    </a:ln>
    <a:effectLst>
      <a:glow rad="101600">
        <a:schemeClr val="accent1">
          <a:alpha val="75000"/>
        </a:schemeClr>
      </a:glow>
      <a:outerShdw blurRad="50800" dist="38100" dir="9060000" algn="tl" rotWithShape="0">
        <a:schemeClr val="tx1">
          <a:alpha val="43000"/>
        </a:schemeClr>
      </a:outerShdw>
    </a:effectLst>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34"/>
    </mc:Choice>
    <mc:Fallback>
      <c:style val="34"/>
    </mc:Fallback>
  </mc:AlternateContent>
  <c:clrMapOvr bg1="lt1" tx1="dk1" bg2="lt2" tx2="dk2" accent1="accent1" accent2="accent2" accent3="accent3" accent4="accent4" accent5="accent5" accent6="accent6" hlink="hlink" folHlink="folHlink"/>
  <c:chart>
    <c:title>
      <c:tx>
        <c:rich>
          <a:bodyPr/>
          <a:lstStyle/>
          <a:p>
            <a:pPr>
              <a:defRPr/>
            </a:pPr>
            <a:r>
              <a:rPr lang="es-ES"/>
              <a:t>Molestias en rodilla</a:t>
            </a:r>
          </a:p>
        </c:rich>
      </c:tx>
      <c:overlay val="0"/>
    </c:title>
    <c:autoTitleDeleted val="0"/>
    <c:plotArea>
      <c:layout/>
      <c:barChart>
        <c:barDir val="bar"/>
        <c:grouping val="stacked"/>
        <c:varyColors val="0"/>
        <c:ser>
          <c:idx val="0"/>
          <c:order val="0"/>
          <c:invertIfNegative val="0"/>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Encuesta!$H$30:$H$31</c:f>
              <c:strCache>
                <c:ptCount val="2"/>
                <c:pt idx="0">
                  <c:v>SI</c:v>
                </c:pt>
                <c:pt idx="1">
                  <c:v>NO</c:v>
                </c:pt>
              </c:strCache>
            </c:strRef>
          </c:cat>
          <c:val>
            <c:numRef>
              <c:f>Encuesta!$I$30:$I$31</c:f>
              <c:numCache>
                <c:formatCode>0.0%</c:formatCode>
                <c:ptCount val="2"/>
                <c:pt idx="0">
                  <c:v>0.16700000000000001</c:v>
                </c:pt>
                <c:pt idx="1">
                  <c:v>0.83299999999999996</c:v>
                </c:pt>
              </c:numCache>
            </c:numRef>
          </c:val>
        </c:ser>
        <c:dLbls>
          <c:showLegendKey val="0"/>
          <c:showVal val="0"/>
          <c:showCatName val="0"/>
          <c:showSerName val="0"/>
          <c:showPercent val="0"/>
          <c:showBubbleSize val="0"/>
        </c:dLbls>
        <c:gapWidth val="300"/>
        <c:axId val="193870056"/>
        <c:axId val="193870448"/>
      </c:barChart>
      <c:catAx>
        <c:axId val="193870056"/>
        <c:scaling>
          <c:orientation val="minMax"/>
        </c:scaling>
        <c:delete val="0"/>
        <c:axPos val="l"/>
        <c:numFmt formatCode="General" sourceLinked="0"/>
        <c:majorTickMark val="none"/>
        <c:minorTickMark val="none"/>
        <c:tickLblPos val="nextTo"/>
        <c:crossAx val="193870448"/>
        <c:crosses val="autoZero"/>
        <c:auto val="1"/>
        <c:lblAlgn val="ctr"/>
        <c:lblOffset val="100"/>
        <c:noMultiLvlLbl val="0"/>
      </c:catAx>
      <c:valAx>
        <c:axId val="193870448"/>
        <c:scaling>
          <c:orientation val="minMax"/>
        </c:scaling>
        <c:delete val="0"/>
        <c:axPos val="b"/>
        <c:majorGridlines/>
        <c:numFmt formatCode="0%" sourceLinked="0"/>
        <c:majorTickMark val="none"/>
        <c:minorTickMark val="none"/>
        <c:tickLblPos val="nextTo"/>
        <c:crossAx val="193870056"/>
        <c:crosses val="autoZero"/>
        <c:crossBetween val="between"/>
      </c:valAx>
    </c:plotArea>
    <c:plotVisOnly val="1"/>
    <c:dispBlanksAs val="gap"/>
    <c:showDLblsOverMax val="0"/>
  </c:chart>
  <c:spPr>
    <a:ln>
      <a:solidFill>
        <a:schemeClr val="tx2"/>
      </a:solidFill>
    </a:ln>
    <a:effectLst>
      <a:glow rad="101600">
        <a:schemeClr val="accent1">
          <a:alpha val="75000"/>
        </a:schemeClr>
      </a:glow>
      <a:outerShdw blurRad="50800" dist="38100" dir="9060000" algn="tl" rotWithShape="0">
        <a:schemeClr val="tx1">
          <a:alpha val="43000"/>
        </a:schemeClr>
      </a:outerShdw>
    </a:effectLst>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34"/>
    </mc:Choice>
    <mc:Fallback>
      <c:style val="34"/>
    </mc:Fallback>
  </mc:AlternateContent>
  <c:clrMapOvr bg1="lt1" tx1="dk1" bg2="lt2" tx2="dk2" accent1="accent1" accent2="accent2" accent3="accent3" accent4="accent4" accent5="accent5" accent6="accent6" hlink="hlink" folHlink="folHlink"/>
  <c:chart>
    <c:title>
      <c:tx>
        <c:rich>
          <a:bodyPr/>
          <a:lstStyle/>
          <a:p>
            <a:pPr>
              <a:defRPr/>
            </a:pPr>
            <a:r>
              <a:rPr lang="es-ES"/>
              <a:t>Intervención quirúrgica</a:t>
            </a:r>
          </a:p>
        </c:rich>
      </c:tx>
      <c:overlay val="0"/>
    </c:title>
    <c:autoTitleDeleted val="0"/>
    <c:plotArea>
      <c:layout/>
      <c:barChart>
        <c:barDir val="bar"/>
        <c:grouping val="stacked"/>
        <c:varyColors val="0"/>
        <c:ser>
          <c:idx val="0"/>
          <c:order val="0"/>
          <c:invertIfNegative val="0"/>
          <c:dLbls>
            <c:dLbl>
              <c:idx val="0"/>
              <c:layout>
                <c:manualLayout>
                  <c:x val="5.4967191601049903E-2"/>
                  <c:y val="-1.69751125440268E-16"/>
                </c:manualLayout>
              </c:layout>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Encuesta!$H$34:$H$35</c:f>
              <c:strCache>
                <c:ptCount val="2"/>
                <c:pt idx="0">
                  <c:v>SI</c:v>
                </c:pt>
                <c:pt idx="1">
                  <c:v>NO</c:v>
                </c:pt>
              </c:strCache>
            </c:strRef>
          </c:cat>
          <c:val>
            <c:numRef>
              <c:f>Encuesta!$I$34:$I$35</c:f>
              <c:numCache>
                <c:formatCode>0.0%</c:formatCode>
                <c:ptCount val="2"/>
                <c:pt idx="0">
                  <c:v>0</c:v>
                </c:pt>
                <c:pt idx="1">
                  <c:v>1</c:v>
                </c:pt>
              </c:numCache>
            </c:numRef>
          </c:val>
        </c:ser>
        <c:dLbls>
          <c:showLegendKey val="0"/>
          <c:showVal val="0"/>
          <c:showCatName val="0"/>
          <c:showSerName val="0"/>
          <c:showPercent val="0"/>
          <c:showBubbleSize val="0"/>
        </c:dLbls>
        <c:gapWidth val="300"/>
        <c:axId val="193869272"/>
        <c:axId val="193869664"/>
      </c:barChart>
      <c:catAx>
        <c:axId val="193869272"/>
        <c:scaling>
          <c:orientation val="minMax"/>
        </c:scaling>
        <c:delete val="0"/>
        <c:axPos val="l"/>
        <c:numFmt formatCode="General" sourceLinked="0"/>
        <c:majorTickMark val="none"/>
        <c:minorTickMark val="none"/>
        <c:tickLblPos val="nextTo"/>
        <c:crossAx val="193869664"/>
        <c:crosses val="autoZero"/>
        <c:auto val="1"/>
        <c:lblAlgn val="ctr"/>
        <c:lblOffset val="100"/>
        <c:noMultiLvlLbl val="0"/>
      </c:catAx>
      <c:valAx>
        <c:axId val="193869664"/>
        <c:scaling>
          <c:orientation val="minMax"/>
        </c:scaling>
        <c:delete val="0"/>
        <c:axPos val="b"/>
        <c:majorGridlines/>
        <c:numFmt formatCode="0%" sourceLinked="0"/>
        <c:majorTickMark val="none"/>
        <c:minorTickMark val="none"/>
        <c:tickLblPos val="nextTo"/>
        <c:crossAx val="193869272"/>
        <c:crosses val="autoZero"/>
        <c:crossBetween val="between"/>
      </c:valAx>
    </c:plotArea>
    <c:plotVisOnly val="1"/>
    <c:dispBlanksAs val="gap"/>
    <c:showDLblsOverMax val="0"/>
  </c:chart>
  <c:spPr>
    <a:ln>
      <a:solidFill>
        <a:schemeClr val="tx2"/>
      </a:solidFill>
    </a:ln>
    <a:effectLst>
      <a:glow rad="101600">
        <a:schemeClr val="accent1">
          <a:alpha val="75000"/>
        </a:schemeClr>
      </a:glow>
      <a:outerShdw blurRad="50800" dist="38100" dir="9060000" algn="tl" rotWithShape="0">
        <a:schemeClr val="tx1">
          <a:alpha val="43000"/>
        </a:schemeClr>
      </a:outerShdw>
    </a:effectLst>
  </c:sp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34"/>
    </mc:Choice>
    <mc:Fallback>
      <c:style val="34"/>
    </mc:Fallback>
  </mc:AlternateContent>
  <c:clrMapOvr bg1="lt1" tx1="dk1" bg2="lt2" tx2="dk2" accent1="accent1" accent2="accent2" accent3="accent3" accent4="accent4" accent5="accent5" accent6="accent6" hlink="hlink" folHlink="folHlink"/>
  <c:chart>
    <c:title>
      <c:tx>
        <c:rich>
          <a:bodyPr/>
          <a:lstStyle/>
          <a:p>
            <a:pPr>
              <a:defRPr/>
            </a:pPr>
            <a:r>
              <a:rPr lang="es-ES"/>
              <a:t>Percepción</a:t>
            </a:r>
            <a:r>
              <a:rPr lang="es-ES" baseline="0"/>
              <a:t> de la lesión</a:t>
            </a:r>
            <a:endParaRPr lang="es-ES"/>
          </a:p>
        </c:rich>
      </c:tx>
      <c:overlay val="0"/>
    </c:title>
    <c:autoTitleDeleted val="0"/>
    <c:plotArea>
      <c:layout/>
      <c:barChart>
        <c:barDir val="bar"/>
        <c:grouping val="stacked"/>
        <c:varyColors val="0"/>
        <c:ser>
          <c:idx val="0"/>
          <c:order val="0"/>
          <c:invertIfNegative val="0"/>
          <c:dLbls>
            <c:dLbl>
              <c:idx val="0"/>
              <c:layout>
                <c:manualLayout>
                  <c:x val="0.107462686567164"/>
                  <c:y val="0"/>
                </c:manualLayout>
              </c:layout>
              <c:dLblPos val="in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Encuesta!$B$38:$B$40</c:f>
              <c:strCache>
                <c:ptCount val="3"/>
                <c:pt idx="0">
                  <c:v>Excesivo entrenamiento</c:v>
                </c:pt>
                <c:pt idx="1">
                  <c:v>Micro-traumatismos</c:v>
                </c:pt>
                <c:pt idx="2">
                  <c:v>Cargas pesadas en gimnasio</c:v>
                </c:pt>
              </c:strCache>
            </c:strRef>
          </c:cat>
          <c:val>
            <c:numRef>
              <c:f>Encuesta!$C$38:$C$40</c:f>
              <c:numCache>
                <c:formatCode>0.0%</c:formatCode>
                <c:ptCount val="3"/>
                <c:pt idx="0">
                  <c:v>5.6000000000000001E-2</c:v>
                </c:pt>
                <c:pt idx="1">
                  <c:v>0.72199999999999998</c:v>
                </c:pt>
                <c:pt idx="2">
                  <c:v>0.222</c:v>
                </c:pt>
              </c:numCache>
            </c:numRef>
          </c:val>
        </c:ser>
        <c:dLbls>
          <c:showLegendKey val="0"/>
          <c:showVal val="0"/>
          <c:showCatName val="0"/>
          <c:showSerName val="0"/>
          <c:showPercent val="0"/>
          <c:showBubbleSize val="0"/>
        </c:dLbls>
        <c:gapWidth val="300"/>
        <c:axId val="193867704"/>
        <c:axId val="193868096"/>
      </c:barChart>
      <c:catAx>
        <c:axId val="193867704"/>
        <c:scaling>
          <c:orientation val="minMax"/>
        </c:scaling>
        <c:delete val="0"/>
        <c:axPos val="l"/>
        <c:numFmt formatCode="General" sourceLinked="0"/>
        <c:majorTickMark val="none"/>
        <c:minorTickMark val="none"/>
        <c:tickLblPos val="nextTo"/>
        <c:crossAx val="193868096"/>
        <c:crosses val="autoZero"/>
        <c:auto val="1"/>
        <c:lblAlgn val="ctr"/>
        <c:lblOffset val="100"/>
        <c:noMultiLvlLbl val="0"/>
      </c:catAx>
      <c:valAx>
        <c:axId val="193868096"/>
        <c:scaling>
          <c:orientation val="minMax"/>
        </c:scaling>
        <c:delete val="0"/>
        <c:axPos val="b"/>
        <c:majorGridlines/>
        <c:numFmt formatCode="0.0%" sourceLinked="1"/>
        <c:majorTickMark val="none"/>
        <c:minorTickMark val="none"/>
        <c:tickLblPos val="nextTo"/>
        <c:crossAx val="193867704"/>
        <c:crosses val="autoZero"/>
        <c:crossBetween val="between"/>
      </c:valAx>
    </c:plotArea>
    <c:plotVisOnly val="1"/>
    <c:dispBlanksAs val="gap"/>
    <c:showDLblsOverMax val="0"/>
  </c:chart>
  <c:spPr>
    <a:ln>
      <a:solidFill>
        <a:schemeClr val="tx2"/>
      </a:solidFill>
    </a:ln>
    <a:effectLst>
      <a:glow rad="101600">
        <a:schemeClr val="accent1">
          <a:alpha val="75000"/>
        </a:schemeClr>
      </a:glow>
      <a:outerShdw blurRad="50800" dist="38100" dir="9060000" algn="tl" rotWithShape="0">
        <a:schemeClr val="tx1">
          <a:alpha val="43000"/>
        </a:schemeClr>
      </a:outerShdw>
    </a:effectLst>
  </c:sp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a:pPr>
            <a:r>
              <a:rPr lang="es-ES"/>
              <a:t>¿Cómo</a:t>
            </a:r>
            <a:r>
              <a:rPr lang="es-ES" baseline="0"/>
              <a:t> trabaja en el Gym?</a:t>
            </a:r>
            <a:endParaRPr lang="es-ES"/>
          </a:p>
        </c:rich>
      </c:tx>
      <c:overlay val="0"/>
    </c:title>
    <c:autoTitleDeleted val="0"/>
    <c:plotArea>
      <c:layout/>
      <c:barChart>
        <c:barDir val="bar"/>
        <c:grouping val="stacked"/>
        <c:varyColors val="0"/>
        <c:ser>
          <c:idx val="0"/>
          <c:order val="0"/>
          <c:invertIfNegative val="0"/>
          <c:dLbls>
            <c:dLbl>
              <c:idx val="0"/>
              <c:layout>
                <c:manualLayout>
                  <c:x val="8.7038713910761109E-2"/>
                  <c:y val="-9.259259259259342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1"/>
              <c:layout>
                <c:manualLayout>
                  <c:x val="0.24166688538932604"/>
                  <c:y val="4.6296296296296311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2"/>
              <c:layout>
                <c:manualLayout>
                  <c:x val="0.17542738407699007"/>
                  <c:y val="-4.6296296296296311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3"/>
              <c:layout>
                <c:manualLayout>
                  <c:x val="0.37607852143482112"/>
                  <c:y val="-4.6296296296296311E-3"/>
                </c:manualLayout>
              </c:layout>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Encuesta!$B$47:$B$49</c:f>
              <c:strCache>
                <c:ptCount val="3"/>
                <c:pt idx="0">
                  <c:v>Prefiero trabajar solo</c:v>
                </c:pt>
                <c:pt idx="1">
                  <c:v>Acudo a técnicos especializados</c:v>
                </c:pt>
                <c:pt idx="2">
                  <c:v>No respondió</c:v>
                </c:pt>
              </c:strCache>
            </c:strRef>
          </c:cat>
          <c:val>
            <c:numRef>
              <c:f>Encuesta!$C$47:$C$49</c:f>
              <c:numCache>
                <c:formatCode>0.0%</c:formatCode>
                <c:ptCount val="3"/>
                <c:pt idx="0">
                  <c:v>0.55500000000000005</c:v>
                </c:pt>
                <c:pt idx="1">
                  <c:v>0.27800000000000002</c:v>
                </c:pt>
                <c:pt idx="2">
                  <c:v>0.16700000000000001</c:v>
                </c:pt>
              </c:numCache>
            </c:numRef>
          </c:val>
        </c:ser>
        <c:dLbls>
          <c:showLegendKey val="0"/>
          <c:showVal val="0"/>
          <c:showCatName val="0"/>
          <c:showSerName val="0"/>
          <c:showPercent val="0"/>
          <c:showBubbleSize val="0"/>
        </c:dLbls>
        <c:gapWidth val="300"/>
        <c:axId val="194109672"/>
        <c:axId val="194110456"/>
      </c:barChart>
      <c:catAx>
        <c:axId val="194109672"/>
        <c:scaling>
          <c:orientation val="minMax"/>
        </c:scaling>
        <c:delete val="0"/>
        <c:axPos val="l"/>
        <c:numFmt formatCode="General" sourceLinked="0"/>
        <c:majorTickMark val="none"/>
        <c:minorTickMark val="none"/>
        <c:tickLblPos val="nextTo"/>
        <c:crossAx val="194110456"/>
        <c:crosses val="autoZero"/>
        <c:auto val="1"/>
        <c:lblAlgn val="ctr"/>
        <c:lblOffset val="100"/>
        <c:noMultiLvlLbl val="0"/>
      </c:catAx>
      <c:valAx>
        <c:axId val="194110456"/>
        <c:scaling>
          <c:orientation val="minMax"/>
        </c:scaling>
        <c:delete val="0"/>
        <c:axPos val="b"/>
        <c:majorGridlines/>
        <c:numFmt formatCode="0%" sourceLinked="0"/>
        <c:majorTickMark val="none"/>
        <c:minorTickMark val="none"/>
        <c:tickLblPos val="nextTo"/>
        <c:crossAx val="194109672"/>
        <c:crosses val="autoZero"/>
        <c:crossBetween val="between"/>
      </c:valAx>
    </c:plotArea>
    <c:plotVisOnly val="1"/>
    <c:dispBlanksAs val="gap"/>
    <c:showDLblsOverMax val="0"/>
  </c:chart>
  <c:spPr>
    <a:ln>
      <a:solidFill>
        <a:schemeClr val="tx2"/>
      </a:solidFill>
    </a:ln>
    <a:effectLst>
      <a:glow rad="101600">
        <a:schemeClr val="accent1">
          <a:alpha val="75000"/>
        </a:schemeClr>
      </a:glow>
      <a:outerShdw blurRad="50800" dist="38100" dir="9060000" algn="tl" rotWithShape="0">
        <a:schemeClr val="tx1">
          <a:alpha val="43000"/>
        </a:schemeClr>
      </a:outerShdw>
    </a:effectLst>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CA2160-288F-0B41-9F96-95AF662BAD5F}" type="datetimeFigureOut">
              <a:rPr lang="es-ES" smtClean="0"/>
              <a:t>18/09/2013</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F521ED-0626-7544-8CE1-1693516B51F6}" type="slidenum">
              <a:rPr lang="es-ES" smtClean="0"/>
              <a:t>‹Nº›</a:t>
            </a:fld>
            <a:endParaRPr lang="es-ES"/>
          </a:p>
        </p:txBody>
      </p:sp>
    </p:spTree>
    <p:extLst>
      <p:ext uri="{BB962C8B-B14F-4D97-AF65-F5344CB8AC3E}">
        <p14:creationId xmlns:p14="http://schemas.microsoft.com/office/powerpoint/2010/main" val="27480203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475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s-EC">
              <a:latin typeface="Calibri" charset="0"/>
            </a:endParaRPr>
          </a:p>
        </p:txBody>
      </p:sp>
      <p:sp>
        <p:nvSpPr>
          <p:cNvPr id="7475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9A986EA-2D0F-024A-97B7-6AC338B1D102}" type="slidenum">
              <a:rPr lang="es-ES"/>
              <a:pPr eaLnBrk="1" hangingPunct="1"/>
              <a:t>1</a:t>
            </a:fld>
            <a:endParaRPr lang="es-ES"/>
          </a:p>
        </p:txBody>
      </p:sp>
    </p:spTree>
    <p:extLst>
      <p:ext uri="{BB962C8B-B14F-4D97-AF65-F5344CB8AC3E}">
        <p14:creationId xmlns:p14="http://schemas.microsoft.com/office/powerpoint/2010/main" val="280622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4F521ED-0626-7544-8CE1-1693516B51F6}" type="slidenum">
              <a:rPr lang="es-ES" smtClean="0"/>
              <a:t>34</a:t>
            </a:fld>
            <a:endParaRPr lang="es-ES"/>
          </a:p>
        </p:txBody>
      </p:sp>
    </p:spTree>
    <p:extLst>
      <p:ext uri="{BB962C8B-B14F-4D97-AF65-F5344CB8AC3E}">
        <p14:creationId xmlns:p14="http://schemas.microsoft.com/office/powerpoint/2010/main" val="3558253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96353AD6-02A1-194C-9604-709D2B6EE161}" type="datetimeFigureOut">
              <a:rPr lang="es-ES" smtClean="0"/>
              <a:t>18/09/2013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2800EEF-4181-D34E-A00B-155F9D51406B}" type="slidenum">
              <a:rPr lang="es-ES" smtClean="0"/>
              <a:t>‹Nº›</a:t>
            </a:fld>
            <a:endParaRPr lang="es-ES"/>
          </a:p>
        </p:txBody>
      </p:sp>
    </p:spTree>
    <p:extLst>
      <p:ext uri="{BB962C8B-B14F-4D97-AF65-F5344CB8AC3E}">
        <p14:creationId xmlns:p14="http://schemas.microsoft.com/office/powerpoint/2010/main" val="401742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96353AD6-02A1-194C-9604-709D2B6EE161}" type="datetimeFigureOut">
              <a:rPr lang="es-ES" smtClean="0"/>
              <a:t>18/09/2013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2800EEF-4181-D34E-A00B-155F9D51406B}" type="slidenum">
              <a:rPr lang="es-ES" smtClean="0"/>
              <a:t>‹Nº›</a:t>
            </a:fld>
            <a:endParaRPr lang="es-ES"/>
          </a:p>
        </p:txBody>
      </p:sp>
    </p:spTree>
    <p:extLst>
      <p:ext uri="{BB962C8B-B14F-4D97-AF65-F5344CB8AC3E}">
        <p14:creationId xmlns:p14="http://schemas.microsoft.com/office/powerpoint/2010/main" val="1626362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96353AD6-02A1-194C-9604-709D2B6EE161}" type="datetimeFigureOut">
              <a:rPr lang="es-ES" smtClean="0"/>
              <a:t>18/09/2013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2800EEF-4181-D34E-A00B-155F9D51406B}" type="slidenum">
              <a:rPr lang="es-ES" smtClean="0"/>
              <a:t>‹Nº›</a:t>
            </a:fld>
            <a:endParaRPr lang="es-ES"/>
          </a:p>
        </p:txBody>
      </p:sp>
    </p:spTree>
    <p:extLst>
      <p:ext uri="{BB962C8B-B14F-4D97-AF65-F5344CB8AC3E}">
        <p14:creationId xmlns:p14="http://schemas.microsoft.com/office/powerpoint/2010/main" val="2058198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1090" name="CorelDRAW" r:id="rId3" imgW="7748626" imgH="4759452" progId="CorelDRAW.Graphic.12">
                  <p:embed/>
                </p:oleObj>
              </mc:Choice>
              <mc:Fallback>
                <p:oleObj name="CorelDRAW" r:id="rId3" imgW="7748626" imgH="4759452"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 name="Rectangle 24"/>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C" sz="1400"/>
          </a:p>
        </p:txBody>
      </p:sp>
      <p:sp>
        <p:nvSpPr>
          <p:cNvPr id="4" name="Rectangle 25"/>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s-EC" sz="1400"/>
          </a:p>
        </p:txBody>
      </p:sp>
      <p:sp>
        <p:nvSpPr>
          <p:cNvPr id="5" name="Rectangle 26"/>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C" sz="1400"/>
          </a:p>
        </p:txBody>
      </p:sp>
      <p:sp>
        <p:nvSpPr>
          <p:cNvPr id="6" name="Rectangle 27"/>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s-EC" sz="1400"/>
          </a:p>
        </p:txBody>
      </p:sp>
      <p:pic>
        <p:nvPicPr>
          <p:cNvPr id="7" name="Picture 48" descr="bannner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17488" y="260350"/>
            <a:ext cx="792162"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C"/>
          </a:p>
        </p:txBody>
      </p:sp>
      <p:pic>
        <p:nvPicPr>
          <p:cNvPr id="9" name="Picture 49" descr="LOGO ESPE ORIGINAL copia"/>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7950" y="115888"/>
            <a:ext cx="33131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8951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96353AD6-02A1-194C-9604-709D2B6EE161}" type="datetimeFigureOut">
              <a:rPr lang="es-ES" smtClean="0"/>
              <a:t>18/09/2013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2800EEF-4181-D34E-A00B-155F9D51406B}" type="slidenum">
              <a:rPr lang="es-ES" smtClean="0"/>
              <a:t>‹Nº›</a:t>
            </a:fld>
            <a:endParaRPr lang="es-ES"/>
          </a:p>
        </p:txBody>
      </p:sp>
    </p:spTree>
    <p:extLst>
      <p:ext uri="{BB962C8B-B14F-4D97-AF65-F5344CB8AC3E}">
        <p14:creationId xmlns:p14="http://schemas.microsoft.com/office/powerpoint/2010/main" val="4064962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96353AD6-02A1-194C-9604-709D2B6EE161}" type="datetimeFigureOut">
              <a:rPr lang="es-ES" smtClean="0"/>
              <a:t>18/09/2013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2800EEF-4181-D34E-A00B-155F9D51406B}" type="slidenum">
              <a:rPr lang="es-ES" smtClean="0"/>
              <a:t>‹Nº›</a:t>
            </a:fld>
            <a:endParaRPr lang="es-ES"/>
          </a:p>
        </p:txBody>
      </p:sp>
    </p:spTree>
    <p:extLst>
      <p:ext uri="{BB962C8B-B14F-4D97-AF65-F5344CB8AC3E}">
        <p14:creationId xmlns:p14="http://schemas.microsoft.com/office/powerpoint/2010/main" val="36458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96353AD6-02A1-194C-9604-709D2B6EE161}" type="datetimeFigureOut">
              <a:rPr lang="es-ES" smtClean="0"/>
              <a:t>18/09/2013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2800EEF-4181-D34E-A00B-155F9D51406B}" type="slidenum">
              <a:rPr lang="es-ES" smtClean="0"/>
              <a:t>‹Nº›</a:t>
            </a:fld>
            <a:endParaRPr lang="es-ES"/>
          </a:p>
        </p:txBody>
      </p:sp>
    </p:spTree>
    <p:extLst>
      <p:ext uri="{BB962C8B-B14F-4D97-AF65-F5344CB8AC3E}">
        <p14:creationId xmlns:p14="http://schemas.microsoft.com/office/powerpoint/2010/main" val="1636067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96353AD6-02A1-194C-9604-709D2B6EE161}" type="datetimeFigureOut">
              <a:rPr lang="es-ES" smtClean="0"/>
              <a:t>18/09/2013</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E2800EEF-4181-D34E-A00B-155F9D51406B}" type="slidenum">
              <a:rPr lang="es-ES" smtClean="0"/>
              <a:t>‹Nº›</a:t>
            </a:fld>
            <a:endParaRPr lang="es-ES"/>
          </a:p>
        </p:txBody>
      </p:sp>
    </p:spTree>
    <p:extLst>
      <p:ext uri="{BB962C8B-B14F-4D97-AF65-F5344CB8AC3E}">
        <p14:creationId xmlns:p14="http://schemas.microsoft.com/office/powerpoint/2010/main" val="3867791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96353AD6-02A1-194C-9604-709D2B6EE161}" type="datetimeFigureOut">
              <a:rPr lang="es-ES" smtClean="0"/>
              <a:t>18/09/2013</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E2800EEF-4181-D34E-A00B-155F9D51406B}" type="slidenum">
              <a:rPr lang="es-ES" smtClean="0"/>
              <a:t>‹Nº›</a:t>
            </a:fld>
            <a:endParaRPr lang="es-ES"/>
          </a:p>
        </p:txBody>
      </p:sp>
    </p:spTree>
    <p:extLst>
      <p:ext uri="{BB962C8B-B14F-4D97-AF65-F5344CB8AC3E}">
        <p14:creationId xmlns:p14="http://schemas.microsoft.com/office/powerpoint/2010/main" val="233055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6353AD6-02A1-194C-9604-709D2B6EE161}" type="datetimeFigureOut">
              <a:rPr lang="es-ES" smtClean="0"/>
              <a:t>18/09/2013</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E2800EEF-4181-D34E-A00B-155F9D51406B}" type="slidenum">
              <a:rPr lang="es-ES" smtClean="0"/>
              <a:t>‹Nº›</a:t>
            </a:fld>
            <a:endParaRPr lang="es-ES"/>
          </a:p>
        </p:txBody>
      </p:sp>
    </p:spTree>
    <p:extLst>
      <p:ext uri="{BB962C8B-B14F-4D97-AF65-F5344CB8AC3E}">
        <p14:creationId xmlns:p14="http://schemas.microsoft.com/office/powerpoint/2010/main" val="203666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96353AD6-02A1-194C-9604-709D2B6EE161}" type="datetimeFigureOut">
              <a:rPr lang="es-ES" smtClean="0"/>
              <a:t>18/09/2013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2800EEF-4181-D34E-A00B-155F9D51406B}" type="slidenum">
              <a:rPr lang="es-ES" smtClean="0"/>
              <a:t>‹Nº›</a:t>
            </a:fld>
            <a:endParaRPr lang="es-ES"/>
          </a:p>
        </p:txBody>
      </p:sp>
    </p:spTree>
    <p:extLst>
      <p:ext uri="{BB962C8B-B14F-4D97-AF65-F5344CB8AC3E}">
        <p14:creationId xmlns:p14="http://schemas.microsoft.com/office/powerpoint/2010/main" val="2327650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96353AD6-02A1-194C-9604-709D2B6EE161}" type="datetimeFigureOut">
              <a:rPr lang="es-ES" smtClean="0"/>
              <a:t>18/09/2013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2800EEF-4181-D34E-A00B-155F9D51406B}" type="slidenum">
              <a:rPr lang="es-ES" smtClean="0"/>
              <a:t>‹Nº›</a:t>
            </a:fld>
            <a:endParaRPr lang="es-ES"/>
          </a:p>
        </p:txBody>
      </p:sp>
    </p:spTree>
    <p:extLst>
      <p:ext uri="{BB962C8B-B14F-4D97-AF65-F5344CB8AC3E}">
        <p14:creationId xmlns:p14="http://schemas.microsoft.com/office/powerpoint/2010/main" val="3251325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353AD6-02A1-194C-9604-709D2B6EE161}" type="datetimeFigureOut">
              <a:rPr lang="es-ES" smtClean="0"/>
              <a:t>18/09/2013</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800EEF-4181-D34E-A00B-155F9D51406B}" type="slidenum">
              <a:rPr lang="es-ES" smtClean="0"/>
              <a:t>‹Nº›</a:t>
            </a:fld>
            <a:endParaRPr lang="es-ES"/>
          </a:p>
        </p:txBody>
      </p:sp>
    </p:spTree>
    <p:extLst>
      <p:ext uri="{BB962C8B-B14F-4D97-AF65-F5344CB8AC3E}">
        <p14:creationId xmlns:p14="http://schemas.microsoft.com/office/powerpoint/2010/main" val="3964439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1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4.jpeg"/><Relationship Id="rId7" Type="http://schemas.openxmlformats.org/officeDocument/2006/relationships/image" Target="../media/image17.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2 CuadroTexto"/>
          <p:cNvSpPr txBox="1">
            <a:spLocks noChangeArrowheads="1"/>
          </p:cNvSpPr>
          <p:nvPr/>
        </p:nvSpPr>
        <p:spPr bwMode="auto">
          <a:xfrm>
            <a:off x="1042988" y="2052573"/>
            <a:ext cx="77057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s-EC" b="1" dirty="0" smtClean="0"/>
              <a:t>“</a:t>
            </a:r>
            <a:r>
              <a:rPr lang="es-EC" b="1" cap="all" dirty="0"/>
              <a:t>anÁlisis de Los ejercicios DE FUERZA ejecutados durante el entrenamiento de fÚtbol Y SU RELACIÓN CON LAS LESIONES del tren inferior en la categorÍa sub 17 del Club Deportivo El </a:t>
            </a:r>
            <a:r>
              <a:rPr lang="es-EC" b="1" cap="all" dirty="0" smtClean="0"/>
              <a:t>NacionaL</a:t>
            </a:r>
            <a:r>
              <a:rPr lang="es-EC" b="1" dirty="0" smtClean="0"/>
              <a:t>”</a:t>
            </a:r>
            <a:endParaRPr lang="es-EC" dirty="0"/>
          </a:p>
        </p:txBody>
      </p:sp>
      <p:sp>
        <p:nvSpPr>
          <p:cNvPr id="5" name="4 Rectángulo"/>
          <p:cNvSpPr/>
          <p:nvPr/>
        </p:nvSpPr>
        <p:spPr>
          <a:xfrm>
            <a:off x="1259632" y="1052736"/>
            <a:ext cx="7488832" cy="707886"/>
          </a:xfrm>
          <a:prstGeom prst="rect">
            <a:avLst/>
          </a:prstGeom>
          <a:noFill/>
        </p:spPr>
        <p:txBody>
          <a:bodyPr>
            <a:spAutoFit/>
          </a:bodyPr>
          <a:lstStyle/>
          <a:p>
            <a:pPr algn="ctr">
              <a:defRPr/>
            </a:pPr>
            <a:r>
              <a:rPr lang="es-EC" sz="2000" b="1" dirty="0">
                <a:ln w="1905"/>
                <a:solidFill>
                  <a:srgbClr val="0070C0"/>
                </a:solidFill>
                <a:effectLst>
                  <a:innerShdw blurRad="69850" dist="43180" dir="5400000">
                    <a:srgbClr val="000000">
                      <a:alpha val="65000"/>
                    </a:srgbClr>
                  </a:innerShdw>
                </a:effectLst>
                <a:ea typeface="+mn-ea"/>
              </a:rPr>
              <a:t>CARRERA DE LICENCIATURA EN CIENCIAS DE LA ACTIVIDAD FÍSICA, DEPORTES Y RECREACIÓN</a:t>
            </a:r>
          </a:p>
        </p:txBody>
      </p:sp>
      <p:sp>
        <p:nvSpPr>
          <p:cNvPr id="3076" name="7 CuadroTexto"/>
          <p:cNvSpPr txBox="1">
            <a:spLocks noChangeArrowheads="1"/>
          </p:cNvSpPr>
          <p:nvPr/>
        </p:nvSpPr>
        <p:spPr bwMode="auto">
          <a:xfrm>
            <a:off x="1619250" y="4561729"/>
            <a:ext cx="69135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s-EC" sz="1600" dirty="0" smtClean="0"/>
              <a:t>DIRECTOR </a:t>
            </a:r>
            <a:r>
              <a:rPr lang="es-EC" sz="1600" dirty="0"/>
              <a:t>DE TESIS:  </a:t>
            </a:r>
            <a:r>
              <a:rPr lang="es-EC" sz="1600" dirty="0" smtClean="0"/>
              <a:t>MSC. ORLANDO CARRASCO</a:t>
            </a:r>
            <a:endParaRPr lang="es-EC" sz="1600" dirty="0"/>
          </a:p>
          <a:p>
            <a:pPr eaLnBrk="1" hangingPunct="1"/>
            <a:r>
              <a:rPr lang="es-EC" sz="1600" dirty="0"/>
              <a:t>CODIRECTOR DE TESIS:  </a:t>
            </a:r>
            <a:r>
              <a:rPr lang="es-EC" sz="1600" dirty="0" smtClean="0"/>
              <a:t>MSC. PEDRO FIGUEROA</a:t>
            </a:r>
            <a:endParaRPr lang="es-EC" sz="1600" dirty="0"/>
          </a:p>
        </p:txBody>
      </p:sp>
      <p:sp>
        <p:nvSpPr>
          <p:cNvPr id="3077" name="8 CuadroTexto"/>
          <p:cNvSpPr txBox="1">
            <a:spLocks noChangeArrowheads="1"/>
          </p:cNvSpPr>
          <p:nvPr/>
        </p:nvSpPr>
        <p:spPr bwMode="auto">
          <a:xfrm>
            <a:off x="7092950" y="5243513"/>
            <a:ext cx="18716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s-EC" sz="1200"/>
              <a:t>SANGOLQUÍ, 2013</a:t>
            </a:r>
          </a:p>
        </p:txBody>
      </p:sp>
      <p:sp>
        <p:nvSpPr>
          <p:cNvPr id="3078" name="9 CuadroTexto"/>
          <p:cNvSpPr txBox="1">
            <a:spLocks noChangeArrowheads="1"/>
          </p:cNvSpPr>
          <p:nvPr/>
        </p:nvSpPr>
        <p:spPr bwMode="auto">
          <a:xfrm>
            <a:off x="2660550" y="3663330"/>
            <a:ext cx="4793821"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s-EC" sz="1600" dirty="0"/>
              <a:t>AUTOR:</a:t>
            </a:r>
          </a:p>
          <a:p>
            <a:pPr algn="ctr" eaLnBrk="1" hangingPunct="1"/>
            <a:r>
              <a:rPr lang="es-EC" sz="1600" dirty="0" smtClean="0"/>
              <a:t>ANDRÉS SEBASTIÁN ZALDUMBIDE PERALVO</a:t>
            </a:r>
            <a:endParaRPr lang="es-EC" sz="1600" dirty="0"/>
          </a:p>
        </p:txBody>
      </p:sp>
    </p:spTree>
    <p:extLst>
      <p:ext uri="{BB962C8B-B14F-4D97-AF65-F5344CB8AC3E}">
        <p14:creationId xmlns:p14="http://schemas.microsoft.com/office/powerpoint/2010/main" val="1145075639"/>
      </p:ext>
    </p:extLst>
  </p:cSld>
  <p:clrMapOvr>
    <a:masterClrMapping/>
  </p:clrMapOvr>
  <p:transition spd="slow">
    <p:blinds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normAutofit fontScale="90000"/>
          </a:bodyPr>
          <a:lstStyle/>
          <a:p>
            <a:r>
              <a:rPr lang="es-ES" dirty="0" smtClean="0">
                <a:solidFill>
                  <a:srgbClr val="0070C0"/>
                </a:solidFill>
              </a:rPr>
              <a:t>LAS LESIONES DE RODILLA EN LOS DEPORTISTAS</a:t>
            </a:r>
            <a:endParaRPr lang="es-ES" dirty="0">
              <a:solidFill>
                <a:srgbClr val="0070C0"/>
              </a:solidFill>
            </a:endParaRPr>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sp>
        <p:nvSpPr>
          <p:cNvPr id="8" name="Marcador de contenido 2"/>
          <p:cNvSpPr txBox="1">
            <a:spLocks/>
          </p:cNvSpPr>
          <p:nvPr/>
        </p:nvSpPr>
        <p:spPr>
          <a:xfrm>
            <a:off x="1115704" y="2131380"/>
            <a:ext cx="6912591" cy="3102776"/>
          </a:xfrm>
          <a:prstGeom prst="rect">
            <a:avLst/>
          </a:prstGeom>
          <a:solidFill>
            <a:srgbClr val="2F7F9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None/>
            </a:pPr>
            <a:r>
              <a:rPr lang="es-ES_tradnl" sz="2800" dirty="0" smtClean="0"/>
              <a:t>Son lesiones ubicadas en la articulación tibio-femoral </a:t>
            </a:r>
            <a:r>
              <a:rPr lang="es-ES_tradnl" sz="2800" dirty="0"/>
              <a:t>que ocurren durante la práctica o entrenamiento de un deporte o actividad física. Pueden ser de tres tipos: accidentales, el resultado de malas prácticas deportivas, o el uso inadecuado de los </a:t>
            </a:r>
            <a:r>
              <a:rPr lang="es-ES_tradnl" sz="2800" dirty="0" smtClean="0"/>
              <a:t>equipos de entrenamiento</a:t>
            </a:r>
            <a:r>
              <a:rPr lang="es-ES_tradnl" sz="2800" dirty="0"/>
              <a:t>. </a:t>
            </a:r>
            <a:endParaRPr lang="es-ES" sz="3000" dirty="0"/>
          </a:p>
        </p:txBody>
      </p:sp>
      <p:pic>
        <p:nvPicPr>
          <p:cNvPr id="10" name="Imagen 9"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sp>
        <p:nvSpPr>
          <p:cNvPr id="5" name="4 Rectángulo"/>
          <p:cNvSpPr/>
          <p:nvPr/>
        </p:nvSpPr>
        <p:spPr>
          <a:xfrm>
            <a:off x="641445" y="5703837"/>
            <a:ext cx="7176959" cy="646331"/>
          </a:xfrm>
          <a:prstGeom prst="rect">
            <a:avLst/>
          </a:prstGeom>
        </p:spPr>
        <p:txBody>
          <a:bodyPr wrap="square">
            <a:spAutoFit/>
          </a:bodyPr>
          <a:lstStyle/>
          <a:p>
            <a:r>
              <a:rPr lang="es-EC" dirty="0"/>
              <a:t>Instituto Nacional de Artritis, Enfermedades </a:t>
            </a:r>
            <a:r>
              <a:rPr lang="es-EC" dirty="0" err="1"/>
              <a:t>Muscoloesqueléticas</a:t>
            </a:r>
            <a:r>
              <a:rPr lang="es-EC" dirty="0"/>
              <a:t> y de la Piel. (17 de Junio de 2009). </a:t>
            </a:r>
            <a:r>
              <a:rPr lang="es-EC" i="1" dirty="0"/>
              <a:t>¿Qué son las lesiones deportivas?</a:t>
            </a:r>
            <a:r>
              <a:rPr lang="es-EC" dirty="0"/>
              <a:t> </a:t>
            </a:r>
          </a:p>
        </p:txBody>
      </p:sp>
    </p:spTree>
    <p:extLst>
      <p:ext uri="{BB962C8B-B14F-4D97-AF65-F5344CB8AC3E}">
        <p14:creationId xmlns:p14="http://schemas.microsoft.com/office/powerpoint/2010/main" val="35931448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normAutofit fontScale="90000"/>
          </a:bodyPr>
          <a:lstStyle/>
          <a:p>
            <a:r>
              <a:rPr lang="es-ES" dirty="0" smtClean="0">
                <a:solidFill>
                  <a:srgbClr val="0070C0"/>
                </a:solidFill>
              </a:rPr>
              <a:t>METODOLOGÍA DE LA INVESTIGACIÓN</a:t>
            </a:r>
            <a:endParaRPr lang="es-ES" dirty="0">
              <a:solidFill>
                <a:srgbClr val="0070C0"/>
              </a:solidFill>
            </a:endParaRPr>
          </a:p>
        </p:txBody>
      </p:sp>
      <p:sp>
        <p:nvSpPr>
          <p:cNvPr id="3" name="Marcador de contenido 2"/>
          <p:cNvSpPr>
            <a:spLocks noGrp="1"/>
          </p:cNvSpPr>
          <p:nvPr>
            <p:ph idx="1"/>
          </p:nvPr>
        </p:nvSpPr>
        <p:spPr>
          <a:xfrm>
            <a:off x="893927" y="1745184"/>
            <a:ext cx="3839751" cy="520345"/>
          </a:xfrm>
        </p:spPr>
        <p:style>
          <a:lnRef idx="3">
            <a:schemeClr val="lt1"/>
          </a:lnRef>
          <a:fillRef idx="1">
            <a:schemeClr val="dk1"/>
          </a:fillRef>
          <a:effectRef idx="1">
            <a:schemeClr val="dk1"/>
          </a:effectRef>
          <a:fontRef idx="minor">
            <a:schemeClr val="lt1"/>
          </a:fontRef>
        </p:style>
        <p:txBody>
          <a:bodyPr>
            <a:normAutofit fontScale="85000" lnSpcReduction="10000"/>
          </a:bodyPr>
          <a:lstStyle/>
          <a:p>
            <a:pPr marL="0" indent="0">
              <a:buNone/>
            </a:pPr>
            <a:r>
              <a:rPr lang="es-ES" b="1" dirty="0" smtClean="0"/>
              <a:t>TIPO DE INVESTIGACIÓN:</a:t>
            </a:r>
            <a:endParaRPr lang="es-ES" b="1" dirty="0"/>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sp>
        <p:nvSpPr>
          <p:cNvPr id="8" name="Marcador de contenido 2"/>
          <p:cNvSpPr txBox="1">
            <a:spLocks/>
          </p:cNvSpPr>
          <p:nvPr/>
        </p:nvSpPr>
        <p:spPr>
          <a:xfrm>
            <a:off x="2626624" y="2555496"/>
            <a:ext cx="4791501" cy="56529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buFont typeface="Arial"/>
              <a:buNone/>
            </a:pPr>
            <a:r>
              <a:rPr lang="es-ES" sz="2800" b="1" dirty="0" smtClean="0">
                <a:solidFill>
                  <a:schemeClr val="bg1"/>
                </a:solidFill>
              </a:rPr>
              <a:t>DESCRIPTIVA CORRELACIONAL</a:t>
            </a:r>
            <a:endParaRPr lang="es-ES" sz="2800" b="1" dirty="0">
              <a:solidFill>
                <a:schemeClr val="bg1"/>
              </a:solidFill>
            </a:endParaRPr>
          </a:p>
        </p:txBody>
      </p:sp>
      <p:sp>
        <p:nvSpPr>
          <p:cNvPr id="10" name="Marcador de contenido 2"/>
          <p:cNvSpPr txBox="1">
            <a:spLocks/>
          </p:cNvSpPr>
          <p:nvPr/>
        </p:nvSpPr>
        <p:spPr>
          <a:xfrm>
            <a:off x="1398894" y="3426476"/>
            <a:ext cx="1767387" cy="520345"/>
          </a:xfrm>
          <a:prstGeom prst="rect">
            <a:avLst/>
          </a:prstGeom>
        </p:spPr>
        <p:style>
          <a:lnRef idx="3">
            <a:schemeClr val="lt1"/>
          </a:lnRef>
          <a:fillRef idx="1">
            <a:schemeClr val="dk1"/>
          </a:fillRef>
          <a:effectRef idx="1">
            <a:schemeClr val="dk1"/>
          </a:effectRef>
          <a:fontRef idx="minor">
            <a:schemeClr val="lt1"/>
          </a:fontRef>
        </p:style>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buFont typeface="Arial"/>
              <a:buNone/>
            </a:pPr>
            <a:r>
              <a:rPr lang="es-ES" sz="2900" b="1" dirty="0" smtClean="0">
                <a:solidFill>
                  <a:schemeClr val="bg1"/>
                </a:solidFill>
              </a:rPr>
              <a:t>MÉTODOS</a:t>
            </a:r>
            <a:r>
              <a:rPr lang="es-ES" b="1" dirty="0" smtClean="0">
                <a:solidFill>
                  <a:schemeClr val="bg1"/>
                </a:solidFill>
              </a:rPr>
              <a:t>:</a:t>
            </a:r>
            <a:endParaRPr lang="es-ES" b="1" dirty="0">
              <a:solidFill>
                <a:schemeClr val="bg1"/>
              </a:solidFill>
            </a:endParaRPr>
          </a:p>
        </p:txBody>
      </p:sp>
      <p:sp>
        <p:nvSpPr>
          <p:cNvPr id="11" name="Marcador de contenido 2"/>
          <p:cNvSpPr txBox="1">
            <a:spLocks/>
          </p:cNvSpPr>
          <p:nvPr/>
        </p:nvSpPr>
        <p:spPr>
          <a:xfrm>
            <a:off x="2090199" y="4320751"/>
            <a:ext cx="2643479" cy="36750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buFont typeface="Arial"/>
              <a:buNone/>
            </a:pPr>
            <a:r>
              <a:rPr lang="es-ES" b="1" dirty="0" smtClean="0">
                <a:solidFill>
                  <a:schemeClr val="bg1"/>
                </a:solidFill>
              </a:rPr>
              <a:t>ANALÍTICO SINTÉTICO</a:t>
            </a:r>
            <a:endParaRPr lang="es-ES" b="1" dirty="0">
              <a:solidFill>
                <a:schemeClr val="bg1"/>
              </a:solidFill>
            </a:endParaRPr>
          </a:p>
        </p:txBody>
      </p:sp>
      <p:sp>
        <p:nvSpPr>
          <p:cNvPr id="12" name="Marcador de contenido 2"/>
          <p:cNvSpPr txBox="1">
            <a:spLocks/>
          </p:cNvSpPr>
          <p:nvPr/>
        </p:nvSpPr>
        <p:spPr>
          <a:xfrm>
            <a:off x="3411938" y="4802082"/>
            <a:ext cx="2756849" cy="36750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buFont typeface="Arial"/>
              <a:buNone/>
            </a:pPr>
            <a:r>
              <a:rPr lang="es-ES" sz="2000" b="1" dirty="0" smtClean="0">
                <a:solidFill>
                  <a:schemeClr val="bg1"/>
                </a:solidFill>
              </a:rPr>
              <a:t>INDUCTIVO DEDUCTIVO</a:t>
            </a:r>
            <a:endParaRPr lang="es-ES" sz="2000" b="1" dirty="0">
              <a:solidFill>
                <a:schemeClr val="bg1"/>
              </a:solidFill>
            </a:endParaRPr>
          </a:p>
        </p:txBody>
      </p:sp>
      <p:sp>
        <p:nvSpPr>
          <p:cNvPr id="13" name="Marcador de contenido 2"/>
          <p:cNvSpPr txBox="1">
            <a:spLocks/>
          </p:cNvSpPr>
          <p:nvPr/>
        </p:nvSpPr>
        <p:spPr>
          <a:xfrm>
            <a:off x="5008727" y="5252321"/>
            <a:ext cx="2879678" cy="36750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buFont typeface="Arial"/>
              <a:buNone/>
            </a:pPr>
            <a:r>
              <a:rPr lang="es-ES" sz="2000" b="1" dirty="0" smtClean="0">
                <a:solidFill>
                  <a:schemeClr val="bg1"/>
                </a:solidFill>
              </a:rPr>
              <a:t>HIPOTÉTICO DEDUCTIVO</a:t>
            </a:r>
            <a:endParaRPr lang="es-ES" sz="2000" b="1" dirty="0">
              <a:solidFill>
                <a:schemeClr val="bg1"/>
              </a:solidFill>
            </a:endParaRPr>
          </a:p>
        </p:txBody>
      </p:sp>
      <p:pic>
        <p:nvPicPr>
          <p:cNvPr id="14" name="Imagen 13"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spTree>
    <p:extLst>
      <p:ext uri="{BB962C8B-B14F-4D97-AF65-F5344CB8AC3E}">
        <p14:creationId xmlns:p14="http://schemas.microsoft.com/office/powerpoint/2010/main" val="231465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325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1500"/>
                                        <p:tgtEl>
                                          <p:spTgt spid="11"/>
                                        </p:tgtEl>
                                      </p:cBhvr>
                                    </p:animEffect>
                                  </p:childTnLst>
                                </p:cTn>
                              </p:par>
                              <p:par>
                                <p:cTn id="12" presetID="16" presetClass="entr" presetSubtype="21" fill="hold" grpId="0" nodeType="withEffect">
                                  <p:stCondLst>
                                    <p:cond delay="325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1500"/>
                                        <p:tgtEl>
                                          <p:spTgt spid="12"/>
                                        </p:tgtEl>
                                      </p:cBhvr>
                                    </p:animEffect>
                                  </p:childTnLst>
                                </p:cTn>
                              </p:par>
                              <p:par>
                                <p:cTn id="15" presetID="16" presetClass="entr" presetSubtype="21" fill="hold" grpId="0" nodeType="withEffect">
                                  <p:stCondLst>
                                    <p:cond delay="325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normAutofit/>
          </a:bodyPr>
          <a:lstStyle/>
          <a:p>
            <a:r>
              <a:rPr lang="es-ES" dirty="0" smtClean="0">
                <a:solidFill>
                  <a:srgbClr val="0070C0"/>
                </a:solidFill>
              </a:rPr>
              <a:t>POBLACIÓN Y MUESTRA</a:t>
            </a:r>
            <a:endParaRPr lang="es-ES" dirty="0">
              <a:solidFill>
                <a:srgbClr val="0070C0"/>
              </a:solidFill>
            </a:endParaRPr>
          </a:p>
        </p:txBody>
      </p:sp>
      <p:sp>
        <p:nvSpPr>
          <p:cNvPr id="3" name="Marcador de contenido 2"/>
          <p:cNvSpPr>
            <a:spLocks noGrp="1"/>
          </p:cNvSpPr>
          <p:nvPr>
            <p:ph idx="1"/>
          </p:nvPr>
        </p:nvSpPr>
        <p:spPr>
          <a:xfrm>
            <a:off x="1078173" y="1745184"/>
            <a:ext cx="7233314" cy="883692"/>
          </a:xfrm>
        </p:spPr>
        <p:txBody>
          <a:bodyPr>
            <a:normAutofit/>
          </a:bodyPr>
          <a:lstStyle/>
          <a:p>
            <a:pPr marL="0" indent="0">
              <a:buNone/>
            </a:pPr>
            <a:r>
              <a:rPr lang="es-ES" sz="2400" dirty="0" smtClean="0"/>
              <a:t>En este tipo de investigación por ser limitada la muestra lo población será igual en número.</a:t>
            </a:r>
            <a:endParaRPr lang="es-ES" sz="2400" dirty="0"/>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sp>
        <p:nvSpPr>
          <p:cNvPr id="8" name="Marcador de contenido 2"/>
          <p:cNvSpPr txBox="1">
            <a:spLocks/>
          </p:cNvSpPr>
          <p:nvPr/>
        </p:nvSpPr>
        <p:spPr>
          <a:xfrm>
            <a:off x="1078173" y="2819352"/>
            <a:ext cx="7233314" cy="88369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s-ES" sz="2400" dirty="0" smtClean="0"/>
              <a:t>Son 18 jugadores (sin incluir arqueros) que conforman la plantilla Sub 17 del Club Deportivo El Nacional</a:t>
            </a:r>
            <a:endParaRPr lang="es-ES" sz="2400" dirty="0"/>
          </a:p>
        </p:txBody>
      </p:sp>
      <p:sp>
        <p:nvSpPr>
          <p:cNvPr id="10" name="Marcador de contenido 2"/>
          <p:cNvSpPr txBox="1">
            <a:spLocks/>
          </p:cNvSpPr>
          <p:nvPr/>
        </p:nvSpPr>
        <p:spPr>
          <a:xfrm>
            <a:off x="2123545" y="3955057"/>
            <a:ext cx="5421490" cy="1440501"/>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s-ES" sz="2400" dirty="0" smtClean="0"/>
              <a:t>Población = Muestra</a:t>
            </a:r>
          </a:p>
          <a:p>
            <a:pPr marL="0" indent="0">
              <a:buFont typeface="Arial"/>
              <a:buNone/>
            </a:pPr>
            <a:r>
              <a:rPr lang="es-ES" sz="2400" dirty="0" smtClean="0"/>
              <a:t>Muestra = 18</a:t>
            </a:r>
          </a:p>
          <a:p>
            <a:pPr marL="0" indent="0">
              <a:buFont typeface="Arial"/>
              <a:buNone/>
            </a:pPr>
            <a:r>
              <a:rPr lang="es-ES" sz="2400" dirty="0" smtClean="0"/>
              <a:t>Así que:</a:t>
            </a:r>
          </a:p>
          <a:p>
            <a:pPr marL="0" indent="0">
              <a:buFont typeface="Arial"/>
              <a:buNone/>
            </a:pPr>
            <a:r>
              <a:rPr lang="es-ES" sz="2400" dirty="0" smtClean="0"/>
              <a:t>Población es igual a 18</a:t>
            </a:r>
            <a:endParaRPr lang="es-ES" sz="2400" dirty="0"/>
          </a:p>
        </p:txBody>
      </p:sp>
      <p:pic>
        <p:nvPicPr>
          <p:cNvPr id="11" name="Imagen 10" descr="Descripción: Secundario:ANDRES:sello.png"/>
          <p:cNvPicPr/>
          <p:nvPr/>
        </p:nvPicPr>
        <p:blipFill>
          <a:blip r:embed="rId2">
            <a:extLst>
              <a:ext uri="{28A0092B-C50C-407E-A947-70E740481C1C}">
                <a14:useLocalDpi xmlns:a14="http://schemas.microsoft.com/office/drawing/2010/main" val="0"/>
              </a:ext>
            </a:extLst>
          </a:blip>
          <a:srcRect/>
          <a:stretch>
            <a:fillRect/>
          </a:stretch>
        </p:blipFill>
        <p:spPr bwMode="auto">
          <a:xfrm>
            <a:off x="5152988" y="3893520"/>
            <a:ext cx="1354690" cy="1308813"/>
          </a:xfrm>
          <a:prstGeom prst="rect">
            <a:avLst/>
          </a:prstGeom>
          <a:noFill/>
          <a:ln>
            <a:noFill/>
          </a:ln>
        </p:spPr>
      </p:pic>
      <p:pic>
        <p:nvPicPr>
          <p:cNvPr id="12" name="Imagen 11" descr="ImageProxy.mvc.jpe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spTree>
    <p:extLst>
      <p:ext uri="{BB962C8B-B14F-4D97-AF65-F5344CB8AC3E}">
        <p14:creationId xmlns:p14="http://schemas.microsoft.com/office/powerpoint/2010/main" val="2051841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normAutofit/>
          </a:bodyPr>
          <a:lstStyle/>
          <a:p>
            <a:r>
              <a:rPr lang="es-ES" dirty="0" smtClean="0">
                <a:solidFill>
                  <a:srgbClr val="0070C0"/>
                </a:solidFill>
              </a:rPr>
              <a:t>INSTRUMENTOS</a:t>
            </a:r>
            <a:endParaRPr lang="es-ES" dirty="0">
              <a:solidFill>
                <a:srgbClr val="0070C0"/>
              </a:solidFill>
            </a:endParaRPr>
          </a:p>
        </p:txBody>
      </p:sp>
      <p:sp>
        <p:nvSpPr>
          <p:cNvPr id="3" name="Marcador de contenido 2"/>
          <p:cNvSpPr>
            <a:spLocks noGrp="1"/>
          </p:cNvSpPr>
          <p:nvPr>
            <p:ph idx="1"/>
          </p:nvPr>
        </p:nvSpPr>
        <p:spPr/>
        <p:txBody>
          <a:bodyPr>
            <a:normAutofit lnSpcReduction="10000"/>
          </a:bodyPr>
          <a:lstStyle/>
          <a:p>
            <a:r>
              <a:rPr lang="es-ES" dirty="0" smtClean="0"/>
              <a:t>Hoja de datos</a:t>
            </a:r>
          </a:p>
          <a:p>
            <a:r>
              <a:rPr lang="es-ES" dirty="0" smtClean="0"/>
              <a:t>Encuesta</a:t>
            </a:r>
          </a:p>
          <a:p>
            <a:r>
              <a:rPr lang="es-ES" dirty="0" smtClean="0"/>
              <a:t>Tabla de esfuerzo percibido</a:t>
            </a:r>
          </a:p>
          <a:p>
            <a:r>
              <a:rPr lang="es-ES" dirty="0" smtClean="0"/>
              <a:t>Ficha de observación</a:t>
            </a:r>
          </a:p>
          <a:p>
            <a:r>
              <a:rPr lang="es-ES" dirty="0" smtClean="0"/>
              <a:t>Análisis de los ejercicios</a:t>
            </a:r>
          </a:p>
          <a:p>
            <a:r>
              <a:rPr lang="es-ES" dirty="0" smtClean="0"/>
              <a:t>Tabla de IMC</a:t>
            </a:r>
          </a:p>
          <a:p>
            <a:r>
              <a:rPr lang="es-ES" dirty="0" smtClean="0"/>
              <a:t>Cuadros inferenciales</a:t>
            </a:r>
          </a:p>
          <a:p>
            <a:r>
              <a:rPr lang="es-ES" dirty="0" smtClean="0"/>
              <a:t>Coeficiente de correlación</a:t>
            </a:r>
            <a:endParaRPr lang="es-ES" dirty="0"/>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spTree>
    <p:extLst>
      <p:ext uri="{BB962C8B-B14F-4D97-AF65-F5344CB8AC3E}">
        <p14:creationId xmlns:p14="http://schemas.microsoft.com/office/powerpoint/2010/main" val="5248073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lstStyle/>
          <a:p>
            <a:r>
              <a:rPr lang="es-ES" dirty="0" smtClean="0">
                <a:solidFill>
                  <a:srgbClr val="0070C0"/>
                </a:solidFill>
              </a:rPr>
              <a:t>PRESENTACIÓN DE RESULTADOS</a:t>
            </a:r>
            <a:endParaRPr lang="es-ES" dirty="0">
              <a:solidFill>
                <a:srgbClr val="0070C0"/>
              </a:solidFill>
            </a:endParaRPr>
          </a:p>
        </p:txBody>
      </p:sp>
      <p:sp>
        <p:nvSpPr>
          <p:cNvPr id="3" name="Marcador de contenido 2"/>
          <p:cNvSpPr>
            <a:spLocks noGrp="1"/>
          </p:cNvSpPr>
          <p:nvPr>
            <p:ph idx="1"/>
          </p:nvPr>
        </p:nvSpPr>
        <p:spPr/>
        <p:txBody>
          <a:bodyPr/>
          <a:lstStyle/>
          <a:p>
            <a:r>
              <a:rPr lang="es-ES" dirty="0" smtClean="0"/>
              <a:t>Análisis de los ejercicios de gimnasio</a:t>
            </a:r>
          </a:p>
          <a:p>
            <a:r>
              <a:rPr lang="es-ES" dirty="0" smtClean="0"/>
              <a:t>Análisis de la ejecución técnica por implemento</a:t>
            </a:r>
          </a:p>
          <a:p>
            <a:r>
              <a:rPr lang="es-ES" dirty="0" smtClean="0"/>
              <a:t>Análisis de fuerzas ejercidas en la articulación de la rodilla</a:t>
            </a:r>
          </a:p>
          <a:p>
            <a:r>
              <a:rPr lang="es-ES" dirty="0" smtClean="0"/>
              <a:t>Análisis del volumen de entrenamiento</a:t>
            </a:r>
          </a:p>
          <a:p>
            <a:r>
              <a:rPr lang="es-ES" dirty="0" smtClean="0"/>
              <a:t>Análisis de las respuestas obtenidas en la encuesta</a:t>
            </a:r>
            <a:endParaRPr lang="es-ES" dirty="0"/>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spTree>
    <p:extLst>
      <p:ext uri="{BB962C8B-B14F-4D97-AF65-F5344CB8AC3E}">
        <p14:creationId xmlns:p14="http://schemas.microsoft.com/office/powerpoint/2010/main" val="7925867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normAutofit fontScale="90000"/>
          </a:bodyPr>
          <a:lstStyle/>
          <a:p>
            <a:r>
              <a:rPr lang="es-ES" dirty="0" smtClean="0">
                <a:solidFill>
                  <a:srgbClr val="0070C0"/>
                </a:solidFill>
              </a:rPr>
              <a:t>ANÁLISIS DE LOS EJERCICIOS DE GIMNASIO</a:t>
            </a:r>
            <a:endParaRPr lang="es-ES" dirty="0">
              <a:solidFill>
                <a:srgbClr val="0070C0"/>
              </a:solidFill>
            </a:endParaRPr>
          </a:p>
        </p:txBody>
      </p:sp>
      <p:sp>
        <p:nvSpPr>
          <p:cNvPr id="3" name="Marcador de contenido 2"/>
          <p:cNvSpPr>
            <a:spLocks noGrp="1"/>
          </p:cNvSpPr>
          <p:nvPr>
            <p:ph idx="1"/>
          </p:nvPr>
        </p:nvSpPr>
        <p:spPr/>
        <p:txBody>
          <a:bodyPr/>
          <a:lstStyle/>
          <a:p>
            <a:endParaRPr lang="es-ES" dirty="0"/>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pic>
        <p:nvPicPr>
          <p:cNvPr id="10" name="Imagen 7"/>
          <p:cNvPicPr/>
          <p:nvPr/>
        </p:nvPicPr>
        <p:blipFill>
          <a:blip r:embed="rId3">
            <a:extLst>
              <a:ext uri="{28A0092B-C50C-407E-A947-70E740481C1C}">
                <a14:useLocalDpi xmlns:a14="http://schemas.microsoft.com/office/drawing/2010/main" val="0"/>
              </a:ext>
            </a:extLst>
          </a:blip>
          <a:stretch>
            <a:fillRect/>
          </a:stretch>
        </p:blipFill>
        <p:spPr bwMode="auto">
          <a:xfrm>
            <a:off x="1288048" y="1745184"/>
            <a:ext cx="6681010" cy="42518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8631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normAutofit fontScale="90000"/>
          </a:bodyPr>
          <a:lstStyle/>
          <a:p>
            <a:r>
              <a:rPr lang="es-ES" dirty="0" smtClean="0">
                <a:solidFill>
                  <a:srgbClr val="0070C0"/>
                </a:solidFill>
              </a:rPr>
              <a:t>ANÁLISIS DE LOS EJERCICIOS DE GIMNASIO</a:t>
            </a:r>
            <a:endParaRPr lang="es-ES" dirty="0">
              <a:solidFill>
                <a:srgbClr val="0070C0"/>
              </a:solidFill>
            </a:endParaRPr>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pic>
        <p:nvPicPr>
          <p:cNvPr id="11" name="Imagen 7" descr="Descripción: J:\tesis octubre nuevo\fotos\P101073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1172" y="1922836"/>
            <a:ext cx="1435100" cy="1079500"/>
          </a:xfrm>
          <a:prstGeom prst="rect">
            <a:avLst/>
          </a:prstGeom>
          <a:noFill/>
          <a:ln>
            <a:noFill/>
          </a:ln>
        </p:spPr>
      </p:pic>
      <p:pic>
        <p:nvPicPr>
          <p:cNvPr id="12" name="Imagen 9" descr="Descripción: J:\tesis octubre nuevo\fotos\P101073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056" y="1912174"/>
            <a:ext cx="1435100" cy="1079500"/>
          </a:xfrm>
          <a:prstGeom prst="rect">
            <a:avLst/>
          </a:prstGeom>
          <a:noFill/>
          <a:ln>
            <a:noFill/>
          </a:ln>
        </p:spPr>
      </p:pic>
      <p:pic>
        <p:nvPicPr>
          <p:cNvPr id="13" name="Imagen 10" descr="Descripción: J:\tesis octubre nuevo\fotos\P1010797.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1572" y="1917505"/>
            <a:ext cx="1435100" cy="1079500"/>
          </a:xfrm>
          <a:prstGeom prst="rect">
            <a:avLst/>
          </a:prstGeom>
          <a:noFill/>
          <a:ln>
            <a:noFill/>
          </a:ln>
        </p:spPr>
      </p:pic>
      <p:pic>
        <p:nvPicPr>
          <p:cNvPr id="14" name="Imagen 11" descr="Descripción: J:\tesis octubre nuevo\fotos\P1010802.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87088" y="1917505"/>
            <a:ext cx="1435100" cy="1079500"/>
          </a:xfrm>
          <a:prstGeom prst="rect">
            <a:avLst/>
          </a:prstGeom>
          <a:noFill/>
          <a:ln>
            <a:noFill/>
          </a:ln>
        </p:spPr>
      </p:pic>
      <p:pic>
        <p:nvPicPr>
          <p:cNvPr id="15" name="Imagen 13" descr="Descripción: J:\tesis octubre nuevo\fotos\P1010804.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12445" y="3280913"/>
            <a:ext cx="1435100" cy="1079500"/>
          </a:xfrm>
          <a:prstGeom prst="rect">
            <a:avLst/>
          </a:prstGeom>
          <a:noFill/>
          <a:ln>
            <a:noFill/>
          </a:ln>
        </p:spPr>
      </p:pic>
      <p:pic>
        <p:nvPicPr>
          <p:cNvPr id="16" name="Imagen 14" descr="Descripción: J:\tesis octubre nuevo\fotos\P1010807.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51714" y="3286841"/>
            <a:ext cx="1435100" cy="1079500"/>
          </a:xfrm>
          <a:prstGeom prst="rect">
            <a:avLst/>
          </a:prstGeom>
          <a:noFill/>
          <a:ln>
            <a:noFill/>
          </a:ln>
        </p:spPr>
      </p:pic>
      <p:pic>
        <p:nvPicPr>
          <p:cNvPr id="17" name="Imagen 16" descr="Descripción: J:\tesis octubre nuevo\fotos\P1010814.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01172" y="4663896"/>
            <a:ext cx="1435100" cy="1079500"/>
          </a:xfrm>
          <a:prstGeom prst="rect">
            <a:avLst/>
          </a:prstGeom>
          <a:noFill/>
          <a:ln>
            <a:noFill/>
          </a:ln>
        </p:spPr>
      </p:pic>
      <p:pic>
        <p:nvPicPr>
          <p:cNvPr id="18" name="Imagen 17" descr="Descripción: J:\tesis octubre nuevo\fotos\P1010811.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9538" y="3280913"/>
            <a:ext cx="1435100" cy="1079500"/>
          </a:xfrm>
          <a:prstGeom prst="rect">
            <a:avLst/>
          </a:prstGeom>
          <a:noFill/>
          <a:ln>
            <a:noFill/>
          </a:ln>
        </p:spPr>
      </p:pic>
      <p:pic>
        <p:nvPicPr>
          <p:cNvPr id="19" name="Imagen 21" descr="Descripción: J:\tesis octubre nuevo\fotos\P1010820.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51572" y="4654994"/>
            <a:ext cx="1435100" cy="1079500"/>
          </a:xfrm>
          <a:prstGeom prst="rect">
            <a:avLst/>
          </a:prstGeom>
          <a:noFill/>
          <a:ln>
            <a:noFill/>
          </a:ln>
        </p:spPr>
      </p:pic>
      <p:pic>
        <p:nvPicPr>
          <p:cNvPr id="20" name="Imagen 18" descr="Descripción: J:\tesis octubre nuevo\fotos\P1010823.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87088" y="4651443"/>
            <a:ext cx="1435100" cy="1079500"/>
          </a:xfrm>
          <a:prstGeom prst="rect">
            <a:avLst/>
          </a:prstGeom>
          <a:noFill/>
          <a:ln>
            <a:noFill/>
          </a:ln>
        </p:spPr>
      </p:pic>
      <p:pic>
        <p:nvPicPr>
          <p:cNvPr id="21" name="Imagen 20" descr="Descripción: J:\tesis octubre nuevo\fotos\P1010817.JPG"/>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16056" y="4651443"/>
            <a:ext cx="1435100" cy="1079500"/>
          </a:xfrm>
          <a:prstGeom prst="rect">
            <a:avLst/>
          </a:prstGeom>
          <a:noFill/>
          <a:ln>
            <a:noFill/>
          </a:ln>
        </p:spPr>
      </p:pic>
    </p:spTree>
    <p:extLst>
      <p:ext uri="{BB962C8B-B14F-4D97-AF65-F5344CB8AC3E}">
        <p14:creationId xmlns:p14="http://schemas.microsoft.com/office/powerpoint/2010/main" val="191566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125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125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125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125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125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125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125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125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nodeType="withEffect">
                                  <p:stCondLst>
                                    <p:cond delay="125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12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10" name="Imagen 9"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sp>
        <p:nvSpPr>
          <p:cNvPr id="12" name="Título 1"/>
          <p:cNvSpPr>
            <a:spLocks noGrp="1"/>
          </p:cNvSpPr>
          <p:nvPr>
            <p:ph type="title"/>
          </p:nvPr>
        </p:nvSpPr>
        <p:spPr>
          <a:xfrm>
            <a:off x="457200" y="601663"/>
            <a:ext cx="8229600" cy="1143000"/>
          </a:xfrm>
        </p:spPr>
        <p:txBody>
          <a:bodyPr>
            <a:normAutofit fontScale="90000"/>
          </a:bodyPr>
          <a:lstStyle/>
          <a:p>
            <a:r>
              <a:rPr lang="es-ES" dirty="0" smtClean="0">
                <a:solidFill>
                  <a:srgbClr val="0070C0"/>
                </a:solidFill>
              </a:rPr>
              <a:t>ANÁLISIS DE LOS EJERCICIOS DE GIMNASIO</a:t>
            </a:r>
            <a:endParaRPr lang="es-ES" dirty="0">
              <a:solidFill>
                <a:srgbClr val="0070C0"/>
              </a:solidFill>
            </a:endParaRPr>
          </a:p>
        </p:txBody>
      </p:sp>
      <p:graphicFrame>
        <p:nvGraphicFramePr>
          <p:cNvPr id="4" name="3 Tabla"/>
          <p:cNvGraphicFramePr>
            <a:graphicFrameLocks noGrp="1"/>
          </p:cNvGraphicFramePr>
          <p:nvPr>
            <p:extLst>
              <p:ext uri="{D42A27DB-BD31-4B8C-83A1-F6EECF244321}">
                <p14:modId xmlns:p14="http://schemas.microsoft.com/office/powerpoint/2010/main" val="2589956670"/>
              </p:ext>
            </p:extLst>
          </p:nvPr>
        </p:nvGraphicFramePr>
        <p:xfrm>
          <a:off x="837211" y="1861734"/>
          <a:ext cx="3568534" cy="1402636"/>
        </p:xfrm>
        <a:graphic>
          <a:graphicData uri="http://schemas.openxmlformats.org/drawingml/2006/table">
            <a:tbl>
              <a:tblPr firstRow="1" firstCol="1" bandRow="1">
                <a:tableStyleId>{5C22544A-7EE6-4342-B048-85BDC9FD1C3A}</a:tableStyleId>
              </a:tblPr>
              <a:tblGrid>
                <a:gridCol w="1634548"/>
                <a:gridCol w="1933986"/>
              </a:tblGrid>
              <a:tr h="1402636">
                <a:tc>
                  <a:txBody>
                    <a:bodyPr/>
                    <a:lstStyle/>
                    <a:p>
                      <a:pPr algn="ctr">
                        <a:lnSpc>
                          <a:spcPct val="150000"/>
                        </a:lnSpc>
                        <a:spcAft>
                          <a:spcPts val="0"/>
                        </a:spcAft>
                      </a:pPr>
                      <a:r>
                        <a:rPr lang="es-EC" sz="1100" dirty="0">
                          <a:effectLst/>
                        </a:rPr>
                        <a:t>Aductor de cadera:</a:t>
                      </a:r>
                    </a:p>
                    <a:p>
                      <a:pPr marL="342900" lvl="0" indent="-342900" algn="l">
                        <a:lnSpc>
                          <a:spcPct val="150000"/>
                        </a:lnSpc>
                        <a:spcAft>
                          <a:spcPts val="0"/>
                        </a:spcAft>
                        <a:buFont typeface="Symbol"/>
                        <a:buChar char=""/>
                      </a:pPr>
                      <a:r>
                        <a:rPr lang="es-EC" sz="1100" dirty="0">
                          <a:effectLst/>
                        </a:rPr>
                        <a:t>Aductores (menor, medio y mayor)</a:t>
                      </a:r>
                    </a:p>
                    <a:p>
                      <a:pPr marL="342900" lvl="0" indent="-342900" algn="l">
                        <a:lnSpc>
                          <a:spcPct val="150000"/>
                        </a:lnSpc>
                        <a:spcAft>
                          <a:spcPts val="0"/>
                        </a:spcAft>
                        <a:buFont typeface="Symbol"/>
                        <a:buChar char=""/>
                      </a:pPr>
                      <a:r>
                        <a:rPr lang="es-EC" sz="1100" dirty="0">
                          <a:effectLst/>
                        </a:rPr>
                        <a:t>Pectíneo</a:t>
                      </a:r>
                    </a:p>
                    <a:p>
                      <a:pPr marL="342900" lvl="0" indent="-342900" algn="l">
                        <a:lnSpc>
                          <a:spcPct val="150000"/>
                        </a:lnSpc>
                        <a:spcAft>
                          <a:spcPts val="0"/>
                        </a:spcAft>
                        <a:buFont typeface="Symbol"/>
                        <a:buChar char=""/>
                      </a:pPr>
                      <a:r>
                        <a:rPr lang="es-EC" sz="1100" dirty="0">
                          <a:effectLst/>
                        </a:rPr>
                        <a:t>Recto </a:t>
                      </a:r>
                      <a:r>
                        <a:rPr lang="es-EC" sz="1100" dirty="0" smtClean="0">
                          <a:effectLst/>
                        </a:rPr>
                        <a:t>interno</a:t>
                      </a:r>
                      <a:endParaRPr lang="es-EC" sz="1100" dirty="0">
                        <a:effectLst/>
                      </a:endParaRPr>
                    </a:p>
                  </a:txBody>
                  <a:tcPr marL="68580" marR="68580" marT="0" marB="0"/>
                </a:tc>
                <a:tc>
                  <a:txBody>
                    <a:bodyPr/>
                    <a:lstStyle/>
                    <a:p>
                      <a:pPr algn="ctr">
                        <a:lnSpc>
                          <a:spcPct val="150000"/>
                        </a:lnSpc>
                        <a:spcAft>
                          <a:spcPts val="0"/>
                        </a:spcAft>
                      </a:pPr>
                      <a:endParaRPr lang="es-EC" sz="1100" dirty="0">
                        <a:effectLst/>
                        <a:latin typeface="Arial"/>
                        <a:ea typeface="Calibri"/>
                        <a:cs typeface="Times New Roman"/>
                      </a:endParaRPr>
                    </a:p>
                  </a:txBody>
                  <a:tcPr marL="68580" marR="68580" marT="0" marB="0"/>
                </a:tc>
              </a:tr>
            </a:tbl>
          </a:graphicData>
        </a:graphic>
      </p:graphicFrame>
      <p:graphicFrame>
        <p:nvGraphicFramePr>
          <p:cNvPr id="16" name="15 Tabla"/>
          <p:cNvGraphicFramePr>
            <a:graphicFrameLocks noGrp="1"/>
          </p:cNvGraphicFramePr>
          <p:nvPr>
            <p:extLst>
              <p:ext uri="{D42A27DB-BD31-4B8C-83A1-F6EECF244321}">
                <p14:modId xmlns:p14="http://schemas.microsoft.com/office/powerpoint/2010/main" val="2594696240"/>
              </p:ext>
            </p:extLst>
          </p:nvPr>
        </p:nvGraphicFramePr>
        <p:xfrm>
          <a:off x="4558145" y="1868937"/>
          <a:ext cx="3568534" cy="1402636"/>
        </p:xfrm>
        <a:graphic>
          <a:graphicData uri="http://schemas.openxmlformats.org/drawingml/2006/table">
            <a:tbl>
              <a:tblPr firstRow="1" firstCol="1" bandRow="1">
                <a:tableStyleId>{5C22544A-7EE6-4342-B048-85BDC9FD1C3A}</a:tableStyleId>
              </a:tblPr>
              <a:tblGrid>
                <a:gridCol w="1634548"/>
                <a:gridCol w="1933986"/>
              </a:tblGrid>
              <a:tr h="1402636">
                <a:tc>
                  <a:txBody>
                    <a:bodyPr/>
                    <a:lstStyle/>
                    <a:p>
                      <a:pPr>
                        <a:lnSpc>
                          <a:spcPct val="150000"/>
                        </a:lnSpc>
                      </a:pPr>
                      <a:r>
                        <a:rPr lang="es-EC" sz="1100" b="1" kern="1200" dirty="0" smtClean="0">
                          <a:solidFill>
                            <a:schemeClr val="lt1"/>
                          </a:solidFill>
                          <a:effectLst/>
                          <a:latin typeface="+mn-lt"/>
                          <a:ea typeface="+mn-ea"/>
                          <a:cs typeface="+mn-cs"/>
                        </a:rPr>
                        <a:t>     Flexión de rodilla</a:t>
                      </a:r>
                    </a:p>
                    <a:p>
                      <a:pPr marL="171450" lvl="0" indent="-171450">
                        <a:lnSpc>
                          <a:spcPct val="150000"/>
                        </a:lnSpc>
                        <a:buFont typeface="Arial" pitchFamily="34" charset="0"/>
                        <a:buChar char="•"/>
                      </a:pPr>
                      <a:r>
                        <a:rPr lang="es-EC" sz="1100" b="1" kern="1200" dirty="0" err="1" smtClean="0">
                          <a:solidFill>
                            <a:schemeClr val="lt1"/>
                          </a:solidFill>
                          <a:effectLst/>
                          <a:latin typeface="+mn-lt"/>
                          <a:ea typeface="+mn-ea"/>
                          <a:cs typeface="+mn-cs"/>
                        </a:rPr>
                        <a:t>Biceps</a:t>
                      </a:r>
                      <a:r>
                        <a:rPr lang="es-EC" sz="1100" b="1" kern="1200" dirty="0" smtClean="0">
                          <a:solidFill>
                            <a:schemeClr val="lt1"/>
                          </a:solidFill>
                          <a:effectLst/>
                          <a:latin typeface="+mn-lt"/>
                          <a:ea typeface="+mn-ea"/>
                          <a:cs typeface="+mn-cs"/>
                        </a:rPr>
                        <a:t> crural ( porción larga y corta)</a:t>
                      </a:r>
                    </a:p>
                    <a:p>
                      <a:pPr marL="171450" lvl="0" indent="-171450">
                        <a:lnSpc>
                          <a:spcPct val="150000"/>
                        </a:lnSpc>
                        <a:buFont typeface="Arial" pitchFamily="34" charset="0"/>
                        <a:buChar char="•"/>
                      </a:pPr>
                      <a:r>
                        <a:rPr lang="es-EC" sz="1100" b="1" kern="1200" dirty="0" smtClean="0">
                          <a:solidFill>
                            <a:schemeClr val="lt1"/>
                          </a:solidFill>
                          <a:effectLst/>
                          <a:latin typeface="+mn-lt"/>
                          <a:ea typeface="+mn-ea"/>
                          <a:cs typeface="+mn-cs"/>
                        </a:rPr>
                        <a:t>Semitendinoso</a:t>
                      </a:r>
                    </a:p>
                    <a:p>
                      <a:pPr marL="171450" indent="-171450">
                        <a:lnSpc>
                          <a:spcPct val="150000"/>
                        </a:lnSpc>
                        <a:buFont typeface="Arial" pitchFamily="34" charset="0"/>
                        <a:buChar char="•"/>
                      </a:pPr>
                      <a:r>
                        <a:rPr lang="es-EC" sz="1100" b="1" kern="1200" dirty="0" smtClean="0">
                          <a:solidFill>
                            <a:schemeClr val="lt1"/>
                          </a:solidFill>
                          <a:effectLst/>
                          <a:latin typeface="+mn-lt"/>
                          <a:ea typeface="+mn-ea"/>
                          <a:cs typeface="+mn-cs"/>
                        </a:rPr>
                        <a:t>Semimembranoso</a:t>
                      </a:r>
                      <a:endParaRPr lang="es-EC" sz="1100" dirty="0">
                        <a:effectLst/>
                      </a:endParaRPr>
                    </a:p>
                  </a:txBody>
                  <a:tcPr marL="68580" marR="68580" marT="0" marB="0"/>
                </a:tc>
                <a:tc>
                  <a:txBody>
                    <a:bodyPr/>
                    <a:lstStyle/>
                    <a:p>
                      <a:pPr algn="ctr">
                        <a:lnSpc>
                          <a:spcPct val="150000"/>
                        </a:lnSpc>
                        <a:spcAft>
                          <a:spcPts val="0"/>
                        </a:spcAft>
                      </a:pPr>
                      <a:endParaRPr lang="es-EC" sz="1100" dirty="0">
                        <a:effectLst/>
                        <a:latin typeface="Arial"/>
                        <a:ea typeface="Calibri"/>
                        <a:cs typeface="Times New Roman"/>
                      </a:endParaRPr>
                    </a:p>
                  </a:txBody>
                  <a:tcPr marL="68580" marR="68580" marT="0" marB="0"/>
                </a:tc>
              </a:tr>
            </a:tbl>
          </a:graphicData>
        </a:graphic>
      </p:graphicFrame>
      <p:graphicFrame>
        <p:nvGraphicFramePr>
          <p:cNvPr id="17" name="16 Tabla"/>
          <p:cNvGraphicFramePr>
            <a:graphicFrameLocks noGrp="1"/>
          </p:cNvGraphicFramePr>
          <p:nvPr>
            <p:extLst>
              <p:ext uri="{D42A27DB-BD31-4B8C-83A1-F6EECF244321}">
                <p14:modId xmlns:p14="http://schemas.microsoft.com/office/powerpoint/2010/main" val="3867492067"/>
              </p:ext>
            </p:extLst>
          </p:nvPr>
        </p:nvGraphicFramePr>
        <p:xfrm>
          <a:off x="816490" y="3404680"/>
          <a:ext cx="3568534" cy="1402636"/>
        </p:xfrm>
        <a:graphic>
          <a:graphicData uri="http://schemas.openxmlformats.org/drawingml/2006/table">
            <a:tbl>
              <a:tblPr firstRow="1" firstCol="1" bandRow="1">
                <a:tableStyleId>{5C22544A-7EE6-4342-B048-85BDC9FD1C3A}</a:tableStyleId>
              </a:tblPr>
              <a:tblGrid>
                <a:gridCol w="1634548"/>
                <a:gridCol w="1933986"/>
              </a:tblGrid>
              <a:tr h="1402636">
                <a:tc>
                  <a:txBody>
                    <a:bodyPr/>
                    <a:lstStyle/>
                    <a:p>
                      <a:pPr>
                        <a:lnSpc>
                          <a:spcPct val="150000"/>
                        </a:lnSpc>
                      </a:pPr>
                      <a:r>
                        <a:rPr lang="es-EC" sz="1100" b="1" kern="1200" dirty="0" smtClean="0">
                          <a:solidFill>
                            <a:schemeClr val="lt1"/>
                          </a:solidFill>
                          <a:effectLst/>
                          <a:latin typeface="+mn-lt"/>
                          <a:ea typeface="+mn-ea"/>
                          <a:cs typeface="+mn-cs"/>
                        </a:rPr>
                        <a:t>     Extensión de rodillas:</a:t>
                      </a:r>
                    </a:p>
                    <a:p>
                      <a:pPr marL="171450" lvl="0" indent="-171450">
                        <a:lnSpc>
                          <a:spcPct val="150000"/>
                        </a:lnSpc>
                        <a:buFont typeface="Arial" pitchFamily="34" charset="0"/>
                        <a:buChar char="•"/>
                      </a:pPr>
                      <a:r>
                        <a:rPr lang="es-EC" sz="1100" b="1" kern="1200" dirty="0" smtClean="0">
                          <a:solidFill>
                            <a:schemeClr val="lt1"/>
                          </a:solidFill>
                          <a:effectLst/>
                          <a:latin typeface="+mn-lt"/>
                          <a:ea typeface="+mn-ea"/>
                          <a:cs typeface="+mn-cs"/>
                        </a:rPr>
                        <a:t>Vasto interno y externo</a:t>
                      </a:r>
                    </a:p>
                    <a:p>
                      <a:pPr marL="171450" lvl="0" indent="-171450">
                        <a:lnSpc>
                          <a:spcPct val="150000"/>
                        </a:lnSpc>
                        <a:buFont typeface="Arial" pitchFamily="34" charset="0"/>
                        <a:buChar char="•"/>
                      </a:pPr>
                      <a:r>
                        <a:rPr lang="es-EC" sz="1100" b="1" kern="1200" dirty="0" smtClean="0">
                          <a:solidFill>
                            <a:schemeClr val="lt1"/>
                          </a:solidFill>
                          <a:effectLst/>
                          <a:latin typeface="+mn-lt"/>
                          <a:ea typeface="+mn-ea"/>
                          <a:cs typeface="+mn-cs"/>
                        </a:rPr>
                        <a:t>Recto anterior</a:t>
                      </a:r>
                    </a:p>
                    <a:p>
                      <a:pPr marL="171450" indent="-171450">
                        <a:lnSpc>
                          <a:spcPct val="150000"/>
                        </a:lnSpc>
                        <a:buFont typeface="Arial" pitchFamily="34" charset="0"/>
                        <a:buChar char="•"/>
                      </a:pPr>
                      <a:r>
                        <a:rPr lang="es-EC" sz="1100" b="1" kern="1200" dirty="0" smtClean="0">
                          <a:solidFill>
                            <a:schemeClr val="lt1"/>
                          </a:solidFill>
                          <a:effectLst/>
                          <a:latin typeface="+mn-lt"/>
                          <a:ea typeface="+mn-ea"/>
                          <a:cs typeface="+mn-cs"/>
                        </a:rPr>
                        <a:t>Vasto medio</a:t>
                      </a:r>
                      <a:endParaRPr lang="es-EC" sz="1100" dirty="0">
                        <a:effectLst/>
                      </a:endParaRPr>
                    </a:p>
                  </a:txBody>
                  <a:tcPr marL="68580" marR="68580" marT="0" marB="0"/>
                </a:tc>
                <a:tc>
                  <a:txBody>
                    <a:bodyPr/>
                    <a:lstStyle/>
                    <a:p>
                      <a:pPr algn="ctr">
                        <a:lnSpc>
                          <a:spcPct val="150000"/>
                        </a:lnSpc>
                        <a:spcAft>
                          <a:spcPts val="0"/>
                        </a:spcAft>
                      </a:pPr>
                      <a:endParaRPr lang="es-EC" sz="1100" dirty="0">
                        <a:effectLst/>
                        <a:latin typeface="Arial"/>
                        <a:ea typeface="Calibri"/>
                        <a:cs typeface="Times New Roman"/>
                      </a:endParaRPr>
                    </a:p>
                  </a:txBody>
                  <a:tcPr marL="68580" marR="68580" marT="0" marB="0"/>
                </a:tc>
              </a:tr>
            </a:tbl>
          </a:graphicData>
        </a:graphic>
      </p:graphicFrame>
      <p:graphicFrame>
        <p:nvGraphicFramePr>
          <p:cNvPr id="18" name="17 Tabla"/>
          <p:cNvGraphicFramePr>
            <a:graphicFrameLocks noGrp="1"/>
          </p:cNvGraphicFramePr>
          <p:nvPr>
            <p:extLst>
              <p:ext uri="{D42A27DB-BD31-4B8C-83A1-F6EECF244321}">
                <p14:modId xmlns:p14="http://schemas.microsoft.com/office/powerpoint/2010/main" val="3777881583"/>
              </p:ext>
            </p:extLst>
          </p:nvPr>
        </p:nvGraphicFramePr>
        <p:xfrm>
          <a:off x="4558145" y="3423973"/>
          <a:ext cx="3568534" cy="1402636"/>
        </p:xfrm>
        <a:graphic>
          <a:graphicData uri="http://schemas.openxmlformats.org/drawingml/2006/table">
            <a:tbl>
              <a:tblPr firstRow="1" firstCol="1" bandRow="1">
                <a:tableStyleId>{5C22544A-7EE6-4342-B048-85BDC9FD1C3A}</a:tableStyleId>
              </a:tblPr>
              <a:tblGrid>
                <a:gridCol w="1634548"/>
                <a:gridCol w="1933986"/>
              </a:tblGrid>
              <a:tr h="1402636">
                <a:tc>
                  <a:txBody>
                    <a:bodyPr/>
                    <a:lstStyle/>
                    <a:p>
                      <a:pPr>
                        <a:lnSpc>
                          <a:spcPct val="150000"/>
                        </a:lnSpc>
                      </a:pPr>
                      <a:r>
                        <a:rPr lang="es-EC" sz="1100" b="1" kern="1200" dirty="0" smtClean="0">
                          <a:solidFill>
                            <a:schemeClr val="lt1"/>
                          </a:solidFill>
                          <a:effectLst/>
                          <a:latin typeface="+mn-lt"/>
                          <a:ea typeface="+mn-ea"/>
                          <a:cs typeface="+mn-cs"/>
                        </a:rPr>
                        <a:t>     Extensión de tobillos:</a:t>
                      </a:r>
                    </a:p>
                    <a:p>
                      <a:pPr marL="171450" lvl="0" indent="-171450">
                        <a:lnSpc>
                          <a:spcPct val="150000"/>
                        </a:lnSpc>
                        <a:buFont typeface="Arial" pitchFamily="34" charset="0"/>
                        <a:buChar char="•"/>
                      </a:pPr>
                      <a:r>
                        <a:rPr lang="es-EC" sz="1100" b="1" kern="1200" dirty="0" smtClean="0">
                          <a:solidFill>
                            <a:schemeClr val="lt1"/>
                          </a:solidFill>
                          <a:effectLst/>
                          <a:latin typeface="+mn-lt"/>
                          <a:ea typeface="+mn-ea"/>
                          <a:cs typeface="+mn-cs"/>
                        </a:rPr>
                        <a:t>Gemelo interno</a:t>
                      </a:r>
                    </a:p>
                    <a:p>
                      <a:pPr marL="171450" lvl="0" indent="-171450">
                        <a:lnSpc>
                          <a:spcPct val="150000"/>
                        </a:lnSpc>
                        <a:buFont typeface="Arial" pitchFamily="34" charset="0"/>
                        <a:buChar char="•"/>
                      </a:pPr>
                      <a:r>
                        <a:rPr lang="es-EC" sz="1100" b="1" kern="1200" dirty="0" smtClean="0">
                          <a:solidFill>
                            <a:schemeClr val="lt1"/>
                          </a:solidFill>
                          <a:effectLst/>
                          <a:latin typeface="+mn-lt"/>
                          <a:ea typeface="+mn-ea"/>
                          <a:cs typeface="+mn-cs"/>
                        </a:rPr>
                        <a:t>Gemelo externo</a:t>
                      </a:r>
                    </a:p>
                    <a:p>
                      <a:pPr marL="171450" indent="-171450">
                        <a:lnSpc>
                          <a:spcPct val="150000"/>
                        </a:lnSpc>
                        <a:buFont typeface="Arial" pitchFamily="34" charset="0"/>
                        <a:buChar char="•"/>
                      </a:pPr>
                      <a:r>
                        <a:rPr lang="es-EC" sz="1100" b="1" kern="1200" dirty="0" smtClean="0">
                          <a:solidFill>
                            <a:schemeClr val="lt1"/>
                          </a:solidFill>
                          <a:effectLst/>
                          <a:latin typeface="+mn-lt"/>
                          <a:ea typeface="+mn-ea"/>
                          <a:cs typeface="+mn-cs"/>
                        </a:rPr>
                        <a:t>Sóleo</a:t>
                      </a:r>
                      <a:endParaRPr lang="es-EC" sz="1100" dirty="0">
                        <a:effectLst/>
                      </a:endParaRPr>
                    </a:p>
                  </a:txBody>
                  <a:tcPr marL="68580" marR="68580" marT="0" marB="0"/>
                </a:tc>
                <a:tc>
                  <a:txBody>
                    <a:bodyPr/>
                    <a:lstStyle/>
                    <a:p>
                      <a:pPr algn="ctr">
                        <a:lnSpc>
                          <a:spcPct val="150000"/>
                        </a:lnSpc>
                        <a:spcAft>
                          <a:spcPts val="0"/>
                        </a:spcAft>
                      </a:pPr>
                      <a:endParaRPr lang="es-EC" sz="1100" dirty="0">
                        <a:effectLst/>
                        <a:latin typeface="Arial"/>
                        <a:ea typeface="Calibri"/>
                        <a:cs typeface="Times New Roman"/>
                      </a:endParaRPr>
                    </a:p>
                  </a:txBody>
                  <a:tcPr marL="68580" marR="68580" marT="0" marB="0"/>
                </a:tc>
              </a:tr>
            </a:tbl>
          </a:graphicData>
        </a:graphic>
      </p:graphicFrame>
      <p:graphicFrame>
        <p:nvGraphicFramePr>
          <p:cNvPr id="19" name="18 Tabla"/>
          <p:cNvGraphicFramePr>
            <a:graphicFrameLocks noGrp="1"/>
          </p:cNvGraphicFramePr>
          <p:nvPr>
            <p:extLst>
              <p:ext uri="{D42A27DB-BD31-4B8C-83A1-F6EECF244321}">
                <p14:modId xmlns:p14="http://schemas.microsoft.com/office/powerpoint/2010/main" val="4271639454"/>
              </p:ext>
            </p:extLst>
          </p:nvPr>
        </p:nvGraphicFramePr>
        <p:xfrm>
          <a:off x="804615" y="4923589"/>
          <a:ext cx="3568534" cy="1402636"/>
        </p:xfrm>
        <a:graphic>
          <a:graphicData uri="http://schemas.openxmlformats.org/drawingml/2006/table">
            <a:tbl>
              <a:tblPr firstRow="1" firstCol="1" bandRow="1">
                <a:tableStyleId>{5C22544A-7EE6-4342-B048-85BDC9FD1C3A}</a:tableStyleId>
              </a:tblPr>
              <a:tblGrid>
                <a:gridCol w="1634548"/>
                <a:gridCol w="1933986"/>
              </a:tblGrid>
              <a:tr h="1402636">
                <a:tc>
                  <a:txBody>
                    <a:bodyPr/>
                    <a:lstStyle/>
                    <a:p>
                      <a:pPr>
                        <a:lnSpc>
                          <a:spcPct val="150000"/>
                        </a:lnSpc>
                      </a:pPr>
                      <a:r>
                        <a:rPr lang="es-EC" sz="1100" b="1" kern="1200" dirty="0" smtClean="0">
                          <a:solidFill>
                            <a:schemeClr val="lt1"/>
                          </a:solidFill>
                          <a:effectLst/>
                          <a:latin typeface="+mn-lt"/>
                          <a:ea typeface="+mn-ea"/>
                          <a:cs typeface="+mn-cs"/>
                        </a:rPr>
                        <a:t>     Abductor de cadera:</a:t>
                      </a:r>
                    </a:p>
                    <a:p>
                      <a:pPr marL="171450" lvl="0" indent="-171450">
                        <a:lnSpc>
                          <a:spcPct val="150000"/>
                        </a:lnSpc>
                        <a:buFont typeface="Arial" pitchFamily="34" charset="0"/>
                        <a:buChar char="•"/>
                      </a:pPr>
                      <a:r>
                        <a:rPr lang="es-EC" sz="1100" b="1" kern="1200" dirty="0" smtClean="0">
                          <a:solidFill>
                            <a:schemeClr val="lt1"/>
                          </a:solidFill>
                          <a:effectLst/>
                          <a:latin typeface="+mn-lt"/>
                          <a:ea typeface="+mn-ea"/>
                          <a:cs typeface="+mn-cs"/>
                        </a:rPr>
                        <a:t>Glúteo mayor</a:t>
                      </a:r>
                    </a:p>
                    <a:p>
                      <a:pPr marL="171450" lvl="0" indent="-171450">
                        <a:lnSpc>
                          <a:spcPct val="150000"/>
                        </a:lnSpc>
                        <a:buFont typeface="Arial" pitchFamily="34" charset="0"/>
                        <a:buChar char="•"/>
                      </a:pPr>
                      <a:r>
                        <a:rPr lang="es-EC" sz="1100" b="1" kern="1200" dirty="0" smtClean="0">
                          <a:solidFill>
                            <a:schemeClr val="lt1"/>
                          </a:solidFill>
                          <a:effectLst/>
                          <a:latin typeface="+mn-lt"/>
                          <a:ea typeface="+mn-ea"/>
                          <a:cs typeface="+mn-cs"/>
                        </a:rPr>
                        <a:t>Trocánter mayor</a:t>
                      </a:r>
                    </a:p>
                    <a:p>
                      <a:pPr marL="171450" indent="-171450">
                        <a:lnSpc>
                          <a:spcPct val="150000"/>
                        </a:lnSpc>
                        <a:buFont typeface="Arial" pitchFamily="34" charset="0"/>
                        <a:buChar char="•"/>
                      </a:pPr>
                      <a:r>
                        <a:rPr lang="es-EC" sz="1100" b="1" kern="1200" dirty="0" smtClean="0">
                          <a:solidFill>
                            <a:schemeClr val="lt1"/>
                          </a:solidFill>
                          <a:effectLst/>
                          <a:latin typeface="+mn-lt"/>
                          <a:ea typeface="+mn-ea"/>
                          <a:cs typeface="+mn-cs"/>
                        </a:rPr>
                        <a:t>Tensor de la fascia lata</a:t>
                      </a:r>
                      <a:endParaRPr lang="es-EC" sz="1100" dirty="0">
                        <a:effectLst/>
                      </a:endParaRPr>
                    </a:p>
                  </a:txBody>
                  <a:tcPr marL="68580" marR="68580" marT="0" marB="0"/>
                </a:tc>
                <a:tc>
                  <a:txBody>
                    <a:bodyPr/>
                    <a:lstStyle/>
                    <a:p>
                      <a:pPr algn="ctr">
                        <a:lnSpc>
                          <a:spcPct val="150000"/>
                        </a:lnSpc>
                        <a:spcAft>
                          <a:spcPts val="0"/>
                        </a:spcAft>
                      </a:pPr>
                      <a:endParaRPr lang="es-EC" sz="1100" dirty="0">
                        <a:effectLst/>
                        <a:latin typeface="Arial"/>
                        <a:ea typeface="Calibri"/>
                        <a:cs typeface="Times New Roman"/>
                      </a:endParaRPr>
                    </a:p>
                  </a:txBody>
                  <a:tcPr marL="68580" marR="68580" marT="0" marB="0"/>
                </a:tc>
              </a:tr>
            </a:tbl>
          </a:graphicData>
        </a:graphic>
      </p:graphicFrame>
      <p:graphicFrame>
        <p:nvGraphicFramePr>
          <p:cNvPr id="20" name="19 Tabla"/>
          <p:cNvGraphicFramePr>
            <a:graphicFrameLocks noGrp="1"/>
          </p:cNvGraphicFramePr>
          <p:nvPr>
            <p:extLst>
              <p:ext uri="{D42A27DB-BD31-4B8C-83A1-F6EECF244321}">
                <p14:modId xmlns:p14="http://schemas.microsoft.com/office/powerpoint/2010/main" val="1267729498"/>
              </p:ext>
            </p:extLst>
          </p:nvPr>
        </p:nvGraphicFramePr>
        <p:xfrm>
          <a:off x="4558145" y="4935464"/>
          <a:ext cx="3568534" cy="1402636"/>
        </p:xfrm>
        <a:graphic>
          <a:graphicData uri="http://schemas.openxmlformats.org/drawingml/2006/table">
            <a:tbl>
              <a:tblPr firstRow="1" firstCol="1" bandRow="1">
                <a:tableStyleId>{5C22544A-7EE6-4342-B048-85BDC9FD1C3A}</a:tableStyleId>
              </a:tblPr>
              <a:tblGrid>
                <a:gridCol w="1634548"/>
                <a:gridCol w="1933986"/>
              </a:tblGrid>
              <a:tr h="1402636">
                <a:tc>
                  <a:txBody>
                    <a:bodyPr/>
                    <a:lstStyle/>
                    <a:p>
                      <a:pPr>
                        <a:lnSpc>
                          <a:spcPct val="150000"/>
                        </a:lnSpc>
                      </a:pPr>
                      <a:r>
                        <a:rPr lang="es-EC" sz="1100" b="1" kern="1200" dirty="0" smtClean="0">
                          <a:solidFill>
                            <a:schemeClr val="lt1"/>
                          </a:solidFill>
                          <a:effectLst/>
                          <a:latin typeface="+mn-lt"/>
                          <a:ea typeface="+mn-ea"/>
                          <a:cs typeface="+mn-cs"/>
                        </a:rPr>
                        <a:t>     Extensión de rodilla:</a:t>
                      </a:r>
                    </a:p>
                    <a:p>
                      <a:pPr marL="171450" lvl="0" indent="-171450">
                        <a:lnSpc>
                          <a:spcPct val="150000"/>
                        </a:lnSpc>
                        <a:buFont typeface="Arial" pitchFamily="34" charset="0"/>
                        <a:buChar char="•"/>
                      </a:pPr>
                      <a:r>
                        <a:rPr lang="es-EC" sz="1100" b="1" kern="1200" dirty="0" smtClean="0">
                          <a:solidFill>
                            <a:schemeClr val="lt1"/>
                          </a:solidFill>
                          <a:effectLst/>
                          <a:latin typeface="+mn-lt"/>
                          <a:ea typeface="+mn-ea"/>
                          <a:cs typeface="+mn-cs"/>
                        </a:rPr>
                        <a:t>Vasto interno y externo</a:t>
                      </a:r>
                    </a:p>
                    <a:p>
                      <a:pPr marL="171450" lvl="0" indent="-171450">
                        <a:lnSpc>
                          <a:spcPct val="150000"/>
                        </a:lnSpc>
                        <a:buFont typeface="Arial" pitchFamily="34" charset="0"/>
                        <a:buChar char="•"/>
                      </a:pPr>
                      <a:r>
                        <a:rPr lang="es-EC" sz="1100" b="1" kern="1200" dirty="0" smtClean="0">
                          <a:solidFill>
                            <a:schemeClr val="lt1"/>
                          </a:solidFill>
                          <a:effectLst/>
                          <a:latin typeface="+mn-lt"/>
                          <a:ea typeface="+mn-ea"/>
                          <a:cs typeface="+mn-cs"/>
                        </a:rPr>
                        <a:t>Vasto medio</a:t>
                      </a:r>
                    </a:p>
                    <a:p>
                      <a:pPr marL="171450" indent="-171450">
                        <a:lnSpc>
                          <a:spcPct val="150000"/>
                        </a:lnSpc>
                        <a:buFont typeface="Arial" pitchFamily="34" charset="0"/>
                        <a:buChar char="•"/>
                      </a:pPr>
                      <a:r>
                        <a:rPr lang="es-EC" sz="1100" b="1" kern="1200" dirty="0" smtClean="0">
                          <a:solidFill>
                            <a:schemeClr val="lt1"/>
                          </a:solidFill>
                          <a:effectLst/>
                          <a:latin typeface="+mn-lt"/>
                          <a:ea typeface="+mn-ea"/>
                          <a:cs typeface="+mn-cs"/>
                        </a:rPr>
                        <a:t>Glúteo mayor</a:t>
                      </a:r>
                      <a:endParaRPr lang="es-EC" sz="1100" dirty="0">
                        <a:effectLst/>
                      </a:endParaRPr>
                    </a:p>
                  </a:txBody>
                  <a:tcPr marL="68580" marR="68580" marT="0" marB="0"/>
                </a:tc>
                <a:tc>
                  <a:txBody>
                    <a:bodyPr/>
                    <a:lstStyle/>
                    <a:p>
                      <a:pPr algn="ctr">
                        <a:lnSpc>
                          <a:spcPct val="150000"/>
                        </a:lnSpc>
                        <a:spcAft>
                          <a:spcPts val="0"/>
                        </a:spcAft>
                      </a:pPr>
                      <a:endParaRPr lang="es-EC" sz="1100" dirty="0">
                        <a:effectLst/>
                        <a:latin typeface="Arial"/>
                        <a:ea typeface="Calibri"/>
                        <a:cs typeface="Times New Roman"/>
                      </a:endParaRPr>
                    </a:p>
                  </a:txBody>
                  <a:tcPr marL="68580" marR="68580" marT="0" marB="0"/>
                </a:tc>
              </a:tr>
            </a:tbl>
          </a:graphicData>
        </a:graphic>
      </p:graphicFrame>
      <p:pic>
        <p:nvPicPr>
          <p:cNvPr id="21" name="20 Imagen" descr="Descripción: J:\tesis octubre nuevo\fotos\P1010820.JPG"/>
          <p:cNvPicPr/>
          <p:nvPr/>
        </p:nvPicPr>
        <p:blipFill>
          <a:blip r:embed="rId3">
            <a:extLst>
              <a:ext uri="{28A0092B-C50C-407E-A947-70E740481C1C}">
                <a14:useLocalDpi xmlns:a14="http://schemas.microsoft.com/office/drawing/2010/main" val="0"/>
              </a:ext>
            </a:extLst>
          </a:blip>
          <a:srcRect/>
          <a:stretch>
            <a:fillRect/>
          </a:stretch>
        </p:blipFill>
        <p:spPr bwMode="auto">
          <a:xfrm>
            <a:off x="6419521" y="5062436"/>
            <a:ext cx="1435100" cy="1079500"/>
          </a:xfrm>
          <a:prstGeom prst="rect">
            <a:avLst/>
          </a:prstGeom>
          <a:noFill/>
          <a:ln>
            <a:noFill/>
          </a:ln>
        </p:spPr>
      </p:pic>
      <p:pic>
        <p:nvPicPr>
          <p:cNvPr id="22" name="21 Imagen" descr="Descripción: J:\tesis octubre nuevo\fotos\P1010814.JPG"/>
          <p:cNvPicPr/>
          <p:nvPr/>
        </p:nvPicPr>
        <p:blipFill>
          <a:blip r:embed="rId4">
            <a:extLst>
              <a:ext uri="{28A0092B-C50C-407E-A947-70E740481C1C}">
                <a14:useLocalDpi xmlns:a14="http://schemas.microsoft.com/office/drawing/2010/main" val="0"/>
              </a:ext>
            </a:extLst>
          </a:blip>
          <a:srcRect/>
          <a:stretch>
            <a:fillRect/>
          </a:stretch>
        </p:blipFill>
        <p:spPr bwMode="auto">
          <a:xfrm>
            <a:off x="2696637" y="5062436"/>
            <a:ext cx="1435100" cy="1079500"/>
          </a:xfrm>
          <a:prstGeom prst="rect">
            <a:avLst/>
          </a:prstGeom>
          <a:noFill/>
          <a:ln>
            <a:noFill/>
          </a:ln>
        </p:spPr>
      </p:pic>
      <p:pic>
        <p:nvPicPr>
          <p:cNvPr id="23" name="22 Imagen" descr="Descripción: J:\tesis octubre nuevo\fotos\P1010811.JPG"/>
          <p:cNvPicPr/>
          <p:nvPr/>
        </p:nvPicPr>
        <p:blipFill>
          <a:blip r:embed="rId5">
            <a:extLst>
              <a:ext uri="{28A0092B-C50C-407E-A947-70E740481C1C}">
                <a14:useLocalDpi xmlns:a14="http://schemas.microsoft.com/office/drawing/2010/main" val="0"/>
              </a:ext>
            </a:extLst>
          </a:blip>
          <a:srcRect/>
          <a:stretch>
            <a:fillRect/>
          </a:stretch>
        </p:blipFill>
        <p:spPr bwMode="auto">
          <a:xfrm>
            <a:off x="6419521" y="3566145"/>
            <a:ext cx="1435100" cy="1079500"/>
          </a:xfrm>
          <a:prstGeom prst="rect">
            <a:avLst/>
          </a:prstGeom>
          <a:noFill/>
          <a:ln>
            <a:noFill/>
          </a:ln>
        </p:spPr>
      </p:pic>
      <p:pic>
        <p:nvPicPr>
          <p:cNvPr id="24" name="23 Imagen" descr="Descripción: J:\tesis octubre nuevo\fotos\P1010807.JPG"/>
          <p:cNvPicPr/>
          <p:nvPr/>
        </p:nvPicPr>
        <p:blipFill>
          <a:blip r:embed="rId6">
            <a:extLst>
              <a:ext uri="{28A0092B-C50C-407E-A947-70E740481C1C}">
                <a14:useLocalDpi xmlns:a14="http://schemas.microsoft.com/office/drawing/2010/main" val="0"/>
              </a:ext>
            </a:extLst>
          </a:blip>
          <a:srcRect/>
          <a:stretch>
            <a:fillRect/>
          </a:stretch>
        </p:blipFill>
        <p:spPr bwMode="auto">
          <a:xfrm>
            <a:off x="2684762" y="3566145"/>
            <a:ext cx="1435100" cy="1079500"/>
          </a:xfrm>
          <a:prstGeom prst="rect">
            <a:avLst/>
          </a:prstGeom>
          <a:noFill/>
          <a:ln>
            <a:noFill/>
          </a:ln>
        </p:spPr>
      </p:pic>
      <p:pic>
        <p:nvPicPr>
          <p:cNvPr id="25" name="24 Imagen" descr="Descripción: J:\tesis octubre nuevo\fotos\P1010802.JPG"/>
          <p:cNvPicPr/>
          <p:nvPr/>
        </p:nvPicPr>
        <p:blipFill>
          <a:blip r:embed="rId7">
            <a:extLst>
              <a:ext uri="{28A0092B-C50C-407E-A947-70E740481C1C}">
                <a14:useLocalDpi xmlns:a14="http://schemas.microsoft.com/office/drawing/2010/main" val="0"/>
              </a:ext>
            </a:extLst>
          </a:blip>
          <a:srcRect/>
          <a:stretch>
            <a:fillRect/>
          </a:stretch>
        </p:blipFill>
        <p:spPr bwMode="auto">
          <a:xfrm>
            <a:off x="6419521" y="2025202"/>
            <a:ext cx="1435100" cy="1079500"/>
          </a:xfrm>
          <a:prstGeom prst="rect">
            <a:avLst/>
          </a:prstGeom>
          <a:noFill/>
          <a:ln>
            <a:noFill/>
          </a:ln>
        </p:spPr>
      </p:pic>
      <p:pic>
        <p:nvPicPr>
          <p:cNvPr id="26" name="25 Imagen" descr="Descripción: J:\tesis octubre nuevo\fotos\P1010797.JPG"/>
          <p:cNvPicPr/>
          <p:nvPr/>
        </p:nvPicPr>
        <p:blipFill>
          <a:blip r:embed="rId8">
            <a:extLst>
              <a:ext uri="{28A0092B-C50C-407E-A947-70E740481C1C}">
                <a14:useLocalDpi xmlns:a14="http://schemas.microsoft.com/office/drawing/2010/main" val="0"/>
              </a:ext>
            </a:extLst>
          </a:blip>
          <a:srcRect/>
          <a:stretch>
            <a:fillRect/>
          </a:stretch>
        </p:blipFill>
        <p:spPr bwMode="auto">
          <a:xfrm>
            <a:off x="2696637" y="2017205"/>
            <a:ext cx="1435100" cy="1079500"/>
          </a:xfrm>
          <a:prstGeom prst="rect">
            <a:avLst/>
          </a:prstGeom>
          <a:noFill/>
          <a:ln>
            <a:noFill/>
          </a:ln>
        </p:spPr>
      </p:pic>
    </p:spTree>
    <p:extLst>
      <p:ext uri="{BB962C8B-B14F-4D97-AF65-F5344CB8AC3E}">
        <p14:creationId xmlns:p14="http://schemas.microsoft.com/office/powerpoint/2010/main" val="9567723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normAutofit/>
          </a:bodyPr>
          <a:lstStyle/>
          <a:p>
            <a:r>
              <a:rPr lang="es-ES" dirty="0" smtClean="0">
                <a:solidFill>
                  <a:srgbClr val="0070C0"/>
                </a:solidFill>
              </a:rPr>
              <a:t>ANÁLISIS DE EJECUCIÓN TÉCNICA</a:t>
            </a:r>
            <a:endParaRPr lang="es-ES" dirty="0">
              <a:solidFill>
                <a:srgbClr val="0070C0"/>
              </a:solidFill>
            </a:endParaRPr>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sp>
        <p:nvSpPr>
          <p:cNvPr id="8" name="Rectángulo 7"/>
          <p:cNvSpPr/>
          <p:nvPr/>
        </p:nvSpPr>
        <p:spPr>
          <a:xfrm>
            <a:off x="837166" y="1760323"/>
            <a:ext cx="7635922" cy="3794500"/>
          </a:xfrm>
          <a:prstGeom prst="rect">
            <a:avLst/>
          </a:prstGeom>
        </p:spPr>
        <p:txBody>
          <a:bodyPr wrap="square">
            <a:spAutoFit/>
          </a:bodyPr>
          <a:lstStyle/>
          <a:p>
            <a:pPr algn="just">
              <a:lnSpc>
                <a:spcPct val="150000"/>
              </a:lnSpc>
              <a:spcAft>
                <a:spcPts val="1000"/>
              </a:spcAft>
            </a:pPr>
            <a:r>
              <a:rPr lang="es-EC" b="1" dirty="0">
                <a:latin typeface="Arial" panose="020B0604020202020204" pitchFamily="34" charset="0"/>
                <a:ea typeface="Calibri" panose="020F0502020204030204" pitchFamily="34" charset="0"/>
                <a:cs typeface="Times New Roman" panose="02020603050405020304" pitchFamily="18" charset="0"/>
              </a:rPr>
              <a:t>Agentes discriminantes de una correcta ejecución del ejercicio:</a:t>
            </a:r>
            <a:endParaRPr lang="es-ES"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eriod"/>
            </a:pPr>
            <a:r>
              <a:rPr lang="es-ES" dirty="0">
                <a:latin typeface="Arial" panose="020B0604020202020204" pitchFamily="34" charset="0"/>
                <a:ea typeface="Calibri" panose="020F0502020204030204" pitchFamily="34" charset="0"/>
                <a:cs typeface="Times New Roman" panose="02020603050405020304" pitchFamily="18" charset="0"/>
              </a:rPr>
              <a:t>Correcta ubicación de los glúteos en el implemento</a:t>
            </a:r>
          </a:p>
          <a:p>
            <a:pPr marL="342900" lvl="0" indent="-342900" algn="just">
              <a:lnSpc>
                <a:spcPct val="115000"/>
              </a:lnSpc>
              <a:spcAft>
                <a:spcPts val="0"/>
              </a:spcAft>
              <a:buFont typeface="+mj-lt"/>
              <a:buAutoNum type="arabicPeriod"/>
            </a:pPr>
            <a:r>
              <a:rPr lang="es-ES" dirty="0">
                <a:latin typeface="Arial" panose="020B0604020202020204" pitchFamily="34" charset="0"/>
                <a:ea typeface="Calibri" panose="020F0502020204030204" pitchFamily="34" charset="0"/>
                <a:cs typeface="Times New Roman" panose="02020603050405020304" pitchFamily="18" charset="0"/>
              </a:rPr>
              <a:t>Correcta postura de la espalda frente al respaldar</a:t>
            </a:r>
          </a:p>
          <a:p>
            <a:pPr marL="342900" lvl="0" indent="-342900" algn="just">
              <a:lnSpc>
                <a:spcPct val="115000"/>
              </a:lnSpc>
              <a:spcAft>
                <a:spcPts val="0"/>
              </a:spcAft>
              <a:buFont typeface="+mj-lt"/>
              <a:buAutoNum type="arabicPeriod"/>
            </a:pPr>
            <a:r>
              <a:rPr lang="es-ES" dirty="0">
                <a:latin typeface="Arial" panose="020B0604020202020204" pitchFamily="34" charset="0"/>
                <a:ea typeface="Calibri" panose="020F0502020204030204" pitchFamily="34" charset="0"/>
                <a:cs typeface="Times New Roman" panose="02020603050405020304" pitchFamily="18" charset="0"/>
              </a:rPr>
              <a:t>Ubicación adecuada de los pies sobre las apoyaduras</a:t>
            </a:r>
          </a:p>
          <a:p>
            <a:pPr marL="342900" lvl="0" indent="-342900" algn="just">
              <a:lnSpc>
                <a:spcPct val="115000"/>
              </a:lnSpc>
              <a:spcAft>
                <a:spcPts val="0"/>
              </a:spcAft>
              <a:buFont typeface="+mj-lt"/>
              <a:buAutoNum type="arabicPeriod"/>
            </a:pPr>
            <a:r>
              <a:rPr lang="es-ES" dirty="0">
                <a:latin typeface="Arial" panose="020B0604020202020204" pitchFamily="34" charset="0"/>
                <a:ea typeface="Calibri" panose="020F0502020204030204" pitchFamily="34" charset="0"/>
                <a:cs typeface="Times New Roman" panose="02020603050405020304" pitchFamily="18" charset="0"/>
              </a:rPr>
              <a:t>Realizar el movimiento de contracción con fluidez</a:t>
            </a:r>
          </a:p>
          <a:p>
            <a:pPr marL="342900" lvl="0" indent="-342900" algn="just">
              <a:lnSpc>
                <a:spcPct val="115000"/>
              </a:lnSpc>
              <a:spcAft>
                <a:spcPts val="0"/>
              </a:spcAft>
              <a:buFont typeface="+mj-lt"/>
              <a:buAutoNum type="arabicPeriod"/>
            </a:pPr>
            <a:r>
              <a:rPr lang="es-ES" dirty="0">
                <a:latin typeface="Arial" panose="020B0604020202020204" pitchFamily="34" charset="0"/>
                <a:ea typeface="Calibri" panose="020F0502020204030204" pitchFamily="34" charset="0"/>
                <a:cs typeface="Times New Roman" panose="02020603050405020304" pitchFamily="18" charset="0"/>
              </a:rPr>
              <a:t>Movimiento de recobro controlado</a:t>
            </a:r>
          </a:p>
          <a:p>
            <a:pPr marL="342900" lvl="0" indent="-342900" algn="just">
              <a:lnSpc>
                <a:spcPct val="115000"/>
              </a:lnSpc>
              <a:spcAft>
                <a:spcPts val="0"/>
              </a:spcAft>
              <a:buFont typeface="+mj-lt"/>
              <a:buAutoNum type="arabicPeriod"/>
            </a:pPr>
            <a:r>
              <a:rPr lang="es-ES" dirty="0">
                <a:latin typeface="Arial" panose="020B0604020202020204" pitchFamily="34" charset="0"/>
                <a:ea typeface="Calibri" panose="020F0502020204030204" pitchFamily="34" charset="0"/>
                <a:cs typeface="Times New Roman" panose="02020603050405020304" pitchFamily="18" charset="0"/>
              </a:rPr>
              <a:t>No realizar movimientos bruscos y golpear las pesas</a:t>
            </a:r>
          </a:p>
          <a:p>
            <a:pPr marL="342900" lvl="0" indent="-342900" algn="just">
              <a:lnSpc>
                <a:spcPct val="115000"/>
              </a:lnSpc>
              <a:spcAft>
                <a:spcPts val="0"/>
              </a:spcAft>
              <a:buFont typeface="+mj-lt"/>
              <a:buAutoNum type="arabicPeriod"/>
            </a:pPr>
            <a:r>
              <a:rPr lang="es-ES" dirty="0">
                <a:latin typeface="Arial" panose="020B0604020202020204" pitchFamily="34" charset="0"/>
                <a:ea typeface="Calibri" panose="020F0502020204030204" pitchFamily="34" charset="0"/>
                <a:cs typeface="Times New Roman" panose="02020603050405020304" pitchFamily="18" charset="0"/>
              </a:rPr>
              <a:t>No llegar a los ángulos máximos de la máquina</a:t>
            </a:r>
          </a:p>
          <a:p>
            <a:pPr marL="342900" lvl="0" indent="-342900" algn="just">
              <a:lnSpc>
                <a:spcPct val="115000"/>
              </a:lnSpc>
              <a:spcAft>
                <a:spcPts val="0"/>
              </a:spcAft>
              <a:buFont typeface="+mj-lt"/>
              <a:buAutoNum type="arabicPeriod"/>
            </a:pPr>
            <a:r>
              <a:rPr lang="es-EC" dirty="0">
                <a:latin typeface="Arial" panose="020B0604020202020204" pitchFamily="34" charset="0"/>
                <a:ea typeface="Calibri" panose="020F0502020204030204" pitchFamily="34" charset="0"/>
                <a:cs typeface="Times New Roman" panose="02020603050405020304" pitchFamily="18" charset="0"/>
              </a:rPr>
              <a:t>Actitud frente al ejercicio</a:t>
            </a:r>
            <a:endParaRPr lang="es-ES"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eriod"/>
            </a:pPr>
            <a:r>
              <a:rPr lang="es-ES" dirty="0">
                <a:latin typeface="Arial" panose="020B0604020202020204" pitchFamily="34" charset="0"/>
                <a:ea typeface="Calibri" panose="020F0502020204030204" pitchFamily="34" charset="0"/>
                <a:cs typeface="Times New Roman" panose="02020603050405020304" pitchFamily="18" charset="0"/>
              </a:rPr>
              <a:t>Correcto control de inhalación – expiración</a:t>
            </a:r>
          </a:p>
          <a:p>
            <a:pPr marL="342900" lvl="0" indent="-342900" algn="just">
              <a:lnSpc>
                <a:spcPct val="115000"/>
              </a:lnSpc>
              <a:spcAft>
                <a:spcPts val="1000"/>
              </a:spcAft>
              <a:buFont typeface="+mj-lt"/>
              <a:buAutoNum type="arabicPeriod"/>
            </a:pPr>
            <a:r>
              <a:rPr lang="es-ES" dirty="0">
                <a:latin typeface="Arial" panose="020B0604020202020204" pitchFamily="34" charset="0"/>
                <a:ea typeface="Calibri" panose="020F0502020204030204" pitchFamily="34" charset="0"/>
                <a:cs typeface="Times New Roman" panose="02020603050405020304" pitchFamily="18" charset="0"/>
              </a:rPr>
              <a:t>Realiza un adecuado aflojamiento – estiramiento</a:t>
            </a:r>
            <a:endParaRPr lang="es-ES"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0" name="Imagen 9"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spTree>
    <p:extLst>
      <p:ext uri="{BB962C8B-B14F-4D97-AF65-F5344CB8AC3E}">
        <p14:creationId xmlns:p14="http://schemas.microsoft.com/office/powerpoint/2010/main" val="6992650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normAutofit/>
          </a:bodyPr>
          <a:lstStyle/>
          <a:p>
            <a:r>
              <a:rPr lang="es-ES" dirty="0" smtClean="0">
                <a:solidFill>
                  <a:srgbClr val="0070C0"/>
                </a:solidFill>
              </a:rPr>
              <a:t>ANÁLISIS DE EJECUCIÓN TÉCNICA</a:t>
            </a:r>
            <a:endParaRPr lang="es-ES" dirty="0">
              <a:solidFill>
                <a:srgbClr val="0070C0"/>
              </a:solidFill>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506413733"/>
              </p:ext>
            </p:extLst>
          </p:nvPr>
        </p:nvGraphicFramePr>
        <p:xfrm>
          <a:off x="3425517" y="1629421"/>
          <a:ext cx="2732093" cy="2468880"/>
        </p:xfrm>
        <a:graphic>
          <a:graphicData uri="http://schemas.openxmlformats.org/drawingml/2006/table">
            <a:tbl>
              <a:tblPr firstRow="1" firstCol="1" bandRow="1">
                <a:tableStyleId>{5C22544A-7EE6-4342-B048-85BDC9FD1C3A}</a:tableStyleId>
              </a:tblPr>
              <a:tblGrid>
                <a:gridCol w="1300266"/>
                <a:gridCol w="1431827"/>
              </a:tblGrid>
              <a:tr h="275273">
                <a:tc>
                  <a:txBody>
                    <a:bodyPr/>
                    <a:lstStyle/>
                    <a:p>
                      <a:pPr algn="ctr">
                        <a:lnSpc>
                          <a:spcPct val="150000"/>
                        </a:lnSpc>
                        <a:spcAft>
                          <a:spcPts val="0"/>
                        </a:spcAft>
                      </a:pPr>
                      <a:r>
                        <a:rPr lang="es-EC" sz="1800" dirty="0">
                          <a:effectLst/>
                        </a:rPr>
                        <a:t>Puntaje</a:t>
                      </a:r>
                      <a:endParaRPr lang="es-E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dirty="0">
                          <a:effectLst/>
                        </a:rPr>
                        <a:t>Valoración</a:t>
                      </a:r>
                      <a:endParaRPr lang="es-E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65430">
                <a:tc>
                  <a:txBody>
                    <a:bodyPr/>
                    <a:lstStyle/>
                    <a:p>
                      <a:pPr algn="ctr">
                        <a:lnSpc>
                          <a:spcPct val="150000"/>
                        </a:lnSpc>
                        <a:spcAft>
                          <a:spcPts val="0"/>
                        </a:spcAft>
                      </a:pPr>
                      <a:r>
                        <a:rPr lang="es-EC" sz="1800">
                          <a:effectLst/>
                        </a:rPr>
                        <a:t>1 - 4</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a:effectLst/>
                        </a:rPr>
                        <a:t>1</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47015">
                <a:tc>
                  <a:txBody>
                    <a:bodyPr/>
                    <a:lstStyle/>
                    <a:p>
                      <a:pPr algn="ctr">
                        <a:lnSpc>
                          <a:spcPct val="150000"/>
                        </a:lnSpc>
                        <a:spcAft>
                          <a:spcPts val="0"/>
                        </a:spcAft>
                      </a:pPr>
                      <a:r>
                        <a:rPr lang="es-EC" sz="1800">
                          <a:effectLst/>
                        </a:rPr>
                        <a:t>5 - 8</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a:effectLst/>
                        </a:rPr>
                        <a:t>2</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47015">
                <a:tc>
                  <a:txBody>
                    <a:bodyPr/>
                    <a:lstStyle/>
                    <a:p>
                      <a:pPr algn="ctr">
                        <a:lnSpc>
                          <a:spcPct val="150000"/>
                        </a:lnSpc>
                        <a:spcAft>
                          <a:spcPts val="0"/>
                        </a:spcAft>
                      </a:pPr>
                      <a:r>
                        <a:rPr lang="es-EC" sz="1800">
                          <a:effectLst/>
                        </a:rPr>
                        <a:t>9 - 12</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a:effectLst/>
                        </a:rPr>
                        <a:t>3</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47015">
                <a:tc>
                  <a:txBody>
                    <a:bodyPr/>
                    <a:lstStyle/>
                    <a:p>
                      <a:pPr algn="ctr">
                        <a:lnSpc>
                          <a:spcPct val="150000"/>
                        </a:lnSpc>
                        <a:spcAft>
                          <a:spcPts val="0"/>
                        </a:spcAft>
                      </a:pPr>
                      <a:r>
                        <a:rPr lang="es-EC" sz="1800">
                          <a:effectLst/>
                        </a:rPr>
                        <a:t>13 - 16</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a:effectLst/>
                        </a:rPr>
                        <a:t>4</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65430">
                <a:tc>
                  <a:txBody>
                    <a:bodyPr/>
                    <a:lstStyle/>
                    <a:p>
                      <a:pPr algn="ctr">
                        <a:lnSpc>
                          <a:spcPct val="150000"/>
                        </a:lnSpc>
                        <a:spcAft>
                          <a:spcPts val="0"/>
                        </a:spcAft>
                      </a:pPr>
                      <a:r>
                        <a:rPr lang="es-EC" sz="1800">
                          <a:effectLst/>
                        </a:rPr>
                        <a:t>17 - 20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dirty="0">
                          <a:effectLst/>
                        </a:rPr>
                        <a:t>5</a:t>
                      </a:r>
                      <a:endParaRPr lang="es-E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graphicFrame>
        <p:nvGraphicFramePr>
          <p:cNvPr id="5" name="Tabla 4"/>
          <p:cNvGraphicFramePr>
            <a:graphicFrameLocks noGrp="1"/>
          </p:cNvGraphicFramePr>
          <p:nvPr>
            <p:extLst>
              <p:ext uri="{D42A27DB-BD31-4B8C-83A1-F6EECF244321}">
                <p14:modId xmlns:p14="http://schemas.microsoft.com/office/powerpoint/2010/main" val="2380422511"/>
              </p:ext>
            </p:extLst>
          </p:nvPr>
        </p:nvGraphicFramePr>
        <p:xfrm>
          <a:off x="2167025" y="4195234"/>
          <a:ext cx="5312772" cy="2194560"/>
        </p:xfrm>
        <a:graphic>
          <a:graphicData uri="http://schemas.openxmlformats.org/drawingml/2006/table">
            <a:tbl>
              <a:tblPr firstRow="1" firstCol="1" bandRow="1">
                <a:tableStyleId>{5C22544A-7EE6-4342-B048-85BDC9FD1C3A}</a:tableStyleId>
              </a:tblPr>
              <a:tblGrid>
                <a:gridCol w="1264908"/>
                <a:gridCol w="4047864"/>
              </a:tblGrid>
              <a:tr h="0">
                <a:tc>
                  <a:txBody>
                    <a:bodyPr/>
                    <a:lstStyle/>
                    <a:p>
                      <a:pPr algn="ctr">
                        <a:lnSpc>
                          <a:spcPct val="150000"/>
                        </a:lnSpc>
                        <a:spcAft>
                          <a:spcPts val="0"/>
                        </a:spcAft>
                      </a:pPr>
                      <a:r>
                        <a:rPr lang="es-EC" sz="1600" dirty="0">
                          <a:effectLst/>
                        </a:rPr>
                        <a:t>Valoración</a:t>
                      </a:r>
                      <a:endParaRPr lang="es-E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rPr>
                        <a:t>Descripción</a:t>
                      </a:r>
                      <a:endParaRPr lang="es-E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pPr>
                      <a:r>
                        <a:rPr lang="es-EC" sz="1600">
                          <a:effectLst/>
                        </a:rPr>
                        <a:t>5</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a:effectLst/>
                        </a:rPr>
                        <a:t>Domina el ejercicio</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pPr>
                      <a:r>
                        <a:rPr lang="es-EC" sz="1600">
                          <a:effectLst/>
                        </a:rPr>
                        <a:t>4</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dirty="0">
                          <a:effectLst/>
                        </a:rPr>
                        <a:t>Maneja el ejercicio</a:t>
                      </a:r>
                      <a:endParaRPr lang="es-E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pPr>
                      <a:r>
                        <a:rPr lang="es-EC" sz="1600">
                          <a:effectLst/>
                        </a:rPr>
                        <a:t>3</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a:effectLst/>
                        </a:rPr>
                        <a:t>Tiene inconvenientes en el ejercicio</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pPr>
                      <a:r>
                        <a:rPr lang="es-EC" sz="1600">
                          <a:effectLst/>
                        </a:rPr>
                        <a:t>2</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a:effectLst/>
                        </a:rPr>
                        <a:t>Realiza el ejercicio de una forma inadecuada</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pPr>
                      <a:r>
                        <a:rPr lang="es-EC" sz="1600">
                          <a:effectLst/>
                        </a:rPr>
                        <a:t>1</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dirty="0">
                          <a:effectLst/>
                        </a:rPr>
                        <a:t>Realiza acciones totalmente contraindicadas</a:t>
                      </a:r>
                      <a:endParaRPr lang="es-E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10" name="Imagen 9"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spTree>
    <p:extLst>
      <p:ext uri="{BB962C8B-B14F-4D97-AF65-F5344CB8AC3E}">
        <p14:creationId xmlns:p14="http://schemas.microsoft.com/office/powerpoint/2010/main" val="237186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7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lstStyle/>
          <a:p>
            <a:r>
              <a:rPr lang="es-ES" dirty="0" smtClean="0">
                <a:solidFill>
                  <a:srgbClr val="0070C0"/>
                </a:solidFill>
              </a:rPr>
              <a:t>PLANTEAMIENTO DEL PROBLEMA</a:t>
            </a:r>
            <a:endParaRPr lang="es-ES" dirty="0">
              <a:solidFill>
                <a:srgbClr val="0070C0"/>
              </a:solidFill>
            </a:endParaRPr>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pic>
        <p:nvPicPr>
          <p:cNvPr id="14338" name="Picture 2" descr="http://laavventura.files.wordpress.com/2012/01/andrea-pirlo.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180544" y="1596788"/>
            <a:ext cx="1911746" cy="255213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blaugranas.com/media/galeria/25/1/0/9/9/n_f_c_barcelona_neymar_con_brasil-6559901.jpe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3094926" y="1764043"/>
            <a:ext cx="1654508" cy="238487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Portatil\Documents\ANDRES IMPORTANTE\TESIS ANDRES ZALDUMBIDE\graficos\ozil1v.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8184" y="1711153"/>
            <a:ext cx="1737155" cy="3352831"/>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C:\Users\Portatil\Documents\ANDRES IMPORTANTE\TESIS ANDRES ZALDUMBIDE\graficos\n_f_c_barcelona_david_villa-2055483.jp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4749434" y="1786128"/>
            <a:ext cx="1428750" cy="2509357"/>
          </a:xfrm>
          <a:prstGeom prst="rect">
            <a:avLst/>
          </a:prstGeom>
          <a:noFill/>
          <a:extLst>
            <a:ext uri="{909E8E84-426E-40DD-AFC4-6F175D3DCCD1}">
              <a14:hiddenFill xmlns:a14="http://schemas.microsoft.com/office/drawing/2010/main">
                <a:solidFill>
                  <a:srgbClr val="FFFFFF"/>
                </a:solidFill>
              </a14:hiddenFill>
            </a:ext>
          </a:extLst>
        </p:spPr>
      </p:pic>
      <p:pic>
        <p:nvPicPr>
          <p:cNvPr id="14343" name="Picture 7" descr="C:\Users\Portatil\Documents\ANDRES IMPORTANTE\TESIS ANDRES ZALDUMBIDE\graficos\messi,messi,messi,messi,messi,messi,messi,messi,messi,messi,messi,messi,messi,messi,messi,messi,messi,Lionel messi,Lionel messi,Lionel messi,Lionel messi,Lionel messi (21).jpg"/>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1309480" y="4042607"/>
            <a:ext cx="1339755" cy="201930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C:\Users\Portatil\Documents\ANDRES IMPORTANTE\TESIS ANDRES ZALDUMBIDE\graficos\image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2321" y="4137857"/>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4345" name="Picture 9" descr="C:\Users\Portatil\Documents\ANDRES IMPORTANTE\TESIS ANDRES ZALDUMBIDE\graficos\imageglobe_27893383_preview_watermark.jpg"/>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5240752" y="3835021"/>
            <a:ext cx="2251881" cy="2434473"/>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55055" y="1868014"/>
            <a:ext cx="736979" cy="43845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sp>
        <p:nvSpPr>
          <p:cNvPr id="16" name="15 Rectángulo"/>
          <p:cNvSpPr/>
          <p:nvPr/>
        </p:nvSpPr>
        <p:spPr>
          <a:xfrm>
            <a:off x="1538965" y="4125618"/>
            <a:ext cx="736979" cy="43845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sp>
        <p:nvSpPr>
          <p:cNvPr id="18" name="17 Rectángulo"/>
          <p:cNvSpPr/>
          <p:nvPr/>
        </p:nvSpPr>
        <p:spPr>
          <a:xfrm>
            <a:off x="2868666" y="4463363"/>
            <a:ext cx="736979" cy="43845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sp>
        <p:nvSpPr>
          <p:cNvPr id="21" name="20 Rectángulo"/>
          <p:cNvSpPr/>
          <p:nvPr/>
        </p:nvSpPr>
        <p:spPr>
          <a:xfrm>
            <a:off x="3744759" y="2000645"/>
            <a:ext cx="736979" cy="611651"/>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sp>
        <p:nvSpPr>
          <p:cNvPr id="26" name="25 Rectángulo"/>
          <p:cNvSpPr/>
          <p:nvPr/>
        </p:nvSpPr>
        <p:spPr>
          <a:xfrm>
            <a:off x="5463809" y="4244133"/>
            <a:ext cx="736979" cy="43845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sp>
        <p:nvSpPr>
          <p:cNvPr id="27" name="26 Rectángulo"/>
          <p:cNvSpPr/>
          <p:nvPr/>
        </p:nvSpPr>
        <p:spPr>
          <a:xfrm>
            <a:off x="5095319" y="1842992"/>
            <a:ext cx="736979" cy="43845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sp>
        <p:nvSpPr>
          <p:cNvPr id="28" name="27 Rectángulo"/>
          <p:cNvSpPr/>
          <p:nvPr/>
        </p:nvSpPr>
        <p:spPr>
          <a:xfrm>
            <a:off x="6766070" y="1980174"/>
            <a:ext cx="736979" cy="43845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pic>
        <p:nvPicPr>
          <p:cNvPr id="14347" name="Picture 11" descr="http://t2.gstatic.com/images?q=tbn:ANd9GcT6Mrq_qIbTvj67YsqqOZaXyUQ71XEn5a7iMsCjTLKUAoZE7-Z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66070" y="3811137"/>
            <a:ext cx="1729068" cy="2250770"/>
          </a:xfrm>
          <a:prstGeom prst="rect">
            <a:avLst/>
          </a:prstGeom>
          <a:noFill/>
          <a:extLst>
            <a:ext uri="{909E8E84-426E-40DD-AFC4-6F175D3DCCD1}">
              <a14:hiddenFill xmlns:a14="http://schemas.microsoft.com/office/drawing/2010/main">
                <a:solidFill>
                  <a:srgbClr val="FFFFFF"/>
                </a:solidFill>
              </a14:hiddenFill>
            </a:ext>
          </a:extLst>
        </p:spPr>
      </p:pic>
      <p:sp>
        <p:nvSpPr>
          <p:cNvPr id="30" name="29 Rectángulo"/>
          <p:cNvSpPr/>
          <p:nvPr/>
        </p:nvSpPr>
        <p:spPr>
          <a:xfrm>
            <a:off x="7252705" y="3918628"/>
            <a:ext cx="736979" cy="43845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98357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150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par>
                                <p:cTn id="8" presetID="10" presetClass="exit" presetSubtype="0" fill="hold" grpId="0" nodeType="withEffect">
                                  <p:stCondLst>
                                    <p:cond delay="2000"/>
                                  </p:stCondLst>
                                  <p:childTnLst>
                                    <p:animEffect transition="out" filter="fade">
                                      <p:cBhvr>
                                        <p:cTn id="9" dur="2000"/>
                                        <p:tgtEl>
                                          <p:spTgt spid="21"/>
                                        </p:tgtEl>
                                      </p:cBhvr>
                                    </p:animEffect>
                                    <p:set>
                                      <p:cBhvr>
                                        <p:cTn id="10" dur="1" fill="hold">
                                          <p:stCondLst>
                                            <p:cond delay="1999"/>
                                          </p:stCondLst>
                                        </p:cTn>
                                        <p:tgtEl>
                                          <p:spTgt spid="21"/>
                                        </p:tgtEl>
                                        <p:attrNameLst>
                                          <p:attrName>style.visibility</p:attrName>
                                        </p:attrNameLst>
                                      </p:cBhvr>
                                      <p:to>
                                        <p:strVal val="hidden"/>
                                      </p:to>
                                    </p:set>
                                  </p:childTnLst>
                                </p:cTn>
                              </p:par>
                              <p:par>
                                <p:cTn id="11" presetID="10" presetClass="exit" presetSubtype="0" fill="hold" grpId="0" nodeType="withEffect">
                                  <p:stCondLst>
                                    <p:cond delay="3500"/>
                                  </p:stCondLst>
                                  <p:childTnLst>
                                    <p:animEffect transition="out" filter="fade">
                                      <p:cBhvr>
                                        <p:cTn id="12" dur="2000"/>
                                        <p:tgtEl>
                                          <p:spTgt spid="16"/>
                                        </p:tgtEl>
                                      </p:cBhvr>
                                    </p:animEffect>
                                    <p:set>
                                      <p:cBhvr>
                                        <p:cTn id="13" dur="1" fill="hold">
                                          <p:stCondLst>
                                            <p:cond delay="1999"/>
                                          </p:stCondLst>
                                        </p:cTn>
                                        <p:tgtEl>
                                          <p:spTgt spid="16"/>
                                        </p:tgtEl>
                                        <p:attrNameLst>
                                          <p:attrName>style.visibility</p:attrName>
                                        </p:attrNameLst>
                                      </p:cBhvr>
                                      <p:to>
                                        <p:strVal val="hidden"/>
                                      </p:to>
                                    </p:set>
                                  </p:childTnLst>
                                </p:cTn>
                              </p:par>
                              <p:par>
                                <p:cTn id="14" presetID="10" presetClass="exit" presetSubtype="0" fill="hold" grpId="0" nodeType="withEffect">
                                  <p:stCondLst>
                                    <p:cond delay="4000"/>
                                  </p:stCondLst>
                                  <p:childTnLst>
                                    <p:animEffect transition="out" filter="fade">
                                      <p:cBhvr>
                                        <p:cTn id="15" dur="2000"/>
                                        <p:tgtEl>
                                          <p:spTgt spid="18"/>
                                        </p:tgtEl>
                                      </p:cBhvr>
                                    </p:animEffect>
                                    <p:set>
                                      <p:cBhvr>
                                        <p:cTn id="16" dur="1" fill="hold">
                                          <p:stCondLst>
                                            <p:cond delay="1999"/>
                                          </p:stCondLst>
                                        </p:cTn>
                                        <p:tgtEl>
                                          <p:spTgt spid="18"/>
                                        </p:tgtEl>
                                        <p:attrNameLst>
                                          <p:attrName>style.visibility</p:attrName>
                                        </p:attrNameLst>
                                      </p:cBhvr>
                                      <p:to>
                                        <p:strVal val="hidden"/>
                                      </p:to>
                                    </p:set>
                                  </p:childTnLst>
                                </p:cTn>
                              </p:par>
                              <p:par>
                                <p:cTn id="17" presetID="10" presetClass="exit" presetSubtype="0" fill="hold" grpId="0" nodeType="withEffect">
                                  <p:stCondLst>
                                    <p:cond delay="4500"/>
                                  </p:stCondLst>
                                  <p:childTnLst>
                                    <p:animEffect transition="out" filter="fade">
                                      <p:cBhvr>
                                        <p:cTn id="18" dur="2000"/>
                                        <p:tgtEl>
                                          <p:spTgt spid="26"/>
                                        </p:tgtEl>
                                      </p:cBhvr>
                                    </p:animEffect>
                                    <p:set>
                                      <p:cBhvr>
                                        <p:cTn id="19" dur="1" fill="hold">
                                          <p:stCondLst>
                                            <p:cond delay="1999"/>
                                          </p:stCondLst>
                                        </p:cTn>
                                        <p:tgtEl>
                                          <p:spTgt spid="26"/>
                                        </p:tgtEl>
                                        <p:attrNameLst>
                                          <p:attrName>style.visibility</p:attrName>
                                        </p:attrNameLst>
                                      </p:cBhvr>
                                      <p:to>
                                        <p:strVal val="hidden"/>
                                      </p:to>
                                    </p:set>
                                  </p:childTnLst>
                                </p:cTn>
                              </p:par>
                              <p:par>
                                <p:cTn id="20" presetID="10" presetClass="exit" presetSubtype="0" fill="hold" grpId="0" nodeType="withEffect">
                                  <p:stCondLst>
                                    <p:cond delay="2500"/>
                                  </p:stCondLst>
                                  <p:childTnLst>
                                    <p:animEffect transition="out" filter="fade">
                                      <p:cBhvr>
                                        <p:cTn id="21" dur="2000"/>
                                        <p:tgtEl>
                                          <p:spTgt spid="27"/>
                                        </p:tgtEl>
                                      </p:cBhvr>
                                    </p:animEffect>
                                    <p:set>
                                      <p:cBhvr>
                                        <p:cTn id="22" dur="1" fill="hold">
                                          <p:stCondLst>
                                            <p:cond delay="1999"/>
                                          </p:stCondLst>
                                        </p:cTn>
                                        <p:tgtEl>
                                          <p:spTgt spid="27"/>
                                        </p:tgtEl>
                                        <p:attrNameLst>
                                          <p:attrName>style.visibility</p:attrName>
                                        </p:attrNameLst>
                                      </p:cBhvr>
                                      <p:to>
                                        <p:strVal val="hidden"/>
                                      </p:to>
                                    </p:set>
                                  </p:childTnLst>
                                </p:cTn>
                              </p:par>
                              <p:par>
                                <p:cTn id="23" presetID="10" presetClass="exit" presetSubtype="0" fill="hold" grpId="0" nodeType="withEffect">
                                  <p:stCondLst>
                                    <p:cond delay="3000"/>
                                  </p:stCondLst>
                                  <p:childTnLst>
                                    <p:animEffect transition="out" filter="fade">
                                      <p:cBhvr>
                                        <p:cTn id="24" dur="2000"/>
                                        <p:tgtEl>
                                          <p:spTgt spid="28"/>
                                        </p:tgtEl>
                                      </p:cBhvr>
                                    </p:animEffect>
                                    <p:set>
                                      <p:cBhvr>
                                        <p:cTn id="25" dur="1" fill="hold">
                                          <p:stCondLst>
                                            <p:cond delay="1999"/>
                                          </p:stCondLst>
                                        </p:cTn>
                                        <p:tgtEl>
                                          <p:spTgt spid="28"/>
                                        </p:tgtEl>
                                        <p:attrNameLst>
                                          <p:attrName>style.visibility</p:attrName>
                                        </p:attrNameLst>
                                      </p:cBhvr>
                                      <p:to>
                                        <p:strVal val="hidden"/>
                                      </p:to>
                                    </p:set>
                                  </p:childTnLst>
                                </p:cTn>
                              </p:par>
                              <p:par>
                                <p:cTn id="26" presetID="10" presetClass="exit" presetSubtype="0" fill="hold" grpId="0" nodeType="withEffect">
                                  <p:stCondLst>
                                    <p:cond delay="5000"/>
                                  </p:stCondLst>
                                  <p:childTnLst>
                                    <p:animEffect transition="out" filter="fade">
                                      <p:cBhvr>
                                        <p:cTn id="27" dur="2000"/>
                                        <p:tgtEl>
                                          <p:spTgt spid="30"/>
                                        </p:tgtEl>
                                      </p:cBhvr>
                                    </p:animEffect>
                                    <p:set>
                                      <p:cBhvr>
                                        <p:cTn id="28" dur="1" fill="hold">
                                          <p:stCondLst>
                                            <p:cond delay="19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8" grpId="0" animBg="1"/>
      <p:bldP spid="21" grpId="0" animBg="1"/>
      <p:bldP spid="26" grpId="0" animBg="1"/>
      <p:bldP spid="27" grpId="0" animBg="1"/>
      <p:bldP spid="28" grpId="0" animBg="1"/>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334160"/>
            <a:ext cx="8229600" cy="1143000"/>
          </a:xfrm>
        </p:spPr>
        <p:txBody>
          <a:bodyPr>
            <a:noAutofit/>
          </a:bodyPr>
          <a:lstStyle/>
          <a:p>
            <a:r>
              <a:rPr lang="es-ES" sz="3200" dirty="0" smtClean="0">
                <a:solidFill>
                  <a:srgbClr val="0070C0"/>
                </a:solidFill>
              </a:rPr>
              <a:t>RESUMEN DE EJECUCIÓN TÉCNICA</a:t>
            </a:r>
            <a:endParaRPr lang="es-ES" sz="3200" dirty="0">
              <a:solidFill>
                <a:srgbClr val="0070C0"/>
              </a:solidFill>
            </a:endParaRPr>
          </a:p>
        </p:txBody>
      </p:sp>
      <p:sp>
        <p:nvSpPr>
          <p:cNvPr id="3" name="Marcador de contenido 2"/>
          <p:cNvSpPr>
            <a:spLocks noGrp="1"/>
          </p:cNvSpPr>
          <p:nvPr>
            <p:ph idx="1"/>
          </p:nvPr>
        </p:nvSpPr>
        <p:spPr>
          <a:xfrm>
            <a:off x="457200" y="1745185"/>
            <a:ext cx="8175869" cy="4191592"/>
          </a:xfrm>
        </p:spPr>
        <p:txBody>
          <a:bodyPr/>
          <a:lstStyle/>
          <a:p>
            <a:endParaRPr lang="es-ES" dirty="0"/>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graphicFrame>
        <p:nvGraphicFramePr>
          <p:cNvPr id="11" name="Marcador de contenido 3"/>
          <p:cNvGraphicFramePr>
            <a:graphicFrameLocks/>
          </p:cNvGraphicFramePr>
          <p:nvPr>
            <p:extLst>
              <p:ext uri="{D42A27DB-BD31-4B8C-83A1-F6EECF244321}">
                <p14:modId xmlns:p14="http://schemas.microsoft.com/office/powerpoint/2010/main" val="544867766"/>
              </p:ext>
            </p:extLst>
          </p:nvPr>
        </p:nvGraphicFramePr>
        <p:xfrm>
          <a:off x="2" y="1209134"/>
          <a:ext cx="9143998" cy="5954717"/>
        </p:xfrm>
        <a:graphic>
          <a:graphicData uri="http://schemas.openxmlformats.org/drawingml/2006/table">
            <a:tbl>
              <a:tblPr firstRow="1" firstCol="1" bandRow="1">
                <a:tableStyleId>{5C22544A-7EE6-4342-B048-85BDC9FD1C3A}</a:tableStyleId>
              </a:tblPr>
              <a:tblGrid>
                <a:gridCol w="1283331"/>
                <a:gridCol w="747490"/>
                <a:gridCol w="554246"/>
                <a:gridCol w="1067437"/>
                <a:gridCol w="813320"/>
                <a:gridCol w="935776"/>
                <a:gridCol w="935776"/>
                <a:gridCol w="935070"/>
                <a:gridCol w="935776"/>
                <a:gridCol w="935776"/>
              </a:tblGrid>
              <a:tr h="548837">
                <a:tc>
                  <a:txBody>
                    <a:bodyPr/>
                    <a:lstStyle/>
                    <a:p>
                      <a:pPr algn="ctr">
                        <a:lnSpc>
                          <a:spcPct val="150000"/>
                        </a:lnSpc>
                        <a:spcAft>
                          <a:spcPts val="0"/>
                        </a:spcAft>
                      </a:pPr>
                      <a:r>
                        <a:rPr lang="es-ES_tradnl" sz="1200" dirty="0">
                          <a:effectLst/>
                        </a:rPr>
                        <a:t>NOMBRE</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ALTURA</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PESO</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POSICIÓN</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ADUCTOR  CADERA</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FLEXIÓN  RODILLAS</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dirty="0">
                          <a:solidFill>
                            <a:schemeClr val="bg1"/>
                          </a:solidFill>
                          <a:effectLst/>
                          <a:hlinkClick r:id="rId3" action="ppaction://hlinksldjump"/>
                        </a:rPr>
                        <a:t>EXTENSIÓN RODILLAS</a:t>
                      </a:r>
                      <a:endParaRPr lang="es-ES"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dirty="0">
                          <a:effectLst/>
                        </a:rPr>
                        <a:t>EXTENSIÓN  TOBILLOS</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ABDUCTOR  CADERA</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EXTENSIÓN RODILLAS</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267086">
                <a:tc>
                  <a:txBody>
                    <a:bodyPr/>
                    <a:lstStyle/>
                    <a:p>
                      <a:pPr algn="l">
                        <a:lnSpc>
                          <a:spcPct val="150000"/>
                        </a:lnSpc>
                        <a:spcAft>
                          <a:spcPts val="0"/>
                        </a:spcAft>
                      </a:pPr>
                      <a:r>
                        <a:rPr lang="es-ES_tradnl" sz="1200">
                          <a:effectLst/>
                        </a:rPr>
                        <a:t>Allen Jorge</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172</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121,7</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l">
                        <a:lnSpc>
                          <a:spcPct val="150000"/>
                        </a:lnSpc>
                        <a:spcAft>
                          <a:spcPts val="0"/>
                        </a:spcAft>
                      </a:pPr>
                      <a:r>
                        <a:rPr lang="es-ES_tradnl" sz="1200">
                          <a:effectLst/>
                        </a:rPr>
                        <a:t>Polifuncional</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dirty="0">
                          <a:effectLst/>
                        </a:rPr>
                        <a:t>3</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dirty="0">
                          <a:effectLst/>
                        </a:rPr>
                        <a:t>4</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267086">
                <a:tc>
                  <a:txBody>
                    <a:bodyPr/>
                    <a:lstStyle/>
                    <a:p>
                      <a:pPr algn="l">
                        <a:lnSpc>
                          <a:spcPct val="150000"/>
                        </a:lnSpc>
                        <a:spcAft>
                          <a:spcPts val="0"/>
                        </a:spcAft>
                      </a:pPr>
                      <a:r>
                        <a:rPr lang="es-ES_tradnl" sz="1200">
                          <a:effectLst/>
                        </a:rPr>
                        <a:t>Angulo Ricky</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184,7</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158,3</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l">
                        <a:lnSpc>
                          <a:spcPct val="150000"/>
                        </a:lnSpc>
                        <a:spcAft>
                          <a:spcPts val="0"/>
                        </a:spcAft>
                      </a:pPr>
                      <a:r>
                        <a:rPr lang="es-ES_tradnl" sz="1200">
                          <a:effectLst/>
                        </a:rPr>
                        <a:t>Medio campo</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dirty="0">
                          <a:effectLst/>
                        </a:rPr>
                        <a:t>4</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267086">
                <a:tc>
                  <a:txBody>
                    <a:bodyPr/>
                    <a:lstStyle/>
                    <a:p>
                      <a:pPr algn="l">
                        <a:lnSpc>
                          <a:spcPct val="150000"/>
                        </a:lnSpc>
                        <a:spcAft>
                          <a:spcPts val="0"/>
                        </a:spcAft>
                      </a:pPr>
                      <a:r>
                        <a:rPr lang="es-ES_tradnl" sz="1200">
                          <a:effectLst/>
                        </a:rPr>
                        <a:t>Blandón Eddy</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171,2</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133,2</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l">
                        <a:lnSpc>
                          <a:spcPct val="150000"/>
                        </a:lnSpc>
                        <a:spcAft>
                          <a:spcPts val="0"/>
                        </a:spcAft>
                      </a:pPr>
                      <a:r>
                        <a:rPr lang="es-ES_tradnl" sz="1200">
                          <a:effectLst/>
                        </a:rPr>
                        <a:t>Medio campo</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dirty="0">
                          <a:effectLst/>
                        </a:rPr>
                        <a:t>3</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267086">
                <a:tc>
                  <a:txBody>
                    <a:bodyPr/>
                    <a:lstStyle/>
                    <a:p>
                      <a:pPr algn="l">
                        <a:lnSpc>
                          <a:spcPct val="150000"/>
                        </a:lnSpc>
                        <a:spcAft>
                          <a:spcPts val="0"/>
                        </a:spcAft>
                      </a:pPr>
                      <a:r>
                        <a:rPr lang="es-ES_tradnl" sz="1200">
                          <a:effectLst/>
                        </a:rPr>
                        <a:t>Chauca Erick</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182</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170,2</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l">
                        <a:lnSpc>
                          <a:spcPct val="150000"/>
                        </a:lnSpc>
                        <a:spcAft>
                          <a:spcPts val="0"/>
                        </a:spcAft>
                      </a:pPr>
                      <a:r>
                        <a:rPr lang="es-ES_tradnl" sz="1200">
                          <a:effectLst/>
                        </a:rPr>
                        <a:t>Medio campo</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267086">
                <a:tc>
                  <a:txBody>
                    <a:bodyPr/>
                    <a:lstStyle/>
                    <a:p>
                      <a:pPr algn="l">
                        <a:lnSpc>
                          <a:spcPct val="150000"/>
                        </a:lnSpc>
                        <a:spcAft>
                          <a:spcPts val="0"/>
                        </a:spcAft>
                      </a:pPr>
                      <a:r>
                        <a:rPr lang="es-ES_tradnl" sz="1200">
                          <a:effectLst/>
                        </a:rPr>
                        <a:t>Delgado Elías</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176,2</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163,2</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l">
                        <a:lnSpc>
                          <a:spcPct val="150000"/>
                        </a:lnSpc>
                        <a:spcAft>
                          <a:spcPts val="0"/>
                        </a:spcAft>
                      </a:pPr>
                      <a:r>
                        <a:rPr lang="es-ES_tradnl" sz="1200">
                          <a:effectLst/>
                        </a:rPr>
                        <a:t>Delantero</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3</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267086">
                <a:tc>
                  <a:txBody>
                    <a:bodyPr/>
                    <a:lstStyle/>
                    <a:p>
                      <a:pPr algn="l">
                        <a:lnSpc>
                          <a:spcPct val="150000"/>
                        </a:lnSpc>
                        <a:spcAft>
                          <a:spcPts val="0"/>
                        </a:spcAft>
                      </a:pPr>
                      <a:r>
                        <a:rPr lang="es-ES_tradnl" sz="1200">
                          <a:effectLst/>
                        </a:rPr>
                        <a:t>Gaona Jordy</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176,1</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145,3</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l">
                        <a:lnSpc>
                          <a:spcPct val="150000"/>
                        </a:lnSpc>
                        <a:spcAft>
                          <a:spcPts val="0"/>
                        </a:spcAft>
                      </a:pPr>
                      <a:r>
                        <a:rPr lang="es-ES_tradnl" sz="1200">
                          <a:effectLst/>
                        </a:rPr>
                        <a:t>Delantero</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267086">
                <a:tc>
                  <a:txBody>
                    <a:bodyPr/>
                    <a:lstStyle/>
                    <a:p>
                      <a:pPr algn="l">
                        <a:lnSpc>
                          <a:spcPct val="150000"/>
                        </a:lnSpc>
                        <a:spcAft>
                          <a:spcPts val="0"/>
                        </a:spcAft>
                      </a:pPr>
                      <a:r>
                        <a:rPr lang="es-ES_tradnl" sz="1200">
                          <a:effectLst/>
                        </a:rPr>
                        <a:t>Guagua Joseph</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165,5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129,8</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l">
                        <a:lnSpc>
                          <a:spcPct val="150000"/>
                        </a:lnSpc>
                        <a:spcAft>
                          <a:spcPts val="0"/>
                        </a:spcAft>
                      </a:pPr>
                      <a:r>
                        <a:rPr lang="es-ES_tradnl" sz="1200">
                          <a:effectLst/>
                        </a:rPr>
                        <a:t>Defensa</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3</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267086">
                <a:tc>
                  <a:txBody>
                    <a:bodyPr/>
                    <a:lstStyle/>
                    <a:p>
                      <a:pPr algn="l">
                        <a:lnSpc>
                          <a:spcPct val="150000"/>
                        </a:lnSpc>
                        <a:spcAft>
                          <a:spcPts val="0"/>
                        </a:spcAft>
                      </a:pPr>
                      <a:r>
                        <a:rPr lang="es-ES_tradnl" sz="1200">
                          <a:effectLst/>
                        </a:rPr>
                        <a:t>Guerrero Miguel</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172</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dirty="0">
                          <a:effectLst/>
                        </a:rPr>
                        <a:t>139,4</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l">
                        <a:lnSpc>
                          <a:spcPct val="150000"/>
                        </a:lnSpc>
                        <a:spcAft>
                          <a:spcPts val="0"/>
                        </a:spcAft>
                      </a:pPr>
                      <a:r>
                        <a:rPr lang="es-ES_tradnl" sz="1200">
                          <a:effectLst/>
                        </a:rPr>
                        <a:t>Polifuncional</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3</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267086">
                <a:tc>
                  <a:txBody>
                    <a:bodyPr/>
                    <a:lstStyle/>
                    <a:p>
                      <a:pPr algn="l">
                        <a:lnSpc>
                          <a:spcPct val="150000"/>
                        </a:lnSpc>
                        <a:spcAft>
                          <a:spcPts val="0"/>
                        </a:spcAft>
                      </a:pPr>
                      <a:r>
                        <a:rPr lang="es-ES_tradnl" sz="1200">
                          <a:effectLst/>
                        </a:rPr>
                        <a:t>Macías Jhon</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174,2</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dirty="0">
                          <a:effectLst/>
                        </a:rPr>
                        <a:t>159,2</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l">
                        <a:lnSpc>
                          <a:spcPct val="150000"/>
                        </a:lnSpc>
                        <a:spcAft>
                          <a:spcPts val="0"/>
                        </a:spcAft>
                      </a:pPr>
                      <a:r>
                        <a:rPr lang="es-ES_tradnl" sz="1200">
                          <a:effectLst/>
                        </a:rPr>
                        <a:t>Medio campo</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267086">
                <a:tc>
                  <a:txBody>
                    <a:bodyPr/>
                    <a:lstStyle/>
                    <a:p>
                      <a:pPr algn="l">
                        <a:lnSpc>
                          <a:spcPct val="150000"/>
                        </a:lnSpc>
                        <a:spcAft>
                          <a:spcPts val="0"/>
                        </a:spcAft>
                      </a:pPr>
                      <a:r>
                        <a:rPr lang="es-ES_tradnl" sz="1200">
                          <a:effectLst/>
                        </a:rPr>
                        <a:t>Maza Pimas</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172</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142</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l">
                        <a:lnSpc>
                          <a:spcPct val="150000"/>
                        </a:lnSpc>
                        <a:spcAft>
                          <a:spcPts val="0"/>
                        </a:spcAft>
                      </a:pPr>
                      <a:r>
                        <a:rPr lang="es-ES_tradnl" sz="1200">
                          <a:effectLst/>
                        </a:rPr>
                        <a:t>Defensa</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267086">
                <a:tc>
                  <a:txBody>
                    <a:bodyPr/>
                    <a:lstStyle/>
                    <a:p>
                      <a:pPr algn="l">
                        <a:lnSpc>
                          <a:spcPct val="150000"/>
                        </a:lnSpc>
                        <a:spcAft>
                          <a:spcPts val="0"/>
                        </a:spcAft>
                      </a:pPr>
                      <a:r>
                        <a:rPr lang="es-ES_tradnl" sz="1200">
                          <a:effectLst/>
                        </a:rPr>
                        <a:t>Mejía Felipe</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183,3</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136,9</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l">
                        <a:lnSpc>
                          <a:spcPct val="150000"/>
                        </a:lnSpc>
                        <a:spcAft>
                          <a:spcPts val="0"/>
                        </a:spcAft>
                      </a:pPr>
                      <a:r>
                        <a:rPr lang="es-ES_tradnl" sz="1200" dirty="0">
                          <a:effectLst/>
                        </a:rPr>
                        <a:t>Medio campo</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292483">
                <a:tc>
                  <a:txBody>
                    <a:bodyPr/>
                    <a:lstStyle/>
                    <a:p>
                      <a:pPr algn="l">
                        <a:lnSpc>
                          <a:spcPct val="150000"/>
                        </a:lnSpc>
                        <a:spcAft>
                          <a:spcPts val="0"/>
                        </a:spcAft>
                      </a:pPr>
                      <a:r>
                        <a:rPr lang="es-ES_tradnl" sz="1200">
                          <a:effectLst/>
                        </a:rPr>
                        <a:t>Olmedo Youga</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dirty="0">
                          <a:effectLst/>
                        </a:rPr>
                        <a:t>177</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154,5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l">
                        <a:lnSpc>
                          <a:spcPct val="150000"/>
                        </a:lnSpc>
                        <a:spcAft>
                          <a:spcPts val="0"/>
                        </a:spcAft>
                      </a:pPr>
                      <a:r>
                        <a:rPr lang="es-ES_tradnl" sz="1200">
                          <a:effectLst/>
                        </a:rPr>
                        <a:t>Medio campo</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3</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267086">
                <a:tc>
                  <a:txBody>
                    <a:bodyPr/>
                    <a:lstStyle/>
                    <a:p>
                      <a:pPr algn="l">
                        <a:lnSpc>
                          <a:spcPct val="150000"/>
                        </a:lnSpc>
                        <a:spcAft>
                          <a:spcPts val="0"/>
                        </a:spcAft>
                      </a:pPr>
                      <a:r>
                        <a:rPr lang="es-ES_tradnl" sz="1200">
                          <a:effectLst/>
                        </a:rPr>
                        <a:t>Ponce Victor</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172</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161,6</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l">
                        <a:lnSpc>
                          <a:spcPct val="150000"/>
                        </a:lnSpc>
                        <a:spcAft>
                          <a:spcPts val="0"/>
                        </a:spcAft>
                      </a:pPr>
                      <a:r>
                        <a:rPr lang="es-ES_tradnl" sz="1200">
                          <a:effectLst/>
                        </a:rPr>
                        <a:t>Defensa</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dirty="0">
                          <a:effectLst/>
                        </a:rPr>
                        <a:t>5</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3</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267086">
                <a:tc>
                  <a:txBody>
                    <a:bodyPr/>
                    <a:lstStyle/>
                    <a:p>
                      <a:pPr algn="l">
                        <a:lnSpc>
                          <a:spcPct val="150000"/>
                        </a:lnSpc>
                        <a:spcAft>
                          <a:spcPts val="0"/>
                        </a:spcAft>
                      </a:pPr>
                      <a:r>
                        <a:rPr lang="es-ES_tradnl" sz="1200">
                          <a:effectLst/>
                        </a:rPr>
                        <a:t>Rivera José</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172,6</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141,2</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l">
                        <a:lnSpc>
                          <a:spcPct val="150000"/>
                        </a:lnSpc>
                        <a:spcAft>
                          <a:spcPts val="0"/>
                        </a:spcAft>
                      </a:pPr>
                      <a:r>
                        <a:rPr lang="es-ES_tradnl" sz="1200">
                          <a:effectLst/>
                        </a:rPr>
                        <a:t>Defensa</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267086">
                <a:tc>
                  <a:txBody>
                    <a:bodyPr/>
                    <a:lstStyle/>
                    <a:p>
                      <a:pPr algn="l">
                        <a:lnSpc>
                          <a:spcPct val="150000"/>
                        </a:lnSpc>
                        <a:spcAft>
                          <a:spcPts val="0"/>
                        </a:spcAft>
                      </a:pPr>
                      <a:r>
                        <a:rPr lang="es-ES_tradnl" sz="1200">
                          <a:effectLst/>
                        </a:rPr>
                        <a:t>Torres Joseph</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169</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150,2</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l">
                        <a:lnSpc>
                          <a:spcPct val="150000"/>
                        </a:lnSpc>
                        <a:spcAft>
                          <a:spcPts val="0"/>
                        </a:spcAft>
                      </a:pPr>
                      <a:r>
                        <a:rPr lang="es-ES_tradnl" sz="1200">
                          <a:effectLst/>
                        </a:rPr>
                        <a:t>Medio campo</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267086">
                <a:tc>
                  <a:txBody>
                    <a:bodyPr/>
                    <a:lstStyle/>
                    <a:p>
                      <a:pPr algn="l">
                        <a:lnSpc>
                          <a:spcPct val="150000"/>
                        </a:lnSpc>
                        <a:spcAft>
                          <a:spcPts val="0"/>
                        </a:spcAft>
                      </a:pPr>
                      <a:r>
                        <a:rPr lang="es-ES_tradnl" sz="1200">
                          <a:effectLst/>
                        </a:rPr>
                        <a:t>Vásquez Luis</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173,2</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139,6</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l">
                        <a:lnSpc>
                          <a:spcPct val="150000"/>
                        </a:lnSpc>
                        <a:spcAft>
                          <a:spcPts val="0"/>
                        </a:spcAft>
                      </a:pPr>
                      <a:r>
                        <a:rPr lang="es-ES_tradnl" sz="1200">
                          <a:effectLst/>
                        </a:rPr>
                        <a:t>Medio campo</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dirty="0">
                          <a:effectLst/>
                        </a:rPr>
                        <a:t>4</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267086">
                <a:tc>
                  <a:txBody>
                    <a:bodyPr/>
                    <a:lstStyle/>
                    <a:p>
                      <a:pPr algn="l">
                        <a:lnSpc>
                          <a:spcPct val="150000"/>
                        </a:lnSpc>
                        <a:spcAft>
                          <a:spcPts val="0"/>
                        </a:spcAft>
                      </a:pPr>
                      <a:r>
                        <a:rPr lang="es-ES_tradnl" sz="1200">
                          <a:effectLst/>
                        </a:rPr>
                        <a:t>Vergara Pedro</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165,2</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149</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l">
                        <a:lnSpc>
                          <a:spcPct val="150000"/>
                        </a:lnSpc>
                        <a:spcAft>
                          <a:spcPts val="0"/>
                        </a:spcAft>
                      </a:pPr>
                      <a:r>
                        <a:rPr lang="es-ES_tradnl" sz="1200">
                          <a:effectLst/>
                        </a:rPr>
                        <a:t>Delantero</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dirty="0">
                          <a:effectLst/>
                        </a:rPr>
                        <a:t>4</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449957">
                <a:tc>
                  <a:txBody>
                    <a:bodyPr/>
                    <a:lstStyle/>
                    <a:p>
                      <a:pPr algn="l">
                        <a:lnSpc>
                          <a:spcPct val="150000"/>
                        </a:lnSpc>
                        <a:spcAft>
                          <a:spcPts val="0"/>
                        </a:spcAft>
                      </a:pPr>
                      <a:r>
                        <a:rPr lang="es-ES_tradnl" sz="1200">
                          <a:effectLst/>
                        </a:rPr>
                        <a:t>Zaa Anderson</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175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159,7</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l">
                        <a:lnSpc>
                          <a:spcPct val="150000"/>
                        </a:lnSpc>
                        <a:spcAft>
                          <a:spcPts val="0"/>
                        </a:spcAft>
                      </a:pPr>
                      <a:r>
                        <a:rPr lang="es-ES_tradnl" sz="1200">
                          <a:effectLst/>
                        </a:rPr>
                        <a:t>Medio campo</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5</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267086">
                <a:tc>
                  <a:txBody>
                    <a:bodyPr/>
                    <a:lstStyle/>
                    <a:p>
                      <a:pPr algn="ctr">
                        <a:lnSpc>
                          <a:spcPct val="150000"/>
                        </a:lnSpc>
                        <a:spcAft>
                          <a:spcPts val="0"/>
                        </a:spcAft>
                      </a:pPr>
                      <a:r>
                        <a:rPr lang="es-ES_tradnl" sz="1200">
                          <a:effectLst/>
                        </a:rPr>
                        <a:t>PROMEDIOS</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 174,1   </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 147,5   </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 </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4,6</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3,9</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a:effectLst/>
                        </a:rPr>
                        <a:t>4,6</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dirty="0">
                          <a:effectLst/>
                        </a:rPr>
                        <a:t>4,8</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200" dirty="0">
                          <a:effectLst/>
                        </a:rPr>
                        <a:t>4,2</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bl>
          </a:graphicData>
        </a:graphic>
      </p:graphicFrame>
      <p:sp>
        <p:nvSpPr>
          <p:cNvPr id="4" name="Marco 3"/>
          <p:cNvSpPr/>
          <p:nvPr/>
        </p:nvSpPr>
        <p:spPr>
          <a:xfrm>
            <a:off x="4640240" y="1772482"/>
            <a:ext cx="573206" cy="264924"/>
          </a:xfrm>
          <a:prstGeom prst="fra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solidFill>
                <a:schemeClr val="tx1"/>
              </a:solidFill>
            </a:endParaRPr>
          </a:p>
        </p:txBody>
      </p:sp>
      <p:sp>
        <p:nvSpPr>
          <p:cNvPr id="12" name="Marco 11"/>
          <p:cNvSpPr/>
          <p:nvPr/>
        </p:nvSpPr>
        <p:spPr>
          <a:xfrm>
            <a:off x="4640240" y="2297947"/>
            <a:ext cx="573206" cy="264924"/>
          </a:xfrm>
          <a:prstGeom prst="fra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solidFill>
                <a:schemeClr val="tx1"/>
              </a:solidFill>
            </a:endParaRPr>
          </a:p>
        </p:txBody>
      </p:sp>
      <p:sp>
        <p:nvSpPr>
          <p:cNvPr id="13" name="Marco 12"/>
          <p:cNvSpPr/>
          <p:nvPr/>
        </p:nvSpPr>
        <p:spPr>
          <a:xfrm>
            <a:off x="4640240" y="2837060"/>
            <a:ext cx="573206" cy="264924"/>
          </a:xfrm>
          <a:prstGeom prst="fra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solidFill>
                <a:schemeClr val="tx1"/>
              </a:solidFill>
            </a:endParaRPr>
          </a:p>
        </p:txBody>
      </p:sp>
      <p:sp>
        <p:nvSpPr>
          <p:cNvPr id="14" name="Marco 13"/>
          <p:cNvSpPr/>
          <p:nvPr/>
        </p:nvSpPr>
        <p:spPr>
          <a:xfrm>
            <a:off x="4640240" y="3385081"/>
            <a:ext cx="573206" cy="264924"/>
          </a:xfrm>
          <a:prstGeom prst="fra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solidFill>
                <a:schemeClr val="tx1"/>
              </a:solidFill>
            </a:endParaRPr>
          </a:p>
        </p:txBody>
      </p:sp>
      <p:sp>
        <p:nvSpPr>
          <p:cNvPr id="15" name="Marco 14"/>
          <p:cNvSpPr/>
          <p:nvPr/>
        </p:nvSpPr>
        <p:spPr>
          <a:xfrm>
            <a:off x="5558027" y="3685428"/>
            <a:ext cx="573206" cy="264924"/>
          </a:xfrm>
          <a:prstGeom prst="fra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solidFill>
                <a:schemeClr val="tx1"/>
              </a:solidFill>
            </a:endParaRPr>
          </a:p>
        </p:txBody>
      </p:sp>
      <p:sp>
        <p:nvSpPr>
          <p:cNvPr id="16" name="Marco 15"/>
          <p:cNvSpPr/>
          <p:nvPr/>
        </p:nvSpPr>
        <p:spPr>
          <a:xfrm>
            <a:off x="5558028" y="5080673"/>
            <a:ext cx="573206" cy="264924"/>
          </a:xfrm>
          <a:prstGeom prst="fra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solidFill>
                <a:schemeClr val="tx1"/>
              </a:solidFill>
            </a:endParaRPr>
          </a:p>
        </p:txBody>
      </p:sp>
      <p:sp>
        <p:nvSpPr>
          <p:cNvPr id="17" name="Marco 16"/>
          <p:cNvSpPr/>
          <p:nvPr/>
        </p:nvSpPr>
        <p:spPr>
          <a:xfrm>
            <a:off x="8386549" y="4788108"/>
            <a:ext cx="573206" cy="264924"/>
          </a:xfrm>
          <a:prstGeom prst="fra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418458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Effect transition="in" filter="fade">
                                      <p:cBhvr>
                                        <p:cTn id="9" dur="750"/>
                                        <p:tgtEl>
                                          <p:spTgt spid="15"/>
                                        </p:tgtEl>
                                      </p:cBhvr>
                                    </p:animEffect>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750" fill="hold"/>
                                        <p:tgtEl>
                                          <p:spTgt spid="16"/>
                                        </p:tgtEl>
                                        <p:attrNameLst>
                                          <p:attrName>ppt_w</p:attrName>
                                        </p:attrNameLst>
                                      </p:cBhvr>
                                      <p:tavLst>
                                        <p:tav tm="0">
                                          <p:val>
                                            <p:fltVal val="0"/>
                                          </p:val>
                                        </p:tav>
                                        <p:tav tm="100000">
                                          <p:val>
                                            <p:strVal val="#ppt_w"/>
                                          </p:val>
                                        </p:tav>
                                      </p:tavLst>
                                    </p:anim>
                                    <p:anim calcmode="lin" valueType="num">
                                      <p:cBhvr>
                                        <p:cTn id="14" dur="750" fill="hold"/>
                                        <p:tgtEl>
                                          <p:spTgt spid="16"/>
                                        </p:tgtEl>
                                        <p:attrNameLst>
                                          <p:attrName>ppt_h</p:attrName>
                                        </p:attrNameLst>
                                      </p:cBhvr>
                                      <p:tavLst>
                                        <p:tav tm="0">
                                          <p:val>
                                            <p:fltVal val="0"/>
                                          </p:val>
                                        </p:tav>
                                        <p:tav tm="100000">
                                          <p:val>
                                            <p:strVal val="#ppt_h"/>
                                          </p:val>
                                        </p:tav>
                                      </p:tavLst>
                                    </p:anim>
                                    <p:animEffect transition="in" filter="fade">
                                      <p:cBhvr>
                                        <p:cTn id="15" dur="750"/>
                                        <p:tgtEl>
                                          <p:spTgt spid="16"/>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750" fill="hold"/>
                                        <p:tgtEl>
                                          <p:spTgt spid="17"/>
                                        </p:tgtEl>
                                        <p:attrNameLst>
                                          <p:attrName>ppt_w</p:attrName>
                                        </p:attrNameLst>
                                      </p:cBhvr>
                                      <p:tavLst>
                                        <p:tav tm="0">
                                          <p:val>
                                            <p:fltVal val="0"/>
                                          </p:val>
                                        </p:tav>
                                        <p:tav tm="100000">
                                          <p:val>
                                            <p:strVal val="#ppt_w"/>
                                          </p:val>
                                        </p:tav>
                                      </p:tavLst>
                                    </p:anim>
                                    <p:anim calcmode="lin" valueType="num">
                                      <p:cBhvr>
                                        <p:cTn id="20" dur="750" fill="hold"/>
                                        <p:tgtEl>
                                          <p:spTgt spid="17"/>
                                        </p:tgtEl>
                                        <p:attrNameLst>
                                          <p:attrName>ppt_h</p:attrName>
                                        </p:attrNameLst>
                                      </p:cBhvr>
                                      <p:tavLst>
                                        <p:tav tm="0">
                                          <p:val>
                                            <p:fltVal val="0"/>
                                          </p:val>
                                        </p:tav>
                                        <p:tav tm="100000">
                                          <p:val>
                                            <p:strVal val="#ppt_h"/>
                                          </p:val>
                                        </p:tav>
                                      </p:tavLst>
                                    </p:anim>
                                    <p:animEffect transition="in" filter="fade">
                                      <p:cBhvr>
                                        <p:cTn id="21" dur="750"/>
                                        <p:tgtEl>
                                          <p:spTgt spid="17"/>
                                        </p:tgtEl>
                                      </p:cBhvr>
                                    </p:animEffect>
                                  </p:childTnLst>
                                </p:cTn>
                              </p:par>
                            </p:childTnLst>
                          </p:cTn>
                        </p:par>
                        <p:par>
                          <p:cTn id="22" fill="hold">
                            <p:stCondLst>
                              <p:cond delay="2250"/>
                            </p:stCondLst>
                            <p:childTnLst>
                              <p:par>
                                <p:cTn id="23" presetID="53" presetClass="entr" presetSubtype="16"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750" fill="hold"/>
                                        <p:tgtEl>
                                          <p:spTgt spid="14"/>
                                        </p:tgtEl>
                                        <p:attrNameLst>
                                          <p:attrName>ppt_w</p:attrName>
                                        </p:attrNameLst>
                                      </p:cBhvr>
                                      <p:tavLst>
                                        <p:tav tm="0">
                                          <p:val>
                                            <p:fltVal val="0"/>
                                          </p:val>
                                        </p:tav>
                                        <p:tav tm="100000">
                                          <p:val>
                                            <p:strVal val="#ppt_w"/>
                                          </p:val>
                                        </p:tav>
                                      </p:tavLst>
                                    </p:anim>
                                    <p:anim calcmode="lin" valueType="num">
                                      <p:cBhvr>
                                        <p:cTn id="26" dur="750" fill="hold"/>
                                        <p:tgtEl>
                                          <p:spTgt spid="14"/>
                                        </p:tgtEl>
                                        <p:attrNameLst>
                                          <p:attrName>ppt_h</p:attrName>
                                        </p:attrNameLst>
                                      </p:cBhvr>
                                      <p:tavLst>
                                        <p:tav tm="0">
                                          <p:val>
                                            <p:fltVal val="0"/>
                                          </p:val>
                                        </p:tav>
                                        <p:tav tm="100000">
                                          <p:val>
                                            <p:strVal val="#ppt_h"/>
                                          </p:val>
                                        </p:tav>
                                      </p:tavLst>
                                    </p:anim>
                                    <p:animEffect transition="in" filter="fade">
                                      <p:cBhvr>
                                        <p:cTn id="27" dur="750"/>
                                        <p:tgtEl>
                                          <p:spTgt spid="14"/>
                                        </p:tgtEl>
                                      </p:cBhvr>
                                    </p:animEffect>
                                  </p:childTnLst>
                                </p:cTn>
                              </p:par>
                            </p:childTnLst>
                          </p:cTn>
                        </p:par>
                        <p:par>
                          <p:cTn id="28" fill="hold">
                            <p:stCondLst>
                              <p:cond delay="3000"/>
                            </p:stCondLst>
                            <p:childTnLst>
                              <p:par>
                                <p:cTn id="29" presetID="53" presetClass="entr" presetSubtype="16"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750" fill="hold"/>
                                        <p:tgtEl>
                                          <p:spTgt spid="13"/>
                                        </p:tgtEl>
                                        <p:attrNameLst>
                                          <p:attrName>ppt_w</p:attrName>
                                        </p:attrNameLst>
                                      </p:cBhvr>
                                      <p:tavLst>
                                        <p:tav tm="0">
                                          <p:val>
                                            <p:fltVal val="0"/>
                                          </p:val>
                                        </p:tav>
                                        <p:tav tm="100000">
                                          <p:val>
                                            <p:strVal val="#ppt_w"/>
                                          </p:val>
                                        </p:tav>
                                      </p:tavLst>
                                    </p:anim>
                                    <p:anim calcmode="lin" valueType="num">
                                      <p:cBhvr>
                                        <p:cTn id="32" dur="750" fill="hold"/>
                                        <p:tgtEl>
                                          <p:spTgt spid="13"/>
                                        </p:tgtEl>
                                        <p:attrNameLst>
                                          <p:attrName>ppt_h</p:attrName>
                                        </p:attrNameLst>
                                      </p:cBhvr>
                                      <p:tavLst>
                                        <p:tav tm="0">
                                          <p:val>
                                            <p:fltVal val="0"/>
                                          </p:val>
                                        </p:tav>
                                        <p:tav tm="100000">
                                          <p:val>
                                            <p:strVal val="#ppt_h"/>
                                          </p:val>
                                        </p:tav>
                                      </p:tavLst>
                                    </p:anim>
                                    <p:animEffect transition="in" filter="fade">
                                      <p:cBhvr>
                                        <p:cTn id="33" dur="750"/>
                                        <p:tgtEl>
                                          <p:spTgt spid="13"/>
                                        </p:tgtEl>
                                      </p:cBhvr>
                                    </p:animEffect>
                                  </p:childTnLst>
                                </p:cTn>
                              </p:par>
                            </p:childTnLst>
                          </p:cTn>
                        </p:par>
                        <p:par>
                          <p:cTn id="34" fill="hold">
                            <p:stCondLst>
                              <p:cond delay="3750"/>
                            </p:stCondLst>
                            <p:childTnLst>
                              <p:par>
                                <p:cTn id="35" presetID="53" presetClass="entr" presetSubtype="16"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750" fill="hold"/>
                                        <p:tgtEl>
                                          <p:spTgt spid="12"/>
                                        </p:tgtEl>
                                        <p:attrNameLst>
                                          <p:attrName>ppt_w</p:attrName>
                                        </p:attrNameLst>
                                      </p:cBhvr>
                                      <p:tavLst>
                                        <p:tav tm="0">
                                          <p:val>
                                            <p:fltVal val="0"/>
                                          </p:val>
                                        </p:tav>
                                        <p:tav tm="100000">
                                          <p:val>
                                            <p:strVal val="#ppt_w"/>
                                          </p:val>
                                        </p:tav>
                                      </p:tavLst>
                                    </p:anim>
                                    <p:anim calcmode="lin" valueType="num">
                                      <p:cBhvr>
                                        <p:cTn id="38" dur="750" fill="hold"/>
                                        <p:tgtEl>
                                          <p:spTgt spid="12"/>
                                        </p:tgtEl>
                                        <p:attrNameLst>
                                          <p:attrName>ppt_h</p:attrName>
                                        </p:attrNameLst>
                                      </p:cBhvr>
                                      <p:tavLst>
                                        <p:tav tm="0">
                                          <p:val>
                                            <p:fltVal val="0"/>
                                          </p:val>
                                        </p:tav>
                                        <p:tav tm="100000">
                                          <p:val>
                                            <p:strVal val="#ppt_h"/>
                                          </p:val>
                                        </p:tav>
                                      </p:tavLst>
                                    </p:anim>
                                    <p:animEffect transition="in" filter="fade">
                                      <p:cBhvr>
                                        <p:cTn id="39" dur="750"/>
                                        <p:tgtEl>
                                          <p:spTgt spid="12"/>
                                        </p:tgtEl>
                                      </p:cBhvr>
                                    </p:animEffect>
                                  </p:childTnLst>
                                </p:cTn>
                              </p:par>
                            </p:childTnLst>
                          </p:cTn>
                        </p:par>
                        <p:par>
                          <p:cTn id="40" fill="hold">
                            <p:stCondLst>
                              <p:cond delay="4500"/>
                            </p:stCondLst>
                            <p:childTnLst>
                              <p:par>
                                <p:cTn id="41" presetID="53" presetClass="entr" presetSubtype="16"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750" fill="hold"/>
                                        <p:tgtEl>
                                          <p:spTgt spid="4"/>
                                        </p:tgtEl>
                                        <p:attrNameLst>
                                          <p:attrName>ppt_w</p:attrName>
                                        </p:attrNameLst>
                                      </p:cBhvr>
                                      <p:tavLst>
                                        <p:tav tm="0">
                                          <p:val>
                                            <p:fltVal val="0"/>
                                          </p:val>
                                        </p:tav>
                                        <p:tav tm="100000">
                                          <p:val>
                                            <p:strVal val="#ppt_w"/>
                                          </p:val>
                                        </p:tav>
                                      </p:tavLst>
                                    </p:anim>
                                    <p:anim calcmode="lin" valueType="num">
                                      <p:cBhvr>
                                        <p:cTn id="44" dur="750" fill="hold"/>
                                        <p:tgtEl>
                                          <p:spTgt spid="4"/>
                                        </p:tgtEl>
                                        <p:attrNameLst>
                                          <p:attrName>ppt_h</p:attrName>
                                        </p:attrNameLst>
                                      </p:cBhvr>
                                      <p:tavLst>
                                        <p:tav tm="0">
                                          <p:val>
                                            <p:fltVal val="0"/>
                                          </p:val>
                                        </p:tav>
                                        <p:tav tm="100000">
                                          <p:val>
                                            <p:strVal val="#ppt_h"/>
                                          </p:val>
                                        </p:tav>
                                      </p:tavLst>
                                    </p:anim>
                                    <p:animEffect transition="in" filter="fade">
                                      <p:cBhvr>
                                        <p:cTn id="45"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animBg="1"/>
      <p:bldP spid="15" grpId="0" animBg="1"/>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307893"/>
            <a:ext cx="8229600" cy="1143000"/>
          </a:xfrm>
        </p:spPr>
        <p:txBody>
          <a:bodyPr>
            <a:normAutofit/>
          </a:bodyPr>
          <a:lstStyle/>
          <a:p>
            <a:r>
              <a:rPr lang="es-ES" dirty="0" smtClean="0">
                <a:solidFill>
                  <a:srgbClr val="0070C0"/>
                </a:solidFill>
              </a:rPr>
              <a:t>EJECUCIÓN TÉCNICA</a:t>
            </a:r>
            <a:endParaRPr lang="es-ES" dirty="0">
              <a:solidFill>
                <a:srgbClr val="0070C0"/>
              </a:solidFill>
            </a:endParaRPr>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10" name="Imagen 9"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pic>
        <p:nvPicPr>
          <p:cNvPr id="12" name="Imagen 14" descr="Descripción: J:\tesis octubre nuevo\fotos\P101080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0823" y="2146809"/>
            <a:ext cx="1822078" cy="1392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8" name="7 Marcador de contenido"/>
          <p:cNvGraphicFramePr>
            <a:graphicFrameLocks noGrp="1"/>
          </p:cNvGraphicFramePr>
          <p:nvPr>
            <p:ph idx="1"/>
            <p:extLst>
              <p:ext uri="{D42A27DB-BD31-4B8C-83A1-F6EECF244321}">
                <p14:modId xmlns:p14="http://schemas.microsoft.com/office/powerpoint/2010/main" val="2950426929"/>
              </p:ext>
            </p:extLst>
          </p:nvPr>
        </p:nvGraphicFramePr>
        <p:xfrm>
          <a:off x="641445" y="1350813"/>
          <a:ext cx="6224453" cy="4777740"/>
        </p:xfrm>
        <a:graphic>
          <a:graphicData uri="http://schemas.openxmlformats.org/drawingml/2006/table">
            <a:tbl>
              <a:tblPr firstRow="1" firstCol="1" bandRow="1">
                <a:tableStyleId>{5C22544A-7EE6-4342-B048-85BDC9FD1C3A}</a:tableStyleId>
              </a:tblPr>
              <a:tblGrid>
                <a:gridCol w="1239320"/>
                <a:gridCol w="389898"/>
                <a:gridCol w="348124"/>
                <a:gridCol w="348124"/>
                <a:gridCol w="348124"/>
                <a:gridCol w="320274"/>
                <a:gridCol w="348124"/>
                <a:gridCol w="334199"/>
                <a:gridCol w="348124"/>
                <a:gridCol w="348124"/>
                <a:gridCol w="362049"/>
                <a:gridCol w="793722"/>
                <a:gridCol w="696247"/>
              </a:tblGrid>
              <a:tr h="243913">
                <a:tc>
                  <a:txBody>
                    <a:bodyPr/>
                    <a:lstStyle/>
                    <a:p>
                      <a:pPr algn="ctr">
                        <a:lnSpc>
                          <a:spcPct val="150000"/>
                        </a:lnSpc>
                        <a:spcAft>
                          <a:spcPts val="0"/>
                        </a:spcAft>
                      </a:pPr>
                      <a:r>
                        <a:rPr lang="es-ES_tradnl" sz="1100" dirty="0">
                          <a:effectLst/>
                        </a:rPr>
                        <a:t>NOMBRE</a:t>
                      </a:r>
                      <a:endParaRPr lang="es-EC" sz="1400" dirty="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3</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4</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5</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6</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7</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8</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9</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10</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PUNTAJE</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VALOR</a:t>
                      </a:r>
                      <a:endParaRPr lang="es-EC" sz="1400">
                        <a:effectLst/>
                        <a:latin typeface="Arial"/>
                        <a:ea typeface="Calibri"/>
                        <a:cs typeface="Times New Roman"/>
                      </a:endParaRPr>
                    </a:p>
                  </a:txBody>
                  <a:tcPr marL="64966" marR="64966" marT="0" marB="0"/>
                </a:tc>
              </a:tr>
              <a:tr h="243913">
                <a:tc>
                  <a:txBody>
                    <a:bodyPr/>
                    <a:lstStyle/>
                    <a:p>
                      <a:pPr algn="l">
                        <a:lnSpc>
                          <a:spcPct val="150000"/>
                        </a:lnSpc>
                        <a:spcAft>
                          <a:spcPts val="0"/>
                        </a:spcAft>
                      </a:pPr>
                      <a:r>
                        <a:rPr lang="es-ES_tradnl" sz="1100">
                          <a:effectLst/>
                        </a:rPr>
                        <a:t>Allen Jorge</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0</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13</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4</a:t>
                      </a:r>
                      <a:endParaRPr lang="es-EC" sz="1400">
                        <a:effectLst/>
                        <a:latin typeface="Arial"/>
                        <a:ea typeface="Calibri"/>
                        <a:cs typeface="Times New Roman"/>
                      </a:endParaRPr>
                    </a:p>
                  </a:txBody>
                  <a:tcPr marL="64966" marR="64966" marT="0" marB="0"/>
                </a:tc>
              </a:tr>
              <a:tr h="243913">
                <a:tc>
                  <a:txBody>
                    <a:bodyPr/>
                    <a:lstStyle/>
                    <a:p>
                      <a:pPr algn="l">
                        <a:lnSpc>
                          <a:spcPct val="150000"/>
                        </a:lnSpc>
                        <a:spcAft>
                          <a:spcPts val="0"/>
                        </a:spcAft>
                      </a:pPr>
                      <a:r>
                        <a:rPr lang="es-ES_tradnl" sz="1100">
                          <a:effectLst/>
                        </a:rPr>
                        <a:t>Angulo Ricky</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16</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4</a:t>
                      </a:r>
                      <a:endParaRPr lang="es-EC" sz="1400">
                        <a:effectLst/>
                        <a:latin typeface="Arial"/>
                        <a:ea typeface="Calibri"/>
                        <a:cs typeface="Times New Roman"/>
                      </a:endParaRPr>
                    </a:p>
                  </a:txBody>
                  <a:tcPr marL="64966" marR="64966" marT="0" marB="0"/>
                </a:tc>
              </a:tr>
              <a:tr h="243913">
                <a:tc>
                  <a:txBody>
                    <a:bodyPr/>
                    <a:lstStyle/>
                    <a:p>
                      <a:pPr algn="l">
                        <a:lnSpc>
                          <a:spcPct val="150000"/>
                        </a:lnSpc>
                        <a:spcAft>
                          <a:spcPts val="0"/>
                        </a:spcAft>
                      </a:pPr>
                      <a:r>
                        <a:rPr lang="es-ES_tradnl" sz="1100">
                          <a:effectLst/>
                        </a:rPr>
                        <a:t>Blandón Eddy</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0</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16</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4</a:t>
                      </a:r>
                      <a:endParaRPr lang="es-EC" sz="1400">
                        <a:effectLst/>
                        <a:latin typeface="Arial"/>
                        <a:ea typeface="Calibri"/>
                        <a:cs typeface="Times New Roman"/>
                      </a:endParaRPr>
                    </a:p>
                  </a:txBody>
                  <a:tcPr marL="64966" marR="64966" marT="0" marB="0"/>
                </a:tc>
              </a:tr>
              <a:tr h="243913">
                <a:tc>
                  <a:txBody>
                    <a:bodyPr/>
                    <a:lstStyle/>
                    <a:p>
                      <a:pPr algn="l">
                        <a:lnSpc>
                          <a:spcPct val="150000"/>
                        </a:lnSpc>
                        <a:spcAft>
                          <a:spcPts val="0"/>
                        </a:spcAft>
                      </a:pPr>
                      <a:r>
                        <a:rPr lang="es-ES_tradnl" sz="1100">
                          <a:effectLst/>
                        </a:rPr>
                        <a:t>Chauca Erick</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15</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4</a:t>
                      </a:r>
                      <a:endParaRPr lang="es-EC" sz="1400">
                        <a:effectLst/>
                        <a:latin typeface="Arial"/>
                        <a:ea typeface="Calibri"/>
                        <a:cs typeface="Times New Roman"/>
                      </a:endParaRPr>
                    </a:p>
                  </a:txBody>
                  <a:tcPr marL="64966" marR="64966" marT="0" marB="0"/>
                </a:tc>
              </a:tr>
              <a:tr h="243913">
                <a:tc>
                  <a:txBody>
                    <a:bodyPr/>
                    <a:lstStyle/>
                    <a:p>
                      <a:pPr algn="l">
                        <a:lnSpc>
                          <a:spcPct val="150000"/>
                        </a:lnSpc>
                        <a:spcAft>
                          <a:spcPts val="0"/>
                        </a:spcAft>
                      </a:pPr>
                      <a:r>
                        <a:rPr lang="es-ES_tradnl" sz="1100">
                          <a:effectLst/>
                        </a:rPr>
                        <a:t>Delgado Elías</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18</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5</a:t>
                      </a:r>
                      <a:endParaRPr lang="es-EC" sz="1400">
                        <a:effectLst/>
                        <a:latin typeface="Arial"/>
                        <a:ea typeface="Calibri"/>
                        <a:cs typeface="Times New Roman"/>
                      </a:endParaRPr>
                    </a:p>
                  </a:txBody>
                  <a:tcPr marL="64966" marR="64966" marT="0" marB="0"/>
                </a:tc>
              </a:tr>
              <a:tr h="243913">
                <a:tc>
                  <a:txBody>
                    <a:bodyPr/>
                    <a:lstStyle/>
                    <a:p>
                      <a:pPr algn="l">
                        <a:lnSpc>
                          <a:spcPct val="150000"/>
                        </a:lnSpc>
                        <a:spcAft>
                          <a:spcPts val="0"/>
                        </a:spcAft>
                      </a:pPr>
                      <a:r>
                        <a:rPr lang="es-ES_tradnl" sz="1100">
                          <a:effectLst/>
                        </a:rPr>
                        <a:t>Gaona Jordy</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17</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5</a:t>
                      </a:r>
                      <a:endParaRPr lang="es-EC" sz="1400">
                        <a:effectLst/>
                        <a:latin typeface="Arial"/>
                        <a:ea typeface="Calibri"/>
                        <a:cs typeface="Times New Roman"/>
                      </a:endParaRPr>
                    </a:p>
                  </a:txBody>
                  <a:tcPr marL="64966" marR="64966" marT="0" marB="0"/>
                </a:tc>
              </a:tr>
              <a:tr h="243913">
                <a:tc>
                  <a:txBody>
                    <a:bodyPr/>
                    <a:lstStyle/>
                    <a:p>
                      <a:pPr algn="l">
                        <a:lnSpc>
                          <a:spcPct val="150000"/>
                        </a:lnSpc>
                        <a:spcAft>
                          <a:spcPts val="0"/>
                        </a:spcAft>
                      </a:pPr>
                      <a:r>
                        <a:rPr lang="es-ES_tradnl" sz="1100">
                          <a:effectLst/>
                        </a:rPr>
                        <a:t>Guagua Joseph</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14</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4</a:t>
                      </a:r>
                      <a:endParaRPr lang="es-EC" sz="1400">
                        <a:effectLst/>
                        <a:latin typeface="Arial"/>
                        <a:ea typeface="Calibri"/>
                        <a:cs typeface="Times New Roman"/>
                      </a:endParaRPr>
                    </a:p>
                  </a:txBody>
                  <a:tcPr marL="64966" marR="64966" marT="0" marB="0"/>
                </a:tc>
              </a:tr>
              <a:tr h="243913">
                <a:tc>
                  <a:txBody>
                    <a:bodyPr/>
                    <a:lstStyle/>
                    <a:p>
                      <a:pPr algn="l">
                        <a:lnSpc>
                          <a:spcPct val="150000"/>
                        </a:lnSpc>
                        <a:spcAft>
                          <a:spcPts val="0"/>
                        </a:spcAft>
                      </a:pPr>
                      <a:r>
                        <a:rPr lang="es-ES_tradnl" sz="1100">
                          <a:effectLst/>
                        </a:rPr>
                        <a:t>Guerrero Miguel</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0</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0</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3</a:t>
                      </a:r>
                      <a:endParaRPr lang="es-EC" sz="1400">
                        <a:effectLst/>
                        <a:latin typeface="Arial"/>
                        <a:ea typeface="Calibri"/>
                        <a:cs typeface="Times New Roman"/>
                      </a:endParaRPr>
                    </a:p>
                  </a:txBody>
                  <a:tcPr marL="64966" marR="64966" marT="0" marB="0"/>
                </a:tc>
              </a:tr>
              <a:tr h="243913">
                <a:tc>
                  <a:txBody>
                    <a:bodyPr/>
                    <a:lstStyle/>
                    <a:p>
                      <a:pPr algn="l">
                        <a:lnSpc>
                          <a:spcPct val="150000"/>
                        </a:lnSpc>
                        <a:spcAft>
                          <a:spcPts val="0"/>
                        </a:spcAft>
                      </a:pPr>
                      <a:r>
                        <a:rPr lang="es-ES_tradnl" sz="1100">
                          <a:effectLst/>
                        </a:rPr>
                        <a:t>Macías Jhon</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16</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4</a:t>
                      </a:r>
                      <a:endParaRPr lang="es-EC" sz="1400">
                        <a:effectLst/>
                        <a:latin typeface="Arial"/>
                        <a:ea typeface="Calibri"/>
                        <a:cs typeface="Times New Roman"/>
                      </a:endParaRPr>
                    </a:p>
                  </a:txBody>
                  <a:tcPr marL="64966" marR="64966" marT="0" marB="0"/>
                </a:tc>
              </a:tr>
              <a:tr h="243913">
                <a:tc>
                  <a:txBody>
                    <a:bodyPr/>
                    <a:lstStyle/>
                    <a:p>
                      <a:pPr algn="l">
                        <a:lnSpc>
                          <a:spcPct val="150000"/>
                        </a:lnSpc>
                        <a:spcAft>
                          <a:spcPts val="0"/>
                        </a:spcAft>
                      </a:pPr>
                      <a:r>
                        <a:rPr lang="es-ES_tradnl" sz="1100">
                          <a:effectLst/>
                        </a:rPr>
                        <a:t>Maza Pimas</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17</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5</a:t>
                      </a:r>
                      <a:endParaRPr lang="es-EC" sz="1400">
                        <a:effectLst/>
                        <a:latin typeface="Arial"/>
                        <a:ea typeface="Calibri"/>
                        <a:cs typeface="Times New Roman"/>
                      </a:endParaRPr>
                    </a:p>
                  </a:txBody>
                  <a:tcPr marL="64966" marR="64966" marT="0" marB="0"/>
                </a:tc>
              </a:tr>
              <a:tr h="243913">
                <a:tc>
                  <a:txBody>
                    <a:bodyPr/>
                    <a:lstStyle/>
                    <a:p>
                      <a:pPr algn="l">
                        <a:lnSpc>
                          <a:spcPct val="150000"/>
                        </a:lnSpc>
                        <a:spcAft>
                          <a:spcPts val="0"/>
                        </a:spcAft>
                      </a:pPr>
                      <a:r>
                        <a:rPr lang="es-ES_tradnl" sz="1100">
                          <a:effectLst/>
                        </a:rPr>
                        <a:t>Mejía Felipe</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18</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5</a:t>
                      </a:r>
                      <a:endParaRPr lang="es-EC" sz="1400">
                        <a:effectLst/>
                        <a:latin typeface="Arial"/>
                        <a:ea typeface="Calibri"/>
                        <a:cs typeface="Times New Roman"/>
                      </a:endParaRPr>
                    </a:p>
                  </a:txBody>
                  <a:tcPr marL="64966" marR="64966" marT="0" marB="0"/>
                </a:tc>
              </a:tr>
              <a:tr h="243913">
                <a:tc>
                  <a:txBody>
                    <a:bodyPr/>
                    <a:lstStyle/>
                    <a:p>
                      <a:pPr algn="l">
                        <a:lnSpc>
                          <a:spcPct val="150000"/>
                        </a:lnSpc>
                        <a:spcAft>
                          <a:spcPts val="0"/>
                        </a:spcAft>
                      </a:pPr>
                      <a:r>
                        <a:rPr lang="es-ES_tradnl" sz="1100">
                          <a:effectLst/>
                        </a:rPr>
                        <a:t>Olmedo Youga</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18</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5</a:t>
                      </a:r>
                      <a:endParaRPr lang="es-EC" sz="1400">
                        <a:effectLst/>
                        <a:latin typeface="Arial"/>
                        <a:ea typeface="Calibri"/>
                        <a:cs typeface="Times New Roman"/>
                      </a:endParaRPr>
                    </a:p>
                  </a:txBody>
                  <a:tcPr marL="64966" marR="64966" marT="0" marB="0"/>
                </a:tc>
              </a:tr>
              <a:tr h="243913">
                <a:tc>
                  <a:txBody>
                    <a:bodyPr/>
                    <a:lstStyle/>
                    <a:p>
                      <a:pPr algn="l">
                        <a:lnSpc>
                          <a:spcPct val="150000"/>
                        </a:lnSpc>
                        <a:spcAft>
                          <a:spcPts val="0"/>
                        </a:spcAft>
                      </a:pPr>
                      <a:r>
                        <a:rPr lang="es-ES_tradnl" sz="1100">
                          <a:effectLst/>
                        </a:rPr>
                        <a:t>Ponce Victor</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0</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3</a:t>
                      </a:r>
                      <a:endParaRPr lang="es-EC" sz="1400">
                        <a:effectLst/>
                        <a:latin typeface="Arial"/>
                        <a:ea typeface="Calibri"/>
                        <a:cs typeface="Times New Roman"/>
                      </a:endParaRPr>
                    </a:p>
                  </a:txBody>
                  <a:tcPr marL="64966" marR="64966" marT="0" marB="0"/>
                </a:tc>
              </a:tr>
              <a:tr h="243913">
                <a:tc>
                  <a:txBody>
                    <a:bodyPr/>
                    <a:lstStyle/>
                    <a:p>
                      <a:pPr algn="l">
                        <a:lnSpc>
                          <a:spcPct val="150000"/>
                        </a:lnSpc>
                        <a:spcAft>
                          <a:spcPts val="0"/>
                        </a:spcAft>
                      </a:pPr>
                      <a:r>
                        <a:rPr lang="es-ES_tradnl" sz="1100">
                          <a:effectLst/>
                        </a:rPr>
                        <a:t>Rivera José</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17</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5</a:t>
                      </a:r>
                      <a:endParaRPr lang="es-EC" sz="1400">
                        <a:effectLst/>
                        <a:latin typeface="Arial"/>
                        <a:ea typeface="Calibri"/>
                        <a:cs typeface="Times New Roman"/>
                      </a:endParaRPr>
                    </a:p>
                  </a:txBody>
                  <a:tcPr marL="64966" marR="64966" marT="0" marB="0"/>
                </a:tc>
              </a:tr>
              <a:tr h="243913">
                <a:tc>
                  <a:txBody>
                    <a:bodyPr/>
                    <a:lstStyle/>
                    <a:p>
                      <a:pPr algn="l">
                        <a:lnSpc>
                          <a:spcPct val="150000"/>
                        </a:lnSpc>
                        <a:spcAft>
                          <a:spcPts val="0"/>
                        </a:spcAft>
                      </a:pPr>
                      <a:r>
                        <a:rPr lang="es-ES_tradnl" sz="1100">
                          <a:effectLst/>
                        </a:rPr>
                        <a:t>Torres Joseph</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15</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dirty="0">
                          <a:effectLst/>
                        </a:rPr>
                        <a:t>4</a:t>
                      </a:r>
                      <a:endParaRPr lang="es-EC" sz="1400" dirty="0">
                        <a:effectLst/>
                        <a:latin typeface="Arial"/>
                        <a:ea typeface="Calibri"/>
                        <a:cs typeface="Times New Roman"/>
                      </a:endParaRPr>
                    </a:p>
                  </a:txBody>
                  <a:tcPr marL="64966" marR="64966" marT="0" marB="0"/>
                </a:tc>
              </a:tr>
              <a:tr h="243913">
                <a:tc>
                  <a:txBody>
                    <a:bodyPr/>
                    <a:lstStyle/>
                    <a:p>
                      <a:pPr algn="l">
                        <a:lnSpc>
                          <a:spcPct val="150000"/>
                        </a:lnSpc>
                        <a:spcAft>
                          <a:spcPts val="0"/>
                        </a:spcAft>
                      </a:pPr>
                      <a:r>
                        <a:rPr lang="es-ES_tradnl" sz="1100">
                          <a:effectLst/>
                        </a:rPr>
                        <a:t>Vásquez Luis</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19</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5</a:t>
                      </a:r>
                      <a:endParaRPr lang="es-EC" sz="1400">
                        <a:effectLst/>
                        <a:latin typeface="Arial"/>
                        <a:ea typeface="Calibri"/>
                        <a:cs typeface="Times New Roman"/>
                      </a:endParaRPr>
                    </a:p>
                  </a:txBody>
                  <a:tcPr marL="64966" marR="64966" marT="0" marB="0"/>
                </a:tc>
              </a:tr>
              <a:tr h="243913">
                <a:tc>
                  <a:txBody>
                    <a:bodyPr/>
                    <a:lstStyle/>
                    <a:p>
                      <a:pPr algn="l">
                        <a:lnSpc>
                          <a:spcPct val="150000"/>
                        </a:lnSpc>
                        <a:spcAft>
                          <a:spcPts val="0"/>
                        </a:spcAft>
                      </a:pPr>
                      <a:r>
                        <a:rPr lang="es-ES_tradnl" sz="1100">
                          <a:effectLst/>
                        </a:rPr>
                        <a:t>Vergara Pedro</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0</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15</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4</a:t>
                      </a:r>
                      <a:endParaRPr lang="es-EC" sz="1400">
                        <a:effectLst/>
                        <a:latin typeface="Arial"/>
                        <a:ea typeface="Calibri"/>
                        <a:cs typeface="Times New Roman"/>
                      </a:endParaRPr>
                    </a:p>
                  </a:txBody>
                  <a:tcPr marL="64966" marR="64966" marT="0" marB="0"/>
                </a:tc>
              </a:tr>
              <a:tr h="243913">
                <a:tc>
                  <a:txBody>
                    <a:bodyPr/>
                    <a:lstStyle/>
                    <a:p>
                      <a:pPr algn="l">
                        <a:lnSpc>
                          <a:spcPct val="150000"/>
                        </a:lnSpc>
                        <a:spcAft>
                          <a:spcPts val="0"/>
                        </a:spcAft>
                      </a:pPr>
                      <a:r>
                        <a:rPr lang="es-ES_tradnl" sz="1100">
                          <a:effectLst/>
                        </a:rPr>
                        <a:t>Zaa Anderson</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1</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a:effectLst/>
                        </a:rPr>
                        <a:t>2</a:t>
                      </a:r>
                      <a:endParaRPr lang="es-EC" sz="140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dirty="0">
                          <a:effectLst/>
                        </a:rPr>
                        <a:t>18</a:t>
                      </a:r>
                      <a:endParaRPr lang="es-EC" sz="1400" dirty="0">
                        <a:effectLst/>
                        <a:latin typeface="Arial"/>
                        <a:ea typeface="Calibri"/>
                        <a:cs typeface="Times New Roman"/>
                      </a:endParaRPr>
                    </a:p>
                  </a:txBody>
                  <a:tcPr marL="64966" marR="64966" marT="0" marB="0"/>
                </a:tc>
                <a:tc>
                  <a:txBody>
                    <a:bodyPr/>
                    <a:lstStyle/>
                    <a:p>
                      <a:pPr algn="ctr">
                        <a:lnSpc>
                          <a:spcPct val="150000"/>
                        </a:lnSpc>
                        <a:spcAft>
                          <a:spcPts val="0"/>
                        </a:spcAft>
                      </a:pPr>
                      <a:r>
                        <a:rPr lang="es-ES_tradnl" sz="1100" dirty="0">
                          <a:effectLst/>
                        </a:rPr>
                        <a:t>5</a:t>
                      </a:r>
                      <a:endParaRPr lang="es-EC" sz="1400" dirty="0">
                        <a:effectLst/>
                        <a:latin typeface="Arial"/>
                        <a:ea typeface="Calibri"/>
                        <a:cs typeface="Times New Roman"/>
                      </a:endParaRPr>
                    </a:p>
                  </a:txBody>
                  <a:tcPr marL="64966" marR="64966" marT="0" marB="0"/>
                </a:tc>
              </a:tr>
            </a:tbl>
          </a:graphicData>
        </a:graphic>
      </p:graphicFrame>
      <p:sp>
        <p:nvSpPr>
          <p:cNvPr id="13" name="12 CuadroTexto"/>
          <p:cNvSpPr txBox="1"/>
          <p:nvPr/>
        </p:nvSpPr>
        <p:spPr>
          <a:xfrm>
            <a:off x="7155991" y="3716977"/>
            <a:ext cx="1477078"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dirty="0" smtClean="0"/>
              <a:t>Extensión de rodilla</a:t>
            </a:r>
            <a:endParaRPr lang="es-EC" dirty="0"/>
          </a:p>
        </p:txBody>
      </p:sp>
    </p:spTree>
    <p:extLst>
      <p:ext uri="{BB962C8B-B14F-4D97-AF65-F5344CB8AC3E}">
        <p14:creationId xmlns:p14="http://schemas.microsoft.com/office/powerpoint/2010/main" val="61252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75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750"/>
                                        <p:tgtEl>
                                          <p:spTgt spid="12"/>
                                        </p:tgtEl>
                                      </p:cBhvr>
                                    </p:animEffect>
                                  </p:childTnLst>
                                </p:cTn>
                              </p:par>
                              <p:par>
                                <p:cTn id="8" presetID="26" presetClass="entr" presetSubtype="0" fill="hold" grpId="0" nodeType="withEffect">
                                  <p:stCondLst>
                                    <p:cond delay="100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80">
                                          <p:stCondLst>
                                            <p:cond delay="0"/>
                                          </p:stCondLst>
                                        </p:cTn>
                                        <p:tgtEl>
                                          <p:spTgt spid="13"/>
                                        </p:tgtEl>
                                      </p:cBhvr>
                                    </p:animEffect>
                                    <p:anim calcmode="lin" valueType="num">
                                      <p:cBhvr>
                                        <p:cTn id="1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6" dur="26">
                                          <p:stCondLst>
                                            <p:cond delay="650"/>
                                          </p:stCondLst>
                                        </p:cTn>
                                        <p:tgtEl>
                                          <p:spTgt spid="13"/>
                                        </p:tgtEl>
                                      </p:cBhvr>
                                      <p:to x="100000" y="60000"/>
                                    </p:animScale>
                                    <p:animScale>
                                      <p:cBhvr>
                                        <p:cTn id="17" dur="166" decel="50000">
                                          <p:stCondLst>
                                            <p:cond delay="676"/>
                                          </p:stCondLst>
                                        </p:cTn>
                                        <p:tgtEl>
                                          <p:spTgt spid="13"/>
                                        </p:tgtEl>
                                      </p:cBhvr>
                                      <p:to x="100000" y="100000"/>
                                    </p:animScale>
                                    <p:animScale>
                                      <p:cBhvr>
                                        <p:cTn id="18" dur="26">
                                          <p:stCondLst>
                                            <p:cond delay="1312"/>
                                          </p:stCondLst>
                                        </p:cTn>
                                        <p:tgtEl>
                                          <p:spTgt spid="13"/>
                                        </p:tgtEl>
                                      </p:cBhvr>
                                      <p:to x="100000" y="80000"/>
                                    </p:animScale>
                                    <p:animScale>
                                      <p:cBhvr>
                                        <p:cTn id="19" dur="166" decel="50000">
                                          <p:stCondLst>
                                            <p:cond delay="1338"/>
                                          </p:stCondLst>
                                        </p:cTn>
                                        <p:tgtEl>
                                          <p:spTgt spid="13"/>
                                        </p:tgtEl>
                                      </p:cBhvr>
                                      <p:to x="100000" y="100000"/>
                                    </p:animScale>
                                    <p:animScale>
                                      <p:cBhvr>
                                        <p:cTn id="20" dur="26">
                                          <p:stCondLst>
                                            <p:cond delay="1642"/>
                                          </p:stCondLst>
                                        </p:cTn>
                                        <p:tgtEl>
                                          <p:spTgt spid="13"/>
                                        </p:tgtEl>
                                      </p:cBhvr>
                                      <p:to x="100000" y="90000"/>
                                    </p:animScale>
                                    <p:animScale>
                                      <p:cBhvr>
                                        <p:cTn id="21" dur="166" decel="50000">
                                          <p:stCondLst>
                                            <p:cond delay="1668"/>
                                          </p:stCondLst>
                                        </p:cTn>
                                        <p:tgtEl>
                                          <p:spTgt spid="13"/>
                                        </p:tgtEl>
                                      </p:cBhvr>
                                      <p:to x="100000" y="100000"/>
                                    </p:animScale>
                                    <p:animScale>
                                      <p:cBhvr>
                                        <p:cTn id="22" dur="26">
                                          <p:stCondLst>
                                            <p:cond delay="1808"/>
                                          </p:stCondLst>
                                        </p:cTn>
                                        <p:tgtEl>
                                          <p:spTgt spid="13"/>
                                        </p:tgtEl>
                                      </p:cBhvr>
                                      <p:to x="100000" y="95000"/>
                                    </p:animScale>
                                    <p:animScale>
                                      <p:cBhvr>
                                        <p:cTn id="23" dur="166" decel="50000">
                                          <p:stCondLst>
                                            <p:cond delay="1834"/>
                                          </p:stCondLst>
                                        </p:cTn>
                                        <p:tgtEl>
                                          <p:spTgt spid="13"/>
                                        </p:tgtEl>
                                      </p:cBhvr>
                                      <p:to x="100000" y="100000"/>
                                    </p:animScale>
                                  </p:childTnLst>
                                </p:cTn>
                              </p:par>
                              <p:par>
                                <p:cTn id="24" presetID="14" presetClass="entr" presetSubtype="10" fill="hold" nodeType="withEffect">
                                  <p:stCondLst>
                                    <p:cond delay="125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normAutofit fontScale="90000"/>
          </a:bodyPr>
          <a:lstStyle/>
          <a:p>
            <a:r>
              <a:rPr lang="es-ES" dirty="0" smtClean="0">
                <a:solidFill>
                  <a:srgbClr val="0070C0"/>
                </a:solidFill>
              </a:rPr>
              <a:t>ANÁLISIS DE VOLUMEN DE ENTRENAMIENTO</a:t>
            </a:r>
            <a:endParaRPr lang="es-ES" dirty="0">
              <a:solidFill>
                <a:srgbClr val="0070C0"/>
              </a:solidFill>
            </a:endParaRPr>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graphicFrame>
        <p:nvGraphicFramePr>
          <p:cNvPr id="5" name="Tabla 4"/>
          <p:cNvGraphicFramePr>
            <a:graphicFrameLocks noGrp="1"/>
          </p:cNvGraphicFramePr>
          <p:nvPr>
            <p:extLst>
              <p:ext uri="{D42A27DB-BD31-4B8C-83A1-F6EECF244321}">
                <p14:modId xmlns:p14="http://schemas.microsoft.com/office/powerpoint/2010/main" val="3653088022"/>
              </p:ext>
            </p:extLst>
          </p:nvPr>
        </p:nvGraphicFramePr>
        <p:xfrm>
          <a:off x="932992" y="2437078"/>
          <a:ext cx="3240405" cy="822960"/>
        </p:xfrm>
        <a:graphic>
          <a:graphicData uri="http://schemas.openxmlformats.org/drawingml/2006/table">
            <a:tbl>
              <a:tblPr firstRow="1" firstCol="1" bandRow="1">
                <a:tableStyleId>{5C22544A-7EE6-4342-B048-85BDC9FD1C3A}</a:tableStyleId>
              </a:tblPr>
              <a:tblGrid>
                <a:gridCol w="1604645"/>
                <a:gridCol w="1635760"/>
              </a:tblGrid>
              <a:tr h="0">
                <a:tc>
                  <a:txBody>
                    <a:bodyPr/>
                    <a:lstStyle/>
                    <a:p>
                      <a:pPr algn="ctr">
                        <a:lnSpc>
                          <a:spcPct val="150000"/>
                        </a:lnSpc>
                        <a:spcAft>
                          <a:spcPts val="1000"/>
                        </a:spcAft>
                        <a:tabLst>
                          <a:tab pos="457200" algn="l"/>
                        </a:tabLst>
                      </a:pPr>
                      <a:r>
                        <a:rPr lang="es-EC" sz="1200" dirty="0">
                          <a:effectLst/>
                        </a:rPr>
                        <a:t>VOLUMEN</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tabLst>
                          <a:tab pos="457200" algn="l"/>
                        </a:tabLst>
                      </a:pPr>
                      <a:r>
                        <a:rPr lang="es-EC" sz="1200" dirty="0" smtClean="0">
                          <a:effectLst/>
                        </a:rPr>
                        <a:t>CARGA</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1000"/>
                        </a:spcAft>
                        <a:tabLst>
                          <a:tab pos="457200" algn="l"/>
                        </a:tabLst>
                      </a:pPr>
                      <a:r>
                        <a:rPr lang="es-EC" sz="1200">
                          <a:effectLst/>
                        </a:rPr>
                        <a:t>8 x 3</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tabLst>
                          <a:tab pos="457200" algn="l"/>
                        </a:tabLst>
                      </a:pPr>
                      <a:r>
                        <a:rPr lang="es-EC" sz="1200">
                          <a:effectLst/>
                        </a:rPr>
                        <a:t>30 x 8 x 3</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1000"/>
                        </a:spcAft>
                        <a:tabLst>
                          <a:tab pos="457200" algn="l"/>
                        </a:tabLst>
                      </a:pPr>
                      <a:r>
                        <a:rPr lang="es-EC" sz="1200">
                          <a:effectLst/>
                        </a:rPr>
                        <a:t>24 rep</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tabLst>
                          <a:tab pos="457200" algn="l"/>
                        </a:tabLst>
                      </a:pPr>
                      <a:r>
                        <a:rPr lang="es-EC" sz="1200" dirty="0">
                          <a:effectLst/>
                        </a:rPr>
                        <a:t>720 libras</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1201913798"/>
              </p:ext>
            </p:extLst>
          </p:nvPr>
        </p:nvGraphicFramePr>
        <p:xfrm>
          <a:off x="4946851" y="2433060"/>
          <a:ext cx="3240405" cy="822960"/>
        </p:xfrm>
        <a:graphic>
          <a:graphicData uri="http://schemas.openxmlformats.org/drawingml/2006/table">
            <a:tbl>
              <a:tblPr firstRow="1" firstCol="1" bandRow="1">
                <a:tableStyleId>{5C22544A-7EE6-4342-B048-85BDC9FD1C3A}</a:tableStyleId>
              </a:tblPr>
              <a:tblGrid>
                <a:gridCol w="1604645"/>
                <a:gridCol w="1635760"/>
              </a:tblGrid>
              <a:tr h="0">
                <a:tc>
                  <a:txBody>
                    <a:bodyPr/>
                    <a:lstStyle/>
                    <a:p>
                      <a:pPr algn="ctr">
                        <a:lnSpc>
                          <a:spcPct val="150000"/>
                        </a:lnSpc>
                        <a:spcAft>
                          <a:spcPts val="1000"/>
                        </a:spcAft>
                        <a:tabLst>
                          <a:tab pos="457200" algn="l"/>
                        </a:tabLst>
                      </a:pPr>
                      <a:r>
                        <a:rPr lang="es-EC" sz="1200" dirty="0">
                          <a:effectLst/>
                        </a:rPr>
                        <a:t>VOLUMEN</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tabLst>
                          <a:tab pos="457200" algn="l"/>
                        </a:tabLst>
                      </a:pPr>
                      <a:r>
                        <a:rPr lang="es-EC" sz="1200" dirty="0" smtClean="0">
                          <a:effectLst/>
                        </a:rPr>
                        <a:t>CARGA</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1000"/>
                        </a:spcAft>
                        <a:tabLst>
                          <a:tab pos="457200" algn="l"/>
                        </a:tabLst>
                      </a:pPr>
                      <a:r>
                        <a:rPr lang="es-EC" sz="1200">
                          <a:effectLst/>
                        </a:rPr>
                        <a:t>9 x 3</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tabLst>
                          <a:tab pos="457200" algn="l"/>
                        </a:tabLst>
                      </a:pPr>
                      <a:r>
                        <a:rPr lang="es-EC" sz="1200">
                          <a:effectLst/>
                        </a:rPr>
                        <a:t>30 x 9 x 3</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1000"/>
                        </a:spcAft>
                        <a:tabLst>
                          <a:tab pos="457200" algn="l"/>
                        </a:tabLst>
                      </a:pPr>
                      <a:r>
                        <a:rPr lang="es-EC" sz="1200" dirty="0">
                          <a:effectLst/>
                        </a:rPr>
                        <a:t>27 </a:t>
                      </a:r>
                      <a:r>
                        <a:rPr lang="es-EC" sz="1200" dirty="0" err="1">
                          <a:effectLst/>
                        </a:rPr>
                        <a:t>rep</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tabLst>
                          <a:tab pos="457200" algn="l"/>
                        </a:tabLst>
                      </a:pPr>
                      <a:r>
                        <a:rPr lang="es-EC" sz="1200" dirty="0">
                          <a:effectLst/>
                        </a:rPr>
                        <a:t>810 libras</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1383520418"/>
              </p:ext>
            </p:extLst>
          </p:nvPr>
        </p:nvGraphicFramePr>
        <p:xfrm>
          <a:off x="932992" y="3671166"/>
          <a:ext cx="3240405" cy="822960"/>
        </p:xfrm>
        <a:graphic>
          <a:graphicData uri="http://schemas.openxmlformats.org/drawingml/2006/table">
            <a:tbl>
              <a:tblPr firstRow="1" firstCol="1" bandRow="1">
                <a:tableStyleId>{5C22544A-7EE6-4342-B048-85BDC9FD1C3A}</a:tableStyleId>
              </a:tblPr>
              <a:tblGrid>
                <a:gridCol w="1604645"/>
                <a:gridCol w="1635760"/>
              </a:tblGrid>
              <a:tr h="0">
                <a:tc>
                  <a:txBody>
                    <a:bodyPr/>
                    <a:lstStyle/>
                    <a:p>
                      <a:pPr algn="ctr">
                        <a:lnSpc>
                          <a:spcPct val="150000"/>
                        </a:lnSpc>
                        <a:spcAft>
                          <a:spcPts val="1000"/>
                        </a:spcAft>
                        <a:tabLst>
                          <a:tab pos="457200" algn="l"/>
                        </a:tabLst>
                      </a:pPr>
                      <a:r>
                        <a:rPr lang="es-EC" sz="1200" dirty="0">
                          <a:effectLst/>
                        </a:rPr>
                        <a:t>VOLUMEN</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tabLst>
                          <a:tab pos="457200" algn="l"/>
                        </a:tabLst>
                      </a:pPr>
                      <a:r>
                        <a:rPr lang="es-EC" sz="1200" dirty="0" smtClean="0">
                          <a:effectLst/>
                        </a:rPr>
                        <a:t>CARGA</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1000"/>
                        </a:spcAft>
                        <a:tabLst>
                          <a:tab pos="457200" algn="l"/>
                        </a:tabLst>
                      </a:pPr>
                      <a:r>
                        <a:rPr lang="es-EC" sz="1200">
                          <a:effectLst/>
                        </a:rPr>
                        <a:t>9 x 3</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tabLst>
                          <a:tab pos="457200" algn="l"/>
                        </a:tabLst>
                      </a:pPr>
                      <a:r>
                        <a:rPr lang="es-EC" sz="1200">
                          <a:effectLst/>
                        </a:rPr>
                        <a:t>30 x 9 x 3</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1000"/>
                        </a:spcAft>
                        <a:tabLst>
                          <a:tab pos="457200" algn="l"/>
                        </a:tabLst>
                      </a:pPr>
                      <a:r>
                        <a:rPr lang="es-EC" sz="1200">
                          <a:effectLst/>
                        </a:rPr>
                        <a:t>27 rep</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tabLst>
                          <a:tab pos="457200" algn="l"/>
                        </a:tabLst>
                      </a:pPr>
                      <a:r>
                        <a:rPr lang="es-EC" sz="1200" dirty="0">
                          <a:effectLst/>
                        </a:rPr>
                        <a:t>810 libras</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2" name="Rectángulo 11"/>
          <p:cNvSpPr/>
          <p:nvPr/>
        </p:nvSpPr>
        <p:spPr>
          <a:xfrm>
            <a:off x="1622410" y="3311863"/>
            <a:ext cx="1983235" cy="375552"/>
          </a:xfrm>
          <a:prstGeom prst="rect">
            <a:avLst/>
          </a:prstGeom>
        </p:spPr>
        <p:txBody>
          <a:bodyPr wrap="none">
            <a:spAutoFit/>
          </a:bodyPr>
          <a:lstStyle/>
          <a:p>
            <a:pPr algn="just">
              <a:lnSpc>
                <a:spcPct val="150000"/>
              </a:lnSpc>
              <a:spcAft>
                <a:spcPts val="1000"/>
              </a:spcAft>
              <a:tabLst>
                <a:tab pos="457200" algn="l"/>
              </a:tabLst>
            </a:pPr>
            <a:r>
              <a:rPr lang="es-EC" sz="1400" b="1" dirty="0">
                <a:latin typeface="Arial" panose="020B0604020202020204" pitchFamily="34" charset="0"/>
                <a:ea typeface="Calibri" panose="020F0502020204030204" pitchFamily="34" charset="0"/>
                <a:cs typeface="Arial" panose="020B0604020202020204" pitchFamily="34" charset="0"/>
              </a:rPr>
              <a:t>Extensión de rodillas</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3" name="Rectángulo 12"/>
          <p:cNvSpPr/>
          <p:nvPr/>
        </p:nvSpPr>
        <p:spPr>
          <a:xfrm>
            <a:off x="1736222" y="2021474"/>
            <a:ext cx="1755609" cy="375552"/>
          </a:xfrm>
          <a:prstGeom prst="rect">
            <a:avLst/>
          </a:prstGeom>
        </p:spPr>
        <p:txBody>
          <a:bodyPr wrap="none">
            <a:spAutoFit/>
          </a:bodyPr>
          <a:lstStyle/>
          <a:p>
            <a:pPr algn="just">
              <a:lnSpc>
                <a:spcPct val="150000"/>
              </a:lnSpc>
              <a:spcAft>
                <a:spcPts val="1000"/>
              </a:spcAft>
              <a:tabLst>
                <a:tab pos="457200" algn="l"/>
              </a:tabLst>
            </a:pPr>
            <a:r>
              <a:rPr lang="es-EC" sz="1400" b="1" dirty="0">
                <a:latin typeface="Arial" panose="020B0604020202020204" pitchFamily="34" charset="0"/>
                <a:ea typeface="Calibri" panose="020F0502020204030204" pitchFamily="34" charset="0"/>
                <a:cs typeface="Arial" panose="020B0604020202020204" pitchFamily="34" charset="0"/>
              </a:rPr>
              <a:t>Aductor de cadera</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4" name="Rectángulo 13"/>
          <p:cNvSpPr/>
          <p:nvPr/>
        </p:nvSpPr>
        <p:spPr>
          <a:xfrm>
            <a:off x="5721593" y="2061526"/>
            <a:ext cx="1654620" cy="375552"/>
          </a:xfrm>
          <a:prstGeom prst="rect">
            <a:avLst/>
          </a:prstGeom>
        </p:spPr>
        <p:txBody>
          <a:bodyPr wrap="none">
            <a:spAutoFit/>
          </a:bodyPr>
          <a:lstStyle/>
          <a:p>
            <a:pPr algn="just">
              <a:lnSpc>
                <a:spcPct val="150000"/>
              </a:lnSpc>
              <a:spcAft>
                <a:spcPts val="1000"/>
              </a:spcAft>
              <a:tabLst>
                <a:tab pos="457200" algn="l"/>
              </a:tabLst>
            </a:pPr>
            <a:r>
              <a:rPr lang="es-EC" sz="1400" b="1" dirty="0">
                <a:latin typeface="Arial" panose="020B0604020202020204" pitchFamily="34" charset="0"/>
                <a:ea typeface="Calibri" panose="020F0502020204030204" pitchFamily="34" charset="0"/>
                <a:cs typeface="Arial" panose="020B0604020202020204" pitchFamily="34" charset="0"/>
              </a:rPr>
              <a:t>Flexión de rodilla</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15" name="Tabla 14"/>
          <p:cNvGraphicFramePr>
            <a:graphicFrameLocks noGrp="1"/>
          </p:cNvGraphicFramePr>
          <p:nvPr>
            <p:extLst>
              <p:ext uri="{D42A27DB-BD31-4B8C-83A1-F6EECF244321}">
                <p14:modId xmlns:p14="http://schemas.microsoft.com/office/powerpoint/2010/main" val="921149303"/>
              </p:ext>
            </p:extLst>
          </p:nvPr>
        </p:nvGraphicFramePr>
        <p:xfrm>
          <a:off x="4946851" y="3643610"/>
          <a:ext cx="3240405" cy="822960"/>
        </p:xfrm>
        <a:graphic>
          <a:graphicData uri="http://schemas.openxmlformats.org/drawingml/2006/table">
            <a:tbl>
              <a:tblPr firstRow="1" firstCol="1" bandRow="1">
                <a:tableStyleId>{5C22544A-7EE6-4342-B048-85BDC9FD1C3A}</a:tableStyleId>
              </a:tblPr>
              <a:tblGrid>
                <a:gridCol w="1604645"/>
                <a:gridCol w="1635760"/>
              </a:tblGrid>
              <a:tr h="0">
                <a:tc>
                  <a:txBody>
                    <a:bodyPr/>
                    <a:lstStyle/>
                    <a:p>
                      <a:pPr algn="ctr">
                        <a:lnSpc>
                          <a:spcPct val="150000"/>
                        </a:lnSpc>
                        <a:spcAft>
                          <a:spcPts val="1000"/>
                        </a:spcAft>
                        <a:tabLst>
                          <a:tab pos="457200" algn="l"/>
                        </a:tabLst>
                      </a:pPr>
                      <a:r>
                        <a:rPr lang="es-EC" sz="1200" dirty="0">
                          <a:effectLst/>
                        </a:rPr>
                        <a:t>VOLUMEN</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tabLst>
                          <a:tab pos="457200" algn="l"/>
                        </a:tabLst>
                      </a:pPr>
                      <a:r>
                        <a:rPr lang="es-EC" sz="1200" dirty="0" smtClean="0">
                          <a:effectLst/>
                        </a:rPr>
                        <a:t>CARGA</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1000"/>
                        </a:spcAft>
                        <a:tabLst>
                          <a:tab pos="457200" algn="l"/>
                        </a:tabLst>
                      </a:pPr>
                      <a:r>
                        <a:rPr lang="es-EC" sz="1200">
                          <a:effectLst/>
                        </a:rPr>
                        <a:t>11 x 3</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tabLst>
                          <a:tab pos="457200" algn="l"/>
                        </a:tabLst>
                      </a:pPr>
                      <a:r>
                        <a:rPr lang="es-EC" sz="1200">
                          <a:effectLst/>
                        </a:rPr>
                        <a:t>30 x 11 x 3</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1000"/>
                        </a:spcAft>
                        <a:tabLst>
                          <a:tab pos="457200" algn="l"/>
                        </a:tabLst>
                      </a:pPr>
                      <a:r>
                        <a:rPr lang="es-EC" sz="1200">
                          <a:effectLst/>
                        </a:rPr>
                        <a:t>33 rep</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tabLst>
                          <a:tab pos="457200" algn="l"/>
                        </a:tabLst>
                      </a:pPr>
                      <a:r>
                        <a:rPr lang="es-EC" sz="1200" dirty="0">
                          <a:effectLst/>
                        </a:rPr>
                        <a:t>990 libras</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16" name="Tabla 15"/>
          <p:cNvGraphicFramePr>
            <a:graphicFrameLocks noGrp="1"/>
          </p:cNvGraphicFramePr>
          <p:nvPr>
            <p:extLst>
              <p:ext uri="{D42A27DB-BD31-4B8C-83A1-F6EECF244321}">
                <p14:modId xmlns:p14="http://schemas.microsoft.com/office/powerpoint/2010/main" val="2783405206"/>
              </p:ext>
            </p:extLst>
          </p:nvPr>
        </p:nvGraphicFramePr>
        <p:xfrm>
          <a:off x="932992" y="4930897"/>
          <a:ext cx="3240405" cy="822960"/>
        </p:xfrm>
        <a:graphic>
          <a:graphicData uri="http://schemas.openxmlformats.org/drawingml/2006/table">
            <a:tbl>
              <a:tblPr firstRow="1" firstCol="1" bandRow="1">
                <a:tableStyleId>{5C22544A-7EE6-4342-B048-85BDC9FD1C3A}</a:tableStyleId>
              </a:tblPr>
              <a:tblGrid>
                <a:gridCol w="1604645"/>
                <a:gridCol w="1635760"/>
              </a:tblGrid>
              <a:tr h="0">
                <a:tc>
                  <a:txBody>
                    <a:bodyPr/>
                    <a:lstStyle/>
                    <a:p>
                      <a:pPr algn="ctr">
                        <a:lnSpc>
                          <a:spcPct val="150000"/>
                        </a:lnSpc>
                        <a:spcAft>
                          <a:spcPts val="1000"/>
                        </a:spcAft>
                        <a:tabLst>
                          <a:tab pos="457200" algn="l"/>
                        </a:tabLst>
                      </a:pPr>
                      <a:r>
                        <a:rPr lang="es-EC" sz="1200" dirty="0">
                          <a:effectLst/>
                        </a:rPr>
                        <a:t>VOLUMEN</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tabLst>
                          <a:tab pos="457200" algn="l"/>
                        </a:tabLst>
                      </a:pPr>
                      <a:r>
                        <a:rPr lang="es-EC" sz="1200" dirty="0" smtClean="0">
                          <a:effectLst/>
                        </a:rPr>
                        <a:t>CARGA</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1000"/>
                        </a:spcAft>
                        <a:tabLst>
                          <a:tab pos="457200" algn="l"/>
                        </a:tabLst>
                      </a:pPr>
                      <a:r>
                        <a:rPr lang="es-EC" sz="1200">
                          <a:effectLst/>
                        </a:rPr>
                        <a:t>8 x 3</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tabLst>
                          <a:tab pos="457200" algn="l"/>
                        </a:tabLst>
                      </a:pPr>
                      <a:r>
                        <a:rPr lang="es-EC" sz="1200">
                          <a:effectLst/>
                        </a:rPr>
                        <a:t>30 x 8 x 3</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1000"/>
                        </a:spcAft>
                        <a:tabLst>
                          <a:tab pos="457200" algn="l"/>
                        </a:tabLst>
                      </a:pPr>
                      <a:r>
                        <a:rPr lang="es-EC" sz="1200">
                          <a:effectLst/>
                        </a:rPr>
                        <a:t>24 rep</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tabLst>
                          <a:tab pos="457200" algn="l"/>
                        </a:tabLst>
                      </a:pPr>
                      <a:r>
                        <a:rPr lang="es-EC" sz="1200" dirty="0">
                          <a:effectLst/>
                        </a:rPr>
                        <a:t>720 libras</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7" name="Rectángulo 16"/>
          <p:cNvSpPr/>
          <p:nvPr/>
        </p:nvSpPr>
        <p:spPr>
          <a:xfrm>
            <a:off x="1681719" y="4555345"/>
            <a:ext cx="1864613" cy="375552"/>
          </a:xfrm>
          <a:prstGeom prst="rect">
            <a:avLst/>
          </a:prstGeom>
        </p:spPr>
        <p:txBody>
          <a:bodyPr wrap="none">
            <a:spAutoFit/>
          </a:bodyPr>
          <a:lstStyle/>
          <a:p>
            <a:pPr algn="just">
              <a:lnSpc>
                <a:spcPct val="150000"/>
              </a:lnSpc>
              <a:spcAft>
                <a:spcPts val="1000"/>
              </a:spcAft>
              <a:tabLst>
                <a:tab pos="457200" algn="l"/>
              </a:tabLst>
            </a:pPr>
            <a:r>
              <a:rPr lang="es-EC" sz="1400" b="1" dirty="0">
                <a:latin typeface="Arial" panose="020B0604020202020204" pitchFamily="34" charset="0"/>
                <a:ea typeface="Calibri" panose="020F0502020204030204" pitchFamily="34" charset="0"/>
                <a:cs typeface="Arial" panose="020B0604020202020204" pitchFamily="34" charset="0"/>
              </a:rPr>
              <a:t>Abductor de cadera</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8" name="Rectángulo 17"/>
          <p:cNvSpPr/>
          <p:nvPr/>
        </p:nvSpPr>
        <p:spPr>
          <a:xfrm>
            <a:off x="5558086" y="3295614"/>
            <a:ext cx="1981633" cy="375552"/>
          </a:xfrm>
          <a:prstGeom prst="rect">
            <a:avLst/>
          </a:prstGeom>
        </p:spPr>
        <p:txBody>
          <a:bodyPr wrap="none">
            <a:spAutoFit/>
          </a:bodyPr>
          <a:lstStyle/>
          <a:p>
            <a:pPr algn="just">
              <a:lnSpc>
                <a:spcPct val="150000"/>
              </a:lnSpc>
              <a:spcAft>
                <a:spcPts val="1000"/>
              </a:spcAft>
              <a:tabLst>
                <a:tab pos="457200" algn="l"/>
              </a:tabLst>
            </a:pPr>
            <a:r>
              <a:rPr lang="es-EC" sz="1400" b="1" dirty="0">
                <a:latin typeface="Arial" panose="020B0604020202020204" pitchFamily="34" charset="0"/>
                <a:ea typeface="Calibri" panose="020F0502020204030204" pitchFamily="34" charset="0"/>
                <a:cs typeface="Arial" panose="020B0604020202020204" pitchFamily="34" charset="0"/>
              </a:rPr>
              <a:t>Extensión de tobillos</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19" name="Tabla 18"/>
          <p:cNvGraphicFramePr>
            <a:graphicFrameLocks noGrp="1"/>
          </p:cNvGraphicFramePr>
          <p:nvPr>
            <p:extLst>
              <p:ext uri="{D42A27DB-BD31-4B8C-83A1-F6EECF244321}">
                <p14:modId xmlns:p14="http://schemas.microsoft.com/office/powerpoint/2010/main" val="1089245385"/>
              </p:ext>
            </p:extLst>
          </p:nvPr>
        </p:nvGraphicFramePr>
        <p:xfrm>
          <a:off x="4946851" y="4930897"/>
          <a:ext cx="3240405" cy="822960"/>
        </p:xfrm>
        <a:graphic>
          <a:graphicData uri="http://schemas.openxmlformats.org/drawingml/2006/table">
            <a:tbl>
              <a:tblPr firstRow="1" firstCol="1" bandRow="1">
                <a:tableStyleId>{5C22544A-7EE6-4342-B048-85BDC9FD1C3A}</a:tableStyleId>
              </a:tblPr>
              <a:tblGrid>
                <a:gridCol w="1604645"/>
                <a:gridCol w="1635760"/>
              </a:tblGrid>
              <a:tr h="0">
                <a:tc>
                  <a:txBody>
                    <a:bodyPr/>
                    <a:lstStyle/>
                    <a:p>
                      <a:pPr algn="ctr">
                        <a:lnSpc>
                          <a:spcPct val="150000"/>
                        </a:lnSpc>
                        <a:spcAft>
                          <a:spcPts val="1000"/>
                        </a:spcAft>
                        <a:tabLst>
                          <a:tab pos="457200" algn="l"/>
                        </a:tabLst>
                      </a:pPr>
                      <a:r>
                        <a:rPr lang="es-EC" sz="1200" dirty="0">
                          <a:effectLst/>
                        </a:rPr>
                        <a:t>VOLUMEN</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tabLst>
                          <a:tab pos="457200" algn="l"/>
                        </a:tabLst>
                      </a:pPr>
                      <a:r>
                        <a:rPr lang="es-EC" sz="1200" dirty="0" smtClean="0">
                          <a:effectLst/>
                        </a:rPr>
                        <a:t>CARGA</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1000"/>
                        </a:spcAft>
                        <a:tabLst>
                          <a:tab pos="457200" algn="l"/>
                        </a:tabLst>
                      </a:pPr>
                      <a:r>
                        <a:rPr lang="es-EC" sz="1200">
                          <a:effectLst/>
                        </a:rPr>
                        <a:t>8 x 3</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tabLst>
                          <a:tab pos="457200" algn="l"/>
                        </a:tabLst>
                      </a:pPr>
                      <a:r>
                        <a:rPr lang="es-EC" sz="1200">
                          <a:effectLst/>
                        </a:rPr>
                        <a:t>110 x 8 x 3</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1000"/>
                        </a:spcAft>
                        <a:tabLst>
                          <a:tab pos="457200" algn="l"/>
                        </a:tabLst>
                      </a:pPr>
                      <a:r>
                        <a:rPr lang="es-EC" sz="1200">
                          <a:effectLst/>
                        </a:rPr>
                        <a:t>24 rep</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tabLst>
                          <a:tab pos="457200" algn="l"/>
                        </a:tabLst>
                      </a:pPr>
                      <a:r>
                        <a:rPr lang="es-EC" sz="1200" dirty="0">
                          <a:effectLst/>
                        </a:rPr>
                        <a:t>2640 libras</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20" name="Rectángulo 19"/>
          <p:cNvSpPr/>
          <p:nvPr/>
        </p:nvSpPr>
        <p:spPr>
          <a:xfrm>
            <a:off x="5558086" y="4568569"/>
            <a:ext cx="1983235" cy="375552"/>
          </a:xfrm>
          <a:prstGeom prst="rect">
            <a:avLst/>
          </a:prstGeom>
        </p:spPr>
        <p:txBody>
          <a:bodyPr wrap="none">
            <a:spAutoFit/>
          </a:bodyPr>
          <a:lstStyle/>
          <a:p>
            <a:pPr algn="just">
              <a:lnSpc>
                <a:spcPct val="150000"/>
              </a:lnSpc>
              <a:spcAft>
                <a:spcPts val="1000"/>
              </a:spcAft>
              <a:tabLst>
                <a:tab pos="457200" algn="l"/>
              </a:tabLst>
            </a:pPr>
            <a:r>
              <a:rPr lang="es-EC" sz="1400" b="1" dirty="0">
                <a:latin typeface="Arial" panose="020B0604020202020204" pitchFamily="34" charset="0"/>
                <a:ea typeface="Calibri" panose="020F0502020204030204" pitchFamily="34" charset="0"/>
                <a:cs typeface="Arial" panose="020B0604020202020204" pitchFamily="34" charset="0"/>
              </a:rPr>
              <a:t>Extensión de rodillas</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 name="2 Anillo"/>
          <p:cNvSpPr/>
          <p:nvPr/>
        </p:nvSpPr>
        <p:spPr>
          <a:xfrm>
            <a:off x="1496290" y="2695699"/>
            <a:ext cx="239931" cy="296883"/>
          </a:xfrm>
          <a:prstGeom prst="donu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solidFill>
                <a:schemeClr val="tx1"/>
              </a:solidFill>
            </a:endParaRPr>
          </a:p>
        </p:txBody>
      </p:sp>
      <p:sp>
        <p:nvSpPr>
          <p:cNvPr id="21" name="20 Anillo"/>
          <p:cNvSpPr/>
          <p:nvPr/>
        </p:nvSpPr>
        <p:spPr>
          <a:xfrm>
            <a:off x="1712471" y="3912987"/>
            <a:ext cx="239931" cy="296883"/>
          </a:xfrm>
          <a:prstGeom prst="donu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293226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200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par>
                                <p:cTn id="37" presetID="26" presetClass="entr" presetSubtype="0" fill="hold" grpId="0" nodeType="withEffect">
                                  <p:stCondLst>
                                    <p:cond delay="300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80">
                                          <p:stCondLst>
                                            <p:cond delay="0"/>
                                          </p:stCondLst>
                                        </p:cTn>
                                        <p:tgtEl>
                                          <p:spTgt spid="14"/>
                                        </p:tgtEl>
                                      </p:cBhvr>
                                    </p:animEffect>
                                    <p:anim calcmode="lin" valueType="num">
                                      <p:cBhvr>
                                        <p:cTn id="4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5" dur="26">
                                          <p:stCondLst>
                                            <p:cond delay="650"/>
                                          </p:stCondLst>
                                        </p:cTn>
                                        <p:tgtEl>
                                          <p:spTgt spid="14"/>
                                        </p:tgtEl>
                                      </p:cBhvr>
                                      <p:to x="100000" y="60000"/>
                                    </p:animScale>
                                    <p:animScale>
                                      <p:cBhvr>
                                        <p:cTn id="46" dur="166" decel="50000">
                                          <p:stCondLst>
                                            <p:cond delay="676"/>
                                          </p:stCondLst>
                                        </p:cTn>
                                        <p:tgtEl>
                                          <p:spTgt spid="14"/>
                                        </p:tgtEl>
                                      </p:cBhvr>
                                      <p:to x="100000" y="100000"/>
                                    </p:animScale>
                                    <p:animScale>
                                      <p:cBhvr>
                                        <p:cTn id="47" dur="26">
                                          <p:stCondLst>
                                            <p:cond delay="1312"/>
                                          </p:stCondLst>
                                        </p:cTn>
                                        <p:tgtEl>
                                          <p:spTgt spid="14"/>
                                        </p:tgtEl>
                                      </p:cBhvr>
                                      <p:to x="100000" y="80000"/>
                                    </p:animScale>
                                    <p:animScale>
                                      <p:cBhvr>
                                        <p:cTn id="48" dur="166" decel="50000">
                                          <p:stCondLst>
                                            <p:cond delay="1338"/>
                                          </p:stCondLst>
                                        </p:cTn>
                                        <p:tgtEl>
                                          <p:spTgt spid="14"/>
                                        </p:tgtEl>
                                      </p:cBhvr>
                                      <p:to x="100000" y="100000"/>
                                    </p:animScale>
                                    <p:animScale>
                                      <p:cBhvr>
                                        <p:cTn id="49" dur="26">
                                          <p:stCondLst>
                                            <p:cond delay="1642"/>
                                          </p:stCondLst>
                                        </p:cTn>
                                        <p:tgtEl>
                                          <p:spTgt spid="14"/>
                                        </p:tgtEl>
                                      </p:cBhvr>
                                      <p:to x="100000" y="90000"/>
                                    </p:animScale>
                                    <p:animScale>
                                      <p:cBhvr>
                                        <p:cTn id="50" dur="166" decel="50000">
                                          <p:stCondLst>
                                            <p:cond delay="1668"/>
                                          </p:stCondLst>
                                        </p:cTn>
                                        <p:tgtEl>
                                          <p:spTgt spid="14"/>
                                        </p:tgtEl>
                                      </p:cBhvr>
                                      <p:to x="100000" y="100000"/>
                                    </p:animScale>
                                    <p:animScale>
                                      <p:cBhvr>
                                        <p:cTn id="51" dur="26">
                                          <p:stCondLst>
                                            <p:cond delay="1808"/>
                                          </p:stCondLst>
                                        </p:cTn>
                                        <p:tgtEl>
                                          <p:spTgt spid="14"/>
                                        </p:tgtEl>
                                      </p:cBhvr>
                                      <p:to x="100000" y="95000"/>
                                    </p:animScale>
                                    <p:animScale>
                                      <p:cBhvr>
                                        <p:cTn id="52" dur="166" decel="50000">
                                          <p:stCondLst>
                                            <p:cond delay="1834"/>
                                          </p:stCondLst>
                                        </p:cTn>
                                        <p:tgtEl>
                                          <p:spTgt spid="14"/>
                                        </p:tgtEl>
                                      </p:cBhvr>
                                      <p:to x="100000" y="100000"/>
                                    </p:animScale>
                                  </p:childTnLst>
                                </p:cTn>
                              </p:par>
                              <p:par>
                                <p:cTn id="53" presetID="26" presetClass="entr" presetSubtype="0" fill="hold" nodeType="withEffect">
                                  <p:stCondLst>
                                    <p:cond delay="300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80">
                                          <p:stCondLst>
                                            <p:cond delay="0"/>
                                          </p:stCondLst>
                                        </p:cTn>
                                        <p:tgtEl>
                                          <p:spTgt spid="10"/>
                                        </p:tgtEl>
                                      </p:cBhvr>
                                    </p:animEffect>
                                    <p:anim calcmode="lin" valueType="num">
                                      <p:cBhvr>
                                        <p:cTn id="5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1" dur="26">
                                          <p:stCondLst>
                                            <p:cond delay="650"/>
                                          </p:stCondLst>
                                        </p:cTn>
                                        <p:tgtEl>
                                          <p:spTgt spid="10"/>
                                        </p:tgtEl>
                                      </p:cBhvr>
                                      <p:to x="100000" y="60000"/>
                                    </p:animScale>
                                    <p:animScale>
                                      <p:cBhvr>
                                        <p:cTn id="62" dur="166" decel="50000">
                                          <p:stCondLst>
                                            <p:cond delay="676"/>
                                          </p:stCondLst>
                                        </p:cTn>
                                        <p:tgtEl>
                                          <p:spTgt spid="10"/>
                                        </p:tgtEl>
                                      </p:cBhvr>
                                      <p:to x="100000" y="100000"/>
                                    </p:animScale>
                                    <p:animScale>
                                      <p:cBhvr>
                                        <p:cTn id="63" dur="26">
                                          <p:stCondLst>
                                            <p:cond delay="1312"/>
                                          </p:stCondLst>
                                        </p:cTn>
                                        <p:tgtEl>
                                          <p:spTgt spid="10"/>
                                        </p:tgtEl>
                                      </p:cBhvr>
                                      <p:to x="100000" y="80000"/>
                                    </p:animScale>
                                    <p:animScale>
                                      <p:cBhvr>
                                        <p:cTn id="64" dur="166" decel="50000">
                                          <p:stCondLst>
                                            <p:cond delay="1338"/>
                                          </p:stCondLst>
                                        </p:cTn>
                                        <p:tgtEl>
                                          <p:spTgt spid="10"/>
                                        </p:tgtEl>
                                      </p:cBhvr>
                                      <p:to x="100000" y="100000"/>
                                    </p:animScale>
                                    <p:animScale>
                                      <p:cBhvr>
                                        <p:cTn id="65" dur="26">
                                          <p:stCondLst>
                                            <p:cond delay="1642"/>
                                          </p:stCondLst>
                                        </p:cTn>
                                        <p:tgtEl>
                                          <p:spTgt spid="10"/>
                                        </p:tgtEl>
                                      </p:cBhvr>
                                      <p:to x="100000" y="90000"/>
                                    </p:animScale>
                                    <p:animScale>
                                      <p:cBhvr>
                                        <p:cTn id="66" dur="166" decel="50000">
                                          <p:stCondLst>
                                            <p:cond delay="1668"/>
                                          </p:stCondLst>
                                        </p:cTn>
                                        <p:tgtEl>
                                          <p:spTgt spid="10"/>
                                        </p:tgtEl>
                                      </p:cBhvr>
                                      <p:to x="100000" y="100000"/>
                                    </p:animScale>
                                    <p:animScale>
                                      <p:cBhvr>
                                        <p:cTn id="67" dur="26">
                                          <p:stCondLst>
                                            <p:cond delay="1808"/>
                                          </p:stCondLst>
                                        </p:cTn>
                                        <p:tgtEl>
                                          <p:spTgt spid="10"/>
                                        </p:tgtEl>
                                      </p:cBhvr>
                                      <p:to x="100000" y="95000"/>
                                    </p:animScale>
                                    <p:animScale>
                                      <p:cBhvr>
                                        <p:cTn id="68" dur="166" decel="50000">
                                          <p:stCondLst>
                                            <p:cond delay="1834"/>
                                          </p:stCondLst>
                                        </p:cTn>
                                        <p:tgtEl>
                                          <p:spTgt spid="10"/>
                                        </p:tgtEl>
                                      </p:cBhvr>
                                      <p:to x="100000" y="100000"/>
                                    </p:animScale>
                                  </p:childTnLst>
                                </p:cTn>
                              </p:par>
                              <p:par>
                                <p:cTn id="69" presetID="26" presetClass="entr" presetSubtype="0" fill="hold" nodeType="withEffect">
                                  <p:stCondLst>
                                    <p:cond delay="4000"/>
                                  </p:stCondLst>
                                  <p:childTnLst>
                                    <p:set>
                                      <p:cBhvr>
                                        <p:cTn id="70" dur="1" fill="hold">
                                          <p:stCondLst>
                                            <p:cond delay="0"/>
                                          </p:stCondLst>
                                        </p:cTn>
                                        <p:tgtEl>
                                          <p:spTgt spid="11"/>
                                        </p:tgtEl>
                                        <p:attrNameLst>
                                          <p:attrName>style.visibility</p:attrName>
                                        </p:attrNameLst>
                                      </p:cBhvr>
                                      <p:to>
                                        <p:strVal val="visible"/>
                                      </p:to>
                                    </p:set>
                                    <p:animEffect transition="in" filter="wipe(down)">
                                      <p:cBhvr>
                                        <p:cTn id="71" dur="580">
                                          <p:stCondLst>
                                            <p:cond delay="0"/>
                                          </p:stCondLst>
                                        </p:cTn>
                                        <p:tgtEl>
                                          <p:spTgt spid="11"/>
                                        </p:tgtEl>
                                      </p:cBhvr>
                                    </p:animEffect>
                                    <p:anim calcmode="lin" valueType="num">
                                      <p:cBhvr>
                                        <p:cTn id="7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77" dur="26">
                                          <p:stCondLst>
                                            <p:cond delay="650"/>
                                          </p:stCondLst>
                                        </p:cTn>
                                        <p:tgtEl>
                                          <p:spTgt spid="11"/>
                                        </p:tgtEl>
                                      </p:cBhvr>
                                      <p:to x="100000" y="60000"/>
                                    </p:animScale>
                                    <p:animScale>
                                      <p:cBhvr>
                                        <p:cTn id="78" dur="166" decel="50000">
                                          <p:stCondLst>
                                            <p:cond delay="676"/>
                                          </p:stCondLst>
                                        </p:cTn>
                                        <p:tgtEl>
                                          <p:spTgt spid="11"/>
                                        </p:tgtEl>
                                      </p:cBhvr>
                                      <p:to x="100000" y="100000"/>
                                    </p:animScale>
                                    <p:animScale>
                                      <p:cBhvr>
                                        <p:cTn id="79" dur="26">
                                          <p:stCondLst>
                                            <p:cond delay="1312"/>
                                          </p:stCondLst>
                                        </p:cTn>
                                        <p:tgtEl>
                                          <p:spTgt spid="11"/>
                                        </p:tgtEl>
                                      </p:cBhvr>
                                      <p:to x="100000" y="80000"/>
                                    </p:animScale>
                                    <p:animScale>
                                      <p:cBhvr>
                                        <p:cTn id="80" dur="166" decel="50000">
                                          <p:stCondLst>
                                            <p:cond delay="1338"/>
                                          </p:stCondLst>
                                        </p:cTn>
                                        <p:tgtEl>
                                          <p:spTgt spid="11"/>
                                        </p:tgtEl>
                                      </p:cBhvr>
                                      <p:to x="100000" y="100000"/>
                                    </p:animScale>
                                    <p:animScale>
                                      <p:cBhvr>
                                        <p:cTn id="81" dur="26">
                                          <p:stCondLst>
                                            <p:cond delay="1642"/>
                                          </p:stCondLst>
                                        </p:cTn>
                                        <p:tgtEl>
                                          <p:spTgt spid="11"/>
                                        </p:tgtEl>
                                      </p:cBhvr>
                                      <p:to x="100000" y="90000"/>
                                    </p:animScale>
                                    <p:animScale>
                                      <p:cBhvr>
                                        <p:cTn id="82" dur="166" decel="50000">
                                          <p:stCondLst>
                                            <p:cond delay="1668"/>
                                          </p:stCondLst>
                                        </p:cTn>
                                        <p:tgtEl>
                                          <p:spTgt spid="11"/>
                                        </p:tgtEl>
                                      </p:cBhvr>
                                      <p:to x="100000" y="100000"/>
                                    </p:animScale>
                                    <p:animScale>
                                      <p:cBhvr>
                                        <p:cTn id="83" dur="26">
                                          <p:stCondLst>
                                            <p:cond delay="1808"/>
                                          </p:stCondLst>
                                        </p:cTn>
                                        <p:tgtEl>
                                          <p:spTgt spid="11"/>
                                        </p:tgtEl>
                                      </p:cBhvr>
                                      <p:to x="100000" y="95000"/>
                                    </p:animScale>
                                    <p:animScale>
                                      <p:cBhvr>
                                        <p:cTn id="84" dur="166" decel="50000">
                                          <p:stCondLst>
                                            <p:cond delay="1834"/>
                                          </p:stCondLst>
                                        </p:cTn>
                                        <p:tgtEl>
                                          <p:spTgt spid="11"/>
                                        </p:tgtEl>
                                      </p:cBhvr>
                                      <p:to x="100000" y="100000"/>
                                    </p:animScale>
                                  </p:childTnLst>
                                </p:cTn>
                              </p:par>
                              <p:par>
                                <p:cTn id="85" presetID="26" presetClass="entr" presetSubtype="0" fill="hold" grpId="0" nodeType="withEffect">
                                  <p:stCondLst>
                                    <p:cond delay="4000"/>
                                  </p:stCondLst>
                                  <p:childTnLst>
                                    <p:set>
                                      <p:cBhvr>
                                        <p:cTn id="86" dur="1" fill="hold">
                                          <p:stCondLst>
                                            <p:cond delay="0"/>
                                          </p:stCondLst>
                                        </p:cTn>
                                        <p:tgtEl>
                                          <p:spTgt spid="12"/>
                                        </p:tgtEl>
                                        <p:attrNameLst>
                                          <p:attrName>style.visibility</p:attrName>
                                        </p:attrNameLst>
                                      </p:cBhvr>
                                      <p:to>
                                        <p:strVal val="visible"/>
                                      </p:to>
                                    </p:set>
                                    <p:animEffect transition="in" filter="wipe(down)">
                                      <p:cBhvr>
                                        <p:cTn id="87" dur="580">
                                          <p:stCondLst>
                                            <p:cond delay="0"/>
                                          </p:stCondLst>
                                        </p:cTn>
                                        <p:tgtEl>
                                          <p:spTgt spid="12"/>
                                        </p:tgtEl>
                                      </p:cBhvr>
                                    </p:animEffect>
                                    <p:anim calcmode="lin" valueType="num">
                                      <p:cBhvr>
                                        <p:cTn id="8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93" dur="26">
                                          <p:stCondLst>
                                            <p:cond delay="650"/>
                                          </p:stCondLst>
                                        </p:cTn>
                                        <p:tgtEl>
                                          <p:spTgt spid="12"/>
                                        </p:tgtEl>
                                      </p:cBhvr>
                                      <p:to x="100000" y="60000"/>
                                    </p:animScale>
                                    <p:animScale>
                                      <p:cBhvr>
                                        <p:cTn id="94" dur="166" decel="50000">
                                          <p:stCondLst>
                                            <p:cond delay="676"/>
                                          </p:stCondLst>
                                        </p:cTn>
                                        <p:tgtEl>
                                          <p:spTgt spid="12"/>
                                        </p:tgtEl>
                                      </p:cBhvr>
                                      <p:to x="100000" y="100000"/>
                                    </p:animScale>
                                    <p:animScale>
                                      <p:cBhvr>
                                        <p:cTn id="95" dur="26">
                                          <p:stCondLst>
                                            <p:cond delay="1312"/>
                                          </p:stCondLst>
                                        </p:cTn>
                                        <p:tgtEl>
                                          <p:spTgt spid="12"/>
                                        </p:tgtEl>
                                      </p:cBhvr>
                                      <p:to x="100000" y="80000"/>
                                    </p:animScale>
                                    <p:animScale>
                                      <p:cBhvr>
                                        <p:cTn id="96" dur="166" decel="50000">
                                          <p:stCondLst>
                                            <p:cond delay="1338"/>
                                          </p:stCondLst>
                                        </p:cTn>
                                        <p:tgtEl>
                                          <p:spTgt spid="12"/>
                                        </p:tgtEl>
                                      </p:cBhvr>
                                      <p:to x="100000" y="100000"/>
                                    </p:animScale>
                                    <p:animScale>
                                      <p:cBhvr>
                                        <p:cTn id="97" dur="26">
                                          <p:stCondLst>
                                            <p:cond delay="1642"/>
                                          </p:stCondLst>
                                        </p:cTn>
                                        <p:tgtEl>
                                          <p:spTgt spid="12"/>
                                        </p:tgtEl>
                                      </p:cBhvr>
                                      <p:to x="100000" y="90000"/>
                                    </p:animScale>
                                    <p:animScale>
                                      <p:cBhvr>
                                        <p:cTn id="98" dur="166" decel="50000">
                                          <p:stCondLst>
                                            <p:cond delay="1668"/>
                                          </p:stCondLst>
                                        </p:cTn>
                                        <p:tgtEl>
                                          <p:spTgt spid="12"/>
                                        </p:tgtEl>
                                      </p:cBhvr>
                                      <p:to x="100000" y="100000"/>
                                    </p:animScale>
                                    <p:animScale>
                                      <p:cBhvr>
                                        <p:cTn id="99" dur="26">
                                          <p:stCondLst>
                                            <p:cond delay="1808"/>
                                          </p:stCondLst>
                                        </p:cTn>
                                        <p:tgtEl>
                                          <p:spTgt spid="12"/>
                                        </p:tgtEl>
                                      </p:cBhvr>
                                      <p:to x="100000" y="95000"/>
                                    </p:animScale>
                                    <p:animScale>
                                      <p:cBhvr>
                                        <p:cTn id="100" dur="166" decel="50000">
                                          <p:stCondLst>
                                            <p:cond delay="1834"/>
                                          </p:stCondLst>
                                        </p:cTn>
                                        <p:tgtEl>
                                          <p:spTgt spid="12"/>
                                        </p:tgtEl>
                                      </p:cBhvr>
                                      <p:to x="100000" y="100000"/>
                                    </p:animScale>
                                  </p:childTnLst>
                                </p:cTn>
                              </p:par>
                              <p:par>
                                <p:cTn id="101" presetID="26" presetClass="entr" presetSubtype="0" fill="hold" nodeType="withEffect">
                                  <p:stCondLst>
                                    <p:cond delay="5000"/>
                                  </p:stCondLst>
                                  <p:childTnLst>
                                    <p:set>
                                      <p:cBhvr>
                                        <p:cTn id="102" dur="1" fill="hold">
                                          <p:stCondLst>
                                            <p:cond delay="0"/>
                                          </p:stCondLst>
                                        </p:cTn>
                                        <p:tgtEl>
                                          <p:spTgt spid="15"/>
                                        </p:tgtEl>
                                        <p:attrNameLst>
                                          <p:attrName>style.visibility</p:attrName>
                                        </p:attrNameLst>
                                      </p:cBhvr>
                                      <p:to>
                                        <p:strVal val="visible"/>
                                      </p:to>
                                    </p:set>
                                    <p:animEffect transition="in" filter="wipe(down)">
                                      <p:cBhvr>
                                        <p:cTn id="103" dur="580">
                                          <p:stCondLst>
                                            <p:cond delay="0"/>
                                          </p:stCondLst>
                                        </p:cTn>
                                        <p:tgtEl>
                                          <p:spTgt spid="15"/>
                                        </p:tgtEl>
                                      </p:cBhvr>
                                    </p:animEffect>
                                    <p:anim calcmode="lin" valueType="num">
                                      <p:cBhvr>
                                        <p:cTn id="10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09" dur="26">
                                          <p:stCondLst>
                                            <p:cond delay="650"/>
                                          </p:stCondLst>
                                        </p:cTn>
                                        <p:tgtEl>
                                          <p:spTgt spid="15"/>
                                        </p:tgtEl>
                                      </p:cBhvr>
                                      <p:to x="100000" y="60000"/>
                                    </p:animScale>
                                    <p:animScale>
                                      <p:cBhvr>
                                        <p:cTn id="110" dur="166" decel="50000">
                                          <p:stCondLst>
                                            <p:cond delay="676"/>
                                          </p:stCondLst>
                                        </p:cTn>
                                        <p:tgtEl>
                                          <p:spTgt spid="15"/>
                                        </p:tgtEl>
                                      </p:cBhvr>
                                      <p:to x="100000" y="100000"/>
                                    </p:animScale>
                                    <p:animScale>
                                      <p:cBhvr>
                                        <p:cTn id="111" dur="26">
                                          <p:stCondLst>
                                            <p:cond delay="1312"/>
                                          </p:stCondLst>
                                        </p:cTn>
                                        <p:tgtEl>
                                          <p:spTgt spid="15"/>
                                        </p:tgtEl>
                                      </p:cBhvr>
                                      <p:to x="100000" y="80000"/>
                                    </p:animScale>
                                    <p:animScale>
                                      <p:cBhvr>
                                        <p:cTn id="112" dur="166" decel="50000">
                                          <p:stCondLst>
                                            <p:cond delay="1338"/>
                                          </p:stCondLst>
                                        </p:cTn>
                                        <p:tgtEl>
                                          <p:spTgt spid="15"/>
                                        </p:tgtEl>
                                      </p:cBhvr>
                                      <p:to x="100000" y="100000"/>
                                    </p:animScale>
                                    <p:animScale>
                                      <p:cBhvr>
                                        <p:cTn id="113" dur="26">
                                          <p:stCondLst>
                                            <p:cond delay="1642"/>
                                          </p:stCondLst>
                                        </p:cTn>
                                        <p:tgtEl>
                                          <p:spTgt spid="15"/>
                                        </p:tgtEl>
                                      </p:cBhvr>
                                      <p:to x="100000" y="90000"/>
                                    </p:animScale>
                                    <p:animScale>
                                      <p:cBhvr>
                                        <p:cTn id="114" dur="166" decel="50000">
                                          <p:stCondLst>
                                            <p:cond delay="1668"/>
                                          </p:stCondLst>
                                        </p:cTn>
                                        <p:tgtEl>
                                          <p:spTgt spid="15"/>
                                        </p:tgtEl>
                                      </p:cBhvr>
                                      <p:to x="100000" y="100000"/>
                                    </p:animScale>
                                    <p:animScale>
                                      <p:cBhvr>
                                        <p:cTn id="115" dur="26">
                                          <p:stCondLst>
                                            <p:cond delay="1808"/>
                                          </p:stCondLst>
                                        </p:cTn>
                                        <p:tgtEl>
                                          <p:spTgt spid="15"/>
                                        </p:tgtEl>
                                      </p:cBhvr>
                                      <p:to x="100000" y="95000"/>
                                    </p:animScale>
                                    <p:animScale>
                                      <p:cBhvr>
                                        <p:cTn id="116" dur="166" decel="50000">
                                          <p:stCondLst>
                                            <p:cond delay="1834"/>
                                          </p:stCondLst>
                                        </p:cTn>
                                        <p:tgtEl>
                                          <p:spTgt spid="15"/>
                                        </p:tgtEl>
                                      </p:cBhvr>
                                      <p:to x="100000" y="100000"/>
                                    </p:animScale>
                                  </p:childTnLst>
                                </p:cTn>
                              </p:par>
                              <p:par>
                                <p:cTn id="117" presetID="26" presetClass="entr" presetSubtype="0" fill="hold" grpId="0" nodeType="withEffect">
                                  <p:stCondLst>
                                    <p:cond delay="5000"/>
                                  </p:stCondLst>
                                  <p:childTnLst>
                                    <p:set>
                                      <p:cBhvr>
                                        <p:cTn id="118" dur="1" fill="hold">
                                          <p:stCondLst>
                                            <p:cond delay="0"/>
                                          </p:stCondLst>
                                        </p:cTn>
                                        <p:tgtEl>
                                          <p:spTgt spid="18"/>
                                        </p:tgtEl>
                                        <p:attrNameLst>
                                          <p:attrName>style.visibility</p:attrName>
                                        </p:attrNameLst>
                                      </p:cBhvr>
                                      <p:to>
                                        <p:strVal val="visible"/>
                                      </p:to>
                                    </p:set>
                                    <p:animEffect transition="in" filter="wipe(down)">
                                      <p:cBhvr>
                                        <p:cTn id="119" dur="580">
                                          <p:stCondLst>
                                            <p:cond delay="0"/>
                                          </p:stCondLst>
                                        </p:cTn>
                                        <p:tgtEl>
                                          <p:spTgt spid="18"/>
                                        </p:tgtEl>
                                      </p:cBhvr>
                                    </p:animEffect>
                                    <p:anim calcmode="lin" valueType="num">
                                      <p:cBhvr>
                                        <p:cTn id="12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25" dur="26">
                                          <p:stCondLst>
                                            <p:cond delay="650"/>
                                          </p:stCondLst>
                                        </p:cTn>
                                        <p:tgtEl>
                                          <p:spTgt spid="18"/>
                                        </p:tgtEl>
                                      </p:cBhvr>
                                      <p:to x="100000" y="60000"/>
                                    </p:animScale>
                                    <p:animScale>
                                      <p:cBhvr>
                                        <p:cTn id="126" dur="166" decel="50000">
                                          <p:stCondLst>
                                            <p:cond delay="676"/>
                                          </p:stCondLst>
                                        </p:cTn>
                                        <p:tgtEl>
                                          <p:spTgt spid="18"/>
                                        </p:tgtEl>
                                      </p:cBhvr>
                                      <p:to x="100000" y="100000"/>
                                    </p:animScale>
                                    <p:animScale>
                                      <p:cBhvr>
                                        <p:cTn id="127" dur="26">
                                          <p:stCondLst>
                                            <p:cond delay="1312"/>
                                          </p:stCondLst>
                                        </p:cTn>
                                        <p:tgtEl>
                                          <p:spTgt spid="18"/>
                                        </p:tgtEl>
                                      </p:cBhvr>
                                      <p:to x="100000" y="80000"/>
                                    </p:animScale>
                                    <p:animScale>
                                      <p:cBhvr>
                                        <p:cTn id="128" dur="166" decel="50000">
                                          <p:stCondLst>
                                            <p:cond delay="1338"/>
                                          </p:stCondLst>
                                        </p:cTn>
                                        <p:tgtEl>
                                          <p:spTgt spid="18"/>
                                        </p:tgtEl>
                                      </p:cBhvr>
                                      <p:to x="100000" y="100000"/>
                                    </p:animScale>
                                    <p:animScale>
                                      <p:cBhvr>
                                        <p:cTn id="129" dur="26">
                                          <p:stCondLst>
                                            <p:cond delay="1642"/>
                                          </p:stCondLst>
                                        </p:cTn>
                                        <p:tgtEl>
                                          <p:spTgt spid="18"/>
                                        </p:tgtEl>
                                      </p:cBhvr>
                                      <p:to x="100000" y="90000"/>
                                    </p:animScale>
                                    <p:animScale>
                                      <p:cBhvr>
                                        <p:cTn id="130" dur="166" decel="50000">
                                          <p:stCondLst>
                                            <p:cond delay="1668"/>
                                          </p:stCondLst>
                                        </p:cTn>
                                        <p:tgtEl>
                                          <p:spTgt spid="18"/>
                                        </p:tgtEl>
                                      </p:cBhvr>
                                      <p:to x="100000" y="100000"/>
                                    </p:animScale>
                                    <p:animScale>
                                      <p:cBhvr>
                                        <p:cTn id="131" dur="26">
                                          <p:stCondLst>
                                            <p:cond delay="1808"/>
                                          </p:stCondLst>
                                        </p:cTn>
                                        <p:tgtEl>
                                          <p:spTgt spid="18"/>
                                        </p:tgtEl>
                                      </p:cBhvr>
                                      <p:to x="100000" y="95000"/>
                                    </p:animScale>
                                    <p:animScale>
                                      <p:cBhvr>
                                        <p:cTn id="132" dur="166" decel="50000">
                                          <p:stCondLst>
                                            <p:cond delay="1834"/>
                                          </p:stCondLst>
                                        </p:cTn>
                                        <p:tgtEl>
                                          <p:spTgt spid="18"/>
                                        </p:tgtEl>
                                      </p:cBhvr>
                                      <p:to x="100000" y="100000"/>
                                    </p:animScale>
                                  </p:childTnLst>
                                </p:cTn>
                              </p:par>
                              <p:par>
                                <p:cTn id="133" presetID="26" presetClass="entr" presetSubtype="0" fill="hold" grpId="0" nodeType="withEffect">
                                  <p:stCondLst>
                                    <p:cond delay="6000"/>
                                  </p:stCondLst>
                                  <p:childTnLst>
                                    <p:set>
                                      <p:cBhvr>
                                        <p:cTn id="134" dur="1" fill="hold">
                                          <p:stCondLst>
                                            <p:cond delay="0"/>
                                          </p:stCondLst>
                                        </p:cTn>
                                        <p:tgtEl>
                                          <p:spTgt spid="17"/>
                                        </p:tgtEl>
                                        <p:attrNameLst>
                                          <p:attrName>style.visibility</p:attrName>
                                        </p:attrNameLst>
                                      </p:cBhvr>
                                      <p:to>
                                        <p:strVal val="visible"/>
                                      </p:to>
                                    </p:set>
                                    <p:animEffect transition="in" filter="wipe(down)">
                                      <p:cBhvr>
                                        <p:cTn id="135" dur="580">
                                          <p:stCondLst>
                                            <p:cond delay="0"/>
                                          </p:stCondLst>
                                        </p:cTn>
                                        <p:tgtEl>
                                          <p:spTgt spid="17"/>
                                        </p:tgtEl>
                                      </p:cBhvr>
                                    </p:animEffect>
                                    <p:anim calcmode="lin" valueType="num">
                                      <p:cBhvr>
                                        <p:cTn id="13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41" dur="26">
                                          <p:stCondLst>
                                            <p:cond delay="650"/>
                                          </p:stCondLst>
                                        </p:cTn>
                                        <p:tgtEl>
                                          <p:spTgt spid="17"/>
                                        </p:tgtEl>
                                      </p:cBhvr>
                                      <p:to x="100000" y="60000"/>
                                    </p:animScale>
                                    <p:animScale>
                                      <p:cBhvr>
                                        <p:cTn id="142" dur="166" decel="50000">
                                          <p:stCondLst>
                                            <p:cond delay="676"/>
                                          </p:stCondLst>
                                        </p:cTn>
                                        <p:tgtEl>
                                          <p:spTgt spid="17"/>
                                        </p:tgtEl>
                                      </p:cBhvr>
                                      <p:to x="100000" y="100000"/>
                                    </p:animScale>
                                    <p:animScale>
                                      <p:cBhvr>
                                        <p:cTn id="143" dur="26">
                                          <p:stCondLst>
                                            <p:cond delay="1312"/>
                                          </p:stCondLst>
                                        </p:cTn>
                                        <p:tgtEl>
                                          <p:spTgt spid="17"/>
                                        </p:tgtEl>
                                      </p:cBhvr>
                                      <p:to x="100000" y="80000"/>
                                    </p:animScale>
                                    <p:animScale>
                                      <p:cBhvr>
                                        <p:cTn id="144" dur="166" decel="50000">
                                          <p:stCondLst>
                                            <p:cond delay="1338"/>
                                          </p:stCondLst>
                                        </p:cTn>
                                        <p:tgtEl>
                                          <p:spTgt spid="17"/>
                                        </p:tgtEl>
                                      </p:cBhvr>
                                      <p:to x="100000" y="100000"/>
                                    </p:animScale>
                                    <p:animScale>
                                      <p:cBhvr>
                                        <p:cTn id="145" dur="26">
                                          <p:stCondLst>
                                            <p:cond delay="1642"/>
                                          </p:stCondLst>
                                        </p:cTn>
                                        <p:tgtEl>
                                          <p:spTgt spid="17"/>
                                        </p:tgtEl>
                                      </p:cBhvr>
                                      <p:to x="100000" y="90000"/>
                                    </p:animScale>
                                    <p:animScale>
                                      <p:cBhvr>
                                        <p:cTn id="146" dur="166" decel="50000">
                                          <p:stCondLst>
                                            <p:cond delay="1668"/>
                                          </p:stCondLst>
                                        </p:cTn>
                                        <p:tgtEl>
                                          <p:spTgt spid="17"/>
                                        </p:tgtEl>
                                      </p:cBhvr>
                                      <p:to x="100000" y="100000"/>
                                    </p:animScale>
                                    <p:animScale>
                                      <p:cBhvr>
                                        <p:cTn id="147" dur="26">
                                          <p:stCondLst>
                                            <p:cond delay="1808"/>
                                          </p:stCondLst>
                                        </p:cTn>
                                        <p:tgtEl>
                                          <p:spTgt spid="17"/>
                                        </p:tgtEl>
                                      </p:cBhvr>
                                      <p:to x="100000" y="95000"/>
                                    </p:animScale>
                                    <p:animScale>
                                      <p:cBhvr>
                                        <p:cTn id="148" dur="166" decel="50000">
                                          <p:stCondLst>
                                            <p:cond delay="1834"/>
                                          </p:stCondLst>
                                        </p:cTn>
                                        <p:tgtEl>
                                          <p:spTgt spid="17"/>
                                        </p:tgtEl>
                                      </p:cBhvr>
                                      <p:to x="100000" y="100000"/>
                                    </p:animScale>
                                  </p:childTnLst>
                                </p:cTn>
                              </p:par>
                              <p:par>
                                <p:cTn id="149" presetID="26" presetClass="entr" presetSubtype="0" fill="hold" nodeType="withEffect">
                                  <p:stCondLst>
                                    <p:cond delay="6000"/>
                                  </p:stCondLst>
                                  <p:childTnLst>
                                    <p:set>
                                      <p:cBhvr>
                                        <p:cTn id="150" dur="1" fill="hold">
                                          <p:stCondLst>
                                            <p:cond delay="0"/>
                                          </p:stCondLst>
                                        </p:cTn>
                                        <p:tgtEl>
                                          <p:spTgt spid="16"/>
                                        </p:tgtEl>
                                        <p:attrNameLst>
                                          <p:attrName>style.visibility</p:attrName>
                                        </p:attrNameLst>
                                      </p:cBhvr>
                                      <p:to>
                                        <p:strVal val="visible"/>
                                      </p:to>
                                    </p:set>
                                    <p:animEffect transition="in" filter="wipe(down)">
                                      <p:cBhvr>
                                        <p:cTn id="151" dur="580">
                                          <p:stCondLst>
                                            <p:cond delay="0"/>
                                          </p:stCondLst>
                                        </p:cTn>
                                        <p:tgtEl>
                                          <p:spTgt spid="16"/>
                                        </p:tgtEl>
                                      </p:cBhvr>
                                    </p:animEffect>
                                    <p:anim calcmode="lin" valueType="num">
                                      <p:cBhvr>
                                        <p:cTn id="152"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57" dur="26">
                                          <p:stCondLst>
                                            <p:cond delay="650"/>
                                          </p:stCondLst>
                                        </p:cTn>
                                        <p:tgtEl>
                                          <p:spTgt spid="16"/>
                                        </p:tgtEl>
                                      </p:cBhvr>
                                      <p:to x="100000" y="60000"/>
                                    </p:animScale>
                                    <p:animScale>
                                      <p:cBhvr>
                                        <p:cTn id="158" dur="166" decel="50000">
                                          <p:stCondLst>
                                            <p:cond delay="676"/>
                                          </p:stCondLst>
                                        </p:cTn>
                                        <p:tgtEl>
                                          <p:spTgt spid="16"/>
                                        </p:tgtEl>
                                      </p:cBhvr>
                                      <p:to x="100000" y="100000"/>
                                    </p:animScale>
                                    <p:animScale>
                                      <p:cBhvr>
                                        <p:cTn id="159" dur="26">
                                          <p:stCondLst>
                                            <p:cond delay="1312"/>
                                          </p:stCondLst>
                                        </p:cTn>
                                        <p:tgtEl>
                                          <p:spTgt spid="16"/>
                                        </p:tgtEl>
                                      </p:cBhvr>
                                      <p:to x="100000" y="80000"/>
                                    </p:animScale>
                                    <p:animScale>
                                      <p:cBhvr>
                                        <p:cTn id="160" dur="166" decel="50000">
                                          <p:stCondLst>
                                            <p:cond delay="1338"/>
                                          </p:stCondLst>
                                        </p:cTn>
                                        <p:tgtEl>
                                          <p:spTgt spid="16"/>
                                        </p:tgtEl>
                                      </p:cBhvr>
                                      <p:to x="100000" y="100000"/>
                                    </p:animScale>
                                    <p:animScale>
                                      <p:cBhvr>
                                        <p:cTn id="161" dur="26">
                                          <p:stCondLst>
                                            <p:cond delay="1642"/>
                                          </p:stCondLst>
                                        </p:cTn>
                                        <p:tgtEl>
                                          <p:spTgt spid="16"/>
                                        </p:tgtEl>
                                      </p:cBhvr>
                                      <p:to x="100000" y="90000"/>
                                    </p:animScale>
                                    <p:animScale>
                                      <p:cBhvr>
                                        <p:cTn id="162" dur="166" decel="50000">
                                          <p:stCondLst>
                                            <p:cond delay="1668"/>
                                          </p:stCondLst>
                                        </p:cTn>
                                        <p:tgtEl>
                                          <p:spTgt spid="16"/>
                                        </p:tgtEl>
                                      </p:cBhvr>
                                      <p:to x="100000" y="100000"/>
                                    </p:animScale>
                                    <p:animScale>
                                      <p:cBhvr>
                                        <p:cTn id="163" dur="26">
                                          <p:stCondLst>
                                            <p:cond delay="1808"/>
                                          </p:stCondLst>
                                        </p:cTn>
                                        <p:tgtEl>
                                          <p:spTgt spid="16"/>
                                        </p:tgtEl>
                                      </p:cBhvr>
                                      <p:to x="100000" y="95000"/>
                                    </p:animScale>
                                    <p:animScale>
                                      <p:cBhvr>
                                        <p:cTn id="164" dur="166" decel="50000">
                                          <p:stCondLst>
                                            <p:cond delay="1834"/>
                                          </p:stCondLst>
                                        </p:cTn>
                                        <p:tgtEl>
                                          <p:spTgt spid="16"/>
                                        </p:tgtEl>
                                      </p:cBhvr>
                                      <p:to x="100000" y="100000"/>
                                    </p:animScale>
                                  </p:childTnLst>
                                </p:cTn>
                              </p:par>
                              <p:par>
                                <p:cTn id="165" presetID="26" presetClass="entr" presetSubtype="0" fill="hold" nodeType="withEffect">
                                  <p:stCondLst>
                                    <p:cond delay="7000"/>
                                  </p:stCondLst>
                                  <p:childTnLst>
                                    <p:set>
                                      <p:cBhvr>
                                        <p:cTn id="166" dur="1" fill="hold">
                                          <p:stCondLst>
                                            <p:cond delay="0"/>
                                          </p:stCondLst>
                                        </p:cTn>
                                        <p:tgtEl>
                                          <p:spTgt spid="19"/>
                                        </p:tgtEl>
                                        <p:attrNameLst>
                                          <p:attrName>style.visibility</p:attrName>
                                        </p:attrNameLst>
                                      </p:cBhvr>
                                      <p:to>
                                        <p:strVal val="visible"/>
                                      </p:to>
                                    </p:set>
                                    <p:animEffect transition="in" filter="wipe(down)">
                                      <p:cBhvr>
                                        <p:cTn id="167" dur="580">
                                          <p:stCondLst>
                                            <p:cond delay="0"/>
                                          </p:stCondLst>
                                        </p:cTn>
                                        <p:tgtEl>
                                          <p:spTgt spid="19"/>
                                        </p:tgtEl>
                                      </p:cBhvr>
                                    </p:animEffect>
                                    <p:anim calcmode="lin" valueType="num">
                                      <p:cBhvr>
                                        <p:cTn id="16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73" dur="26">
                                          <p:stCondLst>
                                            <p:cond delay="650"/>
                                          </p:stCondLst>
                                        </p:cTn>
                                        <p:tgtEl>
                                          <p:spTgt spid="19"/>
                                        </p:tgtEl>
                                      </p:cBhvr>
                                      <p:to x="100000" y="60000"/>
                                    </p:animScale>
                                    <p:animScale>
                                      <p:cBhvr>
                                        <p:cTn id="174" dur="166" decel="50000">
                                          <p:stCondLst>
                                            <p:cond delay="676"/>
                                          </p:stCondLst>
                                        </p:cTn>
                                        <p:tgtEl>
                                          <p:spTgt spid="19"/>
                                        </p:tgtEl>
                                      </p:cBhvr>
                                      <p:to x="100000" y="100000"/>
                                    </p:animScale>
                                    <p:animScale>
                                      <p:cBhvr>
                                        <p:cTn id="175" dur="26">
                                          <p:stCondLst>
                                            <p:cond delay="1312"/>
                                          </p:stCondLst>
                                        </p:cTn>
                                        <p:tgtEl>
                                          <p:spTgt spid="19"/>
                                        </p:tgtEl>
                                      </p:cBhvr>
                                      <p:to x="100000" y="80000"/>
                                    </p:animScale>
                                    <p:animScale>
                                      <p:cBhvr>
                                        <p:cTn id="176" dur="166" decel="50000">
                                          <p:stCondLst>
                                            <p:cond delay="1338"/>
                                          </p:stCondLst>
                                        </p:cTn>
                                        <p:tgtEl>
                                          <p:spTgt spid="19"/>
                                        </p:tgtEl>
                                      </p:cBhvr>
                                      <p:to x="100000" y="100000"/>
                                    </p:animScale>
                                    <p:animScale>
                                      <p:cBhvr>
                                        <p:cTn id="177" dur="26">
                                          <p:stCondLst>
                                            <p:cond delay="1642"/>
                                          </p:stCondLst>
                                        </p:cTn>
                                        <p:tgtEl>
                                          <p:spTgt spid="19"/>
                                        </p:tgtEl>
                                      </p:cBhvr>
                                      <p:to x="100000" y="90000"/>
                                    </p:animScale>
                                    <p:animScale>
                                      <p:cBhvr>
                                        <p:cTn id="178" dur="166" decel="50000">
                                          <p:stCondLst>
                                            <p:cond delay="1668"/>
                                          </p:stCondLst>
                                        </p:cTn>
                                        <p:tgtEl>
                                          <p:spTgt spid="19"/>
                                        </p:tgtEl>
                                      </p:cBhvr>
                                      <p:to x="100000" y="100000"/>
                                    </p:animScale>
                                    <p:animScale>
                                      <p:cBhvr>
                                        <p:cTn id="179" dur="26">
                                          <p:stCondLst>
                                            <p:cond delay="1808"/>
                                          </p:stCondLst>
                                        </p:cTn>
                                        <p:tgtEl>
                                          <p:spTgt spid="19"/>
                                        </p:tgtEl>
                                      </p:cBhvr>
                                      <p:to x="100000" y="95000"/>
                                    </p:animScale>
                                    <p:animScale>
                                      <p:cBhvr>
                                        <p:cTn id="180" dur="166" decel="50000">
                                          <p:stCondLst>
                                            <p:cond delay="1834"/>
                                          </p:stCondLst>
                                        </p:cTn>
                                        <p:tgtEl>
                                          <p:spTgt spid="19"/>
                                        </p:tgtEl>
                                      </p:cBhvr>
                                      <p:to x="100000" y="100000"/>
                                    </p:animScale>
                                  </p:childTnLst>
                                </p:cTn>
                              </p:par>
                              <p:par>
                                <p:cTn id="181" presetID="26" presetClass="entr" presetSubtype="0" fill="hold" grpId="0" nodeType="withEffect">
                                  <p:stCondLst>
                                    <p:cond delay="7000"/>
                                  </p:stCondLst>
                                  <p:childTnLst>
                                    <p:set>
                                      <p:cBhvr>
                                        <p:cTn id="182" dur="1" fill="hold">
                                          <p:stCondLst>
                                            <p:cond delay="0"/>
                                          </p:stCondLst>
                                        </p:cTn>
                                        <p:tgtEl>
                                          <p:spTgt spid="20"/>
                                        </p:tgtEl>
                                        <p:attrNameLst>
                                          <p:attrName>style.visibility</p:attrName>
                                        </p:attrNameLst>
                                      </p:cBhvr>
                                      <p:to>
                                        <p:strVal val="visible"/>
                                      </p:to>
                                    </p:set>
                                    <p:animEffect transition="in" filter="wipe(down)">
                                      <p:cBhvr>
                                        <p:cTn id="183" dur="580">
                                          <p:stCondLst>
                                            <p:cond delay="0"/>
                                          </p:stCondLst>
                                        </p:cTn>
                                        <p:tgtEl>
                                          <p:spTgt spid="20"/>
                                        </p:tgtEl>
                                      </p:cBhvr>
                                    </p:animEffect>
                                    <p:anim calcmode="lin" valueType="num">
                                      <p:cBhvr>
                                        <p:cTn id="18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89" dur="26">
                                          <p:stCondLst>
                                            <p:cond delay="650"/>
                                          </p:stCondLst>
                                        </p:cTn>
                                        <p:tgtEl>
                                          <p:spTgt spid="20"/>
                                        </p:tgtEl>
                                      </p:cBhvr>
                                      <p:to x="100000" y="60000"/>
                                    </p:animScale>
                                    <p:animScale>
                                      <p:cBhvr>
                                        <p:cTn id="190" dur="166" decel="50000">
                                          <p:stCondLst>
                                            <p:cond delay="676"/>
                                          </p:stCondLst>
                                        </p:cTn>
                                        <p:tgtEl>
                                          <p:spTgt spid="20"/>
                                        </p:tgtEl>
                                      </p:cBhvr>
                                      <p:to x="100000" y="100000"/>
                                    </p:animScale>
                                    <p:animScale>
                                      <p:cBhvr>
                                        <p:cTn id="191" dur="26">
                                          <p:stCondLst>
                                            <p:cond delay="1312"/>
                                          </p:stCondLst>
                                        </p:cTn>
                                        <p:tgtEl>
                                          <p:spTgt spid="20"/>
                                        </p:tgtEl>
                                      </p:cBhvr>
                                      <p:to x="100000" y="80000"/>
                                    </p:animScale>
                                    <p:animScale>
                                      <p:cBhvr>
                                        <p:cTn id="192" dur="166" decel="50000">
                                          <p:stCondLst>
                                            <p:cond delay="1338"/>
                                          </p:stCondLst>
                                        </p:cTn>
                                        <p:tgtEl>
                                          <p:spTgt spid="20"/>
                                        </p:tgtEl>
                                      </p:cBhvr>
                                      <p:to x="100000" y="100000"/>
                                    </p:animScale>
                                    <p:animScale>
                                      <p:cBhvr>
                                        <p:cTn id="193" dur="26">
                                          <p:stCondLst>
                                            <p:cond delay="1642"/>
                                          </p:stCondLst>
                                        </p:cTn>
                                        <p:tgtEl>
                                          <p:spTgt spid="20"/>
                                        </p:tgtEl>
                                      </p:cBhvr>
                                      <p:to x="100000" y="90000"/>
                                    </p:animScale>
                                    <p:animScale>
                                      <p:cBhvr>
                                        <p:cTn id="194" dur="166" decel="50000">
                                          <p:stCondLst>
                                            <p:cond delay="1668"/>
                                          </p:stCondLst>
                                        </p:cTn>
                                        <p:tgtEl>
                                          <p:spTgt spid="20"/>
                                        </p:tgtEl>
                                      </p:cBhvr>
                                      <p:to x="100000" y="100000"/>
                                    </p:animScale>
                                    <p:animScale>
                                      <p:cBhvr>
                                        <p:cTn id="195" dur="26">
                                          <p:stCondLst>
                                            <p:cond delay="1808"/>
                                          </p:stCondLst>
                                        </p:cTn>
                                        <p:tgtEl>
                                          <p:spTgt spid="20"/>
                                        </p:tgtEl>
                                      </p:cBhvr>
                                      <p:to x="100000" y="95000"/>
                                    </p:animScale>
                                    <p:animScale>
                                      <p:cBhvr>
                                        <p:cTn id="196" dur="166" decel="50000">
                                          <p:stCondLst>
                                            <p:cond delay="1834"/>
                                          </p:stCondLst>
                                        </p:cTn>
                                        <p:tgtEl>
                                          <p:spTgt spid="20"/>
                                        </p:tgtEl>
                                      </p:cBhvr>
                                      <p:to x="100000" y="100000"/>
                                    </p:animScale>
                                  </p:childTnLst>
                                </p:cTn>
                              </p:par>
                            </p:childTnLst>
                          </p:cTn>
                        </p:par>
                      </p:childTnLst>
                    </p:cTn>
                  </p:par>
                  <p:par>
                    <p:cTn id="197" fill="hold">
                      <p:stCondLst>
                        <p:cond delay="indefinite"/>
                      </p:stCondLst>
                      <p:childTnLst>
                        <p:par>
                          <p:cTn id="198" fill="hold">
                            <p:stCondLst>
                              <p:cond delay="0"/>
                            </p:stCondLst>
                            <p:childTnLst>
                              <p:par>
                                <p:cTn id="199" presetID="53" presetClass="entr" presetSubtype="16" fill="hold" grpId="0" nodeType="clickEffect">
                                  <p:stCondLst>
                                    <p:cond delay="0"/>
                                  </p:stCondLst>
                                  <p:childTnLst>
                                    <p:set>
                                      <p:cBhvr>
                                        <p:cTn id="200" dur="1" fill="hold">
                                          <p:stCondLst>
                                            <p:cond delay="0"/>
                                          </p:stCondLst>
                                        </p:cTn>
                                        <p:tgtEl>
                                          <p:spTgt spid="3"/>
                                        </p:tgtEl>
                                        <p:attrNameLst>
                                          <p:attrName>style.visibility</p:attrName>
                                        </p:attrNameLst>
                                      </p:cBhvr>
                                      <p:to>
                                        <p:strVal val="visible"/>
                                      </p:to>
                                    </p:set>
                                    <p:anim calcmode="lin" valueType="num">
                                      <p:cBhvr>
                                        <p:cTn id="201" dur="1000" fill="hold"/>
                                        <p:tgtEl>
                                          <p:spTgt spid="3"/>
                                        </p:tgtEl>
                                        <p:attrNameLst>
                                          <p:attrName>ppt_w</p:attrName>
                                        </p:attrNameLst>
                                      </p:cBhvr>
                                      <p:tavLst>
                                        <p:tav tm="0">
                                          <p:val>
                                            <p:fltVal val="0"/>
                                          </p:val>
                                        </p:tav>
                                        <p:tav tm="100000">
                                          <p:val>
                                            <p:strVal val="#ppt_w"/>
                                          </p:val>
                                        </p:tav>
                                      </p:tavLst>
                                    </p:anim>
                                    <p:anim calcmode="lin" valueType="num">
                                      <p:cBhvr>
                                        <p:cTn id="202" dur="1000" fill="hold"/>
                                        <p:tgtEl>
                                          <p:spTgt spid="3"/>
                                        </p:tgtEl>
                                        <p:attrNameLst>
                                          <p:attrName>ppt_h</p:attrName>
                                        </p:attrNameLst>
                                      </p:cBhvr>
                                      <p:tavLst>
                                        <p:tav tm="0">
                                          <p:val>
                                            <p:fltVal val="0"/>
                                          </p:val>
                                        </p:tav>
                                        <p:tav tm="100000">
                                          <p:val>
                                            <p:strVal val="#ppt_h"/>
                                          </p:val>
                                        </p:tav>
                                      </p:tavLst>
                                    </p:anim>
                                    <p:animEffect transition="in" filter="fade">
                                      <p:cBhvr>
                                        <p:cTn id="203" dur="1000"/>
                                        <p:tgtEl>
                                          <p:spTgt spid="3"/>
                                        </p:tgtEl>
                                      </p:cBhvr>
                                    </p:animEffect>
                                  </p:childTnLst>
                                </p:cTn>
                              </p:par>
                            </p:childTnLst>
                          </p:cTn>
                        </p:par>
                      </p:childTnLst>
                    </p:cTn>
                  </p:par>
                  <p:par>
                    <p:cTn id="204" fill="hold">
                      <p:stCondLst>
                        <p:cond delay="indefinite"/>
                      </p:stCondLst>
                      <p:childTnLst>
                        <p:par>
                          <p:cTn id="205" fill="hold">
                            <p:stCondLst>
                              <p:cond delay="0"/>
                            </p:stCondLst>
                            <p:childTnLst>
                              <p:par>
                                <p:cTn id="206" presetID="53" presetClass="entr" presetSubtype="16" fill="hold" grpId="0" nodeType="clickEffect">
                                  <p:stCondLst>
                                    <p:cond delay="0"/>
                                  </p:stCondLst>
                                  <p:childTnLst>
                                    <p:set>
                                      <p:cBhvr>
                                        <p:cTn id="207" dur="1" fill="hold">
                                          <p:stCondLst>
                                            <p:cond delay="0"/>
                                          </p:stCondLst>
                                        </p:cTn>
                                        <p:tgtEl>
                                          <p:spTgt spid="21"/>
                                        </p:tgtEl>
                                        <p:attrNameLst>
                                          <p:attrName>style.visibility</p:attrName>
                                        </p:attrNameLst>
                                      </p:cBhvr>
                                      <p:to>
                                        <p:strVal val="visible"/>
                                      </p:to>
                                    </p:set>
                                    <p:anim calcmode="lin" valueType="num">
                                      <p:cBhvr>
                                        <p:cTn id="208" dur="1000" fill="hold"/>
                                        <p:tgtEl>
                                          <p:spTgt spid="21"/>
                                        </p:tgtEl>
                                        <p:attrNameLst>
                                          <p:attrName>ppt_w</p:attrName>
                                        </p:attrNameLst>
                                      </p:cBhvr>
                                      <p:tavLst>
                                        <p:tav tm="0">
                                          <p:val>
                                            <p:fltVal val="0"/>
                                          </p:val>
                                        </p:tav>
                                        <p:tav tm="100000">
                                          <p:val>
                                            <p:strVal val="#ppt_w"/>
                                          </p:val>
                                        </p:tav>
                                      </p:tavLst>
                                    </p:anim>
                                    <p:anim calcmode="lin" valueType="num">
                                      <p:cBhvr>
                                        <p:cTn id="209" dur="1000" fill="hold"/>
                                        <p:tgtEl>
                                          <p:spTgt spid="21"/>
                                        </p:tgtEl>
                                        <p:attrNameLst>
                                          <p:attrName>ppt_h</p:attrName>
                                        </p:attrNameLst>
                                      </p:cBhvr>
                                      <p:tavLst>
                                        <p:tav tm="0">
                                          <p:val>
                                            <p:fltVal val="0"/>
                                          </p:val>
                                        </p:tav>
                                        <p:tav tm="100000">
                                          <p:val>
                                            <p:strVal val="#ppt_h"/>
                                          </p:val>
                                        </p:tav>
                                      </p:tavLst>
                                    </p:anim>
                                    <p:animEffect transition="in" filter="fade">
                                      <p:cBhvr>
                                        <p:cTn id="2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7" grpId="0"/>
      <p:bldP spid="18" grpId="0"/>
      <p:bldP spid="20" grpId="0"/>
      <p:bldP spid="3"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normAutofit fontScale="90000"/>
          </a:bodyPr>
          <a:lstStyle/>
          <a:p>
            <a:r>
              <a:rPr lang="es-ES" dirty="0" smtClean="0">
                <a:solidFill>
                  <a:srgbClr val="0070C0"/>
                </a:solidFill>
              </a:rPr>
              <a:t>ANÁLISIS DE VOLUMEN DE ENTRENAMIENTO</a:t>
            </a:r>
            <a:endParaRPr lang="es-ES" dirty="0">
              <a:solidFill>
                <a:srgbClr val="0070C0"/>
              </a:solidFill>
            </a:endParaRPr>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sp>
        <p:nvSpPr>
          <p:cNvPr id="5" name="CuadroTexto 4"/>
          <p:cNvSpPr txBox="1"/>
          <p:nvPr/>
        </p:nvSpPr>
        <p:spPr>
          <a:xfrm>
            <a:off x="4597819" y="3849484"/>
            <a:ext cx="3987750" cy="369332"/>
          </a:xfrm>
          <a:prstGeom prst="rect">
            <a:avLst/>
          </a:prstGeom>
          <a:noFill/>
        </p:spPr>
        <p:txBody>
          <a:bodyPr wrap="square" rtlCol="0">
            <a:spAutoFit/>
          </a:bodyPr>
          <a:lstStyle/>
          <a:p>
            <a:r>
              <a:rPr lang="es-EC" b="1" dirty="0"/>
              <a:t>P</a:t>
            </a:r>
            <a:r>
              <a:rPr lang="es-EC" b="1" dirty="0" smtClean="0"/>
              <a:t>ercepción </a:t>
            </a:r>
            <a:r>
              <a:rPr lang="es-EC" b="1" dirty="0"/>
              <a:t>subjetiva de </a:t>
            </a:r>
            <a:r>
              <a:rPr lang="es-EC" b="1" dirty="0" smtClean="0"/>
              <a:t>esfuerzo</a:t>
            </a:r>
            <a:endParaRPr lang="es-ES" b="1" dirty="0"/>
          </a:p>
        </p:txBody>
      </p:sp>
      <p:pic>
        <p:nvPicPr>
          <p:cNvPr id="6146" name="Picture 2" descr="http://t3.gstatic.com/images?q=tbn:ANd9GcSf2bX9tL9ojhAPiqLuYmtozrf5pEByRsjpKDzmtgf2_YlCD1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2325" y="2323965"/>
            <a:ext cx="2546616" cy="218865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5014758" y="2684934"/>
            <a:ext cx="2023591" cy="1107996"/>
          </a:xfrm>
          <a:prstGeom prst="rect">
            <a:avLst/>
          </a:prstGeom>
          <a:noFill/>
        </p:spPr>
        <p:txBody>
          <a:bodyPr wrap="square" rtlCol="0">
            <a:spAutoFit/>
          </a:bodyPr>
          <a:lstStyle/>
          <a:p>
            <a:r>
              <a:rPr lang="es-EC" sz="6600" b="1" dirty="0" smtClean="0">
                <a:solidFill>
                  <a:srgbClr val="FF0000"/>
                </a:solidFill>
              </a:rPr>
              <a:t>RPE</a:t>
            </a:r>
            <a:endParaRPr lang="es-EC" sz="6600" b="1" dirty="0">
              <a:solidFill>
                <a:srgbClr val="FF0000"/>
              </a:solidFill>
            </a:endParaRPr>
          </a:p>
        </p:txBody>
      </p:sp>
      <p:sp>
        <p:nvSpPr>
          <p:cNvPr id="10" name="9 CuadroTexto"/>
          <p:cNvSpPr txBox="1"/>
          <p:nvPr/>
        </p:nvSpPr>
        <p:spPr>
          <a:xfrm>
            <a:off x="4593378" y="3608264"/>
            <a:ext cx="3051958" cy="369332"/>
          </a:xfrm>
          <a:prstGeom prst="rect">
            <a:avLst/>
          </a:prstGeom>
          <a:noFill/>
        </p:spPr>
        <p:txBody>
          <a:bodyPr wrap="square" rtlCol="0">
            <a:spAutoFit/>
          </a:bodyPr>
          <a:lstStyle/>
          <a:p>
            <a:r>
              <a:rPr lang="es-EC" b="1" dirty="0">
                <a:solidFill>
                  <a:srgbClr val="2F7F95"/>
                </a:solidFill>
              </a:rPr>
              <a:t>(Rating of </a:t>
            </a:r>
            <a:r>
              <a:rPr lang="es-EC" b="1" dirty="0" err="1">
                <a:solidFill>
                  <a:srgbClr val="2F7F95"/>
                </a:solidFill>
              </a:rPr>
              <a:t>Perceived</a:t>
            </a:r>
            <a:r>
              <a:rPr lang="es-EC" b="1" dirty="0">
                <a:solidFill>
                  <a:srgbClr val="2F7F95"/>
                </a:solidFill>
              </a:rPr>
              <a:t> </a:t>
            </a:r>
            <a:r>
              <a:rPr lang="es-EC" b="1" dirty="0" err="1">
                <a:solidFill>
                  <a:srgbClr val="2F7F95"/>
                </a:solidFill>
              </a:rPr>
              <a:t>Exertion</a:t>
            </a:r>
            <a:r>
              <a:rPr lang="es-EC" b="1" dirty="0">
                <a:solidFill>
                  <a:srgbClr val="2F7F95"/>
                </a:solidFill>
              </a:rPr>
              <a:t>)</a:t>
            </a:r>
          </a:p>
        </p:txBody>
      </p:sp>
      <p:graphicFrame>
        <p:nvGraphicFramePr>
          <p:cNvPr id="12" name="Marcador de contenido 3"/>
          <p:cNvGraphicFramePr>
            <a:graphicFrameLocks noGrp="1"/>
          </p:cNvGraphicFramePr>
          <p:nvPr>
            <p:ph idx="1"/>
            <p:extLst>
              <p:ext uri="{D42A27DB-BD31-4B8C-83A1-F6EECF244321}">
                <p14:modId xmlns:p14="http://schemas.microsoft.com/office/powerpoint/2010/main" val="2702500117"/>
              </p:ext>
            </p:extLst>
          </p:nvPr>
        </p:nvGraphicFramePr>
        <p:xfrm>
          <a:off x="1593581" y="1775497"/>
          <a:ext cx="6222225" cy="5004859"/>
        </p:xfrm>
        <a:graphic>
          <a:graphicData uri="http://schemas.openxmlformats.org/drawingml/2006/table">
            <a:tbl>
              <a:tblPr firstRow="1" firstCol="1" bandRow="1">
                <a:tableStyleId>{5C22544A-7EE6-4342-B048-85BDC9FD1C3A}</a:tableStyleId>
              </a:tblPr>
              <a:tblGrid>
                <a:gridCol w="2981615"/>
                <a:gridCol w="3240610"/>
              </a:tblGrid>
              <a:tr h="478579">
                <a:tc>
                  <a:txBody>
                    <a:bodyPr/>
                    <a:lstStyle/>
                    <a:p>
                      <a:pPr algn="ctr">
                        <a:lnSpc>
                          <a:spcPct val="150000"/>
                        </a:lnSpc>
                        <a:spcAft>
                          <a:spcPts val="0"/>
                        </a:spcAft>
                      </a:pPr>
                      <a:r>
                        <a:rPr lang="es-EC" sz="1800" dirty="0">
                          <a:effectLst/>
                        </a:rPr>
                        <a:t>CLASIFICACIÓN</a:t>
                      </a:r>
                      <a:endParaRPr lang="es-E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dirty="0">
                          <a:effectLst/>
                        </a:rPr>
                        <a:t>DESCRIPCIÓN</a:t>
                      </a:r>
                      <a:endParaRPr lang="es-E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0896">
                <a:tc>
                  <a:txBody>
                    <a:bodyPr/>
                    <a:lstStyle/>
                    <a:p>
                      <a:pPr algn="ctr">
                        <a:lnSpc>
                          <a:spcPct val="150000"/>
                        </a:lnSpc>
                        <a:spcAft>
                          <a:spcPts val="0"/>
                        </a:spcAft>
                      </a:pPr>
                      <a:r>
                        <a:rPr lang="es-EC" sz="18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a:effectLst/>
                        </a:rPr>
                        <a:t>Recuperación</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0896">
                <a:tc>
                  <a:txBody>
                    <a:bodyPr/>
                    <a:lstStyle/>
                    <a:p>
                      <a:pPr algn="ctr">
                        <a:lnSpc>
                          <a:spcPct val="150000"/>
                        </a:lnSpc>
                        <a:spcAft>
                          <a:spcPts val="0"/>
                        </a:spcAft>
                      </a:pPr>
                      <a:r>
                        <a:rPr lang="es-EC" sz="1800">
                          <a:effectLst/>
                        </a:rPr>
                        <a:t>1</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a:effectLst/>
                        </a:rPr>
                        <a:t>Sumamente fácil</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0896">
                <a:tc>
                  <a:txBody>
                    <a:bodyPr/>
                    <a:lstStyle/>
                    <a:p>
                      <a:pPr algn="ctr">
                        <a:lnSpc>
                          <a:spcPct val="150000"/>
                        </a:lnSpc>
                        <a:spcAft>
                          <a:spcPts val="0"/>
                        </a:spcAft>
                      </a:pPr>
                      <a:r>
                        <a:rPr lang="es-EC" sz="1800">
                          <a:effectLst/>
                        </a:rPr>
                        <a:t>2</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a:effectLst/>
                        </a:rPr>
                        <a:t>Fácil</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0896">
                <a:tc>
                  <a:txBody>
                    <a:bodyPr/>
                    <a:lstStyle/>
                    <a:p>
                      <a:pPr algn="ctr">
                        <a:lnSpc>
                          <a:spcPct val="150000"/>
                        </a:lnSpc>
                        <a:spcAft>
                          <a:spcPts val="0"/>
                        </a:spcAft>
                      </a:pPr>
                      <a:r>
                        <a:rPr lang="es-EC" sz="1800">
                          <a:effectLst/>
                        </a:rPr>
                        <a:t>3</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a:effectLst/>
                        </a:rPr>
                        <a:t>Moderado</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0896">
                <a:tc>
                  <a:txBody>
                    <a:bodyPr/>
                    <a:lstStyle/>
                    <a:p>
                      <a:pPr algn="ctr">
                        <a:lnSpc>
                          <a:spcPct val="150000"/>
                        </a:lnSpc>
                        <a:spcAft>
                          <a:spcPts val="0"/>
                        </a:spcAft>
                      </a:pPr>
                      <a:r>
                        <a:rPr lang="es-EC" sz="1800">
                          <a:effectLst/>
                        </a:rPr>
                        <a:t>4</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a:effectLst/>
                        </a:rPr>
                        <a:t>Tolerable</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0896">
                <a:tc>
                  <a:txBody>
                    <a:bodyPr/>
                    <a:lstStyle/>
                    <a:p>
                      <a:pPr algn="ctr">
                        <a:lnSpc>
                          <a:spcPct val="150000"/>
                        </a:lnSpc>
                        <a:spcAft>
                          <a:spcPts val="0"/>
                        </a:spcAft>
                      </a:pPr>
                      <a:r>
                        <a:rPr lang="es-EC" sz="1800">
                          <a:effectLst/>
                        </a:rPr>
                        <a:t>5</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a:effectLst/>
                        </a:rPr>
                        <a:t>Algo duro</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0896">
                <a:tc>
                  <a:txBody>
                    <a:bodyPr/>
                    <a:lstStyle/>
                    <a:p>
                      <a:pPr algn="ctr">
                        <a:lnSpc>
                          <a:spcPct val="150000"/>
                        </a:lnSpc>
                        <a:spcAft>
                          <a:spcPts val="0"/>
                        </a:spcAft>
                      </a:pPr>
                      <a:r>
                        <a:rPr lang="es-EC" sz="1800">
                          <a:effectLst/>
                        </a:rPr>
                        <a:t>6</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a:effectLst/>
                        </a:rPr>
                        <a:t>Duro</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0896">
                <a:tc>
                  <a:txBody>
                    <a:bodyPr/>
                    <a:lstStyle/>
                    <a:p>
                      <a:pPr algn="ctr">
                        <a:lnSpc>
                          <a:spcPct val="150000"/>
                        </a:lnSpc>
                        <a:spcAft>
                          <a:spcPts val="0"/>
                        </a:spcAft>
                      </a:pPr>
                      <a:r>
                        <a:rPr lang="es-EC" sz="1800">
                          <a:effectLst/>
                        </a:rPr>
                        <a:t>7</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a:effectLst/>
                        </a:rPr>
                        <a:t>Sumamente duro</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0896">
                <a:tc>
                  <a:txBody>
                    <a:bodyPr/>
                    <a:lstStyle/>
                    <a:p>
                      <a:pPr algn="ctr">
                        <a:lnSpc>
                          <a:spcPct val="150000"/>
                        </a:lnSpc>
                        <a:spcAft>
                          <a:spcPts val="0"/>
                        </a:spcAft>
                      </a:pPr>
                      <a:r>
                        <a:rPr lang="es-EC" sz="1800">
                          <a:effectLst/>
                        </a:rPr>
                        <a:t>8</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a:effectLst/>
                        </a:rPr>
                        <a:t>Extenuante</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0896">
                <a:tc>
                  <a:txBody>
                    <a:bodyPr/>
                    <a:lstStyle/>
                    <a:p>
                      <a:pPr algn="ctr">
                        <a:lnSpc>
                          <a:spcPct val="150000"/>
                        </a:lnSpc>
                        <a:spcAft>
                          <a:spcPts val="0"/>
                        </a:spcAft>
                      </a:pPr>
                      <a:r>
                        <a:rPr lang="es-EC" sz="1800">
                          <a:effectLst/>
                        </a:rPr>
                        <a:t>9</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a:effectLst/>
                        </a:rPr>
                        <a:t>Sumamente extenuante</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0896">
                <a:tc>
                  <a:txBody>
                    <a:bodyPr/>
                    <a:lstStyle/>
                    <a:p>
                      <a:pPr algn="ctr">
                        <a:lnSpc>
                          <a:spcPct val="150000"/>
                        </a:lnSpc>
                        <a:spcAft>
                          <a:spcPts val="0"/>
                        </a:spcAft>
                      </a:pPr>
                      <a:r>
                        <a:rPr lang="es-EC" sz="1800">
                          <a:effectLst/>
                        </a:rPr>
                        <a:t>10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dirty="0">
                          <a:effectLst/>
                        </a:rPr>
                        <a:t>Máximo</a:t>
                      </a:r>
                      <a:endParaRPr lang="es-E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96621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8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1750"/>
                                  </p:stCondLst>
                                  <p:childTnLst>
                                    <p:set>
                                      <p:cBhvr>
                                        <p:cTn id="9" dur="1" fill="hold">
                                          <p:stCondLst>
                                            <p:cond delay="0"/>
                                          </p:stCondLst>
                                        </p:cTn>
                                        <p:tgtEl>
                                          <p:spTgt spid="6146"/>
                                        </p:tgtEl>
                                        <p:attrNameLst>
                                          <p:attrName>style.visibility</p:attrName>
                                        </p:attrNameLst>
                                      </p:cBhvr>
                                      <p:to>
                                        <p:strVal val="visible"/>
                                      </p:to>
                                    </p:set>
                                    <p:animEffect transition="in" filter="fade">
                                      <p:cBhvr>
                                        <p:cTn id="10" dur="4000"/>
                                        <p:tgtEl>
                                          <p:spTgt spid="6146"/>
                                        </p:tgtEl>
                                      </p:cBhvr>
                                    </p:animEffect>
                                  </p:childTnLst>
                                </p:cTn>
                              </p:par>
                              <p:par>
                                <p:cTn id="11" presetID="10" presetClass="entr" presetSubtype="0" fill="hold" grpId="0" nodeType="withEffect">
                                  <p:stCondLst>
                                    <p:cond delay="11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par>
                                <p:cTn id="14" presetID="26" presetClass="entr" presetSubtype="0" fill="hold" grpId="0" nodeType="withEffect">
                                  <p:stCondLst>
                                    <p:cond delay="1400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1500" fill="hold"/>
                                        <p:tgtEl>
                                          <p:spTgt spid="12"/>
                                        </p:tgtEl>
                                        <p:attrNameLst>
                                          <p:attrName>ppt_w</p:attrName>
                                        </p:attrNameLst>
                                      </p:cBhvr>
                                      <p:tavLst>
                                        <p:tav tm="0">
                                          <p:val>
                                            <p:fltVal val="0"/>
                                          </p:val>
                                        </p:tav>
                                        <p:tav tm="100000">
                                          <p:val>
                                            <p:strVal val="#ppt_w"/>
                                          </p:val>
                                        </p:tav>
                                      </p:tavLst>
                                    </p:anim>
                                    <p:anim calcmode="lin" valueType="num">
                                      <p:cBhvr>
                                        <p:cTn id="35" dur="1500" fill="hold"/>
                                        <p:tgtEl>
                                          <p:spTgt spid="12"/>
                                        </p:tgtEl>
                                        <p:attrNameLst>
                                          <p:attrName>ppt_h</p:attrName>
                                        </p:attrNameLst>
                                      </p:cBhvr>
                                      <p:tavLst>
                                        <p:tav tm="0">
                                          <p:val>
                                            <p:fltVal val="0"/>
                                          </p:val>
                                        </p:tav>
                                        <p:tav tm="100000">
                                          <p:val>
                                            <p:strVal val="#ppt_h"/>
                                          </p:val>
                                        </p:tav>
                                      </p:tavLst>
                                    </p:anim>
                                    <p:anim calcmode="lin" valueType="num">
                                      <p:cBhvr>
                                        <p:cTn id="36" dur="1500" fill="hold"/>
                                        <p:tgtEl>
                                          <p:spTgt spid="12"/>
                                        </p:tgtEl>
                                        <p:attrNameLst>
                                          <p:attrName>style.rotation</p:attrName>
                                        </p:attrNameLst>
                                      </p:cBhvr>
                                      <p:tavLst>
                                        <p:tav tm="0">
                                          <p:val>
                                            <p:fltVal val="90"/>
                                          </p:val>
                                        </p:tav>
                                        <p:tav tm="100000">
                                          <p:val>
                                            <p:fltVal val="0"/>
                                          </p:val>
                                        </p:tav>
                                      </p:tavLst>
                                    </p:anim>
                                    <p:animEffect transition="in" filter="fade">
                                      <p:cBhvr>
                                        <p:cTn id="37"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graphicFrame>
        <p:nvGraphicFramePr>
          <p:cNvPr id="10" name="Marcador de contenido 3"/>
          <p:cNvGraphicFramePr>
            <a:graphicFrameLocks noGrp="1"/>
          </p:cNvGraphicFramePr>
          <p:nvPr>
            <p:ph idx="1"/>
            <p:extLst>
              <p:ext uri="{D42A27DB-BD31-4B8C-83A1-F6EECF244321}">
                <p14:modId xmlns:p14="http://schemas.microsoft.com/office/powerpoint/2010/main" val="1041569417"/>
              </p:ext>
            </p:extLst>
          </p:nvPr>
        </p:nvGraphicFramePr>
        <p:xfrm>
          <a:off x="-2" y="0"/>
          <a:ext cx="9144001" cy="7315200"/>
        </p:xfrm>
        <a:graphic>
          <a:graphicData uri="http://schemas.openxmlformats.org/drawingml/2006/table">
            <a:tbl>
              <a:tblPr firstRow="1" firstCol="1" bandRow="1">
                <a:tableStyleId>{5C22544A-7EE6-4342-B048-85BDC9FD1C3A}</a:tableStyleId>
              </a:tblPr>
              <a:tblGrid>
                <a:gridCol w="1746299"/>
                <a:gridCol w="780413"/>
                <a:gridCol w="951698"/>
                <a:gridCol w="1224335"/>
                <a:gridCol w="1081428"/>
                <a:gridCol w="1100686"/>
                <a:gridCol w="1081428"/>
                <a:gridCol w="1177714"/>
              </a:tblGrid>
              <a:tr h="342900">
                <a:tc>
                  <a:txBody>
                    <a:bodyPr/>
                    <a:lstStyle/>
                    <a:p>
                      <a:pPr algn="ctr">
                        <a:lnSpc>
                          <a:spcPct val="150000"/>
                        </a:lnSpc>
                        <a:spcAft>
                          <a:spcPts val="0"/>
                        </a:spcAft>
                      </a:pPr>
                      <a:r>
                        <a:rPr lang="es-ES_tradnl" sz="1600" dirty="0">
                          <a:effectLst/>
                        </a:rPr>
                        <a:t>NOMBRE</a:t>
                      </a:r>
                      <a:endParaRPr lang="es-ES" sz="1800" dirty="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LUNES</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MARTES</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MIÉRCOLES</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JUEVES</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dirty="0">
                          <a:effectLst/>
                        </a:rPr>
                        <a:t>VIERNES</a:t>
                      </a:r>
                      <a:endParaRPr lang="es-ES" sz="1800" dirty="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SÁBADO</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DOMINGO</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342900">
                <a:tc>
                  <a:txBody>
                    <a:bodyPr/>
                    <a:lstStyle/>
                    <a:p>
                      <a:pPr algn="l">
                        <a:lnSpc>
                          <a:spcPct val="150000"/>
                        </a:lnSpc>
                        <a:spcAft>
                          <a:spcPts val="0"/>
                        </a:spcAft>
                      </a:pPr>
                      <a:r>
                        <a:rPr lang="es-ES_tradnl" sz="1600" dirty="0">
                          <a:effectLst/>
                        </a:rPr>
                        <a:t>Allen Jorge</a:t>
                      </a:r>
                      <a:endParaRPr lang="es-ES" sz="1800" dirty="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9</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9</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8</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6</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dirty="0">
                          <a:effectLst/>
                        </a:rPr>
                        <a:t>0</a:t>
                      </a:r>
                      <a:endParaRPr lang="es-ES" sz="1800" dirty="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342900">
                <a:tc>
                  <a:txBody>
                    <a:bodyPr/>
                    <a:lstStyle/>
                    <a:p>
                      <a:pPr algn="l">
                        <a:lnSpc>
                          <a:spcPct val="150000"/>
                        </a:lnSpc>
                        <a:spcAft>
                          <a:spcPts val="0"/>
                        </a:spcAft>
                      </a:pPr>
                      <a:r>
                        <a:rPr lang="es-ES_tradnl" sz="1600" dirty="0">
                          <a:effectLst/>
                        </a:rPr>
                        <a:t>Angulo Ricky</a:t>
                      </a:r>
                      <a:endParaRPr lang="es-ES" sz="1800" dirty="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9</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9</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8</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5</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9</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342900">
                <a:tc>
                  <a:txBody>
                    <a:bodyPr/>
                    <a:lstStyle/>
                    <a:p>
                      <a:pPr algn="l">
                        <a:lnSpc>
                          <a:spcPct val="150000"/>
                        </a:lnSpc>
                        <a:spcAft>
                          <a:spcPts val="0"/>
                        </a:spcAft>
                      </a:pPr>
                      <a:r>
                        <a:rPr lang="es-ES_tradnl" sz="1600">
                          <a:effectLst/>
                        </a:rPr>
                        <a:t>Blandón Eddy</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dirty="0">
                          <a:effectLst/>
                        </a:rPr>
                        <a:t>0</a:t>
                      </a:r>
                      <a:endParaRPr lang="es-ES" sz="1800" dirty="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10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9</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9</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6</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10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342900">
                <a:tc>
                  <a:txBody>
                    <a:bodyPr/>
                    <a:lstStyle/>
                    <a:p>
                      <a:pPr algn="l">
                        <a:lnSpc>
                          <a:spcPct val="150000"/>
                        </a:lnSpc>
                        <a:spcAft>
                          <a:spcPts val="0"/>
                        </a:spcAft>
                      </a:pPr>
                      <a:r>
                        <a:rPr lang="es-ES_tradnl" sz="1600">
                          <a:effectLst/>
                        </a:rPr>
                        <a:t>Chauca Erick</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9</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8</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8</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6</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9</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342900">
                <a:tc>
                  <a:txBody>
                    <a:bodyPr/>
                    <a:lstStyle/>
                    <a:p>
                      <a:pPr algn="l">
                        <a:lnSpc>
                          <a:spcPct val="150000"/>
                        </a:lnSpc>
                        <a:spcAft>
                          <a:spcPts val="0"/>
                        </a:spcAft>
                      </a:pPr>
                      <a:r>
                        <a:rPr lang="es-ES_tradnl" sz="1600">
                          <a:effectLst/>
                        </a:rPr>
                        <a:t>Delgado Elías</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dirty="0">
                          <a:effectLst/>
                        </a:rPr>
                        <a:t>0</a:t>
                      </a:r>
                      <a:endParaRPr lang="es-ES" sz="1800" dirty="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10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9</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9</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7</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10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342900">
                <a:tc>
                  <a:txBody>
                    <a:bodyPr/>
                    <a:lstStyle/>
                    <a:p>
                      <a:pPr algn="l">
                        <a:lnSpc>
                          <a:spcPct val="150000"/>
                        </a:lnSpc>
                        <a:spcAft>
                          <a:spcPts val="0"/>
                        </a:spcAft>
                      </a:pPr>
                      <a:r>
                        <a:rPr lang="es-ES_tradnl" sz="1600">
                          <a:effectLst/>
                        </a:rPr>
                        <a:t>Gaona Jordy</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9</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10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9</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6</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10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342900">
                <a:tc>
                  <a:txBody>
                    <a:bodyPr/>
                    <a:lstStyle/>
                    <a:p>
                      <a:pPr algn="l">
                        <a:lnSpc>
                          <a:spcPct val="150000"/>
                        </a:lnSpc>
                        <a:spcAft>
                          <a:spcPts val="0"/>
                        </a:spcAft>
                      </a:pPr>
                      <a:r>
                        <a:rPr lang="es-ES_tradnl" sz="1600">
                          <a:effectLst/>
                        </a:rPr>
                        <a:t>Guagua Joseph</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dirty="0">
                          <a:effectLst/>
                        </a:rPr>
                        <a:t>9</a:t>
                      </a:r>
                      <a:endParaRPr lang="es-ES" sz="1800" dirty="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9</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8</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6</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342900">
                <a:tc>
                  <a:txBody>
                    <a:bodyPr/>
                    <a:lstStyle/>
                    <a:p>
                      <a:pPr algn="l">
                        <a:lnSpc>
                          <a:spcPct val="150000"/>
                        </a:lnSpc>
                        <a:spcAft>
                          <a:spcPts val="0"/>
                        </a:spcAft>
                      </a:pPr>
                      <a:r>
                        <a:rPr lang="es-ES_tradnl" sz="1600">
                          <a:effectLst/>
                        </a:rPr>
                        <a:t>Guerrero Miguel</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dirty="0">
                          <a:effectLst/>
                        </a:rPr>
                        <a:t>9</a:t>
                      </a:r>
                      <a:endParaRPr lang="es-ES" sz="1800" dirty="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9</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8</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6</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342900">
                <a:tc>
                  <a:txBody>
                    <a:bodyPr/>
                    <a:lstStyle/>
                    <a:p>
                      <a:pPr algn="l">
                        <a:lnSpc>
                          <a:spcPct val="150000"/>
                        </a:lnSpc>
                        <a:spcAft>
                          <a:spcPts val="0"/>
                        </a:spcAft>
                      </a:pPr>
                      <a:r>
                        <a:rPr lang="es-ES_tradnl" sz="1600">
                          <a:effectLst/>
                        </a:rPr>
                        <a:t>Macías Jhon</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9</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10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8</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7</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342900">
                <a:tc>
                  <a:txBody>
                    <a:bodyPr/>
                    <a:lstStyle/>
                    <a:p>
                      <a:pPr algn="l">
                        <a:lnSpc>
                          <a:spcPct val="150000"/>
                        </a:lnSpc>
                        <a:spcAft>
                          <a:spcPts val="0"/>
                        </a:spcAft>
                      </a:pPr>
                      <a:r>
                        <a:rPr lang="es-ES_tradnl" sz="1600">
                          <a:effectLst/>
                        </a:rPr>
                        <a:t>Maza Pimas</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10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dirty="0">
                          <a:effectLst/>
                        </a:rPr>
                        <a:t>9</a:t>
                      </a:r>
                      <a:endParaRPr lang="es-ES" sz="1800" dirty="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9</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7</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10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342900">
                <a:tc>
                  <a:txBody>
                    <a:bodyPr/>
                    <a:lstStyle/>
                    <a:p>
                      <a:pPr algn="l">
                        <a:lnSpc>
                          <a:spcPct val="150000"/>
                        </a:lnSpc>
                        <a:spcAft>
                          <a:spcPts val="0"/>
                        </a:spcAft>
                      </a:pPr>
                      <a:r>
                        <a:rPr lang="es-ES_tradnl" sz="1600">
                          <a:effectLst/>
                        </a:rPr>
                        <a:t>Mejía Felipe</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10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9</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9</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6</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9</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342900">
                <a:tc>
                  <a:txBody>
                    <a:bodyPr/>
                    <a:lstStyle/>
                    <a:p>
                      <a:pPr algn="l">
                        <a:lnSpc>
                          <a:spcPct val="150000"/>
                        </a:lnSpc>
                        <a:spcAft>
                          <a:spcPts val="0"/>
                        </a:spcAft>
                      </a:pPr>
                      <a:r>
                        <a:rPr lang="es-ES_tradnl" sz="1600">
                          <a:effectLst/>
                        </a:rPr>
                        <a:t>Olmedo Youga</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10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9</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dirty="0">
                          <a:effectLst/>
                        </a:rPr>
                        <a:t>9</a:t>
                      </a:r>
                      <a:endParaRPr lang="es-ES" sz="1800" dirty="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5</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10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342900">
                <a:tc>
                  <a:txBody>
                    <a:bodyPr/>
                    <a:lstStyle/>
                    <a:p>
                      <a:pPr algn="l">
                        <a:lnSpc>
                          <a:spcPct val="150000"/>
                        </a:lnSpc>
                        <a:spcAft>
                          <a:spcPts val="0"/>
                        </a:spcAft>
                      </a:pPr>
                      <a:r>
                        <a:rPr lang="es-ES_tradnl" sz="1600">
                          <a:effectLst/>
                        </a:rPr>
                        <a:t>Ponce Victor</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9</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9</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8</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7</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10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342900">
                <a:tc>
                  <a:txBody>
                    <a:bodyPr/>
                    <a:lstStyle/>
                    <a:p>
                      <a:pPr algn="l">
                        <a:lnSpc>
                          <a:spcPct val="150000"/>
                        </a:lnSpc>
                        <a:spcAft>
                          <a:spcPts val="0"/>
                        </a:spcAft>
                      </a:pPr>
                      <a:r>
                        <a:rPr lang="es-ES_tradnl" sz="1600">
                          <a:effectLst/>
                        </a:rPr>
                        <a:t>Rivera José</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10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8</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8</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7</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10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342900">
                <a:tc>
                  <a:txBody>
                    <a:bodyPr/>
                    <a:lstStyle/>
                    <a:p>
                      <a:pPr algn="l">
                        <a:lnSpc>
                          <a:spcPct val="150000"/>
                        </a:lnSpc>
                        <a:spcAft>
                          <a:spcPts val="0"/>
                        </a:spcAft>
                      </a:pPr>
                      <a:r>
                        <a:rPr lang="es-ES_tradnl" sz="1600">
                          <a:effectLst/>
                        </a:rPr>
                        <a:t>Torres Joseph</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9</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9</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8</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dirty="0">
                          <a:effectLst/>
                        </a:rPr>
                        <a:t>6</a:t>
                      </a:r>
                      <a:endParaRPr lang="es-ES" sz="1800" dirty="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9</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342900">
                <a:tc>
                  <a:txBody>
                    <a:bodyPr/>
                    <a:lstStyle/>
                    <a:p>
                      <a:pPr algn="l">
                        <a:lnSpc>
                          <a:spcPct val="150000"/>
                        </a:lnSpc>
                        <a:spcAft>
                          <a:spcPts val="0"/>
                        </a:spcAft>
                      </a:pPr>
                      <a:r>
                        <a:rPr lang="es-ES_tradnl" sz="1600">
                          <a:effectLst/>
                        </a:rPr>
                        <a:t>Vásquez Luis</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10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9</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8</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dirty="0">
                          <a:effectLst/>
                        </a:rPr>
                        <a:t>6</a:t>
                      </a:r>
                      <a:endParaRPr lang="es-ES" sz="1800" dirty="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342900">
                <a:tc>
                  <a:txBody>
                    <a:bodyPr/>
                    <a:lstStyle/>
                    <a:p>
                      <a:pPr algn="l">
                        <a:lnSpc>
                          <a:spcPct val="150000"/>
                        </a:lnSpc>
                        <a:spcAft>
                          <a:spcPts val="0"/>
                        </a:spcAft>
                      </a:pPr>
                      <a:r>
                        <a:rPr lang="es-ES_tradnl" sz="1600">
                          <a:effectLst/>
                        </a:rPr>
                        <a:t>Vergara Pedro</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10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10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9</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dirty="0">
                          <a:effectLst/>
                        </a:rPr>
                        <a:t>5</a:t>
                      </a:r>
                      <a:endParaRPr lang="es-ES" sz="1800" dirty="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10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342900">
                <a:tc>
                  <a:txBody>
                    <a:bodyPr/>
                    <a:lstStyle/>
                    <a:p>
                      <a:pPr algn="l">
                        <a:lnSpc>
                          <a:spcPct val="150000"/>
                        </a:lnSpc>
                        <a:spcAft>
                          <a:spcPts val="0"/>
                        </a:spcAft>
                      </a:pPr>
                      <a:r>
                        <a:rPr lang="es-ES_tradnl" sz="1600">
                          <a:effectLst/>
                        </a:rPr>
                        <a:t>Zaa Anderson</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9</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dirty="0">
                          <a:effectLst/>
                        </a:rPr>
                        <a:t>9</a:t>
                      </a:r>
                      <a:endParaRPr lang="es-ES" sz="1800" dirty="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8</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7</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0</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dirty="0">
                          <a:effectLst/>
                        </a:rPr>
                        <a:t>0</a:t>
                      </a:r>
                      <a:endParaRPr lang="es-ES" sz="1800" dirty="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r h="342900">
                <a:tc>
                  <a:txBody>
                    <a:bodyPr/>
                    <a:lstStyle/>
                    <a:p>
                      <a:pPr algn="ctr">
                        <a:lnSpc>
                          <a:spcPct val="150000"/>
                        </a:lnSpc>
                        <a:spcAft>
                          <a:spcPts val="0"/>
                        </a:spcAft>
                      </a:pPr>
                      <a:r>
                        <a:rPr lang="es-ES_tradnl" sz="1600">
                          <a:effectLst/>
                        </a:rPr>
                        <a:t>PROMEDIOS</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 0     </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 9,4   </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 9,1   </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8,4</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6,2</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a:effectLst/>
                        </a:rPr>
                        <a:t>9,7</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c>
                  <a:txBody>
                    <a:bodyPr/>
                    <a:lstStyle/>
                    <a:p>
                      <a:pPr algn="ctr">
                        <a:lnSpc>
                          <a:spcPct val="150000"/>
                        </a:lnSpc>
                        <a:spcAft>
                          <a:spcPts val="0"/>
                        </a:spcAft>
                      </a:pPr>
                      <a:r>
                        <a:rPr lang="es-ES_tradnl" sz="1600" dirty="0">
                          <a:effectLst/>
                        </a:rPr>
                        <a:t>0</a:t>
                      </a:r>
                      <a:endParaRPr lang="es-ES" sz="1800" dirty="0">
                        <a:effectLst/>
                        <a:latin typeface="Arial" panose="020B0604020202020204" pitchFamily="34" charset="0"/>
                        <a:ea typeface="Calibri" panose="020F0502020204030204" pitchFamily="34" charset="0"/>
                        <a:cs typeface="Times New Roman" panose="02020603050405020304" pitchFamily="18" charset="0"/>
                      </a:endParaRPr>
                    </a:p>
                  </a:txBody>
                  <a:tcPr marL="58779" marR="58779" marT="0" marB="0"/>
                </a:tc>
              </a:tr>
            </a:tbl>
          </a:graphicData>
        </a:graphic>
      </p:graphicFrame>
    </p:spTree>
    <p:extLst>
      <p:ext uri="{BB962C8B-B14F-4D97-AF65-F5344CB8AC3E}">
        <p14:creationId xmlns:p14="http://schemas.microsoft.com/office/powerpoint/2010/main" val="172517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25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normAutofit fontScale="90000"/>
          </a:bodyPr>
          <a:lstStyle/>
          <a:p>
            <a:r>
              <a:rPr lang="es-ES" dirty="0" smtClean="0">
                <a:solidFill>
                  <a:srgbClr val="0070C0"/>
                </a:solidFill>
              </a:rPr>
              <a:t>ANÁLISIS DE VOLUMEN DE ENTRENAMIENTO</a:t>
            </a:r>
            <a:endParaRPr lang="es-ES" dirty="0">
              <a:solidFill>
                <a:srgbClr val="0070C0"/>
              </a:solidFill>
            </a:endParaRPr>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graphicFrame>
        <p:nvGraphicFramePr>
          <p:cNvPr id="10" name="Tabla 3"/>
          <p:cNvGraphicFramePr>
            <a:graphicFrameLocks noGrp="1"/>
          </p:cNvGraphicFramePr>
          <p:nvPr>
            <p:extLst>
              <p:ext uri="{D42A27DB-BD31-4B8C-83A1-F6EECF244321}">
                <p14:modId xmlns:p14="http://schemas.microsoft.com/office/powerpoint/2010/main" val="1555509226"/>
              </p:ext>
            </p:extLst>
          </p:nvPr>
        </p:nvGraphicFramePr>
        <p:xfrm>
          <a:off x="1529080" y="2340428"/>
          <a:ext cx="6033770" cy="1097280"/>
        </p:xfrm>
        <a:graphic>
          <a:graphicData uri="http://schemas.openxmlformats.org/drawingml/2006/table">
            <a:tbl>
              <a:tblPr firstRow="1" firstCol="1" bandRow="1">
                <a:tableStyleId>{5C22544A-7EE6-4342-B048-85BDC9FD1C3A}</a:tableStyleId>
              </a:tblPr>
              <a:tblGrid>
                <a:gridCol w="1206887"/>
                <a:gridCol w="1324307"/>
                <a:gridCol w="1130832"/>
                <a:gridCol w="1130832"/>
                <a:gridCol w="1240912"/>
              </a:tblGrid>
              <a:tr h="175299">
                <a:tc>
                  <a:txBody>
                    <a:bodyPr/>
                    <a:lstStyle/>
                    <a:p>
                      <a:pPr algn="ctr">
                        <a:lnSpc>
                          <a:spcPct val="150000"/>
                        </a:lnSpc>
                        <a:spcAft>
                          <a:spcPts val="1000"/>
                        </a:spcAft>
                      </a:pPr>
                      <a:r>
                        <a:rPr lang="es-EC" sz="1600">
                          <a:effectLst/>
                        </a:rPr>
                        <a:t>MARTES</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C" sz="1600">
                          <a:effectLst/>
                        </a:rPr>
                        <a:t>MIÉRCOLES</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C" sz="1600">
                          <a:effectLst/>
                        </a:rPr>
                        <a:t>JUEVES</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C" sz="1600">
                          <a:effectLst/>
                        </a:rPr>
                        <a:t>VIERNES</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C" sz="1600">
                          <a:effectLst/>
                        </a:rPr>
                        <a:t>SÁBADO</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1000"/>
                        </a:spcAft>
                      </a:pPr>
                      <a:r>
                        <a:rPr lang="es-EC" sz="1600">
                          <a:effectLst/>
                        </a:rPr>
                        <a:t>9,4 * 150</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C" sz="1600">
                          <a:effectLst/>
                        </a:rPr>
                        <a:t>9,1 * 130</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C" sz="1600">
                          <a:effectLst/>
                        </a:rPr>
                        <a:t>8,4 * 110</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C" sz="1600">
                          <a:effectLst/>
                        </a:rPr>
                        <a:t>6,2 * 100</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C" sz="1600">
                          <a:effectLst/>
                        </a:rPr>
                        <a:t>9,7 * 120</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1000"/>
                        </a:spcAft>
                      </a:pPr>
                      <a:r>
                        <a:rPr lang="es-EC" sz="1600">
                          <a:effectLst/>
                        </a:rPr>
                        <a:t>1417</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_tradnl" sz="1600">
                          <a:effectLst/>
                        </a:rPr>
                        <a:t>1177</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_tradnl" sz="1600">
                          <a:effectLst/>
                        </a:rPr>
                        <a:t>923</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_tradnl" sz="1600">
                          <a:effectLst/>
                        </a:rPr>
                        <a:t>617</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_tradnl" sz="1600" dirty="0">
                          <a:effectLst/>
                        </a:rPr>
                        <a:t>1160</a:t>
                      </a:r>
                      <a:endParaRPr lang="es-E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5" name="4 CuadroTexto"/>
          <p:cNvSpPr txBox="1"/>
          <p:nvPr/>
        </p:nvSpPr>
        <p:spPr>
          <a:xfrm>
            <a:off x="3605644" y="3964632"/>
            <a:ext cx="1937905" cy="830997"/>
          </a:xfrm>
          <a:prstGeom prst="rect">
            <a:avLst/>
          </a:prstGeom>
          <a:noFill/>
        </p:spPr>
        <p:txBody>
          <a:bodyPr wrap="square" rtlCol="0">
            <a:spAutoFit/>
          </a:bodyPr>
          <a:lstStyle/>
          <a:p>
            <a:pPr algn="ctr"/>
            <a:r>
              <a:rPr lang="es-EC" sz="2400" b="1" dirty="0" smtClean="0">
                <a:solidFill>
                  <a:srgbClr val="FF0000"/>
                </a:solidFill>
              </a:rPr>
              <a:t>1059 unidades</a:t>
            </a:r>
            <a:endParaRPr lang="es-EC" sz="2400" b="1" dirty="0">
              <a:solidFill>
                <a:srgbClr val="FF0000"/>
              </a:solidFill>
            </a:endParaRPr>
          </a:p>
        </p:txBody>
      </p:sp>
      <p:graphicFrame>
        <p:nvGraphicFramePr>
          <p:cNvPr id="4" name="3 Tabla"/>
          <p:cNvGraphicFramePr>
            <a:graphicFrameLocks noGrp="1"/>
          </p:cNvGraphicFramePr>
          <p:nvPr>
            <p:extLst>
              <p:ext uri="{D42A27DB-BD31-4B8C-83A1-F6EECF244321}">
                <p14:modId xmlns:p14="http://schemas.microsoft.com/office/powerpoint/2010/main" val="1255103154"/>
              </p:ext>
            </p:extLst>
          </p:nvPr>
        </p:nvGraphicFramePr>
        <p:xfrm>
          <a:off x="1126546" y="1802641"/>
          <a:ext cx="6896100" cy="4107174"/>
        </p:xfrm>
        <a:graphic>
          <a:graphicData uri="http://schemas.openxmlformats.org/drawingml/2006/table">
            <a:tbl>
              <a:tblPr firstRow="1" firstCol="1" bandRow="1">
                <a:tableStyleId>{5C22544A-7EE6-4342-B048-85BDC9FD1C3A}</a:tableStyleId>
              </a:tblPr>
              <a:tblGrid>
                <a:gridCol w="1716430"/>
                <a:gridCol w="2399965"/>
                <a:gridCol w="1266648"/>
                <a:gridCol w="1513057"/>
              </a:tblGrid>
              <a:tr h="0">
                <a:tc>
                  <a:txBody>
                    <a:bodyPr/>
                    <a:lstStyle/>
                    <a:p>
                      <a:pPr algn="ctr">
                        <a:lnSpc>
                          <a:spcPct val="150000"/>
                        </a:lnSpc>
                        <a:spcAft>
                          <a:spcPts val="1000"/>
                        </a:spcAft>
                      </a:pPr>
                      <a:r>
                        <a:rPr lang="es-EC" sz="1600" dirty="0">
                          <a:effectLst/>
                        </a:rPr>
                        <a:t>CARGA DIARIA (X)</a:t>
                      </a:r>
                      <a:endParaRPr lang="es-EC" sz="1600" dirty="0">
                        <a:effectLst/>
                        <a:latin typeface="Arial"/>
                        <a:ea typeface="Calibri"/>
                        <a:cs typeface="Times New Roman"/>
                      </a:endParaRPr>
                    </a:p>
                  </a:txBody>
                  <a:tcPr marL="68580" marR="68580" marT="0" marB="0"/>
                </a:tc>
                <a:tc>
                  <a:txBody>
                    <a:bodyPr/>
                    <a:lstStyle/>
                    <a:p>
                      <a:pPr algn="ctr">
                        <a:lnSpc>
                          <a:spcPct val="150000"/>
                        </a:lnSpc>
                        <a:spcAft>
                          <a:spcPts val="1000"/>
                        </a:spcAft>
                      </a:pPr>
                      <a:r>
                        <a:rPr lang="es-EC" sz="1600" dirty="0">
                          <a:effectLst/>
                        </a:rPr>
                        <a:t>CARGA DIARIA – </a:t>
                      </a:r>
                      <a:r>
                        <a:rPr lang="es-EC" sz="1600" dirty="0" smtClean="0">
                          <a:effectLst/>
                        </a:rPr>
                        <a:t>CARGA </a:t>
                      </a:r>
                      <a:r>
                        <a:rPr lang="es-EC" sz="1600" dirty="0">
                          <a:effectLst/>
                        </a:rPr>
                        <a:t>MEDIA SEMANAL                    (X – 1059)</a:t>
                      </a:r>
                      <a:endParaRPr lang="es-EC" sz="1600" dirty="0">
                        <a:effectLst/>
                        <a:latin typeface="Arial"/>
                        <a:ea typeface="Calibri"/>
                        <a:cs typeface="Times New Roman"/>
                      </a:endParaRPr>
                    </a:p>
                  </a:txBody>
                  <a:tcPr marL="68580" marR="68580" marT="0" marB="0"/>
                </a:tc>
                <a:tc gridSpan="2">
                  <a:txBody>
                    <a:bodyPr/>
                    <a:lstStyle/>
                    <a:p>
                      <a:pPr algn="ctr">
                        <a:lnSpc>
                          <a:spcPct val="150000"/>
                        </a:lnSpc>
                        <a:spcAft>
                          <a:spcPts val="1000"/>
                        </a:spcAft>
                      </a:pPr>
                      <a:r>
                        <a:rPr lang="es-EC" sz="1600" dirty="0">
                          <a:effectLst/>
                        </a:rPr>
                        <a:t>DIFERENCIA</a:t>
                      </a:r>
                      <a:r>
                        <a:rPr lang="es-EC" sz="1600" baseline="30000" dirty="0">
                          <a:effectLst/>
                        </a:rPr>
                        <a:t>2</a:t>
                      </a:r>
                      <a:endParaRPr lang="es-EC" sz="1600" dirty="0">
                        <a:effectLst/>
                      </a:endParaRPr>
                    </a:p>
                    <a:p>
                      <a:pPr algn="ctr">
                        <a:lnSpc>
                          <a:spcPct val="150000"/>
                        </a:lnSpc>
                        <a:spcAft>
                          <a:spcPts val="1000"/>
                        </a:spcAft>
                      </a:pPr>
                      <a:r>
                        <a:rPr lang="es-EC" sz="1600" dirty="0">
                          <a:effectLst/>
                        </a:rPr>
                        <a:t>d</a:t>
                      </a:r>
                      <a:r>
                        <a:rPr lang="es-EC" sz="1600" baseline="30000" dirty="0">
                          <a:effectLst/>
                        </a:rPr>
                        <a:t>2</a:t>
                      </a:r>
                      <a:r>
                        <a:rPr lang="es-EC" sz="1600" dirty="0">
                          <a:effectLst/>
                        </a:rPr>
                        <a:t> (d x d)</a:t>
                      </a:r>
                      <a:endParaRPr lang="es-EC" sz="1600" dirty="0">
                        <a:effectLst/>
                        <a:latin typeface="Arial"/>
                        <a:ea typeface="Calibri"/>
                        <a:cs typeface="Times New Roman"/>
                      </a:endParaRPr>
                    </a:p>
                  </a:txBody>
                  <a:tcPr marL="68580" marR="68580" marT="0" marB="0"/>
                </a:tc>
                <a:tc hMerge="1">
                  <a:txBody>
                    <a:bodyPr/>
                    <a:lstStyle/>
                    <a:p>
                      <a:endParaRPr lang="es-EC"/>
                    </a:p>
                  </a:txBody>
                  <a:tcPr/>
                </a:tc>
              </a:tr>
              <a:tr h="427884">
                <a:tc>
                  <a:txBody>
                    <a:bodyPr/>
                    <a:lstStyle/>
                    <a:p>
                      <a:pPr algn="ctr">
                        <a:lnSpc>
                          <a:spcPct val="150000"/>
                        </a:lnSpc>
                        <a:spcAft>
                          <a:spcPts val="1000"/>
                        </a:spcAft>
                      </a:pPr>
                      <a:r>
                        <a:rPr lang="es-EC" sz="1600">
                          <a:effectLst/>
                        </a:rPr>
                        <a:t>0</a:t>
                      </a:r>
                      <a:endParaRPr lang="es-EC" sz="1600">
                        <a:effectLst/>
                        <a:latin typeface="Arial"/>
                        <a:ea typeface="Calibri"/>
                        <a:cs typeface="Times New Roman"/>
                      </a:endParaRPr>
                    </a:p>
                  </a:txBody>
                  <a:tcPr marL="68580" marR="68580" marT="0" marB="0"/>
                </a:tc>
                <a:tc>
                  <a:txBody>
                    <a:bodyPr/>
                    <a:lstStyle/>
                    <a:p>
                      <a:pPr algn="ctr">
                        <a:lnSpc>
                          <a:spcPct val="150000"/>
                        </a:lnSpc>
                        <a:spcAft>
                          <a:spcPts val="1000"/>
                        </a:spcAft>
                      </a:pPr>
                      <a:r>
                        <a:rPr lang="es-EC" sz="1600" dirty="0">
                          <a:effectLst/>
                        </a:rPr>
                        <a:t>0 - 1059 = -1059</a:t>
                      </a:r>
                      <a:endParaRPr lang="es-EC" sz="1600" dirty="0">
                        <a:effectLst/>
                        <a:latin typeface="Arial"/>
                        <a:ea typeface="Calibri"/>
                        <a:cs typeface="Times New Roman"/>
                      </a:endParaRPr>
                    </a:p>
                  </a:txBody>
                  <a:tcPr marL="68580" marR="68580" marT="0" marB="0"/>
                </a:tc>
                <a:tc>
                  <a:txBody>
                    <a:bodyPr/>
                    <a:lstStyle/>
                    <a:p>
                      <a:pPr algn="ctr">
                        <a:lnSpc>
                          <a:spcPct val="150000"/>
                        </a:lnSpc>
                        <a:spcAft>
                          <a:spcPts val="1000"/>
                        </a:spcAft>
                      </a:pPr>
                      <a:r>
                        <a:rPr lang="es-EC" sz="1600">
                          <a:effectLst/>
                        </a:rPr>
                        <a:t>(-1059)</a:t>
                      </a:r>
                      <a:r>
                        <a:rPr lang="es-EC" sz="1600" baseline="30000">
                          <a:effectLst/>
                        </a:rPr>
                        <a:t>2</a:t>
                      </a:r>
                      <a:endParaRPr lang="es-EC" sz="1600">
                        <a:effectLst/>
                        <a:latin typeface="Arial"/>
                        <a:ea typeface="Calibri"/>
                        <a:cs typeface="Times New Roman"/>
                      </a:endParaRPr>
                    </a:p>
                  </a:txBody>
                  <a:tcPr marL="68580" marR="68580" marT="0" marB="0"/>
                </a:tc>
                <a:tc>
                  <a:txBody>
                    <a:bodyPr/>
                    <a:lstStyle/>
                    <a:p>
                      <a:pPr algn="ctr">
                        <a:lnSpc>
                          <a:spcPct val="150000"/>
                        </a:lnSpc>
                        <a:spcAft>
                          <a:spcPts val="1000"/>
                        </a:spcAft>
                      </a:pPr>
                      <a:r>
                        <a:rPr lang="es-EC" sz="1600">
                          <a:effectLst/>
                        </a:rPr>
                        <a:t>= 1121481</a:t>
                      </a:r>
                      <a:endParaRPr lang="es-EC" sz="1600">
                        <a:effectLst/>
                        <a:latin typeface="Arial"/>
                        <a:ea typeface="Calibri"/>
                        <a:cs typeface="Times New Roman"/>
                      </a:endParaRPr>
                    </a:p>
                  </a:txBody>
                  <a:tcPr marL="68580" marR="68580" marT="0" marB="0"/>
                </a:tc>
              </a:tr>
              <a:tr h="427884">
                <a:tc>
                  <a:txBody>
                    <a:bodyPr/>
                    <a:lstStyle/>
                    <a:p>
                      <a:pPr algn="ctr">
                        <a:lnSpc>
                          <a:spcPct val="150000"/>
                        </a:lnSpc>
                        <a:spcAft>
                          <a:spcPts val="1000"/>
                        </a:spcAft>
                      </a:pPr>
                      <a:r>
                        <a:rPr lang="es-EC" sz="1600">
                          <a:effectLst/>
                        </a:rPr>
                        <a:t>1417</a:t>
                      </a:r>
                      <a:endParaRPr lang="es-EC" sz="1600">
                        <a:effectLst/>
                        <a:latin typeface="Arial"/>
                        <a:ea typeface="Calibri"/>
                        <a:cs typeface="Times New Roman"/>
                      </a:endParaRPr>
                    </a:p>
                  </a:txBody>
                  <a:tcPr marL="68580" marR="68580" marT="0" marB="0"/>
                </a:tc>
                <a:tc>
                  <a:txBody>
                    <a:bodyPr/>
                    <a:lstStyle/>
                    <a:p>
                      <a:pPr algn="ctr">
                        <a:lnSpc>
                          <a:spcPct val="150000"/>
                        </a:lnSpc>
                        <a:spcAft>
                          <a:spcPts val="1000"/>
                        </a:spcAft>
                      </a:pPr>
                      <a:r>
                        <a:rPr lang="es-EC" sz="1600" dirty="0">
                          <a:effectLst/>
                        </a:rPr>
                        <a:t>1417 - 1059 = -358</a:t>
                      </a:r>
                      <a:endParaRPr lang="es-EC" sz="1600" dirty="0">
                        <a:effectLst/>
                        <a:latin typeface="Arial"/>
                        <a:ea typeface="Calibri"/>
                        <a:cs typeface="Times New Roman"/>
                      </a:endParaRPr>
                    </a:p>
                  </a:txBody>
                  <a:tcPr marL="68580" marR="68580" marT="0" marB="0"/>
                </a:tc>
                <a:tc>
                  <a:txBody>
                    <a:bodyPr/>
                    <a:lstStyle/>
                    <a:p>
                      <a:pPr algn="ctr">
                        <a:lnSpc>
                          <a:spcPct val="150000"/>
                        </a:lnSpc>
                        <a:spcAft>
                          <a:spcPts val="1000"/>
                        </a:spcAft>
                      </a:pPr>
                      <a:r>
                        <a:rPr lang="es-EC" sz="1600">
                          <a:effectLst/>
                        </a:rPr>
                        <a:t>(-358)</a:t>
                      </a:r>
                      <a:r>
                        <a:rPr lang="es-EC" sz="1600" baseline="30000">
                          <a:effectLst/>
                        </a:rPr>
                        <a:t>2</a:t>
                      </a:r>
                      <a:endParaRPr lang="es-EC" sz="1600">
                        <a:effectLst/>
                        <a:latin typeface="Arial"/>
                        <a:ea typeface="Calibri"/>
                        <a:cs typeface="Times New Roman"/>
                      </a:endParaRPr>
                    </a:p>
                  </a:txBody>
                  <a:tcPr marL="68580" marR="68580" marT="0" marB="0"/>
                </a:tc>
                <a:tc>
                  <a:txBody>
                    <a:bodyPr/>
                    <a:lstStyle/>
                    <a:p>
                      <a:pPr algn="ctr">
                        <a:lnSpc>
                          <a:spcPct val="150000"/>
                        </a:lnSpc>
                        <a:spcAft>
                          <a:spcPts val="1000"/>
                        </a:spcAft>
                      </a:pPr>
                      <a:r>
                        <a:rPr lang="es-EC" sz="1600">
                          <a:effectLst/>
                        </a:rPr>
                        <a:t>= 128164</a:t>
                      </a:r>
                      <a:endParaRPr lang="es-EC" sz="1600">
                        <a:effectLst/>
                        <a:latin typeface="Arial"/>
                        <a:ea typeface="Calibri"/>
                        <a:cs typeface="Times New Roman"/>
                      </a:endParaRPr>
                    </a:p>
                  </a:txBody>
                  <a:tcPr marL="68580" marR="68580" marT="0" marB="0"/>
                </a:tc>
              </a:tr>
              <a:tr h="442590">
                <a:tc>
                  <a:txBody>
                    <a:bodyPr/>
                    <a:lstStyle/>
                    <a:p>
                      <a:pPr algn="ctr">
                        <a:lnSpc>
                          <a:spcPct val="150000"/>
                        </a:lnSpc>
                        <a:spcAft>
                          <a:spcPts val="1000"/>
                        </a:spcAft>
                      </a:pPr>
                      <a:r>
                        <a:rPr lang="es-EC" sz="1600">
                          <a:effectLst/>
                        </a:rPr>
                        <a:t>1177</a:t>
                      </a:r>
                      <a:endParaRPr lang="es-EC" sz="1600">
                        <a:effectLst/>
                        <a:latin typeface="Arial"/>
                        <a:ea typeface="Calibri"/>
                        <a:cs typeface="Times New Roman"/>
                      </a:endParaRPr>
                    </a:p>
                  </a:txBody>
                  <a:tcPr marL="68580" marR="68580" marT="0" marB="0"/>
                </a:tc>
                <a:tc>
                  <a:txBody>
                    <a:bodyPr/>
                    <a:lstStyle/>
                    <a:p>
                      <a:pPr algn="ctr">
                        <a:lnSpc>
                          <a:spcPct val="150000"/>
                        </a:lnSpc>
                        <a:spcAft>
                          <a:spcPts val="1000"/>
                        </a:spcAft>
                      </a:pPr>
                      <a:r>
                        <a:rPr lang="es-EC" sz="1600">
                          <a:effectLst/>
                        </a:rPr>
                        <a:t>1177 – 1059 = -118</a:t>
                      </a:r>
                      <a:endParaRPr lang="es-EC" sz="1600">
                        <a:effectLst/>
                        <a:latin typeface="Arial"/>
                        <a:ea typeface="Calibri"/>
                        <a:cs typeface="Times New Roman"/>
                      </a:endParaRPr>
                    </a:p>
                  </a:txBody>
                  <a:tcPr marL="68580" marR="68580" marT="0" marB="0"/>
                </a:tc>
                <a:tc>
                  <a:txBody>
                    <a:bodyPr/>
                    <a:lstStyle/>
                    <a:p>
                      <a:pPr algn="ctr">
                        <a:lnSpc>
                          <a:spcPct val="150000"/>
                        </a:lnSpc>
                        <a:spcAft>
                          <a:spcPts val="1000"/>
                        </a:spcAft>
                      </a:pPr>
                      <a:r>
                        <a:rPr lang="es-EC" sz="1600">
                          <a:effectLst/>
                        </a:rPr>
                        <a:t>(-118)</a:t>
                      </a:r>
                      <a:r>
                        <a:rPr lang="es-EC" sz="1600" baseline="30000">
                          <a:effectLst/>
                        </a:rPr>
                        <a:t>2</a:t>
                      </a:r>
                      <a:endParaRPr lang="es-EC" sz="1600">
                        <a:effectLst/>
                        <a:latin typeface="Arial"/>
                        <a:ea typeface="Calibri"/>
                        <a:cs typeface="Times New Roman"/>
                      </a:endParaRPr>
                    </a:p>
                  </a:txBody>
                  <a:tcPr marL="68580" marR="68580" marT="0" marB="0"/>
                </a:tc>
                <a:tc>
                  <a:txBody>
                    <a:bodyPr/>
                    <a:lstStyle/>
                    <a:p>
                      <a:pPr algn="ctr">
                        <a:lnSpc>
                          <a:spcPct val="150000"/>
                        </a:lnSpc>
                        <a:spcAft>
                          <a:spcPts val="1000"/>
                        </a:spcAft>
                      </a:pPr>
                      <a:r>
                        <a:rPr lang="es-EC" sz="1600">
                          <a:effectLst/>
                        </a:rPr>
                        <a:t>= 13924</a:t>
                      </a:r>
                      <a:endParaRPr lang="es-EC" sz="1600">
                        <a:effectLst/>
                        <a:latin typeface="Arial"/>
                        <a:ea typeface="Calibri"/>
                        <a:cs typeface="Times New Roman"/>
                      </a:endParaRPr>
                    </a:p>
                  </a:txBody>
                  <a:tcPr marL="68580" marR="68580" marT="0" marB="0"/>
                </a:tc>
              </a:tr>
              <a:tr h="427884">
                <a:tc>
                  <a:txBody>
                    <a:bodyPr/>
                    <a:lstStyle/>
                    <a:p>
                      <a:pPr algn="ctr">
                        <a:lnSpc>
                          <a:spcPct val="150000"/>
                        </a:lnSpc>
                        <a:spcAft>
                          <a:spcPts val="1000"/>
                        </a:spcAft>
                      </a:pPr>
                      <a:r>
                        <a:rPr lang="es-EC" sz="1600">
                          <a:effectLst/>
                        </a:rPr>
                        <a:t>923</a:t>
                      </a:r>
                      <a:endParaRPr lang="es-EC" sz="1600">
                        <a:effectLst/>
                        <a:latin typeface="Arial"/>
                        <a:ea typeface="Calibri"/>
                        <a:cs typeface="Times New Roman"/>
                      </a:endParaRPr>
                    </a:p>
                  </a:txBody>
                  <a:tcPr marL="68580" marR="68580" marT="0" marB="0"/>
                </a:tc>
                <a:tc>
                  <a:txBody>
                    <a:bodyPr/>
                    <a:lstStyle/>
                    <a:p>
                      <a:pPr algn="ctr">
                        <a:lnSpc>
                          <a:spcPct val="150000"/>
                        </a:lnSpc>
                        <a:spcAft>
                          <a:spcPts val="1000"/>
                        </a:spcAft>
                      </a:pPr>
                      <a:r>
                        <a:rPr lang="es-EC" sz="1600">
                          <a:effectLst/>
                        </a:rPr>
                        <a:t>923 - 1059 = 136</a:t>
                      </a:r>
                      <a:endParaRPr lang="es-EC" sz="1600">
                        <a:effectLst/>
                        <a:latin typeface="Arial"/>
                        <a:ea typeface="Calibri"/>
                        <a:cs typeface="Times New Roman"/>
                      </a:endParaRPr>
                    </a:p>
                  </a:txBody>
                  <a:tcPr marL="68580" marR="68580" marT="0" marB="0"/>
                </a:tc>
                <a:tc>
                  <a:txBody>
                    <a:bodyPr/>
                    <a:lstStyle/>
                    <a:p>
                      <a:pPr algn="ctr">
                        <a:lnSpc>
                          <a:spcPct val="150000"/>
                        </a:lnSpc>
                        <a:spcAft>
                          <a:spcPts val="1000"/>
                        </a:spcAft>
                      </a:pPr>
                      <a:r>
                        <a:rPr lang="es-EC" sz="1600">
                          <a:effectLst/>
                        </a:rPr>
                        <a:t>(136)</a:t>
                      </a:r>
                      <a:r>
                        <a:rPr lang="es-EC" sz="1600" baseline="30000">
                          <a:effectLst/>
                        </a:rPr>
                        <a:t>2</a:t>
                      </a:r>
                      <a:endParaRPr lang="es-EC" sz="1600">
                        <a:effectLst/>
                        <a:latin typeface="Arial"/>
                        <a:ea typeface="Calibri"/>
                        <a:cs typeface="Times New Roman"/>
                      </a:endParaRPr>
                    </a:p>
                  </a:txBody>
                  <a:tcPr marL="68580" marR="68580" marT="0" marB="0"/>
                </a:tc>
                <a:tc>
                  <a:txBody>
                    <a:bodyPr/>
                    <a:lstStyle/>
                    <a:p>
                      <a:pPr algn="ctr">
                        <a:lnSpc>
                          <a:spcPct val="150000"/>
                        </a:lnSpc>
                        <a:spcAft>
                          <a:spcPts val="1000"/>
                        </a:spcAft>
                      </a:pPr>
                      <a:r>
                        <a:rPr lang="es-EC" sz="1600">
                          <a:effectLst/>
                        </a:rPr>
                        <a:t>= 18496</a:t>
                      </a:r>
                      <a:endParaRPr lang="es-EC" sz="1600">
                        <a:effectLst/>
                        <a:latin typeface="Arial"/>
                        <a:ea typeface="Calibri"/>
                        <a:cs typeface="Times New Roman"/>
                      </a:endParaRPr>
                    </a:p>
                  </a:txBody>
                  <a:tcPr marL="68580" marR="68580" marT="0" marB="0"/>
                </a:tc>
              </a:tr>
              <a:tr h="427884">
                <a:tc>
                  <a:txBody>
                    <a:bodyPr/>
                    <a:lstStyle/>
                    <a:p>
                      <a:pPr algn="ctr">
                        <a:lnSpc>
                          <a:spcPct val="150000"/>
                        </a:lnSpc>
                        <a:spcAft>
                          <a:spcPts val="1000"/>
                        </a:spcAft>
                      </a:pPr>
                      <a:r>
                        <a:rPr lang="es-EC" sz="1600">
                          <a:effectLst/>
                        </a:rPr>
                        <a:t>617</a:t>
                      </a:r>
                      <a:endParaRPr lang="es-EC" sz="1600">
                        <a:effectLst/>
                        <a:latin typeface="Arial"/>
                        <a:ea typeface="Calibri"/>
                        <a:cs typeface="Times New Roman"/>
                      </a:endParaRPr>
                    </a:p>
                  </a:txBody>
                  <a:tcPr marL="68580" marR="68580" marT="0" marB="0"/>
                </a:tc>
                <a:tc>
                  <a:txBody>
                    <a:bodyPr/>
                    <a:lstStyle/>
                    <a:p>
                      <a:pPr algn="ctr">
                        <a:lnSpc>
                          <a:spcPct val="150000"/>
                        </a:lnSpc>
                        <a:spcAft>
                          <a:spcPts val="1000"/>
                        </a:spcAft>
                      </a:pPr>
                      <a:r>
                        <a:rPr lang="es-EC" sz="1600">
                          <a:effectLst/>
                        </a:rPr>
                        <a:t>617 - 1059 = 442</a:t>
                      </a:r>
                      <a:endParaRPr lang="es-EC" sz="1600">
                        <a:effectLst/>
                        <a:latin typeface="Arial"/>
                        <a:ea typeface="Calibri"/>
                        <a:cs typeface="Times New Roman"/>
                      </a:endParaRPr>
                    </a:p>
                  </a:txBody>
                  <a:tcPr marL="68580" marR="68580" marT="0" marB="0"/>
                </a:tc>
                <a:tc>
                  <a:txBody>
                    <a:bodyPr/>
                    <a:lstStyle/>
                    <a:p>
                      <a:pPr algn="ctr">
                        <a:lnSpc>
                          <a:spcPct val="150000"/>
                        </a:lnSpc>
                        <a:spcAft>
                          <a:spcPts val="1000"/>
                        </a:spcAft>
                      </a:pPr>
                      <a:r>
                        <a:rPr lang="es-EC" sz="1600">
                          <a:effectLst/>
                        </a:rPr>
                        <a:t>(442)</a:t>
                      </a:r>
                      <a:r>
                        <a:rPr lang="es-EC" sz="1600" baseline="30000">
                          <a:effectLst/>
                        </a:rPr>
                        <a:t>2</a:t>
                      </a:r>
                      <a:endParaRPr lang="es-EC" sz="1600">
                        <a:effectLst/>
                        <a:latin typeface="Arial"/>
                        <a:ea typeface="Calibri"/>
                        <a:cs typeface="Times New Roman"/>
                      </a:endParaRPr>
                    </a:p>
                  </a:txBody>
                  <a:tcPr marL="68580" marR="68580" marT="0" marB="0"/>
                </a:tc>
                <a:tc>
                  <a:txBody>
                    <a:bodyPr/>
                    <a:lstStyle/>
                    <a:p>
                      <a:pPr algn="ctr">
                        <a:lnSpc>
                          <a:spcPct val="150000"/>
                        </a:lnSpc>
                        <a:spcAft>
                          <a:spcPts val="1000"/>
                        </a:spcAft>
                      </a:pPr>
                      <a:r>
                        <a:rPr lang="es-EC" sz="1600">
                          <a:effectLst/>
                        </a:rPr>
                        <a:t>= 195364</a:t>
                      </a:r>
                      <a:endParaRPr lang="es-EC" sz="1600">
                        <a:effectLst/>
                        <a:latin typeface="Arial"/>
                        <a:ea typeface="Calibri"/>
                        <a:cs typeface="Times New Roman"/>
                      </a:endParaRPr>
                    </a:p>
                  </a:txBody>
                  <a:tcPr marL="68580" marR="68580" marT="0" marB="0"/>
                </a:tc>
              </a:tr>
              <a:tr h="427884">
                <a:tc>
                  <a:txBody>
                    <a:bodyPr/>
                    <a:lstStyle/>
                    <a:p>
                      <a:pPr algn="ctr">
                        <a:lnSpc>
                          <a:spcPct val="150000"/>
                        </a:lnSpc>
                        <a:spcAft>
                          <a:spcPts val="1000"/>
                        </a:spcAft>
                      </a:pPr>
                      <a:r>
                        <a:rPr lang="es-EC" sz="1600">
                          <a:effectLst/>
                        </a:rPr>
                        <a:t>1160</a:t>
                      </a:r>
                      <a:endParaRPr lang="es-EC" sz="1600">
                        <a:effectLst/>
                        <a:latin typeface="Arial"/>
                        <a:ea typeface="Calibri"/>
                        <a:cs typeface="Times New Roman"/>
                      </a:endParaRPr>
                    </a:p>
                  </a:txBody>
                  <a:tcPr marL="68580" marR="68580" marT="0" marB="0"/>
                </a:tc>
                <a:tc>
                  <a:txBody>
                    <a:bodyPr/>
                    <a:lstStyle/>
                    <a:p>
                      <a:pPr algn="ctr">
                        <a:lnSpc>
                          <a:spcPct val="150000"/>
                        </a:lnSpc>
                        <a:spcAft>
                          <a:spcPts val="1000"/>
                        </a:spcAft>
                      </a:pPr>
                      <a:r>
                        <a:rPr lang="es-EC" sz="1600">
                          <a:effectLst/>
                        </a:rPr>
                        <a:t>1160 - 1059 = -101</a:t>
                      </a:r>
                      <a:endParaRPr lang="es-EC" sz="1600">
                        <a:effectLst/>
                        <a:latin typeface="Arial"/>
                        <a:ea typeface="Calibri"/>
                        <a:cs typeface="Times New Roman"/>
                      </a:endParaRPr>
                    </a:p>
                  </a:txBody>
                  <a:tcPr marL="68580" marR="68580" marT="0" marB="0"/>
                </a:tc>
                <a:tc>
                  <a:txBody>
                    <a:bodyPr/>
                    <a:lstStyle/>
                    <a:p>
                      <a:pPr algn="ctr">
                        <a:lnSpc>
                          <a:spcPct val="150000"/>
                        </a:lnSpc>
                        <a:spcAft>
                          <a:spcPts val="1000"/>
                        </a:spcAft>
                      </a:pPr>
                      <a:r>
                        <a:rPr lang="es-EC" sz="1600">
                          <a:effectLst/>
                        </a:rPr>
                        <a:t>(-101)</a:t>
                      </a:r>
                      <a:r>
                        <a:rPr lang="es-EC" sz="1600" baseline="30000">
                          <a:effectLst/>
                        </a:rPr>
                        <a:t>2</a:t>
                      </a:r>
                      <a:endParaRPr lang="es-EC" sz="1600">
                        <a:effectLst/>
                        <a:latin typeface="Arial"/>
                        <a:ea typeface="Calibri"/>
                        <a:cs typeface="Times New Roman"/>
                      </a:endParaRPr>
                    </a:p>
                  </a:txBody>
                  <a:tcPr marL="68580" marR="68580" marT="0" marB="0"/>
                </a:tc>
                <a:tc>
                  <a:txBody>
                    <a:bodyPr/>
                    <a:lstStyle/>
                    <a:p>
                      <a:pPr algn="ctr">
                        <a:lnSpc>
                          <a:spcPct val="150000"/>
                        </a:lnSpc>
                        <a:spcAft>
                          <a:spcPts val="1000"/>
                        </a:spcAft>
                      </a:pPr>
                      <a:r>
                        <a:rPr lang="es-EC" sz="1600">
                          <a:effectLst/>
                        </a:rPr>
                        <a:t>= 10201</a:t>
                      </a:r>
                      <a:endParaRPr lang="es-EC" sz="1600">
                        <a:effectLst/>
                        <a:latin typeface="Arial"/>
                        <a:ea typeface="Calibri"/>
                        <a:cs typeface="Times New Roman"/>
                      </a:endParaRPr>
                    </a:p>
                  </a:txBody>
                  <a:tcPr marL="68580" marR="68580" marT="0" marB="0"/>
                </a:tc>
              </a:tr>
              <a:tr h="427884">
                <a:tc>
                  <a:txBody>
                    <a:bodyPr/>
                    <a:lstStyle/>
                    <a:p>
                      <a:pPr algn="ctr">
                        <a:lnSpc>
                          <a:spcPct val="150000"/>
                        </a:lnSpc>
                        <a:spcAft>
                          <a:spcPts val="1000"/>
                        </a:spcAft>
                      </a:pPr>
                      <a:r>
                        <a:rPr lang="es-EC" sz="1600">
                          <a:effectLst/>
                        </a:rPr>
                        <a:t>0</a:t>
                      </a:r>
                      <a:endParaRPr lang="es-EC" sz="1600">
                        <a:effectLst/>
                        <a:latin typeface="Arial"/>
                        <a:ea typeface="Calibri"/>
                        <a:cs typeface="Times New Roman"/>
                      </a:endParaRPr>
                    </a:p>
                  </a:txBody>
                  <a:tcPr marL="68580" marR="68580" marT="0" marB="0"/>
                </a:tc>
                <a:tc>
                  <a:txBody>
                    <a:bodyPr/>
                    <a:lstStyle/>
                    <a:p>
                      <a:pPr algn="ctr">
                        <a:lnSpc>
                          <a:spcPct val="150000"/>
                        </a:lnSpc>
                        <a:spcAft>
                          <a:spcPts val="1000"/>
                        </a:spcAft>
                      </a:pPr>
                      <a:r>
                        <a:rPr lang="es-EC" sz="1600">
                          <a:effectLst/>
                        </a:rPr>
                        <a:t>0 - 1059 = -1059</a:t>
                      </a:r>
                      <a:endParaRPr lang="es-EC" sz="1600">
                        <a:effectLst/>
                        <a:latin typeface="Arial"/>
                        <a:ea typeface="Calibri"/>
                        <a:cs typeface="Times New Roman"/>
                      </a:endParaRPr>
                    </a:p>
                  </a:txBody>
                  <a:tcPr marL="68580" marR="68580" marT="0" marB="0"/>
                </a:tc>
                <a:tc>
                  <a:txBody>
                    <a:bodyPr/>
                    <a:lstStyle/>
                    <a:p>
                      <a:pPr algn="ctr">
                        <a:lnSpc>
                          <a:spcPct val="150000"/>
                        </a:lnSpc>
                        <a:spcAft>
                          <a:spcPts val="1000"/>
                        </a:spcAft>
                      </a:pPr>
                      <a:r>
                        <a:rPr lang="es-EC" sz="1600">
                          <a:effectLst/>
                        </a:rPr>
                        <a:t>(-1059)</a:t>
                      </a:r>
                      <a:r>
                        <a:rPr lang="es-EC" sz="1600" baseline="30000">
                          <a:effectLst/>
                        </a:rPr>
                        <a:t>2</a:t>
                      </a:r>
                      <a:endParaRPr lang="es-EC" sz="1600">
                        <a:effectLst/>
                        <a:latin typeface="Arial"/>
                        <a:ea typeface="Calibri"/>
                        <a:cs typeface="Times New Roman"/>
                      </a:endParaRPr>
                    </a:p>
                  </a:txBody>
                  <a:tcPr marL="68580" marR="68580" marT="0" marB="0"/>
                </a:tc>
                <a:tc>
                  <a:txBody>
                    <a:bodyPr/>
                    <a:lstStyle/>
                    <a:p>
                      <a:pPr algn="ctr">
                        <a:lnSpc>
                          <a:spcPct val="150000"/>
                        </a:lnSpc>
                        <a:spcAft>
                          <a:spcPts val="1000"/>
                        </a:spcAft>
                      </a:pPr>
                      <a:r>
                        <a:rPr lang="es-EC" sz="1600" dirty="0">
                          <a:effectLst/>
                        </a:rPr>
                        <a:t>= 1121481</a:t>
                      </a:r>
                      <a:endParaRPr lang="es-EC" sz="1600" dirty="0">
                        <a:effectLst/>
                        <a:latin typeface="Arial"/>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192317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normAutofit fontScale="90000"/>
          </a:bodyPr>
          <a:lstStyle/>
          <a:p>
            <a:r>
              <a:rPr lang="es-ES" dirty="0" smtClean="0">
                <a:solidFill>
                  <a:srgbClr val="0070C0"/>
                </a:solidFill>
              </a:rPr>
              <a:t>ANÁLISIS DE VOLUMEN DE ENTRENAMIENTO</a:t>
            </a:r>
            <a:endParaRPr lang="es-ES" dirty="0">
              <a:solidFill>
                <a:srgbClr val="0070C0"/>
              </a:solidFill>
            </a:endParaRPr>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sp>
        <p:nvSpPr>
          <p:cNvPr id="3" name="2 Marcador de contenido"/>
          <p:cNvSpPr>
            <a:spLocks noGrp="1"/>
          </p:cNvSpPr>
          <p:nvPr>
            <p:ph idx="1"/>
          </p:nvPr>
        </p:nvSpPr>
        <p:spPr>
          <a:xfrm>
            <a:off x="663913" y="2096163"/>
            <a:ext cx="8229600" cy="4525963"/>
          </a:xfrm>
        </p:spPr>
        <p:txBody>
          <a:bodyPr>
            <a:normAutofit/>
          </a:bodyPr>
          <a:lstStyle/>
          <a:p>
            <a:r>
              <a:rPr lang="es-ES" dirty="0"/>
              <a:t>∑ = (</a:t>
            </a:r>
            <a:r>
              <a:rPr lang="es-EC" dirty="0"/>
              <a:t>1121481 + 128164 + 13924  + 18496 + 195364 + 10201 + 1121481) = 2609111</a:t>
            </a:r>
          </a:p>
          <a:p>
            <a:r>
              <a:rPr lang="es-EC" dirty="0"/>
              <a:t>N = Número de días (7) -&gt; N – 2 (días no entrenados) = 5</a:t>
            </a:r>
          </a:p>
          <a:p>
            <a:r>
              <a:rPr lang="es-EC" dirty="0"/>
              <a:t>SD = √(2609111/5) = 722,37</a:t>
            </a:r>
          </a:p>
          <a:p>
            <a:endParaRPr lang="es-EC" dirty="0"/>
          </a:p>
        </p:txBody>
      </p:sp>
      <p:sp>
        <p:nvSpPr>
          <p:cNvPr id="4" name="3 Rectángulo"/>
          <p:cNvSpPr/>
          <p:nvPr/>
        </p:nvSpPr>
        <p:spPr>
          <a:xfrm>
            <a:off x="617386" y="5696117"/>
            <a:ext cx="7829029" cy="646331"/>
          </a:xfrm>
          <a:prstGeom prst="rect">
            <a:avLst/>
          </a:prstGeom>
        </p:spPr>
        <p:txBody>
          <a:bodyPr wrap="square">
            <a:spAutoFit/>
          </a:bodyPr>
          <a:lstStyle/>
          <a:p>
            <a:r>
              <a:rPr lang="es-EC" b="1" dirty="0"/>
              <a:t>Barbero, J. C. (12 de Marzo de 2007). </a:t>
            </a:r>
            <a:r>
              <a:rPr lang="es-EC" b="1" i="1" dirty="0"/>
              <a:t>Monitorización del entrenamiento en deportes de equipo.</a:t>
            </a:r>
            <a:r>
              <a:rPr lang="es-EC" b="1" dirty="0"/>
              <a:t> Recuperado el 8 de Julio de 2013, de EF Deportes</a:t>
            </a:r>
          </a:p>
        </p:txBody>
      </p:sp>
    </p:spTree>
    <p:extLst>
      <p:ext uri="{BB962C8B-B14F-4D97-AF65-F5344CB8AC3E}">
        <p14:creationId xmlns:p14="http://schemas.microsoft.com/office/powerpoint/2010/main" val="27992144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normAutofit fontScale="90000"/>
          </a:bodyPr>
          <a:lstStyle/>
          <a:p>
            <a:r>
              <a:rPr lang="es-ES" dirty="0" smtClean="0">
                <a:solidFill>
                  <a:srgbClr val="0070C0"/>
                </a:solidFill>
              </a:rPr>
              <a:t>ANÁLISIS DE VOLUMEN DE ENTRENAMIENTO</a:t>
            </a:r>
            <a:endParaRPr lang="es-ES" dirty="0">
              <a:solidFill>
                <a:srgbClr val="0070C0"/>
              </a:solidFill>
            </a:endParaRPr>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sp>
        <p:nvSpPr>
          <p:cNvPr id="3" name="Marcador de contenido 2"/>
          <p:cNvSpPr>
            <a:spLocks noGrp="1"/>
          </p:cNvSpPr>
          <p:nvPr>
            <p:ph idx="1"/>
          </p:nvPr>
        </p:nvSpPr>
        <p:spPr>
          <a:xfrm>
            <a:off x="457200" y="1946865"/>
            <a:ext cx="8229600" cy="4525963"/>
          </a:xfrm>
        </p:spPr>
        <p:txBody>
          <a:bodyPr>
            <a:normAutofit/>
          </a:bodyPr>
          <a:lstStyle/>
          <a:p>
            <a:r>
              <a:rPr lang="es-EC" b="1" dirty="0"/>
              <a:t>ÍNDICE DE MONOTONÍA</a:t>
            </a:r>
            <a:r>
              <a:rPr lang="es-EC" dirty="0"/>
              <a:t> = 1059/722,37 = 1,47</a:t>
            </a:r>
          </a:p>
          <a:p>
            <a:r>
              <a:rPr lang="es-EC" b="1" dirty="0"/>
              <a:t>FATIGA DEL ENTRENAMIENTO</a:t>
            </a:r>
            <a:r>
              <a:rPr lang="es-EC" dirty="0"/>
              <a:t> = SUMA DE LA CARGA x ÍNDICE DE MONOTONÍA</a:t>
            </a:r>
          </a:p>
          <a:p>
            <a:r>
              <a:rPr lang="es-EC" dirty="0"/>
              <a:t>(1417 + 1177 + 923 + 617 + 1160) x 1,47 = 7783,65 </a:t>
            </a:r>
            <a:r>
              <a:rPr lang="es-EC" dirty="0" smtClean="0"/>
              <a:t>unidades</a:t>
            </a:r>
            <a:endParaRPr lang="es-EC" dirty="0"/>
          </a:p>
          <a:p>
            <a:pPr marL="0" indent="0">
              <a:buNone/>
            </a:pPr>
            <a:endParaRPr lang="es-ES" dirty="0" smtClean="0"/>
          </a:p>
        </p:txBody>
      </p:sp>
      <p:sp>
        <p:nvSpPr>
          <p:cNvPr id="4" name="3 Rectángulo"/>
          <p:cNvSpPr/>
          <p:nvPr/>
        </p:nvSpPr>
        <p:spPr>
          <a:xfrm>
            <a:off x="641445" y="5569989"/>
            <a:ext cx="7991624" cy="646331"/>
          </a:xfrm>
          <a:prstGeom prst="rect">
            <a:avLst/>
          </a:prstGeom>
        </p:spPr>
        <p:txBody>
          <a:bodyPr wrap="square">
            <a:spAutoFit/>
          </a:bodyPr>
          <a:lstStyle/>
          <a:p>
            <a:r>
              <a:rPr lang="es-EC" b="1" dirty="0"/>
              <a:t>Foster, C. (12 de Febrero de 2001). </a:t>
            </a:r>
            <a:r>
              <a:rPr lang="en-US" b="1" i="1" dirty="0"/>
              <a:t>A New Approach to Monitoring Exercise </a:t>
            </a:r>
            <a:r>
              <a:rPr lang="en-US" b="1" i="1" dirty="0" smtClean="0"/>
              <a:t>Training. </a:t>
            </a:r>
            <a:r>
              <a:rPr lang="en-US" b="1" dirty="0" smtClean="0"/>
              <a:t>Journal </a:t>
            </a:r>
            <a:r>
              <a:rPr lang="en-US" b="1" dirty="0"/>
              <a:t>of </a:t>
            </a:r>
            <a:r>
              <a:rPr lang="en-US" b="1" dirty="0" err="1"/>
              <a:t>Strenght</a:t>
            </a:r>
            <a:r>
              <a:rPr lang="en-US" b="1" dirty="0"/>
              <a:t> and Conditioning Research</a:t>
            </a:r>
            <a:endParaRPr lang="es-ES" b="1" dirty="0"/>
          </a:p>
        </p:txBody>
      </p:sp>
    </p:spTree>
    <p:extLst>
      <p:ext uri="{BB962C8B-B14F-4D97-AF65-F5344CB8AC3E}">
        <p14:creationId xmlns:p14="http://schemas.microsoft.com/office/powerpoint/2010/main" val="27214712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normAutofit/>
          </a:bodyPr>
          <a:lstStyle/>
          <a:p>
            <a:r>
              <a:rPr lang="es-ES" dirty="0" smtClean="0">
                <a:solidFill>
                  <a:srgbClr val="0070C0"/>
                </a:solidFill>
              </a:rPr>
              <a:t>FACTOR BIOMECÁNICO</a:t>
            </a:r>
            <a:endParaRPr lang="es-ES" dirty="0">
              <a:solidFill>
                <a:srgbClr val="0070C0"/>
              </a:solidFill>
            </a:endParaRPr>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sp>
        <p:nvSpPr>
          <p:cNvPr id="3" name="Marcador de contenido 2"/>
          <p:cNvSpPr>
            <a:spLocks noGrp="1"/>
          </p:cNvSpPr>
          <p:nvPr>
            <p:ph idx="1"/>
          </p:nvPr>
        </p:nvSpPr>
        <p:spPr>
          <a:xfrm>
            <a:off x="457200" y="1915333"/>
            <a:ext cx="8229600" cy="4525963"/>
          </a:xfrm>
        </p:spPr>
        <p:txBody>
          <a:bodyPr>
            <a:normAutofit/>
          </a:bodyPr>
          <a:lstStyle/>
          <a:p>
            <a:r>
              <a:rPr lang="es-EC" dirty="0" smtClean="0"/>
              <a:t>Este modelo lo presenta (</a:t>
            </a:r>
            <a:r>
              <a:rPr lang="es-EC" dirty="0" err="1" smtClean="0"/>
              <a:t>Oatis</a:t>
            </a:r>
            <a:r>
              <a:rPr lang="es-EC" dirty="0" smtClean="0"/>
              <a:t>, 2009), con bases de </a:t>
            </a:r>
            <a:r>
              <a:rPr lang="es-ES" dirty="0"/>
              <a:t>(</a:t>
            </a:r>
            <a:r>
              <a:rPr lang="es-ES" dirty="0" err="1"/>
              <a:t>Braune</a:t>
            </a:r>
            <a:r>
              <a:rPr lang="es-ES" dirty="0"/>
              <a:t> &amp; Fischer, </a:t>
            </a:r>
            <a:r>
              <a:rPr lang="es-ES" dirty="0" smtClean="0"/>
              <a:t>2009) y geometría de (</a:t>
            </a:r>
            <a:r>
              <a:rPr lang="es-ES" dirty="0" err="1" smtClean="0"/>
              <a:t>Buford</a:t>
            </a:r>
            <a:r>
              <a:rPr lang="es-ES" dirty="0"/>
              <a:t> </a:t>
            </a:r>
            <a:r>
              <a:rPr lang="es-ES" dirty="0" smtClean="0"/>
              <a:t>y otros, 2002);</a:t>
            </a:r>
            <a:r>
              <a:rPr lang="es-EC" dirty="0" smtClean="0"/>
              <a:t> En una deportista de 172 de altura con 65 kilos de peso y un peso de 10 libras en su tobillo, ejerciendo 1,04 veces su propio peso.</a:t>
            </a:r>
            <a:endParaRPr lang="es-EC" dirty="0"/>
          </a:p>
          <a:p>
            <a:pPr marL="0" indent="0">
              <a:buNone/>
            </a:pPr>
            <a:endParaRPr lang="es-ES" dirty="0"/>
          </a:p>
        </p:txBody>
      </p:sp>
    </p:spTree>
    <p:extLst>
      <p:ext uri="{BB962C8B-B14F-4D97-AF65-F5344CB8AC3E}">
        <p14:creationId xmlns:p14="http://schemas.microsoft.com/office/powerpoint/2010/main" val="24748675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normAutofit/>
          </a:bodyPr>
          <a:lstStyle/>
          <a:p>
            <a:r>
              <a:rPr lang="es-ES" dirty="0" smtClean="0">
                <a:solidFill>
                  <a:srgbClr val="0070C0"/>
                </a:solidFill>
              </a:rPr>
              <a:t>FACTOR BIOMECÁNICO</a:t>
            </a:r>
            <a:endParaRPr lang="es-ES" dirty="0">
              <a:solidFill>
                <a:srgbClr val="0070C0"/>
              </a:solidFill>
            </a:endParaRPr>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sp>
        <p:nvSpPr>
          <p:cNvPr id="3" name="Marcador de contenido 2"/>
          <p:cNvSpPr>
            <a:spLocks noGrp="1"/>
          </p:cNvSpPr>
          <p:nvPr>
            <p:ph idx="1"/>
          </p:nvPr>
        </p:nvSpPr>
        <p:spPr>
          <a:xfrm>
            <a:off x="457200" y="1915333"/>
            <a:ext cx="8229600" cy="4525963"/>
          </a:xfrm>
        </p:spPr>
        <p:txBody>
          <a:bodyPr>
            <a:normAutofit fontScale="77500" lnSpcReduction="20000"/>
          </a:bodyPr>
          <a:lstStyle/>
          <a:p>
            <a:r>
              <a:rPr lang="es-EC" dirty="0" smtClean="0"/>
              <a:t>Peso </a:t>
            </a:r>
            <a:r>
              <a:rPr lang="es-EC" dirty="0"/>
              <a:t>de la  pierna es igual al 6% del propio peso </a:t>
            </a:r>
          </a:p>
          <a:p>
            <a:r>
              <a:rPr lang="es-EC" dirty="0"/>
              <a:t>Peso sobre el tobillo = 30 libras </a:t>
            </a:r>
            <a:r>
              <a:rPr lang="es-EC" dirty="0" err="1"/>
              <a:t>equivalante</a:t>
            </a:r>
            <a:r>
              <a:rPr lang="es-EC" dirty="0"/>
              <a:t> a 133,5 </a:t>
            </a:r>
            <a:r>
              <a:rPr lang="es-EC" dirty="0" err="1"/>
              <a:t>Newtons</a:t>
            </a:r>
            <a:endParaRPr lang="es-EC" dirty="0"/>
          </a:p>
          <a:p>
            <a:r>
              <a:rPr lang="es-EC" dirty="0"/>
              <a:t>Longitud de pierna = es aproximadamente el 29% de la altura</a:t>
            </a:r>
          </a:p>
          <a:p>
            <a:r>
              <a:rPr lang="es-EC" dirty="0"/>
              <a:t>Punto de equilibrio de la pierna se localiza al 61% de la longitud del miembro.</a:t>
            </a:r>
          </a:p>
          <a:p>
            <a:r>
              <a:rPr lang="es-EC" dirty="0"/>
              <a:t>El peso se lo ubica en un valor aproximado del 88% de la longitud de la pierna desde la articulación de la rodilla.</a:t>
            </a:r>
          </a:p>
          <a:p>
            <a:r>
              <a:rPr lang="es-EC" dirty="0"/>
              <a:t>Y el brazo del momento tiene un valor constante de 4 cm en 30 grados de flexión (varía acorde al grado de ejecución del ejercicio).</a:t>
            </a:r>
          </a:p>
          <a:p>
            <a:pPr marL="0" indent="0">
              <a:buNone/>
            </a:pPr>
            <a:endParaRPr lang="es-ES" dirty="0"/>
          </a:p>
        </p:txBody>
      </p:sp>
    </p:spTree>
    <p:extLst>
      <p:ext uri="{BB962C8B-B14F-4D97-AF65-F5344CB8AC3E}">
        <p14:creationId xmlns:p14="http://schemas.microsoft.com/office/powerpoint/2010/main" val="24051157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2" name="Picture 8" descr="http://www.seedofspeed.com/Carring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8199" y="4395950"/>
            <a:ext cx="2635879" cy="1360454"/>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457200" y="602184"/>
            <a:ext cx="8229600" cy="1143000"/>
          </a:xfrm>
        </p:spPr>
        <p:txBody>
          <a:bodyPr/>
          <a:lstStyle/>
          <a:p>
            <a:r>
              <a:rPr lang="es-ES" dirty="0" smtClean="0">
                <a:solidFill>
                  <a:srgbClr val="0070C0"/>
                </a:solidFill>
              </a:rPr>
              <a:t>PLANTEAMIENTO DEL PROBLEMA</a:t>
            </a:r>
            <a:endParaRPr lang="es-ES" dirty="0">
              <a:solidFill>
                <a:srgbClr val="0070C0"/>
              </a:solidFill>
            </a:endParaRPr>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sp>
        <p:nvSpPr>
          <p:cNvPr id="5" name="AutoShape 4" descr="data:image/jpeg;base64,/9j/4AAQSkZJRgABAQAAAQABAAD/2wCEAAkGBhQSERUUEhQUFBQUFxQXFxgXFBcVFBUUFxgXFBUWFRQXHCYeFxkjHBQUHy8gJCcpLCwsFx4xNTAqNSYsLCkBCQoKDgwOGg8PGi0kHyQpLCksLCkpKSwpKSwsLCwsLCksLCwsLCwsLCwpLCksLCksLCwsLCwsLCwsKSwsLCwsLP/AABEIALkBEAMBIgACEQEDEQH/xAAcAAABBQEBAQAAAAAAAAAAAAAAAgMEBgcFAQj/xABEEAABBAADBQQHAwkIAgMAAAABAAIDEQQSIQUGMUFREyJhcQcjgZGhscEkMvAUM0JScnOCktEWJWJjorLh8RVDU4PC/8QAGQEAAwEBAQAAAAAAAAAAAAAAAAIDAQQF/8QAJhEAAgIBBAEFAQADAAAAAAAAAAECEQMEEiExQRMUIjJRYQVC4f/aAAwDAQACEQMRAD8A3FUrbu8E0rpY8M8xshzNL2gF75G0HBuYENa0muFkg8BxuqxVu8BwOMxEMoIIlmdqdXMeRIx4P6pHxsLl1c5wx3Dsvggpypj2095toYGQPEr5md3NFLTmvBFkB9ZmHxGnUFaju5t6PGYeOeL7sjQ4A8R1B8QQQfJY/v7vdFLH3SP0hw17uZunu+Su/oewD4tnxteC0nM/L+qHvc8N8wHBT0eSc4vcU1MIxquy+IQhdxyAhCEACEIQAIQhAAhCEACEIQAIQhAAhCEACEIQAIQhAAhCEACEIQAIQhAHG3n29+TMaGAGWUlsYd92wLc51cgOXMkDS7FM2uMeGmQYicEHiC1ra42GBuX2EHgpXpYmfCcNiQO4wyRvP6pkyFhPQExlt9SOqjy79xOww1ANgHwvifFeXrMuSEqidmDGpK6sm+j/AH8kxD3YbFZe3YMwc0ZRLHeUuLeDXA0CBp3gRXAX1YVuC52I2p2sYOSKNzSerpHAgE9aaT7uq3Rq78MpSgnLshmjGM2o9Hqyv0uYVjpGPrDzvDQ0QvL2yNtxLnh7HDu1Vtd+rpxKvu9u0nYfBYiZn344nlvg6qB9hNrKd3djdpEXPsvJDsxNk2QSSeZ4+alqcqhGn5GwwbdlUwezBJiI2lkEBzNcJc75G2HCmhr9LOp10tfRuzIAyMDgsZ3g2GzK+hWor+UJfo330miIhmkc+AOMeurmXWUtJ1oXVcK8kmnyraNmi27NutCzSfa2Jw8krHYh5cMvedRGWwWuAcKFh2tBLwM80neM0ovj33AewDQclWWoUe0TWJs0hCoYgeb9dKQ4a+sdyII56cFD2hG8MOWWbTX847+vgp+7j+Dei/00e16qDCZ5bLp5WjSgHkAUK5FTXbwYmAW4Mka2ru2vIF2b4WRXuTrUwbFeJlxQqbvJtUzdi2Nz2scztHFri2w6wGmvI+9cTEwOJGWWUf8A2P8A6pcmqjCW2ho4XJWaahZY3a2JheGCd2QBzu+66IBce8dOAOjjXhyUrbG2JZZ2Fkz2BsY+64gZw4lxoaO/R48uQ4JvcR2bjPSd0aShZnNjpzMXmR2Z7XNoOIaAW13W8AeftUnD4SWg0zSULqpHA6gDU3rwS+6j2Hos0NCpbIZsvZ9q/KSSSXEuojLWa7A56IOzSbPaSWQQe+7UHlxTe5iZ6TLoi1n7xK4sjMsgEYrR7hYskEkHU1pfgpGNdPJlzSuGT7uUlpJ6muJS+6gb6TLwhZt2ElUZpq/eO4mr53XBR4sbMyQkTyEg8C9xF1WoOnApfeR/BvQf6aii1mcWZ1ZppSQa/OP/AKqVhcZLA+M9q8sstIc4kd88TfQ8FsNXGTqjJYGkaDa9WdYJszmkGeU3o71jjqOhvT2J38jdx7SW/wB47+qx6uK8B6D/AE0BCz2FsrXgsmlFdXlwo9WusJX/AJieJksZkc7OO69xJcwkgOo+RJ8CmjqoSB4WjQLQs5wjZAe5NK0EAHvuN+8/i0N2/LhJi8ufMx1BzXPJ6d5t8DXJZHVwboHgki273wNfg5mOkijD25c0ouPXk4WLBAI0N66LA8cwZXtZg8OcrnNaRNPbmgkNeA40AQAaPVdzHY2fHYt3avc5od3WWSxgcC6mg8BoBwvha7GL2C1kVBuriPOs1ur2WpZ8ibX/AErii4na9EGz2sgdT4398upgrs8wByG9SeJs9egWjr56g2i7BY+GWK2tL2se0HRzHuDSCOdXfmAvoDDS5mg9V24pbonNkjTOJv8Aj+7MX+5f8Baoe58BdEPClefSKf7sxf7p30tUvclnqteFLh13g6NO+GI3gFsd5HTnapu60eZ8jT+ufkFdN5AMh9qqG6A9Y/8AbPyCjh+jKS7L5DG+R7Hu7zmNbG7/ABtacwJ9hHuXRw2EyNo8SpGzmgNtPu1cmyS3KmLHgZmw5HtpMmK9FNl+CGxKWz8N3CYo6CaxoBBHX/pSnGgosw962XCpGI57MN56aDwF8B4cfen8HBmfZ8aTkkRr8fjmpOz2UlirlyM3SIO0tjtfxHC/dqPquRhcJT/P3dPoFaZDahR4UF6bIvC8mRf6RX4Q5mGuvypToxXFTRhdb6JjERolFpGJ2DCSfgpOVM4VtqY5iaCbViyZEkZrwTD2Ka6NNFlrXEEzmdibUWXBgG/xZ4n4Lsxw8U3iIApOHBRSONEANOPP8fBe4+JzgCB90tPQmjel+SkmAg2OJUuJpcK96SNpjS5I2CaMzg0911OHHmASNdRramOiUTAwlspbyrTyvh+Oq6cjaV5JN2TT8EEsoqBtSKsrjwIc3hepaQND40usG2o2PDHMDSbIcD8CkjUZWM+VQzsuHutvXn7FH2/h9CV28LEA0UuXvCNFSEEkY5Wyo7uAflb/ACb8lb94PuClUd3D9sk/h+QV32tHcfsWZFfBseHZkO3SRLHfHtI/94K+iNln1TV8/bfi9dF+9j/3tX0Dsseqb5Lv0/1ObN2cn0hMvZmLH+S8+4X9FTdyIrhHWlcfSFJWzMV+6cPfTfqqtuYKhHkufW80imDpnN3pdlafG1Vdyzcj/wBs/IK0b4ssH2qsbjN77v2z9FDF9WVl2jVcH9wJ1rNbSsBF3QpE0OixxfYtjPZWPanmN0peuYMtJUbOqolQl2Nui0TTma+1TXNTUUd6+78exZJc0CYy+FDWEA+Km9kvHRLdn4ZuOfMw0KOt/gJeGZqEtsOv480qEU4JUuVY18EosvTkkS4dS44/ik4lq6XDi2ST5IEEVFSS20RQqRlWQjwa2RXt4ppgsKU9vFNtjWNcgmMuioKPNwUzECwAEw2K/Ypy7pDoiyRaJUERAqlILFIii01SKFs3cMRYYWD0S5YlIYxKexWUPjQl8kA4dc92BF3zXXxRoKOay+KjOCseMmETaHVcTeMaHyXfjFBV/ed3dKq+ImR7Kpuy37W/yb8ld9puqNUjdQ/apD+z8lcttO7ijNlUZfvK/wBZGekkZ/1hb9ss+qavnvbwJmjB4GWMe94X0Jsoeqb5Lv0/1ObL2cn0gD+7MX+5efdqqVujMTEAOgV29IEuXZmLJ5wvHtd3R81T9zYfVCxxA/6XLr/BXT9Mh7z6tPkq3uN+cf8Atn5BWTe51NKrG4v5x5/xn5BSxfVlJdmwbPb3QpL2KNsx1tTss2h6qtqiPkYEmotTWhc1jDz6qfGaCTG+eRpIcItKZGm2vUiMq0abJvg9DEh6dcmZVSXHAqGzHpaTDFZTjnaJWEUkk5JDXwSWtTcydtMzOXTLoRdio2pMhSg/RNF3NJJ0qNR7SCENXj3AJfFmjYYvXNoJAelg2FNNNGjOX3qWGJhjfipYTY1YSZ41q8eEsFIeVZ9CDErNFFmYpr1GnOi55rgohsPVf3l+6V1XT6kc1xdtv0IUXkUlRSMaZWt1B9rf/D8lctvMpvsVQ3UP2t/8Pyv6q47xHueayfQ67Mo3gNTRn/MjP+tq+gtln1TfJfPm8DM0sY5mSMe94C+gtlfmmrv0/wBTmy9nI9IkWbZeL8InO/lp30VP3PxvqR0oK5ekKXLszFn/ACZB7XDKPiQs33SlIhHWly690ky2mjaYb3YkOvVcfcL7zh/jPyCTtnGB0jieFVWvHiU3uM6nv6F5+QUcP1dlskaaRsGzYiBd6cl7K7W0jBzd0UkSy6n2LW1VIjXI++Q0lQy2BYopmHh/VOtCRN2aPNGqlxqNBqLSzIV0RajyTfI+X6pp7zm8FHfJaVHZU3kthtoeLNEvD6Ar1gS4mLojGnYl8CgU1MnQm5U8ujEJaV493BR3ON0nY2rnUr4Q9DzGaKPNamXSZnZpapOPxpGJ8kcBKM1JsHqirUIyHokxHvJ8lMwBSWjRdUFwTY0Si0ssXhampmDT26KPK1PzPoFRZH6KU2hkcvHyZbKq+0sWaN81YcZGXE9eir+1MAaN2vNb+R2QSrk5u6euKf8Aw/JXXbmGJYPBUjdU1in+GX5K87XxI7MA8SF0SryT5vgyneA5Zo3dJYz7ntK3/Zh9U3yXz/vJ3pGAcTIwe9wC3/ZP5pq9LT/U5svZyPSJBn2Zih0ic7+Qh/8A+Vn+6UAcwHw18xfDwrX2LQvSDIRszFkcexePfp9VSt0Ij2Ta4VquP/IdIvpnSZXN4sAASfNQtxvvOHRx+hVi3lhLWm9av/g6qvbkuGd5/wAZ+QUcH0dlcjto1jAmmX4JcdWbHFR8PL6v2J+EWfNa/FEiUW9EoRWliQcPBORquxNk7EMjrRLLF45OsCZR8GNkR7DwT0IpOOYLTZdr4JNu12bdj4KW12iaYltXSmTF0mpdE8Ckyha1aBESWM8U9HoF483ohwpRSptoaz0y6omfYpMFtpdaI3Nm0RXZs3gpACS8pTZr0UlFJsZuyRApGbkmIRWicLdV1xfBJ9iykkIteOTmEfFjulQQ00SpWLl5KMJKFLjyU5FY9EZsYvNWq5e2ou6fFdzLS4e8EvdKltS5Y6dsqGwI/tcgHPKfhX0Vs2we6L4hVjdg3jH+GX5K27xtpgKzIvJSL5oy3b0uWaN36ssZ9z2lfQezD6pvkvnfb2ssYPAyR/F7V9D7KHqmr0dN9TlzdnK9ILL2Zih/lO+Gqqm5zCIRz0H/AGrX6QCf/GYqv/id7ufwtVncsepHl9Fz61W0UwOos4+9Le678aKq7mHvu/bPyCuO9cJp1cNVTd0Pvv8A2z8gufGqgyzdtGnYeawNeCmsNC1y4QS0af8AKnQT8j7fopxfPINHQjYT4KbmUWN4QJtV0xaRF8klpTmdR2Srwyp91C0SSkuXrHLyQp2rVinrCnGlQ45E9FINVkWa0S2lNYk6JQcmcQ5PJ/EVdhF4oldyTcbuq9zc1JP40N5Fhe0kgr1zk6MImL0KTBq4Ul4h4ISMM6iFzNfMqujqsSlHbKnA5diaI0LtJlekOemXzIlLgEhnF8lCdbuB4J3F4jWl5HF05/FccvlLgsuENPl5lcHbcltK7m0jlpVrbMhynxUnw6KRXk4m6bvtb/4fdSum8YtgtUvdM/a3/wAPyVx3jJyadE0+EauzK9vOAmiPSWM/62r6G2X+ab5L502wbmivh2sf+9q+i9lj1TfJejpvqcubs5e/0uXZuKJ5xOH83d+qqu6UlQgDjStO/wDHezcV4ROP8ve+iq25Lbis9FDWdpD4emQN45u4bHVUzdP84/xefkFdN626OVI3Xkp7/Bx+QXPj+jLf7I0nCat4+ApKEwB+Kh4DF5qpSGTWfxwXLuK0TsNjrvQilKglXPgh1PiLTrO6dVVSom0ic7EVxXrZrUB7rKmQsWqTbFaSOjA9Er9EmIqPjZ8rSeln3LtuokfJ4wmilYCY2bUZuINUOakYUVr+PxqueL5RRrg6Ik0TDpLTfaWSkSyV7VTdYlHnad5Oh3NRM6UJaCmpfo1E1jtEiR6ZjmXkjviqbrQtcjTprNJ3NXFQpRRu+BSHYoPNA3qPiAfqo7qTY9HZjm0TnarnMlqgnmv59VRZBXEffKoskyHvUPES0llMaMSPicVR18QnMHtYZsuumnDouWMSHk0dBfwTEkjWknUf0q1zb2mW2Jo7GLxWd/gPiuJtYW2yn8HigW3zPXl7/JM7UGi27lyalXRwt2j9rfXLL8rV123KCzXoqVu4Ptj/AOH5Urft95DOHJUm6FStmV7aiuaMdZYx73hfRWyvzTV87bclqaM9JYz7nAr6K2WfVNXpab6nLm7OT6QpMuzMV4xOb/NTfqqhuRfZ1Y4ahXXfPZr8RgZ4owC97e6CaBIcHceXBZ1sXaPYHK5roy4U8PblLXtoN49Rf8vv59bFumhsD4aJG98wEbvAH5FULd1hzP8A2j8grDvVtITuEUPfc8m9eTdDXgeHtUrcr0ezSQudJcEvaOIsXcfDUXprZH/KnhxyljaKSkoyQ/gjlrkK+K62FYXG+X4pTG+jqbnO2vBmv+5S4N0MSKHas8w03XtKmtHkvko9RDwNBuU680SPBIKkS7o4hxrtmUOeU380mHcmYmpZu4P1RTj5k3Sf2mTon6sQawGyvTjmscGuPG/gpWK3Pc2vyeQt6h9uHsN2EnZO6D2yF08geC1zcoFDXibvjoqR0s1L+CPLFolRuBCjY0DKfI/Kkkbt4kHKJW5B911HMemYWm5d38Y4Zc8dddSVR4p10IpRvs5TNptzEWpjsVWQ3Quq62KAPz9ydi9H57JwMo7Uua4Py8ANC2r4HXmlxbky5+/MCyncG07MRQPHlfyUo6bImUeWLRJ7QKFtHFhrm2SKr+mvhqnv7J4hoAZM13XM3W/YeCZG5U73tdJK3RwJAboQOV2mWCd9C74imYkVoo+OxeVhIPI/8J3+w0w7onGXT9GnEc9b0PFLm3JlzANkb2WYHKWmw0G8t3r0We2n5N9SJ5s6awQ46tJB9nyUqLEhxcB+ia+AP1U3aW6zX2+J3ZyGrI1aa01bfGua5bd0sQz7kzDeptp48+aq8DXQimmRduz0w1008zp9VzdmSUSRf3w3yBaCPiHBdifcvEPoOmbQr9E2dQevHRPM3Ec0SZZj32tAtoNOaQbNcefTisWCVNM3fEbjfZ/H46qWH6KJ/ZXFcO1j8e6b9mqcfutieAnbQ/wm/mox02RDvJFiZsRXNcja2L7lA6nT2nguo7cqZ5PaStqtAARr46pOD3EeJmukkDo2m8oFG+hsnRb7abasPVgjh4QgZzwAJ+Gn0XP2hitHEcaP1/4VlHo/mzZTK0RFxNNaQ7LdhupNaUEvaHozBdcMpaDdtcMwGmmUgg0OinLSZJNsrHPBFU2LDJIGHl37OgILW568bB9wKdxMknZtkcO68lvUAgA94jQE3w46K87sbnfk0Lo5H5y/iQKFVlrKbBFcjaYx/o9ZJ/7CBd8BmA17oPANGlCuWtk2uv29x/pD1vl/DPN2nfapPDKPgD9Vctrttns9yrON3anwGMe8MfJCQMjhRLnFoppaNQbY4XoNW9V2sfvBFkac4okNPkQQP9WX2WuTJjadMtGSfKM42/h/WxjrJGPe4BfQ+yR6pqwbFbPlxWJZ2DC5ofG4u4NAa8F3e+nHj0W+bObUbQei79OmonNldskrK/SBFLisSYsMyKZkYDZGy5sglBLrZkcLIFAkjQgAc1qix3Zm3vyfF4lkxAdDNLoeJMkj3g+I7NwcD4pNXNwx2kbgjukUSbDYmBzZeyZHlcATFmEgaHkOy5jX6B0OnC19Fbu7SjxGHjliILZGhwI6Hw5HwWQb07wRvw511L5b66PdXkOKufoaie3Z0YdYBzuaDya97nt+Dgfap6LJKcXuRXVQUaov6EIXecYIQhAAhCEACEIQAIQhAAhCEACEIQAIQhAAhCEACEIQAIQhAAhCEACEIQBXN/Md2eEc1hqaWmRAc33epBBDaBsjWjpqQsW2jsDFZS52FwtPslwEh1vvE27VxJskrSfSpjHQSYSb/wBYMsZPIPf2Zbfm1j/coP8AauJ+HDTpQsXQ/wC15WtyyjJJI79PC42MehjagcJcPNfbMdnyk2BG4ANDCdcoINg8C7oQtYCwXcF5k2w58d5WxuDj+2WBoPnkJ9i3kL0MUnKCbOXLFRm0j1U/fX0cQbQIkJdFO0UJGUHFv6rwRThqeOovQhXBCo1ZNNrlGS7M9CDWyAzyvmaDeUgNYTd94DV2p4XS1HAYFsTA1qkoQkl0DbfYIQhaYCEIQAIQhAAhCEACEIQAIQhAAhCEACEIQAIQhAAhCEACEIQAIQhAAhCEAQds7HixULoZmB8bxRB94IPEEGiCNQQswxfoO7/q8VMI/wBUhjnAdM9fMLXUJXFPtDKTj0yr7o7jxYFlMGpNknVzndXHmfwFaEITCn//2Q=="/>
          <p:cNvSpPr>
            <a:spLocks noChangeAspect="1" noChangeArrowheads="1"/>
          </p:cNvSpPr>
          <p:nvPr/>
        </p:nvSpPr>
        <p:spPr bwMode="auto">
          <a:xfrm>
            <a:off x="-653955" y="-243789"/>
            <a:ext cx="2590800" cy="1762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0" name="Imagen 9" descr="ImageProxy.mvc.jpe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pic>
        <p:nvPicPr>
          <p:cNvPr id="11" name="Picture 6" descr="http://t3.gstatic.com/images?q=tbn:ANd9GcT_PXjm5BI6U1Rh_IT3rhMuW_Odg3vJ1QLx3vw2NnSCwllLg3SeH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272" y="2223935"/>
            <a:ext cx="1943100" cy="19431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4.bp.blogspot.com/_Z_YWTFNHUvw/TQDBKNXdwcI/AAAAAAAACI0/COhwIG2PkFA/s320/Manchester-United%255B1%255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6136" y="2223935"/>
            <a:ext cx="1906667" cy="19431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http://images.wikia.com/horadeaventura/es/images/0/01/Escudo-real-madri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5367" y="1704238"/>
            <a:ext cx="1773465" cy="24627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http://www.estecha.com/imagen/escudos-futbol-piedra/escudo-fcbarcelona-piedr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2264" y="2421755"/>
            <a:ext cx="1698531" cy="1709856"/>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http://t2.gstatic.com/images?q=tbn:ANd9GcTESZ9mta9GaILNxGDxuUdaAe5wewnhFGd5GoR6i7phEOJVE5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95816" y="4382302"/>
            <a:ext cx="2069018" cy="1376838"/>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t2.gstatic.com/images?q=tbn:ANd9GcS0JzsCsWOTJU5KEoLZPxvhEJfn3H7Socn4wO_lr-_TDsPPO15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7823" y="4399758"/>
            <a:ext cx="2057993" cy="136454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i1.ytimg.com/vi/fVZsXVRyWiI/hqdefaul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6384" y="4399758"/>
            <a:ext cx="2051423" cy="1364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02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childTnLst>
                                </p:cTn>
                              </p:par>
                              <p:par>
                                <p:cTn id="8" presetID="10" presetClass="entr" presetSubtype="0" fill="hold" nodeType="withEffect">
                                  <p:stCondLst>
                                    <p:cond delay="1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250"/>
                                        <p:tgtEl>
                                          <p:spTgt spid="12"/>
                                        </p:tgtEl>
                                      </p:cBhvr>
                                    </p:animEffect>
                                  </p:childTnLst>
                                </p:cTn>
                              </p:par>
                              <p:par>
                                <p:cTn id="11" presetID="10" presetClass="entr" presetSubtype="0" fill="hold" nodeType="withEffect">
                                  <p:stCondLst>
                                    <p:cond delay="1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250"/>
                                        <p:tgtEl>
                                          <p:spTgt spid="13"/>
                                        </p:tgtEl>
                                      </p:cBhvr>
                                    </p:animEffect>
                                  </p:childTnLst>
                                </p:cTn>
                              </p:par>
                              <p:par>
                                <p:cTn id="14" presetID="10" presetClass="entr" presetSubtype="0" fill="hold" nodeType="withEffect">
                                  <p:stCondLst>
                                    <p:cond delay="15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250"/>
                                        <p:tgtEl>
                                          <p:spTgt spid="14"/>
                                        </p:tgtEl>
                                      </p:cBhvr>
                                    </p:animEffect>
                                  </p:childTnLst>
                                </p:cTn>
                              </p:par>
                              <p:par>
                                <p:cTn id="17" presetID="10" presetClass="entr" presetSubtype="0" fill="hold" nodeType="withEffect">
                                  <p:stCondLst>
                                    <p:cond delay="3250"/>
                                  </p:stCondLst>
                                  <p:childTnLst>
                                    <p:set>
                                      <p:cBhvr>
                                        <p:cTn id="18" dur="1" fill="hold">
                                          <p:stCondLst>
                                            <p:cond delay="0"/>
                                          </p:stCondLst>
                                        </p:cTn>
                                        <p:tgtEl>
                                          <p:spTgt spid="16390"/>
                                        </p:tgtEl>
                                        <p:attrNameLst>
                                          <p:attrName>style.visibility</p:attrName>
                                        </p:attrNameLst>
                                      </p:cBhvr>
                                      <p:to>
                                        <p:strVal val="visible"/>
                                      </p:to>
                                    </p:set>
                                    <p:animEffect transition="in" filter="fade">
                                      <p:cBhvr>
                                        <p:cTn id="19" dur="500"/>
                                        <p:tgtEl>
                                          <p:spTgt spid="16390"/>
                                        </p:tgtEl>
                                      </p:cBhvr>
                                    </p:animEffect>
                                  </p:childTnLst>
                                </p:cTn>
                              </p:par>
                              <p:par>
                                <p:cTn id="20" presetID="10" presetClass="entr" presetSubtype="0" fill="hold" nodeType="withEffect">
                                  <p:stCondLst>
                                    <p:cond delay="3250"/>
                                  </p:stCondLst>
                                  <p:childTnLst>
                                    <p:set>
                                      <p:cBhvr>
                                        <p:cTn id="21" dur="1" fill="hold">
                                          <p:stCondLst>
                                            <p:cond delay="0"/>
                                          </p:stCondLst>
                                        </p:cTn>
                                        <p:tgtEl>
                                          <p:spTgt spid="16392"/>
                                        </p:tgtEl>
                                        <p:attrNameLst>
                                          <p:attrName>style.visibility</p:attrName>
                                        </p:attrNameLst>
                                      </p:cBhvr>
                                      <p:to>
                                        <p:strVal val="visible"/>
                                      </p:to>
                                    </p:set>
                                    <p:animEffect transition="in" filter="fade">
                                      <p:cBhvr>
                                        <p:cTn id="22" dur="500"/>
                                        <p:tgtEl>
                                          <p:spTgt spid="16392"/>
                                        </p:tgtEl>
                                      </p:cBhvr>
                                    </p:animEffect>
                                  </p:childTnLst>
                                </p:cTn>
                              </p:par>
                              <p:par>
                                <p:cTn id="23" presetID="10" presetClass="entr" presetSubtype="0" fill="hold" nodeType="withEffect">
                                  <p:stCondLst>
                                    <p:cond delay="3250"/>
                                  </p:stCondLst>
                                  <p:childTnLst>
                                    <p:set>
                                      <p:cBhvr>
                                        <p:cTn id="24" dur="1" fill="hold">
                                          <p:stCondLst>
                                            <p:cond delay="0"/>
                                          </p:stCondLst>
                                        </p:cTn>
                                        <p:tgtEl>
                                          <p:spTgt spid="16388"/>
                                        </p:tgtEl>
                                        <p:attrNameLst>
                                          <p:attrName>style.visibility</p:attrName>
                                        </p:attrNameLst>
                                      </p:cBhvr>
                                      <p:to>
                                        <p:strVal val="visible"/>
                                      </p:to>
                                    </p:set>
                                    <p:animEffect transition="in" filter="fade">
                                      <p:cBhvr>
                                        <p:cTn id="25" dur="500"/>
                                        <p:tgtEl>
                                          <p:spTgt spid="16388"/>
                                        </p:tgtEl>
                                      </p:cBhvr>
                                    </p:animEffect>
                                  </p:childTnLst>
                                </p:cTn>
                              </p:par>
                              <p:par>
                                <p:cTn id="26" presetID="10" presetClass="entr" presetSubtype="0" fill="hold" nodeType="withEffect">
                                  <p:stCondLst>
                                    <p:cond delay="3250"/>
                                  </p:stCondLst>
                                  <p:childTnLst>
                                    <p:set>
                                      <p:cBhvr>
                                        <p:cTn id="27" dur="1" fill="hold">
                                          <p:stCondLst>
                                            <p:cond delay="0"/>
                                          </p:stCondLst>
                                        </p:cTn>
                                        <p:tgtEl>
                                          <p:spTgt spid="16386"/>
                                        </p:tgtEl>
                                        <p:attrNameLst>
                                          <p:attrName>style.visibility</p:attrName>
                                        </p:attrNameLst>
                                      </p:cBhvr>
                                      <p:to>
                                        <p:strVal val="visible"/>
                                      </p:to>
                                    </p:set>
                                    <p:animEffect transition="in" filter="fade">
                                      <p:cBhvr>
                                        <p:cTn id="28"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normAutofit/>
          </a:bodyPr>
          <a:lstStyle/>
          <a:p>
            <a:r>
              <a:rPr lang="es-ES" dirty="0" smtClean="0">
                <a:solidFill>
                  <a:srgbClr val="0070C0"/>
                </a:solidFill>
              </a:rPr>
              <a:t>FACTOR BIOMECÁNICO</a:t>
            </a:r>
            <a:endParaRPr lang="es-ES" dirty="0">
              <a:solidFill>
                <a:srgbClr val="0070C0"/>
              </a:solidFill>
            </a:endParaRPr>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sp>
        <p:nvSpPr>
          <p:cNvPr id="4" name="3 Marcador de contenido"/>
          <p:cNvSpPr>
            <a:spLocks noGrp="1"/>
          </p:cNvSpPr>
          <p:nvPr>
            <p:ph idx="1"/>
          </p:nvPr>
        </p:nvSpPr>
        <p:spPr/>
        <p:txBody>
          <a:bodyPr/>
          <a:lstStyle/>
          <a:p>
            <a:endParaRPr lang="es-EC"/>
          </a:p>
        </p:txBody>
      </p:sp>
      <p:pic>
        <p:nvPicPr>
          <p:cNvPr id="10" name="9 Imagen" descr="Secundario:ANDRES:govea.jpg"/>
          <p:cNvPicPr/>
          <p:nvPr/>
        </p:nvPicPr>
        <p:blipFill>
          <a:blip r:embed="rId3">
            <a:extLst>
              <a:ext uri="{28A0092B-C50C-407E-A947-70E740481C1C}">
                <a14:useLocalDpi xmlns:a14="http://schemas.microsoft.com/office/drawing/2010/main" val="0"/>
              </a:ext>
            </a:extLst>
          </a:blip>
          <a:srcRect/>
          <a:stretch>
            <a:fillRect/>
          </a:stretch>
        </p:blipFill>
        <p:spPr bwMode="auto">
          <a:xfrm>
            <a:off x="1388713" y="1887078"/>
            <a:ext cx="6517279" cy="41542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250796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normAutofit/>
          </a:bodyPr>
          <a:lstStyle/>
          <a:p>
            <a:r>
              <a:rPr lang="es-ES" dirty="0" smtClean="0">
                <a:solidFill>
                  <a:srgbClr val="0070C0"/>
                </a:solidFill>
              </a:rPr>
              <a:t>FACTOR BIOMECÁNICO</a:t>
            </a:r>
            <a:endParaRPr lang="es-ES" dirty="0">
              <a:solidFill>
                <a:srgbClr val="0070C0"/>
              </a:solidFill>
            </a:endParaRPr>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sp>
        <p:nvSpPr>
          <p:cNvPr id="4" name="3 Marcador de contenido"/>
          <p:cNvSpPr>
            <a:spLocks noGrp="1"/>
          </p:cNvSpPr>
          <p:nvPr>
            <p:ph idx="1"/>
          </p:nvPr>
        </p:nvSpPr>
        <p:spPr/>
        <p:txBody>
          <a:bodyPr>
            <a:normAutofit fontScale="85000" lnSpcReduction="20000"/>
          </a:bodyPr>
          <a:lstStyle/>
          <a:p>
            <a:pPr marL="0" indent="0">
              <a:buNone/>
            </a:pPr>
            <a:r>
              <a:rPr lang="es-EC" dirty="0"/>
              <a:t>En el caso del deportista Juan José </a:t>
            </a:r>
            <a:r>
              <a:rPr lang="es-EC" dirty="0" err="1"/>
              <a:t>Govea</a:t>
            </a:r>
            <a:r>
              <a:rPr lang="es-EC" dirty="0"/>
              <a:t> los datos serían los siguientes:</a:t>
            </a:r>
          </a:p>
          <a:p>
            <a:endParaRPr lang="es-EC" dirty="0"/>
          </a:p>
          <a:p>
            <a:r>
              <a:rPr lang="es-EC" dirty="0"/>
              <a:t>Peso corporal = 149,9 libras o 666,85 </a:t>
            </a:r>
            <a:r>
              <a:rPr lang="es-EC" dirty="0" err="1"/>
              <a:t>Newtons</a:t>
            </a:r>
            <a:endParaRPr lang="es-EC" dirty="0"/>
          </a:p>
          <a:p>
            <a:r>
              <a:rPr lang="es-EC" dirty="0"/>
              <a:t>Peso en el tobillo = 30 libras o 133,5 </a:t>
            </a:r>
            <a:r>
              <a:rPr lang="es-EC" dirty="0" err="1"/>
              <a:t>Newtons</a:t>
            </a:r>
            <a:endParaRPr lang="es-EC" dirty="0"/>
          </a:p>
          <a:p>
            <a:r>
              <a:rPr lang="es-EC" dirty="0"/>
              <a:t>Altura = 1,75 metros</a:t>
            </a:r>
          </a:p>
          <a:p>
            <a:r>
              <a:rPr lang="es-EC" dirty="0"/>
              <a:t>Centro de gravedad de la pierna = 0,31 metros</a:t>
            </a:r>
          </a:p>
          <a:p>
            <a:r>
              <a:rPr lang="es-EC" dirty="0"/>
              <a:t>Peso de la pierna = 8,99 libras o 40,01 </a:t>
            </a:r>
            <a:r>
              <a:rPr lang="es-EC" dirty="0" err="1"/>
              <a:t>Newtons</a:t>
            </a:r>
            <a:endParaRPr lang="es-EC" dirty="0"/>
          </a:p>
          <a:p>
            <a:r>
              <a:rPr lang="es-EC" dirty="0"/>
              <a:t>Longitud de pierna = 0,51 metros</a:t>
            </a:r>
          </a:p>
          <a:p>
            <a:r>
              <a:rPr lang="es-EC" dirty="0"/>
              <a:t>Ubicación del peso = 0,45 metros</a:t>
            </a:r>
          </a:p>
          <a:p>
            <a:r>
              <a:rPr lang="es-EC" dirty="0"/>
              <a:t>Brazo del momento = 0,04 metros</a:t>
            </a:r>
          </a:p>
          <a:p>
            <a:endParaRPr lang="es-EC" dirty="0"/>
          </a:p>
        </p:txBody>
      </p:sp>
    </p:spTree>
    <p:extLst>
      <p:ext uri="{BB962C8B-B14F-4D97-AF65-F5344CB8AC3E}">
        <p14:creationId xmlns:p14="http://schemas.microsoft.com/office/powerpoint/2010/main" val="10217158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graphicFrame>
        <p:nvGraphicFramePr>
          <p:cNvPr id="5" name="4 Marcador de contenido"/>
          <p:cNvGraphicFramePr>
            <a:graphicFrameLocks noGrp="1"/>
          </p:cNvGraphicFramePr>
          <p:nvPr>
            <p:ph idx="1"/>
            <p:extLst>
              <p:ext uri="{D42A27DB-BD31-4B8C-83A1-F6EECF244321}">
                <p14:modId xmlns:p14="http://schemas.microsoft.com/office/powerpoint/2010/main" val="497806637"/>
              </p:ext>
            </p:extLst>
          </p:nvPr>
        </p:nvGraphicFramePr>
        <p:xfrm>
          <a:off x="0" y="0"/>
          <a:ext cx="9144000" cy="7910644"/>
        </p:xfrm>
        <a:graphic>
          <a:graphicData uri="http://schemas.openxmlformats.org/drawingml/2006/table">
            <a:tbl>
              <a:tblPr firstRow="1" firstCol="1" bandRow="1">
                <a:tableStyleId>{5C22544A-7EE6-4342-B048-85BDC9FD1C3A}</a:tableStyleId>
              </a:tblPr>
              <a:tblGrid>
                <a:gridCol w="1876240"/>
                <a:gridCol w="2305852"/>
                <a:gridCol w="1347880"/>
                <a:gridCol w="1443575"/>
                <a:gridCol w="1009891"/>
                <a:gridCol w="1160562"/>
              </a:tblGrid>
              <a:tr h="381027">
                <a:tc>
                  <a:txBody>
                    <a:bodyPr/>
                    <a:lstStyle/>
                    <a:p>
                      <a:pPr algn="ctr">
                        <a:lnSpc>
                          <a:spcPct val="150000"/>
                        </a:lnSpc>
                        <a:spcAft>
                          <a:spcPts val="0"/>
                        </a:spcAft>
                      </a:pPr>
                      <a:r>
                        <a:rPr lang="es-ES_tradnl" sz="1800" dirty="0">
                          <a:effectLst/>
                        </a:rPr>
                        <a:t>NOMBRES</a:t>
                      </a:r>
                      <a:endParaRPr lang="es-EC" sz="1800" dirty="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APELLIDOS</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dirty="0">
                          <a:effectLst/>
                        </a:rPr>
                        <a:t>ALTURA</a:t>
                      </a:r>
                      <a:endParaRPr lang="es-EC" sz="1800" dirty="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PESO (lb)</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Q (N)</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Q (PP)</a:t>
                      </a:r>
                      <a:endParaRPr lang="es-EC" sz="1800">
                        <a:effectLst/>
                        <a:latin typeface="Arial"/>
                        <a:ea typeface="Calibri"/>
                        <a:cs typeface="Times New Roman"/>
                      </a:endParaRPr>
                    </a:p>
                  </a:txBody>
                  <a:tcPr marL="59552" marR="59552" marT="0" marB="0"/>
                </a:tc>
              </a:tr>
              <a:tr h="381027">
                <a:tc>
                  <a:txBody>
                    <a:bodyPr/>
                    <a:lstStyle/>
                    <a:p>
                      <a:pPr algn="l">
                        <a:lnSpc>
                          <a:spcPct val="150000"/>
                        </a:lnSpc>
                        <a:spcAft>
                          <a:spcPts val="0"/>
                        </a:spcAft>
                      </a:pPr>
                      <a:r>
                        <a:rPr lang="es-ES_tradnl" sz="1800">
                          <a:effectLst/>
                        </a:rPr>
                        <a:t>Joseph </a:t>
                      </a:r>
                      <a:endParaRPr lang="es-EC" sz="180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1800">
                          <a:effectLst/>
                        </a:rPr>
                        <a:t>Guagua Solís</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1,655</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129,8</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1439,9</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2,49</a:t>
                      </a:r>
                      <a:endParaRPr lang="es-EC" sz="1800">
                        <a:effectLst/>
                        <a:latin typeface="Arial"/>
                        <a:ea typeface="Calibri"/>
                        <a:cs typeface="Times New Roman"/>
                      </a:endParaRPr>
                    </a:p>
                  </a:txBody>
                  <a:tcPr marL="59552" marR="59552" marT="0" marB="0"/>
                </a:tc>
              </a:tr>
              <a:tr h="381027">
                <a:tc>
                  <a:txBody>
                    <a:bodyPr/>
                    <a:lstStyle/>
                    <a:p>
                      <a:pPr algn="l">
                        <a:lnSpc>
                          <a:spcPct val="150000"/>
                        </a:lnSpc>
                        <a:spcAft>
                          <a:spcPts val="0"/>
                        </a:spcAft>
                      </a:pPr>
                      <a:r>
                        <a:rPr lang="es-ES_tradnl" sz="1800">
                          <a:effectLst/>
                        </a:rPr>
                        <a:t>Luis Carlos</a:t>
                      </a:r>
                      <a:endParaRPr lang="es-EC" sz="180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1800">
                          <a:effectLst/>
                        </a:rPr>
                        <a:t>Vásquez Gallardo</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1,732</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139,6</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1524,2</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2,45</a:t>
                      </a:r>
                      <a:endParaRPr lang="es-EC" sz="1800">
                        <a:effectLst/>
                        <a:latin typeface="Arial"/>
                        <a:ea typeface="Calibri"/>
                        <a:cs typeface="Times New Roman"/>
                      </a:endParaRPr>
                    </a:p>
                  </a:txBody>
                  <a:tcPr marL="59552" marR="59552" marT="0" marB="0"/>
                </a:tc>
              </a:tr>
              <a:tr h="381027">
                <a:tc>
                  <a:txBody>
                    <a:bodyPr/>
                    <a:lstStyle/>
                    <a:p>
                      <a:pPr algn="l">
                        <a:lnSpc>
                          <a:spcPct val="150000"/>
                        </a:lnSpc>
                        <a:spcAft>
                          <a:spcPts val="0"/>
                        </a:spcAft>
                      </a:pPr>
                      <a:r>
                        <a:rPr lang="es-ES_tradnl" sz="1800">
                          <a:effectLst/>
                        </a:rPr>
                        <a:t>José Luis</a:t>
                      </a:r>
                      <a:endParaRPr lang="es-EC" sz="180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1800">
                          <a:effectLst/>
                        </a:rPr>
                        <a:t>Rivera Mina</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1,726</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141,2</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1521,7</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2,42</a:t>
                      </a:r>
                      <a:endParaRPr lang="es-EC" sz="1800">
                        <a:effectLst/>
                        <a:latin typeface="Arial"/>
                        <a:ea typeface="Calibri"/>
                        <a:cs typeface="Times New Roman"/>
                      </a:endParaRPr>
                    </a:p>
                  </a:txBody>
                  <a:tcPr marL="59552" marR="59552" marT="0" marB="0"/>
                </a:tc>
              </a:tr>
              <a:tr h="381027">
                <a:tc>
                  <a:txBody>
                    <a:bodyPr/>
                    <a:lstStyle/>
                    <a:p>
                      <a:pPr algn="l">
                        <a:lnSpc>
                          <a:spcPct val="150000"/>
                        </a:lnSpc>
                        <a:spcAft>
                          <a:spcPts val="0"/>
                        </a:spcAft>
                      </a:pPr>
                      <a:r>
                        <a:rPr lang="es-ES_tradnl" sz="1800">
                          <a:effectLst/>
                        </a:rPr>
                        <a:t>Elías José</a:t>
                      </a:r>
                      <a:endParaRPr lang="es-EC" sz="180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1800">
                          <a:effectLst/>
                        </a:rPr>
                        <a:t>Delgado Morales</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1,762</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163,2</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1593,1</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2,19</a:t>
                      </a:r>
                      <a:endParaRPr lang="es-EC" sz="1800">
                        <a:effectLst/>
                        <a:latin typeface="Arial"/>
                        <a:ea typeface="Calibri"/>
                        <a:cs typeface="Times New Roman"/>
                      </a:endParaRPr>
                    </a:p>
                  </a:txBody>
                  <a:tcPr marL="59552" marR="59552" marT="0" marB="0"/>
                </a:tc>
              </a:tr>
              <a:tr h="381027">
                <a:tc>
                  <a:txBody>
                    <a:bodyPr/>
                    <a:lstStyle/>
                    <a:p>
                      <a:pPr algn="l">
                        <a:lnSpc>
                          <a:spcPct val="150000"/>
                        </a:lnSpc>
                        <a:spcAft>
                          <a:spcPts val="0"/>
                        </a:spcAft>
                      </a:pPr>
                      <a:r>
                        <a:rPr lang="es-ES_tradnl" sz="1800">
                          <a:effectLst/>
                        </a:rPr>
                        <a:t>Miguel Ángel</a:t>
                      </a:r>
                      <a:endParaRPr lang="es-EC" sz="180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1800">
                          <a:effectLst/>
                        </a:rPr>
                        <a:t>Guerrero Castillo</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1,72</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139,4</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1513,3</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2,44</a:t>
                      </a:r>
                      <a:endParaRPr lang="es-EC" sz="1800">
                        <a:effectLst/>
                        <a:latin typeface="Arial"/>
                        <a:ea typeface="Calibri"/>
                        <a:cs typeface="Times New Roman"/>
                      </a:endParaRPr>
                    </a:p>
                  </a:txBody>
                  <a:tcPr marL="59552" marR="59552" marT="0" marB="0"/>
                </a:tc>
              </a:tr>
              <a:tr h="381027">
                <a:tc>
                  <a:txBody>
                    <a:bodyPr/>
                    <a:lstStyle/>
                    <a:p>
                      <a:pPr algn="l">
                        <a:lnSpc>
                          <a:spcPct val="150000"/>
                        </a:lnSpc>
                        <a:spcAft>
                          <a:spcPts val="0"/>
                        </a:spcAft>
                      </a:pPr>
                      <a:r>
                        <a:rPr lang="es-ES_tradnl" sz="1800">
                          <a:effectLst/>
                        </a:rPr>
                        <a:t>Erick </a:t>
                      </a:r>
                      <a:endParaRPr lang="es-EC" sz="180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1800">
                          <a:effectLst/>
                        </a:rPr>
                        <a:t>Chauca Lasso</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1,82</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170,2</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1658,6</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2,19</a:t>
                      </a:r>
                      <a:endParaRPr lang="es-EC" sz="1800">
                        <a:effectLst/>
                        <a:latin typeface="Arial"/>
                        <a:ea typeface="Calibri"/>
                        <a:cs typeface="Times New Roman"/>
                      </a:endParaRPr>
                    </a:p>
                  </a:txBody>
                  <a:tcPr marL="59552" marR="59552" marT="0" marB="0"/>
                </a:tc>
              </a:tr>
              <a:tr h="381027">
                <a:tc>
                  <a:txBody>
                    <a:bodyPr/>
                    <a:lstStyle/>
                    <a:p>
                      <a:pPr algn="l">
                        <a:lnSpc>
                          <a:spcPct val="150000"/>
                        </a:lnSpc>
                        <a:spcAft>
                          <a:spcPts val="0"/>
                        </a:spcAft>
                      </a:pPr>
                      <a:r>
                        <a:rPr lang="es-ES_tradnl" sz="1800">
                          <a:effectLst/>
                        </a:rPr>
                        <a:t>Víctor Gabriel</a:t>
                      </a:r>
                      <a:endParaRPr lang="es-EC" sz="180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1800">
                          <a:effectLst/>
                        </a:rPr>
                        <a:t>Ponce Chávez</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1,72</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161,6</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1552,3</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2,16</a:t>
                      </a:r>
                      <a:endParaRPr lang="es-EC" sz="1800">
                        <a:effectLst/>
                        <a:latin typeface="Arial"/>
                        <a:ea typeface="Calibri"/>
                        <a:cs typeface="Times New Roman"/>
                      </a:endParaRPr>
                    </a:p>
                  </a:txBody>
                  <a:tcPr marL="59552" marR="59552" marT="0" marB="0"/>
                </a:tc>
              </a:tr>
              <a:tr h="381027">
                <a:tc>
                  <a:txBody>
                    <a:bodyPr/>
                    <a:lstStyle/>
                    <a:p>
                      <a:pPr algn="l">
                        <a:lnSpc>
                          <a:spcPct val="150000"/>
                        </a:lnSpc>
                        <a:spcAft>
                          <a:spcPts val="0"/>
                        </a:spcAft>
                      </a:pPr>
                      <a:r>
                        <a:rPr lang="es-ES_tradnl" sz="1800">
                          <a:effectLst/>
                        </a:rPr>
                        <a:t>Felipe</a:t>
                      </a:r>
                      <a:endParaRPr lang="es-EC" sz="180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1800">
                          <a:effectLst/>
                        </a:rPr>
                        <a:t>Mejía Perlaza</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1,833</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136,9</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1608</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2,64</a:t>
                      </a:r>
                      <a:endParaRPr lang="es-EC" sz="1800">
                        <a:effectLst/>
                        <a:latin typeface="Arial"/>
                        <a:ea typeface="Calibri"/>
                        <a:cs typeface="Times New Roman"/>
                      </a:endParaRPr>
                    </a:p>
                  </a:txBody>
                  <a:tcPr marL="59552" marR="59552" marT="0" marB="0"/>
                </a:tc>
              </a:tr>
              <a:tr h="381027">
                <a:tc>
                  <a:txBody>
                    <a:bodyPr/>
                    <a:lstStyle/>
                    <a:p>
                      <a:pPr algn="l">
                        <a:lnSpc>
                          <a:spcPct val="150000"/>
                        </a:lnSpc>
                        <a:spcAft>
                          <a:spcPts val="0"/>
                        </a:spcAft>
                      </a:pPr>
                      <a:r>
                        <a:rPr lang="es-ES_tradnl" sz="1800">
                          <a:effectLst/>
                        </a:rPr>
                        <a:t>Pimas Orley</a:t>
                      </a:r>
                      <a:endParaRPr lang="es-EC" sz="180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1800">
                          <a:effectLst/>
                        </a:rPr>
                        <a:t>Maza Caia</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1,72</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142</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1517,9</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2,4</a:t>
                      </a:r>
                      <a:endParaRPr lang="es-EC" sz="1800">
                        <a:effectLst/>
                        <a:latin typeface="Arial"/>
                        <a:ea typeface="Calibri"/>
                        <a:cs typeface="Times New Roman"/>
                      </a:endParaRPr>
                    </a:p>
                  </a:txBody>
                  <a:tcPr marL="59552" marR="59552" marT="0" marB="0"/>
                </a:tc>
              </a:tr>
              <a:tr h="381027">
                <a:tc>
                  <a:txBody>
                    <a:bodyPr/>
                    <a:lstStyle/>
                    <a:p>
                      <a:pPr algn="l">
                        <a:lnSpc>
                          <a:spcPct val="150000"/>
                        </a:lnSpc>
                        <a:spcAft>
                          <a:spcPts val="0"/>
                        </a:spcAft>
                      </a:pPr>
                      <a:r>
                        <a:rPr lang="es-ES_tradnl" sz="1800">
                          <a:effectLst/>
                        </a:rPr>
                        <a:t>Jhon Jairo</a:t>
                      </a:r>
                      <a:endParaRPr lang="es-EC" sz="180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1800">
                          <a:effectLst/>
                        </a:rPr>
                        <a:t>Macías Vargas</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1,742</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159,2</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1567,9</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2,21</a:t>
                      </a:r>
                      <a:endParaRPr lang="es-EC" sz="1800">
                        <a:effectLst/>
                        <a:latin typeface="Arial"/>
                        <a:ea typeface="Calibri"/>
                        <a:cs typeface="Times New Roman"/>
                      </a:endParaRPr>
                    </a:p>
                  </a:txBody>
                  <a:tcPr marL="59552" marR="59552" marT="0" marB="0"/>
                </a:tc>
              </a:tr>
              <a:tr h="381027">
                <a:tc>
                  <a:txBody>
                    <a:bodyPr/>
                    <a:lstStyle/>
                    <a:p>
                      <a:pPr algn="l">
                        <a:lnSpc>
                          <a:spcPct val="150000"/>
                        </a:lnSpc>
                        <a:spcAft>
                          <a:spcPts val="0"/>
                        </a:spcAft>
                      </a:pPr>
                      <a:r>
                        <a:rPr lang="es-ES_tradnl" sz="1800">
                          <a:effectLst/>
                        </a:rPr>
                        <a:t>Jorge Luis</a:t>
                      </a:r>
                      <a:endParaRPr lang="es-EC" sz="180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1800">
                          <a:effectLst/>
                        </a:rPr>
                        <a:t>Allen Tillaguango</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1,72</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121,7</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1482,2</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2,74</a:t>
                      </a:r>
                      <a:endParaRPr lang="es-EC" sz="1800">
                        <a:effectLst/>
                        <a:latin typeface="Arial"/>
                        <a:ea typeface="Calibri"/>
                        <a:cs typeface="Times New Roman"/>
                      </a:endParaRPr>
                    </a:p>
                  </a:txBody>
                  <a:tcPr marL="59552" marR="59552" marT="0" marB="0"/>
                </a:tc>
              </a:tr>
              <a:tr h="381027">
                <a:tc>
                  <a:txBody>
                    <a:bodyPr/>
                    <a:lstStyle/>
                    <a:p>
                      <a:pPr algn="l">
                        <a:lnSpc>
                          <a:spcPct val="150000"/>
                        </a:lnSpc>
                        <a:spcAft>
                          <a:spcPts val="0"/>
                        </a:spcAft>
                      </a:pPr>
                      <a:r>
                        <a:rPr lang="es-ES_tradnl" sz="1800">
                          <a:effectLst/>
                        </a:rPr>
                        <a:t>Joseph </a:t>
                      </a:r>
                      <a:endParaRPr lang="es-EC" sz="180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1800">
                          <a:effectLst/>
                        </a:rPr>
                        <a:t>Torres Cobos</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1,69</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150,2</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1505,6</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2,25</a:t>
                      </a:r>
                      <a:endParaRPr lang="es-EC" sz="1800">
                        <a:effectLst/>
                        <a:latin typeface="Arial"/>
                        <a:ea typeface="Calibri"/>
                        <a:cs typeface="Times New Roman"/>
                      </a:endParaRPr>
                    </a:p>
                  </a:txBody>
                  <a:tcPr marL="59552" marR="59552" marT="0" marB="0"/>
                </a:tc>
              </a:tr>
              <a:tr h="381027">
                <a:tc>
                  <a:txBody>
                    <a:bodyPr/>
                    <a:lstStyle/>
                    <a:p>
                      <a:pPr algn="l">
                        <a:lnSpc>
                          <a:spcPct val="150000"/>
                        </a:lnSpc>
                        <a:spcAft>
                          <a:spcPts val="0"/>
                        </a:spcAft>
                      </a:pPr>
                      <a:r>
                        <a:rPr lang="es-ES_tradnl" sz="1800">
                          <a:effectLst/>
                        </a:rPr>
                        <a:t>Ricky Rubén</a:t>
                      </a:r>
                      <a:endParaRPr lang="es-EC" sz="180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1800">
                          <a:effectLst/>
                        </a:rPr>
                        <a:t>Angulo Ortiz</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1,847</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158,3</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1660,7</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2,36</a:t>
                      </a:r>
                      <a:endParaRPr lang="es-EC" sz="1800">
                        <a:effectLst/>
                        <a:latin typeface="Arial"/>
                        <a:ea typeface="Calibri"/>
                        <a:cs typeface="Times New Roman"/>
                      </a:endParaRPr>
                    </a:p>
                  </a:txBody>
                  <a:tcPr marL="59552" marR="59552" marT="0" marB="0"/>
                </a:tc>
              </a:tr>
              <a:tr h="381027">
                <a:tc>
                  <a:txBody>
                    <a:bodyPr/>
                    <a:lstStyle/>
                    <a:p>
                      <a:pPr algn="l">
                        <a:lnSpc>
                          <a:spcPct val="150000"/>
                        </a:lnSpc>
                        <a:spcAft>
                          <a:spcPts val="0"/>
                        </a:spcAft>
                      </a:pPr>
                      <a:r>
                        <a:rPr lang="es-ES_tradnl" sz="1800" dirty="0">
                          <a:effectLst/>
                        </a:rPr>
                        <a:t>Anderson </a:t>
                      </a:r>
                      <a:endParaRPr lang="es-EC" sz="1800" dirty="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1800">
                          <a:effectLst/>
                        </a:rPr>
                        <a:t>Zaa Angulo</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1,75</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159,7</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1576</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2,22</a:t>
                      </a:r>
                      <a:endParaRPr lang="es-EC" sz="1800">
                        <a:effectLst/>
                        <a:latin typeface="Arial"/>
                        <a:ea typeface="Calibri"/>
                        <a:cs typeface="Times New Roman"/>
                      </a:endParaRPr>
                    </a:p>
                  </a:txBody>
                  <a:tcPr marL="59552" marR="59552" marT="0" marB="0"/>
                </a:tc>
              </a:tr>
              <a:tr h="381027">
                <a:tc>
                  <a:txBody>
                    <a:bodyPr/>
                    <a:lstStyle/>
                    <a:p>
                      <a:pPr algn="l">
                        <a:lnSpc>
                          <a:spcPct val="150000"/>
                        </a:lnSpc>
                        <a:spcAft>
                          <a:spcPts val="0"/>
                        </a:spcAft>
                      </a:pPr>
                      <a:r>
                        <a:rPr lang="es-ES_tradnl" sz="1800">
                          <a:effectLst/>
                        </a:rPr>
                        <a:t>Pedro William</a:t>
                      </a:r>
                      <a:endParaRPr lang="es-EC" sz="180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1800">
                          <a:effectLst/>
                        </a:rPr>
                        <a:t>Vergara Ricaurte</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1,652</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149</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1469,7</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2,22</a:t>
                      </a:r>
                      <a:endParaRPr lang="es-EC" sz="1800">
                        <a:effectLst/>
                        <a:latin typeface="Arial"/>
                        <a:ea typeface="Calibri"/>
                        <a:cs typeface="Times New Roman"/>
                      </a:endParaRPr>
                    </a:p>
                  </a:txBody>
                  <a:tcPr marL="59552" marR="59552" marT="0" marB="0"/>
                </a:tc>
              </a:tr>
              <a:tr h="381027">
                <a:tc>
                  <a:txBody>
                    <a:bodyPr/>
                    <a:lstStyle/>
                    <a:p>
                      <a:pPr algn="l">
                        <a:lnSpc>
                          <a:spcPct val="150000"/>
                        </a:lnSpc>
                        <a:spcAft>
                          <a:spcPts val="0"/>
                        </a:spcAft>
                      </a:pPr>
                      <a:r>
                        <a:rPr lang="es-ES_tradnl" sz="1800">
                          <a:effectLst/>
                        </a:rPr>
                        <a:t>Youga Isad</a:t>
                      </a:r>
                      <a:endParaRPr lang="es-EC" sz="180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1800">
                          <a:effectLst/>
                        </a:rPr>
                        <a:t>Olmedo Betancourt</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1,77</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154,5</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1584,6</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2,31</a:t>
                      </a:r>
                      <a:endParaRPr lang="es-EC" sz="1800">
                        <a:effectLst/>
                        <a:latin typeface="Arial"/>
                        <a:ea typeface="Calibri"/>
                        <a:cs typeface="Times New Roman"/>
                      </a:endParaRPr>
                    </a:p>
                  </a:txBody>
                  <a:tcPr marL="59552" marR="59552" marT="0" marB="0"/>
                </a:tc>
              </a:tr>
              <a:tr h="381027">
                <a:tc>
                  <a:txBody>
                    <a:bodyPr/>
                    <a:lstStyle/>
                    <a:p>
                      <a:pPr algn="l">
                        <a:lnSpc>
                          <a:spcPct val="150000"/>
                        </a:lnSpc>
                        <a:spcAft>
                          <a:spcPts val="0"/>
                        </a:spcAft>
                      </a:pPr>
                      <a:r>
                        <a:rPr lang="es-ES_tradnl" sz="1800">
                          <a:effectLst/>
                        </a:rPr>
                        <a:t>Jordy Manuel</a:t>
                      </a:r>
                      <a:endParaRPr lang="es-EC" sz="180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1800">
                          <a:effectLst/>
                        </a:rPr>
                        <a:t>Gaona Tenorio</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1,761</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145,3</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1560</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2,41</a:t>
                      </a:r>
                      <a:endParaRPr lang="es-EC" sz="1800">
                        <a:effectLst/>
                        <a:latin typeface="Arial"/>
                        <a:ea typeface="Calibri"/>
                        <a:cs typeface="Times New Roman"/>
                      </a:endParaRPr>
                    </a:p>
                  </a:txBody>
                  <a:tcPr marL="59552" marR="59552" marT="0" marB="0"/>
                </a:tc>
              </a:tr>
              <a:tr h="504004">
                <a:tc>
                  <a:txBody>
                    <a:bodyPr/>
                    <a:lstStyle/>
                    <a:p>
                      <a:pPr algn="l">
                        <a:lnSpc>
                          <a:spcPct val="150000"/>
                        </a:lnSpc>
                        <a:spcAft>
                          <a:spcPts val="0"/>
                        </a:spcAft>
                      </a:pPr>
                      <a:r>
                        <a:rPr lang="es-ES_tradnl" sz="1800">
                          <a:effectLst/>
                        </a:rPr>
                        <a:t>Eddy Roberto</a:t>
                      </a:r>
                      <a:endParaRPr lang="es-EC" sz="180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1800">
                          <a:effectLst/>
                        </a:rPr>
                        <a:t>Blandón Benítez</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1,712</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1800">
                          <a:effectLst/>
                        </a:rPr>
                        <a:t>133,2</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a:effectLst/>
                        </a:rPr>
                        <a:t>1495,4</a:t>
                      </a:r>
                      <a:endParaRPr lang="es-EC" sz="1800">
                        <a:effectLst/>
                        <a:latin typeface="Arial"/>
                        <a:ea typeface="Calibri"/>
                        <a:cs typeface="Times New Roman"/>
                      </a:endParaRPr>
                    </a:p>
                  </a:txBody>
                  <a:tcPr marL="59552" marR="59552" marT="0" marB="0"/>
                </a:tc>
                <a:tc>
                  <a:txBody>
                    <a:bodyPr/>
                    <a:lstStyle/>
                    <a:p>
                      <a:pPr algn="ctr">
                        <a:lnSpc>
                          <a:spcPct val="150000"/>
                        </a:lnSpc>
                        <a:spcAft>
                          <a:spcPts val="0"/>
                        </a:spcAft>
                      </a:pPr>
                      <a:r>
                        <a:rPr lang="es-EC" sz="1800" dirty="0">
                          <a:effectLst/>
                        </a:rPr>
                        <a:t>2,52</a:t>
                      </a:r>
                      <a:endParaRPr lang="es-EC" sz="1800" dirty="0">
                        <a:effectLst/>
                        <a:latin typeface="Arial"/>
                        <a:ea typeface="Calibri"/>
                        <a:cs typeface="Times New Roman"/>
                      </a:endParaRPr>
                    </a:p>
                  </a:txBody>
                  <a:tcPr marL="59552" marR="59552" marT="0" marB="0"/>
                </a:tc>
              </a:tr>
            </a:tbl>
          </a:graphicData>
        </a:graphic>
      </p:graphicFrame>
      <p:sp>
        <p:nvSpPr>
          <p:cNvPr id="4" name="3 CuadroTexto"/>
          <p:cNvSpPr txBox="1"/>
          <p:nvPr/>
        </p:nvSpPr>
        <p:spPr>
          <a:xfrm>
            <a:off x="-16310" y="6094444"/>
            <a:ext cx="917607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C" sz="2400" b="1" dirty="0" smtClean="0"/>
              <a:t>Q (N) = Cantidad de fuerza ejercida en cuádriceps</a:t>
            </a:r>
          </a:p>
          <a:p>
            <a:r>
              <a:rPr lang="es-EC" sz="2400" b="1" dirty="0" smtClean="0"/>
              <a:t>Q (PP) = Cantidad de fuerza  relativa al propio peso</a:t>
            </a:r>
            <a:endParaRPr lang="es-EC" sz="2400" b="1" dirty="0"/>
          </a:p>
        </p:txBody>
      </p:sp>
      <p:sp>
        <p:nvSpPr>
          <p:cNvPr id="10" name="9 Marco"/>
          <p:cNvSpPr/>
          <p:nvPr/>
        </p:nvSpPr>
        <p:spPr>
          <a:xfrm>
            <a:off x="8119508" y="726831"/>
            <a:ext cx="835573" cy="518645"/>
          </a:xfrm>
          <a:prstGeom prst="frame">
            <a:avLst/>
          </a:prstGeom>
          <a:solidFill>
            <a:schemeClr val="accent2"/>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solidFill>
                <a:schemeClr val="tx1"/>
              </a:solidFill>
            </a:endParaRPr>
          </a:p>
        </p:txBody>
      </p:sp>
      <p:sp>
        <p:nvSpPr>
          <p:cNvPr id="11" name="10 Flecha derecha"/>
          <p:cNvSpPr/>
          <p:nvPr/>
        </p:nvSpPr>
        <p:spPr>
          <a:xfrm rot="18260035">
            <a:off x="1087821" y="1000409"/>
            <a:ext cx="1035724" cy="851338"/>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12" name="11 CuadroTexto"/>
          <p:cNvSpPr txBox="1"/>
          <p:nvPr/>
        </p:nvSpPr>
        <p:spPr>
          <a:xfrm>
            <a:off x="5072111" y="695244"/>
            <a:ext cx="2304102"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3600" b="1" dirty="0" smtClean="0">
                <a:solidFill>
                  <a:srgbClr val="FF0000"/>
                </a:solidFill>
              </a:rPr>
              <a:t>342 Libras de fuerz</a:t>
            </a:r>
            <a:r>
              <a:rPr lang="es-EC" sz="3600" b="1" dirty="0">
                <a:solidFill>
                  <a:srgbClr val="FF0000"/>
                </a:solidFill>
              </a:rPr>
              <a:t>a</a:t>
            </a:r>
          </a:p>
        </p:txBody>
      </p:sp>
    </p:spTree>
    <p:extLst>
      <p:ext uri="{BB962C8B-B14F-4D97-AF65-F5344CB8AC3E}">
        <p14:creationId xmlns:p14="http://schemas.microsoft.com/office/powerpoint/2010/main" val="364427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graphicFrame>
        <p:nvGraphicFramePr>
          <p:cNvPr id="4" name="3 Marcador de contenido"/>
          <p:cNvGraphicFramePr>
            <a:graphicFrameLocks noGrp="1"/>
          </p:cNvGraphicFramePr>
          <p:nvPr>
            <p:ph idx="1"/>
            <p:extLst>
              <p:ext uri="{D42A27DB-BD31-4B8C-83A1-F6EECF244321}">
                <p14:modId xmlns:p14="http://schemas.microsoft.com/office/powerpoint/2010/main" val="2274792685"/>
              </p:ext>
            </p:extLst>
          </p:nvPr>
        </p:nvGraphicFramePr>
        <p:xfrm>
          <a:off x="-15765" y="7"/>
          <a:ext cx="9159765" cy="8686800"/>
        </p:xfrm>
        <a:graphic>
          <a:graphicData uri="http://schemas.openxmlformats.org/drawingml/2006/table">
            <a:tbl>
              <a:tblPr firstRow="1" firstCol="1" bandRow="1">
                <a:tableStyleId>{5C22544A-7EE6-4342-B048-85BDC9FD1C3A}</a:tableStyleId>
              </a:tblPr>
              <a:tblGrid>
                <a:gridCol w="2120609"/>
                <a:gridCol w="2623829"/>
                <a:gridCol w="1290965"/>
                <a:gridCol w="1550290"/>
                <a:gridCol w="1574072"/>
              </a:tblGrid>
              <a:tr h="395427">
                <a:tc>
                  <a:txBody>
                    <a:bodyPr/>
                    <a:lstStyle/>
                    <a:p>
                      <a:pPr algn="ctr">
                        <a:lnSpc>
                          <a:spcPct val="150000"/>
                        </a:lnSpc>
                        <a:spcAft>
                          <a:spcPts val="0"/>
                        </a:spcAft>
                      </a:pPr>
                      <a:r>
                        <a:rPr lang="es-ES_tradnl" sz="2000" dirty="0">
                          <a:effectLst/>
                        </a:rPr>
                        <a:t>NOMBRES</a:t>
                      </a:r>
                      <a:endParaRPr lang="es-EC" sz="2000" dirty="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APELLIDOS</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Q (N)</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Q AR</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LCA</a:t>
                      </a:r>
                      <a:endParaRPr lang="es-EC" sz="2000">
                        <a:effectLst/>
                        <a:latin typeface="Arial"/>
                        <a:ea typeface="Calibri"/>
                        <a:cs typeface="Times New Roman"/>
                      </a:endParaRPr>
                    </a:p>
                  </a:txBody>
                  <a:tcPr marL="59552" marR="59552" marT="0" marB="0"/>
                </a:tc>
              </a:tr>
              <a:tr h="395427">
                <a:tc>
                  <a:txBody>
                    <a:bodyPr/>
                    <a:lstStyle/>
                    <a:p>
                      <a:pPr algn="l">
                        <a:lnSpc>
                          <a:spcPct val="150000"/>
                        </a:lnSpc>
                        <a:spcAft>
                          <a:spcPts val="0"/>
                        </a:spcAft>
                      </a:pPr>
                      <a:r>
                        <a:rPr lang="es-ES_tradnl" sz="2000">
                          <a:effectLst/>
                        </a:rPr>
                        <a:t>Joseph Bisman</a:t>
                      </a:r>
                      <a:endParaRPr lang="es-EC" sz="200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2000" dirty="0">
                          <a:effectLst/>
                        </a:rPr>
                        <a:t>Guagua </a:t>
                      </a:r>
                      <a:r>
                        <a:rPr lang="es-ES_tradnl" sz="2000" dirty="0" err="1">
                          <a:effectLst/>
                        </a:rPr>
                        <a:t>Solis</a:t>
                      </a:r>
                      <a:endParaRPr lang="es-EC" sz="2000" dirty="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1439,9</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1339,107</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1138,24</a:t>
                      </a:r>
                      <a:endParaRPr lang="es-EC" sz="2000">
                        <a:effectLst/>
                        <a:latin typeface="Arial"/>
                        <a:ea typeface="Calibri"/>
                        <a:cs typeface="Times New Roman"/>
                      </a:endParaRPr>
                    </a:p>
                  </a:txBody>
                  <a:tcPr marL="59552" marR="59552" marT="0" marB="0"/>
                </a:tc>
              </a:tr>
              <a:tr h="395427">
                <a:tc>
                  <a:txBody>
                    <a:bodyPr/>
                    <a:lstStyle/>
                    <a:p>
                      <a:pPr algn="l">
                        <a:lnSpc>
                          <a:spcPct val="150000"/>
                        </a:lnSpc>
                        <a:spcAft>
                          <a:spcPts val="0"/>
                        </a:spcAft>
                      </a:pPr>
                      <a:r>
                        <a:rPr lang="es-ES_tradnl" sz="2000">
                          <a:effectLst/>
                        </a:rPr>
                        <a:t>Luis Carlos</a:t>
                      </a:r>
                      <a:endParaRPr lang="es-EC" sz="200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2000">
                          <a:effectLst/>
                        </a:rPr>
                        <a:t>Vásquez Gallardo</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1524,2</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1417,506</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1204,88</a:t>
                      </a:r>
                      <a:endParaRPr lang="es-EC" sz="2000">
                        <a:effectLst/>
                        <a:latin typeface="Arial"/>
                        <a:ea typeface="Calibri"/>
                        <a:cs typeface="Times New Roman"/>
                      </a:endParaRPr>
                    </a:p>
                  </a:txBody>
                  <a:tcPr marL="59552" marR="59552" marT="0" marB="0"/>
                </a:tc>
              </a:tr>
              <a:tr h="395427">
                <a:tc>
                  <a:txBody>
                    <a:bodyPr/>
                    <a:lstStyle/>
                    <a:p>
                      <a:pPr algn="l">
                        <a:lnSpc>
                          <a:spcPct val="150000"/>
                        </a:lnSpc>
                        <a:spcAft>
                          <a:spcPts val="0"/>
                        </a:spcAft>
                      </a:pPr>
                      <a:r>
                        <a:rPr lang="es-ES_tradnl" sz="2000">
                          <a:effectLst/>
                        </a:rPr>
                        <a:t>José Luis</a:t>
                      </a:r>
                      <a:endParaRPr lang="es-EC" sz="200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2000">
                          <a:effectLst/>
                        </a:rPr>
                        <a:t>Rivera Mina</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1521,7</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1415,181</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1202,90</a:t>
                      </a:r>
                      <a:endParaRPr lang="es-EC" sz="2000">
                        <a:effectLst/>
                        <a:latin typeface="Arial"/>
                        <a:ea typeface="Calibri"/>
                        <a:cs typeface="Times New Roman"/>
                      </a:endParaRPr>
                    </a:p>
                  </a:txBody>
                  <a:tcPr marL="59552" marR="59552" marT="0" marB="0"/>
                </a:tc>
              </a:tr>
              <a:tr h="395427">
                <a:tc>
                  <a:txBody>
                    <a:bodyPr/>
                    <a:lstStyle/>
                    <a:p>
                      <a:pPr algn="l">
                        <a:lnSpc>
                          <a:spcPct val="150000"/>
                        </a:lnSpc>
                        <a:spcAft>
                          <a:spcPts val="0"/>
                        </a:spcAft>
                      </a:pPr>
                      <a:r>
                        <a:rPr lang="es-ES_tradnl" sz="2000">
                          <a:effectLst/>
                        </a:rPr>
                        <a:t>Elías José</a:t>
                      </a:r>
                      <a:endParaRPr lang="es-EC" sz="200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2000">
                          <a:effectLst/>
                        </a:rPr>
                        <a:t>Delgado Morales</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1593,1</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1481,583</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1259,34</a:t>
                      </a:r>
                      <a:endParaRPr lang="es-EC" sz="2000">
                        <a:effectLst/>
                        <a:latin typeface="Arial"/>
                        <a:ea typeface="Calibri"/>
                        <a:cs typeface="Times New Roman"/>
                      </a:endParaRPr>
                    </a:p>
                  </a:txBody>
                  <a:tcPr marL="59552" marR="59552" marT="0" marB="0"/>
                </a:tc>
              </a:tr>
              <a:tr h="395427">
                <a:tc>
                  <a:txBody>
                    <a:bodyPr/>
                    <a:lstStyle/>
                    <a:p>
                      <a:pPr algn="l">
                        <a:lnSpc>
                          <a:spcPct val="150000"/>
                        </a:lnSpc>
                        <a:spcAft>
                          <a:spcPts val="0"/>
                        </a:spcAft>
                      </a:pPr>
                      <a:r>
                        <a:rPr lang="es-ES_tradnl" sz="2000" dirty="0">
                          <a:effectLst/>
                        </a:rPr>
                        <a:t>Miguel Ángel</a:t>
                      </a:r>
                      <a:endParaRPr lang="es-EC" sz="2000" dirty="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2000">
                          <a:effectLst/>
                        </a:rPr>
                        <a:t>Guerrero Castillo</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1513,3</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1407,369</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1196,26</a:t>
                      </a:r>
                      <a:endParaRPr lang="es-EC" sz="2000">
                        <a:effectLst/>
                        <a:latin typeface="Arial"/>
                        <a:ea typeface="Calibri"/>
                        <a:cs typeface="Times New Roman"/>
                      </a:endParaRPr>
                    </a:p>
                  </a:txBody>
                  <a:tcPr marL="59552" marR="59552" marT="0" marB="0"/>
                </a:tc>
              </a:tr>
              <a:tr h="395427">
                <a:tc>
                  <a:txBody>
                    <a:bodyPr/>
                    <a:lstStyle/>
                    <a:p>
                      <a:pPr algn="l">
                        <a:lnSpc>
                          <a:spcPct val="150000"/>
                        </a:lnSpc>
                        <a:spcAft>
                          <a:spcPts val="0"/>
                        </a:spcAft>
                      </a:pPr>
                      <a:r>
                        <a:rPr lang="es-ES_tradnl" sz="2000">
                          <a:effectLst/>
                        </a:rPr>
                        <a:t>Erick Alexander</a:t>
                      </a:r>
                      <a:endParaRPr lang="es-EC" sz="200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2000">
                          <a:effectLst/>
                        </a:rPr>
                        <a:t>Chauca Lasso</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1658,6</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1542,498</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1311,12</a:t>
                      </a:r>
                      <a:endParaRPr lang="es-EC" sz="2000">
                        <a:effectLst/>
                        <a:latin typeface="Arial"/>
                        <a:ea typeface="Calibri"/>
                        <a:cs typeface="Times New Roman"/>
                      </a:endParaRPr>
                    </a:p>
                  </a:txBody>
                  <a:tcPr marL="59552" marR="59552" marT="0" marB="0"/>
                </a:tc>
              </a:tr>
              <a:tr h="395427">
                <a:tc>
                  <a:txBody>
                    <a:bodyPr/>
                    <a:lstStyle/>
                    <a:p>
                      <a:pPr algn="l">
                        <a:lnSpc>
                          <a:spcPct val="150000"/>
                        </a:lnSpc>
                        <a:spcAft>
                          <a:spcPts val="0"/>
                        </a:spcAft>
                      </a:pPr>
                      <a:r>
                        <a:rPr lang="es-ES_tradnl" sz="2000" dirty="0">
                          <a:effectLst/>
                        </a:rPr>
                        <a:t>Víctor Gabriel</a:t>
                      </a:r>
                      <a:endParaRPr lang="es-EC" sz="2000" dirty="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2000">
                          <a:effectLst/>
                        </a:rPr>
                        <a:t>Ponce Chávez</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1552,3</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1443,639</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1227,09</a:t>
                      </a:r>
                      <a:endParaRPr lang="es-EC" sz="2000">
                        <a:effectLst/>
                        <a:latin typeface="Arial"/>
                        <a:ea typeface="Calibri"/>
                        <a:cs typeface="Times New Roman"/>
                      </a:endParaRPr>
                    </a:p>
                  </a:txBody>
                  <a:tcPr marL="59552" marR="59552" marT="0" marB="0"/>
                </a:tc>
              </a:tr>
              <a:tr h="395427">
                <a:tc>
                  <a:txBody>
                    <a:bodyPr/>
                    <a:lstStyle/>
                    <a:p>
                      <a:pPr algn="l">
                        <a:lnSpc>
                          <a:spcPct val="150000"/>
                        </a:lnSpc>
                        <a:spcAft>
                          <a:spcPts val="0"/>
                        </a:spcAft>
                      </a:pPr>
                      <a:r>
                        <a:rPr lang="es-ES_tradnl" sz="2000">
                          <a:effectLst/>
                        </a:rPr>
                        <a:t>Felipe</a:t>
                      </a:r>
                      <a:endParaRPr lang="es-EC" sz="200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2000">
                          <a:effectLst/>
                        </a:rPr>
                        <a:t>Mejía Perlaza</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1608</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1495,44</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1271,12</a:t>
                      </a:r>
                      <a:endParaRPr lang="es-EC" sz="2000">
                        <a:effectLst/>
                        <a:latin typeface="Arial"/>
                        <a:ea typeface="Calibri"/>
                        <a:cs typeface="Times New Roman"/>
                      </a:endParaRPr>
                    </a:p>
                  </a:txBody>
                  <a:tcPr marL="59552" marR="59552" marT="0" marB="0"/>
                </a:tc>
              </a:tr>
              <a:tr h="395427">
                <a:tc>
                  <a:txBody>
                    <a:bodyPr/>
                    <a:lstStyle/>
                    <a:p>
                      <a:pPr algn="l">
                        <a:lnSpc>
                          <a:spcPct val="150000"/>
                        </a:lnSpc>
                        <a:spcAft>
                          <a:spcPts val="0"/>
                        </a:spcAft>
                      </a:pPr>
                      <a:r>
                        <a:rPr lang="es-ES_tradnl" sz="2000" dirty="0" err="1">
                          <a:effectLst/>
                        </a:rPr>
                        <a:t>Pimas</a:t>
                      </a:r>
                      <a:r>
                        <a:rPr lang="es-ES_tradnl" sz="2000" dirty="0">
                          <a:effectLst/>
                        </a:rPr>
                        <a:t> </a:t>
                      </a:r>
                      <a:r>
                        <a:rPr lang="es-ES_tradnl" sz="2000" dirty="0" err="1">
                          <a:effectLst/>
                        </a:rPr>
                        <a:t>Orley</a:t>
                      </a:r>
                      <a:endParaRPr lang="es-EC" sz="2000" dirty="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2000">
                          <a:effectLst/>
                        </a:rPr>
                        <a:t>Maza Caia</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1517,9</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1411,647</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1199,89</a:t>
                      </a:r>
                      <a:endParaRPr lang="es-EC" sz="2000">
                        <a:effectLst/>
                        <a:latin typeface="Arial"/>
                        <a:ea typeface="Calibri"/>
                        <a:cs typeface="Times New Roman"/>
                      </a:endParaRPr>
                    </a:p>
                  </a:txBody>
                  <a:tcPr marL="59552" marR="59552" marT="0" marB="0"/>
                </a:tc>
              </a:tr>
              <a:tr h="395427">
                <a:tc>
                  <a:txBody>
                    <a:bodyPr/>
                    <a:lstStyle/>
                    <a:p>
                      <a:pPr algn="l">
                        <a:lnSpc>
                          <a:spcPct val="150000"/>
                        </a:lnSpc>
                        <a:spcAft>
                          <a:spcPts val="0"/>
                        </a:spcAft>
                      </a:pPr>
                      <a:r>
                        <a:rPr lang="es-ES_tradnl" sz="2000">
                          <a:effectLst/>
                        </a:rPr>
                        <a:t>Jhon Jairo</a:t>
                      </a:r>
                      <a:endParaRPr lang="es-EC" sz="200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2000">
                          <a:effectLst/>
                        </a:rPr>
                        <a:t>Macías Vargas</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1567,9</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1458,147</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1239,42</a:t>
                      </a:r>
                      <a:endParaRPr lang="es-EC" sz="2000">
                        <a:effectLst/>
                        <a:latin typeface="Arial"/>
                        <a:ea typeface="Calibri"/>
                        <a:cs typeface="Times New Roman"/>
                      </a:endParaRPr>
                    </a:p>
                  </a:txBody>
                  <a:tcPr marL="59552" marR="59552" marT="0" marB="0"/>
                </a:tc>
              </a:tr>
              <a:tr h="395427">
                <a:tc>
                  <a:txBody>
                    <a:bodyPr/>
                    <a:lstStyle/>
                    <a:p>
                      <a:pPr algn="l">
                        <a:lnSpc>
                          <a:spcPct val="150000"/>
                        </a:lnSpc>
                        <a:spcAft>
                          <a:spcPts val="0"/>
                        </a:spcAft>
                      </a:pPr>
                      <a:r>
                        <a:rPr lang="es-ES_tradnl" sz="2000">
                          <a:effectLst/>
                        </a:rPr>
                        <a:t>Jorge Luis</a:t>
                      </a:r>
                      <a:endParaRPr lang="es-EC" sz="200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2000">
                          <a:effectLst/>
                        </a:rPr>
                        <a:t>Allen Tillaguango</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1482,2</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1378,446</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1171,67</a:t>
                      </a:r>
                      <a:endParaRPr lang="es-EC" sz="2000">
                        <a:effectLst/>
                        <a:latin typeface="Arial"/>
                        <a:ea typeface="Calibri"/>
                        <a:cs typeface="Times New Roman"/>
                      </a:endParaRPr>
                    </a:p>
                  </a:txBody>
                  <a:tcPr marL="59552" marR="59552" marT="0" marB="0"/>
                </a:tc>
              </a:tr>
              <a:tr h="395427">
                <a:tc>
                  <a:txBody>
                    <a:bodyPr/>
                    <a:lstStyle/>
                    <a:p>
                      <a:pPr algn="l">
                        <a:lnSpc>
                          <a:spcPct val="150000"/>
                        </a:lnSpc>
                        <a:spcAft>
                          <a:spcPts val="0"/>
                        </a:spcAft>
                      </a:pPr>
                      <a:r>
                        <a:rPr lang="es-ES_tradnl" sz="2000">
                          <a:effectLst/>
                        </a:rPr>
                        <a:t>Joseph Fernando</a:t>
                      </a:r>
                      <a:endParaRPr lang="es-EC" sz="200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2000">
                          <a:effectLst/>
                        </a:rPr>
                        <a:t>Torres Cobos</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1505,6</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1400,208</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1190,17</a:t>
                      </a:r>
                      <a:endParaRPr lang="es-EC" sz="2000">
                        <a:effectLst/>
                        <a:latin typeface="Arial"/>
                        <a:ea typeface="Calibri"/>
                        <a:cs typeface="Times New Roman"/>
                      </a:endParaRPr>
                    </a:p>
                  </a:txBody>
                  <a:tcPr marL="59552" marR="59552" marT="0" marB="0"/>
                </a:tc>
              </a:tr>
              <a:tr h="395427">
                <a:tc>
                  <a:txBody>
                    <a:bodyPr/>
                    <a:lstStyle/>
                    <a:p>
                      <a:pPr algn="l">
                        <a:lnSpc>
                          <a:spcPct val="150000"/>
                        </a:lnSpc>
                        <a:spcAft>
                          <a:spcPts val="0"/>
                        </a:spcAft>
                      </a:pPr>
                      <a:r>
                        <a:rPr lang="es-ES_tradnl" sz="2000">
                          <a:effectLst/>
                        </a:rPr>
                        <a:t>Ricky Rubén</a:t>
                      </a:r>
                      <a:endParaRPr lang="es-EC" sz="200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2000">
                          <a:effectLst/>
                        </a:rPr>
                        <a:t>Angulo Ortiz</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1660,7</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1544,451</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1312,78</a:t>
                      </a:r>
                      <a:endParaRPr lang="es-EC" sz="2000">
                        <a:effectLst/>
                        <a:latin typeface="Arial"/>
                        <a:ea typeface="Calibri"/>
                        <a:cs typeface="Times New Roman"/>
                      </a:endParaRPr>
                    </a:p>
                  </a:txBody>
                  <a:tcPr marL="59552" marR="59552" marT="0" marB="0"/>
                </a:tc>
              </a:tr>
              <a:tr h="395427">
                <a:tc>
                  <a:txBody>
                    <a:bodyPr/>
                    <a:lstStyle/>
                    <a:p>
                      <a:pPr algn="l">
                        <a:lnSpc>
                          <a:spcPct val="150000"/>
                        </a:lnSpc>
                        <a:spcAft>
                          <a:spcPts val="0"/>
                        </a:spcAft>
                      </a:pPr>
                      <a:r>
                        <a:rPr lang="es-ES_tradnl" sz="2000">
                          <a:effectLst/>
                        </a:rPr>
                        <a:t>Anderson Andrés</a:t>
                      </a:r>
                      <a:endParaRPr lang="es-EC" sz="200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2000">
                          <a:effectLst/>
                        </a:rPr>
                        <a:t>Zaa Angulo</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1576</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1465,68</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1245,82</a:t>
                      </a:r>
                      <a:endParaRPr lang="es-EC" sz="2000">
                        <a:effectLst/>
                        <a:latin typeface="Arial"/>
                        <a:ea typeface="Calibri"/>
                        <a:cs typeface="Times New Roman"/>
                      </a:endParaRPr>
                    </a:p>
                  </a:txBody>
                  <a:tcPr marL="59552" marR="59552" marT="0" marB="0"/>
                </a:tc>
              </a:tr>
              <a:tr h="395427">
                <a:tc>
                  <a:txBody>
                    <a:bodyPr/>
                    <a:lstStyle/>
                    <a:p>
                      <a:pPr algn="l">
                        <a:lnSpc>
                          <a:spcPct val="150000"/>
                        </a:lnSpc>
                        <a:spcAft>
                          <a:spcPts val="0"/>
                        </a:spcAft>
                      </a:pPr>
                      <a:r>
                        <a:rPr lang="es-ES_tradnl" sz="2000">
                          <a:effectLst/>
                        </a:rPr>
                        <a:t>Pedro William</a:t>
                      </a:r>
                      <a:endParaRPr lang="es-EC" sz="200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2000">
                          <a:effectLst/>
                        </a:rPr>
                        <a:t>Vergara Ricaurte</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1469,7</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1366,821</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1161,79</a:t>
                      </a:r>
                      <a:endParaRPr lang="es-EC" sz="2000">
                        <a:effectLst/>
                        <a:latin typeface="Arial"/>
                        <a:ea typeface="Calibri"/>
                        <a:cs typeface="Times New Roman"/>
                      </a:endParaRPr>
                    </a:p>
                  </a:txBody>
                  <a:tcPr marL="59552" marR="59552" marT="0" marB="0"/>
                </a:tc>
              </a:tr>
              <a:tr h="395427">
                <a:tc>
                  <a:txBody>
                    <a:bodyPr/>
                    <a:lstStyle/>
                    <a:p>
                      <a:pPr algn="l">
                        <a:lnSpc>
                          <a:spcPct val="150000"/>
                        </a:lnSpc>
                        <a:spcAft>
                          <a:spcPts val="0"/>
                        </a:spcAft>
                      </a:pPr>
                      <a:r>
                        <a:rPr lang="es-ES_tradnl" sz="2000">
                          <a:effectLst/>
                        </a:rPr>
                        <a:t>Youga Isad</a:t>
                      </a:r>
                      <a:endParaRPr lang="es-EC" sz="200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2000">
                          <a:effectLst/>
                        </a:rPr>
                        <a:t>Olmedo Betancourth</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1584,6</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1473,678</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1252,62</a:t>
                      </a:r>
                      <a:endParaRPr lang="es-EC" sz="2000">
                        <a:effectLst/>
                        <a:latin typeface="Arial"/>
                        <a:ea typeface="Calibri"/>
                        <a:cs typeface="Times New Roman"/>
                      </a:endParaRPr>
                    </a:p>
                  </a:txBody>
                  <a:tcPr marL="59552" marR="59552" marT="0" marB="0"/>
                </a:tc>
              </a:tr>
              <a:tr h="395427">
                <a:tc>
                  <a:txBody>
                    <a:bodyPr/>
                    <a:lstStyle/>
                    <a:p>
                      <a:pPr algn="l">
                        <a:lnSpc>
                          <a:spcPct val="150000"/>
                        </a:lnSpc>
                        <a:spcAft>
                          <a:spcPts val="0"/>
                        </a:spcAft>
                      </a:pPr>
                      <a:r>
                        <a:rPr lang="es-ES_tradnl" sz="2000">
                          <a:effectLst/>
                        </a:rPr>
                        <a:t>Jordy Manuel</a:t>
                      </a:r>
                      <a:endParaRPr lang="es-EC" sz="200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2000">
                          <a:effectLst/>
                        </a:rPr>
                        <a:t>Gaona Tenorio</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1560</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1450,8</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1233,18</a:t>
                      </a:r>
                      <a:endParaRPr lang="es-EC" sz="2000">
                        <a:effectLst/>
                        <a:latin typeface="Arial"/>
                        <a:ea typeface="Calibri"/>
                        <a:cs typeface="Times New Roman"/>
                      </a:endParaRPr>
                    </a:p>
                  </a:txBody>
                  <a:tcPr marL="59552" marR="59552" marT="0" marB="0"/>
                </a:tc>
              </a:tr>
              <a:tr h="395427">
                <a:tc>
                  <a:txBody>
                    <a:bodyPr/>
                    <a:lstStyle/>
                    <a:p>
                      <a:pPr algn="l">
                        <a:lnSpc>
                          <a:spcPct val="150000"/>
                        </a:lnSpc>
                        <a:spcAft>
                          <a:spcPts val="0"/>
                        </a:spcAft>
                      </a:pPr>
                      <a:r>
                        <a:rPr lang="es-ES_tradnl" sz="2000">
                          <a:effectLst/>
                        </a:rPr>
                        <a:t>Eddy Roberto</a:t>
                      </a:r>
                      <a:endParaRPr lang="es-EC" sz="2000">
                        <a:effectLst/>
                        <a:latin typeface="Arial"/>
                        <a:ea typeface="Calibri"/>
                        <a:cs typeface="Times New Roman"/>
                      </a:endParaRPr>
                    </a:p>
                  </a:txBody>
                  <a:tcPr marL="59552" marR="59552" marT="0" marB="0"/>
                </a:tc>
                <a:tc>
                  <a:txBody>
                    <a:bodyPr/>
                    <a:lstStyle/>
                    <a:p>
                      <a:pPr algn="l">
                        <a:lnSpc>
                          <a:spcPct val="150000"/>
                        </a:lnSpc>
                        <a:spcAft>
                          <a:spcPts val="0"/>
                        </a:spcAft>
                      </a:pPr>
                      <a:r>
                        <a:rPr lang="es-ES_tradnl" sz="2000">
                          <a:effectLst/>
                        </a:rPr>
                        <a:t>Blandón Benitez</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1495,4</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a:effectLst/>
                        </a:rPr>
                        <a:t>1390,722</a:t>
                      </a:r>
                      <a:endParaRPr lang="es-EC" sz="2000">
                        <a:effectLst/>
                        <a:latin typeface="Arial"/>
                        <a:ea typeface="Calibri"/>
                        <a:cs typeface="Times New Roman"/>
                      </a:endParaRPr>
                    </a:p>
                  </a:txBody>
                  <a:tcPr marL="59552" marR="59552" marT="0" marB="0"/>
                </a:tc>
                <a:tc>
                  <a:txBody>
                    <a:bodyPr/>
                    <a:lstStyle/>
                    <a:p>
                      <a:pPr algn="ctr">
                        <a:lnSpc>
                          <a:spcPct val="150000"/>
                        </a:lnSpc>
                        <a:spcAft>
                          <a:spcPts val="0"/>
                        </a:spcAft>
                      </a:pPr>
                      <a:r>
                        <a:rPr lang="es-ES_tradnl" sz="2000" dirty="0">
                          <a:effectLst/>
                        </a:rPr>
                        <a:t>1182,11</a:t>
                      </a:r>
                      <a:endParaRPr lang="es-EC" sz="2000" dirty="0">
                        <a:effectLst/>
                        <a:latin typeface="Arial"/>
                        <a:ea typeface="Calibri"/>
                        <a:cs typeface="Times New Roman"/>
                      </a:endParaRPr>
                    </a:p>
                  </a:txBody>
                  <a:tcPr marL="59552" marR="59552" marT="0" marB="0"/>
                </a:tc>
              </a:tr>
            </a:tbl>
          </a:graphicData>
        </a:graphic>
      </p:graphicFrame>
      <p:sp>
        <p:nvSpPr>
          <p:cNvPr id="10" name="9 CuadroTexto"/>
          <p:cNvSpPr txBox="1"/>
          <p:nvPr/>
        </p:nvSpPr>
        <p:spPr>
          <a:xfrm>
            <a:off x="-16310" y="5921018"/>
            <a:ext cx="9176075"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C" sz="2000" b="1" dirty="0" smtClean="0"/>
              <a:t>Q (N) = Cantidad de fuerza ejercida en cuádriceps</a:t>
            </a:r>
          </a:p>
          <a:p>
            <a:r>
              <a:rPr lang="es-EC" sz="2000" b="1" dirty="0" smtClean="0"/>
              <a:t>Q (AR) = Cantidad de fuerza  hacia la articulación</a:t>
            </a:r>
          </a:p>
          <a:p>
            <a:r>
              <a:rPr lang="es-EC" sz="2000" b="1" dirty="0" smtClean="0"/>
              <a:t>LCA = Ligamento Cruzado Anterior</a:t>
            </a:r>
            <a:endParaRPr lang="es-EC" sz="2000" b="1" dirty="0"/>
          </a:p>
        </p:txBody>
      </p:sp>
      <p:sp>
        <p:nvSpPr>
          <p:cNvPr id="11" name="10 Marco"/>
          <p:cNvSpPr/>
          <p:nvPr/>
        </p:nvSpPr>
        <p:spPr>
          <a:xfrm>
            <a:off x="7797496" y="1348760"/>
            <a:ext cx="1102272" cy="518645"/>
          </a:xfrm>
          <a:prstGeom prst="frame">
            <a:avLst/>
          </a:prstGeom>
          <a:solidFill>
            <a:schemeClr val="accent2"/>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solidFill>
                <a:schemeClr val="tx1"/>
              </a:solidFill>
            </a:endParaRPr>
          </a:p>
        </p:txBody>
      </p:sp>
      <p:sp>
        <p:nvSpPr>
          <p:cNvPr id="12" name="11 CuadroTexto"/>
          <p:cNvSpPr txBox="1"/>
          <p:nvPr/>
        </p:nvSpPr>
        <p:spPr>
          <a:xfrm>
            <a:off x="5072111" y="1007917"/>
            <a:ext cx="2304102"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3600" b="1" dirty="0" smtClean="0">
                <a:solidFill>
                  <a:srgbClr val="FF0000"/>
                </a:solidFill>
              </a:rPr>
              <a:t>271 Libras de fuerz</a:t>
            </a:r>
            <a:r>
              <a:rPr lang="es-EC" sz="3600" b="1" dirty="0">
                <a:solidFill>
                  <a:srgbClr val="FF0000"/>
                </a:solidFill>
              </a:rPr>
              <a:t>a</a:t>
            </a:r>
          </a:p>
        </p:txBody>
      </p:sp>
    </p:spTree>
    <p:extLst>
      <p:ext uri="{BB962C8B-B14F-4D97-AF65-F5344CB8AC3E}">
        <p14:creationId xmlns:p14="http://schemas.microsoft.com/office/powerpoint/2010/main" val="295730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normAutofit/>
          </a:bodyPr>
          <a:lstStyle/>
          <a:p>
            <a:r>
              <a:rPr lang="es-ES" dirty="0" smtClean="0">
                <a:solidFill>
                  <a:srgbClr val="0070C0"/>
                </a:solidFill>
              </a:rPr>
              <a:t>ANÁLISIS DE LA ENCUESTA</a:t>
            </a:r>
            <a:endParaRPr lang="es-ES" dirty="0">
              <a:solidFill>
                <a:srgbClr val="0070C0"/>
              </a:solidFill>
            </a:endParaRPr>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pic>
        <p:nvPicPr>
          <p:cNvPr id="10" name="Imagen 9"/>
          <p:cNvPicPr/>
          <p:nvPr/>
        </p:nvPicPr>
        <p:blipFill rotWithShape="1">
          <a:blip r:embed="rId4">
            <a:extLst>
              <a:ext uri="{28A0092B-C50C-407E-A947-70E740481C1C}">
                <a14:useLocalDpi xmlns:a14="http://schemas.microsoft.com/office/drawing/2010/main" val="0"/>
              </a:ext>
            </a:extLst>
          </a:blip>
          <a:srcRect/>
          <a:stretch/>
        </p:blipFill>
        <p:spPr bwMode="auto">
          <a:xfrm>
            <a:off x="51555" y="1958385"/>
            <a:ext cx="3199429" cy="36347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3" name="Rectángulo 12"/>
          <p:cNvSpPr/>
          <p:nvPr/>
        </p:nvSpPr>
        <p:spPr>
          <a:xfrm>
            <a:off x="6216430" y="3722588"/>
            <a:ext cx="645911" cy="325816"/>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pic>
        <p:nvPicPr>
          <p:cNvPr id="11" name="Imagen 10"/>
          <p:cNvPicPr/>
          <p:nvPr/>
        </p:nvPicPr>
        <p:blipFill rotWithShape="1">
          <a:blip r:embed="rId5">
            <a:extLst>
              <a:ext uri="{28A0092B-C50C-407E-A947-70E740481C1C}">
                <a14:useLocalDpi xmlns:a14="http://schemas.microsoft.com/office/drawing/2010/main" val="0"/>
              </a:ext>
            </a:extLst>
          </a:blip>
          <a:srcRect/>
          <a:stretch/>
        </p:blipFill>
        <p:spPr bwMode="auto">
          <a:xfrm>
            <a:off x="3132052" y="1946485"/>
            <a:ext cx="3192197" cy="36379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4" name="Rectángulo 3"/>
          <p:cNvSpPr/>
          <p:nvPr/>
        </p:nvSpPr>
        <p:spPr>
          <a:xfrm>
            <a:off x="3709501" y="3402080"/>
            <a:ext cx="645911" cy="45719"/>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pic>
        <p:nvPicPr>
          <p:cNvPr id="12" name="Imagen 11"/>
          <p:cNvPicPr/>
          <p:nvPr/>
        </p:nvPicPr>
        <p:blipFill rotWithShape="1">
          <a:blip r:embed="rId6">
            <a:extLst>
              <a:ext uri="{28A0092B-C50C-407E-A947-70E740481C1C}">
                <a14:useLocalDpi xmlns:a14="http://schemas.microsoft.com/office/drawing/2010/main" val="0"/>
              </a:ext>
            </a:extLst>
          </a:blip>
          <a:srcRect/>
          <a:stretch/>
        </p:blipFill>
        <p:spPr bwMode="auto">
          <a:xfrm>
            <a:off x="6119357" y="1946485"/>
            <a:ext cx="3012584" cy="36379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39037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2250"/>
                            </p:stCondLst>
                            <p:childTnLst>
                              <p:par>
                                <p:cTn id="9" presetID="10" presetClass="entr" presetSubtype="0" fill="hold" nodeType="afterEffect">
                                  <p:stCondLst>
                                    <p:cond delay="175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par>
                          <p:cTn id="12" fill="hold">
                            <p:stCondLst>
                              <p:cond delay="5000"/>
                            </p:stCondLst>
                            <p:childTnLst>
                              <p:par>
                                <p:cTn id="13" presetID="10" presetClass="entr" presetSubtype="0" fill="hold" nodeType="afterEffect">
                                  <p:stCondLst>
                                    <p:cond delay="225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2184"/>
            <a:ext cx="8229600" cy="1143000"/>
          </a:xfrm>
        </p:spPr>
        <p:txBody>
          <a:bodyPr>
            <a:normAutofit/>
          </a:bodyPr>
          <a:lstStyle/>
          <a:p>
            <a:pPr lvl="0" algn="l" defTabSz="914400" eaLnBrk="0" fontAlgn="base" hangingPunct="0">
              <a:spcAft>
                <a:spcPct val="0"/>
              </a:spcAft>
              <a:tabLst>
                <a:tab pos="457200" algn="l"/>
              </a:tabLst>
            </a:pPr>
            <a:r>
              <a:rPr lang="es-EC" sz="3200" b="1" dirty="0">
                <a:solidFill>
                  <a:schemeClr val="accent1"/>
                </a:solidFill>
                <a:latin typeface="Arial" panose="020B0604020202020204" pitchFamily="34" charset="0"/>
                <a:ea typeface="Calibri" panose="020F0502020204030204" pitchFamily="34" charset="0"/>
                <a:cs typeface="Arial" panose="020B0604020202020204" pitchFamily="34" charset="0"/>
              </a:rPr>
              <a:t>1. ¿Ha sufrido algún tipo de lesión?</a:t>
            </a:r>
            <a:endParaRPr lang="es-ES" sz="1800" dirty="0">
              <a:solidFill>
                <a:schemeClr val="accent1"/>
              </a:solidFill>
            </a:endParaRPr>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graphicFrame>
        <p:nvGraphicFramePr>
          <p:cNvPr id="10" name="Tabla 9"/>
          <p:cNvGraphicFramePr>
            <a:graphicFrameLocks noGrp="1"/>
          </p:cNvGraphicFramePr>
          <p:nvPr/>
        </p:nvGraphicFramePr>
        <p:xfrm>
          <a:off x="2266315" y="1745184"/>
          <a:ext cx="4611370" cy="1097280"/>
        </p:xfrm>
        <a:graphic>
          <a:graphicData uri="http://schemas.openxmlformats.org/drawingml/2006/table">
            <a:tbl>
              <a:tblPr firstRow="1" firstCol="1" bandRow="1">
                <a:tableStyleId>{5C22544A-7EE6-4342-B048-85BDC9FD1C3A}</a:tableStyleId>
              </a:tblPr>
              <a:tblGrid>
                <a:gridCol w="1530350"/>
                <a:gridCol w="1529715"/>
                <a:gridCol w="1551305"/>
              </a:tblGrid>
              <a:tr h="0">
                <a:tc>
                  <a:txBody>
                    <a:bodyPr/>
                    <a:lstStyle/>
                    <a:p>
                      <a:pPr algn="ctr">
                        <a:lnSpc>
                          <a:spcPct val="150000"/>
                        </a:lnSpc>
                        <a:spcAft>
                          <a:spcPts val="0"/>
                        </a:spcAft>
                        <a:tabLst>
                          <a:tab pos="457200" algn="l"/>
                        </a:tabLst>
                      </a:pPr>
                      <a:r>
                        <a:rPr lang="es-EC" sz="1200" dirty="0">
                          <a:effectLst/>
                        </a:rPr>
                        <a:t>RESPUESTA</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JUGADORES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PORCENTAJE</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tabLst>
                          <a:tab pos="457200" algn="l"/>
                        </a:tabLst>
                      </a:pPr>
                      <a:r>
                        <a:rPr lang="es-EC" sz="1200">
                          <a:effectLst/>
                        </a:rPr>
                        <a:t>SI</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13</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72,2 %</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tabLst>
                          <a:tab pos="457200" algn="l"/>
                        </a:tabLst>
                      </a:pPr>
                      <a:r>
                        <a:rPr lang="es-EC" sz="1200">
                          <a:effectLst/>
                        </a:rPr>
                        <a:t>NO</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5</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27,8 %</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tabLst>
                          <a:tab pos="457200" algn="l"/>
                        </a:tabLst>
                      </a:pPr>
                      <a:r>
                        <a:rPr lang="es-EC" sz="1200">
                          <a:effectLst/>
                        </a:rPr>
                        <a:t>TOTAL</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18</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dirty="0">
                          <a:effectLst/>
                        </a:rPr>
                        <a:t>100 %</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11" name="Gráfico 10"/>
          <p:cNvGraphicFramePr>
            <a:graphicFrameLocks/>
          </p:cNvGraphicFramePr>
          <p:nvPr>
            <p:extLst>
              <p:ext uri="{D42A27DB-BD31-4B8C-83A1-F6EECF244321}">
                <p14:modId xmlns:p14="http://schemas.microsoft.com/office/powerpoint/2010/main" val="557992336"/>
              </p:ext>
            </p:extLst>
          </p:nvPr>
        </p:nvGraphicFramePr>
        <p:xfrm>
          <a:off x="2308225" y="3056515"/>
          <a:ext cx="4569460" cy="27400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40051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42209" y="602184"/>
            <a:ext cx="8229600" cy="1143000"/>
          </a:xfrm>
        </p:spPr>
        <p:txBody>
          <a:bodyPr>
            <a:normAutofit/>
          </a:bodyPr>
          <a:lstStyle/>
          <a:p>
            <a:pPr lvl="0" algn="l" defTabSz="914400" eaLnBrk="0" fontAlgn="base" hangingPunct="0">
              <a:spcAft>
                <a:spcPct val="0"/>
              </a:spcAft>
              <a:tabLst>
                <a:tab pos="457200" algn="l"/>
              </a:tabLst>
            </a:pPr>
            <a:r>
              <a:rPr lang="es-EC" sz="3600" b="1" dirty="0">
                <a:solidFill>
                  <a:schemeClr val="accent1"/>
                </a:solidFill>
              </a:rPr>
              <a:t>2. ¿Ha sufrido alguna lesión de rodilla?</a:t>
            </a:r>
            <a:endParaRPr lang="es-ES" sz="2000" dirty="0">
              <a:solidFill>
                <a:schemeClr val="accent1"/>
              </a:solidFill>
            </a:endParaRPr>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graphicFrame>
        <p:nvGraphicFramePr>
          <p:cNvPr id="10" name="Tabla 9"/>
          <p:cNvGraphicFramePr>
            <a:graphicFrameLocks noGrp="1"/>
          </p:cNvGraphicFramePr>
          <p:nvPr>
            <p:extLst>
              <p:ext uri="{D42A27DB-BD31-4B8C-83A1-F6EECF244321}">
                <p14:modId xmlns:p14="http://schemas.microsoft.com/office/powerpoint/2010/main" val="1548864815"/>
              </p:ext>
            </p:extLst>
          </p:nvPr>
        </p:nvGraphicFramePr>
        <p:xfrm>
          <a:off x="2313816" y="1638306"/>
          <a:ext cx="4611370" cy="1097280"/>
        </p:xfrm>
        <a:graphic>
          <a:graphicData uri="http://schemas.openxmlformats.org/drawingml/2006/table">
            <a:tbl>
              <a:tblPr firstRow="1" firstCol="1" bandRow="1">
                <a:tableStyleId>{5C22544A-7EE6-4342-B048-85BDC9FD1C3A}</a:tableStyleId>
              </a:tblPr>
              <a:tblGrid>
                <a:gridCol w="1530350"/>
                <a:gridCol w="1529715"/>
                <a:gridCol w="1551305"/>
              </a:tblGrid>
              <a:tr h="245629">
                <a:tc>
                  <a:txBody>
                    <a:bodyPr/>
                    <a:lstStyle/>
                    <a:p>
                      <a:pPr algn="ctr">
                        <a:lnSpc>
                          <a:spcPct val="150000"/>
                        </a:lnSpc>
                        <a:spcAft>
                          <a:spcPts val="0"/>
                        </a:spcAft>
                        <a:tabLst>
                          <a:tab pos="457200" algn="l"/>
                        </a:tabLst>
                      </a:pPr>
                      <a:r>
                        <a:rPr lang="es-EC" sz="1200">
                          <a:effectLst/>
                        </a:rPr>
                        <a:t>RESPUESTA</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JUGADORES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PORCENTAJE</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tabLst>
                          <a:tab pos="457200" algn="l"/>
                        </a:tabLst>
                      </a:pPr>
                      <a:r>
                        <a:rPr lang="es-EC" sz="1200">
                          <a:effectLst/>
                        </a:rPr>
                        <a:t>SI</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4</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22,2 %</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tabLst>
                          <a:tab pos="457200" algn="l"/>
                        </a:tabLst>
                      </a:pPr>
                      <a:r>
                        <a:rPr lang="es-EC" sz="1200">
                          <a:effectLst/>
                        </a:rPr>
                        <a:t>NO</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14</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77,8 %</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tabLst>
                          <a:tab pos="457200" algn="l"/>
                        </a:tabLst>
                      </a:pPr>
                      <a:r>
                        <a:rPr lang="es-EC" sz="1200">
                          <a:effectLst/>
                        </a:rPr>
                        <a:t>TOTAL</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18</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dirty="0">
                          <a:effectLst/>
                        </a:rPr>
                        <a:t>100 %</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11" name="Gráfico 10"/>
          <p:cNvGraphicFramePr>
            <a:graphicFrameLocks/>
          </p:cNvGraphicFramePr>
          <p:nvPr>
            <p:extLst>
              <p:ext uri="{D42A27DB-BD31-4B8C-83A1-F6EECF244321}">
                <p14:modId xmlns:p14="http://schemas.microsoft.com/office/powerpoint/2010/main" val="430618759"/>
              </p:ext>
            </p:extLst>
          </p:nvPr>
        </p:nvGraphicFramePr>
        <p:xfrm>
          <a:off x="2511301" y="2943530"/>
          <a:ext cx="4413885" cy="24434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004500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normAutofit fontScale="90000"/>
          </a:bodyPr>
          <a:lstStyle/>
          <a:p>
            <a:r>
              <a:rPr lang="es-EC" sz="3600" b="1" dirty="0">
                <a:solidFill>
                  <a:schemeClr val="accent1"/>
                </a:solidFill>
              </a:rPr>
              <a:t>3. ¿Qué tipo de lesión de rodilla ha tenido?</a:t>
            </a:r>
            <a:endParaRPr lang="es-ES" sz="3600" dirty="0">
              <a:solidFill>
                <a:schemeClr val="accent1"/>
              </a:solidFill>
            </a:endParaRPr>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898340427"/>
              </p:ext>
            </p:extLst>
          </p:nvPr>
        </p:nvGraphicFramePr>
        <p:xfrm>
          <a:off x="2047249" y="1571601"/>
          <a:ext cx="4991100" cy="1645920"/>
        </p:xfrm>
        <a:graphic>
          <a:graphicData uri="http://schemas.openxmlformats.org/drawingml/2006/table">
            <a:tbl>
              <a:tblPr firstRow="1" firstCol="1" bandRow="1">
                <a:tableStyleId>{5C22544A-7EE6-4342-B048-85BDC9FD1C3A}</a:tableStyleId>
              </a:tblPr>
              <a:tblGrid>
                <a:gridCol w="1910080"/>
                <a:gridCol w="1529715"/>
                <a:gridCol w="1551305"/>
              </a:tblGrid>
              <a:tr h="0">
                <a:tc>
                  <a:txBody>
                    <a:bodyPr/>
                    <a:lstStyle/>
                    <a:p>
                      <a:pPr algn="ctr">
                        <a:lnSpc>
                          <a:spcPct val="150000"/>
                        </a:lnSpc>
                        <a:spcAft>
                          <a:spcPts val="0"/>
                        </a:spcAft>
                        <a:tabLst>
                          <a:tab pos="457200" algn="l"/>
                        </a:tabLst>
                      </a:pPr>
                      <a:r>
                        <a:rPr lang="es-EC" sz="1200">
                          <a:effectLst/>
                        </a:rPr>
                        <a:t>RESPUESTA</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JUGADORES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PORCENTAJE</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l">
                        <a:lnSpc>
                          <a:spcPct val="150000"/>
                        </a:lnSpc>
                        <a:spcAft>
                          <a:spcPts val="0"/>
                        </a:spcAft>
                        <a:tabLst>
                          <a:tab pos="457200" algn="l"/>
                        </a:tabLst>
                      </a:pPr>
                      <a:r>
                        <a:rPr lang="es-EC" sz="1200">
                          <a:effectLst/>
                        </a:rPr>
                        <a:t>Lesiones Meniscales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3</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16,7 %</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l">
                        <a:lnSpc>
                          <a:spcPct val="150000"/>
                        </a:lnSpc>
                        <a:spcAft>
                          <a:spcPts val="0"/>
                        </a:spcAft>
                        <a:tabLst>
                          <a:tab pos="457200" algn="l"/>
                        </a:tabLst>
                      </a:pPr>
                      <a:r>
                        <a:rPr lang="es-EC" sz="1200">
                          <a:effectLst/>
                        </a:rPr>
                        <a:t>Lesiones Ligamentosas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0</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0 %</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l">
                        <a:lnSpc>
                          <a:spcPct val="150000"/>
                        </a:lnSpc>
                        <a:spcAft>
                          <a:spcPts val="0"/>
                        </a:spcAft>
                        <a:tabLst>
                          <a:tab pos="457200" algn="l"/>
                        </a:tabLst>
                      </a:pPr>
                      <a:r>
                        <a:rPr lang="es-EC" sz="1200">
                          <a:effectLst/>
                        </a:rPr>
                        <a:t>Lesiones Tendinosas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1</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5,6 %</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l">
                        <a:lnSpc>
                          <a:spcPct val="150000"/>
                        </a:lnSpc>
                        <a:spcAft>
                          <a:spcPts val="0"/>
                        </a:spcAft>
                        <a:tabLst>
                          <a:tab pos="457200" algn="l"/>
                        </a:tabLst>
                      </a:pPr>
                      <a:r>
                        <a:rPr lang="es-EC" sz="1200">
                          <a:effectLst/>
                        </a:rPr>
                        <a:t>Ninguna</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14</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77,8 %</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tabLst>
                          <a:tab pos="457200" algn="l"/>
                        </a:tabLst>
                      </a:pPr>
                      <a:r>
                        <a:rPr lang="es-EC" sz="1200">
                          <a:effectLst/>
                        </a:rPr>
                        <a:t>TOTAL</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18</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dirty="0">
                          <a:effectLst/>
                        </a:rPr>
                        <a:t>100 %</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10" name="Gráfico 9"/>
          <p:cNvGraphicFramePr>
            <a:graphicFrameLocks/>
          </p:cNvGraphicFramePr>
          <p:nvPr>
            <p:extLst>
              <p:ext uri="{D42A27DB-BD31-4B8C-83A1-F6EECF244321}">
                <p14:modId xmlns:p14="http://schemas.microsoft.com/office/powerpoint/2010/main" val="2811481939"/>
              </p:ext>
            </p:extLst>
          </p:nvPr>
        </p:nvGraphicFramePr>
        <p:xfrm>
          <a:off x="2430840" y="3333997"/>
          <a:ext cx="4234815" cy="21170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482857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normAutofit fontScale="90000"/>
          </a:bodyPr>
          <a:lstStyle/>
          <a:p>
            <a:r>
              <a:rPr lang="es-EC" sz="3600" b="1" dirty="0">
                <a:solidFill>
                  <a:schemeClr val="accent1"/>
                </a:solidFill>
              </a:rPr>
              <a:t>4. ¿En qué pierna ha sufrido alguna lesión de las mencionadas anteriormente?</a:t>
            </a:r>
            <a:endParaRPr lang="es-ES" sz="3600" dirty="0">
              <a:solidFill>
                <a:schemeClr val="accent1"/>
              </a:solidFill>
            </a:endParaRPr>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748148350"/>
              </p:ext>
            </p:extLst>
          </p:nvPr>
        </p:nvGraphicFramePr>
        <p:xfrm>
          <a:off x="2266315" y="1745322"/>
          <a:ext cx="4611370" cy="1645920"/>
        </p:xfrm>
        <a:graphic>
          <a:graphicData uri="http://schemas.openxmlformats.org/drawingml/2006/table">
            <a:tbl>
              <a:tblPr firstRow="1" firstCol="1" bandRow="1">
                <a:tableStyleId>{5C22544A-7EE6-4342-B048-85BDC9FD1C3A}</a:tableStyleId>
              </a:tblPr>
              <a:tblGrid>
                <a:gridCol w="1530350"/>
                <a:gridCol w="1529715"/>
                <a:gridCol w="1551305"/>
              </a:tblGrid>
              <a:tr h="0">
                <a:tc>
                  <a:txBody>
                    <a:bodyPr/>
                    <a:lstStyle/>
                    <a:p>
                      <a:pPr algn="ctr">
                        <a:lnSpc>
                          <a:spcPct val="150000"/>
                        </a:lnSpc>
                        <a:spcAft>
                          <a:spcPts val="0"/>
                        </a:spcAft>
                        <a:tabLst>
                          <a:tab pos="457200" algn="l"/>
                        </a:tabLst>
                      </a:pPr>
                      <a:r>
                        <a:rPr lang="es-EC" sz="1200">
                          <a:effectLst/>
                        </a:rPr>
                        <a:t>RESPUESTA</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JUGADORES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PORCENTAJE</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l">
                        <a:lnSpc>
                          <a:spcPct val="150000"/>
                        </a:lnSpc>
                        <a:spcAft>
                          <a:spcPts val="0"/>
                        </a:spcAft>
                        <a:tabLst>
                          <a:tab pos="457200" algn="l"/>
                        </a:tabLst>
                      </a:pPr>
                      <a:r>
                        <a:rPr lang="es-EC" sz="1200">
                          <a:effectLst/>
                        </a:rPr>
                        <a:t>Izquierda</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1</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5,6 %</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l">
                        <a:lnSpc>
                          <a:spcPct val="150000"/>
                        </a:lnSpc>
                        <a:spcAft>
                          <a:spcPts val="0"/>
                        </a:spcAft>
                        <a:tabLst>
                          <a:tab pos="457200" algn="l"/>
                        </a:tabLst>
                      </a:pPr>
                      <a:r>
                        <a:rPr lang="es-EC" sz="1200">
                          <a:effectLst/>
                        </a:rPr>
                        <a:t>Derecha</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5</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27,8 %</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l">
                        <a:lnSpc>
                          <a:spcPct val="150000"/>
                        </a:lnSpc>
                        <a:spcAft>
                          <a:spcPts val="0"/>
                        </a:spcAft>
                        <a:tabLst>
                          <a:tab pos="457200" algn="l"/>
                        </a:tabLst>
                      </a:pPr>
                      <a:r>
                        <a:rPr lang="es-EC" sz="1200">
                          <a:effectLst/>
                        </a:rPr>
                        <a:t>Ambas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3</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16,7 %</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l">
                        <a:lnSpc>
                          <a:spcPct val="150000"/>
                        </a:lnSpc>
                        <a:spcAft>
                          <a:spcPts val="0"/>
                        </a:spcAft>
                        <a:tabLst>
                          <a:tab pos="457200" algn="l"/>
                        </a:tabLst>
                      </a:pPr>
                      <a:r>
                        <a:rPr lang="es-EC" sz="1200">
                          <a:effectLst/>
                        </a:rPr>
                        <a:t>Ninguna</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9</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50 %</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tabLst>
                          <a:tab pos="457200" algn="l"/>
                        </a:tabLst>
                      </a:pPr>
                      <a:r>
                        <a:rPr lang="es-EC" sz="1200">
                          <a:effectLst/>
                        </a:rPr>
                        <a:t>TOTAL</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18</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dirty="0">
                          <a:effectLst/>
                        </a:rPr>
                        <a:t>100 %</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10" name="Gráfico 9"/>
          <p:cNvGraphicFramePr>
            <a:graphicFrameLocks/>
          </p:cNvGraphicFramePr>
          <p:nvPr>
            <p:extLst>
              <p:ext uri="{D42A27DB-BD31-4B8C-83A1-F6EECF244321}">
                <p14:modId xmlns:p14="http://schemas.microsoft.com/office/powerpoint/2010/main" val="73643523"/>
              </p:ext>
            </p:extLst>
          </p:nvPr>
        </p:nvGraphicFramePr>
        <p:xfrm>
          <a:off x="2406332" y="3429000"/>
          <a:ext cx="4331335" cy="22618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710050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normAutofit/>
          </a:bodyPr>
          <a:lstStyle/>
          <a:p>
            <a:r>
              <a:rPr lang="es-EC" sz="3600" b="1" dirty="0">
                <a:solidFill>
                  <a:schemeClr val="accent1"/>
                </a:solidFill>
              </a:rPr>
              <a:t>5. ¿Se lesiona con frecuencia?</a:t>
            </a:r>
            <a:endParaRPr lang="es-ES" sz="3600" dirty="0">
              <a:solidFill>
                <a:schemeClr val="accent1"/>
              </a:solidFill>
            </a:endParaRPr>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2410494562"/>
              </p:ext>
            </p:extLst>
          </p:nvPr>
        </p:nvGraphicFramePr>
        <p:xfrm>
          <a:off x="2426979" y="1580744"/>
          <a:ext cx="4611370" cy="1097280"/>
        </p:xfrm>
        <a:graphic>
          <a:graphicData uri="http://schemas.openxmlformats.org/drawingml/2006/table">
            <a:tbl>
              <a:tblPr firstRow="1" firstCol="1" bandRow="1">
                <a:tableStyleId>{5C22544A-7EE6-4342-B048-85BDC9FD1C3A}</a:tableStyleId>
              </a:tblPr>
              <a:tblGrid>
                <a:gridCol w="1530350"/>
                <a:gridCol w="1529715"/>
                <a:gridCol w="1551305"/>
              </a:tblGrid>
              <a:tr h="0">
                <a:tc>
                  <a:txBody>
                    <a:bodyPr/>
                    <a:lstStyle/>
                    <a:p>
                      <a:pPr algn="ctr">
                        <a:lnSpc>
                          <a:spcPct val="150000"/>
                        </a:lnSpc>
                        <a:spcAft>
                          <a:spcPts val="0"/>
                        </a:spcAft>
                        <a:tabLst>
                          <a:tab pos="457200" algn="l"/>
                        </a:tabLst>
                      </a:pPr>
                      <a:r>
                        <a:rPr lang="es-EC" sz="1200">
                          <a:effectLst/>
                        </a:rPr>
                        <a:t>RESPUESTA</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JUGADORES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PORCENTAJE</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tabLst>
                          <a:tab pos="457200" algn="l"/>
                        </a:tabLst>
                      </a:pPr>
                      <a:r>
                        <a:rPr lang="es-EC" sz="1200">
                          <a:effectLst/>
                        </a:rPr>
                        <a:t>SI</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3</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16,7 %</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tabLst>
                          <a:tab pos="457200" algn="l"/>
                        </a:tabLst>
                      </a:pPr>
                      <a:r>
                        <a:rPr lang="es-EC" sz="1200">
                          <a:effectLst/>
                        </a:rPr>
                        <a:t>NO</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15</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83,3 %</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tabLst>
                          <a:tab pos="457200" algn="l"/>
                        </a:tabLst>
                      </a:pPr>
                      <a:r>
                        <a:rPr lang="es-EC" sz="1200">
                          <a:effectLst/>
                        </a:rPr>
                        <a:t>TOTAL</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18</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dirty="0">
                          <a:effectLst/>
                        </a:rPr>
                        <a:t>100 %</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10" name="Gráfico 9"/>
          <p:cNvGraphicFramePr>
            <a:graphicFrameLocks/>
          </p:cNvGraphicFramePr>
          <p:nvPr>
            <p:extLst>
              <p:ext uri="{D42A27DB-BD31-4B8C-83A1-F6EECF244321}">
                <p14:modId xmlns:p14="http://schemas.microsoft.com/office/powerpoint/2010/main" val="3643882338"/>
              </p:ext>
            </p:extLst>
          </p:nvPr>
        </p:nvGraphicFramePr>
        <p:xfrm>
          <a:off x="2468889" y="2759631"/>
          <a:ext cx="4569460" cy="27400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085616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2.bp.blogspot.com/-GgaZ0WlXjMA/Tig-wGCbPQI/AAAAAAAAALo/_Y8bEHq5i4U/s1600/pergamino0ea.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000" b="94778" l="0" r="95600"/>
                    </a14:imgEffect>
                  </a14:imgLayer>
                </a14:imgProps>
              </a:ext>
              <a:ext uri="{28A0092B-C50C-407E-A947-70E740481C1C}">
                <a14:useLocalDpi xmlns:a14="http://schemas.microsoft.com/office/drawing/2010/main" val="0"/>
              </a:ext>
            </a:extLst>
          </a:blip>
          <a:srcRect/>
          <a:stretch>
            <a:fillRect/>
          </a:stretch>
        </p:blipFill>
        <p:spPr bwMode="auto">
          <a:xfrm rot="16200000">
            <a:off x="2715104" y="-930273"/>
            <a:ext cx="3633336" cy="906354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457200" y="602184"/>
            <a:ext cx="8229600" cy="1143000"/>
          </a:xfrm>
        </p:spPr>
        <p:txBody>
          <a:bodyPr/>
          <a:lstStyle/>
          <a:p>
            <a:r>
              <a:rPr lang="es-ES" dirty="0" smtClean="0">
                <a:solidFill>
                  <a:srgbClr val="0070C0"/>
                </a:solidFill>
              </a:rPr>
              <a:t>PROBLEMA DE INVESTIGACIÓN</a:t>
            </a:r>
            <a:endParaRPr lang="es-ES" dirty="0">
              <a:solidFill>
                <a:srgbClr val="0070C0"/>
              </a:solidFill>
            </a:endParaRPr>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sp>
        <p:nvSpPr>
          <p:cNvPr id="5" name="AutoShape 4" descr="data:image/jpeg;base64,/9j/4AAQSkZJRgABAQAAAQABAAD/2wCEAAkGBhQSERUUEhQUFBQUFxQXFxgXFBcVFBUUFxgXFBUWFRQXHCYeFxkjHBQUHy8gJCcpLCwsFx4xNTAqNSYsLCkBCQoKDgwOGg8PGi0kHyQpLCksLCkpKSwpKSwsLCwsLCksLCwsLCwsLCwpLCksLCksLCwsLCwsLCwsKSwsLCwsLP/AABEIALkBEAMBIgACEQEDEQH/xAAcAAABBQEBAQAAAAAAAAAAAAAAAgMEBgcFAQj/xABEEAABBAADBQQHAwkIAgMAAAABAAIDEQQSIQUGMUFREyJhcQcjgZGhscEkMvAUM0JScnOCktEWJWJjorLh8RVDU4PC/8QAGQEAAwEBAQAAAAAAAAAAAAAAAAIDAQQF/8QAJhEAAgIBBAEFAQADAAAAAAAAAAECEQMEEiExQRMUIjJRYQVC4f/aAAwDAQACEQMRAD8A3FUrbu8E0rpY8M8xshzNL2gF75G0HBuYENa0muFkg8BxuqxVu8BwOMxEMoIIlmdqdXMeRIx4P6pHxsLl1c5wx3Dsvggpypj2095toYGQPEr5md3NFLTmvBFkB9ZmHxGnUFaju5t6PGYeOeL7sjQ4A8R1B8QQQfJY/v7vdFLH3SP0hw17uZunu+Su/oewD4tnxteC0nM/L+qHvc8N8wHBT0eSc4vcU1MIxquy+IQhdxyAhCEACEIQAIQhAAhCEACEIQAIQhAAhCEACEIQAIQhAAhCEACEIQAIQhAHG3n29+TMaGAGWUlsYd92wLc51cgOXMkDS7FM2uMeGmQYicEHiC1ra42GBuX2EHgpXpYmfCcNiQO4wyRvP6pkyFhPQExlt9SOqjy79xOww1ANgHwvifFeXrMuSEqidmDGpK6sm+j/AH8kxD3YbFZe3YMwc0ZRLHeUuLeDXA0CBp3gRXAX1YVuC52I2p2sYOSKNzSerpHAgE9aaT7uq3Rq78MpSgnLshmjGM2o9Hqyv0uYVjpGPrDzvDQ0QvL2yNtxLnh7HDu1Vtd+rpxKvu9u0nYfBYiZn344nlvg6qB9hNrKd3djdpEXPsvJDsxNk2QSSeZ4+alqcqhGn5GwwbdlUwezBJiI2lkEBzNcJc75G2HCmhr9LOp10tfRuzIAyMDgsZ3g2GzK+hWor+UJfo330miIhmkc+AOMeurmXWUtJ1oXVcK8kmnyraNmi27NutCzSfa2Jw8krHYh5cMvedRGWwWuAcKFh2tBLwM80neM0ovj33AewDQclWWoUe0TWJs0hCoYgeb9dKQ4a+sdyII56cFD2hG8MOWWbTX847+vgp+7j+Dei/00e16qDCZ5bLp5WjSgHkAUK5FTXbwYmAW4Mka2ru2vIF2b4WRXuTrUwbFeJlxQqbvJtUzdi2Nz2scztHFri2w6wGmvI+9cTEwOJGWWUf8A2P8A6pcmqjCW2ho4XJWaahZY3a2JheGCd2QBzu+66IBce8dOAOjjXhyUrbG2JZZ2Fkz2BsY+64gZw4lxoaO/R48uQ4JvcR2bjPSd0aShZnNjpzMXmR2Z7XNoOIaAW13W8AeftUnD4SWg0zSULqpHA6gDU3rwS+6j2Hos0NCpbIZsvZ9q/KSSSXEuojLWa7A56IOzSbPaSWQQe+7UHlxTe5iZ6TLoi1n7xK4sjMsgEYrR7hYskEkHU1pfgpGNdPJlzSuGT7uUlpJ6muJS+6gb6TLwhZt2ElUZpq/eO4mr53XBR4sbMyQkTyEg8C9xF1WoOnApfeR/BvQf6aii1mcWZ1ZppSQa/OP/AKqVhcZLA+M9q8sstIc4kd88TfQ8FsNXGTqjJYGkaDa9WdYJszmkGeU3o71jjqOhvT2J38jdx7SW/wB47+qx6uK8B6D/AE0BCz2FsrXgsmlFdXlwo9WusJX/AJieJksZkc7OO69xJcwkgOo+RJ8CmjqoSB4WjQLQs5wjZAe5NK0EAHvuN+8/i0N2/LhJi8ufMx1BzXPJ6d5t8DXJZHVwboHgki273wNfg5mOkijD25c0ouPXk4WLBAI0N66LA8cwZXtZg8OcrnNaRNPbmgkNeA40AQAaPVdzHY2fHYt3avc5od3WWSxgcC6mg8BoBwvha7GL2C1kVBuriPOs1ur2WpZ8ibX/AErii4na9EGz2sgdT4398upgrs8wByG9SeJs9egWjr56g2i7BY+GWK2tL2se0HRzHuDSCOdXfmAvoDDS5mg9V24pbonNkjTOJv8Aj+7MX+5f8Baoe58BdEPClefSKf7sxf7p30tUvclnqteFLh13g6NO+GI3gFsd5HTnapu60eZ8jT+ufkFdN5AMh9qqG6A9Y/8AbPyCjh+jKS7L5DG+R7Hu7zmNbG7/ABtacwJ9hHuXRw2EyNo8SpGzmgNtPu1cmyS3KmLHgZmw5HtpMmK9FNl+CGxKWz8N3CYo6CaxoBBHX/pSnGgosw962XCpGI57MN56aDwF8B4cfen8HBmfZ8aTkkRr8fjmpOz2UlirlyM3SIO0tjtfxHC/dqPquRhcJT/P3dPoFaZDahR4UF6bIvC8mRf6RX4Q5mGuvypToxXFTRhdb6JjERolFpGJ2DCSfgpOVM4VtqY5iaCbViyZEkZrwTD2Ka6NNFlrXEEzmdibUWXBgG/xZ4n4Lsxw8U3iIApOHBRSONEANOPP8fBe4+JzgCB90tPQmjel+SkmAg2OJUuJpcK96SNpjS5I2CaMzg0911OHHmASNdRramOiUTAwlspbyrTyvh+Oq6cjaV5JN2TT8EEsoqBtSKsrjwIc3hepaQND40usG2o2PDHMDSbIcD8CkjUZWM+VQzsuHutvXn7FH2/h9CV28LEA0UuXvCNFSEEkY5Wyo7uAflb/ACb8lb94PuClUd3D9sk/h+QV32tHcfsWZFfBseHZkO3SRLHfHtI/94K+iNln1TV8/bfi9dF+9j/3tX0Dsseqb5Lv0/1ObN2cn0hMvZmLH+S8+4X9FTdyIrhHWlcfSFJWzMV+6cPfTfqqtuYKhHkufW80imDpnN3pdlafG1Vdyzcj/wBs/IK0b4ssH2qsbjN77v2z9FDF9WVl2jVcH9wJ1rNbSsBF3QpE0OixxfYtjPZWPanmN0peuYMtJUbOqolQl2Nui0TTma+1TXNTUUd6+78exZJc0CYy+FDWEA+Km9kvHRLdn4ZuOfMw0KOt/gJeGZqEtsOv480qEU4JUuVY18EosvTkkS4dS44/ik4lq6XDi2ST5IEEVFSS20RQqRlWQjwa2RXt4ppgsKU9vFNtjWNcgmMuioKPNwUzECwAEw2K/Ypy7pDoiyRaJUERAqlILFIii01SKFs3cMRYYWD0S5YlIYxKexWUPjQl8kA4dc92BF3zXXxRoKOay+KjOCseMmETaHVcTeMaHyXfjFBV/ed3dKq+ImR7Kpuy37W/yb8ld9puqNUjdQ/apD+z8lcttO7ijNlUZfvK/wBZGekkZ/1hb9ss+qavnvbwJmjB4GWMe94X0Jsoeqb5Lv0/1ObL2cn0gD+7MX+5efdqqVujMTEAOgV29IEuXZmLJ5wvHtd3R81T9zYfVCxxA/6XLr/BXT9Mh7z6tPkq3uN+cf8Atn5BWTe51NKrG4v5x5/xn5BSxfVlJdmwbPb3QpL2KNsx1tTss2h6qtqiPkYEmotTWhc1jDz6qfGaCTG+eRpIcItKZGm2vUiMq0abJvg9DEh6dcmZVSXHAqGzHpaTDFZTjnaJWEUkk5JDXwSWtTcydtMzOXTLoRdio2pMhSg/RNF3NJJ0qNR7SCENXj3AJfFmjYYvXNoJAelg2FNNNGjOX3qWGJhjfipYTY1YSZ41q8eEsFIeVZ9CDErNFFmYpr1GnOi55rgohsPVf3l+6V1XT6kc1xdtv0IUXkUlRSMaZWt1B9rf/D8lctvMpvsVQ3UP2t/8Pyv6q47xHueayfQ67Mo3gNTRn/MjP+tq+gtln1TfJfPm8DM0sY5mSMe94C+gtlfmmrv0/wBTmy9nI9IkWbZeL8InO/lp30VP3PxvqR0oK5ekKXLszFn/ACZB7XDKPiQs33SlIhHWly690ky2mjaYb3YkOvVcfcL7zh/jPyCTtnGB0jieFVWvHiU3uM6nv6F5+QUcP1dlskaaRsGzYiBd6cl7K7W0jBzd0UkSy6n2LW1VIjXI++Q0lQy2BYopmHh/VOtCRN2aPNGqlxqNBqLSzIV0RajyTfI+X6pp7zm8FHfJaVHZU3kthtoeLNEvD6Ar1gS4mLojGnYl8CgU1MnQm5U8ujEJaV493BR3ON0nY2rnUr4Q9DzGaKPNamXSZnZpapOPxpGJ8kcBKM1JsHqirUIyHokxHvJ8lMwBSWjRdUFwTY0Si0ssXhampmDT26KPK1PzPoFRZH6KU2hkcvHyZbKq+0sWaN81YcZGXE9eir+1MAaN2vNb+R2QSrk5u6euKf8Aw/JXXbmGJYPBUjdU1in+GX5K87XxI7MA8SF0SryT5vgyneA5Zo3dJYz7ntK3/Zh9U3yXz/vJ3pGAcTIwe9wC3/ZP5pq9LT/U5svZyPSJBn2Zih0ic7+Qh/8A+Vn+6UAcwHw18xfDwrX2LQvSDIRszFkcexePfp9VSt0Ij2Ta4VquP/IdIvpnSZXN4sAASfNQtxvvOHRx+hVi3lhLWm9av/g6qvbkuGd5/wAZ+QUcH0dlcjto1jAmmX4JcdWbHFR8PL6v2J+EWfNa/FEiUW9EoRWliQcPBORquxNk7EMjrRLLF45OsCZR8GNkR7DwT0IpOOYLTZdr4JNu12bdj4KW12iaYltXSmTF0mpdE8Ckyha1aBESWM8U9HoF483ohwpRSptoaz0y6omfYpMFtpdaI3Nm0RXZs3gpACS8pTZr0UlFJsZuyRApGbkmIRWicLdV1xfBJ9iykkIteOTmEfFjulQQ00SpWLl5KMJKFLjyU5FY9EZsYvNWq5e2ou6fFdzLS4e8EvdKltS5Y6dsqGwI/tcgHPKfhX0Vs2we6L4hVjdg3jH+GX5K27xtpgKzIvJSL5oy3b0uWaN36ssZ9z2lfQezD6pvkvnfb2ssYPAyR/F7V9D7KHqmr0dN9TlzdnK9ILL2Zih/lO+Gqqm5zCIRz0H/AGrX6QCf/GYqv/id7ufwtVncsepHl9Fz61W0UwOos4+9Le678aKq7mHvu/bPyCuO9cJp1cNVTd0Pvv8A2z8gufGqgyzdtGnYeawNeCmsNC1y4QS0af8AKnQT8j7fopxfPINHQjYT4KbmUWN4QJtV0xaRF8klpTmdR2Srwyp91C0SSkuXrHLyQp2rVinrCnGlQ45E9FINVkWa0S2lNYk6JQcmcQ5PJ/EVdhF4oldyTcbuq9zc1JP40N5Fhe0kgr1zk6MImL0KTBq4Ul4h4ISMM6iFzNfMqujqsSlHbKnA5diaI0LtJlekOemXzIlLgEhnF8lCdbuB4J3F4jWl5HF05/FccvlLgsuENPl5lcHbcltK7m0jlpVrbMhynxUnw6KRXk4m6bvtb/4fdSum8YtgtUvdM/a3/wAPyVx3jJyadE0+EauzK9vOAmiPSWM/62r6G2X+ab5L502wbmivh2sf+9q+i9lj1TfJejpvqcubs5e/0uXZuKJ5xOH83d+qqu6UlQgDjStO/wDHezcV4ROP8ve+iq25Lbis9FDWdpD4emQN45u4bHVUzdP84/xefkFdN626OVI3Xkp7/Bx+QXPj+jLf7I0nCat4+ApKEwB+Kh4DF5qpSGTWfxwXLuK0TsNjrvQilKglXPgh1PiLTrO6dVVSom0ic7EVxXrZrUB7rKmQsWqTbFaSOjA9Er9EmIqPjZ8rSeln3LtuokfJ4wmilYCY2bUZuINUOakYUVr+PxqueL5RRrg6Ik0TDpLTfaWSkSyV7VTdYlHnad5Oh3NRM6UJaCmpfo1E1jtEiR6ZjmXkjviqbrQtcjTprNJ3NXFQpRRu+BSHYoPNA3qPiAfqo7qTY9HZjm0TnarnMlqgnmv59VRZBXEffKoskyHvUPES0llMaMSPicVR18QnMHtYZsuumnDouWMSHk0dBfwTEkjWknUf0q1zb2mW2Jo7GLxWd/gPiuJtYW2yn8HigW3zPXl7/JM7UGi27lyalXRwt2j9rfXLL8rV123KCzXoqVu4Ptj/AOH5Urft95DOHJUm6FStmV7aiuaMdZYx73hfRWyvzTV87bclqaM9JYz7nAr6K2WfVNXpab6nLm7OT6QpMuzMV4xOb/NTfqqhuRfZ1Y4ahXXfPZr8RgZ4owC97e6CaBIcHceXBZ1sXaPYHK5roy4U8PblLXtoN49Rf8vv59bFumhsD4aJG98wEbvAH5FULd1hzP8A2j8grDvVtITuEUPfc8m9eTdDXgeHtUrcr0ezSQudJcEvaOIsXcfDUXprZH/KnhxyljaKSkoyQ/gjlrkK+K62FYXG+X4pTG+jqbnO2vBmv+5S4N0MSKHas8w03XtKmtHkvko9RDwNBuU680SPBIKkS7o4hxrtmUOeU380mHcmYmpZu4P1RTj5k3Sf2mTon6sQawGyvTjmscGuPG/gpWK3Pc2vyeQt6h9uHsN2EnZO6D2yF08geC1zcoFDXibvjoqR0s1L+CPLFolRuBCjY0DKfI/Kkkbt4kHKJW5B911HMemYWm5d38Y4Zc8dddSVR4p10IpRvs5TNptzEWpjsVWQ3Quq62KAPz9ydi9H57JwMo7Uua4Py8ANC2r4HXmlxbky5+/MCyncG07MRQPHlfyUo6bImUeWLRJ7QKFtHFhrm2SKr+mvhqnv7J4hoAZM13XM3W/YeCZG5U73tdJK3RwJAboQOV2mWCd9C74imYkVoo+OxeVhIPI/8J3+w0w7onGXT9GnEc9b0PFLm3JlzANkb2WYHKWmw0G8t3r0We2n5N9SJ5s6awQ46tJB9nyUqLEhxcB+ia+AP1U3aW6zX2+J3ZyGrI1aa01bfGua5bd0sQz7kzDeptp48+aq8DXQimmRduz0w1008zp9VzdmSUSRf3w3yBaCPiHBdifcvEPoOmbQr9E2dQevHRPM3Ec0SZZj32tAtoNOaQbNcefTisWCVNM3fEbjfZ/H46qWH6KJ/ZXFcO1j8e6b9mqcfutieAnbQ/wm/mox02RDvJFiZsRXNcja2L7lA6nT2nguo7cqZ5PaStqtAARr46pOD3EeJmukkDo2m8oFG+hsnRb7abasPVgjh4QgZzwAJ+Gn0XP2hitHEcaP1/4VlHo/mzZTK0RFxNNaQ7LdhupNaUEvaHozBdcMpaDdtcMwGmmUgg0OinLSZJNsrHPBFU2LDJIGHl37OgILW568bB9wKdxMknZtkcO68lvUAgA94jQE3w46K87sbnfk0Lo5H5y/iQKFVlrKbBFcjaYx/o9ZJ/7CBd8BmA17oPANGlCuWtk2uv29x/pD1vl/DPN2nfapPDKPgD9Vctrttns9yrON3anwGMe8MfJCQMjhRLnFoppaNQbY4XoNW9V2sfvBFkac4okNPkQQP9WX2WuTJjadMtGSfKM42/h/WxjrJGPe4BfQ+yR6pqwbFbPlxWJZ2DC5ofG4u4NAa8F3e+nHj0W+bObUbQei79OmonNldskrK/SBFLisSYsMyKZkYDZGy5sglBLrZkcLIFAkjQgAc1qix3Zm3vyfF4lkxAdDNLoeJMkj3g+I7NwcD4pNXNwx2kbgjukUSbDYmBzZeyZHlcATFmEgaHkOy5jX6B0OnC19Fbu7SjxGHjliILZGhwI6Hw5HwWQb07wRvw511L5b66PdXkOKufoaie3Z0YdYBzuaDya97nt+Dgfap6LJKcXuRXVQUaov6EIXecYIQhAAhCEACEIQAIQhAAhCEACEIQAIQhAAhCEACEIQAIQhAAhCEACEIQBXN/Md2eEc1hqaWmRAc33epBBDaBsjWjpqQsW2jsDFZS52FwtPslwEh1vvE27VxJskrSfSpjHQSYSb/wBYMsZPIPf2Zbfm1j/coP8AauJ+HDTpQsXQ/wC15WtyyjJJI79PC42MehjagcJcPNfbMdnyk2BG4ANDCdcoINg8C7oQtYCwXcF5k2w58d5WxuDj+2WBoPnkJ9i3kL0MUnKCbOXLFRm0j1U/fX0cQbQIkJdFO0UJGUHFv6rwRThqeOovQhXBCo1ZNNrlGS7M9CDWyAzyvmaDeUgNYTd94DV2p4XS1HAYFsTA1qkoQkl0DbfYIQhaYCEIQAIQhAAhCEACEIQAIQhAAhCEACEIQAIQhAAhCEACEIQAIQhAAhCEAQds7HixULoZmB8bxRB94IPEEGiCNQQswxfoO7/q8VMI/wBUhjnAdM9fMLXUJXFPtDKTj0yr7o7jxYFlMGpNknVzndXHmfwFaEITCn//2Q=="/>
          <p:cNvSpPr>
            <a:spLocks noChangeAspect="1" noChangeArrowheads="1"/>
          </p:cNvSpPr>
          <p:nvPr/>
        </p:nvSpPr>
        <p:spPr bwMode="auto">
          <a:xfrm>
            <a:off x="-653955" y="-243789"/>
            <a:ext cx="2590800" cy="1762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 name="Marcador de contenido 2"/>
          <p:cNvSpPr>
            <a:spLocks noGrp="1"/>
          </p:cNvSpPr>
          <p:nvPr>
            <p:ph idx="1"/>
          </p:nvPr>
        </p:nvSpPr>
        <p:spPr>
          <a:xfrm>
            <a:off x="1227265" y="2381237"/>
            <a:ext cx="6905566" cy="4525963"/>
          </a:xfrm>
        </p:spPr>
        <p:txBody>
          <a:bodyPr/>
          <a:lstStyle/>
          <a:p>
            <a:pPr marL="0" lvl="0" indent="0">
              <a:buNone/>
            </a:pPr>
            <a:r>
              <a:rPr lang="es-EC" b="1" dirty="0" smtClean="0"/>
              <a:t>¿Los ejercicios de fuerza ejecutados en el gimnasio durante el entrenamiento de fútbol se relacionan con las lesiones de rodilla de los deportistas?</a:t>
            </a:r>
            <a:endParaRPr lang="es-ES" dirty="0"/>
          </a:p>
        </p:txBody>
      </p:sp>
      <p:pic>
        <p:nvPicPr>
          <p:cNvPr id="10" name="Imagen 9" descr="ImageProxy.mvc.jpe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spTree>
    <p:extLst>
      <p:ext uri="{BB962C8B-B14F-4D97-AF65-F5344CB8AC3E}">
        <p14:creationId xmlns:p14="http://schemas.microsoft.com/office/powerpoint/2010/main" val="41625941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normAutofit fontScale="90000"/>
          </a:bodyPr>
          <a:lstStyle/>
          <a:p>
            <a:r>
              <a:rPr lang="es-EC" sz="3600" b="1" dirty="0">
                <a:solidFill>
                  <a:schemeClr val="accent1"/>
                </a:solidFill>
              </a:rPr>
              <a:t>6. ¿Actualmente tiene alguna molestia en su(s) rodilla(s)?</a:t>
            </a:r>
            <a:endParaRPr lang="es-ES" sz="3600" dirty="0">
              <a:solidFill>
                <a:schemeClr val="accent1"/>
              </a:solidFill>
            </a:endParaRPr>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2390202788"/>
              </p:ext>
            </p:extLst>
          </p:nvPr>
        </p:nvGraphicFramePr>
        <p:xfrm>
          <a:off x="2266315" y="1877626"/>
          <a:ext cx="4611370" cy="1097280"/>
        </p:xfrm>
        <a:graphic>
          <a:graphicData uri="http://schemas.openxmlformats.org/drawingml/2006/table">
            <a:tbl>
              <a:tblPr firstRow="1" firstCol="1" bandRow="1">
                <a:tableStyleId>{5C22544A-7EE6-4342-B048-85BDC9FD1C3A}</a:tableStyleId>
              </a:tblPr>
              <a:tblGrid>
                <a:gridCol w="1530350"/>
                <a:gridCol w="1529715"/>
                <a:gridCol w="1551305"/>
              </a:tblGrid>
              <a:tr h="0">
                <a:tc>
                  <a:txBody>
                    <a:bodyPr/>
                    <a:lstStyle/>
                    <a:p>
                      <a:pPr algn="ctr">
                        <a:lnSpc>
                          <a:spcPct val="150000"/>
                        </a:lnSpc>
                        <a:spcAft>
                          <a:spcPts val="0"/>
                        </a:spcAft>
                        <a:tabLst>
                          <a:tab pos="457200" algn="l"/>
                        </a:tabLst>
                      </a:pPr>
                      <a:r>
                        <a:rPr lang="es-EC" sz="1200">
                          <a:effectLst/>
                        </a:rPr>
                        <a:t>RESPUESTA</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JUGADORES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PORCENTAJE</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tabLst>
                          <a:tab pos="457200" algn="l"/>
                        </a:tabLst>
                      </a:pPr>
                      <a:r>
                        <a:rPr lang="es-EC" sz="1200">
                          <a:effectLst/>
                        </a:rPr>
                        <a:t>SI</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3</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16,7 %</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tabLst>
                          <a:tab pos="457200" algn="l"/>
                        </a:tabLst>
                      </a:pPr>
                      <a:r>
                        <a:rPr lang="es-EC" sz="1200">
                          <a:effectLst/>
                        </a:rPr>
                        <a:t>NO</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15</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83,3 %</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tabLst>
                          <a:tab pos="457200" algn="l"/>
                        </a:tabLst>
                      </a:pPr>
                      <a:r>
                        <a:rPr lang="es-EC" sz="1200">
                          <a:effectLst/>
                        </a:rPr>
                        <a:t>TOTAL</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18</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dirty="0">
                          <a:effectLst/>
                        </a:rPr>
                        <a:t>100 %</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10" name="Gráfico 9"/>
          <p:cNvGraphicFramePr>
            <a:graphicFrameLocks/>
          </p:cNvGraphicFramePr>
          <p:nvPr>
            <p:extLst>
              <p:ext uri="{D42A27DB-BD31-4B8C-83A1-F6EECF244321}">
                <p14:modId xmlns:p14="http://schemas.microsoft.com/office/powerpoint/2010/main" val="1405852432"/>
              </p:ext>
            </p:extLst>
          </p:nvPr>
        </p:nvGraphicFramePr>
        <p:xfrm>
          <a:off x="2382520" y="3119042"/>
          <a:ext cx="4378960" cy="20212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140417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normAutofit fontScale="90000"/>
          </a:bodyPr>
          <a:lstStyle/>
          <a:p>
            <a:r>
              <a:rPr lang="es-EC" sz="3600" b="1" dirty="0">
                <a:solidFill>
                  <a:schemeClr val="accent1"/>
                </a:solidFill>
              </a:rPr>
              <a:t>7. ¿Ha tenido alguna intervención quirúrgica en alguna de sus rodillas?</a:t>
            </a:r>
            <a:endParaRPr lang="es-ES" sz="3600" dirty="0">
              <a:solidFill>
                <a:schemeClr val="accent1"/>
              </a:solidFill>
            </a:endParaRPr>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672180342"/>
              </p:ext>
            </p:extLst>
          </p:nvPr>
        </p:nvGraphicFramePr>
        <p:xfrm>
          <a:off x="2266315" y="1830125"/>
          <a:ext cx="4611370" cy="1097280"/>
        </p:xfrm>
        <a:graphic>
          <a:graphicData uri="http://schemas.openxmlformats.org/drawingml/2006/table">
            <a:tbl>
              <a:tblPr firstRow="1" firstCol="1" bandRow="1">
                <a:tableStyleId>{5C22544A-7EE6-4342-B048-85BDC9FD1C3A}</a:tableStyleId>
              </a:tblPr>
              <a:tblGrid>
                <a:gridCol w="1530350"/>
                <a:gridCol w="1529715"/>
                <a:gridCol w="1551305"/>
              </a:tblGrid>
              <a:tr h="0">
                <a:tc>
                  <a:txBody>
                    <a:bodyPr/>
                    <a:lstStyle/>
                    <a:p>
                      <a:pPr algn="ctr">
                        <a:lnSpc>
                          <a:spcPct val="150000"/>
                        </a:lnSpc>
                        <a:spcAft>
                          <a:spcPts val="0"/>
                        </a:spcAft>
                        <a:tabLst>
                          <a:tab pos="457200" algn="l"/>
                        </a:tabLst>
                      </a:pPr>
                      <a:r>
                        <a:rPr lang="es-EC" sz="1200">
                          <a:effectLst/>
                        </a:rPr>
                        <a:t>RESPUESTA</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JUGADORES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PORCENTAJE</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tabLst>
                          <a:tab pos="457200" algn="l"/>
                        </a:tabLst>
                      </a:pPr>
                      <a:r>
                        <a:rPr lang="es-EC" sz="1200">
                          <a:effectLst/>
                        </a:rPr>
                        <a:t>SI</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0</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0 %</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tabLst>
                          <a:tab pos="457200" algn="l"/>
                        </a:tabLst>
                      </a:pPr>
                      <a:r>
                        <a:rPr lang="es-EC" sz="1200">
                          <a:effectLst/>
                        </a:rPr>
                        <a:t>NO</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18</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100 %</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tabLst>
                          <a:tab pos="457200" algn="l"/>
                        </a:tabLst>
                      </a:pPr>
                      <a:r>
                        <a:rPr lang="es-EC" sz="1200">
                          <a:effectLst/>
                        </a:rPr>
                        <a:t>TOTAL</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18</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dirty="0">
                          <a:effectLst/>
                        </a:rPr>
                        <a:t>100 %</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10" name="Gráfico 9"/>
          <p:cNvGraphicFramePr>
            <a:graphicFrameLocks/>
          </p:cNvGraphicFramePr>
          <p:nvPr>
            <p:extLst>
              <p:ext uri="{D42A27DB-BD31-4B8C-83A1-F6EECF244321}">
                <p14:modId xmlns:p14="http://schemas.microsoft.com/office/powerpoint/2010/main" val="1195329747"/>
              </p:ext>
            </p:extLst>
          </p:nvPr>
        </p:nvGraphicFramePr>
        <p:xfrm>
          <a:off x="2308225" y="3104015"/>
          <a:ext cx="4569460" cy="27400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571271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normAutofit fontScale="90000"/>
          </a:bodyPr>
          <a:lstStyle/>
          <a:p>
            <a:r>
              <a:rPr lang="es-EC" sz="3600" b="1" dirty="0">
                <a:solidFill>
                  <a:schemeClr val="accent1"/>
                </a:solidFill>
              </a:rPr>
              <a:t>8. ¿A qué cree usted que se debe las lesiones de rodilla?</a:t>
            </a:r>
            <a:endParaRPr lang="es-ES" sz="3600" dirty="0">
              <a:solidFill>
                <a:schemeClr val="accent1"/>
              </a:solidFill>
            </a:endParaRPr>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853277614"/>
              </p:ext>
            </p:extLst>
          </p:nvPr>
        </p:nvGraphicFramePr>
        <p:xfrm>
          <a:off x="1902959" y="1745184"/>
          <a:ext cx="5338082" cy="1371600"/>
        </p:xfrm>
        <a:graphic>
          <a:graphicData uri="http://schemas.openxmlformats.org/drawingml/2006/table">
            <a:tbl>
              <a:tblPr firstRow="1" firstCol="1" bandRow="1">
                <a:tableStyleId>{5C22544A-7EE6-4342-B048-85BDC9FD1C3A}</a:tableStyleId>
              </a:tblPr>
              <a:tblGrid>
                <a:gridCol w="2326912"/>
                <a:gridCol w="1459865"/>
                <a:gridCol w="1551305"/>
              </a:tblGrid>
              <a:tr h="0">
                <a:tc>
                  <a:txBody>
                    <a:bodyPr/>
                    <a:lstStyle/>
                    <a:p>
                      <a:pPr algn="ctr">
                        <a:lnSpc>
                          <a:spcPct val="150000"/>
                        </a:lnSpc>
                        <a:spcAft>
                          <a:spcPts val="0"/>
                        </a:spcAft>
                        <a:tabLst>
                          <a:tab pos="457200" algn="l"/>
                        </a:tabLst>
                      </a:pPr>
                      <a:r>
                        <a:rPr lang="es-EC" sz="1200">
                          <a:effectLst/>
                        </a:rPr>
                        <a:t>RESPUESTA</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JUGADORES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PORCENTAJE</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l">
                        <a:lnSpc>
                          <a:spcPct val="150000"/>
                        </a:lnSpc>
                        <a:spcAft>
                          <a:spcPts val="0"/>
                        </a:spcAft>
                        <a:tabLst>
                          <a:tab pos="457200" algn="l"/>
                        </a:tabLst>
                      </a:pPr>
                      <a:r>
                        <a:rPr lang="es-EC" sz="1200">
                          <a:effectLst/>
                        </a:rPr>
                        <a:t>Excesivo entrenamiento</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1</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5,6 %</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l">
                        <a:lnSpc>
                          <a:spcPct val="150000"/>
                        </a:lnSpc>
                        <a:spcAft>
                          <a:spcPts val="0"/>
                        </a:spcAft>
                        <a:tabLst>
                          <a:tab pos="457200" algn="l"/>
                        </a:tabLst>
                      </a:pPr>
                      <a:r>
                        <a:rPr lang="es-EC" sz="1200">
                          <a:effectLst/>
                        </a:rPr>
                        <a:t>Micro-traumatismos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13</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72,2 %</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l">
                        <a:lnSpc>
                          <a:spcPct val="150000"/>
                        </a:lnSpc>
                        <a:spcAft>
                          <a:spcPts val="0"/>
                        </a:spcAft>
                        <a:tabLst>
                          <a:tab pos="457200" algn="l"/>
                        </a:tabLst>
                      </a:pPr>
                      <a:r>
                        <a:rPr lang="es-EC" sz="1200">
                          <a:effectLst/>
                        </a:rPr>
                        <a:t>Cargas pesadas en gimnasio</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4</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22,2 %</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tabLst>
                          <a:tab pos="457200" algn="l"/>
                        </a:tabLst>
                      </a:pPr>
                      <a:r>
                        <a:rPr lang="es-EC" sz="1200">
                          <a:effectLst/>
                        </a:rPr>
                        <a:t>TOTAL</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18</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dirty="0">
                          <a:effectLst/>
                        </a:rPr>
                        <a:t>100 %</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10" name="Gráfico 9"/>
          <p:cNvGraphicFramePr>
            <a:graphicFrameLocks/>
          </p:cNvGraphicFramePr>
          <p:nvPr>
            <p:extLst>
              <p:ext uri="{D42A27DB-BD31-4B8C-83A1-F6EECF244321}">
                <p14:modId xmlns:p14="http://schemas.microsoft.com/office/powerpoint/2010/main" val="2915602321"/>
              </p:ext>
            </p:extLst>
          </p:nvPr>
        </p:nvGraphicFramePr>
        <p:xfrm>
          <a:off x="2657104" y="3258136"/>
          <a:ext cx="4114800" cy="25742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300200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normAutofit fontScale="90000"/>
          </a:bodyPr>
          <a:lstStyle/>
          <a:p>
            <a:r>
              <a:rPr lang="es-EC" sz="3600" b="1" dirty="0">
                <a:solidFill>
                  <a:schemeClr val="accent1"/>
                </a:solidFill>
              </a:rPr>
              <a:t>9. ¿Practica horas extra fuera del entrenamiento habitual en el gimnasio?</a:t>
            </a:r>
            <a:endParaRPr lang="es-ES" sz="3600" dirty="0">
              <a:solidFill>
                <a:schemeClr val="accent1"/>
              </a:solidFill>
            </a:endParaRPr>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3634305020"/>
              </p:ext>
            </p:extLst>
          </p:nvPr>
        </p:nvGraphicFramePr>
        <p:xfrm>
          <a:off x="2426979" y="1855201"/>
          <a:ext cx="4611370" cy="1097280"/>
        </p:xfrm>
        <a:graphic>
          <a:graphicData uri="http://schemas.openxmlformats.org/drawingml/2006/table">
            <a:tbl>
              <a:tblPr firstRow="1" firstCol="1" bandRow="1">
                <a:tableStyleId>{5C22544A-7EE6-4342-B048-85BDC9FD1C3A}</a:tableStyleId>
              </a:tblPr>
              <a:tblGrid>
                <a:gridCol w="1530350"/>
                <a:gridCol w="1529715"/>
                <a:gridCol w="1551305"/>
              </a:tblGrid>
              <a:tr h="0">
                <a:tc>
                  <a:txBody>
                    <a:bodyPr/>
                    <a:lstStyle/>
                    <a:p>
                      <a:pPr algn="ctr">
                        <a:lnSpc>
                          <a:spcPct val="150000"/>
                        </a:lnSpc>
                        <a:spcAft>
                          <a:spcPts val="0"/>
                        </a:spcAft>
                        <a:tabLst>
                          <a:tab pos="457200" algn="l"/>
                        </a:tabLst>
                      </a:pPr>
                      <a:r>
                        <a:rPr lang="es-EC" sz="1200">
                          <a:effectLst/>
                        </a:rPr>
                        <a:t>RESPUESTA</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JUGADORES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PORCENTAJE</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tabLst>
                          <a:tab pos="457200" algn="l"/>
                        </a:tabLst>
                      </a:pPr>
                      <a:r>
                        <a:rPr lang="es-EC" sz="1200">
                          <a:effectLst/>
                        </a:rPr>
                        <a:t>SI</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9</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50 %</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tabLst>
                          <a:tab pos="457200" algn="l"/>
                        </a:tabLst>
                      </a:pPr>
                      <a:r>
                        <a:rPr lang="es-EC" sz="1200">
                          <a:effectLst/>
                        </a:rPr>
                        <a:t>NO</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9</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50 %</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tabLst>
                          <a:tab pos="457200" algn="l"/>
                        </a:tabLst>
                      </a:pPr>
                      <a:r>
                        <a:rPr lang="es-EC" sz="1200">
                          <a:effectLst/>
                        </a:rPr>
                        <a:t>TOTAL</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18</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dirty="0">
                          <a:effectLst/>
                        </a:rPr>
                        <a:t>100 %</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1" name="Rectángulo 10"/>
          <p:cNvSpPr/>
          <p:nvPr/>
        </p:nvSpPr>
        <p:spPr>
          <a:xfrm>
            <a:off x="837040" y="3032581"/>
            <a:ext cx="3801041" cy="416011"/>
          </a:xfrm>
          <a:prstGeom prst="rect">
            <a:avLst/>
          </a:prstGeom>
        </p:spPr>
        <p:txBody>
          <a:bodyPr wrap="none">
            <a:spAutoFit/>
          </a:bodyPr>
          <a:lstStyle/>
          <a:p>
            <a:pPr algn="just">
              <a:lnSpc>
                <a:spcPct val="150000"/>
              </a:lnSpc>
              <a:spcAft>
                <a:spcPts val="1000"/>
              </a:spcAft>
              <a:tabLst>
                <a:tab pos="457200" algn="l"/>
              </a:tabLst>
            </a:pPr>
            <a:r>
              <a:rPr lang="es-EC" sz="1600" b="1" dirty="0">
                <a:latin typeface="Arial" panose="020B0604020202020204" pitchFamily="34" charset="0"/>
                <a:ea typeface="Calibri" panose="020F0502020204030204" pitchFamily="34" charset="0"/>
                <a:cs typeface="Arial" panose="020B0604020202020204" pitchFamily="34" charset="0"/>
              </a:rPr>
              <a:t>Contestaron que si - total 9 personas</a:t>
            </a:r>
            <a:endParaRPr lang="es-ES" sz="1600" dirty="0">
              <a:effectLst/>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12" name="Tabla 11"/>
          <p:cNvGraphicFramePr>
            <a:graphicFrameLocks noGrp="1"/>
          </p:cNvGraphicFramePr>
          <p:nvPr>
            <p:extLst>
              <p:ext uri="{D42A27DB-BD31-4B8C-83A1-F6EECF244321}">
                <p14:modId xmlns:p14="http://schemas.microsoft.com/office/powerpoint/2010/main" val="336007962"/>
              </p:ext>
            </p:extLst>
          </p:nvPr>
        </p:nvGraphicFramePr>
        <p:xfrm>
          <a:off x="3072753" y="3478509"/>
          <a:ext cx="3579495" cy="822960"/>
        </p:xfrm>
        <a:graphic>
          <a:graphicData uri="http://schemas.openxmlformats.org/drawingml/2006/table">
            <a:tbl>
              <a:tblPr firstRow="1" firstCol="1" bandRow="1">
                <a:tableStyleId>{5C22544A-7EE6-4342-B048-85BDC9FD1C3A}</a:tableStyleId>
              </a:tblPr>
              <a:tblGrid>
                <a:gridCol w="2049145"/>
                <a:gridCol w="1530350"/>
              </a:tblGrid>
              <a:tr h="0">
                <a:tc>
                  <a:txBody>
                    <a:bodyPr/>
                    <a:lstStyle/>
                    <a:p>
                      <a:pPr algn="l">
                        <a:lnSpc>
                          <a:spcPct val="150000"/>
                        </a:lnSpc>
                        <a:spcAft>
                          <a:spcPts val="0"/>
                        </a:spcAft>
                        <a:tabLst>
                          <a:tab pos="457200" algn="l"/>
                        </a:tabLst>
                      </a:pPr>
                      <a:r>
                        <a:rPr lang="es-EC" sz="1200" dirty="0">
                          <a:effectLst/>
                        </a:rPr>
                        <a:t>Mejora su estado físico</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dirty="0">
                          <a:effectLst/>
                        </a:rPr>
                        <a:t>6</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l">
                        <a:lnSpc>
                          <a:spcPct val="150000"/>
                        </a:lnSpc>
                        <a:spcAft>
                          <a:spcPts val="0"/>
                        </a:spcAft>
                        <a:tabLst>
                          <a:tab pos="457200" algn="l"/>
                        </a:tabLst>
                      </a:pPr>
                      <a:r>
                        <a:rPr lang="es-EC" sz="1200">
                          <a:effectLst/>
                        </a:rPr>
                        <a:t>Gusto por alzar pesas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dirty="0">
                          <a:effectLst/>
                        </a:rPr>
                        <a:t>1</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l">
                        <a:lnSpc>
                          <a:spcPct val="150000"/>
                        </a:lnSpc>
                        <a:spcAft>
                          <a:spcPts val="0"/>
                        </a:spcAft>
                        <a:tabLst>
                          <a:tab pos="457200" algn="l"/>
                        </a:tabLst>
                      </a:pPr>
                      <a:r>
                        <a:rPr lang="es-EC" sz="1200" dirty="0">
                          <a:effectLst/>
                        </a:rPr>
                        <a:t>No respondieron</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dirty="0">
                          <a:effectLst/>
                        </a:rPr>
                        <a:t>2</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3" name="Rectángulo 12"/>
          <p:cNvSpPr/>
          <p:nvPr/>
        </p:nvSpPr>
        <p:spPr>
          <a:xfrm>
            <a:off x="1143438" y="4274736"/>
            <a:ext cx="3555782" cy="461665"/>
          </a:xfrm>
          <a:prstGeom prst="rect">
            <a:avLst/>
          </a:prstGeom>
        </p:spPr>
        <p:txBody>
          <a:bodyPr wrap="none">
            <a:spAutoFit/>
          </a:bodyPr>
          <a:lstStyle/>
          <a:p>
            <a:pPr algn="just">
              <a:lnSpc>
                <a:spcPct val="150000"/>
              </a:lnSpc>
              <a:spcAft>
                <a:spcPts val="1000"/>
              </a:spcAft>
              <a:tabLst>
                <a:tab pos="457200" algn="l"/>
              </a:tabLst>
            </a:pPr>
            <a:r>
              <a:rPr lang="es-EC" sz="1600" b="1" dirty="0">
                <a:latin typeface="Arial" panose="020B0604020202020204" pitchFamily="34" charset="0"/>
                <a:ea typeface="Calibri" panose="020F0502020204030204" pitchFamily="34" charset="0"/>
                <a:cs typeface="Arial" panose="020B0604020202020204" pitchFamily="34" charset="0"/>
              </a:rPr>
              <a:t>Contestaron</a:t>
            </a:r>
            <a:r>
              <a:rPr lang="es-EC" sz="1400" b="1" dirty="0">
                <a:latin typeface="Arial" panose="020B0604020202020204" pitchFamily="34" charset="0"/>
                <a:ea typeface="Calibri" panose="020F0502020204030204" pitchFamily="34" charset="0"/>
                <a:cs typeface="Arial" panose="020B0604020202020204" pitchFamily="34" charset="0"/>
              </a:rPr>
              <a:t> que no - total 9 personas</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14" name="Tabla 13"/>
          <p:cNvGraphicFramePr>
            <a:graphicFrameLocks noGrp="1"/>
          </p:cNvGraphicFramePr>
          <p:nvPr>
            <p:extLst>
              <p:ext uri="{D42A27DB-BD31-4B8C-83A1-F6EECF244321}">
                <p14:modId xmlns:p14="http://schemas.microsoft.com/office/powerpoint/2010/main" val="274047864"/>
              </p:ext>
            </p:extLst>
          </p:nvPr>
        </p:nvGraphicFramePr>
        <p:xfrm>
          <a:off x="2269075" y="4692331"/>
          <a:ext cx="4860290" cy="1097280"/>
        </p:xfrm>
        <a:graphic>
          <a:graphicData uri="http://schemas.openxmlformats.org/drawingml/2006/table">
            <a:tbl>
              <a:tblPr firstRow="1" firstCol="1" bandRow="1">
                <a:tableStyleId>{5C22544A-7EE6-4342-B048-85BDC9FD1C3A}</a:tableStyleId>
              </a:tblPr>
              <a:tblGrid>
                <a:gridCol w="3870325"/>
                <a:gridCol w="989965"/>
              </a:tblGrid>
              <a:tr h="0">
                <a:tc>
                  <a:txBody>
                    <a:bodyPr/>
                    <a:lstStyle/>
                    <a:p>
                      <a:pPr algn="l">
                        <a:lnSpc>
                          <a:spcPct val="150000"/>
                        </a:lnSpc>
                        <a:spcAft>
                          <a:spcPts val="0"/>
                        </a:spcAft>
                        <a:tabLst>
                          <a:tab pos="457200" algn="l"/>
                        </a:tabLst>
                      </a:pPr>
                      <a:r>
                        <a:rPr lang="es-EC" sz="1200">
                          <a:effectLst/>
                        </a:rPr>
                        <a:t>Es malo trabajar sin entrenador que lo supervise</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1</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l">
                        <a:lnSpc>
                          <a:spcPct val="150000"/>
                        </a:lnSpc>
                        <a:spcAft>
                          <a:spcPts val="0"/>
                        </a:spcAft>
                        <a:tabLst>
                          <a:tab pos="457200" algn="l"/>
                        </a:tabLst>
                      </a:pPr>
                      <a:r>
                        <a:rPr lang="es-EC" sz="1200">
                          <a:effectLst/>
                        </a:rPr>
                        <a:t>Demasiada carga para poder jugar</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2</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l">
                        <a:lnSpc>
                          <a:spcPct val="150000"/>
                        </a:lnSpc>
                        <a:spcAft>
                          <a:spcPts val="0"/>
                        </a:spcAft>
                        <a:tabLst>
                          <a:tab pos="457200" algn="l"/>
                        </a:tabLst>
                      </a:pPr>
                      <a:r>
                        <a:rPr lang="es-EC" sz="1200">
                          <a:effectLst/>
                        </a:rPr>
                        <a:t>No existen posibilidades económicas, físicas ni tiempo</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5</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l">
                        <a:lnSpc>
                          <a:spcPct val="150000"/>
                        </a:lnSpc>
                        <a:spcAft>
                          <a:spcPts val="0"/>
                        </a:spcAft>
                        <a:tabLst>
                          <a:tab pos="457200" algn="l"/>
                        </a:tabLst>
                      </a:pPr>
                      <a:r>
                        <a:rPr lang="es-EC" sz="1200">
                          <a:effectLst/>
                        </a:rPr>
                        <a:t>Se siente satisfecho con el entrenamiento</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dirty="0">
                          <a:effectLst/>
                        </a:rPr>
                        <a:t>1</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2006791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noAutofit/>
          </a:bodyPr>
          <a:lstStyle/>
          <a:p>
            <a:r>
              <a:rPr lang="es-EC" sz="2400" b="1" dirty="0">
                <a:solidFill>
                  <a:schemeClr val="accent1"/>
                </a:solidFill>
              </a:rPr>
              <a:t>10. Si usted practicase horas extras fuera del entrenamiento habitual. ¿Trabajaría bajo guía técnica o por su cuenta?</a:t>
            </a:r>
            <a:endParaRPr lang="es-ES" sz="2400" dirty="0">
              <a:solidFill>
                <a:schemeClr val="accent1"/>
              </a:solidFill>
            </a:endParaRPr>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189332459"/>
              </p:ext>
            </p:extLst>
          </p:nvPr>
        </p:nvGraphicFramePr>
        <p:xfrm>
          <a:off x="1956435" y="1614802"/>
          <a:ext cx="5231130" cy="1371600"/>
        </p:xfrm>
        <a:graphic>
          <a:graphicData uri="http://schemas.openxmlformats.org/drawingml/2006/table">
            <a:tbl>
              <a:tblPr firstRow="1" firstCol="1" bandRow="1">
                <a:tableStyleId>{5C22544A-7EE6-4342-B048-85BDC9FD1C3A}</a:tableStyleId>
              </a:tblPr>
              <a:tblGrid>
                <a:gridCol w="2222500"/>
                <a:gridCol w="1457325"/>
                <a:gridCol w="1551305"/>
              </a:tblGrid>
              <a:tr h="0">
                <a:tc>
                  <a:txBody>
                    <a:bodyPr/>
                    <a:lstStyle/>
                    <a:p>
                      <a:pPr algn="ctr">
                        <a:lnSpc>
                          <a:spcPct val="150000"/>
                        </a:lnSpc>
                        <a:spcAft>
                          <a:spcPts val="0"/>
                        </a:spcAft>
                        <a:tabLst>
                          <a:tab pos="457200" algn="l"/>
                        </a:tabLst>
                      </a:pPr>
                      <a:r>
                        <a:rPr lang="es-EC" sz="1200" dirty="0">
                          <a:effectLst/>
                        </a:rPr>
                        <a:t>RESPUESTA</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JUGADORES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PORCENTAJE</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l">
                        <a:lnSpc>
                          <a:spcPct val="150000"/>
                        </a:lnSpc>
                        <a:spcAft>
                          <a:spcPts val="0"/>
                        </a:spcAft>
                        <a:tabLst>
                          <a:tab pos="457200" algn="l"/>
                        </a:tabLst>
                      </a:pPr>
                      <a:r>
                        <a:rPr lang="es-EC" sz="1200">
                          <a:effectLst/>
                        </a:rPr>
                        <a:t>Prefiero trabajar solo</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10</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55,5 %</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l">
                        <a:lnSpc>
                          <a:spcPct val="150000"/>
                        </a:lnSpc>
                        <a:spcAft>
                          <a:spcPts val="0"/>
                        </a:spcAft>
                        <a:tabLst>
                          <a:tab pos="457200" algn="l"/>
                        </a:tabLst>
                      </a:pPr>
                      <a:r>
                        <a:rPr lang="es-EC" sz="1200">
                          <a:effectLst/>
                        </a:rPr>
                        <a:t>Acudo a guía técnica</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5</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27,8 %</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57480">
                <a:tc>
                  <a:txBody>
                    <a:bodyPr/>
                    <a:lstStyle/>
                    <a:p>
                      <a:pPr algn="l">
                        <a:lnSpc>
                          <a:spcPct val="150000"/>
                        </a:lnSpc>
                        <a:spcAft>
                          <a:spcPts val="0"/>
                        </a:spcAft>
                        <a:tabLst>
                          <a:tab pos="457200" algn="l"/>
                        </a:tabLst>
                      </a:pPr>
                      <a:r>
                        <a:rPr lang="es-EC" sz="1200">
                          <a:effectLst/>
                        </a:rPr>
                        <a:t>No responde</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3</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16,7%</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tabLst>
                          <a:tab pos="457200" algn="l"/>
                        </a:tabLst>
                      </a:pPr>
                      <a:r>
                        <a:rPr lang="es-EC" sz="1200">
                          <a:effectLst/>
                        </a:rPr>
                        <a:t>TOTAL</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15</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dirty="0">
                          <a:effectLst/>
                        </a:rPr>
                        <a:t>83,3 %</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10" name="Gráfico 9"/>
          <p:cNvGraphicFramePr/>
          <p:nvPr>
            <p:extLst>
              <p:ext uri="{D42A27DB-BD31-4B8C-83A1-F6EECF244321}">
                <p14:modId xmlns:p14="http://schemas.microsoft.com/office/powerpoint/2010/main" val="3740028506"/>
              </p:ext>
            </p:extLst>
          </p:nvPr>
        </p:nvGraphicFramePr>
        <p:xfrm>
          <a:off x="2123545" y="3133168"/>
          <a:ext cx="4871720" cy="28930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374555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noAutofit/>
          </a:bodyPr>
          <a:lstStyle/>
          <a:p>
            <a:r>
              <a:rPr lang="es-EC" sz="2400" b="1" dirty="0">
                <a:solidFill>
                  <a:schemeClr val="accent1"/>
                </a:solidFill>
              </a:rPr>
              <a:t>11. ¿Ha sufrido algún tipo de dolor o molestia en su rodilla(s) que no le permita desenvolverse correctamente en el entrenamiento después de ir al gimnasio?</a:t>
            </a:r>
            <a:endParaRPr lang="es-ES" sz="2400" dirty="0">
              <a:solidFill>
                <a:schemeClr val="accent1"/>
              </a:solidFill>
            </a:endParaRPr>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1240082036"/>
              </p:ext>
            </p:extLst>
          </p:nvPr>
        </p:nvGraphicFramePr>
        <p:xfrm>
          <a:off x="2426979" y="1814025"/>
          <a:ext cx="4611370" cy="1097280"/>
        </p:xfrm>
        <a:graphic>
          <a:graphicData uri="http://schemas.openxmlformats.org/drawingml/2006/table">
            <a:tbl>
              <a:tblPr firstRow="1" firstCol="1" bandRow="1">
                <a:tableStyleId>{5C22544A-7EE6-4342-B048-85BDC9FD1C3A}</a:tableStyleId>
              </a:tblPr>
              <a:tblGrid>
                <a:gridCol w="1530350"/>
                <a:gridCol w="1529715"/>
                <a:gridCol w="1551305"/>
              </a:tblGrid>
              <a:tr h="0">
                <a:tc>
                  <a:txBody>
                    <a:bodyPr/>
                    <a:lstStyle/>
                    <a:p>
                      <a:pPr algn="ctr">
                        <a:lnSpc>
                          <a:spcPct val="150000"/>
                        </a:lnSpc>
                        <a:spcAft>
                          <a:spcPts val="0"/>
                        </a:spcAft>
                        <a:tabLst>
                          <a:tab pos="457200" algn="l"/>
                        </a:tabLst>
                      </a:pPr>
                      <a:r>
                        <a:rPr lang="es-EC" sz="1200">
                          <a:effectLst/>
                        </a:rPr>
                        <a:t>RESPUESTA</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JUGADORES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PORCENTAJE</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tabLst>
                          <a:tab pos="457200" algn="l"/>
                        </a:tabLst>
                      </a:pPr>
                      <a:r>
                        <a:rPr lang="es-EC" sz="1200">
                          <a:effectLst/>
                        </a:rPr>
                        <a:t>SI</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5</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27,8 %</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tabLst>
                          <a:tab pos="457200" algn="l"/>
                        </a:tabLst>
                      </a:pPr>
                      <a:r>
                        <a:rPr lang="es-EC" sz="1200">
                          <a:effectLst/>
                        </a:rPr>
                        <a:t>NO</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13</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72,2 %</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tabLst>
                          <a:tab pos="457200" algn="l"/>
                        </a:tabLst>
                      </a:pPr>
                      <a:r>
                        <a:rPr lang="es-EC" sz="1200">
                          <a:effectLst/>
                        </a:rPr>
                        <a:t>TOTAL</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a:effectLst/>
                        </a:rPr>
                        <a:t>18</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7200" algn="l"/>
                        </a:tabLst>
                      </a:pPr>
                      <a:r>
                        <a:rPr lang="es-EC" sz="1200" dirty="0">
                          <a:effectLst/>
                        </a:rPr>
                        <a:t>100 %</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10" name="Gráfico 9"/>
          <p:cNvGraphicFramePr/>
          <p:nvPr>
            <p:extLst>
              <p:ext uri="{D42A27DB-BD31-4B8C-83A1-F6EECF244321}">
                <p14:modId xmlns:p14="http://schemas.microsoft.com/office/powerpoint/2010/main" val="1022699974"/>
              </p:ext>
            </p:extLst>
          </p:nvPr>
        </p:nvGraphicFramePr>
        <p:xfrm>
          <a:off x="2602176" y="3074158"/>
          <a:ext cx="4224655" cy="25222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031813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normAutofit/>
          </a:bodyPr>
          <a:lstStyle/>
          <a:p>
            <a:r>
              <a:rPr lang="es-ES" dirty="0" smtClean="0">
                <a:solidFill>
                  <a:srgbClr val="0070C0"/>
                </a:solidFill>
              </a:rPr>
              <a:t>UNIFICACIÓN DE RESULTADOS</a:t>
            </a:r>
            <a:endParaRPr lang="es-ES" dirty="0">
              <a:solidFill>
                <a:srgbClr val="0070C0"/>
              </a:solidFill>
            </a:endParaRPr>
          </a:p>
        </p:txBody>
      </p:sp>
      <p:sp>
        <p:nvSpPr>
          <p:cNvPr id="3" name="Marcador de contenido 2"/>
          <p:cNvSpPr>
            <a:spLocks noGrp="1"/>
          </p:cNvSpPr>
          <p:nvPr>
            <p:ph idx="1"/>
          </p:nvPr>
        </p:nvSpPr>
        <p:spPr>
          <a:xfrm>
            <a:off x="457200" y="1600201"/>
            <a:ext cx="8229600" cy="964870"/>
          </a:xfrm>
        </p:spPr>
        <p:txBody>
          <a:bodyPr>
            <a:normAutofit/>
          </a:bodyPr>
          <a:lstStyle/>
          <a:p>
            <a:r>
              <a:rPr lang="es-EC" sz="2400" dirty="0"/>
              <a:t>“No se puede valorar un dato sin tomar como </a:t>
            </a:r>
            <a:r>
              <a:rPr lang="es-EC" sz="2400" dirty="0" err="1"/>
              <a:t>co-adyudantes</a:t>
            </a:r>
            <a:r>
              <a:rPr lang="es-EC" sz="2400" dirty="0"/>
              <a:t> del supuesto, los factores que lo rodean” </a:t>
            </a:r>
            <a:r>
              <a:rPr lang="es-ES" sz="2400" dirty="0"/>
              <a:t>(Zurita, 2013)</a:t>
            </a:r>
          </a:p>
          <a:p>
            <a:endParaRPr lang="es-ES" sz="2400" dirty="0" smtClean="0"/>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sp>
        <p:nvSpPr>
          <p:cNvPr id="4" name="Rectángulo 3"/>
          <p:cNvSpPr/>
          <p:nvPr/>
        </p:nvSpPr>
        <p:spPr>
          <a:xfrm>
            <a:off x="3264057" y="2658349"/>
            <a:ext cx="1998368" cy="507831"/>
          </a:xfrm>
          <a:prstGeom prst="rect">
            <a:avLst/>
          </a:prstGeom>
        </p:spPr>
        <p:txBody>
          <a:bodyPr wrap="none">
            <a:spAutoFit/>
          </a:bodyPr>
          <a:lstStyle/>
          <a:p>
            <a:pPr algn="ctr">
              <a:lnSpc>
                <a:spcPct val="150000"/>
              </a:lnSpc>
              <a:spcAft>
                <a:spcPts val="1000"/>
              </a:spcAft>
              <a:tabLst>
                <a:tab pos="-457200" algn="l"/>
              </a:tabLst>
            </a:pPr>
            <a:r>
              <a:rPr lang="es-EC" b="1" spc="-15" dirty="0">
                <a:solidFill>
                  <a:srgbClr val="000000"/>
                </a:solidFill>
                <a:latin typeface="Arial" panose="020B0604020202020204" pitchFamily="34" charset="0"/>
                <a:ea typeface="Calibri" panose="020F0502020204030204" pitchFamily="34" charset="0"/>
                <a:cs typeface="Arial" panose="020B0604020202020204" pitchFamily="34" charset="0"/>
              </a:rPr>
              <a:t>FT x (FLCA + FF)</a:t>
            </a:r>
            <a:endParaRPr lang="es-ES" sz="1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Rectángulo 4"/>
          <p:cNvSpPr/>
          <p:nvPr/>
        </p:nvSpPr>
        <p:spPr>
          <a:xfrm>
            <a:off x="1319645" y="3472902"/>
            <a:ext cx="4572000" cy="1595309"/>
          </a:xfrm>
          <a:prstGeom prst="rect">
            <a:avLst/>
          </a:prstGeom>
        </p:spPr>
        <p:txBody>
          <a:bodyPr>
            <a:spAutoFit/>
          </a:bodyPr>
          <a:lstStyle/>
          <a:p>
            <a:pPr>
              <a:lnSpc>
                <a:spcPct val="150000"/>
              </a:lnSpc>
              <a:spcAft>
                <a:spcPts val="1000"/>
              </a:spcAft>
              <a:tabLst>
                <a:tab pos="-457200" algn="l"/>
              </a:tabLst>
            </a:pPr>
            <a:r>
              <a:rPr lang="es-EC" spc="-15" dirty="0">
                <a:solidFill>
                  <a:srgbClr val="000000"/>
                </a:solidFill>
                <a:latin typeface="Arial" panose="020B0604020202020204" pitchFamily="34" charset="0"/>
                <a:ea typeface="Calibri" panose="020F0502020204030204" pitchFamily="34" charset="0"/>
                <a:cs typeface="Arial" panose="020B0604020202020204" pitchFamily="34" charset="0"/>
              </a:rPr>
              <a:t>FT = Factor Ejecución Técnica</a:t>
            </a:r>
            <a:endParaRPr lang="es-ES" dirty="0">
              <a:latin typeface="Arial" panose="020B0604020202020204" pitchFamily="34" charset="0"/>
              <a:ea typeface="Calibri" panose="020F0502020204030204" pitchFamily="34" charset="0"/>
              <a:cs typeface="Times New Roman" panose="02020603050405020304" pitchFamily="18" charset="0"/>
            </a:endParaRPr>
          </a:p>
          <a:p>
            <a:pPr>
              <a:lnSpc>
                <a:spcPct val="150000"/>
              </a:lnSpc>
              <a:spcAft>
                <a:spcPts val="1000"/>
              </a:spcAft>
              <a:tabLst>
                <a:tab pos="-457200" algn="l"/>
              </a:tabLst>
            </a:pPr>
            <a:r>
              <a:rPr lang="es-EC" spc="-15" dirty="0">
                <a:solidFill>
                  <a:srgbClr val="000000"/>
                </a:solidFill>
                <a:latin typeface="Arial" panose="020B0604020202020204" pitchFamily="34" charset="0"/>
                <a:ea typeface="Calibri" panose="020F0502020204030204" pitchFamily="34" charset="0"/>
                <a:cs typeface="Arial" panose="020B0604020202020204" pitchFamily="34" charset="0"/>
              </a:rPr>
              <a:t>FLCA = Factor Ligamento Cruzado anterior</a:t>
            </a:r>
            <a:endParaRPr lang="es-ES" dirty="0">
              <a:latin typeface="Arial" panose="020B0604020202020204" pitchFamily="34" charset="0"/>
              <a:ea typeface="Calibri" panose="020F0502020204030204" pitchFamily="34" charset="0"/>
              <a:cs typeface="Times New Roman" panose="02020603050405020304" pitchFamily="18" charset="0"/>
            </a:endParaRPr>
          </a:p>
          <a:p>
            <a:pPr>
              <a:lnSpc>
                <a:spcPct val="150000"/>
              </a:lnSpc>
              <a:spcAft>
                <a:spcPts val="1000"/>
              </a:spcAft>
              <a:tabLst>
                <a:tab pos="-457200" algn="l"/>
              </a:tabLst>
            </a:pPr>
            <a:r>
              <a:rPr lang="es-EC" spc="-15" dirty="0">
                <a:solidFill>
                  <a:srgbClr val="000000"/>
                </a:solidFill>
                <a:latin typeface="Arial" panose="020B0604020202020204" pitchFamily="34" charset="0"/>
                <a:ea typeface="Calibri" panose="020F0502020204030204" pitchFamily="34" charset="0"/>
                <a:cs typeface="Arial" panose="020B0604020202020204" pitchFamily="34" charset="0"/>
              </a:rPr>
              <a:t>FF = Factor Fatiga</a:t>
            </a:r>
            <a:endParaRPr lang="es-ES" dirty="0">
              <a:effectLst/>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10" name="9 Tabla"/>
          <p:cNvGraphicFramePr>
            <a:graphicFrameLocks noGrp="1"/>
          </p:cNvGraphicFramePr>
          <p:nvPr>
            <p:extLst>
              <p:ext uri="{D42A27DB-BD31-4B8C-83A1-F6EECF244321}">
                <p14:modId xmlns:p14="http://schemas.microsoft.com/office/powerpoint/2010/main" val="3039476293"/>
              </p:ext>
            </p:extLst>
          </p:nvPr>
        </p:nvGraphicFramePr>
        <p:xfrm>
          <a:off x="3834627" y="4500531"/>
          <a:ext cx="4569460" cy="1645920"/>
        </p:xfrm>
        <a:graphic>
          <a:graphicData uri="http://schemas.openxmlformats.org/drawingml/2006/table">
            <a:tbl>
              <a:tblPr firstRow="1" firstCol="1" bandRow="1">
                <a:tableStyleId>{5C22544A-7EE6-4342-B048-85BDC9FD1C3A}</a:tableStyleId>
              </a:tblPr>
              <a:tblGrid>
                <a:gridCol w="2229485"/>
                <a:gridCol w="2339975"/>
              </a:tblGrid>
              <a:tr h="0">
                <a:tc>
                  <a:txBody>
                    <a:bodyPr/>
                    <a:lstStyle/>
                    <a:p>
                      <a:pPr algn="ctr">
                        <a:lnSpc>
                          <a:spcPct val="150000"/>
                        </a:lnSpc>
                        <a:spcAft>
                          <a:spcPts val="1000"/>
                        </a:spcAft>
                        <a:tabLst>
                          <a:tab pos="-457200" algn="l"/>
                        </a:tabLst>
                      </a:pPr>
                      <a:r>
                        <a:rPr lang="es-EC" sz="1200" spc="-15" dirty="0">
                          <a:effectLst/>
                        </a:rPr>
                        <a:t>EJECUCIÓN TÉCNICA</a:t>
                      </a:r>
                      <a:endParaRPr lang="es-EC" sz="1200" dirty="0">
                        <a:effectLst/>
                        <a:latin typeface="Arial"/>
                        <a:ea typeface="Calibri"/>
                        <a:cs typeface="Times New Roman"/>
                      </a:endParaRPr>
                    </a:p>
                  </a:txBody>
                  <a:tcPr marL="68580" marR="68580" marT="0" marB="0"/>
                </a:tc>
                <a:tc>
                  <a:txBody>
                    <a:bodyPr/>
                    <a:lstStyle/>
                    <a:p>
                      <a:pPr algn="ctr">
                        <a:lnSpc>
                          <a:spcPct val="150000"/>
                        </a:lnSpc>
                        <a:spcAft>
                          <a:spcPts val="1000"/>
                        </a:spcAft>
                        <a:tabLst>
                          <a:tab pos="-457200" algn="l"/>
                        </a:tabLst>
                      </a:pPr>
                      <a:r>
                        <a:rPr lang="es-EC" sz="1200" spc="-15">
                          <a:effectLst/>
                        </a:rPr>
                        <a:t>BAREMOS DE CALIFICACIÓN</a:t>
                      </a:r>
                      <a:endParaRPr lang="es-EC" sz="1200">
                        <a:effectLst/>
                        <a:latin typeface="Arial"/>
                        <a:ea typeface="Calibri"/>
                        <a:cs typeface="Times New Roman"/>
                      </a:endParaRPr>
                    </a:p>
                  </a:txBody>
                  <a:tcPr marL="68580" marR="68580" marT="0" marB="0"/>
                </a:tc>
              </a:tr>
              <a:tr h="0">
                <a:tc>
                  <a:txBody>
                    <a:bodyPr/>
                    <a:lstStyle/>
                    <a:p>
                      <a:pPr algn="ctr">
                        <a:lnSpc>
                          <a:spcPct val="150000"/>
                        </a:lnSpc>
                        <a:spcAft>
                          <a:spcPts val="1000"/>
                        </a:spcAft>
                        <a:tabLst>
                          <a:tab pos="-457200" algn="l"/>
                        </a:tabLst>
                      </a:pPr>
                      <a:r>
                        <a:rPr lang="es-EC" sz="1200" spc="-15">
                          <a:effectLst/>
                        </a:rPr>
                        <a:t>1</a:t>
                      </a:r>
                      <a:endParaRPr lang="es-EC" sz="1200">
                        <a:effectLst/>
                        <a:latin typeface="Arial"/>
                        <a:ea typeface="Calibri"/>
                        <a:cs typeface="Times New Roman"/>
                      </a:endParaRPr>
                    </a:p>
                  </a:txBody>
                  <a:tcPr marL="68580" marR="68580" marT="0" marB="0"/>
                </a:tc>
                <a:tc>
                  <a:txBody>
                    <a:bodyPr/>
                    <a:lstStyle/>
                    <a:p>
                      <a:pPr algn="ctr">
                        <a:lnSpc>
                          <a:spcPct val="150000"/>
                        </a:lnSpc>
                        <a:spcAft>
                          <a:spcPts val="1000"/>
                        </a:spcAft>
                        <a:tabLst>
                          <a:tab pos="-457200" algn="l"/>
                        </a:tabLst>
                      </a:pPr>
                      <a:r>
                        <a:rPr lang="es-EC" sz="1200" spc="-15">
                          <a:effectLst/>
                        </a:rPr>
                        <a:t>1</a:t>
                      </a:r>
                      <a:endParaRPr lang="es-EC" sz="1200">
                        <a:effectLst/>
                        <a:latin typeface="Arial"/>
                        <a:ea typeface="Calibri"/>
                        <a:cs typeface="Times New Roman"/>
                      </a:endParaRPr>
                    </a:p>
                  </a:txBody>
                  <a:tcPr marL="68580" marR="68580" marT="0" marB="0"/>
                </a:tc>
              </a:tr>
              <a:tr h="0">
                <a:tc>
                  <a:txBody>
                    <a:bodyPr/>
                    <a:lstStyle/>
                    <a:p>
                      <a:pPr algn="ctr">
                        <a:lnSpc>
                          <a:spcPct val="150000"/>
                        </a:lnSpc>
                        <a:spcAft>
                          <a:spcPts val="1000"/>
                        </a:spcAft>
                        <a:tabLst>
                          <a:tab pos="-457200" algn="l"/>
                        </a:tabLst>
                      </a:pPr>
                      <a:r>
                        <a:rPr lang="es-EC" sz="1200" spc="-15">
                          <a:effectLst/>
                        </a:rPr>
                        <a:t>2</a:t>
                      </a:r>
                      <a:endParaRPr lang="es-EC" sz="1200">
                        <a:effectLst/>
                        <a:latin typeface="Arial"/>
                        <a:ea typeface="Calibri"/>
                        <a:cs typeface="Times New Roman"/>
                      </a:endParaRPr>
                    </a:p>
                  </a:txBody>
                  <a:tcPr marL="68580" marR="68580" marT="0" marB="0"/>
                </a:tc>
                <a:tc>
                  <a:txBody>
                    <a:bodyPr/>
                    <a:lstStyle/>
                    <a:p>
                      <a:pPr algn="ctr">
                        <a:lnSpc>
                          <a:spcPct val="150000"/>
                        </a:lnSpc>
                        <a:spcAft>
                          <a:spcPts val="1000"/>
                        </a:spcAft>
                        <a:tabLst>
                          <a:tab pos="-457200" algn="l"/>
                        </a:tabLst>
                      </a:pPr>
                      <a:r>
                        <a:rPr lang="es-EC" sz="1200" spc="-15">
                          <a:effectLst/>
                        </a:rPr>
                        <a:t>0,8</a:t>
                      </a:r>
                      <a:endParaRPr lang="es-EC" sz="1200">
                        <a:effectLst/>
                        <a:latin typeface="Arial"/>
                        <a:ea typeface="Calibri"/>
                        <a:cs typeface="Times New Roman"/>
                      </a:endParaRPr>
                    </a:p>
                  </a:txBody>
                  <a:tcPr marL="68580" marR="68580" marT="0" marB="0"/>
                </a:tc>
              </a:tr>
              <a:tr h="0">
                <a:tc>
                  <a:txBody>
                    <a:bodyPr/>
                    <a:lstStyle/>
                    <a:p>
                      <a:pPr algn="ctr">
                        <a:lnSpc>
                          <a:spcPct val="150000"/>
                        </a:lnSpc>
                        <a:spcAft>
                          <a:spcPts val="1000"/>
                        </a:spcAft>
                        <a:tabLst>
                          <a:tab pos="-457200" algn="l"/>
                        </a:tabLst>
                      </a:pPr>
                      <a:r>
                        <a:rPr lang="es-EC" sz="1200" spc="-15">
                          <a:effectLst/>
                        </a:rPr>
                        <a:t>3</a:t>
                      </a:r>
                      <a:endParaRPr lang="es-EC" sz="1200">
                        <a:effectLst/>
                        <a:latin typeface="Arial"/>
                        <a:ea typeface="Calibri"/>
                        <a:cs typeface="Times New Roman"/>
                      </a:endParaRPr>
                    </a:p>
                  </a:txBody>
                  <a:tcPr marL="68580" marR="68580" marT="0" marB="0"/>
                </a:tc>
                <a:tc>
                  <a:txBody>
                    <a:bodyPr/>
                    <a:lstStyle/>
                    <a:p>
                      <a:pPr algn="ctr">
                        <a:lnSpc>
                          <a:spcPct val="150000"/>
                        </a:lnSpc>
                        <a:spcAft>
                          <a:spcPts val="1000"/>
                        </a:spcAft>
                        <a:tabLst>
                          <a:tab pos="-457200" algn="l"/>
                        </a:tabLst>
                      </a:pPr>
                      <a:r>
                        <a:rPr lang="es-EC" sz="1200" spc="-15">
                          <a:effectLst/>
                        </a:rPr>
                        <a:t>0,6</a:t>
                      </a:r>
                      <a:endParaRPr lang="es-EC" sz="1200">
                        <a:effectLst/>
                        <a:latin typeface="Arial"/>
                        <a:ea typeface="Calibri"/>
                        <a:cs typeface="Times New Roman"/>
                      </a:endParaRPr>
                    </a:p>
                  </a:txBody>
                  <a:tcPr marL="68580" marR="68580" marT="0" marB="0"/>
                </a:tc>
              </a:tr>
              <a:tr h="0">
                <a:tc>
                  <a:txBody>
                    <a:bodyPr/>
                    <a:lstStyle/>
                    <a:p>
                      <a:pPr algn="ctr">
                        <a:lnSpc>
                          <a:spcPct val="150000"/>
                        </a:lnSpc>
                        <a:spcAft>
                          <a:spcPts val="1000"/>
                        </a:spcAft>
                        <a:tabLst>
                          <a:tab pos="-457200" algn="l"/>
                        </a:tabLst>
                      </a:pPr>
                      <a:r>
                        <a:rPr lang="es-EC" sz="1200" spc="-15">
                          <a:effectLst/>
                        </a:rPr>
                        <a:t>4</a:t>
                      </a:r>
                      <a:endParaRPr lang="es-EC" sz="1200">
                        <a:effectLst/>
                        <a:latin typeface="Arial"/>
                        <a:ea typeface="Calibri"/>
                        <a:cs typeface="Times New Roman"/>
                      </a:endParaRPr>
                    </a:p>
                  </a:txBody>
                  <a:tcPr marL="68580" marR="68580" marT="0" marB="0"/>
                </a:tc>
                <a:tc>
                  <a:txBody>
                    <a:bodyPr/>
                    <a:lstStyle/>
                    <a:p>
                      <a:pPr algn="ctr">
                        <a:lnSpc>
                          <a:spcPct val="150000"/>
                        </a:lnSpc>
                        <a:spcAft>
                          <a:spcPts val="1000"/>
                        </a:spcAft>
                        <a:tabLst>
                          <a:tab pos="-457200" algn="l"/>
                        </a:tabLst>
                      </a:pPr>
                      <a:r>
                        <a:rPr lang="es-EC" sz="1200" spc="-15">
                          <a:effectLst/>
                        </a:rPr>
                        <a:t>0,4</a:t>
                      </a:r>
                      <a:endParaRPr lang="es-EC" sz="1200">
                        <a:effectLst/>
                        <a:latin typeface="Arial"/>
                        <a:ea typeface="Calibri"/>
                        <a:cs typeface="Times New Roman"/>
                      </a:endParaRPr>
                    </a:p>
                  </a:txBody>
                  <a:tcPr marL="68580" marR="68580" marT="0" marB="0"/>
                </a:tc>
              </a:tr>
              <a:tr h="0">
                <a:tc>
                  <a:txBody>
                    <a:bodyPr/>
                    <a:lstStyle/>
                    <a:p>
                      <a:pPr algn="ctr">
                        <a:lnSpc>
                          <a:spcPct val="150000"/>
                        </a:lnSpc>
                        <a:spcAft>
                          <a:spcPts val="1000"/>
                        </a:spcAft>
                        <a:tabLst>
                          <a:tab pos="-457200" algn="l"/>
                        </a:tabLst>
                      </a:pPr>
                      <a:r>
                        <a:rPr lang="es-EC" sz="1200" spc="-15">
                          <a:effectLst/>
                        </a:rPr>
                        <a:t>5</a:t>
                      </a:r>
                      <a:endParaRPr lang="es-EC" sz="1200">
                        <a:effectLst/>
                        <a:latin typeface="Arial"/>
                        <a:ea typeface="Calibri"/>
                        <a:cs typeface="Times New Roman"/>
                      </a:endParaRPr>
                    </a:p>
                  </a:txBody>
                  <a:tcPr marL="68580" marR="68580" marT="0" marB="0"/>
                </a:tc>
                <a:tc>
                  <a:txBody>
                    <a:bodyPr/>
                    <a:lstStyle/>
                    <a:p>
                      <a:pPr algn="ctr">
                        <a:lnSpc>
                          <a:spcPct val="150000"/>
                        </a:lnSpc>
                        <a:spcAft>
                          <a:spcPts val="1000"/>
                        </a:spcAft>
                        <a:tabLst>
                          <a:tab pos="-457200" algn="l"/>
                        </a:tabLst>
                      </a:pPr>
                      <a:r>
                        <a:rPr lang="es-EC" sz="1200" spc="-15" dirty="0">
                          <a:effectLst/>
                        </a:rPr>
                        <a:t>0,2</a:t>
                      </a:r>
                      <a:endParaRPr lang="es-EC" sz="1200" dirty="0">
                        <a:effectLst/>
                        <a:latin typeface="Arial"/>
                        <a:ea typeface="Calibri"/>
                        <a:cs typeface="Times New Roman"/>
                      </a:endParaRPr>
                    </a:p>
                  </a:txBody>
                  <a:tcPr marL="68580" marR="68580" marT="0" marB="0"/>
                </a:tc>
              </a:tr>
            </a:tbl>
          </a:graphicData>
        </a:graphic>
      </p:graphicFrame>
      <p:sp>
        <p:nvSpPr>
          <p:cNvPr id="11" name="10 CuadroTexto"/>
          <p:cNvSpPr txBox="1"/>
          <p:nvPr/>
        </p:nvSpPr>
        <p:spPr>
          <a:xfrm>
            <a:off x="357807" y="5385620"/>
            <a:ext cx="2464362" cy="1077218"/>
          </a:xfrm>
          <a:prstGeom prst="rect">
            <a:avLst/>
          </a:prstGeom>
          <a:noFill/>
        </p:spPr>
        <p:txBody>
          <a:bodyPr wrap="square" rtlCol="0">
            <a:spAutoFit/>
          </a:bodyPr>
          <a:lstStyle/>
          <a:p>
            <a:r>
              <a:rPr lang="es-EC" sz="1600" dirty="0" smtClean="0"/>
              <a:t>Fórmula diseñada por: </a:t>
            </a:r>
            <a:br>
              <a:rPr lang="es-EC" sz="1600" dirty="0" smtClean="0"/>
            </a:br>
            <a:r>
              <a:rPr lang="es-EC" sz="1600" dirty="0" smtClean="0"/>
              <a:t>Dr. Londoño Fernando</a:t>
            </a:r>
          </a:p>
          <a:p>
            <a:r>
              <a:rPr lang="es-EC" sz="1600" smtClean="0"/>
              <a:t>Roberto </a:t>
            </a:r>
            <a:r>
              <a:rPr lang="es-EC" sz="1600" dirty="0" smtClean="0"/>
              <a:t>Zurita</a:t>
            </a:r>
          </a:p>
          <a:p>
            <a:r>
              <a:rPr lang="es-EC" sz="1600" dirty="0" smtClean="0"/>
              <a:t>Andrés Zaldumbide</a:t>
            </a:r>
            <a:endParaRPr lang="es-EC" sz="1600" dirty="0"/>
          </a:p>
        </p:txBody>
      </p:sp>
    </p:spTree>
    <p:extLst>
      <p:ext uri="{BB962C8B-B14F-4D97-AF65-F5344CB8AC3E}">
        <p14:creationId xmlns:p14="http://schemas.microsoft.com/office/powerpoint/2010/main" val="374916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graphicFrame>
        <p:nvGraphicFramePr>
          <p:cNvPr id="11" name="3 Marcador de contenido"/>
          <p:cNvGraphicFramePr>
            <a:graphicFrameLocks noGrp="1"/>
          </p:cNvGraphicFramePr>
          <p:nvPr>
            <p:ph idx="1"/>
            <p:extLst>
              <p:ext uri="{D42A27DB-BD31-4B8C-83A1-F6EECF244321}">
                <p14:modId xmlns:p14="http://schemas.microsoft.com/office/powerpoint/2010/main" val="1442955688"/>
              </p:ext>
            </p:extLst>
          </p:nvPr>
        </p:nvGraphicFramePr>
        <p:xfrm>
          <a:off x="94590" y="1040526"/>
          <a:ext cx="8939047" cy="6537960"/>
        </p:xfrm>
        <a:graphic>
          <a:graphicData uri="http://schemas.openxmlformats.org/drawingml/2006/table">
            <a:tbl>
              <a:tblPr firstRow="1" firstCol="1" bandRow="1">
                <a:tableStyleId>{5C22544A-7EE6-4342-B048-85BDC9FD1C3A}</a:tableStyleId>
              </a:tblPr>
              <a:tblGrid>
                <a:gridCol w="1613279"/>
                <a:gridCol w="1202706"/>
                <a:gridCol w="983637"/>
                <a:gridCol w="1202706"/>
                <a:gridCol w="1203431"/>
                <a:gridCol w="1201461"/>
                <a:gridCol w="1531827"/>
              </a:tblGrid>
              <a:tr h="275146">
                <a:tc>
                  <a:txBody>
                    <a:bodyPr/>
                    <a:lstStyle/>
                    <a:p>
                      <a:pPr algn="ctr">
                        <a:lnSpc>
                          <a:spcPct val="150000"/>
                        </a:lnSpc>
                        <a:spcAft>
                          <a:spcPts val="0"/>
                        </a:spcAft>
                      </a:pPr>
                      <a:r>
                        <a:rPr lang="es-ES" sz="1600" dirty="0">
                          <a:effectLst/>
                        </a:rPr>
                        <a:t>NOMBRE</a:t>
                      </a:r>
                      <a:endParaRPr lang="es-EC" sz="1600" dirty="0">
                        <a:effectLst/>
                        <a:latin typeface="Arial"/>
                        <a:ea typeface="Calibri"/>
                        <a:cs typeface="Times New Roman"/>
                      </a:endParaRPr>
                    </a:p>
                  </a:txBody>
                  <a:tcPr marL="61162" marR="61162" marT="0" marB="0"/>
                </a:tc>
                <a:tc>
                  <a:txBody>
                    <a:bodyPr/>
                    <a:lstStyle/>
                    <a:p>
                      <a:pPr algn="ctr">
                        <a:lnSpc>
                          <a:spcPct val="150000"/>
                        </a:lnSpc>
                        <a:spcAft>
                          <a:spcPts val="0"/>
                        </a:spcAft>
                      </a:pPr>
                      <a:r>
                        <a:rPr lang="es-ES" sz="1600">
                          <a:effectLst/>
                        </a:rPr>
                        <a:t>ALTURA</a:t>
                      </a:r>
                      <a:endParaRPr lang="es-EC" sz="16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600">
                          <a:effectLst/>
                        </a:rPr>
                        <a:t>PESO</a:t>
                      </a:r>
                      <a:endParaRPr lang="es-EC" sz="16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600" dirty="0">
                          <a:effectLst/>
                        </a:rPr>
                        <a:t>FLCA</a:t>
                      </a:r>
                      <a:endParaRPr lang="es-EC" sz="1600" dirty="0">
                        <a:effectLst/>
                        <a:latin typeface="Arial"/>
                        <a:ea typeface="Calibri"/>
                        <a:cs typeface="Times New Roman"/>
                      </a:endParaRPr>
                    </a:p>
                  </a:txBody>
                  <a:tcPr marL="61162" marR="61162" marT="0" marB="0"/>
                </a:tc>
                <a:tc>
                  <a:txBody>
                    <a:bodyPr/>
                    <a:lstStyle/>
                    <a:p>
                      <a:pPr algn="ctr">
                        <a:lnSpc>
                          <a:spcPct val="150000"/>
                        </a:lnSpc>
                        <a:spcAft>
                          <a:spcPts val="0"/>
                        </a:spcAft>
                      </a:pPr>
                      <a:r>
                        <a:rPr lang="es-ES" sz="1600">
                          <a:effectLst/>
                        </a:rPr>
                        <a:t>FF</a:t>
                      </a:r>
                      <a:endParaRPr lang="es-EC" sz="16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600">
                          <a:effectLst/>
                        </a:rPr>
                        <a:t>FT</a:t>
                      </a:r>
                      <a:endParaRPr lang="es-EC" sz="16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600" dirty="0" smtClean="0">
                          <a:effectLst/>
                        </a:rPr>
                        <a:t>RIESGO LESIÓN</a:t>
                      </a:r>
                      <a:endParaRPr lang="es-EC" sz="1600" dirty="0">
                        <a:effectLst/>
                        <a:latin typeface="Arial"/>
                        <a:ea typeface="Calibri"/>
                        <a:cs typeface="Times New Roman"/>
                      </a:endParaRPr>
                    </a:p>
                  </a:txBody>
                  <a:tcPr marL="61162" marR="61162" marT="0" marB="0"/>
                </a:tc>
              </a:tr>
              <a:tr h="250133">
                <a:tc>
                  <a:txBody>
                    <a:bodyPr/>
                    <a:lstStyle/>
                    <a:p>
                      <a:pPr algn="l">
                        <a:lnSpc>
                          <a:spcPct val="150000"/>
                        </a:lnSpc>
                        <a:spcAft>
                          <a:spcPts val="0"/>
                        </a:spcAft>
                      </a:pPr>
                      <a:r>
                        <a:rPr lang="es-ES" sz="1400">
                          <a:effectLst/>
                        </a:rPr>
                        <a:t>Allen Jorge</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172</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121,7</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0,68</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0,3</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0,4</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0,39</a:t>
                      </a:r>
                      <a:endParaRPr lang="es-EC" sz="1800">
                        <a:effectLst/>
                        <a:latin typeface="Arial"/>
                        <a:ea typeface="Calibri"/>
                        <a:cs typeface="Times New Roman"/>
                      </a:endParaRPr>
                    </a:p>
                  </a:txBody>
                  <a:tcPr marL="61162" marR="61162" marT="0" marB="0"/>
                </a:tc>
              </a:tr>
              <a:tr h="250133">
                <a:tc>
                  <a:txBody>
                    <a:bodyPr/>
                    <a:lstStyle/>
                    <a:p>
                      <a:pPr algn="l">
                        <a:lnSpc>
                          <a:spcPct val="150000"/>
                        </a:lnSpc>
                        <a:spcAft>
                          <a:spcPts val="0"/>
                        </a:spcAft>
                      </a:pPr>
                      <a:r>
                        <a:rPr lang="es-ES" sz="1400">
                          <a:effectLst/>
                        </a:rPr>
                        <a:t>Angulo Ricky</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184,7</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158,3</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0,76</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0,3</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0,4</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0,42</a:t>
                      </a:r>
                      <a:endParaRPr lang="es-EC" sz="1800">
                        <a:effectLst/>
                        <a:latin typeface="Arial"/>
                        <a:ea typeface="Calibri"/>
                        <a:cs typeface="Times New Roman"/>
                      </a:endParaRPr>
                    </a:p>
                  </a:txBody>
                  <a:tcPr marL="61162" marR="61162" marT="0" marB="0"/>
                </a:tc>
              </a:tr>
              <a:tr h="250133">
                <a:tc>
                  <a:txBody>
                    <a:bodyPr/>
                    <a:lstStyle/>
                    <a:p>
                      <a:pPr algn="l">
                        <a:lnSpc>
                          <a:spcPct val="150000"/>
                        </a:lnSpc>
                        <a:spcAft>
                          <a:spcPts val="0"/>
                        </a:spcAft>
                      </a:pPr>
                      <a:r>
                        <a:rPr lang="es-ES" sz="1400">
                          <a:effectLst/>
                        </a:rPr>
                        <a:t>Blandón Eddy</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171,2</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133,2</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0,69</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0,3</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0,4</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0,39</a:t>
                      </a:r>
                      <a:endParaRPr lang="es-EC" sz="1800">
                        <a:effectLst/>
                        <a:latin typeface="Arial"/>
                        <a:ea typeface="Calibri"/>
                        <a:cs typeface="Times New Roman"/>
                      </a:endParaRPr>
                    </a:p>
                  </a:txBody>
                  <a:tcPr marL="61162" marR="61162" marT="0" marB="0"/>
                </a:tc>
              </a:tr>
              <a:tr h="250133">
                <a:tc>
                  <a:txBody>
                    <a:bodyPr/>
                    <a:lstStyle/>
                    <a:p>
                      <a:pPr algn="l">
                        <a:lnSpc>
                          <a:spcPct val="150000"/>
                        </a:lnSpc>
                        <a:spcAft>
                          <a:spcPts val="0"/>
                        </a:spcAft>
                      </a:pPr>
                      <a:r>
                        <a:rPr lang="es-ES" sz="1400">
                          <a:effectLst/>
                        </a:rPr>
                        <a:t>Chauca Erick</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182</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170,2</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0,76</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0,3</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0,4</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0,42</a:t>
                      </a:r>
                      <a:endParaRPr lang="es-EC" sz="1800">
                        <a:effectLst/>
                        <a:latin typeface="Arial"/>
                        <a:ea typeface="Calibri"/>
                        <a:cs typeface="Times New Roman"/>
                      </a:endParaRPr>
                    </a:p>
                  </a:txBody>
                  <a:tcPr marL="61162" marR="61162" marT="0" marB="0"/>
                </a:tc>
              </a:tr>
              <a:tr h="250133">
                <a:tc>
                  <a:txBody>
                    <a:bodyPr/>
                    <a:lstStyle/>
                    <a:p>
                      <a:pPr algn="l">
                        <a:lnSpc>
                          <a:spcPct val="150000"/>
                        </a:lnSpc>
                        <a:spcAft>
                          <a:spcPts val="0"/>
                        </a:spcAft>
                      </a:pPr>
                      <a:r>
                        <a:rPr lang="es-ES" sz="1400">
                          <a:effectLst/>
                        </a:rPr>
                        <a:t>Delgado Elías</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176,2</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163,2</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0,73</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0,3</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0,2</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0,21</a:t>
                      </a:r>
                      <a:endParaRPr lang="es-EC" sz="1800">
                        <a:effectLst/>
                        <a:latin typeface="Arial"/>
                        <a:ea typeface="Calibri"/>
                        <a:cs typeface="Times New Roman"/>
                      </a:endParaRPr>
                    </a:p>
                  </a:txBody>
                  <a:tcPr marL="61162" marR="61162" marT="0" marB="0"/>
                </a:tc>
              </a:tr>
              <a:tr h="250133">
                <a:tc>
                  <a:txBody>
                    <a:bodyPr/>
                    <a:lstStyle/>
                    <a:p>
                      <a:pPr algn="l">
                        <a:lnSpc>
                          <a:spcPct val="150000"/>
                        </a:lnSpc>
                        <a:spcAft>
                          <a:spcPts val="0"/>
                        </a:spcAft>
                      </a:pPr>
                      <a:r>
                        <a:rPr lang="es-ES" sz="1400">
                          <a:effectLst/>
                        </a:rPr>
                        <a:t>Gaona Jordy</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176,1</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145,3</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0,71</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0,3</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0,2</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0,20</a:t>
                      </a:r>
                      <a:endParaRPr lang="es-EC" sz="1800">
                        <a:effectLst/>
                        <a:latin typeface="Arial"/>
                        <a:ea typeface="Calibri"/>
                        <a:cs typeface="Times New Roman"/>
                      </a:endParaRPr>
                    </a:p>
                  </a:txBody>
                  <a:tcPr marL="61162" marR="61162" marT="0" marB="0"/>
                </a:tc>
              </a:tr>
              <a:tr h="250133">
                <a:tc>
                  <a:txBody>
                    <a:bodyPr/>
                    <a:lstStyle/>
                    <a:p>
                      <a:pPr algn="l">
                        <a:lnSpc>
                          <a:spcPct val="150000"/>
                        </a:lnSpc>
                        <a:spcAft>
                          <a:spcPts val="0"/>
                        </a:spcAft>
                      </a:pPr>
                      <a:r>
                        <a:rPr lang="es-ES" sz="1400">
                          <a:effectLst/>
                        </a:rPr>
                        <a:t>Guagua Joseph</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165,5</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129,8</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0,66</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0,3</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0,4</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0,38</a:t>
                      </a:r>
                      <a:endParaRPr lang="es-EC" sz="1800">
                        <a:effectLst/>
                        <a:latin typeface="Arial"/>
                        <a:ea typeface="Calibri"/>
                        <a:cs typeface="Times New Roman"/>
                      </a:endParaRPr>
                    </a:p>
                  </a:txBody>
                  <a:tcPr marL="61162" marR="61162" marT="0" marB="0"/>
                </a:tc>
              </a:tr>
              <a:tr h="250133">
                <a:tc>
                  <a:txBody>
                    <a:bodyPr/>
                    <a:lstStyle/>
                    <a:p>
                      <a:pPr algn="l">
                        <a:lnSpc>
                          <a:spcPct val="150000"/>
                        </a:lnSpc>
                        <a:spcAft>
                          <a:spcPts val="0"/>
                        </a:spcAft>
                      </a:pPr>
                      <a:r>
                        <a:rPr lang="es-ES" sz="1400">
                          <a:effectLst/>
                        </a:rPr>
                        <a:t>Guerrero Miguel</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172</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139,4</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0,69</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0,3</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0,6</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highlight>
                            <a:srgbClr val="FFFF00"/>
                          </a:highlight>
                        </a:rPr>
                        <a:t>0,60</a:t>
                      </a:r>
                      <a:endParaRPr lang="es-EC" sz="1800">
                        <a:effectLst/>
                        <a:latin typeface="Arial"/>
                        <a:ea typeface="Calibri"/>
                        <a:cs typeface="Times New Roman"/>
                      </a:endParaRPr>
                    </a:p>
                  </a:txBody>
                  <a:tcPr marL="61162" marR="61162" marT="0" marB="0"/>
                </a:tc>
              </a:tr>
              <a:tr h="250133">
                <a:tc>
                  <a:txBody>
                    <a:bodyPr/>
                    <a:lstStyle/>
                    <a:p>
                      <a:pPr algn="l">
                        <a:lnSpc>
                          <a:spcPct val="150000"/>
                        </a:lnSpc>
                        <a:spcAft>
                          <a:spcPts val="0"/>
                        </a:spcAft>
                      </a:pPr>
                      <a:r>
                        <a:rPr lang="es-ES" sz="1400">
                          <a:effectLst/>
                        </a:rPr>
                        <a:t>Macías Jhon</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174,2</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159,2</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0,72</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0,3</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0,4</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0,41</a:t>
                      </a:r>
                      <a:endParaRPr lang="es-EC" sz="1800">
                        <a:effectLst/>
                        <a:latin typeface="Arial"/>
                        <a:ea typeface="Calibri"/>
                        <a:cs typeface="Times New Roman"/>
                      </a:endParaRPr>
                    </a:p>
                  </a:txBody>
                  <a:tcPr marL="61162" marR="61162" marT="0" marB="0"/>
                </a:tc>
              </a:tr>
              <a:tr h="250133">
                <a:tc>
                  <a:txBody>
                    <a:bodyPr/>
                    <a:lstStyle/>
                    <a:p>
                      <a:pPr algn="l">
                        <a:lnSpc>
                          <a:spcPct val="150000"/>
                        </a:lnSpc>
                        <a:spcAft>
                          <a:spcPts val="0"/>
                        </a:spcAft>
                      </a:pPr>
                      <a:r>
                        <a:rPr lang="es-ES" sz="1400">
                          <a:effectLst/>
                        </a:rPr>
                        <a:t>Maza Pimas</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172</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142</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0,70</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0,3</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0,2</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0,20</a:t>
                      </a:r>
                      <a:endParaRPr lang="es-EC" sz="1800">
                        <a:effectLst/>
                        <a:latin typeface="Arial"/>
                        <a:ea typeface="Calibri"/>
                        <a:cs typeface="Times New Roman"/>
                      </a:endParaRPr>
                    </a:p>
                  </a:txBody>
                  <a:tcPr marL="61162" marR="61162" marT="0" marB="0"/>
                </a:tc>
              </a:tr>
              <a:tr h="250133">
                <a:tc>
                  <a:txBody>
                    <a:bodyPr/>
                    <a:lstStyle/>
                    <a:p>
                      <a:pPr algn="l">
                        <a:lnSpc>
                          <a:spcPct val="150000"/>
                        </a:lnSpc>
                        <a:spcAft>
                          <a:spcPts val="0"/>
                        </a:spcAft>
                      </a:pPr>
                      <a:r>
                        <a:rPr lang="es-ES" sz="1400">
                          <a:effectLst/>
                        </a:rPr>
                        <a:t>Mejía Felipe</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183,3</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136,9</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0,74</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0,3</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0,2</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0,21</a:t>
                      </a:r>
                      <a:endParaRPr lang="es-EC" sz="1800">
                        <a:effectLst/>
                        <a:latin typeface="Arial"/>
                        <a:ea typeface="Calibri"/>
                        <a:cs typeface="Times New Roman"/>
                      </a:endParaRPr>
                    </a:p>
                  </a:txBody>
                  <a:tcPr marL="61162" marR="61162" marT="0" marB="0"/>
                </a:tc>
              </a:tr>
              <a:tr h="250133">
                <a:tc>
                  <a:txBody>
                    <a:bodyPr/>
                    <a:lstStyle/>
                    <a:p>
                      <a:pPr algn="l">
                        <a:lnSpc>
                          <a:spcPct val="150000"/>
                        </a:lnSpc>
                        <a:spcAft>
                          <a:spcPts val="0"/>
                        </a:spcAft>
                      </a:pPr>
                      <a:r>
                        <a:rPr lang="es-ES" sz="1400">
                          <a:effectLst/>
                        </a:rPr>
                        <a:t>Olmedo Youga</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177</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154,5</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0,73</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0,3</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0,2</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0,21</a:t>
                      </a:r>
                      <a:endParaRPr lang="es-EC" sz="1800">
                        <a:effectLst/>
                        <a:latin typeface="Arial"/>
                        <a:ea typeface="Calibri"/>
                        <a:cs typeface="Times New Roman"/>
                      </a:endParaRPr>
                    </a:p>
                  </a:txBody>
                  <a:tcPr marL="61162" marR="61162" marT="0" marB="0"/>
                </a:tc>
              </a:tr>
              <a:tr h="250133">
                <a:tc>
                  <a:txBody>
                    <a:bodyPr/>
                    <a:lstStyle/>
                    <a:p>
                      <a:pPr algn="l">
                        <a:lnSpc>
                          <a:spcPct val="150000"/>
                        </a:lnSpc>
                        <a:spcAft>
                          <a:spcPts val="0"/>
                        </a:spcAft>
                      </a:pPr>
                      <a:r>
                        <a:rPr lang="es-ES" sz="1400">
                          <a:effectLst/>
                        </a:rPr>
                        <a:t>Ponce Victor</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172</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161,6</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0,71</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0,3</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0,6</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highlight>
                            <a:srgbClr val="FFFF00"/>
                          </a:highlight>
                        </a:rPr>
                        <a:t>0,61</a:t>
                      </a:r>
                      <a:endParaRPr lang="es-EC" sz="1800">
                        <a:effectLst/>
                        <a:latin typeface="Arial"/>
                        <a:ea typeface="Calibri"/>
                        <a:cs typeface="Times New Roman"/>
                      </a:endParaRPr>
                    </a:p>
                  </a:txBody>
                  <a:tcPr marL="61162" marR="61162" marT="0" marB="0"/>
                </a:tc>
              </a:tr>
              <a:tr h="250133">
                <a:tc>
                  <a:txBody>
                    <a:bodyPr/>
                    <a:lstStyle/>
                    <a:p>
                      <a:pPr algn="l">
                        <a:lnSpc>
                          <a:spcPct val="150000"/>
                        </a:lnSpc>
                        <a:spcAft>
                          <a:spcPts val="0"/>
                        </a:spcAft>
                      </a:pPr>
                      <a:r>
                        <a:rPr lang="es-ES" sz="1400">
                          <a:effectLst/>
                        </a:rPr>
                        <a:t>Rivera José</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172,6</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141,2</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0,70</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0,3</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0,2</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0,20</a:t>
                      </a:r>
                      <a:endParaRPr lang="es-EC" sz="1800">
                        <a:effectLst/>
                        <a:latin typeface="Arial"/>
                        <a:ea typeface="Calibri"/>
                        <a:cs typeface="Times New Roman"/>
                      </a:endParaRPr>
                    </a:p>
                  </a:txBody>
                  <a:tcPr marL="61162" marR="61162" marT="0" marB="0"/>
                </a:tc>
              </a:tr>
              <a:tr h="250133">
                <a:tc>
                  <a:txBody>
                    <a:bodyPr/>
                    <a:lstStyle/>
                    <a:p>
                      <a:pPr algn="l">
                        <a:lnSpc>
                          <a:spcPct val="150000"/>
                        </a:lnSpc>
                        <a:spcAft>
                          <a:spcPts val="0"/>
                        </a:spcAft>
                      </a:pPr>
                      <a:r>
                        <a:rPr lang="es-ES" sz="1400">
                          <a:effectLst/>
                        </a:rPr>
                        <a:t>Torres Joseph</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169</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150,2</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0,69</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0,3</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0,4</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0,40</a:t>
                      </a:r>
                      <a:endParaRPr lang="es-EC" sz="1800">
                        <a:effectLst/>
                        <a:latin typeface="Arial"/>
                        <a:ea typeface="Calibri"/>
                        <a:cs typeface="Times New Roman"/>
                      </a:endParaRPr>
                    </a:p>
                  </a:txBody>
                  <a:tcPr marL="61162" marR="61162" marT="0" marB="0"/>
                </a:tc>
              </a:tr>
              <a:tr h="250133">
                <a:tc>
                  <a:txBody>
                    <a:bodyPr/>
                    <a:lstStyle/>
                    <a:p>
                      <a:pPr algn="l">
                        <a:lnSpc>
                          <a:spcPct val="150000"/>
                        </a:lnSpc>
                        <a:spcAft>
                          <a:spcPts val="0"/>
                        </a:spcAft>
                      </a:pPr>
                      <a:r>
                        <a:rPr lang="es-ES" sz="1400">
                          <a:effectLst/>
                        </a:rPr>
                        <a:t>Vásquez Luis</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173,2</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139,6</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0,70</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0,3</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0,2</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0,20</a:t>
                      </a:r>
                      <a:endParaRPr lang="es-EC" sz="1800">
                        <a:effectLst/>
                        <a:latin typeface="Arial"/>
                        <a:ea typeface="Calibri"/>
                        <a:cs typeface="Times New Roman"/>
                      </a:endParaRPr>
                    </a:p>
                  </a:txBody>
                  <a:tcPr marL="61162" marR="61162" marT="0" marB="0"/>
                </a:tc>
              </a:tr>
              <a:tr h="250133">
                <a:tc>
                  <a:txBody>
                    <a:bodyPr/>
                    <a:lstStyle/>
                    <a:p>
                      <a:pPr algn="l">
                        <a:lnSpc>
                          <a:spcPct val="150000"/>
                        </a:lnSpc>
                        <a:spcAft>
                          <a:spcPts val="0"/>
                        </a:spcAft>
                      </a:pPr>
                      <a:r>
                        <a:rPr lang="es-ES" sz="1400">
                          <a:effectLst/>
                        </a:rPr>
                        <a:t>Vergara Pedro</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165,2</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149</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0,67</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0,3</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0,4</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0,39</a:t>
                      </a:r>
                      <a:endParaRPr lang="es-EC" sz="1800">
                        <a:effectLst/>
                        <a:latin typeface="Arial"/>
                        <a:ea typeface="Calibri"/>
                        <a:cs typeface="Times New Roman"/>
                      </a:endParaRPr>
                    </a:p>
                  </a:txBody>
                  <a:tcPr marL="61162" marR="61162" marT="0" marB="0"/>
                </a:tc>
              </a:tr>
              <a:tr h="250133">
                <a:tc>
                  <a:txBody>
                    <a:bodyPr/>
                    <a:lstStyle/>
                    <a:p>
                      <a:pPr algn="l">
                        <a:lnSpc>
                          <a:spcPct val="150000"/>
                        </a:lnSpc>
                        <a:spcAft>
                          <a:spcPts val="0"/>
                        </a:spcAft>
                      </a:pPr>
                      <a:r>
                        <a:rPr lang="es-ES" sz="1400">
                          <a:effectLst/>
                        </a:rPr>
                        <a:t>Zaa Anderson</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175</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159,7</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0,72</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0,3</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0,2</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400">
                          <a:effectLst/>
                        </a:rPr>
                        <a:t>0,20</a:t>
                      </a:r>
                      <a:endParaRPr lang="es-EC" sz="1800">
                        <a:effectLst/>
                        <a:latin typeface="Arial"/>
                        <a:ea typeface="Calibri"/>
                        <a:cs typeface="Times New Roman"/>
                      </a:endParaRPr>
                    </a:p>
                  </a:txBody>
                  <a:tcPr marL="61162" marR="61162" marT="0" marB="0"/>
                </a:tc>
              </a:tr>
              <a:tr h="275146">
                <a:tc>
                  <a:txBody>
                    <a:bodyPr/>
                    <a:lstStyle/>
                    <a:p>
                      <a:pPr algn="l">
                        <a:lnSpc>
                          <a:spcPct val="150000"/>
                        </a:lnSpc>
                        <a:spcAft>
                          <a:spcPts val="0"/>
                        </a:spcAft>
                      </a:pPr>
                      <a:r>
                        <a:rPr lang="es-ES" sz="1800">
                          <a:effectLst/>
                        </a:rPr>
                        <a:t>PROMEDIOS</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800">
                          <a:effectLst/>
                        </a:rPr>
                        <a:t>174,1</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800">
                          <a:effectLst/>
                        </a:rPr>
                        <a:t>147,5</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800">
                          <a:effectLst/>
                        </a:rPr>
                        <a:t>0,7</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800">
                          <a:effectLst/>
                        </a:rPr>
                        <a:t>0,3</a:t>
                      </a:r>
                      <a:endParaRPr lang="es-EC" sz="1800">
                        <a:effectLst/>
                        <a:latin typeface="Arial"/>
                        <a:ea typeface="Calibri"/>
                        <a:cs typeface="Times New Roman"/>
                      </a:endParaRPr>
                    </a:p>
                  </a:txBody>
                  <a:tcPr marL="61162" marR="61162" marT="0" marB="0"/>
                </a:tc>
                <a:tc>
                  <a:txBody>
                    <a:bodyPr/>
                    <a:lstStyle/>
                    <a:p>
                      <a:pPr algn="ctr">
                        <a:lnSpc>
                          <a:spcPct val="150000"/>
                        </a:lnSpc>
                        <a:spcAft>
                          <a:spcPts val="0"/>
                        </a:spcAft>
                      </a:pPr>
                      <a:r>
                        <a:rPr lang="es-ES" sz="1800" dirty="0">
                          <a:effectLst/>
                        </a:rPr>
                        <a:t>0,3</a:t>
                      </a:r>
                      <a:endParaRPr lang="es-EC" sz="1800" dirty="0">
                        <a:effectLst/>
                        <a:latin typeface="Arial"/>
                        <a:ea typeface="Calibri"/>
                        <a:cs typeface="Times New Roman"/>
                      </a:endParaRPr>
                    </a:p>
                  </a:txBody>
                  <a:tcPr marL="61162" marR="61162" marT="0" marB="0"/>
                </a:tc>
                <a:tc>
                  <a:txBody>
                    <a:bodyPr/>
                    <a:lstStyle/>
                    <a:p>
                      <a:pPr algn="ctr">
                        <a:lnSpc>
                          <a:spcPct val="150000"/>
                        </a:lnSpc>
                        <a:spcAft>
                          <a:spcPts val="0"/>
                        </a:spcAft>
                      </a:pPr>
                      <a:r>
                        <a:rPr lang="es-ES" sz="1800" dirty="0">
                          <a:effectLst/>
                        </a:rPr>
                        <a:t>0,3</a:t>
                      </a:r>
                      <a:endParaRPr lang="es-EC" sz="1800" dirty="0">
                        <a:effectLst/>
                        <a:latin typeface="Arial"/>
                        <a:ea typeface="Calibri"/>
                        <a:cs typeface="Times New Roman"/>
                      </a:endParaRPr>
                    </a:p>
                  </a:txBody>
                  <a:tcPr marL="61162" marR="61162" marT="0" marB="0"/>
                </a:tc>
              </a:tr>
            </a:tbl>
          </a:graphicData>
        </a:graphic>
      </p:graphicFrame>
      <p:sp>
        <p:nvSpPr>
          <p:cNvPr id="12" name="1 Título"/>
          <p:cNvSpPr>
            <a:spLocks noGrp="1"/>
          </p:cNvSpPr>
          <p:nvPr>
            <p:ph type="title"/>
          </p:nvPr>
        </p:nvSpPr>
        <p:spPr>
          <a:xfrm>
            <a:off x="457200" y="164276"/>
            <a:ext cx="8229600" cy="1143000"/>
          </a:xfrm>
        </p:spPr>
        <p:txBody>
          <a:bodyPr/>
          <a:lstStyle/>
          <a:p>
            <a:r>
              <a:rPr lang="es-EC" dirty="0" smtClean="0">
                <a:solidFill>
                  <a:schemeClr val="accent1"/>
                </a:solidFill>
              </a:rPr>
              <a:t>RIESGO DE LESIÓN</a:t>
            </a:r>
            <a:endParaRPr lang="es-EC" dirty="0">
              <a:solidFill>
                <a:schemeClr val="accent1"/>
              </a:solidFill>
            </a:endParaRPr>
          </a:p>
        </p:txBody>
      </p:sp>
    </p:spTree>
    <p:extLst>
      <p:ext uri="{BB962C8B-B14F-4D97-AF65-F5344CB8AC3E}">
        <p14:creationId xmlns:p14="http://schemas.microsoft.com/office/powerpoint/2010/main" val="42587313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graphicFrame>
        <p:nvGraphicFramePr>
          <p:cNvPr id="10" name="3 Marcador de contenido"/>
          <p:cNvGraphicFramePr>
            <a:graphicFrameLocks noGrp="1"/>
          </p:cNvGraphicFramePr>
          <p:nvPr>
            <p:ph idx="1"/>
            <p:extLst>
              <p:ext uri="{D42A27DB-BD31-4B8C-83A1-F6EECF244321}">
                <p14:modId xmlns:p14="http://schemas.microsoft.com/office/powerpoint/2010/main" val="3967624152"/>
              </p:ext>
            </p:extLst>
          </p:nvPr>
        </p:nvGraphicFramePr>
        <p:xfrm>
          <a:off x="498066" y="1395090"/>
          <a:ext cx="8229599" cy="4937760"/>
        </p:xfrm>
        <a:graphic>
          <a:graphicData uri="http://schemas.openxmlformats.org/drawingml/2006/table">
            <a:tbl>
              <a:tblPr firstRow="1" firstCol="1" bandRow="1">
                <a:tableStyleId>{5C22544A-7EE6-4342-B048-85BDC9FD1C3A}</a:tableStyleId>
              </a:tblPr>
              <a:tblGrid>
                <a:gridCol w="6538176"/>
                <a:gridCol w="1691423"/>
              </a:tblGrid>
              <a:tr h="251442">
                <a:tc>
                  <a:txBody>
                    <a:bodyPr/>
                    <a:lstStyle/>
                    <a:p>
                      <a:pPr algn="ctr">
                        <a:lnSpc>
                          <a:spcPct val="100000"/>
                        </a:lnSpc>
                        <a:spcAft>
                          <a:spcPts val="1000"/>
                        </a:spcAft>
                        <a:tabLst>
                          <a:tab pos="-457200" algn="l"/>
                          <a:tab pos="2979420" algn="l"/>
                        </a:tabLst>
                      </a:pPr>
                      <a:r>
                        <a:rPr lang="es-EC" sz="1800" spc="-15" dirty="0">
                          <a:effectLst/>
                        </a:rPr>
                        <a:t>PREGUNTA</a:t>
                      </a:r>
                      <a:endParaRPr lang="es-EC" sz="1800" dirty="0">
                        <a:effectLst/>
                        <a:latin typeface="Arial"/>
                        <a:ea typeface="Calibri"/>
                        <a:cs typeface="Times New Roman"/>
                      </a:endParaRPr>
                    </a:p>
                  </a:txBody>
                  <a:tcPr marL="62861" marR="62861" marT="0" marB="0"/>
                </a:tc>
                <a:tc>
                  <a:txBody>
                    <a:bodyPr/>
                    <a:lstStyle/>
                    <a:p>
                      <a:pPr algn="ctr">
                        <a:lnSpc>
                          <a:spcPct val="100000"/>
                        </a:lnSpc>
                        <a:spcAft>
                          <a:spcPts val="1000"/>
                        </a:spcAft>
                        <a:tabLst>
                          <a:tab pos="-457200" algn="l"/>
                        </a:tabLst>
                      </a:pPr>
                      <a:r>
                        <a:rPr lang="es-EC" sz="1800" spc="-15">
                          <a:effectLst/>
                        </a:rPr>
                        <a:t>USABILIDAD</a:t>
                      </a:r>
                      <a:endParaRPr lang="es-EC" sz="1800">
                        <a:effectLst/>
                        <a:latin typeface="Arial"/>
                        <a:ea typeface="Calibri"/>
                        <a:cs typeface="Times New Roman"/>
                      </a:endParaRPr>
                    </a:p>
                  </a:txBody>
                  <a:tcPr marL="62861" marR="62861" marT="0" marB="0"/>
                </a:tc>
              </a:tr>
              <a:tr h="251442">
                <a:tc>
                  <a:txBody>
                    <a:bodyPr/>
                    <a:lstStyle/>
                    <a:p>
                      <a:pPr algn="just">
                        <a:lnSpc>
                          <a:spcPct val="100000"/>
                        </a:lnSpc>
                        <a:spcAft>
                          <a:spcPts val="0"/>
                        </a:spcAft>
                        <a:tabLst>
                          <a:tab pos="457200" algn="l"/>
                        </a:tabLst>
                      </a:pPr>
                      <a:r>
                        <a:rPr lang="es-EC" sz="1800">
                          <a:effectLst/>
                        </a:rPr>
                        <a:t>¿Ha sufrido algún tipo de lesión?</a:t>
                      </a:r>
                      <a:endParaRPr lang="es-EC" sz="1800">
                        <a:effectLst/>
                        <a:latin typeface="Arial"/>
                        <a:ea typeface="Calibri"/>
                        <a:cs typeface="Times New Roman"/>
                      </a:endParaRPr>
                    </a:p>
                  </a:txBody>
                  <a:tcPr marL="62861" marR="62861" marT="0" marB="0"/>
                </a:tc>
                <a:tc>
                  <a:txBody>
                    <a:bodyPr/>
                    <a:lstStyle/>
                    <a:p>
                      <a:pPr algn="ctr">
                        <a:lnSpc>
                          <a:spcPct val="100000"/>
                        </a:lnSpc>
                        <a:spcAft>
                          <a:spcPts val="1000"/>
                        </a:spcAft>
                        <a:tabLst>
                          <a:tab pos="-457200" algn="l"/>
                        </a:tabLst>
                      </a:pPr>
                      <a:r>
                        <a:rPr lang="es-EC" sz="1800" spc="-15">
                          <a:effectLst/>
                        </a:rPr>
                        <a:t>NO</a:t>
                      </a:r>
                      <a:endParaRPr lang="es-EC" sz="1800">
                        <a:effectLst/>
                        <a:latin typeface="Arial"/>
                        <a:ea typeface="Calibri"/>
                        <a:cs typeface="Times New Roman"/>
                      </a:endParaRPr>
                    </a:p>
                  </a:txBody>
                  <a:tcPr marL="62861" marR="62861" marT="0" marB="0"/>
                </a:tc>
              </a:tr>
              <a:tr h="251442">
                <a:tc>
                  <a:txBody>
                    <a:bodyPr/>
                    <a:lstStyle/>
                    <a:p>
                      <a:pPr algn="l">
                        <a:lnSpc>
                          <a:spcPct val="100000"/>
                        </a:lnSpc>
                        <a:spcAft>
                          <a:spcPts val="1000"/>
                        </a:spcAft>
                        <a:tabLst>
                          <a:tab pos="-457200" algn="l"/>
                        </a:tabLst>
                      </a:pPr>
                      <a:r>
                        <a:rPr lang="es-EC" sz="1800">
                          <a:effectLst/>
                        </a:rPr>
                        <a:t>¿Ha sufrido alguna lesión de rodilla?</a:t>
                      </a:r>
                      <a:endParaRPr lang="es-EC" sz="1800">
                        <a:effectLst/>
                        <a:latin typeface="Arial"/>
                        <a:ea typeface="Calibri"/>
                        <a:cs typeface="Times New Roman"/>
                      </a:endParaRPr>
                    </a:p>
                  </a:txBody>
                  <a:tcPr marL="62861" marR="62861" marT="0" marB="0"/>
                </a:tc>
                <a:tc>
                  <a:txBody>
                    <a:bodyPr/>
                    <a:lstStyle/>
                    <a:p>
                      <a:pPr algn="ctr">
                        <a:lnSpc>
                          <a:spcPct val="100000"/>
                        </a:lnSpc>
                        <a:spcAft>
                          <a:spcPts val="1000"/>
                        </a:spcAft>
                        <a:tabLst>
                          <a:tab pos="-457200" algn="l"/>
                        </a:tabLst>
                      </a:pPr>
                      <a:r>
                        <a:rPr lang="es-EC" sz="1800" spc="-15">
                          <a:effectLst/>
                        </a:rPr>
                        <a:t>SI</a:t>
                      </a:r>
                      <a:endParaRPr lang="es-EC" sz="1800">
                        <a:effectLst/>
                        <a:latin typeface="Arial"/>
                        <a:ea typeface="Calibri"/>
                        <a:cs typeface="Times New Roman"/>
                      </a:endParaRPr>
                    </a:p>
                  </a:txBody>
                  <a:tcPr marL="62861" marR="62861" marT="0" marB="0"/>
                </a:tc>
              </a:tr>
              <a:tr h="251442">
                <a:tc>
                  <a:txBody>
                    <a:bodyPr/>
                    <a:lstStyle/>
                    <a:p>
                      <a:pPr algn="just">
                        <a:lnSpc>
                          <a:spcPct val="100000"/>
                        </a:lnSpc>
                        <a:spcAft>
                          <a:spcPts val="0"/>
                        </a:spcAft>
                        <a:tabLst>
                          <a:tab pos="457200" algn="l"/>
                        </a:tabLst>
                      </a:pPr>
                      <a:r>
                        <a:rPr lang="es-EC" sz="1800">
                          <a:effectLst/>
                        </a:rPr>
                        <a:t>¿Qué tipo de lesión de rodilla ha tenido?</a:t>
                      </a:r>
                      <a:endParaRPr lang="es-EC" sz="1800">
                        <a:effectLst/>
                        <a:latin typeface="Arial"/>
                        <a:ea typeface="Calibri"/>
                        <a:cs typeface="Times New Roman"/>
                      </a:endParaRPr>
                    </a:p>
                  </a:txBody>
                  <a:tcPr marL="62861" marR="62861" marT="0" marB="0"/>
                </a:tc>
                <a:tc>
                  <a:txBody>
                    <a:bodyPr/>
                    <a:lstStyle/>
                    <a:p>
                      <a:pPr algn="ctr">
                        <a:lnSpc>
                          <a:spcPct val="100000"/>
                        </a:lnSpc>
                        <a:spcAft>
                          <a:spcPts val="1000"/>
                        </a:spcAft>
                        <a:tabLst>
                          <a:tab pos="-457200" algn="l"/>
                        </a:tabLst>
                      </a:pPr>
                      <a:r>
                        <a:rPr lang="es-EC" sz="1800" spc="-15">
                          <a:effectLst/>
                        </a:rPr>
                        <a:t>NO</a:t>
                      </a:r>
                      <a:endParaRPr lang="es-EC" sz="1800">
                        <a:effectLst/>
                        <a:latin typeface="Arial"/>
                        <a:ea typeface="Calibri"/>
                        <a:cs typeface="Times New Roman"/>
                      </a:endParaRPr>
                    </a:p>
                  </a:txBody>
                  <a:tcPr marL="62861" marR="62861" marT="0" marB="0"/>
                </a:tc>
              </a:tr>
              <a:tr h="342342">
                <a:tc>
                  <a:txBody>
                    <a:bodyPr/>
                    <a:lstStyle/>
                    <a:p>
                      <a:pPr algn="l">
                        <a:lnSpc>
                          <a:spcPct val="100000"/>
                        </a:lnSpc>
                        <a:spcAft>
                          <a:spcPts val="1000"/>
                        </a:spcAft>
                        <a:tabLst>
                          <a:tab pos="-457200" algn="l"/>
                        </a:tabLst>
                      </a:pPr>
                      <a:r>
                        <a:rPr lang="es-EC" sz="1800" dirty="0">
                          <a:effectLst/>
                        </a:rPr>
                        <a:t>¿En qué pierna ha sufrido alguna lesión de las mencionadas anteriormente?</a:t>
                      </a:r>
                      <a:endParaRPr lang="es-EC" sz="1800" dirty="0">
                        <a:effectLst/>
                        <a:latin typeface="Arial"/>
                        <a:ea typeface="Calibri"/>
                        <a:cs typeface="Times New Roman"/>
                      </a:endParaRPr>
                    </a:p>
                  </a:txBody>
                  <a:tcPr marL="62861" marR="62861" marT="0" marB="0"/>
                </a:tc>
                <a:tc>
                  <a:txBody>
                    <a:bodyPr/>
                    <a:lstStyle/>
                    <a:p>
                      <a:pPr algn="ctr">
                        <a:lnSpc>
                          <a:spcPct val="100000"/>
                        </a:lnSpc>
                        <a:spcAft>
                          <a:spcPts val="1000"/>
                        </a:spcAft>
                        <a:tabLst>
                          <a:tab pos="-457200" algn="l"/>
                        </a:tabLst>
                      </a:pPr>
                      <a:r>
                        <a:rPr lang="es-EC" sz="1800" spc="-15">
                          <a:effectLst/>
                        </a:rPr>
                        <a:t>NO</a:t>
                      </a:r>
                      <a:endParaRPr lang="es-EC" sz="1800">
                        <a:effectLst/>
                        <a:latin typeface="Arial"/>
                        <a:ea typeface="Calibri"/>
                        <a:cs typeface="Times New Roman"/>
                      </a:endParaRPr>
                    </a:p>
                  </a:txBody>
                  <a:tcPr marL="62861" marR="62861" marT="0" marB="0"/>
                </a:tc>
              </a:tr>
              <a:tr h="251442">
                <a:tc>
                  <a:txBody>
                    <a:bodyPr/>
                    <a:lstStyle/>
                    <a:p>
                      <a:pPr algn="l">
                        <a:lnSpc>
                          <a:spcPct val="100000"/>
                        </a:lnSpc>
                        <a:spcAft>
                          <a:spcPts val="1000"/>
                        </a:spcAft>
                        <a:tabLst>
                          <a:tab pos="-457200" algn="l"/>
                        </a:tabLst>
                      </a:pPr>
                      <a:r>
                        <a:rPr lang="es-EC" sz="1800">
                          <a:effectLst/>
                        </a:rPr>
                        <a:t>¿Se lesiona con frecuencia?</a:t>
                      </a:r>
                      <a:endParaRPr lang="es-EC" sz="1800">
                        <a:effectLst/>
                        <a:latin typeface="Arial"/>
                        <a:ea typeface="Calibri"/>
                        <a:cs typeface="Times New Roman"/>
                      </a:endParaRPr>
                    </a:p>
                  </a:txBody>
                  <a:tcPr marL="62861" marR="62861" marT="0" marB="0"/>
                </a:tc>
                <a:tc>
                  <a:txBody>
                    <a:bodyPr/>
                    <a:lstStyle/>
                    <a:p>
                      <a:pPr algn="ctr">
                        <a:lnSpc>
                          <a:spcPct val="100000"/>
                        </a:lnSpc>
                        <a:spcAft>
                          <a:spcPts val="1000"/>
                        </a:spcAft>
                        <a:tabLst>
                          <a:tab pos="-457200" algn="l"/>
                        </a:tabLst>
                      </a:pPr>
                      <a:r>
                        <a:rPr lang="es-EC" sz="1800" spc="-15">
                          <a:effectLst/>
                        </a:rPr>
                        <a:t>SI</a:t>
                      </a:r>
                      <a:endParaRPr lang="es-EC" sz="1800">
                        <a:effectLst/>
                        <a:latin typeface="Arial"/>
                        <a:ea typeface="Calibri"/>
                        <a:cs typeface="Times New Roman"/>
                      </a:endParaRPr>
                    </a:p>
                  </a:txBody>
                  <a:tcPr marL="62861" marR="62861" marT="0" marB="0"/>
                </a:tc>
              </a:tr>
              <a:tr h="251442">
                <a:tc>
                  <a:txBody>
                    <a:bodyPr/>
                    <a:lstStyle/>
                    <a:p>
                      <a:pPr algn="just">
                        <a:lnSpc>
                          <a:spcPct val="100000"/>
                        </a:lnSpc>
                        <a:spcAft>
                          <a:spcPts val="0"/>
                        </a:spcAft>
                        <a:tabLst>
                          <a:tab pos="457200" algn="l"/>
                        </a:tabLst>
                      </a:pPr>
                      <a:r>
                        <a:rPr lang="es-EC" sz="1800">
                          <a:effectLst/>
                        </a:rPr>
                        <a:t>¿Actualmente tiene alguna molestia en su(s) rodilla(s)?</a:t>
                      </a:r>
                      <a:endParaRPr lang="es-EC" sz="1800">
                        <a:effectLst/>
                        <a:latin typeface="Arial"/>
                        <a:ea typeface="Calibri"/>
                        <a:cs typeface="Times New Roman"/>
                      </a:endParaRPr>
                    </a:p>
                  </a:txBody>
                  <a:tcPr marL="62861" marR="62861" marT="0" marB="0"/>
                </a:tc>
                <a:tc>
                  <a:txBody>
                    <a:bodyPr/>
                    <a:lstStyle/>
                    <a:p>
                      <a:pPr algn="ctr">
                        <a:lnSpc>
                          <a:spcPct val="100000"/>
                        </a:lnSpc>
                        <a:spcAft>
                          <a:spcPts val="1000"/>
                        </a:spcAft>
                        <a:tabLst>
                          <a:tab pos="-457200" algn="l"/>
                        </a:tabLst>
                      </a:pPr>
                      <a:r>
                        <a:rPr lang="es-EC" sz="1800" spc="-15">
                          <a:effectLst/>
                        </a:rPr>
                        <a:t>SI</a:t>
                      </a:r>
                      <a:endParaRPr lang="es-EC" sz="1800">
                        <a:effectLst/>
                        <a:latin typeface="Arial"/>
                        <a:ea typeface="Calibri"/>
                        <a:cs typeface="Times New Roman"/>
                      </a:endParaRPr>
                    </a:p>
                  </a:txBody>
                  <a:tcPr marL="62861" marR="62861" marT="0" marB="0"/>
                </a:tc>
              </a:tr>
              <a:tr h="329800">
                <a:tc>
                  <a:txBody>
                    <a:bodyPr/>
                    <a:lstStyle/>
                    <a:p>
                      <a:pPr algn="l">
                        <a:lnSpc>
                          <a:spcPct val="100000"/>
                        </a:lnSpc>
                        <a:spcAft>
                          <a:spcPts val="1000"/>
                        </a:spcAft>
                        <a:tabLst>
                          <a:tab pos="-457200" algn="l"/>
                        </a:tabLst>
                      </a:pPr>
                      <a:r>
                        <a:rPr lang="es-EC" sz="1800" dirty="0">
                          <a:effectLst/>
                        </a:rPr>
                        <a:t>¿Ha tenido alguna intervención quirúrgica en alguna de sus rodillas?</a:t>
                      </a:r>
                      <a:endParaRPr lang="es-EC" sz="1800" dirty="0">
                        <a:effectLst/>
                        <a:latin typeface="Arial"/>
                        <a:ea typeface="Calibri"/>
                        <a:cs typeface="Times New Roman"/>
                      </a:endParaRPr>
                    </a:p>
                  </a:txBody>
                  <a:tcPr marL="62861" marR="62861" marT="0" marB="0"/>
                </a:tc>
                <a:tc>
                  <a:txBody>
                    <a:bodyPr/>
                    <a:lstStyle/>
                    <a:p>
                      <a:pPr algn="ctr">
                        <a:lnSpc>
                          <a:spcPct val="100000"/>
                        </a:lnSpc>
                        <a:spcAft>
                          <a:spcPts val="1000"/>
                        </a:spcAft>
                        <a:tabLst>
                          <a:tab pos="-457200" algn="l"/>
                        </a:tabLst>
                      </a:pPr>
                      <a:r>
                        <a:rPr lang="es-EC" sz="1800" spc="-15">
                          <a:effectLst/>
                        </a:rPr>
                        <a:t>NO</a:t>
                      </a:r>
                      <a:endParaRPr lang="es-EC" sz="1800">
                        <a:effectLst/>
                        <a:latin typeface="Arial"/>
                        <a:ea typeface="Calibri"/>
                        <a:cs typeface="Times New Roman"/>
                      </a:endParaRPr>
                    </a:p>
                  </a:txBody>
                  <a:tcPr marL="62861" marR="62861" marT="0" marB="0"/>
                </a:tc>
              </a:tr>
              <a:tr h="251442">
                <a:tc>
                  <a:txBody>
                    <a:bodyPr/>
                    <a:lstStyle/>
                    <a:p>
                      <a:pPr algn="l">
                        <a:lnSpc>
                          <a:spcPct val="100000"/>
                        </a:lnSpc>
                        <a:spcAft>
                          <a:spcPts val="1000"/>
                        </a:spcAft>
                        <a:tabLst>
                          <a:tab pos="-457200" algn="l"/>
                        </a:tabLst>
                      </a:pPr>
                      <a:r>
                        <a:rPr lang="es-EC" sz="1800" dirty="0">
                          <a:effectLst/>
                        </a:rPr>
                        <a:t>¿A qué cree usted que se debe las lesiones de rodilla</a:t>
                      </a:r>
                      <a:endParaRPr lang="es-EC" sz="1800" dirty="0">
                        <a:effectLst/>
                        <a:latin typeface="Arial"/>
                        <a:ea typeface="Calibri"/>
                        <a:cs typeface="Times New Roman"/>
                      </a:endParaRPr>
                    </a:p>
                  </a:txBody>
                  <a:tcPr marL="62861" marR="62861" marT="0" marB="0"/>
                </a:tc>
                <a:tc>
                  <a:txBody>
                    <a:bodyPr/>
                    <a:lstStyle/>
                    <a:p>
                      <a:pPr algn="ctr">
                        <a:lnSpc>
                          <a:spcPct val="100000"/>
                        </a:lnSpc>
                        <a:spcAft>
                          <a:spcPts val="1000"/>
                        </a:spcAft>
                        <a:tabLst>
                          <a:tab pos="-457200" algn="l"/>
                        </a:tabLst>
                      </a:pPr>
                      <a:r>
                        <a:rPr lang="es-EC" sz="1800" spc="-15">
                          <a:effectLst/>
                        </a:rPr>
                        <a:t>NO</a:t>
                      </a:r>
                      <a:endParaRPr lang="es-EC" sz="1800">
                        <a:effectLst/>
                        <a:latin typeface="Arial"/>
                        <a:ea typeface="Calibri"/>
                        <a:cs typeface="Times New Roman"/>
                      </a:endParaRPr>
                    </a:p>
                  </a:txBody>
                  <a:tcPr marL="62861" marR="62861" marT="0" marB="0"/>
                </a:tc>
              </a:tr>
              <a:tr h="331882">
                <a:tc>
                  <a:txBody>
                    <a:bodyPr/>
                    <a:lstStyle/>
                    <a:p>
                      <a:pPr algn="just">
                        <a:lnSpc>
                          <a:spcPct val="100000"/>
                        </a:lnSpc>
                        <a:spcAft>
                          <a:spcPts val="0"/>
                        </a:spcAft>
                        <a:tabLst>
                          <a:tab pos="457200" algn="l"/>
                        </a:tabLst>
                      </a:pPr>
                      <a:r>
                        <a:rPr lang="es-EC" sz="1800">
                          <a:effectLst/>
                        </a:rPr>
                        <a:t>¿Practica horas extras fuera del entrenamiento habitual en el gimnasio?</a:t>
                      </a:r>
                      <a:endParaRPr lang="es-EC" sz="1800">
                        <a:effectLst/>
                        <a:latin typeface="Arial"/>
                        <a:ea typeface="Calibri"/>
                        <a:cs typeface="Times New Roman"/>
                      </a:endParaRPr>
                    </a:p>
                  </a:txBody>
                  <a:tcPr marL="62861" marR="62861" marT="0" marB="0"/>
                </a:tc>
                <a:tc>
                  <a:txBody>
                    <a:bodyPr/>
                    <a:lstStyle/>
                    <a:p>
                      <a:pPr algn="ctr">
                        <a:lnSpc>
                          <a:spcPct val="100000"/>
                        </a:lnSpc>
                        <a:spcAft>
                          <a:spcPts val="1000"/>
                        </a:spcAft>
                        <a:tabLst>
                          <a:tab pos="-457200" algn="l"/>
                        </a:tabLst>
                      </a:pPr>
                      <a:r>
                        <a:rPr lang="es-EC" sz="1800" spc="-15">
                          <a:effectLst/>
                        </a:rPr>
                        <a:t>SI</a:t>
                      </a:r>
                      <a:endParaRPr lang="es-EC" sz="1800">
                        <a:effectLst/>
                        <a:latin typeface="Arial"/>
                        <a:ea typeface="Calibri"/>
                        <a:cs typeface="Times New Roman"/>
                      </a:endParaRPr>
                    </a:p>
                  </a:txBody>
                  <a:tcPr marL="62861" marR="62861" marT="0" marB="0"/>
                </a:tc>
              </a:tr>
              <a:tr h="502885">
                <a:tc>
                  <a:txBody>
                    <a:bodyPr/>
                    <a:lstStyle/>
                    <a:p>
                      <a:pPr algn="just">
                        <a:lnSpc>
                          <a:spcPct val="100000"/>
                        </a:lnSpc>
                        <a:spcAft>
                          <a:spcPts val="1000"/>
                        </a:spcAft>
                        <a:tabLst>
                          <a:tab pos="457200" algn="l"/>
                        </a:tabLst>
                      </a:pPr>
                      <a:r>
                        <a:rPr lang="es-EC" sz="1800">
                          <a:effectLst/>
                        </a:rPr>
                        <a:t>Si usted practicase horas extras fuera del entrenamiento habitual. ¿Trabajaría bajo guía técnica o por su cuenta?</a:t>
                      </a:r>
                      <a:endParaRPr lang="es-EC" sz="1800">
                        <a:effectLst/>
                        <a:latin typeface="Arial"/>
                        <a:ea typeface="Calibri"/>
                        <a:cs typeface="Times New Roman"/>
                      </a:endParaRPr>
                    </a:p>
                  </a:txBody>
                  <a:tcPr marL="62861" marR="62861" marT="0" marB="0"/>
                </a:tc>
                <a:tc>
                  <a:txBody>
                    <a:bodyPr/>
                    <a:lstStyle/>
                    <a:p>
                      <a:pPr algn="ctr">
                        <a:lnSpc>
                          <a:spcPct val="100000"/>
                        </a:lnSpc>
                        <a:spcAft>
                          <a:spcPts val="1000"/>
                        </a:spcAft>
                        <a:tabLst>
                          <a:tab pos="-457200" algn="l"/>
                        </a:tabLst>
                      </a:pPr>
                      <a:r>
                        <a:rPr lang="es-EC" sz="1800" spc="-15">
                          <a:effectLst/>
                        </a:rPr>
                        <a:t>SI</a:t>
                      </a:r>
                      <a:endParaRPr lang="es-EC" sz="1800">
                        <a:effectLst/>
                        <a:latin typeface="Arial"/>
                        <a:ea typeface="Calibri"/>
                        <a:cs typeface="Times New Roman"/>
                      </a:endParaRPr>
                    </a:p>
                  </a:txBody>
                  <a:tcPr marL="62861" marR="62861" marT="0" marB="0"/>
                </a:tc>
              </a:tr>
              <a:tr h="754327">
                <a:tc>
                  <a:txBody>
                    <a:bodyPr/>
                    <a:lstStyle/>
                    <a:p>
                      <a:pPr algn="l">
                        <a:lnSpc>
                          <a:spcPct val="100000"/>
                        </a:lnSpc>
                        <a:spcAft>
                          <a:spcPts val="1000"/>
                        </a:spcAft>
                        <a:tabLst>
                          <a:tab pos="-457200" algn="l"/>
                        </a:tabLst>
                      </a:pPr>
                      <a:r>
                        <a:rPr lang="es-EC" sz="1800" dirty="0">
                          <a:effectLst/>
                        </a:rPr>
                        <a:t>¿Ha sufrido algún tipo de dolor o molestia en su rodilla(s) que no le permita desenvolverse correctamente en el entrenamiento después de ir al gimnasio?</a:t>
                      </a:r>
                      <a:endParaRPr lang="es-EC" sz="1800" dirty="0">
                        <a:effectLst/>
                        <a:latin typeface="Arial"/>
                        <a:ea typeface="Calibri"/>
                        <a:cs typeface="Times New Roman"/>
                      </a:endParaRPr>
                    </a:p>
                  </a:txBody>
                  <a:tcPr marL="62861" marR="62861" marT="0" marB="0"/>
                </a:tc>
                <a:tc>
                  <a:txBody>
                    <a:bodyPr/>
                    <a:lstStyle/>
                    <a:p>
                      <a:pPr algn="ctr">
                        <a:lnSpc>
                          <a:spcPct val="100000"/>
                        </a:lnSpc>
                        <a:spcAft>
                          <a:spcPts val="1000"/>
                        </a:spcAft>
                        <a:tabLst>
                          <a:tab pos="-457200" algn="l"/>
                        </a:tabLst>
                      </a:pPr>
                      <a:r>
                        <a:rPr lang="es-EC" sz="1800" spc="-15" dirty="0">
                          <a:effectLst/>
                        </a:rPr>
                        <a:t>SI</a:t>
                      </a:r>
                      <a:endParaRPr lang="es-EC" sz="1800" dirty="0">
                        <a:effectLst/>
                        <a:latin typeface="Arial"/>
                        <a:ea typeface="Calibri"/>
                        <a:cs typeface="Times New Roman"/>
                      </a:endParaRPr>
                    </a:p>
                  </a:txBody>
                  <a:tcPr marL="62861" marR="62861" marT="0" marB="0"/>
                </a:tc>
              </a:tr>
            </a:tbl>
          </a:graphicData>
        </a:graphic>
      </p:graphicFrame>
      <p:sp>
        <p:nvSpPr>
          <p:cNvPr id="11" name="1 Título"/>
          <p:cNvSpPr>
            <a:spLocks noGrp="1"/>
          </p:cNvSpPr>
          <p:nvPr>
            <p:ph type="title"/>
          </p:nvPr>
        </p:nvSpPr>
        <p:spPr>
          <a:xfrm>
            <a:off x="457200" y="428852"/>
            <a:ext cx="8229600" cy="1143000"/>
          </a:xfrm>
        </p:spPr>
        <p:txBody>
          <a:bodyPr/>
          <a:lstStyle/>
          <a:p>
            <a:r>
              <a:rPr lang="es-EC" dirty="0" smtClean="0">
                <a:solidFill>
                  <a:schemeClr val="accent1"/>
                </a:solidFill>
              </a:rPr>
              <a:t>SEGREGACIÓN DE PREGUNTAS</a:t>
            </a:r>
            <a:endParaRPr lang="es-EC" dirty="0">
              <a:solidFill>
                <a:schemeClr val="accent1"/>
              </a:solidFill>
            </a:endParaRPr>
          </a:p>
        </p:txBody>
      </p:sp>
    </p:spTree>
    <p:extLst>
      <p:ext uri="{BB962C8B-B14F-4D97-AF65-F5344CB8AC3E}">
        <p14:creationId xmlns:p14="http://schemas.microsoft.com/office/powerpoint/2010/main" val="13622331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graphicFrame>
        <p:nvGraphicFramePr>
          <p:cNvPr id="10" name="3 Marcador de contenido"/>
          <p:cNvGraphicFramePr>
            <a:graphicFrameLocks noGrp="1"/>
          </p:cNvGraphicFramePr>
          <p:nvPr>
            <p:ph idx="1"/>
            <p:extLst>
              <p:ext uri="{D42A27DB-BD31-4B8C-83A1-F6EECF244321}">
                <p14:modId xmlns:p14="http://schemas.microsoft.com/office/powerpoint/2010/main" val="50680420"/>
              </p:ext>
            </p:extLst>
          </p:nvPr>
        </p:nvGraphicFramePr>
        <p:xfrm>
          <a:off x="315314" y="1428343"/>
          <a:ext cx="8548124" cy="6400800"/>
        </p:xfrm>
        <a:graphic>
          <a:graphicData uri="http://schemas.openxmlformats.org/drawingml/2006/table">
            <a:tbl>
              <a:tblPr firstRow="1" firstCol="1" bandRow="1">
                <a:tableStyleId>{5C22544A-7EE6-4342-B048-85BDC9FD1C3A}</a:tableStyleId>
              </a:tblPr>
              <a:tblGrid>
                <a:gridCol w="1406100"/>
                <a:gridCol w="749740"/>
                <a:gridCol w="1193809"/>
                <a:gridCol w="960691"/>
                <a:gridCol w="960691"/>
                <a:gridCol w="878728"/>
                <a:gridCol w="1351012"/>
                <a:gridCol w="1047353"/>
              </a:tblGrid>
              <a:tr h="619511">
                <a:tc>
                  <a:txBody>
                    <a:bodyPr/>
                    <a:lstStyle/>
                    <a:p>
                      <a:pPr algn="ctr">
                        <a:lnSpc>
                          <a:spcPct val="150000"/>
                        </a:lnSpc>
                        <a:spcAft>
                          <a:spcPts val="0"/>
                        </a:spcAft>
                      </a:pPr>
                      <a:r>
                        <a:rPr lang="es-ES" sz="1400" dirty="0">
                          <a:effectLst/>
                        </a:rPr>
                        <a:t>NOMBRE</a:t>
                      </a:r>
                      <a:endParaRPr lang="es-EC" sz="1400" dirty="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LESION RODILLA</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FRECUENCIA LESIÓN</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MOLESTIA ACTUAL</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PRACTICA + HORA </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BAJO GUIA</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MOLESTIAS DESPUÉS GYM</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RESULTADO </a:t>
                      </a:r>
                      <a:endParaRPr lang="es-EC" sz="1400">
                        <a:effectLst/>
                      </a:endParaRPr>
                    </a:p>
                    <a:p>
                      <a:pPr algn="ctr">
                        <a:lnSpc>
                          <a:spcPct val="150000"/>
                        </a:lnSpc>
                        <a:spcAft>
                          <a:spcPts val="0"/>
                        </a:spcAft>
                      </a:pPr>
                      <a:r>
                        <a:rPr lang="es-ES" sz="1400">
                          <a:effectLst/>
                        </a:rPr>
                        <a:t>ENCUESTA</a:t>
                      </a:r>
                      <a:endParaRPr lang="es-EC" sz="1400">
                        <a:effectLst/>
                        <a:latin typeface="Arial"/>
                        <a:ea typeface="Calibri"/>
                        <a:cs typeface="Times New Roman"/>
                      </a:endParaRPr>
                    </a:p>
                  </a:txBody>
                  <a:tcPr marL="53881" marR="53881" marT="0" marB="0"/>
                </a:tc>
              </a:tr>
              <a:tr h="206504">
                <a:tc>
                  <a:txBody>
                    <a:bodyPr/>
                    <a:lstStyle/>
                    <a:p>
                      <a:pPr algn="l">
                        <a:lnSpc>
                          <a:spcPct val="150000"/>
                        </a:lnSpc>
                        <a:spcAft>
                          <a:spcPts val="0"/>
                        </a:spcAft>
                      </a:pPr>
                      <a:r>
                        <a:rPr lang="es-ES" sz="1400">
                          <a:effectLst/>
                        </a:rPr>
                        <a:t>Allen Jorge</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r>
              <a:tr h="206504">
                <a:tc>
                  <a:txBody>
                    <a:bodyPr/>
                    <a:lstStyle/>
                    <a:p>
                      <a:pPr algn="l">
                        <a:lnSpc>
                          <a:spcPct val="150000"/>
                        </a:lnSpc>
                        <a:spcAft>
                          <a:spcPts val="0"/>
                        </a:spcAft>
                      </a:pPr>
                      <a:r>
                        <a:rPr lang="es-ES" sz="1400">
                          <a:effectLst/>
                        </a:rPr>
                        <a:t>Angulo Ricky</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r>
              <a:tr h="206504">
                <a:tc>
                  <a:txBody>
                    <a:bodyPr/>
                    <a:lstStyle/>
                    <a:p>
                      <a:pPr algn="l">
                        <a:lnSpc>
                          <a:spcPct val="150000"/>
                        </a:lnSpc>
                        <a:spcAft>
                          <a:spcPts val="0"/>
                        </a:spcAft>
                      </a:pPr>
                      <a:r>
                        <a:rPr lang="es-ES" sz="1400">
                          <a:effectLst/>
                        </a:rPr>
                        <a:t>Blandón Eddy</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2</a:t>
                      </a:r>
                      <a:endParaRPr lang="es-EC" sz="1400">
                        <a:effectLst/>
                        <a:latin typeface="Arial"/>
                        <a:ea typeface="Calibri"/>
                        <a:cs typeface="Times New Roman"/>
                      </a:endParaRPr>
                    </a:p>
                  </a:txBody>
                  <a:tcPr marL="53881" marR="53881" marT="0" marB="0"/>
                </a:tc>
              </a:tr>
              <a:tr h="206504">
                <a:tc>
                  <a:txBody>
                    <a:bodyPr/>
                    <a:lstStyle/>
                    <a:p>
                      <a:pPr algn="l">
                        <a:lnSpc>
                          <a:spcPct val="150000"/>
                        </a:lnSpc>
                        <a:spcAft>
                          <a:spcPts val="0"/>
                        </a:spcAft>
                      </a:pPr>
                      <a:r>
                        <a:rPr lang="es-ES" sz="1400">
                          <a:effectLst/>
                        </a:rPr>
                        <a:t>Chauca Erick</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4</a:t>
                      </a:r>
                      <a:endParaRPr lang="es-EC" sz="1400">
                        <a:effectLst/>
                        <a:latin typeface="Arial"/>
                        <a:ea typeface="Calibri"/>
                        <a:cs typeface="Times New Roman"/>
                      </a:endParaRPr>
                    </a:p>
                  </a:txBody>
                  <a:tcPr marL="53881" marR="53881" marT="0" marB="0"/>
                </a:tc>
              </a:tr>
              <a:tr h="206504">
                <a:tc>
                  <a:txBody>
                    <a:bodyPr/>
                    <a:lstStyle/>
                    <a:p>
                      <a:pPr algn="l">
                        <a:lnSpc>
                          <a:spcPct val="150000"/>
                        </a:lnSpc>
                        <a:spcAft>
                          <a:spcPts val="0"/>
                        </a:spcAft>
                      </a:pPr>
                      <a:r>
                        <a:rPr lang="es-ES" sz="1400">
                          <a:effectLst/>
                        </a:rPr>
                        <a:t>Delgado Elías</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r>
              <a:tr h="206504">
                <a:tc>
                  <a:txBody>
                    <a:bodyPr/>
                    <a:lstStyle/>
                    <a:p>
                      <a:pPr algn="l">
                        <a:lnSpc>
                          <a:spcPct val="150000"/>
                        </a:lnSpc>
                        <a:spcAft>
                          <a:spcPts val="0"/>
                        </a:spcAft>
                      </a:pPr>
                      <a:r>
                        <a:rPr lang="es-ES" sz="1400">
                          <a:effectLst/>
                        </a:rPr>
                        <a:t>Gaona Jordy</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r>
              <a:tr h="206504">
                <a:tc>
                  <a:txBody>
                    <a:bodyPr/>
                    <a:lstStyle/>
                    <a:p>
                      <a:pPr algn="l">
                        <a:lnSpc>
                          <a:spcPct val="150000"/>
                        </a:lnSpc>
                        <a:spcAft>
                          <a:spcPts val="0"/>
                        </a:spcAft>
                      </a:pPr>
                      <a:r>
                        <a:rPr lang="es-ES" sz="1400">
                          <a:effectLst/>
                        </a:rPr>
                        <a:t>Guagua Joseph</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2</a:t>
                      </a:r>
                      <a:endParaRPr lang="es-EC" sz="1400">
                        <a:effectLst/>
                        <a:latin typeface="Arial"/>
                        <a:ea typeface="Calibri"/>
                        <a:cs typeface="Times New Roman"/>
                      </a:endParaRPr>
                    </a:p>
                  </a:txBody>
                  <a:tcPr marL="53881" marR="53881" marT="0" marB="0"/>
                </a:tc>
              </a:tr>
              <a:tr h="206504">
                <a:tc>
                  <a:txBody>
                    <a:bodyPr/>
                    <a:lstStyle/>
                    <a:p>
                      <a:pPr algn="l">
                        <a:lnSpc>
                          <a:spcPct val="150000"/>
                        </a:lnSpc>
                        <a:spcAft>
                          <a:spcPts val="0"/>
                        </a:spcAft>
                      </a:pPr>
                      <a:r>
                        <a:rPr lang="es-ES" sz="1400">
                          <a:effectLst/>
                        </a:rPr>
                        <a:t>Guerrero Miguel</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r>
              <a:tr h="206504">
                <a:tc>
                  <a:txBody>
                    <a:bodyPr/>
                    <a:lstStyle/>
                    <a:p>
                      <a:pPr algn="l">
                        <a:lnSpc>
                          <a:spcPct val="150000"/>
                        </a:lnSpc>
                        <a:spcAft>
                          <a:spcPts val="0"/>
                        </a:spcAft>
                      </a:pPr>
                      <a:r>
                        <a:rPr lang="es-ES" sz="1400">
                          <a:effectLst/>
                        </a:rPr>
                        <a:t>Macías Jhon</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3</a:t>
                      </a:r>
                      <a:endParaRPr lang="es-EC" sz="1400">
                        <a:effectLst/>
                        <a:latin typeface="Arial"/>
                        <a:ea typeface="Calibri"/>
                        <a:cs typeface="Times New Roman"/>
                      </a:endParaRPr>
                    </a:p>
                  </a:txBody>
                  <a:tcPr marL="53881" marR="53881" marT="0" marB="0"/>
                </a:tc>
              </a:tr>
              <a:tr h="206504">
                <a:tc>
                  <a:txBody>
                    <a:bodyPr/>
                    <a:lstStyle/>
                    <a:p>
                      <a:pPr algn="l">
                        <a:lnSpc>
                          <a:spcPct val="150000"/>
                        </a:lnSpc>
                        <a:spcAft>
                          <a:spcPts val="0"/>
                        </a:spcAft>
                      </a:pPr>
                      <a:r>
                        <a:rPr lang="es-ES" sz="1400">
                          <a:effectLst/>
                        </a:rPr>
                        <a:t>Maza Pimas</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r>
              <a:tr h="206504">
                <a:tc>
                  <a:txBody>
                    <a:bodyPr/>
                    <a:lstStyle/>
                    <a:p>
                      <a:pPr algn="l">
                        <a:lnSpc>
                          <a:spcPct val="150000"/>
                        </a:lnSpc>
                        <a:spcAft>
                          <a:spcPts val="0"/>
                        </a:spcAft>
                      </a:pPr>
                      <a:r>
                        <a:rPr lang="es-ES" sz="1400">
                          <a:effectLst/>
                        </a:rPr>
                        <a:t>Mejía Felipe</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2</a:t>
                      </a:r>
                      <a:endParaRPr lang="es-EC" sz="1400">
                        <a:effectLst/>
                        <a:latin typeface="Arial"/>
                        <a:ea typeface="Calibri"/>
                        <a:cs typeface="Times New Roman"/>
                      </a:endParaRPr>
                    </a:p>
                  </a:txBody>
                  <a:tcPr marL="53881" marR="53881" marT="0" marB="0"/>
                </a:tc>
              </a:tr>
              <a:tr h="206504">
                <a:tc>
                  <a:txBody>
                    <a:bodyPr/>
                    <a:lstStyle/>
                    <a:p>
                      <a:pPr algn="l">
                        <a:lnSpc>
                          <a:spcPct val="150000"/>
                        </a:lnSpc>
                        <a:spcAft>
                          <a:spcPts val="0"/>
                        </a:spcAft>
                      </a:pPr>
                      <a:r>
                        <a:rPr lang="es-ES" sz="1400">
                          <a:effectLst/>
                        </a:rPr>
                        <a:t>Olmedo Youga</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r>
              <a:tr h="206504">
                <a:tc>
                  <a:txBody>
                    <a:bodyPr/>
                    <a:lstStyle/>
                    <a:p>
                      <a:pPr algn="l">
                        <a:lnSpc>
                          <a:spcPct val="150000"/>
                        </a:lnSpc>
                        <a:spcAft>
                          <a:spcPts val="0"/>
                        </a:spcAft>
                      </a:pPr>
                      <a:r>
                        <a:rPr lang="es-ES" sz="1400">
                          <a:effectLst/>
                        </a:rPr>
                        <a:t>Ponce Victor</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3</a:t>
                      </a:r>
                      <a:endParaRPr lang="es-EC" sz="1400">
                        <a:effectLst/>
                        <a:latin typeface="Arial"/>
                        <a:ea typeface="Calibri"/>
                        <a:cs typeface="Times New Roman"/>
                      </a:endParaRPr>
                    </a:p>
                  </a:txBody>
                  <a:tcPr marL="53881" marR="53881" marT="0" marB="0"/>
                </a:tc>
              </a:tr>
              <a:tr h="206504">
                <a:tc>
                  <a:txBody>
                    <a:bodyPr/>
                    <a:lstStyle/>
                    <a:p>
                      <a:pPr algn="l">
                        <a:lnSpc>
                          <a:spcPct val="150000"/>
                        </a:lnSpc>
                        <a:spcAft>
                          <a:spcPts val="0"/>
                        </a:spcAft>
                      </a:pPr>
                      <a:r>
                        <a:rPr lang="es-ES" sz="1400">
                          <a:effectLst/>
                        </a:rPr>
                        <a:t>Rivera José</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r>
              <a:tr h="206504">
                <a:tc>
                  <a:txBody>
                    <a:bodyPr/>
                    <a:lstStyle/>
                    <a:p>
                      <a:pPr algn="l">
                        <a:lnSpc>
                          <a:spcPct val="150000"/>
                        </a:lnSpc>
                        <a:spcAft>
                          <a:spcPts val="0"/>
                        </a:spcAft>
                      </a:pPr>
                      <a:r>
                        <a:rPr lang="es-ES" sz="1400">
                          <a:effectLst/>
                        </a:rPr>
                        <a:t>Torres Joseph</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2</a:t>
                      </a:r>
                      <a:endParaRPr lang="es-EC" sz="1400">
                        <a:effectLst/>
                        <a:latin typeface="Arial"/>
                        <a:ea typeface="Calibri"/>
                        <a:cs typeface="Times New Roman"/>
                      </a:endParaRPr>
                    </a:p>
                  </a:txBody>
                  <a:tcPr marL="53881" marR="53881" marT="0" marB="0"/>
                </a:tc>
              </a:tr>
              <a:tr h="206504">
                <a:tc>
                  <a:txBody>
                    <a:bodyPr/>
                    <a:lstStyle/>
                    <a:p>
                      <a:pPr algn="l">
                        <a:lnSpc>
                          <a:spcPct val="150000"/>
                        </a:lnSpc>
                        <a:spcAft>
                          <a:spcPts val="0"/>
                        </a:spcAft>
                      </a:pPr>
                      <a:r>
                        <a:rPr lang="es-ES" sz="1400">
                          <a:effectLst/>
                        </a:rPr>
                        <a:t>Vásquez Luis</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2</a:t>
                      </a:r>
                      <a:endParaRPr lang="es-EC" sz="1400">
                        <a:effectLst/>
                        <a:latin typeface="Arial"/>
                        <a:ea typeface="Calibri"/>
                        <a:cs typeface="Times New Roman"/>
                      </a:endParaRPr>
                    </a:p>
                  </a:txBody>
                  <a:tcPr marL="53881" marR="53881" marT="0" marB="0"/>
                </a:tc>
              </a:tr>
              <a:tr h="206504">
                <a:tc>
                  <a:txBody>
                    <a:bodyPr/>
                    <a:lstStyle/>
                    <a:p>
                      <a:pPr algn="l">
                        <a:lnSpc>
                          <a:spcPct val="150000"/>
                        </a:lnSpc>
                        <a:spcAft>
                          <a:spcPts val="0"/>
                        </a:spcAft>
                      </a:pPr>
                      <a:r>
                        <a:rPr lang="es-ES" sz="1400">
                          <a:effectLst/>
                        </a:rPr>
                        <a:t>Vergara Pedro</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2</a:t>
                      </a:r>
                      <a:endParaRPr lang="es-EC" sz="1400">
                        <a:effectLst/>
                        <a:latin typeface="Arial"/>
                        <a:ea typeface="Calibri"/>
                        <a:cs typeface="Times New Roman"/>
                      </a:endParaRPr>
                    </a:p>
                  </a:txBody>
                  <a:tcPr marL="53881" marR="53881" marT="0" marB="0"/>
                </a:tc>
              </a:tr>
              <a:tr h="206504">
                <a:tc>
                  <a:txBody>
                    <a:bodyPr/>
                    <a:lstStyle/>
                    <a:p>
                      <a:pPr algn="l">
                        <a:lnSpc>
                          <a:spcPct val="150000"/>
                        </a:lnSpc>
                        <a:spcAft>
                          <a:spcPts val="0"/>
                        </a:spcAft>
                      </a:pPr>
                      <a:r>
                        <a:rPr lang="es-ES" sz="1400">
                          <a:effectLst/>
                        </a:rPr>
                        <a:t>Zaa Anderson</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1</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a:effectLst/>
                        </a:rPr>
                        <a:t>0</a:t>
                      </a:r>
                      <a:endParaRPr lang="es-EC" sz="1400">
                        <a:effectLst/>
                        <a:latin typeface="Arial"/>
                        <a:ea typeface="Calibri"/>
                        <a:cs typeface="Times New Roman"/>
                      </a:endParaRPr>
                    </a:p>
                  </a:txBody>
                  <a:tcPr marL="53881" marR="53881" marT="0" marB="0"/>
                </a:tc>
                <a:tc>
                  <a:txBody>
                    <a:bodyPr/>
                    <a:lstStyle/>
                    <a:p>
                      <a:pPr algn="ctr">
                        <a:lnSpc>
                          <a:spcPct val="150000"/>
                        </a:lnSpc>
                        <a:spcAft>
                          <a:spcPts val="0"/>
                        </a:spcAft>
                      </a:pPr>
                      <a:r>
                        <a:rPr lang="es-ES" sz="1400" dirty="0">
                          <a:effectLst/>
                        </a:rPr>
                        <a:t>3</a:t>
                      </a:r>
                      <a:endParaRPr lang="es-EC" sz="1400" dirty="0">
                        <a:effectLst/>
                        <a:latin typeface="Arial"/>
                        <a:ea typeface="Calibri"/>
                        <a:cs typeface="Times New Roman"/>
                      </a:endParaRPr>
                    </a:p>
                  </a:txBody>
                  <a:tcPr marL="53881" marR="53881" marT="0" marB="0"/>
                </a:tc>
              </a:tr>
            </a:tbl>
          </a:graphicData>
        </a:graphic>
      </p:graphicFrame>
      <p:sp>
        <p:nvSpPr>
          <p:cNvPr id="11" name="1 Título"/>
          <p:cNvSpPr txBox="1">
            <a:spLocks/>
          </p:cNvSpPr>
          <p:nvPr/>
        </p:nvSpPr>
        <p:spPr>
          <a:xfrm>
            <a:off x="555008" y="481630"/>
            <a:ext cx="822960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C" dirty="0" smtClean="0">
                <a:solidFill>
                  <a:schemeClr val="accent1"/>
                </a:solidFill>
              </a:rPr>
              <a:t>“HÁBITOS Y CONDICIONES DE ENTRENAMIENTO”</a:t>
            </a:r>
            <a:endParaRPr lang="es-EC" dirty="0">
              <a:solidFill>
                <a:schemeClr val="accent1"/>
              </a:solidFill>
            </a:endParaRPr>
          </a:p>
        </p:txBody>
      </p:sp>
    </p:spTree>
    <p:extLst>
      <p:ext uri="{BB962C8B-B14F-4D97-AF65-F5344CB8AC3E}">
        <p14:creationId xmlns:p14="http://schemas.microsoft.com/office/powerpoint/2010/main" val="13622331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1445" y="2825122"/>
            <a:ext cx="8229600" cy="1143000"/>
          </a:xfrm>
        </p:spPr>
        <p:txBody>
          <a:bodyPr/>
          <a:lstStyle/>
          <a:p>
            <a:r>
              <a:rPr lang="es-ES" dirty="0" smtClean="0">
                <a:solidFill>
                  <a:srgbClr val="0070C0"/>
                </a:solidFill>
              </a:rPr>
              <a:t>JUSTIFICACIÓN</a:t>
            </a:r>
            <a:endParaRPr lang="es-ES" dirty="0">
              <a:solidFill>
                <a:srgbClr val="0070C0"/>
              </a:solidFill>
            </a:endParaRPr>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spTree>
    <p:extLst>
      <p:ext uri="{BB962C8B-B14F-4D97-AF65-F5344CB8AC3E}">
        <p14:creationId xmlns:p14="http://schemas.microsoft.com/office/powerpoint/2010/main" val="7773764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lstStyle/>
          <a:p>
            <a:r>
              <a:rPr lang="es-ES" dirty="0" smtClean="0">
                <a:solidFill>
                  <a:srgbClr val="0070C0"/>
                </a:solidFill>
              </a:rPr>
              <a:t>ANÁLISIS DE CORRELACIÓN</a:t>
            </a:r>
            <a:endParaRPr lang="es-ES" dirty="0">
              <a:solidFill>
                <a:srgbClr val="0070C0"/>
              </a:solidFill>
            </a:endParaRPr>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graphicFrame>
        <p:nvGraphicFramePr>
          <p:cNvPr id="5" name="4 Tabla"/>
          <p:cNvGraphicFramePr>
            <a:graphicFrameLocks noGrp="1"/>
          </p:cNvGraphicFramePr>
          <p:nvPr>
            <p:extLst>
              <p:ext uri="{D42A27DB-BD31-4B8C-83A1-F6EECF244321}">
                <p14:modId xmlns:p14="http://schemas.microsoft.com/office/powerpoint/2010/main" val="1842048020"/>
              </p:ext>
            </p:extLst>
          </p:nvPr>
        </p:nvGraphicFramePr>
        <p:xfrm>
          <a:off x="1084021" y="1626655"/>
          <a:ext cx="3365148" cy="5029200"/>
        </p:xfrm>
        <a:graphic>
          <a:graphicData uri="http://schemas.openxmlformats.org/drawingml/2006/table">
            <a:tbl>
              <a:tblPr firstRow="1" firstCol="1" bandRow="1">
                <a:tableStyleId>{5C22544A-7EE6-4342-B048-85BDC9FD1C3A}</a:tableStyleId>
              </a:tblPr>
              <a:tblGrid>
                <a:gridCol w="1037788"/>
                <a:gridCol w="1132134"/>
                <a:gridCol w="1195226"/>
              </a:tblGrid>
              <a:tr h="452596">
                <a:tc>
                  <a:txBody>
                    <a:bodyPr/>
                    <a:lstStyle/>
                    <a:p>
                      <a:pPr algn="ctr">
                        <a:lnSpc>
                          <a:spcPct val="150000"/>
                        </a:lnSpc>
                        <a:spcAft>
                          <a:spcPts val="0"/>
                        </a:spcAft>
                      </a:pPr>
                      <a:r>
                        <a:rPr lang="es-ES" sz="1100">
                          <a:effectLst/>
                        </a:rPr>
                        <a:t>NOMBRE</a:t>
                      </a:r>
                      <a:endParaRPr lang="es-EC" sz="1100">
                        <a:effectLst/>
                        <a:latin typeface="Arial"/>
                        <a:ea typeface="Calibri"/>
                        <a:cs typeface="Times New Roman"/>
                      </a:endParaRPr>
                    </a:p>
                  </a:txBody>
                  <a:tcPr marL="36669" marR="36669" marT="0" marB="0" anchor="b"/>
                </a:tc>
                <a:tc>
                  <a:txBody>
                    <a:bodyPr/>
                    <a:lstStyle/>
                    <a:p>
                      <a:pPr algn="ctr">
                        <a:lnSpc>
                          <a:spcPct val="150000"/>
                        </a:lnSpc>
                        <a:spcAft>
                          <a:spcPts val="0"/>
                        </a:spcAft>
                      </a:pPr>
                      <a:r>
                        <a:rPr lang="es-ES" sz="1100">
                          <a:effectLst/>
                        </a:rPr>
                        <a:t>HÁBITOS ENTRENAMIENTO</a:t>
                      </a:r>
                      <a:endParaRPr lang="es-EC" sz="1100">
                        <a:effectLst/>
                        <a:latin typeface="Arial"/>
                        <a:ea typeface="Calibri"/>
                        <a:cs typeface="Times New Roman"/>
                      </a:endParaRPr>
                    </a:p>
                  </a:txBody>
                  <a:tcPr marL="36669" marR="36669" marT="0" marB="0" anchor="b"/>
                </a:tc>
                <a:tc>
                  <a:txBody>
                    <a:bodyPr/>
                    <a:lstStyle/>
                    <a:p>
                      <a:pPr algn="ctr">
                        <a:lnSpc>
                          <a:spcPct val="150000"/>
                        </a:lnSpc>
                        <a:spcAft>
                          <a:spcPts val="0"/>
                        </a:spcAft>
                      </a:pPr>
                      <a:r>
                        <a:rPr lang="es-ES" sz="1100">
                          <a:effectLst/>
                        </a:rPr>
                        <a:t>FACTOR DE RIESGO</a:t>
                      </a:r>
                      <a:endParaRPr lang="es-EC" sz="1100">
                        <a:effectLst/>
                        <a:latin typeface="Arial"/>
                        <a:ea typeface="Calibri"/>
                        <a:cs typeface="Times New Roman"/>
                      </a:endParaRPr>
                    </a:p>
                  </a:txBody>
                  <a:tcPr marL="36669" marR="36669" marT="0" marB="0" anchor="b"/>
                </a:tc>
              </a:tr>
              <a:tr h="226298">
                <a:tc>
                  <a:txBody>
                    <a:bodyPr/>
                    <a:lstStyle/>
                    <a:p>
                      <a:pPr algn="l">
                        <a:lnSpc>
                          <a:spcPct val="150000"/>
                        </a:lnSpc>
                        <a:spcAft>
                          <a:spcPts val="0"/>
                        </a:spcAft>
                      </a:pPr>
                      <a:r>
                        <a:rPr lang="es-ES" sz="1050">
                          <a:effectLst/>
                        </a:rPr>
                        <a:t>Allen Jorge</a:t>
                      </a:r>
                      <a:endParaRPr lang="es-EC" sz="1100">
                        <a:effectLst/>
                        <a:latin typeface="Arial"/>
                        <a:ea typeface="Calibri"/>
                        <a:cs typeface="Times New Roman"/>
                      </a:endParaRPr>
                    </a:p>
                  </a:txBody>
                  <a:tcPr marL="36669" marR="36669" marT="0" marB="0" anchor="ctr"/>
                </a:tc>
                <a:tc>
                  <a:txBody>
                    <a:bodyPr/>
                    <a:lstStyle/>
                    <a:p>
                      <a:pPr algn="ctr">
                        <a:lnSpc>
                          <a:spcPct val="150000"/>
                        </a:lnSpc>
                        <a:spcAft>
                          <a:spcPts val="0"/>
                        </a:spcAft>
                      </a:pPr>
                      <a:r>
                        <a:rPr lang="es-ES" sz="1100">
                          <a:effectLst/>
                        </a:rPr>
                        <a:t>0</a:t>
                      </a:r>
                      <a:endParaRPr lang="es-EC" sz="1100">
                        <a:effectLst/>
                        <a:latin typeface="Arial"/>
                        <a:ea typeface="Calibri"/>
                        <a:cs typeface="Times New Roman"/>
                      </a:endParaRPr>
                    </a:p>
                  </a:txBody>
                  <a:tcPr marL="36669" marR="36669" marT="0" marB="0" anchor="b"/>
                </a:tc>
                <a:tc>
                  <a:txBody>
                    <a:bodyPr/>
                    <a:lstStyle/>
                    <a:p>
                      <a:pPr algn="ctr">
                        <a:lnSpc>
                          <a:spcPct val="150000"/>
                        </a:lnSpc>
                        <a:spcAft>
                          <a:spcPts val="0"/>
                        </a:spcAft>
                      </a:pPr>
                      <a:r>
                        <a:rPr lang="es-ES" sz="1100">
                          <a:effectLst/>
                        </a:rPr>
                        <a:t>0,39</a:t>
                      </a:r>
                      <a:endParaRPr lang="es-EC" sz="1100">
                        <a:effectLst/>
                        <a:latin typeface="Arial"/>
                        <a:ea typeface="Calibri"/>
                        <a:cs typeface="Times New Roman"/>
                      </a:endParaRPr>
                    </a:p>
                  </a:txBody>
                  <a:tcPr marL="36669" marR="36669" marT="0" marB="0" anchor="b"/>
                </a:tc>
              </a:tr>
              <a:tr h="226298">
                <a:tc>
                  <a:txBody>
                    <a:bodyPr/>
                    <a:lstStyle/>
                    <a:p>
                      <a:pPr algn="l">
                        <a:lnSpc>
                          <a:spcPct val="150000"/>
                        </a:lnSpc>
                        <a:spcAft>
                          <a:spcPts val="0"/>
                        </a:spcAft>
                      </a:pPr>
                      <a:r>
                        <a:rPr lang="es-ES" sz="1050">
                          <a:effectLst/>
                        </a:rPr>
                        <a:t>Angulo Ricky</a:t>
                      </a:r>
                      <a:endParaRPr lang="es-EC" sz="1100">
                        <a:effectLst/>
                        <a:latin typeface="Arial"/>
                        <a:ea typeface="Calibri"/>
                        <a:cs typeface="Times New Roman"/>
                      </a:endParaRPr>
                    </a:p>
                  </a:txBody>
                  <a:tcPr marL="36669" marR="36669" marT="0" marB="0" anchor="ctr"/>
                </a:tc>
                <a:tc>
                  <a:txBody>
                    <a:bodyPr/>
                    <a:lstStyle/>
                    <a:p>
                      <a:pPr algn="ctr">
                        <a:lnSpc>
                          <a:spcPct val="150000"/>
                        </a:lnSpc>
                        <a:spcAft>
                          <a:spcPts val="0"/>
                        </a:spcAft>
                      </a:pPr>
                      <a:r>
                        <a:rPr lang="es-ES" sz="1100">
                          <a:effectLst/>
                        </a:rPr>
                        <a:t>1</a:t>
                      </a:r>
                      <a:endParaRPr lang="es-EC" sz="1100">
                        <a:effectLst/>
                        <a:latin typeface="Arial"/>
                        <a:ea typeface="Calibri"/>
                        <a:cs typeface="Times New Roman"/>
                      </a:endParaRPr>
                    </a:p>
                  </a:txBody>
                  <a:tcPr marL="36669" marR="36669" marT="0" marB="0" anchor="b"/>
                </a:tc>
                <a:tc>
                  <a:txBody>
                    <a:bodyPr/>
                    <a:lstStyle/>
                    <a:p>
                      <a:pPr algn="ctr">
                        <a:lnSpc>
                          <a:spcPct val="150000"/>
                        </a:lnSpc>
                        <a:spcAft>
                          <a:spcPts val="0"/>
                        </a:spcAft>
                      </a:pPr>
                      <a:r>
                        <a:rPr lang="es-ES" sz="1100">
                          <a:effectLst/>
                        </a:rPr>
                        <a:t>0,42</a:t>
                      </a:r>
                      <a:endParaRPr lang="es-EC" sz="1100">
                        <a:effectLst/>
                        <a:latin typeface="Arial"/>
                        <a:ea typeface="Calibri"/>
                        <a:cs typeface="Times New Roman"/>
                      </a:endParaRPr>
                    </a:p>
                  </a:txBody>
                  <a:tcPr marL="36669" marR="36669" marT="0" marB="0" anchor="b"/>
                </a:tc>
              </a:tr>
              <a:tr h="226298">
                <a:tc>
                  <a:txBody>
                    <a:bodyPr/>
                    <a:lstStyle/>
                    <a:p>
                      <a:pPr algn="l">
                        <a:lnSpc>
                          <a:spcPct val="150000"/>
                        </a:lnSpc>
                        <a:spcAft>
                          <a:spcPts val="0"/>
                        </a:spcAft>
                      </a:pPr>
                      <a:r>
                        <a:rPr lang="es-ES" sz="1050">
                          <a:effectLst/>
                        </a:rPr>
                        <a:t>Blandón Eddy</a:t>
                      </a:r>
                      <a:endParaRPr lang="es-EC" sz="1100">
                        <a:effectLst/>
                        <a:latin typeface="Arial"/>
                        <a:ea typeface="Calibri"/>
                        <a:cs typeface="Times New Roman"/>
                      </a:endParaRPr>
                    </a:p>
                  </a:txBody>
                  <a:tcPr marL="36669" marR="36669" marT="0" marB="0" anchor="ctr"/>
                </a:tc>
                <a:tc>
                  <a:txBody>
                    <a:bodyPr/>
                    <a:lstStyle/>
                    <a:p>
                      <a:pPr algn="ctr">
                        <a:lnSpc>
                          <a:spcPct val="150000"/>
                        </a:lnSpc>
                        <a:spcAft>
                          <a:spcPts val="0"/>
                        </a:spcAft>
                      </a:pPr>
                      <a:r>
                        <a:rPr lang="es-ES" sz="1100">
                          <a:effectLst/>
                        </a:rPr>
                        <a:t>2</a:t>
                      </a:r>
                      <a:endParaRPr lang="es-EC" sz="1100">
                        <a:effectLst/>
                        <a:latin typeface="Arial"/>
                        <a:ea typeface="Calibri"/>
                        <a:cs typeface="Times New Roman"/>
                      </a:endParaRPr>
                    </a:p>
                  </a:txBody>
                  <a:tcPr marL="36669" marR="36669" marT="0" marB="0" anchor="b"/>
                </a:tc>
                <a:tc>
                  <a:txBody>
                    <a:bodyPr/>
                    <a:lstStyle/>
                    <a:p>
                      <a:pPr algn="ctr">
                        <a:lnSpc>
                          <a:spcPct val="150000"/>
                        </a:lnSpc>
                        <a:spcAft>
                          <a:spcPts val="0"/>
                        </a:spcAft>
                      </a:pPr>
                      <a:r>
                        <a:rPr lang="es-ES" sz="1100">
                          <a:effectLst/>
                        </a:rPr>
                        <a:t>0,39</a:t>
                      </a:r>
                      <a:endParaRPr lang="es-EC" sz="1100">
                        <a:effectLst/>
                        <a:latin typeface="Arial"/>
                        <a:ea typeface="Calibri"/>
                        <a:cs typeface="Times New Roman"/>
                      </a:endParaRPr>
                    </a:p>
                  </a:txBody>
                  <a:tcPr marL="36669" marR="36669" marT="0" marB="0" anchor="b"/>
                </a:tc>
              </a:tr>
              <a:tr h="226298">
                <a:tc>
                  <a:txBody>
                    <a:bodyPr/>
                    <a:lstStyle/>
                    <a:p>
                      <a:pPr algn="l">
                        <a:lnSpc>
                          <a:spcPct val="150000"/>
                        </a:lnSpc>
                        <a:spcAft>
                          <a:spcPts val="0"/>
                        </a:spcAft>
                      </a:pPr>
                      <a:r>
                        <a:rPr lang="es-ES" sz="1050">
                          <a:effectLst/>
                        </a:rPr>
                        <a:t>Chauca Erick</a:t>
                      </a:r>
                      <a:endParaRPr lang="es-EC" sz="1100">
                        <a:effectLst/>
                        <a:latin typeface="Arial"/>
                        <a:ea typeface="Calibri"/>
                        <a:cs typeface="Times New Roman"/>
                      </a:endParaRPr>
                    </a:p>
                  </a:txBody>
                  <a:tcPr marL="36669" marR="36669" marT="0" marB="0" anchor="ctr"/>
                </a:tc>
                <a:tc>
                  <a:txBody>
                    <a:bodyPr/>
                    <a:lstStyle/>
                    <a:p>
                      <a:pPr algn="ctr">
                        <a:lnSpc>
                          <a:spcPct val="150000"/>
                        </a:lnSpc>
                        <a:spcAft>
                          <a:spcPts val="0"/>
                        </a:spcAft>
                      </a:pPr>
                      <a:r>
                        <a:rPr lang="es-ES" sz="1100">
                          <a:effectLst/>
                        </a:rPr>
                        <a:t>4</a:t>
                      </a:r>
                      <a:endParaRPr lang="es-EC" sz="1100">
                        <a:effectLst/>
                        <a:latin typeface="Arial"/>
                        <a:ea typeface="Calibri"/>
                        <a:cs typeface="Times New Roman"/>
                      </a:endParaRPr>
                    </a:p>
                  </a:txBody>
                  <a:tcPr marL="36669" marR="36669" marT="0" marB="0" anchor="b"/>
                </a:tc>
                <a:tc>
                  <a:txBody>
                    <a:bodyPr/>
                    <a:lstStyle/>
                    <a:p>
                      <a:pPr algn="ctr">
                        <a:lnSpc>
                          <a:spcPct val="150000"/>
                        </a:lnSpc>
                        <a:spcAft>
                          <a:spcPts val="0"/>
                        </a:spcAft>
                      </a:pPr>
                      <a:r>
                        <a:rPr lang="es-ES" sz="1100">
                          <a:effectLst/>
                        </a:rPr>
                        <a:t>0,42</a:t>
                      </a:r>
                      <a:endParaRPr lang="es-EC" sz="1100">
                        <a:effectLst/>
                        <a:latin typeface="Arial"/>
                        <a:ea typeface="Calibri"/>
                        <a:cs typeface="Times New Roman"/>
                      </a:endParaRPr>
                    </a:p>
                  </a:txBody>
                  <a:tcPr marL="36669" marR="36669" marT="0" marB="0" anchor="b"/>
                </a:tc>
              </a:tr>
              <a:tr h="226298">
                <a:tc>
                  <a:txBody>
                    <a:bodyPr/>
                    <a:lstStyle/>
                    <a:p>
                      <a:pPr algn="l">
                        <a:lnSpc>
                          <a:spcPct val="150000"/>
                        </a:lnSpc>
                        <a:spcAft>
                          <a:spcPts val="0"/>
                        </a:spcAft>
                      </a:pPr>
                      <a:r>
                        <a:rPr lang="es-ES" sz="1050">
                          <a:effectLst/>
                        </a:rPr>
                        <a:t>Delgado Elías</a:t>
                      </a:r>
                      <a:endParaRPr lang="es-EC" sz="1100">
                        <a:effectLst/>
                        <a:latin typeface="Arial"/>
                        <a:ea typeface="Calibri"/>
                        <a:cs typeface="Times New Roman"/>
                      </a:endParaRPr>
                    </a:p>
                  </a:txBody>
                  <a:tcPr marL="36669" marR="36669" marT="0" marB="0" anchor="ctr"/>
                </a:tc>
                <a:tc>
                  <a:txBody>
                    <a:bodyPr/>
                    <a:lstStyle/>
                    <a:p>
                      <a:pPr algn="ctr">
                        <a:lnSpc>
                          <a:spcPct val="150000"/>
                        </a:lnSpc>
                        <a:spcAft>
                          <a:spcPts val="0"/>
                        </a:spcAft>
                      </a:pPr>
                      <a:r>
                        <a:rPr lang="es-ES" sz="1100">
                          <a:effectLst/>
                        </a:rPr>
                        <a:t>0</a:t>
                      </a:r>
                      <a:endParaRPr lang="es-EC" sz="1100">
                        <a:effectLst/>
                        <a:latin typeface="Arial"/>
                        <a:ea typeface="Calibri"/>
                        <a:cs typeface="Times New Roman"/>
                      </a:endParaRPr>
                    </a:p>
                  </a:txBody>
                  <a:tcPr marL="36669" marR="36669" marT="0" marB="0" anchor="b"/>
                </a:tc>
                <a:tc>
                  <a:txBody>
                    <a:bodyPr/>
                    <a:lstStyle/>
                    <a:p>
                      <a:pPr algn="ctr">
                        <a:lnSpc>
                          <a:spcPct val="150000"/>
                        </a:lnSpc>
                        <a:spcAft>
                          <a:spcPts val="0"/>
                        </a:spcAft>
                      </a:pPr>
                      <a:r>
                        <a:rPr lang="es-ES" sz="1100">
                          <a:effectLst/>
                        </a:rPr>
                        <a:t>0,21</a:t>
                      </a:r>
                      <a:endParaRPr lang="es-EC" sz="1100">
                        <a:effectLst/>
                        <a:latin typeface="Arial"/>
                        <a:ea typeface="Calibri"/>
                        <a:cs typeface="Times New Roman"/>
                      </a:endParaRPr>
                    </a:p>
                  </a:txBody>
                  <a:tcPr marL="36669" marR="36669" marT="0" marB="0" anchor="b"/>
                </a:tc>
              </a:tr>
              <a:tr h="226298">
                <a:tc>
                  <a:txBody>
                    <a:bodyPr/>
                    <a:lstStyle/>
                    <a:p>
                      <a:pPr algn="l">
                        <a:lnSpc>
                          <a:spcPct val="150000"/>
                        </a:lnSpc>
                        <a:spcAft>
                          <a:spcPts val="0"/>
                        </a:spcAft>
                      </a:pPr>
                      <a:r>
                        <a:rPr lang="es-ES" sz="1050">
                          <a:effectLst/>
                        </a:rPr>
                        <a:t>Gaona Jordy</a:t>
                      </a:r>
                      <a:endParaRPr lang="es-EC" sz="1100">
                        <a:effectLst/>
                        <a:latin typeface="Arial"/>
                        <a:ea typeface="Calibri"/>
                        <a:cs typeface="Times New Roman"/>
                      </a:endParaRPr>
                    </a:p>
                  </a:txBody>
                  <a:tcPr marL="36669" marR="36669" marT="0" marB="0" anchor="ctr"/>
                </a:tc>
                <a:tc>
                  <a:txBody>
                    <a:bodyPr/>
                    <a:lstStyle/>
                    <a:p>
                      <a:pPr algn="ctr">
                        <a:lnSpc>
                          <a:spcPct val="150000"/>
                        </a:lnSpc>
                        <a:spcAft>
                          <a:spcPts val="0"/>
                        </a:spcAft>
                      </a:pPr>
                      <a:r>
                        <a:rPr lang="es-ES" sz="1100">
                          <a:effectLst/>
                        </a:rPr>
                        <a:t>1</a:t>
                      </a:r>
                      <a:endParaRPr lang="es-EC" sz="1100">
                        <a:effectLst/>
                        <a:latin typeface="Arial"/>
                        <a:ea typeface="Calibri"/>
                        <a:cs typeface="Times New Roman"/>
                      </a:endParaRPr>
                    </a:p>
                  </a:txBody>
                  <a:tcPr marL="36669" marR="36669" marT="0" marB="0" anchor="b"/>
                </a:tc>
                <a:tc>
                  <a:txBody>
                    <a:bodyPr/>
                    <a:lstStyle/>
                    <a:p>
                      <a:pPr algn="ctr">
                        <a:lnSpc>
                          <a:spcPct val="150000"/>
                        </a:lnSpc>
                        <a:spcAft>
                          <a:spcPts val="0"/>
                        </a:spcAft>
                      </a:pPr>
                      <a:r>
                        <a:rPr lang="es-ES" sz="1100">
                          <a:effectLst/>
                        </a:rPr>
                        <a:t>0,20</a:t>
                      </a:r>
                      <a:endParaRPr lang="es-EC" sz="1100">
                        <a:effectLst/>
                        <a:latin typeface="Arial"/>
                        <a:ea typeface="Calibri"/>
                        <a:cs typeface="Times New Roman"/>
                      </a:endParaRPr>
                    </a:p>
                  </a:txBody>
                  <a:tcPr marL="36669" marR="36669" marT="0" marB="0" anchor="b"/>
                </a:tc>
              </a:tr>
              <a:tr h="226298">
                <a:tc>
                  <a:txBody>
                    <a:bodyPr/>
                    <a:lstStyle/>
                    <a:p>
                      <a:pPr algn="l">
                        <a:lnSpc>
                          <a:spcPct val="150000"/>
                        </a:lnSpc>
                        <a:spcAft>
                          <a:spcPts val="0"/>
                        </a:spcAft>
                      </a:pPr>
                      <a:r>
                        <a:rPr lang="es-ES" sz="1050">
                          <a:effectLst/>
                        </a:rPr>
                        <a:t>Guagua Joseph</a:t>
                      </a:r>
                      <a:endParaRPr lang="es-EC" sz="1100">
                        <a:effectLst/>
                        <a:latin typeface="Arial"/>
                        <a:ea typeface="Calibri"/>
                        <a:cs typeface="Times New Roman"/>
                      </a:endParaRPr>
                    </a:p>
                  </a:txBody>
                  <a:tcPr marL="36669" marR="36669" marT="0" marB="0" anchor="ctr"/>
                </a:tc>
                <a:tc>
                  <a:txBody>
                    <a:bodyPr/>
                    <a:lstStyle/>
                    <a:p>
                      <a:pPr algn="ctr">
                        <a:lnSpc>
                          <a:spcPct val="150000"/>
                        </a:lnSpc>
                        <a:spcAft>
                          <a:spcPts val="0"/>
                        </a:spcAft>
                      </a:pPr>
                      <a:r>
                        <a:rPr lang="es-ES" sz="1100">
                          <a:effectLst/>
                        </a:rPr>
                        <a:t>2</a:t>
                      </a:r>
                      <a:endParaRPr lang="es-EC" sz="1100">
                        <a:effectLst/>
                        <a:latin typeface="Arial"/>
                        <a:ea typeface="Calibri"/>
                        <a:cs typeface="Times New Roman"/>
                      </a:endParaRPr>
                    </a:p>
                  </a:txBody>
                  <a:tcPr marL="36669" marR="36669" marT="0" marB="0" anchor="b"/>
                </a:tc>
                <a:tc>
                  <a:txBody>
                    <a:bodyPr/>
                    <a:lstStyle/>
                    <a:p>
                      <a:pPr algn="ctr">
                        <a:lnSpc>
                          <a:spcPct val="150000"/>
                        </a:lnSpc>
                        <a:spcAft>
                          <a:spcPts val="0"/>
                        </a:spcAft>
                      </a:pPr>
                      <a:r>
                        <a:rPr lang="es-ES" sz="1100">
                          <a:effectLst/>
                        </a:rPr>
                        <a:t>0,38</a:t>
                      </a:r>
                      <a:endParaRPr lang="es-EC" sz="1100">
                        <a:effectLst/>
                        <a:latin typeface="Arial"/>
                        <a:ea typeface="Calibri"/>
                        <a:cs typeface="Times New Roman"/>
                      </a:endParaRPr>
                    </a:p>
                  </a:txBody>
                  <a:tcPr marL="36669" marR="36669" marT="0" marB="0" anchor="b"/>
                </a:tc>
              </a:tr>
              <a:tr h="226298">
                <a:tc>
                  <a:txBody>
                    <a:bodyPr/>
                    <a:lstStyle/>
                    <a:p>
                      <a:pPr algn="l">
                        <a:lnSpc>
                          <a:spcPct val="150000"/>
                        </a:lnSpc>
                        <a:spcAft>
                          <a:spcPts val="0"/>
                        </a:spcAft>
                      </a:pPr>
                      <a:r>
                        <a:rPr lang="es-ES" sz="1050">
                          <a:effectLst/>
                        </a:rPr>
                        <a:t>Guerrero Miguel</a:t>
                      </a:r>
                      <a:endParaRPr lang="es-EC" sz="1100">
                        <a:effectLst/>
                        <a:latin typeface="Arial"/>
                        <a:ea typeface="Calibri"/>
                        <a:cs typeface="Times New Roman"/>
                      </a:endParaRPr>
                    </a:p>
                  </a:txBody>
                  <a:tcPr marL="36669" marR="36669" marT="0" marB="0" anchor="ctr"/>
                </a:tc>
                <a:tc>
                  <a:txBody>
                    <a:bodyPr/>
                    <a:lstStyle/>
                    <a:p>
                      <a:pPr algn="ctr">
                        <a:lnSpc>
                          <a:spcPct val="150000"/>
                        </a:lnSpc>
                        <a:spcAft>
                          <a:spcPts val="0"/>
                        </a:spcAft>
                      </a:pPr>
                      <a:r>
                        <a:rPr lang="es-ES" sz="1100">
                          <a:effectLst/>
                        </a:rPr>
                        <a:t>1</a:t>
                      </a:r>
                      <a:endParaRPr lang="es-EC" sz="1100">
                        <a:effectLst/>
                        <a:latin typeface="Arial"/>
                        <a:ea typeface="Calibri"/>
                        <a:cs typeface="Times New Roman"/>
                      </a:endParaRPr>
                    </a:p>
                  </a:txBody>
                  <a:tcPr marL="36669" marR="36669" marT="0" marB="0" anchor="b"/>
                </a:tc>
                <a:tc>
                  <a:txBody>
                    <a:bodyPr/>
                    <a:lstStyle/>
                    <a:p>
                      <a:pPr algn="ctr">
                        <a:lnSpc>
                          <a:spcPct val="150000"/>
                        </a:lnSpc>
                        <a:spcAft>
                          <a:spcPts val="0"/>
                        </a:spcAft>
                      </a:pPr>
                      <a:r>
                        <a:rPr lang="es-ES" sz="1100">
                          <a:effectLst/>
                        </a:rPr>
                        <a:t>0,60</a:t>
                      </a:r>
                      <a:endParaRPr lang="es-EC" sz="1100">
                        <a:effectLst/>
                        <a:latin typeface="Arial"/>
                        <a:ea typeface="Calibri"/>
                        <a:cs typeface="Times New Roman"/>
                      </a:endParaRPr>
                    </a:p>
                  </a:txBody>
                  <a:tcPr marL="36669" marR="36669" marT="0" marB="0" anchor="b"/>
                </a:tc>
              </a:tr>
              <a:tr h="226298">
                <a:tc>
                  <a:txBody>
                    <a:bodyPr/>
                    <a:lstStyle/>
                    <a:p>
                      <a:pPr algn="l">
                        <a:lnSpc>
                          <a:spcPct val="150000"/>
                        </a:lnSpc>
                        <a:spcAft>
                          <a:spcPts val="0"/>
                        </a:spcAft>
                      </a:pPr>
                      <a:r>
                        <a:rPr lang="es-ES" sz="1050">
                          <a:effectLst/>
                        </a:rPr>
                        <a:t>Macías Jhon</a:t>
                      </a:r>
                      <a:endParaRPr lang="es-EC" sz="1100">
                        <a:effectLst/>
                        <a:latin typeface="Arial"/>
                        <a:ea typeface="Calibri"/>
                        <a:cs typeface="Times New Roman"/>
                      </a:endParaRPr>
                    </a:p>
                  </a:txBody>
                  <a:tcPr marL="36669" marR="36669" marT="0" marB="0" anchor="ctr"/>
                </a:tc>
                <a:tc>
                  <a:txBody>
                    <a:bodyPr/>
                    <a:lstStyle/>
                    <a:p>
                      <a:pPr algn="ctr">
                        <a:lnSpc>
                          <a:spcPct val="150000"/>
                        </a:lnSpc>
                        <a:spcAft>
                          <a:spcPts val="0"/>
                        </a:spcAft>
                      </a:pPr>
                      <a:r>
                        <a:rPr lang="es-ES" sz="1100">
                          <a:effectLst/>
                        </a:rPr>
                        <a:t>3</a:t>
                      </a:r>
                      <a:endParaRPr lang="es-EC" sz="1100">
                        <a:effectLst/>
                        <a:latin typeface="Arial"/>
                        <a:ea typeface="Calibri"/>
                        <a:cs typeface="Times New Roman"/>
                      </a:endParaRPr>
                    </a:p>
                  </a:txBody>
                  <a:tcPr marL="36669" marR="36669" marT="0" marB="0" anchor="b"/>
                </a:tc>
                <a:tc>
                  <a:txBody>
                    <a:bodyPr/>
                    <a:lstStyle/>
                    <a:p>
                      <a:pPr algn="ctr">
                        <a:lnSpc>
                          <a:spcPct val="150000"/>
                        </a:lnSpc>
                        <a:spcAft>
                          <a:spcPts val="0"/>
                        </a:spcAft>
                      </a:pPr>
                      <a:r>
                        <a:rPr lang="es-ES" sz="1100">
                          <a:effectLst/>
                        </a:rPr>
                        <a:t>0,41</a:t>
                      </a:r>
                      <a:endParaRPr lang="es-EC" sz="1100">
                        <a:effectLst/>
                        <a:latin typeface="Arial"/>
                        <a:ea typeface="Calibri"/>
                        <a:cs typeface="Times New Roman"/>
                      </a:endParaRPr>
                    </a:p>
                  </a:txBody>
                  <a:tcPr marL="36669" marR="36669" marT="0" marB="0" anchor="b"/>
                </a:tc>
              </a:tr>
              <a:tr h="226298">
                <a:tc>
                  <a:txBody>
                    <a:bodyPr/>
                    <a:lstStyle/>
                    <a:p>
                      <a:pPr algn="l">
                        <a:lnSpc>
                          <a:spcPct val="150000"/>
                        </a:lnSpc>
                        <a:spcAft>
                          <a:spcPts val="0"/>
                        </a:spcAft>
                      </a:pPr>
                      <a:r>
                        <a:rPr lang="es-ES" sz="1050">
                          <a:effectLst/>
                        </a:rPr>
                        <a:t>Maza Pimas</a:t>
                      </a:r>
                      <a:endParaRPr lang="es-EC" sz="1100">
                        <a:effectLst/>
                        <a:latin typeface="Arial"/>
                        <a:ea typeface="Calibri"/>
                        <a:cs typeface="Times New Roman"/>
                      </a:endParaRPr>
                    </a:p>
                  </a:txBody>
                  <a:tcPr marL="36669" marR="36669" marT="0" marB="0" anchor="ctr"/>
                </a:tc>
                <a:tc>
                  <a:txBody>
                    <a:bodyPr/>
                    <a:lstStyle/>
                    <a:p>
                      <a:pPr algn="ctr">
                        <a:lnSpc>
                          <a:spcPct val="150000"/>
                        </a:lnSpc>
                        <a:spcAft>
                          <a:spcPts val="0"/>
                        </a:spcAft>
                      </a:pPr>
                      <a:r>
                        <a:rPr lang="es-ES" sz="1100">
                          <a:effectLst/>
                        </a:rPr>
                        <a:t>0</a:t>
                      </a:r>
                      <a:endParaRPr lang="es-EC" sz="1100">
                        <a:effectLst/>
                        <a:latin typeface="Arial"/>
                        <a:ea typeface="Calibri"/>
                        <a:cs typeface="Times New Roman"/>
                      </a:endParaRPr>
                    </a:p>
                  </a:txBody>
                  <a:tcPr marL="36669" marR="36669" marT="0" marB="0" anchor="b"/>
                </a:tc>
                <a:tc>
                  <a:txBody>
                    <a:bodyPr/>
                    <a:lstStyle/>
                    <a:p>
                      <a:pPr algn="ctr">
                        <a:lnSpc>
                          <a:spcPct val="150000"/>
                        </a:lnSpc>
                        <a:spcAft>
                          <a:spcPts val="0"/>
                        </a:spcAft>
                      </a:pPr>
                      <a:r>
                        <a:rPr lang="es-ES" sz="1100">
                          <a:effectLst/>
                        </a:rPr>
                        <a:t>0,20</a:t>
                      </a:r>
                      <a:endParaRPr lang="es-EC" sz="1100">
                        <a:effectLst/>
                        <a:latin typeface="Arial"/>
                        <a:ea typeface="Calibri"/>
                        <a:cs typeface="Times New Roman"/>
                      </a:endParaRPr>
                    </a:p>
                  </a:txBody>
                  <a:tcPr marL="36669" marR="36669" marT="0" marB="0" anchor="b"/>
                </a:tc>
              </a:tr>
              <a:tr h="226298">
                <a:tc>
                  <a:txBody>
                    <a:bodyPr/>
                    <a:lstStyle/>
                    <a:p>
                      <a:pPr algn="l">
                        <a:lnSpc>
                          <a:spcPct val="150000"/>
                        </a:lnSpc>
                        <a:spcAft>
                          <a:spcPts val="0"/>
                        </a:spcAft>
                      </a:pPr>
                      <a:r>
                        <a:rPr lang="es-ES" sz="1050">
                          <a:effectLst/>
                        </a:rPr>
                        <a:t>Mejía Felipe</a:t>
                      </a:r>
                      <a:endParaRPr lang="es-EC" sz="1100">
                        <a:effectLst/>
                        <a:latin typeface="Arial"/>
                        <a:ea typeface="Calibri"/>
                        <a:cs typeface="Times New Roman"/>
                      </a:endParaRPr>
                    </a:p>
                  </a:txBody>
                  <a:tcPr marL="36669" marR="36669" marT="0" marB="0" anchor="ctr"/>
                </a:tc>
                <a:tc>
                  <a:txBody>
                    <a:bodyPr/>
                    <a:lstStyle/>
                    <a:p>
                      <a:pPr algn="ctr">
                        <a:lnSpc>
                          <a:spcPct val="150000"/>
                        </a:lnSpc>
                        <a:spcAft>
                          <a:spcPts val="0"/>
                        </a:spcAft>
                      </a:pPr>
                      <a:r>
                        <a:rPr lang="es-ES" sz="1100">
                          <a:effectLst/>
                        </a:rPr>
                        <a:t>2</a:t>
                      </a:r>
                      <a:endParaRPr lang="es-EC" sz="1100">
                        <a:effectLst/>
                        <a:latin typeface="Arial"/>
                        <a:ea typeface="Calibri"/>
                        <a:cs typeface="Times New Roman"/>
                      </a:endParaRPr>
                    </a:p>
                  </a:txBody>
                  <a:tcPr marL="36669" marR="36669" marT="0" marB="0" anchor="b"/>
                </a:tc>
                <a:tc>
                  <a:txBody>
                    <a:bodyPr/>
                    <a:lstStyle/>
                    <a:p>
                      <a:pPr algn="ctr">
                        <a:lnSpc>
                          <a:spcPct val="150000"/>
                        </a:lnSpc>
                        <a:spcAft>
                          <a:spcPts val="0"/>
                        </a:spcAft>
                      </a:pPr>
                      <a:r>
                        <a:rPr lang="es-ES" sz="1100">
                          <a:effectLst/>
                        </a:rPr>
                        <a:t>0,21</a:t>
                      </a:r>
                      <a:endParaRPr lang="es-EC" sz="1100">
                        <a:effectLst/>
                        <a:latin typeface="Arial"/>
                        <a:ea typeface="Calibri"/>
                        <a:cs typeface="Times New Roman"/>
                      </a:endParaRPr>
                    </a:p>
                  </a:txBody>
                  <a:tcPr marL="36669" marR="36669" marT="0" marB="0" anchor="b"/>
                </a:tc>
              </a:tr>
              <a:tr h="226298">
                <a:tc>
                  <a:txBody>
                    <a:bodyPr/>
                    <a:lstStyle/>
                    <a:p>
                      <a:pPr algn="l">
                        <a:lnSpc>
                          <a:spcPct val="150000"/>
                        </a:lnSpc>
                        <a:spcAft>
                          <a:spcPts val="0"/>
                        </a:spcAft>
                      </a:pPr>
                      <a:r>
                        <a:rPr lang="es-ES" sz="1050">
                          <a:effectLst/>
                        </a:rPr>
                        <a:t>Olmedo Youga</a:t>
                      </a:r>
                      <a:endParaRPr lang="es-EC" sz="1100">
                        <a:effectLst/>
                        <a:latin typeface="Arial"/>
                        <a:ea typeface="Calibri"/>
                        <a:cs typeface="Times New Roman"/>
                      </a:endParaRPr>
                    </a:p>
                  </a:txBody>
                  <a:tcPr marL="36669" marR="36669" marT="0" marB="0" anchor="ctr"/>
                </a:tc>
                <a:tc>
                  <a:txBody>
                    <a:bodyPr/>
                    <a:lstStyle/>
                    <a:p>
                      <a:pPr algn="ctr">
                        <a:lnSpc>
                          <a:spcPct val="150000"/>
                        </a:lnSpc>
                        <a:spcAft>
                          <a:spcPts val="0"/>
                        </a:spcAft>
                      </a:pPr>
                      <a:r>
                        <a:rPr lang="es-ES" sz="1100">
                          <a:effectLst/>
                        </a:rPr>
                        <a:t>1</a:t>
                      </a:r>
                      <a:endParaRPr lang="es-EC" sz="1100">
                        <a:effectLst/>
                        <a:latin typeface="Arial"/>
                        <a:ea typeface="Calibri"/>
                        <a:cs typeface="Times New Roman"/>
                      </a:endParaRPr>
                    </a:p>
                  </a:txBody>
                  <a:tcPr marL="36669" marR="36669" marT="0" marB="0" anchor="b"/>
                </a:tc>
                <a:tc>
                  <a:txBody>
                    <a:bodyPr/>
                    <a:lstStyle/>
                    <a:p>
                      <a:pPr algn="ctr">
                        <a:lnSpc>
                          <a:spcPct val="150000"/>
                        </a:lnSpc>
                        <a:spcAft>
                          <a:spcPts val="0"/>
                        </a:spcAft>
                      </a:pPr>
                      <a:r>
                        <a:rPr lang="es-ES" sz="1100">
                          <a:effectLst/>
                        </a:rPr>
                        <a:t>0,21</a:t>
                      </a:r>
                      <a:endParaRPr lang="es-EC" sz="1100">
                        <a:effectLst/>
                        <a:latin typeface="Arial"/>
                        <a:ea typeface="Calibri"/>
                        <a:cs typeface="Times New Roman"/>
                      </a:endParaRPr>
                    </a:p>
                  </a:txBody>
                  <a:tcPr marL="36669" marR="36669" marT="0" marB="0" anchor="b"/>
                </a:tc>
              </a:tr>
              <a:tr h="226298">
                <a:tc>
                  <a:txBody>
                    <a:bodyPr/>
                    <a:lstStyle/>
                    <a:p>
                      <a:pPr algn="l">
                        <a:lnSpc>
                          <a:spcPct val="150000"/>
                        </a:lnSpc>
                        <a:spcAft>
                          <a:spcPts val="0"/>
                        </a:spcAft>
                      </a:pPr>
                      <a:r>
                        <a:rPr lang="es-ES" sz="1050">
                          <a:effectLst/>
                        </a:rPr>
                        <a:t>Ponce Victor</a:t>
                      </a:r>
                      <a:endParaRPr lang="es-EC" sz="1100">
                        <a:effectLst/>
                        <a:latin typeface="Arial"/>
                        <a:ea typeface="Calibri"/>
                        <a:cs typeface="Times New Roman"/>
                      </a:endParaRPr>
                    </a:p>
                  </a:txBody>
                  <a:tcPr marL="36669" marR="36669" marT="0" marB="0" anchor="ctr"/>
                </a:tc>
                <a:tc>
                  <a:txBody>
                    <a:bodyPr/>
                    <a:lstStyle/>
                    <a:p>
                      <a:pPr algn="ctr">
                        <a:lnSpc>
                          <a:spcPct val="150000"/>
                        </a:lnSpc>
                        <a:spcAft>
                          <a:spcPts val="0"/>
                        </a:spcAft>
                      </a:pPr>
                      <a:r>
                        <a:rPr lang="es-ES" sz="1100">
                          <a:effectLst/>
                        </a:rPr>
                        <a:t>3</a:t>
                      </a:r>
                      <a:endParaRPr lang="es-EC" sz="1100">
                        <a:effectLst/>
                        <a:latin typeface="Arial"/>
                        <a:ea typeface="Calibri"/>
                        <a:cs typeface="Times New Roman"/>
                      </a:endParaRPr>
                    </a:p>
                  </a:txBody>
                  <a:tcPr marL="36669" marR="36669" marT="0" marB="0" anchor="b"/>
                </a:tc>
                <a:tc>
                  <a:txBody>
                    <a:bodyPr/>
                    <a:lstStyle/>
                    <a:p>
                      <a:pPr algn="ctr">
                        <a:lnSpc>
                          <a:spcPct val="150000"/>
                        </a:lnSpc>
                        <a:spcAft>
                          <a:spcPts val="0"/>
                        </a:spcAft>
                      </a:pPr>
                      <a:r>
                        <a:rPr lang="es-ES" sz="1100">
                          <a:effectLst/>
                        </a:rPr>
                        <a:t>0,61</a:t>
                      </a:r>
                      <a:endParaRPr lang="es-EC" sz="1100">
                        <a:effectLst/>
                        <a:latin typeface="Arial"/>
                        <a:ea typeface="Calibri"/>
                        <a:cs typeface="Times New Roman"/>
                      </a:endParaRPr>
                    </a:p>
                  </a:txBody>
                  <a:tcPr marL="36669" marR="36669" marT="0" marB="0" anchor="b"/>
                </a:tc>
              </a:tr>
              <a:tr h="226298">
                <a:tc>
                  <a:txBody>
                    <a:bodyPr/>
                    <a:lstStyle/>
                    <a:p>
                      <a:pPr algn="l">
                        <a:lnSpc>
                          <a:spcPct val="150000"/>
                        </a:lnSpc>
                        <a:spcAft>
                          <a:spcPts val="0"/>
                        </a:spcAft>
                      </a:pPr>
                      <a:r>
                        <a:rPr lang="es-ES" sz="1050">
                          <a:effectLst/>
                        </a:rPr>
                        <a:t>Rivera José</a:t>
                      </a:r>
                      <a:endParaRPr lang="es-EC" sz="1100">
                        <a:effectLst/>
                        <a:latin typeface="Arial"/>
                        <a:ea typeface="Calibri"/>
                        <a:cs typeface="Times New Roman"/>
                      </a:endParaRPr>
                    </a:p>
                  </a:txBody>
                  <a:tcPr marL="36669" marR="36669" marT="0" marB="0" anchor="ctr"/>
                </a:tc>
                <a:tc>
                  <a:txBody>
                    <a:bodyPr/>
                    <a:lstStyle/>
                    <a:p>
                      <a:pPr algn="ctr">
                        <a:lnSpc>
                          <a:spcPct val="150000"/>
                        </a:lnSpc>
                        <a:spcAft>
                          <a:spcPts val="0"/>
                        </a:spcAft>
                      </a:pPr>
                      <a:r>
                        <a:rPr lang="es-ES" sz="1100">
                          <a:effectLst/>
                        </a:rPr>
                        <a:t>0</a:t>
                      </a:r>
                      <a:endParaRPr lang="es-EC" sz="1100">
                        <a:effectLst/>
                        <a:latin typeface="Arial"/>
                        <a:ea typeface="Calibri"/>
                        <a:cs typeface="Times New Roman"/>
                      </a:endParaRPr>
                    </a:p>
                  </a:txBody>
                  <a:tcPr marL="36669" marR="36669" marT="0" marB="0" anchor="b"/>
                </a:tc>
                <a:tc>
                  <a:txBody>
                    <a:bodyPr/>
                    <a:lstStyle/>
                    <a:p>
                      <a:pPr algn="ctr">
                        <a:lnSpc>
                          <a:spcPct val="150000"/>
                        </a:lnSpc>
                        <a:spcAft>
                          <a:spcPts val="0"/>
                        </a:spcAft>
                      </a:pPr>
                      <a:r>
                        <a:rPr lang="es-ES" sz="1100">
                          <a:effectLst/>
                        </a:rPr>
                        <a:t>0,20</a:t>
                      </a:r>
                      <a:endParaRPr lang="es-EC" sz="1100">
                        <a:effectLst/>
                        <a:latin typeface="Arial"/>
                        <a:ea typeface="Calibri"/>
                        <a:cs typeface="Times New Roman"/>
                      </a:endParaRPr>
                    </a:p>
                  </a:txBody>
                  <a:tcPr marL="36669" marR="36669" marT="0" marB="0" anchor="b"/>
                </a:tc>
              </a:tr>
              <a:tr h="226298">
                <a:tc>
                  <a:txBody>
                    <a:bodyPr/>
                    <a:lstStyle/>
                    <a:p>
                      <a:pPr algn="l">
                        <a:lnSpc>
                          <a:spcPct val="150000"/>
                        </a:lnSpc>
                        <a:spcAft>
                          <a:spcPts val="0"/>
                        </a:spcAft>
                      </a:pPr>
                      <a:r>
                        <a:rPr lang="es-ES" sz="1050">
                          <a:effectLst/>
                        </a:rPr>
                        <a:t>Torres Joseph</a:t>
                      </a:r>
                      <a:endParaRPr lang="es-EC" sz="1100">
                        <a:effectLst/>
                        <a:latin typeface="Arial"/>
                        <a:ea typeface="Calibri"/>
                        <a:cs typeface="Times New Roman"/>
                      </a:endParaRPr>
                    </a:p>
                  </a:txBody>
                  <a:tcPr marL="36669" marR="36669" marT="0" marB="0" anchor="ctr"/>
                </a:tc>
                <a:tc>
                  <a:txBody>
                    <a:bodyPr/>
                    <a:lstStyle/>
                    <a:p>
                      <a:pPr algn="ctr">
                        <a:lnSpc>
                          <a:spcPct val="150000"/>
                        </a:lnSpc>
                        <a:spcAft>
                          <a:spcPts val="0"/>
                        </a:spcAft>
                      </a:pPr>
                      <a:r>
                        <a:rPr lang="es-ES" sz="1100">
                          <a:effectLst/>
                        </a:rPr>
                        <a:t>2</a:t>
                      </a:r>
                      <a:endParaRPr lang="es-EC" sz="1100">
                        <a:effectLst/>
                        <a:latin typeface="Arial"/>
                        <a:ea typeface="Calibri"/>
                        <a:cs typeface="Times New Roman"/>
                      </a:endParaRPr>
                    </a:p>
                  </a:txBody>
                  <a:tcPr marL="36669" marR="36669" marT="0" marB="0" anchor="b"/>
                </a:tc>
                <a:tc>
                  <a:txBody>
                    <a:bodyPr/>
                    <a:lstStyle/>
                    <a:p>
                      <a:pPr algn="ctr">
                        <a:lnSpc>
                          <a:spcPct val="150000"/>
                        </a:lnSpc>
                        <a:spcAft>
                          <a:spcPts val="0"/>
                        </a:spcAft>
                      </a:pPr>
                      <a:r>
                        <a:rPr lang="es-ES" sz="1100">
                          <a:effectLst/>
                        </a:rPr>
                        <a:t>0,40</a:t>
                      </a:r>
                      <a:endParaRPr lang="es-EC" sz="1100">
                        <a:effectLst/>
                        <a:latin typeface="Arial"/>
                        <a:ea typeface="Calibri"/>
                        <a:cs typeface="Times New Roman"/>
                      </a:endParaRPr>
                    </a:p>
                  </a:txBody>
                  <a:tcPr marL="36669" marR="36669" marT="0" marB="0" anchor="b"/>
                </a:tc>
              </a:tr>
              <a:tr h="226298">
                <a:tc>
                  <a:txBody>
                    <a:bodyPr/>
                    <a:lstStyle/>
                    <a:p>
                      <a:pPr algn="l">
                        <a:lnSpc>
                          <a:spcPct val="150000"/>
                        </a:lnSpc>
                        <a:spcAft>
                          <a:spcPts val="0"/>
                        </a:spcAft>
                      </a:pPr>
                      <a:r>
                        <a:rPr lang="es-ES" sz="1050">
                          <a:effectLst/>
                        </a:rPr>
                        <a:t>Vásquez Luis</a:t>
                      </a:r>
                      <a:endParaRPr lang="es-EC" sz="1100">
                        <a:effectLst/>
                        <a:latin typeface="Arial"/>
                        <a:ea typeface="Calibri"/>
                        <a:cs typeface="Times New Roman"/>
                      </a:endParaRPr>
                    </a:p>
                  </a:txBody>
                  <a:tcPr marL="36669" marR="36669" marT="0" marB="0" anchor="ctr"/>
                </a:tc>
                <a:tc>
                  <a:txBody>
                    <a:bodyPr/>
                    <a:lstStyle/>
                    <a:p>
                      <a:pPr algn="ctr">
                        <a:lnSpc>
                          <a:spcPct val="150000"/>
                        </a:lnSpc>
                        <a:spcAft>
                          <a:spcPts val="0"/>
                        </a:spcAft>
                      </a:pPr>
                      <a:r>
                        <a:rPr lang="es-ES" sz="1100">
                          <a:effectLst/>
                        </a:rPr>
                        <a:t>2</a:t>
                      </a:r>
                      <a:endParaRPr lang="es-EC" sz="1100">
                        <a:effectLst/>
                        <a:latin typeface="Arial"/>
                        <a:ea typeface="Calibri"/>
                        <a:cs typeface="Times New Roman"/>
                      </a:endParaRPr>
                    </a:p>
                  </a:txBody>
                  <a:tcPr marL="36669" marR="36669" marT="0" marB="0" anchor="b"/>
                </a:tc>
                <a:tc>
                  <a:txBody>
                    <a:bodyPr/>
                    <a:lstStyle/>
                    <a:p>
                      <a:pPr algn="ctr">
                        <a:lnSpc>
                          <a:spcPct val="150000"/>
                        </a:lnSpc>
                        <a:spcAft>
                          <a:spcPts val="0"/>
                        </a:spcAft>
                      </a:pPr>
                      <a:r>
                        <a:rPr lang="es-ES" sz="1100">
                          <a:effectLst/>
                        </a:rPr>
                        <a:t>0,20</a:t>
                      </a:r>
                      <a:endParaRPr lang="es-EC" sz="1100">
                        <a:effectLst/>
                        <a:latin typeface="Arial"/>
                        <a:ea typeface="Calibri"/>
                        <a:cs typeface="Times New Roman"/>
                      </a:endParaRPr>
                    </a:p>
                  </a:txBody>
                  <a:tcPr marL="36669" marR="36669" marT="0" marB="0" anchor="b"/>
                </a:tc>
              </a:tr>
              <a:tr h="226298">
                <a:tc>
                  <a:txBody>
                    <a:bodyPr/>
                    <a:lstStyle/>
                    <a:p>
                      <a:pPr algn="l">
                        <a:lnSpc>
                          <a:spcPct val="150000"/>
                        </a:lnSpc>
                        <a:spcAft>
                          <a:spcPts val="0"/>
                        </a:spcAft>
                      </a:pPr>
                      <a:r>
                        <a:rPr lang="es-ES" sz="1050">
                          <a:effectLst/>
                        </a:rPr>
                        <a:t>Vergara Pedro</a:t>
                      </a:r>
                      <a:endParaRPr lang="es-EC" sz="1100">
                        <a:effectLst/>
                        <a:latin typeface="Arial"/>
                        <a:ea typeface="Calibri"/>
                        <a:cs typeface="Times New Roman"/>
                      </a:endParaRPr>
                    </a:p>
                  </a:txBody>
                  <a:tcPr marL="36669" marR="36669" marT="0" marB="0" anchor="ctr"/>
                </a:tc>
                <a:tc>
                  <a:txBody>
                    <a:bodyPr/>
                    <a:lstStyle/>
                    <a:p>
                      <a:pPr algn="ctr">
                        <a:lnSpc>
                          <a:spcPct val="150000"/>
                        </a:lnSpc>
                        <a:spcAft>
                          <a:spcPts val="0"/>
                        </a:spcAft>
                      </a:pPr>
                      <a:r>
                        <a:rPr lang="es-ES" sz="1100">
                          <a:effectLst/>
                        </a:rPr>
                        <a:t>2</a:t>
                      </a:r>
                      <a:endParaRPr lang="es-EC" sz="1100">
                        <a:effectLst/>
                        <a:latin typeface="Arial"/>
                        <a:ea typeface="Calibri"/>
                        <a:cs typeface="Times New Roman"/>
                      </a:endParaRPr>
                    </a:p>
                  </a:txBody>
                  <a:tcPr marL="36669" marR="36669" marT="0" marB="0" anchor="b"/>
                </a:tc>
                <a:tc>
                  <a:txBody>
                    <a:bodyPr/>
                    <a:lstStyle/>
                    <a:p>
                      <a:pPr algn="ctr">
                        <a:lnSpc>
                          <a:spcPct val="150000"/>
                        </a:lnSpc>
                        <a:spcAft>
                          <a:spcPts val="0"/>
                        </a:spcAft>
                      </a:pPr>
                      <a:r>
                        <a:rPr lang="es-ES" sz="1100">
                          <a:effectLst/>
                        </a:rPr>
                        <a:t>0,39</a:t>
                      </a:r>
                      <a:endParaRPr lang="es-EC" sz="1100">
                        <a:effectLst/>
                        <a:latin typeface="Arial"/>
                        <a:ea typeface="Calibri"/>
                        <a:cs typeface="Times New Roman"/>
                      </a:endParaRPr>
                    </a:p>
                  </a:txBody>
                  <a:tcPr marL="36669" marR="36669" marT="0" marB="0" anchor="b"/>
                </a:tc>
              </a:tr>
              <a:tr h="226298">
                <a:tc>
                  <a:txBody>
                    <a:bodyPr/>
                    <a:lstStyle/>
                    <a:p>
                      <a:pPr algn="l">
                        <a:lnSpc>
                          <a:spcPct val="150000"/>
                        </a:lnSpc>
                        <a:spcAft>
                          <a:spcPts val="0"/>
                        </a:spcAft>
                      </a:pPr>
                      <a:r>
                        <a:rPr lang="es-ES" sz="1050">
                          <a:effectLst/>
                        </a:rPr>
                        <a:t>Zaa Anderson</a:t>
                      </a:r>
                      <a:endParaRPr lang="es-EC" sz="1100">
                        <a:effectLst/>
                        <a:latin typeface="Arial"/>
                        <a:ea typeface="Calibri"/>
                        <a:cs typeface="Times New Roman"/>
                      </a:endParaRPr>
                    </a:p>
                  </a:txBody>
                  <a:tcPr marL="36669" marR="36669" marT="0" marB="0" anchor="ctr"/>
                </a:tc>
                <a:tc>
                  <a:txBody>
                    <a:bodyPr/>
                    <a:lstStyle/>
                    <a:p>
                      <a:pPr algn="ctr">
                        <a:lnSpc>
                          <a:spcPct val="150000"/>
                        </a:lnSpc>
                        <a:spcAft>
                          <a:spcPts val="0"/>
                        </a:spcAft>
                      </a:pPr>
                      <a:r>
                        <a:rPr lang="es-ES" sz="1100">
                          <a:effectLst/>
                        </a:rPr>
                        <a:t>3</a:t>
                      </a:r>
                      <a:endParaRPr lang="es-EC" sz="1100">
                        <a:effectLst/>
                        <a:latin typeface="Arial"/>
                        <a:ea typeface="Calibri"/>
                        <a:cs typeface="Times New Roman"/>
                      </a:endParaRPr>
                    </a:p>
                  </a:txBody>
                  <a:tcPr marL="36669" marR="36669" marT="0" marB="0" anchor="b"/>
                </a:tc>
                <a:tc>
                  <a:txBody>
                    <a:bodyPr/>
                    <a:lstStyle/>
                    <a:p>
                      <a:pPr algn="ctr">
                        <a:lnSpc>
                          <a:spcPct val="150000"/>
                        </a:lnSpc>
                        <a:spcAft>
                          <a:spcPts val="0"/>
                        </a:spcAft>
                      </a:pPr>
                      <a:r>
                        <a:rPr lang="es-ES" sz="1100" dirty="0">
                          <a:effectLst/>
                        </a:rPr>
                        <a:t>0,20</a:t>
                      </a:r>
                      <a:endParaRPr lang="es-EC" sz="1100" dirty="0">
                        <a:effectLst/>
                        <a:latin typeface="Arial"/>
                        <a:ea typeface="Calibri"/>
                        <a:cs typeface="Times New Roman"/>
                      </a:endParaRPr>
                    </a:p>
                  </a:txBody>
                  <a:tcPr marL="36669" marR="36669" marT="0" marB="0" anchor="b"/>
                </a:tc>
              </a:tr>
            </a:tbl>
          </a:graphicData>
        </a:graphic>
      </p:graphicFrame>
      <p:sp>
        <p:nvSpPr>
          <p:cNvPr id="10" name="9 Rectángulo"/>
          <p:cNvSpPr/>
          <p:nvPr/>
        </p:nvSpPr>
        <p:spPr>
          <a:xfrm>
            <a:off x="4449169" y="2394129"/>
            <a:ext cx="4572000" cy="92333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es-EC" dirty="0"/>
              <a:t>El coeficiente de correlación es de 0,36; mientras que el coeficiente de determinación es del 13%.</a:t>
            </a:r>
          </a:p>
        </p:txBody>
      </p:sp>
      <p:pic>
        <p:nvPicPr>
          <p:cNvPr id="11" name="10 Imagen"/>
          <p:cNvPicPr/>
          <p:nvPr/>
        </p:nvPicPr>
        <p:blipFill rotWithShape="1">
          <a:blip r:embed="rId3">
            <a:extLst>
              <a:ext uri="{28A0092B-C50C-407E-A947-70E740481C1C}">
                <a14:useLocalDpi xmlns:a14="http://schemas.microsoft.com/office/drawing/2010/main" val="0"/>
              </a:ext>
            </a:extLst>
          </a:blip>
          <a:srcRect/>
          <a:stretch/>
        </p:blipFill>
        <p:spPr bwMode="auto">
          <a:xfrm rot="21006682">
            <a:off x="1352691" y="3128376"/>
            <a:ext cx="6192953" cy="914172"/>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4813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par>
                          <p:cTn id="8" fill="hold">
                            <p:stCondLst>
                              <p:cond delay="2750"/>
                            </p:stCondLst>
                            <p:childTnLst>
                              <p:par>
                                <p:cTn id="9" presetID="22" presetClass="entr" presetSubtype="4" fill="hold" grpId="0"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1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2093813799"/>
              </p:ext>
            </p:extLst>
          </p:nvPr>
        </p:nvGraphicFramePr>
        <p:xfrm>
          <a:off x="1658932" y="1472228"/>
          <a:ext cx="5942871" cy="3643953"/>
        </p:xfrm>
        <a:graphic>
          <a:graphicData uri="http://schemas.openxmlformats.org/drawingml/2006/table">
            <a:tbl>
              <a:tblPr firstRow="1" firstCol="1" bandRow="1">
                <a:tableStyleId>{5C22544A-7EE6-4342-B048-85BDC9FD1C3A}</a:tableStyleId>
              </a:tblPr>
              <a:tblGrid>
                <a:gridCol w="2801719"/>
                <a:gridCol w="3141152"/>
              </a:tblGrid>
              <a:tr h="494043">
                <a:tc>
                  <a:txBody>
                    <a:bodyPr/>
                    <a:lstStyle/>
                    <a:p>
                      <a:pPr algn="ctr">
                        <a:lnSpc>
                          <a:spcPct val="150000"/>
                        </a:lnSpc>
                        <a:spcAft>
                          <a:spcPts val="1000"/>
                        </a:spcAft>
                        <a:tabLst>
                          <a:tab pos="-457200" algn="l"/>
                        </a:tabLst>
                      </a:pPr>
                      <a:r>
                        <a:rPr lang="es-EC" sz="1800" spc="-15">
                          <a:effectLst/>
                        </a:rPr>
                        <a:t>EJERCICIO</a:t>
                      </a:r>
                      <a:endParaRPr lang="es-EC" sz="1800">
                        <a:effectLst/>
                        <a:latin typeface="Arial"/>
                        <a:ea typeface="Calibri"/>
                        <a:cs typeface="Times New Roman"/>
                      </a:endParaRPr>
                    </a:p>
                  </a:txBody>
                  <a:tcPr marL="68580" marR="68580" marT="0" marB="0"/>
                </a:tc>
                <a:tc>
                  <a:txBody>
                    <a:bodyPr/>
                    <a:lstStyle/>
                    <a:p>
                      <a:pPr algn="ctr">
                        <a:lnSpc>
                          <a:spcPct val="150000"/>
                        </a:lnSpc>
                        <a:spcAft>
                          <a:spcPts val="1000"/>
                        </a:spcAft>
                        <a:tabLst>
                          <a:tab pos="-457200" algn="l"/>
                        </a:tabLst>
                      </a:pPr>
                      <a:r>
                        <a:rPr lang="es-EC" sz="1800" spc="-15">
                          <a:effectLst/>
                        </a:rPr>
                        <a:t>RELACIÓN CON LESIONES</a:t>
                      </a:r>
                      <a:endParaRPr lang="es-EC" sz="1800">
                        <a:effectLst/>
                        <a:latin typeface="Arial"/>
                        <a:ea typeface="Calibri"/>
                        <a:cs typeface="Times New Roman"/>
                      </a:endParaRPr>
                    </a:p>
                  </a:txBody>
                  <a:tcPr marL="68580" marR="68580" marT="0" marB="0"/>
                </a:tc>
              </a:tr>
              <a:tr h="516171">
                <a:tc>
                  <a:txBody>
                    <a:bodyPr/>
                    <a:lstStyle/>
                    <a:p>
                      <a:pPr algn="just">
                        <a:lnSpc>
                          <a:spcPct val="150000"/>
                        </a:lnSpc>
                        <a:spcAft>
                          <a:spcPts val="1000"/>
                        </a:spcAft>
                        <a:tabLst>
                          <a:tab pos="-457200" algn="l"/>
                        </a:tabLst>
                      </a:pPr>
                      <a:r>
                        <a:rPr lang="es-EC" sz="1800" spc="-15">
                          <a:effectLst/>
                        </a:rPr>
                        <a:t>Aductor de cadera</a:t>
                      </a:r>
                      <a:endParaRPr lang="es-EC" sz="1800">
                        <a:effectLst/>
                        <a:latin typeface="Arial"/>
                        <a:ea typeface="Calibri"/>
                        <a:cs typeface="Times New Roman"/>
                      </a:endParaRPr>
                    </a:p>
                  </a:txBody>
                  <a:tcPr marL="68580" marR="68580" marT="0" marB="0"/>
                </a:tc>
                <a:tc>
                  <a:txBody>
                    <a:bodyPr/>
                    <a:lstStyle/>
                    <a:p>
                      <a:pPr algn="ctr">
                        <a:lnSpc>
                          <a:spcPct val="150000"/>
                        </a:lnSpc>
                        <a:spcAft>
                          <a:spcPts val="1000"/>
                        </a:spcAft>
                        <a:tabLst>
                          <a:tab pos="-457200" algn="l"/>
                        </a:tabLst>
                      </a:pPr>
                      <a:r>
                        <a:rPr lang="es-EC" sz="1800" spc="-15">
                          <a:effectLst/>
                        </a:rPr>
                        <a:t>NULA</a:t>
                      </a:r>
                      <a:endParaRPr lang="es-EC" sz="1800">
                        <a:effectLst/>
                        <a:latin typeface="Arial"/>
                        <a:ea typeface="Calibri"/>
                        <a:cs typeface="Times New Roman"/>
                      </a:endParaRPr>
                    </a:p>
                  </a:txBody>
                  <a:tcPr marL="68580" marR="68580" marT="0" marB="0"/>
                </a:tc>
              </a:tr>
              <a:tr h="527550">
                <a:tc>
                  <a:txBody>
                    <a:bodyPr/>
                    <a:lstStyle/>
                    <a:p>
                      <a:pPr algn="just">
                        <a:lnSpc>
                          <a:spcPct val="150000"/>
                        </a:lnSpc>
                        <a:spcAft>
                          <a:spcPts val="1000"/>
                        </a:spcAft>
                        <a:tabLst>
                          <a:tab pos="-457200" algn="l"/>
                        </a:tabLst>
                      </a:pPr>
                      <a:r>
                        <a:rPr lang="es-EC" sz="1800" spc="-15">
                          <a:effectLst/>
                        </a:rPr>
                        <a:t>Flexión de rodilla</a:t>
                      </a:r>
                      <a:endParaRPr lang="es-EC" sz="1800">
                        <a:effectLst/>
                        <a:latin typeface="Arial"/>
                        <a:ea typeface="Calibri"/>
                        <a:cs typeface="Times New Roman"/>
                      </a:endParaRPr>
                    </a:p>
                  </a:txBody>
                  <a:tcPr marL="68580" marR="68580" marT="0" marB="0"/>
                </a:tc>
                <a:tc>
                  <a:txBody>
                    <a:bodyPr/>
                    <a:lstStyle/>
                    <a:p>
                      <a:pPr algn="ctr">
                        <a:lnSpc>
                          <a:spcPct val="150000"/>
                        </a:lnSpc>
                        <a:spcAft>
                          <a:spcPts val="1000"/>
                        </a:spcAft>
                        <a:tabLst>
                          <a:tab pos="-457200" algn="l"/>
                        </a:tabLst>
                      </a:pPr>
                      <a:r>
                        <a:rPr lang="es-EC" sz="1800" spc="-15">
                          <a:effectLst/>
                        </a:rPr>
                        <a:t>NULA</a:t>
                      </a:r>
                      <a:endParaRPr lang="es-EC" sz="1800">
                        <a:effectLst/>
                        <a:latin typeface="Arial"/>
                        <a:ea typeface="Calibri"/>
                        <a:cs typeface="Times New Roman"/>
                      </a:endParaRPr>
                    </a:p>
                  </a:txBody>
                  <a:tcPr marL="68580" marR="68580" marT="0" marB="0"/>
                </a:tc>
              </a:tr>
              <a:tr h="516171">
                <a:tc>
                  <a:txBody>
                    <a:bodyPr/>
                    <a:lstStyle/>
                    <a:p>
                      <a:pPr algn="just">
                        <a:lnSpc>
                          <a:spcPct val="150000"/>
                        </a:lnSpc>
                        <a:spcAft>
                          <a:spcPts val="1000"/>
                        </a:spcAft>
                        <a:tabLst>
                          <a:tab pos="-457200" algn="l"/>
                        </a:tabLst>
                      </a:pPr>
                      <a:r>
                        <a:rPr lang="es-EC" sz="1800" spc="-15">
                          <a:effectLst/>
                        </a:rPr>
                        <a:t>Extensión de rodillas</a:t>
                      </a:r>
                      <a:endParaRPr lang="es-EC" sz="1800">
                        <a:effectLst/>
                        <a:latin typeface="Arial"/>
                        <a:ea typeface="Calibri"/>
                        <a:cs typeface="Times New Roman"/>
                      </a:endParaRPr>
                    </a:p>
                  </a:txBody>
                  <a:tcPr marL="68580" marR="68580" marT="0" marB="0"/>
                </a:tc>
                <a:tc>
                  <a:txBody>
                    <a:bodyPr/>
                    <a:lstStyle/>
                    <a:p>
                      <a:pPr algn="ctr">
                        <a:lnSpc>
                          <a:spcPct val="150000"/>
                        </a:lnSpc>
                        <a:spcAft>
                          <a:spcPts val="1000"/>
                        </a:spcAft>
                        <a:tabLst>
                          <a:tab pos="-457200" algn="l"/>
                        </a:tabLst>
                      </a:pPr>
                      <a:r>
                        <a:rPr lang="es-EC" sz="1800" spc="-15">
                          <a:effectLst/>
                        </a:rPr>
                        <a:t>RELACIÓN DÉBIL</a:t>
                      </a:r>
                      <a:endParaRPr lang="es-EC" sz="1800">
                        <a:effectLst/>
                        <a:latin typeface="Arial"/>
                        <a:ea typeface="Calibri"/>
                        <a:cs typeface="Times New Roman"/>
                      </a:endParaRPr>
                    </a:p>
                  </a:txBody>
                  <a:tcPr marL="68580" marR="68580" marT="0" marB="0"/>
                </a:tc>
              </a:tr>
              <a:tr h="527550">
                <a:tc>
                  <a:txBody>
                    <a:bodyPr/>
                    <a:lstStyle/>
                    <a:p>
                      <a:pPr algn="just">
                        <a:lnSpc>
                          <a:spcPct val="150000"/>
                        </a:lnSpc>
                        <a:spcAft>
                          <a:spcPts val="1000"/>
                        </a:spcAft>
                        <a:tabLst>
                          <a:tab pos="-457200" algn="l"/>
                        </a:tabLst>
                      </a:pPr>
                      <a:r>
                        <a:rPr lang="es-EC" sz="1800" spc="-15">
                          <a:effectLst/>
                        </a:rPr>
                        <a:t>Extensión de tobillos</a:t>
                      </a:r>
                      <a:endParaRPr lang="es-EC" sz="1800">
                        <a:effectLst/>
                        <a:latin typeface="Arial"/>
                        <a:ea typeface="Calibri"/>
                        <a:cs typeface="Times New Roman"/>
                      </a:endParaRPr>
                    </a:p>
                  </a:txBody>
                  <a:tcPr marL="68580" marR="68580" marT="0" marB="0"/>
                </a:tc>
                <a:tc>
                  <a:txBody>
                    <a:bodyPr/>
                    <a:lstStyle/>
                    <a:p>
                      <a:pPr algn="ctr">
                        <a:lnSpc>
                          <a:spcPct val="150000"/>
                        </a:lnSpc>
                        <a:spcAft>
                          <a:spcPts val="1000"/>
                        </a:spcAft>
                        <a:tabLst>
                          <a:tab pos="-457200" algn="l"/>
                        </a:tabLst>
                      </a:pPr>
                      <a:r>
                        <a:rPr lang="es-EC" sz="1800" spc="-15">
                          <a:effectLst/>
                        </a:rPr>
                        <a:t>NULA</a:t>
                      </a:r>
                      <a:endParaRPr lang="es-EC" sz="1800">
                        <a:effectLst/>
                        <a:latin typeface="Arial"/>
                        <a:ea typeface="Calibri"/>
                        <a:cs typeface="Times New Roman"/>
                      </a:endParaRPr>
                    </a:p>
                  </a:txBody>
                  <a:tcPr marL="68580" marR="68580" marT="0" marB="0"/>
                </a:tc>
              </a:tr>
              <a:tr h="516171">
                <a:tc>
                  <a:txBody>
                    <a:bodyPr/>
                    <a:lstStyle/>
                    <a:p>
                      <a:pPr algn="just">
                        <a:lnSpc>
                          <a:spcPct val="150000"/>
                        </a:lnSpc>
                        <a:spcAft>
                          <a:spcPts val="1000"/>
                        </a:spcAft>
                        <a:tabLst>
                          <a:tab pos="-457200" algn="l"/>
                        </a:tabLst>
                      </a:pPr>
                      <a:r>
                        <a:rPr lang="es-EC" sz="1800" spc="-15">
                          <a:effectLst/>
                        </a:rPr>
                        <a:t>Abductor de cadera</a:t>
                      </a:r>
                      <a:endParaRPr lang="es-EC" sz="1800">
                        <a:effectLst/>
                        <a:latin typeface="Arial"/>
                        <a:ea typeface="Calibri"/>
                        <a:cs typeface="Times New Roman"/>
                      </a:endParaRPr>
                    </a:p>
                  </a:txBody>
                  <a:tcPr marL="68580" marR="68580" marT="0" marB="0"/>
                </a:tc>
                <a:tc>
                  <a:txBody>
                    <a:bodyPr/>
                    <a:lstStyle/>
                    <a:p>
                      <a:pPr algn="ctr">
                        <a:lnSpc>
                          <a:spcPct val="150000"/>
                        </a:lnSpc>
                        <a:spcAft>
                          <a:spcPts val="1000"/>
                        </a:spcAft>
                        <a:tabLst>
                          <a:tab pos="-457200" algn="l"/>
                        </a:tabLst>
                      </a:pPr>
                      <a:r>
                        <a:rPr lang="es-EC" sz="1800" spc="-15">
                          <a:effectLst/>
                        </a:rPr>
                        <a:t>NULA</a:t>
                      </a:r>
                      <a:endParaRPr lang="es-EC" sz="1800">
                        <a:effectLst/>
                        <a:latin typeface="Arial"/>
                        <a:ea typeface="Calibri"/>
                        <a:cs typeface="Times New Roman"/>
                      </a:endParaRPr>
                    </a:p>
                  </a:txBody>
                  <a:tcPr marL="68580" marR="68580" marT="0" marB="0"/>
                </a:tc>
              </a:tr>
              <a:tr h="546297">
                <a:tc>
                  <a:txBody>
                    <a:bodyPr/>
                    <a:lstStyle/>
                    <a:p>
                      <a:pPr algn="just">
                        <a:lnSpc>
                          <a:spcPct val="150000"/>
                        </a:lnSpc>
                        <a:spcAft>
                          <a:spcPts val="1000"/>
                        </a:spcAft>
                        <a:tabLst>
                          <a:tab pos="-457200" algn="l"/>
                        </a:tabLst>
                      </a:pPr>
                      <a:r>
                        <a:rPr lang="es-EC" sz="1800" spc="-15">
                          <a:effectLst/>
                        </a:rPr>
                        <a:t>Extensión de rodillas</a:t>
                      </a:r>
                      <a:endParaRPr lang="es-EC" sz="1800">
                        <a:effectLst/>
                        <a:latin typeface="Arial"/>
                        <a:ea typeface="Calibri"/>
                        <a:cs typeface="Times New Roman"/>
                      </a:endParaRPr>
                    </a:p>
                  </a:txBody>
                  <a:tcPr marL="68580" marR="68580" marT="0" marB="0"/>
                </a:tc>
                <a:tc>
                  <a:txBody>
                    <a:bodyPr/>
                    <a:lstStyle/>
                    <a:p>
                      <a:pPr algn="ctr">
                        <a:lnSpc>
                          <a:spcPct val="150000"/>
                        </a:lnSpc>
                        <a:spcAft>
                          <a:spcPts val="1000"/>
                        </a:spcAft>
                        <a:tabLst>
                          <a:tab pos="-457200" algn="l"/>
                        </a:tabLst>
                      </a:pPr>
                      <a:r>
                        <a:rPr lang="es-EC" sz="1800" spc="-15" dirty="0">
                          <a:effectLst/>
                        </a:rPr>
                        <a:t>NULA</a:t>
                      </a:r>
                      <a:endParaRPr lang="es-EC" sz="1800" dirty="0">
                        <a:effectLst/>
                        <a:latin typeface="Arial"/>
                        <a:ea typeface="Calibri"/>
                        <a:cs typeface="Times New Roman"/>
                      </a:endParaRPr>
                    </a:p>
                  </a:txBody>
                  <a:tcPr marL="68580" marR="68580" marT="0" marB="0"/>
                </a:tc>
              </a:tr>
            </a:tbl>
          </a:graphicData>
        </a:graphic>
      </p:graphicFrame>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sp>
        <p:nvSpPr>
          <p:cNvPr id="4" name="3 Título"/>
          <p:cNvSpPr>
            <a:spLocks noGrp="1"/>
          </p:cNvSpPr>
          <p:nvPr>
            <p:ph type="title"/>
          </p:nvPr>
        </p:nvSpPr>
        <p:spPr/>
        <p:txBody>
          <a:bodyPr/>
          <a:lstStyle/>
          <a:p>
            <a:endParaRPr lang="es-EC"/>
          </a:p>
        </p:txBody>
      </p:sp>
    </p:spTree>
    <p:extLst>
      <p:ext uri="{BB962C8B-B14F-4D97-AF65-F5344CB8AC3E}">
        <p14:creationId xmlns:p14="http://schemas.microsoft.com/office/powerpoint/2010/main" val="36785615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lstStyle/>
          <a:p>
            <a:r>
              <a:rPr lang="es-ES" dirty="0" smtClean="0">
                <a:solidFill>
                  <a:srgbClr val="0070C0"/>
                </a:solidFill>
              </a:rPr>
              <a:t>CONCLUSIONES</a:t>
            </a:r>
            <a:endParaRPr lang="es-ES" dirty="0">
              <a:solidFill>
                <a:srgbClr val="0070C0"/>
              </a:solidFill>
            </a:endParaRPr>
          </a:p>
        </p:txBody>
      </p:sp>
      <p:sp>
        <p:nvSpPr>
          <p:cNvPr id="3" name="Marcador de contenido 2"/>
          <p:cNvSpPr>
            <a:spLocks noGrp="1"/>
          </p:cNvSpPr>
          <p:nvPr>
            <p:ph idx="1"/>
          </p:nvPr>
        </p:nvSpPr>
        <p:spPr/>
        <p:txBody>
          <a:bodyPr>
            <a:normAutofit fontScale="77500" lnSpcReduction="20000"/>
          </a:bodyPr>
          <a:lstStyle/>
          <a:p>
            <a:r>
              <a:rPr lang="es-EC" dirty="0"/>
              <a:t>Los ejercicios de fuerza ejecutados en el gimnasio se pueden relacionar con las lesiones de rodilla bajo ciertas circunstancias; siendo problemas comunes el exceso de carga en ciertas máquinas de trabajo, así como el no óptimo diseño de los implementos de gimnasio. </a:t>
            </a:r>
          </a:p>
          <a:p>
            <a:r>
              <a:rPr lang="es-EC" dirty="0" smtClean="0"/>
              <a:t>En </a:t>
            </a:r>
            <a:r>
              <a:rPr lang="es-EC" dirty="0"/>
              <a:t>el club deportivo El Nacional categoría Sub 17 no encontramos un principio de individualización de cargas, lo cual somete más a unos que otros a un proceso de fatiga ligamentosa y articular que pueda afectar su adecuado futuro desenvolvimiento.</a:t>
            </a:r>
          </a:p>
          <a:p>
            <a:r>
              <a:rPr lang="es-EC" dirty="0" smtClean="0"/>
              <a:t>El </a:t>
            </a:r>
            <a:r>
              <a:rPr lang="es-EC" dirty="0"/>
              <a:t>ejercicio de extensión de piernas nos arroja una relación débil hacia las lesiones, lo que nos indica que pudiese existir una lesión de rodilla pero deberían de darse la sumatoria de algunos factores para su efecto. </a:t>
            </a:r>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spTree>
    <p:extLst>
      <p:ext uri="{BB962C8B-B14F-4D97-AF65-F5344CB8AC3E}">
        <p14:creationId xmlns:p14="http://schemas.microsoft.com/office/powerpoint/2010/main" val="9865966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lstStyle/>
          <a:p>
            <a:r>
              <a:rPr lang="es-ES" dirty="0" smtClean="0">
                <a:solidFill>
                  <a:srgbClr val="0070C0"/>
                </a:solidFill>
              </a:rPr>
              <a:t>RECOMENDACIONES</a:t>
            </a:r>
            <a:endParaRPr lang="es-ES" dirty="0">
              <a:solidFill>
                <a:srgbClr val="0070C0"/>
              </a:solidFill>
            </a:endParaRPr>
          </a:p>
        </p:txBody>
      </p:sp>
      <p:sp>
        <p:nvSpPr>
          <p:cNvPr id="3" name="Marcador de contenido 2"/>
          <p:cNvSpPr>
            <a:spLocks noGrp="1"/>
          </p:cNvSpPr>
          <p:nvPr>
            <p:ph idx="1"/>
          </p:nvPr>
        </p:nvSpPr>
        <p:spPr>
          <a:xfrm>
            <a:off x="457200" y="1395242"/>
            <a:ext cx="8229600" cy="4525963"/>
          </a:xfrm>
        </p:spPr>
        <p:txBody>
          <a:bodyPr>
            <a:noAutofit/>
          </a:bodyPr>
          <a:lstStyle/>
          <a:p>
            <a:r>
              <a:rPr lang="es-EC" sz="2400" dirty="0"/>
              <a:t>Realizar un estudio más a fondo y recopilar información sobre los beneficios del entrenamiento con pesas libres y sobre todo el trabajo con el propio peso. </a:t>
            </a:r>
            <a:endParaRPr lang="es-EC" sz="2000" dirty="0"/>
          </a:p>
          <a:p>
            <a:r>
              <a:rPr lang="es-EC" sz="2400" dirty="0"/>
              <a:t>Reemplazar las máquinas de resistencia no funcional y buscar máquinas más adecuadas que generen un entrenamiento de fuerza de manera funcional, con aplicabilidad hacia el deporte. </a:t>
            </a:r>
            <a:endParaRPr lang="es-EC" sz="2400" dirty="0" smtClean="0"/>
          </a:p>
          <a:p>
            <a:r>
              <a:rPr lang="es-EC" sz="2400" dirty="0" smtClean="0"/>
              <a:t>Reestructurar </a:t>
            </a:r>
            <a:r>
              <a:rPr lang="es-EC" sz="2400" dirty="0"/>
              <a:t>la planificación de entrenamiento y buscar el desarrollo integro de los músculos del deportista, bajo situaciones más similares a gestos técnicos del deporte en cuestión y </a:t>
            </a:r>
            <a:r>
              <a:rPr lang="es-EC" sz="2400" dirty="0" err="1"/>
              <a:t>jugabilidad</a:t>
            </a:r>
            <a:r>
              <a:rPr lang="es-EC" sz="2400" dirty="0" smtClean="0"/>
              <a:t>.</a:t>
            </a:r>
            <a:endParaRPr lang="es-EC" sz="2400" dirty="0"/>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spTree>
    <p:extLst>
      <p:ext uri="{BB962C8B-B14F-4D97-AF65-F5344CB8AC3E}">
        <p14:creationId xmlns:p14="http://schemas.microsoft.com/office/powerpoint/2010/main" val="14986436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lstStyle/>
          <a:p>
            <a:r>
              <a:rPr lang="es-ES" dirty="0" smtClean="0">
                <a:solidFill>
                  <a:srgbClr val="0070C0"/>
                </a:solidFill>
              </a:rPr>
              <a:t>OBJETIVO GENERAL</a:t>
            </a:r>
            <a:endParaRPr lang="es-ES" dirty="0">
              <a:solidFill>
                <a:srgbClr val="0070C0"/>
              </a:solidFill>
            </a:endParaRPr>
          </a:p>
        </p:txBody>
      </p:sp>
      <p:sp>
        <p:nvSpPr>
          <p:cNvPr id="3" name="Marcador de contenido 2"/>
          <p:cNvSpPr>
            <a:spLocks noGrp="1"/>
          </p:cNvSpPr>
          <p:nvPr>
            <p:ph idx="1"/>
          </p:nvPr>
        </p:nvSpPr>
        <p:spPr>
          <a:xfrm>
            <a:off x="457200" y="1927748"/>
            <a:ext cx="8229600" cy="4525963"/>
          </a:xfrm>
        </p:spPr>
        <p:txBody>
          <a:bodyPr/>
          <a:lstStyle/>
          <a:p>
            <a:r>
              <a:rPr lang="es-EC" dirty="0"/>
              <a:t>Analizar los ejercicios de fuerza en gimnasio ejecutados durante el entrenamiento de fútbol y determinar su posible relación con las lesiones de rodilla en la categoría Sub 17 del Club Deportivo El Nacional.</a:t>
            </a:r>
            <a:endParaRPr lang="es-ES" dirty="0"/>
          </a:p>
          <a:p>
            <a:pPr marL="0" indent="0">
              <a:buNone/>
            </a:pPr>
            <a:endParaRPr lang="es-ES" dirty="0"/>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spTree>
    <p:extLst>
      <p:ext uri="{BB962C8B-B14F-4D97-AF65-F5344CB8AC3E}">
        <p14:creationId xmlns:p14="http://schemas.microsoft.com/office/powerpoint/2010/main" val="14157584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lstStyle/>
          <a:p>
            <a:r>
              <a:rPr lang="es-ES" dirty="0" smtClean="0">
                <a:solidFill>
                  <a:srgbClr val="0070C0"/>
                </a:solidFill>
              </a:rPr>
              <a:t>OBJETIVOS ESPECÍFICOS</a:t>
            </a:r>
            <a:endParaRPr lang="es-ES" dirty="0">
              <a:solidFill>
                <a:srgbClr val="0070C0"/>
              </a:solidFill>
            </a:endParaRPr>
          </a:p>
        </p:txBody>
      </p:sp>
      <p:sp>
        <p:nvSpPr>
          <p:cNvPr id="3" name="Marcador de contenido 2"/>
          <p:cNvSpPr>
            <a:spLocks noGrp="1"/>
          </p:cNvSpPr>
          <p:nvPr>
            <p:ph idx="1"/>
          </p:nvPr>
        </p:nvSpPr>
        <p:spPr/>
        <p:txBody>
          <a:bodyPr>
            <a:normAutofit/>
          </a:bodyPr>
          <a:lstStyle/>
          <a:p>
            <a:pPr lvl="0"/>
            <a:r>
              <a:rPr lang="es-EC" sz="2800" dirty="0"/>
              <a:t>Verificar los tipos de ejercicios que se ejecutan durante en el entrenamiento de fuerza en gimnasio.</a:t>
            </a:r>
            <a:endParaRPr lang="es-ES" sz="2800" dirty="0"/>
          </a:p>
          <a:p>
            <a:pPr lvl="0"/>
            <a:r>
              <a:rPr lang="es-EC" sz="2800" dirty="0"/>
              <a:t>Determinar la carga de esfuerzo físico durante el entrenamiento de fuerza aplicada a los deportistas de la categoría Sub </a:t>
            </a:r>
            <a:r>
              <a:rPr lang="es-EC" sz="2800" dirty="0" smtClean="0"/>
              <a:t>17.</a:t>
            </a:r>
          </a:p>
          <a:p>
            <a:pPr lvl="0"/>
            <a:r>
              <a:rPr lang="es-EC" sz="2800" dirty="0" smtClean="0"/>
              <a:t>Comprobar </a:t>
            </a:r>
            <a:r>
              <a:rPr lang="es-EC" sz="2800" dirty="0"/>
              <a:t>el tipo de lesiones de rodilla a los que han sido sujetos los deportistas de las Sub 17.</a:t>
            </a:r>
            <a:endParaRPr lang="es-ES" sz="2800" dirty="0"/>
          </a:p>
          <a:p>
            <a:endParaRPr lang="es-ES" dirty="0"/>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8" name="Imagen 7"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spTree>
    <p:extLst>
      <p:ext uri="{BB962C8B-B14F-4D97-AF65-F5344CB8AC3E}">
        <p14:creationId xmlns:p14="http://schemas.microsoft.com/office/powerpoint/2010/main" val="1140812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lstStyle/>
          <a:p>
            <a:r>
              <a:rPr lang="es-ES" dirty="0" smtClean="0">
                <a:solidFill>
                  <a:srgbClr val="0070C0"/>
                </a:solidFill>
              </a:rPr>
              <a:t>VARIABLES DE LA INVESTIGACIÓN</a:t>
            </a:r>
            <a:endParaRPr lang="es-ES" dirty="0">
              <a:solidFill>
                <a:srgbClr val="0070C0"/>
              </a:solidFill>
            </a:endParaRPr>
          </a:p>
        </p:txBody>
      </p:sp>
      <p:sp>
        <p:nvSpPr>
          <p:cNvPr id="3" name="Marcador de contenido 2"/>
          <p:cNvSpPr>
            <a:spLocks noGrp="1"/>
          </p:cNvSpPr>
          <p:nvPr>
            <p:ph idx="1"/>
          </p:nvPr>
        </p:nvSpPr>
        <p:spPr>
          <a:xfrm>
            <a:off x="1115704" y="1794315"/>
            <a:ext cx="6912591" cy="1525137"/>
          </a:xfrm>
          <a:solidFill>
            <a:srgbClr val="6B853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marL="0" indent="0">
              <a:buNone/>
            </a:pPr>
            <a:r>
              <a:rPr lang="es-ES" sz="3000" dirty="0" smtClean="0"/>
              <a:t> Variable independiente:</a:t>
            </a:r>
          </a:p>
          <a:p>
            <a:pPr marL="0" indent="0">
              <a:buNone/>
            </a:pPr>
            <a:r>
              <a:rPr lang="es-ES" sz="3000" dirty="0" smtClean="0"/>
              <a:t>  - Los ejercicios de fuerza en el gimnasio</a:t>
            </a:r>
            <a:endParaRPr lang="es-ES" sz="3000" dirty="0"/>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sp>
        <p:nvSpPr>
          <p:cNvPr id="8" name="Marcador de contenido 2"/>
          <p:cNvSpPr txBox="1">
            <a:spLocks/>
          </p:cNvSpPr>
          <p:nvPr/>
        </p:nvSpPr>
        <p:spPr>
          <a:xfrm>
            <a:off x="1115704" y="3770989"/>
            <a:ext cx="6912591" cy="1525137"/>
          </a:xfrm>
          <a:prstGeom prst="rect">
            <a:avLst/>
          </a:prstGeom>
          <a:solidFill>
            <a:srgbClr val="2F7F9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Font typeface="Arial"/>
              <a:buNone/>
            </a:pPr>
            <a:r>
              <a:rPr lang="es-ES" sz="3000" dirty="0" smtClean="0"/>
              <a:t> Variable dependiente:</a:t>
            </a:r>
          </a:p>
          <a:p>
            <a:pPr marL="0" indent="0">
              <a:buFont typeface="Arial"/>
              <a:buNone/>
            </a:pPr>
            <a:r>
              <a:rPr lang="es-ES" sz="3000" dirty="0" smtClean="0"/>
              <a:t>  - Las lesiones de rodillas en los deportistas</a:t>
            </a:r>
            <a:endParaRPr lang="es-ES" sz="3000" dirty="0"/>
          </a:p>
        </p:txBody>
      </p:sp>
      <p:pic>
        <p:nvPicPr>
          <p:cNvPr id="10" name="Imagen 9"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spTree>
    <p:extLst>
      <p:ext uri="{BB962C8B-B14F-4D97-AF65-F5344CB8AC3E}">
        <p14:creationId xmlns:p14="http://schemas.microsoft.com/office/powerpoint/2010/main" val="12837569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2184"/>
            <a:ext cx="8229600" cy="1143000"/>
          </a:xfrm>
        </p:spPr>
        <p:txBody>
          <a:bodyPr>
            <a:normAutofit fontScale="90000"/>
          </a:bodyPr>
          <a:lstStyle/>
          <a:p>
            <a:r>
              <a:rPr lang="es-ES" dirty="0" smtClean="0">
                <a:solidFill>
                  <a:srgbClr val="0070C0"/>
                </a:solidFill>
              </a:rPr>
              <a:t>LOS EJERCICIOS DE FUERZA EN EL GIMNASIO</a:t>
            </a:r>
            <a:endParaRPr lang="es-ES" dirty="0">
              <a:solidFill>
                <a:srgbClr val="0070C0"/>
              </a:solidFill>
            </a:endParaRPr>
          </a:p>
        </p:txBody>
      </p:sp>
      <p:sp>
        <p:nvSpPr>
          <p:cNvPr id="3" name="Marcador de contenido 2"/>
          <p:cNvSpPr>
            <a:spLocks noGrp="1"/>
          </p:cNvSpPr>
          <p:nvPr>
            <p:ph idx="1"/>
          </p:nvPr>
        </p:nvSpPr>
        <p:spPr>
          <a:xfrm>
            <a:off x="1115704" y="2125393"/>
            <a:ext cx="6912591" cy="2761920"/>
          </a:xfrm>
          <a:solidFill>
            <a:srgbClr val="6B853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marL="0" indent="0">
              <a:buNone/>
            </a:pPr>
            <a:r>
              <a:rPr lang="es-EC" sz="2800" dirty="0" smtClean="0"/>
              <a:t>La fuerza física se </a:t>
            </a:r>
            <a:r>
              <a:rPr lang="es-EC" sz="2800" dirty="0"/>
              <a:t>refiere a la capacidad de un individuo de superar una resistencia por medio de la contracción de músculos específicos</a:t>
            </a:r>
            <a:r>
              <a:rPr lang="es-EC" sz="2800" dirty="0" smtClean="0"/>
              <a:t>. Dentro del gimnasio nos referimos al individuo frente al implemento, superando la carga preestablecida.</a:t>
            </a:r>
            <a:endParaRPr lang="es-ES" sz="3000" dirty="0"/>
          </a:p>
        </p:txBody>
      </p:sp>
      <p:cxnSp>
        <p:nvCxnSpPr>
          <p:cNvPr id="6" name="Conector recto 5"/>
          <p:cNvCxnSpPr>
            <a:cxnSpLocks/>
          </p:cNvCxnSpPr>
          <p:nvPr/>
        </p:nvCxnSpPr>
        <p:spPr>
          <a:xfrm>
            <a:off x="3605645" y="6469726"/>
            <a:ext cx="2513712" cy="0"/>
          </a:xfrm>
          <a:prstGeom prst="line">
            <a:avLst/>
          </a:prstGeom>
          <a:ln w="203200" cmpd="sng">
            <a:solidFill>
              <a:srgbClr val="3366FF"/>
            </a:solidFill>
          </a:ln>
        </p:spPr>
        <p:style>
          <a:lnRef idx="3">
            <a:schemeClr val="accent2"/>
          </a:lnRef>
          <a:fillRef idx="0">
            <a:schemeClr val="accent2"/>
          </a:fillRef>
          <a:effectRef idx="2">
            <a:schemeClr val="accent2"/>
          </a:effectRef>
          <a:fontRef idx="minor">
            <a:schemeClr val="tx1"/>
          </a:fontRef>
        </p:style>
      </p:cxnSp>
      <p:cxnSp>
        <p:nvCxnSpPr>
          <p:cNvPr id="7" name="Conector recto 6"/>
          <p:cNvCxnSpPr>
            <a:cxnSpLocks/>
          </p:cNvCxnSpPr>
          <p:nvPr/>
        </p:nvCxnSpPr>
        <p:spPr>
          <a:xfrm>
            <a:off x="6119357" y="6472828"/>
            <a:ext cx="2513712" cy="0"/>
          </a:xfrm>
          <a:prstGeom prst="line">
            <a:avLst/>
          </a:prstGeom>
          <a:ln w="203200" cmpd="sng">
            <a:solidFill>
              <a:srgbClr val="E20000"/>
            </a:solidFill>
          </a:ln>
        </p:spPr>
        <p:style>
          <a:lnRef idx="3">
            <a:schemeClr val="accent2"/>
          </a:lnRef>
          <a:fillRef idx="0">
            <a:schemeClr val="accent2"/>
          </a:fillRef>
          <a:effectRef idx="2">
            <a:schemeClr val="accent2"/>
          </a:effectRef>
          <a:fontRef idx="minor">
            <a:schemeClr val="tx1"/>
          </a:fontRef>
        </p:style>
      </p:cxnSp>
      <p:cxnSp>
        <p:nvCxnSpPr>
          <p:cNvPr id="9" name="Conector recto 8"/>
          <p:cNvCxnSpPr>
            <a:cxnSpLocks/>
          </p:cNvCxnSpPr>
          <p:nvPr/>
        </p:nvCxnSpPr>
        <p:spPr>
          <a:xfrm flipV="1">
            <a:off x="641445" y="6469726"/>
            <a:ext cx="2964200" cy="3102"/>
          </a:xfrm>
          <a:prstGeom prst="line">
            <a:avLst/>
          </a:prstGeom>
          <a:ln w="203200" cmpd="sng">
            <a:solidFill>
              <a:srgbClr val="F8F200"/>
            </a:solidFill>
          </a:ln>
        </p:spPr>
        <p:style>
          <a:lnRef idx="3">
            <a:schemeClr val="accent2"/>
          </a:lnRef>
          <a:fillRef idx="0">
            <a:schemeClr val="accent2"/>
          </a:fillRef>
          <a:effectRef idx="2">
            <a:schemeClr val="accent2"/>
          </a:effectRef>
          <a:fontRef idx="minor">
            <a:schemeClr val="tx1"/>
          </a:fontRef>
        </p:style>
      </p:cxnSp>
      <p:pic>
        <p:nvPicPr>
          <p:cNvPr id="10" name="Imagen 9" descr="ImageProxy.mvc.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38349" y="178170"/>
            <a:ext cx="1861419" cy="501364"/>
          </a:xfrm>
          <a:prstGeom prst="rect">
            <a:avLst/>
          </a:prstGeom>
        </p:spPr>
      </p:pic>
      <p:sp>
        <p:nvSpPr>
          <p:cNvPr id="4" name="3 CuadroTexto"/>
          <p:cNvSpPr txBox="1"/>
          <p:nvPr/>
        </p:nvSpPr>
        <p:spPr>
          <a:xfrm>
            <a:off x="1005345" y="5871498"/>
            <a:ext cx="6853354" cy="369332"/>
          </a:xfrm>
          <a:prstGeom prst="rect">
            <a:avLst/>
          </a:prstGeom>
          <a:noFill/>
        </p:spPr>
        <p:txBody>
          <a:bodyPr wrap="square" rtlCol="0">
            <a:spAutoFit/>
          </a:bodyPr>
          <a:lstStyle/>
          <a:p>
            <a:r>
              <a:rPr lang="es-EC" dirty="0" smtClean="0"/>
              <a:t>Araujo Mauricio (20 Agosto 2012). </a:t>
            </a:r>
            <a:r>
              <a:rPr lang="es-EC" i="1" dirty="0"/>
              <a:t>Ejercicios de </a:t>
            </a:r>
            <a:r>
              <a:rPr lang="es-EC" i="1" dirty="0" smtClean="0"/>
              <a:t>fuerza - Gimnasio total  </a:t>
            </a:r>
            <a:endParaRPr lang="es-EC" i="1" dirty="0"/>
          </a:p>
        </p:txBody>
      </p:sp>
    </p:spTree>
    <p:extLst>
      <p:ext uri="{BB962C8B-B14F-4D97-AF65-F5344CB8AC3E}">
        <p14:creationId xmlns:p14="http://schemas.microsoft.com/office/powerpoint/2010/main" val="359314487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Inspiración.thmx</Template>
  <TotalTime>1940</TotalTime>
  <Words>3825</Words>
  <Application>Microsoft Office PowerPoint</Application>
  <PresentationFormat>Presentación en pantalla (4:3)</PresentationFormat>
  <Paragraphs>1711</Paragraphs>
  <Slides>53</Slides>
  <Notes>2</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53</vt:i4>
      </vt:variant>
    </vt:vector>
  </HeadingPairs>
  <TitlesOfParts>
    <vt:vector size="60" baseType="lpstr">
      <vt:lpstr>ＭＳ Ｐゴシック</vt:lpstr>
      <vt:lpstr>Arial</vt:lpstr>
      <vt:lpstr>Calibri</vt:lpstr>
      <vt:lpstr>Symbol</vt:lpstr>
      <vt:lpstr>Times New Roman</vt:lpstr>
      <vt:lpstr>Tema de Office</vt:lpstr>
      <vt:lpstr>CorelDRAW</vt:lpstr>
      <vt:lpstr>Presentación de PowerPoint</vt:lpstr>
      <vt:lpstr>PLANTEAMIENTO DEL PROBLEMA</vt:lpstr>
      <vt:lpstr>PLANTEAMIENTO DEL PROBLEMA</vt:lpstr>
      <vt:lpstr>PROBLEMA DE INVESTIGACIÓN</vt:lpstr>
      <vt:lpstr>JUSTIFICACIÓN</vt:lpstr>
      <vt:lpstr>OBJETIVO GENERAL</vt:lpstr>
      <vt:lpstr>OBJETIVOS ESPECÍFICOS</vt:lpstr>
      <vt:lpstr>VARIABLES DE LA INVESTIGACIÓN</vt:lpstr>
      <vt:lpstr>LOS EJERCICIOS DE FUERZA EN EL GIMNASIO</vt:lpstr>
      <vt:lpstr>LAS LESIONES DE RODILLA EN LOS DEPORTISTAS</vt:lpstr>
      <vt:lpstr>METODOLOGÍA DE LA INVESTIGACIÓN</vt:lpstr>
      <vt:lpstr>POBLACIÓN Y MUESTRA</vt:lpstr>
      <vt:lpstr>INSTRUMENTOS</vt:lpstr>
      <vt:lpstr>PRESENTACIÓN DE RESULTADOS</vt:lpstr>
      <vt:lpstr>ANÁLISIS DE LOS EJERCICIOS DE GIMNASIO</vt:lpstr>
      <vt:lpstr>ANÁLISIS DE LOS EJERCICIOS DE GIMNASIO</vt:lpstr>
      <vt:lpstr>ANÁLISIS DE LOS EJERCICIOS DE GIMNASIO</vt:lpstr>
      <vt:lpstr>ANÁLISIS DE EJECUCIÓN TÉCNICA</vt:lpstr>
      <vt:lpstr>ANÁLISIS DE EJECUCIÓN TÉCNICA</vt:lpstr>
      <vt:lpstr>RESUMEN DE EJECUCIÓN TÉCNICA</vt:lpstr>
      <vt:lpstr>EJECUCIÓN TÉCNICA</vt:lpstr>
      <vt:lpstr>ANÁLISIS DE VOLUMEN DE ENTRENAMIENTO</vt:lpstr>
      <vt:lpstr>ANÁLISIS DE VOLUMEN DE ENTRENAMIENTO</vt:lpstr>
      <vt:lpstr>Presentación de PowerPoint</vt:lpstr>
      <vt:lpstr>ANÁLISIS DE VOLUMEN DE ENTRENAMIENTO</vt:lpstr>
      <vt:lpstr>ANÁLISIS DE VOLUMEN DE ENTRENAMIENTO</vt:lpstr>
      <vt:lpstr>ANÁLISIS DE VOLUMEN DE ENTRENAMIENTO</vt:lpstr>
      <vt:lpstr>FACTOR BIOMECÁNICO</vt:lpstr>
      <vt:lpstr>FACTOR BIOMECÁNICO</vt:lpstr>
      <vt:lpstr>FACTOR BIOMECÁNICO</vt:lpstr>
      <vt:lpstr>FACTOR BIOMECÁNICO</vt:lpstr>
      <vt:lpstr>Presentación de PowerPoint</vt:lpstr>
      <vt:lpstr>Presentación de PowerPoint</vt:lpstr>
      <vt:lpstr>ANÁLISIS DE LA ENCUESTA</vt:lpstr>
      <vt:lpstr>1. ¿Ha sufrido algún tipo de lesión?</vt:lpstr>
      <vt:lpstr>2. ¿Ha sufrido alguna lesión de rodilla?</vt:lpstr>
      <vt:lpstr>3. ¿Qué tipo de lesión de rodilla ha tenido?</vt:lpstr>
      <vt:lpstr>4. ¿En qué pierna ha sufrido alguna lesión de las mencionadas anteriormente?</vt:lpstr>
      <vt:lpstr>5. ¿Se lesiona con frecuencia?</vt:lpstr>
      <vt:lpstr>6. ¿Actualmente tiene alguna molestia en su(s) rodilla(s)?</vt:lpstr>
      <vt:lpstr>7. ¿Ha tenido alguna intervención quirúrgica en alguna de sus rodillas?</vt:lpstr>
      <vt:lpstr>8. ¿A qué cree usted que se debe las lesiones de rodilla?</vt:lpstr>
      <vt:lpstr>9. ¿Practica horas extra fuera del entrenamiento habitual en el gimnasio?</vt:lpstr>
      <vt:lpstr>10. Si usted practicase horas extras fuera del entrenamiento habitual. ¿Trabajaría bajo guía técnica o por su cuenta?</vt:lpstr>
      <vt:lpstr>11. ¿Ha sufrido algún tipo de dolor o molestia en su rodilla(s) que no le permita desenvolverse correctamente en el entrenamiento después de ir al gimnasio?</vt:lpstr>
      <vt:lpstr>UNIFICACIÓN DE RESULTADOS</vt:lpstr>
      <vt:lpstr>RIESGO DE LESIÓN</vt:lpstr>
      <vt:lpstr>SEGREGACIÓN DE PREGUNTAS</vt:lpstr>
      <vt:lpstr>Presentación de PowerPoint</vt:lpstr>
      <vt:lpstr>ANÁLISIS DE CORRELACIÓN</vt:lpstr>
      <vt:lpstr>Presentación de PowerPoint</vt:lpstr>
      <vt:lpstr>CONCLUSIONES</vt:lpstr>
      <vt:lpstr>RECOMENDACIONES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mac</dc:creator>
  <cp:lastModifiedBy>DELL-PC</cp:lastModifiedBy>
  <cp:revision>84</cp:revision>
  <dcterms:created xsi:type="dcterms:W3CDTF">2013-08-24T15:01:44Z</dcterms:created>
  <dcterms:modified xsi:type="dcterms:W3CDTF">2013-09-18T05:12:13Z</dcterms:modified>
</cp:coreProperties>
</file>