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52" r:id="rId1"/>
  </p:sldMasterIdLst>
  <p:notesMasterIdLst>
    <p:notesMasterId r:id="rId38"/>
  </p:notesMasterIdLst>
  <p:sldIdLst>
    <p:sldId id="256" r:id="rId2"/>
    <p:sldId id="257" r:id="rId3"/>
    <p:sldId id="258" r:id="rId4"/>
    <p:sldId id="259" r:id="rId5"/>
    <p:sldId id="267" r:id="rId6"/>
    <p:sldId id="260" r:id="rId7"/>
    <p:sldId id="261" r:id="rId8"/>
    <p:sldId id="262" r:id="rId9"/>
    <p:sldId id="263" r:id="rId10"/>
    <p:sldId id="264" r:id="rId11"/>
    <p:sldId id="268" r:id="rId12"/>
    <p:sldId id="269" r:id="rId13"/>
    <p:sldId id="270" r:id="rId14"/>
    <p:sldId id="271" r:id="rId15"/>
    <p:sldId id="272" r:id="rId16"/>
    <p:sldId id="273" r:id="rId17"/>
    <p:sldId id="293" r:id="rId18"/>
    <p:sldId id="276" r:id="rId19"/>
    <p:sldId id="277" r:id="rId20"/>
    <p:sldId id="280" r:id="rId21"/>
    <p:sldId id="296" r:id="rId22"/>
    <p:sldId id="278" r:id="rId23"/>
    <p:sldId id="297" r:id="rId24"/>
    <p:sldId id="298" r:id="rId25"/>
    <p:sldId id="279" r:id="rId26"/>
    <p:sldId id="281" r:id="rId27"/>
    <p:sldId id="282" r:id="rId28"/>
    <p:sldId id="299" r:id="rId29"/>
    <p:sldId id="300" r:id="rId30"/>
    <p:sldId id="285" r:id="rId31"/>
    <p:sldId id="284" r:id="rId32"/>
    <p:sldId id="301" r:id="rId33"/>
    <p:sldId id="283" r:id="rId34"/>
    <p:sldId id="286" r:id="rId35"/>
    <p:sldId id="289" r:id="rId36"/>
    <p:sldId id="294" r:id="rId3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6050" autoAdjust="0"/>
  </p:normalViewPr>
  <p:slideViewPr>
    <p:cSldViewPr>
      <p:cViewPr varScale="1">
        <p:scale>
          <a:sx n="63" d="100"/>
          <a:sy n="63" d="100"/>
        </p:scale>
        <p:origin x="-15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FF777E-1C04-483C-9C1E-C8219D7AA9CB}" type="datetimeFigureOut">
              <a:rPr lang="es-EC" smtClean="0"/>
              <a:pPr/>
              <a:t>2012-10-26</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BAA369-248E-4038-928B-7BD37CEC0A66}"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Ver relación</a:t>
            </a:r>
            <a:endParaRPr lang="es-EC" dirty="0"/>
          </a:p>
        </p:txBody>
      </p:sp>
      <p:sp>
        <p:nvSpPr>
          <p:cNvPr id="4" name="3 Marcador de número de diapositiva"/>
          <p:cNvSpPr>
            <a:spLocks noGrp="1"/>
          </p:cNvSpPr>
          <p:nvPr>
            <p:ph type="sldNum" sz="quarter" idx="10"/>
          </p:nvPr>
        </p:nvSpPr>
        <p:spPr/>
        <p:txBody>
          <a:bodyPr/>
          <a:lstStyle/>
          <a:p>
            <a:fld id="{A7BAA369-248E-4038-928B-7BD37CEC0A66}" type="slidenum">
              <a:rPr lang="es-EC" smtClean="0"/>
              <a:pPr/>
              <a:t>7</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Crecimiento:</a:t>
            </a:r>
            <a:r>
              <a:rPr lang="es-EC" baseline="0" dirty="0" smtClean="0"/>
              <a:t> Cooperativas – 180%, Bancos – 113%, Mutualistas – 62%</a:t>
            </a:r>
            <a:endParaRPr lang="es-EC" dirty="0"/>
          </a:p>
        </p:txBody>
      </p:sp>
      <p:sp>
        <p:nvSpPr>
          <p:cNvPr id="4" name="3 Marcador de número de diapositiva"/>
          <p:cNvSpPr>
            <a:spLocks noGrp="1"/>
          </p:cNvSpPr>
          <p:nvPr>
            <p:ph type="sldNum" sz="quarter" idx="10"/>
          </p:nvPr>
        </p:nvSpPr>
        <p:spPr/>
        <p:txBody>
          <a:bodyPr/>
          <a:lstStyle/>
          <a:p>
            <a:fld id="{A7BAA369-248E-4038-928B-7BD37CEC0A66}" type="slidenum">
              <a:rPr lang="es-EC" smtClean="0"/>
              <a:pPr/>
              <a:t>9</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No se considera</a:t>
            </a:r>
            <a:r>
              <a:rPr lang="es-EC" baseline="0" dirty="0" smtClean="0"/>
              <a:t> </a:t>
            </a:r>
            <a:r>
              <a:rPr lang="es-EC" baseline="0" dirty="0" err="1" smtClean="0"/>
              <a:t>originación</a:t>
            </a:r>
            <a:r>
              <a:rPr lang="es-EC" baseline="0" dirty="0" smtClean="0"/>
              <a:t> del BIESS. 750 millones anuales aprox.</a:t>
            </a:r>
            <a:endParaRPr lang="es-EC" dirty="0"/>
          </a:p>
        </p:txBody>
      </p:sp>
      <p:sp>
        <p:nvSpPr>
          <p:cNvPr id="4" name="3 Marcador de número de diapositiva"/>
          <p:cNvSpPr>
            <a:spLocks noGrp="1"/>
          </p:cNvSpPr>
          <p:nvPr>
            <p:ph type="sldNum" sz="quarter" idx="10"/>
          </p:nvPr>
        </p:nvSpPr>
        <p:spPr/>
        <p:txBody>
          <a:bodyPr/>
          <a:lstStyle/>
          <a:p>
            <a:fld id="{A7BAA369-248E-4038-928B-7BD37CEC0A66}" type="slidenum">
              <a:rPr lang="es-EC" smtClean="0"/>
              <a:pPr/>
              <a:t>10</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Estas calificaciones se dan debido a la buena calidad de la cartera y a</a:t>
            </a:r>
            <a:r>
              <a:rPr lang="es-EC" baseline="0" dirty="0" smtClean="0"/>
              <a:t> los mecanismos de garantía utilizados</a:t>
            </a:r>
            <a:endParaRPr lang="es-EC" dirty="0"/>
          </a:p>
        </p:txBody>
      </p:sp>
      <p:sp>
        <p:nvSpPr>
          <p:cNvPr id="4" name="3 Marcador de número de diapositiva"/>
          <p:cNvSpPr>
            <a:spLocks noGrp="1"/>
          </p:cNvSpPr>
          <p:nvPr>
            <p:ph type="sldNum" sz="quarter" idx="10"/>
          </p:nvPr>
        </p:nvSpPr>
        <p:spPr/>
        <p:txBody>
          <a:bodyPr/>
          <a:lstStyle/>
          <a:p>
            <a:fld id="{A7BAA369-248E-4038-928B-7BD37CEC0A66}" type="slidenum">
              <a:rPr lang="es-EC" smtClean="0"/>
              <a:pPr/>
              <a:t>15</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A7BAA369-248E-4038-928B-7BD37CEC0A66}" type="slidenum">
              <a:rPr lang="es-EC" smtClean="0"/>
              <a:pPr/>
              <a:t>36</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8" name="7 Marcador de número de diapositiva"/>
          <p:cNvSpPr>
            <a:spLocks noGrp="1"/>
          </p:cNvSpPr>
          <p:nvPr>
            <p:ph type="sldNum" sz="quarter" idx="11"/>
          </p:nvPr>
        </p:nvSpPr>
        <p:spPr/>
        <p:txBody>
          <a:bodyPr/>
          <a:lstStyle/>
          <a:p>
            <a:fld id="{9492D70F-EFAB-4DFF-9B75-BFF8A9F3FA5F}" type="slidenum">
              <a:rPr lang="es-EC" smtClean="0"/>
              <a:pPr/>
              <a:t>‹Nº›</a:t>
            </a:fld>
            <a:endParaRPr lang="es-EC"/>
          </a:p>
        </p:txBody>
      </p:sp>
      <p:sp>
        <p:nvSpPr>
          <p:cNvPr id="9" name="8 Marcador de pie de página"/>
          <p:cNvSpPr>
            <a:spLocks noGrp="1"/>
          </p:cNvSpPr>
          <p:nvPr>
            <p:ph type="ftr" sz="quarter" idx="12"/>
          </p:nvPr>
        </p:nvSpPr>
        <p:spPr/>
        <p:txBody>
          <a:bodyPr/>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E5B41BC-4A49-487D-AAC0-49B08EF8E884}" type="datetimeFigureOut">
              <a:rPr lang="es-EC" smtClean="0"/>
              <a:pPr/>
              <a:t>2012-10-26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156448" y="6422064"/>
            <a:ext cx="762000" cy="365125"/>
          </a:xfrm>
        </p:spPr>
        <p:txBody>
          <a:bodyPr/>
          <a:lstStyle/>
          <a:p>
            <a:fld id="{9492D70F-EFAB-4DFF-9B75-BFF8A9F3FA5F}"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3E5B41BC-4A49-487D-AAC0-49B08EF8E884}" type="datetimeFigureOut">
              <a:rPr lang="es-EC" smtClean="0"/>
              <a:pPr/>
              <a:t>2012-10-26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9492D70F-EFAB-4DFF-9B75-BFF8A9F3FA5F}"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E5B41BC-4A49-487D-AAC0-49B08EF8E884}" type="datetimeFigureOut">
              <a:rPr lang="es-EC" smtClean="0"/>
              <a:pPr/>
              <a:t>2012-10-26</a:t>
            </a:fld>
            <a:endParaRPr lang="es-EC"/>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C"/>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492D70F-EFAB-4DFF-9B75-BFF8A9F3FA5F}"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oleObject" Target="Originaci&#243;n%20Cartera%20Vivienda.xlsx!Participaci&#243;n!F1C1:F12C11" TargetMode="External"/><Relationship Id="rId4" Type="http://schemas.openxmlformats.org/officeDocument/2006/relationships/oleObject" Target="Desarrollo%201.docx"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Balances%20MUPI.xlsx!Estructura%20Financiera!%5bBalances%20MUPI.xlsx%5dEstructura%20Financiera%202%20Gr&#225;fico" TargetMode="Externa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Balances%20MUPI.xlsx!Estructura%20Financiera!%5bBalances%20MUPI.xlsx%5dEstructura%20Financiera%203%20Gr&#225;fico"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Balances%20MUPI.xlsx!Estructura%20Financiera!%5bBalances%20MUPI.xlsx%5dEstructura%20Financiera%205%20Gr&#225;fico" TargetMode="Externa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Balances%20MUPI.xlsx!Estructura%20Financiera!%5bBalances%20MUPI.xlsx%5dEstructura%20Financiera%206%20Gr&#225;fico"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oleObject" Target="Ventas%20de%20Cartera%20-%20FIMUPIs.xlsx!Calificaci&#243;n-Caracter&#237;sticas!F38C10:F45C18" TargetMode="External"/><Relationship Id="rId4" Type="http://schemas.openxmlformats.org/officeDocument/2006/relationships/oleObject" Target="Ventas%20de%20Cartera%20-%20FIMUPIs.xlsx!Calificaci&#243;n-Caracter&#237;sticas!F16C1:F25C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3" Type="http://schemas.openxmlformats.org/officeDocument/2006/relationships/oleObject" Target="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3" Type="http://schemas.openxmlformats.org/officeDocument/2006/relationships/oleObject" Target="file:///C:\Documents%20and%20Settings\XavierL\Mis%20documentos\Asistente%20Financiero\MFE\Titularizaci&#243;n%20Julio%202012\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13.vml"/></Relationships>
</file>

<file path=ppt/slides/_rels/slide22.xml.rels><?xml version="1.0" encoding="UTF-8" standalone="yes"?>
<Relationships xmlns="http://schemas.openxmlformats.org/package/2006/relationships"><Relationship Id="rId3" Type="http://schemas.openxmlformats.org/officeDocument/2006/relationships/oleObject" Target="Desarrollo%201.docx" TargetMode="External"/><Relationship Id="rId2" Type="http://schemas.openxmlformats.org/officeDocument/2006/relationships/slideLayout" Target="../slideLayouts/slideLayout1.xml"/><Relationship Id="rId1" Type="http://schemas.openxmlformats.org/officeDocument/2006/relationships/vmlDrawing" Target="../drawings/vmlDrawing1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Cuentas%20de%20Cartera.xlsx!Flujo%20Sin%20Titularizaci&#243;n!F2C1:F15C14" TargetMode="External"/><Relationship Id="rId2" Type="http://schemas.openxmlformats.org/officeDocument/2006/relationships/slideLayout" Target="../slideLayouts/slideLayout1.xml"/><Relationship Id="rId1" Type="http://schemas.openxmlformats.org/officeDocument/2006/relationships/vmlDrawing" Target="../drawings/vmlDrawing15.vml"/></Relationships>
</file>

<file path=ppt/slides/_rels/slide26.xml.rels><?xml version="1.0" encoding="UTF-8" standalone="yes"?>
<Relationships xmlns="http://schemas.openxmlformats.org/package/2006/relationships"><Relationship Id="rId3" Type="http://schemas.openxmlformats.org/officeDocument/2006/relationships/oleObject" Target="Cuentas%20de%20Cartera.xlsx!Flujo%20Titularizaci&#243;n!F2C1:F30C14" TargetMode="External"/><Relationship Id="rId2" Type="http://schemas.openxmlformats.org/officeDocument/2006/relationships/slideLayout" Target="../slideLayouts/slideLayout1.xml"/><Relationship Id="rId1" Type="http://schemas.openxmlformats.org/officeDocument/2006/relationships/vmlDrawing" Target="../drawings/vmlDrawing16.vml"/></Relationships>
</file>

<file path=ppt/slides/_rels/slide27.xml.rels><?xml version="1.0" encoding="UTF-8" standalone="yes"?>
<Relationships xmlns="http://schemas.openxmlformats.org/package/2006/relationships"><Relationship Id="rId3" Type="http://schemas.openxmlformats.org/officeDocument/2006/relationships/oleObject" Target="Cuentas%20de%20Cartera.xlsx!Flujo%20Consolidado!F2C1:F34C14" TargetMode="External"/><Relationship Id="rId2" Type="http://schemas.openxmlformats.org/officeDocument/2006/relationships/slideLayout" Target="../slideLayouts/slideLayout1.xml"/><Relationship Id="rId1" Type="http://schemas.openxmlformats.org/officeDocument/2006/relationships/vmlDrawing" Target="../drawings/vmlDrawing17.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Balances%20MUPI.xlsx!Proyecci&#243;n%20PT%20-%20Sin%20Titularizac!F1C16:F13C22" TargetMode="External"/><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1.xml.rels><?xml version="1.0" encoding="UTF-8" standalone="yes"?>
<Relationships xmlns="http://schemas.openxmlformats.org/package/2006/relationships"><Relationship Id="rId3" Type="http://schemas.openxmlformats.org/officeDocument/2006/relationships/oleObject" Target="Balances%20MUPI.xlsx!Proyecci&#243;n%20PT%20-%20Con%20Titularizac!F1C16:F13C22" TargetMode="External"/><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Liquidez%20-%20Fondos%20Disponibles.xlsx!pRESENTACI&#211;N!%5bLiquidez%20-%20Fondos%20Disponibles.xlsx%5dpRESENTACI&#211;N%201%20Gr&#225;fico"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Liquidez%20-%20Obligaciones%20con%20el%20P&#250;blico.xlsx!PRESENTACI&#211;N!%5bLiquidez%20-%20Obligaciones%20con%20el%20P&#250;blico.xlsx%5dPRESENTACI&#211;N%201%20Gr&#225;fico" TargetMode="External"/><Relationship Id="rId4" Type="http://schemas.openxmlformats.org/officeDocument/2006/relationships/oleObject" Target="Liquidez%20-%20Inversiones.xlsx!PRESENTACI&#211;N!%5bLiquidez%20-%20Inversiones.xlsx%5dPRESENTACI&#211;N%201%20Gr&#225;fico"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Liquidez%20-%20Consolidado.xlsx!PRESENTACI&#211;N!%5bLiquidez%20-%20Consolidado.xlsx%5dPRESENTACI&#211;N%201%20Gr&#225;fico" TargetMode="External"/></Relationships>
</file>

<file path=ppt/slides/_rels/slide8.xml.rels><?xml version="1.0" encoding="UTF-8" standalone="yes"?>
<Relationships xmlns="http://schemas.openxmlformats.org/package/2006/relationships"><Relationship Id="rId3" Type="http://schemas.openxmlformats.org/officeDocument/2006/relationships/oleObject" Target="PIB%20Ecuador.xlsx!Gr&#225;ficos!%5bPIB%20Ecuador.xlsx%5dGr&#225;ficos%204%20Gr&#225;fico" TargetMode="Externa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PIB%20Ecuador.xlsx!Gr&#225;ficos!%5bPIB%20Ecuador.xlsx%5dGr&#225;ficos%203%20Gr&#225;fico"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oleObject" Target="Originaci&#243;n%20Cartera%20Vivienda.xlsx!Gr&#225;ficos!%5bOriginaci&#243;n%20Cartera%20Vivienda.xlsx%5dGr&#225;ficos%202%20Gr&#225;fico" TargetMode="External"/><Relationship Id="rId4" Type="http://schemas.openxmlformats.org/officeDocument/2006/relationships/oleObject" Target="Originaci&#243;n%20Cartera%20Vivienda.xlsx!Gr&#225;ficos!%5bOriginaci&#243;n%20Cartera%20Vivienda.xlsx%5dGr&#225;ficos%201%20Gr&#225;fi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1857364"/>
            <a:ext cx="8429684" cy="1384995"/>
          </a:xfrm>
          <a:prstGeom prst="rect">
            <a:avLst/>
          </a:prstGeom>
        </p:spPr>
        <p:txBody>
          <a:bodyPr wrap="square">
            <a:spAutoFit/>
          </a:bodyPr>
          <a:lstStyle/>
          <a:p>
            <a:pPr algn="ctr"/>
            <a:r>
              <a:rPr lang="es-ES" sz="2800" dirty="0"/>
              <a:t>Análisis sobre la continuidad e impacto de la estrategia institucional de Titularización de Cartera Hipotecaria dentro de Mutualista Pichincha</a:t>
            </a:r>
            <a:endParaRPr lang="es-EC" sz="2800" dirty="0"/>
          </a:p>
        </p:txBody>
      </p:sp>
      <p:sp>
        <p:nvSpPr>
          <p:cNvPr id="5" name="4 Rectángulo"/>
          <p:cNvSpPr/>
          <p:nvPr/>
        </p:nvSpPr>
        <p:spPr>
          <a:xfrm>
            <a:off x="285720" y="3968313"/>
            <a:ext cx="8429684" cy="2246769"/>
          </a:xfrm>
          <a:prstGeom prst="rect">
            <a:avLst/>
          </a:prstGeom>
        </p:spPr>
        <p:txBody>
          <a:bodyPr wrap="square">
            <a:spAutoFit/>
          </a:bodyPr>
          <a:lstStyle/>
          <a:p>
            <a:pPr algn="ctr"/>
            <a:r>
              <a:rPr lang="es-ES" sz="2400" dirty="0" smtClean="0"/>
              <a:t>Xavier O. Larreátegui Maldonado</a:t>
            </a:r>
          </a:p>
          <a:p>
            <a:pPr algn="ctr"/>
            <a:endParaRPr lang="es-ES" sz="2800" dirty="0" smtClean="0"/>
          </a:p>
          <a:p>
            <a:pPr algn="ctr"/>
            <a:endParaRPr lang="es-ES" sz="2800" dirty="0" smtClean="0"/>
          </a:p>
          <a:p>
            <a:pPr algn="ctr"/>
            <a:r>
              <a:rPr lang="es-ES" sz="2800" dirty="0" smtClean="0"/>
              <a:t>Maestría de Finanzas Empresariales (MFE VII)</a:t>
            </a:r>
          </a:p>
          <a:p>
            <a:pPr algn="ctr"/>
            <a:r>
              <a:rPr lang="es-ES" sz="2800" dirty="0" smtClean="0"/>
              <a:t>Octubre 2012</a:t>
            </a:r>
            <a:endParaRPr lang="es-EC" sz="2800" dirty="0"/>
          </a:p>
        </p:txBody>
      </p:sp>
      <p:sp>
        <p:nvSpPr>
          <p:cNvPr id="6" name="5 Rectángulo"/>
          <p:cNvSpPr/>
          <p:nvPr/>
        </p:nvSpPr>
        <p:spPr>
          <a:xfrm>
            <a:off x="438120" y="455993"/>
            <a:ext cx="8429684" cy="615553"/>
          </a:xfrm>
          <a:prstGeom prst="rect">
            <a:avLst/>
          </a:prstGeom>
        </p:spPr>
        <p:txBody>
          <a:bodyPr wrap="square">
            <a:spAutoFit/>
          </a:bodyPr>
          <a:lstStyle/>
          <a:p>
            <a:pPr algn="ctr"/>
            <a:r>
              <a:rPr lang="es-ES" sz="3400" dirty="0" smtClean="0"/>
              <a:t>ESCUELA POLITÉCNICA DEL EJÉRCITO</a:t>
            </a:r>
            <a:endParaRPr lang="es-EC" sz="3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3" name="Object 3"/>
          <p:cNvGraphicFramePr>
            <a:graphicFrameLocks noChangeAspect="1"/>
          </p:cNvGraphicFramePr>
          <p:nvPr/>
        </p:nvGraphicFramePr>
        <p:xfrm>
          <a:off x="500034" y="3806143"/>
          <a:ext cx="4071966" cy="2766129"/>
        </p:xfrm>
        <a:graphic>
          <a:graphicData uri="http://schemas.openxmlformats.org/presentationml/2006/ole">
            <p:oleObj spid="_x0000_s5123" name="Documento" r:id="rId4" imgW="4859216" imgH="2767478" progId="Word.Document.12">
              <p:link updateAutomatic="1"/>
            </p:oleObj>
          </a:graphicData>
        </a:graphic>
      </p:graphicFrame>
      <p:sp>
        <p:nvSpPr>
          <p:cNvPr id="5" name="4 CuadroTexto"/>
          <p:cNvSpPr txBox="1"/>
          <p:nvPr/>
        </p:nvSpPr>
        <p:spPr>
          <a:xfrm>
            <a:off x="857224" y="142852"/>
            <a:ext cx="7429552" cy="523220"/>
          </a:xfrm>
          <a:prstGeom prst="rect">
            <a:avLst/>
          </a:prstGeom>
          <a:noFill/>
        </p:spPr>
        <p:txBody>
          <a:bodyPr wrap="square" rtlCol="0">
            <a:spAutoFit/>
          </a:bodyPr>
          <a:lstStyle/>
          <a:p>
            <a:r>
              <a:rPr lang="es-EC" sz="2800" b="1" dirty="0" smtClean="0"/>
              <a:t>ORIGINACIÓN DE CARTERA DE VIVIENDA</a:t>
            </a:r>
            <a:endParaRPr lang="es-EC" sz="2800" b="1" dirty="0"/>
          </a:p>
        </p:txBody>
      </p:sp>
      <p:graphicFrame>
        <p:nvGraphicFramePr>
          <p:cNvPr id="5125" name="Object 5"/>
          <p:cNvGraphicFramePr>
            <a:graphicFrameLocks noChangeAspect="1"/>
          </p:cNvGraphicFramePr>
          <p:nvPr/>
        </p:nvGraphicFramePr>
        <p:xfrm>
          <a:off x="500034" y="928670"/>
          <a:ext cx="8072494" cy="2643206"/>
        </p:xfrm>
        <a:graphic>
          <a:graphicData uri="http://schemas.openxmlformats.org/presentationml/2006/ole">
            <p:oleObj spid="_x0000_s5125" name="Worksheet" r:id="rId5" imgW="5753100" imgH="2314475" progId="Excel.Sheet.8">
              <p:link updateAutomatic="1"/>
            </p:oleObj>
          </a:graphicData>
        </a:graphic>
      </p:graphicFrame>
      <p:sp>
        <p:nvSpPr>
          <p:cNvPr id="6" name="5 CuadroTexto"/>
          <p:cNvSpPr txBox="1"/>
          <p:nvPr/>
        </p:nvSpPr>
        <p:spPr>
          <a:xfrm>
            <a:off x="4714876" y="3929066"/>
            <a:ext cx="4214842" cy="2862322"/>
          </a:xfrm>
          <a:prstGeom prst="rect">
            <a:avLst/>
          </a:prstGeom>
          <a:noFill/>
        </p:spPr>
        <p:txBody>
          <a:bodyPr wrap="square" rtlCol="0">
            <a:spAutoFit/>
          </a:bodyPr>
          <a:lstStyle/>
          <a:p>
            <a:pPr algn="just"/>
            <a:r>
              <a:rPr lang="es-EC" dirty="0" smtClean="0"/>
              <a:t>En el año 2011 el BIESS originó aproximadamente $ 740 millones. Por su parte, el resto del Sistema Financiero estuvo cerca de los $ 700 millones, frente a los aproximadamente $ 690 millones alcanzados en el 2010.</a:t>
            </a:r>
          </a:p>
          <a:p>
            <a:pPr algn="just"/>
            <a:endParaRPr lang="es-EC" dirty="0" smtClean="0"/>
          </a:p>
          <a:p>
            <a:pPr algn="just"/>
            <a:r>
              <a:rPr lang="es-EC" dirty="0" smtClean="0"/>
              <a:t>En el presente año el BIESS tiene alrededor del 55% de participación en colocación de cartera de Vivienda.</a:t>
            </a:r>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52" y="142852"/>
            <a:ext cx="8929718" cy="492443"/>
          </a:xfrm>
          <a:prstGeom prst="rect">
            <a:avLst/>
          </a:prstGeom>
          <a:noFill/>
        </p:spPr>
        <p:txBody>
          <a:bodyPr wrap="square" rtlCol="0">
            <a:spAutoFit/>
          </a:bodyPr>
          <a:lstStyle/>
          <a:p>
            <a:r>
              <a:rPr lang="es-EC" sz="2600" b="1" dirty="0" smtClean="0"/>
              <a:t>ESTRUCTURA FINANCIERA MUTUALISTA PICHINCHA</a:t>
            </a:r>
            <a:endParaRPr lang="es-EC" sz="2600" b="1" dirty="0"/>
          </a:p>
        </p:txBody>
      </p:sp>
      <p:graphicFrame>
        <p:nvGraphicFramePr>
          <p:cNvPr id="7172" name="Object 4"/>
          <p:cNvGraphicFramePr>
            <a:graphicFrameLocks noChangeAspect="1"/>
          </p:cNvGraphicFramePr>
          <p:nvPr/>
        </p:nvGraphicFramePr>
        <p:xfrm>
          <a:off x="214319" y="952502"/>
          <a:ext cx="5286375" cy="2762250"/>
        </p:xfrm>
        <a:graphic>
          <a:graphicData uri="http://schemas.openxmlformats.org/presentationml/2006/ole">
            <p:oleObj spid="_x0000_s7172" name="Worksheet" r:id="rId3" imgW="5286275" imgH="2762451" progId="Excel.Sheet.8">
              <p:link updateAutomatic="1"/>
            </p:oleObj>
          </a:graphicData>
        </a:graphic>
      </p:graphicFrame>
      <p:graphicFrame>
        <p:nvGraphicFramePr>
          <p:cNvPr id="7173" name="Object 5"/>
          <p:cNvGraphicFramePr>
            <a:graphicFrameLocks noChangeAspect="1"/>
          </p:cNvGraphicFramePr>
          <p:nvPr/>
        </p:nvGraphicFramePr>
        <p:xfrm>
          <a:off x="4338668" y="3881460"/>
          <a:ext cx="4591050" cy="2762250"/>
        </p:xfrm>
        <a:graphic>
          <a:graphicData uri="http://schemas.openxmlformats.org/presentationml/2006/ole">
            <p:oleObj spid="_x0000_s7173" name="Worksheet" r:id="rId4" imgW="4591251" imgH="2762451" progId="Excel.Sheet.8">
              <p:link updateAutomatic="1"/>
            </p:oleObj>
          </a:graphicData>
        </a:graphic>
      </p:graphicFrame>
      <p:sp>
        <p:nvSpPr>
          <p:cNvPr id="5" name="4 CuadroTexto"/>
          <p:cNvSpPr txBox="1"/>
          <p:nvPr/>
        </p:nvSpPr>
        <p:spPr>
          <a:xfrm>
            <a:off x="5643570" y="1576976"/>
            <a:ext cx="3357554" cy="923330"/>
          </a:xfrm>
          <a:prstGeom prst="rect">
            <a:avLst/>
          </a:prstGeom>
          <a:noFill/>
        </p:spPr>
        <p:txBody>
          <a:bodyPr wrap="square" rtlCol="0">
            <a:spAutoFit/>
          </a:bodyPr>
          <a:lstStyle/>
          <a:p>
            <a:pPr algn="just"/>
            <a:r>
              <a:rPr lang="es-EC" dirty="0" smtClean="0"/>
              <a:t>Históricamente el porcentaje de participación del Patrimonio  ha estado entre el 7% y 8% .</a:t>
            </a:r>
            <a:endParaRPr lang="es-EC" dirty="0"/>
          </a:p>
        </p:txBody>
      </p:sp>
      <p:sp>
        <p:nvSpPr>
          <p:cNvPr id="6" name="5 CuadroTexto"/>
          <p:cNvSpPr txBox="1"/>
          <p:nvPr/>
        </p:nvSpPr>
        <p:spPr>
          <a:xfrm>
            <a:off x="214282" y="4572008"/>
            <a:ext cx="3643306" cy="1477328"/>
          </a:xfrm>
          <a:prstGeom prst="rect">
            <a:avLst/>
          </a:prstGeom>
          <a:noFill/>
        </p:spPr>
        <p:txBody>
          <a:bodyPr wrap="square" rtlCol="0">
            <a:spAutoFit/>
          </a:bodyPr>
          <a:lstStyle/>
          <a:p>
            <a:pPr algn="just"/>
            <a:r>
              <a:rPr lang="es-EC" dirty="0" smtClean="0"/>
              <a:t>Por la naturaleza de la empresa, la Cartera de Créditos supera el 64% del Total de Activos lo cual confirma la importancia de su manejo.</a:t>
            </a:r>
            <a:endParaRPr lang="es-EC"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 name="Object 4"/>
          <p:cNvGraphicFramePr>
            <a:graphicFrameLocks noChangeAspect="1"/>
          </p:cNvGraphicFramePr>
          <p:nvPr/>
        </p:nvGraphicFramePr>
        <p:xfrm>
          <a:off x="142844" y="928670"/>
          <a:ext cx="4591050" cy="2762250"/>
        </p:xfrm>
        <a:graphic>
          <a:graphicData uri="http://schemas.openxmlformats.org/presentationml/2006/ole">
            <p:oleObj spid="_x0000_s8196" name="Worksheet" r:id="rId3" imgW="4591251" imgH="2762451" progId="Excel.Sheet.8">
              <p:link updateAutomatic="1"/>
            </p:oleObj>
          </a:graphicData>
        </a:graphic>
      </p:graphicFrame>
      <p:graphicFrame>
        <p:nvGraphicFramePr>
          <p:cNvPr id="8197" name="Object 5"/>
          <p:cNvGraphicFramePr>
            <a:graphicFrameLocks noChangeAspect="1"/>
          </p:cNvGraphicFramePr>
          <p:nvPr/>
        </p:nvGraphicFramePr>
        <p:xfrm>
          <a:off x="4500562" y="3857628"/>
          <a:ext cx="4429156" cy="2762250"/>
        </p:xfrm>
        <a:graphic>
          <a:graphicData uri="http://schemas.openxmlformats.org/presentationml/2006/ole">
            <p:oleObj spid="_x0000_s8197" name="Worksheet" r:id="rId4" imgW="5943600" imgH="2762451" progId="Excel.Sheet.8">
              <p:link updateAutomatic="1"/>
            </p:oleObj>
          </a:graphicData>
        </a:graphic>
      </p:graphicFrame>
      <p:sp>
        <p:nvSpPr>
          <p:cNvPr id="5" name="4 CuadroTexto"/>
          <p:cNvSpPr txBox="1"/>
          <p:nvPr/>
        </p:nvSpPr>
        <p:spPr>
          <a:xfrm>
            <a:off x="5000660" y="1500174"/>
            <a:ext cx="3643306" cy="1754326"/>
          </a:xfrm>
          <a:prstGeom prst="rect">
            <a:avLst/>
          </a:prstGeom>
          <a:noFill/>
        </p:spPr>
        <p:txBody>
          <a:bodyPr wrap="square" rtlCol="0">
            <a:spAutoFit/>
          </a:bodyPr>
          <a:lstStyle/>
          <a:p>
            <a:pPr algn="just"/>
            <a:r>
              <a:rPr lang="es-EC" dirty="0" smtClean="0"/>
              <a:t>Acorde a las características de una Intermediario Financiera, el principal pasivo en su balance son las Obligaciones con el Público. En Mutualista Pichincha superan el 92%.</a:t>
            </a:r>
            <a:endParaRPr lang="es-EC" dirty="0"/>
          </a:p>
        </p:txBody>
      </p:sp>
      <p:sp>
        <p:nvSpPr>
          <p:cNvPr id="6" name="5 CuadroTexto"/>
          <p:cNvSpPr txBox="1"/>
          <p:nvPr/>
        </p:nvSpPr>
        <p:spPr>
          <a:xfrm>
            <a:off x="214282" y="4572008"/>
            <a:ext cx="3786214" cy="1754326"/>
          </a:xfrm>
          <a:prstGeom prst="rect">
            <a:avLst/>
          </a:prstGeom>
          <a:noFill/>
        </p:spPr>
        <p:txBody>
          <a:bodyPr wrap="square" rtlCol="0">
            <a:spAutoFit/>
          </a:bodyPr>
          <a:lstStyle/>
          <a:p>
            <a:pPr algn="just"/>
            <a:r>
              <a:rPr lang="es-EC" dirty="0" smtClean="0"/>
              <a:t>Las Reservas son el componente principal de su </a:t>
            </a:r>
            <a:r>
              <a:rPr lang="es-EC" dirty="0" smtClean="0"/>
              <a:t>Patrimonio (86%), </a:t>
            </a:r>
            <a:r>
              <a:rPr lang="es-EC" dirty="0" smtClean="0"/>
              <a:t>seguido por los Resultados del ejercicio que finalmente se convertirán en Reservas. No existe presencia de Capital Social.</a:t>
            </a:r>
            <a:endParaRPr lang="es-EC" dirty="0"/>
          </a:p>
        </p:txBody>
      </p:sp>
      <p:sp>
        <p:nvSpPr>
          <p:cNvPr id="7" name="6 CuadroTexto"/>
          <p:cNvSpPr txBox="1"/>
          <p:nvPr/>
        </p:nvSpPr>
        <p:spPr>
          <a:xfrm>
            <a:off x="285752" y="142852"/>
            <a:ext cx="8929718" cy="492443"/>
          </a:xfrm>
          <a:prstGeom prst="rect">
            <a:avLst/>
          </a:prstGeom>
          <a:noFill/>
        </p:spPr>
        <p:txBody>
          <a:bodyPr wrap="square" rtlCol="0">
            <a:spAutoFit/>
          </a:bodyPr>
          <a:lstStyle/>
          <a:p>
            <a:r>
              <a:rPr lang="es-EC" sz="2600" b="1" dirty="0" smtClean="0"/>
              <a:t>ESTRUCTURA FINANCIERA MUTUALISTA PICHINCHA</a:t>
            </a:r>
            <a:endParaRPr lang="es-EC" sz="2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71406" y="733425"/>
          <a:ext cx="5557837" cy="2767013"/>
        </p:xfrm>
        <a:graphic>
          <a:graphicData uri="http://schemas.openxmlformats.org/presentationml/2006/ole">
            <p:oleObj spid="_x0000_s9218" name="Documento" r:id="rId3" imgW="5557295" imgH="2767478" progId="Word.Document.12">
              <p:link updateAutomatic="1"/>
            </p:oleObj>
          </a:graphicData>
        </a:graphic>
      </p:graphicFrame>
      <p:graphicFrame>
        <p:nvGraphicFramePr>
          <p:cNvPr id="9219" name="Object 3"/>
          <p:cNvGraphicFramePr>
            <a:graphicFrameLocks noChangeAspect="1"/>
          </p:cNvGraphicFramePr>
          <p:nvPr/>
        </p:nvGraphicFramePr>
        <p:xfrm>
          <a:off x="3443319" y="3786190"/>
          <a:ext cx="5557837" cy="2906713"/>
        </p:xfrm>
        <a:graphic>
          <a:graphicData uri="http://schemas.openxmlformats.org/presentationml/2006/ole">
            <p:oleObj spid="_x0000_s9219" name="Documento" r:id="rId3" imgW="5557295" imgH="2907094" progId="Word.Document.12">
              <p:link updateAutomatic="1"/>
            </p:oleObj>
          </a:graphicData>
        </a:graphic>
      </p:graphicFrame>
      <p:sp>
        <p:nvSpPr>
          <p:cNvPr id="5" name="4 CuadroTexto"/>
          <p:cNvSpPr txBox="1"/>
          <p:nvPr/>
        </p:nvSpPr>
        <p:spPr>
          <a:xfrm>
            <a:off x="5786446" y="1237292"/>
            <a:ext cx="3143240" cy="1477328"/>
          </a:xfrm>
          <a:prstGeom prst="rect">
            <a:avLst/>
          </a:prstGeom>
          <a:noFill/>
        </p:spPr>
        <p:txBody>
          <a:bodyPr wrap="square" rtlCol="0">
            <a:spAutoFit/>
          </a:bodyPr>
          <a:lstStyle/>
          <a:p>
            <a:pPr algn="just"/>
            <a:r>
              <a:rPr lang="es-EC" dirty="0" smtClean="0"/>
              <a:t>La principal fuente de ingresos de la Institución son los Intereses Ganados, representan casi un 60% de sus Ingresos Totales.</a:t>
            </a:r>
            <a:endParaRPr lang="es-EC" dirty="0"/>
          </a:p>
        </p:txBody>
      </p:sp>
      <p:sp>
        <p:nvSpPr>
          <p:cNvPr id="6" name="5 CuadroTexto"/>
          <p:cNvSpPr txBox="1"/>
          <p:nvPr/>
        </p:nvSpPr>
        <p:spPr>
          <a:xfrm>
            <a:off x="142844" y="4380564"/>
            <a:ext cx="3143240" cy="2031325"/>
          </a:xfrm>
          <a:prstGeom prst="rect">
            <a:avLst/>
          </a:prstGeom>
          <a:noFill/>
        </p:spPr>
        <p:txBody>
          <a:bodyPr wrap="square" rtlCol="0">
            <a:spAutoFit/>
          </a:bodyPr>
          <a:lstStyle/>
          <a:p>
            <a:pPr algn="just"/>
            <a:r>
              <a:rPr lang="es-EC" dirty="0" smtClean="0"/>
              <a:t>El mayor volumen de gastos de la empresa  provienen de sus Gastos de Operación, seguidos por los Intereses Pagados derivados de sus diferentes fuentes de fondeo tradicional.</a:t>
            </a:r>
          </a:p>
        </p:txBody>
      </p:sp>
      <p:sp>
        <p:nvSpPr>
          <p:cNvPr id="7" name="6 CuadroTexto"/>
          <p:cNvSpPr txBox="1"/>
          <p:nvPr/>
        </p:nvSpPr>
        <p:spPr>
          <a:xfrm>
            <a:off x="285752" y="142852"/>
            <a:ext cx="8929718" cy="492443"/>
          </a:xfrm>
          <a:prstGeom prst="rect">
            <a:avLst/>
          </a:prstGeom>
          <a:noFill/>
        </p:spPr>
        <p:txBody>
          <a:bodyPr wrap="square" rtlCol="0">
            <a:spAutoFit/>
          </a:bodyPr>
          <a:lstStyle/>
          <a:p>
            <a:r>
              <a:rPr lang="es-EC" sz="2600" b="1" dirty="0" smtClean="0"/>
              <a:t>ESTRUCTURA FINANCIERA MUTUALISTA PICHINCHA</a:t>
            </a:r>
            <a:endParaRPr lang="es-EC" sz="2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cstate="print"/>
          <a:srcRect/>
          <a:stretch>
            <a:fillRect/>
          </a:stretch>
        </p:blipFill>
        <p:spPr bwMode="auto">
          <a:xfrm>
            <a:off x="1500166" y="1500174"/>
            <a:ext cx="5929354" cy="3143272"/>
          </a:xfrm>
          <a:prstGeom prst="rect">
            <a:avLst/>
          </a:prstGeom>
          <a:noFill/>
          <a:ln w="9525">
            <a:noFill/>
            <a:miter lim="800000"/>
            <a:headEnd/>
            <a:tailEnd/>
          </a:ln>
        </p:spPr>
      </p:pic>
      <p:sp>
        <p:nvSpPr>
          <p:cNvPr id="10243" name="Rectangle 3"/>
          <p:cNvSpPr>
            <a:spLocks noChangeArrowheads="1"/>
          </p:cNvSpPr>
          <p:nvPr/>
        </p:nvSpPr>
        <p:spPr bwMode="auto">
          <a:xfrm>
            <a:off x="214282" y="4857760"/>
            <a:ext cx="864396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200" b="1" i="0" u="sng"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MECANISMOS DE GARANTÍA</a:t>
            </a:r>
          </a:p>
          <a:p>
            <a:pPr marL="0" marR="0" lvl="0" indent="0" algn="just" defTabSz="914400" rtl="0" eaLnBrk="1" fontAlgn="base" latinLnBrk="0" hangingPunct="1">
              <a:lnSpc>
                <a:spcPct val="100000"/>
              </a:lnSpc>
              <a:spcBef>
                <a:spcPct val="0"/>
              </a:spcBef>
              <a:spcAft>
                <a:spcPct val="0"/>
              </a:spcAft>
              <a:buClrTx/>
              <a:buSzTx/>
              <a:buFontTx/>
              <a:buNone/>
              <a:tabLst/>
            </a:pPr>
            <a:endParaRPr lang="es-ES" b="1" dirty="0" smtClean="0">
              <a:latin typeface="Book Antiqua" pitchFamily="18" charset="0"/>
              <a:cs typeface="Arial" pitchFamily="34" charset="0"/>
            </a:endParaRPr>
          </a:p>
          <a:p>
            <a:pPr algn="just" fontAlgn="base">
              <a:spcBef>
                <a:spcPct val="0"/>
              </a:spcBef>
              <a:spcAft>
                <a:spcPct val="0"/>
              </a:spcAft>
            </a:pPr>
            <a:r>
              <a:rPr lang="es-ES" sz="2000" b="1" dirty="0" smtClean="0">
                <a:latin typeface="Book Antiqua" pitchFamily="18" charset="0"/>
                <a:ea typeface="Times New Roman" pitchFamily="18" charset="0"/>
                <a:cs typeface="Arial" pitchFamily="34" charset="0"/>
              </a:rPr>
              <a:t>- S</a:t>
            </a:r>
            <a:r>
              <a:rPr lang="es-ES" sz="2000" b="1" dirty="0" smtClean="0" bmk="">
                <a:latin typeface="Book Antiqua" pitchFamily="18" charset="0"/>
                <a:ea typeface="Times New Roman" pitchFamily="18" charset="0"/>
                <a:cs typeface="Arial" pitchFamily="34" charset="0"/>
              </a:rPr>
              <a:t>ubordinación de la Emisión		      - </a:t>
            </a:r>
            <a:r>
              <a:rPr lang="es-ES" sz="2000" b="1" dirty="0" smtClean="0">
                <a:latin typeface="Book Antiqua" pitchFamily="18" charset="0"/>
                <a:ea typeface="Times New Roman" pitchFamily="18" charset="0"/>
                <a:cs typeface="Arial" pitchFamily="34" charset="0"/>
              </a:rPr>
              <a:t>E</a:t>
            </a:r>
            <a:r>
              <a:rPr lang="es-ES" sz="2000" b="1" dirty="0" smtClean="0" bmk="">
                <a:latin typeface="Book Antiqua" pitchFamily="18" charset="0"/>
                <a:ea typeface="Times New Roman" pitchFamily="18" charset="0"/>
                <a:cs typeface="Arial" pitchFamily="34" charset="0"/>
              </a:rPr>
              <a:t>xceso de Flujo de Fondos</a:t>
            </a:r>
          </a:p>
          <a:p>
            <a:pPr algn="just" fontAlgn="base">
              <a:spcBef>
                <a:spcPct val="0"/>
              </a:spcBef>
              <a:spcAft>
                <a:spcPct val="0"/>
              </a:spcAft>
            </a:pPr>
            <a:r>
              <a:rPr lang="es-ES" sz="2000" b="1" dirty="0" smtClean="0">
                <a:latin typeface="Book Antiqua" pitchFamily="18" charset="0"/>
                <a:ea typeface="Times New Roman" pitchFamily="18" charset="0"/>
                <a:cs typeface="Arial" pitchFamily="34" charset="0"/>
              </a:rPr>
              <a:t>- S</a:t>
            </a:r>
            <a:r>
              <a:rPr lang="es-ES" sz="2000" b="1" dirty="0" smtClean="0" bmk="">
                <a:latin typeface="Book Antiqua" pitchFamily="18" charset="0"/>
                <a:ea typeface="Times New Roman" pitchFamily="18" charset="0"/>
                <a:cs typeface="Arial" pitchFamily="34" charset="0"/>
              </a:rPr>
              <a:t>obrecolaterización			      - </a:t>
            </a:r>
            <a:r>
              <a:rPr lang="es-ES" sz="2000" b="1" dirty="0" smtClean="0">
                <a:latin typeface="Book Antiqua" pitchFamily="18" charset="0"/>
                <a:ea typeface="Times New Roman" pitchFamily="18" charset="0"/>
                <a:cs typeface="Arial" pitchFamily="34" charset="0"/>
              </a:rPr>
              <a:t>S</a:t>
            </a:r>
            <a:r>
              <a:rPr lang="es-ES" sz="2000" b="1" dirty="0" smtClean="0" bmk="">
                <a:latin typeface="Book Antiqua" pitchFamily="18" charset="0"/>
                <a:ea typeface="Times New Roman" pitchFamily="18" charset="0"/>
                <a:cs typeface="Arial" pitchFamily="34" charset="0"/>
              </a:rPr>
              <a:t>ustitución de Activos</a:t>
            </a:r>
          </a:p>
          <a:p>
            <a:pPr lvl="0" algn="just" fontAlgn="base">
              <a:spcBef>
                <a:spcPct val="0"/>
              </a:spcBef>
              <a:spcAft>
                <a:spcPct val="0"/>
              </a:spcAft>
            </a:pPr>
            <a:r>
              <a:rPr lang="es-ES" sz="2000" b="1" dirty="0" smtClean="0">
                <a:latin typeface="Book Antiqua" pitchFamily="18" charset="0"/>
                <a:ea typeface="Times New Roman" pitchFamily="18" charset="0"/>
                <a:cs typeface="Arial" pitchFamily="34" charset="0"/>
              </a:rPr>
              <a:t>- G</a:t>
            </a:r>
            <a:r>
              <a:rPr lang="es-ES" sz="2000" b="1" dirty="0" smtClean="0" bmk="">
                <a:latin typeface="Book Antiqua" pitchFamily="18" charset="0"/>
                <a:ea typeface="Times New Roman" pitchFamily="18" charset="0"/>
                <a:cs typeface="Arial" pitchFamily="34" charset="0"/>
              </a:rPr>
              <a:t>arantía Bancaria o Póliza de Seguro	      - </a:t>
            </a:r>
            <a:r>
              <a:rPr lang="es-ES" sz="2000" b="1" dirty="0" smtClean="0">
                <a:latin typeface="Book Antiqua" pitchFamily="18" charset="0"/>
                <a:ea typeface="Times New Roman" pitchFamily="18" charset="0"/>
                <a:cs typeface="Arial" pitchFamily="34" charset="0"/>
              </a:rPr>
              <a:t>F</a:t>
            </a:r>
            <a:r>
              <a:rPr lang="es-ES" sz="2000" b="1" dirty="0" smtClean="0" bmk="">
                <a:latin typeface="Book Antiqua" pitchFamily="18" charset="0"/>
                <a:ea typeface="Times New Roman" pitchFamily="18" charset="0"/>
                <a:cs typeface="Arial" pitchFamily="34" charset="0"/>
              </a:rPr>
              <a:t>ideicomiso de Garantía</a:t>
            </a:r>
            <a:endParaRPr kumimoji="0" lang="es-ES" sz="2000" b="0" i="0" u="none" strike="noStrike" cap="none" normalizeH="0" baseline="0" dirty="0" smtClean="0">
              <a:ln>
                <a:noFill/>
              </a:ln>
              <a:solidFill>
                <a:schemeClr val="tx1"/>
              </a:solidFill>
              <a:effectLst/>
              <a:latin typeface="Book Antiqua" pitchFamily="18" charset="0"/>
            </a:endParaRPr>
          </a:p>
        </p:txBody>
      </p:sp>
      <p:sp>
        <p:nvSpPr>
          <p:cNvPr id="12" name="11 CuadroTexto"/>
          <p:cNvSpPr txBox="1"/>
          <p:nvPr/>
        </p:nvSpPr>
        <p:spPr>
          <a:xfrm>
            <a:off x="1857356" y="142852"/>
            <a:ext cx="6000792" cy="523220"/>
          </a:xfrm>
          <a:prstGeom prst="rect">
            <a:avLst/>
          </a:prstGeom>
          <a:noFill/>
        </p:spPr>
        <p:txBody>
          <a:bodyPr wrap="square" rtlCol="0">
            <a:spAutoFit/>
          </a:bodyPr>
          <a:lstStyle/>
          <a:p>
            <a:r>
              <a:rPr lang="es-EC" sz="2800" b="1" dirty="0" smtClean="0"/>
              <a:t>ESQUEMA DE TITULARIZACIÓN</a:t>
            </a:r>
            <a:endParaRPr lang="es-EC"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7" name="Object 3"/>
          <p:cNvGraphicFramePr>
            <a:graphicFrameLocks noChangeAspect="1"/>
          </p:cNvGraphicFramePr>
          <p:nvPr/>
        </p:nvGraphicFramePr>
        <p:xfrm>
          <a:off x="2500298" y="1342576"/>
          <a:ext cx="3929090" cy="2800804"/>
        </p:xfrm>
        <a:graphic>
          <a:graphicData uri="http://schemas.openxmlformats.org/presentationml/2006/ole">
            <p:oleObj spid="_x0000_s26627" name="Worksheet" r:id="rId4" imgW="2819400" imgH="2009675" progId="Excel.Sheet.8">
              <p:link updateAutomatic="1"/>
            </p:oleObj>
          </a:graphicData>
        </a:graphic>
      </p:graphicFrame>
      <p:graphicFrame>
        <p:nvGraphicFramePr>
          <p:cNvPr id="26628" name="Object 4"/>
          <p:cNvGraphicFramePr>
            <a:graphicFrameLocks noChangeAspect="1"/>
          </p:cNvGraphicFramePr>
          <p:nvPr/>
        </p:nvGraphicFramePr>
        <p:xfrm>
          <a:off x="706639" y="4357694"/>
          <a:ext cx="7151509" cy="1643074"/>
        </p:xfrm>
        <a:graphic>
          <a:graphicData uri="http://schemas.openxmlformats.org/presentationml/2006/ole">
            <p:oleObj spid="_x0000_s26628" name="Worksheet" r:id="rId5" imgW="5762725" imgH="1323875" progId="Excel.Sheet.8">
              <p:link updateAutomatic="1"/>
            </p:oleObj>
          </a:graphicData>
        </a:graphic>
      </p:graphicFrame>
      <p:sp>
        <p:nvSpPr>
          <p:cNvPr id="4" name="3 CuadroTexto"/>
          <p:cNvSpPr txBox="1"/>
          <p:nvPr/>
        </p:nvSpPr>
        <p:spPr>
          <a:xfrm>
            <a:off x="500034" y="142852"/>
            <a:ext cx="7358114" cy="954107"/>
          </a:xfrm>
          <a:prstGeom prst="rect">
            <a:avLst/>
          </a:prstGeom>
          <a:noFill/>
        </p:spPr>
        <p:txBody>
          <a:bodyPr wrap="square" rtlCol="0">
            <a:spAutoFit/>
          </a:bodyPr>
          <a:lstStyle/>
          <a:p>
            <a:pPr algn="ctr"/>
            <a:r>
              <a:rPr lang="es-EC" sz="2800" b="1" dirty="0" smtClean="0"/>
              <a:t>EMISIONES DE TITULARIZACIÓN DE MUTUALISTA PICHINCHA</a:t>
            </a:r>
            <a:endParaRPr lang="es-EC" sz="2800" b="1" dirty="0"/>
          </a:p>
        </p:txBody>
      </p:sp>
      <p:sp>
        <p:nvSpPr>
          <p:cNvPr id="6" name="5 Flecha doblada hacia arriba"/>
          <p:cNvSpPr/>
          <p:nvPr/>
        </p:nvSpPr>
        <p:spPr>
          <a:xfrm rot="5400000">
            <a:off x="1482305" y="6054347"/>
            <a:ext cx="357192" cy="5357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CuadroTexto"/>
          <p:cNvSpPr txBox="1"/>
          <p:nvPr/>
        </p:nvSpPr>
        <p:spPr>
          <a:xfrm>
            <a:off x="2071670" y="6072206"/>
            <a:ext cx="3929090" cy="646331"/>
          </a:xfrm>
          <a:prstGeom prst="rect">
            <a:avLst/>
          </a:prstGeom>
          <a:noFill/>
        </p:spPr>
        <p:txBody>
          <a:bodyPr wrap="square" rtlCol="0">
            <a:spAutoFit/>
          </a:bodyPr>
          <a:lstStyle/>
          <a:p>
            <a:pPr>
              <a:buFontTx/>
              <a:buChar char="-"/>
            </a:pPr>
            <a:r>
              <a:rPr lang="es-EC" dirty="0" smtClean="0"/>
              <a:t> Calidad de la Cartera Titularizada</a:t>
            </a:r>
          </a:p>
          <a:p>
            <a:pPr>
              <a:buFontTx/>
              <a:buChar char="-"/>
            </a:pPr>
            <a:r>
              <a:rPr lang="es-EC" dirty="0" smtClean="0"/>
              <a:t> Mecanismos de Garantía</a:t>
            </a:r>
            <a:endParaRPr lang="es-EC"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291092"/>
            <a:ext cx="7358114" cy="954107"/>
          </a:xfrm>
          <a:prstGeom prst="rect">
            <a:avLst/>
          </a:prstGeom>
          <a:noFill/>
        </p:spPr>
        <p:txBody>
          <a:bodyPr wrap="square" rtlCol="0">
            <a:spAutoFit/>
          </a:bodyPr>
          <a:lstStyle/>
          <a:p>
            <a:pPr algn="ctr"/>
            <a:r>
              <a:rPr lang="es-EC" sz="2800" b="1" dirty="0" smtClean="0"/>
              <a:t>COSTO DE LAS CAPTACIONES DE MUTUALISTA PICHINCHA</a:t>
            </a:r>
            <a:endParaRPr lang="es-EC" sz="2800" b="1" dirty="0"/>
          </a:p>
        </p:txBody>
      </p:sp>
      <p:sp>
        <p:nvSpPr>
          <p:cNvPr id="6" name="5 CuadroTexto"/>
          <p:cNvSpPr txBox="1"/>
          <p:nvPr/>
        </p:nvSpPr>
        <p:spPr>
          <a:xfrm>
            <a:off x="714348" y="1876845"/>
            <a:ext cx="7786742" cy="1200329"/>
          </a:xfrm>
          <a:prstGeom prst="rect">
            <a:avLst/>
          </a:prstGeom>
          <a:noFill/>
        </p:spPr>
        <p:txBody>
          <a:bodyPr wrap="square" rtlCol="0">
            <a:spAutoFit/>
          </a:bodyPr>
          <a:lstStyle/>
          <a:p>
            <a:pPr algn="just"/>
            <a:r>
              <a:rPr lang="es-EC" dirty="0" smtClean="0"/>
              <a:t>Mutualista Pichincha dentro de sus Captaciones tiene Depósitos de Ahorro y Depósitos a Plazo, mismos que los obtiene de sus depositantes y por los cuales reconoce una tasa de rendimiento que se convierte en el costo de fondeo de la institución.</a:t>
            </a:r>
            <a:endParaRPr lang="es-EC" dirty="0"/>
          </a:p>
        </p:txBody>
      </p:sp>
      <p:sp>
        <p:nvSpPr>
          <p:cNvPr id="7" name="6 CuadroTexto"/>
          <p:cNvSpPr txBox="1"/>
          <p:nvPr/>
        </p:nvSpPr>
        <p:spPr>
          <a:xfrm>
            <a:off x="714348" y="3439728"/>
            <a:ext cx="7786742" cy="923330"/>
          </a:xfrm>
          <a:prstGeom prst="rect">
            <a:avLst/>
          </a:prstGeom>
          <a:noFill/>
        </p:spPr>
        <p:txBody>
          <a:bodyPr wrap="square" rtlCol="0">
            <a:spAutoFit/>
          </a:bodyPr>
          <a:lstStyle/>
          <a:p>
            <a:pPr algn="just"/>
            <a:r>
              <a:rPr lang="es-ES" dirty="0" smtClean="0"/>
              <a:t>Depósitos de Ahorro: 1,10%</a:t>
            </a:r>
          </a:p>
          <a:p>
            <a:pPr algn="just"/>
            <a:r>
              <a:rPr lang="es-ES" dirty="0" smtClean="0"/>
              <a:t>Depósitos A Plazo: 5,45 %</a:t>
            </a:r>
          </a:p>
          <a:p>
            <a:pPr algn="just"/>
            <a:r>
              <a:rPr lang="es-ES" dirty="0" smtClean="0"/>
              <a:t>Costo promedio ponderado de captaciones con el público: </a:t>
            </a:r>
            <a:r>
              <a:rPr lang="es-ES" b="1" dirty="0" smtClean="0"/>
              <a:t>3,02 %</a:t>
            </a:r>
            <a:r>
              <a:rPr lang="es-ES" dirty="0" smtClean="0"/>
              <a:t>.</a:t>
            </a:r>
          </a:p>
        </p:txBody>
      </p:sp>
      <p:sp>
        <p:nvSpPr>
          <p:cNvPr id="8" name="7 CuadroTexto"/>
          <p:cNvSpPr txBox="1"/>
          <p:nvPr/>
        </p:nvSpPr>
        <p:spPr>
          <a:xfrm>
            <a:off x="714348" y="4720248"/>
            <a:ext cx="7786742" cy="923330"/>
          </a:xfrm>
          <a:prstGeom prst="rect">
            <a:avLst/>
          </a:prstGeom>
          <a:noFill/>
        </p:spPr>
        <p:txBody>
          <a:bodyPr wrap="square" rtlCol="0">
            <a:spAutoFit/>
          </a:bodyPr>
          <a:lstStyle/>
          <a:p>
            <a:pPr algn="just"/>
            <a:r>
              <a:rPr lang="es-ES" dirty="0" smtClean="0"/>
              <a:t>TPP de títulos valores de la última emisión de Titularización: </a:t>
            </a:r>
            <a:r>
              <a:rPr lang="es-ES" b="1" dirty="0" smtClean="0"/>
              <a:t>6.33%</a:t>
            </a:r>
          </a:p>
          <a:p>
            <a:pPr algn="just"/>
            <a:endParaRPr lang="es-ES" dirty="0" smtClean="0"/>
          </a:p>
          <a:p>
            <a:pPr algn="just"/>
            <a:r>
              <a:rPr lang="es-ES" dirty="0" smtClean="0"/>
              <a:t>Tasa de Otra IFI: </a:t>
            </a:r>
            <a:r>
              <a:rPr lang="es-ES" b="1" dirty="0" smtClean="0"/>
              <a:t>9,00%</a:t>
            </a:r>
            <a:r>
              <a:rPr lang="es-ES" dirty="0" smtClean="0"/>
              <a:t>.</a:t>
            </a: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5720" y="2071678"/>
            <a:ext cx="8501122" cy="1938992"/>
          </a:xfrm>
          <a:prstGeom prst="rect">
            <a:avLst/>
          </a:prstGeom>
          <a:noFill/>
        </p:spPr>
        <p:txBody>
          <a:bodyPr wrap="square" rtlCol="0">
            <a:spAutoFit/>
          </a:bodyPr>
          <a:lstStyle/>
          <a:p>
            <a:pPr algn="ctr"/>
            <a:r>
              <a:rPr lang="es-EC" sz="4000" b="1" dirty="0" smtClean="0"/>
              <a:t>IMPACTO </a:t>
            </a:r>
          </a:p>
          <a:p>
            <a:pPr algn="ctr"/>
            <a:r>
              <a:rPr lang="es-EC" sz="4000" b="1" dirty="0" smtClean="0"/>
              <a:t>PROCESOS DE  TITULARIZACIÓN MUTUALISTA PICHINCHA</a:t>
            </a:r>
            <a:endParaRPr lang="es-EC" sz="4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29" name="Object 1"/>
          <p:cNvGraphicFramePr>
            <a:graphicFrameLocks noChangeAspect="1"/>
          </p:cNvGraphicFramePr>
          <p:nvPr/>
        </p:nvGraphicFramePr>
        <p:xfrm>
          <a:off x="288925" y="1285860"/>
          <a:ext cx="4211637" cy="2474913"/>
        </p:xfrm>
        <a:graphic>
          <a:graphicData uri="http://schemas.openxmlformats.org/presentationml/2006/ole">
            <p:oleObj spid="_x0000_s22529" name="Documento" r:id="rId3" imgW="4212208" imgH="2475294" progId="Word.Document.12">
              <p:link updateAutomatic="1"/>
            </p:oleObj>
          </a:graphicData>
        </a:graphic>
      </p:graphicFrame>
      <p:sp>
        <p:nvSpPr>
          <p:cNvPr id="3" name="2 CuadroTexto"/>
          <p:cNvSpPr txBox="1"/>
          <p:nvPr/>
        </p:nvSpPr>
        <p:spPr>
          <a:xfrm>
            <a:off x="785786" y="142852"/>
            <a:ext cx="7358114" cy="523220"/>
          </a:xfrm>
          <a:prstGeom prst="rect">
            <a:avLst/>
          </a:prstGeom>
          <a:noFill/>
        </p:spPr>
        <p:txBody>
          <a:bodyPr wrap="square" rtlCol="0">
            <a:spAutoFit/>
          </a:bodyPr>
          <a:lstStyle/>
          <a:p>
            <a:pPr algn="ctr"/>
            <a:r>
              <a:rPr lang="es-EC" sz="2800" b="1" dirty="0" smtClean="0"/>
              <a:t>IMPACTO EN MUTUALISTA PICHINCHA</a:t>
            </a:r>
            <a:endParaRPr lang="es-EC" sz="2800" b="1" dirty="0"/>
          </a:p>
        </p:txBody>
      </p:sp>
      <p:sp>
        <p:nvSpPr>
          <p:cNvPr id="4" name="3 Rectángulo"/>
          <p:cNvSpPr/>
          <p:nvPr/>
        </p:nvSpPr>
        <p:spPr>
          <a:xfrm>
            <a:off x="4714876" y="1397675"/>
            <a:ext cx="4214842" cy="2031325"/>
          </a:xfrm>
          <a:prstGeom prst="rect">
            <a:avLst/>
          </a:prstGeom>
        </p:spPr>
        <p:txBody>
          <a:bodyPr wrap="square">
            <a:spAutoFit/>
          </a:bodyPr>
          <a:lstStyle/>
          <a:p>
            <a:pPr algn="just"/>
            <a:r>
              <a:rPr lang="es-ES" b="1" u="sng" dirty="0" smtClean="0"/>
              <a:t>Promedio Anual:</a:t>
            </a:r>
          </a:p>
          <a:p>
            <a:pPr algn="just"/>
            <a:endParaRPr lang="es-ES" dirty="0" smtClean="0"/>
          </a:p>
          <a:p>
            <a:pPr algn="just"/>
            <a:r>
              <a:rPr lang="es-ES" dirty="0" smtClean="0"/>
              <a:t>ANTES: USD 36.2 millones</a:t>
            </a:r>
          </a:p>
          <a:p>
            <a:pPr algn="just"/>
            <a:r>
              <a:rPr lang="es-ES" dirty="0" smtClean="0"/>
              <a:t>DESPUÉS: USD 54.5 millones</a:t>
            </a:r>
          </a:p>
          <a:p>
            <a:pPr algn="just"/>
            <a:endParaRPr lang="es-ES" dirty="0" smtClean="0"/>
          </a:p>
          <a:p>
            <a:pPr algn="just"/>
            <a:r>
              <a:rPr lang="es-ES" dirty="0" smtClean="0"/>
              <a:t>Incremento de más del 50% de cartera entre los dos períodos analizados.</a:t>
            </a:r>
            <a:endParaRPr lang="es-EC" dirty="0"/>
          </a:p>
        </p:txBody>
      </p:sp>
      <p:sp>
        <p:nvSpPr>
          <p:cNvPr id="5" name="4 Rectángulo"/>
          <p:cNvSpPr/>
          <p:nvPr/>
        </p:nvSpPr>
        <p:spPr>
          <a:xfrm>
            <a:off x="214282" y="4143380"/>
            <a:ext cx="8643998" cy="923330"/>
          </a:xfrm>
          <a:prstGeom prst="rect">
            <a:avLst/>
          </a:prstGeom>
        </p:spPr>
        <p:txBody>
          <a:bodyPr wrap="square">
            <a:spAutoFit/>
          </a:bodyPr>
          <a:lstStyle/>
          <a:p>
            <a:pPr algn="just"/>
            <a:r>
              <a:rPr lang="es-ES" dirty="0" smtClean="0"/>
              <a:t>Mutualista Pichincha no puede incrementar sus activos (entre los que está la cartera de créditos) en una proporción mayor a la que le permite su Patrimonio Técnico.</a:t>
            </a:r>
            <a:endParaRPr lang="es-EC" dirty="0"/>
          </a:p>
        </p:txBody>
      </p:sp>
      <p:sp>
        <p:nvSpPr>
          <p:cNvPr id="6" name="5 Rectángulo"/>
          <p:cNvSpPr/>
          <p:nvPr/>
        </p:nvSpPr>
        <p:spPr>
          <a:xfrm>
            <a:off x="214282" y="5371943"/>
            <a:ext cx="8572560" cy="1200329"/>
          </a:xfrm>
          <a:prstGeom prst="rect">
            <a:avLst/>
          </a:prstGeom>
        </p:spPr>
        <p:txBody>
          <a:bodyPr wrap="square">
            <a:spAutoFit/>
          </a:bodyPr>
          <a:lstStyle/>
          <a:p>
            <a:pPr algn="just"/>
            <a:r>
              <a:rPr lang="es-ES" dirty="0" smtClean="0"/>
              <a:t>Desde el año 2005 hasta el 2011 Mutualista Pichincha hubiera tenido que dejar de tener en sus libros o en su administración desde 25 millones a 114 millones de dólares en cartera para así poder cumplir el índice mínimo legal de Patrimonio Técnico.</a:t>
            </a:r>
            <a:endParaRPr lang="es-EC"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5" name="Object 1"/>
          <p:cNvGraphicFramePr>
            <a:graphicFrameLocks noChangeAspect="1"/>
          </p:cNvGraphicFramePr>
          <p:nvPr/>
        </p:nvGraphicFramePr>
        <p:xfrm>
          <a:off x="142845" y="1000108"/>
          <a:ext cx="5214974" cy="2665413"/>
        </p:xfrm>
        <a:graphic>
          <a:graphicData uri="http://schemas.openxmlformats.org/presentationml/2006/ole">
            <p:oleObj spid="_x0000_s21505" name="Documento" r:id="rId3" imgW="5354093" imgH="2665645" progId="Word.Document.12">
              <p:link updateAutomatic="1"/>
            </p:oleObj>
          </a:graphicData>
        </a:graphic>
      </p:graphicFrame>
      <p:graphicFrame>
        <p:nvGraphicFramePr>
          <p:cNvPr id="21506" name="Object 2"/>
          <p:cNvGraphicFramePr>
            <a:graphicFrameLocks noChangeAspect="1"/>
          </p:cNvGraphicFramePr>
          <p:nvPr/>
        </p:nvGraphicFramePr>
        <p:xfrm>
          <a:off x="4000496" y="3929067"/>
          <a:ext cx="5000660" cy="2643206"/>
        </p:xfrm>
        <a:graphic>
          <a:graphicData uri="http://schemas.openxmlformats.org/presentationml/2006/ole">
            <p:oleObj spid="_x0000_s21506" name="Documento" r:id="rId3" imgW="5557295" imgH="2437151" progId="Word.Document.12">
              <p:link updateAutomatic="1"/>
            </p:oleObj>
          </a:graphicData>
        </a:graphic>
      </p:graphicFrame>
      <p:sp>
        <p:nvSpPr>
          <p:cNvPr id="5" name="4 Rectángulo"/>
          <p:cNvSpPr/>
          <p:nvPr/>
        </p:nvSpPr>
        <p:spPr>
          <a:xfrm>
            <a:off x="5429256" y="1142984"/>
            <a:ext cx="3643338" cy="2308324"/>
          </a:xfrm>
          <a:prstGeom prst="rect">
            <a:avLst/>
          </a:prstGeom>
        </p:spPr>
        <p:txBody>
          <a:bodyPr wrap="square">
            <a:spAutoFit/>
          </a:bodyPr>
          <a:lstStyle/>
          <a:p>
            <a:pPr algn="just"/>
            <a:r>
              <a:rPr lang="es-ES" dirty="0" smtClean="0"/>
              <a:t>Crecimiento Fondos Disponibles menor al Crecimiento de Activos, a diferencia del resto del Sistema.</a:t>
            </a:r>
          </a:p>
          <a:p>
            <a:pPr algn="just"/>
            <a:endParaRPr lang="es-ES" dirty="0" smtClean="0"/>
          </a:p>
          <a:p>
            <a:pPr algn="just"/>
            <a:r>
              <a:rPr lang="es-ES" dirty="0" smtClean="0"/>
              <a:t>Colocados en Inversiones con mayor Rentabilidad y facilidad de convertirse en activos líquidos conforme a las necesidades.</a:t>
            </a:r>
            <a:endParaRPr lang="es-EC" dirty="0"/>
          </a:p>
        </p:txBody>
      </p:sp>
      <p:sp>
        <p:nvSpPr>
          <p:cNvPr id="6" name="5 Rectángulo"/>
          <p:cNvSpPr/>
          <p:nvPr/>
        </p:nvSpPr>
        <p:spPr>
          <a:xfrm>
            <a:off x="71406" y="3978196"/>
            <a:ext cx="3929058" cy="2308324"/>
          </a:xfrm>
          <a:prstGeom prst="rect">
            <a:avLst/>
          </a:prstGeom>
        </p:spPr>
        <p:txBody>
          <a:bodyPr wrap="square">
            <a:spAutoFit/>
          </a:bodyPr>
          <a:lstStyle/>
          <a:p>
            <a:pPr algn="just"/>
            <a:endParaRPr lang="es-ES" dirty="0" smtClean="0"/>
          </a:p>
          <a:p>
            <a:pPr algn="just"/>
            <a:r>
              <a:rPr lang="es-ES" dirty="0" smtClean="0"/>
              <a:t>ANTES: Comportamiento similar al del Sistema Financiero. </a:t>
            </a:r>
          </a:p>
          <a:p>
            <a:pPr algn="just"/>
            <a:endParaRPr lang="es-ES" dirty="0" smtClean="0"/>
          </a:p>
          <a:p>
            <a:pPr algn="just"/>
            <a:r>
              <a:rPr lang="es-ES" dirty="0" smtClean="0"/>
              <a:t>DESPUÉS: Comportamiento cíclico. Se incrementa con titularizaciones, se reduce conforme las necesidades de liquidez.</a:t>
            </a:r>
            <a:endParaRPr lang="es-EC" dirty="0"/>
          </a:p>
        </p:txBody>
      </p:sp>
      <p:sp>
        <p:nvSpPr>
          <p:cNvPr id="8" name="7 CuadroTexto"/>
          <p:cNvSpPr txBox="1"/>
          <p:nvPr/>
        </p:nvSpPr>
        <p:spPr>
          <a:xfrm>
            <a:off x="785786" y="142852"/>
            <a:ext cx="7358114" cy="523220"/>
          </a:xfrm>
          <a:prstGeom prst="rect">
            <a:avLst/>
          </a:prstGeom>
          <a:noFill/>
        </p:spPr>
        <p:txBody>
          <a:bodyPr wrap="square" rtlCol="0">
            <a:spAutoFit/>
          </a:bodyPr>
          <a:lstStyle/>
          <a:p>
            <a:pPr algn="ctr"/>
            <a:r>
              <a:rPr lang="es-EC" sz="2800" b="1" dirty="0" smtClean="0"/>
              <a:t>IMPACTO EN MUTUALISTA PICHINCHA</a:t>
            </a:r>
            <a:endParaRPr lang="es-EC"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1875432"/>
            <a:ext cx="807249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effectLst/>
                <a:ea typeface="Times New Roman" pitchFamily="18" charset="0"/>
                <a:cs typeface="Arial" pitchFamily="34" charset="0"/>
              </a:rPr>
              <a:t>Alcanzar buenos niveles de rentabilidad y liquidez, y </a:t>
            </a:r>
            <a:r>
              <a:rPr lang="es-MX" sz="2000" dirty="0" smtClean="0">
                <a:ea typeface="Times New Roman" pitchFamily="18" charset="0"/>
                <a:cs typeface="Arial" pitchFamily="34" charset="0"/>
              </a:rPr>
              <a:t>poder </a:t>
            </a:r>
            <a:r>
              <a:rPr kumimoji="0" lang="es-MX" sz="2000" b="0" i="0" u="none" strike="noStrike" cap="none" normalizeH="0" baseline="0" dirty="0" smtClean="0">
                <a:ln>
                  <a:noFill/>
                </a:ln>
                <a:effectLst/>
                <a:ea typeface="Times New Roman" pitchFamily="18" charset="0"/>
                <a:cs typeface="Arial" pitchFamily="34" charset="0"/>
              </a:rPr>
              <a:t>mantener un equilibrio entre estas dos variables es fundamental dentro de cualquier institución financiera y más aún dentro de una mutualista, institución que por su naturaleza tiene importantes limitaciones para incrementar capital lo cual </a:t>
            </a:r>
            <a:r>
              <a:rPr lang="es-MX" sz="2000" dirty="0" smtClean="0">
                <a:ea typeface="Times New Roman" pitchFamily="18" charset="0"/>
                <a:cs typeface="Arial" pitchFamily="34" charset="0"/>
              </a:rPr>
              <a:t>se convierte en un punto crítico cuando se enfrentan </a:t>
            </a:r>
            <a:r>
              <a:rPr kumimoji="0" lang="es-MX" sz="2000" b="0" i="0" u="none" strike="noStrike" cap="none" normalizeH="0" baseline="0" dirty="0" smtClean="0">
                <a:ln>
                  <a:noFill/>
                </a:ln>
                <a:effectLst/>
                <a:ea typeface="Times New Roman" pitchFamily="18" charset="0"/>
                <a:cs typeface="Arial" pitchFamily="34" charset="0"/>
              </a:rPr>
              <a:t>épocas de crisis o simplemente cuando se desea emprender nuevos proyectos </a:t>
            </a:r>
            <a:r>
              <a:rPr kumimoji="0" lang="es-MX" sz="2000" b="0" i="0" u="none" strike="noStrike" cap="none" normalizeH="0" baseline="0" dirty="0" smtClean="0">
                <a:ln>
                  <a:noFill/>
                </a:ln>
                <a:effectLst/>
                <a:ea typeface="Times New Roman" pitchFamily="18" charset="0"/>
                <a:cs typeface="Arial" pitchFamily="34" charset="0"/>
              </a:rPr>
              <a:t>de </a:t>
            </a:r>
            <a:r>
              <a:rPr kumimoji="0" lang="es-MX" sz="2000" b="0" i="0" u="none" strike="noStrike" cap="none" normalizeH="0" baseline="0" dirty="0" smtClean="0">
                <a:ln>
                  <a:noFill/>
                </a:ln>
                <a:effectLst/>
                <a:ea typeface="Times New Roman" pitchFamily="18" charset="0"/>
                <a:cs typeface="Arial" pitchFamily="34" charset="0"/>
              </a:rPr>
              <a:t>la empresa.</a:t>
            </a:r>
            <a:endParaRPr lang="es-MX" sz="20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smtClean="0">
              <a:ln>
                <a:noFill/>
              </a:ln>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s-MX" sz="2000" dirty="0" smtClean="0">
                <a:ea typeface="Times New Roman" pitchFamily="18" charset="0"/>
                <a:cs typeface="Arial" pitchFamily="34" charset="0"/>
              </a:rPr>
              <a:t>Por ese motivo, dentro de una institución financiera es fundamental revisar </a:t>
            </a:r>
            <a:r>
              <a:rPr lang="es-MX" sz="2000" dirty="0" smtClean="0">
                <a:ea typeface="Times New Roman" pitchFamily="18" charset="0"/>
                <a:cs typeface="Arial" pitchFamily="34" charset="0"/>
              </a:rPr>
              <a:t>periódicamente las </a:t>
            </a:r>
            <a:r>
              <a:rPr lang="es-MX" sz="2000" dirty="0" smtClean="0">
                <a:ea typeface="Times New Roman" pitchFamily="18" charset="0"/>
                <a:cs typeface="Arial" pitchFamily="34" charset="0"/>
              </a:rPr>
              <a:t>estrategias </a:t>
            </a:r>
            <a:r>
              <a:rPr lang="es-MX" sz="2000" dirty="0" smtClean="0">
                <a:ea typeface="Times New Roman" pitchFamily="18" charset="0"/>
                <a:cs typeface="Arial" pitchFamily="34" charset="0"/>
              </a:rPr>
              <a:t>adoptadas y </a:t>
            </a:r>
            <a:r>
              <a:rPr lang="es-MX" sz="2000" dirty="0" smtClean="0">
                <a:ea typeface="Times New Roman" pitchFamily="18" charset="0"/>
                <a:cs typeface="Arial" pitchFamily="34" charset="0"/>
              </a:rPr>
              <a:t>evaluar su continuidad.</a:t>
            </a:r>
            <a:endParaRPr kumimoji="0" lang="es-MX" sz="2000" b="0" i="0" u="none" strike="noStrike" cap="none" normalizeH="0" baseline="0" dirty="0" smtClean="0">
              <a:ln>
                <a:noFill/>
              </a:ln>
              <a:effectLst/>
              <a:ea typeface="Times New Roman" pitchFamily="18" charset="0"/>
              <a:cs typeface="Arial" pitchFamily="34" charset="0"/>
            </a:endParaRPr>
          </a:p>
        </p:txBody>
      </p:sp>
      <p:sp>
        <p:nvSpPr>
          <p:cNvPr id="3" name="2 CuadroTexto"/>
          <p:cNvSpPr txBox="1"/>
          <p:nvPr/>
        </p:nvSpPr>
        <p:spPr>
          <a:xfrm>
            <a:off x="2571736" y="476888"/>
            <a:ext cx="3143272" cy="523220"/>
          </a:xfrm>
          <a:prstGeom prst="rect">
            <a:avLst/>
          </a:prstGeom>
          <a:noFill/>
        </p:spPr>
        <p:txBody>
          <a:bodyPr wrap="square" rtlCol="0">
            <a:spAutoFit/>
          </a:bodyPr>
          <a:lstStyle/>
          <a:p>
            <a:r>
              <a:rPr lang="es-EC" sz="2800" b="1" dirty="0" smtClean="0"/>
              <a:t>ANTECEDENTES</a:t>
            </a:r>
            <a:endParaRPr lang="es-EC"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1" name="Object 1"/>
          <p:cNvGraphicFramePr>
            <a:graphicFrameLocks noChangeAspect="1"/>
          </p:cNvGraphicFramePr>
          <p:nvPr/>
        </p:nvGraphicFramePr>
        <p:xfrm>
          <a:off x="2143108" y="827796"/>
          <a:ext cx="5072098" cy="3029832"/>
        </p:xfrm>
        <a:graphic>
          <a:graphicData uri="http://schemas.openxmlformats.org/presentationml/2006/ole">
            <p:oleObj spid="_x0000_s20481" name="Documento" r:id="rId3" imgW="3717331" imgH="2221611" progId="Word.Document.12">
              <p:link updateAutomatic="1"/>
            </p:oleObj>
          </a:graphicData>
        </a:graphic>
      </p:graphicFrame>
      <p:sp>
        <p:nvSpPr>
          <p:cNvPr id="4" name="3 Rectángulo"/>
          <p:cNvSpPr/>
          <p:nvPr/>
        </p:nvSpPr>
        <p:spPr>
          <a:xfrm>
            <a:off x="357158" y="4068553"/>
            <a:ext cx="8143932" cy="646331"/>
          </a:xfrm>
          <a:prstGeom prst="rect">
            <a:avLst/>
          </a:prstGeom>
        </p:spPr>
        <p:txBody>
          <a:bodyPr wrap="square">
            <a:spAutoFit/>
          </a:bodyPr>
          <a:lstStyle/>
          <a:p>
            <a:r>
              <a:rPr lang="es-ES" dirty="0" smtClean="0"/>
              <a:t>- Intereses de cartera se mantienen crecientes a pesar de las titularizaciones.</a:t>
            </a:r>
          </a:p>
          <a:p>
            <a:r>
              <a:rPr lang="es-ES" dirty="0" smtClean="0"/>
              <a:t>- Fondos generados son reinvertidos en más cartera.</a:t>
            </a:r>
            <a:endParaRPr lang="es-EC" dirty="0"/>
          </a:p>
        </p:txBody>
      </p:sp>
      <p:sp>
        <p:nvSpPr>
          <p:cNvPr id="5" name="4 Rectángulo"/>
          <p:cNvSpPr/>
          <p:nvPr/>
        </p:nvSpPr>
        <p:spPr>
          <a:xfrm>
            <a:off x="2214546" y="5000636"/>
            <a:ext cx="4286280" cy="1477328"/>
          </a:xfrm>
          <a:prstGeom prst="rect">
            <a:avLst/>
          </a:prstGeom>
        </p:spPr>
        <p:txBody>
          <a:bodyPr wrap="square">
            <a:spAutoFit/>
          </a:bodyPr>
          <a:lstStyle/>
          <a:p>
            <a:pPr algn="ctr"/>
            <a:r>
              <a:rPr lang="es-ES" b="1" u="sng" dirty="0" smtClean="0"/>
              <a:t>Promedio Anual:</a:t>
            </a:r>
          </a:p>
          <a:p>
            <a:pPr algn="ctr"/>
            <a:endParaRPr lang="es-ES" dirty="0" smtClean="0"/>
          </a:p>
          <a:p>
            <a:pPr algn="ctr"/>
            <a:r>
              <a:rPr lang="es-ES" dirty="0" smtClean="0"/>
              <a:t>ANTES: USD 10.9 millones</a:t>
            </a:r>
          </a:p>
          <a:p>
            <a:pPr algn="ctr"/>
            <a:endParaRPr lang="es-ES" dirty="0" smtClean="0"/>
          </a:p>
          <a:p>
            <a:pPr algn="ctr"/>
            <a:r>
              <a:rPr lang="es-ES" dirty="0" smtClean="0"/>
              <a:t>DESPUÉS: USD 21.1 millones</a:t>
            </a:r>
          </a:p>
        </p:txBody>
      </p:sp>
      <p:sp>
        <p:nvSpPr>
          <p:cNvPr id="6" name="5 CuadroTexto"/>
          <p:cNvSpPr txBox="1"/>
          <p:nvPr/>
        </p:nvSpPr>
        <p:spPr>
          <a:xfrm>
            <a:off x="785786" y="142852"/>
            <a:ext cx="7358114" cy="523220"/>
          </a:xfrm>
          <a:prstGeom prst="rect">
            <a:avLst/>
          </a:prstGeom>
          <a:noFill/>
        </p:spPr>
        <p:txBody>
          <a:bodyPr wrap="square" rtlCol="0">
            <a:spAutoFit/>
          </a:bodyPr>
          <a:lstStyle/>
          <a:p>
            <a:pPr algn="ctr"/>
            <a:r>
              <a:rPr lang="es-EC" sz="2800" b="1" dirty="0" smtClean="0"/>
              <a:t>IMPACTO EN MUTUALISTA PICHINCHA</a:t>
            </a:r>
            <a:endParaRPr lang="es-EC"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477874" y="714356"/>
          <a:ext cx="5022820" cy="3000396"/>
        </p:xfrm>
        <a:graphic>
          <a:graphicData uri="http://schemas.openxmlformats.org/presentationml/2006/ole">
            <p:oleObj spid="_x0000_s49155" name="Documento" r:id="rId3" imgW="3717331" imgH="2221611" progId="Word.Document.12">
              <p:link updateAutomatic="1"/>
            </p:oleObj>
          </a:graphicData>
        </a:graphic>
      </p:graphicFrame>
      <p:sp>
        <p:nvSpPr>
          <p:cNvPr id="4" name="3 Rectángulo"/>
          <p:cNvSpPr/>
          <p:nvPr/>
        </p:nvSpPr>
        <p:spPr>
          <a:xfrm>
            <a:off x="285720" y="3857628"/>
            <a:ext cx="8501122" cy="646331"/>
          </a:xfrm>
          <a:prstGeom prst="rect">
            <a:avLst/>
          </a:prstGeom>
        </p:spPr>
        <p:txBody>
          <a:bodyPr wrap="square">
            <a:spAutoFit/>
          </a:bodyPr>
          <a:lstStyle/>
          <a:p>
            <a:pPr algn="just"/>
            <a:r>
              <a:rPr lang="es-ES" dirty="0" smtClean="0"/>
              <a:t>Durante el tiempo que permanecen en sus libros, estos títulos valores generan intereses.</a:t>
            </a:r>
            <a:endParaRPr lang="es-EC" dirty="0"/>
          </a:p>
        </p:txBody>
      </p:sp>
      <p:sp>
        <p:nvSpPr>
          <p:cNvPr id="5" name="4 Rectángulo"/>
          <p:cNvSpPr/>
          <p:nvPr/>
        </p:nvSpPr>
        <p:spPr>
          <a:xfrm>
            <a:off x="285720" y="4572008"/>
            <a:ext cx="8501122" cy="646331"/>
          </a:xfrm>
          <a:prstGeom prst="rect">
            <a:avLst/>
          </a:prstGeom>
        </p:spPr>
        <p:txBody>
          <a:bodyPr wrap="square">
            <a:spAutoFit/>
          </a:bodyPr>
          <a:lstStyle/>
          <a:p>
            <a:pPr algn="just"/>
            <a:r>
              <a:rPr lang="es-ES" dirty="0" smtClean="0"/>
              <a:t>En parte ayudan a compensar los intereses de cartera que la entidad deja de percibir hasta que los fondos sean nuevamente colocados en cartera.</a:t>
            </a:r>
            <a:endParaRPr lang="es-EC" dirty="0"/>
          </a:p>
        </p:txBody>
      </p:sp>
      <p:sp>
        <p:nvSpPr>
          <p:cNvPr id="6" name="5 Rectángulo"/>
          <p:cNvSpPr/>
          <p:nvPr/>
        </p:nvSpPr>
        <p:spPr>
          <a:xfrm>
            <a:off x="5572132" y="1428736"/>
            <a:ext cx="3429024" cy="1754326"/>
          </a:xfrm>
          <a:prstGeom prst="rect">
            <a:avLst/>
          </a:prstGeom>
        </p:spPr>
        <p:txBody>
          <a:bodyPr wrap="square">
            <a:spAutoFit/>
          </a:bodyPr>
          <a:lstStyle/>
          <a:p>
            <a:pPr algn="just"/>
            <a:r>
              <a:rPr lang="es-ES" dirty="0" smtClean="0"/>
              <a:t>Exentos del pago al Impuesto a la Renta por lo que el rendimiento se puede incrementar hasta un 33.33% sobre los intereses que sí son gravados.</a:t>
            </a:r>
            <a:endParaRPr lang="es-EC" dirty="0"/>
          </a:p>
        </p:txBody>
      </p:sp>
      <p:sp>
        <p:nvSpPr>
          <p:cNvPr id="7" name="6 Rectángulo"/>
          <p:cNvSpPr/>
          <p:nvPr/>
        </p:nvSpPr>
        <p:spPr>
          <a:xfrm>
            <a:off x="285720" y="5309258"/>
            <a:ext cx="8858280" cy="1200329"/>
          </a:xfrm>
          <a:prstGeom prst="rect">
            <a:avLst/>
          </a:prstGeom>
        </p:spPr>
        <p:txBody>
          <a:bodyPr wrap="square">
            <a:spAutoFit/>
          </a:bodyPr>
          <a:lstStyle/>
          <a:p>
            <a:r>
              <a:rPr lang="es-ES" b="1" u="sng" dirty="0" smtClean="0"/>
              <a:t>Promedio Anual:</a:t>
            </a:r>
          </a:p>
          <a:p>
            <a:endParaRPr lang="es-ES" dirty="0" smtClean="0"/>
          </a:p>
          <a:p>
            <a:r>
              <a:rPr lang="es-ES" dirty="0" smtClean="0"/>
              <a:t>ANTES: USD 1.0 millón</a:t>
            </a:r>
          </a:p>
          <a:p>
            <a:r>
              <a:rPr lang="es-ES" dirty="0" smtClean="0"/>
              <a:t>DESPUÉS: USD 2.5 millones - USD 3.4 millones (Efecto Tributario).</a:t>
            </a:r>
          </a:p>
        </p:txBody>
      </p:sp>
      <p:sp>
        <p:nvSpPr>
          <p:cNvPr id="8" name="7 CuadroTexto"/>
          <p:cNvSpPr txBox="1"/>
          <p:nvPr/>
        </p:nvSpPr>
        <p:spPr>
          <a:xfrm>
            <a:off x="785786" y="142852"/>
            <a:ext cx="7358114" cy="523220"/>
          </a:xfrm>
          <a:prstGeom prst="rect">
            <a:avLst/>
          </a:prstGeom>
          <a:noFill/>
        </p:spPr>
        <p:txBody>
          <a:bodyPr wrap="square" rtlCol="0">
            <a:spAutoFit/>
          </a:bodyPr>
          <a:lstStyle/>
          <a:p>
            <a:pPr algn="ctr"/>
            <a:r>
              <a:rPr lang="es-EC" sz="2800" b="1" dirty="0" smtClean="0"/>
              <a:t>IMPACTO EN MUTUALISTA PICHINCHA</a:t>
            </a:r>
            <a:endParaRPr lang="es-EC"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Object 1"/>
          <p:cNvGraphicFramePr>
            <a:graphicFrameLocks noChangeAspect="1"/>
          </p:cNvGraphicFramePr>
          <p:nvPr/>
        </p:nvGraphicFramePr>
        <p:xfrm>
          <a:off x="2143108" y="857232"/>
          <a:ext cx="5207321" cy="3071834"/>
        </p:xfrm>
        <a:graphic>
          <a:graphicData uri="http://schemas.openxmlformats.org/presentationml/2006/ole">
            <p:oleObj spid="_x0000_s19457" name="Documento" r:id="rId3" imgW="3742866" imgH="2208657" progId="Word.Document.12">
              <p:link updateAutomatic="1"/>
            </p:oleObj>
          </a:graphicData>
        </a:graphic>
      </p:graphicFrame>
      <p:sp>
        <p:nvSpPr>
          <p:cNvPr id="3" name="2 Rectángulo"/>
          <p:cNvSpPr/>
          <p:nvPr/>
        </p:nvSpPr>
        <p:spPr>
          <a:xfrm>
            <a:off x="500034" y="4282867"/>
            <a:ext cx="8143932" cy="646331"/>
          </a:xfrm>
          <a:prstGeom prst="rect">
            <a:avLst/>
          </a:prstGeom>
        </p:spPr>
        <p:txBody>
          <a:bodyPr wrap="square">
            <a:spAutoFit/>
          </a:bodyPr>
          <a:lstStyle/>
          <a:p>
            <a:pPr algn="just"/>
            <a:r>
              <a:rPr lang="es-ES" dirty="0" smtClean="0"/>
              <a:t>Desde que se iniciaron los procesos de Titularización se han generado más de $ 12 millones (promedio de $ 1.5 millones anuales) por este concepto.</a:t>
            </a:r>
            <a:endParaRPr lang="es-EC" dirty="0"/>
          </a:p>
        </p:txBody>
      </p:sp>
      <p:sp>
        <p:nvSpPr>
          <p:cNvPr id="4" name="3 Rectángulo"/>
          <p:cNvSpPr/>
          <p:nvPr/>
        </p:nvSpPr>
        <p:spPr>
          <a:xfrm>
            <a:off x="500034" y="5214950"/>
            <a:ext cx="8143932" cy="923330"/>
          </a:xfrm>
          <a:prstGeom prst="rect">
            <a:avLst/>
          </a:prstGeom>
        </p:spPr>
        <p:txBody>
          <a:bodyPr wrap="square">
            <a:spAutoFit/>
          </a:bodyPr>
          <a:lstStyle/>
          <a:p>
            <a:pPr algn="just"/>
            <a:r>
              <a:rPr lang="es-ES" dirty="0" smtClean="0"/>
              <a:t>Adicionalmente, Mutualista Pichincha es el Administrador de esta cartera, lo cual ha originado un promedio anual de ingresos adicionales por alrededor de $ 1.1 millones.</a:t>
            </a:r>
          </a:p>
        </p:txBody>
      </p:sp>
      <p:sp>
        <p:nvSpPr>
          <p:cNvPr id="5" name="4 CuadroTexto"/>
          <p:cNvSpPr txBox="1"/>
          <p:nvPr/>
        </p:nvSpPr>
        <p:spPr>
          <a:xfrm>
            <a:off x="785786" y="142852"/>
            <a:ext cx="7358114" cy="523220"/>
          </a:xfrm>
          <a:prstGeom prst="rect">
            <a:avLst/>
          </a:prstGeom>
          <a:noFill/>
        </p:spPr>
        <p:txBody>
          <a:bodyPr wrap="square" rtlCol="0">
            <a:spAutoFit/>
          </a:bodyPr>
          <a:lstStyle/>
          <a:p>
            <a:pPr algn="ctr"/>
            <a:r>
              <a:rPr lang="es-EC" sz="2800" b="1" dirty="0" smtClean="0"/>
              <a:t>IMPACTO EN MUTUALISTA PICHINCHA</a:t>
            </a:r>
            <a:endParaRPr lang="es-EC"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2071678"/>
            <a:ext cx="7358114" cy="2308324"/>
          </a:xfrm>
          <a:prstGeom prst="rect">
            <a:avLst/>
          </a:prstGeom>
          <a:noFill/>
        </p:spPr>
        <p:txBody>
          <a:bodyPr wrap="square" rtlCol="0">
            <a:spAutoFit/>
          </a:bodyPr>
          <a:lstStyle/>
          <a:p>
            <a:pPr algn="ctr"/>
            <a:r>
              <a:rPr lang="es-EC" sz="3600" b="1" dirty="0" smtClean="0"/>
              <a:t>IMPACTO DE UNA NUEVA TITULARIZACIÓN DE CARTERA DE VIVIENDA EN</a:t>
            </a:r>
          </a:p>
          <a:p>
            <a:pPr algn="ctr"/>
            <a:r>
              <a:rPr lang="es-EC" sz="3600" b="1" dirty="0" smtClean="0"/>
              <a:t>MUTUALISTA PICHINCHA</a:t>
            </a:r>
            <a:endParaRPr lang="es-EC" sz="36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2058123"/>
            <a:ext cx="7643866" cy="2585323"/>
          </a:xfrm>
          <a:prstGeom prst="rect">
            <a:avLst/>
          </a:prstGeom>
        </p:spPr>
        <p:txBody>
          <a:bodyPr wrap="square">
            <a:spAutoFit/>
          </a:bodyPr>
          <a:lstStyle/>
          <a:p>
            <a:pPr algn="just"/>
            <a:r>
              <a:rPr lang="es-ES" dirty="0" smtClean="0"/>
              <a:t>Se proyectaron flujos que </a:t>
            </a:r>
            <a:r>
              <a:rPr lang="es-ES" dirty="0" smtClean="0"/>
              <a:t>consideran todas las cuentas de resultados que intervienen en un proceso de titularización.</a:t>
            </a:r>
          </a:p>
          <a:p>
            <a:pPr algn="just"/>
            <a:endParaRPr lang="es-ES" dirty="0" smtClean="0"/>
          </a:p>
          <a:p>
            <a:pPr algn="just"/>
            <a:endParaRPr lang="es-ES" dirty="0" smtClean="0"/>
          </a:p>
          <a:p>
            <a:pPr algn="just"/>
            <a:r>
              <a:rPr lang="es-ES" dirty="0" smtClean="0"/>
              <a:t>Se incluye el efecto tributario que tienen los títulos valores derivados de estos procesos.</a:t>
            </a:r>
          </a:p>
          <a:p>
            <a:pPr algn="just"/>
            <a:endParaRPr lang="es-ES" dirty="0" smtClean="0"/>
          </a:p>
          <a:p>
            <a:pPr algn="just"/>
            <a:endParaRPr lang="es-ES" dirty="0" smtClean="0"/>
          </a:p>
          <a:p>
            <a:pPr algn="just"/>
            <a:r>
              <a:rPr lang="es-ES" dirty="0" smtClean="0"/>
              <a:t>Se realiza el cálculo del Valor Actual Neto de </a:t>
            </a:r>
            <a:r>
              <a:rPr lang="es-ES" dirty="0" smtClean="0"/>
              <a:t>los Flujos.</a:t>
            </a:r>
            <a:endParaRPr lang="es-EC" dirty="0"/>
          </a:p>
        </p:txBody>
      </p:sp>
      <p:sp>
        <p:nvSpPr>
          <p:cNvPr id="3" name="2 CuadroTexto"/>
          <p:cNvSpPr txBox="1"/>
          <p:nvPr/>
        </p:nvSpPr>
        <p:spPr>
          <a:xfrm>
            <a:off x="2143108" y="405450"/>
            <a:ext cx="5214974" cy="523220"/>
          </a:xfrm>
          <a:prstGeom prst="rect">
            <a:avLst/>
          </a:prstGeom>
          <a:noFill/>
        </p:spPr>
        <p:txBody>
          <a:bodyPr wrap="square" rtlCol="0">
            <a:spAutoFit/>
          </a:bodyPr>
          <a:lstStyle/>
          <a:p>
            <a:pPr algn="ctr"/>
            <a:r>
              <a:rPr lang="es-EC" sz="2800" b="1" dirty="0" smtClean="0"/>
              <a:t>FLUJO TITULARIZACIÓN</a:t>
            </a:r>
            <a:endParaRPr lang="es-EC"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03662" y="1285860"/>
          <a:ext cx="8897494" cy="2606687"/>
        </p:xfrm>
        <a:graphic>
          <a:graphicData uri="http://schemas.openxmlformats.org/presentationml/2006/ole">
            <p:oleObj spid="_x0000_s18434" name="Worksheet" r:id="rId3" imgW="9448800" imgH="2771675" progId="Excel.Sheet.8">
              <p:link updateAutomatic="1"/>
            </p:oleObj>
          </a:graphicData>
        </a:graphic>
      </p:graphicFrame>
      <p:sp>
        <p:nvSpPr>
          <p:cNvPr id="3" name="2 CuadroTexto"/>
          <p:cNvSpPr txBox="1"/>
          <p:nvPr/>
        </p:nvSpPr>
        <p:spPr>
          <a:xfrm>
            <a:off x="785786" y="260315"/>
            <a:ext cx="7358114" cy="830997"/>
          </a:xfrm>
          <a:prstGeom prst="rect">
            <a:avLst/>
          </a:prstGeom>
          <a:noFill/>
        </p:spPr>
        <p:txBody>
          <a:bodyPr wrap="square" rtlCol="0">
            <a:spAutoFit/>
          </a:bodyPr>
          <a:lstStyle/>
          <a:p>
            <a:pPr algn="ctr"/>
            <a:r>
              <a:rPr lang="es-EC" sz="2800" b="1" dirty="0" smtClean="0"/>
              <a:t>FLUJO SIN </a:t>
            </a:r>
            <a:r>
              <a:rPr lang="es-EC" sz="2800" b="1" dirty="0" smtClean="0"/>
              <a:t>TITULARIZACIÓN</a:t>
            </a:r>
          </a:p>
          <a:p>
            <a:pPr algn="ctr"/>
            <a:r>
              <a:rPr lang="es-EC" sz="2000" b="1" dirty="0" smtClean="0"/>
              <a:t>(Miles de Dólares)</a:t>
            </a:r>
            <a:endParaRPr lang="es-EC" sz="2000" b="1" dirty="0"/>
          </a:p>
        </p:txBody>
      </p:sp>
      <p:sp>
        <p:nvSpPr>
          <p:cNvPr id="4" name="3 Rectángulo"/>
          <p:cNvSpPr/>
          <p:nvPr/>
        </p:nvSpPr>
        <p:spPr>
          <a:xfrm>
            <a:off x="500034" y="4434496"/>
            <a:ext cx="8215370" cy="923330"/>
          </a:xfrm>
          <a:prstGeom prst="rect">
            <a:avLst/>
          </a:prstGeom>
        </p:spPr>
        <p:txBody>
          <a:bodyPr wrap="square">
            <a:spAutoFit/>
          </a:bodyPr>
          <a:lstStyle/>
          <a:p>
            <a:pPr algn="just"/>
            <a:r>
              <a:rPr lang="es-ES" dirty="0" smtClean="0"/>
              <a:t>El flujo de intereses de la cartera es alto y representa un aporte importante a las utilidades de la empresa motivo por el cual es fundamental compararlo con el flujo resultante del proceso de titularización.</a:t>
            </a:r>
            <a:endParaRPr lang="es-EC"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Object 1"/>
          <p:cNvGraphicFramePr>
            <a:graphicFrameLocks noChangeAspect="1"/>
          </p:cNvGraphicFramePr>
          <p:nvPr/>
        </p:nvGraphicFramePr>
        <p:xfrm>
          <a:off x="120305" y="1285860"/>
          <a:ext cx="8952289" cy="5231494"/>
        </p:xfrm>
        <a:graphic>
          <a:graphicData uri="http://schemas.openxmlformats.org/presentationml/2006/ole">
            <p:oleObj spid="_x0000_s17409" name="Worksheet" r:id="rId3" imgW="9687025" imgH="5667275" progId="Excel.Sheet.8">
              <p:link updateAutomatic="1"/>
            </p:oleObj>
          </a:graphicData>
        </a:graphic>
      </p:graphicFrame>
      <p:sp>
        <p:nvSpPr>
          <p:cNvPr id="3" name="2 CuadroTexto"/>
          <p:cNvSpPr txBox="1"/>
          <p:nvPr/>
        </p:nvSpPr>
        <p:spPr>
          <a:xfrm>
            <a:off x="785786" y="260315"/>
            <a:ext cx="7358114" cy="830997"/>
          </a:xfrm>
          <a:prstGeom prst="rect">
            <a:avLst/>
          </a:prstGeom>
          <a:noFill/>
        </p:spPr>
        <p:txBody>
          <a:bodyPr wrap="square" rtlCol="0">
            <a:spAutoFit/>
          </a:bodyPr>
          <a:lstStyle/>
          <a:p>
            <a:pPr algn="ctr"/>
            <a:r>
              <a:rPr lang="es-EC" sz="2800" b="1" dirty="0" smtClean="0"/>
              <a:t>FLUJO DE LA </a:t>
            </a:r>
            <a:r>
              <a:rPr lang="es-EC" sz="2800" b="1" dirty="0" smtClean="0"/>
              <a:t>TITULARIZACIÓN</a:t>
            </a:r>
          </a:p>
          <a:p>
            <a:pPr algn="ctr"/>
            <a:r>
              <a:rPr lang="es-EC" sz="2000" b="1" dirty="0" smtClean="0"/>
              <a:t>(Miles de Dólares)</a:t>
            </a:r>
            <a:endParaRPr lang="es-EC"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Object 1"/>
          <p:cNvGraphicFramePr>
            <a:graphicFrameLocks noChangeAspect="1"/>
          </p:cNvGraphicFramePr>
          <p:nvPr/>
        </p:nvGraphicFramePr>
        <p:xfrm>
          <a:off x="151104" y="828672"/>
          <a:ext cx="8778614" cy="5957914"/>
        </p:xfrm>
        <a:graphic>
          <a:graphicData uri="http://schemas.openxmlformats.org/presentationml/2006/ole">
            <p:oleObj spid="_x0000_s16385" name="Worksheet" r:id="rId3" imgW="9515375" imgH="6448525" progId="Excel.Sheet.8">
              <p:link updateAutomatic="1"/>
            </p:oleObj>
          </a:graphicData>
        </a:graphic>
      </p:graphicFrame>
      <p:sp>
        <p:nvSpPr>
          <p:cNvPr id="3" name="2 CuadroTexto"/>
          <p:cNvSpPr txBox="1"/>
          <p:nvPr/>
        </p:nvSpPr>
        <p:spPr>
          <a:xfrm>
            <a:off x="428596" y="71414"/>
            <a:ext cx="8143932" cy="830997"/>
          </a:xfrm>
          <a:prstGeom prst="rect">
            <a:avLst/>
          </a:prstGeom>
          <a:noFill/>
        </p:spPr>
        <p:txBody>
          <a:bodyPr wrap="square" rtlCol="0">
            <a:spAutoFit/>
          </a:bodyPr>
          <a:lstStyle/>
          <a:p>
            <a:pPr algn="ctr"/>
            <a:r>
              <a:rPr lang="es-EC" sz="2800" b="1" dirty="0" smtClean="0"/>
              <a:t>FLUJO CONSOLIDADO CON </a:t>
            </a:r>
            <a:r>
              <a:rPr lang="es-EC" sz="2800" b="1" dirty="0" smtClean="0"/>
              <a:t>TITULARIZACIÓN</a:t>
            </a:r>
          </a:p>
          <a:p>
            <a:pPr algn="ctr"/>
            <a:r>
              <a:rPr lang="es-EC" b="1" dirty="0" smtClean="0"/>
              <a:t>(Miles de Dólares)</a:t>
            </a:r>
            <a:endParaRPr lang="es-EC"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2297850"/>
            <a:ext cx="7358114" cy="1631216"/>
          </a:xfrm>
          <a:prstGeom prst="rect">
            <a:avLst/>
          </a:prstGeom>
          <a:noFill/>
        </p:spPr>
        <p:txBody>
          <a:bodyPr wrap="square" rtlCol="0">
            <a:spAutoFit/>
          </a:bodyPr>
          <a:lstStyle/>
          <a:p>
            <a:pPr algn="ctr"/>
            <a:r>
              <a:rPr lang="es-EC" sz="5000" b="1" dirty="0" smtClean="0"/>
              <a:t>IMPACTO EN</a:t>
            </a:r>
          </a:p>
          <a:p>
            <a:pPr algn="ctr"/>
            <a:r>
              <a:rPr lang="es-EC" sz="5000" b="1" dirty="0" smtClean="0"/>
              <a:t> PATRIMONIO TÉCNICO</a:t>
            </a:r>
            <a:endParaRPr lang="es-EC" sz="5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642942" y="1878821"/>
            <a:ext cx="792958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rPr>
              <a:t>El Patrimonio Técnico es punto altamente sensible dentro de Mutualista Pichincha, debido a las limitaciones para incrementar patrimonio que tienen las mutualistas. </a:t>
            </a:r>
            <a:endParaRPr kumimoji="0" lang="es-EC" b="0" i="0" u="none" strike="noStrike" cap="none" normalizeH="0" baseline="0" dirty="0" smtClean="0">
              <a:ln>
                <a:noFill/>
              </a:ln>
              <a:solidFill>
                <a:schemeClr val="tx1"/>
              </a:solidFill>
              <a:effectLst/>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C" dirty="0" smtClean="0">
              <a:latin typeface="Arial" pitchFamily="34" charset="0"/>
            </a:endParaRPr>
          </a:p>
          <a:p>
            <a:pPr lvl="0" algn="just" fontAlgn="base">
              <a:spcBef>
                <a:spcPct val="0"/>
              </a:spcBef>
              <a:spcAft>
                <a:spcPct val="0"/>
              </a:spcAft>
            </a:pPr>
            <a:r>
              <a:rPr lang="es-ES" dirty="0" smtClean="0"/>
              <a:t>Dependiendo el nivel de utilidades que se generen, la entidad puede incrementar su activo en una mayor o menor proporción dependiendo del tipo de activo y su ponderación de riesgo.</a:t>
            </a:r>
          </a:p>
          <a:p>
            <a:pPr lvl="0" algn="just" fontAlgn="base">
              <a:spcBef>
                <a:spcPct val="0"/>
              </a:spcBef>
              <a:spcAft>
                <a:spcPct val="0"/>
              </a:spcAft>
            </a:pPr>
            <a:endParaRPr kumimoji="0" lang="es-ES" b="0" i="0" u="none" strike="noStrike" cap="none" normalizeH="0" baseline="0" dirty="0" smtClean="0">
              <a:ln>
                <a:noFill/>
              </a:ln>
              <a:solidFill>
                <a:schemeClr val="tx1"/>
              </a:solidFill>
              <a:effectLst/>
              <a:latin typeface="Arial" pitchFamily="34" charset="0"/>
            </a:endParaRPr>
          </a:p>
          <a:p>
            <a:pPr lvl="0" algn="just" fontAlgn="base">
              <a:spcBef>
                <a:spcPct val="0"/>
              </a:spcBef>
              <a:spcAft>
                <a:spcPct val="0"/>
              </a:spcAft>
            </a:pPr>
            <a:r>
              <a:rPr lang="es-ES" dirty="0" smtClean="0">
                <a:latin typeface="Arial" pitchFamily="34" charset="0"/>
                <a:ea typeface="Times New Roman" pitchFamily="18" charset="0"/>
              </a:rPr>
              <a:t>Es fundamental analizar el nivel de crecimiento de activos que la institución podría sobrellevar sin la liberación de activos que implica efectuar un proceso de titularización</a:t>
            </a:r>
            <a:r>
              <a:rPr lang="es-EC" dirty="0" smtClean="0">
                <a:latin typeface="Arial" pitchFamily="34" charset="0"/>
              </a:rPr>
              <a:t> .</a:t>
            </a:r>
          </a:p>
          <a:p>
            <a:pPr lvl="0" algn="just" fontAlgn="base">
              <a:spcBef>
                <a:spcPct val="0"/>
              </a:spcBef>
              <a:spcAft>
                <a:spcPct val="0"/>
              </a:spcAft>
            </a:pPr>
            <a:endParaRPr kumimoji="0" lang="es-EC" b="0" i="0" u="none" strike="noStrike" cap="none" normalizeH="0" baseline="0" dirty="0" smtClean="0">
              <a:ln>
                <a:noFill/>
              </a:ln>
              <a:solidFill>
                <a:schemeClr val="tx1"/>
              </a:solidFill>
              <a:effectLst/>
              <a:latin typeface="Arial" pitchFamily="34" charset="0"/>
            </a:endParaRPr>
          </a:p>
          <a:p>
            <a:pPr lvl="0" algn="just" fontAlgn="base">
              <a:spcBef>
                <a:spcPct val="0"/>
              </a:spcBef>
              <a:spcAft>
                <a:spcPct val="0"/>
              </a:spcAft>
            </a:pPr>
            <a:r>
              <a:rPr lang="es-EC" dirty="0" smtClean="0">
                <a:latin typeface="Arial" pitchFamily="34" charset="0"/>
              </a:rPr>
              <a:t>Actualmente el Índice Mínimo Legal de Patrimonio Técnico es del 9.00%.</a:t>
            </a:r>
            <a:endParaRPr kumimoji="0" lang="es-EC" b="0" i="0" u="none" strike="noStrike" cap="none" normalizeH="0" baseline="0" dirty="0" smtClean="0">
              <a:ln>
                <a:noFill/>
              </a:ln>
              <a:solidFill>
                <a:schemeClr val="tx1"/>
              </a:solidFill>
              <a:effectLst/>
              <a:latin typeface="Arial" pitchFamily="34" charset="0"/>
            </a:endParaRPr>
          </a:p>
        </p:txBody>
      </p:sp>
      <p:sp>
        <p:nvSpPr>
          <p:cNvPr id="4" name="3 CuadroTexto"/>
          <p:cNvSpPr txBox="1"/>
          <p:nvPr/>
        </p:nvSpPr>
        <p:spPr>
          <a:xfrm>
            <a:off x="2143108" y="476888"/>
            <a:ext cx="4714908" cy="523220"/>
          </a:xfrm>
          <a:prstGeom prst="rect">
            <a:avLst/>
          </a:prstGeom>
          <a:noFill/>
        </p:spPr>
        <p:txBody>
          <a:bodyPr wrap="square" rtlCol="0">
            <a:spAutoFit/>
          </a:bodyPr>
          <a:lstStyle/>
          <a:p>
            <a:pPr algn="ctr"/>
            <a:r>
              <a:rPr lang="es-EC" sz="2800" b="1" dirty="0" smtClean="0"/>
              <a:t>PATRIMONIO TÉCNICO</a:t>
            </a:r>
            <a:endParaRPr lang="es-EC"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462619"/>
            <a:ext cx="8572560" cy="1015663"/>
          </a:xfrm>
          <a:prstGeom prst="rect">
            <a:avLst/>
          </a:prstGeom>
        </p:spPr>
        <p:txBody>
          <a:bodyPr wrap="square">
            <a:spAutoFit/>
          </a:bodyPr>
          <a:lstStyle/>
          <a:p>
            <a:pPr algn="just"/>
            <a:r>
              <a:rPr lang="es-MX" sz="2000" b="1" dirty="0"/>
              <a:t>Determinar si la estrategia institucional de Mutualista Pichincha de titularizar cartera hipotecaria de vivienda tiene un costo / beneficio favorable para la institución en </a:t>
            </a:r>
            <a:r>
              <a:rPr lang="es-MX" sz="2000" b="1" dirty="0" smtClean="0"/>
              <a:t>la coyuntura actual.</a:t>
            </a:r>
            <a:endParaRPr lang="es-EC" sz="2000" b="1" dirty="0"/>
          </a:p>
        </p:txBody>
      </p:sp>
      <p:sp>
        <p:nvSpPr>
          <p:cNvPr id="25601" name="Rectangle 1"/>
          <p:cNvSpPr>
            <a:spLocks noChangeArrowheads="1"/>
          </p:cNvSpPr>
          <p:nvPr/>
        </p:nvSpPr>
        <p:spPr bwMode="auto">
          <a:xfrm>
            <a:off x="357190" y="3214686"/>
            <a:ext cx="85725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MX" sz="2000" b="0" i="0" u="none" strike="noStrike" cap="none" normalizeH="0" baseline="0" dirty="0" smtClean="0">
                <a:ln>
                  <a:noFill/>
                </a:ln>
                <a:solidFill>
                  <a:schemeClr val="tx1"/>
                </a:solidFill>
                <a:effectLst/>
                <a:ea typeface="Times New Roman" pitchFamily="18" charset="0"/>
                <a:cs typeface="Arial" pitchFamily="34" charset="0"/>
              </a:rPr>
              <a:t>Analizar el impacto que tuvieron los procesos de titularización </a:t>
            </a:r>
            <a:r>
              <a:rPr lang="es-MX" sz="2000" dirty="0" smtClean="0">
                <a:ea typeface="Times New Roman" pitchFamily="18" charset="0"/>
                <a:cs typeface="Arial" pitchFamily="34" charset="0"/>
              </a:rPr>
              <a:t>anteriormente</a:t>
            </a:r>
            <a:r>
              <a:rPr kumimoji="0" lang="es-MX" sz="2000" b="0" i="0" u="none" strike="noStrike" cap="none" normalizeH="0" baseline="0" dirty="0" smtClean="0">
                <a:ln>
                  <a:noFill/>
                </a:ln>
                <a:solidFill>
                  <a:schemeClr val="tx1"/>
                </a:solidFill>
                <a:effectLst/>
                <a:ea typeface="Times New Roman" pitchFamily="18" charset="0"/>
                <a:cs typeface="Arial" pitchFamily="34" charset="0"/>
              </a:rPr>
              <a:t> </a:t>
            </a:r>
            <a:r>
              <a:rPr kumimoji="0" lang="es-MX" sz="2000" b="0" i="0" u="none" strike="noStrike" cap="none" normalizeH="0" baseline="0" dirty="0" smtClean="0">
                <a:ln>
                  <a:noFill/>
                </a:ln>
                <a:solidFill>
                  <a:schemeClr val="tx1"/>
                </a:solidFill>
                <a:effectLst/>
                <a:ea typeface="Times New Roman" pitchFamily="18" charset="0"/>
                <a:cs typeface="Arial" pitchFamily="34" charset="0"/>
              </a:rPr>
              <a:t>efectuados en Mutualista Pichincha.</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C"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sz="2000" b="0" i="0" u="none" strike="noStrike" cap="none" normalizeH="0" baseline="0" dirty="0" smtClean="0">
                <a:ln>
                  <a:noFill/>
                </a:ln>
                <a:solidFill>
                  <a:schemeClr val="tx1"/>
                </a:solidFill>
                <a:effectLst/>
                <a:ea typeface="Times New Roman" pitchFamily="18" charset="0"/>
                <a:cs typeface="Arial" pitchFamily="34" charset="0"/>
              </a:rPr>
              <a:t>Analizar los niveles de liquidez y rentabilidad que ha tenido Mutualista Pichincha derivados de los activos financieros que intervienen en procesos de titularización.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sz="2000" b="0" i="0" u="none" strike="noStrike" cap="none" normalizeH="0" baseline="0" dirty="0" smtClean="0">
                <a:ln>
                  <a:noFill/>
                </a:ln>
                <a:solidFill>
                  <a:schemeClr val="tx1"/>
                </a:solidFill>
                <a:effectLst/>
                <a:ea typeface="Times New Roman" pitchFamily="18" charset="0"/>
                <a:cs typeface="Arial" pitchFamily="34" charset="0"/>
              </a:rPr>
              <a:t>Evaluar el impacto que tendría el efectuar un nuevo proceso de titularización de cartera de vivienda dentro de la empresa.</a:t>
            </a:r>
            <a:endParaRPr kumimoji="0" lang="es-EC" sz="2000" b="0" i="0" u="none" strike="noStrike" cap="none" normalizeH="0" baseline="0" dirty="0" smtClean="0">
              <a:ln>
                <a:noFill/>
              </a:ln>
              <a:solidFill>
                <a:schemeClr val="tx1"/>
              </a:solidFill>
              <a:effectLst/>
            </a:endParaRPr>
          </a:p>
        </p:txBody>
      </p:sp>
      <p:sp>
        <p:nvSpPr>
          <p:cNvPr id="4" name="3 CuadroTexto"/>
          <p:cNvSpPr txBox="1"/>
          <p:nvPr/>
        </p:nvSpPr>
        <p:spPr>
          <a:xfrm>
            <a:off x="3000364" y="476888"/>
            <a:ext cx="3143272" cy="523220"/>
          </a:xfrm>
          <a:prstGeom prst="rect">
            <a:avLst/>
          </a:prstGeom>
          <a:noFill/>
        </p:spPr>
        <p:txBody>
          <a:bodyPr wrap="square" rtlCol="0">
            <a:spAutoFit/>
          </a:bodyPr>
          <a:lstStyle/>
          <a:p>
            <a:r>
              <a:rPr lang="es-EC" sz="2800" b="1" dirty="0" smtClean="0"/>
              <a:t>OBJETIVOS</a:t>
            </a:r>
            <a:endParaRPr lang="es-EC" sz="2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ChangeAspect="1"/>
          </p:cNvGraphicFramePr>
          <p:nvPr/>
        </p:nvGraphicFramePr>
        <p:xfrm>
          <a:off x="1225324" y="1415105"/>
          <a:ext cx="7132890" cy="4371349"/>
        </p:xfrm>
        <a:graphic>
          <a:graphicData uri="http://schemas.openxmlformats.org/presentationml/2006/ole">
            <p:oleObj spid="_x0000_s47106" name="Worksheet" r:id="rId3" imgW="5191225" imgH="3181551" progId="Excel.Sheet.8">
              <p:link updateAutomatic="1"/>
            </p:oleObj>
          </a:graphicData>
        </a:graphic>
      </p:graphicFrame>
      <p:sp>
        <p:nvSpPr>
          <p:cNvPr id="4" name="3 CuadroTexto"/>
          <p:cNvSpPr txBox="1"/>
          <p:nvPr/>
        </p:nvSpPr>
        <p:spPr>
          <a:xfrm>
            <a:off x="785786" y="260315"/>
            <a:ext cx="7358114" cy="954107"/>
          </a:xfrm>
          <a:prstGeom prst="rect">
            <a:avLst/>
          </a:prstGeom>
          <a:noFill/>
        </p:spPr>
        <p:txBody>
          <a:bodyPr wrap="square" rtlCol="0">
            <a:spAutoFit/>
          </a:bodyPr>
          <a:lstStyle/>
          <a:p>
            <a:pPr algn="ctr"/>
            <a:r>
              <a:rPr lang="es-EC" sz="2800" b="1" dirty="0" smtClean="0"/>
              <a:t>PATRIMONIO TÉCNICO</a:t>
            </a:r>
          </a:p>
          <a:p>
            <a:pPr algn="ctr"/>
            <a:r>
              <a:rPr lang="es-EC" sz="2800" b="1" dirty="0" smtClean="0"/>
              <a:t>SIN TITULARIZACIÓN</a:t>
            </a:r>
            <a:endParaRPr lang="es-EC" sz="2800" b="1" dirty="0"/>
          </a:p>
        </p:txBody>
      </p:sp>
      <p:sp>
        <p:nvSpPr>
          <p:cNvPr id="5" name="4 Rectángulo"/>
          <p:cNvSpPr/>
          <p:nvPr/>
        </p:nvSpPr>
        <p:spPr>
          <a:xfrm>
            <a:off x="428596" y="6000768"/>
            <a:ext cx="8501122" cy="646331"/>
          </a:xfrm>
          <a:prstGeom prst="rect">
            <a:avLst/>
          </a:prstGeom>
        </p:spPr>
        <p:txBody>
          <a:bodyPr wrap="square">
            <a:spAutoFit/>
          </a:bodyPr>
          <a:lstStyle/>
          <a:p>
            <a:pPr algn="just"/>
            <a:r>
              <a:rPr lang="es-ES" dirty="0" smtClean="0"/>
              <a:t>Mutualista Pichincha reduciría paulatinamente su Índice de Patrimonio Técnico.</a:t>
            </a:r>
          </a:p>
          <a:p>
            <a:pPr algn="just"/>
            <a:r>
              <a:rPr lang="es-ES" dirty="0" smtClean="0"/>
              <a:t>Genera peligro y le resta capacidad de reacción frente a situaciones inesperadas.</a:t>
            </a:r>
            <a:endParaRPr lang="es-EC"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1214414" y="1428736"/>
          <a:ext cx="7084552" cy="4357718"/>
        </p:xfrm>
        <a:graphic>
          <a:graphicData uri="http://schemas.openxmlformats.org/presentationml/2006/ole">
            <p:oleObj spid="_x0000_s48130" name="Worksheet" r:id="rId3" imgW="5171975" imgH="3181551" progId="Excel.Sheet.8">
              <p:link updateAutomatic="1"/>
            </p:oleObj>
          </a:graphicData>
        </a:graphic>
      </p:graphicFrame>
      <p:sp>
        <p:nvSpPr>
          <p:cNvPr id="4" name="3 CuadroTexto"/>
          <p:cNvSpPr txBox="1"/>
          <p:nvPr/>
        </p:nvSpPr>
        <p:spPr>
          <a:xfrm>
            <a:off x="785786" y="260315"/>
            <a:ext cx="7358114" cy="954107"/>
          </a:xfrm>
          <a:prstGeom prst="rect">
            <a:avLst/>
          </a:prstGeom>
          <a:noFill/>
        </p:spPr>
        <p:txBody>
          <a:bodyPr wrap="square" rtlCol="0">
            <a:spAutoFit/>
          </a:bodyPr>
          <a:lstStyle/>
          <a:p>
            <a:pPr algn="ctr"/>
            <a:r>
              <a:rPr lang="es-EC" sz="2800" b="1" dirty="0" smtClean="0"/>
              <a:t>PATRIMONIO TÉCNICO</a:t>
            </a:r>
          </a:p>
          <a:p>
            <a:pPr algn="ctr"/>
            <a:r>
              <a:rPr lang="es-EC" sz="2800" b="1" dirty="0" smtClean="0"/>
              <a:t>CON TITULARIZACIÓN</a:t>
            </a:r>
            <a:endParaRPr lang="es-EC" sz="2800" b="1" dirty="0"/>
          </a:p>
        </p:txBody>
      </p:sp>
      <p:sp>
        <p:nvSpPr>
          <p:cNvPr id="6" name="5 Rectángulo"/>
          <p:cNvSpPr/>
          <p:nvPr/>
        </p:nvSpPr>
        <p:spPr>
          <a:xfrm>
            <a:off x="571472" y="6000768"/>
            <a:ext cx="8215370" cy="646331"/>
          </a:xfrm>
          <a:prstGeom prst="rect">
            <a:avLst/>
          </a:prstGeom>
        </p:spPr>
        <p:txBody>
          <a:bodyPr wrap="square">
            <a:spAutoFit/>
          </a:bodyPr>
          <a:lstStyle/>
          <a:p>
            <a:pPr algn="just"/>
            <a:r>
              <a:rPr lang="es-ES" dirty="0" smtClean="0"/>
              <a:t>El Índice de Patrimonio Técnico tiene un incremento importante al momento de efectuarse la </a:t>
            </a:r>
            <a:r>
              <a:rPr lang="es-ES" dirty="0" smtClean="0"/>
              <a:t>titularización.</a:t>
            </a:r>
            <a:endParaRPr lang="es-EC"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928694" y="2594614"/>
            <a:ext cx="728664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ES" dirty="0" smtClean="0"/>
              <a:t>Para </a:t>
            </a:r>
            <a:r>
              <a:rPr lang="es-ES" dirty="0" smtClean="0"/>
              <a:t>sostener el volumen de cartera que Mutualista Pichincha ha originado y titularizado debería tener en Patrimonio Técnico casi 6.4 millones de dólares adicionales (más del 21% de su Patrimonio Técnico actual) y equivale a la suma de la utilidad del ejercicio de los últimos 4 años.</a:t>
            </a:r>
            <a:endParaRPr lang="es-EC" dirty="0" smtClean="0"/>
          </a:p>
        </p:txBody>
      </p:sp>
      <p:sp>
        <p:nvSpPr>
          <p:cNvPr id="4" name="3 CuadroTexto"/>
          <p:cNvSpPr txBox="1"/>
          <p:nvPr/>
        </p:nvSpPr>
        <p:spPr>
          <a:xfrm>
            <a:off x="2143108" y="476888"/>
            <a:ext cx="4714908" cy="523220"/>
          </a:xfrm>
          <a:prstGeom prst="rect">
            <a:avLst/>
          </a:prstGeom>
          <a:noFill/>
        </p:spPr>
        <p:txBody>
          <a:bodyPr wrap="square" rtlCol="0">
            <a:spAutoFit/>
          </a:bodyPr>
          <a:lstStyle/>
          <a:p>
            <a:pPr algn="ctr"/>
            <a:r>
              <a:rPr lang="es-EC" sz="2800" b="1" dirty="0" smtClean="0"/>
              <a:t>PATRIMONIO TÉCNICO</a:t>
            </a:r>
            <a:endParaRPr lang="es-EC" sz="28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71472" y="1610575"/>
            <a:ext cx="8286808" cy="4247317"/>
          </a:xfrm>
          <a:prstGeom prst="rect">
            <a:avLst/>
          </a:prstGeom>
        </p:spPr>
        <p:txBody>
          <a:bodyPr wrap="square">
            <a:spAutoFit/>
          </a:bodyPr>
          <a:lstStyle/>
          <a:p>
            <a:pPr algn="just"/>
            <a:r>
              <a:rPr lang="es-ES" dirty="0" smtClean="0"/>
              <a:t>El </a:t>
            </a:r>
            <a:r>
              <a:rPr lang="es-ES" dirty="0" smtClean="0"/>
              <a:t>sector de la construcción ha tenido un crecimiento importante en los últimos años, especialmente en el año 2011 donde crece alrededor de un 25%.</a:t>
            </a:r>
          </a:p>
          <a:p>
            <a:pPr algn="just"/>
            <a:endParaRPr lang="es-ES" dirty="0" smtClean="0"/>
          </a:p>
          <a:p>
            <a:pPr algn="just"/>
            <a:r>
              <a:rPr lang="es-ES" dirty="0" smtClean="0"/>
              <a:t>Mutualista Pichincha cumple un rol importante dentro del financiamiento de vivienda pues es el tercer originador de cartera de vivienda más grande del país, ubicándose tan solo por detrás del BIESS y Banco Pichincha.</a:t>
            </a:r>
          </a:p>
          <a:p>
            <a:pPr algn="just"/>
            <a:endParaRPr lang="es-ES" dirty="0" smtClean="0"/>
          </a:p>
          <a:p>
            <a:pPr algn="just"/>
            <a:r>
              <a:rPr lang="es-ES" dirty="0" smtClean="0"/>
              <a:t>La titularización ha transformado activos de largo plazo en activos líquidos que le han permitido enfrentar épocas de crisis de liquidez o corridas de fondos que se han dado en el Sistema Financiero, además de hacer frente a regulaciones que los Organismos de Control puedan adoptar</a:t>
            </a:r>
            <a:r>
              <a:rPr lang="es-ES" dirty="0" smtClean="0"/>
              <a:t>.</a:t>
            </a:r>
          </a:p>
          <a:p>
            <a:pPr algn="just"/>
            <a:endParaRPr lang="es-ES" dirty="0" smtClean="0"/>
          </a:p>
          <a:p>
            <a:pPr lvl="0" algn="just"/>
            <a:r>
              <a:rPr lang="es-ES" dirty="0" smtClean="0"/>
              <a:t>La tasas de interés que pagan los títulos valores son superiores a las tasas de las captaciones pero son menores al costo que tienen los préstamos con otras instituciones financieras privadas</a:t>
            </a:r>
            <a:r>
              <a:rPr lang="es-ES" dirty="0" smtClean="0"/>
              <a:t>.</a:t>
            </a:r>
            <a:endParaRPr lang="es-EC" dirty="0" smtClean="0"/>
          </a:p>
        </p:txBody>
      </p:sp>
      <p:sp>
        <p:nvSpPr>
          <p:cNvPr id="6" name="5 CuadroTexto"/>
          <p:cNvSpPr txBox="1"/>
          <p:nvPr/>
        </p:nvSpPr>
        <p:spPr>
          <a:xfrm>
            <a:off x="928662" y="428604"/>
            <a:ext cx="7358114" cy="523220"/>
          </a:xfrm>
          <a:prstGeom prst="rect">
            <a:avLst/>
          </a:prstGeom>
          <a:noFill/>
        </p:spPr>
        <p:txBody>
          <a:bodyPr wrap="square" rtlCol="0">
            <a:spAutoFit/>
          </a:bodyPr>
          <a:lstStyle/>
          <a:p>
            <a:r>
              <a:rPr lang="es-ES" sz="2800" b="1" dirty="0" smtClean="0"/>
              <a:t>CONCLUSIONES Y RECOMENDACIONES</a:t>
            </a:r>
            <a:endParaRPr lang="es-EC"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1682013"/>
            <a:ext cx="8501122" cy="4247317"/>
          </a:xfrm>
          <a:prstGeom prst="rect">
            <a:avLst/>
          </a:prstGeom>
        </p:spPr>
        <p:txBody>
          <a:bodyPr wrap="square">
            <a:spAutoFit/>
          </a:bodyPr>
          <a:lstStyle/>
          <a:p>
            <a:pPr algn="just"/>
            <a:r>
              <a:rPr lang="es-ES" dirty="0" smtClean="0"/>
              <a:t>Comparando </a:t>
            </a:r>
            <a:r>
              <a:rPr lang="es-ES" dirty="0" smtClean="0"/>
              <a:t>los períodos en que Mutualista Pichincha no utilizaba la estrategia de titularización y los períodos en los que empezó a hacerlo, la institución incrementó su cartera total, además de sus ingresos por intereses ganados en crédito e inversiones, entre otras fuentes de ingreso de la institución. Estos ingresos compensan los ingresos que se dejan de percibir al ceder la cartera.</a:t>
            </a:r>
          </a:p>
          <a:p>
            <a:pPr algn="just"/>
            <a:endParaRPr lang="es-ES" dirty="0" smtClean="0"/>
          </a:p>
          <a:p>
            <a:pPr algn="just"/>
            <a:r>
              <a:rPr lang="es-ES" dirty="0" smtClean="0"/>
              <a:t>Para colocar crédito, una institución financiera no solo depende de las oportunidades de negocio que tenga sino también de la limitación de su Patrimonio Técnico, particular que se acentúa aún más en las mutualistas donde han existido ya sea restricciones o importantes limitaciones para incrementar su patrimonio</a:t>
            </a:r>
            <a:r>
              <a:rPr lang="es-ES" dirty="0" smtClean="0"/>
              <a:t>.</a:t>
            </a:r>
          </a:p>
          <a:p>
            <a:pPr algn="just"/>
            <a:endParaRPr lang="es-ES" dirty="0" smtClean="0"/>
          </a:p>
          <a:p>
            <a:pPr algn="just"/>
            <a:r>
              <a:rPr lang="es-ES" dirty="0" smtClean="0"/>
              <a:t>Es conveniente realizar una nueva titularización para Mutualista Pichincha pues le proporciona la liquidez que necesita y le genera un nivel importante de ingresos que le permite seguir creciendo</a:t>
            </a:r>
            <a:r>
              <a:rPr lang="es-ES" dirty="0" smtClean="0"/>
              <a:t>.</a:t>
            </a:r>
            <a:endParaRPr lang="es-ES" dirty="0" smtClean="0"/>
          </a:p>
        </p:txBody>
      </p:sp>
      <p:sp>
        <p:nvSpPr>
          <p:cNvPr id="4" name="3 CuadroTexto"/>
          <p:cNvSpPr txBox="1"/>
          <p:nvPr/>
        </p:nvSpPr>
        <p:spPr>
          <a:xfrm>
            <a:off x="928662" y="428604"/>
            <a:ext cx="7358114" cy="523220"/>
          </a:xfrm>
          <a:prstGeom prst="rect">
            <a:avLst/>
          </a:prstGeom>
          <a:noFill/>
        </p:spPr>
        <p:txBody>
          <a:bodyPr wrap="square" rtlCol="0">
            <a:spAutoFit/>
          </a:bodyPr>
          <a:lstStyle/>
          <a:p>
            <a:r>
              <a:rPr lang="es-ES" sz="2800" b="1" dirty="0" smtClean="0"/>
              <a:t>CONCLUSIONES Y RECOMENDACIONES</a:t>
            </a:r>
            <a:endParaRPr lang="es-EC"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950259"/>
            <a:ext cx="8429684" cy="3693319"/>
          </a:xfrm>
          <a:prstGeom prst="rect">
            <a:avLst/>
          </a:prstGeom>
        </p:spPr>
        <p:txBody>
          <a:bodyPr wrap="square">
            <a:spAutoFit/>
          </a:bodyPr>
          <a:lstStyle/>
          <a:p>
            <a:pPr algn="just"/>
            <a:r>
              <a:rPr lang="es-ES" dirty="0" smtClean="0"/>
              <a:t>Con </a:t>
            </a:r>
            <a:r>
              <a:rPr lang="es-ES" dirty="0" smtClean="0"/>
              <a:t>respecto al Patrimonio Técnico, una nueva titularización de cartera libera su requerimiento de Patrimonio Técnico y permite que se siga colocando más cartera sin tener que restringir el crédito.</a:t>
            </a:r>
          </a:p>
          <a:p>
            <a:pPr algn="just"/>
            <a:endParaRPr lang="es-ES" dirty="0" smtClean="0"/>
          </a:p>
          <a:p>
            <a:pPr algn="just"/>
            <a:r>
              <a:rPr lang="es-ES" dirty="0" smtClean="0"/>
              <a:t>Es importante mantener los títulos valores generados con la titularización en sus libros y negociarlos solamente cuando efectivamente tenga necesidades de liquidez u oportunidades de inversión, es decir, mantener estos fondos en un activo productivo (títulos valores o nueva cartera de créditos) y no convertirlos en activos improductivos.</a:t>
            </a:r>
          </a:p>
          <a:p>
            <a:pPr algn="just"/>
            <a:endParaRPr lang="es-ES" dirty="0" smtClean="0"/>
          </a:p>
          <a:p>
            <a:pPr algn="just"/>
            <a:r>
              <a:rPr lang="es-ES" dirty="0" smtClean="0"/>
              <a:t>El hecho de volver a invertir estos fondos en nueva cartera crea un Círculo Virtuoso que utiliza la propia cartera como fuente de fondeo para originar más cartera y permite seguir percibiendo los intereses derivados de la misma.</a:t>
            </a:r>
            <a:endParaRPr lang="es-EC" dirty="0"/>
          </a:p>
        </p:txBody>
      </p:sp>
      <p:sp>
        <p:nvSpPr>
          <p:cNvPr id="3" name="2 CuadroTexto"/>
          <p:cNvSpPr txBox="1"/>
          <p:nvPr/>
        </p:nvSpPr>
        <p:spPr>
          <a:xfrm>
            <a:off x="928662" y="428604"/>
            <a:ext cx="7358114" cy="523220"/>
          </a:xfrm>
          <a:prstGeom prst="rect">
            <a:avLst/>
          </a:prstGeom>
          <a:noFill/>
        </p:spPr>
        <p:txBody>
          <a:bodyPr wrap="square" rtlCol="0">
            <a:spAutoFit/>
          </a:bodyPr>
          <a:lstStyle/>
          <a:p>
            <a:r>
              <a:rPr lang="es-ES" sz="2800" b="1" dirty="0" smtClean="0"/>
              <a:t>CONCLUSIONES Y RECOMENDACIONES</a:t>
            </a:r>
            <a:endParaRPr lang="es-EC"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2297850"/>
            <a:ext cx="7358114" cy="1631216"/>
          </a:xfrm>
          <a:prstGeom prst="rect">
            <a:avLst/>
          </a:prstGeom>
          <a:noFill/>
        </p:spPr>
        <p:txBody>
          <a:bodyPr wrap="square" rtlCol="0">
            <a:spAutoFit/>
          </a:bodyPr>
          <a:lstStyle/>
          <a:p>
            <a:pPr algn="ctr"/>
            <a:r>
              <a:rPr lang="es-EC" sz="5000" b="1" dirty="0" smtClean="0"/>
              <a:t>MUCHAS GRACIAS</a:t>
            </a:r>
          </a:p>
          <a:p>
            <a:pPr algn="ctr"/>
            <a:r>
              <a:rPr lang="es-EC" sz="5000" b="1" dirty="0" smtClean="0"/>
              <a:t>POR SU ATENCIÓN</a:t>
            </a:r>
            <a:endParaRPr lang="es-EC" sz="5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00066" y="1428736"/>
            <a:ext cx="81439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En la década de los 60s un grupo de ciudadanos encabezados por el Doctor Roque Bustamante Cárdenas, basados en el decreto Ley de Emergencia N° 23 publicado el 23 de Mayo de 1961, conformó y fundó Mutualista Pichincha, entidad privada que en sus inicios operó rigiéndose  a la Ley del Banco Ecuatoriano de la Vivienda y Mutualistas.</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dirty="0" smtClean="0">
              <a:latin typeface="Book Antiqua" pitchFamily="18" charset="0"/>
              <a:ea typeface="Times New Roman" pitchFamily="18" charset="0"/>
              <a:cs typeface="Arial" pitchFamily="34" charset="0"/>
            </a:endParaRPr>
          </a:p>
          <a:p>
            <a:pPr lvl="0" algn="just" fontAlgn="base">
              <a:spcBef>
                <a:spcPct val="0"/>
              </a:spcBef>
              <a:spcAft>
                <a:spcPct val="0"/>
              </a:spcAft>
            </a:pPr>
            <a:r>
              <a:rPr lang="es-ES" sz="2000" dirty="0" smtClean="0">
                <a:latin typeface="Book Antiqua" pitchFamily="18" charset="0"/>
                <a:ea typeface="Times New Roman" pitchFamily="18" charset="0"/>
                <a:cs typeface="Arial" pitchFamily="34" charset="0"/>
              </a:rPr>
              <a:t>El Doctor José María Velasco Ibarra, Presidente </a:t>
            </a: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de la República del Ecuador de ese momento, además de haber sido el autor del mencionado decreto, también fue el primer cliente en </a:t>
            </a:r>
            <a:r>
              <a:rPr kumimoji="0" lang="es-ES" sz="2000" b="0" i="0" u="none" strike="noStrike" cap="none" normalizeH="0" baseline="0" dirty="0" err="1" smtClean="0">
                <a:ln>
                  <a:noFill/>
                </a:ln>
                <a:solidFill>
                  <a:schemeClr val="tx1"/>
                </a:solidFill>
                <a:effectLst/>
                <a:latin typeface="Book Antiqua" pitchFamily="18" charset="0"/>
                <a:ea typeface="Times New Roman" pitchFamily="18" charset="0"/>
                <a:cs typeface="Arial" pitchFamily="34" charset="0"/>
              </a:rPr>
              <a:t>aperturar</a:t>
            </a: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 una cuenta de ahorros en la institución, confirmando así su intención de incentivar la </a:t>
            </a: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creación </a:t>
            </a: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de un sistema mutual que contribuya al financiamiento y adquisición de vivienda dentro del país.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z="2000" b="0" i="0" u="none" strike="noStrike" cap="none" normalizeH="0" baseline="0" dirty="0" smtClean="0">
              <a:ln>
                <a:noFill/>
              </a:ln>
              <a:solidFill>
                <a:schemeClr val="tx1"/>
              </a:solidFill>
              <a:effectLst/>
              <a:latin typeface="Book Antiqua"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Mutualista Pichincha inicia su atención al público en Noviembre del año </a:t>
            </a:r>
            <a:r>
              <a:rPr kumimoji="0" lang="es-ES" sz="2000" b="0"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1961</a:t>
            </a:r>
            <a:r>
              <a:rPr lang="es-ES" sz="2000" dirty="0" smtClean="0">
                <a:latin typeface="Book Antiqua" pitchFamily="18" charset="0"/>
                <a:ea typeface="Times New Roman" pitchFamily="18" charset="0"/>
                <a:cs typeface="Arial" pitchFamily="34" charset="0"/>
              </a:rPr>
              <a:t>.</a:t>
            </a:r>
            <a:endParaRPr kumimoji="0" lang="es-ES" sz="2000" b="0" i="0" u="none" strike="noStrike" cap="none" normalizeH="0" baseline="0" dirty="0" smtClean="0">
              <a:ln>
                <a:noFill/>
              </a:ln>
              <a:solidFill>
                <a:schemeClr val="tx1"/>
              </a:solidFill>
              <a:effectLst/>
              <a:latin typeface="Book Antiqua" pitchFamily="18" charset="0"/>
            </a:endParaRPr>
          </a:p>
        </p:txBody>
      </p:sp>
      <p:sp>
        <p:nvSpPr>
          <p:cNvPr id="7" name="6 CuadroTexto"/>
          <p:cNvSpPr txBox="1"/>
          <p:nvPr/>
        </p:nvSpPr>
        <p:spPr>
          <a:xfrm>
            <a:off x="1785918" y="476888"/>
            <a:ext cx="4714908" cy="523220"/>
          </a:xfrm>
          <a:prstGeom prst="rect">
            <a:avLst/>
          </a:prstGeom>
          <a:noFill/>
        </p:spPr>
        <p:txBody>
          <a:bodyPr wrap="square" rtlCol="0">
            <a:spAutoFit/>
          </a:bodyPr>
          <a:lstStyle/>
          <a:p>
            <a:r>
              <a:rPr lang="es-EC" sz="2800" b="1" dirty="0" smtClean="0"/>
              <a:t>MUTUALISTA PICHINCHA</a:t>
            </a:r>
            <a:endParaRPr lang="es-EC"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cstate="print"/>
          <a:srcRect/>
          <a:stretch>
            <a:fillRect/>
          </a:stretch>
        </p:blipFill>
        <p:spPr bwMode="auto">
          <a:xfrm>
            <a:off x="5500694" y="2714620"/>
            <a:ext cx="3500462" cy="3357586"/>
          </a:xfrm>
          <a:prstGeom prst="rect">
            <a:avLst/>
          </a:prstGeom>
          <a:noFill/>
          <a:ln w="9525">
            <a:noFill/>
            <a:miter lim="800000"/>
            <a:headEnd/>
            <a:tailEnd/>
          </a:ln>
        </p:spPr>
      </p:pic>
      <p:sp>
        <p:nvSpPr>
          <p:cNvPr id="3" name="Rectangle 3"/>
          <p:cNvSpPr>
            <a:spLocks noChangeArrowheads="1"/>
          </p:cNvSpPr>
          <p:nvPr/>
        </p:nvSpPr>
        <p:spPr bwMode="auto">
          <a:xfrm>
            <a:off x="214282" y="1760087"/>
            <a:ext cx="4857784"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200" b="1" i="0" u="sng"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Marco Regulatorio:</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b="1" dirty="0" smtClean="0">
              <a:latin typeface="Book Antiqua"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b="1" dirty="0" smtClean="0">
              <a:latin typeface="Book Antiqua"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Ley General de Instituciones del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Sistema Financiero</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b="1" dirty="0" smtClean="0">
              <a:latin typeface="Book Antiqua" pitchFamily="18" charset="0"/>
              <a:cs typeface="Arial" pitchFamily="34" charset="0"/>
            </a:endParaRPr>
          </a:p>
          <a:p>
            <a:pPr algn="just" fontAlgn="base">
              <a:spcBef>
                <a:spcPct val="0"/>
              </a:spcBef>
              <a:spcAft>
                <a:spcPct val="0"/>
              </a:spcAft>
            </a:pPr>
            <a:r>
              <a:rPr lang="es-ES" sz="2000" b="1" dirty="0" smtClean="0">
                <a:latin typeface="Book Antiqua" pitchFamily="18" charset="0"/>
                <a:ea typeface="Times New Roman" pitchFamily="18" charset="0"/>
                <a:cs typeface="Arial" pitchFamily="34" charset="0"/>
              </a:rPr>
              <a:t>R</a:t>
            </a:r>
            <a:r>
              <a:rPr lang="es-ES" sz="2000" b="1" dirty="0" smtClean="0" bmk="">
                <a:latin typeface="Book Antiqua" pitchFamily="18" charset="0"/>
                <a:ea typeface="Times New Roman" pitchFamily="18" charset="0"/>
                <a:cs typeface="Arial" pitchFamily="34" charset="0"/>
              </a:rPr>
              <a:t>eglamento de la Ley General de </a:t>
            </a:r>
          </a:p>
          <a:p>
            <a:pPr algn="just" fontAlgn="base">
              <a:spcBef>
                <a:spcPct val="0"/>
              </a:spcBef>
              <a:spcAft>
                <a:spcPct val="0"/>
              </a:spcAft>
            </a:pPr>
            <a:r>
              <a:rPr lang="es-ES" sz="2000" b="1" dirty="0" smtClean="0" bmk="">
                <a:latin typeface="Book Antiqua" pitchFamily="18" charset="0"/>
                <a:ea typeface="Times New Roman" pitchFamily="18" charset="0"/>
                <a:cs typeface="Arial" pitchFamily="34" charset="0"/>
              </a:rPr>
              <a:t>Instituciones del Sistema Financiero</a:t>
            </a:r>
            <a:endParaRPr lang="es-ES" sz="2000" dirty="0" smtClean="0">
              <a:latin typeface="Book Antiqua"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Book Antiqua" pitchFamily="18" charset="0"/>
            </a:endParaRPr>
          </a:p>
          <a:p>
            <a:pPr algn="just" fontAlgn="base">
              <a:spcBef>
                <a:spcPct val="0"/>
              </a:spcBef>
              <a:spcAft>
                <a:spcPct val="0"/>
              </a:spcAft>
            </a:pPr>
            <a:r>
              <a:rPr lang="es-ES" sz="2000" b="1" dirty="0" smtClean="0">
                <a:latin typeface="Book Antiqua" pitchFamily="18" charset="0"/>
                <a:ea typeface="Times New Roman" pitchFamily="18" charset="0"/>
                <a:cs typeface="Arial" pitchFamily="34" charset="0"/>
              </a:rPr>
              <a:t>S</a:t>
            </a:r>
            <a:r>
              <a:rPr lang="es-ES" sz="2000" b="1" dirty="0" smtClean="0" bmk="">
                <a:latin typeface="Book Antiqua" pitchFamily="18" charset="0"/>
                <a:ea typeface="Times New Roman" pitchFamily="18" charset="0"/>
                <a:cs typeface="Arial" pitchFamily="34" charset="0"/>
              </a:rPr>
              <a:t>uperintendencia de Bancos y Seguros</a:t>
            </a:r>
          </a:p>
          <a:p>
            <a:pPr algn="just" fontAlgn="base">
              <a:spcBef>
                <a:spcPct val="0"/>
              </a:spcBef>
              <a:spcAft>
                <a:spcPct val="0"/>
              </a:spcAft>
            </a:pPr>
            <a:r>
              <a:rPr lang="es-ES" sz="2000" b="1" dirty="0" smtClean="0" bmk="">
                <a:latin typeface="Book Antiqua" pitchFamily="18" charset="0"/>
                <a:ea typeface="Times New Roman" pitchFamily="18" charset="0"/>
                <a:cs typeface="Arial" pitchFamily="34" charset="0"/>
              </a:rPr>
              <a:t>del Ecuador (SBS)</a:t>
            </a:r>
          </a:p>
          <a:p>
            <a:pPr algn="just" fontAlgn="base">
              <a:spcBef>
                <a:spcPct val="0"/>
              </a:spcBef>
              <a:spcAft>
                <a:spcPct val="0"/>
              </a:spcAft>
            </a:pPr>
            <a:endParaRPr lang="es-ES" sz="2000" b="1" dirty="0" smtClean="0" bmk="">
              <a:latin typeface="Book Antiqua" pitchFamily="18" charset="0"/>
              <a:cs typeface="Arial" pitchFamily="34" charset="0"/>
            </a:endParaRPr>
          </a:p>
          <a:p>
            <a:pPr algn="just" fontAlgn="base">
              <a:spcBef>
                <a:spcPct val="0"/>
              </a:spcBef>
              <a:spcAft>
                <a:spcPct val="0"/>
              </a:spcAft>
            </a:pPr>
            <a:r>
              <a:rPr lang="es-ES" sz="2000" b="1" dirty="0" smtClean="0" bmk="">
                <a:latin typeface="Book Antiqua" pitchFamily="18" charset="0"/>
                <a:cs typeface="Arial" pitchFamily="34" charset="0"/>
              </a:rPr>
              <a:t>Banco Central del Ecuador (BCE)</a:t>
            </a:r>
            <a:endParaRPr lang="es-ES" sz="2000" dirty="0" smtClean="0">
              <a:latin typeface="Book Antiqua" pitchFamily="18" charset="0"/>
            </a:endParaRPr>
          </a:p>
        </p:txBody>
      </p:sp>
      <p:sp>
        <p:nvSpPr>
          <p:cNvPr id="6" name="5 CuadroTexto"/>
          <p:cNvSpPr txBox="1"/>
          <p:nvPr/>
        </p:nvSpPr>
        <p:spPr>
          <a:xfrm>
            <a:off x="1785918" y="476888"/>
            <a:ext cx="4714908" cy="523220"/>
          </a:xfrm>
          <a:prstGeom prst="rect">
            <a:avLst/>
          </a:prstGeom>
          <a:noFill/>
        </p:spPr>
        <p:txBody>
          <a:bodyPr wrap="square" rtlCol="0">
            <a:spAutoFit/>
          </a:bodyPr>
          <a:lstStyle/>
          <a:p>
            <a:r>
              <a:rPr lang="es-EC" sz="2800" b="1" dirty="0" smtClean="0"/>
              <a:t>MUTUALISTA PICHINCHA</a:t>
            </a:r>
            <a:endParaRPr lang="es-EC" sz="2800" b="1" dirty="0"/>
          </a:p>
        </p:txBody>
      </p:sp>
      <p:sp>
        <p:nvSpPr>
          <p:cNvPr id="7" name="6 Rectángulo"/>
          <p:cNvSpPr/>
          <p:nvPr/>
        </p:nvSpPr>
        <p:spPr>
          <a:xfrm>
            <a:off x="5534517" y="1783667"/>
            <a:ext cx="3038011" cy="430887"/>
          </a:xfrm>
          <a:prstGeom prst="rect">
            <a:avLst/>
          </a:prstGeom>
        </p:spPr>
        <p:txBody>
          <a:bodyPr wrap="none">
            <a:spAutoFit/>
          </a:bodyPr>
          <a:lstStyle/>
          <a:p>
            <a:pPr lvl="0" algn="just" fontAlgn="base">
              <a:spcBef>
                <a:spcPct val="0"/>
              </a:spcBef>
              <a:spcAft>
                <a:spcPct val="0"/>
              </a:spcAft>
            </a:pPr>
            <a:r>
              <a:rPr lang="es-ES" sz="2200" b="1" u="sng" dirty="0" smtClean="0">
                <a:latin typeface="Book Antiqua" pitchFamily="18" charset="0"/>
                <a:ea typeface="Times New Roman" pitchFamily="18" charset="0"/>
                <a:cs typeface="Arial" pitchFamily="34" charset="0"/>
              </a:rPr>
              <a:t>Cobertura Geográfica: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428860" y="142852"/>
            <a:ext cx="4357718" cy="523220"/>
          </a:xfrm>
          <a:prstGeom prst="rect">
            <a:avLst/>
          </a:prstGeom>
          <a:noFill/>
        </p:spPr>
        <p:txBody>
          <a:bodyPr wrap="square" rtlCol="0">
            <a:spAutoFit/>
          </a:bodyPr>
          <a:lstStyle/>
          <a:p>
            <a:r>
              <a:rPr lang="es-EC" sz="2800" b="1" dirty="0" smtClean="0"/>
              <a:t>SISTEMA FINANCIERO</a:t>
            </a:r>
            <a:endParaRPr lang="es-EC" sz="2800" b="1" dirty="0"/>
          </a:p>
        </p:txBody>
      </p:sp>
      <p:graphicFrame>
        <p:nvGraphicFramePr>
          <p:cNvPr id="1031" name="Object 7"/>
          <p:cNvGraphicFramePr>
            <a:graphicFrameLocks noChangeAspect="1"/>
          </p:cNvGraphicFramePr>
          <p:nvPr/>
        </p:nvGraphicFramePr>
        <p:xfrm>
          <a:off x="71438" y="785813"/>
          <a:ext cx="4570412" cy="2552700"/>
        </p:xfrm>
        <a:graphic>
          <a:graphicData uri="http://schemas.openxmlformats.org/presentationml/2006/ole">
            <p:oleObj spid="_x0000_s1031" name="Worksheet" r:id="rId3" imgW="5457925" imgH="3048000" progId="Excel.Sheet.8">
              <p:link updateAutomatic="1"/>
            </p:oleObj>
          </a:graphicData>
        </a:graphic>
      </p:graphicFrame>
      <p:graphicFrame>
        <p:nvGraphicFramePr>
          <p:cNvPr id="1032" name="Object 8"/>
          <p:cNvGraphicFramePr>
            <a:graphicFrameLocks noChangeAspect="1"/>
          </p:cNvGraphicFramePr>
          <p:nvPr/>
        </p:nvGraphicFramePr>
        <p:xfrm>
          <a:off x="4814888" y="773113"/>
          <a:ext cx="4322762" cy="2551112"/>
        </p:xfrm>
        <a:graphic>
          <a:graphicData uri="http://schemas.openxmlformats.org/presentationml/2006/ole">
            <p:oleObj spid="_x0000_s1032" name="Worksheet" r:id="rId4" imgW="5229325" imgH="3086100" progId="Excel.Sheet.8">
              <p:link updateAutomatic="1"/>
            </p:oleObj>
          </a:graphicData>
        </a:graphic>
      </p:graphicFrame>
      <p:graphicFrame>
        <p:nvGraphicFramePr>
          <p:cNvPr id="1033" name="Object 9"/>
          <p:cNvGraphicFramePr>
            <a:graphicFrameLocks noChangeAspect="1"/>
          </p:cNvGraphicFramePr>
          <p:nvPr/>
        </p:nvGraphicFramePr>
        <p:xfrm>
          <a:off x="2033588" y="3643314"/>
          <a:ext cx="5076825" cy="2962275"/>
        </p:xfrm>
        <a:graphic>
          <a:graphicData uri="http://schemas.openxmlformats.org/presentationml/2006/ole">
            <p:oleObj spid="_x0000_s1033" name="Worksheet" r:id="rId5" imgW="5076925" imgH="2962175" progId="Excel.Sheet.8">
              <p:link updateAutomatic="1"/>
            </p:oleObj>
          </a:graphicData>
        </a:graphic>
      </p:graphicFrame>
      <p:sp>
        <p:nvSpPr>
          <p:cNvPr id="7" name="6 CuadroTexto"/>
          <p:cNvSpPr txBox="1"/>
          <p:nvPr/>
        </p:nvSpPr>
        <p:spPr>
          <a:xfrm>
            <a:off x="285720" y="3800307"/>
            <a:ext cx="1428760" cy="1200329"/>
          </a:xfrm>
          <a:prstGeom prst="rect">
            <a:avLst/>
          </a:prstGeom>
          <a:noFill/>
        </p:spPr>
        <p:txBody>
          <a:bodyPr wrap="square" rtlCol="0">
            <a:spAutoFit/>
          </a:bodyPr>
          <a:lstStyle/>
          <a:p>
            <a:pPr algn="ctr"/>
            <a:r>
              <a:rPr lang="es-EC" dirty="0" smtClean="0"/>
              <a:t>Crecimiento</a:t>
            </a:r>
          </a:p>
          <a:p>
            <a:pPr algn="ctr"/>
            <a:r>
              <a:rPr lang="es-EC" dirty="0" smtClean="0"/>
              <a:t>Anual Promedio:</a:t>
            </a:r>
          </a:p>
          <a:p>
            <a:pPr algn="ctr"/>
            <a:r>
              <a:rPr lang="es-EC" dirty="0" smtClean="0"/>
              <a:t>49%</a:t>
            </a:r>
            <a:endParaRPr lang="es-EC" dirty="0"/>
          </a:p>
        </p:txBody>
      </p:sp>
      <p:sp>
        <p:nvSpPr>
          <p:cNvPr id="9" name="8 CuadroTexto"/>
          <p:cNvSpPr txBox="1"/>
          <p:nvPr/>
        </p:nvSpPr>
        <p:spPr>
          <a:xfrm>
            <a:off x="7358082" y="3800307"/>
            <a:ext cx="1428760" cy="1200329"/>
          </a:xfrm>
          <a:prstGeom prst="rect">
            <a:avLst/>
          </a:prstGeom>
          <a:noFill/>
        </p:spPr>
        <p:txBody>
          <a:bodyPr wrap="square" rtlCol="0">
            <a:spAutoFit/>
          </a:bodyPr>
          <a:lstStyle/>
          <a:p>
            <a:pPr algn="ctr"/>
            <a:r>
              <a:rPr lang="es-EC" dirty="0" smtClean="0"/>
              <a:t>Crecimiento</a:t>
            </a:r>
          </a:p>
          <a:p>
            <a:pPr algn="ctr"/>
            <a:r>
              <a:rPr lang="es-EC" dirty="0" smtClean="0"/>
              <a:t>Anual Promedio:</a:t>
            </a:r>
          </a:p>
          <a:p>
            <a:pPr algn="ctr"/>
            <a:r>
              <a:rPr lang="es-EC" dirty="0" smtClean="0"/>
              <a:t>33%</a:t>
            </a:r>
            <a:endParaRPr lang="es-EC" dirty="0"/>
          </a:p>
        </p:txBody>
      </p:sp>
      <p:sp>
        <p:nvSpPr>
          <p:cNvPr id="10" name="9 CuadroTexto"/>
          <p:cNvSpPr txBox="1"/>
          <p:nvPr/>
        </p:nvSpPr>
        <p:spPr>
          <a:xfrm>
            <a:off x="7510482" y="5514819"/>
            <a:ext cx="1428760" cy="1200329"/>
          </a:xfrm>
          <a:prstGeom prst="rect">
            <a:avLst/>
          </a:prstGeom>
          <a:noFill/>
        </p:spPr>
        <p:txBody>
          <a:bodyPr wrap="square" rtlCol="0">
            <a:spAutoFit/>
          </a:bodyPr>
          <a:lstStyle/>
          <a:p>
            <a:pPr algn="ctr"/>
            <a:r>
              <a:rPr lang="es-EC" dirty="0" smtClean="0"/>
              <a:t>Crecimiento</a:t>
            </a:r>
          </a:p>
          <a:p>
            <a:pPr algn="ctr"/>
            <a:r>
              <a:rPr lang="es-EC" dirty="0" smtClean="0"/>
              <a:t>Anual Promedio:</a:t>
            </a:r>
          </a:p>
          <a:p>
            <a:pPr algn="ctr"/>
            <a:r>
              <a:rPr lang="es-EC" dirty="0" smtClean="0"/>
              <a:t>53%</a:t>
            </a:r>
            <a:endParaRPr lang="es-EC" dirty="0"/>
          </a:p>
        </p:txBody>
      </p:sp>
      <p:sp>
        <p:nvSpPr>
          <p:cNvPr id="11" name="10 Flecha abajo"/>
          <p:cNvSpPr/>
          <p:nvPr/>
        </p:nvSpPr>
        <p:spPr>
          <a:xfrm>
            <a:off x="928662" y="3429000"/>
            <a:ext cx="214314" cy="35719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Flecha abajo"/>
          <p:cNvSpPr/>
          <p:nvPr/>
        </p:nvSpPr>
        <p:spPr>
          <a:xfrm>
            <a:off x="7929586" y="3429000"/>
            <a:ext cx="214314" cy="35719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Flecha derecha"/>
          <p:cNvSpPr/>
          <p:nvPr/>
        </p:nvSpPr>
        <p:spPr>
          <a:xfrm>
            <a:off x="7143768" y="5857892"/>
            <a:ext cx="428628" cy="21431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3" name="Object 5"/>
          <p:cNvGraphicFramePr>
            <a:graphicFrameLocks noChangeAspect="1"/>
          </p:cNvGraphicFramePr>
          <p:nvPr/>
        </p:nvGraphicFramePr>
        <p:xfrm>
          <a:off x="153309" y="1214421"/>
          <a:ext cx="8847847" cy="5163985"/>
        </p:xfrm>
        <a:graphic>
          <a:graphicData uri="http://schemas.openxmlformats.org/presentationml/2006/ole">
            <p:oleObj spid="_x0000_s2053" name="Worksheet" r:id="rId4" imgW="5124651" imgH="2991051" progId="Excel.Sheet.8">
              <p:link updateAutomatic="1"/>
            </p:oleObj>
          </a:graphicData>
        </a:graphic>
      </p:graphicFrame>
      <p:sp>
        <p:nvSpPr>
          <p:cNvPr id="6" name="5 CuadroTexto"/>
          <p:cNvSpPr txBox="1"/>
          <p:nvPr/>
        </p:nvSpPr>
        <p:spPr>
          <a:xfrm>
            <a:off x="2428860" y="142852"/>
            <a:ext cx="4357718" cy="523220"/>
          </a:xfrm>
          <a:prstGeom prst="rect">
            <a:avLst/>
          </a:prstGeom>
          <a:noFill/>
        </p:spPr>
        <p:txBody>
          <a:bodyPr wrap="square" rtlCol="0">
            <a:spAutoFit/>
          </a:bodyPr>
          <a:lstStyle/>
          <a:p>
            <a:r>
              <a:rPr lang="es-EC" sz="2800" b="1" dirty="0" smtClean="0"/>
              <a:t>SISTEMA FINANCIERO</a:t>
            </a:r>
            <a:endParaRPr lang="es-EC"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4075143" y="981077"/>
          <a:ext cx="4783137" cy="2662237"/>
        </p:xfrm>
        <a:graphic>
          <a:graphicData uri="http://schemas.openxmlformats.org/presentationml/2006/ole">
            <p:oleObj spid="_x0000_s3075" name="Worksheet" r:id="rId3" imgW="4962625" imgH="2762451" progId="Excel.Sheet.8">
              <p:link updateAutomatic="1"/>
            </p:oleObj>
          </a:graphicData>
        </a:graphic>
      </p:graphicFrame>
      <p:graphicFrame>
        <p:nvGraphicFramePr>
          <p:cNvPr id="3076" name="Object 4"/>
          <p:cNvGraphicFramePr>
            <a:graphicFrameLocks noChangeAspect="1"/>
          </p:cNvGraphicFramePr>
          <p:nvPr/>
        </p:nvGraphicFramePr>
        <p:xfrm>
          <a:off x="4071934" y="3786188"/>
          <a:ext cx="4783138" cy="2878137"/>
        </p:xfrm>
        <a:graphic>
          <a:graphicData uri="http://schemas.openxmlformats.org/presentationml/2006/ole">
            <p:oleObj spid="_x0000_s3076" name="Worksheet" r:id="rId4" imgW="4591251" imgH="2762451" progId="Excel.Sheet.8">
              <p:link updateAutomatic="1"/>
            </p:oleObj>
          </a:graphicData>
        </a:graphic>
      </p:graphicFrame>
      <p:sp>
        <p:nvSpPr>
          <p:cNvPr id="5" name="4 CuadroTexto"/>
          <p:cNvSpPr txBox="1"/>
          <p:nvPr/>
        </p:nvSpPr>
        <p:spPr>
          <a:xfrm>
            <a:off x="2428860" y="142852"/>
            <a:ext cx="4357718" cy="523220"/>
          </a:xfrm>
          <a:prstGeom prst="rect">
            <a:avLst/>
          </a:prstGeom>
          <a:noFill/>
        </p:spPr>
        <p:txBody>
          <a:bodyPr wrap="square" rtlCol="0">
            <a:spAutoFit/>
          </a:bodyPr>
          <a:lstStyle/>
          <a:p>
            <a:r>
              <a:rPr lang="es-EC" sz="2800" b="1" dirty="0" smtClean="0"/>
              <a:t>SECTOR INMOBILIARIO</a:t>
            </a:r>
            <a:endParaRPr lang="es-EC" sz="2800" b="1" dirty="0"/>
          </a:p>
        </p:txBody>
      </p:sp>
      <p:sp>
        <p:nvSpPr>
          <p:cNvPr id="6" name="5 CuadroTexto"/>
          <p:cNvSpPr txBox="1"/>
          <p:nvPr/>
        </p:nvSpPr>
        <p:spPr>
          <a:xfrm>
            <a:off x="428596" y="1800043"/>
            <a:ext cx="3071834" cy="1200329"/>
          </a:xfrm>
          <a:prstGeom prst="rect">
            <a:avLst/>
          </a:prstGeom>
          <a:noFill/>
        </p:spPr>
        <p:txBody>
          <a:bodyPr wrap="square" rtlCol="0">
            <a:spAutoFit/>
          </a:bodyPr>
          <a:lstStyle/>
          <a:p>
            <a:pPr algn="just"/>
            <a:r>
              <a:rPr lang="es-EC" dirty="0" smtClean="0"/>
              <a:t>El sector de la construcción dentro del PIB ha ganado participación frente a otros componentes del mismo.</a:t>
            </a:r>
            <a:endParaRPr lang="es-EC" dirty="0"/>
          </a:p>
        </p:txBody>
      </p:sp>
      <p:sp>
        <p:nvSpPr>
          <p:cNvPr id="7" name="6 CuadroTexto"/>
          <p:cNvSpPr txBox="1"/>
          <p:nvPr/>
        </p:nvSpPr>
        <p:spPr>
          <a:xfrm>
            <a:off x="285720" y="4094812"/>
            <a:ext cx="3429024" cy="1477328"/>
          </a:xfrm>
          <a:prstGeom prst="rect">
            <a:avLst/>
          </a:prstGeom>
          <a:noFill/>
        </p:spPr>
        <p:txBody>
          <a:bodyPr wrap="square" rtlCol="0">
            <a:spAutoFit/>
          </a:bodyPr>
          <a:lstStyle/>
          <a:p>
            <a:pPr algn="just"/>
            <a:r>
              <a:rPr lang="es-EC" dirty="0" smtClean="0"/>
              <a:t>La construcción ha venido creciendo en los últimos  años, alcanzando en el 2011 incluso  un incremento del 25.8% con respecto al año 2010.</a:t>
            </a:r>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107951" y="1000125"/>
          <a:ext cx="4606925" cy="2698750"/>
        </p:xfrm>
        <a:graphic>
          <a:graphicData uri="http://schemas.openxmlformats.org/presentationml/2006/ole">
            <p:oleObj spid="_x0000_s4098" name="Worksheet" r:id="rId4" imgW="6677125" imgH="2762451" progId="Excel.Sheet.8">
              <p:link updateAutomatic="1"/>
            </p:oleObj>
          </a:graphicData>
        </a:graphic>
      </p:graphicFrame>
      <p:graphicFrame>
        <p:nvGraphicFramePr>
          <p:cNvPr id="4099" name="Object 3"/>
          <p:cNvGraphicFramePr>
            <a:graphicFrameLocks noChangeAspect="1"/>
          </p:cNvGraphicFramePr>
          <p:nvPr/>
        </p:nvGraphicFramePr>
        <p:xfrm>
          <a:off x="4786314" y="1000125"/>
          <a:ext cx="4214813" cy="2700338"/>
        </p:xfrm>
        <a:graphic>
          <a:graphicData uri="http://schemas.openxmlformats.org/presentationml/2006/ole">
            <p:oleObj spid="_x0000_s4099" name="Worksheet" r:id="rId5" imgW="4600475" imgH="2762451" progId="Excel.Sheet.8">
              <p:link updateAutomatic="1"/>
            </p:oleObj>
          </a:graphicData>
        </a:graphic>
      </p:graphicFrame>
      <p:sp>
        <p:nvSpPr>
          <p:cNvPr id="4" name="3 CuadroTexto"/>
          <p:cNvSpPr txBox="1"/>
          <p:nvPr/>
        </p:nvSpPr>
        <p:spPr>
          <a:xfrm>
            <a:off x="214282" y="142852"/>
            <a:ext cx="8715436" cy="523220"/>
          </a:xfrm>
          <a:prstGeom prst="rect">
            <a:avLst/>
          </a:prstGeom>
          <a:noFill/>
        </p:spPr>
        <p:txBody>
          <a:bodyPr wrap="square" rtlCol="0">
            <a:spAutoFit/>
          </a:bodyPr>
          <a:lstStyle/>
          <a:p>
            <a:r>
              <a:rPr lang="es-EC" sz="2800" b="1" dirty="0" smtClean="0"/>
              <a:t>CARTERA DE VIVIENDA - SISTEMA FINANCIERO</a:t>
            </a:r>
            <a:endParaRPr lang="es-EC" sz="2800" b="1" dirty="0"/>
          </a:p>
        </p:txBody>
      </p:sp>
      <p:sp>
        <p:nvSpPr>
          <p:cNvPr id="5" name="4 CuadroTexto"/>
          <p:cNvSpPr txBox="1"/>
          <p:nvPr/>
        </p:nvSpPr>
        <p:spPr>
          <a:xfrm>
            <a:off x="357158" y="4143380"/>
            <a:ext cx="8358246" cy="2031325"/>
          </a:xfrm>
          <a:prstGeom prst="rect">
            <a:avLst/>
          </a:prstGeom>
          <a:noFill/>
        </p:spPr>
        <p:txBody>
          <a:bodyPr wrap="square" rtlCol="0">
            <a:spAutoFit/>
          </a:bodyPr>
          <a:lstStyle/>
          <a:p>
            <a:pPr algn="just"/>
            <a:r>
              <a:rPr lang="es-EC" dirty="0" smtClean="0"/>
              <a:t>En los últimos diez años, las instituciones financieras que han tenido un mayor porcentaje de crecimiento han sido las cooperativas con un 22%, seguidos por los bancos con un 14% y las mutualistas con un 13%.</a:t>
            </a:r>
          </a:p>
          <a:p>
            <a:pPr algn="just"/>
            <a:endParaRPr lang="es-EC" dirty="0" smtClean="0"/>
          </a:p>
          <a:p>
            <a:pPr algn="just"/>
            <a:r>
              <a:rPr lang="es-EC" dirty="0" smtClean="0"/>
              <a:t>Con respecto al Total de Activos, los bancos participan con un 70.2%, las cooperativas con un 9.4% y las mutualistas con un 1.5%. Siendo las cooperativas quienes han tenido el mayor crecimiento en los últimos 5 años.</a:t>
            </a:r>
            <a:endParaRPr lang="es-EC"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5831</TotalTime>
  <Words>2085</Words>
  <Application>Microsoft Office PowerPoint</Application>
  <PresentationFormat>Presentación en pantalla (4:3)</PresentationFormat>
  <Paragraphs>192</Paragraphs>
  <Slides>36</Slides>
  <Notes>5</Notes>
  <HiddenSlides>0</HiddenSlides>
  <MMClips>0</MMClips>
  <ScaleCrop>false</ScaleCrop>
  <HeadingPairs>
    <vt:vector size="6" baseType="variant">
      <vt:variant>
        <vt:lpstr>Tema</vt:lpstr>
      </vt:variant>
      <vt:variant>
        <vt:i4>1</vt:i4>
      </vt:variant>
      <vt:variant>
        <vt:lpstr>Vínculos</vt:lpstr>
      </vt:variant>
      <vt:variant>
        <vt:i4>29</vt:i4>
      </vt:variant>
      <vt:variant>
        <vt:lpstr>Títulos de diapositiva</vt:lpstr>
      </vt:variant>
      <vt:variant>
        <vt:i4>36</vt:i4>
      </vt:variant>
    </vt:vector>
  </HeadingPairs>
  <TitlesOfParts>
    <vt:vector size="66" baseType="lpstr">
      <vt:lpstr>Técnico</vt:lpstr>
      <vt:lpstr>Liquidez - Fondos Disponibles.xlsx!pRESENTACIÓN![Liquidez - Fondos Disponibles.xlsx]pRESENTACIÓN 1 Gráfico</vt:lpstr>
      <vt:lpstr>Liquidez - Inversiones.xlsx!PRESENTACIÓN![Liquidez - Inversiones.xlsx]PRESENTACIÓN 1 Gráfico</vt:lpstr>
      <vt:lpstr>Liquidez - Obligaciones con el Público.xlsx!PRESENTACIÓN![Liquidez - Obligaciones con el Público.xlsx]PRESENTACIÓN 1 Gráfico</vt:lpstr>
      <vt:lpstr>Liquidez - Consolidado.xlsx!PRESENTACIÓN![Liquidez - Consolidado.xlsx]PRESENTACIÓN 1 Gráfico</vt:lpstr>
      <vt:lpstr>PIB Ecuador.xlsx!Gráficos![PIB Ecuador.xlsx]Gráficos 4 Gráfico</vt:lpstr>
      <vt:lpstr>PIB Ecuador.xlsx!Gráficos![PIB Ecuador.xlsx]Gráficos 3 Gráfico</vt:lpstr>
      <vt:lpstr>Originación Cartera Vivienda.xlsx!Gráficos![Originación Cartera Vivienda.xlsx]Gráficos 1 Gráfico</vt:lpstr>
      <vt:lpstr>Originación Cartera Vivienda.xlsx!Gráficos![Originación Cartera Vivienda.xlsx]Gráficos 2 Gráfico</vt:lpstr>
      <vt:lpstr>Desarrollo 1.docx</vt:lpstr>
      <vt:lpstr>Originación Cartera Vivienda.xlsx!Participación!F1C1:F12C11</vt:lpstr>
      <vt:lpstr>Balances MUPI.xlsx!Estructura Financiera![Balances MUPI.xlsx]Estructura Financiera 2 Gráfico</vt:lpstr>
      <vt:lpstr>Balances MUPI.xlsx!Estructura Financiera![Balances MUPI.xlsx]Estructura Financiera 3 Gráfico</vt:lpstr>
      <vt:lpstr>Balances MUPI.xlsx!Estructura Financiera![Balances MUPI.xlsx]Estructura Financiera 5 Gráfico</vt:lpstr>
      <vt:lpstr>Balances MUPI.xlsx!Estructura Financiera![Balances MUPI.xlsx]Estructura Financiera 6 Gráfico</vt:lpstr>
      <vt:lpstr>Desarrollo 1.docx</vt:lpstr>
      <vt:lpstr>Desarrollo 1.docx</vt:lpstr>
      <vt:lpstr>Ventas de Cartera - FIMUPIs.xlsx!Calificación-Características!F16C1:F25C3</vt:lpstr>
      <vt:lpstr>Ventas de Cartera - FIMUPIs.xlsx!Calificación-Características!F38C10:F45C18</vt:lpstr>
      <vt:lpstr>Desarrollo 1.docx</vt:lpstr>
      <vt:lpstr>Desarrollo 1.docx</vt:lpstr>
      <vt:lpstr>Desarrollo 1.docx</vt:lpstr>
      <vt:lpstr>Desarrollo 1.docx</vt:lpstr>
      <vt:lpstr>C:\Documents and Settings\XavierL\Mis documentos\Asistente Financiero\MFE\Titularización Julio 2012\Desarrollo 1.docx</vt:lpstr>
      <vt:lpstr>Desarrollo 1.docx</vt:lpstr>
      <vt:lpstr>Cuentas de Cartera.xlsx!Flujo Sin Titularización!F2C1:F15C14</vt:lpstr>
      <vt:lpstr>Cuentas de Cartera.xlsx!Flujo Titularización!F2C1:F30C14</vt:lpstr>
      <vt:lpstr>Cuentas de Cartera.xlsx!Flujo Consolidado!F2C1:F34C14</vt:lpstr>
      <vt:lpstr>Balances MUPI.xlsx!Proyección PT - Sin Titularizac!F1C16:F13C22</vt:lpstr>
      <vt:lpstr>Balances MUPI.xlsx!Proyección PT - Con Titularizac!F1C16:F13C22</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vector>
  </TitlesOfParts>
  <Company>MUPI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XavierL</dc:creator>
  <cp:lastModifiedBy>XavierL</cp:lastModifiedBy>
  <cp:revision>89</cp:revision>
  <dcterms:created xsi:type="dcterms:W3CDTF">2012-09-08T15:06:59Z</dcterms:created>
  <dcterms:modified xsi:type="dcterms:W3CDTF">2012-10-26T14:31:23Z</dcterms:modified>
</cp:coreProperties>
</file>