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6.xml" ContentType="application/vnd.openxmlformats-officedocument.presentationml.tags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ags/tag7.xml" ContentType="application/vnd.openxmlformats-officedocument.presentationml.tags+xml"/>
  <Override PartName="/ppt/notesSlides/notesSlide13.xml" ContentType="application/vnd.openxmlformats-officedocument.presentationml.notesSlide+xml"/>
  <Override PartName="/ppt/tags/tag8.xml" ContentType="application/vnd.openxmlformats-officedocument.presentationml.tags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tags/tag9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0.xml" ContentType="application/vnd.openxmlformats-officedocument.presentationml.tags+xml"/>
  <Override PartName="/ppt/notesSlides/notesSlide21.xml" ContentType="application/vnd.openxmlformats-officedocument.presentationml.notesSlide+xml"/>
  <Override PartName="/ppt/tags/tag11.xml" ContentType="application/vnd.openxmlformats-officedocument.presentationml.tags+xml"/>
  <Override PartName="/ppt/notesSlides/notesSlide22.xml" ContentType="application/vnd.openxmlformats-officedocument.presentationml.notesSlide+xml"/>
  <Override PartName="/ppt/tags/tag12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3"/>
  </p:notesMasterIdLst>
  <p:sldIdLst>
    <p:sldId id="257" r:id="rId2"/>
    <p:sldId id="407" r:id="rId3"/>
    <p:sldId id="258" r:id="rId4"/>
    <p:sldId id="372" r:id="rId5"/>
    <p:sldId id="373" r:id="rId6"/>
    <p:sldId id="375" r:id="rId7"/>
    <p:sldId id="406" r:id="rId8"/>
    <p:sldId id="262" r:id="rId9"/>
    <p:sldId id="376" r:id="rId10"/>
    <p:sldId id="377" r:id="rId11"/>
    <p:sldId id="378" r:id="rId12"/>
    <p:sldId id="379" r:id="rId13"/>
    <p:sldId id="405" r:id="rId14"/>
    <p:sldId id="380" r:id="rId15"/>
    <p:sldId id="381" r:id="rId16"/>
    <p:sldId id="385" r:id="rId17"/>
    <p:sldId id="384" r:id="rId18"/>
    <p:sldId id="271" r:id="rId19"/>
    <p:sldId id="272" r:id="rId20"/>
    <p:sldId id="273" r:id="rId21"/>
    <p:sldId id="274" r:id="rId22"/>
    <p:sldId id="275" r:id="rId23"/>
    <p:sldId id="383" r:id="rId24"/>
    <p:sldId id="386" r:id="rId25"/>
    <p:sldId id="387" r:id="rId26"/>
    <p:sldId id="279" r:id="rId27"/>
    <p:sldId id="280" r:id="rId28"/>
    <p:sldId id="408" r:id="rId29"/>
    <p:sldId id="409" r:id="rId30"/>
    <p:sldId id="410" r:id="rId31"/>
    <p:sldId id="411" r:id="rId32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94660"/>
  </p:normalViewPr>
  <p:slideViewPr>
    <p:cSldViewPr>
      <p:cViewPr>
        <p:scale>
          <a:sx n="70" d="100"/>
          <a:sy n="70" d="100"/>
        </p:scale>
        <p:origin x="-134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io\Documents\PROYECTO%20DE%20TESIS%20MAESTR&#205;A\ESTADOS%20FINANCIEROS%20ENERGYGAS%20S.A.%20modificad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io\Documents\PROYECTO%20DE%20TESIS%20MAESTR&#205;A\ESTADOS%20FINANCIEROS%20ENERGYGAS%20S.A.%20modificad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io\Music\Documents\PROYECTO%20DE%20TESIS%20MAESTR&#205;A\ESTADOS%20FINANCIEROS%20ENERGYGAS%20S.A.%20ACT%20201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io\Music\Documents\PROYECTO%20DE%20TESIS%20MAESTR&#205;A\ESTADOS%20FINANCIEROS%20ENERGYGAS%20S.A.%20ACT%20201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io\Music\Documents\PROYECTO%20DE%20TESIS%20MAESTR&#205;A\ESTADOS%20FINANCIEROS%20ENERGYGAS%20S.A.%20ACT%202012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io\Music\Documents\PROYECTO%20DE%20TESIS%20MAESTR&#205;A\ESTADOS%20FINANCIEROS%20ENERGYGAS%20S.A.%20ACT%202012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io\Music\Documents\PROYECTO%20DE%20TESIS%20MAESTR&#205;A\ESTADOS%20FINANCIEROS%20ENERGYGAS%20S.A.%20ACT%202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Estaciones de Servicio</a:t>
            </a:r>
          </a:p>
          <a:p>
            <a:pPr>
              <a:defRPr sz="1400"/>
            </a:pPr>
            <a:r>
              <a:rPr lang="en-US" sz="1400"/>
              <a:t>Márgen de contribución (%)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varios!$C$16</c:f>
              <c:strCache>
                <c:ptCount val="1"/>
                <c:pt idx="0">
                  <c:v>Márgen de contribución (%)</c:v>
                </c:pt>
              </c:strCache>
            </c:strRef>
          </c:tx>
          <c:cat>
            <c:multiLvlStrRef>
              <c:f>varios!$A$17:$B$41</c:f>
              <c:multiLvlStrCache>
                <c:ptCount val="25"/>
                <c:lvl>
                  <c:pt idx="0">
                    <c:v>Los Colorados 1</c:v>
                  </c:pt>
                  <c:pt idx="1">
                    <c:v>Su Gasolinera</c:v>
                  </c:pt>
                  <c:pt idx="2">
                    <c:v>Transmetro</c:v>
                  </c:pt>
                  <c:pt idx="3">
                    <c:v>Pomasqui</c:v>
                  </c:pt>
                  <c:pt idx="4">
                    <c:v>Bonanza</c:v>
                  </c:pt>
                  <c:pt idx="5">
                    <c:v>San Pedro</c:v>
                  </c:pt>
                  <c:pt idx="6">
                    <c:v>La Sorpresa</c:v>
                  </c:pt>
                  <c:pt idx="7">
                    <c:v>Americana</c:v>
                  </c:pt>
                  <c:pt idx="8">
                    <c:v>Los Pinos 2</c:v>
                  </c:pt>
                  <c:pt idx="9">
                    <c:v>Los Pinos 4</c:v>
                  </c:pt>
                  <c:pt idx="10">
                    <c:v>Gaspoch</c:v>
                  </c:pt>
                  <c:pt idx="11">
                    <c:v>Focanza</c:v>
                  </c:pt>
                  <c:pt idx="12">
                    <c:v>La Floresta</c:v>
                  </c:pt>
                  <c:pt idx="13">
                    <c:v>Echeandía</c:v>
                  </c:pt>
                  <c:pt idx="14">
                    <c:v>San José</c:v>
                  </c:pt>
                  <c:pt idx="15">
                    <c:v>Esnal Cia. Ltda.</c:v>
                  </c:pt>
                  <c:pt idx="16">
                    <c:v>Moraspungo</c:v>
                  </c:pt>
                  <c:pt idx="17">
                    <c:v>Los Bancos</c:v>
                  </c:pt>
                  <c:pt idx="18">
                    <c:v>Monterrey</c:v>
                  </c:pt>
                  <c:pt idx="19">
                    <c:v>Evergel </c:v>
                  </c:pt>
                  <c:pt idx="20">
                    <c:v>América</c:v>
                  </c:pt>
                  <c:pt idx="21">
                    <c:v>Bonanza 2</c:v>
                  </c:pt>
                  <c:pt idx="22">
                    <c:v>S. Integradas</c:v>
                  </c:pt>
                  <c:pt idx="23">
                    <c:v>Los chillos</c:v>
                  </c:pt>
                  <c:pt idx="24">
                    <c:v>El pambil</c:v>
                  </c:pt>
                </c:lvl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</c:lvl>
              </c:multiLvlStrCache>
            </c:multiLvlStrRef>
          </c:cat>
          <c:val>
            <c:numRef>
              <c:f>varios!$C$17:$C$41</c:f>
              <c:numCache>
                <c:formatCode>0.00</c:formatCode>
                <c:ptCount val="25"/>
                <c:pt idx="0">
                  <c:v>12</c:v>
                </c:pt>
                <c:pt idx="1">
                  <c:v>10.53</c:v>
                </c:pt>
                <c:pt idx="2">
                  <c:v>10.32</c:v>
                </c:pt>
                <c:pt idx="3">
                  <c:v>7.03</c:v>
                </c:pt>
                <c:pt idx="4">
                  <c:v>5.81</c:v>
                </c:pt>
                <c:pt idx="5">
                  <c:v>5.07</c:v>
                </c:pt>
                <c:pt idx="6">
                  <c:v>5.03</c:v>
                </c:pt>
                <c:pt idx="7">
                  <c:v>4.9000000000000004</c:v>
                </c:pt>
                <c:pt idx="8">
                  <c:v>4.0999999999999996</c:v>
                </c:pt>
                <c:pt idx="9">
                  <c:v>3.3499999999999996</c:v>
                </c:pt>
                <c:pt idx="10">
                  <c:v>3.4299999999999997</c:v>
                </c:pt>
                <c:pt idx="11">
                  <c:v>3.4299999999999997</c:v>
                </c:pt>
                <c:pt idx="12">
                  <c:v>3.23</c:v>
                </c:pt>
                <c:pt idx="13">
                  <c:v>3.23</c:v>
                </c:pt>
                <c:pt idx="14">
                  <c:v>3</c:v>
                </c:pt>
                <c:pt idx="15">
                  <c:v>2.54</c:v>
                </c:pt>
                <c:pt idx="16">
                  <c:v>2.2400000000000002</c:v>
                </c:pt>
                <c:pt idx="17">
                  <c:v>2.0099999999999998</c:v>
                </c:pt>
                <c:pt idx="18">
                  <c:v>2.0099999999999998</c:v>
                </c:pt>
                <c:pt idx="19">
                  <c:v>1.94</c:v>
                </c:pt>
                <c:pt idx="20">
                  <c:v>1.7300000000000002</c:v>
                </c:pt>
                <c:pt idx="21">
                  <c:v>0.8</c:v>
                </c:pt>
                <c:pt idx="22">
                  <c:v>0.77</c:v>
                </c:pt>
                <c:pt idx="23">
                  <c:v>0.75000000000000011</c:v>
                </c:pt>
                <c:pt idx="24">
                  <c:v>0.75000000000000011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EC" sz="1400" b="1" i="0" baseline="0">
                <a:effectLst/>
              </a:rPr>
              <a:t>Participación de mercado de las Comercializadoras de combustibles</a:t>
            </a:r>
            <a:endParaRPr lang="es-EC" sz="1400">
              <a:effectLst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varios!$G$16</c:f>
              <c:strCache>
                <c:ptCount val="1"/>
                <c:pt idx="0">
                  <c:v>No. Estaciones</c:v>
                </c:pt>
              </c:strCache>
            </c:strRef>
          </c:tx>
          <c:cat>
            <c:strRef>
              <c:f>varios!$F$17:$F$32</c:f>
              <c:strCache>
                <c:ptCount val="16"/>
                <c:pt idx="0">
                  <c:v>Petróleos &amp; Servicios</c:v>
                </c:pt>
                <c:pt idx="1">
                  <c:v>Petrocomercial</c:v>
                </c:pt>
                <c:pt idx="2">
                  <c:v>Repsol-YPF</c:v>
                </c:pt>
                <c:pt idx="3">
                  <c:v>Masgas S.A.</c:v>
                </c:pt>
                <c:pt idx="4">
                  <c:v>Compañía Petróleos de los Ríos Petrolríos</c:v>
                </c:pt>
                <c:pt idx="5">
                  <c:v>Primaz Ecuador S.A.</c:v>
                </c:pt>
                <c:pt idx="6">
                  <c:v>Lutexsa Industrial Comercial Cía. Ltda.</c:v>
                </c:pt>
                <c:pt idx="7">
                  <c:v>ExxonMovil Ecuador Cía Ltda.</c:v>
                </c:pt>
                <c:pt idx="8">
                  <c:v>Energygas S.A.</c:v>
                </c:pt>
                <c:pt idx="9">
                  <c:v>Comercializadora de Combustibles Ecuador S.A.</c:v>
                </c:pt>
                <c:pt idx="10">
                  <c:v>Tripetrol Gas</c:v>
                </c:pt>
                <c:pt idx="11">
                  <c:v>Cía Comercio, Industria y Sercvicios Petroleros Petroworld</c:v>
                </c:pt>
                <c:pt idx="12">
                  <c:v>CLYAN Servicios World</c:v>
                </c:pt>
                <c:pt idx="13">
                  <c:v>Tecplus S.A.</c:v>
                </c:pt>
                <c:pt idx="14">
                  <c:v>Dispetrol S.A. </c:v>
                </c:pt>
                <c:pt idx="15">
                  <c:v>Petro Condor S.A.</c:v>
                </c:pt>
              </c:strCache>
            </c:strRef>
          </c:cat>
          <c:val>
            <c:numRef>
              <c:f>varios!$G$17:$G$32</c:f>
              <c:numCache>
                <c:formatCode>General</c:formatCode>
                <c:ptCount val="16"/>
                <c:pt idx="0">
                  <c:v>292</c:v>
                </c:pt>
                <c:pt idx="1">
                  <c:v>134</c:v>
                </c:pt>
                <c:pt idx="2">
                  <c:v>118</c:v>
                </c:pt>
                <c:pt idx="3">
                  <c:v>95</c:v>
                </c:pt>
                <c:pt idx="4">
                  <c:v>68</c:v>
                </c:pt>
                <c:pt idx="5">
                  <c:v>61</c:v>
                </c:pt>
                <c:pt idx="6">
                  <c:v>61</c:v>
                </c:pt>
                <c:pt idx="7">
                  <c:v>57</c:v>
                </c:pt>
                <c:pt idx="8">
                  <c:v>24</c:v>
                </c:pt>
                <c:pt idx="9">
                  <c:v>23</c:v>
                </c:pt>
                <c:pt idx="10">
                  <c:v>17</c:v>
                </c:pt>
                <c:pt idx="11">
                  <c:v>15</c:v>
                </c:pt>
                <c:pt idx="12">
                  <c:v>12</c:v>
                </c:pt>
                <c:pt idx="13">
                  <c:v>8</c:v>
                </c:pt>
                <c:pt idx="14">
                  <c:v>7</c:v>
                </c:pt>
                <c:pt idx="15">
                  <c:v>5</c:v>
                </c:pt>
              </c:numCache>
            </c:numRef>
          </c:val>
        </c:ser>
        <c:ser>
          <c:idx val="1"/>
          <c:order val="1"/>
          <c:tx>
            <c:strRef>
              <c:f>varios!$H$16</c:f>
              <c:strCache>
                <c:ptCount val="1"/>
                <c:pt idx="0">
                  <c:v>Participación en el mercado</c:v>
                </c:pt>
              </c:strCache>
            </c:strRef>
          </c:tx>
          <c:cat>
            <c:strRef>
              <c:f>varios!$F$17:$F$32</c:f>
              <c:strCache>
                <c:ptCount val="16"/>
                <c:pt idx="0">
                  <c:v>Petróleos &amp; Servicios</c:v>
                </c:pt>
                <c:pt idx="1">
                  <c:v>Petrocomercial</c:v>
                </c:pt>
                <c:pt idx="2">
                  <c:v>Repsol-YPF</c:v>
                </c:pt>
                <c:pt idx="3">
                  <c:v>Masgas S.A.</c:v>
                </c:pt>
                <c:pt idx="4">
                  <c:v>Compañía Petróleos de los Ríos Petrolríos</c:v>
                </c:pt>
                <c:pt idx="5">
                  <c:v>Primaz Ecuador S.A.</c:v>
                </c:pt>
                <c:pt idx="6">
                  <c:v>Lutexsa Industrial Comercial Cía. Ltda.</c:v>
                </c:pt>
                <c:pt idx="7">
                  <c:v>ExxonMovil Ecuador Cía Ltda.</c:v>
                </c:pt>
                <c:pt idx="8">
                  <c:v>Energygas S.A.</c:v>
                </c:pt>
                <c:pt idx="9">
                  <c:v>Comercializadora de Combustibles Ecuador S.A.</c:v>
                </c:pt>
                <c:pt idx="10">
                  <c:v>Tripetrol Gas</c:v>
                </c:pt>
                <c:pt idx="11">
                  <c:v>Cía Comercio, Industria y Sercvicios Petroleros Petroworld</c:v>
                </c:pt>
                <c:pt idx="12">
                  <c:v>CLYAN Servicios World</c:v>
                </c:pt>
                <c:pt idx="13">
                  <c:v>Tecplus S.A.</c:v>
                </c:pt>
                <c:pt idx="14">
                  <c:v>Dispetrol S.A. </c:v>
                </c:pt>
                <c:pt idx="15">
                  <c:v>Petro Condor S.A.</c:v>
                </c:pt>
              </c:strCache>
            </c:strRef>
          </c:cat>
          <c:val>
            <c:numRef>
              <c:f>varios!$H$17:$H$32</c:f>
              <c:numCache>
                <c:formatCode>0%</c:formatCode>
                <c:ptCount val="16"/>
                <c:pt idx="0">
                  <c:v>0.29000000000000004</c:v>
                </c:pt>
                <c:pt idx="1">
                  <c:v>0.13</c:v>
                </c:pt>
                <c:pt idx="2">
                  <c:v>0.12000000000000001</c:v>
                </c:pt>
                <c:pt idx="3">
                  <c:v>0.1</c:v>
                </c:pt>
                <c:pt idx="4">
                  <c:v>7.0000000000000021E-2</c:v>
                </c:pt>
                <c:pt idx="5">
                  <c:v>6.0000000000000005E-2</c:v>
                </c:pt>
                <c:pt idx="6">
                  <c:v>6.0000000000000005E-2</c:v>
                </c:pt>
                <c:pt idx="7">
                  <c:v>6.0000000000000005E-2</c:v>
                </c:pt>
                <c:pt idx="8">
                  <c:v>2.0000000000000004E-2</c:v>
                </c:pt>
                <c:pt idx="9">
                  <c:v>2.0000000000000004E-2</c:v>
                </c:pt>
                <c:pt idx="10">
                  <c:v>2.0000000000000004E-2</c:v>
                </c:pt>
                <c:pt idx="11">
                  <c:v>2.0000000000000004E-2</c:v>
                </c:pt>
                <c:pt idx="12">
                  <c:v>1.0000000000000002E-2</c:v>
                </c:pt>
                <c:pt idx="13">
                  <c:v>1.0000000000000002E-2</c:v>
                </c:pt>
                <c:pt idx="14">
                  <c:v>1.0000000000000002E-2</c:v>
                </c:pt>
                <c:pt idx="15">
                  <c:v>1.0000000000000002E-2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EC" sz="1400" dirty="0"/>
              <a:t>Indicadores de </a:t>
            </a:r>
            <a:r>
              <a:rPr lang="es-EC" sz="1400" dirty="0" smtClean="0"/>
              <a:t>Liquidez</a:t>
            </a:r>
            <a:endParaRPr lang="es-EC" sz="1400" dirty="0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'RATIOS BG'!$H$85:$I$85</c:f>
              <c:strCache>
                <c:ptCount val="1"/>
                <c:pt idx="0">
                  <c:v>Liquidez</c:v>
                </c:pt>
              </c:strCache>
            </c:strRef>
          </c:tx>
          <c:cat>
            <c:strRef>
              <c:f>'RATIOS BG'!$J$84:$M$84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'RATIOS BG'!$J$85:$M$85</c:f>
              <c:numCache>
                <c:formatCode>General</c:formatCode>
                <c:ptCount val="4"/>
                <c:pt idx="0">
                  <c:v>1.4549051172232104</c:v>
                </c:pt>
                <c:pt idx="1">
                  <c:v>1.3508867017890178</c:v>
                </c:pt>
                <c:pt idx="2">
                  <c:v>1.1805230502588588</c:v>
                </c:pt>
                <c:pt idx="3">
                  <c:v>1.275869325419672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'RATIOS BG'!$H$86:$I$86</c:f>
              <c:strCache>
                <c:ptCount val="1"/>
                <c:pt idx="0">
                  <c:v>Prueba ácida</c:v>
                </c:pt>
              </c:strCache>
            </c:strRef>
          </c:tx>
          <c:cat>
            <c:strRef>
              <c:f>'RATIOS BG'!$J$84:$M$84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'RATIOS BG'!$J$86:$M$86</c:f>
              <c:numCache>
                <c:formatCode>General</c:formatCode>
                <c:ptCount val="4"/>
                <c:pt idx="0">
                  <c:v>1.4315758464086088</c:v>
                </c:pt>
                <c:pt idx="1">
                  <c:v>1.3383222014181315</c:v>
                </c:pt>
                <c:pt idx="2">
                  <c:v>1.16839781622464</c:v>
                </c:pt>
                <c:pt idx="3">
                  <c:v>1.2616685016714808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582272"/>
        <c:axId val="76749568"/>
      </c:lineChart>
      <c:catAx>
        <c:axId val="4658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6749568"/>
        <c:crosses val="autoZero"/>
        <c:auto val="1"/>
        <c:lblAlgn val="ctr"/>
        <c:lblOffset val="100"/>
        <c:noMultiLvlLbl val="0"/>
      </c:catAx>
      <c:valAx>
        <c:axId val="767495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46582272"/>
        <c:crosses val="autoZero"/>
        <c:crossBetween val="between"/>
      </c:valAx>
    </c:plotArea>
    <c:legend>
      <c:legendPos val="b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EC" sz="1400" dirty="0" smtClean="0"/>
              <a:t>Indicadores</a:t>
            </a:r>
            <a:r>
              <a:rPr lang="es-EC" sz="1400" baseline="0" dirty="0" smtClean="0"/>
              <a:t> de </a:t>
            </a:r>
            <a:r>
              <a:rPr lang="es-EC" sz="1400" dirty="0" smtClean="0"/>
              <a:t>Apalancamiento</a:t>
            </a:r>
            <a:endParaRPr lang="es-EC" sz="14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'RATIOS BG'!$H$90</c:f>
              <c:strCache>
                <c:ptCount val="1"/>
                <c:pt idx="0">
                  <c:v>Apalancamientio total</c:v>
                </c:pt>
              </c:strCache>
            </c:strRef>
          </c:tx>
          <c:cat>
            <c:strRef>
              <c:f>'RATIOS BG'!$I$89:$M$89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'RATIOS BG'!$I$90:$M$90</c:f>
              <c:numCache>
                <c:formatCode>_-* #,##0.00\ _€_-;\-* #,##0.00\ _€_-;_-* "-"??\ _€_-;_-@_-</c:formatCode>
                <c:ptCount val="4"/>
                <c:pt idx="0">
                  <c:v>6.7806506770467951</c:v>
                </c:pt>
                <c:pt idx="1">
                  <c:v>6.1657483086642912</c:v>
                </c:pt>
                <c:pt idx="2">
                  <c:v>5.6665186368680436</c:v>
                </c:pt>
                <c:pt idx="3">
                  <c:v>4.2922675618469306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'RATIOS BG'!$H$91</c:f>
              <c:strCache>
                <c:ptCount val="1"/>
                <c:pt idx="0">
                  <c:v>Nivel de endeudamiento</c:v>
                </c:pt>
              </c:strCache>
            </c:strRef>
          </c:tx>
          <c:cat>
            <c:strRef>
              <c:f>'RATIOS BG'!$I$89:$M$89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'RATIOS BG'!$I$91:$M$91</c:f>
              <c:numCache>
                <c:formatCode>0.00</c:formatCode>
                <c:ptCount val="4"/>
                <c:pt idx="0">
                  <c:v>0.8714760446770814</c:v>
                </c:pt>
                <c:pt idx="1">
                  <c:v>0.86044723357212072</c:v>
                </c:pt>
                <c:pt idx="2">
                  <c:v>0.84999666925557382</c:v>
                </c:pt>
                <c:pt idx="3">
                  <c:v>0.81104507757266964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582784"/>
        <c:axId val="46522944"/>
      </c:lineChart>
      <c:catAx>
        <c:axId val="4658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6522944"/>
        <c:crosses val="autoZero"/>
        <c:auto val="1"/>
        <c:lblAlgn val="ctr"/>
        <c:lblOffset val="100"/>
        <c:noMultiLvlLbl val="0"/>
      </c:catAx>
      <c:valAx>
        <c:axId val="46522944"/>
        <c:scaling>
          <c:orientation val="minMax"/>
        </c:scaling>
        <c:delete val="0"/>
        <c:axPos val="l"/>
        <c:majorGridlines/>
        <c:numFmt formatCode="_-* #,##0.00\ _€_-;\-* #,##0.00\ _€_-;_-* &quot;-&quot;??\ _€_-;_-@_-" sourceLinked="1"/>
        <c:majorTickMark val="none"/>
        <c:minorTickMark val="none"/>
        <c:tickLblPos val="nextTo"/>
        <c:spPr>
          <a:ln w="9525">
            <a:noFill/>
          </a:ln>
        </c:spPr>
        <c:crossAx val="465827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Cobertura de gastos financieros</a:t>
            </a:r>
          </a:p>
          <a:p>
            <a:pPr>
              <a:defRPr sz="1400"/>
            </a:pPr>
            <a:r>
              <a:rPr lang="en-US" sz="1400"/>
              <a:t>veces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'RATIOS BG'!$H$76</c:f>
              <c:strCache>
                <c:ptCount val="1"/>
                <c:pt idx="0">
                  <c:v>Cobertura de gastos financieros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'RATIOS BG'!$I$75:$M$75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'RATIOS BG'!$I$76:$M$76</c:f>
              <c:numCache>
                <c:formatCode>_-* #,##0.00\ _€_-;\-* #,##0.00\ _€_-;_-* "-"??\ _€_-;_-@_-</c:formatCode>
                <c:ptCount val="4"/>
                <c:pt idx="0">
                  <c:v>0.51011489118803277</c:v>
                </c:pt>
                <c:pt idx="1">
                  <c:v>3.985721362859644</c:v>
                </c:pt>
                <c:pt idx="2">
                  <c:v>4.1791951593469099</c:v>
                </c:pt>
                <c:pt idx="3">
                  <c:v>3.8010451973292043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029760"/>
        <c:axId val="46525824"/>
      </c:lineChart>
      <c:catAx>
        <c:axId val="47029760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crossAx val="46525824"/>
        <c:crosses val="autoZero"/>
        <c:auto val="1"/>
        <c:lblAlgn val="ctr"/>
        <c:lblOffset val="100"/>
        <c:noMultiLvlLbl val="0"/>
      </c:catAx>
      <c:valAx>
        <c:axId val="46525824"/>
        <c:scaling>
          <c:orientation val="minMax"/>
        </c:scaling>
        <c:delete val="0"/>
        <c:axPos val="l"/>
        <c:majorGridlines/>
        <c:numFmt formatCode="_-* #,##0.00\ _€_-;\-* #,##0.00\ _€_-;_-* &quot;-&quot;??\ _€_-;_-@_-" sourceLinked="1"/>
        <c:majorTickMark val="none"/>
        <c:minorTickMark val="none"/>
        <c:tickLblPos val="nextTo"/>
        <c:crossAx val="47029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'RATIOS BG'!$O$22</c:f>
              <c:strCache>
                <c:ptCount val="1"/>
                <c:pt idx="0">
                  <c:v>Total pasivo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'RATIOS BG'!$P$21:$S$21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'RATIOS BG'!$P$22:$S$22</c:f>
              <c:numCache>
                <c:formatCode>_-* #,##0.00\ _€_-;\-* #,##0.00\ _€_-;_-* "-"??\ _€_-;_-@_-</c:formatCode>
                <c:ptCount val="4"/>
                <c:pt idx="0">
                  <c:v>826105.59000000008</c:v>
                </c:pt>
                <c:pt idx="1">
                  <c:v>1035291.97</c:v>
                </c:pt>
                <c:pt idx="2">
                  <c:v>1400777.4600000002</c:v>
                </c:pt>
                <c:pt idx="3">
                  <c:v>1442289.33</c:v>
                </c:pt>
              </c:numCache>
            </c:numRef>
          </c:val>
        </c:ser>
        <c:ser>
          <c:idx val="1"/>
          <c:order val="1"/>
          <c:tx>
            <c:strRef>
              <c:f>'RATIOS BG'!$O$23</c:f>
              <c:strCache>
                <c:ptCount val="1"/>
                <c:pt idx="0">
                  <c:v>Total patrimonio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'RATIOS BG'!$P$21:$S$21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'RATIOS BG'!$P$23:$S$23</c:f>
              <c:numCache>
                <c:formatCode>_-* #,##0.00\ _€_-;\-* #,##0.00\ _€_-;_-* "-"??\ _€_-;_-@_-</c:formatCode>
                <c:ptCount val="4"/>
                <c:pt idx="0">
                  <c:v>121832.79</c:v>
                </c:pt>
                <c:pt idx="1">
                  <c:v>167910.19</c:v>
                </c:pt>
                <c:pt idx="2">
                  <c:v>247202.47999999998</c:v>
                </c:pt>
                <c:pt idx="3">
                  <c:v>336020.36900500063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47047168"/>
        <c:axId val="46526976"/>
        <c:axId val="0"/>
      </c:bar3DChart>
      <c:catAx>
        <c:axId val="4704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6526976"/>
        <c:crosses val="autoZero"/>
        <c:auto val="1"/>
        <c:lblAlgn val="ctr"/>
        <c:lblOffset val="100"/>
        <c:noMultiLvlLbl val="0"/>
      </c:catAx>
      <c:valAx>
        <c:axId val="46526976"/>
        <c:scaling>
          <c:orientation val="minMax"/>
        </c:scaling>
        <c:delete val="0"/>
        <c:axPos val="l"/>
        <c:numFmt formatCode="_-* #,##0.00\ _€_-;\-* #,##0.00\ _€_-;_-* &quot;-&quot;??\ _€_-;_-@_-" sourceLinked="1"/>
        <c:majorTickMark val="none"/>
        <c:minorTickMark val="none"/>
        <c:tickLblPos val="nextTo"/>
        <c:crossAx val="470471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s-EC" sz="1200"/>
              <a:t>PUNTO EQUILIBRIO</a:t>
            </a:r>
          </a:p>
          <a:p>
            <a:pPr>
              <a:defRPr sz="1200"/>
            </a:pPr>
            <a:r>
              <a:rPr lang="es-EC" sz="1200"/>
              <a:t>ENERGYGAS</a:t>
            </a:r>
            <a:r>
              <a:rPr lang="es-EC" sz="1200" baseline="0"/>
              <a:t> S.A.</a:t>
            </a:r>
            <a:endParaRPr lang="es-EC" sz="1200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P.E!$B$125</c:f>
              <c:strCache>
                <c:ptCount val="1"/>
                <c:pt idx="0">
                  <c:v>INGRESOS</c:v>
                </c:pt>
              </c:strCache>
            </c:strRef>
          </c:tx>
          <c:marker>
            <c:symbol val="none"/>
          </c:marker>
          <c:xVal>
            <c:numRef>
              <c:f>P.E!$A$126:$A$144</c:f>
              <c:numCache>
                <c:formatCode>_ * #,##0.00_ ;_ * \-#,##0.00_ ;_ * "-"??_ ;_ @_ </c:formatCode>
                <c:ptCount val="19"/>
                <c:pt idx="0">
                  <c:v>0</c:v>
                </c:pt>
                <c:pt idx="1">
                  <c:v>10000000</c:v>
                </c:pt>
                <c:pt idx="2">
                  <c:v>11500000</c:v>
                </c:pt>
                <c:pt idx="3">
                  <c:v>13000000</c:v>
                </c:pt>
                <c:pt idx="4">
                  <c:v>14500000</c:v>
                </c:pt>
                <c:pt idx="5">
                  <c:v>16000000</c:v>
                </c:pt>
                <c:pt idx="6">
                  <c:v>17500000</c:v>
                </c:pt>
                <c:pt idx="7">
                  <c:v>19000000</c:v>
                </c:pt>
                <c:pt idx="8">
                  <c:v>20500000</c:v>
                </c:pt>
                <c:pt idx="9">
                  <c:v>22000000</c:v>
                </c:pt>
                <c:pt idx="10">
                  <c:v>23500000</c:v>
                </c:pt>
                <c:pt idx="11">
                  <c:v>24484732.877375331</c:v>
                </c:pt>
                <c:pt idx="12">
                  <c:v>25000000</c:v>
                </c:pt>
                <c:pt idx="13">
                  <c:v>26500000</c:v>
                </c:pt>
                <c:pt idx="14">
                  <c:v>28000000</c:v>
                </c:pt>
                <c:pt idx="15">
                  <c:v>29500000</c:v>
                </c:pt>
                <c:pt idx="16">
                  <c:v>31000000</c:v>
                </c:pt>
                <c:pt idx="17">
                  <c:v>32500000</c:v>
                </c:pt>
                <c:pt idx="18">
                  <c:v>34000000</c:v>
                </c:pt>
              </c:numCache>
            </c:numRef>
          </c:xVal>
          <c:yVal>
            <c:numRef>
              <c:f>P.E!$B$126:$B$144</c:f>
              <c:numCache>
                <c:formatCode>_-* #,##0.00\ _€_-;\-* #,##0.00\ _€_-;_-* "-"??\ _€_-;_-@_-</c:formatCode>
                <c:ptCount val="19"/>
                <c:pt idx="0">
                  <c:v>0</c:v>
                </c:pt>
                <c:pt idx="1">
                  <c:v>11170270.988931226</c:v>
                </c:pt>
                <c:pt idx="2">
                  <c:v>12845811.637270907</c:v>
                </c:pt>
                <c:pt idx="3">
                  <c:v>14521352.285610594</c:v>
                </c:pt>
                <c:pt idx="4">
                  <c:v>16196892.933950279</c:v>
                </c:pt>
                <c:pt idx="5">
                  <c:v>17872433.58228996</c:v>
                </c:pt>
                <c:pt idx="6">
                  <c:v>19547974.230629645</c:v>
                </c:pt>
                <c:pt idx="7">
                  <c:v>21223514.878969334</c:v>
                </c:pt>
                <c:pt idx="8">
                  <c:v>22899055.527309015</c:v>
                </c:pt>
                <c:pt idx="9">
                  <c:v>24574596.175648693</c:v>
                </c:pt>
                <c:pt idx="10">
                  <c:v>26250136.823988382</c:v>
                </c:pt>
                <c:pt idx="11">
                  <c:v>27350110.133187626</c:v>
                </c:pt>
                <c:pt idx="12">
                  <c:v>27925677.472328063</c:v>
                </c:pt>
                <c:pt idx="13">
                  <c:v>29601218.120667748</c:v>
                </c:pt>
                <c:pt idx="14">
                  <c:v>31276758.769007429</c:v>
                </c:pt>
                <c:pt idx="15">
                  <c:v>32952299.417347115</c:v>
                </c:pt>
                <c:pt idx="16">
                  <c:v>34627840.0656868</c:v>
                </c:pt>
                <c:pt idx="17">
                  <c:v>36303380.714026481</c:v>
                </c:pt>
                <c:pt idx="18">
                  <c:v>37978921.362366155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P.E!$C$125</c:f>
              <c:strCache>
                <c:ptCount val="1"/>
                <c:pt idx="0">
                  <c:v>Costos Fijos</c:v>
                </c:pt>
              </c:strCache>
            </c:strRef>
          </c:tx>
          <c:marker>
            <c:symbol val="none"/>
          </c:marker>
          <c:xVal>
            <c:numRef>
              <c:f>P.E!$A$126:$A$144</c:f>
              <c:numCache>
                <c:formatCode>_ * #,##0.00_ ;_ * \-#,##0.00_ ;_ * "-"??_ ;_ @_ </c:formatCode>
                <c:ptCount val="19"/>
                <c:pt idx="0">
                  <c:v>0</c:v>
                </c:pt>
                <c:pt idx="1">
                  <c:v>10000000</c:v>
                </c:pt>
                <c:pt idx="2">
                  <c:v>11500000</c:v>
                </c:pt>
                <c:pt idx="3">
                  <c:v>13000000</c:v>
                </c:pt>
                <c:pt idx="4">
                  <c:v>14500000</c:v>
                </c:pt>
                <c:pt idx="5">
                  <c:v>16000000</c:v>
                </c:pt>
                <c:pt idx="6">
                  <c:v>17500000</c:v>
                </c:pt>
                <c:pt idx="7">
                  <c:v>19000000</c:v>
                </c:pt>
                <c:pt idx="8">
                  <c:v>20500000</c:v>
                </c:pt>
                <c:pt idx="9">
                  <c:v>22000000</c:v>
                </c:pt>
                <c:pt idx="10">
                  <c:v>23500000</c:v>
                </c:pt>
                <c:pt idx="11">
                  <c:v>24484732.877375331</c:v>
                </c:pt>
                <c:pt idx="12">
                  <c:v>25000000</c:v>
                </c:pt>
                <c:pt idx="13">
                  <c:v>26500000</c:v>
                </c:pt>
                <c:pt idx="14">
                  <c:v>28000000</c:v>
                </c:pt>
                <c:pt idx="15">
                  <c:v>29500000</c:v>
                </c:pt>
                <c:pt idx="16">
                  <c:v>31000000</c:v>
                </c:pt>
                <c:pt idx="17">
                  <c:v>32500000</c:v>
                </c:pt>
                <c:pt idx="18">
                  <c:v>34000000</c:v>
                </c:pt>
              </c:numCache>
            </c:numRef>
          </c:xVal>
          <c:yVal>
            <c:numRef>
              <c:f>P.E!$C$126:$C$144</c:f>
              <c:numCache>
                <c:formatCode>_-* #,##0.00\ _€_-;\-* #,##0.00\ _€_-;_-* "-"??\ _€_-;_-@_-</c:formatCode>
                <c:ptCount val="19"/>
                <c:pt idx="0">
                  <c:v>397732.69000000006</c:v>
                </c:pt>
                <c:pt idx="1">
                  <c:v>397732.69000000006</c:v>
                </c:pt>
                <c:pt idx="2">
                  <c:v>397732.69000000006</c:v>
                </c:pt>
                <c:pt idx="3">
                  <c:v>397732.69000000006</c:v>
                </c:pt>
                <c:pt idx="4">
                  <c:v>397732.69000000006</c:v>
                </c:pt>
                <c:pt idx="5">
                  <c:v>397732.69000000006</c:v>
                </c:pt>
                <c:pt idx="6">
                  <c:v>397732.69000000006</c:v>
                </c:pt>
                <c:pt idx="7">
                  <c:v>397732.69000000006</c:v>
                </c:pt>
                <c:pt idx="8">
                  <c:v>397732.69000000006</c:v>
                </c:pt>
                <c:pt idx="9">
                  <c:v>397732.69000000006</c:v>
                </c:pt>
                <c:pt idx="10">
                  <c:v>397732.69000000006</c:v>
                </c:pt>
                <c:pt idx="11">
                  <c:v>397732.69000000006</c:v>
                </c:pt>
                <c:pt idx="12">
                  <c:v>397732.69000000006</c:v>
                </c:pt>
                <c:pt idx="13">
                  <c:v>397732.69000000006</c:v>
                </c:pt>
                <c:pt idx="14">
                  <c:v>397732.69000000006</c:v>
                </c:pt>
                <c:pt idx="15">
                  <c:v>397732.69000000006</c:v>
                </c:pt>
                <c:pt idx="16">
                  <c:v>397732.69000000006</c:v>
                </c:pt>
                <c:pt idx="17">
                  <c:v>397732.69000000006</c:v>
                </c:pt>
                <c:pt idx="18">
                  <c:v>397732.69000000006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P.E!$D$125</c:f>
              <c:strCache>
                <c:ptCount val="1"/>
                <c:pt idx="0">
                  <c:v>Costos Variables</c:v>
                </c:pt>
              </c:strCache>
            </c:strRef>
          </c:tx>
          <c:marker>
            <c:symbol val="none"/>
          </c:marker>
          <c:xVal>
            <c:numRef>
              <c:f>P.E!$A$126:$A$144</c:f>
              <c:numCache>
                <c:formatCode>_ * #,##0.00_ ;_ * \-#,##0.00_ ;_ * "-"??_ ;_ @_ </c:formatCode>
                <c:ptCount val="19"/>
                <c:pt idx="0">
                  <c:v>0</c:v>
                </c:pt>
                <c:pt idx="1">
                  <c:v>10000000</c:v>
                </c:pt>
                <c:pt idx="2">
                  <c:v>11500000</c:v>
                </c:pt>
                <c:pt idx="3">
                  <c:v>13000000</c:v>
                </c:pt>
                <c:pt idx="4">
                  <c:v>14500000</c:v>
                </c:pt>
                <c:pt idx="5">
                  <c:v>16000000</c:v>
                </c:pt>
                <c:pt idx="6">
                  <c:v>17500000</c:v>
                </c:pt>
                <c:pt idx="7">
                  <c:v>19000000</c:v>
                </c:pt>
                <c:pt idx="8">
                  <c:v>20500000</c:v>
                </c:pt>
                <c:pt idx="9">
                  <c:v>22000000</c:v>
                </c:pt>
                <c:pt idx="10">
                  <c:v>23500000</c:v>
                </c:pt>
                <c:pt idx="11">
                  <c:v>24484732.877375331</c:v>
                </c:pt>
                <c:pt idx="12">
                  <c:v>25000000</c:v>
                </c:pt>
                <c:pt idx="13">
                  <c:v>26500000</c:v>
                </c:pt>
                <c:pt idx="14">
                  <c:v>28000000</c:v>
                </c:pt>
                <c:pt idx="15">
                  <c:v>29500000</c:v>
                </c:pt>
                <c:pt idx="16">
                  <c:v>31000000</c:v>
                </c:pt>
                <c:pt idx="17">
                  <c:v>32500000</c:v>
                </c:pt>
                <c:pt idx="18">
                  <c:v>34000000</c:v>
                </c:pt>
              </c:numCache>
            </c:numRef>
          </c:xVal>
          <c:yVal>
            <c:numRef>
              <c:f>P.E!$D$126:$D$144</c:f>
              <c:numCache>
                <c:formatCode>_-* #,##0.00\ _€_-;\-* #,##0.00\ _€_-;_-* "-"??\ _€_-;_-@_-</c:formatCode>
                <c:ptCount val="19"/>
                <c:pt idx="0">
                  <c:v>0</c:v>
                </c:pt>
                <c:pt idx="1">
                  <c:v>11007829.890638698</c:v>
                </c:pt>
                <c:pt idx="2">
                  <c:v>12659004.374234503</c:v>
                </c:pt>
                <c:pt idx="3">
                  <c:v>14310178.857830308</c:v>
                </c:pt>
                <c:pt idx="4">
                  <c:v>15961353.341426112</c:v>
                </c:pt>
                <c:pt idx="5">
                  <c:v>17612527.825021919</c:v>
                </c:pt>
                <c:pt idx="6">
                  <c:v>19263702.308617722</c:v>
                </c:pt>
                <c:pt idx="7">
                  <c:v>20914876.792213522</c:v>
                </c:pt>
                <c:pt idx="8">
                  <c:v>22566051.275809333</c:v>
                </c:pt>
                <c:pt idx="9">
                  <c:v>24217225.759405136</c:v>
                </c:pt>
                <c:pt idx="10">
                  <c:v>25868400.243000936</c:v>
                </c:pt>
                <c:pt idx="11">
                  <c:v>26952377.44318762</c:v>
                </c:pt>
                <c:pt idx="12">
                  <c:v>27519574.72659675</c:v>
                </c:pt>
                <c:pt idx="13">
                  <c:v>29170749.21019255</c:v>
                </c:pt>
                <c:pt idx="14">
                  <c:v>30821923.693788357</c:v>
                </c:pt>
                <c:pt idx="15">
                  <c:v>32473098.177384164</c:v>
                </c:pt>
                <c:pt idx="16">
                  <c:v>34124272.660979971</c:v>
                </c:pt>
                <c:pt idx="17">
                  <c:v>35775447.144575767</c:v>
                </c:pt>
                <c:pt idx="18">
                  <c:v>37426621.628171578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P.E!$E$125</c:f>
              <c:strCache>
                <c:ptCount val="1"/>
                <c:pt idx="0">
                  <c:v>Costo Total</c:v>
                </c:pt>
              </c:strCache>
            </c:strRef>
          </c:tx>
          <c:marker>
            <c:symbol val="none"/>
          </c:marker>
          <c:dLbls>
            <c:dLbl>
              <c:idx val="10"/>
              <c:layout>
                <c:manualLayout>
                  <c:x val="-0.20652195728606298"/>
                  <c:y val="-6.686549284350551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Q = 24.484.732,88</a:t>
                    </a:r>
                  </a:p>
                  <a:p>
                    <a:pPr>
                      <a:defRPr/>
                    </a:pPr>
                    <a:r>
                      <a:rPr lang="en-US"/>
                      <a:t>$ = 27.350.110,13 </a:t>
                    </a:r>
                  </a:p>
                </c:rich>
              </c:tx>
              <c:spPr/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P.E!$A$126:$A$144</c:f>
              <c:numCache>
                <c:formatCode>_ * #,##0.00_ ;_ * \-#,##0.00_ ;_ * "-"??_ ;_ @_ </c:formatCode>
                <c:ptCount val="19"/>
                <c:pt idx="0">
                  <c:v>0</c:v>
                </c:pt>
                <c:pt idx="1">
                  <c:v>10000000</c:v>
                </c:pt>
                <c:pt idx="2">
                  <c:v>11500000</c:v>
                </c:pt>
                <c:pt idx="3">
                  <c:v>13000000</c:v>
                </c:pt>
                <c:pt idx="4">
                  <c:v>14500000</c:v>
                </c:pt>
                <c:pt idx="5">
                  <c:v>16000000</c:v>
                </c:pt>
                <c:pt idx="6">
                  <c:v>17500000</c:v>
                </c:pt>
                <c:pt idx="7">
                  <c:v>19000000</c:v>
                </c:pt>
                <c:pt idx="8">
                  <c:v>20500000</c:v>
                </c:pt>
                <c:pt idx="9">
                  <c:v>22000000</c:v>
                </c:pt>
                <c:pt idx="10">
                  <c:v>23500000</c:v>
                </c:pt>
                <c:pt idx="11">
                  <c:v>24484732.877375331</c:v>
                </c:pt>
                <c:pt idx="12">
                  <c:v>25000000</c:v>
                </c:pt>
                <c:pt idx="13">
                  <c:v>26500000</c:v>
                </c:pt>
                <c:pt idx="14">
                  <c:v>28000000</c:v>
                </c:pt>
                <c:pt idx="15">
                  <c:v>29500000</c:v>
                </c:pt>
                <c:pt idx="16">
                  <c:v>31000000</c:v>
                </c:pt>
                <c:pt idx="17">
                  <c:v>32500000</c:v>
                </c:pt>
                <c:pt idx="18">
                  <c:v>34000000</c:v>
                </c:pt>
              </c:numCache>
            </c:numRef>
          </c:xVal>
          <c:yVal>
            <c:numRef>
              <c:f>P.E!$E$126:$E$144</c:f>
              <c:numCache>
                <c:formatCode>_-* #,##0.00\ _€_-;\-* #,##0.00\ _€_-;_-* "-"??\ _€_-;_-@_-</c:formatCode>
                <c:ptCount val="19"/>
                <c:pt idx="0">
                  <c:v>397732.69000000006</c:v>
                </c:pt>
                <c:pt idx="1">
                  <c:v>11405562.580638697</c:v>
                </c:pt>
                <c:pt idx="2">
                  <c:v>13056737.064234503</c:v>
                </c:pt>
                <c:pt idx="3">
                  <c:v>14707911.547830306</c:v>
                </c:pt>
                <c:pt idx="4">
                  <c:v>16359086.031426111</c:v>
                </c:pt>
                <c:pt idx="5">
                  <c:v>18010260.51502192</c:v>
                </c:pt>
                <c:pt idx="6">
                  <c:v>19661434.99861772</c:v>
                </c:pt>
                <c:pt idx="7">
                  <c:v>21312609.48221352</c:v>
                </c:pt>
                <c:pt idx="8">
                  <c:v>22963783.96580933</c:v>
                </c:pt>
                <c:pt idx="9">
                  <c:v>24614958.449405134</c:v>
                </c:pt>
                <c:pt idx="10">
                  <c:v>26266132.933000941</c:v>
                </c:pt>
                <c:pt idx="11">
                  <c:v>27350110.133187629</c:v>
                </c:pt>
                <c:pt idx="12">
                  <c:v>27917307.416596752</c:v>
                </c:pt>
                <c:pt idx="13">
                  <c:v>29568481.900192548</c:v>
                </c:pt>
                <c:pt idx="14">
                  <c:v>31219656.383788355</c:v>
                </c:pt>
                <c:pt idx="15">
                  <c:v>32870830.867384166</c:v>
                </c:pt>
                <c:pt idx="16">
                  <c:v>34522005.350979954</c:v>
                </c:pt>
                <c:pt idx="17">
                  <c:v>36173179.834575765</c:v>
                </c:pt>
                <c:pt idx="18">
                  <c:v>37824354.318171568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735360"/>
        <c:axId val="46735936"/>
      </c:scatterChart>
      <c:valAx>
        <c:axId val="46735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EC"/>
                  <a:t>Cantidad (galones)</a:t>
                </a:r>
              </a:p>
            </c:rich>
          </c:tx>
          <c:layout/>
          <c:overlay val="0"/>
        </c:title>
        <c:numFmt formatCode="_ * #,##0.00_ ;_ * \-#,##0.00_ ;_ * &quot;-&quot;??_ ;_ @_ 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C"/>
          </a:p>
        </c:txPr>
        <c:crossAx val="46735936"/>
        <c:crosses val="autoZero"/>
        <c:crossBetween val="midCat"/>
      </c:valAx>
      <c:valAx>
        <c:axId val="467359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/>
                  <a:t>Valor ($)</a:t>
                </a:r>
                <a:r>
                  <a:rPr lang="es-EC" baseline="0"/>
                  <a:t>)</a:t>
                </a:r>
                <a:endParaRPr lang="es-EC"/>
              </a:p>
            </c:rich>
          </c:tx>
          <c:layout/>
          <c:overlay val="0"/>
        </c:title>
        <c:numFmt formatCode="_-* #,##0.00\ _€_-;\-* #,##0.00\ _€_-;_-* &quot;-&quot;??\ _€_-;_-@_-" sourceLinked="1"/>
        <c:majorTickMark val="none"/>
        <c:minorTickMark val="none"/>
        <c:tickLblPos val="nextTo"/>
        <c:crossAx val="4673536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31434-E54D-4C5E-9DFC-FA82940AE176}" type="datetimeFigureOut">
              <a:rPr lang="es-EC" smtClean="0"/>
              <a:pPr/>
              <a:t>02/12/2013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4E79C-EE7A-49F5-B7FD-FE612FE2B4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67975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548976-5544-4E63-900E-66FEE1697607}" type="slidenum">
              <a:rPr lang="es-ES"/>
              <a:pPr/>
              <a:t>1</a:t>
            </a:fld>
            <a:endParaRPr lang="es-ES"/>
          </a:p>
        </p:txBody>
      </p:sp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92DE5-718E-4840-A3EB-D09C5DAE962E}" type="slidenum">
              <a:rPr lang="en-GB"/>
              <a:pPr/>
              <a:t>12</a:t>
            </a:fld>
            <a:endParaRPr lang="en-GB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-12700"/>
            <a:ext cx="6226175" cy="4670425"/>
          </a:xfrm>
          <a:ln/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644" y="4883392"/>
            <a:ext cx="6432219" cy="3766218"/>
          </a:xfrm>
          <a:ln/>
        </p:spPr>
        <p:txBody>
          <a:bodyPr lIns="89384" tIns="44694" rIns="89384" bIns="44694"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92DE5-718E-4840-A3EB-D09C5DAE962E}" type="slidenum">
              <a:rPr lang="en-GB"/>
              <a:pPr/>
              <a:t>13</a:t>
            </a:fld>
            <a:endParaRPr lang="en-GB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-12700"/>
            <a:ext cx="6226175" cy="4670425"/>
          </a:xfrm>
          <a:ln/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644" y="4883392"/>
            <a:ext cx="6432219" cy="3766218"/>
          </a:xfrm>
          <a:ln/>
        </p:spPr>
        <p:txBody>
          <a:bodyPr lIns="89384" tIns="44694" rIns="89384" bIns="44694"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92DE5-718E-4840-A3EB-D09C5DAE962E}" type="slidenum">
              <a:rPr lang="en-GB"/>
              <a:pPr/>
              <a:t>14</a:t>
            </a:fld>
            <a:endParaRPr lang="en-GB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-12700"/>
            <a:ext cx="6226175" cy="4670425"/>
          </a:xfrm>
          <a:ln/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644" y="4883392"/>
            <a:ext cx="6432219" cy="3766218"/>
          </a:xfrm>
          <a:ln/>
        </p:spPr>
        <p:txBody>
          <a:bodyPr lIns="89384" tIns="44694" rIns="89384" bIns="44694"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92DE5-718E-4840-A3EB-D09C5DAE962E}" type="slidenum">
              <a:rPr lang="en-GB"/>
              <a:pPr/>
              <a:t>15</a:t>
            </a:fld>
            <a:endParaRPr lang="en-GB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-12700"/>
            <a:ext cx="6226175" cy="4670425"/>
          </a:xfrm>
          <a:ln/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644" y="4883392"/>
            <a:ext cx="6432219" cy="3766218"/>
          </a:xfrm>
          <a:ln/>
        </p:spPr>
        <p:txBody>
          <a:bodyPr lIns="89384" tIns="44694" rIns="89384" bIns="44694"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92DE5-718E-4840-A3EB-D09C5DAE962E}" type="slidenum">
              <a:rPr lang="en-GB"/>
              <a:pPr/>
              <a:t>16</a:t>
            </a:fld>
            <a:endParaRPr lang="en-GB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-12700"/>
            <a:ext cx="6226175" cy="4670425"/>
          </a:xfrm>
          <a:ln/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644" y="4883392"/>
            <a:ext cx="6432219" cy="3766218"/>
          </a:xfrm>
          <a:ln/>
        </p:spPr>
        <p:txBody>
          <a:bodyPr lIns="89384" tIns="44694" rIns="89384" bIns="44694"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92DE5-718E-4840-A3EB-D09C5DAE962E}" type="slidenum">
              <a:rPr lang="en-GB"/>
              <a:pPr/>
              <a:t>17</a:t>
            </a:fld>
            <a:endParaRPr lang="en-GB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-12700"/>
            <a:ext cx="6226175" cy="4670425"/>
          </a:xfrm>
          <a:ln/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644" y="4883392"/>
            <a:ext cx="6432219" cy="3766218"/>
          </a:xfrm>
          <a:ln/>
        </p:spPr>
        <p:txBody>
          <a:bodyPr lIns="89384" tIns="44694" rIns="89384" bIns="44694"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5BFA1-83AC-406D-AF99-6CD1EFB6FD36}" type="slidenum">
              <a:rPr lang="es-ES"/>
              <a:pPr/>
              <a:t>18</a:t>
            </a:fld>
            <a:endParaRPr lang="es-ES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5B97E2-13B8-4510-A5D1-77F806B912E5}" type="slidenum">
              <a:rPr lang="es-ES"/>
              <a:pPr/>
              <a:t>19</a:t>
            </a:fld>
            <a:endParaRPr lang="es-ES"/>
          </a:p>
        </p:txBody>
      </p:sp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57C76C-4F89-4E66-9EE0-7B093BAEF9AF}" type="slidenum">
              <a:rPr lang="es-ES"/>
              <a:pPr/>
              <a:t>20</a:t>
            </a:fld>
            <a:endParaRPr lang="es-E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C7C46-EA58-4B05-81DC-4C163536B315}" type="slidenum">
              <a:rPr lang="es-ES"/>
              <a:pPr/>
              <a:t>21</a:t>
            </a:fld>
            <a:endParaRPr lang="es-ES"/>
          </a:p>
        </p:txBody>
      </p:sp>
      <p:sp>
        <p:nvSpPr>
          <p:cNvPr id="52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EF122-CD9E-4B36-9A80-5C60E2C1FAEB}" type="slidenum">
              <a:rPr lang="es-ES"/>
              <a:pPr/>
              <a:t>3</a:t>
            </a:fld>
            <a:endParaRPr lang="es-ES"/>
          </a:p>
        </p:txBody>
      </p:sp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E8E5DD-7995-4344-B65F-88C1F53F9441}" type="slidenum">
              <a:rPr lang="es-ES"/>
              <a:pPr/>
              <a:t>22</a:t>
            </a:fld>
            <a:endParaRPr lang="es-E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92DE5-718E-4840-A3EB-D09C5DAE962E}" type="slidenum">
              <a:rPr lang="en-GB"/>
              <a:pPr/>
              <a:t>23</a:t>
            </a:fld>
            <a:endParaRPr lang="en-GB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-12700"/>
            <a:ext cx="6226175" cy="4670425"/>
          </a:xfrm>
          <a:ln/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644" y="4883392"/>
            <a:ext cx="6432219" cy="3766218"/>
          </a:xfrm>
          <a:ln/>
        </p:spPr>
        <p:txBody>
          <a:bodyPr lIns="89384" tIns="44694" rIns="89384" bIns="44694"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92DE5-718E-4840-A3EB-D09C5DAE962E}" type="slidenum">
              <a:rPr lang="en-GB"/>
              <a:pPr/>
              <a:t>24</a:t>
            </a:fld>
            <a:endParaRPr lang="en-GB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-12700"/>
            <a:ext cx="6226175" cy="4670425"/>
          </a:xfrm>
          <a:ln/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644" y="4883392"/>
            <a:ext cx="6432219" cy="3766218"/>
          </a:xfrm>
          <a:ln/>
        </p:spPr>
        <p:txBody>
          <a:bodyPr lIns="89384" tIns="44694" rIns="89384" bIns="44694"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92DE5-718E-4840-A3EB-D09C5DAE962E}" type="slidenum">
              <a:rPr lang="en-GB"/>
              <a:pPr/>
              <a:t>25</a:t>
            </a:fld>
            <a:endParaRPr lang="en-GB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-12700"/>
            <a:ext cx="6226175" cy="4670425"/>
          </a:xfrm>
          <a:ln/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644" y="4883392"/>
            <a:ext cx="6432219" cy="3766218"/>
          </a:xfrm>
          <a:ln/>
        </p:spPr>
        <p:txBody>
          <a:bodyPr lIns="89384" tIns="44694" rIns="89384" bIns="44694"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2B3B3-2A8F-4996-BB1B-D49693465851}" type="slidenum">
              <a:rPr lang="es-ES"/>
              <a:pPr/>
              <a:t>26</a:t>
            </a:fld>
            <a:endParaRPr lang="es-ES"/>
          </a:p>
        </p:txBody>
      </p:sp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44EA8E-FCAD-487A-B649-A4172B5A9E37}" type="slidenum">
              <a:rPr lang="es-ES"/>
              <a:pPr/>
              <a:t>27</a:t>
            </a:fld>
            <a:endParaRPr lang="es-ES"/>
          </a:p>
        </p:txBody>
      </p:sp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EF122-CD9E-4B36-9A80-5C60E2C1FAEB}" type="slidenum">
              <a:rPr lang="es-ES"/>
              <a:pPr/>
              <a:t>4</a:t>
            </a:fld>
            <a:endParaRPr lang="es-ES"/>
          </a:p>
        </p:txBody>
      </p:sp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EF122-CD9E-4B36-9A80-5C60E2C1FAEB}" type="slidenum">
              <a:rPr lang="es-ES"/>
              <a:pPr/>
              <a:t>5</a:t>
            </a:fld>
            <a:endParaRPr lang="es-ES"/>
          </a:p>
        </p:txBody>
      </p:sp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EF122-CD9E-4B36-9A80-5C60E2C1FAEB}" type="slidenum">
              <a:rPr lang="es-ES"/>
              <a:pPr/>
              <a:t>6</a:t>
            </a:fld>
            <a:endParaRPr lang="es-ES"/>
          </a:p>
        </p:txBody>
      </p:sp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E3622C-ED7F-4B75-8FC7-32DFAABC9FE7}" type="slidenum">
              <a:rPr lang="es-ES"/>
              <a:pPr/>
              <a:t>8</a:t>
            </a:fld>
            <a:endParaRPr lang="es-ES"/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92DE5-718E-4840-A3EB-D09C5DAE962E}" type="slidenum">
              <a:rPr lang="en-GB"/>
              <a:pPr/>
              <a:t>9</a:t>
            </a:fld>
            <a:endParaRPr lang="en-GB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-12700"/>
            <a:ext cx="6226175" cy="4670425"/>
          </a:xfrm>
          <a:ln/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644" y="4883392"/>
            <a:ext cx="6432219" cy="3766218"/>
          </a:xfrm>
          <a:ln/>
        </p:spPr>
        <p:txBody>
          <a:bodyPr lIns="89384" tIns="44694" rIns="89384" bIns="44694"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92DE5-718E-4840-A3EB-D09C5DAE962E}" type="slidenum">
              <a:rPr lang="en-GB"/>
              <a:pPr/>
              <a:t>10</a:t>
            </a:fld>
            <a:endParaRPr lang="en-GB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-12700"/>
            <a:ext cx="6226175" cy="4670425"/>
          </a:xfrm>
          <a:ln/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644" y="4883392"/>
            <a:ext cx="6432219" cy="3766218"/>
          </a:xfrm>
          <a:ln/>
        </p:spPr>
        <p:txBody>
          <a:bodyPr lIns="89384" tIns="44694" rIns="89384" bIns="44694"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92DE5-718E-4840-A3EB-D09C5DAE962E}" type="slidenum">
              <a:rPr lang="en-GB"/>
              <a:pPr/>
              <a:t>11</a:t>
            </a:fld>
            <a:endParaRPr lang="en-GB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-12700"/>
            <a:ext cx="6226175" cy="4670425"/>
          </a:xfrm>
          <a:ln/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644" y="4883392"/>
            <a:ext cx="6432219" cy="3766218"/>
          </a:xfrm>
          <a:ln/>
        </p:spPr>
        <p:txBody>
          <a:bodyPr lIns="89384" tIns="44694" rIns="89384" bIns="44694"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D24BA-9B61-485A-9633-5BF4E2FFF852}" type="datetime1">
              <a:rPr lang="es-EC" smtClean="0"/>
              <a:t>02/12/2013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287E-B397-417C-8A0A-58B24EE5B64C}" type="datetime1">
              <a:rPr lang="es-EC" smtClean="0"/>
              <a:t>02/12/2013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15DC-7C3F-497C-B2C6-CB29C67F7366}" type="datetime1">
              <a:rPr lang="es-EC" smtClean="0"/>
              <a:t>02/12/2013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7529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7529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88125" y="638175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ABB58F3-8AB8-4F79-8300-60D249742FF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>
          <a:xfrm>
            <a:off x="457200" y="63373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96B5BB4-0F61-4CE6-A2AB-0607478BFF72}" type="datetime1">
              <a:rPr lang="es-EC" smtClean="0"/>
              <a:t>02/12/2013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165BD-ADA3-4079-94B5-D1F749D61942}" type="datetime1">
              <a:rPr lang="es-EC" smtClean="0"/>
              <a:t>02/12/2013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CD17-E2EA-4ECD-A2E4-0FE66783F354}" type="datetime1">
              <a:rPr lang="es-EC" smtClean="0"/>
              <a:t>02/12/2013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7581-5463-44AB-B565-2A2B9E0AD62F}" type="datetime1">
              <a:rPr lang="es-EC" smtClean="0"/>
              <a:t>02/12/2013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095E8-2C79-466D-A82C-135F309A0A76}" type="datetime1">
              <a:rPr lang="es-EC" smtClean="0"/>
              <a:t>02/12/2013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9224-242C-4859-AF95-98B641553FC9}" type="datetime1">
              <a:rPr lang="es-EC" smtClean="0"/>
              <a:t>02/12/2013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0E46-3B02-4A51-8348-6764CE78647C}" type="datetime1">
              <a:rPr lang="es-EC" smtClean="0"/>
              <a:t>02/12/2013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6D98-C234-406D-9728-3E8D198E327B}" type="datetime1">
              <a:rPr lang="es-EC" smtClean="0"/>
              <a:t>02/12/2013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365A-503F-41ED-9D67-7FE8CD19366D}" type="datetime1">
              <a:rPr lang="es-EC" smtClean="0"/>
              <a:t>02/12/2013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87AB8-5432-4BC2-A709-8677956CC002}" type="datetime1">
              <a:rPr lang="es-EC" smtClean="0"/>
              <a:t>02/12/2013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14CE-4145-40BC-822F-0527CE306D5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4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4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emf"/><Relationship Id="rId5" Type="http://schemas.openxmlformats.org/officeDocument/2006/relationships/image" Target="../media/image16.wmf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4" Type="http://schemas.openxmlformats.org/officeDocument/2006/relationships/image" Target="../media/image22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70475" y="5445224"/>
            <a:ext cx="3549997" cy="576064"/>
          </a:xfrm>
        </p:spPr>
        <p:txBody>
          <a:bodyPr>
            <a:normAutofit fontScale="92500"/>
          </a:bodyPr>
          <a:lstStyle/>
          <a:p>
            <a:pPr algn="ctr"/>
            <a:r>
              <a:rPr lang="es-ES" sz="2400" dirty="0" err="1" smtClean="0">
                <a:solidFill>
                  <a:schemeClr val="tx2"/>
                </a:solidFill>
              </a:rPr>
              <a:t>Sangolqu</a:t>
            </a:r>
            <a:r>
              <a:rPr lang="es-EC" sz="2400" dirty="0">
                <a:solidFill>
                  <a:schemeClr val="tx2"/>
                </a:solidFill>
              </a:rPr>
              <a:t>í</a:t>
            </a:r>
            <a:r>
              <a:rPr lang="es-ES" sz="2400" dirty="0" smtClean="0">
                <a:solidFill>
                  <a:schemeClr val="tx2"/>
                </a:solidFill>
              </a:rPr>
              <a:t>, </a:t>
            </a:r>
            <a:r>
              <a:rPr lang="es-ES" sz="2400" dirty="0" smtClean="0">
                <a:solidFill>
                  <a:schemeClr val="tx2"/>
                </a:solidFill>
              </a:rPr>
              <a:t>Julio 4 de   2.013</a:t>
            </a:r>
            <a:endParaRPr lang="es-ES" sz="2400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104075"/>
              </p:ext>
            </p:extLst>
          </p:nvPr>
        </p:nvGraphicFramePr>
        <p:xfrm>
          <a:off x="152216" y="160562"/>
          <a:ext cx="2912588" cy="944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Imagen de mapa de bits" r:id="rId4" imgW="2085714" imgH="676369" progId="PBrush">
                  <p:embed/>
                </p:oleObj>
              </mc:Choice>
              <mc:Fallback>
                <p:oleObj name="Imagen de mapa de bits" r:id="rId4" imgW="2085714" imgH="676369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16" y="160562"/>
                        <a:ext cx="2912588" cy="9442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8 CuadroTexto"/>
          <p:cNvSpPr txBox="1"/>
          <p:nvPr/>
        </p:nvSpPr>
        <p:spPr>
          <a:xfrm>
            <a:off x="683568" y="1674674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dirty="0"/>
              <a:t>PROPUESTA DE ESTRUCTURA FINANCIERA ÓPTIMA PARA LA EMPRESA ENERGYGAS S.A</a:t>
            </a:r>
            <a:endParaRPr lang="es-EC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1</a:t>
            </a:fld>
            <a:endParaRPr lang="es-EC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144413" y="3928378"/>
            <a:ext cx="6811963" cy="108479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b="1" dirty="0" smtClean="0">
                <a:solidFill>
                  <a:schemeClr val="tx2"/>
                </a:solidFill>
              </a:rPr>
              <a:t>WILLIAM PATRICIO CEVALLOS SILVA</a:t>
            </a:r>
          </a:p>
          <a:p>
            <a:endParaRPr lang="es-ES" sz="3600" b="1" dirty="0" smtClean="0">
              <a:solidFill>
                <a:schemeClr val="tx2"/>
              </a:solidFill>
            </a:endParaRPr>
          </a:p>
          <a:p>
            <a:r>
              <a:rPr lang="es-ES" sz="3600" b="1" dirty="0" smtClean="0">
                <a:solidFill>
                  <a:schemeClr val="tx2"/>
                </a:solidFill>
              </a:rPr>
              <a:t>MFE VIII PROMOCIÓN</a:t>
            </a:r>
          </a:p>
          <a:p>
            <a:endParaRPr lang="es-ES" sz="26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s-E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ANÁLISIS VERTICAL</a:t>
            </a:r>
            <a:br>
              <a:rPr lang="es-E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E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ESTADO DE RESULTADOS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592267"/>
            <a:ext cx="2133600" cy="365125"/>
          </a:xfrm>
        </p:spPr>
        <p:txBody>
          <a:bodyPr/>
          <a:lstStyle/>
          <a:p>
            <a:fld id="{8C3E14CE-4145-40BC-822F-0527CE306D52}" type="slidenum">
              <a:rPr lang="es-EC" smtClean="0"/>
              <a:pPr/>
              <a:t>10</a:t>
            </a:fld>
            <a:endParaRPr lang="es-EC"/>
          </a:p>
        </p:txBody>
      </p:sp>
      <p:pic>
        <p:nvPicPr>
          <p:cNvPr id="7" name="6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" y="1799039"/>
            <a:ext cx="8300720" cy="4726305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s-ES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ANÁLISIS HORIZONTAL </a:t>
            </a:r>
            <a:br>
              <a:rPr lang="es-ES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ES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BALANCE GENERAL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11</a:t>
            </a:fld>
            <a:endParaRPr lang="es-EC"/>
          </a:p>
        </p:txBody>
      </p:sp>
      <p:pic>
        <p:nvPicPr>
          <p:cNvPr id="7434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587202"/>
            <a:ext cx="8334375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s-ES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ANÁLISIS HORIZONTAL </a:t>
            </a:r>
            <a:br>
              <a:rPr lang="es-ES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ES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ESTADO DE RESULTADOS</a:t>
            </a:r>
          </a:p>
        </p:txBody>
      </p:sp>
      <p:sp>
        <p:nvSpPr>
          <p:cNvPr id="20" name="1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12</a:t>
            </a:fld>
            <a:endParaRPr lang="es-EC"/>
          </a:p>
        </p:txBody>
      </p:sp>
      <p:pic>
        <p:nvPicPr>
          <p:cNvPr id="22" name="21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82" y="1916832"/>
            <a:ext cx="8712835" cy="4698365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s-E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INDICADORES FINANCIEROS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13</a:t>
            </a:fld>
            <a:endParaRPr lang="es-EC"/>
          </a:p>
        </p:txBody>
      </p:sp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575384167"/>
              </p:ext>
            </p:extLst>
          </p:nvPr>
        </p:nvGraphicFramePr>
        <p:xfrm>
          <a:off x="467544" y="1340769"/>
          <a:ext cx="396044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2522782653"/>
              </p:ext>
            </p:extLst>
          </p:nvPr>
        </p:nvGraphicFramePr>
        <p:xfrm>
          <a:off x="4355976" y="4005064"/>
          <a:ext cx="39604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s-E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INDICADORES FINANCIEROS</a:t>
            </a:r>
            <a:endParaRPr lang="es-E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14</a:t>
            </a:fld>
            <a:endParaRPr lang="es-EC"/>
          </a:p>
        </p:txBody>
      </p:sp>
      <p:graphicFrame>
        <p:nvGraphicFramePr>
          <p:cNvPr id="9" name="8 Gráfico"/>
          <p:cNvGraphicFramePr/>
          <p:nvPr>
            <p:extLst>
              <p:ext uri="{D42A27DB-BD31-4B8C-83A1-F6EECF244321}">
                <p14:modId xmlns:p14="http://schemas.microsoft.com/office/powerpoint/2010/main" val="4279674980"/>
              </p:ext>
            </p:extLst>
          </p:nvPr>
        </p:nvGraphicFramePr>
        <p:xfrm>
          <a:off x="4932040" y="4221088"/>
          <a:ext cx="3965426" cy="2487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339713171"/>
              </p:ext>
            </p:extLst>
          </p:nvPr>
        </p:nvGraphicFramePr>
        <p:xfrm>
          <a:off x="467544" y="1700808"/>
          <a:ext cx="460851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835621"/>
              </p:ext>
            </p:extLst>
          </p:nvPr>
        </p:nvGraphicFramePr>
        <p:xfrm>
          <a:off x="539552" y="5373216"/>
          <a:ext cx="3622576" cy="701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0704"/>
                <a:gridCol w="424266"/>
                <a:gridCol w="520133"/>
                <a:gridCol w="578470"/>
                <a:gridCol w="729003"/>
              </a:tblGrid>
              <a:tr h="116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AÑO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2009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2010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2011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2012 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16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Rentabilidad sobre el capital (ROE)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9,22%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38,58%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49,28%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44,59%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16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ROI - ROA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1,07%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3,83%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4,81%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5,57%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INDICADORES FINANCIEROS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15</a:t>
            </a:fld>
            <a:endParaRPr lang="es-EC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349051"/>
              </p:ext>
            </p:extLst>
          </p:nvPr>
        </p:nvGraphicFramePr>
        <p:xfrm>
          <a:off x="1763689" y="2204864"/>
          <a:ext cx="5293701" cy="72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3670"/>
                <a:gridCol w="933228"/>
                <a:gridCol w="1032637"/>
                <a:gridCol w="1054277"/>
                <a:gridCol w="979889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AÑO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2009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2010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2011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2012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Dupont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1,07%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3,82%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4,81%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5,56%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467544" y="1556792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ANÁLISIS DUPONT</a:t>
            </a:r>
            <a:endParaRPr lang="es-ES" dirty="0"/>
          </a:p>
        </p:txBody>
      </p:sp>
      <p:pic>
        <p:nvPicPr>
          <p:cNvPr id="10" name="9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022" y="3717032"/>
            <a:ext cx="5622290" cy="111569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10 Rectángulo"/>
          <p:cNvSpPr/>
          <p:nvPr/>
        </p:nvSpPr>
        <p:spPr>
          <a:xfrm>
            <a:off x="539552" y="3140968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PUNTO DE EQUILIBRIO</a:t>
            </a:r>
            <a:endParaRPr lang="es-ES" dirty="0"/>
          </a:p>
        </p:txBody>
      </p:sp>
      <p:pic>
        <p:nvPicPr>
          <p:cNvPr id="12" name="11 Imag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987" y="5013176"/>
            <a:ext cx="5280025" cy="138938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s-E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PUNTO DE EQUILIBRIO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16</a:t>
            </a:fld>
            <a:endParaRPr lang="es-EC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2956630836"/>
              </p:ext>
            </p:extLst>
          </p:nvPr>
        </p:nvGraphicFramePr>
        <p:xfrm>
          <a:off x="1331640" y="1916832"/>
          <a:ext cx="626469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s-E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CICLO DE CAJA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17</a:t>
            </a:fld>
            <a:endParaRPr lang="es-EC"/>
          </a:p>
        </p:txBody>
      </p:sp>
      <p:pic>
        <p:nvPicPr>
          <p:cNvPr id="745473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598738"/>
            <a:ext cx="3453411" cy="2342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ChangeArrowheads="1"/>
          </p:cNvSpPr>
          <p:nvPr/>
        </p:nvSpPr>
        <p:spPr bwMode="auto">
          <a:xfrm>
            <a:off x="3276600" y="6453188"/>
            <a:ext cx="3959225" cy="4048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664" y="1772816"/>
            <a:ext cx="6840537" cy="2209800"/>
          </a:xfrm>
        </p:spPr>
        <p:txBody>
          <a:bodyPr>
            <a:normAutofit/>
          </a:bodyPr>
          <a:lstStyle/>
          <a:p>
            <a:r>
              <a:rPr lang="es-ES_tradnl" sz="4000" b="1" dirty="0" smtClean="0">
                <a:solidFill>
                  <a:srgbClr val="002060"/>
                </a:solidFill>
              </a:rPr>
              <a:t>ANALISIS DE LA ESTRUCTURA FINANCIERA</a:t>
            </a:r>
            <a:endParaRPr lang="es-ES" sz="4000" b="1" dirty="0">
              <a:solidFill>
                <a:srgbClr val="00206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5373216"/>
            <a:ext cx="9144000" cy="148478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969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9161" y="4437112"/>
            <a:ext cx="2466975" cy="1847850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18</a:t>
            </a:fld>
            <a:endParaRPr lang="es-EC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FE0C-933D-4304-9ED0-96FBBE1DB884}" type="slidenum">
              <a:rPr lang="es-ES"/>
              <a:pPr/>
              <a:t>19</a:t>
            </a:fld>
            <a:endParaRPr lang="es-E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s-ES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ANÁLISIS DE LA ESTRUCTURA FINANCIERA</a:t>
            </a:r>
          </a:p>
        </p:txBody>
      </p:sp>
      <p:pic>
        <p:nvPicPr>
          <p:cNvPr id="7485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12776"/>
            <a:ext cx="5534025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85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77072"/>
            <a:ext cx="565785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2</a:t>
            </a:fld>
            <a:endParaRPr lang="es-EC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84784"/>
            <a:ext cx="8003232" cy="1709267"/>
          </a:xfrm>
          <a:ln/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C" sz="2400" b="1" dirty="0" smtClean="0"/>
              <a:t>OBJETIVO GENERAL</a:t>
            </a:r>
          </a:p>
          <a:p>
            <a:pPr algn="just"/>
            <a:r>
              <a:rPr lang="es-EC" sz="2400" dirty="0" smtClean="0"/>
              <a:t>Determinar </a:t>
            </a:r>
            <a:r>
              <a:rPr lang="es-EC" sz="2400" dirty="0"/>
              <a:t>una propuesta de estructura financiera </a:t>
            </a:r>
            <a:r>
              <a:rPr lang="es-EC" sz="2400" dirty="0" smtClean="0"/>
              <a:t>óptima para </a:t>
            </a:r>
            <a:r>
              <a:rPr lang="es-EC" sz="2400" dirty="0"/>
              <a:t>la empresa Energygas S.A., que sirva como herramienta para la toma de decisiones a </a:t>
            </a:r>
            <a:r>
              <a:rPr lang="es-EC" sz="2400" dirty="0" smtClean="0"/>
              <a:t>la </a:t>
            </a:r>
            <a:r>
              <a:rPr lang="es-EC" sz="2400" dirty="0"/>
              <a:t>Gerencia General.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829" y="-490"/>
            <a:ext cx="9144000" cy="105322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11560" y="3501008"/>
            <a:ext cx="8003232" cy="3007742"/>
          </a:xfrm>
          <a:prstGeom prst="rect">
            <a:avLst/>
          </a:prstGeom>
          <a:ln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s-EC" sz="2000" b="1" dirty="0" smtClean="0"/>
              <a:t>OBJETIVOS ESPECÍFICOS</a:t>
            </a:r>
          </a:p>
          <a:p>
            <a:pPr algn="just"/>
            <a:r>
              <a:rPr lang="es-EC" sz="2000" dirty="0"/>
              <a:t>Generar un diagnostico de la situación financiera de Energygas S.A. basado en el análisis de los Estados Financieros</a:t>
            </a:r>
            <a:r>
              <a:rPr lang="es-EC" sz="2000" dirty="0" smtClean="0"/>
              <a:t>.</a:t>
            </a:r>
          </a:p>
          <a:p>
            <a:pPr algn="just"/>
            <a:r>
              <a:rPr lang="es-EC" sz="2000" dirty="0"/>
              <a:t>Explicar la situación financiera actual de la empresa basada en la estructura de apalancamiento</a:t>
            </a:r>
            <a:r>
              <a:rPr lang="es-EC" sz="2000" dirty="0" smtClean="0"/>
              <a:t>.</a:t>
            </a:r>
          </a:p>
          <a:p>
            <a:pPr algn="just"/>
            <a:r>
              <a:rPr lang="es-EC" sz="2000" dirty="0"/>
              <a:t>Determinar la nueva estructura de capital para la empresa Energygas S.A</a:t>
            </a:r>
            <a:r>
              <a:rPr lang="es-EC" sz="2000" dirty="0" smtClean="0"/>
              <a:t>.</a:t>
            </a:r>
          </a:p>
          <a:p>
            <a:pPr algn="just"/>
            <a:r>
              <a:rPr lang="es-EC" sz="2000" dirty="0"/>
              <a:t>Proponer alternativas para el cambio de la estructura financiera actual hacia la estructura financiera </a:t>
            </a:r>
            <a:r>
              <a:rPr lang="es-EC" sz="2000" dirty="0" smtClean="0"/>
              <a:t>adecuada.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258090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8AF00C-7920-4817-89D3-6E8972795A14}" type="slidenum">
              <a:rPr lang="es-ES"/>
              <a:pPr/>
              <a:t>20</a:t>
            </a:fld>
            <a:endParaRPr lang="es-E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s-ES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ANÁLISIS DE LA ESTRUCTURA FINANCIERA</a:t>
            </a:r>
            <a:endParaRPr lang="es-ES" sz="3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495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88840"/>
            <a:ext cx="634691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C3ECCC-234C-40DA-9F77-F7D3832421F0}" type="slidenum">
              <a:rPr lang="es-ES"/>
              <a:pPr/>
              <a:t>21</a:t>
            </a:fld>
            <a:endParaRPr lang="es-E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CALCULO DEL WACC</a:t>
            </a:r>
            <a:endParaRPr kumimoji="0" lang="es-ES" sz="48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505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748" y="2204864"/>
            <a:ext cx="5107516" cy="1457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05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41" y="4869160"/>
            <a:ext cx="7591575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1763688" y="1556792"/>
            <a:ext cx="2664296" cy="648072"/>
          </a:xfrm>
          <a:ln/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2000" dirty="0" smtClean="0"/>
              <a:t>Variables de cálculo</a:t>
            </a:r>
            <a:endParaRPr lang="es-ES" sz="2000" dirty="0"/>
          </a:p>
          <a:p>
            <a:pPr>
              <a:lnSpc>
                <a:spcPct val="150000"/>
              </a:lnSpc>
            </a:pPr>
            <a:endParaRPr lang="es-ES" sz="2000" dirty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es-ES" sz="2000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4149080"/>
            <a:ext cx="2664296" cy="648072"/>
          </a:xfrm>
          <a:ln/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2000" dirty="0" smtClean="0"/>
              <a:t>Costo de la deuda (</a:t>
            </a:r>
            <a:r>
              <a:rPr lang="es-ES" sz="2000" dirty="0" err="1" smtClean="0"/>
              <a:t>Kd</a:t>
            </a:r>
            <a:r>
              <a:rPr lang="es-ES" sz="2000" dirty="0" smtClean="0"/>
              <a:t>)</a:t>
            </a:r>
            <a:endParaRPr lang="es-ES" sz="2000" dirty="0"/>
          </a:p>
          <a:p>
            <a:pPr>
              <a:lnSpc>
                <a:spcPct val="150000"/>
              </a:lnSpc>
            </a:pPr>
            <a:endParaRPr lang="es-ES" sz="2000" dirty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es-E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1F03-0D6C-469A-955B-4AEF6AA64516}" type="slidenum">
              <a:rPr lang="es-ES"/>
              <a:pPr/>
              <a:t>22</a:t>
            </a:fld>
            <a:endParaRPr lang="es-E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Cálculo del WACC</a:t>
            </a:r>
            <a:endParaRPr kumimoji="0" lang="es-ES" sz="48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730933"/>
              </p:ext>
            </p:extLst>
          </p:nvPr>
        </p:nvGraphicFramePr>
        <p:xfrm>
          <a:off x="565555" y="1628800"/>
          <a:ext cx="3718413" cy="413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649" name="Ecuación" r:id="rId4" imgW="1739880" imgH="203040" progId="Equation.3">
                  <p:embed/>
                </p:oleObj>
              </mc:Choice>
              <mc:Fallback>
                <p:oleObj name="Ecuación" r:id="rId4" imgW="173988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555" y="1628800"/>
                        <a:ext cx="3718413" cy="413376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5076056" y="1484784"/>
            <a:ext cx="3528392" cy="648072"/>
          </a:xfrm>
          <a:ln/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2000" dirty="0" smtClean="0"/>
              <a:t>Costo del capital (</a:t>
            </a:r>
            <a:r>
              <a:rPr lang="es-ES" sz="2000" i="1" dirty="0" err="1" smtClean="0"/>
              <a:t>Ke</a:t>
            </a:r>
            <a:r>
              <a:rPr lang="es-ES" sz="2000" dirty="0" smtClean="0"/>
              <a:t>) = 21,19</a:t>
            </a:r>
            <a:endParaRPr lang="es-ES" sz="2000" dirty="0"/>
          </a:p>
          <a:p>
            <a:pPr>
              <a:lnSpc>
                <a:spcPct val="150000"/>
              </a:lnSpc>
            </a:pPr>
            <a:endParaRPr lang="es-ES" sz="2000" dirty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es-ES" sz="2000" dirty="0"/>
          </a:p>
        </p:txBody>
      </p:sp>
      <p:pic>
        <p:nvPicPr>
          <p:cNvPr id="7516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17032"/>
            <a:ext cx="7120791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009404" y="3068960"/>
            <a:ext cx="1169230" cy="504056"/>
          </a:xfrm>
          <a:prstGeom prst="rect">
            <a:avLst/>
          </a:prstGeom>
          <a:ln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es-ES" sz="2000" dirty="0" smtClean="0"/>
              <a:t>WACC</a:t>
            </a:r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es-ES" sz="2000" dirty="0"/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es-ES" sz="2000" dirty="0" smtClean="0"/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es-ES" sz="2000" dirty="0" smtClean="0"/>
              <a:t> </a:t>
            </a:r>
            <a:endParaRPr lang="es-ES" sz="2000" dirty="0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867758"/>
              </p:ext>
            </p:extLst>
          </p:nvPr>
        </p:nvGraphicFramePr>
        <p:xfrm>
          <a:off x="683568" y="2276872"/>
          <a:ext cx="3652769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650" name="Ecuación" r:id="rId7" imgW="2476440" imgH="393480" progId="Equation.3">
                  <p:embed/>
                </p:oleObj>
              </mc:Choice>
              <mc:Fallback>
                <p:oleObj name="Ecuación" r:id="rId7" imgW="247644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276872"/>
                        <a:ext cx="3652769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002060"/>
          </a:solidFill>
        </p:spPr>
        <p:txBody>
          <a:bodyPr>
            <a:noAutofit/>
          </a:bodyPr>
          <a:lstStyle/>
          <a:p>
            <a:endParaRPr lang="es-E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1" name="4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23</a:t>
            </a:fld>
            <a:endParaRPr lang="es-EC"/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>
          <a:xfrm>
            <a:off x="395536" y="908720"/>
            <a:ext cx="3528392" cy="504056"/>
          </a:xfrm>
          <a:prstGeom prst="rect">
            <a:avLst/>
          </a:prstGeom>
          <a:ln/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es-ES" sz="2400" dirty="0" smtClean="0"/>
              <a:t>Situación óptima 1</a:t>
            </a:r>
          </a:p>
          <a:p>
            <a:pPr>
              <a:lnSpc>
                <a:spcPct val="150000"/>
              </a:lnSpc>
            </a:pPr>
            <a:endParaRPr lang="es-ES" sz="2400" dirty="0" smtClean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es-ES" sz="2400" dirty="0"/>
          </a:p>
        </p:txBody>
      </p:sp>
      <p:pic>
        <p:nvPicPr>
          <p:cNvPr id="7526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60" y="2441451"/>
            <a:ext cx="82296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26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60" y="5451624"/>
            <a:ext cx="8229600" cy="92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Rectangle 3"/>
          <p:cNvSpPr txBox="1">
            <a:spLocks noChangeArrowheads="1"/>
          </p:cNvSpPr>
          <p:nvPr/>
        </p:nvSpPr>
        <p:spPr>
          <a:xfrm>
            <a:off x="480084" y="3645024"/>
            <a:ext cx="3528392" cy="504056"/>
          </a:xfrm>
          <a:prstGeom prst="rect">
            <a:avLst/>
          </a:prstGeom>
          <a:ln/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es-ES" sz="2400" dirty="0" smtClean="0"/>
              <a:t>Situación óptima 2</a:t>
            </a:r>
          </a:p>
          <a:p>
            <a:pPr>
              <a:lnSpc>
                <a:spcPct val="150000"/>
              </a:lnSpc>
            </a:pPr>
            <a:endParaRPr lang="es-ES" sz="2000" dirty="0" smtClean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es-ES" sz="2000" dirty="0"/>
          </a:p>
        </p:txBody>
      </p:sp>
      <p:sp>
        <p:nvSpPr>
          <p:cNvPr id="2" name="1 Rectángulo"/>
          <p:cNvSpPr/>
          <p:nvPr/>
        </p:nvSpPr>
        <p:spPr>
          <a:xfrm>
            <a:off x="2312260" y="46531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/>
              <a:t>COSTO DEUDA  	: 9,53%</a:t>
            </a:r>
          </a:p>
          <a:p>
            <a:r>
              <a:rPr lang="es-EC" dirty="0"/>
              <a:t>WACC		: 13,22%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312260" y="16998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/>
              <a:t>COSTO DEUDA  	: 10,07%</a:t>
            </a:r>
          </a:p>
          <a:p>
            <a:r>
              <a:rPr lang="es-EC" dirty="0"/>
              <a:t>WACC		: 13,46%</a:t>
            </a:r>
          </a:p>
        </p:txBody>
      </p:sp>
    </p:spTree>
    <p:custDataLst>
      <p:tags r:id="rId1"/>
    </p:custData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s-ES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BALANCE GENERAL PROYECTADO (Activo)</a:t>
            </a:r>
          </a:p>
        </p:txBody>
      </p:sp>
      <p:sp>
        <p:nvSpPr>
          <p:cNvPr id="21" name="2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24</a:t>
            </a:fld>
            <a:endParaRPr lang="es-EC"/>
          </a:p>
        </p:txBody>
      </p:sp>
      <p:pic>
        <p:nvPicPr>
          <p:cNvPr id="7536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2" y="1711225"/>
            <a:ext cx="8510587" cy="431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s-ES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BALANCE GENERAL PROYECTADO </a:t>
            </a:r>
            <a:r>
              <a:rPr lang="es-ES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(Pasivo)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25</a:t>
            </a:fld>
            <a:endParaRPr lang="es-EC"/>
          </a:p>
        </p:txBody>
      </p:sp>
      <p:pic>
        <p:nvPicPr>
          <p:cNvPr id="75469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72816"/>
            <a:ext cx="8382000" cy="492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A521E-0D3F-40D1-BC96-4AF4DBF22714}" type="slidenum">
              <a:rPr lang="es-ES"/>
              <a:pPr/>
              <a:t>26</a:t>
            </a:fld>
            <a:endParaRPr lang="es-E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s-ES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ESTADO DE RESULTADOS PROYECTADO</a:t>
            </a:r>
          </a:p>
        </p:txBody>
      </p:sp>
      <p:pic>
        <p:nvPicPr>
          <p:cNvPr id="280590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747986"/>
            <a:ext cx="8305800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94B4-71A8-44D0-A595-C3E918C043E5}" type="slidenum">
              <a:rPr lang="es-ES"/>
              <a:pPr/>
              <a:t>27</a:t>
            </a:fld>
            <a:endParaRPr lang="es-E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FLUJO DE CAJA PROYECTADO</a:t>
            </a:r>
            <a:endParaRPr kumimoji="0" lang="es-ES" sz="44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203848" y="5589240"/>
            <a:ext cx="2566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400" dirty="0"/>
              <a:t>VAN = $297.451,13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203848" y="6135687"/>
            <a:ext cx="23330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400" dirty="0"/>
              <a:t>TIR = 43%</a:t>
            </a:r>
          </a:p>
        </p:txBody>
      </p:sp>
      <p:pic>
        <p:nvPicPr>
          <p:cNvPr id="13" name="12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27" y="1412776"/>
            <a:ext cx="8602345" cy="315849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270827" y="4725144"/>
            <a:ext cx="3528392" cy="504056"/>
          </a:xfrm>
          <a:prstGeom prst="rect">
            <a:avLst/>
          </a:prstGeom>
          <a:ln/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es-ES" sz="2400" dirty="0" smtClean="0"/>
              <a:t>CÁLCULO DEL VAN - TIR</a:t>
            </a:r>
          </a:p>
          <a:p>
            <a:pPr>
              <a:lnSpc>
                <a:spcPct val="150000"/>
              </a:lnSpc>
            </a:pPr>
            <a:endParaRPr lang="es-ES" sz="2000" dirty="0" smtClean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es-E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28</a:t>
            </a:fld>
            <a:endParaRPr lang="es-EC"/>
          </a:p>
        </p:txBody>
      </p:sp>
      <p:sp>
        <p:nvSpPr>
          <p:cNvPr id="7" name="4 Marcador de número de diapositiva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C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4894B4-71A8-44D0-A595-C3E918C043E5}" type="slidenum">
              <a:rPr lang="es-ES" smtClean="0"/>
              <a:pPr/>
              <a:t>28</a:t>
            </a:fld>
            <a:endParaRPr lang="es-E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CONCLUSIONES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67544" y="1319271"/>
            <a:ext cx="82192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Ø"/>
            </a:pPr>
            <a:r>
              <a:rPr lang="es-EC" dirty="0"/>
              <a:t>Se ha realizado el estudio financiero a la empresa E</a:t>
            </a:r>
            <a:r>
              <a:rPr lang="es-EC" dirty="0" smtClean="0"/>
              <a:t>nergygas</a:t>
            </a:r>
            <a:r>
              <a:rPr lang="es-EC" dirty="0"/>
              <a:t>, a través del cual se demuestra que la misma se encuentra relativamente </a:t>
            </a:r>
            <a:r>
              <a:rPr lang="es-EC" dirty="0" smtClean="0"/>
              <a:t>bien.</a:t>
            </a:r>
            <a:endParaRPr lang="es-EC" dirty="0"/>
          </a:p>
          <a:p>
            <a:pPr algn="just"/>
            <a:endParaRPr lang="es-EC" dirty="0"/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C" dirty="0"/>
              <a:t>El pasivo de la empresa representa el 81 % de los activos, y tan solo el 19 % es de los </a:t>
            </a:r>
            <a:r>
              <a:rPr lang="es-EC" dirty="0" smtClean="0"/>
              <a:t>accionistas</a:t>
            </a:r>
            <a:r>
              <a:rPr lang="es-EC" dirty="0"/>
              <a:t>.</a:t>
            </a:r>
          </a:p>
          <a:p>
            <a:pPr algn="just"/>
            <a:endParaRPr lang="es-EC" dirty="0"/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C" dirty="0"/>
              <a:t>Los márgenes de contribución que se obtienen en la venta de combustibles, son demasiado </a:t>
            </a:r>
            <a:r>
              <a:rPr lang="es-EC" dirty="0" smtClean="0"/>
              <a:t>bajos</a:t>
            </a:r>
            <a:r>
              <a:rPr lang="es-EC" dirty="0"/>
              <a:t>.</a:t>
            </a:r>
          </a:p>
          <a:p>
            <a:pPr algn="just"/>
            <a:endParaRPr lang="es-EC" dirty="0"/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C" dirty="0"/>
              <a:t>La estructura financiera de la empresa, le ha venido dando resultado, ya que tiene un alto grado de apalancamiento con </a:t>
            </a:r>
            <a:r>
              <a:rPr lang="es-EC" dirty="0" smtClean="0"/>
              <a:t>proveedores</a:t>
            </a:r>
            <a:r>
              <a:rPr lang="es-EC" dirty="0"/>
              <a:t>.</a:t>
            </a:r>
          </a:p>
          <a:p>
            <a:pPr algn="just"/>
            <a:endParaRPr lang="es-EC" dirty="0"/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C" dirty="0"/>
              <a:t>Se ha determinado la estructura de capital óptima lo que nos indica que su estructura deberías estar conformada en un 57% por deuda y un 43% capital.</a:t>
            </a:r>
          </a:p>
          <a:p>
            <a:pPr algn="just"/>
            <a:endParaRPr lang="es-EC" dirty="0"/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C" dirty="0"/>
              <a:t>Con respecto a su flujo de caja, se puede observar que la empresa si cuenta con recursos, pero de acuerdo a la magnitud de ventas mensuales, llega </a:t>
            </a:r>
            <a:r>
              <a:rPr lang="es-EC" dirty="0" smtClean="0"/>
              <a:t>en ocasiones a ser insuficiente.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6732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29</a:t>
            </a:fld>
            <a:endParaRPr lang="es-EC"/>
          </a:p>
        </p:txBody>
      </p:sp>
      <p:sp>
        <p:nvSpPr>
          <p:cNvPr id="6" name="4 Marcador de número de diapositiva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C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C3E14CE-4145-40BC-822F-0527CE306D52}" type="slidenum">
              <a:rPr lang="es-EC" smtClean="0"/>
              <a:pPr/>
              <a:t>29</a:t>
            </a:fld>
            <a:endParaRPr lang="es-EC"/>
          </a:p>
        </p:txBody>
      </p:sp>
      <p:sp>
        <p:nvSpPr>
          <p:cNvPr id="7" name="4 Marcador de número de diapositiva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C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4894B4-71A8-44D0-A595-C3E918C043E5}" type="slidenum">
              <a:rPr lang="es-ES" smtClean="0"/>
              <a:pPr/>
              <a:t>29</a:t>
            </a:fld>
            <a:endParaRPr lang="es-E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RECOMENDACIONES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67544" y="1196752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q"/>
            </a:pPr>
            <a:r>
              <a:rPr lang="es-EC" dirty="0"/>
              <a:t>Actualmente la empresa genera utilidades, su nivel de comercialización está  por encima del punto de </a:t>
            </a:r>
            <a:r>
              <a:rPr lang="es-EC" dirty="0" smtClean="0"/>
              <a:t>equilibrio</a:t>
            </a:r>
            <a:r>
              <a:rPr lang="es-EC" dirty="0"/>
              <a:t>.</a:t>
            </a:r>
          </a:p>
          <a:p>
            <a:pPr algn="just"/>
            <a:endParaRPr lang="es-EC" dirty="0"/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EC" dirty="0"/>
              <a:t>La empresa debe recuperar los créditos otorgados y mantenerse en niveles muy por debajo de la situación </a:t>
            </a:r>
            <a:r>
              <a:rPr lang="es-EC" dirty="0" smtClean="0"/>
              <a:t>actual.</a:t>
            </a:r>
          </a:p>
          <a:p>
            <a:pPr algn="just"/>
            <a:r>
              <a:rPr lang="es-EC" dirty="0" smtClean="0"/>
              <a:t> 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EC" dirty="0" smtClean="0"/>
              <a:t>La </a:t>
            </a:r>
            <a:r>
              <a:rPr lang="es-EC" dirty="0"/>
              <a:t>empresa Energygas S.A., debería acoger la propuesta desarrollada en este estudio, ya que la deuda se debería ubicar entre el 57 y 58% con respecto a los activos, y el patrimonio entre el 42 y 43%, la aplicación de esta propuesta le </a:t>
            </a:r>
            <a:r>
              <a:rPr lang="es-EC" dirty="0" smtClean="0"/>
              <a:t>otorgaría solides y seguridad a la compañía.</a:t>
            </a:r>
          </a:p>
          <a:p>
            <a:pPr algn="just"/>
            <a:r>
              <a:rPr lang="es-EC" dirty="0" smtClean="0"/>
              <a:t> 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EC" dirty="0" smtClean="0"/>
              <a:t>El </a:t>
            </a:r>
            <a:r>
              <a:rPr lang="es-EC" dirty="0"/>
              <a:t>flujo de caja es un instrumento de vital importancia para las empresas, por lo tanto se sugiere delegar a la señora contadora la preparación y el uso de esta </a:t>
            </a:r>
            <a:r>
              <a:rPr lang="es-EC" dirty="0" smtClean="0"/>
              <a:t>herramienta.</a:t>
            </a:r>
            <a:endParaRPr lang="es-EC" dirty="0"/>
          </a:p>
          <a:p>
            <a:pPr algn="just"/>
            <a:r>
              <a:rPr lang="es-EC" dirty="0"/>
              <a:t> 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EC" dirty="0"/>
              <a:t>Se propone la reestructuración del capital de los accionistas, con un aporte de 400.000,00 dólares de </a:t>
            </a:r>
            <a:r>
              <a:rPr lang="es-EC" dirty="0" smtClean="0"/>
              <a:t>capital</a:t>
            </a:r>
            <a:r>
              <a:rPr lang="es-EC" dirty="0"/>
              <a:t>.</a:t>
            </a:r>
          </a:p>
          <a:p>
            <a:pPr algn="just"/>
            <a:r>
              <a:rPr lang="es-EC" dirty="0"/>
              <a:t> 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EC" dirty="0"/>
              <a:t>En lo  que respecta a los pasivos se recomienda un reestructuración de deuda, con la emisión de Papel comercial y obligaciones, a través del Mercado de </a:t>
            </a:r>
            <a:r>
              <a:rPr lang="es-EC" dirty="0" smtClean="0"/>
              <a:t>Valores</a:t>
            </a:r>
            <a:r>
              <a:rPr lang="es-EC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58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83357"/>
            <a:ext cx="8003232" cy="4525963"/>
          </a:xfrm>
          <a:ln/>
        </p:spPr>
        <p:txBody>
          <a:bodyPr>
            <a:noAutofit/>
          </a:bodyPr>
          <a:lstStyle/>
          <a:p>
            <a:pPr algn="just"/>
            <a:r>
              <a:rPr lang="es-EC" sz="2400" dirty="0" smtClean="0"/>
              <a:t>Desde </a:t>
            </a:r>
            <a:r>
              <a:rPr lang="es-EC" sz="2400" dirty="0"/>
              <a:t>el año 2004 Energygas S.A., fue registrada como compañía por la Superintendencia de Compañías mediante resolución No. 04.QIJ2325, </a:t>
            </a:r>
            <a:endParaRPr lang="es-EC" sz="2400" dirty="0" smtClean="0"/>
          </a:p>
          <a:p>
            <a:pPr algn="just"/>
            <a:r>
              <a:rPr lang="es-EC" sz="2400" dirty="0" smtClean="0"/>
              <a:t>Objeto </a:t>
            </a:r>
            <a:r>
              <a:rPr lang="es-EC" sz="2400" dirty="0"/>
              <a:t>social la comercialización de toda clase de combustibles, lubricantes, grasas y otros derivados del petróleo y afines, a nivel nacional e internacional.</a:t>
            </a:r>
          </a:p>
          <a:p>
            <a:pPr algn="just"/>
            <a:r>
              <a:rPr lang="es-EC" sz="2400" dirty="0" smtClean="0"/>
              <a:t>MEM, otorga licencia en el 2005 para un período de cuatro años.</a:t>
            </a:r>
          </a:p>
          <a:p>
            <a:pPr algn="just"/>
            <a:r>
              <a:rPr lang="es-EC" sz="2400" dirty="0" smtClean="0"/>
              <a:t>Desde </a:t>
            </a:r>
            <a:r>
              <a:rPr lang="es-EC" sz="2400" dirty="0"/>
              <a:t>junio del año 2005, </a:t>
            </a:r>
            <a:r>
              <a:rPr lang="es-EC" sz="2400" dirty="0" smtClean="0"/>
              <a:t>Energygas S.A</a:t>
            </a:r>
            <a:r>
              <a:rPr lang="es-EC" sz="2400" dirty="0"/>
              <a:t>., arrancó las </a:t>
            </a:r>
            <a:r>
              <a:rPr lang="es-EC" sz="2400" dirty="0" smtClean="0"/>
              <a:t>operaciones.</a:t>
            </a:r>
            <a:endParaRPr lang="es-EC" sz="2400" dirty="0"/>
          </a:p>
          <a:p>
            <a:pPr algn="just"/>
            <a:r>
              <a:rPr lang="es-EC" sz="2400" dirty="0" smtClean="0"/>
              <a:t>Energygas </a:t>
            </a:r>
            <a:r>
              <a:rPr lang="es-EC" sz="2400" dirty="0"/>
              <a:t>S.A., está representada por capital humano </a:t>
            </a:r>
            <a:r>
              <a:rPr lang="es-EC" sz="2400" dirty="0" smtClean="0"/>
              <a:t>ecuatoriano. </a:t>
            </a:r>
          </a:p>
          <a:p>
            <a:pPr algn="just"/>
            <a:endParaRPr lang="es-EC" sz="2400" dirty="0"/>
          </a:p>
        </p:txBody>
      </p:sp>
      <p:sp>
        <p:nvSpPr>
          <p:cNvPr id="6" name="5 Rectángulo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ENERGYGAS S.A. (Antecedentes)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3</a:t>
            </a:fld>
            <a:endParaRPr lang="es-EC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2647" name="Picture 7" descr="http://www.amawebs.com/storage/photos/k52ce37cjvl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64" y="1196752"/>
            <a:ext cx="7751568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30</a:t>
            </a:fld>
            <a:endParaRPr lang="es-EC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4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99592" y="2132856"/>
            <a:ext cx="64087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14000" b="1" dirty="0" smtClean="0">
                <a:solidFill>
                  <a:srgbClr val="00B050"/>
                </a:solidFill>
                <a:latin typeface="Script MT Bold" pitchFamily="66" charset="0"/>
              </a:rPr>
              <a:t>Gracias</a:t>
            </a:r>
            <a:endParaRPr lang="es-EC" sz="14000" b="1" dirty="0">
              <a:solidFill>
                <a:srgbClr val="00B050"/>
              </a:solidFill>
              <a:latin typeface="Script MT Bold" pitchFamily="66" charset="0"/>
            </a:endParaRPr>
          </a:p>
        </p:txBody>
      </p:sp>
      <p:sp>
        <p:nvSpPr>
          <p:cNvPr id="8" name="AutoShape 2" descr="data:image/jpeg;base64,/9j/4AAQSkZJRgABAQAAAQABAAD/2wCEAAkGBhQSERQUEhQWFBQVGBgZGBgYFx8YFRgYFxcXFR0YGBYXHyYgFx4jHhgYHy8gIycpLS4sFR8xNTAqNSYrLCkBCQoKDgwOGg8PGiokHyUtKSwsLCkpKSkuKiwsNSwsLCwsLCkpLCotLCopLCksKyksLCkpNSwsLCksLCwpKSkpLP/AABEIAEwBJAMBIgACEQEDEQH/xAAbAAACAgMBAAAAAAAAAAAAAAAABgEFAwQHAv/EAEQQAAIBAwIDBQUEBgcIAwAAAAECAwAEERIhBQYxEyJBUWEHMnGBkRRCobEjUmJykvAXY5PB0dLhFSQzQ1SisvEWgoP/xAAaAQEAAgMBAAAAAAAAAAAAAAAAAQIDBAUG/8QAKxEAAgIBAwIEBQUAAAAAAAAAAAECEQMSIUEEMRNCUWEUInGRwQUyoeHw/9oADAMBAAIRAxEAPwDuFQTQTVZzDxtbW3eVt9I2H6zHZVHxP4CpSt0DY4jxWKBdU0ixr+0evoB1Pypdf2n2Q+9IfXszXLy1zxC4zhpZW8PuqvgPJVHyp04d7MIo113k23iqkKg9C53PyxW08WOC+d7lbk3SLk+1Oz/rP7P/AFryfanaf1u37H+taDW/B4thGrnzwzfXJFQbDhE22nsj55ZPx6VhWTp7rc2Phs9Xpf2ZaQe02zZgCzrnxKHH4Uz2t4kihkZWU9GByD865lxf2Y93tLOUSLjIRiMn91xsfgcfGl/lzmCWwuMNqC6sSxnPTzAP3h1H0rM8UJK8bNe2nTO6UViguA6qykMrAEEdCCMg1kzWqWJoqM1IqAFTUUUBNRq8KKKAmioooAoqM1NAFTUUUBNFFFAFFGaM0AVFFTQBRUVNAFRRRQBU1FFAFFFFATRRRQHgmuT828SfiN8trAQUQkA/d1D35CR4Dp/7pq9oPM/2WDQjYllBC46qv3n+XQeu/garvZVwULC9ww70rFV26IhwcfFs7+IArZxrRHX9ir3dFxFaJw63WO3jMkreQy7nxZz4D+RSrxXhl9Mdcsbt5eIH7qjOPpmnjjnMkVqMMSzHoo648z5D1NVfCuehNKsYhbvnAIIOB5keQHlWhmaySqUjsdH4uGDnDGmvVnPWjIJUjBHXOx+eayW8DOcIpY+AAyfw3p/5utIpmjiUA3DHukdVXxLnyxvg1vYt+HQDw/F3b8zWoum+bvsdN/qVwWmL1Pj8iRA91ZFWKlAx91vdbG+65z+VXXGeFRcUtzNCNNyg6eZH3H88/dP+tUvM3MP2t0whUIGAGck5I8unTp604cncA+zxln/4sm5H6oG4GPPz+NZumnKOSoPY1OvxxlhU8qqb4RQ+y3mPKm0kPeTU0edjpydSY81O+OuCfLfoeK5HzvC1jxFbiHbX+lXbbXkLIvz2yP2/WuncG4qtzCkydHXOPEHxU+oOQfh6108se01yefT4N+gUCorAWJzRS7xrnq2tZOzkZtYAJCrnGfPyPpWn/SjZ+cn8H+tXWOT7Ii0N+aM0u8P53t545pE16IF1OSuNsZ28zsdqycB5xt7tmSItqUAkMukkE4yN98HaocJLgWi9ozVNzDzRDZKjTFu+SAFGo7DJOMj+TWPi3N0FvDHLKzBZQCgC5Y5XV7vhgEZ9T60UW+BZe5opLHtWs/63+AeRP6385ra4X7Q7e4mWGMSl3yBlNtgSSTnpt1qzxTXdC0NVTSlxD2lWsMjRsXZkOCVXIyDgjJI6GtY+1i0/Vm/gH+anhTfAtDvmopbHPlt9m+05YR69GNPfL+QGf76rv6WbT9WXf9kf5qhYpvgWh1opRtfaZayOiKJcuyqMqBuxAGe961YTc3xLeLaEP2rY3AGjdS/XIPQeXjUPHJcCy+orwWqg4BzpDeCUxh1ESqzFxjuvqII3PghqqTasnmhhDVNJH9I2fdgJHhvv6Z22NH9Ib/8ATn6n/CsPjQ9TeX6fnfl/lDvUb1pcG4gZ4VkK6C33fLfFUnMPOv2eUxogkKjvd7GCeg6VZzjFWzBDp8mSeiKtjTmitaxuu0jSQdGUH8OlL/HuczBN2SR6yAM5JG53AGAc7VMpqKtkY8GTJLRFbjTRSN/SDL/0/wCLf5ateXeZpLmRlaHQqrnVk9cgAbgddz/9arHLGTpMy5Ojywi5NbL3Qy0VFFZDUOIe0S9MnEJgc4QLGB6BQdviWP1rqXKEASxtgOnZI3zcaz+JrnvtQ4S0d2JgO7MB/GgwQfXGD9fI4feRrztbC3bbKoEPxj7mPoBW5l3xxoqu5znid40ssjtnJJ2PhvgKPhsKYLOZeHxFiA11INh4Rp4Z+PX1NbHHuXWt5muI0Mqk5VcZ0OSTqYDqo6jH91LH2eWZ86Xd2OTkEkn6bVwWpQbtWz10JQz44pOoLv8AX0GTkHMl1LLISzhOp6947n8PwrS58ui11pOQqKAPLvb5/u+VNXKvBPssTPKQHbd99lA3xmsfNHLYnKzJ3mUbrnAkHUDPh1+hrO8cvC08nPj1OJdY5+XshY4HBHbqLq4GT/yU8XYfex5evz8q98D47LNxCJ3Pvlkx90KQTgfQHPUkZqsvLaeSTvxuX6BdJwB4KF6AD0pu5N5UaJu2lGGxhV8VB6knzPTHgCaxY1JyUYqkja6mWOEJTyNOTVL29KKf2xQ5W2byMq+mCqMfn3BtW37H5ybaZTnCy7eQ1IrEfXP1qq9rt6DLbxZ9xHdvL9IVC/PCN8A1M/s04M0FmC4IeY9qQeoBVVXI8DpCk/Gu49sKTPLeYbKKmsdwTpYoAWwcA9CQNh9a1C5xHifF4jxOeWePt4w7jQDgNgaFPqMDNbicz2BwBw1dyMd718MisPAor60eRksy5fY64iwGCScfWro80cS8LFf7Bq6Lrt+aMXO5b852kNrw2UQxCIzGNSF8yc7/AAGRSJaW81h9kvV3WTPToRlgUP7y7j1z5U188C7ubO0XsXMjEvIqIdKnSQA3kckGmq65YWawW2YBSI1A/YdVG4+eflWKM9Ed+XuTVsRvaReC6uLOOIgrIgKN4f7xIEBPljR+flUe1u61XMMWO6keRp2P6RwCB5HTGuPImtblDla5F9AZonVYmYksDo7gYgAnw1HI+PrW3zXw+8HFDcRW7SdmUMZClkIVNO+PidquqUlG+yBpjmiy8OGp8z6+eKdeVIrY24vVtUgYCQjABbSudwcDYgHal88xcUBIFkP7A/41bQ3d9Nw+77WEpJjRGixlWOoDJA8epHyqmTdf3YQj8oX1oskzXq9pqC6MoX6sxYkDx6b1Z80cU4a9s620SrMSukiPTjfJOT6Aj51e8kchx/ZtV3b4lLNs2QQoxgYBrT5+5KAWIWVudR16ygJGMADPzq3iQc+SNLF/jdo0VjYwldEjmSUg/tkIuR8MV1Cy5PtFjUNbxEhQCSoJJAwSSeu9I/OPL101xAY4XkWOGMDbUA67kH5gVtf/ACPjGT/up2/qT/mqslqS0sle4y2MnDjdmCKKMTxk9IsYKgZIYjG3pSDPxV4OKTXJgdgskmxBGNtAbOCB0z86YvZ9y7cLcy3FzGULA41DDFnIJIHljb5im3mpHNnOsSl3aNlCjqdY0HAHkCT8qpqUJV3JqxHn9qEk0ciR25DMpUMrFipYFQ2y+BwfXFTyfZNb8MvJWQqZMquRglQoj6HyLPj41f8As14JJb2z9qhjeSQtpIwQAqoP/HI+NW/NPC3uLdo48aiVO5wCAcneseea0yhBGbAl4kdXa0VXs9tQLYvjd3b/ALcKMfSrHmHmNbQIShbVnpt7uDnf40t2/LvEY0CpIFUdAJNh+H85r0OU7yWVGuHUhSDktnADasAY8elc+M5KOlLc6uTFhnllknkTjvtf2GvivF1hgMp/VyB5k9BXNewWWGWd5B2pYaUyNR37xx/PSnPmngU9y8aoVWJcZy2+fE4x4DpUP7PYNJw0mrBx3hjP0qMsJZHVbE9Jmw9PC292+N6XobHI11qtFG50Erv5dRj5EfSqDinDrtb15o4yx1ZU4BXTjHn5flV1ylwKe2Egk0d7BGGJ7wBHTGw3H0rQbgXESSe3xudu0bG5z5VLTcEmnfsIThHPklGUafr7mG44xxFFLPGFVRknSOgx6mrzk/jElxG7SgZDlQQMZGlT+ZP0qmuOWL91KtMCDsQZGIPx2/nFMvLfBjbQLGSGOWJI6ZY5wPSpxqermveinVTxeFtp1X5bLTNFeqK2TlFRzLwFbu2eFtid1P6rjdW+vX0JpD9mvGjbzSWcw0lnOkH7sg2ZM9NwAR5kHzFdSNc19qHLZUreRAgggSYzkEe7Jkb7bAn0FZ8Tv5GUa5Hbi/GBbgM6MU8WXfSfUbbeoPyqqk57tlG2snyCY/OqflD2gpOoguyFkxgO2NEn73grefgfCtvi/ISPlrdwmfun3PkRuPhWtmjlg/lRv9I+nltmtFBzDze9yNAGiPPug5J/ePj8OlZeB86SQAI47RBsM+8o9D5fGsE/JV0v/LDDzVgf8Ky2vIt0+MqqDzZv7lrnJ59VruegfwSx6Ljp+v8AmMY9ocGM6JM/Afnmri34sRA0869igBbBOWCAdW9T4AenjVNY8s21kvbXDgld9TbKp/ZXqTSRzfzg986wwKwi1AKv3pHzgZ8t84Hrmup0+PJP955zq5YE6wp/Uz8DsW4rxGSaQHslYMwI20qcJF5ZIG48tVdeAqm5V5eFpbLEMF/ekb9ZzjPyGNI9FFXeKyZJ6nt2NOKoKjFTRWIsGKjTU1NAeNNBFejSxw/mntOJ3FrnupGmnf76k6wB8HX+D1qQMoFBWlex5mM3E5bdG/RwwtnyaXtIw2PPSO78S1Y4eJXl68jWzpbwRyPGGZO0kkaNtLELkBVyCB50A2kUaaTP9s3gW4tZSgu1tzPFLGMqyg6SNB31Bu703yK2Lzmt2sLeSHBuboIka+AlYd8kHwTDE/u0A1YqdNKkXFJkurmNpdaW1pG+NIy8jByXOPH9H0G29aXKfEJZjA8nEVdpFDG3VUzggnTkd7I8fhQDxioxSLyHz6Z3e3nb9LqcxscDWgYjTttlf8Ki45inW34pN2m0Upih2HcI0rnp5up3z0NAPmmjFJHELi74esU8lybiIuiTI6KCofbUjLjofOs097dXl3NDbzfZ4LYhJHChpHkI1ELqGABQDkBRikluIXNhdW8c85uLe5Yxh2UK8cm2kErswPQfPy3a+KcRWCF5ZDhY1LN54HgPU9PjioBtVOKRfZ5xuaSWeO52eTTcxqT0SUbgeOF7n8Yqx5N4g8txxEuzEJc6FBJKqqoBhR4dM4HnQDRRS/z/AHpi4fcMpKtp0gjqCxAB6ilTk640XkSWs8lxAYS1yWJMcT4BGCdgc57tAdKqTXO+D8xyPxFbhtra6LwQk437LdT6BiGOfHIq1ZmfjRCucRWgJTJxqdyASvToR9KAb6muacqWeblRc3FxFfq7M6FsRypk7JnZk8dvI7bZHSxQE0UUUBFYrq1WRGRwGVgQQehB6is1BoDjnNHs2mgJaAGaLqAP+IvoR9794bmqvhPHr+2wI+10j7jIzL8MMNvliu7YryBWyuo2qSspp5RyuD2mXwHetg3/AObj8jWK69ofEHGEiEYPQiJif+7NdaxU4qPFj30omn6nA57W9u5O8k8rHpqU4H17qj4V0Dkf2em2YT3BBlHuqN1TPiT95vyz59HsivVRPO5KlsNNdyKmoqawFgooooAooooDHcS6VZsE4BOB1OATgVzyPg1xHaQXMSH7Y8zuwZTkC6JQh8+CDQc/1a+Ga6MaigEmx5ba24jaiNWaMW0iO5B3cMXLO2fednJ3z47msnD3l4aJYmt5JoO0kkieFQxCyMXKOhOQQWIB8RTkKKAWuAWU01097PH2OYhDFETlxHr7QtJ5MWxgeG+fCtHlPld47qZ5c9nA8iWqnZVSU9o7KPH3ggPkh86dRRQCVPYzj/a7rGxeTCw5GQ69iqjSPHDFqOX2AjaGOwlt3jgI7R0UEnRgAON2Y9fzpzX+frRQCPwHkQHh0McgMVyG7YOPfjlySMnxxsCPGtM8DuRwqSIxNJPNclpANiR2qsWBPgQg+RrogooBNvba64hJFHLbm3tkkWSTW6s7lDlUAXoDtmss3Dbq0uppraMXENwQ0kerQ6SABdSk7EEfkPKm7FBoBQg4VdXdzBPdItvFbsXjhDa3aQgrqdumwJxjz9ds/OfAprww26922Zi075GrC+6ig77ncnGOlNNRQCQnKNxBxGC4ikeaLBSTtJMsqNnPX3gDhgPPw8awcvLxGCWWMWqFHuJJGkZ9O0j5OnB72BT/AFBoBe554LLd2hhi05Z01ajjuBsnHrU8ycGlaz+z2gRNWlCSdIEZ94jA64/OmGigOf3/ALL9EMf2aVzPC6uhkc9n3TnAQbJ8R5VbQcrTfa7u4MgjaeGONCm5Rgo1NhhjZlGBvkU1UUAmJyveSz20lzLAfsxyGjVtcm2O9nAXIz0z7x2pyAqaKAKKKK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9" name="AutoShape 4" descr="data:image/jpeg;base64,/9j/4AAQSkZJRgABAQAAAQABAAD/2wCEAAkGBhQSERQUEhQWFBQVGBgZGBgYFx8YFRgYFxcXFR0YGBYXHyYgFx4jHhgYHy8gIycpLS4sFR8xNTAqNSYrLCkBCQoKDgwOGg8PGiokHyUtKSwsLCkpKSkuKiwsNSwsLCwsLCkpLCotLCopLCksKyksLCkpNSwsLCksLCwpKSkpLP/AABEIAEwBJAMBIgACEQEDEQH/xAAbAAACAgMBAAAAAAAAAAAAAAAABgEFAwQHAv/EAEQQAAIBAwIDBQUEBgcIAwAAAAECAwAEERIhBQYxEyJBUWEHMnGBkRRCobEjUmJykvAXY5PB0dLhFSQzQ1SisvEWgoP/xAAaAQEAAgMBAAAAAAAAAAAAAAAAAQIDBAUG/8QAKxEAAgIBAwIEBQUAAAAAAAAAAAECEQMSIUEEMRNCUWEUInGRwQUyoeHw/9oADAMBAAIRAxEAPwDuFQTQTVZzDxtbW3eVt9I2H6zHZVHxP4CpSt0DY4jxWKBdU0ixr+0evoB1Pypdf2n2Q+9IfXszXLy1zxC4zhpZW8PuqvgPJVHyp04d7MIo113k23iqkKg9C53PyxW08WOC+d7lbk3SLk+1Oz/rP7P/AFryfanaf1u37H+taDW/B4thGrnzwzfXJFQbDhE22nsj55ZPx6VhWTp7rc2Phs9Xpf2ZaQe02zZgCzrnxKHH4Uz2t4kihkZWU9GByD865lxf2Y93tLOUSLjIRiMn91xsfgcfGl/lzmCWwuMNqC6sSxnPTzAP3h1H0rM8UJK8bNe2nTO6UViguA6qykMrAEEdCCMg1kzWqWJoqM1IqAFTUUUBNRq8KKKAmioooAoqM1NAFTUUUBNFFFAFFGaM0AVFFTQBRUVNAFRRRQBU1FFAFFFFATRRRQHgmuT828SfiN8trAQUQkA/d1D35CR4Dp/7pq9oPM/2WDQjYllBC46qv3n+XQeu/garvZVwULC9ww70rFV26IhwcfFs7+IArZxrRHX9ir3dFxFaJw63WO3jMkreQy7nxZz4D+RSrxXhl9Mdcsbt5eIH7qjOPpmnjjnMkVqMMSzHoo648z5D1NVfCuehNKsYhbvnAIIOB5keQHlWhmaySqUjsdH4uGDnDGmvVnPWjIJUjBHXOx+eayW8DOcIpY+AAyfw3p/5utIpmjiUA3DHukdVXxLnyxvg1vYt+HQDw/F3b8zWoum+bvsdN/qVwWmL1Pj8iRA91ZFWKlAx91vdbG+65z+VXXGeFRcUtzNCNNyg6eZH3H88/dP+tUvM3MP2t0whUIGAGck5I8unTp604cncA+zxln/4sm5H6oG4GPPz+NZumnKOSoPY1OvxxlhU8qqb4RQ+y3mPKm0kPeTU0edjpydSY81O+OuCfLfoeK5HzvC1jxFbiHbX+lXbbXkLIvz2yP2/WuncG4qtzCkydHXOPEHxU+oOQfh6108se01yefT4N+gUCorAWJzRS7xrnq2tZOzkZtYAJCrnGfPyPpWn/SjZ+cn8H+tXWOT7Ii0N+aM0u8P53t545pE16IF1OSuNsZ28zsdqycB5xt7tmSItqUAkMukkE4yN98HaocJLgWi9ozVNzDzRDZKjTFu+SAFGo7DJOMj+TWPi3N0FvDHLKzBZQCgC5Y5XV7vhgEZ9T60UW+BZe5opLHtWs/63+AeRP6385ra4X7Q7e4mWGMSl3yBlNtgSSTnpt1qzxTXdC0NVTSlxD2lWsMjRsXZkOCVXIyDgjJI6GtY+1i0/Vm/gH+anhTfAtDvmopbHPlt9m+05YR69GNPfL+QGf76rv6WbT9WXf9kf5qhYpvgWh1opRtfaZayOiKJcuyqMqBuxAGe961YTc3xLeLaEP2rY3AGjdS/XIPQeXjUPHJcCy+orwWqg4BzpDeCUxh1ESqzFxjuvqII3PghqqTasnmhhDVNJH9I2fdgJHhvv6Z22NH9Ib/8ATn6n/CsPjQ9TeX6fnfl/lDvUb1pcG4gZ4VkK6C33fLfFUnMPOv2eUxogkKjvd7GCeg6VZzjFWzBDp8mSeiKtjTmitaxuu0jSQdGUH8OlL/HuczBN2SR6yAM5JG53AGAc7VMpqKtkY8GTJLRFbjTRSN/SDL/0/wCLf5ateXeZpLmRlaHQqrnVk9cgAbgddz/9arHLGTpMy5Ojywi5NbL3Qy0VFFZDUOIe0S9MnEJgc4QLGB6BQdviWP1rqXKEASxtgOnZI3zcaz+JrnvtQ4S0d2JgO7MB/GgwQfXGD9fI4feRrztbC3bbKoEPxj7mPoBW5l3xxoqu5znid40ssjtnJJ2PhvgKPhsKYLOZeHxFiA11INh4Rp4Z+PX1NbHHuXWt5muI0Mqk5VcZ0OSTqYDqo6jH91LH2eWZ86Xd2OTkEkn6bVwWpQbtWz10JQz44pOoLv8AX0GTkHMl1LLISzhOp6947n8PwrS58ui11pOQqKAPLvb5/u+VNXKvBPssTPKQHbd99lA3xmsfNHLYnKzJ3mUbrnAkHUDPh1+hrO8cvC08nPj1OJdY5+XshY4HBHbqLq4GT/yU8XYfex5evz8q98D47LNxCJ3Pvlkx90KQTgfQHPUkZqsvLaeSTvxuX6BdJwB4KF6AD0pu5N5UaJu2lGGxhV8VB6knzPTHgCaxY1JyUYqkja6mWOEJTyNOTVL29KKf2xQ5W2byMq+mCqMfn3BtW37H5ybaZTnCy7eQ1IrEfXP1qq9rt6DLbxZ9xHdvL9IVC/PCN8A1M/s04M0FmC4IeY9qQeoBVVXI8DpCk/Gu49sKTPLeYbKKmsdwTpYoAWwcA9CQNh9a1C5xHifF4jxOeWePt4w7jQDgNgaFPqMDNbicz2BwBw1dyMd718MisPAor60eRksy5fY64iwGCScfWro80cS8LFf7Bq6Lrt+aMXO5b852kNrw2UQxCIzGNSF8yc7/AAGRSJaW81h9kvV3WTPToRlgUP7y7j1z5U188C7ubO0XsXMjEvIqIdKnSQA3kckGmq65YWawW2YBSI1A/YdVG4+eflWKM9Ed+XuTVsRvaReC6uLOOIgrIgKN4f7xIEBPljR+flUe1u61XMMWO6keRp2P6RwCB5HTGuPImtblDla5F9AZonVYmYksDo7gYgAnw1HI+PrW3zXw+8HFDcRW7SdmUMZClkIVNO+PidquqUlG+yBpjmiy8OGp8z6+eKdeVIrY24vVtUgYCQjABbSudwcDYgHal88xcUBIFkP7A/41bQ3d9Nw+77WEpJjRGixlWOoDJA8epHyqmTdf3YQj8oX1oskzXq9pqC6MoX6sxYkDx6b1Z80cU4a9s620SrMSukiPTjfJOT6Aj51e8kchx/ZtV3b4lLNs2QQoxgYBrT5+5KAWIWVudR16ygJGMADPzq3iQc+SNLF/jdo0VjYwldEjmSUg/tkIuR8MV1Cy5PtFjUNbxEhQCSoJJAwSSeu9I/OPL101xAY4XkWOGMDbUA67kH5gVtf/ACPjGT/up2/qT/mqslqS0sle4y2MnDjdmCKKMTxk9IsYKgZIYjG3pSDPxV4OKTXJgdgskmxBGNtAbOCB0z86YvZ9y7cLcy3FzGULA41DDFnIJIHljb5im3mpHNnOsSl3aNlCjqdY0HAHkCT8qpqUJV3JqxHn9qEk0ciR25DMpUMrFipYFQ2y+BwfXFTyfZNb8MvJWQqZMquRglQoj6HyLPj41f8As14JJb2z9qhjeSQtpIwQAqoP/HI+NW/NPC3uLdo48aiVO5wCAcneseea0yhBGbAl4kdXa0VXs9tQLYvjd3b/ALcKMfSrHmHmNbQIShbVnpt7uDnf40t2/LvEY0CpIFUdAJNh+H85r0OU7yWVGuHUhSDktnADasAY8elc+M5KOlLc6uTFhnllknkTjvtf2GvivF1hgMp/VyB5k9BXNewWWGWd5B2pYaUyNR37xx/PSnPmngU9y8aoVWJcZy2+fE4x4DpUP7PYNJw0mrBx3hjP0qMsJZHVbE9Jmw9PC292+N6XobHI11qtFG50Erv5dRj5EfSqDinDrtb15o4yx1ZU4BXTjHn5flV1ylwKe2Egk0d7BGGJ7wBHTGw3H0rQbgXESSe3xudu0bG5z5VLTcEmnfsIThHPklGUafr7mG44xxFFLPGFVRknSOgx6mrzk/jElxG7SgZDlQQMZGlT+ZP0qmuOWL91KtMCDsQZGIPx2/nFMvLfBjbQLGSGOWJI6ZY5wPSpxqermveinVTxeFtp1X5bLTNFeqK2TlFRzLwFbu2eFtid1P6rjdW+vX0JpD9mvGjbzSWcw0lnOkH7sg2ZM9NwAR5kHzFdSNc19qHLZUreRAgggSYzkEe7Jkb7bAn0FZ8Tv5GUa5Hbi/GBbgM6MU8WXfSfUbbeoPyqqk57tlG2snyCY/OqflD2gpOoguyFkxgO2NEn73grefgfCtvi/ISPlrdwmfun3PkRuPhWtmjlg/lRv9I+nltmtFBzDze9yNAGiPPug5J/ePj8OlZeB86SQAI47RBsM+8o9D5fGsE/JV0v/LDDzVgf8Ky2vIt0+MqqDzZv7lrnJ59VruegfwSx6Ljp+v8AmMY9ocGM6JM/Afnmri34sRA0869igBbBOWCAdW9T4AenjVNY8s21kvbXDgld9TbKp/ZXqTSRzfzg986wwKwi1AKv3pHzgZ8t84Hrmup0+PJP955zq5YE6wp/Uz8DsW4rxGSaQHslYMwI20qcJF5ZIG48tVdeAqm5V5eFpbLEMF/ekb9ZzjPyGNI9FFXeKyZJ6nt2NOKoKjFTRWIsGKjTU1NAeNNBFejSxw/mntOJ3FrnupGmnf76k6wB8HX+D1qQMoFBWlex5mM3E5bdG/RwwtnyaXtIw2PPSO78S1Y4eJXl68jWzpbwRyPGGZO0kkaNtLELkBVyCB50A2kUaaTP9s3gW4tZSgu1tzPFLGMqyg6SNB31Bu703yK2Lzmt2sLeSHBuboIka+AlYd8kHwTDE/u0A1YqdNKkXFJkurmNpdaW1pG+NIy8jByXOPH9H0G29aXKfEJZjA8nEVdpFDG3VUzggnTkd7I8fhQDxioxSLyHz6Z3e3nb9LqcxscDWgYjTttlf8Ki45inW34pN2m0Upih2HcI0rnp5up3z0NAPmmjFJHELi74esU8lybiIuiTI6KCofbUjLjofOs097dXl3NDbzfZ4LYhJHChpHkI1ELqGABQDkBRikluIXNhdW8c85uLe5Yxh2UK8cm2kErswPQfPy3a+KcRWCF5ZDhY1LN54HgPU9PjioBtVOKRfZ5xuaSWeO52eTTcxqT0SUbgeOF7n8Yqx5N4g8txxEuzEJc6FBJKqqoBhR4dM4HnQDRRS/z/AHpi4fcMpKtp0gjqCxAB6ilTk640XkSWs8lxAYS1yWJMcT4BGCdgc57tAdKqTXO+D8xyPxFbhtra6LwQk437LdT6BiGOfHIq1ZmfjRCucRWgJTJxqdyASvToR9KAb6muacqWeblRc3FxFfq7M6FsRypk7JnZk8dvI7bZHSxQE0UUUBFYrq1WRGRwGVgQQehB6is1BoDjnNHs2mgJaAGaLqAP+IvoR9794bmqvhPHr+2wI+10j7jIzL8MMNvliu7YryBWyuo2qSspp5RyuD2mXwHetg3/AObj8jWK69ofEHGEiEYPQiJif+7NdaxU4qPFj30omn6nA57W9u5O8k8rHpqU4H17qj4V0Dkf2em2YT3BBlHuqN1TPiT95vyz59HsivVRPO5KlsNNdyKmoqawFgooooAooooDHcS6VZsE4BOB1OATgVzyPg1xHaQXMSH7Y8zuwZTkC6JQh8+CDQc/1a+Ga6MaigEmx5ba24jaiNWaMW0iO5B3cMXLO2fednJ3z47msnD3l4aJYmt5JoO0kkieFQxCyMXKOhOQQWIB8RTkKKAWuAWU01097PH2OYhDFETlxHr7QtJ5MWxgeG+fCtHlPld47qZ5c9nA8iWqnZVSU9o7KPH3ggPkh86dRRQCVPYzj/a7rGxeTCw5GQ69iqjSPHDFqOX2AjaGOwlt3jgI7R0UEnRgAON2Y9fzpzX+frRQCPwHkQHh0McgMVyG7YOPfjlySMnxxsCPGtM8DuRwqSIxNJPNclpANiR2qsWBPgQg+RrogooBNvba64hJFHLbm3tkkWSTW6s7lDlUAXoDtmss3Dbq0uppraMXENwQ0kerQ6SABdSk7EEfkPKm7FBoBQg4VdXdzBPdItvFbsXjhDa3aQgrqdumwJxjz9ds/OfAprww26922Zi075GrC+6ig77ncnGOlNNRQCQnKNxBxGC4ikeaLBSTtJMsqNnPX3gDhgPPw8awcvLxGCWWMWqFHuJJGkZ9O0j5OnB72BT/AFBoBe554LLd2hhi05Z01ajjuBsnHrU8ycGlaz+z2gRNWlCSdIEZ94jA64/OmGigOf3/ALL9EMf2aVzPC6uhkc9n3TnAQbJ8R5VbQcrTfa7u4MgjaeGONCm5Rgo1NhhjZlGBvkU1UUAmJyveSz20lzLAfsxyGjVtcm2O9nAXIz0z7x2pyAqaKAKKKKA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7526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84" y="130280"/>
            <a:ext cx="2983392" cy="776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293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31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0966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16251"/>
            <a:ext cx="9144000" cy="148478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4000" dirty="0" smtClean="0"/>
              <a:t>Servicios que presta </a:t>
            </a:r>
            <a:endParaRPr lang="es-EC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11560" y="1844824"/>
            <a:ext cx="7776864" cy="4680520"/>
          </a:xfrm>
          <a:prstGeom prst="rect">
            <a:avLst/>
          </a:prstGeom>
          <a:ln/>
        </p:spPr>
        <p:txBody>
          <a:bodyPr vert="horz" lIns="91440" tIns="45720" rIns="91440" bIns="45720" rtlCol="0">
            <a:noAutofit/>
          </a:bodyPr>
          <a:lstStyle/>
          <a:p>
            <a:pPr marL="457200" indent="-457200" algn="just">
              <a:buAutoNum type="arabicPeriod"/>
            </a:pPr>
            <a:r>
              <a:rPr lang="es-EC" sz="2400" dirty="0" smtClean="0"/>
              <a:t>Póliza </a:t>
            </a:r>
            <a:r>
              <a:rPr lang="es-EC" sz="2400" dirty="0"/>
              <a:t>de seguros </a:t>
            </a:r>
            <a:r>
              <a:rPr lang="es-EC" sz="2400" dirty="0" err="1"/>
              <a:t>multiriesgos</a:t>
            </a:r>
            <a:r>
              <a:rPr lang="es-EC" sz="2400" b="1" dirty="0" smtClean="0"/>
              <a:t>, </a:t>
            </a:r>
            <a:r>
              <a:rPr lang="es-EC" sz="2400" dirty="0" smtClean="0"/>
              <a:t>  como: Incendio</a:t>
            </a:r>
            <a:r>
              <a:rPr lang="es-EC" sz="2400" dirty="0"/>
              <a:t>, </a:t>
            </a:r>
            <a:r>
              <a:rPr lang="es-EC" sz="2400" dirty="0" smtClean="0"/>
              <a:t>Robo</a:t>
            </a:r>
            <a:r>
              <a:rPr lang="es-EC" sz="2400" dirty="0"/>
              <a:t>.</a:t>
            </a:r>
            <a:endParaRPr lang="es-EC" sz="2400" dirty="0" smtClean="0"/>
          </a:p>
          <a:p>
            <a:pPr marL="533400" lvl="0" indent="-533400" algn="just">
              <a:lnSpc>
                <a:spcPct val="11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s-EC" sz="2400" dirty="0"/>
              <a:t>A</a:t>
            </a:r>
            <a:r>
              <a:rPr lang="es-EC" sz="2400" dirty="0" smtClean="0"/>
              <a:t>sistencia </a:t>
            </a:r>
            <a:r>
              <a:rPr lang="es-EC" sz="2400" dirty="0"/>
              <a:t>técnica constante a sus </a:t>
            </a:r>
            <a:r>
              <a:rPr lang="es-EC" sz="2400" dirty="0" smtClean="0"/>
              <a:t>distribuidores.</a:t>
            </a:r>
          </a:p>
          <a:p>
            <a:pPr marL="533400" lvl="0" indent="-533400" algn="just">
              <a:lnSpc>
                <a:spcPct val="11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s-EC" sz="2400" dirty="0"/>
              <a:t>A</a:t>
            </a:r>
            <a:r>
              <a:rPr lang="es-EC" sz="2400" dirty="0" smtClean="0"/>
              <a:t>bastecimiento </a:t>
            </a:r>
            <a:r>
              <a:rPr lang="es-EC" sz="2400" dirty="0"/>
              <a:t>continuo, oportuno y seguro de </a:t>
            </a:r>
            <a:r>
              <a:rPr lang="es-EC" sz="2400" dirty="0" smtClean="0"/>
              <a:t>combustibles.</a:t>
            </a:r>
          </a:p>
          <a:p>
            <a:pPr marL="533400" lvl="0" indent="-533400" algn="just">
              <a:lnSpc>
                <a:spcPct val="11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s-EC" sz="2400" dirty="0"/>
              <a:t>C</a:t>
            </a:r>
            <a:r>
              <a:rPr lang="es-EC" sz="2400" dirty="0" smtClean="0"/>
              <a:t>ontroles </a:t>
            </a:r>
            <a:r>
              <a:rPr lang="es-EC" sz="2400" dirty="0"/>
              <a:t>de calidad y cantidad en forma </a:t>
            </a:r>
            <a:r>
              <a:rPr lang="es-EC" sz="2400" dirty="0" smtClean="0"/>
              <a:t>continua.</a:t>
            </a:r>
          </a:p>
          <a:p>
            <a:pPr marL="533400" lvl="0" indent="-533400" algn="just">
              <a:lnSpc>
                <a:spcPct val="11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s-EC" sz="2400" dirty="0"/>
              <a:t>Entrega semestralmente uniformes y calzado al </a:t>
            </a:r>
            <a:r>
              <a:rPr lang="es-EC" sz="2400" dirty="0" smtClean="0"/>
              <a:t>personal.</a:t>
            </a:r>
          </a:p>
          <a:p>
            <a:pPr marL="533400" lvl="0" indent="-533400" algn="just">
              <a:lnSpc>
                <a:spcPct val="11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s-EC" sz="2400" dirty="0" smtClean="0"/>
              <a:t>Préstamos </a:t>
            </a:r>
            <a:r>
              <a:rPr lang="es-EC" sz="2400" dirty="0"/>
              <a:t>a </a:t>
            </a:r>
            <a:r>
              <a:rPr lang="es-EC" sz="2400" dirty="0" smtClean="0"/>
              <a:t>bajas tasas </a:t>
            </a:r>
            <a:r>
              <a:rPr lang="es-EC" sz="2400" dirty="0"/>
              <a:t>de </a:t>
            </a:r>
            <a:r>
              <a:rPr lang="es-EC" sz="2400" dirty="0" smtClean="0"/>
              <a:t>interés.</a:t>
            </a:r>
          </a:p>
          <a:p>
            <a:pPr marL="533400" lvl="0" indent="-533400" algn="just">
              <a:lnSpc>
                <a:spcPct val="11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s-EC" sz="2400" dirty="0" smtClean="0"/>
              <a:t>Seminarios </a:t>
            </a:r>
            <a:r>
              <a:rPr lang="es-EC" sz="2400" dirty="0"/>
              <a:t>y cursos de capacitación </a:t>
            </a:r>
            <a:r>
              <a:rPr lang="es-EC" sz="2400" dirty="0" smtClean="0"/>
              <a:t>constantes.</a:t>
            </a:r>
          </a:p>
          <a:p>
            <a:pPr marL="533400" lvl="0" indent="-533400" algn="just">
              <a:lnSpc>
                <a:spcPct val="11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s-EC" sz="2400" dirty="0" smtClean="0"/>
              <a:t>Diseño, pintado, y colocación de publicidad en estaciones.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4</a:t>
            </a:fld>
            <a:endParaRPr lang="es-EC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FILOSOFÍA EMPRESARIAL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3481" y="1772815"/>
            <a:ext cx="5446165" cy="2160241"/>
          </a:xfrm>
          <a:prstGeom prst="rect">
            <a:avLst/>
          </a:prstGeom>
          <a:ln/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s-EC" sz="2400" b="1" dirty="0" smtClean="0"/>
              <a:t>MISIÓN</a:t>
            </a:r>
          </a:p>
          <a:p>
            <a:pPr algn="just"/>
            <a:r>
              <a:rPr lang="es-EC" sz="2400" dirty="0" smtClean="0"/>
              <a:t>Comercializar </a:t>
            </a:r>
            <a:r>
              <a:rPr lang="es-EC" sz="2400" dirty="0"/>
              <a:t>los derivados del petróleo, con la calidad y cantidad normada en el país, es decir según las normas INEN, sean estos productos nacionales o extranjeros.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5</a:t>
            </a:fld>
            <a:endParaRPr lang="es-EC"/>
          </a:p>
        </p:txBody>
      </p:sp>
      <p:sp>
        <p:nvSpPr>
          <p:cNvPr id="2" name="1 Rectángulo"/>
          <p:cNvSpPr/>
          <p:nvPr/>
        </p:nvSpPr>
        <p:spPr>
          <a:xfrm>
            <a:off x="2771800" y="4442336"/>
            <a:ext cx="58326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C" sz="2400" b="1" dirty="0" smtClean="0">
                <a:solidFill>
                  <a:prstClr val="black"/>
                </a:solidFill>
              </a:rPr>
              <a:t>VISIÓN</a:t>
            </a:r>
          </a:p>
          <a:p>
            <a:pPr lvl="0" algn="just"/>
            <a:r>
              <a:rPr lang="es-EC" sz="2400" dirty="0" smtClean="0">
                <a:solidFill>
                  <a:prstClr val="black"/>
                </a:solidFill>
              </a:rPr>
              <a:t>Energygas </a:t>
            </a:r>
            <a:r>
              <a:rPr lang="es-EC" sz="2400" dirty="0">
                <a:solidFill>
                  <a:prstClr val="black"/>
                </a:solidFill>
              </a:rPr>
              <a:t>S.A. será líder en la comercialización de combustibles derivados de petróleo, en varios de los segmentos de mercado comenzando con el automotor.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CLIENTES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1700808"/>
            <a:ext cx="842493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SzPct val="60000"/>
            </a:pPr>
            <a:r>
              <a:rPr lang="es-EC" dirty="0" smtClean="0"/>
              <a:t>Actualmente cuenta con 25 estaciones de servicio, y según </a:t>
            </a:r>
            <a:r>
              <a:rPr lang="es-EC" dirty="0"/>
              <a:t>sus proyecciones, en poco tiempo difundirá su logotipo en las mejores estaciones de servicio del País, </a:t>
            </a:r>
            <a:endParaRPr lang="es-ES_tradnl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6</a:t>
            </a:fld>
            <a:endParaRPr lang="es-EC"/>
          </a:p>
        </p:txBody>
      </p:sp>
      <p:graphicFrame>
        <p:nvGraphicFramePr>
          <p:cNvPr id="20" name="19 Gráfico"/>
          <p:cNvGraphicFramePr/>
          <p:nvPr>
            <p:extLst>
              <p:ext uri="{D42A27DB-BD31-4B8C-83A1-F6EECF244321}">
                <p14:modId xmlns:p14="http://schemas.microsoft.com/office/powerpoint/2010/main" val="399881618"/>
              </p:ext>
            </p:extLst>
          </p:nvPr>
        </p:nvGraphicFramePr>
        <p:xfrm>
          <a:off x="1835696" y="2780928"/>
          <a:ext cx="4896544" cy="3447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7</a:t>
            </a:fld>
            <a:endParaRPr lang="es-EC"/>
          </a:p>
        </p:txBody>
      </p:sp>
      <p:sp>
        <p:nvSpPr>
          <p:cNvPr id="6" name="5 Rectángulo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PARTICIPACIÓN DE MERCADO</a:t>
            </a:r>
          </a:p>
        </p:txBody>
      </p:sp>
      <p:sp>
        <p:nvSpPr>
          <p:cNvPr id="8" name="17 Marcador de número de diapositiva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C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C3E14CE-4145-40BC-822F-0527CE306D52}" type="slidenum">
              <a:rPr lang="es-EC" smtClean="0"/>
              <a:pPr/>
              <a:t>7</a:t>
            </a:fld>
            <a:endParaRPr lang="es-EC"/>
          </a:p>
        </p:txBody>
      </p:sp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3890001012"/>
              </p:ext>
            </p:extLst>
          </p:nvPr>
        </p:nvGraphicFramePr>
        <p:xfrm>
          <a:off x="1439652" y="2006166"/>
          <a:ext cx="6264696" cy="4318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611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3276600" y="6453188"/>
            <a:ext cx="3959225" cy="4048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15616" y="1556792"/>
            <a:ext cx="7091734" cy="2016224"/>
          </a:xfrm>
        </p:spPr>
        <p:txBody>
          <a:bodyPr>
            <a:normAutofit/>
          </a:bodyPr>
          <a:lstStyle/>
          <a:p>
            <a:r>
              <a:rPr lang="es-ES_tradnl" sz="6000" b="1" dirty="0" smtClean="0">
                <a:solidFill>
                  <a:srgbClr val="002060"/>
                </a:solidFill>
              </a:rPr>
              <a:t>ANÁLISIS FINANCIERO</a:t>
            </a:r>
            <a:endParaRPr lang="es-ES" sz="6000" b="1" dirty="0">
              <a:solidFill>
                <a:srgbClr val="00206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5373216"/>
            <a:ext cx="9144000" cy="148478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4244" y="4214818"/>
            <a:ext cx="2076450" cy="2209800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14CE-4145-40BC-822F-0527CE306D52}" type="slidenum">
              <a:rPr lang="es-EC" smtClean="0"/>
              <a:pPr/>
              <a:t>8</a:t>
            </a:fld>
            <a:endParaRPr lang="es-EC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s-E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ANALISIS VERTICAL</a:t>
            </a:r>
            <a:br>
              <a:rPr lang="es-E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E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BALANCE GENERAL</a:t>
            </a:r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525344"/>
            <a:ext cx="2133600" cy="365125"/>
          </a:xfrm>
        </p:spPr>
        <p:txBody>
          <a:bodyPr/>
          <a:lstStyle/>
          <a:p>
            <a:fld id="{8C3E14CE-4145-40BC-822F-0527CE306D52}" type="slidenum">
              <a:rPr lang="es-EC" smtClean="0"/>
              <a:pPr/>
              <a:t>9</a:t>
            </a:fld>
            <a:endParaRPr lang="es-EC"/>
          </a:p>
        </p:txBody>
      </p:sp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8517894" cy="4797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heme/theme1.xml><?xml version="1.0" encoding="utf-8"?>
<a:theme xmlns:a="http://schemas.openxmlformats.org/drawingml/2006/main" name="ECOC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bg1"/>
        </a:solidFill>
        <a:ln w="9525">
          <a:solidFill>
            <a:schemeClr val="accent2"/>
          </a:solidFill>
          <a:miter lim="800000"/>
          <a:headEnd/>
          <a:tailEnd/>
        </a:ln>
        <a:effectLst>
          <a:outerShdw dist="107763" dir="2700000" algn="ctr" rotWithShape="0">
            <a:schemeClr val="accent2">
              <a:alpha val="50000"/>
            </a:schemeClr>
          </a:outerShdw>
        </a:effectLst>
      </a:spPr>
      <a:bodyPr>
        <a:spAutoFit/>
      </a:bodyPr>
      <a:lstStyle>
        <a:defPPr>
          <a:spcBef>
            <a:spcPct val="50000"/>
          </a:spcBef>
          <a:defRPr sz="28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ECOCU</Template>
  <TotalTime>5223</TotalTime>
  <Words>830</Words>
  <Application>Microsoft Office PowerPoint</Application>
  <PresentationFormat>Presentación en pantalla (4:3)</PresentationFormat>
  <Paragraphs>196</Paragraphs>
  <Slides>31</Slides>
  <Notes>25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31</vt:i4>
      </vt:variant>
    </vt:vector>
  </HeadingPairs>
  <TitlesOfParts>
    <vt:vector size="34" baseType="lpstr">
      <vt:lpstr>ECOCU</vt:lpstr>
      <vt:lpstr>Imagen de mapa de bits</vt:lpstr>
      <vt:lpstr>Ecuación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ANÁLISIS FINANCIERO</vt:lpstr>
      <vt:lpstr>ANALISIS VERTICAL BALANCE GENERAL</vt:lpstr>
      <vt:lpstr>ANÁLISIS VERTICAL ESTADO DE RESULTADOS</vt:lpstr>
      <vt:lpstr>ANÁLISIS HORIZONTAL  BALANCE GENERAL</vt:lpstr>
      <vt:lpstr>ANÁLISIS HORIZONTAL  ESTADO DE RESULTADOS</vt:lpstr>
      <vt:lpstr>INDICADORES FINANCIEROS</vt:lpstr>
      <vt:lpstr>INDICADORES FINANCIEROS</vt:lpstr>
      <vt:lpstr>INDICADORES FINANCIEROS</vt:lpstr>
      <vt:lpstr>PUNTO DE EQUILIBRIO</vt:lpstr>
      <vt:lpstr>CICLO DE CAJA</vt:lpstr>
      <vt:lpstr>ANALISIS DE LA ESTRUCTURA FINANCIERA</vt:lpstr>
      <vt:lpstr>ANÁLISIS DE LA ESTRUCTURA FINANCIERA</vt:lpstr>
      <vt:lpstr>ANÁLISIS DE LA ESTRUCTURA FINANCIERA</vt:lpstr>
      <vt:lpstr>Presentación de PowerPoint</vt:lpstr>
      <vt:lpstr>Presentación de PowerPoint</vt:lpstr>
      <vt:lpstr>Presentación de PowerPoint</vt:lpstr>
      <vt:lpstr>BALANCE GENERAL PROYECTADO (Activo)</vt:lpstr>
      <vt:lpstr>BALANCE GENERAL PROYECTADO (Pasivo)</vt:lpstr>
      <vt:lpstr>ESTADO DE RESULTADOS PROYECTADO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GABY</dc:creator>
  <cp:lastModifiedBy>Admin</cp:lastModifiedBy>
  <cp:revision>259</cp:revision>
  <dcterms:created xsi:type="dcterms:W3CDTF">2010-09-21T00:22:04Z</dcterms:created>
  <dcterms:modified xsi:type="dcterms:W3CDTF">2013-12-03T04:28:00Z</dcterms:modified>
</cp:coreProperties>
</file>