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12" r:id="rId3"/>
    <p:sldId id="257" r:id="rId4"/>
    <p:sldId id="258" r:id="rId5"/>
    <p:sldId id="262" r:id="rId6"/>
    <p:sldId id="263" r:id="rId7"/>
    <p:sldId id="264" r:id="rId8"/>
    <p:sldId id="265" r:id="rId9"/>
    <p:sldId id="266" r:id="rId10"/>
    <p:sldId id="267" r:id="rId11"/>
    <p:sldId id="268" r:id="rId12"/>
    <p:sldId id="270" r:id="rId13"/>
    <p:sldId id="271" r:id="rId14"/>
    <p:sldId id="272" r:id="rId15"/>
    <p:sldId id="273" r:id="rId16"/>
    <p:sldId id="274" r:id="rId17"/>
    <p:sldId id="275" r:id="rId18"/>
    <p:sldId id="276" r:id="rId19"/>
    <p:sldId id="278" r:id="rId20"/>
    <p:sldId id="279" r:id="rId21"/>
    <p:sldId id="260" r:id="rId22"/>
    <p:sldId id="283" r:id="rId23"/>
    <p:sldId id="284" r:id="rId24"/>
    <p:sldId id="285" r:id="rId25"/>
    <p:sldId id="280" r:id="rId26"/>
    <p:sldId id="281" r:id="rId27"/>
    <p:sldId id="282" r:id="rId28"/>
    <p:sldId id="286" r:id="rId29"/>
    <p:sldId id="287" r:id="rId30"/>
    <p:sldId id="288" r:id="rId31"/>
    <p:sldId id="289" r:id="rId32"/>
    <p:sldId id="293" r:id="rId33"/>
    <p:sldId id="294" r:id="rId34"/>
    <p:sldId id="297" r:id="rId35"/>
    <p:sldId id="298" r:id="rId36"/>
    <p:sldId id="296" r:id="rId37"/>
    <p:sldId id="299" r:id="rId38"/>
    <p:sldId id="300" r:id="rId39"/>
    <p:sldId id="301" r:id="rId40"/>
    <p:sldId id="302" r:id="rId41"/>
    <p:sldId id="303" r:id="rId42"/>
    <p:sldId id="304" r:id="rId43"/>
    <p:sldId id="306" r:id="rId44"/>
    <p:sldId id="307" r:id="rId45"/>
    <p:sldId id="311" r:id="rId46"/>
    <p:sldId id="308" r:id="rId47"/>
    <p:sldId id="314" r:id="rId48"/>
    <p:sldId id="305" r:id="rId49"/>
    <p:sldId id="309" r:id="rId50"/>
    <p:sldId id="310" r:id="rId51"/>
    <p:sldId id="31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80" d="100"/>
          <a:sy n="80" d="100"/>
        </p:scale>
        <p:origin x="-1086"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G:\barras-lineas%20vinicio.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G:\Excel%20MS%20-%20copi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barras-lineas%20vinicio.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G:\barras-lineas%20vinicio.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G:\barras-lineas%20vinici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barras-lineas%20vinici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Excel%20MS%20-%20copi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G:\Excel%20MS%20-%20copi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G:\Excel%20MS%20-%20copi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G:\Excel%20MS%20-%20cop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'vinicio 6mayo2013'!$B$22</c:f>
              <c:strCache>
                <c:ptCount val="1"/>
                <c:pt idx="0">
                  <c:v>Población de Trichoderma (UFC)</c:v>
                </c:pt>
              </c:strCache>
            </c:strRef>
          </c:tx>
          <c:spPr>
            <a:solidFill>
              <a:schemeClr val="bg1">
                <a:lumMod val="85000"/>
              </a:schemeClr>
            </a:solidFill>
          </c:spPr>
          <c:dLbls>
            <c:dLbl>
              <c:idx val="0"/>
              <c:layout>
                <c:manualLayout>
                  <c:x val="2.7777777777778885E-3"/>
                  <c:y val="-8.3333333333333565E-2"/>
                </c:manualLayout>
              </c:layout>
              <c:showVal val="1"/>
            </c:dLbl>
            <c:dLbl>
              <c:idx val="1"/>
              <c:layout>
                <c:manualLayout>
                  <c:x val="5.5555555555555558E-3"/>
                  <c:y val="-9.7222222222222265E-2"/>
                </c:manualLayout>
              </c:layout>
              <c:showVal val="1"/>
            </c:dLbl>
            <c:dLbl>
              <c:idx val="2"/>
              <c:layout>
                <c:manualLayout>
                  <c:x val="0"/>
                  <c:y val="-9.2592592592595113E-2"/>
                </c:manualLayout>
              </c:layout>
              <c:showVal val="1"/>
            </c:dLbl>
            <c:txPr>
              <a:bodyPr/>
              <a:lstStyle/>
              <a:p>
                <a:pPr>
                  <a:defRPr lang="es-ES"/>
                </a:pPr>
                <a:endParaRPr lang="es-ES"/>
              </a:p>
            </c:txPr>
            <c:showVal val="1"/>
          </c:dLbls>
          <c:errBars>
            <c:errBarType val="both"/>
            <c:errValType val="fixedVal"/>
            <c:val val="269"/>
          </c:errBars>
          <c:cat>
            <c:strRef>
              <c:f>'vinicio 6mayo2013'!$A$23:$A$25</c:f>
              <c:strCache>
                <c:ptCount val="3"/>
                <c:pt idx="0">
                  <c:v>Paraquat   </c:v>
                </c:pt>
                <c:pt idx="1">
                  <c:v>Glifosato  </c:v>
                </c:pt>
                <c:pt idx="2">
                  <c:v>Mecánico   </c:v>
                </c:pt>
              </c:strCache>
            </c:strRef>
          </c:cat>
          <c:val>
            <c:numRef>
              <c:f>'vinicio 6mayo2013'!$B$23:$B$25</c:f>
              <c:numCache>
                <c:formatCode>General</c:formatCode>
                <c:ptCount val="3"/>
                <c:pt idx="0">
                  <c:v>1604.5</c:v>
                </c:pt>
                <c:pt idx="1">
                  <c:v>1074.83</c:v>
                </c:pt>
                <c:pt idx="2">
                  <c:v>677.32999999999947</c:v>
                </c:pt>
              </c:numCache>
            </c:numRef>
          </c:val>
        </c:ser>
        <c:gapWidth val="31"/>
        <c:axId val="80760192"/>
        <c:axId val="80774656"/>
      </c:barChart>
      <c:catAx>
        <c:axId val="80760192"/>
        <c:scaling>
          <c:orientation val="minMax"/>
        </c:scaling>
        <c:axPos val="b"/>
        <c:title>
          <c:tx>
            <c:rich>
              <a:bodyPr/>
              <a:lstStyle/>
              <a:p>
                <a:pPr>
                  <a:defRPr lang="es-ES" b="0"/>
                </a:pPr>
                <a:r>
                  <a:rPr lang="es-ES" b="0"/>
                  <a:t>Tratamientos</a:t>
                </a:r>
              </a:p>
            </c:rich>
          </c:tx>
        </c:title>
        <c:majorTickMark val="none"/>
        <c:tickLblPos val="nextTo"/>
        <c:txPr>
          <a:bodyPr/>
          <a:lstStyle/>
          <a:p>
            <a:pPr>
              <a:defRPr lang="es-ES"/>
            </a:pPr>
            <a:endParaRPr lang="es-ES"/>
          </a:p>
        </c:txPr>
        <c:crossAx val="80774656"/>
        <c:crosses val="autoZero"/>
        <c:auto val="1"/>
        <c:lblAlgn val="ctr"/>
        <c:lblOffset val="100"/>
      </c:catAx>
      <c:valAx>
        <c:axId val="80774656"/>
        <c:scaling>
          <c:orientation val="minMax"/>
        </c:scaling>
        <c:axPos val="l"/>
        <c:title>
          <c:tx>
            <c:rich>
              <a:bodyPr/>
              <a:lstStyle/>
              <a:p>
                <a:pPr>
                  <a:defRPr lang="es-ES" b="0"/>
                </a:pPr>
                <a:r>
                  <a:rPr lang="es-ES" b="0"/>
                  <a:t>Población</a:t>
                </a:r>
                <a:r>
                  <a:rPr lang="es-ES" b="0" baseline="0"/>
                  <a:t> Trichoderma (UFC)</a:t>
                </a:r>
                <a:endParaRPr lang="es-ES" b="0"/>
              </a:p>
            </c:rich>
          </c:tx>
        </c:title>
        <c:numFmt formatCode="General" sourceLinked="1"/>
        <c:tickLblPos val="nextTo"/>
        <c:txPr>
          <a:bodyPr/>
          <a:lstStyle/>
          <a:p>
            <a:pPr>
              <a:defRPr lang="es-ES"/>
            </a:pPr>
            <a:endParaRPr lang="es-ES"/>
          </a:p>
        </c:txPr>
        <c:crossAx val="80760192"/>
        <c:crosses val="autoZero"/>
        <c:crossBetween val="between"/>
      </c:valAx>
    </c:plotArea>
    <c:plotVisOnly val="1"/>
    <c:dispBlanksAs val="gap"/>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'adevas fusarium'!$B$114</c:f>
              <c:strCache>
                <c:ptCount val="1"/>
                <c:pt idx="0">
                  <c:v>Medias</c:v>
                </c:pt>
              </c:strCache>
            </c:strRef>
          </c:tx>
          <c:spPr>
            <a:solidFill>
              <a:schemeClr val="bg1">
                <a:lumMod val="85000"/>
              </a:schemeClr>
            </a:solidFill>
          </c:spPr>
          <c:dLbls>
            <c:dLbl>
              <c:idx val="0"/>
              <c:layout>
                <c:manualLayout>
                  <c:x val="0"/>
                  <c:y val="-0.11535492075026114"/>
                </c:manualLayout>
              </c:layout>
              <c:showVal val="1"/>
            </c:dLbl>
            <c:dLbl>
              <c:idx val="1"/>
              <c:layout>
                <c:manualLayout>
                  <c:x val="0"/>
                  <c:y val="-0.11535492075026117"/>
                </c:manualLayout>
              </c:layout>
              <c:showVal val="1"/>
            </c:dLbl>
            <c:dLbl>
              <c:idx val="2"/>
              <c:layout>
                <c:manualLayout>
                  <c:x val="0"/>
                  <c:y val="-0.11979164847142769"/>
                </c:manualLayout>
              </c:layout>
              <c:showVal val="1"/>
            </c:dLbl>
            <c:txPr>
              <a:bodyPr/>
              <a:lstStyle/>
              <a:p>
                <a:pPr>
                  <a:defRPr lang="en-US"/>
                </a:pPr>
                <a:endParaRPr lang="es-ES"/>
              </a:p>
            </c:txPr>
            <c:showVal val="1"/>
          </c:dLbls>
          <c:errBars>
            <c:errBarType val="both"/>
            <c:errValType val="stdErr"/>
          </c:errBars>
          <c:cat>
            <c:strRef>
              <c:f>'adevas fusarium'!$A$115:$A$117</c:f>
              <c:strCache>
                <c:ptCount val="3"/>
                <c:pt idx="0">
                  <c:v>Glifosato   </c:v>
                </c:pt>
                <c:pt idx="1">
                  <c:v>Gramoxone   </c:v>
                </c:pt>
                <c:pt idx="2">
                  <c:v>Mecanico    </c:v>
                </c:pt>
              </c:strCache>
            </c:strRef>
          </c:cat>
          <c:val>
            <c:numRef>
              <c:f>'adevas fusarium'!$B$115:$B$117</c:f>
              <c:numCache>
                <c:formatCode>General</c:formatCode>
                <c:ptCount val="3"/>
                <c:pt idx="0">
                  <c:v>455.03</c:v>
                </c:pt>
                <c:pt idx="1">
                  <c:v>235.83</c:v>
                </c:pt>
                <c:pt idx="2">
                  <c:v>146.19</c:v>
                </c:pt>
              </c:numCache>
            </c:numRef>
          </c:val>
        </c:ser>
        <c:axId val="91774336"/>
        <c:axId val="91801088"/>
      </c:barChart>
      <c:catAx>
        <c:axId val="91774336"/>
        <c:scaling>
          <c:orientation val="minMax"/>
        </c:scaling>
        <c:axPos val="b"/>
        <c:title>
          <c:tx>
            <c:rich>
              <a:bodyPr/>
              <a:lstStyle/>
              <a:p>
                <a:pPr>
                  <a:defRPr lang="es-ES"/>
                </a:pPr>
                <a:r>
                  <a:rPr lang="en-US"/>
                  <a:t>Tratamientos</a:t>
                </a:r>
              </a:p>
            </c:rich>
          </c:tx>
        </c:title>
        <c:tickLblPos val="nextTo"/>
        <c:txPr>
          <a:bodyPr/>
          <a:lstStyle/>
          <a:p>
            <a:pPr>
              <a:defRPr lang="es-ES"/>
            </a:pPr>
            <a:endParaRPr lang="es-ES"/>
          </a:p>
        </c:txPr>
        <c:crossAx val="91801088"/>
        <c:crosses val="autoZero"/>
        <c:auto val="1"/>
        <c:lblAlgn val="ctr"/>
        <c:lblOffset val="100"/>
      </c:catAx>
      <c:valAx>
        <c:axId val="91801088"/>
        <c:scaling>
          <c:orientation val="minMax"/>
        </c:scaling>
        <c:axPos val="l"/>
        <c:title>
          <c:tx>
            <c:rich>
              <a:bodyPr rot="-5400000" vert="horz"/>
              <a:lstStyle/>
              <a:p>
                <a:pPr>
                  <a:defRPr lang="es-ES"/>
                </a:pPr>
                <a:r>
                  <a:rPr lang="en-US"/>
                  <a:t>Poblacion Fusarium</a:t>
                </a:r>
                <a:r>
                  <a:rPr lang="en-US" baseline="0"/>
                  <a:t> UFC</a:t>
                </a:r>
                <a:endParaRPr lang="en-US"/>
              </a:p>
            </c:rich>
          </c:tx>
        </c:title>
        <c:numFmt formatCode="General" sourceLinked="1"/>
        <c:tickLblPos val="nextTo"/>
        <c:txPr>
          <a:bodyPr/>
          <a:lstStyle/>
          <a:p>
            <a:pPr>
              <a:defRPr lang="es-ES"/>
            </a:pPr>
            <a:endParaRPr lang="es-ES"/>
          </a:p>
        </c:txPr>
        <c:crossAx val="91774336"/>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manualLayout>
          <c:layoutTarget val="inner"/>
          <c:xMode val="edge"/>
          <c:yMode val="edge"/>
          <c:x val="0.20657505076016441"/>
          <c:y val="0.11471414613610897"/>
          <c:w val="0.7871356410637349"/>
          <c:h val="0.78827306578999157"/>
        </c:manualLayout>
      </c:layout>
      <c:barChart>
        <c:barDir val="col"/>
        <c:grouping val="clustered"/>
        <c:ser>
          <c:idx val="0"/>
          <c:order val="0"/>
          <c:tx>
            <c:strRef>
              <c:f>'vinicio 6mayo2013'!$B$45</c:f>
              <c:strCache>
                <c:ptCount val="1"/>
                <c:pt idx="0">
                  <c:v>Población de Trichoderma (UFC)</c:v>
                </c:pt>
              </c:strCache>
            </c:strRef>
          </c:tx>
          <c:spPr>
            <a:solidFill>
              <a:schemeClr val="bg1">
                <a:lumMod val="85000"/>
              </a:schemeClr>
            </a:solidFill>
          </c:spPr>
          <c:dLbls>
            <c:dLbl>
              <c:idx val="0"/>
              <c:layout>
                <c:manualLayout>
                  <c:x val="5.5555555555555558E-3"/>
                  <c:y val="-7.8703703703703734E-2"/>
                </c:manualLayout>
              </c:layout>
              <c:showVal val="1"/>
            </c:dLbl>
            <c:dLbl>
              <c:idx val="1"/>
              <c:layout>
                <c:manualLayout>
                  <c:x val="2.7777777777778811E-3"/>
                  <c:y val="-7.407407407407407E-2"/>
                </c:manualLayout>
              </c:layout>
              <c:showVal val="1"/>
            </c:dLbl>
            <c:dLbl>
              <c:idx val="2"/>
              <c:layout>
                <c:manualLayout>
                  <c:x val="0"/>
                  <c:y val="-7.407407407407407E-2"/>
                </c:manualLayout>
              </c:layout>
              <c:showVal val="1"/>
            </c:dLbl>
            <c:txPr>
              <a:bodyPr/>
              <a:lstStyle/>
              <a:p>
                <a:pPr>
                  <a:defRPr lang="es-ES"/>
                </a:pPr>
                <a:endParaRPr lang="es-ES"/>
              </a:p>
            </c:txPr>
            <c:showVal val="1"/>
          </c:dLbls>
          <c:errBars>
            <c:errBarType val="both"/>
            <c:errValType val="fixedVal"/>
            <c:val val="86"/>
          </c:errBars>
          <c:cat>
            <c:strRef>
              <c:f>'vinicio 6mayo2013'!$A$46:$A$48</c:f>
              <c:strCache>
                <c:ptCount val="3"/>
                <c:pt idx="0">
                  <c:v>Paraquat   </c:v>
                </c:pt>
                <c:pt idx="1">
                  <c:v>Mecánico   </c:v>
                </c:pt>
                <c:pt idx="2">
                  <c:v>Glifosato  </c:v>
                </c:pt>
              </c:strCache>
            </c:strRef>
          </c:cat>
          <c:val>
            <c:numRef>
              <c:f>'vinicio 6mayo2013'!$B$46:$B$48</c:f>
              <c:numCache>
                <c:formatCode>General</c:formatCode>
                <c:ptCount val="3"/>
                <c:pt idx="0">
                  <c:v>697.67000000000053</c:v>
                </c:pt>
                <c:pt idx="1">
                  <c:v>507</c:v>
                </c:pt>
                <c:pt idx="2">
                  <c:v>146.83000000000001</c:v>
                </c:pt>
              </c:numCache>
            </c:numRef>
          </c:val>
        </c:ser>
        <c:gapWidth val="31"/>
        <c:axId val="85857792"/>
        <c:axId val="85859712"/>
      </c:barChart>
      <c:catAx>
        <c:axId val="85857792"/>
        <c:scaling>
          <c:orientation val="minMax"/>
        </c:scaling>
        <c:axPos val="b"/>
        <c:title>
          <c:tx>
            <c:rich>
              <a:bodyPr/>
              <a:lstStyle/>
              <a:p>
                <a:pPr>
                  <a:defRPr lang="es-ES" b="0"/>
                </a:pPr>
                <a:r>
                  <a:rPr lang="es-ES" b="0"/>
                  <a:t>Tratamientos</a:t>
                </a:r>
              </a:p>
            </c:rich>
          </c:tx>
        </c:title>
        <c:majorTickMark val="none"/>
        <c:tickLblPos val="nextTo"/>
        <c:txPr>
          <a:bodyPr/>
          <a:lstStyle/>
          <a:p>
            <a:pPr>
              <a:defRPr lang="es-ES"/>
            </a:pPr>
            <a:endParaRPr lang="es-ES"/>
          </a:p>
        </c:txPr>
        <c:crossAx val="85859712"/>
        <c:crosses val="autoZero"/>
        <c:auto val="1"/>
        <c:lblAlgn val="ctr"/>
        <c:lblOffset val="100"/>
      </c:catAx>
      <c:valAx>
        <c:axId val="85859712"/>
        <c:scaling>
          <c:orientation val="minMax"/>
        </c:scaling>
        <c:axPos val="l"/>
        <c:title>
          <c:tx>
            <c:rich>
              <a:bodyPr/>
              <a:lstStyle/>
              <a:p>
                <a:pPr>
                  <a:defRPr lang="es-ES" b="0"/>
                </a:pPr>
                <a:r>
                  <a:rPr lang="es-ES" b="0"/>
                  <a:t>Población</a:t>
                </a:r>
                <a:r>
                  <a:rPr lang="es-ES" b="0" baseline="0"/>
                  <a:t> Trichoderma (UFC)</a:t>
                </a:r>
                <a:endParaRPr lang="es-ES" b="0"/>
              </a:p>
            </c:rich>
          </c:tx>
        </c:title>
        <c:numFmt formatCode="General" sourceLinked="1"/>
        <c:tickLblPos val="nextTo"/>
        <c:txPr>
          <a:bodyPr/>
          <a:lstStyle/>
          <a:p>
            <a:pPr>
              <a:defRPr lang="es-ES"/>
            </a:pPr>
            <a:endParaRPr lang="es-ES"/>
          </a:p>
        </c:txPr>
        <c:crossAx val="85857792"/>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'vinicio 6mayo2013'!$B$68</c:f>
              <c:strCache>
                <c:ptCount val="1"/>
                <c:pt idx="0">
                  <c:v>Población de Trichoderma (UFC)</c:v>
                </c:pt>
              </c:strCache>
            </c:strRef>
          </c:tx>
          <c:spPr>
            <a:solidFill>
              <a:schemeClr val="bg1">
                <a:lumMod val="85000"/>
              </a:schemeClr>
            </a:solidFill>
          </c:spPr>
          <c:dLbls>
            <c:dLbl>
              <c:idx val="0"/>
              <c:layout>
                <c:manualLayout>
                  <c:x val="2.7777777777778811E-3"/>
                  <c:y val="-8.7962962962963548E-2"/>
                </c:manualLayout>
              </c:layout>
              <c:showVal val="1"/>
            </c:dLbl>
            <c:dLbl>
              <c:idx val="1"/>
              <c:layout>
                <c:manualLayout>
                  <c:x val="2.7777777777778811E-3"/>
                  <c:y val="-8.7962962962963548E-2"/>
                </c:manualLayout>
              </c:layout>
              <c:showVal val="1"/>
            </c:dLbl>
            <c:dLbl>
              <c:idx val="2"/>
              <c:layout>
                <c:manualLayout>
                  <c:x val="0"/>
                  <c:y val="-8.7962962962963548E-2"/>
                </c:manualLayout>
              </c:layout>
              <c:showVal val="1"/>
            </c:dLbl>
            <c:txPr>
              <a:bodyPr/>
              <a:lstStyle/>
              <a:p>
                <a:pPr>
                  <a:defRPr lang="es-ES"/>
                </a:pPr>
                <a:endParaRPr lang="es-ES"/>
              </a:p>
            </c:txPr>
            <c:showVal val="1"/>
          </c:dLbls>
          <c:errBars>
            <c:errBarType val="both"/>
            <c:errValType val="fixedVal"/>
            <c:val val="146"/>
          </c:errBars>
          <c:cat>
            <c:strRef>
              <c:f>'vinicio 6mayo2013'!$A$69:$A$71</c:f>
              <c:strCache>
                <c:ptCount val="3"/>
                <c:pt idx="0">
                  <c:v>Paraquat   </c:v>
                </c:pt>
                <c:pt idx="1">
                  <c:v>Mecánico   </c:v>
                </c:pt>
                <c:pt idx="2">
                  <c:v>Glifosato  </c:v>
                </c:pt>
              </c:strCache>
            </c:strRef>
          </c:cat>
          <c:val>
            <c:numRef>
              <c:f>'vinicio 6mayo2013'!$B$69:$B$71</c:f>
              <c:numCache>
                <c:formatCode>General</c:formatCode>
                <c:ptCount val="3"/>
                <c:pt idx="0">
                  <c:v>857.17000000000053</c:v>
                </c:pt>
                <c:pt idx="1">
                  <c:v>350.33</c:v>
                </c:pt>
                <c:pt idx="2">
                  <c:v>146.83000000000001</c:v>
                </c:pt>
              </c:numCache>
            </c:numRef>
          </c:val>
        </c:ser>
        <c:gapWidth val="31"/>
        <c:axId val="86056960"/>
        <c:axId val="86058880"/>
      </c:barChart>
      <c:catAx>
        <c:axId val="86056960"/>
        <c:scaling>
          <c:orientation val="minMax"/>
        </c:scaling>
        <c:axPos val="b"/>
        <c:title>
          <c:tx>
            <c:rich>
              <a:bodyPr/>
              <a:lstStyle/>
              <a:p>
                <a:pPr>
                  <a:defRPr lang="es-ES" b="0"/>
                </a:pPr>
                <a:r>
                  <a:rPr lang="es-ES" b="0"/>
                  <a:t>Tratamientos</a:t>
                </a:r>
              </a:p>
            </c:rich>
          </c:tx>
        </c:title>
        <c:majorTickMark val="none"/>
        <c:tickLblPos val="nextTo"/>
        <c:txPr>
          <a:bodyPr/>
          <a:lstStyle/>
          <a:p>
            <a:pPr>
              <a:defRPr lang="es-ES"/>
            </a:pPr>
            <a:endParaRPr lang="es-ES"/>
          </a:p>
        </c:txPr>
        <c:crossAx val="86058880"/>
        <c:crosses val="autoZero"/>
        <c:auto val="1"/>
        <c:lblAlgn val="ctr"/>
        <c:lblOffset val="100"/>
      </c:catAx>
      <c:valAx>
        <c:axId val="86058880"/>
        <c:scaling>
          <c:orientation val="minMax"/>
        </c:scaling>
        <c:axPos val="l"/>
        <c:title>
          <c:tx>
            <c:rich>
              <a:bodyPr/>
              <a:lstStyle/>
              <a:p>
                <a:pPr>
                  <a:defRPr lang="es-ES" b="0"/>
                </a:pPr>
                <a:r>
                  <a:rPr lang="es-ES" b="0"/>
                  <a:t>Población</a:t>
                </a:r>
                <a:r>
                  <a:rPr lang="es-ES" b="0" baseline="0"/>
                  <a:t> Trichoderma (UFC)</a:t>
                </a:r>
                <a:endParaRPr lang="es-ES" b="0"/>
              </a:p>
            </c:rich>
          </c:tx>
        </c:title>
        <c:numFmt formatCode="General" sourceLinked="1"/>
        <c:tickLblPos val="nextTo"/>
        <c:txPr>
          <a:bodyPr/>
          <a:lstStyle/>
          <a:p>
            <a:pPr>
              <a:defRPr lang="es-ES"/>
            </a:pPr>
            <a:endParaRPr lang="es-ES"/>
          </a:p>
        </c:txPr>
        <c:crossAx val="8605696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'vinicio 6mayo2013'!$B$91</c:f>
              <c:strCache>
                <c:ptCount val="1"/>
                <c:pt idx="0">
                  <c:v>Población de Trichoderma (UFC)</c:v>
                </c:pt>
              </c:strCache>
            </c:strRef>
          </c:tx>
          <c:spPr>
            <a:solidFill>
              <a:schemeClr val="bg1">
                <a:lumMod val="85000"/>
              </a:schemeClr>
            </a:solidFill>
          </c:spPr>
          <c:dLbls>
            <c:dLbl>
              <c:idx val="0"/>
              <c:layout>
                <c:manualLayout>
                  <c:x val="2.7777777777778811E-3"/>
                  <c:y val="-9.7222222222222224E-2"/>
                </c:manualLayout>
              </c:layout>
              <c:showVal val="1"/>
            </c:dLbl>
            <c:dLbl>
              <c:idx val="1"/>
              <c:layout>
                <c:manualLayout>
                  <c:x val="0"/>
                  <c:y val="-0.10185185185185186"/>
                </c:manualLayout>
              </c:layout>
              <c:showVal val="1"/>
            </c:dLbl>
            <c:dLbl>
              <c:idx val="2"/>
              <c:layout>
                <c:manualLayout>
                  <c:x val="0"/>
                  <c:y val="-0.101852216389618"/>
                </c:manualLayout>
              </c:layout>
              <c:showVal val="1"/>
            </c:dLbl>
            <c:txPr>
              <a:bodyPr/>
              <a:lstStyle/>
              <a:p>
                <a:pPr>
                  <a:defRPr lang="es-ES"/>
                </a:pPr>
                <a:endParaRPr lang="es-ES"/>
              </a:p>
            </c:txPr>
            <c:showVal val="1"/>
          </c:dLbls>
          <c:errBars>
            <c:errBarType val="both"/>
            <c:errValType val="fixedVal"/>
            <c:val val="181"/>
          </c:errBars>
          <c:cat>
            <c:strRef>
              <c:f>'vinicio 6mayo2013'!$A$92:$A$94</c:f>
              <c:strCache>
                <c:ptCount val="3"/>
                <c:pt idx="0">
                  <c:v>Mecánico   </c:v>
                </c:pt>
                <c:pt idx="1">
                  <c:v>Paraquat   </c:v>
                </c:pt>
                <c:pt idx="2">
                  <c:v>Glifosato  </c:v>
                </c:pt>
              </c:strCache>
            </c:strRef>
          </c:cat>
          <c:val>
            <c:numRef>
              <c:f>'vinicio 6mayo2013'!$B$92:$B$94</c:f>
              <c:numCache>
                <c:formatCode>General</c:formatCode>
                <c:ptCount val="3"/>
                <c:pt idx="0">
                  <c:v>947.32999999999947</c:v>
                </c:pt>
                <c:pt idx="1">
                  <c:v>881.67000000000053</c:v>
                </c:pt>
                <c:pt idx="2">
                  <c:v>455.67</c:v>
                </c:pt>
              </c:numCache>
            </c:numRef>
          </c:val>
        </c:ser>
        <c:gapWidth val="31"/>
        <c:axId val="86067072"/>
        <c:axId val="86085632"/>
      </c:barChart>
      <c:catAx>
        <c:axId val="86067072"/>
        <c:scaling>
          <c:orientation val="minMax"/>
        </c:scaling>
        <c:axPos val="b"/>
        <c:title>
          <c:tx>
            <c:rich>
              <a:bodyPr/>
              <a:lstStyle/>
              <a:p>
                <a:pPr>
                  <a:defRPr lang="es-ES" b="0"/>
                </a:pPr>
                <a:r>
                  <a:rPr lang="es-ES" b="0"/>
                  <a:t>Tratamientos</a:t>
                </a:r>
              </a:p>
            </c:rich>
          </c:tx>
        </c:title>
        <c:majorTickMark val="none"/>
        <c:tickLblPos val="nextTo"/>
        <c:txPr>
          <a:bodyPr/>
          <a:lstStyle/>
          <a:p>
            <a:pPr>
              <a:defRPr lang="es-ES"/>
            </a:pPr>
            <a:endParaRPr lang="es-ES"/>
          </a:p>
        </c:txPr>
        <c:crossAx val="86085632"/>
        <c:crosses val="autoZero"/>
        <c:auto val="1"/>
        <c:lblAlgn val="ctr"/>
        <c:lblOffset val="100"/>
      </c:catAx>
      <c:valAx>
        <c:axId val="86085632"/>
        <c:scaling>
          <c:orientation val="minMax"/>
        </c:scaling>
        <c:axPos val="l"/>
        <c:title>
          <c:tx>
            <c:rich>
              <a:bodyPr/>
              <a:lstStyle/>
              <a:p>
                <a:pPr>
                  <a:defRPr lang="es-ES" b="0"/>
                </a:pPr>
                <a:r>
                  <a:rPr lang="es-ES" b="0"/>
                  <a:t>Población</a:t>
                </a:r>
                <a:r>
                  <a:rPr lang="es-ES" b="0" baseline="0"/>
                  <a:t> Trichoderma (UFC)</a:t>
                </a:r>
                <a:endParaRPr lang="es-ES" b="0"/>
              </a:p>
            </c:rich>
          </c:tx>
        </c:title>
        <c:numFmt formatCode="General" sourceLinked="1"/>
        <c:tickLblPos val="nextTo"/>
        <c:txPr>
          <a:bodyPr/>
          <a:lstStyle/>
          <a:p>
            <a:pPr>
              <a:defRPr lang="es-ES"/>
            </a:pPr>
            <a:endParaRPr lang="es-ES"/>
          </a:p>
        </c:txPr>
        <c:crossAx val="86067072"/>
        <c:crosses val="autoZero"/>
        <c:crossBetween val="between"/>
      </c:valAx>
    </c:plotArea>
    <c:plotVisOnly val="1"/>
    <c:dispBlanksAs val="gap"/>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'vinicio 6mayo2013'!$B$114</c:f>
              <c:strCache>
                <c:ptCount val="1"/>
                <c:pt idx="0">
                  <c:v>Población de Trichoderma (UFC)</c:v>
                </c:pt>
              </c:strCache>
            </c:strRef>
          </c:tx>
          <c:spPr>
            <a:solidFill>
              <a:schemeClr val="bg1">
                <a:lumMod val="85000"/>
              </a:schemeClr>
            </a:solidFill>
          </c:spPr>
          <c:dLbls>
            <c:dLbl>
              <c:idx val="0"/>
              <c:layout>
                <c:manualLayout>
                  <c:x val="0"/>
                  <c:y val="-8.7962962962963548E-2"/>
                </c:manualLayout>
              </c:layout>
              <c:showVal val="1"/>
            </c:dLbl>
            <c:dLbl>
              <c:idx val="1"/>
              <c:layout>
                <c:manualLayout>
                  <c:x val="-2.7777777777778811E-3"/>
                  <c:y val="-8.3333333333333343E-2"/>
                </c:manualLayout>
              </c:layout>
              <c:showVal val="1"/>
            </c:dLbl>
            <c:dLbl>
              <c:idx val="2"/>
              <c:layout>
                <c:manualLayout>
                  <c:x val="5.5555555555555558E-3"/>
                  <c:y val="-9.2592592592594766E-2"/>
                </c:manualLayout>
              </c:layout>
              <c:showVal val="1"/>
            </c:dLbl>
            <c:txPr>
              <a:bodyPr/>
              <a:lstStyle/>
              <a:p>
                <a:pPr>
                  <a:defRPr lang="es-ES"/>
                </a:pPr>
                <a:endParaRPr lang="es-ES"/>
              </a:p>
            </c:txPr>
            <c:showVal val="1"/>
          </c:dLbls>
          <c:errBars>
            <c:errBarType val="both"/>
            <c:errValType val="fixedVal"/>
            <c:val val="184"/>
          </c:errBars>
          <c:cat>
            <c:strRef>
              <c:f>'vinicio 6mayo2013'!$A$115:$A$117</c:f>
              <c:strCache>
                <c:ptCount val="3"/>
                <c:pt idx="0">
                  <c:v>Mecánico   </c:v>
                </c:pt>
                <c:pt idx="1">
                  <c:v>Paraquat   </c:v>
                </c:pt>
                <c:pt idx="2">
                  <c:v>Glifosato  </c:v>
                </c:pt>
              </c:strCache>
            </c:strRef>
          </c:cat>
          <c:val>
            <c:numRef>
              <c:f>'vinicio 6mayo2013'!$B$115:$B$117</c:f>
              <c:numCache>
                <c:formatCode>General</c:formatCode>
                <c:ptCount val="3"/>
                <c:pt idx="0">
                  <c:v>1120</c:v>
                </c:pt>
                <c:pt idx="1">
                  <c:v>1049</c:v>
                </c:pt>
                <c:pt idx="2">
                  <c:v>696.32999999999947</c:v>
                </c:pt>
              </c:numCache>
            </c:numRef>
          </c:val>
        </c:ser>
        <c:gapWidth val="31"/>
        <c:axId val="91619712"/>
        <c:axId val="91621632"/>
      </c:barChart>
      <c:catAx>
        <c:axId val="91619712"/>
        <c:scaling>
          <c:orientation val="minMax"/>
        </c:scaling>
        <c:axPos val="b"/>
        <c:title>
          <c:tx>
            <c:rich>
              <a:bodyPr/>
              <a:lstStyle/>
              <a:p>
                <a:pPr>
                  <a:defRPr lang="es-ES" b="0"/>
                </a:pPr>
                <a:r>
                  <a:rPr lang="es-ES" b="0"/>
                  <a:t>Tratamientos</a:t>
                </a:r>
              </a:p>
            </c:rich>
          </c:tx>
        </c:title>
        <c:majorTickMark val="none"/>
        <c:tickLblPos val="nextTo"/>
        <c:txPr>
          <a:bodyPr/>
          <a:lstStyle/>
          <a:p>
            <a:pPr>
              <a:defRPr lang="es-ES"/>
            </a:pPr>
            <a:endParaRPr lang="es-ES"/>
          </a:p>
        </c:txPr>
        <c:crossAx val="91621632"/>
        <c:crosses val="autoZero"/>
        <c:auto val="1"/>
        <c:lblAlgn val="ctr"/>
        <c:lblOffset val="100"/>
      </c:catAx>
      <c:valAx>
        <c:axId val="91621632"/>
        <c:scaling>
          <c:orientation val="minMax"/>
        </c:scaling>
        <c:axPos val="l"/>
        <c:title>
          <c:tx>
            <c:rich>
              <a:bodyPr/>
              <a:lstStyle/>
              <a:p>
                <a:pPr>
                  <a:defRPr lang="es-ES" b="0"/>
                </a:pPr>
                <a:r>
                  <a:rPr lang="es-ES" b="0"/>
                  <a:t>Población</a:t>
                </a:r>
                <a:r>
                  <a:rPr lang="es-ES" b="0" baseline="0"/>
                  <a:t> Trichoderma (UFC)</a:t>
                </a:r>
                <a:endParaRPr lang="es-ES" b="0"/>
              </a:p>
            </c:rich>
          </c:tx>
        </c:title>
        <c:numFmt formatCode="General" sourceLinked="1"/>
        <c:tickLblPos val="nextTo"/>
        <c:txPr>
          <a:bodyPr/>
          <a:lstStyle/>
          <a:p>
            <a:pPr>
              <a:defRPr lang="es-ES"/>
            </a:pPr>
            <a:endParaRPr lang="es-ES"/>
          </a:p>
        </c:txPr>
        <c:crossAx val="91619712"/>
        <c:crosses val="autoZero"/>
        <c:crossBetween val="between"/>
      </c:valAx>
    </c:plotArea>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'adevas fusarium'!$B$22</c:f>
              <c:strCache>
                <c:ptCount val="1"/>
                <c:pt idx="0">
                  <c:v>Medias</c:v>
                </c:pt>
              </c:strCache>
            </c:strRef>
          </c:tx>
          <c:spPr>
            <a:solidFill>
              <a:schemeClr val="bg1">
                <a:lumMod val="85000"/>
              </a:schemeClr>
            </a:solidFill>
          </c:spPr>
          <c:dLbls>
            <c:dLbl>
              <c:idx val="0"/>
              <c:layout>
                <c:manualLayout>
                  <c:x val="0"/>
                  <c:y val="-7.6361236751400594E-2"/>
                </c:manualLayout>
              </c:layout>
              <c:showVal val="1"/>
            </c:dLbl>
            <c:dLbl>
              <c:idx val="1"/>
              <c:layout>
                <c:manualLayout>
                  <c:x val="3.203386812236737E-3"/>
                  <c:y val="-8.2724673147350727E-2"/>
                </c:manualLayout>
              </c:layout>
              <c:showVal val="1"/>
            </c:dLbl>
            <c:dLbl>
              <c:idx val="2"/>
              <c:layout>
                <c:manualLayout>
                  <c:x val="-1.281354724894654E-2"/>
                  <c:y val="-8.2724673147350727E-2"/>
                </c:manualLayout>
              </c:layout>
              <c:showVal val="1"/>
            </c:dLbl>
            <c:txPr>
              <a:bodyPr/>
              <a:lstStyle/>
              <a:p>
                <a:pPr>
                  <a:defRPr lang="en-US"/>
                </a:pPr>
                <a:endParaRPr lang="es-ES"/>
              </a:p>
            </c:txPr>
            <c:showVal val="1"/>
          </c:dLbls>
          <c:errBars>
            <c:errBarType val="both"/>
            <c:errValType val="stdErr"/>
          </c:errBars>
          <c:cat>
            <c:strRef>
              <c:f>'adevas fusarium'!$A$23:$A$25</c:f>
              <c:strCache>
                <c:ptCount val="3"/>
                <c:pt idx="0">
                  <c:v>Glifosato   </c:v>
                </c:pt>
                <c:pt idx="1">
                  <c:v>Gramoxone   </c:v>
                </c:pt>
                <c:pt idx="2">
                  <c:v>Mecanico    </c:v>
                </c:pt>
              </c:strCache>
            </c:strRef>
          </c:cat>
          <c:val>
            <c:numRef>
              <c:f>'adevas fusarium'!$B$23:$B$25</c:f>
              <c:numCache>
                <c:formatCode>General</c:formatCode>
                <c:ptCount val="3"/>
                <c:pt idx="0">
                  <c:v>286.89999999999969</c:v>
                </c:pt>
                <c:pt idx="1">
                  <c:v>117.73</c:v>
                </c:pt>
                <c:pt idx="2">
                  <c:v>101.79</c:v>
                </c:pt>
              </c:numCache>
            </c:numRef>
          </c:val>
        </c:ser>
        <c:gapWidth val="70"/>
        <c:axId val="91658880"/>
        <c:axId val="91673344"/>
      </c:barChart>
      <c:catAx>
        <c:axId val="91658880"/>
        <c:scaling>
          <c:orientation val="minMax"/>
        </c:scaling>
        <c:axPos val="b"/>
        <c:title>
          <c:tx>
            <c:rich>
              <a:bodyPr/>
              <a:lstStyle/>
              <a:p>
                <a:pPr>
                  <a:defRPr lang="es-ES"/>
                </a:pPr>
                <a:r>
                  <a:rPr lang="en-US"/>
                  <a:t>Tratamientos</a:t>
                </a:r>
              </a:p>
            </c:rich>
          </c:tx>
        </c:title>
        <c:tickLblPos val="nextTo"/>
        <c:txPr>
          <a:bodyPr/>
          <a:lstStyle/>
          <a:p>
            <a:pPr>
              <a:defRPr lang="es-ES"/>
            </a:pPr>
            <a:endParaRPr lang="es-ES"/>
          </a:p>
        </c:txPr>
        <c:crossAx val="91673344"/>
        <c:crosses val="autoZero"/>
        <c:auto val="1"/>
        <c:lblAlgn val="ctr"/>
        <c:lblOffset val="100"/>
      </c:catAx>
      <c:valAx>
        <c:axId val="91673344"/>
        <c:scaling>
          <c:orientation val="minMax"/>
        </c:scaling>
        <c:axPos val="l"/>
        <c:title>
          <c:tx>
            <c:rich>
              <a:bodyPr rot="-5400000" vert="horz"/>
              <a:lstStyle/>
              <a:p>
                <a:pPr>
                  <a:defRPr lang="es-ES"/>
                </a:pPr>
                <a:r>
                  <a:rPr lang="en-US"/>
                  <a:t>Poblacion Fusarium UFC</a:t>
                </a:r>
              </a:p>
            </c:rich>
          </c:tx>
        </c:title>
        <c:numFmt formatCode="General" sourceLinked="1"/>
        <c:tickLblPos val="nextTo"/>
        <c:txPr>
          <a:bodyPr/>
          <a:lstStyle/>
          <a:p>
            <a:pPr>
              <a:defRPr lang="es-ES"/>
            </a:pPr>
            <a:endParaRPr lang="es-ES"/>
          </a:p>
        </c:txPr>
        <c:crossAx val="91658880"/>
        <c:crosses val="autoZero"/>
        <c:crossBetween val="between"/>
      </c:valAx>
      <c:spPr>
        <a:noFill/>
        <a:ln w="25400">
          <a:noFill/>
        </a:ln>
      </c:spPr>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'adevas fusarium'!$B$45</c:f>
              <c:strCache>
                <c:ptCount val="1"/>
                <c:pt idx="0">
                  <c:v>Medias</c:v>
                </c:pt>
              </c:strCache>
            </c:strRef>
          </c:tx>
          <c:spPr>
            <a:solidFill>
              <a:schemeClr val="bg1">
                <a:lumMod val="85000"/>
              </a:schemeClr>
            </a:solidFill>
          </c:spPr>
          <c:dLbls>
            <c:dLbl>
              <c:idx val="0"/>
              <c:layout>
                <c:manualLayout>
                  <c:x val="3.1127138183170843E-3"/>
                  <c:y val="-8.89947794401037E-2"/>
                </c:manualLayout>
              </c:layout>
              <c:showVal val="1"/>
            </c:dLbl>
            <c:dLbl>
              <c:idx val="1"/>
              <c:layout>
                <c:manualLayout>
                  <c:x val="0"/>
                  <c:y val="-9.3678715200109147E-2"/>
                </c:manualLayout>
              </c:layout>
              <c:showVal val="1"/>
            </c:dLbl>
            <c:dLbl>
              <c:idx val="2"/>
              <c:layout>
                <c:manualLayout>
                  <c:x val="0"/>
                  <c:y val="-9.3678715200109217E-2"/>
                </c:manualLayout>
              </c:layout>
              <c:showVal val="1"/>
            </c:dLbl>
            <c:txPr>
              <a:bodyPr/>
              <a:lstStyle/>
              <a:p>
                <a:pPr>
                  <a:defRPr lang="en-US"/>
                </a:pPr>
                <a:endParaRPr lang="es-ES"/>
              </a:p>
            </c:txPr>
            <c:showVal val="1"/>
          </c:dLbls>
          <c:errBars>
            <c:errBarType val="both"/>
            <c:errValType val="stdErr"/>
          </c:errBars>
          <c:cat>
            <c:strRef>
              <c:f>'adevas fusarium'!$A$46:$A$48</c:f>
              <c:strCache>
                <c:ptCount val="3"/>
                <c:pt idx="0">
                  <c:v>Glifosato   </c:v>
                </c:pt>
                <c:pt idx="1">
                  <c:v>Gramoxone   </c:v>
                </c:pt>
                <c:pt idx="2">
                  <c:v>Mecanico    </c:v>
                </c:pt>
              </c:strCache>
            </c:strRef>
          </c:cat>
          <c:val>
            <c:numRef>
              <c:f>'adevas fusarium'!$B$46:$B$48</c:f>
              <c:numCache>
                <c:formatCode>General</c:formatCode>
                <c:ptCount val="3"/>
                <c:pt idx="0">
                  <c:v>262.52999999999969</c:v>
                </c:pt>
                <c:pt idx="1">
                  <c:v>138.75</c:v>
                </c:pt>
                <c:pt idx="2">
                  <c:v>130.69999999999999</c:v>
                </c:pt>
              </c:numCache>
            </c:numRef>
          </c:val>
        </c:ser>
        <c:gapWidth val="40"/>
        <c:axId val="91726592"/>
        <c:axId val="91728512"/>
      </c:barChart>
      <c:catAx>
        <c:axId val="91726592"/>
        <c:scaling>
          <c:orientation val="minMax"/>
        </c:scaling>
        <c:axPos val="b"/>
        <c:title>
          <c:tx>
            <c:rich>
              <a:bodyPr/>
              <a:lstStyle/>
              <a:p>
                <a:pPr>
                  <a:defRPr lang="es-ES"/>
                </a:pPr>
                <a:r>
                  <a:rPr lang="en-US"/>
                  <a:t>Tratamientos</a:t>
                </a:r>
              </a:p>
            </c:rich>
          </c:tx>
        </c:title>
        <c:tickLblPos val="nextTo"/>
        <c:txPr>
          <a:bodyPr/>
          <a:lstStyle/>
          <a:p>
            <a:pPr>
              <a:defRPr lang="es-ES"/>
            </a:pPr>
            <a:endParaRPr lang="es-ES"/>
          </a:p>
        </c:txPr>
        <c:crossAx val="91728512"/>
        <c:crosses val="autoZero"/>
        <c:auto val="1"/>
        <c:lblAlgn val="ctr"/>
        <c:lblOffset val="100"/>
      </c:catAx>
      <c:valAx>
        <c:axId val="91728512"/>
        <c:scaling>
          <c:orientation val="minMax"/>
        </c:scaling>
        <c:axPos val="l"/>
        <c:title>
          <c:tx>
            <c:rich>
              <a:bodyPr rot="-5400000" vert="horz"/>
              <a:lstStyle/>
              <a:p>
                <a:pPr>
                  <a:defRPr lang="es-ES"/>
                </a:pPr>
                <a:r>
                  <a:rPr lang="en-US"/>
                  <a:t>Poblacion Fusarium UFC</a:t>
                </a:r>
              </a:p>
            </c:rich>
          </c:tx>
        </c:title>
        <c:numFmt formatCode="General" sourceLinked="1"/>
        <c:tickLblPos val="nextTo"/>
        <c:txPr>
          <a:bodyPr/>
          <a:lstStyle/>
          <a:p>
            <a:pPr>
              <a:defRPr lang="es-ES"/>
            </a:pPr>
            <a:endParaRPr lang="es-ES"/>
          </a:p>
        </c:txPr>
        <c:crossAx val="91726592"/>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'adevas fusarium'!$B$68</c:f>
              <c:strCache>
                <c:ptCount val="1"/>
                <c:pt idx="0">
                  <c:v>Medias</c:v>
                </c:pt>
              </c:strCache>
            </c:strRef>
          </c:tx>
          <c:spPr>
            <a:solidFill>
              <a:schemeClr val="bg1">
                <a:lumMod val="85000"/>
              </a:schemeClr>
            </a:solidFill>
          </c:spPr>
          <c:dLbls>
            <c:dLbl>
              <c:idx val="0"/>
              <c:layout>
                <c:manualLayout>
                  <c:x val="3.0441400304414509E-3"/>
                  <c:y val="-0.12069688671726136"/>
                </c:manualLayout>
              </c:layout>
              <c:showVal val="1"/>
            </c:dLbl>
            <c:dLbl>
              <c:idx val="1"/>
              <c:layout>
                <c:manualLayout>
                  <c:x val="3.0441400304414509E-3"/>
                  <c:y val="-0.12069688671726136"/>
                </c:manualLayout>
              </c:layout>
              <c:showVal val="1"/>
            </c:dLbl>
            <c:dLbl>
              <c:idx val="2"/>
              <c:layout>
                <c:manualLayout>
                  <c:x val="9.1324200913242767E-3"/>
                  <c:y val="-0.12874334583174726"/>
                </c:manualLayout>
              </c:layout>
              <c:showVal val="1"/>
            </c:dLbl>
            <c:txPr>
              <a:bodyPr/>
              <a:lstStyle/>
              <a:p>
                <a:pPr>
                  <a:defRPr lang="en-US"/>
                </a:pPr>
                <a:endParaRPr lang="es-ES"/>
              </a:p>
            </c:txPr>
            <c:showVal val="1"/>
          </c:dLbls>
          <c:errBars>
            <c:errBarType val="both"/>
            <c:errValType val="stdErr"/>
          </c:errBars>
          <c:cat>
            <c:strRef>
              <c:f>'adevas fusarium'!$A$69:$A$71</c:f>
              <c:strCache>
                <c:ptCount val="3"/>
                <c:pt idx="0">
                  <c:v>Glifosato   </c:v>
                </c:pt>
                <c:pt idx="1">
                  <c:v>Mecanico    </c:v>
                </c:pt>
                <c:pt idx="2">
                  <c:v>Gramoxone   </c:v>
                </c:pt>
              </c:strCache>
            </c:strRef>
          </c:cat>
          <c:val>
            <c:numRef>
              <c:f>'adevas fusarium'!$B$69:$B$71</c:f>
              <c:numCache>
                <c:formatCode>General</c:formatCode>
                <c:ptCount val="3"/>
                <c:pt idx="0">
                  <c:v>262.52999999999969</c:v>
                </c:pt>
                <c:pt idx="1">
                  <c:v>121.74000000000002</c:v>
                </c:pt>
                <c:pt idx="2">
                  <c:v>76.33</c:v>
                </c:pt>
              </c:numCache>
            </c:numRef>
          </c:val>
        </c:ser>
        <c:axId val="91823104"/>
        <c:axId val="91833472"/>
      </c:barChart>
      <c:catAx>
        <c:axId val="91823104"/>
        <c:scaling>
          <c:orientation val="minMax"/>
        </c:scaling>
        <c:axPos val="b"/>
        <c:title>
          <c:tx>
            <c:rich>
              <a:bodyPr/>
              <a:lstStyle/>
              <a:p>
                <a:pPr>
                  <a:defRPr lang="es-ES"/>
                </a:pPr>
                <a:r>
                  <a:rPr lang="en-US"/>
                  <a:t>Tratamientos</a:t>
                </a:r>
              </a:p>
            </c:rich>
          </c:tx>
        </c:title>
        <c:tickLblPos val="nextTo"/>
        <c:txPr>
          <a:bodyPr/>
          <a:lstStyle/>
          <a:p>
            <a:pPr>
              <a:defRPr lang="es-ES"/>
            </a:pPr>
            <a:endParaRPr lang="es-ES"/>
          </a:p>
        </c:txPr>
        <c:crossAx val="91833472"/>
        <c:crosses val="autoZero"/>
        <c:auto val="1"/>
        <c:lblAlgn val="ctr"/>
        <c:lblOffset val="100"/>
      </c:catAx>
      <c:valAx>
        <c:axId val="91833472"/>
        <c:scaling>
          <c:orientation val="minMax"/>
        </c:scaling>
        <c:axPos val="l"/>
        <c:title>
          <c:tx>
            <c:rich>
              <a:bodyPr rot="-5400000" vert="horz"/>
              <a:lstStyle/>
              <a:p>
                <a:pPr>
                  <a:defRPr lang="es-ES"/>
                </a:pPr>
                <a:r>
                  <a:rPr lang="en-US"/>
                  <a:t>Poblacion Fusarium UFC</a:t>
                </a:r>
              </a:p>
            </c:rich>
          </c:tx>
        </c:title>
        <c:numFmt formatCode="General" sourceLinked="1"/>
        <c:tickLblPos val="nextTo"/>
        <c:txPr>
          <a:bodyPr/>
          <a:lstStyle/>
          <a:p>
            <a:pPr>
              <a:defRPr lang="es-ES"/>
            </a:pPr>
            <a:endParaRPr lang="es-ES"/>
          </a:p>
        </c:txPr>
        <c:crossAx val="91823104"/>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strRef>
              <c:f>'adevas fusarium'!$B$91</c:f>
              <c:strCache>
                <c:ptCount val="1"/>
                <c:pt idx="0">
                  <c:v>Medias</c:v>
                </c:pt>
              </c:strCache>
            </c:strRef>
          </c:tx>
          <c:spPr>
            <a:solidFill>
              <a:schemeClr val="bg1">
                <a:lumMod val="85000"/>
              </a:schemeClr>
            </a:solidFill>
          </c:spPr>
          <c:dLbls>
            <c:dLbl>
              <c:idx val="0"/>
              <c:layout>
                <c:manualLayout>
                  <c:x val="3.0441400304414509E-3"/>
                  <c:y val="-0.11000154868322112"/>
                </c:manualLayout>
              </c:layout>
              <c:showVal val="1"/>
            </c:dLbl>
            <c:dLbl>
              <c:idx val="1"/>
              <c:layout>
                <c:manualLayout>
                  <c:x val="6.0882800608828124E-3"/>
                  <c:y val="-0.12760179647253619"/>
                </c:manualLayout>
              </c:layout>
              <c:showVal val="1"/>
            </c:dLbl>
            <c:dLbl>
              <c:idx val="2"/>
              <c:layout>
                <c:manualLayout>
                  <c:x val="3.0441400304414509E-3"/>
                  <c:y val="-0.11000154868322112"/>
                </c:manualLayout>
              </c:layout>
              <c:showVal val="1"/>
            </c:dLbl>
            <c:txPr>
              <a:bodyPr/>
              <a:lstStyle/>
              <a:p>
                <a:pPr>
                  <a:defRPr lang="en-US"/>
                </a:pPr>
                <a:endParaRPr lang="es-ES"/>
              </a:p>
            </c:txPr>
            <c:showVal val="1"/>
          </c:dLbls>
          <c:errBars>
            <c:errBarType val="both"/>
            <c:errValType val="stdErr"/>
          </c:errBars>
          <c:cat>
            <c:strRef>
              <c:f>'adevas fusarium'!$A$92:$A$94</c:f>
              <c:strCache>
                <c:ptCount val="3"/>
                <c:pt idx="0">
                  <c:v>Glifosato   </c:v>
                </c:pt>
                <c:pt idx="1">
                  <c:v>Mecanico    </c:v>
                </c:pt>
                <c:pt idx="2">
                  <c:v>Gramoxone   </c:v>
                </c:pt>
              </c:strCache>
            </c:strRef>
          </c:cat>
          <c:val>
            <c:numRef>
              <c:f>'adevas fusarium'!$B$92:$B$94</c:f>
              <c:numCache>
                <c:formatCode>General</c:formatCode>
                <c:ptCount val="3"/>
                <c:pt idx="0">
                  <c:v>457.74</c:v>
                </c:pt>
                <c:pt idx="1">
                  <c:v>199.15</c:v>
                </c:pt>
                <c:pt idx="2">
                  <c:v>186.22</c:v>
                </c:pt>
              </c:numCache>
            </c:numRef>
          </c:val>
        </c:ser>
        <c:axId val="91849856"/>
        <c:axId val="91851776"/>
      </c:barChart>
      <c:catAx>
        <c:axId val="91849856"/>
        <c:scaling>
          <c:orientation val="minMax"/>
        </c:scaling>
        <c:axPos val="b"/>
        <c:title>
          <c:tx>
            <c:rich>
              <a:bodyPr/>
              <a:lstStyle/>
              <a:p>
                <a:pPr>
                  <a:defRPr lang="es-ES"/>
                </a:pPr>
                <a:r>
                  <a:rPr lang="en-US"/>
                  <a:t>Tratamientos</a:t>
                </a:r>
              </a:p>
            </c:rich>
          </c:tx>
        </c:title>
        <c:tickLblPos val="nextTo"/>
        <c:txPr>
          <a:bodyPr/>
          <a:lstStyle/>
          <a:p>
            <a:pPr>
              <a:defRPr lang="es-ES"/>
            </a:pPr>
            <a:endParaRPr lang="es-ES"/>
          </a:p>
        </c:txPr>
        <c:crossAx val="91851776"/>
        <c:crosses val="autoZero"/>
        <c:auto val="1"/>
        <c:lblAlgn val="ctr"/>
        <c:lblOffset val="100"/>
      </c:catAx>
      <c:valAx>
        <c:axId val="91851776"/>
        <c:scaling>
          <c:orientation val="minMax"/>
        </c:scaling>
        <c:axPos val="l"/>
        <c:title>
          <c:tx>
            <c:rich>
              <a:bodyPr rot="-5400000" vert="horz"/>
              <a:lstStyle/>
              <a:p>
                <a:pPr>
                  <a:defRPr lang="es-ES"/>
                </a:pPr>
                <a:r>
                  <a:rPr lang="en-US"/>
                  <a:t>Poblacion Fusarium UFC</a:t>
                </a:r>
              </a:p>
            </c:rich>
          </c:tx>
        </c:title>
        <c:numFmt formatCode="General" sourceLinked="1"/>
        <c:tickLblPos val="nextTo"/>
        <c:txPr>
          <a:bodyPr/>
          <a:lstStyle/>
          <a:p>
            <a:pPr>
              <a:defRPr lang="es-ES"/>
            </a:pPr>
            <a:endParaRPr lang="es-ES"/>
          </a:p>
        </c:txPr>
        <c:crossAx val="91849856"/>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s-ES" smtClean="0"/>
              <a:t>Haga clic para modificar el estilo de título del patrón</a:t>
            </a:r>
            <a:endParaRPr kumimoji="0" lang="en-US"/>
          </a:p>
        </p:txBody>
      </p:sp>
      <p:sp>
        <p:nvSpPr>
          <p:cNvPr id="28" name="27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17" name="16 Marcador de pie de página"/>
          <p:cNvSpPr>
            <a:spLocks noGrp="1"/>
          </p:cNvSpPr>
          <p:nvPr>
            <p:ph type="ftr" sz="quarter" idx="11"/>
          </p:nvPr>
        </p:nvSpPr>
        <p:spPr/>
        <p:txBody>
          <a:bodyPr/>
          <a:lstStyle/>
          <a:p>
            <a:endParaRPr lang="en-US"/>
          </a:p>
        </p:txBody>
      </p:sp>
      <p:sp>
        <p:nvSpPr>
          <p:cNvPr id="29" name="28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
        <p:nvSpPr>
          <p:cNvPr id="9" name="8 Subtítulo"/>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a:xfrm>
            <a:off x="7924800" y="6416675"/>
            <a:ext cx="762000" cy="365125"/>
          </a:xfrm>
        </p:spPr>
        <p:txBody>
          <a:bodyPr/>
          <a:lstStyle/>
          <a:p>
            <a:fld id="{C5416D7F-ACC1-4558-8A03-7589259E6A52}" type="slidenum">
              <a:rPr lang="en-US" smtClean="0"/>
              <a:pPr/>
              <a:t>‹Nº›</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s-ES"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4" name="3 Marcador de texto"/>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ADFE998D-85EA-4D55-BAD3-71673A7F8146}" type="datetimeFigureOut">
              <a:rPr lang="en-US" smtClean="0"/>
              <a:pPr/>
              <a:t>10/30/2013</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C5416D7F-ACC1-4558-8A03-7589259E6A52}"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DFE998D-85EA-4D55-BAD3-71673A7F8146}" type="datetimeFigureOut">
              <a:rPr lang="en-US" smtClean="0"/>
              <a:pPr/>
              <a:t>10/30/2013</a:t>
            </a:fld>
            <a:endParaRPr lang="en-US"/>
          </a:p>
        </p:txBody>
      </p:sp>
      <p:sp>
        <p:nvSpPr>
          <p:cNvPr id="3" name="2 Marcador de pie de página"/>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22 Marcador de número de diapositiva"/>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5416D7F-ACC1-4558-8A03-7589259E6A52}" type="slidenum">
              <a:rPr lang="en-US" smtClean="0"/>
              <a:pPr/>
              <a:t>‹Nº›</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gooh.com/notas/efectos-sobre-la-salud-y-el-ambiente-de-herbicidas-que-contienen-glifosato-parte-i/"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www.rap-al.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143000" y="274638"/>
            <a:ext cx="7772400" cy="1143000"/>
          </a:xfrm>
        </p:spPr>
        <p:txBody>
          <a:bodyPr>
            <a:normAutofit/>
          </a:bodyPr>
          <a:lstStyle/>
          <a:p>
            <a:r>
              <a:rPr lang="en-US" sz="2400" dirty="0" smtClean="0"/>
              <a:t>M</a:t>
            </a:r>
            <a:r>
              <a:rPr lang="en-US" sz="2800" dirty="0" smtClean="0">
                <a:latin typeface="+mn-lt"/>
              </a:rPr>
              <a:t>AESTRIA EN SISTEMAS DE GESTION AMBIENTAL</a:t>
            </a:r>
            <a:endParaRPr lang="en-US" sz="2800" dirty="0">
              <a:latin typeface="+mn-lt"/>
            </a:endParaRPr>
          </a:p>
        </p:txBody>
      </p:sp>
      <p:sp>
        <p:nvSpPr>
          <p:cNvPr id="5" name="4 Marcador de contenido"/>
          <p:cNvSpPr>
            <a:spLocks noGrp="1"/>
          </p:cNvSpPr>
          <p:nvPr>
            <p:ph idx="1"/>
          </p:nvPr>
        </p:nvSpPr>
        <p:spPr/>
        <p:txBody>
          <a:bodyPr>
            <a:noAutofit/>
          </a:bodyPr>
          <a:lstStyle/>
          <a:p>
            <a:pPr algn="ctr">
              <a:buNone/>
            </a:pPr>
            <a:r>
              <a:rPr lang="en-US" sz="2400" dirty="0" smtClean="0"/>
              <a:t>DEPARTAMENTO DE CIENCIAS DE LA TIERRA</a:t>
            </a:r>
          </a:p>
          <a:p>
            <a:pPr algn="ctr">
              <a:buNone/>
            </a:pPr>
            <a:r>
              <a:rPr lang="en-US" sz="2400" dirty="0" smtClean="0"/>
              <a:t>MAESTRIA EN SISTEMAS DE GESTION AMBIENTAL</a:t>
            </a:r>
          </a:p>
          <a:p>
            <a:pPr algn="ctr">
              <a:buNone/>
            </a:pPr>
            <a:endParaRPr lang="en-US" sz="2400" u="sng" dirty="0" smtClean="0"/>
          </a:p>
          <a:p>
            <a:pPr algn="ctr">
              <a:buNone/>
            </a:pPr>
            <a:r>
              <a:rPr lang="en-US" sz="2400" u="sng" dirty="0" smtClean="0"/>
              <a:t>TESIS</a:t>
            </a:r>
          </a:p>
          <a:p>
            <a:pPr algn="ctr">
              <a:buNone/>
            </a:pPr>
            <a:r>
              <a:rPr lang="en-US" sz="2400" dirty="0" smtClean="0"/>
              <a:t>“EVALUACION DE POBLACIONES DE </a:t>
            </a:r>
            <a:r>
              <a:rPr lang="en-US" sz="2400" i="1" dirty="0" err="1" smtClean="0"/>
              <a:t>Trichoderma</a:t>
            </a:r>
            <a:r>
              <a:rPr lang="en-US" sz="2400" i="1" dirty="0" smtClean="0"/>
              <a:t> spp</a:t>
            </a:r>
            <a:r>
              <a:rPr lang="en-US" sz="2400" dirty="0" smtClean="0"/>
              <a:t>. </a:t>
            </a:r>
            <a:r>
              <a:rPr lang="en-US" sz="2400" i="1" dirty="0" err="1" smtClean="0"/>
              <a:t>Paecylomices</a:t>
            </a:r>
            <a:r>
              <a:rPr lang="en-US" sz="2400" i="1" dirty="0" smtClean="0"/>
              <a:t> l. y </a:t>
            </a:r>
            <a:r>
              <a:rPr lang="en-US" sz="2400" i="1" dirty="0" err="1" smtClean="0"/>
              <a:t>Monilliopthera</a:t>
            </a:r>
            <a:r>
              <a:rPr lang="en-US" sz="2400" i="1" dirty="0" smtClean="0"/>
              <a:t> r.</a:t>
            </a:r>
            <a:r>
              <a:rPr lang="en-US" sz="2400" dirty="0" smtClean="0"/>
              <a:t> EN SUELOS TRATADOS CON HERBICIDAS EN EL CULTIVO DEL CACAO”</a:t>
            </a:r>
          </a:p>
          <a:p>
            <a:pPr algn="ctr">
              <a:buNone/>
            </a:pPr>
            <a:endParaRPr lang="en-US" sz="2400" dirty="0" smtClean="0"/>
          </a:p>
          <a:p>
            <a:pPr algn="ctr">
              <a:buNone/>
            </a:pPr>
            <a:r>
              <a:rPr lang="en-US" sz="2400" dirty="0" smtClean="0"/>
              <a:t>AUTOR: ING. PATRICIO VACA PAZMI</a:t>
            </a:r>
            <a:r>
              <a:rPr lang="es-ES" sz="2400" dirty="0" smtClean="0"/>
              <a:t>Ñ</a:t>
            </a:r>
            <a:r>
              <a:rPr lang="en-US" sz="2400" dirty="0" smtClean="0"/>
              <a:t>O</a:t>
            </a:r>
          </a:p>
          <a:p>
            <a:pPr algn="ctr">
              <a:buNone/>
            </a:pPr>
            <a:endParaRPr lang="en-US" sz="2400" dirty="0" smtClean="0"/>
          </a:p>
          <a:p>
            <a:pPr algn="ctr">
              <a:buNone/>
            </a:pPr>
            <a:r>
              <a:rPr lang="en-US" sz="2400" dirty="0" smtClean="0"/>
              <a:t>2013</a:t>
            </a:r>
            <a:endParaRPr lang="en-US" sz="2400" dirty="0"/>
          </a:p>
        </p:txBody>
      </p:sp>
      <p:pic>
        <p:nvPicPr>
          <p:cNvPr id="6" name="5 Imagen" descr="H:\UDE\Logo\UFA.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457200" y="914400"/>
            <a:ext cx="2438400" cy="6096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47500" lnSpcReduction="20000"/>
          </a:bodyPr>
          <a:lstStyle/>
          <a:p>
            <a:pPr>
              <a:buNone/>
            </a:pPr>
            <a:r>
              <a:rPr lang="es-AR" sz="3800" b="1" dirty="0"/>
              <a:t>Justificación e importancia</a:t>
            </a:r>
            <a:endParaRPr lang="en-US" sz="3800" b="1" dirty="0"/>
          </a:p>
          <a:p>
            <a:pPr>
              <a:buNone/>
            </a:pPr>
            <a:endParaRPr lang="en-US" dirty="0"/>
          </a:p>
          <a:p>
            <a:pPr algn="just"/>
            <a:r>
              <a:rPr lang="es-AR" sz="3300" dirty="0" smtClean="0"/>
              <a:t>El impacto ambiental de los </a:t>
            </a:r>
            <a:r>
              <a:rPr lang="es-AR" sz="3300" dirty="0"/>
              <a:t>herbicidas </a:t>
            </a:r>
            <a:r>
              <a:rPr lang="es-AR" sz="3300" dirty="0" smtClean="0"/>
              <a:t>hacia los cultivos afecta </a:t>
            </a:r>
            <a:r>
              <a:rPr lang="es-AR" sz="3300" dirty="0"/>
              <a:t>la actividad microbiana del </a:t>
            </a:r>
            <a:r>
              <a:rPr lang="es-AR" sz="3300" dirty="0" smtClean="0"/>
              <a:t>suelo; esto llega también a ciertos tipos de algas, musgos y líquenes que son parte importante en la vida del suelo (</a:t>
            </a:r>
            <a:r>
              <a:rPr lang="es-MX" sz="3300" dirty="0" err="1" smtClean="0"/>
              <a:t>Anzules</a:t>
            </a:r>
            <a:r>
              <a:rPr lang="es-MX" sz="3300" dirty="0" smtClean="0"/>
              <a:t>, y Vaca, 2008)</a:t>
            </a:r>
            <a:r>
              <a:rPr lang="es-AR" sz="3300" dirty="0" smtClean="0"/>
              <a:t>.</a:t>
            </a:r>
          </a:p>
          <a:p>
            <a:pPr algn="just"/>
            <a:r>
              <a:rPr lang="es-AR" sz="3300" dirty="0" smtClean="0"/>
              <a:t> I</a:t>
            </a:r>
            <a:r>
              <a:rPr lang="es-EC" sz="3300" dirty="0" err="1" smtClean="0"/>
              <a:t>nvestigaciones</a:t>
            </a:r>
            <a:r>
              <a:rPr lang="es-EC" sz="3300" dirty="0" smtClean="0"/>
              <a:t> realizadas demuestran que el uso de herbicidas produce  efectos sobre la biomasa microbiana y las actividades enzimáticas del suelo.</a:t>
            </a:r>
            <a:endParaRPr lang="en-US" sz="3300" dirty="0" smtClean="0"/>
          </a:p>
          <a:p>
            <a:pPr algn="just"/>
            <a:r>
              <a:rPr lang="es-AR" sz="3300" dirty="0" smtClean="0"/>
              <a:t>El uso de herbicidas   erosiona el suelo,  las malezas son una capa protectora del suelo que evitan el arrastre que ocasionan las fuertes lluvias de los meses de Enero a Junio.</a:t>
            </a:r>
          </a:p>
          <a:p>
            <a:pPr algn="just"/>
            <a:r>
              <a:rPr lang="es-EC" sz="3300" dirty="0" smtClean="0"/>
              <a:t>Los microorganismos del suelo tienen enzimas que catalizan procesos en el ciclado de nutrientes y el crecimiento de las plantas; el efecto de los herbicidas sobre la biomasa microbiana y las actividades enzimáticas se    relacionaría directamente con la fertilidad del suelo Revista de la Ciencia del Suelo y Nutrición Vegetal, 2006 (RCSNV, 2006). </a:t>
            </a:r>
            <a:endParaRPr lang="en-US" sz="3300" dirty="0" smtClean="0"/>
          </a:p>
          <a:p>
            <a:pPr algn="just"/>
            <a:r>
              <a:rPr lang="es-AR" sz="3300" dirty="0" smtClean="0"/>
              <a:t>Por </a:t>
            </a:r>
            <a:r>
              <a:rPr lang="es-AR" sz="3300" dirty="0"/>
              <a:t>la influencia que </a:t>
            </a:r>
            <a:r>
              <a:rPr lang="es-AR" sz="3300" dirty="0" smtClean="0"/>
              <a:t>tienen los </a:t>
            </a:r>
            <a:r>
              <a:rPr lang="es-AR" sz="3300" dirty="0"/>
              <a:t>microorganismos </a:t>
            </a:r>
            <a:r>
              <a:rPr lang="es-AR" sz="3300" dirty="0" smtClean="0"/>
              <a:t>en </a:t>
            </a:r>
            <a:r>
              <a:rPr lang="es-AR" sz="3300" dirty="0"/>
              <a:t>la producción agrícola  es importante </a:t>
            </a:r>
            <a:r>
              <a:rPr lang="es-AR" sz="3300" dirty="0" smtClean="0"/>
              <a:t>evaluar sus </a:t>
            </a:r>
            <a:r>
              <a:rPr lang="es-AR" sz="3300" dirty="0"/>
              <a:t>poblaciones </a:t>
            </a:r>
            <a:r>
              <a:rPr lang="es-AR" sz="3300" dirty="0" smtClean="0"/>
              <a:t> </a:t>
            </a:r>
            <a:r>
              <a:rPr lang="es-AR" sz="3300" dirty="0"/>
              <a:t>en el </a:t>
            </a:r>
            <a:r>
              <a:rPr lang="es-AR" sz="3300" dirty="0" smtClean="0"/>
              <a:t>suelo, esto  proporciona  </a:t>
            </a:r>
            <a:r>
              <a:rPr lang="es-AR" sz="3300" dirty="0"/>
              <a:t>información de lo que </a:t>
            </a:r>
            <a:r>
              <a:rPr lang="es-AR" sz="3300" dirty="0" smtClean="0"/>
              <a:t>ocurre </a:t>
            </a:r>
            <a:r>
              <a:rPr lang="es-AR" sz="3300" dirty="0"/>
              <a:t>en el suelo </a:t>
            </a:r>
            <a:r>
              <a:rPr lang="es-AR" sz="3300" dirty="0" smtClean="0"/>
              <a:t>para </a:t>
            </a:r>
            <a:r>
              <a:rPr lang="es-AR" sz="3300" dirty="0"/>
              <a:t>mejorar el manejo </a:t>
            </a:r>
            <a:r>
              <a:rPr lang="es-AR" sz="3300" dirty="0" smtClean="0"/>
              <a:t>y los rendimientos para </a:t>
            </a:r>
            <a:r>
              <a:rPr lang="es-AR" sz="3300" dirty="0"/>
              <a:t>el productor.  </a:t>
            </a:r>
            <a:endParaRPr lang="en-US" sz="3300" dirty="0"/>
          </a:p>
          <a:p>
            <a:pPr algn="just"/>
            <a:r>
              <a:rPr lang="es-AR" sz="3300" dirty="0" smtClean="0"/>
              <a:t>Esta </a:t>
            </a:r>
            <a:r>
              <a:rPr lang="es-AR" sz="3300" dirty="0"/>
              <a:t>evaluación </a:t>
            </a:r>
            <a:r>
              <a:rPr lang="es-AR" sz="3300" dirty="0" smtClean="0"/>
              <a:t>brinda </a:t>
            </a:r>
            <a:r>
              <a:rPr lang="es-AR" sz="3300" dirty="0"/>
              <a:t>información  del impacto ambiental que los diferentes métodos de control de malezas ejercen sobre el suelo; </a:t>
            </a:r>
            <a:r>
              <a:rPr lang="es-AR" sz="3300" dirty="0" smtClean="0"/>
              <a:t>esto permitirá </a:t>
            </a:r>
            <a:r>
              <a:rPr lang="es-AR" sz="3300" dirty="0"/>
              <a:t>definir  estrategias para  mejorar el manejo del cultivo.  </a:t>
            </a:r>
            <a:endParaRPr lang="en-US" sz="3300" dirty="0"/>
          </a:p>
          <a:p>
            <a:pPr>
              <a:buNone/>
            </a:pPr>
            <a:endParaRPr lang="en-US" dirty="0"/>
          </a:p>
        </p:txBody>
      </p:sp>
      <p:pic>
        <p:nvPicPr>
          <p:cNvPr id="5" name="4 Imagen" descr="H:\UDE\Logo\UF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838200"/>
            <a:ext cx="2667000" cy="7387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55000" lnSpcReduction="20000"/>
          </a:bodyPr>
          <a:lstStyle/>
          <a:p>
            <a:pPr>
              <a:buNone/>
            </a:pPr>
            <a:r>
              <a:rPr lang="es-AR" b="1" dirty="0"/>
              <a:t>LOS TIPOS DE CONTROL DE MALEZAS</a:t>
            </a:r>
            <a:endParaRPr lang="en-US" b="1" dirty="0"/>
          </a:p>
          <a:p>
            <a:pPr>
              <a:buNone/>
            </a:pPr>
            <a:r>
              <a:rPr lang="es-AR" b="1" dirty="0"/>
              <a:t> </a:t>
            </a:r>
            <a:endParaRPr lang="en-US" b="1" dirty="0"/>
          </a:p>
          <a:p>
            <a:pPr>
              <a:buNone/>
            </a:pPr>
            <a:r>
              <a:rPr lang="es-AR" b="1" dirty="0" smtClean="0"/>
              <a:t> </a:t>
            </a:r>
            <a:r>
              <a:rPr lang="es-AR" b="1" dirty="0"/>
              <a:t>	EL CONTROL MECÁNICO </a:t>
            </a:r>
            <a:endParaRPr lang="en-US" b="1" dirty="0"/>
          </a:p>
          <a:p>
            <a:pPr>
              <a:buNone/>
            </a:pPr>
            <a:r>
              <a:rPr lang="es-ES" dirty="0"/>
              <a:t> </a:t>
            </a:r>
            <a:endParaRPr lang="en-US" dirty="0"/>
          </a:p>
          <a:p>
            <a:pPr algn="just">
              <a:buNone/>
            </a:pPr>
            <a:r>
              <a:rPr lang="es-ES" dirty="0"/>
              <a:t>     Este método </a:t>
            </a:r>
            <a:r>
              <a:rPr lang="es-ES" dirty="0" smtClean="0"/>
              <a:t>utiliza </a:t>
            </a:r>
            <a:r>
              <a:rPr lang="es-ES" dirty="0"/>
              <a:t>maquinaria </a:t>
            </a:r>
            <a:r>
              <a:rPr lang="es-ES" dirty="0" smtClean="0"/>
              <a:t> y </a:t>
            </a:r>
            <a:r>
              <a:rPr lang="es-ES" dirty="0"/>
              <a:t>reduce </a:t>
            </a:r>
            <a:r>
              <a:rPr lang="es-ES" dirty="0" smtClean="0"/>
              <a:t> el </a:t>
            </a:r>
            <a:r>
              <a:rPr lang="es-ES" dirty="0"/>
              <a:t>volumen aéreo de las malezas, </a:t>
            </a:r>
            <a:r>
              <a:rPr lang="es-ES" dirty="0" smtClean="0"/>
              <a:t>dejando </a:t>
            </a:r>
            <a:r>
              <a:rPr lang="es-ES" dirty="0"/>
              <a:t>en el suelo </a:t>
            </a:r>
            <a:r>
              <a:rPr lang="es-ES" dirty="0" smtClean="0"/>
              <a:t>abundantes raíces  </a:t>
            </a:r>
            <a:r>
              <a:rPr lang="es-ES" dirty="0"/>
              <a:t>que permite a las malezas recuperarse rápidamente. </a:t>
            </a:r>
            <a:endParaRPr lang="en-US" dirty="0"/>
          </a:p>
          <a:p>
            <a:pPr algn="just">
              <a:buNone/>
            </a:pPr>
            <a:r>
              <a:rPr lang="es-ES" dirty="0"/>
              <a:t> </a:t>
            </a:r>
            <a:endParaRPr lang="en-US" dirty="0"/>
          </a:p>
          <a:p>
            <a:pPr algn="just">
              <a:buNone/>
            </a:pPr>
            <a:r>
              <a:rPr lang="es-ES" dirty="0"/>
              <a:t>     </a:t>
            </a:r>
            <a:r>
              <a:rPr lang="es-ES" dirty="0" smtClean="0"/>
              <a:t>Su ventaja  es </a:t>
            </a:r>
            <a:r>
              <a:rPr lang="es-ES" dirty="0"/>
              <a:t>que el suelo </a:t>
            </a:r>
            <a:r>
              <a:rPr lang="es-ES" dirty="0" smtClean="0"/>
              <a:t>mantiene la </a:t>
            </a:r>
            <a:r>
              <a:rPr lang="es-ES" dirty="0"/>
              <a:t>materia orgánica, como resultado del secuestro de carbono, algo positivo para mejorar </a:t>
            </a:r>
            <a:r>
              <a:rPr lang="es-ES" dirty="0" smtClean="0"/>
              <a:t> </a:t>
            </a:r>
            <a:r>
              <a:rPr lang="es-ES" dirty="0"/>
              <a:t>las propiedades que controlan la productividad </a:t>
            </a:r>
            <a:r>
              <a:rPr lang="es-ES" dirty="0" smtClean="0"/>
              <a:t>como son: </a:t>
            </a:r>
            <a:r>
              <a:rPr lang="es-ES" dirty="0"/>
              <a:t>el contenido de materia orgánica, la vida microbiana, la estructura y </a:t>
            </a:r>
            <a:r>
              <a:rPr lang="es-ES" dirty="0" smtClean="0"/>
              <a:t> </a:t>
            </a:r>
            <a:r>
              <a:rPr lang="es-ES" dirty="0"/>
              <a:t>aireación del suelo y </a:t>
            </a:r>
            <a:r>
              <a:rPr lang="es-ES" dirty="0" smtClean="0"/>
              <a:t>un aumento </a:t>
            </a:r>
            <a:r>
              <a:rPr lang="es-ES" dirty="0"/>
              <a:t>de nutrientes disponibles </a:t>
            </a:r>
            <a:r>
              <a:rPr lang="es-ES" dirty="0" smtClean="0"/>
              <a:t>(</a:t>
            </a:r>
            <a:r>
              <a:rPr lang="es-ES" dirty="0"/>
              <a:t>Fisher y </a:t>
            </a:r>
            <a:r>
              <a:rPr lang="es-ES" dirty="0" err="1"/>
              <a:t>Binkley</a:t>
            </a:r>
            <a:r>
              <a:rPr lang="es-ES" dirty="0"/>
              <a:t>, 2000).</a:t>
            </a:r>
            <a:endParaRPr lang="en-US" dirty="0"/>
          </a:p>
          <a:p>
            <a:pPr algn="just">
              <a:buNone/>
            </a:pPr>
            <a:r>
              <a:rPr lang="es-ES" dirty="0"/>
              <a:t> </a:t>
            </a:r>
            <a:endParaRPr lang="en-US" dirty="0"/>
          </a:p>
          <a:p>
            <a:pPr algn="just">
              <a:buNone/>
            </a:pPr>
            <a:r>
              <a:rPr lang="es-AR" b="1" dirty="0" smtClean="0"/>
              <a:t>	EL </a:t>
            </a:r>
            <a:r>
              <a:rPr lang="es-AR" b="1" dirty="0"/>
              <a:t>CONTROL MANUAL </a:t>
            </a:r>
            <a:r>
              <a:rPr lang="es-AR" b="1" dirty="0" smtClean="0"/>
              <a:t> </a:t>
            </a:r>
            <a:endParaRPr lang="en-US" b="1" dirty="0"/>
          </a:p>
          <a:p>
            <a:pPr algn="just">
              <a:buNone/>
            </a:pPr>
            <a:r>
              <a:rPr lang="es-ES" dirty="0"/>
              <a:t> </a:t>
            </a:r>
            <a:endParaRPr lang="en-US" dirty="0"/>
          </a:p>
          <a:p>
            <a:pPr algn="just">
              <a:buNone/>
            </a:pPr>
            <a:r>
              <a:rPr lang="es-AR" dirty="0"/>
              <a:t>     Durante el primer año </a:t>
            </a:r>
            <a:r>
              <a:rPr lang="es-AR" dirty="0" smtClean="0"/>
              <a:t>del cultivo la </a:t>
            </a:r>
            <a:r>
              <a:rPr lang="es-AR" dirty="0"/>
              <a:t>labor más costosa y delicada es </a:t>
            </a:r>
            <a:r>
              <a:rPr lang="es-AR" dirty="0" smtClean="0"/>
              <a:t>el control </a:t>
            </a:r>
            <a:r>
              <a:rPr lang="es-AR" dirty="0"/>
              <a:t>de </a:t>
            </a:r>
            <a:r>
              <a:rPr lang="es-AR" dirty="0" smtClean="0"/>
              <a:t> malezas,  debe </a:t>
            </a:r>
            <a:r>
              <a:rPr lang="es-AR" dirty="0"/>
              <a:t>estar limpio </a:t>
            </a:r>
            <a:r>
              <a:rPr lang="es-AR" dirty="0" smtClean="0"/>
              <a:t> por </a:t>
            </a:r>
            <a:r>
              <a:rPr lang="es-AR" dirty="0"/>
              <a:t>lo menos un metro alrededor de cada planta, esto se consigue con </a:t>
            </a:r>
            <a:r>
              <a:rPr lang="es-AR" dirty="0" smtClean="0"/>
              <a:t>un promedio de  </a:t>
            </a:r>
            <a:r>
              <a:rPr lang="es-AR" dirty="0"/>
              <a:t>cinco </a:t>
            </a:r>
            <a:r>
              <a:rPr lang="es-AR" dirty="0" smtClean="0"/>
              <a:t>controles </a:t>
            </a:r>
            <a:r>
              <a:rPr lang="es-AR" dirty="0"/>
              <a:t>por año   (Enríquez, 2004).   </a:t>
            </a:r>
            <a:endParaRPr lang="en-US" dirty="0"/>
          </a:p>
          <a:p>
            <a:pPr>
              <a:buNone/>
            </a:pPr>
            <a:r>
              <a:rPr lang="es-AR" dirty="0"/>
              <a:t> </a:t>
            </a:r>
            <a:endParaRPr lang="en-US" dirty="0"/>
          </a:p>
          <a:p>
            <a:r>
              <a:rPr lang="es-AR" b="1" dirty="0" smtClean="0"/>
              <a:t>EL CONTROL QUIMICO</a:t>
            </a:r>
            <a:r>
              <a:rPr lang="es-AR" dirty="0" smtClean="0"/>
              <a:t> </a:t>
            </a:r>
            <a:endParaRPr lang="en-US" dirty="0" smtClean="0"/>
          </a:p>
          <a:p>
            <a:r>
              <a:rPr lang="es-AR" dirty="0" smtClean="0"/>
              <a:t>(INIAP 2010)  Recomienda usar glifosato en dosis de 1 a  1,5 litros/hectárea.</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ox(i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ox(in)">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7724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55000" lnSpcReduction="20000"/>
          </a:bodyPr>
          <a:lstStyle/>
          <a:p>
            <a:r>
              <a:rPr lang="en-US" b="1" dirty="0"/>
              <a:t> </a:t>
            </a:r>
            <a:r>
              <a:rPr lang="es-AR" b="1" dirty="0"/>
              <a:t>CLASIFICACIÓN DE LOS </a:t>
            </a:r>
            <a:r>
              <a:rPr lang="es-AR" b="1" dirty="0" smtClean="0"/>
              <a:t>HERBICIDAS</a:t>
            </a:r>
            <a:r>
              <a:rPr lang="es-AR" dirty="0"/>
              <a:t> </a:t>
            </a:r>
            <a:endParaRPr lang="en-US" dirty="0"/>
          </a:p>
          <a:p>
            <a:pPr>
              <a:buNone/>
            </a:pPr>
            <a:r>
              <a:rPr lang="es-AR" dirty="0"/>
              <a:t> </a:t>
            </a:r>
            <a:endParaRPr lang="en-US" dirty="0"/>
          </a:p>
          <a:p>
            <a:pPr algn="just"/>
            <a:r>
              <a:rPr lang="es-AR" dirty="0" smtClean="0"/>
              <a:t>Puede ser por </a:t>
            </a:r>
            <a:r>
              <a:rPr lang="es-AR" dirty="0"/>
              <a:t>su naturaleza química, </a:t>
            </a:r>
            <a:r>
              <a:rPr lang="es-AR" dirty="0" smtClean="0"/>
              <a:t>por el </a:t>
            </a:r>
            <a:r>
              <a:rPr lang="es-AR" dirty="0"/>
              <a:t>mecanismo de acción o </a:t>
            </a:r>
            <a:r>
              <a:rPr lang="es-AR" dirty="0" smtClean="0"/>
              <a:t>por su </a:t>
            </a:r>
            <a:r>
              <a:rPr lang="es-AR" dirty="0"/>
              <a:t>toxicidad; se clasifican en:</a:t>
            </a:r>
            <a:endParaRPr lang="en-US" dirty="0"/>
          </a:p>
          <a:p>
            <a:pPr algn="just">
              <a:buNone/>
            </a:pPr>
            <a:r>
              <a:rPr lang="es-AR" dirty="0"/>
              <a:t> </a:t>
            </a:r>
            <a:r>
              <a:rPr lang="es-AR" b="1" dirty="0"/>
              <a:t> </a:t>
            </a:r>
            <a:endParaRPr lang="en-US" b="1" dirty="0"/>
          </a:p>
          <a:p>
            <a:pPr algn="just"/>
            <a:r>
              <a:rPr lang="es-AR" b="1" dirty="0" smtClean="0"/>
              <a:t>Herbicidas </a:t>
            </a:r>
            <a:r>
              <a:rPr lang="es-AR" b="1" dirty="0"/>
              <a:t>residuales</a:t>
            </a:r>
            <a:endParaRPr lang="en-US" b="1" dirty="0"/>
          </a:p>
          <a:p>
            <a:pPr algn="just">
              <a:buNone/>
            </a:pPr>
            <a:r>
              <a:rPr lang="es-AR" dirty="0"/>
              <a:t> </a:t>
            </a:r>
            <a:endParaRPr lang="en-US" dirty="0"/>
          </a:p>
          <a:p>
            <a:pPr algn="just"/>
            <a:r>
              <a:rPr lang="es-AR" dirty="0" smtClean="0"/>
              <a:t>Se aplican </a:t>
            </a:r>
            <a:r>
              <a:rPr lang="es-AR" dirty="0"/>
              <a:t>sobre la tierra desnuda y </a:t>
            </a:r>
            <a:r>
              <a:rPr lang="es-AR" dirty="0" smtClean="0"/>
              <a:t>húmeda, forman </a:t>
            </a:r>
            <a:r>
              <a:rPr lang="es-AR" dirty="0"/>
              <a:t>una película que evita que las malezas que germinan puedan crecer. Dos aplicaciones al año </a:t>
            </a:r>
            <a:r>
              <a:rPr lang="es-AR" dirty="0" smtClean="0"/>
              <a:t>mantienen </a:t>
            </a:r>
            <a:r>
              <a:rPr lang="es-AR" dirty="0"/>
              <a:t>el suelo </a:t>
            </a:r>
            <a:r>
              <a:rPr lang="es-AR" dirty="0" smtClean="0"/>
              <a:t>libre </a:t>
            </a:r>
            <a:r>
              <a:rPr lang="es-AR" dirty="0"/>
              <a:t>de malezas </a:t>
            </a:r>
            <a:r>
              <a:rPr lang="es-AR" dirty="0" smtClean="0"/>
              <a:t>anuales, ej.  </a:t>
            </a:r>
            <a:r>
              <a:rPr lang="es-AR" dirty="0" err="1"/>
              <a:t>Afalón</a:t>
            </a:r>
            <a:r>
              <a:rPr lang="es-AR" dirty="0"/>
              <a:t>, </a:t>
            </a:r>
            <a:r>
              <a:rPr lang="es-AR" dirty="0" err="1" smtClean="0"/>
              <a:t>Diurón</a:t>
            </a:r>
            <a:endParaRPr lang="en-US" dirty="0" smtClean="0"/>
          </a:p>
          <a:p>
            <a:pPr algn="just">
              <a:buNone/>
            </a:pPr>
            <a:r>
              <a:rPr lang="es-AR" dirty="0"/>
              <a:t> </a:t>
            </a:r>
            <a:endParaRPr lang="en-US" dirty="0"/>
          </a:p>
          <a:p>
            <a:pPr algn="just"/>
            <a:r>
              <a:rPr lang="es-AR" b="1" dirty="0" smtClean="0"/>
              <a:t>Herbicidas </a:t>
            </a:r>
            <a:r>
              <a:rPr lang="es-AR" b="1" dirty="0"/>
              <a:t>sistémicos</a:t>
            </a:r>
            <a:endParaRPr lang="en-US" b="1" dirty="0"/>
          </a:p>
          <a:p>
            <a:pPr algn="just">
              <a:buNone/>
            </a:pPr>
            <a:r>
              <a:rPr lang="es-AR" b="1" dirty="0"/>
              <a:t> </a:t>
            </a:r>
            <a:endParaRPr lang="en-US" dirty="0"/>
          </a:p>
          <a:p>
            <a:pPr algn="just"/>
            <a:r>
              <a:rPr lang="es-AR" dirty="0" smtClean="0"/>
              <a:t>Se </a:t>
            </a:r>
            <a:r>
              <a:rPr lang="es-AR" dirty="0"/>
              <a:t>aplican sobre la </a:t>
            </a:r>
            <a:r>
              <a:rPr lang="es-AR" dirty="0" smtClean="0"/>
              <a:t>maleza, este  se moviliza por toda la planta a través de </a:t>
            </a:r>
            <a:r>
              <a:rPr lang="es-AR" dirty="0"/>
              <a:t>los haces </a:t>
            </a:r>
            <a:r>
              <a:rPr lang="es-AR" dirty="0" smtClean="0"/>
              <a:t>vasculares, ej.  El glifosato</a:t>
            </a:r>
            <a:r>
              <a:rPr lang="es-AR" dirty="0"/>
              <a:t>.</a:t>
            </a:r>
            <a:endParaRPr lang="en-US" dirty="0"/>
          </a:p>
          <a:p>
            <a:pPr algn="just"/>
            <a:r>
              <a:rPr lang="es-AR" b="1" dirty="0" smtClean="0"/>
              <a:t>Herbicidas </a:t>
            </a:r>
            <a:r>
              <a:rPr lang="es-AR" b="1" dirty="0"/>
              <a:t>selectivos</a:t>
            </a:r>
            <a:endParaRPr lang="en-US" dirty="0"/>
          </a:p>
          <a:p>
            <a:pPr algn="just">
              <a:buNone/>
            </a:pPr>
            <a:r>
              <a:rPr lang="es-AR" b="1" dirty="0"/>
              <a:t> </a:t>
            </a:r>
            <a:endParaRPr lang="en-US" dirty="0"/>
          </a:p>
          <a:p>
            <a:pPr algn="just"/>
            <a:r>
              <a:rPr lang="es-AR" dirty="0" smtClean="0"/>
              <a:t>Estos  </a:t>
            </a:r>
            <a:r>
              <a:rPr lang="es-AR" dirty="0"/>
              <a:t>respetan el cultivo deseado, </a:t>
            </a:r>
            <a:r>
              <a:rPr lang="es-AR" dirty="0" smtClean="0"/>
              <a:t>ej.  </a:t>
            </a:r>
            <a:r>
              <a:rPr lang="es-AR" dirty="0"/>
              <a:t>2-4 D </a:t>
            </a:r>
            <a:r>
              <a:rPr lang="es-AR" dirty="0" smtClean="0"/>
              <a:t>Amina.</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ox(i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ox(in)">
                                      <p:cBhvr>
                                        <p:cTn id="72"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55000" lnSpcReduction="20000"/>
          </a:bodyPr>
          <a:lstStyle/>
          <a:p>
            <a:r>
              <a:rPr lang="es-ES" b="1" dirty="0"/>
              <a:t>EFECTOS SOBRE LA SALUD Y EL AMBIENTE DEL GLIFOSATO</a:t>
            </a:r>
            <a:r>
              <a:rPr lang="es-ES" dirty="0"/>
              <a:t>  </a:t>
            </a:r>
            <a:endParaRPr lang="en-US" dirty="0"/>
          </a:p>
          <a:p>
            <a:r>
              <a:rPr lang="es-EC" b="1" u="sng" dirty="0" smtClean="0"/>
              <a:t>La </a:t>
            </a:r>
            <a:r>
              <a:rPr lang="es-EC" b="1" u="sng" dirty="0"/>
              <a:t>contaminación del suelo</a:t>
            </a:r>
            <a:r>
              <a:rPr lang="es-EC" b="1" dirty="0"/>
              <a:t> </a:t>
            </a:r>
            <a:endParaRPr lang="es-EC" b="1" dirty="0" smtClean="0"/>
          </a:p>
          <a:p>
            <a:pPr>
              <a:buNone/>
            </a:pPr>
            <a:endParaRPr lang="es-EC" b="1" dirty="0" smtClean="0"/>
          </a:p>
          <a:p>
            <a:r>
              <a:rPr lang="es-EC" sz="3200" dirty="0" smtClean="0"/>
              <a:t>Estudios  de la Facultad de Ciencias Agropecuarias de la Universidad de la Frontera en Chile y por la Universidad de </a:t>
            </a:r>
            <a:r>
              <a:rPr lang="es-EC" sz="3200" dirty="0" err="1" smtClean="0"/>
              <a:t>Vicosa</a:t>
            </a:r>
            <a:r>
              <a:rPr lang="es-EC" sz="3200" dirty="0" smtClean="0"/>
              <a:t> - Brasil determinaron la persistencia en suelos de los herbicidas.</a:t>
            </a:r>
          </a:p>
          <a:p>
            <a:pPr>
              <a:buNone/>
            </a:pPr>
            <a:endParaRPr lang="en-US" sz="3200" dirty="0" smtClean="0"/>
          </a:p>
          <a:p>
            <a:r>
              <a:rPr lang="es-EC" sz="3200" dirty="0" smtClean="0"/>
              <a:t>Varios investigadores afirman que el glifosato puede soltarse de las partículas pudiendo ser muy móvil en el suelo. (Cox 1995).</a:t>
            </a:r>
          </a:p>
          <a:p>
            <a:pPr>
              <a:buNone/>
            </a:pPr>
            <a:endParaRPr lang="en-US" sz="3200" dirty="0" smtClean="0"/>
          </a:p>
          <a:p>
            <a:pPr algn="just"/>
            <a:r>
              <a:rPr lang="es-EC" sz="3200" dirty="0" smtClean="0"/>
              <a:t>Las pérdidas por volatilización o foto-descomposición son insignificantes,  se descompone por microorganismos, se reporta una vida media en el suelo  de alrededor de 2 meses. Estudios de campo de la EPA indican que los residuos persisten al año siguiente.</a:t>
            </a:r>
          </a:p>
          <a:p>
            <a:pPr>
              <a:buNone/>
            </a:pPr>
            <a:endParaRPr lang="en-US" sz="3200" dirty="0"/>
          </a:p>
          <a:p>
            <a:pPr algn="just"/>
            <a:r>
              <a:rPr lang="es-EC" sz="3200" dirty="0" smtClean="0"/>
              <a:t>Según </a:t>
            </a:r>
            <a:r>
              <a:rPr lang="es-EC" sz="3200" dirty="0"/>
              <a:t>la EPA y otras fuentes, el glifosato que llega al suelo es fuertemente adsorbido, </a:t>
            </a:r>
            <a:r>
              <a:rPr lang="es-EC" sz="3200" dirty="0" smtClean="0"/>
              <a:t>siendo </a:t>
            </a:r>
            <a:r>
              <a:rPr lang="es-EC" sz="3200" dirty="0"/>
              <a:t>altamente soluble en agua, se considera  </a:t>
            </a:r>
            <a:r>
              <a:rPr lang="es-EC" sz="3200" dirty="0" smtClean="0"/>
              <a:t>casi </a:t>
            </a:r>
            <a:r>
              <a:rPr lang="es-EC" sz="3200" dirty="0"/>
              <a:t>inmóvil, permanece en las capas superiores del </a:t>
            </a:r>
            <a:r>
              <a:rPr lang="es-EC" sz="3200" dirty="0" smtClean="0"/>
              <a:t>suelo.</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ox(i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box(in)">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74638"/>
            <a:ext cx="77724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47500" lnSpcReduction="20000"/>
          </a:bodyPr>
          <a:lstStyle/>
          <a:p>
            <a:r>
              <a:rPr lang="es-EC" b="1" dirty="0"/>
              <a:t>Efectos en la salud</a:t>
            </a:r>
            <a:r>
              <a:rPr lang="es-EC" dirty="0"/>
              <a:t>.</a:t>
            </a:r>
            <a:endParaRPr lang="en-US" dirty="0"/>
          </a:p>
          <a:p>
            <a:pPr>
              <a:buNone/>
            </a:pPr>
            <a:r>
              <a:rPr lang="es-ES" dirty="0"/>
              <a:t> </a:t>
            </a:r>
            <a:endParaRPr lang="en-US" dirty="0"/>
          </a:p>
          <a:p>
            <a:pPr algn="just"/>
            <a:r>
              <a:rPr lang="es-ES" dirty="0" smtClean="0"/>
              <a:t>Los </a:t>
            </a:r>
            <a:r>
              <a:rPr lang="es-ES" dirty="0"/>
              <a:t>análisis de residuos de glifosato son complejos y costosos, </a:t>
            </a:r>
            <a:r>
              <a:rPr lang="es-ES" dirty="0" smtClean="0"/>
              <a:t> </a:t>
            </a:r>
            <a:r>
              <a:rPr lang="es-ES" dirty="0"/>
              <a:t>no son </a:t>
            </a:r>
            <a:r>
              <a:rPr lang="es-ES" dirty="0" smtClean="0"/>
              <a:t> rutinarios;  </a:t>
            </a:r>
            <a:r>
              <a:rPr lang="es-ES" dirty="0"/>
              <a:t>investigaciones </a:t>
            </a:r>
            <a:r>
              <a:rPr lang="es-ES" dirty="0" smtClean="0"/>
              <a:t>demuestran </a:t>
            </a:r>
            <a:r>
              <a:rPr lang="es-ES" dirty="0"/>
              <a:t>que el glifosato </a:t>
            </a:r>
            <a:r>
              <a:rPr lang="es-ES" dirty="0" smtClean="0"/>
              <a:t>lo absorbe  la planta;  han </a:t>
            </a:r>
            <a:r>
              <a:rPr lang="es-ES" dirty="0"/>
              <a:t>encontrado residuos </a:t>
            </a:r>
            <a:r>
              <a:rPr lang="es-ES" dirty="0" smtClean="0"/>
              <a:t>en </a:t>
            </a:r>
            <a:r>
              <a:rPr lang="es-ES" dirty="0"/>
              <a:t>fresas, </a:t>
            </a:r>
            <a:r>
              <a:rPr lang="es-ES" dirty="0" smtClean="0"/>
              <a:t>moras, </a:t>
            </a:r>
            <a:r>
              <a:rPr lang="es-ES" dirty="0"/>
              <a:t>frambuesas, lechugas, zanahoria, </a:t>
            </a:r>
            <a:r>
              <a:rPr lang="es-ES" dirty="0" smtClean="0"/>
              <a:t> cebada, y  </a:t>
            </a:r>
            <a:r>
              <a:rPr lang="es-ES" dirty="0"/>
              <a:t>en cultivos  sembrados un año después de que el glifosato fue aplicado.</a:t>
            </a:r>
            <a:endParaRPr lang="en-US" dirty="0"/>
          </a:p>
          <a:p>
            <a:pPr algn="just">
              <a:buNone/>
            </a:pPr>
            <a:r>
              <a:rPr lang="es-ES" dirty="0"/>
              <a:t> </a:t>
            </a:r>
            <a:endParaRPr lang="en-US" dirty="0"/>
          </a:p>
          <a:p>
            <a:pPr algn="just"/>
            <a:r>
              <a:rPr lang="es-ES" dirty="0" smtClean="0"/>
              <a:t>El </a:t>
            </a:r>
            <a:r>
              <a:rPr lang="es-ES" dirty="0"/>
              <a:t>glifosato deja residuos significativos en el grano según la OMS, en el salvado grueso del trigo los residuos del compuesto originario aumentaban de 1,2 a 2,3 el factor de concentración del grano (FAO/OMS. 1996).</a:t>
            </a:r>
            <a:endParaRPr lang="en-US" dirty="0"/>
          </a:p>
          <a:p>
            <a:pPr algn="just">
              <a:buNone/>
            </a:pPr>
            <a:r>
              <a:rPr lang="es-ES" dirty="0"/>
              <a:t> </a:t>
            </a:r>
            <a:endParaRPr lang="en-US" dirty="0"/>
          </a:p>
          <a:p>
            <a:pPr algn="just"/>
            <a:r>
              <a:rPr lang="es-ES" dirty="0" smtClean="0"/>
              <a:t>Al </a:t>
            </a:r>
            <a:r>
              <a:rPr lang="es-ES" dirty="0"/>
              <a:t>glifosato se le </a:t>
            </a:r>
            <a:r>
              <a:rPr lang="es-ES" dirty="0" smtClean="0"/>
              <a:t>atribuyen  </a:t>
            </a:r>
            <a:r>
              <a:rPr lang="es-ES" dirty="0"/>
              <a:t>síntomas de toxicidad aguda, </a:t>
            </a:r>
            <a:r>
              <a:rPr lang="es-ES" dirty="0" smtClean="0"/>
              <a:t>daños oculares, estomacales, alergias, afecciones respiratorias , irritaciones dérmicas,  </a:t>
            </a:r>
            <a:r>
              <a:rPr lang="es-ES" dirty="0"/>
              <a:t>mayor frecuencia de aborto, </a:t>
            </a:r>
            <a:r>
              <a:rPr lang="es-ES" dirty="0" smtClean="0"/>
              <a:t>afección del </a:t>
            </a:r>
            <a:r>
              <a:rPr lang="es-ES" dirty="0"/>
              <a:t>sistema </a:t>
            </a:r>
            <a:r>
              <a:rPr lang="es-ES" dirty="0" smtClean="0"/>
              <a:t>nervioso. </a:t>
            </a:r>
            <a:endParaRPr lang="en-US" dirty="0"/>
          </a:p>
          <a:p>
            <a:pPr algn="just">
              <a:buNone/>
            </a:pPr>
            <a:r>
              <a:rPr lang="es-ES" dirty="0"/>
              <a:t> </a:t>
            </a:r>
            <a:endParaRPr lang="en-US" dirty="0"/>
          </a:p>
          <a:p>
            <a:pPr algn="just"/>
            <a:r>
              <a:rPr lang="es-ES" dirty="0" smtClean="0"/>
              <a:t>La </a:t>
            </a:r>
            <a:r>
              <a:rPr lang="es-ES" dirty="0"/>
              <a:t>OMS, describe efectos </a:t>
            </a:r>
            <a:r>
              <a:rPr lang="es-ES" dirty="0" smtClean="0"/>
              <a:t>serios</a:t>
            </a:r>
            <a:r>
              <a:rPr lang="es-ES" dirty="0"/>
              <a:t>; en </a:t>
            </a:r>
            <a:r>
              <a:rPr lang="es-ES" dirty="0" smtClean="0"/>
              <a:t>estudios </a:t>
            </a:r>
            <a:r>
              <a:rPr lang="es-ES" dirty="0"/>
              <a:t>con conejos, calificándoles como </a:t>
            </a:r>
            <a:r>
              <a:rPr lang="es-ES" dirty="0" smtClean="0"/>
              <a:t> extremadamente </a:t>
            </a:r>
            <a:r>
              <a:rPr lang="es-ES" dirty="0"/>
              <a:t>irritantes. </a:t>
            </a:r>
            <a:endParaRPr lang="en-US" dirty="0"/>
          </a:p>
          <a:p>
            <a:pPr algn="just">
              <a:buNone/>
            </a:pPr>
            <a:r>
              <a:rPr lang="es-ES" dirty="0"/>
              <a:t> </a:t>
            </a:r>
            <a:endParaRPr lang="en-US" dirty="0"/>
          </a:p>
          <a:p>
            <a:pPr algn="just"/>
            <a:r>
              <a:rPr lang="es-ES" dirty="0" smtClean="0"/>
              <a:t>País</a:t>
            </a:r>
            <a:r>
              <a:rPr lang="es-ES" dirty="0"/>
              <a:t>, M. (2002)  Indica que el </a:t>
            </a:r>
            <a:r>
              <a:rPr lang="es-ES" dirty="0" err="1" smtClean="0"/>
              <a:t>i.a.</a:t>
            </a:r>
            <a:r>
              <a:rPr lang="es-ES" dirty="0" smtClean="0"/>
              <a:t> del </a:t>
            </a:r>
            <a:r>
              <a:rPr lang="es-ES" dirty="0"/>
              <a:t>glifosato </a:t>
            </a:r>
            <a:r>
              <a:rPr lang="es-ES" dirty="0" smtClean="0"/>
              <a:t> </a:t>
            </a:r>
            <a:r>
              <a:rPr lang="es-ES" dirty="0"/>
              <a:t>clasifica como extremadamente </a:t>
            </a:r>
            <a:r>
              <a:rPr lang="es-ES" dirty="0" smtClean="0"/>
              <a:t>tóxico; Categoría </a:t>
            </a:r>
            <a:r>
              <a:rPr lang="es-ES" dirty="0"/>
              <a:t>I. </a:t>
            </a:r>
            <a:endParaRPr lang="en-US" dirty="0"/>
          </a:p>
          <a:p>
            <a:pPr algn="just">
              <a:buNone/>
            </a:pPr>
            <a:r>
              <a:rPr lang="es-ES" dirty="0"/>
              <a:t> </a:t>
            </a:r>
            <a:endParaRPr lang="en-US" dirty="0"/>
          </a:p>
          <a:p>
            <a:pPr algn="just"/>
            <a:r>
              <a:rPr lang="es-EC" dirty="0"/>
              <a:t/>
            </a:r>
            <a:br>
              <a:rPr lang="es-EC" dirty="0"/>
            </a:br>
            <a:r>
              <a:rPr lang="es-EC" dirty="0" smtClean="0"/>
              <a:t>Es </a:t>
            </a:r>
            <a:r>
              <a:rPr lang="es-EC" dirty="0"/>
              <a:t>importante anotar que hasta el advenimiento de los cultivos transgénicos tolerantes al glifosato, el límite máximo de glifosato residual en soya establecido en E.U. y Europa era de 0,1 </a:t>
            </a:r>
            <a:r>
              <a:rPr lang="es-EC" dirty="0" smtClean="0"/>
              <a:t>mg/kg. Y desde 1996, es  </a:t>
            </a:r>
            <a:r>
              <a:rPr lang="es-EC" dirty="0"/>
              <a:t>20 </a:t>
            </a:r>
            <a:r>
              <a:rPr lang="es-EC" dirty="0" smtClean="0"/>
              <a:t>mg/Kg.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ox(i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85000" lnSpcReduction="10000"/>
          </a:bodyPr>
          <a:lstStyle/>
          <a:p>
            <a:r>
              <a:rPr lang="es-EC" b="1" dirty="0"/>
              <a:t>Efectos en </a:t>
            </a:r>
            <a:r>
              <a:rPr lang="es-EC" b="1" dirty="0" smtClean="0"/>
              <a:t>animales</a:t>
            </a:r>
            <a:r>
              <a:rPr lang="es-EC" dirty="0" smtClean="0"/>
              <a:t>.</a:t>
            </a:r>
          </a:p>
          <a:p>
            <a:pPr algn="just">
              <a:buNone/>
            </a:pPr>
            <a:endParaRPr lang="en-US" dirty="0"/>
          </a:p>
          <a:p>
            <a:pPr algn="just"/>
            <a:r>
              <a:rPr lang="es-EC" dirty="0" smtClean="0"/>
              <a:t>El </a:t>
            </a:r>
            <a:r>
              <a:rPr lang="es-EC" dirty="0"/>
              <a:t>glifosato es tóxico para </a:t>
            </a:r>
            <a:r>
              <a:rPr lang="es-EC" dirty="0" smtClean="0"/>
              <a:t>los </a:t>
            </a:r>
            <a:r>
              <a:rPr lang="es-EC" dirty="0"/>
              <a:t>animales, </a:t>
            </a:r>
            <a:r>
              <a:rPr lang="es-EC" dirty="0" smtClean="0"/>
              <a:t>altera </a:t>
            </a:r>
            <a:r>
              <a:rPr lang="es-EC" dirty="0"/>
              <a:t>funciones </a:t>
            </a:r>
            <a:r>
              <a:rPr lang="es-EC" dirty="0" smtClean="0"/>
              <a:t>vitales, calidad </a:t>
            </a:r>
            <a:r>
              <a:rPr lang="es-EC" dirty="0"/>
              <a:t>de esperma, y afección a órganos vitales. </a:t>
            </a:r>
            <a:endParaRPr lang="en-US" dirty="0"/>
          </a:p>
          <a:p>
            <a:pPr algn="just"/>
            <a:r>
              <a:rPr lang="es-EC" dirty="0" smtClean="0"/>
              <a:t>En </a:t>
            </a:r>
            <a:r>
              <a:rPr lang="es-EC" dirty="0"/>
              <a:t>Nueva Zelanda </a:t>
            </a:r>
            <a:r>
              <a:rPr lang="es-EC" dirty="0" smtClean="0"/>
              <a:t>se mostró </a:t>
            </a:r>
            <a:r>
              <a:rPr lang="es-EC" dirty="0"/>
              <a:t>que el glifosato afecta </a:t>
            </a:r>
            <a:r>
              <a:rPr lang="es-EC" dirty="0" smtClean="0"/>
              <a:t> </a:t>
            </a:r>
            <a:r>
              <a:rPr lang="es-EC" dirty="0"/>
              <a:t>el desarrollo y </a:t>
            </a:r>
            <a:r>
              <a:rPr lang="es-EC" dirty="0" smtClean="0"/>
              <a:t> </a:t>
            </a:r>
            <a:r>
              <a:rPr lang="es-EC" dirty="0"/>
              <a:t>sobrevivencia de </a:t>
            </a:r>
            <a:r>
              <a:rPr lang="es-EC" dirty="0" smtClean="0"/>
              <a:t> </a:t>
            </a:r>
            <a:r>
              <a:rPr lang="es-EC" dirty="0"/>
              <a:t>las lombrices </a:t>
            </a:r>
            <a:r>
              <a:rPr lang="es-EC" dirty="0" smtClean="0"/>
              <a:t>en </a:t>
            </a:r>
            <a:r>
              <a:rPr lang="es-EC" dirty="0"/>
              <a:t>sus suelos agrícolas. Aplicaciones </a:t>
            </a:r>
            <a:r>
              <a:rPr lang="es-EC" dirty="0" smtClean="0"/>
              <a:t>c/15 </a:t>
            </a:r>
            <a:r>
              <a:rPr lang="es-EC" dirty="0"/>
              <a:t>días en dosis bajas (</a:t>
            </a:r>
            <a:r>
              <a:rPr lang="es-EC" dirty="0" smtClean="0"/>
              <a:t>1/20), </a:t>
            </a:r>
            <a:r>
              <a:rPr lang="es-EC" dirty="0"/>
              <a:t>redujeron </a:t>
            </a:r>
            <a:r>
              <a:rPr lang="es-EC" dirty="0" smtClean="0"/>
              <a:t>su </a:t>
            </a:r>
            <a:r>
              <a:rPr lang="es-EC" dirty="0"/>
              <a:t>crecimiento e incrementaron el tiempo de madurez y la mortalidad. </a:t>
            </a:r>
            <a:r>
              <a:rPr lang="es-EC" dirty="0" smtClean="0"/>
              <a:t>Recuperado </a:t>
            </a:r>
            <a:r>
              <a:rPr lang="es-EC" dirty="0"/>
              <a:t>de la pág. </a:t>
            </a:r>
            <a:r>
              <a:rPr lang="es-EC" u="sng" dirty="0">
                <a:hlinkClick r:id="rId2"/>
              </a:rPr>
              <a:t>http://www.igooh.com/notas/efectos-sobre-la-salud-y-el-ambiente-de-herbicidas-que-contienen-glifosato-parte-i/</a:t>
            </a:r>
            <a:r>
              <a:rPr lang="es-EC" dirty="0"/>
              <a:t>  </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70000" lnSpcReduction="20000"/>
          </a:bodyPr>
          <a:lstStyle/>
          <a:p>
            <a:r>
              <a:rPr lang="es-AR" b="1" dirty="0"/>
              <a:t>ANTECEDENTES EN LA PRODUCCIÓN DEL CACAO.</a:t>
            </a:r>
            <a:endParaRPr lang="en-US" b="1" dirty="0"/>
          </a:p>
          <a:p>
            <a:pPr>
              <a:buNone/>
            </a:pPr>
            <a:r>
              <a:rPr lang="es-AR" dirty="0"/>
              <a:t> </a:t>
            </a:r>
            <a:endParaRPr lang="en-US" dirty="0"/>
          </a:p>
          <a:p>
            <a:pPr algn="just"/>
            <a:r>
              <a:rPr lang="es-ES" dirty="0" smtClean="0"/>
              <a:t>El </a:t>
            </a:r>
            <a:r>
              <a:rPr lang="es-ES" dirty="0"/>
              <a:t>cacao (</a:t>
            </a:r>
            <a:r>
              <a:rPr lang="es-ES" i="1" dirty="0" err="1"/>
              <a:t>Theobroma</a:t>
            </a:r>
            <a:r>
              <a:rPr lang="es-ES" i="1" dirty="0"/>
              <a:t> cacao L.) </a:t>
            </a:r>
            <a:r>
              <a:rPr lang="es-ES" dirty="0"/>
              <a:t>es originario de América y de la Amazonia, </a:t>
            </a:r>
            <a:r>
              <a:rPr lang="es-ES" dirty="0" smtClean="0"/>
              <a:t>el </a:t>
            </a:r>
            <a:r>
              <a:rPr lang="es-ES" dirty="0"/>
              <a:t>cultivo y consumo se inicio en tiempos precolombinos con los Toltecas </a:t>
            </a:r>
            <a:r>
              <a:rPr lang="es-ES" dirty="0" smtClean="0"/>
              <a:t>Aztecas </a:t>
            </a:r>
            <a:r>
              <a:rPr lang="es-ES" dirty="0"/>
              <a:t>– Mayas. </a:t>
            </a:r>
            <a:endParaRPr lang="en-US" dirty="0"/>
          </a:p>
          <a:p>
            <a:pPr algn="just">
              <a:buNone/>
            </a:pPr>
            <a:r>
              <a:rPr lang="es-ES" dirty="0"/>
              <a:t> </a:t>
            </a:r>
            <a:endParaRPr lang="en-US" dirty="0"/>
          </a:p>
          <a:p>
            <a:pPr algn="just"/>
            <a:r>
              <a:rPr lang="es-ES" dirty="0" smtClean="0"/>
              <a:t>Estas </a:t>
            </a:r>
            <a:r>
              <a:rPr lang="es-ES" dirty="0"/>
              <a:t>civilizaciones la consumían como una bebida llamada </a:t>
            </a:r>
            <a:r>
              <a:rPr lang="es-ES" dirty="0" err="1"/>
              <a:t>xocoatl</a:t>
            </a:r>
            <a:r>
              <a:rPr lang="es-ES" dirty="0"/>
              <a:t>. </a:t>
            </a:r>
            <a:r>
              <a:rPr lang="es-ES" dirty="0" smtClean="0"/>
              <a:t>los </a:t>
            </a:r>
            <a:r>
              <a:rPr lang="es-ES" dirty="0"/>
              <a:t>españoles </a:t>
            </a:r>
            <a:r>
              <a:rPr lang="es-ES" dirty="0" smtClean="0"/>
              <a:t>consumieron en 1.550, esta </a:t>
            </a:r>
            <a:r>
              <a:rPr lang="es-ES" dirty="0"/>
              <a:t>bebida </a:t>
            </a:r>
            <a:r>
              <a:rPr lang="es-ES" dirty="0" smtClean="0"/>
              <a:t>era </a:t>
            </a:r>
            <a:r>
              <a:rPr lang="es-ES" dirty="0"/>
              <a:t>consumida solo por la </a:t>
            </a:r>
            <a:r>
              <a:rPr lang="es-ES" dirty="0" smtClean="0"/>
              <a:t> realeza. </a:t>
            </a:r>
            <a:r>
              <a:rPr lang="es-ES" dirty="0"/>
              <a:t>El cultivo y exportación fue concebido mediante Cédula </a:t>
            </a:r>
            <a:r>
              <a:rPr lang="es-ES" dirty="0" smtClean="0"/>
              <a:t>Real, fue exclusivo </a:t>
            </a:r>
            <a:r>
              <a:rPr lang="es-ES" dirty="0"/>
              <a:t>de México, Centroamérica, Venezuela y Trinidad y Tobago; </a:t>
            </a:r>
            <a:r>
              <a:rPr lang="es-ES" dirty="0" smtClean="0"/>
              <a:t>en </a:t>
            </a:r>
            <a:r>
              <a:rPr lang="es-ES" dirty="0"/>
              <a:t>1798 el rey Carlos IV permitió </a:t>
            </a:r>
            <a:r>
              <a:rPr lang="es-ES" dirty="0" smtClean="0"/>
              <a:t>el </a:t>
            </a:r>
            <a:r>
              <a:rPr lang="es-ES" dirty="0"/>
              <a:t>cultivo y </a:t>
            </a:r>
            <a:r>
              <a:rPr lang="es-ES" dirty="0" smtClean="0"/>
              <a:t>exportación </a:t>
            </a:r>
            <a:r>
              <a:rPr lang="es-ES" dirty="0"/>
              <a:t>desde </a:t>
            </a:r>
            <a:r>
              <a:rPr lang="es-ES" dirty="0" smtClean="0"/>
              <a:t>Ecuador.</a:t>
            </a:r>
            <a:endParaRPr lang="en-US" dirty="0"/>
          </a:p>
          <a:p>
            <a:pPr algn="just">
              <a:buNone/>
            </a:pPr>
            <a:endParaRPr lang="en-US" dirty="0"/>
          </a:p>
          <a:p>
            <a:pPr algn="just"/>
            <a:r>
              <a:rPr lang="es-ES" dirty="0" smtClean="0"/>
              <a:t>Los </a:t>
            </a:r>
            <a:r>
              <a:rPr lang="es-ES" dirty="0"/>
              <a:t>materiales   </a:t>
            </a:r>
            <a:r>
              <a:rPr lang="es-ES" dirty="0" smtClean="0"/>
              <a:t> </a:t>
            </a:r>
            <a:r>
              <a:rPr lang="es-ES" dirty="0"/>
              <a:t>mayormente sembrados son el cacao nacional </a:t>
            </a:r>
            <a:r>
              <a:rPr lang="es-ES" dirty="0" smtClean="0"/>
              <a:t>y  </a:t>
            </a:r>
            <a:r>
              <a:rPr lang="es-ES" dirty="0"/>
              <a:t>el CCN 51 (</a:t>
            </a:r>
            <a:r>
              <a:rPr lang="es-ES" dirty="0" err="1"/>
              <a:t>Anzules</a:t>
            </a:r>
            <a:r>
              <a:rPr lang="es-ES" dirty="0"/>
              <a:t> y  Vaca. 2008</a:t>
            </a:r>
            <a:r>
              <a:rPr lang="es-E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a:bodyPr>
          <a:lstStyle/>
          <a:p>
            <a:pPr algn="just"/>
            <a:r>
              <a:rPr lang="es-ES" dirty="0"/>
              <a:t>Países como China o la India empiezan a consumir este producto, Europa, E.U. Japón, y </a:t>
            </a:r>
            <a:r>
              <a:rPr lang="es-ES" dirty="0" smtClean="0"/>
              <a:t>en Latinoamérica incrementan </a:t>
            </a:r>
            <a:r>
              <a:rPr lang="es-ES" dirty="0"/>
              <a:t>el consumo. </a:t>
            </a:r>
            <a:endParaRPr lang="es-ES" dirty="0" smtClean="0"/>
          </a:p>
          <a:p>
            <a:pPr algn="just"/>
            <a:r>
              <a:rPr lang="es-ES" dirty="0" smtClean="0"/>
              <a:t>La </a:t>
            </a:r>
            <a:r>
              <a:rPr lang="es-ES" dirty="0"/>
              <a:t>Fundación mundial del cacao WCF indica que en los últimos 100 años la demanda de cacao se incrementa en un promedio del 3% anual. En el 2007 el déficit en la oferta mundial alcanzo las 219.000 toneladas métricas; a nivel mundial el cacao representa un negocio de $ </a:t>
            </a:r>
            <a:r>
              <a:rPr lang="es-ES" dirty="0" smtClean="0"/>
              <a:t>5.000’000.000/año</a:t>
            </a:r>
            <a:r>
              <a:rPr lang="es-ES" dirty="0"/>
              <a:t>. Gonzales. (2009).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55000" lnSpcReduction="20000"/>
          </a:bodyPr>
          <a:lstStyle/>
          <a:p>
            <a:r>
              <a:rPr lang="es-AR" b="1" dirty="0"/>
              <a:t>LOS MICROORGANISMOS DEL SUELO</a:t>
            </a:r>
            <a:endParaRPr lang="en-US" b="1" dirty="0"/>
          </a:p>
          <a:p>
            <a:pPr>
              <a:buNone/>
            </a:pPr>
            <a:r>
              <a:rPr lang="es-AR" dirty="0"/>
              <a:t> </a:t>
            </a:r>
            <a:endParaRPr lang="en-US" dirty="0"/>
          </a:p>
          <a:p>
            <a:r>
              <a:rPr lang="es-AR" b="1" dirty="0" err="1" smtClean="0"/>
              <a:t>Trichoderma</a:t>
            </a:r>
            <a:r>
              <a:rPr lang="es-AR" b="1" dirty="0" smtClean="0"/>
              <a:t> </a:t>
            </a:r>
            <a:r>
              <a:rPr lang="es-AR" b="1" dirty="0" err="1"/>
              <a:t>spp</a:t>
            </a:r>
            <a:r>
              <a:rPr lang="es-AR" b="1" dirty="0"/>
              <a:t>.</a:t>
            </a:r>
            <a:endParaRPr lang="en-US" b="1" dirty="0"/>
          </a:p>
          <a:p>
            <a:pPr>
              <a:buNone/>
            </a:pPr>
            <a:r>
              <a:rPr lang="es-ES" dirty="0"/>
              <a:t> </a:t>
            </a:r>
            <a:endParaRPr lang="en-US" dirty="0"/>
          </a:p>
          <a:p>
            <a:pPr algn="just"/>
            <a:r>
              <a:rPr lang="es-ES" sz="2900" dirty="0" smtClean="0"/>
              <a:t>Es </a:t>
            </a:r>
            <a:r>
              <a:rPr lang="es-ES" sz="2900" dirty="0"/>
              <a:t>un hongo anaerobio facultativo, </a:t>
            </a:r>
            <a:r>
              <a:rPr lang="es-ES" sz="2900" dirty="0" smtClean="0"/>
              <a:t>pertenece </a:t>
            </a:r>
            <a:r>
              <a:rPr lang="es-ES" sz="2900" dirty="0"/>
              <a:t>a la subdivisión </a:t>
            </a:r>
            <a:r>
              <a:rPr lang="es-ES" sz="2900" dirty="0" err="1"/>
              <a:t>Deuteromicete</a:t>
            </a:r>
            <a:r>
              <a:rPr lang="es-ES" sz="2900" dirty="0"/>
              <a:t> que se caracterizan por no poseer, un estado sexual determinado, </a:t>
            </a:r>
            <a:r>
              <a:rPr lang="es-ES" sz="2900" dirty="0" smtClean="0"/>
              <a:t>existen </a:t>
            </a:r>
            <a:r>
              <a:rPr lang="es-ES" sz="2900" dirty="0"/>
              <a:t>más de 30 especies, todas </a:t>
            </a:r>
            <a:r>
              <a:rPr lang="es-ES" sz="2900" dirty="0" smtClean="0"/>
              <a:t>con </a:t>
            </a:r>
            <a:r>
              <a:rPr lang="es-ES" sz="2900" dirty="0"/>
              <a:t>efectos benéficos para la agricultura (Páez. 2006). </a:t>
            </a:r>
            <a:endParaRPr lang="en-US" sz="2900" dirty="0"/>
          </a:p>
          <a:p>
            <a:pPr algn="just">
              <a:buNone/>
            </a:pPr>
            <a:r>
              <a:rPr lang="es-ES" sz="2900" dirty="0"/>
              <a:t> </a:t>
            </a:r>
            <a:endParaRPr lang="en-US" sz="2900" dirty="0"/>
          </a:p>
          <a:p>
            <a:pPr algn="just"/>
            <a:r>
              <a:rPr lang="es-ES" sz="2900" dirty="0" smtClean="0"/>
              <a:t>Es </a:t>
            </a:r>
            <a:r>
              <a:rPr lang="es-ES" sz="2900" dirty="0"/>
              <a:t>un </a:t>
            </a:r>
            <a:r>
              <a:rPr lang="es-ES" sz="2900" dirty="0" err="1"/>
              <a:t>biocontrolador</a:t>
            </a:r>
            <a:r>
              <a:rPr lang="es-ES" sz="2900" dirty="0"/>
              <a:t> “modelo” para el </a:t>
            </a:r>
            <a:r>
              <a:rPr lang="es-ES" sz="2900" dirty="0" smtClean="0"/>
              <a:t>estudios de </a:t>
            </a:r>
            <a:r>
              <a:rPr lang="es-ES" sz="2900" dirty="0" err="1" smtClean="0"/>
              <a:t>biocontro</a:t>
            </a:r>
            <a:r>
              <a:rPr lang="es-ES" sz="2900" dirty="0" err="1"/>
              <a:t>l</a:t>
            </a:r>
            <a:r>
              <a:rPr lang="es-ES" sz="2900" dirty="0"/>
              <a:t>, </a:t>
            </a:r>
            <a:r>
              <a:rPr lang="es-ES" sz="2900" dirty="0" smtClean="0"/>
              <a:t>es   f</a:t>
            </a:r>
            <a:r>
              <a:rPr lang="es-ES" sz="2900" dirty="0"/>
              <a:t>ácilmente cultivable en diferentes </a:t>
            </a:r>
            <a:r>
              <a:rPr lang="es-ES" sz="2900" dirty="0" smtClean="0"/>
              <a:t>medios, </a:t>
            </a:r>
            <a:r>
              <a:rPr lang="es-ES" sz="2900" dirty="0"/>
              <a:t>de crecimiento rápido </a:t>
            </a:r>
            <a:r>
              <a:rPr lang="es-ES" sz="2900" dirty="0" smtClean="0"/>
              <a:t> en substratos </a:t>
            </a:r>
            <a:r>
              <a:rPr lang="es-ES" sz="2900" dirty="0"/>
              <a:t>y </a:t>
            </a:r>
            <a:r>
              <a:rPr lang="es-ES" sz="2900" dirty="0" smtClean="0"/>
              <a:t>huéspedes (</a:t>
            </a:r>
            <a:r>
              <a:rPr lang="es-ES" sz="2900" dirty="0" err="1" smtClean="0"/>
              <a:t>micoparásito</a:t>
            </a:r>
            <a:r>
              <a:rPr lang="es-ES" sz="2900" dirty="0" smtClean="0"/>
              <a:t>),  </a:t>
            </a:r>
            <a:r>
              <a:rPr lang="es-ES" sz="2900" dirty="0"/>
              <a:t>es </a:t>
            </a:r>
            <a:r>
              <a:rPr lang="es-ES" sz="2900" dirty="0" smtClean="0"/>
              <a:t> </a:t>
            </a:r>
            <a:r>
              <a:rPr lang="es-ES" sz="2900" dirty="0"/>
              <a:t>competidor por n</a:t>
            </a:r>
            <a:r>
              <a:rPr lang="es-ES" sz="2900" dirty="0" smtClean="0"/>
              <a:t>utrientes, p</a:t>
            </a:r>
            <a:r>
              <a:rPr lang="es-ES" sz="2900" dirty="0"/>
              <a:t>roduce </a:t>
            </a:r>
            <a:r>
              <a:rPr lang="es-ES" sz="2900" dirty="0" smtClean="0"/>
              <a:t>antibióticos, ataca  </a:t>
            </a:r>
            <a:r>
              <a:rPr lang="es-ES" sz="2900" dirty="0"/>
              <a:t>una amplia gama de  </a:t>
            </a:r>
            <a:r>
              <a:rPr lang="es-ES" sz="2900" dirty="0" smtClean="0"/>
              <a:t>hongos patógenos de los géneros </a:t>
            </a:r>
            <a:r>
              <a:rPr lang="es-ES" sz="2900" i="1" dirty="0" err="1" smtClean="0"/>
              <a:t>Phytophthora</a:t>
            </a:r>
            <a:r>
              <a:rPr lang="es-ES" sz="2900" i="1" dirty="0" smtClean="0"/>
              <a:t>, </a:t>
            </a:r>
            <a:r>
              <a:rPr lang="es-ES" sz="2900" i="1" dirty="0" err="1" smtClean="0"/>
              <a:t>Rhizoctonia</a:t>
            </a:r>
            <a:r>
              <a:rPr lang="es-ES" sz="2900" i="1" dirty="0" smtClean="0"/>
              <a:t>, </a:t>
            </a:r>
            <a:r>
              <a:rPr lang="es-ES" sz="2900" i="1" dirty="0" err="1" smtClean="0"/>
              <a:t>Sclerotium</a:t>
            </a:r>
            <a:r>
              <a:rPr lang="es-ES" sz="2900" i="1" dirty="0" smtClean="0"/>
              <a:t>, </a:t>
            </a:r>
            <a:r>
              <a:rPr lang="es-ES" sz="2900" i="1" dirty="0" err="1" smtClean="0"/>
              <a:t>Pythium</a:t>
            </a:r>
            <a:r>
              <a:rPr lang="es-ES" sz="2900" i="1" dirty="0" smtClean="0"/>
              <a:t> y Fusarium</a:t>
            </a:r>
            <a:r>
              <a:rPr lang="es-ES" sz="2900" dirty="0" smtClean="0"/>
              <a:t>.</a:t>
            </a:r>
            <a:endParaRPr lang="en-US" sz="2900" dirty="0" smtClean="0"/>
          </a:p>
          <a:p>
            <a:pPr algn="just"/>
            <a:r>
              <a:rPr lang="es-ES" sz="2900" dirty="0" smtClean="0"/>
              <a:t>.</a:t>
            </a:r>
            <a:endParaRPr lang="en-US" sz="2900" dirty="0"/>
          </a:p>
          <a:p>
            <a:pPr algn="just">
              <a:buNone/>
            </a:pPr>
            <a:r>
              <a:rPr lang="es-ES" sz="2900" dirty="0"/>
              <a:t> </a:t>
            </a:r>
            <a:endParaRPr lang="en-US" sz="2900" dirty="0"/>
          </a:p>
          <a:p>
            <a:pPr algn="just"/>
            <a:r>
              <a:rPr lang="es-ES" sz="2900" dirty="0" smtClean="0"/>
              <a:t>Reportado también como </a:t>
            </a:r>
            <a:r>
              <a:rPr lang="es-ES" sz="2900" dirty="0"/>
              <a:t>antagonista de </a:t>
            </a:r>
            <a:r>
              <a:rPr lang="es-ES" sz="2900" dirty="0" smtClean="0"/>
              <a:t> bacterias patógenas, se han estudiado  sus propiedades antibióticas </a:t>
            </a:r>
            <a:r>
              <a:rPr lang="es-ES" sz="2900" dirty="0"/>
              <a:t>y su sistema enzimático </a:t>
            </a:r>
            <a:r>
              <a:rPr lang="es-ES" sz="2900" dirty="0" smtClean="0"/>
              <a:t>(</a:t>
            </a:r>
            <a:r>
              <a:rPr lang="es-ES" sz="2900" dirty="0" err="1"/>
              <a:t>Falconí</a:t>
            </a:r>
            <a:r>
              <a:rPr lang="es-ES" sz="2900" dirty="0"/>
              <a:t>. 1997).</a:t>
            </a:r>
            <a:endParaRPr lang="en-US" sz="2900" dirty="0"/>
          </a:p>
          <a:p>
            <a:pPr algn="just">
              <a:buNone/>
            </a:pPr>
            <a:r>
              <a:rPr lang="es-ES" sz="2900" dirty="0"/>
              <a:t> </a:t>
            </a:r>
            <a:endParaRPr lang="en-US" sz="2900" dirty="0"/>
          </a:p>
          <a:p>
            <a:pPr algn="just"/>
            <a:r>
              <a:rPr lang="es-ES" sz="2900" dirty="0" smtClean="0"/>
              <a:t>Son </a:t>
            </a:r>
            <a:r>
              <a:rPr lang="es-ES" sz="2900" dirty="0"/>
              <a:t>habitantes naturales de los </a:t>
            </a:r>
            <a:r>
              <a:rPr lang="es-ES" sz="2900" dirty="0" smtClean="0"/>
              <a:t>suelos, Wells</a:t>
            </a:r>
            <a:r>
              <a:rPr lang="es-ES" sz="2900" dirty="0"/>
              <a:t>, (1988) citado por Conde P. (2011</a:t>
            </a:r>
            <a:r>
              <a:rPr lang="es-ES" sz="2900" dirty="0" smtClean="0"/>
              <a:t>) controla los </a:t>
            </a:r>
            <a:r>
              <a:rPr lang="es-ES" sz="2900" dirty="0" err="1" smtClean="0"/>
              <a:t>fitopatogenos</a:t>
            </a:r>
            <a:r>
              <a:rPr lang="es-ES" sz="2900" dirty="0" smtClean="0"/>
              <a:t> por </a:t>
            </a:r>
            <a:r>
              <a:rPr lang="es-ES" sz="2900" b="1" dirty="0" smtClean="0"/>
              <a:t>competición</a:t>
            </a:r>
            <a:r>
              <a:rPr lang="es-ES" sz="2900" dirty="0"/>
              <a:t>, </a:t>
            </a:r>
            <a:r>
              <a:rPr lang="es-ES" sz="2900" b="1" dirty="0"/>
              <a:t>liberación de antibióticos</a:t>
            </a:r>
            <a:r>
              <a:rPr lang="es-ES" sz="2900" dirty="0"/>
              <a:t>, y </a:t>
            </a:r>
            <a:r>
              <a:rPr lang="es-ES" sz="2900" b="1" dirty="0" err="1"/>
              <a:t>micoparasitismo</a:t>
            </a:r>
            <a:r>
              <a:rPr lang="es-ES" sz="2900" dirty="0"/>
              <a:t> (</a:t>
            </a:r>
            <a:r>
              <a:rPr lang="es-ES" sz="2900" dirty="0" err="1"/>
              <a:t>Tronsmo</a:t>
            </a:r>
            <a:r>
              <a:rPr lang="es-ES" sz="2900" dirty="0"/>
              <a:t> y </a:t>
            </a:r>
            <a:r>
              <a:rPr lang="es-ES" sz="2900" dirty="0" err="1"/>
              <a:t>Hjeljord</a:t>
            </a:r>
            <a:r>
              <a:rPr lang="es-ES" sz="2900" dirty="0"/>
              <a:t>, 1998) citado por Conde. 2011. </a:t>
            </a:r>
            <a:endParaRPr lang="es-ES" sz="2900" dirty="0" smtClean="0"/>
          </a:p>
          <a:p>
            <a:pPr algn="just"/>
            <a:endParaRPr lang="es-ES" sz="2900" dirty="0" smtClean="0"/>
          </a:p>
          <a:p>
            <a:pPr algn="just">
              <a:buNone/>
            </a:pPr>
            <a:endParaRPr lang="en-US" sz="2900" dirty="0"/>
          </a:p>
          <a:p>
            <a:pPr>
              <a:buNone/>
            </a:pP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92500" lnSpcReduction="20000"/>
          </a:bodyPr>
          <a:lstStyle/>
          <a:p>
            <a:r>
              <a:rPr lang="es-AR" b="1" dirty="0"/>
              <a:t>Fusarium </a:t>
            </a:r>
            <a:r>
              <a:rPr lang="es-AR" b="1" dirty="0" err="1"/>
              <a:t>spp</a:t>
            </a:r>
            <a:r>
              <a:rPr lang="es-AR" b="1" dirty="0"/>
              <a:t>.</a:t>
            </a:r>
            <a:endParaRPr lang="en-US" b="1" dirty="0"/>
          </a:p>
          <a:p>
            <a:pPr>
              <a:buNone/>
            </a:pPr>
            <a:r>
              <a:rPr lang="es-ES" dirty="0"/>
              <a:t> </a:t>
            </a:r>
            <a:endParaRPr lang="en-US" dirty="0"/>
          </a:p>
          <a:p>
            <a:pPr algn="just"/>
            <a:r>
              <a:rPr lang="es-ES" dirty="0" smtClean="0"/>
              <a:t>Es </a:t>
            </a:r>
            <a:r>
              <a:rPr lang="es-ES" dirty="0"/>
              <a:t>uno de los géneros </a:t>
            </a:r>
            <a:r>
              <a:rPr lang="es-ES" dirty="0" smtClean="0"/>
              <a:t>más variados, produce </a:t>
            </a:r>
            <a:r>
              <a:rPr lang="es-ES" dirty="0"/>
              <a:t>una infinidad de enfermedades </a:t>
            </a:r>
            <a:r>
              <a:rPr lang="es-ES" dirty="0" smtClean="0"/>
              <a:t>distribuidas </a:t>
            </a:r>
            <a:r>
              <a:rPr lang="es-ES" dirty="0"/>
              <a:t>por todo el mundo y ocasionan pérdidas considerables </a:t>
            </a:r>
            <a:r>
              <a:rPr lang="es-ES" dirty="0" smtClean="0"/>
              <a:t>a los cultivos</a:t>
            </a:r>
            <a:r>
              <a:rPr lang="es-ES" dirty="0"/>
              <a:t>. </a:t>
            </a:r>
            <a:endParaRPr lang="en-US" dirty="0"/>
          </a:p>
          <a:p>
            <a:pPr algn="just"/>
            <a:r>
              <a:rPr lang="es-ES" dirty="0" smtClean="0"/>
              <a:t>Es responsable </a:t>
            </a:r>
            <a:r>
              <a:rPr lang="es-ES" dirty="0"/>
              <a:t>de </a:t>
            </a:r>
            <a:r>
              <a:rPr lang="es-ES" dirty="0" smtClean="0"/>
              <a:t>marchitez </a:t>
            </a:r>
            <a:r>
              <a:rPr lang="es-ES" dirty="0"/>
              <a:t>vascular, pudrición de semillas y </a:t>
            </a:r>
            <a:r>
              <a:rPr lang="es-ES" dirty="0" smtClean="0"/>
              <a:t>plántulas, </a:t>
            </a:r>
            <a:r>
              <a:rPr lang="es-ES" dirty="0"/>
              <a:t>pudrición de raíces, tallos, coronas, cormos, bulbos, tubérculos, (Agrios. 1998</a:t>
            </a:r>
            <a:r>
              <a:rPr lang="es-ES" dirty="0" smtClean="0"/>
              <a:t>).</a:t>
            </a:r>
          </a:p>
          <a:p>
            <a:pPr algn="just"/>
            <a:r>
              <a:rPr lang="es-ES" dirty="0" smtClean="0"/>
              <a:t>Vive </a:t>
            </a:r>
            <a:r>
              <a:rPr lang="es-ES" dirty="0"/>
              <a:t>en los tejidos vegetales muertos o </a:t>
            </a:r>
            <a:r>
              <a:rPr lang="es-ES" dirty="0" smtClean="0"/>
              <a:t>infectados; se  diseminan fácilmente, el </a:t>
            </a:r>
            <a:r>
              <a:rPr lang="es-ES" dirty="0"/>
              <a:t>hongo se </a:t>
            </a:r>
            <a:r>
              <a:rPr lang="es-ES" dirty="0" smtClean="0"/>
              <a:t>encuentra como </a:t>
            </a:r>
            <a:r>
              <a:rPr lang="es-ES" dirty="0"/>
              <a:t>micelio o esporas en muchos de los suelos. </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lstStyle/>
          <a:p>
            <a:endParaRPr lang="es-ES" dirty="0" smtClean="0"/>
          </a:p>
          <a:p>
            <a:endParaRPr lang="es-ES" dirty="0" smtClean="0"/>
          </a:p>
          <a:p>
            <a:r>
              <a:rPr lang="es-ES" dirty="0" smtClean="0"/>
              <a:t>El suelo, junto con el aire y el agua, son los soportes sobre los que se asienta la vida en el planeta, (</a:t>
            </a:r>
            <a:r>
              <a:rPr lang="es-ES" dirty="0" err="1" smtClean="0"/>
              <a:t>Bezdiseck</a:t>
            </a:r>
            <a:r>
              <a:rPr lang="es-ES" dirty="0" smtClean="0"/>
              <a:t> </a:t>
            </a:r>
            <a:r>
              <a:rPr lang="es-ES" i="1" dirty="0" smtClean="0"/>
              <a:t>et al.,</a:t>
            </a:r>
            <a:r>
              <a:rPr lang="es-ES" dirty="0" smtClean="0"/>
              <a:t> 1996).</a:t>
            </a:r>
            <a:endParaRPr lang="en-US" dirty="0" smtClean="0"/>
          </a:p>
          <a:p>
            <a:pPr>
              <a:buNone/>
            </a:pPr>
            <a:endParaRPr lang="en-US" dirty="0"/>
          </a:p>
        </p:txBody>
      </p:sp>
      <p:pic>
        <p:nvPicPr>
          <p:cNvPr id="5" name="4 Imagen" descr="H:\UDE\Logo\UF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33400" y="914400"/>
            <a:ext cx="2781300" cy="89112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55000" lnSpcReduction="20000"/>
          </a:bodyPr>
          <a:lstStyle/>
          <a:p>
            <a:pPr>
              <a:buNone/>
            </a:pPr>
            <a:r>
              <a:rPr lang="es-AR" b="1" dirty="0" smtClean="0"/>
              <a:t>	DESARROLLO EXPERIMENTAL</a:t>
            </a:r>
            <a:endParaRPr lang="en-US" b="1" dirty="0" smtClean="0"/>
          </a:p>
          <a:p>
            <a:pPr>
              <a:buNone/>
            </a:pPr>
            <a:r>
              <a:rPr lang="es-AR" dirty="0" smtClean="0"/>
              <a:t> </a:t>
            </a:r>
            <a:endParaRPr lang="en-US" dirty="0" smtClean="0"/>
          </a:p>
          <a:p>
            <a:r>
              <a:rPr lang="es-AR" b="1" dirty="0" smtClean="0"/>
              <a:t>Preparación del suelo.</a:t>
            </a:r>
            <a:endParaRPr lang="en-US" b="1" dirty="0" smtClean="0"/>
          </a:p>
          <a:p>
            <a:pPr>
              <a:buNone/>
            </a:pPr>
            <a:r>
              <a:rPr lang="es-AR" dirty="0" smtClean="0"/>
              <a:t> </a:t>
            </a:r>
            <a:endParaRPr lang="en-US" dirty="0" smtClean="0"/>
          </a:p>
          <a:p>
            <a:r>
              <a:rPr lang="es-AR" b="1" dirty="0" smtClean="0"/>
              <a:t>Manejo de la plantación.</a:t>
            </a:r>
            <a:endParaRPr lang="en-US" b="1" dirty="0" smtClean="0"/>
          </a:p>
          <a:p>
            <a:pPr>
              <a:buNone/>
            </a:pPr>
            <a:r>
              <a:rPr lang="es-AR" dirty="0" smtClean="0"/>
              <a:t> </a:t>
            </a:r>
            <a:endParaRPr lang="en-US" dirty="0" smtClean="0"/>
          </a:p>
          <a:p>
            <a:r>
              <a:rPr lang="es-AR" b="1" dirty="0" smtClean="0"/>
              <a:t>Metodología usada en laboratorio</a:t>
            </a:r>
            <a:endParaRPr lang="en-US" b="1" dirty="0" smtClean="0"/>
          </a:p>
          <a:p>
            <a:pPr>
              <a:buNone/>
            </a:pPr>
            <a:r>
              <a:rPr lang="es-AR" dirty="0" smtClean="0"/>
              <a:t> </a:t>
            </a:r>
            <a:endParaRPr lang="en-US" dirty="0" smtClean="0"/>
          </a:p>
          <a:p>
            <a:pPr algn="just"/>
            <a:r>
              <a:rPr lang="es-ES" dirty="0" smtClean="0"/>
              <a:t>El medio utilizado fue  (PDA), los análisis microbiológicos de suelo fueron realizados por técnicos de la Estación Experimental Tropical </a:t>
            </a:r>
            <a:r>
              <a:rPr lang="es-ES" dirty="0" err="1" smtClean="0"/>
              <a:t>Pichilingue</a:t>
            </a:r>
            <a:r>
              <a:rPr lang="es-ES" dirty="0" smtClean="0"/>
              <a:t> del INIAP.</a:t>
            </a:r>
            <a:endParaRPr lang="en-US" dirty="0" smtClean="0"/>
          </a:p>
          <a:p>
            <a:pPr algn="just">
              <a:buNone/>
            </a:pPr>
            <a:r>
              <a:rPr lang="es-ES" dirty="0" smtClean="0"/>
              <a:t> </a:t>
            </a:r>
            <a:endParaRPr lang="en-US" dirty="0" smtClean="0"/>
          </a:p>
          <a:p>
            <a:pPr algn="just"/>
            <a:r>
              <a:rPr lang="es-AR" b="1" dirty="0" smtClean="0"/>
              <a:t> Evaluación en campo</a:t>
            </a:r>
            <a:endParaRPr lang="en-US" b="1" dirty="0" smtClean="0"/>
          </a:p>
          <a:p>
            <a:pPr algn="just">
              <a:buNone/>
            </a:pPr>
            <a:endParaRPr lang="en-US" dirty="0" smtClean="0"/>
          </a:p>
          <a:p>
            <a:pPr algn="just"/>
            <a:r>
              <a:rPr lang="es-AR" dirty="0" smtClean="0"/>
              <a:t>Se enfoco a medir el impacto que los herbicidas ejercen sobre los microorganismos del suelo, se lo realizo mediante una serie de cinco análisis de laboratorio realizados cada 28 días.</a:t>
            </a:r>
          </a:p>
          <a:p>
            <a:pPr algn="just"/>
            <a:r>
              <a:rPr lang="es-AR" dirty="0" smtClean="0"/>
              <a:t>El área total del ensayo fue de 2.300 m</a:t>
            </a:r>
            <a:r>
              <a:rPr lang="es-AR" baseline="30000" dirty="0" smtClean="0"/>
              <a:t>2</a:t>
            </a:r>
            <a:r>
              <a:rPr lang="es-AR" dirty="0" smtClean="0"/>
              <a:t> lo que correspondió a 162 plantas que conformaron 18 parcelas de 100 m2 c/u con un total de 9 plantas por  tratamiento.</a:t>
            </a:r>
            <a:endParaRPr lang="en-US" dirty="0" smtClean="0"/>
          </a:p>
        </p:txBody>
      </p:sp>
      <p:pic>
        <p:nvPicPr>
          <p:cNvPr id="5" name="4 Imagen" descr="H:\UDE\Logo\UFA.jpg"/>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838200"/>
            <a:ext cx="2514600" cy="685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ox(i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ox(in)">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AR" sz="3200" dirty="0" smtClean="0">
                <a:latin typeface="Arial" pitchFamily="34" charset="0"/>
                <a:cs typeface="Arial" pitchFamily="34" charset="0"/>
              </a:rPr>
              <a:t>Toma de muestras de suelo para análisis microbiológico en laboratorio </a:t>
            </a:r>
            <a:endParaRPr lang="en-US" sz="3200" dirty="0">
              <a:latin typeface="Arial" pitchFamily="34" charset="0"/>
              <a:cs typeface="Arial" pitchFamily="34" charset="0"/>
            </a:endParaRPr>
          </a:p>
        </p:txBody>
      </p:sp>
      <p:pic>
        <p:nvPicPr>
          <p:cNvPr id="7" name="6 Marcador de contenido" descr="C:\Users\Patricio\Documents\MS\IMG-20130623-00361.jpg"/>
          <p:cNvPicPr>
            <a:picLocks noGrp="1"/>
          </p:cNvPicPr>
          <p:nvPr>
            <p:ph sz="half" idx="1"/>
          </p:nvPr>
        </p:nvPicPr>
        <p:blipFill>
          <a:blip r:embed="rId2"/>
          <a:stretch>
            <a:fillRect/>
          </a:stretch>
        </p:blipFill>
        <p:spPr bwMode="auto">
          <a:xfrm>
            <a:off x="876300" y="1729581"/>
            <a:ext cx="3200400" cy="4267200"/>
          </a:xfrm>
          <a:prstGeom prst="rect">
            <a:avLst/>
          </a:prstGeom>
          <a:noFill/>
          <a:ln w="9525">
            <a:noFill/>
            <a:miter lim="800000"/>
            <a:headEnd/>
            <a:tailEnd/>
          </a:ln>
        </p:spPr>
      </p:pic>
      <p:pic>
        <p:nvPicPr>
          <p:cNvPr id="8" name="7 Marcador de contenido" descr="C:\Users\Patricio\Documents\MS\IMG-20130623-00360.jpg"/>
          <p:cNvPicPr>
            <a:picLocks noGrp="1"/>
          </p:cNvPicPr>
          <p:nvPr>
            <p:ph sz="half" idx="2"/>
          </p:nvPr>
        </p:nvPicPr>
        <p:blipFill>
          <a:blip r:embed="rId3" cstate="print"/>
          <a:stretch>
            <a:fillRect/>
          </a:stretch>
        </p:blipFill>
        <p:spPr bwMode="auto">
          <a:xfrm>
            <a:off x="5447607" y="2238043"/>
            <a:ext cx="2439785" cy="32502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74638"/>
            <a:ext cx="77724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sz="half" idx="1"/>
          </p:nvPr>
        </p:nvSpPr>
        <p:spPr>
          <a:xfrm>
            <a:off x="228600" y="1600200"/>
            <a:ext cx="4038600" cy="4525963"/>
          </a:xfrm>
        </p:spPr>
        <p:txBody>
          <a:bodyPr>
            <a:normAutofit fontScale="62500" lnSpcReduction="20000"/>
          </a:bodyPr>
          <a:lstStyle/>
          <a:p>
            <a:pPr algn="just">
              <a:buNone/>
            </a:pPr>
            <a:r>
              <a:rPr lang="es-AR" dirty="0" smtClean="0"/>
              <a:t>        Se establecieron en campo seis repeticiones con los tres tratamientos evaluados, se tomaron cuatro sub  muestras     de suelo por c/tratamiento, de estas se tomo 200 gr. Para enviar al laboratorio.</a:t>
            </a:r>
            <a:r>
              <a:rPr lang="es-AR" i="1" dirty="0" smtClean="0"/>
              <a:t> </a:t>
            </a:r>
          </a:p>
          <a:p>
            <a:pPr algn="just">
              <a:buNone/>
            </a:pPr>
            <a:r>
              <a:rPr lang="es-AR" dirty="0" smtClean="0"/>
              <a:t>        Las sub  muestras se tomaron  a 100 cm. del tallo y 10 cm. De profundidad.</a:t>
            </a:r>
          </a:p>
          <a:p>
            <a:pPr algn="just">
              <a:buNone/>
            </a:pPr>
            <a:r>
              <a:rPr lang="es-AR" dirty="0" smtClean="0"/>
              <a:t>        La primera muestra se tomo un día antes de la aplicación de los tratamientos. </a:t>
            </a:r>
          </a:p>
          <a:p>
            <a:pPr algn="just">
              <a:buNone/>
            </a:pPr>
            <a:r>
              <a:rPr lang="es-AR" dirty="0" smtClean="0"/>
              <a:t>        Las segundas muestras  28 días  después de la primera  aplicación de los tratamientos, la tercera a los 56, la cuarta a los 84, y la quinta a los 112 días; siempre un día después de la aplicación de los tratamientos.  </a:t>
            </a:r>
            <a:endParaRPr lang="en-US" dirty="0" smtClean="0"/>
          </a:p>
          <a:p>
            <a:pPr>
              <a:buNone/>
            </a:pPr>
            <a:endParaRPr lang="en-US" dirty="0" smtClean="0"/>
          </a:p>
          <a:p>
            <a:pPr>
              <a:buNone/>
            </a:pPr>
            <a:endParaRPr lang="en-US" dirty="0"/>
          </a:p>
        </p:txBody>
      </p:sp>
      <p:pic>
        <p:nvPicPr>
          <p:cNvPr id="5" name="4 Marcador de contenido" descr="C:\Users\Patricio\Documents\MS\IMG-20130623-00362.jpg"/>
          <p:cNvPicPr>
            <a:picLocks noGrp="1"/>
          </p:cNvPicPr>
          <p:nvPr>
            <p:ph sz="half" idx="2"/>
          </p:nvPr>
        </p:nvPicPr>
        <p:blipFill>
          <a:blip r:embed="rId2"/>
          <a:stretch>
            <a:fillRect/>
          </a:stretch>
        </p:blipFill>
        <p:spPr bwMode="auto">
          <a:xfrm>
            <a:off x="4648200" y="1729581"/>
            <a:ext cx="36195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t>MAESTRIA EN SISTEMAS DE GESTION AMBIENTAL</a:t>
            </a:r>
            <a:endParaRPr lang="en-US" sz="2800" dirty="0"/>
          </a:p>
        </p:txBody>
      </p:sp>
      <p:sp>
        <p:nvSpPr>
          <p:cNvPr id="3" name="2 Marcador de contenido"/>
          <p:cNvSpPr>
            <a:spLocks noGrp="1"/>
          </p:cNvSpPr>
          <p:nvPr>
            <p:ph sz="half" idx="1"/>
          </p:nvPr>
        </p:nvSpPr>
        <p:spPr/>
        <p:txBody>
          <a:bodyPr>
            <a:normAutofit fontScale="77500" lnSpcReduction="20000"/>
          </a:bodyPr>
          <a:lstStyle/>
          <a:p>
            <a:r>
              <a:rPr lang="es-AR" b="1" dirty="0" smtClean="0"/>
              <a:t>Medición de la población de microorganismos benéficos</a:t>
            </a:r>
            <a:endParaRPr lang="en-US" b="1" dirty="0" smtClean="0"/>
          </a:p>
          <a:p>
            <a:pPr>
              <a:buNone/>
            </a:pPr>
            <a:r>
              <a:rPr lang="es-AR" dirty="0" smtClean="0"/>
              <a:t> </a:t>
            </a:r>
            <a:endParaRPr lang="en-US" dirty="0" smtClean="0"/>
          </a:p>
          <a:p>
            <a:r>
              <a:rPr lang="es-AR" dirty="0" smtClean="0"/>
              <a:t> Se  evaluó  los microorganismos: </a:t>
            </a:r>
            <a:r>
              <a:rPr lang="es-AR" i="1" dirty="0" err="1" smtClean="0"/>
              <a:t>Trichoderma</a:t>
            </a:r>
            <a:r>
              <a:rPr lang="es-AR" i="1" dirty="0" smtClean="0"/>
              <a:t> </a:t>
            </a:r>
            <a:r>
              <a:rPr lang="es-AR" i="1" dirty="0" err="1" smtClean="0"/>
              <a:t>spp</a:t>
            </a:r>
            <a:r>
              <a:rPr lang="es-AR" i="1" dirty="0" smtClean="0"/>
              <a:t>. y </a:t>
            </a:r>
            <a:r>
              <a:rPr lang="es-AR" i="1" dirty="0" err="1" smtClean="0"/>
              <a:t>Paecylomices</a:t>
            </a:r>
            <a:r>
              <a:rPr lang="es-AR" i="1" dirty="0" smtClean="0"/>
              <a:t> l.</a:t>
            </a:r>
            <a:r>
              <a:rPr lang="es-AR" dirty="0" smtClean="0"/>
              <a:t> </a:t>
            </a:r>
          </a:p>
          <a:p>
            <a:pPr>
              <a:buNone/>
            </a:pPr>
            <a:endParaRPr lang="es-AR" dirty="0" smtClean="0"/>
          </a:p>
          <a:p>
            <a:r>
              <a:rPr lang="es-AR" b="1" dirty="0" smtClean="0"/>
              <a:t>Medición de la población de microorganismos patógenos</a:t>
            </a:r>
            <a:endParaRPr lang="en-US" b="1" dirty="0" smtClean="0"/>
          </a:p>
          <a:p>
            <a:pPr>
              <a:buNone/>
            </a:pPr>
            <a:r>
              <a:rPr lang="es-AR" dirty="0" smtClean="0"/>
              <a:t> </a:t>
            </a:r>
            <a:endParaRPr lang="en-US" dirty="0" smtClean="0"/>
          </a:p>
          <a:p>
            <a:r>
              <a:rPr lang="es-AR" dirty="0" smtClean="0"/>
              <a:t> Se  evaluó  el microorganismo: </a:t>
            </a:r>
            <a:r>
              <a:rPr lang="es-AR" i="1" dirty="0" err="1" smtClean="0"/>
              <a:t>Monilliopthera</a:t>
            </a:r>
            <a:r>
              <a:rPr lang="es-AR" i="1" dirty="0" smtClean="0"/>
              <a:t> </a:t>
            </a:r>
            <a:r>
              <a:rPr lang="es-AR" i="1" dirty="0" err="1" smtClean="0"/>
              <a:t>roreri</a:t>
            </a:r>
            <a:r>
              <a:rPr lang="es-AR" i="1" dirty="0" smtClean="0"/>
              <a:t>.</a:t>
            </a:r>
            <a:endParaRPr lang="en-US" dirty="0" smtClean="0"/>
          </a:p>
        </p:txBody>
      </p:sp>
      <p:pic>
        <p:nvPicPr>
          <p:cNvPr id="5" name="4 Marcador de contenido" descr="C:\Users\Patricio\Documents\MS\IMG-20130623-00364.jpg"/>
          <p:cNvPicPr>
            <a:picLocks noGrp="1"/>
          </p:cNvPicPr>
          <p:nvPr>
            <p:ph sz="half" idx="2"/>
          </p:nvPr>
        </p:nvPicPr>
        <p:blipFill>
          <a:blip r:embed="rId2"/>
          <a:stretch>
            <a:fillRect/>
          </a:stretch>
        </p:blipFill>
        <p:spPr bwMode="auto">
          <a:xfrm>
            <a:off x="5067300" y="1729581"/>
            <a:ext cx="32004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sz="half" idx="1"/>
          </p:nvPr>
        </p:nvSpPr>
        <p:spPr/>
        <p:txBody>
          <a:bodyPr>
            <a:normAutofit fontScale="85000" lnSpcReduction="20000"/>
          </a:bodyPr>
          <a:lstStyle/>
          <a:p>
            <a:r>
              <a:rPr lang="es-AR" b="1" dirty="0" smtClean="0"/>
              <a:t>Factores en estudio</a:t>
            </a:r>
            <a:endParaRPr lang="en-US" b="1" dirty="0" smtClean="0"/>
          </a:p>
          <a:p>
            <a:pPr>
              <a:buNone/>
            </a:pPr>
            <a:r>
              <a:rPr lang="es-AR" dirty="0" smtClean="0"/>
              <a:t> </a:t>
            </a:r>
            <a:endParaRPr lang="en-US" dirty="0" smtClean="0"/>
          </a:p>
          <a:p>
            <a:r>
              <a:rPr lang="es-AR" dirty="0" smtClean="0"/>
              <a:t> Son los métodos de control de malezas en el cultivo  (métodos químicos y el método mecánico)</a:t>
            </a:r>
            <a:endParaRPr lang="en-US" dirty="0" smtClean="0"/>
          </a:p>
          <a:p>
            <a:pPr>
              <a:buNone/>
            </a:pPr>
            <a:r>
              <a:rPr lang="es-AR" b="1" dirty="0" smtClean="0"/>
              <a:t> </a:t>
            </a:r>
            <a:endParaRPr lang="en-US" b="1" dirty="0" smtClean="0"/>
          </a:p>
          <a:p>
            <a:r>
              <a:rPr lang="es-AR" b="1" dirty="0" smtClean="0"/>
              <a:t>Tratamientos a comparar</a:t>
            </a:r>
            <a:endParaRPr lang="en-US" b="1" dirty="0" smtClean="0"/>
          </a:p>
          <a:p>
            <a:pPr>
              <a:buNone/>
            </a:pPr>
            <a:endParaRPr lang="en-US" dirty="0" smtClean="0"/>
          </a:p>
          <a:p>
            <a:r>
              <a:rPr lang="es-AR" dirty="0" smtClean="0"/>
              <a:t>Son los tres métodos de control de malezas, distribuidos  en el campo previo sorteo.</a:t>
            </a:r>
          </a:p>
        </p:txBody>
      </p:sp>
      <p:pic>
        <p:nvPicPr>
          <p:cNvPr id="5" name="4 Marcador de contenido" descr="C:\Users\Patricio\Documents\MS\IMG-20130623-00370.jpg"/>
          <p:cNvPicPr>
            <a:picLocks noGrp="1"/>
          </p:cNvPicPr>
          <p:nvPr>
            <p:ph sz="half" idx="2"/>
          </p:nvPr>
        </p:nvPicPr>
        <p:blipFill>
          <a:blip r:embed="rId2"/>
          <a:stretch>
            <a:fillRect/>
          </a:stretch>
        </p:blipFill>
        <p:spPr bwMode="auto">
          <a:xfrm>
            <a:off x="5067300" y="1729581"/>
            <a:ext cx="3200400" cy="4267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74638"/>
            <a:ext cx="77724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70000" lnSpcReduction="20000"/>
          </a:bodyPr>
          <a:lstStyle/>
          <a:p>
            <a:r>
              <a:rPr lang="es-AR" dirty="0" smtClean="0"/>
              <a:t>Detalle de los tratamientos utilizados. </a:t>
            </a:r>
            <a:endParaRPr lang="en-US" dirty="0" smtClean="0"/>
          </a:p>
          <a:p>
            <a:pPr>
              <a:buNone/>
            </a:pPr>
            <a:r>
              <a:rPr lang="es-AR" dirty="0" smtClean="0"/>
              <a:t> </a:t>
            </a:r>
            <a:endParaRPr lang="en-US" dirty="0" smtClean="0"/>
          </a:p>
          <a:p>
            <a:pPr>
              <a:buNone/>
            </a:pPr>
            <a:r>
              <a:rPr lang="es-AR" dirty="0" smtClean="0"/>
              <a:t> </a:t>
            </a:r>
            <a:endParaRPr lang="en-US" dirty="0" smtClean="0"/>
          </a:p>
          <a:p>
            <a:r>
              <a:rPr lang="es-AR" dirty="0" smtClean="0"/>
              <a:t>Tratamientos y dosis utilizados en el estudio Evaluación de poblaciones de </a:t>
            </a:r>
            <a:r>
              <a:rPr lang="es-AR" i="1" dirty="0" err="1" smtClean="0"/>
              <a:t>Trichoderma</a:t>
            </a:r>
            <a:r>
              <a:rPr lang="es-AR" i="1" dirty="0" smtClean="0"/>
              <a:t> </a:t>
            </a:r>
            <a:r>
              <a:rPr lang="es-AR" i="1" dirty="0" err="1" smtClean="0"/>
              <a:t>spp</a:t>
            </a:r>
            <a:r>
              <a:rPr lang="es-AR" dirty="0" smtClean="0"/>
              <a:t>. </a:t>
            </a:r>
            <a:r>
              <a:rPr lang="es-AR" i="1" dirty="0" err="1" smtClean="0"/>
              <a:t>Paecylomices</a:t>
            </a:r>
            <a:r>
              <a:rPr lang="es-AR" i="1" dirty="0" smtClean="0"/>
              <a:t> l</a:t>
            </a:r>
            <a:r>
              <a:rPr lang="es-AR" dirty="0" smtClean="0"/>
              <a:t>., y </a:t>
            </a:r>
            <a:r>
              <a:rPr lang="es-AR" i="1" dirty="0" err="1" smtClean="0"/>
              <a:t>Monilliopthera</a:t>
            </a:r>
            <a:r>
              <a:rPr lang="es-AR" i="1" dirty="0" smtClean="0"/>
              <a:t> </a:t>
            </a:r>
            <a:r>
              <a:rPr lang="es-AR" i="1" dirty="0" err="1" smtClean="0"/>
              <a:t>roreri</a:t>
            </a:r>
            <a:r>
              <a:rPr lang="es-AR" dirty="0" smtClean="0"/>
              <a:t> en suelos tratados con herbicidas en el cultivo del cacao.</a:t>
            </a:r>
            <a:endParaRPr lang="en-US" dirty="0" smtClean="0"/>
          </a:p>
          <a:p>
            <a:pPr>
              <a:buNone/>
            </a:pPr>
            <a:r>
              <a:rPr lang="es-AR" dirty="0" smtClean="0"/>
              <a:t>		___________________________________________________</a:t>
            </a:r>
            <a:endParaRPr lang="en-US" dirty="0" smtClean="0"/>
          </a:p>
          <a:p>
            <a:pPr>
              <a:buNone/>
            </a:pPr>
            <a:r>
              <a:rPr lang="es-AR" dirty="0" smtClean="0"/>
              <a:t>		TRATAMIENTOS			         DOSIS/ha.</a:t>
            </a:r>
            <a:endParaRPr lang="en-US" dirty="0" smtClean="0"/>
          </a:p>
          <a:p>
            <a:pPr>
              <a:buNone/>
            </a:pPr>
            <a:r>
              <a:rPr lang="es-AR" dirty="0" smtClean="0"/>
              <a:t> </a:t>
            </a:r>
            <a:endParaRPr lang="en-US" dirty="0" smtClean="0"/>
          </a:p>
          <a:p>
            <a:pPr>
              <a:buNone/>
            </a:pPr>
            <a:r>
              <a:rPr lang="es-AR" dirty="0" smtClean="0"/>
              <a:t> 		T1 Aplicación del herbicida glifosato      	         1.5 l/ha</a:t>
            </a:r>
            <a:endParaRPr lang="en-US" dirty="0" smtClean="0"/>
          </a:p>
          <a:p>
            <a:pPr>
              <a:buNone/>
            </a:pPr>
            <a:r>
              <a:rPr lang="es-AR" dirty="0" smtClean="0"/>
              <a:t>		T2 Aplicación del herbicida </a:t>
            </a:r>
            <a:r>
              <a:rPr lang="es-AR" dirty="0" err="1" smtClean="0"/>
              <a:t>gramoxone</a:t>
            </a:r>
            <a:r>
              <a:rPr lang="es-AR" dirty="0" smtClean="0"/>
              <a:t>            1.5 l/ha</a:t>
            </a:r>
            <a:endParaRPr lang="en-US" dirty="0" smtClean="0"/>
          </a:p>
          <a:p>
            <a:pPr>
              <a:buNone/>
            </a:pPr>
            <a:r>
              <a:rPr lang="es-AR" dirty="0" smtClean="0"/>
              <a:t>		T3 Control mecánico de malezas</a:t>
            </a:r>
            <a:endParaRPr lang="en-US" dirty="0" smtClean="0"/>
          </a:p>
          <a:p>
            <a:pPr>
              <a:buNone/>
            </a:pPr>
            <a:r>
              <a:rPr lang="es-AR" dirty="0" smtClean="0"/>
              <a:t>		____________________________________________________</a:t>
            </a:r>
            <a:endParaRPr lang="en-US" dirty="0" smtClean="0"/>
          </a:p>
          <a:p>
            <a:pPr>
              <a:buNone/>
            </a:pPr>
            <a:r>
              <a:rPr lang="es-AR" dirty="0" smtClean="0"/>
              <a:t> </a:t>
            </a:r>
            <a:endParaRPr lang="en-US" dirty="0" smtClean="0"/>
          </a:p>
          <a:p>
            <a:pPr>
              <a:buNone/>
            </a:pPr>
            <a:endParaRPr lang="en-US" dirty="0"/>
          </a:p>
        </p:txBody>
      </p:sp>
      <p:pic>
        <p:nvPicPr>
          <p:cNvPr id="5" name="4 Imagen" descr="H:\UDE\Logo\UF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838200"/>
            <a:ext cx="2667000" cy="7387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5" name="4 Marcador de contenido"/>
          <p:cNvSpPr>
            <a:spLocks noGrp="1"/>
          </p:cNvSpPr>
          <p:nvPr>
            <p:ph sz="half" idx="1"/>
          </p:nvPr>
        </p:nvSpPr>
        <p:spPr>
          <a:xfrm>
            <a:off x="228600" y="1600200"/>
            <a:ext cx="3505200" cy="4876800"/>
          </a:xfrm>
        </p:spPr>
        <p:txBody>
          <a:bodyPr>
            <a:normAutofit fontScale="55000" lnSpcReduction="20000"/>
          </a:bodyPr>
          <a:lstStyle/>
          <a:p>
            <a:r>
              <a:rPr lang="es-AR" b="1" dirty="0" smtClean="0"/>
              <a:t>Tipo de </a:t>
            </a:r>
            <a:r>
              <a:rPr lang="es-AR" b="1" dirty="0" err="1" smtClean="0"/>
              <a:t>dise</a:t>
            </a:r>
            <a:r>
              <a:rPr lang="es-EC" b="1" dirty="0" err="1" smtClean="0"/>
              <a:t>ño</a:t>
            </a:r>
            <a:endParaRPr lang="en-US" b="1" dirty="0" smtClean="0"/>
          </a:p>
          <a:p>
            <a:pPr>
              <a:buNone/>
            </a:pPr>
            <a:endParaRPr lang="en-US" dirty="0" smtClean="0"/>
          </a:p>
          <a:p>
            <a:pPr algn="just"/>
            <a:r>
              <a:rPr lang="es-EC" sz="3300" dirty="0" smtClean="0"/>
              <a:t>Se aplico un DBCA ya que se el ensayo se realizo en una sola área experimental, en donde se instalaron los bloques al azar, previo sorteo, todos los tratamientos fueron independientes pero se efectuaron en la misma época, con el mismo material y manejo </a:t>
            </a:r>
            <a:r>
              <a:rPr lang="es-ES" sz="3300" dirty="0" smtClean="0"/>
              <a:t> </a:t>
            </a:r>
            <a:endParaRPr lang="en-US" sz="3300" dirty="0" smtClean="0"/>
          </a:p>
          <a:p>
            <a:pPr algn="just"/>
            <a:r>
              <a:rPr lang="es-ES" sz="3300" dirty="0" smtClean="0"/>
              <a:t>Se uso este </a:t>
            </a:r>
            <a:r>
              <a:rPr lang="es-AR" sz="3300" dirty="0" err="1" smtClean="0"/>
              <a:t>dise</a:t>
            </a:r>
            <a:r>
              <a:rPr lang="es-EC" sz="3300" dirty="0" err="1" smtClean="0"/>
              <a:t>ño</a:t>
            </a:r>
            <a:r>
              <a:rPr lang="es-ES" sz="3300" dirty="0" smtClean="0"/>
              <a:t>  por que las unidades experimentales no fueron homogéneas lo que permite ver  los verdaderos efectos de los tratamientos. </a:t>
            </a:r>
            <a:endParaRPr lang="en-US" sz="3300" dirty="0" smtClean="0"/>
          </a:p>
          <a:p>
            <a:endParaRPr lang="en-US" dirty="0"/>
          </a:p>
        </p:txBody>
      </p:sp>
      <p:sp>
        <p:nvSpPr>
          <p:cNvPr id="6" name="5 Marcador de contenido"/>
          <p:cNvSpPr>
            <a:spLocks noGrp="1"/>
          </p:cNvSpPr>
          <p:nvPr>
            <p:ph sz="half" idx="2"/>
          </p:nvPr>
        </p:nvSpPr>
        <p:spPr>
          <a:xfrm>
            <a:off x="3886200" y="1600200"/>
            <a:ext cx="4800600" cy="4525963"/>
          </a:xfrm>
        </p:spPr>
        <p:txBody>
          <a:bodyPr>
            <a:normAutofit fontScale="55000" lnSpcReduction="20000"/>
          </a:bodyPr>
          <a:lstStyle/>
          <a:p>
            <a:r>
              <a:rPr lang="es-EC" dirty="0" smtClean="0"/>
              <a:t>Características de la Unidad Experimental</a:t>
            </a:r>
            <a:endParaRPr lang="en-US" dirty="0" smtClean="0"/>
          </a:p>
          <a:p>
            <a:pPr>
              <a:buNone/>
            </a:pPr>
            <a:r>
              <a:rPr lang="es-EC" dirty="0" smtClean="0"/>
              <a:t> </a:t>
            </a:r>
            <a:endParaRPr lang="en-US" dirty="0" smtClean="0"/>
          </a:p>
          <a:p>
            <a:pPr>
              <a:buNone/>
            </a:pPr>
            <a:r>
              <a:rPr lang="es-EC" dirty="0" smtClean="0"/>
              <a:t>     ____________________________________________</a:t>
            </a:r>
            <a:endParaRPr lang="en-US" dirty="0" smtClean="0"/>
          </a:p>
          <a:p>
            <a:pPr>
              <a:buNone/>
            </a:pPr>
            <a:r>
              <a:rPr lang="es-EC" dirty="0" smtClean="0"/>
              <a:t>  </a:t>
            </a:r>
            <a:endParaRPr lang="en-US" dirty="0" smtClean="0"/>
          </a:p>
          <a:p>
            <a:pPr>
              <a:buNone/>
            </a:pPr>
            <a:r>
              <a:rPr lang="es-AR" dirty="0" smtClean="0"/>
              <a:t>     N</a:t>
            </a:r>
            <a:r>
              <a:rPr lang="es-EC" dirty="0" smtClean="0"/>
              <a:t>° de unidades experimentales   	18</a:t>
            </a:r>
            <a:endParaRPr lang="en-US" dirty="0" smtClean="0"/>
          </a:p>
          <a:p>
            <a:pPr>
              <a:buNone/>
            </a:pPr>
            <a:r>
              <a:rPr lang="es-EC" dirty="0" smtClean="0"/>
              <a:t>     N° de plantas por unidad Experimental  	  9</a:t>
            </a:r>
            <a:endParaRPr lang="en-US" dirty="0" smtClean="0"/>
          </a:p>
          <a:p>
            <a:pPr>
              <a:buNone/>
            </a:pPr>
            <a:r>
              <a:rPr lang="es-EC" dirty="0" smtClean="0"/>
              <a:t>     N° de plantas por unidad neta    	  1</a:t>
            </a:r>
            <a:endParaRPr lang="en-US" dirty="0" smtClean="0"/>
          </a:p>
          <a:p>
            <a:pPr>
              <a:buNone/>
            </a:pPr>
            <a:r>
              <a:rPr lang="es-EC" dirty="0" smtClean="0"/>
              <a:t>     Área de la unidad experimental Total      100 m2</a:t>
            </a:r>
            <a:endParaRPr lang="en-US" dirty="0" smtClean="0"/>
          </a:p>
          <a:p>
            <a:pPr>
              <a:buNone/>
            </a:pPr>
            <a:r>
              <a:rPr lang="es-EC" dirty="0" smtClean="0"/>
              <a:t>     Largo de la unidad experimental     	72 m</a:t>
            </a:r>
            <a:endParaRPr lang="en-US" dirty="0" smtClean="0"/>
          </a:p>
          <a:p>
            <a:pPr>
              <a:buNone/>
            </a:pPr>
            <a:r>
              <a:rPr lang="es-EC" dirty="0" smtClean="0"/>
              <a:t>     Ancho de la unidad experimental   	32 m</a:t>
            </a:r>
            <a:endParaRPr lang="en-US" dirty="0" smtClean="0"/>
          </a:p>
          <a:p>
            <a:pPr>
              <a:buNone/>
            </a:pPr>
            <a:r>
              <a:rPr lang="es-EC" dirty="0" smtClean="0"/>
              <a:t>     Área de la unidad experimental neta   	  4 m2</a:t>
            </a:r>
            <a:endParaRPr lang="en-US" dirty="0" smtClean="0"/>
          </a:p>
          <a:p>
            <a:pPr>
              <a:buNone/>
            </a:pPr>
            <a:r>
              <a:rPr lang="es-EC" dirty="0" smtClean="0"/>
              <a:t>     Forma de la unidad experimental          Rectangular</a:t>
            </a:r>
            <a:endParaRPr lang="en-US" dirty="0" smtClean="0"/>
          </a:p>
          <a:p>
            <a:pPr>
              <a:buNone/>
            </a:pPr>
            <a:r>
              <a:rPr lang="es-EC" dirty="0" smtClean="0"/>
              <a:t>    __ __________________________________________</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ox(i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ox(in)">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55000" lnSpcReduction="20000"/>
          </a:bodyPr>
          <a:lstStyle/>
          <a:p>
            <a:r>
              <a:rPr lang="es-AR" b="1" dirty="0" smtClean="0"/>
              <a:t>Análisis Estadístico</a:t>
            </a:r>
            <a:endParaRPr lang="en-US" b="1" dirty="0" smtClean="0"/>
          </a:p>
          <a:p>
            <a:r>
              <a:rPr lang="es-ES" dirty="0" smtClean="0"/>
              <a:t>Se utilizo el </a:t>
            </a:r>
            <a:r>
              <a:rPr lang="es-ES" dirty="0" err="1" smtClean="0"/>
              <a:t>Anova</a:t>
            </a:r>
            <a:r>
              <a:rPr lang="es-ES" dirty="0" smtClean="0"/>
              <a:t> puesto que  este estudio  requirió describir aspectos de la acción que los herbicidas ejercen sobre el suelo  ya que  la descripción de estas características no son típicas de un solo elemento de la población de una plantación de cacao sino de toda la población (Sánchez Otero 2006).</a:t>
            </a:r>
            <a:endParaRPr lang="en-US" dirty="0" smtClean="0"/>
          </a:p>
          <a:p>
            <a:pPr>
              <a:buNone/>
            </a:pPr>
            <a:r>
              <a:rPr lang="es-ES" dirty="0" smtClean="0"/>
              <a:t> </a:t>
            </a:r>
            <a:endParaRPr lang="en-US" dirty="0" smtClean="0"/>
          </a:p>
          <a:p>
            <a:pPr>
              <a:buNone/>
            </a:pPr>
            <a:r>
              <a:rPr lang="es-AR" dirty="0" smtClean="0"/>
              <a:t> </a:t>
            </a:r>
            <a:endParaRPr lang="en-US" dirty="0" smtClean="0"/>
          </a:p>
          <a:p>
            <a:r>
              <a:rPr lang="es-ES" dirty="0" smtClean="0"/>
              <a:t>Tabla 4.	</a:t>
            </a:r>
            <a:r>
              <a:rPr lang="es-EC" dirty="0" smtClean="0"/>
              <a:t>E</a:t>
            </a:r>
            <a:r>
              <a:rPr lang="es-AR" dirty="0" err="1" smtClean="0"/>
              <a:t>squema</a:t>
            </a:r>
            <a:r>
              <a:rPr lang="es-AR" dirty="0" smtClean="0"/>
              <a:t> del Análisis de varianza</a:t>
            </a:r>
            <a:endParaRPr lang="en-US" dirty="0" smtClean="0"/>
          </a:p>
          <a:p>
            <a:pPr>
              <a:buNone/>
            </a:pPr>
            <a:r>
              <a:rPr lang="es-AR" dirty="0" smtClean="0"/>
              <a:t> </a:t>
            </a:r>
            <a:endParaRPr lang="en-US" dirty="0" smtClean="0"/>
          </a:p>
          <a:p>
            <a:pPr>
              <a:buNone/>
            </a:pPr>
            <a:r>
              <a:rPr lang="es-AR" dirty="0" smtClean="0"/>
              <a:t>		_________________________________________</a:t>
            </a:r>
            <a:endParaRPr lang="en-US" dirty="0" smtClean="0"/>
          </a:p>
          <a:p>
            <a:pPr>
              <a:buNone/>
            </a:pPr>
            <a:r>
              <a:rPr lang="es-AR" dirty="0" smtClean="0"/>
              <a:t> </a:t>
            </a:r>
            <a:endParaRPr lang="en-US" dirty="0" smtClean="0"/>
          </a:p>
          <a:p>
            <a:pPr>
              <a:buNone/>
            </a:pPr>
            <a:r>
              <a:rPr lang="es-AR" dirty="0" smtClean="0"/>
              <a:t>		FUENTE DE VARIACION  		GL</a:t>
            </a:r>
            <a:endParaRPr lang="en-US" dirty="0" smtClean="0"/>
          </a:p>
          <a:p>
            <a:pPr>
              <a:buNone/>
            </a:pPr>
            <a:r>
              <a:rPr lang="es-AR" dirty="0" smtClean="0"/>
              <a:t>		Total                               (t x r) – 1    	17</a:t>
            </a:r>
            <a:endParaRPr lang="en-US" dirty="0" smtClean="0"/>
          </a:p>
          <a:p>
            <a:pPr>
              <a:buNone/>
            </a:pPr>
            <a:r>
              <a:rPr lang="es-AR" dirty="0" smtClean="0"/>
              <a:t>		Repeticiones    (r-1)      		  5</a:t>
            </a:r>
            <a:endParaRPr lang="en-US" dirty="0" smtClean="0"/>
          </a:p>
          <a:p>
            <a:pPr>
              <a:buNone/>
            </a:pPr>
            <a:r>
              <a:rPr lang="es-AR" dirty="0" smtClean="0"/>
              <a:t>		Tratamientos                  (t – 1)     		  2</a:t>
            </a:r>
            <a:endParaRPr lang="en-US" dirty="0" smtClean="0"/>
          </a:p>
          <a:p>
            <a:pPr>
              <a:buNone/>
            </a:pPr>
            <a:r>
              <a:rPr lang="es-AR" dirty="0" smtClean="0"/>
              <a:t>		Error experimental        (t - 1) (r - 1)    	10</a:t>
            </a:r>
            <a:endParaRPr lang="en-US" dirty="0" smtClean="0"/>
          </a:p>
          <a:p>
            <a:pPr>
              <a:buNone/>
            </a:pPr>
            <a:r>
              <a:rPr lang="es-AR" dirty="0" smtClean="0"/>
              <a:t>		_________________________________________</a:t>
            </a:r>
            <a:endParaRPr lang="en-US" dirty="0" smtClean="0"/>
          </a:p>
          <a:p>
            <a:pPr>
              <a:buNone/>
            </a:pPr>
            <a:r>
              <a:rPr lang="es-AR" dirty="0" smtClean="0"/>
              <a:t> </a:t>
            </a:r>
            <a:endParaRPr lang="en-US" dirty="0" smtClean="0"/>
          </a:p>
          <a:p>
            <a:endParaRPr lang="en-US" dirty="0"/>
          </a:p>
        </p:txBody>
      </p:sp>
      <p:pic>
        <p:nvPicPr>
          <p:cNvPr id="5" name="4 Imagen" descr="H:\UDE\Logo\UF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914400"/>
            <a:ext cx="25908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box(i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box(in)">
                                      <p:cBhvr>
                                        <p:cTn id="67" dur="500"/>
                                        <p:tgtEl>
                                          <p:spTgt spid="3">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box(in)">
                                      <p:cBhvr>
                                        <p:cTn id="72" dur="500"/>
                                        <p:tgtEl>
                                          <p:spTgt spid="3">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box(in)">
                                      <p:cBhvr>
                                        <p:cTn id="7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47500" lnSpcReduction="20000"/>
          </a:bodyPr>
          <a:lstStyle/>
          <a:p>
            <a:r>
              <a:rPr lang="es-AR" b="1" dirty="0" smtClean="0"/>
              <a:t>ANÁLISIS DE RESULTADOS Y DISCUSION</a:t>
            </a:r>
            <a:endParaRPr lang="en-US" b="1" dirty="0" smtClean="0"/>
          </a:p>
          <a:p>
            <a:pPr>
              <a:buNone/>
            </a:pPr>
            <a:r>
              <a:rPr lang="es-AR" dirty="0" smtClean="0"/>
              <a:t> </a:t>
            </a:r>
            <a:endParaRPr lang="en-US" dirty="0" smtClean="0"/>
          </a:p>
          <a:p>
            <a:pPr>
              <a:buNone/>
            </a:pPr>
            <a:r>
              <a:rPr lang="es-AR" b="1" dirty="0" smtClean="0"/>
              <a:t>ANÁLISIS DE VARIANZA DE LOS MICROORGANISMOS PRESENTES EN EL SUELO</a:t>
            </a:r>
            <a:endParaRPr lang="en-US" b="1" dirty="0" smtClean="0"/>
          </a:p>
          <a:p>
            <a:pPr>
              <a:buNone/>
            </a:pPr>
            <a:r>
              <a:rPr lang="es-AR" dirty="0" smtClean="0"/>
              <a:t> </a:t>
            </a:r>
            <a:endParaRPr lang="en-US" dirty="0" smtClean="0"/>
          </a:p>
          <a:p>
            <a:pPr>
              <a:buNone/>
            </a:pPr>
            <a:r>
              <a:rPr lang="en-US" dirty="0" smtClean="0"/>
              <a:t>	Variable </a:t>
            </a:r>
            <a:r>
              <a:rPr lang="en-US" i="1" dirty="0" err="1" smtClean="0"/>
              <a:t>Trichoderma</a:t>
            </a:r>
            <a:r>
              <a:rPr lang="en-US" i="1" dirty="0" smtClean="0"/>
              <a:t> spp.</a:t>
            </a:r>
            <a:endParaRPr lang="en-US" dirty="0" smtClean="0"/>
          </a:p>
          <a:p>
            <a:pPr>
              <a:buNone/>
            </a:pPr>
            <a:r>
              <a:rPr lang="en-US" dirty="0" smtClean="0"/>
              <a:t>______________________________________________________________________________</a:t>
            </a:r>
          </a:p>
          <a:p>
            <a:pPr>
              <a:buNone/>
            </a:pPr>
            <a:r>
              <a:rPr lang="en-US" dirty="0" smtClean="0"/>
              <a:t>  </a:t>
            </a:r>
            <a:r>
              <a:rPr lang="en-US" dirty="0" err="1" smtClean="0"/>
              <a:t>Fuente</a:t>
            </a:r>
            <a:r>
              <a:rPr lang="en-US" dirty="0" smtClean="0"/>
              <a:t>		</a:t>
            </a:r>
            <a:r>
              <a:rPr lang="en-US" dirty="0" err="1" smtClean="0"/>
              <a:t>Df</a:t>
            </a:r>
            <a:r>
              <a:rPr lang="en-US" dirty="0" smtClean="0"/>
              <a:t>     	Sum Sq    	Mean Sq 	F value  	Pr(&gt;F)</a:t>
            </a:r>
          </a:p>
          <a:p>
            <a:pPr>
              <a:buNone/>
            </a:pPr>
            <a:r>
              <a:rPr lang="es-ES" dirty="0" smtClean="0"/>
              <a:t>______________________________________________________________________________</a:t>
            </a:r>
            <a:endParaRPr lang="en-US" dirty="0" smtClean="0"/>
          </a:p>
          <a:p>
            <a:pPr>
              <a:buNone/>
            </a:pPr>
            <a:r>
              <a:rPr lang="es-ES" dirty="0" smtClean="0"/>
              <a:t> </a:t>
            </a:r>
            <a:endParaRPr lang="en-US" dirty="0" smtClean="0"/>
          </a:p>
          <a:p>
            <a:pPr>
              <a:buNone/>
            </a:pPr>
            <a:r>
              <a:rPr lang="es-EC" dirty="0" smtClean="0"/>
              <a:t>Repeticiones         	1 	1.5240e+09 	</a:t>
            </a:r>
            <a:r>
              <a:rPr lang="es-EC" dirty="0" err="1" smtClean="0"/>
              <a:t>1.5240e+09</a:t>
            </a:r>
            <a:r>
              <a:rPr lang="es-EC" dirty="0" smtClean="0"/>
              <a:t>  	0.0004 	0.98460  NS</a:t>
            </a:r>
            <a:endParaRPr lang="en-US" dirty="0" smtClean="0"/>
          </a:p>
          <a:p>
            <a:pPr>
              <a:buNone/>
            </a:pPr>
            <a:r>
              <a:rPr lang="es-EC" dirty="0" smtClean="0"/>
              <a:t> </a:t>
            </a:r>
            <a:endParaRPr lang="en-US" dirty="0" smtClean="0"/>
          </a:p>
          <a:p>
            <a:pPr>
              <a:buNone/>
            </a:pPr>
            <a:r>
              <a:rPr lang="es-EC" dirty="0" smtClean="0"/>
              <a:t>Tratamiento         	2 	2.1589e+13 	1.0795e+13  	2.6560 	0.07692 </a:t>
            </a:r>
            <a:endParaRPr lang="en-US" dirty="0" smtClean="0"/>
          </a:p>
          <a:p>
            <a:pPr>
              <a:buNone/>
            </a:pPr>
            <a:r>
              <a:rPr lang="es-EC" dirty="0" smtClean="0"/>
              <a:t>Tiempo		4 	5.1862e+13 	1.2966e+13  	3.1901 	0.01789 *</a:t>
            </a:r>
            <a:endParaRPr lang="en-US" dirty="0" smtClean="0"/>
          </a:p>
          <a:p>
            <a:pPr>
              <a:buNone/>
            </a:pPr>
            <a:r>
              <a:rPr lang="es-EC" dirty="0" smtClean="0"/>
              <a:t> </a:t>
            </a:r>
            <a:endParaRPr lang="en-US" dirty="0" smtClean="0"/>
          </a:p>
          <a:p>
            <a:pPr>
              <a:buNone/>
            </a:pPr>
            <a:r>
              <a:rPr lang="es-EC" dirty="0" err="1" smtClean="0"/>
              <a:t>Trat</a:t>
            </a:r>
            <a:r>
              <a:rPr lang="es-EC" dirty="0" smtClean="0"/>
              <a:t>*</a:t>
            </a:r>
            <a:r>
              <a:rPr lang="es-EC" dirty="0" err="1" smtClean="0"/>
              <a:t>Tiem</a:t>
            </a:r>
            <a:r>
              <a:rPr lang="es-EC" dirty="0" smtClean="0"/>
              <a:t>	    	8 	1.4943e+13 	1.8678e+12  	0.4596 	0.88051 NS </a:t>
            </a:r>
            <a:endParaRPr lang="en-US" dirty="0" smtClean="0"/>
          </a:p>
          <a:p>
            <a:pPr>
              <a:buNone/>
            </a:pPr>
            <a:r>
              <a:rPr lang="es-EC" dirty="0" smtClean="0"/>
              <a:t> </a:t>
            </a:r>
            <a:endParaRPr lang="en-US" dirty="0" smtClean="0"/>
          </a:p>
          <a:p>
            <a:pPr>
              <a:buNone/>
            </a:pPr>
            <a:r>
              <a:rPr lang="es-EC" dirty="0" smtClean="0"/>
              <a:t>Error		   	74 	3.0076e+14 	4.0643e+12</a:t>
            </a:r>
            <a:endParaRPr lang="en-US" dirty="0" smtClean="0"/>
          </a:p>
          <a:p>
            <a:pPr>
              <a:buNone/>
            </a:pPr>
            <a:r>
              <a:rPr lang="es-EC" dirty="0" smtClean="0"/>
              <a:t>______________________________________________________________________________</a:t>
            </a:r>
            <a:endParaRPr lang="en-US" dirty="0" smtClean="0"/>
          </a:p>
          <a:p>
            <a:pPr>
              <a:buNone/>
            </a:pPr>
            <a:r>
              <a:rPr lang="es-EC" dirty="0" smtClean="0"/>
              <a:t> </a:t>
            </a:r>
            <a:endParaRPr lang="en-US" dirty="0" smtClean="0"/>
          </a:p>
          <a:p>
            <a:r>
              <a:rPr lang="es-EC" dirty="0" smtClean="0"/>
              <a:t>Significancia  códigos: 0 ‘***’ 0.001 ‘**’ 0.01 ‘*’ 0.05 ‘.’ 0.1 ‘NS’ 1</a:t>
            </a:r>
            <a:endParaRPr lang="en-US" dirty="0" smtClean="0"/>
          </a:p>
          <a:p>
            <a:pPr>
              <a:buNone/>
            </a:pPr>
            <a:r>
              <a:rPr lang="es-AR" dirty="0" smtClean="0"/>
              <a:t> </a:t>
            </a:r>
            <a:endParaRPr lang="en-US" dirty="0" smtClean="0"/>
          </a:p>
          <a:p>
            <a:pPr>
              <a:buNone/>
            </a:pPr>
            <a:endParaRPr lang="en-US" dirty="0"/>
          </a:p>
        </p:txBody>
      </p:sp>
      <p:pic>
        <p:nvPicPr>
          <p:cNvPr id="5" name="4 Imagen" descr="H:\UDE\Logo\UF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838200"/>
            <a:ext cx="2590800" cy="685800"/>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77500" lnSpcReduction="20000"/>
          </a:bodyPr>
          <a:lstStyle/>
          <a:p>
            <a:r>
              <a:rPr lang="es-EC" dirty="0" smtClean="0"/>
              <a:t>Efecto de los tratamientos</a:t>
            </a:r>
            <a:endParaRPr lang="en-US" dirty="0" smtClean="0"/>
          </a:p>
          <a:p>
            <a:pPr>
              <a:buNone/>
            </a:pPr>
            <a:r>
              <a:rPr lang="es-EC" dirty="0" smtClean="0"/>
              <a:t> </a:t>
            </a:r>
            <a:endParaRPr lang="en-US" dirty="0" smtClean="0"/>
          </a:p>
          <a:p>
            <a:pPr>
              <a:buNone/>
            </a:pPr>
            <a:r>
              <a:rPr lang="es-EC" dirty="0" smtClean="0"/>
              <a:t> ________________________________________________________</a:t>
            </a:r>
            <a:endParaRPr lang="en-US" dirty="0" smtClean="0"/>
          </a:p>
          <a:p>
            <a:pPr>
              <a:buNone/>
            </a:pPr>
            <a:r>
              <a:rPr lang="es-EC" dirty="0" err="1" smtClean="0"/>
              <a:t>Tratam</a:t>
            </a:r>
            <a:r>
              <a:rPr lang="es-EC" dirty="0" smtClean="0"/>
              <a:t>.     Media (UFC/ml)   Error estándar    Grupos (Duncan)</a:t>
            </a:r>
            <a:endParaRPr lang="en-US" dirty="0" smtClean="0"/>
          </a:p>
          <a:p>
            <a:pPr>
              <a:buNone/>
            </a:pPr>
            <a:r>
              <a:rPr lang="es-EC" dirty="0" smtClean="0"/>
              <a:t>  </a:t>
            </a:r>
            <a:endParaRPr lang="en-US" dirty="0" smtClean="0"/>
          </a:p>
          <a:p>
            <a:pPr>
              <a:buNone/>
            </a:pPr>
            <a:r>
              <a:rPr lang="es-EC" dirty="0" smtClean="0"/>
              <a:t>Glifosato              800167.7               341410.6  	 b</a:t>
            </a:r>
            <a:endParaRPr lang="en-US" dirty="0" smtClean="0"/>
          </a:p>
          <a:p>
            <a:pPr>
              <a:buNone/>
            </a:pPr>
            <a:r>
              <a:rPr lang="es-EC" dirty="0" smtClean="0"/>
              <a:t> </a:t>
            </a:r>
            <a:endParaRPr lang="en-US" dirty="0" smtClean="0"/>
          </a:p>
          <a:p>
            <a:pPr>
              <a:buNone/>
            </a:pPr>
            <a:r>
              <a:rPr lang="es-EC" dirty="0" err="1" smtClean="0"/>
              <a:t>Paraquat</a:t>
            </a:r>
            <a:r>
              <a:rPr lang="es-EC" dirty="0" smtClean="0"/>
              <a:t>            1894001.0   	          499880.4  	 a</a:t>
            </a:r>
            <a:endParaRPr lang="en-US" dirty="0" smtClean="0"/>
          </a:p>
          <a:p>
            <a:pPr>
              <a:buNone/>
            </a:pPr>
            <a:r>
              <a:rPr lang="es-EC" dirty="0" smtClean="0"/>
              <a:t> </a:t>
            </a:r>
            <a:endParaRPr lang="en-US" dirty="0" smtClean="0"/>
          </a:p>
          <a:p>
            <a:pPr>
              <a:buNone/>
            </a:pPr>
            <a:r>
              <a:rPr lang="es-EC" dirty="0" smtClean="0"/>
              <a:t>Manual                 920334.3   	          236748.3  	 ab</a:t>
            </a:r>
            <a:endParaRPr lang="en-US" dirty="0" smtClean="0"/>
          </a:p>
          <a:p>
            <a:pPr>
              <a:buNone/>
            </a:pPr>
            <a:r>
              <a:rPr lang="es-EC" smtClean="0"/>
              <a:t> ________________________________________________________</a:t>
            </a:r>
            <a:endParaRPr lang="en-US" dirty="0" smtClean="0"/>
          </a:p>
          <a:p>
            <a:pPr>
              <a:buNone/>
            </a:pPr>
            <a:r>
              <a:rPr lang="es-EC"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90600"/>
            <a:ext cx="8229600" cy="5135563"/>
          </a:xfrm>
        </p:spPr>
        <p:txBody>
          <a:bodyPr>
            <a:normAutofit fontScale="62500" lnSpcReduction="20000"/>
          </a:bodyPr>
          <a:lstStyle/>
          <a:p>
            <a:pPr algn="just"/>
            <a:r>
              <a:rPr lang="es-ES" dirty="0" smtClean="0"/>
              <a:t>El constante impacto </a:t>
            </a:r>
            <a:r>
              <a:rPr lang="es-ES" dirty="0"/>
              <a:t>ambiental que </a:t>
            </a:r>
            <a:r>
              <a:rPr lang="es-ES" dirty="0" smtClean="0"/>
              <a:t>ejerce </a:t>
            </a:r>
            <a:r>
              <a:rPr lang="es-ES" dirty="0"/>
              <a:t>el hombre </a:t>
            </a:r>
            <a:r>
              <a:rPr lang="es-ES" dirty="0" smtClean="0"/>
              <a:t>hace de </a:t>
            </a:r>
            <a:r>
              <a:rPr lang="es-ES" dirty="0"/>
              <a:t>la contaminación uno </a:t>
            </a:r>
            <a:r>
              <a:rPr lang="es-ES" dirty="0" smtClean="0"/>
              <a:t>problema de gran importancia que afecta a la toda la sociedad.</a:t>
            </a:r>
            <a:endParaRPr lang="en-US" dirty="0"/>
          </a:p>
          <a:p>
            <a:pPr algn="just"/>
            <a:r>
              <a:rPr lang="es-AR" dirty="0" smtClean="0"/>
              <a:t>En la producción agrícola, las </a:t>
            </a:r>
            <a:r>
              <a:rPr lang="es-AR" dirty="0"/>
              <a:t>malezas son una de las principales </a:t>
            </a:r>
            <a:r>
              <a:rPr lang="es-AR" dirty="0" smtClean="0"/>
              <a:t>causas de  </a:t>
            </a:r>
            <a:r>
              <a:rPr lang="es-AR" dirty="0"/>
              <a:t>pérdidas </a:t>
            </a:r>
            <a:r>
              <a:rPr lang="es-AR" dirty="0" smtClean="0"/>
              <a:t>económicas, </a:t>
            </a:r>
            <a:r>
              <a:rPr lang="es-AR" dirty="0"/>
              <a:t>su control representa </a:t>
            </a:r>
            <a:r>
              <a:rPr lang="es-AR" dirty="0" smtClean="0"/>
              <a:t>entre el </a:t>
            </a:r>
            <a:r>
              <a:rPr lang="es-AR" dirty="0"/>
              <a:t>10  al 30% del costo de producción; </a:t>
            </a:r>
            <a:r>
              <a:rPr lang="es-AR" dirty="0" smtClean="0"/>
              <a:t>las perdidas pueden llegar al 100%  (</a:t>
            </a:r>
            <a:r>
              <a:rPr lang="es-AR" dirty="0" err="1"/>
              <a:t>Orde</a:t>
            </a:r>
            <a:r>
              <a:rPr lang="es-EC" dirty="0" err="1"/>
              <a:t>ñana</a:t>
            </a:r>
            <a:r>
              <a:rPr lang="es-EC" dirty="0"/>
              <a:t> O. 1992</a:t>
            </a:r>
            <a:r>
              <a:rPr lang="es-EC" dirty="0" smtClean="0"/>
              <a:t>).</a:t>
            </a:r>
            <a:endParaRPr lang="en-US" dirty="0"/>
          </a:p>
          <a:p>
            <a:pPr algn="just"/>
            <a:r>
              <a:rPr lang="es-AR" dirty="0" smtClean="0"/>
              <a:t>Controlar </a:t>
            </a:r>
            <a:r>
              <a:rPr lang="es-AR" dirty="0"/>
              <a:t>las malezas </a:t>
            </a:r>
            <a:r>
              <a:rPr lang="es-AR" dirty="0" smtClean="0"/>
              <a:t>en </a:t>
            </a:r>
            <a:r>
              <a:rPr lang="es-AR" dirty="0"/>
              <a:t>los cultivos es una práctica necesaria para </a:t>
            </a:r>
            <a:r>
              <a:rPr lang="es-AR" dirty="0" smtClean="0"/>
              <a:t>asegurar </a:t>
            </a:r>
            <a:r>
              <a:rPr lang="es-AR" dirty="0"/>
              <a:t>la </a:t>
            </a:r>
            <a:r>
              <a:rPr lang="es-AR" dirty="0" smtClean="0"/>
              <a:t>productividad.</a:t>
            </a:r>
            <a:endParaRPr lang="en-US" dirty="0"/>
          </a:p>
          <a:p>
            <a:pPr algn="just"/>
            <a:r>
              <a:rPr lang="es-AR" dirty="0" smtClean="0"/>
              <a:t>Esta practica genera </a:t>
            </a:r>
            <a:r>
              <a:rPr lang="es-AR" dirty="0"/>
              <a:t>una permanente  demanda de herbicidas, </a:t>
            </a:r>
            <a:r>
              <a:rPr lang="es-AR" dirty="0" smtClean="0"/>
              <a:t> si </a:t>
            </a:r>
            <a:r>
              <a:rPr lang="es-AR" dirty="0"/>
              <a:t>bien </a:t>
            </a:r>
            <a:r>
              <a:rPr lang="es-AR" dirty="0" smtClean="0"/>
              <a:t> su </a:t>
            </a:r>
            <a:r>
              <a:rPr lang="es-AR" dirty="0"/>
              <a:t>uso </a:t>
            </a:r>
            <a:r>
              <a:rPr lang="es-AR" dirty="0" smtClean="0"/>
              <a:t>contribuye </a:t>
            </a:r>
            <a:r>
              <a:rPr lang="es-AR" dirty="0"/>
              <a:t>a </a:t>
            </a:r>
            <a:r>
              <a:rPr lang="es-AR" dirty="0" smtClean="0"/>
              <a:t>asegurar </a:t>
            </a:r>
            <a:r>
              <a:rPr lang="es-AR" dirty="0"/>
              <a:t>los </a:t>
            </a:r>
            <a:r>
              <a:rPr lang="es-AR" dirty="0" smtClean="0"/>
              <a:t>rendimientos, paralelo </a:t>
            </a:r>
            <a:r>
              <a:rPr lang="es-AR" dirty="0"/>
              <a:t>a </a:t>
            </a:r>
            <a:r>
              <a:rPr lang="es-AR" dirty="0" smtClean="0"/>
              <a:t>esto ocurren </a:t>
            </a:r>
            <a:r>
              <a:rPr lang="es-AR" dirty="0"/>
              <a:t>impactos negativos </a:t>
            </a:r>
            <a:r>
              <a:rPr lang="es-AR" dirty="0" smtClean="0"/>
              <a:t>hacia </a:t>
            </a:r>
            <a:r>
              <a:rPr lang="es-AR" dirty="0"/>
              <a:t>el suelo, </a:t>
            </a:r>
            <a:r>
              <a:rPr lang="es-AR" dirty="0" smtClean="0"/>
              <a:t>agua</a:t>
            </a:r>
            <a:r>
              <a:rPr lang="es-AR" dirty="0"/>
              <a:t>, y al hombre. </a:t>
            </a:r>
            <a:endParaRPr lang="en-US" dirty="0"/>
          </a:p>
          <a:p>
            <a:pPr algn="just"/>
            <a:r>
              <a:rPr lang="es-AR" dirty="0" smtClean="0"/>
              <a:t>La </a:t>
            </a:r>
            <a:r>
              <a:rPr lang="es-AR" dirty="0"/>
              <a:t>tendencia </a:t>
            </a:r>
            <a:r>
              <a:rPr lang="es-AR" dirty="0" smtClean="0"/>
              <a:t> en  la producción de alimentos es  </a:t>
            </a:r>
            <a:r>
              <a:rPr lang="es-AR" dirty="0"/>
              <a:t>disminuir el uso de </a:t>
            </a:r>
            <a:r>
              <a:rPr lang="es-AR" dirty="0" smtClean="0"/>
              <a:t>pesticidas, a lo que los productores  agropecuarios deben </a:t>
            </a:r>
            <a:r>
              <a:rPr lang="es-AR" dirty="0"/>
              <a:t>orientarse </a:t>
            </a:r>
            <a:r>
              <a:rPr lang="es-AR" dirty="0" smtClean="0"/>
              <a:t> buscando </a:t>
            </a:r>
            <a:r>
              <a:rPr lang="es-AR" dirty="0"/>
              <a:t>alternativas para el control de </a:t>
            </a:r>
            <a:r>
              <a:rPr lang="es-AR" dirty="0" smtClean="0"/>
              <a:t>malezas.</a:t>
            </a:r>
            <a:endParaRPr lang="en-US" dirty="0"/>
          </a:p>
          <a:p>
            <a:pPr algn="just"/>
            <a:r>
              <a:rPr lang="es-ES" dirty="0" smtClean="0"/>
              <a:t>Los </a:t>
            </a:r>
            <a:r>
              <a:rPr lang="es-ES" dirty="0"/>
              <a:t>herbicidas </a:t>
            </a:r>
            <a:r>
              <a:rPr lang="es-ES" dirty="0" smtClean="0"/>
              <a:t> inhiben </a:t>
            </a:r>
            <a:r>
              <a:rPr lang="es-ES" dirty="0"/>
              <a:t>procesos como la fotosíntesis, </a:t>
            </a:r>
            <a:r>
              <a:rPr lang="es-ES" dirty="0" smtClean="0"/>
              <a:t>actividades </a:t>
            </a:r>
            <a:r>
              <a:rPr lang="es-ES" dirty="0" err="1" smtClean="0"/>
              <a:t>meristematicas</a:t>
            </a:r>
            <a:r>
              <a:rPr lang="es-ES" dirty="0" smtClean="0"/>
              <a:t> </a:t>
            </a:r>
            <a:r>
              <a:rPr lang="es-ES" dirty="0"/>
              <a:t>o destruyendo la permeabilidad de las membranas, (</a:t>
            </a:r>
            <a:r>
              <a:rPr lang="es-ES" dirty="0" err="1"/>
              <a:t>Kogan</a:t>
            </a:r>
            <a:r>
              <a:rPr lang="es-ES" dirty="0"/>
              <a:t> </a:t>
            </a:r>
            <a:r>
              <a:rPr lang="es-ES" i="1" dirty="0"/>
              <a:t>et al.,</a:t>
            </a:r>
            <a:r>
              <a:rPr lang="es-ES" dirty="0"/>
              <a:t> 1995). </a:t>
            </a:r>
            <a:endParaRPr lang="en-US" dirty="0"/>
          </a:p>
          <a:p>
            <a:pPr algn="just"/>
            <a:r>
              <a:rPr lang="es-ES" dirty="0" smtClean="0"/>
              <a:t>Algunos </a:t>
            </a:r>
            <a:r>
              <a:rPr lang="es-ES" dirty="0"/>
              <a:t>herbicidas permanecen activos en los primeros centímetros </a:t>
            </a:r>
            <a:r>
              <a:rPr lang="es-ES" dirty="0" smtClean="0"/>
              <a:t>del </a:t>
            </a:r>
            <a:r>
              <a:rPr lang="es-ES" dirty="0"/>
              <a:t>suelo, </a:t>
            </a:r>
            <a:r>
              <a:rPr lang="es-ES" dirty="0" smtClean="0"/>
              <a:t> controlando las malezas </a:t>
            </a:r>
            <a:r>
              <a:rPr lang="es-ES" dirty="0"/>
              <a:t>provenientes de semillas </a:t>
            </a:r>
            <a:r>
              <a:rPr lang="es-ES" dirty="0" smtClean="0"/>
              <a:t> </a:t>
            </a:r>
            <a:r>
              <a:rPr lang="es-ES" dirty="0"/>
              <a:t>(</a:t>
            </a:r>
            <a:r>
              <a:rPr lang="es-ES" dirty="0" err="1"/>
              <a:t>Kogan</a:t>
            </a:r>
            <a:r>
              <a:rPr lang="es-ES" dirty="0"/>
              <a:t> </a:t>
            </a:r>
            <a:r>
              <a:rPr lang="es-ES" i="1" dirty="0"/>
              <a:t>et al</a:t>
            </a:r>
            <a:r>
              <a:rPr lang="es-ES" dirty="0"/>
              <a:t>., 1995</a:t>
            </a:r>
            <a:r>
              <a:rPr lang="es-E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pic>
        <p:nvPicPr>
          <p:cNvPr id="4" name="3 Marcador de contenido"/>
          <p:cNvPicPr>
            <a:picLocks noGrp="1"/>
          </p:cNvPicPr>
          <p:nvPr>
            <p:ph idx="1"/>
          </p:nvPr>
        </p:nvPicPr>
        <p:blipFill>
          <a:blip r:embed="rId2" cstate="print"/>
          <a:stretch>
            <a:fillRect/>
          </a:stretch>
        </p:blipFill>
        <p:spPr bwMode="auto">
          <a:xfrm>
            <a:off x="2223290" y="1600200"/>
            <a:ext cx="4697420" cy="4708525"/>
          </a:xfrm>
          <a:prstGeom prst="rect">
            <a:avLst/>
          </a:prstGeom>
          <a:noFill/>
          <a:ln w="9525">
            <a:noFill/>
            <a:miter lim="800000"/>
            <a:headEnd/>
            <a:tailEnd/>
          </a:ln>
        </p:spPr>
      </p:pic>
      <p:pic>
        <p:nvPicPr>
          <p:cNvPr id="6" name="5 Imagen" descr="H:\UDE\Logo\UFA.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937680"/>
            <a:ext cx="2667000" cy="73872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pic>
        <p:nvPicPr>
          <p:cNvPr id="4" name="3 Marcador de contenido"/>
          <p:cNvPicPr>
            <a:picLocks noGrp="1"/>
          </p:cNvPicPr>
          <p:nvPr>
            <p:ph idx="1"/>
          </p:nvPr>
        </p:nvPicPr>
        <p:blipFill>
          <a:blip r:embed="rId2" cstate="print"/>
          <a:stretch>
            <a:fillRect/>
          </a:stretch>
        </p:blipFill>
        <p:spPr bwMode="auto">
          <a:xfrm>
            <a:off x="2223290" y="1600200"/>
            <a:ext cx="4697420" cy="4708525"/>
          </a:xfrm>
          <a:prstGeom prst="rect">
            <a:avLst/>
          </a:prstGeom>
          <a:noFill/>
          <a:ln w="9525">
            <a:noFill/>
            <a:miter lim="800000"/>
            <a:headEnd/>
            <a:tailEnd/>
          </a:ln>
        </p:spPr>
      </p:pic>
      <p:pic>
        <p:nvPicPr>
          <p:cNvPr id="6" name="5 Imagen" descr="H:\UDE\Logo\UFA.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1013880"/>
            <a:ext cx="2667000" cy="738720"/>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77500" lnSpcReduction="20000"/>
          </a:bodyPr>
          <a:lstStyle/>
          <a:p>
            <a:r>
              <a:rPr lang="es-ES" dirty="0" smtClean="0"/>
              <a:t>Coeficientes de la regresión lineal </a:t>
            </a:r>
            <a:endParaRPr lang="en-US" dirty="0" smtClean="0"/>
          </a:p>
          <a:p>
            <a:pPr>
              <a:buNone/>
            </a:pPr>
            <a:r>
              <a:rPr lang="es-ES" dirty="0" smtClean="0"/>
              <a:t> </a:t>
            </a:r>
            <a:endParaRPr lang="en-US" dirty="0" smtClean="0"/>
          </a:p>
          <a:p>
            <a:pPr>
              <a:buNone/>
            </a:pPr>
            <a:r>
              <a:rPr lang="es-ES" dirty="0" smtClean="0"/>
              <a:t> </a:t>
            </a:r>
            <a:r>
              <a:rPr lang="es-EC" dirty="0" smtClean="0"/>
              <a:t>_____________________________________________________ </a:t>
            </a:r>
            <a:endParaRPr lang="en-US" dirty="0" smtClean="0"/>
          </a:p>
          <a:p>
            <a:pPr>
              <a:buNone/>
            </a:pPr>
            <a:r>
              <a:rPr lang="es-EC" dirty="0" smtClean="0"/>
              <a:t>Coeficientes	</a:t>
            </a:r>
            <a:r>
              <a:rPr lang="es-EC" dirty="0" err="1" smtClean="0"/>
              <a:t>Estimate</a:t>
            </a:r>
            <a:r>
              <a:rPr lang="es-EC" dirty="0" smtClean="0"/>
              <a:t>       </a:t>
            </a:r>
            <a:r>
              <a:rPr lang="es-EC" dirty="0" err="1" smtClean="0"/>
              <a:t>Std.</a:t>
            </a:r>
            <a:r>
              <a:rPr lang="es-EC" dirty="0" smtClean="0"/>
              <a:t> Error     t </a:t>
            </a:r>
            <a:r>
              <a:rPr lang="es-EC" dirty="0" err="1" smtClean="0"/>
              <a:t>value</a:t>
            </a:r>
            <a:r>
              <a:rPr lang="es-EC" dirty="0" smtClean="0"/>
              <a:t>	 Pr(&gt;|t|)   </a:t>
            </a:r>
            <a:endParaRPr lang="en-US" dirty="0" smtClean="0"/>
          </a:p>
          <a:p>
            <a:pPr>
              <a:buNone/>
            </a:pPr>
            <a:r>
              <a:rPr lang="es-EC" dirty="0" smtClean="0"/>
              <a:t>_____________________________________________________ </a:t>
            </a:r>
            <a:endParaRPr lang="en-US" dirty="0" smtClean="0"/>
          </a:p>
          <a:p>
            <a:pPr>
              <a:buNone/>
            </a:pPr>
            <a:r>
              <a:rPr lang="es-EC" dirty="0" smtClean="0"/>
              <a:t> </a:t>
            </a:r>
            <a:endParaRPr lang="en-US" dirty="0" smtClean="0"/>
          </a:p>
          <a:p>
            <a:pPr>
              <a:buNone/>
            </a:pPr>
            <a:r>
              <a:rPr lang="es-EC" dirty="0" smtClean="0"/>
              <a:t>(Intercepto)  	4220034         1014306  	      4.161 	7.43e-05 ***</a:t>
            </a:r>
            <a:endParaRPr lang="en-US" dirty="0" smtClean="0"/>
          </a:p>
          <a:p>
            <a:pPr>
              <a:buNone/>
            </a:pPr>
            <a:r>
              <a:rPr lang="es-EC" dirty="0" smtClean="0"/>
              <a:t> </a:t>
            </a:r>
            <a:endParaRPr lang="en-US" dirty="0" smtClean="0"/>
          </a:p>
          <a:p>
            <a:pPr>
              <a:buNone/>
            </a:pPr>
            <a:r>
              <a:rPr lang="es-EC" dirty="0" smtClean="0"/>
              <a:t>Tiempo         -2398400           772968 	     -3.103 	 0.00259 ** </a:t>
            </a:r>
            <a:endParaRPr lang="en-US" dirty="0" smtClean="0"/>
          </a:p>
          <a:p>
            <a:pPr>
              <a:buNone/>
            </a:pPr>
            <a:r>
              <a:rPr lang="es-EC" dirty="0" smtClean="0"/>
              <a:t> </a:t>
            </a:r>
            <a:endParaRPr lang="en-US" dirty="0" smtClean="0"/>
          </a:p>
          <a:p>
            <a:pPr>
              <a:buNone/>
            </a:pPr>
            <a:r>
              <a:rPr lang="es-EC" dirty="0" smtClean="0"/>
              <a:t>(Tiempo^2)     380000           126394         3.006 	 0.00345 ** </a:t>
            </a:r>
            <a:endParaRPr lang="en-US" dirty="0" smtClean="0"/>
          </a:p>
          <a:p>
            <a:pPr>
              <a:buNone/>
            </a:pPr>
            <a:r>
              <a:rPr lang="es-EC" dirty="0" smtClean="0"/>
              <a:t>_____________________________________________________</a:t>
            </a:r>
            <a:endParaRPr lang="en-US" dirty="0" smtClean="0"/>
          </a:p>
          <a:p>
            <a:pPr>
              <a:buNone/>
            </a:pPr>
            <a:r>
              <a:rPr lang="es-EC" dirty="0" smtClean="0"/>
              <a:t>  Significancia  códigos: 0 ‘***’ 0.001 ‘**’ 0.01 ‘*’ 0.05 ‘.’ 0.1 ‘NS ’ 1</a:t>
            </a:r>
            <a:endParaRPr lang="en-US" dirty="0" smtClean="0"/>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990600" y="274638"/>
            <a:ext cx="8001000" cy="1143000"/>
          </a:xfrm>
        </p:spPr>
        <p:txBody>
          <a:bodyPr>
            <a:normAutofit/>
          </a:bodyPr>
          <a:lstStyle/>
          <a:p>
            <a:r>
              <a:rPr lang="en-US" sz="2800" dirty="0" smtClean="0">
                <a:latin typeface="+mn-lt"/>
              </a:rPr>
              <a:t>MAESTRIA EN SISTEMAS DE GESTION AMBIENTAL</a:t>
            </a:r>
            <a:endParaRPr lang="en-US" sz="2800" dirty="0">
              <a:latin typeface="+mn-lt"/>
            </a:endParaRPr>
          </a:p>
        </p:txBody>
      </p:sp>
      <p:graphicFrame>
        <p:nvGraphicFramePr>
          <p:cNvPr id="7" name="6 Marcador de contenido"/>
          <p:cNvGraphicFramePr>
            <a:graphicFrameLocks noGrp="1"/>
          </p:cNvGraphicFramePr>
          <p:nvPr>
            <p:ph sz="half" idx="1"/>
          </p:nvPr>
        </p:nvGraphicFramePr>
        <p:xfrm>
          <a:off x="457200" y="1524001"/>
          <a:ext cx="4038600" cy="4191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Marcador de contenido"/>
          <p:cNvGraphicFramePr>
            <a:graphicFrameLocks noGrp="1"/>
          </p:cNvGraphicFramePr>
          <p:nvPr>
            <p:ph sz="half" idx="2"/>
          </p:nvPr>
        </p:nvGraphicFramePr>
        <p:xfrm>
          <a:off x="4648200" y="1600200"/>
          <a:ext cx="4038600" cy="3886199"/>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990600" y="5638800"/>
            <a:ext cx="3581400" cy="738664"/>
          </a:xfrm>
          <a:prstGeom prst="rect">
            <a:avLst/>
          </a:prstGeom>
        </p:spPr>
        <p:txBody>
          <a:bodyPr wrap="square">
            <a:spAutoFit/>
          </a:bodyPr>
          <a:lstStyle/>
          <a:p>
            <a:r>
              <a:rPr lang="es-ES" sz="1400" dirty="0" smtClean="0"/>
              <a:t>Variable </a:t>
            </a:r>
            <a:r>
              <a:rPr lang="es-ES" sz="1400" dirty="0" err="1" smtClean="0"/>
              <a:t>Trichoderma</a:t>
            </a:r>
            <a:r>
              <a:rPr lang="es-ES" sz="1400" dirty="0" smtClean="0"/>
              <a:t>.</a:t>
            </a:r>
          </a:p>
          <a:p>
            <a:r>
              <a:rPr lang="es-ES" sz="1400" dirty="0" smtClean="0"/>
              <a:t>Primera evaluación, prueba de Duncan al 0,05 </a:t>
            </a:r>
            <a:endParaRPr lang="en-US" sz="1400" dirty="0"/>
          </a:p>
        </p:txBody>
      </p:sp>
      <p:sp>
        <p:nvSpPr>
          <p:cNvPr id="10" name="9 Rectángulo"/>
          <p:cNvSpPr/>
          <p:nvPr/>
        </p:nvSpPr>
        <p:spPr>
          <a:xfrm>
            <a:off x="4800600" y="5638800"/>
            <a:ext cx="3733800" cy="738664"/>
          </a:xfrm>
          <a:prstGeom prst="rect">
            <a:avLst/>
          </a:prstGeom>
        </p:spPr>
        <p:txBody>
          <a:bodyPr wrap="square">
            <a:spAutoFit/>
          </a:bodyPr>
          <a:lstStyle/>
          <a:p>
            <a:r>
              <a:rPr lang="es-ES" sz="1400" dirty="0" smtClean="0"/>
              <a:t>Variable </a:t>
            </a:r>
            <a:r>
              <a:rPr lang="es-ES" sz="1400" dirty="0" err="1" smtClean="0"/>
              <a:t>Trichoderma</a:t>
            </a:r>
            <a:r>
              <a:rPr lang="es-ES" sz="1400" dirty="0" smtClean="0"/>
              <a:t>.</a:t>
            </a:r>
          </a:p>
          <a:p>
            <a:r>
              <a:rPr lang="es-ES" sz="1400" dirty="0" smtClean="0"/>
              <a:t>Segunda evaluación, Prueba de Duncan al 0,05 </a:t>
            </a:r>
            <a:endParaRPr lang="en-US" sz="1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graphicFrame>
        <p:nvGraphicFramePr>
          <p:cNvPr id="5" name="4 Marcador de contenido"/>
          <p:cNvGraphicFramePr>
            <a:graphicFrameLocks noGrp="1"/>
          </p:cNvGraphicFramePr>
          <p:nvPr>
            <p:ph sz="half" idx="1"/>
          </p:nvPr>
        </p:nvGraphicFramePr>
        <p:xfrm>
          <a:off x="457200" y="1600200"/>
          <a:ext cx="4038600" cy="3657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Marcador de contenido"/>
          <p:cNvGraphicFramePr>
            <a:graphicFrameLocks noGrp="1"/>
          </p:cNvGraphicFramePr>
          <p:nvPr>
            <p:ph sz="half" idx="2"/>
          </p:nvPr>
        </p:nvGraphicFramePr>
        <p:xfrm>
          <a:off x="4648200" y="1600201"/>
          <a:ext cx="4038600" cy="3657599"/>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762000" y="5562600"/>
            <a:ext cx="3810000" cy="738664"/>
          </a:xfrm>
          <a:prstGeom prst="rect">
            <a:avLst/>
          </a:prstGeom>
        </p:spPr>
        <p:txBody>
          <a:bodyPr wrap="square">
            <a:spAutoFit/>
          </a:bodyPr>
          <a:lstStyle/>
          <a:p>
            <a:r>
              <a:rPr lang="es-ES" sz="1400" dirty="0" smtClean="0"/>
              <a:t>Variable </a:t>
            </a:r>
            <a:r>
              <a:rPr lang="es-ES" sz="1400" dirty="0" err="1" smtClean="0"/>
              <a:t>Trichoderma</a:t>
            </a:r>
            <a:r>
              <a:rPr lang="es-ES" sz="1400" dirty="0" smtClean="0"/>
              <a:t>.</a:t>
            </a:r>
          </a:p>
          <a:p>
            <a:r>
              <a:rPr lang="es-ES" sz="1400" dirty="0" smtClean="0"/>
              <a:t>Tercera evaluación, Prueba de Duncan al 0,05 para los tratamientos en estudio</a:t>
            </a:r>
            <a:endParaRPr lang="en-US" sz="1400" dirty="0"/>
          </a:p>
        </p:txBody>
      </p:sp>
      <p:sp>
        <p:nvSpPr>
          <p:cNvPr id="8" name="7 Rectángulo"/>
          <p:cNvSpPr/>
          <p:nvPr/>
        </p:nvSpPr>
        <p:spPr>
          <a:xfrm>
            <a:off x="5029200" y="5562600"/>
            <a:ext cx="3505200" cy="738664"/>
          </a:xfrm>
          <a:prstGeom prst="rect">
            <a:avLst/>
          </a:prstGeom>
        </p:spPr>
        <p:txBody>
          <a:bodyPr wrap="square">
            <a:spAutoFit/>
          </a:bodyPr>
          <a:lstStyle/>
          <a:p>
            <a:r>
              <a:rPr lang="es-ES" sz="1400" dirty="0" smtClean="0"/>
              <a:t>Variable </a:t>
            </a:r>
            <a:r>
              <a:rPr lang="es-ES" sz="1400" dirty="0" err="1" smtClean="0"/>
              <a:t>Trichoderma</a:t>
            </a:r>
            <a:r>
              <a:rPr lang="es-ES" sz="1400" dirty="0" smtClean="0"/>
              <a:t>.</a:t>
            </a:r>
          </a:p>
          <a:p>
            <a:r>
              <a:rPr lang="es-ES" sz="1400" dirty="0" smtClean="0"/>
              <a:t>Cuarta evaluación, Prueba de Duncan al 0,05 </a:t>
            </a:r>
            <a:endParaRPr lang="en-US" sz="1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graphicFrame>
        <p:nvGraphicFramePr>
          <p:cNvPr id="5" name="4 Marcador de contenido"/>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contenido"/>
          <p:cNvSpPr>
            <a:spLocks noGrp="1"/>
          </p:cNvSpPr>
          <p:nvPr>
            <p:ph sz="half" idx="2"/>
          </p:nvPr>
        </p:nvSpPr>
        <p:spPr/>
        <p:txBody>
          <a:bodyPr/>
          <a:lstStyle/>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sz="1400" dirty="0" smtClean="0"/>
          </a:p>
          <a:p>
            <a:r>
              <a:rPr lang="es-ES" sz="1400" dirty="0" smtClean="0"/>
              <a:t>Variable </a:t>
            </a:r>
            <a:r>
              <a:rPr lang="es-ES" sz="1400" dirty="0" err="1" smtClean="0"/>
              <a:t>Trichoderma</a:t>
            </a:r>
            <a:r>
              <a:rPr lang="es-ES" sz="1400" dirty="0" smtClean="0"/>
              <a:t>.</a:t>
            </a:r>
          </a:p>
          <a:p>
            <a:pPr>
              <a:buNone/>
            </a:pPr>
            <a:r>
              <a:rPr lang="es-ES" sz="1400" dirty="0" smtClean="0"/>
              <a:t>	Quinta evaluación, Prueba de Duncan al 0,05</a:t>
            </a:r>
            <a:endParaRPr lang="en-US" sz="1400"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30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62500" lnSpcReduction="20000"/>
          </a:bodyPr>
          <a:lstStyle/>
          <a:p>
            <a:pPr>
              <a:buNone/>
            </a:pPr>
            <a:r>
              <a:rPr lang="es-ES" dirty="0" smtClean="0"/>
              <a:t>Análisis de varianza de la influencia de los tratamientos y el tiempo para la variable </a:t>
            </a:r>
            <a:r>
              <a:rPr lang="es-ES" i="1" dirty="0" smtClean="0"/>
              <a:t>Fusarium </a:t>
            </a:r>
            <a:r>
              <a:rPr lang="es-ES" i="1" dirty="0" err="1" smtClean="0"/>
              <a:t>spp</a:t>
            </a:r>
            <a:r>
              <a:rPr lang="es-ES" i="1" dirty="0" smtClean="0"/>
              <a:t>.</a:t>
            </a:r>
            <a:endParaRPr lang="en-US" dirty="0" smtClean="0"/>
          </a:p>
          <a:p>
            <a:pPr>
              <a:buNone/>
            </a:pPr>
            <a:r>
              <a:rPr lang="es-ES" dirty="0" smtClean="0"/>
              <a:t> </a:t>
            </a:r>
            <a:endParaRPr lang="en-US" dirty="0" smtClean="0"/>
          </a:p>
          <a:p>
            <a:pPr>
              <a:buNone/>
            </a:pPr>
            <a:r>
              <a:rPr lang="en-US" dirty="0" smtClean="0"/>
              <a:t>____________________________________________________________________</a:t>
            </a:r>
          </a:p>
          <a:p>
            <a:pPr>
              <a:buNone/>
            </a:pPr>
            <a:r>
              <a:rPr lang="en-US" dirty="0" smtClean="0"/>
              <a:t> </a:t>
            </a:r>
            <a:r>
              <a:rPr lang="en-US" dirty="0" err="1" smtClean="0"/>
              <a:t>Fuente</a:t>
            </a:r>
            <a:r>
              <a:rPr lang="en-US" dirty="0" smtClean="0"/>
              <a:t>	 	</a:t>
            </a:r>
            <a:r>
              <a:rPr lang="en-US" dirty="0" err="1" smtClean="0"/>
              <a:t>Df</a:t>
            </a:r>
            <a:r>
              <a:rPr lang="en-US" dirty="0" smtClean="0"/>
              <a:t>     	Sum Sq         Mean Sq	 F value  	       Pr(&gt;F)</a:t>
            </a:r>
          </a:p>
          <a:p>
            <a:pPr>
              <a:buNone/>
            </a:pPr>
            <a:r>
              <a:rPr lang="en-US" dirty="0" smtClean="0"/>
              <a:t> __</a:t>
            </a:r>
            <a:r>
              <a:rPr lang="es-ES" dirty="0" smtClean="0"/>
              <a:t>_________________________________________________________________  </a:t>
            </a:r>
            <a:endParaRPr lang="en-US" dirty="0" smtClean="0"/>
          </a:p>
          <a:p>
            <a:pPr>
              <a:buNone/>
            </a:pPr>
            <a:r>
              <a:rPr lang="es-ES" dirty="0" smtClean="0"/>
              <a:t> </a:t>
            </a:r>
            <a:endParaRPr lang="en-US" dirty="0" smtClean="0"/>
          </a:p>
          <a:p>
            <a:pPr>
              <a:buNone/>
            </a:pPr>
            <a:r>
              <a:rPr lang="es-EC" dirty="0" smtClean="0"/>
              <a:t>Repeticiones         1       1.1076e+10      </a:t>
            </a:r>
            <a:r>
              <a:rPr lang="es-EC" dirty="0" err="1" smtClean="0"/>
              <a:t>1.1076e+10</a:t>
            </a:r>
            <a:r>
              <a:rPr lang="es-EC" dirty="0" smtClean="0"/>
              <a:t> 	 0.1967        0.658516 NS   </a:t>
            </a:r>
            <a:endParaRPr lang="en-US" dirty="0" smtClean="0"/>
          </a:p>
          <a:p>
            <a:pPr>
              <a:buNone/>
            </a:pPr>
            <a:r>
              <a:rPr lang="es-EC" dirty="0" smtClean="0"/>
              <a:t> </a:t>
            </a:r>
            <a:endParaRPr lang="en-US" dirty="0" smtClean="0"/>
          </a:p>
          <a:p>
            <a:pPr>
              <a:buNone/>
            </a:pPr>
            <a:r>
              <a:rPr lang="es-EC" dirty="0" smtClean="0"/>
              <a:t>Tratamientos        1       5.2965e+11      </a:t>
            </a:r>
            <a:r>
              <a:rPr lang="es-EC" dirty="0" err="1" smtClean="0"/>
              <a:t>5.2965e+11</a:t>
            </a:r>
            <a:r>
              <a:rPr lang="es-EC" dirty="0" smtClean="0"/>
              <a:t>  	 9.4056        0.002892 **</a:t>
            </a:r>
            <a:endParaRPr lang="en-US" dirty="0" smtClean="0"/>
          </a:p>
          <a:p>
            <a:pPr>
              <a:buNone/>
            </a:pPr>
            <a:r>
              <a:rPr lang="es-EC" dirty="0" smtClean="0"/>
              <a:t> </a:t>
            </a:r>
            <a:endParaRPr lang="en-US" dirty="0" smtClean="0"/>
          </a:p>
          <a:p>
            <a:pPr>
              <a:buNone/>
            </a:pPr>
            <a:r>
              <a:rPr lang="es-EC" dirty="0" smtClean="0"/>
              <a:t>Tiempo                  1       8.7367e+10      </a:t>
            </a:r>
            <a:r>
              <a:rPr lang="es-EC" dirty="0" err="1" smtClean="0"/>
              <a:t>8.7367e+10</a:t>
            </a:r>
            <a:r>
              <a:rPr lang="es-EC" dirty="0" smtClean="0"/>
              <a:t> 	 1.5515        0.216302 NS  </a:t>
            </a:r>
            <a:endParaRPr lang="en-US" dirty="0" smtClean="0"/>
          </a:p>
          <a:p>
            <a:pPr>
              <a:buNone/>
            </a:pPr>
            <a:r>
              <a:rPr lang="es-EC" dirty="0" smtClean="0"/>
              <a:t> </a:t>
            </a:r>
            <a:endParaRPr lang="en-US" dirty="0" smtClean="0"/>
          </a:p>
          <a:p>
            <a:pPr>
              <a:buNone/>
            </a:pPr>
            <a:r>
              <a:rPr lang="es-EC" dirty="0" smtClean="0"/>
              <a:t>Error  	                86        4.8428e+12     5.6312e+10</a:t>
            </a:r>
            <a:endParaRPr lang="en-US" dirty="0" smtClean="0"/>
          </a:p>
          <a:p>
            <a:pPr>
              <a:buNone/>
            </a:pPr>
            <a:r>
              <a:rPr lang="es-EC" dirty="0" smtClean="0"/>
              <a:t>____________________________________________________________________</a:t>
            </a:r>
            <a:endParaRPr lang="en-US" dirty="0" smtClean="0"/>
          </a:p>
          <a:p>
            <a:pPr>
              <a:buNone/>
            </a:pPr>
            <a:r>
              <a:rPr lang="es-EC" dirty="0" smtClean="0"/>
              <a:t> </a:t>
            </a:r>
            <a:endParaRPr lang="en-US" dirty="0" smtClean="0"/>
          </a:p>
          <a:p>
            <a:pPr>
              <a:buNone/>
            </a:pPr>
            <a:r>
              <a:rPr lang="es-EC" dirty="0" smtClean="0"/>
              <a:t>Significancia  códigos: 0 ‘***’ 0.001 ‘**’ 0.01 ‘*’ 0.05 ‘.’ 0.1 ‘NS ’ 1</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70000" lnSpcReduction="20000"/>
          </a:bodyPr>
          <a:lstStyle/>
          <a:p>
            <a:r>
              <a:rPr lang="es-EC" dirty="0" smtClean="0"/>
              <a:t>Separación de medias según Duncan para la variable </a:t>
            </a:r>
            <a:r>
              <a:rPr lang="es-EC" i="1" dirty="0" smtClean="0"/>
              <a:t>Fusarium </a:t>
            </a:r>
            <a:r>
              <a:rPr lang="es-EC" i="1" dirty="0" err="1" smtClean="0"/>
              <a:t>spp</a:t>
            </a:r>
            <a:r>
              <a:rPr lang="es-EC" i="1" dirty="0" smtClean="0"/>
              <a:t>.</a:t>
            </a:r>
            <a:endParaRPr lang="en-US" dirty="0" smtClean="0"/>
          </a:p>
          <a:p>
            <a:pPr>
              <a:buNone/>
            </a:pPr>
            <a:r>
              <a:rPr lang="es-AR" dirty="0" smtClean="0"/>
              <a:t> </a:t>
            </a:r>
            <a:endParaRPr lang="en-US" dirty="0" smtClean="0"/>
          </a:p>
          <a:p>
            <a:pPr>
              <a:buNone/>
            </a:pPr>
            <a:r>
              <a:rPr lang="es-EC" dirty="0" smtClean="0"/>
              <a:t> __________________________________________________________</a:t>
            </a:r>
            <a:endParaRPr lang="en-US" dirty="0" smtClean="0"/>
          </a:p>
          <a:p>
            <a:pPr>
              <a:buNone/>
            </a:pPr>
            <a:r>
              <a:rPr lang="es-EC" dirty="0" smtClean="0"/>
              <a:t>Tratamiento	Media(UFC/ml	Error estándar	Grupos (Duncan)</a:t>
            </a:r>
            <a:endParaRPr lang="en-US" dirty="0" smtClean="0"/>
          </a:p>
          <a:p>
            <a:pPr>
              <a:buNone/>
            </a:pPr>
            <a:r>
              <a:rPr lang="es-EC" dirty="0" smtClean="0"/>
              <a:t> </a:t>
            </a:r>
            <a:endParaRPr lang="en-US" dirty="0" smtClean="0"/>
          </a:p>
          <a:p>
            <a:pPr>
              <a:buNone/>
            </a:pPr>
            <a:r>
              <a:rPr lang="es-EC" dirty="0" smtClean="0"/>
              <a:t> Glifosato	231287.67	70082.38	       a</a:t>
            </a:r>
            <a:endParaRPr lang="en-US" dirty="0" smtClean="0"/>
          </a:p>
          <a:p>
            <a:pPr>
              <a:buNone/>
            </a:pPr>
            <a:r>
              <a:rPr lang="es-EC" dirty="0" smtClean="0"/>
              <a:t> </a:t>
            </a:r>
            <a:endParaRPr lang="en-US" dirty="0" smtClean="0"/>
          </a:p>
          <a:p>
            <a:pPr>
              <a:buNone/>
            </a:pPr>
            <a:r>
              <a:rPr lang="es-EC" dirty="0" err="1" smtClean="0"/>
              <a:t>Paraquat</a:t>
            </a:r>
            <a:r>
              <a:rPr lang="es-EC" dirty="0" smtClean="0"/>
              <a:t>	54134.33	19133.93	       b</a:t>
            </a:r>
            <a:endParaRPr lang="en-US" dirty="0" smtClean="0"/>
          </a:p>
          <a:p>
            <a:pPr>
              <a:buNone/>
            </a:pPr>
            <a:r>
              <a:rPr lang="es-EC" dirty="0" smtClean="0"/>
              <a:t> </a:t>
            </a:r>
            <a:endParaRPr lang="en-US" dirty="0" smtClean="0"/>
          </a:p>
          <a:p>
            <a:pPr>
              <a:buNone/>
            </a:pPr>
            <a:r>
              <a:rPr lang="es-EC" dirty="0" smtClean="0"/>
              <a:t>Manual	43377.67	15584.26	       b</a:t>
            </a:r>
            <a:endParaRPr lang="en-US" dirty="0" smtClean="0"/>
          </a:p>
          <a:p>
            <a:pPr>
              <a:buNone/>
            </a:pPr>
            <a:r>
              <a:rPr lang="es-EC" dirty="0" smtClean="0"/>
              <a:t>___________________________________________________________ </a:t>
            </a:r>
            <a:endParaRPr lang="en-US" dirty="0" smtClean="0"/>
          </a:p>
          <a:p>
            <a:pPr>
              <a:buNone/>
            </a:pPr>
            <a:r>
              <a:rPr lang="es-AR" dirty="0" smtClean="0"/>
              <a:t> </a:t>
            </a:r>
            <a:endParaRPr lang="en-US" dirty="0" smtClean="0"/>
          </a:p>
          <a:p>
            <a:pPr>
              <a:buNone/>
            </a:pPr>
            <a:r>
              <a:rPr lang="es-AR" dirty="0" smtClean="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pic>
        <p:nvPicPr>
          <p:cNvPr id="4" name="3 Marcador de contenido"/>
          <p:cNvPicPr>
            <a:picLocks noGrp="1"/>
          </p:cNvPicPr>
          <p:nvPr>
            <p:ph idx="1"/>
          </p:nvPr>
        </p:nvPicPr>
        <p:blipFill>
          <a:blip r:embed="rId2" cstate="print"/>
          <a:stretch>
            <a:fillRect/>
          </a:stretch>
        </p:blipFill>
        <p:spPr bwMode="auto">
          <a:xfrm>
            <a:off x="2223290" y="1600200"/>
            <a:ext cx="4697420" cy="4708525"/>
          </a:xfrm>
          <a:prstGeom prst="rect">
            <a:avLst/>
          </a:prstGeom>
          <a:noFill/>
          <a:ln w="9525">
            <a:noFill/>
            <a:miter lim="800000"/>
            <a:headEnd/>
            <a:tailEnd/>
          </a:ln>
        </p:spPr>
      </p:pic>
      <p:pic>
        <p:nvPicPr>
          <p:cNvPr id="6" name="5 Imagen" descr="H:\UDE\Logo\UFA.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937680"/>
            <a:ext cx="2667000" cy="738720"/>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graphicFrame>
        <p:nvGraphicFramePr>
          <p:cNvPr id="7" name="6 Marcador de contenido"/>
          <p:cNvGraphicFramePr>
            <a:graphicFrameLocks noGrp="1"/>
          </p:cNvGraphicFramePr>
          <p:nvPr>
            <p:ph sz="half" idx="1"/>
          </p:nvPr>
        </p:nvGraphicFramePr>
        <p:xfrm>
          <a:off x="457200" y="1600200"/>
          <a:ext cx="3886200" cy="4114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Marcador de contenido"/>
          <p:cNvGraphicFramePr>
            <a:graphicFrameLocks noGrp="1"/>
          </p:cNvGraphicFramePr>
          <p:nvPr>
            <p:ph sz="half" idx="2"/>
          </p:nvPr>
        </p:nvGraphicFramePr>
        <p:xfrm>
          <a:off x="4800600" y="1600201"/>
          <a:ext cx="3886200" cy="4038599"/>
        </p:xfrm>
        <a:graphic>
          <a:graphicData uri="http://schemas.openxmlformats.org/drawingml/2006/chart">
            <c:chart xmlns:c="http://schemas.openxmlformats.org/drawingml/2006/chart" xmlns:r="http://schemas.openxmlformats.org/officeDocument/2006/relationships" r:id="rId3"/>
          </a:graphicData>
        </a:graphic>
      </p:graphicFrame>
      <p:sp>
        <p:nvSpPr>
          <p:cNvPr id="8" name="7 Rectángulo"/>
          <p:cNvSpPr/>
          <p:nvPr/>
        </p:nvSpPr>
        <p:spPr>
          <a:xfrm>
            <a:off x="457200" y="5714999"/>
            <a:ext cx="8458200" cy="738664"/>
          </a:xfrm>
          <a:prstGeom prst="rect">
            <a:avLst/>
          </a:prstGeom>
        </p:spPr>
        <p:txBody>
          <a:bodyPr wrap="square">
            <a:spAutoFit/>
          </a:bodyPr>
          <a:lstStyle/>
          <a:p>
            <a:r>
              <a:rPr lang="es-ES" sz="1400" dirty="0" smtClean="0"/>
              <a:t>Primera evaluación, Prueba de Duncan al 0,05                              Segunda evaluación, Prueba de Duncan           al 0,05</a:t>
            </a:r>
          </a:p>
          <a:p>
            <a:r>
              <a:rPr lang="es-ES" sz="1400" dirty="0" smtClean="0"/>
              <a:t>para los tratamientos en estudio, UFC </a:t>
            </a:r>
            <a:r>
              <a:rPr lang="es-ES" sz="1400" i="1" dirty="0" smtClean="0"/>
              <a:t>Fusarium </a:t>
            </a:r>
            <a:r>
              <a:rPr lang="es-ES" sz="1400" i="1" dirty="0" err="1" smtClean="0"/>
              <a:t>spp</a:t>
            </a:r>
            <a:r>
              <a:rPr lang="es-ES" sz="1400" i="1" dirty="0" smtClean="0"/>
              <a:t>.                   </a:t>
            </a:r>
            <a:r>
              <a:rPr lang="es-ES" sz="1400" dirty="0" smtClean="0"/>
              <a:t>Para los tratamientos en estudio, UFC </a:t>
            </a:r>
            <a:endParaRPr lang="en-US" sz="14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55000" lnSpcReduction="20000"/>
          </a:bodyPr>
          <a:lstStyle/>
          <a:p>
            <a:pPr algn="just"/>
            <a:r>
              <a:rPr lang="es-AR" sz="2900" dirty="0" smtClean="0"/>
              <a:t>El deterioro del suelo, afecta a los microbios del suelo que son importantes en la agricultura ya que mejoran los procesos de absorción de nutrientes,  control de  plagas y enfermedades,  FBN, entre otras funciones.</a:t>
            </a:r>
            <a:endParaRPr lang="en-US" sz="2900" dirty="0" smtClean="0"/>
          </a:p>
          <a:p>
            <a:pPr algn="just"/>
            <a:r>
              <a:rPr lang="es-AR" sz="2900" dirty="0" smtClean="0"/>
              <a:t>En Ecuador, el cultivo del cacao, es el tercer rubro agrícola de importancia.  Ecuador tiene alrededor de 500.000 has.,  la producción oscila en  118.000 TM (Pérez, R. 2009).</a:t>
            </a:r>
            <a:endParaRPr lang="en-US" sz="2900" dirty="0" smtClean="0"/>
          </a:p>
          <a:p>
            <a:pPr algn="just"/>
            <a:r>
              <a:rPr lang="es-AR" sz="2900" dirty="0" smtClean="0"/>
              <a:t>La mayor parte de la producción se exporta a  EU y la UE; EU es el principal importador de cacao a nivel mundial.</a:t>
            </a:r>
          </a:p>
          <a:p>
            <a:pPr algn="just"/>
            <a:r>
              <a:rPr lang="es-AR" sz="2900" dirty="0" smtClean="0"/>
              <a:t>Para la mayoría de productores de cacao el control de malezas con glifosato es la principal opción en sus sistemas de producción. </a:t>
            </a:r>
            <a:endParaRPr lang="es-ES" sz="2900" dirty="0" smtClean="0"/>
          </a:p>
          <a:p>
            <a:pPr algn="just"/>
            <a:r>
              <a:rPr lang="es-ES" sz="2900" dirty="0" smtClean="0"/>
              <a:t>Para el mercado de la UE en la hoja internacional de seguridad química publicada en Abril 2005  el glifosato tiene la clasificación N (sustancias peligrosas para el ambiente), y Xi (sustancias que producen irritación) Recuperado de </a:t>
            </a:r>
            <a:r>
              <a:rPr lang="es-ES" sz="2900" u="sng" dirty="0" smtClean="0">
                <a:hlinkClick r:id="rId2"/>
              </a:rPr>
              <a:t>www.rap-al.org</a:t>
            </a:r>
            <a:r>
              <a:rPr lang="es-ES" sz="2900" dirty="0" smtClean="0"/>
              <a:t> </a:t>
            </a:r>
            <a:r>
              <a:rPr lang="es-AR" sz="2900" dirty="0" smtClean="0"/>
              <a:t> </a:t>
            </a:r>
            <a:endParaRPr lang="en-US" sz="2900" dirty="0" smtClean="0"/>
          </a:p>
          <a:p>
            <a:pPr algn="just"/>
            <a:r>
              <a:rPr lang="es-ES" sz="2900" dirty="0" smtClean="0"/>
              <a:t>Araujo </a:t>
            </a:r>
            <a:r>
              <a:rPr lang="es-ES" sz="2900" i="1" dirty="0" smtClean="0"/>
              <a:t>et al</a:t>
            </a:r>
            <a:r>
              <a:rPr lang="es-ES" sz="2900" dirty="0" smtClean="0"/>
              <a:t>., (2003) citado por Conde P. 2011 señalan que la presencia del glifosato en suelos puede causar cambios en la población y  actividad microbiana. Diversos estudios señalan su efecto  sobre los microorganismos que intervienen en los ciclos de nutrientes y  sobre los que determinan el estado sanitario de los cultivos.</a:t>
            </a:r>
            <a:endParaRPr lang="en-US" sz="2900" dirty="0" smtClean="0"/>
          </a:p>
          <a:p>
            <a:pPr algn="just"/>
            <a:r>
              <a:rPr lang="es-ES" sz="2900" dirty="0" smtClean="0"/>
              <a:t>De igual manera </a:t>
            </a:r>
            <a:r>
              <a:rPr lang="es-ES" sz="2900" dirty="0" err="1" smtClean="0"/>
              <a:t>Wardle</a:t>
            </a:r>
            <a:r>
              <a:rPr lang="es-ES" sz="2900" dirty="0" smtClean="0"/>
              <a:t> y Parkinson , (1992; y </a:t>
            </a:r>
            <a:r>
              <a:rPr lang="es-ES" sz="2900" dirty="0" err="1" smtClean="0"/>
              <a:t>Busse</a:t>
            </a:r>
            <a:r>
              <a:rPr lang="es-ES" sz="2900" dirty="0" smtClean="0"/>
              <a:t> </a:t>
            </a:r>
            <a:r>
              <a:rPr lang="es-ES" sz="2900" i="1" dirty="0" smtClean="0"/>
              <a:t>et al</a:t>
            </a:r>
            <a:r>
              <a:rPr lang="es-ES" sz="2900" dirty="0" smtClean="0"/>
              <a:t>., (2001) citado por Conde P. (2011) mencionan que el glifosato  es toxico para muchos microorganismos edáficos, bacterias y hongos. </a:t>
            </a:r>
            <a:endParaRPr lang="en-US" sz="2900"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graphicFrame>
        <p:nvGraphicFramePr>
          <p:cNvPr id="5" name="4 Marcador de contenido"/>
          <p:cNvGraphicFramePr>
            <a:graphicFrameLocks noGrp="1"/>
          </p:cNvGraphicFramePr>
          <p:nvPr>
            <p:ph sz="half" idx="1"/>
          </p:nvPr>
        </p:nvGraphicFramePr>
        <p:xfrm>
          <a:off x="457200" y="1600201"/>
          <a:ext cx="4038600" cy="3581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6 Marcador de contenido"/>
          <p:cNvGraphicFramePr>
            <a:graphicFrameLocks noGrp="1"/>
          </p:cNvGraphicFramePr>
          <p:nvPr>
            <p:ph sz="half" idx="2"/>
          </p:nvPr>
        </p:nvGraphicFramePr>
        <p:xfrm>
          <a:off x="4648200" y="1676401"/>
          <a:ext cx="4038600" cy="3505199"/>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304800" y="5333999"/>
            <a:ext cx="3962400" cy="738664"/>
          </a:xfrm>
          <a:prstGeom prst="rect">
            <a:avLst/>
          </a:prstGeom>
        </p:spPr>
        <p:txBody>
          <a:bodyPr wrap="square">
            <a:spAutoFit/>
          </a:bodyPr>
          <a:lstStyle/>
          <a:p>
            <a:r>
              <a:rPr lang="es-ES" sz="1400" i="1" dirty="0" smtClean="0"/>
              <a:t>Fusarium </a:t>
            </a:r>
            <a:r>
              <a:rPr lang="es-ES" sz="1400" i="1" dirty="0" err="1" smtClean="0"/>
              <a:t>spp</a:t>
            </a:r>
            <a:r>
              <a:rPr lang="es-ES" sz="1400" i="1" dirty="0" smtClean="0"/>
              <a:t>. </a:t>
            </a:r>
          </a:p>
          <a:p>
            <a:r>
              <a:rPr lang="es-ES" sz="1400" dirty="0" smtClean="0"/>
              <a:t>Tercera evaluación, Prueba de Duncan al 0,05 para los tratamientos en estudio, UFC</a:t>
            </a:r>
            <a:endParaRPr lang="en-US" sz="1400" dirty="0"/>
          </a:p>
        </p:txBody>
      </p:sp>
      <p:sp>
        <p:nvSpPr>
          <p:cNvPr id="8" name="7 Rectángulo"/>
          <p:cNvSpPr/>
          <p:nvPr/>
        </p:nvSpPr>
        <p:spPr>
          <a:xfrm>
            <a:off x="4876800" y="5333999"/>
            <a:ext cx="3886200" cy="738664"/>
          </a:xfrm>
          <a:prstGeom prst="rect">
            <a:avLst/>
          </a:prstGeom>
        </p:spPr>
        <p:txBody>
          <a:bodyPr wrap="square">
            <a:spAutoFit/>
          </a:bodyPr>
          <a:lstStyle/>
          <a:p>
            <a:r>
              <a:rPr lang="es-ES" sz="1400" i="1" dirty="0" smtClean="0"/>
              <a:t>Fusarium </a:t>
            </a:r>
            <a:r>
              <a:rPr lang="es-ES" sz="1400" i="1" dirty="0" err="1" smtClean="0"/>
              <a:t>spp</a:t>
            </a:r>
            <a:r>
              <a:rPr lang="es-ES" sz="1400" i="1" dirty="0" smtClean="0"/>
              <a:t>. </a:t>
            </a:r>
          </a:p>
          <a:p>
            <a:r>
              <a:rPr lang="es-ES" sz="1400" dirty="0" smtClean="0"/>
              <a:t>Cuarta evaluación, Prueba de Duncan al 0,05 para los tratamientos en estudio, UFC</a:t>
            </a:r>
            <a:endParaRPr lang="en-US" sz="14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graphicFrame>
        <p:nvGraphicFramePr>
          <p:cNvPr id="5" name="4 Marcador de contenido"/>
          <p:cNvGraphicFramePr>
            <a:graphicFrameLocks noGrp="1"/>
          </p:cNvGraphicFramePr>
          <p:nvPr>
            <p:ph sz="half" idx="1"/>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4" name="3 Marcador de contenido"/>
          <p:cNvSpPr>
            <a:spLocks noGrp="1"/>
          </p:cNvSpPr>
          <p:nvPr>
            <p:ph sz="half" idx="2"/>
          </p:nvPr>
        </p:nvSpPr>
        <p:spPr/>
        <p:txBody>
          <a:bodyPr/>
          <a:lstStyle/>
          <a:p>
            <a:endParaRPr lang="es-ES" sz="1400" dirty="0" smtClean="0"/>
          </a:p>
          <a:p>
            <a:endParaRPr lang="es-ES" sz="1400" dirty="0" smtClean="0"/>
          </a:p>
          <a:p>
            <a:endParaRPr lang="es-ES" sz="1400" dirty="0" smtClean="0"/>
          </a:p>
          <a:p>
            <a:endParaRPr lang="es-ES" sz="1400" dirty="0" smtClean="0"/>
          </a:p>
          <a:p>
            <a:endParaRPr lang="es-ES" sz="1400" dirty="0" smtClean="0"/>
          </a:p>
          <a:p>
            <a:endParaRPr lang="es-ES" sz="1400" dirty="0" smtClean="0"/>
          </a:p>
          <a:p>
            <a:r>
              <a:rPr lang="es-ES" sz="1400" i="1" dirty="0" smtClean="0"/>
              <a:t>Fusarium </a:t>
            </a:r>
            <a:r>
              <a:rPr lang="es-ES" sz="1400" i="1" dirty="0" err="1" smtClean="0"/>
              <a:t>spp</a:t>
            </a:r>
            <a:r>
              <a:rPr lang="es-ES" sz="1400" i="1" dirty="0" smtClean="0"/>
              <a:t>.</a:t>
            </a:r>
            <a:endParaRPr lang="en-US" sz="1400" dirty="0" smtClean="0"/>
          </a:p>
          <a:p>
            <a:pPr>
              <a:buNone/>
            </a:pPr>
            <a:r>
              <a:rPr lang="es-ES" sz="1400" dirty="0" smtClean="0"/>
              <a:t>	Quinta evaluación, Prueba de Duncan al 0,05 para los tratamientos en estudio, UFC</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6" name="5 Marcador de contenido"/>
          <p:cNvSpPr>
            <a:spLocks noGrp="1"/>
          </p:cNvSpPr>
          <p:nvPr>
            <p:ph idx="1"/>
          </p:nvPr>
        </p:nvSpPr>
        <p:spPr/>
        <p:txBody>
          <a:bodyPr>
            <a:normAutofit fontScale="55000" lnSpcReduction="20000"/>
          </a:bodyPr>
          <a:lstStyle/>
          <a:p>
            <a:pPr>
              <a:buNone/>
            </a:pPr>
            <a:r>
              <a:rPr lang="es-ES" dirty="0" smtClean="0"/>
              <a:t>Análisis de varianza  de la influencia de los tratamientos y el tiempo     para  la variable</a:t>
            </a:r>
            <a:r>
              <a:rPr lang="es-ES" i="1" dirty="0" smtClean="0"/>
              <a:t> </a:t>
            </a:r>
            <a:r>
              <a:rPr lang="es-ES" i="1" dirty="0" err="1" smtClean="0"/>
              <a:t>Penicillium</a:t>
            </a:r>
            <a:r>
              <a:rPr lang="es-ES" i="1" dirty="0" smtClean="0"/>
              <a:t> </a:t>
            </a:r>
            <a:r>
              <a:rPr lang="es-ES" i="1" dirty="0" err="1" smtClean="0"/>
              <a:t>spp</a:t>
            </a:r>
            <a:endParaRPr lang="en-US" dirty="0" smtClean="0"/>
          </a:p>
          <a:p>
            <a:pPr>
              <a:buNone/>
            </a:pPr>
            <a:r>
              <a:rPr lang="en-US" dirty="0" smtClean="0"/>
              <a:t>__________________________________________________________________________</a:t>
            </a:r>
          </a:p>
          <a:p>
            <a:pPr>
              <a:buNone/>
            </a:pPr>
            <a:r>
              <a:rPr lang="en-US" dirty="0" err="1" smtClean="0"/>
              <a:t>Fuente</a:t>
            </a:r>
            <a:r>
              <a:rPr lang="en-US" dirty="0" smtClean="0"/>
              <a:t>	        </a:t>
            </a:r>
            <a:r>
              <a:rPr lang="en-US" dirty="0" err="1" smtClean="0"/>
              <a:t>Df</a:t>
            </a:r>
            <a:r>
              <a:rPr lang="en-US" dirty="0" smtClean="0"/>
              <a:t>    	    Sum Sq           Mean Sq 	F value 	Pr(&gt;F)</a:t>
            </a:r>
          </a:p>
          <a:p>
            <a:pPr>
              <a:buNone/>
            </a:pPr>
            <a:r>
              <a:rPr lang="es-ES" dirty="0" smtClean="0"/>
              <a:t>__________________________________________________________________________</a:t>
            </a:r>
            <a:endParaRPr lang="en-US" dirty="0" smtClean="0"/>
          </a:p>
          <a:p>
            <a:pPr>
              <a:buNone/>
            </a:pPr>
            <a:r>
              <a:rPr lang="es-EC" dirty="0" smtClean="0"/>
              <a:t>Repeticiones    5 	3.7783e+12         7.5566e+11 	 1.5343 	0.18889 NS</a:t>
            </a:r>
            <a:endParaRPr lang="en-US" dirty="0" smtClean="0"/>
          </a:p>
          <a:p>
            <a:pPr>
              <a:buNone/>
            </a:pPr>
            <a:r>
              <a:rPr lang="es-EC" dirty="0" smtClean="0"/>
              <a:t> </a:t>
            </a:r>
            <a:endParaRPr lang="en-US" dirty="0" smtClean="0"/>
          </a:p>
          <a:p>
            <a:pPr>
              <a:buNone/>
            </a:pPr>
            <a:r>
              <a:rPr lang="es-EC" dirty="0" smtClean="0"/>
              <a:t>Tratamiento     4 	3.1410e+12          7.8525e+11  	 1.5443	0.18417 NS</a:t>
            </a:r>
            <a:endParaRPr lang="en-US" dirty="0" smtClean="0"/>
          </a:p>
          <a:p>
            <a:pPr>
              <a:buNone/>
            </a:pPr>
            <a:r>
              <a:rPr lang="es-EC" dirty="0" smtClean="0"/>
              <a:t> </a:t>
            </a:r>
            <a:endParaRPr lang="en-US" dirty="0" smtClean="0"/>
          </a:p>
          <a:p>
            <a:pPr>
              <a:buNone/>
            </a:pPr>
            <a:r>
              <a:rPr lang="es-EC" dirty="0" smtClean="0"/>
              <a:t>Tiempo	          2 	2.8267e+12          1.4133e+12  	 2.8696	0.06273 NS</a:t>
            </a:r>
            <a:endParaRPr lang="en-US" dirty="0" smtClean="0"/>
          </a:p>
          <a:p>
            <a:pPr>
              <a:buNone/>
            </a:pPr>
            <a:r>
              <a:rPr lang="es-EC" dirty="0" smtClean="0"/>
              <a:t> </a:t>
            </a:r>
            <a:endParaRPr lang="en-US" dirty="0" smtClean="0"/>
          </a:p>
          <a:p>
            <a:pPr>
              <a:buNone/>
            </a:pPr>
            <a:r>
              <a:rPr lang="es-EC" dirty="0" smtClean="0"/>
              <a:t>Error  	        78	3.8417e+13          4.9252e+11</a:t>
            </a:r>
            <a:endParaRPr lang="en-US" dirty="0" smtClean="0"/>
          </a:p>
          <a:p>
            <a:pPr>
              <a:buNone/>
            </a:pPr>
            <a:r>
              <a:rPr lang="es-EC" dirty="0" smtClean="0"/>
              <a:t>__________________________________________________________________________ </a:t>
            </a:r>
            <a:endParaRPr lang="en-US" dirty="0" smtClean="0"/>
          </a:p>
          <a:p>
            <a:pPr>
              <a:buNone/>
            </a:pPr>
            <a:r>
              <a:rPr lang="es-EC" dirty="0" smtClean="0"/>
              <a:t> </a:t>
            </a:r>
            <a:endParaRPr lang="en-US" dirty="0" smtClean="0"/>
          </a:p>
          <a:p>
            <a:pPr>
              <a:buNone/>
            </a:pPr>
            <a:r>
              <a:rPr lang="es-EC" dirty="0" smtClean="0"/>
              <a:t>Significancia  códigos: 0 ‘***’ 0.001 ‘**’ 0.01 ‘*’ 0.05 ‘.’ 0.1 ‘NS ’ 1</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pic>
        <p:nvPicPr>
          <p:cNvPr id="4" name="3 Marcador de contenido"/>
          <p:cNvPicPr>
            <a:picLocks noGrp="1"/>
          </p:cNvPicPr>
          <p:nvPr>
            <p:ph idx="1"/>
          </p:nvPr>
        </p:nvPicPr>
        <p:blipFill>
          <a:blip r:embed="rId2" cstate="print"/>
          <a:srcRect/>
          <a:stretch>
            <a:fillRect/>
          </a:stretch>
        </p:blipFill>
        <p:spPr bwMode="auto">
          <a:xfrm>
            <a:off x="1524000" y="1600201"/>
            <a:ext cx="6400799" cy="4038600"/>
          </a:xfrm>
          <a:prstGeom prst="rect">
            <a:avLst/>
          </a:prstGeom>
          <a:noFill/>
          <a:ln w="9525">
            <a:noFill/>
            <a:miter lim="800000"/>
            <a:headEnd/>
            <a:tailEnd/>
          </a:ln>
        </p:spPr>
      </p:pic>
      <p:sp>
        <p:nvSpPr>
          <p:cNvPr id="5" name="4 Rectángulo"/>
          <p:cNvSpPr/>
          <p:nvPr/>
        </p:nvSpPr>
        <p:spPr>
          <a:xfrm>
            <a:off x="2286000" y="5791200"/>
            <a:ext cx="4572000" cy="523220"/>
          </a:xfrm>
          <a:prstGeom prst="rect">
            <a:avLst/>
          </a:prstGeom>
        </p:spPr>
        <p:txBody>
          <a:bodyPr wrap="square">
            <a:spAutoFit/>
          </a:bodyPr>
          <a:lstStyle/>
          <a:p>
            <a:pPr algn="ctr"/>
            <a:r>
              <a:rPr lang="es-ES" sz="1400" dirty="0" smtClean="0"/>
              <a:t>PRODUCCIÓN DE ALMENDRAS DE CACAO POR TRATAMIENTO. </a:t>
            </a:r>
            <a:endParaRPr lang="en-US" sz="1400" dirty="0"/>
          </a:p>
        </p:txBody>
      </p:sp>
      <p:pic>
        <p:nvPicPr>
          <p:cNvPr id="7" name="6 Imagen" descr="H:\UDE\Logo\UFA.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1013880"/>
            <a:ext cx="2667000" cy="738720"/>
          </a:xfrm>
          <a:prstGeom prst="rect">
            <a:avLst/>
          </a:prstGeom>
          <a:noFill/>
          <a:ln>
            <a:noFill/>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55000" lnSpcReduction="20000"/>
          </a:bodyPr>
          <a:lstStyle/>
          <a:p>
            <a:r>
              <a:rPr lang="es-AR" b="1" dirty="0" smtClean="0"/>
              <a:t>CONCLUSIONES</a:t>
            </a:r>
            <a:endParaRPr lang="en-US" b="1" dirty="0" smtClean="0"/>
          </a:p>
          <a:p>
            <a:pPr>
              <a:buNone/>
            </a:pPr>
            <a:r>
              <a:rPr lang="es-ES" dirty="0" smtClean="0"/>
              <a:t> </a:t>
            </a:r>
            <a:endParaRPr lang="en-US" dirty="0" smtClean="0"/>
          </a:p>
          <a:p>
            <a:pPr algn="just"/>
            <a:r>
              <a:rPr lang="es-AR" dirty="0" smtClean="0"/>
              <a:t>Se acepta la H1, ya que los tratamientos utilizados afectan  la vida microbiológica del suelo en el cultivo del cacao.</a:t>
            </a:r>
            <a:endParaRPr lang="en-US" dirty="0" smtClean="0"/>
          </a:p>
          <a:p>
            <a:pPr algn="just">
              <a:buNone/>
            </a:pPr>
            <a:endParaRPr lang="es-AR" dirty="0" smtClean="0"/>
          </a:p>
          <a:p>
            <a:pPr algn="just"/>
            <a:r>
              <a:rPr lang="es-AR" dirty="0" smtClean="0"/>
              <a:t>Al evaluar las poblaciones de microorganismos presentes en el suelo de una plantación comercial de cacao sometida a  tres métodos de control de malezas  en Sto. </a:t>
            </a:r>
            <a:r>
              <a:rPr lang="es-AR" dirty="0" err="1" smtClean="0"/>
              <a:t>Dgo</a:t>
            </a:r>
            <a:r>
              <a:rPr lang="es-AR" dirty="0" smtClean="0"/>
              <a:t>. No se presentaron registros de </a:t>
            </a:r>
            <a:r>
              <a:rPr lang="es-AR" i="1" dirty="0" err="1" smtClean="0"/>
              <a:t>Paecylomices</a:t>
            </a:r>
            <a:r>
              <a:rPr lang="es-AR" i="1" dirty="0" smtClean="0"/>
              <a:t> l.</a:t>
            </a:r>
            <a:r>
              <a:rPr lang="es-AR" dirty="0" smtClean="0"/>
              <a:t> y </a:t>
            </a:r>
            <a:r>
              <a:rPr lang="es-AR" i="1" dirty="0" err="1" smtClean="0"/>
              <a:t>Monilliopthera</a:t>
            </a:r>
            <a:r>
              <a:rPr lang="es-AR" i="1" dirty="0" smtClean="0"/>
              <a:t> </a:t>
            </a:r>
            <a:r>
              <a:rPr lang="es-AR" i="1" dirty="0" err="1" smtClean="0"/>
              <a:t>roreri</a:t>
            </a:r>
            <a:r>
              <a:rPr lang="es-AR" i="1" dirty="0" smtClean="0"/>
              <a:t>.</a:t>
            </a:r>
            <a:endParaRPr lang="en-US" dirty="0" smtClean="0"/>
          </a:p>
          <a:p>
            <a:pPr algn="just">
              <a:buNone/>
            </a:pPr>
            <a:r>
              <a:rPr lang="es-ES" dirty="0" smtClean="0"/>
              <a:t> </a:t>
            </a:r>
            <a:endParaRPr lang="en-US" dirty="0" smtClean="0"/>
          </a:p>
          <a:p>
            <a:pPr algn="just"/>
            <a:r>
              <a:rPr lang="es-AR" dirty="0" smtClean="0"/>
              <a:t> Se identificaron poblaciones de </a:t>
            </a:r>
            <a:r>
              <a:rPr lang="es-AR" i="1" dirty="0" err="1" smtClean="0"/>
              <a:t>Trichoderma</a:t>
            </a:r>
            <a:r>
              <a:rPr lang="es-AR" i="1" dirty="0" smtClean="0"/>
              <a:t> </a:t>
            </a:r>
            <a:r>
              <a:rPr lang="es-AR" i="1" dirty="0" err="1" smtClean="0"/>
              <a:t>sp</a:t>
            </a:r>
            <a:r>
              <a:rPr lang="es-AR" i="1" dirty="0" smtClean="0"/>
              <a:t>, Fusarium </a:t>
            </a:r>
            <a:r>
              <a:rPr lang="es-AR" i="1" dirty="0" err="1" smtClean="0"/>
              <a:t>spp</a:t>
            </a:r>
            <a:r>
              <a:rPr lang="es-AR" i="1" dirty="0" smtClean="0"/>
              <a:t>. </a:t>
            </a:r>
            <a:r>
              <a:rPr lang="es-AR" i="1" dirty="0" err="1" smtClean="0"/>
              <a:t>Penicillium</a:t>
            </a:r>
            <a:r>
              <a:rPr lang="es-AR" i="1" dirty="0" smtClean="0"/>
              <a:t> </a:t>
            </a:r>
            <a:r>
              <a:rPr lang="es-AR" i="1" dirty="0" err="1" smtClean="0"/>
              <a:t>spp</a:t>
            </a:r>
            <a:r>
              <a:rPr lang="es-AR" i="1" dirty="0" smtClean="0"/>
              <a:t>. </a:t>
            </a:r>
            <a:r>
              <a:rPr lang="es-AR" i="1" dirty="0" err="1" smtClean="0"/>
              <a:t>Rhizophus</a:t>
            </a:r>
            <a:r>
              <a:rPr lang="es-AR" i="1" dirty="0" smtClean="0"/>
              <a:t> </a:t>
            </a:r>
            <a:r>
              <a:rPr lang="es-AR" i="1" dirty="0" err="1" smtClean="0"/>
              <a:t>spp</a:t>
            </a:r>
            <a:r>
              <a:rPr lang="es-AR" i="1" dirty="0" smtClean="0"/>
              <a:t>. </a:t>
            </a:r>
            <a:r>
              <a:rPr lang="es-AR" dirty="0" smtClean="0"/>
              <a:t>  antes y después  de la aplicación de los  métodos de control de malezas.</a:t>
            </a:r>
            <a:endParaRPr lang="en-US" dirty="0" smtClean="0"/>
          </a:p>
          <a:p>
            <a:pPr algn="just">
              <a:buNone/>
            </a:pPr>
            <a:r>
              <a:rPr lang="es-AR" dirty="0" smtClean="0"/>
              <a:t> </a:t>
            </a:r>
            <a:endParaRPr lang="en-US" dirty="0" smtClean="0"/>
          </a:p>
          <a:p>
            <a:pPr algn="just"/>
            <a:r>
              <a:rPr lang="es-AR" dirty="0" smtClean="0"/>
              <a:t> Al cuantificar las poblaciones de estos microorganismos presentes en las evaluaciones de los tratamientos se observa la variabilidad que se da en su cantidad debido a la influencia de los tratamientos aplicados.  </a:t>
            </a:r>
            <a:endParaRPr lang="en-US" dirty="0" smtClean="0"/>
          </a:p>
          <a:p>
            <a:pPr algn="just">
              <a:buNone/>
            </a:pPr>
            <a:r>
              <a:rPr lang="es-ES" dirty="0" smtClean="0"/>
              <a:t> </a:t>
            </a:r>
            <a:endParaRPr lang="en-US" dirty="0" smtClean="0"/>
          </a:p>
          <a:p>
            <a:pPr algn="just"/>
            <a:r>
              <a:rPr lang="es-ES" dirty="0" smtClean="0"/>
              <a:t> La aplicación constante al suelo de herbicidas, causa una degradación biológica del suelo.</a:t>
            </a:r>
            <a:endParaRPr lang="en-US" dirty="0" smtClean="0"/>
          </a:p>
          <a:p>
            <a:pPr>
              <a:buNone/>
            </a:pPr>
            <a:r>
              <a:rPr lang="es-E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ox(i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ox(i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ox(in)">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70000" lnSpcReduction="20000"/>
          </a:bodyPr>
          <a:lstStyle/>
          <a:p>
            <a:pPr algn="just"/>
            <a:r>
              <a:rPr lang="es-ES" dirty="0" smtClean="0"/>
              <a:t>En las condiciones de clima de la zona en estudio el herbicida glifosato afecta negativamente a ciertas poblaciones de microorganismos, a excepción del hongo </a:t>
            </a:r>
            <a:r>
              <a:rPr lang="es-ES" i="1" dirty="0" smtClean="0"/>
              <a:t>Fusarium </a:t>
            </a:r>
            <a:r>
              <a:rPr lang="es-ES" i="1" dirty="0" err="1" smtClean="0"/>
              <a:t>spp</a:t>
            </a:r>
            <a:r>
              <a:rPr lang="es-ES" i="1" dirty="0" smtClean="0"/>
              <a:t>.</a:t>
            </a:r>
            <a:endParaRPr lang="en-US" dirty="0" smtClean="0"/>
          </a:p>
          <a:p>
            <a:pPr algn="just">
              <a:buNone/>
            </a:pPr>
            <a:r>
              <a:rPr lang="es-ES" dirty="0" smtClean="0"/>
              <a:t> </a:t>
            </a:r>
            <a:endParaRPr lang="en-US" dirty="0" smtClean="0"/>
          </a:p>
          <a:p>
            <a:pPr algn="just"/>
            <a:r>
              <a:rPr lang="es-ES" dirty="0" smtClean="0"/>
              <a:t>El herbicida glifosato tiene el impacto mas  negativo para  las poblaciones de  microorganismos benéficos así como  para la producción de almendras de cacao.</a:t>
            </a:r>
          </a:p>
          <a:p>
            <a:pPr algn="just">
              <a:buNone/>
            </a:pPr>
            <a:endParaRPr lang="en-US" dirty="0" smtClean="0"/>
          </a:p>
          <a:p>
            <a:pPr algn="just"/>
            <a:r>
              <a:rPr lang="es-ES" dirty="0" smtClean="0"/>
              <a:t>El uso del herbicida glifosato permite un mayor desarrollo de hongos patógenos</a:t>
            </a:r>
          </a:p>
          <a:p>
            <a:pPr algn="just">
              <a:buNone/>
            </a:pPr>
            <a:r>
              <a:rPr lang="es-ES" dirty="0" smtClean="0"/>
              <a:t>  </a:t>
            </a:r>
            <a:endParaRPr lang="en-US" dirty="0" smtClean="0"/>
          </a:p>
          <a:p>
            <a:pPr algn="just"/>
            <a:r>
              <a:rPr lang="es-ES" dirty="0" smtClean="0"/>
              <a:t>El control de malezas mecánico y con el herbicida </a:t>
            </a:r>
            <a:r>
              <a:rPr lang="es-ES" dirty="0" err="1" smtClean="0"/>
              <a:t>paraquat</a:t>
            </a:r>
            <a:r>
              <a:rPr lang="es-ES" dirty="0" smtClean="0"/>
              <a:t> causan el menor impacto en las poblaciones de microbios del suelo.</a:t>
            </a:r>
            <a:endParaRPr lang="en-US" dirty="0" smtClean="0"/>
          </a:p>
          <a:p>
            <a:pPr>
              <a:buNone/>
            </a:pPr>
            <a:endParaRPr lang="en-US" dirty="0" smtClean="0"/>
          </a:p>
          <a:p>
            <a:r>
              <a:rPr lang="es-ES" dirty="0" smtClean="0"/>
              <a:t>El control de malezas mecánico y con </a:t>
            </a:r>
            <a:r>
              <a:rPr lang="es-ES" dirty="0" err="1" smtClean="0"/>
              <a:t>paraquat</a:t>
            </a:r>
            <a:r>
              <a:rPr lang="es-ES" dirty="0" smtClean="0"/>
              <a:t> no afectan la producción de la planta de cacao</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box(in)">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a:xfrm>
            <a:off x="457200" y="1600200"/>
            <a:ext cx="8229600" cy="4876800"/>
          </a:xfrm>
        </p:spPr>
        <p:txBody>
          <a:bodyPr>
            <a:normAutofit fontScale="62500" lnSpcReduction="20000"/>
          </a:bodyPr>
          <a:lstStyle/>
          <a:p>
            <a:r>
              <a:rPr lang="es-AR" b="1" dirty="0" smtClean="0"/>
              <a:t>RECOMENDACIONES</a:t>
            </a:r>
            <a:endParaRPr lang="en-US" b="1" dirty="0" smtClean="0"/>
          </a:p>
          <a:p>
            <a:pPr>
              <a:buNone/>
            </a:pPr>
            <a:endParaRPr lang="en-US" dirty="0" smtClean="0"/>
          </a:p>
          <a:p>
            <a:r>
              <a:rPr lang="es-ES" dirty="0" smtClean="0"/>
              <a:t>Si el herbicida glifosato es utilizado en la producción agrícola, se recomienda rotarlo con otros métodos de control para disminuir sus impactos ya antes descritos. </a:t>
            </a:r>
            <a:endParaRPr lang="en-US" dirty="0" smtClean="0"/>
          </a:p>
          <a:p>
            <a:pPr>
              <a:buNone/>
            </a:pPr>
            <a:r>
              <a:rPr lang="es-ES" dirty="0" smtClean="0"/>
              <a:t> </a:t>
            </a:r>
            <a:endParaRPr lang="en-US" dirty="0" smtClean="0"/>
          </a:p>
          <a:p>
            <a:r>
              <a:rPr lang="es-ES" dirty="0" smtClean="0"/>
              <a:t>Realizar el control de malezas  con el control mecánico puesto  que este método tiene el menor efecto hacia las poblaciones de microorganismos benéficos del suelo.</a:t>
            </a:r>
            <a:endParaRPr lang="en-US" dirty="0" smtClean="0"/>
          </a:p>
          <a:p>
            <a:pPr>
              <a:buNone/>
            </a:pPr>
            <a:r>
              <a:rPr lang="es-ES" dirty="0" smtClean="0"/>
              <a:t> </a:t>
            </a:r>
            <a:endParaRPr lang="en-US" dirty="0" smtClean="0"/>
          </a:p>
          <a:p>
            <a:r>
              <a:rPr lang="es-ES" dirty="0" smtClean="0"/>
              <a:t>Para no afectar la producción de almendras de cacao utilizar el método mecánico para  controlar las malezas.</a:t>
            </a:r>
            <a:endParaRPr lang="en-US" dirty="0" smtClean="0"/>
          </a:p>
          <a:p>
            <a:pPr>
              <a:buNone/>
            </a:pPr>
            <a:r>
              <a:rPr lang="es-ES" dirty="0" smtClean="0"/>
              <a:t> </a:t>
            </a:r>
            <a:endParaRPr lang="en-US" dirty="0" smtClean="0"/>
          </a:p>
          <a:p>
            <a:r>
              <a:rPr lang="es-ES" dirty="0" smtClean="0"/>
              <a:t>Para el control de malezas de grandes extensiones de cultivo, se recomienda combinar el control mecánico con el herbicida  </a:t>
            </a:r>
            <a:r>
              <a:rPr lang="es-ES" dirty="0" err="1" smtClean="0"/>
              <a:t>paraquat</a:t>
            </a:r>
            <a:r>
              <a:rPr lang="es-ES" dirty="0" smtClean="0"/>
              <a:t>, puesto que estos  métodos ocasionan el menor impacto hacia el suelo y a  la producción.</a:t>
            </a:r>
            <a:endParaRPr lang="en-US" dirty="0" smtClean="0"/>
          </a:p>
          <a:p>
            <a:pPr>
              <a:buNone/>
            </a:pPr>
            <a:r>
              <a:rPr lang="es-ES" dirty="0" smtClean="0"/>
              <a:t> </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ox(in)">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609600" y="457200"/>
            <a:ext cx="79248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n-lt"/>
                <a:ea typeface="+mj-ea"/>
                <a:cs typeface="+mj-cs"/>
              </a:rPr>
              <a:t>UBICACION DEL ENSAYO</a:t>
            </a:r>
            <a:endParaRPr kumimoji="0" lang="en-US" sz="28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n-lt"/>
              <a:ea typeface="+mj-ea"/>
              <a:cs typeface="+mj-cs"/>
            </a:endParaRPr>
          </a:p>
        </p:txBody>
      </p:sp>
      <p:pic>
        <p:nvPicPr>
          <p:cNvPr id="4" name="3 Imagen"/>
          <p:cNvPicPr/>
          <p:nvPr/>
        </p:nvPicPr>
        <p:blipFill>
          <a:blip r:embed="rId2"/>
          <a:srcRect l="19621" t="15054" r="17693" b="6452"/>
          <a:stretch>
            <a:fillRect/>
          </a:stretch>
        </p:blipFill>
        <p:spPr bwMode="auto">
          <a:xfrm>
            <a:off x="1219200" y="1295400"/>
            <a:ext cx="7391400" cy="5257800"/>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MAPA DE SANTO DOMINGO </a:t>
            </a:r>
            <a:endParaRPr lang="en-US" sz="2800" dirty="0">
              <a:latin typeface="+mn-lt"/>
            </a:endParaRPr>
          </a:p>
        </p:txBody>
      </p:sp>
      <p:pic>
        <p:nvPicPr>
          <p:cNvPr id="5" name="4 Marcador de contenido" descr="http://www.viajandox.com/santo_domingo/sto_stodomingo_mapa.jpg"/>
          <p:cNvPicPr>
            <a:picLocks noGrp="1"/>
          </p:cNvPicPr>
          <p:nvPr>
            <p:ph sz="half" idx="1"/>
          </p:nvPr>
        </p:nvPicPr>
        <p:blipFill>
          <a:blip r:embed="rId2" cstate="print"/>
          <a:stretch>
            <a:fillRect/>
          </a:stretch>
        </p:blipFill>
        <p:spPr bwMode="auto">
          <a:xfrm>
            <a:off x="457200" y="2082784"/>
            <a:ext cx="4038600" cy="3560794"/>
          </a:xfrm>
          <a:prstGeom prst="rect">
            <a:avLst/>
          </a:prstGeom>
          <a:noFill/>
          <a:ln w="9525">
            <a:noFill/>
            <a:miter lim="800000"/>
            <a:headEnd/>
            <a:tailEnd/>
          </a:ln>
        </p:spPr>
      </p:pic>
      <p:pic>
        <p:nvPicPr>
          <p:cNvPr id="6" name="5 Marcador de contenido" descr="F:\JPGS_LUNES\LUZ_DE_AMÉRICA.jpg"/>
          <p:cNvPicPr>
            <a:picLocks noGrp="1"/>
          </p:cNvPicPr>
          <p:nvPr>
            <p:ph sz="half" idx="2"/>
          </p:nvPr>
        </p:nvPicPr>
        <p:blipFill>
          <a:blip r:embed="rId3" cstate="print"/>
          <a:stretch>
            <a:fillRect/>
          </a:stretch>
        </p:blipFill>
        <p:spPr bwMode="auto">
          <a:xfrm>
            <a:off x="4648200" y="2133600"/>
            <a:ext cx="4038600" cy="28566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pic>
        <p:nvPicPr>
          <p:cNvPr id="5" name="4 Marcador de contenido" descr="C:\Users\Patricio\Documents\MS\Imagen 030.jpg"/>
          <p:cNvPicPr>
            <a:picLocks noGrp="1"/>
          </p:cNvPicPr>
          <p:nvPr>
            <p:ph sz="half" idx="1"/>
          </p:nvPr>
        </p:nvPicPr>
        <p:blipFill>
          <a:blip r:embed="rId2"/>
          <a:stretch>
            <a:fillRect/>
          </a:stretch>
        </p:blipFill>
        <p:spPr bwMode="auto">
          <a:xfrm>
            <a:off x="457200" y="2348706"/>
            <a:ext cx="4038600" cy="3028950"/>
          </a:xfrm>
          <a:prstGeom prst="rect">
            <a:avLst/>
          </a:prstGeom>
          <a:noFill/>
          <a:ln w="9525">
            <a:noFill/>
            <a:miter lim="800000"/>
            <a:headEnd/>
            <a:tailEnd/>
          </a:ln>
        </p:spPr>
      </p:pic>
      <p:sp>
        <p:nvSpPr>
          <p:cNvPr id="56332" name="Rectangle 12"/>
          <p:cNvSpPr>
            <a:spLocks noGrp="1" noChangeArrowheads="1"/>
          </p:cNvSpPr>
          <p:nvPr>
            <p:ph sz="half" idx="2"/>
          </p:nvPr>
        </p:nvSpPr>
        <p:spPr bwMode="auto">
          <a:xfrm>
            <a:off x="457200" y="5638800"/>
            <a:ext cx="3733801"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es-A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Socialización de los resultados de campo a     productores del GADMA 26.07.2012</a:t>
            </a:r>
            <a:endParaRPr kumimoji="0" lang="es-A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13 Rectángulo"/>
          <p:cNvSpPr/>
          <p:nvPr/>
        </p:nvSpPr>
        <p:spPr>
          <a:xfrm>
            <a:off x="4800600" y="5486399"/>
            <a:ext cx="3810000" cy="738664"/>
          </a:xfrm>
          <a:prstGeom prst="rect">
            <a:avLst/>
          </a:prstGeom>
        </p:spPr>
        <p:txBody>
          <a:bodyPr wrap="square">
            <a:spAutoFit/>
          </a:bodyPr>
          <a:lstStyle/>
          <a:p>
            <a:r>
              <a:rPr lang="es-AR" sz="1400" dirty="0" smtClean="0"/>
              <a:t>Socialización de los resultados de campo a productores de cacao de Santo Domingo, dirigidos por el MAGAP 07.06.2013</a:t>
            </a:r>
            <a:endParaRPr lang="en-US" sz="1400" dirty="0"/>
          </a:p>
        </p:txBody>
      </p:sp>
      <p:pic>
        <p:nvPicPr>
          <p:cNvPr id="20" name="19 Imagen" descr="D:\ARCHIVOS NUEVOS 17-06-2006\CASA ABIERTA- DÍA CAMPO JUN 12 - 13\IMG_1451.JPG"/>
          <p:cNvPicPr/>
          <p:nvPr/>
        </p:nvPicPr>
        <p:blipFill>
          <a:blip r:embed="rId3" cstate="print"/>
          <a:srcRect/>
          <a:stretch>
            <a:fillRect/>
          </a:stretch>
        </p:blipFill>
        <p:spPr bwMode="auto">
          <a:xfrm>
            <a:off x="4876800" y="2286000"/>
            <a:ext cx="3657600" cy="3048000"/>
          </a:xfrm>
          <a:prstGeom prst="rect">
            <a:avLst/>
          </a:prstGeom>
          <a:noFill/>
          <a:ln w="9525">
            <a:noFill/>
            <a:miter lim="800000"/>
            <a:headEnd/>
            <a:tailEnd/>
          </a:ln>
        </p:spPr>
      </p:pic>
      <p:pic>
        <p:nvPicPr>
          <p:cNvPr id="9" name="8 Imagen" descr="H:\UDE\Logo\UFA.jpg"/>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1013880"/>
            <a:ext cx="2667000" cy="73872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t>MAESTRIA EN SISTEMAS DE GESTION AMBIENTAL</a:t>
            </a:r>
            <a:endParaRPr lang="en-US" sz="2800" dirty="0"/>
          </a:p>
        </p:txBody>
      </p:sp>
      <p:sp>
        <p:nvSpPr>
          <p:cNvPr id="3" name="2 Marcador de contenido"/>
          <p:cNvSpPr>
            <a:spLocks noGrp="1"/>
          </p:cNvSpPr>
          <p:nvPr>
            <p:ph idx="1"/>
          </p:nvPr>
        </p:nvSpPr>
        <p:spPr/>
        <p:txBody>
          <a:bodyPr>
            <a:normAutofit fontScale="62500" lnSpcReduction="20000"/>
          </a:bodyPr>
          <a:lstStyle/>
          <a:p>
            <a:pPr>
              <a:buNone/>
            </a:pPr>
            <a:r>
              <a:rPr lang="es-AR" b="1" u="sng" dirty="0"/>
              <a:t>ANTECEDENTES</a:t>
            </a:r>
            <a:endParaRPr lang="en-US" b="1" dirty="0"/>
          </a:p>
          <a:p>
            <a:pPr>
              <a:buNone/>
            </a:pPr>
            <a:endParaRPr lang="en-US" dirty="0"/>
          </a:p>
          <a:p>
            <a:pPr algn="just"/>
            <a:r>
              <a:rPr lang="es-AR" sz="3000" dirty="0" smtClean="0"/>
              <a:t>Según </a:t>
            </a:r>
            <a:r>
              <a:rPr lang="es-AR" sz="3000" dirty="0"/>
              <a:t>CORPEI (2008). Ecuador ocupa el séptimo lugar en la exportación mundial </a:t>
            </a:r>
            <a:r>
              <a:rPr lang="es-AR" sz="3000" dirty="0" smtClean="0"/>
              <a:t> que sobrepasa los 3’0 T/anual de </a:t>
            </a:r>
            <a:r>
              <a:rPr lang="es-AR" sz="3000" dirty="0"/>
              <a:t>cacao con alrededor de 5 </a:t>
            </a:r>
            <a:r>
              <a:rPr lang="es-AR" sz="3000" dirty="0" smtClean="0"/>
              <a:t>%, </a:t>
            </a:r>
            <a:r>
              <a:rPr lang="es-AR" sz="3000" dirty="0"/>
              <a:t>el 35 % de la producción se queda en el país para la elaboración de manteca de cacao, polvo y pasta de chocolate.</a:t>
            </a:r>
            <a:endParaRPr lang="en-US" sz="3000" dirty="0"/>
          </a:p>
          <a:p>
            <a:pPr algn="just"/>
            <a:r>
              <a:rPr lang="es-AR" sz="3000" dirty="0" smtClean="0"/>
              <a:t>El </a:t>
            </a:r>
            <a:r>
              <a:rPr lang="es-AR" sz="3000" dirty="0"/>
              <a:t>5 % se destina a las industrias artesanales </a:t>
            </a:r>
            <a:r>
              <a:rPr lang="es-AR" sz="3000" dirty="0" smtClean="0"/>
              <a:t> genera </a:t>
            </a:r>
            <a:r>
              <a:rPr lang="es-AR" sz="3000" dirty="0"/>
              <a:t>empleo </a:t>
            </a:r>
            <a:r>
              <a:rPr lang="es-AR" sz="3000" dirty="0" smtClean="0"/>
              <a:t>para cerca de </a:t>
            </a:r>
            <a:r>
              <a:rPr lang="es-AR" sz="3000" dirty="0"/>
              <a:t>800.000 </a:t>
            </a:r>
            <a:r>
              <a:rPr lang="es-AR" sz="3000" dirty="0" smtClean="0"/>
              <a:t>personas; </a:t>
            </a:r>
            <a:r>
              <a:rPr lang="es-ES" sz="3000" dirty="0" smtClean="0"/>
              <a:t>La producción del 2011 fue de 200.000 TM. </a:t>
            </a:r>
            <a:r>
              <a:rPr lang="es-AR" sz="3000" dirty="0" smtClean="0"/>
              <a:t>generando 535’0 en ingresos da</a:t>
            </a:r>
            <a:r>
              <a:rPr lang="es-ES" sz="3000" dirty="0" smtClean="0"/>
              <a:t> empleo para  120.000 familias, y su influencia directa es sobre 600.000 personas</a:t>
            </a:r>
            <a:endParaRPr lang="en-US" sz="3000" dirty="0"/>
          </a:p>
          <a:p>
            <a:pPr algn="just"/>
            <a:r>
              <a:rPr lang="es-ES" sz="3000" dirty="0" smtClean="0"/>
              <a:t>Ecuador </a:t>
            </a:r>
            <a:r>
              <a:rPr lang="es-ES" sz="3000" dirty="0"/>
              <a:t>es el primer productor </a:t>
            </a:r>
            <a:r>
              <a:rPr lang="es-ES" sz="3000" dirty="0" smtClean="0"/>
              <a:t>de </a:t>
            </a:r>
            <a:r>
              <a:rPr lang="es-ES" sz="3000" dirty="0"/>
              <a:t>cacao </a:t>
            </a:r>
            <a:r>
              <a:rPr lang="es-ES" sz="3000" dirty="0" smtClean="0"/>
              <a:t>fino, tiene el 62 </a:t>
            </a:r>
            <a:r>
              <a:rPr lang="es-ES" sz="3000" dirty="0"/>
              <a:t>% de la producción mundial </a:t>
            </a:r>
            <a:r>
              <a:rPr lang="es-ES" sz="3000" dirty="0" smtClean="0"/>
              <a:t> que es destinada a la producción  </a:t>
            </a:r>
            <a:r>
              <a:rPr lang="es-ES" sz="3000" dirty="0"/>
              <a:t>tipo gourmet. El cacao contribuye al </a:t>
            </a:r>
            <a:r>
              <a:rPr lang="es-ES" sz="3000" dirty="0" smtClean="0"/>
              <a:t>PIB agropecuario </a:t>
            </a:r>
            <a:r>
              <a:rPr lang="es-ES" sz="3000" dirty="0"/>
              <a:t>con el </a:t>
            </a:r>
            <a:r>
              <a:rPr lang="es-ES" sz="3000" dirty="0" smtClean="0"/>
              <a:t>14 %.</a:t>
            </a:r>
            <a:endParaRPr lang="en-US" sz="3000" dirty="0"/>
          </a:p>
          <a:p>
            <a:pPr algn="just"/>
            <a:r>
              <a:rPr lang="es-ES" sz="3000" dirty="0" smtClean="0"/>
              <a:t>De las  </a:t>
            </a:r>
            <a:r>
              <a:rPr lang="es-ES" sz="3000" dirty="0"/>
              <a:t>500.000 ha de </a:t>
            </a:r>
            <a:r>
              <a:rPr lang="es-ES" sz="3000" dirty="0" smtClean="0"/>
              <a:t>cacao, </a:t>
            </a:r>
            <a:r>
              <a:rPr lang="es-ES" sz="3000" dirty="0"/>
              <a:t>gran parte de esta superficie sirve como un elemento protector de áreas naturales protegidas del Ecuador y de cuencas hidrográficas importantes como la cuenca del río Guayas. (Gonzales,  2009) </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458200" cy="1143000"/>
          </a:xfrm>
        </p:spPr>
        <p:txBody>
          <a:bodyPr>
            <a:normAutofit/>
          </a:bodyPr>
          <a:lstStyle/>
          <a:p>
            <a:r>
              <a:rPr lang="en-US" sz="2800" dirty="0" smtClean="0">
                <a:latin typeface="+mn-lt"/>
              </a:rPr>
              <a:t>MAESTRIA EN SISTEMAS DE GESTION AMBIENTAL</a:t>
            </a:r>
            <a:endParaRPr lang="en-US" sz="2800" dirty="0">
              <a:latin typeface="+mn-lt"/>
            </a:endParaRPr>
          </a:p>
        </p:txBody>
      </p:sp>
      <p:pic>
        <p:nvPicPr>
          <p:cNvPr id="5" name="4 Marcador de contenido" descr="C:\Users\Patricio\Documents\MS\IMG-20130621-00352.jpg"/>
          <p:cNvPicPr>
            <a:picLocks noGrp="1"/>
          </p:cNvPicPr>
          <p:nvPr>
            <p:ph sz="half" idx="1"/>
          </p:nvPr>
        </p:nvPicPr>
        <p:blipFill>
          <a:blip r:embed="rId2"/>
          <a:stretch>
            <a:fillRect/>
          </a:stretch>
        </p:blipFill>
        <p:spPr bwMode="auto">
          <a:xfrm>
            <a:off x="457200" y="2348706"/>
            <a:ext cx="4038600" cy="3028950"/>
          </a:xfrm>
          <a:prstGeom prst="rect">
            <a:avLst/>
          </a:prstGeom>
          <a:noFill/>
          <a:ln w="9525">
            <a:noFill/>
            <a:miter lim="800000"/>
            <a:headEnd/>
            <a:tailEnd/>
          </a:ln>
        </p:spPr>
      </p:pic>
      <p:sp>
        <p:nvSpPr>
          <p:cNvPr id="4" name="3 Marcador de contenido"/>
          <p:cNvSpPr>
            <a:spLocks noGrp="1"/>
          </p:cNvSpPr>
          <p:nvPr>
            <p:ph sz="half" idx="2"/>
          </p:nvPr>
        </p:nvSpPr>
        <p:spPr/>
        <p:txBody>
          <a:bodyPr/>
          <a:lstStyle/>
          <a:p>
            <a:endParaRPr lang="es-AR" sz="1400" dirty="0" smtClean="0"/>
          </a:p>
          <a:p>
            <a:endParaRPr lang="es-AR" sz="1400" dirty="0" smtClean="0"/>
          </a:p>
          <a:p>
            <a:endParaRPr lang="es-AR" sz="1400" dirty="0" smtClean="0"/>
          </a:p>
          <a:p>
            <a:endParaRPr lang="es-AR" sz="1400" dirty="0" smtClean="0"/>
          </a:p>
          <a:p>
            <a:endParaRPr lang="es-AR" sz="1400" dirty="0" smtClean="0"/>
          </a:p>
          <a:p>
            <a:endParaRPr lang="es-AR" sz="1400" dirty="0" smtClean="0"/>
          </a:p>
          <a:p>
            <a:r>
              <a:rPr lang="es-AR" sz="1400" dirty="0" smtClean="0"/>
              <a:t>Socialización de los resultados de campo a estudiantes de la Escuela de Ingeniería Agropecuaria de la Universidad Estatal Amazónica. 21.06.2013</a:t>
            </a:r>
            <a:endParaRPr lang="en-US" sz="1400" dirty="0" smtClean="0"/>
          </a:p>
          <a:p>
            <a:pPr>
              <a:buNone/>
            </a:pPr>
            <a:endParaRPr lang="en-US" dirty="0"/>
          </a:p>
        </p:txBody>
      </p:sp>
      <p:pic>
        <p:nvPicPr>
          <p:cNvPr id="7" name="6 Imagen" descr="H:\UDE\Logo\UFA.jpg"/>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4800" y="1090080"/>
            <a:ext cx="2667000" cy="738720"/>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endParaRPr lang="en-US"/>
          </a:p>
        </p:txBody>
      </p:sp>
      <p:sp>
        <p:nvSpPr>
          <p:cNvPr id="6" name="5 Marcador de contenido"/>
          <p:cNvSpPr>
            <a:spLocks noGrp="1"/>
          </p:cNvSpPr>
          <p:nvPr>
            <p:ph idx="1"/>
          </p:nvPr>
        </p:nvSpPr>
        <p:spPr/>
        <p:txBody>
          <a:bodyPr>
            <a:normAutofit/>
          </a:bodyPr>
          <a:lstStyle/>
          <a:p>
            <a:pPr algn="ctr"/>
            <a:endParaRPr lang="en-US" sz="6000" dirty="0" smtClean="0"/>
          </a:p>
          <a:p>
            <a:pPr algn="ctr">
              <a:buNone/>
            </a:pPr>
            <a:r>
              <a:rPr lang="en-US" sz="6000" dirty="0" smtClean="0"/>
              <a:t>GRACIAS   POR   SU  ATENCION</a:t>
            </a:r>
            <a:endParaRPr lang="en-US" sz="6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9248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lnSpcReduction="10000"/>
          </a:bodyPr>
          <a:lstStyle/>
          <a:p>
            <a:r>
              <a:rPr lang="es-AR" b="1" dirty="0"/>
              <a:t>Definición del </a:t>
            </a:r>
            <a:r>
              <a:rPr lang="es-AR" b="1" dirty="0" smtClean="0"/>
              <a:t>problema</a:t>
            </a:r>
            <a:r>
              <a:rPr lang="es-AR" dirty="0"/>
              <a:t> </a:t>
            </a:r>
            <a:endParaRPr lang="en-US" dirty="0"/>
          </a:p>
          <a:p>
            <a:pPr algn="just"/>
            <a:r>
              <a:rPr lang="es-AR" dirty="0" smtClean="0"/>
              <a:t>El uso permanente </a:t>
            </a:r>
            <a:r>
              <a:rPr lang="es-AR" dirty="0"/>
              <a:t>de herbicidas químicos </a:t>
            </a:r>
            <a:r>
              <a:rPr lang="es-AR" dirty="0" smtClean="0"/>
              <a:t>generan un impacto sobre </a:t>
            </a:r>
            <a:r>
              <a:rPr lang="es-AR" dirty="0"/>
              <a:t>la vida microbiana del suelo, comprometen su fertilidad en el tiempo y alteran el </a:t>
            </a:r>
            <a:r>
              <a:rPr lang="es-AR" dirty="0" smtClean="0"/>
              <a:t>ambiente, el </a:t>
            </a:r>
            <a:r>
              <a:rPr lang="es-AR" dirty="0"/>
              <a:t>equilibrio de las poblaciones de microorganismos que habitan  en el suelo lo que se traduce en el incremento de microorganismos </a:t>
            </a:r>
            <a:r>
              <a:rPr lang="es-AR" dirty="0" smtClean="0"/>
              <a:t>nocivos al cultivo que afectan su </a:t>
            </a:r>
            <a:r>
              <a:rPr lang="es-AR" dirty="0"/>
              <a:t>sanidad </a:t>
            </a:r>
            <a:r>
              <a:rPr lang="es-AR" dirty="0" smtClean="0"/>
              <a:t>y obligan con el tiempo a  usar pesticidas que deterioran mas aun el ambiente.</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62500" lnSpcReduction="20000"/>
          </a:bodyPr>
          <a:lstStyle/>
          <a:p>
            <a:pPr>
              <a:buNone/>
            </a:pPr>
            <a:r>
              <a:rPr lang="es-AR" b="1" dirty="0"/>
              <a:t>Objetivos</a:t>
            </a:r>
            <a:endParaRPr lang="en-US" b="1" dirty="0"/>
          </a:p>
          <a:p>
            <a:pPr>
              <a:buNone/>
            </a:pPr>
            <a:r>
              <a:rPr lang="es-AR" dirty="0"/>
              <a:t> </a:t>
            </a:r>
            <a:endParaRPr lang="en-US" dirty="0"/>
          </a:p>
          <a:p>
            <a:pPr>
              <a:buNone/>
            </a:pPr>
            <a:r>
              <a:rPr lang="es-AR" b="1" dirty="0" smtClean="0"/>
              <a:t>Objetivo </a:t>
            </a:r>
            <a:r>
              <a:rPr lang="es-AR" b="1" dirty="0"/>
              <a:t>General </a:t>
            </a:r>
            <a:endParaRPr lang="en-US" b="1" dirty="0"/>
          </a:p>
          <a:p>
            <a:pPr>
              <a:buNone/>
            </a:pPr>
            <a:r>
              <a:rPr lang="es-AR" dirty="0"/>
              <a:t>	</a:t>
            </a:r>
            <a:endParaRPr lang="en-US" dirty="0"/>
          </a:p>
          <a:p>
            <a:pPr algn="just"/>
            <a:r>
              <a:rPr lang="es-AR" dirty="0" smtClean="0"/>
              <a:t>Evaluar </a:t>
            </a:r>
            <a:r>
              <a:rPr lang="es-AR" dirty="0"/>
              <a:t>las poblaciones de </a:t>
            </a:r>
            <a:r>
              <a:rPr lang="es-AR" i="1" dirty="0" err="1"/>
              <a:t>Trichoderma</a:t>
            </a:r>
            <a:r>
              <a:rPr lang="es-AR" i="1" dirty="0"/>
              <a:t> </a:t>
            </a:r>
            <a:r>
              <a:rPr lang="es-AR" i="1" dirty="0" err="1"/>
              <a:t>spp</a:t>
            </a:r>
            <a:r>
              <a:rPr lang="es-AR" i="1" dirty="0"/>
              <a:t>. </a:t>
            </a:r>
            <a:r>
              <a:rPr lang="es-AR" i="1" dirty="0" err="1"/>
              <a:t>Paecylomices</a:t>
            </a:r>
            <a:r>
              <a:rPr lang="es-AR" i="1" dirty="0"/>
              <a:t> l.</a:t>
            </a:r>
            <a:r>
              <a:rPr lang="es-AR" dirty="0"/>
              <a:t> y </a:t>
            </a:r>
            <a:r>
              <a:rPr lang="es-AR" i="1" dirty="0" err="1"/>
              <a:t>Monilliopthera</a:t>
            </a:r>
            <a:r>
              <a:rPr lang="es-AR" i="1" dirty="0"/>
              <a:t> </a:t>
            </a:r>
            <a:r>
              <a:rPr lang="es-AR" i="1" dirty="0" err="1"/>
              <a:t>roreri</a:t>
            </a:r>
            <a:r>
              <a:rPr lang="es-AR" dirty="0"/>
              <a:t> presentes en los suelos de una plantación comercial de cacao sometida a  tres métodos de control de malezas  en Santo Domingo de los </a:t>
            </a:r>
            <a:r>
              <a:rPr lang="es-AR" dirty="0" err="1"/>
              <a:t>Tsachilas</a:t>
            </a:r>
            <a:r>
              <a:rPr lang="es-AR" dirty="0"/>
              <a:t>. </a:t>
            </a:r>
            <a:endParaRPr lang="en-US" dirty="0"/>
          </a:p>
          <a:p>
            <a:pPr algn="just">
              <a:buNone/>
            </a:pPr>
            <a:r>
              <a:rPr lang="es-AR" dirty="0"/>
              <a:t> </a:t>
            </a:r>
            <a:endParaRPr lang="en-US" dirty="0"/>
          </a:p>
          <a:p>
            <a:pPr algn="just">
              <a:buNone/>
            </a:pPr>
            <a:r>
              <a:rPr lang="es-AR" b="1" dirty="0" smtClean="0"/>
              <a:t>Objetivos </a:t>
            </a:r>
            <a:r>
              <a:rPr lang="es-AR" b="1" dirty="0"/>
              <a:t>Específicos</a:t>
            </a:r>
            <a:endParaRPr lang="en-US" b="1" dirty="0"/>
          </a:p>
          <a:p>
            <a:pPr algn="just">
              <a:buNone/>
            </a:pPr>
            <a:r>
              <a:rPr lang="es-AR" dirty="0"/>
              <a:t> </a:t>
            </a:r>
            <a:endParaRPr lang="en-US" dirty="0"/>
          </a:p>
          <a:p>
            <a:pPr algn="just"/>
            <a:r>
              <a:rPr lang="es-AR" dirty="0"/>
              <a:t> </a:t>
            </a:r>
            <a:r>
              <a:rPr lang="es-AR" dirty="0" smtClean="0"/>
              <a:t>Identificar  </a:t>
            </a:r>
            <a:r>
              <a:rPr lang="es-AR" dirty="0"/>
              <a:t>las poblaciones de </a:t>
            </a:r>
            <a:r>
              <a:rPr lang="es-AR" i="1" dirty="0" err="1"/>
              <a:t>Trichoderma</a:t>
            </a:r>
            <a:r>
              <a:rPr lang="es-AR" i="1" dirty="0"/>
              <a:t> </a:t>
            </a:r>
            <a:r>
              <a:rPr lang="es-AR" i="1" dirty="0" err="1"/>
              <a:t>spp</a:t>
            </a:r>
            <a:r>
              <a:rPr lang="es-AR" i="1" dirty="0"/>
              <a:t>, </a:t>
            </a:r>
            <a:r>
              <a:rPr lang="es-AR" i="1" dirty="0" err="1"/>
              <a:t>Paecylomices</a:t>
            </a:r>
            <a:r>
              <a:rPr lang="es-AR" i="1" dirty="0"/>
              <a:t> l</a:t>
            </a:r>
            <a:r>
              <a:rPr lang="es-AR" dirty="0"/>
              <a:t>, y </a:t>
            </a:r>
            <a:r>
              <a:rPr lang="es-AR" i="1" dirty="0" err="1"/>
              <a:t>Monilliopthera</a:t>
            </a:r>
            <a:r>
              <a:rPr lang="es-AR" i="1" dirty="0"/>
              <a:t> </a:t>
            </a:r>
            <a:r>
              <a:rPr lang="es-AR" i="1" dirty="0" err="1"/>
              <a:t>roreri</a:t>
            </a:r>
            <a:r>
              <a:rPr lang="es-AR" i="1" dirty="0"/>
              <a:t> </a:t>
            </a:r>
            <a:r>
              <a:rPr lang="es-AR" i="1" dirty="0" err="1"/>
              <a:t>sp</a:t>
            </a:r>
            <a:r>
              <a:rPr lang="es-AR" dirty="0"/>
              <a:t>  antes y después  de la aplicación de los  métodos de control de malezas</a:t>
            </a:r>
            <a:r>
              <a:rPr lang="es-AR" dirty="0" smtClean="0"/>
              <a:t>.</a:t>
            </a:r>
            <a:endParaRPr lang="en-US" dirty="0"/>
          </a:p>
          <a:p>
            <a:pPr algn="just"/>
            <a:r>
              <a:rPr lang="es-AR" dirty="0" smtClean="0"/>
              <a:t>Cuantificar </a:t>
            </a:r>
            <a:r>
              <a:rPr lang="es-AR" dirty="0"/>
              <a:t>las poblaciones de estos microorganismos presentes en la evaluación</a:t>
            </a:r>
            <a:r>
              <a:rPr lang="es-AR" dirty="0" smtClean="0"/>
              <a:t>.</a:t>
            </a:r>
            <a:endParaRPr lang="en-US" dirty="0"/>
          </a:p>
          <a:p>
            <a:pPr algn="just"/>
            <a:r>
              <a:rPr lang="es-AR" dirty="0" smtClean="0"/>
              <a:t>Seleccionar </a:t>
            </a:r>
            <a:r>
              <a:rPr lang="es-AR" dirty="0"/>
              <a:t>el método de control de malezas que tenga un menor impacto sobre los microorganismos del suelo </a:t>
            </a:r>
            <a:endParaRPr lang="en-US" dirty="0"/>
          </a:p>
        </p:txBody>
      </p:sp>
      <p:pic>
        <p:nvPicPr>
          <p:cNvPr id="5" name="4 Imagen" descr="H:\UDE\Logo\UF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838200"/>
            <a:ext cx="2667000" cy="6625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box(in)">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06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a:bodyPr>
          <a:lstStyle/>
          <a:p>
            <a:pPr>
              <a:buNone/>
            </a:pPr>
            <a:r>
              <a:rPr lang="es-AR" b="1" dirty="0"/>
              <a:t>Hipótesis.</a:t>
            </a:r>
            <a:endParaRPr lang="en-US" dirty="0"/>
          </a:p>
          <a:p>
            <a:pPr>
              <a:buNone/>
            </a:pPr>
            <a:endParaRPr lang="en-US" dirty="0"/>
          </a:p>
          <a:p>
            <a:r>
              <a:rPr lang="es-AR" dirty="0" smtClean="0"/>
              <a:t>H0</a:t>
            </a:r>
            <a:r>
              <a:rPr lang="es-AR" dirty="0"/>
              <a:t>. Los tratamientos utilizados no afectan  la vida microbiológica del suelo en el cultivo del cacao</a:t>
            </a:r>
            <a:r>
              <a:rPr lang="es-AR" dirty="0" smtClean="0"/>
              <a:t>.</a:t>
            </a:r>
            <a:r>
              <a:rPr lang="es-AR" dirty="0"/>
              <a:t> </a:t>
            </a:r>
            <a:endParaRPr lang="en-US" dirty="0"/>
          </a:p>
          <a:p>
            <a:r>
              <a:rPr lang="es-AR" dirty="0" smtClean="0"/>
              <a:t>H1</a:t>
            </a:r>
            <a:r>
              <a:rPr lang="es-AR" dirty="0"/>
              <a:t>. Los tratamientos utilizados afectan  la vida microbiológica del suelo en el cultivo del cacao.</a:t>
            </a:r>
            <a:endParaRPr lang="en-US" dirty="0"/>
          </a:p>
          <a:p>
            <a:pPr>
              <a:buNone/>
            </a:pPr>
            <a:endParaRPr lang="en-US" dirty="0"/>
          </a:p>
        </p:txBody>
      </p:sp>
      <p:pic>
        <p:nvPicPr>
          <p:cNvPr id="5" name="4 Imagen" descr="H:\UDE\Logo\UFA.jpg"/>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28600" y="914400"/>
            <a:ext cx="2743200" cy="73872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74638"/>
            <a:ext cx="7848600" cy="1143000"/>
          </a:xfrm>
        </p:spPr>
        <p:txBody>
          <a:bodyPr>
            <a:normAutofit/>
          </a:bodyPr>
          <a:lstStyle/>
          <a:p>
            <a:r>
              <a:rPr lang="en-US" sz="2800" dirty="0" smtClean="0">
                <a:latin typeface="+mn-lt"/>
              </a:rPr>
              <a:t>MAESTRIA EN SISTEMAS DE GESTION AMBIENTAL</a:t>
            </a:r>
            <a:endParaRPr lang="en-US" sz="2800" dirty="0">
              <a:latin typeface="+mn-lt"/>
            </a:endParaRPr>
          </a:p>
        </p:txBody>
      </p:sp>
      <p:sp>
        <p:nvSpPr>
          <p:cNvPr id="3" name="2 Marcador de contenido"/>
          <p:cNvSpPr>
            <a:spLocks noGrp="1"/>
          </p:cNvSpPr>
          <p:nvPr>
            <p:ph idx="1"/>
          </p:nvPr>
        </p:nvSpPr>
        <p:spPr/>
        <p:txBody>
          <a:bodyPr>
            <a:normAutofit fontScale="62500" lnSpcReduction="20000"/>
          </a:bodyPr>
          <a:lstStyle/>
          <a:p>
            <a:pPr>
              <a:buNone/>
            </a:pPr>
            <a:r>
              <a:rPr lang="es-AR" sz="3300" b="1" dirty="0"/>
              <a:t>Descripcion de la zona de estudio </a:t>
            </a:r>
            <a:endParaRPr lang="en-US" sz="3300" b="1" dirty="0"/>
          </a:p>
          <a:p>
            <a:pPr>
              <a:buNone/>
            </a:pPr>
            <a:r>
              <a:rPr lang="es-AR" dirty="0"/>
              <a:t> </a:t>
            </a:r>
            <a:endParaRPr lang="en-US" dirty="0"/>
          </a:p>
          <a:p>
            <a:pPr>
              <a:buNone/>
            </a:pPr>
            <a:r>
              <a:rPr lang="es-AR" dirty="0"/>
              <a:t> </a:t>
            </a:r>
            <a:r>
              <a:rPr lang="es-AR" dirty="0" smtClean="0"/>
              <a:t>El </a:t>
            </a:r>
            <a:r>
              <a:rPr lang="es-AR" dirty="0"/>
              <a:t>área de la investigación </a:t>
            </a:r>
            <a:r>
              <a:rPr lang="es-AR" dirty="0" smtClean="0"/>
              <a:t>se ubica </a:t>
            </a:r>
            <a:r>
              <a:rPr lang="es-AR" dirty="0"/>
              <a:t>en el km 24 de la vía </a:t>
            </a:r>
            <a:r>
              <a:rPr lang="es-AR" dirty="0" err="1" smtClean="0"/>
              <a:t>Sto</a:t>
            </a:r>
            <a:r>
              <a:rPr lang="es-AR" dirty="0" smtClean="0"/>
              <a:t> </a:t>
            </a:r>
            <a:r>
              <a:rPr lang="es-AR" dirty="0" err="1" smtClean="0"/>
              <a:t>Dgo</a:t>
            </a:r>
            <a:r>
              <a:rPr lang="es-AR" dirty="0" smtClean="0"/>
              <a:t>-Quevedo.</a:t>
            </a:r>
          </a:p>
          <a:p>
            <a:pPr>
              <a:buNone/>
            </a:pPr>
            <a:endParaRPr lang="en-US" dirty="0"/>
          </a:p>
          <a:p>
            <a:pPr>
              <a:buNone/>
            </a:pPr>
            <a:r>
              <a:rPr lang="es-ES" dirty="0"/>
              <a:t>Tabla 1.	Datos </a:t>
            </a:r>
            <a:r>
              <a:rPr lang="es-ES" dirty="0" err="1"/>
              <a:t>agrometereológicos</a:t>
            </a:r>
            <a:r>
              <a:rPr lang="es-ES" dirty="0"/>
              <a:t> de la zona de estudio</a:t>
            </a:r>
            <a:endParaRPr lang="en-US" dirty="0"/>
          </a:p>
          <a:p>
            <a:pPr>
              <a:buNone/>
            </a:pPr>
            <a:r>
              <a:rPr lang="es-AR" dirty="0"/>
              <a:t>	</a:t>
            </a:r>
            <a:r>
              <a:rPr lang="es-AR" dirty="0" smtClean="0"/>
              <a:t>_________________________________________________</a:t>
            </a:r>
            <a:r>
              <a:rPr lang="es-AR" dirty="0"/>
              <a:t>		</a:t>
            </a:r>
            <a:endParaRPr lang="en-US" dirty="0"/>
          </a:p>
          <a:p>
            <a:pPr>
              <a:buNone/>
            </a:pPr>
            <a:r>
              <a:rPr lang="es-AR" dirty="0" smtClean="0"/>
              <a:t>        Latitud</a:t>
            </a:r>
            <a:r>
              <a:rPr lang="es-AR" dirty="0"/>
              <a:t>		</a:t>
            </a:r>
            <a:r>
              <a:rPr lang="es-AR" dirty="0" smtClean="0"/>
              <a:t>00º24`36</a:t>
            </a:r>
            <a:r>
              <a:rPr lang="es-AR" dirty="0"/>
              <a:t>``S </a:t>
            </a:r>
            <a:r>
              <a:rPr lang="es-AR" dirty="0" smtClean="0"/>
              <a:t> y  79º18`43</a:t>
            </a:r>
            <a:r>
              <a:rPr lang="es-AR" dirty="0"/>
              <a:t>``W</a:t>
            </a:r>
            <a:endParaRPr lang="en-US" dirty="0"/>
          </a:p>
          <a:p>
            <a:pPr>
              <a:buNone/>
            </a:pPr>
            <a:r>
              <a:rPr lang="es-AR" dirty="0"/>
              <a:t>	</a:t>
            </a:r>
            <a:r>
              <a:rPr lang="es-AR" dirty="0" smtClean="0"/>
              <a:t>Altitud</a:t>
            </a:r>
            <a:r>
              <a:rPr lang="es-AR" dirty="0"/>
              <a:t>			296 msnm.</a:t>
            </a:r>
            <a:endParaRPr lang="en-US" dirty="0"/>
          </a:p>
          <a:p>
            <a:pPr>
              <a:buNone/>
            </a:pPr>
            <a:r>
              <a:rPr lang="es-AR" dirty="0"/>
              <a:t>	</a:t>
            </a:r>
            <a:r>
              <a:rPr lang="es-AR" dirty="0" smtClean="0"/>
              <a:t>Temperatura</a:t>
            </a:r>
            <a:r>
              <a:rPr lang="es-AR" dirty="0"/>
              <a:t>		25 ºC</a:t>
            </a:r>
            <a:endParaRPr lang="en-US" dirty="0"/>
          </a:p>
          <a:p>
            <a:pPr>
              <a:buNone/>
            </a:pPr>
            <a:r>
              <a:rPr lang="es-AR" dirty="0" smtClean="0"/>
              <a:t>	Humedad </a:t>
            </a:r>
            <a:r>
              <a:rPr lang="es-AR" dirty="0"/>
              <a:t>relativa	</a:t>
            </a:r>
            <a:r>
              <a:rPr lang="es-AR" dirty="0" smtClean="0"/>
              <a:t>	84 </a:t>
            </a:r>
            <a:r>
              <a:rPr lang="es-AR" dirty="0"/>
              <a:t>%</a:t>
            </a:r>
            <a:endParaRPr lang="en-US" dirty="0"/>
          </a:p>
          <a:p>
            <a:pPr>
              <a:buNone/>
            </a:pPr>
            <a:r>
              <a:rPr lang="es-AR" dirty="0" smtClean="0"/>
              <a:t>	Velocidad </a:t>
            </a:r>
            <a:r>
              <a:rPr lang="es-AR" dirty="0"/>
              <a:t>del viento	</a:t>
            </a:r>
            <a:r>
              <a:rPr lang="es-AR" dirty="0" smtClean="0"/>
              <a:t>                  1 </a:t>
            </a:r>
            <a:r>
              <a:rPr lang="es-AR" dirty="0"/>
              <a:t>m/s</a:t>
            </a:r>
            <a:endParaRPr lang="en-US" dirty="0"/>
          </a:p>
          <a:p>
            <a:pPr>
              <a:buNone/>
            </a:pPr>
            <a:r>
              <a:rPr lang="es-AR" dirty="0"/>
              <a:t>	</a:t>
            </a:r>
            <a:r>
              <a:rPr lang="es-AR" dirty="0" smtClean="0"/>
              <a:t>_________________________________________________</a:t>
            </a:r>
            <a:endParaRPr lang="en-US" dirty="0"/>
          </a:p>
          <a:p>
            <a:pPr>
              <a:buNone/>
            </a:pPr>
            <a:r>
              <a:rPr lang="es-AR" dirty="0"/>
              <a:t> </a:t>
            </a:r>
            <a:endParaRPr lang="en-US" dirty="0"/>
          </a:p>
          <a:p>
            <a:pPr algn="just"/>
            <a:r>
              <a:rPr lang="es-AR" dirty="0" smtClean="0"/>
              <a:t>Esta </a:t>
            </a:r>
            <a:r>
              <a:rPr lang="es-AR" dirty="0"/>
              <a:t>área </a:t>
            </a:r>
            <a:r>
              <a:rPr lang="es-AR" dirty="0" smtClean="0"/>
              <a:t>influye  </a:t>
            </a:r>
            <a:r>
              <a:rPr lang="es-AR" dirty="0"/>
              <a:t>a las parroquias Luz de América, Puerto Limón, Patricia Pilar, El Esfuerzo, El </a:t>
            </a:r>
            <a:r>
              <a:rPr lang="es-AR" dirty="0" err="1"/>
              <a:t>Congoma</a:t>
            </a:r>
            <a:r>
              <a:rPr lang="es-AR" dirty="0"/>
              <a:t> que son importantes  sectores productores  de cacao así como  del establecimiento  de nuevas áreas de  este cultivo.</a:t>
            </a:r>
            <a:endParaRPr lang="en-US" dirty="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ox(i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ox(i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box(in)">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ox(in)">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ox(in)">
                                      <p:cBhvr>
                                        <p:cTn id="52" dur="5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box(in)">
                                      <p:cBhvr>
                                        <p:cTn id="57" dur="500"/>
                                        <p:tgtEl>
                                          <p:spTgt spid="3">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
                                            <p:txEl>
                                              <p:pRg st="12" end="12"/>
                                            </p:txEl>
                                          </p:spTgt>
                                        </p:tgtEl>
                                        <p:attrNameLst>
                                          <p:attrName>style.visibility</p:attrName>
                                        </p:attrNameLst>
                                      </p:cBhvr>
                                      <p:to>
                                        <p:strVal val="visible"/>
                                      </p:to>
                                    </p:set>
                                    <p:animEffect transition="in" filter="box(in)">
                                      <p:cBhvr>
                                        <p:cTn id="62" dur="500"/>
                                        <p:tgtEl>
                                          <p:spTgt spid="3">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
                                            <p:txEl>
                                              <p:pRg st="13" end="13"/>
                                            </p:txEl>
                                          </p:spTgt>
                                        </p:tgtEl>
                                        <p:attrNameLst>
                                          <p:attrName>style.visibility</p:attrName>
                                        </p:attrNameLst>
                                      </p:cBhvr>
                                      <p:to>
                                        <p:strVal val="visible"/>
                                      </p:to>
                                    </p:set>
                                    <p:animEffect transition="in" filter="box(in)">
                                      <p:cBhvr>
                                        <p:cTn id="67"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értice">
  <a:themeElements>
    <a:clrScheme name="Vértice">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1257</TotalTime>
  <Words>2052</Words>
  <Application>Microsoft Office PowerPoint</Application>
  <PresentationFormat>Presentación en pantalla (4:3)</PresentationFormat>
  <Paragraphs>461</Paragraphs>
  <Slides>51</Slides>
  <Notes>0</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Vértice</vt:lpstr>
      <vt:lpstr>MAESTRIA EN SISTEMAS DE GESTION AMBIENTAL</vt:lpstr>
      <vt:lpstr>MAESTRIA EN SISTEMAS DE GESTION AMBIENTAL</vt:lpstr>
      <vt:lpstr>Diapositiva 3</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Toma de muestras de suelo para análisis microbiológico en laboratorio </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MAESTRIA EN SISTEMAS DE GESTION AMBIENTAL</vt:lpstr>
      <vt:lpstr>Diapositiva 47</vt:lpstr>
      <vt:lpstr>MAPA DE SANTO DOMINGO </vt:lpstr>
      <vt:lpstr>MAESTRIA EN SISTEMAS DE GESTION AMBIENTAL</vt:lpstr>
      <vt:lpstr>MAESTRIA EN SISTEMAS DE GESTION AMBIENTAL</vt:lpstr>
      <vt:lpstr>Diapositiva 51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Patricio</dc:creator>
  <cp:lastModifiedBy>Usuario</cp:lastModifiedBy>
  <cp:revision>35</cp:revision>
  <dcterms:created xsi:type="dcterms:W3CDTF">2013-08-06T14:29:02Z</dcterms:created>
  <dcterms:modified xsi:type="dcterms:W3CDTF">2013-10-30T22:38:22Z</dcterms:modified>
</cp:coreProperties>
</file>