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7" r:id="rId2"/>
    <p:sldId id="267" r:id="rId3"/>
    <p:sldId id="258" r:id="rId4"/>
    <p:sldId id="259" r:id="rId5"/>
    <p:sldId id="260" r:id="rId6"/>
    <p:sldId id="261" r:id="rId7"/>
    <p:sldId id="264" r:id="rId8"/>
    <p:sldId id="268" r:id="rId9"/>
    <p:sldId id="270" r:id="rId10"/>
    <p:sldId id="277" r:id="rId11"/>
    <p:sldId id="279" r:id="rId12"/>
    <p:sldId id="276" r:id="rId13"/>
    <p:sldId id="271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96" r:id="rId22"/>
    <p:sldId id="288" r:id="rId23"/>
    <p:sldId id="301" r:id="rId24"/>
    <p:sldId id="289" r:id="rId25"/>
    <p:sldId id="290" r:id="rId26"/>
    <p:sldId id="291" r:id="rId27"/>
    <p:sldId id="292" r:id="rId28"/>
    <p:sldId id="293" r:id="rId29"/>
    <p:sldId id="294" r:id="rId30"/>
    <p:sldId id="307" r:id="rId31"/>
    <p:sldId id="308" r:id="rId32"/>
    <p:sldId id="309" r:id="rId33"/>
    <p:sldId id="310" r:id="rId34"/>
    <p:sldId id="311" r:id="rId35"/>
    <p:sldId id="314" r:id="rId36"/>
    <p:sldId id="315" r:id="rId37"/>
    <p:sldId id="330" r:id="rId38"/>
    <p:sldId id="331" r:id="rId39"/>
    <p:sldId id="332" r:id="rId40"/>
    <p:sldId id="333" r:id="rId41"/>
    <p:sldId id="334" r:id="rId42"/>
    <p:sldId id="316" r:id="rId43"/>
    <p:sldId id="318" r:id="rId44"/>
    <p:sldId id="319" r:id="rId45"/>
    <p:sldId id="320" r:id="rId46"/>
    <p:sldId id="321" r:id="rId47"/>
    <p:sldId id="323" r:id="rId48"/>
    <p:sldId id="295" r:id="rId49"/>
    <p:sldId id="297" r:id="rId50"/>
    <p:sldId id="299" r:id="rId51"/>
    <p:sldId id="335" r:id="rId52"/>
    <p:sldId id="324" r:id="rId53"/>
    <p:sldId id="336" r:id="rId54"/>
    <p:sldId id="337" r:id="rId55"/>
    <p:sldId id="322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24" autoAdjust="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\Documents\Personal\backup_termoesmeraldas_9Sep2013\KARI\PERSONAL\TESIS\tesis\FINALISISMO\octubre%202013\estadi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critorio\KARI\PERSONAL\TESIS\AVANCES_TUTORIA\resultados%20tiendas%20artesanales%20kari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critorio\KARI\PERSONAL\TESIS\AVANCES_TUTORIA\resultados%20tiendas%20artesanales%20kari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critorio\KARI\PERSONAL\TESIS\AVANCES_TUTORIA\resultados%20tiendas%20artesanales%20kari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ri\Documents\Personal\backup_termoesmeraldas_9Sep2013\KARI\PERSONAL\TESIS\tesis\FINALISISMO\octubre%202013\resultados%20encuesta%2019jun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scritorio\KARI\PERSONAL\TESIS\AVANCES_TUTORIA\resultados%20tiendas%20artesanales%20kari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err="1"/>
              <a:t>Exportaciones</a:t>
            </a:r>
            <a:r>
              <a:rPr lang="en-US" sz="1800" baseline="0" dirty="0"/>
              <a:t> textiles</a:t>
            </a:r>
          </a:p>
          <a:p>
            <a:pPr>
              <a:defRPr/>
            </a:pPr>
            <a:r>
              <a:rPr lang="en-US" sz="1800" baseline="0" dirty="0"/>
              <a:t>2008 - 2012</a:t>
            </a:r>
          </a:p>
          <a:p>
            <a:pPr>
              <a:defRPr/>
            </a:pPr>
            <a:r>
              <a:rPr lang="en-US" sz="1800" baseline="0" dirty="0" err="1"/>
              <a:t>millones</a:t>
            </a:r>
            <a:r>
              <a:rPr lang="en-US" sz="1800" baseline="0" dirty="0"/>
              <a:t> de </a:t>
            </a:r>
            <a:r>
              <a:rPr lang="en-US" sz="1800" baseline="0" dirty="0" err="1"/>
              <a:t>dólares</a:t>
            </a:r>
            <a:endParaRPr lang="en-US" sz="1800" dirty="0"/>
          </a:p>
        </c:rich>
      </c:tx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057742782152374E-2"/>
          <c:y val="0.18245724966197421"/>
          <c:w val="0.73677741986797152"/>
          <c:h val="0.73677741986797152"/>
        </c:manualLayout>
      </c:layout>
      <c:pie3DChart>
        <c:varyColors val="1"/>
        <c:ser>
          <c:idx val="1"/>
          <c:order val="0"/>
          <c:tx>
            <c:strRef>
              <c:f>'exporta belgica'!$B$9</c:f>
              <c:strCache>
                <c:ptCount val="1"/>
                <c:pt idx="0">
                  <c:v>Millones de dólares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'exporta belgica'!$A$10:$A$14</c:f>
              <c:numCache>
                <c:formatCode>0_)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'exporta belgica'!$B$10:$B$14</c:f>
              <c:numCache>
                <c:formatCode>#,##0_);\(#,##0\)</c:formatCode>
                <c:ptCount val="5"/>
                <c:pt idx="0">
                  <c:v>29166.799999999996</c:v>
                </c:pt>
                <c:pt idx="1">
                  <c:v>21507.959999999992</c:v>
                </c:pt>
                <c:pt idx="2">
                  <c:v>22019.420000000009</c:v>
                </c:pt>
                <c:pt idx="3">
                  <c:v>26256.37</c:v>
                </c:pt>
                <c:pt idx="4">
                  <c:v>24792.849999999984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6564145390917054"/>
          <c:y val="0.91011393462180867"/>
          <c:w val="0.65001511174739524"/>
          <c:h val="8.9886065378191465E-2"/>
        </c:manualLayout>
      </c:layout>
      <c:overlay val="0"/>
      <c:txPr>
        <a:bodyPr/>
        <a:lstStyle/>
        <a:p>
          <a:pPr rtl="0"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td!$A$61:$A$64</c:f>
              <c:strCache>
                <c:ptCount val="4"/>
                <c:pt idx="0">
                  <c:v>Ecuador</c:v>
                </c:pt>
                <c:pt idx="1">
                  <c:v>Perú</c:v>
                </c:pt>
                <c:pt idx="2">
                  <c:v>Bolivia</c:v>
                </c:pt>
                <c:pt idx="3">
                  <c:v>Chile</c:v>
                </c:pt>
              </c:strCache>
            </c:strRef>
          </c:cat>
          <c:val>
            <c:numRef>
              <c:f>td!$D$61:$D$64</c:f>
              <c:numCache>
                <c:formatCode>#.#00%</c:formatCode>
                <c:ptCount val="4"/>
                <c:pt idx="0">
                  <c:v>0.26315789473684231</c:v>
                </c:pt>
                <c:pt idx="1">
                  <c:v>0.23684210526315788</c:v>
                </c:pt>
                <c:pt idx="2">
                  <c:v>0.36842105263157893</c:v>
                </c:pt>
                <c:pt idx="3">
                  <c:v>0.13157894736842121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563896"/>
        <c:axId val="163564288"/>
      </c:barChart>
      <c:catAx>
        <c:axId val="163563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b="1"/>
            </a:pPr>
            <a:endParaRPr lang="en-US"/>
          </a:p>
        </c:txPr>
        <c:crossAx val="163564288"/>
        <c:crosses val="autoZero"/>
        <c:auto val="1"/>
        <c:lblAlgn val="ctr"/>
        <c:lblOffset val="100"/>
        <c:noMultiLvlLbl val="0"/>
      </c:catAx>
      <c:valAx>
        <c:axId val="163564288"/>
        <c:scaling>
          <c:orientation val="minMax"/>
        </c:scaling>
        <c:delete val="0"/>
        <c:axPos val="l"/>
        <c:numFmt formatCode="#.#0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63563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td!$A$182:$A$185</c:f>
              <c:strCache>
                <c:ptCount val="4"/>
                <c:pt idx="0">
                  <c:v>textiles</c:v>
                </c:pt>
                <c:pt idx="1">
                  <c:v>adornos</c:v>
                </c:pt>
                <c:pt idx="2">
                  <c:v>articulos de hogar</c:v>
                </c:pt>
                <c:pt idx="3">
                  <c:v>otro</c:v>
                </c:pt>
              </c:strCache>
            </c:strRef>
          </c:cat>
          <c:val>
            <c:numRef>
              <c:f>td!$C$182:$C$185</c:f>
              <c:numCache>
                <c:formatCode>#.#00%</c:formatCode>
                <c:ptCount val="4"/>
                <c:pt idx="0">
                  <c:v>0.51515151515151514</c:v>
                </c:pt>
                <c:pt idx="1">
                  <c:v>0.12121212121212387</c:v>
                </c:pt>
                <c:pt idx="2">
                  <c:v>0.24242424242424776</c:v>
                </c:pt>
                <c:pt idx="3">
                  <c:v>0.12121212121212387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21528"/>
        <c:axId val="164121920"/>
      </c:barChart>
      <c:catAx>
        <c:axId val="164121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b="1"/>
            </a:pPr>
            <a:endParaRPr lang="en-US"/>
          </a:p>
        </c:txPr>
        <c:crossAx val="164121920"/>
        <c:crosses val="autoZero"/>
        <c:auto val="1"/>
        <c:lblAlgn val="ctr"/>
        <c:lblOffset val="100"/>
        <c:noMultiLvlLbl val="0"/>
      </c:catAx>
      <c:valAx>
        <c:axId val="164121920"/>
        <c:scaling>
          <c:orientation val="minMax"/>
        </c:scaling>
        <c:delete val="0"/>
        <c:axPos val="l"/>
        <c:numFmt formatCode="#.#0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64121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td!$A$255:$A$260</c:f>
              <c:strCache>
                <c:ptCount val="6"/>
                <c:pt idx="0">
                  <c:v>sabanas</c:v>
                </c:pt>
                <c:pt idx="1">
                  <c:v>cortinas</c:v>
                </c:pt>
                <c:pt idx="2">
                  <c:v>manteles</c:v>
                </c:pt>
                <c:pt idx="3">
                  <c:v>fundas de almohadas</c:v>
                </c:pt>
                <c:pt idx="4">
                  <c:v>alfombras</c:v>
                </c:pt>
                <c:pt idx="5">
                  <c:v>otra</c:v>
                </c:pt>
              </c:strCache>
            </c:strRef>
          </c:cat>
          <c:val>
            <c:numRef>
              <c:f>td!$C$255:$C$260</c:f>
              <c:numCache>
                <c:formatCode>#.#00%</c:formatCode>
                <c:ptCount val="6"/>
                <c:pt idx="0">
                  <c:v>0.26666666666666738</c:v>
                </c:pt>
                <c:pt idx="1">
                  <c:v>6.666666666666668E-2</c:v>
                </c:pt>
                <c:pt idx="2">
                  <c:v>0.23333333333333742</c:v>
                </c:pt>
                <c:pt idx="3">
                  <c:v>0.30000000000000032</c:v>
                </c:pt>
                <c:pt idx="4">
                  <c:v>0.1</c:v>
                </c:pt>
                <c:pt idx="5">
                  <c:v>3.333333333333334E-2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22704"/>
        <c:axId val="164123096"/>
      </c:barChart>
      <c:catAx>
        <c:axId val="16412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b="1"/>
            </a:pPr>
            <a:endParaRPr lang="en-US"/>
          </a:p>
        </c:txPr>
        <c:crossAx val="164123096"/>
        <c:crosses val="autoZero"/>
        <c:auto val="1"/>
        <c:lblAlgn val="ctr"/>
        <c:lblOffset val="100"/>
        <c:noMultiLvlLbl val="0"/>
      </c:catAx>
      <c:valAx>
        <c:axId val="164123096"/>
        <c:scaling>
          <c:orientation val="minMax"/>
        </c:scaling>
        <c:delete val="0"/>
        <c:axPos val="l"/>
        <c:numFmt formatCode="#.#0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64122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edades!$A$2:$A$7</c:f>
              <c:strCache>
                <c:ptCount val="6"/>
                <c:pt idx="0">
                  <c:v>menos de 19</c:v>
                </c:pt>
                <c:pt idx="1">
                  <c:v>20 - 29 </c:v>
                </c:pt>
                <c:pt idx="2">
                  <c:v>30 - 39</c:v>
                </c:pt>
                <c:pt idx="3">
                  <c:v>40 - 49</c:v>
                </c:pt>
                <c:pt idx="4">
                  <c:v>50 - 59</c:v>
                </c:pt>
                <c:pt idx="5">
                  <c:v>más de 60</c:v>
                </c:pt>
              </c:strCache>
            </c:strRef>
          </c:cat>
          <c:val>
            <c:numRef>
              <c:f>edades!$B$2:$B$7</c:f>
            </c:numRef>
          </c:val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edades!$A$2:$A$7</c:f>
              <c:strCache>
                <c:ptCount val="6"/>
                <c:pt idx="0">
                  <c:v>menos de 19</c:v>
                </c:pt>
                <c:pt idx="1">
                  <c:v>20 - 29 </c:v>
                </c:pt>
                <c:pt idx="2">
                  <c:v>30 - 39</c:v>
                </c:pt>
                <c:pt idx="3">
                  <c:v>40 - 49</c:v>
                </c:pt>
                <c:pt idx="4">
                  <c:v>50 - 59</c:v>
                </c:pt>
                <c:pt idx="5">
                  <c:v>más de 60</c:v>
                </c:pt>
              </c:strCache>
            </c:strRef>
          </c:cat>
          <c:val>
            <c:numRef>
              <c:f>edades!$C$2:$C$7</c:f>
              <c:numCache>
                <c:formatCode>0%</c:formatCode>
                <c:ptCount val="6"/>
                <c:pt idx="0">
                  <c:v>0.1428571428571429</c:v>
                </c:pt>
                <c:pt idx="1">
                  <c:v>0.42857142857142855</c:v>
                </c:pt>
                <c:pt idx="2">
                  <c:v>9.5238095238095247E-2</c:v>
                </c:pt>
                <c:pt idx="3">
                  <c:v>4.7619047619047623E-2</c:v>
                </c:pt>
                <c:pt idx="4">
                  <c:v>0.23809523809523814</c:v>
                </c:pt>
                <c:pt idx="5">
                  <c:v>4.7619047619047623E-2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123880"/>
        <c:axId val="164124272"/>
      </c:barChart>
      <c:catAx>
        <c:axId val="164123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4124272"/>
        <c:crosses val="autoZero"/>
        <c:auto val="1"/>
        <c:lblAlgn val="ctr"/>
        <c:lblOffset val="100"/>
        <c:noMultiLvlLbl val="0"/>
      </c:catAx>
      <c:valAx>
        <c:axId val="16412427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64123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td!$A$351:$A$352</c:f>
              <c:strCache>
                <c:ptCount val="2"/>
                <c:pt idx="0">
                  <c:v>Otros Medios</c:v>
                </c:pt>
                <c:pt idx="1">
                  <c:v>Web</c:v>
                </c:pt>
              </c:strCache>
            </c:strRef>
          </c:cat>
          <c:val>
            <c:numRef>
              <c:f>td!$C$351:$C$352</c:f>
              <c:numCache>
                <c:formatCode>0%</c:formatCode>
                <c:ptCount val="2"/>
                <c:pt idx="0">
                  <c:v>0.80952380952380965</c:v>
                </c:pt>
                <c:pt idx="1">
                  <c:v>0.19047619047619677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4125056"/>
        <c:axId val="164200376"/>
      </c:barChart>
      <c:catAx>
        <c:axId val="16412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/>
            </a:pPr>
            <a:endParaRPr lang="en-US"/>
          </a:p>
        </c:txPr>
        <c:crossAx val="164200376"/>
        <c:crosses val="autoZero"/>
        <c:auto val="1"/>
        <c:lblAlgn val="ctr"/>
        <c:lblOffset val="100"/>
        <c:noMultiLvlLbl val="0"/>
      </c:catAx>
      <c:valAx>
        <c:axId val="164200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s-ES"/>
            </a:pPr>
            <a:endParaRPr lang="en-US"/>
          </a:p>
        </c:txPr>
        <c:crossAx val="16412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D232-43B6-464F-9046-39CF689E79AD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35C9C-A4A2-42D5-89F4-7FDE89404558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4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5C9C-A4A2-42D5-89F4-7FDE894045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5C9C-A4A2-42D5-89F4-7FDE894045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35C9C-A4A2-42D5-89F4-7FDE894045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67628F-6587-4DB5-A57B-559772FAD8FF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791A6-2A1A-45DB-860D-7D201B404C6E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657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Maestría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Gestión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Proyectos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Director: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Roberto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Erazo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Oponente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Giovanni Herrera</a:t>
            </a:r>
          </a:p>
          <a:p>
            <a:pPr algn="ct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Octubre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2013.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914400" y="10668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Demanda de textiles con diseños étnicos culturales del Ecuador</a:t>
            </a:r>
            <a:endParaRPr lang="es-EC" sz="2400" b="1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a través de los intermediarios comerciales de </a:t>
            </a:r>
            <a:r>
              <a:rPr lang="es-EC" sz="2400" b="1" i="1" dirty="0" err="1" smtClean="0">
                <a:latin typeface="Arial" pitchFamily="34" charset="0"/>
                <a:cs typeface="Arial" pitchFamily="34" charset="0"/>
              </a:rPr>
              <a:t>Leuven</a:t>
            </a:r>
            <a:r>
              <a:rPr lang="es-EC" sz="2400" b="1" i="1" dirty="0" smtClean="0">
                <a:latin typeface="Arial" pitchFamily="34" charset="0"/>
                <a:cs typeface="Arial" pitchFamily="34" charset="0"/>
              </a:rPr>
              <a:t>-Bélgica</a:t>
            </a:r>
            <a:r>
              <a:rPr lang="es-ES" sz="2400" b="1" i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Afbeelding 3" descr="modelo 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5440" y="3810000"/>
            <a:ext cx="1178560" cy="2732049"/>
          </a:xfrm>
          <a:prstGeom prst="rect">
            <a:avLst/>
          </a:prstGeom>
          <a:noFill/>
        </p:spPr>
      </p:pic>
      <p:pic>
        <p:nvPicPr>
          <p:cNvPr id="7" name="Afbeelding 5" descr="modelo 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1219200" cy="2667000"/>
          </a:xfrm>
          <a:prstGeom prst="rect">
            <a:avLst/>
          </a:prstGeom>
          <a:noFill/>
        </p:spPr>
      </p:pic>
      <p:pic>
        <p:nvPicPr>
          <p:cNvPr id="8" name="Afbeelding 6" descr="modelo 5 cop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"/>
            <a:ext cx="1371600" cy="1447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Estructura de la población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837" y="1828800"/>
            <a:ext cx="259556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914400" y="541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edad media de la población se sitúa en 41 años.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Renta media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286001"/>
            <a:ext cx="4800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Distribución del consumo Bélgica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941404"/>
            <a:ext cx="7010400" cy="384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pPr marL="404813" indent="0" algn="just">
              <a:buNone/>
            </a:pPr>
            <a:r>
              <a:rPr lang="es-ES" dirty="0" smtClean="0"/>
              <a:t>Bélgica presenta un clima templado (ni muy caluroso ni muy frío).</a:t>
            </a:r>
          </a:p>
          <a:p>
            <a:pPr marL="404813" indent="0" algn="just">
              <a:buNone/>
            </a:pPr>
            <a:endParaRPr lang="es-ES" dirty="0" smtClean="0"/>
          </a:p>
          <a:p>
            <a:pPr marL="404813" lvl="1" indent="0" algn="just">
              <a:buBlip>
                <a:blip r:embed="rId2"/>
              </a:buBlip>
            </a:pPr>
            <a:r>
              <a:rPr lang="es-ES" dirty="0" smtClean="0"/>
              <a:t> En verano las temperaturas oscilan entre los 15 y los 25 ºC.</a:t>
            </a:r>
          </a:p>
          <a:p>
            <a:pPr marL="404813" lvl="1" indent="0" algn="just">
              <a:buNone/>
            </a:pPr>
            <a:endParaRPr lang="es-ES" dirty="0" smtClean="0"/>
          </a:p>
          <a:p>
            <a:pPr marL="404813" lvl="1" indent="0" algn="just">
              <a:buBlip>
                <a:blip r:embed="rId2"/>
              </a:buBlip>
            </a:pPr>
            <a:r>
              <a:rPr lang="es-ES" dirty="0" smtClean="0"/>
              <a:t> En invierno entre los -5 y los 10 ºC.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Clima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609600" y="1981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652120" y="5877272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/>
        </p:nvSpPr>
        <p:spPr>
          <a:xfrm>
            <a:off x="785786" y="16309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Tipo de artículos</a:t>
            </a:r>
            <a:endParaRPr lang="es-EC" b="1" dirty="0"/>
          </a:p>
        </p:txBody>
      </p:sp>
      <p:sp>
        <p:nvSpPr>
          <p:cNvPr id="11" name="Ovaal 7"/>
          <p:cNvSpPr/>
          <p:nvPr/>
        </p:nvSpPr>
        <p:spPr>
          <a:xfrm>
            <a:off x="571472" y="1714488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133600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/>
        </p:nvSpPr>
        <p:spPr>
          <a:xfrm>
            <a:off x="785786" y="16309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País origen textiles</a:t>
            </a:r>
            <a:endParaRPr lang="es-EC" b="1" dirty="0"/>
          </a:p>
        </p:txBody>
      </p:sp>
      <p:sp>
        <p:nvSpPr>
          <p:cNvPr id="9" name="Tekstvak 11"/>
          <p:cNvSpPr txBox="1"/>
          <p:nvPr/>
        </p:nvSpPr>
        <p:spPr>
          <a:xfrm>
            <a:off x="49530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Nivel de Conocimiento Textiles ecuatorianos</a:t>
            </a:r>
            <a:endParaRPr lang="es-EC" b="1" dirty="0"/>
          </a:p>
        </p:txBody>
      </p:sp>
      <p:sp>
        <p:nvSpPr>
          <p:cNvPr id="11" name="Ovaal 7"/>
          <p:cNvSpPr/>
          <p:nvPr/>
        </p:nvSpPr>
        <p:spPr>
          <a:xfrm>
            <a:off x="571472" y="1714488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4724400" y="58674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Imagen 20"/>
          <p:cNvGraphicFramePr/>
          <p:nvPr/>
        </p:nvGraphicFramePr>
        <p:xfrm>
          <a:off x="457200" y="2438400"/>
          <a:ext cx="38100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676400"/>
            <a:ext cx="419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/>
        </p:nvSpPr>
        <p:spPr>
          <a:xfrm>
            <a:off x="609600" y="1447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Nivel de satisfacción con los proveedores de productos artesanales </a:t>
            </a:r>
            <a:endParaRPr lang="en-US" b="1" dirty="0"/>
          </a:p>
        </p:txBody>
      </p:sp>
      <p:sp>
        <p:nvSpPr>
          <p:cNvPr id="9" name="Tekstvak 11"/>
          <p:cNvSpPr txBox="1"/>
          <p:nvPr/>
        </p:nvSpPr>
        <p:spPr>
          <a:xfrm>
            <a:off x="49530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Monto de importaciones de artículos textiles artesanales</a:t>
            </a:r>
            <a:endParaRPr lang="es-EC" b="1" dirty="0"/>
          </a:p>
        </p:txBody>
      </p:sp>
      <p:sp>
        <p:nvSpPr>
          <p:cNvPr id="11" name="Ovaal 7"/>
          <p:cNvSpPr/>
          <p:nvPr/>
        </p:nvSpPr>
        <p:spPr>
          <a:xfrm>
            <a:off x="304800" y="1600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4724400" y="58674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2402958"/>
            <a:ext cx="4038600" cy="369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832" y="1600200"/>
            <a:ext cx="410136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11"/>
          <p:cNvSpPr txBox="1"/>
          <p:nvPr/>
        </p:nvSpPr>
        <p:spPr>
          <a:xfrm>
            <a:off x="1066800" y="17526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Artículos textiles artesanales preferidos en </a:t>
            </a:r>
            <a:r>
              <a:rPr lang="es-ES" dirty="0" err="1" smtClean="0"/>
              <a:t>Leuven</a:t>
            </a:r>
            <a:r>
              <a:rPr lang="es-ES" dirty="0" smtClean="0"/>
              <a:t> – Bélgica</a:t>
            </a:r>
            <a:endParaRPr lang="en-US" b="1" dirty="0"/>
          </a:p>
        </p:txBody>
      </p:sp>
      <p:sp>
        <p:nvSpPr>
          <p:cNvPr id="11" name="Ovaal 7"/>
          <p:cNvSpPr/>
          <p:nvPr/>
        </p:nvSpPr>
        <p:spPr>
          <a:xfrm>
            <a:off x="850776" y="18288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13 Gráfico"/>
          <p:cNvGraphicFramePr/>
          <p:nvPr/>
        </p:nvGraphicFramePr>
        <p:xfrm>
          <a:off x="914400" y="2667000"/>
          <a:ext cx="7543799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95500"/>
            <a:ext cx="8153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09600" y="15634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/>
              <a:t>Prenda de vestir de mayor aceptación en </a:t>
            </a:r>
            <a:r>
              <a:rPr lang="es-ES" b="1" dirty="0" err="1" smtClean="0"/>
              <a:t>Leuven</a:t>
            </a:r>
            <a:r>
              <a:rPr lang="es-ES" b="1" dirty="0" smtClean="0"/>
              <a:t> Bélgica 2012.</a:t>
            </a: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graphicFrame>
        <p:nvGraphicFramePr>
          <p:cNvPr id="9" name="8 Gráfico"/>
          <p:cNvGraphicFramePr/>
          <p:nvPr/>
        </p:nvGraphicFramePr>
        <p:xfrm>
          <a:off x="609600" y="2209800"/>
          <a:ext cx="7924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838200" y="1524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Producto dentro de la categoría  artículos de hogar con mayor aceptación en </a:t>
            </a:r>
            <a:r>
              <a:rPr lang="es-ES" dirty="0" err="1" smtClean="0"/>
              <a:t>Leuven</a:t>
            </a:r>
            <a:r>
              <a:rPr lang="es-ES" dirty="0" smtClean="0"/>
              <a:t> Bélgica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1000100" y="1000108"/>
            <a:ext cx="500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Definición del Problema 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652120" y="5877272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7"/>
          <p:cNvSpPr/>
          <p:nvPr/>
        </p:nvSpPr>
        <p:spPr>
          <a:xfrm>
            <a:off x="762000" y="21336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11"/>
          <p:cNvSpPr txBox="1"/>
          <p:nvPr/>
        </p:nvSpPr>
        <p:spPr>
          <a:xfrm>
            <a:off x="1143000" y="1752600"/>
            <a:ext cx="73581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sz="2400" dirty="0" smtClean="0"/>
              <a:t>No se ha aprovechado la experiencia en ventas que han tenido los </a:t>
            </a:r>
            <a:r>
              <a:rPr lang="es-ES" sz="2400" dirty="0" err="1" smtClean="0"/>
              <a:t>otavaleños</a:t>
            </a:r>
            <a:r>
              <a:rPr lang="es-ES" sz="2400" dirty="0" smtClean="0"/>
              <a:t> a nivel mundial en la comercialización de sus textiles.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Existencia de capacidad ociosa en los productores locales de textiles con diseños étnicos culturales ecuatorianos.</a:t>
            </a:r>
            <a:endParaRPr lang="es-ES" sz="2400" dirty="0"/>
          </a:p>
        </p:txBody>
      </p:sp>
      <p:sp>
        <p:nvSpPr>
          <p:cNvPr id="9" name="Ovaal 7"/>
          <p:cNvSpPr/>
          <p:nvPr/>
        </p:nvSpPr>
        <p:spPr>
          <a:xfrm>
            <a:off x="785786" y="38987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931" y="2600736"/>
            <a:ext cx="6140138" cy="305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–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82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Distribución de precios por prendas en </a:t>
            </a:r>
            <a:r>
              <a:rPr lang="es-ES" dirty="0" err="1" smtClean="0"/>
              <a:t>Leuven</a:t>
            </a:r>
            <a:r>
              <a:rPr lang="es-ES" dirty="0" smtClean="0"/>
              <a:t> Bélgica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676401"/>
            <a:ext cx="800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914400" y="5943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Frecuencia importaciones productos artesanales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82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Distribución de precios por prendas en </a:t>
            </a:r>
            <a:r>
              <a:rPr lang="es-ES" dirty="0" err="1" smtClean="0"/>
              <a:t>Leuven</a:t>
            </a:r>
            <a:r>
              <a:rPr lang="es-ES" dirty="0" smtClean="0"/>
              <a:t> Bélgica</a:t>
            </a:r>
            <a:endParaRPr lang="en-US" dirty="0"/>
          </a:p>
        </p:txBody>
      </p:sp>
      <p:pic>
        <p:nvPicPr>
          <p:cNvPr id="11" name="10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754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82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Rango de edad – adquisición artículos textiles artesanales.</a:t>
            </a:r>
            <a:endParaRPr lang="en-US" dirty="0"/>
          </a:p>
        </p:txBody>
      </p:sp>
      <p:graphicFrame>
        <p:nvGraphicFramePr>
          <p:cNvPr id="10" name="2 Gráfico"/>
          <p:cNvGraphicFramePr/>
          <p:nvPr/>
        </p:nvGraphicFramePr>
        <p:xfrm>
          <a:off x="685800" y="2362200"/>
          <a:ext cx="7848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60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Distribución de ventas de artículos textiles artesanales por temporada, </a:t>
            </a:r>
            <a:r>
              <a:rPr lang="es-ES" dirty="0" err="1" smtClean="0"/>
              <a:t>Leuven</a:t>
            </a:r>
            <a:r>
              <a:rPr lang="es-ES" dirty="0" smtClean="0"/>
              <a:t> Bélgica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514599"/>
            <a:ext cx="7543800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600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Medio de difusión artículos artesanales </a:t>
            </a:r>
            <a:r>
              <a:rPr lang="es-ES" dirty="0" err="1" smtClean="0"/>
              <a:t>Leuven</a:t>
            </a:r>
            <a:r>
              <a:rPr lang="es-ES" dirty="0" smtClean="0"/>
              <a:t> Bélgica </a:t>
            </a:r>
            <a:endParaRPr lang="en-US" dirty="0"/>
          </a:p>
        </p:txBody>
      </p:sp>
      <p:graphicFrame>
        <p:nvGraphicFramePr>
          <p:cNvPr id="10" name="Imagen 37"/>
          <p:cNvGraphicFramePr/>
          <p:nvPr/>
        </p:nvGraphicFramePr>
        <p:xfrm>
          <a:off x="1066800" y="2623783"/>
          <a:ext cx="7086600" cy="316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- preferencias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62000" y="1600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 interés para adquirir prendas textiles ecuatorianos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514600"/>
            <a:ext cx="807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– situación ideal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0663" y="2133600"/>
            <a:ext cx="61626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838200" y="15240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Prenda</a:t>
            </a:r>
            <a:r>
              <a:rPr lang="en-US" dirty="0" smtClean="0"/>
              <a:t> </a:t>
            </a:r>
            <a:r>
              <a:rPr lang="en-US" dirty="0" err="1" smtClean="0"/>
              <a:t>preferida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distribuidores</a:t>
            </a:r>
            <a:r>
              <a:rPr lang="en-US" dirty="0" smtClean="0"/>
              <a:t> de Leuven – </a:t>
            </a:r>
            <a:r>
              <a:rPr lang="en-US" dirty="0" err="1" smtClean="0"/>
              <a:t>Bélgica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– situación ideal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838200" y="1524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Artículo</a:t>
            </a:r>
            <a:r>
              <a:rPr lang="en-US" dirty="0" smtClean="0"/>
              <a:t> de </a:t>
            </a:r>
            <a:r>
              <a:rPr lang="en-US" dirty="0" err="1" smtClean="0"/>
              <a:t>hogar</a:t>
            </a:r>
            <a:r>
              <a:rPr lang="en-US" dirty="0" smtClean="0"/>
              <a:t> </a:t>
            </a:r>
            <a:r>
              <a:rPr lang="en-US" dirty="0" err="1" smtClean="0"/>
              <a:t>preferido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distribuidores</a:t>
            </a:r>
            <a:r>
              <a:rPr lang="en-US" dirty="0" smtClean="0"/>
              <a:t>  de Leuven – </a:t>
            </a:r>
            <a:r>
              <a:rPr lang="en-US" dirty="0" err="1" smtClean="0"/>
              <a:t>Bélgica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362200"/>
            <a:ext cx="716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Análisis de la Encuesta – situación ideal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838200" y="15240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Diseño</a:t>
            </a:r>
            <a:r>
              <a:rPr lang="en-US" dirty="0" smtClean="0"/>
              <a:t> </a:t>
            </a:r>
            <a:r>
              <a:rPr lang="en-US" dirty="0" err="1" smtClean="0"/>
              <a:t>preferido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815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724400"/>
            <a:ext cx="8001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975" y="4953000"/>
            <a:ext cx="8858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419600"/>
            <a:ext cx="790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571875"/>
            <a:ext cx="762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5800" y="3505200"/>
            <a:ext cx="41910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5257800" y="3276600"/>
            <a:ext cx="327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dirty="0" smtClean="0"/>
              <a:t>Las exportaciones totales</a:t>
            </a:r>
            <a:r>
              <a:rPr lang="en-US" dirty="0" smtClean="0"/>
              <a:t> en los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tendencia</a:t>
            </a:r>
            <a:r>
              <a:rPr lang="en-US" dirty="0" smtClean="0"/>
              <a:t> </a:t>
            </a:r>
            <a:r>
              <a:rPr lang="en-US" dirty="0" err="1" smtClean="0"/>
              <a:t>positiva</a:t>
            </a:r>
            <a:r>
              <a:rPr lang="en-US" dirty="0" smtClean="0"/>
              <a:t>, 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comparamos</a:t>
            </a:r>
            <a:r>
              <a:rPr lang="en-US" dirty="0" smtClean="0"/>
              <a:t> el 2012 con el 2011 se </a:t>
            </a:r>
            <a:r>
              <a:rPr lang="en-US" dirty="0" err="1" smtClean="0"/>
              <a:t>reporta</a:t>
            </a:r>
            <a:r>
              <a:rPr lang="en-US" dirty="0" smtClean="0"/>
              <a:t> un </a:t>
            </a:r>
            <a:r>
              <a:rPr lang="en-US" dirty="0" err="1" smtClean="0"/>
              <a:t>crecimiento</a:t>
            </a:r>
            <a:r>
              <a:rPr lang="en-US" dirty="0" smtClean="0"/>
              <a:t> del 6%</a:t>
            </a:r>
            <a:endParaRPr lang="es-EC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squina doblada"/>
          <p:cNvSpPr/>
          <p:nvPr/>
        </p:nvSpPr>
        <p:spPr>
          <a:xfrm>
            <a:off x="0" y="1600200"/>
            <a:ext cx="4762528" cy="3429000"/>
          </a:xfrm>
          <a:prstGeom prst="foldedCorner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ekstvak 5"/>
          <p:cNvSpPr txBox="1"/>
          <p:nvPr/>
        </p:nvSpPr>
        <p:spPr>
          <a:xfrm>
            <a:off x="849820" y="457200"/>
            <a:ext cx="5246180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Exportaciones Totales del Ecuador</a:t>
            </a:r>
            <a:endParaRPr lang="nl-BE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00400" y="6019800"/>
            <a:ext cx="3203848" cy="5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4591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Exportaciones Ecuatorianas hacia Bélgica  - textiles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046922"/>
            <a:ext cx="7315200" cy="40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82296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76200" y="990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Demanda Proyectada Exportaciones hacia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209801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86106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Demanda Proyectada Exportaciones hacia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60550"/>
            <a:ext cx="899160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533400" y="762000"/>
            <a:ext cx="82296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7620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Demanda Proyectada Exportaciones hacia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2484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838200" y="1371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Se envía 5357 artículos se debería exportar mensualmente un promedio de 446 prendas para poder cubrir la demanda.</a:t>
            </a:r>
            <a:endParaRPr lang="en-US" sz="2400" dirty="0" smtClean="0"/>
          </a:p>
          <a:p>
            <a:pPr algn="just"/>
            <a:r>
              <a:rPr lang="es-EC" sz="2400" dirty="0" smtClean="0"/>
              <a:t> </a:t>
            </a:r>
          </a:p>
          <a:p>
            <a:pPr algn="just"/>
            <a:r>
              <a:rPr lang="es-EC" sz="2400" dirty="0" smtClean="0"/>
              <a:t>Los productores locales fácilmente  podrían cubrir la demanda, en promedio su capacidad ociosa está alrededor de 500 prendas al mes.</a:t>
            </a:r>
            <a:endParaRPr lang="en-US" dirty="0"/>
          </a:p>
        </p:txBody>
      </p:sp>
      <p:sp>
        <p:nvSpPr>
          <p:cNvPr id="10" name="Ovaal 7"/>
          <p:cNvSpPr/>
          <p:nvPr/>
        </p:nvSpPr>
        <p:spPr>
          <a:xfrm>
            <a:off x="381000" y="1600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469776" y="25908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3" name="12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7338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533400"/>
            <a:ext cx="77724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5435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Demanda Proyectada Exportaciones 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096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457200" y="94869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 smtClean="0"/>
              <a:t>Exportación de seis artículos: camisas – blusas, pantalones, bufandas, gorros, cinturones y vestidos. 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C" sz="2400" dirty="0" smtClean="0"/>
              <a:t>La materia prima dependerá de la temporada de exportación así estos variarán entre  lana fina antialérgica en un tejido fino y , en verano se confeccionará con hilo de seda para que de frescura  y suavidad combinada con tela de algodón.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C" sz="2400" dirty="0" smtClean="0"/>
              <a:t>La empresa estará orientada a cubrir  la demanda de  2143 prendas al año que corresponde al 40%  del  total de la demanda, éste porcentaje es el nivel de insatisfacción que resultó al aplicar la encuesta  a  los  potenciales clientes en Bélgica,  por lo tanto se debe exportar 179 artículos mensualmente.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endParaRPr lang="en-US" dirty="0"/>
          </a:p>
        </p:txBody>
      </p:sp>
      <p:sp>
        <p:nvSpPr>
          <p:cNvPr id="10" name="Ovaal 7"/>
          <p:cNvSpPr/>
          <p:nvPr/>
        </p:nvSpPr>
        <p:spPr>
          <a:xfrm>
            <a:off x="228600" y="11430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228600" y="2222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7"/>
          <p:cNvSpPr/>
          <p:nvPr/>
        </p:nvSpPr>
        <p:spPr>
          <a:xfrm>
            <a:off x="241176" y="39624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Proyección ingresos exportaciones 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1956390"/>
            <a:ext cx="8534400" cy="398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Proyección costos Exportaciones a Bélgica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73348"/>
            <a:ext cx="8610600" cy="402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" y="0"/>
            <a:ext cx="60198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863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Flujo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219200"/>
            <a:ext cx="9144001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" y="0"/>
            <a:ext cx="60198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863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Estado de resultados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89154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" y="1066800"/>
            <a:ext cx="81534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599" y="1153180"/>
            <a:ext cx="691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bg1"/>
                </a:solidFill>
              </a:rPr>
              <a:t>Indices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5336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5800" y="3505200"/>
            <a:ext cx="4191000" cy="28194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kstvak 11"/>
          <p:cNvSpPr txBox="1"/>
          <p:nvPr/>
        </p:nvSpPr>
        <p:spPr>
          <a:xfrm>
            <a:off x="381000" y="1066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Haciendo un análisis de las exportaciones petroleras y no petroleras siempre las primeras se han caracterizado por representar el rubro más importante de exportaciones ecuatorianas.</a:t>
            </a:r>
            <a:endParaRPr lang="es-EC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940152" y="6330274"/>
            <a:ext cx="3203848" cy="5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13 Grupo"/>
          <p:cNvGrpSpPr/>
          <p:nvPr/>
        </p:nvGrpSpPr>
        <p:grpSpPr>
          <a:xfrm>
            <a:off x="7343764" y="2362200"/>
            <a:ext cx="1571636" cy="1357322"/>
            <a:chOff x="6286512" y="2643182"/>
            <a:chExt cx="1571636" cy="1357322"/>
          </a:xfrm>
        </p:grpSpPr>
        <p:sp>
          <p:nvSpPr>
            <p:cNvPr id="15" name="14 Llamada de flecha a la izquierda"/>
            <p:cNvSpPr/>
            <p:nvPr/>
          </p:nvSpPr>
          <p:spPr>
            <a:xfrm>
              <a:off x="6286512" y="2643182"/>
              <a:ext cx="1571636" cy="1357322"/>
            </a:xfrm>
            <a:prstGeom prst="lef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07308" y="2827971"/>
              <a:ext cx="707964" cy="1074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7" name="16 Grupo"/>
          <p:cNvGrpSpPr/>
          <p:nvPr/>
        </p:nvGrpSpPr>
        <p:grpSpPr>
          <a:xfrm>
            <a:off x="7343764" y="3962400"/>
            <a:ext cx="1571636" cy="1357322"/>
            <a:chOff x="6286512" y="4143380"/>
            <a:chExt cx="1571636" cy="1357322"/>
          </a:xfrm>
        </p:grpSpPr>
        <p:sp>
          <p:nvSpPr>
            <p:cNvPr id="18" name="17 Llamada de flecha a la izquierda"/>
            <p:cNvSpPr/>
            <p:nvPr/>
          </p:nvSpPr>
          <p:spPr>
            <a:xfrm>
              <a:off x="6286512" y="4143380"/>
              <a:ext cx="1571636" cy="1357322"/>
            </a:xfrm>
            <a:prstGeom prst="leftArrow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29454" y="4214818"/>
              <a:ext cx="778325" cy="1135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Tekstvak 5"/>
          <p:cNvSpPr txBox="1"/>
          <p:nvPr/>
        </p:nvSpPr>
        <p:spPr>
          <a:xfrm>
            <a:off x="381000" y="457200"/>
            <a:ext cx="566911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Análisis de exportación por Producto</a:t>
            </a:r>
            <a:endParaRPr lang="nl-BE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190750"/>
            <a:ext cx="6629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" y="1066800"/>
            <a:ext cx="81534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599" y="1153180"/>
            <a:ext cx="691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Indicadores de evaluación de proyectos 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739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" y="1066800"/>
            <a:ext cx="8153400" cy="76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599" y="1153180"/>
            <a:ext cx="691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Indicadores de evaluación de proyectos 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09800"/>
            <a:ext cx="69341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Requisitos exportación textiles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81000" y="18288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4"/>
              </a:buBlip>
              <a:tabLst>
                <a:tab pos="285750" algn="l"/>
              </a:tabLst>
            </a:pPr>
            <a:r>
              <a:rPr lang="es-ES" sz="2000" dirty="0" smtClean="0"/>
              <a:t>	Registro de exportador ante el SRI, </a:t>
            </a:r>
          </a:p>
          <a:p>
            <a:pPr algn="just">
              <a:buBlip>
                <a:blip r:embed="rId4"/>
              </a:buBlip>
              <a:tabLst>
                <a:tab pos="285750" algn="l"/>
              </a:tabLst>
            </a:pPr>
            <a:r>
              <a:rPr lang="es-ES" sz="2000" dirty="0" smtClean="0"/>
              <a:t>	Adquisición del certificado digital para la firma electrónica y a</a:t>
            </a:r>
          </a:p>
          <a:p>
            <a:pPr algn="just">
              <a:buBlip>
                <a:blip r:embed="rId4"/>
              </a:buBlip>
              <a:tabLst>
                <a:tab pos="285750" algn="l"/>
              </a:tabLst>
            </a:pPr>
            <a:r>
              <a:rPr lang="es-ES" sz="2000" dirty="0" smtClean="0"/>
              <a:t>	Autenticación otorgado por el Banco Central del Ecuador y Security 	Data y registrarse en el portal de ECUAPASS. </a:t>
            </a: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   La investigación está realizada tomando el enfoque como persona jurídica, es decir una empresa privada y constituida legalmente.</a:t>
            </a:r>
          </a:p>
          <a:p>
            <a:pPr algn="just"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Obtención del Registro Único de Contribuyentes (RUC) en el Servicio de Rentas Internas.</a:t>
            </a:r>
          </a:p>
          <a:p>
            <a:pPr algn="just">
              <a:buFont typeface="Wingdings" pitchFamily="2" charset="2"/>
              <a:buChar char="ü"/>
            </a:pPr>
            <a:endParaRPr lang="es-E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ES" sz="2000" dirty="0" smtClean="0"/>
              <a:t>Inscripción como persona jurídica en la Superintendencias de Compañías y de Bancos (La inscripción debe efectuarse dentro de los treinta días hábiles siguientes al inicio de sus actividades).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Requisitos exportación textiles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81000" y="1600201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s-ES" sz="2000" dirty="0" smtClean="0"/>
              <a:t>  Para la obtención del certificado digital y firma electrónica se debe realizar en dos entidades que son el Banco Central y Security Data.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Para el </a:t>
            </a:r>
            <a:r>
              <a:rPr lang="en-US" sz="2000" dirty="0" err="1" smtClean="0"/>
              <a:t>trámite</a:t>
            </a:r>
            <a:r>
              <a:rPr lang="en-US" sz="2000" dirty="0" smtClean="0"/>
              <a:t> en Security Data se </a:t>
            </a:r>
            <a:r>
              <a:rPr lang="en-US" sz="2000" dirty="0" err="1" smtClean="0"/>
              <a:t>requiere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es-ES" sz="2000" dirty="0" smtClean="0"/>
              <a:t>  Original o copia certificada del Registro único de contribuyentes (RUC) de la empresa.</a:t>
            </a:r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es-ES" sz="2000" dirty="0" smtClean="0"/>
              <a:t>  Original o copia certificada del Registro único de Proveedores (RUP) de la empresa en caso de Disponerlo.</a:t>
            </a:r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es-ES" sz="2000" dirty="0" smtClean="0"/>
              <a:t>  Original o Copia certificada y legible del nombramiento del representante legal adjuntando copia de la cédula de ciudadanía del mismo.</a:t>
            </a:r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es-ES" sz="2000" dirty="0" smtClean="0"/>
              <a:t>  Original del Certificado de Cumplimiento de Obligaciones emitido por la Superintendencia de </a:t>
            </a:r>
            <a:r>
              <a:rPr lang="es-ES" sz="2000" dirty="0" err="1" smtClean="0"/>
              <a:t>Companias</a:t>
            </a:r>
            <a:r>
              <a:rPr lang="es-ES" sz="2000" dirty="0" smtClean="0"/>
              <a:t> u Original o copia certificada de constitución de la Empresa solicitante.</a:t>
            </a:r>
            <a:endParaRPr lang="en-US" sz="2000" dirty="0" smtClean="0"/>
          </a:p>
          <a:p>
            <a:pPr>
              <a:buBlip>
                <a:blip r:embed="rId4"/>
              </a:buBlip>
            </a:pPr>
            <a:r>
              <a:rPr lang="es-ES" sz="2000" dirty="0" smtClean="0"/>
              <a:t>  Original de la Autorización firmada por el representante legal.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Requisitos exportación textiles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81000" y="1600200"/>
            <a:ext cx="8001000" cy="641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   </a:t>
            </a:r>
            <a:r>
              <a:rPr lang="es-ES" b="1" dirty="0" smtClean="0"/>
              <a:t>Registro en el portal de ECUAPASS</a:t>
            </a:r>
            <a:endParaRPr lang="en-US" b="1" i="1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pPr lvl="2"/>
            <a:r>
              <a:rPr lang="es-ES" dirty="0" smtClean="0"/>
              <a:t>Actualización de base de datos.</a:t>
            </a:r>
            <a:endParaRPr lang="en-US" dirty="0" smtClean="0"/>
          </a:p>
          <a:p>
            <a:pPr lvl="2"/>
            <a:r>
              <a:rPr lang="es-ES" dirty="0" smtClean="0"/>
              <a:t>Crear usuario y </a:t>
            </a:r>
            <a:r>
              <a:rPr lang="es-ES" dirty="0" err="1" smtClean="0"/>
              <a:t>contrase</a:t>
            </a:r>
            <a:r>
              <a:rPr lang="es-EC" dirty="0" err="1" smtClean="0"/>
              <a:t>ña</a:t>
            </a:r>
            <a:r>
              <a:rPr lang="es-EC" dirty="0" smtClean="0"/>
              <a:t>.</a:t>
            </a:r>
            <a:endParaRPr lang="en-US" dirty="0" smtClean="0"/>
          </a:p>
          <a:p>
            <a:pPr lvl="2"/>
            <a:r>
              <a:rPr lang="es-EC" dirty="0" smtClean="0"/>
              <a:t>Aceptar políticas de uso.</a:t>
            </a:r>
            <a:endParaRPr lang="en-US" dirty="0" smtClean="0"/>
          </a:p>
          <a:p>
            <a:pPr lvl="2"/>
            <a:r>
              <a:rPr lang="es-EC" dirty="0" smtClean="0"/>
              <a:t>Registrar firma electrónica</a:t>
            </a:r>
          </a:p>
          <a:p>
            <a:pPr lvl="2"/>
            <a:endParaRPr lang="es-EC" dirty="0" smtClean="0"/>
          </a:p>
          <a:p>
            <a:pPr>
              <a:buFont typeface="Arial" pitchFamily="34" charset="0"/>
              <a:buChar char="•"/>
            </a:pPr>
            <a:r>
              <a:rPr lang="es-EC" dirty="0" smtClean="0"/>
              <a:t>Realizar la Oferta exportable que debe tener:</a:t>
            </a:r>
          </a:p>
          <a:p>
            <a:pPr lvl="2"/>
            <a:r>
              <a:rPr lang="es-ES" dirty="0" smtClean="0"/>
              <a:t>• Nombre del oferente.</a:t>
            </a:r>
            <a:endParaRPr lang="en-US" dirty="0" smtClean="0"/>
          </a:p>
          <a:p>
            <a:pPr lvl="2"/>
            <a:r>
              <a:rPr lang="es-ES" dirty="0" smtClean="0"/>
              <a:t>• Nombre, precio, características del producto.</a:t>
            </a:r>
            <a:endParaRPr lang="en-US" dirty="0" smtClean="0"/>
          </a:p>
          <a:p>
            <a:pPr lvl="2"/>
            <a:r>
              <a:rPr lang="es-ES" dirty="0" smtClean="0"/>
              <a:t>• Catálogo con fotografías del producto.</a:t>
            </a:r>
            <a:endParaRPr lang="en-US" dirty="0" smtClean="0"/>
          </a:p>
          <a:p>
            <a:pPr lvl="2"/>
            <a:r>
              <a:rPr lang="es-ES" dirty="0" smtClean="0"/>
              <a:t>• Disponibilidad para el envió de muestras</a:t>
            </a:r>
            <a:endParaRPr lang="en-US" dirty="0" smtClean="0"/>
          </a:p>
          <a:p>
            <a:pPr lvl="2"/>
            <a:r>
              <a:rPr lang="es-ES" dirty="0" smtClean="0"/>
              <a:t>• Capacidad de abastecer la demanda</a:t>
            </a:r>
            <a:endParaRPr lang="en-US" dirty="0" smtClean="0"/>
          </a:p>
          <a:p>
            <a:pPr lvl="2"/>
            <a:r>
              <a:rPr lang="es-ES" dirty="0" smtClean="0"/>
              <a:t>• Tipo de Embalaje</a:t>
            </a:r>
            <a:endParaRPr lang="en-US" dirty="0" smtClean="0"/>
          </a:p>
          <a:p>
            <a:pPr lvl="2"/>
            <a:r>
              <a:rPr lang="es-ES" dirty="0" smtClean="0"/>
              <a:t>• Plazos y condiciones de entrega</a:t>
            </a:r>
            <a:endParaRPr lang="en-US" dirty="0" smtClean="0"/>
          </a:p>
          <a:p>
            <a:pPr lvl="2"/>
            <a:r>
              <a:rPr lang="es-ES" dirty="0" smtClean="0"/>
              <a:t>• Forma de pago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s-EC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Requisitos exportación textiles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81000" y="1828800"/>
            <a:ext cx="8001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   </a:t>
            </a:r>
            <a:r>
              <a:rPr lang="es-ES" b="1" dirty="0" smtClean="0"/>
              <a:t>Declaración de exportación</a:t>
            </a:r>
            <a:endParaRPr lang="en-US" b="1" dirty="0" smtClean="0"/>
          </a:p>
          <a:p>
            <a:r>
              <a:rPr lang="es-ES" dirty="0" smtClean="0"/>
              <a:t>  </a:t>
            </a:r>
            <a:endParaRPr lang="en-US" dirty="0" smtClean="0"/>
          </a:p>
          <a:p>
            <a:r>
              <a:rPr lang="es-EC" dirty="0" smtClean="0"/>
              <a:t>Es un formulario Declaración Aduanera Única de Exportación en el que todas las exportaciones deben ser presentadas e ingresadas en el nuevo sistema ECUAPASS,  </a:t>
            </a:r>
          </a:p>
          <a:p>
            <a:pPr lvl="2"/>
            <a:r>
              <a:rPr lang="es-EC" dirty="0" smtClean="0"/>
              <a:t>Factura comercial original. </a:t>
            </a:r>
            <a:endParaRPr lang="en-US" dirty="0" smtClean="0"/>
          </a:p>
          <a:p>
            <a:pPr lvl="2"/>
            <a:r>
              <a:rPr lang="es-EC" dirty="0" smtClean="0"/>
              <a:t>Autorizaciones previas (cuando proceda). </a:t>
            </a:r>
            <a:endParaRPr lang="en-US" dirty="0" smtClean="0"/>
          </a:p>
          <a:p>
            <a:pPr lvl="2"/>
            <a:r>
              <a:rPr lang="es-EC" dirty="0" smtClean="0"/>
              <a:t>Certificado de Origen. (cuando proceda) </a:t>
            </a:r>
            <a:endParaRPr lang="en-US" dirty="0" smtClean="0"/>
          </a:p>
          <a:p>
            <a:pPr lvl="2"/>
            <a:r>
              <a:rPr lang="es-EC" dirty="0" smtClean="0"/>
              <a:t>Documento de Transporte. </a:t>
            </a:r>
            <a:endParaRPr lang="en-US" dirty="0" smtClean="0"/>
          </a:p>
          <a:p>
            <a:pPr lvl="2"/>
            <a:r>
              <a:rPr lang="es-EC" dirty="0" smtClean="0"/>
              <a:t>Orden de Embarque impresa </a:t>
            </a:r>
          </a:p>
          <a:p>
            <a:pPr marL="60325" lvl="2" indent="-60325"/>
            <a:endParaRPr lang="es-EC" dirty="0" smtClean="0"/>
          </a:p>
          <a:p>
            <a:pPr marL="60325" lvl="2" indent="-60325"/>
            <a:r>
              <a:rPr lang="es-EC" dirty="0" smtClean="0"/>
              <a:t>Para la legalización de la Declaración Aduanera Única DAU de exportación a consumo se transmite a través del SICE la declaración del régimen 40 ya sea por parte del Exportador o el Agente de Aduanas en el que se detallan las mercancías exportadas el régimen al que corresponde, consignatario, medio de transporte, descripción arancelaria y comercial, valor.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28600" y="914400"/>
            <a:ext cx="7772400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228600" y="9144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Requisitos exportación textiles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81000" y="1828800"/>
            <a:ext cx="8001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 Llenar </a:t>
            </a:r>
            <a:r>
              <a:rPr lang="es-EC" sz="2400" dirty="0" smtClean="0"/>
              <a:t>cupón de Cuota CORPEI </a:t>
            </a:r>
          </a:p>
          <a:p>
            <a:endParaRPr lang="es-EC" sz="2400" dirty="0" smtClean="0"/>
          </a:p>
          <a:p>
            <a:pPr lvl="2"/>
            <a:r>
              <a:rPr lang="es-EC" sz="2400" dirty="0" smtClean="0"/>
              <a:t>Cinco dólares por cada Exportación Privada mayor a 3.333 USD.</a:t>
            </a:r>
            <a:endParaRPr lang="en-US" sz="2400" dirty="0" smtClean="0"/>
          </a:p>
          <a:p>
            <a:pPr lvl="2"/>
            <a:r>
              <a:rPr lang="es-EC" sz="2400" dirty="0" smtClean="0"/>
              <a:t> </a:t>
            </a:r>
            <a:endParaRPr lang="en-US" sz="2400" dirty="0" smtClean="0"/>
          </a:p>
          <a:p>
            <a:pPr lvl="2"/>
            <a:r>
              <a:rPr lang="es-EC" sz="2400" dirty="0" smtClean="0"/>
              <a:t>El 1.5 por mil sobre el valor FOB de las exportaciones del sector privado superior a 3.333 USD.</a:t>
            </a:r>
            <a:endParaRPr lang="en-US" sz="2400" dirty="0" smtClean="0"/>
          </a:p>
          <a:p>
            <a:pPr lvl="2"/>
            <a:r>
              <a:rPr lang="es-EC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pPr marL="273050" indent="11113" algn="just">
              <a:buNone/>
            </a:pPr>
            <a:r>
              <a:rPr lang="es-ES" dirty="0" smtClean="0"/>
              <a:t>La preferencia de los clientes son aquellos diseños sin mucho contraste de color. La tendencia textil en Europa está orientado hacia lo minimalista, lo sencillo en formas y colores.</a:t>
            </a:r>
          </a:p>
          <a:p>
            <a:pPr marL="273050" indent="11113" algn="just">
              <a:buNone/>
            </a:pPr>
            <a:r>
              <a:rPr lang="es-ES" dirty="0" smtClean="0"/>
              <a:t>Las tiendas de artesanías existentes en </a:t>
            </a:r>
            <a:r>
              <a:rPr lang="es-ES" dirty="0" err="1" smtClean="0"/>
              <a:t>Leuven</a:t>
            </a:r>
            <a:r>
              <a:rPr lang="es-ES" dirty="0" smtClean="0"/>
              <a:t> – Bélgica  en su gran mayoría prefieren comercializar prendas de vestir, las estadísticas muestran que un 66,7% de las tiendas ofrecen prendas de vestir frente a un 23,8% que comercializan artículos de hogar y 9,5% telas.</a:t>
            </a:r>
            <a:endParaRPr lang="en-US" dirty="0" smtClean="0"/>
          </a:p>
          <a:p>
            <a:pPr marL="273050" indent="11113" algn="just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Conclusiones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457200" y="19937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7"/>
          <p:cNvSpPr/>
          <p:nvPr/>
        </p:nvSpPr>
        <p:spPr>
          <a:xfrm>
            <a:off x="457200" y="36576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Conclusiones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5800" y="1905001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12" name="Ovaal 7"/>
          <p:cNvSpPr/>
          <p:nvPr/>
        </p:nvSpPr>
        <p:spPr>
          <a:xfrm>
            <a:off x="393576" y="16764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7"/>
          <p:cNvSpPr/>
          <p:nvPr/>
        </p:nvSpPr>
        <p:spPr>
          <a:xfrm>
            <a:off x="393576" y="32129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7"/>
          <p:cNvSpPr/>
          <p:nvPr/>
        </p:nvSpPr>
        <p:spPr>
          <a:xfrm>
            <a:off x="381000" y="53465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10 CuadroTexto"/>
          <p:cNvSpPr txBox="1"/>
          <p:nvPr/>
        </p:nvSpPr>
        <p:spPr>
          <a:xfrm>
            <a:off x="838200" y="1600200"/>
            <a:ext cx="800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El producto artesanal ecuatoriano en </a:t>
            </a:r>
            <a:r>
              <a:rPr lang="es-ES" sz="2000" dirty="0" err="1" smtClean="0"/>
              <a:t>Leuven</a:t>
            </a:r>
            <a:r>
              <a:rPr lang="es-ES" sz="2000" dirty="0" smtClean="0"/>
              <a:t>-Bélgica, está ubicado entre los tres países  dentro del territorio andino de donde provienen los artículos artesanales, Ecuador  tiene (26,3%) debate el segundo lugar con Perú (23,7%) .</a:t>
            </a:r>
          </a:p>
          <a:p>
            <a:endParaRPr lang="es-ES" sz="2000" dirty="0" smtClean="0"/>
          </a:p>
          <a:p>
            <a:r>
              <a:rPr lang="es-ES" sz="2000" dirty="0" smtClean="0"/>
              <a:t>Actualmente los intermediarios comerciales realizan sus compras a través de proveedores (95,24 %), siendo muy pocos de ellos los que importan directamente (4,76%). Adicionalmente  los comercializadores de Bélgica no se encuentran satisfechas con sus proveedores, de donde: el 10% están muy insatisfechos, 29% algo insatisfechos, 51% más o menos y el 10% algo satisfecho. </a:t>
            </a:r>
          </a:p>
          <a:p>
            <a:endParaRPr lang="es-ES" sz="2000" dirty="0" smtClean="0"/>
          </a:p>
          <a:p>
            <a:r>
              <a:rPr lang="es-ES" sz="2000" dirty="0" smtClean="0"/>
              <a:t>Los resultados de la encuesta permitieron visualizar que los pantalones (20%) también representan una prenda de interés para el mercado belga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Conclusiones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5800" y="1524000"/>
            <a:ext cx="8001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Se determina claramente que la venta hacia el exterior siempre va a ser la mejor alternativa en base a los precios, ya que el mercado local o interno no valora de manera suficiente este tipo de productos, así se </a:t>
            </a:r>
            <a:r>
              <a:rPr lang="en-US" sz="2000" dirty="0" smtClean="0"/>
              <a:t>a</a:t>
            </a:r>
            <a:r>
              <a:rPr lang="es-ES" sz="2000" dirty="0" smtClean="0"/>
              <a:t>preció que la  población belga adquiere prendas textiles artesanales dentro de los siguiente rangos de precios : menos de 20 euros (3,8%), menos de 50 euros (3,8%), entre 51 y 100 euros (19,2%) y más de 100 euros (30,8%).</a:t>
            </a:r>
            <a:endParaRPr lang="en-US" sz="2000" dirty="0" smtClean="0"/>
          </a:p>
          <a:p>
            <a:pPr algn="just"/>
            <a:r>
              <a:rPr lang="es-ES" sz="2000" dirty="0" smtClean="0"/>
              <a:t> </a:t>
            </a:r>
            <a:endParaRPr lang="en-US" sz="2000" dirty="0" smtClean="0"/>
          </a:p>
          <a:p>
            <a:pPr algn="just"/>
            <a:r>
              <a:rPr lang="es-ES" sz="2000" dirty="0" smtClean="0"/>
              <a:t>El tipo de producto a comercializar no presenta ningún tipo de restricción arancelaria en el mercado local e internacional.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El grupo el que acoge este tipo  de prendas de vestir están en el rango de de 20 a 29 años, seguidos de los consumidores de entre 50 y 59.</a:t>
            </a:r>
            <a:endParaRPr lang="en-US" dirty="0" smtClean="0"/>
          </a:p>
        </p:txBody>
      </p:sp>
      <p:sp>
        <p:nvSpPr>
          <p:cNvPr id="9" name="Ovaal 7"/>
          <p:cNvSpPr/>
          <p:nvPr/>
        </p:nvSpPr>
        <p:spPr>
          <a:xfrm>
            <a:off x="381000" y="16127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381000" y="40511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7"/>
          <p:cNvSpPr/>
          <p:nvPr/>
        </p:nvSpPr>
        <p:spPr>
          <a:xfrm>
            <a:off x="381000" y="48768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590800"/>
            <a:ext cx="6135444" cy="369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kstvak 5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5638800" cy="4770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Análisis de </a:t>
            </a:r>
            <a:r>
              <a:rPr lang="nl-BE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exportación</a:t>
            </a:r>
            <a:r>
              <a:rPr lang="nl-B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No Petroleras</a:t>
            </a:r>
            <a:endParaRPr lang="nl-B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28600" y="990600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Dentro de las exportaciones no petroleras tenemos:  las exportaciones de los productos no tradicionales (flores, madera, productos mineros, frutas, conservas, químicos, vehículos, textiles, manufactura de cuero, caucho y plástico, etc.) que presentan una pequeña ventaja en monto comparado con los productos tradicionales (banano, café, camarón, cacao, atún, etc.).</a:t>
            </a:r>
            <a:endParaRPr lang="es-EC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652120" y="6332978"/>
            <a:ext cx="3491880" cy="52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8941" y="3057516"/>
            <a:ext cx="15256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448164"/>
            <a:ext cx="165423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Conclusiones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5800" y="1524000"/>
            <a:ext cx="800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 Al igual que el mercado europeo, en Bélgica existe una clara evolución de la venta por internet.</a:t>
            </a:r>
            <a:endParaRPr lang="en-US" sz="2800" dirty="0" smtClean="0"/>
          </a:p>
          <a:p>
            <a:pPr algn="just"/>
            <a:r>
              <a:rPr lang="es-ES" sz="2800" dirty="0" smtClean="0"/>
              <a:t> </a:t>
            </a:r>
            <a:endParaRPr lang="en-US" sz="2800" dirty="0" smtClean="0"/>
          </a:p>
          <a:p>
            <a:pPr algn="just"/>
            <a:r>
              <a:rPr lang="es-ES" sz="2800" dirty="0" smtClean="0"/>
              <a:t>Bélgica cuenta con un clima templado con humedad y lloviznas habituales durante todo el año.</a:t>
            </a:r>
          </a:p>
          <a:p>
            <a:pPr algn="just"/>
            <a:endParaRPr lang="es-ES" sz="2800" dirty="0" smtClean="0"/>
          </a:p>
          <a:p>
            <a:pPr algn="just"/>
            <a:r>
              <a:rPr lang="es-ES" sz="2800" dirty="0" smtClean="0"/>
              <a:t>La mayor parte de consumidores belgas tienen el hábito de adquirir sus prendas de vestir en superficies grandes.</a:t>
            </a:r>
            <a:endParaRPr lang="en-US" sz="2800" dirty="0" smtClean="0"/>
          </a:p>
        </p:txBody>
      </p:sp>
      <p:sp>
        <p:nvSpPr>
          <p:cNvPr id="9" name="Ovaal 7"/>
          <p:cNvSpPr/>
          <p:nvPr/>
        </p:nvSpPr>
        <p:spPr>
          <a:xfrm>
            <a:off x="381000" y="21336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381000" y="3365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381000" y="50417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/>
          </a:bodyPr>
          <a:lstStyle/>
          <a:p>
            <a:pPr marL="273050" indent="11113" algn="just">
              <a:buNone/>
            </a:pPr>
            <a:r>
              <a:rPr lang="es-ES" dirty="0" smtClean="0"/>
              <a:t>Ofrecer ligereza y frescura en la línea de diseño artesanal para ser vendido y comercializado en </a:t>
            </a:r>
            <a:r>
              <a:rPr lang="es-ES" dirty="0" err="1" smtClean="0"/>
              <a:t>Leuven</a:t>
            </a:r>
            <a:r>
              <a:rPr lang="es-ES" dirty="0" smtClean="0"/>
              <a:t> – Bélgica (Flandes) con diseños de colores bajos y elegantes. Los colores a usar deben ser bajos en tonalidad pero preservando la tendencia de la combinación de color como es auténtico de nuestra artesanía. </a:t>
            </a:r>
          </a:p>
          <a:p>
            <a:pPr marL="273050" indent="11113" algn="just">
              <a:buNone/>
            </a:pPr>
            <a:r>
              <a:rPr lang="en-US" dirty="0" smtClean="0"/>
              <a:t>La </a:t>
            </a:r>
            <a:r>
              <a:rPr lang="en-US" dirty="0" err="1" smtClean="0"/>
              <a:t>línea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de </a:t>
            </a:r>
            <a:r>
              <a:rPr lang="en-US" dirty="0" err="1" smtClean="0"/>
              <a:t>productos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ofrecen</a:t>
            </a:r>
            <a:r>
              <a:rPr lang="en-US" dirty="0" smtClean="0"/>
              <a:t> al </a:t>
            </a:r>
            <a:r>
              <a:rPr lang="en-US" dirty="0" err="1" smtClean="0"/>
              <a:t>mercado</a:t>
            </a:r>
            <a:r>
              <a:rPr lang="en-US" dirty="0" smtClean="0"/>
              <a:t> de </a:t>
            </a:r>
            <a:r>
              <a:rPr lang="en-US" dirty="0" err="1" smtClean="0"/>
              <a:t>Bélgica</a:t>
            </a:r>
            <a:r>
              <a:rPr lang="en-US" dirty="0" smtClean="0"/>
              <a:t> son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prendas</a:t>
            </a:r>
            <a:r>
              <a:rPr lang="en-US" dirty="0" smtClean="0"/>
              <a:t> de </a:t>
            </a:r>
            <a:r>
              <a:rPr lang="en-US" dirty="0" err="1" smtClean="0"/>
              <a:t>vestir</a:t>
            </a:r>
            <a:r>
              <a:rPr lang="en-US" dirty="0" smtClean="0"/>
              <a:t>.</a:t>
            </a:r>
          </a:p>
          <a:p>
            <a:pPr marL="273050" indent="11113" algn="just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Recomendaciones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457200" y="19937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7"/>
          <p:cNvSpPr/>
          <p:nvPr/>
        </p:nvSpPr>
        <p:spPr>
          <a:xfrm>
            <a:off x="457200" y="48006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dirty="0" smtClean="0"/>
              <a:t>.</a:t>
            </a:r>
            <a:r>
              <a:rPr lang="en-US" dirty="0" smtClean="0"/>
              <a:t> 	Es </a:t>
            </a:r>
            <a:r>
              <a:rPr lang="en-US" dirty="0" err="1" smtClean="0"/>
              <a:t>necesario</a:t>
            </a:r>
            <a:r>
              <a:rPr lang="en-US" dirty="0" smtClean="0"/>
              <a:t> </a:t>
            </a:r>
            <a:r>
              <a:rPr lang="en-US" dirty="0" err="1" smtClean="0"/>
              <a:t>difundir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ferias u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mecanismos</a:t>
            </a:r>
            <a:r>
              <a:rPr lang="en-US" dirty="0" smtClean="0"/>
              <a:t> la </a:t>
            </a:r>
            <a:r>
              <a:rPr lang="en-US" dirty="0" err="1" smtClean="0"/>
              <a:t>cultura</a:t>
            </a:r>
            <a:r>
              <a:rPr lang="en-US" dirty="0" smtClean="0"/>
              <a:t> </a:t>
            </a:r>
            <a:r>
              <a:rPr lang="en-US" dirty="0" err="1" smtClean="0"/>
              <a:t>étnica</a:t>
            </a:r>
            <a:r>
              <a:rPr lang="en-US" dirty="0" smtClean="0"/>
              <a:t> </a:t>
            </a:r>
            <a:r>
              <a:rPr lang="en-US" dirty="0" err="1" smtClean="0"/>
              <a:t>ecuatoriana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posicionar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el </a:t>
            </a:r>
            <a:r>
              <a:rPr lang="en-US" dirty="0" err="1" smtClean="0"/>
              <a:t>producto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del </a:t>
            </a:r>
            <a:r>
              <a:rPr lang="en-US" dirty="0" err="1" smtClean="0"/>
              <a:t>mercado</a:t>
            </a:r>
            <a:r>
              <a:rPr lang="en-US" dirty="0" smtClean="0"/>
              <a:t> </a:t>
            </a:r>
            <a:r>
              <a:rPr lang="en-US" dirty="0" err="1" smtClean="0"/>
              <a:t>belga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s-ES" dirty="0" smtClean="0"/>
              <a:t>	Se recomienda aprovechar  la oportunidad para actuar como proveedor de los textiles artesanales ecuatorianos, debido a que las tiendas que actualmente expenden este tipo de artículos en Bélgica no se encuentran satisfechas y casi la totalidad de ellos no son importadores directos.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Sería conveniente exportar  también pantalones y vestidos  por el interés existente en la población belga sobre estos artículos.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14348" y="1000108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000100" y="1000108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Recomendaciones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940152" y="6114250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457200" y="19175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7"/>
          <p:cNvSpPr/>
          <p:nvPr/>
        </p:nvSpPr>
        <p:spPr>
          <a:xfrm>
            <a:off x="469776" y="32129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7"/>
          <p:cNvSpPr/>
          <p:nvPr/>
        </p:nvSpPr>
        <p:spPr>
          <a:xfrm>
            <a:off x="457200" y="51179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Recomendaciones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09600" y="1828800"/>
            <a:ext cx="8001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Es importante considerar el rango de precios con los que se comercializa estos productos, estos son sobre los 50 dólares.</a:t>
            </a:r>
            <a:endParaRPr lang="en-US" sz="2400" dirty="0" smtClean="0"/>
          </a:p>
          <a:p>
            <a:pPr algn="just"/>
            <a:r>
              <a:rPr lang="es-ES" sz="2400" dirty="0" smtClean="0"/>
              <a:t> </a:t>
            </a:r>
            <a:endParaRPr lang="en-US" sz="2400" dirty="0" smtClean="0"/>
          </a:p>
          <a:p>
            <a:pPr algn="just"/>
            <a:r>
              <a:rPr lang="es-ES" sz="2400" dirty="0" smtClean="0"/>
              <a:t>Al no tener estas prendas ningún tipo de restricción arancelaria en el mercado local e internacional se debe maximizar tiempos dentro del proceso de Exportación.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Al ser la población que está dentro del rango de 20 a 29 años, y de  50 a 59 años los diseños y promociones para los artículos debería enfocarse a los gustos de estos segmentos.</a:t>
            </a:r>
            <a:endParaRPr lang="en-US" sz="2400" dirty="0" smtClean="0"/>
          </a:p>
          <a:p>
            <a:pPr algn="just"/>
            <a:r>
              <a:rPr lang="es-ES" dirty="0" smtClean="0"/>
              <a:t> </a:t>
            </a:r>
            <a:endParaRPr lang="en-US" dirty="0" smtClean="0"/>
          </a:p>
        </p:txBody>
      </p:sp>
      <p:sp>
        <p:nvSpPr>
          <p:cNvPr id="9" name="Ovaal 7"/>
          <p:cNvSpPr/>
          <p:nvPr/>
        </p:nvSpPr>
        <p:spPr>
          <a:xfrm>
            <a:off x="381000" y="19175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381000" y="30605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393576" y="4508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85800" y="8382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85800" y="9144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Recomendaciones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85800" y="1524000"/>
            <a:ext cx="8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Los productos deberían ser publicitados por el internet por estar este medio dentro de las preferencias de los potenciales consumidores. 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Debido a la presencia habitual de lloviznas en Bélgica resulta conveniente incursionar en la exportación de nuevas prendas, tales como chaquetas, botas, entre otras.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Para incrementar  las exportaciones se debería intentar contactar con comercializadores  ubicados  en los grandes centros comerciales, que son lo lugares que mayormente visitan los belgas para adquirir prendas de vestir.</a:t>
            </a:r>
            <a:endParaRPr lang="en-US" sz="2400" dirty="0" smtClean="0"/>
          </a:p>
        </p:txBody>
      </p:sp>
      <p:sp>
        <p:nvSpPr>
          <p:cNvPr id="9" name="Ovaal 7"/>
          <p:cNvSpPr/>
          <p:nvPr/>
        </p:nvSpPr>
        <p:spPr>
          <a:xfrm>
            <a:off x="393576" y="1981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381000" y="34415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7"/>
          <p:cNvSpPr/>
          <p:nvPr/>
        </p:nvSpPr>
        <p:spPr>
          <a:xfrm>
            <a:off x="393576" y="4889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762000" y="2895600"/>
            <a:ext cx="7358114" cy="5715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762000" y="2971800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Muchas gracias</a:t>
            </a:r>
            <a:endParaRPr lang="es-ES" sz="2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6096000" y="6400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755576" y="353176"/>
            <a:ext cx="510230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899592" y="375047"/>
            <a:ext cx="4830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Análisis de exportación Textiles</a:t>
            </a:r>
            <a:endParaRPr lang="nl-BE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33600"/>
            <a:ext cx="2870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5334000" y="5029201"/>
            <a:ext cx="3429000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2 Gráfico"/>
          <p:cNvGraphicFramePr/>
          <p:nvPr/>
        </p:nvGraphicFramePr>
        <p:xfrm>
          <a:off x="609600" y="1219200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4"/>
          <p:cNvSpPr/>
          <p:nvPr/>
        </p:nvSpPr>
        <p:spPr>
          <a:xfrm>
            <a:off x="755576" y="152400"/>
            <a:ext cx="6531068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5"/>
          <p:cNvSpPr txBox="1"/>
          <p:nvPr/>
        </p:nvSpPr>
        <p:spPr>
          <a:xfrm>
            <a:off x="899592" y="152400"/>
            <a:ext cx="4185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Análisis Situacional Bélgica</a:t>
            </a:r>
            <a:endParaRPr lang="nl-BE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652120" y="5877272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al 7"/>
          <p:cNvSpPr/>
          <p:nvPr/>
        </p:nvSpPr>
        <p:spPr>
          <a:xfrm>
            <a:off x="457200" y="101225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11"/>
          <p:cNvSpPr txBox="1"/>
          <p:nvPr/>
        </p:nvSpPr>
        <p:spPr>
          <a:xfrm>
            <a:off x="762000" y="1447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Bélgica (en el año 2012, el PBI per cápita fue de US$ 36,500).  (Ecuador $ 8600)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El Código Orgánico de la Producción y el Plan Nacional del Buen Vivir buscan el desarrollo de aquellos sectores que están menos desarrollados: el 30% de las exportaciones a la UE lo hacen las </a:t>
            </a:r>
            <a:r>
              <a:rPr lang="es-ES" dirty="0" err="1" smtClean="0"/>
              <a:t>Mipymes</a:t>
            </a:r>
            <a:r>
              <a:rPr lang="es-ES" dirty="0" smtClean="0"/>
              <a:t>. Con un acuerdo comercial podría ascender al 47% de las exportaciones. </a:t>
            </a:r>
          </a:p>
          <a:p>
            <a:pPr algn="just"/>
            <a:endParaRPr lang="es-ES" dirty="0" smtClean="0"/>
          </a:p>
          <a:p>
            <a:pPr marL="0" lvl="1" algn="just"/>
            <a:r>
              <a:rPr lang="es-ES" dirty="0" smtClean="0"/>
              <a:t>Bélgica es el quinto país más pequeño de la Unión Europea sin embargo ocupa el tercer puesto en densidad.</a:t>
            </a:r>
          </a:p>
          <a:p>
            <a:pPr algn="just"/>
            <a:endParaRPr lang="es-EC" dirty="0"/>
          </a:p>
        </p:txBody>
      </p:sp>
      <p:sp>
        <p:nvSpPr>
          <p:cNvPr id="11" name="Tekstvak 11"/>
          <p:cNvSpPr txBox="1"/>
          <p:nvPr/>
        </p:nvSpPr>
        <p:spPr>
          <a:xfrm>
            <a:off x="838200" y="91440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Economía</a:t>
            </a:r>
            <a:endParaRPr lang="es-EC" b="1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971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-7620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652120" y="5877272"/>
            <a:ext cx="3203848" cy="7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al 7"/>
          <p:cNvSpPr/>
          <p:nvPr/>
        </p:nvSpPr>
        <p:spPr>
          <a:xfrm>
            <a:off x="228600" y="4895671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4"/>
          <p:cNvSpPr/>
          <p:nvPr/>
        </p:nvSpPr>
        <p:spPr>
          <a:xfrm>
            <a:off x="228600" y="2510135"/>
            <a:ext cx="8534400" cy="370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5"/>
          <p:cNvSpPr txBox="1"/>
          <p:nvPr/>
        </p:nvSpPr>
        <p:spPr>
          <a:xfrm>
            <a:off x="381000" y="25101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Método de investigación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144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33400" y="28956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método de investigación es el deductivo, recoge una cantidad amplia de variables de la población de interés, por ejemplo: usos, preferencias, actitudes frente al producto, comportamiento de compra, y también variables descriptivas tales como: sexo, edad, entre otros, está asociada a la investigación cuantitativa, la cual permite examinar los datos de manera numérica de cada una de las variables.</a:t>
            </a:r>
            <a:endParaRPr lang="es-ES" dirty="0"/>
          </a:p>
        </p:txBody>
      </p:sp>
      <p:sp>
        <p:nvSpPr>
          <p:cNvPr id="15" name="Ovaal 7"/>
          <p:cNvSpPr/>
          <p:nvPr/>
        </p:nvSpPr>
        <p:spPr>
          <a:xfrm>
            <a:off x="228600" y="2984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4"/>
          <p:cNvSpPr/>
          <p:nvPr/>
        </p:nvSpPr>
        <p:spPr>
          <a:xfrm>
            <a:off x="303114" y="4438471"/>
            <a:ext cx="8459886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5"/>
          <p:cNvSpPr txBox="1"/>
          <p:nvPr/>
        </p:nvSpPr>
        <p:spPr>
          <a:xfrm>
            <a:off x="228600" y="4362271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   Instrumento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33400" y="48194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Encuesta obtener información acerca de la tendencia de consumo, que tipo de negocio tiene mayor inclinación para la venta de estos artículos, identificar preferencia del origen del producto artesanal a nivel países andinos, conocimiento del producto artesanal, entre otros</a:t>
            </a:r>
            <a:endParaRPr lang="es-ES" dirty="0"/>
          </a:p>
        </p:txBody>
      </p:sp>
      <p:sp>
        <p:nvSpPr>
          <p:cNvPr id="20" name="Rechthoek 4"/>
          <p:cNvSpPr/>
          <p:nvPr/>
        </p:nvSpPr>
        <p:spPr>
          <a:xfrm>
            <a:off x="228600" y="762000"/>
            <a:ext cx="8534400" cy="3708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5"/>
          <p:cNvSpPr txBox="1"/>
          <p:nvPr/>
        </p:nvSpPr>
        <p:spPr>
          <a:xfrm>
            <a:off x="381000" y="762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Metodología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57200" y="1066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Descriptiva: analizar cómo es y cómo se manifiesta un fenómeno y sus componentes a través del detalle del  mismo, de la medición de sus atributos. El propósito es delimitar los hechos que conforman el problema de investigación,  establecer características demográficas,  identificar conductas o actitudes de la población,  establecer  comportamientos, descubrir asociaciones de  las variables.</a:t>
            </a:r>
            <a:br>
              <a:rPr lang="es-E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0"/>
            <a:ext cx="307180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hthoek 4"/>
          <p:cNvSpPr/>
          <p:nvPr/>
        </p:nvSpPr>
        <p:spPr>
          <a:xfrm>
            <a:off x="381000" y="838200"/>
            <a:ext cx="7316886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666752" y="857250"/>
            <a:ext cx="68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bg1"/>
                </a:solidFill>
              </a:rPr>
              <a:t>Factores que afectan la demanda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43000" y="1524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400" dirty="0" smtClean="0"/>
              <a:t>La estructura de la población.</a:t>
            </a:r>
          </a:p>
          <a:p>
            <a:pPr lvl="1"/>
            <a:r>
              <a:rPr lang="es-ES" sz="2400" dirty="0" smtClean="0"/>
              <a:t>La renta.</a:t>
            </a:r>
          </a:p>
          <a:p>
            <a:pPr lvl="1"/>
            <a:r>
              <a:rPr lang="es-ES" sz="2400" dirty="0" smtClean="0"/>
              <a:t>El consumo de los hogares.</a:t>
            </a:r>
          </a:p>
          <a:p>
            <a:pPr lvl="1"/>
            <a:r>
              <a:rPr lang="es-ES" sz="2400" dirty="0" smtClean="0"/>
              <a:t>El clima.</a:t>
            </a:r>
          </a:p>
          <a:p>
            <a:pPr lvl="1"/>
            <a:r>
              <a:rPr lang="es-ES" sz="2400" dirty="0" smtClean="0"/>
              <a:t>El gusto y comportamiento del consumidor belga.</a:t>
            </a:r>
          </a:p>
          <a:p>
            <a:pPr lvl="1"/>
            <a:r>
              <a:rPr lang="es-ES" sz="2400" dirty="0" smtClean="0"/>
              <a:t>Las tendencias de consumo.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477000" y="63246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al 7"/>
          <p:cNvSpPr/>
          <p:nvPr/>
        </p:nvSpPr>
        <p:spPr>
          <a:xfrm>
            <a:off x="1219200" y="3124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7"/>
          <p:cNvSpPr/>
          <p:nvPr/>
        </p:nvSpPr>
        <p:spPr>
          <a:xfrm>
            <a:off x="1219200" y="1600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7"/>
          <p:cNvSpPr/>
          <p:nvPr/>
        </p:nvSpPr>
        <p:spPr>
          <a:xfrm>
            <a:off x="1219200" y="1981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Ovaal 7"/>
          <p:cNvSpPr/>
          <p:nvPr/>
        </p:nvSpPr>
        <p:spPr>
          <a:xfrm>
            <a:off x="1219200" y="2362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7"/>
          <p:cNvSpPr/>
          <p:nvPr/>
        </p:nvSpPr>
        <p:spPr>
          <a:xfrm>
            <a:off x="1219200" y="2743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7"/>
          <p:cNvSpPr/>
          <p:nvPr/>
        </p:nvSpPr>
        <p:spPr>
          <a:xfrm>
            <a:off x="1231776" y="3505200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4"/>
          <p:cNvSpPr/>
          <p:nvPr/>
        </p:nvSpPr>
        <p:spPr>
          <a:xfrm>
            <a:off x="379314" y="3991744"/>
            <a:ext cx="8307486" cy="3516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/>
          </a:p>
        </p:txBody>
      </p:sp>
      <p:sp>
        <p:nvSpPr>
          <p:cNvPr id="16" name="Tekstvak 5"/>
          <p:cNvSpPr txBox="1"/>
          <p:nvPr/>
        </p:nvSpPr>
        <p:spPr>
          <a:xfrm>
            <a:off x="379314" y="3957935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1"/>
                </a:solidFill>
              </a:rPr>
              <a:t>Población objetivo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7" name="Tekstvak 11"/>
          <p:cNvSpPr txBox="1"/>
          <p:nvPr/>
        </p:nvSpPr>
        <p:spPr>
          <a:xfrm>
            <a:off x="957234" y="4800600"/>
            <a:ext cx="795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Tiendas dedicadas a la distribución y venta de artículos textiles artesanales.</a:t>
            </a:r>
            <a:endParaRPr lang="es-ES" dirty="0"/>
          </a:p>
        </p:txBody>
      </p:sp>
      <p:sp>
        <p:nvSpPr>
          <p:cNvPr id="18" name="Ovaal 7"/>
          <p:cNvSpPr/>
          <p:nvPr/>
        </p:nvSpPr>
        <p:spPr>
          <a:xfrm>
            <a:off x="698376" y="4889376"/>
            <a:ext cx="216024" cy="216024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4336</TotalTime>
  <Words>1558</Words>
  <Application>Microsoft Office PowerPoint</Application>
  <PresentationFormat>Presentación en pantalla (4:3)</PresentationFormat>
  <Paragraphs>233</Paragraphs>
  <Slides>55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Calibri</vt:lpstr>
      <vt:lpstr>Constantia</vt:lpstr>
      <vt:lpstr>Wingdings</vt:lpstr>
      <vt:lpstr>Wingdings 2</vt:lpstr>
      <vt:lpstr>Flujo</vt:lpstr>
      <vt:lpstr>Presentación de PowerPoint</vt:lpstr>
      <vt:lpstr>Presentación de PowerPoint</vt:lpstr>
      <vt:lpstr>Presentación de PowerPoint</vt:lpstr>
      <vt:lpstr>Presentación de PowerPoint</vt:lpstr>
      <vt:lpstr>Análisis de exportación No Petroleras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Kari</dc:creator>
  <cp:lastModifiedBy>Kari</cp:lastModifiedBy>
  <cp:revision>179</cp:revision>
  <dcterms:created xsi:type="dcterms:W3CDTF">2013-10-10T16:37:34Z</dcterms:created>
  <dcterms:modified xsi:type="dcterms:W3CDTF">2013-11-22T21:31:13Z</dcterms:modified>
</cp:coreProperties>
</file>