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9" r:id="rId2"/>
    <p:sldId id="426" r:id="rId3"/>
    <p:sldId id="431" r:id="rId4"/>
    <p:sldId id="454" r:id="rId5"/>
    <p:sldId id="438" r:id="rId6"/>
    <p:sldId id="455" r:id="rId7"/>
    <p:sldId id="433" r:id="rId8"/>
    <p:sldId id="459" r:id="rId9"/>
    <p:sldId id="442" r:id="rId10"/>
    <p:sldId id="443" r:id="rId11"/>
    <p:sldId id="444" r:id="rId12"/>
    <p:sldId id="456" r:id="rId13"/>
    <p:sldId id="446" r:id="rId14"/>
    <p:sldId id="435" r:id="rId15"/>
    <p:sldId id="391" r:id="rId16"/>
    <p:sldId id="417" r:id="rId17"/>
    <p:sldId id="449" r:id="rId18"/>
    <p:sldId id="447" r:id="rId19"/>
    <p:sldId id="405" r:id="rId20"/>
    <p:sldId id="394" r:id="rId21"/>
    <p:sldId id="422" r:id="rId22"/>
    <p:sldId id="421" r:id="rId23"/>
    <p:sldId id="427" r:id="rId24"/>
    <p:sldId id="406" r:id="rId25"/>
    <p:sldId id="458" r:id="rId26"/>
    <p:sldId id="392" r:id="rId27"/>
    <p:sldId id="423" r:id="rId28"/>
    <p:sldId id="452" r:id="rId29"/>
    <p:sldId id="424" r:id="rId30"/>
    <p:sldId id="453" r:id="rId31"/>
    <p:sldId id="410" r:id="rId32"/>
    <p:sldId id="457" r:id="rId33"/>
    <p:sldId id="397" r:id="rId34"/>
    <p:sldId id="411" r:id="rId35"/>
    <p:sldId id="413" r:id="rId36"/>
    <p:sldId id="395" r:id="rId37"/>
    <p:sldId id="393" r:id="rId38"/>
    <p:sldId id="445" r:id="rId39"/>
    <p:sldId id="401" r:id="rId40"/>
    <p:sldId id="402" r:id="rId41"/>
    <p:sldId id="404" r:id="rId42"/>
    <p:sldId id="403" r:id="rId43"/>
  </p:sldIdLst>
  <p:sldSz cx="9144000" cy="6858000" type="screen4x3"/>
  <p:notesSz cx="9144000" cy="6858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FFFFCC"/>
    <a:srgbClr val="FFFF99"/>
    <a:srgbClr val="0C519C"/>
    <a:srgbClr val="3333FF"/>
    <a:srgbClr val="CCFFFF"/>
    <a:srgbClr val="FF9900"/>
    <a:srgbClr val="000099"/>
    <a:srgbClr val="1B4EB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004" autoAdjust="0"/>
  </p:normalViewPr>
  <p:slideViewPr>
    <p:cSldViewPr>
      <p:cViewPr>
        <p:scale>
          <a:sx n="70" d="100"/>
          <a:sy n="70" d="100"/>
        </p:scale>
        <p:origin x="-9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driguez\Documents\Tesis%20MGCP\Matriz%20Tabulaci&#243;n%20-%20Result%20Di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driguez\Documents\Tesis%20MGCP\Matriz%20Tabulaci&#243;n%20-%20Result%20Di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driguez\Documents\Tesis%20MGCP\Matriz%20Tabulaci&#243;n%20-%20Result%20D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driguez\Documents\Tesis%20MGCP\Matriz%20Tabulaci&#243;n%20-%20Result%20D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DIMENSIÓN PROCESO</a:t>
            </a:r>
          </a:p>
          <a:p>
            <a:pPr>
              <a:defRPr sz="1600"/>
            </a:pP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comparativos</a:t>
            </a:r>
            <a:r>
              <a:rPr lang="en-US" sz="1600" dirty="0" smtClean="0"/>
              <a:t>  CATEGORÍAS  1 – 6  </a:t>
            </a:r>
            <a:endParaRPr lang="en-US" sz="1600" dirty="0"/>
          </a:p>
        </c:rich>
      </c:tx>
      <c:layout/>
    </c:title>
    <c:view3D>
      <c:rAngAx val="1"/>
    </c:view3D>
    <c:floor>
      <c:spPr>
        <a:solidFill>
          <a:srgbClr val="FFFF00">
            <a:alpha val="75000"/>
          </a:srgb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Graficos!$P$149</c:f>
              <c:strCache>
                <c:ptCount val="1"/>
                <c:pt idx="0">
                  <c:v>VALOR
PONDERADO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Val val="1"/>
          </c:dLbls>
          <c:cat>
            <c:strRef>
              <c:f>Graficos!$O$150:$O$155</c:f>
              <c:strCache>
                <c:ptCount val="6"/>
                <c:pt idx="0">
                  <c:v>1 LIDERAZGO (120 Puntos)</c:v>
                </c:pt>
                <c:pt idx="1">
                  <c:v>2. PLANIFICACIÓN ESTRATÉGICA (85 Puntos)</c:v>
                </c:pt>
                <c:pt idx="2">
                  <c:v>3. ENFOQUE EN EL CLIENTE (85 Puntos)</c:v>
                </c:pt>
                <c:pt idx="3">
                  <c:v>4. MEDICIÓN, ANÁLISIS Y GESTIÓN DEL CONOCIMIENTO (90 Puntos)</c:v>
                </c:pt>
                <c:pt idx="4">
                  <c:v>5. ENFOQUE EN EL TALENTO HUMANO (85 Puntos)</c:v>
                </c:pt>
                <c:pt idx="5">
                  <c:v>6. ENFOQUE EN LAS OPERACIONES (85 Puntos)</c:v>
                </c:pt>
              </c:strCache>
            </c:strRef>
          </c:cat>
          <c:val>
            <c:numRef>
              <c:f>Graficos!$P$150:$P$155</c:f>
              <c:numCache>
                <c:formatCode>0.00</c:formatCode>
                <c:ptCount val="6"/>
                <c:pt idx="0">
                  <c:v>92.285958333332758</c:v>
                </c:pt>
                <c:pt idx="1">
                  <c:v>62.537860576923045</c:v>
                </c:pt>
                <c:pt idx="2">
                  <c:v>51.954005787035975</c:v>
                </c:pt>
                <c:pt idx="3">
                  <c:v>51.590625000000003</c:v>
                </c:pt>
                <c:pt idx="4">
                  <c:v>47.362500000000011</c:v>
                </c:pt>
                <c:pt idx="5">
                  <c:v>70.572916666666558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Val val="1"/>
          </c:dLbls>
          <c:val>
            <c:numRef>
              <c:f>Graficos!$Q$150:$Q$155</c:f>
              <c:numCache>
                <c:formatCode>General</c:formatCode>
                <c:ptCount val="6"/>
                <c:pt idx="0">
                  <c:v>120</c:v>
                </c:pt>
                <c:pt idx="1">
                  <c:v>85</c:v>
                </c:pt>
                <c:pt idx="2">
                  <c:v>85</c:v>
                </c:pt>
                <c:pt idx="3">
                  <c:v>90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</c:ser>
        <c:shape val="cylinder"/>
        <c:axId val="65106688"/>
        <c:axId val="65108224"/>
        <c:axId val="0"/>
      </c:bar3DChart>
      <c:catAx>
        <c:axId val="6510668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/>
            </a:pPr>
            <a:endParaRPr lang="es-EC"/>
          </a:p>
        </c:txPr>
        <c:crossAx val="65108224"/>
        <c:crosses val="autoZero"/>
        <c:auto val="1"/>
        <c:lblAlgn val="ctr"/>
        <c:lblOffset val="100"/>
      </c:catAx>
      <c:valAx>
        <c:axId val="65108224"/>
        <c:scaling>
          <c:orientation val="minMax"/>
          <c:max val="12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65106688"/>
        <c:crosses val="autoZero"/>
        <c:crossBetween val="between"/>
      </c:valAx>
    </c:plotArea>
    <c:plotVisOnly val="1"/>
  </c:chart>
  <c:spPr>
    <a:solidFill>
      <a:srgbClr val="FFFFFF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sz="1500"/>
            </a:pPr>
            <a:r>
              <a:rPr lang="en-US" sz="1500" dirty="0" smtClean="0"/>
              <a:t>DIMENSIÓN RESULTADO</a:t>
            </a:r>
          </a:p>
          <a:p>
            <a:pPr>
              <a:defRPr sz="1500"/>
            </a:pPr>
            <a:r>
              <a:rPr lang="en-US" sz="1500" dirty="0" smtClean="0"/>
              <a:t>Valor</a:t>
            </a:r>
            <a:r>
              <a:rPr lang="en-US" sz="1500" baseline="0" dirty="0" smtClean="0"/>
              <a:t> final</a:t>
            </a:r>
            <a:r>
              <a:rPr lang="en-US" sz="1500" dirty="0" smtClean="0"/>
              <a:t> </a:t>
            </a:r>
            <a:r>
              <a:rPr lang="en-US" sz="1500" dirty="0" err="1" smtClean="0"/>
              <a:t>comparativo</a:t>
            </a:r>
            <a:r>
              <a:rPr lang="en-US" sz="1500" dirty="0" smtClean="0"/>
              <a:t> </a:t>
            </a:r>
            <a:r>
              <a:rPr lang="en-US" sz="1500" dirty="0"/>
              <a:t>de la </a:t>
            </a:r>
            <a:r>
              <a:rPr lang="en-US" sz="1500" dirty="0" smtClean="0"/>
              <a:t>Categoría</a:t>
            </a:r>
            <a:r>
              <a:rPr lang="en-US" sz="1500" dirty="0" smtClean="0">
                <a:solidFill>
                  <a:schemeClr val="bg1"/>
                </a:solidFill>
              </a:rPr>
              <a:t>_</a:t>
            </a:r>
            <a:r>
              <a:rPr lang="en-US" sz="1500" dirty="0" smtClean="0"/>
              <a:t>7</a:t>
            </a:r>
            <a:r>
              <a:rPr lang="en-US" sz="1500" baseline="0" dirty="0" smtClean="0"/>
              <a:t>  </a:t>
            </a:r>
            <a:endParaRPr lang="en-US" sz="1500" dirty="0"/>
          </a:p>
        </c:rich>
      </c:tx>
      <c:layout>
        <c:manualLayout>
          <c:xMode val="edge"/>
          <c:yMode val="edge"/>
          <c:x val="0.20232803699777241"/>
          <c:y val="3.0708238056468034E-2"/>
        </c:manualLayout>
      </c:layout>
    </c:title>
    <c:view3D>
      <c:rAngAx val="1"/>
    </c:view3D>
    <c:floor>
      <c:spPr>
        <a:solidFill>
          <a:srgbClr val="FFC000">
            <a:alpha val="75000"/>
          </a:srgbClr>
        </a:solidFill>
      </c:spPr>
    </c:floor>
    <c:plotArea>
      <c:layout>
        <c:manualLayout>
          <c:layoutTarget val="inner"/>
          <c:xMode val="edge"/>
          <c:yMode val="edge"/>
          <c:x val="0.1055077689340151"/>
          <c:y val="0.18821680308601169"/>
          <c:w val="0.86788603176441192"/>
          <c:h val="0.68862194259655884"/>
        </c:manualLayout>
      </c:layout>
      <c:bar3DChart>
        <c:barDir val="col"/>
        <c:grouping val="clustered"/>
        <c:ser>
          <c:idx val="0"/>
          <c:order val="0"/>
          <c:tx>
            <c:strRef>
              <c:f>Graficos!$O$177</c:f>
              <c:strCache>
                <c:ptCount val="1"/>
                <c:pt idx="0">
                  <c:v>7. RESULTADOS (450 Puntos)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722083569062597E-2"/>
                  <c:y val="-4.8698175008718106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es-EC"/>
              </a:p>
            </c:txPr>
            <c:showVal val="1"/>
          </c:dLbls>
          <c:cat>
            <c:strRef>
              <c:f>Graficos!$O$177</c:f>
              <c:strCache>
                <c:ptCount val="1"/>
                <c:pt idx="0">
                  <c:v>7. RESULTADOS (450 Puntos)</c:v>
                </c:pt>
              </c:strCache>
            </c:strRef>
          </c:cat>
          <c:val>
            <c:numRef>
              <c:f>Graficos!$P$177</c:f>
              <c:numCache>
                <c:formatCode>0.00</c:formatCode>
                <c:ptCount val="1"/>
                <c:pt idx="0">
                  <c:v>206.13266666666698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3.1776185075043455E-3"/>
                  <c:y val="-2.1514276191534273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es-EC"/>
              </a:p>
            </c:txPr>
            <c:showVal val="1"/>
          </c:dLbls>
          <c:val>
            <c:numRef>
              <c:f>Graficos!$Q$177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shape val="cylinder"/>
        <c:axId val="69527040"/>
        <c:axId val="69528576"/>
        <c:axId val="0"/>
      </c:bar3DChart>
      <c:catAx>
        <c:axId val="6952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s-EC"/>
          </a:p>
        </c:txPr>
        <c:crossAx val="69528576"/>
        <c:crosses val="autoZero"/>
        <c:auto val="1"/>
        <c:lblAlgn val="ctr"/>
        <c:lblOffset val="100"/>
      </c:catAx>
      <c:valAx>
        <c:axId val="69528576"/>
        <c:scaling>
          <c:orientation val="minMax"/>
          <c:max val="450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69527040"/>
        <c:crosses val="autoZero"/>
        <c:crossBetween val="between"/>
        <c:majorUnit val="50"/>
      </c:valAx>
    </c:plotArea>
    <c:plotVisOnly val="1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sz="1800">
                <a:latin typeface="Calibri" pitchFamily="34" charset="0"/>
              </a:defRPr>
            </a:pPr>
            <a:r>
              <a:rPr lang="en-US" sz="1800" dirty="0" err="1">
                <a:latin typeface="Calibri" pitchFamily="34" charset="0"/>
              </a:rPr>
              <a:t>Resultados</a:t>
            </a:r>
            <a:r>
              <a:rPr lang="en-US" sz="1800" dirty="0">
                <a:latin typeface="Calibri" pitchFamily="34" charset="0"/>
              </a:rPr>
              <a:t> de los </a:t>
            </a:r>
            <a:r>
              <a:rPr lang="en-US" sz="1800" dirty="0" smtClean="0">
                <a:latin typeface="Calibri" pitchFamily="34" charset="0"/>
              </a:rPr>
              <a:t>ÍTEMS </a:t>
            </a:r>
            <a:r>
              <a:rPr lang="en-US" sz="1800" dirty="0" err="1" smtClean="0">
                <a:latin typeface="Calibri" pitchFamily="34" charset="0"/>
              </a:rPr>
              <a:t>sobre</a:t>
            </a:r>
            <a:r>
              <a:rPr lang="en-US" sz="1800" dirty="0" smtClean="0">
                <a:latin typeface="Calibri" pitchFamily="34" charset="0"/>
              </a:rPr>
              <a:t> 100 </a:t>
            </a:r>
            <a:r>
              <a:rPr lang="en-US" sz="1800" dirty="0" err="1" smtClean="0">
                <a:latin typeface="Calibri" pitchFamily="34" charset="0"/>
              </a:rPr>
              <a:t>puntos</a:t>
            </a:r>
            <a:endParaRPr lang="en-US" sz="1800" dirty="0">
              <a:latin typeface="Calibri" pitchFamily="34" charset="0"/>
            </a:endParaRPr>
          </a:p>
        </c:rich>
      </c:tx>
      <c:layout/>
    </c:title>
    <c:view3D>
      <c:rAngAx val="1"/>
    </c:view3D>
    <c:floor>
      <c:spPr>
        <a:solidFill>
          <a:srgbClr val="FFFF00">
            <a:alpha val="30000"/>
          </a:srgb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Graficos!$P$128</c:f>
              <c:strCache>
                <c:ptCount val="1"/>
                <c:pt idx="0">
                  <c:v>VALOR
OBTENIDO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FFC00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Pt>
            <c:idx val="13"/>
            <c:spPr>
              <a:solidFill>
                <a:srgbClr val="FFC000"/>
              </a:solidFill>
            </c:spPr>
          </c:dPt>
          <c:dPt>
            <c:idx val="14"/>
            <c:spPr>
              <a:solidFill>
                <a:srgbClr val="FFFF00"/>
              </a:solidFill>
            </c:spPr>
          </c:dPt>
          <c:dPt>
            <c:idx val="15"/>
            <c:spPr>
              <a:solidFill>
                <a:srgbClr val="FFC000"/>
              </a:solidFill>
            </c:spPr>
          </c:dPt>
          <c:dPt>
            <c:idx val="16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100" b="1" baseline="30000"/>
                </a:pPr>
                <a:endParaRPr lang="es-EC"/>
              </a:p>
            </c:txPr>
            <c:showVal val="1"/>
          </c:dLbls>
          <c:cat>
            <c:strRef>
              <c:f>Graficos!$O$129:$O$145</c:f>
              <c:strCache>
                <c:ptCount val="17"/>
                <c:pt idx="0">
                  <c:v>1.1  Liderazgo de las Autoridades</c:v>
                </c:pt>
                <c:pt idx="1">
                  <c:v>1.2  Gobernabilidad y responsabilidad social</c:v>
                </c:pt>
                <c:pt idx="2">
                  <c:v>2.1  Desarrollo de la estrategia</c:v>
                </c:pt>
                <c:pt idx="3">
                  <c:v>2.2 Implementación de la estrategia</c:v>
                </c:pt>
                <c:pt idx="4">
                  <c:v>3.1  La voz del cliente</c:v>
                </c:pt>
                <c:pt idx="5">
                  <c:v>3.2 Compromiso con el Cliente</c:v>
                </c:pt>
                <c:pt idx="6">
                  <c:v>4.1  Medición, análisis y mejoramiento del desempeño organizacional</c:v>
                </c:pt>
                <c:pt idx="7">
                  <c:v>4.2  Gestión de la Información, del conocimiento y de las tecnologías de Información</c:v>
                </c:pt>
                <c:pt idx="8">
                  <c:v>5.1  Entorno del Talento Humano</c:v>
                </c:pt>
                <c:pt idx="9">
                  <c:v>5.2  Compromiso laboral</c:v>
                </c:pt>
                <c:pt idx="10">
                  <c:v>6.1  Sistema de trabajo</c:v>
                </c:pt>
                <c:pt idx="11">
                  <c:v>6.2  Procesos de Trabajo</c:v>
                </c:pt>
                <c:pt idx="12">
                  <c:v>7.1  Resultados del aprendizaje estudiantil y los procesos</c:v>
                </c:pt>
                <c:pt idx="13">
                  <c:v>7.2  Resultados del enfoque en el cliente</c:v>
                </c:pt>
                <c:pt idx="14">
                  <c:v>7.3  Resultados del enfoque en el Talento Humano</c:v>
                </c:pt>
                <c:pt idx="15">
                  <c:v>7.4  Resultados del liderazgo y gobernabilidad</c:v>
                </c:pt>
                <c:pt idx="16">
                  <c:v>7.5  Resultados presupuestarios, financieros y de mercado</c:v>
                </c:pt>
              </c:strCache>
            </c:strRef>
          </c:cat>
          <c:val>
            <c:numRef>
              <c:f>Graficos!$P$129:$P$145</c:f>
              <c:numCache>
                <c:formatCode>0.00</c:formatCode>
                <c:ptCount val="17"/>
                <c:pt idx="0">
                  <c:v>81.932916666666657</c:v>
                </c:pt>
                <c:pt idx="1">
                  <c:v>69.865833333332958</c:v>
                </c:pt>
                <c:pt idx="2">
                  <c:v>91.406250000000227</c:v>
                </c:pt>
                <c:pt idx="3">
                  <c:v>57.723023504273499</c:v>
                </c:pt>
                <c:pt idx="4">
                  <c:v>61.195092592592601</c:v>
                </c:pt>
                <c:pt idx="5">
                  <c:v>61.057708333333295</c:v>
                </c:pt>
                <c:pt idx="6">
                  <c:v>45.5208333333333</c:v>
                </c:pt>
                <c:pt idx="7">
                  <c:v>69.124999999999986</c:v>
                </c:pt>
                <c:pt idx="8">
                  <c:v>66.552500000000009</c:v>
                </c:pt>
                <c:pt idx="9">
                  <c:v>46.092222222222233</c:v>
                </c:pt>
                <c:pt idx="10">
                  <c:v>85.624999999999986</c:v>
                </c:pt>
                <c:pt idx="11">
                  <c:v>80.104166666666657</c:v>
                </c:pt>
                <c:pt idx="12">
                  <c:v>59.233888888888913</c:v>
                </c:pt>
                <c:pt idx="13">
                  <c:v>31.996666666666666</c:v>
                </c:pt>
                <c:pt idx="14">
                  <c:v>51.068750000000463</c:v>
                </c:pt>
                <c:pt idx="15">
                  <c:v>35.5</c:v>
                </c:pt>
                <c:pt idx="16">
                  <c:v>46.25</c:v>
                </c:pt>
              </c:numCache>
            </c:numRef>
          </c:val>
        </c:ser>
        <c:shape val="cylinder"/>
        <c:axId val="63691008"/>
        <c:axId val="63696896"/>
        <c:axId val="0"/>
      </c:bar3DChart>
      <c:catAx>
        <c:axId val="6369100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/>
            </a:pPr>
            <a:endParaRPr lang="es-EC"/>
          </a:p>
        </c:txPr>
        <c:crossAx val="63696896"/>
        <c:crosses val="autoZero"/>
        <c:auto val="1"/>
        <c:lblAlgn val="ctr"/>
        <c:lblOffset val="100"/>
      </c:catAx>
      <c:valAx>
        <c:axId val="6369689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63691008"/>
        <c:crosses val="autoZero"/>
        <c:crossBetween val="between"/>
        <c:majorUnit val="10"/>
      </c:valAx>
    </c:plotArea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AngAx val="1"/>
    </c:view3D>
    <c:floor>
      <c:spPr>
        <a:solidFill>
          <a:srgbClr val="FFFF00">
            <a:alpha val="74000"/>
          </a:srgbClr>
        </a:solidFill>
      </c:spPr>
    </c:floor>
    <c:plotArea>
      <c:layout>
        <c:manualLayout>
          <c:layoutTarget val="inner"/>
          <c:xMode val="edge"/>
          <c:yMode val="edge"/>
          <c:x val="0.13536038764385222"/>
          <c:y val="2.8641097282195438E-2"/>
          <c:w val="0.88595603674540702"/>
          <c:h val="0.91815660773011198"/>
        </c:manualLayout>
      </c:layout>
      <c:bar3DChart>
        <c:barDir val="col"/>
        <c:grouping val="clustered"/>
        <c:ser>
          <c:idx val="0"/>
          <c:order val="0"/>
          <c:tx>
            <c:strRef>
              <c:f>Graficos!$O$230</c:f>
              <c:strCache>
                <c:ptCount val="1"/>
                <c:pt idx="0">
                  <c:v>VALOR FINAL COMPARATIVO OBTENIDO POR LA ESPE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419103177148039E-2"/>
                  <c:y val="-4.345877514631932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500" b="1"/>
                  </a:pPr>
                  <a:endParaRPr lang="es-EC"/>
                </a:p>
              </c:txPr>
              <c:showVal val="1"/>
            </c:dLbl>
            <c:numFmt formatCode="#,##0.00" sourceLinked="0"/>
            <c:txPr>
              <a:bodyPr/>
              <a:lstStyle/>
              <a:p>
                <a:pPr>
                  <a:defRPr sz="1400" b="1"/>
                </a:pPr>
                <a:endParaRPr lang="es-EC"/>
              </a:p>
            </c:txPr>
            <c:showVal val="1"/>
          </c:dLbls>
          <c:cat>
            <c:strRef>
              <c:f>Graficos!$O$230</c:f>
              <c:strCache>
                <c:ptCount val="1"/>
                <c:pt idx="0">
                  <c:v>VALOR FINAL COMPARATIVO OBTENIDO POR LA ESPE</c:v>
                </c:pt>
              </c:strCache>
            </c:strRef>
          </c:cat>
          <c:val>
            <c:numRef>
              <c:f>Graficos!$O$231</c:f>
              <c:numCache>
                <c:formatCode>General</c:formatCode>
                <c:ptCount val="1"/>
                <c:pt idx="0">
                  <c:v>582.43653303062695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9292537883178246E-2"/>
                  <c:y val="-2.730294715966125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s-EC"/>
              </a:p>
            </c:txPr>
            <c:showVal val="1"/>
          </c:dLbls>
          <c:cat>
            <c:strRef>
              <c:f>Graficos!$O$230</c:f>
              <c:strCache>
                <c:ptCount val="1"/>
                <c:pt idx="0">
                  <c:v>VALOR FINAL COMPARATIVO OBTENIDO POR LA ESPE</c:v>
                </c:pt>
              </c:strCache>
            </c:strRef>
          </c:cat>
          <c:val>
            <c:numRef>
              <c:f>Graficos!$P$231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hape val="cylinder"/>
        <c:axId val="34261632"/>
        <c:axId val="34144640"/>
        <c:axId val="0"/>
      </c:bar3DChart>
      <c:catAx>
        <c:axId val="34261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s-EC"/>
          </a:p>
        </c:txPr>
        <c:crossAx val="34144640"/>
        <c:crosses val="autoZero"/>
        <c:auto val="1"/>
        <c:lblAlgn val="ctr"/>
        <c:lblOffset val="100"/>
      </c:catAx>
      <c:valAx>
        <c:axId val="34144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34261632"/>
        <c:crosses val="autoZero"/>
        <c:crossBetween val="between"/>
      </c:valAx>
    </c:plotArea>
    <c:plotVisOnly val="1"/>
  </c:chart>
  <c:spPr>
    <a:solidFill>
      <a:srgbClr val="FFFFCC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5C4CD0C-AE19-425D-AFDA-C0D53303DA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E3774D8-8EC5-45B1-B76D-7DBA43A845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8B87-286D-48A3-99DA-251AF4CAED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27BE-7B60-4DEF-A747-CAF9B88A12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BA8A-5C5A-4291-B8F3-F4E81A01FB9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2300-7C35-4FC0-9A34-3266D28F3A9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ACEC-DB49-40C5-94F7-626BFEB73C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E3A8-D7D6-4FBA-BB48-559E4B39AD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C3C-487E-4A0B-83E8-49F6DD6E7BC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ECFB-0D6C-4765-9FF7-5A0481489A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BC602-192B-4BFE-B81A-7CB2F937B7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9F27-0D76-436B-8B6A-5FD7F52324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55CF-F82A-48BC-89CD-54E138A25F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D3A1-08E5-4CCD-B91E-6138E3C7A2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D4F6914-AE3A-46B6-B665-EC02A40A94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1.xml"/><Relationship Id="rId4" Type="http://schemas.openxmlformats.org/officeDocument/2006/relationships/slide" Target="slide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Anexos/Entrevistas/Rector%2001.wm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584176" cy="63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67744" y="188640"/>
            <a:ext cx="6768752" cy="1080120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sz="3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ESCUELA POLITÉCNICA DEL EJÉRCITO</a:t>
            </a:r>
          </a:p>
          <a:p>
            <a:pPr algn="ctr" eaLnBrk="0" hangingPunct="0"/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UNIDAD DE GESTIÓN DE POSGRADO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88640"/>
            <a:ext cx="2112623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996952"/>
            <a:ext cx="8964488" cy="1368152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“EVALUACIÓN DE LA EXCELENCIA EN EL DESEMPEÑO DE LA ESPE SOBRE LA BASE DE LOS CRITERIOS PARA LA EDUCACIÓN DEL MODELO MALCOLM BALDRIGE”</a:t>
            </a:r>
            <a:endParaRPr lang="es-ES_tradnl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5157192"/>
            <a:ext cx="8928992" cy="908720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200" b="1" dirty="0" smtClean="0">
                <a:solidFill>
                  <a:srgbClr val="FFFF99"/>
                </a:solidFill>
              </a:rPr>
              <a:t>    Lcda. Giovanna Lara, MGCP		    Ing. Jorge Rodríguez P.</a:t>
            </a:r>
            <a:endParaRPr lang="es-EC" sz="2200" dirty="0" smtClean="0">
              <a:solidFill>
                <a:srgbClr val="FFFF99"/>
              </a:solidFill>
            </a:endParaRPr>
          </a:p>
          <a:p>
            <a:r>
              <a:rPr lang="es-ES" sz="2200" b="1" dirty="0" smtClean="0">
                <a:solidFill>
                  <a:srgbClr val="FFFF99"/>
                </a:solidFill>
              </a:rPr>
              <a:t>                DIRECTORA 		                             AUTOR</a:t>
            </a:r>
            <a:endParaRPr lang="es-ES_tradnl" sz="2200" b="1" dirty="0">
              <a:solidFill>
                <a:srgbClr val="FF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7744" y="2348880"/>
            <a:ext cx="6768752" cy="504056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PROYECTO DE GRADO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67744" y="1340768"/>
            <a:ext cx="6768752" cy="936104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sz="2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MAESTRIA  EN GESTIÓN DE LA CALIDAD Y PRODUCTIVIDAD - IV PROMOCIÓN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5968" y="6245696"/>
            <a:ext cx="2727920" cy="351656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200" b="1" dirty="0" smtClean="0">
                <a:solidFill>
                  <a:srgbClr val="FFFF99"/>
                </a:solidFill>
              </a:rPr>
              <a:t>JULIO 2013</a:t>
            </a:r>
            <a:endParaRPr lang="es-ES_tradnl" sz="2200" b="1" dirty="0">
              <a:solidFill>
                <a:srgbClr val="FF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7504" y="4509120"/>
            <a:ext cx="8928992" cy="504056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_tradnl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SEGUNDA ETAPA: PROPUESTA DE MEJORA INSTITUCIONAL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72" y="1052736"/>
            <a:ext cx="7452844" cy="472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1015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1483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437112"/>
            <a:ext cx="2232248" cy="678284"/>
          </a:xfrm>
        </p:spPr>
        <p:txBody>
          <a:bodyPr/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OBJETIVOS 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915816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3203848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491880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836712"/>
            <a:ext cx="8136904" cy="5170646"/>
          </a:xfrm>
          <a:prstGeom prst="rect">
            <a:avLst/>
          </a:prstGeom>
          <a:solidFill>
            <a:srgbClr val="0C519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 eaLnBrk="0" hangingPunct="0">
              <a:buFont typeface="Courier New" pitchFamily="49" charset="0"/>
              <a:buChar char="o"/>
            </a:pPr>
            <a:r>
              <a:rPr lang="es-ES_tradnl" sz="2200" b="1" u="sng" dirty="0" smtClean="0">
                <a:solidFill>
                  <a:schemeClr val="bg1"/>
                </a:solidFill>
                <a:latin typeface="Calibri" pitchFamily="34" charset="0"/>
              </a:rPr>
              <a:t>GENERAL</a:t>
            </a: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ES" sz="2200" b="1" dirty="0" smtClean="0">
                <a:solidFill>
                  <a:schemeClr val="bg1"/>
                </a:solidFill>
                <a:latin typeface="Calibri" pitchFamily="34" charset="0"/>
              </a:rPr>
              <a:t>Evaluar el nivel de desempeño de la ESPE, sobre la base de los criterios y la metodología del Modelo Malcolm Baldrige, para identificar oportunidades de mejora institucional.</a:t>
            </a:r>
          </a:p>
          <a:p>
            <a:pPr algn="just" eaLnBrk="0" hangingPunct="0"/>
            <a:endParaRPr lang="es-ES_tradnl" sz="2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200" b="1" u="sng" dirty="0" smtClean="0">
                <a:solidFill>
                  <a:schemeClr val="bg1"/>
                </a:solidFill>
                <a:latin typeface="Calibri" pitchFamily="34" charset="0"/>
              </a:rPr>
              <a:t>ESPECÍFICOS</a:t>
            </a: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algn="just" eaLnBrk="0" hangingPunct="0"/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77913" lvl="1" indent="-273050" algn="just" eaLnBrk="0" hangingPunct="0"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bg1"/>
                </a:solidFill>
                <a:latin typeface="Calibri" pitchFamily="34" charset="0"/>
              </a:rPr>
              <a:t>Diseñar las herramientas para el procesamiento de información, y los instrumentos de evaluación</a:t>
            </a:r>
          </a:p>
          <a:p>
            <a:pPr marL="1077913" lvl="1" indent="-273050" algn="just" eaLnBrk="0" hangingPunct="0"/>
            <a:endParaRPr lang="es-ES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77913" lvl="1" indent="-273050" algn="just" eaLnBrk="0" hangingPunct="0"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bg1"/>
                </a:solidFill>
                <a:latin typeface="Calibri" pitchFamily="34" charset="0"/>
              </a:rPr>
              <a:t>Realizar el diagnóstico de la situación actual de la ESPE utilizando la metodología de evaluación Malcolm Baldrige</a:t>
            </a:r>
          </a:p>
          <a:p>
            <a:pPr marL="1077913" lvl="1" indent="-273050" algn="just" eaLnBrk="0" hangingPunct="0"/>
            <a:endParaRPr lang="es-ES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77913" lvl="1" indent="-273050" algn="just" eaLnBrk="0" hangingPunct="0"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bg1"/>
                </a:solidFill>
                <a:latin typeface="Calibri" pitchFamily="34" charset="0"/>
              </a:rPr>
              <a:t>Realizar el análisis de los resultados de la evaluación</a:t>
            </a:r>
          </a:p>
          <a:p>
            <a:pPr marL="1077913" lvl="1" indent="-273050" algn="just" eaLnBrk="0" hangingPunct="0"/>
            <a:endParaRPr lang="es-ES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77913" lvl="1" indent="-273050" algn="just" eaLnBrk="0" hangingPunct="0"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bg1"/>
                </a:solidFill>
                <a:latin typeface="Calibri" pitchFamily="34" charset="0"/>
              </a:rPr>
              <a:t>Identificar y priorizar las oportunidades de mejora</a:t>
            </a:r>
          </a:p>
          <a:p>
            <a:pPr marL="1077913" lvl="1" indent="-273050" algn="just" eaLnBrk="0" hangingPunct="0"/>
            <a:endParaRPr lang="es-E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77913" lvl="1" indent="-273050" algn="just" eaLnBrk="0" hangingPunct="0"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bg1"/>
                </a:solidFill>
                <a:latin typeface="Calibri" pitchFamily="34" charset="0"/>
              </a:rPr>
              <a:t>Desarrollar una propuesta de mejora institucional</a:t>
            </a:r>
            <a:endParaRPr lang="es-ES_tradnl" sz="2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2924944"/>
            <a:ext cx="432048" cy="227754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alibri" pitchFamily="34" charset="0"/>
              </a:rPr>
              <a:t>1ª</a:t>
            </a:r>
          </a:p>
          <a:p>
            <a:pPr algn="ctr"/>
            <a:endParaRPr lang="es-EC" sz="2000" b="1" dirty="0" smtClean="0">
              <a:latin typeface="Calibri" pitchFamily="34" charset="0"/>
            </a:endParaRPr>
          </a:p>
          <a:p>
            <a:pPr algn="ctr"/>
            <a:r>
              <a:rPr lang="es-EC" sz="1800" b="1" dirty="0" smtClean="0">
                <a:latin typeface="Calibri" pitchFamily="34" charset="0"/>
              </a:rPr>
              <a:t>E</a:t>
            </a:r>
          </a:p>
          <a:p>
            <a:pPr algn="ctr"/>
            <a:r>
              <a:rPr lang="es-EC" sz="1800" b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s-EC" sz="1800" b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s-EC" sz="1800" b="1" dirty="0" smtClean="0">
                <a:latin typeface="Calibri" pitchFamily="34" charset="0"/>
              </a:rPr>
              <a:t>P</a:t>
            </a:r>
          </a:p>
          <a:p>
            <a:pPr algn="ctr"/>
            <a:r>
              <a:rPr lang="es-EC" sz="1800" b="1" dirty="0" smtClean="0">
                <a:latin typeface="Calibri" pitchFamily="34" charset="0"/>
              </a:rPr>
              <a:t>A</a:t>
            </a:r>
          </a:p>
          <a:p>
            <a:pPr algn="ctr"/>
            <a:endParaRPr lang="es-EC" sz="12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5549170"/>
            <a:ext cx="432048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alibri" pitchFamily="34" charset="0"/>
              </a:rPr>
              <a:t>2ª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810128" cy="1362075"/>
          </a:xfrm>
        </p:spPr>
        <p:txBody>
          <a:bodyPr/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EVALUACIÓN DEL DESEMPEÑO DE LA ESPE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2400" b="1" dirty="0" smtClean="0">
                <a:solidFill>
                  <a:srgbClr val="FFFF00"/>
                </a:solidFill>
                <a:latin typeface="Calibri" pitchFamily="34" charset="0"/>
              </a:rPr>
              <a:t>PRIMERA ETAPA</a:t>
            </a:r>
            <a:endParaRPr lang="es-EC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1311146"/>
            <a:ext cx="7992888" cy="4324261"/>
          </a:xfrm>
          <a:prstGeom prst="rect">
            <a:avLst/>
          </a:prstGeom>
          <a:solidFill>
            <a:srgbClr val="D9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endParaRPr lang="es-ES_tradnl" sz="1200" b="1" dirty="0">
              <a:solidFill>
                <a:srgbClr val="000099"/>
              </a:solidFill>
            </a:endParaRPr>
          </a:p>
          <a:p>
            <a:pPr marL="531813" lvl="2" indent="-258763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Determinación de la población muestral</a:t>
            </a:r>
          </a:p>
          <a:p>
            <a:pPr marL="531813" lvl="2" indent="-258763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Selección de técnicas e instrumentos de evaluación</a:t>
            </a:r>
          </a:p>
          <a:p>
            <a:pPr marL="531813" lvl="2" indent="-258763" algn="just" eaLnBrk="0" hangingPunct="0">
              <a:lnSpc>
                <a:spcPct val="150000"/>
              </a:lnSpc>
            </a:pPr>
            <a:endParaRPr lang="es-ES_tradnl" sz="1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31813" lvl="2" indent="-258763" algn="just" eaLnBrk="0" hangingPunct="0"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Diseño de matrices: desarrollo estructura del modelo</a:t>
            </a:r>
          </a:p>
          <a:p>
            <a:pPr marL="531813" lvl="2" indent="-258763" algn="just" eaLnBrk="0" hangingPunct="0"/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    y diseño de los instrumentos de evaluación,</a:t>
            </a:r>
          </a:p>
          <a:p>
            <a:pPr marL="531813" lvl="2" indent="-258763" algn="just" eaLnBrk="0" hangingPunct="0"/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    procesamiento de información y resultados</a:t>
            </a:r>
          </a:p>
          <a:p>
            <a:pPr marL="531813" lvl="2" indent="-258763" algn="just" eaLnBrk="0" hangingPunct="0"/>
            <a:endParaRPr lang="es-ES_tradnl" sz="1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31813" lvl="2" indent="-258763" algn="just" eaLnBrk="0" hangingPunct="0"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Aplicación de los instrumentos de evaluación:</a:t>
            </a:r>
          </a:p>
          <a:p>
            <a:pPr marL="531813" lvl="2" indent="-258763" algn="just" eaLnBrk="0" hangingPunct="0"/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     cuestionarios y guías de entrevista</a:t>
            </a:r>
          </a:p>
          <a:p>
            <a:pPr marL="531813" lvl="2" indent="-258763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Procesamiento de información y resultados</a:t>
            </a:r>
          </a:p>
          <a:p>
            <a:pPr lvl="2" indent="-287338" algn="just" eaLnBrk="0" hangingPunct="0"/>
            <a:endParaRPr lang="es-ES_tradnl" sz="800" b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7 Flecha derecha">
            <a:hlinkClick r:id="rId2" action="ppaction://hlinksldjump"/>
          </p:cNvPr>
          <p:cNvSpPr/>
          <p:nvPr/>
        </p:nvSpPr>
        <p:spPr bwMode="auto">
          <a:xfrm>
            <a:off x="8100392" y="1700808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8 Flecha derecha">
            <a:hlinkClick r:id="rId3" action="ppaction://hlinksldjump"/>
          </p:cNvPr>
          <p:cNvSpPr/>
          <p:nvPr/>
        </p:nvSpPr>
        <p:spPr bwMode="auto">
          <a:xfrm>
            <a:off x="8100392" y="2276872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9 Flecha derecha">
            <a:hlinkClick r:id="rId4" action="ppaction://hlinksldjump"/>
          </p:cNvPr>
          <p:cNvSpPr/>
          <p:nvPr/>
        </p:nvSpPr>
        <p:spPr bwMode="auto">
          <a:xfrm>
            <a:off x="8100392" y="3429000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10 Flecha derecha">
            <a:hlinkClick r:id="rId5" action="ppaction://hlinksldjump"/>
          </p:cNvPr>
          <p:cNvSpPr/>
          <p:nvPr/>
        </p:nvSpPr>
        <p:spPr bwMode="auto">
          <a:xfrm>
            <a:off x="8100392" y="4365104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RESULTADOS DE LA EVALUACIÓN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C" sz="2400" b="1" dirty="0" smtClean="0">
                <a:solidFill>
                  <a:srgbClr val="FFFF00"/>
                </a:solidFill>
                <a:latin typeface="Calibri" pitchFamily="34" charset="0"/>
              </a:rPr>
              <a:t>MODELO MALCOLM BALDRIGE</a:t>
            </a:r>
            <a:endParaRPr lang="es-EC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611560" y="1196752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Anillo"/>
          <p:cNvSpPr/>
          <p:nvPr/>
        </p:nvSpPr>
        <p:spPr bwMode="auto">
          <a:xfrm>
            <a:off x="5580112" y="2492896"/>
            <a:ext cx="1368152" cy="1440160"/>
          </a:xfrm>
          <a:prstGeom prst="donut">
            <a:avLst>
              <a:gd name="adj" fmla="val 541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4 Anillo"/>
          <p:cNvSpPr/>
          <p:nvPr/>
        </p:nvSpPr>
        <p:spPr bwMode="auto">
          <a:xfrm>
            <a:off x="6948264" y="2420888"/>
            <a:ext cx="1080120" cy="1080120"/>
          </a:xfrm>
          <a:prstGeom prst="donut">
            <a:avLst>
              <a:gd name="adj" fmla="val 541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483768" y="1052736"/>
          <a:ext cx="42484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1196752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Anillo"/>
          <p:cNvSpPr/>
          <p:nvPr/>
        </p:nvSpPr>
        <p:spPr bwMode="auto">
          <a:xfrm>
            <a:off x="1907704" y="1556792"/>
            <a:ext cx="720080" cy="720080"/>
          </a:xfrm>
          <a:prstGeom prst="donut">
            <a:avLst>
              <a:gd name="adj" fmla="val 541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4 Anillo"/>
          <p:cNvSpPr/>
          <p:nvPr/>
        </p:nvSpPr>
        <p:spPr bwMode="auto">
          <a:xfrm>
            <a:off x="6804248" y="2852936"/>
            <a:ext cx="648072" cy="648072"/>
          </a:xfrm>
          <a:prstGeom prst="donut">
            <a:avLst>
              <a:gd name="adj" fmla="val 541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437112"/>
            <a:ext cx="3201616" cy="678284"/>
          </a:xfrm>
        </p:spPr>
        <p:txBody>
          <a:bodyPr/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ANTECEDENTES 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995936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283968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572000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/>
        </p:nvGraphicFramePr>
        <p:xfrm>
          <a:off x="2627784" y="1700808"/>
          <a:ext cx="400533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64704"/>
            <a:ext cx="2160240" cy="5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555553" cy="55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nillo"/>
          <p:cNvSpPr/>
          <p:nvPr/>
        </p:nvSpPr>
        <p:spPr bwMode="auto">
          <a:xfrm>
            <a:off x="611560" y="3933056"/>
            <a:ext cx="5976664" cy="1872208"/>
          </a:xfrm>
          <a:prstGeom prst="donut">
            <a:avLst>
              <a:gd name="adj" fmla="val 270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531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810128" cy="1362075"/>
          </a:xfrm>
        </p:spPr>
        <p:txBody>
          <a:bodyPr/>
          <a:lstStyle/>
          <a:p>
            <a:r>
              <a:rPr lang="es-EC" sz="2800" dirty="0" smtClean="0">
                <a:solidFill>
                  <a:srgbClr val="FFFF00"/>
                </a:solidFill>
                <a:latin typeface="Calibri" pitchFamily="34" charset="0"/>
              </a:rPr>
              <a:t>ANÁLISIS</a:t>
            </a:r>
            <a:br>
              <a:rPr lang="es-EC" sz="28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es-EC" sz="2800" dirty="0" smtClean="0">
                <a:solidFill>
                  <a:srgbClr val="FFFF00"/>
                </a:solidFill>
                <a:latin typeface="Calibri" pitchFamily="34" charset="0"/>
              </a:rPr>
              <a:t>IDENTIFICACIÓN DE OPORTUNIDADES DE MEJORA </a:t>
            </a:r>
            <a:endParaRPr lang="es-EC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894205"/>
            <a:ext cx="8964487" cy="491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810128" cy="1362075"/>
          </a:xfrm>
        </p:spPr>
        <p:txBody>
          <a:bodyPr/>
          <a:lstStyle/>
          <a:p>
            <a:r>
              <a:rPr lang="es-EC" sz="28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s-EC" sz="28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es-EC" sz="2800" dirty="0" smtClean="0">
                <a:solidFill>
                  <a:srgbClr val="FFFF00"/>
                </a:solidFill>
                <a:latin typeface="Calibri" pitchFamily="34" charset="0"/>
              </a:rPr>
              <a:t>PRIORIZACIÓN DE ACCIONES DE MEJORA </a:t>
            </a:r>
            <a:endParaRPr lang="es-EC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847725"/>
            <a:ext cx="8829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66788"/>
            <a:ext cx="8858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810128" cy="1362075"/>
          </a:xfrm>
        </p:spPr>
        <p:txBody>
          <a:bodyPr/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PROPUESTA DE MEJORA INSTITUCIONAL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2400" b="1" dirty="0" smtClean="0">
                <a:solidFill>
                  <a:srgbClr val="FFFF00"/>
                </a:solidFill>
                <a:latin typeface="Calibri" pitchFamily="34" charset="0"/>
              </a:rPr>
              <a:t>SEGUNDA ETAPA</a:t>
            </a:r>
            <a:endParaRPr lang="es-EC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9573"/>
            <a:ext cx="5108599" cy="56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3068960"/>
            <a:ext cx="8640960" cy="3785652"/>
          </a:xfrm>
          <a:prstGeom prst="rect">
            <a:avLst/>
          </a:prstGeom>
          <a:solidFill>
            <a:srgbClr val="0C519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Líder del Sistema Nacional de Educación superior – proyectos de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mejora continua - Acreditación categoría “A” CONEA, enero 2010.</a:t>
            </a:r>
          </a:p>
          <a:p>
            <a:pPr algn="just" eaLnBrk="0" hangingPunct="0"/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Fase final acreditación institucional y aplicando acciones acreditación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de Programas de grado y posgrado – CEAACES.</a:t>
            </a:r>
          </a:p>
          <a:p>
            <a:pPr algn="just" eaLnBrk="0" hangingPunct="0"/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Ha iniciado la preparación para la acreditación internacional, pero la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mejora continua ha sido independiente y carece de enfoque sistémico.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Exige una respuesta institucional sistémica, motivó Evaluar el nivel 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de desempeño ESPE / parámetros internacionales – Propuesta de 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mejora – superar estándares hacia la calidad y excelencia.</a:t>
            </a:r>
          </a:p>
          <a:p>
            <a:pPr algn="just" eaLnBrk="0" hangingPunct="0"/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ESPE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1650262" cy="165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981075"/>
            <a:ext cx="8964488" cy="46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908720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437112"/>
            <a:ext cx="7056784" cy="678284"/>
          </a:xfrm>
        </p:spPr>
        <p:txBody>
          <a:bodyPr/>
          <a:lstStyle/>
          <a:p>
            <a:r>
              <a:rPr lang="es-EC" sz="3200" dirty="0" smtClean="0">
                <a:solidFill>
                  <a:srgbClr val="FFFF00"/>
                </a:solidFill>
                <a:latin typeface="Calibri" pitchFamily="34" charset="0"/>
              </a:rPr>
              <a:t>CONCLUSIONES y recomendaciones </a:t>
            </a:r>
            <a:endParaRPr lang="es-EC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7452320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7668344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884368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620688"/>
            <a:ext cx="2232248" cy="43204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CONCLUSIONES</a:t>
            </a:r>
            <a:endParaRPr lang="es-ES_tradnl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1340768"/>
            <a:ext cx="8640960" cy="5170646"/>
          </a:xfrm>
          <a:prstGeom prst="rect">
            <a:avLst/>
          </a:prstGeom>
          <a:solidFill>
            <a:srgbClr val="D9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La metodología fue sistémica en lugar de procedimientos individuales.</a:t>
            </a:r>
          </a:p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Se realizó la evaluación del nivel de desempeño – Modelo M. Baldrige</a:t>
            </a:r>
          </a:p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La ESPE alcanzó solamente un nivel de desempeño “Bueno”  582,44/1000</a:t>
            </a:r>
          </a:p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Análisis de resultados y se identificaron oportunidades de mejora</a:t>
            </a:r>
          </a:p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De la estructura Malcolm Baldrige – diseño de matrices e instrumentos</a:t>
            </a:r>
          </a:p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Se obtuvo el criterio de la comunidad politécnica a cerca del estado actual de la institución y del nivel de cumplimiento de los requisitos.</a:t>
            </a:r>
          </a:p>
          <a:p>
            <a:pPr marL="531813" indent="-354013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 smtClean="0">
                <a:solidFill>
                  <a:srgbClr val="000099"/>
                </a:solidFill>
                <a:latin typeface="Calibri" pitchFamily="34" charset="0"/>
              </a:rPr>
              <a:t>La Propuesta de Mejora presenta la transición de las oportunidades de mejora hacia acciones y proyectos encaminados en mejorar el estado actual, superar los actuales estándares y lograr la calidad y excelencia en el desempeño</a:t>
            </a: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2808312" cy="43204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b="1" dirty="0" smtClean="0">
                <a:solidFill>
                  <a:srgbClr val="000099"/>
                </a:solidFill>
                <a:latin typeface="Calibri" pitchFamily="34" charset="0"/>
              </a:rPr>
              <a:t>RECOMENDACIONES</a:t>
            </a:r>
            <a:endParaRPr lang="es-ES_tradnl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940738"/>
            <a:ext cx="8640960" cy="5584606"/>
          </a:xfrm>
          <a:prstGeom prst="rect">
            <a:avLst/>
          </a:prstGeom>
          <a:solidFill>
            <a:srgbClr val="D9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Aplicar en la ESPE la propuesta de mejora como una de las soluciones para </a:t>
            </a:r>
          </a:p>
          <a:p>
            <a:pPr marL="355600" indent="-355600" eaLnBrk="0" hangingPunct="0">
              <a:lnSpc>
                <a:spcPct val="150000"/>
              </a:lnSpc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      superar los actuales estándares y lograr la calidad y excelencia.</a:t>
            </a:r>
          </a:p>
          <a:p>
            <a:pPr marL="355600" indent="-35560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En complemento a esta propuesta, para las 18 oportunidades de mejora que no resultaron en el grupo priorizado, se recomienda la siguientes acciones:</a:t>
            </a:r>
          </a:p>
          <a:p>
            <a:pPr marL="1077913" lvl="2" indent="-354013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Sistema de Gestión del Talento Humano: desarrollo, formación, </a:t>
            </a:r>
          </a:p>
          <a:p>
            <a:pPr marL="1077913" lvl="2" indent="-354013" eaLnBrk="0" hangingPunct="0">
              <a:lnSpc>
                <a:spcPct val="150000"/>
              </a:lnSpc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       innovación, bienestar, competencias, evaluación, progresión de c.</a:t>
            </a:r>
          </a:p>
          <a:p>
            <a:pPr marL="1077913" lvl="2" indent="-354013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Eventos de integración, comunicación, cultura evaluación y mejora.</a:t>
            </a:r>
          </a:p>
          <a:p>
            <a:pPr marL="1077913" lvl="2" indent="-354013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Actualizar la reglamentación, planes  y políticas institucionales</a:t>
            </a:r>
          </a:p>
          <a:p>
            <a:pPr marL="1077913" lvl="2" indent="-354013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Actualizar, mejorar y cumplir los procesos del SGC - satisfacción</a:t>
            </a:r>
          </a:p>
          <a:p>
            <a:pPr marL="1077913" lvl="2" indent="-354013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Evaluar la satisfacción del cliente</a:t>
            </a:r>
          </a:p>
          <a:p>
            <a:pPr marL="355600" indent="-35560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Conformar grupos de trabajo multidisciplinarios para los ítems de resultado</a:t>
            </a:r>
          </a:p>
          <a:p>
            <a:pPr marL="355600" indent="-355600" eaLnBrk="0" hangingPunct="0">
              <a:lnSpc>
                <a:spcPct val="150000"/>
              </a:lnSpc>
            </a:pPr>
            <a:r>
              <a:rPr lang="es-ES_tradnl" sz="2000" b="1" dirty="0" smtClean="0">
                <a:solidFill>
                  <a:srgbClr val="000099"/>
                </a:solidFill>
                <a:latin typeface="Calibri" pitchFamily="34" charset="0"/>
              </a:rPr>
              <a:t>       de desempeño “Bueno”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67744" y="2852936"/>
            <a:ext cx="4536504" cy="936104"/>
          </a:xfrm>
          <a:prstGeom prst="rect">
            <a:avLst/>
          </a:prstGeom>
          <a:solidFill>
            <a:srgbClr val="00B05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000" b="1" dirty="0" smtClean="0">
                <a:solidFill>
                  <a:srgbClr val="FFFF00"/>
                </a:solidFill>
              </a:rPr>
              <a:t>MUCHAS GRACIAS</a:t>
            </a:r>
            <a:endParaRPr lang="es-ES_tradnl" sz="3000" b="1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475656" y="499179"/>
          <a:ext cx="6408712" cy="5954157"/>
        </p:xfrm>
        <a:graphic>
          <a:graphicData uri="http://schemas.openxmlformats.org/drawingml/2006/table">
            <a:tbl>
              <a:tblPr/>
              <a:tblGrid>
                <a:gridCol w="1105273"/>
                <a:gridCol w="3756213"/>
                <a:gridCol w="1547226"/>
              </a:tblGrid>
              <a:tr h="4208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CALCULO DE LA MUESTRA DE DOCENTES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Población (Diciembre 2011)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1133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∏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Desviación estándar de la población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Niveles de confianza 95%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Límite de error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Tamaño de la muestra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287,076087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739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A UTILIZAR  = 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1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CALCULO DE LA MUESTRA DE ESTUDIANTES PRESENCIALES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Población (Diciembre 2011)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8700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Desviación estándar de la población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Niveles de confianza 95%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Límite de error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Tamaño de la muestra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367,954765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47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A UTILIZAR  =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370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0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CALCULO DE LA MUESTRA DE ADMINISTRATIVOS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Población (Diciembre 2011)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780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Desviación estándar de la población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Niveles de confianza 95%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Límite de error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Tamaño de la muestra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257,61271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932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A UTILIZAR  =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021" marR="3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2 Flecha curvada hacia la derecha">
            <a:hlinkClick r:id="rId2" action="ppaction://hlinksldjump"/>
          </p:cNvPr>
          <p:cNvSpPr/>
          <p:nvPr/>
        </p:nvSpPr>
        <p:spPr bwMode="auto">
          <a:xfrm>
            <a:off x="395536" y="6309320"/>
            <a:ext cx="360040" cy="3600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051720" y="2060848"/>
          <a:ext cx="5104472" cy="1571357"/>
        </p:xfrm>
        <a:graphic>
          <a:graphicData uri="http://schemas.openxmlformats.org/drawingml/2006/table">
            <a:tbl>
              <a:tblPr/>
              <a:tblGrid>
                <a:gridCol w="2403309"/>
                <a:gridCol w="2701163"/>
              </a:tblGrid>
              <a:tr h="50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TÉCNICA</a:t>
                      </a:r>
                      <a:endParaRPr lang="es-EC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INSTRUMENTO</a:t>
                      </a:r>
                      <a:endParaRPr lang="es-EC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Entrevista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Guía de entrevista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D"/>
                    </a:solidFill>
                  </a:tcPr>
                </a:tc>
              </a:tr>
              <a:tr h="35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Encuesta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Cuestionario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D"/>
                    </a:solidFill>
                  </a:tcPr>
                </a:tc>
              </a:tr>
              <a:tr h="35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</a:rPr>
                        <a:t>Observación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</a:rPr>
                        <a:t>Lista de verificación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D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curvada hacia la derecha">
            <a:hlinkClick r:id="rId2" action="ppaction://hlinksldjump"/>
          </p:cNvPr>
          <p:cNvSpPr/>
          <p:nvPr/>
        </p:nvSpPr>
        <p:spPr bwMode="auto">
          <a:xfrm>
            <a:off x="395536" y="6309320"/>
            <a:ext cx="360040" cy="3600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62014"/>
            <a:ext cx="9144000" cy="49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5363"/>
            <a:ext cx="9144000" cy="43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437112"/>
            <a:ext cx="2880320" cy="678284"/>
          </a:xfrm>
        </p:spPr>
        <p:txBody>
          <a:bodyPr/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MARCO LEGAL 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563888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3851920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139952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9440"/>
            <a:ext cx="9144000" cy="40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curvada hacia la derecha">
            <a:hlinkClick r:id="rId3" action="ppaction://hlinksldjump"/>
          </p:cNvPr>
          <p:cNvSpPr/>
          <p:nvPr/>
        </p:nvSpPr>
        <p:spPr bwMode="auto">
          <a:xfrm>
            <a:off x="395536" y="6309320"/>
            <a:ext cx="360040" cy="3600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654" y="404664"/>
            <a:ext cx="64607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86861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derecha">
            <a:hlinkClick r:id="rId3" action="ppaction://hlinkfile"/>
          </p:cNvPr>
          <p:cNvSpPr/>
          <p:nvPr/>
        </p:nvSpPr>
        <p:spPr bwMode="auto">
          <a:xfrm>
            <a:off x="7956376" y="3068960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4 Flecha curvada hacia la derecha">
            <a:hlinkClick r:id="rId4" action="ppaction://hlinksldjump"/>
          </p:cNvPr>
          <p:cNvSpPr/>
          <p:nvPr/>
        </p:nvSpPr>
        <p:spPr bwMode="auto">
          <a:xfrm>
            <a:off x="395536" y="6309320"/>
            <a:ext cx="360040" cy="3600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2348880"/>
            <a:ext cx="8208912" cy="4154984"/>
          </a:xfrm>
          <a:prstGeom prst="rect">
            <a:avLst/>
          </a:prstGeom>
          <a:solidFill>
            <a:srgbClr val="0C519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Asamblea constituyente, Julio-08 – expide Mandato 14 que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reforma la LOES y establece que el CONEA informe sobre nivel de 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desempeño institucional IES, para garantizar su calidad.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LOES, Octubre-10 Art. 93 – Principio de calidad “… búsqueda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constante de la excelencia, trabajo óptimo, transferencia del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conocimiento, autocrítica, crítica externa y mejora permanente…”</a:t>
            </a:r>
          </a:p>
          <a:p>
            <a:pPr algn="just" eaLnBrk="0" hangingPunct="0"/>
            <a:endParaRPr lang="es-ES_tradnl" sz="2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LOES Art. 94 Evaluación de calidad “…determina condiciones de la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institución – recopilación sistemática de información, emite un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diagnóstico analizando sus componentes, resultados sirvan para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reformar y mejorar el programa o la institución…”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3404"/>
            <a:ext cx="1656184" cy="16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437112"/>
            <a:ext cx="4176464" cy="678284"/>
          </a:xfrm>
        </p:spPr>
        <p:txBody>
          <a:bodyPr/>
          <a:lstStyle/>
          <a:p>
            <a:r>
              <a:rPr lang="es-EC" sz="3400" dirty="0" smtClean="0">
                <a:solidFill>
                  <a:srgbClr val="FFFF00"/>
                </a:solidFill>
                <a:latin typeface="Calibri" pitchFamily="34" charset="0"/>
              </a:rPr>
              <a:t>MARCO CONCEPTUAL </a:t>
            </a:r>
            <a:endParaRPr lang="es-EC" sz="3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32040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220072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5508104" y="4437112"/>
            <a:ext cx="288032" cy="6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400" b="1" kern="0" cap="all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.</a:t>
            </a:r>
            <a:r>
              <a:rPr kumimoji="0" lang="es-EC" sz="3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s-EC" sz="3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620688"/>
            <a:ext cx="8496944" cy="5786199"/>
          </a:xfrm>
          <a:prstGeom prst="rect">
            <a:avLst/>
          </a:prstGeom>
          <a:solidFill>
            <a:srgbClr val="0C519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200" b="1" u="sng" dirty="0" smtClean="0">
                <a:solidFill>
                  <a:schemeClr val="bg1"/>
                </a:solidFill>
                <a:latin typeface="Calibri" pitchFamily="34" charset="0"/>
              </a:rPr>
              <a:t>Evaluación de la calidad</a:t>
            </a: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– se realiza a todos los elementos de una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organización: inter-aprendizaje, investigación, vinculación, gestión,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servicios, infraestructura, </a:t>
            </a:r>
            <a:r>
              <a:rPr lang="es-ES_tradnl" sz="2200" b="1" dirty="0" err="1" smtClean="0">
                <a:solidFill>
                  <a:schemeClr val="bg1"/>
                </a:solidFill>
                <a:latin typeface="Calibri" pitchFamily="34" charset="0"/>
              </a:rPr>
              <a:t>TICs</a:t>
            </a: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. – Satisfacción del cliente. 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Proceso permanente, interpretativo y educativo, que transforma y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mejora la institución.</a:t>
            </a:r>
          </a:p>
          <a:p>
            <a:pPr algn="just" eaLnBrk="0" hangingPunct="0"/>
            <a:endParaRPr lang="es-ES_tradnl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_tradnl" sz="2200" b="1" u="sng" dirty="0" smtClean="0">
                <a:solidFill>
                  <a:schemeClr val="bg1"/>
                </a:solidFill>
                <a:latin typeface="Calibri" pitchFamily="34" charset="0"/>
              </a:rPr>
              <a:t>Acreditación</a:t>
            </a:r>
          </a:p>
          <a:p>
            <a:pPr algn="just" eaLnBrk="0" hangingPunct="0"/>
            <a:r>
              <a:rPr lang="es-ES_tradnl" sz="1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Propuesta CONEA: Autoevaluación institucional, funciones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sustantivas: Docencia, investigación, vinculación y gestión. 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Estructura: Funciones, ámbitos, características, estándares e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indicadores. Evaluación externa – proyectos de mejora institucional.  </a:t>
            </a:r>
          </a:p>
          <a:p>
            <a:pPr algn="just" eaLnBrk="0" hangingPunct="0"/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 Mandato 14: Es una validación, vigencia quinquenal, CEAACES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 certifica la calidad IES, previa una evaluación. Criterios: excelencia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 en el desempeño docencia y aprendizaje, pertinencia investigación y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 eficiencia en la gestión.  Estructura: criterios, sub criterios,</a:t>
            </a:r>
          </a:p>
          <a:p>
            <a:pPr algn="just" eaLnBrk="0" hangingPunct="0"/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   estándares e indicadores.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8" y="1556792"/>
            <a:ext cx="8496944" cy="4985980"/>
          </a:xfrm>
          <a:prstGeom prst="rect">
            <a:avLst/>
          </a:prstGeom>
          <a:solidFill>
            <a:srgbClr val="0C519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Courier New" pitchFamily="49" charset="0"/>
              <a:buChar char="o"/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_tradnl" sz="2200" b="1" u="sng" dirty="0" smtClean="0">
                <a:solidFill>
                  <a:schemeClr val="bg1"/>
                </a:solidFill>
                <a:latin typeface="Calibri" pitchFamily="34" charset="0"/>
              </a:rPr>
              <a:t>Modelo Malcolm Baldrige</a:t>
            </a: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804863" lvl="2" indent="-273050" algn="just" eaLnBrk="0" hangingPunct="0">
              <a:buFont typeface="Wingdings" pitchFamily="2" charset="2"/>
              <a:buChar char="§"/>
              <a:tabLst>
                <a:tab pos="804863" algn="l"/>
              </a:tabLst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USA – evalúa excelencia en el desempeño de organizaciones y entrega anualmente un premio (</a:t>
            </a:r>
            <a:r>
              <a:rPr lang="es-ES_tradnl" sz="2200" b="1" dirty="0" err="1" smtClean="0">
                <a:solidFill>
                  <a:schemeClr val="bg1"/>
                </a:solidFill>
                <a:latin typeface="Calibri" pitchFamily="34" charset="0"/>
              </a:rPr>
              <a:t>Award</a:t>
            </a: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) a la mas alta calificación</a:t>
            </a:r>
          </a:p>
          <a:p>
            <a:pPr marL="804863" lvl="2" indent="-273050" algn="just" eaLnBrk="0" hangingPunct="0">
              <a:tabLst>
                <a:tab pos="804863" algn="l"/>
              </a:tabLst>
            </a:pPr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804863" lvl="2" indent="-273050" algn="just" eaLnBrk="0" hangingPunct="0">
              <a:buFont typeface="Wingdings" pitchFamily="2" charset="2"/>
              <a:buChar char="§"/>
              <a:tabLst>
                <a:tab pos="804863" algn="l"/>
              </a:tabLst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Varios criterios: Educación, salud, manufactura, servicios, empresas de negocios y organizaciones sin fines de lucro.</a:t>
            </a:r>
          </a:p>
          <a:p>
            <a:pPr marL="804863" lvl="2" indent="-273050" algn="just" eaLnBrk="0" hangingPunct="0">
              <a:tabLst>
                <a:tab pos="804863" algn="l"/>
              </a:tabLst>
            </a:pPr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804863" lvl="2" indent="-273050" algn="just" eaLnBrk="0" hangingPunct="0">
              <a:buFont typeface="Wingdings" pitchFamily="2" charset="2"/>
              <a:buChar char="§"/>
              <a:tabLst>
                <a:tab pos="804863" algn="l"/>
              </a:tabLst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Selección: adaptabilidad ambiente educativo, enfoque en los resultados del aprendizaje, satisfacción del cliente, las operaciones y procesos, y una metodología sistémica.</a:t>
            </a:r>
          </a:p>
          <a:p>
            <a:pPr marL="804863" lvl="2" indent="-273050" algn="just" eaLnBrk="0" hangingPunct="0">
              <a:tabLst>
                <a:tab pos="804863" algn="l"/>
              </a:tabLst>
            </a:pPr>
            <a:endParaRPr lang="es-ES_tradnl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804863" lvl="2" indent="-273050" algn="just" eaLnBrk="0" hangingPunct="0">
              <a:buFont typeface="Wingdings" pitchFamily="2" charset="2"/>
              <a:buChar char="§"/>
              <a:tabLst>
                <a:tab pos="804863" algn="l"/>
              </a:tabLst>
            </a:pPr>
            <a:r>
              <a:rPr lang="es-ES_tradnl" sz="2200" b="1" dirty="0" smtClean="0">
                <a:solidFill>
                  <a:schemeClr val="bg1"/>
                </a:solidFill>
                <a:latin typeface="Calibri" pitchFamily="34" charset="0"/>
              </a:rPr>
              <a:t>Está construido sobre la base de Valores esenciales y conceptos: liderazgo visionario, excelencia centrada en el estudiante, aprendizaje, agilidad, innovación, acciones, valor, resultados, perspectiva de sistemas y responsabilidad social.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1043608" cy="13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965" y="849213"/>
            <a:ext cx="6424395" cy="51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17178</TotalTime>
  <Words>1163</Words>
  <Application>Microsoft Office PowerPoint</Application>
  <PresentationFormat>Presentación en pantalla (4:3)</PresentationFormat>
  <Paragraphs>211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Diapositiva 1</vt:lpstr>
      <vt:lpstr>ANTECEDENTES </vt:lpstr>
      <vt:lpstr>Diapositiva 3</vt:lpstr>
      <vt:lpstr>MARCO LEGAL </vt:lpstr>
      <vt:lpstr>Diapositiva 5</vt:lpstr>
      <vt:lpstr>MARCO CONCEPTUAL </vt:lpstr>
      <vt:lpstr>Diapositiva 7</vt:lpstr>
      <vt:lpstr>Diapositiva 8</vt:lpstr>
      <vt:lpstr>Diapositiva 9</vt:lpstr>
      <vt:lpstr>Diapositiva 10</vt:lpstr>
      <vt:lpstr>Diapositiva 11</vt:lpstr>
      <vt:lpstr>OBJETIVOS </vt:lpstr>
      <vt:lpstr>Diapositiva 13</vt:lpstr>
      <vt:lpstr>EVALUACIÓN DEL DESEMPEÑO DE LA ESPE</vt:lpstr>
      <vt:lpstr>Diapositiva 15</vt:lpstr>
      <vt:lpstr>RESULTADOS DE LA EVALUACIÓN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ANÁLISIS IDENTIFICACIÓN DE OPORTUNIDADES DE MEJORA </vt:lpstr>
      <vt:lpstr>Diapositiva 24</vt:lpstr>
      <vt:lpstr> PRIORIZACIÓN DE ACCIONES DE MEJORA </vt:lpstr>
      <vt:lpstr>Diapositiva 26</vt:lpstr>
      <vt:lpstr>Diapositiva 27</vt:lpstr>
      <vt:lpstr>PROPUESTA DE MEJORA INSTITUCIONAL</vt:lpstr>
      <vt:lpstr>Diapositiva 29</vt:lpstr>
      <vt:lpstr>Diapositiva 30</vt:lpstr>
      <vt:lpstr>Diapositiva 31</vt:lpstr>
      <vt:lpstr>CONCLUSIONES y recomendaciones 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ORGANIZACION Y SISTEMAS</dc:creator>
  <cp:lastModifiedBy>SGC JRP</cp:lastModifiedBy>
  <cp:revision>411</cp:revision>
  <cp:lastPrinted>2000-05-23T17:44:22Z</cp:lastPrinted>
  <dcterms:created xsi:type="dcterms:W3CDTF">2000-05-05T11:53:58Z</dcterms:created>
  <dcterms:modified xsi:type="dcterms:W3CDTF">2013-09-06T20:57:00Z</dcterms:modified>
</cp:coreProperties>
</file>