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Default Extension="wdp" ContentType="image/vnd.ms-phot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42"/>
  </p:notesMasterIdLst>
  <p:sldIdLst>
    <p:sldId id="256" r:id="rId2"/>
    <p:sldId id="257" r:id="rId3"/>
    <p:sldId id="291" r:id="rId4"/>
    <p:sldId id="316" r:id="rId5"/>
    <p:sldId id="317" r:id="rId6"/>
    <p:sldId id="302" r:id="rId7"/>
    <p:sldId id="314" r:id="rId8"/>
    <p:sldId id="315" r:id="rId9"/>
    <p:sldId id="306" r:id="rId10"/>
    <p:sldId id="318" r:id="rId11"/>
    <p:sldId id="319" r:id="rId12"/>
    <p:sldId id="320" r:id="rId13"/>
    <p:sldId id="321" r:id="rId14"/>
    <p:sldId id="293" r:id="rId15"/>
    <p:sldId id="324" r:id="rId16"/>
    <p:sldId id="323" r:id="rId17"/>
    <p:sldId id="326" r:id="rId18"/>
    <p:sldId id="327" r:id="rId19"/>
    <p:sldId id="328" r:id="rId20"/>
    <p:sldId id="329" r:id="rId21"/>
    <p:sldId id="307" r:id="rId22"/>
    <p:sldId id="331" r:id="rId23"/>
    <p:sldId id="330" r:id="rId24"/>
    <p:sldId id="332" r:id="rId25"/>
    <p:sldId id="333" r:id="rId26"/>
    <p:sldId id="309" r:id="rId27"/>
    <p:sldId id="334" r:id="rId28"/>
    <p:sldId id="336" r:id="rId29"/>
    <p:sldId id="335" r:id="rId30"/>
    <p:sldId id="337" r:id="rId31"/>
    <p:sldId id="338" r:id="rId32"/>
    <p:sldId id="339" r:id="rId33"/>
    <p:sldId id="340" r:id="rId34"/>
    <p:sldId id="341" r:id="rId35"/>
    <p:sldId id="342" r:id="rId36"/>
    <p:sldId id="310" r:id="rId37"/>
    <p:sldId id="273" r:id="rId38"/>
    <p:sldId id="271" r:id="rId39"/>
    <p:sldId id="344" r:id="rId40"/>
    <p:sldId id="272" r:id="rId41"/>
  </p:sldIdLst>
  <p:sldSz cx="9144000" cy="6858000" type="screen4x3"/>
  <p:notesSz cx="6858000" cy="9144000"/>
  <p:defaultTextStyle>
    <a:defPPr>
      <a:defRPr lang="es-ES"/>
    </a:defPPr>
    <a:lvl1pPr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2386D"/>
    <a:srgbClr val="F4029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25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552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1E2289F-7D9E-4FCE-A03F-6992D0786910}" type="slidenum">
              <a:rPr lang="es-ES"/>
              <a:pPr/>
              <a:t>‹#›</a:t>
            </a:fld>
            <a:endParaRPr lang="es-ES"/>
          </a:p>
        </p:txBody>
      </p:sp>
    </p:spTree>
    <p:extLst>
      <p:ext uri="{BB962C8B-B14F-4D97-AF65-F5344CB8AC3E}">
        <p14:creationId xmlns="" xmlns:p14="http://schemas.microsoft.com/office/powerpoint/2010/main" val="9010426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5058" name="Group 2"/>
          <p:cNvGrpSpPr>
            <a:grpSpLocks/>
          </p:cNvGrpSpPr>
          <p:nvPr/>
        </p:nvGrpSpPr>
        <p:grpSpPr bwMode="auto">
          <a:xfrm>
            <a:off x="3175" y="4267200"/>
            <a:ext cx="9140825" cy="2590800"/>
            <a:chOff x="2" y="2688"/>
            <a:chExt cx="5758" cy="1632"/>
          </a:xfrm>
        </p:grpSpPr>
        <p:sp>
          <p:nvSpPr>
            <p:cNvPr id="45059"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grpSp>
          <p:nvGrpSpPr>
            <p:cNvPr id="45060" name="Group 4"/>
            <p:cNvGrpSpPr>
              <a:grpSpLocks/>
            </p:cNvGrpSpPr>
            <p:nvPr userDrawn="1"/>
          </p:nvGrpSpPr>
          <p:grpSpPr bwMode="auto">
            <a:xfrm>
              <a:off x="3528" y="3715"/>
              <a:ext cx="792" cy="521"/>
              <a:chOff x="3527" y="3715"/>
              <a:chExt cx="792" cy="521"/>
            </a:xfrm>
          </p:grpSpPr>
          <p:sp>
            <p:nvSpPr>
              <p:cNvPr id="45061"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62"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63"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64"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65"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66"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67"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68"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69"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70"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71"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grpSp>
        <p:grpSp>
          <p:nvGrpSpPr>
            <p:cNvPr id="45072" name="Group 16"/>
            <p:cNvGrpSpPr>
              <a:grpSpLocks/>
            </p:cNvGrpSpPr>
            <p:nvPr userDrawn="1"/>
          </p:nvGrpSpPr>
          <p:grpSpPr bwMode="auto">
            <a:xfrm>
              <a:off x="1776" y="3631"/>
              <a:ext cx="1626" cy="683"/>
              <a:chOff x="1776" y="3631"/>
              <a:chExt cx="1626" cy="683"/>
            </a:xfrm>
          </p:grpSpPr>
          <p:sp>
            <p:nvSpPr>
              <p:cNvPr id="45073"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74"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75"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76"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77"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78"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79"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80"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081"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82"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83"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84"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85"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86"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87"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88"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89"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90"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grpSp>
        <p:grpSp>
          <p:nvGrpSpPr>
            <p:cNvPr id="45091" name="Group 35"/>
            <p:cNvGrpSpPr>
              <a:grpSpLocks/>
            </p:cNvGrpSpPr>
            <p:nvPr userDrawn="1"/>
          </p:nvGrpSpPr>
          <p:grpSpPr bwMode="auto">
            <a:xfrm>
              <a:off x="4128" y="3360"/>
              <a:ext cx="1351" cy="821"/>
              <a:chOff x="4128" y="3360"/>
              <a:chExt cx="1351" cy="821"/>
            </a:xfrm>
          </p:grpSpPr>
          <p:sp>
            <p:nvSpPr>
              <p:cNvPr id="4509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9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9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9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9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9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9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09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0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0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0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0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10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10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10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10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10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grpSp>
        <p:grpSp>
          <p:nvGrpSpPr>
            <p:cNvPr id="45109" name="Group 53"/>
            <p:cNvGrpSpPr>
              <a:grpSpLocks/>
            </p:cNvGrpSpPr>
            <p:nvPr userDrawn="1"/>
          </p:nvGrpSpPr>
          <p:grpSpPr bwMode="auto">
            <a:xfrm>
              <a:off x="5280" y="3024"/>
              <a:ext cx="425" cy="258"/>
              <a:chOff x="5280" y="3024"/>
              <a:chExt cx="425" cy="258"/>
            </a:xfrm>
          </p:grpSpPr>
          <p:sp>
            <p:nvSpPr>
              <p:cNvPr id="451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51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grpSp>
            <p:nvGrpSpPr>
              <p:cNvPr id="45117" name="Group 61"/>
              <p:cNvGrpSpPr>
                <a:grpSpLocks/>
              </p:cNvGrpSpPr>
              <p:nvPr/>
            </p:nvGrpSpPr>
            <p:grpSpPr bwMode="auto">
              <a:xfrm>
                <a:off x="5381" y="3085"/>
                <a:ext cx="227" cy="132"/>
                <a:chOff x="5381" y="3085"/>
                <a:chExt cx="227" cy="132"/>
              </a:xfrm>
            </p:grpSpPr>
            <p:sp>
              <p:nvSpPr>
                <p:cNvPr id="451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1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1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51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grpSp>
        </p:grpSp>
      </p:grpSp>
      <p:sp>
        <p:nvSpPr>
          <p:cNvPr id="45122"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s-ES" noProof="0" smtClean="0"/>
              <a:t>Haga clic para cambiar el estilo de título	</a:t>
            </a:r>
          </a:p>
        </p:txBody>
      </p:sp>
      <p:sp>
        <p:nvSpPr>
          <p:cNvPr id="4512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s-ES" noProof="0" smtClean="0"/>
              <a:t>Haga clic para modificar el estilo de subtítulo del patrón</a:t>
            </a:r>
          </a:p>
        </p:txBody>
      </p:sp>
      <p:sp>
        <p:nvSpPr>
          <p:cNvPr id="45124" name="Rectangle 68"/>
          <p:cNvSpPr>
            <a:spLocks noGrp="1" noChangeArrowheads="1"/>
          </p:cNvSpPr>
          <p:nvPr>
            <p:ph type="dt" sz="quarter" idx="2"/>
          </p:nvPr>
        </p:nvSpPr>
        <p:spPr>
          <a:xfrm>
            <a:off x="457200" y="6248400"/>
            <a:ext cx="2133600" cy="457200"/>
          </a:xfrm>
        </p:spPr>
        <p:txBody>
          <a:bodyPr/>
          <a:lstStyle>
            <a:lvl1pPr>
              <a:defRPr/>
            </a:lvl1pPr>
          </a:lstStyle>
          <a:p>
            <a:endParaRPr lang="es-ES"/>
          </a:p>
        </p:txBody>
      </p:sp>
      <p:sp>
        <p:nvSpPr>
          <p:cNvPr id="45125" name="Rectangle 69"/>
          <p:cNvSpPr>
            <a:spLocks noGrp="1" noChangeArrowheads="1"/>
          </p:cNvSpPr>
          <p:nvPr>
            <p:ph type="ftr" sz="quarter" idx="3"/>
          </p:nvPr>
        </p:nvSpPr>
        <p:spPr>
          <a:xfrm>
            <a:off x="3124200" y="6248400"/>
            <a:ext cx="2895600" cy="457200"/>
          </a:xfrm>
        </p:spPr>
        <p:txBody>
          <a:bodyPr/>
          <a:lstStyle>
            <a:lvl1pPr>
              <a:defRPr/>
            </a:lvl1pPr>
          </a:lstStyle>
          <a:p>
            <a:endParaRPr lang="es-ES"/>
          </a:p>
        </p:txBody>
      </p:sp>
      <p:sp>
        <p:nvSpPr>
          <p:cNvPr id="45126" name="Rectangle 70"/>
          <p:cNvSpPr>
            <a:spLocks noGrp="1" noChangeArrowheads="1"/>
          </p:cNvSpPr>
          <p:nvPr>
            <p:ph type="sldNum" sz="quarter" idx="4"/>
          </p:nvPr>
        </p:nvSpPr>
        <p:spPr>
          <a:xfrm>
            <a:off x="6553200" y="6248400"/>
            <a:ext cx="2133600" cy="457200"/>
          </a:xfrm>
        </p:spPr>
        <p:txBody>
          <a:bodyPr/>
          <a:lstStyle>
            <a:lvl1pPr>
              <a:defRPr/>
            </a:lvl1pPr>
          </a:lstStyle>
          <a:p>
            <a:fld id="{90CA49AB-4A18-43E9-9032-FC79163A5807}" type="slidenum">
              <a:rPr lang="es-ES"/>
              <a:pPr/>
              <a:t>‹#›</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DC6FC2AE-2373-4601-8AFA-5C38CDDF6909}" type="slidenum">
              <a:rPr lang="es-ES"/>
              <a:pPr/>
              <a:t>‹#›</a:t>
            </a:fld>
            <a:endParaRPr lang="es-ES"/>
          </a:p>
        </p:txBody>
      </p:sp>
    </p:spTree>
    <p:extLst>
      <p:ext uri="{BB962C8B-B14F-4D97-AF65-F5344CB8AC3E}">
        <p14:creationId xmlns="" xmlns:p14="http://schemas.microsoft.com/office/powerpoint/2010/main" val="4930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4006BE59-38B5-45DD-AC5A-B95CA00BF65C}" type="slidenum">
              <a:rPr lang="es-ES"/>
              <a:pPr/>
              <a:t>‹#›</a:t>
            </a:fld>
            <a:endParaRPr lang="es-ES"/>
          </a:p>
        </p:txBody>
      </p:sp>
    </p:spTree>
    <p:extLst>
      <p:ext uri="{BB962C8B-B14F-4D97-AF65-F5344CB8AC3E}">
        <p14:creationId xmlns="" xmlns:p14="http://schemas.microsoft.com/office/powerpoint/2010/main" val="1638113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7813"/>
            <a:ext cx="8229600" cy="1139825"/>
          </a:xfrm>
        </p:spPr>
        <p:txBody>
          <a:bodyPr/>
          <a:lstStyle/>
          <a:p>
            <a:r>
              <a:rPr lang="es-ES" smtClean="0"/>
              <a:t>Haga clic para modificar el estilo de título del patrón</a:t>
            </a:r>
            <a:endParaRPr lang="es-EC"/>
          </a:p>
        </p:txBody>
      </p:sp>
      <p:sp>
        <p:nvSpPr>
          <p:cNvPr id="3" name="Marcador de texto 2"/>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a:xfrm>
            <a:off x="457200" y="6245225"/>
            <a:ext cx="2133600" cy="476250"/>
          </a:xfrm>
        </p:spPr>
        <p:txBody>
          <a:bodyPr/>
          <a:lstStyle>
            <a:lvl1pPr>
              <a:defRPr/>
            </a:lvl1pPr>
          </a:lstStyle>
          <a:p>
            <a:endParaRPr lang="es-ES"/>
          </a:p>
        </p:txBody>
      </p:sp>
      <p:sp>
        <p:nvSpPr>
          <p:cNvPr id="6" name="Marcador de pie de página 5"/>
          <p:cNvSpPr>
            <a:spLocks noGrp="1"/>
          </p:cNvSpPr>
          <p:nvPr>
            <p:ph type="ftr" sz="quarter" idx="11"/>
          </p:nvPr>
        </p:nvSpPr>
        <p:spPr>
          <a:xfrm>
            <a:off x="3124200" y="6245225"/>
            <a:ext cx="2895600" cy="476250"/>
          </a:xfrm>
        </p:spPr>
        <p:txBody>
          <a:bodyPr/>
          <a:lstStyle>
            <a:lvl1pPr>
              <a:defRPr/>
            </a:lvl1pPr>
          </a:lstStyle>
          <a:p>
            <a:endParaRPr lang="es-ES"/>
          </a:p>
        </p:txBody>
      </p:sp>
      <p:sp>
        <p:nvSpPr>
          <p:cNvPr id="7" name="Marcador de número de diapositiva 6"/>
          <p:cNvSpPr>
            <a:spLocks noGrp="1"/>
          </p:cNvSpPr>
          <p:nvPr>
            <p:ph type="sldNum" sz="quarter" idx="12"/>
          </p:nvPr>
        </p:nvSpPr>
        <p:spPr>
          <a:xfrm>
            <a:off x="6553200" y="6245225"/>
            <a:ext cx="2133600" cy="476250"/>
          </a:xfrm>
        </p:spPr>
        <p:txBody>
          <a:bodyPr/>
          <a:lstStyle>
            <a:lvl1pPr>
              <a:defRPr/>
            </a:lvl1pPr>
          </a:lstStyle>
          <a:p>
            <a:fld id="{B6E5FD5A-3850-40A0-82EA-0666A8B879EA}" type="slidenum">
              <a:rPr lang="es-ES"/>
              <a:pPr/>
              <a:t>‹#›</a:t>
            </a:fld>
            <a:endParaRPr lang="es-ES"/>
          </a:p>
        </p:txBody>
      </p:sp>
    </p:spTree>
    <p:extLst>
      <p:ext uri="{BB962C8B-B14F-4D97-AF65-F5344CB8AC3E}">
        <p14:creationId xmlns="" xmlns:p14="http://schemas.microsoft.com/office/powerpoint/2010/main" val="1974811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F63163E9-1C94-4CBD-89E2-1FA1466AF7A2}" type="slidenum">
              <a:rPr lang="es-ES"/>
              <a:pPr/>
              <a:t>‹#›</a:t>
            </a:fld>
            <a:endParaRPr lang="es-ES"/>
          </a:p>
        </p:txBody>
      </p:sp>
    </p:spTree>
    <p:extLst>
      <p:ext uri="{BB962C8B-B14F-4D97-AF65-F5344CB8AC3E}">
        <p14:creationId xmlns="" xmlns:p14="http://schemas.microsoft.com/office/powerpoint/2010/main" val="100466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FA8C2FAB-B650-42AC-9748-5B33C66BB044}" type="slidenum">
              <a:rPr lang="es-ES"/>
              <a:pPr/>
              <a:t>‹#›</a:t>
            </a:fld>
            <a:endParaRPr lang="es-ES"/>
          </a:p>
        </p:txBody>
      </p:sp>
    </p:spTree>
    <p:extLst>
      <p:ext uri="{BB962C8B-B14F-4D97-AF65-F5344CB8AC3E}">
        <p14:creationId xmlns="" xmlns:p14="http://schemas.microsoft.com/office/powerpoint/2010/main" val="87200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7A91B8D8-8444-4FB7-BFC3-330F55FD4CA2}" type="slidenum">
              <a:rPr lang="es-ES"/>
              <a:pPr/>
              <a:t>‹#›</a:t>
            </a:fld>
            <a:endParaRPr lang="es-ES"/>
          </a:p>
        </p:txBody>
      </p:sp>
    </p:spTree>
    <p:extLst>
      <p:ext uri="{BB962C8B-B14F-4D97-AF65-F5344CB8AC3E}">
        <p14:creationId xmlns="" xmlns:p14="http://schemas.microsoft.com/office/powerpoint/2010/main" val="195459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lvl1pPr>
              <a:defRPr/>
            </a:lvl1pPr>
          </a:lstStyle>
          <a:p>
            <a:endParaRPr lang="es-ES"/>
          </a:p>
        </p:txBody>
      </p:sp>
      <p:sp>
        <p:nvSpPr>
          <p:cNvPr id="8" name="Marcador de pie de página 7"/>
          <p:cNvSpPr>
            <a:spLocks noGrp="1"/>
          </p:cNvSpPr>
          <p:nvPr>
            <p:ph type="ftr" sz="quarter" idx="11"/>
          </p:nvPr>
        </p:nvSpPr>
        <p:spPr/>
        <p:txBody>
          <a:bodyPr/>
          <a:lstStyle>
            <a:lvl1pPr>
              <a:defRPr/>
            </a:lvl1pPr>
          </a:lstStyle>
          <a:p>
            <a:endParaRPr lang="es-ES"/>
          </a:p>
        </p:txBody>
      </p:sp>
      <p:sp>
        <p:nvSpPr>
          <p:cNvPr id="9" name="Marcador de número de diapositiva 8"/>
          <p:cNvSpPr>
            <a:spLocks noGrp="1"/>
          </p:cNvSpPr>
          <p:nvPr>
            <p:ph type="sldNum" sz="quarter" idx="12"/>
          </p:nvPr>
        </p:nvSpPr>
        <p:spPr/>
        <p:txBody>
          <a:bodyPr/>
          <a:lstStyle>
            <a:lvl1pPr>
              <a:defRPr/>
            </a:lvl1pPr>
          </a:lstStyle>
          <a:p>
            <a:fld id="{A5BFBFD2-5A9F-4A50-A57C-57F6D955AE0D}" type="slidenum">
              <a:rPr lang="es-ES"/>
              <a:pPr/>
              <a:t>‹#›</a:t>
            </a:fld>
            <a:endParaRPr lang="es-ES"/>
          </a:p>
        </p:txBody>
      </p:sp>
    </p:spTree>
    <p:extLst>
      <p:ext uri="{BB962C8B-B14F-4D97-AF65-F5344CB8AC3E}">
        <p14:creationId xmlns="" xmlns:p14="http://schemas.microsoft.com/office/powerpoint/2010/main" val="313553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lvl1pPr>
              <a:defRPr/>
            </a:lvl1pPr>
          </a:lstStyle>
          <a:p>
            <a:endParaRPr lang="es-ES"/>
          </a:p>
        </p:txBody>
      </p:sp>
      <p:sp>
        <p:nvSpPr>
          <p:cNvPr id="4" name="Marcador de pie de página 3"/>
          <p:cNvSpPr>
            <a:spLocks noGrp="1"/>
          </p:cNvSpPr>
          <p:nvPr>
            <p:ph type="ftr" sz="quarter" idx="11"/>
          </p:nvPr>
        </p:nvSpPr>
        <p:spPr/>
        <p:txBody>
          <a:bodyPr/>
          <a:lstStyle>
            <a:lvl1pPr>
              <a:defRPr/>
            </a:lvl1pPr>
          </a:lstStyle>
          <a:p>
            <a:endParaRPr lang="es-ES"/>
          </a:p>
        </p:txBody>
      </p:sp>
      <p:sp>
        <p:nvSpPr>
          <p:cNvPr id="5" name="Marcador de número de diapositiva 4"/>
          <p:cNvSpPr>
            <a:spLocks noGrp="1"/>
          </p:cNvSpPr>
          <p:nvPr>
            <p:ph type="sldNum" sz="quarter" idx="12"/>
          </p:nvPr>
        </p:nvSpPr>
        <p:spPr/>
        <p:txBody>
          <a:bodyPr/>
          <a:lstStyle>
            <a:lvl1pPr>
              <a:defRPr/>
            </a:lvl1pPr>
          </a:lstStyle>
          <a:p>
            <a:fld id="{8D3140D8-526E-4B2F-98B1-ABB5FBFFF0C5}" type="slidenum">
              <a:rPr lang="es-ES"/>
              <a:pPr/>
              <a:t>‹#›</a:t>
            </a:fld>
            <a:endParaRPr lang="es-ES"/>
          </a:p>
        </p:txBody>
      </p:sp>
    </p:spTree>
    <p:extLst>
      <p:ext uri="{BB962C8B-B14F-4D97-AF65-F5344CB8AC3E}">
        <p14:creationId xmlns="" xmlns:p14="http://schemas.microsoft.com/office/powerpoint/2010/main" val="312706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p>
        </p:txBody>
      </p:sp>
      <p:sp>
        <p:nvSpPr>
          <p:cNvPr id="3" name="Marcador de pie de página 2"/>
          <p:cNvSpPr>
            <a:spLocks noGrp="1"/>
          </p:cNvSpPr>
          <p:nvPr>
            <p:ph type="ftr" sz="quarter" idx="11"/>
          </p:nvPr>
        </p:nvSpPr>
        <p:spPr/>
        <p:txBody>
          <a:bodyPr/>
          <a:lstStyle>
            <a:lvl1pPr>
              <a:defRPr/>
            </a:lvl1pPr>
          </a:lstStyle>
          <a:p>
            <a:endParaRPr lang="es-ES"/>
          </a:p>
        </p:txBody>
      </p:sp>
      <p:sp>
        <p:nvSpPr>
          <p:cNvPr id="4" name="Marcador de número de diapositiva 3"/>
          <p:cNvSpPr>
            <a:spLocks noGrp="1"/>
          </p:cNvSpPr>
          <p:nvPr>
            <p:ph type="sldNum" sz="quarter" idx="12"/>
          </p:nvPr>
        </p:nvSpPr>
        <p:spPr/>
        <p:txBody>
          <a:bodyPr/>
          <a:lstStyle>
            <a:lvl1pPr>
              <a:defRPr/>
            </a:lvl1pPr>
          </a:lstStyle>
          <a:p>
            <a:fld id="{78FAEA97-F08B-4599-87B9-CE3189799434}" type="slidenum">
              <a:rPr lang="es-ES"/>
              <a:pPr/>
              <a:t>‹#›</a:t>
            </a:fld>
            <a:endParaRPr lang="es-ES"/>
          </a:p>
        </p:txBody>
      </p:sp>
    </p:spTree>
    <p:extLst>
      <p:ext uri="{BB962C8B-B14F-4D97-AF65-F5344CB8AC3E}">
        <p14:creationId xmlns="" xmlns:p14="http://schemas.microsoft.com/office/powerpoint/2010/main" val="2509293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602D371B-0660-429B-8F75-6770D046224E}" type="slidenum">
              <a:rPr lang="es-ES"/>
              <a:pPr/>
              <a:t>‹#›</a:t>
            </a:fld>
            <a:endParaRPr lang="es-ES"/>
          </a:p>
        </p:txBody>
      </p:sp>
    </p:spTree>
    <p:extLst>
      <p:ext uri="{BB962C8B-B14F-4D97-AF65-F5344CB8AC3E}">
        <p14:creationId xmlns="" xmlns:p14="http://schemas.microsoft.com/office/powerpoint/2010/main" val="86893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C7227E08-B96C-4E03-BF65-6F0D068CC58E}" type="slidenum">
              <a:rPr lang="es-ES"/>
              <a:pPr/>
              <a:t>‹#›</a:t>
            </a:fld>
            <a:endParaRPr lang="es-ES"/>
          </a:p>
        </p:txBody>
      </p:sp>
    </p:spTree>
    <p:extLst>
      <p:ext uri="{BB962C8B-B14F-4D97-AF65-F5344CB8AC3E}">
        <p14:creationId xmlns="" xmlns:p14="http://schemas.microsoft.com/office/powerpoint/2010/main" val="2694590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grpSp>
        <p:nvGrpSpPr>
          <p:cNvPr id="44035" name="Group 3"/>
          <p:cNvGrpSpPr>
            <a:grpSpLocks/>
          </p:cNvGrpSpPr>
          <p:nvPr/>
        </p:nvGrpSpPr>
        <p:grpSpPr bwMode="auto">
          <a:xfrm>
            <a:off x="3175" y="4267200"/>
            <a:ext cx="9140825" cy="2590800"/>
            <a:chOff x="2" y="2688"/>
            <a:chExt cx="5758" cy="1632"/>
          </a:xfrm>
        </p:grpSpPr>
        <p:sp>
          <p:nvSpPr>
            <p:cNvPr id="44036"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grpSp>
          <p:nvGrpSpPr>
            <p:cNvPr id="44037" name="Group 5"/>
            <p:cNvGrpSpPr>
              <a:grpSpLocks/>
            </p:cNvGrpSpPr>
            <p:nvPr userDrawn="1"/>
          </p:nvGrpSpPr>
          <p:grpSpPr bwMode="auto">
            <a:xfrm>
              <a:off x="3528" y="3715"/>
              <a:ext cx="792" cy="521"/>
              <a:chOff x="3527" y="3715"/>
              <a:chExt cx="792" cy="521"/>
            </a:xfrm>
          </p:grpSpPr>
          <p:sp>
            <p:nvSpPr>
              <p:cNvPr id="4403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3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4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4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4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43"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44"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45"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46"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47"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4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grpSp>
        <p:grpSp>
          <p:nvGrpSpPr>
            <p:cNvPr id="44049" name="Group 17"/>
            <p:cNvGrpSpPr>
              <a:grpSpLocks/>
            </p:cNvGrpSpPr>
            <p:nvPr userDrawn="1"/>
          </p:nvGrpSpPr>
          <p:grpSpPr bwMode="auto">
            <a:xfrm>
              <a:off x="1776" y="3631"/>
              <a:ext cx="1626" cy="683"/>
              <a:chOff x="1776" y="3631"/>
              <a:chExt cx="1626" cy="683"/>
            </a:xfrm>
          </p:grpSpPr>
          <p:sp>
            <p:nvSpPr>
              <p:cNvPr id="4405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5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5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5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5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5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5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5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58"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59"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60"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61"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62"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63"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64"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65"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66"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67"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grpSp>
        <p:grpSp>
          <p:nvGrpSpPr>
            <p:cNvPr id="44068" name="Group 36"/>
            <p:cNvGrpSpPr>
              <a:grpSpLocks/>
            </p:cNvGrpSpPr>
            <p:nvPr userDrawn="1"/>
          </p:nvGrpSpPr>
          <p:grpSpPr bwMode="auto">
            <a:xfrm>
              <a:off x="4128" y="3360"/>
              <a:ext cx="1351" cy="821"/>
              <a:chOff x="4128" y="3360"/>
              <a:chExt cx="1351" cy="821"/>
            </a:xfrm>
          </p:grpSpPr>
          <p:sp>
            <p:nvSpPr>
              <p:cNvPr id="44069"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0"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1"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2"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3"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4"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5"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6"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7"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8"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79"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8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8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8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8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8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8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grpSp>
        <p:grpSp>
          <p:nvGrpSpPr>
            <p:cNvPr id="44086" name="Group 54"/>
            <p:cNvGrpSpPr>
              <a:grpSpLocks/>
            </p:cNvGrpSpPr>
            <p:nvPr userDrawn="1"/>
          </p:nvGrpSpPr>
          <p:grpSpPr bwMode="auto">
            <a:xfrm>
              <a:off x="5280" y="3024"/>
              <a:ext cx="425" cy="258"/>
              <a:chOff x="5280" y="3024"/>
              <a:chExt cx="425" cy="258"/>
            </a:xfrm>
          </p:grpSpPr>
          <p:sp>
            <p:nvSpPr>
              <p:cNvPr id="44087"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88"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89"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90"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91"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92"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sp>
            <p:nvSpPr>
              <p:cNvPr id="44093"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s-EC"/>
              </a:p>
            </p:txBody>
          </p:sp>
          <p:grpSp>
            <p:nvGrpSpPr>
              <p:cNvPr id="44094" name="Group 62"/>
              <p:cNvGrpSpPr>
                <a:grpSpLocks/>
              </p:cNvGrpSpPr>
              <p:nvPr/>
            </p:nvGrpSpPr>
            <p:grpSpPr bwMode="auto">
              <a:xfrm>
                <a:off x="5381" y="3085"/>
                <a:ext cx="227" cy="132"/>
                <a:chOff x="5381" y="3085"/>
                <a:chExt cx="227" cy="132"/>
              </a:xfrm>
            </p:grpSpPr>
            <p:sp>
              <p:nvSpPr>
                <p:cNvPr id="4409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9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9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sp>
              <p:nvSpPr>
                <p:cNvPr id="4409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s-EC"/>
                </a:p>
              </p:txBody>
            </p:sp>
          </p:grpSp>
        </p:grpSp>
      </p:grpSp>
      <p:sp>
        <p:nvSpPr>
          <p:cNvPr id="44099"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44100"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4101"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s-ES"/>
          </a:p>
        </p:txBody>
      </p:sp>
      <p:sp>
        <p:nvSpPr>
          <p:cNvPr id="44102"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s-ES"/>
          </a:p>
        </p:txBody>
      </p:sp>
      <p:sp>
        <p:nvSpPr>
          <p:cNvPr id="44103"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AD11F84F-2CA5-4E5E-96C0-7B04FDC4724C}" type="slidenum">
              <a:rPr lang="es-ES"/>
              <a:pPr/>
              <a:t>‹#›</a:t>
            </a:fld>
            <a:endParaRPr lang="es-ES"/>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4.wmf"/><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439068" y="4901905"/>
            <a:ext cx="6335713" cy="1271588"/>
          </a:xfrm>
        </p:spPr>
        <p:txBody>
          <a:bodyPr/>
          <a:lstStyle/>
          <a:p>
            <a:r>
              <a:rPr lang="es-EC" sz="2800" dirty="0" smtClean="0"/>
              <a:t>Maestrante: Ing. Carlos Sarango O.</a:t>
            </a:r>
            <a:endParaRPr lang="es-EC" sz="2800" dirty="0"/>
          </a:p>
          <a:p>
            <a:endParaRPr lang="es-EC" sz="2400" dirty="0" smtClean="0"/>
          </a:p>
          <a:p>
            <a:r>
              <a:rPr lang="es-EC" sz="2400" dirty="0" smtClean="0"/>
              <a:t>10 </a:t>
            </a:r>
            <a:r>
              <a:rPr lang="es-EC" sz="2400" dirty="0"/>
              <a:t>de </a:t>
            </a:r>
            <a:r>
              <a:rPr lang="es-EC" sz="2400" dirty="0" smtClean="0"/>
              <a:t>junio </a:t>
            </a:r>
            <a:r>
              <a:rPr lang="es-EC" sz="2400" dirty="0"/>
              <a:t>de </a:t>
            </a:r>
            <a:r>
              <a:rPr lang="es-EC" sz="2400" dirty="0" smtClean="0"/>
              <a:t>2013</a:t>
            </a:r>
            <a:endParaRPr lang="es-ES" sz="2400" dirty="0"/>
          </a:p>
        </p:txBody>
      </p:sp>
      <p:sp>
        <p:nvSpPr>
          <p:cNvPr id="2052" name="Rectangle 4"/>
          <p:cNvSpPr>
            <a:spLocks noChangeArrowheads="1"/>
          </p:cNvSpPr>
          <p:nvPr/>
        </p:nvSpPr>
        <p:spPr bwMode="auto">
          <a:xfrm>
            <a:off x="538163" y="2493119"/>
            <a:ext cx="8137525" cy="2232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p>
            <a:pPr algn="ctr"/>
            <a:r>
              <a:rPr lang="es-ES" sz="2800" dirty="0" smtClean="0"/>
              <a:t>DESARROLLO DE UN MANUAL DE AUDITORÍA INFORMÁTICA APLICADO A COOPERATIVAS DE AHORRO Y CRÉDITO</a:t>
            </a:r>
            <a:endParaRPr lang="es-ES" sz="2800" dirty="0"/>
          </a:p>
        </p:txBody>
      </p:sp>
      <p:sp>
        <p:nvSpPr>
          <p:cNvPr id="3" name="Rectangle 4"/>
          <p:cNvSpPr>
            <a:spLocks noChangeArrowheads="1"/>
          </p:cNvSpPr>
          <p:nvPr/>
        </p:nvSpPr>
        <p:spPr bwMode="auto">
          <a:xfrm>
            <a:off x="3491880" y="27067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8806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491879" y="270670"/>
            <a:ext cx="2045681" cy="2078210"/>
          </a:xfrm>
          <a:prstGeom prst="rect">
            <a:avLst/>
          </a:prstGeom>
          <a:noFill/>
          <a:effectLst>
            <a:outerShdw blurRad="50800" dist="50800" dir="5400000" algn="ctr" rotWithShape="0">
              <a:schemeClr val="bg1"/>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8424863" cy="4727063"/>
          </a:xfrm>
          <a:noFill/>
          <a:ln/>
        </p:spPr>
        <p:txBody>
          <a:bodyPr/>
          <a:lstStyle/>
          <a:p>
            <a:pPr marL="0" indent="0" algn="just">
              <a:buNone/>
            </a:pPr>
            <a:r>
              <a:rPr lang="es-ES" sz="1600" dirty="0">
                <a:effectLst/>
              </a:rPr>
              <a:t>".... sociedades de derecho privado, formadas por personas naturales o jurídicas que, sin perseguir finalidades de lucro, tienen por objeto planificar o realizar actividades o trabajos de beneficio social o colectivo, a través de una empresa manejada en común y formada con la aportación económica, intelectual y moral de sus </a:t>
            </a:r>
            <a:r>
              <a:rPr lang="es-ES" sz="1600" dirty="0" smtClean="0">
                <a:effectLst/>
              </a:rPr>
              <a:t>miembros”</a:t>
            </a:r>
          </a:p>
          <a:p>
            <a:pPr marL="0" indent="0" algn="just">
              <a:buNone/>
            </a:pPr>
            <a:endParaRPr lang="es-ES" sz="1600" dirty="0">
              <a:effectLst/>
            </a:endParaRPr>
          </a:p>
          <a:p>
            <a:pPr algn="just">
              <a:buFont typeface="Wingdings" panose="05000000000000000000" pitchFamily="2" charset="2"/>
              <a:buChar char="q"/>
            </a:pPr>
            <a:r>
              <a:rPr lang="es-ES" sz="1600" dirty="0" smtClean="0">
                <a:effectLst/>
              </a:rPr>
              <a:t>Da inicio en 1844, en el pueblo de </a:t>
            </a:r>
            <a:r>
              <a:rPr lang="es-ES" sz="1600" dirty="0" err="1" smtClean="0">
                <a:effectLst/>
              </a:rPr>
              <a:t>Rochdale</a:t>
            </a:r>
            <a:r>
              <a:rPr lang="es-ES" sz="1600" dirty="0" smtClean="0">
                <a:effectLst/>
              </a:rPr>
              <a:t>, Inglaterra, mediante un </a:t>
            </a:r>
            <a:r>
              <a:rPr lang="es-ES" sz="1600" dirty="0">
                <a:effectLst/>
              </a:rPr>
              <a:t>grupo de </a:t>
            </a:r>
            <a:r>
              <a:rPr lang="es-ES" sz="1600" dirty="0" smtClean="0">
                <a:effectLst/>
              </a:rPr>
              <a:t>trabajadores </a:t>
            </a:r>
            <a:r>
              <a:rPr lang="es-ES" sz="1600" dirty="0">
                <a:effectLst/>
              </a:rPr>
              <a:t>de la industria textil</a:t>
            </a:r>
            <a:r>
              <a:rPr lang="es-ES" sz="1600" dirty="0" smtClean="0">
                <a:effectLst/>
              </a:rPr>
              <a:t>, que </a:t>
            </a:r>
            <a:r>
              <a:rPr lang="es-ES" sz="1600" dirty="0">
                <a:effectLst/>
              </a:rPr>
              <a:t>trataron de controlar su destino económico formando una cooperativa </a:t>
            </a:r>
            <a:r>
              <a:rPr lang="es-ES" sz="1600" dirty="0" smtClean="0">
                <a:effectLst/>
              </a:rPr>
              <a:t>denominada </a:t>
            </a:r>
            <a:r>
              <a:rPr lang="es-ES" sz="1600" dirty="0">
                <a:effectLst/>
              </a:rPr>
              <a:t>la </a:t>
            </a:r>
            <a:r>
              <a:rPr lang="es-ES" sz="1600" dirty="0" smtClean="0">
                <a:effectLst/>
              </a:rPr>
              <a:t>Sociedad </a:t>
            </a:r>
            <a:r>
              <a:rPr lang="es-ES" sz="1600" dirty="0">
                <a:effectLst/>
              </a:rPr>
              <a:t>Equitativa de Pioneros de </a:t>
            </a:r>
            <a:r>
              <a:rPr lang="es-ES" sz="1600" dirty="0" err="1" smtClean="0">
                <a:effectLst/>
              </a:rPr>
              <a:t>Rochdale</a:t>
            </a:r>
            <a:r>
              <a:rPr lang="es-ES" sz="1600" dirty="0" smtClean="0">
                <a:effectLst/>
              </a:rPr>
              <a:t>. </a:t>
            </a:r>
          </a:p>
          <a:p>
            <a:pPr algn="just">
              <a:buFont typeface="Wingdings" panose="05000000000000000000" pitchFamily="2" charset="2"/>
              <a:buChar char="q"/>
            </a:pPr>
            <a:endParaRPr lang="es-ES" sz="1600" dirty="0" smtClean="0">
              <a:effectLst/>
            </a:endParaRPr>
          </a:p>
          <a:p>
            <a:pPr algn="just">
              <a:buFont typeface="Wingdings" panose="05000000000000000000" pitchFamily="2" charset="2"/>
              <a:buChar char="q"/>
            </a:pPr>
            <a:r>
              <a:rPr lang="es-ES" sz="1600" dirty="0">
                <a:effectLst/>
              </a:rPr>
              <a:t>A partir de los años de 1950 y 1960 se brindó a través del Programa Alianza para el Progreso, un fuerte impulso al cooperativismo como inductor de progreso económico y social permitiendo además, que los Estados instituyeran oficinas especiales para la promoción, desarrollo y registro de cooperativas, canalizando así muchos de sus recursos y prestaciones hacia el </a:t>
            </a:r>
            <a:r>
              <a:rPr lang="es-ES" sz="1600" dirty="0" smtClean="0">
                <a:effectLst/>
              </a:rPr>
              <a:t>cooperativismo</a:t>
            </a:r>
          </a:p>
          <a:p>
            <a:pPr algn="just">
              <a:buFont typeface="Wingdings" panose="05000000000000000000" pitchFamily="2" charset="2"/>
              <a:buChar char="q"/>
            </a:pPr>
            <a:endParaRPr lang="es-ES" sz="1600" dirty="0">
              <a:effectLst/>
            </a:endParaRPr>
          </a:p>
          <a:p>
            <a:pPr algn="just">
              <a:buFont typeface="Wingdings" panose="05000000000000000000" pitchFamily="2" charset="2"/>
              <a:buChar char="q"/>
            </a:pPr>
            <a:r>
              <a:rPr lang="es-ES" sz="1600" dirty="0">
                <a:effectLst/>
              </a:rPr>
              <a:t>La legislación Cooperativa data de 1937, pero fue en la década del cincuenta al sesenta que cobró verdadera presencia en el ámbito nacional cuando se da la creación de la mayor parte de las organizaciones Cooperativas, </a:t>
            </a:r>
            <a:endParaRPr lang="es-EC" sz="1600" dirty="0">
              <a:effectLst/>
            </a:endParaRPr>
          </a:p>
        </p:txBody>
      </p:sp>
      <p:sp>
        <p:nvSpPr>
          <p:cNvPr id="54276" name="Rectangle 4"/>
          <p:cNvSpPr>
            <a:spLocks noGrp="1" noChangeArrowheads="1"/>
          </p:cNvSpPr>
          <p:nvPr>
            <p:ph type="title"/>
          </p:nvPr>
        </p:nvSpPr>
        <p:spPr/>
        <p:txBody>
          <a:bodyPr/>
          <a:lstStyle/>
          <a:p>
            <a:r>
              <a:rPr lang="es-EC" sz="3600" dirty="0" smtClean="0"/>
              <a:t>El Cooperativismo</a:t>
            </a:r>
            <a:endParaRPr lang="es-ES" sz="3600" dirty="0"/>
          </a:p>
        </p:txBody>
      </p:sp>
      <p:pic>
        <p:nvPicPr>
          <p:cNvPr id="5" name="Imagen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096954" y="185202"/>
            <a:ext cx="867534" cy="867534"/>
          </a:xfrm>
          <a:prstGeom prst="rect">
            <a:avLst/>
          </a:prstGeom>
        </p:spPr>
      </p:pic>
    </p:spTree>
    <p:extLst>
      <p:ext uri="{BB962C8B-B14F-4D97-AF65-F5344CB8AC3E}">
        <p14:creationId xmlns="" xmlns:p14="http://schemas.microsoft.com/office/powerpoint/2010/main" val="2450080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8424863" cy="4727063"/>
          </a:xfrm>
          <a:noFill/>
          <a:ln/>
        </p:spPr>
        <p:txBody>
          <a:bodyPr/>
          <a:lstStyle/>
          <a:p>
            <a:pPr algn="just">
              <a:buFont typeface="Wingdings" panose="05000000000000000000" pitchFamily="2" charset="2"/>
              <a:buChar char="q"/>
            </a:pPr>
            <a:endParaRPr lang="es-ES" sz="1600" dirty="0" smtClean="0">
              <a:effectLst/>
            </a:endParaRPr>
          </a:p>
          <a:p>
            <a:pPr algn="just">
              <a:buFont typeface="Wingdings" panose="05000000000000000000" pitchFamily="2" charset="2"/>
              <a:buChar char="q"/>
            </a:pPr>
            <a:r>
              <a:rPr lang="es-ES" sz="1600" dirty="0" smtClean="0">
                <a:effectLst/>
              </a:rPr>
              <a:t>En nuestro país, en </a:t>
            </a:r>
            <a:r>
              <a:rPr lang="es-ES" sz="1600" dirty="0">
                <a:effectLst/>
              </a:rPr>
              <a:t>la década de los cincuenta dicho sector empieza a consolidarse (en 1955 se registraban 51 cooperativas de </a:t>
            </a:r>
            <a:r>
              <a:rPr lang="es-ES" sz="1600" dirty="0" smtClean="0">
                <a:effectLst/>
              </a:rPr>
              <a:t>crédito), sin embargo es a </a:t>
            </a:r>
            <a:r>
              <a:rPr lang="es-ES" sz="1600" dirty="0">
                <a:effectLst/>
              </a:rPr>
              <a:t>partir de 1960 y bajo el auspicio de las agencias privadas norteamericanas CUNA y CLUSA que se observará un mayor crecimiento de este tipo de </a:t>
            </a:r>
            <a:r>
              <a:rPr lang="es-ES" sz="1600" dirty="0" smtClean="0">
                <a:effectLst/>
              </a:rPr>
              <a:t>organizaciones.</a:t>
            </a:r>
          </a:p>
          <a:p>
            <a:pPr algn="just">
              <a:buFont typeface="Wingdings" panose="05000000000000000000" pitchFamily="2" charset="2"/>
              <a:buChar char="q"/>
            </a:pPr>
            <a:endParaRPr lang="es-ES" sz="1600" dirty="0">
              <a:effectLst/>
            </a:endParaRPr>
          </a:p>
          <a:p>
            <a:pPr algn="just">
              <a:buFont typeface="Wingdings" panose="05000000000000000000" pitchFamily="2" charset="2"/>
              <a:buChar char="q"/>
            </a:pPr>
            <a:r>
              <a:rPr lang="es-ES" sz="1600" dirty="0">
                <a:effectLst/>
              </a:rPr>
              <a:t>En las siguientes décadas, sin embargo de los intentos del gobierno y de instituciones internacionales, el cooperativismo de ahorro y crédito adquiere una orientación exclusivamente urbana, enfocada a sectores sociales pertenecientes a la clase media y media-alta. </a:t>
            </a:r>
            <a:endParaRPr lang="es-EC" sz="1600" dirty="0" smtClean="0">
              <a:effectLst/>
            </a:endParaRPr>
          </a:p>
          <a:p>
            <a:pPr algn="just">
              <a:buFont typeface="Wingdings" panose="05000000000000000000" pitchFamily="2" charset="2"/>
              <a:buChar char="q"/>
            </a:pPr>
            <a:endParaRPr lang="es-EC" sz="1600" dirty="0">
              <a:effectLst/>
            </a:endParaRPr>
          </a:p>
          <a:p>
            <a:pPr algn="just">
              <a:buFont typeface="Wingdings" panose="05000000000000000000" pitchFamily="2" charset="2"/>
              <a:buChar char="q"/>
            </a:pPr>
            <a:r>
              <a:rPr lang="es-ES" sz="1600" dirty="0" smtClean="0">
                <a:effectLst/>
              </a:rPr>
              <a:t>Las </a:t>
            </a:r>
            <a:r>
              <a:rPr lang="es-ES" sz="1600" dirty="0">
                <a:effectLst/>
              </a:rPr>
              <a:t>cooperativas se caracterizan por la democratización de capitales, de ahorros y de crédito, por lo tanto no existe vinculación ni concentración de recursos en pocas manos, que es una práctica común en las entidades bancarias</a:t>
            </a:r>
            <a:endParaRPr lang="es-EC" sz="1600" dirty="0">
              <a:effectLst/>
            </a:endParaRPr>
          </a:p>
          <a:p>
            <a:pPr marL="0" indent="0">
              <a:buNone/>
            </a:pPr>
            <a:endParaRPr lang="es-ES" sz="1600" dirty="0">
              <a:effectLst/>
            </a:endParaRPr>
          </a:p>
        </p:txBody>
      </p:sp>
      <p:sp>
        <p:nvSpPr>
          <p:cNvPr id="54276" name="Rectangle 4"/>
          <p:cNvSpPr>
            <a:spLocks noGrp="1" noChangeArrowheads="1"/>
          </p:cNvSpPr>
          <p:nvPr>
            <p:ph type="title"/>
          </p:nvPr>
        </p:nvSpPr>
        <p:spPr>
          <a:xfrm>
            <a:off x="457200" y="277813"/>
            <a:ext cx="7499176" cy="1139825"/>
          </a:xfrm>
        </p:spPr>
        <p:txBody>
          <a:bodyPr/>
          <a:lstStyle/>
          <a:p>
            <a:r>
              <a:rPr lang="es-EC" sz="3600" dirty="0" smtClean="0"/>
              <a:t>Las Cooperativas de Ahorro y Crédito (</a:t>
            </a:r>
            <a:r>
              <a:rPr lang="es-EC" sz="3600" dirty="0" err="1" smtClean="0"/>
              <a:t>Coacs</a:t>
            </a:r>
            <a:r>
              <a:rPr lang="es-EC" sz="3600" dirty="0"/>
              <a:t>)</a:t>
            </a:r>
            <a:endParaRPr lang="es-ES" sz="3600" dirty="0"/>
          </a:p>
        </p:txBody>
      </p:sp>
      <p:pic>
        <p:nvPicPr>
          <p:cNvPr id="5" name="Imagen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096954" y="185202"/>
            <a:ext cx="867534" cy="867534"/>
          </a:xfrm>
          <a:prstGeom prst="rect">
            <a:avLst/>
          </a:prstGeom>
        </p:spPr>
      </p:pic>
    </p:spTree>
    <p:extLst>
      <p:ext uri="{BB962C8B-B14F-4D97-AF65-F5344CB8AC3E}">
        <p14:creationId xmlns="" xmlns:p14="http://schemas.microsoft.com/office/powerpoint/2010/main" val="1679072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8424863" cy="4727063"/>
          </a:xfrm>
          <a:noFill/>
          <a:ln/>
        </p:spPr>
        <p:txBody>
          <a:bodyPr/>
          <a:lstStyle/>
          <a:p>
            <a:pPr algn="just">
              <a:buFont typeface="Wingdings" panose="05000000000000000000" pitchFamily="2" charset="2"/>
              <a:buChar char="q"/>
            </a:pPr>
            <a:r>
              <a:rPr lang="es-ES" sz="1600" dirty="0" smtClean="0">
                <a:effectLst/>
              </a:rPr>
              <a:t>En </a:t>
            </a:r>
            <a:r>
              <a:rPr lang="es-ES" sz="1600" dirty="0">
                <a:effectLst/>
              </a:rPr>
              <a:t>1985, la Junta Monetaria mediante Resolución Nº JM-266-85, determina que deben formar parte del Sistema Financiero Nacional las cooperativas de ahorro y crédito consideradas como abiertas, ya partir de aquí se inicia el fortalecimiento del control de las </a:t>
            </a:r>
            <a:r>
              <a:rPr lang="es-ES" sz="1600" dirty="0" smtClean="0">
                <a:effectLst/>
              </a:rPr>
              <a:t>instituciones que hacen intermediación financiera por parte de la SBS.</a:t>
            </a:r>
          </a:p>
          <a:p>
            <a:pPr algn="just">
              <a:buFont typeface="Wingdings" panose="05000000000000000000" pitchFamily="2" charset="2"/>
              <a:buChar char="q"/>
            </a:pPr>
            <a:endParaRPr lang="es-ES" sz="1600" dirty="0" smtClean="0">
              <a:effectLst/>
            </a:endParaRPr>
          </a:p>
          <a:p>
            <a:pPr algn="just">
              <a:buFont typeface="Wingdings" panose="05000000000000000000" pitchFamily="2" charset="2"/>
              <a:buChar char="q"/>
            </a:pPr>
            <a:r>
              <a:rPr lang="es-ES" sz="1600" dirty="0">
                <a:effectLst/>
              </a:rPr>
              <a:t>El 10 de mayo de 2011 se publica en el Registro Oficial la Ley de Orgánica de Economía Popular y Solidaria y el Sector Financiero Popular y Solidario, dicha ley establece los lineamientos normativos para el funcionamiento y regulación de varios actores de la economía popular y solidaria entre los que se incluye, a las Cooperativas </a:t>
            </a:r>
            <a:r>
              <a:rPr lang="es-ES" sz="1600" dirty="0" smtClean="0">
                <a:effectLst/>
              </a:rPr>
              <a:t>de ahorro y crédito.</a:t>
            </a:r>
          </a:p>
          <a:p>
            <a:pPr algn="just">
              <a:buFont typeface="Wingdings" panose="05000000000000000000" pitchFamily="2" charset="2"/>
              <a:buChar char="q"/>
            </a:pPr>
            <a:endParaRPr lang="es-ES" sz="1600" dirty="0">
              <a:effectLst/>
            </a:endParaRPr>
          </a:p>
          <a:p>
            <a:pPr algn="just">
              <a:buFont typeface="Wingdings" panose="05000000000000000000" pitchFamily="2" charset="2"/>
              <a:buChar char="q"/>
            </a:pPr>
            <a:r>
              <a:rPr lang="es-ES" sz="1600" dirty="0" smtClean="0">
                <a:effectLst/>
              </a:rPr>
              <a:t>Las 39 </a:t>
            </a:r>
            <a:r>
              <a:rPr lang="es-ES" sz="1600" dirty="0" err="1" smtClean="0">
                <a:effectLst/>
              </a:rPr>
              <a:t>Coacs</a:t>
            </a:r>
            <a:r>
              <a:rPr lang="es-ES" sz="1600" dirty="0" smtClean="0">
                <a:effectLst/>
              </a:rPr>
              <a:t> supervisadas anteriormente por la SBS, mantienen la obligación de cumplir con los requerimientos normativos de dicho ente regulador.</a:t>
            </a:r>
          </a:p>
          <a:p>
            <a:pPr algn="just">
              <a:buFont typeface="Wingdings" panose="05000000000000000000" pitchFamily="2" charset="2"/>
              <a:buChar char="q"/>
            </a:pPr>
            <a:endParaRPr lang="es-ES" sz="1600" dirty="0" smtClean="0">
              <a:effectLst/>
            </a:endParaRPr>
          </a:p>
          <a:p>
            <a:pPr algn="just">
              <a:buFont typeface="Wingdings" panose="05000000000000000000" pitchFamily="2" charset="2"/>
              <a:buChar char="q"/>
            </a:pPr>
            <a:r>
              <a:rPr lang="es-ES" sz="1600" dirty="0" smtClean="0">
                <a:effectLst/>
              </a:rPr>
              <a:t>La normativa aplicable corresponde a la emitida por la Junta Bancaria mediante su codificación de resoluciones.</a:t>
            </a:r>
          </a:p>
        </p:txBody>
      </p:sp>
      <p:sp>
        <p:nvSpPr>
          <p:cNvPr id="54276" name="Rectangle 4"/>
          <p:cNvSpPr>
            <a:spLocks noGrp="1" noChangeArrowheads="1"/>
          </p:cNvSpPr>
          <p:nvPr>
            <p:ph type="title"/>
          </p:nvPr>
        </p:nvSpPr>
        <p:spPr>
          <a:xfrm>
            <a:off x="457200" y="277813"/>
            <a:ext cx="7499176" cy="1139825"/>
          </a:xfrm>
        </p:spPr>
        <p:txBody>
          <a:bodyPr/>
          <a:lstStyle/>
          <a:p>
            <a:r>
              <a:rPr lang="es-EC" sz="3600" dirty="0" smtClean="0"/>
              <a:t>Marco Legal</a:t>
            </a:r>
            <a:endParaRPr lang="es-ES" sz="3600" dirty="0"/>
          </a:p>
        </p:txBody>
      </p:sp>
      <p:pic>
        <p:nvPicPr>
          <p:cNvPr id="5" name="Imagen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096954" y="185202"/>
            <a:ext cx="867534" cy="867534"/>
          </a:xfrm>
          <a:prstGeom prst="rect">
            <a:avLst/>
          </a:prstGeom>
        </p:spPr>
      </p:pic>
    </p:spTree>
    <p:extLst>
      <p:ext uri="{BB962C8B-B14F-4D97-AF65-F5344CB8AC3E}">
        <p14:creationId xmlns="" xmlns:p14="http://schemas.microsoft.com/office/powerpoint/2010/main" val="3069530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8424863" cy="4727063"/>
          </a:xfrm>
          <a:noFill/>
          <a:ln/>
        </p:spPr>
        <p:txBody>
          <a:bodyPr/>
          <a:lstStyle/>
          <a:p>
            <a:pPr marL="0" indent="0">
              <a:buNone/>
            </a:pPr>
            <a:endParaRPr lang="es-ES" sz="1600" dirty="0" smtClean="0">
              <a:effectLst/>
            </a:endParaRPr>
          </a:p>
          <a:p>
            <a:pPr algn="just">
              <a:buFont typeface="Wingdings" panose="05000000000000000000" pitchFamily="2" charset="2"/>
              <a:buChar char="q"/>
            </a:pPr>
            <a:r>
              <a:rPr lang="es-ES" sz="1600" dirty="0" smtClean="0">
                <a:effectLst/>
              </a:rPr>
              <a:t>Se requiere que toda unidad </a:t>
            </a:r>
            <a:r>
              <a:rPr lang="es-ES" sz="1600" dirty="0">
                <a:effectLst/>
              </a:rPr>
              <a:t>de auditoría interna </a:t>
            </a:r>
            <a:r>
              <a:rPr lang="es-ES" sz="1600" dirty="0" smtClean="0">
                <a:effectLst/>
              </a:rPr>
              <a:t>cuente </a:t>
            </a:r>
            <a:r>
              <a:rPr lang="es-ES" sz="1600" dirty="0">
                <a:effectLst/>
              </a:rPr>
              <a:t>con un servicio de auditoría de sistemas de información, que colabore en el logro de sus funciones y </a:t>
            </a:r>
            <a:r>
              <a:rPr lang="es-ES" sz="1600" dirty="0" smtClean="0">
                <a:effectLst/>
              </a:rPr>
              <a:t>objetivos</a:t>
            </a:r>
          </a:p>
          <a:p>
            <a:pPr algn="just">
              <a:buFont typeface="Wingdings" panose="05000000000000000000" pitchFamily="2" charset="2"/>
              <a:buChar char="q"/>
            </a:pPr>
            <a:endParaRPr lang="es-ES" sz="1600" dirty="0" smtClean="0">
              <a:effectLst/>
            </a:endParaRPr>
          </a:p>
          <a:p>
            <a:pPr algn="just">
              <a:buFont typeface="Wingdings" panose="05000000000000000000" pitchFamily="2" charset="2"/>
              <a:buChar char="q"/>
            </a:pPr>
            <a:r>
              <a:rPr lang="es-ES" sz="1600" dirty="0" smtClean="0">
                <a:effectLst/>
              </a:rPr>
              <a:t>El Auditor Interno debe evaluar </a:t>
            </a:r>
            <a:r>
              <a:rPr lang="es-ES" sz="1600" dirty="0">
                <a:effectLst/>
              </a:rPr>
              <a:t>los recursos informáticos y sistemas de información de la institución del sistema financiero, con el fin de determinar si son adecuados para proporcionar a la administración y demás áreas de la institución, información oportuna y suficiente que permita tomar decisiones e identificar exposiciones de riesgo de manera oportuna y cuenten con todas las seguridades </a:t>
            </a:r>
            <a:r>
              <a:rPr lang="es-ES" sz="1600" dirty="0" smtClean="0">
                <a:effectLst/>
              </a:rPr>
              <a:t>necesarias</a:t>
            </a:r>
          </a:p>
          <a:p>
            <a:pPr marL="0" indent="0" algn="just">
              <a:buNone/>
            </a:pPr>
            <a:endParaRPr lang="es-ES" sz="1600" dirty="0" smtClean="0">
              <a:effectLst/>
            </a:endParaRPr>
          </a:p>
          <a:p>
            <a:pPr algn="just">
              <a:buFont typeface="Wingdings" panose="05000000000000000000" pitchFamily="2" charset="2"/>
              <a:buChar char="q"/>
            </a:pPr>
            <a:r>
              <a:rPr lang="es-ES" sz="1600" dirty="0" smtClean="0">
                <a:effectLst/>
              </a:rPr>
              <a:t>Auditoría Interna es responsable de evaluar el esquema de administración de riesgo operativo, el cual incluye aquellas medidas relacionadas con la gestión del riesgo tecnológico.</a:t>
            </a:r>
          </a:p>
          <a:p>
            <a:pPr algn="just">
              <a:buFont typeface="Wingdings" panose="05000000000000000000" pitchFamily="2" charset="2"/>
              <a:buChar char="q"/>
            </a:pPr>
            <a:endParaRPr lang="es-ES" sz="1600" dirty="0">
              <a:effectLst/>
            </a:endParaRPr>
          </a:p>
        </p:txBody>
      </p:sp>
      <p:sp>
        <p:nvSpPr>
          <p:cNvPr id="54276" name="Rectangle 4"/>
          <p:cNvSpPr>
            <a:spLocks noGrp="1" noChangeArrowheads="1"/>
          </p:cNvSpPr>
          <p:nvPr>
            <p:ph type="title"/>
          </p:nvPr>
        </p:nvSpPr>
        <p:spPr>
          <a:xfrm>
            <a:off x="457200" y="277813"/>
            <a:ext cx="7499176" cy="1139825"/>
          </a:xfrm>
        </p:spPr>
        <p:txBody>
          <a:bodyPr/>
          <a:lstStyle/>
          <a:p>
            <a:r>
              <a:rPr lang="es-EC" sz="3600" dirty="0" smtClean="0"/>
              <a:t>Auditoría Interna y Auditoría Informática</a:t>
            </a:r>
            <a:endParaRPr lang="es-ES" sz="3600" dirty="0"/>
          </a:p>
        </p:txBody>
      </p:sp>
      <p:pic>
        <p:nvPicPr>
          <p:cNvPr id="5" name="Imagen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096954" y="185202"/>
            <a:ext cx="867534" cy="867534"/>
          </a:xfrm>
          <a:prstGeom prst="rect">
            <a:avLst/>
          </a:prstGeom>
        </p:spPr>
      </p:pic>
    </p:spTree>
    <p:extLst>
      <p:ext uri="{BB962C8B-B14F-4D97-AF65-F5344CB8AC3E}">
        <p14:creationId xmlns="" xmlns:p14="http://schemas.microsoft.com/office/powerpoint/2010/main" val="2975197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4213" y="3382963"/>
            <a:ext cx="7985125" cy="982662"/>
          </a:xfrm>
        </p:spPr>
        <p:txBody>
          <a:bodyPr/>
          <a:lstStyle/>
          <a:p>
            <a:r>
              <a:rPr lang="es-EC" sz="3600"/>
              <a:t>MARCO TEÓRICO</a:t>
            </a:r>
            <a:endParaRPr lang="es-ES" sz="3600"/>
          </a:p>
        </p:txBody>
      </p:sp>
      <p:pic>
        <p:nvPicPr>
          <p:cNvPr id="4" name="Imagen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612336" y="1196752"/>
            <a:ext cx="2128878" cy="174793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8424863" cy="4727063"/>
          </a:xfrm>
          <a:noFill/>
          <a:ln/>
        </p:spPr>
        <p:txBody>
          <a:bodyPr/>
          <a:lstStyle/>
          <a:p>
            <a:pPr marL="0" indent="0">
              <a:buNone/>
            </a:pPr>
            <a:endParaRPr lang="es-ES" sz="1600" dirty="0" smtClean="0">
              <a:effectLst/>
            </a:endParaRPr>
          </a:p>
          <a:p>
            <a:pPr algn="just">
              <a:buFont typeface="Wingdings" panose="05000000000000000000" pitchFamily="2" charset="2"/>
              <a:buChar char="q"/>
            </a:pPr>
            <a:r>
              <a:rPr lang="es-ES" sz="1600" dirty="0" smtClean="0">
                <a:effectLst/>
              </a:rPr>
              <a:t>Fue desarrollado por el IT </a:t>
            </a:r>
            <a:r>
              <a:rPr lang="es-ES" sz="1600" dirty="0" err="1">
                <a:effectLst/>
              </a:rPr>
              <a:t>Governance</a:t>
            </a:r>
            <a:r>
              <a:rPr lang="es-ES" sz="1600" dirty="0">
                <a:effectLst/>
              </a:rPr>
              <a:t> </a:t>
            </a:r>
            <a:r>
              <a:rPr lang="es-ES" sz="1600" dirty="0" err="1">
                <a:effectLst/>
              </a:rPr>
              <a:t>Institute</a:t>
            </a:r>
            <a:endParaRPr lang="es-ES" sz="1600" dirty="0" smtClean="0">
              <a:effectLst/>
            </a:endParaRPr>
          </a:p>
          <a:p>
            <a:pPr marL="0" indent="0" algn="just">
              <a:buNone/>
            </a:pPr>
            <a:endParaRPr lang="es-ES" sz="1600" dirty="0" smtClean="0">
              <a:effectLst/>
            </a:endParaRPr>
          </a:p>
          <a:p>
            <a:pPr lvl="0" algn="just">
              <a:buFont typeface="Wingdings" panose="05000000000000000000" pitchFamily="2" charset="2"/>
              <a:buChar char="q"/>
            </a:pPr>
            <a:r>
              <a:rPr lang="es-ES" sz="1600" dirty="0">
                <a:effectLst/>
              </a:rPr>
              <a:t>S</a:t>
            </a:r>
            <a:r>
              <a:rPr lang="es-ES" sz="1600" dirty="0" smtClean="0">
                <a:effectLst/>
              </a:rPr>
              <a:t>e </a:t>
            </a:r>
            <a:r>
              <a:rPr lang="es-ES" sz="1600" dirty="0">
                <a:effectLst/>
              </a:rPr>
              <a:t>orienta a investigar, desarrollar, hacer público y promover un marco de control de gobierno de TI autorizado, actualizado, aceptado internacionalmente para la adopción por parte de las empresas y el uso diario por parte de gerentes de negocio, </a:t>
            </a:r>
            <a:r>
              <a:rPr lang="es-ES" sz="1600" dirty="0" smtClean="0">
                <a:effectLst/>
              </a:rPr>
              <a:t>profesionales </a:t>
            </a:r>
            <a:r>
              <a:rPr lang="es-ES" sz="1600" dirty="0">
                <a:effectLst/>
              </a:rPr>
              <a:t>de TI y profesionales de </a:t>
            </a:r>
            <a:r>
              <a:rPr lang="es-ES" sz="1600" dirty="0" smtClean="0">
                <a:effectLst/>
              </a:rPr>
              <a:t>aseguramiento</a:t>
            </a:r>
          </a:p>
          <a:p>
            <a:pPr marL="0" lvl="0" indent="0" algn="just">
              <a:buNone/>
            </a:pPr>
            <a:endParaRPr lang="es-ES" sz="1600" dirty="0" smtClean="0">
              <a:effectLst/>
            </a:endParaRPr>
          </a:p>
          <a:p>
            <a:pPr algn="just">
              <a:buFont typeface="Wingdings" panose="05000000000000000000" pitchFamily="2" charset="2"/>
              <a:buChar char="q"/>
            </a:pPr>
            <a:r>
              <a:rPr lang="es-ES" sz="1600" dirty="0" smtClean="0">
                <a:effectLst/>
              </a:rPr>
              <a:t>Es </a:t>
            </a:r>
            <a:r>
              <a:rPr lang="es-ES" sz="1600" dirty="0">
                <a:effectLst/>
              </a:rPr>
              <a:t>soportado principalmente por seis estándares mundiales relacionados con TI, entre los cuales se encuentran: COSO I, COSO ERM, además de ITIL, ISO/IEC 27000, CMM y CMMI, PMBOK y El estándar de buenas prácticas para la seguridad de la información </a:t>
            </a:r>
            <a:r>
              <a:rPr lang="es-ES" sz="1600" dirty="0" smtClean="0">
                <a:effectLst/>
              </a:rPr>
              <a:t>propuesto </a:t>
            </a:r>
            <a:r>
              <a:rPr lang="es-ES" sz="1600" dirty="0">
                <a:effectLst/>
              </a:rPr>
              <a:t>por el ISF</a:t>
            </a:r>
            <a:r>
              <a:rPr lang="es-ES" sz="1600" dirty="0" smtClean="0">
                <a:effectLst/>
              </a:rPr>
              <a:t>.</a:t>
            </a:r>
          </a:p>
          <a:p>
            <a:pPr algn="just">
              <a:buFont typeface="Wingdings" panose="05000000000000000000" pitchFamily="2" charset="2"/>
              <a:buChar char="q"/>
            </a:pPr>
            <a:endParaRPr lang="es-ES" sz="1600" dirty="0">
              <a:effectLst/>
            </a:endParaRPr>
          </a:p>
          <a:p>
            <a:pPr lvl="0" algn="just">
              <a:buFont typeface="Wingdings" panose="05000000000000000000" pitchFamily="2" charset="2"/>
              <a:buChar char="q"/>
            </a:pPr>
            <a:r>
              <a:rPr lang="es-ES" sz="1600" dirty="0" smtClean="0">
                <a:effectLst/>
              </a:rPr>
              <a:t>Sirve a los auditores para </a:t>
            </a:r>
            <a:r>
              <a:rPr lang="es-ES" sz="1600" dirty="0">
                <a:effectLst/>
              </a:rPr>
              <a:t>respaldar sus opiniones y/o para proporcionar asesoría a la gerencia sobre controles internos</a:t>
            </a:r>
            <a:endParaRPr lang="es-EC" sz="1600" dirty="0">
              <a:effectLst/>
            </a:endParaRPr>
          </a:p>
          <a:p>
            <a:pPr>
              <a:buFont typeface="Wingdings" panose="05000000000000000000" pitchFamily="2" charset="2"/>
              <a:buChar char="q"/>
            </a:pPr>
            <a:endParaRPr lang="es-ES" sz="1600" dirty="0" smtClean="0">
              <a:effectLst/>
            </a:endParaRPr>
          </a:p>
          <a:p>
            <a:pPr lvl="1">
              <a:buFont typeface="Wingdings" panose="05000000000000000000" pitchFamily="2" charset="2"/>
              <a:buChar char="q"/>
            </a:pPr>
            <a:endParaRPr lang="es-EC" sz="1200" dirty="0">
              <a:effectLst/>
            </a:endParaRPr>
          </a:p>
        </p:txBody>
      </p:sp>
      <p:sp>
        <p:nvSpPr>
          <p:cNvPr id="54276" name="Rectangle 4"/>
          <p:cNvSpPr>
            <a:spLocks noGrp="1" noChangeArrowheads="1"/>
          </p:cNvSpPr>
          <p:nvPr>
            <p:ph type="title"/>
          </p:nvPr>
        </p:nvSpPr>
        <p:spPr>
          <a:xfrm>
            <a:off x="457200" y="277813"/>
            <a:ext cx="7499176" cy="1139825"/>
          </a:xfrm>
        </p:spPr>
        <p:txBody>
          <a:bodyPr/>
          <a:lstStyle/>
          <a:p>
            <a:r>
              <a:rPr lang="es-EC" sz="3600" dirty="0" err="1" smtClean="0"/>
              <a:t>Cobit</a:t>
            </a:r>
            <a:r>
              <a:rPr lang="es-EC" sz="3600" dirty="0" smtClean="0"/>
              <a:t> 4.1</a:t>
            </a:r>
            <a:endParaRPr lang="es-ES" sz="3600" dirty="0"/>
          </a:p>
        </p:txBody>
      </p:sp>
      <p:pic>
        <p:nvPicPr>
          <p:cNvPr id="6" name="Imagen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39601" y="185202"/>
            <a:ext cx="1056602" cy="867534"/>
          </a:xfrm>
          <a:prstGeom prst="rect">
            <a:avLst/>
          </a:prstGeom>
        </p:spPr>
      </p:pic>
    </p:spTree>
    <p:extLst>
      <p:ext uri="{BB962C8B-B14F-4D97-AF65-F5344CB8AC3E}">
        <p14:creationId xmlns="" xmlns:p14="http://schemas.microsoft.com/office/powerpoint/2010/main" val="3640617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5472285" cy="694615"/>
          </a:xfrm>
          <a:noFill/>
          <a:ln/>
        </p:spPr>
        <p:txBody>
          <a:bodyPr/>
          <a:lstStyle/>
          <a:p>
            <a:pPr marL="0" indent="0">
              <a:buNone/>
            </a:pPr>
            <a:r>
              <a:rPr lang="es-ES" sz="1600" dirty="0" smtClean="0">
                <a:effectLst/>
              </a:rPr>
              <a:t>Se </a:t>
            </a:r>
            <a:r>
              <a:rPr lang="es-ES" sz="1600" dirty="0">
                <a:effectLst/>
              </a:rPr>
              <a:t>encuentra </a:t>
            </a:r>
            <a:r>
              <a:rPr lang="es-ES" sz="1600" dirty="0" smtClean="0">
                <a:effectLst/>
              </a:rPr>
              <a:t>estructurado </a:t>
            </a:r>
            <a:r>
              <a:rPr lang="es-ES" sz="1600" dirty="0">
                <a:effectLst/>
              </a:rPr>
              <a:t>en cuatro </a:t>
            </a:r>
            <a:r>
              <a:rPr lang="es-ES" sz="1600" dirty="0" smtClean="0">
                <a:effectLst/>
              </a:rPr>
              <a:t>dominios:</a:t>
            </a:r>
            <a:endParaRPr lang="es-ES" sz="1600" dirty="0">
              <a:effectLst/>
            </a:endParaRPr>
          </a:p>
          <a:p>
            <a:pPr marL="0" indent="0">
              <a:buNone/>
            </a:pPr>
            <a:endParaRPr lang="es-ES" sz="1600" dirty="0" smtClean="0">
              <a:effectLst/>
            </a:endParaRPr>
          </a:p>
          <a:p>
            <a:pPr marL="0" indent="0">
              <a:buNone/>
            </a:pPr>
            <a:endParaRPr lang="es-ES" sz="1600" dirty="0">
              <a:effectLst/>
            </a:endParaRPr>
          </a:p>
          <a:p>
            <a:pPr marL="0" indent="0">
              <a:buNone/>
            </a:pPr>
            <a:endParaRPr lang="es-ES" sz="1600" dirty="0" smtClean="0">
              <a:effectLst/>
            </a:endParaRPr>
          </a:p>
        </p:txBody>
      </p:sp>
      <p:sp>
        <p:nvSpPr>
          <p:cNvPr id="54276" name="Rectangle 4"/>
          <p:cNvSpPr>
            <a:spLocks noGrp="1" noChangeArrowheads="1"/>
          </p:cNvSpPr>
          <p:nvPr>
            <p:ph type="title"/>
          </p:nvPr>
        </p:nvSpPr>
        <p:spPr>
          <a:xfrm>
            <a:off x="457200" y="277813"/>
            <a:ext cx="7499176" cy="1139825"/>
          </a:xfrm>
        </p:spPr>
        <p:txBody>
          <a:bodyPr/>
          <a:lstStyle/>
          <a:p>
            <a:r>
              <a:rPr lang="es-EC" sz="3600" dirty="0" smtClean="0"/>
              <a:t>Estructura de </a:t>
            </a:r>
            <a:r>
              <a:rPr lang="es-EC" sz="3600" dirty="0" err="1" smtClean="0"/>
              <a:t>Cobit</a:t>
            </a:r>
            <a:r>
              <a:rPr lang="es-EC" sz="3600" dirty="0" smtClean="0"/>
              <a:t> 4.1</a:t>
            </a:r>
            <a:endParaRPr lang="es-ES" sz="3600" dirty="0"/>
          </a:p>
        </p:txBody>
      </p:sp>
      <p:pic>
        <p:nvPicPr>
          <p:cNvPr id="6" name="Imagen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39601" y="185202"/>
            <a:ext cx="1056602" cy="867534"/>
          </a:xfrm>
          <a:prstGeom prst="rect">
            <a:avLst/>
          </a:prstGeom>
        </p:spPr>
      </p:pic>
      <p:pic>
        <p:nvPicPr>
          <p:cNvPr id="13" name="Imagen 12"/>
          <p:cNvPicPr>
            <a:picLocks noChangeAspect="1"/>
          </p:cNvPicPr>
          <p:nvPr/>
        </p:nvPicPr>
        <p:blipFill>
          <a:blip r:embed="rId3">
            <a:extLst>
              <a:ext uri="{BEBA8EAE-BF5A-486C-A8C5-ECC9F3942E4B}">
                <a14:imgProps xmlns="" xmlns:a14="http://schemas.microsoft.com/office/drawing/2010/main">
                  <a14:imgLayer r:embed="rId4">
                    <a14:imgEffect>
                      <a14:colorTemperature colorTemp="4700"/>
                    </a14:imgEffect>
                  </a14:imgLayer>
                </a14:imgProps>
              </a:ext>
            </a:extLst>
          </a:blip>
          <a:stretch>
            <a:fillRect/>
          </a:stretch>
        </p:blipFill>
        <p:spPr>
          <a:xfrm>
            <a:off x="2519619" y="2060848"/>
            <a:ext cx="4104762" cy="3104762"/>
          </a:xfrm>
          <a:prstGeom prst="rect">
            <a:avLst/>
          </a:prstGeom>
          <a:solidFill>
            <a:schemeClr val="tx1"/>
          </a:solidFill>
        </p:spPr>
      </p:pic>
    </p:spTree>
    <p:extLst>
      <p:ext uri="{BB962C8B-B14F-4D97-AF65-F5344CB8AC3E}">
        <p14:creationId xmlns="" xmlns:p14="http://schemas.microsoft.com/office/powerpoint/2010/main" val="391312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8424863" cy="4727063"/>
          </a:xfrm>
          <a:noFill/>
          <a:ln/>
        </p:spPr>
        <p:txBody>
          <a:bodyPr/>
          <a:lstStyle/>
          <a:p>
            <a:pPr algn="just">
              <a:buFont typeface="Wingdings" panose="05000000000000000000" pitchFamily="2" charset="2"/>
              <a:buChar char="q"/>
            </a:pPr>
            <a:r>
              <a:rPr lang="es-ES" sz="1600" dirty="0" smtClean="0">
                <a:effectLst/>
              </a:rPr>
              <a:t>Es un trabajo derivado de </a:t>
            </a:r>
            <a:r>
              <a:rPr lang="es-ES" sz="1600" dirty="0" err="1" smtClean="0">
                <a:effectLst/>
              </a:rPr>
              <a:t>Cobit</a:t>
            </a:r>
            <a:r>
              <a:rPr lang="es-ES" sz="1600" dirty="0" smtClean="0">
                <a:effectLst/>
              </a:rPr>
              <a:t>, </a:t>
            </a:r>
            <a:r>
              <a:rPr lang="es-ES" sz="1600" dirty="0">
                <a:effectLst/>
              </a:rPr>
              <a:t>el cual proporciona una línea base de control para las organizaciones más pequeñas y un posible primer paso para las grandes empresas</a:t>
            </a:r>
            <a:r>
              <a:rPr lang="es-ES" sz="1600" dirty="0" smtClean="0">
                <a:effectLst/>
              </a:rPr>
              <a:t>.</a:t>
            </a:r>
          </a:p>
          <a:p>
            <a:pPr marL="0" indent="0" algn="just">
              <a:buNone/>
            </a:pPr>
            <a:endParaRPr lang="es-ES" sz="1600" dirty="0" smtClean="0">
              <a:effectLst/>
            </a:endParaRPr>
          </a:p>
          <a:p>
            <a:pPr algn="just">
              <a:buFont typeface="Wingdings" panose="05000000000000000000" pitchFamily="2" charset="2"/>
              <a:buChar char="q"/>
            </a:pPr>
            <a:r>
              <a:rPr lang="es-ES" sz="1600" dirty="0" smtClean="0">
                <a:effectLst/>
              </a:rPr>
              <a:t>Cuenta </a:t>
            </a:r>
            <a:r>
              <a:rPr lang="es-ES" sz="1600" dirty="0">
                <a:effectLst/>
              </a:rPr>
              <a:t>con un conjunto menor de prácticas gerenciales y </a:t>
            </a:r>
            <a:r>
              <a:rPr lang="es-ES" sz="1600" dirty="0" smtClean="0">
                <a:effectLst/>
              </a:rPr>
              <a:t>procesos.</a:t>
            </a:r>
            <a:endParaRPr lang="es-EC" sz="1600" dirty="0" smtClean="0">
              <a:effectLst/>
            </a:endParaRPr>
          </a:p>
          <a:p>
            <a:pPr>
              <a:buFont typeface="+mj-lt"/>
              <a:buAutoNum type="arabicPeriod"/>
            </a:pPr>
            <a:endParaRPr lang="es-EC" sz="1600" dirty="0" smtClean="0">
              <a:effectLst/>
            </a:endParaRPr>
          </a:p>
        </p:txBody>
      </p:sp>
      <p:sp>
        <p:nvSpPr>
          <p:cNvPr id="54276" name="Rectangle 4"/>
          <p:cNvSpPr>
            <a:spLocks noGrp="1" noChangeArrowheads="1"/>
          </p:cNvSpPr>
          <p:nvPr>
            <p:ph type="title"/>
          </p:nvPr>
        </p:nvSpPr>
        <p:spPr>
          <a:xfrm>
            <a:off x="457200" y="277813"/>
            <a:ext cx="7499176" cy="1139825"/>
          </a:xfrm>
        </p:spPr>
        <p:txBody>
          <a:bodyPr/>
          <a:lstStyle/>
          <a:p>
            <a:r>
              <a:rPr lang="es-EC" sz="3600" dirty="0" err="1" smtClean="0"/>
              <a:t>Cobit</a:t>
            </a:r>
            <a:r>
              <a:rPr lang="es-EC" sz="3600" dirty="0" smtClean="0"/>
              <a:t> </a:t>
            </a:r>
            <a:r>
              <a:rPr lang="es-EC" sz="3600" dirty="0" err="1" smtClean="0"/>
              <a:t>Quickstart</a:t>
            </a:r>
            <a:endParaRPr lang="es-ES" sz="3600" dirty="0"/>
          </a:p>
        </p:txBody>
      </p:sp>
      <p:pic>
        <p:nvPicPr>
          <p:cNvPr id="6" name="Imagen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39601" y="185202"/>
            <a:ext cx="1056602" cy="867534"/>
          </a:xfrm>
          <a:prstGeom prst="rect">
            <a:avLst/>
          </a:prstGeom>
        </p:spPr>
      </p:pic>
      <p:graphicFrame>
        <p:nvGraphicFramePr>
          <p:cNvPr id="2" name="Tabla 1"/>
          <p:cNvGraphicFramePr>
            <a:graphicFrameLocks noGrp="1"/>
          </p:cNvGraphicFramePr>
          <p:nvPr>
            <p:extLst>
              <p:ext uri="{D42A27DB-BD31-4B8C-83A1-F6EECF244321}">
                <p14:modId xmlns="" xmlns:p14="http://schemas.microsoft.com/office/powerpoint/2010/main" val="2505660303"/>
              </p:ext>
            </p:extLst>
          </p:nvPr>
        </p:nvGraphicFramePr>
        <p:xfrm>
          <a:off x="2267744" y="3095279"/>
          <a:ext cx="4666580" cy="1701873"/>
        </p:xfrm>
        <a:graphic>
          <a:graphicData uri="http://schemas.openxmlformats.org/drawingml/2006/table">
            <a:tbl>
              <a:tblPr firstRow="1" firstCol="1" bandRow="1">
                <a:tableStyleId>{5C22544A-7EE6-4342-B048-85BDC9FD1C3A}</a:tableStyleId>
              </a:tblPr>
              <a:tblGrid>
                <a:gridCol w="2222838"/>
                <a:gridCol w="931574"/>
                <a:gridCol w="1512168"/>
              </a:tblGrid>
              <a:tr h="381372">
                <a:tc>
                  <a:txBody>
                    <a:bodyPr/>
                    <a:lstStyle/>
                    <a:p>
                      <a:pPr algn="ctr">
                        <a:spcAft>
                          <a:spcPts val="0"/>
                        </a:spcAft>
                      </a:pPr>
                      <a:r>
                        <a:rPr lang="es-EC" sz="1400" dirty="0">
                          <a:effectLst/>
                        </a:rPr>
                        <a:t> </a:t>
                      </a:r>
                      <a:endParaRPr lang="es-EC"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algn="ctr">
                        <a:spcAft>
                          <a:spcPts val="0"/>
                        </a:spcAft>
                      </a:pPr>
                      <a:r>
                        <a:rPr lang="es-EC" sz="1400" dirty="0">
                          <a:effectLst/>
                        </a:rPr>
                        <a:t>COBIT</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C" sz="1400">
                          <a:effectLst/>
                        </a:rPr>
                        <a:t>QUICKSTART</a:t>
                      </a:r>
                      <a:endParaRPr lang="es-EC" sz="1200">
                        <a:effectLst/>
                        <a:latin typeface="Times New Roman" panose="02020603050405020304" pitchFamily="18" charset="0"/>
                        <a:ea typeface="Times New Roman" panose="02020603050405020304" pitchFamily="18" charset="0"/>
                      </a:endParaRPr>
                    </a:p>
                  </a:txBody>
                  <a:tcPr marL="44450" marR="44450" marT="0" marB="0" anchor="ctr"/>
                </a:tc>
              </a:tr>
              <a:tr h="393290">
                <a:tc>
                  <a:txBody>
                    <a:bodyPr/>
                    <a:lstStyle/>
                    <a:p>
                      <a:pPr>
                        <a:spcAft>
                          <a:spcPts val="0"/>
                        </a:spcAft>
                      </a:pPr>
                      <a:r>
                        <a:rPr lang="es-EC" sz="1400">
                          <a:effectLst/>
                        </a:rPr>
                        <a:t>DOMINIOS</a:t>
                      </a:r>
                      <a:endParaRPr lang="es-EC"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C" sz="1400">
                          <a:effectLst/>
                        </a:rPr>
                        <a:t>4</a:t>
                      </a:r>
                      <a:endParaRPr lang="es-EC"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C" sz="1400">
                          <a:effectLst/>
                        </a:rPr>
                        <a:t>4</a:t>
                      </a:r>
                      <a:endParaRPr lang="es-EC" sz="1200">
                        <a:effectLst/>
                        <a:latin typeface="Times New Roman" panose="02020603050405020304" pitchFamily="18" charset="0"/>
                        <a:ea typeface="Times New Roman" panose="02020603050405020304" pitchFamily="18" charset="0"/>
                      </a:endParaRPr>
                    </a:p>
                  </a:txBody>
                  <a:tcPr marL="44450" marR="44450" marT="0" marB="0" anchor="ctr"/>
                </a:tc>
              </a:tr>
              <a:tr h="393290">
                <a:tc>
                  <a:txBody>
                    <a:bodyPr/>
                    <a:lstStyle/>
                    <a:p>
                      <a:pPr>
                        <a:spcAft>
                          <a:spcPts val="0"/>
                        </a:spcAft>
                      </a:pPr>
                      <a:r>
                        <a:rPr lang="es-EC" sz="1400">
                          <a:effectLst/>
                        </a:rPr>
                        <a:t>PROCESOS</a:t>
                      </a:r>
                      <a:endParaRPr lang="es-EC"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C" sz="1400">
                          <a:effectLst/>
                        </a:rPr>
                        <a:t>34</a:t>
                      </a:r>
                      <a:endParaRPr lang="es-EC"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C" sz="1400">
                          <a:effectLst/>
                        </a:rPr>
                        <a:t>32</a:t>
                      </a:r>
                      <a:endParaRPr lang="es-EC" sz="1200">
                        <a:effectLst/>
                        <a:latin typeface="Times New Roman" panose="02020603050405020304" pitchFamily="18" charset="0"/>
                        <a:ea typeface="Times New Roman" panose="02020603050405020304" pitchFamily="18" charset="0"/>
                      </a:endParaRPr>
                    </a:p>
                  </a:txBody>
                  <a:tcPr marL="44450" marR="44450" marT="0" marB="0" anchor="ctr"/>
                </a:tc>
              </a:tr>
              <a:tr h="533921">
                <a:tc>
                  <a:txBody>
                    <a:bodyPr/>
                    <a:lstStyle/>
                    <a:p>
                      <a:pPr>
                        <a:spcAft>
                          <a:spcPts val="0"/>
                        </a:spcAft>
                      </a:pPr>
                      <a:r>
                        <a:rPr lang="es-EC" sz="1400">
                          <a:effectLst/>
                        </a:rPr>
                        <a:t>OBJETIVOS DE CONTROL</a:t>
                      </a:r>
                      <a:endParaRPr lang="es-EC"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C" sz="1400">
                          <a:effectLst/>
                        </a:rPr>
                        <a:t>210</a:t>
                      </a:r>
                      <a:endParaRPr lang="es-EC"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es-EC" sz="1400" dirty="0">
                          <a:effectLst/>
                        </a:rPr>
                        <a:t>59</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tc>
              </a:tr>
            </a:tbl>
          </a:graphicData>
        </a:graphic>
      </p:graphicFrame>
    </p:spTree>
    <p:extLst>
      <p:ext uri="{BB962C8B-B14F-4D97-AF65-F5344CB8AC3E}">
        <p14:creationId xmlns="" xmlns:p14="http://schemas.microsoft.com/office/powerpoint/2010/main" val="769375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8424863" cy="4727063"/>
          </a:xfrm>
          <a:noFill/>
          <a:ln/>
        </p:spPr>
        <p:txBody>
          <a:bodyPr/>
          <a:lstStyle/>
          <a:p>
            <a:pPr algn="just">
              <a:buFont typeface="Wingdings" panose="05000000000000000000" pitchFamily="2" charset="2"/>
              <a:buChar char="q"/>
            </a:pPr>
            <a:r>
              <a:rPr lang="es-EC" sz="1400" dirty="0">
                <a:effectLst/>
              </a:rPr>
              <a:t>Definiciones de riesgo:</a:t>
            </a:r>
          </a:p>
          <a:p>
            <a:pPr lvl="1" algn="just">
              <a:buFont typeface="+mj-lt"/>
              <a:buAutoNum type="alphaUcPeriod"/>
            </a:pPr>
            <a:r>
              <a:rPr lang="es-EC" sz="1400" dirty="0" smtClean="0">
                <a:effectLst/>
              </a:rPr>
              <a:t>Potencial </a:t>
            </a:r>
            <a:r>
              <a:rPr lang="es-EC" sz="1400" dirty="0">
                <a:effectLst/>
              </a:rPr>
              <a:t>de que una amenaza determinada explote las vulnerabilidades de los activos o grupos de activos causando así daño a la organización.  (Definición usada en el ambiente de la seguridad de la </a:t>
            </a:r>
            <a:r>
              <a:rPr lang="es-EC" sz="1400" dirty="0" smtClean="0">
                <a:effectLst/>
              </a:rPr>
              <a:t>información)</a:t>
            </a:r>
          </a:p>
          <a:p>
            <a:pPr lvl="1" algn="just">
              <a:buFont typeface="+mj-lt"/>
              <a:buAutoNum type="alphaUcPeriod"/>
            </a:pPr>
            <a:r>
              <a:rPr lang="es-EC" sz="1400" dirty="0" smtClean="0">
                <a:effectLst/>
              </a:rPr>
              <a:t>La </a:t>
            </a:r>
            <a:r>
              <a:rPr lang="es-EC" sz="1400" dirty="0">
                <a:effectLst/>
              </a:rPr>
              <a:t>posibilidad de que un evento ocurra y afecte adversamente a la consecución de objetivos. </a:t>
            </a:r>
            <a:endParaRPr lang="es-EC" sz="1400" dirty="0" smtClean="0">
              <a:effectLst/>
            </a:endParaRPr>
          </a:p>
          <a:p>
            <a:pPr lvl="1" algn="just">
              <a:buFont typeface="+mj-lt"/>
              <a:buAutoNum type="alphaUcPeriod"/>
            </a:pPr>
            <a:r>
              <a:rPr lang="es-EC" sz="1400" dirty="0" smtClean="0">
                <a:effectLst/>
              </a:rPr>
              <a:t>Estimación </a:t>
            </a:r>
            <a:r>
              <a:rPr lang="es-EC" sz="1400" dirty="0">
                <a:effectLst/>
              </a:rPr>
              <a:t>del grado de exposición a que una amenaza se materialice sobre uno o más activos causando daños o perjuicios a la Organización. </a:t>
            </a:r>
          </a:p>
          <a:p>
            <a:pPr marL="0" indent="0" algn="just">
              <a:buNone/>
            </a:pPr>
            <a:endParaRPr lang="es-ES" sz="1600" dirty="0" smtClean="0">
              <a:effectLst/>
            </a:endParaRPr>
          </a:p>
          <a:p>
            <a:pPr marL="0" indent="0" algn="just">
              <a:buNone/>
            </a:pPr>
            <a:endParaRPr lang="es-ES" sz="1600" dirty="0" smtClean="0">
              <a:effectLst/>
            </a:endParaRPr>
          </a:p>
          <a:p>
            <a:pPr marL="0" indent="0" algn="just">
              <a:buNone/>
            </a:pPr>
            <a:endParaRPr lang="es-ES" sz="1600" dirty="0" smtClean="0">
              <a:effectLst/>
            </a:endParaRPr>
          </a:p>
          <a:p>
            <a:pPr marL="0" indent="0" algn="just">
              <a:buNone/>
            </a:pPr>
            <a:endParaRPr lang="es-ES" sz="1600" dirty="0">
              <a:effectLst/>
            </a:endParaRPr>
          </a:p>
          <a:p>
            <a:pPr marL="0" indent="0" algn="just">
              <a:buNone/>
            </a:pPr>
            <a:endParaRPr lang="es-ES" sz="1600" dirty="0">
              <a:effectLst/>
            </a:endParaRPr>
          </a:p>
          <a:p>
            <a:pPr marL="0" indent="0" algn="just">
              <a:buNone/>
            </a:pPr>
            <a:endParaRPr lang="es-ES" sz="1600" dirty="0" smtClean="0">
              <a:effectLst/>
            </a:endParaRPr>
          </a:p>
          <a:p>
            <a:pPr marL="0" indent="0" algn="just">
              <a:buNone/>
            </a:pPr>
            <a:endParaRPr lang="es-ES" sz="1600" dirty="0" smtClean="0">
              <a:effectLst/>
            </a:endParaRPr>
          </a:p>
          <a:p>
            <a:pPr marL="0" indent="0" algn="just">
              <a:buNone/>
            </a:pPr>
            <a:endParaRPr lang="es-ES" sz="1600" dirty="0" smtClean="0">
              <a:effectLst/>
            </a:endParaRPr>
          </a:p>
          <a:p>
            <a:pPr algn="just">
              <a:buFont typeface="Wingdings" panose="05000000000000000000" pitchFamily="2" charset="2"/>
              <a:buChar char="q"/>
            </a:pPr>
            <a:r>
              <a:rPr lang="es-ES" sz="1400" dirty="0">
                <a:effectLst/>
              </a:rPr>
              <a:t>El trabajo de auditoría de sistemas requiere comprender la relación existente entre riesgos y control, pues es necesario poder identificar y diferenciar los tipos de riesgo y los controles usados para mitigarlos. </a:t>
            </a:r>
            <a:r>
              <a:rPr lang="es-ES" sz="1400" dirty="0" smtClean="0">
                <a:effectLst/>
              </a:rPr>
              <a:t>También </a:t>
            </a:r>
            <a:r>
              <a:rPr lang="es-ES" sz="1400" dirty="0">
                <a:effectLst/>
              </a:rPr>
              <a:t>es fundamental valorar el riesgo con el fin de determinar el enfoque y planear el trabajo de auditoría</a:t>
            </a:r>
            <a:endParaRPr lang="es-ES" sz="1400" dirty="0" smtClean="0">
              <a:effectLst/>
            </a:endParaRPr>
          </a:p>
        </p:txBody>
      </p:sp>
      <p:sp>
        <p:nvSpPr>
          <p:cNvPr id="54276" name="Rectangle 4"/>
          <p:cNvSpPr>
            <a:spLocks noGrp="1" noChangeArrowheads="1"/>
          </p:cNvSpPr>
          <p:nvPr>
            <p:ph type="title"/>
          </p:nvPr>
        </p:nvSpPr>
        <p:spPr>
          <a:xfrm>
            <a:off x="457200" y="277813"/>
            <a:ext cx="7499176" cy="1139825"/>
          </a:xfrm>
        </p:spPr>
        <p:txBody>
          <a:bodyPr/>
          <a:lstStyle/>
          <a:p>
            <a:r>
              <a:rPr lang="es-EC" sz="3600" dirty="0" smtClean="0"/>
              <a:t>Gestión de Riesgos</a:t>
            </a:r>
            <a:endParaRPr lang="es-ES" sz="3600" dirty="0"/>
          </a:p>
        </p:txBody>
      </p:sp>
      <p:pic>
        <p:nvPicPr>
          <p:cNvPr id="6" name="Imagen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39601" y="185202"/>
            <a:ext cx="1056602" cy="867534"/>
          </a:xfrm>
          <a:prstGeom prst="rect">
            <a:avLst/>
          </a:prstGeom>
        </p:spPr>
      </p:pic>
      <p:pic>
        <p:nvPicPr>
          <p:cNvPr id="4" name="Imagen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203848" y="3429000"/>
            <a:ext cx="2837689" cy="1872208"/>
          </a:xfrm>
          <a:prstGeom prst="rect">
            <a:avLst/>
          </a:prstGeom>
        </p:spPr>
      </p:pic>
    </p:spTree>
    <p:extLst>
      <p:ext uri="{BB962C8B-B14F-4D97-AF65-F5344CB8AC3E}">
        <p14:creationId xmlns="" xmlns:p14="http://schemas.microsoft.com/office/powerpoint/2010/main" val="731052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8424863" cy="4727063"/>
          </a:xfrm>
          <a:noFill/>
          <a:ln/>
        </p:spPr>
        <p:txBody>
          <a:bodyPr/>
          <a:lstStyle/>
          <a:p>
            <a:pPr marL="0" indent="0">
              <a:buNone/>
            </a:pPr>
            <a:endParaRPr lang="es-ES" sz="1600" dirty="0" smtClean="0">
              <a:effectLst/>
            </a:endParaRPr>
          </a:p>
          <a:p>
            <a:pPr algn="just">
              <a:buFont typeface="Wingdings" panose="05000000000000000000" pitchFamily="2" charset="2"/>
              <a:buChar char="q"/>
            </a:pPr>
            <a:r>
              <a:rPr lang="es-ES" sz="1600" dirty="0">
                <a:effectLst/>
              </a:rPr>
              <a:t>Fue desarrollado por el </a:t>
            </a:r>
            <a:r>
              <a:rPr lang="es-EC" sz="1600" dirty="0">
                <a:effectLst/>
              </a:rPr>
              <a:t>Consejo Superior de Administración Electrónica de España</a:t>
            </a:r>
            <a:endParaRPr lang="es-ES" sz="1600" dirty="0">
              <a:effectLst/>
            </a:endParaRPr>
          </a:p>
          <a:p>
            <a:pPr marL="0" indent="0" algn="just">
              <a:buNone/>
            </a:pPr>
            <a:endParaRPr lang="es-ES" sz="1600" dirty="0">
              <a:effectLst/>
            </a:endParaRPr>
          </a:p>
          <a:p>
            <a:pPr lvl="0" algn="just">
              <a:buFont typeface="Wingdings" panose="05000000000000000000" pitchFamily="2" charset="2"/>
              <a:buChar char="q"/>
            </a:pPr>
            <a:r>
              <a:rPr lang="es-EC" sz="1600" dirty="0">
                <a:effectLst/>
              </a:rPr>
              <a:t>Propone una metodología que permite a las partes afectadas por los sistemas de información, conocer el nivel de confianza que deben otorgarle a cada sistema en particular. </a:t>
            </a:r>
          </a:p>
          <a:p>
            <a:pPr marL="0" lvl="0" indent="0" algn="just">
              <a:buNone/>
            </a:pPr>
            <a:endParaRPr lang="es-ES" sz="1600" dirty="0">
              <a:effectLst/>
            </a:endParaRPr>
          </a:p>
          <a:p>
            <a:pPr algn="just">
              <a:buFont typeface="Wingdings" panose="05000000000000000000" pitchFamily="2" charset="2"/>
              <a:buChar char="q"/>
            </a:pPr>
            <a:r>
              <a:rPr lang="es-EC" sz="1600" dirty="0">
                <a:effectLst/>
              </a:rPr>
              <a:t>Ofrece un método sistemático para analizar los riesgos</a:t>
            </a:r>
            <a:r>
              <a:rPr lang="es-ES" sz="1600" dirty="0">
                <a:effectLst/>
              </a:rPr>
              <a:t>.</a:t>
            </a:r>
          </a:p>
          <a:p>
            <a:pPr lvl="0" algn="just">
              <a:buFont typeface="Wingdings" panose="05000000000000000000" pitchFamily="2" charset="2"/>
              <a:buChar char="q"/>
            </a:pPr>
            <a:endParaRPr lang="es-EC" sz="1600" dirty="0">
              <a:effectLst/>
            </a:endParaRPr>
          </a:p>
          <a:p>
            <a:pPr lvl="0" algn="just">
              <a:buFont typeface="Wingdings" panose="05000000000000000000" pitchFamily="2" charset="2"/>
              <a:buChar char="q"/>
            </a:pPr>
            <a:r>
              <a:rPr lang="es-EC" sz="1600" dirty="0">
                <a:effectLst/>
              </a:rPr>
              <a:t>Ayuda a descubrir y planificar las medidas oportunas para mantener los riesgos bajo control</a:t>
            </a:r>
          </a:p>
          <a:p>
            <a:pPr lvl="0" algn="just">
              <a:buFont typeface="Wingdings" panose="05000000000000000000" pitchFamily="2" charset="2"/>
              <a:buChar char="q"/>
            </a:pPr>
            <a:endParaRPr lang="es-EC" sz="1600" dirty="0">
              <a:effectLst/>
            </a:endParaRPr>
          </a:p>
        </p:txBody>
      </p:sp>
      <p:sp>
        <p:nvSpPr>
          <p:cNvPr id="54276" name="Rectangle 4"/>
          <p:cNvSpPr>
            <a:spLocks noGrp="1" noChangeArrowheads="1"/>
          </p:cNvSpPr>
          <p:nvPr>
            <p:ph type="title"/>
          </p:nvPr>
        </p:nvSpPr>
        <p:spPr>
          <a:xfrm>
            <a:off x="457200" y="277813"/>
            <a:ext cx="7499176" cy="1139825"/>
          </a:xfrm>
        </p:spPr>
        <p:txBody>
          <a:bodyPr/>
          <a:lstStyle/>
          <a:p>
            <a:r>
              <a:rPr lang="es-EC" sz="3600" dirty="0" err="1" smtClean="0"/>
              <a:t>Magerit</a:t>
            </a:r>
            <a:r>
              <a:rPr lang="es-EC" sz="3600" dirty="0" smtClean="0"/>
              <a:t> versión 2</a:t>
            </a:r>
            <a:endParaRPr lang="es-ES" sz="3600" dirty="0"/>
          </a:p>
        </p:txBody>
      </p:sp>
      <p:pic>
        <p:nvPicPr>
          <p:cNvPr id="6" name="Imagen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39601" y="185202"/>
            <a:ext cx="1056602" cy="867534"/>
          </a:xfrm>
          <a:prstGeom prst="rect">
            <a:avLst/>
          </a:prstGeom>
        </p:spPr>
      </p:pic>
    </p:spTree>
    <p:extLst>
      <p:ext uri="{BB962C8B-B14F-4D97-AF65-F5344CB8AC3E}">
        <p14:creationId xmlns="" xmlns:p14="http://schemas.microsoft.com/office/powerpoint/2010/main" val="1396521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619125" y="304800"/>
            <a:ext cx="5465763" cy="982663"/>
          </a:xfrm>
        </p:spPr>
        <p:txBody>
          <a:bodyPr/>
          <a:lstStyle/>
          <a:p>
            <a:r>
              <a:rPr lang="es-EC" sz="3600"/>
              <a:t>Contenido</a:t>
            </a:r>
            <a:endParaRPr lang="es-ES" sz="3600"/>
          </a:p>
        </p:txBody>
      </p:sp>
      <p:sp>
        <p:nvSpPr>
          <p:cNvPr id="4105" name="Rectangle 9"/>
          <p:cNvSpPr>
            <a:spLocks noGrp="1" noChangeArrowheads="1"/>
          </p:cNvSpPr>
          <p:nvPr>
            <p:ph type="body" idx="1"/>
          </p:nvPr>
        </p:nvSpPr>
        <p:spPr>
          <a:xfrm>
            <a:off x="1044575" y="1628775"/>
            <a:ext cx="6335713" cy="4525963"/>
          </a:xfrm>
        </p:spPr>
        <p:txBody>
          <a:bodyPr/>
          <a:lstStyle/>
          <a:p>
            <a:pPr>
              <a:buFont typeface="Wingdings" panose="05000000000000000000" pitchFamily="2" charset="2"/>
              <a:buNone/>
            </a:pPr>
            <a:endParaRPr lang="es-EC" dirty="0"/>
          </a:p>
          <a:p>
            <a:pPr>
              <a:buFont typeface="Wingdings" panose="05000000000000000000" pitchFamily="2" charset="2"/>
              <a:buChar char="q"/>
            </a:pPr>
            <a:r>
              <a:rPr lang="es-EC" sz="3000" dirty="0" smtClean="0"/>
              <a:t>Resumen </a:t>
            </a:r>
            <a:r>
              <a:rPr lang="es-EC" sz="3000" dirty="0"/>
              <a:t>del proyecto</a:t>
            </a:r>
          </a:p>
          <a:p>
            <a:pPr>
              <a:buFont typeface="Wingdings" panose="05000000000000000000" pitchFamily="2" charset="2"/>
              <a:buChar char="q"/>
            </a:pPr>
            <a:r>
              <a:rPr lang="es-EC" sz="3000" dirty="0" smtClean="0"/>
              <a:t>Introducción</a:t>
            </a:r>
          </a:p>
          <a:p>
            <a:pPr>
              <a:buFont typeface="Wingdings" panose="05000000000000000000" pitchFamily="2" charset="2"/>
              <a:buChar char="q"/>
            </a:pPr>
            <a:r>
              <a:rPr lang="es-EC" sz="3000" dirty="0" smtClean="0"/>
              <a:t>Sector Cooperativo Financiero</a:t>
            </a:r>
          </a:p>
          <a:p>
            <a:pPr>
              <a:buFont typeface="Wingdings" panose="05000000000000000000" pitchFamily="2" charset="2"/>
              <a:buChar char="q"/>
            </a:pPr>
            <a:r>
              <a:rPr lang="es-EC" sz="3000" dirty="0" smtClean="0"/>
              <a:t>Marco teórico</a:t>
            </a:r>
          </a:p>
          <a:p>
            <a:pPr>
              <a:buFont typeface="Wingdings" panose="05000000000000000000" pitchFamily="2" charset="2"/>
              <a:buChar char="q"/>
            </a:pPr>
            <a:r>
              <a:rPr lang="es-EC" sz="3000" dirty="0" smtClean="0"/>
              <a:t>Modelamiento </a:t>
            </a:r>
            <a:r>
              <a:rPr lang="es-EC" sz="3000" dirty="0"/>
              <a:t>del </a:t>
            </a:r>
            <a:r>
              <a:rPr lang="es-EC" sz="3000" dirty="0" smtClean="0"/>
              <a:t>Manual</a:t>
            </a:r>
          </a:p>
          <a:p>
            <a:pPr>
              <a:buFont typeface="Wingdings" panose="05000000000000000000" pitchFamily="2" charset="2"/>
              <a:buChar char="q"/>
            </a:pPr>
            <a:r>
              <a:rPr lang="es-EC" sz="3000" dirty="0" smtClean="0"/>
              <a:t>Aplicación del Manual</a:t>
            </a:r>
            <a:endParaRPr lang="es-EC" sz="3000" dirty="0"/>
          </a:p>
          <a:p>
            <a:pPr>
              <a:buFont typeface="Wingdings" panose="05000000000000000000" pitchFamily="2" charset="2"/>
              <a:buChar char="q"/>
            </a:pPr>
            <a:r>
              <a:rPr lang="es-EC" sz="3000" dirty="0"/>
              <a:t>Conclusiones y recomendaciones</a:t>
            </a:r>
            <a:endParaRPr lang="es-ES" sz="3000" dirty="0"/>
          </a:p>
        </p:txBody>
      </p:sp>
      <p:pic>
        <p:nvPicPr>
          <p:cNvPr id="4107" name="Picture 11" descr="j0431585[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804025" y="333375"/>
            <a:ext cx="1828800" cy="18288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510249"/>
            <a:ext cx="8424863" cy="4727063"/>
          </a:xfrm>
          <a:noFill/>
          <a:ln/>
        </p:spPr>
        <p:txBody>
          <a:bodyPr/>
          <a:lstStyle/>
          <a:p>
            <a:pPr marL="0" indent="0" algn="just">
              <a:buNone/>
            </a:pPr>
            <a:endParaRPr lang="es-EC" sz="1600" b="1" dirty="0">
              <a:effectLst/>
            </a:endParaRPr>
          </a:p>
          <a:p>
            <a:pPr marL="0" indent="0" algn="just">
              <a:buNone/>
            </a:pPr>
            <a:r>
              <a:rPr lang="es-EC" sz="1600" b="1" dirty="0" smtClean="0">
                <a:effectLst/>
              </a:rPr>
              <a:t>Auditoría </a:t>
            </a:r>
            <a:r>
              <a:rPr lang="es-EC" sz="1600" b="1" dirty="0">
                <a:effectLst/>
              </a:rPr>
              <a:t>de sistemas de información</a:t>
            </a:r>
            <a:r>
              <a:rPr lang="es-EC" sz="1600" dirty="0">
                <a:effectLst/>
              </a:rPr>
              <a:t>: Es un proceso que recolecta y evalúa la evidencia para determinar si los sistemas de información y los recursos relacionados protegen adecuadamente los activos, mantienen la integridad y disponibilidad de los datos y del sistema, proveen información relevante y confiable, logran de forma efectiva las metas organizacionales, usan con eficiencia los recursos y tienen controles internos que proveen una certeza razonable de que los objetivos de negocio, operacionales y de control serán </a:t>
            </a:r>
            <a:r>
              <a:rPr lang="es-EC" sz="1600" dirty="0" smtClean="0">
                <a:effectLst/>
              </a:rPr>
              <a:t>alcanzados</a:t>
            </a:r>
          </a:p>
          <a:p>
            <a:pPr marL="0" indent="0" algn="just">
              <a:buNone/>
            </a:pPr>
            <a:endParaRPr lang="es-EC" sz="1600" dirty="0">
              <a:effectLst/>
            </a:endParaRPr>
          </a:p>
          <a:p>
            <a:pPr marL="0" indent="0" algn="just">
              <a:buNone/>
            </a:pPr>
            <a:endParaRPr lang="es-ES" sz="1600" dirty="0" smtClean="0">
              <a:effectLst/>
            </a:endParaRPr>
          </a:p>
        </p:txBody>
      </p:sp>
      <p:sp>
        <p:nvSpPr>
          <p:cNvPr id="54276" name="Rectangle 4"/>
          <p:cNvSpPr>
            <a:spLocks noGrp="1" noChangeArrowheads="1"/>
          </p:cNvSpPr>
          <p:nvPr>
            <p:ph type="title"/>
          </p:nvPr>
        </p:nvSpPr>
        <p:spPr>
          <a:xfrm>
            <a:off x="457200" y="277813"/>
            <a:ext cx="7499176" cy="1139825"/>
          </a:xfrm>
        </p:spPr>
        <p:txBody>
          <a:bodyPr/>
          <a:lstStyle/>
          <a:p>
            <a:r>
              <a:rPr lang="es-EC" sz="3600" dirty="0" smtClean="0"/>
              <a:t>Auditoría Informática</a:t>
            </a:r>
            <a:endParaRPr lang="es-ES" sz="3600" dirty="0"/>
          </a:p>
        </p:txBody>
      </p:sp>
      <p:pic>
        <p:nvPicPr>
          <p:cNvPr id="6" name="Imagen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39601" y="185202"/>
            <a:ext cx="1056602" cy="867534"/>
          </a:xfrm>
          <a:prstGeom prst="rect">
            <a:avLst/>
          </a:prstGeom>
        </p:spPr>
      </p:pic>
      <p:pic>
        <p:nvPicPr>
          <p:cNvPr id="2" name="Imagen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22338" y="4143380"/>
            <a:ext cx="1827886" cy="1701698"/>
          </a:xfrm>
          <a:prstGeom prst="rect">
            <a:avLst/>
          </a:prstGeom>
        </p:spPr>
      </p:pic>
    </p:spTree>
    <p:extLst>
      <p:ext uri="{BB962C8B-B14F-4D97-AF65-F5344CB8AC3E}">
        <p14:creationId xmlns="" xmlns:p14="http://schemas.microsoft.com/office/powerpoint/2010/main" val="2473229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4213" y="3382963"/>
            <a:ext cx="7985125" cy="982662"/>
          </a:xfrm>
        </p:spPr>
        <p:txBody>
          <a:bodyPr/>
          <a:lstStyle/>
          <a:p>
            <a:r>
              <a:rPr lang="es-EC" sz="3600" dirty="0"/>
              <a:t>MODELAMIENTO DEL </a:t>
            </a:r>
            <a:r>
              <a:rPr lang="es-EC" sz="3600" dirty="0" smtClean="0"/>
              <a:t>MANUAL DE AUDITORÍA INFORMÁTICA</a:t>
            </a:r>
            <a:endParaRPr lang="es-ES" sz="3600" dirty="0"/>
          </a:p>
        </p:txBody>
      </p:sp>
      <p:pic>
        <p:nvPicPr>
          <p:cNvPr id="3" name="Imagen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776675" y="1052736"/>
            <a:ext cx="1800200" cy="1771737"/>
          </a:xfrm>
          <a:prstGeom prst="rect">
            <a:avLst/>
          </a:prstGeom>
          <a:solidFill>
            <a:schemeClr val="tx2"/>
          </a:solidFill>
          <a:effectLst>
            <a:outerShdw blurRad="50800" dist="50800" dir="4680000" sx="1000" sy="1000" algn="ctr" rotWithShape="0">
              <a:srgbClr val="000000">
                <a:alpha val="43137"/>
              </a:srgbClr>
            </a:outerShdw>
          </a:effectLst>
        </p:spPr>
      </p:pic>
    </p:spTree>
    <p:extLst>
      <p:ext uri="{BB962C8B-B14F-4D97-AF65-F5344CB8AC3E}">
        <p14:creationId xmlns="" xmlns:p14="http://schemas.microsoft.com/office/powerpoint/2010/main" val="4130704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smtClean="0"/>
              <a:t>Definición de </a:t>
            </a:r>
            <a:r>
              <a:rPr lang="es-EC" sz="3600" dirty="0" err="1" smtClean="0"/>
              <a:t>Macroprocesos</a:t>
            </a:r>
            <a:endParaRPr lang="es-ES" sz="3600" dirty="0"/>
          </a:p>
        </p:txBody>
      </p:sp>
      <p:pic>
        <p:nvPicPr>
          <p:cNvPr id="7" name="Imagen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00392" y="188640"/>
            <a:ext cx="878488" cy="841453"/>
          </a:xfrm>
          <a:prstGeom prst="rect">
            <a:avLst/>
          </a:prstGeom>
          <a:solidFill>
            <a:schemeClr val="tx2"/>
          </a:solidFill>
          <a:effectLst>
            <a:outerShdw blurRad="50800" dist="50800" dir="4680000" sx="1000" sy="1000" algn="ctr" rotWithShape="0">
              <a:srgbClr val="000000">
                <a:alpha val="43137"/>
              </a:srgbClr>
            </a:outerShdw>
          </a:effectLst>
        </p:spPr>
      </p:pic>
      <p:sp>
        <p:nvSpPr>
          <p:cNvPr id="4" name="Rectangle 3"/>
          <p:cNvSpPr txBox="1">
            <a:spLocks noChangeArrowheads="1"/>
          </p:cNvSpPr>
          <p:nvPr/>
        </p:nvSpPr>
        <p:spPr bwMode="auto">
          <a:xfrm>
            <a:off x="323850" y="1510249"/>
            <a:ext cx="8424863" cy="4727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C" sz="1600" dirty="0">
                <a:effectLst/>
              </a:rPr>
              <a:t>Es por tanto muy importante para el profesional en auditoría </a:t>
            </a:r>
            <a:r>
              <a:rPr lang="es-EC" sz="1600" dirty="0" smtClean="0">
                <a:effectLst/>
              </a:rPr>
              <a:t>y </a:t>
            </a:r>
            <a:r>
              <a:rPr lang="es-EC" sz="1600" dirty="0">
                <a:effectLst/>
              </a:rPr>
              <a:t>particularmente para el auditor de sistemas de información el definir de forma precisa aspectos tales </a:t>
            </a:r>
            <a:r>
              <a:rPr lang="es-EC" sz="1600" dirty="0" smtClean="0">
                <a:effectLst/>
              </a:rPr>
              <a:t>como:</a:t>
            </a:r>
          </a:p>
          <a:p>
            <a:pPr algn="just">
              <a:buFont typeface="Wingdings" panose="05000000000000000000" pitchFamily="2" charset="2"/>
              <a:buChar char="q"/>
            </a:pPr>
            <a:r>
              <a:rPr lang="es-EC" sz="1600" dirty="0" smtClean="0">
                <a:effectLst/>
              </a:rPr>
              <a:t>Unidades </a:t>
            </a:r>
            <a:r>
              <a:rPr lang="es-EC" sz="1600" dirty="0">
                <a:effectLst/>
              </a:rPr>
              <a:t>a </a:t>
            </a:r>
            <a:r>
              <a:rPr lang="es-EC" sz="1600" dirty="0" smtClean="0">
                <a:effectLst/>
              </a:rPr>
              <a:t>auditar</a:t>
            </a:r>
          </a:p>
          <a:p>
            <a:pPr algn="just">
              <a:buFont typeface="Wingdings" panose="05000000000000000000" pitchFamily="2" charset="2"/>
              <a:buChar char="q"/>
            </a:pPr>
            <a:r>
              <a:rPr lang="es-EC" sz="1600" dirty="0" smtClean="0">
                <a:effectLst/>
              </a:rPr>
              <a:t>Alcance de las revisiones </a:t>
            </a:r>
          </a:p>
          <a:p>
            <a:pPr algn="just">
              <a:buFont typeface="Wingdings" panose="05000000000000000000" pitchFamily="2" charset="2"/>
              <a:buChar char="q"/>
            </a:pPr>
            <a:r>
              <a:rPr lang="es-EC" sz="1600" dirty="0" smtClean="0">
                <a:effectLst/>
              </a:rPr>
              <a:t>Objetivos</a:t>
            </a:r>
          </a:p>
          <a:p>
            <a:pPr algn="just">
              <a:buFont typeface="Wingdings" panose="05000000000000000000" pitchFamily="2" charset="2"/>
              <a:buChar char="q"/>
            </a:pPr>
            <a:r>
              <a:rPr lang="es-EC" sz="1600" dirty="0" smtClean="0">
                <a:effectLst/>
              </a:rPr>
              <a:t>Aplicaciones</a:t>
            </a:r>
          </a:p>
          <a:p>
            <a:pPr algn="just">
              <a:buFont typeface="Wingdings" panose="05000000000000000000" pitchFamily="2" charset="2"/>
              <a:buChar char="q"/>
            </a:pPr>
            <a:r>
              <a:rPr lang="es-EC" sz="1600" dirty="0" smtClean="0">
                <a:effectLst/>
              </a:rPr>
              <a:t>Riesgos</a:t>
            </a:r>
          </a:p>
          <a:p>
            <a:pPr algn="just">
              <a:buFont typeface="Wingdings" panose="05000000000000000000" pitchFamily="2" charset="2"/>
              <a:buChar char="q"/>
            </a:pPr>
            <a:r>
              <a:rPr lang="es-EC" sz="1600" dirty="0" smtClean="0">
                <a:effectLst/>
              </a:rPr>
              <a:t>Controles </a:t>
            </a:r>
            <a:r>
              <a:rPr lang="es-EC" sz="1600" dirty="0">
                <a:effectLst/>
              </a:rPr>
              <a:t>a </a:t>
            </a:r>
            <a:r>
              <a:rPr lang="es-EC" sz="1600" dirty="0" smtClean="0">
                <a:effectLst/>
              </a:rPr>
              <a:t>probar</a:t>
            </a:r>
          </a:p>
          <a:p>
            <a:pPr algn="just">
              <a:buFont typeface="Wingdings" panose="05000000000000000000" pitchFamily="2" charset="2"/>
              <a:buChar char="q"/>
            </a:pPr>
            <a:r>
              <a:rPr lang="es-EC" sz="1600" dirty="0" smtClean="0">
                <a:effectLst/>
              </a:rPr>
              <a:t>Pruebas </a:t>
            </a:r>
          </a:p>
          <a:p>
            <a:pPr marL="0" lvl="0" indent="0" algn="just">
              <a:buNone/>
            </a:pPr>
            <a:endParaRPr lang="es-EC" sz="1600" dirty="0">
              <a:effectLst/>
            </a:endParaRPr>
          </a:p>
          <a:p>
            <a:pPr marL="0" lvl="0" indent="0" algn="just">
              <a:buNone/>
            </a:pPr>
            <a:r>
              <a:rPr lang="es-EC" sz="1600" dirty="0" smtClean="0">
                <a:effectLst/>
              </a:rPr>
              <a:t>Se define establecer como base para el desarrollo del manual de auditoría los siguientes procesos:</a:t>
            </a:r>
          </a:p>
          <a:p>
            <a:pPr lvl="0" algn="just">
              <a:buFont typeface="+mj-lt"/>
              <a:buAutoNum type="alphaLcParenR"/>
            </a:pPr>
            <a:r>
              <a:rPr lang="es-ES" sz="1600" dirty="0">
                <a:effectLst/>
              </a:rPr>
              <a:t>Proceso para la Planeación Anual de </a:t>
            </a:r>
            <a:r>
              <a:rPr lang="es-ES" sz="1600" dirty="0" smtClean="0">
                <a:effectLst/>
              </a:rPr>
              <a:t>Auditoría</a:t>
            </a:r>
          </a:p>
          <a:p>
            <a:pPr lvl="0" algn="just">
              <a:buFont typeface="+mj-lt"/>
              <a:buAutoNum type="alphaLcParenR"/>
            </a:pPr>
            <a:r>
              <a:rPr lang="es-ES" sz="1600" dirty="0" smtClean="0">
                <a:effectLst/>
              </a:rPr>
              <a:t>Proceso </a:t>
            </a:r>
            <a:r>
              <a:rPr lang="es-ES" sz="1600" dirty="0">
                <a:effectLst/>
              </a:rPr>
              <a:t>para una Asignación Individual de Auditoría</a:t>
            </a:r>
            <a:endParaRPr lang="es-EC" sz="1600" dirty="0" smtClean="0">
              <a:effectLst/>
            </a:endParaRPr>
          </a:p>
          <a:p>
            <a:pPr marL="0" lvl="0" indent="0" algn="just">
              <a:buNone/>
            </a:pPr>
            <a:endParaRPr lang="es-EC" sz="1600" dirty="0">
              <a:effectLst/>
            </a:endParaRPr>
          </a:p>
          <a:p>
            <a:pPr marL="0" indent="0">
              <a:buFont typeface="Wingdings" panose="05000000000000000000" pitchFamily="2" charset="2"/>
              <a:buNone/>
            </a:pPr>
            <a:endParaRPr lang="es-ES" sz="1600" dirty="0" smtClean="0">
              <a:effectLst/>
            </a:endParaRPr>
          </a:p>
        </p:txBody>
      </p:sp>
    </p:spTree>
    <p:extLst>
      <p:ext uri="{BB962C8B-B14F-4D97-AF65-F5344CB8AC3E}">
        <p14:creationId xmlns="" xmlns:p14="http://schemas.microsoft.com/office/powerpoint/2010/main" val="3691756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384"/>
            <a:ext cx="7499176" cy="1139825"/>
          </a:xfrm>
        </p:spPr>
        <p:txBody>
          <a:bodyPr/>
          <a:lstStyle/>
          <a:p>
            <a:r>
              <a:rPr lang="es-EC" sz="3600" dirty="0"/>
              <a:t>Planeación Anual de Auditoría</a:t>
            </a:r>
          </a:p>
        </p:txBody>
      </p:sp>
      <p:pic>
        <p:nvPicPr>
          <p:cNvPr id="7" name="Imagen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100392" y="188640"/>
            <a:ext cx="878488" cy="841453"/>
          </a:xfrm>
          <a:prstGeom prst="rect">
            <a:avLst/>
          </a:prstGeom>
          <a:solidFill>
            <a:schemeClr val="tx2"/>
          </a:solidFill>
          <a:effectLst>
            <a:outerShdw blurRad="50800" dist="50800" dir="4680000" sx="1000" sy="1000" algn="ctr" rotWithShape="0">
              <a:srgbClr val="000000">
                <a:alpha val="43137"/>
              </a:srgbClr>
            </a:outerShdw>
          </a:effectLst>
        </p:spPr>
      </p:pic>
      <p:sp>
        <p:nvSpPr>
          <p:cNvPr id="3" name="Rectangle 2"/>
          <p:cNvSpPr>
            <a:spLocks noChangeArrowheads="1"/>
          </p:cNvSpPr>
          <p:nvPr/>
        </p:nvSpPr>
        <p:spPr bwMode="auto">
          <a:xfrm>
            <a:off x="3563888" y="1268758"/>
            <a:ext cx="6599040" cy="457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aphicFrame>
        <p:nvGraphicFramePr>
          <p:cNvPr id="4" name="Objeto 3"/>
          <p:cNvGraphicFramePr>
            <a:graphicFrameLocks noChangeAspect="1"/>
          </p:cNvGraphicFramePr>
          <p:nvPr>
            <p:extLst>
              <p:ext uri="{D42A27DB-BD31-4B8C-83A1-F6EECF244321}">
                <p14:modId xmlns="" xmlns:p14="http://schemas.microsoft.com/office/powerpoint/2010/main" val="1341200635"/>
              </p:ext>
            </p:extLst>
          </p:nvPr>
        </p:nvGraphicFramePr>
        <p:xfrm>
          <a:off x="3563888" y="1030093"/>
          <a:ext cx="2232248" cy="5467867"/>
        </p:xfrm>
        <a:graphic>
          <a:graphicData uri="http://schemas.openxmlformats.org/presentationml/2006/ole">
            <p:oleObj spid="_x0000_s91168" name="Visio" r:id="rId4" imgW="3101407" imgH="7758431" progId="Visio.Drawing.11">
              <p:embed/>
            </p:oleObj>
          </a:graphicData>
        </a:graphic>
      </p:graphicFrame>
    </p:spTree>
    <p:extLst>
      <p:ext uri="{BB962C8B-B14F-4D97-AF65-F5344CB8AC3E}">
        <p14:creationId xmlns="" xmlns:p14="http://schemas.microsoft.com/office/powerpoint/2010/main" val="29759429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384"/>
            <a:ext cx="7499176" cy="1139825"/>
          </a:xfrm>
        </p:spPr>
        <p:txBody>
          <a:bodyPr/>
          <a:lstStyle/>
          <a:p>
            <a:r>
              <a:rPr lang="es-ES" sz="3600" dirty="0" smtClean="0"/>
              <a:t>Asignación Individual de Auditoría</a:t>
            </a:r>
            <a:endParaRPr lang="es-ES" sz="3600" dirty="0"/>
          </a:p>
        </p:txBody>
      </p:sp>
      <p:pic>
        <p:nvPicPr>
          <p:cNvPr id="7" name="Imagen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100392" y="188640"/>
            <a:ext cx="878488" cy="841453"/>
          </a:xfrm>
          <a:prstGeom prst="rect">
            <a:avLst/>
          </a:prstGeom>
          <a:solidFill>
            <a:schemeClr val="tx2"/>
          </a:solidFill>
          <a:effectLst>
            <a:outerShdw blurRad="50800" dist="50800" dir="4680000" sx="1000" sy="1000" algn="ctr" rotWithShape="0">
              <a:srgbClr val="000000">
                <a:alpha val="43137"/>
              </a:srgbClr>
            </a:outerShdw>
          </a:effectLst>
        </p:spPr>
      </p:pic>
      <p:sp>
        <p:nvSpPr>
          <p:cNvPr id="3" name="Rectangle 2"/>
          <p:cNvSpPr>
            <a:spLocks noChangeArrowheads="1"/>
          </p:cNvSpPr>
          <p:nvPr/>
        </p:nvSpPr>
        <p:spPr bwMode="auto">
          <a:xfrm>
            <a:off x="3563888" y="1268758"/>
            <a:ext cx="6599040" cy="457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sp>
        <p:nvSpPr>
          <p:cNvPr id="2" name="Rectangle 2"/>
          <p:cNvSpPr>
            <a:spLocks noChangeArrowheads="1"/>
          </p:cNvSpPr>
          <p:nvPr/>
        </p:nvSpPr>
        <p:spPr bwMode="auto">
          <a:xfrm>
            <a:off x="3238059" y="1057942"/>
            <a:ext cx="6440930" cy="457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aphicFrame>
        <p:nvGraphicFramePr>
          <p:cNvPr id="5" name="Objeto 4"/>
          <p:cNvGraphicFramePr>
            <a:graphicFrameLocks noChangeAspect="1"/>
          </p:cNvGraphicFramePr>
          <p:nvPr>
            <p:extLst>
              <p:ext uri="{D42A27DB-BD31-4B8C-83A1-F6EECF244321}">
                <p14:modId xmlns="" xmlns:p14="http://schemas.microsoft.com/office/powerpoint/2010/main" val="1876934563"/>
              </p:ext>
            </p:extLst>
          </p:nvPr>
        </p:nvGraphicFramePr>
        <p:xfrm>
          <a:off x="3411032" y="908720"/>
          <a:ext cx="2601128" cy="5733256"/>
        </p:xfrm>
        <a:graphic>
          <a:graphicData uri="http://schemas.openxmlformats.org/presentationml/2006/ole">
            <p:oleObj spid="_x0000_s92189" name="Visio" r:id="rId4" imgW="3766485" imgH="8286691" progId="Visio.Drawing.11">
              <p:embed/>
            </p:oleObj>
          </a:graphicData>
        </a:graphic>
      </p:graphicFrame>
    </p:spTree>
    <p:extLst>
      <p:ext uri="{BB962C8B-B14F-4D97-AF65-F5344CB8AC3E}">
        <p14:creationId xmlns="" xmlns:p14="http://schemas.microsoft.com/office/powerpoint/2010/main" val="13077514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smtClean="0"/>
              <a:t>Estructura del Manual de Auditoría</a:t>
            </a:r>
            <a:endParaRPr lang="es-ES" sz="3600" dirty="0"/>
          </a:p>
        </p:txBody>
      </p:sp>
      <p:pic>
        <p:nvPicPr>
          <p:cNvPr id="7" name="Imagen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00392" y="188640"/>
            <a:ext cx="878488" cy="841453"/>
          </a:xfrm>
          <a:prstGeom prst="rect">
            <a:avLst/>
          </a:prstGeom>
          <a:solidFill>
            <a:schemeClr val="tx2"/>
          </a:solidFill>
          <a:effectLst>
            <a:outerShdw blurRad="50800" dist="50800" dir="4680000" sx="1000" sy="1000" algn="ctr" rotWithShape="0">
              <a:srgbClr val="000000">
                <a:alpha val="43137"/>
              </a:srgbClr>
            </a:outerShdw>
          </a:effectLst>
        </p:spPr>
      </p:pic>
      <p:sp>
        <p:nvSpPr>
          <p:cNvPr id="4" name="Rectangle 3"/>
          <p:cNvSpPr txBox="1">
            <a:spLocks noChangeArrowheads="1"/>
          </p:cNvSpPr>
          <p:nvPr/>
        </p:nvSpPr>
        <p:spPr bwMode="auto">
          <a:xfrm>
            <a:off x="755576" y="1628800"/>
            <a:ext cx="7643192" cy="4727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buFont typeface="Wingdings" panose="05000000000000000000" pitchFamily="2" charset="2"/>
              <a:buChar char="q"/>
            </a:pPr>
            <a:r>
              <a:rPr lang="es-EC" sz="1400" dirty="0">
                <a:effectLst/>
              </a:rPr>
              <a:t>Capítulo I “Introducción”: Antecedentes, marcos de referencia utilizados y beneficio para el auditor de sistemas</a:t>
            </a:r>
            <a:r>
              <a:rPr lang="es-EC" sz="1400" dirty="0" smtClean="0">
                <a:effectLst/>
              </a:rPr>
              <a:t>.</a:t>
            </a:r>
          </a:p>
          <a:p>
            <a:pPr marL="0" lvl="0" indent="0" algn="just">
              <a:buNone/>
            </a:pPr>
            <a:endParaRPr lang="es-EC" sz="1400" dirty="0">
              <a:effectLst/>
            </a:endParaRPr>
          </a:p>
          <a:p>
            <a:pPr lvl="0" algn="just">
              <a:buFont typeface="Wingdings" panose="05000000000000000000" pitchFamily="2" charset="2"/>
              <a:buChar char="q"/>
            </a:pPr>
            <a:r>
              <a:rPr lang="es-EC" sz="1400" dirty="0">
                <a:effectLst/>
              </a:rPr>
              <a:t>Capítulo II “Acerca del Manual”: Objetivos, estructura, enfoque y consideraciones de discrecionalidad técnica</a:t>
            </a:r>
            <a:r>
              <a:rPr lang="es-EC" sz="1400" dirty="0" smtClean="0">
                <a:effectLst/>
              </a:rPr>
              <a:t>.</a:t>
            </a:r>
          </a:p>
          <a:p>
            <a:pPr marL="0" lvl="0" indent="0" algn="just">
              <a:buNone/>
            </a:pPr>
            <a:endParaRPr lang="es-EC" sz="1400" dirty="0">
              <a:effectLst/>
            </a:endParaRPr>
          </a:p>
          <a:p>
            <a:pPr lvl="0" algn="just">
              <a:buFont typeface="Wingdings" panose="05000000000000000000" pitchFamily="2" charset="2"/>
              <a:buChar char="q"/>
            </a:pPr>
            <a:r>
              <a:rPr lang="es-EC" sz="1400" dirty="0">
                <a:effectLst/>
              </a:rPr>
              <a:t>Capítulo III “Planeación Anual de Auditoría”: Marco general en el cual se desarrollará la planeación anual de auditoría interna y los procedimientos asociados</a:t>
            </a:r>
            <a:r>
              <a:rPr lang="es-EC" sz="1400" dirty="0" smtClean="0">
                <a:effectLst/>
              </a:rPr>
              <a:t>.</a:t>
            </a:r>
          </a:p>
          <a:p>
            <a:pPr lvl="0" algn="just">
              <a:buFont typeface="Wingdings" panose="05000000000000000000" pitchFamily="2" charset="2"/>
              <a:buChar char="q"/>
            </a:pPr>
            <a:endParaRPr lang="es-EC" sz="1400" dirty="0">
              <a:effectLst/>
            </a:endParaRPr>
          </a:p>
          <a:p>
            <a:pPr lvl="0" algn="just">
              <a:buFont typeface="Wingdings" panose="05000000000000000000" pitchFamily="2" charset="2"/>
              <a:buChar char="q"/>
            </a:pPr>
            <a:r>
              <a:rPr lang="es-EC" sz="1400" dirty="0">
                <a:effectLst/>
              </a:rPr>
              <a:t>Capítulo IV “Revisión Individual de Auditoría”: Marco general en cual se desarrollará la auditoría </a:t>
            </a:r>
            <a:r>
              <a:rPr lang="es-EC" sz="1400" dirty="0" smtClean="0">
                <a:effectLst/>
              </a:rPr>
              <a:t>a una unidad auditable y los procedimientos respectivos.</a:t>
            </a:r>
          </a:p>
          <a:p>
            <a:pPr lvl="0" algn="just">
              <a:buFont typeface="Wingdings" panose="05000000000000000000" pitchFamily="2" charset="2"/>
              <a:buChar char="q"/>
            </a:pPr>
            <a:endParaRPr lang="es-EC" sz="1400" dirty="0">
              <a:effectLst/>
            </a:endParaRPr>
          </a:p>
          <a:p>
            <a:pPr lvl="0" algn="just">
              <a:buFont typeface="Wingdings" panose="05000000000000000000" pitchFamily="2" charset="2"/>
              <a:buChar char="q"/>
            </a:pPr>
            <a:r>
              <a:rPr lang="es-EC" sz="1400" dirty="0">
                <a:effectLst/>
              </a:rPr>
              <a:t>Capítulo V “Estándares de los papeles de trabajo”: Pautas y referencias para organizar los papeles de trabajo</a:t>
            </a:r>
            <a:r>
              <a:rPr lang="es-EC" sz="1400" dirty="0" smtClean="0">
                <a:effectLst/>
              </a:rPr>
              <a:t>.</a:t>
            </a:r>
          </a:p>
          <a:p>
            <a:pPr lvl="0" algn="just">
              <a:buFont typeface="Wingdings" panose="05000000000000000000" pitchFamily="2" charset="2"/>
              <a:buChar char="q"/>
            </a:pPr>
            <a:endParaRPr lang="es-EC" sz="1400" dirty="0">
              <a:effectLst/>
            </a:endParaRPr>
          </a:p>
          <a:p>
            <a:pPr lvl="0" algn="just">
              <a:buFont typeface="Wingdings" panose="05000000000000000000" pitchFamily="2" charset="2"/>
              <a:buChar char="q"/>
            </a:pPr>
            <a:r>
              <a:rPr lang="es-EC" sz="1400" dirty="0">
                <a:effectLst/>
              </a:rPr>
              <a:t>Capítulo VI </a:t>
            </a:r>
            <a:r>
              <a:rPr lang="es-EC" sz="1400" dirty="0" smtClean="0">
                <a:effectLst/>
              </a:rPr>
              <a:t>“</a:t>
            </a:r>
            <a:r>
              <a:rPr lang="es-EC" sz="1400" dirty="0">
                <a:effectLst/>
              </a:rPr>
              <a:t>Glosario”: Glosario de términos para ayuda del auditor de sistemas para entender las definiciones incluidas en el manual</a:t>
            </a:r>
            <a:r>
              <a:rPr lang="es-EC" sz="1400" dirty="0" smtClean="0">
                <a:effectLst/>
              </a:rPr>
              <a:t>.</a:t>
            </a:r>
          </a:p>
          <a:p>
            <a:pPr lvl="0" algn="just">
              <a:buFont typeface="Wingdings" panose="05000000000000000000" pitchFamily="2" charset="2"/>
              <a:buChar char="q"/>
            </a:pPr>
            <a:endParaRPr lang="es-EC" sz="1400" dirty="0">
              <a:effectLst/>
            </a:endParaRPr>
          </a:p>
          <a:p>
            <a:pPr lvl="0" algn="just">
              <a:buFont typeface="Wingdings" panose="05000000000000000000" pitchFamily="2" charset="2"/>
              <a:buChar char="q"/>
            </a:pPr>
            <a:r>
              <a:rPr lang="es-EC" sz="1400" dirty="0">
                <a:effectLst/>
              </a:rPr>
              <a:t>Anexos: Documentos de trabajo y formatos utilizados por los procedimientos del manual.</a:t>
            </a:r>
          </a:p>
          <a:p>
            <a:pPr marL="0" indent="0">
              <a:buFont typeface="Wingdings" panose="05000000000000000000" pitchFamily="2" charset="2"/>
              <a:buNone/>
            </a:pPr>
            <a:endParaRPr lang="es-ES" sz="1600" dirty="0" smtClean="0">
              <a:effectLst/>
            </a:endParaRPr>
          </a:p>
        </p:txBody>
      </p:sp>
    </p:spTree>
    <p:extLst>
      <p:ext uri="{BB962C8B-B14F-4D97-AF65-F5344CB8AC3E}">
        <p14:creationId xmlns="" xmlns:p14="http://schemas.microsoft.com/office/powerpoint/2010/main" val="3390979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4213" y="3357563"/>
            <a:ext cx="7985125" cy="982662"/>
          </a:xfrm>
        </p:spPr>
        <p:txBody>
          <a:bodyPr/>
          <a:lstStyle/>
          <a:p>
            <a:r>
              <a:rPr lang="es-ES" sz="4000" dirty="0" smtClean="0"/>
              <a:t>APLICACIÓN DEL MANUAL DE AUDITORÍA INFORMÁTICA</a:t>
            </a:r>
            <a:endParaRPr lang="es-ES" sz="4000" dirty="0"/>
          </a:p>
        </p:txBody>
      </p:sp>
      <p:pic>
        <p:nvPicPr>
          <p:cNvPr id="7"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731403" y="1340768"/>
            <a:ext cx="1890744" cy="155317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9967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a:t>El Caso de la Cooperativa Internacional</a:t>
            </a:r>
            <a:endParaRPr lang="es-ES" sz="3600" dirty="0"/>
          </a:p>
        </p:txBody>
      </p:sp>
      <p:sp>
        <p:nvSpPr>
          <p:cNvPr id="4" name="Rectangle 3"/>
          <p:cNvSpPr txBox="1">
            <a:spLocks noChangeArrowheads="1"/>
          </p:cNvSpPr>
          <p:nvPr/>
        </p:nvSpPr>
        <p:spPr bwMode="auto">
          <a:xfrm>
            <a:off x="755576" y="1628800"/>
            <a:ext cx="7643192" cy="4727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Wingdings" panose="05000000000000000000" pitchFamily="2" charset="2"/>
              <a:buNone/>
            </a:pPr>
            <a:r>
              <a:rPr lang="es-ES" sz="1600" dirty="0" smtClean="0">
                <a:effectLst/>
              </a:rPr>
              <a:t>Se desarrolla un escenario para ilustrar el ejemplo de una Cooperativa de Ahorro y Crédito controlada por la Superintendencia de Bancos y Seguros del Ecuador.</a:t>
            </a:r>
          </a:p>
          <a:p>
            <a:pPr marL="0" indent="0" algn="just">
              <a:buFont typeface="Wingdings" panose="05000000000000000000" pitchFamily="2" charset="2"/>
              <a:buNone/>
            </a:pPr>
            <a:endParaRPr lang="es-ES" sz="1600" dirty="0" smtClean="0">
              <a:effectLst/>
            </a:endParaRPr>
          </a:p>
          <a:p>
            <a:pPr marL="0" indent="0" algn="just">
              <a:buFont typeface="Wingdings" panose="05000000000000000000" pitchFamily="2" charset="2"/>
              <a:buNone/>
            </a:pPr>
            <a:endParaRPr lang="es-ES" sz="1600" dirty="0">
              <a:effectLst/>
            </a:endParaRPr>
          </a:p>
          <a:p>
            <a:pPr marL="0" indent="0" algn="just">
              <a:buFont typeface="Wingdings" panose="05000000000000000000" pitchFamily="2" charset="2"/>
              <a:buNone/>
            </a:pPr>
            <a:endParaRPr lang="es-ES" sz="1600" dirty="0">
              <a:effectLst/>
            </a:endParaRPr>
          </a:p>
          <a:p>
            <a:pPr marL="0" indent="0" algn="just">
              <a:buFont typeface="Wingdings" panose="05000000000000000000" pitchFamily="2" charset="2"/>
              <a:buNone/>
            </a:pPr>
            <a:endParaRPr lang="es-ES" sz="1600" dirty="0" smtClean="0">
              <a:effectLst/>
            </a:endParaRPr>
          </a:p>
          <a:p>
            <a:pPr marL="0" indent="0" algn="just">
              <a:buFont typeface="Wingdings" panose="05000000000000000000" pitchFamily="2" charset="2"/>
              <a:buNone/>
            </a:pPr>
            <a:endParaRPr lang="es-ES" sz="1600" dirty="0">
              <a:effectLst/>
            </a:endParaRPr>
          </a:p>
          <a:p>
            <a:pPr marL="0" indent="0" algn="just">
              <a:buFont typeface="Wingdings" panose="05000000000000000000" pitchFamily="2" charset="2"/>
              <a:buNone/>
            </a:pPr>
            <a:r>
              <a:rPr lang="es-ES" sz="1600" dirty="0" smtClean="0">
                <a:effectLst/>
              </a:rPr>
              <a:t>Se especificaron temas tales como:</a:t>
            </a:r>
          </a:p>
          <a:p>
            <a:pPr algn="just">
              <a:buFont typeface="Wingdings" panose="05000000000000000000" pitchFamily="2" charset="2"/>
              <a:buChar char="q"/>
            </a:pPr>
            <a:r>
              <a:rPr lang="es-ES" sz="1600" dirty="0" smtClean="0">
                <a:effectLst/>
              </a:rPr>
              <a:t>Breve Historia de la institución</a:t>
            </a:r>
          </a:p>
          <a:p>
            <a:pPr algn="just">
              <a:buFont typeface="Wingdings" panose="05000000000000000000" pitchFamily="2" charset="2"/>
              <a:buChar char="q"/>
            </a:pPr>
            <a:r>
              <a:rPr lang="es-ES" sz="1600" dirty="0" smtClean="0">
                <a:effectLst/>
              </a:rPr>
              <a:t>Estructura Organizacional</a:t>
            </a:r>
          </a:p>
          <a:p>
            <a:pPr algn="just">
              <a:buFont typeface="Wingdings" panose="05000000000000000000" pitchFamily="2" charset="2"/>
              <a:buChar char="q"/>
            </a:pPr>
            <a:r>
              <a:rPr lang="es-ES" sz="1600" dirty="0" smtClean="0">
                <a:effectLst/>
              </a:rPr>
              <a:t>Aplicaciones e infraestructura tecnológica</a:t>
            </a:r>
          </a:p>
          <a:p>
            <a:pPr marL="0" indent="0" algn="just">
              <a:buFont typeface="Wingdings" panose="05000000000000000000" pitchFamily="2" charset="2"/>
              <a:buNone/>
            </a:pPr>
            <a:endParaRPr lang="es-ES" sz="1600" dirty="0" smtClean="0">
              <a:effectLst/>
            </a:endParaRPr>
          </a:p>
          <a:p>
            <a:pPr marL="0" indent="0" algn="just">
              <a:buFont typeface="Wingdings" panose="05000000000000000000" pitchFamily="2" charset="2"/>
              <a:buNone/>
            </a:pPr>
            <a:r>
              <a:rPr lang="es-ES" sz="1600" dirty="0" smtClean="0">
                <a:effectLst/>
              </a:rPr>
              <a:t>Se procede con la aplicación el manual de auditoría informática desarrollado previamente.</a:t>
            </a:r>
          </a:p>
          <a:p>
            <a:pPr marL="0" indent="0">
              <a:buFont typeface="Wingdings" panose="05000000000000000000" pitchFamily="2" charset="2"/>
              <a:buNone/>
            </a:pPr>
            <a:endParaRPr lang="es-ES" sz="1600" dirty="0" smtClean="0">
              <a:effectLst/>
            </a:endParaRPr>
          </a:p>
          <a:p>
            <a:pPr marL="0" indent="0">
              <a:buFont typeface="Wingdings" panose="05000000000000000000" pitchFamily="2" charset="2"/>
              <a:buNone/>
            </a:pPr>
            <a:endParaRPr lang="es-ES" sz="1600" dirty="0" smtClean="0">
              <a:effectLst/>
            </a:endParaRPr>
          </a:p>
        </p:txBody>
      </p:sp>
      <p:pic>
        <p:nvPicPr>
          <p:cNvPr id="5"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34453" y="152326"/>
            <a:ext cx="986019" cy="884288"/>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11" descr="https://encrypted-tbn0.gstatic.com/images?q=tbn:ANd9GcRdXPhnbOHt4KGez8o9wEp2Y8swq8Bh83fnoWgFgN-JdIO0wcDj"/>
          <p:cNvPicPr>
            <a:picLocks noChangeAspect="1" noChangeArrowheads="1"/>
          </p:cNvPicPr>
          <p:nvPr/>
        </p:nvPicPr>
        <p:blipFill>
          <a:blip r:embed="rId3" cstate="print"/>
          <a:srcRect/>
          <a:stretch>
            <a:fillRect/>
          </a:stretch>
        </p:blipFill>
        <p:spPr bwMode="auto">
          <a:xfrm>
            <a:off x="3563888" y="2348880"/>
            <a:ext cx="1947440" cy="1224135"/>
          </a:xfrm>
          <a:prstGeom prst="rect">
            <a:avLst/>
          </a:prstGeom>
          <a:noFill/>
        </p:spPr>
      </p:pic>
    </p:spTree>
    <p:extLst>
      <p:ext uri="{BB962C8B-B14F-4D97-AF65-F5344CB8AC3E}">
        <p14:creationId xmlns="" xmlns:p14="http://schemas.microsoft.com/office/powerpoint/2010/main" val="31064284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a:t>Definir el Plan Anual de Auditoría</a:t>
            </a:r>
            <a:endParaRPr lang="es-ES" sz="3600" dirty="0"/>
          </a:p>
        </p:txBody>
      </p:sp>
      <p:sp>
        <p:nvSpPr>
          <p:cNvPr id="4" name="Rectangle 3"/>
          <p:cNvSpPr txBox="1">
            <a:spLocks noChangeArrowheads="1"/>
          </p:cNvSpPr>
          <p:nvPr/>
        </p:nvSpPr>
        <p:spPr bwMode="auto">
          <a:xfrm>
            <a:off x="395536" y="1340768"/>
            <a:ext cx="7920880" cy="47525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AutoNum type="arabicPeriod"/>
            </a:pPr>
            <a:r>
              <a:rPr lang="es-ES" sz="1600" b="1" dirty="0" smtClean="0">
                <a:effectLst/>
              </a:rPr>
              <a:t>Comprender los Objetivos y Procesos del Negocio:</a:t>
            </a:r>
          </a:p>
          <a:p>
            <a:pPr algn="just">
              <a:buFont typeface="Wingdings" panose="05000000000000000000" pitchFamily="2" charset="2"/>
              <a:buChar char="q"/>
            </a:pPr>
            <a:r>
              <a:rPr lang="es-ES" sz="1600" dirty="0" smtClean="0">
                <a:effectLst/>
              </a:rPr>
              <a:t>Reuniones con los Directores de Área</a:t>
            </a:r>
          </a:p>
          <a:p>
            <a:pPr algn="just">
              <a:buFont typeface="Wingdings" panose="05000000000000000000" pitchFamily="2" charset="2"/>
              <a:buChar char="q"/>
            </a:pPr>
            <a:r>
              <a:rPr lang="es-ES" sz="1600" dirty="0" smtClean="0">
                <a:effectLst/>
              </a:rPr>
              <a:t>Revisión de la planificación estratégica</a:t>
            </a:r>
          </a:p>
          <a:p>
            <a:pPr algn="just">
              <a:buFont typeface="Wingdings" panose="05000000000000000000" pitchFamily="2" charset="2"/>
              <a:buChar char="q"/>
            </a:pPr>
            <a:r>
              <a:rPr lang="es-ES" sz="1600" dirty="0" smtClean="0">
                <a:effectLst/>
              </a:rPr>
              <a:t>Revisión de la planificación operativa</a:t>
            </a:r>
          </a:p>
          <a:p>
            <a:pPr algn="just">
              <a:buFont typeface="Wingdings" panose="05000000000000000000" pitchFamily="2" charset="2"/>
              <a:buChar char="q"/>
            </a:pPr>
            <a:r>
              <a:rPr lang="es-ES" sz="1600" dirty="0" smtClean="0">
                <a:effectLst/>
              </a:rPr>
              <a:t>Revisión del mapa de procesos</a:t>
            </a:r>
          </a:p>
          <a:p>
            <a:pPr algn="just">
              <a:buFont typeface="Wingdings" panose="05000000000000000000" pitchFamily="2" charset="2"/>
              <a:buChar char="q"/>
            </a:pPr>
            <a:r>
              <a:rPr lang="es-EC" sz="1600" dirty="0" smtClean="0">
                <a:effectLst/>
              </a:rPr>
              <a:t>Se levantaron los aplicativos más </a:t>
            </a:r>
            <a:r>
              <a:rPr lang="es-EC" sz="1600" dirty="0">
                <a:effectLst/>
              </a:rPr>
              <a:t>importantes para el desarrollo de los procesos críticos y específicamente su relación con el cumplimiento de los objetivos </a:t>
            </a:r>
            <a:r>
              <a:rPr lang="es-EC" sz="1600" dirty="0" smtClean="0">
                <a:effectLst/>
              </a:rPr>
              <a:t>institucionales</a:t>
            </a:r>
          </a:p>
          <a:p>
            <a:pPr marL="0" indent="0" algn="just">
              <a:buNone/>
            </a:pPr>
            <a:endParaRPr lang="es-EC" sz="1600" dirty="0" smtClean="0">
              <a:effectLst/>
            </a:endParaRPr>
          </a:p>
          <a:p>
            <a:pPr algn="just">
              <a:buFont typeface="+mj-lt"/>
              <a:buAutoNum type="arabicPeriod" startAt="2"/>
            </a:pPr>
            <a:r>
              <a:rPr lang="es-ES" sz="1600" b="1" dirty="0">
                <a:effectLst/>
              </a:rPr>
              <a:t>Identificar Objetivos y Riesgos de TI:</a:t>
            </a:r>
          </a:p>
          <a:p>
            <a:pPr algn="just">
              <a:buFont typeface="Wingdings" panose="05000000000000000000" pitchFamily="2" charset="2"/>
              <a:buChar char="q"/>
            </a:pPr>
            <a:r>
              <a:rPr lang="es-ES" sz="1600" dirty="0" smtClean="0">
                <a:effectLst/>
              </a:rPr>
              <a:t>Se definen los objetivos para TI en base a los objetivos institucionales y los aplicativos identificados previamente.</a:t>
            </a:r>
            <a:endParaRPr lang="es-ES" sz="1600" dirty="0">
              <a:effectLst/>
            </a:endParaRPr>
          </a:p>
          <a:p>
            <a:pPr algn="just">
              <a:buFont typeface="Wingdings" panose="05000000000000000000" pitchFamily="2" charset="2"/>
              <a:buChar char="q"/>
            </a:pPr>
            <a:r>
              <a:rPr lang="es-ES" sz="1600" dirty="0" smtClean="0">
                <a:effectLst/>
              </a:rPr>
              <a:t>Se toma en cuenta las condiciones de funcionamiento requeridas por el negocio, por ejemplo: seguridad, desempeño, adaptabilidad, entre otras.</a:t>
            </a:r>
          </a:p>
          <a:p>
            <a:pPr algn="just">
              <a:buFont typeface="Wingdings" panose="05000000000000000000" pitchFamily="2" charset="2"/>
              <a:buChar char="q"/>
            </a:pPr>
            <a:r>
              <a:rPr lang="es-ES" sz="1600" dirty="0" smtClean="0">
                <a:effectLst/>
              </a:rPr>
              <a:t>Se seleccionan las amenazas asociadas a los sistemas de aplicación. (Catálogo de </a:t>
            </a:r>
            <a:r>
              <a:rPr lang="es-ES" sz="1600" dirty="0" err="1" smtClean="0">
                <a:effectLst/>
              </a:rPr>
              <a:t>Magerit</a:t>
            </a:r>
            <a:r>
              <a:rPr lang="es-ES" sz="1600" dirty="0" smtClean="0">
                <a:effectLst/>
              </a:rPr>
              <a:t>)</a:t>
            </a:r>
          </a:p>
        </p:txBody>
      </p:sp>
      <p:pic>
        <p:nvPicPr>
          <p:cNvPr id="5"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34453" y="152326"/>
            <a:ext cx="986019" cy="8842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94291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a:t>Definir el Plan Anual de Auditoría</a:t>
            </a:r>
            <a:endParaRPr lang="es-ES" sz="3600" dirty="0"/>
          </a:p>
        </p:txBody>
      </p:sp>
      <p:sp>
        <p:nvSpPr>
          <p:cNvPr id="4" name="Rectangle 3"/>
          <p:cNvSpPr txBox="1">
            <a:spLocks noChangeArrowheads="1"/>
          </p:cNvSpPr>
          <p:nvPr/>
        </p:nvSpPr>
        <p:spPr bwMode="auto">
          <a:xfrm>
            <a:off x="395536" y="1162102"/>
            <a:ext cx="7920880" cy="49311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mj-lt"/>
              <a:buAutoNum type="arabicPeriod" startAt="3"/>
            </a:pPr>
            <a:r>
              <a:rPr lang="es-ES" sz="1600" b="1" dirty="0">
                <a:effectLst/>
              </a:rPr>
              <a:t>Evaluación de Riesgos:</a:t>
            </a:r>
          </a:p>
          <a:p>
            <a:pPr algn="just">
              <a:buFont typeface="Wingdings" panose="05000000000000000000" pitchFamily="2" charset="2"/>
              <a:buChar char="q"/>
            </a:pPr>
            <a:r>
              <a:rPr lang="es-EC" sz="1600" dirty="0" smtClean="0">
                <a:effectLst/>
              </a:rPr>
              <a:t>Definir la relación existente entre las amenazas y los objetivos de TI.</a:t>
            </a:r>
          </a:p>
          <a:p>
            <a:pPr algn="just">
              <a:buFont typeface="Wingdings" panose="05000000000000000000" pitchFamily="2" charset="2"/>
              <a:buChar char="q"/>
            </a:pPr>
            <a:r>
              <a:rPr lang="es-EC" sz="1600" dirty="0" smtClean="0">
                <a:effectLst/>
              </a:rPr>
              <a:t>Realizar la valoración del riesgo inherente, como función de impacto y la probabilidad de ocurrencia de la amenaza</a:t>
            </a:r>
          </a:p>
          <a:p>
            <a:pPr algn="just">
              <a:buFont typeface="Wingdings" panose="05000000000000000000" pitchFamily="2" charset="2"/>
              <a:buChar char="q"/>
            </a:pPr>
            <a:r>
              <a:rPr lang="es-EC" sz="1600" dirty="0" smtClean="0">
                <a:effectLst/>
              </a:rPr>
              <a:t>Realizar la valoración del riesgo residual tomando en cuenta el nivel de control que enfrenta cada amenaza.</a:t>
            </a:r>
          </a:p>
          <a:p>
            <a:pPr marL="0" indent="0">
              <a:buNone/>
            </a:pPr>
            <a:endParaRPr lang="es-EC" sz="1600" dirty="0" smtClean="0">
              <a:effectLst/>
            </a:endParaRPr>
          </a:p>
          <a:p>
            <a:pPr marL="0" indent="0">
              <a:buNone/>
            </a:pPr>
            <a:endParaRPr lang="es-EC" sz="1600" dirty="0" smtClean="0">
              <a:effectLst/>
            </a:endParaRPr>
          </a:p>
          <a:p>
            <a:pPr marL="0" indent="0">
              <a:buNone/>
            </a:pPr>
            <a:endParaRPr lang="es-EC" sz="1600" dirty="0">
              <a:effectLst/>
            </a:endParaRPr>
          </a:p>
          <a:p>
            <a:pPr marL="0" indent="0">
              <a:buNone/>
            </a:pPr>
            <a:endParaRPr lang="es-EC" sz="1600" dirty="0" smtClean="0">
              <a:effectLst/>
            </a:endParaRPr>
          </a:p>
          <a:p>
            <a:pPr marL="0" indent="0">
              <a:buNone/>
            </a:pPr>
            <a:endParaRPr lang="es-EC" sz="1600" dirty="0">
              <a:effectLst/>
            </a:endParaRPr>
          </a:p>
          <a:p>
            <a:pPr marL="0" indent="0">
              <a:buNone/>
            </a:pPr>
            <a:endParaRPr lang="es-EC" sz="1600" dirty="0" smtClean="0">
              <a:effectLst/>
            </a:endParaRPr>
          </a:p>
          <a:p>
            <a:pPr marL="0" indent="0">
              <a:buNone/>
            </a:pPr>
            <a:endParaRPr lang="es-EC" sz="1600" dirty="0">
              <a:effectLst/>
            </a:endParaRPr>
          </a:p>
          <a:p>
            <a:pPr marL="0" indent="0">
              <a:buNone/>
            </a:pPr>
            <a:endParaRPr lang="es-EC" sz="1600" dirty="0" smtClean="0">
              <a:effectLst/>
            </a:endParaRPr>
          </a:p>
          <a:p>
            <a:pPr marL="0" indent="0">
              <a:buNone/>
            </a:pPr>
            <a:endParaRPr lang="es-EC" sz="1600" dirty="0">
              <a:effectLst/>
            </a:endParaRPr>
          </a:p>
          <a:p>
            <a:pPr marL="0" indent="0">
              <a:buNone/>
            </a:pPr>
            <a:endParaRPr lang="es-EC" sz="1600" dirty="0" smtClean="0">
              <a:effectLst/>
            </a:endParaRPr>
          </a:p>
          <a:p>
            <a:pPr marL="0" indent="0">
              <a:buNone/>
            </a:pPr>
            <a:endParaRPr lang="es-EC" sz="1600" dirty="0" smtClean="0">
              <a:effectLst/>
            </a:endParaRPr>
          </a:p>
        </p:txBody>
      </p:sp>
      <p:pic>
        <p:nvPicPr>
          <p:cNvPr id="5"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34453" y="152326"/>
            <a:ext cx="986019" cy="884288"/>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Imagen 9"/>
          <p:cNvPicPr/>
          <p:nvPr/>
        </p:nvPicPr>
        <p:blipFill>
          <a:blip r:embed="rId3">
            <a:extLst>
              <a:ext uri="{28A0092B-C50C-407E-A947-70E740481C1C}">
                <a14:useLocalDpi xmlns="" xmlns:a14="http://schemas.microsoft.com/office/drawing/2010/main" val="0"/>
              </a:ext>
            </a:extLst>
          </a:blip>
          <a:srcRect/>
          <a:stretch>
            <a:fillRect/>
          </a:stretch>
        </p:blipFill>
        <p:spPr bwMode="auto">
          <a:xfrm>
            <a:off x="107504" y="3140968"/>
            <a:ext cx="4608512" cy="2952328"/>
          </a:xfrm>
          <a:prstGeom prst="rect">
            <a:avLst/>
          </a:prstGeom>
          <a:solidFill>
            <a:schemeClr val="tx1"/>
          </a:solidFill>
          <a:ln>
            <a:solidFill>
              <a:schemeClr val="accent1">
                <a:alpha val="91000"/>
              </a:schemeClr>
            </a:solidFill>
          </a:ln>
        </p:spPr>
      </p:pic>
      <p:pic>
        <p:nvPicPr>
          <p:cNvPr id="11" name="Imagen 10"/>
          <p:cNvPicPr/>
          <p:nvPr/>
        </p:nvPicPr>
        <p:blipFill>
          <a:blip r:embed="rId4">
            <a:extLst>
              <a:ext uri="{28A0092B-C50C-407E-A947-70E740481C1C}">
                <a14:useLocalDpi xmlns="" xmlns:a14="http://schemas.microsoft.com/office/drawing/2010/main" val="0"/>
              </a:ext>
            </a:extLst>
          </a:blip>
          <a:srcRect/>
          <a:stretch>
            <a:fillRect/>
          </a:stretch>
        </p:blipFill>
        <p:spPr bwMode="auto">
          <a:xfrm>
            <a:off x="4788024" y="3140968"/>
            <a:ext cx="4176464" cy="2952329"/>
          </a:xfrm>
          <a:prstGeom prst="rect">
            <a:avLst/>
          </a:prstGeom>
          <a:solidFill>
            <a:schemeClr val="tx1"/>
          </a:solidFill>
          <a:ln>
            <a:noFill/>
          </a:ln>
        </p:spPr>
      </p:pic>
    </p:spTree>
    <p:extLst>
      <p:ext uri="{BB962C8B-B14F-4D97-AF65-F5344CB8AC3E}">
        <p14:creationId xmlns="" xmlns:p14="http://schemas.microsoft.com/office/powerpoint/2010/main" val="631896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4213" y="3382963"/>
            <a:ext cx="7985125" cy="982662"/>
          </a:xfrm>
        </p:spPr>
        <p:txBody>
          <a:bodyPr/>
          <a:lstStyle/>
          <a:p>
            <a:r>
              <a:rPr lang="es-EC" sz="3600"/>
              <a:t>RESUMEN</a:t>
            </a:r>
            <a:r>
              <a:rPr lang="es-EC" sz="4000"/>
              <a:t> DEL PROYECTO</a:t>
            </a:r>
            <a:endParaRPr lang="es-ES" sz="4000"/>
          </a:p>
        </p:txBody>
      </p:sp>
      <p:pic>
        <p:nvPicPr>
          <p:cNvPr id="5" name="Imagen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54350" y="1316767"/>
            <a:ext cx="1598371" cy="1794053"/>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a:t>Definir el Plan Anual de Auditoría</a:t>
            </a:r>
            <a:endParaRPr lang="es-ES" sz="3600" dirty="0"/>
          </a:p>
        </p:txBody>
      </p:sp>
      <p:sp>
        <p:nvSpPr>
          <p:cNvPr id="4" name="Rectangle 3"/>
          <p:cNvSpPr txBox="1">
            <a:spLocks noChangeArrowheads="1"/>
          </p:cNvSpPr>
          <p:nvPr/>
        </p:nvSpPr>
        <p:spPr bwMode="auto">
          <a:xfrm>
            <a:off x="395536" y="1340768"/>
            <a:ext cx="7920880" cy="47525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q"/>
            </a:pPr>
            <a:r>
              <a:rPr lang="es-ES" sz="1600" dirty="0" smtClean="0">
                <a:effectLst/>
              </a:rPr>
              <a:t>Se establece el apetito de riesgo residual</a:t>
            </a:r>
          </a:p>
          <a:p>
            <a:pPr algn="just">
              <a:buFont typeface="Wingdings" panose="05000000000000000000" pitchFamily="2" charset="2"/>
              <a:buChar char="q"/>
            </a:pPr>
            <a:r>
              <a:rPr lang="es-ES" sz="1600" dirty="0" smtClean="0">
                <a:effectLst/>
              </a:rPr>
              <a:t>Se seleccionaron los riesgos que superan el apetito de riesgo residual</a:t>
            </a:r>
          </a:p>
          <a:p>
            <a:pPr>
              <a:buFont typeface="Wingdings" panose="05000000000000000000" pitchFamily="2" charset="2"/>
              <a:buChar char="q"/>
            </a:pPr>
            <a:endParaRPr lang="es-ES" sz="1600" dirty="0" smtClean="0">
              <a:effectLst/>
            </a:endParaRPr>
          </a:p>
        </p:txBody>
      </p:sp>
      <p:pic>
        <p:nvPicPr>
          <p:cNvPr id="5"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34453" y="152326"/>
            <a:ext cx="986019" cy="884288"/>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3" name="Tabla 2"/>
          <p:cNvGraphicFramePr>
            <a:graphicFrameLocks noGrp="1"/>
          </p:cNvGraphicFramePr>
          <p:nvPr>
            <p:extLst>
              <p:ext uri="{D42A27DB-BD31-4B8C-83A1-F6EECF244321}">
                <p14:modId xmlns="" xmlns:p14="http://schemas.microsoft.com/office/powerpoint/2010/main" val="3902515762"/>
              </p:ext>
            </p:extLst>
          </p:nvPr>
        </p:nvGraphicFramePr>
        <p:xfrm>
          <a:off x="2433637" y="2497931"/>
          <a:ext cx="4276725" cy="2730500"/>
        </p:xfrm>
        <a:graphic>
          <a:graphicData uri="http://schemas.openxmlformats.org/drawingml/2006/table">
            <a:tbl>
              <a:tblPr firstRow="1" firstCol="1" bandRow="1"/>
              <a:tblGrid>
                <a:gridCol w="469265"/>
                <a:gridCol w="2110105"/>
                <a:gridCol w="1697355"/>
              </a:tblGrid>
              <a:tr h="478790">
                <a:tc gridSpan="2">
                  <a:txBody>
                    <a:bodyPr/>
                    <a:lstStyle/>
                    <a:p>
                      <a:pPr>
                        <a:spcAft>
                          <a:spcPts val="0"/>
                        </a:spcAft>
                      </a:pPr>
                      <a:r>
                        <a:rPr lang="es-ES" sz="1100" b="1" dirty="0">
                          <a:solidFill>
                            <a:srgbClr val="000000"/>
                          </a:solidFill>
                          <a:effectLst/>
                          <a:latin typeface="Calibri" panose="020F0502020204030204" pitchFamily="34" charset="0"/>
                          <a:ea typeface="Times New Roman" panose="02020603050405020304" pitchFamily="18" charset="0"/>
                        </a:rPr>
                        <a:t>RIESGOS DE TI</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s-EC"/>
                    </a:p>
                  </a:txBody>
                  <a:tcPr/>
                </a:tc>
                <a:tc>
                  <a:txBody>
                    <a:bodyPr/>
                    <a:lstStyle/>
                    <a:p>
                      <a:pPr algn="ctr">
                        <a:spcAft>
                          <a:spcPts val="0"/>
                        </a:spcAft>
                      </a:pPr>
                      <a:r>
                        <a:rPr lang="es-ES" sz="1100" b="1">
                          <a:solidFill>
                            <a:srgbClr val="000000"/>
                          </a:solidFill>
                          <a:effectLst/>
                          <a:latin typeface="Calibri" panose="020F0502020204030204" pitchFamily="34" charset="0"/>
                          <a:ea typeface="Times New Roman" panose="02020603050405020304" pitchFamily="18" charset="0"/>
                        </a:rPr>
                        <a:t>NIVEL DE RIESGO RESIDUAL</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75285">
                <a:tc>
                  <a:txBody>
                    <a:bodyPr/>
                    <a:lstStyle/>
                    <a:p>
                      <a:pPr>
                        <a:spcAft>
                          <a:spcPts val="0"/>
                        </a:spcAft>
                      </a:pPr>
                      <a:r>
                        <a:rPr lang="es-ES" sz="1100" b="1">
                          <a:solidFill>
                            <a:srgbClr val="000000"/>
                          </a:solidFill>
                          <a:effectLst/>
                          <a:latin typeface="Calibri" panose="020F0502020204030204" pitchFamily="34" charset="0"/>
                          <a:ea typeface="Times New Roman" panose="02020603050405020304" pitchFamily="18" charset="0"/>
                        </a:rPr>
                        <a:t>E3</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es-ES" sz="1100" b="1" dirty="0">
                          <a:solidFill>
                            <a:srgbClr val="000000"/>
                          </a:solidFill>
                          <a:effectLst/>
                          <a:latin typeface="Calibri" panose="020F0502020204030204" pitchFamily="34" charset="0"/>
                          <a:ea typeface="Times New Roman" panose="02020603050405020304" pitchFamily="18" charset="0"/>
                        </a:rPr>
                        <a:t>Errores de monitorización (log)</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S" sz="1100">
                          <a:solidFill>
                            <a:srgbClr val="000000"/>
                          </a:solidFill>
                          <a:effectLst/>
                          <a:latin typeface="Calibri" panose="020F0502020204030204" pitchFamily="34" charset="0"/>
                          <a:ea typeface="Times New Roman" panose="02020603050405020304" pitchFamily="18" charset="0"/>
                        </a:rPr>
                        <a:t>MEDIO</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75285">
                <a:tc>
                  <a:txBody>
                    <a:bodyPr/>
                    <a:lstStyle/>
                    <a:p>
                      <a:pPr>
                        <a:spcAft>
                          <a:spcPts val="0"/>
                        </a:spcAft>
                      </a:pPr>
                      <a:r>
                        <a:rPr lang="es-ES" sz="1100" b="1">
                          <a:solidFill>
                            <a:srgbClr val="000000"/>
                          </a:solidFill>
                          <a:effectLst/>
                          <a:latin typeface="Calibri" panose="020F0502020204030204" pitchFamily="34" charset="0"/>
                          <a:ea typeface="Times New Roman" panose="02020603050405020304" pitchFamily="18" charset="0"/>
                        </a:rPr>
                        <a:t>E24</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es-ES" sz="1100" b="1" dirty="0">
                          <a:solidFill>
                            <a:srgbClr val="000000"/>
                          </a:solidFill>
                          <a:effectLst/>
                          <a:latin typeface="Calibri" panose="020F0502020204030204" pitchFamily="34" charset="0"/>
                          <a:ea typeface="Times New Roman" panose="02020603050405020304" pitchFamily="18" charset="0"/>
                        </a:rPr>
                        <a:t>Caída del sistema por agotamiento de recursos</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S" sz="1100">
                          <a:solidFill>
                            <a:srgbClr val="000000"/>
                          </a:solidFill>
                          <a:effectLst/>
                          <a:latin typeface="Calibri" panose="020F0502020204030204" pitchFamily="34" charset="0"/>
                          <a:ea typeface="Times New Roman" panose="02020603050405020304" pitchFamily="18" charset="0"/>
                        </a:rPr>
                        <a:t>MEDIO</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75285">
                <a:tc>
                  <a:txBody>
                    <a:bodyPr/>
                    <a:lstStyle/>
                    <a:p>
                      <a:pPr>
                        <a:spcAft>
                          <a:spcPts val="0"/>
                        </a:spcAft>
                      </a:pPr>
                      <a:r>
                        <a:rPr lang="es-ES" sz="1100" b="1">
                          <a:solidFill>
                            <a:srgbClr val="000000"/>
                          </a:solidFill>
                          <a:effectLst/>
                          <a:latin typeface="Calibri" panose="020F0502020204030204" pitchFamily="34" charset="0"/>
                          <a:ea typeface="Times New Roman" panose="02020603050405020304" pitchFamily="18" charset="0"/>
                        </a:rPr>
                        <a:t>A5</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es-ES" sz="1100" b="1" dirty="0">
                          <a:solidFill>
                            <a:srgbClr val="000000"/>
                          </a:solidFill>
                          <a:effectLst/>
                          <a:latin typeface="Calibri" panose="020F0502020204030204" pitchFamily="34" charset="0"/>
                          <a:ea typeface="Times New Roman" panose="02020603050405020304" pitchFamily="18" charset="0"/>
                        </a:rPr>
                        <a:t>Suplantación de la identidad del usuario</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S" sz="1100">
                          <a:solidFill>
                            <a:srgbClr val="FFFFFF"/>
                          </a:solidFill>
                          <a:effectLst/>
                          <a:latin typeface="Calibri" panose="020F0502020204030204" pitchFamily="34" charset="0"/>
                          <a:ea typeface="Times New Roman" panose="02020603050405020304" pitchFamily="18" charset="0"/>
                        </a:rPr>
                        <a:t>ALTO</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75285">
                <a:tc>
                  <a:txBody>
                    <a:bodyPr/>
                    <a:lstStyle/>
                    <a:p>
                      <a:pPr>
                        <a:spcAft>
                          <a:spcPts val="0"/>
                        </a:spcAft>
                      </a:pPr>
                      <a:r>
                        <a:rPr lang="es-ES" sz="1100" b="1">
                          <a:solidFill>
                            <a:srgbClr val="000000"/>
                          </a:solidFill>
                          <a:effectLst/>
                          <a:latin typeface="Calibri" panose="020F0502020204030204" pitchFamily="34" charset="0"/>
                          <a:ea typeface="Times New Roman" panose="02020603050405020304" pitchFamily="18" charset="0"/>
                        </a:rPr>
                        <a:t>A10</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es-ES" sz="1100" b="1" dirty="0">
                          <a:solidFill>
                            <a:srgbClr val="000000"/>
                          </a:solidFill>
                          <a:effectLst/>
                          <a:latin typeface="Calibri" panose="020F0502020204030204" pitchFamily="34" charset="0"/>
                          <a:ea typeface="Times New Roman" panose="02020603050405020304" pitchFamily="18" charset="0"/>
                        </a:rPr>
                        <a:t>Alteración de secuencia</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S" sz="1100" dirty="0">
                          <a:solidFill>
                            <a:srgbClr val="000000"/>
                          </a:solidFill>
                          <a:effectLst/>
                          <a:latin typeface="Calibri" panose="020F0502020204030204" pitchFamily="34" charset="0"/>
                          <a:ea typeface="Times New Roman" panose="02020603050405020304" pitchFamily="18" charset="0"/>
                        </a:rPr>
                        <a:t>MEDIO</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75285">
                <a:tc>
                  <a:txBody>
                    <a:bodyPr/>
                    <a:lstStyle/>
                    <a:p>
                      <a:pPr>
                        <a:spcAft>
                          <a:spcPts val="0"/>
                        </a:spcAft>
                      </a:pPr>
                      <a:r>
                        <a:rPr lang="es-ES" sz="1100" b="1">
                          <a:solidFill>
                            <a:srgbClr val="000000"/>
                          </a:solidFill>
                          <a:effectLst/>
                          <a:latin typeface="Calibri" panose="020F0502020204030204" pitchFamily="34" charset="0"/>
                          <a:ea typeface="Times New Roman" panose="02020603050405020304" pitchFamily="18" charset="0"/>
                        </a:rPr>
                        <a:t>A11</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es-ES" sz="1100" b="1" dirty="0">
                          <a:solidFill>
                            <a:srgbClr val="000000"/>
                          </a:solidFill>
                          <a:effectLst/>
                          <a:latin typeface="Calibri" panose="020F0502020204030204" pitchFamily="34" charset="0"/>
                          <a:ea typeface="Times New Roman" panose="02020603050405020304" pitchFamily="18" charset="0"/>
                        </a:rPr>
                        <a:t>Acceso no autorizado</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S" sz="1100">
                          <a:solidFill>
                            <a:srgbClr val="000000"/>
                          </a:solidFill>
                          <a:effectLst/>
                          <a:latin typeface="Calibri" panose="020F0502020204030204" pitchFamily="34" charset="0"/>
                          <a:ea typeface="Times New Roman" panose="02020603050405020304" pitchFamily="18" charset="0"/>
                        </a:rPr>
                        <a:t>MEDIO</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75285">
                <a:tc>
                  <a:txBody>
                    <a:bodyPr/>
                    <a:lstStyle/>
                    <a:p>
                      <a:pPr>
                        <a:spcAft>
                          <a:spcPts val="0"/>
                        </a:spcAft>
                      </a:pPr>
                      <a:r>
                        <a:rPr lang="es-ES" sz="1100" b="1">
                          <a:solidFill>
                            <a:srgbClr val="000000"/>
                          </a:solidFill>
                          <a:effectLst/>
                          <a:latin typeface="Calibri" panose="020F0502020204030204" pitchFamily="34" charset="0"/>
                          <a:ea typeface="Times New Roman" panose="02020603050405020304" pitchFamily="18" charset="0"/>
                        </a:rPr>
                        <a:t>A13</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es-ES" sz="1100" b="1" dirty="0">
                          <a:solidFill>
                            <a:srgbClr val="000000"/>
                          </a:solidFill>
                          <a:effectLst/>
                          <a:latin typeface="Calibri" panose="020F0502020204030204" pitchFamily="34" charset="0"/>
                          <a:ea typeface="Times New Roman" panose="02020603050405020304" pitchFamily="18" charset="0"/>
                        </a:rPr>
                        <a:t>Repudio</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S" sz="1100" dirty="0">
                          <a:solidFill>
                            <a:srgbClr val="FFFFFF"/>
                          </a:solidFill>
                          <a:effectLst/>
                          <a:latin typeface="Calibri" panose="020F0502020204030204" pitchFamily="34" charset="0"/>
                          <a:ea typeface="Times New Roman" panose="02020603050405020304" pitchFamily="18" charset="0"/>
                        </a:rPr>
                        <a:t>ALTO</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 xmlns:p14="http://schemas.microsoft.com/office/powerpoint/2010/main" val="13490512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a:t>Definir el Plan Anual de Auditoría</a:t>
            </a:r>
            <a:endParaRPr lang="es-ES" sz="3600" dirty="0"/>
          </a:p>
        </p:txBody>
      </p:sp>
      <p:sp>
        <p:nvSpPr>
          <p:cNvPr id="4" name="Rectangle 3"/>
          <p:cNvSpPr txBox="1">
            <a:spLocks noChangeArrowheads="1"/>
          </p:cNvSpPr>
          <p:nvPr/>
        </p:nvSpPr>
        <p:spPr bwMode="auto">
          <a:xfrm>
            <a:off x="395536" y="1340768"/>
            <a:ext cx="7920880" cy="47525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mj-lt"/>
              <a:buAutoNum type="arabicPeriod" startAt="4"/>
            </a:pPr>
            <a:r>
              <a:rPr lang="es-ES" sz="1600" b="1" dirty="0">
                <a:effectLst/>
              </a:rPr>
              <a:t>Análisis de Proceso y Riesgo:</a:t>
            </a:r>
          </a:p>
          <a:p>
            <a:pPr algn="just">
              <a:buFont typeface="Wingdings" panose="05000000000000000000" pitchFamily="2" charset="2"/>
              <a:buChar char="q"/>
            </a:pPr>
            <a:r>
              <a:rPr lang="es-EC" sz="1400" dirty="0">
                <a:effectLst/>
              </a:rPr>
              <a:t>Se tomaron los 34 procesos definidos por </a:t>
            </a:r>
            <a:r>
              <a:rPr lang="es-EC" sz="1400" dirty="0" err="1">
                <a:effectLst/>
              </a:rPr>
              <a:t>Cobit</a:t>
            </a:r>
            <a:r>
              <a:rPr lang="es-EC" sz="1400" dirty="0">
                <a:effectLst/>
              </a:rPr>
              <a:t> 4.1 y se confrontaron con </a:t>
            </a:r>
            <a:r>
              <a:rPr lang="es-EC" sz="1400" dirty="0" smtClean="0">
                <a:effectLst/>
              </a:rPr>
              <a:t>los riesgos seleccionados.</a:t>
            </a:r>
            <a:endParaRPr lang="es-ES" sz="1400" dirty="0" smtClean="0">
              <a:effectLst/>
            </a:endParaRPr>
          </a:p>
          <a:p>
            <a:pPr algn="just">
              <a:buFont typeface="Wingdings" panose="05000000000000000000" pitchFamily="2" charset="2"/>
              <a:buChar char="q"/>
            </a:pPr>
            <a:r>
              <a:rPr lang="es-EC" sz="1400" dirty="0">
                <a:effectLst/>
              </a:rPr>
              <a:t>Se establecieron las relaciones en base a la consideración de aquellos procesos que podían dar origen a las amenazas identificadas</a:t>
            </a:r>
            <a:r>
              <a:rPr lang="es-ES" sz="1400" dirty="0" smtClean="0">
                <a:effectLst/>
              </a:rPr>
              <a:t>Revisión de la planificación operativa</a:t>
            </a:r>
          </a:p>
          <a:p>
            <a:pPr algn="just">
              <a:buFont typeface="Wingdings" panose="05000000000000000000" pitchFamily="2" charset="2"/>
              <a:buChar char="q"/>
            </a:pPr>
            <a:r>
              <a:rPr lang="es-EC" sz="1400" dirty="0" smtClean="0">
                <a:effectLst/>
              </a:rPr>
              <a:t>Se identificaron los procesos </a:t>
            </a:r>
            <a:r>
              <a:rPr lang="es-EC" sz="1400" dirty="0">
                <a:effectLst/>
              </a:rPr>
              <a:t>que se relacionan con un mayor número de riesgos identificados, de esta forma es lógico dirigir la revisión de auditoría hacia dichos procesos </a:t>
            </a:r>
            <a:endParaRPr lang="es-EC" sz="1400" dirty="0" smtClean="0">
              <a:effectLst/>
            </a:endParaRPr>
          </a:p>
          <a:p>
            <a:pPr marL="0" indent="0" algn="just">
              <a:buNone/>
            </a:pPr>
            <a:endParaRPr lang="es-EC" sz="1400" dirty="0" smtClean="0">
              <a:effectLst/>
            </a:endParaRPr>
          </a:p>
          <a:p>
            <a:pPr algn="just">
              <a:buFont typeface="+mj-lt"/>
              <a:buAutoNum type="arabicPeriod" startAt="5"/>
            </a:pPr>
            <a:r>
              <a:rPr lang="es-ES" sz="1600" b="1" dirty="0" smtClean="0">
                <a:effectLst/>
              </a:rPr>
              <a:t>Definición del Plan de Auditoría:</a:t>
            </a:r>
            <a:endParaRPr lang="es-ES" sz="1600" b="1" dirty="0">
              <a:effectLst/>
            </a:endParaRPr>
          </a:p>
          <a:p>
            <a:pPr algn="just">
              <a:buFont typeface="Wingdings" panose="05000000000000000000" pitchFamily="2" charset="2"/>
              <a:buChar char="q"/>
            </a:pPr>
            <a:r>
              <a:rPr lang="es-EC" sz="1400" dirty="0" smtClean="0">
                <a:effectLst/>
              </a:rPr>
              <a:t>Se definen los ciclos de auditoría basados en la cantidad de amenazas que acumularon los procesos analizados.</a:t>
            </a:r>
          </a:p>
          <a:p>
            <a:pPr>
              <a:buFont typeface="Wingdings" panose="05000000000000000000" pitchFamily="2" charset="2"/>
              <a:buChar char="q"/>
            </a:pPr>
            <a:endParaRPr lang="es-EC" sz="1600" dirty="0">
              <a:effectLst/>
            </a:endParaRPr>
          </a:p>
        </p:txBody>
      </p:sp>
      <p:pic>
        <p:nvPicPr>
          <p:cNvPr id="5"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34453" y="152326"/>
            <a:ext cx="986019" cy="884288"/>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8" name="Tabla 7"/>
          <p:cNvGraphicFramePr>
            <a:graphicFrameLocks noGrp="1"/>
          </p:cNvGraphicFramePr>
          <p:nvPr>
            <p:extLst>
              <p:ext uri="{D42A27DB-BD31-4B8C-83A1-F6EECF244321}">
                <p14:modId xmlns="" xmlns:p14="http://schemas.microsoft.com/office/powerpoint/2010/main" val="1559740840"/>
              </p:ext>
            </p:extLst>
          </p:nvPr>
        </p:nvGraphicFramePr>
        <p:xfrm>
          <a:off x="1763688" y="4365104"/>
          <a:ext cx="5725160" cy="1554480"/>
        </p:xfrm>
        <a:graphic>
          <a:graphicData uri="http://schemas.openxmlformats.org/drawingml/2006/table">
            <a:tbl>
              <a:tblPr firstRow="1" firstCol="1" bandRow="1"/>
              <a:tblGrid>
                <a:gridCol w="655320"/>
                <a:gridCol w="2691765"/>
                <a:gridCol w="854075"/>
                <a:gridCol w="1524000"/>
              </a:tblGrid>
              <a:tr h="402590">
                <a:tc>
                  <a:txBody>
                    <a:bodyPr/>
                    <a:lstStyle/>
                    <a:p>
                      <a:pPr>
                        <a:spcAft>
                          <a:spcPts val="0"/>
                        </a:spcAft>
                      </a:pPr>
                      <a:r>
                        <a:rPr lang="es-EC"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CÓDIGO</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spcAft>
                          <a:spcPts val="0"/>
                        </a:spcAft>
                      </a:pPr>
                      <a:r>
                        <a:rPr lang="es-EC"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PROCESOS DE TI</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RIESGO PROCESO</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CICLO DE REVISIÓN</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51460">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PO9 </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Evaluar y Administrar los Riesgos de TI</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Aft>
                          <a:spcPts val="0"/>
                        </a:spcAft>
                      </a:pPr>
                      <a:r>
                        <a:rPr lang="es-EC"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C"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Cada año</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251460">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DS5 </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Garantizar la seguridad de los sistemas</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Aft>
                          <a:spcPts val="0"/>
                        </a:spcAft>
                      </a:pPr>
                      <a:r>
                        <a:rPr lang="es-EC"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C"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Cada año</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251460">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PO2 </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Definir la Arquitectura de la Información</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Aft>
                          <a:spcPts val="0"/>
                        </a:spcAft>
                      </a:pPr>
                      <a:r>
                        <a:rPr lang="es-EC"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C"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Cada año</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251460">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ME3 </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spcAft>
                          <a:spcPts val="0"/>
                        </a:spcAft>
                      </a:pPr>
                      <a:r>
                        <a:rPr lang="es-EC"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Garantizar el Cumplimiento Regulatorio</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Aft>
                          <a:spcPts val="0"/>
                        </a:spcAft>
                      </a:pPr>
                      <a:r>
                        <a:rPr lang="es-EC" sz="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s-EC" sz="12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C"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Cada año</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bl>
          </a:graphicData>
        </a:graphic>
      </p:graphicFrame>
    </p:spTree>
    <p:extLst>
      <p:ext uri="{BB962C8B-B14F-4D97-AF65-F5344CB8AC3E}">
        <p14:creationId xmlns="" xmlns:p14="http://schemas.microsoft.com/office/powerpoint/2010/main" val="30417228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384"/>
            <a:ext cx="7499176" cy="1139825"/>
          </a:xfrm>
        </p:spPr>
        <p:txBody>
          <a:bodyPr/>
          <a:lstStyle/>
          <a:p>
            <a:r>
              <a:rPr lang="es-EC" sz="3600" dirty="0" smtClean="0"/>
              <a:t>Revisión Individual de Auditoría</a:t>
            </a:r>
            <a:endParaRPr lang="es-ES" sz="3600" dirty="0"/>
          </a:p>
        </p:txBody>
      </p:sp>
      <p:sp>
        <p:nvSpPr>
          <p:cNvPr id="4" name="Rectangle 3"/>
          <p:cNvSpPr txBox="1">
            <a:spLocks noChangeArrowheads="1"/>
          </p:cNvSpPr>
          <p:nvPr/>
        </p:nvSpPr>
        <p:spPr bwMode="auto">
          <a:xfrm>
            <a:off x="395536" y="908720"/>
            <a:ext cx="7920880" cy="49311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1600" b="1" dirty="0" smtClean="0">
                <a:effectLst/>
              </a:rPr>
              <a:t>Proceso: </a:t>
            </a:r>
            <a:r>
              <a:rPr lang="es-EC" sz="1600" u="sng" dirty="0" smtClean="0">
                <a:effectLst/>
              </a:rPr>
              <a:t>DS5 </a:t>
            </a:r>
            <a:r>
              <a:rPr lang="es-EC" sz="1600" u="sng" dirty="0">
                <a:effectLst/>
              </a:rPr>
              <a:t>Garantizar la seguridad de los </a:t>
            </a:r>
            <a:r>
              <a:rPr lang="es-EC" sz="1600" u="sng" dirty="0" smtClean="0">
                <a:effectLst/>
              </a:rPr>
              <a:t>sistemas</a:t>
            </a:r>
          </a:p>
          <a:p>
            <a:pPr algn="just">
              <a:buFont typeface="+mj-lt"/>
              <a:buAutoNum type="arabicPeriod"/>
            </a:pPr>
            <a:r>
              <a:rPr lang="es-ES" sz="1600" b="1" dirty="0" smtClean="0">
                <a:effectLst/>
              </a:rPr>
              <a:t>Recopilar </a:t>
            </a:r>
            <a:r>
              <a:rPr lang="es-ES" sz="1600" b="1" dirty="0">
                <a:effectLst/>
              </a:rPr>
              <a:t>Información y Planear:</a:t>
            </a:r>
          </a:p>
          <a:p>
            <a:pPr algn="just">
              <a:buFont typeface="Wingdings" panose="05000000000000000000" pitchFamily="2" charset="2"/>
              <a:buChar char="q"/>
            </a:pPr>
            <a:r>
              <a:rPr lang="es-EC" sz="1400" dirty="0" smtClean="0">
                <a:effectLst/>
              </a:rPr>
              <a:t>Mediante entrevistas, observación y revisión de documentación, se levantaron los activos asociados el proceso en evaluación. </a:t>
            </a:r>
          </a:p>
          <a:p>
            <a:pPr algn="just">
              <a:buFont typeface="Wingdings" panose="05000000000000000000" pitchFamily="2" charset="2"/>
              <a:buChar char="q"/>
            </a:pPr>
            <a:r>
              <a:rPr lang="es-EC" sz="1400" dirty="0" smtClean="0">
                <a:effectLst/>
              </a:rPr>
              <a:t>Se agruparon los activos en las cuatro componentes: información, aplicaciones, infraestructura y personas</a:t>
            </a:r>
          </a:p>
          <a:p>
            <a:pPr algn="just">
              <a:buFont typeface="Wingdings" panose="05000000000000000000" pitchFamily="2" charset="2"/>
              <a:buChar char="q"/>
            </a:pPr>
            <a:r>
              <a:rPr lang="es-EC" sz="1400" dirty="0" smtClean="0">
                <a:effectLst/>
              </a:rPr>
              <a:t>Se valoraron los activos en base a su importancia para las actividades del proceso.</a:t>
            </a:r>
          </a:p>
          <a:p>
            <a:pPr algn="just">
              <a:buFont typeface="Wingdings" panose="05000000000000000000" pitchFamily="2" charset="2"/>
              <a:buChar char="q"/>
            </a:pPr>
            <a:r>
              <a:rPr lang="es-EC" sz="1400" dirty="0" smtClean="0">
                <a:effectLst/>
              </a:rPr>
              <a:t>Se seleccionaron las amenazas que afectan a los activos valorados</a:t>
            </a:r>
          </a:p>
          <a:p>
            <a:pPr algn="just">
              <a:buFont typeface="Wingdings" panose="05000000000000000000" pitchFamily="2" charset="2"/>
              <a:buChar char="q"/>
            </a:pPr>
            <a:r>
              <a:rPr lang="es-EC" sz="1400" dirty="0" smtClean="0">
                <a:effectLst/>
              </a:rPr>
              <a:t>Se realizó la valoración del riesgo inherente de cada activo frente a cada amenaza del componente respectivo. Se consideraron los conceptos de degradación, impacto y probabilidad de ocurrencia.</a:t>
            </a:r>
          </a:p>
          <a:p>
            <a:pPr algn="just">
              <a:buFont typeface="Wingdings" panose="05000000000000000000" pitchFamily="2" charset="2"/>
              <a:buChar char="q"/>
            </a:pPr>
            <a:r>
              <a:rPr lang="es-EC" sz="1400" dirty="0" smtClean="0">
                <a:effectLst/>
              </a:rPr>
              <a:t>Finalmente se definieron los valores de riesgo inherente del proceso.</a:t>
            </a:r>
            <a:endParaRPr lang="es-EC" sz="1000" dirty="0" smtClean="0">
              <a:effectLst/>
            </a:endParaRPr>
          </a:p>
          <a:p>
            <a:pPr>
              <a:buFont typeface="Wingdings" panose="05000000000000000000" pitchFamily="2" charset="2"/>
              <a:buChar char="q"/>
            </a:pPr>
            <a:endParaRPr lang="es-ES" sz="1400" dirty="0" smtClean="0">
              <a:effectLst/>
            </a:endParaRPr>
          </a:p>
        </p:txBody>
      </p:sp>
      <p:pic>
        <p:nvPicPr>
          <p:cNvPr id="5"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34453" y="152326"/>
            <a:ext cx="986019" cy="884288"/>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2" name="Tabla 1"/>
          <p:cNvGraphicFramePr>
            <a:graphicFrameLocks noGrp="1"/>
          </p:cNvGraphicFramePr>
          <p:nvPr>
            <p:extLst>
              <p:ext uri="{D42A27DB-BD31-4B8C-83A1-F6EECF244321}">
                <p14:modId xmlns="" xmlns:p14="http://schemas.microsoft.com/office/powerpoint/2010/main" val="2916117926"/>
              </p:ext>
            </p:extLst>
          </p:nvPr>
        </p:nvGraphicFramePr>
        <p:xfrm>
          <a:off x="2123728" y="4005064"/>
          <a:ext cx="4623792" cy="2520282"/>
        </p:xfrm>
        <a:graphic>
          <a:graphicData uri="http://schemas.openxmlformats.org/drawingml/2006/table">
            <a:tbl>
              <a:tblPr/>
              <a:tblGrid>
                <a:gridCol w="1915390"/>
                <a:gridCol w="1512550"/>
                <a:gridCol w="1195852"/>
              </a:tblGrid>
              <a:tr h="343255">
                <a:tc>
                  <a:txBody>
                    <a:bodyPr/>
                    <a:lstStyle/>
                    <a:p>
                      <a:pPr algn="ctr" fontAlgn="ctr"/>
                      <a:r>
                        <a:rPr lang="es-EC" sz="1100" b="1" i="0" u="none" strike="noStrike" dirty="0">
                          <a:solidFill>
                            <a:srgbClr val="000000"/>
                          </a:solidFill>
                          <a:effectLst/>
                          <a:latin typeface="Calibri" panose="020F0502020204030204" pitchFamily="34" charset="0"/>
                        </a:rPr>
                        <a:t>RECURSOS - CATEGORIA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1100" b="1" i="0" u="none" strike="noStrike">
                          <a:solidFill>
                            <a:srgbClr val="000000"/>
                          </a:solidFill>
                          <a:effectLst/>
                          <a:latin typeface="Calibri" panose="020F0502020204030204" pitchFamily="34" charset="0"/>
                        </a:rPr>
                        <a:t>RIESGO INHERENTE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900" b="1" i="0" u="none" strike="noStrike">
                          <a:solidFill>
                            <a:srgbClr val="000000"/>
                          </a:solidFill>
                          <a:effectLst/>
                          <a:latin typeface="Calibri" panose="020F0502020204030204" pitchFamily="34" charset="0"/>
                        </a:rPr>
                        <a:t>CATEGORÍA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73203">
                <a:tc>
                  <a:txBody>
                    <a:bodyPr/>
                    <a:lstStyle/>
                    <a:p>
                      <a:pPr algn="ctr" fontAlgn="ctr"/>
                      <a:r>
                        <a:rPr lang="es-EC" sz="1100" b="1" i="0" u="none" strike="noStrike">
                          <a:solidFill>
                            <a:srgbClr val="000000"/>
                          </a:solidFill>
                          <a:effectLst/>
                          <a:latin typeface="Calibri" panose="020F0502020204030204" pitchFamily="34" charset="0"/>
                        </a:rPr>
                        <a:t>INFORMACIÓN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1100" b="0" i="0" u="none" strike="noStrike" dirty="0">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a:solidFill>
                            <a:srgbClr val="000000"/>
                          </a:solidFill>
                          <a:effectLst/>
                          <a:latin typeface="Calibri" panose="020F0502020204030204" pitchFamily="34" charset="0"/>
                        </a:rPr>
                        <a:t>MEDIO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3203">
                <a:tc>
                  <a:txBody>
                    <a:bodyPr/>
                    <a:lstStyle/>
                    <a:p>
                      <a:pPr algn="ctr" fontAlgn="ctr"/>
                      <a:r>
                        <a:rPr lang="es-EC" sz="1100" b="1" i="0" u="none" strike="noStrike">
                          <a:solidFill>
                            <a:srgbClr val="000000"/>
                          </a:solidFill>
                          <a:effectLst/>
                          <a:latin typeface="Calibri" panose="020F0502020204030204" pitchFamily="34" charset="0"/>
                        </a:rPr>
                        <a:t>APLICACIONES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1100" b="0" i="0" u="none" strike="noStrike" dirty="0">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a:solidFill>
                            <a:srgbClr val="FFFFFF"/>
                          </a:solidFill>
                          <a:effectLst/>
                          <a:latin typeface="Calibri" panose="020F0502020204030204" pitchFamily="34" charset="0"/>
                        </a:rPr>
                        <a:t>ALTO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73203">
                <a:tc>
                  <a:txBody>
                    <a:bodyPr/>
                    <a:lstStyle/>
                    <a:p>
                      <a:pPr algn="ctr" fontAlgn="ctr"/>
                      <a:r>
                        <a:rPr lang="es-EC" sz="1100" b="1" i="0" u="none" strike="noStrike" dirty="0">
                          <a:solidFill>
                            <a:srgbClr val="000000"/>
                          </a:solidFill>
                          <a:effectLst/>
                          <a:latin typeface="Calibri" panose="020F0502020204030204" pitchFamily="34" charset="0"/>
                        </a:rPr>
                        <a:t>INFRAESTRUCTURA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1100" b="0" i="0" u="none" strike="noStrike" dirty="0">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a:solidFill>
                            <a:srgbClr val="000000"/>
                          </a:solidFill>
                          <a:effectLst/>
                          <a:latin typeface="Calibri" panose="020F0502020204030204" pitchFamily="34" charset="0"/>
                        </a:rPr>
                        <a:t>MEDIO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73203">
                <a:tc>
                  <a:txBody>
                    <a:bodyPr/>
                    <a:lstStyle/>
                    <a:p>
                      <a:pPr algn="ctr" fontAlgn="ctr"/>
                      <a:r>
                        <a:rPr lang="es-EC" sz="1100" b="1" i="0" u="none" strike="noStrike">
                          <a:solidFill>
                            <a:srgbClr val="000000"/>
                          </a:solidFill>
                          <a:effectLst/>
                          <a:latin typeface="Calibri" panose="020F0502020204030204" pitchFamily="34" charset="0"/>
                        </a:rPr>
                        <a:t>PERSONAS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1100" b="0" i="0" u="none" strike="noStrike" dirty="0">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a:solidFill>
                            <a:srgbClr val="000000"/>
                          </a:solidFill>
                          <a:effectLst/>
                          <a:latin typeface="Calibri" panose="020F0502020204030204" pitchFamily="34" charset="0"/>
                        </a:rPr>
                        <a:t>MEDIO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94554">
                <a:tc>
                  <a:txBody>
                    <a:bodyPr/>
                    <a:lstStyle/>
                    <a:p>
                      <a:pPr algn="ctr" fontAlgn="ctr"/>
                      <a:r>
                        <a:rPr lang="es-EC" sz="900" b="1"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b"/>
                      <a:endParaRPr lang="es-EC" sz="1100" b="0" i="0" u="none" strike="noStrike" dirty="0">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889661">
                <a:tc>
                  <a:txBody>
                    <a:bodyPr/>
                    <a:lstStyle/>
                    <a:p>
                      <a:pPr algn="ctr" fontAlgn="ctr"/>
                      <a:r>
                        <a:rPr lang="es-EC" sz="1100" b="1" i="0" u="none" strike="noStrike">
                          <a:solidFill>
                            <a:srgbClr val="000000"/>
                          </a:solidFill>
                          <a:effectLst/>
                          <a:latin typeface="Calibri" panose="020F0502020204030204" pitchFamily="34" charset="0"/>
                        </a:rPr>
                        <a:t>RIESGO TOTAL INHERENTE DEL PROCESO: GARANTIZAR LA SEGURIDAD DE LOS SISTEMAS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1200" b="1" i="0" u="none" strike="noStrike" dirty="0">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400" b="1" i="0" u="none" strike="noStrike" dirty="0">
                          <a:solidFill>
                            <a:srgbClr val="000000"/>
                          </a:solidFill>
                          <a:effectLst/>
                          <a:latin typeface="Calibri" panose="020F0502020204030204" pitchFamily="34" charset="0"/>
                        </a:rPr>
                        <a:t>MEDIO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 xmlns:p14="http://schemas.microsoft.com/office/powerpoint/2010/main" val="27639652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smtClean="0"/>
              <a:t>Revisión Individual de Auditoría</a:t>
            </a:r>
            <a:endParaRPr lang="es-ES" sz="3600" dirty="0"/>
          </a:p>
        </p:txBody>
      </p:sp>
      <p:sp>
        <p:nvSpPr>
          <p:cNvPr id="4" name="Rectangle 3"/>
          <p:cNvSpPr txBox="1">
            <a:spLocks noChangeArrowheads="1"/>
          </p:cNvSpPr>
          <p:nvPr/>
        </p:nvSpPr>
        <p:spPr bwMode="auto">
          <a:xfrm>
            <a:off x="395536" y="1162102"/>
            <a:ext cx="7920880" cy="49311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S" sz="1600" b="1" dirty="0" smtClean="0">
              <a:effectLst/>
            </a:endParaRPr>
          </a:p>
          <a:p>
            <a:pPr marL="0" indent="0">
              <a:buNone/>
            </a:pPr>
            <a:r>
              <a:rPr lang="es-ES" sz="1600" b="1" dirty="0" smtClean="0">
                <a:effectLst/>
              </a:rPr>
              <a:t>Proceso: </a:t>
            </a:r>
            <a:r>
              <a:rPr lang="es-EC" sz="1600" u="sng" dirty="0" smtClean="0">
                <a:effectLst/>
              </a:rPr>
              <a:t>DS5 </a:t>
            </a:r>
            <a:r>
              <a:rPr lang="es-EC" sz="1600" u="sng" dirty="0">
                <a:effectLst/>
              </a:rPr>
              <a:t>Garantizar la seguridad de los </a:t>
            </a:r>
            <a:r>
              <a:rPr lang="es-EC" sz="1600" u="sng" dirty="0" smtClean="0">
                <a:effectLst/>
              </a:rPr>
              <a:t>sistemas</a:t>
            </a:r>
          </a:p>
          <a:p>
            <a:pPr marL="0" indent="0">
              <a:buNone/>
            </a:pPr>
            <a:endParaRPr lang="es-EC" sz="1600" u="sng" dirty="0" smtClean="0">
              <a:effectLst/>
            </a:endParaRPr>
          </a:p>
          <a:p>
            <a:pPr>
              <a:buFont typeface="+mj-lt"/>
              <a:buAutoNum type="arabicPeriod" startAt="2"/>
            </a:pPr>
            <a:r>
              <a:rPr lang="es-ES" sz="1600" b="1" dirty="0">
                <a:effectLst/>
              </a:rPr>
              <a:t>Lograr Entendimiento del Control Interno</a:t>
            </a:r>
            <a:r>
              <a:rPr lang="es-ES" sz="1600" b="1" dirty="0" smtClean="0">
                <a:effectLst/>
              </a:rPr>
              <a:t>:</a:t>
            </a:r>
          </a:p>
          <a:p>
            <a:pPr>
              <a:buFont typeface="+mj-lt"/>
              <a:buAutoNum type="arabicPeriod" startAt="2"/>
            </a:pPr>
            <a:endParaRPr lang="es-ES" sz="1600" b="1" dirty="0">
              <a:effectLst/>
            </a:endParaRPr>
          </a:p>
          <a:p>
            <a:pPr lvl="0" algn="just">
              <a:buFont typeface="Wingdings" panose="05000000000000000000" pitchFamily="2" charset="2"/>
              <a:buChar char="q"/>
            </a:pPr>
            <a:r>
              <a:rPr lang="es-EC" sz="1400" dirty="0">
                <a:effectLst/>
              </a:rPr>
              <a:t>Tomando como referencia el marco de buenas prácticas </a:t>
            </a:r>
            <a:r>
              <a:rPr lang="es-EC" sz="1400" dirty="0" err="1">
                <a:effectLst/>
              </a:rPr>
              <a:t>Cobit</a:t>
            </a:r>
            <a:r>
              <a:rPr lang="es-EC" sz="1400" dirty="0">
                <a:effectLst/>
              </a:rPr>
              <a:t> 4.1 se seleccionaron los objetivos de control a revisar para definir el nivel de control interno del proceso</a:t>
            </a:r>
            <a:r>
              <a:rPr lang="es-EC" sz="1400" dirty="0" smtClean="0">
                <a:effectLst/>
              </a:rPr>
              <a:t>.</a:t>
            </a:r>
          </a:p>
          <a:p>
            <a:pPr marL="0" lvl="0" indent="0" algn="just">
              <a:buNone/>
            </a:pPr>
            <a:endParaRPr lang="es-EC" sz="1400" dirty="0">
              <a:effectLst/>
            </a:endParaRPr>
          </a:p>
          <a:p>
            <a:pPr algn="just">
              <a:buFont typeface="Wingdings" panose="05000000000000000000" pitchFamily="2" charset="2"/>
              <a:buChar char="q"/>
            </a:pPr>
            <a:r>
              <a:rPr lang="es-EC" sz="1400" dirty="0">
                <a:effectLst/>
              </a:rPr>
              <a:t>Luego de la valoración cualitativa realizada a cada objetivo se obtuvo el riesgo total de control el cual se determinó como </a:t>
            </a:r>
            <a:r>
              <a:rPr lang="es-EC" sz="1400" dirty="0" smtClean="0">
                <a:effectLst/>
              </a:rPr>
              <a:t>ALTO</a:t>
            </a:r>
            <a:endParaRPr lang="es-ES" sz="1600" dirty="0" smtClean="0">
              <a:effectLst/>
            </a:endParaRPr>
          </a:p>
        </p:txBody>
      </p:sp>
      <p:pic>
        <p:nvPicPr>
          <p:cNvPr id="5"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34453" y="152326"/>
            <a:ext cx="986019" cy="884288"/>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 xmlns:p14="http://schemas.microsoft.com/office/powerpoint/2010/main" val="2492801228"/>
              </p:ext>
            </p:extLst>
          </p:nvPr>
        </p:nvGraphicFramePr>
        <p:xfrm>
          <a:off x="2627784" y="4149080"/>
          <a:ext cx="3816424" cy="1983874"/>
        </p:xfrm>
        <a:graphic>
          <a:graphicData uri="http://schemas.openxmlformats.org/drawingml/2006/table">
            <a:tbl>
              <a:tblPr firstRow="1" firstCol="1" bandRow="1"/>
              <a:tblGrid>
                <a:gridCol w="2901252"/>
                <a:gridCol w="915172"/>
              </a:tblGrid>
              <a:tr h="858387">
                <a:tc>
                  <a:txBody>
                    <a:bodyPr/>
                    <a:lstStyle/>
                    <a:p>
                      <a:pPr algn="l">
                        <a:spcAft>
                          <a:spcPts val="0"/>
                        </a:spcAft>
                      </a:pPr>
                      <a:r>
                        <a:rPr lang="es-EC"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PUNTUACIÓN PROMEDIO</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C"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1125487">
                <a:tc>
                  <a:txBody>
                    <a:bodyPr/>
                    <a:lstStyle/>
                    <a:p>
                      <a:pPr algn="l">
                        <a:spcAft>
                          <a:spcPts val="0"/>
                        </a:spcAft>
                      </a:pPr>
                      <a:r>
                        <a:rPr lang="es-EC"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RIESGO DE CONTROL DEL PROCESO: GARANTIZAR LA SEGURIDAD DE LOS SISTEMAS</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s-EC"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ALTO</a:t>
                      </a:r>
                      <a:endParaRPr lang="es-EC" sz="12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6D0A"/>
                    </a:solidFill>
                  </a:tcPr>
                </a:tc>
              </a:tr>
            </a:tbl>
          </a:graphicData>
        </a:graphic>
      </p:graphicFrame>
    </p:spTree>
    <p:extLst>
      <p:ext uri="{BB962C8B-B14F-4D97-AF65-F5344CB8AC3E}">
        <p14:creationId xmlns="" xmlns:p14="http://schemas.microsoft.com/office/powerpoint/2010/main" val="34005794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smtClean="0"/>
              <a:t>Revisión Individual de Auditoría</a:t>
            </a:r>
            <a:endParaRPr lang="es-ES" sz="3600" dirty="0"/>
          </a:p>
        </p:txBody>
      </p:sp>
      <p:sp>
        <p:nvSpPr>
          <p:cNvPr id="4" name="Rectangle 3"/>
          <p:cNvSpPr txBox="1">
            <a:spLocks noChangeArrowheads="1"/>
          </p:cNvSpPr>
          <p:nvPr/>
        </p:nvSpPr>
        <p:spPr bwMode="auto">
          <a:xfrm>
            <a:off x="395536" y="1162102"/>
            <a:ext cx="7920880" cy="49311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endParaRPr lang="es-ES" sz="1600" b="1" dirty="0" smtClean="0">
              <a:effectLst/>
            </a:endParaRPr>
          </a:p>
          <a:p>
            <a:pPr marL="0" indent="0">
              <a:buNone/>
            </a:pPr>
            <a:r>
              <a:rPr lang="es-ES" sz="1600" b="1" dirty="0" smtClean="0">
                <a:effectLst/>
              </a:rPr>
              <a:t>Proceso: </a:t>
            </a:r>
            <a:r>
              <a:rPr lang="es-EC" sz="1600" u="sng" dirty="0" smtClean="0">
                <a:effectLst/>
              </a:rPr>
              <a:t>DS5 </a:t>
            </a:r>
            <a:r>
              <a:rPr lang="es-EC" sz="1600" u="sng" dirty="0">
                <a:effectLst/>
              </a:rPr>
              <a:t>Garantizar la seguridad de los </a:t>
            </a:r>
            <a:r>
              <a:rPr lang="es-EC" sz="1600" u="sng" dirty="0" smtClean="0">
                <a:effectLst/>
              </a:rPr>
              <a:t>sistemas</a:t>
            </a:r>
          </a:p>
          <a:p>
            <a:pPr>
              <a:buFont typeface="Wingdings" panose="05000000000000000000" pitchFamily="2" charset="2"/>
              <a:buChar char="q"/>
            </a:pPr>
            <a:endParaRPr lang="es-EC" sz="1600" u="sng" dirty="0" smtClean="0">
              <a:effectLst/>
            </a:endParaRPr>
          </a:p>
          <a:p>
            <a:pPr algn="just">
              <a:buFont typeface="+mj-lt"/>
              <a:buAutoNum type="arabicPeriod" startAt="2"/>
            </a:pPr>
            <a:r>
              <a:rPr lang="es-ES" sz="1600" b="1" dirty="0">
                <a:effectLst/>
              </a:rPr>
              <a:t>Lograr Entendimiento del Control Interno</a:t>
            </a:r>
            <a:r>
              <a:rPr lang="es-ES" sz="1600" b="1" dirty="0" smtClean="0">
                <a:effectLst/>
              </a:rPr>
              <a:t>:</a:t>
            </a:r>
          </a:p>
          <a:p>
            <a:pPr algn="just">
              <a:buFont typeface="Wingdings" panose="05000000000000000000" pitchFamily="2" charset="2"/>
              <a:buChar char="q"/>
            </a:pPr>
            <a:r>
              <a:rPr lang="es-ES" sz="1400" dirty="0">
                <a:effectLst/>
              </a:rPr>
              <a:t>Se realizó la valoración del riesgo de detección, basados en los valores de riesgo inherente, riesgo de control y la definición del riesgo de auditoría (5</a:t>
            </a:r>
            <a:r>
              <a:rPr lang="es-ES" sz="1400" dirty="0" smtClean="0">
                <a:effectLst/>
              </a:rPr>
              <a:t>%)</a:t>
            </a:r>
          </a:p>
          <a:p>
            <a:pPr algn="just">
              <a:buFont typeface="Wingdings" panose="05000000000000000000" pitchFamily="2" charset="2"/>
              <a:buChar char="q"/>
            </a:pPr>
            <a:endParaRPr lang="es-ES" sz="1400" dirty="0">
              <a:effectLst/>
            </a:endParaRPr>
          </a:p>
          <a:p>
            <a:pPr algn="just">
              <a:buFont typeface="Wingdings" panose="05000000000000000000" pitchFamily="2" charset="2"/>
              <a:buChar char="q"/>
            </a:pPr>
            <a:endParaRPr lang="es-ES" sz="1400" dirty="0" smtClean="0">
              <a:effectLst/>
            </a:endParaRPr>
          </a:p>
          <a:p>
            <a:pPr algn="just">
              <a:buFont typeface="Wingdings" panose="05000000000000000000" pitchFamily="2" charset="2"/>
              <a:buChar char="q"/>
            </a:pPr>
            <a:endParaRPr lang="es-ES" sz="1400" dirty="0">
              <a:effectLst/>
            </a:endParaRPr>
          </a:p>
          <a:p>
            <a:pPr algn="just">
              <a:buFont typeface="Wingdings" panose="05000000000000000000" pitchFamily="2" charset="2"/>
              <a:buChar char="q"/>
            </a:pPr>
            <a:endParaRPr lang="es-ES" sz="1400" dirty="0" smtClean="0">
              <a:effectLst/>
            </a:endParaRPr>
          </a:p>
          <a:p>
            <a:pPr algn="just">
              <a:buFont typeface="Wingdings" panose="05000000000000000000" pitchFamily="2" charset="2"/>
              <a:buChar char="q"/>
            </a:pPr>
            <a:endParaRPr lang="es-ES" sz="1400" dirty="0">
              <a:effectLst/>
            </a:endParaRPr>
          </a:p>
          <a:p>
            <a:pPr algn="just">
              <a:buFont typeface="Wingdings" panose="05000000000000000000" pitchFamily="2" charset="2"/>
              <a:buChar char="q"/>
            </a:pPr>
            <a:endParaRPr lang="es-ES" sz="1400" dirty="0" smtClean="0">
              <a:effectLst/>
            </a:endParaRPr>
          </a:p>
          <a:p>
            <a:pPr algn="just">
              <a:buFont typeface="Wingdings" panose="05000000000000000000" pitchFamily="2" charset="2"/>
              <a:buChar char="q"/>
            </a:pPr>
            <a:endParaRPr lang="es-ES" sz="1400" dirty="0">
              <a:effectLst/>
            </a:endParaRPr>
          </a:p>
          <a:p>
            <a:pPr algn="just">
              <a:buFont typeface="Wingdings" panose="05000000000000000000" pitchFamily="2" charset="2"/>
              <a:buChar char="q"/>
            </a:pPr>
            <a:endParaRPr lang="es-ES" sz="1400" dirty="0" smtClean="0">
              <a:effectLst/>
            </a:endParaRPr>
          </a:p>
          <a:p>
            <a:pPr algn="just">
              <a:buFont typeface="Wingdings" panose="05000000000000000000" pitchFamily="2" charset="2"/>
              <a:buChar char="q"/>
            </a:pPr>
            <a:endParaRPr lang="es-ES" sz="1400" dirty="0">
              <a:effectLst/>
            </a:endParaRPr>
          </a:p>
          <a:p>
            <a:pPr algn="just">
              <a:buFont typeface="Wingdings" panose="05000000000000000000" pitchFamily="2" charset="2"/>
              <a:buChar char="q"/>
            </a:pPr>
            <a:endParaRPr lang="es-ES" sz="1400" dirty="0" smtClean="0">
              <a:effectLst/>
            </a:endParaRPr>
          </a:p>
          <a:p>
            <a:pPr algn="just">
              <a:buFont typeface="Wingdings" panose="05000000000000000000" pitchFamily="2" charset="2"/>
              <a:buChar char="q"/>
            </a:pPr>
            <a:endParaRPr lang="es-ES" sz="1400" dirty="0">
              <a:effectLst/>
            </a:endParaRPr>
          </a:p>
          <a:p>
            <a:pPr algn="just">
              <a:buFont typeface="Wingdings" panose="05000000000000000000" pitchFamily="2" charset="2"/>
              <a:buChar char="q"/>
            </a:pPr>
            <a:r>
              <a:rPr lang="es-ES" sz="1400" dirty="0" smtClean="0">
                <a:effectLst/>
              </a:rPr>
              <a:t>Se planificaron las actividades de revisión mediante el desarrollo del programa de auditoría.</a:t>
            </a:r>
            <a:endParaRPr lang="es-ES" sz="1400" dirty="0">
              <a:effectLst/>
            </a:endParaRPr>
          </a:p>
        </p:txBody>
      </p:sp>
      <p:pic>
        <p:nvPicPr>
          <p:cNvPr id="5"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34453" y="152326"/>
            <a:ext cx="986019" cy="884288"/>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3" name="Tabla 2"/>
          <p:cNvGraphicFramePr>
            <a:graphicFrameLocks noGrp="1"/>
          </p:cNvGraphicFramePr>
          <p:nvPr>
            <p:extLst>
              <p:ext uri="{D42A27DB-BD31-4B8C-83A1-F6EECF244321}">
                <p14:modId xmlns="" xmlns:p14="http://schemas.microsoft.com/office/powerpoint/2010/main" val="1136827773"/>
              </p:ext>
            </p:extLst>
          </p:nvPr>
        </p:nvGraphicFramePr>
        <p:xfrm>
          <a:off x="1043608" y="2924944"/>
          <a:ext cx="6696744" cy="2376263"/>
        </p:xfrm>
        <a:graphic>
          <a:graphicData uri="http://schemas.openxmlformats.org/drawingml/2006/table">
            <a:tbl>
              <a:tblPr/>
              <a:tblGrid>
                <a:gridCol w="1745408"/>
                <a:gridCol w="1720166"/>
                <a:gridCol w="1081866"/>
                <a:gridCol w="2149304"/>
              </a:tblGrid>
              <a:tr h="321117">
                <a:tc>
                  <a:txBody>
                    <a:bodyPr/>
                    <a:lstStyle/>
                    <a:p>
                      <a:pPr algn="ctr" fontAlgn="ctr"/>
                      <a:r>
                        <a:rPr lang="es-EC" sz="1100" b="1" i="0" u="none" strike="noStrike" dirty="0">
                          <a:solidFill>
                            <a:srgbClr val="000000"/>
                          </a:solidFill>
                          <a:effectLst/>
                          <a:latin typeface="Calibri" panose="020F0502020204030204" pitchFamily="34" charset="0"/>
                        </a:rPr>
                        <a:t>RIESGO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1100" b="1" i="0" u="none" strike="noStrike">
                          <a:solidFill>
                            <a:srgbClr val="000000"/>
                          </a:solidFill>
                          <a:effectLst/>
                          <a:latin typeface="Calibri" panose="020F0502020204030204" pitchFamily="34" charset="0"/>
                        </a:rPr>
                        <a:t>NIVEL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1100" b="1" i="0" u="none" strike="noStrike" dirty="0">
                          <a:solidFill>
                            <a:srgbClr val="000000"/>
                          </a:solidFill>
                          <a:effectLst/>
                          <a:latin typeface="Calibri" panose="020F0502020204030204" pitchFamily="34" charset="0"/>
                        </a:rPr>
                        <a:t>VALOR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1100" b="1" i="0" u="none" strike="noStrike" dirty="0">
                          <a:solidFill>
                            <a:srgbClr val="000000"/>
                          </a:solidFill>
                          <a:effectLst/>
                          <a:latin typeface="Calibri" panose="020F0502020204030204" pitchFamily="34" charset="0"/>
                        </a:rPr>
                        <a:t>COMENTARIO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473647">
                <a:tc>
                  <a:txBody>
                    <a:bodyPr/>
                    <a:lstStyle/>
                    <a:p>
                      <a:pPr algn="l" fontAlgn="ctr"/>
                      <a:r>
                        <a:rPr lang="es-EC" sz="1100" b="0" i="0" u="none" strike="noStrike" dirty="0">
                          <a:solidFill>
                            <a:srgbClr val="000000"/>
                          </a:solidFill>
                          <a:effectLst/>
                          <a:latin typeface="Calibri" panose="020F0502020204030204" pitchFamily="34" charset="0"/>
                        </a:rPr>
                        <a:t>RIESGO INHERENTE    (RI)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MEDIO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Valorado por el Auditor de Sistemas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73647">
                <a:tc>
                  <a:txBody>
                    <a:bodyPr/>
                    <a:lstStyle/>
                    <a:p>
                      <a:pPr algn="l" fontAlgn="ctr"/>
                      <a:r>
                        <a:rPr lang="es-EC" sz="1100" b="0" i="0" u="none" strike="noStrike" dirty="0">
                          <a:solidFill>
                            <a:srgbClr val="000000"/>
                          </a:solidFill>
                          <a:effectLst/>
                          <a:latin typeface="Calibri" panose="020F0502020204030204" pitchFamily="34" charset="0"/>
                        </a:rPr>
                        <a:t>RIESGO DE CONTROL (RC)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ALTO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Valorado por el Auditor de Sistemas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73647">
                <a:tc>
                  <a:txBody>
                    <a:bodyPr/>
                    <a:lstStyle/>
                    <a:p>
                      <a:pPr algn="l" fontAlgn="ctr"/>
                      <a:r>
                        <a:rPr lang="es-EC" sz="1100" b="0" i="0" u="none" strike="noStrike">
                          <a:solidFill>
                            <a:srgbClr val="000000"/>
                          </a:solidFill>
                          <a:effectLst/>
                          <a:latin typeface="Calibri" panose="020F0502020204030204" pitchFamily="34" charset="0"/>
                        </a:rPr>
                        <a:t>RIESGO DE DETECCION (RD)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EC" sz="1100" b="0" i="0" u="none" strike="noStrike" dirty="0">
                          <a:solidFill>
                            <a:srgbClr val="000000"/>
                          </a:solidFill>
                          <a:effectLst/>
                          <a:latin typeface="Calibri" panose="020F0502020204030204" pitchFamily="34" charset="0"/>
                        </a:rPr>
                        <a:t>MUY BAJO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EC" sz="1100" b="0" i="0" u="none" strike="noStrike" dirty="0">
                          <a:solidFill>
                            <a:srgbClr val="000000"/>
                          </a:solidFill>
                          <a:effectLst/>
                          <a:latin typeface="Calibri" panose="020F0502020204030204" pitchFamily="34" charset="0"/>
                        </a:rPr>
                        <a:t>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s-EC" sz="1100" b="0" i="0" u="none" strike="noStrike" dirty="0">
                          <a:solidFill>
                            <a:srgbClr val="000000"/>
                          </a:solidFill>
                          <a:effectLst/>
                          <a:latin typeface="Calibri" panose="020F0502020204030204" pitchFamily="34" charset="0"/>
                        </a:rPr>
                        <a:t>Calculado</a:t>
                      </a:r>
                      <a:br>
                        <a:rPr lang="es-EC" sz="1100" b="0" i="0" u="none" strike="noStrike" dirty="0">
                          <a:solidFill>
                            <a:srgbClr val="000000"/>
                          </a:solidFill>
                          <a:effectLst/>
                          <a:latin typeface="Calibri" panose="020F0502020204030204" pitchFamily="34" charset="0"/>
                        </a:rPr>
                      </a:br>
                      <a:r>
                        <a:rPr lang="es-EC" sz="1100" b="0" i="0" u="none" strike="noStrike" dirty="0">
                          <a:solidFill>
                            <a:srgbClr val="000000"/>
                          </a:solidFill>
                          <a:effectLst/>
                          <a:latin typeface="Calibri" panose="020F0502020204030204" pitchFamily="34" charset="0"/>
                        </a:rPr>
                        <a:t>RD = RA/(RI*RC)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r>
              <a:tr h="634205">
                <a:tc>
                  <a:txBody>
                    <a:bodyPr/>
                    <a:lstStyle/>
                    <a:p>
                      <a:pPr algn="l" fontAlgn="ctr"/>
                      <a:r>
                        <a:rPr lang="es-EC" sz="1100" b="0" i="0" u="none" strike="noStrike" dirty="0">
                          <a:solidFill>
                            <a:srgbClr val="000000"/>
                          </a:solidFill>
                          <a:effectLst/>
                          <a:latin typeface="Calibri" panose="020F0502020204030204" pitchFamily="34" charset="0"/>
                        </a:rPr>
                        <a:t>RIESGO DE AUDITORIA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MUY BAJO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ctr"/>
                      <a:r>
                        <a:rPr lang="es-EC" sz="1100" b="0" i="0" u="none" strike="noStrike" dirty="0">
                          <a:solidFill>
                            <a:srgbClr val="000000"/>
                          </a:solidFill>
                          <a:effectLst/>
                          <a:latin typeface="Calibri" panose="020F0502020204030204" pitchFamily="34" charset="0"/>
                        </a:rPr>
                        <a:t>Definido por la política de Auditoría Interna </a:t>
                      </a:r>
                      <a:br>
                        <a:rPr lang="es-EC" sz="1100" b="0" i="0" u="none" strike="noStrike" dirty="0">
                          <a:solidFill>
                            <a:srgbClr val="000000"/>
                          </a:solidFill>
                          <a:effectLst/>
                          <a:latin typeface="Calibri" panose="020F0502020204030204" pitchFamily="34" charset="0"/>
                        </a:rPr>
                      </a:br>
                      <a:r>
                        <a:rPr lang="es-EC" sz="1100" b="0" i="0" u="none" strike="noStrike" dirty="0">
                          <a:solidFill>
                            <a:srgbClr val="000000"/>
                          </a:solidFill>
                          <a:effectLst/>
                          <a:latin typeface="Calibri" panose="020F0502020204030204" pitchFamily="34" charset="0"/>
                        </a:rPr>
                        <a:t>RA = RI x RC x RD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 xmlns:p14="http://schemas.microsoft.com/office/powerpoint/2010/main" val="20998945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7813"/>
            <a:ext cx="7499176" cy="1139825"/>
          </a:xfrm>
        </p:spPr>
        <p:txBody>
          <a:bodyPr/>
          <a:lstStyle/>
          <a:p>
            <a:r>
              <a:rPr lang="es-EC" sz="3600" dirty="0" smtClean="0"/>
              <a:t>Revisión Individual de Auditoría</a:t>
            </a:r>
            <a:endParaRPr lang="es-ES" sz="3600" dirty="0"/>
          </a:p>
        </p:txBody>
      </p:sp>
      <p:sp>
        <p:nvSpPr>
          <p:cNvPr id="4" name="Rectangle 3"/>
          <p:cNvSpPr txBox="1">
            <a:spLocks noChangeArrowheads="1"/>
          </p:cNvSpPr>
          <p:nvPr/>
        </p:nvSpPr>
        <p:spPr bwMode="auto">
          <a:xfrm>
            <a:off x="469595" y="1268760"/>
            <a:ext cx="7920880" cy="49311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1600" b="1" dirty="0" smtClean="0">
                <a:effectLst/>
              </a:rPr>
              <a:t>Proceso: </a:t>
            </a:r>
            <a:r>
              <a:rPr lang="es-EC" sz="1600" u="sng" dirty="0" smtClean="0">
                <a:effectLst/>
              </a:rPr>
              <a:t>DS5 </a:t>
            </a:r>
            <a:r>
              <a:rPr lang="es-EC" sz="1600" u="sng" dirty="0">
                <a:effectLst/>
              </a:rPr>
              <a:t>Garantizar la seguridad de los </a:t>
            </a:r>
            <a:r>
              <a:rPr lang="es-EC" sz="1600" u="sng" dirty="0" smtClean="0">
                <a:effectLst/>
              </a:rPr>
              <a:t>sistemas</a:t>
            </a:r>
          </a:p>
          <a:p>
            <a:pPr marL="0" indent="0">
              <a:buNone/>
            </a:pPr>
            <a:endParaRPr lang="es-EC" sz="1600" u="sng" dirty="0" smtClean="0">
              <a:effectLst/>
            </a:endParaRPr>
          </a:p>
          <a:p>
            <a:pPr algn="just">
              <a:buFont typeface="+mj-lt"/>
              <a:buAutoNum type="arabicPeriod" startAt="3"/>
            </a:pPr>
            <a:r>
              <a:rPr lang="es-ES" sz="1600" b="1" dirty="0">
                <a:effectLst/>
              </a:rPr>
              <a:t>Efectuar Pruebas de Cumplimiento:</a:t>
            </a:r>
            <a:endParaRPr lang="es-ES" sz="1600" b="1" dirty="0" smtClean="0">
              <a:effectLst/>
            </a:endParaRPr>
          </a:p>
          <a:p>
            <a:pPr algn="just">
              <a:buFont typeface="Wingdings" panose="05000000000000000000" pitchFamily="2" charset="2"/>
              <a:buChar char="q"/>
            </a:pPr>
            <a:r>
              <a:rPr lang="es-EC" sz="1400" dirty="0" smtClean="0">
                <a:effectLst/>
              </a:rPr>
              <a:t>Se </a:t>
            </a:r>
            <a:r>
              <a:rPr lang="es-EC" sz="1400" dirty="0">
                <a:effectLst/>
              </a:rPr>
              <a:t>desarrollaron las actividades de revisión </a:t>
            </a:r>
            <a:r>
              <a:rPr lang="es-EC" sz="1400" dirty="0" smtClean="0">
                <a:effectLst/>
              </a:rPr>
              <a:t>tales como: </a:t>
            </a:r>
            <a:r>
              <a:rPr lang="es-EC" sz="1400" dirty="0">
                <a:effectLst/>
              </a:rPr>
              <a:t>verificación de documentación, entrevistas con el personal, observación de las instalaciones correspondientes a la red de datos, validación de las políticas de seguridad en los aplicativos, revisión informes de vulnerabilidades de la red de datos, revisión de la existencia de </a:t>
            </a:r>
            <a:r>
              <a:rPr lang="es-EC" sz="1400" dirty="0" err="1">
                <a:effectLst/>
              </a:rPr>
              <a:t>logs</a:t>
            </a:r>
            <a:r>
              <a:rPr lang="es-EC" sz="1400" dirty="0">
                <a:effectLst/>
              </a:rPr>
              <a:t> de seguridad en los aplicativos, </a:t>
            </a:r>
            <a:r>
              <a:rPr lang="es-EC" sz="1400" dirty="0" smtClean="0">
                <a:effectLst/>
              </a:rPr>
              <a:t>verificación </a:t>
            </a:r>
            <a:r>
              <a:rPr lang="es-EC" sz="1400" dirty="0">
                <a:effectLst/>
              </a:rPr>
              <a:t>de formularios de acceso a los sistemas. </a:t>
            </a:r>
            <a:endParaRPr lang="es-EC" sz="1400" dirty="0" smtClean="0">
              <a:effectLst/>
            </a:endParaRPr>
          </a:p>
          <a:p>
            <a:pPr algn="just">
              <a:buFont typeface="Wingdings" panose="05000000000000000000" pitchFamily="2" charset="2"/>
              <a:buChar char="q"/>
            </a:pPr>
            <a:r>
              <a:rPr lang="es-EC" sz="1400" dirty="0" smtClean="0">
                <a:effectLst/>
              </a:rPr>
              <a:t>Se definieron aquellos controles que requerían pruebas sustantivas.</a:t>
            </a:r>
          </a:p>
          <a:p>
            <a:pPr algn="just">
              <a:buFont typeface="Wingdings" panose="05000000000000000000" pitchFamily="2" charset="2"/>
              <a:buChar char="q"/>
            </a:pPr>
            <a:endParaRPr lang="es-EC" sz="1400" dirty="0" smtClean="0">
              <a:effectLst/>
            </a:endParaRPr>
          </a:p>
          <a:p>
            <a:pPr algn="just">
              <a:buFont typeface="+mj-lt"/>
              <a:buAutoNum type="arabicPeriod" startAt="4"/>
            </a:pPr>
            <a:r>
              <a:rPr lang="es-ES" sz="1600" b="1" dirty="0">
                <a:effectLst/>
              </a:rPr>
              <a:t>Efectuar Pruebas </a:t>
            </a:r>
            <a:r>
              <a:rPr lang="es-ES" sz="1600" b="1" dirty="0" smtClean="0">
                <a:effectLst/>
              </a:rPr>
              <a:t>Sustantivas</a:t>
            </a:r>
          </a:p>
          <a:p>
            <a:pPr marL="0" indent="0" algn="just">
              <a:buNone/>
            </a:pPr>
            <a:r>
              <a:rPr lang="es-EC" sz="1400" dirty="0">
                <a:effectLst/>
              </a:rPr>
              <a:t>Se realizaron las pruebas en base a la planificación del programa de auditoría. Se incluyeron temas tales como: ingeniería social, hacking ético, accesos a personal desvinculado, entre </a:t>
            </a:r>
            <a:r>
              <a:rPr lang="es-EC" sz="1400" dirty="0" smtClean="0">
                <a:effectLst/>
              </a:rPr>
              <a:t>otros</a:t>
            </a:r>
          </a:p>
          <a:p>
            <a:pPr marL="0" indent="0" algn="just">
              <a:buNone/>
            </a:pPr>
            <a:endParaRPr lang="es-EC" sz="1400" dirty="0">
              <a:effectLst/>
            </a:endParaRPr>
          </a:p>
          <a:p>
            <a:pPr algn="just">
              <a:buFont typeface="+mj-lt"/>
              <a:buAutoNum type="arabicPeriod" startAt="5"/>
            </a:pPr>
            <a:r>
              <a:rPr lang="es-ES" sz="1600" b="1" dirty="0">
                <a:effectLst/>
              </a:rPr>
              <a:t>Concluir la </a:t>
            </a:r>
            <a:r>
              <a:rPr lang="es-ES" sz="1600" b="1" dirty="0" smtClean="0">
                <a:effectLst/>
              </a:rPr>
              <a:t>Auditoría</a:t>
            </a:r>
          </a:p>
          <a:p>
            <a:pPr marL="0" indent="0" algn="just">
              <a:buNone/>
            </a:pPr>
            <a:r>
              <a:rPr lang="es-ES" sz="1400" dirty="0" smtClean="0">
                <a:effectLst/>
              </a:rPr>
              <a:t>Se </a:t>
            </a:r>
            <a:r>
              <a:rPr lang="es-ES" sz="1400" dirty="0">
                <a:effectLst/>
              </a:rPr>
              <a:t>registraron los hallazgos en el informe de auditoría, el mismo que luego de la revisión respectiva por parte del auditor supervisor fue discutido con los directores de área involucrados y para posteriormente ser emitido por parte del Auditor Interno.</a:t>
            </a:r>
          </a:p>
        </p:txBody>
      </p:sp>
      <p:pic>
        <p:nvPicPr>
          <p:cNvPr id="5" name="Picture 3" descr="j0240397[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34453" y="152326"/>
            <a:ext cx="986019" cy="8842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844389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4213" y="3141663"/>
            <a:ext cx="7985125" cy="1295400"/>
          </a:xfrm>
        </p:spPr>
        <p:txBody>
          <a:bodyPr/>
          <a:lstStyle/>
          <a:p>
            <a:r>
              <a:rPr lang="es-EC" sz="3200"/>
              <a:t>CONCLUSIONES Y RECOMENDACIONES</a:t>
            </a:r>
            <a:endParaRPr lang="es-ES" sz="3200"/>
          </a:p>
        </p:txBody>
      </p:sp>
      <p:pic>
        <p:nvPicPr>
          <p:cNvPr id="86019" name="Picture 3" descr="j0432617[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51920" y="1162863"/>
            <a:ext cx="1439863" cy="143986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033528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914400" y="260350"/>
            <a:ext cx="4953000" cy="1143000"/>
          </a:xfrm>
        </p:spPr>
        <p:txBody>
          <a:bodyPr/>
          <a:lstStyle/>
          <a:p>
            <a:r>
              <a:rPr lang="es-EC" sz="3600" dirty="0"/>
              <a:t>Conclusiones</a:t>
            </a:r>
            <a:endParaRPr lang="es-ES" sz="3600" dirty="0"/>
          </a:p>
        </p:txBody>
      </p:sp>
      <p:sp>
        <p:nvSpPr>
          <p:cNvPr id="47107" name="Rectangle 3"/>
          <p:cNvSpPr>
            <a:spLocks noGrp="1" noChangeArrowheads="1"/>
          </p:cNvSpPr>
          <p:nvPr>
            <p:ph type="body" idx="4294967295"/>
          </p:nvPr>
        </p:nvSpPr>
        <p:spPr>
          <a:xfrm>
            <a:off x="395288" y="1341438"/>
            <a:ext cx="8229600" cy="5111750"/>
          </a:xfrm>
        </p:spPr>
        <p:txBody>
          <a:bodyPr/>
          <a:lstStyle/>
          <a:p>
            <a:pPr marL="228600" indent="-228600" algn="just">
              <a:lnSpc>
                <a:spcPct val="80000"/>
              </a:lnSpc>
              <a:buFont typeface="+mj-lt"/>
              <a:buAutoNum type="arabicPeriod"/>
            </a:pPr>
            <a:r>
              <a:rPr lang="es-EC" sz="1400" dirty="0" smtClean="0"/>
              <a:t>La </a:t>
            </a:r>
            <a:r>
              <a:rPr lang="es-EC" sz="1400" dirty="0"/>
              <a:t>propuesta plasmada en el manual de auditoría informática para cooperativas de ahorro y crédito, provee una herramienta de referencia técnica y documental para la evaluación de los procesos de tecnología de dichas entidades financieras. </a:t>
            </a:r>
            <a:endParaRPr lang="es-EC" sz="1400" dirty="0" smtClean="0"/>
          </a:p>
          <a:p>
            <a:pPr marL="228600" indent="-228600" algn="just">
              <a:lnSpc>
                <a:spcPct val="80000"/>
              </a:lnSpc>
              <a:buFont typeface="+mj-lt"/>
              <a:buAutoNum type="arabicPeriod"/>
            </a:pPr>
            <a:endParaRPr lang="es-EC" sz="1400" dirty="0"/>
          </a:p>
          <a:p>
            <a:pPr marL="228600" indent="-228600" algn="just">
              <a:lnSpc>
                <a:spcPct val="80000"/>
              </a:lnSpc>
              <a:buFont typeface="+mj-lt"/>
              <a:buAutoNum type="arabicPeriod"/>
            </a:pPr>
            <a:r>
              <a:rPr lang="es-EC" sz="1400" dirty="0" smtClean="0"/>
              <a:t>El </a:t>
            </a:r>
            <a:r>
              <a:rPr lang="es-EC" sz="1400" dirty="0"/>
              <a:t>uso de este manual está orientado hacia el personal de auditoría de sistemas que apoya a las unidades de auditoría interna de las Cooperativas de ahorro y </a:t>
            </a:r>
            <a:r>
              <a:rPr lang="es-EC" sz="1400" dirty="0" smtClean="0"/>
              <a:t>crédito</a:t>
            </a:r>
          </a:p>
          <a:p>
            <a:pPr marL="228600" indent="-228600" algn="just">
              <a:lnSpc>
                <a:spcPct val="80000"/>
              </a:lnSpc>
              <a:buFont typeface="+mj-lt"/>
              <a:buAutoNum type="arabicPeriod"/>
            </a:pPr>
            <a:endParaRPr lang="es-EC" sz="1400" dirty="0"/>
          </a:p>
          <a:p>
            <a:pPr marL="228600" indent="-228600" algn="just">
              <a:lnSpc>
                <a:spcPct val="80000"/>
              </a:lnSpc>
              <a:buFont typeface="+mj-lt"/>
              <a:buAutoNum type="arabicPeriod"/>
            </a:pPr>
            <a:r>
              <a:rPr lang="es-EC" sz="1400" dirty="0" smtClean="0"/>
              <a:t>El </a:t>
            </a:r>
            <a:r>
              <a:rPr lang="es-EC" sz="1400" dirty="0"/>
              <a:t>gobierno ha implementado nuevos mecanismos de control y supervisión enfocados hacia el componente tecnológico de </a:t>
            </a:r>
            <a:r>
              <a:rPr lang="es-EC" sz="1400" dirty="0" smtClean="0"/>
              <a:t>las instituciones financieras. </a:t>
            </a:r>
            <a:r>
              <a:rPr lang="es-EC" sz="1400" dirty="0"/>
              <a:t>Dichos mecanismos consideran a la auditoría informática como parte integrante en la evaluación del control interno y los riesgos de origen tecnológico</a:t>
            </a:r>
            <a:r>
              <a:rPr lang="es-EC" sz="1400" dirty="0" smtClean="0"/>
              <a:t>.</a:t>
            </a:r>
          </a:p>
          <a:p>
            <a:pPr marL="228600" indent="-228600" algn="just">
              <a:lnSpc>
                <a:spcPct val="80000"/>
              </a:lnSpc>
              <a:buFont typeface="+mj-lt"/>
              <a:buAutoNum type="arabicPeriod"/>
            </a:pPr>
            <a:endParaRPr lang="es-EC" sz="1400" dirty="0" smtClean="0"/>
          </a:p>
          <a:p>
            <a:pPr marL="228600" indent="-228600" algn="just">
              <a:lnSpc>
                <a:spcPct val="80000"/>
              </a:lnSpc>
              <a:buFont typeface="+mj-lt"/>
              <a:buAutoNum type="arabicPeriod"/>
            </a:pPr>
            <a:r>
              <a:rPr lang="es-EC" sz="1400" dirty="0" smtClean="0"/>
              <a:t>La metodología de análisis y gestión de riesgos de los sistemas de información (MAGERIT), se constituye en una referencia importante para cumplir con la auditoría de sistemas, específicamente en las tareas de análisis y evaluación de riesgos que apoyan la decisión de qué revisar y con qué nivel de detalle</a:t>
            </a:r>
            <a:endParaRPr lang="es-EC" sz="1400" dirty="0" smtClean="0"/>
          </a:p>
          <a:p>
            <a:pPr marL="228600" indent="-228600" algn="just">
              <a:lnSpc>
                <a:spcPct val="80000"/>
              </a:lnSpc>
              <a:buFont typeface="+mj-lt"/>
              <a:buAutoNum type="arabicPeriod"/>
            </a:pPr>
            <a:endParaRPr lang="es-EC" sz="1400" dirty="0"/>
          </a:p>
          <a:p>
            <a:pPr marL="228600" indent="-228600" algn="just">
              <a:lnSpc>
                <a:spcPct val="80000"/>
              </a:lnSpc>
              <a:buFont typeface="+mj-lt"/>
              <a:buAutoNum type="arabicPeriod"/>
            </a:pPr>
            <a:r>
              <a:rPr lang="es-EC" sz="1400" dirty="0" smtClean="0"/>
              <a:t>La </a:t>
            </a:r>
            <a:r>
              <a:rPr lang="es-EC" sz="1400" dirty="0"/>
              <a:t>auditoría informática interna, se desarrolla en base a dos procesos principales como son: la planificación anual, misma que se fundamenta en la planificación estratégica de la institución y las asignaciones individuales de auditoría que observan los riesgos y controles de los procesos de gestión tecnológica</a:t>
            </a:r>
            <a:r>
              <a:rPr lang="es-EC" sz="1400" dirty="0" smtClean="0"/>
              <a:t>.</a:t>
            </a:r>
          </a:p>
          <a:p>
            <a:pPr marL="228600" indent="-228600" algn="just">
              <a:lnSpc>
                <a:spcPct val="80000"/>
              </a:lnSpc>
              <a:buFont typeface="+mj-lt"/>
              <a:buAutoNum type="arabicPeriod"/>
            </a:pPr>
            <a:endParaRPr lang="es-EC" sz="1400" dirty="0"/>
          </a:p>
          <a:p>
            <a:pPr marL="228600" indent="-228600" algn="just">
              <a:lnSpc>
                <a:spcPct val="80000"/>
              </a:lnSpc>
              <a:buFont typeface="+mj-lt"/>
              <a:buAutoNum type="arabicPeriod"/>
            </a:pPr>
            <a:r>
              <a:rPr lang="es-EC" sz="1400" dirty="0" smtClean="0"/>
              <a:t>Es </a:t>
            </a:r>
            <a:r>
              <a:rPr lang="es-EC" sz="1400" dirty="0"/>
              <a:t>posible integrar la metodología de análisis y gestión de riesgos MAGERIT como parte del proceso de auditoría informática, seleccionando los componentes que apoyen al desarrollo de las actividades de evaluación tecnológica</a:t>
            </a:r>
            <a:r>
              <a:rPr lang="es-EC" sz="1200" dirty="0" smtClean="0"/>
              <a:t>.</a:t>
            </a:r>
          </a:p>
          <a:p>
            <a:pPr marL="228600" indent="-228600">
              <a:lnSpc>
                <a:spcPct val="80000"/>
              </a:lnSpc>
              <a:buFont typeface="+mj-lt"/>
              <a:buAutoNum type="arabicPeriod"/>
            </a:pPr>
            <a:endParaRPr lang="es-EC" sz="1200" dirty="0"/>
          </a:p>
        </p:txBody>
      </p:sp>
      <p:pic>
        <p:nvPicPr>
          <p:cNvPr id="47110" name="Picture 6" descr="j0432617[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172450" y="333375"/>
            <a:ext cx="676275" cy="67627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68313" y="260350"/>
            <a:ext cx="5818187" cy="1143000"/>
          </a:xfrm>
        </p:spPr>
        <p:txBody>
          <a:bodyPr/>
          <a:lstStyle/>
          <a:p>
            <a:r>
              <a:rPr lang="es-EC" sz="3600"/>
              <a:t>Recomendaciones</a:t>
            </a:r>
            <a:endParaRPr lang="es-ES" sz="3600"/>
          </a:p>
        </p:txBody>
      </p:sp>
      <p:sp>
        <p:nvSpPr>
          <p:cNvPr id="38915" name="Rectangle 3"/>
          <p:cNvSpPr>
            <a:spLocks noGrp="1" noChangeArrowheads="1"/>
          </p:cNvSpPr>
          <p:nvPr>
            <p:ph type="body" idx="4294967295"/>
          </p:nvPr>
        </p:nvSpPr>
        <p:spPr>
          <a:xfrm>
            <a:off x="468313" y="1268760"/>
            <a:ext cx="8229600" cy="4634507"/>
          </a:xfrm>
        </p:spPr>
        <p:txBody>
          <a:bodyPr/>
          <a:lstStyle/>
          <a:p>
            <a:pPr algn="just">
              <a:lnSpc>
                <a:spcPct val="90000"/>
              </a:lnSpc>
              <a:buFont typeface="+mj-lt"/>
              <a:buAutoNum type="arabicPeriod"/>
            </a:pPr>
            <a:r>
              <a:rPr lang="es-EC" sz="1400" dirty="0" smtClean="0"/>
              <a:t>La aplicación del  manual de auditoría informática requiere de un </a:t>
            </a:r>
            <a:r>
              <a:rPr lang="es-EC" sz="1400" dirty="0"/>
              <a:t>análisis adicional para su aplicación en cada </a:t>
            </a:r>
            <a:r>
              <a:rPr lang="es-EC" sz="1400" dirty="0" smtClean="0"/>
              <a:t>Cooperativa (considerar administración </a:t>
            </a:r>
            <a:r>
              <a:rPr lang="es-EC" sz="1400" dirty="0"/>
              <a:t>de negocio, tecnología, riesgos y auditoría</a:t>
            </a:r>
            <a:r>
              <a:rPr lang="es-EC" sz="1400" dirty="0" smtClean="0"/>
              <a:t>.)</a:t>
            </a:r>
          </a:p>
          <a:p>
            <a:pPr algn="just">
              <a:lnSpc>
                <a:spcPct val="90000"/>
              </a:lnSpc>
              <a:buFont typeface="+mj-lt"/>
              <a:buAutoNum type="arabicPeriod"/>
            </a:pPr>
            <a:endParaRPr lang="es-EC" sz="1400" dirty="0"/>
          </a:p>
          <a:p>
            <a:pPr algn="just">
              <a:lnSpc>
                <a:spcPct val="90000"/>
              </a:lnSpc>
              <a:buFont typeface="+mj-lt"/>
              <a:buAutoNum type="arabicPeriod"/>
            </a:pPr>
            <a:r>
              <a:rPr lang="es-EC" sz="1400" dirty="0" smtClean="0"/>
              <a:t>El lector debería contar con un </a:t>
            </a:r>
            <a:r>
              <a:rPr lang="es-EC" sz="1400" dirty="0"/>
              <a:t>conocimiento previo de temas tales como: auditoría de tecnología de información, análisis de riesgos, control interno y el marco de buenas prácticas de </a:t>
            </a:r>
            <a:r>
              <a:rPr lang="es-EC" sz="1400" dirty="0" err="1"/>
              <a:t>Cobit</a:t>
            </a:r>
            <a:r>
              <a:rPr lang="es-EC" sz="1400" dirty="0"/>
              <a:t> 4.1. También es importante conocer la normativa legal para a las </a:t>
            </a:r>
            <a:r>
              <a:rPr lang="es-EC" sz="1400" dirty="0" err="1"/>
              <a:t>Coacs</a:t>
            </a:r>
            <a:r>
              <a:rPr lang="es-EC" sz="1400" dirty="0"/>
              <a:t> y tener una idea clara del funcionamiento de los servicios tecnológicos</a:t>
            </a:r>
            <a:r>
              <a:rPr lang="es-EC" sz="1400" dirty="0" smtClean="0"/>
              <a:t>.</a:t>
            </a:r>
          </a:p>
          <a:p>
            <a:pPr algn="just">
              <a:lnSpc>
                <a:spcPct val="90000"/>
              </a:lnSpc>
              <a:buFont typeface="+mj-lt"/>
              <a:buAutoNum type="arabicPeriod"/>
            </a:pPr>
            <a:endParaRPr lang="es-EC" sz="1400" dirty="0"/>
          </a:p>
          <a:p>
            <a:pPr algn="just">
              <a:lnSpc>
                <a:spcPct val="90000"/>
              </a:lnSpc>
              <a:buFont typeface="+mj-lt"/>
              <a:buAutoNum type="arabicPeriod"/>
            </a:pPr>
            <a:r>
              <a:rPr lang="es-EC" sz="1400" dirty="0" smtClean="0"/>
              <a:t>El </a:t>
            </a:r>
            <a:r>
              <a:rPr lang="es-EC" sz="1400" dirty="0"/>
              <a:t>importante tanto para las Cooperativas como para los entes de control respectivos, el promover acciones que permitan el desarrollo de las competencias del personal encargado de realizar el trabajo de auditoría informática interna. </a:t>
            </a:r>
            <a:endParaRPr lang="es-EC" sz="1400" dirty="0" smtClean="0"/>
          </a:p>
          <a:p>
            <a:pPr algn="just">
              <a:lnSpc>
                <a:spcPct val="90000"/>
              </a:lnSpc>
              <a:buFont typeface="+mj-lt"/>
              <a:buAutoNum type="arabicPeriod"/>
            </a:pPr>
            <a:endParaRPr lang="es-EC" sz="1400" dirty="0" smtClean="0"/>
          </a:p>
          <a:p>
            <a:pPr algn="just">
              <a:lnSpc>
                <a:spcPct val="90000"/>
              </a:lnSpc>
              <a:buFont typeface="+mj-lt"/>
              <a:buAutoNum type="arabicPeriod"/>
            </a:pPr>
            <a:r>
              <a:rPr lang="es-EC" sz="1400" dirty="0" smtClean="0"/>
              <a:t>Los </a:t>
            </a:r>
            <a:r>
              <a:rPr lang="es-EC" sz="1400" dirty="0"/>
              <a:t>profesionales de la unidad de auditoría interna encargados de supervisar el trabajo de auditoría informática deben contar con la suficiente experticia para ejercer dicha función, el presente manual de auditoría informática les brinda una idea práctica de los procesos y actividades a supervisar. </a:t>
            </a:r>
            <a:endParaRPr lang="es-EC" sz="1400" dirty="0" smtClean="0"/>
          </a:p>
          <a:p>
            <a:pPr algn="just">
              <a:lnSpc>
                <a:spcPct val="90000"/>
              </a:lnSpc>
              <a:buFont typeface="+mj-lt"/>
              <a:buAutoNum type="arabicPeriod"/>
            </a:pPr>
            <a:endParaRPr lang="es-EC" sz="1400" dirty="0"/>
          </a:p>
          <a:p>
            <a:pPr algn="just">
              <a:lnSpc>
                <a:spcPct val="90000"/>
              </a:lnSpc>
              <a:buFont typeface="+mj-lt"/>
              <a:buAutoNum type="arabicPeriod"/>
            </a:pPr>
            <a:r>
              <a:rPr lang="es-EC" sz="1400" dirty="0" smtClean="0"/>
              <a:t>El </a:t>
            </a:r>
            <a:r>
              <a:rPr lang="es-EC" sz="1400" dirty="0"/>
              <a:t>manual de auditoría informática debería ser usado para ejecutar los procesos principales del trabajo de auditoría de sistemas, sin embargo se debería complementar su uso mediante la consideración de otras fuentes de información </a:t>
            </a:r>
            <a:endParaRPr lang="es-EC" sz="1400" dirty="0" smtClean="0"/>
          </a:p>
          <a:p>
            <a:pPr algn="just">
              <a:lnSpc>
                <a:spcPct val="90000"/>
              </a:lnSpc>
              <a:buFont typeface="+mj-lt"/>
              <a:buAutoNum type="arabicPeriod"/>
            </a:pPr>
            <a:endParaRPr lang="es-EC" sz="1400" dirty="0" smtClean="0"/>
          </a:p>
          <a:p>
            <a:pPr algn="just">
              <a:lnSpc>
                <a:spcPct val="90000"/>
              </a:lnSpc>
              <a:buFont typeface="+mj-lt"/>
              <a:buAutoNum type="arabicPeriod"/>
            </a:pPr>
            <a:r>
              <a:rPr lang="es-EC" sz="1400" dirty="0" smtClean="0"/>
              <a:t>En </a:t>
            </a:r>
            <a:r>
              <a:rPr lang="es-EC" sz="1400" dirty="0"/>
              <a:t>el caso de la evaluación de los riesgos tecnológicos, se recomienda actualizar el análisis por lo menos una vez al año con el fin de incluir los cambios en los servicios de negocio, en la tecnología y en la normativa legal aplicable</a:t>
            </a:r>
            <a:r>
              <a:rPr lang="es-EC" sz="1400" dirty="0" smtClean="0"/>
              <a:t>.</a:t>
            </a:r>
            <a:endParaRPr lang="es-EC" sz="1400" dirty="0"/>
          </a:p>
        </p:txBody>
      </p:sp>
      <p:pic>
        <p:nvPicPr>
          <p:cNvPr id="38917" name="Picture 5" descr="j0432617[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172450" y="333375"/>
            <a:ext cx="676275" cy="67627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68313" y="260350"/>
            <a:ext cx="5818187" cy="1143000"/>
          </a:xfrm>
        </p:spPr>
        <p:txBody>
          <a:bodyPr/>
          <a:lstStyle/>
          <a:p>
            <a:r>
              <a:rPr lang="es-EC" sz="3600"/>
              <a:t>Recomendaciones</a:t>
            </a:r>
            <a:endParaRPr lang="es-ES" sz="3600"/>
          </a:p>
        </p:txBody>
      </p:sp>
      <p:sp>
        <p:nvSpPr>
          <p:cNvPr id="38915" name="Rectangle 3"/>
          <p:cNvSpPr>
            <a:spLocks noGrp="1" noChangeArrowheads="1"/>
          </p:cNvSpPr>
          <p:nvPr>
            <p:ph type="body" idx="4294967295"/>
          </p:nvPr>
        </p:nvSpPr>
        <p:spPr>
          <a:xfrm>
            <a:off x="395288" y="1674813"/>
            <a:ext cx="8229600" cy="5183187"/>
          </a:xfrm>
        </p:spPr>
        <p:txBody>
          <a:bodyPr/>
          <a:lstStyle/>
          <a:p>
            <a:pPr marL="228600" indent="-228600" algn="just">
              <a:lnSpc>
                <a:spcPct val="90000"/>
              </a:lnSpc>
              <a:buFont typeface="+mj-lt"/>
              <a:buAutoNum type="arabicPeriod" startAt="8"/>
            </a:pPr>
            <a:r>
              <a:rPr lang="es-EC" sz="1400" dirty="0" smtClean="0"/>
              <a:t>Con </a:t>
            </a:r>
            <a:r>
              <a:rPr lang="es-EC" sz="1400" dirty="0"/>
              <a:t>el fin de aplicar de manera efectiva el marco de buenas prácticas </a:t>
            </a:r>
            <a:r>
              <a:rPr lang="es-EC" sz="1400" dirty="0" err="1"/>
              <a:t>Cobit</a:t>
            </a:r>
            <a:r>
              <a:rPr lang="es-EC" sz="1400" dirty="0"/>
              <a:t> 4.1, considerado en los procesos de auditoría descritos en el manual, se recomienda considerar lo descrito en documentos tales como: </a:t>
            </a:r>
            <a:r>
              <a:rPr lang="es-EC" sz="1400" dirty="0" err="1"/>
              <a:t>Cobit</a:t>
            </a:r>
            <a:r>
              <a:rPr lang="es-EC" sz="1400" dirty="0"/>
              <a:t> </a:t>
            </a:r>
            <a:r>
              <a:rPr lang="es-EC" sz="1400" dirty="0" err="1"/>
              <a:t>Quickstart</a:t>
            </a:r>
            <a:r>
              <a:rPr lang="es-EC" sz="1400" dirty="0"/>
              <a:t> y </a:t>
            </a:r>
            <a:r>
              <a:rPr lang="es-EC" sz="1400" dirty="0" err="1"/>
              <a:t>Cobit</a:t>
            </a:r>
            <a:r>
              <a:rPr lang="es-EC" sz="1400" dirty="0"/>
              <a:t> IT </a:t>
            </a:r>
            <a:r>
              <a:rPr lang="es-EC" sz="1400" dirty="0" err="1"/>
              <a:t>Assurance</a:t>
            </a:r>
            <a:r>
              <a:rPr lang="es-EC" sz="1400" dirty="0"/>
              <a:t> Guide, que nos permiten enfocar la revisión de los controles y sus pruebas en base a las mejores prácticas de la </a:t>
            </a:r>
            <a:r>
              <a:rPr lang="es-EC" sz="1400" dirty="0" smtClean="0"/>
              <a:t>industria.   </a:t>
            </a:r>
          </a:p>
          <a:p>
            <a:pPr marL="228600" indent="-228600" algn="just">
              <a:lnSpc>
                <a:spcPct val="90000"/>
              </a:lnSpc>
              <a:buFont typeface="+mj-lt"/>
              <a:buAutoNum type="arabicPeriod" startAt="8"/>
            </a:pPr>
            <a:endParaRPr lang="es-EC" sz="1400" dirty="0"/>
          </a:p>
          <a:p>
            <a:pPr marL="228600" indent="-228600" algn="just">
              <a:lnSpc>
                <a:spcPct val="90000"/>
              </a:lnSpc>
              <a:buFont typeface="+mj-lt"/>
              <a:buAutoNum type="arabicPeriod" startAt="8"/>
            </a:pPr>
            <a:r>
              <a:rPr lang="es-EC" sz="1400" dirty="0" smtClean="0"/>
              <a:t>Si </a:t>
            </a:r>
            <a:r>
              <a:rPr lang="es-EC" sz="1400" dirty="0"/>
              <a:t>bien la aplicación del presente proyecto se la realizó en base a plantillas desarrollada en hojas de trabajo de Excel, en ciertos tramos del proceso identificamos la necesidad de contar con una herramienta informática que permita automatizar el análisis de forma que se pueda obtener y comparar escenarios diferentes para la misma organización, proceso o </a:t>
            </a:r>
            <a:r>
              <a:rPr lang="es-EC" sz="1400" dirty="0" smtClean="0"/>
              <a:t>activo</a:t>
            </a:r>
          </a:p>
          <a:p>
            <a:pPr marL="228600" indent="-228600" algn="just">
              <a:lnSpc>
                <a:spcPct val="90000"/>
              </a:lnSpc>
              <a:buFont typeface="+mj-lt"/>
              <a:buAutoNum type="arabicPeriod" startAt="8"/>
            </a:pPr>
            <a:endParaRPr lang="es-EC" sz="1400" dirty="0" smtClean="0"/>
          </a:p>
          <a:p>
            <a:pPr marL="228600" indent="-228600" algn="just">
              <a:lnSpc>
                <a:spcPct val="90000"/>
              </a:lnSpc>
              <a:buFont typeface="+mj-lt"/>
              <a:buAutoNum type="arabicPeriod" startAt="8"/>
            </a:pPr>
            <a:r>
              <a:rPr lang="es-EC" sz="1400" dirty="0" smtClean="0"/>
              <a:t>La valoración de riesgo puede ser realizada por varios medios, sin embargo se debe tener la suficiente experticia para equilibrar el aporte de dicha valoración frente el esfuerzo de realizarla.</a:t>
            </a:r>
          </a:p>
          <a:p>
            <a:pPr marL="228600" indent="-228600" algn="just">
              <a:lnSpc>
                <a:spcPct val="90000"/>
              </a:lnSpc>
              <a:buFont typeface="+mj-lt"/>
              <a:buAutoNum type="arabicPeriod" startAt="8"/>
            </a:pPr>
            <a:endParaRPr lang="es-EC" sz="1400" dirty="0" smtClean="0"/>
          </a:p>
          <a:p>
            <a:pPr marL="228600" indent="-228600" algn="just">
              <a:lnSpc>
                <a:spcPct val="90000"/>
              </a:lnSpc>
              <a:buFont typeface="+mj-lt"/>
              <a:buAutoNum type="arabicPeriod" startAt="8"/>
            </a:pPr>
            <a:r>
              <a:rPr lang="es-EC" sz="1400" dirty="0" smtClean="0"/>
              <a:t>Es posible, desarrollar este modelo con un enfoque orientado hacia la Banca, es claro que se deberá considerar la integración de estructuras tales como: procesos de administración de riesgo tecnológico más desarrollados, aplicaciones con mayor número de clientes, sucursales o filiales en el exterior, portafolios de proyectos más grandes y complejos, programas de certificaciones, entre otros.</a:t>
            </a:r>
          </a:p>
          <a:p>
            <a:pPr>
              <a:lnSpc>
                <a:spcPct val="90000"/>
              </a:lnSpc>
              <a:buNone/>
            </a:pPr>
            <a:endParaRPr lang="es-EC" sz="1200" dirty="0"/>
          </a:p>
          <a:p>
            <a:pPr>
              <a:lnSpc>
                <a:spcPct val="90000"/>
              </a:lnSpc>
              <a:buFont typeface="Wingdings" panose="05000000000000000000" pitchFamily="2" charset="2"/>
              <a:buNone/>
            </a:pPr>
            <a:endParaRPr lang="es-ES" sz="1200" dirty="0"/>
          </a:p>
        </p:txBody>
      </p:sp>
      <p:pic>
        <p:nvPicPr>
          <p:cNvPr id="38917" name="Picture 5" descr="j0432617[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172450" y="333375"/>
            <a:ext cx="676275" cy="6762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89508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19125" y="304800"/>
            <a:ext cx="7985125" cy="982663"/>
          </a:xfrm>
        </p:spPr>
        <p:txBody>
          <a:bodyPr/>
          <a:lstStyle/>
          <a:p>
            <a:r>
              <a:rPr lang="es-EC" sz="3600" dirty="0" smtClean="0"/>
              <a:t>El Proyecto y sus Etapas</a:t>
            </a:r>
            <a:endParaRPr lang="es-ES" sz="3600" dirty="0"/>
          </a:p>
        </p:txBody>
      </p:sp>
      <p:sp>
        <p:nvSpPr>
          <p:cNvPr id="78851" name="Rectangle 3"/>
          <p:cNvSpPr>
            <a:spLocks noGrp="1" noChangeArrowheads="1"/>
          </p:cNvSpPr>
          <p:nvPr>
            <p:ph type="body" idx="1"/>
          </p:nvPr>
        </p:nvSpPr>
        <p:spPr>
          <a:xfrm>
            <a:off x="323850" y="1628800"/>
            <a:ext cx="8424863" cy="3313112"/>
          </a:xfrm>
          <a:noFill/>
          <a:ln/>
        </p:spPr>
        <p:txBody>
          <a:bodyPr/>
          <a:lstStyle/>
          <a:p>
            <a:pPr marL="399600" lvl="2" indent="-400050" algn="just">
              <a:buFont typeface="+mj-lt"/>
              <a:buAutoNum type="romanUcPeriod"/>
            </a:pPr>
            <a:r>
              <a:rPr lang="es-EC" sz="2000" dirty="0" smtClean="0"/>
              <a:t>Consideraciones </a:t>
            </a:r>
            <a:r>
              <a:rPr lang="es-EC" sz="2000" dirty="0"/>
              <a:t>básicas del </a:t>
            </a:r>
            <a:r>
              <a:rPr lang="es-EC" sz="2000" dirty="0" smtClean="0"/>
              <a:t>problema, justificación del </a:t>
            </a:r>
            <a:r>
              <a:rPr lang="es-EC" sz="2000" dirty="0"/>
              <a:t>proyecto, </a:t>
            </a:r>
            <a:r>
              <a:rPr lang="es-EC" sz="2000" dirty="0" smtClean="0"/>
              <a:t>definición de objetivos </a:t>
            </a:r>
          </a:p>
          <a:p>
            <a:pPr marL="0" lvl="2" indent="0" algn="just">
              <a:buNone/>
            </a:pPr>
            <a:endParaRPr lang="es-EC" sz="2000" dirty="0" smtClean="0"/>
          </a:p>
          <a:p>
            <a:pPr marL="513900" lvl="2" indent="-514350" algn="just">
              <a:buFont typeface="+mj-lt"/>
              <a:buAutoNum type="romanUcPeriod" startAt="2"/>
            </a:pPr>
            <a:r>
              <a:rPr lang="es-EC" sz="2000" dirty="0"/>
              <a:t>Panorámica del sistema cooperativo de ahorro y crédito, evolución en el tiempo y análisis del marco </a:t>
            </a:r>
            <a:r>
              <a:rPr lang="es-EC" sz="2000" dirty="0" smtClean="0"/>
              <a:t>regulatorio</a:t>
            </a:r>
            <a:endParaRPr lang="es-ES" sz="2000" dirty="0"/>
          </a:p>
          <a:p>
            <a:pPr marL="399600" lvl="2" indent="-400050" algn="just">
              <a:buFont typeface="+mj-lt"/>
              <a:buAutoNum type="romanUcPeriod" startAt="2"/>
            </a:pPr>
            <a:endParaRPr lang="es-ES" sz="2000" dirty="0"/>
          </a:p>
          <a:p>
            <a:pPr marL="399600" lvl="2" indent="-400050" algn="just">
              <a:buFont typeface="+mj-lt"/>
              <a:buAutoNum type="romanUcPeriod" startAt="2"/>
            </a:pPr>
            <a:r>
              <a:rPr lang="es-EC" sz="2000" dirty="0"/>
              <a:t>Marco teórico, estableciendo la estructura conceptual de la </a:t>
            </a:r>
            <a:r>
              <a:rPr lang="es-EC" sz="2000" dirty="0" smtClean="0"/>
              <a:t>investigación.</a:t>
            </a:r>
            <a:endParaRPr lang="es-EC" sz="2000" dirty="0"/>
          </a:p>
          <a:p>
            <a:pPr marL="0" lvl="2" indent="0" algn="just">
              <a:lnSpc>
                <a:spcPct val="80000"/>
              </a:lnSpc>
              <a:buFontTx/>
              <a:buNone/>
            </a:pPr>
            <a:endParaRPr lang="es-EC" sz="2000" dirty="0"/>
          </a:p>
        </p:txBody>
      </p:sp>
      <p:pic>
        <p:nvPicPr>
          <p:cNvPr id="5" name="Imagen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56376" y="264224"/>
            <a:ext cx="977689" cy="815245"/>
          </a:xfrm>
          <a:prstGeom prst="rect">
            <a:avLst/>
          </a:prstGeom>
        </p:spPr>
      </p:pic>
    </p:spTree>
    <p:extLst>
      <p:ext uri="{BB962C8B-B14F-4D97-AF65-F5344CB8AC3E}">
        <p14:creationId xmlns="" xmlns:p14="http://schemas.microsoft.com/office/powerpoint/2010/main" val="6117219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519113" y="1565275"/>
            <a:ext cx="8229600" cy="1143000"/>
          </a:xfrm>
        </p:spPr>
        <p:txBody>
          <a:bodyPr/>
          <a:lstStyle/>
          <a:p>
            <a:r>
              <a:rPr lang="es-EC" sz="3600"/>
              <a:t>GRACIAS</a:t>
            </a:r>
            <a:endParaRPr lang="es-ES" sz="3600"/>
          </a:p>
        </p:txBody>
      </p:sp>
      <p:pic>
        <p:nvPicPr>
          <p:cNvPr id="39940"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987675" y="2847975"/>
            <a:ext cx="3384550" cy="2886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19125" y="304800"/>
            <a:ext cx="7985125" cy="982663"/>
          </a:xfrm>
        </p:spPr>
        <p:txBody>
          <a:bodyPr/>
          <a:lstStyle/>
          <a:p>
            <a:r>
              <a:rPr lang="es-EC" sz="3600" dirty="0" smtClean="0"/>
              <a:t>El Proyecto y sus Etapas</a:t>
            </a:r>
            <a:endParaRPr lang="es-ES" sz="3600" dirty="0"/>
          </a:p>
        </p:txBody>
      </p:sp>
      <p:sp>
        <p:nvSpPr>
          <p:cNvPr id="78851" name="Rectangle 3"/>
          <p:cNvSpPr>
            <a:spLocks noGrp="1" noChangeArrowheads="1"/>
          </p:cNvSpPr>
          <p:nvPr>
            <p:ph type="body" idx="1"/>
          </p:nvPr>
        </p:nvSpPr>
        <p:spPr>
          <a:xfrm>
            <a:off x="323850" y="2132013"/>
            <a:ext cx="8424863" cy="3313112"/>
          </a:xfrm>
          <a:noFill/>
          <a:ln/>
        </p:spPr>
        <p:txBody>
          <a:bodyPr/>
          <a:lstStyle/>
          <a:p>
            <a:pPr marL="514350" lvl="2" indent="-514350" algn="just">
              <a:lnSpc>
                <a:spcPct val="80000"/>
              </a:lnSpc>
              <a:buFont typeface="+mj-lt"/>
              <a:buAutoNum type="romanUcPeriod" startAt="4"/>
            </a:pPr>
            <a:r>
              <a:rPr lang="es-EC" sz="2000" dirty="0"/>
              <a:t>Desarrollo del manual de auditoría informática, establece los  procesos que serán tratados en el manual. </a:t>
            </a:r>
          </a:p>
          <a:p>
            <a:pPr marL="514350" lvl="2" indent="-514350" algn="just">
              <a:lnSpc>
                <a:spcPct val="80000"/>
              </a:lnSpc>
              <a:buFont typeface="+mj-lt"/>
              <a:buAutoNum type="romanUcPeriod" startAt="4"/>
            </a:pPr>
            <a:endParaRPr lang="es-EC" sz="2000" dirty="0"/>
          </a:p>
          <a:p>
            <a:pPr marL="514350" lvl="2" indent="-514350" algn="just">
              <a:lnSpc>
                <a:spcPct val="80000"/>
              </a:lnSpc>
              <a:buFont typeface="+mj-lt"/>
              <a:buAutoNum type="romanUcPeriod" startAt="4"/>
            </a:pPr>
            <a:r>
              <a:rPr lang="es-EC" sz="2000" dirty="0" smtClean="0"/>
              <a:t>Aplicación del manual de auditoría informática, a manera de ejemplo se analiza el caso de una </a:t>
            </a:r>
            <a:r>
              <a:rPr lang="es-EC" sz="2000" dirty="0" err="1" smtClean="0"/>
              <a:t>Coac</a:t>
            </a:r>
            <a:r>
              <a:rPr lang="es-EC" sz="2000" dirty="0" smtClean="0"/>
              <a:t>, se siguen las instrucciones del manual para el desarrollo de los procesos de auditoría informática.</a:t>
            </a:r>
          </a:p>
          <a:p>
            <a:pPr marL="0" lvl="2" indent="0" algn="just">
              <a:lnSpc>
                <a:spcPct val="80000"/>
              </a:lnSpc>
              <a:buNone/>
            </a:pPr>
            <a:endParaRPr lang="es-EC" sz="2000" dirty="0" smtClean="0"/>
          </a:p>
          <a:p>
            <a:pPr marL="514350" lvl="2" indent="-514350" algn="just">
              <a:lnSpc>
                <a:spcPct val="80000"/>
              </a:lnSpc>
              <a:buFont typeface="+mj-lt"/>
              <a:buAutoNum type="romanUcPeriod" startAt="6"/>
            </a:pPr>
            <a:r>
              <a:rPr lang="es-EC" sz="2000" dirty="0" smtClean="0"/>
              <a:t>Conclusiones y recomendaciones generadas por el desarrollo del proyecto</a:t>
            </a:r>
          </a:p>
          <a:p>
            <a:pPr lvl="2">
              <a:lnSpc>
                <a:spcPct val="80000"/>
              </a:lnSpc>
              <a:buFontTx/>
              <a:buNone/>
            </a:pPr>
            <a:endParaRPr lang="es-EC" sz="2000" dirty="0"/>
          </a:p>
        </p:txBody>
      </p:sp>
      <p:pic>
        <p:nvPicPr>
          <p:cNvPr id="5" name="Imagen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56376" y="264224"/>
            <a:ext cx="977689" cy="815245"/>
          </a:xfrm>
          <a:prstGeom prst="rect">
            <a:avLst/>
          </a:prstGeom>
        </p:spPr>
      </p:pic>
    </p:spTree>
    <p:extLst>
      <p:ext uri="{BB962C8B-B14F-4D97-AF65-F5344CB8AC3E}">
        <p14:creationId xmlns="" xmlns:p14="http://schemas.microsoft.com/office/powerpoint/2010/main" val="1792808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4213" y="3382963"/>
            <a:ext cx="7985125" cy="982662"/>
          </a:xfrm>
        </p:spPr>
        <p:txBody>
          <a:bodyPr/>
          <a:lstStyle/>
          <a:p>
            <a:r>
              <a:rPr lang="es-ES" sz="4000" dirty="0" smtClean="0"/>
              <a:t>INTRODUCCIÓN</a:t>
            </a:r>
            <a:endParaRPr lang="es-ES" sz="4000" dirty="0"/>
          </a:p>
        </p:txBody>
      </p:sp>
      <p:pic>
        <p:nvPicPr>
          <p:cNvPr id="79877" name="Picture 5" descr="j0370874[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779838" y="1196975"/>
            <a:ext cx="1806575" cy="1658938"/>
          </a:xfrm>
          <a:prstGeom prst="rect">
            <a:avLst/>
          </a:prstGeom>
          <a:noFill/>
          <a:effectLst>
            <a:outerShdw blurRad="38100" dist="50800" dir="5400000" algn="ctr" rotWithShape="0">
              <a:srgbClr val="000000">
                <a:alpha val="43137"/>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30509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323850" y="1915344"/>
            <a:ext cx="8424863" cy="4321968"/>
          </a:xfrm>
          <a:noFill/>
          <a:ln/>
        </p:spPr>
        <p:txBody>
          <a:bodyPr/>
          <a:lstStyle/>
          <a:p>
            <a:pPr lvl="0" algn="just">
              <a:buFont typeface="+mj-lt"/>
              <a:buAutoNum type="arabicPeriod"/>
            </a:pPr>
            <a:r>
              <a:rPr lang="es-ES" sz="1600" dirty="0">
                <a:effectLst/>
              </a:rPr>
              <a:t>Por la necesidad de las Cooperativas de Ahorro y Crédito de contar con una evaluación integral de su gestión tecnológica.</a:t>
            </a:r>
            <a:endParaRPr lang="es-EC" sz="1600" dirty="0">
              <a:effectLst/>
            </a:endParaRPr>
          </a:p>
          <a:p>
            <a:pPr lvl="0" algn="just">
              <a:buFont typeface="+mj-lt"/>
              <a:buAutoNum type="arabicPeriod"/>
            </a:pPr>
            <a:r>
              <a:rPr lang="es-ES" sz="1600" dirty="0" smtClean="0">
                <a:effectLst/>
              </a:rPr>
              <a:t>Para </a:t>
            </a:r>
            <a:r>
              <a:rPr lang="es-ES" sz="1600" dirty="0">
                <a:effectLst/>
              </a:rPr>
              <a:t>apoyar el cumplimiento de la normativa </a:t>
            </a:r>
            <a:r>
              <a:rPr lang="es-ES" sz="1600" dirty="0" smtClean="0">
                <a:effectLst/>
              </a:rPr>
              <a:t>legal</a:t>
            </a:r>
            <a:endParaRPr lang="es-EC" sz="1600" dirty="0">
              <a:effectLst/>
            </a:endParaRPr>
          </a:p>
          <a:p>
            <a:pPr lvl="0" algn="just">
              <a:buFont typeface="+mj-lt"/>
              <a:buAutoNum type="arabicPeriod"/>
            </a:pPr>
            <a:r>
              <a:rPr lang="es-ES" sz="1600" dirty="0">
                <a:effectLst/>
              </a:rPr>
              <a:t>Por la necesidad de enfocar las </a:t>
            </a:r>
            <a:r>
              <a:rPr lang="es-ES" sz="1600" dirty="0" smtClean="0">
                <a:effectLst/>
              </a:rPr>
              <a:t>revisiones de auditoría </a:t>
            </a:r>
            <a:r>
              <a:rPr lang="es-ES" sz="1600" dirty="0">
                <a:effectLst/>
              </a:rPr>
              <a:t>interna hacia los procesos tecnológicos que generan mayor riesgo para la institución financiera.</a:t>
            </a:r>
            <a:endParaRPr lang="es-EC" sz="1600" dirty="0">
              <a:effectLst/>
            </a:endParaRPr>
          </a:p>
          <a:p>
            <a:pPr lvl="0" algn="just">
              <a:buFont typeface="+mj-lt"/>
              <a:buAutoNum type="arabicPeriod"/>
            </a:pPr>
            <a:r>
              <a:rPr lang="es-ES" sz="1600" dirty="0">
                <a:effectLst/>
              </a:rPr>
              <a:t>Para procurar que las evaluaciones de auditoría informática soporten su trabajo en el marco de buenas prácticas de control </a:t>
            </a:r>
            <a:r>
              <a:rPr lang="es-ES" sz="1600" dirty="0" err="1">
                <a:effectLst/>
              </a:rPr>
              <a:t>Cobit</a:t>
            </a:r>
            <a:r>
              <a:rPr lang="es-ES" sz="1600" dirty="0">
                <a:effectLst/>
              </a:rPr>
              <a:t> 4.1.</a:t>
            </a:r>
            <a:endParaRPr lang="es-EC" sz="1600" dirty="0">
              <a:effectLst/>
            </a:endParaRPr>
          </a:p>
          <a:p>
            <a:pPr lvl="0" algn="just">
              <a:buFont typeface="+mj-lt"/>
              <a:buAutoNum type="arabicPeriod"/>
            </a:pPr>
            <a:r>
              <a:rPr lang="es-ES" sz="1600" dirty="0" smtClean="0">
                <a:effectLst/>
              </a:rPr>
              <a:t>Para </a:t>
            </a:r>
            <a:r>
              <a:rPr lang="es-ES" sz="1600" dirty="0">
                <a:effectLst/>
              </a:rPr>
              <a:t>desarrollar una propuesta que integre los conceptos de </a:t>
            </a:r>
            <a:r>
              <a:rPr lang="es-ES" sz="1600" dirty="0" err="1">
                <a:effectLst/>
              </a:rPr>
              <a:t>Magerit</a:t>
            </a:r>
            <a:r>
              <a:rPr lang="es-ES" sz="1600" dirty="0">
                <a:effectLst/>
              </a:rPr>
              <a:t> versión 2.0 </a:t>
            </a:r>
            <a:r>
              <a:rPr lang="es-ES" sz="1600" dirty="0" smtClean="0">
                <a:effectLst/>
              </a:rPr>
              <a:t>y </a:t>
            </a:r>
            <a:r>
              <a:rPr lang="es-ES" sz="1600" dirty="0" err="1">
                <a:effectLst/>
              </a:rPr>
              <a:t>Cobit</a:t>
            </a:r>
            <a:r>
              <a:rPr lang="es-ES" sz="1600" dirty="0">
                <a:effectLst/>
              </a:rPr>
              <a:t> versión </a:t>
            </a:r>
            <a:r>
              <a:rPr lang="es-ES" sz="1600" dirty="0" smtClean="0">
                <a:effectLst/>
              </a:rPr>
              <a:t>4.1 en el trabajo de auditoría </a:t>
            </a:r>
            <a:r>
              <a:rPr lang="es-ES" sz="1600" dirty="0">
                <a:effectLst/>
              </a:rPr>
              <a:t>informática.</a:t>
            </a:r>
            <a:endParaRPr lang="es-EC" sz="1600" dirty="0"/>
          </a:p>
        </p:txBody>
      </p:sp>
      <p:sp>
        <p:nvSpPr>
          <p:cNvPr id="54276" name="Rectangle 4"/>
          <p:cNvSpPr>
            <a:spLocks noGrp="1" noChangeArrowheads="1"/>
          </p:cNvSpPr>
          <p:nvPr>
            <p:ph type="title"/>
          </p:nvPr>
        </p:nvSpPr>
        <p:spPr/>
        <p:txBody>
          <a:bodyPr/>
          <a:lstStyle/>
          <a:p>
            <a:r>
              <a:rPr lang="es-EC" sz="3600" dirty="0" smtClean="0"/>
              <a:t>Justificación e Importancia</a:t>
            </a:r>
            <a:endParaRPr lang="es-ES" sz="3600" dirty="0"/>
          </a:p>
        </p:txBody>
      </p:sp>
      <p:pic>
        <p:nvPicPr>
          <p:cNvPr id="54277" name="Picture 5" descr="j0370874[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56550" y="260350"/>
            <a:ext cx="936625" cy="8604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79202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323528" y="836712"/>
            <a:ext cx="8424863" cy="5688632"/>
          </a:xfrm>
          <a:noFill/>
          <a:ln/>
        </p:spPr>
        <p:txBody>
          <a:bodyPr/>
          <a:lstStyle/>
          <a:p>
            <a:pPr marL="0" indent="0" algn="just">
              <a:buNone/>
            </a:pPr>
            <a:r>
              <a:rPr lang="es-ES_tradnl" sz="2400" b="1" dirty="0" smtClean="0">
                <a:effectLst/>
              </a:rPr>
              <a:t>Formulación del Problema</a:t>
            </a:r>
            <a:endParaRPr lang="es-EC" sz="2400" b="1" dirty="0" smtClean="0">
              <a:effectLst/>
            </a:endParaRPr>
          </a:p>
          <a:p>
            <a:pPr marL="0" indent="0" algn="just">
              <a:buNone/>
            </a:pPr>
            <a:r>
              <a:rPr lang="es-ES" sz="1800" dirty="0" smtClean="0">
                <a:effectLst/>
              </a:rPr>
              <a:t>Preguntas </a:t>
            </a:r>
            <a:r>
              <a:rPr lang="es-ES" sz="1800" dirty="0">
                <a:effectLst/>
              </a:rPr>
              <a:t>derivadas de la realización de las actividades de auditoría informática enfocadas a Cooperativas de Ahorro y Crédito</a:t>
            </a:r>
            <a:r>
              <a:rPr lang="es-ES" sz="1800" dirty="0" smtClean="0">
                <a:effectLst/>
              </a:rPr>
              <a:t>:</a:t>
            </a:r>
          </a:p>
          <a:p>
            <a:pPr marL="0" indent="0" algn="just">
              <a:buNone/>
            </a:pPr>
            <a:endParaRPr lang="es-EC" sz="1800" dirty="0">
              <a:effectLst/>
            </a:endParaRPr>
          </a:p>
          <a:p>
            <a:pPr algn="just">
              <a:buFont typeface="Wingdings" panose="05000000000000000000" pitchFamily="2" charset="2"/>
              <a:buChar char="q"/>
            </a:pPr>
            <a:r>
              <a:rPr lang="es-ES" sz="1800" dirty="0">
                <a:effectLst/>
              </a:rPr>
              <a:t>¿El trabajo de auditoría informática considera marcos de buenas prácticas de control y análisis de riesgos enfocados a tecnología de la información?</a:t>
            </a:r>
            <a:endParaRPr lang="es-EC" sz="1800" dirty="0">
              <a:effectLst/>
            </a:endParaRPr>
          </a:p>
          <a:p>
            <a:pPr algn="just">
              <a:buFont typeface="Wingdings" panose="05000000000000000000" pitchFamily="2" charset="2"/>
              <a:buChar char="q"/>
            </a:pPr>
            <a:r>
              <a:rPr lang="es-ES" sz="1800" dirty="0">
                <a:effectLst/>
              </a:rPr>
              <a:t>¿De qué forma seleccionar los procesos de TI a ser evaluados durante el año?</a:t>
            </a:r>
            <a:endParaRPr lang="es-EC" sz="1800" dirty="0">
              <a:effectLst/>
            </a:endParaRPr>
          </a:p>
          <a:p>
            <a:pPr algn="just">
              <a:buFont typeface="Wingdings" panose="05000000000000000000" pitchFamily="2" charset="2"/>
              <a:buChar char="q"/>
            </a:pPr>
            <a:r>
              <a:rPr lang="es-ES" sz="1800" dirty="0">
                <a:effectLst/>
              </a:rPr>
              <a:t>¿Cómo se puede definir los controles a revisar para cada auditoría individual?</a:t>
            </a:r>
            <a:endParaRPr lang="es-EC" sz="1800" dirty="0">
              <a:effectLst/>
            </a:endParaRPr>
          </a:p>
          <a:p>
            <a:pPr algn="just">
              <a:buFont typeface="Wingdings" panose="05000000000000000000" pitchFamily="2" charset="2"/>
              <a:buChar char="q"/>
            </a:pPr>
            <a:r>
              <a:rPr lang="es-ES" sz="1800" dirty="0">
                <a:effectLst/>
              </a:rPr>
              <a:t>¿Cómo se asegura que la auditoría de sistemas enfoca sus recursos hacia lo que es importante para la Cooperativa?</a:t>
            </a:r>
            <a:endParaRPr lang="es-EC" sz="1800" dirty="0">
              <a:effectLst/>
            </a:endParaRPr>
          </a:p>
          <a:p>
            <a:pPr marL="0" indent="0" algn="just">
              <a:buNone/>
            </a:pPr>
            <a:r>
              <a:rPr lang="es-EC" sz="1800" dirty="0">
                <a:effectLst/>
              </a:rPr>
              <a:t> </a:t>
            </a:r>
            <a:endParaRPr lang="es-EC" sz="1800" dirty="0" smtClean="0">
              <a:effectLst/>
            </a:endParaRPr>
          </a:p>
          <a:p>
            <a:pPr marL="0" indent="0" algn="just">
              <a:buNone/>
            </a:pPr>
            <a:r>
              <a:rPr lang="es-ES_tradnl" sz="2400" b="1" dirty="0" smtClean="0">
                <a:effectLst/>
              </a:rPr>
              <a:t>Objetivo </a:t>
            </a:r>
            <a:r>
              <a:rPr lang="es-ES_tradnl" sz="2400" b="1" dirty="0">
                <a:effectLst/>
              </a:rPr>
              <a:t>General</a:t>
            </a:r>
            <a:endParaRPr lang="es-EC" sz="2400" b="1" dirty="0">
              <a:effectLst/>
            </a:endParaRPr>
          </a:p>
          <a:p>
            <a:pPr marL="0" indent="0" algn="just">
              <a:buNone/>
            </a:pPr>
            <a:r>
              <a:rPr lang="es-ES" sz="1800" dirty="0">
                <a:effectLst/>
              </a:rPr>
              <a:t>Proponer un documento que sirva de referencia para auditar los principales procesos de tecnología de las Cooperativas de Ahorro y Crédito.</a:t>
            </a:r>
            <a:endParaRPr lang="es-EC" sz="1800" dirty="0">
              <a:effectLst/>
            </a:endParaRPr>
          </a:p>
          <a:p>
            <a:pPr marL="914400" lvl="2" indent="0">
              <a:lnSpc>
                <a:spcPct val="80000"/>
              </a:lnSpc>
              <a:buNone/>
            </a:pPr>
            <a:endParaRPr lang="es-EC" sz="1600" dirty="0"/>
          </a:p>
        </p:txBody>
      </p:sp>
      <p:pic>
        <p:nvPicPr>
          <p:cNvPr id="78852" name="Picture 4" descr="j0370874[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56550" y="260350"/>
            <a:ext cx="936625" cy="8604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34223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4213" y="3382963"/>
            <a:ext cx="7985125" cy="982662"/>
          </a:xfrm>
        </p:spPr>
        <p:txBody>
          <a:bodyPr/>
          <a:lstStyle/>
          <a:p>
            <a:r>
              <a:rPr lang="es-ES" sz="4000" dirty="0" smtClean="0"/>
              <a:t>EL SECTOR COOPERATIVO FINANCIERO</a:t>
            </a:r>
            <a:endParaRPr lang="es-ES" sz="4000" dirty="0"/>
          </a:p>
        </p:txBody>
      </p:sp>
      <p:pic>
        <p:nvPicPr>
          <p:cNvPr id="4" name="Imagen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563888" y="980728"/>
            <a:ext cx="1854236" cy="1854236"/>
          </a:xfrm>
          <a:prstGeom prst="rect">
            <a:avLst/>
          </a:prstGeom>
        </p:spPr>
      </p:pic>
    </p:spTree>
    <p:extLst>
      <p:ext uri="{BB962C8B-B14F-4D97-AF65-F5344CB8AC3E}">
        <p14:creationId xmlns="" xmlns:p14="http://schemas.microsoft.com/office/powerpoint/2010/main" val="2011265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nda">
  <a:themeElements>
    <a:clrScheme name="Onda 10">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FFFFFF"/>
      </a:hlink>
      <a:folHlink>
        <a:srgbClr val="FFFFFF"/>
      </a:folHlink>
    </a:clrScheme>
    <a:fontScheme name="Ond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
      <a:clrScheme name="Onda 10">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FFFFFF"/>
        </a:hlink>
        <a:folHlink>
          <a:srgbClr val="FFFF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Ripple</Template>
  <TotalTime>8212</TotalTime>
  <Words>3456</Words>
  <Application>Microsoft Office PowerPoint</Application>
  <PresentationFormat>On-screen Show (4:3)</PresentationFormat>
  <Paragraphs>376</Paragraphs>
  <Slides>40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Onda</vt:lpstr>
      <vt:lpstr>Visio</vt:lpstr>
      <vt:lpstr>Slide 1</vt:lpstr>
      <vt:lpstr>Contenido</vt:lpstr>
      <vt:lpstr>RESUMEN DEL PROYECTO</vt:lpstr>
      <vt:lpstr>El Proyecto y sus Etapas</vt:lpstr>
      <vt:lpstr>El Proyecto y sus Etapas</vt:lpstr>
      <vt:lpstr>INTRODUCCIÓN</vt:lpstr>
      <vt:lpstr>Justificación e Importancia</vt:lpstr>
      <vt:lpstr>Slide 8</vt:lpstr>
      <vt:lpstr>EL SECTOR COOPERATIVO FINANCIERO</vt:lpstr>
      <vt:lpstr>El Cooperativismo</vt:lpstr>
      <vt:lpstr>Las Cooperativas de Ahorro y Crédito (Coacs)</vt:lpstr>
      <vt:lpstr>Marco Legal</vt:lpstr>
      <vt:lpstr>Auditoría Interna y Auditoría Informática</vt:lpstr>
      <vt:lpstr>MARCO TEÓRICO</vt:lpstr>
      <vt:lpstr>Cobit 4.1</vt:lpstr>
      <vt:lpstr>Estructura de Cobit 4.1</vt:lpstr>
      <vt:lpstr>Cobit Quickstart</vt:lpstr>
      <vt:lpstr>Gestión de Riesgos</vt:lpstr>
      <vt:lpstr>Magerit versión 2</vt:lpstr>
      <vt:lpstr>Auditoría Informática</vt:lpstr>
      <vt:lpstr>MODELAMIENTO DEL MANUAL DE AUDITORÍA INFORMÁTICA</vt:lpstr>
      <vt:lpstr>Definición de Macroprocesos</vt:lpstr>
      <vt:lpstr>Planeación Anual de Auditoría</vt:lpstr>
      <vt:lpstr>Asignación Individual de Auditoría</vt:lpstr>
      <vt:lpstr>Estructura del Manual de Auditoría</vt:lpstr>
      <vt:lpstr>APLICACIÓN DEL MANUAL DE AUDITORÍA INFORMÁTICA</vt:lpstr>
      <vt:lpstr>El Caso de la Cooperativa Internacional</vt:lpstr>
      <vt:lpstr>Definir el Plan Anual de Auditoría</vt:lpstr>
      <vt:lpstr>Definir el Plan Anual de Auditoría</vt:lpstr>
      <vt:lpstr>Definir el Plan Anual de Auditoría</vt:lpstr>
      <vt:lpstr>Definir el Plan Anual de Auditoría</vt:lpstr>
      <vt:lpstr>Revisión Individual de Auditoría</vt:lpstr>
      <vt:lpstr>Revisión Individual de Auditoría</vt:lpstr>
      <vt:lpstr>Revisión Individual de Auditoría</vt:lpstr>
      <vt:lpstr>Revisión Individual de Auditoría</vt:lpstr>
      <vt:lpstr>CONCLUSIONES Y RECOMENDACIONES</vt:lpstr>
      <vt:lpstr>Conclusiones</vt:lpstr>
      <vt:lpstr>Recomendaciones</vt:lpstr>
      <vt:lpstr>Recomendaciones</vt:lpstr>
      <vt:lpstr>GRACIAS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dc:creator>
  <cp:lastModifiedBy>Llinin Sonia</cp:lastModifiedBy>
  <cp:revision>206</cp:revision>
  <dcterms:created xsi:type="dcterms:W3CDTF">2009-02-05T07:32:28Z</dcterms:created>
  <dcterms:modified xsi:type="dcterms:W3CDTF">2013-06-10T18:06:14Z</dcterms:modified>
</cp:coreProperties>
</file>